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7"/>
  </p:notesMasterIdLst>
  <p:sldIdLst>
    <p:sldId id="256" r:id="rId6"/>
    <p:sldId id="494" r:id="rId7"/>
    <p:sldId id="495" r:id="rId8"/>
    <p:sldId id="524" r:id="rId9"/>
    <p:sldId id="497" r:id="rId10"/>
    <p:sldId id="498" r:id="rId11"/>
    <p:sldId id="499" r:id="rId12"/>
    <p:sldId id="500" r:id="rId13"/>
    <p:sldId id="501" r:id="rId14"/>
    <p:sldId id="502" r:id="rId15"/>
    <p:sldId id="503" r:id="rId16"/>
    <p:sldId id="504" r:id="rId17"/>
    <p:sldId id="514" r:id="rId18"/>
    <p:sldId id="526" r:id="rId19"/>
    <p:sldId id="516" r:id="rId20"/>
    <p:sldId id="525" r:id="rId21"/>
    <p:sldId id="515" r:id="rId22"/>
    <p:sldId id="521" r:id="rId23"/>
    <p:sldId id="522" r:id="rId24"/>
    <p:sldId id="513" r:id="rId25"/>
    <p:sldId id="48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AD"/>
    <a:srgbClr val="95B0D0"/>
    <a:srgbClr val="5B8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08" autoAdjust="0"/>
    <p:restoredTop sz="86400" autoAdjust="0"/>
  </p:normalViewPr>
  <p:slideViewPr>
    <p:cSldViewPr snapToGrid="0" snapToObjects="1">
      <p:cViewPr varScale="1">
        <p:scale>
          <a:sx n="60" d="100"/>
          <a:sy n="60" d="100"/>
        </p:scale>
        <p:origin x="816" y="4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4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33B5E-476E-4E12-950C-FB449A122076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3E365-E521-4019-AEB6-8A8C7A67BC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331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To inform those performance measures and allow us to maintain counts</a:t>
            </a:r>
            <a:r>
              <a:rPr lang="en-US" altLang="en-US" baseline="0" dirty="0" smtClean="0"/>
              <a:t> of those critical services that Title X is funding, t</a:t>
            </a:r>
            <a:r>
              <a:rPr lang="en-US" altLang="en-US" dirty="0" smtClean="0"/>
              <a:t>hese are the draft data elements that OPA is looking to collecting at the encounter or visit level. The elements in black font are elements</a:t>
            </a:r>
            <a:r>
              <a:rPr lang="en-US" altLang="en-US" baseline="0" dirty="0" smtClean="0"/>
              <a:t> we’ve already been collecting through regular Title X reporting. The variables in green are new additions that will enable calculation of performance measures and contribute to quality improvement efforts.</a:t>
            </a:r>
            <a:endParaRPr lang="en-US" altLang="en-US" dirty="0" smtClean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34480" indent="-282492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129970" indent="-225994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581958" indent="-225994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2033946" indent="-225994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485934" indent="-2259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937921" indent="-2259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389909" indent="-2259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841897" indent="-2259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fld id="{F85C0313-E539-4414-98CD-4B084D7E9956}" type="slidenum">
              <a:rPr lang="en-US" altLang="en-US">
                <a:solidFill>
                  <a:prstClr val="black"/>
                </a:solidFill>
                <a:latin typeface="Calibri" pitchFamily="34" charset="0"/>
              </a:rPr>
              <a:pPr/>
              <a:t>4</a:t>
            </a:fld>
            <a:endParaRPr lang="en-US" altLang="en-US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943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back to them and ask why they do not want the CT or</a:t>
            </a:r>
            <a:r>
              <a:rPr lang="en-US" baseline="0" dirty="0" smtClean="0"/>
              <a:t> GC result. ?? Need to take with</a:t>
            </a:r>
          </a:p>
          <a:p>
            <a:r>
              <a:rPr lang="en-US" baseline="0" dirty="0" smtClean="0"/>
              <a:t>Map CPT to LOINC code (still want the LOINC codes)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3E365-E521-4019-AEB6-8A8C7A67BC8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8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you</a:t>
            </a:r>
            <a:r>
              <a:rPr lang="en-US" baseline="0" dirty="0" smtClean="0"/>
              <a:t> handle “other”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3E365-E521-4019-AEB6-8A8C7A67BC8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297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B705F-109E-F247-B567-3A0F399E281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99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sicwave1_ppt_STANDARD_COVER_no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01257"/>
            <a:ext cx="7772400" cy="147002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3200" cap="all">
                <a:solidFill>
                  <a:srgbClr val="005FA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471281"/>
            <a:ext cx="5486400" cy="17526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9E42-C247-7045-973F-E188D7A47937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6104-56E3-4246-8C2B-9FBF7FEA9AC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22406" y="4533354"/>
            <a:ext cx="149918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48255"/>
            <a:ext cx="7772400" cy="84735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0270"/>
            <a:ext cx="7772400" cy="383800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9E42-C247-7045-973F-E188D7A47937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6104-56E3-4246-8C2B-9FBF7FEA9A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595609"/>
            <a:ext cx="7772400" cy="605979"/>
          </a:xfrm>
        </p:spPr>
        <p:txBody>
          <a:bodyPr>
            <a:noAutofit/>
          </a:bodyPr>
          <a:lstStyle>
            <a:lvl1pPr marL="0" indent="0" algn="r">
              <a:buNone/>
              <a:defRPr sz="1800" i="0">
                <a:solidFill>
                  <a:srgbClr val="404040"/>
                </a:solidFill>
                <a:latin typeface="Calibri"/>
                <a:cs typeface="Calibri"/>
              </a:defRPr>
            </a:lvl1pPr>
            <a:lvl2pPr marL="457200" indent="0" algn="r">
              <a:buNone/>
              <a:defRPr sz="1600">
                <a:latin typeface="Cambria"/>
                <a:cs typeface="Cambria"/>
              </a:defRPr>
            </a:lvl2pPr>
            <a:lvl3pPr marL="914400" indent="0" algn="r">
              <a:buNone/>
              <a:defRPr sz="1600">
                <a:latin typeface="Cambria"/>
                <a:cs typeface="Cambria"/>
              </a:defRPr>
            </a:lvl3pPr>
            <a:lvl4pPr marL="1371600" indent="0" algn="r">
              <a:buNone/>
              <a:defRPr sz="1600">
                <a:latin typeface="Cambria"/>
                <a:cs typeface="Cambria"/>
              </a:defRPr>
            </a:lvl4pPr>
            <a:lvl5pPr marL="1828800" indent="0" algn="r">
              <a:buNone/>
              <a:defRPr sz="1600">
                <a:latin typeface="Cambria"/>
                <a:cs typeface="Cambria"/>
              </a:defRPr>
            </a:lvl5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2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85745"/>
            <a:ext cx="5105400" cy="1362075"/>
          </a:xfrm>
        </p:spPr>
        <p:txBody>
          <a:bodyPr anchor="b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947820"/>
            <a:ext cx="5105400" cy="1500187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i="0">
                <a:solidFill>
                  <a:srgbClr val="404040"/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9E42-C247-7045-973F-E188D7A47937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6104-56E3-4246-8C2B-9FBF7FEA9A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933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48255"/>
            <a:ext cx="7772400" cy="853440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20865"/>
            <a:ext cx="3810000" cy="340626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0865"/>
            <a:ext cx="3810000" cy="340626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9E42-C247-7045-973F-E188D7A47937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6104-56E3-4246-8C2B-9FBF7FEA9A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601695"/>
            <a:ext cx="7772400" cy="609600"/>
          </a:xfrm>
        </p:spPr>
        <p:txBody>
          <a:bodyPr>
            <a:normAutofit/>
          </a:bodyPr>
          <a:lstStyle>
            <a:lvl1pPr marL="0" indent="0" algn="r">
              <a:buNone/>
              <a:defRPr sz="1800" i="1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74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750859"/>
            <a:ext cx="7772400" cy="85344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6823"/>
            <a:ext cx="3811588" cy="639763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 cap="all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26585"/>
            <a:ext cx="3811588" cy="27350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2486823"/>
            <a:ext cx="3813174" cy="639763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 cap="all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3126585"/>
            <a:ext cx="3813174" cy="27350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9E42-C247-7045-973F-E188D7A47937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6104-56E3-4246-8C2B-9FBF7FEA9A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604299"/>
            <a:ext cx="7772400" cy="609600"/>
          </a:xfrm>
        </p:spPr>
        <p:txBody>
          <a:bodyPr>
            <a:normAutofit/>
          </a:bodyPr>
          <a:lstStyle>
            <a:lvl1pPr marL="0" indent="0" algn="r">
              <a:buNone/>
              <a:defRPr sz="1800" i="1">
                <a:solidFill>
                  <a:srgbClr val="404040"/>
                </a:solidFill>
                <a:latin typeface="Times New Roman"/>
                <a:cs typeface="Times New Roman"/>
              </a:defRPr>
            </a:lvl1pPr>
            <a:lvl2pPr>
              <a:defRPr>
                <a:latin typeface="Cambria"/>
                <a:cs typeface="Cambria"/>
              </a:defRPr>
            </a:lvl2pPr>
            <a:lvl3pPr>
              <a:defRPr>
                <a:latin typeface="Cambria"/>
                <a:cs typeface="Cambria"/>
              </a:defRPr>
            </a:lvl3pPr>
            <a:lvl4pPr>
              <a:defRPr>
                <a:latin typeface="Cambria"/>
                <a:cs typeface="Cambria"/>
              </a:defRPr>
            </a:lvl4pPr>
            <a:lvl5pPr>
              <a:defRPr>
                <a:latin typeface="Cambria"/>
                <a:cs typeface="Cambria"/>
              </a:defRPr>
            </a:lvl5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375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9E42-C247-7045-973F-E188D7A47937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6104-56E3-4246-8C2B-9FBF7FEA9A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315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9E42-C247-7045-973F-E188D7A47937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6104-56E3-4246-8C2B-9FBF7FEA9A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B2AE-ABBF-4EF3-B6E6-4F6A223BE01C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EA50-2D74-4A1A-9943-FBF5597BD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07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750347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0058"/>
            <a:ext cx="7772400" cy="3838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39E42-C247-7045-973F-E188D7A47937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06104-56E3-4246-8C2B-9FBF7FEA9AC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097040" y="5901415"/>
            <a:ext cx="777240" cy="47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4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r" defTabSz="457200" rtl="0" eaLnBrk="1" latinLnBrk="0" hangingPunct="1">
        <a:spcBef>
          <a:spcPct val="0"/>
        </a:spcBef>
        <a:buNone/>
        <a:defRPr sz="2800" kern="1200">
          <a:solidFill>
            <a:srgbClr val="005FAD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matney\Documents\HSPC\CIMI\ACOG\OPA\FPARLOINCsubmissionFormBretQA_03242017.xls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ACOG FPAR </a:t>
            </a: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23881"/>
            <a:ext cx="5486400" cy="1399999"/>
          </a:xfrm>
        </p:spPr>
        <p:txBody>
          <a:bodyPr/>
          <a:lstStyle/>
          <a:p>
            <a:pPr>
              <a:lnSpc>
                <a:spcPct val="5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595959"/>
                </a:solidFill>
              </a:rPr>
              <a:t>Steve Hasley, MD</a:t>
            </a:r>
          </a:p>
          <a:p>
            <a:pPr>
              <a:lnSpc>
                <a:spcPct val="5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595959"/>
                </a:solidFill>
              </a:rPr>
              <a:t>Susan </a:t>
            </a:r>
            <a:r>
              <a:rPr lang="en-US" dirty="0">
                <a:solidFill>
                  <a:srgbClr val="595959"/>
                </a:solidFill>
              </a:rPr>
              <a:t>Matney, PhD, RNC-OB, FAAN</a:t>
            </a:r>
          </a:p>
          <a:p>
            <a:pPr>
              <a:lnSpc>
                <a:spcPct val="5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595959"/>
                </a:solidFill>
              </a:rPr>
              <a:t>3/27/2016</a:t>
            </a:r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3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>
                <a:solidFill>
                  <a:srgbClr val="005FAD"/>
                </a:solidFill>
                <a:latin typeface="+mj-lt"/>
              </a:rPr>
              <a:t>Contraception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769807"/>
            <a:ext cx="8042276" cy="42672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Multiple “types” of data required to populate answer (meds, procedures, devices)</a:t>
            </a:r>
          </a:p>
          <a:p>
            <a:r>
              <a:rPr lang="en-US" sz="2600" dirty="0"/>
              <a:t>Data in stored in EHR will be a “subtype” of the answer</a:t>
            </a:r>
          </a:p>
          <a:p>
            <a:pPr lvl="1"/>
            <a:r>
              <a:rPr lang="en-US" dirty="0" smtClean="0"/>
              <a:t>medroxyprogesterone </a:t>
            </a:r>
            <a:r>
              <a:rPr lang="en-US" dirty="0"/>
              <a:t>acetate 150 MG/ML Injectable Suspension 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FF0000"/>
                </a:solidFill>
              </a:rPr>
              <a:t>Injectable</a:t>
            </a:r>
          </a:p>
          <a:p>
            <a:pPr lvl="1"/>
            <a:r>
              <a:rPr lang="en-US" dirty="0"/>
              <a:t>Ethinyl Estradiol 0.03 MG / norethindrone acetate 1.5 MG Oral </a:t>
            </a:r>
            <a:r>
              <a:rPr lang="en-US" dirty="0" smtClean="0"/>
              <a:t>Tablet = </a:t>
            </a:r>
            <a:r>
              <a:rPr lang="en-US" dirty="0" smtClean="0">
                <a:solidFill>
                  <a:srgbClr val="FF0000"/>
                </a:solidFill>
              </a:rPr>
              <a:t>Oral Contraceptive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168 HR Estradiol 0.00188 MG/HR / Levonorgestrel 0.000625 MG/HR Transdermal </a:t>
            </a:r>
            <a:r>
              <a:rPr lang="en-US" dirty="0" smtClean="0">
                <a:solidFill>
                  <a:schemeClr val="tx1"/>
                </a:solidFill>
              </a:rPr>
              <a:t>Patch = </a:t>
            </a:r>
            <a:r>
              <a:rPr lang="en-US" dirty="0" smtClean="0">
                <a:solidFill>
                  <a:srgbClr val="FF0000"/>
                </a:solidFill>
              </a:rPr>
              <a:t>Patch</a:t>
            </a:r>
            <a:endParaRPr lang="en-US" dirty="0" smtClean="0">
              <a:solidFill>
                <a:srgbClr val="FF0000"/>
              </a:solidFill>
              <a:effectLst/>
            </a:endParaRPr>
          </a:p>
          <a:p>
            <a:r>
              <a:rPr lang="en-US" sz="2600" dirty="0"/>
              <a:t>Need to retrieve multiple data instances (not elements) to populate </a:t>
            </a:r>
            <a:r>
              <a:rPr lang="en-US" sz="2600" dirty="0" smtClean="0"/>
              <a:t>answers</a:t>
            </a:r>
          </a:p>
          <a:p>
            <a:r>
              <a:rPr lang="en-US" sz="2600" dirty="0" smtClean="0"/>
              <a:t>Question – do vendors run a query to derive the answer, OR…send the discreet data and OPA derives answer?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1849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+mj-lt"/>
              </a:rPr>
              <a:t>Possible Solution</a:t>
            </a:r>
            <a:endParaRPr lang="en-US" sz="32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21224"/>
            <a:ext cx="7772400" cy="4316843"/>
          </a:xfrm>
        </p:spPr>
        <p:txBody>
          <a:bodyPr>
            <a:normAutofit/>
          </a:bodyPr>
          <a:lstStyle/>
          <a:p>
            <a:r>
              <a:rPr lang="en-US" dirty="0" smtClean="0"/>
              <a:t>Create a “Grouping” value set</a:t>
            </a:r>
          </a:p>
          <a:p>
            <a:pPr lvl="1"/>
            <a:r>
              <a:rPr lang="en-US" dirty="0" smtClean="0"/>
              <a:t>Commonly used for quality measures</a:t>
            </a:r>
          </a:p>
          <a:p>
            <a:pPr lvl="1"/>
            <a:r>
              <a:rPr lang="en-US" dirty="0" smtClean="0"/>
              <a:t>“Child” value sets in the grouping will contain the values that are used to derive the answer </a:t>
            </a:r>
          </a:p>
          <a:p>
            <a:pPr lvl="1"/>
            <a:r>
              <a:rPr lang="en-US" dirty="0" smtClean="0"/>
              <a:t>Different “types” of data or different terminologies can be in a child value set</a:t>
            </a:r>
          </a:p>
        </p:txBody>
      </p:sp>
    </p:spTree>
    <p:extLst>
      <p:ext uri="{BB962C8B-B14F-4D97-AF65-F5344CB8AC3E}">
        <p14:creationId xmlns:p14="http://schemas.microsoft.com/office/powerpoint/2010/main" val="149485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2064" t="46126" r="6071" b="36365"/>
          <a:stretch/>
        </p:blipFill>
        <p:spPr>
          <a:xfrm>
            <a:off x="1519695" y="4081974"/>
            <a:ext cx="6364740" cy="1675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724" y="661148"/>
            <a:ext cx="8473966" cy="927229"/>
          </a:xfrm>
        </p:spPr>
        <p:txBody>
          <a:bodyPr/>
          <a:lstStyle/>
          <a:p>
            <a:r>
              <a:rPr lang="en-US" sz="3600" dirty="0"/>
              <a:t>Possible Solution - Grouping Value Set</a:t>
            </a:r>
          </a:p>
        </p:txBody>
      </p:sp>
      <p:sp>
        <p:nvSpPr>
          <p:cNvPr id="3" name="Rectangle 2"/>
          <p:cNvSpPr/>
          <p:nvPr/>
        </p:nvSpPr>
        <p:spPr>
          <a:xfrm>
            <a:off x="3767958" y="1706617"/>
            <a:ext cx="1868214" cy="8513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Contraceptive Method Grouping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284" y="2812181"/>
            <a:ext cx="1625163" cy="8513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Contraceptive Implants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2025866" y="2821373"/>
            <a:ext cx="1757856" cy="8513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Oral</a:t>
            </a:r>
          </a:p>
          <a:p>
            <a:pPr algn="ctr"/>
            <a:r>
              <a:rPr lang="en-US" dirty="0"/>
              <a:t>Contraceptives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941376" y="2812181"/>
            <a:ext cx="1600200" cy="8513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Contraceptive</a:t>
            </a:r>
          </a:p>
          <a:p>
            <a:pPr algn="ctr"/>
            <a:r>
              <a:rPr lang="en-US" dirty="0"/>
              <a:t>Patches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677725" y="2821373"/>
            <a:ext cx="1660638" cy="8513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/>
              <a:t>Barrier Methods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472375" y="2812181"/>
            <a:ext cx="1490323" cy="8513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Sterilization</a:t>
            </a:r>
          </a:p>
          <a:p>
            <a:pPr algn="ctr"/>
            <a:r>
              <a:rPr lang="en-US" dirty="0"/>
              <a:t>Procedures</a:t>
            </a:r>
          </a:p>
        </p:txBody>
      </p:sp>
      <p:cxnSp>
        <p:nvCxnSpPr>
          <p:cNvPr id="11" name="Straight Arrow Connector 10"/>
          <p:cNvCxnSpPr>
            <a:stCxn id="5" idx="2"/>
          </p:cNvCxnSpPr>
          <p:nvPr/>
        </p:nvCxnSpPr>
        <p:spPr>
          <a:xfrm>
            <a:off x="1039865" y="3663519"/>
            <a:ext cx="741638" cy="6759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2"/>
          </p:cNvCxnSpPr>
          <p:nvPr/>
        </p:nvCxnSpPr>
        <p:spPr>
          <a:xfrm flipH="1">
            <a:off x="1813032" y="3672712"/>
            <a:ext cx="1091762" cy="16425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813032" y="3579775"/>
            <a:ext cx="2866536" cy="19263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996557" y="3477139"/>
            <a:ext cx="2409617" cy="8623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941376" y="3501764"/>
            <a:ext cx="2464798" cy="9922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957143" y="3458755"/>
            <a:ext cx="2517673" cy="12096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2"/>
          </p:cNvCxnSpPr>
          <p:nvPr/>
        </p:nvCxnSpPr>
        <p:spPr>
          <a:xfrm flipH="1">
            <a:off x="3198128" y="3663520"/>
            <a:ext cx="5019408" cy="10080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" idx="2"/>
          </p:cNvCxnSpPr>
          <p:nvPr/>
        </p:nvCxnSpPr>
        <p:spPr>
          <a:xfrm flipH="1">
            <a:off x="1213945" y="2557955"/>
            <a:ext cx="3488120" cy="2542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" idx="2"/>
            <a:endCxn id="6" idx="0"/>
          </p:cNvCxnSpPr>
          <p:nvPr/>
        </p:nvCxnSpPr>
        <p:spPr>
          <a:xfrm flipH="1">
            <a:off x="2904795" y="2557955"/>
            <a:ext cx="1797271" cy="2634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" idx="2"/>
            <a:endCxn id="7" idx="0"/>
          </p:cNvCxnSpPr>
          <p:nvPr/>
        </p:nvCxnSpPr>
        <p:spPr>
          <a:xfrm>
            <a:off x="4702066" y="2557955"/>
            <a:ext cx="39411" cy="2542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" idx="2"/>
            <a:endCxn id="8" idx="0"/>
          </p:cNvCxnSpPr>
          <p:nvPr/>
        </p:nvCxnSpPr>
        <p:spPr>
          <a:xfrm>
            <a:off x="4702066" y="2557955"/>
            <a:ext cx="1805979" cy="2634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" idx="2"/>
            <a:endCxn id="9" idx="0"/>
          </p:cNvCxnSpPr>
          <p:nvPr/>
        </p:nvCxnSpPr>
        <p:spPr>
          <a:xfrm>
            <a:off x="4702066" y="2557955"/>
            <a:ext cx="3515471" cy="2542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51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Grouping Value Set Discussion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Requires vendor to query across multiple data types and patient instances</a:t>
            </a:r>
          </a:p>
          <a:p>
            <a:pPr lvl="1"/>
            <a:r>
              <a:rPr lang="en-US" dirty="0"/>
              <a:t>Query will retrieve the medication, device or procedure</a:t>
            </a:r>
          </a:p>
          <a:p>
            <a:r>
              <a:rPr lang="en-US" dirty="0"/>
              <a:t>Value set value IDs can be used:</a:t>
            </a:r>
          </a:p>
          <a:p>
            <a:pPr lvl="1"/>
            <a:r>
              <a:rPr lang="en-US" dirty="0"/>
              <a:t>To populate the C-CDA lab section OR</a:t>
            </a:r>
          </a:p>
          <a:p>
            <a:pPr lvl="1"/>
            <a:r>
              <a:rPr lang="en-US" dirty="0"/>
              <a:t>To populate the FHIR profiles</a:t>
            </a:r>
          </a:p>
          <a:p>
            <a:pPr lvl="1"/>
            <a:r>
              <a:rPr lang="en-US" dirty="0"/>
              <a:t>For OPA will need to have a terminology server with the children concepts to identify the discreet classification answer</a:t>
            </a:r>
          </a:p>
        </p:txBody>
      </p:sp>
    </p:spTree>
    <p:extLst>
      <p:ext uri="{BB962C8B-B14F-4D97-AF65-F5344CB8AC3E}">
        <p14:creationId xmlns:p14="http://schemas.microsoft.com/office/powerpoint/2010/main" val="6828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2019"/>
            <a:ext cx="7772400" cy="886429"/>
          </a:xfrm>
        </p:spPr>
        <p:txBody>
          <a:bodyPr/>
          <a:lstStyle/>
          <a:p>
            <a:r>
              <a:rPr lang="en-US" dirty="0" smtClean="0"/>
              <a:t>Plan B        Screen shot from a typical build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3310128"/>
            <a:ext cx="7772400" cy="2727939"/>
          </a:xfrm>
        </p:spPr>
        <p:txBody>
          <a:bodyPr/>
          <a:lstStyle/>
          <a:p>
            <a:r>
              <a:rPr lang="en-US" dirty="0" smtClean="0"/>
              <a:t>So we could just take the button(s) that the MA clicks, and be done</a:t>
            </a:r>
          </a:p>
          <a:p>
            <a:r>
              <a:rPr lang="en-US" dirty="0" smtClean="0"/>
              <a:t>Not nearly as elegant, but quick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636776"/>
            <a:ext cx="1408176" cy="4297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BC Method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75688" y="1636776"/>
            <a:ext cx="859536" cy="42976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E/P Pill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09928" y="2173224"/>
            <a:ext cx="1225296" cy="42976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IUD </a:t>
            </a:r>
            <a:r>
              <a:rPr lang="en-US" dirty="0" err="1" smtClean="0">
                <a:solidFill>
                  <a:schemeClr val="tx1"/>
                </a:solidFill>
              </a:rPr>
              <a:t>Prog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6152" y="2685288"/>
            <a:ext cx="859536" cy="42976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Hyst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66288" y="2173224"/>
            <a:ext cx="1274064" cy="42976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IUD Copper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31792" y="2171700"/>
            <a:ext cx="1213104" cy="42976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Diaphragm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96712" y="2171700"/>
            <a:ext cx="1865376" cy="42976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Female Condom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43016" y="1673352"/>
            <a:ext cx="1719072" cy="4297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Male Condom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16424" y="1664208"/>
            <a:ext cx="859536" cy="42976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BTL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02024" y="1664208"/>
            <a:ext cx="859536" cy="42976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Depo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66288" y="1636776"/>
            <a:ext cx="859536" cy="42976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03704" y="2685288"/>
            <a:ext cx="859536" cy="42976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Vasc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54680" y="2685288"/>
            <a:ext cx="859536" cy="4297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78808" y="2685288"/>
            <a:ext cx="1234440" cy="42976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Implants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10400" y="2694432"/>
            <a:ext cx="859536" cy="42976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26024" y="2688336"/>
            <a:ext cx="1359408" cy="42976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 only Pill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160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512585"/>
            <a:ext cx="7772400" cy="847355"/>
          </a:xfrm>
        </p:spPr>
        <p:txBody>
          <a:bodyPr/>
          <a:lstStyle/>
          <a:p>
            <a:r>
              <a:rPr lang="en-US" dirty="0" smtClean="0"/>
              <a:t>Data Element Revisions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461156"/>
            <a:ext cx="7772400" cy="4567124"/>
          </a:xfrm>
        </p:spPr>
        <p:txBody>
          <a:bodyPr/>
          <a:lstStyle/>
          <a:p>
            <a:r>
              <a:rPr lang="en-US" dirty="0" smtClean="0"/>
              <a:t>“Pregnancy History” changed </a:t>
            </a:r>
            <a:r>
              <a:rPr lang="en-US" dirty="0"/>
              <a:t>to </a:t>
            </a:r>
            <a:r>
              <a:rPr lang="en-US" dirty="0" smtClean="0"/>
              <a:t>1) Gravida </a:t>
            </a:r>
            <a:r>
              <a:rPr lang="en-US" dirty="0"/>
              <a:t>and </a:t>
            </a:r>
            <a:r>
              <a:rPr lang="en-US" dirty="0" smtClean="0"/>
              <a:t>2)Parity</a:t>
            </a:r>
            <a:endParaRPr lang="en-US" dirty="0"/>
          </a:p>
          <a:p>
            <a:r>
              <a:rPr lang="en-US" dirty="0" smtClean="0"/>
              <a:t>“Limited </a:t>
            </a:r>
            <a:r>
              <a:rPr lang="en-US" dirty="0"/>
              <a:t>Language </a:t>
            </a:r>
            <a:r>
              <a:rPr lang="en-US" dirty="0" smtClean="0"/>
              <a:t>Proficiency” updated to “Limited </a:t>
            </a:r>
            <a:r>
              <a:rPr lang="en-US" dirty="0"/>
              <a:t>English Proficiency</a:t>
            </a:r>
          </a:p>
          <a:p>
            <a:r>
              <a:rPr lang="en-US" dirty="0"/>
              <a:t>Sexual </a:t>
            </a:r>
            <a:r>
              <a:rPr lang="en-US" dirty="0" smtClean="0"/>
              <a:t>Activity” = Ever </a:t>
            </a:r>
            <a:r>
              <a:rPr lang="en-US" dirty="0"/>
              <a:t>Sex, last 3 months, last 12 </a:t>
            </a:r>
            <a:r>
              <a:rPr lang="en-US" dirty="0" smtClean="0"/>
              <a:t>months updated to </a:t>
            </a:r>
            <a:r>
              <a:rPr lang="en-US" dirty="0"/>
              <a:t>three data elements</a:t>
            </a:r>
          </a:p>
          <a:p>
            <a:r>
              <a:rPr lang="en-US" dirty="0"/>
              <a:t>Data of Pap </a:t>
            </a:r>
            <a:r>
              <a:rPr lang="en-US" dirty="0" smtClean="0"/>
              <a:t>changed </a:t>
            </a:r>
            <a:r>
              <a:rPr lang="en-US" dirty="0"/>
              <a:t>to Date of Pap Tests last five years</a:t>
            </a:r>
          </a:p>
          <a:p>
            <a:r>
              <a:rPr lang="en-US" dirty="0"/>
              <a:t>Added HIV Referral, HIV </a:t>
            </a:r>
            <a:r>
              <a:rPr lang="en-US" dirty="0" smtClean="0"/>
              <a:t>Counselling</a:t>
            </a:r>
          </a:p>
          <a:p>
            <a:r>
              <a:rPr lang="en-US" dirty="0" smtClean="0"/>
              <a:t>Many definition changes</a:t>
            </a:r>
          </a:p>
        </p:txBody>
      </p:sp>
    </p:spTree>
    <p:extLst>
      <p:ext uri="{BB962C8B-B14F-4D97-AF65-F5344CB8AC3E}">
        <p14:creationId xmlns:p14="http://schemas.microsoft.com/office/powerpoint/2010/main" val="6015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LOINC Submission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5678"/>
            <a:ext cx="7772400" cy="4312601"/>
          </a:xfrm>
        </p:spPr>
        <p:txBody>
          <a:bodyPr/>
          <a:lstStyle/>
          <a:p>
            <a:r>
              <a:rPr lang="en-US" dirty="0" smtClean="0"/>
              <a:t>Mapped all data elements to LOINC</a:t>
            </a:r>
          </a:p>
          <a:p>
            <a:r>
              <a:rPr lang="en-US" dirty="0" smtClean="0"/>
              <a:t>LOINC request completed and reviewed and Clinical LOINC meeting</a:t>
            </a:r>
          </a:p>
          <a:p>
            <a:r>
              <a:rPr lang="en-US" dirty="0" smtClean="0"/>
              <a:t>Created Top Level FPAR Panel with Subpanels</a:t>
            </a:r>
          </a:p>
          <a:p>
            <a:pPr lvl="1"/>
            <a:r>
              <a:rPr lang="en-US" dirty="0" smtClean="0"/>
              <a:t>Subpanels Align with FHIR Resources</a:t>
            </a:r>
          </a:p>
          <a:p>
            <a:pPr lvl="1"/>
            <a:r>
              <a:rPr lang="en-US" dirty="0" smtClean="0"/>
              <a:t>Created Panels for Labs</a:t>
            </a:r>
          </a:p>
          <a:p>
            <a:r>
              <a:rPr lang="en-US" dirty="0" smtClean="0"/>
              <a:t>Review Submission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13661"/>
              </p:ext>
            </p:extLst>
          </p:nvPr>
        </p:nvGraphicFramePr>
        <p:xfrm>
          <a:off x="3657600" y="4380158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Worksheet" showAsIcon="1" r:id="rId3" imgW="914400" imgH="792360" progId="Excel.Sheet.12">
                  <p:link updateAutomatic="1"/>
                </p:oleObj>
              </mc:Choice>
              <mc:Fallback>
                <p:oleObj name="Worksheet" showAsIcon="1" r:id="rId3" imgW="914400" imgH="79236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4380158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8114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HEDIS/FPAR Evaluation 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802168"/>
            <a:ext cx="7772400" cy="422611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Pulled HEDIS Lab Panels from LOINC that aligned with FPAR</a:t>
            </a:r>
          </a:p>
          <a:p>
            <a:pPr lvl="1"/>
            <a:r>
              <a:rPr lang="en-US" dirty="0"/>
              <a:t>HEDIS 2014-2017 Value Set - Cervical </a:t>
            </a:r>
            <a:r>
              <a:rPr lang="en-US" dirty="0" smtClean="0"/>
              <a:t>Cytology/FPAR  </a:t>
            </a:r>
            <a:r>
              <a:rPr lang="en-US" dirty="0"/>
              <a:t>Pap Smear Tests Panel </a:t>
            </a:r>
            <a:endParaRPr lang="en-US" dirty="0" smtClean="0"/>
          </a:p>
          <a:p>
            <a:pPr lvl="1"/>
            <a:r>
              <a:rPr lang="en-US" dirty="0"/>
              <a:t>HEDIS 2017 Value Set - Chlamydia </a:t>
            </a:r>
            <a:r>
              <a:rPr lang="en-US" dirty="0" smtClean="0"/>
              <a:t>Tests/FPAR  </a:t>
            </a:r>
            <a:r>
              <a:rPr lang="en-US" dirty="0"/>
              <a:t>Chlamydia Tests Panel </a:t>
            </a:r>
            <a:endParaRPr lang="en-US" dirty="0" smtClean="0"/>
          </a:p>
          <a:p>
            <a:pPr lvl="1"/>
            <a:r>
              <a:rPr lang="en-US" dirty="0"/>
              <a:t>HEDIS 2017 Value Set - HPV Vaccine Administered FPAR  HPV Tests Panel </a:t>
            </a:r>
            <a:endParaRPr lang="en-US" dirty="0" smtClean="0"/>
          </a:p>
          <a:p>
            <a:pPr lvl="1"/>
            <a:r>
              <a:rPr lang="en-US" dirty="0"/>
              <a:t>HEDIS 2017 Value Set - Pregnancy Test Exclusion Pregnancy Lab Panel </a:t>
            </a:r>
            <a:endParaRPr lang="en-US" dirty="0" smtClean="0"/>
          </a:p>
          <a:p>
            <a:r>
              <a:rPr lang="en-US" dirty="0" smtClean="0"/>
              <a:t>Compared HEDIS Panels against FPAR proposed panels</a:t>
            </a:r>
          </a:p>
          <a:p>
            <a:r>
              <a:rPr lang="en-US" dirty="0" smtClean="0"/>
              <a:t>Communicated with Regenstrief</a:t>
            </a:r>
          </a:p>
          <a:p>
            <a:pPr lvl="1"/>
            <a:r>
              <a:rPr lang="en-US" dirty="0" smtClean="0"/>
              <a:t>HEDIS Panel Context of Use</a:t>
            </a:r>
          </a:p>
          <a:p>
            <a:pPr lvl="1"/>
            <a:r>
              <a:rPr lang="en-US" dirty="0" smtClean="0"/>
              <a:t>Differences</a:t>
            </a:r>
          </a:p>
        </p:txBody>
      </p:sp>
    </p:spTree>
    <p:extLst>
      <p:ext uri="{BB962C8B-B14F-4D97-AF65-F5344CB8AC3E}">
        <p14:creationId xmlns:p14="http://schemas.microsoft.com/office/powerpoint/2010/main" val="171837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HEDIS use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3386"/>
            <a:ext cx="7772400" cy="4274893"/>
          </a:xfrm>
        </p:spPr>
        <p:txBody>
          <a:bodyPr>
            <a:normAutofit/>
          </a:bodyPr>
          <a:lstStyle/>
          <a:p>
            <a:r>
              <a:rPr lang="en-US" dirty="0" smtClean="0"/>
              <a:t>Reviewed HEDIS </a:t>
            </a:r>
            <a:r>
              <a:rPr lang="en-US" dirty="0"/>
              <a:t>as a starter </a:t>
            </a:r>
            <a:r>
              <a:rPr lang="en-US" dirty="0" smtClean="0"/>
              <a:t>to ensure we captured </a:t>
            </a:r>
            <a:r>
              <a:rPr lang="en-US" dirty="0"/>
              <a:t>all the </a:t>
            </a:r>
            <a:r>
              <a:rPr lang="en-US" dirty="0" smtClean="0"/>
              <a:t>codes</a:t>
            </a:r>
          </a:p>
          <a:p>
            <a:r>
              <a:rPr lang="en-US" dirty="0" smtClean="0"/>
              <a:t>After </a:t>
            </a:r>
            <a:r>
              <a:rPr lang="en-US" dirty="0"/>
              <a:t>reviewing </a:t>
            </a:r>
            <a:r>
              <a:rPr lang="en-US" dirty="0" smtClean="0"/>
              <a:t>HEDIS we determined that it’s best to create FPAR Panels</a:t>
            </a:r>
          </a:p>
          <a:p>
            <a:r>
              <a:rPr lang="en-US" dirty="0" smtClean="0"/>
              <a:t>OPA/ACOG many want to a quick review of the HEDIS panels to ensure we have all the LOINC codes we want in our panels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26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SNOMED CT Value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95609"/>
            <a:ext cx="7772400" cy="489003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Pulled LOINC Answers from LOINC</a:t>
            </a:r>
          </a:p>
          <a:p>
            <a:pPr lvl="1"/>
            <a:r>
              <a:rPr lang="en-US" dirty="0"/>
              <a:t>Not all lab codes have an enumerated value set in </a:t>
            </a:r>
            <a:r>
              <a:rPr lang="en-US" dirty="0" smtClean="0"/>
              <a:t>LOINC</a:t>
            </a:r>
          </a:p>
          <a:p>
            <a:pPr lvl="1"/>
            <a:r>
              <a:rPr lang="en-US" dirty="0"/>
              <a:t>Queried Intermountain EDW to discover answers</a:t>
            </a:r>
          </a:p>
          <a:p>
            <a:pPr lvl="1"/>
            <a:r>
              <a:rPr lang="en-US" dirty="0" smtClean="0"/>
              <a:t>Discussed with Intermountain IT lab expert</a:t>
            </a:r>
          </a:p>
          <a:p>
            <a:r>
              <a:rPr lang="en-US" dirty="0" smtClean="0"/>
              <a:t>Propose we create ONE ordinal value set for the non-pregnancy labs with the values:</a:t>
            </a:r>
          </a:p>
          <a:p>
            <a:pPr lvl="1"/>
            <a:r>
              <a:rPr lang="en-US" dirty="0" smtClean="0"/>
              <a:t>Positive</a:t>
            </a:r>
          </a:p>
          <a:p>
            <a:pPr lvl="1"/>
            <a:r>
              <a:rPr lang="en-US" dirty="0" smtClean="0"/>
              <a:t>Negative</a:t>
            </a:r>
          </a:p>
          <a:p>
            <a:pPr lvl="1"/>
            <a:r>
              <a:rPr lang="en-US" dirty="0" smtClean="0"/>
              <a:t>Not Detected</a:t>
            </a:r>
          </a:p>
          <a:p>
            <a:pPr lvl="1"/>
            <a:r>
              <a:rPr lang="en-US" dirty="0" smtClean="0"/>
              <a:t>Detected</a:t>
            </a:r>
          </a:p>
          <a:p>
            <a:pPr lvl="1"/>
            <a:r>
              <a:rPr lang="en-US" dirty="0" smtClean="0"/>
              <a:t>Indeterminate</a:t>
            </a:r>
          </a:p>
          <a:p>
            <a:pPr lvl="1"/>
            <a:r>
              <a:rPr lang="en-US" dirty="0" smtClean="0"/>
              <a:t>Equivocal</a:t>
            </a:r>
          </a:p>
          <a:p>
            <a:r>
              <a:rPr lang="en-US" dirty="0" smtClean="0"/>
              <a:t>Value set for pregnancy tests</a:t>
            </a:r>
          </a:p>
          <a:p>
            <a:pPr lvl="1"/>
            <a:r>
              <a:rPr lang="en-US" dirty="0" smtClean="0"/>
              <a:t>Positive</a:t>
            </a:r>
            <a:endParaRPr lang="en-US" dirty="0"/>
          </a:p>
          <a:p>
            <a:pPr lvl="1"/>
            <a:r>
              <a:rPr lang="en-US" dirty="0"/>
              <a:t>Negative</a:t>
            </a:r>
          </a:p>
          <a:p>
            <a:pPr lvl="1"/>
            <a:r>
              <a:rPr lang="en-US" dirty="0" smtClean="0"/>
              <a:t>Indeterminate</a:t>
            </a:r>
            <a:endParaRPr lang="en-US" dirty="0"/>
          </a:p>
          <a:p>
            <a:pPr lvl="1"/>
            <a:r>
              <a:rPr lang="en-US" dirty="0" smtClean="0"/>
              <a:t>Equivocal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31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+mj-lt"/>
              </a:rPr>
              <a:t>Agenda</a:t>
            </a:r>
            <a:endParaRPr lang="en-US" sz="32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of Development Process</a:t>
            </a:r>
          </a:p>
          <a:p>
            <a:r>
              <a:rPr lang="en-US" dirty="0" smtClean="0"/>
              <a:t>FPAR</a:t>
            </a:r>
            <a:r>
              <a:rPr lang="en-US" baseline="0" dirty="0" smtClean="0"/>
              <a:t> Analysis</a:t>
            </a:r>
          </a:p>
          <a:p>
            <a:pPr lvl="1"/>
            <a:r>
              <a:rPr lang="en-US" dirty="0" smtClean="0"/>
              <a:t>Lab Results</a:t>
            </a:r>
          </a:p>
          <a:p>
            <a:pPr lvl="1"/>
            <a:r>
              <a:rPr lang="en-US" dirty="0" smtClean="0"/>
              <a:t>Data Elements</a:t>
            </a:r>
          </a:p>
          <a:p>
            <a:pPr lvl="0"/>
            <a:r>
              <a:rPr lang="en-US" dirty="0" smtClean="0"/>
              <a:t>LOINC Submission</a:t>
            </a:r>
          </a:p>
          <a:p>
            <a:r>
              <a:rPr lang="en-US" dirty="0" smtClean="0"/>
              <a:t>Next</a:t>
            </a:r>
            <a:r>
              <a:rPr lang="en-US" baseline="0" dirty="0" smtClean="0"/>
              <a:t> Steps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714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+mj-lt"/>
              </a:rPr>
              <a:t>Next Steps</a:t>
            </a:r>
            <a:endParaRPr lang="en-US" sz="32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25106"/>
            <a:ext cx="7772400" cy="4312962"/>
          </a:xfrm>
        </p:spPr>
        <p:txBody>
          <a:bodyPr/>
          <a:lstStyle/>
          <a:p>
            <a:r>
              <a:rPr lang="en-US" dirty="0" smtClean="0"/>
              <a:t>Map to SNOMED CT</a:t>
            </a:r>
          </a:p>
          <a:p>
            <a:r>
              <a:rPr lang="en-US" dirty="0" smtClean="0"/>
              <a:t>Request New SNOMED CT Codes</a:t>
            </a:r>
          </a:p>
          <a:p>
            <a:r>
              <a:rPr lang="en-US" dirty="0" smtClean="0"/>
              <a:t>Load Lab and Answer value sets</a:t>
            </a:r>
          </a:p>
          <a:p>
            <a:r>
              <a:rPr lang="en-US" dirty="0" smtClean="0"/>
              <a:t>Created or Update Clinical Element Models</a:t>
            </a:r>
          </a:p>
          <a:p>
            <a:pPr lvl="1"/>
            <a:r>
              <a:rPr lang="en-US" dirty="0" smtClean="0"/>
              <a:t>Standard Terminology Bindings</a:t>
            </a:r>
          </a:p>
          <a:p>
            <a:pPr lvl="1"/>
            <a:r>
              <a:rPr lang="en-US" dirty="0" smtClean="0"/>
              <a:t>Value sets</a:t>
            </a:r>
          </a:p>
          <a:p>
            <a:r>
              <a:rPr lang="en-US" dirty="0" smtClean="0"/>
              <a:t>Create FHIR Profiles</a:t>
            </a:r>
          </a:p>
          <a:p>
            <a:r>
              <a:rPr lang="en-US" dirty="0" smtClean="0"/>
              <a:t>Testing</a:t>
            </a:r>
          </a:p>
          <a:p>
            <a:r>
              <a:rPr lang="en-US" dirty="0" smtClean="0"/>
              <a:t>Develop SMART on FHIR App</a:t>
            </a:r>
          </a:p>
        </p:txBody>
      </p:sp>
    </p:spTree>
    <p:extLst>
      <p:ext uri="{BB962C8B-B14F-4D97-AF65-F5344CB8AC3E}">
        <p14:creationId xmlns:p14="http://schemas.microsoft.com/office/powerpoint/2010/main" val="108905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2" y="2039094"/>
            <a:ext cx="2349499" cy="3240688"/>
          </a:xfrm>
        </p:spPr>
      </p:pic>
    </p:spTree>
    <p:extLst>
      <p:ext uri="{BB962C8B-B14F-4D97-AF65-F5344CB8AC3E}">
        <p14:creationId xmlns:p14="http://schemas.microsoft.com/office/powerpoint/2010/main" val="79138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/>
          <p:cNvCxnSpPr>
            <a:endCxn id="15" idx="2"/>
          </p:cNvCxnSpPr>
          <p:nvPr/>
        </p:nvCxnSpPr>
        <p:spPr>
          <a:xfrm flipV="1">
            <a:off x="4703809" y="2635652"/>
            <a:ext cx="438738" cy="2303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566" y="524667"/>
            <a:ext cx="7628964" cy="758715"/>
          </a:xfrm>
        </p:spPr>
        <p:txBody>
          <a:bodyPr vert="horz" lIns="76200" tIns="38100" rIns="76200" bIns="38100" rtlCol="0" anchor="b" anchorCtr="0">
            <a:normAutofit/>
          </a:bodyPr>
          <a:lstStyle/>
          <a:p>
            <a:r>
              <a:rPr lang="en-US" sz="3200" dirty="0" smtClean="0">
                <a:latin typeface="+mj-lt"/>
              </a:rPr>
              <a:t>ACOG OPA FHIR Development </a:t>
            </a:r>
            <a:r>
              <a:rPr lang="en-US" sz="3200" dirty="0">
                <a:latin typeface="+mj-lt"/>
              </a:rPr>
              <a:t>Process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4074" y="3574361"/>
            <a:ext cx="1972528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u="sng" dirty="0"/>
              <a:t>Project Needs</a:t>
            </a:r>
          </a:p>
          <a:p>
            <a:r>
              <a:rPr lang="en-US" sz="1500" dirty="0"/>
              <a:t>Pediatric Growth Chart</a:t>
            </a:r>
          </a:p>
          <a:p>
            <a:r>
              <a:rPr lang="en-US" sz="1500" dirty="0"/>
              <a:t>Neonatal Bilirubin</a:t>
            </a:r>
          </a:p>
          <a:p>
            <a:r>
              <a:rPr lang="en-US" sz="1500" dirty="0"/>
              <a:t>OPA Data Collection</a:t>
            </a:r>
          </a:p>
          <a:p>
            <a:r>
              <a:rPr lang="en-US" sz="1500" dirty="0"/>
              <a:t>MQIP</a:t>
            </a:r>
          </a:p>
          <a:p>
            <a:r>
              <a:rPr lang="en-US" sz="1500" dirty="0"/>
              <a:t>ACC registries</a:t>
            </a:r>
          </a:p>
          <a:p>
            <a:r>
              <a:rPr lang="en-US" sz="1500" dirty="0"/>
              <a:t>Comm Acq Pneumonia</a:t>
            </a:r>
          </a:p>
          <a:p>
            <a:r>
              <a:rPr lang="en-US" sz="1500" dirty="0"/>
              <a:t>Etc.</a:t>
            </a:r>
          </a:p>
          <a:p>
            <a:endParaRPr lang="en-US" sz="15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49031" y="2635652"/>
            <a:ext cx="699385" cy="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548413" y="2040603"/>
            <a:ext cx="1290335" cy="1123974"/>
            <a:chOff x="3657600" y="1599147"/>
            <a:chExt cx="1548402" cy="1348769"/>
          </a:xfrm>
        </p:grpSpPr>
        <p:sp>
          <p:nvSpPr>
            <p:cNvPr id="8" name="Oval 7"/>
            <p:cNvSpPr/>
            <p:nvPr/>
          </p:nvSpPr>
          <p:spPr>
            <a:xfrm>
              <a:off x="3657600" y="1599147"/>
              <a:ext cx="1544559" cy="134876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665042" y="1703807"/>
              <a:ext cx="1540960" cy="121879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/>
                <a:t>Create Logical</a:t>
              </a:r>
            </a:p>
            <a:p>
              <a:pPr algn="ctr"/>
              <a:r>
                <a:rPr lang="en-US" sz="1500" dirty="0"/>
                <a:t>Models</a:t>
              </a:r>
            </a:p>
            <a:p>
              <a:pPr algn="ctr"/>
              <a:r>
                <a:rPr lang="en-US" sz="1500" dirty="0" smtClean="0"/>
                <a:t>And Standard </a:t>
              </a:r>
            </a:p>
            <a:p>
              <a:pPr algn="ctr"/>
              <a:r>
                <a:rPr lang="en-US" sz="1500" dirty="0" smtClean="0"/>
                <a:t>Content</a:t>
              </a:r>
              <a:endParaRPr lang="en-US" sz="15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42549" y="2073665"/>
            <a:ext cx="1287133" cy="1123974"/>
            <a:chOff x="3657600" y="1599147"/>
            <a:chExt cx="1544559" cy="1348769"/>
          </a:xfrm>
          <a:solidFill>
            <a:srgbClr val="92D050"/>
          </a:solidFill>
        </p:grpSpPr>
        <p:sp>
          <p:nvSpPr>
            <p:cNvPr id="15" name="Oval 14"/>
            <p:cNvSpPr/>
            <p:nvPr/>
          </p:nvSpPr>
          <p:spPr>
            <a:xfrm>
              <a:off x="3657600" y="1599147"/>
              <a:ext cx="1544559" cy="1348769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29998" y="1886590"/>
              <a:ext cx="1011045" cy="941796"/>
            </a:xfrm>
            <a:prstGeom prst="rect">
              <a:avLst/>
            </a:prstGeom>
            <a:grp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 smtClean="0"/>
                <a:t>ACOG</a:t>
              </a:r>
            </a:p>
            <a:p>
              <a:pPr algn="ctr"/>
              <a:r>
                <a:rPr lang="en-US" sz="1500" dirty="0" smtClean="0"/>
                <a:t>Approve</a:t>
              </a:r>
              <a:endParaRPr lang="en-US" sz="1500" dirty="0"/>
            </a:p>
            <a:p>
              <a:pPr algn="ctr"/>
              <a:r>
                <a:rPr lang="en-US" sz="1500" dirty="0"/>
                <a:t>Models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770801" y="2246019"/>
            <a:ext cx="1287133" cy="825326"/>
            <a:chOff x="5403412" y="3757428"/>
            <a:chExt cx="1544559" cy="990391"/>
          </a:xfrm>
        </p:grpSpPr>
        <p:sp>
          <p:nvSpPr>
            <p:cNvPr id="21" name="Rectangle 20"/>
            <p:cNvSpPr/>
            <p:nvPr/>
          </p:nvSpPr>
          <p:spPr>
            <a:xfrm>
              <a:off x="5403412" y="3757428"/>
              <a:ext cx="1544559" cy="990391"/>
            </a:xfrm>
            <a:prstGeom prst="rect">
              <a:avLst/>
            </a:prstGeom>
            <a:solidFill>
              <a:srgbClr val="FF535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44240" y="3865682"/>
              <a:ext cx="1226335" cy="66479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/>
                <a:t>Model</a:t>
              </a:r>
            </a:p>
            <a:p>
              <a:pPr algn="ctr"/>
              <a:r>
                <a:rPr lang="en-US" sz="1500" dirty="0"/>
                <a:t>Repository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755564" y="3508576"/>
            <a:ext cx="1287133" cy="1123974"/>
            <a:chOff x="3657600" y="1599147"/>
            <a:chExt cx="1544559" cy="1348769"/>
          </a:xfrm>
          <a:solidFill>
            <a:srgbClr val="FFFF00"/>
          </a:solidFill>
        </p:grpSpPr>
        <p:sp>
          <p:nvSpPr>
            <p:cNvPr id="24" name="Oval 23"/>
            <p:cNvSpPr/>
            <p:nvPr/>
          </p:nvSpPr>
          <p:spPr>
            <a:xfrm>
              <a:off x="3657600" y="1599147"/>
              <a:ext cx="1544559" cy="1348769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60170" y="1818350"/>
              <a:ext cx="1150700" cy="849463"/>
            </a:xfrm>
            <a:prstGeom prst="rect">
              <a:avLst/>
            </a:prstGeom>
            <a:grp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Create</a:t>
              </a:r>
            </a:p>
            <a:p>
              <a:pPr algn="ctr"/>
              <a:r>
                <a:rPr lang="en-US" sz="1000" dirty="0"/>
                <a:t>Physical</a:t>
              </a:r>
            </a:p>
            <a:p>
              <a:pPr algn="ctr"/>
              <a:r>
                <a:rPr lang="en-US" sz="1000" dirty="0"/>
                <a:t>Artifacts (FHIR </a:t>
              </a:r>
            </a:p>
            <a:p>
              <a:pPr algn="ctr"/>
              <a:r>
                <a:rPr lang="en-US" sz="1000" dirty="0"/>
                <a:t>Profiles)</a:t>
              </a:r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>
            <a:off x="6432976" y="2658682"/>
            <a:ext cx="303705" cy="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6717493" y="4977466"/>
            <a:ext cx="1304234" cy="825326"/>
            <a:chOff x="5382891" y="3757428"/>
            <a:chExt cx="1565080" cy="990391"/>
          </a:xfrm>
        </p:grpSpPr>
        <p:sp>
          <p:nvSpPr>
            <p:cNvPr id="32" name="Rectangle 31"/>
            <p:cNvSpPr/>
            <p:nvPr/>
          </p:nvSpPr>
          <p:spPr>
            <a:xfrm>
              <a:off x="5403412" y="3757428"/>
              <a:ext cx="1544559" cy="990391"/>
            </a:xfrm>
            <a:prstGeom prst="rect">
              <a:avLst/>
            </a:prstGeom>
            <a:solidFill>
              <a:srgbClr val="FF535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82891" y="3797442"/>
              <a:ext cx="1549039" cy="94179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/>
                <a:t>Artifact</a:t>
              </a:r>
            </a:p>
            <a:p>
              <a:pPr algn="ctr"/>
              <a:r>
                <a:rPr lang="en-US" sz="1500" dirty="0"/>
                <a:t>Repository</a:t>
              </a:r>
            </a:p>
            <a:p>
              <a:pPr algn="ctr"/>
              <a:r>
                <a:rPr lang="en-US" sz="1500" dirty="0"/>
                <a:t>(FHIR profiles)</a:t>
              </a:r>
            </a:p>
          </p:txBody>
        </p:sp>
      </p:grpSp>
      <p:cxnSp>
        <p:nvCxnSpPr>
          <p:cNvPr id="34" name="Straight Arrow Connector 33"/>
          <p:cNvCxnSpPr>
            <a:endCxn id="24" idx="0"/>
          </p:cNvCxnSpPr>
          <p:nvPr/>
        </p:nvCxnSpPr>
        <p:spPr>
          <a:xfrm flipH="1">
            <a:off x="7399130" y="3071346"/>
            <a:ext cx="15237" cy="437231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3136125" y="4833545"/>
            <a:ext cx="1287133" cy="1123974"/>
            <a:chOff x="3657600" y="1599147"/>
            <a:chExt cx="1544559" cy="1348769"/>
          </a:xfrm>
          <a:solidFill>
            <a:srgbClr val="4DF1D2"/>
          </a:solidFill>
        </p:grpSpPr>
        <p:sp>
          <p:nvSpPr>
            <p:cNvPr id="40" name="Oval 39"/>
            <p:cNvSpPr/>
            <p:nvPr/>
          </p:nvSpPr>
          <p:spPr>
            <a:xfrm>
              <a:off x="3657600" y="1599147"/>
              <a:ext cx="1544559" cy="1348769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694015" y="1954829"/>
              <a:ext cx="1483020" cy="664798"/>
            </a:xfrm>
            <a:prstGeom prst="rect">
              <a:avLst/>
            </a:prstGeom>
            <a:grp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/>
                <a:t>Conformance</a:t>
              </a:r>
            </a:p>
            <a:p>
              <a:pPr algn="ctr"/>
              <a:r>
                <a:rPr lang="en-US" sz="1500" dirty="0"/>
                <a:t>Testing</a:t>
              </a:r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>
            <a:off x="7406748" y="4643355"/>
            <a:ext cx="7619" cy="367456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6186096" y="5411188"/>
            <a:ext cx="539252" cy="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37713" y="3577448"/>
            <a:ext cx="1578678" cy="861967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7" b="1" dirty="0"/>
              <a:t>Terminology</a:t>
            </a:r>
          </a:p>
          <a:p>
            <a:pPr algn="ctr"/>
            <a:r>
              <a:rPr lang="en-US" sz="1667" b="1" dirty="0"/>
              <a:t>Server</a:t>
            </a:r>
          </a:p>
          <a:p>
            <a:pPr algn="ctr"/>
            <a:r>
              <a:rPr lang="en-US" sz="1667" b="1" dirty="0"/>
              <a:t>(SOLOR)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437714" y="3071345"/>
            <a:ext cx="584543" cy="502944"/>
          </a:xfrm>
          <a:prstGeom prst="straightConnector1">
            <a:avLst/>
          </a:prstGeom>
          <a:ln w="47625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6052362" y="3091345"/>
            <a:ext cx="740332" cy="520078"/>
          </a:xfrm>
          <a:prstGeom prst="straightConnector1">
            <a:avLst/>
          </a:prstGeom>
          <a:ln w="47625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6056024" y="4001205"/>
            <a:ext cx="699538" cy="12493"/>
          </a:xfrm>
          <a:prstGeom prst="straightConnector1">
            <a:avLst/>
          </a:prstGeom>
          <a:ln w="47625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4094329" y="4383742"/>
            <a:ext cx="328928" cy="593724"/>
          </a:xfrm>
          <a:prstGeom prst="straightConnector1">
            <a:avLst/>
          </a:prstGeom>
          <a:ln w="47625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2840733" y="4130103"/>
            <a:ext cx="821418" cy="71670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 flipV="1">
            <a:off x="2686682" y="4404134"/>
            <a:ext cx="800272" cy="54741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 flipV="1">
            <a:off x="2128712" y="4651579"/>
            <a:ext cx="1138849" cy="39549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 flipV="1">
            <a:off x="2109855" y="5292255"/>
            <a:ext cx="1024372" cy="1804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3343702" y="1902163"/>
            <a:ext cx="1684258" cy="1501253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1561899" y="2109678"/>
            <a:ext cx="1287133" cy="1123974"/>
            <a:chOff x="3657600" y="1599147"/>
            <a:chExt cx="1544559" cy="1348769"/>
          </a:xfrm>
          <a:solidFill>
            <a:srgbClr val="D44CC1"/>
          </a:solidFill>
        </p:grpSpPr>
        <p:sp>
          <p:nvSpPr>
            <p:cNvPr id="46" name="Oval 45"/>
            <p:cNvSpPr/>
            <p:nvPr/>
          </p:nvSpPr>
          <p:spPr>
            <a:xfrm>
              <a:off x="3657600" y="1599147"/>
              <a:ext cx="1544559" cy="1348769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947811" y="1886590"/>
              <a:ext cx="975421" cy="664798"/>
            </a:xfrm>
            <a:prstGeom prst="rect">
              <a:avLst/>
            </a:prstGeom>
            <a:grp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/>
                <a:t>Domain</a:t>
              </a:r>
            </a:p>
            <a:p>
              <a:pPr algn="ctr"/>
              <a:r>
                <a:rPr lang="en-US" sz="1500" dirty="0"/>
                <a:t>Analysis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889490" y="4846811"/>
            <a:ext cx="1287133" cy="1123974"/>
            <a:chOff x="3657600" y="1599147"/>
            <a:chExt cx="1544559" cy="1348769"/>
          </a:xfrm>
          <a:solidFill>
            <a:schemeClr val="accent6"/>
          </a:solidFill>
        </p:grpSpPr>
        <p:sp>
          <p:nvSpPr>
            <p:cNvPr id="49" name="Oval 48"/>
            <p:cNvSpPr/>
            <p:nvPr/>
          </p:nvSpPr>
          <p:spPr>
            <a:xfrm>
              <a:off x="3657600" y="1599147"/>
              <a:ext cx="1544559" cy="1348769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676434" y="1777406"/>
              <a:ext cx="1518184" cy="94179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</a:rPr>
                <a:t>Create</a:t>
              </a:r>
            </a:p>
            <a:p>
              <a:pPr algn="ctr"/>
              <a:r>
                <a:rPr lang="en-US" sz="1500" dirty="0" smtClean="0">
                  <a:solidFill>
                    <a:schemeClr val="bg1"/>
                  </a:solidFill>
                </a:rPr>
                <a:t>Software and </a:t>
              </a:r>
            </a:p>
            <a:p>
              <a:pPr algn="ctr"/>
              <a:r>
                <a:rPr lang="en-US" sz="1500" dirty="0" smtClean="0">
                  <a:solidFill>
                    <a:schemeClr val="bg1"/>
                  </a:solidFill>
                </a:rPr>
                <a:t>Services</a:t>
              </a:r>
              <a:endParaRPr lang="en-US" sz="15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>
            <a:off x="5250027" y="4420666"/>
            <a:ext cx="134133" cy="412878"/>
          </a:xfrm>
          <a:prstGeom prst="straightConnector1">
            <a:avLst/>
          </a:prstGeom>
          <a:ln w="47625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9" idx="2"/>
          </p:cNvCxnSpPr>
          <p:nvPr/>
        </p:nvCxnSpPr>
        <p:spPr>
          <a:xfrm flipH="1" flipV="1">
            <a:off x="4425153" y="5401709"/>
            <a:ext cx="464336" cy="7091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" idx="0"/>
          </p:cNvCxnSpPr>
          <p:nvPr/>
        </p:nvCxnSpPr>
        <p:spPr>
          <a:xfrm flipV="1">
            <a:off x="1960338" y="3233652"/>
            <a:ext cx="145220" cy="340708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6031206" y="4423834"/>
            <a:ext cx="739594" cy="542473"/>
          </a:xfrm>
          <a:prstGeom prst="straightConnector1">
            <a:avLst/>
          </a:prstGeom>
          <a:ln w="47625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15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520700" y="179388"/>
            <a:ext cx="7556500" cy="658812"/>
          </a:xfrm>
        </p:spPr>
        <p:txBody>
          <a:bodyPr/>
          <a:lstStyle/>
          <a:p>
            <a:r>
              <a:rPr lang="en-US" altLang="en-US" dirty="0" smtClean="0"/>
              <a:t>FPAR 2.0 Data Elements</a:t>
            </a:r>
          </a:p>
        </p:txBody>
      </p:sp>
      <p:sp>
        <p:nvSpPr>
          <p:cNvPr id="7475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44465B1A-953B-4A5E-90E0-8F8282FB4A6A}" type="slidenum">
              <a:rPr lang="en-US" altLang="en-US" sz="1100">
                <a:solidFill>
                  <a:prstClr val="white"/>
                </a:solidFill>
                <a:ea typeface="MS PGothic" pitchFamily="34" charset="-128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z="11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219200"/>
            <a:ext cx="8686800" cy="5181600"/>
          </a:xfrm>
        </p:spPr>
        <p:txBody>
          <a:bodyPr numCol="2" rtlCol="0">
            <a:normAutofit fontScale="92500" lnSpcReduction="20000"/>
          </a:bodyPr>
          <a:lstStyle/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Tx/>
              <a:buSzTx/>
              <a:buFont typeface="Georgia"/>
              <a:buChar char="•"/>
              <a:defRPr/>
            </a:pPr>
            <a:r>
              <a:rPr lang="en-US" dirty="0" smtClean="0"/>
              <a:t>Facility Identifier</a:t>
            </a: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Tx/>
              <a:buSzTx/>
              <a:buFont typeface="Georgia"/>
              <a:buChar char="•"/>
              <a:defRPr/>
            </a:pPr>
            <a:r>
              <a:rPr lang="en-US" dirty="0" smtClean="0"/>
              <a:t>Clinical Provider ID</a:t>
            </a: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Tx/>
              <a:buSzTx/>
              <a:buFont typeface="Georgia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Patient Identifier</a:t>
            </a: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Tx/>
              <a:buSzTx/>
              <a:buFont typeface="Georgia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Date </a:t>
            </a:r>
            <a:r>
              <a:rPr lang="en-US" dirty="0">
                <a:solidFill>
                  <a:schemeClr val="accent1"/>
                </a:solidFill>
              </a:rPr>
              <a:t>of </a:t>
            </a:r>
            <a:r>
              <a:rPr lang="en-US" dirty="0" smtClean="0">
                <a:solidFill>
                  <a:schemeClr val="accent1"/>
                </a:solidFill>
              </a:rPr>
              <a:t>Birth</a:t>
            </a:r>
            <a:endParaRPr lang="en-US" dirty="0">
              <a:solidFill>
                <a:schemeClr val="accent1"/>
              </a:solidFill>
            </a:endParaRP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Tx/>
              <a:buSzTx/>
              <a:buFont typeface="Georgia"/>
              <a:buChar char="•"/>
              <a:defRPr/>
            </a:pPr>
            <a:r>
              <a:rPr lang="en-US" dirty="0" smtClean="0"/>
              <a:t>Birth Sex</a:t>
            </a:r>
            <a:endParaRPr lang="en-US" dirty="0"/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Tx/>
              <a:buSzTx/>
              <a:buFont typeface="Georgia"/>
              <a:buChar char="•"/>
              <a:defRPr/>
            </a:pPr>
            <a:r>
              <a:rPr lang="en-US" dirty="0" smtClean="0"/>
              <a:t>Smoking Status</a:t>
            </a: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Tx/>
              <a:buSzTx/>
              <a:buFont typeface="Georgia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Blood Pressures</a:t>
            </a: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Tx/>
              <a:buSzTx/>
              <a:buFont typeface="Georgia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Height &amp; Weight</a:t>
            </a: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Tx/>
              <a:buSzTx/>
              <a:buFont typeface="Georgia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Parity</a:t>
            </a: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Tx/>
              <a:buSzTx/>
              <a:buFont typeface="Georgia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Gravidity</a:t>
            </a: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Tx/>
              <a:buSzTx/>
              <a:buFont typeface="Georgia"/>
              <a:buChar char="•"/>
              <a:defRPr/>
            </a:pPr>
            <a:r>
              <a:rPr lang="en-US" dirty="0" smtClean="0"/>
              <a:t>Limited Language Proficiency</a:t>
            </a: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Tx/>
              <a:buSzTx/>
              <a:buFont typeface="Georgia"/>
              <a:buChar char="•"/>
              <a:defRPr/>
            </a:pPr>
            <a:r>
              <a:rPr lang="en-US" dirty="0" smtClean="0"/>
              <a:t>Ethnicity</a:t>
            </a:r>
            <a:endParaRPr lang="en-US" dirty="0"/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Tx/>
              <a:buSzTx/>
              <a:buFont typeface="Georgia"/>
              <a:buChar char="•"/>
              <a:defRPr/>
            </a:pPr>
            <a:r>
              <a:rPr lang="en-US" dirty="0" smtClean="0"/>
              <a:t>Race</a:t>
            </a:r>
            <a:endParaRPr lang="en-US" dirty="0"/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Tx/>
              <a:buSzTx/>
              <a:buFont typeface="Georgia"/>
              <a:buChar char="•"/>
              <a:defRPr/>
            </a:pPr>
            <a:r>
              <a:rPr lang="en-US" dirty="0" smtClean="0"/>
              <a:t>Household Size</a:t>
            </a: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Tx/>
              <a:buSzTx/>
              <a:buFont typeface="Georgia"/>
              <a:buChar char="•"/>
              <a:defRPr/>
            </a:pPr>
            <a:r>
              <a:rPr lang="en-US" dirty="0" smtClean="0"/>
              <a:t>Annual Household Income</a:t>
            </a:r>
            <a:endParaRPr lang="en-US" dirty="0"/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Tx/>
              <a:buSzTx/>
              <a:buFont typeface="Georgia"/>
              <a:buChar char="•"/>
              <a:defRPr/>
            </a:pPr>
            <a:r>
              <a:rPr lang="en-US" dirty="0" smtClean="0"/>
              <a:t>Health </a:t>
            </a:r>
            <a:r>
              <a:rPr lang="en-US" dirty="0"/>
              <a:t>I</a:t>
            </a:r>
            <a:r>
              <a:rPr lang="en-US" dirty="0" smtClean="0"/>
              <a:t>nsurance Coverage</a:t>
            </a: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Tx/>
              <a:buSzTx/>
              <a:buFont typeface="Georgia"/>
              <a:buChar char="•"/>
              <a:defRPr/>
            </a:pPr>
            <a:r>
              <a:rPr lang="en-US" dirty="0" smtClean="0"/>
              <a:t>Visit Payer Type</a:t>
            </a: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Tx/>
              <a:buSzTx/>
              <a:buFont typeface="Georgia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Pregnancy Status</a:t>
            </a: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Tx/>
              <a:buSzTx/>
              <a:buFont typeface="Georgia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Pregnancy intention</a:t>
            </a: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Tx/>
              <a:buSzTx/>
              <a:buFont typeface="Georgia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Sexual Activity Status</a:t>
            </a:r>
            <a:endParaRPr lang="en-US" dirty="0">
              <a:solidFill>
                <a:schemeClr val="accent1"/>
              </a:solidFill>
            </a:endParaRP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Tx/>
              <a:buSzTx/>
              <a:buFont typeface="Georgia"/>
              <a:buChar char="•"/>
              <a:defRPr/>
            </a:pPr>
            <a:r>
              <a:rPr lang="en-US" dirty="0">
                <a:solidFill>
                  <a:schemeClr val="accent1"/>
                </a:solidFill>
              </a:rPr>
              <a:t>Contraceptive M</a:t>
            </a:r>
            <a:r>
              <a:rPr lang="en-US" dirty="0" smtClean="0">
                <a:solidFill>
                  <a:schemeClr val="accent1"/>
                </a:solidFill>
              </a:rPr>
              <a:t>ethod </a:t>
            </a:r>
            <a:r>
              <a:rPr lang="en-US" dirty="0">
                <a:solidFill>
                  <a:schemeClr val="accent1"/>
                </a:solidFill>
              </a:rPr>
              <a:t>at </a:t>
            </a:r>
            <a:r>
              <a:rPr lang="en-US" dirty="0" smtClean="0">
                <a:solidFill>
                  <a:schemeClr val="accent1"/>
                </a:solidFill>
              </a:rPr>
              <a:t>Entry &amp; Exit</a:t>
            </a: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Tx/>
              <a:buSzTx/>
              <a:buFont typeface="Georgia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Reason </a:t>
            </a:r>
            <a:r>
              <a:rPr lang="en-US" dirty="0">
                <a:solidFill>
                  <a:schemeClr val="accent1"/>
                </a:solidFill>
              </a:rPr>
              <a:t>for </a:t>
            </a:r>
            <a:r>
              <a:rPr lang="en-US" dirty="0" smtClean="0">
                <a:solidFill>
                  <a:schemeClr val="accent1"/>
                </a:solidFill>
              </a:rPr>
              <a:t>No Contraceptive Method</a:t>
            </a:r>
            <a:endParaRPr lang="en-US" dirty="0">
              <a:solidFill>
                <a:schemeClr val="accent1"/>
              </a:solidFill>
            </a:endParaRP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Tx/>
              <a:buSzTx/>
              <a:buFont typeface="Georgia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Date </a:t>
            </a:r>
            <a:r>
              <a:rPr lang="en-US" dirty="0">
                <a:solidFill>
                  <a:schemeClr val="accent1"/>
                </a:solidFill>
              </a:rPr>
              <a:t>of </a:t>
            </a:r>
            <a:r>
              <a:rPr lang="en-US" dirty="0" smtClean="0">
                <a:solidFill>
                  <a:schemeClr val="accent1"/>
                </a:solidFill>
              </a:rPr>
              <a:t>Last Pap, HPV, Chlamydia, Gonorrhea, and HIV tests</a:t>
            </a: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Tx/>
              <a:buSzTx/>
              <a:buFont typeface="Georgia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Lab Test Results</a:t>
            </a: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Tx/>
              <a:buSzTx/>
              <a:buFont typeface="Georgia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Referral Completion Date for Positive HIV Tests</a:t>
            </a: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Tx/>
              <a:buSzTx/>
              <a:buFont typeface="Georgia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Contraceptive Counseling</a:t>
            </a: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Tx/>
              <a:buSzTx/>
              <a:buFont typeface="Georgia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Counseling to Achieve Pregnancy</a:t>
            </a:r>
          </a:p>
        </p:txBody>
      </p:sp>
    </p:spTree>
    <p:extLst>
      <p:ext uri="{BB962C8B-B14F-4D97-AF65-F5344CB8AC3E}">
        <p14:creationId xmlns:p14="http://schemas.microsoft.com/office/powerpoint/2010/main" val="7868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>
                <a:solidFill>
                  <a:srgbClr val="005FAD"/>
                </a:solidFill>
                <a:latin typeface="+mj-lt"/>
              </a:rPr>
              <a:t>Labs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084991"/>
            <a:ext cx="8042276" cy="3439511"/>
          </a:xfrm>
        </p:spPr>
        <p:txBody>
          <a:bodyPr>
            <a:normAutofit/>
          </a:bodyPr>
          <a:lstStyle/>
          <a:p>
            <a:r>
              <a:rPr lang="en-US" sz="2600" dirty="0" smtClean="0"/>
              <a:t>OPA asking </a:t>
            </a:r>
            <a:r>
              <a:rPr lang="en-US" sz="2600" dirty="0"/>
              <a:t>for “Date Last” for a GROUP of lab results</a:t>
            </a:r>
          </a:p>
          <a:p>
            <a:r>
              <a:rPr lang="en-US" sz="2600" dirty="0" smtClean="0"/>
              <a:t>Lab results may </a:t>
            </a:r>
            <a:r>
              <a:rPr lang="en-US" sz="2600" dirty="0"/>
              <a:t>be stored as LOINC observations or coded with CPT</a:t>
            </a:r>
          </a:p>
          <a:p>
            <a:r>
              <a:rPr lang="en-US" sz="2600" dirty="0"/>
              <a:t>Need to retrieve multiple data elements to populate one field</a:t>
            </a:r>
          </a:p>
          <a:p>
            <a:r>
              <a:rPr lang="en-US" sz="2600" dirty="0"/>
              <a:t>If nothing retrieved, need to determine if ordered</a:t>
            </a:r>
          </a:p>
        </p:txBody>
      </p:sp>
    </p:spTree>
    <p:extLst>
      <p:ext uri="{BB962C8B-B14F-4D97-AF65-F5344CB8AC3E}">
        <p14:creationId xmlns:p14="http://schemas.microsoft.com/office/powerpoint/2010/main" val="499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71449" y="1430726"/>
            <a:ext cx="6040821" cy="3596744"/>
            <a:chOff x="1471448" y="685800"/>
            <a:chExt cx="5386551" cy="33824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t="80650" r="44573" b="1383"/>
            <a:stretch/>
          </p:blipFill>
          <p:spPr>
            <a:xfrm>
              <a:off x="1471448" y="685800"/>
              <a:ext cx="5386551" cy="283488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55688" t="80877" r="1762" b="14436"/>
            <a:stretch/>
          </p:blipFill>
          <p:spPr>
            <a:xfrm>
              <a:off x="1754367" y="3328633"/>
              <a:ext cx="4135047" cy="739573"/>
            </a:xfrm>
            <a:prstGeom prst="rect">
              <a:avLst/>
            </a:prstGeom>
          </p:spPr>
        </p:pic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9275" y="562535"/>
            <a:ext cx="8042276" cy="769578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+mj-lt"/>
              </a:rPr>
              <a:t>Screen Shot</a:t>
            </a:r>
            <a:endParaRPr lang="en-US" sz="3200" dirty="0">
              <a:latin typeface="+mj-lt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6984125" y="4445248"/>
            <a:ext cx="1883979" cy="1218514"/>
          </a:xfrm>
          <a:prstGeom prst="borderCallout1">
            <a:avLst>
              <a:gd name="adj1" fmla="val 18750"/>
              <a:gd name="adj2" fmla="val -8333"/>
              <a:gd name="adj3" fmla="val 13426"/>
              <a:gd name="adj4" fmla="val -10816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Note in screen shot there is no CT or GC result</a:t>
            </a:r>
          </a:p>
        </p:txBody>
      </p:sp>
    </p:spTree>
    <p:extLst>
      <p:ext uri="{BB962C8B-B14F-4D97-AF65-F5344CB8AC3E}">
        <p14:creationId xmlns:p14="http://schemas.microsoft.com/office/powerpoint/2010/main" val="126559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>
                <a:solidFill>
                  <a:srgbClr val="005FAD"/>
                </a:solidFill>
                <a:latin typeface="+mj-lt"/>
              </a:rPr>
              <a:t>Example for HIV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852" t="21339" r="34793" b="10909"/>
          <a:stretch/>
        </p:blipFill>
        <p:spPr>
          <a:xfrm>
            <a:off x="2964003" y="1983424"/>
            <a:ext cx="4083701" cy="28958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8459" y="2288330"/>
            <a:ext cx="1403131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HIV Screen</a:t>
            </a:r>
          </a:p>
          <a:p>
            <a:pPr algn="ctr"/>
            <a:r>
              <a:rPr lang="en-US" dirty="0"/>
              <a:t>Result</a:t>
            </a: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1781589" y="2859830"/>
            <a:ext cx="1182414" cy="39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28884" y="2603642"/>
            <a:ext cx="1182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Multiple Tests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06472" y="2490189"/>
            <a:ext cx="1403131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Differing</a:t>
            </a:r>
          </a:p>
          <a:p>
            <a:pPr algn="ctr"/>
            <a:r>
              <a:rPr lang="en-US" dirty="0"/>
              <a:t>Value </a:t>
            </a:r>
          </a:p>
          <a:p>
            <a:pPr algn="ctr"/>
            <a:r>
              <a:rPr lang="en-US" dirty="0"/>
              <a:t>Sets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742039" y="3321609"/>
            <a:ext cx="15644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87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+mj-lt"/>
              </a:rPr>
              <a:t>Proposed Solution</a:t>
            </a:r>
            <a:endParaRPr lang="en-US" sz="32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data elements for every possible result value</a:t>
            </a:r>
          </a:p>
          <a:p>
            <a:r>
              <a:rPr lang="en-US" dirty="0" smtClean="0"/>
              <a:t>Create value set in VSAC aligning with the “one” question on the form</a:t>
            </a:r>
          </a:p>
          <a:p>
            <a:r>
              <a:rPr lang="en-US" dirty="0" smtClean="0"/>
              <a:t>Value set observation IDs can be used:</a:t>
            </a:r>
          </a:p>
          <a:p>
            <a:pPr lvl="1"/>
            <a:r>
              <a:rPr lang="en-US" dirty="0" smtClean="0"/>
              <a:t>To populate the C-CDA lab section OR</a:t>
            </a:r>
          </a:p>
          <a:p>
            <a:pPr lvl="1"/>
            <a:r>
              <a:rPr lang="en-US" dirty="0" smtClean="0"/>
              <a:t>To populate lab observations profiles</a:t>
            </a:r>
          </a:p>
          <a:p>
            <a:pPr lvl="1"/>
            <a:r>
              <a:rPr lang="en-US" dirty="0" smtClean="0"/>
              <a:t>To determine if it has been ordered (when not resulted)</a:t>
            </a:r>
          </a:p>
          <a:p>
            <a:pPr lvl="1"/>
            <a:r>
              <a:rPr lang="en-US" dirty="0" smtClean="0"/>
              <a:t>For OPA to use to identify the observations required for analysis for a specific question</a:t>
            </a:r>
          </a:p>
        </p:txBody>
      </p:sp>
    </p:spTree>
    <p:extLst>
      <p:ext uri="{BB962C8B-B14F-4D97-AF65-F5344CB8AC3E}">
        <p14:creationId xmlns:p14="http://schemas.microsoft.com/office/powerpoint/2010/main" val="224371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517712"/>
            <a:ext cx="8042276" cy="642507"/>
          </a:xfrm>
        </p:spPr>
        <p:txBody>
          <a:bodyPr>
            <a:normAutofit/>
          </a:bodyPr>
          <a:lstStyle/>
          <a:p>
            <a:pPr lvl="1"/>
            <a:r>
              <a:rPr lang="en-US" sz="3200" dirty="0">
                <a:solidFill>
                  <a:srgbClr val="005FAD"/>
                </a:solidFill>
                <a:latin typeface="+mj-lt"/>
              </a:rPr>
              <a:t>Example for Value Set HIV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6" y="1905001"/>
            <a:ext cx="4732173" cy="36195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902" t="24999" r="11740" b="2303"/>
          <a:stretch/>
        </p:blipFill>
        <p:spPr>
          <a:xfrm>
            <a:off x="394138" y="1303655"/>
            <a:ext cx="7707086" cy="482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7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sic Wave Standard 1.potx" id="{5B375EB2-7FE9-4504-A0B2-4A38D400B24F}" vid="{7BBE847B-457F-4809-960A-7124FF4CE8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H Document" ma:contentTypeID="0x0101002AD1DD88DE798E40AFADFC5F01FFECA800DCBF066A63932D4B9C0598AE555FB4E4" ma:contentTypeVersion="16" ma:contentTypeDescription="" ma:contentTypeScope="" ma:versionID="ea999e61bed5fbf569dc4cbb34337cfb">
  <xsd:schema xmlns:xsd="http://www.w3.org/2001/XMLSchema" xmlns:xs="http://www.w3.org/2001/XMLSchema" xmlns:p="http://schemas.microsoft.com/office/2006/metadata/properties" xmlns:ns3="22be0be7-9e35-4b01-967c-b1a6133b0a57" xmlns:ns4="281728da-8900-40e4-867f-14504f602392" targetNamespace="http://schemas.microsoft.com/office/2006/metadata/properties" ma:root="true" ma:fieldsID="4b3d96283ea4dccf45de5a30481634ec" ns3:_="" ns4:_="">
    <xsd:import namespace="22be0be7-9e35-4b01-967c-b1a6133b0a57"/>
    <xsd:import namespace="281728da-8900-40e4-867f-14504f602392"/>
    <xsd:element name="properties">
      <xsd:complexType>
        <xsd:sequence>
          <xsd:element name="documentManagement">
            <xsd:complexType>
              <xsd:all>
                <xsd:element ref="ns3:Design_x0020_Style" minOccurs="0"/>
                <xsd:element ref="ns3:Template_x0020_Type" minOccurs="0"/>
                <xsd:element ref="ns3:Program" minOccurs="0"/>
                <xsd:element ref="ns3:Thumbnail" minOccurs="0"/>
                <xsd:element ref="ns4: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be0be7-9e35-4b01-967c-b1a6133b0a57" elementFormDefault="qualified">
    <xsd:import namespace="http://schemas.microsoft.com/office/2006/documentManagement/types"/>
    <xsd:import namespace="http://schemas.microsoft.com/office/infopath/2007/PartnerControls"/>
    <xsd:element name="Design_x0020_Style" ma:index="10" nillable="true" ma:displayName="Design Style" ma:format="Dropdown" ma:internalName="Design_x0020_Style">
      <xsd:simpleType>
        <xsd:restriction base="dms:Choice">
          <xsd:enumeration value="Basic Arch"/>
          <xsd:enumeration value="Basic Wave"/>
          <xsd:enumeration value="Descending Wave"/>
          <xsd:enumeration value="Preferred"/>
          <xsd:enumeration value="Wavelength"/>
        </xsd:restriction>
      </xsd:simpleType>
    </xsd:element>
    <xsd:element name="Template_x0020_Type" ma:index="11" nillable="true" ma:displayName="Template Type" ma:format="Dropdown" ma:internalName="Template_x0020_Type">
      <xsd:simpleType>
        <xsd:restriction base="dms:Choice">
          <xsd:enumeration value="Agenda"/>
          <xsd:enumeration value="Fax"/>
          <xsd:enumeration value="Letterhead"/>
          <xsd:enumeration value="Memo"/>
          <xsd:enumeration value="Presentation"/>
          <xsd:enumeration value="Thank You Card"/>
        </xsd:restriction>
      </xsd:simpleType>
    </xsd:element>
    <xsd:element name="Program" ma:index="12" nillable="true" ma:displayName="Program" ma:format="Dropdown" ma:internalName="Program">
      <xsd:simpleType>
        <xsd:restriction base="dms:Choice">
          <xsd:enumeration value="Adobe Illustrator"/>
          <xsd:enumeration value="Adobe InDesign"/>
          <xsd:enumeration value="Adobe Photoshop"/>
          <xsd:enumeration value="KeyNote"/>
          <xsd:enumeration value="Microsoft PowerPoint"/>
          <xsd:enumeration value="Microsoft Word"/>
        </xsd:restriction>
      </xsd:simpleType>
    </xsd:element>
    <xsd:element name="Thumbnail" ma:index="13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1728da-8900-40e4-867f-14504f602392" elementFormDefault="qualified">
    <xsd:import namespace="http://schemas.microsoft.com/office/2006/documentManagement/types"/>
    <xsd:import namespace="http://schemas.microsoft.com/office/infopath/2007/PartnerControls"/>
    <xsd:element name="Description" ma:index="14" nillable="true" ma:displayName="Description" ma:description="Short summary describing the document." ma:internalName="Descriptio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9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22be0be7-9e35-4b01-967c-b1a6133b0a57">
      <Url xsi:nil="true"/>
      <Description xsi:nil="true"/>
    </Thumbnail>
    <Program xmlns="22be0be7-9e35-4b01-967c-b1a6133b0a57" xsi:nil="true"/>
    <Design_x0020_Style xmlns="22be0be7-9e35-4b01-967c-b1a6133b0a57" xsi:nil="true"/>
    <Template_x0020_Type xmlns="22be0be7-9e35-4b01-967c-b1a6133b0a57" xsi:nil="true"/>
    <Description xmlns="281728da-8900-40e4-867f-14504f60239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93bcccac-9386-4e9c-8156-47996da43f53" ContentTypeId="0x0101" PreviousValue="false"/>
</file>

<file path=customXml/itemProps1.xml><?xml version="1.0" encoding="utf-8"?>
<ds:datastoreItem xmlns:ds="http://schemas.openxmlformats.org/officeDocument/2006/customXml" ds:itemID="{3C2735F1-68C3-4B6F-B5B1-ED1750A0A6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be0be7-9e35-4b01-967c-b1a6133b0a57"/>
    <ds:schemaRef ds:uri="281728da-8900-40e4-867f-14504f6023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0D8196-D7AB-4F33-9995-3255C471CE31}">
  <ds:schemaRefs>
    <ds:schemaRef ds:uri="22be0be7-9e35-4b01-967c-b1a6133b0a57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281728da-8900-40e4-867f-14504f60239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D623AD-CB26-4931-895D-756506A5C5F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1C3322E-6F4F-440B-A2C2-EE65766B27FD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15208</TotalTime>
  <Words>1065</Words>
  <Application>Microsoft Office PowerPoint</Application>
  <PresentationFormat>On-screen Show (4:3)</PresentationFormat>
  <Paragraphs>212</Paragraphs>
  <Slides>21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MS PGothic</vt:lpstr>
      <vt:lpstr>Arial</vt:lpstr>
      <vt:lpstr>Calibri</vt:lpstr>
      <vt:lpstr>Cambria</vt:lpstr>
      <vt:lpstr>Georgia</vt:lpstr>
      <vt:lpstr>Rockwell</vt:lpstr>
      <vt:lpstr>Times New Roman</vt:lpstr>
      <vt:lpstr>Office Theme</vt:lpstr>
      <vt:lpstr>C:\Users\samatney\Documents\HSPC\CIMI\ACOG\OPA\FPARLOINCsubmissionFormBretQA_03242017.xlsx</vt:lpstr>
      <vt:lpstr>ACOG FPAR Update</vt:lpstr>
      <vt:lpstr>Agenda</vt:lpstr>
      <vt:lpstr>ACOG OPA FHIR Development Process</vt:lpstr>
      <vt:lpstr>FPAR 2.0 Data Elements</vt:lpstr>
      <vt:lpstr>Labs</vt:lpstr>
      <vt:lpstr>Screen Shot</vt:lpstr>
      <vt:lpstr>Example for HIV</vt:lpstr>
      <vt:lpstr>Proposed Solution</vt:lpstr>
      <vt:lpstr>Example for Value Set HIV</vt:lpstr>
      <vt:lpstr>Contraception Type</vt:lpstr>
      <vt:lpstr>Possible Solution</vt:lpstr>
      <vt:lpstr>Possible Solution - Grouping Value Set</vt:lpstr>
      <vt:lpstr>Grouping Value Set Discussion</vt:lpstr>
      <vt:lpstr>Plan B        Screen shot from a typical build</vt:lpstr>
      <vt:lpstr>Data Element Revisions</vt:lpstr>
      <vt:lpstr>LOINC Submission</vt:lpstr>
      <vt:lpstr>HEDIS/FPAR Evaluation Process</vt:lpstr>
      <vt:lpstr>HEDIS use recommendation</vt:lpstr>
      <vt:lpstr>Lab SNOMED CT Value Sets</vt:lpstr>
      <vt:lpstr>Next Steps</vt:lpstr>
      <vt:lpstr>Questions</vt:lpstr>
    </vt:vector>
  </TitlesOfParts>
  <Company>R&amp;R Partners,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Tiffeny Yen</dc:creator>
  <cp:lastModifiedBy>Susan Matney</cp:lastModifiedBy>
  <cp:revision>107</cp:revision>
  <cp:lastPrinted>2014-10-22T01:19:31Z</cp:lastPrinted>
  <dcterms:created xsi:type="dcterms:W3CDTF">2014-10-21T22:28:54Z</dcterms:created>
  <dcterms:modified xsi:type="dcterms:W3CDTF">2017-03-27T17:09:11Z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0x0101002AD1DD88DE798E40AFADFC5F01FFECA800DCBF066A63932D4B9C0598AE555FB4E4</vt:lpwstr>
  </property>
</Properties>
</file>