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56" r:id="rId3"/>
    <p:sldId id="261" r:id="rId4"/>
    <p:sldId id="260" r:id="rId5"/>
    <p:sldId id="257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2EB07-DD80-486A-BC0A-89329AB16670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60895E-FB65-4A27-AF0B-75CEEC2D4E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57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028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6B705F-109E-F247-B567-3A0F399E28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97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37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1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0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248732" cy="6888387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478419" y="1520572"/>
            <a:ext cx="11291892" cy="3731683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 marL="9144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2pPr>
            <a:lvl3pPr marL="12573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3pPr>
            <a:lvl4pPr marL="17145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4pPr>
            <a:lvl5pPr marL="21717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586" y="557049"/>
            <a:ext cx="8126724" cy="567559"/>
          </a:xfrm>
        </p:spPr>
        <p:txBody>
          <a:bodyPr>
            <a:noAutofit/>
          </a:bodyPr>
          <a:lstStyle>
            <a:lvl1pPr algn="l">
              <a:defRPr sz="2600" b="1" i="0" strike="noStrike" cap="none" normalizeH="0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909" y="621452"/>
            <a:ext cx="30000" cy="43875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63551" y="6529839"/>
            <a:ext cx="10729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800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rPr>
              <a:t>® </a:t>
            </a:r>
            <a:r>
              <a:rPr lang="en-US" sz="800" b="0" i="1" kern="1200" baseline="0" dirty="0" smtClean="0">
                <a:solidFill>
                  <a:schemeClr val="bg1"/>
                </a:solidFill>
                <a:latin typeface="+mj-lt"/>
                <a:ea typeface="ＭＳ Ｐゴシック" charset="0"/>
                <a:cs typeface="Calibri"/>
              </a:rPr>
              <a:t>Health Level Seven and HL7 are registered trademarks of Health Level Seven International, registered with the United States Patent and Trademark Office.</a:t>
            </a:r>
            <a:endParaRPr lang="en-US" sz="800" b="0" i="1" baseline="0" dirty="0" smtClean="0">
              <a:solidFill>
                <a:schemeClr val="bg1"/>
              </a:solidFill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69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12248729" cy="688838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13" hasCustomPrompt="1"/>
          </p:nvPr>
        </p:nvSpPr>
        <p:spPr>
          <a:xfrm>
            <a:off x="478420" y="1520572"/>
            <a:ext cx="11291891" cy="3731683"/>
          </a:xfrm>
        </p:spPr>
        <p:txBody>
          <a:bodyPr>
            <a:normAutofit/>
          </a:bodyPr>
          <a:lstStyle>
            <a:lvl1pPr marL="0" indent="0" algn="ctr">
              <a:buNone/>
              <a:defRPr sz="3600" b="1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Title or Logo</a:t>
            </a: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63551" y="6529839"/>
            <a:ext cx="10729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800" i="1" dirty="0" smtClean="0">
                <a:solidFill>
                  <a:srgbClr val="FFFFFF"/>
                </a:solidFill>
                <a:latin typeface="Calibri"/>
              </a:rPr>
              <a:t>® </a:t>
            </a:r>
            <a:r>
              <a:rPr lang="en-US" sz="800" i="1" dirty="0" smtClean="0">
                <a:solidFill>
                  <a:srgbClr val="FFFFFF"/>
                </a:solidFill>
                <a:latin typeface="Calibri"/>
                <a:cs typeface="Calibri"/>
              </a:rPr>
              <a:t>Health Level Seven and HL7 are registered trademarks 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1257818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1"/>
            <a:ext cx="12248732" cy="6888387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478419" y="1520572"/>
            <a:ext cx="11291892" cy="3731683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  <a:lvl2pPr marL="9144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2pPr>
            <a:lvl3pPr marL="12573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3pPr>
            <a:lvl4pPr marL="17145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4pPr>
            <a:lvl5pPr marL="21717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bg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586" y="557049"/>
            <a:ext cx="8126724" cy="567559"/>
          </a:xfrm>
        </p:spPr>
        <p:txBody>
          <a:bodyPr>
            <a:noAutofit/>
          </a:bodyPr>
          <a:lstStyle>
            <a:lvl1pPr algn="l">
              <a:defRPr sz="2600" b="1" i="0" strike="noStrike" cap="none" normalizeH="0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909" y="621452"/>
            <a:ext cx="30000" cy="43875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63551" y="6529839"/>
            <a:ext cx="10729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800" i="1" dirty="0" smtClean="0">
                <a:solidFill>
                  <a:srgbClr val="FFFFFF"/>
                </a:solidFill>
                <a:latin typeface="Calibri"/>
              </a:rPr>
              <a:t>® </a:t>
            </a:r>
            <a:r>
              <a:rPr lang="en-US" sz="800" i="1" dirty="0" smtClean="0">
                <a:solidFill>
                  <a:srgbClr val="FFFFFF"/>
                </a:solidFill>
                <a:latin typeface="Calibri"/>
                <a:cs typeface="Calibri"/>
              </a:rPr>
              <a:t>Health Level Seven and HL7 are registered trademarks 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373676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12248729" cy="6888387"/>
          </a:xfrm>
          <a:prstGeom prst="rect">
            <a:avLst/>
          </a:prstGeom>
        </p:spPr>
      </p:pic>
      <p:sp>
        <p:nvSpPr>
          <p:cNvPr id="37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478419" y="1520572"/>
            <a:ext cx="11291892" cy="3731683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Gotham  " charset="0"/>
                <a:cs typeface="Arial"/>
              </a:defRPr>
            </a:lvl1pPr>
            <a:lvl2pPr marL="9144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Gotham  " charset="0"/>
                <a:cs typeface="Arial"/>
              </a:defRPr>
            </a:lvl2pPr>
            <a:lvl3pPr marL="12573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Gotham  " charset="0"/>
                <a:cs typeface="Arial"/>
              </a:defRPr>
            </a:lvl3pPr>
            <a:lvl4pPr marL="17145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Gotham  " charset="0"/>
                <a:cs typeface="Arial"/>
              </a:defRPr>
            </a:lvl4pPr>
            <a:lvl5pPr marL="2171700" indent="-342900">
              <a:buSzPct val="100000"/>
              <a:buFont typeface="Arial" panose="020B0604020202020204" pitchFamily="34" charset="0"/>
              <a:buChar char="•"/>
              <a:defRPr baseline="0">
                <a:solidFill>
                  <a:schemeClr val="tx1"/>
                </a:solidFill>
                <a:latin typeface="Gotham  " charset="0"/>
                <a:cs typeface="Arial"/>
              </a:defRPr>
            </a:lvl5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586" y="557049"/>
            <a:ext cx="8126724" cy="567559"/>
          </a:xfrm>
        </p:spPr>
        <p:txBody>
          <a:bodyPr>
            <a:noAutofit/>
          </a:bodyPr>
          <a:lstStyle>
            <a:lvl1pPr algn="l">
              <a:defRPr sz="2600" b="1" i="0" strike="noStrike" cap="none" normalizeH="0" baseline="0">
                <a:solidFill>
                  <a:schemeClr val="tx1"/>
                </a:solidFill>
                <a:latin typeface="Gotham  " charset="0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46909" y="621452"/>
            <a:ext cx="30000" cy="438750"/>
          </a:xfrm>
          <a:prstGeom prst="rect">
            <a:avLst/>
          </a:prstGeom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463551" y="6529839"/>
            <a:ext cx="10729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8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</a:rPr>
              <a:t>® </a:t>
            </a:r>
            <a:r>
              <a:rPr lang="en-US" sz="8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cs typeface="Calibri"/>
              </a:rPr>
              <a:t>Health Level Seven and HL7 are registered trademarks 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3381076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" y="763"/>
            <a:ext cx="12248732" cy="6888387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0" hasCustomPrompt="1"/>
          </p:nvPr>
        </p:nvSpPr>
        <p:spPr>
          <a:xfrm>
            <a:off x="3464772" y="1520571"/>
            <a:ext cx="5319184" cy="1071032"/>
          </a:xfrm>
        </p:spPr>
        <p:txBody>
          <a:bodyPr>
            <a:normAutofit/>
          </a:bodyPr>
          <a:lstStyle>
            <a:lvl1pPr marL="0" indent="0">
              <a:buNone/>
              <a:defRPr sz="2500" b="1" i="0" cap="all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pPr lvl="0"/>
            <a:r>
              <a:rPr lang="en-US" dirty="0" smtClean="0"/>
              <a:t>Ending Text</a:t>
            </a:r>
          </a:p>
        </p:txBody>
      </p:sp>
      <p:sp>
        <p:nvSpPr>
          <p:cNvPr id="23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64772" y="2777067"/>
            <a:ext cx="5319184" cy="2478816"/>
          </a:xfrm>
        </p:spPr>
        <p:txBody>
          <a:bodyPr>
            <a:normAutofit/>
          </a:bodyPr>
          <a:lstStyle>
            <a:lvl1pPr marL="0" indent="0">
              <a:buNone/>
              <a:defRPr sz="2000" b="0" i="0" cap="none" baseline="0">
                <a:solidFill>
                  <a:schemeClr val="bg1"/>
                </a:solidFill>
                <a:latin typeface="Gotham  " charset="0"/>
                <a:cs typeface="Arial"/>
              </a:defRPr>
            </a:lvl1pPr>
          </a:lstStyle>
          <a:p>
            <a:pPr lvl="0"/>
            <a:r>
              <a:rPr lang="en-US" dirty="0" smtClean="0"/>
              <a:t>Contact Information</a:t>
            </a:r>
          </a:p>
        </p:txBody>
      </p:sp>
      <p:sp>
        <p:nvSpPr>
          <p:cNvPr id="24" name="TextBox 23"/>
          <p:cNvSpPr txBox="1">
            <a:spLocks noChangeArrowheads="1"/>
          </p:cNvSpPr>
          <p:nvPr userDrawn="1"/>
        </p:nvSpPr>
        <p:spPr bwMode="auto">
          <a:xfrm>
            <a:off x="463551" y="6529839"/>
            <a:ext cx="1072938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800" i="1" dirty="0" smtClean="0">
                <a:solidFill>
                  <a:srgbClr val="FFFFFF"/>
                </a:solidFill>
                <a:latin typeface="Calibri"/>
              </a:rPr>
              <a:t>® </a:t>
            </a:r>
            <a:r>
              <a:rPr lang="en-US" sz="800" i="1" dirty="0" smtClean="0">
                <a:solidFill>
                  <a:srgbClr val="FFFFFF"/>
                </a:solidFill>
                <a:latin typeface="Calibri"/>
                <a:cs typeface="Calibri"/>
              </a:rPr>
              <a:t>Health Level Seven and HL7 are registered trademarks 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2084859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68401"/>
            <a:ext cx="10972800" cy="1143000"/>
          </a:xfrm>
        </p:spPr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659064"/>
            <a:ext cx="10972800" cy="3119436"/>
          </a:xfrm>
        </p:spPr>
        <p:txBody>
          <a:bodyPr/>
          <a:lstStyle>
            <a:lvl1pPr marL="342900" indent="-342900">
              <a:buClr>
                <a:srgbClr val="FF0000"/>
              </a:buClr>
              <a:buFont typeface="Wingdings" charset="2"/>
              <a:buChar char="§"/>
              <a:defRPr/>
            </a:lvl1pPr>
            <a:lvl3pPr marL="1143000" indent="-228600">
              <a:buClr>
                <a:srgbClr val="990000"/>
              </a:buClr>
              <a:buFont typeface="Wingdings" charset="2"/>
              <a:buChar char="§"/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133417" y="6462714"/>
            <a:ext cx="2844800" cy="365125"/>
          </a:xfrm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E38C8FC2-207B-5647-9063-41EC87841956}" type="slidenum">
              <a:rPr lang="en-US" smtClean="0">
                <a:solidFill>
                  <a:srgbClr val="FFFFFF">
                    <a:lumMod val="65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>
                  <a:lumMod val="65000"/>
                </a:srgbClr>
              </a:solidFill>
            </a:endParaRPr>
          </a:p>
        </p:txBody>
      </p:sp>
      <p:sp>
        <p:nvSpPr>
          <p:cNvPr id="6" name="TextBox 1"/>
          <p:cNvSpPr txBox="1">
            <a:spLocks noChangeArrowheads="1"/>
          </p:cNvSpPr>
          <p:nvPr userDrawn="1"/>
        </p:nvSpPr>
        <p:spPr bwMode="auto">
          <a:xfrm>
            <a:off x="463551" y="6529839"/>
            <a:ext cx="1072938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Franklin Gothic Book" charset="0"/>
                <a:ea typeface="ＭＳ Ｐゴシック" charset="0"/>
              </a:defRPr>
            </a:lvl9pPr>
          </a:lstStyle>
          <a:p>
            <a:pPr defTabSz="457200" eaLnBrk="1" hangingPunct="1">
              <a:defRPr/>
            </a:pPr>
            <a:r>
              <a:rPr lang="en-US" sz="900" i="1" dirty="0" smtClean="0">
                <a:solidFill>
                  <a:srgbClr val="000000">
                    <a:lumMod val="50000"/>
                    <a:lumOff val="50000"/>
                  </a:srgbClr>
                </a:solidFill>
              </a:rPr>
              <a:t>® </a:t>
            </a:r>
            <a:r>
              <a:rPr lang="en-US" sz="900" i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alibri"/>
                <a:cs typeface="Calibri"/>
              </a:rPr>
              <a:t>Health Level Seven and HL7 are registered trademarks of Health Level Seven International, registered with the United States Patent and Trademark Office.</a:t>
            </a:r>
          </a:p>
        </p:txBody>
      </p:sp>
    </p:spTree>
    <p:extLst>
      <p:ext uri="{BB962C8B-B14F-4D97-AF65-F5344CB8AC3E}">
        <p14:creationId xmlns:p14="http://schemas.microsoft.com/office/powerpoint/2010/main" val="3235622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997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06447" y="6275669"/>
            <a:ext cx="2844800" cy="365125"/>
          </a:xfrm>
          <a:prstGeom prst="rect">
            <a:avLst/>
          </a:prstGeom>
        </p:spPr>
        <p:txBody>
          <a:bodyPr/>
          <a:lstStyle/>
          <a:p>
            <a:fld id="{F5F50914-FEFD-3A40-BB88-C5BA0F26E54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2611" y="6275669"/>
            <a:ext cx="6454588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08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93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722" y="3352804"/>
            <a:ext cx="11222567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722" y="4771031"/>
            <a:ext cx="11222567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50914-FEFD-3A40-BB88-C5BA0F26E548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3/28/2017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7D11A-E4C4-2C4D-9054-85AF8217705F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494640" y="363538"/>
            <a:ext cx="1120272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413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070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2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5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49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569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42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79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6C4F1-DCA8-469F-90F7-B6D8278803B1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D7E11-D30A-4E0C-B546-35A1EF0401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72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F97B780-FA53-DF48-A1FA-E2D152A94740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3/28/2017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9F58998E-2429-314E-B86C-A079AABAA7E0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425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3600" b="1" i="0" kern="1200" baseline="0">
          <a:solidFill>
            <a:schemeClr val="tx1"/>
          </a:solidFill>
          <a:latin typeface="Gotham  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Gotham  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 baseline="0">
          <a:solidFill>
            <a:schemeClr val="tx1"/>
          </a:solidFill>
          <a:latin typeface="Gotham  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 baseline="0">
          <a:solidFill>
            <a:schemeClr val="tx1"/>
          </a:solidFill>
          <a:latin typeface="Gotham  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 baseline="0">
          <a:solidFill>
            <a:schemeClr val="tx1"/>
          </a:solidFill>
          <a:latin typeface="Gotham  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 baseline="0">
          <a:solidFill>
            <a:schemeClr val="tx1"/>
          </a:solidFill>
          <a:latin typeface="Gotham  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Clinical Information Interoperability Council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Meeting July 13, 2017</a:t>
            </a:r>
          </a:p>
          <a:p>
            <a:r>
              <a:rPr lang="en-US" sz="3600" dirty="0" smtClean="0"/>
              <a:t>NIH, Washington DC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9912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/>
          </p:nvPr>
        </p:nvSpPr>
        <p:spPr>
          <a:xfrm>
            <a:off x="1882815" y="1288748"/>
            <a:ext cx="8468919" cy="5202203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en-US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 (</a:t>
            </a:r>
            <a:r>
              <a:rPr lang="en-US" sz="20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DomainResource</a:t>
            </a:r>
            <a:r>
              <a:rPr lang="en-US" sz="2000" b="1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identifier : Identifier [0..*]status : code [1..1]« 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ObservationStatus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 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 : 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[1..1] « LOINC ?? 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subject : Reference [0..1]« 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Patient|Group|Device|Location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encounter : Reference [0..1] « Encounter 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effective[x] : Type [0..1]« 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dateTime|Period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value[x] : Type [0..1]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Quantity|CodeableConcept|string|Range|Ratio|SampledData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Attachment|time|dateTime|Period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interpretation : 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[0..1] « Observation Interpretation+ 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method : 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CodeableConcept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[0..1] « Observation Methods?? 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specimen : Reference [0..1] « Specimen 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 : Reference [0..1] « </a:t>
            </a:r>
            <a:r>
              <a:rPr lang="en-US" sz="2000" dirty="0" err="1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Device|DeviceMetric</a:t>
            </a:r>
            <a:r>
              <a:rPr lang="en-US" sz="2000" dirty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000" dirty="0" smtClean="0"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Observation </a:t>
            </a:r>
            <a:r>
              <a:rPr lang="en-US" sz="2800" dirty="0"/>
              <a:t>Resource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9677400" y="5800725"/>
            <a:ext cx="990600" cy="304800"/>
          </a:xfrm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>
                <a:solidFill>
                  <a:srgbClr val="FFFFFF"/>
                </a:solidFill>
              </a:rPr>
              <a:pPr/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7293" y="1790700"/>
            <a:ext cx="6986955" cy="2308324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600" dirty="0">
                <a:solidFill>
                  <a:srgbClr val="000000"/>
                </a:solidFill>
              </a:rPr>
              <a:t>Observation</a:t>
            </a:r>
          </a:p>
          <a:p>
            <a:pPr defTabSz="457200"/>
            <a:r>
              <a:rPr lang="en-US" sz="3600" dirty="0">
                <a:solidFill>
                  <a:srgbClr val="000000"/>
                </a:solidFill>
              </a:rPr>
              <a:t>	subject &lt;patient identifier&gt;</a:t>
            </a:r>
          </a:p>
          <a:p>
            <a:pPr defTabSz="457200"/>
            <a:r>
              <a:rPr lang="en-US" sz="3600" dirty="0">
                <a:solidFill>
                  <a:srgbClr val="000000"/>
                </a:solidFill>
              </a:rPr>
              <a:t>	code (test code) from LOINC</a:t>
            </a:r>
          </a:p>
          <a:p>
            <a:pPr defTabSz="457200"/>
            <a:r>
              <a:rPr lang="en-US" sz="3600" dirty="0">
                <a:solidFill>
                  <a:srgbClr val="000000"/>
                </a:solidFill>
              </a:rPr>
              <a:t>	value &lt;the result of the test&gt;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4779" y="1913811"/>
            <a:ext cx="6986955" cy="2062103"/>
          </a:xfrm>
          <a:prstGeom prst="rect">
            <a:avLst/>
          </a:prstGeom>
          <a:solidFill>
            <a:schemeClr val="bg1"/>
          </a:solidFill>
          <a:ln w="412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>
                <a:solidFill>
                  <a:srgbClr val="000000"/>
                </a:solidFill>
              </a:rPr>
              <a:t>Observation</a:t>
            </a:r>
          </a:p>
          <a:p>
            <a:pPr defTabSz="457200"/>
            <a:r>
              <a:rPr lang="en-US" sz="3200" dirty="0">
                <a:solidFill>
                  <a:srgbClr val="000000"/>
                </a:solidFill>
              </a:rPr>
              <a:t>	subject: Doe, John; #</a:t>
            </a:r>
            <a:r>
              <a:rPr lang="en-US" sz="3200" dirty="0">
                <a:solidFill>
                  <a:srgbClr val="000000"/>
                </a:solidFill>
              </a:rPr>
              <a:t>12345</a:t>
            </a:r>
            <a:endParaRPr lang="en-US" sz="3200" dirty="0">
              <a:solidFill>
                <a:srgbClr val="000000"/>
              </a:solidFill>
            </a:endParaRPr>
          </a:p>
          <a:p>
            <a:pPr defTabSz="457200"/>
            <a:r>
              <a:rPr lang="en-US" sz="3200" dirty="0">
                <a:solidFill>
                  <a:srgbClr val="00000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</a:rPr>
              <a:t>    code</a:t>
            </a:r>
            <a:r>
              <a:rPr lang="en-US" sz="3200" dirty="0">
                <a:solidFill>
                  <a:srgbClr val="000000"/>
                </a:solidFill>
              </a:rPr>
              <a:t>: 8480-6, Systolic BP</a:t>
            </a:r>
          </a:p>
          <a:p>
            <a:pPr defTabSz="457200"/>
            <a:r>
              <a:rPr lang="en-US" sz="3200" dirty="0">
                <a:solidFill>
                  <a:srgbClr val="000000"/>
                </a:solidFill>
              </a:rPr>
              <a:t>	value: 120 mmHg</a:t>
            </a:r>
          </a:p>
        </p:txBody>
      </p:sp>
    </p:spTree>
    <p:extLst>
      <p:ext uri="{BB962C8B-B14F-4D97-AF65-F5344CB8AC3E}">
        <p14:creationId xmlns:p14="http://schemas.microsoft.com/office/powerpoint/2010/main" val="95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Terminology Entropy</a:t>
            </a:r>
            <a:endParaRPr lang="en-US" sz="45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/>
              <a:t>No true interoperability because</a:t>
            </a:r>
          </a:p>
          <a:p>
            <a:pPr lvl="1"/>
            <a:r>
              <a:rPr lang="en-US" sz="3600" dirty="0"/>
              <a:t>Vendors use different models/profiles</a:t>
            </a:r>
          </a:p>
          <a:p>
            <a:pPr lvl="1"/>
            <a:r>
              <a:rPr lang="en-US" sz="3600" dirty="0"/>
              <a:t>Government agencies use different models/profiles</a:t>
            </a:r>
          </a:p>
          <a:p>
            <a:pPr lvl="1"/>
            <a:r>
              <a:rPr lang="en-US" sz="3600" dirty="0"/>
              <a:t>Provider organizations use different models/profiles</a:t>
            </a:r>
          </a:p>
          <a:p>
            <a:pPr lvl="1"/>
            <a:r>
              <a:rPr lang="en-US" sz="3600" dirty="0"/>
              <a:t>Professional organizations use different models/profiles</a:t>
            </a:r>
          </a:p>
          <a:p>
            <a:pPr lvl="1"/>
            <a:endParaRPr lang="en-US" sz="36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2A87D11A-E4C4-2C4D-9054-85AF8217705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395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The Start of a Campaign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8017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4400" i="1" dirty="0"/>
              <a:t>Health Level Seven (HL7) and the Healthcare Services Platform Consortium (HSPC) </a:t>
            </a:r>
            <a:r>
              <a:rPr lang="en-US" sz="4400" i="1" dirty="0" smtClean="0"/>
              <a:t>are convening </a:t>
            </a:r>
            <a:r>
              <a:rPr lang="en-US" sz="4400" i="1" dirty="0"/>
              <a:t>a meeting of clinical societies, academics, and government representatives to make a plan for achieving full interoperability for healthcare data</a:t>
            </a:r>
            <a:r>
              <a:rPr lang="en-US" sz="4400" i="1" dirty="0" smtClean="0"/>
              <a:t>.</a:t>
            </a:r>
          </a:p>
          <a:p>
            <a:pPr marL="0" indent="0" algn="ctr">
              <a:buNone/>
            </a:pPr>
            <a:r>
              <a:rPr lang="en-US" sz="4400" i="1" dirty="0" smtClean="0"/>
              <a:t>(AMIA has also been invited to co-host the meeting)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2601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 Audience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i="1" dirty="0" smtClean="0"/>
              <a:t>Council of Medical Specialty Societies (CMSS)</a:t>
            </a:r>
          </a:p>
          <a:p>
            <a:r>
              <a:rPr lang="en-US" sz="3600" i="1" dirty="0"/>
              <a:t>C</a:t>
            </a:r>
            <a:r>
              <a:rPr lang="en-US" sz="3600" i="1" dirty="0" smtClean="0"/>
              <a:t>linical societies</a:t>
            </a:r>
          </a:p>
          <a:p>
            <a:r>
              <a:rPr lang="en-US" sz="3600" i="1" dirty="0" smtClean="0"/>
              <a:t>Registries</a:t>
            </a:r>
          </a:p>
          <a:p>
            <a:pPr lvl="1"/>
            <a:r>
              <a:rPr lang="en-US" sz="3200" i="1" dirty="0"/>
              <a:t>Q</a:t>
            </a:r>
            <a:r>
              <a:rPr lang="en-US" sz="3200" i="1" dirty="0" smtClean="0"/>
              <a:t>uality improvement and disease specific registries</a:t>
            </a:r>
            <a:endParaRPr lang="en-US" sz="3200" i="1" dirty="0" smtClean="0"/>
          </a:p>
          <a:p>
            <a:r>
              <a:rPr lang="en-US" sz="3600" i="1" dirty="0" smtClean="0"/>
              <a:t>Government representatives</a:t>
            </a:r>
          </a:p>
          <a:p>
            <a:pPr lvl="1"/>
            <a:r>
              <a:rPr lang="en-US" sz="3200" i="1" dirty="0" smtClean="0"/>
              <a:t>ONC, CMS, CDC, FDA</a:t>
            </a:r>
          </a:p>
          <a:p>
            <a:r>
              <a:rPr lang="en-US" sz="3600" i="1" dirty="0"/>
              <a:t>A</a:t>
            </a:r>
            <a:r>
              <a:rPr lang="en-US" sz="3600" i="1" dirty="0" smtClean="0"/>
              <a:t>cademics, AMIA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970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for the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i="1" dirty="0"/>
              <a:t>Develop a common understanding of problems to be addressed</a:t>
            </a:r>
            <a:endParaRPr lang="en-US" dirty="0"/>
          </a:p>
          <a:p>
            <a:pPr lvl="0"/>
            <a:r>
              <a:rPr lang="en-US" i="1" dirty="0"/>
              <a:t>Make a plan for defining common data elements that can be shared and used across all of healthcare</a:t>
            </a:r>
            <a:endParaRPr lang="en-US" dirty="0"/>
          </a:p>
          <a:p>
            <a:pPr lvl="0"/>
            <a:r>
              <a:rPr lang="en-US" i="1" dirty="0"/>
              <a:t>Obtain commitments across stakeholders to collaborate to share resources to reduce duplication of efforts and adopt common data elements</a:t>
            </a:r>
            <a:endParaRPr lang="en-US" dirty="0"/>
          </a:p>
          <a:p>
            <a:pPr lvl="0"/>
            <a:r>
              <a:rPr lang="en-US" i="1" dirty="0"/>
              <a:t>Agree on a process for prioritizing the work</a:t>
            </a:r>
            <a:endParaRPr lang="en-US" dirty="0"/>
          </a:p>
          <a:p>
            <a:pPr lvl="0"/>
            <a:r>
              <a:rPr lang="en-US" i="1" dirty="0"/>
              <a:t>Determine how we delegate responsibility for subject domains to specific organizations or groups</a:t>
            </a:r>
            <a:endParaRPr lang="en-US" dirty="0"/>
          </a:p>
          <a:p>
            <a:pPr lvl="0"/>
            <a:r>
              <a:rPr lang="en-US" i="1" dirty="0"/>
              <a:t>Agree on a process for governing the work and making decisions</a:t>
            </a:r>
            <a:endParaRPr lang="en-US" dirty="0"/>
          </a:p>
          <a:p>
            <a:pPr lvl="0"/>
            <a:r>
              <a:rPr lang="en-US" i="1" dirty="0"/>
              <a:t>Develop a plan for moving forward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10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A2015_4by3_Powerpoint_Presentation_Template">
  <a:themeElements>
    <a:clrScheme name="IFR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9CCC"/>
      </a:accent1>
      <a:accent2>
        <a:srgbClr val="BC252B"/>
      </a:accent2>
      <a:accent3>
        <a:srgbClr val="CCCCC9"/>
      </a:accent3>
      <a:accent4>
        <a:srgbClr val="959795"/>
      </a:accent4>
      <a:accent5>
        <a:srgbClr val="E67D62"/>
      </a:accent5>
      <a:accent6>
        <a:srgbClr val="8DBA3B"/>
      </a:accent6>
      <a:hlink>
        <a:srgbClr val="0563C1"/>
      </a:hlink>
      <a:folHlink>
        <a:srgbClr val="E6AF2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2D880666-36A0-4622-8D10-1FADEF09F255}" vid="{1AE545C4-547F-435D-9A4A-27B258241D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223</Words>
  <Application>Microsoft Office PowerPoint</Application>
  <PresentationFormat>Widescreen</PresentationFormat>
  <Paragraphs>54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ＭＳ Ｐゴシック</vt:lpstr>
      <vt:lpstr>Arial</vt:lpstr>
      <vt:lpstr>Calibri</vt:lpstr>
      <vt:lpstr>Calibri Light</vt:lpstr>
      <vt:lpstr>Franklin Gothic Book</vt:lpstr>
      <vt:lpstr>Gotham  </vt:lpstr>
      <vt:lpstr>Times New Roman</vt:lpstr>
      <vt:lpstr>Trebuchet MS</vt:lpstr>
      <vt:lpstr>Wingdings</vt:lpstr>
      <vt:lpstr>Office Theme</vt:lpstr>
      <vt:lpstr>SA2015_4by3_Powerpoint_Presentation_Template</vt:lpstr>
      <vt:lpstr>Clinical Information Interoperability Council</vt:lpstr>
      <vt:lpstr>Observation Resource</vt:lpstr>
      <vt:lpstr>Terminology Entropy</vt:lpstr>
      <vt:lpstr>The Start of a Campaign</vt:lpstr>
      <vt:lpstr>Target Audience </vt:lpstr>
      <vt:lpstr>Goals for the meeting</vt:lpstr>
    </vt:vector>
  </TitlesOfParts>
  <Company>Intermountain Healthcare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Clinical Information Interoperability Council</dc:title>
  <dc:creator>Stan Huff</dc:creator>
  <cp:lastModifiedBy>Stan Huff</cp:lastModifiedBy>
  <cp:revision>5</cp:revision>
  <dcterms:created xsi:type="dcterms:W3CDTF">2017-03-28T13:52:40Z</dcterms:created>
  <dcterms:modified xsi:type="dcterms:W3CDTF">2017-03-28T14:52:07Z</dcterms:modified>
</cp:coreProperties>
</file>