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11"/>
  </p:notesMasterIdLst>
  <p:sldIdLst>
    <p:sldId id="268" r:id="rId2"/>
    <p:sldId id="468" r:id="rId3"/>
    <p:sldId id="466" r:id="rId4"/>
    <p:sldId id="471" r:id="rId5"/>
    <p:sldId id="472" r:id="rId6"/>
    <p:sldId id="469" r:id="rId7"/>
    <p:sldId id="467" r:id="rId8"/>
    <p:sldId id="470" r:id="rId9"/>
    <p:sldId id="443" r:id="rId10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to HSPC" id="{99FB66D1-85F3-1D42-A47C-0C8FE10E7542}">
          <p14:sldIdLst>
            <p14:sldId id="268"/>
            <p14:sldId id="468"/>
            <p14:sldId id="466"/>
            <p14:sldId id="471"/>
            <p14:sldId id="472"/>
            <p14:sldId id="469"/>
            <p14:sldId id="467"/>
            <p14:sldId id="470"/>
            <p14:sldId id="4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84" autoAdjust="0"/>
  </p:normalViewPr>
  <p:slideViewPr>
    <p:cSldViewPr snapToGrid="0" snapToObjects="1">
      <p:cViewPr varScale="1">
        <p:scale>
          <a:sx n="72" d="100"/>
          <a:sy n="72" d="100"/>
        </p:scale>
        <p:origin x="139" y="53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E0FE9-243C-E546-8426-10D7A473A3DC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B705F-109E-F247-B567-3A0F399E28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2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B705F-109E-F247-B567-3A0F399E281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0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570314-28A7-40C2-944A-6767FAE4D8A6}" type="slidenum">
              <a:rPr lang="en-US" sz="1200"/>
              <a:pPr eaLnBrk="1" hangingPunct="1"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3976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B705F-109E-F247-B567-3A0F399E281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4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update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B705F-109E-F247-B567-3A0F399E281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33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B705F-109E-F247-B567-3A0F399E281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3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079501"/>
            <a:ext cx="6487668" cy="2627406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70000"/>
            <a:ext cx="6498158" cy="1437389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3" y="2749177"/>
            <a:ext cx="6498159" cy="7638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9893"/>
            <a:ext cx="4079545" cy="968376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489880"/>
            <a:ext cx="4079545" cy="3100127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99493"/>
            <a:ext cx="3657600" cy="4431731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06919"/>
            <a:ext cx="1524000" cy="46460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06919"/>
            <a:ext cx="6689726" cy="464608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0" y="2794002"/>
            <a:ext cx="8416925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40" y="3975858"/>
            <a:ext cx="8416925" cy="810559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02948"/>
            <a:ext cx="8402040" cy="236405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7" y="2002621"/>
            <a:ext cx="8056563" cy="1135062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7" y="3113338"/>
            <a:ext cx="8056563" cy="1250156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9647"/>
            <a:ext cx="8042276" cy="11141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333501"/>
            <a:ext cx="3840480" cy="36195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333501"/>
            <a:ext cx="3840480" cy="36195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9647"/>
            <a:ext cx="8042276" cy="111413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211022"/>
            <a:ext cx="3840480" cy="625739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956181"/>
            <a:ext cx="3840480" cy="299682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211022"/>
            <a:ext cx="3840480" cy="625739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956181"/>
            <a:ext cx="3840480" cy="299682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509893"/>
            <a:ext cx="3840480" cy="968376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06917"/>
            <a:ext cx="3840480" cy="464608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489880"/>
            <a:ext cx="3840480" cy="3100127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89647"/>
            <a:ext cx="8042276" cy="111413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333501"/>
            <a:ext cx="8042276" cy="3619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522972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5F50914-FEFD-3A40-BB88-C5BA0F26E548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60" y="5229723"/>
            <a:ext cx="484094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5229723"/>
            <a:ext cx="990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3020" y="2618285"/>
            <a:ext cx="7478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CIMI Wound Assessment Project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1539" y="4505757"/>
            <a:ext cx="8042276" cy="2635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171263" y="3717531"/>
            <a:ext cx="9144000" cy="788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r>
              <a:rPr lang="en-US" sz="1600" dirty="0">
                <a:solidFill>
                  <a:srgbClr val="595959"/>
                </a:solidFill>
              </a:rPr>
              <a:t>Jay Lyle, PhD (JP Systems)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en-US" sz="1600" dirty="0">
                <a:solidFill>
                  <a:srgbClr val="595959"/>
                </a:solidFill>
              </a:rPr>
              <a:t>Susan Matney, PhD, RNC-OB, FAAN (Initiative Lead)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en-US" sz="1600" dirty="0">
                <a:solidFill>
                  <a:srgbClr val="595959"/>
                </a:solidFill>
              </a:rPr>
              <a:t> 3/28/2017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006" y="1081030"/>
            <a:ext cx="5433164" cy="11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2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History</a:t>
            </a:r>
          </a:p>
          <a:p>
            <a:r>
              <a:rPr lang="en-US" dirty="0"/>
              <a:t>Inception to model process</a:t>
            </a:r>
          </a:p>
          <a:p>
            <a:r>
              <a:rPr lang="en-US" dirty="0"/>
              <a:t>Current Model</a:t>
            </a:r>
          </a:p>
          <a:p>
            <a:r>
              <a:rPr lang="en-US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135077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941685" y="345481"/>
            <a:ext cx="7353545" cy="815368"/>
          </a:xfrm>
        </p:spPr>
        <p:txBody>
          <a:bodyPr>
            <a:noAutofit/>
          </a:bodyPr>
          <a:lstStyle/>
          <a:p>
            <a:r>
              <a:rPr lang="en-US" sz="3240" dirty="0"/>
              <a:t>Pressure Injury Modeling Background</a:t>
            </a:r>
            <a:endParaRPr lang="en-US" sz="324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897" y="1314450"/>
            <a:ext cx="6172200" cy="3738562"/>
          </a:xfrm>
        </p:spPr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KP-VA Collaborative in 2010 defined an information model driven by nursing practice to enable: </a:t>
            </a:r>
            <a:endParaRPr lang="en-US" sz="2700" dirty="0"/>
          </a:p>
          <a:p>
            <a:pPr lvl="1">
              <a:defRPr/>
            </a:pPr>
            <a:r>
              <a:rPr lang="en-US" sz="1950" dirty="0"/>
              <a:t>Data capture</a:t>
            </a:r>
          </a:p>
          <a:p>
            <a:pPr lvl="1">
              <a:defRPr/>
            </a:pPr>
            <a:r>
              <a:rPr lang="en-US" sz="1950" dirty="0"/>
              <a:t>Data re-use </a:t>
            </a:r>
          </a:p>
          <a:p>
            <a:pPr lvl="1">
              <a:defRPr/>
            </a:pPr>
            <a:r>
              <a:rPr lang="en-US" sz="1950" dirty="0"/>
              <a:t>Data sharing within and outside organizations.</a:t>
            </a:r>
          </a:p>
          <a:p>
            <a:pPr lvl="1">
              <a:defRPr/>
            </a:pPr>
            <a:r>
              <a:rPr lang="en-US" sz="1950" dirty="0"/>
              <a:t>Measurement and extraction of data for meaningful EHR use to support quality, safety, efficiency and decision support. </a:t>
            </a:r>
          </a:p>
          <a:p>
            <a:pPr>
              <a:defRPr/>
            </a:pPr>
            <a:r>
              <a:rPr lang="en-US" dirty="0"/>
              <a:t>2013 ONC mandated the model and terminology for a Mobilizing Data for Pressure Ulcer Challenge Grant</a:t>
            </a:r>
          </a:p>
          <a:p>
            <a:pPr>
              <a:defRPr/>
            </a:pPr>
            <a:r>
              <a:rPr lang="en-US" dirty="0"/>
              <a:t>2016 pressure injury criteria updated by NPUAP</a:t>
            </a:r>
          </a:p>
          <a:p>
            <a:pPr>
              <a:defRPr/>
            </a:pPr>
            <a:r>
              <a:rPr lang="en-US" dirty="0"/>
              <a:t>2016 Project Approved for CIMI pilot project under Patient Care</a:t>
            </a:r>
          </a:p>
          <a:p>
            <a:pPr lvl="1">
              <a:defRPr/>
            </a:pPr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218350154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676" y="1371600"/>
            <a:ext cx="2608791" cy="35505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Information Requirements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Inception to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864" y="2456121"/>
            <a:ext cx="2218269" cy="1108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Skin Breakdown Risk</a:t>
            </a:r>
          </a:p>
          <a:p>
            <a:pPr algn="ctr"/>
            <a:r>
              <a:rPr lang="en-US" dirty="0"/>
              <a:t>Domain Analysis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414865" y="3733800"/>
            <a:ext cx="221826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Skin Assessment </a:t>
            </a:r>
          </a:p>
          <a:p>
            <a:pPr algn="ctr"/>
            <a:r>
              <a:rPr lang="en-US" dirty="0"/>
              <a:t>LOINC Panel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146800" y="1371600"/>
            <a:ext cx="2522012" cy="35505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Design Patterns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07670" y="4047066"/>
            <a:ext cx="2157942" cy="719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SNOMED CT </a:t>
            </a:r>
          </a:p>
          <a:p>
            <a:pPr algn="ctr"/>
            <a:r>
              <a:rPr lang="en-US" dirty="0"/>
              <a:t>Concept Model</a:t>
            </a:r>
          </a:p>
        </p:txBody>
      </p:sp>
      <p:sp>
        <p:nvSpPr>
          <p:cNvPr id="9" name="Rectangle 8"/>
          <p:cNvSpPr/>
          <p:nvPr/>
        </p:nvSpPr>
        <p:spPr>
          <a:xfrm>
            <a:off x="6307669" y="2336798"/>
            <a:ext cx="2157942" cy="4064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ISO 13606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24600" y="2844798"/>
            <a:ext cx="2157942" cy="4064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openEHR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324600" y="3333145"/>
            <a:ext cx="2157942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Clinical Quality Information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59947" y="1371600"/>
            <a:ext cx="2142593" cy="35505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CIMI Requirements Specification Design</a:t>
            </a: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18430" y="2650066"/>
            <a:ext cx="1825625" cy="6215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Information model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18430" y="3321202"/>
            <a:ext cx="1825625" cy="6215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Constraint templates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18430" y="3998230"/>
            <a:ext cx="1825625" cy="6215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Terminology</a:t>
            </a:r>
          </a:p>
        </p:txBody>
      </p:sp>
      <p:sp>
        <p:nvSpPr>
          <p:cNvPr id="16" name="Arrow: Right 15"/>
          <p:cNvSpPr/>
          <p:nvPr/>
        </p:nvSpPr>
        <p:spPr>
          <a:xfrm>
            <a:off x="2802467" y="2650066"/>
            <a:ext cx="557480" cy="19697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/>
          <p:cNvSpPr/>
          <p:nvPr/>
        </p:nvSpPr>
        <p:spPr>
          <a:xfrm flipH="1">
            <a:off x="5521854" y="2802466"/>
            <a:ext cx="624946" cy="19697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0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00097" y="138797"/>
            <a:ext cx="7797801" cy="968376"/>
          </a:xfrm>
        </p:spPr>
        <p:txBody>
          <a:bodyPr/>
          <a:lstStyle/>
          <a:p>
            <a:r>
              <a:rPr lang="en-US" dirty="0"/>
              <a:t>Semantic Framework for Model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0773" y="1099043"/>
            <a:ext cx="4817641" cy="4163393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30293" y="1616149"/>
            <a:ext cx="3840480" cy="299512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Skin color Observation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Inherits time, subject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Inherits positive assertion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“key” &amp; “value” topic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Supports generation of logical expressions</a:t>
            </a:r>
          </a:p>
        </p:txBody>
      </p:sp>
      <p:sp>
        <p:nvSpPr>
          <p:cNvPr id="8" name="Oval 7"/>
          <p:cNvSpPr/>
          <p:nvPr/>
        </p:nvSpPr>
        <p:spPr>
          <a:xfrm>
            <a:off x="4698998" y="4732866"/>
            <a:ext cx="1532467" cy="42333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93705" y="4771369"/>
            <a:ext cx="1532467" cy="42333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75215" y="1433162"/>
            <a:ext cx="1532467" cy="42333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872674" y="1943570"/>
            <a:ext cx="3921031" cy="228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stCxn id="9" idx="1"/>
          </p:cNvCxnSpPr>
          <p:nvPr/>
        </p:nvCxnSpPr>
        <p:spPr>
          <a:xfrm flipH="1" flipV="1">
            <a:off x="3336654" y="2530924"/>
            <a:ext cx="3681476" cy="23024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  <a:stCxn id="8" idx="1"/>
          </p:cNvCxnSpPr>
          <p:nvPr/>
        </p:nvCxnSpPr>
        <p:spPr>
          <a:xfrm flipH="1" flipV="1">
            <a:off x="3711727" y="2846128"/>
            <a:ext cx="1211696" cy="19487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42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Reviewed the Questions and Answers in the Spreadsheet</a:t>
            </a:r>
          </a:p>
          <a:p>
            <a:r>
              <a:rPr lang="en-US" dirty="0"/>
              <a:t>Determined what was in and out of scope</a:t>
            </a:r>
          </a:p>
          <a:p>
            <a:r>
              <a:rPr lang="en-US" dirty="0"/>
              <a:t>Aligned Questions with CIMI Patterns</a:t>
            </a:r>
          </a:p>
          <a:p>
            <a:pPr lvl="1"/>
            <a:r>
              <a:rPr lang="en-US" dirty="0"/>
              <a:t>Wound = assertion</a:t>
            </a:r>
          </a:p>
          <a:p>
            <a:pPr lvl="1"/>
            <a:r>
              <a:rPr lang="en-US" dirty="0"/>
              <a:t>Wound measurements = EvaluationResults</a:t>
            </a:r>
          </a:p>
          <a:p>
            <a:pPr lvl="1"/>
            <a:r>
              <a:rPr lang="en-US" dirty="0"/>
              <a:t>Defined how we are going to do “Panels”</a:t>
            </a:r>
          </a:p>
          <a:p>
            <a:r>
              <a:rPr lang="en-US" dirty="0"/>
              <a:t>Modeled in BMM (Claude will demo)</a:t>
            </a:r>
          </a:p>
          <a:p>
            <a:r>
              <a:rPr lang="en-US" dirty="0"/>
              <a:t>Starting working with SOLOR on value sets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755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548" y="131302"/>
            <a:ext cx="7238048" cy="690502"/>
          </a:xfrm>
        </p:spPr>
        <p:txBody>
          <a:bodyPr/>
          <a:lstStyle/>
          <a:p>
            <a:r>
              <a:rPr lang="en-US" sz="3240" dirty="0">
                <a:solidFill>
                  <a:schemeClr val="bg2">
                    <a:lumMod val="50000"/>
                  </a:schemeClr>
                </a:solidFill>
              </a:rPr>
              <a:t>Skin Assessment Model</a:t>
            </a:r>
            <a:endParaRPr lang="en-US" sz="324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91864" y="4962940"/>
            <a:ext cx="891540" cy="273844"/>
          </a:xfrm>
        </p:spPr>
        <p:txBody>
          <a:bodyPr/>
          <a:lstStyle/>
          <a:p>
            <a:r>
              <a:rPr lang="en-US" dirty="0"/>
              <a:t>12</a:t>
            </a:r>
          </a:p>
        </p:txBody>
      </p:sp>
      <p:pic>
        <p:nvPicPr>
          <p:cNvPr id="6" name="image00.png" title="Image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370390" y="821804"/>
            <a:ext cx="8368496" cy="48931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678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Skin and Wound Assessment data elements are defined</a:t>
            </a:r>
          </a:p>
          <a:p>
            <a:r>
              <a:rPr lang="en-US" dirty="0"/>
              <a:t>SOLOR developers working on value sets within SOLOR</a:t>
            </a:r>
          </a:p>
          <a:p>
            <a:pPr lvl="1"/>
            <a:r>
              <a:rPr lang="en-US" dirty="0"/>
              <a:t>Reviewing definitions</a:t>
            </a:r>
          </a:p>
          <a:p>
            <a:pPr lvl="1"/>
            <a:r>
              <a:rPr lang="en-US" dirty="0"/>
              <a:t>Aligning with SNOMED CT</a:t>
            </a:r>
          </a:p>
          <a:p>
            <a:pPr lvl="1"/>
            <a:r>
              <a:rPr lang="en-US" dirty="0"/>
              <a:t>Identifying existing vs. new content</a:t>
            </a:r>
          </a:p>
          <a:p>
            <a:r>
              <a:rPr lang="en-US" dirty="0"/>
              <a:t>LOINC observations need to be linked to SNOMED CT Observable Entities</a:t>
            </a:r>
          </a:p>
          <a:p>
            <a:r>
              <a:rPr lang="en-US" dirty="0"/>
              <a:t>FHIR profiles are future</a:t>
            </a:r>
          </a:p>
        </p:txBody>
      </p:sp>
    </p:spTree>
    <p:extLst>
      <p:ext uri="{BB962C8B-B14F-4D97-AF65-F5344CB8AC3E}">
        <p14:creationId xmlns:p14="http://schemas.microsoft.com/office/powerpoint/2010/main" val="686459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1" y="1467594"/>
            <a:ext cx="2349499" cy="3240688"/>
          </a:xfrm>
        </p:spPr>
      </p:pic>
    </p:spTree>
    <p:extLst>
      <p:ext uri="{BB962C8B-B14F-4D97-AF65-F5344CB8AC3E}">
        <p14:creationId xmlns:p14="http://schemas.microsoft.com/office/powerpoint/2010/main" val="3484433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95323</TotalTime>
  <Words>295</Words>
  <Application>Microsoft Office PowerPoint</Application>
  <PresentationFormat>On-screen Show (16:10)</PresentationFormat>
  <Paragraphs>87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News Gothic MT</vt:lpstr>
      <vt:lpstr>Wingdings 2</vt:lpstr>
      <vt:lpstr>Breeze</vt:lpstr>
      <vt:lpstr>PowerPoint Presentation</vt:lpstr>
      <vt:lpstr>Agenda</vt:lpstr>
      <vt:lpstr>Pressure Injury Modeling Background</vt:lpstr>
      <vt:lpstr>Inception to Model</vt:lpstr>
      <vt:lpstr>Semantic Framework for Model</vt:lpstr>
      <vt:lpstr>Process</vt:lpstr>
      <vt:lpstr>Skin Assessment Model</vt:lpstr>
      <vt:lpstr>Status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HSPC Tier 1 vs. Tier 2 Technical Specification</dc:title>
  <dc:creator>Rick Freeman</dc:creator>
  <cp:lastModifiedBy>Susan Matney</cp:lastModifiedBy>
  <cp:revision>390</cp:revision>
  <dcterms:created xsi:type="dcterms:W3CDTF">2015-02-03T21:55:03Z</dcterms:created>
  <dcterms:modified xsi:type="dcterms:W3CDTF">2017-03-27T16:03:58Z</dcterms:modified>
</cp:coreProperties>
</file>