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793" r:id="rId2"/>
  </p:sldMasterIdLst>
  <p:notesMasterIdLst>
    <p:notesMasterId r:id="rId9"/>
  </p:notesMasterIdLst>
  <p:handoutMasterIdLst>
    <p:handoutMasterId r:id="rId10"/>
  </p:handoutMasterIdLst>
  <p:sldIdLst>
    <p:sldId id="269" r:id="rId3"/>
    <p:sldId id="366" r:id="rId4"/>
    <p:sldId id="367" r:id="rId5"/>
    <p:sldId id="368" r:id="rId6"/>
    <p:sldId id="370" r:id="rId7"/>
    <p:sldId id="369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33"/>
    <p:restoredTop sz="92423" autoAdjust="0"/>
  </p:normalViewPr>
  <p:slideViewPr>
    <p:cSldViewPr snapToGrid="0" snapToObjects="1">
      <p:cViewPr varScale="1">
        <p:scale>
          <a:sx n="82" d="100"/>
          <a:sy n="82" d="100"/>
        </p:scale>
        <p:origin x="1122" y="10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DF8D7-08AA-433F-82C3-1D0617E1D256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DF2F8-64CB-4DA4-A8A0-21C0DCD3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75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E0FE9-243C-E546-8426-10D7A473A3DC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B705F-109E-F247-B567-3A0F399E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079501"/>
            <a:ext cx="6487668" cy="262740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70000"/>
            <a:ext cx="6498158" cy="1437389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3" y="2749177"/>
            <a:ext cx="6498159" cy="7638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9893"/>
            <a:ext cx="4079545" cy="96837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89880"/>
            <a:ext cx="4079545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99493"/>
            <a:ext cx="3657600" cy="443173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06919"/>
            <a:ext cx="1524000" cy="46460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06919"/>
            <a:ext cx="6689726" cy="46460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86549" cy="5740323"/>
          </a:xfrm>
          <a:prstGeom prst="rect">
            <a:avLst/>
          </a:prstGeom>
        </p:spPr>
      </p:pic>
      <p:sp>
        <p:nvSpPr>
          <p:cNvPr id="37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358815" y="1267143"/>
            <a:ext cx="8468919" cy="3109736"/>
          </a:xfrm>
        </p:spPr>
        <p:txBody>
          <a:bodyPr/>
          <a:lstStyle>
            <a:lvl1pPr marL="380985" indent="-380985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  <a:lvl2pPr marL="761970" indent="-380985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2pPr>
            <a:lvl3pPr marL="1047708" indent="-285739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3pPr>
            <a:lvl4pPr marL="1428693" indent="-285739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4pPr>
            <a:lvl5pPr marL="1809678" indent="-285739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690" y="464207"/>
            <a:ext cx="6095043" cy="472966"/>
          </a:xfrm>
        </p:spPr>
        <p:txBody>
          <a:bodyPr>
            <a:noAutofit/>
          </a:bodyPr>
          <a:lstStyle>
            <a:lvl1pPr algn="l">
              <a:defRPr sz="2167" b="1" i="0" strike="noStrike" cap="none" normalizeH="0"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5182" y="517877"/>
            <a:ext cx="22500" cy="36562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47664" y="5441532"/>
            <a:ext cx="8047037" cy="19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667" i="1" kern="1200" baseline="0" dirty="0" smtClean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® </a:t>
            </a:r>
            <a:r>
              <a:rPr lang="en-US" sz="667" b="0" i="1" kern="1200" baseline="0" dirty="0" smtClean="0">
                <a:solidFill>
                  <a:schemeClr val="bg1"/>
                </a:solidFill>
                <a:latin typeface="+mj-lt"/>
                <a:ea typeface="ＭＳ Ｐゴシック" charset="0"/>
                <a:cs typeface="Calibri"/>
              </a:rPr>
              <a:t>Health Level Seven and HL7 are registered trademarks of Health Level Seven International, registered with the United States Patent and Trademark Office.</a:t>
            </a:r>
            <a:endParaRPr lang="en-US" sz="667" b="0" i="1" baseline="0" dirty="0" smtClean="0">
              <a:solidFill>
                <a:schemeClr val="bg1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44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54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095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349500"/>
            <a:ext cx="6400800" cy="1460500"/>
          </a:xfrm>
        </p:spPr>
        <p:txBody>
          <a:bodyPr/>
          <a:lstStyle>
            <a:lvl1pPr marL="0" indent="0" algn="ctr">
              <a:buNone/>
              <a:defRPr sz="1333" b="1" cap="all" spc="208" baseline="0">
                <a:solidFill>
                  <a:schemeClr val="tx2"/>
                </a:solidFill>
              </a:defRPr>
            </a:lvl1pPr>
            <a:lvl2pPr marL="380985" indent="0" algn="ctr">
              <a:buNone/>
            </a:lvl2pPr>
            <a:lvl3pPr marL="761970" indent="0" algn="ctr">
              <a:buNone/>
            </a:lvl3pPr>
            <a:lvl4pPr marL="1142954" indent="0" algn="ctr">
              <a:buNone/>
            </a:lvl4pPr>
            <a:lvl5pPr marL="1523939" indent="0" algn="ctr">
              <a:buNone/>
            </a:lvl5pPr>
            <a:lvl6pPr marL="1904924" indent="0" algn="ctr">
              <a:buNone/>
            </a:lvl6pPr>
            <a:lvl7pPr marL="2285909" indent="0" algn="ctr">
              <a:buNone/>
            </a:lvl7pPr>
            <a:lvl8pPr marL="2666893" indent="0" algn="ctr">
              <a:buNone/>
            </a:lvl8pPr>
            <a:lvl9pPr marL="304787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0167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176276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184150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83287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17500"/>
            <a:ext cx="7772400" cy="1460500"/>
          </a:xfrm>
        </p:spPr>
        <p:txBody>
          <a:bodyPr anchor="b"/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410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855310"/>
            <a:ext cx="457200" cy="367771"/>
          </a:xfrm>
        </p:spPr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272540"/>
            <a:ext cx="8503920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830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5875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905000"/>
            <a:ext cx="8833104" cy="25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18627"/>
            <a:ext cx="8833104" cy="17830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286000"/>
            <a:ext cx="6480174" cy="1394354"/>
          </a:xfrm>
        </p:spPr>
        <p:txBody>
          <a:bodyPr anchor="t"/>
          <a:lstStyle>
            <a:lvl1pPr marL="0" indent="0" algn="ctr">
              <a:buNone/>
              <a:defRPr sz="1333" b="1" cap="all" spc="208" baseline="0">
                <a:solidFill>
                  <a:schemeClr val="tx2"/>
                </a:solidFill>
              </a:defRPr>
            </a:lvl1pPr>
            <a:lvl2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0320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176276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184150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83287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4500"/>
            <a:ext cx="7772400" cy="1270000"/>
          </a:xfrm>
        </p:spPr>
        <p:txBody>
          <a:bodyPr anchor="b"/>
          <a:lstStyle>
            <a:lvl1pPr algn="ctr">
              <a:buNone/>
              <a:defRPr sz="35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939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90500"/>
            <a:ext cx="8534400" cy="6324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5341620"/>
            <a:ext cx="3044952" cy="304800"/>
          </a:xfrm>
        </p:spPr>
        <p:txBody>
          <a:bodyPr/>
          <a:lstStyle/>
          <a:p>
            <a:fld id="{4A66EB3D-E68C-48EF-9C7E-77B29C20E8CE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313044"/>
            <a:ext cx="8921" cy="401629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143000"/>
            <a:ext cx="4038600" cy="3901440"/>
          </a:xfrm>
        </p:spPr>
        <p:txBody>
          <a:bodyPr/>
          <a:lstStyle>
            <a:lvl1pPr>
              <a:defRPr sz="2083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038600" cy="3901440"/>
          </a:xfrm>
        </p:spPr>
        <p:txBody>
          <a:bodyPr/>
          <a:lstStyle>
            <a:lvl1pPr>
              <a:defRPr sz="2083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1429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833563"/>
            <a:ext cx="0" cy="348996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206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143000"/>
            <a:ext cx="8833104" cy="7620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5326380"/>
            <a:ext cx="8833104" cy="25908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270000"/>
            <a:ext cx="4040188" cy="610812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833" b="1" dirty="0" smtClean="0">
                <a:solidFill>
                  <a:srgbClr val="FFFFFF"/>
                </a:solidFill>
              </a:defRPr>
            </a:lvl1pPr>
            <a:lvl2pPr>
              <a:buNone/>
              <a:defRPr sz="1667" b="1"/>
            </a:lvl2pPr>
            <a:lvl3pPr>
              <a:buNone/>
              <a:defRPr sz="1500" b="1"/>
            </a:lvl3pPr>
            <a:lvl4pPr>
              <a:buNone/>
              <a:defRPr sz="1333" b="1"/>
            </a:lvl4pPr>
            <a:lvl5pPr>
              <a:buNone/>
              <a:defRPr sz="1333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270000"/>
            <a:ext cx="4041775" cy="60960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833" b="1"/>
            </a:lvl1pPr>
            <a:lvl2pPr>
              <a:buNone/>
              <a:defRPr sz="1667" b="1"/>
            </a:lvl2pPr>
            <a:lvl3pPr>
              <a:buNone/>
              <a:defRPr sz="1500" b="1"/>
            </a:lvl3pPr>
            <a:lvl4pPr>
              <a:buNone/>
              <a:defRPr sz="1333" b="1"/>
            </a:lvl4pPr>
            <a:lvl5pPr>
              <a:buNone/>
              <a:defRPr sz="1333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5341620"/>
            <a:ext cx="35814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066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059486"/>
            <a:ext cx="4041648" cy="31820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059486"/>
            <a:ext cx="4038600" cy="31851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96697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875437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868680"/>
            <a:ext cx="457200" cy="367771"/>
          </a:xfrm>
        </p:spPr>
        <p:txBody>
          <a:bodyPr/>
          <a:lstStyle>
            <a:lvl1pPr algn="ctr">
              <a:defRPr/>
            </a:lvl1pPr>
          </a:lstStyle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2362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863350"/>
            <a:ext cx="457200" cy="367771"/>
          </a:xfrm>
        </p:spPr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295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3208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5270500"/>
            <a:ext cx="609600" cy="3677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93AC2D-32F6-46B5-8EA2-FD495DE26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11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27000"/>
            <a:ext cx="8833104" cy="254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990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508000"/>
            <a:ext cx="2743200" cy="48895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2362200" cy="825500"/>
          </a:xfrm>
        </p:spPr>
        <p:txBody>
          <a:bodyPr anchor="b">
            <a:noAutofit/>
          </a:bodyPr>
          <a:lstStyle>
            <a:lvl1pPr algn="l">
              <a:buNone/>
              <a:defRPr sz="1833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51000"/>
            <a:ext cx="2362200" cy="3454136"/>
          </a:xfrm>
        </p:spPr>
        <p:txBody>
          <a:bodyPr/>
          <a:lstStyle>
            <a:lvl1pPr marL="0" indent="0">
              <a:spcAft>
                <a:spcPts val="833"/>
              </a:spcAft>
              <a:buNone/>
              <a:defRPr sz="1333">
                <a:solidFill>
                  <a:srgbClr val="FFFFFF"/>
                </a:solidFill>
              </a:defRPr>
            </a:lvl1pPr>
            <a:lvl2pPr>
              <a:buNone/>
              <a:defRPr sz="1000"/>
            </a:lvl2pPr>
            <a:lvl3pPr>
              <a:buNone/>
              <a:defRPr sz="833"/>
            </a:lvl3pPr>
            <a:lvl4pPr>
              <a:buNone/>
              <a:defRPr sz="750"/>
            </a:lvl4pPr>
            <a:lvl5pPr>
              <a:buNone/>
              <a:defRPr sz="75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2700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445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71500"/>
            <a:ext cx="5638800" cy="4508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9050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26924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60615"/>
            <a:ext cx="457200" cy="367771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5342373"/>
            <a:ext cx="3383280" cy="30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07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445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27000"/>
            <a:ext cx="8833104" cy="25146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08000"/>
            <a:ext cx="2743200" cy="48895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190500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269240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60615"/>
            <a:ext cx="457200" cy="367771"/>
          </a:xfrm>
        </p:spPr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4191000"/>
            <a:ext cx="5867400" cy="1016000"/>
          </a:xfrm>
        </p:spPr>
        <p:txBody>
          <a:bodyPr anchor="t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508000"/>
            <a:ext cx="5867400" cy="3556000"/>
          </a:xfrm>
        </p:spPr>
        <p:txBody>
          <a:bodyPr/>
          <a:lstStyle>
            <a:lvl1pPr marL="0" indent="0">
              <a:buNone/>
              <a:defRPr sz="2667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825500"/>
            <a:ext cx="2438400" cy="4381500"/>
          </a:xfrm>
        </p:spPr>
        <p:txBody>
          <a:bodyPr/>
          <a:lstStyle>
            <a:lvl1pPr marL="0" indent="0">
              <a:spcAft>
                <a:spcPts val="833"/>
              </a:spcAft>
              <a:buFontTx/>
              <a:buNone/>
              <a:defRPr sz="1333">
                <a:solidFill>
                  <a:srgbClr val="FFFFFF"/>
                </a:solidFill>
              </a:defRPr>
            </a:lvl1pPr>
            <a:lvl2pPr>
              <a:defRPr sz="1000"/>
            </a:lvl2pPr>
            <a:lvl3pPr>
              <a:defRPr sz="833"/>
            </a:lvl3pPr>
            <a:lvl4pPr>
              <a:defRPr sz="750"/>
            </a:lvl4pPr>
            <a:lvl5pPr>
              <a:defRPr sz="75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5337487"/>
            <a:ext cx="3044952" cy="304800"/>
          </a:xfrm>
        </p:spPr>
        <p:txBody>
          <a:bodyPr/>
          <a:lstStyle/>
          <a:p>
            <a:fld id="{4A66EB3D-E68C-48EF-9C7E-77B29C20E8CE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5342373"/>
            <a:ext cx="3584448" cy="30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20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58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295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5326381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542282" y="2731770"/>
            <a:ext cx="520446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438136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2516876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508251"/>
            <a:ext cx="457200" cy="367771"/>
          </a:xfrm>
        </p:spPr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54000"/>
            <a:ext cx="6553200" cy="485113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54001"/>
            <a:ext cx="14478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6384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0" y="2794002"/>
            <a:ext cx="8416925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0" y="3975858"/>
            <a:ext cx="8416925" cy="810559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02948"/>
            <a:ext cx="8402040" cy="236405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2002621"/>
            <a:ext cx="8056563" cy="1135062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7" y="3113338"/>
            <a:ext cx="8056563" cy="1250156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9647"/>
            <a:ext cx="8042276" cy="11141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211022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956181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211022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956181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3840480" cy="96837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06917"/>
            <a:ext cx="3840480" cy="464608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3840480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33501"/>
            <a:ext cx="8042276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522972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5F50914-FEFD-3A40-BB88-C5BA0F26E54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60" y="5229723"/>
            <a:ext cx="484094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80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588000"/>
            <a:ext cx="9144000" cy="127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611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715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5323655"/>
            <a:ext cx="8833104" cy="25796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5337487"/>
            <a:ext cx="3044952" cy="3048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67">
                <a:solidFill>
                  <a:srgbClr val="FFFFFF"/>
                </a:solidFill>
              </a:defRPr>
            </a:lvl1pPr>
          </a:lstStyle>
          <a:p>
            <a:pPr defTabSz="761970"/>
            <a:fld id="{4A66EB3D-E68C-48EF-9C7E-77B29C20E8CE}" type="datetimeFigureOut">
              <a:rPr lang="en-US" smtClean="0"/>
              <a:pPr defTabSz="76197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5342373"/>
            <a:ext cx="3581400" cy="3048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000">
                <a:solidFill>
                  <a:srgbClr val="FFFFFF"/>
                </a:solidFill>
              </a:defRPr>
            </a:lvl1pPr>
          </a:lstStyle>
          <a:p>
            <a:pPr defTabSz="761970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29540"/>
            <a:ext cx="8833104" cy="545592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06395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anchor="ctr" compatLnSpc="1"/>
          <a:lstStyle/>
          <a:p>
            <a:pPr defTabSz="761970"/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796697"/>
            <a:ext cx="609600" cy="5080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875437"/>
            <a:ext cx="420624" cy="35052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866812"/>
            <a:ext cx="457200" cy="367771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333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761970"/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defTabSz="76197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90500"/>
            <a:ext cx="8534400" cy="6324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270000"/>
            <a:ext cx="8534400" cy="3832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82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1" latinLnBrk="0" hangingPunct="1">
        <a:spcBef>
          <a:spcPct val="0"/>
        </a:spcBef>
        <a:buNone/>
        <a:defRPr kumimoji="0" sz="275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591" indent="-22859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indent="-22859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833" kern="1200">
          <a:solidFill>
            <a:schemeClr val="tx2"/>
          </a:solidFill>
          <a:latin typeface="+mn-lt"/>
          <a:ea typeface="+mn-ea"/>
          <a:cs typeface="+mn-cs"/>
        </a:defRPr>
      </a:lvl2pPr>
      <a:lvl3pPr marL="685773" indent="-190492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914363" indent="-190492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667" kern="1200">
          <a:solidFill>
            <a:schemeClr val="tx2"/>
          </a:solidFill>
          <a:latin typeface="+mn-lt"/>
          <a:ea typeface="+mn-ea"/>
          <a:cs typeface="+mn-cs"/>
        </a:defRPr>
      </a:lvl4pPr>
      <a:lvl5pPr marL="1142954" indent="-190492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45" indent="-15239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36" indent="-152394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33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52530" indent="-152394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1981121" indent="-152394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167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158" y="3730534"/>
            <a:ext cx="6701897" cy="1462394"/>
          </a:xfrm>
        </p:spPr>
        <p:txBody>
          <a:bodyPr>
            <a:noAutofit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HSPC General Meeting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New Orleans, LA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March 27, 2017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Stanley M. Huff, MD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293" y="2134031"/>
            <a:ext cx="886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What is HSPC Compliance?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45" y="644716"/>
            <a:ext cx="3731923" cy="819413"/>
          </a:xfrm>
          <a:prstGeom prst="rect">
            <a:avLst/>
          </a:prstGeom>
        </p:spPr>
      </p:pic>
      <p:pic>
        <p:nvPicPr>
          <p:cNvPr id="5" name="Picture 36" descr="Ne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" y="250605"/>
            <a:ext cx="3276543" cy="149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8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Consortium (1/23/2014)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2333" dirty="0"/>
              <a:t>Set the standards for interoperable services</a:t>
            </a:r>
            <a:endParaRPr lang="en-US" sz="2000" dirty="0"/>
          </a:p>
          <a:p>
            <a:pPr lvl="1"/>
            <a:r>
              <a:rPr lang="en-US" sz="2000" dirty="0"/>
              <a:t>Standards for models, terminology, security, transport protocols, etc.</a:t>
            </a:r>
            <a:endParaRPr lang="en-US" sz="1667" dirty="0"/>
          </a:p>
          <a:p>
            <a:pPr lvl="1"/>
            <a:r>
              <a:rPr lang="en-US" sz="2000" dirty="0"/>
              <a:t>Publish the models, and development instructions</a:t>
            </a:r>
            <a:endParaRPr lang="en-US" sz="1667" dirty="0"/>
          </a:p>
          <a:p>
            <a:pPr lvl="0"/>
            <a:r>
              <a:rPr lang="en-US" sz="2333" dirty="0"/>
              <a:t>Provide testing, conformance evaluation, and certification of software</a:t>
            </a:r>
            <a:endParaRPr lang="en-US" sz="2000" dirty="0"/>
          </a:p>
          <a:p>
            <a:pPr lvl="1"/>
            <a:r>
              <a:rPr lang="en-US" sz="2083" dirty="0"/>
              <a:t>Gold Standard Reference Architecture and its Implementation</a:t>
            </a:r>
          </a:p>
          <a:p>
            <a:pPr lvl="0"/>
            <a:r>
              <a:rPr lang="en-US" sz="2333" dirty="0"/>
              <a:t>Enable development “sandboxes”</a:t>
            </a:r>
            <a:endParaRPr lang="en-US" sz="2000" dirty="0"/>
          </a:p>
          <a:p>
            <a:r>
              <a:rPr lang="en-US" sz="2333" dirty="0"/>
              <a:t>Set up an actual “App Store”</a:t>
            </a:r>
          </a:p>
          <a:p>
            <a:pPr lvl="0"/>
            <a:r>
              <a:rPr lang="en-US" sz="2333" dirty="0"/>
              <a:t>Create a business framework to support collaborative development</a:t>
            </a:r>
          </a:p>
          <a:p>
            <a:pPr lvl="1"/>
            <a:r>
              <a:rPr lang="en-US" sz="1917" dirty="0"/>
              <a:t>Pre-agree on IP, ownership, co-investment, allocation of revenue</a:t>
            </a:r>
          </a:p>
          <a:p>
            <a:pPr lvl="1"/>
            <a:r>
              <a:rPr lang="en-US" sz="1917" dirty="0"/>
              <a:t>Try to avoid unique contracts for each development project</a:t>
            </a:r>
          </a:p>
          <a:p>
            <a:pPr lvl="0"/>
            <a:r>
              <a:rPr lang="en-US" sz="2333" dirty="0"/>
              <a:t>Provide a way for people to invest (Venture capital)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Compliance Pyramid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913545" y="4056183"/>
            <a:ext cx="7313736" cy="1160584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HL7 Version 2 Compliance</a:t>
            </a:r>
            <a:endParaRPr lang="en-US" sz="2800" dirty="0"/>
          </a:p>
        </p:txBody>
      </p:sp>
      <p:sp>
        <p:nvSpPr>
          <p:cNvPr id="6" name="Cube 5"/>
          <p:cNvSpPr/>
          <p:nvPr/>
        </p:nvSpPr>
        <p:spPr>
          <a:xfrm>
            <a:off x="1793631" y="3141783"/>
            <a:ext cx="5357446" cy="1160584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HL7 FHIR Compliance</a:t>
            </a:r>
            <a:endParaRPr lang="en-US" sz="2800" dirty="0"/>
          </a:p>
        </p:txBody>
      </p:sp>
      <p:sp>
        <p:nvSpPr>
          <p:cNvPr id="8" name="Cube 7"/>
          <p:cNvSpPr/>
          <p:nvPr/>
        </p:nvSpPr>
        <p:spPr>
          <a:xfrm>
            <a:off x="2590799" y="2227383"/>
            <a:ext cx="4044463" cy="1160584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Argonaut Compliance</a:t>
            </a:r>
            <a:endParaRPr lang="en-US" sz="2800" dirty="0"/>
          </a:p>
        </p:txBody>
      </p:sp>
      <p:sp>
        <p:nvSpPr>
          <p:cNvPr id="9" name="Cube 8"/>
          <p:cNvSpPr/>
          <p:nvPr/>
        </p:nvSpPr>
        <p:spPr>
          <a:xfrm>
            <a:off x="3165231" y="1312983"/>
            <a:ext cx="2860431" cy="1160584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HSPC Compliance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07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>
            <a:stCxn id="55" idx="6"/>
            <a:endCxn id="61" idx="2"/>
          </p:cNvCxnSpPr>
          <p:nvPr/>
        </p:nvCxnSpPr>
        <p:spPr>
          <a:xfrm>
            <a:off x="4550833" y="1996407"/>
            <a:ext cx="471422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919" y="-46833"/>
            <a:ext cx="7202581" cy="1114130"/>
          </a:xfrm>
        </p:spPr>
        <p:txBody>
          <a:bodyPr vert="horz" lIns="76200" tIns="38100" rIns="76200" bIns="38100" rtlCol="0" anchor="b" anchorCtr="0">
            <a:normAutofit/>
          </a:bodyPr>
          <a:lstStyle/>
          <a:p>
            <a:r>
              <a:rPr lang="en-US" sz="3000" dirty="0"/>
              <a:t>The Interoperable App Development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84" y="3002860"/>
            <a:ext cx="2187104" cy="159030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333"/>
              </a:spcAft>
            </a:pPr>
            <a:r>
              <a:rPr lang="en-US" sz="1500" b="1" u="sng" dirty="0"/>
              <a:t>Project Needs</a:t>
            </a:r>
          </a:p>
          <a:p>
            <a:pPr marL="152394" indent="-152394">
              <a:buFont typeface="Arial"/>
              <a:buChar char="•"/>
            </a:pPr>
            <a:r>
              <a:rPr lang="en-US" sz="1333" dirty="0"/>
              <a:t>Pediatric Growth Chart</a:t>
            </a:r>
          </a:p>
          <a:p>
            <a:pPr marL="152394" indent="-152394">
              <a:buFont typeface="Arial"/>
              <a:buChar char="•"/>
            </a:pPr>
            <a:r>
              <a:rPr lang="en-US" sz="1333" dirty="0"/>
              <a:t>Neonatal Bilirubin</a:t>
            </a:r>
          </a:p>
          <a:p>
            <a:pPr marL="152394" indent="-152394">
              <a:buFont typeface="Arial"/>
              <a:buChar char="•"/>
            </a:pPr>
            <a:r>
              <a:rPr lang="en-US" sz="1333" dirty="0" err="1"/>
              <a:t>Comm</a:t>
            </a:r>
            <a:r>
              <a:rPr lang="en-US" sz="1333" dirty="0"/>
              <a:t> </a:t>
            </a:r>
            <a:r>
              <a:rPr lang="en-US" sz="1333" dirty="0" err="1"/>
              <a:t>Acq</a:t>
            </a:r>
            <a:r>
              <a:rPr lang="en-US" sz="1333" dirty="0"/>
              <a:t> Pneumonia</a:t>
            </a:r>
          </a:p>
          <a:p>
            <a:pPr marL="152394" indent="-152394">
              <a:buFont typeface="Arial"/>
              <a:buChar char="•"/>
            </a:pPr>
            <a:r>
              <a:rPr lang="en-US" sz="1333" dirty="0"/>
              <a:t>OPA Data Collection</a:t>
            </a:r>
          </a:p>
          <a:p>
            <a:pPr marL="152394" indent="-152394">
              <a:buFont typeface="Arial"/>
              <a:buChar char="•"/>
            </a:pPr>
            <a:r>
              <a:rPr lang="en-US" sz="1333" dirty="0"/>
              <a:t>MQIP</a:t>
            </a:r>
          </a:p>
          <a:p>
            <a:pPr marL="152394" indent="-152394">
              <a:buFont typeface="Arial"/>
              <a:buChar char="•"/>
            </a:pPr>
            <a:r>
              <a:rPr lang="en-US" sz="1333" dirty="0"/>
              <a:t>ACC registries</a:t>
            </a:r>
          </a:p>
          <a:p>
            <a:endParaRPr lang="en-US" sz="1500" dirty="0"/>
          </a:p>
        </p:txBody>
      </p:sp>
      <p:cxnSp>
        <p:nvCxnSpPr>
          <p:cNvPr id="7" name="Straight Arrow Connector 6"/>
          <p:cNvCxnSpPr>
            <a:stCxn id="46" idx="6"/>
            <a:endCxn id="55" idx="2"/>
          </p:cNvCxnSpPr>
          <p:nvPr/>
        </p:nvCxnSpPr>
        <p:spPr>
          <a:xfrm flipV="1">
            <a:off x="2743196" y="1996407"/>
            <a:ext cx="456614" cy="1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1" idx="6"/>
            <a:endCxn id="36" idx="2"/>
          </p:cNvCxnSpPr>
          <p:nvPr/>
        </p:nvCxnSpPr>
        <p:spPr>
          <a:xfrm>
            <a:off x="6373280" y="1996407"/>
            <a:ext cx="419414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6" idx="3"/>
            <a:endCxn id="67" idx="0"/>
          </p:cNvCxnSpPr>
          <p:nvPr/>
        </p:nvCxnSpPr>
        <p:spPr>
          <a:xfrm flipH="1">
            <a:off x="7414563" y="2477949"/>
            <a:ext cx="4174" cy="31120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7" idx="4"/>
            <a:endCxn id="80" idx="1"/>
          </p:cNvCxnSpPr>
          <p:nvPr/>
        </p:nvCxnSpPr>
        <p:spPr>
          <a:xfrm>
            <a:off x="7414563" y="4120642"/>
            <a:ext cx="0" cy="30229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0" idx="2"/>
            <a:endCxn id="83" idx="6"/>
          </p:cNvCxnSpPr>
          <p:nvPr/>
        </p:nvCxnSpPr>
        <p:spPr>
          <a:xfrm flipH="1" flipV="1">
            <a:off x="6240512" y="4904291"/>
            <a:ext cx="548007" cy="18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37713" y="3005947"/>
            <a:ext cx="1578678" cy="86196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7" b="1" dirty="0"/>
              <a:t>Terminology</a:t>
            </a:r>
          </a:p>
          <a:p>
            <a:pPr algn="ctr"/>
            <a:r>
              <a:rPr lang="en-US" sz="1667" b="1" dirty="0"/>
              <a:t>Server</a:t>
            </a:r>
          </a:p>
          <a:p>
            <a:pPr algn="ctr"/>
            <a:r>
              <a:rPr lang="en-US" sz="1667" b="1" dirty="0"/>
              <a:t>(SOLOR)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169834" y="2662152"/>
            <a:ext cx="267879" cy="340637"/>
          </a:xfrm>
          <a:prstGeom prst="straightConnector1">
            <a:avLst/>
          </a:prstGeom>
          <a:ln w="47625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016392" y="2467159"/>
            <a:ext cx="776302" cy="538788"/>
          </a:xfrm>
          <a:prstGeom prst="straightConnector1">
            <a:avLst/>
          </a:prstGeom>
          <a:ln w="47625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7" idx="2"/>
            <a:endCxn id="52" idx="3"/>
          </p:cNvCxnSpPr>
          <p:nvPr/>
        </p:nvCxnSpPr>
        <p:spPr>
          <a:xfrm flipH="1" flipV="1">
            <a:off x="6016391" y="3436931"/>
            <a:ext cx="722660" cy="17966"/>
          </a:xfrm>
          <a:prstGeom prst="straightConnector1">
            <a:avLst/>
          </a:prstGeom>
          <a:ln w="47625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4094328" y="3852333"/>
            <a:ext cx="343385" cy="527713"/>
          </a:xfrm>
          <a:prstGeom prst="straightConnector1">
            <a:avLst/>
          </a:prstGeom>
          <a:ln w="47625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91" idx="2"/>
            <a:endCxn id="3" idx="2"/>
          </p:cNvCxnSpPr>
          <p:nvPr/>
        </p:nvCxnSpPr>
        <p:spPr>
          <a:xfrm rot="10800000">
            <a:off x="1993137" y="4593168"/>
            <a:ext cx="1093553" cy="311124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365250" y="1330663"/>
            <a:ext cx="1377945" cy="1331490"/>
          </a:xfrm>
          <a:prstGeom prst="ellipse">
            <a:avLst/>
          </a:prstGeom>
          <a:solidFill>
            <a:srgbClr val="D44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7" b="1" dirty="0">
                <a:solidFill>
                  <a:schemeClr val="tx1"/>
                </a:solidFill>
              </a:rPr>
              <a:t>Domain Analysis</a:t>
            </a:r>
          </a:p>
        </p:txBody>
      </p:sp>
      <p:cxnSp>
        <p:nvCxnSpPr>
          <p:cNvPr id="51" name="Straight Arrow Connector 50"/>
          <p:cNvCxnSpPr>
            <a:endCxn id="83" idx="0"/>
          </p:cNvCxnSpPr>
          <p:nvPr/>
        </p:nvCxnSpPr>
        <p:spPr>
          <a:xfrm>
            <a:off x="5565001" y="3852333"/>
            <a:ext cx="0" cy="386213"/>
          </a:xfrm>
          <a:prstGeom prst="straightConnector1">
            <a:avLst/>
          </a:prstGeom>
          <a:ln w="47625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83" idx="2"/>
            <a:endCxn id="91" idx="6"/>
          </p:cNvCxnSpPr>
          <p:nvPr/>
        </p:nvCxnSpPr>
        <p:spPr>
          <a:xfrm flipH="1">
            <a:off x="4437713" y="4904291"/>
            <a:ext cx="451776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6" idx="4"/>
          </p:cNvCxnSpPr>
          <p:nvPr/>
        </p:nvCxnSpPr>
        <p:spPr>
          <a:xfrm flipV="1">
            <a:off x="2054223" y="2662153"/>
            <a:ext cx="0" cy="34379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6016391" y="3832633"/>
            <a:ext cx="776303" cy="642939"/>
          </a:xfrm>
          <a:prstGeom prst="straightConnector1">
            <a:avLst/>
          </a:prstGeom>
          <a:ln w="47625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3199810" y="1330662"/>
            <a:ext cx="1351024" cy="133149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7" b="1" dirty="0">
                <a:solidFill>
                  <a:schemeClr val="tx1"/>
                </a:solidFill>
              </a:rPr>
              <a:t>Create Logical Models (CIMI)</a:t>
            </a:r>
          </a:p>
        </p:txBody>
      </p:sp>
      <p:sp>
        <p:nvSpPr>
          <p:cNvPr id="61" name="Oval 60"/>
          <p:cNvSpPr/>
          <p:nvPr/>
        </p:nvSpPr>
        <p:spPr>
          <a:xfrm>
            <a:off x="5022256" y="1330662"/>
            <a:ext cx="1351024" cy="1331490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7" b="1" dirty="0">
                <a:solidFill>
                  <a:schemeClr val="tx1"/>
                </a:solidFill>
              </a:rPr>
              <a:t>Approve Models</a:t>
            </a:r>
          </a:p>
        </p:txBody>
      </p:sp>
      <p:sp>
        <p:nvSpPr>
          <p:cNvPr id="36" name="Can 35"/>
          <p:cNvSpPr/>
          <p:nvPr/>
        </p:nvSpPr>
        <p:spPr>
          <a:xfrm>
            <a:off x="6792693" y="1514865"/>
            <a:ext cx="1252087" cy="963083"/>
          </a:xfrm>
          <a:prstGeom prst="can">
            <a:avLst>
              <a:gd name="adj" fmla="val 1605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>
                <a:solidFill>
                  <a:schemeClr val="tx1"/>
                </a:solidFill>
              </a:rPr>
              <a:t>Model Repository</a:t>
            </a:r>
          </a:p>
        </p:txBody>
      </p:sp>
      <p:sp>
        <p:nvSpPr>
          <p:cNvPr id="67" name="Oval 66"/>
          <p:cNvSpPr/>
          <p:nvPr/>
        </p:nvSpPr>
        <p:spPr>
          <a:xfrm>
            <a:off x="6739051" y="2789152"/>
            <a:ext cx="1351024" cy="133149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33" b="1" dirty="0">
                <a:solidFill>
                  <a:schemeClr val="tx1"/>
                </a:solidFill>
              </a:rPr>
              <a:t>Create Physical Artifacts </a:t>
            </a:r>
            <a:r>
              <a:rPr lang="en-US" sz="1000" b="1" dirty="0">
                <a:solidFill>
                  <a:schemeClr val="tx1"/>
                </a:solidFill>
              </a:rPr>
              <a:t>(FHIR Profiles)</a:t>
            </a:r>
          </a:p>
        </p:txBody>
      </p:sp>
      <p:sp>
        <p:nvSpPr>
          <p:cNvPr id="80" name="Can 79"/>
          <p:cNvSpPr/>
          <p:nvPr/>
        </p:nvSpPr>
        <p:spPr>
          <a:xfrm>
            <a:off x="6788519" y="4422935"/>
            <a:ext cx="1252087" cy="963083"/>
          </a:xfrm>
          <a:prstGeom prst="can">
            <a:avLst>
              <a:gd name="adj" fmla="val 1605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>
                <a:solidFill>
                  <a:schemeClr val="tx1"/>
                </a:solidFill>
              </a:rPr>
              <a:t>Artifact Repository </a:t>
            </a:r>
            <a:r>
              <a:rPr lang="en-US" sz="1000" b="1" dirty="0">
                <a:solidFill>
                  <a:schemeClr val="tx1"/>
                </a:solidFill>
              </a:rPr>
              <a:t>(FHIR Profiles)</a:t>
            </a:r>
            <a:endParaRPr lang="en-US" sz="1667" b="1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4889489" y="4238546"/>
            <a:ext cx="1351024" cy="133149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67" b="1" dirty="0">
                <a:solidFill>
                  <a:schemeClr val="tx1"/>
                </a:solidFill>
              </a:rPr>
              <a:t>Create Software </a:t>
            </a:r>
            <a:r>
              <a:rPr lang="en-US" sz="1167" b="1" dirty="0">
                <a:solidFill>
                  <a:schemeClr val="tx1"/>
                </a:solidFill>
              </a:rPr>
              <a:t>(Apps, Services, CDS)</a:t>
            </a:r>
          </a:p>
        </p:txBody>
      </p:sp>
      <p:sp>
        <p:nvSpPr>
          <p:cNvPr id="91" name="Oval 90"/>
          <p:cNvSpPr/>
          <p:nvPr/>
        </p:nvSpPr>
        <p:spPr>
          <a:xfrm>
            <a:off x="3086689" y="4238546"/>
            <a:ext cx="1351024" cy="133149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ctr"/>
            <a:r>
              <a:rPr lang="en-US" sz="1167" b="1" dirty="0">
                <a:solidFill>
                  <a:schemeClr val="tx1"/>
                </a:solidFill>
              </a:rPr>
              <a:t>Conformance Testing</a:t>
            </a:r>
          </a:p>
        </p:txBody>
      </p:sp>
      <p:sp>
        <p:nvSpPr>
          <p:cNvPr id="8" name="Freeform 7"/>
          <p:cNvSpPr/>
          <p:nvPr/>
        </p:nvSpPr>
        <p:spPr>
          <a:xfrm>
            <a:off x="1260478" y="1134949"/>
            <a:ext cx="6902001" cy="4355746"/>
          </a:xfrm>
          <a:custGeom>
            <a:avLst/>
            <a:gdLst>
              <a:gd name="connsiteX0" fmla="*/ 82824 w 8282401"/>
              <a:gd name="connsiteY0" fmla="*/ 0 h 5226895"/>
              <a:gd name="connsiteX1" fmla="*/ 8254793 w 8282401"/>
              <a:gd name="connsiteY1" fmla="*/ 27606 h 5226895"/>
              <a:gd name="connsiteX2" fmla="*/ 8282401 w 8282401"/>
              <a:gd name="connsiteY2" fmla="*/ 5217693 h 5226895"/>
              <a:gd name="connsiteX3" fmla="*/ 6386651 w 8282401"/>
              <a:gd name="connsiteY3" fmla="*/ 5226895 h 5226895"/>
              <a:gd name="connsiteX4" fmla="*/ 6405057 w 8282401"/>
              <a:gd name="connsiteY4" fmla="*/ 1978490 h 5226895"/>
              <a:gd name="connsiteX5" fmla="*/ 0 w 8282401"/>
              <a:gd name="connsiteY5" fmla="*/ 1923276 h 5226895"/>
              <a:gd name="connsiteX6" fmla="*/ 82824 w 8282401"/>
              <a:gd name="connsiteY6" fmla="*/ 0 h 522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401" h="5226895">
                <a:moveTo>
                  <a:pt x="82824" y="0"/>
                </a:moveTo>
                <a:lnTo>
                  <a:pt x="8254793" y="27606"/>
                </a:lnTo>
                <a:lnTo>
                  <a:pt x="8282401" y="5217693"/>
                </a:lnTo>
                <a:lnTo>
                  <a:pt x="6386651" y="5226895"/>
                </a:lnTo>
                <a:lnTo>
                  <a:pt x="6405057" y="1978490"/>
                </a:lnTo>
                <a:lnTo>
                  <a:pt x="0" y="1923276"/>
                </a:lnTo>
                <a:lnTo>
                  <a:pt x="82824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 useBgFill="1">
        <p:nvSpPr>
          <p:cNvPr id="9" name="Line Callout 1 8"/>
          <p:cNvSpPr/>
          <p:nvPr/>
        </p:nvSpPr>
        <p:spPr>
          <a:xfrm>
            <a:off x="6320517" y="567816"/>
            <a:ext cx="1206978" cy="451320"/>
          </a:xfrm>
          <a:prstGeom prst="borderCallout1">
            <a:avLst>
              <a:gd name="adj1" fmla="val 46542"/>
              <a:gd name="adj2" fmla="val 1055"/>
              <a:gd name="adj3" fmla="val 126396"/>
              <a:gd name="adj4" fmla="val -4042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CIMI</a:t>
            </a:r>
          </a:p>
        </p:txBody>
      </p:sp>
      <p:sp>
        <p:nvSpPr>
          <p:cNvPr id="10" name="Freeform 9"/>
          <p:cNvSpPr/>
          <p:nvPr/>
        </p:nvSpPr>
        <p:spPr>
          <a:xfrm>
            <a:off x="2988420" y="4178458"/>
            <a:ext cx="5307346" cy="1426790"/>
          </a:xfrm>
          <a:custGeom>
            <a:avLst/>
            <a:gdLst>
              <a:gd name="connsiteX0" fmla="*/ 0 w 6368815"/>
              <a:gd name="connsiteY0" fmla="*/ 1599259 h 1599259"/>
              <a:gd name="connsiteX1" fmla="*/ 6368815 w 6368815"/>
              <a:gd name="connsiteY1" fmla="*/ 1589852 h 1599259"/>
              <a:gd name="connsiteX2" fmla="*/ 6331185 w 6368815"/>
              <a:gd name="connsiteY2" fmla="*/ 18815 h 1599259"/>
              <a:gd name="connsiteX3" fmla="*/ 0 w 6368815"/>
              <a:gd name="connsiteY3" fmla="*/ 0 h 1599259"/>
              <a:gd name="connsiteX4" fmla="*/ 0 w 6368815"/>
              <a:gd name="connsiteY4" fmla="*/ 1599259 h 159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8815" h="1599259">
                <a:moveTo>
                  <a:pt x="0" y="1599259"/>
                </a:moveTo>
                <a:lnTo>
                  <a:pt x="6368815" y="1589852"/>
                </a:lnTo>
                <a:lnTo>
                  <a:pt x="6331185" y="18815"/>
                </a:lnTo>
                <a:lnTo>
                  <a:pt x="0" y="0"/>
                </a:lnTo>
                <a:lnTo>
                  <a:pt x="0" y="1599259"/>
                </a:lnTo>
                <a:close/>
              </a:path>
            </a:pathLst>
          </a:custGeom>
          <a:noFill/>
          <a:ln w="254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5" name="Line Callout 1 34"/>
          <p:cNvSpPr/>
          <p:nvPr/>
        </p:nvSpPr>
        <p:spPr>
          <a:xfrm>
            <a:off x="1312104" y="5047213"/>
            <a:ext cx="1206978" cy="451320"/>
          </a:xfrm>
          <a:prstGeom prst="borderCallout1">
            <a:avLst>
              <a:gd name="adj1" fmla="val 51753"/>
              <a:gd name="adj2" fmla="val 102379"/>
              <a:gd name="adj3" fmla="val 13490"/>
              <a:gd name="adj4" fmla="val 139496"/>
            </a:avLst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HSPC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89489" y="1238642"/>
            <a:ext cx="1634548" cy="1607099"/>
          </a:xfrm>
          <a:prstGeom prst="rect">
            <a:avLst/>
          </a:prstGeom>
          <a:noFill/>
          <a:ln w="25400"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8" name="Rectangle 37"/>
          <p:cNvSpPr/>
          <p:nvPr/>
        </p:nvSpPr>
        <p:spPr>
          <a:xfrm>
            <a:off x="4344654" y="2939034"/>
            <a:ext cx="1748210" cy="1019918"/>
          </a:xfrm>
          <a:prstGeom prst="rect">
            <a:avLst/>
          </a:prstGeom>
          <a:noFill/>
          <a:ln w="25400"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 useBgFill="1">
        <p:nvSpPr>
          <p:cNvPr id="37" name="Line Callout 1 36"/>
          <p:cNvSpPr/>
          <p:nvPr/>
        </p:nvSpPr>
        <p:spPr>
          <a:xfrm>
            <a:off x="3343855" y="3229237"/>
            <a:ext cx="1206978" cy="451320"/>
          </a:xfrm>
          <a:prstGeom prst="borderCallout1">
            <a:avLst>
              <a:gd name="adj1" fmla="val 46542"/>
              <a:gd name="adj2" fmla="val 1055"/>
              <a:gd name="adj3" fmla="val 91656"/>
              <a:gd name="adj4" fmla="val -22234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HSPC+</a:t>
            </a:r>
          </a:p>
        </p:txBody>
      </p:sp>
    </p:spTree>
    <p:extLst>
      <p:ext uri="{BB962C8B-B14F-4D97-AF65-F5344CB8AC3E}">
        <p14:creationId xmlns:p14="http://schemas.microsoft.com/office/powerpoint/2010/main" val="396309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5" grpId="0" animBg="1"/>
      <p:bldP spid="11" grpId="0" animBg="1"/>
      <p:bldP spid="38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We Need to Define What It Means to Be HSPC Compliant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Modeling and Terminology</a:t>
            </a:r>
          </a:p>
          <a:p>
            <a:pPr lvl="1"/>
            <a:r>
              <a:rPr lang="en-US" dirty="0" smtClean="0"/>
              <a:t>Use an implementation that is compliant with CIMI logical model content</a:t>
            </a:r>
          </a:p>
          <a:p>
            <a:pPr lvl="2"/>
            <a:r>
              <a:rPr lang="en-US" dirty="0" smtClean="0"/>
              <a:t>CIMI Core Reference Model and data types</a:t>
            </a:r>
          </a:p>
          <a:p>
            <a:pPr lvl="2"/>
            <a:r>
              <a:rPr lang="en-US" dirty="0" smtClean="0"/>
              <a:t>Expressed in ADL or AML</a:t>
            </a:r>
          </a:p>
          <a:p>
            <a:pPr lvl="2"/>
            <a:r>
              <a:rPr lang="en-US" dirty="0" smtClean="0"/>
              <a:t>Terminology Bindings to LOINC, SNOMED CT, and </a:t>
            </a:r>
            <a:r>
              <a:rPr lang="en-US" dirty="0" err="1" smtClean="0"/>
              <a:t>RxNorm</a:t>
            </a:r>
            <a:r>
              <a:rPr lang="en-US" dirty="0" smtClean="0"/>
              <a:t> (SOLOR)</a:t>
            </a:r>
          </a:p>
          <a:p>
            <a:pPr lvl="2"/>
            <a:r>
              <a:rPr lang="en-US" dirty="0" smtClean="0"/>
              <a:t>HSPC approved model(s) – from the CIMI collection</a:t>
            </a:r>
          </a:p>
          <a:p>
            <a:r>
              <a:rPr lang="en-US" dirty="0" smtClean="0"/>
              <a:t>Service API</a:t>
            </a:r>
          </a:p>
          <a:p>
            <a:pPr lvl="1"/>
            <a:r>
              <a:rPr lang="en-US" dirty="0" smtClean="0"/>
              <a:t>Use an HSPC approved API</a:t>
            </a:r>
          </a:p>
          <a:p>
            <a:pPr lvl="2"/>
            <a:r>
              <a:rPr lang="en-US" dirty="0" smtClean="0"/>
              <a:t>Initial offering is HL7 FHIR, others to follow?</a:t>
            </a:r>
          </a:p>
          <a:p>
            <a:r>
              <a:rPr lang="en-US" dirty="0" smtClean="0"/>
              <a:t>EHR integration</a:t>
            </a:r>
          </a:p>
          <a:p>
            <a:pPr lvl="1"/>
            <a:r>
              <a:rPr lang="en-US" dirty="0" smtClean="0"/>
              <a:t>Initial offering is SMART, others to follow?</a:t>
            </a:r>
          </a:p>
          <a:p>
            <a:r>
              <a:rPr lang="en-US" dirty="0" smtClean="0"/>
              <a:t>SOA Architecture</a:t>
            </a:r>
          </a:p>
          <a:p>
            <a:r>
              <a:rPr lang="en-US" dirty="0" smtClean="0"/>
              <a:t>Knowledge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82" y="192747"/>
            <a:ext cx="8042276" cy="773850"/>
          </a:xfrm>
        </p:spPr>
        <p:txBody>
          <a:bodyPr>
            <a:noAutofit/>
          </a:bodyPr>
          <a:lstStyle/>
          <a:p>
            <a:r>
              <a:rPr lang="en-US" sz="3600" dirty="0"/>
              <a:t>Model Repository and Model Adoption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172986"/>
              </p:ext>
            </p:extLst>
          </p:nvPr>
        </p:nvGraphicFramePr>
        <p:xfrm>
          <a:off x="769684" y="1272265"/>
          <a:ext cx="7413023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856"/>
                <a:gridCol w="1084095"/>
                <a:gridCol w="856547"/>
                <a:gridCol w="1401621"/>
                <a:gridCol w="1401621"/>
                <a:gridCol w="1012283"/>
              </a:tblGrid>
              <a:tr h="263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Model Id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Status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Version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Isosemantic Family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Model content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Meta data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206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Hematocrit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DSTU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2123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XXXX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YYY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206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Blood Pressure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Incomplete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4578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XXXX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YYY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206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Heart Rate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 Use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4190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XXXX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YYY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206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White Cell Count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 Use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1789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XXXX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YYY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206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Serum Glucose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DSTU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3675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XXXX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YYY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206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Serum Bilirubin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 Use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5367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XXXX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YYY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14027"/>
              </p:ext>
            </p:extLst>
          </p:nvPr>
        </p:nvGraphicFramePr>
        <p:xfrm>
          <a:off x="769684" y="3319094"/>
          <a:ext cx="6592408" cy="2173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335"/>
                <a:gridCol w="1243335"/>
                <a:gridCol w="2001465"/>
                <a:gridCol w="2104273"/>
              </a:tblGrid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Model Id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Realm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Use Case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Meta data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192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Heart Rate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Public Health Reporting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YYY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192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Hematocrit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 Lab Results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YYY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Serum Glucose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 Quality Measure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YYY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Serum Glucose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International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CIMI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YYY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Serum Glucose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International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openEHR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YYY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Serum Bilirubin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HSPC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Neonatal Bilirubin App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YYY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1599" y="1014058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Model Repository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406" y="3048463"/>
            <a:ext cx="1527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Model Adoption</a:t>
            </a:r>
          </a:p>
        </p:txBody>
      </p:sp>
    </p:spTree>
    <p:extLst>
      <p:ext uri="{BB962C8B-B14F-4D97-AF65-F5344CB8AC3E}">
        <p14:creationId xmlns:p14="http://schemas.microsoft.com/office/powerpoint/2010/main" val="5144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80079</TotalTime>
  <Words>403</Words>
  <Application>Microsoft Office PowerPoint</Application>
  <PresentationFormat>On-screen Show (16:10)</PresentationFormat>
  <Paragraphs>131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ＭＳ Ｐゴシック</vt:lpstr>
      <vt:lpstr>Arial</vt:lpstr>
      <vt:lpstr>Calibri</vt:lpstr>
      <vt:lpstr>Georgia</vt:lpstr>
      <vt:lpstr>Gotham  </vt:lpstr>
      <vt:lpstr>News Gothic MT</vt:lpstr>
      <vt:lpstr>Times New Roman</vt:lpstr>
      <vt:lpstr>Wingdings</vt:lpstr>
      <vt:lpstr>Wingdings 2</vt:lpstr>
      <vt:lpstr>Breeze</vt:lpstr>
      <vt:lpstr>Civic</vt:lpstr>
      <vt:lpstr>PowerPoint Presentation</vt:lpstr>
      <vt:lpstr>Functions of the Consortium (1/23/2014)</vt:lpstr>
      <vt:lpstr>The Compliance Pyramid</vt:lpstr>
      <vt:lpstr>The Interoperable App Development Process</vt:lpstr>
      <vt:lpstr>We Need to Define What It Means to Be HSPC Compliant</vt:lpstr>
      <vt:lpstr>Model Repository and Model Adoption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HSPC Tier 1 vs. Tier 2 Technical Specification</dc:title>
  <dc:creator>Rick Freeman</dc:creator>
  <cp:lastModifiedBy>Stan Huff</cp:lastModifiedBy>
  <cp:revision>293</cp:revision>
  <dcterms:created xsi:type="dcterms:W3CDTF">2015-02-03T21:55:03Z</dcterms:created>
  <dcterms:modified xsi:type="dcterms:W3CDTF">2017-03-27T16:47:34Z</dcterms:modified>
</cp:coreProperties>
</file>