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94674"/>
  </p:normalViewPr>
  <p:slideViewPr>
    <p:cSldViewPr snapToGrid="0" snapToObjects="1">
      <p:cViewPr>
        <p:scale>
          <a:sx n="118" d="100"/>
          <a:sy n="118" d="100"/>
        </p:scale>
        <p:origin x="2316" y="10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C442F8-EE07-F446-A7A6-11986A89823C}"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DD21B-4D00-E84C-8ACA-AE558C311E7D}" type="slidenum">
              <a:rPr lang="en-US" smtClean="0"/>
              <a:t>‹#›</a:t>
            </a:fld>
            <a:endParaRPr lang="en-US"/>
          </a:p>
        </p:txBody>
      </p:sp>
    </p:spTree>
    <p:extLst>
      <p:ext uri="{BB962C8B-B14F-4D97-AF65-F5344CB8AC3E}">
        <p14:creationId xmlns:p14="http://schemas.microsoft.com/office/powerpoint/2010/main" val="113289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1</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179399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2C9A01B-ED43-3B45-B193-4C025027858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8157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209667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77509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9A01B-ED43-3B45-B193-4C025027858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93728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C9A01B-ED43-3B45-B193-4C0250278581}"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21100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C9A01B-ED43-3B45-B193-4C0250278581}"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63083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C9A01B-ED43-3B45-B193-4C0250278581}"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04706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C9A01B-ED43-3B45-B193-4C0250278581}"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55226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9A01B-ED43-3B45-B193-4C0250278581}"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31681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7836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74691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9A01B-ED43-3B45-B193-4C0250278581}"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040A5-C4CF-8047-B211-7FC95ED14619}" type="slidenum">
              <a:rPr lang="en-US" smtClean="0"/>
              <a:t>‹#›</a:t>
            </a:fld>
            <a:endParaRPr lang="en-US"/>
          </a:p>
        </p:txBody>
      </p:sp>
    </p:spTree>
    <p:extLst>
      <p:ext uri="{BB962C8B-B14F-4D97-AF65-F5344CB8AC3E}">
        <p14:creationId xmlns:p14="http://schemas.microsoft.com/office/powerpoint/2010/main" val="1380445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287246" y="4919094"/>
            <a:ext cx="3000821" cy="707886"/>
          </a:xfrm>
          <a:prstGeom prst="rect">
            <a:avLst/>
          </a:prstGeom>
          <a:noFill/>
        </p:spPr>
        <p:txBody>
          <a:bodyPr wrap="none" lIns="91440" tIns="45720" rIns="91440" bIns="45720">
            <a:spAutoFit/>
          </a:bodyPr>
          <a:lstStyle/>
          <a:p>
            <a:pPr lvl="1" algn="ctr"/>
            <a:r>
              <a:rPr lang="en-GB" sz="4000" b="1" cap="none" spc="50" dirty="0">
                <a:ln w="0"/>
                <a:solidFill>
                  <a:schemeClr val="bg2"/>
                </a:solidFill>
                <a:effectLst>
                  <a:outerShdw blurRad="50800" dist="38100" algn="l" rotWithShape="0">
                    <a:prstClr val="black">
                      <a:alpha val="40000"/>
                    </a:prstClr>
                  </a:outerShdw>
                </a:effectLst>
                <a:latin typeface="Arial Narrow" pitchFamily="34" charset="0"/>
                <a:cs typeface="Arial" charset="0"/>
              </a:rPr>
              <a:t>PLATFORM</a:t>
            </a:r>
            <a:endParaRPr lang="en-US" sz="4000" b="1" cap="none" spc="50" dirty="0">
              <a:ln w="0"/>
              <a:solidFill>
                <a:schemeClr val="bg2"/>
              </a:solidFill>
              <a:effectLst>
                <a:outerShdw blurRad="50800" dist="38100" algn="l" rotWithShape="0">
                  <a:prstClr val="black">
                    <a:alpha val="40000"/>
                  </a:prstClr>
                </a:outerShdw>
              </a:effectLst>
            </a:endParaRPr>
          </a:p>
        </p:txBody>
      </p:sp>
      <p:sp>
        <p:nvSpPr>
          <p:cNvPr id="221" name="Rectangle 220"/>
          <p:cNvSpPr/>
          <p:nvPr/>
        </p:nvSpPr>
        <p:spPr>
          <a:xfrm>
            <a:off x="3646074" y="3396260"/>
            <a:ext cx="2698176" cy="707886"/>
          </a:xfrm>
          <a:prstGeom prst="rect">
            <a:avLst/>
          </a:prstGeom>
          <a:noFill/>
        </p:spPr>
        <p:txBody>
          <a:bodyPr wrap="none" lIns="91440" tIns="45720" rIns="91440" bIns="45720">
            <a:spAutoFit/>
          </a:bodyPr>
          <a:lstStyle/>
          <a:p>
            <a:pPr lvl="1" algn="ctr"/>
            <a:r>
              <a:rPr lang="en-GB" sz="4000" b="1" cap="none" spc="50" dirty="0" smtClean="0">
                <a:ln w="0"/>
                <a:solidFill>
                  <a:schemeClr val="bg2"/>
                </a:solidFill>
                <a:effectLst>
                  <a:outerShdw blurRad="50800" dist="38100" algn="l" rotWithShape="0">
                    <a:prstClr val="black">
                      <a:alpha val="40000"/>
                    </a:prstClr>
                  </a:outerShdw>
                </a:effectLst>
                <a:latin typeface="Arial Narrow" pitchFamily="34" charset="0"/>
                <a:cs typeface="Arial" charset="0"/>
              </a:rPr>
              <a:t>CONTEXT</a:t>
            </a:r>
            <a:endParaRPr lang="en-US" sz="4000" b="1" cap="none" spc="50" dirty="0">
              <a:ln w="0"/>
              <a:solidFill>
                <a:schemeClr val="bg2"/>
              </a:solidFill>
              <a:effectLst>
                <a:outerShdw blurRad="50800" dist="38100" algn="l" rotWithShape="0">
                  <a:prstClr val="black">
                    <a:alpha val="40000"/>
                  </a:prstClr>
                </a:outerShdw>
              </a:effectLst>
            </a:endParaRPr>
          </a:p>
        </p:txBody>
      </p:sp>
      <p:sp>
        <p:nvSpPr>
          <p:cNvPr id="222" name="Rectangle 221"/>
          <p:cNvSpPr/>
          <p:nvPr/>
        </p:nvSpPr>
        <p:spPr>
          <a:xfrm>
            <a:off x="2969941" y="1167318"/>
            <a:ext cx="2698176" cy="707886"/>
          </a:xfrm>
          <a:prstGeom prst="rect">
            <a:avLst/>
          </a:prstGeom>
          <a:noFill/>
        </p:spPr>
        <p:txBody>
          <a:bodyPr wrap="none" lIns="91440" tIns="45720" rIns="91440" bIns="45720">
            <a:spAutoFit/>
          </a:bodyPr>
          <a:lstStyle/>
          <a:p>
            <a:pPr lvl="1" algn="ctr"/>
            <a:r>
              <a:rPr lang="en-GB" sz="4000" b="1" cap="none" spc="50" dirty="0" smtClean="0">
                <a:ln w="0"/>
                <a:solidFill>
                  <a:schemeClr val="bg2"/>
                </a:solidFill>
                <a:effectLst>
                  <a:outerShdw blurRad="50800" dist="38100" algn="l" rotWithShape="0">
                    <a:prstClr val="black">
                      <a:alpha val="40000"/>
                    </a:prstClr>
                  </a:outerShdw>
                </a:effectLst>
                <a:latin typeface="Arial Narrow" pitchFamily="34" charset="0"/>
                <a:cs typeface="Arial" charset="0"/>
              </a:rPr>
              <a:t>CONTENT</a:t>
            </a:r>
            <a:endParaRPr lang="en-US" sz="4000" b="1" cap="none" spc="50" dirty="0">
              <a:ln w="0"/>
              <a:solidFill>
                <a:schemeClr val="bg2"/>
              </a:solidFill>
              <a:effectLst>
                <a:outerShdw blurRad="50800" dist="38100" algn="l" rotWithShape="0">
                  <a:prstClr val="black">
                    <a:alpha val="40000"/>
                  </a:prstClr>
                </a:outerShdw>
              </a:effectLst>
            </a:endParaRPr>
          </a:p>
        </p:txBody>
      </p:sp>
      <p:sp>
        <p:nvSpPr>
          <p:cNvPr id="2" name="Rectangle 1"/>
          <p:cNvSpPr/>
          <p:nvPr/>
        </p:nvSpPr>
        <p:spPr>
          <a:xfrm>
            <a:off x="2549860" y="752994"/>
            <a:ext cx="6033937" cy="2809085"/>
          </a:xfrm>
          <a:custGeom>
            <a:avLst/>
            <a:gdLst>
              <a:gd name="connsiteX0" fmla="*/ 0 w 3225156"/>
              <a:gd name="connsiteY0" fmla="*/ 0 h 485432"/>
              <a:gd name="connsiteX1" fmla="*/ 3225156 w 3225156"/>
              <a:gd name="connsiteY1" fmla="*/ 0 h 485432"/>
              <a:gd name="connsiteX2" fmla="*/ 3225156 w 3225156"/>
              <a:gd name="connsiteY2" fmla="*/ 485432 h 485432"/>
              <a:gd name="connsiteX3" fmla="*/ 0 w 3225156"/>
              <a:gd name="connsiteY3" fmla="*/ 485432 h 485432"/>
              <a:gd name="connsiteX4" fmla="*/ 0 w 3225156"/>
              <a:gd name="connsiteY4" fmla="*/ 0 h 485432"/>
              <a:gd name="connsiteX0" fmla="*/ 0 w 5070093"/>
              <a:gd name="connsiteY0" fmla="*/ 441064 h 926496"/>
              <a:gd name="connsiteX1" fmla="*/ 5070093 w 5070093"/>
              <a:gd name="connsiteY1" fmla="*/ 0 h 926496"/>
              <a:gd name="connsiteX2" fmla="*/ 3225156 w 5070093"/>
              <a:gd name="connsiteY2" fmla="*/ 926496 h 926496"/>
              <a:gd name="connsiteX3" fmla="*/ 0 w 5070093"/>
              <a:gd name="connsiteY3" fmla="*/ 926496 h 926496"/>
              <a:gd name="connsiteX4" fmla="*/ 0 w 5070093"/>
              <a:gd name="connsiteY4" fmla="*/ 441064 h 926496"/>
              <a:gd name="connsiteX0" fmla="*/ 0 w 5199184"/>
              <a:gd name="connsiteY0" fmla="*/ 457200 h 942632"/>
              <a:gd name="connsiteX1" fmla="*/ 5199184 w 5199184"/>
              <a:gd name="connsiteY1" fmla="*/ 0 h 942632"/>
              <a:gd name="connsiteX2" fmla="*/ 3225156 w 5199184"/>
              <a:gd name="connsiteY2" fmla="*/ 942632 h 942632"/>
              <a:gd name="connsiteX3" fmla="*/ 0 w 5199184"/>
              <a:gd name="connsiteY3" fmla="*/ 942632 h 942632"/>
              <a:gd name="connsiteX4" fmla="*/ 0 w 5199184"/>
              <a:gd name="connsiteY4" fmla="*/ 457200 h 942632"/>
              <a:gd name="connsiteX0" fmla="*/ 0 w 5199184"/>
              <a:gd name="connsiteY0" fmla="*/ 457200 h 942632"/>
              <a:gd name="connsiteX1" fmla="*/ 5199184 w 5199184"/>
              <a:gd name="connsiteY1" fmla="*/ 0 h 942632"/>
              <a:gd name="connsiteX2" fmla="*/ 5199184 w 5199184"/>
              <a:gd name="connsiteY2" fmla="*/ 458538 h 942632"/>
              <a:gd name="connsiteX3" fmla="*/ 0 w 5199184"/>
              <a:gd name="connsiteY3" fmla="*/ 942632 h 942632"/>
              <a:gd name="connsiteX4" fmla="*/ 0 w 5199184"/>
              <a:gd name="connsiteY4" fmla="*/ 457200 h 942632"/>
              <a:gd name="connsiteX0" fmla="*/ 833717 w 6032901"/>
              <a:gd name="connsiteY0" fmla="*/ 457200 h 2792948"/>
              <a:gd name="connsiteX1" fmla="*/ 6032901 w 6032901"/>
              <a:gd name="connsiteY1" fmla="*/ 0 h 2792948"/>
              <a:gd name="connsiteX2" fmla="*/ 6032901 w 6032901"/>
              <a:gd name="connsiteY2" fmla="*/ 458538 h 2792948"/>
              <a:gd name="connsiteX3" fmla="*/ 0 w 6032901"/>
              <a:gd name="connsiteY3" fmla="*/ 2792948 h 2792948"/>
              <a:gd name="connsiteX4" fmla="*/ 833717 w 6032901"/>
              <a:gd name="connsiteY4" fmla="*/ 457200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10757 w 6032901"/>
              <a:gd name="connsiteY0" fmla="*/ 0 h 2803706"/>
              <a:gd name="connsiteX1" fmla="*/ 6032901 w 6032901"/>
              <a:gd name="connsiteY1" fmla="*/ 10758 h 2803706"/>
              <a:gd name="connsiteX2" fmla="*/ 6032901 w 6032901"/>
              <a:gd name="connsiteY2" fmla="*/ 469296 h 2803706"/>
              <a:gd name="connsiteX3" fmla="*/ 0 w 6032901"/>
              <a:gd name="connsiteY3" fmla="*/ 2803706 h 2803706"/>
              <a:gd name="connsiteX4" fmla="*/ 10757 w 6032901"/>
              <a:gd name="connsiteY4" fmla="*/ 0 h 2803706"/>
              <a:gd name="connsiteX0" fmla="*/ 1035 w 6033937"/>
              <a:gd name="connsiteY0" fmla="*/ 0 h 2809085"/>
              <a:gd name="connsiteX1" fmla="*/ 6033937 w 6033937"/>
              <a:gd name="connsiteY1" fmla="*/ 16137 h 2809085"/>
              <a:gd name="connsiteX2" fmla="*/ 6033937 w 6033937"/>
              <a:gd name="connsiteY2" fmla="*/ 474675 h 2809085"/>
              <a:gd name="connsiteX3" fmla="*/ 1036 w 6033937"/>
              <a:gd name="connsiteY3" fmla="*/ 2809085 h 2809085"/>
              <a:gd name="connsiteX4" fmla="*/ 1035 w 6033937"/>
              <a:gd name="connsiteY4" fmla="*/ 0 h 280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33937" h="2809085">
                <a:moveTo>
                  <a:pt x="1035" y="0"/>
                </a:moveTo>
                <a:lnTo>
                  <a:pt x="6033937" y="16137"/>
                </a:lnTo>
                <a:lnTo>
                  <a:pt x="6033937" y="474675"/>
                </a:lnTo>
                <a:lnTo>
                  <a:pt x="1036" y="2809085"/>
                </a:lnTo>
                <a:cubicBezTo>
                  <a:pt x="4622" y="1874516"/>
                  <a:pt x="-2551" y="934569"/>
                  <a:pt x="1035" y="0"/>
                </a:cubicBezTo>
                <a:close/>
              </a:path>
            </a:pathLst>
          </a:custGeom>
          <a:solidFill>
            <a:schemeClr val="accent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 name="Rectangle 3"/>
          <p:cNvSpPr/>
          <p:nvPr/>
        </p:nvSpPr>
        <p:spPr>
          <a:xfrm>
            <a:off x="3351180" y="1807552"/>
            <a:ext cx="6546808" cy="4043056"/>
          </a:xfrm>
          <a:custGeom>
            <a:avLst/>
            <a:gdLst>
              <a:gd name="connsiteX0" fmla="*/ 0 w 1820284"/>
              <a:gd name="connsiteY0" fmla="*/ 0 h 1142445"/>
              <a:gd name="connsiteX1" fmla="*/ 1820284 w 1820284"/>
              <a:gd name="connsiteY1" fmla="*/ 0 h 1142445"/>
              <a:gd name="connsiteX2" fmla="*/ 1820284 w 1820284"/>
              <a:gd name="connsiteY2" fmla="*/ 1142445 h 1142445"/>
              <a:gd name="connsiteX3" fmla="*/ 0 w 1820284"/>
              <a:gd name="connsiteY3" fmla="*/ 1142445 h 1142445"/>
              <a:gd name="connsiteX4" fmla="*/ 0 w 1820284"/>
              <a:gd name="connsiteY4" fmla="*/ 0 h 1142445"/>
              <a:gd name="connsiteX0" fmla="*/ 1145689 w 1820284"/>
              <a:gd name="connsiteY0" fmla="*/ 0 h 3390794"/>
              <a:gd name="connsiteX1" fmla="*/ 1820284 w 1820284"/>
              <a:gd name="connsiteY1" fmla="*/ 2248349 h 3390794"/>
              <a:gd name="connsiteX2" fmla="*/ 1820284 w 1820284"/>
              <a:gd name="connsiteY2" fmla="*/ 3390794 h 3390794"/>
              <a:gd name="connsiteX3" fmla="*/ 0 w 1820284"/>
              <a:gd name="connsiteY3" fmla="*/ 3390794 h 3390794"/>
              <a:gd name="connsiteX4" fmla="*/ 1145689 w 1820284"/>
              <a:gd name="connsiteY4" fmla="*/ 0 h 3390794"/>
              <a:gd name="connsiteX0" fmla="*/ 1145689 w 2315136"/>
              <a:gd name="connsiteY0" fmla="*/ 0 h 3390794"/>
              <a:gd name="connsiteX1" fmla="*/ 2315136 w 2315136"/>
              <a:gd name="connsiteY1" fmla="*/ 510989 h 3390794"/>
              <a:gd name="connsiteX2" fmla="*/ 1820284 w 2315136"/>
              <a:gd name="connsiteY2" fmla="*/ 3390794 h 3390794"/>
              <a:gd name="connsiteX3" fmla="*/ 0 w 2315136"/>
              <a:gd name="connsiteY3" fmla="*/ 3390794 h 3390794"/>
              <a:gd name="connsiteX4" fmla="*/ 1145689 w 2315136"/>
              <a:gd name="connsiteY4" fmla="*/ 0 h 3390794"/>
              <a:gd name="connsiteX0" fmla="*/ 1145689 w 2207560"/>
              <a:gd name="connsiteY0" fmla="*/ 0 h 3390794"/>
              <a:gd name="connsiteX1" fmla="*/ 2207560 w 2207560"/>
              <a:gd name="connsiteY1" fmla="*/ 166744 h 3390794"/>
              <a:gd name="connsiteX2" fmla="*/ 1820284 w 2207560"/>
              <a:gd name="connsiteY2" fmla="*/ 3390794 h 3390794"/>
              <a:gd name="connsiteX3" fmla="*/ 0 w 2207560"/>
              <a:gd name="connsiteY3" fmla="*/ 3390794 h 3390794"/>
              <a:gd name="connsiteX4" fmla="*/ 1145689 w 2207560"/>
              <a:gd name="connsiteY4" fmla="*/ 0 h 3390794"/>
              <a:gd name="connsiteX0" fmla="*/ 1145689 w 2277484"/>
              <a:gd name="connsiteY0" fmla="*/ 21514 h 3412308"/>
              <a:gd name="connsiteX1" fmla="*/ 2277484 w 2277484"/>
              <a:gd name="connsiteY1" fmla="*/ 0 h 3412308"/>
              <a:gd name="connsiteX2" fmla="*/ 1820284 w 2277484"/>
              <a:gd name="connsiteY2" fmla="*/ 3412308 h 3412308"/>
              <a:gd name="connsiteX3" fmla="*/ 0 w 2277484"/>
              <a:gd name="connsiteY3" fmla="*/ 3412308 h 3412308"/>
              <a:gd name="connsiteX4" fmla="*/ 1145689 w 2277484"/>
              <a:gd name="connsiteY4" fmla="*/ 21514 h 3412308"/>
              <a:gd name="connsiteX0" fmla="*/ 3749039 w 4880834"/>
              <a:gd name="connsiteY0" fmla="*/ 21514 h 4014736"/>
              <a:gd name="connsiteX1" fmla="*/ 4880834 w 4880834"/>
              <a:gd name="connsiteY1" fmla="*/ 0 h 4014736"/>
              <a:gd name="connsiteX2" fmla="*/ 4423634 w 4880834"/>
              <a:gd name="connsiteY2" fmla="*/ 3412308 h 4014736"/>
              <a:gd name="connsiteX3" fmla="*/ 0 w 4880834"/>
              <a:gd name="connsiteY3" fmla="*/ 4014736 h 4014736"/>
              <a:gd name="connsiteX4" fmla="*/ 3749039 w 4880834"/>
              <a:gd name="connsiteY4" fmla="*/ 21514 h 4014736"/>
              <a:gd name="connsiteX0" fmla="*/ 3749039 w 4880834"/>
              <a:gd name="connsiteY0" fmla="*/ 21514 h 4014736"/>
              <a:gd name="connsiteX1" fmla="*/ 4880834 w 4880834"/>
              <a:gd name="connsiteY1" fmla="*/ 0 h 4014736"/>
              <a:gd name="connsiteX2" fmla="*/ 4880834 w 4880834"/>
              <a:gd name="connsiteY2" fmla="*/ 4014736 h 4014736"/>
              <a:gd name="connsiteX3" fmla="*/ 0 w 4880834"/>
              <a:gd name="connsiteY3" fmla="*/ 4014736 h 4014736"/>
              <a:gd name="connsiteX4" fmla="*/ 3749039 w 4880834"/>
              <a:gd name="connsiteY4" fmla="*/ 21514 h 4014736"/>
              <a:gd name="connsiteX0" fmla="*/ 4567671 w 5699466"/>
              <a:gd name="connsiteY0" fmla="*/ 21514 h 4014736"/>
              <a:gd name="connsiteX1" fmla="*/ 5699466 w 5699466"/>
              <a:gd name="connsiteY1" fmla="*/ 0 h 4014736"/>
              <a:gd name="connsiteX2" fmla="*/ 5699466 w 5699466"/>
              <a:gd name="connsiteY2" fmla="*/ 4014736 h 4014736"/>
              <a:gd name="connsiteX3" fmla="*/ 0 w 5699466"/>
              <a:gd name="connsiteY3" fmla="*/ 3371940 h 4014736"/>
              <a:gd name="connsiteX4" fmla="*/ 4567671 w 5699466"/>
              <a:gd name="connsiteY4" fmla="*/ 21514 h 4014736"/>
              <a:gd name="connsiteX0" fmla="*/ 4294794 w 5699466"/>
              <a:gd name="connsiteY0" fmla="*/ 0 h 4038489"/>
              <a:gd name="connsiteX1" fmla="*/ 5699466 w 5699466"/>
              <a:gd name="connsiteY1" fmla="*/ 23753 h 4038489"/>
              <a:gd name="connsiteX2" fmla="*/ 5699466 w 5699466"/>
              <a:gd name="connsiteY2" fmla="*/ 4038489 h 4038489"/>
              <a:gd name="connsiteX3" fmla="*/ 0 w 5699466"/>
              <a:gd name="connsiteY3" fmla="*/ 3395693 h 4038489"/>
              <a:gd name="connsiteX4" fmla="*/ 4294794 w 5699466"/>
              <a:gd name="connsiteY4" fmla="*/ 0 h 4038489"/>
              <a:gd name="connsiteX0" fmla="*/ 5156571 w 6561243"/>
              <a:gd name="connsiteY0" fmla="*/ 0 h 4059240"/>
              <a:gd name="connsiteX1" fmla="*/ 6561243 w 6561243"/>
              <a:gd name="connsiteY1" fmla="*/ 23753 h 4059240"/>
              <a:gd name="connsiteX2" fmla="*/ 6561243 w 6561243"/>
              <a:gd name="connsiteY2" fmla="*/ 4038489 h 4059240"/>
              <a:gd name="connsiteX3" fmla="*/ 0 w 6561243"/>
              <a:gd name="connsiteY3" fmla="*/ 4059240 h 4059240"/>
              <a:gd name="connsiteX4" fmla="*/ 5156571 w 6561243"/>
              <a:gd name="connsiteY4" fmla="*/ 0 h 4059240"/>
              <a:gd name="connsiteX0" fmla="*/ 5172831 w 6577503"/>
              <a:gd name="connsiteY0" fmla="*/ 0 h 4043056"/>
              <a:gd name="connsiteX1" fmla="*/ 6577503 w 6577503"/>
              <a:gd name="connsiteY1" fmla="*/ 23753 h 4043056"/>
              <a:gd name="connsiteX2" fmla="*/ 6577503 w 6577503"/>
              <a:gd name="connsiteY2" fmla="*/ 4038489 h 4043056"/>
              <a:gd name="connsiteX3" fmla="*/ 0 w 6577503"/>
              <a:gd name="connsiteY3" fmla="*/ 4043056 h 4043056"/>
              <a:gd name="connsiteX4" fmla="*/ 5172831 w 6577503"/>
              <a:gd name="connsiteY4" fmla="*/ 0 h 4043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7503" h="4043056">
                <a:moveTo>
                  <a:pt x="5172831" y="0"/>
                </a:moveTo>
                <a:lnTo>
                  <a:pt x="6577503" y="23753"/>
                </a:lnTo>
                <a:lnTo>
                  <a:pt x="6577503" y="4038489"/>
                </a:lnTo>
                <a:lnTo>
                  <a:pt x="0" y="4043056"/>
                </a:lnTo>
                <a:lnTo>
                  <a:pt x="5172831" y="0"/>
                </a:lnTo>
                <a:close/>
              </a:path>
            </a:pathLst>
          </a:custGeom>
          <a:solidFill>
            <a:schemeClr val="accent4">
              <a:lumMod val="75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2459621" y="1266370"/>
            <a:ext cx="6051090" cy="4309284"/>
          </a:xfrm>
          <a:custGeom>
            <a:avLst/>
            <a:gdLst>
              <a:gd name="connsiteX0" fmla="*/ 0 w 1485565"/>
              <a:gd name="connsiteY0" fmla="*/ 0 h 863762"/>
              <a:gd name="connsiteX1" fmla="*/ 1485565 w 1485565"/>
              <a:gd name="connsiteY1" fmla="*/ 0 h 863762"/>
              <a:gd name="connsiteX2" fmla="*/ 1485565 w 1485565"/>
              <a:gd name="connsiteY2" fmla="*/ 863762 h 863762"/>
              <a:gd name="connsiteX3" fmla="*/ 0 w 1485565"/>
              <a:gd name="connsiteY3" fmla="*/ 863762 h 863762"/>
              <a:gd name="connsiteX4" fmla="*/ 0 w 1485565"/>
              <a:gd name="connsiteY4" fmla="*/ 0 h 863762"/>
              <a:gd name="connsiteX0" fmla="*/ 0 w 3088455"/>
              <a:gd name="connsiteY0" fmla="*/ 1597510 h 2461272"/>
              <a:gd name="connsiteX1" fmla="*/ 3088455 w 3088455"/>
              <a:gd name="connsiteY1" fmla="*/ 0 h 2461272"/>
              <a:gd name="connsiteX2" fmla="*/ 1485565 w 3088455"/>
              <a:gd name="connsiteY2" fmla="*/ 2461272 h 2461272"/>
              <a:gd name="connsiteX3" fmla="*/ 0 w 3088455"/>
              <a:gd name="connsiteY3" fmla="*/ 2461272 h 2461272"/>
              <a:gd name="connsiteX4" fmla="*/ 0 w 3088455"/>
              <a:gd name="connsiteY4" fmla="*/ 1597510 h 2461272"/>
              <a:gd name="connsiteX0" fmla="*/ 0 w 3497245"/>
              <a:gd name="connsiteY0" fmla="*/ 1844936 h 2708698"/>
              <a:gd name="connsiteX1" fmla="*/ 3497245 w 3497245"/>
              <a:gd name="connsiteY1" fmla="*/ 0 h 2708698"/>
              <a:gd name="connsiteX2" fmla="*/ 1485565 w 3497245"/>
              <a:gd name="connsiteY2" fmla="*/ 2708698 h 2708698"/>
              <a:gd name="connsiteX3" fmla="*/ 0 w 3497245"/>
              <a:gd name="connsiteY3" fmla="*/ 2708698 h 2708698"/>
              <a:gd name="connsiteX4" fmla="*/ 0 w 3497245"/>
              <a:gd name="connsiteY4" fmla="*/ 1844936 h 2708698"/>
              <a:gd name="connsiteX0" fmla="*/ 0 w 3497245"/>
              <a:gd name="connsiteY0" fmla="*/ 1844936 h 2708698"/>
              <a:gd name="connsiteX1" fmla="*/ 3497245 w 3497245"/>
              <a:gd name="connsiteY1" fmla="*/ 0 h 2708698"/>
              <a:gd name="connsiteX2" fmla="*/ 3389668 w 3497245"/>
              <a:gd name="connsiteY2" fmla="*/ 879898 h 2708698"/>
              <a:gd name="connsiteX3" fmla="*/ 0 w 3497245"/>
              <a:gd name="connsiteY3" fmla="*/ 2708698 h 2708698"/>
              <a:gd name="connsiteX4" fmla="*/ 0 w 3497245"/>
              <a:gd name="connsiteY4" fmla="*/ 1844936 h 2708698"/>
              <a:gd name="connsiteX0" fmla="*/ 0 w 3395047"/>
              <a:gd name="connsiteY0" fmla="*/ 1764253 h 2628015"/>
              <a:gd name="connsiteX1" fmla="*/ 3395047 w 3395047"/>
              <a:gd name="connsiteY1" fmla="*/ 0 h 2628015"/>
              <a:gd name="connsiteX2" fmla="*/ 3389668 w 3395047"/>
              <a:gd name="connsiteY2" fmla="*/ 799215 h 2628015"/>
              <a:gd name="connsiteX3" fmla="*/ 0 w 3395047"/>
              <a:gd name="connsiteY3" fmla="*/ 2628015 h 2628015"/>
              <a:gd name="connsiteX4" fmla="*/ 0 w 3395047"/>
              <a:gd name="connsiteY4" fmla="*/ 1764253 h 2628015"/>
              <a:gd name="connsiteX0" fmla="*/ 0 w 5729456"/>
              <a:gd name="connsiteY0" fmla="*/ 2291378 h 2628015"/>
              <a:gd name="connsiteX1" fmla="*/ 5729456 w 5729456"/>
              <a:gd name="connsiteY1" fmla="*/ 0 h 2628015"/>
              <a:gd name="connsiteX2" fmla="*/ 5724077 w 5729456"/>
              <a:gd name="connsiteY2" fmla="*/ 799215 h 2628015"/>
              <a:gd name="connsiteX3" fmla="*/ 2334409 w 5729456"/>
              <a:gd name="connsiteY3" fmla="*/ 2628015 h 2628015"/>
              <a:gd name="connsiteX4" fmla="*/ 0 w 5729456"/>
              <a:gd name="connsiteY4" fmla="*/ 2291378 h 2628015"/>
              <a:gd name="connsiteX0" fmla="*/ 0 w 6062943"/>
              <a:gd name="connsiteY0" fmla="*/ 2318272 h 2628015"/>
              <a:gd name="connsiteX1" fmla="*/ 6062943 w 6062943"/>
              <a:gd name="connsiteY1" fmla="*/ 0 h 2628015"/>
              <a:gd name="connsiteX2" fmla="*/ 6057564 w 6062943"/>
              <a:gd name="connsiteY2" fmla="*/ 799215 h 2628015"/>
              <a:gd name="connsiteX3" fmla="*/ 2667896 w 6062943"/>
              <a:gd name="connsiteY3" fmla="*/ 2628015 h 2628015"/>
              <a:gd name="connsiteX4" fmla="*/ 0 w 6062943"/>
              <a:gd name="connsiteY4" fmla="*/ 2318272 h 2628015"/>
              <a:gd name="connsiteX0" fmla="*/ 0 w 6062943"/>
              <a:gd name="connsiteY0" fmla="*/ 2318272 h 4585907"/>
              <a:gd name="connsiteX1" fmla="*/ 6062943 w 6062943"/>
              <a:gd name="connsiteY1" fmla="*/ 0 h 4585907"/>
              <a:gd name="connsiteX2" fmla="*/ 6057564 w 6062943"/>
              <a:gd name="connsiteY2" fmla="*/ 799215 h 4585907"/>
              <a:gd name="connsiteX3" fmla="*/ 2544183 w 6062943"/>
              <a:gd name="connsiteY3" fmla="*/ 4585907 h 4585907"/>
              <a:gd name="connsiteX4" fmla="*/ 0 w 6062943"/>
              <a:gd name="connsiteY4" fmla="*/ 2318272 h 4585907"/>
              <a:gd name="connsiteX0" fmla="*/ 0 w 6062943"/>
              <a:gd name="connsiteY0" fmla="*/ 2318272 h 3926736"/>
              <a:gd name="connsiteX1" fmla="*/ 6062943 w 6062943"/>
              <a:gd name="connsiteY1" fmla="*/ 0 h 3926736"/>
              <a:gd name="connsiteX2" fmla="*/ 6057564 w 6062943"/>
              <a:gd name="connsiteY2" fmla="*/ 799215 h 3926736"/>
              <a:gd name="connsiteX3" fmla="*/ 1701253 w 6062943"/>
              <a:gd name="connsiteY3" fmla="*/ 3926736 h 3926736"/>
              <a:gd name="connsiteX4" fmla="*/ 0 w 6062943"/>
              <a:gd name="connsiteY4" fmla="*/ 2318272 h 3926736"/>
              <a:gd name="connsiteX0" fmla="*/ 0 w 6062943"/>
              <a:gd name="connsiteY0" fmla="*/ 2318272 h 3926736"/>
              <a:gd name="connsiteX1" fmla="*/ 6062943 w 6062943"/>
              <a:gd name="connsiteY1" fmla="*/ 0 h 3926736"/>
              <a:gd name="connsiteX2" fmla="*/ 6048501 w 6062943"/>
              <a:gd name="connsiteY2" fmla="*/ 492203 h 3926736"/>
              <a:gd name="connsiteX3" fmla="*/ 1701253 w 6062943"/>
              <a:gd name="connsiteY3" fmla="*/ 3926736 h 3926736"/>
              <a:gd name="connsiteX4" fmla="*/ 0 w 6062943"/>
              <a:gd name="connsiteY4" fmla="*/ 2318272 h 3926736"/>
              <a:gd name="connsiteX0" fmla="*/ 0 w 6062943"/>
              <a:gd name="connsiteY0" fmla="*/ 2318272 h 3926736"/>
              <a:gd name="connsiteX1" fmla="*/ 6062943 w 6062943"/>
              <a:gd name="connsiteY1" fmla="*/ 0 h 3926736"/>
              <a:gd name="connsiteX2" fmla="*/ 6048501 w 6062943"/>
              <a:gd name="connsiteY2" fmla="*/ 492203 h 3926736"/>
              <a:gd name="connsiteX3" fmla="*/ 1701253 w 6062943"/>
              <a:gd name="connsiteY3" fmla="*/ 3926736 h 3926736"/>
              <a:gd name="connsiteX4" fmla="*/ 0 w 6062943"/>
              <a:gd name="connsiteY4" fmla="*/ 2318272 h 3926736"/>
              <a:gd name="connsiteX0" fmla="*/ 0 w 4361690"/>
              <a:gd name="connsiteY0" fmla="*/ 3926736 h 3926736"/>
              <a:gd name="connsiteX1" fmla="*/ 4361690 w 4361690"/>
              <a:gd name="connsiteY1" fmla="*/ 0 h 3926736"/>
              <a:gd name="connsiteX2" fmla="*/ 4347248 w 4361690"/>
              <a:gd name="connsiteY2" fmla="*/ 492203 h 3926736"/>
              <a:gd name="connsiteX3" fmla="*/ 0 w 4361690"/>
              <a:gd name="connsiteY3" fmla="*/ 3926736 h 3926736"/>
              <a:gd name="connsiteX0" fmla="*/ 0 w 4839663"/>
              <a:gd name="connsiteY0" fmla="*/ 4297994 h 4297994"/>
              <a:gd name="connsiteX1" fmla="*/ 4839663 w 4839663"/>
              <a:gd name="connsiteY1" fmla="*/ 0 h 4297994"/>
              <a:gd name="connsiteX2" fmla="*/ 4825221 w 4839663"/>
              <a:gd name="connsiteY2" fmla="*/ 492203 h 4297994"/>
              <a:gd name="connsiteX3" fmla="*/ 0 w 4839663"/>
              <a:gd name="connsiteY3" fmla="*/ 4297994 h 4297994"/>
              <a:gd name="connsiteX0" fmla="*/ 0 w 4839663"/>
              <a:gd name="connsiteY0" fmla="*/ 4297994 h 4297994"/>
              <a:gd name="connsiteX1" fmla="*/ 4839663 w 4839663"/>
              <a:gd name="connsiteY1" fmla="*/ 0 h 4297994"/>
              <a:gd name="connsiteX2" fmla="*/ 4809019 w 4839663"/>
              <a:gd name="connsiteY2" fmla="*/ 540628 h 4297994"/>
              <a:gd name="connsiteX3" fmla="*/ 0 w 4839663"/>
              <a:gd name="connsiteY3" fmla="*/ 4297994 h 4297994"/>
              <a:gd name="connsiteX0" fmla="*/ 0 w 4839663"/>
              <a:gd name="connsiteY0" fmla="*/ 4297994 h 4297994"/>
              <a:gd name="connsiteX1" fmla="*/ 1034192 w 4839663"/>
              <a:gd name="connsiteY1" fmla="*/ 3353465 h 4297994"/>
              <a:gd name="connsiteX2" fmla="*/ 4839663 w 4839663"/>
              <a:gd name="connsiteY2" fmla="*/ 0 h 4297994"/>
              <a:gd name="connsiteX3" fmla="*/ 4809019 w 4839663"/>
              <a:gd name="connsiteY3" fmla="*/ 540628 h 4297994"/>
              <a:gd name="connsiteX4" fmla="*/ 0 w 4839663"/>
              <a:gd name="connsiteY4" fmla="*/ 4297994 h 4297994"/>
              <a:gd name="connsiteX0" fmla="*/ 1177447 w 6017110"/>
              <a:gd name="connsiteY0" fmla="*/ 4297994 h 4297994"/>
              <a:gd name="connsiteX1" fmla="*/ 0 w 6017110"/>
              <a:gd name="connsiteY1" fmla="*/ 2320399 h 4297994"/>
              <a:gd name="connsiteX2" fmla="*/ 6017110 w 6017110"/>
              <a:gd name="connsiteY2" fmla="*/ 0 h 4297994"/>
              <a:gd name="connsiteX3" fmla="*/ 5986466 w 6017110"/>
              <a:gd name="connsiteY3" fmla="*/ 540628 h 4297994"/>
              <a:gd name="connsiteX4" fmla="*/ 1177447 w 6017110"/>
              <a:gd name="connsiteY4" fmla="*/ 4297994 h 4297994"/>
              <a:gd name="connsiteX0" fmla="*/ 1177447 w 6017110"/>
              <a:gd name="connsiteY0" fmla="*/ 4297994 h 4297994"/>
              <a:gd name="connsiteX1" fmla="*/ 429366 w 6017110"/>
              <a:gd name="connsiteY1" fmla="*/ 3046774 h 4297994"/>
              <a:gd name="connsiteX2" fmla="*/ 0 w 6017110"/>
              <a:gd name="connsiteY2" fmla="*/ 2320399 h 4297994"/>
              <a:gd name="connsiteX3" fmla="*/ 6017110 w 6017110"/>
              <a:gd name="connsiteY3" fmla="*/ 0 h 4297994"/>
              <a:gd name="connsiteX4" fmla="*/ 5986466 w 6017110"/>
              <a:gd name="connsiteY4" fmla="*/ 540628 h 4297994"/>
              <a:gd name="connsiteX5" fmla="*/ 1177447 w 6017110"/>
              <a:gd name="connsiteY5" fmla="*/ 4297994 h 4297994"/>
              <a:gd name="connsiteX0" fmla="*/ 1209852 w 6049515"/>
              <a:gd name="connsiteY0" fmla="*/ 4297994 h 4297994"/>
              <a:gd name="connsiteX1" fmla="*/ 0 w 6049515"/>
              <a:gd name="connsiteY1" fmla="*/ 3345394 h 4297994"/>
              <a:gd name="connsiteX2" fmla="*/ 32405 w 6049515"/>
              <a:gd name="connsiteY2" fmla="*/ 2320399 h 4297994"/>
              <a:gd name="connsiteX3" fmla="*/ 6049515 w 6049515"/>
              <a:gd name="connsiteY3" fmla="*/ 0 h 4297994"/>
              <a:gd name="connsiteX4" fmla="*/ 6018871 w 6049515"/>
              <a:gd name="connsiteY4" fmla="*/ 540628 h 4297994"/>
              <a:gd name="connsiteX5" fmla="*/ 1209852 w 6049515"/>
              <a:gd name="connsiteY5" fmla="*/ 4297994 h 4297994"/>
              <a:gd name="connsiteX0" fmla="*/ 1209852 w 6049515"/>
              <a:gd name="connsiteY0" fmla="*/ 4297994 h 4297994"/>
              <a:gd name="connsiteX1" fmla="*/ 0 w 6049515"/>
              <a:gd name="connsiteY1" fmla="*/ 3345394 h 4297994"/>
              <a:gd name="connsiteX2" fmla="*/ 8101 w 6049515"/>
              <a:gd name="connsiteY2" fmla="*/ 2344611 h 4297994"/>
              <a:gd name="connsiteX3" fmla="*/ 6049515 w 6049515"/>
              <a:gd name="connsiteY3" fmla="*/ 0 h 4297994"/>
              <a:gd name="connsiteX4" fmla="*/ 6018871 w 6049515"/>
              <a:gd name="connsiteY4" fmla="*/ 540628 h 4297994"/>
              <a:gd name="connsiteX5" fmla="*/ 1209852 w 6049515"/>
              <a:gd name="connsiteY5" fmla="*/ 4297994 h 4297994"/>
              <a:gd name="connsiteX0" fmla="*/ 1218312 w 6057975"/>
              <a:gd name="connsiteY0" fmla="*/ 4297994 h 4297994"/>
              <a:gd name="connsiteX1" fmla="*/ 8460 w 6057975"/>
              <a:gd name="connsiteY1" fmla="*/ 3345394 h 4297994"/>
              <a:gd name="connsiteX2" fmla="*/ 359 w 6057975"/>
              <a:gd name="connsiteY2" fmla="*/ 2344611 h 4297994"/>
              <a:gd name="connsiteX3" fmla="*/ 6057975 w 6057975"/>
              <a:gd name="connsiteY3" fmla="*/ 0 h 4297994"/>
              <a:gd name="connsiteX4" fmla="*/ 6027331 w 6057975"/>
              <a:gd name="connsiteY4" fmla="*/ 540628 h 4297994"/>
              <a:gd name="connsiteX5" fmla="*/ 1218312 w 6057975"/>
              <a:gd name="connsiteY5" fmla="*/ 4297994 h 4297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7975" h="4297994">
                <a:moveTo>
                  <a:pt x="1218312" y="4297994"/>
                </a:moveTo>
                <a:lnTo>
                  <a:pt x="8460" y="3345394"/>
                </a:lnTo>
                <a:cubicBezTo>
                  <a:pt x="11160" y="3011800"/>
                  <a:pt x="-2341" y="2678205"/>
                  <a:pt x="359" y="2344611"/>
                </a:cubicBezTo>
                <a:lnTo>
                  <a:pt x="6057975" y="0"/>
                </a:lnTo>
                <a:lnTo>
                  <a:pt x="6027331" y="540628"/>
                </a:lnTo>
                <a:lnTo>
                  <a:pt x="1218312" y="4297994"/>
                </a:lnTo>
                <a:close/>
              </a:path>
            </a:pathLst>
          </a:custGeom>
          <a:solidFill>
            <a:schemeClr val="accent6">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prstDash val="sysDot"/>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22225">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111857" y="670165"/>
            <a:ext cx="6505575" cy="4543743"/>
          </a:xfrm>
          <a:prstGeom prst="line">
            <a:avLst/>
          </a:prstGeom>
          <a:noFill/>
          <a:ln w="12700">
            <a:solidFill>
              <a:schemeClr val="accent1"/>
            </a:solidFill>
            <a:prstDash val="sysDot"/>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22225">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42573" y="4125506"/>
            <a:ext cx="719139" cy="215444"/>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a:t>
            </a:r>
            <a:r>
              <a:rPr lang="en-GB" sz="1400" i="1" dirty="0">
                <a:solidFill>
                  <a:schemeClr val="tx2"/>
                </a:solidFill>
                <a:latin typeface="Arial" charset="0"/>
                <a:cs typeface="Arial" charset="0"/>
              </a:rPr>
              <a:t>2</a:t>
            </a:r>
            <a:endParaRPr lang="en-GB" sz="1400" i="1" dirty="0">
              <a:solidFill>
                <a:schemeClr val="tx2"/>
              </a:solidFill>
              <a:latin typeface="Arial" charset="0"/>
              <a:cs typeface="Arial" charset="0"/>
            </a:endParaRPr>
          </a:p>
        </p:txBody>
      </p:sp>
      <p:sp>
        <p:nvSpPr>
          <p:cNvPr id="1241101" name="Text Box 13"/>
          <p:cNvSpPr txBox="1">
            <a:spLocks noChangeArrowheads="1"/>
          </p:cNvSpPr>
          <p:nvPr/>
        </p:nvSpPr>
        <p:spPr bwMode="auto">
          <a:xfrm>
            <a:off x="9974176" y="2959299"/>
            <a:ext cx="667542" cy="215444"/>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a:t>
            </a:r>
            <a:r>
              <a:rPr lang="en-GB" sz="1400" i="1" dirty="0" smtClean="0">
                <a:solidFill>
                  <a:schemeClr val="tx2"/>
                </a:solidFill>
                <a:latin typeface="Arial" charset="0"/>
                <a:cs typeface="Arial" charset="0"/>
              </a:rPr>
              <a:t>3</a:t>
            </a:r>
            <a:endParaRPr lang="en-GB" sz="1400" i="1" dirty="0">
              <a:solidFill>
                <a:schemeClr val="tx2"/>
              </a:solidFill>
              <a:latin typeface="Arial" charset="0"/>
              <a:cs typeface="Arial" charset="0"/>
            </a:endParaRPr>
          </a:p>
        </p:txBody>
      </p:sp>
      <p:sp>
        <p:nvSpPr>
          <p:cNvPr id="1241102" name="Text Box 14"/>
          <p:cNvSpPr txBox="1">
            <a:spLocks noChangeArrowheads="1"/>
          </p:cNvSpPr>
          <p:nvPr/>
        </p:nvSpPr>
        <p:spPr bwMode="auto">
          <a:xfrm>
            <a:off x="9940917" y="1863080"/>
            <a:ext cx="1018149" cy="215444"/>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Target </a:t>
            </a:r>
            <a:r>
              <a:rPr lang="en-GB" sz="1400" i="1" dirty="0" smtClean="0">
                <a:solidFill>
                  <a:schemeClr val="tx2"/>
                </a:solidFill>
                <a:latin typeface="Arial" charset="0"/>
                <a:cs typeface="Arial" charset="0"/>
              </a:rPr>
              <a:t>State</a:t>
            </a:r>
            <a:endParaRPr lang="en-GB" sz="1400" i="1" dirty="0">
              <a:solidFill>
                <a:schemeClr val="tx2"/>
              </a:solidFill>
              <a:latin typeface="Arial" charset="0"/>
              <a:cs typeface="Arial" charset="0"/>
            </a:endParaRPr>
          </a:p>
        </p:txBody>
      </p:sp>
      <p:sp>
        <p:nvSpPr>
          <p:cNvPr id="1241103" name="Text Box 15"/>
          <p:cNvSpPr txBox="1">
            <a:spLocks noChangeArrowheads="1"/>
          </p:cNvSpPr>
          <p:nvPr/>
        </p:nvSpPr>
        <p:spPr bwMode="auto">
          <a:xfrm>
            <a:off x="9949594" y="5100931"/>
            <a:ext cx="1272037" cy="215444"/>
          </a:xfrm>
          <a:prstGeom prst="rect">
            <a:avLst/>
          </a:prstGeom>
          <a:noFill/>
          <a:ln w="9525">
            <a:noFill/>
            <a:miter lim="800000"/>
            <a:headEnd/>
            <a:tailEnd/>
          </a:ln>
          <a:effectLst/>
        </p:spPr>
        <p:txBody>
          <a:bodyPr wrap="square" lIns="0" tIns="0" rIns="0" bIns="0">
            <a:spAutoFit/>
          </a:bodyPr>
          <a:lstStyle/>
          <a:p>
            <a:r>
              <a:rPr lang="en-GB" sz="1400" i="1" dirty="0">
                <a:solidFill>
                  <a:schemeClr val="tx2"/>
                </a:solidFill>
                <a:latin typeface="Arial" charset="0"/>
                <a:cs typeface="Arial" charset="0"/>
              </a:rPr>
              <a:t>Phase </a:t>
            </a:r>
            <a:r>
              <a:rPr lang="en-GB" sz="1400" i="1" dirty="0" smtClean="0">
                <a:solidFill>
                  <a:schemeClr val="tx2"/>
                </a:solidFill>
                <a:latin typeface="Arial" charset="0"/>
                <a:cs typeface="Arial" charset="0"/>
              </a:rPr>
              <a:t>1 (2018</a:t>
            </a:r>
            <a:r>
              <a:rPr lang="en-GB" sz="1400" i="1" dirty="0">
                <a:solidFill>
                  <a:schemeClr val="tx2"/>
                </a:solidFill>
                <a:latin typeface="Arial" charset="0"/>
                <a:cs typeface="Arial" charset="0"/>
              </a:rPr>
              <a:t>)</a:t>
            </a:r>
          </a:p>
        </p:txBody>
      </p:sp>
      <p:sp>
        <p:nvSpPr>
          <p:cNvPr id="1241105" name="Rectangle 17"/>
          <p:cNvSpPr>
            <a:spLocks noChangeArrowheads="1"/>
          </p:cNvSpPr>
          <p:nvPr/>
        </p:nvSpPr>
        <p:spPr bwMode="auto">
          <a:xfrm>
            <a:off x="3662898" y="5854666"/>
            <a:ext cx="1295400"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Security</a:t>
            </a:r>
          </a:p>
        </p:txBody>
      </p:sp>
      <p:sp>
        <p:nvSpPr>
          <p:cNvPr id="1241108" name="Rectangle 20"/>
          <p:cNvSpPr>
            <a:spLocks noChangeArrowheads="1"/>
          </p:cNvSpPr>
          <p:nvPr/>
        </p:nvSpPr>
        <p:spPr bwMode="auto">
          <a:xfrm rot="16200000">
            <a:off x="1729481" y="2752075"/>
            <a:ext cx="1161259"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Knowledge</a:t>
            </a:r>
          </a:p>
        </p:txBody>
      </p:sp>
      <p:sp>
        <p:nvSpPr>
          <p:cNvPr id="1241109" name="Rectangle 21"/>
          <p:cNvSpPr>
            <a:spLocks noChangeArrowheads="1"/>
          </p:cNvSpPr>
          <p:nvPr/>
        </p:nvSpPr>
        <p:spPr bwMode="auto">
          <a:xfrm>
            <a:off x="1631951" y="4652964"/>
            <a:ext cx="2016125" cy="2016125"/>
          </a:xfrm>
          <a:prstGeom prst="rect">
            <a:avLst/>
          </a:prstGeom>
          <a:solidFill>
            <a:schemeClr val="bg1"/>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96042" y="4664075"/>
            <a:ext cx="2093530" cy="2123658"/>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Current Environment </a:t>
            </a:r>
          </a:p>
          <a:p>
            <a:pPr marL="66675" indent="-66675">
              <a:buFontTx/>
              <a:buChar char="•"/>
            </a:pPr>
            <a:r>
              <a:rPr lang="en-GB" sz="1050" dirty="0">
                <a:latin typeface="Times New Roman" panose="02020603050405020304" pitchFamily="18" charset="0"/>
                <a:cs typeface="Times New Roman" panose="02020603050405020304" pitchFamily="18" charset="0"/>
              </a:rPr>
              <a:t>Health(care) is a patchwork of silos of health payment &amp; delivery</a:t>
            </a:r>
          </a:p>
          <a:p>
            <a:pPr marL="66675" indent="-66675">
              <a:buFontTx/>
              <a:buChar char="•"/>
            </a:pPr>
            <a:r>
              <a:rPr lang="en-GB" sz="1050" dirty="0">
                <a:latin typeface="Times New Roman" panose="02020603050405020304" pitchFamily="18" charset="0"/>
                <a:cs typeface="Times New Roman" panose="02020603050405020304" pitchFamily="18" charset="0"/>
              </a:rPr>
              <a:t>Cannot share data or knowledge across sites or institutions</a:t>
            </a:r>
          </a:p>
          <a:p>
            <a:pPr marL="66675" indent="-66675">
              <a:buFontTx/>
              <a:buChar char="•"/>
            </a:pPr>
            <a:r>
              <a:rPr lang="en-GB" sz="1050" dirty="0">
                <a:latin typeface="Times New Roman" panose="02020603050405020304" pitchFamily="18" charset="0"/>
                <a:cs typeface="Times New Roman" panose="02020603050405020304" pitchFamily="18" charset="0"/>
              </a:rPr>
              <a:t>Lacking common data sets</a:t>
            </a:r>
          </a:p>
          <a:p>
            <a:pPr marL="66675" indent="-66675">
              <a:buFontTx/>
              <a:buChar char="•"/>
            </a:pPr>
            <a:r>
              <a:rPr lang="en-GB" sz="1050" dirty="0">
                <a:latin typeface="Times New Roman" panose="02020603050405020304" pitchFamily="18" charset="0"/>
                <a:cs typeface="Times New Roman" panose="02020603050405020304" pitchFamily="18" charset="0"/>
              </a:rPr>
              <a:t>Unsustainable health IT costs</a:t>
            </a:r>
          </a:p>
          <a:p>
            <a:pPr marL="66675" indent="-66675">
              <a:buFontTx/>
              <a:buChar char="•"/>
            </a:pPr>
            <a:r>
              <a:rPr lang="en-GB" sz="1050" dirty="0">
                <a:latin typeface="Times New Roman" panose="02020603050405020304" pitchFamily="18" charset="0"/>
                <a:cs typeface="Times New Roman" panose="02020603050405020304" pitchFamily="18" charset="0"/>
              </a:rPr>
              <a:t>Cannot effectively coordinate care</a:t>
            </a:r>
          </a:p>
          <a:p>
            <a:pPr marL="66675" indent="-66675">
              <a:buFontTx/>
              <a:buChar char="•"/>
            </a:pPr>
            <a:r>
              <a:rPr lang="en-GB" sz="1050" dirty="0">
                <a:latin typeface="Times New Roman" panose="02020603050405020304" pitchFamily="18" charset="0"/>
                <a:cs typeface="Times New Roman" panose="02020603050405020304" pitchFamily="18" charset="0"/>
              </a:rPr>
              <a:t>Long delays to reap benefits from innovation</a:t>
            </a:r>
          </a:p>
          <a:p>
            <a:pPr marL="66675" indent="-66675">
              <a:buFontTx/>
              <a:buChar char="•"/>
            </a:pPr>
            <a:r>
              <a:rPr lang="en-GB" sz="1050" dirty="0">
                <a:latin typeface="Times New Roman" panose="02020603050405020304" pitchFamily="18" charset="0"/>
                <a:cs typeface="Times New Roman" panose="02020603050405020304" pitchFamily="18" charset="0"/>
              </a:rPr>
              <a:t>“Learning health system” is unrealized</a:t>
            </a:r>
          </a:p>
          <a:p>
            <a:endParaRPr lang="en-GB" sz="1050" dirty="0">
              <a:latin typeface="Times New Roman" panose="02020603050405020304" pitchFamily="18" charset="0"/>
              <a:cs typeface="Times New Roman" panose="02020603050405020304" pitchFamily="18" charset="0"/>
            </a:endParaRPr>
          </a:p>
        </p:txBody>
      </p:sp>
      <p:sp>
        <p:nvSpPr>
          <p:cNvPr id="1241111" name="AutoShape 23"/>
          <p:cNvSpPr>
            <a:spLocks noChangeArrowheads="1"/>
          </p:cNvSpPr>
          <p:nvPr/>
        </p:nvSpPr>
        <p:spPr bwMode="auto">
          <a:xfrm rot="18742742" flipH="1">
            <a:off x="4632726" y="3614359"/>
            <a:ext cx="4812032" cy="149189"/>
          </a:xfrm>
          <a:prstGeom prst="roundRect">
            <a:avLst>
              <a:gd name="adj" fmla="val 2440"/>
            </a:avLst>
          </a:prstGeom>
          <a:noFill/>
          <a:ln w="9525">
            <a:noFill/>
            <a:round/>
            <a:headEnd/>
            <a:tailEnd/>
          </a:ln>
          <a:effectLst/>
        </p:spPr>
        <p:txBody>
          <a:bodyPr lIns="53990" tIns="45712" rIns="53990" bIns="45712"/>
          <a:lstStyle/>
          <a:p>
            <a:r>
              <a:rPr lang="en-GB" sz="1000" b="1" smtClean="0">
                <a:solidFill>
                  <a:schemeClr val="accent4">
                    <a:lumMod val="75000"/>
                  </a:schemeClr>
                </a:solidFill>
                <a:cs typeface="Arial" charset="0"/>
              </a:rPr>
              <a:t>Providing the environment and underpinnings enabling HSPC Platforms</a:t>
            </a:r>
            <a:endParaRPr lang="en-GB" sz="1000" b="1" dirty="0">
              <a:solidFill>
                <a:schemeClr val="accent4">
                  <a:lumMod val="75000"/>
                </a:schemeClr>
              </a:solidFill>
              <a:cs typeface="Arial" charset="0"/>
            </a:endParaRPr>
          </a:p>
        </p:txBody>
      </p:sp>
      <p:sp>
        <p:nvSpPr>
          <p:cNvPr id="1241112" name="AutoShape 24"/>
          <p:cNvSpPr>
            <a:spLocks noChangeArrowheads="1"/>
          </p:cNvSpPr>
          <p:nvPr/>
        </p:nvSpPr>
        <p:spPr bwMode="auto">
          <a:xfrm rot="19461477" flipH="1">
            <a:off x="3162760" y="3011664"/>
            <a:ext cx="6027701" cy="362967"/>
          </a:xfrm>
          <a:prstGeom prst="roundRect">
            <a:avLst>
              <a:gd name="adj" fmla="val 16667"/>
            </a:avLst>
          </a:prstGeom>
          <a:noFill/>
          <a:ln w="9525">
            <a:noFill/>
            <a:round/>
            <a:headEnd/>
            <a:tailEnd/>
          </a:ln>
          <a:effectLst/>
        </p:spPr>
        <p:txBody>
          <a:bodyPr lIns="53990" tIns="45712" rIns="53990" bIns="45712"/>
          <a:lstStyle/>
          <a:p>
            <a:r>
              <a:rPr lang="en-US" sz="1000" b="1" dirty="0">
                <a:solidFill>
                  <a:schemeClr val="accent4">
                    <a:lumMod val="75000"/>
                  </a:schemeClr>
                </a:solidFill>
              </a:rPr>
              <a:t>Interoperability through trusted exchange using secure, standards-based, and privacy-preserving technologies. </a:t>
            </a:r>
            <a:endParaRPr lang="en-GB" sz="1000" b="1" dirty="0">
              <a:solidFill>
                <a:schemeClr val="accent4">
                  <a:lumMod val="75000"/>
                </a:schemeClr>
              </a:solidFill>
              <a:cs typeface="Arial" charset="0"/>
            </a:endParaRPr>
          </a:p>
        </p:txBody>
      </p:sp>
      <p:sp>
        <p:nvSpPr>
          <p:cNvPr id="1241113" name="AutoShape 25"/>
          <p:cNvSpPr>
            <a:spLocks noChangeArrowheads="1"/>
          </p:cNvSpPr>
          <p:nvPr/>
        </p:nvSpPr>
        <p:spPr bwMode="auto">
          <a:xfrm rot="20347243" flipH="1">
            <a:off x="2273156" y="2485113"/>
            <a:ext cx="5745395" cy="132942"/>
          </a:xfrm>
          <a:prstGeom prst="roundRect">
            <a:avLst>
              <a:gd name="adj" fmla="val 16667"/>
            </a:avLst>
          </a:prstGeom>
          <a:noFill/>
          <a:ln w="9525">
            <a:noFill/>
            <a:round/>
            <a:headEnd/>
            <a:tailEnd/>
          </a:ln>
          <a:effectLst/>
        </p:spPr>
        <p:txBody>
          <a:bodyPr lIns="53990" tIns="45712" rIns="53990" bIns="45712"/>
          <a:lstStyle/>
          <a:p>
            <a:r>
              <a:rPr lang="en-GB" sz="1000" b="1" dirty="0" smtClean="0">
                <a:solidFill>
                  <a:schemeClr val="accent4">
                    <a:lumMod val="75000"/>
                  </a:schemeClr>
                </a:solidFill>
                <a:cs typeface="Arial" charset="0"/>
              </a:rPr>
              <a:t>Provide stakeholders with  the platform, policies, and governance to support effective interoperability</a:t>
            </a:r>
            <a:endParaRPr lang="en-GB" sz="1000" b="1" dirty="0">
              <a:solidFill>
                <a:schemeClr val="accent4">
                  <a:lumMod val="75000"/>
                </a:schemeClr>
              </a:solidFill>
              <a:cs typeface="Arial" charset="0"/>
            </a:endParaRPr>
          </a:p>
        </p:txBody>
      </p:sp>
      <p:sp>
        <p:nvSpPr>
          <p:cNvPr id="1241114" name="AutoShape 26"/>
          <p:cNvSpPr>
            <a:spLocks noChangeArrowheads="1"/>
          </p:cNvSpPr>
          <p:nvPr/>
        </p:nvSpPr>
        <p:spPr bwMode="auto">
          <a:xfrm rot="20909557" flipH="1">
            <a:off x="2288094" y="1621352"/>
            <a:ext cx="5436981" cy="169406"/>
          </a:xfrm>
          <a:prstGeom prst="roundRect">
            <a:avLst>
              <a:gd name="adj" fmla="val 16667"/>
            </a:avLst>
          </a:prstGeom>
          <a:noFill/>
          <a:ln w="9525">
            <a:noFill/>
            <a:round/>
            <a:headEnd/>
            <a:tailEnd/>
          </a:ln>
          <a:effectLst/>
        </p:spPr>
        <p:txBody>
          <a:bodyPr lIns="53990" tIns="45712" rIns="53990" bIns="45712"/>
          <a:lstStyle/>
          <a:p>
            <a:pPr algn="ctr"/>
            <a:r>
              <a:rPr lang="en-US" sz="1000" b="1" dirty="0">
                <a:solidFill>
                  <a:schemeClr val="accent4">
                    <a:lumMod val="75000"/>
                  </a:schemeClr>
                </a:solidFill>
                <a:cs typeface="Arial" charset="0"/>
              </a:rPr>
              <a:t>E</a:t>
            </a:r>
            <a:r>
              <a:rPr lang="en-US" sz="1000" b="1" dirty="0" smtClean="0">
                <a:solidFill>
                  <a:schemeClr val="accent4">
                    <a:lumMod val="75000"/>
                  </a:schemeClr>
                </a:solidFill>
                <a:cs typeface="Arial" charset="0"/>
              </a:rPr>
              <a:t>nabling </a:t>
            </a:r>
            <a:r>
              <a:rPr lang="en-US" sz="1000" b="1" dirty="0">
                <a:solidFill>
                  <a:schemeClr val="accent4">
                    <a:lumMod val="75000"/>
                  </a:schemeClr>
                </a:solidFill>
                <a:cs typeface="Arial" charset="0"/>
              </a:rPr>
              <a:t>the structured, declarative representation of clinical care models and processes</a:t>
            </a:r>
            <a:endParaRPr lang="en-GB" sz="1000" b="1" dirty="0">
              <a:solidFill>
                <a:schemeClr val="accent4">
                  <a:lumMod val="75000"/>
                </a:schemeClr>
              </a:solidFill>
              <a:cs typeface="Arial" charset="0"/>
            </a:endParaRPr>
          </a:p>
        </p:txBody>
      </p:sp>
      <p:sp>
        <p:nvSpPr>
          <p:cNvPr id="1241115" name="AutoShape 27"/>
          <p:cNvSpPr>
            <a:spLocks noChangeArrowheads="1"/>
          </p:cNvSpPr>
          <p:nvPr/>
        </p:nvSpPr>
        <p:spPr bwMode="auto">
          <a:xfrm>
            <a:off x="2971800" y="692150"/>
            <a:ext cx="5257800" cy="3048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prstDash val="sysDot"/>
            <a:round/>
            <a:headEnd/>
            <a:tailEnd/>
          </a:ln>
        </p:spPr>
        <p:txBody>
          <a:bodyPr/>
          <a:lstStyle/>
          <a:p>
            <a:endParaRPr lang="en-US"/>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sp>
        <p:nvSpPr>
          <p:cNvPr id="1241121" name="Rectangle 33"/>
          <p:cNvSpPr>
            <a:spLocks noChangeArrowheads="1"/>
          </p:cNvSpPr>
          <p:nvPr/>
        </p:nvSpPr>
        <p:spPr bwMode="auto">
          <a:xfrm>
            <a:off x="8543930" y="59909"/>
            <a:ext cx="2115498" cy="1708160"/>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Future State</a:t>
            </a:r>
          </a:p>
          <a:p>
            <a:pPr marL="66675" indent="-66675">
              <a:buFontTx/>
              <a:buChar char="•"/>
            </a:pPr>
            <a:r>
              <a:rPr lang="en-GB" sz="900" dirty="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sz="900" dirty="0">
                <a:latin typeface="Times New Roman" panose="02020603050405020304" pitchFamily="18" charset="0"/>
                <a:cs typeface="Times New Roman" panose="02020603050405020304" pitchFamily="18" charset="0"/>
              </a:rPr>
              <a:t>Realization of the “Learning Health System”</a:t>
            </a:r>
          </a:p>
          <a:p>
            <a:pPr marL="66675" indent="-66675">
              <a:buFontTx/>
              <a:buChar char="•"/>
            </a:pPr>
            <a:r>
              <a:rPr lang="en-GB" sz="900" dirty="0">
                <a:latin typeface="Times New Roman" panose="02020603050405020304" pitchFamily="18" charset="0"/>
                <a:cs typeface="Times New Roman" panose="02020603050405020304" pitchFamily="18" charset="0"/>
              </a:rPr>
              <a:t>Evidence of improved value and outcomes – value-based care</a:t>
            </a:r>
          </a:p>
          <a:p>
            <a:pPr marL="66675" indent="-66675">
              <a:buFontTx/>
              <a:buChar char="•"/>
            </a:pPr>
            <a:r>
              <a:rPr lang="en-GB" sz="900" dirty="0">
                <a:latin typeface="Times New Roman" panose="02020603050405020304" pitchFamily="18" charset="0"/>
                <a:cs typeface="Times New Roman" panose="02020603050405020304" pitchFamily="18" charset="0"/>
              </a:rPr>
              <a:t>Standardized workflow</a:t>
            </a:r>
          </a:p>
          <a:p>
            <a:pPr marL="66675" indent="-66675">
              <a:buFontTx/>
              <a:buChar char="•"/>
            </a:pPr>
            <a:r>
              <a:rPr lang="en-GB" sz="900" dirty="0">
                <a:latin typeface="Times New Roman" panose="02020603050405020304" pitchFamily="18" charset="0"/>
                <a:cs typeface="Times New Roman" panose="02020603050405020304" pitchFamily="18" charset="0"/>
              </a:rPr>
              <a:t>Benefits realized from rapid innovation and adoption</a:t>
            </a:r>
          </a:p>
          <a:p>
            <a:pPr marL="66675" indent="-66675">
              <a:buFontTx/>
              <a:buChar char="•"/>
            </a:pPr>
            <a:r>
              <a:rPr lang="en-GB" sz="900" dirty="0">
                <a:latin typeface="Times New Roman" panose="02020603050405020304" pitchFamily="18" charset="0"/>
                <a:cs typeface="Times New Roman" panose="02020603050405020304" pitchFamily="18" charset="0"/>
              </a:rPr>
              <a:t>Gold-standard interoperability through evidence-based conformance testing</a:t>
            </a:r>
            <a:endParaRPr lang="en-GB" sz="900" dirty="0">
              <a:latin typeface="Arial Narrow" panose="020B0606020202030204" pitchFamily="34" charset="0"/>
              <a:cs typeface="Arial" charset="0"/>
            </a:endParaRPr>
          </a:p>
        </p:txBody>
      </p:sp>
      <p:sp>
        <p:nvSpPr>
          <p:cNvPr id="1241129" name="AutoShape 41"/>
          <p:cNvSpPr>
            <a:spLocks noChangeArrowheads="1"/>
          </p:cNvSpPr>
          <p:nvPr/>
        </p:nvSpPr>
        <p:spPr bwMode="auto">
          <a:xfrm>
            <a:off x="2485487" y="186344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0" name="Text Box 42"/>
          <p:cNvSpPr txBox="1">
            <a:spLocks noChangeArrowheads="1"/>
          </p:cNvSpPr>
          <p:nvPr/>
        </p:nvSpPr>
        <p:spPr bwMode="auto">
          <a:xfrm>
            <a:off x="2558511" y="1792005"/>
            <a:ext cx="1465195"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a:t>
            </a:r>
            <a:endParaRPr lang="en-US" sz="850" dirty="0">
              <a:latin typeface="Arial Narrow" pitchFamily="34" charset="0"/>
              <a:cs typeface="Arial" charset="0"/>
            </a:endParaRPr>
          </a:p>
        </p:txBody>
      </p:sp>
      <p:sp>
        <p:nvSpPr>
          <p:cNvPr id="1241131" name="Text Box 43"/>
          <p:cNvSpPr txBox="1">
            <a:spLocks noChangeArrowheads="1"/>
          </p:cNvSpPr>
          <p:nvPr/>
        </p:nvSpPr>
        <p:spPr bwMode="auto">
          <a:xfrm>
            <a:off x="4494129" y="1058483"/>
            <a:ext cx="1493669"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a:t>
            </a:r>
            <a:endParaRPr lang="en-US" sz="850" dirty="0">
              <a:latin typeface="Arial Narrow" pitchFamily="34" charset="0"/>
              <a:cs typeface="Arial" charset="0"/>
            </a:endParaRPr>
          </a:p>
        </p:txBody>
      </p:sp>
      <p:sp>
        <p:nvSpPr>
          <p:cNvPr id="1241132" name="AutoShape 44"/>
          <p:cNvSpPr>
            <a:spLocks noChangeArrowheads="1"/>
          </p:cNvSpPr>
          <p:nvPr/>
        </p:nvSpPr>
        <p:spPr bwMode="auto">
          <a:xfrm>
            <a:off x="4436980" y="1098444"/>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5" name="Text Box 47"/>
          <p:cNvSpPr txBox="1">
            <a:spLocks noChangeArrowheads="1"/>
          </p:cNvSpPr>
          <p:nvPr/>
        </p:nvSpPr>
        <p:spPr bwMode="auto">
          <a:xfrm>
            <a:off x="5698172" y="823804"/>
            <a:ext cx="1207452"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a:t>
            </a:r>
            <a:endParaRPr lang="en-US" sz="850" dirty="0">
              <a:latin typeface="Arial Narrow" pitchFamily="34" charset="0"/>
              <a:cs typeface="Arial" charset="0"/>
            </a:endParaRPr>
          </a:p>
        </p:txBody>
      </p:sp>
      <p:sp>
        <p:nvSpPr>
          <p:cNvPr id="1241136" name="AutoShape 48"/>
          <p:cNvSpPr>
            <a:spLocks noChangeArrowheads="1"/>
          </p:cNvSpPr>
          <p:nvPr/>
        </p:nvSpPr>
        <p:spPr bwMode="auto">
          <a:xfrm>
            <a:off x="5627691" y="94748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7" name="AutoShape 49"/>
          <p:cNvSpPr>
            <a:spLocks noChangeArrowheads="1"/>
          </p:cNvSpPr>
          <p:nvPr/>
        </p:nvSpPr>
        <p:spPr bwMode="auto">
          <a:xfrm>
            <a:off x="5405680" y="1324164"/>
            <a:ext cx="153252"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8" name="Text Box 50"/>
          <p:cNvSpPr txBox="1">
            <a:spLocks noChangeArrowheads="1"/>
          </p:cNvSpPr>
          <p:nvPr/>
        </p:nvSpPr>
        <p:spPr bwMode="auto">
          <a:xfrm>
            <a:off x="5467592" y="1246939"/>
            <a:ext cx="1506986"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a:t>
            </a:r>
            <a:endParaRPr lang="en-US" sz="850" dirty="0">
              <a:latin typeface="Arial Narrow" pitchFamily="34" charset="0"/>
              <a:cs typeface="Arial" charset="0"/>
            </a:endParaRPr>
          </a:p>
        </p:txBody>
      </p:sp>
      <p:sp>
        <p:nvSpPr>
          <p:cNvPr id="1241139" name="Text Box 51"/>
          <p:cNvSpPr txBox="1">
            <a:spLocks noChangeArrowheads="1"/>
          </p:cNvSpPr>
          <p:nvPr/>
        </p:nvSpPr>
        <p:spPr bwMode="auto">
          <a:xfrm>
            <a:off x="4370959" y="1467039"/>
            <a:ext cx="1132701" cy="230832"/>
          </a:xfrm>
          <a:prstGeom prst="rect">
            <a:avLst/>
          </a:prstGeom>
          <a:noFill/>
          <a:ln w="25400">
            <a:noFill/>
            <a:miter lim="800000"/>
            <a:headEnd/>
            <a:tailEnd/>
          </a:ln>
          <a:effectLst/>
        </p:spPr>
        <p:txBody>
          <a:bodyPr wrap="square">
            <a:spAutoFit/>
          </a:bodyPr>
          <a:lstStyle/>
          <a:p>
            <a:r>
              <a:rPr lang="en-GB" sz="900" dirty="0" smtClean="0">
                <a:latin typeface="Arial Narrow" pitchFamily="34" charset="0"/>
                <a:cs typeface="Arial" charset="0"/>
              </a:rPr>
              <a:t>x</a:t>
            </a:r>
            <a:endParaRPr lang="en-US" sz="900" dirty="0">
              <a:latin typeface="Arial Narrow" pitchFamily="34" charset="0"/>
              <a:cs typeface="Arial" charset="0"/>
            </a:endParaRPr>
          </a:p>
        </p:txBody>
      </p:sp>
      <p:sp>
        <p:nvSpPr>
          <p:cNvPr id="1241140" name="AutoShape 52"/>
          <p:cNvSpPr>
            <a:spLocks noChangeArrowheads="1"/>
          </p:cNvSpPr>
          <p:nvPr/>
        </p:nvSpPr>
        <p:spPr bwMode="auto">
          <a:xfrm>
            <a:off x="4303506" y="1522847"/>
            <a:ext cx="142875" cy="142875"/>
          </a:xfrm>
          <a:prstGeom prst="diamond">
            <a:avLst/>
          </a:prstGeom>
          <a:solidFill>
            <a:srgbClr val="FF9900"/>
          </a:solidFill>
          <a:ln w="25400">
            <a:noFill/>
            <a:miter lim="800000"/>
            <a:headEnd/>
            <a:tailEnd/>
          </a:ln>
          <a:effectLst/>
        </p:spPr>
        <p:txBody>
          <a:bodyPr wrap="none" anchor="ctr"/>
          <a:lstStyle/>
          <a:p>
            <a:endParaRPr lang="en-US" sz="1000"/>
          </a:p>
        </p:txBody>
      </p:sp>
      <p:sp>
        <p:nvSpPr>
          <p:cNvPr id="1241143" name="Text Box 55"/>
          <p:cNvSpPr txBox="1">
            <a:spLocks noChangeArrowheads="1"/>
          </p:cNvSpPr>
          <p:nvPr/>
        </p:nvSpPr>
        <p:spPr bwMode="auto">
          <a:xfrm>
            <a:off x="7535866" y="715168"/>
            <a:ext cx="1727201" cy="198438"/>
          </a:xfrm>
          <a:prstGeom prst="rect">
            <a:avLst/>
          </a:prstGeom>
          <a:noFill/>
          <a:ln w="25400">
            <a:noFill/>
            <a:miter lim="800000"/>
            <a:headEnd/>
            <a:tailEnd/>
          </a:ln>
          <a:effectLst/>
        </p:spPr>
        <p:txBody>
          <a:bodyPr>
            <a:spAutoFit/>
          </a:bodyPr>
          <a:lstStyle/>
          <a:p>
            <a:endParaRPr lang="en-US" sz="700" dirty="0">
              <a:latin typeface="Arial Narrow" pitchFamily="34" charset="0"/>
              <a:cs typeface="Arial" charset="0"/>
            </a:endParaRPr>
          </a:p>
        </p:txBody>
      </p:sp>
      <p:sp>
        <p:nvSpPr>
          <p:cNvPr id="1241119" name="AutoShape 31"/>
          <p:cNvSpPr>
            <a:spLocks noChangeArrowheads="1"/>
          </p:cNvSpPr>
          <p:nvPr/>
        </p:nvSpPr>
        <p:spPr bwMode="auto">
          <a:xfrm rot="17721955" flipH="1">
            <a:off x="6209842" y="3636701"/>
            <a:ext cx="4400550" cy="139700"/>
          </a:xfrm>
          <a:prstGeom prst="roundRect">
            <a:avLst>
              <a:gd name="adj" fmla="val 2440"/>
            </a:avLst>
          </a:prstGeom>
          <a:noFill/>
          <a:ln w="9525">
            <a:noFill/>
            <a:round/>
            <a:headEnd/>
            <a:tailEnd/>
          </a:ln>
          <a:effectLst/>
        </p:spPr>
        <p:txBody>
          <a:bodyPr lIns="53990" tIns="45712" rIns="53990" bIns="45712"/>
          <a:lstStyle/>
          <a:p>
            <a:r>
              <a:rPr lang="en-US" sz="1000" b="1" dirty="0" smtClean="0">
                <a:solidFill>
                  <a:schemeClr val="accent4">
                    <a:lumMod val="75000"/>
                  </a:schemeClr>
                </a:solidFill>
                <a:ea typeface="Tahoma" panose="020B0604030504040204" pitchFamily="34" charset="0"/>
                <a:cs typeface="Tahoma" panose="020B0604030504040204" pitchFamily="34" charset="0"/>
              </a:rPr>
              <a:t>Enabling open, </a:t>
            </a:r>
            <a:r>
              <a:rPr lang="en-US" sz="1000" b="1" dirty="0" err="1" smtClean="0">
                <a:solidFill>
                  <a:schemeClr val="accent4">
                    <a:lumMod val="75000"/>
                  </a:schemeClr>
                </a:solidFill>
                <a:ea typeface="Tahoma" panose="020B0604030504040204" pitchFamily="34" charset="0"/>
                <a:cs typeface="Tahoma" panose="020B0604030504040204" pitchFamily="34" charset="0"/>
              </a:rPr>
              <a:t>stds</a:t>
            </a:r>
            <a:r>
              <a:rPr lang="en-US" sz="1000" b="1" dirty="0" smtClean="0">
                <a:solidFill>
                  <a:schemeClr val="accent4">
                    <a:lumMod val="75000"/>
                  </a:schemeClr>
                </a:solidFill>
                <a:ea typeface="Tahoma" panose="020B0604030504040204" pitchFamily="34" charset="0"/>
                <a:cs typeface="Tahoma" panose="020B0604030504040204" pitchFamily="34" charset="0"/>
              </a:rPr>
              <a:t>-based interop of apps/data/info/knowled</a:t>
            </a:r>
            <a:r>
              <a:rPr lang="en-US" sz="1000" b="1" dirty="0" smtClean="0">
                <a:solidFill>
                  <a:schemeClr val="accent4">
                    <a:lumMod val="75000"/>
                  </a:schemeClr>
                </a:solidFill>
                <a:cs typeface="Arial" charset="0"/>
              </a:rPr>
              <a:t>ge</a:t>
            </a:r>
            <a:endParaRPr lang="en-GB" sz="1000" b="1" dirty="0">
              <a:solidFill>
                <a:schemeClr val="accent4">
                  <a:lumMod val="75000"/>
                </a:schemeClr>
              </a:solidFill>
              <a:cs typeface="Arial" charset="0"/>
            </a:endParaRPr>
          </a:p>
        </p:txBody>
      </p:sp>
      <p:sp>
        <p:nvSpPr>
          <p:cNvPr id="1241149" name="AutoShape 61"/>
          <p:cNvSpPr>
            <a:spLocks noChangeArrowheads="1"/>
          </p:cNvSpPr>
          <p:nvPr/>
        </p:nvSpPr>
        <p:spPr bwMode="auto">
          <a:xfrm>
            <a:off x="5305425" y="5589589"/>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0" name="Text Box 62"/>
          <p:cNvSpPr txBox="1">
            <a:spLocks noChangeArrowheads="1"/>
          </p:cNvSpPr>
          <p:nvPr/>
        </p:nvSpPr>
        <p:spPr bwMode="auto">
          <a:xfrm>
            <a:off x="5375275" y="5478883"/>
            <a:ext cx="929747"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Terminology Server Availability</a:t>
            </a:r>
          </a:p>
        </p:txBody>
      </p:sp>
      <p:sp>
        <p:nvSpPr>
          <p:cNvPr id="1241151" name="AutoShape 63"/>
          <p:cNvSpPr>
            <a:spLocks noChangeArrowheads="1"/>
          </p:cNvSpPr>
          <p:nvPr/>
        </p:nvSpPr>
        <p:spPr bwMode="auto">
          <a:xfrm>
            <a:off x="6212520" y="4767440"/>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2" name="Text Box 64"/>
          <p:cNvSpPr txBox="1">
            <a:spLocks noChangeArrowheads="1"/>
          </p:cNvSpPr>
          <p:nvPr/>
        </p:nvSpPr>
        <p:spPr bwMode="auto">
          <a:xfrm>
            <a:off x="6283958" y="4683302"/>
            <a:ext cx="1581145"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Terminology Authoring – Purchased SW in use</a:t>
            </a:r>
            <a:endParaRPr lang="en-US" sz="850" dirty="0">
              <a:latin typeface="Arial Narrow" pitchFamily="34" charset="0"/>
              <a:cs typeface="Arial" charset="0"/>
            </a:endParaRPr>
          </a:p>
        </p:txBody>
      </p:sp>
      <p:sp>
        <p:nvSpPr>
          <p:cNvPr id="1241155" name="AutoShape 67"/>
          <p:cNvSpPr>
            <a:spLocks noChangeArrowheads="1"/>
          </p:cNvSpPr>
          <p:nvPr/>
        </p:nvSpPr>
        <p:spPr bwMode="auto">
          <a:xfrm>
            <a:off x="6715394" y="429555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6" name="Text Box 68"/>
          <p:cNvSpPr txBox="1">
            <a:spLocks noChangeArrowheads="1"/>
          </p:cNvSpPr>
          <p:nvPr/>
        </p:nvSpPr>
        <p:spPr bwMode="auto">
          <a:xfrm>
            <a:off x="6771329" y="4197898"/>
            <a:ext cx="137477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Data Store / Warehouse</a:t>
            </a:r>
          </a:p>
        </p:txBody>
      </p:sp>
      <p:sp>
        <p:nvSpPr>
          <p:cNvPr id="1241157" name="AutoShape 69"/>
          <p:cNvSpPr>
            <a:spLocks noChangeArrowheads="1"/>
          </p:cNvSpPr>
          <p:nvPr/>
        </p:nvSpPr>
        <p:spPr bwMode="auto">
          <a:xfrm>
            <a:off x="7396093" y="361039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8" name="Text Box 70"/>
          <p:cNvSpPr txBox="1">
            <a:spLocks noChangeArrowheads="1"/>
          </p:cNvSpPr>
          <p:nvPr/>
        </p:nvSpPr>
        <p:spPr bwMode="auto">
          <a:xfrm>
            <a:off x="7488437" y="3545728"/>
            <a:ext cx="1081088" cy="353943"/>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Knowledge execution engines / environment</a:t>
            </a:r>
            <a:endParaRPr lang="en-US" sz="850" dirty="0">
              <a:latin typeface="Arial Narrow" pitchFamily="34" charset="0"/>
              <a:cs typeface="Arial" charset="0"/>
            </a:endParaRPr>
          </a:p>
        </p:txBody>
      </p:sp>
      <p:sp>
        <p:nvSpPr>
          <p:cNvPr id="1241159" name="AutoShape 71"/>
          <p:cNvSpPr>
            <a:spLocks noChangeArrowheads="1"/>
          </p:cNvSpPr>
          <p:nvPr/>
        </p:nvSpPr>
        <p:spPr bwMode="auto">
          <a:xfrm>
            <a:off x="9006327" y="1860390"/>
            <a:ext cx="215900" cy="215900"/>
          </a:xfrm>
          <a:prstGeom prst="diamond">
            <a:avLst/>
          </a:prstGeom>
          <a:solidFill>
            <a:schemeClr val="hlink"/>
          </a:solidFill>
          <a:ln w="25400">
            <a:noFill/>
            <a:miter lim="800000"/>
            <a:headEnd/>
            <a:tailEnd/>
          </a:ln>
          <a:effectLst/>
        </p:spPr>
        <p:txBody>
          <a:bodyPr wrap="none" anchor="ctr"/>
          <a:lstStyle/>
          <a:p>
            <a:endParaRPr lang="en-US"/>
          </a:p>
        </p:txBody>
      </p:sp>
      <p:sp>
        <p:nvSpPr>
          <p:cNvPr id="1241160" name="Text Box 72"/>
          <p:cNvSpPr txBox="1">
            <a:spLocks noChangeArrowheads="1"/>
          </p:cNvSpPr>
          <p:nvPr/>
        </p:nvSpPr>
        <p:spPr bwMode="auto">
          <a:xfrm>
            <a:off x="8293499" y="2063379"/>
            <a:ext cx="1738498" cy="553998"/>
          </a:xfrm>
          <a:prstGeom prst="rect">
            <a:avLst/>
          </a:prstGeom>
          <a:noFill/>
          <a:ln w="25400">
            <a:noFill/>
            <a:miter lim="800000"/>
            <a:headEnd/>
            <a:tailEnd/>
          </a:ln>
          <a:effectLst/>
        </p:spPr>
        <p:txBody>
          <a:bodyPr wrap="square">
            <a:spAutoFit/>
          </a:bodyPr>
          <a:lstStyle/>
          <a:p>
            <a:pPr algn="ctr"/>
            <a:r>
              <a:rPr lang="en-GB" sz="1000" b="1" smtClean="0">
                <a:latin typeface="Arial Narrow" pitchFamily="34" charset="0"/>
                <a:cs typeface="Arial" charset="0"/>
              </a:rPr>
              <a:t>Creating a robust marketplace of interoperable tools, services, and apps</a:t>
            </a:r>
            <a:endParaRPr lang="en-US" sz="1000" b="1" dirty="0">
              <a:latin typeface="Arial Narrow" pitchFamily="34" charset="0"/>
              <a:cs typeface="Arial" charset="0"/>
            </a:endParaRPr>
          </a:p>
        </p:txBody>
      </p:sp>
      <p:cxnSp>
        <p:nvCxnSpPr>
          <p:cNvPr id="1241161" name="AutoShape 73"/>
          <p:cNvCxnSpPr>
            <a:cxnSpLocks noChangeShapeType="1"/>
            <a:stCxn id="1241155" idx="0"/>
            <a:endCxn id="1241157" idx="2"/>
          </p:cNvCxnSpPr>
          <p:nvPr/>
        </p:nvCxnSpPr>
        <p:spPr bwMode="auto">
          <a:xfrm rot="5400000" flipH="1" flipV="1">
            <a:off x="6856040" y="3684061"/>
            <a:ext cx="542282" cy="680699"/>
          </a:xfrm>
          <a:prstGeom prst="curvedConnector3">
            <a:avLst>
              <a:gd name="adj1" fmla="val 50000"/>
            </a:avLst>
          </a:prstGeom>
          <a:noFill/>
          <a:ln w="12700">
            <a:solidFill>
              <a:schemeClr val="hlink"/>
            </a:solidFill>
            <a:prstDash val="sysDot"/>
            <a:round/>
            <a:headEnd/>
            <a:tailEnd/>
          </a:ln>
          <a:effectLst/>
        </p:spPr>
      </p:cxnSp>
      <p:cxnSp>
        <p:nvCxnSpPr>
          <p:cNvPr id="1241162" name="AutoShape 74"/>
          <p:cNvCxnSpPr>
            <a:cxnSpLocks noChangeShapeType="1"/>
            <a:stCxn id="1241157" idx="0"/>
            <a:endCxn id="1241159" idx="2"/>
          </p:cNvCxnSpPr>
          <p:nvPr/>
        </p:nvCxnSpPr>
        <p:spPr bwMode="auto">
          <a:xfrm rot="5400000" flipH="1" flipV="1">
            <a:off x="7523852" y="2019969"/>
            <a:ext cx="1534104" cy="1646746"/>
          </a:xfrm>
          <a:prstGeom prst="curvedConnector3">
            <a:avLst>
              <a:gd name="adj1" fmla="val 50000"/>
            </a:avLst>
          </a:prstGeom>
          <a:noFill/>
          <a:ln w="12700">
            <a:solidFill>
              <a:schemeClr val="hlink"/>
            </a:solidFill>
            <a:prstDash val="sysDot"/>
            <a:round/>
            <a:headEnd/>
            <a:tailEnd/>
          </a:ln>
          <a:effectLst/>
        </p:spPr>
      </p:cxnSp>
      <p:sp>
        <p:nvSpPr>
          <p:cNvPr id="1241164" name="AutoShape 76"/>
          <p:cNvSpPr>
            <a:spLocks noChangeArrowheads="1"/>
          </p:cNvSpPr>
          <p:nvPr/>
        </p:nvSpPr>
        <p:spPr bwMode="auto">
          <a:xfrm>
            <a:off x="7704139" y="5627688"/>
            <a:ext cx="145112"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5" name="Text Box 77"/>
          <p:cNvSpPr txBox="1">
            <a:spLocks noChangeArrowheads="1"/>
          </p:cNvSpPr>
          <p:nvPr/>
        </p:nvSpPr>
        <p:spPr bwMode="auto">
          <a:xfrm>
            <a:off x="7781535" y="5554840"/>
            <a:ext cx="1560512"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Marketplace </a:t>
            </a:r>
            <a:r>
              <a:rPr lang="en-US" sz="850">
                <a:latin typeface="Arial Narrow" pitchFamily="34" charset="0"/>
                <a:cs typeface="Arial" charset="0"/>
              </a:rPr>
              <a:t>API </a:t>
            </a:r>
            <a:r>
              <a:rPr lang="en-US" sz="850" smtClean="0">
                <a:latin typeface="Arial Narrow" pitchFamily="34" charset="0"/>
                <a:cs typeface="Arial" charset="0"/>
              </a:rPr>
              <a:t/>
            </a:r>
            <a:br>
              <a:rPr lang="en-US" sz="850" smtClean="0">
                <a:latin typeface="Arial Narrow" pitchFamily="34" charset="0"/>
                <a:cs typeface="Arial" charset="0"/>
              </a:rPr>
            </a:br>
            <a:r>
              <a:rPr lang="en-US" sz="850" smtClean="0">
                <a:latin typeface="Arial Narrow" pitchFamily="34" charset="0"/>
                <a:cs typeface="Arial" charset="0"/>
              </a:rPr>
              <a:t>Specification</a:t>
            </a:r>
            <a:endParaRPr lang="en-US" sz="850" dirty="0">
              <a:latin typeface="Arial Narrow" pitchFamily="34" charset="0"/>
              <a:cs typeface="Arial" charset="0"/>
            </a:endParaRPr>
          </a:p>
        </p:txBody>
      </p:sp>
      <p:sp>
        <p:nvSpPr>
          <p:cNvPr id="1241168" name="AutoShape 80"/>
          <p:cNvSpPr>
            <a:spLocks noChangeArrowheads="1"/>
          </p:cNvSpPr>
          <p:nvPr/>
        </p:nvSpPr>
        <p:spPr bwMode="auto">
          <a:xfrm>
            <a:off x="8470446" y="5261263"/>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9" name="Text Box 81"/>
          <p:cNvSpPr txBox="1">
            <a:spLocks noChangeArrowheads="1"/>
          </p:cNvSpPr>
          <p:nvPr/>
        </p:nvSpPr>
        <p:spPr bwMode="auto">
          <a:xfrm>
            <a:off x="8519659" y="5170776"/>
            <a:ext cx="1398587"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CDS Hooks Support</a:t>
            </a:r>
          </a:p>
        </p:txBody>
      </p:sp>
      <p:sp>
        <p:nvSpPr>
          <p:cNvPr id="1241172" name="Text Box 84"/>
          <p:cNvSpPr txBox="1">
            <a:spLocks noChangeArrowheads="1"/>
          </p:cNvSpPr>
          <p:nvPr/>
        </p:nvSpPr>
        <p:spPr bwMode="auto">
          <a:xfrm>
            <a:off x="8207456" y="4535345"/>
            <a:ext cx="166341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KS View, Review, Curation Tools</a:t>
            </a:r>
            <a:endParaRPr lang="en-US" sz="850" dirty="0">
              <a:latin typeface="Arial Narrow" pitchFamily="34" charset="0"/>
              <a:cs typeface="Arial" charset="0"/>
            </a:endParaRPr>
          </a:p>
        </p:txBody>
      </p:sp>
      <p:sp>
        <p:nvSpPr>
          <p:cNvPr id="1241173" name="AutoShape 85"/>
          <p:cNvSpPr>
            <a:spLocks noChangeArrowheads="1"/>
          </p:cNvSpPr>
          <p:nvPr/>
        </p:nvSpPr>
        <p:spPr bwMode="auto">
          <a:xfrm>
            <a:off x="8136019" y="46083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8" name="AutoShape 90"/>
          <p:cNvSpPr>
            <a:spLocks noChangeArrowheads="1"/>
          </p:cNvSpPr>
          <p:nvPr/>
        </p:nvSpPr>
        <p:spPr bwMode="auto">
          <a:xfrm>
            <a:off x="8520745" y="3822699"/>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9" name="Text Box 91"/>
          <p:cNvSpPr txBox="1">
            <a:spLocks noChangeArrowheads="1"/>
          </p:cNvSpPr>
          <p:nvPr/>
        </p:nvSpPr>
        <p:spPr bwMode="auto">
          <a:xfrm>
            <a:off x="8573218" y="3763896"/>
            <a:ext cx="1382712" cy="223138"/>
          </a:xfrm>
          <a:prstGeom prst="rect">
            <a:avLst/>
          </a:prstGeom>
          <a:noFill/>
          <a:ln w="25400">
            <a:noFill/>
            <a:miter lim="800000"/>
            <a:headEnd/>
            <a:tailEnd/>
          </a:ln>
          <a:effectLst/>
        </p:spPr>
        <p:txBody>
          <a:bodyPr>
            <a:spAutoFit/>
          </a:bodyPr>
          <a:lstStyle/>
          <a:p>
            <a:r>
              <a:rPr lang="en-GB" sz="850" dirty="0">
                <a:latin typeface="Arial Narrow" pitchFamily="34" charset="0"/>
                <a:cs typeface="Arial" charset="0"/>
              </a:rPr>
              <a:t>Pub/Sub/Notify Capability</a:t>
            </a:r>
            <a:endParaRPr lang="en-US" sz="850" dirty="0">
              <a:latin typeface="Arial Narrow" pitchFamily="34" charset="0"/>
              <a:cs typeface="Arial" charset="0"/>
            </a:endParaRPr>
          </a:p>
        </p:txBody>
      </p:sp>
      <p:sp>
        <p:nvSpPr>
          <p:cNvPr id="1241180" name="AutoShape 92"/>
          <p:cNvSpPr>
            <a:spLocks noChangeArrowheads="1"/>
          </p:cNvSpPr>
          <p:nvPr/>
        </p:nvSpPr>
        <p:spPr bwMode="auto">
          <a:xfrm>
            <a:off x="9001465" y="1856083"/>
            <a:ext cx="217487" cy="215900"/>
          </a:xfrm>
          <a:prstGeom prst="diamond">
            <a:avLst/>
          </a:prstGeom>
          <a:solidFill>
            <a:srgbClr val="800000"/>
          </a:solidFill>
          <a:ln w="25400">
            <a:noFill/>
            <a:miter lim="800000"/>
            <a:headEnd/>
            <a:tailEnd/>
          </a:ln>
          <a:effectLst/>
        </p:spPr>
        <p:txBody>
          <a:bodyPr wrap="none" anchor="ctr"/>
          <a:lstStyle/>
          <a:p>
            <a:endParaRPr lang="en-US"/>
          </a:p>
        </p:txBody>
      </p:sp>
      <p:sp>
        <p:nvSpPr>
          <p:cNvPr id="1241182" name="Text Box 94"/>
          <p:cNvSpPr txBox="1">
            <a:spLocks noChangeArrowheads="1"/>
          </p:cNvSpPr>
          <p:nvPr/>
        </p:nvSpPr>
        <p:spPr bwMode="auto">
          <a:xfrm>
            <a:off x="8767174" y="3225652"/>
            <a:ext cx="1206500" cy="353943"/>
          </a:xfrm>
          <a:prstGeom prst="rect">
            <a:avLst/>
          </a:prstGeom>
          <a:noFill/>
          <a:ln w="25400">
            <a:noFill/>
            <a:miter lim="800000"/>
            <a:headEnd/>
            <a:tailEnd/>
          </a:ln>
          <a:effectLst/>
        </p:spPr>
        <p:txBody>
          <a:bodyPr wrap="square">
            <a:spAutoFit/>
          </a:bodyPr>
          <a:lstStyle/>
          <a:p>
            <a:r>
              <a:rPr lang="en-GB" sz="850" smtClean="0">
                <a:latin typeface="Arial Narrow" pitchFamily="34" charset="0"/>
                <a:cs typeface="Arial" charset="0"/>
              </a:rPr>
              <a:t>Artifact/model </a:t>
            </a:r>
            <a:r>
              <a:rPr lang="en-GB" sz="850" dirty="0">
                <a:latin typeface="Arial Narrow" pitchFamily="34" charset="0"/>
                <a:cs typeface="Arial" charset="0"/>
              </a:rPr>
              <a:t>transform tools</a:t>
            </a:r>
            <a:endParaRPr lang="en-US" sz="850" dirty="0">
              <a:latin typeface="Arial Narrow" pitchFamily="34" charset="0"/>
              <a:cs typeface="Arial" charset="0"/>
            </a:endParaRPr>
          </a:p>
        </p:txBody>
      </p:sp>
      <p:sp>
        <p:nvSpPr>
          <p:cNvPr id="1241183" name="AutoShape 95"/>
          <p:cNvSpPr>
            <a:spLocks noChangeArrowheads="1"/>
          </p:cNvSpPr>
          <p:nvPr/>
        </p:nvSpPr>
        <p:spPr bwMode="auto">
          <a:xfrm>
            <a:off x="8713597" y="333296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84" name="Text Box 96"/>
          <p:cNvSpPr txBox="1">
            <a:spLocks noChangeArrowheads="1"/>
          </p:cNvSpPr>
          <p:nvPr/>
        </p:nvSpPr>
        <p:spPr bwMode="auto">
          <a:xfrm>
            <a:off x="9274258" y="4170962"/>
            <a:ext cx="602739"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KR APIs</a:t>
            </a:r>
            <a:endParaRPr lang="en-US" sz="850" dirty="0">
              <a:latin typeface="Arial Narrow" pitchFamily="34" charset="0"/>
              <a:cs typeface="Arial" charset="0"/>
            </a:endParaRPr>
          </a:p>
        </p:txBody>
      </p:sp>
      <p:sp>
        <p:nvSpPr>
          <p:cNvPr id="1241185" name="AutoShape 97"/>
          <p:cNvSpPr>
            <a:spLocks noChangeArrowheads="1"/>
          </p:cNvSpPr>
          <p:nvPr/>
        </p:nvSpPr>
        <p:spPr bwMode="auto">
          <a:xfrm>
            <a:off x="9212346" y="4258275"/>
            <a:ext cx="142875" cy="142875"/>
          </a:xfrm>
          <a:prstGeom prst="diamond">
            <a:avLst/>
          </a:prstGeom>
          <a:solidFill>
            <a:srgbClr val="800000"/>
          </a:solidFill>
          <a:ln w="25400">
            <a:noFill/>
            <a:miter lim="800000"/>
            <a:headEnd/>
            <a:tailEnd/>
          </a:ln>
          <a:effectLst/>
        </p:spPr>
        <p:txBody>
          <a:bodyPr wrap="none" anchor="ctr"/>
          <a:lstStyle/>
          <a:p>
            <a:endParaRPr lang="en-US"/>
          </a:p>
        </p:txBody>
      </p:sp>
      <p:cxnSp>
        <p:nvCxnSpPr>
          <p:cNvPr id="1241186" name="AutoShape 98"/>
          <p:cNvCxnSpPr>
            <a:cxnSpLocks noChangeShapeType="1"/>
            <a:stCxn id="1241178" idx="0"/>
            <a:endCxn id="1241183" idx="2"/>
          </p:cNvCxnSpPr>
          <p:nvPr/>
        </p:nvCxnSpPr>
        <p:spPr bwMode="auto">
          <a:xfrm rot="5400000" flipH="1" flipV="1">
            <a:off x="8515177" y="3552841"/>
            <a:ext cx="346864" cy="192852"/>
          </a:xfrm>
          <a:prstGeom prst="curvedConnector3">
            <a:avLst>
              <a:gd name="adj1" fmla="val 50000"/>
            </a:avLst>
          </a:prstGeom>
          <a:noFill/>
          <a:ln w="12700">
            <a:solidFill>
              <a:srgbClr val="800000"/>
            </a:solidFill>
            <a:prstDash val="sysDot"/>
            <a:round/>
            <a:headEnd/>
            <a:tailEnd/>
          </a:ln>
          <a:effectLst/>
        </p:spPr>
      </p:cxnSp>
      <p:cxnSp>
        <p:nvCxnSpPr>
          <p:cNvPr id="1241187" name="AutoShape 99"/>
          <p:cNvCxnSpPr>
            <a:cxnSpLocks noChangeShapeType="1"/>
            <a:stCxn id="1241183" idx="0"/>
            <a:endCxn id="1241180" idx="2"/>
          </p:cNvCxnSpPr>
          <p:nvPr/>
        </p:nvCxnSpPr>
        <p:spPr bwMode="auto">
          <a:xfrm rot="5400000" flipH="1" flipV="1">
            <a:off x="8317134" y="2539885"/>
            <a:ext cx="1260977" cy="325174"/>
          </a:xfrm>
          <a:prstGeom prst="curvedConnector3">
            <a:avLst>
              <a:gd name="adj1" fmla="val 50000"/>
            </a:avLst>
          </a:prstGeom>
          <a:noFill/>
          <a:ln w="12700">
            <a:solidFill>
              <a:srgbClr val="800000"/>
            </a:solidFill>
            <a:prstDash val="sysDot"/>
            <a:round/>
            <a:headEnd/>
            <a:tailEnd/>
          </a:ln>
          <a:effectLst/>
        </p:spPr>
      </p:cxnSp>
      <p:sp>
        <p:nvSpPr>
          <p:cNvPr id="1241197" name="Text Box 109"/>
          <p:cNvSpPr txBox="1">
            <a:spLocks noChangeArrowheads="1"/>
          </p:cNvSpPr>
          <p:nvPr/>
        </p:nvSpPr>
        <p:spPr bwMode="auto">
          <a:xfrm>
            <a:off x="2567576" y="2915106"/>
            <a:ext cx="1427348" cy="353943"/>
          </a:xfrm>
          <a:prstGeom prst="rect">
            <a:avLst/>
          </a:prstGeom>
          <a:noFill/>
          <a:ln w="25400">
            <a:noFill/>
            <a:miter lim="800000"/>
            <a:headEnd/>
            <a:tailEnd/>
          </a:ln>
          <a:effectLst/>
        </p:spPr>
        <p:txBody>
          <a:bodyPr wrap="square">
            <a:spAutoFit/>
          </a:bodyPr>
          <a:lstStyle/>
          <a:p>
            <a:r>
              <a:rPr lang="en-GB" sz="850" i="1" dirty="0">
                <a:latin typeface="Arial Narrow" pitchFamily="34" charset="0"/>
                <a:cs typeface="Arial" charset="0"/>
              </a:rPr>
              <a:t>Create HSPC FHIR profile for </a:t>
            </a:r>
            <a:r>
              <a:rPr lang="en-GB" sz="850" i="1" dirty="0" smtClean="0">
                <a:latin typeface="Arial Narrow" pitchFamily="34" charset="0"/>
                <a:cs typeface="Arial" charset="0"/>
              </a:rPr>
              <a:t>select domains</a:t>
            </a:r>
            <a:endParaRPr lang="en-US" sz="850" i="1" dirty="0">
              <a:latin typeface="Arial Narrow" pitchFamily="34" charset="0"/>
              <a:cs typeface="Arial" charset="0"/>
            </a:endParaRPr>
          </a:p>
        </p:txBody>
      </p:sp>
      <p:sp>
        <p:nvSpPr>
          <p:cNvPr id="1241198" name="AutoShape 110"/>
          <p:cNvSpPr>
            <a:spLocks noChangeArrowheads="1"/>
          </p:cNvSpPr>
          <p:nvPr/>
        </p:nvSpPr>
        <p:spPr bwMode="auto">
          <a:xfrm>
            <a:off x="2495551" y="304031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1" name="Text Box 113"/>
          <p:cNvSpPr txBox="1">
            <a:spLocks noChangeArrowheads="1"/>
          </p:cNvSpPr>
          <p:nvPr/>
        </p:nvSpPr>
        <p:spPr bwMode="auto">
          <a:xfrm>
            <a:off x="2808580" y="2151289"/>
            <a:ext cx="1392548" cy="353943"/>
          </a:xfrm>
          <a:prstGeom prst="rect">
            <a:avLst/>
          </a:prstGeom>
          <a:noFill/>
          <a:ln w="25400">
            <a:noFill/>
            <a:miter lim="800000"/>
            <a:headEnd/>
            <a:tailEnd/>
          </a:ln>
          <a:effectLst/>
        </p:spPr>
        <p:txBody>
          <a:bodyPr wrap="square">
            <a:spAutoFit/>
          </a:bodyPr>
          <a:lstStyle/>
          <a:p>
            <a:r>
              <a:rPr lang="en-GB" sz="850" i="1" dirty="0" smtClean="0">
                <a:latin typeface="Arial Narrow" pitchFamily="34" charset="0"/>
                <a:cs typeface="Arial" charset="0"/>
              </a:rPr>
              <a:t>Shareable medical knowledge models - workflows</a:t>
            </a:r>
            <a:endParaRPr lang="en-US" sz="850" i="1" dirty="0">
              <a:latin typeface="Arial Narrow" pitchFamily="34" charset="0"/>
              <a:cs typeface="Arial" charset="0"/>
            </a:endParaRPr>
          </a:p>
        </p:txBody>
      </p:sp>
      <p:sp>
        <p:nvSpPr>
          <p:cNvPr id="1241202" name="AutoShape 114"/>
          <p:cNvSpPr>
            <a:spLocks noChangeArrowheads="1"/>
          </p:cNvSpPr>
          <p:nvPr/>
        </p:nvSpPr>
        <p:spPr bwMode="auto">
          <a:xfrm>
            <a:off x="2764042" y="2296232"/>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3" name="Text Box 115"/>
          <p:cNvSpPr txBox="1">
            <a:spLocks noChangeArrowheads="1"/>
          </p:cNvSpPr>
          <p:nvPr/>
        </p:nvSpPr>
        <p:spPr bwMode="auto">
          <a:xfrm>
            <a:off x="4043437" y="2012299"/>
            <a:ext cx="1587502"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CIMI </a:t>
            </a:r>
            <a:r>
              <a:rPr lang="en-GB" sz="850" dirty="0" err="1">
                <a:latin typeface="Arial Narrow" pitchFamily="34" charset="0"/>
                <a:cs typeface="Arial" charset="0"/>
              </a:rPr>
              <a:t>Modeling</a:t>
            </a:r>
            <a:r>
              <a:rPr lang="en-GB" sz="850" dirty="0">
                <a:latin typeface="Arial Narrow" pitchFamily="34" charset="0"/>
                <a:cs typeface="Arial" charset="0"/>
              </a:rPr>
              <a:t> </a:t>
            </a:r>
            <a:r>
              <a:rPr lang="en-GB" sz="850" dirty="0" smtClean="0">
                <a:latin typeface="Arial Narrow" pitchFamily="34" charset="0"/>
                <a:cs typeface="Arial" charset="0"/>
              </a:rPr>
              <a:t>Patterns</a:t>
            </a:r>
            <a:endParaRPr lang="en-US" sz="850" dirty="0">
              <a:latin typeface="Arial Narrow" pitchFamily="34" charset="0"/>
              <a:cs typeface="Arial" charset="0"/>
            </a:endParaRPr>
          </a:p>
        </p:txBody>
      </p:sp>
      <p:sp>
        <p:nvSpPr>
          <p:cNvPr id="1241204" name="AutoShape 116"/>
          <p:cNvSpPr>
            <a:spLocks noChangeArrowheads="1"/>
          </p:cNvSpPr>
          <p:nvPr/>
        </p:nvSpPr>
        <p:spPr bwMode="auto">
          <a:xfrm>
            <a:off x="3990414" y="202996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5" name="AutoShape 117"/>
          <p:cNvSpPr>
            <a:spLocks noChangeArrowheads="1"/>
          </p:cNvSpPr>
          <p:nvPr/>
        </p:nvSpPr>
        <p:spPr bwMode="auto">
          <a:xfrm>
            <a:off x="3578808" y="2630313"/>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6" name="Text Box 118"/>
          <p:cNvSpPr txBox="1">
            <a:spLocks noChangeArrowheads="1"/>
          </p:cNvSpPr>
          <p:nvPr/>
        </p:nvSpPr>
        <p:spPr bwMode="auto">
          <a:xfrm>
            <a:off x="3632884" y="2531663"/>
            <a:ext cx="1701726" cy="353943"/>
          </a:xfrm>
          <a:prstGeom prst="rect">
            <a:avLst/>
          </a:prstGeom>
          <a:noFill/>
          <a:ln w="25400">
            <a:noFill/>
            <a:miter lim="800000"/>
            <a:headEnd/>
            <a:tailEnd/>
          </a:ln>
          <a:effectLst/>
        </p:spPr>
        <p:txBody>
          <a:bodyPr wrap="square">
            <a:spAutoFit/>
          </a:bodyPr>
          <a:lstStyle/>
          <a:p>
            <a:r>
              <a:rPr lang="en-GB" sz="850" i="1" dirty="0" smtClean="0">
                <a:latin typeface="Arial Narrow" pitchFamily="34" charset="0"/>
                <a:cs typeface="Arial" charset="0"/>
              </a:rPr>
              <a:t>Develop Knowl</a:t>
            </a:r>
            <a:r>
              <a:rPr lang="en-GB" sz="850" i="1" dirty="0" smtClean="0">
                <a:latin typeface="Arial Narrow" pitchFamily="34" charset="0"/>
                <a:cs typeface="Arial" charset="0"/>
              </a:rPr>
              <a:t>edge</a:t>
            </a:r>
            <a:r>
              <a:rPr lang="en-GB" sz="850" i="1" dirty="0" smtClean="0">
                <a:latin typeface="Arial Narrow" pitchFamily="34" charset="0"/>
                <a:cs typeface="Arial" charset="0"/>
              </a:rPr>
              <a:t> </a:t>
            </a:r>
            <a:r>
              <a:rPr lang="en-GB" sz="850" i="1" dirty="0">
                <a:latin typeface="Arial Narrow" pitchFamily="34" charset="0"/>
                <a:cs typeface="Arial" charset="0"/>
              </a:rPr>
              <a:t>Authoring </a:t>
            </a:r>
            <a:br>
              <a:rPr lang="en-GB" sz="850" i="1" dirty="0">
                <a:latin typeface="Arial Narrow" pitchFamily="34" charset="0"/>
                <a:cs typeface="Arial" charset="0"/>
              </a:rPr>
            </a:br>
            <a:r>
              <a:rPr lang="en-GB" sz="850" i="1" dirty="0" smtClean="0">
                <a:latin typeface="Arial Narrow" pitchFamily="34" charset="0"/>
                <a:cs typeface="Arial" charset="0"/>
              </a:rPr>
              <a:t>Environment </a:t>
            </a:r>
            <a:r>
              <a:rPr lang="en-GB" sz="850" i="1" dirty="0">
                <a:latin typeface="Arial Narrow" pitchFamily="34" charset="0"/>
                <a:cs typeface="Arial" charset="0"/>
              </a:rPr>
              <a:t>V1</a:t>
            </a:r>
            <a:endParaRPr lang="en-US" sz="850" i="1" dirty="0">
              <a:latin typeface="Arial Narrow" pitchFamily="34" charset="0"/>
              <a:cs typeface="Arial" charset="0"/>
            </a:endParaRPr>
          </a:p>
        </p:txBody>
      </p:sp>
      <p:sp>
        <p:nvSpPr>
          <p:cNvPr id="1241207" name="Text Box 119"/>
          <p:cNvSpPr txBox="1">
            <a:spLocks noChangeArrowheads="1"/>
          </p:cNvSpPr>
          <p:nvPr/>
        </p:nvSpPr>
        <p:spPr bwMode="auto">
          <a:xfrm>
            <a:off x="4244822" y="2175307"/>
            <a:ext cx="1497116"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Care Process Resource Model</a:t>
            </a:r>
            <a:endParaRPr lang="en-US" sz="850" dirty="0">
              <a:latin typeface="Arial Narrow" pitchFamily="34" charset="0"/>
              <a:cs typeface="Arial" charset="0"/>
            </a:endParaRPr>
          </a:p>
        </p:txBody>
      </p:sp>
      <p:sp>
        <p:nvSpPr>
          <p:cNvPr id="1241208" name="AutoShape 120"/>
          <p:cNvSpPr>
            <a:spLocks noChangeArrowheads="1"/>
          </p:cNvSpPr>
          <p:nvPr/>
        </p:nvSpPr>
        <p:spPr bwMode="auto">
          <a:xfrm>
            <a:off x="4161524" y="2209662"/>
            <a:ext cx="154350"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9" name="AutoShape 121"/>
          <p:cNvSpPr>
            <a:spLocks noChangeArrowheads="1"/>
          </p:cNvSpPr>
          <p:nvPr/>
        </p:nvSpPr>
        <p:spPr bwMode="auto">
          <a:xfrm>
            <a:off x="5576123" y="163014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1" name="AutoShape 123"/>
          <p:cNvSpPr>
            <a:spLocks noChangeArrowheads="1"/>
          </p:cNvSpPr>
          <p:nvPr/>
        </p:nvSpPr>
        <p:spPr bwMode="auto">
          <a:xfrm>
            <a:off x="5270595" y="201375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2" name="Text Box 124"/>
          <p:cNvSpPr txBox="1">
            <a:spLocks noChangeArrowheads="1"/>
          </p:cNvSpPr>
          <p:nvPr/>
        </p:nvSpPr>
        <p:spPr bwMode="auto">
          <a:xfrm>
            <a:off x="5345134" y="1954935"/>
            <a:ext cx="1146637"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FHIR profiles</a:t>
            </a:r>
            <a:endParaRPr lang="en-US" sz="850" dirty="0">
              <a:latin typeface="Arial Narrow" pitchFamily="34" charset="0"/>
              <a:cs typeface="Arial" charset="0"/>
            </a:endParaRPr>
          </a:p>
        </p:txBody>
      </p:sp>
      <p:sp>
        <p:nvSpPr>
          <p:cNvPr id="1241213" name="AutoShape 125"/>
          <p:cNvSpPr>
            <a:spLocks noChangeArrowheads="1"/>
          </p:cNvSpPr>
          <p:nvPr/>
        </p:nvSpPr>
        <p:spPr bwMode="auto">
          <a:xfrm>
            <a:off x="5989633" y="2026827"/>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5" name="Text Box 127"/>
          <p:cNvSpPr txBox="1">
            <a:spLocks noChangeArrowheads="1"/>
          </p:cNvSpPr>
          <p:nvPr/>
        </p:nvSpPr>
        <p:spPr bwMode="auto">
          <a:xfrm>
            <a:off x="6793734" y="706205"/>
            <a:ext cx="1791404" cy="707886"/>
          </a:xfrm>
          <a:prstGeom prst="rect">
            <a:avLst/>
          </a:prstGeom>
          <a:noFill/>
          <a:ln w="25400">
            <a:noFill/>
            <a:miter lim="800000"/>
            <a:headEnd/>
            <a:tailEnd/>
          </a:ln>
          <a:effectLst/>
        </p:spPr>
        <p:txBody>
          <a:bodyPr wrap="square">
            <a:spAutoFit/>
          </a:bodyPr>
          <a:lstStyle/>
          <a:p>
            <a:r>
              <a:rPr lang="en-US" sz="1000" b="1" dirty="0" smtClean="0">
                <a:latin typeface="Arial Narrow" pitchFamily="34" charset="0"/>
                <a:cs typeface="Arial" charset="0"/>
              </a:rPr>
              <a:t>Ability to develop &amp; represent medical </a:t>
            </a:r>
            <a:r>
              <a:rPr lang="en-US" sz="1000" b="1" dirty="0">
                <a:latin typeface="Arial Narrow" pitchFamily="34" charset="0"/>
                <a:cs typeface="Arial" charset="0"/>
              </a:rPr>
              <a:t>information </a:t>
            </a:r>
            <a:r>
              <a:rPr lang="en-US" sz="1000" b="1" dirty="0" smtClean="0">
                <a:latin typeface="Arial Narrow" pitchFamily="34" charset="0"/>
                <a:cs typeface="Arial" charset="0"/>
              </a:rPr>
              <a:t>&amp; knowledge for all HSPC </a:t>
            </a:r>
            <a:br>
              <a:rPr lang="en-US" sz="1000" b="1" dirty="0" smtClean="0">
                <a:latin typeface="Arial Narrow" pitchFamily="34" charset="0"/>
                <a:cs typeface="Arial" charset="0"/>
              </a:rPr>
            </a:br>
            <a:r>
              <a:rPr lang="en-US" sz="1000" b="1" dirty="0" smtClean="0">
                <a:latin typeface="Arial Narrow" pitchFamily="34" charset="0"/>
                <a:cs typeface="Arial" charset="0"/>
              </a:rPr>
              <a:t>efforts</a:t>
            </a:r>
            <a:endParaRPr lang="en-US" sz="1000" b="1" dirty="0">
              <a:latin typeface="Arial Narrow" pitchFamily="34" charset="0"/>
              <a:cs typeface="Arial" charset="0"/>
            </a:endParaRPr>
          </a:p>
        </p:txBody>
      </p:sp>
      <p:sp>
        <p:nvSpPr>
          <p:cNvPr id="1241219" name="AutoShape 131"/>
          <p:cNvSpPr>
            <a:spLocks noChangeArrowheads="1"/>
          </p:cNvSpPr>
          <p:nvPr/>
        </p:nvSpPr>
        <p:spPr bwMode="auto">
          <a:xfrm>
            <a:off x="8129817" y="1606745"/>
            <a:ext cx="215900" cy="215900"/>
          </a:xfrm>
          <a:prstGeom prst="diamond">
            <a:avLst/>
          </a:prstGeom>
          <a:solidFill>
            <a:srgbClr val="996633"/>
          </a:solidFill>
          <a:ln w="25400">
            <a:noFill/>
            <a:miter lim="800000"/>
            <a:headEnd/>
            <a:tailEnd/>
          </a:ln>
          <a:effectLst/>
        </p:spPr>
        <p:txBody>
          <a:bodyPr wrap="none" anchor="ctr"/>
          <a:lstStyle/>
          <a:p>
            <a:endParaRPr lang="en-US"/>
          </a:p>
        </p:txBody>
      </p:sp>
      <p:sp>
        <p:nvSpPr>
          <p:cNvPr id="1241221" name="Text Box 133"/>
          <p:cNvSpPr txBox="1">
            <a:spLocks noChangeArrowheads="1"/>
          </p:cNvSpPr>
          <p:nvPr/>
        </p:nvSpPr>
        <p:spPr bwMode="auto">
          <a:xfrm>
            <a:off x="2955653" y="4188541"/>
            <a:ext cx="1603839" cy="338554"/>
          </a:xfrm>
          <a:prstGeom prst="rect">
            <a:avLst/>
          </a:prstGeom>
          <a:noFill/>
          <a:ln w="25400">
            <a:noFill/>
            <a:miter lim="800000"/>
            <a:headEnd/>
            <a:tailEnd/>
          </a:ln>
          <a:effectLst/>
        </p:spPr>
        <p:txBody>
          <a:bodyPr wrap="square">
            <a:spAutoFit/>
          </a:bodyPr>
          <a:lstStyle/>
          <a:p>
            <a:pPr lvl="0"/>
            <a:r>
              <a:rPr lang="en-US" sz="800" dirty="0">
                <a:latin typeface="Arial Narrow" panose="020B0606020202030204" pitchFamily="34" charset="0"/>
              </a:rPr>
              <a:t>CDS and workflow/BPM adoption strategy and implementation guide </a:t>
            </a:r>
            <a:endParaRPr lang="en-US" sz="900" dirty="0">
              <a:latin typeface="Arial Narrow" panose="020B0606020202030204" pitchFamily="34" charset="0"/>
            </a:endParaRPr>
          </a:p>
        </p:txBody>
      </p:sp>
      <p:sp>
        <p:nvSpPr>
          <p:cNvPr id="1241223" name="AutoShape 135"/>
          <p:cNvSpPr>
            <a:spLocks noChangeArrowheads="1"/>
          </p:cNvSpPr>
          <p:nvPr/>
        </p:nvSpPr>
        <p:spPr bwMode="auto">
          <a:xfrm>
            <a:off x="3609740" y="356782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4" name="Text Box 136"/>
          <p:cNvSpPr txBox="1">
            <a:spLocks noChangeArrowheads="1"/>
          </p:cNvSpPr>
          <p:nvPr/>
        </p:nvSpPr>
        <p:spPr bwMode="auto">
          <a:xfrm>
            <a:off x="3658888" y="3464606"/>
            <a:ext cx="1496821"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Standards Adoption Policy and Draft HSPC License</a:t>
            </a:r>
            <a:endParaRPr lang="en-US" sz="850" dirty="0">
              <a:latin typeface="Arial Narrow" pitchFamily="34" charset="0"/>
              <a:cs typeface="Arial" charset="0"/>
            </a:endParaRPr>
          </a:p>
        </p:txBody>
      </p:sp>
      <p:sp>
        <p:nvSpPr>
          <p:cNvPr id="1241225" name="Text Box 137"/>
          <p:cNvSpPr txBox="1">
            <a:spLocks noChangeArrowheads="1"/>
          </p:cNvSpPr>
          <p:nvPr/>
        </p:nvSpPr>
        <p:spPr bwMode="auto">
          <a:xfrm>
            <a:off x="5247910" y="4285791"/>
            <a:ext cx="1296987" cy="223138"/>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Patient Choice/Consent</a:t>
            </a:r>
            <a:endParaRPr lang="en-US" sz="850" dirty="0">
              <a:latin typeface="Arial Narrow" pitchFamily="34" charset="0"/>
              <a:cs typeface="Arial" charset="0"/>
            </a:endParaRPr>
          </a:p>
        </p:txBody>
      </p:sp>
      <p:sp>
        <p:nvSpPr>
          <p:cNvPr id="1241229" name="Text Box 141"/>
          <p:cNvSpPr txBox="1">
            <a:spLocks noChangeArrowheads="1"/>
          </p:cNvSpPr>
          <p:nvPr/>
        </p:nvSpPr>
        <p:spPr bwMode="auto">
          <a:xfrm>
            <a:off x="5681169" y="2358018"/>
            <a:ext cx="1365699" cy="338554"/>
          </a:xfrm>
          <a:prstGeom prst="rect">
            <a:avLst/>
          </a:prstGeom>
          <a:noFill/>
          <a:ln w="25400">
            <a:noFill/>
            <a:miter lim="800000"/>
            <a:headEnd/>
            <a:tailEnd/>
          </a:ln>
          <a:effectLst/>
        </p:spPr>
        <p:txBody>
          <a:bodyPr wrap="square">
            <a:spAutoFit/>
          </a:bodyPr>
          <a:lstStyle/>
          <a:p>
            <a:r>
              <a:rPr lang="en-GB" sz="800" dirty="0">
                <a:latin typeface="Arial Narrow" pitchFamily="34" charset="0"/>
                <a:cs typeface="Arial" charset="0"/>
              </a:rPr>
              <a:t>Advance Analytic </a:t>
            </a:r>
            <a:r>
              <a:rPr lang="en-GB" sz="800" dirty="0" err="1" smtClean="0">
                <a:latin typeface="Arial Narrow" pitchFamily="34" charset="0"/>
                <a:cs typeface="Arial" charset="0"/>
              </a:rPr>
              <a:t>svcs</a:t>
            </a:r>
            <a:r>
              <a:rPr lang="en-GB" sz="800" dirty="0" smtClean="0">
                <a:latin typeface="Arial Narrow" pitchFamily="34" charset="0"/>
                <a:cs typeface="Arial" charset="0"/>
              </a:rPr>
              <a:t> </a:t>
            </a:r>
            <a:br>
              <a:rPr lang="en-GB" sz="800" dirty="0" smtClean="0">
                <a:latin typeface="Arial Narrow" pitchFamily="34" charset="0"/>
                <a:cs typeface="Arial" charset="0"/>
              </a:rPr>
            </a:br>
            <a:r>
              <a:rPr lang="en-GB" sz="800" dirty="0" smtClean="0">
                <a:latin typeface="Arial Narrow" pitchFamily="34" charset="0"/>
                <a:cs typeface="Arial" charset="0"/>
              </a:rPr>
              <a:t>adoption </a:t>
            </a:r>
            <a:r>
              <a:rPr lang="en-GB" sz="800" dirty="0">
                <a:latin typeface="Arial Narrow" pitchFamily="34" charset="0"/>
                <a:cs typeface="Arial" charset="0"/>
              </a:rPr>
              <a:t>guide</a:t>
            </a:r>
            <a:endParaRPr lang="en-US" sz="800" dirty="0">
              <a:latin typeface="Arial Narrow" pitchFamily="34" charset="0"/>
              <a:cs typeface="Arial" charset="0"/>
            </a:endParaRPr>
          </a:p>
        </p:txBody>
      </p:sp>
      <p:sp>
        <p:nvSpPr>
          <p:cNvPr id="1241230" name="AutoShape 142"/>
          <p:cNvSpPr>
            <a:spLocks noChangeArrowheads="1"/>
          </p:cNvSpPr>
          <p:nvPr/>
        </p:nvSpPr>
        <p:spPr bwMode="auto">
          <a:xfrm>
            <a:off x="5606671" y="2465140"/>
            <a:ext cx="156692"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1" name="Text Box 143"/>
          <p:cNvSpPr txBox="1">
            <a:spLocks noChangeArrowheads="1"/>
          </p:cNvSpPr>
          <p:nvPr/>
        </p:nvSpPr>
        <p:spPr bwMode="auto">
          <a:xfrm>
            <a:off x="5331782" y="2899830"/>
            <a:ext cx="1418479" cy="338554"/>
          </a:xfrm>
          <a:prstGeom prst="rect">
            <a:avLst/>
          </a:prstGeom>
          <a:noFill/>
          <a:ln w="25400">
            <a:noFill/>
            <a:miter lim="800000"/>
            <a:headEnd/>
            <a:tailEnd/>
          </a:ln>
          <a:effectLst/>
        </p:spPr>
        <p:txBody>
          <a:bodyPr wrap="square">
            <a:spAutoFit/>
          </a:bodyPr>
          <a:lstStyle/>
          <a:p>
            <a:r>
              <a:rPr lang="en-US" sz="800" dirty="0" smtClean="0">
                <a:latin typeface="Arial Narrow" panose="020B0606020202030204" pitchFamily="34" charset="0"/>
              </a:rPr>
              <a:t>Sharable workflow &amp; </a:t>
            </a:r>
            <a:br>
              <a:rPr lang="en-US" sz="800" dirty="0" smtClean="0">
                <a:latin typeface="Arial Narrow" panose="020B0606020202030204" pitchFamily="34" charset="0"/>
              </a:rPr>
            </a:br>
            <a:r>
              <a:rPr lang="en-US" sz="800" dirty="0" smtClean="0">
                <a:latin typeface="Arial Narrow" panose="020B0606020202030204" pitchFamily="34" charset="0"/>
              </a:rPr>
              <a:t>BPM models</a:t>
            </a:r>
            <a:endParaRPr lang="en-US" sz="800" dirty="0">
              <a:latin typeface="Arial Narrow" panose="020B0606020202030204" pitchFamily="34" charset="0"/>
            </a:endParaRPr>
          </a:p>
        </p:txBody>
      </p:sp>
      <p:sp>
        <p:nvSpPr>
          <p:cNvPr id="1241235" name="Text Box 147"/>
          <p:cNvSpPr txBox="1">
            <a:spLocks noChangeArrowheads="1"/>
          </p:cNvSpPr>
          <p:nvPr/>
        </p:nvSpPr>
        <p:spPr bwMode="auto">
          <a:xfrm>
            <a:off x="6490557" y="2081859"/>
            <a:ext cx="980347" cy="338554"/>
          </a:xfrm>
          <a:prstGeom prst="rect">
            <a:avLst/>
          </a:prstGeom>
          <a:noFill/>
          <a:ln w="25400">
            <a:noFill/>
            <a:miter lim="800000"/>
            <a:headEnd/>
            <a:tailEnd/>
          </a:ln>
          <a:effectLst/>
        </p:spPr>
        <p:txBody>
          <a:bodyPr wrap="square">
            <a:spAutoFit/>
          </a:bodyPr>
          <a:lstStyle/>
          <a:p>
            <a:r>
              <a:rPr lang="en-GB" sz="800" dirty="0" smtClean="0">
                <a:latin typeface="Arial Narrow" pitchFamily="34" charset="0"/>
                <a:cs typeface="Arial" charset="0"/>
              </a:rPr>
              <a:t>Full HSPC Interop Package </a:t>
            </a:r>
            <a:endParaRPr lang="en-US" sz="800" dirty="0">
              <a:latin typeface="Arial Narrow" pitchFamily="34" charset="0"/>
              <a:cs typeface="Arial" charset="0"/>
            </a:endParaRPr>
          </a:p>
        </p:txBody>
      </p:sp>
      <p:sp>
        <p:nvSpPr>
          <p:cNvPr id="1241236" name="AutoShape 148"/>
          <p:cNvSpPr>
            <a:spLocks noChangeArrowheads="1"/>
          </p:cNvSpPr>
          <p:nvPr/>
        </p:nvSpPr>
        <p:spPr bwMode="auto">
          <a:xfrm>
            <a:off x="6423526" y="2155235"/>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3" name="AutoShape 155"/>
          <p:cNvSpPr>
            <a:spLocks noChangeArrowheads="1"/>
          </p:cNvSpPr>
          <p:nvPr/>
        </p:nvSpPr>
        <p:spPr bwMode="auto">
          <a:xfrm>
            <a:off x="3795302" y="3183524"/>
            <a:ext cx="146595" cy="145661"/>
          </a:xfrm>
          <a:prstGeom prst="diamond">
            <a:avLst/>
          </a:prstGeom>
          <a:solidFill>
            <a:srgbClr val="996633"/>
          </a:solidFill>
          <a:ln w="25400">
            <a:noFill/>
            <a:miter lim="800000"/>
            <a:headEnd/>
            <a:tailEnd/>
          </a:ln>
          <a:effectLst/>
        </p:spPr>
        <p:txBody>
          <a:bodyPr wrap="none" anchor="ctr"/>
          <a:lstStyle/>
          <a:p>
            <a:endParaRPr lang="en-US"/>
          </a:p>
        </p:txBody>
      </p:sp>
      <p:sp>
        <p:nvSpPr>
          <p:cNvPr id="1241244" name="Text Box 156"/>
          <p:cNvSpPr txBox="1">
            <a:spLocks noChangeArrowheads="1"/>
          </p:cNvSpPr>
          <p:nvPr/>
        </p:nvSpPr>
        <p:spPr bwMode="auto">
          <a:xfrm>
            <a:off x="3865998" y="3072213"/>
            <a:ext cx="1473071" cy="353943"/>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Data </a:t>
            </a:r>
            <a:r>
              <a:rPr lang="en-US" sz="850" dirty="0" smtClean="0">
                <a:latin typeface="Arial Narrow" pitchFamily="34" charset="0"/>
                <a:cs typeface="Arial" charset="0"/>
              </a:rPr>
              <a:t>services governance </a:t>
            </a:r>
            <a:br>
              <a:rPr lang="en-US" sz="850" dirty="0" smtClean="0">
                <a:latin typeface="Arial Narrow" pitchFamily="34" charset="0"/>
                <a:cs typeface="Arial" charset="0"/>
              </a:rPr>
            </a:br>
            <a:r>
              <a:rPr lang="en-US" sz="850" dirty="0" smtClean="0">
                <a:latin typeface="Arial Narrow" pitchFamily="34" charset="0"/>
                <a:cs typeface="Arial" charset="0"/>
              </a:rPr>
              <a:t>and models  </a:t>
            </a:r>
            <a:endParaRPr lang="en-US" sz="850" dirty="0">
              <a:latin typeface="Arial Narrow" pitchFamily="34" charset="0"/>
              <a:cs typeface="Arial" charset="0"/>
            </a:endParaRPr>
          </a:p>
        </p:txBody>
      </p:sp>
      <p:sp>
        <p:nvSpPr>
          <p:cNvPr id="1241246" name="AutoShape 158"/>
          <p:cNvSpPr>
            <a:spLocks noChangeArrowheads="1"/>
          </p:cNvSpPr>
          <p:nvPr/>
        </p:nvSpPr>
        <p:spPr bwMode="auto">
          <a:xfrm>
            <a:off x="3925240" y="4905010"/>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47" name="Text Box 159"/>
          <p:cNvSpPr txBox="1">
            <a:spLocks noChangeArrowheads="1"/>
          </p:cNvSpPr>
          <p:nvPr/>
        </p:nvSpPr>
        <p:spPr bwMode="auto">
          <a:xfrm>
            <a:off x="4017315" y="4835160"/>
            <a:ext cx="1295400" cy="223138"/>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Data Segmentation</a:t>
            </a:r>
            <a:endParaRPr lang="en-US" sz="850" dirty="0">
              <a:latin typeface="Arial Narrow" pitchFamily="34" charset="0"/>
              <a:cs typeface="Arial" charset="0"/>
            </a:endParaRPr>
          </a:p>
        </p:txBody>
      </p:sp>
      <p:sp>
        <p:nvSpPr>
          <p:cNvPr id="1241249" name="AutoShape 161"/>
          <p:cNvSpPr>
            <a:spLocks noChangeArrowheads="1"/>
          </p:cNvSpPr>
          <p:nvPr/>
        </p:nvSpPr>
        <p:spPr bwMode="auto">
          <a:xfrm>
            <a:off x="5169907" y="4320613"/>
            <a:ext cx="142875" cy="142875"/>
          </a:xfrm>
          <a:prstGeom prst="diamond">
            <a:avLst/>
          </a:prstGeom>
          <a:solidFill>
            <a:srgbClr val="9999FF"/>
          </a:solidFill>
          <a:ln w="25400">
            <a:noFill/>
            <a:miter lim="800000"/>
            <a:headEnd/>
            <a:tailEnd/>
          </a:ln>
          <a:effectLst/>
        </p:spPr>
        <p:txBody>
          <a:bodyPr wrap="none" anchor="ctr"/>
          <a:lstStyle/>
          <a:p>
            <a:endParaRPr lang="en-US" sz="850"/>
          </a:p>
        </p:txBody>
      </p:sp>
      <p:sp>
        <p:nvSpPr>
          <p:cNvPr id="1241252" name="AutoShape 164"/>
          <p:cNvSpPr>
            <a:spLocks noChangeArrowheads="1"/>
          </p:cNvSpPr>
          <p:nvPr/>
        </p:nvSpPr>
        <p:spPr bwMode="auto">
          <a:xfrm>
            <a:off x="5531940" y="3651273"/>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3" name="Text Box 165"/>
          <p:cNvSpPr txBox="1">
            <a:spLocks noChangeArrowheads="1"/>
          </p:cNvSpPr>
          <p:nvPr/>
        </p:nvSpPr>
        <p:spPr bwMode="auto">
          <a:xfrm>
            <a:off x="5591875" y="3589750"/>
            <a:ext cx="1579598"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Opt-In</a:t>
            </a:r>
            <a:endParaRPr lang="en-US" sz="850" dirty="0">
              <a:latin typeface="Arial Narrow" pitchFamily="34" charset="0"/>
              <a:cs typeface="Arial" charset="0"/>
            </a:endParaRPr>
          </a:p>
        </p:txBody>
      </p:sp>
      <p:sp>
        <p:nvSpPr>
          <p:cNvPr id="1241257" name="AutoShape 169"/>
          <p:cNvSpPr>
            <a:spLocks noChangeArrowheads="1"/>
          </p:cNvSpPr>
          <p:nvPr/>
        </p:nvSpPr>
        <p:spPr bwMode="auto">
          <a:xfrm>
            <a:off x="6975430" y="2825538"/>
            <a:ext cx="142875" cy="142875"/>
          </a:xfrm>
          <a:prstGeom prst="diamond">
            <a:avLst/>
          </a:prstGeom>
          <a:solidFill>
            <a:srgbClr val="9999FF"/>
          </a:solidFill>
          <a:ln w="25400">
            <a:noFill/>
            <a:miter lim="800000"/>
            <a:headEnd/>
            <a:tailEnd/>
          </a:ln>
          <a:effectLst/>
        </p:spPr>
        <p:txBody>
          <a:bodyPr wrap="none" anchor="ctr"/>
          <a:lstStyle/>
          <a:p>
            <a:endParaRPr lang="en-US"/>
          </a:p>
        </p:txBody>
      </p:sp>
      <p:cxnSp>
        <p:nvCxnSpPr>
          <p:cNvPr id="1241258" name="AutoShape 170"/>
          <p:cNvCxnSpPr>
            <a:cxnSpLocks noChangeShapeType="1"/>
            <a:endCxn id="1241257" idx="2"/>
          </p:cNvCxnSpPr>
          <p:nvPr/>
        </p:nvCxnSpPr>
        <p:spPr bwMode="auto">
          <a:xfrm rot="5400000" flipH="1" flipV="1">
            <a:off x="6139849" y="2555708"/>
            <a:ext cx="494313" cy="1319725"/>
          </a:xfrm>
          <a:prstGeom prst="curvedConnector3">
            <a:avLst>
              <a:gd name="adj1" fmla="val 50000"/>
            </a:avLst>
          </a:prstGeom>
          <a:noFill/>
          <a:ln w="12700">
            <a:solidFill>
              <a:srgbClr val="99CCFF"/>
            </a:solidFill>
            <a:prstDash val="sysDot"/>
            <a:round/>
            <a:headEnd/>
            <a:tailEnd/>
          </a:ln>
          <a:effectLst/>
        </p:spPr>
      </p:cxnSp>
      <p:sp>
        <p:nvSpPr>
          <p:cNvPr id="1241260" name="AutoShape 172"/>
          <p:cNvSpPr>
            <a:spLocks noChangeArrowheads="1"/>
          </p:cNvSpPr>
          <p:nvPr/>
        </p:nvSpPr>
        <p:spPr bwMode="auto">
          <a:xfrm>
            <a:off x="8134572" y="1604348"/>
            <a:ext cx="215900" cy="215900"/>
          </a:xfrm>
          <a:prstGeom prst="diamond">
            <a:avLst/>
          </a:prstGeom>
          <a:solidFill>
            <a:srgbClr val="9999FF"/>
          </a:solidFill>
          <a:ln w="25400">
            <a:noFill/>
            <a:miter lim="800000"/>
            <a:headEnd/>
            <a:tailEnd/>
          </a:ln>
          <a:effectLst/>
        </p:spPr>
        <p:txBody>
          <a:bodyPr wrap="none" anchor="ctr"/>
          <a:lstStyle/>
          <a:p>
            <a:endParaRPr lang="en-US"/>
          </a:p>
        </p:txBody>
      </p:sp>
      <p:cxnSp>
        <p:nvCxnSpPr>
          <p:cNvPr id="1241261" name="AutoShape 173"/>
          <p:cNvCxnSpPr>
            <a:cxnSpLocks noChangeShapeType="1"/>
            <a:stCxn id="1241257" idx="0"/>
            <a:endCxn id="1241260" idx="2"/>
          </p:cNvCxnSpPr>
          <p:nvPr/>
        </p:nvCxnSpPr>
        <p:spPr bwMode="auto">
          <a:xfrm rot="5400000" flipH="1" flipV="1">
            <a:off x="7142050" y="1725066"/>
            <a:ext cx="1005290" cy="1195654"/>
          </a:xfrm>
          <a:prstGeom prst="curvedConnector3">
            <a:avLst>
              <a:gd name="adj1" fmla="val 50000"/>
            </a:avLst>
          </a:prstGeom>
          <a:noFill/>
          <a:ln w="12700">
            <a:solidFill>
              <a:schemeClr val="accent1"/>
            </a:solidFill>
            <a:prstDash val="sysDot"/>
            <a:round/>
            <a:headEnd/>
            <a:tailEnd/>
          </a:ln>
          <a:effectLst/>
        </p:spPr>
      </p:cxnSp>
      <p:sp>
        <p:nvSpPr>
          <p:cNvPr id="1241262" name="AutoShape 174"/>
          <p:cNvSpPr>
            <a:spLocks noChangeArrowheads="1"/>
          </p:cNvSpPr>
          <p:nvPr/>
        </p:nvSpPr>
        <p:spPr bwMode="auto">
          <a:xfrm>
            <a:off x="3685482" y="5431632"/>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63" name="Text Box 175"/>
          <p:cNvSpPr txBox="1">
            <a:spLocks noChangeArrowheads="1"/>
          </p:cNvSpPr>
          <p:nvPr/>
        </p:nvSpPr>
        <p:spPr bwMode="auto">
          <a:xfrm>
            <a:off x="3782320" y="5358607"/>
            <a:ext cx="1435100"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Baseline [Security] Capabilities</a:t>
            </a:r>
            <a:endParaRPr lang="en-US" sz="850" dirty="0">
              <a:latin typeface="Arial Narrow" pitchFamily="34" charset="0"/>
              <a:cs typeface="Arial" charset="0"/>
            </a:endParaRPr>
          </a:p>
        </p:txBody>
      </p:sp>
      <p:sp>
        <p:nvSpPr>
          <p:cNvPr id="179" name="Rectangle 29"/>
          <p:cNvSpPr>
            <a:spLocks noChangeArrowheads="1"/>
          </p:cNvSpPr>
          <p:nvPr/>
        </p:nvSpPr>
        <p:spPr bwMode="auto">
          <a:xfrm>
            <a:off x="7734085" y="5854666"/>
            <a:ext cx="2016125" cy="276999"/>
          </a:xfrm>
          <a:prstGeom prst="rect">
            <a:avLst/>
          </a:prstGeom>
          <a:noFill/>
          <a:ln w="9525">
            <a:noFill/>
            <a:miter lim="800000"/>
            <a:headEnd/>
            <a:tailEnd/>
          </a:ln>
        </p:spPr>
        <p:txBody>
          <a:bodyPr lIns="0" tIns="0" rIns="0" bIns="0">
            <a:spAutoFit/>
          </a:bodyPr>
          <a:lstStyle/>
          <a:p>
            <a:r>
              <a:rPr lang="en-GB" dirty="0">
                <a:solidFill>
                  <a:srgbClr val="0070C0"/>
                </a:solidFill>
                <a:latin typeface="Arial Narrow" pitchFamily="34" charset="0"/>
                <a:cs typeface="Arial" charset="0"/>
              </a:rPr>
              <a:t>Software</a:t>
            </a:r>
          </a:p>
        </p:txBody>
      </p:sp>
      <p:sp>
        <p:nvSpPr>
          <p:cNvPr id="177" name="Rectangle 20"/>
          <p:cNvSpPr>
            <a:spLocks noChangeArrowheads="1"/>
          </p:cNvSpPr>
          <p:nvPr/>
        </p:nvSpPr>
        <p:spPr bwMode="auto">
          <a:xfrm rot="16200000">
            <a:off x="1297734" y="1362613"/>
            <a:ext cx="2024752"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Data</a:t>
            </a:r>
          </a:p>
        </p:txBody>
      </p:sp>
      <p:sp>
        <p:nvSpPr>
          <p:cNvPr id="180" name="Rectangle 29"/>
          <p:cNvSpPr>
            <a:spLocks noChangeArrowheads="1"/>
          </p:cNvSpPr>
          <p:nvPr/>
        </p:nvSpPr>
        <p:spPr bwMode="auto">
          <a:xfrm>
            <a:off x="5255958" y="5854666"/>
            <a:ext cx="2016125" cy="276999"/>
          </a:xfrm>
          <a:prstGeom prst="rect">
            <a:avLst/>
          </a:prstGeom>
          <a:noFill/>
          <a:ln w="9525">
            <a:noFill/>
            <a:miter lim="800000"/>
            <a:headEnd/>
            <a:tailEnd/>
          </a:ln>
        </p:spPr>
        <p:txBody>
          <a:bodyPr lIns="0" tIns="0" rIns="0" bIns="0">
            <a:spAutoFit/>
          </a:bodyPr>
          <a:lstStyle/>
          <a:p>
            <a:pPr algn="ctr"/>
            <a:r>
              <a:rPr lang="en-GB" dirty="0">
                <a:solidFill>
                  <a:srgbClr val="0070C0"/>
                </a:solidFill>
                <a:latin typeface="Arial Narrow" pitchFamily="34" charset="0"/>
                <a:cs typeface="Arial" charset="0"/>
              </a:rPr>
              <a:t>Infrastructure</a:t>
            </a:r>
          </a:p>
        </p:txBody>
      </p:sp>
      <p:sp>
        <p:nvSpPr>
          <p:cNvPr id="182" name="Text Box 39"/>
          <p:cNvSpPr txBox="1">
            <a:spLocks noChangeArrowheads="1"/>
          </p:cNvSpPr>
          <p:nvPr/>
        </p:nvSpPr>
        <p:spPr bwMode="auto">
          <a:xfrm>
            <a:off x="2876309" y="1412758"/>
            <a:ext cx="1488300"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a:t>
            </a:r>
            <a:endParaRPr lang="en-US" sz="850" dirty="0">
              <a:latin typeface="Arial Narrow" pitchFamily="34" charset="0"/>
              <a:cs typeface="Arial" charset="0"/>
            </a:endParaRPr>
          </a:p>
        </p:txBody>
      </p:sp>
      <p:sp>
        <p:nvSpPr>
          <p:cNvPr id="183" name="AutoShape 40"/>
          <p:cNvSpPr>
            <a:spLocks noChangeArrowheads="1"/>
          </p:cNvSpPr>
          <p:nvPr/>
        </p:nvSpPr>
        <p:spPr bwMode="auto">
          <a:xfrm>
            <a:off x="2802494" y="146446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84" name="AutoShape 121"/>
          <p:cNvSpPr>
            <a:spLocks noChangeArrowheads="1"/>
          </p:cNvSpPr>
          <p:nvPr/>
        </p:nvSpPr>
        <p:spPr bwMode="auto">
          <a:xfrm>
            <a:off x="4769193" y="1860390"/>
            <a:ext cx="139728" cy="142875"/>
          </a:xfrm>
          <a:prstGeom prst="diamond">
            <a:avLst/>
          </a:prstGeom>
          <a:solidFill>
            <a:srgbClr val="003300"/>
          </a:solidFill>
          <a:ln w="25400">
            <a:noFill/>
            <a:miter lim="800000"/>
            <a:headEnd/>
            <a:tailEnd/>
          </a:ln>
          <a:effectLst/>
        </p:spPr>
        <p:txBody>
          <a:bodyPr wrap="none" anchor="ctr"/>
          <a:lstStyle/>
          <a:p>
            <a:endParaRPr lang="en-US"/>
          </a:p>
        </p:txBody>
      </p:sp>
      <p:sp>
        <p:nvSpPr>
          <p:cNvPr id="185" name="Text Box 122"/>
          <p:cNvSpPr txBox="1">
            <a:spLocks noChangeArrowheads="1"/>
          </p:cNvSpPr>
          <p:nvPr/>
        </p:nvSpPr>
        <p:spPr bwMode="auto">
          <a:xfrm>
            <a:off x="4763717" y="1764723"/>
            <a:ext cx="1794945" cy="23167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 </a:t>
            </a:r>
            <a:r>
              <a:rPr lang="en-GB" sz="850" dirty="0" smtClean="0">
                <a:latin typeface="Arial Narrow" pitchFamily="34" charset="0"/>
                <a:cs typeface="Arial" charset="0"/>
              </a:rPr>
              <a:t>Info/Term Model Survey Process</a:t>
            </a:r>
            <a:endParaRPr lang="en-US" sz="850" dirty="0">
              <a:latin typeface="Arial Narrow" pitchFamily="34" charset="0"/>
              <a:cs typeface="Arial" charset="0"/>
            </a:endParaRPr>
          </a:p>
        </p:txBody>
      </p:sp>
      <p:sp>
        <p:nvSpPr>
          <p:cNvPr id="188" name="AutoShape 65"/>
          <p:cNvSpPr>
            <a:spLocks noChangeArrowheads="1"/>
          </p:cNvSpPr>
          <p:nvPr/>
        </p:nvSpPr>
        <p:spPr bwMode="auto">
          <a:xfrm>
            <a:off x="8252151" y="2770386"/>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9" name="Text Box 66"/>
          <p:cNvSpPr txBox="1">
            <a:spLocks noChangeArrowheads="1"/>
          </p:cNvSpPr>
          <p:nvPr/>
        </p:nvSpPr>
        <p:spPr bwMode="auto">
          <a:xfrm>
            <a:off x="8328143" y="2698948"/>
            <a:ext cx="46364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xx</a:t>
            </a:r>
            <a:endParaRPr lang="en-US" sz="850" dirty="0">
              <a:latin typeface="Arial Narrow" pitchFamily="34" charset="0"/>
              <a:cs typeface="Arial" charset="0"/>
            </a:endParaRPr>
          </a:p>
        </p:txBody>
      </p:sp>
      <p:sp>
        <p:nvSpPr>
          <p:cNvPr id="190" name="AutoShape 135"/>
          <p:cNvSpPr>
            <a:spLocks noChangeArrowheads="1"/>
          </p:cNvSpPr>
          <p:nvPr/>
        </p:nvSpPr>
        <p:spPr bwMode="auto">
          <a:xfrm>
            <a:off x="3008099" y="3944435"/>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91" name="Text Box 136"/>
          <p:cNvSpPr txBox="1">
            <a:spLocks noChangeArrowheads="1"/>
          </p:cNvSpPr>
          <p:nvPr/>
        </p:nvSpPr>
        <p:spPr bwMode="auto">
          <a:xfrm>
            <a:off x="3086461" y="3860119"/>
            <a:ext cx="2089199" cy="353943"/>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Publish Strategy for coordination with external stakeholders</a:t>
            </a:r>
            <a:endParaRPr lang="en-US" sz="850" dirty="0">
              <a:latin typeface="Arial Narrow" pitchFamily="34" charset="0"/>
              <a:cs typeface="Arial" charset="0"/>
            </a:endParaRPr>
          </a:p>
        </p:txBody>
      </p:sp>
      <p:sp>
        <p:nvSpPr>
          <p:cNvPr id="192" name="Text Box 59"/>
          <p:cNvSpPr txBox="1">
            <a:spLocks noChangeArrowheads="1"/>
          </p:cNvSpPr>
          <p:nvPr/>
        </p:nvSpPr>
        <p:spPr bwMode="auto">
          <a:xfrm>
            <a:off x="7690054" y="3006863"/>
            <a:ext cx="1212120"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Automated test harness / compliance validation</a:t>
            </a:r>
            <a:endParaRPr lang="en-US" sz="850" dirty="0">
              <a:latin typeface="Arial Narrow" pitchFamily="34" charset="0"/>
              <a:cs typeface="Arial" charset="0"/>
            </a:endParaRPr>
          </a:p>
        </p:txBody>
      </p:sp>
      <p:sp>
        <p:nvSpPr>
          <p:cNvPr id="193" name="AutoShape 60"/>
          <p:cNvSpPr>
            <a:spLocks noChangeArrowheads="1"/>
          </p:cNvSpPr>
          <p:nvPr/>
        </p:nvSpPr>
        <p:spPr bwMode="auto">
          <a:xfrm>
            <a:off x="7621322" y="3113955"/>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5" name="AutoShape 164"/>
          <p:cNvSpPr>
            <a:spLocks noChangeArrowheads="1"/>
          </p:cNvSpPr>
          <p:nvPr/>
        </p:nvSpPr>
        <p:spPr bwMode="auto">
          <a:xfrm>
            <a:off x="6540010" y="3154693"/>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96" name="Text Box 165"/>
          <p:cNvSpPr txBox="1">
            <a:spLocks noChangeArrowheads="1"/>
          </p:cNvSpPr>
          <p:nvPr/>
        </p:nvSpPr>
        <p:spPr bwMode="auto">
          <a:xfrm>
            <a:off x="6625782" y="3105243"/>
            <a:ext cx="973398"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Share w/Protection</a:t>
            </a:r>
            <a:endParaRPr lang="en-US" sz="850" dirty="0">
              <a:latin typeface="Arial Narrow" pitchFamily="34" charset="0"/>
              <a:cs typeface="Arial" charset="0"/>
            </a:endParaRPr>
          </a:p>
        </p:txBody>
      </p:sp>
      <p:sp>
        <p:nvSpPr>
          <p:cNvPr id="1241190" name="AutoShape 102"/>
          <p:cNvSpPr>
            <a:spLocks noChangeArrowheads="1"/>
          </p:cNvSpPr>
          <p:nvPr/>
        </p:nvSpPr>
        <p:spPr bwMode="auto">
          <a:xfrm>
            <a:off x="8099930" y="956997"/>
            <a:ext cx="215900" cy="215900"/>
          </a:xfrm>
          <a:prstGeom prst="diamond">
            <a:avLst/>
          </a:prstGeom>
          <a:solidFill>
            <a:srgbClr val="003300"/>
          </a:solidFill>
          <a:ln w="25400">
            <a:noFill/>
            <a:miter lim="800000"/>
            <a:headEnd/>
            <a:tailEnd/>
          </a:ln>
          <a:effectLst/>
        </p:spPr>
        <p:txBody>
          <a:bodyPr wrap="none" anchor="ctr"/>
          <a:lstStyle/>
          <a:p>
            <a:endParaRPr lang="en-US"/>
          </a:p>
        </p:txBody>
      </p:sp>
      <p:sp>
        <p:nvSpPr>
          <p:cNvPr id="153" name="Rectangle 20"/>
          <p:cNvSpPr>
            <a:spLocks noChangeArrowheads="1"/>
          </p:cNvSpPr>
          <p:nvPr/>
        </p:nvSpPr>
        <p:spPr bwMode="auto">
          <a:xfrm rot="16200000">
            <a:off x="1553578" y="3907809"/>
            <a:ext cx="1513064" cy="307777"/>
          </a:xfrm>
          <a:prstGeom prst="rect">
            <a:avLst/>
          </a:prstGeom>
          <a:noFill/>
          <a:ln w="9525">
            <a:noFill/>
            <a:miter lim="800000"/>
            <a:headEnd/>
            <a:tailEnd/>
          </a:ln>
        </p:spPr>
        <p:txBody>
          <a:bodyPr wrap="square" lIns="0" tIns="0" rIns="0" bIns="0">
            <a:spAutoFit/>
          </a:bodyPr>
          <a:lstStyle/>
          <a:p>
            <a:pPr algn="ctr"/>
            <a:r>
              <a:rPr lang="en-GB" sz="2000" dirty="0">
                <a:solidFill>
                  <a:srgbClr val="0070C0"/>
                </a:solidFill>
                <a:latin typeface="Arial Narrow" pitchFamily="34" charset="0"/>
                <a:cs typeface="Arial" charset="0"/>
              </a:rPr>
              <a:t>Business</a:t>
            </a:r>
          </a:p>
        </p:txBody>
      </p:sp>
      <p:sp>
        <p:nvSpPr>
          <p:cNvPr id="167" name="AutoShape 144"/>
          <p:cNvSpPr>
            <a:spLocks noChangeArrowheads="1"/>
          </p:cNvSpPr>
          <p:nvPr/>
        </p:nvSpPr>
        <p:spPr bwMode="auto">
          <a:xfrm>
            <a:off x="5269724" y="2993929"/>
            <a:ext cx="142875" cy="142875"/>
          </a:xfrm>
          <a:prstGeom prst="diamond">
            <a:avLst/>
          </a:prstGeom>
          <a:solidFill>
            <a:srgbClr val="996633"/>
          </a:solidFill>
          <a:ln w="25400">
            <a:noFill/>
            <a:miter lim="800000"/>
            <a:headEnd/>
            <a:tailEnd/>
          </a:ln>
          <a:effectLst/>
        </p:spPr>
        <p:txBody>
          <a:bodyPr wrap="none" anchor="ctr"/>
          <a:lstStyle/>
          <a:p>
            <a:endParaRPr lang="en-US" sz="900"/>
          </a:p>
        </p:txBody>
      </p:sp>
      <p:sp>
        <p:nvSpPr>
          <p:cNvPr id="171" name="Text Box 43"/>
          <p:cNvSpPr txBox="1">
            <a:spLocks noChangeArrowheads="1"/>
          </p:cNvSpPr>
          <p:nvPr/>
        </p:nvSpPr>
        <p:spPr bwMode="auto">
          <a:xfrm>
            <a:off x="4672048" y="1266901"/>
            <a:ext cx="230240"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a:t>
            </a:r>
            <a:endParaRPr lang="en-US" sz="850" dirty="0">
              <a:latin typeface="Arial Narrow" pitchFamily="34" charset="0"/>
              <a:cs typeface="Arial" charset="0"/>
            </a:endParaRPr>
          </a:p>
        </p:txBody>
      </p:sp>
      <p:sp>
        <p:nvSpPr>
          <p:cNvPr id="172" name="AutoShape 44"/>
          <p:cNvSpPr>
            <a:spLocks noChangeArrowheads="1"/>
          </p:cNvSpPr>
          <p:nvPr/>
        </p:nvSpPr>
        <p:spPr bwMode="auto">
          <a:xfrm>
            <a:off x="4614898" y="1323145"/>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3" name="Text Box 43"/>
          <p:cNvSpPr txBox="1">
            <a:spLocks noChangeArrowheads="1"/>
          </p:cNvSpPr>
          <p:nvPr/>
        </p:nvSpPr>
        <p:spPr bwMode="auto">
          <a:xfrm>
            <a:off x="3812686" y="895057"/>
            <a:ext cx="1401929"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x</a:t>
            </a:r>
            <a:endParaRPr lang="en-US" sz="850" dirty="0">
              <a:latin typeface="Arial Narrow" pitchFamily="34" charset="0"/>
              <a:cs typeface="Arial" charset="0"/>
            </a:endParaRPr>
          </a:p>
        </p:txBody>
      </p:sp>
      <p:sp>
        <p:nvSpPr>
          <p:cNvPr id="174" name="AutoShape 44"/>
          <p:cNvSpPr>
            <a:spLocks noChangeArrowheads="1"/>
          </p:cNvSpPr>
          <p:nvPr/>
        </p:nvSpPr>
        <p:spPr bwMode="auto">
          <a:xfrm>
            <a:off x="3755537" y="939271"/>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5" name="Text Box 39"/>
          <p:cNvSpPr txBox="1">
            <a:spLocks noChangeArrowheads="1"/>
          </p:cNvSpPr>
          <p:nvPr/>
        </p:nvSpPr>
        <p:spPr bwMode="auto">
          <a:xfrm>
            <a:off x="3537381" y="1599015"/>
            <a:ext cx="1488300"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a:t>
            </a:r>
            <a:endParaRPr lang="en-US" sz="850" dirty="0">
              <a:latin typeface="Arial Narrow" pitchFamily="34" charset="0"/>
              <a:cs typeface="Arial" charset="0"/>
            </a:endParaRPr>
          </a:p>
        </p:txBody>
      </p:sp>
      <p:sp>
        <p:nvSpPr>
          <p:cNvPr id="176" name="AutoShape 40"/>
          <p:cNvSpPr>
            <a:spLocks noChangeArrowheads="1"/>
          </p:cNvSpPr>
          <p:nvPr/>
        </p:nvSpPr>
        <p:spPr bwMode="auto">
          <a:xfrm>
            <a:off x="3468899" y="164221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8" name="AutoShape 63"/>
          <p:cNvSpPr>
            <a:spLocks noChangeArrowheads="1"/>
          </p:cNvSpPr>
          <p:nvPr/>
        </p:nvSpPr>
        <p:spPr bwMode="auto">
          <a:xfrm>
            <a:off x="6278332" y="503548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1" name="Text Box 64"/>
          <p:cNvSpPr txBox="1">
            <a:spLocks noChangeArrowheads="1"/>
          </p:cNvSpPr>
          <p:nvPr/>
        </p:nvSpPr>
        <p:spPr bwMode="auto">
          <a:xfrm>
            <a:off x="6349770" y="5023644"/>
            <a:ext cx="1581145"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Marketplace General Availability</a:t>
            </a:r>
            <a:endParaRPr lang="en-US" sz="850" dirty="0">
              <a:latin typeface="Arial Narrow" pitchFamily="34" charset="0"/>
              <a:cs typeface="Arial" charset="0"/>
            </a:endParaRPr>
          </a:p>
        </p:txBody>
      </p:sp>
      <p:sp>
        <p:nvSpPr>
          <p:cNvPr id="186" name="AutoShape 63"/>
          <p:cNvSpPr>
            <a:spLocks noChangeArrowheads="1"/>
          </p:cNvSpPr>
          <p:nvPr/>
        </p:nvSpPr>
        <p:spPr bwMode="auto">
          <a:xfrm>
            <a:off x="6599747" y="547996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7" name="Text Box 64"/>
          <p:cNvSpPr txBox="1">
            <a:spLocks noChangeArrowheads="1"/>
          </p:cNvSpPr>
          <p:nvPr/>
        </p:nvSpPr>
        <p:spPr bwMode="auto">
          <a:xfrm>
            <a:off x="6671186" y="5395823"/>
            <a:ext cx="878436"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Model Repository</a:t>
            </a:r>
            <a:endParaRPr lang="en-US" sz="850" dirty="0">
              <a:latin typeface="Arial Narrow" pitchFamily="34" charset="0"/>
              <a:cs typeface="Arial" charset="0"/>
            </a:endParaRPr>
          </a:p>
        </p:txBody>
      </p:sp>
      <p:sp>
        <p:nvSpPr>
          <p:cNvPr id="194" name="AutoShape 63"/>
          <p:cNvSpPr>
            <a:spLocks noChangeArrowheads="1"/>
          </p:cNvSpPr>
          <p:nvPr/>
        </p:nvSpPr>
        <p:spPr bwMode="auto">
          <a:xfrm>
            <a:off x="6356618" y="5730180"/>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8" name="Text Box 64"/>
          <p:cNvSpPr txBox="1">
            <a:spLocks noChangeArrowheads="1"/>
          </p:cNvSpPr>
          <p:nvPr/>
        </p:nvSpPr>
        <p:spPr bwMode="auto">
          <a:xfrm>
            <a:off x="6428057" y="5646042"/>
            <a:ext cx="101184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SMART Sandbox</a:t>
            </a:r>
            <a:endParaRPr lang="en-US" sz="850" dirty="0">
              <a:latin typeface="Arial Narrow" pitchFamily="34" charset="0"/>
              <a:cs typeface="Arial" charset="0"/>
            </a:endParaRPr>
          </a:p>
        </p:txBody>
      </p:sp>
      <p:sp>
        <p:nvSpPr>
          <p:cNvPr id="199" name="AutoShape 63"/>
          <p:cNvSpPr>
            <a:spLocks noChangeArrowheads="1"/>
          </p:cNvSpPr>
          <p:nvPr/>
        </p:nvSpPr>
        <p:spPr bwMode="auto">
          <a:xfrm>
            <a:off x="6956450" y="4504323"/>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200" name="Text Box 64"/>
          <p:cNvSpPr txBox="1">
            <a:spLocks noChangeArrowheads="1"/>
          </p:cNvSpPr>
          <p:nvPr/>
        </p:nvSpPr>
        <p:spPr bwMode="auto">
          <a:xfrm>
            <a:off x="7027888" y="4420185"/>
            <a:ext cx="1174151"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General Availability of Community Cloud</a:t>
            </a:r>
            <a:endParaRPr lang="en-US" sz="850" dirty="0">
              <a:latin typeface="Arial Narrow" pitchFamily="34" charset="0"/>
              <a:cs typeface="Arial" charset="0"/>
            </a:endParaRPr>
          </a:p>
        </p:txBody>
      </p:sp>
      <p:sp>
        <p:nvSpPr>
          <p:cNvPr id="201" name="AutoShape 63"/>
          <p:cNvSpPr>
            <a:spLocks noChangeArrowheads="1"/>
          </p:cNvSpPr>
          <p:nvPr/>
        </p:nvSpPr>
        <p:spPr bwMode="auto">
          <a:xfrm>
            <a:off x="6960738" y="391373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202" name="Text Box 64"/>
          <p:cNvSpPr txBox="1">
            <a:spLocks noChangeArrowheads="1"/>
          </p:cNvSpPr>
          <p:nvPr/>
        </p:nvSpPr>
        <p:spPr bwMode="auto">
          <a:xfrm>
            <a:off x="7010911" y="3889138"/>
            <a:ext cx="1869998" cy="353943"/>
          </a:xfrm>
          <a:prstGeom prst="rect">
            <a:avLst/>
          </a:prstGeom>
          <a:noFill/>
          <a:ln w="25400">
            <a:noFill/>
            <a:miter lim="800000"/>
            <a:headEnd/>
            <a:tailEnd/>
          </a:ln>
          <a:effectLst/>
        </p:spPr>
        <p:txBody>
          <a:bodyPr wrap="square">
            <a:spAutoFit/>
          </a:bodyPr>
          <a:lstStyle/>
          <a:p>
            <a:r>
              <a:rPr lang="en-GB" sz="850" smtClean="0">
                <a:latin typeface="Arial Narrow" pitchFamily="34" charset="0"/>
                <a:cs typeface="Arial" charset="0"/>
              </a:rPr>
              <a:t>Communication </a:t>
            </a:r>
            <a:r>
              <a:rPr lang="en-GB" sz="850" dirty="0" err="1">
                <a:latin typeface="Arial Narrow" pitchFamily="34" charset="0"/>
                <a:cs typeface="Arial" charset="0"/>
              </a:rPr>
              <a:t>Infras</a:t>
            </a:r>
            <a:r>
              <a:rPr lang="en-GB" sz="850" dirty="0">
                <a:latin typeface="Arial Narrow" pitchFamily="34" charset="0"/>
                <a:cs typeface="Arial" charset="0"/>
              </a:rPr>
              <a:t>  </a:t>
            </a:r>
            <a:br>
              <a:rPr lang="en-GB" sz="850" dirty="0">
                <a:latin typeface="Arial Narrow" pitchFamily="34" charset="0"/>
                <a:cs typeface="Arial" charset="0"/>
              </a:rPr>
            </a:br>
            <a:r>
              <a:rPr lang="en-GB" sz="850" dirty="0">
                <a:latin typeface="Arial Narrow" pitchFamily="34" charset="0"/>
                <a:cs typeface="Arial" charset="0"/>
              </a:rPr>
              <a:t>FHIR Service</a:t>
            </a:r>
            <a:endParaRPr lang="en-US" sz="850" dirty="0">
              <a:latin typeface="Arial Narrow" pitchFamily="34" charset="0"/>
              <a:cs typeface="Arial" charset="0"/>
            </a:endParaRPr>
          </a:p>
        </p:txBody>
      </p:sp>
      <p:sp>
        <p:nvSpPr>
          <p:cNvPr id="205" name="AutoShape 80"/>
          <p:cNvSpPr>
            <a:spLocks noChangeArrowheads="1"/>
          </p:cNvSpPr>
          <p:nvPr/>
        </p:nvSpPr>
        <p:spPr bwMode="auto">
          <a:xfrm>
            <a:off x="8835496" y="54944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6" name="Text Box 81"/>
          <p:cNvSpPr txBox="1">
            <a:spLocks noChangeArrowheads="1"/>
          </p:cNvSpPr>
          <p:nvPr/>
        </p:nvSpPr>
        <p:spPr bwMode="auto">
          <a:xfrm>
            <a:off x="8884709" y="5403983"/>
            <a:ext cx="1398587" cy="223138"/>
          </a:xfrm>
          <a:prstGeom prst="rect">
            <a:avLst/>
          </a:prstGeom>
          <a:noFill/>
          <a:ln w="25400">
            <a:noFill/>
            <a:miter lim="800000"/>
            <a:headEnd/>
            <a:tailEnd/>
          </a:ln>
          <a:effectLst/>
        </p:spPr>
        <p:txBody>
          <a:bodyPr wrap="square">
            <a:spAutoFit/>
          </a:bodyPr>
          <a:lstStyle/>
          <a:p>
            <a:r>
              <a:rPr lang="en-US" sz="850" smtClean="0">
                <a:latin typeface="Arial Narrow" pitchFamily="34" charset="0"/>
                <a:cs typeface="Arial" charset="0"/>
              </a:rPr>
              <a:t>Terminology Svcs API</a:t>
            </a:r>
            <a:endParaRPr lang="en-US" sz="850" dirty="0">
              <a:latin typeface="Arial Narrow" pitchFamily="34" charset="0"/>
              <a:cs typeface="Arial" charset="0"/>
            </a:endParaRPr>
          </a:p>
        </p:txBody>
      </p:sp>
      <p:sp>
        <p:nvSpPr>
          <p:cNvPr id="207" name="AutoShape 80"/>
          <p:cNvSpPr>
            <a:spLocks noChangeArrowheads="1"/>
          </p:cNvSpPr>
          <p:nvPr/>
        </p:nvSpPr>
        <p:spPr bwMode="auto">
          <a:xfrm>
            <a:off x="8987896" y="56468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8" name="Text Box 81"/>
          <p:cNvSpPr txBox="1">
            <a:spLocks noChangeArrowheads="1"/>
          </p:cNvSpPr>
          <p:nvPr/>
        </p:nvSpPr>
        <p:spPr bwMode="auto">
          <a:xfrm>
            <a:off x="9037109" y="5556383"/>
            <a:ext cx="1061423" cy="353943"/>
          </a:xfrm>
          <a:prstGeom prst="rect">
            <a:avLst/>
          </a:prstGeom>
          <a:noFill/>
          <a:ln w="25400">
            <a:noFill/>
            <a:miter lim="800000"/>
            <a:headEnd/>
            <a:tailEnd/>
          </a:ln>
          <a:effectLst/>
        </p:spPr>
        <p:txBody>
          <a:bodyPr wrap="square">
            <a:spAutoFit/>
          </a:bodyPr>
          <a:lstStyle/>
          <a:p>
            <a:r>
              <a:rPr lang="en-US" sz="850" smtClean="0">
                <a:latin typeface="Arial Narrow" pitchFamily="34" charset="0"/>
                <a:cs typeface="Arial" charset="0"/>
              </a:rPr>
              <a:t>Knowledge Repository Spec.</a:t>
            </a:r>
            <a:endParaRPr lang="en-US" sz="850" dirty="0">
              <a:latin typeface="Arial Narrow" pitchFamily="34" charset="0"/>
              <a:cs typeface="Arial" charset="0"/>
            </a:endParaRPr>
          </a:p>
        </p:txBody>
      </p:sp>
      <p:sp>
        <p:nvSpPr>
          <p:cNvPr id="209" name="AutoShape 80"/>
          <p:cNvSpPr>
            <a:spLocks noChangeArrowheads="1"/>
          </p:cNvSpPr>
          <p:nvPr/>
        </p:nvSpPr>
        <p:spPr bwMode="auto">
          <a:xfrm>
            <a:off x="7995253" y="4849745"/>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0" name="Text Box 81"/>
          <p:cNvSpPr txBox="1">
            <a:spLocks noChangeArrowheads="1"/>
          </p:cNvSpPr>
          <p:nvPr/>
        </p:nvSpPr>
        <p:spPr bwMode="auto">
          <a:xfrm>
            <a:off x="8049174" y="4840746"/>
            <a:ext cx="1080060" cy="353943"/>
          </a:xfrm>
          <a:prstGeom prst="rect">
            <a:avLst/>
          </a:prstGeom>
          <a:noFill/>
          <a:ln w="25400">
            <a:noFill/>
            <a:miter lim="800000"/>
            <a:headEnd/>
            <a:tailEnd/>
          </a:ln>
          <a:effectLst/>
        </p:spPr>
        <p:txBody>
          <a:bodyPr wrap="square">
            <a:spAutoFit/>
          </a:bodyPr>
          <a:lstStyle/>
          <a:p>
            <a:r>
              <a:rPr lang="en-US" sz="850" smtClean="0">
                <a:latin typeface="Arial Narrow" pitchFamily="34" charset="0"/>
                <a:cs typeface="Arial" charset="0"/>
              </a:rPr>
              <a:t>Terminology </a:t>
            </a:r>
            <a:r>
              <a:rPr lang="en-US" sz="850">
                <a:latin typeface="Arial Narrow" pitchFamily="34" charset="0"/>
                <a:cs typeface="Arial" charset="0"/>
              </a:rPr>
              <a:t>Services </a:t>
            </a:r>
            <a:r>
              <a:rPr lang="en-US" sz="850" smtClean="0">
                <a:latin typeface="Arial Narrow" pitchFamily="34" charset="0"/>
                <a:cs typeface="Arial" charset="0"/>
              </a:rPr>
              <a:t>API (Matured)</a:t>
            </a:r>
            <a:endParaRPr lang="en-US" sz="850" dirty="0">
              <a:latin typeface="Arial Narrow" pitchFamily="34" charset="0"/>
              <a:cs typeface="Arial" charset="0"/>
            </a:endParaRPr>
          </a:p>
        </p:txBody>
      </p:sp>
      <p:sp>
        <p:nvSpPr>
          <p:cNvPr id="211" name="Text Box 84"/>
          <p:cNvSpPr txBox="1">
            <a:spLocks noChangeArrowheads="1"/>
          </p:cNvSpPr>
          <p:nvPr/>
        </p:nvSpPr>
        <p:spPr bwMode="auto">
          <a:xfrm>
            <a:off x="8976541" y="4687745"/>
            <a:ext cx="1053911"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Knowledge Authoring Environment</a:t>
            </a:r>
            <a:endParaRPr lang="en-US" sz="850" dirty="0">
              <a:latin typeface="Arial Narrow" pitchFamily="34" charset="0"/>
              <a:cs typeface="Arial" charset="0"/>
            </a:endParaRPr>
          </a:p>
        </p:txBody>
      </p:sp>
      <p:sp>
        <p:nvSpPr>
          <p:cNvPr id="212" name="AutoShape 85"/>
          <p:cNvSpPr>
            <a:spLocks noChangeArrowheads="1"/>
          </p:cNvSpPr>
          <p:nvPr/>
        </p:nvSpPr>
        <p:spPr bwMode="auto">
          <a:xfrm>
            <a:off x="8905104" y="47607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3" name="Text Box 96"/>
          <p:cNvSpPr txBox="1">
            <a:spLocks noChangeArrowheads="1"/>
          </p:cNvSpPr>
          <p:nvPr/>
        </p:nvSpPr>
        <p:spPr bwMode="auto">
          <a:xfrm>
            <a:off x="8325188" y="4166264"/>
            <a:ext cx="937879"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Model Authoring Environment</a:t>
            </a:r>
            <a:endParaRPr lang="en-US" sz="850" dirty="0">
              <a:latin typeface="Arial Narrow" pitchFamily="34" charset="0"/>
              <a:cs typeface="Arial" charset="0"/>
            </a:endParaRPr>
          </a:p>
        </p:txBody>
      </p:sp>
      <p:sp>
        <p:nvSpPr>
          <p:cNvPr id="214" name="AutoShape 97"/>
          <p:cNvSpPr>
            <a:spLocks noChangeArrowheads="1"/>
          </p:cNvSpPr>
          <p:nvPr/>
        </p:nvSpPr>
        <p:spPr bwMode="auto">
          <a:xfrm>
            <a:off x="8263276" y="4253577"/>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5" name="Text Box 96"/>
          <p:cNvSpPr txBox="1">
            <a:spLocks noChangeArrowheads="1"/>
          </p:cNvSpPr>
          <p:nvPr/>
        </p:nvSpPr>
        <p:spPr bwMode="auto">
          <a:xfrm>
            <a:off x="9231020" y="2970908"/>
            <a:ext cx="872173"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Data </a:t>
            </a:r>
            <a:r>
              <a:rPr lang="en-GB" sz="850">
                <a:latin typeface="Arial Narrow" pitchFamily="34" charset="0"/>
                <a:cs typeface="Arial" charset="0"/>
              </a:rPr>
              <a:t>Analytics </a:t>
            </a:r>
            <a:r>
              <a:rPr lang="en-GB" sz="850" smtClean="0">
                <a:latin typeface="Arial Narrow" pitchFamily="34" charset="0"/>
                <a:cs typeface="Arial" charset="0"/>
              </a:rPr>
              <a:t>Environment</a:t>
            </a:r>
            <a:endParaRPr lang="en-US" sz="850" dirty="0">
              <a:latin typeface="Arial Narrow" pitchFamily="34" charset="0"/>
              <a:cs typeface="Arial" charset="0"/>
            </a:endParaRPr>
          </a:p>
        </p:txBody>
      </p:sp>
      <p:sp>
        <p:nvSpPr>
          <p:cNvPr id="216" name="AutoShape 97"/>
          <p:cNvSpPr>
            <a:spLocks noChangeArrowheads="1"/>
          </p:cNvSpPr>
          <p:nvPr/>
        </p:nvSpPr>
        <p:spPr bwMode="auto">
          <a:xfrm>
            <a:off x="9169108" y="3058221"/>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7" name="Text Box 96"/>
          <p:cNvSpPr txBox="1">
            <a:spLocks noChangeArrowheads="1"/>
          </p:cNvSpPr>
          <p:nvPr/>
        </p:nvSpPr>
        <p:spPr bwMode="auto">
          <a:xfrm>
            <a:off x="9030421" y="3514584"/>
            <a:ext cx="944434" cy="223138"/>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ADL/AML to FHIR </a:t>
            </a:r>
            <a:endParaRPr lang="en-US" sz="850" dirty="0">
              <a:latin typeface="Arial Narrow" pitchFamily="34" charset="0"/>
              <a:cs typeface="Arial" charset="0"/>
            </a:endParaRPr>
          </a:p>
        </p:txBody>
      </p:sp>
      <p:sp>
        <p:nvSpPr>
          <p:cNvPr id="218" name="AutoShape 97"/>
          <p:cNvSpPr>
            <a:spLocks noChangeArrowheads="1"/>
          </p:cNvSpPr>
          <p:nvPr/>
        </p:nvSpPr>
        <p:spPr bwMode="auto">
          <a:xfrm>
            <a:off x="8968509" y="3550861"/>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3" name="AutoShape 134">
            <a:extLst>
              <a:ext uri="{FF2B5EF4-FFF2-40B4-BE49-F238E27FC236}">
                <a16:creationId xmlns:a16="http://schemas.microsoft.com/office/drawing/2014/main" xmlns="" id="{A938611A-2580-4FD9-A352-22C2F541D699}"/>
              </a:ext>
            </a:extLst>
          </p:cNvPr>
          <p:cNvSpPr>
            <a:spLocks noChangeArrowheads="1"/>
          </p:cNvSpPr>
          <p:nvPr/>
        </p:nvSpPr>
        <p:spPr bwMode="auto">
          <a:xfrm>
            <a:off x="2853261" y="4285496"/>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219" name="Text Box 156">
            <a:extLst>
              <a:ext uri="{FF2B5EF4-FFF2-40B4-BE49-F238E27FC236}">
                <a16:creationId xmlns:a16="http://schemas.microsoft.com/office/drawing/2014/main" xmlns="" id="{2FF1FAE5-6E6A-4D65-9ED6-8484FE9BF460}"/>
              </a:ext>
            </a:extLst>
          </p:cNvPr>
          <p:cNvSpPr txBox="1">
            <a:spLocks noChangeArrowheads="1"/>
          </p:cNvSpPr>
          <p:nvPr/>
        </p:nvSpPr>
        <p:spPr bwMode="auto">
          <a:xfrm>
            <a:off x="5375716" y="2596589"/>
            <a:ext cx="1398723" cy="338554"/>
          </a:xfrm>
          <a:prstGeom prst="rect">
            <a:avLst/>
          </a:prstGeom>
          <a:noFill/>
          <a:ln w="25400">
            <a:noFill/>
            <a:miter lim="800000"/>
            <a:headEnd/>
            <a:tailEnd/>
          </a:ln>
          <a:effectLst/>
        </p:spPr>
        <p:txBody>
          <a:bodyPr wrap="square">
            <a:spAutoFit/>
          </a:bodyPr>
          <a:lstStyle/>
          <a:p>
            <a:r>
              <a:rPr lang="en-US" sz="800" dirty="0">
                <a:latin typeface="Arial Narrow" pitchFamily="34" charset="0"/>
                <a:cs typeface="Arial" charset="0"/>
              </a:rPr>
              <a:t>KPIs &amp; Business Outcomes </a:t>
            </a:r>
            <a:r>
              <a:rPr lang="en-US" sz="800" dirty="0" smtClean="0">
                <a:latin typeface="Arial Narrow" pitchFamily="34" charset="0"/>
                <a:cs typeface="Arial" charset="0"/>
              </a:rPr>
              <a:t/>
            </a:r>
            <a:br>
              <a:rPr lang="en-US" sz="800" dirty="0" smtClean="0">
                <a:latin typeface="Arial Narrow" pitchFamily="34" charset="0"/>
                <a:cs typeface="Arial" charset="0"/>
              </a:rPr>
            </a:br>
            <a:r>
              <a:rPr lang="en-US" sz="800" dirty="0" smtClean="0">
                <a:latin typeface="Arial Narrow" pitchFamily="34" charset="0"/>
                <a:cs typeface="Arial" charset="0"/>
              </a:rPr>
              <a:t>from </a:t>
            </a:r>
            <a:r>
              <a:rPr lang="en-US" sz="800" dirty="0">
                <a:latin typeface="Arial Narrow" pitchFamily="34" charset="0"/>
                <a:cs typeface="Arial" charset="0"/>
              </a:rPr>
              <a:t>HSPC adoption</a:t>
            </a:r>
          </a:p>
        </p:txBody>
      </p:sp>
      <p:sp>
        <p:nvSpPr>
          <p:cNvPr id="220" name="AutoShape 155">
            <a:extLst>
              <a:ext uri="{FF2B5EF4-FFF2-40B4-BE49-F238E27FC236}">
                <a16:creationId xmlns:a16="http://schemas.microsoft.com/office/drawing/2014/main" xmlns="" id="{74504287-0F28-40C5-AC80-E2287E0499B3}"/>
              </a:ext>
            </a:extLst>
          </p:cNvPr>
          <p:cNvSpPr>
            <a:spLocks noChangeArrowheads="1"/>
          </p:cNvSpPr>
          <p:nvPr/>
        </p:nvSpPr>
        <p:spPr bwMode="auto">
          <a:xfrm>
            <a:off x="5317650" y="2691857"/>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0" name="Text Box 132"/>
          <p:cNvSpPr txBox="1">
            <a:spLocks noChangeArrowheads="1"/>
          </p:cNvSpPr>
          <p:nvPr/>
        </p:nvSpPr>
        <p:spPr bwMode="auto">
          <a:xfrm>
            <a:off x="7033883" y="1763495"/>
            <a:ext cx="1366821" cy="400110"/>
          </a:xfrm>
          <a:prstGeom prst="rect">
            <a:avLst/>
          </a:prstGeom>
          <a:noFill/>
          <a:ln w="25400">
            <a:noFill/>
            <a:miter lim="800000"/>
            <a:headEnd/>
            <a:tailEnd/>
          </a:ln>
          <a:effectLst/>
        </p:spPr>
        <p:txBody>
          <a:bodyPr wrap="square">
            <a:spAutoFit/>
          </a:bodyPr>
          <a:lstStyle/>
          <a:p>
            <a:r>
              <a:rPr lang="en-GB" sz="1000" b="1" dirty="0" smtClean="0">
                <a:latin typeface="Arial Narrow" pitchFamily="34" charset="0"/>
                <a:cs typeface="Arial" charset="0"/>
              </a:rPr>
              <a:t>Implementation Guide for Advanced Services</a:t>
            </a:r>
            <a:endParaRPr lang="en-US" sz="1000" b="1" dirty="0">
              <a:latin typeface="Arial Narrow" pitchFamily="34" charset="0"/>
              <a:cs typeface="Arial" charset="0"/>
            </a:endParaRPr>
          </a:p>
        </p:txBody>
      </p:sp>
      <p:sp>
        <p:nvSpPr>
          <p:cNvPr id="223" name="AutoShape 125"/>
          <p:cNvSpPr>
            <a:spLocks noChangeArrowheads="1"/>
          </p:cNvSpPr>
          <p:nvPr/>
        </p:nvSpPr>
        <p:spPr bwMode="auto">
          <a:xfrm>
            <a:off x="4565970" y="236466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224" name="Text Box 126"/>
          <p:cNvSpPr txBox="1">
            <a:spLocks noChangeArrowheads="1"/>
          </p:cNvSpPr>
          <p:nvPr/>
        </p:nvSpPr>
        <p:spPr bwMode="auto">
          <a:xfrm>
            <a:off x="4690291" y="2303486"/>
            <a:ext cx="1112153"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CDS KNARTS</a:t>
            </a:r>
            <a:endParaRPr lang="en-US" sz="850" dirty="0">
              <a:latin typeface="Arial Narrow" pitchFamily="34" charset="0"/>
              <a:cs typeface="Arial" charset="0"/>
            </a:endParaRPr>
          </a:p>
        </p:txBody>
      </p:sp>
      <p:sp>
        <p:nvSpPr>
          <p:cNvPr id="225" name="AutoShape 121"/>
          <p:cNvSpPr>
            <a:spLocks noChangeArrowheads="1"/>
          </p:cNvSpPr>
          <p:nvPr/>
        </p:nvSpPr>
        <p:spPr bwMode="auto">
          <a:xfrm>
            <a:off x="6209588" y="166336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226" name="AutoShape 121"/>
          <p:cNvSpPr>
            <a:spLocks noChangeArrowheads="1"/>
          </p:cNvSpPr>
          <p:nvPr/>
        </p:nvSpPr>
        <p:spPr bwMode="auto">
          <a:xfrm>
            <a:off x="6889300" y="1568790"/>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227" name="AutoShape 125"/>
          <p:cNvSpPr>
            <a:spLocks noChangeArrowheads="1"/>
          </p:cNvSpPr>
          <p:nvPr/>
        </p:nvSpPr>
        <p:spPr bwMode="auto">
          <a:xfrm>
            <a:off x="7662647" y="1327202"/>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228" name="AutoShape 121"/>
          <p:cNvSpPr>
            <a:spLocks noChangeArrowheads="1"/>
          </p:cNvSpPr>
          <p:nvPr/>
        </p:nvSpPr>
        <p:spPr bwMode="auto">
          <a:xfrm>
            <a:off x="7221555" y="1367694"/>
            <a:ext cx="142875" cy="142875"/>
          </a:xfrm>
          <a:prstGeom prst="diamond">
            <a:avLst/>
          </a:prstGeom>
          <a:solidFill>
            <a:srgbClr val="003300"/>
          </a:solidFill>
          <a:ln w="25400">
            <a:noFill/>
            <a:miter lim="800000"/>
            <a:headEnd/>
            <a:tailEnd/>
          </a:ln>
          <a:effectLst/>
        </p:spPr>
        <p:txBody>
          <a:bodyPr wrap="none" anchor="ctr"/>
          <a:lstStyle/>
          <a:p>
            <a:endParaRPr lang="en-US"/>
          </a:p>
        </p:txBody>
      </p:sp>
      <p:cxnSp>
        <p:nvCxnSpPr>
          <p:cNvPr id="229" name="AutoShape 101"/>
          <p:cNvCxnSpPr>
            <a:cxnSpLocks noChangeShapeType="1"/>
            <a:endCxn id="230" idx="1"/>
          </p:cNvCxnSpPr>
          <p:nvPr/>
        </p:nvCxnSpPr>
        <p:spPr bwMode="auto">
          <a:xfrm flipV="1">
            <a:off x="3905974" y="2544144"/>
            <a:ext cx="915264" cy="101279"/>
          </a:xfrm>
          <a:prstGeom prst="curvedConnector3">
            <a:avLst>
              <a:gd name="adj1" fmla="val 50000"/>
            </a:avLst>
          </a:prstGeom>
          <a:noFill/>
          <a:ln w="12700">
            <a:solidFill>
              <a:schemeClr val="tx1"/>
            </a:solidFill>
            <a:prstDash val="sysDot"/>
            <a:round/>
            <a:headEnd/>
            <a:tailEnd/>
          </a:ln>
          <a:effectLst/>
        </p:spPr>
      </p:cxnSp>
      <p:sp>
        <p:nvSpPr>
          <p:cNvPr id="230" name="AutoShape 121"/>
          <p:cNvSpPr>
            <a:spLocks noChangeArrowheads="1"/>
          </p:cNvSpPr>
          <p:nvPr/>
        </p:nvSpPr>
        <p:spPr bwMode="auto">
          <a:xfrm>
            <a:off x="4821238" y="2472706"/>
            <a:ext cx="142875" cy="142875"/>
          </a:xfrm>
          <a:prstGeom prst="diamond">
            <a:avLst/>
          </a:prstGeom>
          <a:solidFill>
            <a:srgbClr val="003300"/>
          </a:solidFill>
          <a:ln w="25400">
            <a:noFill/>
            <a:miter lim="800000"/>
            <a:headEnd/>
            <a:tailEnd/>
          </a:ln>
          <a:effectLst/>
        </p:spPr>
        <p:txBody>
          <a:bodyPr wrap="none" anchor="ctr"/>
          <a:lstStyle/>
          <a:p>
            <a:endParaRPr lang="en-US"/>
          </a:p>
        </p:txBody>
      </p:sp>
      <p:cxnSp>
        <p:nvCxnSpPr>
          <p:cNvPr id="231" name="AutoShape 101"/>
          <p:cNvCxnSpPr>
            <a:cxnSpLocks noChangeShapeType="1"/>
            <a:stCxn id="230" idx="3"/>
            <a:endCxn id="1241213" idx="1"/>
          </p:cNvCxnSpPr>
          <p:nvPr/>
        </p:nvCxnSpPr>
        <p:spPr bwMode="auto">
          <a:xfrm flipV="1">
            <a:off x="4964113" y="2098265"/>
            <a:ext cx="1025520" cy="445879"/>
          </a:xfrm>
          <a:prstGeom prst="curvedConnector3">
            <a:avLst>
              <a:gd name="adj1" fmla="val 65735"/>
            </a:avLst>
          </a:prstGeom>
          <a:noFill/>
          <a:ln w="12700">
            <a:solidFill>
              <a:schemeClr val="tx1"/>
            </a:solidFill>
            <a:prstDash val="sysDot"/>
            <a:round/>
            <a:headEnd/>
            <a:tailEnd/>
          </a:ln>
          <a:effectLst/>
        </p:spPr>
      </p:cxnSp>
      <p:cxnSp>
        <p:nvCxnSpPr>
          <p:cNvPr id="232" name="AutoShape 101"/>
          <p:cNvCxnSpPr>
            <a:cxnSpLocks noChangeShapeType="1"/>
            <a:endCxn id="227" idx="2"/>
          </p:cNvCxnSpPr>
          <p:nvPr/>
        </p:nvCxnSpPr>
        <p:spPr bwMode="auto">
          <a:xfrm flipV="1">
            <a:off x="6094740" y="1470077"/>
            <a:ext cx="1639345" cy="628189"/>
          </a:xfrm>
          <a:prstGeom prst="straightConnector1">
            <a:avLst/>
          </a:prstGeom>
          <a:noFill/>
          <a:ln w="12700">
            <a:solidFill>
              <a:schemeClr val="tx1"/>
            </a:solidFill>
            <a:prstDash val="sysDot"/>
            <a:round/>
            <a:headEnd/>
            <a:tailEnd/>
          </a:ln>
          <a:effectLst/>
        </p:spPr>
      </p:cxnSp>
      <p:cxnSp>
        <p:nvCxnSpPr>
          <p:cNvPr id="242" name="AutoShape 101"/>
          <p:cNvCxnSpPr>
            <a:cxnSpLocks noChangeShapeType="1"/>
            <a:stCxn id="1241208" idx="3"/>
            <a:endCxn id="225" idx="1"/>
          </p:cNvCxnSpPr>
          <p:nvPr/>
        </p:nvCxnSpPr>
        <p:spPr bwMode="auto">
          <a:xfrm flipV="1">
            <a:off x="4315874" y="1734803"/>
            <a:ext cx="1893714" cy="546297"/>
          </a:xfrm>
          <a:prstGeom prst="curvedConnector3">
            <a:avLst>
              <a:gd name="adj1" fmla="val 50000"/>
            </a:avLst>
          </a:prstGeom>
          <a:noFill/>
          <a:ln w="12700">
            <a:solidFill>
              <a:schemeClr val="tx1"/>
            </a:solidFill>
            <a:prstDash val="sysDot"/>
            <a:round/>
            <a:headEnd/>
            <a:tailEnd/>
          </a:ln>
          <a:effectLst/>
        </p:spPr>
      </p:cxnSp>
      <p:cxnSp>
        <p:nvCxnSpPr>
          <p:cNvPr id="248" name="AutoShape 101"/>
          <p:cNvCxnSpPr>
            <a:cxnSpLocks noChangeShapeType="1"/>
            <a:stCxn id="225" idx="0"/>
          </p:cNvCxnSpPr>
          <p:nvPr/>
        </p:nvCxnSpPr>
        <p:spPr bwMode="auto">
          <a:xfrm rot="5400000" flipH="1" flipV="1">
            <a:off x="6633196" y="1087249"/>
            <a:ext cx="223946" cy="928286"/>
          </a:xfrm>
          <a:prstGeom prst="curvedConnector2">
            <a:avLst/>
          </a:prstGeom>
          <a:noFill/>
          <a:ln w="12700">
            <a:solidFill>
              <a:schemeClr val="tx1"/>
            </a:solidFill>
            <a:prstDash val="sysDot"/>
            <a:round/>
            <a:headEnd/>
            <a:tailEnd/>
          </a:ln>
          <a:effectLst/>
        </p:spPr>
      </p:cxnSp>
      <p:cxnSp>
        <p:nvCxnSpPr>
          <p:cNvPr id="260" name="AutoShape 101"/>
          <p:cNvCxnSpPr>
            <a:cxnSpLocks noChangeShapeType="1"/>
            <a:stCxn id="1241204" idx="0"/>
            <a:endCxn id="1241209" idx="0"/>
          </p:cNvCxnSpPr>
          <p:nvPr/>
        </p:nvCxnSpPr>
        <p:spPr bwMode="auto">
          <a:xfrm rot="5400000" flipH="1" flipV="1">
            <a:off x="4654796" y="1037201"/>
            <a:ext cx="399820" cy="1585709"/>
          </a:xfrm>
          <a:prstGeom prst="curvedConnector3">
            <a:avLst>
              <a:gd name="adj1" fmla="val 68296"/>
            </a:avLst>
          </a:prstGeom>
          <a:noFill/>
          <a:ln w="12700">
            <a:solidFill>
              <a:schemeClr val="tx1"/>
            </a:solidFill>
            <a:prstDash val="sysDot"/>
            <a:round/>
            <a:headEnd/>
            <a:tailEnd/>
          </a:ln>
          <a:effectLst/>
        </p:spPr>
      </p:cxnSp>
      <p:cxnSp>
        <p:nvCxnSpPr>
          <p:cNvPr id="264" name="AutoShape 101"/>
          <p:cNvCxnSpPr>
            <a:cxnSpLocks noChangeShapeType="1"/>
            <a:endCxn id="226" idx="0"/>
          </p:cNvCxnSpPr>
          <p:nvPr/>
        </p:nvCxnSpPr>
        <p:spPr bwMode="auto">
          <a:xfrm flipV="1">
            <a:off x="5694787" y="1568790"/>
            <a:ext cx="1265951" cy="149966"/>
          </a:xfrm>
          <a:prstGeom prst="curvedConnector4">
            <a:avLst>
              <a:gd name="adj1" fmla="val 47178"/>
              <a:gd name="adj2" fmla="val 252435"/>
            </a:avLst>
          </a:prstGeom>
          <a:noFill/>
          <a:ln w="12700">
            <a:solidFill>
              <a:schemeClr val="tx1"/>
            </a:solidFill>
            <a:prstDash val="sysDot"/>
            <a:round/>
            <a:headEnd/>
            <a:tailEnd/>
          </a:ln>
          <a:effectLst/>
        </p:spPr>
      </p:cxnSp>
      <p:sp>
        <p:nvSpPr>
          <p:cNvPr id="266" name="Text Box 156">
            <a:extLst>
              <a:ext uri="{FF2B5EF4-FFF2-40B4-BE49-F238E27FC236}">
                <a16:creationId xmlns:a16="http://schemas.microsoft.com/office/drawing/2014/main" xmlns="" id="{2FF1FAE5-6E6A-4D65-9ED6-8484FE9BF460}"/>
              </a:ext>
            </a:extLst>
          </p:cNvPr>
          <p:cNvSpPr txBox="1">
            <a:spLocks noChangeArrowheads="1"/>
          </p:cNvSpPr>
          <p:nvPr/>
        </p:nvSpPr>
        <p:spPr bwMode="auto">
          <a:xfrm>
            <a:off x="5024149" y="3165546"/>
            <a:ext cx="1064124" cy="338554"/>
          </a:xfrm>
          <a:prstGeom prst="rect">
            <a:avLst/>
          </a:prstGeom>
          <a:noFill/>
          <a:ln w="25400">
            <a:noFill/>
            <a:miter lim="800000"/>
            <a:headEnd/>
            <a:tailEnd/>
          </a:ln>
          <a:effectLst/>
        </p:spPr>
        <p:txBody>
          <a:bodyPr wrap="square">
            <a:spAutoFit/>
          </a:bodyPr>
          <a:lstStyle/>
          <a:p>
            <a:r>
              <a:rPr lang="en-US" sz="800" dirty="0" smtClean="0">
                <a:latin typeface="Arial Narrow" pitchFamily="34" charset="0"/>
                <a:cs typeface="Arial" charset="0"/>
              </a:rPr>
              <a:t> Draft Interoperability   </a:t>
            </a:r>
            <a:br>
              <a:rPr lang="en-US" sz="800" dirty="0" smtClean="0">
                <a:latin typeface="Arial Narrow" pitchFamily="34" charset="0"/>
                <a:cs typeface="Arial" charset="0"/>
              </a:rPr>
            </a:br>
            <a:r>
              <a:rPr lang="en-US" sz="800" dirty="0" smtClean="0">
                <a:latin typeface="Arial Narrow" pitchFamily="34" charset="0"/>
                <a:cs typeface="Arial" charset="0"/>
              </a:rPr>
              <a:t> Self Assessment</a:t>
            </a:r>
            <a:endParaRPr lang="en-US" sz="800" dirty="0">
              <a:latin typeface="Arial Narrow" pitchFamily="34" charset="0"/>
              <a:cs typeface="Arial" charset="0"/>
            </a:endParaRPr>
          </a:p>
        </p:txBody>
      </p:sp>
      <p:sp>
        <p:nvSpPr>
          <p:cNvPr id="267" name="AutoShape 155">
            <a:extLst>
              <a:ext uri="{FF2B5EF4-FFF2-40B4-BE49-F238E27FC236}">
                <a16:creationId xmlns:a16="http://schemas.microsoft.com/office/drawing/2014/main" xmlns="" id="{74504287-0F28-40C5-AC80-E2287E0499B3}"/>
              </a:ext>
            </a:extLst>
          </p:cNvPr>
          <p:cNvSpPr>
            <a:spLocks noChangeArrowheads="1"/>
          </p:cNvSpPr>
          <p:nvPr/>
        </p:nvSpPr>
        <p:spPr bwMode="auto">
          <a:xfrm>
            <a:off x="4979076" y="326081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268" name="Text Box 156">
            <a:extLst>
              <a:ext uri="{FF2B5EF4-FFF2-40B4-BE49-F238E27FC236}">
                <a16:creationId xmlns:a16="http://schemas.microsoft.com/office/drawing/2014/main" xmlns="" id="{2FF1FAE5-6E6A-4D65-9ED6-8484FE9BF460}"/>
              </a:ext>
            </a:extLst>
          </p:cNvPr>
          <p:cNvSpPr txBox="1">
            <a:spLocks noChangeArrowheads="1"/>
          </p:cNvSpPr>
          <p:nvPr/>
        </p:nvSpPr>
        <p:spPr bwMode="auto">
          <a:xfrm>
            <a:off x="4535619" y="2779907"/>
            <a:ext cx="914791" cy="338554"/>
          </a:xfrm>
          <a:prstGeom prst="rect">
            <a:avLst/>
          </a:prstGeom>
          <a:noFill/>
          <a:ln w="25400">
            <a:noFill/>
            <a:miter lim="800000"/>
            <a:headEnd/>
            <a:tailEnd/>
          </a:ln>
          <a:effectLst/>
        </p:spPr>
        <p:txBody>
          <a:bodyPr wrap="square">
            <a:spAutoFit/>
          </a:bodyPr>
          <a:lstStyle/>
          <a:p>
            <a:r>
              <a:rPr lang="en-US" sz="800" dirty="0" smtClean="0">
                <a:latin typeface="Arial Narrow" pitchFamily="34" charset="0"/>
                <a:cs typeface="Arial" charset="0"/>
              </a:rPr>
              <a:t>Detailed Interop</a:t>
            </a:r>
            <a:br>
              <a:rPr lang="en-US" sz="800" dirty="0" smtClean="0">
                <a:latin typeface="Arial Narrow" pitchFamily="34" charset="0"/>
                <a:cs typeface="Arial" charset="0"/>
              </a:rPr>
            </a:br>
            <a:r>
              <a:rPr lang="en-US" sz="800" dirty="0" smtClean="0">
                <a:latin typeface="Arial Narrow" pitchFamily="34" charset="0"/>
                <a:cs typeface="Arial" charset="0"/>
              </a:rPr>
              <a:t>Maturity Model</a:t>
            </a:r>
            <a:endParaRPr lang="en-US" sz="800" dirty="0">
              <a:latin typeface="Arial Narrow" pitchFamily="34" charset="0"/>
              <a:cs typeface="Arial" charset="0"/>
            </a:endParaRPr>
          </a:p>
        </p:txBody>
      </p:sp>
      <p:sp>
        <p:nvSpPr>
          <p:cNvPr id="269" name="AutoShape 155">
            <a:extLst>
              <a:ext uri="{FF2B5EF4-FFF2-40B4-BE49-F238E27FC236}">
                <a16:creationId xmlns:a16="http://schemas.microsoft.com/office/drawing/2014/main" xmlns="" id="{74504287-0F28-40C5-AC80-E2287E0499B3}"/>
              </a:ext>
            </a:extLst>
          </p:cNvPr>
          <p:cNvSpPr>
            <a:spLocks noChangeArrowheads="1"/>
          </p:cNvSpPr>
          <p:nvPr/>
        </p:nvSpPr>
        <p:spPr bwMode="auto">
          <a:xfrm>
            <a:off x="4490547" y="2875174"/>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270" name="Text Box 156">
            <a:extLst>
              <a:ext uri="{FF2B5EF4-FFF2-40B4-BE49-F238E27FC236}">
                <a16:creationId xmlns:a16="http://schemas.microsoft.com/office/drawing/2014/main" xmlns="" id="{2FF1FAE5-6E6A-4D65-9ED6-8484FE9BF460}"/>
              </a:ext>
            </a:extLst>
          </p:cNvPr>
          <p:cNvSpPr txBox="1">
            <a:spLocks noChangeArrowheads="1"/>
          </p:cNvSpPr>
          <p:nvPr/>
        </p:nvSpPr>
        <p:spPr bwMode="auto">
          <a:xfrm>
            <a:off x="2737295" y="3512637"/>
            <a:ext cx="848274" cy="338554"/>
          </a:xfrm>
          <a:prstGeom prst="rect">
            <a:avLst/>
          </a:prstGeom>
          <a:noFill/>
          <a:ln w="25400">
            <a:noFill/>
            <a:miter lim="800000"/>
            <a:headEnd/>
            <a:tailEnd/>
          </a:ln>
          <a:effectLst/>
        </p:spPr>
        <p:txBody>
          <a:bodyPr wrap="square">
            <a:spAutoFit/>
          </a:bodyPr>
          <a:lstStyle/>
          <a:p>
            <a:r>
              <a:rPr lang="en-US" sz="800" dirty="0" smtClean="0">
                <a:latin typeface="Arial Narrow" pitchFamily="34" charset="0"/>
                <a:cs typeface="Arial" charset="0"/>
              </a:rPr>
              <a:t>Draft of Interop</a:t>
            </a:r>
            <a:br>
              <a:rPr lang="en-US" sz="800" dirty="0" smtClean="0">
                <a:latin typeface="Arial Narrow" pitchFamily="34" charset="0"/>
                <a:cs typeface="Arial" charset="0"/>
              </a:rPr>
            </a:br>
            <a:r>
              <a:rPr lang="en-US" sz="800" dirty="0" smtClean="0">
                <a:latin typeface="Arial Narrow" pitchFamily="34" charset="0"/>
                <a:cs typeface="Arial" charset="0"/>
              </a:rPr>
              <a:t>Maturity Model</a:t>
            </a:r>
            <a:endParaRPr lang="en-US" sz="800" dirty="0">
              <a:latin typeface="Arial Narrow" pitchFamily="34" charset="0"/>
              <a:cs typeface="Arial" charset="0"/>
            </a:endParaRPr>
          </a:p>
        </p:txBody>
      </p:sp>
      <p:sp>
        <p:nvSpPr>
          <p:cNvPr id="271" name="AutoShape 155">
            <a:extLst>
              <a:ext uri="{FF2B5EF4-FFF2-40B4-BE49-F238E27FC236}">
                <a16:creationId xmlns:a16="http://schemas.microsoft.com/office/drawing/2014/main" xmlns="" id="{74504287-0F28-40C5-AC80-E2287E0499B3}"/>
              </a:ext>
            </a:extLst>
          </p:cNvPr>
          <p:cNvSpPr>
            <a:spLocks noChangeArrowheads="1"/>
          </p:cNvSpPr>
          <p:nvPr/>
        </p:nvSpPr>
        <p:spPr bwMode="auto">
          <a:xfrm>
            <a:off x="2692222" y="3607904"/>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272" name="AutoShape 164"/>
          <p:cNvSpPr>
            <a:spLocks noChangeArrowheads="1"/>
          </p:cNvSpPr>
          <p:nvPr/>
        </p:nvSpPr>
        <p:spPr bwMode="auto">
          <a:xfrm>
            <a:off x="6423707" y="2960395"/>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273" name="Text Box 165"/>
          <p:cNvSpPr txBox="1">
            <a:spLocks noChangeArrowheads="1"/>
          </p:cNvSpPr>
          <p:nvPr/>
        </p:nvSpPr>
        <p:spPr bwMode="auto">
          <a:xfrm>
            <a:off x="6475115" y="2920236"/>
            <a:ext cx="1489595"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Attribute based Access Control</a:t>
            </a:r>
            <a:endParaRPr lang="en-US" sz="850" dirty="0">
              <a:latin typeface="Arial Narrow" pitchFamily="34" charset="0"/>
              <a:cs typeface="Arial" charset="0"/>
            </a:endParaRPr>
          </a:p>
        </p:txBody>
      </p:sp>
      <p:sp>
        <p:nvSpPr>
          <p:cNvPr id="274" name="AutoShape 164"/>
          <p:cNvSpPr>
            <a:spLocks noChangeArrowheads="1"/>
          </p:cNvSpPr>
          <p:nvPr/>
        </p:nvSpPr>
        <p:spPr bwMode="auto">
          <a:xfrm>
            <a:off x="6896480" y="3307942"/>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275" name="Text Box 165"/>
          <p:cNvSpPr txBox="1">
            <a:spLocks noChangeArrowheads="1"/>
          </p:cNvSpPr>
          <p:nvPr/>
        </p:nvSpPr>
        <p:spPr bwMode="auto">
          <a:xfrm>
            <a:off x="7185793" y="2386125"/>
            <a:ext cx="1085627" cy="353943"/>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Secure Delegated Access</a:t>
            </a:r>
            <a:endParaRPr lang="en-US" sz="850" dirty="0">
              <a:latin typeface="Arial Narrow" pitchFamily="34" charset="0"/>
              <a:cs typeface="Arial" charset="0"/>
            </a:endParaRPr>
          </a:p>
        </p:txBody>
      </p:sp>
      <p:sp>
        <p:nvSpPr>
          <p:cNvPr id="276" name="AutoShape 164"/>
          <p:cNvSpPr>
            <a:spLocks noChangeArrowheads="1"/>
          </p:cNvSpPr>
          <p:nvPr/>
        </p:nvSpPr>
        <p:spPr bwMode="auto">
          <a:xfrm>
            <a:off x="6793496" y="2709706"/>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277" name="Text Box 165"/>
          <p:cNvSpPr txBox="1">
            <a:spLocks noChangeArrowheads="1"/>
          </p:cNvSpPr>
          <p:nvPr/>
        </p:nvSpPr>
        <p:spPr bwMode="auto">
          <a:xfrm>
            <a:off x="6879268" y="2660256"/>
            <a:ext cx="1024569"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Transparent Security </a:t>
            </a:r>
            <a:endParaRPr lang="en-US" sz="850" dirty="0">
              <a:latin typeface="Arial Narrow" pitchFamily="34" charset="0"/>
              <a:cs typeface="Arial" charset="0"/>
            </a:endParaRPr>
          </a:p>
        </p:txBody>
      </p:sp>
      <p:sp>
        <p:nvSpPr>
          <p:cNvPr id="278" name="AutoShape 164"/>
          <p:cNvSpPr>
            <a:spLocks noChangeArrowheads="1"/>
          </p:cNvSpPr>
          <p:nvPr/>
        </p:nvSpPr>
        <p:spPr bwMode="auto">
          <a:xfrm>
            <a:off x="7525454" y="2843668"/>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280" name="AutoShape 164"/>
          <p:cNvSpPr>
            <a:spLocks noChangeArrowheads="1"/>
          </p:cNvSpPr>
          <p:nvPr/>
        </p:nvSpPr>
        <p:spPr bwMode="auto">
          <a:xfrm>
            <a:off x="7122737" y="2494320"/>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284" name="AutoShape 164"/>
          <p:cNvSpPr>
            <a:spLocks noChangeArrowheads="1"/>
          </p:cNvSpPr>
          <p:nvPr/>
        </p:nvSpPr>
        <p:spPr bwMode="auto">
          <a:xfrm>
            <a:off x="7508012" y="2206079"/>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285" name="Text Box 165"/>
          <p:cNvSpPr txBox="1">
            <a:spLocks noChangeArrowheads="1"/>
          </p:cNvSpPr>
          <p:nvPr/>
        </p:nvSpPr>
        <p:spPr bwMode="auto">
          <a:xfrm>
            <a:off x="7593784" y="2156629"/>
            <a:ext cx="973398"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Provenance</a:t>
            </a:r>
            <a:endParaRPr lang="en-US" sz="850" dirty="0">
              <a:latin typeface="Arial Narrow" pitchFamily="34" charset="0"/>
              <a:cs typeface="Arial" charset="0"/>
            </a:endParaRPr>
          </a:p>
        </p:txBody>
      </p:sp>
      <p:sp>
        <p:nvSpPr>
          <p:cNvPr id="131" name="Rounded Rectangle 130"/>
          <p:cNvSpPr/>
          <p:nvPr/>
        </p:nvSpPr>
        <p:spPr>
          <a:xfrm>
            <a:off x="9959987" y="4331374"/>
            <a:ext cx="1584225" cy="584397"/>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5563" indent="-55563">
              <a:buFont typeface="Arial" panose="020B0604020202020204" pitchFamily="34" charset="0"/>
              <a:buChar char="•"/>
            </a:pPr>
            <a:r>
              <a:rPr lang="en-US" sz="800" smtClean="0">
                <a:solidFill>
                  <a:schemeClr val="tx1"/>
                </a:solidFill>
                <a:latin typeface="Arial Narrow" panose="020B0606020202030204" pitchFamily="34" charset="0"/>
              </a:rPr>
              <a:t>Support for Knowledge Lifecycle</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Align industry semantic models</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Release CDS content/ knowledge </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Enhance UI Experience </a:t>
            </a:r>
            <a:endParaRPr lang="en-US" sz="800">
              <a:solidFill>
                <a:schemeClr val="tx1"/>
              </a:solidFill>
              <a:latin typeface="Arial Narrow" panose="020B0606020202030204" pitchFamily="34" charset="0"/>
            </a:endParaRPr>
          </a:p>
        </p:txBody>
      </p:sp>
      <p:sp>
        <p:nvSpPr>
          <p:cNvPr id="287" name="Rounded Rectangle 286"/>
          <p:cNvSpPr/>
          <p:nvPr/>
        </p:nvSpPr>
        <p:spPr>
          <a:xfrm>
            <a:off x="9959987" y="5299039"/>
            <a:ext cx="1584225" cy="584397"/>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5563" indent="-55563">
              <a:buFont typeface="Arial" panose="020B0604020202020204" pitchFamily="34" charset="0"/>
              <a:buChar char="•"/>
            </a:pPr>
            <a:r>
              <a:rPr lang="en-US" sz="800" smtClean="0">
                <a:solidFill>
                  <a:schemeClr val="tx1"/>
                </a:solidFill>
                <a:latin typeface="Arial Narrow" panose="020B0606020202030204" pitchFamily="34" charset="0"/>
              </a:rPr>
              <a:t>Basic terminology authoring </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Enable readiness assessments</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Publish foundational knowledge content</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Specify core platform elements</a:t>
            </a:r>
            <a:endParaRPr lang="en-US" sz="800">
              <a:solidFill>
                <a:schemeClr val="tx1"/>
              </a:solidFill>
              <a:latin typeface="Arial Narrow" panose="020B0606020202030204" pitchFamily="34" charset="0"/>
            </a:endParaRPr>
          </a:p>
        </p:txBody>
      </p:sp>
      <p:sp>
        <p:nvSpPr>
          <p:cNvPr id="288" name="Rounded Rectangle 287"/>
          <p:cNvSpPr/>
          <p:nvPr/>
        </p:nvSpPr>
        <p:spPr>
          <a:xfrm>
            <a:off x="9959987" y="3144146"/>
            <a:ext cx="1584225" cy="851078"/>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5563" indent="-55563">
              <a:buFont typeface="Arial" panose="020B0604020202020204" pitchFamily="34" charset="0"/>
              <a:buChar char="•"/>
            </a:pPr>
            <a:r>
              <a:rPr lang="en-US" sz="800" smtClean="0">
                <a:solidFill>
                  <a:schemeClr val="tx1"/>
                </a:solidFill>
                <a:latin typeface="Arial Narrow" panose="020B0606020202030204" pitchFamily="34" charset="0"/>
              </a:rPr>
              <a:t>Share clinical processes/workflow</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Cultivate a knowledge ecosystem</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Enhanced computable model execution</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Security infrastructure services </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Enable shared analytics services</a:t>
            </a:r>
            <a:endParaRPr lang="en-US" sz="800">
              <a:solidFill>
                <a:schemeClr val="tx1"/>
              </a:solidFill>
              <a:latin typeface="Arial Narrow" panose="020B0606020202030204" pitchFamily="34" charset="0"/>
            </a:endParaRPr>
          </a:p>
        </p:txBody>
      </p:sp>
      <p:sp>
        <p:nvSpPr>
          <p:cNvPr id="289" name="Rounded Rectangle 288"/>
          <p:cNvSpPr/>
          <p:nvPr/>
        </p:nvSpPr>
        <p:spPr>
          <a:xfrm>
            <a:off x="9951948" y="2082281"/>
            <a:ext cx="1584225" cy="846679"/>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5563" indent="-55563">
              <a:buFont typeface="Arial" panose="020B0604020202020204" pitchFamily="34" charset="0"/>
              <a:buChar char="•"/>
            </a:pPr>
            <a:r>
              <a:rPr lang="en-US" sz="800" smtClean="0">
                <a:solidFill>
                  <a:schemeClr val="tx1"/>
                </a:solidFill>
                <a:latin typeface="Arial Narrow" panose="020B0606020202030204" pitchFamily="34" charset="0"/>
              </a:rPr>
              <a:t>Fully realized content ecosystem</a:t>
            </a:r>
          </a:p>
          <a:p>
            <a:pPr marL="55563" indent="-55563">
              <a:buFont typeface="Arial" panose="020B0604020202020204" pitchFamily="34" charset="0"/>
              <a:buChar char="•"/>
            </a:pPr>
            <a:r>
              <a:rPr lang="en-US" sz="800">
                <a:solidFill>
                  <a:schemeClr val="tx1"/>
                </a:solidFill>
                <a:latin typeface="Arial Narrow" panose="020B0606020202030204" pitchFamily="34" charset="0"/>
              </a:rPr>
              <a:t>Thriving </a:t>
            </a:r>
            <a:r>
              <a:rPr lang="en-US" sz="800">
                <a:solidFill>
                  <a:schemeClr val="tx1"/>
                </a:solidFill>
                <a:latin typeface="Arial Narrow" panose="020B0606020202030204" pitchFamily="34" charset="0"/>
              </a:rPr>
              <a:t>application </a:t>
            </a:r>
            <a:r>
              <a:rPr lang="en-US" sz="800" smtClean="0">
                <a:solidFill>
                  <a:schemeClr val="tx1"/>
                </a:solidFill>
                <a:latin typeface="Arial Narrow" panose="020B0606020202030204" pitchFamily="34" charset="0"/>
              </a:rPr>
              <a:t>ecosystem</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Comprehensive Interoperability Assessment &amp; Compliance </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Platform and product certification</a:t>
            </a:r>
          </a:p>
          <a:p>
            <a:pPr marL="55563" indent="-55563">
              <a:buFont typeface="Arial" panose="020B0604020202020204" pitchFamily="34" charset="0"/>
              <a:buChar char="•"/>
            </a:pPr>
            <a:r>
              <a:rPr lang="en-US" sz="800" smtClean="0">
                <a:solidFill>
                  <a:schemeClr val="tx1"/>
                </a:solidFill>
                <a:latin typeface="Arial Narrow" panose="020B0606020202030204" pitchFamily="34" charset="0"/>
              </a:rPr>
              <a:t>De-facto interoperable HSPC solutions</a:t>
            </a:r>
            <a:endParaRPr lang="en-US" sz="800">
              <a:solidFill>
                <a:schemeClr val="tx1"/>
              </a:solidFill>
              <a:latin typeface="Arial Narrow" panose="020B0606020202030204" pitchFamily="34" charset="0"/>
            </a:endParaRPr>
          </a:p>
        </p:txBody>
      </p:sp>
    </p:spTree>
    <p:extLst>
      <p:ext uri="{BB962C8B-B14F-4D97-AF65-F5344CB8AC3E}">
        <p14:creationId xmlns:p14="http://schemas.microsoft.com/office/powerpoint/2010/main" val="26032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11748</TotalTime>
  <Words>570</Words>
  <Application>Microsoft Office PowerPoint</Application>
  <PresentationFormat>Widescreen</PresentationFormat>
  <Paragraphs>118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Calibri Light</vt:lpstr>
      <vt:lpstr>Tahoma</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Kenneth Rubin</dc:creator>
  <cp:lastModifiedBy>Kenneth Samuel Rubin</cp:lastModifiedBy>
  <cp:revision>156</cp:revision>
  <cp:lastPrinted>2016-08-25T15:54:50Z</cp:lastPrinted>
  <dcterms:created xsi:type="dcterms:W3CDTF">2016-07-01T18:26:40Z</dcterms:created>
  <dcterms:modified xsi:type="dcterms:W3CDTF">2017-10-06T02:29:10Z</dcterms:modified>
</cp:coreProperties>
</file>