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5"/>
  </p:sldMasterIdLst>
  <p:notesMasterIdLst>
    <p:notesMasterId r:id="rId39"/>
  </p:notesMasterIdLst>
  <p:handoutMasterIdLst>
    <p:handoutMasterId r:id="rId40"/>
  </p:handoutMasterIdLst>
  <p:sldIdLst>
    <p:sldId id="256" r:id="rId6"/>
    <p:sldId id="270" r:id="rId7"/>
    <p:sldId id="272" r:id="rId8"/>
    <p:sldId id="274" r:id="rId9"/>
    <p:sldId id="275" r:id="rId10"/>
    <p:sldId id="276" r:id="rId11"/>
    <p:sldId id="277" r:id="rId12"/>
    <p:sldId id="306" r:id="rId13"/>
    <p:sldId id="279" r:id="rId14"/>
    <p:sldId id="308" r:id="rId15"/>
    <p:sldId id="280" r:id="rId16"/>
    <p:sldId id="282" r:id="rId17"/>
    <p:sldId id="309" r:id="rId18"/>
    <p:sldId id="285" r:id="rId19"/>
    <p:sldId id="284" r:id="rId20"/>
    <p:sldId id="286" r:id="rId21"/>
    <p:sldId id="288" r:id="rId22"/>
    <p:sldId id="289" r:id="rId23"/>
    <p:sldId id="290" r:id="rId24"/>
    <p:sldId id="291" r:id="rId25"/>
    <p:sldId id="305" r:id="rId26"/>
    <p:sldId id="307" r:id="rId27"/>
    <p:sldId id="293" r:id="rId28"/>
    <p:sldId id="299" r:id="rId29"/>
    <p:sldId id="300" r:id="rId30"/>
    <p:sldId id="297" r:id="rId31"/>
    <p:sldId id="302" r:id="rId32"/>
    <p:sldId id="296" r:id="rId33"/>
    <p:sldId id="294" r:id="rId34"/>
    <p:sldId id="301" r:id="rId35"/>
    <p:sldId id="298" r:id="rId36"/>
    <p:sldId id="303" r:id="rId37"/>
    <p:sldId id="304" r:id="rId38"/>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056"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8BCDFF"/>
    <a:srgbClr val="58267E"/>
    <a:srgbClr val="C9EAFF"/>
    <a:srgbClr val="EBEBFF"/>
    <a:srgbClr val="D5D5FF"/>
    <a:srgbClr val="660066"/>
    <a:srgbClr val="A030A0"/>
    <a:srgbClr val="000000"/>
    <a:srgbClr val="00C7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86368" autoAdjust="0"/>
  </p:normalViewPr>
  <p:slideViewPr>
    <p:cSldViewPr snapToGrid="0">
      <p:cViewPr varScale="1">
        <p:scale>
          <a:sx n="71" d="100"/>
          <a:sy n="71" d="100"/>
        </p:scale>
        <p:origin x="778" y="62"/>
      </p:cViewPr>
      <p:guideLst>
        <p:guide orient="horz" pos="2160"/>
        <p:guide pos="4056"/>
      </p:guideLst>
    </p:cSldViewPr>
  </p:slideViewPr>
  <p:outlineViewPr>
    <p:cViewPr>
      <p:scale>
        <a:sx n="33" d="100"/>
        <a:sy n="33" d="100"/>
      </p:scale>
      <p:origin x="0" y="0"/>
    </p:cViewPr>
  </p:outlineViewPr>
  <p:notesTextViewPr>
    <p:cViewPr>
      <p:scale>
        <a:sx n="3" d="2"/>
        <a:sy n="3" d="2"/>
      </p:scale>
      <p:origin x="0" y="0"/>
    </p:cViewPr>
  </p:notesTextViewPr>
  <p:sorterViewPr>
    <p:cViewPr>
      <p:scale>
        <a:sx n="40" d="100"/>
        <a:sy n="40" d="100"/>
      </p:scale>
      <p:origin x="0" y="0"/>
    </p:cViewPr>
  </p:sorterViewPr>
  <p:notesViewPr>
    <p:cSldViewPr snapToGrid="0" snapToObjects="1">
      <p:cViewPr varScale="1">
        <p:scale>
          <a:sx n="101" d="100"/>
          <a:sy n="101" d="100"/>
        </p:scale>
        <p:origin x="3552" y="10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D8542711-48B2-4AAC-859C-75446FB07C60}" type="datetimeFigureOut">
              <a:rPr lang="en-US" smtClean="0"/>
              <a:t>6/29/2017</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EC7C0C0C-130C-4F96-BBAB-E448EE02D923}" type="slidenum">
              <a:rPr lang="en-US" smtClean="0"/>
              <a:t>‹#›</a:t>
            </a:fld>
            <a:endParaRPr lang="en-US"/>
          </a:p>
        </p:txBody>
      </p:sp>
    </p:spTree>
    <p:extLst>
      <p:ext uri="{BB962C8B-B14F-4D97-AF65-F5344CB8AC3E}">
        <p14:creationId xmlns:p14="http://schemas.microsoft.com/office/powerpoint/2010/main" val="1058054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27D888C8-0D2B-4D54-AE94-A21CE5B9004C}" type="datetimeFigureOut">
              <a:rPr lang="en-US" smtClean="0"/>
              <a:t>6/29/2017</a:t>
            </a:fld>
            <a:endParaRPr lang="en-US" dirty="0"/>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C6D5F6FB-E5A3-4648-BD70-CD8965F742C1}" type="slidenum">
              <a:rPr lang="en-US" smtClean="0"/>
              <a:t>‹#›</a:t>
            </a:fld>
            <a:endParaRPr lang="en-US" dirty="0"/>
          </a:p>
        </p:txBody>
      </p:sp>
    </p:spTree>
    <p:extLst>
      <p:ext uri="{BB962C8B-B14F-4D97-AF65-F5344CB8AC3E}">
        <p14:creationId xmlns:p14="http://schemas.microsoft.com/office/powerpoint/2010/main" val="1698867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Years of Life Lost is from the Global Burden of Disease (GBD)</a:t>
            </a:r>
            <a:r>
              <a:rPr lang="en-US" baseline="0" dirty="0"/>
              <a:t> for the United States in 2015</a:t>
            </a:r>
            <a:endParaRPr lang="en-US" dirty="0"/>
          </a:p>
        </p:txBody>
      </p:sp>
      <p:sp>
        <p:nvSpPr>
          <p:cNvPr id="4" name="Slide Number Placeholder 3"/>
          <p:cNvSpPr>
            <a:spLocks noGrp="1"/>
          </p:cNvSpPr>
          <p:nvPr>
            <p:ph type="sldNum" sz="quarter" idx="10"/>
          </p:nvPr>
        </p:nvSpPr>
        <p:spPr/>
        <p:txBody>
          <a:bodyPr/>
          <a:lstStyle/>
          <a:p>
            <a:fld id="{44DA94EC-5A2E-1648-9C2D-4B2CDC5221FF}" type="slidenum">
              <a:rPr lang="en-US" smtClean="0"/>
              <a:t>17</a:t>
            </a:fld>
            <a:endParaRPr lang="en-US"/>
          </a:p>
        </p:txBody>
      </p:sp>
    </p:spTree>
    <p:extLst>
      <p:ext uri="{BB962C8B-B14F-4D97-AF65-F5344CB8AC3E}">
        <p14:creationId xmlns:p14="http://schemas.microsoft.com/office/powerpoint/2010/main" val="414395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1488</a:t>
            </a:r>
            <a:r>
              <a:rPr lang="en-US" baseline="0" dirty="0"/>
              <a:t> nodes</a:t>
            </a:r>
          </a:p>
          <a:p>
            <a:r>
              <a:rPr lang="en-US" baseline="0" dirty="0"/>
              <a:t>Red outline is Appendicitis module from </a:t>
            </a:r>
            <a:r>
              <a:rPr lang="en-US" baseline="0"/>
              <a:t>previous slide</a:t>
            </a:r>
            <a:endParaRPr lang="en-US"/>
          </a:p>
        </p:txBody>
      </p:sp>
      <p:sp>
        <p:nvSpPr>
          <p:cNvPr id="4" name="Slide Number Placeholder 3"/>
          <p:cNvSpPr>
            <a:spLocks noGrp="1"/>
          </p:cNvSpPr>
          <p:nvPr>
            <p:ph type="sldNum" sz="quarter" idx="10"/>
          </p:nvPr>
        </p:nvSpPr>
        <p:spPr/>
        <p:txBody>
          <a:bodyPr/>
          <a:lstStyle/>
          <a:p>
            <a:fld id="{44DA94EC-5A2E-1648-9C2D-4B2CDC5221FF}" type="slidenum">
              <a:rPr lang="en-US" smtClean="0"/>
              <a:t>19</a:t>
            </a:fld>
            <a:endParaRPr lang="en-US"/>
          </a:p>
        </p:txBody>
      </p:sp>
    </p:spTree>
    <p:extLst>
      <p:ext uri="{BB962C8B-B14F-4D97-AF65-F5344CB8AC3E}">
        <p14:creationId xmlns:p14="http://schemas.microsoft.com/office/powerpoint/2010/main" val="3599864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www.youtube.com/mitrecorp" TargetMode="Externa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hyperlink" Target="http://www.mitre.org/" TargetMode="External"/><Relationship Id="rId2" Type="http://schemas.openxmlformats.org/officeDocument/2006/relationships/hyperlink" Target="http://twitter.com/MITREcorp" TargetMode="External"/><Relationship Id="rId1" Type="http://schemas.openxmlformats.org/officeDocument/2006/relationships/slideMaster" Target="../slideMasters/slideMaster1.xml"/><Relationship Id="rId6" Type="http://schemas.openxmlformats.org/officeDocument/2006/relationships/hyperlink" Target="http://www.linkedin.com/company/mitre" TargetMode="External"/><Relationship Id="rId11" Type="http://schemas.openxmlformats.org/officeDocument/2006/relationships/image" Target="../media/image6.png"/><Relationship Id="rId5" Type="http://schemas.openxmlformats.org/officeDocument/2006/relationships/image" Target="../media/image3.jpeg"/><Relationship Id="rId10" Type="http://schemas.openxmlformats.org/officeDocument/2006/relationships/hyperlink" Target="https://plus.google.com/+MitreOrgFFRDCs/posts" TargetMode="External"/><Relationship Id="rId4" Type="http://schemas.openxmlformats.org/officeDocument/2006/relationships/hyperlink" Target="http://www.facebook.com/MITREcorp" TargetMode="External"/><Relationship Id="rId9"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ext Box 34"/>
          <p:cNvSpPr txBox="1">
            <a:spLocks noChangeArrowheads="1"/>
          </p:cNvSpPr>
          <p:nvPr/>
        </p:nvSpPr>
        <p:spPr bwMode="auto">
          <a:xfrm>
            <a:off x="9267807" y="6533104"/>
            <a:ext cx="2552301" cy="215444"/>
          </a:xfrm>
          <a:prstGeom prst="rect">
            <a:avLst/>
          </a:prstGeom>
          <a:noFill/>
          <a:ln w="9525">
            <a:noFill/>
            <a:miter lim="800000"/>
            <a:headEnd/>
            <a:tailEnd/>
          </a:ln>
          <a:effectLst/>
        </p:spPr>
        <p:txBody>
          <a:bodyPr wrap="none">
            <a:spAutoFit/>
          </a:bodyPr>
          <a:lstStyle/>
          <a:p>
            <a:pPr algn="r">
              <a:lnSpc>
                <a:spcPct val="100000"/>
              </a:lnSpc>
              <a:spcAft>
                <a:spcPct val="0"/>
              </a:spcAft>
              <a:buClrTx/>
            </a:pPr>
            <a:r>
              <a:rPr lang="en-US" altLang="en-US" sz="800" b="0" dirty="0">
                <a:solidFill>
                  <a:schemeClr val="tx1">
                    <a:lumMod val="50000"/>
                    <a:lumOff val="50000"/>
                  </a:schemeClr>
                </a:solidFill>
                <a:latin typeface="Arial" pitchFamily="34" charset="0"/>
                <a:cs typeface="Arial" pitchFamily="34" charset="0"/>
              </a:rPr>
              <a:t>© 2017</a:t>
            </a:r>
            <a:r>
              <a:rPr lang="en-US" altLang="en-US" sz="800" b="0" baseline="0" dirty="0">
                <a:solidFill>
                  <a:schemeClr val="tx1">
                    <a:lumMod val="50000"/>
                    <a:lumOff val="50000"/>
                  </a:schemeClr>
                </a:solidFill>
                <a:latin typeface="Arial" pitchFamily="34" charset="0"/>
                <a:cs typeface="Arial" pitchFamily="34" charset="0"/>
              </a:rPr>
              <a:t> </a:t>
            </a:r>
            <a:r>
              <a:rPr lang="en-US" altLang="en-US" sz="800" b="0" dirty="0">
                <a:solidFill>
                  <a:schemeClr val="tx1">
                    <a:lumMod val="50000"/>
                    <a:lumOff val="50000"/>
                  </a:schemeClr>
                </a:solidFill>
                <a:latin typeface="Arial" pitchFamily="34" charset="0"/>
                <a:cs typeface="Arial" pitchFamily="34" charset="0"/>
              </a:rPr>
              <a:t>The MITRE Corporation. All rights reserved.</a:t>
            </a:r>
          </a:p>
        </p:txBody>
      </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Arial" pitchFamily="34" charset="0"/>
                <a:cs typeface="Arial" pitchFamily="34" charset="0"/>
              </a:defRPr>
            </a:lvl1pPr>
          </a:lstStyle>
          <a:p>
            <a:r>
              <a:rPr lang="en-US" dirty="0"/>
              <a:t>Title here</a:t>
            </a:r>
          </a:p>
        </p:txBody>
      </p:sp>
      <p:sp>
        <p:nvSpPr>
          <p:cNvPr id="10" name="Text Box 27"/>
          <p:cNvSpPr txBox="1">
            <a:spLocks noChangeArrowheads="1"/>
          </p:cNvSpPr>
          <p:nvPr/>
        </p:nvSpPr>
        <p:spPr bwMode="auto">
          <a:xfrm>
            <a:off x="987360" y="6507842"/>
            <a:ext cx="3818556" cy="240707"/>
          </a:xfrm>
          <a:prstGeom prst="rect">
            <a:avLst/>
          </a:prstGeom>
          <a:noFill/>
          <a:ln w="9525">
            <a:noFill/>
            <a:miter lim="800000"/>
            <a:headEnd/>
            <a:tailEnd/>
          </a:ln>
          <a:effectLst/>
        </p:spPr>
        <p:txBody>
          <a:bodyPr wrap="square">
            <a:spAutoFit/>
          </a:bodyPr>
          <a:lstStyle/>
          <a:p>
            <a:pPr marL="0" marR="0" lvl="0" indent="0" algn="l" defTabSz="914377" rtl="0" eaLnBrk="1" fontAlgn="auto" latinLnBrk="0" hangingPunct="1">
              <a:lnSpc>
                <a:spcPts val="1300"/>
              </a:lnSpc>
              <a:spcBef>
                <a:spcPts val="0"/>
              </a:spcBef>
              <a:spcAft>
                <a:spcPct val="0"/>
              </a:spcAft>
              <a:buClrTx/>
              <a:buSzTx/>
              <a:buFontTx/>
              <a:buNone/>
              <a:tabLst/>
              <a:defRPr/>
            </a:pPr>
            <a:r>
              <a:rPr lang="en-US" sz="800" b="0" dirty="0">
                <a:solidFill>
                  <a:schemeClr val="tx1">
                    <a:lumMod val="50000"/>
                    <a:lumOff val="50000"/>
                  </a:schemeClr>
                </a:solidFill>
                <a:latin typeface="Arial" pitchFamily="34" charset="0"/>
              </a:rPr>
              <a:t>Approved for Public Release; Distribution Unlimited. Case Number 16-1988</a:t>
            </a:r>
          </a:p>
        </p:txBody>
      </p:sp>
      <p:cxnSp>
        <p:nvCxnSpPr>
          <p:cNvPr id="15" name="Straight Connector 14"/>
          <p:cNvCxnSpPr/>
          <p:nvPr/>
        </p:nvCxnSpPr>
        <p:spPr bwMode="auto">
          <a:xfrm>
            <a:off x="1098208" y="2448468"/>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cxnSp>
        <p:nvCxnSpPr>
          <p:cNvPr id="16" name="Straight Connector 15"/>
          <p:cNvCxnSpPr/>
          <p:nvPr/>
        </p:nvCxnSpPr>
        <p:spPr bwMode="auto">
          <a:xfrm>
            <a:off x="1098208" y="6534227"/>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2848" y="6276196"/>
            <a:ext cx="670505" cy="243820"/>
          </a:xfrm>
          <a:prstGeom prst="rect">
            <a:avLst/>
          </a:prstGeom>
        </p:spPr>
      </p:pic>
      <p:sp>
        <p:nvSpPr>
          <p:cNvPr id="18" name="Rectangle 17"/>
          <p:cNvSpPr/>
          <p:nvPr/>
        </p:nvSpPr>
        <p:spPr bwMode="auto">
          <a:xfrm>
            <a:off x="0" y="0"/>
            <a:ext cx="407324" cy="2398143"/>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cxnSp>
        <p:nvCxnSpPr>
          <p:cNvPr id="21" name="Straight Connector 20"/>
          <p:cNvCxnSpPr/>
          <p:nvPr userDrawn="1"/>
        </p:nvCxnSpPr>
        <p:spPr bwMode="auto">
          <a:xfrm>
            <a:off x="1098208" y="2448468"/>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cxnSp>
        <p:nvCxnSpPr>
          <p:cNvPr id="22" name="Straight Connector 21"/>
          <p:cNvCxnSpPr/>
          <p:nvPr userDrawn="1"/>
        </p:nvCxnSpPr>
        <p:spPr bwMode="auto">
          <a:xfrm>
            <a:off x="1098208" y="6534227"/>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848" y="6276196"/>
            <a:ext cx="670505" cy="243820"/>
          </a:xfrm>
          <a:prstGeom prst="rect">
            <a:avLst/>
          </a:prstGeom>
        </p:spPr>
      </p:pic>
      <p:sp>
        <p:nvSpPr>
          <p:cNvPr id="24" name="Rectangle 23"/>
          <p:cNvSpPr/>
          <p:nvPr userDrawn="1"/>
        </p:nvSpPr>
        <p:spPr bwMode="auto">
          <a:xfrm>
            <a:off x="0" y="0"/>
            <a:ext cx="407324" cy="2398143"/>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5" name="Rectangle 24"/>
          <p:cNvSpPr/>
          <p:nvPr userDrawn="1"/>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Tree>
    <p:extLst>
      <p:ext uri="{BB962C8B-B14F-4D97-AF65-F5344CB8AC3E}">
        <p14:creationId xmlns:p14="http://schemas.microsoft.com/office/powerpoint/2010/main" val="4115922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0" y="274640"/>
            <a:ext cx="10972800" cy="868363"/>
          </a:xfrm>
          <a:prstGeom prst="rect">
            <a:avLst/>
          </a:prstGeom>
        </p:spPr>
        <p:txBody>
          <a:bodyPr vert="horz" lIns="91440" tIns="45720" rIns="91440" bIns="45720" rtlCol="0" anchor="ctr" anchorCtr="0">
            <a:normAutofit/>
          </a:bodyPr>
          <a:lstStyle>
            <a:lvl1pPr>
              <a:lnSpc>
                <a:spcPts val="3200"/>
              </a:lnSpc>
              <a:defRPr lang="en-US"/>
            </a:lvl1pPr>
          </a:lstStyle>
          <a:p>
            <a:r>
              <a:rPr lang="en-US"/>
              <a:t>Click to edit Master title style</a:t>
            </a:r>
          </a:p>
        </p:txBody>
      </p:sp>
      <p:sp>
        <p:nvSpPr>
          <p:cNvPr id="8" name="Text Placeholder 2"/>
          <p:cNvSpPr>
            <a:spLocks noGrp="1"/>
          </p:cNvSpPr>
          <p:nvPr>
            <p:ph idx="1"/>
          </p:nvPr>
        </p:nvSpPr>
        <p:spPr>
          <a:xfrm>
            <a:off x="812800" y="1447800"/>
            <a:ext cx="10972800" cy="4962525"/>
          </a:xfrm>
          <a:prstGeom prst="rect">
            <a:avLst/>
          </a:prstGeom>
        </p:spPr>
        <p:txBody>
          <a:bodyPr vert="horz" lIns="91440" tIns="45720" rIns="91440" bIns="45720" rtlCol="0">
            <a:normAutofit/>
          </a:bodyPr>
          <a:lstStyle>
            <a:lvl1pPr>
              <a:spcAft>
                <a:spcPts val="600"/>
              </a:spcAft>
              <a:defRPr lang="en-US" smtClean="0"/>
            </a:lvl1pPr>
            <a:lvl2pPr>
              <a:spcAft>
                <a:spcPts val="600"/>
              </a:spcAft>
              <a:defRPr lang="en-US" smtClean="0"/>
            </a:lvl2pPr>
            <a:lvl3pPr>
              <a:spcAft>
                <a:spcPts val="600"/>
              </a:spcAft>
              <a:defRPr lang="en-US" smtClean="0"/>
            </a:lvl3pPr>
            <a:lvl4pPr marL="1027088" indent="-280981">
              <a:buClr>
                <a:schemeClr val="tx2"/>
              </a:buClr>
              <a:defRPr lang="en-US" smtClean="0"/>
            </a:lvl4pPr>
            <a:lvl5pPr marL="1319180" indent="-228594">
              <a:buClr>
                <a:schemeClr val="tx2"/>
              </a:buClr>
              <a:buSzPct val="60000"/>
              <a:buFont typeface="Wingdings" pitchFamily="2" charset="2"/>
              <a:buChar char="q"/>
              <a:tabLst/>
              <a:defRPr lang="en-US" smtClean="0"/>
            </a:lvl5pPr>
            <a:lvl6pPr marL="1608098" indent="-228594">
              <a:buClr>
                <a:schemeClr val="tx2"/>
              </a:buClr>
              <a:buFont typeface="Helvetica LT Std" pitchFamily="34" charset="0"/>
              <a:buChar char="–"/>
              <a:tabLst/>
              <a:defRPr lang="en-US" smtClean="0"/>
            </a:lvl6pPr>
          </a:lstStyle>
          <a:p>
            <a:pPr lvl="0"/>
            <a:r>
              <a:rPr lang="en-US" dirty="0"/>
              <a:t>Edit Master text styles</a:t>
            </a:r>
          </a:p>
        </p:txBody>
      </p:sp>
    </p:spTree>
    <p:extLst>
      <p:ext uri="{BB962C8B-B14F-4D97-AF65-F5344CB8AC3E}">
        <p14:creationId xmlns:p14="http://schemas.microsoft.com/office/powerpoint/2010/main" val="223721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Layout">
    <p:spTree>
      <p:nvGrpSpPr>
        <p:cNvPr id="1" name=""/>
        <p:cNvGrpSpPr/>
        <p:nvPr/>
      </p:nvGrpSpPr>
      <p:grpSpPr>
        <a:xfrm>
          <a:off x="0" y="0"/>
          <a:ext cx="0" cy="0"/>
          <a:chOff x="0" y="0"/>
          <a:chExt cx="0" cy="0"/>
        </a:xfrm>
      </p:grpSpPr>
      <p:grpSp>
        <p:nvGrpSpPr>
          <p:cNvPr id="6" name="Group 5"/>
          <p:cNvGrpSpPr/>
          <p:nvPr userDrawn="1"/>
        </p:nvGrpSpPr>
        <p:grpSpPr>
          <a:xfrm>
            <a:off x="1" y="0"/>
            <a:ext cx="533399" cy="6858000"/>
            <a:chOff x="1" y="0"/>
            <a:chExt cx="380999" cy="6858000"/>
          </a:xfrm>
        </p:grpSpPr>
        <p:sp>
          <p:nvSpPr>
            <p:cNvPr id="17" name="Rectangle 16"/>
            <p:cNvSpPr/>
            <p:nvPr/>
          </p:nvSpPr>
          <p:spPr bwMode="auto">
            <a:xfrm>
              <a:off x="1" y="0"/>
              <a:ext cx="380999" cy="32766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Arial" pitchFamily="34" charset="0"/>
                <a:cs typeface="Times New Roman" pitchFamily="18" charset="0"/>
              </a:defRPr>
            </a:lvl1pPr>
          </a:lstStyle>
          <a:p>
            <a:r>
              <a:rPr lang="en-US" dirty="0"/>
              <a:t>Divider Slide – Section Title here</a:t>
            </a:r>
          </a:p>
        </p:txBody>
      </p:sp>
      <p:sp>
        <p:nvSpPr>
          <p:cNvPr id="14" name="TextBox 13"/>
          <p:cNvSpPr txBox="1"/>
          <p:nvPr/>
        </p:nvSpPr>
        <p:spPr>
          <a:xfrm>
            <a:off x="9525000" y="64176"/>
            <a:ext cx="2138947" cy="246221"/>
          </a:xfrm>
          <a:prstGeom prst="rect">
            <a:avLst/>
          </a:prstGeom>
          <a:noFill/>
        </p:spPr>
        <p:txBody>
          <a:bodyPr wrap="square" rtlCol="0">
            <a:spAutoFit/>
          </a:bodyPr>
          <a:lstStyle/>
          <a:p>
            <a:pPr marL="0" marR="0" indent="0" algn="r" defTabSz="914377" rtl="0" eaLnBrk="1" fontAlgn="auto" latinLnBrk="0" hangingPunct="1">
              <a:lnSpc>
                <a:spcPct val="100000"/>
              </a:lnSpc>
              <a:spcBef>
                <a:spcPts val="0"/>
              </a:spcBef>
              <a:spcAft>
                <a:spcPts val="600"/>
              </a:spcAft>
              <a:buClrTx/>
              <a:buSzTx/>
              <a:buFontTx/>
              <a:buNone/>
              <a:tabLst/>
              <a:defRPr/>
            </a:pPr>
            <a:r>
              <a:rPr lang="en-US" sz="1000" dirty="0">
                <a:solidFill>
                  <a:srgbClr val="C1CD23"/>
                </a:solidFill>
                <a:latin typeface="Arial" pitchFamily="34" charset="0"/>
              </a:rPr>
              <a:t>|</a:t>
            </a:r>
            <a:r>
              <a:rPr lang="en-US" sz="1000" dirty="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377" rtl="0" eaLnBrk="1" fontAlgn="auto" latinLnBrk="0" hangingPunct="1">
                <a:lnSpc>
                  <a:spcPct val="100000"/>
                </a:lnSpc>
                <a:spcBef>
                  <a:spcPts val="0"/>
                </a:spcBef>
                <a:spcAft>
                  <a:spcPts val="600"/>
                </a:spcAft>
                <a:buClrTx/>
                <a:buSzTx/>
                <a:buFontTx/>
                <a:buNone/>
                <a:tabLst/>
                <a:defRPr/>
              </a:pPr>
              <a:t>‹#›</a:t>
            </a:fld>
            <a:r>
              <a:rPr lang="en-US" sz="1000" dirty="0">
                <a:latin typeface="Arial" pitchFamily="34" charset="0"/>
              </a:rPr>
              <a:t> </a:t>
            </a:r>
            <a:r>
              <a:rPr lang="en-US" sz="1000" dirty="0">
                <a:solidFill>
                  <a:srgbClr val="C1CD23"/>
                </a:solidFill>
                <a:latin typeface="Arial" pitchFamily="34" charset="0"/>
              </a:rPr>
              <a:t>|</a:t>
            </a:r>
            <a:r>
              <a:rPr lang="en-US" sz="1000" dirty="0">
                <a:ea typeface="Verdana" pitchFamily="34" charset="0"/>
                <a:cs typeface="Verdana" pitchFamily="34" charset="0"/>
              </a:rPr>
              <a:t> </a:t>
            </a: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4200" y="6477000"/>
            <a:ext cx="670505" cy="243820"/>
          </a:xfrm>
          <a:prstGeom prst="rect">
            <a:avLst/>
          </a:prstGeom>
        </p:spPr>
      </p:pic>
      <p:cxnSp>
        <p:nvCxnSpPr>
          <p:cNvPr id="5" name="Straight Connector 4"/>
          <p:cNvCxnSpPr/>
          <p:nvPr userDrawn="1"/>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1" name="Group 30"/>
          <p:cNvGrpSpPr/>
          <p:nvPr userDrawn="1"/>
        </p:nvGrpSpPr>
        <p:grpSpPr>
          <a:xfrm>
            <a:off x="11666483" y="0"/>
            <a:ext cx="533399" cy="6858000"/>
            <a:chOff x="1" y="0"/>
            <a:chExt cx="380999" cy="6858000"/>
          </a:xfrm>
        </p:grpSpPr>
        <p:sp>
          <p:nvSpPr>
            <p:cNvPr id="32" name="Rectangle 31"/>
            <p:cNvSpPr/>
            <p:nvPr/>
          </p:nvSpPr>
          <p:spPr bwMode="auto">
            <a:xfrm>
              <a:off x="1" y="0"/>
              <a:ext cx="380999" cy="32766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3" name="Rectangle 3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Tree>
    <p:extLst>
      <p:ext uri="{BB962C8B-B14F-4D97-AF65-F5344CB8AC3E}">
        <p14:creationId xmlns:p14="http://schemas.microsoft.com/office/powerpoint/2010/main" val="2469642566"/>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498603"/>
            <a:ext cx="5384800" cy="4525963"/>
          </a:xfrm>
        </p:spPr>
        <p:txBody>
          <a:bodyPr>
            <a:noAutofit/>
          </a:bodyPr>
          <a:lstStyle>
            <a:lvl1pPr>
              <a:defRPr sz="2000">
                <a:latin typeface="Arial" pitchFamily="34" charset="0"/>
              </a:defRPr>
            </a:lvl1pPr>
            <a:lvl2pPr>
              <a:defRPr sz="2000">
                <a:latin typeface="Arial" pitchFamily="34" charset="0"/>
              </a:defRPr>
            </a:lvl2pPr>
            <a:lvl3pPr>
              <a:defRPr sz="1800">
                <a:latin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400800" y="1498603"/>
            <a:ext cx="5384800" cy="4525963"/>
          </a:xfrm>
        </p:spPr>
        <p:txBody>
          <a:bodyPr>
            <a:noAutofit/>
          </a:bodyPr>
          <a:lstStyle>
            <a:lvl1pPr>
              <a:defRPr sz="2000">
                <a:latin typeface="Arial" pitchFamily="34" charset="0"/>
              </a:defRPr>
            </a:lvl1pPr>
            <a:lvl2pPr>
              <a:defRPr sz="2000">
                <a:latin typeface="Arial" pitchFamily="34" charset="0"/>
              </a:defRPr>
            </a:lvl2pPr>
            <a:lvl3pPr>
              <a:defRPr sz="1800">
                <a:latin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9493026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2800" y="274640"/>
            <a:ext cx="10972800" cy="868363"/>
          </a:xfrm>
          <a:prstGeom prst="rect">
            <a:avLst/>
          </a:prstGeom>
        </p:spPr>
        <p:txBody>
          <a:bodyPr vert="horz" lIns="91440" tIns="45720" rIns="91440" bIns="45720" rtlCol="0" anchor="ctr" anchorCtr="0">
            <a:normAutofit/>
          </a:bodyPr>
          <a:lstStyle>
            <a:lvl1pPr>
              <a:lnSpc>
                <a:spcPts val="3200"/>
              </a:lnSpc>
              <a:defRPr lang="en-US"/>
            </a:lvl1pPr>
          </a:lstStyle>
          <a:p>
            <a:r>
              <a:rPr lang="en-US"/>
              <a:t>Click to edit Master title style</a:t>
            </a:r>
          </a:p>
        </p:txBody>
      </p:sp>
    </p:spTree>
    <p:extLst>
      <p:ext uri="{BB962C8B-B14F-4D97-AF65-F5344CB8AC3E}">
        <p14:creationId xmlns:p14="http://schemas.microsoft.com/office/powerpoint/2010/main" val="341979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No Title and Rul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userDrawn="1"/>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Tree>
    <p:extLst>
      <p:ext uri="{BB962C8B-B14F-4D97-AF65-F5344CB8AC3E}">
        <p14:creationId xmlns:p14="http://schemas.microsoft.com/office/powerpoint/2010/main" val="39035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userDrawn="1"/>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grpSp>
        <p:nvGrpSpPr>
          <p:cNvPr id="4" name="Group 3"/>
          <p:cNvGrpSpPr/>
          <p:nvPr userDrawn="1"/>
        </p:nvGrpSpPr>
        <p:grpSpPr>
          <a:xfrm>
            <a:off x="4180109" y="4759342"/>
            <a:ext cx="3732451" cy="687607"/>
            <a:chOff x="2659017" y="4816914"/>
            <a:chExt cx="3732451" cy="687607"/>
          </a:xfrm>
        </p:grpSpPr>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017" y="4940349"/>
              <a:ext cx="443605" cy="443605"/>
            </a:xfrm>
            <a:prstGeom prst="rect">
              <a:avLst/>
            </a:prstGeom>
          </p:spPr>
        </p:pic>
        <p:pic>
          <p:nvPicPr>
            <p:cNvPr id="6" name="Picture 5">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4271" y="4982267"/>
              <a:ext cx="377994" cy="377994"/>
            </a:xfrm>
            <a:prstGeom prst="rect">
              <a:avLst/>
            </a:prstGeom>
          </p:spPr>
        </p:pic>
        <p:pic>
          <p:nvPicPr>
            <p:cNvPr id="7" name="Picture 6">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0385" y="4959899"/>
              <a:ext cx="1114344" cy="413237"/>
            </a:xfrm>
            <a:prstGeom prst="rect">
              <a:avLst/>
            </a:prstGeom>
          </p:spPr>
        </p:pic>
        <p:pic>
          <p:nvPicPr>
            <p:cNvPr id="8" name="Picture 7">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1766" y="4816914"/>
              <a:ext cx="972527" cy="687607"/>
            </a:xfrm>
            <a:prstGeom prst="rect">
              <a:avLst/>
            </a:prstGeom>
          </p:spPr>
        </p:pic>
        <p:pic>
          <p:nvPicPr>
            <p:cNvPr id="9" name="Picture 8">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05535" y="4973550"/>
              <a:ext cx="385933" cy="385933"/>
            </a:xfrm>
            <a:prstGeom prst="rect">
              <a:avLst/>
            </a:prstGeom>
          </p:spPr>
        </p:pic>
      </p:grpSp>
      <p:sp>
        <p:nvSpPr>
          <p:cNvPr id="10" name="TextBox 9"/>
          <p:cNvSpPr txBox="1"/>
          <p:nvPr userDrawn="1"/>
        </p:nvSpPr>
        <p:spPr>
          <a:xfrm>
            <a:off x="3153845" y="2396381"/>
            <a:ext cx="5784978" cy="2277547"/>
          </a:xfrm>
          <a:prstGeom prst="rect">
            <a:avLst/>
          </a:prstGeom>
          <a:noFill/>
        </p:spPr>
        <p:txBody>
          <a:bodyPr wrap="square" rtlCol="0">
            <a:spAutoFit/>
          </a:bodyPr>
          <a:lstStyle/>
          <a:p>
            <a:pPr algn="ctr">
              <a:spcAft>
                <a:spcPts val="600"/>
              </a:spcAft>
            </a:pPr>
            <a:r>
              <a:rPr lang="en-US" sz="1600" dirty="0">
                <a:solidFill>
                  <a:schemeClr val="tx1">
                    <a:lumMod val="50000"/>
                    <a:lumOff val="50000"/>
                  </a:schemeClr>
                </a:solidFill>
              </a:rPr>
              <a:t>MITRE is a not-for-profit organization whose sole focus is to operate federally funded research and development centers, or FFRDCs. Independent and objective, we take on some of our nation's—and the world’s—most critical challenges and provide innovative, practical solutions.</a:t>
            </a:r>
          </a:p>
          <a:p>
            <a:pPr marL="0" lvl="1" algn="ctr">
              <a:spcAft>
                <a:spcPts val="600"/>
              </a:spcAft>
            </a:pPr>
            <a:r>
              <a:rPr lang="en-US" dirty="0">
                <a:solidFill>
                  <a:schemeClr val="tx1">
                    <a:lumMod val="50000"/>
                    <a:lumOff val="50000"/>
                  </a:schemeClr>
                </a:solidFill>
              </a:rPr>
              <a:t>Learn and share more about MITRE, FFRDCs,</a:t>
            </a:r>
            <a:br>
              <a:rPr lang="en-US" dirty="0">
                <a:solidFill>
                  <a:schemeClr val="tx1">
                    <a:lumMod val="50000"/>
                    <a:lumOff val="50000"/>
                  </a:schemeClr>
                </a:solidFill>
              </a:rPr>
            </a:br>
            <a:r>
              <a:rPr lang="en-US" dirty="0">
                <a:solidFill>
                  <a:schemeClr val="tx1">
                    <a:lumMod val="50000"/>
                    <a:lumOff val="50000"/>
                  </a:schemeClr>
                </a:solidFill>
              </a:rPr>
              <a:t>and our unique value at </a:t>
            </a:r>
            <a:r>
              <a:rPr lang="en-US" u="sng" dirty="0">
                <a:solidFill>
                  <a:schemeClr val="tx1">
                    <a:lumMod val="50000"/>
                    <a:lumOff val="50000"/>
                  </a:schemeClr>
                </a:solidFill>
                <a:hlinkClick r:id="rId12"/>
              </a:rPr>
              <a:t>www.mitre.org</a:t>
            </a:r>
            <a:r>
              <a:rPr lang="en-US" dirty="0">
                <a:solidFill>
                  <a:schemeClr val="tx1">
                    <a:lumMod val="50000"/>
                    <a:lumOff val="50000"/>
                  </a:schemeClr>
                </a:solidFill>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81600" y="1295400"/>
            <a:ext cx="1729468" cy="791415"/>
          </a:xfrm>
          <a:prstGeom prst="rect">
            <a:avLst/>
          </a:prstGeom>
        </p:spPr>
      </p:pic>
    </p:spTree>
    <p:extLst>
      <p:ext uri="{BB962C8B-B14F-4D97-AF65-F5344CB8AC3E}">
        <p14:creationId xmlns:p14="http://schemas.microsoft.com/office/powerpoint/2010/main" val="137766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40"/>
            <a:ext cx="10972800" cy="868363"/>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12800" y="1447801"/>
            <a:ext cx="10972800" cy="494347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cxnSp>
        <p:nvCxnSpPr>
          <p:cNvPr id="9" name="Straight Connector 8"/>
          <p:cNvCxnSpPr/>
          <p:nvPr/>
        </p:nvCxnSpPr>
        <p:spPr bwMode="auto">
          <a:xfrm>
            <a:off x="824412" y="1295400"/>
            <a:ext cx="10961189" cy="0"/>
          </a:xfrm>
          <a:prstGeom prst="line">
            <a:avLst/>
          </a:prstGeom>
          <a:solidFill>
            <a:srgbClr val="FFCC99"/>
          </a:solidFill>
          <a:ln w="12700" cap="flat" cmpd="sng" algn="ctr">
            <a:solidFill>
              <a:srgbClr val="C1CD23"/>
            </a:solidFill>
            <a:prstDash val="solid"/>
            <a:round/>
            <a:headEnd type="none" w="med" len="med"/>
            <a:tailEnd type="none" w="med" len="med"/>
          </a:ln>
          <a:effectLst/>
        </p:spPr>
      </p:cxnSp>
      <p:sp>
        <p:nvSpPr>
          <p:cNvPr id="10" name="Rectangle 9"/>
          <p:cNvSpPr/>
          <p:nvPr/>
        </p:nvSpPr>
        <p:spPr bwMode="auto">
          <a:xfrm>
            <a:off x="2" y="1"/>
            <a:ext cx="405352"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 name="Rectangle 10"/>
          <p:cNvSpPr/>
          <p:nvPr/>
        </p:nvSpPr>
        <p:spPr bwMode="auto">
          <a:xfrm>
            <a:off x="2" y="1371601"/>
            <a:ext cx="405352"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13" name="TextBox 12"/>
          <p:cNvSpPr txBox="1"/>
          <p:nvPr/>
        </p:nvSpPr>
        <p:spPr>
          <a:xfrm>
            <a:off x="9765909" y="64176"/>
            <a:ext cx="2138947" cy="246221"/>
          </a:xfrm>
          <a:prstGeom prst="rect">
            <a:avLst/>
          </a:prstGeom>
          <a:noFill/>
        </p:spPr>
        <p:txBody>
          <a:bodyPr wrap="square" rtlCol="0">
            <a:spAutoFit/>
          </a:bodyPr>
          <a:lstStyle/>
          <a:p>
            <a:pPr marL="0" marR="0" indent="0" algn="r" defTabSz="914377" rtl="0" eaLnBrk="1" fontAlgn="auto" latinLnBrk="0" hangingPunct="1">
              <a:lnSpc>
                <a:spcPct val="100000"/>
              </a:lnSpc>
              <a:spcBef>
                <a:spcPts val="0"/>
              </a:spcBef>
              <a:spcAft>
                <a:spcPts val="600"/>
              </a:spcAft>
              <a:buClrTx/>
              <a:buSzTx/>
              <a:buFontTx/>
              <a:buNone/>
              <a:tabLst/>
              <a:defRPr/>
            </a:pPr>
            <a:r>
              <a:rPr lang="en-US" sz="1000">
                <a:solidFill>
                  <a:srgbClr val="C1CD23"/>
                </a:solidFill>
                <a:latin typeface="Arial" pitchFamily="34" charset="0"/>
              </a:rPr>
              <a:t>|</a:t>
            </a:r>
            <a:r>
              <a:rPr lang="en-US" sz="100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377" rtl="0" eaLnBrk="1" fontAlgn="auto" latinLnBrk="0" hangingPunct="1">
                <a:lnSpc>
                  <a:spcPct val="100000"/>
                </a:lnSpc>
                <a:spcBef>
                  <a:spcPts val="0"/>
                </a:spcBef>
                <a:spcAft>
                  <a:spcPts val="600"/>
                </a:spcAft>
                <a:buClrTx/>
                <a:buSzTx/>
                <a:buFontTx/>
                <a:buNone/>
                <a:tabLst/>
                <a:defRPr/>
              </a:pPr>
              <a:t>‹#›</a:t>
            </a:fld>
            <a:r>
              <a:rPr lang="en-US" sz="1000">
                <a:latin typeface="Arial" pitchFamily="34" charset="0"/>
              </a:rPr>
              <a:t> </a:t>
            </a:r>
            <a:r>
              <a:rPr lang="en-US" sz="1000">
                <a:solidFill>
                  <a:srgbClr val="C1CD23"/>
                </a:solidFill>
                <a:latin typeface="Arial" pitchFamily="34" charset="0"/>
              </a:rPr>
              <a:t>|</a:t>
            </a:r>
            <a:r>
              <a:rPr lang="en-US" sz="1000">
                <a:ea typeface="Verdana" pitchFamily="34" charset="0"/>
                <a:cs typeface="Verdana" pitchFamily="34" charset="0"/>
              </a:rPr>
              <a:t> </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81639" y="6540147"/>
            <a:ext cx="670505" cy="243820"/>
          </a:xfrm>
          <a:prstGeom prst="rect">
            <a:avLst/>
          </a:prstGeom>
        </p:spPr>
      </p:pic>
      <p:pic>
        <p:nvPicPr>
          <p:cNvPr id="18" name="Picture 1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381639" y="6540147"/>
            <a:ext cx="670505" cy="243820"/>
          </a:xfrm>
          <a:prstGeom prst="rect">
            <a:avLst/>
          </a:prstGeom>
        </p:spPr>
      </p:pic>
      <p:sp>
        <p:nvSpPr>
          <p:cNvPr id="20" name="Rectangle 19"/>
          <p:cNvSpPr/>
          <p:nvPr userDrawn="1"/>
        </p:nvSpPr>
        <p:spPr>
          <a:xfrm>
            <a:off x="838200" y="6629400"/>
            <a:ext cx="5763390"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lumMod val="50000"/>
                    <a:lumOff val="50000"/>
                  </a:schemeClr>
                </a:solidFill>
                <a:latin typeface="Arial" pitchFamily="34" charset="0"/>
              </a:rPr>
              <a:t>Approved for Public Release; Distribution Unlimited. Case Number 16-1988</a:t>
            </a:r>
          </a:p>
        </p:txBody>
      </p:sp>
    </p:spTree>
    <p:extLst>
      <p:ext uri="{BB962C8B-B14F-4D97-AF65-F5344CB8AC3E}">
        <p14:creationId xmlns:p14="http://schemas.microsoft.com/office/powerpoint/2010/main" val="41532299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5" r:id="rId3"/>
    <p:sldLayoutId id="2147483692" r:id="rId4"/>
    <p:sldLayoutId id="2147483689" r:id="rId5"/>
    <p:sldLayoutId id="2147483690" r:id="rId6"/>
    <p:sldLayoutId id="2147483694" r:id="rId7"/>
  </p:sldLayoutIdLst>
  <p:hf hdr="0" dt="0"/>
  <p:txStyles>
    <p:titleStyle>
      <a:lvl1pPr algn="l" defTabSz="914377" rtl="0" eaLnBrk="1" latinLnBrk="0" hangingPunct="1">
        <a:lnSpc>
          <a:spcPts val="3200"/>
        </a:lnSpc>
        <a:spcBef>
          <a:spcPct val="0"/>
        </a:spcBef>
        <a:buNone/>
        <a:defRPr lang="en-US" sz="3200" b="1" kern="1200">
          <a:solidFill>
            <a:schemeClr val="tx2"/>
          </a:solidFill>
          <a:latin typeface="Arial" pitchFamily="34" charset="0"/>
          <a:ea typeface="Verdana" pitchFamily="34" charset="0"/>
          <a:cs typeface="Arial" pitchFamily="34" charset="0"/>
        </a:defRPr>
      </a:lvl1pPr>
    </p:titleStyle>
    <p:bodyStyle>
      <a:lvl1pPr marL="231769" indent="-231769" algn="l" defTabSz="914377" rtl="0" eaLnBrk="1" latinLnBrk="0" hangingPunct="1">
        <a:spcBef>
          <a:spcPts val="0"/>
        </a:spcBef>
        <a:spcAft>
          <a:spcPts val="600"/>
        </a:spcAft>
        <a:buClr>
          <a:schemeClr val="tx2"/>
        </a:buClr>
        <a:buSzPct val="120000"/>
        <a:buFont typeface="Wingdings" pitchFamily="2" charset="2"/>
        <a:buChar char="§"/>
        <a:defRPr sz="2400" b="1" kern="1200">
          <a:solidFill>
            <a:schemeClr val="tx1"/>
          </a:solidFill>
          <a:latin typeface="Arial" pitchFamily="34" charset="0"/>
          <a:ea typeface="+mn-ea"/>
          <a:cs typeface="Arial" pitchFamily="34" charset="0"/>
        </a:defRPr>
      </a:lvl1pPr>
      <a:lvl2pPr marL="515926" indent="-228594" algn="l" defTabSz="914377" rtl="0" eaLnBrk="1" latinLnBrk="0" hangingPunct="1">
        <a:spcBef>
          <a:spcPts val="0"/>
        </a:spcBef>
        <a:spcAft>
          <a:spcPts val="600"/>
        </a:spcAft>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747695" indent="-231769" algn="l" defTabSz="914377" rtl="0" eaLnBrk="1" latinLnBrk="0" hangingPunct="1">
        <a:spcBef>
          <a:spcPts val="0"/>
        </a:spcBef>
        <a:spcAft>
          <a:spcPts val="600"/>
        </a:spcAft>
        <a:buClr>
          <a:schemeClr val="tx2"/>
        </a:buClr>
        <a:buSzPct val="110000"/>
        <a:buFont typeface="Wingdings" pitchFamily="2" charset="2"/>
        <a:buChar char="§"/>
        <a:defRPr sz="1800" kern="1200">
          <a:solidFill>
            <a:schemeClr val="tx1"/>
          </a:solidFill>
          <a:latin typeface="Arial" pitchFamily="34" charset="0"/>
          <a:ea typeface="+mn-ea"/>
          <a:cs typeface="Arial" pitchFamily="34" charset="0"/>
        </a:defRPr>
      </a:lvl3pPr>
      <a:lvl4pPr marL="1030262" indent="-228594" algn="l" defTabSz="914377" rtl="0" eaLnBrk="1" latinLnBrk="0" hangingPunct="1">
        <a:spcBef>
          <a:spcPts val="0"/>
        </a:spcBef>
        <a:spcAft>
          <a:spcPts val="600"/>
        </a:spcAft>
        <a:buClr>
          <a:schemeClr val="tx2"/>
        </a:buClr>
        <a:buFont typeface="Arial" pitchFamily="34" charset="0"/>
        <a:buChar char="–"/>
        <a:defRPr sz="1800" kern="1200">
          <a:solidFill>
            <a:schemeClr val="tx1"/>
          </a:solidFill>
          <a:latin typeface="Arial" pitchFamily="34" charset="0"/>
          <a:ea typeface="+mn-ea"/>
          <a:cs typeface="Arial" pitchFamily="34" charset="0"/>
        </a:defRPr>
      </a:lvl4pPr>
      <a:lvl5pPr marL="1319180" indent="-228594" algn="l" defTabSz="914377" rtl="0" eaLnBrk="1" latinLnBrk="0" hangingPunct="1">
        <a:spcBef>
          <a:spcPts val="0"/>
        </a:spcBef>
        <a:spcAft>
          <a:spcPts val="600"/>
        </a:spcAft>
        <a:buClr>
          <a:schemeClr val="tx2"/>
        </a:buClr>
        <a:buSzPct val="60000"/>
        <a:buFont typeface="Wingdings" pitchFamily="2" charset="2"/>
        <a:buChar char="q"/>
        <a:defRPr sz="1800" kern="1200">
          <a:solidFill>
            <a:schemeClr val="tx1"/>
          </a:solidFill>
          <a:latin typeface="Arial" pitchFamily="34" charset="0"/>
          <a:ea typeface="+mn-ea"/>
          <a:cs typeface="Arial" pitchFamily="34" charset="0"/>
        </a:defRPr>
      </a:lvl5pPr>
      <a:lvl6pPr marL="1608098" indent="-228594" algn="l" defTabSz="914377" rtl="0" eaLnBrk="1" latinLnBrk="0" hangingPunct="1">
        <a:spcBef>
          <a:spcPts val="0"/>
        </a:spcBef>
        <a:spcAft>
          <a:spcPts val="600"/>
        </a:spcAft>
        <a:buClr>
          <a:schemeClr val="tx2"/>
        </a:buClr>
        <a:buFont typeface="Helvetica LT Std" pitchFamily="34" charset="0"/>
        <a:buChar char="–"/>
        <a:defRPr sz="1800" kern="1200">
          <a:solidFill>
            <a:schemeClr val="tx1"/>
          </a:solidFill>
          <a:latin typeface="Arial" pitchFamily="34" charset="0"/>
          <a:ea typeface="+mn-ea"/>
          <a:cs typeface="Arial" pitchFamily="34" charset="0"/>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a:t>Conformance and Certification</a:t>
            </a:r>
          </a:p>
        </p:txBody>
      </p:sp>
      <p:sp>
        <p:nvSpPr>
          <p:cNvPr id="5" name="Subtitle 4"/>
          <p:cNvSpPr>
            <a:spLocks noGrp="1"/>
          </p:cNvSpPr>
          <p:nvPr>
            <p:ph type="subTitle" idx="1"/>
          </p:nvPr>
        </p:nvSpPr>
        <p:spPr>
          <a:xfrm>
            <a:off x="1044164" y="2568942"/>
            <a:ext cx="7655345" cy="1953051"/>
          </a:xfrm>
        </p:spPr>
        <p:txBody>
          <a:bodyPr/>
          <a:lstStyle/>
          <a:p>
            <a:r>
              <a:rPr lang="en-US" sz="2000" dirty="0"/>
              <a:t>Mark Kramer, Ph.D.</a:t>
            </a:r>
          </a:p>
          <a:p>
            <a:r>
              <a:rPr lang="en-US" sz="2000" dirty="0"/>
              <a:t>Open Health Services Department K84C</a:t>
            </a:r>
          </a:p>
          <a:p>
            <a:r>
              <a:rPr lang="en-US" dirty="0"/>
              <a:t>MITRE Corporation</a:t>
            </a:r>
          </a:p>
          <a:p>
            <a:r>
              <a:rPr lang="en-US" sz="2000" dirty="0"/>
              <a:t>HSPC Conformance and Certification Summit</a:t>
            </a:r>
          </a:p>
          <a:p>
            <a:r>
              <a:rPr lang="en-US" sz="2000" dirty="0"/>
              <a:t>June 28-30, 2017</a:t>
            </a:r>
          </a:p>
        </p:txBody>
      </p:sp>
    </p:spTree>
    <p:extLst>
      <p:ext uri="{BB962C8B-B14F-4D97-AF65-F5344CB8AC3E}">
        <p14:creationId xmlns:p14="http://schemas.microsoft.com/office/powerpoint/2010/main" val="3576033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6520" y="551920"/>
            <a:ext cx="11477625" cy="5686425"/>
          </a:xfrm>
          <a:prstGeom prst="rect">
            <a:avLst/>
          </a:prstGeom>
        </p:spPr>
      </p:pic>
    </p:spTree>
    <p:extLst>
      <p:ext uri="{BB962C8B-B14F-4D97-AF65-F5344CB8AC3E}">
        <p14:creationId xmlns:p14="http://schemas.microsoft.com/office/powerpoint/2010/main" val="132052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FHIR Conformance Testing</a:t>
            </a:r>
          </a:p>
        </p:txBody>
      </p:sp>
      <p:pic>
        <p:nvPicPr>
          <p:cNvPr id="5" name="Content Placeholder 4"/>
          <p:cNvPicPr>
            <a:picLocks noGrp="1" noChangeAspect="1"/>
          </p:cNvPicPr>
          <p:nvPr>
            <p:ph idx="1"/>
          </p:nvPr>
        </p:nvPicPr>
        <p:blipFill rotWithShape="1">
          <a:blip r:embed="rId2"/>
          <a:srcRect b="16755"/>
          <a:stretch/>
        </p:blipFill>
        <p:spPr>
          <a:xfrm>
            <a:off x="4516136" y="1258836"/>
            <a:ext cx="6615952" cy="5599164"/>
          </a:xfrm>
          <a:prstGeom prst="rect">
            <a:avLst/>
          </a:prstGeom>
        </p:spPr>
      </p:pic>
      <p:sp>
        <p:nvSpPr>
          <p:cNvPr id="6" name="TextBox 5"/>
          <p:cNvSpPr txBox="1"/>
          <p:nvPr/>
        </p:nvSpPr>
        <p:spPr>
          <a:xfrm>
            <a:off x="661662" y="1500637"/>
            <a:ext cx="3748442" cy="463203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ea typeface="Verdana" pitchFamily="34" charset="0"/>
                <a:cs typeface="Verdana" pitchFamily="34" charset="0"/>
              </a:rPr>
              <a:t>Web-based testing and visualization </a:t>
            </a:r>
            <a:r>
              <a:rPr lang="en-US" sz="2000" dirty="0">
                <a:highlight>
                  <a:srgbClr val="FFFF00"/>
                </a:highlight>
                <a:ea typeface="Verdana" pitchFamily="34" charset="0"/>
                <a:cs typeface="Verdana" pitchFamily="34" charset="0"/>
              </a:rPr>
              <a:t>platform</a:t>
            </a:r>
          </a:p>
          <a:p>
            <a:pPr marL="285750" indent="-285750">
              <a:spcAft>
                <a:spcPts val="600"/>
              </a:spcAft>
              <a:buFont typeface="Arial" panose="020B0604020202020204" pitchFamily="34" charset="0"/>
              <a:buChar char="•"/>
            </a:pPr>
            <a:r>
              <a:rPr lang="en-US" sz="2000" dirty="0">
                <a:ea typeface="Verdana" pitchFamily="34" charset="0"/>
                <a:cs typeface="Verdana" pitchFamily="34" charset="0"/>
              </a:rPr>
              <a:t>Created and based on FHIR’s </a:t>
            </a:r>
            <a:r>
              <a:rPr lang="en-US" sz="2000" dirty="0" err="1">
                <a:highlight>
                  <a:srgbClr val="FFFF00"/>
                </a:highlight>
                <a:ea typeface="Verdana" pitchFamily="34" charset="0"/>
                <a:cs typeface="Verdana" pitchFamily="34" charset="0"/>
              </a:rPr>
              <a:t>TestScript</a:t>
            </a:r>
            <a:r>
              <a:rPr lang="en-US" sz="2000" dirty="0">
                <a:ea typeface="Verdana" pitchFamily="34" charset="0"/>
                <a:cs typeface="Verdana" pitchFamily="34" charset="0"/>
              </a:rPr>
              <a:t> resource</a:t>
            </a:r>
            <a:endParaRPr lang="en-US" sz="2000" dirty="0">
              <a:ea typeface="Verdana" pitchFamily="34" charset="0"/>
              <a:cs typeface="Verdana" pitchFamily="34" charset="0"/>
            </a:endParaRPr>
          </a:p>
          <a:p>
            <a:pPr marL="285750" indent="-285750">
              <a:spcAft>
                <a:spcPts val="600"/>
              </a:spcAft>
              <a:buFont typeface="Arial" panose="020B0604020202020204" pitchFamily="34" charset="0"/>
              <a:buChar char="•"/>
            </a:pPr>
            <a:r>
              <a:rPr lang="en-US" sz="2000" dirty="0">
                <a:ea typeface="Verdana" pitchFamily="34" charset="0"/>
                <a:cs typeface="Verdana" pitchFamily="34" charset="0"/>
              </a:rPr>
              <a:t>Open-source – contributors from outside core team</a:t>
            </a:r>
          </a:p>
          <a:p>
            <a:pPr>
              <a:spcAft>
                <a:spcPts val="600"/>
              </a:spcAft>
            </a:pPr>
            <a:endParaRPr lang="en-US" sz="2000" dirty="0">
              <a:ea typeface="Verdana" pitchFamily="34" charset="0"/>
              <a:cs typeface="Verdana" pitchFamily="34" charset="0"/>
            </a:endParaRPr>
          </a:p>
          <a:p>
            <a:pPr>
              <a:spcAft>
                <a:spcPts val="600"/>
              </a:spcAft>
            </a:pPr>
            <a:r>
              <a:rPr lang="en-US" sz="2000" dirty="0">
                <a:ea typeface="Verdana" pitchFamily="34" charset="0"/>
                <a:cs typeface="Verdana" pitchFamily="34" charset="0"/>
              </a:rPr>
              <a:t>Capabilities:</a:t>
            </a:r>
          </a:p>
          <a:p>
            <a:pPr marL="285750" indent="-285750">
              <a:spcAft>
                <a:spcPts val="600"/>
              </a:spcAft>
              <a:buFont typeface="Arial" panose="020B0604020202020204" pitchFamily="34" charset="0"/>
              <a:buChar char="•"/>
            </a:pPr>
            <a:r>
              <a:rPr lang="en-US" sz="2000" dirty="0">
                <a:ea typeface="Verdana" pitchFamily="34" charset="0"/>
                <a:cs typeface="Verdana" pitchFamily="34" charset="0"/>
              </a:rPr>
              <a:t>Versions for DSTU 2 and STU 3</a:t>
            </a:r>
          </a:p>
          <a:p>
            <a:pPr marL="285750" indent="-285750">
              <a:spcAft>
                <a:spcPts val="600"/>
              </a:spcAft>
              <a:buFont typeface="Arial" panose="020B0604020202020204" pitchFamily="34" charset="0"/>
              <a:buChar char="•"/>
            </a:pPr>
            <a:r>
              <a:rPr lang="en-US" sz="2000" dirty="0"/>
              <a:t>Test suites </a:t>
            </a:r>
            <a:r>
              <a:rPr lang="en-US" sz="2000" dirty="0"/>
              <a:t>for Argonaut IG</a:t>
            </a:r>
          </a:p>
          <a:p>
            <a:pPr marL="285750" indent="-285750">
              <a:spcAft>
                <a:spcPts val="600"/>
              </a:spcAft>
              <a:buFont typeface="Arial" panose="020B0604020202020204" pitchFamily="34" charset="0"/>
              <a:buChar char="•"/>
            </a:pPr>
            <a:r>
              <a:rPr lang="en-US" sz="2000" dirty="0">
                <a:ea typeface="Verdana" pitchFamily="34" charset="0"/>
                <a:cs typeface="Verdana" pitchFamily="34" charset="0"/>
              </a:rPr>
              <a:t>Tests for SMART-on-FHIR servers</a:t>
            </a:r>
          </a:p>
        </p:txBody>
      </p:sp>
      <p:pic>
        <p:nvPicPr>
          <p:cNvPr id="7" name="Picture 6" descr="logo_with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8576" y="153711"/>
            <a:ext cx="1307024" cy="1110219"/>
          </a:xfrm>
          <a:prstGeom prst="rect">
            <a:avLst/>
          </a:prstGeom>
        </p:spPr>
      </p:pic>
    </p:spTree>
    <p:extLst>
      <p:ext uri="{BB962C8B-B14F-4D97-AF65-F5344CB8AC3E}">
        <p14:creationId xmlns:p14="http://schemas.microsoft.com/office/powerpoint/2010/main" val="1028359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FHIR Servers under Test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859" y="1546366"/>
            <a:ext cx="8734132" cy="4757616"/>
          </a:xfrm>
        </p:spPr>
      </p:pic>
      <p:pic>
        <p:nvPicPr>
          <p:cNvPr id="6" name="Picture 5" descr="logo_with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8576" y="153711"/>
            <a:ext cx="1307024" cy="1110219"/>
          </a:xfrm>
          <a:prstGeom prst="rect">
            <a:avLst/>
          </a:prstGeom>
        </p:spPr>
      </p:pic>
    </p:spTree>
    <p:extLst>
      <p:ext uri="{BB962C8B-B14F-4D97-AF65-F5344CB8AC3E}">
        <p14:creationId xmlns:p14="http://schemas.microsoft.com/office/powerpoint/2010/main" val="1399077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3388" y="262642"/>
            <a:ext cx="9067800" cy="6219825"/>
          </a:xfrm>
          <a:prstGeom prst="rect">
            <a:avLst/>
          </a:prstGeom>
        </p:spPr>
      </p:pic>
      <p:pic>
        <p:nvPicPr>
          <p:cNvPr id="7" name="Picture 6"/>
          <p:cNvPicPr>
            <a:picLocks noChangeAspect="1"/>
          </p:cNvPicPr>
          <p:nvPr/>
        </p:nvPicPr>
        <p:blipFill>
          <a:blip r:embed="rId3"/>
          <a:stretch>
            <a:fillRect/>
          </a:stretch>
        </p:blipFill>
        <p:spPr>
          <a:xfrm>
            <a:off x="5175267" y="4082559"/>
            <a:ext cx="3476625" cy="1514475"/>
          </a:xfrm>
          <a:prstGeom prst="rect">
            <a:avLst/>
          </a:prstGeom>
        </p:spPr>
      </p:pic>
    </p:spTree>
    <p:extLst>
      <p:ext uri="{BB962C8B-B14F-4D97-AF65-F5344CB8AC3E}">
        <p14:creationId xmlns:p14="http://schemas.microsoft.com/office/powerpoint/2010/main" val="317742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09871" y="153711"/>
            <a:ext cx="6200377" cy="6223299"/>
          </a:xfrm>
          <a:prstGeom prst="rect">
            <a:avLst/>
          </a:prstGeom>
        </p:spPr>
      </p:pic>
      <p:sp>
        <p:nvSpPr>
          <p:cNvPr id="2" name="Title 1"/>
          <p:cNvSpPr>
            <a:spLocks noGrp="1"/>
          </p:cNvSpPr>
          <p:nvPr>
            <p:ph type="title"/>
          </p:nvPr>
        </p:nvSpPr>
        <p:spPr>
          <a:xfrm>
            <a:off x="812800" y="274638"/>
            <a:ext cx="10972800" cy="868363"/>
          </a:xfrm>
        </p:spPr>
        <p:txBody>
          <a:bodyPr/>
          <a:lstStyle/>
          <a:p>
            <a:r>
              <a:rPr lang="en-US" dirty="0"/>
              <a:t>FHIR Scorecard (NEW)</a:t>
            </a:r>
          </a:p>
        </p:txBody>
      </p:sp>
      <p:sp>
        <p:nvSpPr>
          <p:cNvPr id="3" name="Content Placeholder 2"/>
          <p:cNvSpPr>
            <a:spLocks noGrp="1"/>
          </p:cNvSpPr>
          <p:nvPr>
            <p:ph idx="1"/>
          </p:nvPr>
        </p:nvSpPr>
        <p:spPr>
          <a:xfrm>
            <a:off x="812800" y="1447800"/>
            <a:ext cx="3726927" cy="4962525"/>
          </a:xfrm>
        </p:spPr>
        <p:txBody>
          <a:bodyPr>
            <a:normAutofit/>
          </a:bodyPr>
          <a:lstStyle/>
          <a:p>
            <a:r>
              <a:rPr lang="en-US" b="0" dirty="0"/>
              <a:t>Interoperability requires best practices that lie beyond the base FHIR specification </a:t>
            </a:r>
          </a:p>
          <a:p>
            <a:endParaRPr lang="en-US" b="0" dirty="0"/>
          </a:p>
          <a:p>
            <a:r>
              <a:rPr lang="en-US" b="0" dirty="0"/>
              <a:t>This scorecard borrows rubrics from C-CDA scorecards by ONC and SMART</a:t>
            </a:r>
            <a:endParaRPr lang="en-US" dirty="0"/>
          </a:p>
        </p:txBody>
      </p:sp>
      <p:pic>
        <p:nvPicPr>
          <p:cNvPr id="6" name="Picture 5" descr="logo_with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8576" y="153711"/>
            <a:ext cx="1307024" cy="1110219"/>
          </a:xfrm>
          <a:prstGeom prst="rect">
            <a:avLst/>
          </a:prstGeom>
        </p:spPr>
      </p:pic>
    </p:spTree>
    <p:extLst>
      <p:ext uri="{BB962C8B-B14F-4D97-AF65-F5344CB8AC3E}">
        <p14:creationId xmlns:p14="http://schemas.microsoft.com/office/powerpoint/2010/main" val="4118769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Data</a:t>
            </a:r>
          </a:p>
        </p:txBody>
      </p:sp>
      <p:pic>
        <p:nvPicPr>
          <p:cNvPr id="7" name="Picture 6" descr="logo_with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8576" y="153711"/>
            <a:ext cx="1307024" cy="1110219"/>
          </a:xfrm>
          <a:prstGeom prst="rect">
            <a:avLst/>
          </a:prstGeom>
        </p:spPr>
      </p:pic>
      <p:pic>
        <p:nvPicPr>
          <p:cNvPr id="6" name="Picture 5"/>
          <p:cNvPicPr>
            <a:picLocks noChangeAspect="1"/>
          </p:cNvPicPr>
          <p:nvPr/>
        </p:nvPicPr>
        <p:blipFill>
          <a:blip r:embed="rId3"/>
          <a:stretch>
            <a:fillRect/>
          </a:stretch>
        </p:blipFill>
        <p:spPr>
          <a:xfrm>
            <a:off x="1860550" y="1263930"/>
            <a:ext cx="8877300" cy="5334000"/>
          </a:xfrm>
          <a:prstGeom prst="rect">
            <a:avLst/>
          </a:prstGeom>
          <a:ln>
            <a:solidFill>
              <a:schemeClr val="tx1"/>
            </a:solidFill>
          </a:ln>
        </p:spPr>
      </p:pic>
    </p:spTree>
    <p:extLst>
      <p:ext uri="{BB962C8B-B14F-4D97-AF65-F5344CB8AC3E}">
        <p14:creationId xmlns:p14="http://schemas.microsoft.com/office/powerpoint/2010/main" val="422395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Synthea</a:t>
            </a:r>
            <a:r>
              <a:rPr lang="en-US" dirty="0"/>
              <a:t>: </a:t>
            </a:r>
            <a:r>
              <a:rPr lang="en-US" u="sng" dirty="0"/>
              <a:t>Synt</a:t>
            </a:r>
            <a:r>
              <a:rPr lang="en-US" dirty="0"/>
              <a:t>hetic </a:t>
            </a:r>
            <a:r>
              <a:rPr lang="en-US" u="sng" dirty="0"/>
              <a:t>Hea</a:t>
            </a:r>
            <a:r>
              <a:rPr lang="en-US" dirty="0"/>
              <a:t>lth Patient Simulation</a:t>
            </a:r>
          </a:p>
        </p:txBody>
      </p:sp>
      <p:sp>
        <p:nvSpPr>
          <p:cNvPr id="3" name="Content Placeholder 2"/>
          <p:cNvSpPr>
            <a:spLocks noGrp="1"/>
          </p:cNvSpPr>
          <p:nvPr>
            <p:ph idx="1"/>
          </p:nvPr>
        </p:nvSpPr>
        <p:spPr>
          <a:xfrm>
            <a:off x="812800" y="1447800"/>
            <a:ext cx="5297544" cy="4962525"/>
          </a:xfrm>
        </p:spPr>
        <p:txBody>
          <a:bodyPr>
            <a:normAutofit/>
          </a:bodyPr>
          <a:lstStyle/>
          <a:p>
            <a:r>
              <a:rPr lang="en-US" dirty="0"/>
              <a:t>Provides unlimited high-quality health records for testing and innovation</a:t>
            </a:r>
          </a:p>
          <a:p>
            <a:pPr lvl="1"/>
            <a:r>
              <a:rPr lang="en-US" dirty="0"/>
              <a:t>Synthetic, realistic but not real, patient data and associated health records covering every aspect of healthcare. </a:t>
            </a:r>
          </a:p>
          <a:p>
            <a:pPr lvl="1"/>
            <a:r>
              <a:rPr lang="en-US" dirty="0"/>
              <a:t>The resulting data is free from legal, cost, privacy, and security restrictions for a variety of secondary uses in academia, research, industry, and government where realistic data is sufficient</a:t>
            </a:r>
          </a:p>
          <a:p>
            <a:pPr lvl="1"/>
            <a:r>
              <a:rPr lang="en-US" dirty="0"/>
              <a:t>Output in FHIR STU3 and C-CDA</a:t>
            </a:r>
          </a:p>
          <a:p>
            <a:pPr marL="0" indent="0">
              <a:buNone/>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6158" y="1341290"/>
            <a:ext cx="2755766" cy="5364227"/>
          </a:xfrm>
          <a:prstGeom prst="rect">
            <a:avLst/>
          </a:prstGeom>
        </p:spPr>
      </p:pic>
    </p:spTree>
    <p:extLst>
      <p:ext uri="{BB962C8B-B14F-4D97-AF65-F5344CB8AC3E}">
        <p14:creationId xmlns:p14="http://schemas.microsoft.com/office/powerpoint/2010/main" val="91887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Diseases Covered in </a:t>
            </a:r>
            <a:r>
              <a:rPr lang="en-US" dirty="0" err="1"/>
              <a:t>Synthea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138262"/>
              </p:ext>
            </p:extLst>
          </p:nvPr>
        </p:nvGraphicFramePr>
        <p:xfrm>
          <a:off x="1256633" y="1447800"/>
          <a:ext cx="7694342" cy="4962524"/>
        </p:xfrm>
        <a:graphic>
          <a:graphicData uri="http://schemas.openxmlformats.org/drawingml/2006/table">
            <a:tbl>
              <a:tblPr/>
              <a:tblGrid>
                <a:gridCol w="360509">
                  <a:extLst>
                    <a:ext uri="{9D8B030D-6E8A-4147-A177-3AD203B41FA5}">
                      <a16:colId xmlns:a16="http://schemas.microsoft.com/office/drawing/2014/main" val="20000"/>
                    </a:ext>
                  </a:extLst>
                </a:gridCol>
                <a:gridCol w="4074289">
                  <a:extLst>
                    <a:ext uri="{9D8B030D-6E8A-4147-A177-3AD203B41FA5}">
                      <a16:colId xmlns:a16="http://schemas.microsoft.com/office/drawing/2014/main" val="20001"/>
                    </a:ext>
                  </a:extLst>
                </a:gridCol>
                <a:gridCol w="3259544">
                  <a:extLst>
                    <a:ext uri="{9D8B030D-6E8A-4147-A177-3AD203B41FA5}">
                      <a16:colId xmlns:a16="http://schemas.microsoft.com/office/drawing/2014/main" val="20002"/>
                    </a:ext>
                  </a:extLst>
                </a:gridCol>
              </a:tblGrid>
              <a:tr h="433824">
                <a:tc>
                  <a:txBody>
                    <a:bodyPr/>
                    <a:lstStyle/>
                    <a:p>
                      <a:endParaRPr lang="en-US" sz="1600" dirty="0">
                        <a:solidFill>
                          <a:srgbClr val="323333"/>
                        </a:solidFill>
                        <a:effectLst/>
                        <a:latin typeface="Helvetica Neue" charset="0"/>
                      </a:endParaRP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tcPr>
                </a:tc>
                <a:tc>
                  <a:txBody>
                    <a:bodyPr/>
                    <a:lstStyle/>
                    <a:p>
                      <a:r>
                        <a:rPr lang="en-US" sz="1600" b="1" dirty="0">
                          <a:solidFill>
                            <a:srgbClr val="323333"/>
                          </a:solidFill>
                          <a:effectLst/>
                          <a:latin typeface="Helvetica Neue" charset="0"/>
                        </a:rPr>
                        <a:t>Top 10 Reasons Patients Visit PCP</a:t>
                      </a:r>
                      <a:endParaRPr lang="en-US" sz="1600" dirty="0">
                        <a:solidFill>
                          <a:srgbClr val="323333"/>
                        </a:solidFill>
                        <a:effectLst/>
                        <a:latin typeface="Helvetica Neue" charset="0"/>
                      </a:endParaRP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tcPr>
                </a:tc>
                <a:tc>
                  <a:txBody>
                    <a:bodyPr/>
                    <a:lstStyle/>
                    <a:p>
                      <a:r>
                        <a:rPr lang="en-US" sz="1600" b="1" dirty="0">
                          <a:solidFill>
                            <a:srgbClr val="323333"/>
                          </a:solidFill>
                          <a:effectLst/>
                          <a:latin typeface="Helvetica Neue" charset="0"/>
                        </a:rPr>
                        <a:t>Top 10 Years of Life Lost</a:t>
                      </a:r>
                      <a:endParaRPr lang="en-US" sz="1600" dirty="0">
                        <a:solidFill>
                          <a:srgbClr val="323333"/>
                        </a:solidFill>
                        <a:effectLst/>
                        <a:latin typeface="Helvetica Neue" charset="0"/>
                      </a:endParaRP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0"/>
                  </a:ext>
                </a:extLst>
              </a:tr>
              <a:tr h="433824">
                <a:tc>
                  <a:txBody>
                    <a:bodyPr/>
                    <a:lstStyle/>
                    <a:p>
                      <a:pPr algn="ctr"/>
                      <a:r>
                        <a:rPr lang="en-US" sz="1200" b="1" dirty="0">
                          <a:solidFill>
                            <a:srgbClr val="323333"/>
                          </a:solidFill>
                          <a:effectLst/>
                          <a:latin typeface="Helvetica Neue" charset="0"/>
                        </a:rPr>
                        <a:t>1</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r>
                        <a:rPr lang="en-US" sz="1200">
                          <a:solidFill>
                            <a:srgbClr val="323333"/>
                          </a:solidFill>
                          <a:effectLst/>
                          <a:latin typeface="Helvetica Neue" charset="0"/>
                        </a:rPr>
                        <a:t>Routine infant/child health check</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r>
                        <a:rPr lang="en-US" sz="1200" dirty="0">
                          <a:solidFill>
                            <a:srgbClr val="323333"/>
                          </a:solidFill>
                          <a:effectLst/>
                          <a:latin typeface="Helvetica Neue" charset="0"/>
                        </a:rPr>
                        <a:t>Ischemic Heart Disease</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3365">
                <a:tc>
                  <a:txBody>
                    <a:bodyPr/>
                    <a:lstStyle/>
                    <a:p>
                      <a:pPr algn="ctr"/>
                      <a:r>
                        <a:rPr lang="en-US" sz="1200" b="1" dirty="0">
                          <a:solidFill>
                            <a:srgbClr val="323333"/>
                          </a:solidFill>
                          <a:effectLst/>
                          <a:latin typeface="Helvetica Neue" charset="0"/>
                        </a:rPr>
                        <a:t>2</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tc>
                  <a:txBody>
                    <a:bodyPr/>
                    <a:lstStyle/>
                    <a:p>
                      <a:r>
                        <a:rPr lang="en-US" sz="1200">
                          <a:solidFill>
                            <a:srgbClr val="323333"/>
                          </a:solidFill>
                          <a:effectLst/>
                          <a:latin typeface="Helvetica Neue" charset="0"/>
                        </a:rPr>
                        <a:t>Essential Hypertension</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tc>
                  <a:txBody>
                    <a:bodyPr/>
                    <a:lstStyle/>
                    <a:p>
                      <a:r>
                        <a:rPr lang="en-US" sz="1200">
                          <a:solidFill>
                            <a:srgbClr val="323333"/>
                          </a:solidFill>
                          <a:effectLst/>
                          <a:latin typeface="Helvetica Neue" charset="0"/>
                        </a:rPr>
                        <a:t>Lung Cancer</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extLst>
                  <a:ext uri="{0D108BD9-81ED-4DB2-BD59-A6C34878D82A}">
                    <a16:rowId xmlns:a16="http://schemas.microsoft.com/office/drawing/2014/main" val="10002"/>
                  </a:ext>
                </a:extLst>
              </a:tr>
              <a:tr h="433824">
                <a:tc>
                  <a:txBody>
                    <a:bodyPr/>
                    <a:lstStyle/>
                    <a:p>
                      <a:pPr algn="ctr"/>
                      <a:r>
                        <a:rPr lang="en-US" sz="1200" b="1" dirty="0">
                          <a:solidFill>
                            <a:srgbClr val="323333"/>
                          </a:solidFill>
                          <a:effectLst/>
                          <a:latin typeface="Helvetica Neue" charset="0"/>
                        </a:rPr>
                        <a:t>3</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r>
                        <a:rPr lang="en-US" sz="1200">
                          <a:solidFill>
                            <a:srgbClr val="323333"/>
                          </a:solidFill>
                          <a:effectLst/>
                          <a:latin typeface="Helvetica Neue" charset="0"/>
                        </a:rPr>
                        <a:t>Diabetes Mellitus</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r>
                        <a:rPr lang="en-US" sz="1200">
                          <a:solidFill>
                            <a:srgbClr val="323333"/>
                          </a:solidFill>
                          <a:effectLst/>
                          <a:latin typeface="Helvetica Neue" charset="0"/>
                        </a:rPr>
                        <a:t>Alzheimer’s Disease</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43365">
                <a:tc>
                  <a:txBody>
                    <a:bodyPr/>
                    <a:lstStyle/>
                    <a:p>
                      <a:pPr algn="ctr"/>
                      <a:r>
                        <a:rPr lang="en-US" sz="1200" b="1" dirty="0">
                          <a:solidFill>
                            <a:srgbClr val="323333"/>
                          </a:solidFill>
                          <a:effectLst/>
                          <a:latin typeface="Helvetica Neue" charset="0"/>
                        </a:rPr>
                        <a:t>4</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tc>
                  <a:txBody>
                    <a:bodyPr/>
                    <a:lstStyle/>
                    <a:p>
                      <a:r>
                        <a:rPr lang="en-US" sz="1200">
                          <a:solidFill>
                            <a:srgbClr val="323333"/>
                          </a:solidFill>
                          <a:effectLst/>
                          <a:latin typeface="Helvetica Neue" charset="0"/>
                        </a:rPr>
                        <a:t>Normal Pregnancy</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tc>
                  <a:txBody>
                    <a:bodyPr/>
                    <a:lstStyle/>
                    <a:p>
                      <a:r>
                        <a:rPr lang="en-US" sz="1200">
                          <a:solidFill>
                            <a:srgbClr val="323333"/>
                          </a:solidFill>
                          <a:effectLst/>
                          <a:latin typeface="Helvetica Neue" charset="0"/>
                        </a:rPr>
                        <a:t>COPD</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extLst>
                  <a:ext uri="{0D108BD9-81ED-4DB2-BD59-A6C34878D82A}">
                    <a16:rowId xmlns:a16="http://schemas.microsoft.com/office/drawing/2014/main" val="10004"/>
                  </a:ext>
                </a:extLst>
              </a:tr>
              <a:tr h="624283">
                <a:tc>
                  <a:txBody>
                    <a:bodyPr/>
                    <a:lstStyle/>
                    <a:p>
                      <a:pPr algn="ctr"/>
                      <a:r>
                        <a:rPr lang="en-US" sz="1200" b="1" dirty="0">
                          <a:solidFill>
                            <a:srgbClr val="323333"/>
                          </a:solidFill>
                          <a:effectLst/>
                          <a:latin typeface="Helvetica Neue" charset="0"/>
                        </a:rPr>
                        <a:t>5</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r>
                        <a:rPr lang="en-US" sz="1200" dirty="0">
                          <a:solidFill>
                            <a:srgbClr val="323333"/>
                          </a:solidFill>
                          <a:effectLst/>
                          <a:latin typeface="Helvetica Neue" charset="0"/>
                        </a:rPr>
                        <a:t>Respiratory Infections (Pharyngitis, Bronchitis, Sinusitis)</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r>
                        <a:rPr lang="en-US" sz="1200">
                          <a:solidFill>
                            <a:srgbClr val="323333"/>
                          </a:solidFill>
                          <a:effectLst/>
                          <a:latin typeface="Helvetica Neue" charset="0"/>
                        </a:rPr>
                        <a:t>Cerebrovascular Disease</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33824">
                <a:tc>
                  <a:txBody>
                    <a:bodyPr/>
                    <a:lstStyle/>
                    <a:p>
                      <a:pPr algn="ctr"/>
                      <a:r>
                        <a:rPr lang="en-US" sz="1200" b="1" dirty="0">
                          <a:solidFill>
                            <a:srgbClr val="323333"/>
                          </a:solidFill>
                          <a:effectLst/>
                          <a:latin typeface="Helvetica Neue" charset="0"/>
                        </a:rPr>
                        <a:t>6</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tc>
                  <a:txBody>
                    <a:bodyPr/>
                    <a:lstStyle/>
                    <a:p>
                      <a:r>
                        <a:rPr lang="en-US" sz="1200">
                          <a:solidFill>
                            <a:srgbClr val="323333"/>
                          </a:solidFill>
                          <a:effectLst/>
                          <a:latin typeface="Helvetica Neue" charset="0"/>
                        </a:rPr>
                        <a:t>General Adult Medical Examination</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tc>
                  <a:txBody>
                    <a:bodyPr/>
                    <a:lstStyle/>
                    <a:p>
                      <a:r>
                        <a:rPr lang="en-US" sz="1200">
                          <a:solidFill>
                            <a:srgbClr val="323333"/>
                          </a:solidFill>
                          <a:effectLst/>
                          <a:latin typeface="Helvetica Neue" charset="0"/>
                        </a:rPr>
                        <a:t>Road Injuries</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extLst>
                  <a:ext uri="{0D108BD9-81ED-4DB2-BD59-A6C34878D82A}">
                    <a16:rowId xmlns:a16="http://schemas.microsoft.com/office/drawing/2014/main" val="10006"/>
                  </a:ext>
                </a:extLst>
              </a:tr>
              <a:tr h="433824">
                <a:tc>
                  <a:txBody>
                    <a:bodyPr/>
                    <a:lstStyle/>
                    <a:p>
                      <a:pPr algn="ctr"/>
                      <a:r>
                        <a:rPr lang="en-US" sz="1200" b="1" dirty="0">
                          <a:solidFill>
                            <a:srgbClr val="323333"/>
                          </a:solidFill>
                          <a:effectLst/>
                          <a:latin typeface="Helvetica Neue" charset="0"/>
                        </a:rPr>
                        <a:t>7</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r>
                        <a:rPr lang="en-US" sz="1200">
                          <a:solidFill>
                            <a:srgbClr val="323333"/>
                          </a:solidFill>
                          <a:effectLst/>
                          <a:latin typeface="Helvetica Neue" charset="0"/>
                        </a:rPr>
                        <a:t>Disorders of Lipoid Metabolism</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r>
                        <a:rPr lang="en-US" sz="1200">
                          <a:solidFill>
                            <a:srgbClr val="323333"/>
                          </a:solidFill>
                          <a:effectLst/>
                          <a:latin typeface="Helvetica Neue" charset="0"/>
                        </a:rPr>
                        <a:t>Self-Harm</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33824">
                <a:tc>
                  <a:txBody>
                    <a:bodyPr/>
                    <a:lstStyle/>
                    <a:p>
                      <a:pPr algn="ctr"/>
                      <a:r>
                        <a:rPr lang="en-US" sz="1200" b="1" dirty="0">
                          <a:solidFill>
                            <a:srgbClr val="323333"/>
                          </a:solidFill>
                          <a:effectLst/>
                          <a:latin typeface="Helvetica Neue" charset="0"/>
                        </a:rPr>
                        <a:t>8</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tc>
                  <a:txBody>
                    <a:bodyPr/>
                    <a:lstStyle/>
                    <a:p>
                      <a:r>
                        <a:rPr lang="en-US" sz="1200">
                          <a:solidFill>
                            <a:srgbClr val="323333"/>
                          </a:solidFill>
                          <a:effectLst/>
                          <a:latin typeface="Helvetica Neue" charset="0"/>
                        </a:rPr>
                        <a:t>Ear Infections (Otitis Media)</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tc>
                  <a:txBody>
                    <a:bodyPr/>
                    <a:lstStyle/>
                    <a:p>
                      <a:r>
                        <a:rPr lang="en-US" sz="1200">
                          <a:solidFill>
                            <a:srgbClr val="323333"/>
                          </a:solidFill>
                          <a:effectLst/>
                          <a:latin typeface="Helvetica Neue" charset="0"/>
                        </a:rPr>
                        <a:t>Diabetes Mellitus</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extLst>
                  <a:ext uri="{0D108BD9-81ED-4DB2-BD59-A6C34878D82A}">
                    <a16:rowId xmlns:a16="http://schemas.microsoft.com/office/drawing/2014/main" val="10008"/>
                  </a:ext>
                </a:extLst>
              </a:tr>
              <a:tr h="433824">
                <a:tc>
                  <a:txBody>
                    <a:bodyPr/>
                    <a:lstStyle/>
                    <a:p>
                      <a:pPr algn="ctr"/>
                      <a:r>
                        <a:rPr lang="en-US" sz="1200" b="1" dirty="0">
                          <a:solidFill>
                            <a:srgbClr val="323333"/>
                          </a:solidFill>
                          <a:effectLst/>
                          <a:latin typeface="Helvetica Neue" charset="0"/>
                        </a:rPr>
                        <a:t>9</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r>
                        <a:rPr lang="en-US" sz="1200">
                          <a:solidFill>
                            <a:srgbClr val="323333"/>
                          </a:solidFill>
                          <a:effectLst/>
                          <a:latin typeface="Helvetica Neue" charset="0"/>
                        </a:rPr>
                        <a:t>Asthma</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r>
                        <a:rPr lang="en-US" sz="1200">
                          <a:solidFill>
                            <a:srgbClr val="323333"/>
                          </a:solidFill>
                          <a:effectLst/>
                          <a:latin typeface="Helvetica Neue" charset="0"/>
                        </a:rPr>
                        <a:t>Colorectal Cancer</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814743">
                <a:tc>
                  <a:txBody>
                    <a:bodyPr/>
                    <a:lstStyle/>
                    <a:p>
                      <a:pPr algn="ctr"/>
                      <a:r>
                        <a:rPr lang="en-US" sz="1200" b="1" dirty="0">
                          <a:solidFill>
                            <a:srgbClr val="323333"/>
                          </a:solidFill>
                          <a:effectLst/>
                          <a:latin typeface="Helvetica Neue" charset="0"/>
                        </a:rPr>
                        <a:t>10</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tc>
                  <a:txBody>
                    <a:bodyPr/>
                    <a:lstStyle/>
                    <a:p>
                      <a:r>
                        <a:rPr lang="en-US" sz="1200">
                          <a:solidFill>
                            <a:srgbClr val="323333"/>
                          </a:solidFill>
                          <a:effectLst/>
                          <a:latin typeface="Helvetica Neue" charset="0"/>
                        </a:rPr>
                        <a:t>Urinary Tract Infections</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tc>
                  <a:txBody>
                    <a:bodyPr/>
                    <a:lstStyle/>
                    <a:p>
                      <a:r>
                        <a:rPr lang="en-US" sz="1200" dirty="0">
                          <a:solidFill>
                            <a:srgbClr val="323333"/>
                          </a:solidFill>
                          <a:effectLst/>
                          <a:latin typeface="Helvetica Neue" charset="0"/>
                        </a:rPr>
                        <a:t>Drug Use Disorders (limited to Opioids)</a:t>
                      </a:r>
                    </a:p>
                  </a:txBody>
                  <a:tcPr marL="57314" marR="57314" marT="26453" marB="26453"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8F8F8"/>
                    </a:solidFill>
                  </a:tcPr>
                </a:tc>
                <a:extLst>
                  <a:ext uri="{0D108BD9-81ED-4DB2-BD59-A6C34878D82A}">
                    <a16:rowId xmlns:a16="http://schemas.microsoft.com/office/drawing/2014/main" val="10010"/>
                  </a:ext>
                </a:extLst>
              </a:tr>
            </a:tbl>
          </a:graphicData>
        </a:graphic>
      </p:graphicFrame>
      <p:sp>
        <p:nvSpPr>
          <p:cNvPr id="3" name="TextBox 2"/>
          <p:cNvSpPr txBox="1"/>
          <p:nvPr/>
        </p:nvSpPr>
        <p:spPr>
          <a:xfrm>
            <a:off x="9412942" y="4991548"/>
            <a:ext cx="2372658" cy="1077218"/>
          </a:xfrm>
          <a:prstGeom prst="rect">
            <a:avLst/>
          </a:prstGeom>
          <a:noFill/>
        </p:spPr>
        <p:txBody>
          <a:bodyPr wrap="square" rtlCol="0">
            <a:spAutoFit/>
          </a:bodyPr>
          <a:lstStyle/>
          <a:p>
            <a:pPr>
              <a:spcAft>
                <a:spcPts val="600"/>
              </a:spcAft>
            </a:pPr>
            <a:r>
              <a:rPr lang="en-US" sz="1600" dirty="0">
                <a:ea typeface="Verdana" pitchFamily="34" charset="0"/>
                <a:cs typeface="Verdana" pitchFamily="34" charset="0"/>
              </a:rPr>
              <a:t>+ opioid addition and treatment, childbirth, epilepsy, and many others</a:t>
            </a:r>
          </a:p>
        </p:txBody>
      </p:sp>
    </p:spTree>
    <p:extLst>
      <p:ext uri="{BB962C8B-B14F-4D97-AF65-F5344CB8AC3E}">
        <p14:creationId xmlns:p14="http://schemas.microsoft.com/office/powerpoint/2010/main" val="1251143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76926" y="0"/>
            <a:ext cx="5874471" cy="6858000"/>
          </a:xfrm>
          <a:prstGeom prst="rect">
            <a:avLst/>
          </a:prstGeom>
        </p:spPr>
      </p:pic>
      <p:sp>
        <p:nvSpPr>
          <p:cNvPr id="2" name="Title 1"/>
          <p:cNvSpPr>
            <a:spLocks noGrp="1"/>
          </p:cNvSpPr>
          <p:nvPr>
            <p:ph type="title"/>
          </p:nvPr>
        </p:nvSpPr>
        <p:spPr/>
        <p:txBody>
          <a:bodyPr/>
          <a:lstStyle/>
          <a:p>
            <a:r>
              <a:rPr lang="en-US"/>
              <a:t>Appendicitis</a:t>
            </a:r>
          </a:p>
        </p:txBody>
      </p:sp>
    </p:spTree>
    <p:extLst>
      <p:ext uri="{BB962C8B-B14F-4D97-AF65-F5344CB8AC3E}">
        <p14:creationId xmlns:p14="http://schemas.microsoft.com/office/powerpoint/2010/main" val="545880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336582"/>
            <a:ext cx="9144000" cy="5521419"/>
          </a:xfrm>
          <a:prstGeom prst="rect">
            <a:avLst/>
          </a:prstGeom>
        </p:spPr>
      </p:pic>
      <p:sp>
        <p:nvSpPr>
          <p:cNvPr id="11" name="Title 1"/>
          <p:cNvSpPr>
            <a:spLocks noGrp="1"/>
          </p:cNvSpPr>
          <p:nvPr>
            <p:ph type="title"/>
          </p:nvPr>
        </p:nvSpPr>
        <p:spPr>
          <a:xfrm>
            <a:off x="2133600" y="274638"/>
            <a:ext cx="8229600" cy="868362"/>
          </a:xfrm>
        </p:spPr>
        <p:txBody>
          <a:bodyPr/>
          <a:lstStyle/>
          <a:p>
            <a:r>
              <a:rPr lang="en-US" dirty="0"/>
              <a:t>Disease Models (as of December 2016)</a:t>
            </a:r>
          </a:p>
        </p:txBody>
      </p:sp>
      <p:sp>
        <p:nvSpPr>
          <p:cNvPr id="12" name="Freeform 11"/>
          <p:cNvSpPr/>
          <p:nvPr/>
        </p:nvSpPr>
        <p:spPr>
          <a:xfrm>
            <a:off x="4012557" y="5602148"/>
            <a:ext cx="648182" cy="1064871"/>
          </a:xfrm>
          <a:custGeom>
            <a:avLst/>
            <a:gdLst>
              <a:gd name="connsiteX0" fmla="*/ 324091 w 648182"/>
              <a:gd name="connsiteY0" fmla="*/ 706056 h 1064871"/>
              <a:gd name="connsiteX1" fmla="*/ 277792 w 648182"/>
              <a:gd name="connsiteY1" fmla="*/ 451412 h 1064871"/>
              <a:gd name="connsiteX2" fmla="*/ 162046 w 648182"/>
              <a:gd name="connsiteY2" fmla="*/ 439838 h 1064871"/>
              <a:gd name="connsiteX3" fmla="*/ 81023 w 648182"/>
              <a:gd name="connsiteY3" fmla="*/ 416688 h 1064871"/>
              <a:gd name="connsiteX4" fmla="*/ 57873 w 648182"/>
              <a:gd name="connsiteY4" fmla="*/ 393539 h 1064871"/>
              <a:gd name="connsiteX5" fmla="*/ 34724 w 648182"/>
              <a:gd name="connsiteY5" fmla="*/ 324091 h 1064871"/>
              <a:gd name="connsiteX6" fmla="*/ 0 w 648182"/>
              <a:gd name="connsiteY6" fmla="*/ 254643 h 1064871"/>
              <a:gd name="connsiteX7" fmla="*/ 34724 w 648182"/>
              <a:gd name="connsiteY7" fmla="*/ 46299 h 1064871"/>
              <a:gd name="connsiteX8" fmla="*/ 57873 w 648182"/>
              <a:gd name="connsiteY8" fmla="*/ 11575 h 1064871"/>
              <a:gd name="connsiteX9" fmla="*/ 92597 w 648182"/>
              <a:gd name="connsiteY9" fmla="*/ 0 h 1064871"/>
              <a:gd name="connsiteX10" fmla="*/ 173620 w 648182"/>
              <a:gd name="connsiteY10" fmla="*/ 11575 h 1064871"/>
              <a:gd name="connsiteX11" fmla="*/ 231494 w 648182"/>
              <a:gd name="connsiteY11" fmla="*/ 69448 h 1064871"/>
              <a:gd name="connsiteX12" fmla="*/ 277792 w 648182"/>
              <a:gd name="connsiteY12" fmla="*/ 115747 h 1064871"/>
              <a:gd name="connsiteX13" fmla="*/ 300942 w 648182"/>
              <a:gd name="connsiteY13" fmla="*/ 138896 h 1064871"/>
              <a:gd name="connsiteX14" fmla="*/ 428263 w 648182"/>
              <a:gd name="connsiteY14" fmla="*/ 173620 h 1064871"/>
              <a:gd name="connsiteX15" fmla="*/ 462987 w 648182"/>
              <a:gd name="connsiteY15" fmla="*/ 185195 h 1064871"/>
              <a:gd name="connsiteX16" fmla="*/ 509286 w 648182"/>
              <a:gd name="connsiteY16" fmla="*/ 196769 h 1064871"/>
              <a:gd name="connsiteX17" fmla="*/ 578734 w 648182"/>
              <a:gd name="connsiteY17" fmla="*/ 219919 h 1064871"/>
              <a:gd name="connsiteX18" fmla="*/ 613458 w 648182"/>
              <a:gd name="connsiteY18" fmla="*/ 231494 h 1064871"/>
              <a:gd name="connsiteX19" fmla="*/ 648182 w 648182"/>
              <a:gd name="connsiteY19" fmla="*/ 300942 h 1064871"/>
              <a:gd name="connsiteX20" fmla="*/ 636608 w 648182"/>
              <a:gd name="connsiteY20" fmla="*/ 833377 h 1064871"/>
              <a:gd name="connsiteX21" fmla="*/ 625033 w 648182"/>
              <a:gd name="connsiteY21" fmla="*/ 868101 h 1064871"/>
              <a:gd name="connsiteX22" fmla="*/ 613458 w 648182"/>
              <a:gd name="connsiteY22" fmla="*/ 914400 h 1064871"/>
              <a:gd name="connsiteX23" fmla="*/ 578734 w 648182"/>
              <a:gd name="connsiteY23" fmla="*/ 1018572 h 1064871"/>
              <a:gd name="connsiteX24" fmla="*/ 567159 w 648182"/>
              <a:gd name="connsiteY24" fmla="*/ 1053296 h 1064871"/>
              <a:gd name="connsiteX25" fmla="*/ 532435 w 648182"/>
              <a:gd name="connsiteY25" fmla="*/ 1064871 h 1064871"/>
              <a:gd name="connsiteX26" fmla="*/ 439838 w 648182"/>
              <a:gd name="connsiteY26" fmla="*/ 1053296 h 1064871"/>
              <a:gd name="connsiteX27" fmla="*/ 405114 w 648182"/>
              <a:gd name="connsiteY27" fmla="*/ 983848 h 1064871"/>
              <a:gd name="connsiteX28" fmla="*/ 358815 w 648182"/>
              <a:gd name="connsiteY28" fmla="*/ 925975 h 1064871"/>
              <a:gd name="connsiteX29" fmla="*/ 347240 w 648182"/>
              <a:gd name="connsiteY29" fmla="*/ 879676 h 1064871"/>
              <a:gd name="connsiteX30" fmla="*/ 335666 w 648182"/>
              <a:gd name="connsiteY30" fmla="*/ 844952 h 1064871"/>
              <a:gd name="connsiteX31" fmla="*/ 324091 w 648182"/>
              <a:gd name="connsiteY31" fmla="*/ 706056 h 10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8182" h="1064871">
                <a:moveTo>
                  <a:pt x="324091" y="706056"/>
                </a:moveTo>
                <a:cubicBezTo>
                  <a:pt x="314445" y="640466"/>
                  <a:pt x="388506" y="468445"/>
                  <a:pt x="277792" y="451412"/>
                </a:cubicBezTo>
                <a:cubicBezTo>
                  <a:pt x="239468" y="445516"/>
                  <a:pt x="200628" y="443696"/>
                  <a:pt x="162046" y="439838"/>
                </a:cubicBezTo>
                <a:cubicBezTo>
                  <a:pt x="153396" y="437676"/>
                  <a:pt x="92885" y="423805"/>
                  <a:pt x="81023" y="416688"/>
                </a:cubicBezTo>
                <a:cubicBezTo>
                  <a:pt x="71665" y="411073"/>
                  <a:pt x="65590" y="401255"/>
                  <a:pt x="57873" y="393539"/>
                </a:cubicBezTo>
                <a:cubicBezTo>
                  <a:pt x="50157" y="370390"/>
                  <a:pt x="48259" y="344394"/>
                  <a:pt x="34724" y="324091"/>
                </a:cubicBezTo>
                <a:cubicBezTo>
                  <a:pt x="4807" y="279215"/>
                  <a:pt x="15974" y="302564"/>
                  <a:pt x="0" y="254643"/>
                </a:cubicBezTo>
                <a:cubicBezTo>
                  <a:pt x="3309" y="214940"/>
                  <a:pt x="2290" y="94951"/>
                  <a:pt x="34724" y="46299"/>
                </a:cubicBezTo>
                <a:cubicBezTo>
                  <a:pt x="42440" y="34724"/>
                  <a:pt x="47010" y="20265"/>
                  <a:pt x="57873" y="11575"/>
                </a:cubicBezTo>
                <a:cubicBezTo>
                  <a:pt x="67400" y="3953"/>
                  <a:pt x="81022" y="3858"/>
                  <a:pt x="92597" y="0"/>
                </a:cubicBezTo>
                <a:cubicBezTo>
                  <a:pt x="119605" y="3858"/>
                  <a:pt x="149218" y="-626"/>
                  <a:pt x="173620" y="11575"/>
                </a:cubicBezTo>
                <a:cubicBezTo>
                  <a:pt x="198022" y="23776"/>
                  <a:pt x="231494" y="69448"/>
                  <a:pt x="231494" y="69448"/>
                </a:cubicBezTo>
                <a:cubicBezTo>
                  <a:pt x="252070" y="131178"/>
                  <a:pt x="226350" y="84882"/>
                  <a:pt x="277792" y="115747"/>
                </a:cubicBezTo>
                <a:cubicBezTo>
                  <a:pt x="287150" y="121362"/>
                  <a:pt x="291181" y="134016"/>
                  <a:pt x="300942" y="138896"/>
                </a:cubicBezTo>
                <a:cubicBezTo>
                  <a:pt x="350604" y="163727"/>
                  <a:pt x="377461" y="160919"/>
                  <a:pt x="428263" y="173620"/>
                </a:cubicBezTo>
                <a:cubicBezTo>
                  <a:pt x="440099" y="176579"/>
                  <a:pt x="451256" y="181843"/>
                  <a:pt x="462987" y="185195"/>
                </a:cubicBezTo>
                <a:cubicBezTo>
                  <a:pt x="478283" y="189565"/>
                  <a:pt x="494049" y="192198"/>
                  <a:pt x="509286" y="196769"/>
                </a:cubicBezTo>
                <a:cubicBezTo>
                  <a:pt x="532659" y="203781"/>
                  <a:pt x="555585" y="212202"/>
                  <a:pt x="578734" y="219919"/>
                </a:cubicBezTo>
                <a:lnTo>
                  <a:pt x="613458" y="231494"/>
                </a:lnTo>
                <a:cubicBezTo>
                  <a:pt x="638102" y="256136"/>
                  <a:pt x="648182" y="258276"/>
                  <a:pt x="648182" y="300942"/>
                </a:cubicBezTo>
                <a:cubicBezTo>
                  <a:pt x="648182" y="478462"/>
                  <a:pt x="643848" y="656004"/>
                  <a:pt x="636608" y="833377"/>
                </a:cubicBezTo>
                <a:cubicBezTo>
                  <a:pt x="636110" y="845568"/>
                  <a:pt x="628385" y="856370"/>
                  <a:pt x="625033" y="868101"/>
                </a:cubicBezTo>
                <a:cubicBezTo>
                  <a:pt x="620663" y="883397"/>
                  <a:pt x="618029" y="899163"/>
                  <a:pt x="613458" y="914400"/>
                </a:cubicBezTo>
                <a:cubicBezTo>
                  <a:pt x="613448" y="914435"/>
                  <a:pt x="584527" y="1001193"/>
                  <a:pt x="578734" y="1018572"/>
                </a:cubicBezTo>
                <a:cubicBezTo>
                  <a:pt x="574876" y="1030147"/>
                  <a:pt x="578734" y="1049438"/>
                  <a:pt x="567159" y="1053296"/>
                </a:cubicBezTo>
                <a:lnTo>
                  <a:pt x="532435" y="1064871"/>
                </a:lnTo>
                <a:cubicBezTo>
                  <a:pt x="501569" y="1061013"/>
                  <a:pt x="468719" y="1064849"/>
                  <a:pt x="439838" y="1053296"/>
                </a:cubicBezTo>
                <a:cubicBezTo>
                  <a:pt x="419107" y="1045004"/>
                  <a:pt x="413032" y="999683"/>
                  <a:pt x="405114" y="983848"/>
                </a:cubicBezTo>
                <a:cubicBezTo>
                  <a:pt x="390512" y="954643"/>
                  <a:pt x="380349" y="947508"/>
                  <a:pt x="358815" y="925975"/>
                </a:cubicBezTo>
                <a:cubicBezTo>
                  <a:pt x="354957" y="910542"/>
                  <a:pt x="351610" y="894972"/>
                  <a:pt x="347240" y="879676"/>
                </a:cubicBezTo>
                <a:cubicBezTo>
                  <a:pt x="343888" y="867945"/>
                  <a:pt x="338059" y="856916"/>
                  <a:pt x="335666" y="844952"/>
                </a:cubicBezTo>
                <a:cubicBezTo>
                  <a:pt x="320817" y="770706"/>
                  <a:pt x="333737" y="771646"/>
                  <a:pt x="324091" y="706056"/>
                </a:cubicBezTo>
                <a:close/>
              </a:path>
            </a:pathLst>
          </a:cu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64801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a:t>MITRE is a not-for-profit corporation chartered to work in the public interest. </a:t>
            </a:r>
          </a:p>
          <a:p>
            <a:endParaRPr lang="en-US" dirty="0"/>
          </a:p>
          <a:p>
            <a:r>
              <a:rPr lang="en-US" dirty="0"/>
              <a:t>MITRE operates Federally-Funded Research and Development Centers (FFRDCs)</a:t>
            </a:r>
          </a:p>
          <a:p>
            <a:endParaRPr lang="en-US" dirty="0"/>
          </a:p>
          <a:p>
            <a:r>
              <a:rPr lang="en-US" dirty="0"/>
              <a:t>MITRE can't manufacture products, compete with industry, or work for commercial companies</a:t>
            </a:r>
          </a:p>
          <a:p>
            <a:endParaRPr lang="en-US" dirty="0"/>
          </a:p>
          <a:p>
            <a:r>
              <a:rPr lang="en-US" dirty="0"/>
              <a:t>MITRE is a </a:t>
            </a:r>
            <a:r>
              <a:rPr lang="en-US" dirty="0">
                <a:highlight>
                  <a:srgbClr val="FFFF00"/>
                </a:highlight>
              </a:rPr>
              <a:t>neutral and objective</a:t>
            </a:r>
            <a:r>
              <a:rPr lang="en-US" dirty="0"/>
              <a:t> party</a:t>
            </a:r>
          </a:p>
          <a:p>
            <a:endParaRPr lang="en-US" dirty="0"/>
          </a:p>
          <a:p>
            <a:r>
              <a:rPr lang="en-US" dirty="0"/>
              <a:t>10 years history working with ONC, CMS, HL7 and others on testing and certification</a:t>
            </a:r>
          </a:p>
        </p:txBody>
      </p:sp>
      <p:pic>
        <p:nvPicPr>
          <p:cNvPr id="4" name="Picture 3" descr="The_MITRE_Corporati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800" y="353643"/>
            <a:ext cx="1998132" cy="692385"/>
          </a:xfrm>
          <a:prstGeom prst="rect">
            <a:avLst/>
          </a:prstGeom>
        </p:spPr>
      </p:pic>
    </p:spTree>
    <p:extLst>
      <p:ext uri="{BB962C8B-B14F-4D97-AF65-F5344CB8AC3E}">
        <p14:creationId xmlns:p14="http://schemas.microsoft.com/office/powerpoint/2010/main" val="1466770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SyntheticMass (NEW)</a:t>
            </a:r>
          </a:p>
        </p:txBody>
      </p:sp>
      <p:sp>
        <p:nvSpPr>
          <p:cNvPr id="5" name="Content Placeholder 4"/>
          <p:cNvSpPr>
            <a:spLocks noGrp="1"/>
          </p:cNvSpPr>
          <p:nvPr>
            <p:ph idx="1"/>
          </p:nvPr>
        </p:nvSpPr>
        <p:spPr>
          <a:xfrm>
            <a:off x="812800" y="1447800"/>
            <a:ext cx="2360706" cy="4962525"/>
          </a:xfrm>
        </p:spPr>
        <p:txBody>
          <a:bodyPr/>
          <a:lstStyle/>
          <a:p>
            <a:r>
              <a:rPr lang="en-US" b="0" dirty="0"/>
              <a:t>1,000,00+ synthetic patients in FHIR format</a:t>
            </a:r>
          </a:p>
          <a:p>
            <a:endParaRPr lang="en-US" b="0" dirty="0"/>
          </a:p>
          <a:p>
            <a:r>
              <a:rPr lang="en-US" b="0" dirty="0"/>
              <a:t>Based on real census data, disease incidence and prevalence</a:t>
            </a:r>
          </a:p>
        </p:txBody>
      </p:sp>
      <p:pic>
        <p:nvPicPr>
          <p:cNvPr id="4" name="Picture 3"/>
          <p:cNvPicPr>
            <a:picLocks noChangeAspect="1"/>
          </p:cNvPicPr>
          <p:nvPr/>
        </p:nvPicPr>
        <p:blipFill>
          <a:blip r:embed="rId2"/>
          <a:stretch>
            <a:fillRect/>
          </a:stretch>
        </p:blipFill>
        <p:spPr>
          <a:xfrm>
            <a:off x="3725851" y="1404563"/>
            <a:ext cx="7494253" cy="5048998"/>
          </a:xfrm>
          <a:prstGeom prst="rect">
            <a:avLst/>
          </a:prstGeom>
        </p:spPr>
      </p:pic>
      <p:sp>
        <p:nvSpPr>
          <p:cNvPr id="3" name="TextBox 2"/>
          <p:cNvSpPr txBox="1"/>
          <p:nvPr/>
        </p:nvSpPr>
        <p:spPr>
          <a:xfrm>
            <a:off x="6504393" y="539544"/>
            <a:ext cx="2972289"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https://syntheticmass.mitre.org</a:t>
            </a:r>
          </a:p>
        </p:txBody>
      </p:sp>
    </p:spTree>
    <p:extLst>
      <p:ext uri="{BB962C8B-B14F-4D97-AF65-F5344CB8AC3E}">
        <p14:creationId xmlns:p14="http://schemas.microsoft.com/office/powerpoint/2010/main" val="315341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MITRE’s Business Models</a:t>
            </a:r>
          </a:p>
        </p:txBody>
      </p:sp>
      <p:sp>
        <p:nvSpPr>
          <p:cNvPr id="3" name="Content Placeholder 2"/>
          <p:cNvSpPr>
            <a:spLocks noGrp="1"/>
          </p:cNvSpPr>
          <p:nvPr>
            <p:ph idx="1"/>
          </p:nvPr>
        </p:nvSpPr>
        <p:spPr/>
        <p:txBody>
          <a:bodyPr>
            <a:normAutofit/>
          </a:bodyPr>
          <a:lstStyle/>
          <a:p>
            <a:r>
              <a:rPr lang="en-US" dirty="0"/>
              <a:t>Not for profit, but development is not free</a:t>
            </a:r>
          </a:p>
          <a:p>
            <a:r>
              <a:rPr lang="en-US" dirty="0"/>
              <a:t>Initial development:</a:t>
            </a:r>
          </a:p>
          <a:p>
            <a:pPr lvl="1"/>
            <a:r>
              <a:rPr lang="en-US" sz="2400" dirty="0"/>
              <a:t>Government contract (</a:t>
            </a:r>
            <a:r>
              <a:rPr lang="en-US" sz="2400" dirty="0" err="1"/>
              <a:t>Laika</a:t>
            </a:r>
            <a:r>
              <a:rPr lang="en-US" sz="2400" dirty="0"/>
              <a:t>, Cypress, Bonnie)</a:t>
            </a:r>
          </a:p>
          <a:p>
            <a:pPr lvl="1"/>
            <a:r>
              <a:rPr lang="en-US" sz="2400" dirty="0"/>
              <a:t>MITRE internal R&amp;D funding (Crucible, </a:t>
            </a:r>
            <a:r>
              <a:rPr lang="en-US" sz="2400" dirty="0" err="1"/>
              <a:t>Synthea</a:t>
            </a:r>
            <a:r>
              <a:rPr lang="en-US" sz="2400" dirty="0"/>
              <a:t>)</a:t>
            </a:r>
          </a:p>
          <a:p>
            <a:endParaRPr lang="en-US" dirty="0"/>
          </a:p>
          <a:p>
            <a:r>
              <a:rPr lang="en-US" dirty="0"/>
              <a:t>Potential sustainment solutions:</a:t>
            </a:r>
          </a:p>
          <a:p>
            <a:pPr lvl="1"/>
            <a:r>
              <a:rPr lang="en-US" sz="2400" dirty="0"/>
              <a:t>Funding from sponsor (Bonnie)</a:t>
            </a:r>
          </a:p>
          <a:p>
            <a:pPr lvl="1"/>
            <a:r>
              <a:rPr lang="en-US" sz="2400" dirty="0"/>
              <a:t>Transition to sponsor (Clinical Quality Language)</a:t>
            </a:r>
          </a:p>
          <a:p>
            <a:pPr lvl="1"/>
            <a:r>
              <a:rPr lang="en-US" sz="2400" dirty="0"/>
              <a:t>Adoption of open source code by commercial company(-</a:t>
            </a:r>
            <a:r>
              <a:rPr lang="en-US" sz="2400" dirty="0" err="1"/>
              <a:t>ies</a:t>
            </a:r>
            <a:r>
              <a:rPr lang="en-US" sz="2400" dirty="0"/>
              <a:t>)</a:t>
            </a:r>
          </a:p>
          <a:p>
            <a:pPr lvl="1"/>
            <a:r>
              <a:rPr lang="en-US" sz="2400" dirty="0"/>
              <a:t>Find an open source host organization (</a:t>
            </a:r>
            <a:r>
              <a:rPr lang="en-US" sz="2400" dirty="0" err="1"/>
              <a:t>PopHealth</a:t>
            </a:r>
            <a:r>
              <a:rPr lang="en-US" sz="2400" dirty="0"/>
              <a:t> to </a:t>
            </a:r>
            <a:r>
              <a:rPr lang="en-US" sz="2400" dirty="0"/>
              <a:t>OSEHRA</a:t>
            </a:r>
            <a:r>
              <a:rPr lang="en-US" sz="2400" dirty="0"/>
              <a:t>)</a:t>
            </a:r>
          </a:p>
          <a:p>
            <a:pPr lvl="1"/>
            <a:r>
              <a:rPr lang="en-US" sz="2400" dirty="0"/>
              <a:t>Build a self-sustaining open-source community (</a:t>
            </a:r>
            <a:r>
              <a:rPr lang="en-US" sz="2400" dirty="0" err="1"/>
              <a:t>Synthea</a:t>
            </a:r>
            <a:r>
              <a:rPr lang="en-US" sz="2400" dirty="0"/>
              <a:t>)</a:t>
            </a:r>
          </a:p>
          <a:p>
            <a:pPr marL="0" indent="0">
              <a:buNone/>
            </a:pPr>
            <a:endParaRPr lang="en-US" dirty="0"/>
          </a:p>
        </p:txBody>
      </p:sp>
    </p:spTree>
    <p:extLst>
      <p:ext uri="{BB962C8B-B14F-4D97-AF65-F5344CB8AC3E}">
        <p14:creationId xmlns:p14="http://schemas.microsoft.com/office/powerpoint/2010/main" val="4272879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_with_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751" y="1598689"/>
            <a:ext cx="3420639" cy="2905577"/>
          </a:xfrm>
          <a:prstGeom prst="rect">
            <a:avLst/>
          </a:prstGeom>
        </p:spPr>
      </p:pic>
      <p:sp>
        <p:nvSpPr>
          <p:cNvPr id="6" name="Arrow: Right 5"/>
          <p:cNvSpPr/>
          <p:nvPr/>
        </p:nvSpPr>
        <p:spPr>
          <a:xfrm>
            <a:off x="4651020" y="2664177"/>
            <a:ext cx="1636889" cy="756356"/>
          </a:xfrm>
          <a:prstGeom prst="right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utoShape 2" descr="http://hspconsortium.org/wp-content/uploads/2016/04/logo2.png"/>
          <p:cNvSpPr>
            <a:spLocks noChangeAspect="1" noChangeArrowheads="1"/>
          </p:cNvSpPr>
          <p:nvPr/>
        </p:nvSpPr>
        <p:spPr bwMode="auto">
          <a:xfrm>
            <a:off x="5254976" y="273473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3"/>
          <a:stretch>
            <a:fillRect/>
          </a:stretch>
        </p:blipFill>
        <p:spPr>
          <a:xfrm>
            <a:off x="6938336" y="4343498"/>
            <a:ext cx="3352800" cy="1057275"/>
          </a:xfrm>
          <a:prstGeom prst="rect">
            <a:avLst/>
          </a:prstGeom>
        </p:spPr>
      </p:pic>
      <p:sp>
        <p:nvSpPr>
          <p:cNvPr id="16" name="TextBox 15"/>
          <p:cNvSpPr txBox="1"/>
          <p:nvPr/>
        </p:nvSpPr>
        <p:spPr>
          <a:xfrm>
            <a:off x="5056158" y="1799735"/>
            <a:ext cx="702436" cy="1107996"/>
          </a:xfrm>
          <a:prstGeom prst="rect">
            <a:avLst/>
          </a:prstGeom>
          <a:noFill/>
        </p:spPr>
        <p:txBody>
          <a:bodyPr wrap="none" rtlCol="0">
            <a:spAutoFit/>
          </a:bodyPr>
          <a:lstStyle/>
          <a:p>
            <a:pPr>
              <a:spcAft>
                <a:spcPts val="600"/>
              </a:spcAft>
            </a:pPr>
            <a:r>
              <a:rPr lang="en-US" sz="6600" b="1" dirty="0">
                <a:ea typeface="Verdana" pitchFamily="34" charset="0"/>
                <a:cs typeface="Verdana" pitchFamily="34" charset="0"/>
              </a:rPr>
              <a:t>?</a:t>
            </a:r>
          </a:p>
        </p:txBody>
      </p:sp>
      <p:pic>
        <p:nvPicPr>
          <p:cNvPr id="1036" name="Picture 12" descr="Image result for o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586" y="1884060"/>
            <a:ext cx="31623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HIR® Foundation Enabling health interoperability through FH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3586" y="3302529"/>
            <a:ext cx="952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a:stretch>
            <a:fillRect/>
          </a:stretch>
        </p:blipFill>
        <p:spPr>
          <a:xfrm>
            <a:off x="8155489" y="3367793"/>
            <a:ext cx="3038475" cy="523875"/>
          </a:xfrm>
          <a:prstGeom prst="rect">
            <a:avLst/>
          </a:prstGeom>
        </p:spPr>
      </p:pic>
      <p:pic>
        <p:nvPicPr>
          <p:cNvPr id="20" name="Picture 19"/>
          <p:cNvPicPr>
            <a:picLocks noChangeAspect="1"/>
          </p:cNvPicPr>
          <p:nvPr/>
        </p:nvPicPr>
        <p:blipFill rotWithShape="1">
          <a:blip r:embed="rId7"/>
          <a:srcRect t="25000" b="31580"/>
          <a:stretch/>
        </p:blipFill>
        <p:spPr>
          <a:xfrm>
            <a:off x="7033586" y="982599"/>
            <a:ext cx="2076145" cy="901461"/>
          </a:xfrm>
          <a:prstGeom prst="rect">
            <a:avLst/>
          </a:prstGeom>
        </p:spPr>
      </p:pic>
    </p:spTree>
    <p:extLst>
      <p:ext uri="{BB962C8B-B14F-4D97-AF65-F5344CB8AC3E}">
        <p14:creationId xmlns:p14="http://schemas.microsoft.com/office/powerpoint/2010/main" val="3704919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a:t>Lessons Learned</a:t>
            </a:r>
          </a:p>
        </p:txBody>
      </p:sp>
    </p:spTree>
    <p:extLst>
      <p:ext uri="{BB962C8B-B14F-4D97-AF65-F5344CB8AC3E}">
        <p14:creationId xmlns:p14="http://schemas.microsoft.com/office/powerpoint/2010/main" val="3465200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 Testing is Essential</a:t>
            </a:r>
          </a:p>
        </p:txBody>
      </p:sp>
      <p:sp>
        <p:nvSpPr>
          <p:cNvPr id="4" name="Content Placeholder 3"/>
          <p:cNvSpPr>
            <a:spLocks noGrp="1"/>
          </p:cNvSpPr>
          <p:nvPr>
            <p:ph idx="1"/>
          </p:nvPr>
        </p:nvSpPr>
        <p:spPr/>
        <p:txBody>
          <a:bodyPr/>
          <a:lstStyle/>
          <a:p>
            <a:r>
              <a:rPr lang="en-US" dirty="0"/>
              <a:t>You don’t know how good or bad things are until there are standard tests (and they are usually bad)</a:t>
            </a:r>
          </a:p>
          <a:p>
            <a:endParaRPr lang="en-US" dirty="0"/>
          </a:p>
          <a:p>
            <a:r>
              <a:rPr lang="en-US" dirty="0"/>
              <a:t>With a good testing tool, things improve rapidly and dramatically</a:t>
            </a:r>
          </a:p>
          <a:p>
            <a:endParaRPr lang="en-US" dirty="0"/>
          </a:p>
          <a:p>
            <a:r>
              <a:rPr lang="en-US" dirty="0"/>
              <a:t>Improvement happens whenever software is tested, but nothing focuses the mind like the threat of (non-)certification</a:t>
            </a:r>
          </a:p>
          <a:p>
            <a:endParaRPr lang="en-US" dirty="0"/>
          </a:p>
          <a:p>
            <a:r>
              <a:rPr lang="en-US" dirty="0"/>
              <a:t>People should be able to test what they want, whenever they want</a:t>
            </a:r>
          </a:p>
        </p:txBody>
      </p:sp>
    </p:spTree>
    <p:extLst>
      <p:ext uri="{BB962C8B-B14F-4D97-AF65-F5344CB8AC3E}">
        <p14:creationId xmlns:p14="http://schemas.microsoft.com/office/powerpoint/2010/main" val="3337525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Begin with the End Goal in Mind</a:t>
            </a:r>
          </a:p>
        </p:txBody>
      </p:sp>
      <p:sp>
        <p:nvSpPr>
          <p:cNvPr id="3" name="Content Placeholder 2"/>
          <p:cNvSpPr>
            <a:spLocks noGrp="1"/>
          </p:cNvSpPr>
          <p:nvPr>
            <p:ph idx="1"/>
          </p:nvPr>
        </p:nvSpPr>
        <p:spPr/>
        <p:txBody>
          <a:bodyPr/>
          <a:lstStyle/>
          <a:p>
            <a:pPr>
              <a:lnSpc>
                <a:spcPct val="150000"/>
              </a:lnSpc>
            </a:pPr>
            <a:r>
              <a:rPr lang="en-US" dirty="0"/>
              <a:t>Clarity of goals drives the creation of appropriate tests, e.g.:</a:t>
            </a:r>
          </a:p>
          <a:p>
            <a:pPr lvl="1">
              <a:lnSpc>
                <a:spcPct val="150000"/>
              </a:lnSpc>
            </a:pPr>
            <a:r>
              <a:rPr lang="en-US" sz="2400" u="sng" dirty="0"/>
              <a:t>Completeness</a:t>
            </a:r>
            <a:r>
              <a:rPr lang="en-US" sz="2400" dirty="0"/>
              <a:t>, e.g. implementation of full API</a:t>
            </a:r>
          </a:p>
          <a:p>
            <a:pPr lvl="1">
              <a:lnSpc>
                <a:spcPct val="150000"/>
              </a:lnSpc>
            </a:pPr>
            <a:r>
              <a:rPr lang="en-US" sz="2400" dirty="0"/>
              <a:t>Correct </a:t>
            </a:r>
            <a:r>
              <a:rPr lang="en-US" sz="2400" u="sng" dirty="0"/>
              <a:t>function</a:t>
            </a:r>
            <a:r>
              <a:rPr lang="en-US" sz="2400" dirty="0"/>
              <a:t>, e.g., xx % correct identity resolution on a test set</a:t>
            </a:r>
          </a:p>
          <a:p>
            <a:pPr lvl="1">
              <a:lnSpc>
                <a:spcPct val="150000"/>
              </a:lnSpc>
            </a:pPr>
            <a:r>
              <a:rPr lang="en-US" sz="2400" dirty="0"/>
              <a:t>Correct </a:t>
            </a:r>
            <a:r>
              <a:rPr lang="en-US" sz="2400" u="sng" dirty="0"/>
              <a:t>content</a:t>
            </a:r>
            <a:r>
              <a:rPr lang="en-US" sz="2400" dirty="0"/>
              <a:t>, e.g., right information in a Transitions of Care document</a:t>
            </a:r>
          </a:p>
          <a:p>
            <a:pPr lvl="1">
              <a:lnSpc>
                <a:spcPct val="150000"/>
              </a:lnSpc>
            </a:pPr>
            <a:r>
              <a:rPr lang="en-US" sz="2400" dirty="0"/>
              <a:t>Correct </a:t>
            </a:r>
            <a:r>
              <a:rPr lang="en-US" sz="2400" u="sng" dirty="0"/>
              <a:t>representation</a:t>
            </a:r>
            <a:r>
              <a:rPr lang="en-US" sz="2400" dirty="0"/>
              <a:t> of clinical situations, e.g., vital signs</a:t>
            </a:r>
          </a:p>
          <a:p>
            <a:endParaRPr lang="en-US" dirty="0"/>
          </a:p>
          <a:p>
            <a:endParaRPr lang="en-US" dirty="0"/>
          </a:p>
        </p:txBody>
      </p:sp>
    </p:spTree>
    <p:extLst>
      <p:ext uri="{BB962C8B-B14F-4D97-AF65-F5344CB8AC3E}">
        <p14:creationId xmlns:p14="http://schemas.microsoft.com/office/powerpoint/2010/main" val="2660129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Set the Bar at the Right Height</a:t>
            </a:r>
          </a:p>
        </p:txBody>
      </p:sp>
      <p:sp>
        <p:nvSpPr>
          <p:cNvPr id="3" name="Content Placeholder 2"/>
          <p:cNvSpPr>
            <a:spLocks noGrp="1"/>
          </p:cNvSpPr>
          <p:nvPr>
            <p:ph idx="1"/>
          </p:nvPr>
        </p:nvSpPr>
        <p:spPr>
          <a:xfrm>
            <a:off x="812800" y="4329778"/>
            <a:ext cx="10972800" cy="2080548"/>
          </a:xfrm>
        </p:spPr>
        <p:txBody>
          <a:bodyPr>
            <a:normAutofit fontScale="92500"/>
          </a:bodyPr>
          <a:lstStyle/>
          <a:p>
            <a:r>
              <a:rPr lang="en-US" dirty="0"/>
              <a:t>Too low – certification is meaningless</a:t>
            </a:r>
          </a:p>
          <a:p>
            <a:r>
              <a:rPr lang="en-US" dirty="0"/>
              <a:t>Too high – people will ignore certification, or put their energy into protesting the requirements</a:t>
            </a:r>
          </a:p>
          <a:p>
            <a:r>
              <a:rPr lang="en-US" i="1" dirty="0"/>
              <a:t>Think about multiple levels of certification</a:t>
            </a:r>
          </a:p>
          <a:p>
            <a:r>
              <a:rPr lang="en-US" dirty="0"/>
              <a:t>It is human nature to just BARELY clear the bar – so keep the end in mind!</a:t>
            </a:r>
          </a:p>
        </p:txBody>
      </p:sp>
      <p:pic>
        <p:nvPicPr>
          <p:cNvPr id="2050" name="Picture 2" descr="Image result for high jump ba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596" y="1351094"/>
            <a:ext cx="3420484" cy="277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300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Think Laterally About How to Test</a:t>
            </a:r>
          </a:p>
        </p:txBody>
      </p:sp>
      <p:sp>
        <p:nvSpPr>
          <p:cNvPr id="3" name="Content Placeholder 2"/>
          <p:cNvSpPr>
            <a:spLocks noGrp="1"/>
          </p:cNvSpPr>
          <p:nvPr>
            <p:ph idx="1"/>
          </p:nvPr>
        </p:nvSpPr>
        <p:spPr/>
        <p:txBody>
          <a:bodyPr/>
          <a:lstStyle/>
          <a:p>
            <a:r>
              <a:rPr lang="en-US" dirty="0"/>
              <a:t>Example: Testing “Semantic Interoperability”</a:t>
            </a:r>
          </a:p>
          <a:p>
            <a:pPr lvl="1"/>
            <a:r>
              <a:rPr lang="en-US" dirty="0"/>
              <a:t>Inspect to make sure the system uses the right information model, value sets and code systems</a:t>
            </a:r>
          </a:p>
          <a:p>
            <a:pPr lvl="1"/>
            <a:r>
              <a:rPr lang="en-US" dirty="0"/>
              <a:t>No brainer…</a:t>
            </a:r>
          </a:p>
          <a:p>
            <a:pPr lvl="1"/>
            <a:endParaRPr lang="en-US" dirty="0"/>
          </a:p>
          <a:p>
            <a:pPr marL="3175" indent="0">
              <a:buNone/>
            </a:pPr>
            <a:r>
              <a:rPr lang="en-US" dirty="0"/>
              <a:t>Possible additional tests:</a:t>
            </a:r>
          </a:p>
          <a:p>
            <a:pPr lvl="1"/>
            <a:r>
              <a:rPr lang="en-US" dirty="0"/>
              <a:t>Load the system with realistic test data set</a:t>
            </a:r>
          </a:p>
          <a:p>
            <a:pPr lvl="1"/>
            <a:r>
              <a:rPr lang="en-US" dirty="0"/>
              <a:t>Send it queries </a:t>
            </a:r>
          </a:p>
          <a:p>
            <a:pPr lvl="2"/>
            <a:r>
              <a:rPr lang="en-US" dirty="0"/>
              <a:t>e.g., How many patients under the age of 65 have diabetes? How many have had a foot exam in the last 6 months? How many take metformin?</a:t>
            </a:r>
          </a:p>
          <a:p>
            <a:pPr lvl="1"/>
            <a:r>
              <a:rPr lang="en-US" dirty="0"/>
              <a:t>If it answers correctly, the system “understands” the data (in a practical sense)</a:t>
            </a:r>
          </a:p>
          <a:p>
            <a:pPr marL="287332" lvl="1" indent="0">
              <a:buNone/>
            </a:pPr>
            <a:r>
              <a:rPr lang="en-US" dirty="0"/>
              <a:t>Or </a:t>
            </a:r>
          </a:p>
          <a:p>
            <a:pPr lvl="1"/>
            <a:r>
              <a:rPr lang="en-US" dirty="0"/>
              <a:t>Try round-tripping the data</a:t>
            </a:r>
          </a:p>
          <a:p>
            <a:endParaRPr lang="en-US" dirty="0"/>
          </a:p>
        </p:txBody>
      </p:sp>
    </p:spTree>
    <p:extLst>
      <p:ext uri="{BB962C8B-B14F-4D97-AF65-F5344CB8AC3E}">
        <p14:creationId xmlns:p14="http://schemas.microsoft.com/office/powerpoint/2010/main" val="931318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Make Testing a Pleasure, not a Chore</a:t>
            </a:r>
          </a:p>
        </p:txBody>
      </p:sp>
      <p:sp>
        <p:nvSpPr>
          <p:cNvPr id="3" name="Content Placeholder 2"/>
          <p:cNvSpPr>
            <a:spLocks noGrp="1"/>
          </p:cNvSpPr>
          <p:nvPr>
            <p:ph idx="1"/>
          </p:nvPr>
        </p:nvSpPr>
        <p:spPr>
          <a:xfrm>
            <a:off x="812800" y="1447800"/>
            <a:ext cx="5621867" cy="4962525"/>
          </a:xfrm>
        </p:spPr>
        <p:txBody>
          <a:bodyPr/>
          <a:lstStyle/>
          <a:p>
            <a:r>
              <a:rPr lang="en-US" sz="2800" dirty="0"/>
              <a:t>Web-based if possible</a:t>
            </a:r>
          </a:p>
          <a:p>
            <a:r>
              <a:rPr lang="en-US" sz="2800" dirty="0"/>
              <a:t>Dead simple to use </a:t>
            </a:r>
          </a:p>
          <a:p>
            <a:r>
              <a:rPr lang="en-US" sz="2800" dirty="0"/>
              <a:t>Attractive and graphical </a:t>
            </a:r>
          </a:p>
          <a:p>
            <a:r>
              <a:rPr lang="en-US" sz="2800" dirty="0"/>
              <a:t>Clear feedback on problems</a:t>
            </a:r>
          </a:p>
          <a:p>
            <a:pPr lvl="1"/>
            <a:r>
              <a:rPr lang="en-US" sz="2400" dirty="0"/>
              <a:t>Helps to determine if the failure is due to the application or the test</a:t>
            </a:r>
          </a:p>
          <a:p>
            <a:endParaRPr lang="en-US" dirty="0"/>
          </a:p>
          <a:p>
            <a:endParaRPr lang="en-US" dirty="0"/>
          </a:p>
        </p:txBody>
      </p:sp>
      <p:pic>
        <p:nvPicPr>
          <p:cNvPr id="4" name="Picture 3"/>
          <p:cNvPicPr>
            <a:picLocks noChangeAspect="1"/>
          </p:cNvPicPr>
          <p:nvPr/>
        </p:nvPicPr>
        <p:blipFill rotWithShape="1">
          <a:blip r:embed="rId2"/>
          <a:srcRect l="10082" t="22473" r="68057" b="53270"/>
          <a:stretch/>
        </p:blipFill>
        <p:spPr>
          <a:xfrm>
            <a:off x="6889898" y="2062716"/>
            <a:ext cx="3274828" cy="3074551"/>
          </a:xfrm>
          <a:prstGeom prst="rect">
            <a:avLst/>
          </a:prstGeom>
        </p:spPr>
      </p:pic>
    </p:spTree>
    <p:extLst>
      <p:ext uri="{BB962C8B-B14F-4D97-AF65-F5344CB8AC3E}">
        <p14:creationId xmlns:p14="http://schemas.microsoft.com/office/powerpoint/2010/main" val="3076853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Open Source Works</a:t>
            </a:r>
          </a:p>
        </p:txBody>
      </p:sp>
      <p:sp>
        <p:nvSpPr>
          <p:cNvPr id="3" name="Content Placeholder 2"/>
          <p:cNvSpPr>
            <a:spLocks noGrp="1"/>
          </p:cNvSpPr>
          <p:nvPr>
            <p:ph idx="1"/>
          </p:nvPr>
        </p:nvSpPr>
        <p:spPr/>
        <p:txBody>
          <a:bodyPr>
            <a:normAutofit lnSpcReduction="10000"/>
          </a:bodyPr>
          <a:lstStyle/>
          <a:p>
            <a:r>
              <a:rPr lang="en-US" dirty="0"/>
              <a:t>Be OPEN – except with the final exam:</a:t>
            </a:r>
          </a:p>
          <a:p>
            <a:pPr lvl="1"/>
            <a:r>
              <a:rPr lang="en-US" dirty="0"/>
              <a:t>Publish the conformance criteria</a:t>
            </a:r>
          </a:p>
          <a:p>
            <a:pPr lvl="1"/>
            <a:r>
              <a:rPr lang="en-US" dirty="0"/>
              <a:t>Publish the testing workflow</a:t>
            </a:r>
          </a:p>
          <a:p>
            <a:pPr lvl="1"/>
            <a:r>
              <a:rPr lang="en-US" dirty="0"/>
              <a:t>Publish the conformance test scripts</a:t>
            </a:r>
          </a:p>
          <a:p>
            <a:pPr lvl="1"/>
            <a:r>
              <a:rPr lang="en-US" dirty="0"/>
              <a:t>Provide sample test sets </a:t>
            </a:r>
          </a:p>
          <a:p>
            <a:pPr lvl="1"/>
            <a:endParaRPr lang="en-US" dirty="0"/>
          </a:p>
          <a:p>
            <a:r>
              <a:rPr lang="en-US" dirty="0"/>
              <a:t>Open Source builds communities:</a:t>
            </a:r>
          </a:p>
          <a:p>
            <a:pPr lvl="1"/>
            <a:r>
              <a:rPr lang="en-US" dirty="0"/>
              <a:t>Involve government, vendors, providers, academics, start-ups, etc.</a:t>
            </a:r>
          </a:p>
          <a:p>
            <a:pPr lvl="1"/>
            <a:r>
              <a:rPr lang="en-US" dirty="0"/>
              <a:t>Communities working together improve together</a:t>
            </a:r>
          </a:p>
          <a:p>
            <a:endParaRPr lang="en-US" dirty="0"/>
          </a:p>
          <a:p>
            <a:r>
              <a:rPr lang="en-US" dirty="0"/>
              <a:t>MITRE healthcare projects use industry-friendly Apache 2 Open Source distribution license</a:t>
            </a:r>
          </a:p>
          <a:p>
            <a:pPr lvl="1"/>
            <a:r>
              <a:rPr lang="en-US" dirty="0"/>
              <a:t>Provides numerous freedoms for use of MITRE-developed software</a:t>
            </a:r>
          </a:p>
          <a:p>
            <a:endParaRPr lang="en-US" dirty="0"/>
          </a:p>
        </p:txBody>
      </p:sp>
    </p:spTree>
    <p:extLst>
      <p:ext uri="{BB962C8B-B14F-4D97-AF65-F5344CB8AC3E}">
        <p14:creationId xmlns:p14="http://schemas.microsoft.com/office/powerpoint/2010/main" val="1725850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4380" y="1463528"/>
            <a:ext cx="7382932" cy="51285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CCD/C32 Certification Testing (2008)</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22" y="5586980"/>
            <a:ext cx="2626864" cy="8233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7" name="Picture 6"/>
          <p:cNvPicPr>
            <a:picLocks noChangeAspect="1" noChangeArrowheads="1"/>
          </p:cNvPicPr>
          <p:nvPr/>
        </p:nvPicPr>
        <p:blipFill>
          <a:blip r:embed="rId4"/>
          <a:srcRect/>
          <a:stretch>
            <a:fillRect/>
          </a:stretch>
        </p:blipFill>
        <p:spPr bwMode="auto">
          <a:xfrm>
            <a:off x="812800" y="1549589"/>
            <a:ext cx="1828800" cy="819150"/>
          </a:xfrm>
          <a:prstGeom prst="rect">
            <a:avLst/>
          </a:prstGeom>
          <a:noFill/>
          <a:ln w="38100" algn="ctr">
            <a:noFill/>
            <a:miter lim="800000"/>
            <a:headEnd/>
            <a:tailEnd/>
          </a:ln>
          <a:effectLst>
            <a:reflection blurRad="6350" stA="52000" endA="300" endPos="35000" dir="5400000" sy="-100000" algn="bl" rotWithShape="0"/>
          </a:effectLst>
        </p:spPr>
      </p:pic>
      <p:sp>
        <p:nvSpPr>
          <p:cNvPr id="11" name="TextBox 10"/>
          <p:cNvSpPr txBox="1"/>
          <p:nvPr/>
        </p:nvSpPr>
        <p:spPr>
          <a:xfrm>
            <a:off x="740551" y="2775325"/>
            <a:ext cx="3386666" cy="2062103"/>
          </a:xfrm>
          <a:prstGeom prst="rect">
            <a:avLst/>
          </a:prstGeom>
          <a:noFill/>
        </p:spPr>
        <p:txBody>
          <a:bodyPr wrap="square" rtlCol="0">
            <a:spAutoFit/>
          </a:bodyPr>
          <a:lstStyle/>
          <a:p>
            <a:pPr>
              <a:spcAft>
                <a:spcPts val="600"/>
              </a:spcAft>
            </a:pPr>
            <a:r>
              <a:rPr lang="en-US" sz="1600" dirty="0"/>
              <a:t>The Certification Commission for Healthcare Information Technology (CCHIT) was an independent, not-for-profit group that certifies electronic health records (EHR) and networks for health information exchange (HIE) in the United States. </a:t>
            </a:r>
          </a:p>
        </p:txBody>
      </p:sp>
    </p:spTree>
    <p:extLst>
      <p:ext uri="{BB962C8B-B14F-4D97-AF65-F5344CB8AC3E}">
        <p14:creationId xmlns:p14="http://schemas.microsoft.com/office/powerpoint/2010/main" val="3538804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Test Sets are Essential</a:t>
            </a:r>
          </a:p>
        </p:txBody>
      </p:sp>
      <p:sp>
        <p:nvSpPr>
          <p:cNvPr id="3" name="Content Placeholder 2"/>
          <p:cNvSpPr>
            <a:spLocks noGrp="1"/>
          </p:cNvSpPr>
          <p:nvPr>
            <p:ph idx="1"/>
          </p:nvPr>
        </p:nvSpPr>
        <p:spPr/>
        <p:txBody>
          <a:bodyPr/>
          <a:lstStyle/>
          <a:p>
            <a:r>
              <a:rPr lang="en-US" dirty="0"/>
              <a:t>Test sets are invaluable</a:t>
            </a:r>
          </a:p>
          <a:p>
            <a:r>
              <a:rPr lang="en-US" dirty="0"/>
              <a:t>Scale matters (non-functional; may be beyond conformance)</a:t>
            </a:r>
          </a:p>
          <a:p>
            <a:r>
              <a:rPr lang="en-US" dirty="0"/>
              <a:t>Real records (anonymized or not) are not ideal to data is not good for open experimentation</a:t>
            </a:r>
          </a:p>
          <a:p>
            <a:r>
              <a:rPr lang="en-US" dirty="0"/>
              <a:t>It is difficult to hand-generate test data</a:t>
            </a:r>
          </a:p>
          <a:p>
            <a:pPr marL="0" indent="0">
              <a:buNone/>
            </a:pPr>
            <a:endParaRPr lang="en-US" dirty="0"/>
          </a:p>
          <a:p>
            <a:r>
              <a:rPr lang="en-US" dirty="0" err="1"/>
              <a:t>Synthea</a:t>
            </a:r>
            <a:r>
              <a:rPr lang="en-US" dirty="0"/>
              <a:t> has proven a valuable resource in education, testing, and innovation</a:t>
            </a:r>
          </a:p>
          <a:p>
            <a:endParaRPr lang="en-US" dirty="0"/>
          </a:p>
          <a:p>
            <a:endParaRPr lang="en-US" dirty="0"/>
          </a:p>
        </p:txBody>
      </p:sp>
    </p:spTree>
    <p:extLst>
      <p:ext uri="{BB962C8B-B14F-4D97-AF65-F5344CB8AC3E}">
        <p14:creationId xmlns:p14="http://schemas.microsoft.com/office/powerpoint/2010/main" val="3219841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dirty="0"/>
              <a:t>Questions</a:t>
            </a:r>
          </a:p>
        </p:txBody>
      </p:sp>
    </p:spTree>
    <p:extLst>
      <p:ext uri="{BB962C8B-B14F-4D97-AF65-F5344CB8AC3E}">
        <p14:creationId xmlns:p14="http://schemas.microsoft.com/office/powerpoint/2010/main" val="3828387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683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Synthea</a:t>
            </a:r>
            <a:r>
              <a:rPr lang="en-US" dirty="0"/>
              <a:t> Open Source Collaborators</a:t>
            </a:r>
          </a:p>
        </p:txBody>
      </p:sp>
      <p:sp>
        <p:nvSpPr>
          <p:cNvPr id="3" name="Content Placeholder 2"/>
          <p:cNvSpPr>
            <a:spLocks noGrp="1"/>
          </p:cNvSpPr>
          <p:nvPr>
            <p:ph idx="1"/>
          </p:nvPr>
        </p:nvSpPr>
        <p:spPr/>
        <p:txBody>
          <a:bodyPr>
            <a:normAutofit/>
          </a:bodyPr>
          <a:lstStyle/>
          <a:p>
            <a:r>
              <a:rPr lang="en-US" dirty="0"/>
              <a:t>Jeff Eastman </a:t>
            </a:r>
            <a:r>
              <a:rPr lang="en-US" b="0" dirty="0"/>
              <a:t>(</a:t>
            </a:r>
            <a:r>
              <a:rPr lang="en-US" b="0" dirty="0" err="1"/>
              <a:t>MiHIN</a:t>
            </a:r>
            <a:r>
              <a:rPr lang="en-US" b="0" dirty="0"/>
              <a:t>)</a:t>
            </a:r>
          </a:p>
          <a:p>
            <a:r>
              <a:rPr lang="en-US" dirty="0"/>
              <a:t>Tom Gallagher </a:t>
            </a:r>
            <a:r>
              <a:rPr lang="en-US" b="0" dirty="0"/>
              <a:t>(University of Montana)</a:t>
            </a:r>
          </a:p>
          <a:p>
            <a:r>
              <a:rPr lang="en-US" dirty="0"/>
              <a:t>Kuda Dube, Scott McLachlan </a:t>
            </a:r>
            <a:r>
              <a:rPr lang="en-US" b="0" dirty="0"/>
              <a:t>(Massey University [NZ])</a:t>
            </a:r>
          </a:p>
          <a:p>
            <a:r>
              <a:rPr lang="en-US" dirty="0"/>
              <a:t>Mark Braunstein </a:t>
            </a:r>
            <a:r>
              <a:rPr lang="en-US" b="0" dirty="0"/>
              <a:t>(Georgia Tech)</a:t>
            </a:r>
          </a:p>
          <a:p>
            <a:pPr lvl="1"/>
            <a:r>
              <a:rPr lang="en-US" dirty="0"/>
              <a:t>Jaya Rao, Daniel </a:t>
            </a:r>
            <a:r>
              <a:rPr lang="en-US" dirty="0" err="1"/>
              <a:t>Sahu</a:t>
            </a:r>
            <a:r>
              <a:rPr lang="en-US" dirty="0"/>
              <a:t>, Lichen Shen</a:t>
            </a:r>
          </a:p>
          <a:p>
            <a:r>
              <a:rPr lang="en-US" dirty="0"/>
              <a:t>James Agnew </a:t>
            </a:r>
            <a:r>
              <a:rPr lang="en-US" b="0" dirty="0"/>
              <a:t>(HAPI)</a:t>
            </a:r>
          </a:p>
          <a:p>
            <a:r>
              <a:rPr lang="en-US" dirty="0"/>
              <a:t>Sen Yang </a:t>
            </a:r>
            <a:r>
              <a:rPr lang="en-US" b="0" dirty="0"/>
              <a:t>(Rutgers) </a:t>
            </a:r>
          </a:p>
          <a:p>
            <a:r>
              <a:rPr lang="en-US" dirty="0"/>
              <a:t>Ida Sim </a:t>
            </a:r>
            <a:r>
              <a:rPr lang="en-US" b="0" dirty="0"/>
              <a:t>(UCSF, Open </a:t>
            </a:r>
            <a:r>
              <a:rPr lang="en-US" b="0" dirty="0" err="1"/>
              <a:t>mHealth</a:t>
            </a:r>
            <a:r>
              <a:rPr lang="en-US" b="0" dirty="0"/>
              <a:t>)</a:t>
            </a:r>
          </a:p>
          <a:p>
            <a:r>
              <a:rPr lang="en-US" dirty="0"/>
              <a:t>Aristotle Mannan </a:t>
            </a:r>
            <a:r>
              <a:rPr lang="en-US" b="0" dirty="0"/>
              <a:t>(Boswell)</a:t>
            </a:r>
          </a:p>
          <a:p>
            <a:r>
              <a:rPr lang="en-US" dirty="0" err="1"/>
              <a:t>Sona</a:t>
            </a:r>
            <a:r>
              <a:rPr lang="en-US" dirty="0"/>
              <a:t> </a:t>
            </a:r>
            <a:r>
              <a:rPr lang="en-US" dirty="0" err="1"/>
              <a:t>Vasudevan</a:t>
            </a:r>
            <a:r>
              <a:rPr lang="en-US" dirty="0"/>
              <a:t> </a:t>
            </a:r>
            <a:r>
              <a:rPr lang="en-US" b="0" dirty="0"/>
              <a:t>(Georgetown School of Medicine)</a:t>
            </a:r>
          </a:p>
          <a:p>
            <a:pPr marL="0" indent="0">
              <a:buNone/>
            </a:pPr>
            <a:r>
              <a:rPr lang="en-US" b="0" dirty="0"/>
              <a:t>+ more every few weeks</a:t>
            </a:r>
            <a:endParaRPr lang="en-US" dirty="0"/>
          </a:p>
        </p:txBody>
      </p:sp>
    </p:spTree>
    <p:extLst>
      <p:ext uri="{BB962C8B-B14F-4D97-AF65-F5344CB8AC3E}">
        <p14:creationId xmlns:p14="http://schemas.microsoft.com/office/powerpoint/2010/main" val="3707165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Picture 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925" y="-10305"/>
            <a:ext cx="6011839" cy="68683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240" y="1427948"/>
            <a:ext cx="5867960" cy="2403516"/>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5482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Quality Measur</a:t>
            </a:r>
            <a:r>
              <a:rPr lang="en-US" dirty="0">
                <a:solidFill>
                  <a:srgbClr val="005F9E"/>
                </a:solidFill>
              </a:rPr>
              <a:t>e</a:t>
            </a:r>
            <a:r>
              <a:rPr lang="en-US" dirty="0"/>
              <a:t>s (2009-2010)</a:t>
            </a:r>
          </a:p>
        </p:txBody>
      </p:sp>
      <p:pic>
        <p:nvPicPr>
          <p:cNvPr id="4" name="Picture 3" descr="popHealth.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4793" y="304910"/>
            <a:ext cx="2074261" cy="7414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591" y="1394819"/>
            <a:ext cx="10199851" cy="5014689"/>
          </a:xfrm>
          <a:prstGeom prst="rect">
            <a:avLst/>
          </a:prstGeom>
        </p:spPr>
      </p:pic>
    </p:spTree>
    <p:extLst>
      <p:ext uri="{BB962C8B-B14F-4D97-AF65-F5344CB8AC3E}">
        <p14:creationId xmlns:p14="http://schemas.microsoft.com/office/powerpoint/2010/main" val="3581063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Quality Measure Scorecard</a:t>
            </a:r>
          </a:p>
        </p:txBody>
      </p:sp>
      <p:pic>
        <p:nvPicPr>
          <p:cNvPr id="4" name="Picture 3" descr="pophealth_v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030" y="1371755"/>
            <a:ext cx="6991176" cy="5065382"/>
          </a:xfrm>
          <a:prstGeom prst="rect">
            <a:avLst/>
          </a:prstGeom>
          <a:ln w="19050">
            <a:solidFill>
              <a:schemeClr val="accent6">
                <a:lumMod val="65000"/>
              </a:schemeClr>
            </a:solidFill>
          </a:ln>
          <a:effectLst/>
        </p:spPr>
      </p:pic>
    </p:spTree>
    <p:extLst>
      <p:ext uri="{BB962C8B-B14F-4D97-AF65-F5344CB8AC3E}">
        <p14:creationId xmlns:p14="http://schemas.microsoft.com/office/powerpoint/2010/main" val="1080372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CQM Certification</a:t>
            </a:r>
          </a:p>
        </p:txBody>
      </p:sp>
      <p:sp>
        <p:nvSpPr>
          <p:cNvPr id="3" name="Content Placeholder 2"/>
          <p:cNvSpPr>
            <a:spLocks noGrp="1"/>
          </p:cNvSpPr>
          <p:nvPr>
            <p:ph idx="1"/>
          </p:nvPr>
        </p:nvSpPr>
        <p:spPr>
          <a:xfrm>
            <a:off x="672952" y="1458557"/>
            <a:ext cx="5071633" cy="4962525"/>
          </a:xfrm>
        </p:spPr>
        <p:txBody>
          <a:bodyPr>
            <a:noAutofit/>
          </a:bodyPr>
          <a:lstStyle/>
          <a:p>
            <a:r>
              <a:rPr lang="en-US" sz="1800" dirty="0"/>
              <a:t>Cypress tests the ability of an EHR to:</a:t>
            </a:r>
          </a:p>
          <a:p>
            <a:pPr lvl="1"/>
            <a:r>
              <a:rPr lang="en-US" sz="1600" dirty="0"/>
              <a:t>Calculate Clinical Quality Measure results</a:t>
            </a:r>
          </a:p>
          <a:p>
            <a:pPr lvl="1"/>
            <a:r>
              <a:rPr lang="en-US" sz="1600" dirty="0"/>
              <a:t>Generate reports for CMS in XML data standard format (QRDA)</a:t>
            </a:r>
          </a:p>
          <a:p>
            <a:endParaRPr lang="en-US" sz="1800" dirty="0"/>
          </a:p>
          <a:p>
            <a:r>
              <a:rPr lang="en-US" sz="1800" dirty="0"/>
              <a:t>Cypress is the ONC Authoritative Meaningful Use (MU) Stage 2 Clinical Quality Measure (CQM) Testing and Certification Tool</a:t>
            </a:r>
          </a:p>
          <a:p>
            <a:pPr lvl="1"/>
            <a:endParaRPr lang="en-US" sz="1600" dirty="0"/>
          </a:p>
          <a:p>
            <a:r>
              <a:rPr lang="en-US" sz="1800" dirty="0"/>
              <a:t>Since January 2013, certified 1187 different EHR products for MU</a:t>
            </a:r>
          </a:p>
          <a:p>
            <a:endParaRPr lang="en-US" sz="1800" dirty="0"/>
          </a:p>
          <a:p>
            <a:r>
              <a:rPr lang="en-US" sz="1800" dirty="0"/>
              <a:t> 200M Americans have had their health data stored in EHRs tested</a:t>
            </a:r>
            <a:br>
              <a:rPr lang="en-US" sz="1800" dirty="0"/>
            </a:br>
            <a:r>
              <a:rPr lang="en-US" sz="1800" dirty="0"/>
              <a:t>and certified by Cypress</a:t>
            </a:r>
          </a:p>
          <a:p>
            <a:pPr lvl="1"/>
            <a:endParaRPr lang="en-US" sz="1600" dirty="0"/>
          </a:p>
          <a:p>
            <a:endParaRPr lang="en-US" sz="1800" dirty="0"/>
          </a:p>
        </p:txBody>
      </p:sp>
      <p:pic>
        <p:nvPicPr>
          <p:cNvPr id="4" name="Picture 3" descr="cypress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4146" y="481566"/>
            <a:ext cx="3241077" cy="573224"/>
          </a:xfrm>
          <a:prstGeom prst="rect">
            <a:avLst/>
          </a:prstGeom>
        </p:spPr>
      </p:pic>
      <p:pic>
        <p:nvPicPr>
          <p:cNvPr id="7" name="Picture 6" descr="cypress_screenshot_3.png"/>
          <p:cNvPicPr>
            <a:picLocks noChangeAspect="1"/>
          </p:cNvPicPr>
          <p:nvPr/>
        </p:nvPicPr>
        <p:blipFill rotWithShape="1">
          <a:blip r:embed="rId3">
            <a:extLst>
              <a:ext uri="{28A0092B-C50C-407E-A947-70E740481C1C}">
                <a14:useLocalDpi xmlns:a14="http://schemas.microsoft.com/office/drawing/2010/main" val="0"/>
              </a:ext>
            </a:extLst>
          </a:blip>
          <a:srcRect l="1426" t="2115" r="26950" b="4376"/>
          <a:stretch/>
        </p:blipFill>
        <p:spPr>
          <a:xfrm>
            <a:off x="5744585" y="1269401"/>
            <a:ext cx="6185647" cy="5588599"/>
          </a:xfrm>
          <a:prstGeom prst="rect">
            <a:avLst/>
          </a:prstGeom>
        </p:spPr>
      </p:pic>
    </p:spTree>
    <p:extLst>
      <p:ext uri="{BB962C8B-B14F-4D97-AF65-F5344CB8AC3E}">
        <p14:creationId xmlns:p14="http://schemas.microsoft.com/office/powerpoint/2010/main" val="349715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Operations</a:t>
            </a:r>
          </a:p>
        </p:txBody>
      </p:sp>
      <p:pic>
        <p:nvPicPr>
          <p:cNvPr id="4" name="Picture 3" descr="System-Fig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294" y="1143003"/>
            <a:ext cx="6856524" cy="5271257"/>
          </a:xfrm>
          <a:prstGeom prst="rect">
            <a:avLst/>
          </a:prstGeom>
        </p:spPr>
      </p:pic>
      <p:pic>
        <p:nvPicPr>
          <p:cNvPr id="5" name="Picture 4" descr="cypress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146" y="481566"/>
            <a:ext cx="3241077" cy="573224"/>
          </a:xfrm>
          <a:prstGeom prst="rect">
            <a:avLst/>
          </a:prstGeom>
        </p:spPr>
      </p:pic>
    </p:spTree>
    <p:extLst>
      <p:ext uri="{BB962C8B-B14F-4D97-AF65-F5344CB8AC3E}">
        <p14:creationId xmlns:p14="http://schemas.microsoft.com/office/powerpoint/2010/main" val="2356768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953016"/>
                </a:solidFill>
              </a:rPr>
              <a:t>Test Tool for Quality Measure Developers</a:t>
            </a:r>
            <a:endParaRPr lang="en-US" dirty="0"/>
          </a:p>
        </p:txBody>
      </p:sp>
      <p:pic>
        <p:nvPicPr>
          <p:cNvPr id="4" name="Picture 3" descr="Screen Shot 2013-12-10 at 2.06.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8285" y="363063"/>
            <a:ext cx="2138643" cy="669348"/>
          </a:xfrm>
          <a:prstGeom prst="rect">
            <a:avLst/>
          </a:prstGeom>
        </p:spPr>
      </p:pic>
      <p:sp>
        <p:nvSpPr>
          <p:cNvPr id="7" name="TextBox 6"/>
          <p:cNvSpPr txBox="1"/>
          <p:nvPr/>
        </p:nvSpPr>
        <p:spPr>
          <a:xfrm>
            <a:off x="722168" y="1505622"/>
            <a:ext cx="3656194" cy="4909036"/>
          </a:xfrm>
          <a:prstGeom prst="rect">
            <a:avLst/>
          </a:prstGeom>
          <a:noFill/>
        </p:spPr>
        <p:txBody>
          <a:bodyPr wrap="square" rtlCol="0">
            <a:spAutoFit/>
          </a:bodyPr>
          <a:lstStyle/>
          <a:p>
            <a:pPr defTabSz="914377">
              <a:spcAft>
                <a:spcPts val="600"/>
              </a:spcAft>
              <a:buClr>
                <a:schemeClr val="tx2"/>
              </a:buClr>
            </a:pPr>
            <a:r>
              <a:rPr lang="en-US" b="1" dirty="0">
                <a:latin typeface="Arial" pitchFamily="34" charset="0"/>
                <a:cs typeface="Arial" pitchFamily="34" charset="0"/>
              </a:rPr>
              <a:t>An open source testing tool that allows Clinical Quality Measure developers to test and verify the behavior of their </a:t>
            </a:r>
            <a:r>
              <a:rPr lang="en-US" b="1" dirty="0" err="1">
                <a:latin typeface="Arial" pitchFamily="34" charset="0"/>
                <a:cs typeface="Arial" pitchFamily="34" charset="0"/>
              </a:rPr>
              <a:t>eCQM</a:t>
            </a:r>
            <a:r>
              <a:rPr lang="en-US" b="1" dirty="0">
                <a:latin typeface="Arial" pitchFamily="34" charset="0"/>
                <a:cs typeface="Arial" pitchFamily="34" charset="0"/>
              </a:rPr>
              <a:t> logic. </a:t>
            </a:r>
          </a:p>
          <a:p>
            <a:pPr defTabSz="914377">
              <a:spcAft>
                <a:spcPts val="600"/>
              </a:spcAft>
              <a:buClr>
                <a:schemeClr val="tx2"/>
              </a:buClr>
            </a:pPr>
            <a:endParaRPr lang="en-US" b="1" dirty="0">
              <a:latin typeface="Arial" pitchFamily="34" charset="0"/>
              <a:cs typeface="Arial" pitchFamily="34" charset="0"/>
            </a:endParaRPr>
          </a:p>
          <a:p>
            <a:pPr defTabSz="914377">
              <a:spcAft>
                <a:spcPts val="600"/>
              </a:spcAft>
              <a:buClr>
                <a:schemeClr val="tx2"/>
              </a:buClr>
            </a:pPr>
            <a:r>
              <a:rPr lang="en-US" b="1" dirty="0">
                <a:latin typeface="Arial" pitchFamily="34" charset="0"/>
                <a:cs typeface="Arial" pitchFamily="34" charset="0"/>
              </a:rPr>
              <a:t>Outcomes:</a:t>
            </a:r>
          </a:p>
          <a:p>
            <a:pPr marL="233363" indent="-233363" defTabSz="914377">
              <a:spcAft>
                <a:spcPts val="600"/>
              </a:spcAft>
              <a:buClr>
                <a:schemeClr val="tx2"/>
              </a:buClr>
              <a:buFont typeface="Arial" charset="0"/>
              <a:buChar char="•"/>
            </a:pPr>
            <a:r>
              <a:rPr lang="en-US" b="1" dirty="0">
                <a:latin typeface="Arial" pitchFamily="34" charset="0"/>
                <a:cs typeface="Arial" pitchFamily="34" charset="0"/>
              </a:rPr>
              <a:t>1,305 registered users have created 17,263 synthetic patient records to test and understand errors in measure performance  </a:t>
            </a:r>
          </a:p>
          <a:p>
            <a:pPr marL="233363" indent="-233363" defTabSz="914377">
              <a:spcAft>
                <a:spcPts val="600"/>
              </a:spcAft>
              <a:buClr>
                <a:schemeClr val="tx2"/>
              </a:buClr>
              <a:buFont typeface="Arial" charset="0"/>
              <a:buChar char="•"/>
            </a:pPr>
            <a:r>
              <a:rPr lang="en-US" b="1" dirty="0">
                <a:latin typeface="Arial" pitchFamily="34" charset="0"/>
                <a:cs typeface="Arial" pitchFamily="34" charset="0"/>
              </a:rPr>
              <a:t>67% reduction in the length of measure reviews</a:t>
            </a:r>
          </a:p>
          <a:p>
            <a:pPr marL="233363" indent="-233363" defTabSz="914377">
              <a:spcAft>
                <a:spcPts val="600"/>
              </a:spcAft>
              <a:buClr>
                <a:schemeClr val="tx2"/>
              </a:buClr>
              <a:buFont typeface="Arial" charset="0"/>
              <a:buChar char="•"/>
            </a:pPr>
            <a:r>
              <a:rPr lang="en-US" b="1" dirty="0">
                <a:latin typeface="Arial" pitchFamily="34" charset="0"/>
                <a:cs typeface="Arial" pitchFamily="34" charset="0"/>
              </a:rPr>
              <a:t>80% reduction in measure errors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4729" y="1366302"/>
            <a:ext cx="4953069" cy="5308370"/>
          </a:xfrm>
          <a:prstGeom prst="rect">
            <a:avLst/>
          </a:prstGeom>
        </p:spPr>
      </p:pic>
    </p:spTree>
    <p:extLst>
      <p:ext uri="{BB962C8B-B14F-4D97-AF65-F5344CB8AC3E}">
        <p14:creationId xmlns:p14="http://schemas.microsoft.com/office/powerpoint/2010/main" val="3934404553"/>
      </p:ext>
    </p:extLst>
  </p:cSld>
  <p:clrMapOvr>
    <a:masterClrMapping/>
  </p:clrMapOvr>
</p:sld>
</file>

<file path=ppt/theme/theme1.xml><?xml version="1.0" encoding="utf-8"?>
<a:theme xmlns:a="http://schemas.openxmlformats.org/drawingml/2006/main" name="MITRE_Template16x9">
  <a:themeElements>
    <a:clrScheme name="MITRE_Corporate Palette">
      <a:dk1>
        <a:sysClr val="windowText" lastClr="000000"/>
      </a:dk1>
      <a:lt1>
        <a:sysClr val="window" lastClr="FFFFFF"/>
      </a:lt1>
      <a:dk2>
        <a:srgbClr val="005B94"/>
      </a:dk2>
      <a:lt2>
        <a:srgbClr val="DFE1DF"/>
      </a:lt2>
      <a:accent1>
        <a:srgbClr val="00B3DC"/>
      </a:accent1>
      <a:accent2>
        <a:srgbClr val="F7901E"/>
      </a:accent2>
      <a:accent3>
        <a:srgbClr val="FFE23C"/>
      </a:accent3>
      <a:accent4>
        <a:srgbClr val="BED131"/>
      </a:accent4>
      <a:accent5>
        <a:srgbClr val="C64227"/>
      </a:accent5>
      <a:accent6>
        <a:srgbClr val="FFFFFF"/>
      </a:accent6>
      <a:hlink>
        <a:srgbClr val="00B3DC"/>
      </a:hlink>
      <a:folHlink>
        <a:srgbClr val="800080"/>
      </a:folHlink>
    </a:clrScheme>
    <a:fontScheme name="MITRE Corpor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lumMod val="50000"/>
              <a:lumOff val="50000"/>
            </a:schemeClr>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spcAft>
            <a:spcPts val="600"/>
          </a:spcAft>
          <a:defRPr sz="1600">
            <a:ea typeface="Verdana" pitchFamily="34" charset="0"/>
            <a:cs typeface="Verdana" pitchFamily="34" charset="0"/>
          </a:defRPr>
        </a:defPPr>
      </a:lstStyle>
    </a:txDef>
  </a:objectDefaults>
  <a:extraClrSchemeLst/>
  <a:extLst>
    <a:ext uri="{05A4C25C-085E-4340-85A3-A5531E510DB2}">
      <thm15:themeFamily xmlns:thm15="http://schemas.microsoft.com/office/thememl/2012/main" name="MITRE_Briefing_Template16x9.pptx" id="{F591F8B9-20D2-4A6A-857A-710EAC9B950F}" vid="{B0B8B8B2-8210-4301-9CD5-5E67274452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ITRE Work" ma:contentTypeID="0x010100823A99C636F7423283FB0D200866C61300ED7B95B9F3884348B31FF9A448CD4B00" ma:contentTypeVersion="12" ma:contentTypeDescription="Materials and documents that contain MITRE authored content and other content directly attributable to MITRE and its work" ma:contentTypeScope="" ma:versionID="4c300fd0175ab4bb33b1854ea5312191">
  <xsd:schema xmlns:xsd="http://www.w3.org/2001/XMLSchema" xmlns:xs="http://www.w3.org/2001/XMLSchema" xmlns:p="http://schemas.microsoft.com/office/2006/metadata/properties" xmlns:ns1="http://schemas.microsoft.com/sharepoint/v3" xmlns:ns2="http://schemas.microsoft.com/sharepoint/v3/fields" xmlns:ns3="ae7241bb-316f-43d3-a81e-64ec0fc1fc73" xmlns:ns4="http://schemas.microsoft.com/sharepoint/v4" targetNamespace="http://schemas.microsoft.com/office/2006/metadata/properties" ma:root="true" ma:fieldsID="8a5054c4affde81919734fc787b26e5c" ns1:_="" ns2:_="" ns3:_="" ns4:_="">
    <xsd:import namespace="http://schemas.microsoft.com/sharepoint/v3"/>
    <xsd:import namespace="http://schemas.microsoft.com/sharepoint/v3/fields"/>
    <xsd:import namespace="ae7241bb-316f-43d3-a81e-64ec0fc1fc73"/>
    <xsd:import namespace="http://schemas.microsoft.com/sharepoint/v4"/>
    <xsd:element name="properties">
      <xsd:complexType>
        <xsd:sequence>
          <xsd:element name="documentManagement">
            <xsd:complexType>
              <xsd:all>
                <xsd:element ref="ns2:_Contributor" minOccurs="0"/>
                <xsd:element ref="ns1:MITRE_x0020_Sensitivity"/>
                <xsd:element ref="ns1:Release_x0020_Statement"/>
                <xsd:element ref="ns3:DocType" minOccurs="0"/>
                <xsd:element ref="ns3:SortOrder" minOccurs="0"/>
                <xsd:element ref="ns3:Site_x0020_Page" minOccurs="0"/>
                <xsd:element ref="ns4:IconOverlay"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MITRE_x0020_Sensitivity" ma:index="10" ma:displayName="Sensitivity" ma:default="Internal MITRE Information" ma:internalName="MITRE_x0020_Sensitivity">
      <xsd:simpleType>
        <xsd:restriction base="dms:Choice">
          <xsd:enumeration value="Public Information"/>
          <xsd:enumeration value="Internal MITRE Information"/>
          <xsd:enumeration value="Sensitive Information"/>
          <xsd:enumeration value="Highly Sensitive Information"/>
        </xsd:restriction>
      </xsd:simpleType>
    </xsd:element>
    <xsd:element name="Release_x0020_Statement" ma:index="11" ma:displayName="Release Statement" ma:default="For Internal MITRE Use" ma:internalName="Release_x0020_Statement">
      <xsd:simpleType>
        <xsd:union memberTypes="dms:Text">
          <xsd:simpleType>
            <xsd:restriction base="dms:Choice">
              <xsd:enumeration value="Approved for Public Release"/>
              <xsd:enumeration value="For Internal MITRE Use"/>
              <xsd:enumeration value="For Release to All Sponsors"/>
              <xsd:enumeration value="For Limited Internal MITRE Use"/>
              <xsd:enumeration value="For Limited External Release"/>
              <xsd:enumeration value="Privileged: Sensitive Personal Information"/>
              <xsd:enumeration value="MITRE Proprietary"/>
              <xsd:enumeration value="Source Selection Sensitive"/>
              <xsd:enumeration value="Restricted: Highly Sensitive Personal Information"/>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7241bb-316f-43d3-a81e-64ec0fc1fc73" elementFormDefault="qualified">
    <xsd:import namespace="http://schemas.microsoft.com/office/2006/documentManagement/types"/>
    <xsd:import namespace="http://schemas.microsoft.com/office/infopath/2007/PartnerControls"/>
    <xsd:element name="DocType" ma:index="12" nillable="true" ma:displayName="DocType" ma:format="Dropdown" ma:internalName="DocType">
      <xsd:simpleType>
        <xsd:restriction base="dms:Choice">
          <xsd:enumeration value="Board of Trustee Bio"/>
          <xsd:enumeration value="Executive Bio"/>
          <xsd:enumeration value="Event Planning"/>
          <xsd:enumeration value="MPG Reference"/>
          <xsd:enumeration value="Template"/>
          <xsd:enumeration value="Other"/>
          <xsd:enumeration value="How-Tos"/>
          <xsd:enumeration value="BOT Program Highlights"/>
        </xsd:restriction>
      </xsd:simpleType>
    </xsd:element>
    <xsd:element name="SortOrder" ma:index="13" nillable="true" ma:displayName="SortOrder" ma:decimals="1" ma:internalName="SortOrder" ma:percentage="FALSE">
      <xsd:simpleType>
        <xsd:restriction base="dms:Number"/>
      </xsd:simpleType>
    </xsd:element>
    <xsd:element name="Site_x0020_Page" ma:index="14" nillable="true" ma:displayName="Site Pages" ma:description="On which pages of this site should this page appear as a &quot;related resource&quot; on the right." ma:list="{0e6e1ef9-95cd-4525-a4f0-68190b9baa13}" ma:internalName="Site_x0020_Page" ma:showField="Title">
      <xsd:complexType>
        <xsd:complexContent>
          <xsd:extension base="dms:MultiChoiceLookup">
            <xsd:sequence>
              <xsd:element name="Value" type="dms:Lookup" maxOccurs="unbounded" minOccurs="0" nillable="true"/>
            </xsd:sequence>
          </xsd:extension>
        </xsd:complexContent>
      </xsd:complexType>
    </xsd:element>
    <xsd:element name="Date" ma:index="16" nillable="true" ma:displayName="Date" ma:description="If applicable for items such as the Program Highlights."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customXsn xmlns="http://schemas.microsoft.com/office/2006/metadata/customXsn">
  <xsnLocation/>
  <cached>True</cached>
  <openByDefault>True</openByDefault>
  <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MITRE_x0020_Sensitivity xmlns="http://schemas.microsoft.com/sharepoint/v3">Internal MITRE Information</MITRE_x0020_Sensitivity>
    <IconOverlay xmlns="http://schemas.microsoft.com/sharepoint/v4" xsi:nil="true"/>
    <_Contributor xmlns="http://schemas.microsoft.com/sharepoint/v3/fields" xsi:nil="true"/>
    <DocType xmlns="ae7241bb-316f-43d3-a81e-64ec0fc1fc73">Template</DocType>
    <Release_x0020_Statement xmlns="http://schemas.microsoft.com/sharepoint/v3">For Internal MITRE Use</Release_x0020_Statement>
    <Site_x0020_Page xmlns="ae7241bb-316f-43d3-a81e-64ec0fc1fc73">
      <Value>36</Value>
      <Value>56</Value>
      <Value>57</Value>
    </Site_x0020_Page>
    <SortOrder xmlns="ae7241bb-316f-43d3-a81e-64ec0fc1fc73">1</SortOrder>
    <Date xmlns="ae7241bb-316f-43d3-a81e-64ec0fc1fc73">2017-01-01T05:00:00+00:00</Date>
  </documentManagement>
</p:properties>
</file>

<file path=customXml/itemProps1.xml><?xml version="1.0" encoding="utf-8"?>
<ds:datastoreItem xmlns:ds="http://schemas.openxmlformats.org/officeDocument/2006/customXml" ds:itemID="{4C1E497D-7C9A-47DA-B5BC-3F7465CF65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ae7241bb-316f-43d3-a81e-64ec0fc1fc7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E35421-91C6-43D4-8A60-5CF591E2A7C0}">
  <ds:schemaRefs>
    <ds:schemaRef ds:uri="http://schemas.microsoft.com/office/2006/metadata/customXsn"/>
  </ds:schemaRefs>
</ds:datastoreItem>
</file>

<file path=customXml/itemProps3.xml><?xml version="1.0" encoding="utf-8"?>
<ds:datastoreItem xmlns:ds="http://schemas.openxmlformats.org/officeDocument/2006/customXml" ds:itemID="{7E3B0A9C-6BC8-4D56-9DCA-5835753807C4}">
  <ds:schemaRefs>
    <ds:schemaRef ds:uri="http://schemas.microsoft.com/sharepoint/v3/contenttype/forms"/>
  </ds:schemaRefs>
</ds:datastoreItem>
</file>

<file path=customXml/itemProps4.xml><?xml version="1.0" encoding="utf-8"?>
<ds:datastoreItem xmlns:ds="http://schemas.openxmlformats.org/officeDocument/2006/customXml" ds:itemID="{31DF4C04-940F-4AD0-9CA2-F501B624D31E}">
  <ds:schemaRefs>
    <ds:schemaRef ds:uri="http://schemas.microsoft.com/sharepoint/v4"/>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sharepoint/v3"/>
    <ds:schemaRef ds:uri="ae7241bb-316f-43d3-a81e-64ec0fc1fc73"/>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27882</TotalTime>
  <Words>1241</Words>
  <Application>Microsoft Office PowerPoint</Application>
  <PresentationFormat>Widescreen</PresentationFormat>
  <Paragraphs>187</Paragraphs>
  <Slides>33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Helvetica LT Std</vt:lpstr>
      <vt:lpstr>Helvetica Neue</vt:lpstr>
      <vt:lpstr>Times New Roman</vt:lpstr>
      <vt:lpstr>Verdana</vt:lpstr>
      <vt:lpstr>Wingdings</vt:lpstr>
      <vt:lpstr>MITRE_Template16x9</vt:lpstr>
      <vt:lpstr>Conformance and Certification</vt:lpstr>
      <vt:lpstr>PowerPoint Presentation</vt:lpstr>
      <vt:lpstr>CCD/C32 Certification Testing (2008)</vt:lpstr>
      <vt:lpstr>PowerPoint Presentation</vt:lpstr>
      <vt:lpstr>Clinical Quality Measures (2009-2010)</vt:lpstr>
      <vt:lpstr>Clinical Quality Measure Scorecard</vt:lpstr>
      <vt:lpstr>CQM Certification</vt:lpstr>
      <vt:lpstr>Concept of Operations</vt:lpstr>
      <vt:lpstr>Test Tool for Quality Measure Developers</vt:lpstr>
      <vt:lpstr>PowerPoint Presentation</vt:lpstr>
      <vt:lpstr>FHIR Conformance Testing</vt:lpstr>
      <vt:lpstr>Current FHIR Servers under Test</vt:lpstr>
      <vt:lpstr>PowerPoint Presentation</vt:lpstr>
      <vt:lpstr>FHIR Scorecard (NEW)</vt:lpstr>
      <vt:lpstr>Test Data</vt:lpstr>
      <vt:lpstr>Synthea: Synthetic Health Patient Simulation</vt:lpstr>
      <vt:lpstr>Diseases Covered in Synthea</vt:lpstr>
      <vt:lpstr>Appendicitis</vt:lpstr>
      <vt:lpstr>Disease Models (as of December 2016)</vt:lpstr>
      <vt:lpstr>SyntheticMass (NEW)</vt:lpstr>
      <vt:lpstr>MITRE’s Business Models</vt:lpstr>
      <vt:lpstr>PowerPoint Presentation</vt:lpstr>
      <vt:lpstr>Lessons Learned</vt:lpstr>
      <vt:lpstr>1. Testing is Essential</vt:lpstr>
      <vt:lpstr>2. Begin with the End Goal in Mind</vt:lpstr>
      <vt:lpstr>3. Set the Bar at the Right Height</vt:lpstr>
      <vt:lpstr>4. Think Laterally About How to Test</vt:lpstr>
      <vt:lpstr>5. Make Testing a Pleasure, not a Chore</vt:lpstr>
      <vt:lpstr>6. Open Source Works</vt:lpstr>
      <vt:lpstr>7.  Test Sets are Essential</vt:lpstr>
      <vt:lpstr>Questions</vt:lpstr>
      <vt:lpstr>PowerPoint Presentation</vt:lpstr>
      <vt:lpstr>Synthea Open Source Collaborators</vt:lpstr>
    </vt:vector>
  </TitlesOfParts>
  <Company>The MITRE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MITRE Widescreen Briefing Template - 16x9 default</dc:title>
  <dc:creator>Schleith, John J.</dc:creator>
  <cp:lastModifiedBy>Kramer, Mark A.</cp:lastModifiedBy>
  <cp:revision>930</cp:revision>
  <cp:lastPrinted>2015-01-29T19:44:43Z</cp:lastPrinted>
  <dcterms:created xsi:type="dcterms:W3CDTF">2014-04-10T17:20:38Z</dcterms:created>
  <dcterms:modified xsi:type="dcterms:W3CDTF">2017-06-29T19:07:46Z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0x010100823A99C636F7423283FB0D200866C61300ED7B95B9F3884348B31FF9A448CD4B00</vt:lpwstr>
  </property>
  <property fmtid="{D5CDD505-2E9C-101B-9397-08002B2CF9AE}" pid="3" name="Order">
    <vt:r8>28100</vt:r8>
  </property>
</Properties>
</file>