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tif" ContentType="image/t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  <p:sldMasterId id="2147483795" r:id="rId2"/>
  </p:sldMasterIdLst>
  <p:notesMasterIdLst>
    <p:notesMasterId r:id="rId11"/>
  </p:notesMasterIdLst>
  <p:handoutMasterIdLst>
    <p:handoutMasterId r:id="rId12"/>
  </p:handoutMasterIdLst>
  <p:sldIdLst>
    <p:sldId id="269" r:id="rId3"/>
    <p:sldId id="411" r:id="rId4"/>
    <p:sldId id="409" r:id="rId5"/>
    <p:sldId id="410" r:id="rId6"/>
    <p:sldId id="414" r:id="rId7"/>
    <p:sldId id="415" r:id="rId8"/>
    <p:sldId id="413" r:id="rId9"/>
    <p:sldId id="392" r:id="rId1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13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1"/>
    <p:restoredTop sz="94391" autoAdjust="0"/>
  </p:normalViewPr>
  <p:slideViewPr>
    <p:cSldViewPr snapToGrid="0" snapToObjects="1">
      <p:cViewPr varScale="1">
        <p:scale>
          <a:sx n="122" d="100"/>
          <a:sy n="122" d="100"/>
        </p:scale>
        <p:origin x="904" y="17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28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DF8D7-08AA-433F-82C3-1D0617E1D256}" type="datetimeFigureOut">
              <a:rPr lang="en-US" smtClean="0"/>
              <a:t>9/18/17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DF2F8-64CB-4DA4-A8A0-21C0DCD3D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75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E0FE9-243C-E546-8426-10D7A473A3DC}" type="datetimeFigureOut">
              <a:rPr lang="en-US" smtClean="0"/>
              <a:t>9/18/17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B705F-109E-F247-B567-3A0F399E2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Create an</a:t>
            </a:r>
            <a:r>
              <a:rPr lang="en-US" baseline="0" dirty="0"/>
              <a:t> open shared repository of “logical models” in an agreed format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Import existing content whenever possible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Select one approved logical model for a given kind of data in a given context (data entry, data retrieval and analysis)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Create “approved” mappings to standard implementations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Caveats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This is the first meeting of a “campaign” or a “crusade”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baseline="0" dirty="0"/>
              <a:t>This is a huge project – it will take many years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This is an essential first step to semantic interoperability.  We also need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baseline="0" dirty="0"/>
              <a:t>Security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baseline="0" dirty="0"/>
              <a:t>Legal basis for sharing data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baseline="0" dirty="0"/>
              <a:t>Aligned incentives for sharing data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084F-9E95-F644-8655-19620CEB46C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7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079501"/>
            <a:ext cx="6487668" cy="2627406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270000"/>
            <a:ext cx="6498158" cy="1437389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3" y="2749177"/>
            <a:ext cx="6498159" cy="7638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738FE10-1B1D-48F1-B03B-C7171B05DCB9}" type="datetime1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9893"/>
            <a:ext cx="4079545" cy="96837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489880"/>
            <a:ext cx="4079545" cy="3100127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ECD1-C6CB-4095-9A99-E4CB3AFFE894}" type="datetime1">
              <a:rPr lang="en-US" smtClean="0"/>
              <a:t>9/18/17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299493"/>
            <a:ext cx="3657600" cy="4431731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062F-E8AE-4A4F-9B92-A15979A69EDD}" type="datetime1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06919"/>
            <a:ext cx="1524000" cy="46460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06919"/>
            <a:ext cx="6689726" cy="464608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0C28-5FDE-4C98-8BBE-8F1847B7E9E7}" type="datetime1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86549" cy="5740323"/>
          </a:xfrm>
          <a:prstGeom prst="rect">
            <a:avLst/>
          </a:prstGeom>
        </p:spPr>
      </p:pic>
      <p:sp>
        <p:nvSpPr>
          <p:cNvPr id="37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358815" y="1267143"/>
            <a:ext cx="8468919" cy="3109736"/>
          </a:xfrm>
        </p:spPr>
        <p:txBody>
          <a:bodyPr/>
          <a:lstStyle>
            <a:lvl1pPr marL="380985" indent="-380985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1pPr>
            <a:lvl2pPr marL="761970" indent="-380985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2pPr>
            <a:lvl3pPr marL="1047708" indent="-285739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3pPr>
            <a:lvl4pPr marL="1428693" indent="-285739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4pPr>
            <a:lvl5pPr marL="1809678" indent="-285739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690" y="464207"/>
            <a:ext cx="6095043" cy="472966"/>
          </a:xfrm>
        </p:spPr>
        <p:txBody>
          <a:bodyPr>
            <a:noAutofit/>
          </a:bodyPr>
          <a:lstStyle>
            <a:lvl1pPr algn="l">
              <a:defRPr sz="2167" b="1" i="0" strike="noStrike" cap="none" normalizeH="0" baseline="0">
                <a:solidFill>
                  <a:schemeClr val="bg1"/>
                </a:solidFill>
                <a:latin typeface="Gotham  " charset="0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5182" y="517877"/>
            <a:ext cx="22500" cy="365625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47664" y="5441532"/>
            <a:ext cx="8047037" cy="19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667" i="1" kern="1200" baseline="0" dirty="0" smtClean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® </a:t>
            </a:r>
            <a:r>
              <a:rPr lang="en-US" sz="667" b="0" i="1" kern="1200" baseline="0" dirty="0" smtClean="0">
                <a:solidFill>
                  <a:schemeClr val="bg1"/>
                </a:solidFill>
                <a:latin typeface="+mj-lt"/>
                <a:ea typeface="ＭＳ Ｐゴシック" charset="0"/>
                <a:cs typeface="Calibri"/>
              </a:rPr>
              <a:t>Health Level Seven and HL7 are registered trademarks of Health Level Seven International, registered with the United States Patent and Trademark Office.</a:t>
            </a:r>
            <a:endParaRPr lang="en-US" sz="667" b="0" i="1" baseline="0" dirty="0" smtClean="0">
              <a:solidFill>
                <a:schemeClr val="bg1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595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D3D38ABB-19DA-46E0-98B8-8A479C8A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04274"/>
            <a:ext cx="7886700" cy="110463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861A388B-62A9-43D6-B728-21C977C06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521354"/>
            <a:ext cx="7886700" cy="322809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6407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89CAB0BF-8334-46B1-BD6A-C4574FF45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98" y="1599675"/>
            <a:ext cx="7886700" cy="110463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334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9186549" cy="5740323"/>
          </a:xfrm>
          <a:prstGeom prst="rect">
            <a:avLst/>
          </a:prstGeom>
        </p:spPr>
      </p:pic>
      <p:sp>
        <p:nvSpPr>
          <p:cNvPr id="37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358814" y="1267144"/>
            <a:ext cx="8468919" cy="3109736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1pPr>
            <a:lvl2pPr marL="685800" indent="-342900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2pPr>
            <a:lvl3pPr marL="942975" indent="-257175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3pPr>
            <a:lvl4pPr marL="1285875" indent="-257175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4pPr>
            <a:lvl5pPr marL="1628775" indent="-257175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690" y="464208"/>
            <a:ext cx="6095043" cy="4729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950" b="1" i="0" strike="noStrike" cap="none" normalizeH="0" baseline="0">
                <a:solidFill>
                  <a:schemeClr val="bg1"/>
                </a:solidFill>
                <a:latin typeface="Gotham  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5182" y="517877"/>
            <a:ext cx="22500" cy="365625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47664" y="5441533"/>
            <a:ext cx="80470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defTabSz="685800" eaLnBrk="1" hangingPunct="1">
              <a:defRPr/>
            </a:pPr>
            <a:r>
              <a:rPr lang="en-US" sz="600" i="1" dirty="0">
                <a:solidFill>
                  <a:prstClr val="white"/>
                </a:solidFill>
                <a:latin typeface="Calibri Light" panose="020F0302020204030204"/>
              </a:rPr>
              <a:t>® </a:t>
            </a:r>
            <a:r>
              <a:rPr lang="en-US" sz="600" i="1" dirty="0">
                <a:solidFill>
                  <a:prstClr val="white"/>
                </a:solidFill>
                <a:latin typeface="Calibri Light" panose="020F0302020204030204"/>
                <a:cs typeface="Calibri"/>
              </a:rPr>
              <a:t>Health Level Seven and HL7 are registered trademarks of Health Level Seven International, registered with the United States Patent and Trademark Office.</a:t>
            </a:r>
          </a:p>
        </p:txBody>
      </p:sp>
    </p:spTree>
    <p:extLst>
      <p:ext uri="{BB962C8B-B14F-4D97-AF65-F5344CB8AC3E}">
        <p14:creationId xmlns:p14="http://schemas.microsoft.com/office/powerpoint/2010/main" val="1193944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191" y="0"/>
            <a:ext cx="9144001" cy="5715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0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79E9-BC8A-4489-952A-0BB98CC901FE}" type="datetime1">
              <a:rPr lang="en-US" smtClean="0"/>
              <a:t>9/18/17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40" y="2794002"/>
            <a:ext cx="8416925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40" y="3975858"/>
            <a:ext cx="8416925" cy="810559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04D8-45F7-47B6-B4E0-70C0537621DE}" type="datetime1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02948"/>
            <a:ext cx="8402040" cy="236405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7" y="2002621"/>
            <a:ext cx="8056563" cy="1135062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7" y="3113338"/>
            <a:ext cx="8056563" cy="1250156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42402AF-1C42-4155-81E8-32939EFC1B1D}" type="datetime1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333501"/>
            <a:ext cx="3840480" cy="36195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333501"/>
            <a:ext cx="3840480" cy="36195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C650-2C9D-4DC3-A85E-09F8E0C57D5D}" type="datetime1">
              <a:rPr lang="en-US" smtClean="0"/>
              <a:t>9/18/17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89647"/>
            <a:ext cx="8042276" cy="111413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211022"/>
            <a:ext cx="3840480" cy="62573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956181"/>
            <a:ext cx="3840480" cy="2996821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211022"/>
            <a:ext cx="3840480" cy="62573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956181"/>
            <a:ext cx="3840480" cy="2996821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58CC-1AA5-4152-8D24-741E652A9FF0}" type="datetime1">
              <a:rPr lang="en-US" smtClean="0"/>
              <a:t>9/18/17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700D-0AD5-4B5A-B740-0619A057BD85}" type="datetime1">
              <a:rPr lang="en-US" smtClean="0"/>
              <a:t>9/18/17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AB29-9A06-4036-AA7B-0A35BBD8B9D4}" type="datetime1">
              <a:rPr lang="en-US" smtClean="0"/>
              <a:t>9/18/17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509893"/>
            <a:ext cx="3840480" cy="96837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06917"/>
            <a:ext cx="3840480" cy="464608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489880"/>
            <a:ext cx="3840480" cy="3100127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99F8-B8C4-4CEC-B88D-BB84E141C287}" type="datetime1">
              <a:rPr lang="en-US" smtClean="0"/>
              <a:t>9/18/17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theme" Target="../theme/theme2.xml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333501"/>
            <a:ext cx="8042276" cy="36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522972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2989B44-55FF-4D68-A6E1-66FC6A7FFDF2}" type="datetime1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60" y="5229723"/>
            <a:ext cx="484094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28E4992-FB07-49E6-8B4E-2A564FE5E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F60548C-5A82-4FE3-BE1B-30041FBDA7E4}"/>
              </a:ext>
            </a:extLst>
          </p:cNvPr>
          <p:cNvSpPr>
            <a:spLocks noChangeAspect="1"/>
          </p:cNvSpPr>
          <p:nvPr userDrawn="1"/>
        </p:nvSpPr>
        <p:spPr>
          <a:xfrm>
            <a:off x="-17567" y="52823"/>
            <a:ext cx="9179133" cy="57442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83186">
                <a:schemeClr val="bg2">
                  <a:lumMod val="90000"/>
                  <a:alpha val="85000"/>
                </a:schemeClr>
              </a:gs>
              <a:gs pos="55000">
                <a:schemeClr val="bg2">
                  <a:lumMod val="90000"/>
                  <a:alpha val="7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32" tIns="68567" rIns="137132" bIns="68567" anchor="ctr"/>
          <a:lstStyle/>
          <a:p>
            <a:pPr algn="ctr" defTabSz="914446">
              <a:defRPr/>
            </a:pPr>
            <a:endParaRPr lang="id-ID" sz="1350" dirty="0">
              <a:solidFill>
                <a:prstClr val="white"/>
              </a:solidFill>
              <a:latin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5735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750" b="1" kern="1200" dirty="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ti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158" y="3730534"/>
            <a:ext cx="6701897" cy="1462394"/>
          </a:xfrm>
        </p:spPr>
        <p:txBody>
          <a:bodyPr>
            <a:noAutofit/>
          </a:bodyPr>
          <a:lstStyle/>
          <a:p>
            <a:pPr marL="0" indent="0" algn="ctr">
              <a:lnSpc>
                <a:spcPct val="5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i4, Washington DC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Sept 21, 2017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Stanley M. Huff, MD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534" y="2090686"/>
            <a:ext cx="6893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Clinical Information Interoperability Council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45" y="644716"/>
            <a:ext cx="3731923" cy="819413"/>
          </a:xfrm>
          <a:prstGeom prst="rect">
            <a:avLst/>
          </a:prstGeom>
        </p:spPr>
      </p:pic>
      <p:pic>
        <p:nvPicPr>
          <p:cNvPr id="5" name="Picture 36" descr="Ne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1" y="250605"/>
            <a:ext cx="3276543" cy="149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989FDF9-E283-4ED5-95EF-4EBA930208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3000" contrast="-18000"/>
                    </a14:imgEffect>
                  </a14:imgLayer>
                </a14:imgProps>
              </a:ext>
            </a:extLst>
          </a:blip>
          <a:srcRect t="17014" r="2814" b="5147"/>
          <a:stretch/>
        </p:blipFill>
        <p:spPr>
          <a:xfrm>
            <a:off x="1" y="285750"/>
            <a:ext cx="9143999" cy="513357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0" y="2118840"/>
            <a:ext cx="9479279" cy="1477321"/>
          </a:xfrm>
          <a:prstGeom prst="rect">
            <a:avLst/>
          </a:prstGeom>
          <a:noFill/>
        </p:spPr>
        <p:txBody>
          <a:bodyPr wrap="square" lIns="34283" tIns="17142" rIns="34283" bIns="17142" rtlCol="0">
            <a:spAutoFit/>
          </a:bodyPr>
          <a:lstStyle/>
          <a:p>
            <a:pPr algn="ctr" defTabSz="685800"/>
            <a:r>
              <a:rPr lang="en-US" sz="9375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CIIC 2017</a:t>
            </a:r>
            <a:endParaRPr lang="id-ID" sz="9375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F0355A-987A-40A2-B37C-CD55027D8D07}"/>
              </a:ext>
            </a:extLst>
          </p:cNvPr>
          <p:cNvSpPr txBox="1"/>
          <p:nvPr/>
        </p:nvSpPr>
        <p:spPr>
          <a:xfrm>
            <a:off x="463378" y="3596161"/>
            <a:ext cx="8680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Overview</a:t>
            </a:r>
          </a:p>
          <a:p>
            <a:pPr algn="ctr" defTabSz="685800"/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13, 2017</a:t>
            </a:r>
          </a:p>
        </p:txBody>
      </p:sp>
    </p:spTree>
    <p:extLst>
      <p:ext uri="{BB962C8B-B14F-4D97-AF65-F5344CB8AC3E}">
        <p14:creationId xmlns:p14="http://schemas.microsoft.com/office/powerpoint/2010/main" val="208151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Clinical Information Interoperability Council?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1" y="1631082"/>
            <a:ext cx="7886700" cy="322809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We want to create ubiquitous sharing of standardized data across the breadth of medicine for:</a:t>
            </a:r>
          </a:p>
          <a:p>
            <a:pPr lvl="1"/>
            <a:r>
              <a:rPr lang="en-US" dirty="0"/>
              <a:t>Direct patient care</a:t>
            </a:r>
          </a:p>
          <a:p>
            <a:pPr lvl="1"/>
            <a:r>
              <a:rPr lang="en-US" dirty="0"/>
              <a:t>Research and learning</a:t>
            </a:r>
          </a:p>
          <a:p>
            <a:pPr lvl="1"/>
            <a:r>
              <a:rPr lang="en-US" dirty="0"/>
              <a:t>Public health</a:t>
            </a:r>
          </a:p>
          <a:p>
            <a:pPr lvl="1"/>
            <a:r>
              <a:rPr lang="en-US" dirty="0"/>
              <a:t>Clinical </a:t>
            </a:r>
            <a:r>
              <a:rPr lang="en-US" dirty="0" smtClean="0"/>
              <a:t>trials</a:t>
            </a:r>
          </a:p>
          <a:p>
            <a:pPr lvl="1"/>
            <a:r>
              <a:rPr lang="en-US" sz="2300" b="1" u="sng" dirty="0" smtClean="0"/>
              <a:t>International patient summaries</a:t>
            </a:r>
            <a:endParaRPr lang="en-US" sz="2300" b="1" u="sng" dirty="0"/>
          </a:p>
          <a:p>
            <a:pPr lvl="1"/>
            <a:r>
              <a:rPr lang="en-US" dirty="0"/>
              <a:t>Data from devices</a:t>
            </a:r>
          </a:p>
          <a:p>
            <a:pPr lvl="1"/>
            <a:r>
              <a:rPr lang="en-US" dirty="0"/>
              <a:t>Post market surveillance</a:t>
            </a:r>
          </a:p>
          <a:p>
            <a:pPr lvl="1"/>
            <a:r>
              <a:rPr lang="en-US" dirty="0"/>
              <a:t>Quality and disease specific registries</a:t>
            </a:r>
          </a:p>
          <a:p>
            <a:pPr lvl="1"/>
            <a:r>
              <a:rPr lang="en-US" dirty="0"/>
              <a:t>Billing and health administration</a:t>
            </a:r>
          </a:p>
          <a:p>
            <a:pPr lvl="1"/>
            <a:r>
              <a:rPr lang="en-US" dirty="0"/>
              <a:t>Any where that we share health related data and information …..</a:t>
            </a:r>
          </a:p>
        </p:txBody>
      </p:sp>
    </p:spTree>
    <p:extLst>
      <p:ext uri="{BB962C8B-B14F-4D97-AF65-F5344CB8AC3E}">
        <p14:creationId xmlns:p14="http://schemas.microsoft.com/office/powerpoint/2010/main" val="295910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528480" y="1592995"/>
            <a:ext cx="5323642" cy="2503886"/>
            <a:chOff x="2579860" y="2151749"/>
            <a:chExt cx="7588697" cy="3338514"/>
          </a:xfrm>
        </p:grpSpPr>
        <p:sp>
          <p:nvSpPr>
            <p:cNvPr id="76" name="AutoShape 29"/>
            <p:cNvSpPr>
              <a:spLocks noChangeArrowheads="1"/>
            </p:cNvSpPr>
            <p:nvPr/>
          </p:nvSpPr>
          <p:spPr bwMode="auto">
            <a:xfrm>
              <a:off x="2937048" y="2613712"/>
              <a:ext cx="2363787" cy="398462"/>
            </a:xfrm>
            <a:prstGeom prst="flowChartTerminator">
              <a:avLst/>
            </a:prstGeom>
            <a:solidFill>
              <a:srgbClr val="FFFFFF"/>
            </a:solidFill>
            <a:ln w="15875">
              <a:solidFill>
                <a:srgbClr val="00000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50" kern="0">
                <a:solidFill>
                  <a:srgbClr val="FFFF00"/>
                </a:solidFill>
              </a:endParaRPr>
            </a:p>
          </p:txBody>
        </p:sp>
        <p:sp>
          <p:nvSpPr>
            <p:cNvPr id="77" name="AutoShape 30"/>
            <p:cNvSpPr>
              <a:spLocks noChangeArrowheads="1"/>
            </p:cNvSpPr>
            <p:nvPr/>
          </p:nvSpPr>
          <p:spPr bwMode="auto">
            <a:xfrm>
              <a:off x="3211685" y="2654988"/>
              <a:ext cx="639763" cy="30003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50" kern="0">
                <a:solidFill>
                  <a:srgbClr val="FFFF00"/>
                </a:solidFill>
                <a:latin typeface="Times New Roman"/>
              </a:endParaRPr>
            </a:p>
          </p:txBody>
        </p:sp>
        <p:sp>
          <p:nvSpPr>
            <p:cNvPr id="78" name="Text Box 31"/>
            <p:cNvSpPr txBox="1">
              <a:spLocks noChangeArrowheads="1"/>
            </p:cNvSpPr>
            <p:nvPr/>
          </p:nvSpPr>
          <p:spPr bwMode="auto">
            <a:xfrm>
              <a:off x="3160886" y="2635937"/>
              <a:ext cx="6151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A"/>
                  </a:solidFill>
                  <a:latin typeface="Arial Narrow" pitchFamily="34" charset="0"/>
                </a:rPr>
                <a:t>data</a:t>
              </a:r>
            </a:p>
          </p:txBody>
        </p:sp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3827633" y="2626412"/>
              <a:ext cx="11961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A"/>
                  </a:solidFill>
                  <a:latin typeface="Arial Narrow" pitchFamily="34" charset="0"/>
                </a:rPr>
                <a:t>138 mmHg</a:t>
              </a:r>
            </a:p>
          </p:txBody>
        </p:sp>
        <p:sp>
          <p:nvSpPr>
            <p:cNvPr id="80" name="Text Box 37"/>
            <p:cNvSpPr txBox="1">
              <a:spLocks noChangeArrowheads="1"/>
            </p:cNvSpPr>
            <p:nvPr/>
          </p:nvSpPr>
          <p:spPr bwMode="auto">
            <a:xfrm>
              <a:off x="5223048" y="2181912"/>
              <a:ext cx="22494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A"/>
                  </a:solidFill>
                  <a:latin typeface="Arial Narrow" pitchFamily="34" charset="0"/>
                </a:rPr>
                <a:t>SystolicBP</a:t>
              </a:r>
            </a:p>
          </p:txBody>
        </p:sp>
        <p:sp>
          <p:nvSpPr>
            <p:cNvPr id="81" name="AutoShape 38"/>
            <p:cNvSpPr>
              <a:spLocks noChangeArrowheads="1"/>
            </p:cNvSpPr>
            <p:nvPr/>
          </p:nvSpPr>
          <p:spPr bwMode="auto">
            <a:xfrm>
              <a:off x="2579860" y="2178737"/>
              <a:ext cx="2606675" cy="292100"/>
            </a:xfrm>
            <a:prstGeom prst="flowChartTerminator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0" scaled="1"/>
            </a:gradFill>
            <a:ln w="15875">
              <a:solidFill>
                <a:srgbClr val="00000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50" kern="0">
                <a:solidFill>
                  <a:srgbClr val="FFFF00"/>
                </a:solidFill>
                <a:latin typeface="Times New Roman"/>
              </a:endParaRPr>
            </a:p>
          </p:txBody>
        </p:sp>
        <p:sp>
          <p:nvSpPr>
            <p:cNvPr id="82" name="Text Box 39"/>
            <p:cNvSpPr txBox="1">
              <a:spLocks noChangeArrowheads="1"/>
            </p:cNvSpPr>
            <p:nvPr/>
          </p:nvSpPr>
          <p:spPr bwMode="auto">
            <a:xfrm>
              <a:off x="2687809" y="2151749"/>
              <a:ext cx="28479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err="1">
                  <a:solidFill>
                    <a:srgbClr val="00000A"/>
                  </a:solidFill>
                  <a:latin typeface="Arial Narrow" pitchFamily="34" charset="0"/>
                </a:rPr>
                <a:t>SystolicBPObs</a:t>
              </a:r>
              <a:endParaRPr lang="en-US" altLang="en-US" sz="1200" dirty="0">
                <a:solidFill>
                  <a:srgbClr val="00000A"/>
                </a:solidFill>
                <a:latin typeface="Arial Narrow" pitchFamily="34" charset="0"/>
              </a:endParaRPr>
            </a:p>
          </p:txBody>
        </p:sp>
        <p:grpSp>
          <p:nvGrpSpPr>
            <p:cNvPr id="83" name="Group 37"/>
            <p:cNvGrpSpPr>
              <a:grpSpLocks/>
            </p:cNvGrpSpPr>
            <p:nvPr/>
          </p:nvGrpSpPr>
          <p:grpSpPr bwMode="auto">
            <a:xfrm>
              <a:off x="3208510" y="3112188"/>
              <a:ext cx="3983591" cy="2378075"/>
              <a:chOff x="2162067" y="3262457"/>
              <a:chExt cx="3983591" cy="2378075"/>
            </a:xfrm>
          </p:grpSpPr>
          <p:sp>
            <p:nvSpPr>
              <p:cNvPr id="91" name="AutoShape 33"/>
              <p:cNvSpPr>
                <a:spLocks noChangeArrowheads="1"/>
              </p:cNvSpPr>
              <p:nvPr/>
            </p:nvSpPr>
            <p:spPr bwMode="auto">
              <a:xfrm>
                <a:off x="2163655" y="3300557"/>
                <a:ext cx="639762" cy="300037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50" kern="0">
                  <a:solidFill>
                    <a:srgbClr val="FFFF00"/>
                  </a:solidFill>
                  <a:latin typeface="Times New Roman"/>
                </a:endParaRPr>
              </a:p>
            </p:txBody>
          </p:sp>
          <p:sp>
            <p:nvSpPr>
              <p:cNvPr id="92" name="Text Box 34"/>
              <p:cNvSpPr txBox="1">
                <a:spLocks noChangeArrowheads="1"/>
              </p:cNvSpPr>
              <p:nvPr/>
            </p:nvSpPr>
            <p:spPr bwMode="auto">
              <a:xfrm>
                <a:off x="2162067" y="3262457"/>
                <a:ext cx="6928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kern="0">
                    <a:solidFill>
                      <a:srgbClr val="00000A"/>
                    </a:solidFill>
                    <a:latin typeface="Arial Narrow" pitchFamily="34" charset="0"/>
                  </a:rPr>
                  <a:t>quals</a:t>
                </a:r>
              </a:p>
            </p:txBody>
          </p:sp>
          <p:sp>
            <p:nvSpPr>
              <p:cNvPr id="93" name="AutoShape 40"/>
              <p:cNvSpPr>
                <a:spLocks noChangeArrowheads="1"/>
              </p:cNvSpPr>
              <p:nvPr/>
            </p:nvSpPr>
            <p:spPr bwMode="auto">
              <a:xfrm>
                <a:off x="2665305" y="4170507"/>
                <a:ext cx="2363787" cy="398462"/>
              </a:xfrm>
              <a:prstGeom prst="flowChartTerminator">
                <a:avLst/>
              </a:prstGeom>
              <a:solidFill>
                <a:srgbClr val="FFFFFF"/>
              </a:solidFill>
              <a:ln w="15875">
                <a:solidFill>
                  <a:srgbClr val="00000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650" ker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4" name="AutoShape 41"/>
              <p:cNvSpPr>
                <a:spLocks noChangeArrowheads="1"/>
              </p:cNvSpPr>
              <p:nvPr/>
            </p:nvSpPr>
            <p:spPr bwMode="auto">
              <a:xfrm>
                <a:off x="2939942" y="4211782"/>
                <a:ext cx="639763" cy="300037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50" kern="0">
                  <a:solidFill>
                    <a:srgbClr val="FFFF00"/>
                  </a:solidFill>
                  <a:latin typeface="Times New Roman"/>
                </a:endParaRPr>
              </a:p>
            </p:txBody>
          </p:sp>
          <p:sp>
            <p:nvSpPr>
              <p:cNvPr id="95" name="Text Box 42"/>
              <p:cNvSpPr txBox="1">
                <a:spLocks noChangeArrowheads="1"/>
              </p:cNvSpPr>
              <p:nvPr/>
            </p:nvSpPr>
            <p:spPr bwMode="auto">
              <a:xfrm>
                <a:off x="2889143" y="4192733"/>
                <a:ext cx="6151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kern="0">
                    <a:solidFill>
                      <a:srgbClr val="00000A"/>
                    </a:solidFill>
                    <a:latin typeface="Arial Narrow" pitchFamily="34" charset="0"/>
                  </a:rPr>
                  <a:t>data</a:t>
                </a:r>
              </a:p>
            </p:txBody>
          </p:sp>
          <p:sp>
            <p:nvSpPr>
              <p:cNvPr id="96" name="Text Box 43"/>
              <p:cNvSpPr txBox="1">
                <a:spLocks noChangeArrowheads="1"/>
              </p:cNvSpPr>
              <p:nvPr/>
            </p:nvSpPr>
            <p:spPr bwMode="auto">
              <a:xfrm>
                <a:off x="3555891" y="4183208"/>
                <a:ext cx="112521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kern="0" dirty="0">
                    <a:solidFill>
                      <a:srgbClr val="00000A"/>
                    </a:solidFill>
                    <a:latin typeface="Arial Narrow" pitchFamily="34" charset="0"/>
                  </a:rPr>
                  <a:t>Right Arm</a:t>
                </a:r>
              </a:p>
            </p:txBody>
          </p:sp>
          <p:sp>
            <p:nvSpPr>
              <p:cNvPr id="97" name="Text Box 44"/>
              <p:cNvSpPr txBox="1">
                <a:spLocks noChangeArrowheads="1"/>
              </p:cNvSpPr>
              <p:nvPr/>
            </p:nvSpPr>
            <p:spPr bwMode="auto">
              <a:xfrm>
                <a:off x="4656028" y="3683143"/>
                <a:ext cx="13633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kern="0" dirty="0" err="1">
                    <a:solidFill>
                      <a:srgbClr val="00000A"/>
                    </a:solidFill>
                    <a:latin typeface="Arial Narrow" pitchFamily="34" charset="0"/>
                  </a:rPr>
                  <a:t>BodyLocation</a:t>
                </a:r>
                <a:endParaRPr lang="en-US" altLang="en-US" sz="1200" kern="0" dirty="0">
                  <a:solidFill>
                    <a:srgbClr val="00000A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8" name="AutoShape 45"/>
              <p:cNvSpPr>
                <a:spLocks noChangeArrowheads="1"/>
              </p:cNvSpPr>
              <p:nvPr/>
            </p:nvSpPr>
            <p:spPr bwMode="auto">
              <a:xfrm>
                <a:off x="2308117" y="3735532"/>
                <a:ext cx="2324100" cy="292100"/>
              </a:xfrm>
              <a:prstGeom prst="flowChartTerminator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0" scaled="1"/>
              </a:gradFill>
              <a:ln w="15875">
                <a:solidFill>
                  <a:srgbClr val="00000A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50" kern="0">
                  <a:solidFill>
                    <a:srgbClr val="FFFF00"/>
                  </a:solidFill>
                  <a:latin typeface="Times New Roman"/>
                </a:endParaRPr>
              </a:p>
            </p:txBody>
          </p:sp>
          <p:sp>
            <p:nvSpPr>
              <p:cNvPr id="99" name="Text Box 46"/>
              <p:cNvSpPr txBox="1">
                <a:spLocks noChangeArrowheads="1"/>
              </p:cNvSpPr>
              <p:nvPr/>
            </p:nvSpPr>
            <p:spPr bwMode="auto">
              <a:xfrm>
                <a:off x="2416067" y="3708543"/>
                <a:ext cx="13554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kern="0" dirty="0" err="1">
                    <a:solidFill>
                      <a:srgbClr val="00000A"/>
                    </a:solidFill>
                    <a:latin typeface="Arial Narrow" pitchFamily="34" charset="0"/>
                  </a:rPr>
                  <a:t>BodyLocation</a:t>
                </a:r>
                <a:endParaRPr lang="en-US" altLang="en-US" sz="1200" kern="0" dirty="0">
                  <a:solidFill>
                    <a:srgbClr val="00000A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0" name="AutoShape 47"/>
              <p:cNvSpPr>
                <a:spLocks noChangeArrowheads="1"/>
              </p:cNvSpPr>
              <p:nvPr/>
            </p:nvSpPr>
            <p:spPr bwMode="auto">
              <a:xfrm>
                <a:off x="2666892" y="5242069"/>
                <a:ext cx="2363788" cy="398463"/>
              </a:xfrm>
              <a:prstGeom prst="flowChartTerminator">
                <a:avLst/>
              </a:prstGeom>
              <a:solidFill>
                <a:srgbClr val="FFFFFF"/>
              </a:solidFill>
              <a:ln w="15875">
                <a:solidFill>
                  <a:srgbClr val="00000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650" ker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1" name="AutoShape 48"/>
              <p:cNvSpPr>
                <a:spLocks noChangeArrowheads="1"/>
              </p:cNvSpPr>
              <p:nvPr/>
            </p:nvSpPr>
            <p:spPr bwMode="auto">
              <a:xfrm>
                <a:off x="2941530" y="5283344"/>
                <a:ext cx="639762" cy="30003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50" kern="0">
                  <a:solidFill>
                    <a:srgbClr val="FFFF00"/>
                  </a:solidFill>
                  <a:latin typeface="Times New Roman"/>
                </a:endParaRPr>
              </a:p>
            </p:txBody>
          </p:sp>
          <p:sp>
            <p:nvSpPr>
              <p:cNvPr id="102" name="Text Box 49"/>
              <p:cNvSpPr txBox="1">
                <a:spLocks noChangeArrowheads="1"/>
              </p:cNvSpPr>
              <p:nvPr/>
            </p:nvSpPr>
            <p:spPr bwMode="auto">
              <a:xfrm>
                <a:off x="2890731" y="5264293"/>
                <a:ext cx="6151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kern="0">
                    <a:solidFill>
                      <a:srgbClr val="00000A"/>
                    </a:solidFill>
                    <a:latin typeface="Arial Narrow" pitchFamily="34" charset="0"/>
                  </a:rPr>
                  <a:t>data</a:t>
                </a:r>
              </a:p>
            </p:txBody>
          </p:sp>
          <p:sp>
            <p:nvSpPr>
              <p:cNvPr id="103" name="Text Box 50"/>
              <p:cNvSpPr txBox="1">
                <a:spLocks noChangeArrowheads="1"/>
              </p:cNvSpPr>
              <p:nvPr/>
            </p:nvSpPr>
            <p:spPr bwMode="auto">
              <a:xfrm>
                <a:off x="3557480" y="5254769"/>
                <a:ext cx="8421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kern="0">
                    <a:solidFill>
                      <a:srgbClr val="00000A"/>
                    </a:solidFill>
                    <a:latin typeface="Arial Narrow" pitchFamily="34" charset="0"/>
                  </a:rPr>
                  <a:t>Sitting</a:t>
                </a:r>
              </a:p>
            </p:txBody>
          </p:sp>
          <p:sp>
            <p:nvSpPr>
              <p:cNvPr id="104" name="Text Box 51"/>
              <p:cNvSpPr txBox="1">
                <a:spLocks noChangeArrowheads="1"/>
              </p:cNvSpPr>
              <p:nvPr/>
            </p:nvSpPr>
            <p:spPr bwMode="auto">
              <a:xfrm>
                <a:off x="4657617" y="4754707"/>
                <a:ext cx="148804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kern="0" dirty="0" err="1">
                    <a:solidFill>
                      <a:srgbClr val="00000A"/>
                    </a:solidFill>
                    <a:latin typeface="Arial Narrow" pitchFamily="34" charset="0"/>
                  </a:rPr>
                  <a:t>PatientPosition</a:t>
                </a:r>
                <a:endParaRPr lang="en-US" altLang="en-US" sz="1200" kern="0" dirty="0">
                  <a:solidFill>
                    <a:srgbClr val="00000A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5" name="AutoShape 52"/>
              <p:cNvSpPr>
                <a:spLocks noChangeArrowheads="1"/>
              </p:cNvSpPr>
              <p:nvPr/>
            </p:nvSpPr>
            <p:spPr bwMode="auto">
              <a:xfrm>
                <a:off x="2309705" y="4807094"/>
                <a:ext cx="2324100" cy="292100"/>
              </a:xfrm>
              <a:prstGeom prst="flowChartTerminator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0" scaled="1"/>
              </a:gradFill>
              <a:ln w="15875">
                <a:solidFill>
                  <a:srgbClr val="00000A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50" kern="0">
                  <a:solidFill>
                    <a:srgbClr val="FFFF00"/>
                  </a:solidFill>
                  <a:latin typeface="Times New Roman"/>
                </a:endParaRPr>
              </a:p>
            </p:txBody>
          </p:sp>
          <p:sp>
            <p:nvSpPr>
              <p:cNvPr id="106" name="Text Box 53"/>
              <p:cNvSpPr txBox="1">
                <a:spLocks noChangeArrowheads="1"/>
              </p:cNvSpPr>
              <p:nvPr/>
            </p:nvSpPr>
            <p:spPr bwMode="auto">
              <a:xfrm>
                <a:off x="2417655" y="4780107"/>
                <a:ext cx="14651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kern="0">
                    <a:solidFill>
                      <a:srgbClr val="00000A"/>
                    </a:solidFill>
                    <a:latin typeface="Arial Narrow" pitchFamily="34" charset="0"/>
                  </a:rPr>
                  <a:t>PatientPosition</a:t>
                </a:r>
              </a:p>
            </p:txBody>
          </p:sp>
        </p:grpSp>
        <p:cxnSp>
          <p:nvCxnSpPr>
            <p:cNvPr id="84" name="Straight Arrow Connector 83"/>
            <p:cNvCxnSpPr/>
            <p:nvPr/>
          </p:nvCxnSpPr>
          <p:spPr bwMode="auto">
            <a:xfrm flipH="1" flipV="1">
              <a:off x="6873926" y="3869424"/>
              <a:ext cx="1428882" cy="78092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traight Arrow Connector 84"/>
            <p:cNvCxnSpPr/>
            <p:nvPr/>
          </p:nvCxnSpPr>
          <p:spPr bwMode="auto">
            <a:xfrm flipH="1">
              <a:off x="5300835" y="4785161"/>
              <a:ext cx="3001971" cy="53002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6" name="TextBox 85"/>
            <p:cNvSpPr txBox="1"/>
            <p:nvPr/>
          </p:nvSpPr>
          <p:spPr>
            <a:xfrm>
              <a:off x="8376703" y="4514608"/>
              <a:ext cx="1791854" cy="4001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00000A"/>
                  </a:solidFill>
                </a:defRPr>
              </a:lvl1pPr>
            </a:lstStyle>
            <a:p>
              <a:r>
                <a:rPr lang="en-US" sz="1350" dirty="0"/>
                <a:t>SNOMED CT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 bwMode="auto">
            <a:xfrm flipH="1" flipV="1">
              <a:off x="6123814" y="2499738"/>
              <a:ext cx="1348721" cy="352644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7255395" y="2646269"/>
              <a:ext cx="2378904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srgbClr val="00000A"/>
                  </a:solidFill>
                </a:rPr>
                <a:t>LOINC or  </a:t>
              </a:r>
            </a:p>
            <a:p>
              <a:pPr algn="ctr"/>
              <a:r>
                <a:rPr lang="en-US" sz="1350" dirty="0">
                  <a:solidFill>
                    <a:srgbClr val="00000A"/>
                  </a:solidFill>
                </a:rPr>
                <a:t>SNOMED Observable</a:t>
              </a:r>
              <a:endParaRPr lang="en-US" sz="1500" dirty="0">
                <a:solidFill>
                  <a:srgbClr val="00000A"/>
                </a:solidFill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flipH="1" flipV="1">
              <a:off x="5553126" y="4219468"/>
              <a:ext cx="2644776" cy="479806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0" name="Straight Arrow Connector 89"/>
            <p:cNvCxnSpPr>
              <a:endCxn id="104" idx="3"/>
            </p:cNvCxnSpPr>
            <p:nvPr/>
          </p:nvCxnSpPr>
          <p:spPr bwMode="auto">
            <a:xfrm flipH="1">
              <a:off x="7192101" y="4772712"/>
              <a:ext cx="947066" cy="16392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6588421" y="2613449"/>
            <a:ext cx="970419" cy="284663"/>
            <a:chOff x="8786601" y="3145228"/>
            <a:chExt cx="1293892" cy="379551"/>
          </a:xfrm>
        </p:grpSpPr>
        <p:sp>
          <p:nvSpPr>
            <p:cNvPr id="58" name="HL7 CDA"/>
            <p:cNvSpPr txBox="1"/>
            <p:nvPr/>
          </p:nvSpPr>
          <p:spPr>
            <a:xfrm>
              <a:off x="9335096" y="3145228"/>
              <a:ext cx="745397" cy="2994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6789" tIns="26789" rIns="26789" bIns="26789" anchor="ctr">
              <a:spAutoFit/>
            </a:bodyPr>
            <a:lstStyle>
              <a:lvl1pPr>
                <a:defRPr sz="2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 defTabSz="308063" hangingPunct="0"/>
              <a:r>
                <a:rPr sz="1108" kern="0" dirty="0"/>
                <a:t>HL7 CDA</a:t>
              </a:r>
            </a:p>
          </p:txBody>
        </p:sp>
        <p:sp>
          <p:nvSpPr>
            <p:cNvPr id="72" name="Connection Line"/>
            <p:cNvSpPr/>
            <p:nvPr/>
          </p:nvSpPr>
          <p:spPr>
            <a:xfrm>
              <a:off x="8786601" y="3398667"/>
              <a:ext cx="505495" cy="126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</a:path>
              </a:pathLst>
            </a:custGeom>
            <a:ln w="12700">
              <a:solidFill>
                <a:srgbClr val="000000"/>
              </a:solidFill>
              <a:miter lim="400000"/>
              <a:headEnd type="triangle"/>
            </a:ln>
          </p:spPr>
          <p:txBody>
            <a:bodyPr/>
            <a:lstStyle/>
            <a:p>
              <a:pPr algn="ctr" defTabSz="308063" hangingPunct="0"/>
              <a:endParaRPr sz="1898" kern="0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65918" y="2105365"/>
            <a:ext cx="878507" cy="711427"/>
            <a:chOff x="8487890" y="2426153"/>
            <a:chExt cx="1171343" cy="948570"/>
          </a:xfrm>
        </p:grpSpPr>
        <p:sp>
          <p:nvSpPr>
            <p:cNvPr id="57" name="CDISC"/>
            <p:cNvSpPr txBox="1"/>
            <p:nvPr/>
          </p:nvSpPr>
          <p:spPr>
            <a:xfrm>
              <a:off x="9125433" y="2426153"/>
              <a:ext cx="533800" cy="2994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6789" tIns="26789" rIns="26789" bIns="26789" anchor="ctr">
              <a:spAutoFit/>
            </a:bodyPr>
            <a:lstStyle>
              <a:lvl1pPr>
                <a:defRPr sz="2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 defTabSz="308063" hangingPunct="0"/>
              <a:r>
                <a:rPr sz="1108" kern="0" dirty="0"/>
                <a:t>CDISC</a:t>
              </a:r>
            </a:p>
          </p:txBody>
        </p:sp>
        <p:sp>
          <p:nvSpPr>
            <p:cNvPr id="73" name="Connection Line"/>
            <p:cNvSpPr/>
            <p:nvPr/>
          </p:nvSpPr>
          <p:spPr>
            <a:xfrm>
              <a:off x="8487890" y="2797550"/>
              <a:ext cx="655846" cy="577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</a:path>
              </a:pathLst>
            </a:custGeom>
            <a:ln w="12700">
              <a:solidFill>
                <a:srgbClr val="000000"/>
              </a:solidFill>
              <a:miter lim="400000"/>
              <a:headEnd type="triangle"/>
            </a:ln>
          </p:spPr>
          <p:txBody>
            <a:bodyPr/>
            <a:lstStyle/>
            <a:p>
              <a:pPr algn="ctr" defTabSz="308063" hangingPunct="0"/>
              <a:endParaRPr sz="1898" kern="0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15928" y="1676201"/>
            <a:ext cx="581490" cy="1102874"/>
            <a:chOff x="8154569" y="1853935"/>
            <a:chExt cx="775319" cy="1470499"/>
          </a:xfrm>
        </p:grpSpPr>
        <p:sp>
          <p:nvSpPr>
            <p:cNvPr id="56" name="HL7 FHIR"/>
            <p:cNvSpPr txBox="1"/>
            <p:nvPr/>
          </p:nvSpPr>
          <p:spPr>
            <a:xfrm>
              <a:off x="8154569" y="1853935"/>
              <a:ext cx="775319" cy="2994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6789" tIns="26789" rIns="26789" bIns="26789" anchor="ctr">
              <a:spAutoFit/>
            </a:bodyPr>
            <a:lstStyle>
              <a:lvl1pPr>
                <a:defRPr sz="2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 defTabSz="308063" hangingPunct="0"/>
              <a:r>
                <a:rPr sz="1108" kern="0" dirty="0"/>
                <a:t>HL7 FHIR</a:t>
              </a:r>
            </a:p>
          </p:txBody>
        </p:sp>
        <p:sp>
          <p:nvSpPr>
            <p:cNvPr id="74" name="Connection Line"/>
            <p:cNvSpPr/>
            <p:nvPr/>
          </p:nvSpPr>
          <p:spPr>
            <a:xfrm>
              <a:off x="8221692" y="2200119"/>
              <a:ext cx="272858" cy="112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</a:path>
              </a:pathLst>
            </a:custGeom>
            <a:ln w="12700">
              <a:solidFill>
                <a:srgbClr val="000000"/>
              </a:solidFill>
              <a:miter lim="400000"/>
              <a:headEnd type="triangle"/>
            </a:ln>
          </p:spPr>
          <p:txBody>
            <a:bodyPr/>
            <a:lstStyle/>
            <a:p>
              <a:pPr algn="ctr" defTabSz="308063" hangingPunct="0"/>
              <a:endParaRPr sz="1898" kern="0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0922" y="751569"/>
            <a:ext cx="3780868" cy="4604012"/>
            <a:chOff x="507896" y="621091"/>
            <a:chExt cx="5041157" cy="6138683"/>
          </a:xfrm>
        </p:grpSpPr>
        <p:grpSp>
          <p:nvGrpSpPr>
            <p:cNvPr id="5" name="Group 4"/>
            <p:cNvGrpSpPr/>
            <p:nvPr/>
          </p:nvGrpSpPr>
          <p:grpSpPr>
            <a:xfrm>
              <a:off x="511479" y="1131162"/>
              <a:ext cx="5037574" cy="5628612"/>
              <a:chOff x="511479" y="1131162"/>
              <a:chExt cx="5037574" cy="5628612"/>
            </a:xfrm>
          </p:grpSpPr>
          <p:sp>
            <p:nvSpPr>
              <p:cNvPr id="121" name="Rounded Rectangle"/>
              <p:cNvSpPr/>
              <p:nvPr/>
            </p:nvSpPr>
            <p:spPr>
              <a:xfrm>
                <a:off x="511479" y="2963430"/>
                <a:ext cx="5037574" cy="3796344"/>
              </a:xfrm>
              <a:prstGeom prst="roundRect">
                <a:avLst>
                  <a:gd name="adj" fmla="val 2352"/>
                </a:avLst>
              </a:prstGeom>
              <a:blipFill>
                <a:blip r:embed="rId3">
                  <a:alphaModFix amt="26086"/>
                </a:blip>
                <a:stretch>
                  <a:fillRect/>
                </a:stretch>
              </a:blipFill>
              <a:ln w="50800">
                <a:solidFill>
                  <a:srgbClr val="C2E1F9">
                    <a:alpha val="26086"/>
                  </a:srgbClr>
                </a:solidFill>
                <a:miter lim="400000"/>
              </a:ln>
            </p:spPr>
            <p:txBody>
              <a:bodyPr lIns="26789" tIns="26789" rIns="26789" bIns="26789" anchor="ctr"/>
              <a:lstStyle/>
              <a:p>
                <a:pPr algn="ctr" defTabSz="308063" hangingPunct="0">
                  <a:defRPr sz="2600"/>
                </a:pPr>
                <a:endParaRPr sz="1371" kern="0">
                  <a:solidFill>
                    <a:srgbClr val="FFFFFF"/>
                  </a:solidFill>
                  <a:sym typeface="Helvetica Light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814001" y="1131162"/>
                <a:ext cx="4312026" cy="4225400"/>
                <a:chOff x="814001" y="1131162"/>
                <a:chExt cx="4312026" cy="4225400"/>
              </a:xfrm>
            </p:grpSpPr>
            <p:grpSp>
              <p:nvGrpSpPr>
                <p:cNvPr id="148" name="Group"/>
                <p:cNvGrpSpPr/>
                <p:nvPr/>
              </p:nvGrpSpPr>
              <p:grpSpPr>
                <a:xfrm>
                  <a:off x="2041200" y="3453805"/>
                  <a:ext cx="1788605" cy="1902757"/>
                  <a:chOff x="0" y="0"/>
                  <a:chExt cx="2543793" cy="2706142"/>
                </a:xfrm>
              </p:grpSpPr>
              <p:sp>
                <p:nvSpPr>
                  <p:cNvPr id="141" name="Oval"/>
                  <p:cNvSpPr/>
                  <p:nvPr/>
                </p:nvSpPr>
                <p:spPr>
                  <a:xfrm>
                    <a:off x="0" y="1636230"/>
                    <a:ext cx="2543793" cy="1069912"/>
                  </a:xfrm>
                  <a:prstGeom prst="ellipse">
                    <a:avLst/>
                  </a:prstGeom>
                  <a:solidFill>
                    <a:srgbClr val="2FAC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26789" tIns="26789" rIns="26789" bIns="26789" numCol="1" anchor="ctr">
                    <a:noAutofit/>
                  </a:bodyPr>
                  <a:lstStyle/>
                  <a:p>
                    <a:pPr algn="ctr" defTabSz="308063" hangingPunct="0">
                      <a:defRPr sz="2600"/>
                    </a:pPr>
                    <a:endParaRPr sz="1371" kern="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142" name="Rectangle"/>
                  <p:cNvSpPr/>
                  <p:nvPr/>
                </p:nvSpPr>
                <p:spPr>
                  <a:xfrm>
                    <a:off x="0" y="522466"/>
                    <a:ext cx="2543793" cy="1652074"/>
                  </a:xfrm>
                  <a:prstGeom prst="rect">
                    <a:avLst/>
                  </a:prstGeom>
                  <a:solidFill>
                    <a:srgbClr val="2FAC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26789" tIns="26789" rIns="26789" bIns="26789" numCol="1" anchor="b">
                    <a:noAutofit/>
                  </a:bodyPr>
                  <a:lstStyle/>
                  <a:p>
                    <a:pPr algn="ctr" defTabSz="308063" hangingPunct="0">
                      <a:defRPr sz="2600"/>
                    </a:pPr>
                    <a:endParaRPr sz="1371" kern="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143" name="Oval"/>
                  <p:cNvSpPr/>
                  <p:nvPr/>
                </p:nvSpPr>
                <p:spPr>
                  <a:xfrm>
                    <a:off x="0" y="0"/>
                    <a:ext cx="2543793" cy="1069911"/>
                  </a:xfrm>
                  <a:prstGeom prst="ellipse">
                    <a:avLst/>
                  </a:prstGeom>
                  <a:solidFill>
                    <a:srgbClr val="2FAC66"/>
                  </a:solidFill>
                  <a:ln w="254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26789" tIns="26789" rIns="26789" bIns="26789" numCol="1" anchor="ctr">
                    <a:noAutofit/>
                  </a:bodyPr>
                  <a:lstStyle/>
                  <a:p>
                    <a:pPr algn="ctr" defTabSz="308063" hangingPunct="0">
                      <a:defRPr sz="2600"/>
                    </a:pPr>
                    <a:endParaRPr sz="1371" kern="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144" name="Repository of…"/>
                  <p:cNvSpPr txBox="1"/>
                  <p:nvPr/>
                </p:nvSpPr>
                <p:spPr>
                  <a:xfrm>
                    <a:off x="121045" y="1076455"/>
                    <a:ext cx="2301703" cy="143365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26789" tIns="26789" rIns="26789" bIns="26789" numCol="1" anchor="ctr">
                    <a:noAutofit/>
                  </a:bodyPr>
                  <a:lstStyle/>
                  <a:p>
                    <a:pPr algn="ctr" defTabSz="308063" hangingPunct="0">
                      <a:defRPr sz="21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r>
                      <a:rPr sz="1108" b="1" kern="0" dirty="0">
                        <a:solidFill>
                          <a:srgbClr val="000000"/>
                        </a:solidFill>
                        <a:ea typeface="Calibri"/>
                        <a:cs typeface="Calibri"/>
                        <a:sym typeface="Calibri"/>
                      </a:rPr>
                      <a:t>Repository of</a:t>
                    </a:r>
                  </a:p>
                  <a:p>
                    <a:pPr algn="ctr" defTabSz="308063" hangingPunct="0">
                      <a:defRPr sz="21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r>
                      <a:rPr sz="1108" b="1" kern="0" dirty="0">
                        <a:solidFill>
                          <a:srgbClr val="000000"/>
                        </a:solidFill>
                        <a:ea typeface="Calibri"/>
                        <a:cs typeface="Calibri"/>
                        <a:sym typeface="Calibri"/>
                      </a:rPr>
                      <a:t>Shared Models</a:t>
                    </a:r>
                  </a:p>
                  <a:p>
                    <a:pPr algn="ctr" defTabSz="308063" hangingPunct="0">
                      <a:defRPr sz="21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r>
                      <a:rPr sz="1108" b="1" kern="0" dirty="0">
                        <a:solidFill>
                          <a:srgbClr val="000000"/>
                        </a:solidFill>
                        <a:ea typeface="Calibri"/>
                        <a:cs typeface="Calibri"/>
                        <a:sym typeface="Calibri"/>
                      </a:rPr>
                      <a:t>in an approved</a:t>
                    </a:r>
                  </a:p>
                  <a:p>
                    <a:pPr algn="ctr" defTabSz="308063" hangingPunct="0">
                      <a:defRPr sz="21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r>
                      <a:rPr sz="1108" b="1" kern="0" dirty="0">
                        <a:solidFill>
                          <a:srgbClr val="000000"/>
                        </a:solidFill>
                        <a:ea typeface="Calibri"/>
                        <a:cs typeface="Calibri"/>
                        <a:sym typeface="Calibri"/>
                      </a:rPr>
                      <a:t>Formalism</a:t>
                    </a:r>
                  </a:p>
                </p:txBody>
              </p:sp>
              <p:sp>
                <p:nvSpPr>
                  <p:cNvPr id="171" name="Connection Line"/>
                  <p:cNvSpPr/>
                  <p:nvPr/>
                </p:nvSpPr>
                <p:spPr>
                  <a:xfrm>
                    <a:off x="183575" y="177548"/>
                    <a:ext cx="622567" cy="69586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6220" h="21600" extrusionOk="0">
                        <a:moveTo>
                          <a:pt x="16220" y="21600"/>
                        </a:moveTo>
                        <a:cubicBezTo>
                          <a:pt x="-4648" y="14025"/>
                          <a:pt x="-5380" y="6825"/>
                          <a:pt x="14025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FFFF"/>
                    </a:solidFill>
                    <a:prstDash val="solid"/>
                    <a:miter lim="400000"/>
                    <a:headEnd type="triangle" w="med" len="med"/>
                  </a:ln>
                  <a:effectLst/>
                </p:spPr>
                <p:txBody>
                  <a:bodyPr/>
                  <a:lstStyle/>
                  <a:p>
                    <a:pPr algn="ctr" defTabSz="308063" hangingPunct="0"/>
                    <a:endParaRPr sz="1898" kern="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146" name="Model Review"/>
                  <p:cNvSpPr txBox="1"/>
                  <p:nvPr/>
                </p:nvSpPr>
                <p:spPr>
                  <a:xfrm>
                    <a:off x="415061" y="326608"/>
                    <a:ext cx="1713669" cy="42590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26789" tIns="26789" rIns="26789" bIns="26789" numCol="1" anchor="ctr">
                    <a:spAutoFit/>
                  </a:bodyPr>
                  <a:lstStyle>
                    <a:lvl1pPr>
                      <a:defRPr sz="21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lvl1pPr>
                  </a:lstStyle>
                  <a:p>
                    <a:pPr algn="ctr" defTabSz="308063" hangingPunct="0"/>
                    <a:r>
                      <a:rPr sz="1108" kern="0"/>
                      <a:t>Model Review</a:t>
                    </a:r>
                  </a:p>
                </p:txBody>
              </p:sp>
              <p:sp>
                <p:nvSpPr>
                  <p:cNvPr id="172" name="Connection Line"/>
                  <p:cNvSpPr/>
                  <p:nvPr/>
                </p:nvSpPr>
                <p:spPr>
                  <a:xfrm>
                    <a:off x="1733633" y="186320"/>
                    <a:ext cx="622567" cy="69586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6220" h="21600" extrusionOk="0">
                        <a:moveTo>
                          <a:pt x="0" y="0"/>
                        </a:moveTo>
                        <a:cubicBezTo>
                          <a:pt x="20868" y="7575"/>
                          <a:pt x="21600" y="14775"/>
                          <a:pt x="2195" y="2160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FFFF"/>
                    </a:solidFill>
                    <a:prstDash val="solid"/>
                    <a:miter lim="400000"/>
                    <a:headEnd type="triangle" w="med" len="med"/>
                  </a:ln>
                  <a:effectLst/>
                </p:spPr>
                <p:txBody>
                  <a:bodyPr/>
                  <a:lstStyle/>
                  <a:p>
                    <a:pPr algn="ctr" defTabSz="308063" hangingPunct="0"/>
                    <a:endParaRPr sz="1898" kern="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3" name="Group 2"/>
                <p:cNvGrpSpPr/>
                <p:nvPr/>
              </p:nvGrpSpPr>
              <p:grpSpPr>
                <a:xfrm>
                  <a:off x="814001" y="1131162"/>
                  <a:ext cx="4312026" cy="2380378"/>
                  <a:chOff x="4071672" y="1149111"/>
                  <a:chExt cx="4312026" cy="2380378"/>
                </a:xfrm>
              </p:grpSpPr>
              <p:sp>
                <p:nvSpPr>
                  <p:cNvPr id="139" name="Arrow"/>
                  <p:cNvSpPr/>
                  <p:nvPr/>
                </p:nvSpPr>
                <p:spPr>
                  <a:xfrm rot="5406826">
                    <a:off x="5209900" y="2714016"/>
                    <a:ext cx="856261" cy="774686"/>
                  </a:xfrm>
                  <a:prstGeom prst="rightArrow">
                    <a:avLst>
                      <a:gd name="adj1" fmla="val 58805"/>
                      <a:gd name="adj2" fmla="val 63109"/>
                    </a:avLst>
                  </a:prstGeom>
                  <a:solidFill>
                    <a:srgbClr val="BBDAF2"/>
                  </a:solidFill>
                  <a:ln w="12700">
                    <a:miter lim="400000"/>
                  </a:ln>
                </p:spPr>
                <p:txBody>
                  <a:bodyPr lIns="26789" tIns="26789" rIns="26789" bIns="26789" anchor="ctr"/>
                  <a:lstStyle/>
                  <a:p>
                    <a:pPr algn="ctr" defTabSz="308063" hangingPunct="0">
                      <a:defRPr sz="2600"/>
                    </a:pPr>
                    <a:endParaRPr sz="1371" kern="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151" name="Arrow"/>
                  <p:cNvSpPr/>
                  <p:nvPr/>
                </p:nvSpPr>
                <p:spPr>
                  <a:xfrm rot="5406826">
                    <a:off x="6450675" y="2714016"/>
                    <a:ext cx="856261" cy="774686"/>
                  </a:xfrm>
                  <a:prstGeom prst="rightArrow">
                    <a:avLst>
                      <a:gd name="adj1" fmla="val 58805"/>
                      <a:gd name="adj2" fmla="val 63109"/>
                    </a:avLst>
                  </a:prstGeom>
                  <a:solidFill>
                    <a:srgbClr val="BBDAF2"/>
                  </a:solidFill>
                  <a:ln w="12700">
                    <a:miter lim="400000"/>
                  </a:ln>
                </p:spPr>
                <p:txBody>
                  <a:bodyPr lIns="26789" tIns="26789" rIns="26789" bIns="26789" anchor="ctr"/>
                  <a:lstStyle/>
                  <a:p>
                    <a:pPr algn="ctr" defTabSz="308063" hangingPunct="0">
                      <a:defRPr sz="2600"/>
                    </a:pPr>
                    <a:endParaRPr sz="1371" kern="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168" name="SNOMED CT…"/>
                  <p:cNvSpPr/>
                  <p:nvPr/>
                </p:nvSpPr>
                <p:spPr>
                  <a:xfrm>
                    <a:off x="6634071" y="1149111"/>
                    <a:ext cx="1749627" cy="1429876"/>
                  </a:xfrm>
                  <a:prstGeom prst="roundRect">
                    <a:avLst>
                      <a:gd name="adj" fmla="val 6382"/>
                    </a:avLst>
                  </a:prstGeom>
                  <a:solidFill>
                    <a:srgbClr val="BBDAF2"/>
                  </a:solidFill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26789" tIns="26789" rIns="26789" bIns="26789" anchor="ctr"/>
                  <a:lstStyle/>
                  <a:p>
                    <a:pPr algn="ctr" defTabSz="308063" hangingPunct="0">
                      <a:defRPr sz="26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r>
                      <a:rPr sz="1371" b="1" kern="0" dirty="0">
                        <a:solidFill>
                          <a:srgbClr val="000000"/>
                        </a:solidFill>
                        <a:ea typeface="Calibri"/>
                        <a:cs typeface="Calibri"/>
                        <a:sym typeface="Calibri"/>
                      </a:rPr>
                      <a:t>SNOMED CT</a:t>
                    </a:r>
                  </a:p>
                  <a:p>
                    <a:pPr algn="ctr" defTabSz="308063" hangingPunct="0">
                      <a:defRPr sz="26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r>
                      <a:rPr sz="1371" b="1" kern="0" dirty="0">
                        <a:solidFill>
                          <a:srgbClr val="000000"/>
                        </a:solidFill>
                        <a:ea typeface="Calibri"/>
                        <a:cs typeface="Calibri"/>
                        <a:sym typeface="Calibri"/>
                      </a:rPr>
                      <a:t>LOINC</a:t>
                    </a:r>
                  </a:p>
                  <a:p>
                    <a:pPr algn="ctr" defTabSz="308063" hangingPunct="0">
                      <a:defRPr sz="26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r>
                      <a:rPr sz="1371" b="1" kern="0" dirty="0">
                        <a:solidFill>
                          <a:srgbClr val="000000"/>
                        </a:solidFill>
                        <a:ea typeface="Calibri"/>
                        <a:cs typeface="Calibri"/>
                        <a:sym typeface="Calibri"/>
                      </a:rPr>
                      <a:t>RxNorm</a:t>
                    </a:r>
                  </a:p>
                </p:txBody>
              </p:sp>
              <p:grpSp>
                <p:nvGrpSpPr>
                  <p:cNvPr id="2" name="Group 1"/>
                  <p:cNvGrpSpPr/>
                  <p:nvPr/>
                </p:nvGrpSpPr>
                <p:grpSpPr>
                  <a:xfrm>
                    <a:off x="4071672" y="1150723"/>
                    <a:ext cx="2346347" cy="1426655"/>
                    <a:chOff x="3623354" y="1636581"/>
                    <a:chExt cx="3337027" cy="2029021"/>
                  </a:xfrm>
                </p:grpSpPr>
                <p:sp>
                  <p:nvSpPr>
                    <p:cNvPr id="169" name="Core Reference Model"/>
                    <p:cNvSpPr/>
                    <p:nvPr/>
                  </p:nvSpPr>
                  <p:spPr>
                    <a:xfrm>
                      <a:off x="3623354" y="1636581"/>
                      <a:ext cx="3337027" cy="2029021"/>
                    </a:xfrm>
                    <a:prstGeom prst="roundRect">
                      <a:avLst>
                        <a:gd name="adj" fmla="val 6382"/>
                      </a:avLst>
                    </a:prstGeom>
                    <a:solidFill>
                      <a:srgbClr val="BBDAF2"/>
                    </a:solidFill>
                    <a:ln w="12700">
                      <a:miter lim="400000"/>
                    </a:ln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lIns="26789" tIns="26789" rIns="26789" bIns="26789"/>
                    <a:lstStyle>
                      <a:lvl1pPr>
                        <a:defRPr sz="2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lvl1pPr>
                    </a:lstStyle>
                    <a:p>
                      <a:pPr algn="ctr" defTabSz="308063" hangingPunct="0"/>
                      <a:r>
                        <a:rPr sz="1371" kern="0" dirty="0"/>
                        <a:t>Core Reference Model</a:t>
                      </a:r>
                    </a:p>
                  </p:txBody>
                </p:sp>
                <p:pic>
                  <p:nvPicPr>
                    <p:cNvPr id="170" name="pasted-image.tiff" descr="pasted-image.tiff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4065321" y="2170207"/>
                      <a:ext cx="2336801" cy="1358901"/>
                    </a:xfrm>
                    <a:prstGeom prst="rect">
                      <a:avLst/>
                    </a:prstGeom>
                    <a:ln w="12700">
                      <a:miter lim="400000"/>
                    </a:ln>
                  </p:spPr>
                </p:pic>
              </p:grpSp>
            </p:grpSp>
          </p:grpSp>
        </p:grpSp>
        <p:grpSp>
          <p:nvGrpSpPr>
            <p:cNvPr id="7" name="Group 6"/>
            <p:cNvGrpSpPr/>
            <p:nvPr/>
          </p:nvGrpSpPr>
          <p:grpSpPr>
            <a:xfrm>
              <a:off x="507896" y="621091"/>
              <a:ext cx="5037574" cy="2182122"/>
              <a:chOff x="507896" y="621091"/>
              <a:chExt cx="5037574" cy="2182122"/>
            </a:xfrm>
          </p:grpSpPr>
          <p:sp>
            <p:nvSpPr>
              <p:cNvPr id="138" name="Standards Infusion"/>
              <p:cNvSpPr txBox="1"/>
              <p:nvPr/>
            </p:nvSpPr>
            <p:spPr>
              <a:xfrm>
                <a:off x="1048187" y="706986"/>
                <a:ext cx="3841963" cy="38589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26789" tIns="26789" rIns="26789" bIns="26789" anchor="ctr">
                <a:spAutoFit/>
              </a:bodyPr>
              <a:lstStyle>
                <a:lvl1pPr>
                  <a:defRPr sz="29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algn="ctr" defTabSz="308063" hangingPunct="0"/>
                <a:r>
                  <a:rPr sz="1529" kern="0" dirty="0"/>
                  <a:t>Standards Infusion</a:t>
                </a:r>
              </a:p>
            </p:txBody>
          </p:sp>
          <p:sp>
            <p:nvSpPr>
              <p:cNvPr id="119" name="Rounded Rectangle"/>
              <p:cNvSpPr/>
              <p:nvPr/>
            </p:nvSpPr>
            <p:spPr>
              <a:xfrm>
                <a:off x="507896" y="621091"/>
                <a:ext cx="5037574" cy="2182122"/>
              </a:xfrm>
              <a:prstGeom prst="roundRect">
                <a:avLst>
                  <a:gd name="adj" fmla="val 4092"/>
                </a:avLst>
              </a:prstGeom>
              <a:ln w="12700">
                <a:solidFill>
                  <a:srgbClr val="C2E1F9"/>
                </a:solidFill>
                <a:miter lim="400000"/>
              </a:ln>
            </p:spPr>
            <p:txBody>
              <a:bodyPr lIns="26789" tIns="26789" rIns="26789" bIns="26789" anchor="ctr"/>
              <a:lstStyle/>
              <a:p>
                <a:pPr algn="ctr" defTabSz="308063" hangingPunct="0">
                  <a:defRPr sz="2600"/>
                </a:pPr>
                <a:endParaRPr sz="1371" kern="0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</p:grpSp>
      <p:sp>
        <p:nvSpPr>
          <p:cNvPr id="122" name="CEMs"/>
          <p:cNvSpPr/>
          <p:nvPr/>
        </p:nvSpPr>
        <p:spPr>
          <a:xfrm>
            <a:off x="382497" y="2522630"/>
            <a:ext cx="803672" cy="401837"/>
          </a:xfrm>
          <a:prstGeom prst="roundRect">
            <a:avLst>
              <a:gd name="adj" fmla="val 8333"/>
            </a:avLst>
          </a:prstGeom>
          <a:solidFill>
            <a:srgbClr val="FAB6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defTabSz="308063" hangingPunct="0"/>
            <a:r>
              <a:rPr sz="949" kern="0" dirty="0"/>
              <a:t>CEMs</a:t>
            </a:r>
          </a:p>
        </p:txBody>
      </p:sp>
      <p:sp>
        <p:nvSpPr>
          <p:cNvPr id="123" name="Initial Loading of Repository"/>
          <p:cNvSpPr txBox="1"/>
          <p:nvPr/>
        </p:nvSpPr>
        <p:spPr>
          <a:xfrm>
            <a:off x="831948" y="5020697"/>
            <a:ext cx="2881473" cy="289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>
              <a:defRPr sz="2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defTabSz="308063" hangingPunct="0"/>
            <a:r>
              <a:rPr sz="1529" kern="0" dirty="0"/>
              <a:t>Initial Loading of Repository</a:t>
            </a:r>
          </a:p>
        </p:txBody>
      </p:sp>
      <p:sp>
        <p:nvSpPr>
          <p:cNvPr id="124" name="DCMs"/>
          <p:cNvSpPr/>
          <p:nvPr/>
        </p:nvSpPr>
        <p:spPr>
          <a:xfrm>
            <a:off x="382497" y="3001111"/>
            <a:ext cx="803672" cy="401837"/>
          </a:xfrm>
          <a:prstGeom prst="roundRect">
            <a:avLst>
              <a:gd name="adj" fmla="val 8333"/>
            </a:avLst>
          </a:prstGeom>
          <a:solidFill>
            <a:srgbClr val="FAB6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defTabSz="308063" hangingPunct="0"/>
            <a:r>
              <a:rPr sz="949" kern="0" dirty="0"/>
              <a:t>DCMs</a:t>
            </a:r>
            <a:endParaRPr lang="en-US" sz="949" kern="0" dirty="0"/>
          </a:p>
          <a:p>
            <a:pPr algn="ctr" defTabSz="308063" hangingPunct="0"/>
            <a:r>
              <a:rPr lang="en-US" sz="949" kern="0"/>
              <a:t>CDEs</a:t>
            </a:r>
            <a:endParaRPr sz="949" kern="0" dirty="0"/>
          </a:p>
        </p:txBody>
      </p:sp>
      <p:sp>
        <p:nvSpPr>
          <p:cNvPr id="125" name="CDA…"/>
          <p:cNvSpPr/>
          <p:nvPr/>
        </p:nvSpPr>
        <p:spPr>
          <a:xfrm>
            <a:off x="382497" y="3479593"/>
            <a:ext cx="803672" cy="401837"/>
          </a:xfrm>
          <a:prstGeom prst="roundRect">
            <a:avLst>
              <a:gd name="adj" fmla="val 8333"/>
            </a:avLst>
          </a:prstGeom>
          <a:solidFill>
            <a:srgbClr val="FAB6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/>
          <a:p>
            <a:pPr algn="ctr" defTabSz="308063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949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CDA</a:t>
            </a:r>
          </a:p>
          <a:p>
            <a:pPr algn="ctr" defTabSz="308063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949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Templates</a:t>
            </a:r>
          </a:p>
        </p:txBody>
      </p:sp>
      <p:sp>
        <p:nvSpPr>
          <p:cNvPr id="126" name="openEHR…"/>
          <p:cNvSpPr/>
          <p:nvPr/>
        </p:nvSpPr>
        <p:spPr>
          <a:xfrm>
            <a:off x="382497" y="3969407"/>
            <a:ext cx="803672" cy="401837"/>
          </a:xfrm>
          <a:prstGeom prst="roundRect">
            <a:avLst>
              <a:gd name="adj" fmla="val 8333"/>
            </a:avLst>
          </a:prstGeom>
          <a:solidFill>
            <a:srgbClr val="FAB6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/>
          <a:p>
            <a:pPr algn="ctr" defTabSz="308063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949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openEHR</a:t>
            </a:r>
          </a:p>
          <a:p>
            <a:pPr algn="ctr" defTabSz="308063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949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Archetypes</a:t>
            </a:r>
          </a:p>
        </p:txBody>
      </p:sp>
      <p:sp>
        <p:nvSpPr>
          <p:cNvPr id="127" name="ISO EN 13606…"/>
          <p:cNvSpPr/>
          <p:nvPr/>
        </p:nvSpPr>
        <p:spPr>
          <a:xfrm>
            <a:off x="382497" y="4527270"/>
            <a:ext cx="803672" cy="401837"/>
          </a:xfrm>
          <a:prstGeom prst="roundRect">
            <a:avLst>
              <a:gd name="adj" fmla="val 8333"/>
            </a:avLst>
          </a:prstGeom>
          <a:solidFill>
            <a:srgbClr val="FAB6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/>
          <a:p>
            <a:pPr algn="ctr" defTabSz="308063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949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ISO EN 13606</a:t>
            </a:r>
          </a:p>
          <a:p>
            <a:pPr algn="ctr" defTabSz="308063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949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Archetypes</a:t>
            </a:r>
          </a:p>
        </p:txBody>
      </p:sp>
      <p:sp>
        <p:nvSpPr>
          <p:cNvPr id="128" name="FHIM…"/>
          <p:cNvSpPr/>
          <p:nvPr/>
        </p:nvSpPr>
        <p:spPr>
          <a:xfrm>
            <a:off x="1347642" y="4527270"/>
            <a:ext cx="803672" cy="401837"/>
          </a:xfrm>
          <a:prstGeom prst="roundRect">
            <a:avLst>
              <a:gd name="adj" fmla="val 8333"/>
            </a:avLst>
          </a:prstGeom>
          <a:solidFill>
            <a:srgbClr val="FAB6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/>
          <a:p>
            <a:pPr algn="ctr" defTabSz="308063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949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FHIM</a:t>
            </a:r>
          </a:p>
          <a:p>
            <a:pPr algn="ctr" defTabSz="308063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949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Models</a:t>
            </a:r>
          </a:p>
        </p:txBody>
      </p:sp>
      <p:sp>
        <p:nvSpPr>
          <p:cNvPr id="129" name="FHIR…"/>
          <p:cNvSpPr/>
          <p:nvPr/>
        </p:nvSpPr>
        <p:spPr>
          <a:xfrm>
            <a:off x="2312788" y="4527270"/>
            <a:ext cx="803672" cy="401837"/>
          </a:xfrm>
          <a:prstGeom prst="roundRect">
            <a:avLst>
              <a:gd name="adj" fmla="val 8333"/>
            </a:avLst>
          </a:prstGeom>
          <a:solidFill>
            <a:srgbClr val="FAB6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/>
          <a:p>
            <a:pPr algn="ctr" defTabSz="308063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949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FHIR</a:t>
            </a:r>
          </a:p>
          <a:p>
            <a:pPr algn="ctr" defTabSz="308063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949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Resources</a:t>
            </a:r>
          </a:p>
        </p:txBody>
      </p:sp>
      <p:sp>
        <p:nvSpPr>
          <p:cNvPr id="140" name="Logical Model Development Lifecycle"/>
          <p:cNvSpPr txBox="1"/>
          <p:nvPr/>
        </p:nvSpPr>
        <p:spPr>
          <a:xfrm>
            <a:off x="443136" y="147905"/>
            <a:ext cx="7407955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>
              <a:defRPr sz="2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defTabSz="308063" hangingPunct="0"/>
            <a:r>
              <a:rPr sz="2400" kern="0" dirty="0"/>
              <a:t>Logical Model Development Lifecycle</a:t>
            </a:r>
          </a:p>
        </p:txBody>
      </p:sp>
      <p:sp>
        <p:nvSpPr>
          <p:cNvPr id="173" name="Connection Line"/>
          <p:cNvSpPr/>
          <p:nvPr/>
        </p:nvSpPr>
        <p:spPr>
          <a:xfrm>
            <a:off x="1173286" y="2954638"/>
            <a:ext cx="318091" cy="188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pPr algn="ctr" defTabSz="308063" hangingPunct="0"/>
            <a:endParaRPr sz="1898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4" name="Connection Line"/>
          <p:cNvSpPr/>
          <p:nvPr/>
        </p:nvSpPr>
        <p:spPr>
          <a:xfrm>
            <a:off x="1219653" y="3313733"/>
            <a:ext cx="278064" cy="71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pPr algn="ctr" defTabSz="308063" hangingPunct="0"/>
            <a:endParaRPr sz="1898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5" name="Connection Line"/>
          <p:cNvSpPr/>
          <p:nvPr/>
        </p:nvSpPr>
        <p:spPr>
          <a:xfrm>
            <a:off x="1219653" y="3622779"/>
            <a:ext cx="278064" cy="22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127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pPr algn="ctr" defTabSz="308063" hangingPunct="0"/>
            <a:endParaRPr sz="1898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6" name="Connection Line"/>
          <p:cNvSpPr/>
          <p:nvPr/>
        </p:nvSpPr>
        <p:spPr>
          <a:xfrm>
            <a:off x="1217354" y="3866101"/>
            <a:ext cx="280364" cy="1195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127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pPr algn="ctr" defTabSz="308063" hangingPunct="0"/>
            <a:endParaRPr sz="1898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7" name="Connection Line"/>
          <p:cNvSpPr/>
          <p:nvPr/>
        </p:nvSpPr>
        <p:spPr>
          <a:xfrm>
            <a:off x="1070199" y="4107456"/>
            <a:ext cx="471143" cy="386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127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pPr algn="ctr" defTabSz="308063" hangingPunct="0"/>
            <a:endParaRPr sz="1898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8" name="Connection Line"/>
          <p:cNvSpPr/>
          <p:nvPr/>
        </p:nvSpPr>
        <p:spPr>
          <a:xfrm>
            <a:off x="1840716" y="4287639"/>
            <a:ext cx="80241" cy="206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127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pPr algn="ctr" defTabSz="308063" hangingPunct="0"/>
            <a:endParaRPr sz="1898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9" name="Connection Line"/>
          <p:cNvSpPr/>
          <p:nvPr/>
        </p:nvSpPr>
        <p:spPr>
          <a:xfrm>
            <a:off x="2517236" y="4280665"/>
            <a:ext cx="93999" cy="213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27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pPr algn="ctr" defTabSz="308063" hangingPunct="0"/>
            <a:endParaRPr sz="1898" kern="0">
              <a:solidFill>
                <a:srgbClr val="FFFFFF"/>
              </a:solidFill>
              <a:sym typeface="Helvetica Ligh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17340" y="748798"/>
            <a:ext cx="2819096" cy="4605467"/>
            <a:chOff x="6823119" y="617397"/>
            <a:chExt cx="3758795" cy="6140623"/>
          </a:xfrm>
        </p:grpSpPr>
        <p:sp>
          <p:nvSpPr>
            <p:cNvPr id="55" name="Rounded Rectangle"/>
            <p:cNvSpPr/>
            <p:nvPr/>
          </p:nvSpPr>
          <p:spPr>
            <a:xfrm>
              <a:off x="6823119" y="617397"/>
              <a:ext cx="3758795" cy="6140623"/>
            </a:xfrm>
            <a:prstGeom prst="roundRect">
              <a:avLst>
                <a:gd name="adj" fmla="val 2376"/>
              </a:avLst>
            </a:prstGeom>
            <a:ln w="50800">
              <a:solidFill>
                <a:srgbClr val="C2E1F9"/>
              </a:solidFill>
              <a:miter lim="400000"/>
            </a:ln>
          </p:spPr>
          <p:txBody>
            <a:bodyPr lIns="26789" tIns="26789" rIns="26789" bIns="26789" anchor="ctr"/>
            <a:lstStyle/>
            <a:p>
              <a:pPr algn="ctr" defTabSz="308063" hangingPunct="0">
                <a:defRPr sz="2600"/>
              </a:pPr>
              <a:endParaRPr sz="1371" kern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63" name="Model Dissemination"/>
            <p:cNvSpPr txBox="1"/>
            <p:nvPr/>
          </p:nvSpPr>
          <p:spPr>
            <a:xfrm>
              <a:off x="7540343" y="6313263"/>
              <a:ext cx="2426267" cy="3858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26789" tIns="26789" rIns="26789" bIns="26789" anchor="ctr">
              <a:spAutoFit/>
            </a:bodyPr>
            <a:lstStyle>
              <a:lvl1pPr>
                <a:defRPr sz="29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 defTabSz="308063" hangingPunct="0"/>
              <a:r>
                <a:rPr sz="1529" kern="0" dirty="0"/>
                <a:t>Model Dissemination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40068" y="2809724"/>
            <a:ext cx="3825050" cy="694604"/>
            <a:chOff x="3920090" y="3365299"/>
            <a:chExt cx="5100067" cy="926138"/>
          </a:xfrm>
        </p:grpSpPr>
        <p:sp>
          <p:nvSpPr>
            <p:cNvPr id="64" name="Connection Line"/>
            <p:cNvSpPr/>
            <p:nvPr/>
          </p:nvSpPr>
          <p:spPr>
            <a:xfrm>
              <a:off x="3920090" y="3829064"/>
              <a:ext cx="3506684" cy="46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</a:path>
              </a:pathLst>
            </a:custGeom>
            <a:ln w="25400">
              <a:solidFill>
                <a:srgbClr val="000000"/>
              </a:solidFill>
              <a:miter lim="400000"/>
              <a:headEnd type="triangle"/>
              <a:tailEnd type="triangle"/>
            </a:ln>
          </p:spPr>
          <p:txBody>
            <a:bodyPr/>
            <a:lstStyle/>
            <a:p>
              <a:pPr algn="ctr" defTabSz="308063" hangingPunct="0"/>
              <a:endParaRPr sz="1898" kern="0">
                <a:solidFill>
                  <a:srgbClr val="FFFFFF"/>
                </a:solidFill>
                <a:sym typeface="Helvetica Light"/>
              </a:endParaRPr>
            </a:p>
          </p:txBody>
        </p:sp>
        <p:grpSp>
          <p:nvGrpSpPr>
            <p:cNvPr id="65" name="Group"/>
            <p:cNvGrpSpPr/>
            <p:nvPr/>
          </p:nvGrpSpPr>
          <p:grpSpPr>
            <a:xfrm>
              <a:off x="7246904" y="3365299"/>
              <a:ext cx="1773253" cy="644818"/>
              <a:chOff x="0" y="0"/>
              <a:chExt cx="2521959" cy="917074"/>
            </a:xfrm>
          </p:grpSpPr>
          <p:sp>
            <p:nvSpPr>
              <p:cNvPr id="66" name="Oval"/>
              <p:cNvSpPr/>
              <p:nvPr/>
            </p:nvSpPr>
            <p:spPr>
              <a:xfrm>
                <a:off x="0" y="0"/>
                <a:ext cx="2084861" cy="666069"/>
              </a:xfrm>
              <a:prstGeom prst="ellipse">
                <a:avLst/>
              </a:prstGeom>
              <a:solidFill>
                <a:srgbClr val="E6A998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63" hangingPunct="0">
                  <a:defRPr sz="21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108" b="1" kern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Oval"/>
              <p:cNvSpPr/>
              <p:nvPr/>
            </p:nvSpPr>
            <p:spPr>
              <a:xfrm>
                <a:off x="196238" y="119546"/>
                <a:ext cx="2084861" cy="666070"/>
              </a:xfrm>
              <a:prstGeom prst="ellipse">
                <a:avLst/>
              </a:prstGeom>
              <a:solidFill>
                <a:srgbClr val="D97C69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63" hangingPunct="0">
                  <a:defRPr sz="21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108" b="1" kern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Translators"/>
              <p:cNvSpPr/>
              <p:nvPr/>
            </p:nvSpPr>
            <p:spPr>
              <a:xfrm>
                <a:off x="437098" y="251005"/>
                <a:ext cx="2084862" cy="666070"/>
              </a:xfrm>
              <a:prstGeom prst="ellipse">
                <a:avLst/>
              </a:prstGeom>
              <a:solidFill>
                <a:schemeClr val="accent5">
                  <a:hueOff val="101205"/>
                  <a:satOff val="-13598"/>
                  <a:lumOff val="23877"/>
                </a:schemeClr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>
                  <a:defRPr sz="21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algn="ctr" defTabSz="308063" hangingPunct="0"/>
                <a:r>
                  <a:rPr sz="1108" kern="0" dirty="0"/>
                  <a:t>Translators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71938" y="3332502"/>
            <a:ext cx="763496" cy="982511"/>
            <a:chOff x="8362584" y="4062335"/>
            <a:chExt cx="1017994" cy="1310015"/>
          </a:xfrm>
        </p:grpSpPr>
        <p:sp>
          <p:nvSpPr>
            <p:cNvPr id="61" name="HL7 V2"/>
            <p:cNvSpPr txBox="1"/>
            <p:nvPr/>
          </p:nvSpPr>
          <p:spPr>
            <a:xfrm>
              <a:off x="8763422" y="5072887"/>
              <a:ext cx="617156" cy="2994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6789" tIns="26789" rIns="26789" bIns="26789" anchor="ctr">
              <a:spAutoFit/>
            </a:bodyPr>
            <a:lstStyle>
              <a:lvl1pPr>
                <a:defRPr sz="2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 defTabSz="308063" hangingPunct="0"/>
              <a:r>
                <a:rPr sz="1108" kern="0" dirty="0"/>
                <a:t>HL7 V2</a:t>
              </a:r>
            </a:p>
          </p:txBody>
        </p:sp>
        <p:sp>
          <p:nvSpPr>
            <p:cNvPr id="69" name="Connection Line"/>
            <p:cNvSpPr/>
            <p:nvPr/>
          </p:nvSpPr>
          <p:spPr>
            <a:xfrm>
              <a:off x="8362584" y="4062335"/>
              <a:ext cx="589303" cy="963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miter lim="400000"/>
              <a:headEnd type="triangle"/>
            </a:ln>
          </p:spPr>
          <p:txBody>
            <a:bodyPr/>
            <a:lstStyle/>
            <a:p>
              <a:pPr algn="ctr" defTabSz="308063" hangingPunct="0"/>
              <a:endParaRPr sz="1898" kern="0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45222" y="3299448"/>
            <a:ext cx="881329" cy="474304"/>
            <a:chOff x="8726966" y="4018264"/>
            <a:chExt cx="1175105" cy="632405"/>
          </a:xfrm>
        </p:grpSpPr>
        <p:sp>
          <p:nvSpPr>
            <p:cNvPr id="60" name="NCPDP"/>
            <p:cNvSpPr txBox="1"/>
            <p:nvPr/>
          </p:nvSpPr>
          <p:spPr>
            <a:xfrm>
              <a:off x="9284915" y="4351206"/>
              <a:ext cx="617156" cy="2994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6789" tIns="26789" rIns="26789" bIns="26789" anchor="ctr">
              <a:spAutoFit/>
            </a:bodyPr>
            <a:lstStyle>
              <a:lvl1pPr>
                <a:defRPr sz="2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 defTabSz="308063" hangingPunct="0"/>
              <a:r>
                <a:rPr sz="1108" kern="0" dirty="0"/>
                <a:t>NCPDP</a:t>
              </a:r>
            </a:p>
          </p:txBody>
        </p:sp>
        <p:sp>
          <p:nvSpPr>
            <p:cNvPr id="70" name="Connection Line"/>
            <p:cNvSpPr/>
            <p:nvPr/>
          </p:nvSpPr>
          <p:spPr>
            <a:xfrm>
              <a:off x="8726966" y="4018264"/>
              <a:ext cx="529523" cy="294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miter lim="400000"/>
              <a:headEnd type="triangle"/>
            </a:ln>
          </p:spPr>
          <p:txBody>
            <a:bodyPr/>
            <a:lstStyle/>
            <a:p>
              <a:pPr algn="ctr" defTabSz="308063" hangingPunct="0"/>
              <a:endParaRPr sz="1898" kern="0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00253" y="3096910"/>
            <a:ext cx="580696" cy="224597"/>
            <a:chOff x="9067004" y="3748217"/>
            <a:chExt cx="774261" cy="299463"/>
          </a:xfrm>
        </p:grpSpPr>
        <p:sp>
          <p:nvSpPr>
            <p:cNvPr id="59" name="X12"/>
            <p:cNvSpPr txBox="1"/>
            <p:nvPr/>
          </p:nvSpPr>
          <p:spPr>
            <a:xfrm>
              <a:off x="9472040" y="3748217"/>
              <a:ext cx="369225" cy="2994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6789" tIns="26789" rIns="26789" bIns="26789" anchor="ctr">
              <a:spAutoFit/>
            </a:bodyPr>
            <a:lstStyle>
              <a:lvl1pPr>
                <a:defRPr sz="2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 defTabSz="308063" hangingPunct="0"/>
              <a:r>
                <a:rPr sz="1108" kern="0" dirty="0"/>
                <a:t>X12</a:t>
              </a:r>
            </a:p>
          </p:txBody>
        </p:sp>
        <p:sp>
          <p:nvSpPr>
            <p:cNvPr id="71" name="Connection Line"/>
            <p:cNvSpPr/>
            <p:nvPr/>
          </p:nvSpPr>
          <p:spPr>
            <a:xfrm>
              <a:off x="9067004" y="3816557"/>
              <a:ext cx="358130" cy="49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miter lim="400000"/>
              <a:headEnd type="triangle"/>
            </a:ln>
          </p:spPr>
          <p:txBody>
            <a:bodyPr/>
            <a:lstStyle/>
            <a:p>
              <a:pPr algn="ctr" defTabSz="308063" hangingPunct="0"/>
              <a:endParaRPr sz="1898" kern="0">
                <a:solidFill>
                  <a:srgbClr val="FFFFFF"/>
                </a:solidFill>
                <a:sym typeface="Helvetica Light"/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5984897" y="1569864"/>
            <a:ext cx="859178" cy="4163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8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38872 -0.18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-9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72 -0.18222 L -0.1 0.095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44" y="1386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ultimate value of detailed information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100" dirty="0"/>
              <a:t>Software is developed much faster</a:t>
            </a:r>
          </a:p>
          <a:p>
            <a:pPr lvl="1"/>
            <a:r>
              <a:rPr lang="en-US" sz="1800" dirty="0"/>
              <a:t>Clinical knowledge is contained in the models</a:t>
            </a:r>
          </a:p>
          <a:p>
            <a:pPr lvl="1"/>
            <a:r>
              <a:rPr lang="en-US" sz="1800" dirty="0"/>
              <a:t>Much easier for software engineers</a:t>
            </a:r>
          </a:p>
          <a:p>
            <a:r>
              <a:rPr lang="en-US" sz="2100" dirty="0"/>
              <a:t>The data used in the applications is completely conformant to standards leading to semantic interoperability</a:t>
            </a:r>
          </a:p>
          <a:p>
            <a:r>
              <a:rPr lang="en-US" sz="2100" dirty="0"/>
              <a:t>If you follow the SMART on FHIR development strategy, your software can be shared with any system that supports the approved standards</a:t>
            </a:r>
          </a:p>
        </p:txBody>
      </p:sp>
    </p:spTree>
    <p:extLst>
      <p:ext uri="{BB962C8B-B14F-4D97-AF65-F5344CB8AC3E}">
        <p14:creationId xmlns:p14="http://schemas.microsoft.com/office/powerpoint/2010/main" val="22559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related but very different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901377"/>
            <a:ext cx="7886700" cy="29052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data should be collected? (part of domain analysis)</a:t>
            </a:r>
          </a:p>
          <a:p>
            <a:pPr lvl="1"/>
            <a:r>
              <a:rPr lang="en-US" sz="2100" dirty="0"/>
              <a:t>It will be different for different situations</a:t>
            </a:r>
          </a:p>
          <a:p>
            <a:r>
              <a:rPr lang="en-US" dirty="0"/>
              <a:t>How should the data be modelled?</a:t>
            </a:r>
          </a:p>
          <a:p>
            <a:pPr lvl="1"/>
            <a:r>
              <a:rPr lang="en-US" sz="2100" dirty="0"/>
              <a:t>Two fields or one (the degree of pre and post coordination)</a:t>
            </a:r>
          </a:p>
          <a:p>
            <a:r>
              <a:rPr lang="en-US" dirty="0"/>
              <a:t>What does the data mean?</a:t>
            </a:r>
          </a:p>
          <a:p>
            <a:pPr lvl="1"/>
            <a:r>
              <a:rPr lang="en-US" sz="2100" dirty="0"/>
              <a:t>How do we make computable definitions for diabetes mellitus, myocardial infarction, heart failure, chronic renal failure, etc.</a:t>
            </a:r>
          </a:p>
        </p:txBody>
      </p:sp>
    </p:spTree>
    <p:extLst>
      <p:ext uri="{BB962C8B-B14F-4D97-AF65-F5344CB8AC3E}">
        <p14:creationId xmlns:p14="http://schemas.microsoft.com/office/powerpoint/2010/main" val="23306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July 13</a:t>
            </a:r>
            <a:r>
              <a:rPr lang="en-US" baseline="30000" dirty="0" smtClean="0"/>
              <a:t>th</a:t>
            </a:r>
            <a:r>
              <a:rPr lang="en-US" dirty="0" smtClean="0"/>
              <a:t> meeting in Bethesda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424438"/>
            <a:ext cx="7886700" cy="4159497"/>
          </a:xfrm>
        </p:spPr>
        <p:txBody>
          <a:bodyPr>
            <a:noAutofit/>
          </a:bodyPr>
          <a:lstStyle/>
          <a:p>
            <a:r>
              <a:rPr lang="en-US" sz="1600" dirty="0" smtClean="0"/>
              <a:t>Keynote speaker – Don Rucker, MD (National Coordinator for HIT)</a:t>
            </a:r>
          </a:p>
          <a:p>
            <a:r>
              <a:rPr lang="en-US" sz="1600" dirty="0"/>
              <a:t>About 120 attendees</a:t>
            </a:r>
          </a:p>
          <a:p>
            <a:pPr lvl="1"/>
            <a:r>
              <a:rPr lang="en-US" sz="1400" dirty="0" smtClean="0"/>
              <a:t>Representing – AAN, AAO, ACOG, ACS, ACC, ACP, APTA, ANA, FDA, CDC, NCI, AHRQ, NIAID, DoD, VA, PCPI, AMIA, SPM, HIMSS and many other organizations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Meeting outcomes</a:t>
            </a:r>
          </a:p>
          <a:p>
            <a:pPr lvl="1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CIIC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should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continue</a:t>
            </a:r>
          </a:p>
          <a:p>
            <a:pPr lvl="2"/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Create mission, vision, a plan for initial governance</a:t>
            </a:r>
          </a:p>
          <a:p>
            <a:pPr lvl="2"/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Develop a mailing list and a discussion forum</a:t>
            </a:r>
          </a:p>
          <a:p>
            <a:pPr lvl="1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Projects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ACOG – OPA – FPAR, Cancer DTR, MDEpiNet RAPID, Wound Assessment, PCPI registry interoperability project, Quality measures</a:t>
            </a:r>
          </a:p>
          <a:p>
            <a:pPr lvl="1"/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Next meeting – December 5-7 in New Orleans with HL7 Partners in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Interoperability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The End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350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82008</TotalTime>
  <Words>533</Words>
  <Application>Microsoft Macintosh PowerPoint</Application>
  <PresentationFormat>On-screen Show (16:10)</PresentationFormat>
  <Paragraphs>110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 Narrow</vt:lpstr>
      <vt:lpstr>Calibri</vt:lpstr>
      <vt:lpstr>Calibri Light</vt:lpstr>
      <vt:lpstr>Gotham  </vt:lpstr>
      <vt:lpstr>Helvetica Light</vt:lpstr>
      <vt:lpstr>ＭＳ Ｐゴシック</vt:lpstr>
      <vt:lpstr>News Gothic MT</vt:lpstr>
      <vt:lpstr>Roboto Light</vt:lpstr>
      <vt:lpstr>Tahoma</vt:lpstr>
      <vt:lpstr>Times New Roman</vt:lpstr>
      <vt:lpstr>Wingdings 2</vt:lpstr>
      <vt:lpstr>Arial</vt:lpstr>
      <vt:lpstr>Breeze</vt:lpstr>
      <vt:lpstr>Custom Design</vt:lpstr>
      <vt:lpstr>PowerPoint Presentation</vt:lpstr>
      <vt:lpstr>PowerPoint Presentation</vt:lpstr>
      <vt:lpstr>What is the Clinical Information Interoperability Council?</vt:lpstr>
      <vt:lpstr>PowerPoint Presentation</vt:lpstr>
      <vt:lpstr>The ultimate value of detailed information models</vt:lpstr>
      <vt:lpstr>Three related but very different questions</vt:lpstr>
      <vt:lpstr>The July 13th meeting in Bethesda</vt:lpstr>
      <vt:lpstr>The End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HSPC Tier 1 vs. Tier 2 Technical Specification</dc:title>
  <dc:creator>Rick Freeman</dc:creator>
  <cp:lastModifiedBy>Laura Heermann Langford</cp:lastModifiedBy>
  <cp:revision>352</cp:revision>
  <dcterms:created xsi:type="dcterms:W3CDTF">2015-02-03T21:55:03Z</dcterms:created>
  <dcterms:modified xsi:type="dcterms:W3CDTF">2017-09-18T15:05:48Z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bcb510f-b045-4068-810f-c7c3c3cc04c3_Enabled">
    <vt:lpwstr>True</vt:lpwstr>
  </property>
  <property fmtid="{D5CDD505-2E9C-101B-9397-08002B2CF9AE}" pid="3" name="MSIP_Label_dbcb510f-b045-4068-810f-c7c3c3cc04c3_SiteId">
    <vt:lpwstr>a79016de-bdd0-4e47-91f4-79416ab912ad</vt:lpwstr>
  </property>
  <property fmtid="{D5CDD505-2E9C-101B-9397-08002B2CF9AE}" pid="4" name="MSIP_Label_dbcb510f-b045-4068-810f-c7c3c3cc04c3_Ref">
    <vt:lpwstr>https://api.informationprotection.azure.com/api/a79016de-bdd0-4e47-91f4-79416ab912ad</vt:lpwstr>
  </property>
  <property fmtid="{D5CDD505-2E9C-101B-9397-08002B2CF9AE}" pid="5" name="MSIP_Label_dbcb510f-b045-4068-810f-c7c3c3cc04c3_SetBy">
    <vt:lpwstr>Stan.Huff@imail.org</vt:lpwstr>
  </property>
  <property fmtid="{D5CDD505-2E9C-101B-9397-08002B2CF9AE}" pid="6" name="MSIP_Label_dbcb510f-b045-4068-810f-c7c3c3cc04c3_SetDate">
    <vt:lpwstr>2017-08-23T07:19:48.8270332-06:00</vt:lpwstr>
  </property>
  <property fmtid="{D5CDD505-2E9C-101B-9397-08002B2CF9AE}" pid="7" name="MSIP_Label_dbcb510f-b045-4068-810f-c7c3c3cc04c3_Name">
    <vt:lpwstr>Public Information</vt:lpwstr>
  </property>
  <property fmtid="{D5CDD505-2E9C-101B-9397-08002B2CF9AE}" pid="8" name="MSIP_Label_dbcb510f-b045-4068-810f-c7c3c3cc04c3_Application">
    <vt:lpwstr>Microsoft Azure Information Protection</vt:lpwstr>
  </property>
  <property fmtid="{D5CDD505-2E9C-101B-9397-08002B2CF9AE}" pid="9" name="MSIP_Label_dbcb510f-b045-4068-810f-c7c3c3cc04c3_Extended_MSFT_Method">
    <vt:lpwstr>Manual</vt:lpwstr>
  </property>
  <property fmtid="{D5CDD505-2E9C-101B-9397-08002B2CF9AE}" pid="10" name="Sensitivity">
    <vt:lpwstr>Public Information</vt:lpwstr>
  </property>
</Properties>
</file>