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8" r:id="rId3"/>
    <p:sldId id="280" r:id="rId4"/>
    <p:sldId id="281" r:id="rId5"/>
    <p:sldId id="274" r:id="rId6"/>
    <p:sldId id="275" r:id="rId7"/>
    <p:sldId id="277" r:id="rId8"/>
    <p:sldId id="283" r:id="rId9"/>
    <p:sldId id="282" r:id="rId10"/>
    <p:sldId id="276" r:id="rId11"/>
    <p:sldId id="294" r:id="rId12"/>
    <p:sldId id="295" r:id="rId13"/>
    <p:sldId id="314" r:id="rId14"/>
    <p:sldId id="286" r:id="rId15"/>
    <p:sldId id="287" r:id="rId16"/>
    <p:sldId id="288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289" r:id="rId35"/>
    <p:sldId id="291" r:id="rId36"/>
    <p:sldId id="290" r:id="rId37"/>
    <p:sldId id="292" r:id="rId38"/>
    <p:sldId id="293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icrosoft Office User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C81"/>
    <a:srgbClr val="345073"/>
    <a:srgbClr val="4E84C4"/>
    <a:srgbClr val="24446C"/>
    <a:srgbClr val="4A7235"/>
    <a:srgbClr val="D5E3EE"/>
    <a:srgbClr val="073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55143" autoAdjust="0"/>
  </p:normalViewPr>
  <p:slideViewPr>
    <p:cSldViewPr snapToGrid="0">
      <p:cViewPr varScale="1">
        <p:scale>
          <a:sx n="63" d="100"/>
          <a:sy n="63" d="100"/>
        </p:scale>
        <p:origin x="84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41" d="100"/>
          <a:sy n="141" d="100"/>
        </p:scale>
        <p:origin x="5760" y="1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Likelihood of Appendicitis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Very likely</c:v>
                </c:pt>
                <c:pt idx="1">
                  <c:v>Likely</c:v>
                </c:pt>
                <c:pt idx="2">
                  <c:v>Unlikely</c:v>
                </c:pt>
                <c:pt idx="3">
                  <c:v>Very unlikely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47</c:v>
                </c:pt>
                <c:pt idx="2">
                  <c:v>72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Visualization of Appendix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3"/>
                <c:pt idx="0">
                  <c:v>Completely seen</c:v>
                </c:pt>
                <c:pt idx="1">
                  <c:v>Partially seen</c:v>
                </c:pt>
                <c:pt idx="2">
                  <c:v>Not see n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29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>
                <a:solidFill>
                  <a:schemeClr val="tx1"/>
                </a:solidFill>
              </a:rPr>
              <a:t>Likelihood</a:t>
            </a:r>
            <a:r>
              <a:rPr lang="en-US" sz="3200" baseline="0">
                <a:solidFill>
                  <a:schemeClr val="tx1"/>
                </a:solidFill>
              </a:rPr>
              <a:t> of Pneumonia</a:t>
            </a:r>
            <a:endParaRPr lang="en-US" sz="320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Sheet1!$B$15:$B$17</c:f>
              <c:strCache>
                <c:ptCount val="3"/>
                <c:pt idx="0">
                  <c:v>Likely</c:v>
                </c:pt>
                <c:pt idx="1">
                  <c:v>Possible</c:v>
                </c:pt>
                <c:pt idx="2">
                  <c:v>Unlikely</c:v>
                </c:pt>
              </c:strCache>
            </c:strRef>
          </c:cat>
          <c:val>
            <c:numRef>
              <c:f>Sheet1!$C$15:$C$17</c:f>
              <c:numCache>
                <c:formatCode>General</c:formatCode>
                <c:ptCount val="3"/>
                <c:pt idx="0">
                  <c:v>20</c:v>
                </c:pt>
                <c:pt idx="1">
                  <c:v>55</c:v>
                </c:pt>
                <c:pt idx="2">
                  <c:v>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/>
                </a:solidFill>
              </a:rPr>
              <a:t>Most </a:t>
            </a:r>
            <a:r>
              <a:rPr lang="en-US" sz="3200" dirty="0" smtClean="0">
                <a:solidFill>
                  <a:schemeClr val="tx1"/>
                </a:solidFill>
              </a:rPr>
              <a:t>Likely </a:t>
            </a:r>
            <a:r>
              <a:rPr lang="en-US" sz="3200" dirty="0">
                <a:solidFill>
                  <a:schemeClr val="tx1"/>
                </a:solidFill>
              </a:rPr>
              <a:t>Diagnosis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Most likely Diagnosis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Viral airway disease</c:v>
                </c:pt>
                <c:pt idx="1">
                  <c:v>Viral pneumonia</c:v>
                </c:pt>
                <c:pt idx="2">
                  <c:v>Bacterial pneumonia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101</c:v>
                </c:pt>
                <c:pt idx="1">
                  <c:v>10</c:v>
                </c:pt>
                <c:pt idx="2">
                  <c:v>17</c:v>
                </c:pt>
                <c:pt idx="3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/>
                </a:solidFill>
              </a:rPr>
              <a:t>Pulmonary Embolism Classification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Sheet1!$B$1:$B$7</c:f>
              <c:strCache>
                <c:ptCount val="7"/>
                <c:pt idx="0">
                  <c:v>Limited </c:v>
                </c:pt>
                <c:pt idx="1">
                  <c:v>Main</c:v>
                </c:pt>
                <c:pt idx="2">
                  <c:v>Subsegmental </c:v>
                </c:pt>
                <c:pt idx="3">
                  <c:v>Non-diagnostic</c:v>
                </c:pt>
                <c:pt idx="4">
                  <c:v>Chronic</c:v>
                </c:pt>
                <c:pt idx="5">
                  <c:v>Segmental</c:v>
                </c:pt>
                <c:pt idx="6">
                  <c:v>No evidence of pulmonary embolism</c:v>
                </c:pt>
              </c:strCache>
            </c:strRef>
          </c:cat>
          <c:val>
            <c:numRef>
              <c:f>Sheet1!$C$1:$C$7</c:f>
              <c:numCache>
                <c:formatCode>General</c:formatCode>
                <c:ptCount val="7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10</c:v>
                </c:pt>
                <c:pt idx="6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CA148-0E92-4ABC-A8CB-8074BC7B9D9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B70303-75DA-4D56-87C2-6DD4B3D2FB4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FFFFFF"/>
              </a:solidFill>
            </a:rPr>
            <a:t>Imaging SPM</a:t>
          </a:r>
          <a:endParaRPr lang="en-US" sz="2000" dirty="0">
            <a:solidFill>
              <a:srgbClr val="FFFFFF"/>
            </a:solidFill>
          </a:endParaRPr>
        </a:p>
      </dgm:t>
    </dgm:pt>
    <dgm:pt modelId="{3EB99C20-8C51-4692-906B-B80AC92D8500}" type="parTrans" cxnId="{E8631BC2-5C0B-453F-9B16-B7D4DF3E062A}">
      <dgm:prSet/>
      <dgm:spPr/>
      <dgm:t>
        <a:bodyPr/>
        <a:lstStyle/>
        <a:p>
          <a:endParaRPr lang="en-US" sz="1200"/>
        </a:p>
      </dgm:t>
    </dgm:pt>
    <dgm:pt modelId="{D3BAE558-B3EB-4D27-AE54-6817CD917215}" type="sibTrans" cxnId="{E8631BC2-5C0B-453F-9B16-B7D4DF3E062A}">
      <dgm:prSet/>
      <dgm:spPr/>
      <dgm:t>
        <a:bodyPr/>
        <a:lstStyle/>
        <a:p>
          <a:endParaRPr lang="en-US" sz="1200"/>
        </a:p>
      </dgm:t>
    </dgm:pt>
    <dgm:pt modelId="{9CDF57DB-B9CE-4CF7-899E-F2485B752F82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>
                  <a:lumMod val="50000"/>
                </a:schemeClr>
              </a:solidFill>
            </a:rPr>
            <a:t>Appropriate  </a:t>
          </a:r>
          <a:r>
            <a:rPr lang="en-US" sz="1400" dirty="0">
              <a:solidFill>
                <a:schemeClr val="tx1">
                  <a:lumMod val="50000"/>
                </a:schemeClr>
              </a:solidFill>
            </a:rPr>
            <a:t>Use Criteria</a:t>
          </a:r>
        </a:p>
      </dgm:t>
    </dgm:pt>
    <dgm:pt modelId="{0329AFD3-03F8-408B-A52E-5BFBA65F7DEC}" type="parTrans" cxnId="{469C2535-06C7-4E10-9360-04AF57962D2E}">
      <dgm:prSet custT="1"/>
      <dgm:spPr/>
      <dgm:t>
        <a:bodyPr/>
        <a:lstStyle/>
        <a:p>
          <a:endParaRPr lang="en-US" sz="1200"/>
        </a:p>
      </dgm:t>
    </dgm:pt>
    <dgm:pt modelId="{AA0D36FD-4A6F-4BD2-A823-415666DE9A72}" type="sibTrans" cxnId="{469C2535-06C7-4E10-9360-04AF57962D2E}">
      <dgm:prSet/>
      <dgm:spPr/>
      <dgm:t>
        <a:bodyPr/>
        <a:lstStyle/>
        <a:p>
          <a:endParaRPr lang="en-US" sz="1200"/>
        </a:p>
      </dgm:t>
    </dgm:pt>
    <dgm:pt modelId="{A15724D4-3E39-4AC3-8371-D0B11654C2DC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400" dirty="0">
              <a:solidFill>
                <a:schemeClr val="tx1">
                  <a:lumMod val="50000"/>
                </a:schemeClr>
              </a:solidFill>
            </a:rPr>
            <a:t>Patient Prep</a:t>
          </a:r>
        </a:p>
      </dgm:t>
    </dgm:pt>
    <dgm:pt modelId="{75AB77FC-C9BF-48FE-9A15-D654D17FA155}" type="parTrans" cxnId="{155F28C6-C8FA-4B8B-A8D5-B032A5966CE9}">
      <dgm:prSet custT="1"/>
      <dgm:spPr/>
      <dgm:t>
        <a:bodyPr/>
        <a:lstStyle/>
        <a:p>
          <a:endParaRPr lang="en-US" sz="1200"/>
        </a:p>
      </dgm:t>
    </dgm:pt>
    <dgm:pt modelId="{63A886A9-4EF2-4EE4-B59E-ADF3065E5946}" type="sibTrans" cxnId="{155F28C6-C8FA-4B8B-A8D5-B032A5966CE9}">
      <dgm:prSet/>
      <dgm:spPr/>
      <dgm:t>
        <a:bodyPr/>
        <a:lstStyle/>
        <a:p>
          <a:endParaRPr lang="en-US" sz="1200"/>
        </a:p>
      </dgm:t>
    </dgm:pt>
    <dgm:pt modelId="{2A5D8DF5-4913-4A72-ABD8-F67F1011C637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400" dirty="0">
              <a:solidFill>
                <a:schemeClr val="tx1">
                  <a:lumMod val="50000"/>
                </a:schemeClr>
              </a:solidFill>
            </a:rPr>
            <a:t>Imaging Protocol</a:t>
          </a:r>
        </a:p>
      </dgm:t>
    </dgm:pt>
    <dgm:pt modelId="{B57F4FE0-8C15-4D16-8FA1-D7038D228168}" type="parTrans" cxnId="{AF4A6166-0C9D-47C7-9980-4EDFD966BD81}">
      <dgm:prSet custT="1"/>
      <dgm:spPr/>
      <dgm:t>
        <a:bodyPr/>
        <a:lstStyle/>
        <a:p>
          <a:endParaRPr lang="en-US" sz="1200"/>
        </a:p>
      </dgm:t>
    </dgm:pt>
    <dgm:pt modelId="{A1C32624-B343-4BBE-9039-1B1D04864A1D}" type="sibTrans" cxnId="{AF4A6166-0C9D-47C7-9980-4EDFD966BD81}">
      <dgm:prSet/>
      <dgm:spPr/>
      <dgm:t>
        <a:bodyPr/>
        <a:lstStyle/>
        <a:p>
          <a:endParaRPr lang="en-US" sz="1200"/>
        </a:p>
      </dgm:t>
    </dgm:pt>
    <dgm:pt modelId="{2935DB27-235D-4A24-B84A-94383385F2FA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rgbClr val="C00000"/>
              </a:solidFill>
            </a:rPr>
            <a:t>Structured Report</a:t>
          </a:r>
          <a:endParaRPr lang="en-US" sz="1400" dirty="0">
            <a:solidFill>
              <a:srgbClr val="C00000"/>
            </a:solidFill>
          </a:endParaRPr>
        </a:p>
      </dgm:t>
    </dgm:pt>
    <dgm:pt modelId="{13028EFE-7CFC-479B-9749-995692D5DB70}" type="parTrans" cxnId="{D99655ED-5B18-42C3-89A2-8F74AB5BAC96}">
      <dgm:prSet custT="1"/>
      <dgm:spPr/>
      <dgm:t>
        <a:bodyPr/>
        <a:lstStyle/>
        <a:p>
          <a:endParaRPr lang="en-US" sz="1200"/>
        </a:p>
      </dgm:t>
    </dgm:pt>
    <dgm:pt modelId="{5AB841F6-C4AA-470D-BAF1-D940FAB1927B}" type="sibTrans" cxnId="{D99655ED-5B18-42C3-89A2-8F74AB5BAC96}">
      <dgm:prSet/>
      <dgm:spPr/>
      <dgm:t>
        <a:bodyPr/>
        <a:lstStyle/>
        <a:p>
          <a:endParaRPr lang="en-US" sz="1200"/>
        </a:p>
      </dgm:t>
    </dgm:pt>
    <dgm:pt modelId="{D92D86DD-7AD8-40B7-906A-48A511009263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400" dirty="0">
              <a:solidFill>
                <a:schemeClr val="tx1">
                  <a:lumMod val="50000"/>
                </a:schemeClr>
              </a:solidFill>
            </a:rPr>
            <a:t>Input Forms</a:t>
          </a:r>
        </a:p>
      </dgm:t>
    </dgm:pt>
    <dgm:pt modelId="{E9F89FD3-BE11-4394-944A-501F0141729F}" type="parTrans" cxnId="{E1C8C445-DE8B-48EB-A7F8-4D4F99B93C8A}">
      <dgm:prSet custT="1"/>
      <dgm:spPr/>
      <dgm:t>
        <a:bodyPr/>
        <a:lstStyle/>
        <a:p>
          <a:endParaRPr lang="en-US" sz="1200"/>
        </a:p>
      </dgm:t>
    </dgm:pt>
    <dgm:pt modelId="{19DD1110-2DC1-40CF-B636-069D3A141F49}" type="sibTrans" cxnId="{E1C8C445-DE8B-48EB-A7F8-4D4F99B93C8A}">
      <dgm:prSet/>
      <dgm:spPr/>
      <dgm:t>
        <a:bodyPr/>
        <a:lstStyle/>
        <a:p>
          <a:endParaRPr lang="en-US" sz="1200"/>
        </a:p>
      </dgm:t>
    </dgm:pt>
    <dgm:pt modelId="{048FFFB3-409A-4A27-AD33-044289BC0448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400" dirty="0">
              <a:solidFill>
                <a:srgbClr val="C00000"/>
              </a:solidFill>
            </a:rPr>
            <a:t>Synoptic </a:t>
          </a:r>
          <a:r>
            <a:rPr lang="en-US" sz="1400" dirty="0" smtClean="0">
              <a:solidFill>
                <a:srgbClr val="C00000"/>
              </a:solidFill>
            </a:rPr>
            <a:t>Elements</a:t>
          </a:r>
          <a:endParaRPr lang="en-US" sz="1400" dirty="0">
            <a:solidFill>
              <a:srgbClr val="C00000"/>
            </a:solidFill>
          </a:endParaRPr>
        </a:p>
      </dgm:t>
    </dgm:pt>
    <dgm:pt modelId="{18B55314-45EB-4107-ADEF-4DBA61305141}" type="parTrans" cxnId="{8E2C77F4-0819-4707-9209-010102BDD62F}">
      <dgm:prSet custT="1"/>
      <dgm:spPr/>
      <dgm:t>
        <a:bodyPr/>
        <a:lstStyle/>
        <a:p>
          <a:endParaRPr lang="en-US" sz="1200"/>
        </a:p>
      </dgm:t>
    </dgm:pt>
    <dgm:pt modelId="{819253F6-9F33-46AB-98BA-9A5BCAC69C6B}" type="sibTrans" cxnId="{8E2C77F4-0819-4707-9209-010102BDD62F}">
      <dgm:prSet/>
      <dgm:spPr/>
      <dgm:t>
        <a:bodyPr/>
        <a:lstStyle/>
        <a:p>
          <a:endParaRPr lang="en-US" sz="1200"/>
        </a:p>
      </dgm:t>
    </dgm:pt>
    <dgm:pt modelId="{93D5FFF2-DAF8-4392-AF8B-485D245E1118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>
                  <a:lumMod val="50000"/>
                </a:schemeClr>
              </a:solidFill>
            </a:rPr>
            <a:t>Ref  Material</a:t>
          </a:r>
          <a:endParaRPr lang="en-US" sz="1400" dirty="0">
            <a:solidFill>
              <a:schemeClr val="tx1">
                <a:lumMod val="50000"/>
              </a:schemeClr>
            </a:solidFill>
          </a:endParaRPr>
        </a:p>
      </dgm:t>
    </dgm:pt>
    <dgm:pt modelId="{32BC44A3-5925-472F-BFDA-6D1C45A16E59}" type="parTrans" cxnId="{26501BD3-39F0-4839-9F30-08C16143B3E4}">
      <dgm:prSet custT="1"/>
      <dgm:spPr/>
      <dgm:t>
        <a:bodyPr/>
        <a:lstStyle/>
        <a:p>
          <a:endParaRPr lang="en-US" sz="1200"/>
        </a:p>
      </dgm:t>
    </dgm:pt>
    <dgm:pt modelId="{80AF5B64-72AD-489C-9174-F7F3CC75FA41}" type="sibTrans" cxnId="{26501BD3-39F0-4839-9F30-08C16143B3E4}">
      <dgm:prSet/>
      <dgm:spPr/>
      <dgm:t>
        <a:bodyPr/>
        <a:lstStyle/>
        <a:p>
          <a:endParaRPr lang="en-US" sz="1200"/>
        </a:p>
      </dgm:t>
    </dgm:pt>
    <dgm:pt modelId="{3298DFB5-53BF-468A-A62E-8F295A1BC4FA}" type="pres">
      <dgm:prSet presAssocID="{440CA148-0E92-4ABC-A8CB-8074BC7B9D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9BEB5F-800D-4784-B188-54BE0396EC5D}" type="pres">
      <dgm:prSet presAssocID="{62B70303-75DA-4D56-87C2-6DD4B3D2FB4A}" presName="centerShape" presStyleLbl="node0" presStyleIdx="0" presStyleCnt="1"/>
      <dgm:spPr/>
      <dgm:t>
        <a:bodyPr/>
        <a:lstStyle/>
        <a:p>
          <a:endParaRPr lang="en-US"/>
        </a:p>
      </dgm:t>
    </dgm:pt>
    <dgm:pt modelId="{00918321-313F-4193-9CF8-5178AF9F6215}" type="pres">
      <dgm:prSet presAssocID="{0329AFD3-03F8-408B-A52E-5BFBA65F7DEC}" presName="parTrans" presStyleLbl="sibTrans2D1" presStyleIdx="0" presStyleCnt="7"/>
      <dgm:spPr/>
      <dgm:t>
        <a:bodyPr/>
        <a:lstStyle/>
        <a:p>
          <a:endParaRPr lang="en-US"/>
        </a:p>
      </dgm:t>
    </dgm:pt>
    <dgm:pt modelId="{69A12D41-CD71-4D7C-9800-04DCF561EB74}" type="pres">
      <dgm:prSet presAssocID="{0329AFD3-03F8-408B-A52E-5BFBA65F7DEC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FAA0A7B6-4E07-482E-B058-649B724825E5}" type="pres">
      <dgm:prSet presAssocID="{9CDF57DB-B9CE-4CF7-899E-F2485B752F8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07876-A96B-4FA1-A1E4-324C0F25C8AE}" type="pres">
      <dgm:prSet presAssocID="{75AB77FC-C9BF-48FE-9A15-D654D17FA155}" presName="parTrans" presStyleLbl="sibTrans2D1" presStyleIdx="1" presStyleCnt="7"/>
      <dgm:spPr/>
      <dgm:t>
        <a:bodyPr/>
        <a:lstStyle/>
        <a:p>
          <a:endParaRPr lang="en-US"/>
        </a:p>
      </dgm:t>
    </dgm:pt>
    <dgm:pt modelId="{BB583E52-390B-4DD4-B5C1-16F9A33FCA9B}" type="pres">
      <dgm:prSet presAssocID="{75AB77FC-C9BF-48FE-9A15-D654D17FA155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F86172AB-5169-40B0-AF61-8242FDF4DB35}" type="pres">
      <dgm:prSet presAssocID="{A15724D4-3E39-4AC3-8371-D0B11654C2D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81F21-69C2-4704-8AB0-6D8D576FAF45}" type="pres">
      <dgm:prSet presAssocID="{E9F89FD3-BE11-4394-944A-501F0141729F}" presName="parTrans" presStyleLbl="sibTrans2D1" presStyleIdx="2" presStyleCnt="7"/>
      <dgm:spPr/>
      <dgm:t>
        <a:bodyPr/>
        <a:lstStyle/>
        <a:p>
          <a:endParaRPr lang="en-US"/>
        </a:p>
      </dgm:t>
    </dgm:pt>
    <dgm:pt modelId="{876D6CDE-1B13-4D3D-90B7-424CC8A3A8BB}" type="pres">
      <dgm:prSet presAssocID="{E9F89FD3-BE11-4394-944A-501F0141729F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6097C9AF-2BC7-48FF-AEAE-B45AAF936AD6}" type="pres">
      <dgm:prSet presAssocID="{D92D86DD-7AD8-40B7-906A-48A51100926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3E3DD-F41B-40BC-98F4-12B1177B272A}" type="pres">
      <dgm:prSet presAssocID="{B57F4FE0-8C15-4D16-8FA1-D7038D228168}" presName="parTrans" presStyleLbl="sibTrans2D1" presStyleIdx="3" presStyleCnt="7"/>
      <dgm:spPr/>
      <dgm:t>
        <a:bodyPr/>
        <a:lstStyle/>
        <a:p>
          <a:endParaRPr lang="en-US"/>
        </a:p>
      </dgm:t>
    </dgm:pt>
    <dgm:pt modelId="{0FF3983A-5BA3-4F7E-BDE8-D850F9DBBE09}" type="pres">
      <dgm:prSet presAssocID="{B57F4FE0-8C15-4D16-8FA1-D7038D228168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D403FBCE-1B0A-4058-8428-923B13EA3943}" type="pres">
      <dgm:prSet presAssocID="{2A5D8DF5-4913-4A72-ABD8-F67F1011C63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68106-5745-4BCD-B784-F624BB6FB22D}" type="pres">
      <dgm:prSet presAssocID="{13028EFE-7CFC-479B-9749-995692D5DB70}" presName="parTrans" presStyleLbl="sibTrans2D1" presStyleIdx="4" presStyleCnt="7"/>
      <dgm:spPr/>
      <dgm:t>
        <a:bodyPr/>
        <a:lstStyle/>
        <a:p>
          <a:endParaRPr lang="en-US"/>
        </a:p>
      </dgm:t>
    </dgm:pt>
    <dgm:pt modelId="{EA015200-AAC3-4A7D-962A-7CA22D2E842F}" type="pres">
      <dgm:prSet presAssocID="{13028EFE-7CFC-479B-9749-995692D5DB70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BA6006CF-1D75-4CB0-92E7-1166C2FBC25A}" type="pres">
      <dgm:prSet presAssocID="{2935DB27-235D-4A24-B84A-94383385F2F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16E60-233C-4A16-9F23-3F742808F3BB}" type="pres">
      <dgm:prSet presAssocID="{18B55314-45EB-4107-ADEF-4DBA61305141}" presName="parTrans" presStyleLbl="sibTrans2D1" presStyleIdx="5" presStyleCnt="7"/>
      <dgm:spPr/>
      <dgm:t>
        <a:bodyPr/>
        <a:lstStyle/>
        <a:p>
          <a:endParaRPr lang="en-US"/>
        </a:p>
      </dgm:t>
    </dgm:pt>
    <dgm:pt modelId="{17ED4C10-2159-44FF-A231-8283F78BCF3E}" type="pres">
      <dgm:prSet presAssocID="{18B55314-45EB-4107-ADEF-4DBA61305141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6C4872E-B6C6-414C-A343-C85E1EE28137}" type="pres">
      <dgm:prSet presAssocID="{048FFFB3-409A-4A27-AD33-044289BC044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E0359-E20D-4FD1-97A7-ECB7D67EE134}" type="pres">
      <dgm:prSet presAssocID="{32BC44A3-5925-472F-BFDA-6D1C45A16E59}" presName="parTrans" presStyleLbl="sibTrans2D1" presStyleIdx="6" presStyleCnt="7"/>
      <dgm:spPr/>
      <dgm:t>
        <a:bodyPr/>
        <a:lstStyle/>
        <a:p>
          <a:endParaRPr lang="en-US"/>
        </a:p>
      </dgm:t>
    </dgm:pt>
    <dgm:pt modelId="{20235D3A-41EC-4BA5-B4BE-6172192E72AD}" type="pres">
      <dgm:prSet presAssocID="{32BC44A3-5925-472F-BFDA-6D1C45A16E59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7A6DBE5-29EF-401A-80AC-871DD809D72C}" type="pres">
      <dgm:prSet presAssocID="{93D5FFF2-DAF8-4392-AF8B-485D245E111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BD2669-DDDE-46F1-96F0-170DABF619B8}" type="presOf" srcId="{13028EFE-7CFC-479B-9749-995692D5DB70}" destId="{68868106-5745-4BCD-B784-F624BB6FB22D}" srcOrd="0" destOrd="0" presId="urn:microsoft.com/office/officeart/2005/8/layout/radial5"/>
    <dgm:cxn modelId="{98BDA005-184A-494E-807A-C5CE22A5BDB8}" type="presOf" srcId="{048FFFB3-409A-4A27-AD33-044289BC0448}" destId="{76C4872E-B6C6-414C-A343-C85E1EE28137}" srcOrd="0" destOrd="0" presId="urn:microsoft.com/office/officeart/2005/8/layout/radial5"/>
    <dgm:cxn modelId="{4DB5DE52-F16A-489F-990F-13718B0346A4}" type="presOf" srcId="{B57F4FE0-8C15-4D16-8FA1-D7038D228168}" destId="{EE33E3DD-F41B-40BC-98F4-12B1177B272A}" srcOrd="0" destOrd="0" presId="urn:microsoft.com/office/officeart/2005/8/layout/radial5"/>
    <dgm:cxn modelId="{1C425780-0DA4-4D12-91C5-A19874305AAB}" type="presOf" srcId="{440CA148-0E92-4ABC-A8CB-8074BC7B9D94}" destId="{3298DFB5-53BF-468A-A62E-8F295A1BC4FA}" srcOrd="0" destOrd="0" presId="urn:microsoft.com/office/officeart/2005/8/layout/radial5"/>
    <dgm:cxn modelId="{1BB12BFF-6C52-4C2F-80EE-0DF91B6F8E86}" type="presOf" srcId="{A15724D4-3E39-4AC3-8371-D0B11654C2DC}" destId="{F86172AB-5169-40B0-AF61-8242FDF4DB35}" srcOrd="0" destOrd="0" presId="urn:microsoft.com/office/officeart/2005/8/layout/radial5"/>
    <dgm:cxn modelId="{155F28C6-C8FA-4B8B-A8D5-B032A5966CE9}" srcId="{62B70303-75DA-4D56-87C2-6DD4B3D2FB4A}" destId="{A15724D4-3E39-4AC3-8371-D0B11654C2DC}" srcOrd="1" destOrd="0" parTransId="{75AB77FC-C9BF-48FE-9A15-D654D17FA155}" sibTransId="{63A886A9-4EF2-4EE4-B59E-ADF3065E5946}"/>
    <dgm:cxn modelId="{AF4A6166-0C9D-47C7-9980-4EDFD966BD81}" srcId="{62B70303-75DA-4D56-87C2-6DD4B3D2FB4A}" destId="{2A5D8DF5-4913-4A72-ABD8-F67F1011C637}" srcOrd="3" destOrd="0" parTransId="{B57F4FE0-8C15-4D16-8FA1-D7038D228168}" sibTransId="{A1C32624-B343-4BBE-9039-1B1D04864A1D}"/>
    <dgm:cxn modelId="{8E574113-2CCB-4948-8B59-8ABA320B23C1}" type="presOf" srcId="{0329AFD3-03F8-408B-A52E-5BFBA65F7DEC}" destId="{69A12D41-CD71-4D7C-9800-04DCF561EB74}" srcOrd="1" destOrd="0" presId="urn:microsoft.com/office/officeart/2005/8/layout/radial5"/>
    <dgm:cxn modelId="{E993BADD-5179-45FF-B529-78CA3F1FEDFA}" type="presOf" srcId="{2A5D8DF5-4913-4A72-ABD8-F67F1011C637}" destId="{D403FBCE-1B0A-4058-8428-923B13EA3943}" srcOrd="0" destOrd="0" presId="urn:microsoft.com/office/officeart/2005/8/layout/radial5"/>
    <dgm:cxn modelId="{4D8F891D-28E7-4C21-A8B5-CC17E307D5CE}" type="presOf" srcId="{18B55314-45EB-4107-ADEF-4DBA61305141}" destId="{2B416E60-233C-4A16-9F23-3F742808F3BB}" srcOrd="0" destOrd="0" presId="urn:microsoft.com/office/officeart/2005/8/layout/radial5"/>
    <dgm:cxn modelId="{491C1E1A-08DE-4E02-BBE4-F5FD1BBE8613}" type="presOf" srcId="{75AB77FC-C9BF-48FE-9A15-D654D17FA155}" destId="{A9D07876-A96B-4FA1-A1E4-324C0F25C8AE}" srcOrd="0" destOrd="0" presId="urn:microsoft.com/office/officeart/2005/8/layout/radial5"/>
    <dgm:cxn modelId="{8E2C77F4-0819-4707-9209-010102BDD62F}" srcId="{62B70303-75DA-4D56-87C2-6DD4B3D2FB4A}" destId="{048FFFB3-409A-4A27-AD33-044289BC0448}" srcOrd="5" destOrd="0" parTransId="{18B55314-45EB-4107-ADEF-4DBA61305141}" sibTransId="{819253F6-9F33-46AB-98BA-9A5BCAC69C6B}"/>
    <dgm:cxn modelId="{83AB6F40-9B4E-4413-90E6-0C6C65C69BF2}" type="presOf" srcId="{2935DB27-235D-4A24-B84A-94383385F2FA}" destId="{BA6006CF-1D75-4CB0-92E7-1166C2FBC25A}" srcOrd="0" destOrd="0" presId="urn:microsoft.com/office/officeart/2005/8/layout/radial5"/>
    <dgm:cxn modelId="{39B035A3-0791-4736-BE5F-AB4CBAB3355C}" type="presOf" srcId="{93D5FFF2-DAF8-4392-AF8B-485D245E1118}" destId="{A7A6DBE5-29EF-401A-80AC-871DD809D72C}" srcOrd="0" destOrd="0" presId="urn:microsoft.com/office/officeart/2005/8/layout/radial5"/>
    <dgm:cxn modelId="{F9986256-0342-46B0-B34A-76D541F8A388}" type="presOf" srcId="{D92D86DD-7AD8-40B7-906A-48A511009263}" destId="{6097C9AF-2BC7-48FF-AEAE-B45AAF936AD6}" srcOrd="0" destOrd="0" presId="urn:microsoft.com/office/officeart/2005/8/layout/radial5"/>
    <dgm:cxn modelId="{D99655ED-5B18-42C3-89A2-8F74AB5BAC96}" srcId="{62B70303-75DA-4D56-87C2-6DD4B3D2FB4A}" destId="{2935DB27-235D-4A24-B84A-94383385F2FA}" srcOrd="4" destOrd="0" parTransId="{13028EFE-7CFC-479B-9749-995692D5DB70}" sibTransId="{5AB841F6-C4AA-470D-BAF1-D940FAB1927B}"/>
    <dgm:cxn modelId="{CE997BA2-8776-42AC-8BB9-9E261BD2FA76}" type="presOf" srcId="{13028EFE-7CFC-479B-9749-995692D5DB70}" destId="{EA015200-AAC3-4A7D-962A-7CA22D2E842F}" srcOrd="1" destOrd="0" presId="urn:microsoft.com/office/officeart/2005/8/layout/radial5"/>
    <dgm:cxn modelId="{753EBEE9-4EDC-485F-B635-C057B680B67B}" type="presOf" srcId="{32BC44A3-5925-472F-BFDA-6D1C45A16E59}" destId="{20235D3A-41EC-4BA5-B4BE-6172192E72AD}" srcOrd="1" destOrd="0" presId="urn:microsoft.com/office/officeart/2005/8/layout/radial5"/>
    <dgm:cxn modelId="{4283E44A-5F9B-4D85-AD0F-FA210409C4DB}" type="presOf" srcId="{E9F89FD3-BE11-4394-944A-501F0141729F}" destId="{CAF81F21-69C2-4704-8AB0-6D8D576FAF45}" srcOrd="0" destOrd="0" presId="urn:microsoft.com/office/officeart/2005/8/layout/radial5"/>
    <dgm:cxn modelId="{7A4D8745-A649-443A-9D57-84A5A4C57477}" type="presOf" srcId="{75AB77FC-C9BF-48FE-9A15-D654D17FA155}" destId="{BB583E52-390B-4DD4-B5C1-16F9A33FCA9B}" srcOrd="1" destOrd="0" presId="urn:microsoft.com/office/officeart/2005/8/layout/radial5"/>
    <dgm:cxn modelId="{7C15686D-4F0E-463E-A488-BA5C5FECDBBD}" type="presOf" srcId="{32BC44A3-5925-472F-BFDA-6D1C45A16E59}" destId="{AFFE0359-E20D-4FD1-97A7-ECB7D67EE134}" srcOrd="0" destOrd="0" presId="urn:microsoft.com/office/officeart/2005/8/layout/radial5"/>
    <dgm:cxn modelId="{26501BD3-39F0-4839-9F30-08C16143B3E4}" srcId="{62B70303-75DA-4D56-87C2-6DD4B3D2FB4A}" destId="{93D5FFF2-DAF8-4392-AF8B-485D245E1118}" srcOrd="6" destOrd="0" parTransId="{32BC44A3-5925-472F-BFDA-6D1C45A16E59}" sibTransId="{80AF5B64-72AD-489C-9174-F7F3CC75FA41}"/>
    <dgm:cxn modelId="{0D2BE104-5BF6-4F45-88DD-8E6F3D73515A}" type="presOf" srcId="{9CDF57DB-B9CE-4CF7-899E-F2485B752F82}" destId="{FAA0A7B6-4E07-482E-B058-649B724825E5}" srcOrd="0" destOrd="0" presId="urn:microsoft.com/office/officeart/2005/8/layout/radial5"/>
    <dgm:cxn modelId="{E8631BC2-5C0B-453F-9B16-B7D4DF3E062A}" srcId="{440CA148-0E92-4ABC-A8CB-8074BC7B9D94}" destId="{62B70303-75DA-4D56-87C2-6DD4B3D2FB4A}" srcOrd="0" destOrd="0" parTransId="{3EB99C20-8C51-4692-906B-B80AC92D8500}" sibTransId="{D3BAE558-B3EB-4D27-AE54-6817CD917215}"/>
    <dgm:cxn modelId="{AFA9E58F-0CD1-4033-BDBB-929576CE51B0}" type="presOf" srcId="{E9F89FD3-BE11-4394-944A-501F0141729F}" destId="{876D6CDE-1B13-4D3D-90B7-424CC8A3A8BB}" srcOrd="1" destOrd="0" presId="urn:microsoft.com/office/officeart/2005/8/layout/radial5"/>
    <dgm:cxn modelId="{7DBF8C85-2B68-4949-BD62-C103CA940E3B}" type="presOf" srcId="{18B55314-45EB-4107-ADEF-4DBA61305141}" destId="{17ED4C10-2159-44FF-A231-8283F78BCF3E}" srcOrd="1" destOrd="0" presId="urn:microsoft.com/office/officeart/2005/8/layout/radial5"/>
    <dgm:cxn modelId="{42867DFE-31EC-404C-B021-5571DDB85211}" type="presOf" srcId="{B57F4FE0-8C15-4D16-8FA1-D7038D228168}" destId="{0FF3983A-5BA3-4F7E-BDE8-D850F9DBBE09}" srcOrd="1" destOrd="0" presId="urn:microsoft.com/office/officeart/2005/8/layout/radial5"/>
    <dgm:cxn modelId="{FD5ED7D9-CB05-47A5-A617-B20B924B0D8D}" type="presOf" srcId="{62B70303-75DA-4D56-87C2-6DD4B3D2FB4A}" destId="{0D9BEB5F-800D-4784-B188-54BE0396EC5D}" srcOrd="0" destOrd="0" presId="urn:microsoft.com/office/officeart/2005/8/layout/radial5"/>
    <dgm:cxn modelId="{469C2535-06C7-4E10-9360-04AF57962D2E}" srcId="{62B70303-75DA-4D56-87C2-6DD4B3D2FB4A}" destId="{9CDF57DB-B9CE-4CF7-899E-F2485B752F82}" srcOrd="0" destOrd="0" parTransId="{0329AFD3-03F8-408B-A52E-5BFBA65F7DEC}" sibTransId="{AA0D36FD-4A6F-4BD2-A823-415666DE9A72}"/>
    <dgm:cxn modelId="{E1C8C445-DE8B-48EB-A7F8-4D4F99B93C8A}" srcId="{62B70303-75DA-4D56-87C2-6DD4B3D2FB4A}" destId="{D92D86DD-7AD8-40B7-906A-48A511009263}" srcOrd="2" destOrd="0" parTransId="{E9F89FD3-BE11-4394-944A-501F0141729F}" sibTransId="{19DD1110-2DC1-40CF-B636-069D3A141F49}"/>
    <dgm:cxn modelId="{11945D24-217C-4F9C-9E9F-B29E2885C768}" type="presOf" srcId="{0329AFD3-03F8-408B-A52E-5BFBA65F7DEC}" destId="{00918321-313F-4193-9CF8-5178AF9F6215}" srcOrd="0" destOrd="0" presId="urn:microsoft.com/office/officeart/2005/8/layout/radial5"/>
    <dgm:cxn modelId="{075FC277-6B23-4AF5-8F52-7E634805819E}" type="presParOf" srcId="{3298DFB5-53BF-468A-A62E-8F295A1BC4FA}" destId="{0D9BEB5F-800D-4784-B188-54BE0396EC5D}" srcOrd="0" destOrd="0" presId="urn:microsoft.com/office/officeart/2005/8/layout/radial5"/>
    <dgm:cxn modelId="{F3F3AADF-BDCA-4F8A-8AAF-8784119028FD}" type="presParOf" srcId="{3298DFB5-53BF-468A-A62E-8F295A1BC4FA}" destId="{00918321-313F-4193-9CF8-5178AF9F6215}" srcOrd="1" destOrd="0" presId="urn:microsoft.com/office/officeart/2005/8/layout/radial5"/>
    <dgm:cxn modelId="{60807FC8-BA7F-464D-88F6-B45C7497DD16}" type="presParOf" srcId="{00918321-313F-4193-9CF8-5178AF9F6215}" destId="{69A12D41-CD71-4D7C-9800-04DCF561EB74}" srcOrd="0" destOrd="0" presId="urn:microsoft.com/office/officeart/2005/8/layout/radial5"/>
    <dgm:cxn modelId="{0B9C232F-0B8B-40A0-9F97-6ADC493BE490}" type="presParOf" srcId="{3298DFB5-53BF-468A-A62E-8F295A1BC4FA}" destId="{FAA0A7B6-4E07-482E-B058-649B724825E5}" srcOrd="2" destOrd="0" presId="urn:microsoft.com/office/officeart/2005/8/layout/radial5"/>
    <dgm:cxn modelId="{740CD18F-BBC5-4410-B1B3-9602C8CD3FFB}" type="presParOf" srcId="{3298DFB5-53BF-468A-A62E-8F295A1BC4FA}" destId="{A9D07876-A96B-4FA1-A1E4-324C0F25C8AE}" srcOrd="3" destOrd="0" presId="urn:microsoft.com/office/officeart/2005/8/layout/radial5"/>
    <dgm:cxn modelId="{F529CA15-2CC6-43C4-AE22-94C6F7FE8810}" type="presParOf" srcId="{A9D07876-A96B-4FA1-A1E4-324C0F25C8AE}" destId="{BB583E52-390B-4DD4-B5C1-16F9A33FCA9B}" srcOrd="0" destOrd="0" presId="urn:microsoft.com/office/officeart/2005/8/layout/radial5"/>
    <dgm:cxn modelId="{1A51D515-8AC1-49ED-9913-4B3D6B67B0E2}" type="presParOf" srcId="{3298DFB5-53BF-468A-A62E-8F295A1BC4FA}" destId="{F86172AB-5169-40B0-AF61-8242FDF4DB35}" srcOrd="4" destOrd="0" presId="urn:microsoft.com/office/officeart/2005/8/layout/radial5"/>
    <dgm:cxn modelId="{D7AFB3B1-A656-4616-8BBC-391C6C55D415}" type="presParOf" srcId="{3298DFB5-53BF-468A-A62E-8F295A1BC4FA}" destId="{CAF81F21-69C2-4704-8AB0-6D8D576FAF45}" srcOrd="5" destOrd="0" presId="urn:microsoft.com/office/officeart/2005/8/layout/radial5"/>
    <dgm:cxn modelId="{4CE2C9B1-CC33-412B-B014-E83112098C0C}" type="presParOf" srcId="{CAF81F21-69C2-4704-8AB0-6D8D576FAF45}" destId="{876D6CDE-1B13-4D3D-90B7-424CC8A3A8BB}" srcOrd="0" destOrd="0" presId="urn:microsoft.com/office/officeart/2005/8/layout/radial5"/>
    <dgm:cxn modelId="{F65CB83F-EB65-4686-9B24-F5A6F10BD025}" type="presParOf" srcId="{3298DFB5-53BF-468A-A62E-8F295A1BC4FA}" destId="{6097C9AF-2BC7-48FF-AEAE-B45AAF936AD6}" srcOrd="6" destOrd="0" presId="urn:microsoft.com/office/officeart/2005/8/layout/radial5"/>
    <dgm:cxn modelId="{4FDB2EBD-F2B2-4021-98C6-D05FB75FF42B}" type="presParOf" srcId="{3298DFB5-53BF-468A-A62E-8F295A1BC4FA}" destId="{EE33E3DD-F41B-40BC-98F4-12B1177B272A}" srcOrd="7" destOrd="0" presId="urn:microsoft.com/office/officeart/2005/8/layout/radial5"/>
    <dgm:cxn modelId="{E3055446-CEB3-445C-A397-C3E1EE80AB3A}" type="presParOf" srcId="{EE33E3DD-F41B-40BC-98F4-12B1177B272A}" destId="{0FF3983A-5BA3-4F7E-BDE8-D850F9DBBE09}" srcOrd="0" destOrd="0" presId="urn:microsoft.com/office/officeart/2005/8/layout/radial5"/>
    <dgm:cxn modelId="{E64BFE16-7996-49BA-91A2-0B6A32878614}" type="presParOf" srcId="{3298DFB5-53BF-468A-A62E-8F295A1BC4FA}" destId="{D403FBCE-1B0A-4058-8428-923B13EA3943}" srcOrd="8" destOrd="0" presId="urn:microsoft.com/office/officeart/2005/8/layout/radial5"/>
    <dgm:cxn modelId="{F1343D75-C2BE-4EB5-B3D0-7B3CC6F1C4C2}" type="presParOf" srcId="{3298DFB5-53BF-468A-A62E-8F295A1BC4FA}" destId="{68868106-5745-4BCD-B784-F624BB6FB22D}" srcOrd="9" destOrd="0" presId="urn:microsoft.com/office/officeart/2005/8/layout/radial5"/>
    <dgm:cxn modelId="{F9F7375D-A419-475D-B0B1-D326BC4FD391}" type="presParOf" srcId="{68868106-5745-4BCD-B784-F624BB6FB22D}" destId="{EA015200-AAC3-4A7D-962A-7CA22D2E842F}" srcOrd="0" destOrd="0" presId="urn:microsoft.com/office/officeart/2005/8/layout/radial5"/>
    <dgm:cxn modelId="{70637F3B-4D6A-4CE7-A62C-EFA2A914A7D5}" type="presParOf" srcId="{3298DFB5-53BF-468A-A62E-8F295A1BC4FA}" destId="{BA6006CF-1D75-4CB0-92E7-1166C2FBC25A}" srcOrd="10" destOrd="0" presId="urn:microsoft.com/office/officeart/2005/8/layout/radial5"/>
    <dgm:cxn modelId="{F068DC03-E4D5-4BC8-8893-3D1BAD053642}" type="presParOf" srcId="{3298DFB5-53BF-468A-A62E-8F295A1BC4FA}" destId="{2B416E60-233C-4A16-9F23-3F742808F3BB}" srcOrd="11" destOrd="0" presId="urn:microsoft.com/office/officeart/2005/8/layout/radial5"/>
    <dgm:cxn modelId="{D578D024-6093-4114-90D1-FF36DEA7D037}" type="presParOf" srcId="{2B416E60-233C-4A16-9F23-3F742808F3BB}" destId="{17ED4C10-2159-44FF-A231-8283F78BCF3E}" srcOrd="0" destOrd="0" presId="urn:microsoft.com/office/officeart/2005/8/layout/radial5"/>
    <dgm:cxn modelId="{647C69B8-0627-4279-B676-AD2A475AA6D9}" type="presParOf" srcId="{3298DFB5-53BF-468A-A62E-8F295A1BC4FA}" destId="{76C4872E-B6C6-414C-A343-C85E1EE28137}" srcOrd="12" destOrd="0" presId="urn:microsoft.com/office/officeart/2005/8/layout/radial5"/>
    <dgm:cxn modelId="{2672C607-19C1-4AFA-ABB5-5B5564E44408}" type="presParOf" srcId="{3298DFB5-53BF-468A-A62E-8F295A1BC4FA}" destId="{AFFE0359-E20D-4FD1-97A7-ECB7D67EE134}" srcOrd="13" destOrd="0" presId="urn:microsoft.com/office/officeart/2005/8/layout/radial5"/>
    <dgm:cxn modelId="{981B9B2F-E85D-4389-858B-D5171D5DA291}" type="presParOf" srcId="{AFFE0359-E20D-4FD1-97A7-ECB7D67EE134}" destId="{20235D3A-41EC-4BA5-B4BE-6172192E72AD}" srcOrd="0" destOrd="0" presId="urn:microsoft.com/office/officeart/2005/8/layout/radial5"/>
    <dgm:cxn modelId="{A5814175-B0DB-4EDF-8EB7-239012A567A4}" type="presParOf" srcId="{3298DFB5-53BF-468A-A62E-8F295A1BC4FA}" destId="{A7A6DBE5-29EF-401A-80AC-871DD809D72C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0334D7-923B-4DC7-BBD8-FFB01630FE9B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4C8350-5A0B-4543-AFB5-3DD66C49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C250AF-F5BC-4D7D-8930-77CEF1ED360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1D2C34-33D7-4D10-81B5-5D933799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1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5261" y="2364897"/>
            <a:ext cx="5368032" cy="90156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rgbClr val="4E84C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br>
              <a:rPr lang="en-US" dirty="0"/>
            </a:br>
            <a:r>
              <a:rPr lang="en-US" dirty="0"/>
              <a:t>Calibri Body 24 pt., Bold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136" y="4637713"/>
            <a:ext cx="1936198" cy="118834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80077" y="3429748"/>
            <a:ext cx="5368032" cy="75778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i="1" baseline="0">
                <a:solidFill>
                  <a:srgbClr val="4E84C4"/>
                </a:solidFill>
                <a:latin typeface="+mn-lt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name and title</a:t>
            </a:r>
          </a:p>
          <a:p>
            <a:pPr lvl="0"/>
            <a:r>
              <a:rPr lang="en-US" dirty="0"/>
              <a:t>Calibri Body 20 pt., italics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11726" y="894191"/>
            <a:ext cx="6380019" cy="1325563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4000" b="1" spc="0" baseline="0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Calibri 40 Pt.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040563" y="230188"/>
            <a:ext cx="5151437" cy="6627812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en-US" dirty="0"/>
              <a:t>Choose a vertical-oriented photo</a:t>
            </a:r>
          </a:p>
        </p:txBody>
      </p:sp>
    </p:spTree>
    <p:extLst>
      <p:ext uri="{BB962C8B-B14F-4D97-AF65-F5344CB8AC3E}">
        <p14:creationId xmlns:p14="http://schemas.microsoft.com/office/powerpoint/2010/main" val="227225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ircle photo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4750" y="1519898"/>
            <a:ext cx="5945928" cy="1034011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/>
              <a:t>Slide Heading </a:t>
            </a:r>
            <a:br>
              <a:rPr lang="en-US" dirty="0"/>
            </a:br>
            <a:r>
              <a:rPr lang="en-US" dirty="0"/>
              <a:t>Calibri 36 Pt.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162" y="6187207"/>
            <a:ext cx="594147" cy="352237"/>
          </a:xfrm>
        </p:spPr>
        <p:txBody>
          <a:bodyPr/>
          <a:lstStyle/>
          <a:p>
            <a:fld id="{82ECB687-F57F-49F9-B73A-487ED709F1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23474" y="1113618"/>
            <a:ext cx="4441148" cy="4439602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400" baseline="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624749" y="2692400"/>
            <a:ext cx="5945929" cy="2723662"/>
          </a:xfrm>
        </p:spPr>
        <p:txBody>
          <a:bodyPr/>
          <a:lstStyle/>
          <a:p>
            <a:pPr lvl="0"/>
            <a:r>
              <a:rPr lang="en-US" dirty="0"/>
              <a:t>Subhead Calibri Body 30 pt.</a:t>
            </a:r>
          </a:p>
          <a:p>
            <a:pPr lvl="1"/>
            <a:r>
              <a:rPr lang="en-US" dirty="0"/>
              <a:t>Calibri Body 28 pt.</a:t>
            </a:r>
          </a:p>
          <a:p>
            <a:pPr lvl="2"/>
            <a:r>
              <a:rPr lang="en-US" dirty="0"/>
              <a:t>Calibri Body 24 pt.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024"/>
            <a:ext cx="12192000" cy="1133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2" y="6453932"/>
            <a:ext cx="1560777" cy="25564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624748" y="5564338"/>
            <a:ext cx="5945929" cy="49708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Visit Intermountain Style Download Center for instructions on changing round-shaped photos. Link in notes below.</a:t>
            </a:r>
          </a:p>
        </p:txBody>
      </p:sp>
    </p:spTree>
    <p:extLst>
      <p:ext uri="{BB962C8B-B14F-4D97-AF65-F5344CB8AC3E}">
        <p14:creationId xmlns:p14="http://schemas.microsoft.com/office/powerpoint/2010/main" val="166610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circle photo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134" y="1528694"/>
            <a:ext cx="5611823" cy="1034011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/>
              <a:t>Slide Heading </a:t>
            </a:r>
            <a:br>
              <a:rPr lang="en-US" dirty="0"/>
            </a:br>
            <a:r>
              <a:rPr lang="en-US" dirty="0"/>
              <a:t>Calibri 36 Pt.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3134" y="2701195"/>
            <a:ext cx="5611823" cy="2468683"/>
          </a:xfrm>
        </p:spPr>
        <p:txBody>
          <a:bodyPr/>
          <a:lstStyle/>
          <a:p>
            <a:pPr lvl="0"/>
            <a:r>
              <a:rPr lang="en-US" dirty="0"/>
              <a:t>Subhead Calibri Body 30 pt.</a:t>
            </a:r>
          </a:p>
          <a:p>
            <a:pPr lvl="1"/>
            <a:r>
              <a:rPr lang="en-US" dirty="0"/>
              <a:t>Calibri Body 28 pt.</a:t>
            </a:r>
          </a:p>
          <a:p>
            <a:pPr lvl="2"/>
            <a:r>
              <a:rPr lang="en-US" dirty="0"/>
              <a:t>Calibri Body 24 pt.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162" y="6187207"/>
            <a:ext cx="594147" cy="352237"/>
          </a:xfrm>
        </p:spPr>
        <p:txBody>
          <a:bodyPr/>
          <a:lstStyle/>
          <a:p>
            <a:fld id="{82ECB687-F57F-49F9-B73A-487ED709F1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883587" y="1096035"/>
            <a:ext cx="4441148" cy="4439602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400" baseline="0"/>
            </a:lvl1pPr>
          </a:lstStyle>
          <a:p>
            <a:r>
              <a:rPr lang="en-US" dirty="0"/>
              <a:t>Photo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024"/>
            <a:ext cx="12192000" cy="1133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2" y="6453932"/>
            <a:ext cx="1560777" cy="25564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13133" y="5287096"/>
            <a:ext cx="5611823" cy="68190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Visit Intermountain Style Download Center for instructions on changing round-shaped photos. Link in notes below.</a:t>
            </a:r>
          </a:p>
        </p:txBody>
      </p:sp>
    </p:spTree>
    <p:extLst>
      <p:ext uri="{BB962C8B-B14F-4D97-AF65-F5344CB8AC3E}">
        <p14:creationId xmlns:p14="http://schemas.microsoft.com/office/powerpoint/2010/main" val="83612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_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0819"/>
            <a:ext cx="12192000" cy="6627182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en-US" dirty="0"/>
              <a:t>For best result, choose a landscape-oriented photo (wider than tall)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3" y="6460867"/>
            <a:ext cx="1473757" cy="2417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162" y="6187207"/>
            <a:ext cx="594147" cy="352237"/>
          </a:xfrm>
        </p:spPr>
        <p:txBody>
          <a:bodyPr/>
          <a:lstStyle/>
          <a:p>
            <a:fld id="{82ECB687-F57F-49F9-B73A-487ED709F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38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heading without bottom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3" y="6460867"/>
            <a:ext cx="1473757" cy="24177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5413664"/>
            <a:ext cx="12192000" cy="1454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19545" y="562622"/>
            <a:ext cx="11076710" cy="568460"/>
          </a:xfrm>
        </p:spPr>
        <p:txBody>
          <a:bodyPr anchor="t" anchorCtr="0">
            <a:noAutofit/>
          </a:bodyPr>
          <a:lstStyle>
            <a:lvl1pPr>
              <a:defRPr sz="3600" b="1" baseline="0"/>
            </a:lvl1pPr>
          </a:lstStyle>
          <a:p>
            <a:r>
              <a:rPr lang="en-US" dirty="0"/>
              <a:t>Slide Heading Calibri 36 Pt.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9545" y="1221629"/>
            <a:ext cx="11077575" cy="50557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defRPr sz="2800"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Subhead Calibri Body 30 pt.</a:t>
            </a:r>
          </a:p>
        </p:txBody>
      </p:sp>
    </p:spTree>
    <p:extLst>
      <p:ext uri="{BB962C8B-B14F-4D97-AF65-F5344CB8AC3E}">
        <p14:creationId xmlns:p14="http://schemas.microsoft.com/office/powerpoint/2010/main" val="87297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1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74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60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4862" y="1822563"/>
            <a:ext cx="6261618" cy="1181849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000" b="1" spc="0" baseline="0">
                <a:solidFill>
                  <a:srgbClr val="24446C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Calibri 40 Pt.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44862" y="3152886"/>
            <a:ext cx="6261618" cy="90156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E84C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br>
              <a:rPr lang="en-US" dirty="0"/>
            </a:br>
            <a:r>
              <a:rPr lang="en-US" dirty="0"/>
              <a:t>Calibri Body 24 pt., Bold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88" y="2311765"/>
            <a:ext cx="2887109" cy="177196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509858" y="1868133"/>
            <a:ext cx="0" cy="3023453"/>
          </a:xfrm>
          <a:prstGeom prst="line">
            <a:avLst/>
          </a:prstGeom>
          <a:ln w="15875">
            <a:solidFill>
              <a:srgbClr val="4E8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44862" y="4186388"/>
            <a:ext cx="6261618" cy="725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rgbClr val="4E84C4"/>
                </a:solidFill>
                <a:latin typeface="+mn-lt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name and title</a:t>
            </a:r>
          </a:p>
          <a:p>
            <a:pPr lvl="0"/>
            <a:r>
              <a:rPr lang="en-US" dirty="0"/>
              <a:t>Calibri Body 20 pt., italics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024"/>
            <a:ext cx="12192000" cy="113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3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7033835" y="230820"/>
            <a:ext cx="5158154" cy="6631620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 dirty="0"/>
              <a:t>Choose a vertical-oriented photo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3" y="6460867"/>
            <a:ext cx="1473757" cy="2417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8489" y="1778000"/>
            <a:ext cx="5854622" cy="1178559"/>
          </a:xfrm>
        </p:spPr>
        <p:txBody>
          <a:bodyPr anchor="b" anchorCtr="0">
            <a:normAutofit/>
          </a:bodyPr>
          <a:lstStyle>
            <a:lvl1pPr algn="ctr">
              <a:defRPr sz="3600" b="1" baseline="0"/>
            </a:lvl1pPr>
          </a:lstStyle>
          <a:p>
            <a:r>
              <a:rPr lang="en-US" dirty="0"/>
              <a:t>Section Heading, </a:t>
            </a:r>
            <a:br>
              <a:rPr lang="en-US" dirty="0"/>
            </a:br>
            <a:r>
              <a:rPr lang="en-US" dirty="0"/>
              <a:t>Calibri 36 Pt.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98488" y="3068321"/>
            <a:ext cx="5854700" cy="565352"/>
          </a:xfrm>
        </p:spPr>
        <p:txBody>
          <a:bodyPr>
            <a:normAutofit/>
          </a:bodyPr>
          <a:lstStyle>
            <a:lvl1pPr algn="ctr">
              <a:defRPr sz="2800" baseline="0"/>
            </a:lvl1pPr>
          </a:lstStyle>
          <a:p>
            <a:pPr lvl="0"/>
            <a:r>
              <a:rPr lang="en-US" dirty="0"/>
              <a:t>Section subhead, Calibri Body 30 pt.</a:t>
            </a:r>
          </a:p>
        </p:txBody>
      </p:sp>
    </p:spTree>
    <p:extLst>
      <p:ext uri="{BB962C8B-B14F-4D97-AF65-F5344CB8AC3E}">
        <p14:creationId xmlns:p14="http://schemas.microsoft.com/office/powerpoint/2010/main" val="383151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26466"/>
            <a:ext cx="5158154" cy="6631620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 dirty="0"/>
              <a:t>Choose a vertical-oriented photo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729288" y="3079063"/>
            <a:ext cx="5854700" cy="565352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Section subhead, Calibri Body 30 pt.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29288" y="1838961"/>
            <a:ext cx="5854622" cy="1108478"/>
          </a:xfrm>
        </p:spPr>
        <p:txBody>
          <a:bodyPr anchor="b" anchorCtr="0">
            <a:normAutofit/>
          </a:bodyPr>
          <a:lstStyle>
            <a:lvl1pPr algn="ctr">
              <a:defRPr sz="3600" b="1" baseline="0"/>
            </a:lvl1pPr>
          </a:lstStyle>
          <a:p>
            <a:r>
              <a:rPr lang="en-US" dirty="0"/>
              <a:t>Section Heading, </a:t>
            </a:r>
            <a:br>
              <a:rPr lang="en-US" dirty="0"/>
            </a:br>
            <a:r>
              <a:rPr lang="en-US" dirty="0"/>
              <a:t>Calibri 36 Pt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3" y="6460867"/>
            <a:ext cx="1473757" cy="2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6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024"/>
            <a:ext cx="12192000" cy="11339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2" y="6453932"/>
            <a:ext cx="1560777" cy="255644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2531" y="3079063"/>
            <a:ext cx="10972946" cy="565352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pPr lvl="0"/>
            <a:r>
              <a:rPr lang="en-US" dirty="0"/>
              <a:t>Section subhead, Calibri Body 30 pt.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12559" y="1838961"/>
            <a:ext cx="10972800" cy="1108478"/>
          </a:xfrm>
        </p:spPr>
        <p:txBody>
          <a:bodyPr anchor="b" anchorCtr="0">
            <a:normAutofit/>
          </a:bodyPr>
          <a:lstStyle>
            <a:lvl1pPr algn="ctr"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Heading, </a:t>
            </a:r>
            <a:br>
              <a:rPr lang="en-US" dirty="0"/>
            </a:br>
            <a:r>
              <a:rPr lang="en-US" dirty="0"/>
              <a:t>Calibri 36 Pt</a:t>
            </a:r>
          </a:p>
        </p:txBody>
      </p:sp>
    </p:spTree>
    <p:extLst>
      <p:ext uri="{BB962C8B-B14F-4D97-AF65-F5344CB8AC3E}">
        <p14:creationId xmlns:p14="http://schemas.microsoft.com/office/powerpoint/2010/main" val="276455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ngle column_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545" y="553744"/>
            <a:ext cx="11076710" cy="1042658"/>
          </a:xfrm>
        </p:spPr>
        <p:txBody>
          <a:bodyPr anchor="b" anchorCtr="0">
            <a:normAutofit/>
          </a:bodyPr>
          <a:lstStyle>
            <a:lvl1pPr>
              <a:defRPr sz="3600" b="1" baseline="0"/>
            </a:lvl1pPr>
          </a:lstStyle>
          <a:p>
            <a:r>
              <a:rPr lang="en-US" dirty="0"/>
              <a:t>Slide Heading Calibri 36 Pt.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162" y="6187207"/>
            <a:ext cx="594147" cy="352237"/>
          </a:xfrm>
        </p:spPr>
        <p:txBody>
          <a:bodyPr/>
          <a:lstStyle/>
          <a:p>
            <a:fld id="{82ECB687-F57F-49F9-B73A-487ED709F17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19545" y="1790589"/>
            <a:ext cx="11076710" cy="3970131"/>
          </a:xfrm>
        </p:spPr>
        <p:txBody>
          <a:bodyPr/>
          <a:lstStyle/>
          <a:p>
            <a:pPr lvl="0"/>
            <a:r>
              <a:rPr lang="en-US" dirty="0"/>
              <a:t>Subhead Calibri Body 30 pt.</a:t>
            </a:r>
          </a:p>
          <a:p>
            <a:pPr lvl="1"/>
            <a:r>
              <a:rPr lang="en-US" dirty="0"/>
              <a:t>Calibri Body 28 pt.</a:t>
            </a:r>
          </a:p>
          <a:p>
            <a:pPr lvl="2"/>
            <a:r>
              <a:rPr lang="en-US" dirty="0"/>
              <a:t>Calibri Body 24 pt.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024"/>
            <a:ext cx="12192000" cy="1133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2" y="6453932"/>
            <a:ext cx="1560777" cy="2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-column_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545" y="561109"/>
            <a:ext cx="11087100" cy="1034011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/>
              <a:t>Slide Heading Calibri 36 Pt.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162" y="6187207"/>
            <a:ext cx="594147" cy="352237"/>
          </a:xfrm>
        </p:spPr>
        <p:txBody>
          <a:bodyPr/>
          <a:lstStyle/>
          <a:p>
            <a:fld id="{82ECB687-F57F-49F9-B73A-487ED709F1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9545" y="1790588"/>
            <a:ext cx="5238617" cy="4102212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Subhead Calibri Body 30 pt.</a:t>
            </a:r>
          </a:p>
          <a:p>
            <a:pPr lvl="1"/>
            <a:r>
              <a:rPr lang="en-US" dirty="0"/>
              <a:t>Calibri Body 28 pt.</a:t>
            </a:r>
          </a:p>
          <a:p>
            <a:pPr lvl="2"/>
            <a:r>
              <a:rPr lang="en-US" dirty="0"/>
              <a:t>Calibri Body 24 pt.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352309" y="1790588"/>
            <a:ext cx="5238617" cy="41022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Subhead Calibri Body 30 pt.</a:t>
            </a:r>
          </a:p>
          <a:p>
            <a:pPr lvl="1"/>
            <a:r>
              <a:rPr lang="en-US" dirty="0"/>
              <a:t>Calibri Body 28 pt.</a:t>
            </a:r>
          </a:p>
          <a:p>
            <a:pPr lvl="2"/>
            <a:r>
              <a:rPr lang="en-US" dirty="0"/>
              <a:t>Calibri Body 24 pt.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024"/>
            <a:ext cx="12192000" cy="1133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2" y="6453932"/>
            <a:ext cx="1560777" cy="2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6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ext left_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545" y="605499"/>
            <a:ext cx="6490855" cy="1034011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/>
              <a:t>Slide Heading </a:t>
            </a:r>
            <a:br>
              <a:rPr lang="en-US" dirty="0"/>
            </a:br>
            <a:r>
              <a:rPr lang="en-US" dirty="0"/>
              <a:t>Calibri 36 Pt., All Caps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162" y="6187207"/>
            <a:ext cx="594147" cy="352237"/>
          </a:xfrm>
        </p:spPr>
        <p:txBody>
          <a:bodyPr/>
          <a:lstStyle/>
          <a:p>
            <a:fld id="{82ECB687-F57F-49F9-B73A-487ED709F17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406640" y="694591"/>
            <a:ext cx="4368801" cy="504678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en-US" dirty="0"/>
              <a:t>Choose a vertical-oriented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9545" y="1788160"/>
            <a:ext cx="6490855" cy="3953217"/>
          </a:xfrm>
        </p:spPr>
        <p:txBody>
          <a:bodyPr/>
          <a:lstStyle/>
          <a:p>
            <a:pPr lvl="0"/>
            <a:r>
              <a:rPr lang="en-US" dirty="0"/>
              <a:t>Subhead Calibri Body 30 pt.</a:t>
            </a:r>
          </a:p>
          <a:p>
            <a:pPr lvl="1"/>
            <a:r>
              <a:rPr lang="en-US" dirty="0"/>
              <a:t>Calibri Body 28 pt.</a:t>
            </a:r>
          </a:p>
          <a:p>
            <a:pPr lvl="2"/>
            <a:r>
              <a:rPr lang="en-US" dirty="0"/>
              <a:t>Calibri Body 24 pt.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024"/>
            <a:ext cx="12192000" cy="1133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2" y="6453932"/>
            <a:ext cx="1560777" cy="2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hoto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64265" y="614377"/>
            <a:ext cx="6490855" cy="1034011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/>
              <a:t>Slide Heading </a:t>
            </a:r>
            <a:br>
              <a:rPr lang="en-US" dirty="0"/>
            </a:br>
            <a:r>
              <a:rPr lang="en-US" dirty="0"/>
              <a:t>Calibri 36 Pt.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162" y="6187207"/>
            <a:ext cx="594147" cy="352237"/>
          </a:xfrm>
        </p:spPr>
        <p:txBody>
          <a:bodyPr/>
          <a:lstStyle/>
          <a:p>
            <a:fld id="{82ECB687-F57F-49F9-B73A-487ED709F17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538481" y="685799"/>
            <a:ext cx="4307840" cy="50467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Choose a vertical-oriented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264264" y="1788160"/>
            <a:ext cx="6490855" cy="3944425"/>
          </a:xfrm>
        </p:spPr>
        <p:txBody>
          <a:bodyPr/>
          <a:lstStyle/>
          <a:p>
            <a:pPr lvl="0"/>
            <a:r>
              <a:rPr lang="en-US" dirty="0"/>
              <a:t>Subhead Calibri Body 30 pt.</a:t>
            </a:r>
          </a:p>
          <a:p>
            <a:pPr lvl="1"/>
            <a:r>
              <a:rPr lang="en-US" dirty="0"/>
              <a:t>Calibri Body 28 pt.</a:t>
            </a:r>
          </a:p>
          <a:p>
            <a:pPr lvl="2"/>
            <a:r>
              <a:rPr lang="en-US" dirty="0"/>
              <a:t>Calibri Body 24 pt.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024"/>
            <a:ext cx="12192000" cy="1133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2" y="6453932"/>
            <a:ext cx="1560777" cy="2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6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81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7753" y="6145683"/>
            <a:ext cx="656492" cy="406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CB687-F57F-49F9-B73A-487ED709F1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92000" cy="2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1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63" r:id="rId4"/>
    <p:sldLayoutId id="2147483667" r:id="rId5"/>
    <p:sldLayoutId id="2147483650" r:id="rId6"/>
    <p:sldLayoutId id="2147483652" r:id="rId7"/>
    <p:sldLayoutId id="2147483664" r:id="rId8"/>
    <p:sldLayoutId id="2147483665" r:id="rId9"/>
    <p:sldLayoutId id="2147483666" r:id="rId10"/>
    <p:sldLayoutId id="2147483668" r:id="rId11"/>
    <p:sldLayoutId id="2147483661" r:id="rId12"/>
    <p:sldLayoutId id="2147483660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30188" indent="-2301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61963" indent="-231775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2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4213" indent="-2222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Intermountain, Cerner, Siemens, Nuance </a:t>
            </a:r>
            <a:r>
              <a:rPr lang="en-US" dirty="0" err="1" smtClean="0"/>
              <a:t>iActivity</a:t>
            </a:r>
            <a:r>
              <a:rPr lang="en-US" dirty="0" smtClean="0"/>
              <a:t> Collaboration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Keith S. White, MD; Medical Director Imaging Services</a:t>
            </a:r>
          </a:p>
          <a:p>
            <a:r>
              <a:rPr lang="en-US" dirty="0" smtClean="0"/>
              <a:t>Ben Gordon, MD;  Imaging IS Section Chief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i4 Summit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2" b="7102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024"/>
            <a:ext cx="12192000" cy="113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748" y="659404"/>
            <a:ext cx="8378390" cy="5711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91" y="819633"/>
            <a:ext cx="30289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Computable?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866" y="639296"/>
            <a:ext cx="69913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9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Computable?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201" y="1596402"/>
            <a:ext cx="8536081" cy="4943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45" y="2133600"/>
            <a:ext cx="2810467" cy="319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6606" y="1206145"/>
            <a:ext cx="10972946" cy="1666557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/>
              <a:t>Clinical Engagement and Cooperation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Viable Business Model, Supplier Engagement</a:t>
            </a:r>
          </a:p>
          <a:p>
            <a:pPr marL="457200" indent="-457200">
              <a:buFontTx/>
              <a:buChar char="-"/>
            </a:pPr>
            <a:r>
              <a:rPr lang="en-US" dirty="0"/>
              <a:t>Technical Framework and </a:t>
            </a:r>
            <a:r>
              <a:rPr lang="en-US" dirty="0" smtClean="0"/>
              <a:t>Support/Expertise</a:t>
            </a:r>
            <a:endParaRPr lang="en-US" dirty="0"/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468" y="-232907"/>
            <a:ext cx="10972800" cy="1108478"/>
          </a:xfrm>
        </p:spPr>
        <p:txBody>
          <a:bodyPr/>
          <a:lstStyle/>
          <a:p>
            <a:r>
              <a:rPr lang="en-US" dirty="0" smtClean="0"/>
              <a:t>What We Need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92" y="3203277"/>
            <a:ext cx="4551682" cy="2560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115" y="3203277"/>
            <a:ext cx="4415099" cy="2560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592" y="3203277"/>
            <a:ext cx="3986640" cy="25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7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2531" y="3079062"/>
            <a:ext cx="10972946" cy="2407338"/>
          </a:xfrm>
        </p:spPr>
        <p:txBody>
          <a:bodyPr>
            <a:normAutofit/>
          </a:bodyPr>
          <a:lstStyle/>
          <a:p>
            <a:r>
              <a:rPr lang="en-US" dirty="0" smtClean="0"/>
              <a:t>Cultural change</a:t>
            </a:r>
          </a:p>
          <a:p>
            <a:r>
              <a:rPr lang="en-US" dirty="0" smtClean="0"/>
              <a:t>Multiple projects, all speaking the same language</a:t>
            </a:r>
          </a:p>
          <a:p>
            <a:r>
              <a:rPr lang="en-US" dirty="0" smtClean="0"/>
              <a:t>Coordinated disciplined definition of terms and models</a:t>
            </a:r>
          </a:p>
          <a:p>
            <a:r>
              <a:rPr lang="en-US" dirty="0" smtClean="0"/>
              <a:t>Governance to approve/endorse models for broad use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Engagement and Cooperation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5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2531" y="3079062"/>
            <a:ext cx="10972946" cy="2337000"/>
          </a:xfrm>
        </p:spPr>
        <p:txBody>
          <a:bodyPr>
            <a:normAutofit/>
          </a:bodyPr>
          <a:lstStyle/>
          <a:p>
            <a:r>
              <a:rPr lang="en-US" dirty="0" smtClean="0"/>
              <a:t>Funding for framework development and management</a:t>
            </a:r>
          </a:p>
          <a:p>
            <a:r>
              <a:rPr lang="en-US" dirty="0" smtClean="0"/>
              <a:t>Clarity</a:t>
            </a:r>
            <a:r>
              <a:rPr lang="en-US" dirty="0"/>
              <a:t>, </a:t>
            </a:r>
            <a:r>
              <a:rPr lang="en-US" dirty="0" smtClean="0"/>
              <a:t>predictability</a:t>
            </a:r>
          </a:p>
          <a:p>
            <a:r>
              <a:rPr lang="en-US" dirty="0" smtClean="0"/>
              <a:t>Data showing improved outcomes and/or decreased total cost of care</a:t>
            </a:r>
          </a:p>
          <a:p>
            <a:r>
              <a:rPr lang="en-US" dirty="0" smtClean="0"/>
              <a:t>Market </a:t>
            </a:r>
            <a:r>
              <a:rPr lang="en-US" dirty="0"/>
              <a:t>demand</a:t>
            </a:r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Viable Business Model, Supplier Engagement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3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08277" y="2827176"/>
            <a:ext cx="11181363" cy="3657599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emantically sound framework for developing, accessing and sharing terms, models and processes</a:t>
            </a:r>
          </a:p>
          <a:p>
            <a:r>
              <a:rPr lang="en-US" dirty="0" smtClean="0"/>
              <a:t>Easy </a:t>
            </a:r>
            <a:r>
              <a:rPr lang="en-US" dirty="0"/>
              <a:t>to use content development </a:t>
            </a:r>
            <a:r>
              <a:rPr lang="en-US" dirty="0" smtClean="0"/>
              <a:t>tools</a:t>
            </a:r>
          </a:p>
          <a:p>
            <a:r>
              <a:rPr lang="en-US" dirty="0" smtClean="0"/>
              <a:t>Accessible libraries of common terms, models, processes</a:t>
            </a:r>
          </a:p>
          <a:p>
            <a:r>
              <a:rPr lang="en-US" dirty="0" smtClean="0"/>
              <a:t>Runtime </a:t>
            </a:r>
            <a:r>
              <a:rPr lang="en-US" b="1" dirty="0" smtClean="0"/>
              <a:t>native workflow </a:t>
            </a:r>
            <a:r>
              <a:rPr lang="en-US" dirty="0" smtClean="0"/>
              <a:t>applications able to “run” content at point of care </a:t>
            </a:r>
          </a:p>
          <a:p>
            <a:r>
              <a:rPr lang="en-US" dirty="0" smtClean="0"/>
              <a:t>Effective, supported mechanisms to exchange data between solutions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Framework and Support/Expertise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</a:t>
            </a:r>
            <a:r>
              <a:rPr lang="en-US" dirty="0" err="1" smtClean="0"/>
              <a:t>iActivity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838200" y="373115"/>
            <a:ext cx="10515600" cy="12081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Principles to Practice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105400" y="2209800"/>
            <a:ext cx="19812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Connect to EMR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105400" y="2209800"/>
            <a:ext cx="19812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Enable Runtime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105400" y="2209800"/>
            <a:ext cx="19812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Author Content</a:t>
            </a:r>
          </a:p>
        </p:txBody>
      </p:sp>
    </p:spTree>
    <p:extLst>
      <p:ext uri="{BB962C8B-B14F-4D97-AF65-F5344CB8AC3E}">
        <p14:creationId xmlns:p14="http://schemas.microsoft.com/office/powerpoint/2010/main" val="23600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34167 0.2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211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4635 0.2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6" grpId="0" animBg="1"/>
      <p:bldP spid="6" grpId="1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3000" b="1" dirty="0"/>
              <a:t>Multidisciplinary approach </a:t>
            </a:r>
          </a:p>
          <a:p>
            <a:pPr lvl="2"/>
            <a:r>
              <a:rPr lang="en-US" sz="2800" dirty="0" smtClean="0"/>
              <a:t> Radiologists </a:t>
            </a:r>
            <a:r>
              <a:rPr lang="en-US" sz="2800" dirty="0"/>
              <a:t>and referring doctors often have differing views on what’s important</a:t>
            </a:r>
          </a:p>
          <a:p>
            <a:pPr lvl="2"/>
            <a:r>
              <a:rPr lang="en-US" sz="2800" dirty="0" smtClean="0"/>
              <a:t> Clinicians </a:t>
            </a:r>
            <a:r>
              <a:rPr lang="en-US" sz="2800" dirty="0"/>
              <a:t>want more definitive/concise answers, don’t care about nuances</a:t>
            </a:r>
          </a:p>
          <a:p>
            <a:pPr lvl="2"/>
            <a:r>
              <a:rPr lang="en-US" sz="2800" dirty="0" smtClean="0"/>
              <a:t> Highly </a:t>
            </a:r>
            <a:r>
              <a:rPr lang="en-US" sz="2800" dirty="0"/>
              <a:t>iterative process</a:t>
            </a:r>
          </a:p>
          <a:p>
            <a:pPr lvl="2"/>
            <a:r>
              <a:rPr lang="en-US" sz="2800" dirty="0" smtClean="0"/>
              <a:t> Radiologists </a:t>
            </a:r>
            <a:r>
              <a:rPr lang="en-US" sz="2800" dirty="0"/>
              <a:t>resist standardization in reporting.  Reporting highly connected with reading workflow that radiologist learned and has become habitual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99" y="2736056"/>
            <a:ext cx="7227003" cy="2452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71" y="2097024"/>
            <a:ext cx="5401056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10515600" cy="3352800"/>
          </a:xfrm>
        </p:spPr>
        <p:txBody>
          <a:bodyPr/>
          <a:lstStyle/>
          <a:p>
            <a:pPr lvl="1"/>
            <a:r>
              <a:rPr lang="en-US" sz="3000" b="1" dirty="0"/>
              <a:t>Choose and/or create coded concepts</a:t>
            </a:r>
          </a:p>
          <a:p>
            <a:pPr lvl="2"/>
            <a:r>
              <a:rPr lang="en-US" sz="2800" dirty="0" smtClean="0"/>
              <a:t> Many </a:t>
            </a:r>
            <a:r>
              <a:rPr lang="en-US" sz="2800" dirty="0"/>
              <a:t>coded concepts not available in any available ontology</a:t>
            </a:r>
          </a:p>
          <a:p>
            <a:pPr lvl="2"/>
            <a:r>
              <a:rPr lang="en-US" sz="2800" dirty="0" smtClean="0"/>
              <a:t> Codes </a:t>
            </a:r>
            <a:r>
              <a:rPr lang="en-US" sz="2800" dirty="0"/>
              <a:t>can be redundant</a:t>
            </a:r>
          </a:p>
          <a:p>
            <a:pPr lvl="3"/>
            <a:r>
              <a:rPr lang="en-US" sz="2800" dirty="0"/>
              <a:t>not conceptually true to use case</a:t>
            </a:r>
          </a:p>
          <a:p>
            <a:pPr lvl="3"/>
            <a:r>
              <a:rPr lang="en-US" sz="2800" dirty="0"/>
              <a:t>observe tracks of prior projects in ontologies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1511300"/>
            <a:ext cx="37592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Value Chain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Imaging Information Chain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919" y="515375"/>
            <a:ext cx="7651082" cy="62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2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10515600" cy="3352800"/>
          </a:xfrm>
        </p:spPr>
        <p:txBody>
          <a:bodyPr/>
          <a:lstStyle/>
          <a:p>
            <a:pPr lvl="1"/>
            <a:r>
              <a:rPr lang="en-US" sz="3000" b="1" dirty="0"/>
              <a:t>Build coded concepts into semantic models, attach </a:t>
            </a:r>
            <a:r>
              <a:rPr lang="en-US" sz="3000" b="1" dirty="0" smtClean="0"/>
              <a:t>meaning (</a:t>
            </a:r>
            <a:r>
              <a:rPr lang="en-US" sz="3000" b="1" dirty="0"/>
              <a:t>codes)</a:t>
            </a:r>
          </a:p>
          <a:p>
            <a:pPr lvl="2"/>
            <a:r>
              <a:rPr lang="en-US" sz="2800" dirty="0" smtClean="0"/>
              <a:t> Clinical </a:t>
            </a:r>
            <a:r>
              <a:rPr lang="en-US" sz="2800" dirty="0"/>
              <a:t>M</a:t>
            </a:r>
            <a:r>
              <a:rPr lang="en-US" sz="2800" dirty="0" smtClean="0"/>
              <a:t>odeling Engineer (Data Modeler) proved </a:t>
            </a:r>
            <a:r>
              <a:rPr lang="en-US" sz="2800" dirty="0"/>
              <a:t>invaluable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03" y="3429001"/>
            <a:ext cx="3602994" cy="291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3427713"/>
            <a:ext cx="37592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0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10515600" cy="3352800"/>
          </a:xfrm>
        </p:spPr>
        <p:txBody>
          <a:bodyPr/>
          <a:lstStyle/>
          <a:p>
            <a:pPr lvl="1"/>
            <a:r>
              <a:rPr lang="en-US" sz="3000" b="1" dirty="0"/>
              <a:t>Define operable context</a:t>
            </a:r>
          </a:p>
          <a:p>
            <a:pPr lvl="2"/>
            <a:r>
              <a:rPr lang="en-US" sz="2800" dirty="0" smtClean="0"/>
              <a:t> Contexts </a:t>
            </a:r>
            <a:r>
              <a:rPr lang="en-US" sz="2800" dirty="0"/>
              <a:t>had to also be coded</a:t>
            </a:r>
          </a:p>
          <a:p>
            <a:pPr lvl="3"/>
            <a:r>
              <a:rPr lang="en-US" sz="2800" dirty="0"/>
              <a:t>especially difficult to connect reasons for exam</a:t>
            </a:r>
          </a:p>
          <a:p>
            <a:pPr lvl="3"/>
            <a:r>
              <a:rPr lang="en-US" sz="2800" dirty="0"/>
              <a:t>Poor data coming from EMR (CPOE doesn’t live up to the promise)</a:t>
            </a:r>
          </a:p>
          <a:p>
            <a:pPr lvl="2"/>
            <a:r>
              <a:rPr lang="en-US" sz="2800" dirty="0" smtClean="0"/>
              <a:t> Immature </a:t>
            </a:r>
            <a:r>
              <a:rPr lang="en-US" sz="2800" dirty="0"/>
              <a:t>implementation, few contexts available</a:t>
            </a:r>
          </a:p>
          <a:p>
            <a:endParaRPr lang="en-US" dirty="0"/>
          </a:p>
        </p:txBody>
      </p:sp>
      <p:pic>
        <p:nvPicPr>
          <p:cNvPr id="2050" name="Picture 2" descr="Image result for CP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4063624"/>
            <a:ext cx="4623179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7297"/>
            <a:ext cx="10515600" cy="3770103"/>
          </a:xfrm>
        </p:spPr>
        <p:txBody>
          <a:bodyPr/>
          <a:lstStyle/>
          <a:p>
            <a:pPr lvl="1"/>
            <a:r>
              <a:rPr lang="en-US" sz="3000" b="1" dirty="0"/>
              <a:t>Build and associate with 3</a:t>
            </a:r>
            <a:r>
              <a:rPr lang="en-US" sz="3000" b="1" baseline="30000" dirty="0"/>
              <a:t>rd</a:t>
            </a:r>
            <a:r>
              <a:rPr lang="en-US" sz="3000" b="1" dirty="0"/>
              <a:t> party runtime templates</a:t>
            </a:r>
          </a:p>
          <a:p>
            <a:pPr lvl="2"/>
            <a:r>
              <a:rPr lang="en-US" sz="2800" dirty="0" smtClean="0"/>
              <a:t> Use </a:t>
            </a:r>
            <a:r>
              <a:rPr lang="en-US" sz="2800" dirty="0"/>
              <a:t>existing 3</a:t>
            </a:r>
            <a:r>
              <a:rPr lang="en-US" sz="2800" baseline="30000" dirty="0"/>
              <a:t>rd</a:t>
            </a:r>
            <a:r>
              <a:rPr lang="en-US" sz="2800" dirty="0"/>
              <a:t> party tools to allow seamless integration into existing workflow</a:t>
            </a:r>
          </a:p>
          <a:p>
            <a:pPr lvl="2"/>
            <a:r>
              <a:rPr lang="en-US" sz="2800" dirty="0" smtClean="0"/>
              <a:t> Requires </a:t>
            </a:r>
            <a:r>
              <a:rPr lang="en-US" sz="2800" dirty="0"/>
              <a:t>redundant authoring and synchronization, not scalable</a:t>
            </a:r>
          </a:p>
          <a:p>
            <a:pPr lvl="2"/>
            <a:r>
              <a:rPr lang="en-US" sz="2800" dirty="0" smtClean="0"/>
              <a:t> Constrained </a:t>
            </a:r>
            <a:r>
              <a:rPr lang="en-US" sz="2800" dirty="0"/>
              <a:t>by existing 3</a:t>
            </a:r>
            <a:r>
              <a:rPr lang="en-US" sz="2800" baseline="30000" dirty="0"/>
              <a:t>rd</a:t>
            </a:r>
            <a:r>
              <a:rPr lang="en-US" sz="2800" dirty="0"/>
              <a:t> party capabilities</a:t>
            </a:r>
          </a:p>
          <a:p>
            <a:pPr lvl="2"/>
            <a:r>
              <a:rPr lang="en-US" sz="2800" dirty="0" smtClean="0"/>
              <a:t>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</a:t>
            </a:r>
            <a:r>
              <a:rPr lang="en-US" sz="2800" dirty="0"/>
              <a:t>party technologies evolving in somewhat unpredictable ways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01" y="4193564"/>
            <a:ext cx="2044004" cy="25729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6190" y="4263322"/>
            <a:ext cx="2044004" cy="2533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67778" y="4224301"/>
            <a:ext cx="2078927" cy="2572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42386" y="4878999"/>
            <a:ext cx="2431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Reporting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Tool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0147" y="4914009"/>
            <a:ext cx="2404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Reporting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Tool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6854" y="4278820"/>
            <a:ext cx="2044004" cy="251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89" y="4236061"/>
            <a:ext cx="2056313" cy="25884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36189" y="5094442"/>
            <a:ext cx="2044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Composition Tool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10" grpId="0"/>
      <p:bldP spid="11" grpId="0" animBg="1"/>
      <p:bldP spid="11" grpId="1" animBg="1"/>
      <p:bldP spid="13" grpId="0"/>
      <p:bldP spid="1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Run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2089854"/>
            <a:ext cx="51906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Choose default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Default </a:t>
            </a:r>
            <a:r>
              <a:rPr lang="en-US" sz="2800" dirty="0"/>
              <a:t>context often wrong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May relate more to bias of radiologist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4753" y="2089854"/>
            <a:ext cx="451904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Modify Context as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Powerful concept, well received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22" y="3488960"/>
            <a:ext cx="5048955" cy="2419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912808"/>
            <a:ext cx="10515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Load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Load </a:t>
            </a:r>
            <a:r>
              <a:rPr lang="en-US" sz="2800" dirty="0" smtClean="0"/>
              <a:t>desired template into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</a:t>
            </a:r>
            <a:r>
              <a:rPr lang="en-US" sz="2800" dirty="0"/>
              <a:t>party </a:t>
            </a:r>
            <a:r>
              <a:rPr lang="en-US" sz="2800" dirty="0" smtClean="0"/>
              <a:t>run time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Override existing default templates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Ability to add content to </a:t>
            </a:r>
            <a:r>
              <a:rPr lang="en-US" sz="2800" dirty="0" err="1" smtClean="0"/>
              <a:t>exisiting</a:t>
            </a:r>
            <a:r>
              <a:rPr lang="en-US" sz="2800" dirty="0" smtClean="0"/>
              <a:t> report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Our application leverages existing APIs to other runtimes not fundamentally built for purpose of generating structured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57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Run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10515600" cy="3990976"/>
          </a:xfrm>
        </p:spPr>
        <p:txBody>
          <a:bodyPr>
            <a:normAutofit/>
          </a:bodyPr>
          <a:lstStyle/>
          <a:p>
            <a:pPr lvl="1"/>
            <a:r>
              <a:rPr lang="en-US" sz="3000" b="1" dirty="0"/>
              <a:t>Enforce collection of data required by model</a:t>
            </a:r>
          </a:p>
          <a:p>
            <a:pPr lvl="2"/>
            <a:r>
              <a:rPr lang="en-US" sz="2800" dirty="0" smtClean="0"/>
              <a:t> Enforced </a:t>
            </a:r>
            <a:r>
              <a:rPr lang="en-US" sz="2800" dirty="0"/>
              <a:t>regardless of template utilized – allows enforcement of key component without requiring complete standardization of </a:t>
            </a:r>
            <a:r>
              <a:rPr lang="en-US" sz="2800" dirty="0" smtClean="0"/>
              <a:t>template</a:t>
            </a:r>
            <a:endParaRPr lang="en-US" sz="2800" dirty="0"/>
          </a:p>
          <a:p>
            <a:pPr lvl="2"/>
            <a:r>
              <a:rPr lang="en-US" sz="2800" dirty="0" smtClean="0"/>
              <a:t> Data </a:t>
            </a:r>
            <a:r>
              <a:rPr lang="en-US" sz="2800" dirty="0"/>
              <a:t>elements viewed as redundant by radiologists attached to descriptive reporting</a:t>
            </a:r>
            <a:r>
              <a:rPr lang="en-US" sz="3000" dirty="0"/>
              <a:t>. </a:t>
            </a:r>
          </a:p>
        </p:txBody>
      </p:sp>
      <p:pic>
        <p:nvPicPr>
          <p:cNvPr id="4098" name="Picture 2" descr="Image result for enforc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352801"/>
            <a:ext cx="34385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run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10515600" cy="3352800"/>
          </a:xfrm>
        </p:spPr>
        <p:txBody>
          <a:bodyPr/>
          <a:lstStyle/>
          <a:p>
            <a:pPr lvl="1"/>
            <a:r>
              <a:rPr lang="en-US" sz="3000" b="1" dirty="0"/>
              <a:t>Extract required data from report</a:t>
            </a:r>
          </a:p>
          <a:p>
            <a:pPr lvl="2"/>
            <a:r>
              <a:rPr lang="en-US" sz="2800" dirty="0" smtClean="0"/>
              <a:t> Move </a:t>
            </a:r>
            <a:r>
              <a:rPr lang="en-US" sz="2800" dirty="0"/>
              <a:t>toward runtime collection of data and export rather than rely on report text (ultra-smart NLP)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3000376"/>
            <a:ext cx="2647950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4724401"/>
            <a:ext cx="30861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/>
          </p:nvPr>
        </p:nvGraphicFramePr>
        <p:xfrm>
          <a:off x="3048000" y="1803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3048000" y="1803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2416969" y="1824691"/>
          <a:ext cx="7358063" cy="402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/>
          </p:nvPr>
        </p:nvGraphicFramePr>
        <p:xfrm>
          <a:off x="3028949" y="178210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1847850" y="1864845"/>
          <a:ext cx="8496299" cy="4652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10515600" cy="3352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Store data (meaning/codes) into custom </a:t>
            </a:r>
            <a:r>
              <a:rPr lang="en-US" b="1" dirty="0" smtClean="0">
                <a:solidFill>
                  <a:schemeClr val="tx1"/>
                </a:solidFill>
              </a:rPr>
              <a:t>database</a:t>
            </a:r>
          </a:p>
          <a:p>
            <a:pPr lvl="1"/>
            <a:r>
              <a:rPr lang="en-US" dirty="0"/>
              <a:t>Searchable </a:t>
            </a:r>
            <a:r>
              <a:rPr lang="en-US" dirty="0" smtClean="0"/>
              <a:t>database </a:t>
            </a:r>
            <a:r>
              <a:rPr lang="en-US" dirty="0"/>
              <a:t>powerful tool to onboard radiologists and multidisciplinary teams to concept – Radiologists see value in data desire more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Database available </a:t>
            </a:r>
            <a:r>
              <a:rPr lang="en-US" dirty="0"/>
              <a:t>to radiologists for outcome research 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Run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7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9" grpId="1">
        <p:bldAsOne/>
      </p:bldGraphic>
      <p:bldGraphic spid="10" grpId="0">
        <p:bldAsOne/>
      </p:bldGraphic>
      <p:bldGraphic spid="10" grpId="1">
        <p:bldAsOne/>
      </p:bldGraphic>
      <p:bldGraphic spid="13" grpId="0">
        <p:bldAsOne/>
      </p:bldGraphic>
      <p:bldGraphic spid="13" grpId="1">
        <p:bldAsOne/>
      </p:bldGraphic>
      <p:bldGraphic spid="11" grpId="0">
        <p:bldAsOne/>
      </p:bldGraphic>
      <p:bldGraphic spid="11" grpId="1">
        <p:bldAsOne/>
      </p:bldGraphic>
      <p:bldGraphic spid="12" grpId="0">
        <p:bldAsOne/>
      </p:bldGraphic>
      <p:bldGraphic spid="12" grpId="1">
        <p:bldAsOne/>
      </p:bldGraphic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10515600" cy="335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 </a:t>
            </a:r>
            <a:r>
              <a:rPr lang="en-US" b="1" dirty="0" smtClean="0">
                <a:solidFill>
                  <a:schemeClr val="tx1"/>
                </a:solidFill>
              </a:rPr>
              <a:t>Build HL7 interface to EMR</a:t>
            </a:r>
            <a:endParaRPr lang="en-US" b="1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Coordination of multiple teams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Generic, needs downstream tie to EMR</a:t>
            </a:r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/>
              <a:t>Develop storage architecture into EMR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Required for each synoptic element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Requires deep knowledge of EMR storage architecture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In many cases, need EMR supplier to accomplish repeatedly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461141"/>
            <a:ext cx="10515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/>
              <a:t>Connect with meaningful EMR workflow (results review, messaging, care pathway,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Encoded radiology data is new concept, opportunities just beginning to be understood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Clinicians often can’t connect to an intervention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More </a:t>
            </a:r>
            <a:r>
              <a:rPr lang="en-US" sz="2800" dirty="0"/>
              <a:t>than results review, EMR mental block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the EMR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87" y="1122644"/>
            <a:ext cx="3540889" cy="4363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"/>
          <a:stretch/>
        </p:blipFill>
        <p:spPr>
          <a:xfrm>
            <a:off x="1676400" y="3974488"/>
            <a:ext cx="136107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73" y="3974489"/>
            <a:ext cx="1483946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87" y="731327"/>
            <a:ext cx="16764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3990411"/>
            <a:ext cx="1427513" cy="1796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693" y="4001704"/>
            <a:ext cx="1442596" cy="18290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3328155"/>
            <a:ext cx="136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Workflow Manager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7472" y="3466653"/>
            <a:ext cx="148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Viewer</a:t>
            </a:r>
          </a:p>
        </p:txBody>
      </p:sp>
      <p:sp>
        <p:nvSpPr>
          <p:cNvPr id="11" name="Diamond 10"/>
          <p:cNvSpPr/>
          <p:nvPr/>
        </p:nvSpPr>
        <p:spPr bwMode="auto">
          <a:xfrm>
            <a:off x="4786929" y="4421747"/>
            <a:ext cx="914400" cy="91440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Black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5966839" y="4636631"/>
            <a:ext cx="2719961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539" y="194636"/>
            <a:ext cx="332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Clinical Knowledge Repository </a:t>
            </a:r>
          </a:p>
          <a:p>
            <a:pPr algn="ctr"/>
            <a:r>
              <a:rPr lang="en-US" dirty="0" err="1"/>
              <a:t>iActivity</a:t>
            </a:r>
            <a:r>
              <a:rPr lang="en-US" dirty="0"/>
              <a:t> Database</a:t>
            </a:r>
          </a:p>
        </p:txBody>
      </p:sp>
      <p:sp>
        <p:nvSpPr>
          <p:cNvPr id="17" name="Right Arrow 16"/>
          <p:cNvSpPr/>
          <p:nvPr/>
        </p:nvSpPr>
        <p:spPr bwMode="auto">
          <a:xfrm rot="16200000">
            <a:off x="4393946" y="3122466"/>
            <a:ext cx="1700366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690" y="5448278"/>
            <a:ext cx="134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 Dictation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61732" y="3328156"/>
            <a:ext cx="1442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Reporting Tool</a:t>
            </a:r>
          </a:p>
        </p:txBody>
      </p:sp>
      <p:sp>
        <p:nvSpPr>
          <p:cNvPr id="20" name="Hexagon 19"/>
          <p:cNvSpPr/>
          <p:nvPr/>
        </p:nvSpPr>
        <p:spPr bwMode="auto">
          <a:xfrm>
            <a:off x="5940566" y="566952"/>
            <a:ext cx="2499809" cy="1947647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Black" pitchFamily="34" charset="0"/>
            </a:endParaRPr>
          </a:p>
        </p:txBody>
      </p:sp>
      <p:sp>
        <p:nvSpPr>
          <p:cNvPr id="21" name="Flowchart: Summing Junction 20"/>
          <p:cNvSpPr/>
          <p:nvPr/>
        </p:nvSpPr>
        <p:spPr bwMode="auto">
          <a:xfrm>
            <a:off x="9376706" y="425003"/>
            <a:ext cx="612648" cy="612648"/>
          </a:xfrm>
          <a:prstGeom prst="flowChartSummingJunc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5339" y="826711"/>
            <a:ext cx="17409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 Code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Gender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Patient Location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Reason for Exam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Age</a:t>
            </a:r>
          </a:p>
        </p:txBody>
      </p:sp>
      <p:sp>
        <p:nvSpPr>
          <p:cNvPr id="22" name="Right Arrow 21"/>
          <p:cNvSpPr/>
          <p:nvPr/>
        </p:nvSpPr>
        <p:spPr bwMode="auto">
          <a:xfrm rot="19909995">
            <a:off x="8506401" y="787903"/>
            <a:ext cx="808384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Black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38" y="961372"/>
            <a:ext cx="1127101" cy="111727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33191" y="1242210"/>
            <a:ext cx="203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Matching clinical context?</a:t>
            </a:r>
          </a:p>
        </p:txBody>
      </p:sp>
      <p:sp>
        <p:nvSpPr>
          <p:cNvPr id="24" name="Right Arrow 23"/>
          <p:cNvSpPr/>
          <p:nvPr/>
        </p:nvSpPr>
        <p:spPr bwMode="auto">
          <a:xfrm rot="3269321">
            <a:off x="7799032" y="2979489"/>
            <a:ext cx="1437515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38754" y="1181454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17789" y="2769518"/>
            <a:ext cx="45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Yes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"/>
          <a:stretch/>
        </p:blipFill>
        <p:spPr>
          <a:xfrm>
            <a:off x="2786670" y="1105200"/>
            <a:ext cx="3263922" cy="438555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16423" y="5105401"/>
            <a:ext cx="297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Reporting tool selects default template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44961" y="3203602"/>
            <a:ext cx="1561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iActivity</a:t>
            </a:r>
            <a:r>
              <a:rPr lang="en-US" dirty="0"/>
              <a:t> will load context specific template in reporting tool</a:t>
            </a:r>
          </a:p>
        </p:txBody>
      </p:sp>
    </p:spTree>
    <p:extLst>
      <p:ext uri="{BB962C8B-B14F-4D97-AF65-F5344CB8AC3E}">
        <p14:creationId xmlns:p14="http://schemas.microsoft.com/office/powerpoint/2010/main" val="368064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18021 0.21967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0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3461 0.21713 " pathEditMode="fixed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08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2" grpId="1" animBg="1"/>
      <p:bldP spid="16" grpId="0"/>
      <p:bldP spid="17" grpId="0" animBg="1"/>
      <p:bldP spid="18" grpId="0"/>
      <p:bldP spid="19" grpId="0"/>
      <p:bldP spid="20" grpId="0" animBg="1"/>
      <p:bldP spid="21" grpId="0" animBg="1"/>
      <p:bldP spid="15" grpId="0"/>
      <p:bldP spid="15" grpId="1"/>
      <p:bldP spid="22" grpId="0" animBg="1"/>
      <p:bldP spid="23" grpId="0"/>
      <p:bldP spid="24" grpId="0" animBg="1"/>
      <p:bldP spid="26" grpId="0"/>
      <p:bldP spid="28" grpId="0"/>
      <p:bldP spid="32" grpId="0"/>
      <p:bldP spid="32" grpId="1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40" y="2872231"/>
            <a:ext cx="5048955" cy="2419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4444" y="3352799"/>
            <a:ext cx="3551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Wrong Context?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1220337"/>
            <a:ext cx="2132463" cy="2132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507" y="4060686"/>
            <a:ext cx="1513345" cy="1905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 rot="19739778">
            <a:off x="7292146" y="3341568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Black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768540">
            <a:off x="7292146" y="4182817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0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most important reason or purpose for </a:t>
            </a:r>
            <a:r>
              <a:rPr lang="en-US" dirty="0" smtClean="0"/>
              <a:t>something's </a:t>
            </a:r>
            <a:r>
              <a:rPr lang="en-US" dirty="0"/>
              <a:t>existence.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Rai·son</a:t>
            </a:r>
            <a:r>
              <a:rPr lang="en-US" b="0" dirty="0" smtClean="0"/>
              <a:t> </a:t>
            </a:r>
            <a:r>
              <a:rPr lang="en-US" b="0" dirty="0" err="1"/>
              <a:t>d'ê·tre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7977" y="1373728"/>
            <a:ext cx="6553132" cy="53417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85365">
            <a:off x="3264009" y="1530010"/>
            <a:ext cx="13160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Context</a:t>
            </a:r>
            <a:endParaRPr lang="en-US" sz="28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9959" y="4301743"/>
            <a:ext cx="12172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Images</a:t>
            </a:r>
            <a:endParaRPr lang="en-US" sz="28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9361050">
            <a:off x="593046" y="1500842"/>
            <a:ext cx="1225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Results</a:t>
            </a:r>
            <a:endParaRPr lang="en-US" sz="28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0443" y="256958"/>
            <a:ext cx="24985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Intervention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2397379" y="872843"/>
            <a:ext cx="484632" cy="435163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management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72" y="2062404"/>
            <a:ext cx="4407198" cy="5739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63" y="2062404"/>
            <a:ext cx="4244906" cy="331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71800"/>
            <a:ext cx="1442596" cy="1829030"/>
          </a:xfrm>
          <a:prstGeom prst="rect">
            <a:avLst/>
          </a:prstGeom>
        </p:spPr>
      </p:pic>
      <p:sp>
        <p:nvSpPr>
          <p:cNvPr id="4" name="Diamond 3"/>
          <p:cNvSpPr/>
          <p:nvPr/>
        </p:nvSpPr>
        <p:spPr bwMode="auto">
          <a:xfrm>
            <a:off x="3276600" y="3429115"/>
            <a:ext cx="914400" cy="91440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2300" y="435147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Sign off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2325470"/>
            <a:ext cx="1442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Reporting Tool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990601"/>
            <a:ext cx="1411069" cy="1411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254" y="2971800"/>
            <a:ext cx="1370346" cy="18290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5254" y="2602468"/>
            <a:ext cx="13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16" y="4572000"/>
            <a:ext cx="2070785" cy="14015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9216" y="5979270"/>
            <a:ext cx="207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Required Element Workflow</a:t>
            </a:r>
          </a:p>
        </p:txBody>
      </p:sp>
      <p:sp>
        <p:nvSpPr>
          <p:cNvPr id="12" name="Hexagon 11"/>
          <p:cNvSpPr/>
          <p:nvPr/>
        </p:nvSpPr>
        <p:spPr bwMode="auto">
          <a:xfrm>
            <a:off x="6324601" y="990600"/>
            <a:ext cx="1479773" cy="1275666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Black" pitchFamily="34" charset="0"/>
            </a:endParaRPr>
          </a:p>
        </p:txBody>
      </p:sp>
      <p:sp>
        <p:nvSpPr>
          <p:cNvPr id="13" name="Bent Arrow 12"/>
          <p:cNvSpPr/>
          <p:nvPr/>
        </p:nvSpPr>
        <p:spPr bwMode="auto">
          <a:xfrm rot="16200000">
            <a:off x="3423350" y="3692849"/>
            <a:ext cx="813816" cy="315988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71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6362" y="1151379"/>
            <a:ext cx="1596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Context not specified or required elements </a:t>
            </a:r>
            <a:r>
              <a:rPr lang="en-US" sz="1400" dirty="0" smtClean="0"/>
              <a:t>satisfied? </a:t>
            </a:r>
            <a:endParaRPr lang="en-US" sz="1400" dirty="0"/>
          </a:p>
        </p:txBody>
      </p:sp>
      <p:sp>
        <p:nvSpPr>
          <p:cNvPr id="15" name="Down Arrow 14"/>
          <p:cNvSpPr/>
          <p:nvPr/>
        </p:nvSpPr>
        <p:spPr bwMode="auto">
          <a:xfrm>
            <a:off x="6183495" y="2450707"/>
            <a:ext cx="484632" cy="18928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 Black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7887521">
            <a:off x="8283974" y="1465264"/>
            <a:ext cx="484632" cy="14692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 Black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4348604" y="3643999"/>
            <a:ext cx="4566796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Black" pitchFamily="34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8888707">
            <a:off x="3825199" y="2673101"/>
            <a:ext cx="1632051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45766" y="1542075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36526" y="308715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1032" name="Picture 8" descr="Image result for red 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69" y="2533650"/>
            <a:ext cx="31813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15" y="330920"/>
            <a:ext cx="1411069" cy="1411069"/>
          </a:xfrm>
          <a:prstGeom prst="rect">
            <a:avLst/>
          </a:prstGeom>
        </p:spPr>
      </p:pic>
      <p:sp>
        <p:nvSpPr>
          <p:cNvPr id="26" name="Down Arrow 25"/>
          <p:cNvSpPr/>
          <p:nvPr/>
        </p:nvSpPr>
        <p:spPr bwMode="auto">
          <a:xfrm rot="14563648">
            <a:off x="8238168" y="503846"/>
            <a:ext cx="484632" cy="137476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 Black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9587733" y="1741989"/>
            <a:ext cx="484632" cy="79166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7" grpId="1" animBg="1"/>
      <p:bldP spid="18" grpId="0" animBg="1"/>
      <p:bldP spid="19" grpId="0"/>
      <p:bldP spid="20" grpId="0"/>
      <p:bldP spid="26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Required Element Workflow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36" y="1573318"/>
            <a:ext cx="7145127" cy="483868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6596487" y="2987040"/>
            <a:ext cx="762000" cy="381000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Black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25" y="1573318"/>
            <a:ext cx="5769836" cy="486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1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9958"/>
          <a:stretch/>
        </p:blipFill>
        <p:spPr>
          <a:xfrm>
            <a:off x="1905000" y="1573318"/>
            <a:ext cx="8293018" cy="4660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9916"/>
          <a:stretch/>
        </p:blipFill>
        <p:spPr>
          <a:xfrm>
            <a:off x="1923363" y="1573318"/>
            <a:ext cx="8209529" cy="4610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50042"/>
          <a:stretch/>
        </p:blipFill>
        <p:spPr>
          <a:xfrm>
            <a:off x="1905000" y="1598387"/>
            <a:ext cx="8246257" cy="46424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5000" y="5176434"/>
            <a:ext cx="988000" cy="2944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2893000" y="4593956"/>
            <a:ext cx="1371600" cy="304800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782" y="1598387"/>
            <a:ext cx="4099491" cy="5173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Actionable Data Use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8" grpId="0" animBg="1"/>
      <p:bldP spid="8" grpId="1" animBg="1"/>
      <p:bldP spid="8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Intermountain Healthcare/Cerner Prototype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Based Design (ABD)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Framework Manages Extreme Complexity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438" y="254643"/>
            <a:ext cx="8136193" cy="638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 Architectural 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95563" y="4653787"/>
            <a:ext cx="14937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Workflows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Execution Steps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Rules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Handoffs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Required Data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21184" y="3721763"/>
            <a:ext cx="2900007" cy="2283113"/>
            <a:chOff x="283064" y="2751379"/>
            <a:chExt cx="2900007" cy="2283113"/>
          </a:xfr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grpSpPr>
        <p:sp>
          <p:nvSpPr>
            <p:cNvPr id="6" name="Rounded Rectangle 5"/>
            <p:cNvSpPr/>
            <p:nvPr/>
          </p:nvSpPr>
          <p:spPr>
            <a:xfrm>
              <a:off x="2098314" y="2751379"/>
              <a:ext cx="1084757" cy="75364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Activity</a:t>
              </a:r>
              <a:br>
                <a:rPr lang="en-US" sz="1400" dirty="0" smtClean="0"/>
              </a:br>
              <a:r>
                <a:rPr lang="en-US" sz="1400" dirty="0" smtClean="0"/>
                <a:t>Authoring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64" y="4104507"/>
              <a:ext cx="813737" cy="929985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1184141" y="3424493"/>
              <a:ext cx="819840" cy="828356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/>
          <p:cNvCxnSpPr>
            <a:stCxn id="145" idx="3"/>
            <a:endCxn id="298" idx="1"/>
          </p:cNvCxnSpPr>
          <p:nvPr/>
        </p:nvCxnSpPr>
        <p:spPr>
          <a:xfrm flipV="1">
            <a:off x="6456595" y="4098583"/>
            <a:ext cx="328868" cy="2411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966091" y="4316556"/>
            <a:ext cx="3287288" cy="1815882"/>
            <a:chOff x="7045488" y="3395329"/>
            <a:chExt cx="3118351" cy="1753638"/>
          </a:xfrm>
        </p:grpSpPr>
        <p:sp>
          <p:nvSpPr>
            <p:cNvPr id="11" name="TextBox 10"/>
            <p:cNvSpPr txBox="1"/>
            <p:nvPr/>
          </p:nvSpPr>
          <p:spPr>
            <a:xfrm>
              <a:off x="7919825" y="3395329"/>
              <a:ext cx="2244014" cy="175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PA02 = 81%</a:t>
              </a:r>
            </a:p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GS = 12</a:t>
              </a:r>
            </a:p>
            <a:p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eGFR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= 78</a:t>
              </a:r>
            </a:p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Lobar PE</a:t>
              </a:r>
            </a:p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RV/LV Ratio 1.1</a:t>
              </a:r>
            </a:p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Intra-arterial thrombolysis</a:t>
              </a:r>
            </a:p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etc.</a:t>
              </a:r>
            </a:p>
          </p:txBody>
        </p:sp>
        <p:cxnSp>
          <p:nvCxnSpPr>
            <p:cNvPr id="12" name="Straight Arrow Connector 11"/>
            <p:cNvCxnSpPr>
              <a:endCxn id="11" idx="1"/>
            </p:cNvCxnSpPr>
            <p:nvPr/>
          </p:nvCxnSpPr>
          <p:spPr>
            <a:xfrm>
              <a:off x="7045488" y="3446517"/>
              <a:ext cx="874337" cy="825631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386902" y="3283501"/>
            <a:ext cx="1657457" cy="963439"/>
            <a:chOff x="348782" y="2313116"/>
            <a:chExt cx="1723142" cy="937652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314241" y="3160611"/>
              <a:ext cx="757683" cy="90157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48782" y="2313116"/>
              <a:ext cx="859021" cy="661480"/>
              <a:chOff x="348782" y="2313116"/>
              <a:chExt cx="859021" cy="66148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65053" y="2659016"/>
                <a:ext cx="642750" cy="315580"/>
                <a:chOff x="6225400" y="1771174"/>
                <a:chExt cx="1432472" cy="718110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6377203" y="1771174"/>
                  <a:ext cx="491186" cy="373493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979229" y="1926482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6902080" y="2207947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225400" y="2193616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gular Pentagon 34"/>
                <p:cNvSpPr/>
                <p:nvPr/>
              </p:nvSpPr>
              <p:spPr>
                <a:xfrm>
                  <a:off x="7498777" y="199905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7387937" y="2035574"/>
                  <a:ext cx="110840" cy="11728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gular Pentagon 36"/>
                <p:cNvSpPr/>
                <p:nvPr/>
              </p:nvSpPr>
              <p:spPr>
                <a:xfrm>
                  <a:off x="7419229" y="2290309"/>
                  <a:ext cx="159095" cy="117408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gular Pentagon 37"/>
                <p:cNvSpPr/>
                <p:nvPr/>
              </p:nvSpPr>
              <p:spPr>
                <a:xfrm>
                  <a:off x="6690934" y="236297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7310788" y="2317039"/>
                  <a:ext cx="108441" cy="1811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6574254" y="2379848"/>
                  <a:ext cx="116680" cy="3137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868389" y="1957921"/>
                  <a:ext cx="110840" cy="77653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6796456" y="2089970"/>
                  <a:ext cx="165478" cy="149929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6429754" y="2089970"/>
                  <a:ext cx="19382" cy="10364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348782" y="2313116"/>
                <a:ext cx="642750" cy="315580"/>
                <a:chOff x="6225400" y="1771174"/>
                <a:chExt cx="1432472" cy="71811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6377203" y="1771174"/>
                  <a:ext cx="491186" cy="373493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6979229" y="1926482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6902080" y="2207947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6225400" y="2193616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gular Pentagon 21"/>
                <p:cNvSpPr/>
                <p:nvPr/>
              </p:nvSpPr>
              <p:spPr>
                <a:xfrm>
                  <a:off x="7498777" y="199905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7387937" y="2035574"/>
                  <a:ext cx="110840" cy="11728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gular Pentagon 23"/>
                <p:cNvSpPr/>
                <p:nvPr/>
              </p:nvSpPr>
              <p:spPr>
                <a:xfrm>
                  <a:off x="7419229" y="2290309"/>
                  <a:ext cx="159095" cy="117408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gular Pentagon 24"/>
                <p:cNvSpPr/>
                <p:nvPr/>
              </p:nvSpPr>
              <p:spPr>
                <a:xfrm>
                  <a:off x="6690934" y="236297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7310788" y="2317039"/>
                  <a:ext cx="108441" cy="1811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6574254" y="2379848"/>
                  <a:ext cx="116680" cy="3137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868389" y="1957921"/>
                  <a:ext cx="110840" cy="77653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796456" y="2089970"/>
                  <a:ext cx="165478" cy="149929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6429754" y="2089970"/>
                  <a:ext cx="19382" cy="10364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Group 43"/>
          <p:cNvGrpSpPr/>
          <p:nvPr/>
        </p:nvGrpSpPr>
        <p:grpSpPr>
          <a:xfrm>
            <a:off x="1531560" y="2931970"/>
            <a:ext cx="1580253" cy="1721817"/>
            <a:chOff x="447121" y="1971549"/>
            <a:chExt cx="1580253" cy="1721817"/>
          </a:xfrm>
        </p:grpSpPr>
        <p:cxnSp>
          <p:nvCxnSpPr>
            <p:cNvPr id="45" name="Straight Arrow Connector 44"/>
            <p:cNvCxnSpPr>
              <a:stCxn id="138" idx="4"/>
            </p:cNvCxnSpPr>
            <p:nvPr/>
          </p:nvCxnSpPr>
          <p:spPr>
            <a:xfrm>
              <a:off x="981262" y="1971549"/>
              <a:ext cx="1046112" cy="807026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447121" y="3207969"/>
              <a:ext cx="783927" cy="485397"/>
              <a:chOff x="370093" y="3140228"/>
              <a:chExt cx="1079426" cy="644801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26927" y="3191148"/>
                <a:ext cx="1022592" cy="593881"/>
                <a:chOff x="6894282" y="2523042"/>
                <a:chExt cx="1022592" cy="593881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6894282" y="2523042"/>
                  <a:ext cx="1022592" cy="593881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3" name="Group 92"/>
                <p:cNvGrpSpPr/>
                <p:nvPr/>
              </p:nvGrpSpPr>
              <p:grpSpPr>
                <a:xfrm>
                  <a:off x="6953111" y="2647304"/>
                  <a:ext cx="343290" cy="192551"/>
                  <a:chOff x="6225400" y="1771174"/>
                  <a:chExt cx="1432472" cy="718110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6377203" y="1771174"/>
                    <a:ext cx="491186" cy="373493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6979229" y="1926482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6902080" y="2207947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6225400" y="2193616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gular Pentagon 125"/>
                  <p:cNvSpPr/>
                  <p:nvPr/>
                </p:nvSpPr>
                <p:spPr>
                  <a:xfrm>
                    <a:off x="7498777" y="199905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7387937" y="2035574"/>
                    <a:ext cx="110840" cy="11728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8" name="Regular Pentagon 127"/>
                  <p:cNvSpPr/>
                  <p:nvPr/>
                </p:nvSpPr>
                <p:spPr>
                  <a:xfrm>
                    <a:off x="7419229" y="2290309"/>
                    <a:ext cx="159095" cy="117408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gular Pentagon 128"/>
                  <p:cNvSpPr/>
                  <p:nvPr/>
                </p:nvSpPr>
                <p:spPr>
                  <a:xfrm>
                    <a:off x="6690934" y="236297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7310788" y="2317039"/>
                    <a:ext cx="108441" cy="1811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6574254" y="2379848"/>
                    <a:ext cx="116680" cy="31374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6868389" y="1957921"/>
                    <a:ext cx="110840" cy="77653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6796456" y="2089970"/>
                    <a:ext cx="165478" cy="14992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 flipH="1">
                    <a:off x="6429754" y="2089970"/>
                    <a:ext cx="19382" cy="10364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7292363" y="2840865"/>
                  <a:ext cx="343290" cy="192551"/>
                  <a:chOff x="6225400" y="1771174"/>
                  <a:chExt cx="1432472" cy="718110"/>
                </a:xfrm>
              </p:grpSpPr>
              <p:sp>
                <p:nvSpPr>
                  <p:cNvPr id="109" name="Oval 108"/>
                  <p:cNvSpPr/>
                  <p:nvPr/>
                </p:nvSpPr>
                <p:spPr>
                  <a:xfrm>
                    <a:off x="6377203" y="1771174"/>
                    <a:ext cx="491186" cy="373493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6979229" y="1926482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6902080" y="2207947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6225400" y="2193616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gular Pentagon 112"/>
                  <p:cNvSpPr/>
                  <p:nvPr/>
                </p:nvSpPr>
                <p:spPr>
                  <a:xfrm>
                    <a:off x="7498777" y="199905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4" name="Straight Connector 113"/>
                  <p:cNvCxnSpPr/>
                  <p:nvPr/>
                </p:nvCxnSpPr>
                <p:spPr>
                  <a:xfrm>
                    <a:off x="7387937" y="2035574"/>
                    <a:ext cx="110840" cy="11728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" name="Regular Pentagon 114"/>
                  <p:cNvSpPr/>
                  <p:nvPr/>
                </p:nvSpPr>
                <p:spPr>
                  <a:xfrm>
                    <a:off x="7419229" y="2290309"/>
                    <a:ext cx="159095" cy="117408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gular Pentagon 115"/>
                  <p:cNvSpPr/>
                  <p:nvPr/>
                </p:nvSpPr>
                <p:spPr>
                  <a:xfrm>
                    <a:off x="6690934" y="236297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7310788" y="2317039"/>
                    <a:ext cx="108441" cy="1811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>
                    <a:off x="6574254" y="2379848"/>
                    <a:ext cx="116680" cy="31374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>
                    <a:off x="6868389" y="1957921"/>
                    <a:ext cx="110840" cy="77653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>
                    <a:off x="6796456" y="2089970"/>
                    <a:ext cx="165478" cy="14992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flipH="1">
                    <a:off x="6429754" y="2089970"/>
                    <a:ext cx="19382" cy="10364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5" name="Group 94"/>
                <p:cNvGrpSpPr/>
                <p:nvPr/>
              </p:nvGrpSpPr>
              <p:grpSpPr>
                <a:xfrm>
                  <a:off x="7524417" y="2590359"/>
                  <a:ext cx="343290" cy="192551"/>
                  <a:chOff x="6225400" y="1771174"/>
                  <a:chExt cx="1432472" cy="718110"/>
                </a:xfrm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6377203" y="1771174"/>
                    <a:ext cx="491186" cy="373493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6979229" y="1926482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6902080" y="2207947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6225400" y="2193616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gular Pentagon 99"/>
                  <p:cNvSpPr/>
                  <p:nvPr/>
                </p:nvSpPr>
                <p:spPr>
                  <a:xfrm>
                    <a:off x="7498777" y="199905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7387937" y="2035574"/>
                    <a:ext cx="110840" cy="11728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Regular Pentagon 101"/>
                  <p:cNvSpPr/>
                  <p:nvPr/>
                </p:nvSpPr>
                <p:spPr>
                  <a:xfrm>
                    <a:off x="7419229" y="2290309"/>
                    <a:ext cx="159095" cy="117408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gular Pentagon 102"/>
                  <p:cNvSpPr/>
                  <p:nvPr/>
                </p:nvSpPr>
                <p:spPr>
                  <a:xfrm>
                    <a:off x="6690934" y="236297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7310788" y="2317039"/>
                    <a:ext cx="108441" cy="1811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6574254" y="2379848"/>
                    <a:ext cx="116680" cy="31374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>
                    <a:off x="6868389" y="1957921"/>
                    <a:ext cx="110840" cy="77653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6796456" y="2089970"/>
                    <a:ext cx="165478" cy="14992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6429754" y="2089970"/>
                    <a:ext cx="19382" cy="10364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" name="Group 47"/>
              <p:cNvGrpSpPr/>
              <p:nvPr/>
            </p:nvGrpSpPr>
            <p:grpSpPr>
              <a:xfrm>
                <a:off x="370093" y="3140228"/>
                <a:ext cx="1022592" cy="593881"/>
                <a:chOff x="6894282" y="2523042"/>
                <a:chExt cx="1022592" cy="593881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6894282" y="2523042"/>
                  <a:ext cx="1022592" cy="593881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6953111" y="2647304"/>
                  <a:ext cx="343290" cy="192551"/>
                  <a:chOff x="6225400" y="1771174"/>
                  <a:chExt cx="1432472" cy="718110"/>
                </a:xfrm>
              </p:grpSpPr>
              <p:sp>
                <p:nvSpPr>
                  <p:cNvPr id="79" name="Oval 78"/>
                  <p:cNvSpPr/>
                  <p:nvPr/>
                </p:nvSpPr>
                <p:spPr>
                  <a:xfrm>
                    <a:off x="6377203" y="1771174"/>
                    <a:ext cx="491186" cy="373493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6979229" y="1926482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6902080" y="2207947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6225400" y="2193616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gular Pentagon 82"/>
                  <p:cNvSpPr/>
                  <p:nvPr/>
                </p:nvSpPr>
                <p:spPr>
                  <a:xfrm>
                    <a:off x="7498777" y="199905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4" name="Straight Connector 83"/>
                  <p:cNvCxnSpPr/>
                  <p:nvPr/>
                </p:nvCxnSpPr>
                <p:spPr>
                  <a:xfrm>
                    <a:off x="7387937" y="2035574"/>
                    <a:ext cx="110840" cy="11728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Regular Pentagon 84"/>
                  <p:cNvSpPr/>
                  <p:nvPr/>
                </p:nvSpPr>
                <p:spPr>
                  <a:xfrm>
                    <a:off x="7419229" y="2290309"/>
                    <a:ext cx="159095" cy="117408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gular Pentagon 85"/>
                  <p:cNvSpPr/>
                  <p:nvPr/>
                </p:nvSpPr>
                <p:spPr>
                  <a:xfrm>
                    <a:off x="6690934" y="236297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7310788" y="2317039"/>
                    <a:ext cx="108441" cy="1811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>
                    <a:off x="6574254" y="2379848"/>
                    <a:ext cx="116680" cy="31374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6868389" y="1957921"/>
                    <a:ext cx="110840" cy="77653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6796456" y="2089970"/>
                    <a:ext cx="165478" cy="14992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flipH="1">
                    <a:off x="6429754" y="2089970"/>
                    <a:ext cx="19382" cy="10364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7292363" y="2840865"/>
                  <a:ext cx="343290" cy="192551"/>
                  <a:chOff x="6225400" y="1771174"/>
                  <a:chExt cx="1432472" cy="718110"/>
                </a:xfrm>
              </p:grpSpPr>
              <p:sp>
                <p:nvSpPr>
                  <p:cNvPr id="66" name="Oval 65"/>
                  <p:cNvSpPr/>
                  <p:nvPr/>
                </p:nvSpPr>
                <p:spPr>
                  <a:xfrm>
                    <a:off x="6377203" y="1771174"/>
                    <a:ext cx="491186" cy="373493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6979229" y="1926482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6902080" y="2207947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6225400" y="2193616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gular Pentagon 69"/>
                  <p:cNvSpPr/>
                  <p:nvPr/>
                </p:nvSpPr>
                <p:spPr>
                  <a:xfrm>
                    <a:off x="7498777" y="199905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7387937" y="2035574"/>
                    <a:ext cx="110840" cy="11728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Regular Pentagon 71"/>
                  <p:cNvSpPr/>
                  <p:nvPr/>
                </p:nvSpPr>
                <p:spPr>
                  <a:xfrm>
                    <a:off x="7419229" y="2290309"/>
                    <a:ext cx="159095" cy="117408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gular Pentagon 72"/>
                  <p:cNvSpPr/>
                  <p:nvPr/>
                </p:nvSpPr>
                <p:spPr>
                  <a:xfrm>
                    <a:off x="6690934" y="236297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7310788" y="2317039"/>
                    <a:ext cx="108441" cy="1811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6574254" y="2379848"/>
                    <a:ext cx="116680" cy="31374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6868389" y="1957921"/>
                    <a:ext cx="110840" cy="77653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6796456" y="2089970"/>
                    <a:ext cx="165478" cy="14992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6429754" y="2089970"/>
                    <a:ext cx="19382" cy="10364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7524417" y="2590359"/>
                  <a:ext cx="343290" cy="192551"/>
                  <a:chOff x="6225400" y="1771174"/>
                  <a:chExt cx="1432472" cy="718110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6377203" y="1771174"/>
                    <a:ext cx="491186" cy="373493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6979229" y="1926482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6902080" y="2207947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6225400" y="2193616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gular Pentagon 56"/>
                  <p:cNvSpPr/>
                  <p:nvPr/>
                </p:nvSpPr>
                <p:spPr>
                  <a:xfrm>
                    <a:off x="7498777" y="199905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7387937" y="2035574"/>
                    <a:ext cx="110840" cy="11728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Regular Pentagon 58"/>
                  <p:cNvSpPr/>
                  <p:nvPr/>
                </p:nvSpPr>
                <p:spPr>
                  <a:xfrm>
                    <a:off x="7419229" y="2290309"/>
                    <a:ext cx="159095" cy="117408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gular Pentagon 59"/>
                  <p:cNvSpPr/>
                  <p:nvPr/>
                </p:nvSpPr>
                <p:spPr>
                  <a:xfrm>
                    <a:off x="6690934" y="236297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7310788" y="2317039"/>
                    <a:ext cx="108441" cy="1811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6574254" y="2379848"/>
                    <a:ext cx="116680" cy="31374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6868389" y="1957921"/>
                    <a:ext cx="110840" cy="77653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6796456" y="2089970"/>
                    <a:ext cx="165478" cy="14992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H="1">
                    <a:off x="6429754" y="2089970"/>
                    <a:ext cx="19382" cy="10364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35" name="Group 134"/>
          <p:cNvGrpSpPr/>
          <p:nvPr/>
        </p:nvGrpSpPr>
        <p:grpSpPr>
          <a:xfrm>
            <a:off x="1667531" y="2571608"/>
            <a:ext cx="1398199" cy="1364857"/>
            <a:chOff x="629411" y="1601224"/>
            <a:chExt cx="1496412" cy="1374951"/>
          </a:xfrm>
        </p:grpSpPr>
        <p:grpSp>
          <p:nvGrpSpPr>
            <p:cNvPr id="136" name="Group 135"/>
            <p:cNvGrpSpPr/>
            <p:nvPr/>
          </p:nvGrpSpPr>
          <p:grpSpPr>
            <a:xfrm>
              <a:off x="629411" y="1601224"/>
              <a:ext cx="510630" cy="363028"/>
              <a:chOff x="629411" y="1601224"/>
              <a:chExt cx="510630" cy="363028"/>
            </a:xfrm>
          </p:grpSpPr>
          <p:sp>
            <p:nvSpPr>
              <p:cNvPr id="138" name="Regular Pentagon 137"/>
              <p:cNvSpPr/>
              <p:nvPr/>
            </p:nvSpPr>
            <p:spPr>
              <a:xfrm>
                <a:off x="697642" y="1620685"/>
                <a:ext cx="442399" cy="343567"/>
              </a:xfrm>
              <a:prstGeom prst="pentagon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/>
              </a:p>
            </p:txBody>
          </p:sp>
          <p:sp>
            <p:nvSpPr>
              <p:cNvPr id="139" name="Regular Pentagon 138"/>
              <p:cNvSpPr/>
              <p:nvPr/>
            </p:nvSpPr>
            <p:spPr>
              <a:xfrm>
                <a:off x="629411" y="1601224"/>
                <a:ext cx="442399" cy="343567"/>
              </a:xfrm>
              <a:prstGeom prst="pentagon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/>
              </a:p>
            </p:txBody>
          </p:sp>
        </p:grpSp>
        <p:cxnSp>
          <p:nvCxnSpPr>
            <p:cNvPr id="137" name="Straight Arrow Connector 136"/>
            <p:cNvCxnSpPr/>
            <p:nvPr/>
          </p:nvCxnSpPr>
          <p:spPr>
            <a:xfrm>
              <a:off x="1067915" y="2538469"/>
              <a:ext cx="1057908" cy="437706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/>
          <p:cNvSpPr txBox="1"/>
          <p:nvPr/>
        </p:nvSpPr>
        <p:spPr>
          <a:xfrm>
            <a:off x="4565552" y="3046825"/>
            <a:ext cx="2014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 Suspected PE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4551595" y="3652261"/>
            <a:ext cx="1905000" cy="897466"/>
            <a:chOff x="1811867" y="5418668"/>
            <a:chExt cx="1905000" cy="897466"/>
          </a:xfrm>
        </p:grpSpPr>
        <p:grpSp>
          <p:nvGrpSpPr>
            <p:cNvPr id="144" name="Group 143"/>
            <p:cNvGrpSpPr/>
            <p:nvPr/>
          </p:nvGrpSpPr>
          <p:grpSpPr>
            <a:xfrm>
              <a:off x="1889522" y="5547172"/>
              <a:ext cx="1745750" cy="671107"/>
              <a:chOff x="1483557" y="1112620"/>
              <a:chExt cx="2612773" cy="1004411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2446893" y="1485993"/>
                <a:ext cx="501096" cy="29101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7" name="Group 146"/>
              <p:cNvGrpSpPr/>
              <p:nvPr/>
            </p:nvGrpSpPr>
            <p:grpSpPr>
              <a:xfrm>
                <a:off x="2641963" y="1641734"/>
                <a:ext cx="168221" cy="94355"/>
                <a:chOff x="6225400" y="1771174"/>
                <a:chExt cx="1432472" cy="718110"/>
              </a:xfrm>
            </p:grpSpPr>
            <p:sp>
              <p:nvSpPr>
                <p:cNvPr id="284" name="Oval 283"/>
                <p:cNvSpPr/>
                <p:nvPr/>
              </p:nvSpPr>
              <p:spPr>
                <a:xfrm>
                  <a:off x="6377203" y="1771174"/>
                  <a:ext cx="491186" cy="373493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5" name="Oval 284"/>
                <p:cNvSpPr/>
                <p:nvPr/>
              </p:nvSpPr>
              <p:spPr>
                <a:xfrm>
                  <a:off x="6979229" y="1926482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6902080" y="2207947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Oval 286"/>
                <p:cNvSpPr/>
                <p:nvPr/>
              </p:nvSpPr>
              <p:spPr>
                <a:xfrm>
                  <a:off x="6225400" y="2193616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gular Pentagon 287"/>
                <p:cNvSpPr/>
                <p:nvPr/>
              </p:nvSpPr>
              <p:spPr>
                <a:xfrm>
                  <a:off x="7498777" y="199905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9" name="Straight Connector 288"/>
                <p:cNvCxnSpPr/>
                <p:nvPr/>
              </p:nvCxnSpPr>
              <p:spPr>
                <a:xfrm>
                  <a:off x="7387937" y="2035574"/>
                  <a:ext cx="110840" cy="11728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0" name="Regular Pentagon 289"/>
                <p:cNvSpPr/>
                <p:nvPr/>
              </p:nvSpPr>
              <p:spPr>
                <a:xfrm>
                  <a:off x="7419229" y="2290309"/>
                  <a:ext cx="159095" cy="117408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gular Pentagon 290"/>
                <p:cNvSpPr/>
                <p:nvPr/>
              </p:nvSpPr>
              <p:spPr>
                <a:xfrm>
                  <a:off x="6690934" y="236297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2" name="Straight Connector 291"/>
                <p:cNvCxnSpPr/>
                <p:nvPr/>
              </p:nvCxnSpPr>
              <p:spPr>
                <a:xfrm>
                  <a:off x="7310788" y="2317039"/>
                  <a:ext cx="108441" cy="1811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6574254" y="2379848"/>
                  <a:ext cx="116680" cy="3137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6868389" y="1957921"/>
                  <a:ext cx="110840" cy="77653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>
                  <a:off x="6796456" y="2089970"/>
                  <a:ext cx="165478" cy="149929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 flipH="1">
                  <a:off x="6429754" y="2089970"/>
                  <a:ext cx="19382" cy="10364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" name="Group 147"/>
              <p:cNvGrpSpPr/>
              <p:nvPr/>
            </p:nvGrpSpPr>
            <p:grpSpPr>
              <a:xfrm>
                <a:off x="2755675" y="1518980"/>
                <a:ext cx="168221" cy="94355"/>
                <a:chOff x="6225400" y="1771174"/>
                <a:chExt cx="1432472" cy="718110"/>
              </a:xfrm>
            </p:grpSpPr>
            <p:sp>
              <p:nvSpPr>
                <p:cNvPr id="271" name="Oval 270"/>
                <p:cNvSpPr/>
                <p:nvPr/>
              </p:nvSpPr>
              <p:spPr>
                <a:xfrm>
                  <a:off x="6377203" y="1771174"/>
                  <a:ext cx="491186" cy="373493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>
                  <a:off x="6979229" y="1926482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Oval 272"/>
                <p:cNvSpPr/>
                <p:nvPr/>
              </p:nvSpPr>
              <p:spPr>
                <a:xfrm>
                  <a:off x="6902080" y="2207947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6225400" y="2193616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gular Pentagon 274"/>
                <p:cNvSpPr/>
                <p:nvPr/>
              </p:nvSpPr>
              <p:spPr>
                <a:xfrm>
                  <a:off x="7498777" y="199905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6" name="Straight Connector 275"/>
                <p:cNvCxnSpPr/>
                <p:nvPr/>
              </p:nvCxnSpPr>
              <p:spPr>
                <a:xfrm>
                  <a:off x="7387937" y="2035574"/>
                  <a:ext cx="110840" cy="11728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7" name="Regular Pentagon 276"/>
                <p:cNvSpPr/>
                <p:nvPr/>
              </p:nvSpPr>
              <p:spPr>
                <a:xfrm>
                  <a:off x="7419229" y="2290309"/>
                  <a:ext cx="159095" cy="117408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gular Pentagon 277"/>
                <p:cNvSpPr/>
                <p:nvPr/>
              </p:nvSpPr>
              <p:spPr>
                <a:xfrm>
                  <a:off x="6690934" y="236297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9" name="Straight Connector 278"/>
                <p:cNvCxnSpPr/>
                <p:nvPr/>
              </p:nvCxnSpPr>
              <p:spPr>
                <a:xfrm>
                  <a:off x="7310788" y="2317039"/>
                  <a:ext cx="108441" cy="1811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>
                  <a:off x="6574254" y="2379848"/>
                  <a:ext cx="116680" cy="3137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6868389" y="1957921"/>
                  <a:ext cx="110840" cy="77653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6796456" y="2089970"/>
                  <a:ext cx="165478" cy="149929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flipH="1">
                  <a:off x="6429754" y="2089970"/>
                  <a:ext cx="19382" cy="10364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9" name="Elbow Connector 148"/>
              <p:cNvCxnSpPr/>
              <p:nvPr/>
            </p:nvCxnSpPr>
            <p:spPr>
              <a:xfrm rot="16200000" flipH="1">
                <a:off x="2798533" y="1675917"/>
                <a:ext cx="194513" cy="396697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Rectangle 149"/>
              <p:cNvSpPr/>
              <p:nvPr/>
            </p:nvSpPr>
            <p:spPr>
              <a:xfrm>
                <a:off x="1483557" y="1289669"/>
                <a:ext cx="501096" cy="29101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1678627" y="1445410"/>
                <a:ext cx="168221" cy="94355"/>
                <a:chOff x="6225400" y="1771174"/>
                <a:chExt cx="1432472" cy="718110"/>
              </a:xfrm>
            </p:grpSpPr>
            <p:sp>
              <p:nvSpPr>
                <p:cNvPr id="258" name="Oval 257"/>
                <p:cNvSpPr/>
                <p:nvPr/>
              </p:nvSpPr>
              <p:spPr>
                <a:xfrm>
                  <a:off x="6377203" y="1771174"/>
                  <a:ext cx="491186" cy="373493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6979229" y="1926482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Oval 259"/>
                <p:cNvSpPr/>
                <p:nvPr/>
              </p:nvSpPr>
              <p:spPr>
                <a:xfrm>
                  <a:off x="6902080" y="2207947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Oval 260"/>
                <p:cNvSpPr/>
                <p:nvPr/>
              </p:nvSpPr>
              <p:spPr>
                <a:xfrm>
                  <a:off x="6225400" y="2193616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gular Pentagon 261"/>
                <p:cNvSpPr/>
                <p:nvPr/>
              </p:nvSpPr>
              <p:spPr>
                <a:xfrm>
                  <a:off x="7498777" y="199905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7387937" y="2035574"/>
                  <a:ext cx="110840" cy="11728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4" name="Regular Pentagon 263"/>
                <p:cNvSpPr/>
                <p:nvPr/>
              </p:nvSpPr>
              <p:spPr>
                <a:xfrm>
                  <a:off x="7419229" y="2290309"/>
                  <a:ext cx="159095" cy="117408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gular Pentagon 264"/>
                <p:cNvSpPr/>
                <p:nvPr/>
              </p:nvSpPr>
              <p:spPr>
                <a:xfrm>
                  <a:off x="6690934" y="236297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7310788" y="2317039"/>
                  <a:ext cx="108441" cy="1811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6574254" y="2379848"/>
                  <a:ext cx="116680" cy="3137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>
                  <a:off x="6868389" y="1957921"/>
                  <a:ext cx="110840" cy="77653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>
                  <a:off x="6796456" y="2089970"/>
                  <a:ext cx="165478" cy="149929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flipH="1">
                  <a:off x="6429754" y="2089970"/>
                  <a:ext cx="19382" cy="10364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2" name="Rectangle 151"/>
              <p:cNvSpPr/>
              <p:nvPr/>
            </p:nvSpPr>
            <p:spPr>
              <a:xfrm>
                <a:off x="3094139" y="1826014"/>
                <a:ext cx="501096" cy="29101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3" name="Group 152"/>
              <p:cNvGrpSpPr/>
              <p:nvPr/>
            </p:nvGrpSpPr>
            <p:grpSpPr>
              <a:xfrm>
                <a:off x="3122966" y="1857621"/>
                <a:ext cx="168221" cy="94355"/>
                <a:chOff x="6225400" y="1771174"/>
                <a:chExt cx="1432472" cy="718110"/>
              </a:xfrm>
            </p:grpSpPr>
            <p:sp>
              <p:nvSpPr>
                <p:cNvPr id="245" name="Oval 244"/>
                <p:cNvSpPr/>
                <p:nvPr/>
              </p:nvSpPr>
              <p:spPr>
                <a:xfrm>
                  <a:off x="6377203" y="1771174"/>
                  <a:ext cx="491186" cy="373493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6" name="Oval 245"/>
                <p:cNvSpPr/>
                <p:nvPr/>
              </p:nvSpPr>
              <p:spPr>
                <a:xfrm>
                  <a:off x="6979229" y="1926482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/>
                <p:cNvSpPr/>
                <p:nvPr/>
              </p:nvSpPr>
              <p:spPr>
                <a:xfrm>
                  <a:off x="6902080" y="2207947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Oval 247"/>
                <p:cNvSpPr/>
                <p:nvPr/>
              </p:nvSpPr>
              <p:spPr>
                <a:xfrm>
                  <a:off x="6225400" y="2193616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gular Pentagon 248"/>
                <p:cNvSpPr/>
                <p:nvPr/>
              </p:nvSpPr>
              <p:spPr>
                <a:xfrm>
                  <a:off x="7498777" y="199905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0" name="Straight Connector 249"/>
                <p:cNvCxnSpPr/>
                <p:nvPr/>
              </p:nvCxnSpPr>
              <p:spPr>
                <a:xfrm>
                  <a:off x="7387937" y="2035574"/>
                  <a:ext cx="110840" cy="11728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1" name="Regular Pentagon 250"/>
                <p:cNvSpPr/>
                <p:nvPr/>
              </p:nvSpPr>
              <p:spPr>
                <a:xfrm>
                  <a:off x="7419229" y="2290309"/>
                  <a:ext cx="159095" cy="117408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gular Pentagon 251"/>
                <p:cNvSpPr/>
                <p:nvPr/>
              </p:nvSpPr>
              <p:spPr>
                <a:xfrm>
                  <a:off x="6690934" y="236297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3" name="Straight Connector 252"/>
                <p:cNvCxnSpPr/>
                <p:nvPr/>
              </p:nvCxnSpPr>
              <p:spPr>
                <a:xfrm>
                  <a:off x="7310788" y="2317039"/>
                  <a:ext cx="108441" cy="1811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6574254" y="2379848"/>
                  <a:ext cx="116680" cy="3137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6868389" y="1957921"/>
                  <a:ext cx="110840" cy="77653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6796456" y="2089970"/>
                  <a:ext cx="165478" cy="149929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 flipH="1">
                  <a:off x="6429754" y="2089970"/>
                  <a:ext cx="19382" cy="10364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" name="Group 153"/>
              <p:cNvGrpSpPr/>
              <p:nvPr/>
            </p:nvGrpSpPr>
            <p:grpSpPr>
              <a:xfrm>
                <a:off x="3402920" y="1859001"/>
                <a:ext cx="168221" cy="94355"/>
                <a:chOff x="6225400" y="1771174"/>
                <a:chExt cx="1432472" cy="718110"/>
              </a:xfrm>
            </p:grpSpPr>
            <p:sp>
              <p:nvSpPr>
                <p:cNvPr id="232" name="Oval 231"/>
                <p:cNvSpPr/>
                <p:nvPr/>
              </p:nvSpPr>
              <p:spPr>
                <a:xfrm>
                  <a:off x="6377203" y="1771174"/>
                  <a:ext cx="491186" cy="373493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6979229" y="1926482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6902080" y="2207947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6225400" y="2193616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gular Pentagon 235"/>
                <p:cNvSpPr/>
                <p:nvPr/>
              </p:nvSpPr>
              <p:spPr>
                <a:xfrm>
                  <a:off x="7498777" y="199905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7" name="Straight Connector 236"/>
                <p:cNvCxnSpPr/>
                <p:nvPr/>
              </p:nvCxnSpPr>
              <p:spPr>
                <a:xfrm>
                  <a:off x="7387937" y="2035574"/>
                  <a:ext cx="110840" cy="11728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8" name="Regular Pentagon 237"/>
                <p:cNvSpPr/>
                <p:nvPr/>
              </p:nvSpPr>
              <p:spPr>
                <a:xfrm>
                  <a:off x="7419229" y="2290309"/>
                  <a:ext cx="159095" cy="117408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gular Pentagon 238"/>
                <p:cNvSpPr/>
                <p:nvPr/>
              </p:nvSpPr>
              <p:spPr>
                <a:xfrm>
                  <a:off x="6690934" y="236297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7310788" y="2317039"/>
                  <a:ext cx="108441" cy="1811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6574254" y="2379848"/>
                  <a:ext cx="116680" cy="3137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6868389" y="1957921"/>
                  <a:ext cx="110840" cy="77653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6796456" y="2089970"/>
                  <a:ext cx="165478" cy="149929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flipH="1">
                  <a:off x="6429754" y="2089970"/>
                  <a:ext cx="19382" cy="10364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>
              <a:xfrm>
                <a:off x="2445537" y="1118184"/>
                <a:ext cx="501096" cy="29101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6" name="Group 155"/>
              <p:cNvGrpSpPr/>
              <p:nvPr/>
            </p:nvGrpSpPr>
            <p:grpSpPr>
              <a:xfrm>
                <a:off x="2474365" y="1149791"/>
                <a:ext cx="168221" cy="94355"/>
                <a:chOff x="6225400" y="1771174"/>
                <a:chExt cx="1432472" cy="718110"/>
              </a:xfrm>
            </p:grpSpPr>
            <p:sp>
              <p:nvSpPr>
                <p:cNvPr id="219" name="Oval 218"/>
                <p:cNvSpPr/>
                <p:nvPr/>
              </p:nvSpPr>
              <p:spPr>
                <a:xfrm>
                  <a:off x="6377203" y="1771174"/>
                  <a:ext cx="491186" cy="373493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Oval 219"/>
                <p:cNvSpPr/>
                <p:nvPr/>
              </p:nvSpPr>
              <p:spPr>
                <a:xfrm>
                  <a:off x="6979229" y="1926482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Oval 220"/>
                <p:cNvSpPr/>
                <p:nvPr/>
              </p:nvSpPr>
              <p:spPr>
                <a:xfrm>
                  <a:off x="6902080" y="2207947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Oval 221"/>
                <p:cNvSpPr/>
                <p:nvPr/>
              </p:nvSpPr>
              <p:spPr>
                <a:xfrm>
                  <a:off x="6225400" y="2193616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gular Pentagon 222"/>
                <p:cNvSpPr/>
                <p:nvPr/>
              </p:nvSpPr>
              <p:spPr>
                <a:xfrm>
                  <a:off x="7498777" y="199905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7387937" y="2035574"/>
                  <a:ext cx="110840" cy="11728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" name="Regular Pentagon 224"/>
                <p:cNvSpPr/>
                <p:nvPr/>
              </p:nvSpPr>
              <p:spPr>
                <a:xfrm>
                  <a:off x="7419229" y="2290309"/>
                  <a:ext cx="159095" cy="117408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gular Pentagon 225"/>
                <p:cNvSpPr/>
                <p:nvPr/>
              </p:nvSpPr>
              <p:spPr>
                <a:xfrm>
                  <a:off x="6690934" y="236297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7310788" y="2317039"/>
                  <a:ext cx="108441" cy="1811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6574254" y="2379848"/>
                  <a:ext cx="116680" cy="3137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6868389" y="1957921"/>
                  <a:ext cx="110840" cy="77653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>
                  <a:off x="6796456" y="2089970"/>
                  <a:ext cx="165478" cy="149929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 flipH="1">
                  <a:off x="6429754" y="2089970"/>
                  <a:ext cx="19382" cy="10364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Group 156"/>
              <p:cNvGrpSpPr/>
              <p:nvPr/>
            </p:nvGrpSpPr>
            <p:grpSpPr>
              <a:xfrm>
                <a:off x="2640607" y="1273925"/>
                <a:ext cx="168221" cy="94355"/>
                <a:chOff x="6225400" y="1771174"/>
                <a:chExt cx="1432472" cy="718110"/>
              </a:xfrm>
            </p:grpSpPr>
            <p:sp>
              <p:nvSpPr>
                <p:cNvPr id="206" name="Oval 205"/>
                <p:cNvSpPr/>
                <p:nvPr/>
              </p:nvSpPr>
              <p:spPr>
                <a:xfrm>
                  <a:off x="6377203" y="1771174"/>
                  <a:ext cx="491186" cy="373493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>
                  <a:off x="6979229" y="1926482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6902080" y="2207947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6225400" y="2193616"/>
                  <a:ext cx="408708" cy="21818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gular Pentagon 209"/>
                <p:cNvSpPr/>
                <p:nvPr/>
              </p:nvSpPr>
              <p:spPr>
                <a:xfrm>
                  <a:off x="7498777" y="199905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7387937" y="2035574"/>
                  <a:ext cx="110840" cy="11728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" name="Regular Pentagon 211"/>
                <p:cNvSpPr/>
                <p:nvPr/>
              </p:nvSpPr>
              <p:spPr>
                <a:xfrm>
                  <a:off x="7419229" y="2290309"/>
                  <a:ext cx="159095" cy="117408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gular Pentagon 212"/>
                <p:cNvSpPr/>
                <p:nvPr/>
              </p:nvSpPr>
              <p:spPr>
                <a:xfrm>
                  <a:off x="6690934" y="2362978"/>
                  <a:ext cx="159095" cy="126306"/>
                </a:xfrm>
                <a:prstGeom prst="pentag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7310788" y="2317039"/>
                  <a:ext cx="108441" cy="1811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6574254" y="2379848"/>
                  <a:ext cx="116680" cy="31374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6868389" y="1957921"/>
                  <a:ext cx="110840" cy="77653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6796456" y="2089970"/>
                  <a:ext cx="165478" cy="149929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flipH="1">
                  <a:off x="6429754" y="2089970"/>
                  <a:ext cx="19382" cy="10364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" name="Group 157"/>
              <p:cNvGrpSpPr/>
              <p:nvPr/>
            </p:nvGrpSpPr>
            <p:grpSpPr>
              <a:xfrm>
                <a:off x="3595234" y="1112620"/>
                <a:ext cx="501096" cy="291017"/>
                <a:chOff x="4615092" y="1223783"/>
                <a:chExt cx="1586328" cy="921276"/>
              </a:xfrm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4615092" y="1223783"/>
                  <a:ext cx="1586328" cy="921276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4" name="Group 163"/>
                <p:cNvGrpSpPr/>
                <p:nvPr/>
              </p:nvGrpSpPr>
              <p:grpSpPr>
                <a:xfrm>
                  <a:off x="4706353" y="1323843"/>
                  <a:ext cx="532540" cy="298700"/>
                  <a:chOff x="6225400" y="1771174"/>
                  <a:chExt cx="1432472" cy="718110"/>
                </a:xfrm>
              </p:grpSpPr>
              <p:sp>
                <p:nvSpPr>
                  <p:cNvPr id="193" name="Oval 192"/>
                  <p:cNvSpPr/>
                  <p:nvPr/>
                </p:nvSpPr>
                <p:spPr>
                  <a:xfrm>
                    <a:off x="6377203" y="1771174"/>
                    <a:ext cx="491186" cy="373493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6979229" y="1926482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6902080" y="2207947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6225400" y="2193616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gular Pentagon 196"/>
                  <p:cNvSpPr/>
                  <p:nvPr/>
                </p:nvSpPr>
                <p:spPr>
                  <a:xfrm>
                    <a:off x="7498777" y="199905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8" name="Straight Connector 197"/>
                  <p:cNvCxnSpPr/>
                  <p:nvPr/>
                </p:nvCxnSpPr>
                <p:spPr>
                  <a:xfrm>
                    <a:off x="7387937" y="2035574"/>
                    <a:ext cx="110840" cy="11728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9" name="Regular Pentagon 198"/>
                  <p:cNvSpPr/>
                  <p:nvPr/>
                </p:nvSpPr>
                <p:spPr>
                  <a:xfrm>
                    <a:off x="7419229" y="2290309"/>
                    <a:ext cx="159095" cy="117408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gular Pentagon 199"/>
                  <p:cNvSpPr/>
                  <p:nvPr/>
                </p:nvSpPr>
                <p:spPr>
                  <a:xfrm>
                    <a:off x="6690934" y="236297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01" name="Straight Connector 200"/>
                  <p:cNvCxnSpPr/>
                  <p:nvPr/>
                </p:nvCxnSpPr>
                <p:spPr>
                  <a:xfrm>
                    <a:off x="7310788" y="2317039"/>
                    <a:ext cx="108441" cy="1811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/>
                  <p:cNvCxnSpPr/>
                  <p:nvPr/>
                </p:nvCxnSpPr>
                <p:spPr>
                  <a:xfrm>
                    <a:off x="6574254" y="2379848"/>
                    <a:ext cx="116680" cy="31374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/>
                  <p:cNvCxnSpPr/>
                  <p:nvPr/>
                </p:nvCxnSpPr>
                <p:spPr>
                  <a:xfrm>
                    <a:off x="6868389" y="1957921"/>
                    <a:ext cx="110840" cy="77653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/>
                  <p:cNvCxnSpPr/>
                  <p:nvPr/>
                </p:nvCxnSpPr>
                <p:spPr>
                  <a:xfrm>
                    <a:off x="6796456" y="2089970"/>
                    <a:ext cx="165478" cy="14992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/>
                  <p:cNvCxnSpPr/>
                  <p:nvPr/>
                </p:nvCxnSpPr>
                <p:spPr>
                  <a:xfrm flipH="1">
                    <a:off x="6429754" y="2089970"/>
                    <a:ext cx="19382" cy="10364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5" name="Group 164"/>
                <p:cNvGrpSpPr/>
                <p:nvPr/>
              </p:nvGrpSpPr>
              <p:grpSpPr>
                <a:xfrm>
                  <a:off x="5232627" y="1716815"/>
                  <a:ext cx="532540" cy="298700"/>
                  <a:chOff x="6225400" y="1771174"/>
                  <a:chExt cx="1432472" cy="718110"/>
                </a:xfrm>
              </p:grpSpPr>
              <p:sp>
                <p:nvSpPr>
                  <p:cNvPr id="180" name="Oval 179"/>
                  <p:cNvSpPr/>
                  <p:nvPr/>
                </p:nvSpPr>
                <p:spPr>
                  <a:xfrm>
                    <a:off x="6377203" y="1771174"/>
                    <a:ext cx="491186" cy="373493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6979229" y="1926482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6902080" y="2207947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6225400" y="2193616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gular Pentagon 183"/>
                  <p:cNvSpPr/>
                  <p:nvPr/>
                </p:nvSpPr>
                <p:spPr>
                  <a:xfrm>
                    <a:off x="7498777" y="199905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5" name="Straight Connector 184"/>
                  <p:cNvCxnSpPr/>
                  <p:nvPr/>
                </p:nvCxnSpPr>
                <p:spPr>
                  <a:xfrm>
                    <a:off x="7387937" y="2035574"/>
                    <a:ext cx="110840" cy="11728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6" name="Regular Pentagon 185"/>
                  <p:cNvSpPr/>
                  <p:nvPr/>
                </p:nvSpPr>
                <p:spPr>
                  <a:xfrm>
                    <a:off x="7419229" y="2290309"/>
                    <a:ext cx="159095" cy="117408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gular Pentagon 186"/>
                  <p:cNvSpPr/>
                  <p:nvPr/>
                </p:nvSpPr>
                <p:spPr>
                  <a:xfrm>
                    <a:off x="6690934" y="236297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8" name="Straight Connector 187"/>
                  <p:cNvCxnSpPr/>
                  <p:nvPr/>
                </p:nvCxnSpPr>
                <p:spPr>
                  <a:xfrm>
                    <a:off x="7310788" y="2317039"/>
                    <a:ext cx="108441" cy="1811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/>
                  <p:cNvCxnSpPr/>
                  <p:nvPr/>
                </p:nvCxnSpPr>
                <p:spPr>
                  <a:xfrm>
                    <a:off x="6574254" y="2379848"/>
                    <a:ext cx="116680" cy="31374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/>
                  <p:cNvCxnSpPr/>
                  <p:nvPr/>
                </p:nvCxnSpPr>
                <p:spPr>
                  <a:xfrm>
                    <a:off x="6868389" y="1957921"/>
                    <a:ext cx="110840" cy="77653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>
                    <a:off x="6796456" y="2089970"/>
                    <a:ext cx="165478" cy="14992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/>
                  <p:cNvCxnSpPr/>
                  <p:nvPr/>
                </p:nvCxnSpPr>
                <p:spPr>
                  <a:xfrm flipH="1">
                    <a:off x="6429754" y="2089970"/>
                    <a:ext cx="19382" cy="10364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6" name="Group 165"/>
                <p:cNvGrpSpPr/>
                <p:nvPr/>
              </p:nvGrpSpPr>
              <p:grpSpPr>
                <a:xfrm>
                  <a:off x="5592609" y="1328210"/>
                  <a:ext cx="532540" cy="298700"/>
                  <a:chOff x="6225400" y="1771174"/>
                  <a:chExt cx="1432472" cy="718110"/>
                </a:xfrm>
              </p:grpSpPr>
              <p:sp>
                <p:nvSpPr>
                  <p:cNvPr id="167" name="Oval 166"/>
                  <p:cNvSpPr/>
                  <p:nvPr/>
                </p:nvSpPr>
                <p:spPr>
                  <a:xfrm>
                    <a:off x="6377203" y="1771174"/>
                    <a:ext cx="491186" cy="373493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6979229" y="1926482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6902080" y="2207947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6225400" y="2193616"/>
                    <a:ext cx="408708" cy="21818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gular Pentagon 170"/>
                  <p:cNvSpPr/>
                  <p:nvPr/>
                </p:nvSpPr>
                <p:spPr>
                  <a:xfrm>
                    <a:off x="7498777" y="199905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2" name="Straight Connector 171"/>
                  <p:cNvCxnSpPr/>
                  <p:nvPr/>
                </p:nvCxnSpPr>
                <p:spPr>
                  <a:xfrm>
                    <a:off x="7387937" y="2035574"/>
                    <a:ext cx="110840" cy="11728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3" name="Regular Pentagon 172"/>
                  <p:cNvSpPr/>
                  <p:nvPr/>
                </p:nvSpPr>
                <p:spPr>
                  <a:xfrm>
                    <a:off x="7419229" y="2290309"/>
                    <a:ext cx="159095" cy="117408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gular Pentagon 173"/>
                  <p:cNvSpPr/>
                  <p:nvPr/>
                </p:nvSpPr>
                <p:spPr>
                  <a:xfrm>
                    <a:off x="6690934" y="2362978"/>
                    <a:ext cx="159095" cy="126306"/>
                  </a:xfrm>
                  <a:prstGeom prst="pentagon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7310788" y="2317039"/>
                    <a:ext cx="108441" cy="1811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>
                    <a:off x="6574254" y="2379848"/>
                    <a:ext cx="116680" cy="31374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6868389" y="1957921"/>
                    <a:ext cx="110840" cy="77653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6796456" y="2089970"/>
                    <a:ext cx="165478" cy="14992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>
                  <a:xfrm flipH="1">
                    <a:off x="6429754" y="2089970"/>
                    <a:ext cx="19382" cy="10364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59" name="Elbow Connector 158"/>
              <p:cNvCxnSpPr/>
              <p:nvPr/>
            </p:nvCxnSpPr>
            <p:spPr>
              <a:xfrm flipV="1">
                <a:off x="1984653" y="1263693"/>
                <a:ext cx="460884" cy="171485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Elbow Connector 159"/>
              <p:cNvCxnSpPr/>
              <p:nvPr/>
            </p:nvCxnSpPr>
            <p:spPr>
              <a:xfrm>
                <a:off x="1984653" y="1435178"/>
                <a:ext cx="462240" cy="196324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Elbow Connector 309"/>
              <p:cNvCxnSpPr/>
              <p:nvPr/>
            </p:nvCxnSpPr>
            <p:spPr>
              <a:xfrm flipV="1">
                <a:off x="2946633" y="1258129"/>
                <a:ext cx="648601" cy="55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Elbow Connector 161"/>
              <p:cNvCxnSpPr/>
              <p:nvPr/>
            </p:nvCxnSpPr>
            <p:spPr>
              <a:xfrm flipV="1">
                <a:off x="3595234" y="1403637"/>
                <a:ext cx="250548" cy="567886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Rounded Rectangle 144"/>
            <p:cNvSpPr/>
            <p:nvPr/>
          </p:nvSpPr>
          <p:spPr>
            <a:xfrm>
              <a:off x="1811867" y="5418668"/>
              <a:ext cx="1905000" cy="897466"/>
            </a:xfrm>
            <a:prstGeom prst="roundRect">
              <a:avLst>
                <a:gd name="adj" fmla="val 10049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6785463" y="3721763"/>
            <a:ext cx="1084757" cy="1180905"/>
            <a:chOff x="5747343" y="2751379"/>
            <a:chExt cx="1084757" cy="1180905"/>
          </a:xfrm>
        </p:grpSpPr>
        <p:sp>
          <p:nvSpPr>
            <p:cNvPr id="298" name="Rounded Rectangle 297"/>
            <p:cNvSpPr/>
            <p:nvPr/>
          </p:nvSpPr>
          <p:spPr>
            <a:xfrm>
              <a:off x="5747343" y="2751379"/>
              <a:ext cx="1084757" cy="75364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Activity</a:t>
              </a:r>
              <a:br>
                <a:rPr lang="en-US" sz="1400" dirty="0" smtClean="0"/>
              </a:br>
              <a:r>
                <a:rPr lang="en-US" sz="1400" dirty="0" smtClean="0"/>
                <a:t>Runtime</a:t>
              </a:r>
              <a:endParaRPr lang="en-US" sz="1400" dirty="0"/>
            </a:p>
          </p:txBody>
        </p:sp>
        <p:cxnSp>
          <p:nvCxnSpPr>
            <p:cNvPr id="299" name="Straight Arrow Connector 298"/>
            <p:cNvCxnSpPr>
              <a:stCxn id="300" idx="0"/>
              <a:endCxn id="298" idx="2"/>
            </p:cNvCxnSpPr>
            <p:nvPr/>
          </p:nvCxnSpPr>
          <p:spPr>
            <a:xfrm flipH="1" flipV="1">
              <a:off x="6289722" y="3505019"/>
              <a:ext cx="933" cy="427265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0" name="Picture 2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664" y="4902668"/>
            <a:ext cx="968222" cy="72523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302" name="Picture 3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8866" y="2315108"/>
            <a:ext cx="1804974" cy="1195090"/>
          </a:xfrm>
          <a:prstGeom prst="rect">
            <a:avLst/>
          </a:prstGeom>
        </p:spPr>
      </p:pic>
      <p:cxnSp>
        <p:nvCxnSpPr>
          <p:cNvPr id="318" name="Straight Arrow Connector 317"/>
          <p:cNvCxnSpPr/>
          <p:nvPr/>
        </p:nvCxnSpPr>
        <p:spPr>
          <a:xfrm flipV="1">
            <a:off x="7892714" y="3175161"/>
            <a:ext cx="695536" cy="54405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/>
          <p:nvPr/>
        </p:nvCxnSpPr>
        <p:spPr>
          <a:xfrm flipV="1">
            <a:off x="4224163" y="4112911"/>
            <a:ext cx="328868" cy="2411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9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32" y="381029"/>
            <a:ext cx="5611823" cy="1034011"/>
          </a:xfrm>
        </p:spPr>
        <p:txBody>
          <a:bodyPr/>
          <a:lstStyle/>
          <a:p>
            <a:r>
              <a:rPr lang="en-US" dirty="0" smtClean="0"/>
              <a:t>Core ABD Concepts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3134" y="1502229"/>
            <a:ext cx="5611823" cy="366764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majority of clinician workflows can be described by a manageable number of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Activities can be described in computable form using standard ontologies and semantic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Activity content should be developed and managed within independent standards-based frameworks by clinical teams</a:t>
            </a:r>
          </a:p>
          <a:p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5613" r="1561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ABD Concepts Cont.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Content development is a massive task that will be best advanced by the work of collaborative teams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Computable activities can be deployed naturally at the point of care in run-time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Comprehensive documentation, costing and linkage to downstream activities are native byproducts of activity-enabled workflows</a:t>
            </a:r>
          </a:p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8" b="1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4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29288" y="3079062"/>
            <a:ext cx="5854700" cy="1354041"/>
          </a:xfrm>
        </p:spPr>
        <p:txBody>
          <a:bodyPr>
            <a:normAutofit/>
          </a:bodyPr>
          <a:lstStyle/>
          <a:p>
            <a:r>
              <a:rPr lang="en-US" dirty="0" smtClean="0"/>
              <a:t>An evidence-based blueprint for providing patient care for a specified clinical condition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Process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9" y="1811706"/>
            <a:ext cx="5805648" cy="47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906" r="90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Diagnostic CPM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Embolus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686" r="16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Treatment CPM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Embolus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887" y="798653"/>
            <a:ext cx="6279219" cy="5822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442" y="1296365"/>
            <a:ext cx="2647950" cy="22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Process Model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9545" y="1788160"/>
            <a:ext cx="4839533" cy="3953217"/>
          </a:xfrm>
        </p:spPr>
        <p:txBody>
          <a:bodyPr/>
          <a:lstStyle/>
          <a:p>
            <a:r>
              <a:rPr lang="en-US" dirty="0"/>
              <a:t>An evidence-based blueprint for providing </a:t>
            </a:r>
            <a:r>
              <a:rPr lang="en-US" dirty="0" smtClean="0"/>
              <a:t>a clinical service in a specified clinical context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357" y="1365850"/>
            <a:ext cx="5930733" cy="43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4278796"/>
              </p:ext>
            </p:extLst>
          </p:nvPr>
        </p:nvGraphicFramePr>
        <p:xfrm>
          <a:off x="1156810" y="947743"/>
          <a:ext cx="7627718" cy="5683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611686" y="1255127"/>
            <a:ext cx="487722" cy="438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0095" y="1060046"/>
            <a:ext cx="1639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Context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63628" y="5413158"/>
            <a:ext cx="487722" cy="4389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39919" y="5309467"/>
            <a:ext cx="15198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Results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223" y="3940485"/>
            <a:ext cx="3886586" cy="23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Intermountain DkBlue Wave">
  <a:themeElements>
    <a:clrScheme name="Intermountain Colors 3">
      <a:dk1>
        <a:srgbClr val="000000"/>
      </a:dk1>
      <a:lt1>
        <a:srgbClr val="FFFFFF"/>
      </a:lt1>
      <a:dk2>
        <a:srgbClr val="37517D"/>
      </a:dk2>
      <a:lt2>
        <a:srgbClr val="4F81BD"/>
      </a:lt2>
      <a:accent1>
        <a:srgbClr val="4F81BD"/>
      </a:accent1>
      <a:accent2>
        <a:srgbClr val="005DAA"/>
      </a:accent2>
      <a:accent3>
        <a:srgbClr val="A8C5E7"/>
      </a:accent3>
      <a:accent4>
        <a:srgbClr val="EFAE1E"/>
      </a:accent4>
      <a:accent5>
        <a:srgbClr val="88BB00"/>
      </a:accent5>
      <a:accent6>
        <a:srgbClr val="B45114"/>
      </a:accent6>
      <a:hlink>
        <a:srgbClr val="005DAA"/>
      </a:hlink>
      <a:folHlink>
        <a:srgbClr val="4F81B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ial Intermountain PowerPoint Template.potx" id="{F2F2BC2C-FC59-4F7B-A87A-CD11F2D3DDA5}" vid="{F989D3DB-958E-4AE3-ACCF-4D253DB7C2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Official Intermountain PowerPoint Template</Template>
  <TotalTime>1192</TotalTime>
  <Words>965</Words>
  <Application>Microsoft Office PowerPoint</Application>
  <PresentationFormat>Widescreen</PresentationFormat>
  <Paragraphs>186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Arial Black</vt:lpstr>
      <vt:lpstr>Calibri</vt:lpstr>
      <vt:lpstr>Courier New</vt:lpstr>
      <vt:lpstr>Intermountain DkBlue Wave</vt:lpstr>
      <vt:lpstr>i4 Summit</vt:lpstr>
      <vt:lpstr>Imaging Value Chain</vt:lpstr>
      <vt:lpstr>Rai·son d'ê·tre</vt:lpstr>
      <vt:lpstr>Care Process Model</vt:lpstr>
      <vt:lpstr>Pulmonary Embolus</vt:lpstr>
      <vt:lpstr>Pulmonary Embolus</vt:lpstr>
      <vt:lpstr>PowerPoint Presentation</vt:lpstr>
      <vt:lpstr>Service Process Model</vt:lpstr>
      <vt:lpstr>PowerPoint Presentation</vt:lpstr>
      <vt:lpstr>PowerPoint Presentation</vt:lpstr>
      <vt:lpstr>Why Computable?</vt:lpstr>
      <vt:lpstr>Why Computable?</vt:lpstr>
      <vt:lpstr>What We Need</vt:lpstr>
      <vt:lpstr>Clinical Engagement and Cooperation</vt:lpstr>
      <vt:lpstr>Viable Business Model, Supplier Engagement </vt:lpstr>
      <vt:lpstr>Technical Framework and Support/Expertise </vt:lpstr>
      <vt:lpstr>Principles of iActivity Project</vt:lpstr>
      <vt:lpstr>Author content</vt:lpstr>
      <vt:lpstr>Author content</vt:lpstr>
      <vt:lpstr>Author Content</vt:lpstr>
      <vt:lpstr>Author Content</vt:lpstr>
      <vt:lpstr>Author Content</vt:lpstr>
      <vt:lpstr>Enable Run time</vt:lpstr>
      <vt:lpstr>Enable Run time</vt:lpstr>
      <vt:lpstr>Enable run time</vt:lpstr>
      <vt:lpstr>Enable Run Time</vt:lpstr>
      <vt:lpstr>Connect to the EMR</vt:lpstr>
      <vt:lpstr>PowerPoint Presentation</vt:lpstr>
      <vt:lpstr>Context Management</vt:lpstr>
      <vt:lpstr>Template management</vt:lpstr>
      <vt:lpstr>PowerPoint Presentation</vt:lpstr>
      <vt:lpstr>Missing Required Element Workflow</vt:lpstr>
      <vt:lpstr>Actionable Data Use Case</vt:lpstr>
      <vt:lpstr>Activity Based Design (ABD)</vt:lpstr>
      <vt:lpstr>Simple Framework Manages Extreme Complexity</vt:lpstr>
      <vt:lpstr>ABD Architectural Overview</vt:lpstr>
      <vt:lpstr>Core ABD Concepts</vt:lpstr>
      <vt:lpstr>Core ABD Concepts Cont.</vt:lpstr>
    </vt:vector>
  </TitlesOfParts>
  <Company>Intermountain Healthcare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Calibri 40 Pt</dc:title>
  <dc:creator>Keith White</dc:creator>
  <cp:lastModifiedBy>Ben Gordon  (imail2)</cp:lastModifiedBy>
  <cp:revision>54</cp:revision>
  <cp:lastPrinted>2016-11-18T21:04:20Z</cp:lastPrinted>
  <dcterms:created xsi:type="dcterms:W3CDTF">2017-09-13T17:01:16Z</dcterms:created>
  <dcterms:modified xsi:type="dcterms:W3CDTF">2017-09-21T14:18:44Z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1a4512-8026-4a73-bfb7-8d52c1779a3a_Enabled">
    <vt:lpwstr>True</vt:lpwstr>
  </property>
  <property fmtid="{D5CDD505-2E9C-101B-9397-08002B2CF9AE}" pid="3" name="MSIP_Label_ba1a4512-8026-4a73-bfb7-8d52c1779a3a_SiteId">
    <vt:lpwstr>a79016de-bdd0-4e47-91f4-79416ab912ad</vt:lpwstr>
  </property>
  <property fmtid="{D5CDD505-2E9C-101B-9397-08002B2CF9AE}" pid="4" name="MSIP_Label_ba1a4512-8026-4a73-bfb7-8d52c1779a3a_Ref">
    <vt:lpwstr>https://api.informationprotection.azure.com/api/a79016de-bdd0-4e47-91f4-79416ab912ad</vt:lpwstr>
  </property>
  <property fmtid="{D5CDD505-2E9C-101B-9397-08002B2CF9AE}" pid="5" name="MSIP_Label_ba1a4512-8026-4a73-bfb7-8d52c1779a3a_SetBy">
    <vt:lpwstr>Keith.White@imail.org</vt:lpwstr>
  </property>
  <property fmtid="{D5CDD505-2E9C-101B-9397-08002B2CF9AE}" pid="6" name="MSIP_Label_ba1a4512-8026-4a73-bfb7-8d52c1779a3a_SetDate">
    <vt:lpwstr>2017-09-13T11:01:30.5866175-06:00</vt:lpwstr>
  </property>
  <property fmtid="{D5CDD505-2E9C-101B-9397-08002B2CF9AE}" pid="7" name="MSIP_Label_ba1a4512-8026-4a73-bfb7-8d52c1779a3a_Name">
    <vt:lpwstr>Sensitive Information</vt:lpwstr>
  </property>
  <property fmtid="{D5CDD505-2E9C-101B-9397-08002B2CF9AE}" pid="8" name="MSIP_Label_ba1a4512-8026-4a73-bfb7-8d52c1779a3a_Application">
    <vt:lpwstr>Microsoft Azure Information Protection</vt:lpwstr>
  </property>
  <property fmtid="{D5CDD505-2E9C-101B-9397-08002B2CF9AE}" pid="9" name="MSIP_Label_ba1a4512-8026-4a73-bfb7-8d52c1779a3a_Extended_MSFT_Method">
    <vt:lpwstr>Automatic</vt:lpwstr>
  </property>
  <property fmtid="{D5CDD505-2E9C-101B-9397-08002B2CF9AE}" pid="10" name="Sensitivity">
    <vt:lpwstr>Sensitive Information</vt:lpwstr>
  </property>
</Properties>
</file>