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27"/>
  </p:notesMasterIdLst>
  <p:sldIdLst>
    <p:sldId id="944" r:id="rId2"/>
    <p:sldId id="932" r:id="rId3"/>
    <p:sldId id="857" r:id="rId4"/>
    <p:sldId id="945" r:id="rId5"/>
    <p:sldId id="933" r:id="rId6"/>
    <p:sldId id="977" r:id="rId7"/>
    <p:sldId id="978" r:id="rId8"/>
    <p:sldId id="889" r:id="rId9"/>
    <p:sldId id="890" r:id="rId10"/>
    <p:sldId id="934" r:id="rId11"/>
    <p:sldId id="863" r:id="rId12"/>
    <p:sldId id="935" r:id="rId13"/>
    <p:sldId id="936" r:id="rId14"/>
    <p:sldId id="928" r:id="rId15"/>
    <p:sldId id="859" r:id="rId16"/>
    <p:sldId id="840" r:id="rId17"/>
    <p:sldId id="927" r:id="rId18"/>
    <p:sldId id="929" r:id="rId19"/>
    <p:sldId id="946" r:id="rId20"/>
    <p:sldId id="888" r:id="rId21"/>
    <p:sldId id="976" r:id="rId22"/>
    <p:sldId id="947" r:id="rId23"/>
    <p:sldId id="948" r:id="rId24"/>
    <p:sldId id="988" r:id="rId25"/>
    <p:sldId id="884" r:id="rId2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960" userDrawn="1">
          <p15:clr>
            <a:srgbClr val="A4A3A4"/>
          </p15:clr>
        </p15:guide>
        <p15:guide id="2" pos="7488" userDrawn="1">
          <p15:clr>
            <a:srgbClr val="A4A3A4"/>
          </p15:clr>
        </p15:guide>
        <p15:guide id="3" orient="horz" pos="288">
          <p15:clr>
            <a:srgbClr val="A4A3A4"/>
          </p15:clr>
        </p15:guide>
        <p15:guide id="4" pos="19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8C8"/>
    <a:srgbClr val="B7E6E5"/>
    <a:srgbClr val="CEE8DA"/>
    <a:srgbClr val="000000"/>
    <a:srgbClr val="42508F"/>
    <a:srgbClr val="238D82"/>
    <a:srgbClr val="6FAE63"/>
    <a:srgbClr val="950E11"/>
    <a:srgbClr val="E60C1B"/>
    <a:srgbClr val="6D8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137" autoAdjust="0"/>
    <p:restoredTop sz="97505" autoAdjust="0"/>
  </p:normalViewPr>
  <p:slideViewPr>
    <p:cSldViewPr>
      <p:cViewPr varScale="1">
        <p:scale>
          <a:sx n="87" d="100"/>
          <a:sy n="87" d="100"/>
        </p:scale>
        <p:origin x="208" y="640"/>
      </p:cViewPr>
      <p:guideLst>
        <p:guide orient="horz" pos="960"/>
        <p:guide pos="7488"/>
        <p:guide orient="horz" pos="288"/>
        <p:guide pos="19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848"/>
    </p:cViewPr>
  </p:sorterViewPr>
  <p:notesViewPr>
    <p:cSldViewPr snapToGrid="0" snapToObjects="1" showGuides="1">
      <p:cViewPr varScale="1">
        <p:scale>
          <a:sx n="133" d="100"/>
          <a:sy n="133" d="100"/>
        </p:scale>
        <p:origin x="-28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234751884737812"/>
          <c:y val="0.0240641736561722"/>
          <c:w val="0.483687887418328"/>
          <c:h val="0.911764696594035"/>
        </c:manualLayout>
      </c:layout>
      <c:pieChart>
        <c:varyColors val="1"/>
        <c:ser>
          <c:idx val="0"/>
          <c:order val="0"/>
          <c:tx>
            <c:strRef>
              <c:f>Sheet1!$B$1</c:f>
              <c:strCache>
                <c:ptCount val="1"/>
                <c:pt idx="0">
                  <c:v>Sales</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c:spPr>
          <c:explosion val="48"/>
          <c:dPt>
            <c:idx val="1"/>
            <c:bubble3D val="0"/>
            <c:explosion val="0"/>
            <c:spPr>
              <a:solidFill>
                <a:schemeClr val="accent4">
                  <a:lumMod val="75000"/>
                </a:schemeClr>
              </a:soli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9E41-43E1-8055-66775B1510C4}"/>
              </c:ext>
            </c:extLst>
          </c:dPt>
          <c:cat>
            <c:strRef>
              <c:f>Sheet1!$A$2:$A$5</c:f>
              <c:strCache>
                <c:ptCount val="2"/>
                <c:pt idx="0">
                  <c:v>1st Qtr</c:v>
                </c:pt>
                <c:pt idx="1">
                  <c:v>2nd Qtr</c:v>
                </c:pt>
              </c:strCache>
            </c:strRef>
          </c:cat>
          <c:val>
            <c:numRef>
              <c:f>Sheet1!$B$2:$B$5</c:f>
              <c:numCache>
                <c:formatCode>General</c:formatCode>
                <c:ptCount val="4"/>
                <c:pt idx="0">
                  <c:v>80.0</c:v>
                </c:pt>
                <c:pt idx="1">
                  <c:v>20.0</c:v>
                </c:pt>
              </c:numCache>
            </c:numRef>
          </c:val>
          <c:extLst xmlns:c16r2="http://schemas.microsoft.com/office/drawing/2015/06/chart">
            <c:ext xmlns:c16="http://schemas.microsoft.com/office/drawing/2014/chart" uri="{C3380CC4-5D6E-409C-BE32-E72D297353CC}">
              <c16:uniqueId val="{00000002-9E41-43E1-8055-66775B1510C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31400966183575"/>
          <c:y val="0.0409101935763315"/>
          <c:w val="0.925925925925926"/>
          <c:h val="0.778014427252586"/>
        </c:manualLayout>
      </c:layout>
      <c:scatterChart>
        <c:scatterStyle val="smoothMarker"/>
        <c:varyColors val="0"/>
        <c:ser>
          <c:idx val="0"/>
          <c:order val="0"/>
          <c:tx>
            <c:strRef>
              <c:f>Sheet1!$B$1</c:f>
              <c:strCache>
                <c:ptCount val="1"/>
                <c:pt idx="0">
                  <c:v>V2</c:v>
                </c:pt>
              </c:strCache>
            </c:strRef>
          </c:tx>
          <c:spPr>
            <a:ln w="22225" cap="rnd">
              <a:solidFill>
                <a:schemeClr val="accent6"/>
              </a:solidFill>
            </a:ln>
            <a:effectLst>
              <a:glow rad="139700">
                <a:schemeClr val="accent6">
                  <a:satMod val="175000"/>
                  <a:alpha val="14000"/>
                </a:schemeClr>
              </a:glow>
            </a:effectLst>
          </c:spPr>
          <c:marker>
            <c:symbol val="none"/>
          </c:marker>
          <c:xVal>
            <c:numRef>
              <c:f>Sheet1!$A$2:$A$21</c:f>
              <c:numCache>
                <c:formatCode>General</c:formatCode>
                <c:ptCount val="20"/>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numCache>
            </c:numRef>
          </c:xVal>
          <c:yVal>
            <c:numRef>
              <c:f>Sheet1!$B$2:$B$21</c:f>
              <c:numCache>
                <c:formatCode>General</c:formatCode>
                <c:ptCount val="20"/>
                <c:pt idx="0">
                  <c:v>3.0</c:v>
                </c:pt>
                <c:pt idx="1">
                  <c:v>4.0</c:v>
                </c:pt>
                <c:pt idx="2">
                  <c:v>5.5</c:v>
                </c:pt>
                <c:pt idx="3">
                  <c:v>6.5</c:v>
                </c:pt>
                <c:pt idx="4">
                  <c:v>7.1</c:v>
                </c:pt>
                <c:pt idx="5">
                  <c:v>7.25</c:v>
                </c:pt>
                <c:pt idx="6">
                  <c:v>7.1</c:v>
                </c:pt>
                <c:pt idx="7">
                  <c:v>6.85</c:v>
                </c:pt>
                <c:pt idx="8">
                  <c:v>6.5</c:v>
                </c:pt>
                <c:pt idx="9">
                  <c:v>6.0</c:v>
                </c:pt>
                <c:pt idx="10">
                  <c:v>5.5</c:v>
                </c:pt>
                <c:pt idx="11">
                  <c:v>4.75</c:v>
                </c:pt>
                <c:pt idx="12">
                  <c:v>4.0</c:v>
                </c:pt>
                <c:pt idx="13">
                  <c:v>3.0</c:v>
                </c:pt>
                <c:pt idx="14">
                  <c:v>2.25</c:v>
                </c:pt>
                <c:pt idx="15">
                  <c:v>2.0</c:v>
                </c:pt>
                <c:pt idx="16">
                  <c:v>1.75</c:v>
                </c:pt>
              </c:numCache>
            </c:numRef>
          </c:yVal>
          <c:smooth val="1"/>
        </c:ser>
        <c:ser>
          <c:idx val="1"/>
          <c:order val="1"/>
          <c:tx>
            <c:strRef>
              <c:f>Sheet1!$C$1</c:f>
              <c:strCache>
                <c:ptCount val="1"/>
                <c:pt idx="0">
                  <c:v>V3</c:v>
                </c:pt>
              </c:strCache>
            </c:strRef>
          </c:tx>
          <c:spPr>
            <a:ln w="22225" cap="rnd">
              <a:solidFill>
                <a:schemeClr val="accent5"/>
              </a:solidFill>
            </a:ln>
            <a:effectLst>
              <a:glow rad="139700">
                <a:schemeClr val="accent5">
                  <a:satMod val="175000"/>
                  <a:alpha val="14000"/>
                </a:schemeClr>
              </a:glow>
            </a:effectLst>
          </c:spPr>
          <c:marker>
            <c:symbol val="none"/>
          </c:marker>
          <c:xVal>
            <c:numRef>
              <c:f>Sheet1!$A$2:$A$21</c:f>
              <c:numCache>
                <c:formatCode>General</c:formatCode>
                <c:ptCount val="20"/>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numCache>
            </c:numRef>
          </c:xVal>
          <c:yVal>
            <c:numRef>
              <c:f>Sheet1!$C$2:$C$21</c:f>
              <c:numCache>
                <c:formatCode>General</c:formatCode>
                <c:ptCount val="20"/>
                <c:pt idx="4">
                  <c:v>0.0</c:v>
                </c:pt>
                <c:pt idx="5">
                  <c:v>1.0</c:v>
                </c:pt>
                <c:pt idx="6">
                  <c:v>2.5</c:v>
                </c:pt>
                <c:pt idx="7">
                  <c:v>3.5</c:v>
                </c:pt>
                <c:pt idx="8">
                  <c:v>4.0</c:v>
                </c:pt>
                <c:pt idx="9">
                  <c:v>3.0</c:v>
                </c:pt>
                <c:pt idx="10">
                  <c:v>1.5</c:v>
                </c:pt>
                <c:pt idx="11">
                  <c:v>1.0</c:v>
                </c:pt>
                <c:pt idx="12">
                  <c:v>0.8</c:v>
                </c:pt>
                <c:pt idx="13">
                  <c:v>0.65</c:v>
                </c:pt>
                <c:pt idx="14">
                  <c:v>0.45</c:v>
                </c:pt>
                <c:pt idx="15">
                  <c:v>0.2</c:v>
                </c:pt>
                <c:pt idx="16">
                  <c:v>0.0</c:v>
                </c:pt>
              </c:numCache>
            </c:numRef>
          </c:yVal>
          <c:smooth val="1"/>
        </c:ser>
        <c:ser>
          <c:idx val="2"/>
          <c:order val="2"/>
          <c:tx>
            <c:strRef>
              <c:f>Sheet1!$D$1</c:f>
              <c:strCache>
                <c:ptCount val="1"/>
                <c:pt idx="0">
                  <c:v>CDA</c:v>
                </c:pt>
              </c:strCache>
            </c:strRef>
          </c:tx>
          <c:spPr>
            <a:ln w="22225" cap="rnd">
              <a:solidFill>
                <a:schemeClr val="accent4"/>
              </a:solidFill>
            </a:ln>
            <a:effectLst>
              <a:glow rad="139700">
                <a:schemeClr val="accent4">
                  <a:satMod val="175000"/>
                  <a:alpha val="14000"/>
                </a:schemeClr>
              </a:glow>
            </a:effectLst>
          </c:spPr>
          <c:marker>
            <c:symbol val="none"/>
          </c:marker>
          <c:xVal>
            <c:numRef>
              <c:f>Sheet1!$A$2:$A$21</c:f>
              <c:numCache>
                <c:formatCode>General</c:formatCode>
                <c:ptCount val="20"/>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numCache>
            </c:numRef>
          </c:xVal>
          <c:yVal>
            <c:numRef>
              <c:f>Sheet1!$D$2:$D$21</c:f>
              <c:numCache>
                <c:formatCode>General</c:formatCode>
                <c:ptCount val="20"/>
                <c:pt idx="4">
                  <c:v>0.0</c:v>
                </c:pt>
                <c:pt idx="5">
                  <c:v>1.0</c:v>
                </c:pt>
                <c:pt idx="6">
                  <c:v>3.0</c:v>
                </c:pt>
                <c:pt idx="7">
                  <c:v>5.0</c:v>
                </c:pt>
                <c:pt idx="8">
                  <c:v>6.25</c:v>
                </c:pt>
                <c:pt idx="9">
                  <c:v>7.0</c:v>
                </c:pt>
                <c:pt idx="10">
                  <c:v>7.1</c:v>
                </c:pt>
                <c:pt idx="11">
                  <c:v>6.9</c:v>
                </c:pt>
                <c:pt idx="12">
                  <c:v>6.6</c:v>
                </c:pt>
                <c:pt idx="13">
                  <c:v>6.2</c:v>
                </c:pt>
                <c:pt idx="14">
                  <c:v>5.7</c:v>
                </c:pt>
                <c:pt idx="15">
                  <c:v>5.149999999999999</c:v>
                </c:pt>
                <c:pt idx="16">
                  <c:v>4.5</c:v>
                </c:pt>
              </c:numCache>
            </c:numRef>
          </c:yVal>
          <c:smooth val="1"/>
        </c:ser>
        <c:ser>
          <c:idx val="3"/>
          <c:order val="3"/>
          <c:tx>
            <c:strRef>
              <c:f>Sheet1!$E$1</c:f>
              <c:strCache>
                <c:ptCount val="1"/>
                <c:pt idx="0">
                  <c:v>FHIR</c:v>
                </c:pt>
              </c:strCache>
            </c:strRef>
          </c:tx>
          <c:spPr>
            <a:ln w="22225" cap="rnd">
              <a:solidFill>
                <a:schemeClr val="accent6">
                  <a:lumMod val="60000"/>
                </a:schemeClr>
              </a:solidFill>
            </a:ln>
            <a:effectLst>
              <a:glow rad="139700">
                <a:schemeClr val="accent6">
                  <a:lumMod val="60000"/>
                  <a:satMod val="175000"/>
                  <a:alpha val="14000"/>
                </a:schemeClr>
              </a:glow>
            </a:effectLst>
          </c:spPr>
          <c:marker>
            <c:symbol val="none"/>
          </c:marker>
          <c:xVal>
            <c:numRef>
              <c:f>Sheet1!$A$2:$A$21</c:f>
              <c:numCache>
                <c:formatCode>General</c:formatCode>
                <c:ptCount val="20"/>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numCache>
            </c:numRef>
          </c:xVal>
          <c:yVal>
            <c:numRef>
              <c:f>Sheet1!$E$2:$E$21</c:f>
              <c:numCache>
                <c:formatCode>General</c:formatCode>
                <c:ptCount val="20"/>
                <c:pt idx="7">
                  <c:v>0.0</c:v>
                </c:pt>
                <c:pt idx="8">
                  <c:v>0.25</c:v>
                </c:pt>
                <c:pt idx="9">
                  <c:v>1.0</c:v>
                </c:pt>
                <c:pt idx="10">
                  <c:v>2.0</c:v>
                </c:pt>
                <c:pt idx="11">
                  <c:v>3.1</c:v>
                </c:pt>
                <c:pt idx="12">
                  <c:v>4.5</c:v>
                </c:pt>
                <c:pt idx="13">
                  <c:v>5.6</c:v>
                </c:pt>
                <c:pt idx="14">
                  <c:v>6.5</c:v>
                </c:pt>
                <c:pt idx="15">
                  <c:v>7.0</c:v>
                </c:pt>
                <c:pt idx="16">
                  <c:v>7.2</c:v>
                </c:pt>
              </c:numCache>
            </c:numRef>
          </c:yVal>
          <c:smooth val="1"/>
        </c:ser>
        <c:dLbls>
          <c:showLegendKey val="0"/>
          <c:showVal val="0"/>
          <c:showCatName val="0"/>
          <c:showSerName val="0"/>
          <c:showPercent val="0"/>
          <c:showBubbleSize val="0"/>
        </c:dLbls>
        <c:axId val="-2129857184"/>
        <c:axId val="-2129852272"/>
      </c:scatterChart>
      <c:valAx>
        <c:axId val="-2129857184"/>
        <c:scaling>
          <c:orientation val="minMax"/>
          <c:max val="16.0"/>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title>
        <c:numFmt formatCode="General" sourceLinked="0"/>
        <c:majorTickMark val="none"/>
        <c:minorTickMark val="none"/>
        <c:tickLblPos val="none"/>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129852272"/>
        <c:crosses val="autoZero"/>
        <c:crossBetween val="midCat"/>
      </c:valAx>
      <c:valAx>
        <c:axId val="-2129852272"/>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bg1"/>
                    </a:solidFill>
                    <a:latin typeface="+mn-lt"/>
                    <a:ea typeface="+mn-ea"/>
                    <a:cs typeface="+mn-cs"/>
                  </a:defRPr>
                </a:pPr>
                <a:r>
                  <a:rPr lang="en-US"/>
                  <a:t>Usage + Mindshare</a:t>
                </a:r>
              </a:p>
            </c:rich>
          </c:tx>
          <c:layout>
            <c:manualLayout>
              <c:xMode val="edge"/>
              <c:yMode val="edge"/>
              <c:x val="0.00161030595813204"/>
              <c:y val="0.163588535300507"/>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title>
        <c:numFmt formatCode="General" sourceLinked="0"/>
        <c:majorTickMark val="none"/>
        <c:minorTickMark val="none"/>
        <c:tickLblPos val="none"/>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129857184"/>
        <c:crossesAt val="0.0"/>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6B000-2327-8547-AA96-F1A1C959EF8F}" type="doc">
      <dgm:prSet loTypeId="urn:microsoft.com/office/officeart/2005/8/layout/vList2" loCatId="" qsTypeId="urn:microsoft.com/office/officeart/2005/8/quickstyle/simple4" qsCatId="simple" csTypeId="urn:microsoft.com/office/officeart/2005/8/colors/colorful3" csCatId="colorful" phldr="1"/>
      <dgm:spPr/>
      <dgm:t>
        <a:bodyPr/>
        <a:lstStyle/>
        <a:p>
          <a:endParaRPr lang="en-US"/>
        </a:p>
      </dgm:t>
    </dgm:pt>
    <dgm:pt modelId="{A3884DC6-BE77-0149-A624-0DB5A95BEECB}">
      <dgm:prSet/>
      <dgm:spPr/>
      <dgm:t>
        <a:bodyPr/>
        <a:lstStyle/>
        <a:p>
          <a:pPr rtl="0"/>
          <a:r>
            <a:rPr lang="en-US" u="sng" dirty="0" smtClean="0"/>
            <a:t>F</a:t>
          </a:r>
          <a:r>
            <a:rPr lang="en-US" dirty="0" smtClean="0"/>
            <a:t>ast</a:t>
          </a:r>
          <a:endParaRPr lang="en-US" dirty="0"/>
        </a:p>
      </dgm:t>
    </dgm:pt>
    <dgm:pt modelId="{B6EF9509-D6AC-7E4E-A4B2-3A2AFA6E5800}" type="parTrans" cxnId="{CC001AD0-737C-5244-A46D-22B3C8B63E0B}">
      <dgm:prSet/>
      <dgm:spPr/>
      <dgm:t>
        <a:bodyPr/>
        <a:lstStyle/>
        <a:p>
          <a:endParaRPr lang="en-US"/>
        </a:p>
      </dgm:t>
    </dgm:pt>
    <dgm:pt modelId="{1D543720-F08C-F445-BE63-57E2FC9CB79D}" type="sibTrans" cxnId="{CC001AD0-737C-5244-A46D-22B3C8B63E0B}">
      <dgm:prSet/>
      <dgm:spPr/>
      <dgm:t>
        <a:bodyPr/>
        <a:lstStyle/>
        <a:p>
          <a:endParaRPr lang="en-US"/>
        </a:p>
      </dgm:t>
    </dgm:pt>
    <dgm:pt modelId="{1ADB9C13-76C4-554A-8E7A-378B9F3203EA}">
      <dgm:prSet/>
      <dgm:spPr>
        <a:solidFill>
          <a:srgbClr val="42508F"/>
        </a:solidFill>
      </dgm:spPr>
      <dgm:t>
        <a:bodyPr/>
        <a:lstStyle/>
        <a:p>
          <a:pPr rtl="0"/>
          <a:r>
            <a:rPr lang="en-US" u="sng" dirty="0" smtClean="0"/>
            <a:t>H</a:t>
          </a:r>
          <a:r>
            <a:rPr lang="en-US" dirty="0" smtClean="0"/>
            <a:t>ealthcare </a:t>
          </a:r>
          <a:endParaRPr lang="en-US" dirty="0"/>
        </a:p>
      </dgm:t>
    </dgm:pt>
    <dgm:pt modelId="{62CD05D5-8996-F84B-AFBC-822A89EBC908}" type="parTrans" cxnId="{8E4ABFFB-263A-AF49-B4BB-E84010C78C0F}">
      <dgm:prSet/>
      <dgm:spPr/>
      <dgm:t>
        <a:bodyPr/>
        <a:lstStyle/>
        <a:p>
          <a:endParaRPr lang="en-US"/>
        </a:p>
      </dgm:t>
    </dgm:pt>
    <dgm:pt modelId="{E4DE5A0C-584A-144A-BF96-E085B66E115D}" type="sibTrans" cxnId="{8E4ABFFB-263A-AF49-B4BB-E84010C78C0F}">
      <dgm:prSet/>
      <dgm:spPr/>
      <dgm:t>
        <a:bodyPr/>
        <a:lstStyle/>
        <a:p>
          <a:endParaRPr lang="en-US"/>
        </a:p>
      </dgm:t>
    </dgm:pt>
    <dgm:pt modelId="{9C918C52-C493-254D-AFFA-44DBE1B23D11}">
      <dgm:prSet/>
      <dgm:spPr>
        <a:solidFill>
          <a:srgbClr val="63B8C8"/>
        </a:solidFill>
      </dgm:spPr>
      <dgm:t>
        <a:bodyPr/>
        <a:lstStyle/>
        <a:p>
          <a:pPr rtl="0"/>
          <a:r>
            <a:rPr lang="en-US" u="sng" dirty="0" smtClean="0"/>
            <a:t>I</a:t>
          </a:r>
          <a:r>
            <a:rPr lang="en-US" dirty="0" smtClean="0"/>
            <a:t>nteroperability</a:t>
          </a:r>
          <a:endParaRPr lang="en-US" dirty="0"/>
        </a:p>
      </dgm:t>
    </dgm:pt>
    <dgm:pt modelId="{0F40B223-6D54-0D4B-92A2-E6DBD7A04EC7}" type="parTrans" cxnId="{0512FA0F-F291-E345-A585-3B411F54F015}">
      <dgm:prSet/>
      <dgm:spPr/>
      <dgm:t>
        <a:bodyPr/>
        <a:lstStyle/>
        <a:p>
          <a:endParaRPr lang="en-US"/>
        </a:p>
      </dgm:t>
    </dgm:pt>
    <dgm:pt modelId="{E126E03A-53D0-644F-B938-0CDB00215F90}" type="sibTrans" cxnId="{0512FA0F-F291-E345-A585-3B411F54F015}">
      <dgm:prSet/>
      <dgm:spPr/>
      <dgm:t>
        <a:bodyPr/>
        <a:lstStyle/>
        <a:p>
          <a:endParaRPr lang="en-US"/>
        </a:p>
      </dgm:t>
    </dgm:pt>
    <dgm:pt modelId="{C5541E61-9139-894F-9C68-044F3EAEADF9}">
      <dgm:prSet/>
      <dgm:spPr>
        <a:gradFill rotWithShape="0">
          <a:gsLst>
            <a:gs pos="0">
              <a:schemeClr val="accent2">
                <a:lumMod val="50000"/>
              </a:schemeClr>
            </a:gs>
            <a:gs pos="80000">
              <a:schemeClr val="tx2">
                <a:lumMod val="60000"/>
                <a:lumOff val="40000"/>
              </a:schemeClr>
            </a:gs>
            <a:gs pos="100000">
              <a:schemeClr val="tx2">
                <a:lumMod val="60000"/>
                <a:lumOff val="40000"/>
              </a:schemeClr>
            </a:gs>
          </a:gsLst>
        </a:gradFill>
      </dgm:spPr>
      <dgm:t>
        <a:bodyPr/>
        <a:lstStyle/>
        <a:p>
          <a:pPr rtl="0"/>
          <a:r>
            <a:rPr lang="en-US" u="sng" smtClean="0"/>
            <a:t>R</a:t>
          </a:r>
          <a:r>
            <a:rPr lang="en-US" smtClean="0"/>
            <a:t>esources</a:t>
          </a:r>
          <a:endParaRPr lang="en-US"/>
        </a:p>
      </dgm:t>
    </dgm:pt>
    <dgm:pt modelId="{F9DEA9FA-CE61-8440-9FF8-A5F95B6DED1B}" type="parTrans" cxnId="{EEB13BA6-9E73-A24C-9164-D2B0666DFDB3}">
      <dgm:prSet/>
      <dgm:spPr/>
      <dgm:t>
        <a:bodyPr/>
        <a:lstStyle/>
        <a:p>
          <a:endParaRPr lang="en-US"/>
        </a:p>
      </dgm:t>
    </dgm:pt>
    <dgm:pt modelId="{32668E8E-18E1-4743-9D7B-9EBCD2AE17AE}" type="sibTrans" cxnId="{EEB13BA6-9E73-A24C-9164-D2B0666DFDB3}">
      <dgm:prSet/>
      <dgm:spPr/>
      <dgm:t>
        <a:bodyPr/>
        <a:lstStyle/>
        <a:p>
          <a:endParaRPr lang="en-US"/>
        </a:p>
      </dgm:t>
    </dgm:pt>
    <dgm:pt modelId="{1251C003-EF1C-0746-AA59-B53A2414511A}">
      <dgm:prSet/>
      <dgm:spPr/>
      <dgm:t>
        <a:bodyPr/>
        <a:lstStyle/>
        <a:p>
          <a:pPr rtl="0"/>
          <a:endParaRPr lang="en-US"/>
        </a:p>
      </dgm:t>
    </dgm:pt>
    <dgm:pt modelId="{DB7C293C-2D2F-E94F-A8FC-F502323AEF2C}" type="parTrans" cxnId="{1DFC78C2-DD70-404C-B9B9-0A7E5DB6FE5D}">
      <dgm:prSet/>
      <dgm:spPr/>
      <dgm:t>
        <a:bodyPr/>
        <a:lstStyle/>
        <a:p>
          <a:endParaRPr lang="en-US"/>
        </a:p>
      </dgm:t>
    </dgm:pt>
    <dgm:pt modelId="{C6BC3CC4-EB38-DE4A-8ED7-30AE4EAF766A}" type="sibTrans" cxnId="{1DFC78C2-DD70-404C-B9B9-0A7E5DB6FE5D}">
      <dgm:prSet/>
      <dgm:spPr/>
      <dgm:t>
        <a:bodyPr/>
        <a:lstStyle/>
        <a:p>
          <a:endParaRPr lang="en-US"/>
        </a:p>
      </dgm:t>
    </dgm:pt>
    <dgm:pt modelId="{4E501F04-894C-C545-90E2-0B2C8092B1A8}" type="pres">
      <dgm:prSet presAssocID="{CFE6B000-2327-8547-AA96-F1A1C959EF8F}" presName="linear" presStyleCnt="0">
        <dgm:presLayoutVars>
          <dgm:animLvl val="lvl"/>
          <dgm:resizeHandles val="exact"/>
        </dgm:presLayoutVars>
      </dgm:prSet>
      <dgm:spPr/>
      <dgm:t>
        <a:bodyPr/>
        <a:lstStyle/>
        <a:p>
          <a:endParaRPr lang="en-US"/>
        </a:p>
      </dgm:t>
    </dgm:pt>
    <dgm:pt modelId="{7E644A39-CF56-A849-B166-BA1C5AD407D9}" type="pres">
      <dgm:prSet presAssocID="{A3884DC6-BE77-0149-A624-0DB5A95BEECB}" presName="parentText" presStyleLbl="node1" presStyleIdx="0" presStyleCnt="4" custLinFactNeighborX="50000" custLinFactNeighborY="-77899">
        <dgm:presLayoutVars>
          <dgm:chMax val="0"/>
          <dgm:bulletEnabled val="1"/>
        </dgm:presLayoutVars>
      </dgm:prSet>
      <dgm:spPr/>
      <dgm:t>
        <a:bodyPr/>
        <a:lstStyle/>
        <a:p>
          <a:endParaRPr lang="en-US"/>
        </a:p>
      </dgm:t>
    </dgm:pt>
    <dgm:pt modelId="{E82EC08F-1A60-F740-8599-2D24D9AA8C37}" type="pres">
      <dgm:prSet presAssocID="{1D543720-F08C-F445-BE63-57E2FC9CB79D}" presName="spacer" presStyleCnt="0"/>
      <dgm:spPr/>
      <dgm:t>
        <a:bodyPr/>
        <a:lstStyle/>
        <a:p>
          <a:endParaRPr lang="en-US"/>
        </a:p>
      </dgm:t>
    </dgm:pt>
    <dgm:pt modelId="{B375988D-776B-204B-B2FB-41B2C73CBC7F}" type="pres">
      <dgm:prSet presAssocID="{1ADB9C13-76C4-554A-8E7A-378B9F3203EA}" presName="parentText" presStyleLbl="node1" presStyleIdx="1" presStyleCnt="4">
        <dgm:presLayoutVars>
          <dgm:chMax val="0"/>
          <dgm:bulletEnabled val="1"/>
        </dgm:presLayoutVars>
      </dgm:prSet>
      <dgm:spPr/>
      <dgm:t>
        <a:bodyPr/>
        <a:lstStyle/>
        <a:p>
          <a:endParaRPr lang="en-US"/>
        </a:p>
      </dgm:t>
    </dgm:pt>
    <dgm:pt modelId="{7680A26B-0164-6143-9EDC-178BCCB24D63}" type="pres">
      <dgm:prSet presAssocID="{E4DE5A0C-584A-144A-BF96-E085B66E115D}" presName="spacer" presStyleCnt="0"/>
      <dgm:spPr/>
      <dgm:t>
        <a:bodyPr/>
        <a:lstStyle/>
        <a:p>
          <a:endParaRPr lang="en-US"/>
        </a:p>
      </dgm:t>
    </dgm:pt>
    <dgm:pt modelId="{EA701EE4-0FDA-CB4A-B52C-859D4EB086E9}" type="pres">
      <dgm:prSet presAssocID="{9C918C52-C493-254D-AFFA-44DBE1B23D11}" presName="parentText" presStyleLbl="node1" presStyleIdx="2" presStyleCnt="4">
        <dgm:presLayoutVars>
          <dgm:chMax val="0"/>
          <dgm:bulletEnabled val="1"/>
        </dgm:presLayoutVars>
      </dgm:prSet>
      <dgm:spPr/>
      <dgm:t>
        <a:bodyPr/>
        <a:lstStyle/>
        <a:p>
          <a:endParaRPr lang="en-US"/>
        </a:p>
      </dgm:t>
    </dgm:pt>
    <dgm:pt modelId="{E19FA956-9177-B34B-AD84-510941C96E15}" type="pres">
      <dgm:prSet presAssocID="{E126E03A-53D0-644F-B938-0CDB00215F90}" presName="spacer" presStyleCnt="0"/>
      <dgm:spPr/>
      <dgm:t>
        <a:bodyPr/>
        <a:lstStyle/>
        <a:p>
          <a:endParaRPr lang="en-US"/>
        </a:p>
      </dgm:t>
    </dgm:pt>
    <dgm:pt modelId="{5FB265B0-077B-2A44-9424-F39248AFBA12}" type="pres">
      <dgm:prSet presAssocID="{C5541E61-9139-894F-9C68-044F3EAEADF9}" presName="parentText" presStyleLbl="node1" presStyleIdx="3" presStyleCnt="4">
        <dgm:presLayoutVars>
          <dgm:chMax val="0"/>
          <dgm:bulletEnabled val="1"/>
        </dgm:presLayoutVars>
      </dgm:prSet>
      <dgm:spPr/>
      <dgm:t>
        <a:bodyPr/>
        <a:lstStyle/>
        <a:p>
          <a:endParaRPr lang="en-US"/>
        </a:p>
      </dgm:t>
    </dgm:pt>
    <dgm:pt modelId="{F4ED019D-0793-134D-93B7-3B27CD87DE02}" type="pres">
      <dgm:prSet presAssocID="{C5541E61-9139-894F-9C68-044F3EAEADF9}" presName="childText" presStyleLbl="revTx" presStyleIdx="0" presStyleCnt="1">
        <dgm:presLayoutVars>
          <dgm:bulletEnabled val="1"/>
        </dgm:presLayoutVars>
      </dgm:prSet>
      <dgm:spPr/>
      <dgm:t>
        <a:bodyPr/>
        <a:lstStyle/>
        <a:p>
          <a:endParaRPr lang="en-US"/>
        </a:p>
      </dgm:t>
    </dgm:pt>
  </dgm:ptLst>
  <dgm:cxnLst>
    <dgm:cxn modelId="{CA8DD0D2-53A5-B240-AC04-1E6AB1056796}" type="presOf" srcId="{C5541E61-9139-894F-9C68-044F3EAEADF9}" destId="{5FB265B0-077B-2A44-9424-F39248AFBA12}" srcOrd="0" destOrd="0" presId="urn:microsoft.com/office/officeart/2005/8/layout/vList2"/>
    <dgm:cxn modelId="{1DFC78C2-DD70-404C-B9B9-0A7E5DB6FE5D}" srcId="{C5541E61-9139-894F-9C68-044F3EAEADF9}" destId="{1251C003-EF1C-0746-AA59-B53A2414511A}" srcOrd="0" destOrd="0" parTransId="{DB7C293C-2D2F-E94F-A8FC-F502323AEF2C}" sibTransId="{C6BC3CC4-EB38-DE4A-8ED7-30AE4EAF766A}"/>
    <dgm:cxn modelId="{C5F394D8-7A96-0B4F-9AAD-55FBD168DE4E}" type="presOf" srcId="{1251C003-EF1C-0746-AA59-B53A2414511A}" destId="{F4ED019D-0793-134D-93B7-3B27CD87DE02}" srcOrd="0" destOrd="0" presId="urn:microsoft.com/office/officeart/2005/8/layout/vList2"/>
    <dgm:cxn modelId="{EEB13BA6-9E73-A24C-9164-D2B0666DFDB3}" srcId="{CFE6B000-2327-8547-AA96-F1A1C959EF8F}" destId="{C5541E61-9139-894F-9C68-044F3EAEADF9}" srcOrd="3" destOrd="0" parTransId="{F9DEA9FA-CE61-8440-9FF8-A5F95B6DED1B}" sibTransId="{32668E8E-18E1-4743-9D7B-9EBCD2AE17AE}"/>
    <dgm:cxn modelId="{CC001AD0-737C-5244-A46D-22B3C8B63E0B}" srcId="{CFE6B000-2327-8547-AA96-F1A1C959EF8F}" destId="{A3884DC6-BE77-0149-A624-0DB5A95BEECB}" srcOrd="0" destOrd="0" parTransId="{B6EF9509-D6AC-7E4E-A4B2-3A2AFA6E5800}" sibTransId="{1D543720-F08C-F445-BE63-57E2FC9CB79D}"/>
    <dgm:cxn modelId="{0512FA0F-F291-E345-A585-3B411F54F015}" srcId="{CFE6B000-2327-8547-AA96-F1A1C959EF8F}" destId="{9C918C52-C493-254D-AFFA-44DBE1B23D11}" srcOrd="2" destOrd="0" parTransId="{0F40B223-6D54-0D4B-92A2-E6DBD7A04EC7}" sibTransId="{E126E03A-53D0-644F-B938-0CDB00215F90}"/>
    <dgm:cxn modelId="{8E4ABFFB-263A-AF49-B4BB-E84010C78C0F}" srcId="{CFE6B000-2327-8547-AA96-F1A1C959EF8F}" destId="{1ADB9C13-76C4-554A-8E7A-378B9F3203EA}" srcOrd="1" destOrd="0" parTransId="{62CD05D5-8996-F84B-AFBC-822A89EBC908}" sibTransId="{E4DE5A0C-584A-144A-BF96-E085B66E115D}"/>
    <dgm:cxn modelId="{50CF3866-F010-5442-A446-9AC98F373BDE}" type="presOf" srcId="{1ADB9C13-76C4-554A-8E7A-378B9F3203EA}" destId="{B375988D-776B-204B-B2FB-41B2C73CBC7F}" srcOrd="0" destOrd="0" presId="urn:microsoft.com/office/officeart/2005/8/layout/vList2"/>
    <dgm:cxn modelId="{24684573-FE7D-5242-9239-31FE5A3D7585}" type="presOf" srcId="{CFE6B000-2327-8547-AA96-F1A1C959EF8F}" destId="{4E501F04-894C-C545-90E2-0B2C8092B1A8}" srcOrd="0" destOrd="0" presId="urn:microsoft.com/office/officeart/2005/8/layout/vList2"/>
    <dgm:cxn modelId="{99129E90-0899-4C4B-BCD8-850D8943FD50}" type="presOf" srcId="{A3884DC6-BE77-0149-A624-0DB5A95BEECB}" destId="{7E644A39-CF56-A849-B166-BA1C5AD407D9}" srcOrd="0" destOrd="0" presId="urn:microsoft.com/office/officeart/2005/8/layout/vList2"/>
    <dgm:cxn modelId="{C386E5D8-BE08-8F45-9A47-B572748E6834}" type="presOf" srcId="{9C918C52-C493-254D-AFFA-44DBE1B23D11}" destId="{EA701EE4-0FDA-CB4A-B52C-859D4EB086E9}" srcOrd="0" destOrd="0" presId="urn:microsoft.com/office/officeart/2005/8/layout/vList2"/>
    <dgm:cxn modelId="{EE06FF00-B931-B445-BF21-0E21AB49184A}" type="presParOf" srcId="{4E501F04-894C-C545-90E2-0B2C8092B1A8}" destId="{7E644A39-CF56-A849-B166-BA1C5AD407D9}" srcOrd="0" destOrd="0" presId="urn:microsoft.com/office/officeart/2005/8/layout/vList2"/>
    <dgm:cxn modelId="{524F0828-EC9A-DC40-AA71-E5917C17D23E}" type="presParOf" srcId="{4E501F04-894C-C545-90E2-0B2C8092B1A8}" destId="{E82EC08F-1A60-F740-8599-2D24D9AA8C37}" srcOrd="1" destOrd="0" presId="urn:microsoft.com/office/officeart/2005/8/layout/vList2"/>
    <dgm:cxn modelId="{02318E4D-4FC6-A345-B45C-8983413902E5}" type="presParOf" srcId="{4E501F04-894C-C545-90E2-0B2C8092B1A8}" destId="{B375988D-776B-204B-B2FB-41B2C73CBC7F}" srcOrd="2" destOrd="0" presId="urn:microsoft.com/office/officeart/2005/8/layout/vList2"/>
    <dgm:cxn modelId="{84BB62E0-B405-F64F-87E8-B194859229F3}" type="presParOf" srcId="{4E501F04-894C-C545-90E2-0B2C8092B1A8}" destId="{7680A26B-0164-6143-9EDC-178BCCB24D63}" srcOrd="3" destOrd="0" presId="urn:microsoft.com/office/officeart/2005/8/layout/vList2"/>
    <dgm:cxn modelId="{4E365122-DA45-AF45-8554-80B03C3FDB8E}" type="presParOf" srcId="{4E501F04-894C-C545-90E2-0B2C8092B1A8}" destId="{EA701EE4-0FDA-CB4A-B52C-859D4EB086E9}" srcOrd="4" destOrd="0" presId="urn:microsoft.com/office/officeart/2005/8/layout/vList2"/>
    <dgm:cxn modelId="{C229EDB7-1668-C444-BDFE-DA4BF7EC6773}" type="presParOf" srcId="{4E501F04-894C-C545-90E2-0B2C8092B1A8}" destId="{E19FA956-9177-B34B-AD84-510941C96E15}" srcOrd="5" destOrd="0" presId="urn:microsoft.com/office/officeart/2005/8/layout/vList2"/>
    <dgm:cxn modelId="{AAF93ED1-C972-5447-B492-2CE9A99B0345}" type="presParOf" srcId="{4E501F04-894C-C545-90E2-0B2C8092B1A8}" destId="{5FB265B0-077B-2A44-9424-F39248AFBA12}" srcOrd="6" destOrd="0" presId="urn:microsoft.com/office/officeart/2005/8/layout/vList2"/>
    <dgm:cxn modelId="{74BBEDBA-BA8B-504D-9BEA-114F4A9ED5CA}" type="presParOf" srcId="{4E501F04-894C-C545-90E2-0B2C8092B1A8}" destId="{F4ED019D-0793-134D-93B7-3B27CD87DE0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5BA32C-E43C-6D44-91F8-F96A450B630E}" type="doc">
      <dgm:prSet loTypeId="urn:microsoft.com/office/officeart/2005/8/layout/vList2" loCatId="" qsTypeId="urn:microsoft.com/office/officeart/2005/8/quickstyle/3D1" qsCatId="3D" csTypeId="urn:microsoft.com/office/officeart/2005/8/colors/colorful3" csCatId="colorful" phldr="1"/>
      <dgm:spPr/>
      <dgm:t>
        <a:bodyPr/>
        <a:lstStyle/>
        <a:p>
          <a:endParaRPr lang="en-US"/>
        </a:p>
      </dgm:t>
    </dgm:pt>
    <dgm:pt modelId="{726B28CB-1BF5-F44A-A68D-B0BFF4D1167E}">
      <dgm:prSet phldrT="[Text]">
        <dgm:style>
          <a:lnRef idx="0">
            <a:schemeClr val="accent3"/>
          </a:lnRef>
          <a:fillRef idx="3">
            <a:schemeClr val="accent3"/>
          </a:fillRef>
          <a:effectRef idx="3">
            <a:schemeClr val="accent3"/>
          </a:effectRef>
          <a:fontRef idx="minor">
            <a:schemeClr val="lt1"/>
          </a:fontRef>
        </dgm:style>
      </dgm:prSet>
      <dgm:spPr/>
      <dgm:t>
        <a:bodyPr/>
        <a:lstStyle/>
        <a:p>
          <a:pPr algn="ctr"/>
          <a:r>
            <a:rPr lang="en-US" dirty="0" smtClean="0">
              <a:solidFill>
                <a:schemeClr val="tx1"/>
              </a:solidFill>
              <a:latin typeface="+mn-lt"/>
            </a:rPr>
            <a:t>HL7 version2 (2.x) </a:t>
          </a:r>
          <a:br>
            <a:rPr lang="en-US" dirty="0" smtClean="0">
              <a:solidFill>
                <a:schemeClr val="tx1"/>
              </a:solidFill>
              <a:latin typeface="+mn-lt"/>
            </a:rPr>
          </a:br>
          <a:r>
            <a:rPr lang="en-US" dirty="0" smtClean="0">
              <a:latin typeface="+mn-lt"/>
            </a:rPr>
            <a:t>is 30 years old. </a:t>
          </a:r>
          <a:endParaRPr lang="en-US" dirty="0">
            <a:latin typeface="+mn-lt"/>
          </a:endParaRPr>
        </a:p>
      </dgm:t>
    </dgm:pt>
    <dgm:pt modelId="{3A2E2975-0EC8-DF4F-BFE3-D39A17DD6D7D}" type="parTrans" cxnId="{E3D519FC-589E-B24A-A786-5B660E3E24AC}">
      <dgm:prSet/>
      <dgm:spPr/>
      <dgm:t>
        <a:bodyPr/>
        <a:lstStyle/>
        <a:p>
          <a:endParaRPr lang="en-US"/>
        </a:p>
      </dgm:t>
    </dgm:pt>
    <dgm:pt modelId="{A7B2FBBB-F2FD-8D41-87B8-464262F18DE3}" type="sibTrans" cxnId="{E3D519FC-589E-B24A-A786-5B660E3E24AC}">
      <dgm:prSet/>
      <dgm:spPr/>
      <dgm:t>
        <a:bodyPr/>
        <a:lstStyle/>
        <a:p>
          <a:endParaRPr lang="en-US"/>
        </a:p>
      </dgm:t>
    </dgm:pt>
    <dgm:pt modelId="{8BFA998C-A34C-B64A-9ADB-22A045B5483B}">
      <dgm:prSet phldrT="[Text]">
        <dgm:style>
          <a:lnRef idx="0">
            <a:schemeClr val="accent1"/>
          </a:lnRef>
          <a:fillRef idx="3">
            <a:schemeClr val="accent1"/>
          </a:fillRef>
          <a:effectRef idx="3">
            <a:schemeClr val="accent1"/>
          </a:effectRef>
          <a:fontRef idx="minor">
            <a:schemeClr val="lt1"/>
          </a:fontRef>
        </dgm:style>
      </dgm:prSet>
      <dgm:spPr/>
      <dgm:t>
        <a:bodyPr/>
        <a:lstStyle/>
        <a:p>
          <a:pPr algn="ctr"/>
          <a:r>
            <a:rPr lang="en-US" dirty="0" smtClean="0">
              <a:solidFill>
                <a:srgbClr val="000000"/>
              </a:solidFill>
              <a:latin typeface="+mn-lt"/>
            </a:rPr>
            <a:t>HL7 CDA</a:t>
          </a:r>
          <a:r>
            <a:rPr lang="en-US" baseline="30000" dirty="0" smtClean="0">
              <a:solidFill>
                <a:srgbClr val="000000"/>
              </a:solidFill>
              <a:latin typeface="+mn-lt"/>
            </a:rPr>
            <a:t>®</a:t>
          </a:r>
          <a:r>
            <a:rPr lang="en-US" dirty="0" smtClean="0">
              <a:solidFill>
                <a:srgbClr val="000000"/>
              </a:solidFill>
              <a:latin typeface="+mn-lt"/>
            </a:rPr>
            <a:t>  </a:t>
          </a:r>
          <a:br>
            <a:rPr lang="en-US" dirty="0" smtClean="0">
              <a:solidFill>
                <a:srgbClr val="000000"/>
              </a:solidFill>
              <a:latin typeface="+mn-lt"/>
            </a:rPr>
          </a:br>
          <a:r>
            <a:rPr lang="en-US" dirty="0" smtClean="0">
              <a:latin typeface="+mn-lt"/>
            </a:rPr>
            <a:t>is over 10 years old. </a:t>
          </a:r>
          <a:endParaRPr lang="en-US" dirty="0">
            <a:latin typeface="+mn-lt"/>
          </a:endParaRPr>
        </a:p>
      </dgm:t>
    </dgm:pt>
    <dgm:pt modelId="{B9A0A4DD-99BB-A64B-861A-08DD48B1D838}" type="parTrans" cxnId="{9B5378C9-45E9-4A48-8C53-1261D0664B8E}">
      <dgm:prSet/>
      <dgm:spPr/>
      <dgm:t>
        <a:bodyPr/>
        <a:lstStyle/>
        <a:p>
          <a:endParaRPr lang="en-US"/>
        </a:p>
      </dgm:t>
    </dgm:pt>
    <dgm:pt modelId="{445C6DF2-0297-1848-90D1-EB312ADC4EF4}" type="sibTrans" cxnId="{9B5378C9-45E9-4A48-8C53-1261D0664B8E}">
      <dgm:prSet/>
      <dgm:spPr/>
      <dgm:t>
        <a:bodyPr/>
        <a:lstStyle/>
        <a:p>
          <a:endParaRPr lang="en-US"/>
        </a:p>
      </dgm:t>
    </dgm:pt>
    <dgm:pt modelId="{04375909-9450-9045-8EB7-7DB6992B7A59}" type="pres">
      <dgm:prSet presAssocID="{AF5BA32C-E43C-6D44-91F8-F96A450B630E}" presName="linear" presStyleCnt="0">
        <dgm:presLayoutVars>
          <dgm:animLvl val="lvl"/>
          <dgm:resizeHandles val="exact"/>
        </dgm:presLayoutVars>
      </dgm:prSet>
      <dgm:spPr/>
      <dgm:t>
        <a:bodyPr/>
        <a:lstStyle/>
        <a:p>
          <a:endParaRPr lang="en-US"/>
        </a:p>
      </dgm:t>
    </dgm:pt>
    <dgm:pt modelId="{4C7AEB8E-7D82-C248-B4A0-087AD31691E0}" type="pres">
      <dgm:prSet presAssocID="{726B28CB-1BF5-F44A-A68D-B0BFF4D1167E}" presName="parentText" presStyleLbl="node1" presStyleIdx="0" presStyleCnt="2">
        <dgm:presLayoutVars>
          <dgm:chMax val="0"/>
          <dgm:bulletEnabled val="1"/>
        </dgm:presLayoutVars>
      </dgm:prSet>
      <dgm:spPr/>
      <dgm:t>
        <a:bodyPr/>
        <a:lstStyle/>
        <a:p>
          <a:endParaRPr lang="en-US"/>
        </a:p>
      </dgm:t>
    </dgm:pt>
    <dgm:pt modelId="{A5DBC806-F644-1D42-A0A4-7E4F8BB8ED72}" type="pres">
      <dgm:prSet presAssocID="{A7B2FBBB-F2FD-8D41-87B8-464262F18DE3}" presName="spacer" presStyleCnt="0"/>
      <dgm:spPr/>
      <dgm:t>
        <a:bodyPr/>
        <a:lstStyle/>
        <a:p>
          <a:endParaRPr lang="en-US"/>
        </a:p>
      </dgm:t>
    </dgm:pt>
    <dgm:pt modelId="{3601FA78-C782-B846-B8E6-B8BBB8DC50E7}" type="pres">
      <dgm:prSet presAssocID="{8BFA998C-A34C-B64A-9ADB-22A045B5483B}" presName="parentText" presStyleLbl="node1" presStyleIdx="1" presStyleCnt="2">
        <dgm:presLayoutVars>
          <dgm:chMax val="0"/>
          <dgm:bulletEnabled val="1"/>
        </dgm:presLayoutVars>
      </dgm:prSet>
      <dgm:spPr/>
      <dgm:t>
        <a:bodyPr/>
        <a:lstStyle/>
        <a:p>
          <a:endParaRPr lang="en-US"/>
        </a:p>
      </dgm:t>
    </dgm:pt>
  </dgm:ptLst>
  <dgm:cxnLst>
    <dgm:cxn modelId="{1B1BDF69-AAC2-AE4A-A0F1-5923D0F3C95E}" type="presOf" srcId="{726B28CB-1BF5-F44A-A68D-B0BFF4D1167E}" destId="{4C7AEB8E-7D82-C248-B4A0-087AD31691E0}" srcOrd="0" destOrd="0" presId="urn:microsoft.com/office/officeart/2005/8/layout/vList2"/>
    <dgm:cxn modelId="{C22063D6-FA85-EE40-86FD-10324AAA7ED3}" type="presOf" srcId="{8BFA998C-A34C-B64A-9ADB-22A045B5483B}" destId="{3601FA78-C782-B846-B8E6-B8BBB8DC50E7}" srcOrd="0" destOrd="0" presId="urn:microsoft.com/office/officeart/2005/8/layout/vList2"/>
    <dgm:cxn modelId="{9B5378C9-45E9-4A48-8C53-1261D0664B8E}" srcId="{AF5BA32C-E43C-6D44-91F8-F96A450B630E}" destId="{8BFA998C-A34C-B64A-9ADB-22A045B5483B}" srcOrd="1" destOrd="0" parTransId="{B9A0A4DD-99BB-A64B-861A-08DD48B1D838}" sibTransId="{445C6DF2-0297-1848-90D1-EB312ADC4EF4}"/>
    <dgm:cxn modelId="{570AD45A-0181-E746-B863-CCCCDF4E5F85}" type="presOf" srcId="{AF5BA32C-E43C-6D44-91F8-F96A450B630E}" destId="{04375909-9450-9045-8EB7-7DB6992B7A59}" srcOrd="0" destOrd="0" presId="urn:microsoft.com/office/officeart/2005/8/layout/vList2"/>
    <dgm:cxn modelId="{E3D519FC-589E-B24A-A786-5B660E3E24AC}" srcId="{AF5BA32C-E43C-6D44-91F8-F96A450B630E}" destId="{726B28CB-1BF5-F44A-A68D-B0BFF4D1167E}" srcOrd="0" destOrd="0" parTransId="{3A2E2975-0EC8-DF4F-BFE3-D39A17DD6D7D}" sibTransId="{A7B2FBBB-F2FD-8D41-87B8-464262F18DE3}"/>
    <dgm:cxn modelId="{67175132-BADD-6343-8DC0-B648A96F303C}" type="presParOf" srcId="{04375909-9450-9045-8EB7-7DB6992B7A59}" destId="{4C7AEB8E-7D82-C248-B4A0-087AD31691E0}" srcOrd="0" destOrd="0" presId="urn:microsoft.com/office/officeart/2005/8/layout/vList2"/>
    <dgm:cxn modelId="{3E31E7A2-F05A-8049-875B-513A7B50E84E}" type="presParOf" srcId="{04375909-9450-9045-8EB7-7DB6992B7A59}" destId="{A5DBC806-F644-1D42-A0A4-7E4F8BB8ED72}" srcOrd="1" destOrd="0" presId="urn:microsoft.com/office/officeart/2005/8/layout/vList2"/>
    <dgm:cxn modelId="{A2C09B38-5F5C-974C-96F2-54900D2518CB}" type="presParOf" srcId="{04375909-9450-9045-8EB7-7DB6992B7A59}" destId="{3601FA78-C782-B846-B8E6-B8BBB8DC50E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560A3F-2977-CA48-804F-85DED8F775F7}" type="doc">
      <dgm:prSet loTypeId="urn:microsoft.com/office/officeart/2005/8/layout/default" loCatId="" qsTypeId="urn:microsoft.com/office/officeart/2005/8/quickstyle/3D1" qsCatId="3D" csTypeId="urn:microsoft.com/office/officeart/2005/8/colors/colorful3" csCatId="colorful" phldr="1"/>
      <dgm:spPr/>
      <dgm:t>
        <a:bodyPr/>
        <a:lstStyle/>
        <a:p>
          <a:endParaRPr lang="en-US"/>
        </a:p>
      </dgm:t>
    </dgm:pt>
    <dgm:pt modelId="{D28D3A58-0D13-2840-AACD-3E60153A81D2}">
      <dgm:prSet>
        <dgm:style>
          <a:lnRef idx="1">
            <a:schemeClr val="accent5"/>
          </a:lnRef>
          <a:fillRef idx="3">
            <a:schemeClr val="accent5"/>
          </a:fillRef>
          <a:effectRef idx="2">
            <a:schemeClr val="accent5"/>
          </a:effectRef>
          <a:fontRef idx="minor">
            <a:schemeClr val="lt1"/>
          </a:fontRef>
        </dgm:style>
      </dgm:prSet>
      <dgm:spPr/>
      <dgm:t>
        <a:bodyPr/>
        <a:lstStyle/>
        <a:p>
          <a:pPr rtl="0"/>
          <a:r>
            <a:rPr lang="en-US" dirty="0" smtClean="0"/>
            <a:t>AnyAirplaneFlight.com</a:t>
          </a:r>
          <a:endParaRPr lang="en-US" dirty="0"/>
        </a:p>
      </dgm:t>
    </dgm:pt>
    <dgm:pt modelId="{AC550584-26DC-0F48-B132-6CEE961D0B2F}" type="parTrans" cxnId="{4226D3FD-25DD-8145-B9A0-11ACDB02C0E5}">
      <dgm:prSet/>
      <dgm:spPr/>
      <dgm:t>
        <a:bodyPr/>
        <a:lstStyle/>
        <a:p>
          <a:endParaRPr lang="en-US"/>
        </a:p>
      </dgm:t>
    </dgm:pt>
    <dgm:pt modelId="{7EB3F88F-622F-354A-92AC-24F4B8820334}" type="sibTrans" cxnId="{4226D3FD-25DD-8145-B9A0-11ACDB02C0E5}">
      <dgm:prSet/>
      <dgm:spPr/>
      <dgm:t>
        <a:bodyPr/>
        <a:lstStyle/>
        <a:p>
          <a:endParaRPr lang="en-US"/>
        </a:p>
      </dgm:t>
    </dgm:pt>
    <dgm:pt modelId="{8DEAD723-FCB4-3740-9DCA-50D4E0873CB2}" type="pres">
      <dgm:prSet presAssocID="{55560A3F-2977-CA48-804F-85DED8F775F7}" presName="diagram" presStyleCnt="0">
        <dgm:presLayoutVars>
          <dgm:dir/>
          <dgm:resizeHandles val="exact"/>
        </dgm:presLayoutVars>
      </dgm:prSet>
      <dgm:spPr/>
      <dgm:t>
        <a:bodyPr/>
        <a:lstStyle/>
        <a:p>
          <a:endParaRPr lang="en-US"/>
        </a:p>
      </dgm:t>
    </dgm:pt>
    <dgm:pt modelId="{F232F713-A855-8F48-AA43-437AC345DB05}" type="pres">
      <dgm:prSet presAssocID="{D28D3A58-0D13-2840-AACD-3E60153A81D2}" presName="node" presStyleLbl="node1" presStyleIdx="0" presStyleCnt="1" custLinFactNeighborX="-39052" custLinFactNeighborY="-30">
        <dgm:presLayoutVars>
          <dgm:bulletEnabled val="1"/>
        </dgm:presLayoutVars>
      </dgm:prSet>
      <dgm:spPr/>
      <dgm:t>
        <a:bodyPr/>
        <a:lstStyle/>
        <a:p>
          <a:endParaRPr lang="en-US"/>
        </a:p>
      </dgm:t>
    </dgm:pt>
  </dgm:ptLst>
  <dgm:cxnLst>
    <dgm:cxn modelId="{4226D3FD-25DD-8145-B9A0-11ACDB02C0E5}" srcId="{55560A3F-2977-CA48-804F-85DED8F775F7}" destId="{D28D3A58-0D13-2840-AACD-3E60153A81D2}" srcOrd="0" destOrd="0" parTransId="{AC550584-26DC-0F48-B132-6CEE961D0B2F}" sibTransId="{7EB3F88F-622F-354A-92AC-24F4B8820334}"/>
    <dgm:cxn modelId="{86C93F97-D0D8-4002-8974-63E19A185515}" type="presOf" srcId="{55560A3F-2977-CA48-804F-85DED8F775F7}" destId="{8DEAD723-FCB4-3740-9DCA-50D4E0873CB2}" srcOrd="0" destOrd="0" presId="urn:microsoft.com/office/officeart/2005/8/layout/default"/>
    <dgm:cxn modelId="{EFD532F7-582F-4B78-B8E1-56DC36454DE4}" type="presOf" srcId="{D28D3A58-0D13-2840-AACD-3E60153A81D2}" destId="{F232F713-A855-8F48-AA43-437AC345DB05}" srcOrd="0" destOrd="0" presId="urn:microsoft.com/office/officeart/2005/8/layout/default"/>
    <dgm:cxn modelId="{C5E79EA2-FB19-4E83-A078-50A0F320527C}" type="presParOf" srcId="{8DEAD723-FCB4-3740-9DCA-50D4E0873CB2}" destId="{F232F713-A855-8F48-AA43-437AC345DB05}"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1C3447-50E7-9042-8397-9D7316E4196B}" type="doc">
      <dgm:prSet loTypeId="urn:microsoft.com/office/officeart/2005/8/layout/gear1" loCatId="" qsTypeId="urn:microsoft.com/office/officeart/2005/8/quickstyle/simple4" qsCatId="simple" csTypeId="urn:microsoft.com/office/officeart/2005/8/colors/colorful4" csCatId="colorful" phldr="1"/>
      <dgm:spPr/>
      <dgm:t>
        <a:bodyPr/>
        <a:lstStyle/>
        <a:p>
          <a:endParaRPr lang="en-US"/>
        </a:p>
      </dgm:t>
    </dgm:pt>
    <dgm:pt modelId="{FDDAE3CB-D32C-4144-A8AE-38EADA8D33E9}">
      <dgm:prSet custT="1"/>
      <dgm:spPr>
        <a:effectLst>
          <a:outerShdw blurRad="63500" sx="102000" sy="102000" algn="ctr" rotWithShape="0">
            <a:prstClr val="black">
              <a:alpha val="40000"/>
            </a:prstClr>
          </a:outerShdw>
        </a:effectLst>
      </dgm:spPr>
      <dgm:t>
        <a:bodyPr/>
        <a:lstStyle/>
        <a:p>
          <a:pPr rtl="0"/>
          <a:r>
            <a:rPr lang="en-AU" sz="2800" dirty="0" smtClean="0"/>
            <a:t>Defined </a:t>
          </a:r>
          <a:r>
            <a:rPr lang="en-AU" sz="2800" dirty="0" err="1" smtClean="0"/>
            <a:t>behavior</a:t>
          </a:r>
          <a:r>
            <a:rPr lang="en-AU" sz="2800" dirty="0" smtClean="0"/>
            <a:t> and meaning</a:t>
          </a:r>
          <a:endParaRPr lang="en-AU" sz="2800" dirty="0"/>
        </a:p>
      </dgm:t>
    </dgm:pt>
    <dgm:pt modelId="{885942F0-C289-8143-AED3-D4E5326A6A83}" type="parTrans" cxnId="{CA1DFF02-49A4-6F42-A456-46A5D9EB8D66}">
      <dgm:prSet/>
      <dgm:spPr/>
      <dgm:t>
        <a:bodyPr/>
        <a:lstStyle/>
        <a:p>
          <a:endParaRPr lang="en-US"/>
        </a:p>
      </dgm:t>
    </dgm:pt>
    <dgm:pt modelId="{814CAFA8-ACB5-7C40-90BB-F8F9A012BC4D}" type="sibTrans" cxnId="{CA1DFF02-49A4-6F42-A456-46A5D9EB8D66}">
      <dgm:prSet/>
      <dgm:spPr/>
      <dgm:t>
        <a:bodyPr/>
        <a:lstStyle/>
        <a:p>
          <a:endParaRPr lang="en-US"/>
        </a:p>
      </dgm:t>
    </dgm:pt>
    <dgm:pt modelId="{CEE51763-72E7-0546-A288-1184F0EB39A5}">
      <dgm:prSet custT="1"/>
      <dgm:spPr>
        <a:effectLst>
          <a:outerShdw blurRad="63500" sx="102000" sy="102000" algn="ctr" rotWithShape="0">
            <a:prstClr val="black">
              <a:alpha val="40000"/>
            </a:prstClr>
          </a:outerShdw>
        </a:effectLst>
      </dgm:spPr>
      <dgm:t>
        <a:bodyPr/>
        <a:lstStyle/>
        <a:p>
          <a:pPr rtl="0"/>
          <a:r>
            <a:rPr lang="en-AU" sz="1400" dirty="0" smtClean="0"/>
            <a:t>“of interest”</a:t>
          </a:r>
        </a:p>
        <a:p>
          <a:pPr rtl="0"/>
          <a:r>
            <a:rPr lang="en-AU" sz="1400" dirty="0" smtClean="0"/>
            <a:t>to healthcare</a:t>
          </a:r>
          <a:endParaRPr lang="en-AU" sz="1400" dirty="0"/>
        </a:p>
      </dgm:t>
    </dgm:pt>
    <dgm:pt modelId="{4F44B491-7587-3B44-809A-FE1442C2A4B4}" type="parTrans" cxnId="{FBC8F3B4-8E38-6B47-B9C8-82E84375156E}">
      <dgm:prSet/>
      <dgm:spPr/>
      <dgm:t>
        <a:bodyPr/>
        <a:lstStyle/>
        <a:p>
          <a:endParaRPr lang="en-US"/>
        </a:p>
      </dgm:t>
    </dgm:pt>
    <dgm:pt modelId="{392CEE0D-690F-B14F-8B52-34DED0142935}" type="sibTrans" cxnId="{FBC8F3B4-8E38-6B47-B9C8-82E84375156E}">
      <dgm:prSet/>
      <dgm:spPr/>
      <dgm:t>
        <a:bodyPr/>
        <a:lstStyle/>
        <a:p>
          <a:endParaRPr lang="en-US"/>
        </a:p>
      </dgm:t>
    </dgm:pt>
    <dgm:pt modelId="{5E59285B-E3E9-7842-9EBF-6236B2DF8157}">
      <dgm:prSet/>
      <dgm:spPr/>
      <dgm:t>
        <a:bodyPr/>
        <a:lstStyle/>
        <a:p>
          <a:endParaRPr lang="en-US"/>
        </a:p>
      </dgm:t>
    </dgm:pt>
    <dgm:pt modelId="{C7E39263-2644-6142-95D9-473A8B509893}" type="parTrans" cxnId="{FB579542-C76E-F94E-BA42-4BA650370C97}">
      <dgm:prSet/>
      <dgm:spPr/>
      <dgm:t>
        <a:bodyPr/>
        <a:lstStyle/>
        <a:p>
          <a:endParaRPr lang="en-US"/>
        </a:p>
      </dgm:t>
    </dgm:pt>
    <dgm:pt modelId="{FD43A7C7-5C99-8F44-A664-F3EF0671C848}" type="sibTrans" cxnId="{FB579542-C76E-F94E-BA42-4BA650370C97}">
      <dgm:prSet/>
      <dgm:spPr/>
      <dgm:t>
        <a:bodyPr/>
        <a:lstStyle/>
        <a:p>
          <a:endParaRPr lang="en-US"/>
        </a:p>
      </dgm:t>
    </dgm:pt>
    <dgm:pt modelId="{3F0CF359-5EB9-0E41-9C5C-B8BD9894AE97}">
      <dgm:prSet/>
      <dgm:spPr/>
      <dgm:t>
        <a:bodyPr/>
        <a:lstStyle/>
        <a:p>
          <a:endParaRPr lang="en-US"/>
        </a:p>
      </dgm:t>
    </dgm:pt>
    <dgm:pt modelId="{2BE56738-8966-B549-82EF-453E2BE2F7CB}" type="parTrans" cxnId="{CDCD3027-CDF1-B844-B1E6-48FD2F9DBF5D}">
      <dgm:prSet/>
      <dgm:spPr/>
      <dgm:t>
        <a:bodyPr/>
        <a:lstStyle/>
        <a:p>
          <a:endParaRPr lang="en-US"/>
        </a:p>
      </dgm:t>
    </dgm:pt>
    <dgm:pt modelId="{CC718343-E0E9-6F48-ACB5-BE5840887F00}" type="sibTrans" cxnId="{CDCD3027-CDF1-B844-B1E6-48FD2F9DBF5D}">
      <dgm:prSet/>
      <dgm:spPr/>
      <dgm:t>
        <a:bodyPr/>
        <a:lstStyle/>
        <a:p>
          <a:endParaRPr lang="en-US"/>
        </a:p>
      </dgm:t>
    </dgm:pt>
    <dgm:pt modelId="{CBEC1C06-0120-CB47-8300-C61E06479E3D}">
      <dgm:prSet/>
      <dgm:spPr/>
      <dgm:t>
        <a:bodyPr/>
        <a:lstStyle/>
        <a:p>
          <a:endParaRPr lang="en-US"/>
        </a:p>
      </dgm:t>
    </dgm:pt>
    <dgm:pt modelId="{FE795964-B1A1-D649-A2BF-A6B30AC7CE84}" type="parTrans" cxnId="{5E0D5FBA-49AA-A54A-9FF3-8CBD95CFC6CE}">
      <dgm:prSet/>
      <dgm:spPr/>
      <dgm:t>
        <a:bodyPr/>
        <a:lstStyle/>
        <a:p>
          <a:endParaRPr lang="en-US"/>
        </a:p>
      </dgm:t>
    </dgm:pt>
    <dgm:pt modelId="{95C2D3FB-01AE-E64D-BAF2-D12AAC979D4C}" type="sibTrans" cxnId="{5E0D5FBA-49AA-A54A-9FF3-8CBD95CFC6CE}">
      <dgm:prSet/>
      <dgm:spPr/>
      <dgm:t>
        <a:bodyPr/>
        <a:lstStyle/>
        <a:p>
          <a:endParaRPr lang="en-US"/>
        </a:p>
      </dgm:t>
    </dgm:pt>
    <dgm:pt modelId="{95D16354-AD9F-0B43-BDA4-B5A10A90B2B9}">
      <dgm:prSet custT="1"/>
      <dgm:spPr>
        <a:solidFill>
          <a:srgbClr val="42508F"/>
        </a:solidFill>
        <a:effectLst>
          <a:outerShdw blurRad="63500" sx="102000" sy="102000" algn="ctr" rotWithShape="0">
            <a:prstClr val="black">
              <a:alpha val="40000"/>
            </a:prstClr>
          </a:outerShdw>
        </a:effectLst>
      </dgm:spPr>
      <dgm:t>
        <a:bodyPr/>
        <a:lstStyle/>
        <a:p>
          <a:pPr rtl="0"/>
          <a:r>
            <a:rPr lang="en-AU" sz="1400" dirty="0" smtClean="0"/>
            <a:t>Smallest unit of transaction</a:t>
          </a:r>
          <a:endParaRPr lang="en-AU" sz="1400" dirty="0"/>
        </a:p>
      </dgm:t>
    </dgm:pt>
    <dgm:pt modelId="{071C4189-0891-014D-940E-51584BFEDF5E}" type="parTrans" cxnId="{05B27D88-88C5-DB41-B84C-DB5319B200BC}">
      <dgm:prSet/>
      <dgm:spPr/>
      <dgm:t>
        <a:bodyPr/>
        <a:lstStyle/>
        <a:p>
          <a:endParaRPr lang="en-US"/>
        </a:p>
      </dgm:t>
    </dgm:pt>
    <dgm:pt modelId="{E52ACC44-E1CD-2C4E-8B7F-00AFAFF9F154}" type="sibTrans" cxnId="{05B27D88-88C5-DB41-B84C-DB5319B200BC}">
      <dgm:prSet/>
      <dgm:spPr>
        <a:solidFill>
          <a:srgbClr val="42508F"/>
        </a:solidFill>
      </dgm:spPr>
      <dgm:t>
        <a:bodyPr/>
        <a:lstStyle/>
        <a:p>
          <a:endParaRPr lang="en-US"/>
        </a:p>
      </dgm:t>
    </dgm:pt>
    <dgm:pt modelId="{D8271528-49DF-5B4E-926F-8EC6EFB84F68}" type="pres">
      <dgm:prSet presAssocID="{381C3447-50E7-9042-8397-9D7316E4196B}" presName="composite" presStyleCnt="0">
        <dgm:presLayoutVars>
          <dgm:chMax val="3"/>
          <dgm:animLvl val="lvl"/>
          <dgm:resizeHandles val="exact"/>
        </dgm:presLayoutVars>
      </dgm:prSet>
      <dgm:spPr/>
      <dgm:t>
        <a:bodyPr/>
        <a:lstStyle/>
        <a:p>
          <a:endParaRPr lang="en-US"/>
        </a:p>
      </dgm:t>
    </dgm:pt>
    <dgm:pt modelId="{0750E48C-9987-6040-8A43-F4EB5F66B113}" type="pres">
      <dgm:prSet presAssocID="{FDDAE3CB-D32C-4144-A8AE-38EADA8D33E9}" presName="gear1" presStyleLbl="node1" presStyleIdx="0" presStyleCnt="3">
        <dgm:presLayoutVars>
          <dgm:chMax val="1"/>
          <dgm:bulletEnabled val="1"/>
        </dgm:presLayoutVars>
      </dgm:prSet>
      <dgm:spPr/>
      <dgm:t>
        <a:bodyPr/>
        <a:lstStyle/>
        <a:p>
          <a:endParaRPr lang="en-US"/>
        </a:p>
      </dgm:t>
    </dgm:pt>
    <dgm:pt modelId="{F0B97D3A-016B-6547-9C94-A0F765FC5ADC}" type="pres">
      <dgm:prSet presAssocID="{FDDAE3CB-D32C-4144-A8AE-38EADA8D33E9}" presName="gear1srcNode" presStyleLbl="node1" presStyleIdx="0" presStyleCnt="3"/>
      <dgm:spPr/>
      <dgm:t>
        <a:bodyPr/>
        <a:lstStyle/>
        <a:p>
          <a:endParaRPr lang="en-US"/>
        </a:p>
      </dgm:t>
    </dgm:pt>
    <dgm:pt modelId="{233C1844-1A2A-AA4A-A748-8DCD6D4B9F9E}" type="pres">
      <dgm:prSet presAssocID="{FDDAE3CB-D32C-4144-A8AE-38EADA8D33E9}" presName="gear1dstNode" presStyleLbl="node1" presStyleIdx="0" presStyleCnt="3"/>
      <dgm:spPr/>
      <dgm:t>
        <a:bodyPr/>
        <a:lstStyle/>
        <a:p>
          <a:endParaRPr lang="en-US"/>
        </a:p>
      </dgm:t>
    </dgm:pt>
    <dgm:pt modelId="{E0ADBD04-8E16-1F47-BB90-0FAEB13D35FE}" type="pres">
      <dgm:prSet presAssocID="{95D16354-AD9F-0B43-BDA4-B5A10A90B2B9}" presName="gear2" presStyleLbl="node1" presStyleIdx="1" presStyleCnt="3" custScaleX="104711">
        <dgm:presLayoutVars>
          <dgm:chMax val="1"/>
          <dgm:bulletEnabled val="1"/>
        </dgm:presLayoutVars>
      </dgm:prSet>
      <dgm:spPr/>
      <dgm:t>
        <a:bodyPr/>
        <a:lstStyle/>
        <a:p>
          <a:endParaRPr lang="en-US"/>
        </a:p>
      </dgm:t>
    </dgm:pt>
    <dgm:pt modelId="{4FCB528B-4F96-014F-9EE5-E49551E5B2AD}" type="pres">
      <dgm:prSet presAssocID="{95D16354-AD9F-0B43-BDA4-B5A10A90B2B9}" presName="gear2srcNode" presStyleLbl="node1" presStyleIdx="1" presStyleCnt="3"/>
      <dgm:spPr/>
      <dgm:t>
        <a:bodyPr/>
        <a:lstStyle/>
        <a:p>
          <a:endParaRPr lang="en-US"/>
        </a:p>
      </dgm:t>
    </dgm:pt>
    <dgm:pt modelId="{1B53C4EA-897D-2348-A273-9A088A86C27B}" type="pres">
      <dgm:prSet presAssocID="{95D16354-AD9F-0B43-BDA4-B5A10A90B2B9}" presName="gear2dstNode" presStyleLbl="node1" presStyleIdx="1" presStyleCnt="3"/>
      <dgm:spPr/>
      <dgm:t>
        <a:bodyPr/>
        <a:lstStyle/>
        <a:p>
          <a:endParaRPr lang="en-US"/>
        </a:p>
      </dgm:t>
    </dgm:pt>
    <dgm:pt modelId="{7815945A-E9B1-034D-82EF-A13FCF3346FA}" type="pres">
      <dgm:prSet presAssocID="{CEE51763-72E7-0546-A288-1184F0EB39A5}" presName="gear3" presStyleLbl="node1" presStyleIdx="2" presStyleCnt="3"/>
      <dgm:spPr/>
      <dgm:t>
        <a:bodyPr/>
        <a:lstStyle/>
        <a:p>
          <a:endParaRPr lang="en-US"/>
        </a:p>
      </dgm:t>
    </dgm:pt>
    <dgm:pt modelId="{DD860F22-52EF-1441-8B69-99373873A75A}" type="pres">
      <dgm:prSet presAssocID="{CEE51763-72E7-0546-A288-1184F0EB39A5}" presName="gear3tx" presStyleLbl="node1" presStyleIdx="2" presStyleCnt="3">
        <dgm:presLayoutVars>
          <dgm:chMax val="1"/>
          <dgm:bulletEnabled val="1"/>
        </dgm:presLayoutVars>
      </dgm:prSet>
      <dgm:spPr/>
      <dgm:t>
        <a:bodyPr/>
        <a:lstStyle/>
        <a:p>
          <a:endParaRPr lang="en-US"/>
        </a:p>
      </dgm:t>
    </dgm:pt>
    <dgm:pt modelId="{947E7E83-9D1F-C448-8C04-9816117A8EA5}" type="pres">
      <dgm:prSet presAssocID="{CEE51763-72E7-0546-A288-1184F0EB39A5}" presName="gear3srcNode" presStyleLbl="node1" presStyleIdx="2" presStyleCnt="3"/>
      <dgm:spPr/>
      <dgm:t>
        <a:bodyPr/>
        <a:lstStyle/>
        <a:p>
          <a:endParaRPr lang="en-US"/>
        </a:p>
      </dgm:t>
    </dgm:pt>
    <dgm:pt modelId="{8710C868-B4E8-5D45-8F68-F9A2E27B448F}" type="pres">
      <dgm:prSet presAssocID="{CEE51763-72E7-0546-A288-1184F0EB39A5}" presName="gear3dstNode" presStyleLbl="node1" presStyleIdx="2" presStyleCnt="3"/>
      <dgm:spPr/>
      <dgm:t>
        <a:bodyPr/>
        <a:lstStyle/>
        <a:p>
          <a:endParaRPr lang="en-US"/>
        </a:p>
      </dgm:t>
    </dgm:pt>
    <dgm:pt modelId="{D2183917-7ED1-8B4A-889D-6C623159593E}" type="pres">
      <dgm:prSet presAssocID="{814CAFA8-ACB5-7C40-90BB-F8F9A012BC4D}" presName="connector1" presStyleLbl="sibTrans2D1" presStyleIdx="0" presStyleCnt="3"/>
      <dgm:spPr/>
      <dgm:t>
        <a:bodyPr/>
        <a:lstStyle/>
        <a:p>
          <a:endParaRPr lang="en-US"/>
        </a:p>
      </dgm:t>
    </dgm:pt>
    <dgm:pt modelId="{CA67BD6A-0289-3C42-862B-8C52205EB365}" type="pres">
      <dgm:prSet presAssocID="{E52ACC44-E1CD-2C4E-8B7F-00AFAFF9F154}" presName="connector2" presStyleLbl="sibTrans2D1" presStyleIdx="1" presStyleCnt="3"/>
      <dgm:spPr/>
      <dgm:t>
        <a:bodyPr/>
        <a:lstStyle/>
        <a:p>
          <a:endParaRPr lang="en-US"/>
        </a:p>
      </dgm:t>
    </dgm:pt>
    <dgm:pt modelId="{CF2357ED-5859-C54F-B299-6A2BB5F487F0}" type="pres">
      <dgm:prSet presAssocID="{392CEE0D-690F-B14F-8B52-34DED0142935}" presName="connector3" presStyleLbl="sibTrans2D1" presStyleIdx="2" presStyleCnt="3"/>
      <dgm:spPr/>
      <dgm:t>
        <a:bodyPr/>
        <a:lstStyle/>
        <a:p>
          <a:endParaRPr lang="en-US"/>
        </a:p>
      </dgm:t>
    </dgm:pt>
  </dgm:ptLst>
  <dgm:cxnLst>
    <dgm:cxn modelId="{FB579542-C76E-F94E-BA42-4BA650370C97}" srcId="{381C3447-50E7-9042-8397-9D7316E4196B}" destId="{5E59285B-E3E9-7842-9EBF-6236B2DF8157}" srcOrd="3" destOrd="0" parTransId="{C7E39263-2644-6142-95D9-473A8B509893}" sibTransId="{FD43A7C7-5C99-8F44-A664-F3EF0671C848}"/>
    <dgm:cxn modelId="{38EC2535-C637-244A-B357-DAF18932FE35}" type="presOf" srcId="{CEE51763-72E7-0546-A288-1184F0EB39A5}" destId="{7815945A-E9B1-034D-82EF-A13FCF3346FA}" srcOrd="0" destOrd="0" presId="urn:microsoft.com/office/officeart/2005/8/layout/gear1"/>
    <dgm:cxn modelId="{4D655680-AC78-9A47-8783-20EA7AABDA5D}" type="presOf" srcId="{FDDAE3CB-D32C-4144-A8AE-38EADA8D33E9}" destId="{F0B97D3A-016B-6547-9C94-A0F765FC5ADC}" srcOrd="1" destOrd="0" presId="urn:microsoft.com/office/officeart/2005/8/layout/gear1"/>
    <dgm:cxn modelId="{FCC7EB3D-E082-3144-926C-E3A8915051D7}" type="presOf" srcId="{95D16354-AD9F-0B43-BDA4-B5A10A90B2B9}" destId="{4FCB528B-4F96-014F-9EE5-E49551E5B2AD}" srcOrd="1" destOrd="0" presId="urn:microsoft.com/office/officeart/2005/8/layout/gear1"/>
    <dgm:cxn modelId="{EA106E91-2811-B247-87B6-3D45D4A2A15F}" type="presOf" srcId="{95D16354-AD9F-0B43-BDA4-B5A10A90B2B9}" destId="{1B53C4EA-897D-2348-A273-9A088A86C27B}" srcOrd="2" destOrd="0" presId="urn:microsoft.com/office/officeart/2005/8/layout/gear1"/>
    <dgm:cxn modelId="{CA1DFF02-49A4-6F42-A456-46A5D9EB8D66}" srcId="{381C3447-50E7-9042-8397-9D7316E4196B}" destId="{FDDAE3CB-D32C-4144-A8AE-38EADA8D33E9}" srcOrd="0" destOrd="0" parTransId="{885942F0-C289-8143-AED3-D4E5326A6A83}" sibTransId="{814CAFA8-ACB5-7C40-90BB-F8F9A012BC4D}"/>
    <dgm:cxn modelId="{CDCD3027-CDF1-B844-B1E6-48FD2F9DBF5D}" srcId="{381C3447-50E7-9042-8397-9D7316E4196B}" destId="{3F0CF359-5EB9-0E41-9C5C-B8BD9894AE97}" srcOrd="4" destOrd="0" parTransId="{2BE56738-8966-B549-82EF-453E2BE2F7CB}" sibTransId="{CC718343-E0E9-6F48-ACB5-BE5840887F00}"/>
    <dgm:cxn modelId="{A0BB0C6D-4EFB-E849-9972-AB934ECFC949}" type="presOf" srcId="{392CEE0D-690F-B14F-8B52-34DED0142935}" destId="{CF2357ED-5859-C54F-B299-6A2BB5F487F0}" srcOrd="0" destOrd="0" presId="urn:microsoft.com/office/officeart/2005/8/layout/gear1"/>
    <dgm:cxn modelId="{5E0D5FBA-49AA-A54A-9FF3-8CBD95CFC6CE}" srcId="{381C3447-50E7-9042-8397-9D7316E4196B}" destId="{CBEC1C06-0120-CB47-8300-C61E06479E3D}" srcOrd="5" destOrd="0" parTransId="{FE795964-B1A1-D649-A2BF-A6B30AC7CE84}" sibTransId="{95C2D3FB-01AE-E64D-BAF2-D12AAC979D4C}"/>
    <dgm:cxn modelId="{E683C160-EF13-334A-8BA9-81D0CD88F186}" type="presOf" srcId="{CEE51763-72E7-0546-A288-1184F0EB39A5}" destId="{8710C868-B4E8-5D45-8F68-F9A2E27B448F}" srcOrd="3" destOrd="0" presId="urn:microsoft.com/office/officeart/2005/8/layout/gear1"/>
    <dgm:cxn modelId="{B2A0269E-22E7-7448-9929-C6BCAB341ACA}" type="presOf" srcId="{FDDAE3CB-D32C-4144-A8AE-38EADA8D33E9}" destId="{233C1844-1A2A-AA4A-A748-8DCD6D4B9F9E}" srcOrd="2" destOrd="0" presId="urn:microsoft.com/office/officeart/2005/8/layout/gear1"/>
    <dgm:cxn modelId="{3F184464-54BB-2840-B872-A4AC53E5B2F9}" type="presOf" srcId="{E52ACC44-E1CD-2C4E-8B7F-00AFAFF9F154}" destId="{CA67BD6A-0289-3C42-862B-8C52205EB365}" srcOrd="0" destOrd="0" presId="urn:microsoft.com/office/officeart/2005/8/layout/gear1"/>
    <dgm:cxn modelId="{A23F812A-DAF9-AC4C-8EA2-1750944E3EEB}" type="presOf" srcId="{814CAFA8-ACB5-7C40-90BB-F8F9A012BC4D}" destId="{D2183917-7ED1-8B4A-889D-6C623159593E}" srcOrd="0" destOrd="0" presId="urn:microsoft.com/office/officeart/2005/8/layout/gear1"/>
    <dgm:cxn modelId="{D22E53E8-890B-9B41-ADBA-251A99529E3E}" type="presOf" srcId="{95D16354-AD9F-0B43-BDA4-B5A10A90B2B9}" destId="{E0ADBD04-8E16-1F47-BB90-0FAEB13D35FE}" srcOrd="0" destOrd="0" presId="urn:microsoft.com/office/officeart/2005/8/layout/gear1"/>
    <dgm:cxn modelId="{A33B17C8-0653-0E4D-B75B-F67C5019D080}" type="presOf" srcId="{CEE51763-72E7-0546-A288-1184F0EB39A5}" destId="{DD860F22-52EF-1441-8B69-99373873A75A}" srcOrd="1" destOrd="0" presId="urn:microsoft.com/office/officeart/2005/8/layout/gear1"/>
    <dgm:cxn modelId="{FBC8F3B4-8E38-6B47-B9C8-82E84375156E}" srcId="{381C3447-50E7-9042-8397-9D7316E4196B}" destId="{CEE51763-72E7-0546-A288-1184F0EB39A5}" srcOrd="2" destOrd="0" parTransId="{4F44B491-7587-3B44-809A-FE1442C2A4B4}" sibTransId="{392CEE0D-690F-B14F-8B52-34DED0142935}"/>
    <dgm:cxn modelId="{7536B454-6A9E-5244-A65E-7C5EC1964141}" type="presOf" srcId="{381C3447-50E7-9042-8397-9D7316E4196B}" destId="{D8271528-49DF-5B4E-926F-8EC6EFB84F68}" srcOrd="0" destOrd="0" presId="urn:microsoft.com/office/officeart/2005/8/layout/gear1"/>
    <dgm:cxn modelId="{528800C2-556A-EB42-ADCA-0CCCFD50081C}" type="presOf" srcId="{CEE51763-72E7-0546-A288-1184F0EB39A5}" destId="{947E7E83-9D1F-C448-8C04-9816117A8EA5}" srcOrd="2" destOrd="0" presId="urn:microsoft.com/office/officeart/2005/8/layout/gear1"/>
    <dgm:cxn modelId="{B8F3AB97-D357-604E-8768-6AEBBC34595D}" type="presOf" srcId="{FDDAE3CB-D32C-4144-A8AE-38EADA8D33E9}" destId="{0750E48C-9987-6040-8A43-F4EB5F66B113}" srcOrd="0" destOrd="0" presId="urn:microsoft.com/office/officeart/2005/8/layout/gear1"/>
    <dgm:cxn modelId="{05B27D88-88C5-DB41-B84C-DB5319B200BC}" srcId="{381C3447-50E7-9042-8397-9D7316E4196B}" destId="{95D16354-AD9F-0B43-BDA4-B5A10A90B2B9}" srcOrd="1" destOrd="0" parTransId="{071C4189-0891-014D-940E-51584BFEDF5E}" sibTransId="{E52ACC44-E1CD-2C4E-8B7F-00AFAFF9F154}"/>
    <dgm:cxn modelId="{260EBC38-87B3-0040-8BE2-4A8BA9D6D670}" type="presParOf" srcId="{D8271528-49DF-5B4E-926F-8EC6EFB84F68}" destId="{0750E48C-9987-6040-8A43-F4EB5F66B113}" srcOrd="0" destOrd="0" presId="urn:microsoft.com/office/officeart/2005/8/layout/gear1"/>
    <dgm:cxn modelId="{762AADAC-68B8-FB46-B6EC-DE33385BF7EE}" type="presParOf" srcId="{D8271528-49DF-5B4E-926F-8EC6EFB84F68}" destId="{F0B97D3A-016B-6547-9C94-A0F765FC5ADC}" srcOrd="1" destOrd="0" presId="urn:microsoft.com/office/officeart/2005/8/layout/gear1"/>
    <dgm:cxn modelId="{6FE01560-1F06-484B-A8F6-C6959CD29B0F}" type="presParOf" srcId="{D8271528-49DF-5B4E-926F-8EC6EFB84F68}" destId="{233C1844-1A2A-AA4A-A748-8DCD6D4B9F9E}" srcOrd="2" destOrd="0" presId="urn:microsoft.com/office/officeart/2005/8/layout/gear1"/>
    <dgm:cxn modelId="{E6A440DB-DCE1-7E4D-8144-36746FB46289}" type="presParOf" srcId="{D8271528-49DF-5B4E-926F-8EC6EFB84F68}" destId="{E0ADBD04-8E16-1F47-BB90-0FAEB13D35FE}" srcOrd="3" destOrd="0" presId="urn:microsoft.com/office/officeart/2005/8/layout/gear1"/>
    <dgm:cxn modelId="{A91C43C0-7589-D844-B2E1-97F002E0C660}" type="presParOf" srcId="{D8271528-49DF-5B4E-926F-8EC6EFB84F68}" destId="{4FCB528B-4F96-014F-9EE5-E49551E5B2AD}" srcOrd="4" destOrd="0" presId="urn:microsoft.com/office/officeart/2005/8/layout/gear1"/>
    <dgm:cxn modelId="{10E09DAE-8A0C-D64C-AA7E-F60EE7D7B12F}" type="presParOf" srcId="{D8271528-49DF-5B4E-926F-8EC6EFB84F68}" destId="{1B53C4EA-897D-2348-A273-9A088A86C27B}" srcOrd="5" destOrd="0" presId="urn:microsoft.com/office/officeart/2005/8/layout/gear1"/>
    <dgm:cxn modelId="{57A2E027-E503-E249-9893-70F164F90F25}" type="presParOf" srcId="{D8271528-49DF-5B4E-926F-8EC6EFB84F68}" destId="{7815945A-E9B1-034D-82EF-A13FCF3346FA}" srcOrd="6" destOrd="0" presId="urn:microsoft.com/office/officeart/2005/8/layout/gear1"/>
    <dgm:cxn modelId="{448A3118-3383-8E44-84F4-DD751873053C}" type="presParOf" srcId="{D8271528-49DF-5B4E-926F-8EC6EFB84F68}" destId="{DD860F22-52EF-1441-8B69-99373873A75A}" srcOrd="7" destOrd="0" presId="urn:microsoft.com/office/officeart/2005/8/layout/gear1"/>
    <dgm:cxn modelId="{6138D487-809E-6D48-9642-B27261198639}" type="presParOf" srcId="{D8271528-49DF-5B4E-926F-8EC6EFB84F68}" destId="{947E7E83-9D1F-C448-8C04-9816117A8EA5}" srcOrd="8" destOrd="0" presId="urn:microsoft.com/office/officeart/2005/8/layout/gear1"/>
    <dgm:cxn modelId="{CF6BE78D-60A7-8D4B-A6E0-ADDFD03369F1}" type="presParOf" srcId="{D8271528-49DF-5B4E-926F-8EC6EFB84F68}" destId="{8710C868-B4E8-5D45-8F68-F9A2E27B448F}" srcOrd="9" destOrd="0" presId="urn:microsoft.com/office/officeart/2005/8/layout/gear1"/>
    <dgm:cxn modelId="{24033751-E4F2-F342-B5CE-9C49017DBA09}" type="presParOf" srcId="{D8271528-49DF-5B4E-926F-8EC6EFB84F68}" destId="{D2183917-7ED1-8B4A-889D-6C623159593E}" srcOrd="10" destOrd="0" presId="urn:microsoft.com/office/officeart/2005/8/layout/gear1"/>
    <dgm:cxn modelId="{6B571117-D3A3-2B48-87FE-A8487806786C}" type="presParOf" srcId="{D8271528-49DF-5B4E-926F-8EC6EFB84F68}" destId="{CA67BD6A-0289-3C42-862B-8C52205EB365}" srcOrd="11" destOrd="0" presId="urn:microsoft.com/office/officeart/2005/8/layout/gear1"/>
    <dgm:cxn modelId="{F8ACDE4F-909A-5447-8A17-1D1AE687E5A8}" type="presParOf" srcId="{D8271528-49DF-5B4E-926F-8EC6EFB84F68}" destId="{CF2357ED-5859-C54F-B299-6A2BB5F487F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4F9D75-D5D8-4314-ACBD-27833A7F9B37}" type="doc">
      <dgm:prSet loTypeId="urn:microsoft.com/office/officeart/2005/8/layout/matrix3" loCatId="matrix" qsTypeId="urn:microsoft.com/office/officeart/2005/8/quickstyle/3d2" qsCatId="3D" csTypeId="urn:microsoft.com/office/officeart/2005/8/colors/colorful3" csCatId="colorful" phldr="1"/>
      <dgm:spPr/>
      <dgm:t>
        <a:bodyPr/>
        <a:lstStyle/>
        <a:p>
          <a:endParaRPr lang="en-CA"/>
        </a:p>
      </dgm:t>
    </dgm:pt>
    <dgm:pt modelId="{D1EB14A3-E50B-4C6B-8B85-FC2F1AA58ED5}">
      <dgm:prSet phldrT="[Text]">
        <dgm:style>
          <a:lnRef idx="0">
            <a:schemeClr val="accent3"/>
          </a:lnRef>
          <a:fillRef idx="3">
            <a:schemeClr val="accent3"/>
          </a:fillRef>
          <a:effectRef idx="3">
            <a:schemeClr val="accent3"/>
          </a:effectRef>
          <a:fontRef idx="minor">
            <a:schemeClr val="lt1"/>
          </a:fontRef>
        </dgm:style>
      </dgm:prSet>
      <dgm:spPr/>
      <dgm:t>
        <a:bodyPr/>
        <a:lstStyle/>
        <a:p>
          <a:r>
            <a:rPr lang="en-US" b="1" smtClean="0"/>
            <a:t>RESTful</a:t>
          </a:r>
          <a:endParaRPr lang="en-CA" b="1" dirty="0"/>
        </a:p>
      </dgm:t>
    </dgm:pt>
    <dgm:pt modelId="{FDE3662D-EA8F-4B9A-8DA5-E4008DC5088C}" type="parTrans" cxnId="{C9EEAB38-2F48-4E10-A546-FCDECE73A0B0}">
      <dgm:prSet/>
      <dgm:spPr/>
      <dgm:t>
        <a:bodyPr/>
        <a:lstStyle/>
        <a:p>
          <a:endParaRPr lang="en-CA"/>
        </a:p>
      </dgm:t>
    </dgm:pt>
    <dgm:pt modelId="{0BB29068-5E85-4EE8-91E1-2024FD512D06}" type="sibTrans" cxnId="{C9EEAB38-2F48-4E10-A546-FCDECE73A0B0}">
      <dgm:prSet/>
      <dgm:spPr/>
      <dgm:t>
        <a:bodyPr/>
        <a:lstStyle/>
        <a:p>
          <a:endParaRPr lang="en-CA"/>
        </a:p>
      </dgm:t>
    </dgm:pt>
    <dgm:pt modelId="{B5E039F1-BBD9-49CA-AED0-167893AD4C2D}">
      <dgm:prSet phldrT="[Text]">
        <dgm:style>
          <a:lnRef idx="0">
            <a:schemeClr val="dk1"/>
          </a:lnRef>
          <a:fillRef idx="3">
            <a:schemeClr val="dk1"/>
          </a:fillRef>
          <a:effectRef idx="3">
            <a:schemeClr val="dk1"/>
          </a:effectRef>
          <a:fontRef idx="minor">
            <a:schemeClr val="lt1"/>
          </a:fontRef>
        </dgm:style>
      </dgm:prSet>
      <dgm:spPr/>
      <dgm:t>
        <a:bodyPr/>
        <a:lstStyle/>
        <a:p>
          <a:r>
            <a:rPr lang="en-US" b="1" dirty="0" smtClean="0"/>
            <a:t>Documents</a:t>
          </a:r>
          <a:endParaRPr lang="en-CA" b="1" dirty="0"/>
        </a:p>
      </dgm:t>
    </dgm:pt>
    <dgm:pt modelId="{AD5A7BF3-3CE0-454D-9BF9-F3FC11CF370C}" type="parTrans" cxnId="{4EBEE181-FD8C-45AF-80D6-5C9330225095}">
      <dgm:prSet/>
      <dgm:spPr/>
      <dgm:t>
        <a:bodyPr/>
        <a:lstStyle/>
        <a:p>
          <a:endParaRPr lang="en-CA"/>
        </a:p>
      </dgm:t>
    </dgm:pt>
    <dgm:pt modelId="{F3471573-29BE-4F11-926F-9AE633D722FD}" type="sibTrans" cxnId="{4EBEE181-FD8C-45AF-80D6-5C9330225095}">
      <dgm:prSet/>
      <dgm:spPr/>
      <dgm:t>
        <a:bodyPr/>
        <a:lstStyle/>
        <a:p>
          <a:endParaRPr lang="en-CA"/>
        </a:p>
      </dgm:t>
    </dgm:pt>
    <dgm:pt modelId="{1439D559-D189-4FF1-A4FB-F22A15A268D1}">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smtClean="0"/>
            <a:t>Messages</a:t>
          </a:r>
          <a:endParaRPr lang="en-CA" b="1" dirty="0"/>
        </a:p>
      </dgm:t>
    </dgm:pt>
    <dgm:pt modelId="{5EE2399A-E4F7-46C2-AFD0-FCD2735CA036}" type="parTrans" cxnId="{4218ADCB-E1A6-4AB0-8A11-401F97C76E7B}">
      <dgm:prSet/>
      <dgm:spPr/>
      <dgm:t>
        <a:bodyPr/>
        <a:lstStyle/>
        <a:p>
          <a:endParaRPr lang="en-CA"/>
        </a:p>
      </dgm:t>
    </dgm:pt>
    <dgm:pt modelId="{7B39829F-0B46-49C4-AB74-4092A4A67217}" type="sibTrans" cxnId="{4218ADCB-E1A6-4AB0-8A11-401F97C76E7B}">
      <dgm:prSet/>
      <dgm:spPr/>
      <dgm:t>
        <a:bodyPr/>
        <a:lstStyle/>
        <a:p>
          <a:endParaRPr lang="en-CA"/>
        </a:p>
      </dgm:t>
    </dgm:pt>
    <dgm:pt modelId="{95D9FA2A-C5BC-4752-8E72-6799C0FBC1C6}">
      <dgm:prSet phldrT="[Text]">
        <dgm:style>
          <a:lnRef idx="0">
            <a:schemeClr val="accent2"/>
          </a:lnRef>
          <a:fillRef idx="3">
            <a:schemeClr val="accent2"/>
          </a:fillRef>
          <a:effectRef idx="3">
            <a:schemeClr val="accent2"/>
          </a:effectRef>
          <a:fontRef idx="minor">
            <a:schemeClr val="lt1"/>
          </a:fontRef>
        </dgm:style>
      </dgm:prSet>
      <dgm:spPr/>
      <dgm:t>
        <a:bodyPr/>
        <a:lstStyle/>
        <a:p>
          <a:r>
            <a:rPr lang="en-US" b="1" smtClean="0"/>
            <a:t>Services</a:t>
          </a:r>
          <a:endParaRPr lang="en-CA" b="1" dirty="0"/>
        </a:p>
      </dgm:t>
    </dgm:pt>
    <dgm:pt modelId="{49F28D2E-2126-4D04-9687-6426AB810F19}" type="parTrans" cxnId="{35A55FD1-3029-4FBF-BF95-422C96E319DA}">
      <dgm:prSet/>
      <dgm:spPr/>
      <dgm:t>
        <a:bodyPr/>
        <a:lstStyle/>
        <a:p>
          <a:endParaRPr lang="en-CA"/>
        </a:p>
      </dgm:t>
    </dgm:pt>
    <dgm:pt modelId="{2BCF00D6-D0C3-4AE9-8B23-962700DA1C8B}" type="sibTrans" cxnId="{35A55FD1-3029-4FBF-BF95-422C96E319DA}">
      <dgm:prSet/>
      <dgm:spPr/>
      <dgm:t>
        <a:bodyPr/>
        <a:lstStyle/>
        <a:p>
          <a:endParaRPr lang="en-CA"/>
        </a:p>
      </dgm:t>
    </dgm:pt>
    <dgm:pt modelId="{0F528374-3DE1-4486-B71C-82DC73192314}" type="pres">
      <dgm:prSet presAssocID="{3E4F9D75-D5D8-4314-ACBD-27833A7F9B37}" presName="matrix" presStyleCnt="0">
        <dgm:presLayoutVars>
          <dgm:chMax val="1"/>
          <dgm:dir/>
          <dgm:resizeHandles val="exact"/>
        </dgm:presLayoutVars>
      </dgm:prSet>
      <dgm:spPr/>
      <dgm:t>
        <a:bodyPr/>
        <a:lstStyle/>
        <a:p>
          <a:endParaRPr lang="en-CA"/>
        </a:p>
      </dgm:t>
    </dgm:pt>
    <dgm:pt modelId="{7476B03F-5A87-4E08-A32E-D8B9821AFAB6}" type="pres">
      <dgm:prSet presAssocID="{3E4F9D75-D5D8-4314-ACBD-27833A7F9B37}" presName="diamond" presStyleLbl="bgShp" presStyleIdx="0" presStyleCnt="1" custLinFactNeighborX="0" custLinFactNeighborY="-3735"/>
      <dgm:spPr/>
      <dgm:t>
        <a:bodyPr/>
        <a:lstStyle/>
        <a:p>
          <a:endParaRPr lang="en-US"/>
        </a:p>
      </dgm:t>
    </dgm:pt>
    <dgm:pt modelId="{ECAE1A64-3C26-4CD0-8055-16154FF0361B}" type="pres">
      <dgm:prSet presAssocID="{3E4F9D75-D5D8-4314-ACBD-27833A7F9B37}" presName="quad1" presStyleLbl="node1" presStyleIdx="0" presStyleCnt="4" custLinFactNeighborX="-2226" custLinFactNeighborY="3686">
        <dgm:presLayoutVars>
          <dgm:chMax val="0"/>
          <dgm:chPref val="0"/>
          <dgm:bulletEnabled val="1"/>
        </dgm:presLayoutVars>
      </dgm:prSet>
      <dgm:spPr/>
      <dgm:t>
        <a:bodyPr/>
        <a:lstStyle/>
        <a:p>
          <a:endParaRPr lang="en-CA"/>
        </a:p>
      </dgm:t>
    </dgm:pt>
    <dgm:pt modelId="{AA9D5778-9E54-41DB-BF3A-44486A11C644}" type="pres">
      <dgm:prSet presAssocID="{3E4F9D75-D5D8-4314-ACBD-27833A7F9B37}" presName="quad2" presStyleLbl="node1" presStyleIdx="1" presStyleCnt="4" custScaleY="99680" custLinFactNeighborX="-357" custLinFactNeighborY="4006">
        <dgm:presLayoutVars>
          <dgm:chMax val="0"/>
          <dgm:chPref val="0"/>
          <dgm:bulletEnabled val="1"/>
        </dgm:presLayoutVars>
      </dgm:prSet>
      <dgm:spPr/>
      <dgm:t>
        <a:bodyPr/>
        <a:lstStyle/>
        <a:p>
          <a:endParaRPr lang="en-CA"/>
        </a:p>
      </dgm:t>
    </dgm:pt>
    <dgm:pt modelId="{B6C28692-8BAE-4E06-A3BE-9AAFCCA84D47}" type="pres">
      <dgm:prSet presAssocID="{3E4F9D75-D5D8-4314-ACBD-27833A7F9B37}" presName="quad3" presStyleLbl="node1" presStyleIdx="2" presStyleCnt="4">
        <dgm:presLayoutVars>
          <dgm:chMax val="0"/>
          <dgm:chPref val="0"/>
          <dgm:bulletEnabled val="1"/>
        </dgm:presLayoutVars>
      </dgm:prSet>
      <dgm:spPr/>
      <dgm:t>
        <a:bodyPr/>
        <a:lstStyle/>
        <a:p>
          <a:endParaRPr lang="en-CA"/>
        </a:p>
      </dgm:t>
    </dgm:pt>
    <dgm:pt modelId="{C9DED484-765B-4B50-9650-386C82457535}" type="pres">
      <dgm:prSet presAssocID="{3E4F9D75-D5D8-4314-ACBD-27833A7F9B37}" presName="quad4" presStyleLbl="node1" presStyleIdx="3" presStyleCnt="4" custLinFactNeighborX="-357" custLinFactNeighborY="160">
        <dgm:presLayoutVars>
          <dgm:chMax val="0"/>
          <dgm:chPref val="0"/>
          <dgm:bulletEnabled val="1"/>
        </dgm:presLayoutVars>
      </dgm:prSet>
      <dgm:spPr/>
      <dgm:t>
        <a:bodyPr/>
        <a:lstStyle/>
        <a:p>
          <a:endParaRPr lang="en-CA"/>
        </a:p>
      </dgm:t>
    </dgm:pt>
  </dgm:ptLst>
  <dgm:cxnLst>
    <dgm:cxn modelId="{DEB7F321-C9EF-4EDE-8D06-549C74D9C9C6}" type="presOf" srcId="{3E4F9D75-D5D8-4314-ACBD-27833A7F9B37}" destId="{0F528374-3DE1-4486-B71C-82DC73192314}" srcOrd="0" destOrd="0" presId="urn:microsoft.com/office/officeart/2005/8/layout/matrix3"/>
    <dgm:cxn modelId="{C9EEAB38-2F48-4E10-A546-FCDECE73A0B0}" srcId="{3E4F9D75-D5D8-4314-ACBD-27833A7F9B37}" destId="{D1EB14A3-E50B-4C6B-8B85-FC2F1AA58ED5}" srcOrd="0" destOrd="0" parTransId="{FDE3662D-EA8F-4B9A-8DA5-E4008DC5088C}" sibTransId="{0BB29068-5E85-4EE8-91E1-2024FD512D06}"/>
    <dgm:cxn modelId="{4EBEE181-FD8C-45AF-80D6-5C9330225095}" srcId="{3E4F9D75-D5D8-4314-ACBD-27833A7F9B37}" destId="{B5E039F1-BBD9-49CA-AED0-167893AD4C2D}" srcOrd="1" destOrd="0" parTransId="{AD5A7BF3-3CE0-454D-9BF9-F3FC11CF370C}" sibTransId="{F3471573-29BE-4F11-926F-9AE633D722FD}"/>
    <dgm:cxn modelId="{90131335-7717-464A-A54C-39D41C4E8877}" type="presOf" srcId="{B5E039F1-BBD9-49CA-AED0-167893AD4C2D}" destId="{AA9D5778-9E54-41DB-BF3A-44486A11C644}" srcOrd="0" destOrd="0" presId="urn:microsoft.com/office/officeart/2005/8/layout/matrix3"/>
    <dgm:cxn modelId="{685473E8-1CBC-4FCD-91B8-E5CE3CC24BE0}" type="presOf" srcId="{95D9FA2A-C5BC-4752-8E72-6799C0FBC1C6}" destId="{C9DED484-765B-4B50-9650-386C82457535}" srcOrd="0" destOrd="0" presId="urn:microsoft.com/office/officeart/2005/8/layout/matrix3"/>
    <dgm:cxn modelId="{4218ADCB-E1A6-4AB0-8A11-401F97C76E7B}" srcId="{3E4F9D75-D5D8-4314-ACBD-27833A7F9B37}" destId="{1439D559-D189-4FF1-A4FB-F22A15A268D1}" srcOrd="2" destOrd="0" parTransId="{5EE2399A-E4F7-46C2-AFD0-FCD2735CA036}" sibTransId="{7B39829F-0B46-49C4-AB74-4092A4A67217}"/>
    <dgm:cxn modelId="{35A55FD1-3029-4FBF-BF95-422C96E319DA}" srcId="{3E4F9D75-D5D8-4314-ACBD-27833A7F9B37}" destId="{95D9FA2A-C5BC-4752-8E72-6799C0FBC1C6}" srcOrd="3" destOrd="0" parTransId="{49F28D2E-2126-4D04-9687-6426AB810F19}" sibTransId="{2BCF00D6-D0C3-4AE9-8B23-962700DA1C8B}"/>
    <dgm:cxn modelId="{FE3D3079-C94E-418D-B7C3-3ECE1227F1BA}" type="presOf" srcId="{1439D559-D189-4FF1-A4FB-F22A15A268D1}" destId="{B6C28692-8BAE-4E06-A3BE-9AAFCCA84D47}" srcOrd="0" destOrd="0" presId="urn:microsoft.com/office/officeart/2005/8/layout/matrix3"/>
    <dgm:cxn modelId="{9EF9A9B6-52E4-4C21-A000-2AB1F6CAC1B2}" type="presOf" srcId="{D1EB14A3-E50B-4C6B-8B85-FC2F1AA58ED5}" destId="{ECAE1A64-3C26-4CD0-8055-16154FF0361B}" srcOrd="0" destOrd="0" presId="urn:microsoft.com/office/officeart/2005/8/layout/matrix3"/>
    <dgm:cxn modelId="{8E6AA707-3AFD-407F-AED3-BEB986040889}" type="presParOf" srcId="{0F528374-3DE1-4486-B71C-82DC73192314}" destId="{7476B03F-5A87-4E08-A32E-D8B9821AFAB6}" srcOrd="0" destOrd="0" presId="urn:microsoft.com/office/officeart/2005/8/layout/matrix3"/>
    <dgm:cxn modelId="{F6843702-BC17-4DAD-88B3-7EE25C767530}" type="presParOf" srcId="{0F528374-3DE1-4486-B71C-82DC73192314}" destId="{ECAE1A64-3C26-4CD0-8055-16154FF0361B}" srcOrd="1" destOrd="0" presId="urn:microsoft.com/office/officeart/2005/8/layout/matrix3"/>
    <dgm:cxn modelId="{EA367E1B-408E-45AE-8B16-1C9F6317AD42}" type="presParOf" srcId="{0F528374-3DE1-4486-B71C-82DC73192314}" destId="{AA9D5778-9E54-41DB-BF3A-44486A11C644}" srcOrd="2" destOrd="0" presId="urn:microsoft.com/office/officeart/2005/8/layout/matrix3"/>
    <dgm:cxn modelId="{0B3101E7-5673-4F04-A2E0-53D4BBD4DC33}" type="presParOf" srcId="{0F528374-3DE1-4486-B71C-82DC73192314}" destId="{B6C28692-8BAE-4E06-A3BE-9AAFCCA84D47}" srcOrd="3" destOrd="0" presId="urn:microsoft.com/office/officeart/2005/8/layout/matrix3"/>
    <dgm:cxn modelId="{8AA5079B-1040-4FD4-85FC-07A21C1E616D}" type="presParOf" srcId="{0F528374-3DE1-4486-B71C-82DC73192314}" destId="{C9DED484-765B-4B50-9650-386C8245753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44A39-CF56-A849-B166-BA1C5AD407D9}">
      <dsp:nvSpPr>
        <dsp:cNvPr id="0" name=""/>
        <dsp:cNvSpPr/>
      </dsp:nvSpPr>
      <dsp:spPr>
        <a:xfrm>
          <a:off x="0" y="0"/>
          <a:ext cx="7011670" cy="865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u="sng" kern="1200" dirty="0" smtClean="0"/>
            <a:t>F</a:t>
          </a:r>
          <a:r>
            <a:rPr lang="en-US" sz="3700" kern="1200" dirty="0" smtClean="0"/>
            <a:t>ast</a:t>
          </a:r>
          <a:endParaRPr lang="en-US" sz="3700" kern="1200" dirty="0"/>
        </a:p>
      </dsp:txBody>
      <dsp:txXfrm>
        <a:off x="42265" y="42265"/>
        <a:ext cx="6927140" cy="781270"/>
      </dsp:txXfrm>
    </dsp:sp>
    <dsp:sp modelId="{B375988D-776B-204B-B2FB-41B2C73CBC7F}">
      <dsp:nvSpPr>
        <dsp:cNvPr id="0" name=""/>
        <dsp:cNvSpPr/>
      </dsp:nvSpPr>
      <dsp:spPr>
        <a:xfrm>
          <a:off x="0" y="996266"/>
          <a:ext cx="7011670" cy="865800"/>
        </a:xfrm>
        <a:prstGeom prst="roundRect">
          <a:avLst/>
        </a:prstGeom>
        <a:solidFill>
          <a:srgbClr val="42508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u="sng" kern="1200" dirty="0" smtClean="0"/>
            <a:t>H</a:t>
          </a:r>
          <a:r>
            <a:rPr lang="en-US" sz="3700" kern="1200" dirty="0" smtClean="0"/>
            <a:t>ealthcare </a:t>
          </a:r>
          <a:endParaRPr lang="en-US" sz="3700" kern="1200" dirty="0"/>
        </a:p>
      </dsp:txBody>
      <dsp:txXfrm>
        <a:off x="42265" y="1038531"/>
        <a:ext cx="6927140" cy="781270"/>
      </dsp:txXfrm>
    </dsp:sp>
    <dsp:sp modelId="{EA701EE4-0FDA-CB4A-B52C-859D4EB086E9}">
      <dsp:nvSpPr>
        <dsp:cNvPr id="0" name=""/>
        <dsp:cNvSpPr/>
      </dsp:nvSpPr>
      <dsp:spPr>
        <a:xfrm>
          <a:off x="0" y="1968626"/>
          <a:ext cx="7011670" cy="865800"/>
        </a:xfrm>
        <a:prstGeom prst="roundRect">
          <a:avLst/>
        </a:prstGeom>
        <a:solidFill>
          <a:srgbClr val="63B8C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u="sng" kern="1200" dirty="0" smtClean="0"/>
            <a:t>I</a:t>
          </a:r>
          <a:r>
            <a:rPr lang="en-US" sz="3700" kern="1200" dirty="0" smtClean="0"/>
            <a:t>nteroperability</a:t>
          </a:r>
          <a:endParaRPr lang="en-US" sz="3700" kern="1200" dirty="0"/>
        </a:p>
      </dsp:txBody>
      <dsp:txXfrm>
        <a:off x="42265" y="2010891"/>
        <a:ext cx="6927140" cy="781270"/>
      </dsp:txXfrm>
    </dsp:sp>
    <dsp:sp modelId="{5FB265B0-077B-2A44-9424-F39248AFBA12}">
      <dsp:nvSpPr>
        <dsp:cNvPr id="0" name=""/>
        <dsp:cNvSpPr/>
      </dsp:nvSpPr>
      <dsp:spPr>
        <a:xfrm>
          <a:off x="0" y="2940986"/>
          <a:ext cx="7011670" cy="865800"/>
        </a:xfrm>
        <a:prstGeom prst="roundRect">
          <a:avLst/>
        </a:prstGeom>
        <a:gradFill rotWithShape="0">
          <a:gsLst>
            <a:gs pos="0">
              <a:schemeClr val="accent2">
                <a:lumMod val="50000"/>
              </a:schemeClr>
            </a:gs>
            <a:gs pos="80000">
              <a:schemeClr val="tx2">
                <a:lumMod val="60000"/>
                <a:lumOff val="40000"/>
              </a:schemeClr>
            </a:gs>
            <a:gs pos="100000">
              <a:schemeClr val="tx2">
                <a:lumMod val="60000"/>
                <a:lumOff val="4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u="sng" kern="1200" smtClean="0"/>
            <a:t>R</a:t>
          </a:r>
          <a:r>
            <a:rPr lang="en-US" sz="3700" kern="1200" smtClean="0"/>
            <a:t>esources</a:t>
          </a:r>
          <a:endParaRPr lang="en-US" sz="3700" kern="1200"/>
        </a:p>
      </dsp:txBody>
      <dsp:txXfrm>
        <a:off x="42265" y="2983251"/>
        <a:ext cx="6927140" cy="781270"/>
      </dsp:txXfrm>
    </dsp:sp>
    <dsp:sp modelId="{F4ED019D-0793-134D-93B7-3B27CD87DE02}">
      <dsp:nvSpPr>
        <dsp:cNvPr id="0" name=""/>
        <dsp:cNvSpPr/>
      </dsp:nvSpPr>
      <dsp:spPr>
        <a:xfrm>
          <a:off x="0" y="3806786"/>
          <a:ext cx="701167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621" tIns="46990" rIns="263144" bIns="46990" numCol="1" spcCol="1270" anchor="t" anchorCtr="0">
          <a:noAutofit/>
        </a:bodyPr>
        <a:lstStyle/>
        <a:p>
          <a:pPr marL="285750" lvl="1" indent="-285750" algn="l" defTabSz="1289050" rtl="0">
            <a:lnSpc>
              <a:spcPct val="90000"/>
            </a:lnSpc>
            <a:spcBef>
              <a:spcPct val="0"/>
            </a:spcBef>
            <a:spcAft>
              <a:spcPct val="20000"/>
            </a:spcAft>
            <a:buChar char="•"/>
          </a:pPr>
          <a:endParaRPr lang="en-US" sz="2900" kern="1200"/>
        </a:p>
      </dsp:txBody>
      <dsp:txXfrm>
        <a:off x="0" y="3806786"/>
        <a:ext cx="7011670" cy="612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AEB8E-7D82-C248-B4A0-087AD31691E0}">
      <dsp:nvSpPr>
        <dsp:cNvPr id="0" name=""/>
        <dsp:cNvSpPr/>
      </dsp:nvSpPr>
      <dsp:spPr>
        <a:xfrm>
          <a:off x="0" y="268243"/>
          <a:ext cx="6511545" cy="206856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solidFill>
                <a:schemeClr val="tx1"/>
              </a:solidFill>
              <a:latin typeface="+mn-lt"/>
            </a:rPr>
            <a:t>HL7 version2 (2.x) </a:t>
          </a:r>
          <a:br>
            <a:rPr lang="en-US" sz="5200" kern="1200" dirty="0" smtClean="0">
              <a:solidFill>
                <a:schemeClr val="tx1"/>
              </a:solidFill>
              <a:latin typeface="+mn-lt"/>
            </a:rPr>
          </a:br>
          <a:r>
            <a:rPr lang="en-US" sz="5200" kern="1200" dirty="0" smtClean="0">
              <a:latin typeface="+mn-lt"/>
            </a:rPr>
            <a:t>is 30 years old. </a:t>
          </a:r>
          <a:endParaRPr lang="en-US" sz="5200" kern="1200" dirty="0">
            <a:latin typeface="+mn-lt"/>
          </a:endParaRPr>
        </a:p>
      </dsp:txBody>
      <dsp:txXfrm>
        <a:off x="100979" y="369222"/>
        <a:ext cx="6309587" cy="1866602"/>
      </dsp:txXfrm>
    </dsp:sp>
    <dsp:sp modelId="{3601FA78-C782-B846-B8E6-B8BBB8DC50E7}">
      <dsp:nvSpPr>
        <dsp:cNvPr id="0" name=""/>
        <dsp:cNvSpPr/>
      </dsp:nvSpPr>
      <dsp:spPr>
        <a:xfrm>
          <a:off x="0" y="2486563"/>
          <a:ext cx="6511545" cy="206856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solidFill>
                <a:srgbClr val="000000"/>
              </a:solidFill>
              <a:latin typeface="+mn-lt"/>
            </a:rPr>
            <a:t>HL7 CDA</a:t>
          </a:r>
          <a:r>
            <a:rPr lang="en-US" sz="5200" kern="1200" baseline="30000" dirty="0" smtClean="0">
              <a:solidFill>
                <a:srgbClr val="000000"/>
              </a:solidFill>
              <a:latin typeface="+mn-lt"/>
            </a:rPr>
            <a:t>®</a:t>
          </a:r>
          <a:r>
            <a:rPr lang="en-US" sz="5200" kern="1200" dirty="0" smtClean="0">
              <a:solidFill>
                <a:srgbClr val="000000"/>
              </a:solidFill>
              <a:latin typeface="+mn-lt"/>
            </a:rPr>
            <a:t>  </a:t>
          </a:r>
          <a:br>
            <a:rPr lang="en-US" sz="5200" kern="1200" dirty="0" smtClean="0">
              <a:solidFill>
                <a:srgbClr val="000000"/>
              </a:solidFill>
              <a:latin typeface="+mn-lt"/>
            </a:rPr>
          </a:br>
          <a:r>
            <a:rPr lang="en-US" sz="5200" kern="1200" dirty="0" smtClean="0">
              <a:latin typeface="+mn-lt"/>
            </a:rPr>
            <a:t>is over 10 years old. </a:t>
          </a:r>
          <a:endParaRPr lang="en-US" sz="5200" kern="1200" dirty="0">
            <a:latin typeface="+mn-lt"/>
          </a:endParaRPr>
        </a:p>
      </dsp:txBody>
      <dsp:txXfrm>
        <a:off x="100979" y="2587542"/>
        <a:ext cx="6309587" cy="1866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2F713-A855-8F48-AA43-437AC345DB05}">
      <dsp:nvSpPr>
        <dsp:cNvPr id="0" name=""/>
        <dsp:cNvSpPr/>
      </dsp:nvSpPr>
      <dsp:spPr>
        <a:xfrm>
          <a:off x="576642" y="0"/>
          <a:ext cx="3538165" cy="212289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AnyAirplaneFlight.com</a:t>
          </a:r>
          <a:endParaRPr lang="en-US" sz="2600" kern="1200" dirty="0"/>
        </a:p>
      </dsp:txBody>
      <dsp:txXfrm>
        <a:off x="576642" y="0"/>
        <a:ext cx="3538165" cy="21228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0E48C-9987-6040-8A43-F4EB5F66B113}">
      <dsp:nvSpPr>
        <dsp:cNvPr id="0" name=""/>
        <dsp:cNvSpPr/>
      </dsp:nvSpPr>
      <dsp:spPr>
        <a:xfrm>
          <a:off x="5524579" y="1999535"/>
          <a:ext cx="2443876" cy="2443876"/>
        </a:xfrm>
        <a:prstGeom prst="gear9">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63500" sx="102000" sy="102000" algn="c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AU" sz="2800" kern="1200" dirty="0" smtClean="0"/>
            <a:t>Defined </a:t>
          </a:r>
          <a:r>
            <a:rPr lang="en-AU" sz="2800" kern="1200" dirty="0" err="1" smtClean="0"/>
            <a:t>behavior</a:t>
          </a:r>
          <a:r>
            <a:rPr lang="en-AU" sz="2800" kern="1200" dirty="0" smtClean="0"/>
            <a:t> and meaning</a:t>
          </a:r>
          <a:endParaRPr lang="en-AU" sz="2800" kern="1200" dirty="0"/>
        </a:p>
      </dsp:txBody>
      <dsp:txXfrm>
        <a:off x="6015907" y="2572001"/>
        <a:ext cx="1461220" cy="1256203"/>
      </dsp:txXfrm>
    </dsp:sp>
    <dsp:sp modelId="{E0ADBD04-8E16-1F47-BB90-0FAEB13D35FE}">
      <dsp:nvSpPr>
        <dsp:cNvPr id="0" name=""/>
        <dsp:cNvSpPr/>
      </dsp:nvSpPr>
      <dsp:spPr>
        <a:xfrm>
          <a:off x="4060821" y="1421891"/>
          <a:ext cx="1861096" cy="1777364"/>
        </a:xfrm>
        <a:prstGeom prst="gear6">
          <a:avLst/>
        </a:prstGeom>
        <a:solidFill>
          <a:srgbClr val="42508F"/>
        </a:solidFill>
        <a:ln>
          <a:noFill/>
        </a:ln>
        <a:effectLst>
          <a:outerShdw blurRad="63500" sx="102000" sy="102000" algn="c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AU" sz="1400" kern="1200" dirty="0" smtClean="0"/>
            <a:t>Smallest unit of transaction</a:t>
          </a:r>
          <a:endParaRPr lang="en-AU" sz="1400" kern="1200" dirty="0"/>
        </a:p>
      </dsp:txBody>
      <dsp:txXfrm>
        <a:off x="4520449" y="1872052"/>
        <a:ext cx="941840" cy="877042"/>
      </dsp:txXfrm>
    </dsp:sp>
    <dsp:sp modelId="{7815945A-E9B1-034D-82EF-A13FCF3346FA}">
      <dsp:nvSpPr>
        <dsp:cNvPr id="0" name=""/>
        <dsp:cNvSpPr/>
      </dsp:nvSpPr>
      <dsp:spPr>
        <a:xfrm rot="20700000">
          <a:off x="5098193" y="195691"/>
          <a:ext cx="1741454" cy="1741454"/>
        </a:xfrm>
        <a:prstGeom prst="gear6">
          <a:avLst/>
        </a:prstGeom>
        <a:gradFill rotWithShape="0">
          <a:gsLst>
            <a:gs pos="0">
              <a:schemeClr val="accent4">
                <a:hueOff val="9489448"/>
                <a:satOff val="-24435"/>
                <a:lumOff val="2357"/>
                <a:alphaOff val="0"/>
                <a:shade val="51000"/>
                <a:satMod val="130000"/>
              </a:schemeClr>
            </a:gs>
            <a:gs pos="80000">
              <a:schemeClr val="accent4">
                <a:hueOff val="9489448"/>
                <a:satOff val="-24435"/>
                <a:lumOff val="2357"/>
                <a:alphaOff val="0"/>
                <a:shade val="93000"/>
                <a:satMod val="130000"/>
              </a:schemeClr>
            </a:gs>
            <a:gs pos="100000">
              <a:schemeClr val="accent4">
                <a:hueOff val="9489448"/>
                <a:satOff val="-24435"/>
                <a:lumOff val="2357"/>
                <a:alphaOff val="0"/>
                <a:shade val="94000"/>
                <a:satMod val="135000"/>
              </a:schemeClr>
            </a:gs>
          </a:gsLst>
          <a:lin ang="16200000" scaled="0"/>
        </a:gradFill>
        <a:ln>
          <a:noFill/>
        </a:ln>
        <a:effectLst>
          <a:outerShdw blurRad="63500" sx="102000" sy="102000" algn="c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AU" sz="1400" kern="1200" dirty="0" smtClean="0"/>
            <a:t>“of interest”</a:t>
          </a:r>
        </a:p>
        <a:p>
          <a:pPr lvl="0" algn="ctr" defTabSz="622300" rtl="0">
            <a:lnSpc>
              <a:spcPct val="90000"/>
            </a:lnSpc>
            <a:spcBef>
              <a:spcPct val="0"/>
            </a:spcBef>
            <a:spcAft>
              <a:spcPct val="35000"/>
            </a:spcAft>
          </a:pPr>
          <a:r>
            <a:rPr lang="en-AU" sz="1400" kern="1200" dirty="0" smtClean="0"/>
            <a:t>to healthcare</a:t>
          </a:r>
          <a:endParaRPr lang="en-AU" sz="1400" kern="1200" dirty="0"/>
        </a:p>
      </dsp:txBody>
      <dsp:txXfrm rot="-20700000">
        <a:off x="5480145" y="577643"/>
        <a:ext cx="977550" cy="977550"/>
      </dsp:txXfrm>
    </dsp:sp>
    <dsp:sp modelId="{D2183917-7ED1-8B4A-889D-6C623159593E}">
      <dsp:nvSpPr>
        <dsp:cNvPr id="0" name=""/>
        <dsp:cNvSpPr/>
      </dsp:nvSpPr>
      <dsp:spPr>
        <a:xfrm>
          <a:off x="5339402" y="1629199"/>
          <a:ext cx="3128162" cy="3128162"/>
        </a:xfrm>
        <a:prstGeom prst="circularArrow">
          <a:avLst>
            <a:gd name="adj1" fmla="val 4688"/>
            <a:gd name="adj2" fmla="val 299029"/>
            <a:gd name="adj3" fmla="val 2521839"/>
            <a:gd name="adj4" fmla="val 15849110"/>
            <a:gd name="adj5" fmla="val 5469"/>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67BD6A-0289-3C42-862B-8C52205EB365}">
      <dsp:nvSpPr>
        <dsp:cNvPr id="0" name=""/>
        <dsp:cNvSpPr/>
      </dsp:nvSpPr>
      <dsp:spPr>
        <a:xfrm>
          <a:off x="3787919" y="1027559"/>
          <a:ext cx="2272805" cy="2272805"/>
        </a:xfrm>
        <a:prstGeom prst="leftCircularArrow">
          <a:avLst>
            <a:gd name="adj1" fmla="val 6452"/>
            <a:gd name="adj2" fmla="val 429999"/>
            <a:gd name="adj3" fmla="val 10489124"/>
            <a:gd name="adj4" fmla="val 14837806"/>
            <a:gd name="adj5" fmla="val 7527"/>
          </a:avLst>
        </a:prstGeom>
        <a:solidFill>
          <a:srgbClr val="42508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2357ED-5859-C54F-B299-6A2BB5F487F0}">
      <dsp:nvSpPr>
        <dsp:cNvPr id="0" name=""/>
        <dsp:cNvSpPr/>
      </dsp:nvSpPr>
      <dsp:spPr>
        <a:xfrm>
          <a:off x="4695376" y="-186821"/>
          <a:ext cx="2450541" cy="2450541"/>
        </a:xfrm>
        <a:prstGeom prst="circularArrow">
          <a:avLst>
            <a:gd name="adj1" fmla="val 5984"/>
            <a:gd name="adj2" fmla="val 394124"/>
            <a:gd name="adj3" fmla="val 13313824"/>
            <a:gd name="adj4" fmla="val 10508221"/>
            <a:gd name="adj5" fmla="val 6981"/>
          </a:avLst>
        </a:prstGeom>
        <a:gradFill rotWithShape="0">
          <a:gsLst>
            <a:gs pos="0">
              <a:schemeClr val="accent4">
                <a:hueOff val="9489448"/>
                <a:satOff val="-24435"/>
                <a:lumOff val="2357"/>
                <a:alphaOff val="0"/>
                <a:shade val="51000"/>
                <a:satMod val="130000"/>
              </a:schemeClr>
            </a:gs>
            <a:gs pos="80000">
              <a:schemeClr val="accent4">
                <a:hueOff val="9489448"/>
                <a:satOff val="-24435"/>
                <a:lumOff val="2357"/>
                <a:alphaOff val="0"/>
                <a:shade val="93000"/>
                <a:satMod val="130000"/>
              </a:schemeClr>
            </a:gs>
            <a:gs pos="100000">
              <a:schemeClr val="accent4">
                <a:hueOff val="9489448"/>
                <a:satOff val="-24435"/>
                <a:lumOff val="23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6B03F-5A87-4E08-A32E-D8B9821AFAB6}">
      <dsp:nvSpPr>
        <dsp:cNvPr id="0" name=""/>
        <dsp:cNvSpPr/>
      </dsp:nvSpPr>
      <dsp:spPr>
        <a:xfrm>
          <a:off x="609600" y="0"/>
          <a:ext cx="4876800" cy="4876800"/>
        </a:xfrm>
        <a:prstGeom prst="diamond">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CAE1A64-3C26-4CD0-8055-16154FF0361B}">
      <dsp:nvSpPr>
        <dsp:cNvPr id="0" name=""/>
        <dsp:cNvSpPr/>
      </dsp:nvSpPr>
      <dsp:spPr>
        <a:xfrm>
          <a:off x="1030558" y="533401"/>
          <a:ext cx="1901952" cy="1901952"/>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RESTful</a:t>
          </a:r>
          <a:endParaRPr lang="en-CA" sz="2200" b="1" kern="1200" dirty="0"/>
        </a:p>
      </dsp:txBody>
      <dsp:txXfrm>
        <a:off x="1123404" y="626247"/>
        <a:ext cx="1716260" cy="1716260"/>
      </dsp:txXfrm>
    </dsp:sp>
    <dsp:sp modelId="{AA9D5778-9E54-41DB-BF3A-44486A11C644}">
      <dsp:nvSpPr>
        <dsp:cNvPr id="0" name=""/>
        <dsp:cNvSpPr/>
      </dsp:nvSpPr>
      <dsp:spPr>
        <a:xfrm>
          <a:off x="3114362" y="542531"/>
          <a:ext cx="1901952" cy="1895865"/>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Documents</a:t>
          </a:r>
          <a:endParaRPr lang="en-CA" sz="2200" b="1" kern="1200" dirty="0"/>
        </a:p>
      </dsp:txBody>
      <dsp:txXfrm>
        <a:off x="3206911" y="635080"/>
        <a:ext cx="1716854" cy="1710767"/>
      </dsp:txXfrm>
    </dsp:sp>
    <dsp:sp modelId="{B6C28692-8BAE-4E06-A3BE-9AAFCCA84D47}">
      <dsp:nvSpPr>
        <dsp:cNvPr id="0" name=""/>
        <dsp:cNvSpPr/>
      </dsp:nvSpPr>
      <dsp:spPr>
        <a:xfrm>
          <a:off x="1072896" y="2511552"/>
          <a:ext cx="1901952" cy="1901952"/>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Messages</a:t>
          </a:r>
          <a:endParaRPr lang="en-CA" sz="2200" b="1" kern="1200" dirty="0"/>
        </a:p>
      </dsp:txBody>
      <dsp:txXfrm>
        <a:off x="1165742" y="2604398"/>
        <a:ext cx="1716260" cy="1716260"/>
      </dsp:txXfrm>
    </dsp:sp>
    <dsp:sp modelId="{C9DED484-765B-4B50-9650-386C82457535}">
      <dsp:nvSpPr>
        <dsp:cNvPr id="0" name=""/>
        <dsp:cNvSpPr/>
      </dsp:nvSpPr>
      <dsp:spPr>
        <a:xfrm>
          <a:off x="3114362" y="2514595"/>
          <a:ext cx="1901952" cy="1901952"/>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Services</a:t>
          </a:r>
          <a:endParaRPr lang="en-CA" sz="2200" b="1" kern="1200" dirty="0"/>
        </a:p>
      </dsp:txBody>
      <dsp:txXfrm>
        <a:off x="3207208" y="2607441"/>
        <a:ext cx="1716260" cy="17162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0.11489</cdr:x>
      <cdr:y>0.28877</cdr:y>
    </cdr:from>
    <cdr:to>
      <cdr:x>0.43404</cdr:x>
      <cdr:y>0.28877</cdr:y>
    </cdr:to>
    <cdr:cxnSp macro="">
      <cdr:nvCxnSpPr>
        <cdr:cNvPr id="3" name="Straight Connector 2"/>
        <cdr:cNvCxnSpPr/>
      </cdr:nvCxnSpPr>
      <cdr:spPr>
        <a:xfrm xmlns:a="http://schemas.openxmlformats.org/drawingml/2006/main">
          <a:off x="685800" y="914400"/>
          <a:ext cx="1905000" cy="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0785D0-2E4E-49B9-B00C-F9DB48231646}" type="datetimeFigureOut">
              <a:rPr lang="en-US" smtClean="0"/>
              <a:t>9/18/17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EB9C8-78DE-4286-AB0C-7E4D4D1184C1}" type="slidenum">
              <a:rPr lang="en-US" smtClean="0"/>
              <a:t>‹#›</a:t>
            </a:fld>
            <a:endParaRPr lang="en-US"/>
          </a:p>
        </p:txBody>
      </p:sp>
    </p:spTree>
    <p:extLst>
      <p:ext uri="{BB962C8B-B14F-4D97-AF65-F5344CB8AC3E}">
        <p14:creationId xmlns:p14="http://schemas.microsoft.com/office/powerpoint/2010/main" val="824111058"/>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mn-ea"/>
        <a:cs typeface="+mn-cs"/>
      </a:defRPr>
    </a:lvl1pPr>
    <a:lvl2pPr marL="457167"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4" algn="l" defTabSz="914332" rtl="0" eaLnBrk="1" latinLnBrk="0" hangingPunct="1">
      <a:defRPr sz="1200" kern="1200">
        <a:solidFill>
          <a:schemeClr val="tx1"/>
        </a:solidFill>
        <a:latin typeface="+mn-lt"/>
        <a:ea typeface="+mn-ea"/>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5</a:t>
            </a:fld>
            <a:endParaRPr lang="en-US" dirty="0"/>
          </a:p>
        </p:txBody>
      </p:sp>
    </p:spTree>
    <p:extLst>
      <p:ext uri="{BB962C8B-B14F-4D97-AF65-F5344CB8AC3E}">
        <p14:creationId xmlns:p14="http://schemas.microsoft.com/office/powerpoint/2010/main" val="828469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800" dirty="0" smtClean="0"/>
              <a:t>“Resources” with an explicit and stable URI</a:t>
            </a:r>
          </a:p>
          <a:p>
            <a:pPr lvl="1"/>
            <a:r>
              <a:rPr lang="en-AU" sz="2400" dirty="0" smtClean="0"/>
              <a:t>The name for what gets exchanged in REST</a:t>
            </a:r>
          </a:p>
          <a:p>
            <a:pPr lvl="1"/>
            <a:r>
              <a:rPr lang="en-AU" sz="2400" dirty="0" smtClean="0"/>
              <a:t>Defined behaviour and meaning</a:t>
            </a:r>
          </a:p>
          <a:p>
            <a:pPr lvl="1"/>
            <a:r>
              <a:rPr lang="en-AU" sz="2400" dirty="0" smtClean="0"/>
              <a:t>Known identity / location</a:t>
            </a:r>
          </a:p>
          <a:p>
            <a:pPr lvl="1"/>
            <a:r>
              <a:rPr lang="en-AU" sz="2400" dirty="0" smtClean="0"/>
              <a:t>Quite an abstract idea</a:t>
            </a:r>
          </a:p>
          <a:p>
            <a:r>
              <a:rPr lang="en-AU" sz="2800" dirty="0" smtClean="0"/>
              <a:t>Formats: XML / JSON </a:t>
            </a:r>
            <a:r>
              <a:rPr lang="en-AU" sz="2000" dirty="0" smtClean="0"/>
              <a:t>(+RDF, coming)</a:t>
            </a:r>
            <a:endParaRPr lang="en-AU" sz="2800" dirty="0" smtClean="0"/>
          </a:p>
          <a:p>
            <a:r>
              <a:rPr lang="en-AU" sz="2800" dirty="0" smtClean="0"/>
              <a:t>Exchange using HTTP (Security: SSL / </a:t>
            </a:r>
            <a:r>
              <a:rPr lang="en-AU" sz="2800" dirty="0" err="1" smtClean="0"/>
              <a:t>Oauth</a:t>
            </a:r>
            <a:r>
              <a:rPr lang="en-AU" sz="2800" dirty="0" smtClean="0"/>
              <a:t> / </a:t>
            </a:r>
            <a:r>
              <a:rPr lang="en-AU" sz="2800" dirty="0" err="1" smtClean="0"/>
              <a:t>OpenID</a:t>
            </a:r>
            <a:r>
              <a:rPr lang="en-AU" sz="2800" dirty="0" smtClean="0"/>
              <a:t>)</a:t>
            </a:r>
          </a:p>
          <a:p>
            <a:r>
              <a:rPr lang="en-AU" sz="2800" dirty="0" smtClean="0"/>
              <a:t>Often “REST” is followed loosely, hence “RESTful”</a:t>
            </a:r>
          </a:p>
          <a:p>
            <a:endParaRPr lang="en-US" dirty="0"/>
          </a:p>
        </p:txBody>
      </p:sp>
      <p:sp>
        <p:nvSpPr>
          <p:cNvPr id="4" name="Slide Number Placeholder 3"/>
          <p:cNvSpPr>
            <a:spLocks noGrp="1"/>
          </p:cNvSpPr>
          <p:nvPr>
            <p:ph type="sldNum" sz="quarter" idx="10"/>
          </p:nvPr>
        </p:nvSpPr>
        <p:spPr/>
        <p:txBody>
          <a:bodyPr/>
          <a:lstStyle/>
          <a:p>
            <a:fld id="{CC1F53EB-8206-41AF-BAAA-188027A2E463}" type="slidenum">
              <a:rPr lang="en-US" smtClean="0"/>
              <a:t>21</a:t>
            </a:fld>
            <a:endParaRPr lang="en-US"/>
          </a:p>
        </p:txBody>
      </p:sp>
    </p:spTree>
    <p:extLst>
      <p:ext uri="{BB962C8B-B14F-4D97-AF65-F5344CB8AC3E}">
        <p14:creationId xmlns:p14="http://schemas.microsoft.com/office/powerpoint/2010/main" val="768787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Discussion Points:</a:t>
            </a:r>
          </a:p>
          <a:p>
            <a:pPr marL="171450" indent="-171450">
              <a:buFont typeface="Arial" charset="0"/>
              <a:buChar char="•"/>
            </a:pPr>
            <a:r>
              <a:rPr lang="en-US" dirty="0" smtClean="0"/>
              <a:t>This</a:t>
            </a:r>
            <a:r>
              <a:rPr lang="en-US" baseline="0" dirty="0" smtClean="0"/>
              <a:t> slide should be your pivot towards talking about FHIR within the context of HealthShare</a:t>
            </a:r>
          </a:p>
          <a:p>
            <a:pPr marL="171450" indent="-171450">
              <a:buFont typeface="Arial" charset="0"/>
              <a:buChar char="•"/>
            </a:pPr>
            <a:r>
              <a:rPr lang="en-US" baseline="0" dirty="0" smtClean="0"/>
              <a:t>The point of this slide is to illustrate how, even when we reach peak rates of FHIR adoption, you will still live in a </a:t>
            </a:r>
            <a:r>
              <a:rPr lang="en-US" baseline="0" dirty="0" err="1" smtClean="0"/>
              <a:t>heterogenous</a:t>
            </a:r>
            <a:r>
              <a:rPr lang="en-US" baseline="0" dirty="0" smtClean="0"/>
              <a:t> landscape of standards.</a:t>
            </a:r>
          </a:p>
          <a:p>
            <a:pPr marL="171450" indent="-171450">
              <a:buFont typeface="Arial" charset="0"/>
              <a:buChar char="•"/>
            </a:pPr>
            <a:r>
              <a:rPr lang="en-US" baseline="0" dirty="0" smtClean="0"/>
              <a:t>The Y-Axis is a conceptual synthesis of market usage of the standard and industry standard mindshare</a:t>
            </a:r>
          </a:p>
          <a:p>
            <a:pPr marL="171450" indent="-171450">
              <a:buFont typeface="Arial" charset="0"/>
              <a:buChar char="•"/>
            </a:pPr>
            <a:r>
              <a:rPr lang="en-US" baseline="0" dirty="0" smtClean="0"/>
              <a:t>The X-Axis is time on the scale of decades. The very left hand side is shortly after the inception of V2 HL7 in the 1980’s. The dotted red line represents now (2016). The right end of the graph is 10-15 years in the future.</a:t>
            </a:r>
          </a:p>
          <a:p>
            <a:pPr marL="171450" indent="-171450">
              <a:buFont typeface="Arial" charset="0"/>
              <a:buChar char="•"/>
            </a:pPr>
            <a:r>
              <a:rPr lang="en-US" baseline="0" dirty="0" smtClean="0"/>
              <a:t>This graph isn’t driven by data, it’s simply a conceptual illustration</a:t>
            </a:r>
          </a:p>
          <a:p>
            <a:pPr marL="171450" indent="-171450">
              <a:buFont typeface="Arial" charset="0"/>
              <a:buChar char="•"/>
            </a:pPr>
            <a:endParaRPr lang="en-US" baseline="0" dirty="0" smtClean="0"/>
          </a:p>
          <a:p>
            <a:pPr marL="171450" indent="-171450">
              <a:buFont typeface="Arial" charset="0"/>
              <a:buChar char="•"/>
            </a:pPr>
            <a:r>
              <a:rPr lang="en-US" baseline="0" dirty="0" smtClean="0"/>
              <a:t>The key take away is that all standards peak in adoption and mindshare and then slowly taper off over time as systems are replaced or upgraded. </a:t>
            </a:r>
          </a:p>
          <a:p>
            <a:pPr marL="171450" indent="-171450">
              <a:buFont typeface="Arial" charset="0"/>
              <a:buChar char="•"/>
            </a:pPr>
            <a:r>
              <a:rPr lang="en-US" baseline="0" dirty="0" smtClean="0"/>
              <a:t>Currently, we’re at what is essentially “peak CDA” and V2 and V3 HL7 are falling off. Meanwhile FHIR is building towards what will likely be a strong peak in 5-10 years.</a:t>
            </a:r>
          </a:p>
          <a:p>
            <a:pPr marL="171450" indent="-171450">
              <a:buFont typeface="Arial" charset="0"/>
              <a:buChar char="•"/>
            </a:pPr>
            <a:r>
              <a:rPr lang="en-US" baseline="0" dirty="0" smtClean="0"/>
              <a:t>The key takeaway here is that even when we get to a point where FHIR dominates the market, you will still have to deal with V2 and CDA standards. </a:t>
            </a:r>
          </a:p>
          <a:p>
            <a:pPr marL="171450" indent="-171450">
              <a:buFont typeface="Arial" charset="0"/>
              <a:buChar char="•"/>
            </a:pPr>
            <a:r>
              <a:rPr lang="en-US" baseline="0" dirty="0" smtClean="0"/>
              <a:t>This is where HealthShare is key to an organization’s success. Because HealthShare can speak a wide range of standards, and convert between them, it is ideally positioned to bridge the ”standards gap” between legacy standards and FHIR.</a:t>
            </a:r>
          </a:p>
          <a:p>
            <a:pPr marL="171450" indent="-171450">
              <a:buFont typeface="Arial" charset="0"/>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52DB30-2CD4-C948-A767-C3D510CBEF0D}" type="slidenum">
              <a:rPr lang="en-US" smtClean="0"/>
              <a:t>22</a:t>
            </a:fld>
            <a:endParaRPr lang="en-US"/>
          </a:p>
        </p:txBody>
      </p:sp>
    </p:spTree>
    <p:extLst>
      <p:ext uri="{BB962C8B-B14F-4D97-AF65-F5344CB8AC3E}">
        <p14:creationId xmlns:p14="http://schemas.microsoft.com/office/powerpoint/2010/main" val="1102330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FHIR in, FHIR out</a:t>
            </a:r>
          </a:p>
          <a:p>
            <a:pPr marL="228600" indent="-228600">
              <a:buAutoNum type="arabicPeriod"/>
            </a:pPr>
            <a:r>
              <a:rPr lang="en-US" dirty="0" smtClean="0"/>
              <a:t>FHIR in,</a:t>
            </a:r>
            <a:r>
              <a:rPr lang="en-US" baseline="0" dirty="0" smtClean="0"/>
              <a:t> CD, HL7v2 out</a:t>
            </a:r>
          </a:p>
          <a:p>
            <a:pPr marL="228600" indent="-228600">
              <a:buAutoNum type="arabicPeriod"/>
            </a:pPr>
            <a:r>
              <a:rPr lang="en-US" baseline="0" dirty="0" smtClean="0"/>
              <a:t>CDA, v2 in, FHIR out</a:t>
            </a:r>
          </a:p>
          <a:p>
            <a:pPr marL="0" indent="0">
              <a:buNone/>
            </a:pPr>
            <a:r>
              <a:rPr lang="en-US" dirty="0" smtClean="0"/>
              <a:t>Can</a:t>
            </a:r>
            <a:r>
              <a:rPr lang="en-US" baseline="0" dirty="0" smtClean="0"/>
              <a:t> split, can augment. Generic description of use case: HealthShare bridging clinical systems.</a:t>
            </a:r>
          </a:p>
          <a:p>
            <a:endParaRPr lang="en-US" dirty="0"/>
          </a:p>
        </p:txBody>
      </p:sp>
      <p:sp>
        <p:nvSpPr>
          <p:cNvPr id="4" name="Slide Number Placeholder 3"/>
          <p:cNvSpPr>
            <a:spLocks noGrp="1"/>
          </p:cNvSpPr>
          <p:nvPr>
            <p:ph type="sldNum" sz="quarter" idx="10"/>
          </p:nvPr>
        </p:nvSpPr>
        <p:spPr/>
        <p:txBody>
          <a:bodyPr/>
          <a:lstStyle/>
          <a:p>
            <a:fld id="{BA1A982F-05DF-4110-8B37-AC23CDDE2D21}" type="slidenum">
              <a:rPr lang="en-US" smtClean="0"/>
              <a:pPr/>
              <a:t>23</a:t>
            </a:fld>
            <a:endParaRPr lang="en-US"/>
          </a:p>
        </p:txBody>
      </p:sp>
    </p:spTree>
    <p:extLst>
      <p:ext uri="{BB962C8B-B14F-4D97-AF65-F5344CB8AC3E}">
        <p14:creationId xmlns:p14="http://schemas.microsoft.com/office/powerpoint/2010/main" val="1050115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Log</a:t>
            </a:r>
            <a:r>
              <a:rPr lang="en-US" baseline="0" dirty="0" smtClean="0"/>
              <a:t> in</a:t>
            </a:r>
          </a:p>
          <a:p>
            <a:pPr marL="228600" indent="-228600">
              <a:buAutoNum type="arabicPeriod"/>
            </a:pPr>
            <a:r>
              <a:rPr lang="en-US" baseline="0" dirty="0" smtClean="0"/>
              <a:t>Search for patient and retrieve patient resources of potential matches</a:t>
            </a:r>
          </a:p>
          <a:p>
            <a:pPr marL="228600" indent="-228600">
              <a:buAutoNum type="arabicPeriod"/>
            </a:pPr>
            <a:r>
              <a:rPr lang="en-US" baseline="0" dirty="0" smtClean="0"/>
              <a:t>Select a particular patient, which launches hook to external clinical system (EHR or legacy system, </a:t>
            </a:r>
            <a:r>
              <a:rPr lang="en-US" baseline="0" dirty="0" err="1" smtClean="0"/>
              <a:t>etc</a:t>
            </a:r>
            <a:r>
              <a:rPr lang="en-US" baseline="0" dirty="0" smtClean="0"/>
              <a:t>…)</a:t>
            </a:r>
          </a:p>
          <a:p>
            <a:pPr marL="228600" indent="-228600">
              <a:buAutoNum type="arabicPeriod"/>
            </a:pPr>
            <a:r>
              <a:rPr lang="en-US" baseline="0" dirty="0" smtClean="0"/>
              <a:t>Retrieve data from external system</a:t>
            </a:r>
          </a:p>
          <a:p>
            <a:pPr marL="228600" indent="-228600">
              <a:buAutoNum type="arabicPeriod"/>
            </a:pPr>
            <a:r>
              <a:rPr lang="en-US" baseline="0" dirty="0" smtClean="0"/>
              <a:t>Convert data to FHIR resources (needs to be in SDA at some point, full clinical document- ignore for this diagram)</a:t>
            </a:r>
          </a:p>
          <a:p>
            <a:pPr marL="228600" indent="-228600">
              <a:buAutoNum type="arabicPeriod"/>
            </a:pPr>
            <a:r>
              <a:rPr lang="en-US" baseline="0" dirty="0" smtClean="0"/>
              <a:t>Bundle of resources and store each in resource repository</a:t>
            </a:r>
          </a:p>
          <a:p>
            <a:pPr marL="228600" indent="-228600">
              <a:buAutoNum type="arabicPeriod"/>
            </a:pPr>
            <a:r>
              <a:rPr lang="en-US" baseline="0" dirty="0" smtClean="0"/>
              <a:t>Index resources </a:t>
            </a:r>
          </a:p>
          <a:p>
            <a:pPr marL="228600" indent="-228600">
              <a:buAutoNum type="arabicPeriod"/>
            </a:pPr>
            <a:r>
              <a:rPr lang="en-US" baseline="0" dirty="0" smtClean="0"/>
              <a:t>Client can GET or Search for resources based on what’s been indexed</a:t>
            </a:r>
          </a:p>
        </p:txBody>
      </p:sp>
      <p:sp>
        <p:nvSpPr>
          <p:cNvPr id="4" name="Slide Number Placeholder 3"/>
          <p:cNvSpPr>
            <a:spLocks noGrp="1"/>
          </p:cNvSpPr>
          <p:nvPr>
            <p:ph type="sldNum" sz="quarter" idx="10"/>
          </p:nvPr>
        </p:nvSpPr>
        <p:spPr/>
        <p:txBody>
          <a:bodyPr/>
          <a:lstStyle/>
          <a:p>
            <a:fld id="{BA1A982F-05DF-4110-8B37-AC23CDDE2D21}" type="slidenum">
              <a:rPr lang="en-US" smtClean="0"/>
              <a:pPr/>
              <a:t>24</a:t>
            </a:fld>
            <a:endParaRPr lang="en-US"/>
          </a:p>
        </p:txBody>
      </p:sp>
    </p:spTree>
    <p:extLst>
      <p:ext uri="{BB962C8B-B14F-4D97-AF65-F5344CB8AC3E}">
        <p14:creationId xmlns:p14="http://schemas.microsoft.com/office/powerpoint/2010/main" val="204715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chemeClr val="accent1"/>
              </a:buClr>
            </a:pPr>
            <a:r>
              <a:rPr lang="en-US" sz="1200" dirty="0" smtClean="0"/>
              <a:t>Ensure that people, processes and equipment all see the whole patient</a:t>
            </a:r>
          </a:p>
          <a:p>
            <a:pPr marL="457200" indent="-457200" algn="l">
              <a:buClr>
                <a:schemeClr val="accent1"/>
              </a:buClr>
              <a:buFont typeface="Wingdings" charset="2"/>
              <a:buChar char="ü"/>
            </a:pPr>
            <a:endParaRPr lang="en-US" sz="1200" dirty="0" smtClean="0"/>
          </a:p>
          <a:p>
            <a:pPr algn="l">
              <a:buClr>
                <a:schemeClr val="accent1"/>
              </a:buClr>
            </a:pPr>
            <a:r>
              <a:rPr lang="en-US" sz="1200" dirty="0" smtClean="0"/>
              <a:t>Move care to the lowest intensity setting</a:t>
            </a:r>
          </a:p>
          <a:p>
            <a:pPr algn="l">
              <a:buClr>
                <a:schemeClr val="accent1"/>
              </a:buClr>
            </a:pPr>
            <a:endParaRPr lang="en-US" sz="1200" dirty="0" smtClean="0"/>
          </a:p>
          <a:p>
            <a:pPr algn="l">
              <a:buClr>
                <a:schemeClr val="accent1"/>
              </a:buClr>
            </a:pPr>
            <a:r>
              <a:rPr lang="en-US" sz="1200" dirty="0" smtClean="0"/>
              <a:t>Engage the patient as a member of the team</a:t>
            </a:r>
          </a:p>
          <a:p>
            <a:pPr marL="457200" indent="-457200" algn="l">
              <a:buClr>
                <a:schemeClr val="accent1"/>
              </a:buClr>
              <a:buFont typeface="Wingdings" charset="2"/>
              <a:buChar char="ü"/>
            </a:pPr>
            <a:endParaRPr lang="en-US" sz="1200" dirty="0" smtClean="0"/>
          </a:p>
          <a:p>
            <a:pPr algn="l">
              <a:buClr>
                <a:schemeClr val="accent1"/>
              </a:buClr>
            </a:pPr>
            <a:r>
              <a:rPr lang="en-US" sz="1200" dirty="0" smtClean="0"/>
              <a:t>Coordinate across the whole health and care community</a:t>
            </a:r>
            <a:br>
              <a:rPr lang="en-US" sz="1200" dirty="0" smtClean="0"/>
            </a:br>
            <a:r>
              <a:rPr lang="en-US" sz="1200" dirty="0" smtClean="0"/>
              <a:t/>
            </a:r>
            <a:br>
              <a:rPr lang="en-US" sz="1200" dirty="0" smtClean="0"/>
            </a:br>
            <a:endParaRPr lang="en-US" sz="1200" dirty="0"/>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6</a:t>
            </a:fld>
            <a:endParaRPr lang="en-US" dirty="0"/>
          </a:p>
        </p:txBody>
      </p:sp>
    </p:spTree>
    <p:extLst>
      <p:ext uri="{BB962C8B-B14F-4D97-AF65-F5344CB8AC3E}">
        <p14:creationId xmlns:p14="http://schemas.microsoft.com/office/powerpoint/2010/main" val="121416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800" dirty="0" smtClean="0"/>
              <a:t>“Resources” with an explicit and stable URI</a:t>
            </a:r>
          </a:p>
          <a:p>
            <a:pPr lvl="1"/>
            <a:r>
              <a:rPr lang="en-AU" sz="2400" dirty="0" smtClean="0"/>
              <a:t>The name for what gets exchanged in REST</a:t>
            </a:r>
          </a:p>
          <a:p>
            <a:pPr lvl="1"/>
            <a:r>
              <a:rPr lang="en-AU" sz="2400" dirty="0" smtClean="0"/>
              <a:t>Defined behaviour and meaning</a:t>
            </a:r>
          </a:p>
          <a:p>
            <a:pPr lvl="1"/>
            <a:r>
              <a:rPr lang="en-AU" sz="2400" dirty="0" smtClean="0"/>
              <a:t>Known identity / location</a:t>
            </a:r>
          </a:p>
          <a:p>
            <a:pPr lvl="1"/>
            <a:r>
              <a:rPr lang="en-AU" sz="2400" dirty="0" smtClean="0"/>
              <a:t>Quite an abstract idea</a:t>
            </a:r>
          </a:p>
          <a:p>
            <a:r>
              <a:rPr lang="en-AU" sz="2800" dirty="0" smtClean="0"/>
              <a:t>Formats: XML / JSON </a:t>
            </a:r>
            <a:r>
              <a:rPr lang="en-AU" sz="2000" dirty="0" smtClean="0"/>
              <a:t>(+RDF, coming)</a:t>
            </a:r>
            <a:endParaRPr lang="en-AU" sz="2800" dirty="0" smtClean="0"/>
          </a:p>
          <a:p>
            <a:r>
              <a:rPr lang="en-AU" sz="2800" dirty="0" smtClean="0"/>
              <a:t>Exchange using HTTP (Security: SSL / </a:t>
            </a:r>
            <a:r>
              <a:rPr lang="en-AU" sz="2800" dirty="0" err="1" smtClean="0"/>
              <a:t>Oauth</a:t>
            </a:r>
            <a:r>
              <a:rPr lang="en-AU" sz="2800" dirty="0" smtClean="0"/>
              <a:t> / </a:t>
            </a:r>
            <a:r>
              <a:rPr lang="en-AU" sz="2800" dirty="0" err="1" smtClean="0"/>
              <a:t>OpenID</a:t>
            </a:r>
            <a:r>
              <a:rPr lang="en-AU" sz="2800" dirty="0" smtClean="0"/>
              <a:t>)</a:t>
            </a:r>
          </a:p>
          <a:p>
            <a:r>
              <a:rPr lang="en-AU" sz="2800" dirty="0" smtClean="0"/>
              <a:t>Often “REST” is followed loosely, hence “RESTful”</a:t>
            </a:r>
          </a:p>
          <a:p>
            <a:endParaRPr lang="en-US" dirty="0"/>
          </a:p>
        </p:txBody>
      </p:sp>
      <p:sp>
        <p:nvSpPr>
          <p:cNvPr id="4" name="Slide Number Placeholder 3"/>
          <p:cNvSpPr>
            <a:spLocks noGrp="1"/>
          </p:cNvSpPr>
          <p:nvPr>
            <p:ph type="sldNum" sz="quarter" idx="10"/>
          </p:nvPr>
        </p:nvSpPr>
        <p:spPr/>
        <p:txBody>
          <a:bodyPr/>
          <a:lstStyle/>
          <a:p>
            <a:fld id="{CC1F53EB-8206-41AF-BAAA-188027A2E463}" type="slidenum">
              <a:rPr lang="en-US" smtClean="0"/>
              <a:t>8</a:t>
            </a:fld>
            <a:endParaRPr lang="en-US"/>
          </a:p>
        </p:txBody>
      </p:sp>
    </p:spTree>
    <p:extLst>
      <p:ext uri="{BB962C8B-B14F-4D97-AF65-F5344CB8AC3E}">
        <p14:creationId xmlns:p14="http://schemas.microsoft.com/office/powerpoint/2010/main" val="241550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800" dirty="0" smtClean="0"/>
              <a:t>“Resources” with an explicit and stable URI</a:t>
            </a:r>
          </a:p>
          <a:p>
            <a:pPr lvl="1"/>
            <a:r>
              <a:rPr lang="en-AU" sz="2400" dirty="0" smtClean="0"/>
              <a:t>The name for what gets exchanged in REST</a:t>
            </a:r>
          </a:p>
          <a:p>
            <a:pPr lvl="1"/>
            <a:r>
              <a:rPr lang="en-AU" sz="2400" dirty="0" smtClean="0"/>
              <a:t>Defined behaviour and meaning</a:t>
            </a:r>
          </a:p>
          <a:p>
            <a:pPr lvl="1"/>
            <a:r>
              <a:rPr lang="en-AU" sz="2400" dirty="0" smtClean="0"/>
              <a:t>Known identity / location</a:t>
            </a:r>
          </a:p>
          <a:p>
            <a:pPr lvl="1"/>
            <a:r>
              <a:rPr lang="en-AU" sz="2400" dirty="0" smtClean="0"/>
              <a:t>Quite an abstract idea</a:t>
            </a:r>
          </a:p>
          <a:p>
            <a:r>
              <a:rPr lang="en-AU" sz="2800" dirty="0" smtClean="0"/>
              <a:t>Formats: XML / JSON </a:t>
            </a:r>
            <a:r>
              <a:rPr lang="en-AU" sz="2000" dirty="0" smtClean="0"/>
              <a:t>(+RDF, coming)</a:t>
            </a:r>
            <a:endParaRPr lang="en-AU" sz="2800" dirty="0" smtClean="0"/>
          </a:p>
          <a:p>
            <a:r>
              <a:rPr lang="en-AU" sz="2800" dirty="0" smtClean="0"/>
              <a:t>Exchange using HTTP (Security: SSL / </a:t>
            </a:r>
            <a:r>
              <a:rPr lang="en-AU" sz="2800" dirty="0" err="1" smtClean="0"/>
              <a:t>Oauth</a:t>
            </a:r>
            <a:r>
              <a:rPr lang="en-AU" sz="2800" dirty="0" smtClean="0"/>
              <a:t> / </a:t>
            </a:r>
            <a:r>
              <a:rPr lang="en-AU" sz="2800" dirty="0" err="1" smtClean="0"/>
              <a:t>OpenID</a:t>
            </a:r>
            <a:r>
              <a:rPr lang="en-AU" sz="2800" dirty="0" smtClean="0"/>
              <a:t>)</a:t>
            </a:r>
          </a:p>
          <a:p>
            <a:r>
              <a:rPr lang="en-AU" sz="2800" dirty="0" smtClean="0"/>
              <a:t>Often “REST” is followed loosely, hence “RESTful”</a:t>
            </a:r>
          </a:p>
          <a:p>
            <a:endParaRPr lang="en-US" dirty="0"/>
          </a:p>
        </p:txBody>
      </p:sp>
      <p:sp>
        <p:nvSpPr>
          <p:cNvPr id="4" name="Slide Number Placeholder 3"/>
          <p:cNvSpPr>
            <a:spLocks noGrp="1"/>
          </p:cNvSpPr>
          <p:nvPr>
            <p:ph type="sldNum" sz="quarter" idx="10"/>
          </p:nvPr>
        </p:nvSpPr>
        <p:spPr/>
        <p:txBody>
          <a:bodyPr/>
          <a:lstStyle/>
          <a:p>
            <a:fld id="{CC1F53EB-8206-41AF-BAAA-188027A2E463}" type="slidenum">
              <a:rPr lang="en-US" smtClean="0"/>
              <a:t>9</a:t>
            </a:fld>
            <a:endParaRPr lang="en-US"/>
          </a:p>
        </p:txBody>
      </p:sp>
    </p:spTree>
    <p:extLst>
      <p:ext uri="{BB962C8B-B14F-4D97-AF65-F5344CB8AC3E}">
        <p14:creationId xmlns:p14="http://schemas.microsoft.com/office/powerpoint/2010/main" val="3640735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800" dirty="0" smtClean="0"/>
              <a:t>“Resources” with an explicit and stable URI</a:t>
            </a:r>
          </a:p>
          <a:p>
            <a:pPr lvl="1"/>
            <a:r>
              <a:rPr lang="en-AU" sz="2400" dirty="0" smtClean="0"/>
              <a:t>The name for what gets exchanged in REST</a:t>
            </a:r>
          </a:p>
          <a:p>
            <a:pPr lvl="1"/>
            <a:r>
              <a:rPr lang="en-AU" sz="2400" dirty="0" smtClean="0"/>
              <a:t>Defined behaviour and meaning</a:t>
            </a:r>
          </a:p>
          <a:p>
            <a:pPr lvl="1"/>
            <a:r>
              <a:rPr lang="en-AU" sz="2400" dirty="0" smtClean="0"/>
              <a:t>Known identity / location</a:t>
            </a:r>
          </a:p>
          <a:p>
            <a:pPr lvl="1"/>
            <a:r>
              <a:rPr lang="en-AU" sz="2400" dirty="0" smtClean="0"/>
              <a:t>Quite an abstract idea</a:t>
            </a:r>
          </a:p>
          <a:p>
            <a:r>
              <a:rPr lang="en-AU" sz="2800" dirty="0" smtClean="0"/>
              <a:t>Formats: XML / JSON </a:t>
            </a:r>
            <a:r>
              <a:rPr lang="en-AU" sz="2000" dirty="0" smtClean="0"/>
              <a:t>(+RDF, coming)</a:t>
            </a:r>
            <a:endParaRPr lang="en-AU" sz="2800" dirty="0" smtClean="0"/>
          </a:p>
          <a:p>
            <a:r>
              <a:rPr lang="en-AU" sz="2800" dirty="0" smtClean="0"/>
              <a:t>Exchange using HTTP (Security: SSL / </a:t>
            </a:r>
            <a:r>
              <a:rPr lang="en-AU" sz="2800" dirty="0" err="1" smtClean="0"/>
              <a:t>Oauth</a:t>
            </a:r>
            <a:r>
              <a:rPr lang="en-AU" sz="2800" dirty="0" smtClean="0"/>
              <a:t> / </a:t>
            </a:r>
            <a:r>
              <a:rPr lang="en-AU" sz="2800" dirty="0" err="1" smtClean="0"/>
              <a:t>OpenID</a:t>
            </a:r>
            <a:r>
              <a:rPr lang="en-AU" sz="2800" dirty="0" smtClean="0"/>
              <a:t>)</a:t>
            </a:r>
          </a:p>
          <a:p>
            <a:r>
              <a:rPr lang="en-AU" sz="2800" dirty="0" smtClean="0"/>
              <a:t>Often “REST” is followed loosely, hence “RESTful”</a:t>
            </a:r>
          </a:p>
          <a:p>
            <a:endParaRPr lang="en-US" dirty="0"/>
          </a:p>
        </p:txBody>
      </p:sp>
      <p:sp>
        <p:nvSpPr>
          <p:cNvPr id="4" name="Slide Number Placeholder 3"/>
          <p:cNvSpPr>
            <a:spLocks noGrp="1"/>
          </p:cNvSpPr>
          <p:nvPr>
            <p:ph type="sldNum" sz="quarter" idx="10"/>
          </p:nvPr>
        </p:nvSpPr>
        <p:spPr/>
        <p:txBody>
          <a:bodyPr/>
          <a:lstStyle/>
          <a:p>
            <a:fld id="{CC1F53EB-8206-41AF-BAAA-188027A2E463}" type="slidenum">
              <a:rPr lang="en-US" smtClean="0"/>
              <a:t>10</a:t>
            </a:fld>
            <a:endParaRPr lang="en-US"/>
          </a:p>
        </p:txBody>
      </p:sp>
    </p:spTree>
    <p:extLst>
      <p:ext uri="{BB962C8B-B14F-4D97-AF65-F5344CB8AC3E}">
        <p14:creationId xmlns:p14="http://schemas.microsoft.com/office/powerpoint/2010/main" val="16288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FHIR Resources if 80% of existing systems include</a:t>
            </a:r>
          </a:p>
          <a:p>
            <a:pPr lvl="1"/>
            <a:r>
              <a:rPr lang="en-US" sz="2000" dirty="0" smtClean="0"/>
              <a:t>FHIR was built by implementers</a:t>
            </a:r>
          </a:p>
          <a:p>
            <a:pPr lvl="1"/>
            <a:r>
              <a:rPr lang="en-US" sz="2000" dirty="0" smtClean="0"/>
              <a:t>Maiden name is not in the 80%</a:t>
            </a:r>
          </a:p>
          <a:p>
            <a:pPr lvl="1"/>
            <a:r>
              <a:rPr lang="en-US" sz="2000" dirty="0" smtClean="0"/>
              <a:t>Streamline development by including what is common</a:t>
            </a:r>
          </a:p>
          <a:p>
            <a:r>
              <a:rPr lang="en-US" sz="2400" dirty="0" smtClean="0"/>
              <a:t>Extensions are the other 20%</a:t>
            </a:r>
          </a:p>
          <a:p>
            <a:pPr lvl="1"/>
            <a:r>
              <a:rPr lang="en-US" sz="2000" dirty="0" smtClean="0"/>
              <a:t>Meet specific use cases</a:t>
            </a:r>
          </a:p>
          <a:p>
            <a:pPr lvl="1"/>
            <a:r>
              <a:rPr lang="en-US" sz="2000" dirty="0" smtClean="0"/>
              <a:t>The encoding looks no different, just not in the standard</a:t>
            </a:r>
          </a:p>
          <a:p>
            <a:r>
              <a:rPr lang="en-US" sz="2400" dirty="0" smtClean="0"/>
              <a:t>Everything is still shared, available</a:t>
            </a:r>
          </a:p>
          <a:p>
            <a:pPr lvl="1"/>
            <a:r>
              <a:rPr lang="en-US" sz="2000" dirty="0" smtClean="0"/>
              <a:t>FHIR servers with public access to Extensions</a:t>
            </a:r>
          </a:p>
          <a:p>
            <a:pPr lvl="1"/>
            <a:r>
              <a:rPr lang="en-US" sz="2000" dirty="0" smtClean="0"/>
              <a:t>HL7 will eventually host server to share </a:t>
            </a:r>
          </a:p>
        </p:txBody>
      </p:sp>
      <p:sp>
        <p:nvSpPr>
          <p:cNvPr id="4" name="Slide Number Placeholder 3"/>
          <p:cNvSpPr>
            <a:spLocks noGrp="1"/>
          </p:cNvSpPr>
          <p:nvPr>
            <p:ph type="sldNum" sz="quarter" idx="10"/>
          </p:nvPr>
        </p:nvSpPr>
        <p:spPr/>
        <p:txBody>
          <a:bodyPr/>
          <a:lstStyle/>
          <a:p>
            <a:fld id="{3A1F50BE-48AE-4332-BF46-C112AB8C5E91}" type="slidenum">
              <a:rPr lang="en-CA" smtClean="0"/>
              <a:pPr/>
              <a:t>12</a:t>
            </a:fld>
            <a:endParaRPr lang="en-CA" dirty="0"/>
          </a:p>
        </p:txBody>
      </p:sp>
    </p:spTree>
    <p:extLst>
      <p:ext uri="{BB962C8B-B14F-4D97-AF65-F5344CB8AC3E}">
        <p14:creationId xmlns:p14="http://schemas.microsoft.com/office/powerpoint/2010/main" val="206927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few systems will ever see more than 40-50</a:t>
            </a:r>
            <a:endParaRPr lang="en-CA" dirty="0"/>
          </a:p>
        </p:txBody>
      </p:sp>
      <p:sp>
        <p:nvSpPr>
          <p:cNvPr id="4" name="Slide Number Placeholder 3"/>
          <p:cNvSpPr>
            <a:spLocks noGrp="1"/>
          </p:cNvSpPr>
          <p:nvPr>
            <p:ph type="sldNum" sz="quarter" idx="10"/>
          </p:nvPr>
        </p:nvSpPr>
        <p:spPr/>
        <p:txBody>
          <a:bodyPr/>
          <a:lstStyle/>
          <a:p>
            <a:fld id="{3A1F50BE-48AE-4332-BF46-C112AB8C5E91}" type="slidenum">
              <a:rPr lang="en-CA" smtClean="0"/>
              <a:pPr/>
              <a:t>13</a:t>
            </a:fld>
            <a:endParaRPr lang="en-CA" dirty="0"/>
          </a:p>
        </p:txBody>
      </p:sp>
    </p:spTree>
    <p:extLst>
      <p:ext uri="{BB962C8B-B14F-4D97-AF65-F5344CB8AC3E}">
        <p14:creationId xmlns:p14="http://schemas.microsoft.com/office/powerpoint/2010/main" val="11288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EB9C8-78DE-4286-AB0C-7E4D4D1184C1}" type="slidenum">
              <a:rPr lang="en-US" smtClean="0"/>
              <a:t>16</a:t>
            </a:fld>
            <a:endParaRPr lang="en-US"/>
          </a:p>
        </p:txBody>
      </p:sp>
    </p:spTree>
    <p:extLst>
      <p:ext uri="{BB962C8B-B14F-4D97-AF65-F5344CB8AC3E}">
        <p14:creationId xmlns:p14="http://schemas.microsoft.com/office/powerpoint/2010/main" val="140273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800" dirty="0" smtClean="0"/>
              <a:t>“Resources” with an explicit and stable URI</a:t>
            </a:r>
          </a:p>
          <a:p>
            <a:pPr lvl="1"/>
            <a:r>
              <a:rPr lang="en-AU" sz="2400" dirty="0" smtClean="0"/>
              <a:t>The name for what gets exchanged in REST</a:t>
            </a:r>
          </a:p>
          <a:p>
            <a:pPr lvl="1"/>
            <a:r>
              <a:rPr lang="en-AU" sz="2400" dirty="0" smtClean="0"/>
              <a:t>Defined behaviour and meaning</a:t>
            </a:r>
          </a:p>
          <a:p>
            <a:pPr lvl="1"/>
            <a:r>
              <a:rPr lang="en-AU" sz="2400" dirty="0" smtClean="0"/>
              <a:t>Known identity / location</a:t>
            </a:r>
          </a:p>
          <a:p>
            <a:pPr lvl="1"/>
            <a:r>
              <a:rPr lang="en-AU" sz="2400" dirty="0" smtClean="0"/>
              <a:t>Quite an abstract idea</a:t>
            </a:r>
          </a:p>
          <a:p>
            <a:r>
              <a:rPr lang="en-AU" sz="2800" dirty="0" smtClean="0"/>
              <a:t>Formats: XML / JSON </a:t>
            </a:r>
            <a:r>
              <a:rPr lang="en-AU" sz="2000" dirty="0" smtClean="0"/>
              <a:t>(+RDF, coming)</a:t>
            </a:r>
            <a:endParaRPr lang="en-AU" sz="2800" dirty="0" smtClean="0"/>
          </a:p>
          <a:p>
            <a:r>
              <a:rPr lang="en-AU" sz="2800" dirty="0" smtClean="0"/>
              <a:t>Exchange using HTTP (Security: SSL / </a:t>
            </a:r>
            <a:r>
              <a:rPr lang="en-AU" sz="2800" dirty="0" err="1" smtClean="0"/>
              <a:t>Oauth</a:t>
            </a:r>
            <a:r>
              <a:rPr lang="en-AU" sz="2800" dirty="0" smtClean="0"/>
              <a:t> / </a:t>
            </a:r>
            <a:r>
              <a:rPr lang="en-AU" sz="2800" dirty="0" err="1" smtClean="0"/>
              <a:t>OpenID</a:t>
            </a:r>
            <a:r>
              <a:rPr lang="en-AU" sz="2800" dirty="0" smtClean="0"/>
              <a:t>)</a:t>
            </a:r>
          </a:p>
          <a:p>
            <a:r>
              <a:rPr lang="en-AU" sz="2800" dirty="0" smtClean="0"/>
              <a:t>Often “REST” is followed loosely, hence “RESTful”</a:t>
            </a:r>
          </a:p>
          <a:p>
            <a:endParaRPr lang="en-US" dirty="0"/>
          </a:p>
        </p:txBody>
      </p:sp>
      <p:sp>
        <p:nvSpPr>
          <p:cNvPr id="4" name="Slide Number Placeholder 3"/>
          <p:cNvSpPr>
            <a:spLocks noGrp="1"/>
          </p:cNvSpPr>
          <p:nvPr>
            <p:ph type="sldNum" sz="quarter" idx="10"/>
          </p:nvPr>
        </p:nvSpPr>
        <p:spPr/>
        <p:txBody>
          <a:bodyPr/>
          <a:lstStyle/>
          <a:p>
            <a:fld id="{CC1F53EB-8206-41AF-BAAA-188027A2E463}" type="slidenum">
              <a:rPr lang="en-US" smtClean="0"/>
              <a:t>19</a:t>
            </a:fld>
            <a:endParaRPr lang="en-US"/>
          </a:p>
        </p:txBody>
      </p:sp>
    </p:spTree>
    <p:extLst>
      <p:ext uri="{BB962C8B-B14F-4D97-AF65-F5344CB8AC3E}">
        <p14:creationId xmlns:p14="http://schemas.microsoft.com/office/powerpoint/2010/main" val="88336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9" name="Text Placeholder 5"/>
          <p:cNvSpPr>
            <a:spLocks noGrp="1"/>
          </p:cNvSpPr>
          <p:nvPr>
            <p:ph idx="1"/>
          </p:nvPr>
        </p:nvSpPr>
        <p:spPr>
          <a:xfrm>
            <a:off x="358924" y="1325131"/>
            <a:ext cx="11493838" cy="4443711"/>
          </a:xfrm>
          <a:prstGeom prst="rect">
            <a:avLst/>
          </a:prstGeom>
        </p:spPr>
        <p:txBody>
          <a:bodyPr vert="horz" lIns="45720" tIns="45720" rIns="45720" bIns="4572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p:nvSpPr>
        <p:spPr bwMode="auto">
          <a:xfrm>
            <a:off x="358924" y="6353220"/>
            <a:ext cx="4295775" cy="160044"/>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fld id="{775DB951-7644-4E4E-ADEB-A7A5F3AE3B2F}" type="slidenum">
              <a:rPr lang="en-US" sz="800" b="0" i="0" smtClean="0">
                <a:solidFill>
                  <a:srgbClr val="000000"/>
                </a:solidFill>
                <a:latin typeface="Arial" charset="0"/>
                <a:ea typeface="Arial" charset="0"/>
                <a:cs typeface="Arial" charset="0"/>
              </a:rPr>
              <a:t>‹#›</a:t>
            </a:fld>
            <a:r>
              <a:rPr lang="en-US" sz="800" b="0" i="0" dirty="0" smtClean="0">
                <a:solidFill>
                  <a:srgbClr val="000000"/>
                </a:solidFill>
                <a:latin typeface="Arial" charset="0"/>
                <a:ea typeface="Arial" charset="0"/>
                <a:cs typeface="Arial" charset="0"/>
              </a:rPr>
              <a:t>  |  © 2016 </a:t>
            </a:r>
            <a:r>
              <a:rPr lang="en-US" sz="800" b="0" i="0" dirty="0" err="1" smtClean="0">
                <a:solidFill>
                  <a:srgbClr val="000000"/>
                </a:solidFill>
                <a:latin typeface="Arial" charset="0"/>
                <a:ea typeface="Arial" charset="0"/>
                <a:cs typeface="Arial" charset="0"/>
              </a:rPr>
              <a:t>InterSystems</a:t>
            </a:r>
            <a:r>
              <a:rPr lang="en-US" sz="800" b="0" i="0" dirty="0" smtClean="0">
                <a:solidFill>
                  <a:srgbClr val="000000"/>
                </a:solidFill>
                <a:latin typeface="Arial" charset="0"/>
                <a:ea typeface="Arial" charset="0"/>
                <a:cs typeface="Arial" charset="0"/>
              </a:rPr>
              <a:t> Corporation. All</a:t>
            </a:r>
            <a:r>
              <a:rPr lang="en-US" sz="800" b="0" i="0" baseline="0" dirty="0" smtClean="0">
                <a:solidFill>
                  <a:srgbClr val="000000"/>
                </a:solidFill>
                <a:latin typeface="Arial" charset="0"/>
                <a:ea typeface="Arial" charset="0"/>
                <a:cs typeface="Arial" charset="0"/>
              </a:rPr>
              <a:t> Rights Reserved</a:t>
            </a:r>
            <a:r>
              <a:rPr lang="en-US" sz="800" b="0" i="0" dirty="0" smtClean="0">
                <a:solidFill>
                  <a:srgbClr val="000000"/>
                </a:solidFill>
                <a:latin typeface="Arial" charset="0"/>
                <a:ea typeface="Arial" charset="0"/>
                <a:cs typeface="Arial" charset="0"/>
              </a:rPr>
              <a:t>.</a:t>
            </a:r>
            <a:endParaRPr lang="en-US" sz="800" b="0" i="0" noProof="0" dirty="0" smtClean="0">
              <a:solidFill>
                <a:srgbClr val="000000"/>
              </a:solidFill>
              <a:latin typeface="Arial" charset="0"/>
              <a:ea typeface="Arial" charset="0"/>
              <a:cs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6884" y="6201658"/>
            <a:ext cx="175878" cy="46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userDrawn="1"/>
        </p:nvSpPr>
        <p:spPr>
          <a:xfrm>
            <a:off x="2540004" y="5943611"/>
            <a:ext cx="184654" cy="384717"/>
          </a:xfrm>
          <a:prstGeom prst="rect">
            <a:avLst/>
          </a:prstGeom>
          <a:noFill/>
        </p:spPr>
        <p:txBody>
          <a:bodyPr wrap="none" lIns="91434" tIns="45718" rIns="91434" bIns="45718" rtlCol="0">
            <a:spAutoFit/>
          </a:bodyPr>
          <a:lstStyle/>
          <a:p>
            <a:endParaRPr lang="en-US" sz="1900" dirty="0"/>
          </a:p>
        </p:txBody>
      </p:sp>
    </p:spTree>
    <p:extLst>
      <p:ext uri="{BB962C8B-B14F-4D97-AF65-F5344CB8AC3E}">
        <p14:creationId xmlns:p14="http://schemas.microsoft.com/office/powerpoint/2010/main" val="344040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7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858"/>
            <a:ext cx="12190474" cy="6857142"/>
          </a:xfrm>
          <a:prstGeom prst="rect">
            <a:avLst/>
          </a:prstGeom>
        </p:spPr>
      </p:pic>
      <p:sp>
        <p:nvSpPr>
          <p:cNvPr id="6" name="Text Placeholder 5"/>
          <p:cNvSpPr>
            <a:spLocks noGrp="1"/>
          </p:cNvSpPr>
          <p:nvPr>
            <p:ph type="body" sz="quarter" idx="11"/>
          </p:nvPr>
        </p:nvSpPr>
        <p:spPr>
          <a:xfrm>
            <a:off x="358924" y="2952519"/>
            <a:ext cx="11490176" cy="1685581"/>
          </a:xfrm>
        </p:spPr>
        <p:txBody>
          <a:bodyPr/>
          <a:lstStyle>
            <a:lvl1pPr>
              <a:defRPr sz="400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p:txBody>
      </p:sp>
      <p:sp>
        <p:nvSpPr>
          <p:cNvPr id="2" name="Title 1"/>
          <p:cNvSpPr>
            <a:spLocks noGrp="1"/>
          </p:cNvSpPr>
          <p:nvPr>
            <p:ph type="title"/>
          </p:nvPr>
        </p:nvSpPr>
        <p:spPr>
          <a:xfrm>
            <a:off x="358925" y="2011096"/>
            <a:ext cx="11490175" cy="856890"/>
          </a:xfrm>
        </p:spPr>
        <p:txBody>
          <a:bodyPr/>
          <a:lstStyle>
            <a:lvl1pPr>
              <a:defRPr sz="1800">
                <a:solidFill>
                  <a:schemeClr val="bg1"/>
                </a:solidFill>
                <a:latin typeface="+mj-lt"/>
              </a:defRPr>
            </a:lvl1pPr>
          </a:lstStyle>
          <a:p>
            <a:r>
              <a:rPr lang="en-US" smtClean="0"/>
              <a:t>Click to edit Master title style</a:t>
            </a:r>
            <a:endParaRPr lang="en-US" dirty="0"/>
          </a:p>
        </p:txBody>
      </p:sp>
      <p:sp>
        <p:nvSpPr>
          <p:cNvPr id="5" name="TextBox 4"/>
          <p:cNvSpPr txBox="1"/>
          <p:nvPr/>
        </p:nvSpPr>
        <p:spPr bwMode="auto">
          <a:xfrm>
            <a:off x="358924" y="6353220"/>
            <a:ext cx="4295775" cy="160044"/>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fld id="{775DB951-7644-4E4E-ADEB-A7A5F3AE3B2F}" type="slidenum">
              <a:rPr lang="en-US" sz="800" b="0" i="0" smtClean="0">
                <a:solidFill>
                  <a:schemeClr val="bg1"/>
                </a:solidFill>
                <a:latin typeface="Arial" charset="0"/>
                <a:ea typeface="Arial" charset="0"/>
                <a:cs typeface="Arial" charset="0"/>
              </a:rPr>
              <a:t>‹#›</a:t>
            </a:fld>
            <a:r>
              <a:rPr lang="en-US" sz="800" b="0" i="0" dirty="0" smtClean="0">
                <a:solidFill>
                  <a:schemeClr val="bg1"/>
                </a:solidFill>
                <a:latin typeface="Arial" charset="0"/>
                <a:ea typeface="Arial" charset="0"/>
                <a:cs typeface="Arial" charset="0"/>
              </a:rPr>
              <a:t>  |  © 2016 </a:t>
            </a:r>
            <a:r>
              <a:rPr lang="en-US" sz="800" b="0" i="0" dirty="0" err="1" smtClean="0">
                <a:solidFill>
                  <a:schemeClr val="bg1"/>
                </a:solidFill>
                <a:latin typeface="Arial" charset="0"/>
                <a:ea typeface="Arial" charset="0"/>
                <a:cs typeface="Arial" charset="0"/>
              </a:rPr>
              <a:t>InterSystems</a:t>
            </a:r>
            <a:r>
              <a:rPr lang="en-US" sz="800" b="0" i="0" dirty="0" smtClean="0">
                <a:solidFill>
                  <a:schemeClr val="bg1"/>
                </a:solidFill>
                <a:latin typeface="Arial" charset="0"/>
                <a:ea typeface="Arial" charset="0"/>
                <a:cs typeface="Arial" charset="0"/>
              </a:rPr>
              <a:t> Corporation. All</a:t>
            </a:r>
            <a:r>
              <a:rPr lang="en-US" sz="800" b="0" i="0" baseline="0" dirty="0" smtClean="0">
                <a:solidFill>
                  <a:schemeClr val="bg1"/>
                </a:solidFill>
                <a:latin typeface="Arial" charset="0"/>
                <a:ea typeface="Arial" charset="0"/>
                <a:cs typeface="Arial" charset="0"/>
              </a:rPr>
              <a:t> Rights Reserved</a:t>
            </a:r>
            <a:r>
              <a:rPr lang="en-US" sz="800" b="0" i="0" dirty="0" smtClean="0">
                <a:solidFill>
                  <a:schemeClr val="bg1"/>
                </a:solidFill>
                <a:latin typeface="Arial" charset="0"/>
                <a:ea typeface="Arial" charset="0"/>
                <a:cs typeface="Arial" charset="0"/>
              </a:rPr>
              <a:t>.</a:t>
            </a:r>
            <a:endParaRPr lang="en-US" sz="800" b="0" i="0" noProof="0" dirty="0" smtClean="0">
              <a:solidFill>
                <a:schemeClr val="bg1"/>
              </a:solidFill>
              <a:latin typeface="Arial" charset="0"/>
              <a:ea typeface="Arial" charset="0"/>
              <a:cs typeface="Arial"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350" y="6201658"/>
            <a:ext cx="176412" cy="467715"/>
          </a:xfrm>
          <a:prstGeom prst="rect">
            <a:avLst/>
          </a:prstGeom>
        </p:spPr>
      </p:pic>
    </p:spTree>
    <p:extLst>
      <p:ext uri="{BB962C8B-B14F-4D97-AF65-F5344CB8AC3E}">
        <p14:creationId xmlns:p14="http://schemas.microsoft.com/office/powerpoint/2010/main" val="34368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2">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
            <a:ext cx="12191999" cy="6857142"/>
          </a:xfrm>
          <a:prstGeom prst="rect">
            <a:avLst/>
          </a:prstGeom>
        </p:spPr>
      </p:pic>
      <p:sp>
        <p:nvSpPr>
          <p:cNvPr id="6" name="Text Placeholder 5"/>
          <p:cNvSpPr>
            <a:spLocks noGrp="1"/>
          </p:cNvSpPr>
          <p:nvPr>
            <p:ph type="body" sz="quarter" idx="11"/>
          </p:nvPr>
        </p:nvSpPr>
        <p:spPr>
          <a:xfrm>
            <a:off x="358924" y="2952519"/>
            <a:ext cx="11490176" cy="1685581"/>
          </a:xfrm>
        </p:spPr>
        <p:txBody>
          <a:bodyPr/>
          <a:lstStyle>
            <a:lvl1pPr>
              <a:defRPr sz="400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p:txBody>
      </p:sp>
      <p:sp>
        <p:nvSpPr>
          <p:cNvPr id="2" name="Title 1"/>
          <p:cNvSpPr>
            <a:spLocks noGrp="1"/>
          </p:cNvSpPr>
          <p:nvPr>
            <p:ph type="title"/>
          </p:nvPr>
        </p:nvSpPr>
        <p:spPr>
          <a:xfrm>
            <a:off x="358925" y="2011096"/>
            <a:ext cx="11490175" cy="856890"/>
          </a:xfrm>
        </p:spPr>
        <p:txBody>
          <a:bodyPr/>
          <a:lstStyle>
            <a:lvl1pPr>
              <a:defRPr sz="1800">
                <a:solidFill>
                  <a:schemeClr val="bg1"/>
                </a:solidFill>
                <a:latin typeface="+mj-lt"/>
              </a:defRPr>
            </a:lvl1pPr>
          </a:lstStyle>
          <a:p>
            <a:r>
              <a:rPr lang="en-US" smtClean="0"/>
              <a:t>Click to edit Master title style</a:t>
            </a:r>
            <a:endParaRPr lang="en-US" dirty="0"/>
          </a:p>
        </p:txBody>
      </p:sp>
      <p:sp>
        <p:nvSpPr>
          <p:cNvPr id="53" name="TextBox 52"/>
          <p:cNvSpPr txBox="1"/>
          <p:nvPr/>
        </p:nvSpPr>
        <p:spPr bwMode="auto">
          <a:xfrm>
            <a:off x="358924" y="6353220"/>
            <a:ext cx="4295775" cy="160044"/>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fld id="{775DB951-7644-4E4E-ADEB-A7A5F3AE3B2F}" type="slidenum">
              <a:rPr lang="en-US" sz="800" b="0" i="0" smtClean="0">
                <a:solidFill>
                  <a:schemeClr val="bg1"/>
                </a:solidFill>
                <a:latin typeface="Arial" charset="0"/>
                <a:ea typeface="Arial" charset="0"/>
                <a:cs typeface="Arial" charset="0"/>
              </a:rPr>
              <a:t>‹#›</a:t>
            </a:fld>
            <a:r>
              <a:rPr lang="en-US" sz="800" b="0" i="0" dirty="0" smtClean="0">
                <a:solidFill>
                  <a:schemeClr val="bg1"/>
                </a:solidFill>
                <a:latin typeface="Arial" charset="0"/>
                <a:ea typeface="Arial" charset="0"/>
                <a:cs typeface="Arial" charset="0"/>
              </a:rPr>
              <a:t>  |  © 2016 </a:t>
            </a:r>
            <a:r>
              <a:rPr lang="en-US" sz="800" b="0" i="0" dirty="0" err="1" smtClean="0">
                <a:solidFill>
                  <a:schemeClr val="bg1"/>
                </a:solidFill>
                <a:latin typeface="Arial" charset="0"/>
                <a:ea typeface="Arial" charset="0"/>
                <a:cs typeface="Arial" charset="0"/>
              </a:rPr>
              <a:t>InterSystems</a:t>
            </a:r>
            <a:r>
              <a:rPr lang="en-US" sz="800" b="0" i="0" dirty="0" smtClean="0">
                <a:solidFill>
                  <a:schemeClr val="bg1"/>
                </a:solidFill>
                <a:latin typeface="Arial" charset="0"/>
                <a:ea typeface="Arial" charset="0"/>
                <a:cs typeface="Arial" charset="0"/>
              </a:rPr>
              <a:t> Corporation. All</a:t>
            </a:r>
            <a:r>
              <a:rPr lang="en-US" sz="800" b="0" i="0" baseline="0" dirty="0" smtClean="0">
                <a:solidFill>
                  <a:schemeClr val="bg1"/>
                </a:solidFill>
                <a:latin typeface="Arial" charset="0"/>
                <a:ea typeface="Arial" charset="0"/>
                <a:cs typeface="Arial" charset="0"/>
              </a:rPr>
              <a:t> Rights Reserved</a:t>
            </a:r>
            <a:r>
              <a:rPr lang="en-US" sz="800" b="0" i="0" dirty="0" smtClean="0">
                <a:solidFill>
                  <a:schemeClr val="bg1"/>
                </a:solidFill>
                <a:latin typeface="Arial" charset="0"/>
                <a:ea typeface="Arial" charset="0"/>
                <a:cs typeface="Arial" charset="0"/>
              </a:rPr>
              <a:t>.</a:t>
            </a:r>
            <a:endParaRPr lang="en-US" sz="800" b="0" i="0" noProof="0" dirty="0" smtClean="0">
              <a:solidFill>
                <a:schemeClr val="bg1"/>
              </a:solidFill>
              <a:latin typeface="Arial" charset="0"/>
              <a:ea typeface="Arial" charset="0"/>
              <a:cs typeface="Arial"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2688" y="6201658"/>
            <a:ext cx="176412" cy="467715"/>
          </a:xfrm>
          <a:prstGeom prst="rect">
            <a:avLst/>
          </a:prstGeom>
        </p:spPr>
      </p:pic>
    </p:spTree>
    <p:extLst>
      <p:ext uri="{BB962C8B-B14F-4D97-AF65-F5344CB8AC3E}">
        <p14:creationId xmlns:p14="http://schemas.microsoft.com/office/powerpoint/2010/main" val="14060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2416969"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2416969" y="3536156"/>
            <a:ext cx="7358063" cy="794743"/>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5967907" y="6505277"/>
            <a:ext cx="247257" cy="25558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7804694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0" y="0"/>
            <a:ext cx="12192000" cy="6858000"/>
            <a:chOff x="0" y="0"/>
            <a:chExt cx="12192000" cy="685800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bwMode="auto">
            <a:xfrm>
              <a:off x="0" y="0"/>
              <a:ext cx="12192000" cy="6858000"/>
            </a:xfrm>
            <a:prstGeom prst="rect">
              <a:avLst/>
            </a:prstGeom>
            <a:solidFill>
              <a:schemeClr val="tx1">
                <a:lumMod val="50000"/>
                <a:alpha val="90000"/>
              </a:schemeClr>
            </a:solidFill>
            <a:ln w="9525" cap="flat" cmpd="sng" algn="ctr">
              <a:noFill/>
              <a:prstDash val="solid"/>
              <a:miter lim="800000"/>
              <a:headEnd type="none" w="med" len="med"/>
              <a:tailEnd type="none" w="med" len="med"/>
            </a:ln>
            <a:effectLst/>
          </p:spPr>
          <p:txBody>
            <a:bodyPr wrap="none"/>
            <a:lstStyle/>
            <a:p>
              <a:pPr eaLnBrk="1" hangingPunct="1">
                <a:defRPr/>
              </a:pPr>
              <a:endParaRPr lang="en-US">
                <a:latin typeface="Times New Roman" pitchFamily="18" charset="0"/>
                <a:ea typeface="+mn-ea"/>
              </a:endParaRPr>
            </a:p>
          </p:txBody>
        </p:sp>
      </p:grpSp>
      <p:cxnSp>
        <p:nvCxnSpPr>
          <p:cNvPr id="7" name="Straight Connector 11"/>
          <p:cNvCxnSpPr>
            <a:cxnSpLocks noChangeShapeType="1"/>
          </p:cNvCxnSpPr>
          <p:nvPr userDrawn="1"/>
        </p:nvCxnSpPr>
        <p:spPr bwMode="auto">
          <a:xfrm>
            <a:off x="358775" y="6008688"/>
            <a:ext cx="11493500" cy="0"/>
          </a:xfrm>
          <a:prstGeom prst="line">
            <a:avLst/>
          </a:prstGeom>
          <a:noFill/>
          <a:ln w="9525">
            <a:solidFill>
              <a:schemeClr val="bg1"/>
            </a:solidFill>
            <a:miter lim="800000"/>
            <a:headEnd/>
            <a:tailEnd/>
          </a:ln>
          <a:extLst>
            <a:ext uri="{909E8E84-426E-40dd-AFC4-6F175D3DCCD1}">
              <a14:hiddenFill xmlns:a14="http://schemas.microsoft.com/office/drawing/2010/main" xmlns="">
                <a:noFill/>
              </a14:hiddenFill>
            </a:ext>
          </a:extLst>
        </p:spPr>
      </p:cxnSp>
      <p:sp>
        <p:nvSpPr>
          <p:cNvPr id="8" name="TextBox 7"/>
          <p:cNvSpPr txBox="1"/>
          <p:nvPr userDrawn="1"/>
        </p:nvSpPr>
        <p:spPr bwMode="auto">
          <a:xfrm>
            <a:off x="358775" y="6353175"/>
            <a:ext cx="4295775" cy="160338"/>
          </a:xfrm>
          <a:prstGeom prst="rect">
            <a:avLst/>
          </a:prstGeom>
          <a:noFill/>
          <a:ln w="9525">
            <a:noFill/>
            <a:miter lim="800000"/>
            <a:headEnd/>
            <a:tailEnd/>
          </a:ln>
          <a:effectLst/>
        </p:spPr>
        <p:txBody>
          <a:bodyPr lIns="18288" tIns="18288" rIns="18288" bIns="18288">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300"/>
              </a:spcBef>
              <a:spcAft>
                <a:spcPts val="400"/>
              </a:spcAft>
              <a:buClr>
                <a:srgbClr val="4B2679"/>
              </a:buClr>
              <a:buFont typeface="Webdings" charset="2"/>
              <a:buNone/>
              <a:defRPr/>
            </a:pPr>
            <a:fld id="{1B5D89BE-FABD-CA49-B59F-7173CDD97D3C}" type="slidenum">
              <a:rPr lang="en-US" altLang="en-US" sz="800" smtClean="0">
                <a:solidFill>
                  <a:schemeClr val="bg1"/>
                </a:solidFill>
                <a:latin typeface="Arial" charset="0"/>
              </a:rPr>
              <a:pPr eaLnBrk="1" hangingPunct="1">
                <a:spcBef>
                  <a:spcPts val="300"/>
                </a:spcBef>
                <a:spcAft>
                  <a:spcPts val="400"/>
                </a:spcAft>
                <a:buClr>
                  <a:srgbClr val="4B2679"/>
                </a:buClr>
                <a:buFont typeface="Webdings" charset="2"/>
                <a:buNone/>
                <a:defRPr/>
              </a:pPr>
              <a:t>‹#›</a:t>
            </a:fld>
            <a:r>
              <a:rPr lang="en-US" altLang="en-US" sz="800" smtClean="0">
                <a:solidFill>
                  <a:schemeClr val="bg1"/>
                </a:solidFill>
                <a:latin typeface="Arial" charset="0"/>
              </a:rPr>
              <a:t>  |  © 2016 InterSystems Corporation. All Rights Reserved.</a:t>
            </a:r>
          </a:p>
        </p:txBody>
      </p:sp>
      <p:pic>
        <p:nvPicPr>
          <p:cNvPr id="10"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676063" y="6202363"/>
            <a:ext cx="17621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9" name="Text Placeholder 5"/>
          <p:cNvSpPr>
            <a:spLocks noGrp="1"/>
          </p:cNvSpPr>
          <p:nvPr>
            <p:ph idx="1"/>
          </p:nvPr>
        </p:nvSpPr>
        <p:spPr>
          <a:xfrm>
            <a:off x="358924" y="1325131"/>
            <a:ext cx="11493838" cy="4443711"/>
          </a:xfrm>
          <a:prstGeom prst="rect">
            <a:avLst/>
          </a:prstGeom>
        </p:spPr>
        <p:txBody>
          <a:bodyPr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51108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ny Vision_Slide_3">
    <p:spTree>
      <p:nvGrpSpPr>
        <p:cNvPr id="1" name=""/>
        <p:cNvGrpSpPr/>
        <p:nvPr/>
      </p:nvGrpSpPr>
      <p:grpSpPr>
        <a:xfrm>
          <a:off x="0" y="0"/>
          <a:ext cx="0" cy="0"/>
          <a:chOff x="0" y="0"/>
          <a:chExt cx="0" cy="0"/>
        </a:xfrm>
      </p:grpSpPr>
      <p:sp>
        <p:nvSpPr>
          <p:cNvPr id="33" name="Title 1"/>
          <p:cNvSpPr>
            <a:spLocks noGrp="1"/>
          </p:cNvSpPr>
          <p:nvPr>
            <p:ph type="title"/>
          </p:nvPr>
        </p:nvSpPr>
        <p:spPr>
          <a:xfrm>
            <a:off x="358925" y="228600"/>
            <a:ext cx="11493837" cy="856890"/>
          </a:xfrm>
        </p:spPr>
        <p:txBody>
          <a:bodyPr/>
          <a:lstStyle>
            <a:lvl1pPr>
              <a:defRPr>
                <a:latin typeface="+mj-lt"/>
              </a:defRPr>
            </a:lvl1pPr>
          </a:lstStyle>
          <a:p>
            <a:r>
              <a:rPr lang="en-US" dirty="0"/>
              <a:t>Click to edit Master title style</a:t>
            </a:r>
          </a:p>
        </p:txBody>
      </p:sp>
      <p:sp>
        <p:nvSpPr>
          <p:cNvPr id="34" name="Text Placeholder 5"/>
          <p:cNvSpPr>
            <a:spLocks noGrp="1"/>
          </p:cNvSpPr>
          <p:nvPr>
            <p:ph idx="1"/>
          </p:nvPr>
        </p:nvSpPr>
        <p:spPr>
          <a:xfrm>
            <a:off x="358924" y="1325131"/>
            <a:ext cx="11493838" cy="4443711"/>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30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12192000" cy="68580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9682" name="Rectangle 2"/>
          <p:cNvSpPr>
            <a:spLocks noGrp="1" noChangeArrowheads="1"/>
          </p:cNvSpPr>
          <p:nvPr>
            <p:ph type="title"/>
          </p:nvPr>
        </p:nvSpPr>
        <p:spPr bwMode="auto">
          <a:xfrm>
            <a:off x="358925" y="228600"/>
            <a:ext cx="11493837" cy="856890"/>
          </a:xfrm>
          <a:prstGeom prst="rect">
            <a:avLst/>
          </a:prstGeom>
          <a:noFill/>
          <a:ln w="9525">
            <a:noFill/>
            <a:miter lim="800000"/>
            <a:headEnd/>
            <a:tailEnd/>
          </a:ln>
          <a:effectLst/>
        </p:spPr>
        <p:txBody>
          <a:bodyPr vert="horz" wrap="square" lIns="45720" tIns="45720" rIns="45720" bIns="0" numCol="1" anchor="b" anchorCtr="0" compatLnSpc="1">
            <a:prstTxWarp prst="textNoShape">
              <a:avLst/>
            </a:prstTxWarp>
          </a:bodyPr>
          <a:lstStyle/>
          <a:p>
            <a:pPr lvl="0"/>
            <a:r>
              <a:rPr lang="en-US" smtClean="0"/>
              <a:t>Click to edit Master title style</a:t>
            </a:r>
            <a:endParaRPr lang="en-US" dirty="0"/>
          </a:p>
        </p:txBody>
      </p:sp>
      <p:sp>
        <p:nvSpPr>
          <p:cNvPr id="6" name="Text Placeholder 5"/>
          <p:cNvSpPr>
            <a:spLocks noGrp="1"/>
          </p:cNvSpPr>
          <p:nvPr>
            <p:ph type="body" idx="1"/>
          </p:nvPr>
        </p:nvSpPr>
        <p:spPr>
          <a:xfrm>
            <a:off x="358924" y="1325131"/>
            <a:ext cx="11493838" cy="4443711"/>
          </a:xfrm>
          <a:prstGeom prst="rect">
            <a:avLst/>
          </a:prstGeom>
        </p:spPr>
        <p:txBody>
          <a:bodyPr vert="horz" lIns="45720" tIns="45720" rIns="45720" bIns="4572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3573225"/>
      </p:ext>
    </p:extLst>
  </p:cSld>
  <p:clrMap bg1="lt1" tx1="dk1" bg2="lt2" tx2="dk2" accent1="accent1" accent2="accent2" accent3="accent3" accent4="accent4" accent5="accent5" accent6="accent6" hlink="hlink" folHlink="folHlink"/>
  <p:sldLayoutIdLst>
    <p:sldLayoutId id="2147483673" r:id="rId1"/>
    <p:sldLayoutId id="2147483678" r:id="rId2"/>
    <p:sldLayoutId id="2147483679" r:id="rId3"/>
    <p:sldLayoutId id="2147483680" r:id="rId4"/>
    <p:sldLayoutId id="2147483699" r:id="rId5"/>
    <p:sldLayoutId id="2147483700" r:id="rId6"/>
    <p:sldLayoutId id="214748370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3600" b="0">
          <a:solidFill>
            <a:schemeClr val="tx2"/>
          </a:solidFill>
          <a:latin typeface="+mj-lt"/>
          <a:ea typeface="+mj-ea"/>
          <a:cs typeface="Arial" pitchFamily="34" charset="0"/>
        </a:defRPr>
      </a:lvl1pPr>
      <a:lvl2pPr algn="l" rtl="0" eaLnBrk="1" fontAlgn="base" hangingPunct="1">
        <a:lnSpc>
          <a:spcPct val="90000"/>
        </a:lnSpc>
        <a:spcBef>
          <a:spcPct val="0"/>
        </a:spcBef>
        <a:spcAft>
          <a:spcPct val="0"/>
        </a:spcAft>
        <a:defRPr sz="2500" b="1">
          <a:solidFill>
            <a:srgbClr val="000000"/>
          </a:solidFill>
          <a:latin typeface="Arial" charset="0"/>
        </a:defRPr>
      </a:lvl2pPr>
      <a:lvl3pPr algn="l" rtl="0" eaLnBrk="1" fontAlgn="base" hangingPunct="1">
        <a:lnSpc>
          <a:spcPct val="90000"/>
        </a:lnSpc>
        <a:spcBef>
          <a:spcPct val="0"/>
        </a:spcBef>
        <a:spcAft>
          <a:spcPct val="0"/>
        </a:spcAft>
        <a:defRPr sz="2500" b="1">
          <a:solidFill>
            <a:srgbClr val="000000"/>
          </a:solidFill>
          <a:latin typeface="Arial" charset="0"/>
        </a:defRPr>
      </a:lvl3pPr>
      <a:lvl4pPr algn="l" rtl="0" eaLnBrk="1" fontAlgn="base" hangingPunct="1">
        <a:lnSpc>
          <a:spcPct val="90000"/>
        </a:lnSpc>
        <a:spcBef>
          <a:spcPct val="0"/>
        </a:spcBef>
        <a:spcAft>
          <a:spcPct val="0"/>
        </a:spcAft>
        <a:defRPr sz="2500" b="1">
          <a:solidFill>
            <a:srgbClr val="000000"/>
          </a:solidFill>
          <a:latin typeface="Arial" charset="0"/>
        </a:defRPr>
      </a:lvl4pPr>
      <a:lvl5pPr algn="l" rtl="0" eaLnBrk="1" fontAlgn="base" hangingPunct="1">
        <a:lnSpc>
          <a:spcPct val="90000"/>
        </a:lnSpc>
        <a:spcBef>
          <a:spcPct val="0"/>
        </a:spcBef>
        <a:spcAft>
          <a:spcPct val="0"/>
        </a:spcAft>
        <a:defRPr sz="2500" b="1">
          <a:solidFill>
            <a:srgbClr val="000000"/>
          </a:solidFill>
          <a:latin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p:titleStyle>
    <p:bodyStyle>
      <a:lvl1pPr algn="l" rtl="0" eaLnBrk="1" fontAlgn="base" hangingPunct="1">
        <a:lnSpc>
          <a:spcPct val="100000"/>
        </a:lnSpc>
        <a:spcBef>
          <a:spcPts val="300"/>
        </a:spcBef>
        <a:spcAft>
          <a:spcPts val="400"/>
        </a:spcAft>
        <a:buClr>
          <a:schemeClr val="accent5">
            <a:lumMod val="50000"/>
          </a:schemeClr>
        </a:buClr>
        <a:buFont typeface="Webdings" pitchFamily="18" charset="2"/>
        <a:buNone/>
        <a:defRPr lang="en-US" sz="1600" dirty="0" smtClean="0">
          <a:solidFill>
            <a:srgbClr val="000000"/>
          </a:solidFill>
          <a:latin typeface="+mn-lt"/>
          <a:ea typeface="+mn-ea"/>
          <a:cs typeface="Arial" pitchFamily="34" charset="0"/>
        </a:defRPr>
      </a:lvl1pPr>
      <a:lvl2pPr marL="227013" indent="-225425" algn="l" rtl="0" eaLnBrk="1" fontAlgn="base" hangingPunct="1">
        <a:lnSpc>
          <a:spcPct val="100000"/>
        </a:lnSpc>
        <a:spcBef>
          <a:spcPts val="300"/>
        </a:spcBef>
        <a:spcAft>
          <a:spcPts val="400"/>
        </a:spcAft>
        <a:buClr>
          <a:schemeClr val="bg1">
            <a:lumMod val="75000"/>
          </a:schemeClr>
        </a:buClr>
        <a:buSzPct val="95000"/>
        <a:buFont typeface="Wingdings" pitchFamily="2" charset="2"/>
        <a:buChar char="§"/>
        <a:defRPr lang="en-US" sz="1600" dirty="0" smtClean="0">
          <a:solidFill>
            <a:srgbClr val="000000"/>
          </a:solidFill>
          <a:latin typeface="+mn-lt"/>
          <a:cs typeface="Arial" pitchFamily="34" charset="0"/>
        </a:defRPr>
      </a:lvl2pPr>
      <a:lvl3pPr marL="461963" indent="-234950" algn="l" rtl="0" eaLnBrk="1" fontAlgn="base" hangingPunct="1">
        <a:lnSpc>
          <a:spcPct val="100000"/>
        </a:lnSpc>
        <a:spcBef>
          <a:spcPts val="300"/>
        </a:spcBef>
        <a:spcAft>
          <a:spcPts val="400"/>
        </a:spcAft>
        <a:buClr>
          <a:schemeClr val="bg1">
            <a:lumMod val="75000"/>
          </a:schemeClr>
        </a:buClr>
        <a:buSzPct val="80000"/>
        <a:buFont typeface="Arial" pitchFamily="34" charset="0"/>
        <a:buChar char="–"/>
        <a:defRPr lang="en-US" sz="1400" dirty="0" smtClean="0">
          <a:solidFill>
            <a:srgbClr val="000000"/>
          </a:solidFill>
          <a:latin typeface="+mn-lt"/>
          <a:cs typeface="Arial" pitchFamily="34" charset="0"/>
        </a:defRPr>
      </a:lvl3pPr>
      <a:lvl4pPr marL="687388" indent="-225425" algn="l" rtl="0" eaLnBrk="1" fontAlgn="base" hangingPunct="1">
        <a:lnSpc>
          <a:spcPct val="100000"/>
        </a:lnSpc>
        <a:spcBef>
          <a:spcPts val="300"/>
        </a:spcBef>
        <a:spcAft>
          <a:spcPts val="400"/>
        </a:spcAft>
        <a:buClr>
          <a:schemeClr val="bg1">
            <a:lumMod val="75000"/>
          </a:schemeClr>
        </a:buClr>
        <a:buSzPct val="70000"/>
        <a:buFont typeface="Arial" pitchFamily="34" charset="0"/>
        <a:buChar char="•"/>
        <a:defRPr lang="en-US" sz="1200" dirty="0" smtClean="0">
          <a:solidFill>
            <a:srgbClr val="000000"/>
          </a:solidFill>
          <a:latin typeface="+mn-lt"/>
          <a:cs typeface="Arial" pitchFamily="34" charset="0"/>
        </a:defRPr>
      </a:lvl4pPr>
      <a:lvl5pPr marL="914400" indent="-227013" algn="l" rtl="0" eaLnBrk="1" fontAlgn="base" hangingPunct="1">
        <a:lnSpc>
          <a:spcPct val="100000"/>
        </a:lnSpc>
        <a:spcBef>
          <a:spcPts val="300"/>
        </a:spcBef>
        <a:spcAft>
          <a:spcPts val="400"/>
        </a:spcAft>
        <a:buClr>
          <a:schemeClr val="bg1">
            <a:lumMod val="75000"/>
          </a:schemeClr>
        </a:buClr>
        <a:buSzPct val="60000"/>
        <a:buFont typeface="Arial" pitchFamily="34" charset="0"/>
        <a:buChar char="–"/>
        <a:defRPr lang="en-US" sz="1100" dirty="0" smtClean="0">
          <a:solidFill>
            <a:srgbClr val="000000"/>
          </a:solidFill>
          <a:latin typeface="+mn-lt"/>
          <a:cs typeface="Arial" pitchFamily="34" charset="0"/>
        </a:defRPr>
      </a:lvl5pPr>
      <a:lvl6pPr marL="21129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25701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30273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34845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216">
          <p15:clr>
            <a:srgbClr val="F26B43"/>
          </p15:clr>
        </p15:guide>
        <p15:guide id="4" pos="7464">
          <p15:clr>
            <a:srgbClr val="F26B43"/>
          </p15:clr>
        </p15:guide>
        <p15:guide id="5" orient="horz" pos="3984">
          <p15:clr>
            <a:srgbClr val="F26B43"/>
          </p15:clr>
        </p15:guide>
        <p15:guide id="6" orient="horz" pos="144">
          <p15:clr>
            <a:srgbClr val="F26B43"/>
          </p15:clr>
        </p15:guide>
        <p15:guide id="7" orient="horz" pos="624">
          <p15:clr>
            <a:srgbClr val="F26B43"/>
          </p15:clr>
        </p15:guide>
        <p15:guide id="8" orient="horz" pos="864">
          <p15:clr>
            <a:srgbClr val="F26B43"/>
          </p15:clr>
        </p15:guide>
        <p15:guide id="9"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13.tif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25" y="4618222"/>
            <a:ext cx="11490175" cy="856890"/>
          </a:xfrm>
        </p:spPr>
        <p:txBody>
          <a:bodyPr/>
          <a:lstStyle/>
          <a:p>
            <a:r>
              <a:rPr lang="en-US" dirty="0" smtClean="0"/>
              <a:t>Russell B. Leftwich, MD</a:t>
            </a:r>
            <a:br>
              <a:rPr lang="en-US" dirty="0" smtClean="0"/>
            </a:br>
            <a:r>
              <a:rPr lang="en-US" dirty="0" smtClean="0"/>
              <a:t>Senior Clinical Advisor, InterSystems Corporation</a:t>
            </a:r>
            <a:br>
              <a:rPr lang="en-US" dirty="0" smtClean="0"/>
            </a:br>
            <a:r>
              <a:rPr lang="en-US" dirty="0" smtClean="0"/>
              <a:t>September 21, 2017 -  Washington, DC</a:t>
            </a:r>
            <a:endParaRPr lang="en-US" dirty="0"/>
          </a:p>
        </p:txBody>
      </p:sp>
      <p:sp>
        <p:nvSpPr>
          <p:cNvPr id="3" name="Text Placeholder 2"/>
          <p:cNvSpPr>
            <a:spLocks noGrp="1"/>
          </p:cNvSpPr>
          <p:nvPr>
            <p:ph type="body" sz="quarter" idx="11"/>
          </p:nvPr>
        </p:nvSpPr>
        <p:spPr>
          <a:xfrm>
            <a:off x="358924" y="3038819"/>
            <a:ext cx="11490176" cy="1685581"/>
          </a:xfrm>
        </p:spPr>
        <p:txBody>
          <a:bodyPr/>
          <a:lstStyle/>
          <a:p>
            <a:r>
              <a:rPr lang="en-US" dirty="0" smtClean="0"/>
              <a:t>On the origins and nature of FHIR</a:t>
            </a:r>
            <a:endParaRPr lang="en-US" dirty="0"/>
          </a:p>
        </p:txBody>
      </p:sp>
      <p:sp>
        <p:nvSpPr>
          <p:cNvPr id="4" name="TextBox 3"/>
          <p:cNvSpPr txBox="1"/>
          <p:nvPr/>
        </p:nvSpPr>
        <p:spPr bwMode="auto">
          <a:xfrm flipH="1">
            <a:off x="838199" y="0"/>
            <a:ext cx="9601200" cy="2252924"/>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7200" b="0" i="0" u="none" strike="noStrike" kern="0" cap="none" spc="0" normalizeH="0" baseline="0" noProof="0" dirty="0" smtClean="0">
                <a:ln>
                  <a:noFill/>
                </a:ln>
                <a:solidFill>
                  <a:schemeClr val="bg1"/>
                </a:solidFill>
                <a:effectLst/>
                <a:uLnTx/>
                <a:uFillTx/>
                <a:latin typeface="Calibri" pitchFamily="34" charset="0"/>
                <a:ea typeface="+mn-ea"/>
                <a:cs typeface="+mn-cs"/>
              </a:rPr>
              <a:t>Imaging</a:t>
            </a:r>
            <a:r>
              <a:rPr kumimoji="0" lang="en-US" sz="7200" b="0" i="0" u="none" strike="noStrike" kern="0" cap="none" spc="0" normalizeH="0" noProof="0" dirty="0" smtClean="0">
                <a:ln>
                  <a:noFill/>
                </a:ln>
                <a:solidFill>
                  <a:schemeClr val="bg1"/>
                </a:solidFill>
                <a:effectLst/>
                <a:uLnTx/>
                <a:uFillTx/>
                <a:latin typeface="Calibri" pitchFamily="34" charset="0"/>
                <a:ea typeface="+mn-ea"/>
                <a:cs typeface="+mn-cs"/>
              </a:rPr>
              <a:t> Information Interoperability </a:t>
            </a:r>
            <a:r>
              <a:rPr kumimoji="0" lang="en-US" sz="7200" b="0" i="0" u="none" strike="noStrike" kern="0" cap="none" spc="0" normalizeH="0" noProof="0" dirty="0" err="1" smtClean="0">
                <a:ln>
                  <a:noFill/>
                </a:ln>
                <a:solidFill>
                  <a:schemeClr val="bg1"/>
                </a:solidFill>
                <a:effectLst/>
                <a:uLnTx/>
                <a:uFillTx/>
                <a:latin typeface="Calibri" pitchFamily="34" charset="0"/>
                <a:ea typeface="+mn-ea"/>
                <a:cs typeface="+mn-cs"/>
              </a:rPr>
              <a:t>Iniatitive</a:t>
            </a:r>
            <a:endParaRPr kumimoji="0" lang="en-US" sz="7200" b="0" i="0" u="none" strike="noStrike" kern="0" cap="none" spc="0" normalizeH="0" baseline="0" noProof="0" dirty="0" smtClean="0">
              <a:ln>
                <a:noFill/>
              </a:ln>
              <a:solidFill>
                <a:schemeClr val="bg1"/>
              </a:solidFill>
              <a:effectLst/>
              <a:uLnTx/>
              <a:uFillTx/>
              <a:latin typeface="Calibri" pitchFamily="34" charset="0"/>
              <a:ea typeface="+mn-ea"/>
              <a:cs typeface="+mn-cs"/>
            </a:endParaRPr>
          </a:p>
        </p:txBody>
      </p:sp>
    </p:spTree>
    <p:extLst>
      <p:ext uri="{BB962C8B-B14F-4D97-AF65-F5344CB8AC3E}">
        <p14:creationId xmlns:p14="http://schemas.microsoft.com/office/powerpoint/2010/main" val="185346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5600" y="838200"/>
            <a:ext cx="6400800" cy="4648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932043" y="1242391"/>
            <a:ext cx="6400800" cy="4267200"/>
          </a:xfrm>
        </p:spPr>
        <p:txBody>
          <a:bodyPr>
            <a:noAutofit/>
          </a:bodyPr>
          <a:lstStyle/>
          <a:p>
            <a:pPr marL="0" indent="0" algn="ctr">
              <a:lnSpc>
                <a:spcPct val="90000"/>
              </a:lnSpc>
              <a:buNone/>
            </a:pPr>
            <a:r>
              <a:rPr lang="en-US" sz="5400" dirty="0" smtClean="0">
                <a:solidFill>
                  <a:srgbClr val="FFFFFF"/>
                </a:solidFill>
                <a:latin typeface="+mj-lt"/>
                <a:cs typeface="Arial Rounded MT Bold"/>
              </a:rPr>
              <a:t>FHIR is both the technology and </a:t>
            </a:r>
          </a:p>
          <a:p>
            <a:pPr marL="0" indent="0" algn="ctr">
              <a:lnSpc>
                <a:spcPct val="90000"/>
              </a:lnSpc>
              <a:buNone/>
            </a:pPr>
            <a:r>
              <a:rPr lang="en-US" sz="5400" dirty="0" smtClean="0">
                <a:solidFill>
                  <a:srgbClr val="FFFFFF"/>
                </a:solidFill>
                <a:latin typeface="+mj-lt"/>
                <a:cs typeface="Arial Rounded MT Bold"/>
              </a:rPr>
              <a:t>the agreement on the meaning of the data.</a:t>
            </a:r>
            <a:endParaRPr lang="en-US" sz="5400" dirty="0">
              <a:solidFill>
                <a:srgbClr val="FFFFFF"/>
              </a:solidFill>
              <a:latin typeface="+mj-lt"/>
              <a:cs typeface="Arial Rounded MT Bold"/>
            </a:endParaRPr>
          </a:p>
        </p:txBody>
      </p:sp>
    </p:spTree>
    <p:extLst>
      <p:ext uri="{BB962C8B-B14F-4D97-AF65-F5344CB8AC3E}">
        <p14:creationId xmlns:p14="http://schemas.microsoft.com/office/powerpoint/2010/main" val="99625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25" y="0"/>
            <a:ext cx="11493837" cy="856890"/>
          </a:xfrm>
        </p:spPr>
        <p:txBody>
          <a:bodyPr>
            <a:normAutofit/>
          </a:bodyPr>
          <a:lstStyle/>
          <a:p>
            <a:r>
              <a:rPr lang="en-AU" dirty="0" smtClean="0"/>
              <a:t>FHIR Resources: Basic </a:t>
            </a:r>
            <a:r>
              <a:rPr lang="en-AU" smtClean="0"/>
              <a:t>building blocks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0705666"/>
              </p:ext>
            </p:extLst>
          </p:nvPr>
        </p:nvGraphicFramePr>
        <p:xfrm>
          <a:off x="358775" y="1325563"/>
          <a:ext cx="11493500" cy="4443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241399" y="1554162"/>
            <a:ext cx="4730801" cy="584776"/>
          </a:xfrm>
          <a:prstGeom prst="rect">
            <a:avLst/>
          </a:prstGeom>
        </p:spPr>
        <p:txBody>
          <a:bodyPr wrap="square">
            <a:spAutoFit/>
          </a:bodyPr>
          <a:lstStyle/>
          <a:p>
            <a:r>
              <a:rPr lang="en-AU" sz="3200" dirty="0">
                <a:solidFill>
                  <a:srgbClr val="000000"/>
                </a:solidFill>
                <a:latin typeface="+mn-lt"/>
              </a:rPr>
              <a:t>“Resources” are:</a:t>
            </a:r>
          </a:p>
        </p:txBody>
      </p:sp>
      <p:grpSp>
        <p:nvGrpSpPr>
          <p:cNvPr id="10" name="Group 9"/>
          <p:cNvGrpSpPr/>
          <p:nvPr/>
        </p:nvGrpSpPr>
        <p:grpSpPr>
          <a:xfrm>
            <a:off x="7162800" y="1219200"/>
            <a:ext cx="2046427" cy="2046427"/>
            <a:chOff x="3352664" y="229962"/>
            <a:chExt cx="2046427" cy="2046427"/>
          </a:xfrm>
          <a:solidFill>
            <a:srgbClr val="6FAE63"/>
          </a:solidFill>
          <a:effectLst>
            <a:outerShdw blurRad="63500" sx="102000" sy="102000" algn="ctr" rotWithShape="0">
              <a:prstClr val="black">
                <a:alpha val="40000"/>
              </a:prstClr>
            </a:outerShdw>
          </a:effectLst>
        </p:grpSpPr>
        <p:sp>
          <p:nvSpPr>
            <p:cNvPr id="11" name="Shape 10"/>
            <p:cNvSpPr/>
            <p:nvPr/>
          </p:nvSpPr>
          <p:spPr>
            <a:xfrm rot="20700000">
              <a:off x="3352664" y="229962"/>
              <a:ext cx="2046427" cy="2046427"/>
            </a:xfrm>
            <a:prstGeom prst="gear6">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Shape 4"/>
            <p:cNvSpPr/>
            <p:nvPr/>
          </p:nvSpPr>
          <p:spPr>
            <a:xfrm>
              <a:off x="3801506" y="678803"/>
              <a:ext cx="1148744" cy="11487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AU" sz="1700" kern="1200" dirty="0" smtClean="0"/>
                <a:t>Known identity / location</a:t>
              </a:r>
              <a:endParaRPr lang="en-AU" sz="1700" kern="1200" dirty="0"/>
            </a:p>
          </p:txBody>
        </p:sp>
      </p:grpSp>
      <p:grpSp>
        <p:nvGrpSpPr>
          <p:cNvPr id="13" name="Group 12"/>
          <p:cNvGrpSpPr/>
          <p:nvPr/>
        </p:nvGrpSpPr>
        <p:grpSpPr>
          <a:xfrm>
            <a:off x="838200" y="2773362"/>
            <a:ext cx="2871861" cy="2871861"/>
            <a:chOff x="3853721" y="2349704"/>
            <a:chExt cx="2871861" cy="2871861"/>
          </a:xfrm>
          <a:solidFill>
            <a:srgbClr val="238D82"/>
          </a:solidFill>
          <a:effectLst>
            <a:outerShdw blurRad="63500" sx="102000" sy="102000" algn="ctr" rotWithShape="0">
              <a:prstClr val="black">
                <a:alpha val="40000"/>
              </a:prstClr>
            </a:outerShdw>
          </a:effectLst>
        </p:grpSpPr>
        <p:sp>
          <p:nvSpPr>
            <p:cNvPr id="14" name="Shape 13"/>
            <p:cNvSpPr/>
            <p:nvPr/>
          </p:nvSpPr>
          <p:spPr>
            <a:xfrm>
              <a:off x="3853721" y="2349704"/>
              <a:ext cx="2871861" cy="2871861"/>
            </a:xfrm>
            <a:prstGeom prst="gear9">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Shape 4"/>
            <p:cNvSpPr/>
            <p:nvPr/>
          </p:nvSpPr>
          <p:spPr>
            <a:xfrm>
              <a:off x="4431093" y="3022424"/>
              <a:ext cx="1717117" cy="14761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a:r>
                <a:rPr lang="en-AU" sz="1800" b="1" dirty="0"/>
                <a:t>Small logically discrete units of exchange</a:t>
              </a:r>
            </a:p>
          </p:txBody>
        </p:sp>
      </p:grpSp>
      <p:pic>
        <p:nvPicPr>
          <p:cNvPr id="16" name="Picture 15" descr="FHIR_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7400" y="533400"/>
            <a:ext cx="1897505" cy="1126499"/>
          </a:xfrm>
          <a:prstGeom prst="rect">
            <a:avLst/>
          </a:prstGeom>
        </p:spPr>
      </p:pic>
      <p:sp>
        <p:nvSpPr>
          <p:cNvPr id="8" name="Rectangle 7"/>
          <p:cNvSpPr/>
          <p:nvPr/>
        </p:nvSpPr>
        <p:spPr>
          <a:xfrm>
            <a:off x="11430000" y="1066800"/>
            <a:ext cx="228600" cy="152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rgbClr val="FF0000"/>
                </a:solidFill>
                <a:latin typeface="Franklin Gothic Book" charset="0"/>
                <a:ea typeface="ＭＳ Ｐゴシック" charset="0"/>
                <a:cs typeface="ＭＳ Ｐゴシック" charset="0"/>
              </a:rPr>
              <a:t>®</a:t>
            </a:r>
            <a:endParaRPr lang="en-US" sz="1200" dirty="0">
              <a:solidFill>
                <a:srgbClr val="FF0000"/>
              </a:solidFill>
            </a:endParaRPr>
          </a:p>
        </p:txBody>
      </p:sp>
    </p:spTree>
    <p:extLst>
      <p:ext uri="{BB962C8B-B14F-4D97-AF65-F5344CB8AC3E}">
        <p14:creationId xmlns:p14="http://schemas.microsoft.com/office/powerpoint/2010/main" val="336318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76668"/>
            <a:ext cx="11493837" cy="856890"/>
          </a:xfrm>
        </p:spPr>
        <p:txBody>
          <a:bodyPr>
            <a:normAutofit/>
          </a:bodyPr>
          <a:lstStyle/>
          <a:p>
            <a:r>
              <a:rPr lang="en-US" sz="4800" dirty="0" smtClean="0"/>
              <a:t>FHIR Extensions: 80/20 Rule</a:t>
            </a:r>
            <a:endParaRPr lang="en-CA" sz="4800" dirty="0"/>
          </a:p>
        </p:txBody>
      </p:sp>
      <p:sp>
        <p:nvSpPr>
          <p:cNvPr id="7" name="Content Placeholder 6"/>
          <p:cNvSpPr>
            <a:spLocks noGrp="1"/>
          </p:cNvSpPr>
          <p:nvPr>
            <p:ph idx="1"/>
          </p:nvPr>
        </p:nvSpPr>
        <p:spPr>
          <a:xfrm>
            <a:off x="2362200" y="1295400"/>
            <a:ext cx="7620000" cy="4443711"/>
          </a:xfrm>
        </p:spPr>
        <p:txBody>
          <a:bodyPr>
            <a:noAutofit/>
          </a:bodyPr>
          <a:lstStyle/>
          <a:p>
            <a:pPr marL="0" indent="0">
              <a:buNone/>
            </a:pPr>
            <a:r>
              <a:rPr lang="en-US" sz="2800" dirty="0" smtClean="0">
                <a:solidFill>
                  <a:srgbClr val="000000"/>
                </a:solidFill>
              </a:rPr>
              <a:t>FHIR Resources have data elements if </a:t>
            </a:r>
            <a:br>
              <a:rPr lang="en-US" sz="2800" dirty="0" smtClean="0">
                <a:solidFill>
                  <a:srgbClr val="000000"/>
                </a:solidFill>
              </a:rPr>
            </a:br>
            <a:r>
              <a:rPr lang="en-US" sz="3200" b="1" dirty="0" smtClean="0">
                <a:solidFill>
                  <a:srgbClr val="2C5D98"/>
                </a:solidFill>
              </a:rPr>
              <a:t>80%</a:t>
            </a:r>
            <a:r>
              <a:rPr lang="en-US" sz="3200" dirty="0" smtClean="0">
                <a:solidFill>
                  <a:srgbClr val="2C5D98"/>
                </a:solidFill>
              </a:rPr>
              <a:t> </a:t>
            </a:r>
            <a:r>
              <a:rPr lang="en-US" sz="2800" dirty="0" smtClean="0">
                <a:solidFill>
                  <a:srgbClr val="000000"/>
                </a:solidFill>
              </a:rPr>
              <a:t>of existing systems include them</a:t>
            </a:r>
          </a:p>
          <a:p>
            <a:pPr marL="0" indent="0">
              <a:buNone/>
            </a:pPr>
            <a:endParaRPr lang="en-US" dirty="0" smtClean="0">
              <a:solidFill>
                <a:srgbClr val="000000"/>
              </a:solidFill>
            </a:endParaRPr>
          </a:p>
          <a:p>
            <a:pPr marL="0" indent="0">
              <a:buNone/>
            </a:pPr>
            <a:r>
              <a:rPr lang="en-US" sz="2800" dirty="0" smtClean="0">
                <a:solidFill>
                  <a:srgbClr val="000000"/>
                </a:solidFill>
              </a:rPr>
              <a:t>Extensions are the other </a:t>
            </a:r>
            <a:r>
              <a:rPr lang="en-US" sz="3200" b="1" dirty="0" smtClean="0">
                <a:solidFill>
                  <a:srgbClr val="2C5D98"/>
                </a:solidFill>
              </a:rPr>
              <a:t>20%</a:t>
            </a:r>
          </a:p>
          <a:p>
            <a:pPr marL="684213" lvl="1" indent="-457200">
              <a:buFont typeface="Arial" panose="020B0604020202020204" pitchFamily="34" charset="0"/>
              <a:buChar char="•"/>
            </a:pPr>
            <a:r>
              <a:rPr lang="en-US" sz="2400" dirty="0" smtClean="0">
                <a:solidFill>
                  <a:srgbClr val="000000"/>
                </a:solidFill>
              </a:rPr>
              <a:t>Meet specific use cases</a:t>
            </a:r>
          </a:p>
          <a:p>
            <a:pPr marL="684213" lvl="1" indent="-457200">
              <a:buFont typeface="Arial" panose="020B0604020202020204" pitchFamily="34" charset="0"/>
              <a:buChar char="•"/>
            </a:pPr>
            <a:r>
              <a:rPr lang="en-US" sz="2400" dirty="0" smtClean="0">
                <a:solidFill>
                  <a:srgbClr val="000000"/>
                </a:solidFill>
              </a:rPr>
              <a:t>The encoding looks no different,</a:t>
            </a:r>
          </a:p>
          <a:p>
            <a:pPr lvl="3" indent="0">
              <a:buNone/>
            </a:pPr>
            <a:r>
              <a:rPr lang="en-US" sz="2000" dirty="0" smtClean="0">
                <a:solidFill>
                  <a:srgbClr val="000000"/>
                </a:solidFill>
              </a:rPr>
              <a:t> </a:t>
            </a:r>
            <a:r>
              <a:rPr lang="en-US" sz="2400" dirty="0" smtClean="0">
                <a:solidFill>
                  <a:srgbClr val="000000"/>
                </a:solidFill>
              </a:rPr>
              <a:t>just not in the standard</a:t>
            </a:r>
          </a:p>
          <a:p>
            <a:pPr marL="457165" lvl="1" indent="0">
              <a:buNone/>
            </a:pPr>
            <a:endParaRPr lang="en-US" dirty="0" smtClean="0">
              <a:solidFill>
                <a:srgbClr val="000000"/>
              </a:solidFill>
            </a:endParaRPr>
          </a:p>
          <a:p>
            <a:pPr marL="0" indent="0">
              <a:buNone/>
            </a:pPr>
            <a:r>
              <a:rPr lang="en-US" sz="2800" dirty="0" smtClean="0">
                <a:solidFill>
                  <a:srgbClr val="000000"/>
                </a:solidFill>
              </a:rPr>
              <a:t>FHIR specification includes rules for extensions so that they are more easily exchanged. </a:t>
            </a:r>
          </a:p>
        </p:txBody>
      </p:sp>
      <p:graphicFrame>
        <p:nvGraphicFramePr>
          <p:cNvPr id="3" name="Chart 2"/>
          <p:cNvGraphicFramePr/>
          <p:nvPr>
            <p:extLst/>
          </p:nvPr>
        </p:nvGraphicFramePr>
        <p:xfrm>
          <a:off x="6629400" y="2057400"/>
          <a:ext cx="5969000" cy="31665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bwMode="auto">
          <a:xfrm>
            <a:off x="6546574" y="5486400"/>
            <a:ext cx="36998" cy="406265"/>
          </a:xfrm>
          <a:prstGeom prst="rect">
            <a:avLst/>
          </a:prstGeom>
          <a:noFill/>
          <a:ln w="9525">
            <a:noFill/>
            <a:miter lim="800000"/>
            <a:headEnd/>
            <a:tailEnd/>
          </a:ln>
          <a:effectLst/>
        </p:spPr>
        <p:txBody>
          <a:bodyPr vert="horz" wrap="non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endPar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val="182063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534400" cy="1143000"/>
          </a:xfrm>
        </p:spPr>
        <p:txBody>
          <a:bodyPr anchor="ctr"/>
          <a:lstStyle/>
          <a:p>
            <a:r>
              <a:rPr lang="en-US" sz="4800" dirty="0" smtClean="0"/>
              <a:t>FHIR Profiles</a:t>
            </a:r>
            <a:endParaRPr lang="en-CA" sz="4800" dirty="0"/>
          </a:p>
        </p:txBody>
      </p:sp>
      <p:sp>
        <p:nvSpPr>
          <p:cNvPr id="7" name="Content Placeholder 6"/>
          <p:cNvSpPr>
            <a:spLocks noGrp="1"/>
          </p:cNvSpPr>
          <p:nvPr>
            <p:ph idx="1"/>
          </p:nvPr>
        </p:nvSpPr>
        <p:spPr>
          <a:xfrm>
            <a:off x="3962400" y="1447800"/>
            <a:ext cx="8229600" cy="5715000"/>
          </a:xfrm>
        </p:spPr>
        <p:txBody>
          <a:bodyPr>
            <a:noAutofit/>
          </a:bodyPr>
          <a:lstStyle/>
          <a:p>
            <a:pPr marL="0" indent="0">
              <a:lnSpc>
                <a:spcPct val="80000"/>
              </a:lnSpc>
              <a:buNone/>
            </a:pPr>
            <a:r>
              <a:rPr lang="en-US" sz="2800" b="1" dirty="0"/>
              <a:t>Profiles are </a:t>
            </a:r>
            <a:r>
              <a:rPr lang="en-US" sz="2800" b="1" dirty="0" smtClean="0"/>
              <a:t>basis of implementation</a:t>
            </a:r>
            <a:endParaRPr lang="en-US" sz="2800" b="1" dirty="0"/>
          </a:p>
          <a:p>
            <a:pPr marL="457165" lvl="1" indent="0">
              <a:lnSpc>
                <a:spcPct val="80000"/>
              </a:lnSpc>
              <a:buNone/>
            </a:pPr>
            <a:r>
              <a:rPr lang="en-US" sz="2400" dirty="0" smtClean="0"/>
              <a:t>Built </a:t>
            </a:r>
            <a:r>
              <a:rPr lang="en-US" sz="2400" dirty="0"/>
              <a:t>for specific use </a:t>
            </a:r>
            <a:r>
              <a:rPr lang="en-US" sz="2400" dirty="0" smtClean="0"/>
              <a:t>cases from simple to complex</a:t>
            </a:r>
            <a:endParaRPr lang="en-US" sz="2400" dirty="0"/>
          </a:p>
          <a:p>
            <a:pPr marL="457165" lvl="1" indent="0">
              <a:lnSpc>
                <a:spcPct val="80000"/>
              </a:lnSpc>
              <a:buNone/>
            </a:pPr>
            <a:r>
              <a:rPr lang="en-US" sz="2400" dirty="0" smtClean="0"/>
              <a:t>Encompass </a:t>
            </a:r>
            <a:r>
              <a:rPr lang="en-US" sz="2400" dirty="0"/>
              <a:t>the entire </a:t>
            </a:r>
            <a:r>
              <a:rPr lang="en-US" sz="2400" dirty="0" smtClean="0"/>
              <a:t>scenario</a:t>
            </a:r>
          </a:p>
          <a:p>
            <a:pPr marL="457165" lvl="1" indent="0">
              <a:lnSpc>
                <a:spcPct val="80000"/>
              </a:lnSpc>
              <a:buNone/>
            </a:pPr>
            <a:endParaRPr lang="en-US" sz="2000" dirty="0"/>
          </a:p>
          <a:p>
            <a:pPr marL="0" indent="0">
              <a:lnSpc>
                <a:spcPct val="80000"/>
              </a:lnSpc>
              <a:buNone/>
            </a:pPr>
            <a:r>
              <a:rPr lang="en-US" sz="2800" b="1" dirty="0"/>
              <a:t>Profiles </a:t>
            </a:r>
            <a:r>
              <a:rPr lang="en-US" sz="2800" b="1" dirty="0" smtClean="0"/>
              <a:t>include constraints for a use case</a:t>
            </a:r>
            <a:endParaRPr lang="en-US" sz="2800" b="1" dirty="0"/>
          </a:p>
          <a:p>
            <a:pPr marL="457165" lvl="1" indent="0">
              <a:lnSpc>
                <a:spcPct val="80000"/>
              </a:lnSpc>
              <a:buNone/>
            </a:pPr>
            <a:r>
              <a:rPr lang="en-US" sz="2400" dirty="0" smtClean="0"/>
              <a:t>Multiple </a:t>
            </a:r>
            <a:r>
              <a:rPr lang="en-US" sz="2400" dirty="0"/>
              <a:t>Resources </a:t>
            </a:r>
            <a:r>
              <a:rPr lang="en-US" sz="2400"/>
              <a:t>&amp; </a:t>
            </a:r>
            <a:r>
              <a:rPr lang="en-US" sz="2400" smtClean="0"/>
              <a:t>Extensions: </a:t>
            </a:r>
            <a:r>
              <a:rPr lang="en-US" sz="2400" dirty="0"/>
              <a:t>FHIR building </a:t>
            </a:r>
            <a:r>
              <a:rPr lang="en-US" sz="2400" dirty="0" smtClean="0"/>
              <a:t>blocks</a:t>
            </a:r>
            <a:endParaRPr lang="en-US" sz="2400" dirty="0"/>
          </a:p>
          <a:p>
            <a:pPr marL="457165" lvl="1" indent="0">
              <a:lnSpc>
                <a:spcPct val="80000"/>
              </a:lnSpc>
              <a:buNone/>
            </a:pPr>
            <a:r>
              <a:rPr lang="en-US" sz="2400" dirty="0" smtClean="0"/>
              <a:t>Vocabulary/terminology/code binding</a:t>
            </a:r>
          </a:p>
          <a:p>
            <a:pPr marL="457165" lvl="1" indent="0">
              <a:lnSpc>
                <a:spcPct val="80000"/>
              </a:lnSpc>
              <a:buNone/>
            </a:pPr>
            <a:endParaRPr lang="en-US" sz="2000" dirty="0"/>
          </a:p>
          <a:p>
            <a:pPr marL="0" indent="0">
              <a:lnSpc>
                <a:spcPct val="80000"/>
              </a:lnSpc>
              <a:buNone/>
            </a:pPr>
            <a:r>
              <a:rPr lang="en-US" sz="2800" b="1" dirty="0" smtClean="0"/>
              <a:t>Interoperability is in the FHIR Profiles</a:t>
            </a:r>
            <a:endParaRPr lang="en-US" sz="2800" b="1" dirty="0"/>
          </a:p>
          <a:p>
            <a:pPr marL="457165" lvl="1" indent="0">
              <a:lnSpc>
                <a:spcPct val="80000"/>
              </a:lnSpc>
              <a:buNone/>
            </a:pPr>
            <a:r>
              <a:rPr lang="en-US" sz="2800" dirty="0"/>
              <a:t>FHIR </a:t>
            </a:r>
            <a:r>
              <a:rPr lang="en-US" sz="2800" dirty="0" smtClean="0"/>
              <a:t>Profiles are based on information models</a:t>
            </a:r>
            <a:endParaRPr lang="en-US" sz="2800" dirty="0"/>
          </a:p>
          <a:p>
            <a:pPr marL="457165" lvl="1" indent="0">
              <a:lnSpc>
                <a:spcPct val="80000"/>
              </a:lnSpc>
              <a:buNone/>
            </a:pPr>
            <a:r>
              <a:rPr lang="en-US" sz="2800" dirty="0" smtClean="0"/>
              <a:t>Only shared profiles create interoperability  </a:t>
            </a:r>
            <a:endParaRPr lang="en-US" sz="2800" dirty="0"/>
          </a:p>
        </p:txBody>
      </p:sp>
      <p:pic>
        <p:nvPicPr>
          <p:cNvPr id="2" name="Picture 1" descr="35377210_l.jpg"/>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304800" y="1447800"/>
            <a:ext cx="3451352" cy="3581400"/>
          </a:xfrm>
          <a:prstGeom prst="rect">
            <a:avLst/>
          </a:prstGeom>
        </p:spPr>
      </p:pic>
    </p:spTree>
    <p:extLst>
      <p:ext uri="{BB962C8B-B14F-4D97-AF65-F5344CB8AC3E}">
        <p14:creationId xmlns:p14="http://schemas.microsoft.com/office/powerpoint/2010/main" val="194701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4244702_l.jpg"/>
          <p:cNvPicPr>
            <a:picLocks noChangeAspect="1"/>
          </p:cNvPicPr>
          <p:nvPr/>
        </p:nvPicPr>
        <p:blipFill rotWithShape="1">
          <a:blip r:embed="rId2" cstate="print">
            <a:extLst>
              <a:ext uri="{28A0092B-C50C-407E-A947-70E740481C1C}">
                <a14:useLocalDpi xmlns:a14="http://schemas.microsoft.com/office/drawing/2010/main" val="0"/>
              </a:ext>
            </a:extLst>
          </a:blip>
          <a:srcRect l="32812" t="20250" r="35560"/>
          <a:stretch/>
        </p:blipFill>
        <p:spPr>
          <a:xfrm>
            <a:off x="-228600" y="0"/>
            <a:ext cx="3429000" cy="6858000"/>
          </a:xfrm>
          <a:prstGeom prst="rect">
            <a:avLst/>
          </a:prstGeom>
        </p:spPr>
      </p:pic>
      <p:sp>
        <p:nvSpPr>
          <p:cNvPr id="2" name="Title 1"/>
          <p:cNvSpPr>
            <a:spLocks noGrp="1"/>
          </p:cNvSpPr>
          <p:nvPr>
            <p:ph type="title"/>
          </p:nvPr>
        </p:nvSpPr>
        <p:spPr>
          <a:xfrm>
            <a:off x="368300" y="0"/>
            <a:ext cx="8229600" cy="1143000"/>
          </a:xfrm>
        </p:spPr>
        <p:txBody>
          <a:bodyPr>
            <a:normAutofit/>
          </a:bodyPr>
          <a:lstStyle/>
          <a:p>
            <a:r>
              <a:rPr lang="en-US" dirty="0" smtClean="0"/>
              <a:t>Ah-ha moment on FHIR</a:t>
            </a:r>
            <a:endParaRPr lang="en-CA" dirty="0"/>
          </a:p>
        </p:txBody>
      </p:sp>
      <p:sp>
        <p:nvSpPr>
          <p:cNvPr id="3" name="Content Placeholder 2"/>
          <p:cNvSpPr>
            <a:spLocks noGrp="1"/>
          </p:cNvSpPr>
          <p:nvPr>
            <p:ph idx="1"/>
          </p:nvPr>
        </p:nvSpPr>
        <p:spPr>
          <a:xfrm>
            <a:off x="3342503" y="1503634"/>
            <a:ext cx="8763000" cy="4876800"/>
          </a:xfrm>
        </p:spPr>
        <p:txBody>
          <a:bodyPr>
            <a:normAutofit/>
          </a:bodyPr>
          <a:lstStyle/>
          <a:p>
            <a:pPr marL="0" indent="0">
              <a:buNone/>
            </a:pPr>
            <a:r>
              <a:rPr lang="en-US" sz="2400" b="1" dirty="0" smtClean="0"/>
              <a:t>Regardless </a:t>
            </a:r>
            <a:r>
              <a:rPr lang="en-US" sz="2400" b="1" dirty="0"/>
              <a:t>of paradigm </a:t>
            </a:r>
            <a:r>
              <a:rPr lang="en-US" sz="2400" b="1" u="sng" dirty="0"/>
              <a:t>the content is the same</a:t>
            </a:r>
            <a:r>
              <a:rPr lang="en-US" sz="2400" b="1" u="sng" dirty="0" smtClean="0"/>
              <a:t>*</a:t>
            </a:r>
          </a:p>
          <a:p>
            <a:pPr marL="0" indent="0">
              <a:buNone/>
            </a:pPr>
            <a:endParaRPr lang="en-US" sz="2800" dirty="0"/>
          </a:p>
          <a:p>
            <a:pPr marL="0" indent="0">
              <a:buNone/>
            </a:pPr>
            <a:r>
              <a:rPr lang="en-US" sz="2400" b="1" dirty="0" smtClean="0"/>
              <a:t>It’s </a:t>
            </a:r>
            <a:r>
              <a:rPr lang="en-US" sz="2400" b="1" dirty="0"/>
              <a:t>straight-forward to share content across paradigms</a:t>
            </a:r>
          </a:p>
          <a:p>
            <a:pPr marL="457165" lvl="1" indent="0">
              <a:buNone/>
            </a:pPr>
            <a:r>
              <a:rPr lang="en-US" dirty="0" smtClean="0"/>
              <a:t>e.g</a:t>
            </a:r>
            <a:r>
              <a:rPr lang="en-US" dirty="0"/>
              <a:t>. Receive a lab result in a message. </a:t>
            </a:r>
            <a:r>
              <a:rPr lang="en-US" dirty="0" smtClean="0"/>
              <a:t/>
            </a:r>
            <a:br>
              <a:rPr lang="en-US" dirty="0" smtClean="0"/>
            </a:br>
            <a:r>
              <a:rPr lang="en-US" dirty="0" smtClean="0"/>
              <a:t>Package </a:t>
            </a:r>
            <a:r>
              <a:rPr lang="en-US" dirty="0"/>
              <a:t>it in a discharge summary </a:t>
            </a:r>
            <a:r>
              <a:rPr lang="en-US" dirty="0" smtClean="0"/>
              <a:t>document</a:t>
            </a:r>
          </a:p>
          <a:p>
            <a:pPr marL="457165" lvl="1" indent="0">
              <a:buNone/>
            </a:pPr>
            <a:endParaRPr lang="en-US" dirty="0"/>
          </a:p>
          <a:p>
            <a:pPr marL="0" lvl="0" indent="0">
              <a:buNone/>
            </a:pPr>
            <a:r>
              <a:rPr lang="en-US" sz="2400" b="1" dirty="0" smtClean="0"/>
              <a:t>It </a:t>
            </a:r>
            <a:r>
              <a:rPr lang="en-US" sz="2400" b="1" dirty="0"/>
              <a:t>also means constraints can be shared across paradigms</a:t>
            </a:r>
          </a:p>
          <a:p>
            <a:pPr marL="457165" lvl="1" indent="0">
              <a:buNone/>
            </a:pPr>
            <a:r>
              <a:rPr lang="en-US" dirty="0" smtClean="0"/>
              <a:t>e.g</a:t>
            </a:r>
            <a:r>
              <a:rPr lang="en-US" dirty="0"/>
              <a:t>. Define a profile for Blood Pressure; </a:t>
            </a:r>
            <a:r>
              <a:rPr lang="en-US" dirty="0" smtClean="0"/>
              <a:t>use same </a:t>
            </a:r>
            <a:r>
              <a:rPr lang="en-US" dirty="0"/>
              <a:t>resources in messages, documents, REST and services</a:t>
            </a:r>
            <a:endParaRPr lang="en-CA" dirty="0"/>
          </a:p>
        </p:txBody>
      </p:sp>
      <p:sp>
        <p:nvSpPr>
          <p:cNvPr id="5" name="TextBox 4"/>
          <p:cNvSpPr txBox="1"/>
          <p:nvPr/>
        </p:nvSpPr>
        <p:spPr>
          <a:xfrm>
            <a:off x="3352800" y="5953780"/>
            <a:ext cx="2260600" cy="461665"/>
          </a:xfrm>
          <a:prstGeom prst="rect">
            <a:avLst/>
          </a:prstGeom>
          <a:noFill/>
        </p:spPr>
        <p:txBody>
          <a:bodyPr wrap="square" rtlCol="0">
            <a:spAutoFit/>
          </a:bodyPr>
          <a:lstStyle/>
          <a:p>
            <a:r>
              <a:rPr lang="en-US" b="1" dirty="0">
                <a:latin typeface="+mn-lt"/>
              </a:rPr>
              <a:t>* Ah-ha!!</a:t>
            </a:r>
          </a:p>
        </p:txBody>
      </p:sp>
    </p:spTree>
    <p:extLst>
      <p:ext uri="{BB962C8B-B14F-4D97-AF65-F5344CB8AC3E}">
        <p14:creationId xmlns:p14="http://schemas.microsoft.com/office/powerpoint/2010/main" val="87290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FHIR Supports </a:t>
            </a:r>
            <a:br>
              <a:rPr lang="en-US" dirty="0" smtClean="0"/>
            </a:br>
            <a:r>
              <a:rPr lang="en-US" dirty="0" smtClean="0"/>
              <a:t>4 Interoperability Paradigms</a:t>
            </a:r>
            <a:endParaRPr lang="en-CA" dirty="0"/>
          </a:p>
        </p:txBody>
      </p:sp>
      <p:graphicFrame>
        <p:nvGraphicFramePr>
          <p:cNvPr id="5" name="Diagram 4"/>
          <p:cNvGraphicFramePr/>
          <p:nvPr>
            <p:extLst>
              <p:ext uri="{D42A27DB-BD31-4B8C-83A1-F6EECF244321}">
                <p14:modId xmlns:p14="http://schemas.microsoft.com/office/powerpoint/2010/main" val="1794988158"/>
              </p:ext>
            </p:extLst>
          </p:nvPr>
        </p:nvGraphicFramePr>
        <p:xfrm>
          <a:off x="3057843" y="1219200"/>
          <a:ext cx="6096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343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508936_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5" y="0"/>
            <a:ext cx="12192000" cy="6858000"/>
          </a:xfrm>
          <a:prstGeom prst="rect">
            <a:avLst/>
          </a:prstGeom>
        </p:spPr>
      </p:pic>
      <p:sp>
        <p:nvSpPr>
          <p:cNvPr id="2" name="Title 1"/>
          <p:cNvSpPr>
            <a:spLocks noGrp="1"/>
          </p:cNvSpPr>
          <p:nvPr>
            <p:ph type="title"/>
          </p:nvPr>
        </p:nvSpPr>
        <p:spPr>
          <a:xfrm>
            <a:off x="0" y="457200"/>
            <a:ext cx="5029200" cy="715963"/>
          </a:xfrm>
        </p:spPr>
        <p:txBody>
          <a:bodyPr>
            <a:noAutofit/>
          </a:bodyPr>
          <a:lstStyle/>
          <a:p>
            <a:pPr algn="ctr"/>
            <a:r>
              <a:rPr lang="en-US" sz="4400" dirty="0" smtClean="0">
                <a:solidFill>
                  <a:srgbClr val="FFFFFF"/>
                </a:solidFill>
              </a:rPr>
              <a:t>The Challenge</a:t>
            </a:r>
            <a:endParaRPr lang="en-US" sz="4400" dirty="0">
              <a:solidFill>
                <a:srgbClr val="FFFFFF"/>
              </a:solidFill>
            </a:endParaRPr>
          </a:p>
        </p:txBody>
      </p:sp>
    </p:spTree>
    <p:extLst>
      <p:ext uri="{BB962C8B-B14F-4D97-AF65-F5344CB8AC3E}">
        <p14:creationId xmlns:p14="http://schemas.microsoft.com/office/powerpoint/2010/main" val="160158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black horse with white stripes </a:t>
            </a:r>
            <a:br>
              <a:rPr lang="en-US" dirty="0" smtClean="0"/>
            </a:br>
            <a:r>
              <a:rPr lang="mr-IN" dirty="0" smtClean="0"/>
              <a:t>…</a:t>
            </a:r>
            <a:r>
              <a:rPr lang="en-US" dirty="0" smtClean="0"/>
              <a:t>.. or a white horse with black stripes?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6056" y="1325563"/>
            <a:ext cx="5298937" cy="4443412"/>
          </a:xfrm>
        </p:spPr>
      </p:pic>
      <p:sp>
        <p:nvSpPr>
          <p:cNvPr id="5" name="TextBox 4"/>
          <p:cNvSpPr txBox="1"/>
          <p:nvPr/>
        </p:nvSpPr>
        <p:spPr bwMode="auto">
          <a:xfrm>
            <a:off x="6858000" y="5516598"/>
            <a:ext cx="2209800" cy="283154"/>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a:spcBef>
                <a:spcPts val="300"/>
              </a:spcBef>
              <a:spcAft>
                <a:spcPts val="400"/>
              </a:spcAft>
              <a:buClr>
                <a:schemeClr val="accent5">
                  <a:lumMod val="50000"/>
                </a:schemeClr>
              </a:buClr>
            </a:pPr>
            <a:r>
              <a:rPr lang="en-US" sz="1600" dirty="0">
                <a:solidFill>
                  <a:schemeClr val="bg1"/>
                </a:solidFill>
              </a:rPr>
              <a:t>Photo by Lukas </a:t>
            </a:r>
            <a:r>
              <a:rPr lang="en-US" sz="1600" dirty="0" err="1">
                <a:solidFill>
                  <a:schemeClr val="bg1"/>
                </a:solidFill>
              </a:rPr>
              <a:t>Kaffer</a:t>
            </a:r>
            <a:endParaRPr kumimoji="0" lang="en-US" sz="16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10638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08810" y="1143000"/>
            <a:ext cx="2174380" cy="770088"/>
          </a:xfrm>
          <a:prstGeom prst="rect">
            <a:avLst/>
          </a:prstGeom>
          <a:solidFill>
            <a:srgbClr val="3A40A0"/>
          </a:solidFill>
          <a:ln w="12700">
            <a:miter lim="400000"/>
          </a:ln>
          <a:effectLst>
            <a:outerShdw blurRad="63500" dist="50800" dir="5400000" rotWithShape="0">
              <a:srgbClr val="000000">
                <a:alpha val="50000"/>
              </a:srgbClr>
            </a:outerShdw>
          </a:effectLst>
          <a:extLst>
            <a:ext uri="{C572A759-6A51-4108-AA02-DFA0A04FC94B}">
              <ma14:wrappingTextBoxFlag xmlns:ma14="http://schemas.microsoft.com/office/mac/drawingml/2011/main" val="1"/>
            </a:ext>
          </a:extLst>
        </p:spPr>
        <p:txBody>
          <a:bodyPr lIns="35719" tIns="35719" rIns="35719" bIns="35719" anchor="ctr"/>
          <a:lstStyle>
            <a:lvl1pPr>
              <a:defRPr sz="4200">
                <a:solidFill>
                  <a:srgbClr val="FFFFFF"/>
                </a:solidFill>
                <a:latin typeface="Roboto"/>
                <a:ea typeface="Roboto"/>
                <a:cs typeface="Roboto"/>
                <a:sym typeface="Roboto"/>
              </a:defRPr>
            </a:lvl1pPr>
          </a:lstStyle>
          <a:p>
            <a:pPr algn="ctr"/>
            <a:r>
              <a:rPr sz="2100"/>
              <a:t>Patient</a:t>
            </a:r>
          </a:p>
        </p:txBody>
      </p:sp>
      <p:sp>
        <p:nvSpPr>
          <p:cNvPr id="120" name="Shape 120"/>
          <p:cNvSpPr/>
          <p:nvPr/>
        </p:nvSpPr>
        <p:spPr>
          <a:xfrm>
            <a:off x="1747877" y="1980085"/>
            <a:ext cx="2174380" cy="770088"/>
          </a:xfrm>
          <a:prstGeom prst="rect">
            <a:avLst/>
          </a:prstGeom>
          <a:solidFill>
            <a:srgbClr val="62A499"/>
          </a:solidFill>
          <a:ln w="12700">
            <a:miter lim="400000"/>
          </a:ln>
          <a:effectLst>
            <a:outerShdw blurRad="63500" dist="50800" dir="5400000" rotWithShape="0">
              <a:srgbClr val="000000">
                <a:alpha val="50000"/>
              </a:srgbClr>
            </a:outerShdw>
          </a:effectLst>
          <a:extLst>
            <a:ext uri="{C572A759-6A51-4108-AA02-DFA0A04FC94B}">
              <ma14:wrappingTextBoxFlag xmlns:ma14="http://schemas.microsoft.com/office/mac/drawingml/2011/main" val="1"/>
            </a:ext>
          </a:extLst>
        </p:spPr>
        <p:txBody>
          <a:bodyPr lIns="35719" tIns="35719" rIns="35719" bIns="35719" anchor="ctr"/>
          <a:lstStyle>
            <a:lvl1pPr>
              <a:defRPr sz="4200">
                <a:solidFill>
                  <a:srgbClr val="FFFFFF"/>
                </a:solidFill>
                <a:latin typeface="Roboto"/>
                <a:ea typeface="Roboto"/>
                <a:cs typeface="Roboto"/>
                <a:sym typeface="Roboto"/>
              </a:defRPr>
            </a:lvl1pPr>
          </a:lstStyle>
          <a:p>
            <a:pPr algn="ctr"/>
            <a:r>
              <a:rPr sz="2100"/>
              <a:t>Condition</a:t>
            </a:r>
          </a:p>
        </p:txBody>
      </p:sp>
      <p:sp>
        <p:nvSpPr>
          <p:cNvPr id="121" name="Shape 121"/>
          <p:cNvSpPr/>
          <p:nvPr/>
        </p:nvSpPr>
        <p:spPr>
          <a:xfrm>
            <a:off x="8269744" y="1980085"/>
            <a:ext cx="2174380" cy="770088"/>
          </a:xfrm>
          <a:prstGeom prst="rect">
            <a:avLst/>
          </a:prstGeom>
          <a:solidFill>
            <a:srgbClr val="71B9B8"/>
          </a:solidFill>
          <a:ln w="12700">
            <a:miter lim="400000"/>
          </a:ln>
          <a:effectLst>
            <a:outerShdw blurRad="63500" dist="50800" dir="5400000" rotWithShape="0">
              <a:srgbClr val="000000">
                <a:alpha val="50000"/>
              </a:srgbClr>
            </a:outerShdw>
          </a:effectLst>
          <a:extLst>
            <a:ext uri="{C572A759-6A51-4108-AA02-DFA0A04FC94B}">
              <ma14:wrappingTextBoxFlag xmlns:ma14="http://schemas.microsoft.com/office/mac/drawingml/2011/main" val="1"/>
            </a:ext>
          </a:extLst>
        </p:spPr>
        <p:txBody>
          <a:bodyPr lIns="35719" tIns="35719" rIns="35719" bIns="35719" anchor="ctr"/>
          <a:lstStyle>
            <a:lvl1pPr>
              <a:defRPr sz="4200">
                <a:solidFill>
                  <a:srgbClr val="FFFFFF"/>
                </a:solidFill>
                <a:latin typeface="Roboto"/>
                <a:ea typeface="Roboto"/>
                <a:cs typeface="Roboto"/>
                <a:sym typeface="Roboto"/>
              </a:defRPr>
            </a:lvl1pPr>
          </a:lstStyle>
          <a:p>
            <a:pPr algn="ctr"/>
            <a:r>
              <a:rPr sz="2100"/>
              <a:t>DiagnosticReport</a:t>
            </a:r>
          </a:p>
        </p:txBody>
      </p:sp>
      <p:sp>
        <p:nvSpPr>
          <p:cNvPr id="122" name="Shape 122"/>
          <p:cNvSpPr/>
          <p:nvPr/>
        </p:nvSpPr>
        <p:spPr>
          <a:xfrm>
            <a:off x="5008810" y="3552790"/>
            <a:ext cx="2174380" cy="770088"/>
          </a:xfrm>
          <a:prstGeom prst="rect">
            <a:avLst/>
          </a:prstGeom>
          <a:solidFill>
            <a:srgbClr val="315C51"/>
          </a:solidFill>
          <a:ln w="12700">
            <a:miter lim="400000"/>
          </a:ln>
          <a:effectLst>
            <a:outerShdw blurRad="63500" dist="50800" dir="5400000" rotWithShape="0">
              <a:srgbClr val="000000">
                <a:alpha val="50000"/>
              </a:srgbClr>
            </a:outerShdw>
          </a:effectLst>
          <a:extLst>
            <a:ext uri="{C572A759-6A51-4108-AA02-DFA0A04FC94B}">
              <ma14:wrappingTextBoxFlag xmlns:ma14="http://schemas.microsoft.com/office/mac/drawingml/2011/main" val="1"/>
            </a:ext>
          </a:extLst>
        </p:spPr>
        <p:txBody>
          <a:bodyPr lIns="35719" tIns="35719" rIns="35719" bIns="35719" anchor="ctr"/>
          <a:lstStyle>
            <a:lvl1pPr>
              <a:defRPr sz="4200">
                <a:solidFill>
                  <a:srgbClr val="FFFFFF"/>
                </a:solidFill>
                <a:latin typeface="Roboto"/>
                <a:ea typeface="Roboto"/>
                <a:cs typeface="Roboto"/>
                <a:sym typeface="Roboto"/>
              </a:defRPr>
            </a:lvl1pPr>
          </a:lstStyle>
          <a:p>
            <a:pPr algn="ctr"/>
            <a:r>
              <a:rPr sz="2100"/>
              <a:t>Procedure</a:t>
            </a:r>
          </a:p>
        </p:txBody>
      </p:sp>
      <p:sp>
        <p:nvSpPr>
          <p:cNvPr id="123" name="Shape 123"/>
          <p:cNvSpPr/>
          <p:nvPr/>
        </p:nvSpPr>
        <p:spPr>
          <a:xfrm>
            <a:off x="1747876" y="5658008"/>
            <a:ext cx="2174380" cy="770088"/>
          </a:xfrm>
          <a:prstGeom prst="rect">
            <a:avLst/>
          </a:prstGeom>
          <a:solidFill>
            <a:srgbClr val="73A6F4"/>
          </a:solidFill>
          <a:ln w="12700">
            <a:miter lim="400000"/>
          </a:ln>
          <a:effectLst>
            <a:outerShdw blurRad="63500" dist="50800" dir="5400000" rotWithShape="0">
              <a:srgbClr val="000000">
                <a:alpha val="50000"/>
              </a:srgbClr>
            </a:outerShdw>
          </a:effectLst>
          <a:extLst>
            <a:ext uri="{C572A759-6A51-4108-AA02-DFA0A04FC94B}">
              <ma14:wrappingTextBoxFlag xmlns:ma14="http://schemas.microsoft.com/office/mac/drawingml/2011/main" val="1"/>
            </a:ext>
          </a:extLst>
        </p:spPr>
        <p:txBody>
          <a:bodyPr lIns="35719" tIns="35719" rIns="35719" bIns="35719" anchor="ctr"/>
          <a:lstStyle>
            <a:lvl1pPr>
              <a:defRPr sz="4200">
                <a:solidFill>
                  <a:srgbClr val="FFFFFF"/>
                </a:solidFill>
                <a:latin typeface="Roboto"/>
                <a:ea typeface="Roboto"/>
                <a:cs typeface="Roboto"/>
                <a:sym typeface="Roboto"/>
              </a:defRPr>
            </a:lvl1pPr>
          </a:lstStyle>
          <a:p>
            <a:pPr algn="ctr"/>
            <a:r>
              <a:rPr sz="2100"/>
              <a:t>Encounter</a:t>
            </a:r>
          </a:p>
        </p:txBody>
      </p:sp>
      <p:sp>
        <p:nvSpPr>
          <p:cNvPr id="124" name="Shape 124"/>
          <p:cNvSpPr/>
          <p:nvPr/>
        </p:nvSpPr>
        <p:spPr>
          <a:xfrm>
            <a:off x="8269744" y="5658008"/>
            <a:ext cx="2174380" cy="770088"/>
          </a:xfrm>
          <a:prstGeom prst="rect">
            <a:avLst/>
          </a:prstGeom>
          <a:solidFill>
            <a:srgbClr val="6064C1"/>
          </a:solidFill>
          <a:ln w="12700">
            <a:miter lim="400000"/>
          </a:ln>
          <a:effectLst>
            <a:outerShdw blurRad="63500" dist="50800" dir="5400000" rotWithShape="0">
              <a:srgbClr val="000000">
                <a:alpha val="50000"/>
              </a:srgbClr>
            </a:outerShdw>
          </a:effectLst>
          <a:extLst>
            <a:ext uri="{C572A759-6A51-4108-AA02-DFA0A04FC94B}">
              <ma14:wrappingTextBoxFlag xmlns:ma14="http://schemas.microsoft.com/office/mac/drawingml/2011/main" val="1"/>
            </a:ext>
          </a:extLst>
        </p:spPr>
        <p:txBody>
          <a:bodyPr lIns="35719" tIns="35719" rIns="35719" bIns="35719" anchor="ctr"/>
          <a:lstStyle>
            <a:lvl1pPr>
              <a:defRPr sz="4200">
                <a:solidFill>
                  <a:srgbClr val="FFFFFF"/>
                </a:solidFill>
                <a:latin typeface="Roboto"/>
                <a:ea typeface="Roboto"/>
                <a:cs typeface="Roboto"/>
                <a:sym typeface="Roboto"/>
              </a:defRPr>
            </a:lvl1pPr>
          </a:lstStyle>
          <a:p>
            <a:pPr algn="ctr"/>
            <a:r>
              <a:rPr sz="2100"/>
              <a:t>Practitioner</a:t>
            </a:r>
          </a:p>
        </p:txBody>
      </p:sp>
      <p:sp>
        <p:nvSpPr>
          <p:cNvPr id="125" name="Shape 125"/>
          <p:cNvSpPr/>
          <p:nvPr/>
        </p:nvSpPr>
        <p:spPr>
          <a:xfrm rot="2834628">
            <a:off x="7025252" y="4667500"/>
            <a:ext cx="1441000" cy="642180"/>
          </a:xfrm>
          <a:prstGeom prst="rightArrow">
            <a:avLst>
              <a:gd name="adj1" fmla="val 55575"/>
              <a:gd name="adj2" fmla="val 50155"/>
            </a:avLst>
          </a:prstGeom>
          <a:solidFill>
            <a:srgbClr val="E8BA3F"/>
          </a:solidFill>
          <a:ln w="12700">
            <a:miter lim="400000"/>
          </a:ln>
          <a:effectLst>
            <a:outerShdw blurRad="50800" dist="25400" dir="5400000" rotWithShape="0">
              <a:srgbClr val="000000">
                <a:alpha val="50000"/>
              </a:srgbClr>
            </a:outerShdw>
          </a:effectLst>
        </p:spPr>
        <p:txBody>
          <a:bodyPr lIns="35719" tIns="35719" rIns="35719" bIns="35719" anchor="ctr"/>
          <a:lstStyle/>
          <a:p>
            <a:pPr algn="ctr">
              <a:defRPr sz="3200">
                <a:solidFill>
                  <a:srgbClr val="FFFFFF"/>
                </a:solidFill>
                <a:latin typeface="Roboto"/>
                <a:ea typeface="Roboto"/>
                <a:cs typeface="Roboto"/>
                <a:sym typeface="Roboto"/>
              </a:defRPr>
            </a:pPr>
            <a:endParaRPr sz="1600"/>
          </a:p>
        </p:txBody>
      </p:sp>
      <p:sp>
        <p:nvSpPr>
          <p:cNvPr id="126" name="Shape 126"/>
          <p:cNvSpPr/>
          <p:nvPr/>
        </p:nvSpPr>
        <p:spPr>
          <a:xfrm rot="7714595">
            <a:off x="3733144" y="4662565"/>
            <a:ext cx="1441000" cy="642180"/>
          </a:xfrm>
          <a:prstGeom prst="rightArrow">
            <a:avLst>
              <a:gd name="adj1" fmla="val 55575"/>
              <a:gd name="adj2" fmla="val 50155"/>
            </a:avLst>
          </a:prstGeom>
          <a:solidFill>
            <a:srgbClr val="E8BA3F"/>
          </a:solidFill>
          <a:ln w="12700">
            <a:miter lim="400000"/>
          </a:ln>
          <a:effectLst>
            <a:outerShdw blurRad="50800" dist="25400" dir="5400000" rotWithShape="0">
              <a:srgbClr val="000000">
                <a:alpha val="50000"/>
              </a:srgbClr>
            </a:outerShdw>
          </a:effectLst>
        </p:spPr>
        <p:txBody>
          <a:bodyPr lIns="35719" tIns="35719" rIns="35719" bIns="35719" anchor="ctr"/>
          <a:lstStyle/>
          <a:p>
            <a:pPr algn="ctr">
              <a:defRPr sz="3200">
                <a:solidFill>
                  <a:srgbClr val="FFFFFF"/>
                </a:solidFill>
                <a:latin typeface="Roboto"/>
                <a:ea typeface="Roboto"/>
                <a:cs typeface="Roboto"/>
                <a:sym typeface="Roboto"/>
              </a:defRPr>
            </a:pPr>
            <a:endParaRPr sz="1600"/>
          </a:p>
        </p:txBody>
      </p:sp>
      <p:sp>
        <p:nvSpPr>
          <p:cNvPr id="127" name="Shape 127"/>
          <p:cNvSpPr/>
          <p:nvPr/>
        </p:nvSpPr>
        <p:spPr>
          <a:xfrm rot="16114698">
            <a:off x="5379035" y="2422336"/>
            <a:ext cx="1441000" cy="642180"/>
          </a:xfrm>
          <a:prstGeom prst="rightArrow">
            <a:avLst>
              <a:gd name="adj1" fmla="val 55575"/>
              <a:gd name="adj2" fmla="val 50155"/>
            </a:avLst>
          </a:prstGeom>
          <a:solidFill>
            <a:srgbClr val="E8BA3F"/>
          </a:solidFill>
          <a:ln w="12700">
            <a:miter lim="400000"/>
          </a:ln>
          <a:effectLst>
            <a:outerShdw blurRad="50800" dist="25400" dir="5400000" rotWithShape="0">
              <a:srgbClr val="000000">
                <a:alpha val="50000"/>
              </a:srgbClr>
            </a:outerShdw>
          </a:effectLst>
        </p:spPr>
        <p:txBody>
          <a:bodyPr lIns="35719" tIns="35719" rIns="35719" bIns="35719" anchor="ctr"/>
          <a:lstStyle/>
          <a:p>
            <a:pPr algn="ctr">
              <a:defRPr sz="3200">
                <a:solidFill>
                  <a:srgbClr val="FFFFFF"/>
                </a:solidFill>
                <a:latin typeface="Roboto"/>
                <a:ea typeface="Roboto"/>
                <a:cs typeface="Roboto"/>
                <a:sym typeface="Roboto"/>
              </a:defRPr>
            </a:pPr>
            <a:endParaRPr sz="1600"/>
          </a:p>
        </p:txBody>
      </p:sp>
      <p:sp>
        <p:nvSpPr>
          <p:cNvPr id="128" name="Shape 128"/>
          <p:cNvSpPr/>
          <p:nvPr/>
        </p:nvSpPr>
        <p:spPr>
          <a:xfrm rot="19447368">
            <a:off x="7226529" y="3080500"/>
            <a:ext cx="1441000" cy="642180"/>
          </a:xfrm>
          <a:prstGeom prst="rightArrow">
            <a:avLst>
              <a:gd name="adj1" fmla="val 55575"/>
              <a:gd name="adj2" fmla="val 50155"/>
            </a:avLst>
          </a:prstGeom>
          <a:solidFill>
            <a:srgbClr val="E8BA3F"/>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5719" tIns="35719" rIns="35719" bIns="35719" anchor="ctr"/>
          <a:lstStyle>
            <a:lvl1pPr>
              <a:defRPr sz="3200">
                <a:solidFill>
                  <a:srgbClr val="FFFFFF"/>
                </a:solidFill>
                <a:latin typeface="Roboto"/>
                <a:ea typeface="Roboto"/>
                <a:cs typeface="Roboto"/>
                <a:sym typeface="Roboto"/>
              </a:defRPr>
            </a:lvl1pPr>
          </a:lstStyle>
          <a:p>
            <a:pPr algn="ctr"/>
            <a:r>
              <a:rPr sz="1600"/>
              <a:t> </a:t>
            </a:r>
          </a:p>
        </p:txBody>
      </p:sp>
      <p:sp>
        <p:nvSpPr>
          <p:cNvPr id="129" name="Shape 129"/>
          <p:cNvSpPr/>
          <p:nvPr/>
        </p:nvSpPr>
        <p:spPr>
          <a:xfrm rot="12928333">
            <a:off x="3516176" y="3035274"/>
            <a:ext cx="1441000" cy="642180"/>
          </a:xfrm>
          <a:prstGeom prst="rightArrow">
            <a:avLst>
              <a:gd name="adj1" fmla="val 55575"/>
              <a:gd name="adj2" fmla="val 50155"/>
            </a:avLst>
          </a:prstGeom>
          <a:solidFill>
            <a:srgbClr val="E8BA3F"/>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5719" tIns="35719" rIns="35719" bIns="35719" anchor="ctr"/>
          <a:lstStyle>
            <a:lvl1pPr>
              <a:defRPr sz="3200">
                <a:solidFill>
                  <a:srgbClr val="FFFFFF"/>
                </a:solidFill>
                <a:latin typeface="Roboto"/>
                <a:ea typeface="Roboto"/>
                <a:cs typeface="Roboto"/>
                <a:sym typeface="Roboto"/>
              </a:defRPr>
            </a:lvl1pPr>
          </a:lstStyle>
          <a:p>
            <a:pPr algn="ctr"/>
            <a:r>
              <a:rPr sz="1600"/>
              <a:t> </a:t>
            </a:r>
          </a:p>
        </p:txBody>
      </p:sp>
      <p:sp>
        <p:nvSpPr>
          <p:cNvPr id="130" name="Shape 130"/>
          <p:cNvSpPr/>
          <p:nvPr/>
        </p:nvSpPr>
        <p:spPr>
          <a:xfrm rot="2086650">
            <a:off x="3772963" y="3227551"/>
            <a:ext cx="1056379" cy="302968"/>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a:defRPr sz="3000">
                <a:latin typeface="Roboto"/>
                <a:ea typeface="Roboto"/>
                <a:cs typeface="Roboto"/>
                <a:sym typeface="Roboto"/>
              </a:defRPr>
            </a:lvl1pPr>
          </a:lstStyle>
          <a:p>
            <a:pPr algn="ctr"/>
            <a:r>
              <a:rPr sz="1500"/>
              <a:t>Related Item</a:t>
            </a:r>
          </a:p>
        </p:txBody>
      </p:sp>
      <p:sp>
        <p:nvSpPr>
          <p:cNvPr id="131" name="Shape 131"/>
          <p:cNvSpPr/>
          <p:nvPr/>
        </p:nvSpPr>
        <p:spPr>
          <a:xfrm rot="5305243">
            <a:off x="5797593" y="2732251"/>
            <a:ext cx="647614" cy="302968"/>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a:defRPr sz="3000">
                <a:latin typeface="Roboto"/>
                <a:ea typeface="Roboto"/>
                <a:cs typeface="Roboto"/>
                <a:sym typeface="Roboto"/>
              </a:defRPr>
            </a:lvl1pPr>
          </a:lstStyle>
          <a:p>
            <a:pPr algn="ctr"/>
            <a:r>
              <a:rPr sz="1500"/>
              <a:t>Subject</a:t>
            </a:r>
          </a:p>
        </p:txBody>
      </p:sp>
      <p:sp>
        <p:nvSpPr>
          <p:cNvPr id="132" name="Shape 132"/>
          <p:cNvSpPr/>
          <p:nvPr/>
        </p:nvSpPr>
        <p:spPr>
          <a:xfrm rot="19334991">
            <a:off x="7514833" y="3337496"/>
            <a:ext cx="594715" cy="302968"/>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a:defRPr sz="3000">
                <a:latin typeface="Roboto"/>
                <a:ea typeface="Roboto"/>
                <a:cs typeface="Roboto"/>
                <a:sym typeface="Roboto"/>
              </a:defRPr>
            </a:lvl1pPr>
          </a:lstStyle>
          <a:p>
            <a:pPr algn="ctr"/>
            <a:r>
              <a:rPr sz="1500"/>
              <a:t>Report</a:t>
            </a:r>
          </a:p>
        </p:txBody>
      </p:sp>
      <p:sp>
        <p:nvSpPr>
          <p:cNvPr id="133" name="Shape 133"/>
          <p:cNvSpPr/>
          <p:nvPr/>
        </p:nvSpPr>
        <p:spPr>
          <a:xfrm rot="2855090">
            <a:off x="7263193" y="4776535"/>
            <a:ext cx="851195" cy="302968"/>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a:defRPr sz="3000">
                <a:latin typeface="Roboto"/>
                <a:ea typeface="Roboto"/>
                <a:cs typeface="Roboto"/>
                <a:sym typeface="Roboto"/>
              </a:defRPr>
            </a:lvl1pPr>
          </a:lstStyle>
          <a:p>
            <a:pPr algn="ctr"/>
            <a:r>
              <a:rPr sz="1500"/>
              <a:t>Performer</a:t>
            </a:r>
          </a:p>
        </p:txBody>
      </p:sp>
      <p:sp>
        <p:nvSpPr>
          <p:cNvPr id="134" name="Shape 134"/>
          <p:cNvSpPr/>
          <p:nvPr/>
        </p:nvSpPr>
        <p:spPr>
          <a:xfrm rot="18480494">
            <a:off x="4067901" y="4776535"/>
            <a:ext cx="860813" cy="302968"/>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a:defRPr sz="3000">
                <a:latin typeface="Roboto"/>
                <a:ea typeface="Roboto"/>
                <a:cs typeface="Roboto"/>
                <a:sym typeface="Roboto"/>
              </a:defRPr>
            </a:lvl1pPr>
          </a:lstStyle>
          <a:p>
            <a:pPr algn="ctr"/>
            <a:r>
              <a:rPr sz="1500"/>
              <a:t>Encounter</a:t>
            </a:r>
          </a:p>
        </p:txBody>
      </p:sp>
      <p:sp>
        <p:nvSpPr>
          <p:cNvPr id="135" name="Shape 135"/>
          <p:cNvSpPr/>
          <p:nvPr/>
        </p:nvSpPr>
        <p:spPr>
          <a:xfrm>
            <a:off x="990600" y="14746"/>
            <a:ext cx="10744200" cy="687689"/>
          </a:xfrm>
          <a:prstGeom prst="rect">
            <a:avLst/>
          </a:prstGeom>
          <a:ln w="12700">
            <a:miter lim="400000"/>
          </a:ln>
          <a:extLst>
            <a:ext uri="{C572A759-6A51-4108-AA02-DFA0A04FC94B}">
              <ma14:wrappingTextBoxFlag xmlns:ma14="http://schemas.microsoft.com/office/mac/drawingml/2011/main" val="1"/>
            </a:ext>
          </a:extLst>
        </p:spPr>
        <p:txBody>
          <a:bodyPr wrap="square" lIns="35719" tIns="35719" rIns="35719" bIns="35719" anchor="ctr">
            <a:spAutoFit/>
          </a:bodyPr>
          <a:lstStyle/>
          <a:p>
            <a:r>
              <a:rPr lang="en-US" sz="4000" dirty="0" smtClean="0"/>
              <a:t>Profile </a:t>
            </a:r>
            <a:r>
              <a:rPr lang="en-US" sz="4000" smtClean="0"/>
              <a:t>for a Procedure </a:t>
            </a:r>
            <a:r>
              <a:rPr lang="en-US" sz="4000" dirty="0" smtClean="0"/>
              <a:t>in FHIR</a:t>
            </a:r>
            <a:endParaRPr sz="4000" dirty="0"/>
          </a:p>
        </p:txBody>
      </p:sp>
    </p:spTree>
    <p:extLst>
      <p:ext uri="{BB962C8B-B14F-4D97-AF65-F5344CB8AC3E}">
        <p14:creationId xmlns:p14="http://schemas.microsoft.com/office/powerpoint/2010/main" val="159172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5600" y="838200"/>
            <a:ext cx="6400800" cy="4648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895600" y="1752600"/>
            <a:ext cx="6400800" cy="4267200"/>
          </a:xfrm>
        </p:spPr>
        <p:txBody>
          <a:bodyPr>
            <a:noAutofit/>
          </a:bodyPr>
          <a:lstStyle/>
          <a:p>
            <a:pPr marL="0" indent="0" algn="ctr">
              <a:lnSpc>
                <a:spcPct val="90000"/>
              </a:lnSpc>
              <a:buNone/>
            </a:pPr>
            <a:r>
              <a:rPr lang="en-US" sz="4800" dirty="0" smtClean="0">
                <a:solidFill>
                  <a:srgbClr val="FFFFFF"/>
                </a:solidFill>
                <a:latin typeface="+mj-lt"/>
                <a:cs typeface="Arial Rounded MT Bold"/>
              </a:rPr>
              <a:t>Isn’t FHIR just a draft standard that is still being developed and tested ?</a:t>
            </a:r>
            <a:endParaRPr lang="en-US" sz="4800" dirty="0">
              <a:solidFill>
                <a:srgbClr val="FFFFFF"/>
              </a:solidFill>
              <a:latin typeface="+mj-lt"/>
              <a:cs typeface="Arial Rounded MT Bold"/>
            </a:endParaRPr>
          </a:p>
        </p:txBody>
      </p:sp>
    </p:spTree>
    <p:extLst>
      <p:ext uri="{BB962C8B-B14F-4D97-AF65-F5344CB8AC3E}">
        <p14:creationId xmlns:p14="http://schemas.microsoft.com/office/powerpoint/2010/main" val="3231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971800" y="852547"/>
            <a:ext cx="6400800" cy="4648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4267200" y="-533400"/>
            <a:ext cx="8153400" cy="7786747"/>
          </a:xfrm>
          <a:prstGeom prst="rect">
            <a:avLst/>
          </a:prstGeom>
          <a:noFill/>
        </p:spPr>
        <p:txBody>
          <a:bodyPr wrap="square" rtlCol="0">
            <a:spAutoFit/>
          </a:bodyPr>
          <a:lstStyle/>
          <a:p>
            <a:r>
              <a:rPr lang="en-US" sz="50000" dirty="0" smtClean="0">
                <a:solidFill>
                  <a:srgbClr val="63B8C8"/>
                </a:solidFill>
                <a:latin typeface="Arial Rounded MT Bold"/>
                <a:cs typeface="Arial Rounded MT Bold"/>
              </a:rPr>
              <a:t>?</a:t>
            </a:r>
            <a:endParaRPr lang="en-US" sz="50000" dirty="0">
              <a:solidFill>
                <a:srgbClr val="63B8C8"/>
              </a:solidFill>
              <a:latin typeface="Arial Rounded MT Bold"/>
              <a:cs typeface="Arial Rounded MT Bold"/>
            </a:endParaRPr>
          </a:p>
        </p:txBody>
      </p:sp>
      <p:sp>
        <p:nvSpPr>
          <p:cNvPr id="9" name="TextBox 8"/>
          <p:cNvSpPr txBox="1"/>
          <p:nvPr/>
        </p:nvSpPr>
        <p:spPr>
          <a:xfrm>
            <a:off x="2971800" y="1752600"/>
            <a:ext cx="6400800" cy="3170099"/>
          </a:xfrm>
          <a:prstGeom prst="rect">
            <a:avLst/>
          </a:prstGeom>
          <a:noFill/>
        </p:spPr>
        <p:txBody>
          <a:bodyPr wrap="square" rtlCol="0">
            <a:spAutoFit/>
          </a:bodyPr>
          <a:lstStyle/>
          <a:p>
            <a:pPr lvl="0" algn="ctr"/>
            <a:r>
              <a:rPr lang="en-US" sz="4400" dirty="0">
                <a:solidFill>
                  <a:schemeClr val="bg1"/>
                </a:solidFill>
                <a:latin typeface="+mn-lt"/>
                <a:cs typeface="Arial Rounded MT Bold"/>
              </a:rPr>
              <a:t>What if HL7 created a new interoperability standard starting from scratch?</a:t>
            </a:r>
          </a:p>
          <a:p>
            <a:endParaRPr lang="en-US" dirty="0"/>
          </a:p>
        </p:txBody>
      </p:sp>
    </p:spTree>
    <p:extLst>
      <p:ext uri="{BB962C8B-B14F-4D97-AF65-F5344CB8AC3E}">
        <p14:creationId xmlns:p14="http://schemas.microsoft.com/office/powerpoint/2010/main" val="65965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iPhone Maturity Model</a:t>
            </a:r>
            <a:endParaRPr lang="en-US" dirty="0"/>
          </a:p>
        </p:txBody>
      </p:sp>
      <p:sp>
        <p:nvSpPr>
          <p:cNvPr id="3" name="Content Placeholder 2"/>
          <p:cNvSpPr>
            <a:spLocks noGrp="1"/>
          </p:cNvSpPr>
          <p:nvPr>
            <p:ph idx="1"/>
          </p:nvPr>
        </p:nvSpPr>
        <p:spPr>
          <a:xfrm>
            <a:off x="1143000" y="1242218"/>
            <a:ext cx="11887200" cy="4525963"/>
          </a:xfrm>
        </p:spPr>
        <p:txBody>
          <a:bodyPr>
            <a:normAutofit/>
          </a:bodyPr>
          <a:lstStyle/>
          <a:p>
            <a:pPr marL="457200" indent="-457200">
              <a:lnSpc>
                <a:spcPct val="110000"/>
              </a:lnSpc>
              <a:buFont typeface="Arial" panose="020B0604020202020204" pitchFamily="34" charset="0"/>
              <a:buChar char="•"/>
            </a:pPr>
            <a:r>
              <a:rPr lang="en-US" sz="2800" dirty="0" smtClean="0"/>
              <a:t>People purchased and used the iPhone 2</a:t>
            </a:r>
            <a:endParaRPr lang="en-US" sz="2800" dirty="0"/>
          </a:p>
          <a:p>
            <a:pPr marL="457200" indent="-457200">
              <a:lnSpc>
                <a:spcPct val="110000"/>
              </a:lnSpc>
              <a:buFont typeface="Arial" panose="020B0604020202020204" pitchFamily="34" charset="0"/>
              <a:buChar char="•"/>
            </a:pPr>
            <a:r>
              <a:rPr lang="en-US" sz="2800" dirty="0" smtClean="0"/>
              <a:t>It did not have all of the features of iPhone 3</a:t>
            </a:r>
          </a:p>
          <a:p>
            <a:pPr marL="457200" indent="-457200">
              <a:lnSpc>
                <a:spcPct val="110000"/>
              </a:lnSpc>
              <a:buFont typeface="Arial" panose="020B0604020202020204" pitchFamily="34" charset="0"/>
              <a:buChar char="•"/>
            </a:pPr>
            <a:r>
              <a:rPr lang="en-US" sz="2800" dirty="0" smtClean="0"/>
              <a:t>Some features were improved, some were added</a:t>
            </a:r>
            <a:endParaRPr lang="en-US" sz="2800" dirty="0"/>
          </a:p>
          <a:p>
            <a:pPr marL="457200" indent="-457200">
              <a:lnSpc>
                <a:spcPct val="110000"/>
              </a:lnSpc>
              <a:buFont typeface="Arial" panose="020B0604020202020204" pitchFamily="34" charset="0"/>
              <a:buChar char="•"/>
            </a:pPr>
            <a:r>
              <a:rPr lang="en-US" sz="2800" dirty="0" smtClean="0"/>
              <a:t>iPhone 6 is even better, but you can still use earlier iPhones</a:t>
            </a:r>
          </a:p>
          <a:p>
            <a:pPr marL="285750" indent="-285750">
              <a:buFont typeface="Arial" panose="020B0604020202020204" pitchFamily="34" charset="0"/>
              <a:buChar char="•"/>
            </a:pPr>
            <a:endParaRPr lang="en-US" sz="2800" dirty="0">
              <a:solidFill>
                <a:schemeClr val="tx1">
                  <a:lumMod val="50000"/>
                  <a:lumOff val="50000"/>
                </a:schemeClr>
              </a:solidFill>
              <a:latin typeface="Arial Rounded MT Bold" panose="020F0704030504030204" pitchFamily="34" charset="0"/>
            </a:endParaRPr>
          </a:p>
        </p:txBody>
      </p:sp>
      <p:pic>
        <p:nvPicPr>
          <p:cNvPr id="4" name="Picture 3" descr="iPhone-Size-Comparison-Chart1.png"/>
          <p:cNvPicPr>
            <a:picLocks noChangeAspect="1"/>
          </p:cNvPicPr>
          <p:nvPr/>
        </p:nvPicPr>
        <p:blipFill rotWithShape="1">
          <a:blip r:embed="rId2">
            <a:extLst>
              <a:ext uri="{28A0092B-C50C-407E-A947-70E740481C1C}">
                <a14:useLocalDpi xmlns:a14="http://schemas.microsoft.com/office/drawing/2010/main" val="0"/>
              </a:ext>
            </a:extLst>
          </a:blip>
          <a:srcRect t="20161" r="88" b="21855"/>
          <a:stretch/>
        </p:blipFill>
        <p:spPr>
          <a:xfrm>
            <a:off x="1524000" y="3505200"/>
            <a:ext cx="6858000" cy="23482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6139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5600" y="838200"/>
            <a:ext cx="6400800" cy="4648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895600" y="1752600"/>
            <a:ext cx="6400800" cy="4267200"/>
          </a:xfrm>
        </p:spPr>
        <p:txBody>
          <a:bodyPr>
            <a:noAutofit/>
          </a:bodyPr>
          <a:lstStyle/>
          <a:p>
            <a:pPr marL="0" indent="0" algn="ctr">
              <a:lnSpc>
                <a:spcPct val="90000"/>
              </a:lnSpc>
              <a:buNone/>
            </a:pPr>
            <a:r>
              <a:rPr lang="en-US" sz="6000" dirty="0" smtClean="0">
                <a:solidFill>
                  <a:srgbClr val="FFFFFF"/>
                </a:solidFill>
                <a:latin typeface="+mj-lt"/>
                <a:cs typeface="Arial Rounded MT Bold"/>
              </a:rPr>
              <a:t>So, then FHIR will soon replace everything ?</a:t>
            </a:r>
            <a:endParaRPr lang="en-US" sz="6000" dirty="0">
              <a:solidFill>
                <a:srgbClr val="FFFFFF"/>
              </a:solidFill>
              <a:latin typeface="+mj-lt"/>
              <a:cs typeface="Arial Rounded MT Bold"/>
            </a:endParaRPr>
          </a:p>
        </p:txBody>
      </p:sp>
    </p:spTree>
    <p:extLst>
      <p:ext uri="{BB962C8B-B14F-4D97-AF65-F5344CB8AC3E}">
        <p14:creationId xmlns:p14="http://schemas.microsoft.com/office/powerpoint/2010/main" val="138945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p:nvPr>
            <p:extLst/>
          </p:nvPr>
        </p:nvGraphicFramePr>
        <p:xfrm>
          <a:off x="2152650" y="1767253"/>
          <a:ext cx="7886700" cy="440971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normAutofit/>
          </a:bodyPr>
          <a:lstStyle/>
          <a:p>
            <a:r>
              <a:rPr lang="en-US" sz="4600" dirty="0" smtClean="0">
                <a:solidFill>
                  <a:schemeClr val="tx1"/>
                </a:solidFill>
              </a:rPr>
              <a:t>The Lifecycle of Standards</a:t>
            </a:r>
            <a:endParaRPr lang="en-US" sz="4600" dirty="0">
              <a:solidFill>
                <a:schemeClr val="tx1"/>
              </a:solidFill>
            </a:endParaRPr>
          </a:p>
        </p:txBody>
      </p:sp>
      <p:sp>
        <p:nvSpPr>
          <p:cNvPr id="5" name="Content Placeholder 4"/>
          <p:cNvSpPr>
            <a:spLocks noGrp="1"/>
          </p:cNvSpPr>
          <p:nvPr>
            <p:ph idx="1"/>
          </p:nvPr>
        </p:nvSpPr>
        <p:spPr>
          <a:xfrm>
            <a:off x="2152650" y="1343770"/>
            <a:ext cx="7886700" cy="4517358"/>
          </a:xfrm>
          <a:noFill/>
        </p:spPr>
        <p:txBody>
          <a:bodyPr/>
          <a:lstStyle/>
          <a:p>
            <a:endParaRPr lang="en-US" dirty="0" smtClean="0">
              <a:ln>
                <a:solidFill>
                  <a:schemeClr val="accent1">
                    <a:lumMod val="75000"/>
                    <a:alpha val="96000"/>
                  </a:schemeClr>
                </a:solidFill>
              </a:ln>
              <a:solidFill>
                <a:schemeClr val="bg1"/>
              </a:solidFill>
            </a:endParaRPr>
          </a:p>
        </p:txBody>
      </p:sp>
      <p:cxnSp>
        <p:nvCxnSpPr>
          <p:cNvPr id="23" name="Straight Connector 22"/>
          <p:cNvCxnSpPr/>
          <p:nvPr/>
        </p:nvCxnSpPr>
        <p:spPr>
          <a:xfrm>
            <a:off x="6542102" y="1874761"/>
            <a:ext cx="8793" cy="3455377"/>
          </a:xfrm>
          <a:prstGeom prst="line">
            <a:avLst/>
          </a:prstGeom>
          <a:ln w="22225">
            <a:solidFill>
              <a:srgbClr val="FF0000"/>
            </a:solidFill>
            <a:prstDash val="dash"/>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83674" y="2846569"/>
            <a:ext cx="636104" cy="461665"/>
          </a:xfrm>
          <a:prstGeom prst="rect">
            <a:avLst/>
          </a:prstGeom>
          <a:noFill/>
        </p:spPr>
        <p:txBody>
          <a:bodyPr wrap="square" rtlCol="0">
            <a:spAutoFit/>
          </a:bodyPr>
          <a:lstStyle/>
          <a:p>
            <a:r>
              <a:rPr lang="en-US" sz="1200" dirty="0">
                <a:solidFill>
                  <a:schemeClr val="bg1"/>
                </a:solidFill>
              </a:rPr>
              <a:t>HL7 V2</a:t>
            </a:r>
          </a:p>
        </p:txBody>
      </p:sp>
      <p:sp>
        <p:nvSpPr>
          <p:cNvPr id="29" name="TextBox 28"/>
          <p:cNvSpPr txBox="1"/>
          <p:nvPr/>
        </p:nvSpPr>
        <p:spPr>
          <a:xfrm>
            <a:off x="5174973" y="2919456"/>
            <a:ext cx="746098" cy="461665"/>
          </a:xfrm>
          <a:prstGeom prst="rect">
            <a:avLst/>
          </a:prstGeom>
          <a:noFill/>
        </p:spPr>
        <p:txBody>
          <a:bodyPr wrap="square" rtlCol="0">
            <a:spAutoFit/>
          </a:bodyPr>
          <a:lstStyle/>
          <a:p>
            <a:r>
              <a:rPr lang="en-US" sz="1200" dirty="0">
                <a:solidFill>
                  <a:schemeClr val="bg1"/>
                </a:solidFill>
              </a:rPr>
              <a:t>HL7 CDA</a:t>
            </a:r>
          </a:p>
        </p:txBody>
      </p:sp>
      <p:sp>
        <p:nvSpPr>
          <p:cNvPr id="30" name="TextBox 29"/>
          <p:cNvSpPr txBox="1"/>
          <p:nvPr/>
        </p:nvSpPr>
        <p:spPr>
          <a:xfrm>
            <a:off x="5551145" y="3972109"/>
            <a:ext cx="636104" cy="461665"/>
          </a:xfrm>
          <a:prstGeom prst="rect">
            <a:avLst/>
          </a:prstGeom>
          <a:noFill/>
        </p:spPr>
        <p:txBody>
          <a:bodyPr wrap="square" rtlCol="0">
            <a:spAutoFit/>
          </a:bodyPr>
          <a:lstStyle/>
          <a:p>
            <a:r>
              <a:rPr lang="en-US" sz="1200" dirty="0">
                <a:solidFill>
                  <a:schemeClr val="bg1"/>
                </a:solidFill>
              </a:rPr>
              <a:t>HL7 V3</a:t>
            </a:r>
          </a:p>
        </p:txBody>
      </p:sp>
      <p:sp>
        <p:nvSpPr>
          <p:cNvPr id="31" name="TextBox 30"/>
          <p:cNvSpPr txBox="1"/>
          <p:nvPr/>
        </p:nvSpPr>
        <p:spPr>
          <a:xfrm>
            <a:off x="8266782" y="3123568"/>
            <a:ext cx="747347" cy="461665"/>
          </a:xfrm>
          <a:prstGeom prst="rect">
            <a:avLst/>
          </a:prstGeom>
          <a:noFill/>
        </p:spPr>
        <p:txBody>
          <a:bodyPr wrap="square" rtlCol="0">
            <a:spAutoFit/>
          </a:bodyPr>
          <a:lstStyle/>
          <a:p>
            <a:r>
              <a:rPr lang="en-US" sz="1200" dirty="0">
                <a:solidFill>
                  <a:schemeClr val="bg1"/>
                </a:solidFill>
              </a:rPr>
              <a:t>HL7 FHIR®</a:t>
            </a:r>
          </a:p>
        </p:txBody>
      </p:sp>
    </p:spTree>
    <p:extLst>
      <p:ext uri="{BB962C8B-B14F-4D97-AF65-F5344CB8AC3E}">
        <p14:creationId xmlns:p14="http://schemas.microsoft.com/office/powerpoint/2010/main" val="191691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3901820" y="1272394"/>
            <a:ext cx="4404752" cy="511426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t"/>
          <a:lstStyle/>
          <a:p>
            <a:pPr algn="ctr"/>
            <a:r>
              <a:rPr lang="en-US" sz="2400" dirty="0" smtClean="0">
                <a:latin typeface="+mj-lt"/>
              </a:rPr>
              <a:t>Health Information </a:t>
            </a:r>
            <a:r>
              <a:rPr lang="en-US" sz="2400" dirty="0" err="1" smtClean="0">
                <a:latin typeface="+mj-lt"/>
              </a:rPr>
              <a:t>Exchg</a:t>
            </a:r>
            <a:endParaRPr lang="en-US" sz="2400" dirty="0">
              <a:latin typeface="+mj-lt"/>
            </a:endParaRPr>
          </a:p>
        </p:txBody>
      </p:sp>
      <p:sp>
        <p:nvSpPr>
          <p:cNvPr id="2" name="Title 1"/>
          <p:cNvSpPr>
            <a:spLocks noGrp="1"/>
          </p:cNvSpPr>
          <p:nvPr>
            <p:ph type="title"/>
          </p:nvPr>
        </p:nvSpPr>
        <p:spPr>
          <a:xfrm>
            <a:off x="152400" y="10079"/>
            <a:ext cx="11582400" cy="1056721"/>
          </a:xfrm>
        </p:spPr>
        <p:txBody>
          <a:bodyPr anchor="t">
            <a:noAutofit/>
          </a:bodyPr>
          <a:lstStyle/>
          <a:p>
            <a:r>
              <a:rPr lang="en-US" sz="4800" dirty="0" smtClean="0">
                <a:solidFill>
                  <a:schemeClr val="tx1"/>
                </a:solidFill>
                <a:ea typeface="Arial Rounded MT Bold" charset="0"/>
                <a:cs typeface="Arial Rounded MT Bold" charset="0"/>
              </a:rPr>
              <a:t>Bridging Systems in a Hybrid Environment</a:t>
            </a:r>
            <a:endParaRPr lang="en-US" sz="4800" dirty="0">
              <a:solidFill>
                <a:schemeClr val="tx1"/>
              </a:solidFill>
              <a:ea typeface="Arial Rounded MT Bold" charset="0"/>
              <a:cs typeface="Arial Rounded MT Bold" charset="0"/>
            </a:endParaRPr>
          </a:p>
        </p:txBody>
      </p:sp>
      <p:grpSp>
        <p:nvGrpSpPr>
          <p:cNvPr id="5" name="Group 4"/>
          <p:cNvGrpSpPr/>
          <p:nvPr/>
        </p:nvGrpSpPr>
        <p:grpSpPr>
          <a:xfrm>
            <a:off x="5716442" y="1764367"/>
            <a:ext cx="4463994" cy="4169222"/>
            <a:chOff x="5716442" y="1764367"/>
            <a:chExt cx="4463994" cy="4169222"/>
          </a:xfrm>
        </p:grpSpPr>
        <p:cxnSp>
          <p:nvCxnSpPr>
            <p:cNvPr id="8" name="Straight Arrow Connector 7"/>
            <p:cNvCxnSpPr/>
            <p:nvPr/>
          </p:nvCxnSpPr>
          <p:spPr>
            <a:xfrm flipV="1">
              <a:off x="5716442" y="2101735"/>
              <a:ext cx="4202519" cy="14181"/>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003389" y="1764367"/>
              <a:ext cx="1177047" cy="272374"/>
            </a:xfrm>
            <a:prstGeom prst="rect">
              <a:avLst/>
            </a:prstGeom>
            <a:noFill/>
            <a:effectLst/>
          </p:spPr>
          <p:txBody>
            <a:bodyPr wrap="square" lIns="45720" rIns="45720" rtlCol="0">
              <a:noAutofit/>
            </a:bodyPr>
            <a:lstStyle/>
            <a:p>
              <a:pPr>
                <a:lnSpc>
                  <a:spcPct val="85000"/>
                </a:lnSpc>
                <a:spcBef>
                  <a:spcPts val="700"/>
                </a:spcBef>
              </a:pPr>
              <a:r>
                <a:rPr lang="en-US" sz="1800" dirty="0">
                  <a:solidFill>
                    <a:srgbClr val="000000"/>
                  </a:solidFill>
                  <a:latin typeface="+mj-lt"/>
                </a:rPr>
                <a:t>FHIR</a:t>
              </a:r>
            </a:p>
          </p:txBody>
        </p:sp>
        <p:cxnSp>
          <p:nvCxnSpPr>
            <p:cNvPr id="42" name="Straight Arrow Connector 41"/>
            <p:cNvCxnSpPr/>
            <p:nvPr/>
          </p:nvCxnSpPr>
          <p:spPr>
            <a:xfrm>
              <a:off x="6609415" y="5531607"/>
              <a:ext cx="3309546" cy="23231"/>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596686" y="5933589"/>
              <a:ext cx="3322275" cy="0"/>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596686" y="5164890"/>
              <a:ext cx="3322275" cy="0"/>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05800" y="5217799"/>
              <a:ext cx="1862192" cy="311829"/>
            </a:xfrm>
            <a:prstGeom prst="rect">
              <a:avLst/>
            </a:prstGeom>
            <a:noFill/>
            <a:effectLst/>
          </p:spPr>
          <p:txBody>
            <a:bodyPr wrap="square" lIns="45720" rIns="45720" rtlCol="0">
              <a:noAutofit/>
            </a:bodyPr>
            <a:lstStyle/>
            <a:p>
              <a:pPr>
                <a:lnSpc>
                  <a:spcPct val="85000"/>
                </a:lnSpc>
                <a:spcBef>
                  <a:spcPts val="700"/>
                </a:spcBef>
              </a:pPr>
              <a:r>
                <a:rPr lang="en-US" sz="1800" dirty="0">
                  <a:solidFill>
                    <a:srgbClr val="000000"/>
                  </a:solidFill>
                  <a:latin typeface="+mj-lt"/>
                </a:rPr>
                <a:t>IHE (</a:t>
              </a:r>
              <a:r>
                <a:rPr lang="en-US" sz="1800" dirty="0" err="1">
                  <a:solidFill>
                    <a:srgbClr val="000000"/>
                  </a:solidFill>
                  <a:latin typeface="+mj-lt"/>
                </a:rPr>
                <a:t>XDS.b</a:t>
              </a:r>
              <a:r>
                <a:rPr lang="en-US" sz="1800" dirty="0">
                  <a:solidFill>
                    <a:srgbClr val="000000"/>
                  </a:solidFill>
                  <a:latin typeface="+mj-lt"/>
                </a:rPr>
                <a:t>)</a:t>
              </a:r>
            </a:p>
          </p:txBody>
        </p:sp>
        <p:sp>
          <p:nvSpPr>
            <p:cNvPr id="28" name="TextBox 27"/>
            <p:cNvSpPr txBox="1"/>
            <p:nvPr/>
          </p:nvSpPr>
          <p:spPr>
            <a:xfrm>
              <a:off x="6727804" y="5217801"/>
              <a:ext cx="1342246" cy="253695"/>
            </a:xfrm>
            <a:prstGeom prst="rect">
              <a:avLst/>
            </a:prstGeom>
            <a:noFill/>
            <a:effectLst/>
          </p:spPr>
          <p:txBody>
            <a:bodyPr wrap="square" lIns="45720" rIns="45720" rtlCol="0">
              <a:noAutofit/>
            </a:bodyPr>
            <a:lstStyle/>
            <a:p>
              <a:pPr>
                <a:lnSpc>
                  <a:spcPct val="85000"/>
                </a:lnSpc>
                <a:spcBef>
                  <a:spcPts val="700"/>
                </a:spcBef>
              </a:pPr>
              <a:r>
                <a:rPr lang="en-US" sz="1800" dirty="0" smtClean="0">
                  <a:solidFill>
                    <a:schemeClr val="bg2"/>
                  </a:solidFill>
                  <a:latin typeface="+mj-lt"/>
                </a:rPr>
                <a:t>CDA</a:t>
              </a:r>
              <a:endParaRPr lang="en-US" sz="1800" dirty="0">
                <a:solidFill>
                  <a:schemeClr val="bg2"/>
                </a:solidFill>
                <a:latin typeface="+mj-lt"/>
              </a:endParaRPr>
            </a:p>
          </p:txBody>
        </p:sp>
        <p:sp>
          <p:nvSpPr>
            <p:cNvPr id="54" name="TextBox 53"/>
            <p:cNvSpPr txBox="1"/>
            <p:nvPr/>
          </p:nvSpPr>
          <p:spPr>
            <a:xfrm>
              <a:off x="6724490" y="5602508"/>
              <a:ext cx="1177047" cy="272374"/>
            </a:xfrm>
            <a:prstGeom prst="rect">
              <a:avLst/>
            </a:prstGeom>
            <a:noFill/>
            <a:effectLst/>
          </p:spPr>
          <p:txBody>
            <a:bodyPr wrap="square" lIns="45720" rIns="45720" rtlCol="0">
              <a:noAutofit/>
            </a:bodyPr>
            <a:lstStyle/>
            <a:p>
              <a:pPr>
                <a:lnSpc>
                  <a:spcPct val="85000"/>
                </a:lnSpc>
                <a:spcBef>
                  <a:spcPts val="700"/>
                </a:spcBef>
              </a:pPr>
              <a:r>
                <a:rPr lang="en-US" sz="1800" dirty="0">
                  <a:solidFill>
                    <a:schemeClr val="bg2"/>
                  </a:solidFill>
                  <a:latin typeface="+mj-lt"/>
                </a:rPr>
                <a:t>HL7v2</a:t>
              </a:r>
            </a:p>
          </p:txBody>
        </p:sp>
        <p:sp>
          <p:nvSpPr>
            <p:cNvPr id="30" name="TextBox 29"/>
            <p:cNvSpPr txBox="1"/>
            <p:nvPr/>
          </p:nvSpPr>
          <p:spPr>
            <a:xfrm>
              <a:off x="6739933" y="4838562"/>
              <a:ext cx="1177047" cy="272374"/>
            </a:xfrm>
            <a:prstGeom prst="rect">
              <a:avLst/>
            </a:prstGeom>
            <a:noFill/>
            <a:effectLst/>
          </p:spPr>
          <p:txBody>
            <a:bodyPr wrap="square" lIns="45720" rIns="45720" rtlCol="0">
              <a:noAutofit/>
            </a:bodyPr>
            <a:lstStyle/>
            <a:p>
              <a:pPr>
                <a:lnSpc>
                  <a:spcPct val="85000"/>
                </a:lnSpc>
                <a:spcBef>
                  <a:spcPts val="700"/>
                </a:spcBef>
              </a:pPr>
              <a:r>
                <a:rPr lang="en-US" sz="1800" dirty="0">
                  <a:solidFill>
                    <a:schemeClr val="bg2"/>
                  </a:solidFill>
                  <a:latin typeface="+mj-lt"/>
                </a:rPr>
                <a:t>FHIR</a:t>
              </a:r>
            </a:p>
          </p:txBody>
        </p:sp>
      </p:grpSp>
      <p:grpSp>
        <p:nvGrpSpPr>
          <p:cNvPr id="12" name="Group 11"/>
          <p:cNvGrpSpPr/>
          <p:nvPr/>
        </p:nvGrpSpPr>
        <p:grpSpPr>
          <a:xfrm>
            <a:off x="4745334" y="2401792"/>
            <a:ext cx="2825229" cy="3626036"/>
            <a:chOff x="4745334" y="2401792"/>
            <a:chExt cx="2825229" cy="3626036"/>
          </a:xfrm>
        </p:grpSpPr>
        <p:sp>
          <p:nvSpPr>
            <p:cNvPr id="35" name="Rounded Rectangle 34"/>
            <p:cNvSpPr/>
            <p:nvPr/>
          </p:nvSpPr>
          <p:spPr>
            <a:xfrm>
              <a:off x="4760271" y="5035807"/>
              <a:ext cx="1856232" cy="99202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smtClean="0">
                  <a:solidFill>
                    <a:schemeClr val="bg1"/>
                  </a:solidFill>
                  <a:latin typeface="+mj-lt"/>
                </a:rPr>
                <a:t>FHIR</a:t>
              </a:r>
            </a:p>
            <a:p>
              <a:pPr algn="ctr"/>
              <a:r>
                <a:rPr lang="en-US" sz="2000" dirty="0" smtClean="0">
                  <a:solidFill>
                    <a:schemeClr val="bg1"/>
                  </a:solidFill>
                  <a:latin typeface="+mj-lt"/>
                </a:rPr>
                <a:t>Transform</a:t>
              </a:r>
              <a:endParaRPr lang="en-US" sz="2000" dirty="0">
                <a:solidFill>
                  <a:schemeClr val="bg1"/>
                </a:solidFill>
                <a:latin typeface="+mj-lt"/>
              </a:endParaRPr>
            </a:p>
          </p:txBody>
        </p:sp>
        <p:sp>
          <p:nvSpPr>
            <p:cNvPr id="36" name="Rounded Rectangle 35"/>
            <p:cNvSpPr/>
            <p:nvPr/>
          </p:nvSpPr>
          <p:spPr>
            <a:xfrm>
              <a:off x="4745334" y="2401792"/>
              <a:ext cx="1871169" cy="101071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chorCtr="0"/>
            <a:lstStyle/>
            <a:p>
              <a:pPr algn="ctr"/>
              <a:r>
                <a:rPr lang="en-US" sz="2000" dirty="0" smtClean="0">
                  <a:solidFill>
                    <a:schemeClr val="bg1"/>
                  </a:solidFill>
                  <a:latin typeface="+mj-lt"/>
                </a:rPr>
                <a:t>Data</a:t>
              </a:r>
            </a:p>
            <a:p>
              <a:pPr algn="ctr"/>
              <a:r>
                <a:rPr lang="en-US" sz="2000" dirty="0" smtClean="0">
                  <a:solidFill>
                    <a:schemeClr val="bg1"/>
                  </a:solidFill>
                  <a:latin typeface="+mj-lt"/>
                </a:rPr>
                <a:t>Transform</a:t>
              </a:r>
              <a:endParaRPr lang="en-US" sz="2000" dirty="0">
                <a:solidFill>
                  <a:schemeClr val="bg1"/>
                </a:solidFill>
                <a:latin typeface="+mj-lt"/>
              </a:endParaRPr>
            </a:p>
          </p:txBody>
        </p:sp>
        <p:cxnSp>
          <p:nvCxnSpPr>
            <p:cNvPr id="37" name="Straight Arrow Connector 36"/>
            <p:cNvCxnSpPr/>
            <p:nvPr/>
          </p:nvCxnSpPr>
          <p:spPr>
            <a:xfrm flipV="1">
              <a:off x="4978288" y="3307717"/>
              <a:ext cx="10738" cy="1735623"/>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Can 39"/>
            <p:cNvSpPr/>
            <p:nvPr/>
          </p:nvSpPr>
          <p:spPr>
            <a:xfrm>
              <a:off x="5771979" y="3549402"/>
              <a:ext cx="1175575" cy="1041157"/>
            </a:xfrm>
            <a:prstGeom prst="ca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lnSpc>
                  <a:spcPts val="1620"/>
                </a:lnSpc>
              </a:pPr>
              <a:endParaRPr lang="en-US" sz="1600" dirty="0">
                <a:latin typeface="+mj-lt"/>
              </a:endParaRPr>
            </a:p>
          </p:txBody>
        </p:sp>
        <p:sp>
          <p:nvSpPr>
            <p:cNvPr id="56" name="TextBox 55"/>
            <p:cNvSpPr txBox="1"/>
            <p:nvPr/>
          </p:nvSpPr>
          <p:spPr>
            <a:xfrm>
              <a:off x="5750350" y="3820716"/>
              <a:ext cx="1253765" cy="979884"/>
            </a:xfrm>
            <a:prstGeom prst="rect">
              <a:avLst/>
            </a:prstGeom>
            <a:noFill/>
          </p:spPr>
          <p:txBody>
            <a:bodyPr wrap="square" rtlCol="0">
              <a:spAutoFit/>
            </a:bodyPr>
            <a:lstStyle/>
            <a:p>
              <a:pPr algn="ctr">
                <a:lnSpc>
                  <a:spcPts val="1660"/>
                </a:lnSpc>
              </a:pPr>
              <a:r>
                <a:rPr lang="en-US" sz="1600" dirty="0" smtClean="0">
                  <a:solidFill>
                    <a:schemeClr val="bg1"/>
                  </a:solidFill>
                  <a:latin typeface="+mj-lt"/>
                </a:rPr>
                <a:t>FHIR </a:t>
              </a:r>
              <a:r>
                <a:rPr lang="en-US" sz="1600" dirty="0">
                  <a:solidFill>
                    <a:schemeClr val="bg1"/>
                  </a:solidFill>
                  <a:latin typeface="+mj-lt"/>
                </a:rPr>
                <a:t>Resource Repository</a:t>
              </a:r>
            </a:p>
            <a:p>
              <a:pPr algn="ctr">
                <a:lnSpc>
                  <a:spcPts val="1660"/>
                </a:lnSpc>
              </a:pPr>
              <a:endParaRPr lang="en-US" dirty="0">
                <a:solidFill>
                  <a:schemeClr val="bg1"/>
                </a:solidFill>
                <a:latin typeface="+mj-lt"/>
              </a:endParaRPr>
            </a:p>
          </p:txBody>
        </p:sp>
        <p:cxnSp>
          <p:nvCxnSpPr>
            <p:cNvPr id="45" name="Straight Arrow Connector 44"/>
            <p:cNvCxnSpPr/>
            <p:nvPr/>
          </p:nvCxnSpPr>
          <p:spPr>
            <a:xfrm flipH="1">
              <a:off x="6359767" y="4495800"/>
              <a:ext cx="12753" cy="727419"/>
            </a:xfrm>
            <a:prstGeom prst="straightConnector1">
              <a:avLst/>
            </a:prstGeom>
            <a:ln w="57150">
              <a:solidFill>
                <a:schemeClr val="bg1">
                  <a:lumMod val="6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Folded Corner 43"/>
            <p:cNvSpPr/>
            <p:nvPr/>
          </p:nvSpPr>
          <p:spPr>
            <a:xfrm>
              <a:off x="6783942" y="3141786"/>
              <a:ext cx="786621" cy="890662"/>
            </a:xfrm>
            <a:prstGeom prst="foldedCorner">
              <a:avLst/>
            </a:prstGeom>
            <a:ln>
              <a:noFill/>
            </a:ln>
            <a:effectLst>
              <a:outerShdw blurRad="50800" dist="38100" dir="2700000" algn="tl" rotWithShape="0">
                <a:prstClr val="black">
                  <a:alpha val="40000"/>
                </a:prstClr>
              </a:outerShdw>
            </a:effectLst>
          </p:spPr>
          <p:style>
            <a:lnRef idx="2">
              <a:schemeClr val="dk1"/>
            </a:lnRef>
            <a:fillRef idx="1003">
              <a:schemeClr val="lt2"/>
            </a:fillRef>
            <a:effectRef idx="0">
              <a:schemeClr val="dk1"/>
            </a:effectRef>
            <a:fontRef idx="minor">
              <a:schemeClr val="dk1"/>
            </a:fontRef>
          </p:style>
          <p:txBody>
            <a:bodyPr rtlCol="0" anchor="ctr"/>
            <a:lstStyle/>
            <a:p>
              <a:pPr algn="ctr"/>
              <a:r>
                <a:rPr lang="en-US" sz="1600" dirty="0">
                  <a:solidFill>
                    <a:srgbClr val="000000"/>
                  </a:solidFill>
                  <a:latin typeface="+mj-lt"/>
                </a:rPr>
                <a:t>Index</a:t>
              </a:r>
            </a:p>
          </p:txBody>
        </p:sp>
      </p:grpSp>
      <p:grpSp>
        <p:nvGrpSpPr>
          <p:cNvPr id="4" name="Group 3"/>
          <p:cNvGrpSpPr/>
          <p:nvPr/>
        </p:nvGrpSpPr>
        <p:grpSpPr>
          <a:xfrm>
            <a:off x="2286000" y="1792941"/>
            <a:ext cx="3992252" cy="3911635"/>
            <a:chOff x="2286000" y="1792941"/>
            <a:chExt cx="3992252" cy="3911635"/>
          </a:xfrm>
        </p:grpSpPr>
        <p:cxnSp>
          <p:nvCxnSpPr>
            <p:cNvPr id="6" name="Straight Arrow Connector 5"/>
            <p:cNvCxnSpPr/>
            <p:nvPr/>
          </p:nvCxnSpPr>
          <p:spPr>
            <a:xfrm>
              <a:off x="2304759" y="2112283"/>
              <a:ext cx="3973493" cy="0"/>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89886" y="4971947"/>
              <a:ext cx="1942696" cy="285854"/>
            </a:xfrm>
            <a:prstGeom prst="rect">
              <a:avLst/>
            </a:prstGeom>
            <a:noFill/>
            <a:effectLst/>
          </p:spPr>
          <p:txBody>
            <a:bodyPr wrap="square" lIns="45720" rIns="45720" rtlCol="0">
              <a:noAutofit/>
            </a:bodyPr>
            <a:lstStyle/>
            <a:p>
              <a:pPr>
                <a:lnSpc>
                  <a:spcPct val="85000"/>
                </a:lnSpc>
                <a:spcBef>
                  <a:spcPts val="700"/>
                </a:spcBef>
              </a:pPr>
              <a:r>
                <a:rPr lang="en-US" sz="1800" dirty="0">
                  <a:solidFill>
                    <a:srgbClr val="000000"/>
                  </a:solidFill>
                  <a:latin typeface="+mj-lt"/>
                </a:rPr>
                <a:t>CDA </a:t>
              </a:r>
            </a:p>
          </p:txBody>
        </p:sp>
        <p:sp>
          <p:nvSpPr>
            <p:cNvPr id="34" name="TextBox 33"/>
            <p:cNvSpPr txBox="1"/>
            <p:nvPr/>
          </p:nvSpPr>
          <p:spPr>
            <a:xfrm>
              <a:off x="2286000" y="5379325"/>
              <a:ext cx="1177047" cy="272374"/>
            </a:xfrm>
            <a:prstGeom prst="rect">
              <a:avLst/>
            </a:prstGeom>
            <a:noFill/>
            <a:effectLst/>
          </p:spPr>
          <p:txBody>
            <a:bodyPr wrap="square" lIns="45720" rIns="45720" rtlCol="0">
              <a:noAutofit/>
            </a:bodyPr>
            <a:lstStyle/>
            <a:p>
              <a:pPr>
                <a:lnSpc>
                  <a:spcPct val="85000"/>
                </a:lnSpc>
                <a:spcBef>
                  <a:spcPts val="700"/>
                </a:spcBef>
              </a:pPr>
              <a:r>
                <a:rPr lang="en-US" sz="1800" dirty="0">
                  <a:solidFill>
                    <a:srgbClr val="000000"/>
                  </a:solidFill>
                  <a:latin typeface="+mj-lt"/>
                </a:rPr>
                <a:t>HL7v2</a:t>
              </a:r>
            </a:p>
          </p:txBody>
        </p:sp>
        <p:sp>
          <p:nvSpPr>
            <p:cNvPr id="11" name="TextBox 10"/>
            <p:cNvSpPr txBox="1"/>
            <p:nvPr/>
          </p:nvSpPr>
          <p:spPr>
            <a:xfrm>
              <a:off x="2298676" y="2600667"/>
              <a:ext cx="1177047" cy="272374"/>
            </a:xfrm>
            <a:prstGeom prst="rect">
              <a:avLst/>
            </a:prstGeom>
            <a:noFill/>
            <a:effectLst/>
          </p:spPr>
          <p:txBody>
            <a:bodyPr wrap="square" lIns="45720" rIns="45720" rtlCol="0">
              <a:noAutofit/>
            </a:bodyPr>
            <a:lstStyle/>
            <a:p>
              <a:pPr>
                <a:lnSpc>
                  <a:spcPct val="85000"/>
                </a:lnSpc>
                <a:spcBef>
                  <a:spcPts val="700"/>
                </a:spcBef>
              </a:pPr>
              <a:r>
                <a:rPr lang="en-US" sz="1800" dirty="0">
                  <a:solidFill>
                    <a:srgbClr val="000000"/>
                  </a:solidFill>
                  <a:latin typeface="+mj-lt"/>
                </a:rPr>
                <a:t>FHIR</a:t>
              </a:r>
            </a:p>
          </p:txBody>
        </p:sp>
        <p:sp>
          <p:nvSpPr>
            <p:cNvPr id="7" name="TextBox 6"/>
            <p:cNvSpPr txBox="1"/>
            <p:nvPr/>
          </p:nvSpPr>
          <p:spPr>
            <a:xfrm>
              <a:off x="2291909" y="1792941"/>
              <a:ext cx="1177047" cy="272374"/>
            </a:xfrm>
            <a:prstGeom prst="rect">
              <a:avLst/>
            </a:prstGeom>
            <a:noFill/>
            <a:effectLst/>
          </p:spPr>
          <p:txBody>
            <a:bodyPr wrap="square" lIns="45720" rIns="45720" rtlCol="0">
              <a:noAutofit/>
            </a:bodyPr>
            <a:lstStyle/>
            <a:p>
              <a:pPr>
                <a:lnSpc>
                  <a:spcPct val="85000"/>
                </a:lnSpc>
                <a:spcBef>
                  <a:spcPts val="700"/>
                </a:spcBef>
              </a:pPr>
              <a:r>
                <a:rPr lang="en-US" sz="1800" dirty="0">
                  <a:solidFill>
                    <a:srgbClr val="000000"/>
                  </a:solidFill>
                  <a:latin typeface="+mj-lt"/>
                </a:rPr>
                <a:t>FHIR</a:t>
              </a:r>
            </a:p>
          </p:txBody>
        </p:sp>
        <p:cxnSp>
          <p:nvCxnSpPr>
            <p:cNvPr id="10" name="Straight Arrow Connector 9"/>
            <p:cNvCxnSpPr/>
            <p:nvPr/>
          </p:nvCxnSpPr>
          <p:spPr>
            <a:xfrm>
              <a:off x="2299529" y="2920809"/>
              <a:ext cx="2614911" cy="6333"/>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298961" y="5304670"/>
              <a:ext cx="2620266" cy="2957"/>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298961" y="5701613"/>
              <a:ext cx="2618494" cy="2963"/>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4954658"/>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xmlns:p14="http://schemas.microsoft.com/office/powerpoint/2010/mai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4236748" y="1093839"/>
            <a:ext cx="4404752" cy="511426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t"/>
          <a:lstStyle/>
          <a:p>
            <a:pPr algn="ctr">
              <a:lnSpc>
                <a:spcPts val="2380"/>
              </a:lnSpc>
            </a:pPr>
            <a:r>
              <a:rPr lang="en-US" dirty="0" smtClean="0"/>
              <a:t>FHIR </a:t>
            </a:r>
            <a:r>
              <a:rPr lang="en-US" smtClean="0"/>
              <a:t>enabled </a:t>
            </a:r>
            <a:r>
              <a:rPr lang="en-US" sz="2400" smtClean="0"/>
              <a:t>HIE </a:t>
            </a:r>
            <a:r>
              <a:rPr lang="en-US" sz="2400" dirty="0" smtClean="0"/>
              <a:t>platform</a:t>
            </a:r>
            <a:endParaRPr lang="en-US" sz="2400" dirty="0"/>
          </a:p>
        </p:txBody>
      </p:sp>
      <p:sp>
        <p:nvSpPr>
          <p:cNvPr id="2" name="Title 1"/>
          <p:cNvSpPr>
            <a:spLocks noGrp="1"/>
          </p:cNvSpPr>
          <p:nvPr>
            <p:ph type="title"/>
          </p:nvPr>
        </p:nvSpPr>
        <p:spPr>
          <a:xfrm>
            <a:off x="304800" y="-258763"/>
            <a:ext cx="11734800" cy="1325563"/>
          </a:xfrm>
        </p:spPr>
        <p:txBody>
          <a:bodyPr anchor="ctr">
            <a:normAutofit/>
          </a:bodyPr>
          <a:lstStyle/>
          <a:p>
            <a:r>
              <a:rPr lang="en-US" sz="3600" dirty="0" smtClean="0">
                <a:solidFill>
                  <a:schemeClr val="tx1"/>
                </a:solidFill>
                <a:ea typeface="Arial Rounded MT Bold" charset="0"/>
                <a:cs typeface="Arial Rounded MT Bold" charset="0"/>
              </a:rPr>
              <a:t>FHIR Enabled Health Information Exchange</a:t>
            </a:r>
            <a:endParaRPr lang="en-US" sz="3600" dirty="0">
              <a:solidFill>
                <a:schemeClr val="tx1"/>
              </a:solidFill>
              <a:ea typeface="Arial Rounded MT Bold" charset="0"/>
              <a:cs typeface="Arial Rounded MT Bold" charset="0"/>
            </a:endParaRPr>
          </a:p>
        </p:txBody>
      </p:sp>
      <p:grpSp>
        <p:nvGrpSpPr>
          <p:cNvPr id="5" name="Group 4"/>
          <p:cNvGrpSpPr/>
          <p:nvPr/>
        </p:nvGrpSpPr>
        <p:grpSpPr>
          <a:xfrm>
            <a:off x="5175771" y="2401792"/>
            <a:ext cx="2825229" cy="3626036"/>
            <a:chOff x="5175771" y="2401792"/>
            <a:chExt cx="2825229" cy="3626036"/>
          </a:xfrm>
        </p:grpSpPr>
        <p:sp>
          <p:nvSpPr>
            <p:cNvPr id="26" name="Rounded Rectangle 25"/>
            <p:cNvSpPr/>
            <p:nvPr/>
          </p:nvSpPr>
          <p:spPr>
            <a:xfrm>
              <a:off x="5190708" y="5035807"/>
              <a:ext cx="1856232" cy="99202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smtClean="0">
                  <a:solidFill>
                    <a:schemeClr val="bg1"/>
                  </a:solidFill>
                  <a:latin typeface="+mj-lt"/>
                </a:rPr>
                <a:t>FHIR</a:t>
              </a:r>
            </a:p>
            <a:p>
              <a:pPr algn="ctr"/>
              <a:r>
                <a:rPr lang="en-US" sz="2000" dirty="0" smtClean="0">
                  <a:solidFill>
                    <a:schemeClr val="bg1"/>
                  </a:solidFill>
                  <a:latin typeface="+mj-lt"/>
                </a:rPr>
                <a:t>Transform</a:t>
              </a:r>
              <a:endParaRPr lang="en-US" sz="2000" dirty="0">
                <a:solidFill>
                  <a:schemeClr val="bg1"/>
                </a:solidFill>
                <a:latin typeface="+mj-lt"/>
              </a:endParaRPr>
            </a:p>
          </p:txBody>
        </p:sp>
        <p:sp>
          <p:nvSpPr>
            <p:cNvPr id="28" name="Rounded Rectangle 27"/>
            <p:cNvSpPr/>
            <p:nvPr/>
          </p:nvSpPr>
          <p:spPr>
            <a:xfrm>
              <a:off x="5175771" y="2401792"/>
              <a:ext cx="1871169" cy="101071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chorCtr="0"/>
            <a:lstStyle/>
            <a:p>
              <a:pPr algn="ctr"/>
              <a:r>
                <a:rPr lang="en-US" sz="2000" dirty="0" smtClean="0">
                  <a:solidFill>
                    <a:schemeClr val="bg1"/>
                  </a:solidFill>
                  <a:latin typeface="+mj-lt"/>
                </a:rPr>
                <a:t>Data</a:t>
              </a:r>
            </a:p>
            <a:p>
              <a:pPr algn="ctr"/>
              <a:r>
                <a:rPr lang="en-US" sz="2000" dirty="0" smtClean="0">
                  <a:solidFill>
                    <a:schemeClr val="bg1"/>
                  </a:solidFill>
                  <a:latin typeface="+mj-lt"/>
                </a:rPr>
                <a:t>Transform</a:t>
              </a:r>
              <a:endParaRPr lang="en-US" sz="2000" dirty="0">
                <a:solidFill>
                  <a:schemeClr val="bg1"/>
                </a:solidFill>
                <a:latin typeface="+mj-lt"/>
              </a:endParaRPr>
            </a:p>
          </p:txBody>
        </p:sp>
        <p:cxnSp>
          <p:nvCxnSpPr>
            <p:cNvPr id="29" name="Straight Arrow Connector 28"/>
            <p:cNvCxnSpPr/>
            <p:nvPr/>
          </p:nvCxnSpPr>
          <p:spPr>
            <a:xfrm flipV="1">
              <a:off x="5408725" y="3307717"/>
              <a:ext cx="10738" cy="1735623"/>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Can 29"/>
            <p:cNvSpPr/>
            <p:nvPr/>
          </p:nvSpPr>
          <p:spPr>
            <a:xfrm>
              <a:off x="6202416" y="3531816"/>
              <a:ext cx="1175575" cy="1041157"/>
            </a:xfrm>
            <a:prstGeom prst="ca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lnSpc>
                  <a:spcPts val="1620"/>
                </a:lnSpc>
              </a:pPr>
              <a:endParaRPr lang="en-US" sz="1600" dirty="0">
                <a:latin typeface="+mj-lt"/>
              </a:endParaRPr>
            </a:p>
          </p:txBody>
        </p:sp>
        <p:sp>
          <p:nvSpPr>
            <p:cNvPr id="31" name="TextBox 30"/>
            <p:cNvSpPr txBox="1"/>
            <p:nvPr/>
          </p:nvSpPr>
          <p:spPr>
            <a:xfrm>
              <a:off x="6180787" y="3803130"/>
              <a:ext cx="1253765" cy="979884"/>
            </a:xfrm>
            <a:prstGeom prst="rect">
              <a:avLst/>
            </a:prstGeom>
            <a:noFill/>
          </p:spPr>
          <p:txBody>
            <a:bodyPr wrap="square" rtlCol="0">
              <a:spAutoFit/>
            </a:bodyPr>
            <a:lstStyle/>
            <a:p>
              <a:pPr algn="ctr">
                <a:lnSpc>
                  <a:spcPts val="1660"/>
                </a:lnSpc>
              </a:pPr>
              <a:r>
                <a:rPr lang="en-US" sz="1600" dirty="0" smtClean="0">
                  <a:solidFill>
                    <a:schemeClr val="bg1"/>
                  </a:solidFill>
                  <a:latin typeface="+mj-lt"/>
                </a:rPr>
                <a:t>FHIR </a:t>
              </a:r>
              <a:r>
                <a:rPr lang="en-US" sz="1600" dirty="0">
                  <a:solidFill>
                    <a:schemeClr val="bg1"/>
                  </a:solidFill>
                  <a:latin typeface="+mj-lt"/>
                </a:rPr>
                <a:t>Resource Repository</a:t>
              </a:r>
            </a:p>
            <a:p>
              <a:pPr algn="ctr">
                <a:lnSpc>
                  <a:spcPts val="1660"/>
                </a:lnSpc>
              </a:pPr>
              <a:endParaRPr lang="en-US" dirty="0">
                <a:solidFill>
                  <a:schemeClr val="bg1"/>
                </a:solidFill>
                <a:latin typeface="+mj-lt"/>
              </a:endParaRPr>
            </a:p>
          </p:txBody>
        </p:sp>
        <p:cxnSp>
          <p:nvCxnSpPr>
            <p:cNvPr id="32" name="Straight Arrow Connector 31"/>
            <p:cNvCxnSpPr/>
            <p:nvPr/>
          </p:nvCxnSpPr>
          <p:spPr>
            <a:xfrm flipH="1">
              <a:off x="6790204" y="4530381"/>
              <a:ext cx="12753" cy="727419"/>
            </a:xfrm>
            <a:prstGeom prst="straightConnector1">
              <a:avLst/>
            </a:prstGeom>
            <a:ln w="57150">
              <a:solidFill>
                <a:schemeClr val="bg1">
                  <a:lumMod val="6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3" name="Folded Corner 32"/>
            <p:cNvSpPr/>
            <p:nvPr/>
          </p:nvSpPr>
          <p:spPr>
            <a:xfrm>
              <a:off x="7214379" y="3124200"/>
              <a:ext cx="786621" cy="890662"/>
            </a:xfrm>
            <a:prstGeom prst="foldedCorner">
              <a:avLst/>
            </a:prstGeom>
            <a:ln>
              <a:noFill/>
            </a:ln>
            <a:effectLst>
              <a:outerShdw blurRad="50800" dist="38100" dir="2700000" algn="tl" rotWithShape="0">
                <a:prstClr val="black">
                  <a:alpha val="40000"/>
                </a:prstClr>
              </a:outerShdw>
            </a:effectLst>
          </p:spPr>
          <p:style>
            <a:lnRef idx="2">
              <a:schemeClr val="dk1"/>
            </a:lnRef>
            <a:fillRef idx="1003">
              <a:schemeClr val="lt2"/>
            </a:fillRef>
            <a:effectRef idx="0">
              <a:schemeClr val="dk1"/>
            </a:effectRef>
            <a:fontRef idx="minor">
              <a:schemeClr val="dk1"/>
            </a:fontRef>
          </p:style>
          <p:txBody>
            <a:bodyPr rtlCol="0" anchor="ctr"/>
            <a:lstStyle/>
            <a:p>
              <a:pPr algn="ctr"/>
              <a:r>
                <a:rPr lang="en-US" sz="1600" dirty="0">
                  <a:solidFill>
                    <a:srgbClr val="000000"/>
                  </a:solidFill>
                  <a:latin typeface="+mj-lt"/>
                </a:rPr>
                <a:t>Index</a:t>
              </a:r>
            </a:p>
          </p:txBody>
        </p:sp>
      </p:grpSp>
      <p:grpSp>
        <p:nvGrpSpPr>
          <p:cNvPr id="4" name="Group 3"/>
          <p:cNvGrpSpPr/>
          <p:nvPr/>
        </p:nvGrpSpPr>
        <p:grpSpPr>
          <a:xfrm>
            <a:off x="6851491" y="2447493"/>
            <a:ext cx="4689095" cy="3131080"/>
            <a:chOff x="6851491" y="2447493"/>
            <a:chExt cx="4689095" cy="3131080"/>
          </a:xfrm>
        </p:grpSpPr>
        <p:sp>
          <p:nvSpPr>
            <p:cNvPr id="20" name="Rounded Rectangle 19"/>
            <p:cNvSpPr/>
            <p:nvPr/>
          </p:nvSpPr>
          <p:spPr>
            <a:xfrm>
              <a:off x="9541624" y="2447493"/>
              <a:ext cx="1998962" cy="1047945"/>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800" dirty="0" smtClean="0"/>
                <a:t>Legacy Gateway </a:t>
              </a:r>
              <a:r>
                <a:rPr lang="en-US" sz="1800" dirty="0"/>
                <a:t>or </a:t>
              </a:r>
              <a:r>
                <a:rPr lang="en-US" sz="1800" dirty="0" smtClean="0"/>
                <a:t>EHR</a:t>
              </a:r>
            </a:p>
            <a:p>
              <a:pPr algn="ctr"/>
              <a:r>
                <a:rPr lang="en-US" sz="1800" dirty="0" smtClean="0"/>
                <a:t>1 </a:t>
              </a:r>
              <a:r>
                <a:rPr lang="mr-IN" sz="1800" dirty="0" smtClean="0"/>
                <a:t>…</a:t>
              </a:r>
              <a:r>
                <a:rPr lang="en-US" sz="1800" dirty="0" smtClean="0"/>
                <a:t> * </a:t>
              </a:r>
              <a:endParaRPr lang="en-US" sz="1800" dirty="0"/>
            </a:p>
          </p:txBody>
        </p:sp>
        <p:cxnSp>
          <p:nvCxnSpPr>
            <p:cNvPr id="60" name="Straight Arrow Connector 59"/>
            <p:cNvCxnSpPr/>
            <p:nvPr/>
          </p:nvCxnSpPr>
          <p:spPr>
            <a:xfrm>
              <a:off x="7014057" y="2935432"/>
              <a:ext cx="2656754" cy="2973"/>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20" idx="2"/>
            </p:cNvCxnSpPr>
            <p:nvPr/>
          </p:nvCxnSpPr>
          <p:spPr>
            <a:xfrm rot="5400000">
              <a:off x="7654731" y="2692198"/>
              <a:ext cx="2083135" cy="3689615"/>
            </a:xfrm>
            <a:prstGeom prst="bentConnector2">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664499" y="2101172"/>
            <a:ext cx="4630446" cy="1348226"/>
            <a:chOff x="664499" y="2101172"/>
            <a:chExt cx="4630446" cy="1348226"/>
          </a:xfrm>
        </p:grpSpPr>
        <p:sp>
          <p:nvSpPr>
            <p:cNvPr id="6" name="Rounded Rectangle 5"/>
            <p:cNvSpPr/>
            <p:nvPr/>
          </p:nvSpPr>
          <p:spPr>
            <a:xfrm>
              <a:off x="664499" y="2401757"/>
              <a:ext cx="2031625" cy="104764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900" dirty="0"/>
                <a:t>FHIR-based </a:t>
              </a:r>
              <a:r>
                <a:rPr lang="en-US" sz="1900" dirty="0" smtClean="0"/>
                <a:t/>
              </a:r>
              <a:br>
                <a:rPr lang="en-US" sz="1900" dirty="0" smtClean="0"/>
              </a:br>
              <a:r>
                <a:rPr lang="en-US" sz="1900" dirty="0" smtClean="0"/>
                <a:t>REST </a:t>
              </a:r>
              <a:r>
                <a:rPr lang="en-US" sz="1900" dirty="0"/>
                <a:t>client</a:t>
              </a:r>
            </a:p>
          </p:txBody>
        </p:sp>
        <p:sp>
          <p:nvSpPr>
            <p:cNvPr id="56" name="TextBox 55"/>
            <p:cNvSpPr txBox="1"/>
            <p:nvPr/>
          </p:nvSpPr>
          <p:spPr>
            <a:xfrm>
              <a:off x="2700601" y="3002694"/>
              <a:ext cx="1637413" cy="313521"/>
            </a:xfrm>
            <a:prstGeom prst="rect">
              <a:avLst/>
            </a:prstGeom>
            <a:noFill/>
            <a:effectLst/>
          </p:spPr>
          <p:txBody>
            <a:bodyPr wrap="square" lIns="45720" rIns="45720" rtlCol="0" anchor="ctr" anchorCtr="0">
              <a:noAutofit/>
            </a:bodyPr>
            <a:lstStyle/>
            <a:p>
              <a:pPr algn="ctr">
                <a:lnSpc>
                  <a:spcPct val="85000"/>
                </a:lnSpc>
                <a:spcBef>
                  <a:spcPts val="700"/>
                </a:spcBef>
              </a:pPr>
              <a:r>
                <a:rPr lang="en-US" sz="1600" dirty="0">
                  <a:solidFill>
                    <a:srgbClr val="000000"/>
                  </a:solidFill>
                  <a:latin typeface="+mn-lt"/>
                </a:rPr>
                <a:t>PUT/POST</a:t>
              </a:r>
            </a:p>
          </p:txBody>
        </p:sp>
        <p:sp>
          <p:nvSpPr>
            <p:cNvPr id="41" name="TextBox 40"/>
            <p:cNvSpPr txBox="1"/>
            <p:nvPr/>
          </p:nvSpPr>
          <p:spPr>
            <a:xfrm>
              <a:off x="2679043" y="2101172"/>
              <a:ext cx="1637413" cy="288179"/>
            </a:xfrm>
            <a:prstGeom prst="rect">
              <a:avLst/>
            </a:prstGeom>
            <a:noFill/>
            <a:effectLst/>
          </p:spPr>
          <p:txBody>
            <a:bodyPr wrap="square" lIns="45720" rIns="45720" rtlCol="0" anchor="ctr" anchorCtr="0">
              <a:noAutofit/>
            </a:bodyPr>
            <a:lstStyle/>
            <a:p>
              <a:pPr algn="ctr">
                <a:lnSpc>
                  <a:spcPct val="85000"/>
                </a:lnSpc>
                <a:spcBef>
                  <a:spcPts val="700"/>
                </a:spcBef>
              </a:pPr>
              <a:r>
                <a:rPr lang="en-US" sz="1600" dirty="0" smtClean="0">
                  <a:solidFill>
                    <a:srgbClr val="000000"/>
                  </a:solidFill>
                  <a:latin typeface="+mn-lt"/>
                </a:rPr>
                <a:t>Login</a:t>
              </a:r>
            </a:p>
            <a:p>
              <a:pPr algn="ctr">
                <a:lnSpc>
                  <a:spcPct val="85000"/>
                </a:lnSpc>
                <a:spcBef>
                  <a:spcPts val="700"/>
                </a:spcBef>
              </a:pPr>
              <a:r>
                <a:rPr lang="en-US" sz="1600" dirty="0" smtClean="0">
                  <a:solidFill>
                    <a:srgbClr val="000000"/>
                  </a:solidFill>
                  <a:latin typeface="+mn-lt"/>
                </a:rPr>
                <a:t>OAuth/OpenID</a:t>
              </a:r>
              <a:endParaRPr lang="en-US" sz="1600" dirty="0">
                <a:solidFill>
                  <a:srgbClr val="000000"/>
                </a:solidFill>
                <a:latin typeface="+mn-lt"/>
              </a:endParaRPr>
            </a:p>
          </p:txBody>
        </p:sp>
        <p:sp>
          <p:nvSpPr>
            <p:cNvPr id="43" name="TextBox 42"/>
            <p:cNvSpPr txBox="1"/>
            <p:nvPr/>
          </p:nvSpPr>
          <p:spPr>
            <a:xfrm>
              <a:off x="2700601" y="2662247"/>
              <a:ext cx="1630326" cy="233094"/>
            </a:xfrm>
            <a:prstGeom prst="rect">
              <a:avLst/>
            </a:prstGeom>
            <a:noFill/>
            <a:effectLst/>
          </p:spPr>
          <p:txBody>
            <a:bodyPr wrap="square" lIns="45720" rIns="45720" rtlCol="0" anchor="ctr" anchorCtr="0">
              <a:noAutofit/>
            </a:bodyPr>
            <a:lstStyle/>
            <a:p>
              <a:pPr algn="ctr">
                <a:lnSpc>
                  <a:spcPct val="85000"/>
                </a:lnSpc>
                <a:spcBef>
                  <a:spcPts val="700"/>
                </a:spcBef>
              </a:pPr>
              <a:r>
                <a:rPr lang="en-US" sz="1600" dirty="0">
                  <a:solidFill>
                    <a:srgbClr val="000000"/>
                  </a:solidFill>
                  <a:latin typeface="+mn-lt"/>
                </a:rPr>
                <a:t>Search</a:t>
              </a:r>
            </a:p>
          </p:txBody>
        </p:sp>
        <p:cxnSp>
          <p:nvCxnSpPr>
            <p:cNvPr id="61" name="Straight Arrow Connector 60"/>
            <p:cNvCxnSpPr/>
            <p:nvPr/>
          </p:nvCxnSpPr>
          <p:spPr>
            <a:xfrm flipV="1">
              <a:off x="2683946" y="2555101"/>
              <a:ext cx="2603910" cy="8840"/>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2687491" y="2920152"/>
              <a:ext cx="2603910" cy="8840"/>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2691035" y="3299380"/>
              <a:ext cx="2603910" cy="8840"/>
            </a:xfrm>
            <a:prstGeom prst="straightConnector1">
              <a:avLst/>
            </a:prstGeom>
            <a:ln w="571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2200883"/>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xmlns:p14="http://schemas.microsoft.com/office/powerpoint/2010/mai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71800" y="1066800"/>
            <a:ext cx="6400800" cy="4648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TextBox 4"/>
          <p:cNvSpPr txBox="1"/>
          <p:nvPr/>
        </p:nvSpPr>
        <p:spPr>
          <a:xfrm>
            <a:off x="4267200" y="-319147"/>
            <a:ext cx="8153400" cy="7786747"/>
          </a:xfrm>
          <a:prstGeom prst="rect">
            <a:avLst/>
          </a:prstGeom>
          <a:noFill/>
        </p:spPr>
        <p:txBody>
          <a:bodyPr wrap="square" rtlCol="0">
            <a:spAutoFit/>
          </a:bodyPr>
          <a:lstStyle/>
          <a:p>
            <a:r>
              <a:rPr lang="en-US" sz="50000" dirty="0" smtClean="0">
                <a:solidFill>
                  <a:srgbClr val="63B8C8"/>
                </a:solidFill>
                <a:latin typeface="Arial Rounded MT Bold"/>
                <a:cs typeface="Arial Rounded MT Bold"/>
              </a:rPr>
              <a:t>?</a:t>
            </a:r>
            <a:endParaRPr lang="en-US" sz="50000" dirty="0">
              <a:solidFill>
                <a:srgbClr val="63B8C8"/>
              </a:solidFill>
              <a:latin typeface="Arial Rounded MT Bold"/>
              <a:cs typeface="Arial Rounded MT Bold"/>
            </a:endParaRPr>
          </a:p>
        </p:txBody>
      </p:sp>
      <p:sp>
        <p:nvSpPr>
          <p:cNvPr id="2" name="Title 1"/>
          <p:cNvSpPr>
            <a:spLocks noGrp="1"/>
          </p:cNvSpPr>
          <p:nvPr>
            <p:ph type="title"/>
          </p:nvPr>
        </p:nvSpPr>
        <p:spPr>
          <a:xfrm>
            <a:off x="304800" y="-50499"/>
            <a:ext cx="11493837" cy="856890"/>
          </a:xfrm>
        </p:spPr>
        <p:txBody>
          <a:bodyPr/>
          <a:lstStyle/>
          <a:p>
            <a:pPr algn="ctr"/>
            <a:r>
              <a:rPr lang="en-US" dirty="0" smtClean="0"/>
              <a:t>Thank You</a:t>
            </a:r>
            <a:endParaRPr lang="en-US" dirty="0"/>
          </a:p>
        </p:txBody>
      </p:sp>
      <p:sp>
        <p:nvSpPr>
          <p:cNvPr id="3" name="Content Placeholder 2"/>
          <p:cNvSpPr>
            <a:spLocks noGrp="1"/>
          </p:cNvSpPr>
          <p:nvPr>
            <p:ph idx="1"/>
          </p:nvPr>
        </p:nvSpPr>
        <p:spPr>
          <a:xfrm>
            <a:off x="685800" y="1371600"/>
            <a:ext cx="10972800" cy="4525963"/>
          </a:xfrm>
        </p:spPr>
        <p:txBody>
          <a:bodyPr>
            <a:normAutofit/>
          </a:bodyPr>
          <a:lstStyle/>
          <a:p>
            <a:pPr algn="ctr">
              <a:buNone/>
            </a:pPr>
            <a:endParaRPr lang="en-US" dirty="0" smtClean="0"/>
          </a:p>
          <a:p>
            <a:pPr algn="ctr">
              <a:buNone/>
            </a:pPr>
            <a:r>
              <a:rPr lang="en-US" sz="9600" dirty="0">
                <a:solidFill>
                  <a:srgbClr val="FFFFFF"/>
                </a:solidFill>
              </a:rPr>
              <a:t>Questions?</a:t>
            </a:r>
          </a:p>
          <a:p>
            <a:pPr algn="ctr">
              <a:buNone/>
            </a:pPr>
            <a:endParaRPr lang="en-US" sz="3600" dirty="0">
              <a:solidFill>
                <a:schemeClr val="tx1">
                  <a:lumMod val="50000"/>
                  <a:lumOff val="50000"/>
                </a:schemeClr>
              </a:solidFill>
            </a:endParaRPr>
          </a:p>
          <a:p>
            <a:pPr algn="ctr">
              <a:buNone/>
            </a:pPr>
            <a:r>
              <a:rPr lang="en-US" sz="2400" dirty="0" err="1" smtClean="0">
                <a:solidFill>
                  <a:srgbClr val="FFFFFF"/>
                </a:solidFill>
              </a:rPr>
              <a:t>Russell.Leftwich@InterSystems.com</a:t>
            </a:r>
            <a:endParaRPr lang="en-US" sz="2400" dirty="0" smtClean="0">
              <a:solidFill>
                <a:srgbClr val="FFFFFF"/>
              </a:solidFill>
            </a:endParaRPr>
          </a:p>
          <a:p>
            <a:pPr algn="ctr">
              <a:buNone/>
            </a:pPr>
            <a:r>
              <a:rPr lang="en-US" sz="2400" dirty="0" smtClean="0">
                <a:solidFill>
                  <a:srgbClr val="FFFFFF"/>
                </a:solidFill>
              </a:rPr>
              <a:t>Twitter:   @</a:t>
            </a:r>
            <a:r>
              <a:rPr lang="en-US" sz="2400" dirty="0" err="1" smtClean="0">
                <a:solidFill>
                  <a:srgbClr val="FFFFFF"/>
                </a:solidFill>
              </a:rPr>
              <a:t>DocOnFHIR</a:t>
            </a:r>
            <a:endParaRPr lang="en-US" sz="2400" dirty="0">
              <a:solidFill>
                <a:srgbClr val="FFFFFF"/>
              </a:solidFill>
            </a:endParaRPr>
          </a:p>
        </p:txBody>
      </p:sp>
    </p:spTree>
    <p:extLst>
      <p:ext uri="{BB962C8B-B14F-4D97-AF65-F5344CB8AC3E}">
        <p14:creationId xmlns:p14="http://schemas.microsoft.com/office/powerpoint/2010/main" val="358492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HL7</a:t>
            </a:r>
            <a:r>
              <a:rPr lang="en-US" baseline="58000" dirty="0" smtClean="0">
                <a:latin typeface="Calibri"/>
              </a:rPr>
              <a:t>®</a:t>
            </a:r>
            <a:r>
              <a:rPr lang="en-US" sz="6000" i="1" dirty="0" smtClean="0">
                <a:solidFill>
                  <a:srgbClr val="FF0000"/>
                </a:solidFill>
              </a:rPr>
              <a:t> </a:t>
            </a:r>
            <a:r>
              <a:rPr lang="en-US" sz="6000" dirty="0" smtClean="0"/>
              <a:t> FHIR</a:t>
            </a:r>
            <a:r>
              <a:rPr lang="en-US" sz="4400" baseline="52000" dirty="0" smtClean="0">
                <a:latin typeface="Calibri"/>
              </a:rPr>
              <a:t>®</a:t>
            </a:r>
            <a:endParaRPr lang="en-US" sz="4400" baseline="52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3620010"/>
              </p:ext>
            </p:extLst>
          </p:nvPr>
        </p:nvGraphicFramePr>
        <p:xfrm>
          <a:off x="2667000" y="1333577"/>
          <a:ext cx="7011670" cy="4443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10058400" y="6462713"/>
            <a:ext cx="2133600" cy="365125"/>
          </a:xfrm>
          <a:prstGeom prst="rect">
            <a:avLst/>
          </a:prstGeom>
        </p:spPr>
        <p:txBody>
          <a:bodyPr/>
          <a:lstStyle/>
          <a:p>
            <a:pPr>
              <a:defRPr/>
            </a:pPr>
            <a:fld id="{E38C8FC2-207B-5647-9063-41EC87841956}" type="slidenum">
              <a:rPr lang="en-US" smtClean="0"/>
              <a:pPr>
                <a:defRPr/>
              </a:pPr>
              <a:t>3</a:t>
            </a:fld>
            <a:endParaRPr lang="en-US" dirty="0"/>
          </a:p>
        </p:txBody>
      </p:sp>
      <p:sp>
        <p:nvSpPr>
          <p:cNvPr id="5" name="TextBox 1"/>
          <p:cNvSpPr txBox="1">
            <a:spLocks noChangeArrowheads="1"/>
          </p:cNvSpPr>
          <p:nvPr/>
        </p:nvSpPr>
        <p:spPr bwMode="auto">
          <a:xfrm>
            <a:off x="-38100" y="6016838"/>
            <a:ext cx="1219199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Franklin Gothic Book" charset="0"/>
                <a:ea typeface="ＭＳ Ｐゴシック" charset="0"/>
                <a:cs typeface="ＭＳ Ｐゴシック" charset="0"/>
              </a:defRPr>
            </a:lvl1pPr>
            <a:lvl2pPr marL="742950" indent="-285750" eaLnBrk="0" hangingPunct="0">
              <a:defRPr sz="2400">
                <a:solidFill>
                  <a:schemeClr val="tx1"/>
                </a:solidFill>
                <a:latin typeface="Franklin Gothic Book" charset="0"/>
                <a:ea typeface="ＭＳ Ｐゴシック" charset="0"/>
              </a:defRPr>
            </a:lvl2pPr>
            <a:lvl3pPr marL="1143000" indent="-228600" eaLnBrk="0" hangingPunct="0">
              <a:defRPr sz="2400">
                <a:solidFill>
                  <a:schemeClr val="tx1"/>
                </a:solidFill>
                <a:latin typeface="Franklin Gothic Book" charset="0"/>
                <a:ea typeface="ＭＳ Ｐゴシック" charset="0"/>
              </a:defRPr>
            </a:lvl3pPr>
            <a:lvl4pPr marL="1600200" indent="-228600" eaLnBrk="0" hangingPunct="0">
              <a:defRPr sz="2400">
                <a:solidFill>
                  <a:schemeClr val="tx1"/>
                </a:solidFill>
                <a:latin typeface="Franklin Gothic Book" charset="0"/>
                <a:ea typeface="ＭＳ Ｐゴシック" charset="0"/>
              </a:defRPr>
            </a:lvl4pPr>
            <a:lvl5pPr marL="2057400" indent="-228600" eaLnBrk="0" hangingPunct="0">
              <a:defRPr sz="2400">
                <a:solidFill>
                  <a:schemeClr val="tx1"/>
                </a:solidFill>
                <a:latin typeface="Franklin Gothic Book" charset="0"/>
                <a:ea typeface="ＭＳ Ｐゴシック" charset="0"/>
              </a:defRPr>
            </a:lvl5pPr>
            <a:lvl6pPr marL="2514600" indent="-228600" eaLnBrk="0" fontAlgn="base" hangingPunct="0">
              <a:spcBef>
                <a:spcPct val="0"/>
              </a:spcBef>
              <a:spcAft>
                <a:spcPct val="0"/>
              </a:spcAft>
              <a:defRPr sz="2400">
                <a:solidFill>
                  <a:schemeClr val="tx1"/>
                </a:solidFill>
                <a:latin typeface="Franklin Gothic Book" charset="0"/>
                <a:ea typeface="ＭＳ Ｐゴシック" charset="0"/>
              </a:defRPr>
            </a:lvl6pPr>
            <a:lvl7pPr marL="2971800" indent="-228600" eaLnBrk="0" fontAlgn="base" hangingPunct="0">
              <a:spcBef>
                <a:spcPct val="0"/>
              </a:spcBef>
              <a:spcAft>
                <a:spcPct val="0"/>
              </a:spcAft>
              <a:defRPr sz="2400">
                <a:solidFill>
                  <a:schemeClr val="tx1"/>
                </a:solidFill>
                <a:latin typeface="Franklin Gothic Book" charset="0"/>
                <a:ea typeface="ＭＳ Ｐゴシック" charset="0"/>
              </a:defRPr>
            </a:lvl7pPr>
            <a:lvl8pPr marL="3429000" indent="-228600" eaLnBrk="0" fontAlgn="base" hangingPunct="0">
              <a:spcBef>
                <a:spcPct val="0"/>
              </a:spcBef>
              <a:spcAft>
                <a:spcPct val="0"/>
              </a:spcAft>
              <a:defRPr sz="2400">
                <a:solidFill>
                  <a:schemeClr val="tx1"/>
                </a:solidFill>
                <a:latin typeface="Franklin Gothic Book" charset="0"/>
                <a:ea typeface="ＭＳ Ｐゴシック" charset="0"/>
              </a:defRPr>
            </a:lvl8pPr>
            <a:lvl9pPr marL="3886200" indent="-228600" eaLnBrk="0" fontAlgn="base" hangingPunct="0">
              <a:spcBef>
                <a:spcPct val="0"/>
              </a:spcBef>
              <a:spcAft>
                <a:spcPct val="0"/>
              </a:spcAft>
              <a:defRPr sz="2400">
                <a:solidFill>
                  <a:schemeClr val="tx1"/>
                </a:solidFill>
                <a:latin typeface="Franklin Gothic Book" charset="0"/>
                <a:ea typeface="ＭＳ Ｐゴシック" charset="0"/>
              </a:defRPr>
            </a:lvl9pPr>
          </a:lstStyle>
          <a:p>
            <a:pPr algn="ctr" eaLnBrk="1" hangingPunct="1">
              <a:defRPr/>
            </a:pPr>
            <a:r>
              <a:rPr lang="en-US" sz="1100" i="1" dirty="0"/>
              <a:t>® </a:t>
            </a:r>
            <a:r>
              <a:rPr lang="en-US" sz="1100" i="1" dirty="0">
                <a:latin typeface="Calibri"/>
                <a:cs typeface="Calibri"/>
              </a:rPr>
              <a:t>Health Level Seven, HL7 and FHIR are registered trademarks of Health Level Seven International, registered with the United States Patent and Trademark Office</a:t>
            </a:r>
            <a:r>
              <a:rPr lang="en-US" sz="1200" i="1" dirty="0">
                <a:latin typeface="Calibri"/>
                <a:cs typeface="Calibri"/>
              </a:rPr>
              <a:t>.</a:t>
            </a:r>
          </a:p>
        </p:txBody>
      </p:sp>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27071" t="19101" r="26890" b="29814"/>
          <a:stretch/>
        </p:blipFill>
        <p:spPr>
          <a:xfrm>
            <a:off x="9829800" y="1143000"/>
            <a:ext cx="1821071" cy="1120658"/>
          </a:xfrm>
          <a:prstGeom prst="rect">
            <a:avLst/>
          </a:prstGeom>
        </p:spPr>
      </p:pic>
    </p:spTree>
    <p:extLst>
      <p:ext uri="{BB962C8B-B14F-4D97-AF65-F5344CB8AC3E}">
        <p14:creationId xmlns:p14="http://schemas.microsoft.com/office/powerpoint/2010/main" val="266224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819400" y="838200"/>
          <a:ext cx="6511545" cy="4823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610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152400"/>
            <a:ext cx="8636000" cy="1079678"/>
          </a:xfrm>
        </p:spPr>
        <p:txBody>
          <a:bodyPr anchor="ctr"/>
          <a:lstStyle/>
          <a:p>
            <a:r>
              <a:rPr lang="en-US" sz="4400" b="1" dirty="0" smtClean="0">
                <a:solidFill>
                  <a:schemeClr val="tx2">
                    <a:lumMod val="75000"/>
                  </a:schemeClr>
                </a:solidFill>
                <a:ea typeface="ＭＳ Ｐゴシック" pitchFamily="1" charset="-128"/>
                <a:cs typeface="ＭＳ Ｐゴシック" pitchFamily="1" charset="-128"/>
              </a:rPr>
              <a:t>Interoperability: 1990</a:t>
            </a:r>
            <a:endParaRPr lang="en-US" sz="4400" b="1" dirty="0">
              <a:solidFill>
                <a:schemeClr val="tx2">
                  <a:lumMod val="75000"/>
                </a:schemeClr>
              </a:solidFill>
              <a:ea typeface="ＭＳ Ｐゴシック" pitchFamily="1" charset="-128"/>
              <a:cs typeface="ＭＳ Ｐゴシック" pitchFamily="1" charset="-128"/>
            </a:endParaRPr>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143000"/>
            <a:ext cx="8802577" cy="52794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4228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6" name="Group 55"/>
          <p:cNvGrpSpPr/>
          <p:nvPr/>
        </p:nvGrpSpPr>
        <p:grpSpPr>
          <a:xfrm>
            <a:off x="3252889" y="2544728"/>
            <a:ext cx="5846803" cy="2984486"/>
            <a:chOff x="3340045" y="1725995"/>
            <a:chExt cx="5846799" cy="3062517"/>
          </a:xfrm>
        </p:grpSpPr>
        <p:sp>
          <p:nvSpPr>
            <p:cNvPr id="5" name="TextBox 4"/>
            <p:cNvSpPr txBox="1"/>
            <p:nvPr/>
          </p:nvSpPr>
          <p:spPr bwMode="auto">
            <a:xfrm>
              <a:off x="8018444" y="3422422"/>
              <a:ext cx="1168400"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ctr" defTabSz="914377">
                <a:spcBef>
                  <a:spcPts val="300"/>
                </a:spcBef>
                <a:spcAft>
                  <a:spcPts val="400"/>
                </a:spcAft>
                <a:buClr>
                  <a:schemeClr val="accent5">
                    <a:lumMod val="50000"/>
                  </a:schemeClr>
                </a:buClr>
              </a:pPr>
              <a:r>
                <a:rPr lang="en-US" sz="2800" kern="0" dirty="0">
                  <a:solidFill>
                    <a:schemeClr val="bg1"/>
                  </a:solidFill>
                </a:rPr>
                <a:t>Payer</a:t>
              </a:r>
            </a:p>
          </p:txBody>
        </p:sp>
        <p:sp>
          <p:nvSpPr>
            <p:cNvPr id="7" name="TextBox 6"/>
            <p:cNvSpPr txBox="1"/>
            <p:nvPr/>
          </p:nvSpPr>
          <p:spPr bwMode="auto">
            <a:xfrm>
              <a:off x="4299036" y="1725995"/>
              <a:ext cx="1676400"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defTabSz="914377">
                <a:spcBef>
                  <a:spcPts val="300"/>
                </a:spcBef>
                <a:spcAft>
                  <a:spcPts val="400"/>
                </a:spcAft>
                <a:buClr>
                  <a:schemeClr val="accent5">
                    <a:lumMod val="50000"/>
                  </a:schemeClr>
                </a:buClr>
              </a:pPr>
              <a:r>
                <a:rPr lang="en-US" sz="2800" kern="0" dirty="0">
                  <a:solidFill>
                    <a:schemeClr val="bg1"/>
                  </a:solidFill>
                </a:rPr>
                <a:t>Hospital</a:t>
              </a:r>
            </a:p>
          </p:txBody>
        </p:sp>
        <p:sp>
          <p:nvSpPr>
            <p:cNvPr id="8" name="TextBox 7"/>
            <p:cNvSpPr txBox="1"/>
            <p:nvPr/>
          </p:nvSpPr>
          <p:spPr bwMode="auto">
            <a:xfrm>
              <a:off x="3340045" y="4381976"/>
              <a:ext cx="1676399"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ctr" defTabSz="914377">
                <a:spcBef>
                  <a:spcPts val="300"/>
                </a:spcBef>
                <a:spcAft>
                  <a:spcPts val="400"/>
                </a:spcAft>
                <a:buClr>
                  <a:schemeClr val="accent5">
                    <a:lumMod val="50000"/>
                  </a:schemeClr>
                </a:buClr>
              </a:pPr>
              <a:r>
                <a:rPr lang="en-US" sz="2800" kern="0">
                  <a:solidFill>
                    <a:schemeClr val="bg1"/>
                  </a:solidFill>
                </a:rPr>
                <a:t>Primary Care</a:t>
              </a:r>
              <a:endParaRPr lang="en-US" sz="2800" kern="0" dirty="0">
                <a:solidFill>
                  <a:schemeClr val="bg1"/>
                </a:solidFill>
              </a:endParaRPr>
            </a:p>
          </p:txBody>
        </p:sp>
        <p:cxnSp>
          <p:nvCxnSpPr>
            <p:cNvPr id="58" name="Straight Connector 57"/>
            <p:cNvCxnSpPr/>
            <p:nvPr/>
          </p:nvCxnSpPr>
          <p:spPr bwMode="auto">
            <a:xfrm flipH="1">
              <a:off x="4818283" y="3431994"/>
              <a:ext cx="1340471" cy="789272"/>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59" name="Oval 58"/>
            <p:cNvSpPr>
              <a:spLocks noChangeAspect="1"/>
            </p:cNvSpPr>
            <p:nvPr/>
          </p:nvSpPr>
          <p:spPr bwMode="auto">
            <a:xfrm>
              <a:off x="4683129" y="4161931"/>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cxnSp>
          <p:nvCxnSpPr>
            <p:cNvPr id="77" name="Straight Connector 76"/>
            <p:cNvCxnSpPr/>
            <p:nvPr/>
          </p:nvCxnSpPr>
          <p:spPr bwMode="auto">
            <a:xfrm flipH="1" flipV="1">
              <a:off x="5245778" y="2310723"/>
              <a:ext cx="991660" cy="1399202"/>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78" name="Oval 77"/>
            <p:cNvSpPr>
              <a:spLocks noChangeAspect="1"/>
            </p:cNvSpPr>
            <p:nvPr/>
          </p:nvSpPr>
          <p:spPr bwMode="auto">
            <a:xfrm>
              <a:off x="5103043" y="2158420"/>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cxnSp>
          <p:nvCxnSpPr>
            <p:cNvPr id="98" name="Straight Connector 97"/>
            <p:cNvCxnSpPr/>
            <p:nvPr/>
          </p:nvCxnSpPr>
          <p:spPr bwMode="auto">
            <a:xfrm>
              <a:off x="6112933" y="3386666"/>
              <a:ext cx="1676406" cy="232836"/>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99" name="Oval 98"/>
            <p:cNvSpPr>
              <a:spLocks noChangeAspect="1"/>
            </p:cNvSpPr>
            <p:nvPr/>
          </p:nvSpPr>
          <p:spPr bwMode="auto">
            <a:xfrm>
              <a:off x="7701323" y="3531487"/>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grpSp>
      <p:grpSp>
        <p:nvGrpSpPr>
          <p:cNvPr id="61" name="Group 60"/>
          <p:cNvGrpSpPr/>
          <p:nvPr/>
        </p:nvGrpSpPr>
        <p:grpSpPr>
          <a:xfrm>
            <a:off x="1" y="543338"/>
            <a:ext cx="11940682" cy="6314662"/>
            <a:chOff x="87152" y="-285096"/>
            <a:chExt cx="11940682" cy="6479760"/>
          </a:xfrm>
        </p:grpSpPr>
        <p:cxnSp>
          <p:nvCxnSpPr>
            <p:cNvPr id="42" name="Straight Connector 41"/>
            <p:cNvCxnSpPr>
              <a:endCxn id="31" idx="0"/>
            </p:cNvCxnSpPr>
            <p:nvPr/>
          </p:nvCxnSpPr>
          <p:spPr bwMode="auto">
            <a:xfrm flipH="1">
              <a:off x="4228202" y="3445685"/>
              <a:ext cx="1705947" cy="2213167"/>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14" name="TextBox 13"/>
            <p:cNvSpPr txBox="1"/>
            <p:nvPr/>
          </p:nvSpPr>
          <p:spPr bwMode="auto">
            <a:xfrm>
              <a:off x="2608124" y="5494215"/>
              <a:ext cx="1485900"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ctr" defTabSz="914377">
                <a:spcBef>
                  <a:spcPts val="300"/>
                </a:spcBef>
                <a:spcAft>
                  <a:spcPts val="400"/>
                </a:spcAft>
                <a:buClr>
                  <a:schemeClr val="accent5">
                    <a:lumMod val="50000"/>
                  </a:schemeClr>
                </a:buClr>
              </a:pPr>
              <a:r>
                <a:rPr lang="en-US" sz="2000" kern="0" dirty="0">
                  <a:solidFill>
                    <a:schemeClr val="bg1"/>
                  </a:solidFill>
                </a:rPr>
                <a:t>Researcher</a:t>
              </a:r>
            </a:p>
          </p:txBody>
        </p:sp>
        <p:sp>
          <p:nvSpPr>
            <p:cNvPr id="31" name="Oval 30"/>
            <p:cNvSpPr>
              <a:spLocks noChangeAspect="1"/>
            </p:cNvSpPr>
            <p:nvPr/>
          </p:nvSpPr>
          <p:spPr bwMode="auto">
            <a:xfrm>
              <a:off x="4138159" y="5658852"/>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sp>
          <p:nvSpPr>
            <p:cNvPr id="6" name="TextBox 5"/>
            <p:cNvSpPr txBox="1"/>
            <p:nvPr/>
          </p:nvSpPr>
          <p:spPr bwMode="auto">
            <a:xfrm>
              <a:off x="6172752" y="-285096"/>
              <a:ext cx="2616200"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ctr" defTabSz="914377">
                <a:spcBef>
                  <a:spcPts val="300"/>
                </a:spcBef>
                <a:spcAft>
                  <a:spcPts val="400"/>
                </a:spcAft>
                <a:buClr>
                  <a:schemeClr val="accent5">
                    <a:lumMod val="50000"/>
                  </a:schemeClr>
                </a:buClr>
              </a:pPr>
              <a:r>
                <a:rPr lang="en-US" sz="2000" kern="0" dirty="0" smtClean="0">
                  <a:solidFill>
                    <a:schemeClr val="bg1"/>
                  </a:solidFill>
                </a:rPr>
                <a:t>Government:</a:t>
              </a:r>
            </a:p>
            <a:p>
              <a:pPr algn="ctr" defTabSz="914377">
                <a:spcBef>
                  <a:spcPts val="300"/>
                </a:spcBef>
                <a:spcAft>
                  <a:spcPts val="400"/>
                </a:spcAft>
                <a:buClr>
                  <a:schemeClr val="accent5">
                    <a:lumMod val="50000"/>
                  </a:schemeClr>
                </a:buClr>
              </a:pPr>
              <a:r>
                <a:rPr lang="en-US" sz="2000" kern="0" dirty="0" smtClean="0">
                  <a:solidFill>
                    <a:schemeClr val="bg1"/>
                  </a:solidFill>
                </a:rPr>
                <a:t>CDC &amp; FDA</a:t>
              </a:r>
              <a:endParaRPr lang="en-US" sz="2800" kern="0" dirty="0">
                <a:solidFill>
                  <a:schemeClr val="bg1"/>
                </a:solidFill>
              </a:endParaRPr>
            </a:p>
          </p:txBody>
        </p:sp>
        <p:sp>
          <p:nvSpPr>
            <p:cNvPr id="12" name="TextBox 11"/>
            <p:cNvSpPr txBox="1"/>
            <p:nvPr/>
          </p:nvSpPr>
          <p:spPr bwMode="auto">
            <a:xfrm>
              <a:off x="10186334" y="5171320"/>
              <a:ext cx="1841500"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ctr" defTabSz="914377">
                <a:spcBef>
                  <a:spcPts val="300"/>
                </a:spcBef>
                <a:spcAft>
                  <a:spcPts val="400"/>
                </a:spcAft>
                <a:buClr>
                  <a:schemeClr val="accent5">
                    <a:lumMod val="50000"/>
                  </a:schemeClr>
                </a:buClr>
              </a:pPr>
              <a:r>
                <a:rPr lang="en-US" sz="2000" kern="0" dirty="0" err="1">
                  <a:solidFill>
                    <a:schemeClr val="bg1"/>
                  </a:solidFill>
                </a:rPr>
                <a:t>Pharma</a:t>
              </a:r>
              <a:r>
                <a:rPr lang="en-US" sz="2000" kern="0" dirty="0">
                  <a:solidFill>
                    <a:schemeClr val="bg1"/>
                  </a:solidFill>
                </a:rPr>
                <a:t>/device company</a:t>
              </a:r>
            </a:p>
          </p:txBody>
        </p:sp>
        <p:sp>
          <p:nvSpPr>
            <p:cNvPr id="13" name="TextBox 12"/>
            <p:cNvSpPr txBox="1"/>
            <p:nvPr/>
          </p:nvSpPr>
          <p:spPr bwMode="auto">
            <a:xfrm>
              <a:off x="7601276" y="5788128"/>
              <a:ext cx="2091300"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ctr" defTabSz="914377">
                <a:spcBef>
                  <a:spcPts val="300"/>
                </a:spcBef>
                <a:spcAft>
                  <a:spcPts val="400"/>
                </a:spcAft>
                <a:buClr>
                  <a:schemeClr val="accent5">
                    <a:lumMod val="50000"/>
                  </a:schemeClr>
                </a:buClr>
              </a:pPr>
              <a:r>
                <a:rPr lang="en-US" sz="2000" kern="0" dirty="0">
                  <a:solidFill>
                    <a:schemeClr val="bg1"/>
                  </a:solidFill>
                </a:rPr>
                <a:t>Schools</a:t>
              </a:r>
            </a:p>
          </p:txBody>
        </p:sp>
        <p:sp>
          <p:nvSpPr>
            <p:cNvPr id="16" name="TextBox 15"/>
            <p:cNvSpPr txBox="1"/>
            <p:nvPr/>
          </p:nvSpPr>
          <p:spPr bwMode="auto">
            <a:xfrm>
              <a:off x="9770831" y="80240"/>
              <a:ext cx="2146300"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ctr" defTabSz="914377">
                <a:spcBef>
                  <a:spcPts val="300"/>
                </a:spcBef>
                <a:spcAft>
                  <a:spcPts val="400"/>
                </a:spcAft>
                <a:buClr>
                  <a:schemeClr val="accent5">
                    <a:lumMod val="50000"/>
                  </a:schemeClr>
                </a:buClr>
              </a:pPr>
              <a:r>
                <a:rPr lang="en-US" sz="2000" kern="0" dirty="0" smtClean="0">
                  <a:solidFill>
                    <a:schemeClr val="bg1"/>
                  </a:solidFill>
                </a:rPr>
                <a:t>Home and </a:t>
              </a:r>
              <a:r>
                <a:rPr lang="en-US" sz="2000" kern="0" smtClean="0">
                  <a:solidFill>
                    <a:schemeClr val="bg1"/>
                  </a:solidFill>
                </a:rPr>
                <a:t>mobile devices</a:t>
              </a:r>
              <a:endParaRPr lang="en-US" sz="2000" kern="0" dirty="0">
                <a:solidFill>
                  <a:schemeClr val="bg1"/>
                </a:solidFill>
              </a:endParaRPr>
            </a:p>
          </p:txBody>
        </p:sp>
        <p:sp>
          <p:nvSpPr>
            <p:cNvPr id="17" name="TextBox 16"/>
            <p:cNvSpPr txBox="1"/>
            <p:nvPr/>
          </p:nvSpPr>
          <p:spPr bwMode="auto">
            <a:xfrm>
              <a:off x="2810597" y="158994"/>
              <a:ext cx="2146300"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r" defTabSz="914377">
                <a:spcBef>
                  <a:spcPts val="300"/>
                </a:spcBef>
                <a:spcAft>
                  <a:spcPts val="400"/>
                </a:spcAft>
                <a:buClr>
                  <a:schemeClr val="accent5">
                    <a:lumMod val="50000"/>
                  </a:schemeClr>
                </a:buClr>
              </a:pPr>
              <a:r>
                <a:rPr lang="en-US" sz="2000" kern="0" dirty="0">
                  <a:solidFill>
                    <a:schemeClr val="bg1"/>
                  </a:solidFill>
                </a:rPr>
                <a:t>Social service agency</a:t>
              </a:r>
            </a:p>
          </p:txBody>
        </p:sp>
        <p:sp>
          <p:nvSpPr>
            <p:cNvPr id="18" name="TextBox 17"/>
            <p:cNvSpPr txBox="1"/>
            <p:nvPr/>
          </p:nvSpPr>
          <p:spPr bwMode="auto">
            <a:xfrm>
              <a:off x="87152" y="1885434"/>
              <a:ext cx="1279271"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r" defTabSz="914377">
                <a:spcBef>
                  <a:spcPts val="300"/>
                </a:spcBef>
                <a:spcAft>
                  <a:spcPts val="400"/>
                </a:spcAft>
                <a:buClr>
                  <a:schemeClr val="accent5">
                    <a:lumMod val="50000"/>
                  </a:schemeClr>
                </a:buClr>
              </a:pPr>
              <a:r>
                <a:rPr lang="en-US" sz="2000" kern="0">
                  <a:solidFill>
                    <a:schemeClr val="bg1"/>
                  </a:solidFill>
                </a:rPr>
                <a:t>Specialist</a:t>
              </a:r>
              <a:endParaRPr lang="en-US" sz="2000" kern="0" dirty="0">
                <a:solidFill>
                  <a:schemeClr val="bg1"/>
                </a:solidFill>
              </a:endParaRPr>
            </a:p>
          </p:txBody>
        </p:sp>
        <p:sp>
          <p:nvSpPr>
            <p:cNvPr id="19" name="TextBox 18"/>
            <p:cNvSpPr txBox="1"/>
            <p:nvPr/>
          </p:nvSpPr>
          <p:spPr bwMode="auto">
            <a:xfrm>
              <a:off x="342346" y="456472"/>
              <a:ext cx="1841500"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ctr" defTabSz="914377">
                <a:spcBef>
                  <a:spcPts val="300"/>
                </a:spcBef>
                <a:spcAft>
                  <a:spcPts val="400"/>
                </a:spcAft>
                <a:buClr>
                  <a:schemeClr val="accent5">
                    <a:lumMod val="50000"/>
                  </a:schemeClr>
                </a:buClr>
              </a:pPr>
              <a:r>
                <a:rPr lang="en-US" sz="2000" kern="0" dirty="0" smtClean="0">
                  <a:solidFill>
                    <a:schemeClr val="bg1"/>
                  </a:solidFill>
                </a:rPr>
                <a:t>Genomics lab</a:t>
              </a:r>
              <a:endParaRPr lang="en-US" sz="2000" kern="0" dirty="0">
                <a:solidFill>
                  <a:schemeClr val="bg1"/>
                </a:solidFill>
              </a:endParaRPr>
            </a:p>
          </p:txBody>
        </p:sp>
        <p:cxnSp>
          <p:nvCxnSpPr>
            <p:cNvPr id="66" name="Straight Connector 65"/>
            <p:cNvCxnSpPr>
              <a:endCxn id="67" idx="5"/>
            </p:cNvCxnSpPr>
            <p:nvPr/>
          </p:nvCxnSpPr>
          <p:spPr bwMode="auto">
            <a:xfrm flipH="1" flipV="1">
              <a:off x="997165" y="3222033"/>
              <a:ext cx="5098836" cy="205976"/>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67" name="Oval 66"/>
            <p:cNvSpPr>
              <a:spLocks noChangeAspect="1"/>
            </p:cNvSpPr>
            <p:nvPr/>
          </p:nvSpPr>
          <p:spPr bwMode="auto">
            <a:xfrm>
              <a:off x="843452" y="3068320"/>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cxnSp>
          <p:nvCxnSpPr>
            <p:cNvPr id="69" name="Straight Connector 68"/>
            <p:cNvCxnSpPr>
              <a:endCxn id="70" idx="5"/>
            </p:cNvCxnSpPr>
            <p:nvPr/>
          </p:nvCxnSpPr>
          <p:spPr bwMode="auto">
            <a:xfrm flipH="1" flipV="1">
              <a:off x="1618640" y="2174645"/>
              <a:ext cx="4477362" cy="1195088"/>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70" name="Oval 69"/>
            <p:cNvSpPr>
              <a:spLocks noChangeAspect="1"/>
            </p:cNvSpPr>
            <p:nvPr/>
          </p:nvSpPr>
          <p:spPr bwMode="auto">
            <a:xfrm>
              <a:off x="1464927" y="2020932"/>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cxnSp>
          <p:nvCxnSpPr>
            <p:cNvPr id="73" name="Straight Connector 72"/>
            <p:cNvCxnSpPr>
              <a:endCxn id="74" idx="5"/>
            </p:cNvCxnSpPr>
            <p:nvPr/>
          </p:nvCxnSpPr>
          <p:spPr bwMode="auto">
            <a:xfrm flipH="1" flipV="1">
              <a:off x="2117642" y="999742"/>
              <a:ext cx="3995292" cy="2369991"/>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74" name="Oval 73"/>
            <p:cNvSpPr>
              <a:spLocks noChangeAspect="1"/>
            </p:cNvSpPr>
            <p:nvPr/>
          </p:nvSpPr>
          <p:spPr bwMode="auto">
            <a:xfrm>
              <a:off x="1963929" y="846029"/>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cxnSp>
          <p:nvCxnSpPr>
            <p:cNvPr id="83" name="Straight Connector 82"/>
            <p:cNvCxnSpPr>
              <a:endCxn id="84" idx="3"/>
            </p:cNvCxnSpPr>
            <p:nvPr/>
          </p:nvCxnSpPr>
          <p:spPr bwMode="auto">
            <a:xfrm flipV="1">
              <a:off x="6150284" y="379672"/>
              <a:ext cx="2490791" cy="3035885"/>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84" name="Oval 83"/>
            <p:cNvSpPr>
              <a:spLocks noChangeAspect="1"/>
            </p:cNvSpPr>
            <p:nvPr/>
          </p:nvSpPr>
          <p:spPr bwMode="auto">
            <a:xfrm>
              <a:off x="8614702" y="225959"/>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cxnSp>
          <p:nvCxnSpPr>
            <p:cNvPr id="90" name="Straight Connector 89"/>
            <p:cNvCxnSpPr>
              <a:endCxn id="91" idx="3"/>
            </p:cNvCxnSpPr>
            <p:nvPr/>
          </p:nvCxnSpPr>
          <p:spPr bwMode="auto">
            <a:xfrm flipV="1">
              <a:off x="6121400" y="1099319"/>
              <a:ext cx="4627844" cy="2278881"/>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91" name="Oval 90"/>
            <p:cNvSpPr>
              <a:spLocks noChangeAspect="1"/>
            </p:cNvSpPr>
            <p:nvPr/>
          </p:nvSpPr>
          <p:spPr bwMode="auto">
            <a:xfrm>
              <a:off x="10722871" y="945606"/>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cxnSp>
          <p:nvCxnSpPr>
            <p:cNvPr id="101" name="Straight Connector 100"/>
            <p:cNvCxnSpPr>
              <a:endCxn id="102" idx="1"/>
            </p:cNvCxnSpPr>
            <p:nvPr/>
          </p:nvCxnSpPr>
          <p:spPr bwMode="auto">
            <a:xfrm>
              <a:off x="6129867" y="3395133"/>
              <a:ext cx="4028685" cy="1683792"/>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102" name="Oval 101"/>
            <p:cNvSpPr>
              <a:spLocks noChangeAspect="1"/>
            </p:cNvSpPr>
            <p:nvPr/>
          </p:nvSpPr>
          <p:spPr bwMode="auto">
            <a:xfrm>
              <a:off x="10132179" y="5052552"/>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cxnSp>
          <p:nvCxnSpPr>
            <p:cNvPr id="107" name="Straight Connector 106"/>
            <p:cNvCxnSpPr>
              <a:endCxn id="108" idx="1"/>
            </p:cNvCxnSpPr>
            <p:nvPr/>
          </p:nvCxnSpPr>
          <p:spPr bwMode="auto">
            <a:xfrm>
              <a:off x="6121400" y="3386666"/>
              <a:ext cx="1728280" cy="2508070"/>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108" name="Oval 107"/>
            <p:cNvSpPr>
              <a:spLocks noChangeAspect="1"/>
            </p:cNvSpPr>
            <p:nvPr/>
          </p:nvSpPr>
          <p:spPr bwMode="auto">
            <a:xfrm>
              <a:off x="7823307" y="5868363"/>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sp>
          <p:nvSpPr>
            <p:cNvPr id="60" name="TextBox 59"/>
            <p:cNvSpPr txBox="1"/>
            <p:nvPr/>
          </p:nvSpPr>
          <p:spPr bwMode="auto">
            <a:xfrm>
              <a:off x="87152" y="3286649"/>
              <a:ext cx="1626272"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ctr" defTabSz="914377">
                <a:spcBef>
                  <a:spcPts val="300"/>
                </a:spcBef>
                <a:spcAft>
                  <a:spcPts val="400"/>
                </a:spcAft>
                <a:buClr>
                  <a:schemeClr val="accent5">
                    <a:lumMod val="50000"/>
                  </a:schemeClr>
                </a:buClr>
              </a:pPr>
              <a:r>
                <a:rPr lang="en-US" sz="2000" kern="0" dirty="0">
                  <a:solidFill>
                    <a:schemeClr val="bg1"/>
                  </a:solidFill>
                </a:rPr>
                <a:t>Family</a:t>
              </a:r>
            </a:p>
          </p:txBody>
        </p:sp>
        <p:cxnSp>
          <p:nvCxnSpPr>
            <p:cNvPr id="75" name="Straight Connector 74"/>
            <p:cNvCxnSpPr/>
            <p:nvPr/>
          </p:nvCxnSpPr>
          <p:spPr bwMode="auto">
            <a:xfrm flipH="1" flipV="1">
              <a:off x="5129542" y="448276"/>
              <a:ext cx="1135792" cy="3073858"/>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79" name="Oval 78"/>
            <p:cNvSpPr>
              <a:spLocks noChangeAspect="1"/>
            </p:cNvSpPr>
            <p:nvPr/>
          </p:nvSpPr>
          <p:spPr bwMode="auto">
            <a:xfrm>
              <a:off x="5042160" y="338467"/>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grpSp>
      <p:grpSp>
        <p:nvGrpSpPr>
          <p:cNvPr id="57" name="Group 56"/>
          <p:cNvGrpSpPr/>
          <p:nvPr/>
        </p:nvGrpSpPr>
        <p:grpSpPr>
          <a:xfrm>
            <a:off x="1777200" y="1752601"/>
            <a:ext cx="8746167" cy="4982513"/>
            <a:chOff x="1959934" y="914264"/>
            <a:chExt cx="8746166" cy="5112783"/>
          </a:xfrm>
        </p:grpSpPr>
        <p:sp>
          <p:nvSpPr>
            <p:cNvPr id="15" name="TextBox 14"/>
            <p:cNvSpPr txBox="1"/>
            <p:nvPr/>
          </p:nvSpPr>
          <p:spPr bwMode="auto">
            <a:xfrm>
              <a:off x="5217293" y="5563813"/>
              <a:ext cx="1856357" cy="463234"/>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ctr" defTabSz="914377">
                <a:spcBef>
                  <a:spcPts val="300"/>
                </a:spcBef>
                <a:spcAft>
                  <a:spcPts val="400"/>
                </a:spcAft>
                <a:buClr>
                  <a:schemeClr val="accent5">
                    <a:lumMod val="50000"/>
                  </a:schemeClr>
                </a:buClr>
              </a:pPr>
              <a:r>
                <a:rPr lang="en-US" sz="2000" kern="0" smtClean="0">
                  <a:solidFill>
                    <a:schemeClr val="bg1"/>
                  </a:solidFill>
                </a:rPr>
                <a:t>Long term care</a:t>
              </a:r>
              <a:endParaRPr lang="en-US" sz="2000" kern="0" dirty="0">
                <a:solidFill>
                  <a:schemeClr val="bg1"/>
                </a:solidFill>
              </a:endParaRPr>
            </a:p>
          </p:txBody>
        </p:sp>
        <p:cxnSp>
          <p:nvCxnSpPr>
            <p:cNvPr id="52" name="Straight Connector 51"/>
            <p:cNvCxnSpPr/>
            <p:nvPr/>
          </p:nvCxnSpPr>
          <p:spPr bwMode="auto">
            <a:xfrm>
              <a:off x="6121401" y="3369733"/>
              <a:ext cx="253175" cy="2046935"/>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53" name="Oval 52"/>
            <p:cNvSpPr>
              <a:spLocks noChangeAspect="1"/>
            </p:cNvSpPr>
            <p:nvPr/>
          </p:nvSpPr>
          <p:spPr bwMode="auto">
            <a:xfrm>
              <a:off x="6309728" y="5396425"/>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sp>
          <p:nvSpPr>
            <p:cNvPr id="9" name="TextBox 8"/>
            <p:cNvSpPr txBox="1"/>
            <p:nvPr/>
          </p:nvSpPr>
          <p:spPr bwMode="auto">
            <a:xfrm>
              <a:off x="1959934" y="3704491"/>
              <a:ext cx="1676400"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ctr" defTabSz="914377">
                <a:spcBef>
                  <a:spcPts val="300"/>
                </a:spcBef>
                <a:spcAft>
                  <a:spcPts val="400"/>
                </a:spcAft>
                <a:buClr>
                  <a:schemeClr val="accent5">
                    <a:lumMod val="50000"/>
                  </a:schemeClr>
                </a:buClr>
              </a:pPr>
              <a:r>
                <a:rPr lang="en-US" sz="2000" kern="0" dirty="0">
                  <a:solidFill>
                    <a:schemeClr val="bg1"/>
                  </a:solidFill>
                </a:rPr>
                <a:t>Laboratory</a:t>
              </a:r>
            </a:p>
          </p:txBody>
        </p:sp>
        <p:sp>
          <p:nvSpPr>
            <p:cNvPr id="10" name="TextBox 9"/>
            <p:cNvSpPr txBox="1"/>
            <p:nvPr/>
          </p:nvSpPr>
          <p:spPr bwMode="auto">
            <a:xfrm>
              <a:off x="9029700" y="2658398"/>
              <a:ext cx="1676400"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ctr" defTabSz="914377">
                <a:spcBef>
                  <a:spcPts val="300"/>
                </a:spcBef>
                <a:spcAft>
                  <a:spcPts val="400"/>
                </a:spcAft>
                <a:buClr>
                  <a:schemeClr val="accent5">
                    <a:lumMod val="50000"/>
                  </a:schemeClr>
                </a:buClr>
              </a:pPr>
              <a:r>
                <a:rPr lang="en-US" sz="2000" kern="0" dirty="0">
                  <a:solidFill>
                    <a:schemeClr val="bg1"/>
                  </a:solidFill>
                </a:rPr>
                <a:t>Home care agency</a:t>
              </a:r>
            </a:p>
          </p:txBody>
        </p:sp>
        <p:sp>
          <p:nvSpPr>
            <p:cNvPr id="11" name="TextBox 10"/>
            <p:cNvSpPr txBox="1"/>
            <p:nvPr/>
          </p:nvSpPr>
          <p:spPr bwMode="auto">
            <a:xfrm>
              <a:off x="7289334" y="5014514"/>
              <a:ext cx="1841500"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ctr" defTabSz="914377">
                <a:spcBef>
                  <a:spcPts val="300"/>
                </a:spcBef>
                <a:spcAft>
                  <a:spcPts val="400"/>
                </a:spcAft>
                <a:buClr>
                  <a:schemeClr val="accent5">
                    <a:lumMod val="50000"/>
                  </a:schemeClr>
                </a:buClr>
              </a:pPr>
              <a:r>
                <a:rPr lang="en-US" sz="2000" kern="0" dirty="0">
                  <a:solidFill>
                    <a:schemeClr val="bg1"/>
                  </a:solidFill>
                </a:rPr>
                <a:t>Ambulance</a:t>
              </a:r>
            </a:p>
          </p:txBody>
        </p:sp>
        <p:sp>
          <p:nvSpPr>
            <p:cNvPr id="20" name="TextBox 19"/>
            <p:cNvSpPr txBox="1"/>
            <p:nvPr/>
          </p:nvSpPr>
          <p:spPr bwMode="auto">
            <a:xfrm>
              <a:off x="6129866" y="914264"/>
              <a:ext cx="1841500"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ctr" defTabSz="914377">
                <a:spcBef>
                  <a:spcPts val="300"/>
                </a:spcBef>
                <a:spcAft>
                  <a:spcPts val="400"/>
                </a:spcAft>
                <a:buClr>
                  <a:schemeClr val="accent5">
                    <a:lumMod val="50000"/>
                  </a:schemeClr>
                </a:buClr>
              </a:pPr>
              <a:r>
                <a:rPr lang="en-US" sz="2000" kern="0" dirty="0">
                  <a:solidFill>
                    <a:schemeClr val="bg1"/>
                  </a:solidFill>
                </a:rPr>
                <a:t>Pharmacy</a:t>
              </a:r>
            </a:p>
          </p:txBody>
        </p:sp>
        <p:sp>
          <p:nvSpPr>
            <p:cNvPr id="21" name="TextBox 20"/>
            <p:cNvSpPr txBox="1"/>
            <p:nvPr/>
          </p:nvSpPr>
          <p:spPr bwMode="auto">
            <a:xfrm>
              <a:off x="7954162" y="1382391"/>
              <a:ext cx="1333500"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ctr" defTabSz="914377">
                <a:spcBef>
                  <a:spcPts val="300"/>
                </a:spcBef>
                <a:spcAft>
                  <a:spcPts val="400"/>
                </a:spcAft>
                <a:buClr>
                  <a:schemeClr val="accent5">
                    <a:lumMod val="50000"/>
                  </a:schemeClr>
                </a:buClr>
              </a:pPr>
              <a:r>
                <a:rPr lang="en-US" sz="2000" kern="0" dirty="0">
                  <a:solidFill>
                    <a:schemeClr val="bg1"/>
                  </a:solidFill>
                </a:rPr>
                <a:t>Rehab</a:t>
              </a:r>
            </a:p>
          </p:txBody>
        </p:sp>
        <p:cxnSp>
          <p:nvCxnSpPr>
            <p:cNvPr id="63" name="Straight Connector 62"/>
            <p:cNvCxnSpPr/>
            <p:nvPr/>
          </p:nvCxnSpPr>
          <p:spPr bwMode="auto">
            <a:xfrm flipH="1">
              <a:off x="3615268" y="3386666"/>
              <a:ext cx="2506132" cy="664634"/>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64" name="Oval 63"/>
            <p:cNvSpPr>
              <a:spLocks noChangeAspect="1"/>
            </p:cNvSpPr>
            <p:nvPr/>
          </p:nvSpPr>
          <p:spPr bwMode="auto">
            <a:xfrm>
              <a:off x="3527255" y="3963289"/>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cxnSp>
          <p:nvCxnSpPr>
            <p:cNvPr id="80" name="Straight Connector 79"/>
            <p:cNvCxnSpPr/>
            <p:nvPr/>
          </p:nvCxnSpPr>
          <p:spPr bwMode="auto">
            <a:xfrm flipV="1">
              <a:off x="6121400" y="1308098"/>
              <a:ext cx="254005" cy="2053168"/>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81" name="Oval 80"/>
            <p:cNvSpPr>
              <a:spLocks noChangeAspect="1"/>
            </p:cNvSpPr>
            <p:nvPr/>
          </p:nvSpPr>
          <p:spPr bwMode="auto">
            <a:xfrm>
              <a:off x="6287389" y="1220087"/>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cxnSp>
          <p:nvCxnSpPr>
            <p:cNvPr id="86" name="Straight Connector 85"/>
            <p:cNvCxnSpPr>
              <a:endCxn id="87" idx="3"/>
            </p:cNvCxnSpPr>
            <p:nvPr/>
          </p:nvCxnSpPr>
          <p:spPr bwMode="auto">
            <a:xfrm flipV="1">
              <a:off x="6112933" y="1775184"/>
              <a:ext cx="1998727" cy="1619950"/>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87" name="Oval 86"/>
            <p:cNvSpPr>
              <a:spLocks noChangeAspect="1"/>
            </p:cNvSpPr>
            <p:nvPr/>
          </p:nvSpPr>
          <p:spPr bwMode="auto">
            <a:xfrm>
              <a:off x="8085287" y="1621471"/>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cxnSp>
          <p:nvCxnSpPr>
            <p:cNvPr id="95" name="Straight Connector 94"/>
            <p:cNvCxnSpPr/>
            <p:nvPr/>
          </p:nvCxnSpPr>
          <p:spPr bwMode="auto">
            <a:xfrm flipV="1">
              <a:off x="6129867" y="2849034"/>
              <a:ext cx="2904072" cy="546099"/>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96" name="Oval 95"/>
            <p:cNvSpPr>
              <a:spLocks noChangeAspect="1"/>
            </p:cNvSpPr>
            <p:nvPr/>
          </p:nvSpPr>
          <p:spPr bwMode="auto">
            <a:xfrm>
              <a:off x="8945923" y="2761020"/>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cxnSp>
          <p:nvCxnSpPr>
            <p:cNvPr id="104" name="Straight Connector 103"/>
            <p:cNvCxnSpPr/>
            <p:nvPr/>
          </p:nvCxnSpPr>
          <p:spPr bwMode="auto">
            <a:xfrm>
              <a:off x="6154269" y="3395133"/>
              <a:ext cx="1888654" cy="1523451"/>
            </a:xfrm>
            <a:prstGeom prst="line">
              <a:avLst/>
            </a:prstGeom>
            <a:solidFill>
              <a:schemeClr val="accent1"/>
            </a:solidFill>
            <a:ln w="9525" cap="flat" cmpd="sng" algn="ctr">
              <a:solidFill>
                <a:srgbClr val="B5EBFE"/>
              </a:solidFill>
              <a:prstDash val="solid"/>
              <a:miter lim="800000"/>
              <a:headEnd type="none" w="med" len="med"/>
              <a:tailEnd type="none" w="med" len="med"/>
            </a:ln>
            <a:effectLst/>
          </p:spPr>
        </p:cxnSp>
        <p:sp>
          <p:nvSpPr>
            <p:cNvPr id="105" name="Oval 104"/>
            <p:cNvSpPr>
              <a:spLocks noChangeAspect="1"/>
            </p:cNvSpPr>
            <p:nvPr/>
          </p:nvSpPr>
          <p:spPr bwMode="auto">
            <a:xfrm>
              <a:off x="7948364" y="4806445"/>
              <a:ext cx="180086" cy="180086"/>
            </a:xfrm>
            <a:prstGeom prst="ellipse">
              <a:avLst/>
            </a:prstGeom>
            <a:solidFill>
              <a:schemeClr val="accent5"/>
            </a:solidFill>
            <a:ln w="9525" cap="flat" cmpd="sng" algn="ctr">
              <a:solidFill>
                <a:schemeClr val="accent4">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377"/>
              <a:endParaRPr lang="en-US" sz="3200"/>
            </a:p>
          </p:txBody>
        </p:sp>
      </p:grpSp>
      <p:sp>
        <p:nvSpPr>
          <p:cNvPr id="54" name="TextBox 53"/>
          <p:cNvSpPr txBox="1"/>
          <p:nvPr/>
        </p:nvSpPr>
        <p:spPr bwMode="auto">
          <a:xfrm>
            <a:off x="1792850" y="5376206"/>
            <a:ext cx="36998" cy="529376"/>
          </a:xfrm>
          <a:prstGeom prst="rect">
            <a:avLst/>
          </a:prstGeom>
          <a:noFill/>
          <a:ln w="9525">
            <a:noFill/>
            <a:miter lim="800000"/>
            <a:headEnd/>
            <a:tailEnd/>
          </a:ln>
          <a:effectLst/>
        </p:spPr>
        <p:txBody>
          <a:bodyPr vert="horz" wrap="none" lIns="18288" tIns="18288" rIns="18288" bIns="18288" numCol="1" rtlCol="0" anchor="t" anchorCtr="0" compatLnSpc="1">
            <a:prstTxWarp prst="textNoShape">
              <a:avLst/>
            </a:prstTxWarp>
            <a:spAutoFit/>
          </a:bodyPr>
          <a:lstStyle/>
          <a:p>
            <a:pPr defTabSz="914377">
              <a:spcBef>
                <a:spcPts val="300"/>
              </a:spcBef>
              <a:spcAft>
                <a:spcPts val="400"/>
              </a:spcAft>
              <a:buClr>
                <a:schemeClr val="accent5">
                  <a:lumMod val="50000"/>
                </a:schemeClr>
              </a:buClr>
            </a:pPr>
            <a:endParaRPr lang="en-US" sz="3200" kern="0" dirty="0">
              <a:latin typeface="Calibri" pitchFamily="34" charset="0"/>
            </a:endParaRPr>
          </a:p>
        </p:txBody>
      </p:sp>
      <p:grpSp>
        <p:nvGrpSpPr>
          <p:cNvPr id="47" name="Group 46"/>
          <p:cNvGrpSpPr/>
          <p:nvPr/>
        </p:nvGrpSpPr>
        <p:grpSpPr>
          <a:xfrm>
            <a:off x="5144999" y="3489138"/>
            <a:ext cx="1841500" cy="2080045"/>
            <a:chOff x="5232150" y="2670406"/>
            <a:chExt cx="1841500" cy="2134428"/>
          </a:xfrm>
        </p:grpSpPr>
        <p:sp>
          <p:nvSpPr>
            <p:cNvPr id="45" name="TextBox 44"/>
            <p:cNvSpPr txBox="1"/>
            <p:nvPr/>
          </p:nvSpPr>
          <p:spPr bwMode="auto">
            <a:xfrm>
              <a:off x="5232150" y="4398298"/>
              <a:ext cx="1841500" cy="40653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noAutofit/>
            </a:bodyPr>
            <a:lstStyle/>
            <a:p>
              <a:pPr algn="ctr" defTabSz="914377">
                <a:spcBef>
                  <a:spcPts val="300"/>
                </a:spcBef>
                <a:spcAft>
                  <a:spcPts val="400"/>
                </a:spcAft>
                <a:buClr>
                  <a:schemeClr val="accent5">
                    <a:lumMod val="50000"/>
                  </a:schemeClr>
                </a:buClr>
              </a:pPr>
              <a:r>
                <a:rPr lang="en-US" sz="2000" b="1" kern="0" dirty="0">
                  <a:solidFill>
                    <a:schemeClr val="bg1"/>
                  </a:solidFill>
                </a:rPr>
                <a:t>Patient</a:t>
              </a:r>
            </a:p>
          </p:txBody>
        </p:sp>
        <p:pic>
          <p:nvPicPr>
            <p:cNvPr id="22" name="Picture 21" descr="Marla onl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7515" y="2670406"/>
              <a:ext cx="1788243" cy="1741457"/>
            </a:xfrm>
            <a:prstGeom prst="rect">
              <a:avLst/>
            </a:prstGeom>
          </p:spPr>
        </p:pic>
      </p:grpSp>
      <p:sp>
        <p:nvSpPr>
          <p:cNvPr id="2" name="TextBox 1"/>
          <p:cNvSpPr txBox="1"/>
          <p:nvPr/>
        </p:nvSpPr>
        <p:spPr bwMode="auto">
          <a:xfrm>
            <a:off x="154066" y="0"/>
            <a:ext cx="6683412" cy="714042"/>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4400" b="0" i="0" u="none" strike="noStrike" kern="0" cap="none" spc="0" normalizeH="0" baseline="0" noProof="0" dirty="0" smtClean="0">
                <a:ln>
                  <a:noFill/>
                </a:ln>
                <a:solidFill>
                  <a:schemeClr val="bg1"/>
                </a:solidFill>
                <a:effectLst/>
                <a:uLnTx/>
                <a:uFillTx/>
                <a:latin typeface="Calibri" pitchFamily="34" charset="0"/>
                <a:ea typeface="+mn-ea"/>
                <a:cs typeface="+mn-cs"/>
              </a:rPr>
              <a:t>Interoperability: The future</a:t>
            </a:r>
          </a:p>
        </p:txBody>
      </p:sp>
    </p:spTree>
    <p:extLst>
      <p:ext uri="{BB962C8B-B14F-4D97-AF65-F5344CB8AC3E}">
        <p14:creationId xmlns:p14="http://schemas.microsoft.com/office/powerpoint/2010/main" val="90240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42" y="-152400"/>
            <a:ext cx="12155558" cy="994172"/>
          </a:xfrm>
        </p:spPr>
        <p:txBody>
          <a:bodyPr anchor="ctr">
            <a:normAutofit/>
          </a:bodyPr>
          <a:lstStyle/>
          <a:p>
            <a:r>
              <a:rPr lang="en-US" sz="4400" dirty="0" smtClean="0"/>
              <a:t>The Burning </a:t>
            </a:r>
            <a:r>
              <a:rPr lang="en-US" sz="4400" dirty="0"/>
              <a:t>P</a:t>
            </a:r>
            <a:r>
              <a:rPr lang="en-US" sz="4400" dirty="0" smtClean="0"/>
              <a:t>latform: Overwhelming complexity  </a:t>
            </a:r>
            <a:endParaRPr lang="en-US"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1002" y="984233"/>
            <a:ext cx="8796998" cy="5568967"/>
          </a:xfrm>
        </p:spPr>
      </p:pic>
      <p:sp>
        <p:nvSpPr>
          <p:cNvPr id="5" name="TextBox 4"/>
          <p:cNvSpPr txBox="1"/>
          <p:nvPr/>
        </p:nvSpPr>
        <p:spPr>
          <a:xfrm>
            <a:off x="7949647" y="6308119"/>
            <a:ext cx="3854513" cy="461665"/>
          </a:xfrm>
          <a:prstGeom prst="rect">
            <a:avLst/>
          </a:prstGeom>
          <a:noFill/>
        </p:spPr>
        <p:txBody>
          <a:bodyPr wrap="square" rtlCol="0">
            <a:spAutoFit/>
          </a:bodyPr>
          <a:lstStyle/>
          <a:p>
            <a:pPr defTabSz="685783"/>
            <a:r>
              <a:rPr lang="en-US" sz="1200" dirty="0">
                <a:solidFill>
                  <a:srgbClr val="0070C0"/>
                </a:solidFill>
                <a:latin typeface="Calibri" panose="020F0502020204030204"/>
              </a:rPr>
              <a:t>William Stead, et al</a:t>
            </a:r>
          </a:p>
          <a:p>
            <a:pPr defTabSz="685783"/>
            <a:r>
              <a:rPr lang="en-US" sz="1200" dirty="0">
                <a:solidFill>
                  <a:srgbClr val="0070C0"/>
                </a:solidFill>
                <a:latin typeface="Calibri" panose="020F0502020204030204"/>
              </a:rPr>
              <a:t>Academic Medicine. 86(4): 429-434, April 2011.</a:t>
            </a:r>
          </a:p>
        </p:txBody>
      </p:sp>
      <p:sp>
        <p:nvSpPr>
          <p:cNvPr id="3" name="Right Arrow 2"/>
          <p:cNvSpPr/>
          <p:nvPr/>
        </p:nvSpPr>
        <p:spPr bwMode="auto">
          <a:xfrm rot="20583908">
            <a:off x="1524000" y="5257800"/>
            <a:ext cx="990600" cy="304800"/>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bwMode="auto">
          <a:xfrm>
            <a:off x="251357" y="4944099"/>
            <a:ext cx="1642836" cy="1144929"/>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0"/>
              </a:spcBef>
              <a:spcAft>
                <a:spcPts val="0"/>
              </a:spcAft>
              <a:buClr>
                <a:schemeClr val="accent5">
                  <a:lumMod val="50000"/>
                </a:schemeClr>
              </a:buClr>
              <a:buSzTx/>
              <a:buFont typeface="Webdings" pitchFamily="18" charset="2"/>
              <a:buNone/>
              <a:tabLst/>
            </a:pPr>
            <a:r>
              <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mn-cs"/>
              </a:rPr>
              <a:t>Human </a:t>
            </a:r>
          </a:p>
          <a:p>
            <a:pPr marL="0" marR="0" indent="0" algn="l" defTabSz="914400" rtl="0" eaLnBrk="1" fontAlgn="base" latinLnBrk="0" hangingPunct="1">
              <a:lnSpc>
                <a:spcPct val="100000"/>
              </a:lnSpc>
              <a:spcBef>
                <a:spcPts val="0"/>
              </a:spcBef>
              <a:spcAft>
                <a:spcPts val="0"/>
              </a:spcAft>
              <a:buClr>
                <a:schemeClr val="accent5">
                  <a:lumMod val="50000"/>
                </a:schemeClr>
              </a:buClr>
              <a:buSzTx/>
              <a:buFont typeface="Webdings" pitchFamily="18" charset="2"/>
              <a:buNone/>
              <a:tabLst/>
            </a:pPr>
            <a:r>
              <a:rPr lang="en-US" kern="0" noProof="0" dirty="0" smtClean="0">
                <a:latin typeface="Calibri" pitchFamily="34" charset="0"/>
              </a:rPr>
              <a:t>cognitive </a:t>
            </a:r>
          </a:p>
          <a:p>
            <a:pPr marL="0" marR="0" indent="0" algn="l" defTabSz="914400" rtl="0" eaLnBrk="1" fontAlgn="base" latinLnBrk="0" hangingPunct="1">
              <a:lnSpc>
                <a:spcPct val="100000"/>
              </a:lnSpc>
              <a:spcBef>
                <a:spcPts val="0"/>
              </a:spcBef>
              <a:spcAft>
                <a:spcPts val="0"/>
              </a:spcAft>
              <a:buClr>
                <a:schemeClr val="accent5">
                  <a:lumMod val="50000"/>
                </a:schemeClr>
              </a:buClr>
              <a:buSzTx/>
              <a:buFont typeface="Webdings" pitchFamily="18" charset="2"/>
              <a:buNone/>
              <a:tabLst/>
            </a:pPr>
            <a:r>
              <a:rPr kumimoji="0" lang="en-US" sz="2400" b="0" i="0" u="none" strike="noStrike" kern="0" cap="none" spc="0" normalizeH="0" baseline="0" dirty="0" smtClean="0">
                <a:ln>
                  <a:noFill/>
                </a:ln>
                <a:solidFill>
                  <a:schemeClr val="tx1"/>
                </a:solidFill>
                <a:effectLst/>
                <a:uLnTx/>
                <a:uFillTx/>
                <a:latin typeface="Calibri" pitchFamily="34" charset="0"/>
                <a:ea typeface="+mn-ea"/>
                <a:cs typeface="+mn-cs"/>
              </a:rPr>
              <a:t>capacity</a:t>
            </a:r>
            <a:endPar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val="82857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19" y="152400"/>
            <a:ext cx="11493837" cy="856890"/>
          </a:xfrm>
        </p:spPr>
        <p:txBody>
          <a:bodyPr>
            <a:normAutofit/>
          </a:bodyPr>
          <a:lstStyle/>
          <a:p>
            <a:r>
              <a:rPr lang="en-US" sz="4800" dirty="0" smtClean="0"/>
              <a:t>REST: The Essence of FHIR</a:t>
            </a:r>
            <a:endParaRPr lang="en-US" sz="4800" dirty="0"/>
          </a:p>
        </p:txBody>
      </p:sp>
      <p:grpSp>
        <p:nvGrpSpPr>
          <p:cNvPr id="3" name="Group 2"/>
          <p:cNvGrpSpPr/>
          <p:nvPr/>
        </p:nvGrpSpPr>
        <p:grpSpPr>
          <a:xfrm>
            <a:off x="495298" y="1359009"/>
            <a:ext cx="7315200" cy="4051081"/>
            <a:chOff x="685800" y="1359009"/>
            <a:chExt cx="7315200" cy="4051081"/>
          </a:xfrm>
        </p:grpSpPr>
        <p:sp>
          <p:nvSpPr>
            <p:cNvPr id="8" name="Rectangle 7"/>
            <p:cNvSpPr/>
            <p:nvPr/>
          </p:nvSpPr>
          <p:spPr>
            <a:xfrm>
              <a:off x="685800" y="1816569"/>
              <a:ext cx="7315200" cy="7812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1051560" y="1359009"/>
              <a:ext cx="5120640" cy="915120"/>
            </a:xfrm>
            <a:custGeom>
              <a:avLst/>
              <a:gdLst>
                <a:gd name="connsiteX0" fmla="*/ 0 w 5120640"/>
                <a:gd name="connsiteY0" fmla="*/ 152523 h 915120"/>
                <a:gd name="connsiteX1" fmla="*/ 152523 w 5120640"/>
                <a:gd name="connsiteY1" fmla="*/ 0 h 915120"/>
                <a:gd name="connsiteX2" fmla="*/ 4968117 w 5120640"/>
                <a:gd name="connsiteY2" fmla="*/ 0 h 915120"/>
                <a:gd name="connsiteX3" fmla="*/ 5120640 w 5120640"/>
                <a:gd name="connsiteY3" fmla="*/ 152523 h 915120"/>
                <a:gd name="connsiteX4" fmla="*/ 5120640 w 5120640"/>
                <a:gd name="connsiteY4" fmla="*/ 762597 h 915120"/>
                <a:gd name="connsiteX5" fmla="*/ 4968117 w 5120640"/>
                <a:gd name="connsiteY5" fmla="*/ 915120 h 915120"/>
                <a:gd name="connsiteX6" fmla="*/ 152523 w 5120640"/>
                <a:gd name="connsiteY6" fmla="*/ 915120 h 915120"/>
                <a:gd name="connsiteX7" fmla="*/ 0 w 5120640"/>
                <a:gd name="connsiteY7" fmla="*/ 762597 h 915120"/>
                <a:gd name="connsiteX8" fmla="*/ 0 w 5120640"/>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0640" h="915120">
                  <a:moveTo>
                    <a:pt x="0" y="152523"/>
                  </a:moveTo>
                  <a:cubicBezTo>
                    <a:pt x="0" y="68287"/>
                    <a:pt x="68287" y="0"/>
                    <a:pt x="152523" y="0"/>
                  </a:cubicBezTo>
                  <a:lnTo>
                    <a:pt x="4968117" y="0"/>
                  </a:lnTo>
                  <a:cubicBezTo>
                    <a:pt x="5052353" y="0"/>
                    <a:pt x="5120640" y="68287"/>
                    <a:pt x="5120640" y="152523"/>
                  </a:cubicBezTo>
                  <a:lnTo>
                    <a:pt x="5120640" y="762597"/>
                  </a:lnTo>
                  <a:cubicBezTo>
                    <a:pt x="5120640" y="846833"/>
                    <a:pt x="5052353" y="915120"/>
                    <a:pt x="4968117" y="915120"/>
                  </a:cubicBezTo>
                  <a:lnTo>
                    <a:pt x="152523" y="915120"/>
                  </a:lnTo>
                  <a:cubicBezTo>
                    <a:pt x="68287" y="915120"/>
                    <a:pt x="0" y="846833"/>
                    <a:pt x="0" y="762597"/>
                  </a:cubicBezTo>
                  <a:lnTo>
                    <a:pt x="0" y="152523"/>
                  </a:lnTo>
                  <a:close/>
                </a:path>
              </a:pathLst>
            </a:custGeom>
          </p:spPr>
          <p:style>
            <a:lnRef idx="0">
              <a:schemeClr val="accent5"/>
            </a:lnRef>
            <a:fillRef idx="3">
              <a:schemeClr val="accent5"/>
            </a:fillRef>
            <a:effectRef idx="3">
              <a:schemeClr val="accent5"/>
            </a:effectRef>
            <a:fontRef idx="minor">
              <a:schemeClr val="lt1"/>
            </a:fontRef>
          </p:style>
          <p:txBody>
            <a:bodyPr spcFirstLastPara="0" vert="horz" wrap="square" lIns="238220" tIns="44672" rIns="238220" bIns="44672" numCol="1" spcCol="1270" anchor="ctr" anchorCtr="0">
              <a:noAutofit/>
            </a:bodyPr>
            <a:lstStyle/>
            <a:p>
              <a:pPr lvl="0" algn="l" defTabSz="1377950" rtl="0">
                <a:lnSpc>
                  <a:spcPct val="90000"/>
                </a:lnSpc>
                <a:spcBef>
                  <a:spcPct val="0"/>
                </a:spcBef>
                <a:spcAft>
                  <a:spcPct val="35000"/>
                </a:spcAft>
              </a:pPr>
              <a:r>
                <a:rPr lang="en-US" sz="3100" u="sng" kern="1200" dirty="0" err="1" smtClean="0"/>
                <a:t>RE</a:t>
              </a:r>
              <a:r>
                <a:rPr lang="en-US" sz="3100" kern="1200" dirty="0" err="1" smtClean="0"/>
                <a:t>presentational</a:t>
              </a:r>
              <a:r>
                <a:rPr lang="en-US" sz="3100" kern="1200" dirty="0" smtClean="0"/>
                <a:t>  </a:t>
              </a:r>
              <a:r>
                <a:rPr lang="en-US" sz="3100" u="sng" kern="1200" dirty="0" smtClean="0"/>
                <a:t>St</a:t>
              </a:r>
              <a:r>
                <a:rPr lang="en-US" sz="3100" kern="1200" dirty="0" smtClean="0"/>
                <a:t>ate</a:t>
              </a:r>
              <a:endParaRPr lang="en-US" sz="3100" kern="1200" dirty="0"/>
            </a:p>
          </p:txBody>
        </p:sp>
        <p:sp>
          <p:nvSpPr>
            <p:cNvPr id="10" name="Rectangle 9"/>
            <p:cNvSpPr/>
            <p:nvPr/>
          </p:nvSpPr>
          <p:spPr>
            <a:xfrm>
              <a:off x="685800" y="3222729"/>
              <a:ext cx="7315200" cy="781200"/>
            </a:xfrm>
            <a:prstGeom prst="rect">
              <a:avLst/>
            </a:prstGeom>
            <a:ln>
              <a:solidFill>
                <a:srgbClr val="42508F"/>
              </a:solidFill>
            </a:ln>
            <a:scene3d>
              <a:camera prst="orthographicFront"/>
              <a:lightRig rig="flat" dir="t"/>
            </a:scene3d>
            <a:sp3d z="190500" extrusionH="12700" prstMaterial="plastic">
              <a:bevelT w="50800" h="50800"/>
            </a:sp3d>
          </p:spPr>
          <p:style>
            <a:lnRef idx="1">
              <a:schemeClr val="accent3">
                <a:hueOff val="5625132"/>
                <a:satOff val="-8440"/>
                <a:lumOff val="-137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1051560" y="2765169"/>
              <a:ext cx="5120640" cy="915120"/>
            </a:xfrm>
            <a:custGeom>
              <a:avLst/>
              <a:gdLst>
                <a:gd name="connsiteX0" fmla="*/ 0 w 5120640"/>
                <a:gd name="connsiteY0" fmla="*/ 152523 h 915120"/>
                <a:gd name="connsiteX1" fmla="*/ 152523 w 5120640"/>
                <a:gd name="connsiteY1" fmla="*/ 0 h 915120"/>
                <a:gd name="connsiteX2" fmla="*/ 4968117 w 5120640"/>
                <a:gd name="connsiteY2" fmla="*/ 0 h 915120"/>
                <a:gd name="connsiteX3" fmla="*/ 5120640 w 5120640"/>
                <a:gd name="connsiteY3" fmla="*/ 152523 h 915120"/>
                <a:gd name="connsiteX4" fmla="*/ 5120640 w 5120640"/>
                <a:gd name="connsiteY4" fmla="*/ 762597 h 915120"/>
                <a:gd name="connsiteX5" fmla="*/ 4968117 w 5120640"/>
                <a:gd name="connsiteY5" fmla="*/ 915120 h 915120"/>
                <a:gd name="connsiteX6" fmla="*/ 152523 w 5120640"/>
                <a:gd name="connsiteY6" fmla="*/ 915120 h 915120"/>
                <a:gd name="connsiteX7" fmla="*/ 0 w 5120640"/>
                <a:gd name="connsiteY7" fmla="*/ 762597 h 915120"/>
                <a:gd name="connsiteX8" fmla="*/ 0 w 5120640"/>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0640" h="915120">
                  <a:moveTo>
                    <a:pt x="0" y="152523"/>
                  </a:moveTo>
                  <a:cubicBezTo>
                    <a:pt x="0" y="68287"/>
                    <a:pt x="68287" y="0"/>
                    <a:pt x="152523" y="0"/>
                  </a:cubicBezTo>
                  <a:lnTo>
                    <a:pt x="4968117" y="0"/>
                  </a:lnTo>
                  <a:cubicBezTo>
                    <a:pt x="5052353" y="0"/>
                    <a:pt x="5120640" y="68287"/>
                    <a:pt x="5120640" y="152523"/>
                  </a:cubicBezTo>
                  <a:lnTo>
                    <a:pt x="5120640" y="762597"/>
                  </a:lnTo>
                  <a:cubicBezTo>
                    <a:pt x="5120640" y="846833"/>
                    <a:pt x="5052353" y="915120"/>
                    <a:pt x="4968117" y="915120"/>
                  </a:cubicBezTo>
                  <a:lnTo>
                    <a:pt x="152523" y="915120"/>
                  </a:lnTo>
                  <a:cubicBezTo>
                    <a:pt x="68287" y="915120"/>
                    <a:pt x="0" y="846833"/>
                    <a:pt x="0" y="762597"/>
                  </a:cubicBezTo>
                  <a:lnTo>
                    <a:pt x="0" y="152523"/>
                  </a:lnTo>
                  <a:close/>
                </a:path>
              </a:pathLst>
            </a:custGeom>
          </p:spPr>
          <p:style>
            <a:lnRef idx="0">
              <a:schemeClr val="dk1"/>
            </a:lnRef>
            <a:fillRef idx="3">
              <a:schemeClr val="dk1"/>
            </a:fillRef>
            <a:effectRef idx="3">
              <a:schemeClr val="dk1"/>
            </a:effectRef>
            <a:fontRef idx="minor">
              <a:schemeClr val="lt1"/>
            </a:fontRef>
          </p:style>
          <p:txBody>
            <a:bodyPr spcFirstLastPara="0" vert="horz" wrap="square" lIns="238220" tIns="44672" rIns="238220" bIns="44672" numCol="1" spcCol="1270" anchor="ctr" anchorCtr="0">
              <a:noAutofit/>
            </a:bodyPr>
            <a:lstStyle/>
            <a:p>
              <a:pPr lvl="0" algn="l" defTabSz="1377950" rtl="0">
                <a:lnSpc>
                  <a:spcPct val="90000"/>
                </a:lnSpc>
                <a:spcBef>
                  <a:spcPct val="0"/>
                </a:spcBef>
                <a:spcAft>
                  <a:spcPct val="35000"/>
                </a:spcAft>
              </a:pPr>
              <a:r>
                <a:rPr lang="en-US" sz="3100" kern="1200" dirty="0" smtClean="0"/>
                <a:t>Google, Twitter, </a:t>
              </a:r>
              <a:r>
                <a:rPr lang="en-US" sz="3100" kern="1200" dirty="0" err="1" smtClean="0"/>
                <a:t>FaceBook</a:t>
              </a:r>
              <a:endParaRPr lang="en-US" sz="3100" kern="1200" dirty="0"/>
            </a:p>
          </p:txBody>
        </p:sp>
        <p:sp>
          <p:nvSpPr>
            <p:cNvPr id="12" name="Rectangle 11"/>
            <p:cNvSpPr/>
            <p:nvPr/>
          </p:nvSpPr>
          <p:spPr>
            <a:xfrm>
              <a:off x="685800" y="4628890"/>
              <a:ext cx="7315200" cy="781200"/>
            </a:xfrm>
            <a:prstGeom prst="rect">
              <a:avLst/>
            </a:prstGeom>
            <a:ln>
              <a:solidFill>
                <a:srgbClr val="63B8C8"/>
              </a:solidFill>
            </a:ln>
            <a:scene3d>
              <a:camera prst="orthographicFront"/>
              <a:lightRig rig="flat" dir="t"/>
            </a:scene3d>
            <a:sp3d z="190500" extrusionH="12700" prstMaterial="plastic">
              <a:bevelT w="50800" h="50800"/>
            </a:sp3d>
          </p:spPr>
          <p:style>
            <a:lnRef idx="1">
              <a:schemeClr val="accent3">
                <a:hueOff val="11250264"/>
                <a:satOff val="-16880"/>
                <a:lumOff val="-274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1066800" y="4191000"/>
              <a:ext cx="5120640" cy="915125"/>
            </a:xfrm>
            <a:custGeom>
              <a:avLst/>
              <a:gdLst>
                <a:gd name="connsiteX0" fmla="*/ 0 w 5120640"/>
                <a:gd name="connsiteY0" fmla="*/ 152523 h 915120"/>
                <a:gd name="connsiteX1" fmla="*/ 152523 w 5120640"/>
                <a:gd name="connsiteY1" fmla="*/ 0 h 915120"/>
                <a:gd name="connsiteX2" fmla="*/ 4968117 w 5120640"/>
                <a:gd name="connsiteY2" fmla="*/ 0 h 915120"/>
                <a:gd name="connsiteX3" fmla="*/ 5120640 w 5120640"/>
                <a:gd name="connsiteY3" fmla="*/ 152523 h 915120"/>
                <a:gd name="connsiteX4" fmla="*/ 5120640 w 5120640"/>
                <a:gd name="connsiteY4" fmla="*/ 762597 h 915120"/>
                <a:gd name="connsiteX5" fmla="*/ 4968117 w 5120640"/>
                <a:gd name="connsiteY5" fmla="*/ 915120 h 915120"/>
                <a:gd name="connsiteX6" fmla="*/ 152523 w 5120640"/>
                <a:gd name="connsiteY6" fmla="*/ 915120 h 915120"/>
                <a:gd name="connsiteX7" fmla="*/ 0 w 5120640"/>
                <a:gd name="connsiteY7" fmla="*/ 762597 h 915120"/>
                <a:gd name="connsiteX8" fmla="*/ 0 w 5120640"/>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0640" h="915120">
                  <a:moveTo>
                    <a:pt x="0" y="152523"/>
                  </a:moveTo>
                  <a:cubicBezTo>
                    <a:pt x="0" y="68287"/>
                    <a:pt x="68287" y="0"/>
                    <a:pt x="152523" y="0"/>
                  </a:cubicBezTo>
                  <a:lnTo>
                    <a:pt x="4968117" y="0"/>
                  </a:lnTo>
                  <a:cubicBezTo>
                    <a:pt x="5052353" y="0"/>
                    <a:pt x="5120640" y="68287"/>
                    <a:pt x="5120640" y="152523"/>
                  </a:cubicBezTo>
                  <a:lnTo>
                    <a:pt x="5120640" y="762597"/>
                  </a:lnTo>
                  <a:cubicBezTo>
                    <a:pt x="5120640" y="846833"/>
                    <a:pt x="5052353" y="915120"/>
                    <a:pt x="4968117" y="915120"/>
                  </a:cubicBezTo>
                  <a:lnTo>
                    <a:pt x="152523" y="915120"/>
                  </a:lnTo>
                  <a:cubicBezTo>
                    <a:pt x="68287" y="915120"/>
                    <a:pt x="0" y="846833"/>
                    <a:pt x="0" y="762597"/>
                  </a:cubicBezTo>
                  <a:lnTo>
                    <a:pt x="0" y="152523"/>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38220" tIns="44672" rIns="238220" bIns="44672" numCol="1" spcCol="1270" anchor="ctr" anchorCtr="0">
              <a:noAutofit/>
            </a:bodyPr>
            <a:lstStyle/>
            <a:p>
              <a:pPr lvl="0" algn="l" defTabSz="1377950" rtl="0">
                <a:lnSpc>
                  <a:spcPct val="90000"/>
                </a:lnSpc>
                <a:spcBef>
                  <a:spcPct val="0"/>
                </a:spcBef>
                <a:spcAft>
                  <a:spcPct val="35000"/>
                </a:spcAft>
              </a:pPr>
              <a:r>
                <a:rPr lang="en-US" sz="3100" kern="1200" dirty="0" smtClean="0"/>
                <a:t>Your favorite travel website</a:t>
              </a:r>
              <a:endParaRPr lang="en-US" sz="3100" kern="1200" dirty="0"/>
            </a:p>
          </p:txBody>
        </p:sp>
      </p:grpSp>
      <p:pic>
        <p:nvPicPr>
          <p:cNvPr id="7" name="Picture 6" descr="10927850_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371600"/>
            <a:ext cx="5867400" cy="4267200"/>
          </a:xfrm>
          <a:prstGeom prst="rect">
            <a:avLst/>
          </a:prstGeom>
        </p:spPr>
      </p:pic>
    </p:spTree>
    <p:extLst>
      <p:ext uri="{BB962C8B-B14F-4D97-AF65-F5344CB8AC3E}">
        <p14:creationId xmlns:p14="http://schemas.microsoft.com/office/powerpoint/2010/main" val="62355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ar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44" y="1066800"/>
            <a:ext cx="4741455" cy="4800600"/>
          </a:xfrm>
          <a:prstGeom prst="rect">
            <a:avLst/>
          </a:prstGeom>
        </p:spPr>
      </p:pic>
      <p:sp>
        <p:nvSpPr>
          <p:cNvPr id="2" name="Title 1"/>
          <p:cNvSpPr>
            <a:spLocks noGrp="1"/>
          </p:cNvSpPr>
          <p:nvPr>
            <p:ph type="title"/>
          </p:nvPr>
        </p:nvSpPr>
        <p:spPr>
          <a:xfrm>
            <a:off x="457200" y="152400"/>
            <a:ext cx="10972800" cy="715963"/>
          </a:xfrm>
        </p:spPr>
        <p:txBody>
          <a:bodyPr>
            <a:normAutofit/>
          </a:bodyPr>
          <a:lstStyle/>
          <a:p>
            <a:r>
              <a:rPr lang="en-US" dirty="0" smtClean="0"/>
              <a:t>Your favorite travel site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2598191"/>
              </p:ext>
            </p:extLst>
          </p:nvPr>
        </p:nvGraphicFramePr>
        <p:xfrm>
          <a:off x="2362200" y="2590800"/>
          <a:ext cx="7454900" cy="21241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descr="Expedia.tif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5600" y="164442"/>
            <a:ext cx="4572000" cy="5488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911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Light PPT from ISC Internal">
  <a:themeElements>
    <a:clrScheme name="Custom 6">
      <a:dk1>
        <a:srgbClr val="27318A"/>
      </a:dk1>
      <a:lt1>
        <a:srgbClr val="FFFFFF"/>
      </a:lt1>
      <a:dk2>
        <a:srgbClr val="27318A"/>
      </a:dk2>
      <a:lt2>
        <a:srgbClr val="FFFFFF"/>
      </a:lt2>
      <a:accent1>
        <a:srgbClr val="007E75"/>
      </a:accent1>
      <a:accent2>
        <a:srgbClr val="9A6ED1"/>
      </a:accent2>
      <a:accent3>
        <a:srgbClr val="62A5E5"/>
      </a:accent3>
      <a:accent4>
        <a:srgbClr val="E4C304"/>
      </a:accent4>
      <a:accent5>
        <a:srgbClr val="227CD2"/>
      </a:accent5>
      <a:accent6>
        <a:srgbClr val="FB7F41"/>
      </a:accent6>
      <a:hlink>
        <a:srgbClr val="62A5E5"/>
      </a:hlink>
      <a:folHlink>
        <a:srgbClr val="00A9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effectLst/>
      </a:spPr>
      <a:bodyPr vert="horz" wrap="square" lIns="18288" tIns="18288" rIns="18288" bIns="18288" numCol="1" rtlCol="0" anchor="t" anchorCtr="0" compatLnSpc="1">
        <a:prstTxWarp prst="textNoShape">
          <a:avLst/>
        </a:prstTxWarp>
        <a:spAutoFit/>
      </a:bodyPr>
      <a:lstStyle>
        <a:def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defRPr kumimoji="0" sz="2400" b="0" i="0" u="none" strike="noStrike" kern="0" cap="none" spc="0" normalizeH="0" baseline="0" noProof="0" smtClean="0">
            <a:ln>
              <a:noFill/>
            </a:ln>
            <a:solidFill>
              <a:schemeClr val="tx1"/>
            </a:solidFill>
            <a:effectLst/>
            <a:uLnTx/>
            <a:uFillTx/>
            <a:latin typeface="Calibri" pitchFamily="34" charset="0"/>
            <a:ea typeface="+mn-ea"/>
            <a:cs typeface="+mn-cs"/>
          </a:defRPr>
        </a:defPPr>
      </a:lstStyle>
    </a:txDef>
  </a:objectDefaults>
  <a:extraClrSchemeLst>
    <a:extraClrScheme>
      <a:clrScheme name="1_blank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blank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CC99FF"/>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FFFFCC"/>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204162"/>
        </a:dk2>
        <a:lt2>
          <a:srgbClr val="B2B2B2"/>
        </a:lt2>
        <a:accent1>
          <a:srgbClr val="336699"/>
        </a:accent1>
        <a:accent2>
          <a:srgbClr val="C0D5EA"/>
        </a:accent2>
        <a:accent3>
          <a:srgbClr val="FFFFFF"/>
        </a:accent3>
        <a:accent4>
          <a:srgbClr val="000000"/>
        </a:accent4>
        <a:accent5>
          <a:srgbClr val="ADB8CA"/>
        </a:accent5>
        <a:accent6>
          <a:srgbClr val="AEC1D4"/>
        </a:accent6>
        <a:hlink>
          <a:srgbClr val="99CC99"/>
        </a:hlink>
        <a:folHlink>
          <a:srgbClr val="478F47"/>
        </a:folHlink>
      </a:clrScheme>
      <a:clrMap bg1="lt1" tx1="dk1" bg2="lt2" tx2="dk2" accent1="accent1" accent2="accent2" accent3="accent3" accent4="accent4" accent5="accent5" accent6="accent6" hlink="hlink" folHlink="folHlink"/>
    </a:extraClrScheme>
    <a:extraClrScheme>
      <a:clrScheme name="1_blank 8">
        <a:dk1>
          <a:srgbClr val="00234C"/>
        </a:dk1>
        <a:lt1>
          <a:srgbClr val="FFFFFF"/>
        </a:lt1>
        <a:dk2>
          <a:srgbClr val="000000"/>
        </a:dk2>
        <a:lt2>
          <a:srgbClr val="5F5F5F"/>
        </a:lt2>
        <a:accent1>
          <a:srgbClr val="C0C0C0"/>
        </a:accent1>
        <a:accent2>
          <a:srgbClr val="808080"/>
        </a:accent2>
        <a:accent3>
          <a:srgbClr val="FFFFFF"/>
        </a:accent3>
        <a:accent4>
          <a:srgbClr val="001C4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blank 9">
        <a:dk1>
          <a:srgbClr val="00234C"/>
        </a:dk1>
        <a:lt1>
          <a:srgbClr val="FFFFFF"/>
        </a:lt1>
        <a:dk2>
          <a:srgbClr val="00234C"/>
        </a:dk2>
        <a:lt2>
          <a:srgbClr val="5F5F5F"/>
        </a:lt2>
        <a:accent1>
          <a:srgbClr val="004B85"/>
        </a:accent1>
        <a:accent2>
          <a:srgbClr val="EEB30E"/>
        </a:accent2>
        <a:accent3>
          <a:srgbClr val="FFFFFF"/>
        </a:accent3>
        <a:accent4>
          <a:srgbClr val="001C40"/>
        </a:accent4>
        <a:accent5>
          <a:srgbClr val="AAB1C2"/>
        </a:accent5>
        <a:accent6>
          <a:srgbClr val="D8A20C"/>
        </a:accent6>
        <a:hlink>
          <a:srgbClr val="4F0044"/>
        </a:hlink>
        <a:folHlink>
          <a:srgbClr val="00554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ght PPT from ISC Internal" id="{5BE04FDE-1BDB-469F-B82C-3549AF8AE89B}" vid="{62B19785-126A-4621-B31E-0BA296BE2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9327</TotalTime>
  <Words>1309</Words>
  <Application>Microsoft Macintosh PowerPoint</Application>
  <PresentationFormat>Widescreen</PresentationFormat>
  <Paragraphs>258</Paragraphs>
  <Slides>25</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 Rounded MT Bold</vt:lpstr>
      <vt:lpstr>Calibri</vt:lpstr>
      <vt:lpstr>Franklin Gothic Book</vt:lpstr>
      <vt:lpstr>Mangal</vt:lpstr>
      <vt:lpstr>ＭＳ Ｐゴシック</vt:lpstr>
      <vt:lpstr>Roboto</vt:lpstr>
      <vt:lpstr>Symbol</vt:lpstr>
      <vt:lpstr>Times New Roman</vt:lpstr>
      <vt:lpstr>Webdings</vt:lpstr>
      <vt:lpstr>Wingdings</vt:lpstr>
      <vt:lpstr>Arial</vt:lpstr>
      <vt:lpstr>Light PPT from ISC Internal</vt:lpstr>
      <vt:lpstr>Russell B. Leftwich, MD Senior Clinical Advisor, InterSystems Corporation September 21, 2017 -  Washington, DC</vt:lpstr>
      <vt:lpstr>PowerPoint Presentation</vt:lpstr>
      <vt:lpstr>HL7®  FHIR®</vt:lpstr>
      <vt:lpstr>PowerPoint Presentation</vt:lpstr>
      <vt:lpstr>Interoperability: 1990</vt:lpstr>
      <vt:lpstr>PowerPoint Presentation</vt:lpstr>
      <vt:lpstr>The Burning Platform: Overwhelming complexity  </vt:lpstr>
      <vt:lpstr>REST: The Essence of FHIR</vt:lpstr>
      <vt:lpstr>Your favorite travel site</vt:lpstr>
      <vt:lpstr>PowerPoint Presentation</vt:lpstr>
      <vt:lpstr>FHIR Resources: Basic building blocks</vt:lpstr>
      <vt:lpstr>FHIR Extensions: 80/20 Rule</vt:lpstr>
      <vt:lpstr>FHIR Profiles</vt:lpstr>
      <vt:lpstr>Ah-ha moment on FHIR</vt:lpstr>
      <vt:lpstr>FHIR Supports  4 Interoperability Paradigms</vt:lpstr>
      <vt:lpstr>The Challenge</vt:lpstr>
      <vt:lpstr>A black horse with white stripes  ….. or a white horse with black stripes?</vt:lpstr>
      <vt:lpstr>PowerPoint Presentation</vt:lpstr>
      <vt:lpstr>PowerPoint Presentation</vt:lpstr>
      <vt:lpstr>iPhone Maturity Model</vt:lpstr>
      <vt:lpstr>PowerPoint Presentation</vt:lpstr>
      <vt:lpstr>The Lifecycle of Standards</vt:lpstr>
      <vt:lpstr>Bridging Systems in a Hybrid Environment</vt:lpstr>
      <vt:lpstr>FHIR Enabled Health Information Exchange</vt:lpstr>
      <vt:lpstr>Thank You</vt:lpstr>
    </vt:vector>
  </TitlesOfParts>
  <Company>Microsoft</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Flaherty</dc:creator>
  <cp:lastModifiedBy>Laura Heermann Langford</cp:lastModifiedBy>
  <cp:revision>103</cp:revision>
  <cp:lastPrinted>2015-09-21T15:15:31Z</cp:lastPrinted>
  <dcterms:created xsi:type="dcterms:W3CDTF">2016-01-12T15:27:58Z</dcterms:created>
  <dcterms:modified xsi:type="dcterms:W3CDTF">2017-09-18T15:25:15Z</dcterms:modified>
</cp:coreProperties>
</file>