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55"/>
  </p:notesMasterIdLst>
  <p:handoutMasterIdLst>
    <p:handoutMasterId r:id="rId56"/>
  </p:handoutMasterIdLst>
  <p:sldIdLst>
    <p:sldId id="392" r:id="rId2"/>
    <p:sldId id="393" r:id="rId3"/>
    <p:sldId id="449" r:id="rId4"/>
    <p:sldId id="481" r:id="rId5"/>
    <p:sldId id="482" r:id="rId6"/>
    <p:sldId id="483" r:id="rId7"/>
    <p:sldId id="515" r:id="rId8"/>
    <p:sldId id="484" r:id="rId9"/>
    <p:sldId id="485" r:id="rId10"/>
    <p:sldId id="453" r:id="rId11"/>
    <p:sldId id="450" r:id="rId12"/>
    <p:sldId id="486" r:id="rId13"/>
    <p:sldId id="487" r:id="rId14"/>
    <p:sldId id="451" r:id="rId15"/>
    <p:sldId id="455" r:id="rId16"/>
    <p:sldId id="471" r:id="rId17"/>
    <p:sldId id="488" r:id="rId18"/>
    <p:sldId id="489" r:id="rId19"/>
    <p:sldId id="490" r:id="rId20"/>
    <p:sldId id="491" r:id="rId21"/>
    <p:sldId id="492" r:id="rId22"/>
    <p:sldId id="478" r:id="rId23"/>
    <p:sldId id="493" r:id="rId24"/>
    <p:sldId id="477" r:id="rId25"/>
    <p:sldId id="494" r:id="rId26"/>
    <p:sldId id="480" r:id="rId27"/>
    <p:sldId id="495" r:id="rId28"/>
    <p:sldId id="456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454" r:id="rId39"/>
    <p:sldId id="506" r:id="rId40"/>
    <p:sldId id="505" r:id="rId41"/>
    <p:sldId id="517" r:id="rId42"/>
    <p:sldId id="513" r:id="rId43"/>
    <p:sldId id="507" r:id="rId44"/>
    <p:sldId id="516" r:id="rId45"/>
    <p:sldId id="508" r:id="rId46"/>
    <p:sldId id="509" r:id="rId47"/>
    <p:sldId id="510" r:id="rId48"/>
    <p:sldId id="511" r:id="rId49"/>
    <p:sldId id="518" r:id="rId50"/>
    <p:sldId id="512" r:id="rId51"/>
    <p:sldId id="514" r:id="rId52"/>
    <p:sldId id="447" r:id="rId53"/>
    <p:sldId id="446" r:id="rId5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6EF20E-4DE9-4DF1-A524-34C5D6A061ED}">
          <p14:sldIdLst>
            <p14:sldId id="392"/>
            <p14:sldId id="393"/>
            <p14:sldId id="449"/>
            <p14:sldId id="481"/>
            <p14:sldId id="482"/>
            <p14:sldId id="483"/>
            <p14:sldId id="515"/>
            <p14:sldId id="484"/>
            <p14:sldId id="485"/>
            <p14:sldId id="453"/>
            <p14:sldId id="450"/>
            <p14:sldId id="486"/>
            <p14:sldId id="487"/>
            <p14:sldId id="451"/>
            <p14:sldId id="455"/>
            <p14:sldId id="471"/>
            <p14:sldId id="488"/>
            <p14:sldId id="489"/>
            <p14:sldId id="490"/>
            <p14:sldId id="491"/>
            <p14:sldId id="492"/>
            <p14:sldId id="478"/>
            <p14:sldId id="493"/>
            <p14:sldId id="477"/>
            <p14:sldId id="494"/>
            <p14:sldId id="480"/>
            <p14:sldId id="495"/>
            <p14:sldId id="456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454"/>
            <p14:sldId id="506"/>
            <p14:sldId id="505"/>
            <p14:sldId id="517"/>
            <p14:sldId id="513"/>
            <p14:sldId id="507"/>
            <p14:sldId id="516"/>
            <p14:sldId id="508"/>
            <p14:sldId id="509"/>
            <p14:sldId id="510"/>
            <p14:sldId id="511"/>
            <p14:sldId id="518"/>
            <p14:sldId id="512"/>
            <p14:sldId id="514"/>
          </p14:sldIdLst>
        </p14:section>
        <p14:section name="Untitled Section" id="{56E506D9-5ECE-47A5-988B-F1FA55AA9D25}">
          <p14:sldIdLst>
            <p14:sldId id="447"/>
            <p14:sldId id="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me Welty" initials="J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CC33"/>
    <a:srgbClr val="009900"/>
    <a:srgbClr val="336699"/>
    <a:srgbClr val="003399"/>
    <a:srgbClr val="0083BE"/>
    <a:srgbClr val="000099"/>
    <a:srgbClr val="3333FF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20" autoAdjust="0"/>
    <p:restoredTop sz="95884" autoAdjust="0"/>
  </p:normalViewPr>
  <p:slideViewPr>
    <p:cSldViewPr snapToGrid="0" snapToObjects="1">
      <p:cViewPr>
        <p:scale>
          <a:sx n="120" d="100"/>
          <a:sy n="120" d="100"/>
        </p:scale>
        <p:origin x="184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4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926" y="-3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commentAuthors" Target="commentAuthor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slide" Target="slides/slide16.xml"/><Relationship Id="rId17" Type="http://schemas.openxmlformats.org/officeDocument/2006/relationships/slide" Target="slides/slide17.xml"/><Relationship Id="rId18" Type="http://schemas.openxmlformats.org/officeDocument/2006/relationships/slide" Target="slides/slide18.xml"/><Relationship Id="rId19" Type="http://schemas.openxmlformats.org/officeDocument/2006/relationships/slide" Target="slides/slide19.xml"/><Relationship Id="rId50" Type="http://schemas.openxmlformats.org/officeDocument/2006/relationships/slide" Target="slides/slide50.xml"/><Relationship Id="rId51" Type="http://schemas.openxmlformats.org/officeDocument/2006/relationships/slide" Target="slides/slide51.xml"/><Relationship Id="rId52" Type="http://schemas.openxmlformats.org/officeDocument/2006/relationships/slide" Target="slides/slide52.xml"/><Relationship Id="rId53" Type="http://schemas.openxmlformats.org/officeDocument/2006/relationships/slide" Target="slides/slide53.xml"/><Relationship Id="rId40" Type="http://schemas.openxmlformats.org/officeDocument/2006/relationships/slide" Target="slides/slide40.xml"/><Relationship Id="rId41" Type="http://schemas.openxmlformats.org/officeDocument/2006/relationships/slide" Target="slides/slide41.xml"/><Relationship Id="rId42" Type="http://schemas.openxmlformats.org/officeDocument/2006/relationships/slide" Target="slides/slide42.xml"/><Relationship Id="rId43" Type="http://schemas.openxmlformats.org/officeDocument/2006/relationships/slide" Target="slides/slide43.xml"/><Relationship Id="rId44" Type="http://schemas.openxmlformats.org/officeDocument/2006/relationships/slide" Target="slides/slide44.xml"/><Relationship Id="rId45" Type="http://schemas.openxmlformats.org/officeDocument/2006/relationships/slide" Target="slides/slide45.xml"/><Relationship Id="rId46" Type="http://schemas.openxmlformats.org/officeDocument/2006/relationships/slide" Target="slides/slide46.xml"/><Relationship Id="rId47" Type="http://schemas.openxmlformats.org/officeDocument/2006/relationships/slide" Target="slides/slide47.xml"/><Relationship Id="rId48" Type="http://schemas.openxmlformats.org/officeDocument/2006/relationships/slide" Target="slides/slide48.xml"/><Relationship Id="rId49" Type="http://schemas.openxmlformats.org/officeDocument/2006/relationships/slide" Target="slides/slide49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9" Type="http://schemas.openxmlformats.org/officeDocument/2006/relationships/slide" Target="slides/slide9.xml"/><Relationship Id="rId30" Type="http://schemas.openxmlformats.org/officeDocument/2006/relationships/slide" Target="slides/slide30.xml"/><Relationship Id="rId31" Type="http://schemas.openxmlformats.org/officeDocument/2006/relationships/slide" Target="slides/slide31.xml"/><Relationship Id="rId32" Type="http://schemas.openxmlformats.org/officeDocument/2006/relationships/slide" Target="slides/slide32.xml"/><Relationship Id="rId33" Type="http://schemas.openxmlformats.org/officeDocument/2006/relationships/slide" Target="slides/slide33.xml"/><Relationship Id="rId34" Type="http://schemas.openxmlformats.org/officeDocument/2006/relationships/slide" Target="slides/slide34.xml"/><Relationship Id="rId35" Type="http://schemas.openxmlformats.org/officeDocument/2006/relationships/slide" Target="slides/slide35.xml"/><Relationship Id="rId36" Type="http://schemas.openxmlformats.org/officeDocument/2006/relationships/slide" Target="slides/slide36.xml"/><Relationship Id="rId37" Type="http://schemas.openxmlformats.org/officeDocument/2006/relationships/slide" Target="slides/slide37.xml"/><Relationship Id="rId38" Type="http://schemas.openxmlformats.org/officeDocument/2006/relationships/slide" Target="slides/slide38.xml"/><Relationship Id="rId39" Type="http://schemas.openxmlformats.org/officeDocument/2006/relationships/slide" Target="slides/slide39.xml"/><Relationship Id="rId20" Type="http://schemas.openxmlformats.org/officeDocument/2006/relationships/slide" Target="slides/slide20.xml"/><Relationship Id="rId21" Type="http://schemas.openxmlformats.org/officeDocument/2006/relationships/slide" Target="slides/slide21.xml"/><Relationship Id="rId22" Type="http://schemas.openxmlformats.org/officeDocument/2006/relationships/slide" Target="slides/slide22.xml"/><Relationship Id="rId23" Type="http://schemas.openxmlformats.org/officeDocument/2006/relationships/slide" Target="slides/slide23.xml"/><Relationship Id="rId24" Type="http://schemas.openxmlformats.org/officeDocument/2006/relationships/slide" Target="slides/slide24.xml"/><Relationship Id="rId25" Type="http://schemas.openxmlformats.org/officeDocument/2006/relationships/slide" Target="slides/slide25.xml"/><Relationship Id="rId26" Type="http://schemas.openxmlformats.org/officeDocument/2006/relationships/slide" Target="slides/slide26.xml"/><Relationship Id="rId27" Type="http://schemas.openxmlformats.org/officeDocument/2006/relationships/slide" Target="slides/slide27.xml"/><Relationship Id="rId28" Type="http://schemas.openxmlformats.org/officeDocument/2006/relationships/slide" Target="slides/slide28.xml"/><Relationship Id="rId29" Type="http://schemas.openxmlformats.org/officeDocument/2006/relationships/slide" Target="slides/slide29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DCE56C1-B30B-4E0B-B4AF-AA0A774A2B7A}" type="datetime1">
              <a:rPr lang="en-US"/>
              <a:pPr>
                <a:defRPr/>
              </a:pPr>
              <a:t>11/9/17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766B6E-F780-4189-A9E9-CF88040C5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2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0F45370-6F28-403B-B7B2-95C1EE238BC8}" type="datetime1">
              <a:rPr lang="en-US"/>
              <a:pPr>
                <a:defRPr/>
              </a:pPr>
              <a:t>11/9/17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B850CD8-3DC0-4D51-9F0F-9FA8CBAFA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1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60D5-4C07-408F-A1D5-FBE4E348B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41BC-F3C7-4440-964A-79A2B9AB8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B98-9D83-492E-8368-C7175A315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8036-696E-4188-A6AA-7FE09813F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F43B-DC5F-4813-A4DA-17F2F6C13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41D-E8BE-4F86-965D-1FB71959D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BBB8-63D5-4F68-8BFB-EAA674B48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88A4-D08F-4E06-9EB3-D565824E4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4452FDFF-9483-4A82-A0D2-0EFD9C982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57200" y="6284913"/>
            <a:ext cx="4311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VETERANS HEALTH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5" r:id="rId2"/>
    <p:sldLayoutId id="2147483793" r:id="rId3"/>
    <p:sldLayoutId id="2147483786" r:id="rId4"/>
    <p:sldLayoutId id="2147483787" r:id="rId5"/>
    <p:sldLayoutId id="2147483788" r:id="rId6"/>
    <p:sldLayoutId id="2147483794" r:id="rId7"/>
    <p:sldLayoutId id="2147483789" r:id="rId8"/>
    <p:sldLayoutId id="2147483790" r:id="rId9"/>
    <p:sldLayoutId id="2147483791" r:id="rId10"/>
    <p:sldLayoutId id="214748379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Georgia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Georgia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Georgia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8880" y="3182112"/>
            <a:ext cx="7772400" cy="783788"/>
          </a:xfrm>
        </p:spPr>
        <p:txBody>
          <a:bodyPr>
            <a:noAutofit/>
          </a:bodyPr>
          <a:lstStyle/>
          <a:p>
            <a:r>
              <a:rPr lang="en-US" sz="2400" dirty="0" smtClean="0"/>
              <a:t>BPMN Tutorial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November 14, 2017</a:t>
            </a:r>
            <a:endParaRPr lang="en-US" sz="2400" dirty="0" smtClean="0"/>
          </a:p>
          <a:p>
            <a:r>
              <a:rPr lang="en-US" sz="2400" dirty="0" smtClean="0"/>
              <a:t>Stephen A. White, Ph.D.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3463" y="6249988"/>
            <a:ext cx="490537" cy="365125"/>
          </a:xfrm>
        </p:spPr>
        <p:txBody>
          <a:bodyPr/>
          <a:lstStyle/>
          <a:p>
            <a:pPr>
              <a:defRPr/>
            </a:pPr>
            <a:fld id="{5B1AF43B-DC5F-4813-A4DA-17F2F6C1393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403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Introduction/Background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Diagram Elements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Events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Gateways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Connectors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Other Elements and </a:t>
            </a:r>
            <a:r>
              <a:rPr lang="en-US" sz="2400" dirty="0" smtClean="0"/>
              <a:t>Concepts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Main BPMN Elements.png"/>
          <p:cNvPicPr>
            <a:picLocks noChangeAspect="1"/>
          </p:cNvPicPr>
          <p:nvPr/>
        </p:nvPicPr>
        <p:blipFill>
          <a:blip r:embed="rId2">
            <a:extLst/>
          </a:blip>
          <a:srcRect t="4724" b="4724"/>
          <a:stretch>
            <a:fillRect/>
          </a:stretch>
        </p:blipFill>
        <p:spPr>
          <a:xfrm>
            <a:off x="579339" y="2730499"/>
            <a:ext cx="7985322" cy="1397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83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Flow Objects.png"/>
          <p:cNvPicPr>
            <a:picLocks noChangeAspect="1"/>
          </p:cNvPicPr>
          <p:nvPr/>
        </p:nvPicPr>
        <p:blipFill>
          <a:blip r:embed="rId2">
            <a:extLst/>
          </a:blip>
          <a:srcRect b="1008"/>
          <a:stretch>
            <a:fillRect/>
          </a:stretch>
        </p:blipFill>
        <p:spPr>
          <a:xfrm>
            <a:off x="206608" y="1786574"/>
            <a:ext cx="1270001" cy="3903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780" y="1785093"/>
            <a:ext cx="1715509" cy="281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Artifacts.png"/>
          <p:cNvPicPr>
            <a:picLocks noChangeAspect="1"/>
          </p:cNvPicPr>
          <p:nvPr/>
        </p:nvPicPr>
        <p:blipFill>
          <a:blip r:embed="rId4">
            <a:extLst/>
          </a:blip>
          <a:srcRect t="4095"/>
          <a:stretch>
            <a:fillRect/>
          </a:stretch>
        </p:blipFill>
        <p:spPr>
          <a:xfrm>
            <a:off x="3345929" y="1778346"/>
            <a:ext cx="1783153" cy="322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ata.png"/>
          <p:cNvPicPr>
            <a:picLocks noChangeAspect="1"/>
          </p:cNvPicPr>
          <p:nvPr/>
        </p:nvPicPr>
        <p:blipFill>
          <a:blip r:embed="rId5">
            <a:extLst/>
          </a:blip>
          <a:srcRect t="593" b="593"/>
          <a:stretch>
            <a:fillRect/>
          </a:stretch>
        </p:blipFill>
        <p:spPr>
          <a:xfrm>
            <a:off x="5695311" y="1759693"/>
            <a:ext cx="2563438" cy="199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11730" y="3698363"/>
            <a:ext cx="35306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30780" y="5228713"/>
            <a:ext cx="3517900" cy="128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8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BPMN Example 2.png"/>
          <p:cNvPicPr>
            <a:picLocks noChangeAspect="1"/>
          </p:cNvPicPr>
          <p:nvPr/>
        </p:nvPicPr>
        <p:blipFill>
          <a:blip r:embed="rId2">
            <a:extLst/>
          </a:blip>
          <a:srcRect l="165" r="165"/>
          <a:stretch>
            <a:fillRect/>
          </a:stretch>
        </p:blipFill>
        <p:spPr>
          <a:xfrm>
            <a:off x="253999" y="1753005"/>
            <a:ext cx="8636001" cy="45814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9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8528"/>
            <a:ext cx="8229600" cy="5020056"/>
          </a:xfrm>
        </p:spPr>
        <p:txBody>
          <a:bodyPr>
            <a:normAutofit/>
          </a:bodyPr>
          <a:lstStyle/>
          <a:p>
            <a:r>
              <a:rPr lang="en-US" sz="1900" dirty="0"/>
              <a:t>Process models are more than just a collection of Activities, Events, and Gateways.</a:t>
            </a:r>
          </a:p>
          <a:p>
            <a:r>
              <a:rPr lang="en-US" sz="1900" dirty="0"/>
              <a:t>The relationships between these elements and their properties define a consistent and understandable behavior.</a:t>
            </a:r>
          </a:p>
          <a:p>
            <a:pPr lvl="1"/>
            <a:r>
              <a:rPr lang="en-US" sz="1800" dirty="0"/>
              <a:t>Anyone who is familiar with BPMN should be able to read and understand the behavior of a BPMN model.</a:t>
            </a:r>
          </a:p>
          <a:p>
            <a:r>
              <a:rPr lang="en-US" sz="1900" dirty="0" smtClean="0"/>
              <a:t>This tutorial will describe the Process elements and their relationships — using diagrams and animation to illustrate the behaviors.</a:t>
            </a:r>
          </a:p>
          <a:p>
            <a:r>
              <a:rPr lang="en-US" sz="1900" dirty="0" smtClean="0"/>
              <a:t>By </a:t>
            </a:r>
            <a:r>
              <a:rPr lang="en-US" sz="1900" dirty="0"/>
              <a:t>understanding how the Process flows, it will help you model the variety of situations that exist across organizations.</a:t>
            </a:r>
          </a:p>
          <a:p>
            <a:pPr lvl="1"/>
            <a:r>
              <a:rPr lang="en-US" sz="1800" dirty="0"/>
              <a:t>BPMN was developed to provide a modeling capability that does not constrain users too tightly and make model creation as flexible as possible.</a:t>
            </a:r>
          </a:p>
          <a:p>
            <a:pPr lvl="1"/>
            <a:r>
              <a:rPr lang="en-US" sz="1800" dirty="0"/>
              <a:t>Thus, Process behavior can be complex at times. So, it is important to understand how the Process elements behave and interact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Diagram Elements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730" y="-1913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782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403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Introduction/Background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Diagram </a:t>
            </a:r>
            <a:r>
              <a:rPr lang="en-US" sz="2400" dirty="0"/>
              <a:t>Elements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Events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Gateways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Connectors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Other Elements and </a:t>
            </a:r>
            <a:r>
              <a:rPr lang="en-US" sz="2400" dirty="0" smtClean="0"/>
              <a:t>Concepts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Activities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Shape 358"/>
          <p:cNvSpPr txBox="1">
            <a:spLocks/>
          </p:cNvSpPr>
          <p:nvPr/>
        </p:nvSpPr>
        <p:spPr bwMode="auto">
          <a:xfrm>
            <a:off x="4608513" y="1757177"/>
            <a:ext cx="45354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 sz="2000"/>
            </a:pPr>
            <a:r>
              <a:rPr lang="en-US" sz="1800" dirty="0" smtClean="0"/>
              <a:t>An activity is work that is performed within a business process.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 smtClean="0"/>
              <a:t>They are rounded rectangles in a BPMN diagram.</a:t>
            </a:r>
          </a:p>
          <a:p>
            <a:pPr>
              <a:spcBef>
                <a:spcPts val="400"/>
              </a:spcBef>
              <a:defRPr sz="2000"/>
            </a:pPr>
            <a:r>
              <a:rPr lang="en-US" sz="1800" dirty="0" smtClean="0"/>
              <a:t>An activity can be: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 smtClean="0"/>
              <a:t>Atomic (Fig. A) - </a:t>
            </a:r>
            <a:r>
              <a:rPr lang="en-US" b="1" dirty="0" smtClean="0">
                <a:sym typeface="Arial"/>
              </a:rPr>
              <a:t>Task</a:t>
            </a:r>
            <a:r>
              <a:rPr lang="en-US" dirty="0" smtClean="0"/>
              <a:t>, 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 smtClean="0"/>
              <a:t>Non-atomic (compound—Fig. B) - </a:t>
            </a:r>
            <a:r>
              <a:rPr lang="en-US" b="1" dirty="0" smtClean="0">
                <a:sym typeface="Arial"/>
              </a:rPr>
              <a:t>Sub-Process</a:t>
            </a:r>
            <a:r>
              <a:rPr lang="en-US" dirty="0" smtClean="0"/>
              <a:t>, 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 smtClean="0"/>
              <a:t>Linked (Fig C) - </a:t>
            </a:r>
            <a:r>
              <a:rPr lang="en-US" b="1" dirty="0" smtClean="0"/>
              <a:t>Call (Linked) Activity</a:t>
            </a:r>
            <a:r>
              <a:rPr lang="en-US" dirty="0" smtClean="0"/>
              <a:t>, or 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 smtClean="0"/>
              <a:t>Event triggered (Fig. D) - </a:t>
            </a:r>
            <a:r>
              <a:rPr lang="en-US" b="1" dirty="0" smtClean="0"/>
              <a:t>Event Sub-Process</a:t>
            </a:r>
            <a:r>
              <a:rPr lang="en-US" dirty="0" smtClean="0"/>
              <a:t>.</a:t>
            </a:r>
          </a:p>
          <a:p>
            <a:pPr>
              <a:spcBef>
                <a:spcPts val="400"/>
              </a:spcBef>
              <a:defRPr sz="2000"/>
            </a:pPr>
            <a:r>
              <a:rPr lang="en-US" sz="1800" dirty="0" smtClean="0"/>
              <a:t>We will review these in the next few slides.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4" y="3794797"/>
            <a:ext cx="1916003" cy="1298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72" y="1890032"/>
            <a:ext cx="1923627" cy="1298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308" y="1890032"/>
            <a:ext cx="1923627" cy="1298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232" y="3794797"/>
            <a:ext cx="2003778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Task is an atomic activity that is included within a Process. A Task is used when the work in the Process is not broken down to a finer level of Process Model detail.</a:t>
            </a:r>
          </a:p>
          <a:p>
            <a:pPr lvl="1"/>
            <a:r>
              <a:rPr lang="en-US" dirty="0"/>
              <a:t>There are specialized types of Tasks for:</a:t>
            </a:r>
          </a:p>
          <a:p>
            <a:pPr lvl="2"/>
            <a:r>
              <a:rPr lang="en-US" dirty="0"/>
              <a:t>User Performance (Fig. A), </a:t>
            </a:r>
          </a:p>
          <a:p>
            <a:pPr lvl="2"/>
            <a:r>
              <a:rPr lang="en-US" dirty="0"/>
              <a:t>System Performance (Fig. B), or </a:t>
            </a:r>
          </a:p>
          <a:p>
            <a:pPr lvl="2"/>
            <a:r>
              <a:rPr lang="en-US" dirty="0"/>
              <a:t>Business Rule (Fig. C), and others.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Activities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9" name="Shape 510"/>
          <p:cNvSpPr/>
          <p:nvPr/>
        </p:nvSpPr>
        <p:spPr>
          <a:xfrm>
            <a:off x="3374190" y="4470700"/>
            <a:ext cx="381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defRPr sz="2400"/>
            </a:lvl1pPr>
          </a:lstStyle>
          <a:p>
            <a:pPr>
              <a:defRPr sz="2000"/>
            </a:pPr>
            <a:r>
              <a:rPr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sp>
        <p:nvSpPr>
          <p:cNvPr id="10" name="Shape 510"/>
          <p:cNvSpPr/>
          <p:nvPr/>
        </p:nvSpPr>
        <p:spPr>
          <a:xfrm>
            <a:off x="1092574" y="4470015"/>
            <a:ext cx="381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defRPr sz="2400"/>
            </a:lvl1pPr>
          </a:lstStyle>
          <a:p>
            <a:pPr>
              <a:defRPr sz="2000"/>
            </a:pPr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Shape 510"/>
          <p:cNvSpPr/>
          <p:nvPr/>
        </p:nvSpPr>
        <p:spPr>
          <a:xfrm>
            <a:off x="5703292" y="4474128"/>
            <a:ext cx="381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defRPr sz="2400"/>
            </a:lvl1pPr>
          </a:lstStyle>
          <a:p>
            <a:pPr>
              <a:defRPr sz="2000"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C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191" y="4899752"/>
            <a:ext cx="1120878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48" y="4899752"/>
            <a:ext cx="1139252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308" y="4899752"/>
            <a:ext cx="11208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Sub-Processes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Sub-Process is a compound activity that is included within a Process. </a:t>
            </a:r>
          </a:p>
          <a:p>
            <a:pPr lvl="1"/>
            <a:r>
              <a:rPr lang="en-US" dirty="0"/>
              <a:t>It is compound in that it can be broken down into a finer level of detail (a Process) through a set of sub-activities.</a:t>
            </a:r>
          </a:p>
          <a:p>
            <a:r>
              <a:rPr lang="en-US" dirty="0"/>
              <a:t>It can be shown in a collapsed form (Fig. A), which hides its internal details.</a:t>
            </a:r>
          </a:p>
          <a:p>
            <a:pPr lvl="1"/>
            <a:r>
              <a:rPr lang="en-US" dirty="0"/>
              <a:t>It uses the activity rounded rectangle shape and has a plus sign marker in the bottom-center of the shape to indicate that it is a Sub-Process, and can be expanded.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Activities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15" name="Collapsed Process.png"/>
          <p:cNvPicPr>
            <a:picLocks noChangeAspect="1"/>
          </p:cNvPicPr>
          <p:nvPr/>
        </p:nvPicPr>
        <p:blipFill>
          <a:blip r:embed="rId2">
            <a:extLst/>
          </a:blip>
          <a:srcRect t="1758" b="1758"/>
          <a:stretch>
            <a:fillRect/>
          </a:stretch>
        </p:blipFill>
        <p:spPr>
          <a:xfrm>
            <a:off x="6399663" y="4720413"/>
            <a:ext cx="2263943" cy="15219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67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Sub-Processes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shown in an expanded form (Fig. B), which exposes its internal details.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Activities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3259" y="2880508"/>
            <a:ext cx="8322741" cy="2425418"/>
            <a:chOff x="1976903" y="4940415"/>
            <a:chExt cx="7092601" cy="1726825"/>
          </a:xfrm>
        </p:grpSpPr>
        <p:sp>
          <p:nvSpPr>
            <p:cNvPr id="11" name="Shape 424"/>
            <p:cNvSpPr/>
            <p:nvPr/>
          </p:nvSpPr>
          <p:spPr>
            <a:xfrm>
              <a:off x="1976903" y="4989752"/>
              <a:ext cx="462625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3200" i="1">
                  <a:solidFill>
                    <a:srgbClr val="2D1663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rPr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sz="3000" i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  <p:pic>
          <p:nvPicPr>
            <p:cNvPr id="12" name="Expanded Sub-Process 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469052" y="4940415"/>
              <a:ext cx="6600452" cy="172682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7205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Agenda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403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Introduction/Background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Diagram Elements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Activities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Events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Gateways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Connectors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 Elements and Concepts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200000"/>
              </a:lnSpc>
            </a:pPr>
            <a:endParaRPr lang="en-US" sz="2400" dirty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Processes (Call Activities)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Activities, or more informally called Linked Processes, can be reused in other Processes or can be top-level Processes themselves</a:t>
            </a:r>
          </a:p>
          <a:p>
            <a:r>
              <a:rPr lang="en-US" dirty="0"/>
              <a:t>They must have a None Start Event to be a Linked Process</a:t>
            </a:r>
          </a:p>
          <a:p>
            <a:pPr lvl="1"/>
            <a:r>
              <a:rPr lang="en-US" dirty="0"/>
              <a:t>They can have other Start Events if they will start independently</a:t>
            </a:r>
          </a:p>
          <a:p>
            <a:pPr lvl="1"/>
            <a:r>
              <a:rPr lang="en-US" dirty="0"/>
              <a:t>Data from the parent (calling) Process must be transferred in and out of the Linked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Activities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9" name="Expanded Linked Process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34256" y="4038466"/>
            <a:ext cx="8475488" cy="22659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0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403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Introduction/Background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Diagram </a:t>
            </a:r>
            <a:r>
              <a:rPr lang="en-US" sz="2400" dirty="0"/>
              <a:t>Elements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Events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Gateways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Connectors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Other Elements and </a:t>
            </a:r>
            <a:r>
              <a:rPr lang="en-US" sz="2400" dirty="0" smtClean="0"/>
              <a:t>Concepts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Events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2" name="Shape 545"/>
          <p:cNvSpPr txBox="1">
            <a:spLocks/>
          </p:cNvSpPr>
          <p:nvPr/>
        </p:nvSpPr>
        <p:spPr bwMode="auto">
          <a:xfrm>
            <a:off x="3989388" y="1835404"/>
            <a:ext cx="5154612" cy="502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 sz="2000"/>
            </a:pPr>
            <a:r>
              <a:rPr lang="en-US" sz="2200" dirty="0" smtClean="0"/>
              <a:t>An </a:t>
            </a:r>
            <a:r>
              <a:rPr lang="en-US" sz="2200" b="1" dirty="0" smtClean="0">
                <a:sym typeface="Arial"/>
              </a:rPr>
              <a:t>Event</a:t>
            </a:r>
            <a:r>
              <a:rPr lang="en-US" sz="2200" dirty="0" smtClean="0"/>
              <a:t> is something that “happens” during the course of a business process. </a:t>
            </a:r>
          </a:p>
          <a:p>
            <a:pPr>
              <a:spcBef>
                <a:spcPts val="400"/>
              </a:spcBef>
              <a:defRPr sz="2000"/>
            </a:pPr>
            <a:r>
              <a:rPr lang="en-US" sz="2200" dirty="0" smtClean="0"/>
              <a:t>BPMN Event shapes are circles, but they are more accurately defined as being either: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sz="2000" dirty="0" smtClean="0"/>
              <a:t>An event </a:t>
            </a:r>
            <a:r>
              <a:rPr lang="en-US" sz="2000" i="1" dirty="0" smtClean="0"/>
              <a:t>listener</a:t>
            </a:r>
            <a:r>
              <a:rPr lang="en-US" sz="2000" dirty="0" smtClean="0"/>
              <a:t> (</a:t>
            </a:r>
            <a:r>
              <a:rPr lang="en-US" sz="2000" i="1" dirty="0" smtClean="0"/>
              <a:t>catcher</a:t>
            </a:r>
            <a:r>
              <a:rPr lang="en-US" sz="2000" dirty="0" smtClean="0"/>
              <a:t>) or 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sz="2000" dirty="0" smtClean="0"/>
              <a:t>An event </a:t>
            </a:r>
            <a:r>
              <a:rPr lang="en-US" sz="2000" i="1" dirty="0" smtClean="0"/>
              <a:t>generator</a:t>
            </a:r>
            <a:r>
              <a:rPr lang="en-US" sz="2000" dirty="0" smtClean="0"/>
              <a:t> (</a:t>
            </a:r>
            <a:r>
              <a:rPr lang="en-US" sz="2000" i="1" dirty="0" smtClean="0"/>
              <a:t>thrower</a:t>
            </a:r>
            <a:r>
              <a:rPr lang="en-US" sz="2000" dirty="0" smtClean="0"/>
              <a:t>).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sz="2000" dirty="0" smtClean="0"/>
              <a:t>They catch “triggers” and throw “results.”</a:t>
            </a:r>
            <a:endParaRPr lang="en-US" sz="2000" dirty="0"/>
          </a:p>
        </p:txBody>
      </p:sp>
      <p:pic>
        <p:nvPicPr>
          <p:cNvPr id="23" name="A- Start.png"/>
          <p:cNvPicPr>
            <a:picLocks noChangeAspect="1"/>
          </p:cNvPicPr>
          <p:nvPr/>
        </p:nvPicPr>
        <p:blipFill>
          <a:blip r:embed="rId2">
            <a:extLst/>
          </a:blip>
          <a:srcRect t="1219" b="1219"/>
          <a:stretch>
            <a:fillRect/>
          </a:stretch>
        </p:blipFill>
        <p:spPr>
          <a:xfrm>
            <a:off x="527266" y="1835404"/>
            <a:ext cx="1211290" cy="1243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B - Intermediate.png"/>
          <p:cNvPicPr>
            <a:picLocks noChangeAspect="1"/>
          </p:cNvPicPr>
          <p:nvPr/>
        </p:nvPicPr>
        <p:blipFill>
          <a:blip r:embed="rId3">
            <a:extLst/>
          </a:blip>
          <a:srcRect t="1618" b="1618"/>
          <a:stretch>
            <a:fillRect/>
          </a:stretch>
        </p:blipFill>
        <p:spPr>
          <a:xfrm>
            <a:off x="1079500" y="3300686"/>
            <a:ext cx="1818468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 - End.png"/>
          <p:cNvPicPr>
            <a:picLocks noChangeAspect="1"/>
          </p:cNvPicPr>
          <p:nvPr/>
        </p:nvPicPr>
        <p:blipFill>
          <a:blip r:embed="rId4">
            <a:extLst/>
          </a:blip>
          <a:srcRect t="1686" b="1686"/>
          <a:stretch>
            <a:fillRect/>
          </a:stretch>
        </p:blipFill>
        <p:spPr>
          <a:xfrm>
            <a:off x="2310027" y="4827945"/>
            <a:ext cx="1211210" cy="12838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76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Events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2" name="Shape 545"/>
          <p:cNvSpPr txBox="1">
            <a:spLocks/>
          </p:cNvSpPr>
          <p:nvPr/>
        </p:nvSpPr>
        <p:spPr bwMode="auto">
          <a:xfrm>
            <a:off x="3989388" y="1835404"/>
            <a:ext cx="5154612" cy="502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 sz="2000"/>
            </a:pPr>
            <a:r>
              <a:rPr lang="en-US" sz="2200" dirty="0"/>
              <a:t>Events are also categorized as to where they affect the flow of the Process. They can: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/>
              <a:t>Start the process (Fig. A): </a:t>
            </a:r>
            <a:r>
              <a:rPr lang="en-US" b="1" dirty="0"/>
              <a:t>Start Events</a:t>
            </a:r>
            <a:r>
              <a:rPr lang="en-US" dirty="0"/>
              <a:t> have a thin line style boundary.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/>
              <a:t>Occur within the flow (Fig. B):</a:t>
            </a:r>
            <a:r>
              <a:rPr lang="en-US" b="1" dirty="0"/>
              <a:t> Intermediate Events</a:t>
            </a:r>
            <a:r>
              <a:rPr lang="en-US" dirty="0"/>
              <a:t> have a double line style boundary.</a:t>
            </a:r>
          </a:p>
          <a:p>
            <a:pPr lvl="1">
              <a:spcBef>
                <a:spcPts val="400"/>
              </a:spcBef>
              <a:defRPr sz="2000"/>
            </a:pPr>
            <a:r>
              <a:rPr lang="en-US" dirty="0"/>
              <a:t>End (Fig. C) the flow:</a:t>
            </a:r>
            <a:r>
              <a:rPr lang="en-US" b="1" dirty="0"/>
              <a:t> End Events</a:t>
            </a:r>
            <a:r>
              <a:rPr lang="en-US" dirty="0"/>
              <a:t> have a thick line style boundary.</a:t>
            </a:r>
            <a:endParaRPr lang="en-US" b="1" dirty="0">
              <a:sym typeface="Arial"/>
            </a:endParaRPr>
          </a:p>
        </p:txBody>
      </p:sp>
      <p:pic>
        <p:nvPicPr>
          <p:cNvPr id="23" name="A- Start.png"/>
          <p:cNvPicPr>
            <a:picLocks noChangeAspect="1"/>
          </p:cNvPicPr>
          <p:nvPr/>
        </p:nvPicPr>
        <p:blipFill>
          <a:blip r:embed="rId2">
            <a:extLst/>
          </a:blip>
          <a:srcRect t="1219" b="1219"/>
          <a:stretch>
            <a:fillRect/>
          </a:stretch>
        </p:blipFill>
        <p:spPr>
          <a:xfrm>
            <a:off x="527266" y="1835404"/>
            <a:ext cx="1211290" cy="1243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B - Intermediate.png"/>
          <p:cNvPicPr>
            <a:picLocks noChangeAspect="1"/>
          </p:cNvPicPr>
          <p:nvPr/>
        </p:nvPicPr>
        <p:blipFill>
          <a:blip r:embed="rId3">
            <a:extLst/>
          </a:blip>
          <a:srcRect t="1618" b="1618"/>
          <a:stretch>
            <a:fillRect/>
          </a:stretch>
        </p:blipFill>
        <p:spPr>
          <a:xfrm>
            <a:off x="1079500" y="3300686"/>
            <a:ext cx="1818468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 - End.png"/>
          <p:cNvPicPr>
            <a:picLocks noChangeAspect="1"/>
          </p:cNvPicPr>
          <p:nvPr/>
        </p:nvPicPr>
        <p:blipFill>
          <a:blip r:embed="rId4">
            <a:extLst/>
          </a:blip>
          <a:srcRect t="1686" b="1686"/>
          <a:stretch>
            <a:fillRect/>
          </a:stretch>
        </p:blipFill>
        <p:spPr>
          <a:xfrm>
            <a:off x="2310027" y="4827945"/>
            <a:ext cx="1211210" cy="12838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24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Start Events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Events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402336" y="1775752"/>
            <a:ext cx="5637517" cy="508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Start Events indicate where a Process will begin.</a:t>
            </a:r>
          </a:p>
          <a:p>
            <a:r>
              <a:rPr lang="en-US" sz="2000" dirty="0" smtClean="0"/>
              <a:t>Start Events are only event listeners (catchers) - not event generators (throwers). </a:t>
            </a:r>
          </a:p>
          <a:p>
            <a:r>
              <a:rPr lang="en-US" sz="2000" dirty="0" smtClean="0"/>
              <a:t>There are types of “Triggers” that define the circumstances that can start the Process.</a:t>
            </a:r>
          </a:p>
          <a:p>
            <a:r>
              <a:rPr lang="en-US" sz="2000" dirty="0" smtClean="0"/>
              <a:t>A Start Event has no inbound Sequence Flow.</a:t>
            </a:r>
            <a:endParaRPr lang="en-US" sz="2000" dirty="0"/>
          </a:p>
        </p:txBody>
      </p:sp>
      <p:pic>
        <p:nvPicPr>
          <p:cNvPr id="8" name="None Start Ev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8975" y="1775752"/>
            <a:ext cx="2857501" cy="527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onditional Start Ev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8975" y="2312402"/>
            <a:ext cx="2857501" cy="588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Message Start Even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975" y="2879803"/>
            <a:ext cx="2857501" cy="59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Multiple Start Even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8975" y="3487039"/>
            <a:ext cx="2857501" cy="588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rallel Start Even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8975" y="4121376"/>
            <a:ext cx="2857501" cy="573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Signal Start Even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08975" y="4701912"/>
            <a:ext cx="2857501" cy="557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imer Start Event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08975" y="5326062"/>
            <a:ext cx="2857501" cy="5730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14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Events in Normal Flow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that are placed within the process flow represent things that happen during the normal operations of the process.</a:t>
            </a:r>
          </a:p>
          <a:p>
            <a:pPr lvl="1"/>
            <a:r>
              <a:rPr lang="en-US" dirty="0"/>
              <a:t>They can represent the listening (“catch) for the Event (i.e., the receipt of a message).</a:t>
            </a:r>
          </a:p>
          <a:p>
            <a:pPr lvl="1"/>
            <a:r>
              <a:rPr lang="en-US" dirty="0"/>
              <a:t>They can represent the generation (“throw”) of the Event (i.e., the sending of a message).</a:t>
            </a:r>
          </a:p>
          <a:p>
            <a:r>
              <a:rPr lang="en-US" dirty="0"/>
              <a:t>Here is a simple example of how Intermediate Events are used in Normal Flow: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Events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37415" y="4343445"/>
            <a:ext cx="6299380" cy="2153093"/>
            <a:chOff x="1248460" y="4130646"/>
            <a:chExt cx="6720232" cy="24987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460" y="5099050"/>
              <a:ext cx="6720232" cy="1530350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>
            <a:xfrm>
              <a:off x="2201024" y="4130646"/>
              <a:ext cx="2338196" cy="853862"/>
            </a:xfrm>
            <a:prstGeom prst="wedgeEllipseCallout">
              <a:avLst>
                <a:gd name="adj1" fmla="val 21574"/>
                <a:gd name="adj2" fmla="val 122138"/>
              </a:avLst>
            </a:prstGeom>
            <a:gradFill>
              <a:gsLst>
                <a:gs pos="0">
                  <a:srgbClr val="5FE1E3"/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rgbClr val="5FE1E3"/>
                </a:gs>
                <a:gs pos="100000">
                  <a:srgbClr val="009497"/>
                </a:gs>
              </a:gsLst>
              <a:lin ang="5400000" scaled="1"/>
            </a:gra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D0057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Intermediate</a:t>
              </a:r>
              <a:r>
                <a:rPr kumimoji="0" lang="en-US" sz="1400" b="0" i="0" u="none" strike="noStrike" cap="none" spc="0" normalizeH="0" dirty="0" smtClean="0">
                  <a:ln>
                    <a:noFill/>
                  </a:ln>
                  <a:solidFill>
                    <a:srgbClr val="0D0057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 Event </a:t>
              </a:r>
              <a:r>
                <a:rPr kumimoji="0" lang="en-US" sz="1400" b="1" i="0" u="none" strike="noStrike" cap="none" spc="0" normalizeH="0" dirty="0" smtClean="0">
                  <a:ln>
                    <a:noFill/>
                  </a:ln>
                  <a:solidFill>
                    <a:srgbClr val="0D0057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Generator</a:t>
              </a:r>
              <a:endPara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D0057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Arial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4680430" y="4130646"/>
              <a:ext cx="2166848" cy="853862"/>
            </a:xfrm>
            <a:prstGeom prst="wedgeEllipseCallout">
              <a:avLst>
                <a:gd name="adj1" fmla="val -22012"/>
                <a:gd name="adj2" fmla="val 121947"/>
              </a:avLst>
            </a:prstGeom>
            <a:gradFill>
              <a:gsLst>
                <a:gs pos="0">
                  <a:srgbClr val="5FE1E3"/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rgbClr val="5FE1E3"/>
                </a:gs>
                <a:gs pos="100000">
                  <a:srgbClr val="009497"/>
                </a:gs>
              </a:gsLst>
              <a:lin ang="5400000" scaled="1"/>
            </a:gra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D0057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Intermediate</a:t>
              </a:r>
              <a:r>
                <a:rPr kumimoji="0" lang="en-US" sz="1400" b="0" i="0" u="none" strike="noStrike" cap="none" spc="0" normalizeH="0" dirty="0" smtClean="0">
                  <a:ln>
                    <a:noFill/>
                  </a:ln>
                  <a:solidFill>
                    <a:srgbClr val="0D0057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 Event </a:t>
              </a:r>
              <a:r>
                <a:rPr kumimoji="0" lang="en-US" sz="1400" b="1" i="0" u="none" strike="noStrike" cap="none" spc="0" normalizeH="0" dirty="0" smtClean="0">
                  <a:ln>
                    <a:noFill/>
                  </a:ln>
                  <a:solidFill>
                    <a:srgbClr val="0D0057"/>
                  </a:solidFill>
                  <a:effectLst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Listener</a:t>
              </a:r>
              <a:endPara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D0057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1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Events on Activity Boundaries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Events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91883" y="2432295"/>
            <a:ext cx="3427663" cy="2206431"/>
            <a:chOff x="2825750" y="3925892"/>
            <a:chExt cx="4007374" cy="2605780"/>
          </a:xfrm>
        </p:grpSpPr>
        <p:pic>
          <p:nvPicPr>
            <p:cNvPr id="8" name="Intermediate Events on Activity Boundary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5" r="185"/>
            <a:stretch>
              <a:fillRect/>
            </a:stretch>
          </p:blipFill>
          <p:spPr>
            <a:xfrm>
              <a:off x="2825750" y="3925892"/>
              <a:ext cx="4007374" cy="260578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Shape 698"/>
            <p:cNvSpPr/>
            <p:nvPr/>
          </p:nvSpPr>
          <p:spPr>
            <a:xfrm>
              <a:off x="3456131" y="4606601"/>
              <a:ext cx="692121" cy="914401"/>
            </a:xfrm>
            <a:prstGeom prst="ellipse">
              <a:avLst/>
            </a:prstGeom>
            <a:ln w="38100">
              <a:solidFill>
                <a:schemeClr val="accent1"/>
              </a:solidFill>
              <a:bevel/>
            </a:ln>
          </p:spPr>
          <p:txBody>
            <a:bodyPr lIns="45719" rIns="45719"/>
            <a:lstStyle/>
            <a:p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69" y="5251414"/>
            <a:ext cx="745051" cy="745051"/>
          </a:xfrm>
          <a:prstGeom prst="rect">
            <a:avLst/>
          </a:prstGeom>
        </p:spPr>
      </p:pic>
      <p:sp>
        <p:nvSpPr>
          <p:cNvPr id="11" name="Shape 508"/>
          <p:cNvSpPr/>
          <p:nvPr/>
        </p:nvSpPr>
        <p:spPr>
          <a:xfrm>
            <a:off x="6060834" y="1824228"/>
            <a:ext cx="3810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defRPr sz="2400"/>
            </a:lvl1pPr>
          </a:lstStyle>
          <a:p>
            <a:pPr>
              <a:defRPr sz="2000"/>
            </a:pPr>
            <a:r>
              <a:rPr sz="2400" smtClean="0">
                <a:latin typeface="Helvetica" charset="0"/>
                <a:ea typeface="Helvetica" charset="0"/>
                <a:cs typeface="Helvetica" charset="0"/>
              </a:rPr>
              <a:t>A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Shape 508"/>
          <p:cNvSpPr/>
          <p:nvPr/>
        </p:nvSpPr>
        <p:spPr>
          <a:xfrm>
            <a:off x="6802377" y="4794721"/>
            <a:ext cx="3810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defRPr sz="2400"/>
            </a:lvl1pPr>
          </a:lstStyle>
          <a:p>
            <a:pPr>
              <a:defRPr sz="2000"/>
            </a:pPr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B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Shape 695"/>
          <p:cNvSpPr txBox="1">
            <a:spLocks/>
          </p:cNvSpPr>
          <p:nvPr/>
        </p:nvSpPr>
        <p:spPr bwMode="auto">
          <a:xfrm>
            <a:off x="402336" y="1824228"/>
            <a:ext cx="5539041" cy="50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defRPr sz="2000"/>
            </a:pPr>
            <a:r>
              <a:rPr lang="en-US" sz="2000" dirty="0" smtClean="0"/>
              <a:t>Events that are attached to the boundary of an activity indicate that the activity will be interrupted if the Event is triggered (see simple example to the right – Figure A).</a:t>
            </a:r>
          </a:p>
          <a:p>
            <a:pPr marL="411480" indent="-411480">
              <a:defRPr sz="2000"/>
            </a:pPr>
            <a:r>
              <a:rPr lang="en-US" sz="2000" dirty="0" smtClean="0"/>
              <a:t>Only Event Listeners (catchers) can be used on an activity boundary.</a:t>
            </a:r>
          </a:p>
          <a:p>
            <a:pPr marL="411480" indent="-411480">
              <a:defRPr sz="2000"/>
            </a:pPr>
            <a:r>
              <a:rPr lang="en-US" sz="2000" dirty="0" smtClean="0"/>
              <a:t>Some of the Boundary Events can be set so they </a:t>
            </a:r>
            <a:r>
              <a:rPr lang="en-US" sz="2000" i="1" dirty="0" smtClean="0"/>
              <a:t>do not </a:t>
            </a:r>
            <a:r>
              <a:rPr lang="en-US" sz="2000" dirty="0" smtClean="0"/>
              <a:t>interrupt the activity they are attached to.</a:t>
            </a:r>
          </a:p>
          <a:p>
            <a:pPr marL="868680" lvl="1" indent="-411480">
              <a:defRPr sz="2000"/>
            </a:pPr>
            <a:r>
              <a:rPr lang="en-US" sz="1800" dirty="0" smtClean="0"/>
              <a:t>Non-interrupting Boundary Events have a dashed, double-line style boundary (see Figure B to the right).</a:t>
            </a:r>
          </a:p>
          <a:p>
            <a:pPr marL="411480" indent="-411480">
              <a:defRPr sz="2000"/>
            </a:pPr>
            <a:r>
              <a:rPr lang="en-US" sz="2000" dirty="0" smtClean="0"/>
              <a:t>They are used for error handling, exception handling, and compensation.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610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Events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Events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19" name="Shape 695"/>
          <p:cNvSpPr txBox="1">
            <a:spLocks/>
          </p:cNvSpPr>
          <p:nvPr/>
        </p:nvSpPr>
        <p:spPr bwMode="auto">
          <a:xfrm>
            <a:off x="402336" y="1824228"/>
            <a:ext cx="5539041" cy="50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defRPr sz="2000"/>
            </a:pPr>
            <a:r>
              <a:rPr lang="en-US" sz="2000" dirty="0"/>
              <a:t>End Events indicates where a process path ends and will only generate Events - they are not listeners.</a:t>
            </a:r>
          </a:p>
          <a:p>
            <a:pPr marL="411480" indent="-411480">
              <a:defRPr sz="2000"/>
            </a:pPr>
            <a:r>
              <a:rPr lang="en-US" sz="2000" dirty="0"/>
              <a:t>The End Event shape is a circle with a thick line style boundary and an open center.</a:t>
            </a:r>
          </a:p>
          <a:p>
            <a:pPr marL="811530" lvl="1" indent="-411480">
              <a:defRPr sz="2000"/>
            </a:pPr>
            <a:r>
              <a:rPr lang="en-US" sz="1900" dirty="0"/>
              <a:t>The center is open to allow markers that show the type of result (type of Event to be generated).</a:t>
            </a:r>
          </a:p>
          <a:p>
            <a:pPr marL="411480" indent="-411480">
              <a:defRPr sz="2000"/>
            </a:pPr>
            <a:r>
              <a:rPr lang="en-US" sz="2000" dirty="0"/>
              <a:t>If there are ongoing parallel paths, the process will continue until all paths have ended (except for the Terminate End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13" name="End Event Types.png"/>
          <p:cNvPicPr>
            <a:picLocks noChangeAspect="1"/>
          </p:cNvPicPr>
          <p:nvPr/>
        </p:nvPicPr>
        <p:blipFill>
          <a:blip r:embed="rId2">
            <a:extLst/>
          </a:blip>
          <a:srcRect t="438" b="438"/>
          <a:stretch>
            <a:fillRect/>
          </a:stretch>
        </p:blipFill>
        <p:spPr>
          <a:xfrm>
            <a:off x="6602555" y="1824228"/>
            <a:ext cx="2244074" cy="44487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96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403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Introduction/Background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Diagram Elements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Events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Gateways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Connectors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Other Elements and </a:t>
            </a:r>
            <a:r>
              <a:rPr lang="en-US" sz="2400" dirty="0" smtClean="0"/>
              <a:t>Concepts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Gateways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9" name="Shape 695"/>
          <p:cNvSpPr txBox="1">
            <a:spLocks/>
          </p:cNvSpPr>
          <p:nvPr/>
        </p:nvSpPr>
        <p:spPr bwMode="auto">
          <a:xfrm>
            <a:off x="402336" y="1824228"/>
            <a:ext cx="5539041" cy="50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defRPr sz="2000"/>
            </a:pPr>
            <a:r>
              <a:rPr lang="en-US" sz="2000" dirty="0"/>
              <a:t>Gateways are modeling elements that control how Sequence Flows interact as they converge and diverge within a Process.</a:t>
            </a:r>
          </a:p>
          <a:p>
            <a:pPr marL="811530" lvl="1" indent="-411480">
              <a:defRPr sz="2000"/>
            </a:pPr>
            <a:r>
              <a:rPr lang="en-US" sz="1900" dirty="0"/>
              <a:t>The flow can be made to be alternative, parallel, or other variations.</a:t>
            </a:r>
          </a:p>
          <a:p>
            <a:pPr marL="411480" indent="-411480">
              <a:defRPr sz="2000"/>
            </a:pPr>
            <a:r>
              <a:rPr lang="en-US" sz="2000" dirty="0"/>
              <a:t>All Gateways use the familiar diamond shaped used for branching in simple flowcharts.</a:t>
            </a:r>
          </a:p>
          <a:p>
            <a:pPr marL="811530" lvl="1" indent="-411480">
              <a:defRPr sz="2000"/>
            </a:pPr>
            <a:r>
              <a:rPr lang="en-US" sz="1900" dirty="0"/>
              <a:t>Different internal markers indicate different types of behavior.</a:t>
            </a:r>
          </a:p>
        </p:txBody>
      </p:sp>
      <p:pic>
        <p:nvPicPr>
          <p:cNvPr id="7" name="Gateway Types.png"/>
          <p:cNvPicPr>
            <a:picLocks noChangeAspect="1"/>
          </p:cNvPicPr>
          <p:nvPr/>
        </p:nvPicPr>
        <p:blipFill>
          <a:blip r:embed="rId2">
            <a:extLst/>
          </a:blip>
          <a:srcRect l="2" r="2"/>
          <a:stretch>
            <a:fillRect/>
          </a:stretch>
        </p:blipFill>
        <p:spPr>
          <a:xfrm>
            <a:off x="5900204" y="1824228"/>
            <a:ext cx="3003108" cy="393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67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 </a:t>
            </a:r>
            <a:r>
              <a:rPr lang="en-US" sz="2000" dirty="0" smtClean="0"/>
              <a:t>am a contractor for VHA with 30 years </a:t>
            </a:r>
            <a:r>
              <a:rPr lang="en-US" sz="2000" dirty="0"/>
              <a:t>of process modeling experience, ranging from modeling pilot workload to commercial business </a:t>
            </a:r>
            <a:r>
              <a:rPr lang="en-US" sz="2000" dirty="0" smtClean="0"/>
              <a:t>processes.</a:t>
            </a:r>
          </a:p>
          <a:p>
            <a:r>
              <a:rPr lang="en-US" sz="2000" dirty="0" smtClean="0"/>
              <a:t>I have worked with many business domains, such as telco, finance, insurance, and now healthcare.</a:t>
            </a:r>
          </a:p>
          <a:p>
            <a:r>
              <a:rPr lang="en-US" sz="2000" dirty="0" smtClean="0"/>
              <a:t>I have been involved with BPM standards development. In particular, I was the lead editor of the BPMN specification and was a contributor to the CMMN specification.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Introduction/Background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650"/>
            <a:ext cx="5178056" cy="4190513"/>
          </a:xfrm>
        </p:spPr>
        <p:txBody>
          <a:bodyPr/>
          <a:lstStyle/>
          <a:p>
            <a:r>
              <a:rPr lang="en-US" dirty="0"/>
              <a:t>All Gateways both split and merge the flow.</a:t>
            </a:r>
          </a:p>
          <a:p>
            <a:pPr lvl="1"/>
            <a:r>
              <a:rPr lang="en-US" dirty="0"/>
              <a:t>The splitting and merging for a type of Gateway will be matched.</a:t>
            </a:r>
          </a:p>
          <a:p>
            <a:pPr lvl="2"/>
            <a:r>
              <a:rPr lang="en-US" dirty="0"/>
              <a:t>That is, a Gateway cannot be Parallel on the input side and Exclusive on the output side.</a:t>
            </a:r>
          </a:p>
          <a:p>
            <a:r>
              <a:rPr lang="en-US" dirty="0"/>
              <a:t>If the flow does not need to be controlled, then a Gateway is not needed. </a:t>
            </a:r>
          </a:p>
          <a:p>
            <a:pPr lvl="1"/>
            <a:r>
              <a:rPr lang="en-US" dirty="0"/>
              <a:t>Thus, a diamond represents a place where control is needed.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" name="Gateway Types.png"/>
          <p:cNvPicPr>
            <a:picLocks noChangeAspect="1"/>
          </p:cNvPicPr>
          <p:nvPr/>
        </p:nvPicPr>
        <p:blipFill>
          <a:blip r:embed="rId2">
            <a:extLst/>
          </a:blip>
          <a:srcRect l="2" r="2"/>
          <a:stretch>
            <a:fillRect/>
          </a:stretch>
        </p:blipFill>
        <p:spPr>
          <a:xfrm>
            <a:off x="5900204" y="1824228"/>
            <a:ext cx="3003108" cy="393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94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Gateways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650"/>
            <a:ext cx="5178056" cy="4190513"/>
          </a:xfrm>
        </p:spPr>
        <p:txBody>
          <a:bodyPr/>
          <a:lstStyle/>
          <a:p>
            <a:r>
              <a:rPr lang="en-US" dirty="0"/>
              <a:t>Exclusive Gateways are the most commonly used type of Gateways.</a:t>
            </a:r>
          </a:p>
          <a:p>
            <a:pPr lvl="1"/>
            <a:r>
              <a:rPr lang="en-US" dirty="0"/>
              <a:t>They can be shown with an internal “X” marker (Fig. B) or without (Fig. A). Without is the most common use.</a:t>
            </a:r>
          </a:p>
          <a:p>
            <a:r>
              <a:rPr lang="en-US" dirty="0"/>
              <a:t>The Gateway (Decision) creates alternative paths based on defined conditions.</a:t>
            </a:r>
          </a:p>
          <a:p>
            <a:pPr lvl="1"/>
            <a:r>
              <a:rPr lang="en-US" dirty="0"/>
              <a:t>Only one of the paths can be taken during performance.</a:t>
            </a:r>
          </a:p>
          <a:p>
            <a:r>
              <a:rPr lang="en-US" dirty="0"/>
              <a:t>For merging, all paths will “pass through” the Gateway (Fig. C).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Gateways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grpSp>
        <p:nvGrpSpPr>
          <p:cNvPr id="10" name="Group 812"/>
          <p:cNvGrpSpPr/>
          <p:nvPr/>
        </p:nvGrpSpPr>
        <p:grpSpPr>
          <a:xfrm>
            <a:off x="5782678" y="1935650"/>
            <a:ext cx="2904122" cy="2063152"/>
            <a:chOff x="0" y="0"/>
            <a:chExt cx="2904120" cy="2063150"/>
          </a:xfrm>
        </p:grpSpPr>
        <p:sp>
          <p:nvSpPr>
            <p:cNvPr id="11" name="Shape 810"/>
            <p:cNvSpPr/>
            <p:nvPr/>
          </p:nvSpPr>
          <p:spPr>
            <a:xfrm>
              <a:off x="0" y="0"/>
              <a:ext cx="3810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/>
                <a:t>A</a:t>
              </a:r>
            </a:p>
          </p:txBody>
        </p:sp>
        <p:pic>
          <p:nvPicPr>
            <p:cNvPr id="12" name="Exclusive Gateway Example 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79" b="279"/>
            <a:stretch>
              <a:fillRect/>
            </a:stretch>
          </p:blipFill>
          <p:spPr>
            <a:xfrm>
              <a:off x="431105" y="46997"/>
              <a:ext cx="2473016" cy="2016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" name="Group 815"/>
          <p:cNvGrpSpPr/>
          <p:nvPr/>
        </p:nvGrpSpPr>
        <p:grpSpPr>
          <a:xfrm>
            <a:off x="5782678" y="3969570"/>
            <a:ext cx="1904385" cy="1205647"/>
            <a:chOff x="0" y="0"/>
            <a:chExt cx="1904383" cy="1205645"/>
          </a:xfrm>
        </p:grpSpPr>
        <p:sp>
          <p:nvSpPr>
            <p:cNvPr id="14" name="Shape 813"/>
            <p:cNvSpPr/>
            <p:nvPr/>
          </p:nvSpPr>
          <p:spPr>
            <a:xfrm>
              <a:off x="0" y="0"/>
              <a:ext cx="3810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/>
                <a:t>B</a:t>
              </a:r>
            </a:p>
          </p:txBody>
        </p:sp>
        <p:pic>
          <p:nvPicPr>
            <p:cNvPr id="15" name="Exclusive Gateway Example 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518" b="1518"/>
            <a:stretch>
              <a:fillRect/>
            </a:stretch>
          </p:blipFill>
          <p:spPr>
            <a:xfrm>
              <a:off x="436184" y="0"/>
              <a:ext cx="1468200" cy="1205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" name="Group 826"/>
          <p:cNvGrpSpPr/>
          <p:nvPr/>
        </p:nvGrpSpPr>
        <p:grpSpPr>
          <a:xfrm>
            <a:off x="5782678" y="5172895"/>
            <a:ext cx="3097981" cy="1643230"/>
            <a:chOff x="0" y="0"/>
            <a:chExt cx="3097980" cy="1643228"/>
          </a:xfrm>
        </p:grpSpPr>
        <p:sp>
          <p:nvSpPr>
            <p:cNvPr id="17" name="Shape 824"/>
            <p:cNvSpPr/>
            <p:nvPr/>
          </p:nvSpPr>
          <p:spPr>
            <a:xfrm>
              <a:off x="0" y="0"/>
              <a:ext cx="3810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/>
                <a:t>C</a:t>
              </a:r>
            </a:p>
          </p:txBody>
        </p:sp>
        <p:pic>
          <p:nvPicPr>
            <p:cNvPr id="18" name="Merging Exclusive Gateway Exampl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3134" y="151670"/>
              <a:ext cx="2584847" cy="1491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572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Gateways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r>
              <a:rPr lang="en-US" dirty="0"/>
              <a:t>Parallel Gateways are places in the “Process” where multiple parallel paths are defined.</a:t>
            </a:r>
          </a:p>
          <a:p>
            <a:pPr lvl="1"/>
            <a:r>
              <a:rPr lang="en-US" dirty="0"/>
              <a:t>The “+” marker is used to identify this type of Gateway (see Figure A).</a:t>
            </a:r>
          </a:p>
          <a:p>
            <a:r>
              <a:rPr lang="en-US" dirty="0"/>
              <a:t>Each outgoing Sequence Flow for a Parallel Gateway will receive a Token. </a:t>
            </a:r>
          </a:p>
          <a:p>
            <a:pPr lvl="1"/>
            <a:r>
              <a:rPr lang="en-US" dirty="0"/>
              <a:t>There is no evaluation or exclusion.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Gateways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78775" y="3698876"/>
            <a:ext cx="3589618" cy="2489200"/>
            <a:chOff x="533400" y="4076700"/>
            <a:chExt cx="3589618" cy="2489200"/>
          </a:xfrm>
        </p:grpSpPr>
        <p:sp>
          <p:nvSpPr>
            <p:cNvPr id="20" name="Shape 923"/>
            <p:cNvSpPr/>
            <p:nvPr/>
          </p:nvSpPr>
          <p:spPr>
            <a:xfrm>
              <a:off x="533400" y="4279900"/>
              <a:ext cx="381000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</a:p>
          </p:txBody>
        </p:sp>
        <p:pic>
          <p:nvPicPr>
            <p:cNvPr id="21" name="Parallel Gateway Exampl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466"/>
            <a:stretch>
              <a:fillRect/>
            </a:stretch>
          </p:blipFill>
          <p:spPr>
            <a:xfrm>
              <a:off x="886529" y="4076700"/>
              <a:ext cx="3236489" cy="248920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1443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Gateways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650"/>
            <a:ext cx="5178056" cy="4190513"/>
          </a:xfrm>
        </p:spPr>
        <p:txBody>
          <a:bodyPr/>
          <a:lstStyle/>
          <a:p>
            <a:r>
              <a:rPr lang="en-US" dirty="0"/>
              <a:t>The Gateway is also used to synchronize (wait for) parallel paths (see Figure D).</a:t>
            </a:r>
          </a:p>
          <a:p>
            <a:r>
              <a:rPr lang="en-US" dirty="0"/>
              <a:t>Care is required to match numbers of paths to the actual number of incoming tokens.</a:t>
            </a:r>
          </a:p>
          <a:p>
            <a:r>
              <a:rPr lang="en-US" dirty="0"/>
              <a:t>If the number of incoming Sequence Flow is not correct, then the Parallel Gateway will get stuck waiting for the flow to arrive down a path that will never occur. </a:t>
            </a:r>
          </a:p>
          <a:p>
            <a:pPr lvl="1"/>
            <a:r>
              <a:rPr lang="en-US" dirty="0"/>
              <a:t>A Process that is stuck will never properly complete unless interrupted by some other mechanism.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Gateways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55295" y="2148037"/>
            <a:ext cx="3296333" cy="2724251"/>
            <a:chOff x="5218798" y="3823411"/>
            <a:chExt cx="3738657" cy="2898432"/>
          </a:xfrm>
        </p:grpSpPr>
        <p:pic>
          <p:nvPicPr>
            <p:cNvPr id="20" name="Parallel Gateway Merge Exampl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49"/>
            <a:stretch>
              <a:fillRect/>
            </a:stretch>
          </p:blipFill>
          <p:spPr>
            <a:xfrm>
              <a:off x="5796682" y="3978642"/>
              <a:ext cx="3160773" cy="27432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" name="Shape 949"/>
            <p:cNvSpPr/>
            <p:nvPr/>
          </p:nvSpPr>
          <p:spPr>
            <a:xfrm>
              <a:off x="5218798" y="3823411"/>
              <a:ext cx="381001" cy="491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>
                  <a:latin typeface="Helvetica" charset="0"/>
                  <a:ea typeface="Helvetica" charset="0"/>
                  <a:cs typeface="Helvetica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0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30088" y="1720636"/>
            <a:ext cx="3775170" cy="4390693"/>
            <a:chOff x="5466091" y="1484312"/>
            <a:chExt cx="3553455" cy="4109647"/>
          </a:xfrm>
        </p:grpSpPr>
        <p:pic>
          <p:nvPicPr>
            <p:cNvPr id="11" name="Event Gateway Exampl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66091" y="1484312"/>
              <a:ext cx="3553455" cy="41096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Shape 1105"/>
            <p:cNvSpPr/>
            <p:nvPr/>
          </p:nvSpPr>
          <p:spPr>
            <a:xfrm>
              <a:off x="5499100" y="1511300"/>
              <a:ext cx="381000" cy="4321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lang="en-US" sz="2400" smtClean="0">
                  <a:latin typeface="Helvetica" charset="0"/>
                  <a:ea typeface="Helvetica" charset="0"/>
                  <a:cs typeface="Helvetica" charset="0"/>
                </a:rPr>
                <a:t>A</a:t>
              </a:r>
              <a:endParaRPr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Gateways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650"/>
            <a:ext cx="4772888" cy="4190513"/>
          </a:xfrm>
        </p:spPr>
        <p:txBody>
          <a:bodyPr/>
          <a:lstStyle/>
          <a:p>
            <a:r>
              <a:rPr lang="en-US" dirty="0"/>
              <a:t>This type of Gateway is a point in the process where exclusive alternatives are based on Events (see Figure A), rather than conditions as with the Exclusive Gateway we saw earlier.</a:t>
            </a:r>
          </a:p>
          <a:p>
            <a:pPr lvl="1"/>
            <a:r>
              <a:rPr lang="en-US" dirty="0"/>
              <a:t>This is why the marker within the Gateway diamond is the Multiple Intermediate Event listener.</a:t>
            </a:r>
          </a:p>
          <a:p>
            <a:r>
              <a:rPr lang="en-US" dirty="0"/>
              <a:t>It is unique in BPMN since It is actually a combination of Process objects that provides the behavior rather than a single Gateway element.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Gateways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Gateways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r>
              <a:rPr lang="en-US" dirty="0"/>
              <a:t>Inclusive Gateways are mechanisms where there is more than one possible outcome.</a:t>
            </a:r>
          </a:p>
          <a:p>
            <a:pPr lvl="1"/>
            <a:r>
              <a:rPr lang="en-US" dirty="0"/>
              <a:t>The “O” marker is used to identify this type of Gateway.</a:t>
            </a:r>
          </a:p>
          <a:p>
            <a:r>
              <a:rPr lang="en-US" dirty="0"/>
              <a:t>Like an Exclusive Gateway, an Inclusive Gateway, with its outgoing Sequence Flow, creates alternative paths based on defined conditions.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Gateways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10" name="Inclusive Decision Example.png"/>
          <p:cNvPicPr>
            <a:picLocks noChangeAspect="1"/>
          </p:cNvPicPr>
          <p:nvPr/>
        </p:nvPicPr>
        <p:blipFill>
          <a:blip r:embed="rId2">
            <a:extLst/>
          </a:blip>
          <a:srcRect l="288" r="288"/>
          <a:stretch>
            <a:fillRect/>
          </a:stretch>
        </p:blipFill>
        <p:spPr>
          <a:xfrm>
            <a:off x="3246466" y="3715535"/>
            <a:ext cx="5440334" cy="25344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705"/>
          <p:cNvSpPr/>
          <p:nvPr/>
        </p:nvSpPr>
        <p:spPr>
          <a:xfrm>
            <a:off x="4402931" y="4536346"/>
            <a:ext cx="919922" cy="892830"/>
          </a:xfrm>
          <a:prstGeom prst="ellipse">
            <a:avLst/>
          </a:prstGeom>
          <a:ln w="381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endParaRPr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Shape 1705"/>
          <p:cNvSpPr/>
          <p:nvPr/>
        </p:nvSpPr>
        <p:spPr>
          <a:xfrm>
            <a:off x="6915386" y="4536346"/>
            <a:ext cx="919922" cy="892830"/>
          </a:xfrm>
          <a:prstGeom prst="ellipse">
            <a:avLst/>
          </a:prstGeom>
          <a:ln w="381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endParaRPr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403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Introduction/Background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Diagram Elements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Events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Gateways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Connectors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 Elements and Concepts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6039293" cy="4190513"/>
          </a:xfrm>
        </p:spPr>
        <p:txBody>
          <a:bodyPr/>
          <a:lstStyle/>
          <a:p>
            <a:r>
              <a:rPr lang="en-US" dirty="0"/>
              <a:t>Connectors are the lines that are used to connect two objects on a diagram. There are four different types of BPMN Connectors:</a:t>
            </a:r>
          </a:p>
          <a:p>
            <a:pPr lvl="1"/>
            <a:r>
              <a:rPr lang="en-US" dirty="0"/>
              <a:t>A Sequence Flow is used to show the order that activities will be performed in a Process.</a:t>
            </a:r>
          </a:p>
          <a:p>
            <a:pPr lvl="1"/>
            <a:r>
              <a:rPr lang="en-US" dirty="0"/>
              <a:t>A Message Flow is used to show the flow of messages between two entities that are prepared to send and receive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6560" y="2743200"/>
            <a:ext cx="1854201" cy="81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6560" y="4480560"/>
            <a:ext cx="1905000" cy="6889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26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403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Introduction/Background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Diagram Elements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Events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Gateways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Connectors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Other Elements and Concepts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Link</a:t>
            </a:r>
            <a:r>
              <a:rPr lang="en-US" baseline="0" dirty="0" smtClean="0"/>
              <a:t>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Events provide a general communication capability within and between Processes.</a:t>
            </a:r>
          </a:p>
          <a:p>
            <a:r>
              <a:rPr lang="en-US" dirty="0"/>
              <a:t>A Signal is like a Message, but it does not have a defined target (i.e., a business role or business entity).</a:t>
            </a:r>
          </a:p>
          <a:p>
            <a:pPr lvl="1"/>
            <a:r>
              <a:rPr lang="en-US" dirty="0"/>
              <a:t>Messages are directed, but Signals are broadcasted out to any listening Signal Intermediate Event or Boundary Event.</a:t>
            </a:r>
          </a:p>
          <a:p>
            <a:pPr lvl="2"/>
            <a:r>
              <a:rPr lang="en-US" dirty="0"/>
              <a:t>They are similar to a Signal Flare that is shot up in the air for whoever is looking, and who can choose to react.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Signal Event Example.png"/>
          <p:cNvPicPr>
            <a:picLocks noChangeAspect="1"/>
          </p:cNvPicPr>
          <p:nvPr/>
        </p:nvPicPr>
        <p:blipFill>
          <a:blip r:embed="rId2">
            <a:extLst/>
          </a:blip>
          <a:srcRect l="376" r="376"/>
          <a:stretch>
            <a:fillRect/>
          </a:stretch>
        </p:blipFill>
        <p:spPr>
          <a:xfrm>
            <a:off x="4724400" y="4331881"/>
            <a:ext cx="3971191" cy="229428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993"/>
          <p:cNvSpPr txBox="1">
            <a:spLocks/>
          </p:cNvSpPr>
          <p:nvPr/>
        </p:nvSpPr>
        <p:spPr>
          <a:xfrm>
            <a:off x="400051" y="4400404"/>
            <a:ext cx="4346459" cy="2294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25000"/>
              <a:buFont typeface="Arial" charset="0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8001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Wingdings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Arial" charset="0"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7145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Arial" charset="0"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1336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Arial" charset="0"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5908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Wingdings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30480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Wingdings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5052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Wingdings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962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1663"/>
              </a:buClr>
              <a:buSzPct val="100000"/>
              <a:buFont typeface="Wingdings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D0057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In the figure to the right, the Signal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configuration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delays the start of Task D until Task B has completed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This dependency is set even though the two Tasks are placed in different Sub-Processes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.</a:t>
            </a:r>
            <a:endParaRPr lang="en-US" sz="1800" dirty="0">
              <a:solidFill>
                <a:schemeClr val="tx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" y="3039139"/>
            <a:ext cx="8835656" cy="3057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81323"/>
            <a:ext cx="58829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n-lt"/>
              </a:rPr>
              <a:t>Scott Adams: Journey to Cubeville </a:t>
            </a:r>
            <a:r>
              <a:rPr lang="en-US" sz="1100" dirty="0">
                <a:latin typeface="+mn-lt"/>
              </a:rPr>
              <a:t>Vol </a:t>
            </a:r>
            <a:r>
              <a:rPr lang="en-US" sz="1100" dirty="0" smtClean="0">
                <a:latin typeface="+mn-lt"/>
              </a:rPr>
              <a:t>12 </a:t>
            </a:r>
            <a:r>
              <a:rPr lang="mr-IN" sz="1100" dirty="0" smtClean="0">
                <a:latin typeface="+mn-lt"/>
              </a:rPr>
              <a:t>–</a:t>
            </a:r>
            <a:r>
              <a:rPr lang="en-US" sz="1100" dirty="0" smtClean="0">
                <a:latin typeface="+mn-lt"/>
              </a:rPr>
              <a:t> A Dilbert Book. 1998 ISBN 13: 978-0-8362-6745-7</a:t>
            </a:r>
            <a:endParaRPr lang="en-US" sz="11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 smtClean="0">
                <a:solidFill>
                  <a:schemeClr val="bg1"/>
                </a:solidFill>
                <a:effectLst/>
                <a:latin typeface="+mj-lt"/>
                <a:ea typeface="ＭＳ Ｐゴシック" charset="0"/>
                <a:cs typeface="Georgia"/>
              </a:rPr>
              <a:t>What is Process Modeling?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76655">
              <a:spcBef>
                <a:spcPts val="400"/>
              </a:spcBef>
              <a:defRPr sz="1776"/>
            </a:pPr>
            <a:r>
              <a:rPr lang="en-US" sz="2200" dirty="0"/>
              <a:t>To put it simply: The capturing of business activities and supporting information.</a:t>
            </a:r>
          </a:p>
          <a:p>
            <a:pPr marL="624079" lvl="1" defTabSz="676655">
              <a:spcBef>
                <a:spcPts val="300"/>
              </a:spcBef>
              <a:defRPr sz="1480"/>
            </a:pPr>
            <a:r>
              <a:rPr lang="en-US" sz="2200" dirty="0"/>
              <a:t>Business processes describe </a:t>
            </a:r>
            <a:r>
              <a:rPr lang="en-US" sz="2200" i="1" dirty="0"/>
              <a:t>how</a:t>
            </a:r>
            <a:r>
              <a:rPr lang="en-US" sz="2200" dirty="0"/>
              <a:t> a business pursues its objectives.</a:t>
            </a:r>
          </a:p>
          <a:p>
            <a:pPr defTabSz="676655">
              <a:spcBef>
                <a:spcPts val="400"/>
              </a:spcBef>
              <a:defRPr sz="1776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Introduction/Background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BPMN uses the concept known as “</a:t>
            </a:r>
            <a:r>
              <a:rPr lang="en-US" dirty="0" err="1"/>
              <a:t>swimlanes</a:t>
            </a:r>
            <a:r>
              <a:rPr lang="en-US" dirty="0"/>
              <a:t>” to help partition and organize activities.</a:t>
            </a:r>
          </a:p>
          <a:p>
            <a:r>
              <a:rPr lang="en-US" dirty="0"/>
              <a:t>There are two main types of </a:t>
            </a:r>
            <a:r>
              <a:rPr lang="en-US" dirty="0" err="1"/>
              <a:t>swimlanes</a:t>
            </a:r>
            <a:r>
              <a:rPr lang="en-US" dirty="0"/>
              <a:t>: Pool and Lane.</a:t>
            </a:r>
          </a:p>
          <a:p>
            <a:pPr lvl="1"/>
            <a:r>
              <a:rPr lang="en-US" dirty="0"/>
              <a:t>Pools represent Participants in an interactive (e.g., Business-to-Business - B2B) Collaboration Diagram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9340" y="3613888"/>
            <a:ext cx="6185766" cy="266541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val Callout 5"/>
          <p:cNvSpPr/>
          <p:nvPr/>
        </p:nvSpPr>
        <p:spPr>
          <a:xfrm>
            <a:off x="170657" y="4011607"/>
            <a:ext cx="1776832" cy="1168536"/>
          </a:xfrm>
          <a:prstGeom prst="wedgeEllipseCallout">
            <a:avLst>
              <a:gd name="adj1" fmla="val 103616"/>
              <a:gd name="adj2" fmla="val -41923"/>
            </a:avLst>
          </a:prstGeom>
          <a:gradFill>
            <a:gsLst>
              <a:gs pos="0">
                <a:srgbClr val="5FE1E3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5FE1E3"/>
              </a:gs>
              <a:gs pos="100000">
                <a:srgbClr val="009497"/>
              </a:gs>
            </a:gsLst>
            <a:lin ang="5400000" scaled="1"/>
          </a:gradFill>
          <a:ln w="25400" cap="flat">
            <a:noFill/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D0057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Arial"/>
              </a:rPr>
              <a:t>Pool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70657" y="3990226"/>
            <a:ext cx="1776832" cy="1168536"/>
          </a:xfrm>
          <a:prstGeom prst="wedgeEllipseCallout">
            <a:avLst>
              <a:gd name="adj1" fmla="val 100758"/>
              <a:gd name="adj2" fmla="val 67847"/>
            </a:avLst>
          </a:prstGeom>
          <a:gradFill>
            <a:gsLst>
              <a:gs pos="0">
                <a:srgbClr val="5FE1E3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5FE1E3"/>
              </a:gs>
              <a:gs pos="100000">
                <a:srgbClr val="009497"/>
              </a:gs>
            </a:gsLst>
            <a:lin ang="5400000" scaled="1"/>
          </a:gradFill>
          <a:ln w="25400" cap="flat">
            <a:noFill/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D0057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Arial"/>
              </a:rPr>
              <a:t>Pools</a:t>
            </a: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BPMN uses the concept known as “</a:t>
            </a:r>
            <a:r>
              <a:rPr lang="en-US" dirty="0" err="1"/>
              <a:t>swimlanes</a:t>
            </a:r>
            <a:r>
              <a:rPr lang="en-US" dirty="0"/>
              <a:t>” to help partition and organize activities.</a:t>
            </a:r>
          </a:p>
          <a:p>
            <a:r>
              <a:rPr lang="en-US" dirty="0"/>
              <a:t>There are two main types of </a:t>
            </a:r>
            <a:r>
              <a:rPr lang="en-US" dirty="0" err="1"/>
              <a:t>swimlanes</a:t>
            </a:r>
            <a:r>
              <a:rPr lang="en-US" dirty="0"/>
              <a:t>: Pool and Lane.</a:t>
            </a:r>
          </a:p>
          <a:p>
            <a:pPr lvl="1"/>
            <a:r>
              <a:rPr lang="en-US" dirty="0"/>
              <a:t>Pools represent Participants in an interactive (e.g., Business-to-Business - B2B) Collaboration Diagram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9340" y="3613888"/>
            <a:ext cx="6185766" cy="266541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Oval Callout 7"/>
          <p:cNvSpPr/>
          <p:nvPr/>
        </p:nvSpPr>
        <p:spPr>
          <a:xfrm>
            <a:off x="170657" y="4655173"/>
            <a:ext cx="1776832" cy="1168536"/>
          </a:xfrm>
          <a:prstGeom prst="wedgeEllipseCallout">
            <a:avLst>
              <a:gd name="adj1" fmla="val 115767"/>
              <a:gd name="adj2" fmla="val -24534"/>
            </a:avLst>
          </a:prstGeom>
          <a:gradFill>
            <a:gsLst>
              <a:gs pos="0">
                <a:srgbClr val="5FE1E3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5FE1E3"/>
              </a:gs>
              <a:gs pos="100000">
                <a:srgbClr val="009497"/>
              </a:gs>
            </a:gsLst>
            <a:lin ang="5400000" scaled="1"/>
          </a:gradFill>
          <a:ln w="25400" cap="flat">
            <a:noFill/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D0057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Arial"/>
              </a:rPr>
              <a:t>Pool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70657" y="4633792"/>
            <a:ext cx="1776832" cy="1168536"/>
          </a:xfrm>
          <a:prstGeom prst="wedgeEllipseCallout">
            <a:avLst>
              <a:gd name="adj1" fmla="val 116483"/>
              <a:gd name="adj2" fmla="val 51545"/>
            </a:avLst>
          </a:prstGeom>
          <a:gradFill>
            <a:gsLst>
              <a:gs pos="0">
                <a:srgbClr val="5FE1E3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5FE1E3"/>
              </a:gs>
              <a:gs pos="100000">
                <a:srgbClr val="009497"/>
              </a:gs>
            </a:gsLst>
            <a:lin ang="5400000" scaled="1"/>
          </a:gradFill>
          <a:ln w="25400" cap="flat">
            <a:noFill/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D0057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Arial"/>
              </a:rPr>
              <a:t>Lanes</a:t>
            </a: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D0057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in a Pool can be a fully defined model depicting an organization’s internal work (Fig. A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pSp>
        <p:nvGrpSpPr>
          <p:cNvPr id="5" name="Group 2677"/>
          <p:cNvGrpSpPr/>
          <p:nvPr/>
        </p:nvGrpSpPr>
        <p:grpSpPr>
          <a:xfrm>
            <a:off x="116792" y="2462588"/>
            <a:ext cx="8763986" cy="4053150"/>
            <a:chOff x="0" y="0"/>
            <a:chExt cx="8763984" cy="4053148"/>
          </a:xfrm>
        </p:grpSpPr>
        <p:pic>
          <p:nvPicPr>
            <p:cNvPr id="6" name="Pools Example 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4692" y="369307"/>
              <a:ext cx="8549293" cy="368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Shape 2676"/>
            <p:cNvSpPr/>
            <p:nvPr/>
          </p:nvSpPr>
          <p:spPr>
            <a:xfrm>
              <a:off x="0" y="0"/>
              <a:ext cx="3810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/>
                <a:t>A</a:t>
              </a:r>
            </a:p>
          </p:txBody>
        </p:sp>
      </p:grpSp>
      <p:sp>
        <p:nvSpPr>
          <p:cNvPr id="8" name="Shape 2689"/>
          <p:cNvSpPr/>
          <p:nvPr/>
        </p:nvSpPr>
        <p:spPr>
          <a:xfrm>
            <a:off x="814981" y="4142905"/>
            <a:ext cx="7857233" cy="2238659"/>
          </a:xfrm>
          <a:prstGeom prst="ellipse">
            <a:avLst/>
          </a:prstGeom>
          <a:ln w="381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" name="Group 2696"/>
          <p:cNvGrpSpPr/>
          <p:nvPr/>
        </p:nvGrpSpPr>
        <p:grpSpPr>
          <a:xfrm>
            <a:off x="1231174" y="3244529"/>
            <a:ext cx="7052731" cy="2837893"/>
            <a:chOff x="0" y="0"/>
            <a:chExt cx="7052730" cy="2837891"/>
          </a:xfrm>
        </p:grpSpPr>
        <p:sp>
          <p:nvSpPr>
            <p:cNvPr id="10" name="Shape 2690"/>
            <p:cNvSpPr/>
            <p:nvPr/>
          </p:nvSpPr>
          <p:spPr>
            <a:xfrm>
              <a:off x="0" y="0"/>
              <a:ext cx="726614" cy="135113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2691"/>
            <p:cNvSpPr/>
            <p:nvPr/>
          </p:nvSpPr>
          <p:spPr>
            <a:xfrm>
              <a:off x="2639137" y="0"/>
              <a:ext cx="726614" cy="135113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Shape 2692"/>
            <p:cNvSpPr/>
            <p:nvPr/>
          </p:nvSpPr>
          <p:spPr>
            <a:xfrm>
              <a:off x="4654220" y="0"/>
              <a:ext cx="726615" cy="135113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2693"/>
            <p:cNvSpPr/>
            <p:nvPr/>
          </p:nvSpPr>
          <p:spPr>
            <a:xfrm>
              <a:off x="5675195" y="0"/>
              <a:ext cx="726615" cy="135113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 2694"/>
            <p:cNvSpPr/>
            <p:nvPr/>
          </p:nvSpPr>
          <p:spPr>
            <a:xfrm>
              <a:off x="6326116" y="0"/>
              <a:ext cx="726615" cy="135113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Shape 2695"/>
            <p:cNvSpPr/>
            <p:nvPr/>
          </p:nvSpPr>
          <p:spPr>
            <a:xfrm>
              <a:off x="3350510" y="0"/>
              <a:ext cx="726615" cy="2837892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" name="Shape 2697"/>
          <p:cNvSpPr/>
          <p:nvPr/>
        </p:nvSpPr>
        <p:spPr>
          <a:xfrm>
            <a:off x="1687304" y="3083717"/>
            <a:ext cx="2502512" cy="580973"/>
          </a:xfrm>
          <a:prstGeom prst="ellipse">
            <a:avLst/>
          </a:prstGeom>
          <a:ln w="381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8" grpId="1" animBg="1" advAuto="0"/>
      <p:bldP spid="9" grpId="0" animBg="1" advAuto="0"/>
      <p:bldP spid="9" grpId="1" animBg="1" advAuto="0"/>
      <p:bldP spid="16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Objects are used to show how data and documents are used within a Process.</a:t>
            </a:r>
          </a:p>
          <a:p>
            <a:pPr lvl="1"/>
            <a:r>
              <a:rPr lang="en-US" dirty="0"/>
              <a:t>Data Objects are portrait oriented rectangles with the upper right corner folded over (see figure to the right).</a:t>
            </a:r>
          </a:p>
          <a:p>
            <a:r>
              <a:rPr lang="en-US" dirty="0"/>
              <a:t>Data Objects have modeler-defined properties that are used to store data values that can be used in Process conditions.</a:t>
            </a:r>
          </a:p>
          <a:p>
            <a:pPr lvl="1"/>
            <a:r>
              <a:rPr lang="en-US" dirty="0"/>
              <a:t>E.g., the “Order” Data Object could have properties such as “customer name,” “order number,” etc.</a:t>
            </a:r>
          </a:p>
          <a:p>
            <a:pPr lvl="1"/>
            <a:r>
              <a:rPr lang="en-US" dirty="0"/>
              <a:t>These properties can be used in Gateway or Conditional Sequence Flow conditions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62" y="3860482"/>
            <a:ext cx="875046" cy="1280160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modeler-defined state can be assigned to a Data Object.</a:t>
            </a:r>
          </a:p>
          <a:p>
            <a:pPr lvl="1"/>
            <a:r>
              <a:rPr lang="en-US" dirty="0"/>
              <a:t>See the bracketed text “[Approved]” and “[Rejected]” in the figures below.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the Data Object is output from activities in a Process, its state can be updated.</a:t>
            </a:r>
          </a:p>
          <a:p>
            <a:pPr lvl="1"/>
            <a:r>
              <a:rPr lang="en-US" dirty="0"/>
              <a:t>Thus, a Process can show how the Data Object state changes throughout the Process.</a:t>
            </a:r>
          </a:p>
          <a:p>
            <a:pPr lvl="2"/>
            <a:r>
              <a:rPr lang="en-US" dirty="0"/>
              <a:t>Note that BPMN doesn't provide an inherent way to model the Data Object states in a diagram. But process modeling tool vendors can include state diagram capabilities if they want, using UML Statecharts or Petri Nets,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81" y="2812069"/>
            <a:ext cx="1271586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23" y="2812069"/>
            <a:ext cx="1160584" cy="137160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5519994" cy="4190513"/>
          </a:xfrm>
        </p:spPr>
        <p:txBody>
          <a:bodyPr/>
          <a:lstStyle/>
          <a:p>
            <a:r>
              <a:rPr lang="en-US" dirty="0"/>
              <a:t>Intermediate Events attached to the boundary of an activity (Boundary Events) represent triggers that can interrupt the activity. </a:t>
            </a:r>
          </a:p>
          <a:p>
            <a:pPr lvl="1"/>
            <a:r>
              <a:rPr lang="en-US" dirty="0"/>
              <a:t>All work within the activity will be stopped and token will proceed from the Event. </a:t>
            </a:r>
          </a:p>
          <a:p>
            <a:pPr lvl="1"/>
            <a:r>
              <a:rPr lang="en-US" dirty="0"/>
              <a:t>Timers, Messages, etc., can be Triggers.</a:t>
            </a:r>
          </a:p>
          <a:p>
            <a:r>
              <a:rPr lang="en-US" dirty="0"/>
              <a:t>These are considered as exceptions to the normal flow.</a:t>
            </a:r>
          </a:p>
          <a:p>
            <a:pPr lvl="1"/>
            <a:r>
              <a:rPr lang="en-US" dirty="0"/>
              <a:t>Boundary Events can also be set so that they do not interrupt the activity. These have a dashed boundary (see Fig B).</a:t>
            </a:r>
          </a:p>
          <a:p>
            <a:pPr lvl="1"/>
            <a:r>
              <a:rPr lang="en-US" dirty="0"/>
              <a:t>There are differences when the exception is an Error. We discuss this </a:t>
            </a:r>
            <a:r>
              <a:rPr lang="en-US" dirty="0" smtClean="0"/>
              <a:t>below…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1806" y="1837222"/>
            <a:ext cx="2970977" cy="2338994"/>
            <a:chOff x="5552960" y="1502802"/>
            <a:chExt cx="2970977" cy="2338994"/>
          </a:xfrm>
        </p:grpSpPr>
        <p:sp>
          <p:nvSpPr>
            <p:cNvPr id="6" name="Shape 2059"/>
            <p:cNvSpPr/>
            <p:nvPr/>
          </p:nvSpPr>
          <p:spPr>
            <a:xfrm>
              <a:off x="5552960" y="1502802"/>
              <a:ext cx="381001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>
                  <a:latin typeface="Helvetica" charset="0"/>
                  <a:ea typeface="Helvetica" charset="0"/>
                  <a:cs typeface="Helvetica" charset="0"/>
                </a:rPr>
                <a:t>A</a:t>
              </a:r>
            </a:p>
          </p:txBody>
        </p:sp>
        <p:pic>
          <p:nvPicPr>
            <p:cNvPr id="7" name="Interrupting Boundary Event Exampl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04" b="204"/>
            <a:stretch>
              <a:fillRect/>
            </a:stretch>
          </p:blipFill>
          <p:spPr>
            <a:xfrm>
              <a:off x="5579845" y="1936795"/>
              <a:ext cx="2944092" cy="190500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6021216" y="4413647"/>
            <a:ext cx="3052934" cy="2275894"/>
            <a:chOff x="5999262" y="3303127"/>
            <a:chExt cx="3052934" cy="2275894"/>
          </a:xfrm>
        </p:grpSpPr>
        <p:pic>
          <p:nvPicPr>
            <p:cNvPr id="9" name="Non-Interrupting Boundary Event Exampl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0" r="11067"/>
            <a:stretch>
              <a:fillRect/>
            </a:stretch>
          </p:blipFill>
          <p:spPr>
            <a:xfrm>
              <a:off x="6154458" y="3674020"/>
              <a:ext cx="2863126" cy="19050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Shape 2072"/>
            <p:cNvSpPr/>
            <p:nvPr/>
          </p:nvSpPr>
          <p:spPr>
            <a:xfrm>
              <a:off x="6529705" y="4080420"/>
              <a:ext cx="692121" cy="914401"/>
            </a:xfrm>
            <a:prstGeom prst="ellipse">
              <a:avLst/>
            </a:prstGeom>
            <a:ln w="38100">
              <a:solidFill>
                <a:schemeClr val="accent1"/>
              </a:solidFill>
              <a:bevel/>
            </a:ln>
          </p:spPr>
          <p:txBody>
            <a:bodyPr lIns="45719" rIns="45719"/>
            <a:lstStyle/>
            <a:p>
              <a:endParaRPr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1" name="Interrupting Boundary Event Exampl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7251" t="65317" b="12396"/>
            <a:stretch>
              <a:fillRect/>
            </a:stretch>
          </p:blipFill>
          <p:spPr>
            <a:xfrm>
              <a:off x="8677098" y="4912222"/>
              <a:ext cx="375098" cy="4260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Shape 2074"/>
            <p:cNvSpPr/>
            <p:nvPr/>
          </p:nvSpPr>
          <p:spPr>
            <a:xfrm>
              <a:off x="5999262" y="3303127"/>
              <a:ext cx="381001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marL="342900" indent="-342900">
                <a:spcBef>
                  <a:spcPts val="500"/>
                </a:spcBef>
                <a:defRPr sz="2400"/>
              </a:lvl1pPr>
            </a:lstStyle>
            <a:p>
              <a:pPr>
                <a:defRPr sz="2000"/>
              </a:pPr>
              <a:r>
                <a:rPr sz="240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13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Sub-Processes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5380074" cy="4190513"/>
          </a:xfrm>
        </p:spPr>
        <p:txBody>
          <a:bodyPr/>
          <a:lstStyle/>
          <a:p>
            <a:r>
              <a:rPr lang="en-US" dirty="0"/>
              <a:t>Event Sub-Processes, added in BPMN 2.0, are specialized types of Sub-Processes.</a:t>
            </a:r>
          </a:p>
          <a:p>
            <a:r>
              <a:rPr lang="en-US" dirty="0"/>
              <a:t>They are disconnected activities that are also optional.</a:t>
            </a:r>
          </a:p>
          <a:p>
            <a:pPr lvl="1"/>
            <a:r>
              <a:rPr lang="en-US" dirty="0"/>
              <a:t>That is, they don’t need to be performed for the Process to complete.</a:t>
            </a:r>
          </a:p>
          <a:p>
            <a:pPr lvl="1"/>
            <a:r>
              <a:rPr lang="en-US" dirty="0"/>
              <a:t>They have a dotted boundary (See Figure A).</a:t>
            </a:r>
          </a:p>
          <a:p>
            <a:r>
              <a:rPr lang="en-US" dirty="0"/>
              <a:t>They are not allowed to have incoming or outgoing Sequence Flows.</a:t>
            </a:r>
          </a:p>
          <a:p>
            <a:r>
              <a:rPr lang="en-US" dirty="0"/>
              <a:t>They are enabled (receive a Token) when the Process starts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" name="Event Sub-Process - Expanded.png"/>
          <p:cNvPicPr>
            <a:picLocks noChangeAspect="1"/>
          </p:cNvPicPr>
          <p:nvPr/>
        </p:nvPicPr>
        <p:blipFill>
          <a:blip r:embed="rId2">
            <a:extLst/>
          </a:blip>
          <a:srcRect t="175" b="175"/>
          <a:stretch>
            <a:fillRect/>
          </a:stretch>
        </p:blipFill>
        <p:spPr>
          <a:xfrm>
            <a:off x="6126229" y="1954281"/>
            <a:ext cx="2713466" cy="43769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143"/>
          <p:cNvSpPr/>
          <p:nvPr/>
        </p:nvSpPr>
        <p:spPr>
          <a:xfrm>
            <a:off x="6081578" y="4498930"/>
            <a:ext cx="2679954" cy="2116183"/>
          </a:xfrm>
          <a:prstGeom prst="ellipse">
            <a:avLst/>
          </a:prstGeom>
          <a:ln w="381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endParaRPr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hape 2153"/>
          <p:cNvSpPr/>
          <p:nvPr/>
        </p:nvSpPr>
        <p:spPr>
          <a:xfrm>
            <a:off x="5741579" y="1939902"/>
            <a:ext cx="3351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defRPr sz="2400"/>
            </a:lvl1pPr>
          </a:lstStyle>
          <a:p>
            <a:pPr>
              <a:defRPr sz="2000"/>
            </a:pPr>
            <a:r>
              <a:rPr sz="2400">
                <a:latin typeface="Helvetica" charset="0"/>
                <a:ea typeface="Helvetica" charset="0"/>
                <a:cs typeface="Helvetica" charset="0"/>
              </a:rPr>
              <a:t>A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Boundary Events attached represent a situation that is serious enough to cancel that activity and direct the flow in a way to correct the situation. </a:t>
            </a:r>
          </a:p>
          <a:p>
            <a:pPr lvl="1"/>
            <a:r>
              <a:rPr lang="en-US" dirty="0"/>
              <a:t>All work within the activity will be stopped and the flow will proceed from the Event.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" name="Error Handling Examp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115" y="3554861"/>
            <a:ext cx="8470098" cy="305911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162"/>
          <p:cNvSpPr/>
          <p:nvPr/>
        </p:nvSpPr>
        <p:spPr>
          <a:xfrm>
            <a:off x="2689646" y="5391937"/>
            <a:ext cx="485354" cy="618328"/>
          </a:xfrm>
          <a:prstGeom prst="ellipse">
            <a:avLst/>
          </a:prstGeom>
          <a:ln w="381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endParaRPr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nsaction Examp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6905" y="1935650"/>
            <a:ext cx="4220410" cy="44161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and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4710223" cy="4190513"/>
          </a:xfrm>
        </p:spPr>
        <p:txBody>
          <a:bodyPr/>
          <a:lstStyle/>
          <a:p>
            <a:r>
              <a:rPr lang="en-US" dirty="0"/>
              <a:t>Transactions and compensation are related, but compensation can occur without a Transaction.</a:t>
            </a:r>
          </a:p>
          <a:p>
            <a:r>
              <a:rPr lang="en-US" dirty="0"/>
              <a:t>A Transaction is a formal business relationship and agreement between two or more Participants.</a:t>
            </a:r>
          </a:p>
          <a:p>
            <a:pPr lvl="1"/>
            <a:r>
              <a:rPr lang="en-US" dirty="0"/>
              <a:t>In BPMN, The Transaction Sub-Process is from the point of view of one of those Participants (for that Process).</a:t>
            </a:r>
          </a:p>
          <a:p>
            <a:r>
              <a:rPr lang="en-US" dirty="0"/>
              <a:t>A Transaction is an activity that has a double border (Fig</a:t>
            </a:r>
            <a:r>
              <a:rPr lang="en-US" dirty="0" smtClean="0"/>
              <a:t>.).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nsaction Examp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6905" y="1935650"/>
            <a:ext cx="4220410" cy="44161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and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4710223" cy="4190513"/>
          </a:xfrm>
        </p:spPr>
        <p:txBody>
          <a:bodyPr/>
          <a:lstStyle/>
          <a:p>
            <a:r>
              <a:rPr lang="en-US" dirty="0"/>
              <a:t>A Compensation Task or Sub-Process is used to undo the work.</a:t>
            </a:r>
          </a:p>
          <a:p>
            <a:pPr lvl="1"/>
            <a:r>
              <a:rPr lang="en-US" dirty="0"/>
              <a:t>They are marked with the “rewind” symbol.</a:t>
            </a:r>
          </a:p>
          <a:p>
            <a:r>
              <a:rPr lang="en-US" dirty="0"/>
              <a:t>Compensation activities are only connected with Associations.</a:t>
            </a:r>
          </a:p>
          <a:p>
            <a:r>
              <a:rPr lang="en-US" dirty="0"/>
              <a:t>They cannot be performed during the normal flow of the Process - only when Compensation is triggered.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BPMN?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Business Process Model and Notation (BPMN) defines how specialized flowcharts can be used to represent business processes.</a:t>
            </a:r>
          </a:p>
          <a:p>
            <a:pPr lvl="1"/>
            <a:r>
              <a:rPr lang="en-US" dirty="0"/>
              <a:t>It is a graphical notation since it defines the shapes and markers of the process elements in the flowchart.</a:t>
            </a:r>
          </a:p>
          <a:p>
            <a:pPr lvl="1"/>
            <a:r>
              <a:rPr lang="en-US" dirty="0"/>
              <a:t>It is a model since it explicitly defines the behaviors of processes through the relationships between the process elements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Introduction/Background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53" y="4414021"/>
            <a:ext cx="6699693" cy="1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Ad-Hoc Sub-Processes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Shape 2410"/>
          <p:cNvSpPr/>
          <p:nvPr/>
        </p:nvSpPr>
        <p:spPr>
          <a:xfrm>
            <a:off x="252818" y="2226267"/>
            <a:ext cx="15113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sz="2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defRPr sz="2400"/>
            </a:pPr>
            <a:r>
              <a:rPr sz="1600">
                <a:latin typeface="+mn-lt"/>
                <a:ea typeface="Helvetica" charset="0"/>
                <a:cs typeface="Helvetica" charset="0"/>
              </a:rPr>
              <a:t>There is no pre-defined Sequence Flow</a:t>
            </a:r>
          </a:p>
        </p:txBody>
      </p:sp>
      <p:pic>
        <p:nvPicPr>
          <p:cNvPr id="6" name="Adhoc Example.png"/>
          <p:cNvPicPr>
            <a:picLocks noChangeAspect="1"/>
          </p:cNvPicPr>
          <p:nvPr/>
        </p:nvPicPr>
        <p:blipFill>
          <a:blip r:embed="rId2">
            <a:extLst/>
          </a:blip>
          <a:srcRect t="65" b="65"/>
          <a:stretch>
            <a:fillRect/>
          </a:stretch>
        </p:blipFill>
        <p:spPr>
          <a:xfrm>
            <a:off x="2083982" y="1795525"/>
            <a:ext cx="6103088" cy="44573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BPMN's Relationship to Other BPM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Process Management (BPM) is supported by a wide range of business models.</a:t>
            </a:r>
          </a:p>
          <a:p>
            <a:pPr lvl="1"/>
            <a:r>
              <a:rPr lang="en-US" dirty="0"/>
              <a:t>Process is in the conceptual center of BPM (see figure below), but it is not the only model or concern that is important for BPM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6598" y="3296093"/>
            <a:ext cx="5510804" cy="3319020"/>
            <a:chOff x="159235" y="1386882"/>
            <a:chExt cx="8766899" cy="5225648"/>
          </a:xfrm>
        </p:grpSpPr>
        <p:sp>
          <p:nvSpPr>
            <p:cNvPr id="6" name="Shape 2517"/>
            <p:cNvSpPr/>
            <p:nvPr/>
          </p:nvSpPr>
          <p:spPr>
            <a:xfrm>
              <a:off x="159235" y="1386882"/>
              <a:ext cx="8766899" cy="5225648"/>
            </a:xfrm>
            <a:prstGeom prst="roundRect">
              <a:avLst>
                <a:gd name="adj" fmla="val 6353"/>
              </a:avLst>
            </a:prstGeom>
            <a:solidFill>
              <a:srgbClr val="F5F7FF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/>
            <a:lstStyle>
              <a:lvl1pPr algn="ctr"/>
            </a:lstStyle>
            <a:p>
              <a:r>
                <a:rPr sz="1200" dirty="0">
                  <a:latin typeface="Helvetica" charset="0"/>
                  <a:ea typeface="Helvetica" charset="0"/>
                  <a:cs typeface="Helvetica" charset="0"/>
                </a:rPr>
                <a:t>Bu</a:t>
              </a:r>
              <a:r>
                <a:rPr sz="1400" dirty="0">
                  <a:latin typeface="Helvetica" charset="0"/>
                  <a:ea typeface="Helvetica" charset="0"/>
                  <a:cs typeface="Helvetica" charset="0"/>
                </a:rPr>
                <a:t>siness Process Management (BPM)</a:t>
              </a:r>
            </a:p>
          </p:txBody>
        </p:sp>
        <p:sp>
          <p:nvSpPr>
            <p:cNvPr id="7" name="Shape 2518"/>
            <p:cNvSpPr/>
            <p:nvPr/>
          </p:nvSpPr>
          <p:spPr>
            <a:xfrm>
              <a:off x="3375759" y="3339918"/>
              <a:ext cx="2333851" cy="1440775"/>
            </a:xfrm>
            <a:prstGeom prst="ellipse">
              <a:avLst/>
            </a:prstGeom>
            <a:solidFill>
              <a:srgbClr val="76D6FF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200" dirty="0">
                  <a:latin typeface="Helvetica" charset="0"/>
                  <a:ea typeface="Helvetica" charset="0"/>
                  <a:cs typeface="Helvetica" charset="0"/>
                </a:rPr>
                <a:t>Process Model (e.g., BPMN)</a:t>
              </a:r>
            </a:p>
          </p:txBody>
        </p:sp>
        <p:sp>
          <p:nvSpPr>
            <p:cNvPr id="8" name="Shape 2519"/>
            <p:cNvSpPr/>
            <p:nvPr/>
          </p:nvSpPr>
          <p:spPr>
            <a:xfrm>
              <a:off x="495226" y="3510174"/>
              <a:ext cx="1561740" cy="1100263"/>
            </a:xfrm>
            <a:prstGeom prst="ellipse">
              <a:avLst/>
            </a:prstGeom>
            <a:solidFill>
              <a:srgbClr val="FBD9C8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100" dirty="0">
                  <a:latin typeface="Helvetica" charset="0"/>
                  <a:ea typeface="Helvetica" charset="0"/>
                  <a:cs typeface="Helvetica" charset="0"/>
                </a:rPr>
                <a:t>Data Model (e.g., UML)</a:t>
              </a:r>
            </a:p>
          </p:txBody>
        </p:sp>
        <p:sp>
          <p:nvSpPr>
            <p:cNvPr id="9" name="Shape 2520"/>
            <p:cNvSpPr/>
            <p:nvPr/>
          </p:nvSpPr>
          <p:spPr>
            <a:xfrm>
              <a:off x="3791129" y="1874739"/>
              <a:ext cx="1561741" cy="1100263"/>
            </a:xfrm>
            <a:prstGeom prst="ellipse">
              <a:avLst/>
            </a:prstGeom>
            <a:solidFill>
              <a:srgbClr val="C7EAFB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200">
                  <a:latin typeface="Helvetica" charset="0"/>
                  <a:ea typeface="Helvetica" charset="0"/>
                  <a:cs typeface="Helvetica" charset="0"/>
                </a:rPr>
                <a:t>Strategy (e.g., BMM)</a:t>
              </a:r>
            </a:p>
          </p:txBody>
        </p:sp>
        <p:sp>
          <p:nvSpPr>
            <p:cNvPr id="10" name="Shape 2521"/>
            <p:cNvSpPr/>
            <p:nvPr/>
          </p:nvSpPr>
          <p:spPr>
            <a:xfrm>
              <a:off x="1419084" y="5016780"/>
              <a:ext cx="1805884" cy="1100264"/>
            </a:xfrm>
            <a:prstGeom prst="ellipse">
              <a:avLst/>
            </a:prstGeom>
            <a:solidFill>
              <a:srgbClr val="D9CAFA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100">
                  <a:latin typeface="Helvetica" charset="0"/>
                  <a:ea typeface="Helvetica" charset="0"/>
                  <a:cs typeface="Helvetica" charset="0"/>
                </a:rPr>
                <a:t>Rules/Decisions (e.g., DMN)</a:t>
              </a:r>
            </a:p>
          </p:txBody>
        </p:sp>
        <p:sp>
          <p:nvSpPr>
            <p:cNvPr id="11" name="Shape 2522"/>
            <p:cNvSpPr/>
            <p:nvPr/>
          </p:nvSpPr>
          <p:spPr>
            <a:xfrm>
              <a:off x="6823324" y="3463405"/>
              <a:ext cx="1805884" cy="1193801"/>
            </a:xfrm>
            <a:prstGeom prst="ellipse">
              <a:avLst/>
            </a:prstGeom>
            <a:solidFill>
              <a:srgbClr val="EAF9C8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/>
            <a:p>
              <a:pPr algn="ctr"/>
              <a:r>
                <a:rPr sz="1100" dirty="0" smtClean="0">
                  <a:latin typeface="Helvetica" charset="0"/>
                  <a:ea typeface="Helvetica" charset="0"/>
                  <a:cs typeface="Helvetica" charset="0"/>
                </a:rPr>
                <a:t>Organiza</a:t>
              </a: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-</a:t>
              </a:r>
              <a:r>
                <a:rPr sz="1100" dirty="0" smtClean="0">
                  <a:latin typeface="Helvetica" charset="0"/>
                  <a:ea typeface="Helvetica" charset="0"/>
                  <a:cs typeface="Helvetica" charset="0"/>
                </a:rPr>
                <a:t>tion </a:t>
              </a:r>
              <a:r>
                <a:rPr sz="1100" dirty="0">
                  <a:latin typeface="Helvetica" charset="0"/>
                  <a:ea typeface="Helvetica" charset="0"/>
                  <a:cs typeface="Helvetica" charset="0"/>
                </a:rPr>
                <a:t>Model/</a:t>
              </a:r>
            </a:p>
            <a:p>
              <a:pPr algn="ctr"/>
              <a:r>
                <a:rPr sz="1100" dirty="0">
                  <a:latin typeface="Helvetica" charset="0"/>
                  <a:ea typeface="Helvetica" charset="0"/>
                  <a:cs typeface="Helvetica" charset="0"/>
                </a:rPr>
                <a:t>Roles</a:t>
              </a:r>
            </a:p>
          </p:txBody>
        </p:sp>
        <p:sp>
          <p:nvSpPr>
            <p:cNvPr id="12" name="Shape 2523"/>
            <p:cNvSpPr/>
            <p:nvPr/>
          </p:nvSpPr>
          <p:spPr>
            <a:xfrm>
              <a:off x="5860401" y="5016780"/>
              <a:ext cx="1805885" cy="1100264"/>
            </a:xfrm>
            <a:prstGeom prst="ellipse">
              <a:avLst/>
            </a:prstGeom>
            <a:solidFill>
              <a:srgbClr val="C5A0B9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100">
                  <a:latin typeface="Helvetica" charset="0"/>
                  <a:ea typeface="Helvetica" charset="0"/>
                  <a:cs typeface="Helvetica" charset="0"/>
                </a:rPr>
                <a:t>Service Models (e.g., SoaML)</a:t>
              </a:r>
            </a:p>
          </p:txBody>
        </p:sp>
        <p:sp>
          <p:nvSpPr>
            <p:cNvPr id="13" name="Shape 2524"/>
            <p:cNvSpPr/>
            <p:nvPr/>
          </p:nvSpPr>
          <p:spPr>
            <a:xfrm>
              <a:off x="5860401" y="2003567"/>
              <a:ext cx="1805885" cy="1193801"/>
            </a:xfrm>
            <a:prstGeom prst="ellipse">
              <a:avLst/>
            </a:prstGeom>
            <a:solidFill>
              <a:srgbClr val="C6F8DB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100">
                  <a:latin typeface="Helvetica" charset="0"/>
                  <a:ea typeface="Helvetica" charset="0"/>
                  <a:cs typeface="Helvetica" charset="0"/>
                </a:rPr>
                <a:t>Business Functions (e.g., ArchiMate)</a:t>
              </a:r>
            </a:p>
          </p:txBody>
        </p:sp>
        <p:sp>
          <p:nvSpPr>
            <p:cNvPr id="14" name="Shape 2525"/>
            <p:cNvSpPr/>
            <p:nvPr/>
          </p:nvSpPr>
          <p:spPr>
            <a:xfrm>
              <a:off x="1419084" y="2003567"/>
              <a:ext cx="1805884" cy="1193801"/>
            </a:xfrm>
            <a:prstGeom prst="ellipse">
              <a:avLst/>
            </a:prstGeom>
            <a:solidFill>
              <a:srgbClr val="B8C39E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200" dirty="0">
                  <a:latin typeface="Helvetica" charset="0"/>
                  <a:ea typeface="Helvetica" charset="0"/>
                  <a:cs typeface="Helvetica" charset="0"/>
                </a:rPr>
                <a:t>Policies/Risks</a:t>
              </a:r>
              <a:r>
                <a:rPr sz="1200" dirty="0" smtClean="0">
                  <a:latin typeface="Helvetica" charset="0"/>
                  <a:ea typeface="Helvetica" charset="0"/>
                  <a:cs typeface="Helvetica" charset="0"/>
                </a:rPr>
                <a:t>/</a:t>
              </a:r>
              <a:r>
                <a:rPr lang="en-US" sz="1200" dirty="0" smtClean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sz="1200" dirty="0" smtClean="0">
                  <a:latin typeface="Helvetica" charset="0"/>
                  <a:ea typeface="Helvetica" charset="0"/>
                  <a:cs typeface="Helvetica" charset="0"/>
                </a:rPr>
                <a:t>Metrics</a:t>
              </a:r>
              <a:endParaRPr sz="12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5" name="Shape 2526"/>
            <p:cNvSpPr/>
            <p:nvPr/>
          </p:nvSpPr>
          <p:spPr>
            <a:xfrm>
              <a:off x="3639742" y="5312351"/>
              <a:ext cx="1805885" cy="1100264"/>
            </a:xfrm>
            <a:prstGeom prst="ellipse">
              <a:avLst/>
            </a:prstGeom>
            <a:solidFill>
              <a:srgbClr val="FBCAE9"/>
            </a:solidFill>
            <a:ln w="25400">
              <a:solidFill>
                <a:srgbClr val="929292"/>
              </a:solidFill>
              <a:bevel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rPr sz="1200" dirty="0" smtClean="0">
                  <a:latin typeface="Helvetica" charset="0"/>
                  <a:ea typeface="Helvetica" charset="0"/>
                  <a:cs typeface="Helvetica" charset="0"/>
                </a:rPr>
                <a:t>Techno</a:t>
              </a:r>
              <a:r>
                <a:rPr lang="en-US" sz="1200" dirty="0" smtClean="0">
                  <a:latin typeface="Helvetica" charset="0"/>
                  <a:ea typeface="Helvetica" charset="0"/>
                  <a:cs typeface="Helvetica" charset="0"/>
                </a:rPr>
                <a:t>-</a:t>
              </a:r>
              <a:r>
                <a:rPr sz="1200" dirty="0" smtClean="0">
                  <a:latin typeface="Helvetica" charset="0"/>
                  <a:ea typeface="Helvetica" charset="0"/>
                  <a:cs typeface="Helvetica" charset="0"/>
                </a:rPr>
                <a:t>logy</a:t>
              </a:r>
              <a:endParaRPr sz="12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6" name="Connector 2527"/>
            <p:cNvCxnSpPr/>
            <p:nvPr/>
          </p:nvCxnSpPr>
          <p:spPr>
            <a:xfrm flipH="1" flipV="1">
              <a:off x="4542684" y="2871760"/>
              <a:ext cx="1" cy="468158"/>
            </a:xfrm>
            <a:prstGeom prst="straightConnector1">
              <a:avLst/>
            </a:prstGeom>
            <a:ln w="22225">
              <a:solidFill>
                <a:srgbClr val="919191"/>
              </a:solidFill>
              <a:miter lim="400000"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Connector 2528"/>
            <p:cNvCxnSpPr/>
            <p:nvPr/>
          </p:nvCxnSpPr>
          <p:spPr>
            <a:xfrm flipH="1" flipV="1">
              <a:off x="2960502" y="3022540"/>
              <a:ext cx="757042" cy="528375"/>
            </a:xfrm>
            <a:prstGeom prst="straightConnector1">
              <a:avLst/>
            </a:prstGeom>
            <a:ln w="22225">
              <a:solidFill>
                <a:srgbClr val="797979"/>
              </a:solidFill>
              <a:bevel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Connector 2529"/>
            <p:cNvCxnSpPr/>
            <p:nvPr/>
          </p:nvCxnSpPr>
          <p:spPr>
            <a:xfrm flipV="1">
              <a:off x="5367825" y="3022540"/>
              <a:ext cx="757042" cy="528375"/>
            </a:xfrm>
            <a:prstGeom prst="straightConnector1">
              <a:avLst/>
            </a:prstGeom>
            <a:ln w="22225">
              <a:solidFill>
                <a:srgbClr val="797979"/>
              </a:solidFill>
              <a:bevel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Connector 2530"/>
            <p:cNvCxnSpPr/>
            <p:nvPr/>
          </p:nvCxnSpPr>
          <p:spPr>
            <a:xfrm flipV="1">
              <a:off x="4542685" y="4780693"/>
              <a:ext cx="0" cy="531658"/>
            </a:xfrm>
            <a:prstGeom prst="straightConnector1">
              <a:avLst/>
            </a:prstGeom>
            <a:ln w="22225">
              <a:solidFill>
                <a:srgbClr val="797979"/>
              </a:solidFill>
              <a:bevel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Connector 2531"/>
            <p:cNvCxnSpPr/>
            <p:nvPr/>
          </p:nvCxnSpPr>
          <p:spPr>
            <a:xfrm flipV="1">
              <a:off x="2960502" y="4569696"/>
              <a:ext cx="757042" cy="608214"/>
            </a:xfrm>
            <a:prstGeom prst="straightConnector1">
              <a:avLst/>
            </a:prstGeom>
            <a:ln w="22225">
              <a:solidFill>
                <a:srgbClr val="797979"/>
              </a:solidFill>
              <a:bevel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Connector 2532"/>
            <p:cNvCxnSpPr/>
            <p:nvPr/>
          </p:nvCxnSpPr>
          <p:spPr>
            <a:xfrm>
              <a:off x="2056966" y="4060306"/>
              <a:ext cx="1318793" cy="0"/>
            </a:xfrm>
            <a:prstGeom prst="straightConnector1">
              <a:avLst/>
            </a:prstGeom>
            <a:ln w="22225">
              <a:solidFill>
                <a:srgbClr val="797979"/>
              </a:solidFill>
              <a:bevel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Connector 2533"/>
            <p:cNvCxnSpPr/>
            <p:nvPr/>
          </p:nvCxnSpPr>
          <p:spPr>
            <a:xfrm flipH="1" flipV="1">
              <a:off x="5367825" y="4569696"/>
              <a:ext cx="757042" cy="608214"/>
            </a:xfrm>
            <a:prstGeom prst="straightConnector1">
              <a:avLst/>
            </a:prstGeom>
            <a:ln w="22225">
              <a:solidFill>
                <a:srgbClr val="797979"/>
              </a:solidFill>
              <a:bevel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Connector 2534"/>
            <p:cNvCxnSpPr/>
            <p:nvPr/>
          </p:nvCxnSpPr>
          <p:spPr>
            <a:xfrm flipV="1">
              <a:off x="5709610" y="4060305"/>
              <a:ext cx="1053734" cy="1"/>
            </a:xfrm>
            <a:prstGeom prst="straightConnector1">
              <a:avLst/>
            </a:prstGeom>
            <a:ln w="22225">
              <a:solidFill>
                <a:srgbClr val="797979"/>
              </a:solidFill>
              <a:bevel/>
              <a:headEnd type="arrow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Shape 2535"/>
            <p:cNvSpPr/>
            <p:nvPr/>
          </p:nvSpPr>
          <p:spPr>
            <a:xfrm>
              <a:off x="1992776" y="4243626"/>
              <a:ext cx="1447168" cy="4128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1400"/>
              </a:lvl1pPr>
            </a:lstStyle>
            <a:p>
              <a:r>
                <a:rPr sz="1050">
                  <a:latin typeface="Helvetica" charset="0"/>
                  <a:ea typeface="Helvetica" charset="0"/>
                  <a:cs typeface="Helvetica" charset="0"/>
                </a:rPr>
                <a:t>Data Objects</a:t>
              </a:r>
            </a:p>
          </p:txBody>
        </p:sp>
        <p:sp>
          <p:nvSpPr>
            <p:cNvPr id="25" name="Shape 2536"/>
            <p:cNvSpPr/>
            <p:nvPr/>
          </p:nvSpPr>
          <p:spPr>
            <a:xfrm>
              <a:off x="3736326" y="4759213"/>
              <a:ext cx="1433928" cy="67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1400"/>
              </a:pPr>
              <a:r>
                <a:rPr sz="1050">
                  <a:latin typeface="Helvetica" charset="0"/>
                  <a:ea typeface="Helvetica" charset="0"/>
                  <a:cs typeface="Helvetica" charset="0"/>
                </a:rPr>
                <a:t>Resource </a:t>
              </a:r>
            </a:p>
            <a:p>
              <a:pPr algn="ctr">
                <a:defRPr sz="1400"/>
              </a:pPr>
              <a:r>
                <a:rPr sz="1050" dirty="0">
                  <a:latin typeface="Helvetica" charset="0"/>
                  <a:ea typeface="Helvetica" charset="0"/>
                  <a:cs typeface="Helvetica" charset="0"/>
                </a:rPr>
                <a:t>Assignments</a:t>
              </a:r>
            </a:p>
          </p:txBody>
        </p:sp>
        <p:sp>
          <p:nvSpPr>
            <p:cNvPr id="26" name="Shape 2537"/>
            <p:cNvSpPr/>
            <p:nvPr/>
          </p:nvSpPr>
          <p:spPr>
            <a:xfrm>
              <a:off x="5888393" y="4243626"/>
              <a:ext cx="756148" cy="425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1400"/>
              </a:lvl1pPr>
            </a:lstStyle>
            <a:p>
              <a:r>
                <a:rPr sz="1050">
                  <a:latin typeface="Helvetica" charset="0"/>
                  <a:ea typeface="Helvetica" charset="0"/>
                  <a:cs typeface="Helvetica" charset="0"/>
                </a:rPr>
                <a:t>Users</a:t>
              </a:r>
            </a:p>
          </p:txBody>
        </p:sp>
        <p:sp>
          <p:nvSpPr>
            <p:cNvPr id="27" name="Shape 2538"/>
            <p:cNvSpPr/>
            <p:nvPr/>
          </p:nvSpPr>
          <p:spPr>
            <a:xfrm>
              <a:off x="4942217" y="4698819"/>
              <a:ext cx="1696039" cy="4128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1400"/>
              </a:lvl1pPr>
            </a:lstStyle>
            <a:p>
              <a:r>
                <a:rPr sz="1050">
                  <a:latin typeface="Helvetica" charset="0"/>
                  <a:ea typeface="Helvetica" charset="0"/>
                  <a:cs typeface="Helvetica" charset="0"/>
                </a:rPr>
                <a:t>Implementation</a:t>
              </a:r>
            </a:p>
          </p:txBody>
        </p:sp>
        <p:sp>
          <p:nvSpPr>
            <p:cNvPr id="28" name="Shape 2539"/>
            <p:cNvSpPr/>
            <p:nvPr/>
          </p:nvSpPr>
          <p:spPr>
            <a:xfrm>
              <a:off x="5423598" y="3175495"/>
              <a:ext cx="915003" cy="4128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1400"/>
              </a:lvl1pPr>
            </a:lstStyle>
            <a:p>
              <a:r>
                <a:rPr sz="1050">
                  <a:latin typeface="Helvetica" charset="0"/>
                  <a:ea typeface="Helvetica" charset="0"/>
                  <a:cs typeface="Helvetica" charset="0"/>
                </a:rPr>
                <a:t>Nesting</a:t>
              </a:r>
            </a:p>
          </p:txBody>
        </p:sp>
        <p:sp>
          <p:nvSpPr>
            <p:cNvPr id="29" name="Shape 2540"/>
            <p:cNvSpPr/>
            <p:nvPr/>
          </p:nvSpPr>
          <p:spPr>
            <a:xfrm>
              <a:off x="2844427" y="4679874"/>
              <a:ext cx="1140047" cy="67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1400"/>
              </a:pPr>
              <a:r>
                <a:rPr sz="1050" dirty="0">
                  <a:latin typeface="Helvetica" charset="0"/>
                  <a:ea typeface="Helvetica" charset="0"/>
                  <a:cs typeface="Helvetica" charset="0"/>
                </a:rPr>
                <a:t>Tasks</a:t>
              </a:r>
            </a:p>
            <a:p>
              <a:pPr algn="ctr">
                <a:defRPr sz="1400"/>
              </a:pPr>
              <a:r>
                <a:rPr sz="1050" dirty="0">
                  <a:latin typeface="Helvetica" charset="0"/>
                  <a:ea typeface="Helvetica" charset="0"/>
                  <a:cs typeface="Helvetica" charset="0"/>
                </a:rPr>
                <a:t>Gateways</a:t>
              </a:r>
            </a:p>
          </p:txBody>
        </p:sp>
        <p:sp>
          <p:nvSpPr>
            <p:cNvPr id="30" name="Shape 2541"/>
            <p:cNvSpPr/>
            <p:nvPr/>
          </p:nvSpPr>
          <p:spPr>
            <a:xfrm>
              <a:off x="2345423" y="3483173"/>
              <a:ext cx="1092389" cy="4128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1400"/>
              </a:lvl1pPr>
            </a:lstStyle>
            <a:p>
              <a:r>
                <a:rPr sz="1050">
                  <a:latin typeface="Helvetica" charset="0"/>
                  <a:ea typeface="Helvetica" charset="0"/>
                  <a:cs typeface="Helvetica" charset="0"/>
                </a:rPr>
                <a:t>Metadata</a:t>
              </a:r>
            </a:p>
          </p:txBody>
        </p:sp>
        <p:sp>
          <p:nvSpPr>
            <p:cNvPr id="31" name="Shape 2542"/>
            <p:cNvSpPr/>
            <p:nvPr/>
          </p:nvSpPr>
          <p:spPr>
            <a:xfrm>
              <a:off x="4161312" y="2939262"/>
              <a:ext cx="1092389" cy="4128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1400"/>
              </a:lvl1pPr>
            </a:lstStyle>
            <a:p>
              <a:r>
                <a:rPr sz="1050">
                  <a:latin typeface="Helvetica" charset="0"/>
                  <a:ea typeface="Helvetica" charset="0"/>
                  <a:cs typeface="Helvetica" charset="0"/>
                </a:rPr>
                <a:t>Metadata</a:t>
              </a:r>
            </a:p>
          </p:txBody>
        </p:sp>
      </p:grpSp>
      <p:sp>
        <p:nvSpPr>
          <p:cNvPr id="32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Other Elements and Concepts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???????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 Slides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53463" y="6249988"/>
            <a:ext cx="490537" cy="365125"/>
          </a:xfrm>
        </p:spPr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BPMN?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Introduction/Background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067"/>
            <a:ext cx="9144000" cy="47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Origins of BPMN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2000, the Business Process Management Institute (BPMI—now merged into the OMG) started developing the Business Process Modeling Language (BPML - an XML process execution language) and recognized the need for a graphical representation.</a:t>
            </a:r>
          </a:p>
          <a:p>
            <a:pPr lvl="1"/>
            <a:r>
              <a:rPr lang="en-US" dirty="0"/>
              <a:t>BPML was later replaced by WS-BPEL as the execution language.</a:t>
            </a:r>
          </a:p>
          <a:p>
            <a:r>
              <a:rPr lang="en-US" dirty="0"/>
              <a:t>August, 2001, the Notation Working Group is formed. The group was composed of 35 companies, organizations, or individuals.</a:t>
            </a:r>
          </a:p>
          <a:p>
            <a:r>
              <a:rPr lang="en-US" dirty="0"/>
              <a:t>BPMN 1.0</a:t>
            </a:r>
          </a:p>
          <a:p>
            <a:pPr lvl="1"/>
            <a:r>
              <a:rPr lang="en-US" dirty="0"/>
              <a:t>May, 2004, the BPMN 1.0 specification was released to the public.</a:t>
            </a:r>
          </a:p>
          <a:p>
            <a:pPr lvl="1"/>
            <a:r>
              <a:rPr lang="en-US" dirty="0"/>
              <a:t>February, 2006, BPMN 1.0 was adopted as an OMG standard.</a:t>
            </a:r>
          </a:p>
          <a:p>
            <a:r>
              <a:rPr lang="en-US" dirty="0"/>
              <a:t>BPMN 2.0 </a:t>
            </a:r>
          </a:p>
          <a:p>
            <a:pPr lvl="1"/>
            <a:r>
              <a:rPr lang="en-US" dirty="0"/>
              <a:t>January, 2011, BPMN 2.0 was adopted as an OMG standard.</a:t>
            </a:r>
          </a:p>
          <a:p>
            <a:pPr lvl="1"/>
            <a:r>
              <a:rPr lang="en-US" dirty="0"/>
              <a:t>July 2013, BPMN 2.0 was adopted as an ISO standard (ISO/IEC 19510:2013).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Introduction/Background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BPMN is 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BPMN as any language, such as English.</a:t>
            </a:r>
          </a:p>
          <a:p>
            <a:pPr lvl="1"/>
            <a:r>
              <a:rPr lang="en-US" sz="1900" dirty="0"/>
              <a:t>It has a vocabulary and semantics.</a:t>
            </a:r>
          </a:p>
          <a:p>
            <a:pPr lvl="1"/>
            <a:r>
              <a:rPr lang="en-US" sz="1900" dirty="0"/>
              <a:t>Its purpose is to describe business processes and their behavior.</a:t>
            </a:r>
          </a:p>
          <a:p>
            <a:r>
              <a:rPr lang="en-US" dirty="0"/>
              <a:t>Think of a BPMN process model as a type of written document, even though it does have graphical elements.</a:t>
            </a:r>
            <a:endParaRPr lang="en-US" sz="1900" dirty="0"/>
          </a:p>
          <a:p>
            <a:r>
              <a:rPr lang="en-US" dirty="0"/>
              <a:t>BPMN provides a larger vocabulary and set of semantics than is needed for most process modeling purposes and audiences.</a:t>
            </a:r>
          </a:p>
          <a:p>
            <a:pPr lvl="1"/>
            <a:r>
              <a:rPr lang="en-US" sz="1900" dirty="0"/>
              <a:t>But BPMN is designed to provide the ability for process modelers to define all types of business situations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Introduction/Background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BPMN Development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main drivers for the development of BPMN were:</a:t>
            </a:r>
          </a:p>
          <a:p>
            <a:pPr lvl="1"/>
            <a:r>
              <a:rPr lang="en-US" dirty="0"/>
              <a:t>BPMN must be:</a:t>
            </a:r>
          </a:p>
          <a:p>
            <a:pPr lvl="2"/>
            <a:r>
              <a:rPr lang="en-US" dirty="0"/>
              <a:t>Acceptable and usable by the business community (i.e., it should be easy to use).</a:t>
            </a:r>
          </a:p>
          <a:p>
            <a:pPr lvl="2"/>
            <a:r>
              <a:rPr lang="en-US" dirty="0"/>
              <a:t>Able to generate executable processes through a BPMN Model—i.e. a combination of graphical elements and supporting information (attributes</a:t>
            </a:r>
            <a:r>
              <a:rPr lang="en-US" dirty="0" smtClean="0"/>
              <a:t>).</a:t>
            </a:r>
          </a:p>
          <a:p>
            <a:r>
              <a:rPr lang="en-US" dirty="0"/>
              <a:t>BPMN is intended to be Extensible.</a:t>
            </a:r>
          </a:p>
          <a:p>
            <a:pPr lvl="1"/>
            <a:r>
              <a:rPr lang="en-US" dirty="0"/>
              <a:t>Different industries and modeling domains may have requirements unique for their models.</a:t>
            </a:r>
          </a:p>
          <a:p>
            <a:pPr lvl="1"/>
            <a:r>
              <a:rPr lang="en-US" dirty="0"/>
              <a:t>BPMN has formal extension mechanisms to allow new elements, markers, and icons to be added to Process models (e.g., new Task types, etc.).</a:t>
            </a:r>
          </a:p>
          <a:p>
            <a:pPr lvl="2"/>
            <a:r>
              <a:rPr lang="en-US" dirty="0"/>
              <a:t>However, any extension must not conflict with any existing modeling element or semantics.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74320" y="274320"/>
            <a:ext cx="7858125" cy="300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all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IN Alternate" charset="0"/>
                <a:ea typeface="DIN Alternate" charset="0"/>
                <a:cs typeface="DIN Alternate" charset="0"/>
              </a:rPr>
              <a:t>Introduction/Background</a:t>
            </a:r>
            <a:endParaRPr lang="en-US" sz="1600" cap="all" dirty="0">
              <a:solidFill>
                <a:schemeClr val="accent1">
                  <a:lumMod val="20000"/>
                  <a:lumOff val="8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37340</TotalTime>
  <Words>2240</Words>
  <Application>Microsoft Macintosh PowerPoint</Application>
  <PresentationFormat>On-screen Show (4:3)</PresentationFormat>
  <Paragraphs>411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Calibri</vt:lpstr>
      <vt:lpstr>DIN Alternate</vt:lpstr>
      <vt:lpstr>Georgia</vt:lpstr>
      <vt:lpstr>Helvetica</vt:lpstr>
      <vt:lpstr>Helvetica Neue</vt:lpstr>
      <vt:lpstr>Mangal</vt:lpstr>
      <vt:lpstr>ＭＳ Ｐゴシック</vt:lpstr>
      <vt:lpstr>Wingdings</vt:lpstr>
      <vt:lpstr>Arial</vt:lpstr>
      <vt:lpstr>PPT_VHA_Template</vt:lpstr>
      <vt:lpstr>BPMN Tutorial</vt:lpstr>
      <vt:lpstr>Agenda</vt:lpstr>
      <vt:lpstr>Introduction</vt:lpstr>
      <vt:lpstr>What is Process Modeling? </vt:lpstr>
      <vt:lpstr>What is BPMN?</vt:lpstr>
      <vt:lpstr>What is BPMN?</vt:lpstr>
      <vt:lpstr>Origins of BPMN</vt:lpstr>
      <vt:lpstr>BPMN is a Language</vt:lpstr>
      <vt:lpstr>BPMN Development Drivers</vt:lpstr>
      <vt:lpstr>Agenda</vt:lpstr>
      <vt:lpstr>Diagram Elements</vt:lpstr>
      <vt:lpstr>Diagram Elements</vt:lpstr>
      <vt:lpstr>Diagram Elements</vt:lpstr>
      <vt:lpstr>Understanding Behavior</vt:lpstr>
      <vt:lpstr>Agenda</vt:lpstr>
      <vt:lpstr>Activities</vt:lpstr>
      <vt:lpstr>Tasks</vt:lpstr>
      <vt:lpstr>Sub-Processes</vt:lpstr>
      <vt:lpstr>Sub-Processes</vt:lpstr>
      <vt:lpstr>Linked Processes (Call Activities)</vt:lpstr>
      <vt:lpstr>Agenda</vt:lpstr>
      <vt:lpstr>Events</vt:lpstr>
      <vt:lpstr>Events</vt:lpstr>
      <vt:lpstr>Start Events</vt:lpstr>
      <vt:lpstr>Intermediate Events in Normal Flow</vt:lpstr>
      <vt:lpstr>Intermediate Events on Activity Boundaries</vt:lpstr>
      <vt:lpstr>End Events</vt:lpstr>
      <vt:lpstr>Agenda</vt:lpstr>
      <vt:lpstr>Gateways</vt:lpstr>
      <vt:lpstr>Gateways</vt:lpstr>
      <vt:lpstr>Exclusive Gateways</vt:lpstr>
      <vt:lpstr>Parallel Gateways</vt:lpstr>
      <vt:lpstr>Parallel Gateways</vt:lpstr>
      <vt:lpstr>Event Gateways</vt:lpstr>
      <vt:lpstr>Inclusive Gateways</vt:lpstr>
      <vt:lpstr>Agenda</vt:lpstr>
      <vt:lpstr>Connectors</vt:lpstr>
      <vt:lpstr>Agenda</vt:lpstr>
      <vt:lpstr>Using Link Events</vt:lpstr>
      <vt:lpstr>Swimlanes</vt:lpstr>
      <vt:lpstr>Swimlanes</vt:lpstr>
      <vt:lpstr>Collaborations</vt:lpstr>
      <vt:lpstr>Data Objects</vt:lpstr>
      <vt:lpstr>Data Objects</vt:lpstr>
      <vt:lpstr>Exception Handling</vt:lpstr>
      <vt:lpstr>Event Sub-Processes</vt:lpstr>
      <vt:lpstr>Error Handling</vt:lpstr>
      <vt:lpstr>Transactions and Compensation</vt:lpstr>
      <vt:lpstr>Transactions and Compensation</vt:lpstr>
      <vt:lpstr>Ad-Hoc Sub-Processes</vt:lpstr>
      <vt:lpstr>BPMN's Relationship to Other BPM Models</vt:lpstr>
      <vt:lpstr>Questions</vt:lpstr>
      <vt:lpstr>PowerPoint Presentation</vt:lpstr>
    </vt:vector>
  </TitlesOfParts>
  <Company>Woodpile Studios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Aleman</dc:creator>
  <cp:lastModifiedBy>Stephen White</cp:lastModifiedBy>
  <cp:revision>1481</cp:revision>
  <dcterms:created xsi:type="dcterms:W3CDTF">2010-01-22T17:58:25Z</dcterms:created>
  <dcterms:modified xsi:type="dcterms:W3CDTF">2017-11-14T02:56:01Z</dcterms:modified>
</cp:coreProperties>
</file>