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sldIdLst>
    <p:sldId id="256" r:id="rId2"/>
    <p:sldId id="293" r:id="rId3"/>
    <p:sldId id="367" r:id="rId4"/>
    <p:sldId id="258" r:id="rId5"/>
    <p:sldId id="363" r:id="rId6"/>
    <p:sldId id="364" r:id="rId7"/>
    <p:sldId id="365" r:id="rId8"/>
    <p:sldId id="366" r:id="rId9"/>
    <p:sldId id="266" r:id="rId10"/>
    <p:sldId id="369" r:id="rId11"/>
    <p:sldId id="370" r:id="rId12"/>
    <p:sldId id="371" r:id="rId13"/>
    <p:sldId id="372" r:id="rId14"/>
    <p:sldId id="294" r:id="rId15"/>
    <p:sldId id="374" r:id="rId16"/>
    <p:sldId id="292" r:id="rId17"/>
    <p:sldId id="307" r:id="rId18"/>
    <p:sldId id="373" r:id="rId19"/>
    <p:sldId id="295" r:id="rId20"/>
    <p:sldId id="375" r:id="rId21"/>
    <p:sldId id="358" r:id="rId22"/>
    <p:sldId id="361" r:id="rId23"/>
    <p:sldId id="368" r:id="rId24"/>
    <p:sldId id="346" r:id="rId25"/>
    <p:sldId id="362" r:id="rId26"/>
    <p:sldId id="347" r:id="rId27"/>
    <p:sldId id="348" r:id="rId28"/>
    <p:sldId id="351" r:id="rId29"/>
    <p:sldId id="359" r:id="rId30"/>
    <p:sldId id="356" r:id="rId31"/>
    <p:sldId id="357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18" autoAdjust="0"/>
    <p:restoredTop sz="94712"/>
  </p:normalViewPr>
  <p:slideViewPr>
    <p:cSldViewPr snapToGrid="0" snapToObjects="1">
      <p:cViewPr varScale="1">
        <p:scale>
          <a:sx n="99" d="100"/>
          <a:sy n="99" d="100"/>
        </p:scale>
        <p:origin x="184" y="2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2360"/>
    </p:cViewPr>
  </p:sorterViewPr>
  <p:notesViewPr>
    <p:cSldViewPr snapToGrid="0" snapToObjects="1">
      <p:cViewPr varScale="1">
        <p:scale>
          <a:sx n="66" d="100"/>
          <a:sy n="66" d="100"/>
        </p:scale>
        <p:origin x="3134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4D648-263D-4A6F-91D4-560900413627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D9BE9-A9D3-4C4C-9CAD-F6E8B80E1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72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E6136-E2B0-4791-AD49-9173F5A5E2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363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E6136-E2B0-4791-AD49-9173F5A5E2B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712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E6136-E2B0-4791-AD49-9173F5A5E2B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155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E6136-E2B0-4791-AD49-9173F5A5E2B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4159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E6136-E2B0-4791-AD49-9173F5A5E2B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1462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E6136-E2B0-4791-AD49-9173F5A5E2B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340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E6136-E2B0-4791-AD49-9173F5A5E2B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699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E6136-E2B0-4791-AD49-9173F5A5E2B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592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E6136-E2B0-4791-AD49-9173F5A5E2B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47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E6136-E2B0-4791-AD49-9173F5A5E2B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5133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E6136-E2B0-4791-AD49-9173F5A5E2B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11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E6136-E2B0-4791-AD49-9173F5A5E2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865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E6136-E2B0-4791-AD49-9173F5A5E2B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678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E6136-E2B0-4791-AD49-9173F5A5E2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07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E6136-E2B0-4791-AD49-9173F5A5E2B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02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E6136-E2B0-4791-AD49-9173F5A5E2B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09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E6136-E2B0-4791-AD49-9173F5A5E2B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04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E6136-E2B0-4791-AD49-9173F5A5E2B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517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E6136-E2B0-4791-AD49-9173F5A5E2B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4963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E6136-E2B0-4791-AD49-9173F5A5E2B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428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DD3D-8489-084D-AEE0-10D984821978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2B0D-455E-214A-BCC9-59B6F878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87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DD3D-8489-084D-AEE0-10D984821978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2B0D-455E-214A-BCC9-59B6F878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854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DD3D-8489-084D-AEE0-10D984821978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2B0D-455E-214A-BCC9-59B6F878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20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C67B75-9ECE-4C8E-A2CB-56CD0CD39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0DC1440-4A04-43B2-9900-1F5977B4A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5B15EEE-D817-4523-A722-6D0F664D4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DCE26D5-55AF-4956-98DD-60AFB1E40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047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DD3D-8489-084D-AEE0-10D984821978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2B0D-455E-214A-BCC9-59B6F878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477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DD3D-8489-084D-AEE0-10D984821978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2B0D-455E-214A-BCC9-59B6F878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33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DD3D-8489-084D-AEE0-10D984821978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2B0D-455E-214A-BCC9-59B6F878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328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DD3D-8489-084D-AEE0-10D984821978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2B0D-455E-214A-BCC9-59B6F878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762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DD3D-8489-084D-AEE0-10D984821978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2B0D-455E-214A-BCC9-59B6F878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60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DD3D-8489-084D-AEE0-10D984821978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2B0D-455E-214A-BCC9-59B6F878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9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DD3D-8489-084D-AEE0-10D984821978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2B0D-455E-214A-BCC9-59B6F878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24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DD3D-8489-084D-AEE0-10D984821978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2B0D-455E-214A-BCC9-59B6F878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375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1DD3D-8489-084D-AEE0-10D984821978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B2B0D-455E-214A-BCC9-59B6F878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464907" y="1747514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Lightening Round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2038265-9DBA-4927-B0F9-E8BE5723CD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5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0508" y="1387842"/>
            <a:ext cx="3028849" cy="19439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FHIR Terminology Server Live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Argonaut Profile Hosting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Most FPAR Profile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Hosting Profile Validation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CDS Hooks Integration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Argonauts Query Support</a:t>
            </a:r>
          </a:p>
        </p:txBody>
      </p:sp>
      <p:sp>
        <p:nvSpPr>
          <p:cNvPr id="9" name="Rectangle 8"/>
          <p:cNvSpPr/>
          <p:nvPr/>
        </p:nvSpPr>
        <p:spPr>
          <a:xfrm>
            <a:off x="524227" y="3839638"/>
            <a:ext cx="3028849" cy="13493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Full FPAR/CIMI </a:t>
            </a:r>
            <a:r>
              <a:rPr lang="en-US">
                <a:solidFill>
                  <a:schemeClr val="bg1">
                    <a:lumMod val="10000"/>
                  </a:schemeClr>
                </a:solidFill>
              </a:rPr>
              <a:t>Profile Support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71539" y="1415816"/>
            <a:ext cx="3852194" cy="19725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FHIR Terminology Server (SNOMED RF2, LOINC 1.61, HL7 v2 &amp; v3 FHIR)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Improvements </a:t>
            </a:r>
            <a:r>
              <a:rPr lang="en-US" dirty="0">
                <a:solidFill>
                  <a:schemeClr val="tx1"/>
                </a:solidFill>
              </a:rPr>
              <a:t>to the HSPC Sandbox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HSPC Sandbox admin role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HSPC </a:t>
            </a:r>
            <a:r>
              <a:rPr lang="en-US" dirty="0" err="1">
                <a:solidFill>
                  <a:schemeClr val="tx1"/>
                </a:solidFill>
              </a:rPr>
              <a:t>Auth</a:t>
            </a:r>
            <a:r>
              <a:rPr lang="en-US" dirty="0">
                <a:solidFill>
                  <a:schemeClr val="tx1"/>
                </a:solidFill>
              </a:rPr>
              <a:t> server using </a:t>
            </a:r>
            <a:r>
              <a:rPr lang="en-US" dirty="0" err="1">
                <a:solidFill>
                  <a:schemeClr val="tx1"/>
                </a:solidFill>
              </a:rPr>
              <a:t>Mitre</a:t>
            </a:r>
            <a:r>
              <a:rPr lang="en-US" dirty="0">
                <a:solidFill>
                  <a:schemeClr val="tx1"/>
                </a:solidFill>
              </a:rPr>
              <a:t> OpenID Connect 1.3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Docker Images for HSPC Artifacts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160822" y="3046514"/>
            <a:ext cx="3328301" cy="8234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>
                    <a:lumMod val="10000"/>
                  </a:schemeClr>
                </a:solidFill>
                <a:latin typeface="Arial Narrow" panose="020B0606020202030204" pitchFamily="34" charset="0"/>
              </a:rPr>
              <a:t>Need to cross coordinate common infrastructure needed for other initiatives.</a:t>
            </a: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>
                    <a:lumMod val="10000"/>
                  </a:schemeClr>
                </a:solidFill>
                <a:latin typeface="Arial Narrow" panose="020B0606020202030204" pitchFamily="34" charset="0"/>
              </a:rPr>
              <a:t>Long-term resource allocation in question</a:t>
            </a: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>
                    <a:lumMod val="10000"/>
                  </a:schemeClr>
                </a:solidFill>
                <a:latin typeface="Arial Narrow" panose="020B0606020202030204" pitchFamily="34" charset="0"/>
              </a:rPr>
              <a:t>Production support is growing as user base grows, need more resources </a:t>
            </a:r>
            <a:r>
              <a:rPr lang="en-US" sz="1100" dirty="0" smtClean="0">
                <a:solidFill>
                  <a:schemeClr val="bg1">
                    <a:lumMod val="10000"/>
                  </a:schemeClr>
                </a:solidFill>
                <a:latin typeface="Arial Narrow" panose="020B0606020202030204" pitchFamily="34" charset="0"/>
              </a:rPr>
              <a:t>(~1000 </a:t>
            </a:r>
            <a:r>
              <a:rPr lang="en-US" sz="1100" dirty="0">
                <a:solidFill>
                  <a:schemeClr val="bg1">
                    <a:lumMod val="10000"/>
                  </a:schemeClr>
                </a:solidFill>
                <a:latin typeface="Arial Narrow" panose="020B0606020202030204" pitchFamily="34" charset="0"/>
              </a:rPr>
              <a:t>users</a:t>
            </a:r>
            <a:r>
              <a:rPr lang="en-US" sz="1100" dirty="0" smtClean="0">
                <a:solidFill>
                  <a:schemeClr val="bg1">
                    <a:lumMod val="10000"/>
                  </a:schemeClr>
                </a:solidFill>
                <a:latin typeface="Arial Narrow" panose="020B0606020202030204" pitchFamily="34" charset="0"/>
              </a:rPr>
              <a:t>)</a:t>
            </a:r>
            <a:endParaRPr lang="en-US" sz="1100" dirty="0">
              <a:solidFill>
                <a:schemeClr val="bg1">
                  <a:lumMod val="10000"/>
                </a:schemeClr>
              </a:solidFill>
              <a:latin typeface="Arial Narrow" panose="020B060602020203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983465" y="5654130"/>
            <a:ext cx="4152052" cy="1061019"/>
            <a:chOff x="998621" y="986589"/>
            <a:chExt cx="2213811" cy="2658979"/>
          </a:xfrm>
          <a:solidFill>
            <a:schemeClr val="bg1"/>
          </a:solidFill>
        </p:grpSpPr>
        <p:sp>
          <p:nvSpPr>
            <p:cNvPr id="18" name="Rectangle 17"/>
            <p:cNvSpPr/>
            <p:nvPr/>
          </p:nvSpPr>
          <p:spPr>
            <a:xfrm>
              <a:off x="998621" y="986589"/>
              <a:ext cx="2213811" cy="265897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17599" y="1181089"/>
              <a:ext cx="1977813" cy="5995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5747707" y="5713111"/>
            <a:ext cx="4152052" cy="10374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11937" y="1013459"/>
            <a:ext cx="21257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Milestones Achieved</a:t>
            </a:r>
          </a:p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04888" y="3430989"/>
            <a:ext cx="2221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Upcoming Milestones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63180" y="1001952"/>
            <a:ext cx="2233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Artifacts Delivered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160822" y="4260757"/>
            <a:ext cx="3284994" cy="9619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10000"/>
                  </a:schemeClr>
                </a:solidFill>
              </a:rPr>
              <a:t>OntoServer as long-term term server.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10000"/>
                  </a:schemeClr>
                </a:solidFill>
              </a:rPr>
              <a:t>Terminology  &amp; Modeling release, versioning, and distribution process.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436925" y="1052405"/>
            <a:ext cx="64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Risks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0478" y="93308"/>
            <a:ext cx="3428880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Create Development Resources Environment Initiative</a:t>
            </a:r>
          </a:p>
          <a:p>
            <a:r>
              <a:rPr lang="en-US" dirty="0"/>
              <a:t>Developer’s Engineering Space</a:t>
            </a:r>
            <a:endParaRPr lang="en-US" sz="1400" b="1" dirty="0"/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DD10927B-D26A-49C9-8BCD-9007F994C035}"/>
              </a:ext>
            </a:extLst>
          </p:cNvPr>
          <p:cNvSpPr txBox="1"/>
          <p:nvPr/>
        </p:nvSpPr>
        <p:spPr>
          <a:xfrm>
            <a:off x="8494623" y="1381513"/>
            <a:ext cx="2705966" cy="27699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BA821721-73DF-4E46-962E-010E5DD2D787}"/>
              </a:ext>
            </a:extLst>
          </p:cNvPr>
          <p:cNvSpPr txBox="1"/>
          <p:nvPr/>
        </p:nvSpPr>
        <p:spPr>
          <a:xfrm>
            <a:off x="2177111" y="5275977"/>
            <a:ext cx="1412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Added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FE2A6D43-63A0-4853-87C8-A964F299A742}"/>
              </a:ext>
            </a:extLst>
          </p:cNvPr>
          <p:cNvSpPr txBox="1"/>
          <p:nvPr/>
        </p:nvSpPr>
        <p:spPr>
          <a:xfrm>
            <a:off x="6996485" y="5283229"/>
            <a:ext cx="167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Removed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4B5DEF57-5303-49C4-AFE9-9BC82E00AA7E}"/>
              </a:ext>
            </a:extLst>
          </p:cNvPr>
          <p:cNvSpPr txBox="1"/>
          <p:nvPr/>
        </p:nvSpPr>
        <p:spPr>
          <a:xfrm>
            <a:off x="8850269" y="3870006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Dependencies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="" xmlns:a16="http://schemas.microsoft.com/office/drawing/2014/main" id="{CEED6DDB-F54F-4ACB-8F03-B5660169B922}"/>
              </a:ext>
            </a:extLst>
          </p:cNvPr>
          <p:cNvSpPr/>
          <p:nvPr/>
        </p:nvSpPr>
        <p:spPr>
          <a:xfrm>
            <a:off x="3896099" y="3885240"/>
            <a:ext cx="3852194" cy="13467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fontAlgn="base">
              <a:buFont typeface="Arial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CDS </a:t>
            </a:r>
            <a:r>
              <a:rPr lang="en-US" sz="1100" dirty="0" smtClean="0">
                <a:solidFill>
                  <a:schemeClr val="tx1"/>
                </a:solidFill>
              </a:rPr>
              <a:t>Hooks: </a:t>
            </a:r>
          </a:p>
          <a:p>
            <a:pPr marL="742950" lvl="1" indent="-285750" fontAlgn="base">
              <a:buFont typeface="Arial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Improvements </a:t>
            </a:r>
            <a:r>
              <a:rPr lang="en-US" sz="1100" dirty="0">
                <a:solidFill>
                  <a:schemeClr val="tx1"/>
                </a:solidFill>
              </a:rPr>
              <a:t>to Bilirubin CDS Service returning each card type </a:t>
            </a:r>
            <a:r>
              <a:rPr lang="en-US" sz="1100" dirty="0" smtClean="0">
                <a:solidFill>
                  <a:schemeClr val="tx1"/>
                </a:solidFill>
              </a:rPr>
              <a:t>sample</a:t>
            </a:r>
          </a:p>
          <a:p>
            <a:pPr marL="742950" lvl="1" indent="-285750" fontAlgn="base">
              <a:buFont typeface="Arial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HSPC </a:t>
            </a:r>
            <a:r>
              <a:rPr lang="en-US" sz="1100" dirty="0">
                <a:solidFill>
                  <a:schemeClr val="tx1"/>
                </a:solidFill>
              </a:rPr>
              <a:t>Sandbox/CDS Hooks Sandbox </a:t>
            </a:r>
            <a:r>
              <a:rPr lang="en-US" sz="1100" dirty="0" smtClean="0">
                <a:solidFill>
                  <a:schemeClr val="tx1"/>
                </a:solidFill>
              </a:rPr>
              <a:t>integrations</a:t>
            </a:r>
            <a:endParaRPr lang="en-US" sz="11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Terminology Services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Profile hosting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effectLst/>
              </a:rPr>
              <a:t>Profile </a:t>
            </a:r>
            <a:r>
              <a:rPr lang="en-US" sz="1100" dirty="0" smtClean="0">
                <a:solidFill>
                  <a:schemeClr val="tx1"/>
                </a:solidFill>
                <a:effectLst/>
              </a:rPr>
              <a:t>validation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6A930892-1CED-4A5D-B98A-9A4299851B57}"/>
              </a:ext>
            </a:extLst>
          </p:cNvPr>
          <p:cNvSpPr txBox="1"/>
          <p:nvPr/>
        </p:nvSpPr>
        <p:spPr>
          <a:xfrm>
            <a:off x="4576853" y="3430989"/>
            <a:ext cx="219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New and Noteworthy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E01CA04C-74CA-4726-9BD2-2167F67E6675}"/>
              </a:ext>
            </a:extLst>
          </p:cNvPr>
          <p:cNvSpPr txBox="1"/>
          <p:nvPr/>
        </p:nvSpPr>
        <p:spPr>
          <a:xfrm>
            <a:off x="5831948" y="122533"/>
            <a:ext cx="60996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Project Summary: Provide development aids, validation tools, educational resources, and a collaboration space for innovators to ensure the HSPC open ecosystem maintains neutrality while accelerating its adoption.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="" xmlns:a16="http://schemas.microsoft.com/office/drawing/2014/main" id="{42D9C0D4-AC21-4FFE-90B3-C0BD7C164990}"/>
              </a:ext>
            </a:extLst>
          </p:cNvPr>
          <p:cNvSpPr/>
          <p:nvPr/>
        </p:nvSpPr>
        <p:spPr>
          <a:xfrm>
            <a:off x="8160823" y="1394804"/>
            <a:ext cx="3373566" cy="12947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>
                    <a:lumMod val="10000"/>
                  </a:schemeClr>
                </a:solidFill>
                <a:latin typeface="Arial Narrow" panose="020B0606020202030204" pitchFamily="34" charset="0"/>
              </a:rPr>
              <a:t>Establishing sustainability plan (supportive revenue)</a:t>
            </a: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>
                    <a:lumMod val="10000"/>
                  </a:schemeClr>
                </a:solidFill>
                <a:latin typeface="Arial Narrow" panose="020B0606020202030204" pitchFamily="34" charset="0"/>
              </a:rPr>
              <a:t>Community outreach needs to expand, challenging due to limited resourcing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D27F1736-8903-46BC-B321-D953E61EFE5C}"/>
              </a:ext>
            </a:extLst>
          </p:cNvPr>
          <p:cNvSpPr txBox="1"/>
          <p:nvPr/>
        </p:nvSpPr>
        <p:spPr>
          <a:xfrm>
            <a:off x="9182249" y="2664978"/>
            <a:ext cx="1056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Concerns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="" xmlns:a16="http://schemas.microsoft.com/office/drawing/2014/main" id="{577E3AFC-04A0-49D1-9A60-5922400CCD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275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60508" y="1387842"/>
            <a:ext cx="3028849" cy="1943945"/>
            <a:chOff x="998621" y="986589"/>
            <a:chExt cx="2213811" cy="1977312"/>
          </a:xfrm>
          <a:solidFill>
            <a:schemeClr val="bg1"/>
          </a:solidFill>
        </p:grpSpPr>
        <p:sp>
          <p:nvSpPr>
            <p:cNvPr id="4" name="Rectangle 3"/>
            <p:cNvSpPr/>
            <p:nvPr/>
          </p:nvSpPr>
          <p:spPr>
            <a:xfrm>
              <a:off x="998621" y="986589"/>
              <a:ext cx="2213811" cy="197731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17599" y="1124704"/>
              <a:ext cx="1977813" cy="32156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None at this time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524227" y="3839638"/>
            <a:ext cx="3028849" cy="13493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971539" y="1415816"/>
            <a:ext cx="3852194" cy="1972507"/>
            <a:chOff x="998621" y="986589"/>
            <a:chExt cx="2213811" cy="1257510"/>
          </a:xfrm>
          <a:solidFill>
            <a:schemeClr val="bg1"/>
          </a:solidFill>
        </p:grpSpPr>
        <p:sp>
          <p:nvSpPr>
            <p:cNvPr id="12" name="Rectangle 11"/>
            <p:cNvSpPr/>
            <p:nvPr/>
          </p:nvSpPr>
          <p:spPr>
            <a:xfrm>
              <a:off x="998621" y="986589"/>
              <a:ext cx="2213811" cy="125751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17599" y="1109425"/>
              <a:ext cx="1977813" cy="17889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8160822" y="3034310"/>
            <a:ext cx="3328301" cy="7312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983465" y="5654130"/>
            <a:ext cx="4152052" cy="1061019"/>
            <a:chOff x="998621" y="986589"/>
            <a:chExt cx="2213811" cy="2658979"/>
          </a:xfrm>
          <a:solidFill>
            <a:schemeClr val="bg1"/>
          </a:solidFill>
        </p:grpSpPr>
        <p:sp>
          <p:nvSpPr>
            <p:cNvPr id="18" name="Rectangle 17"/>
            <p:cNvSpPr/>
            <p:nvPr/>
          </p:nvSpPr>
          <p:spPr>
            <a:xfrm>
              <a:off x="998621" y="986589"/>
              <a:ext cx="2213811" cy="265897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17599" y="1181089"/>
              <a:ext cx="1977813" cy="5995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5747707" y="5713111"/>
            <a:ext cx="4152052" cy="10374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11937" y="1013459"/>
            <a:ext cx="21257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Milestones Achieved</a:t>
            </a:r>
          </a:p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04888" y="3430989"/>
            <a:ext cx="2221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Upcoming Milestones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63180" y="1001952"/>
            <a:ext cx="2233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Artifacts Delivered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160822" y="4260757"/>
            <a:ext cx="3284994" cy="9619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9436925" y="1052405"/>
            <a:ext cx="64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Risks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0478" y="93308"/>
            <a:ext cx="3428880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Create Development Resources Environment Initiative</a:t>
            </a:r>
          </a:p>
          <a:p>
            <a:r>
              <a:rPr lang="en-US" sz="1600" dirty="0"/>
              <a:t>Operations &amp; Maintenance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9DA0654C-E410-49CE-BD52-B6460B8999C9}"/>
              </a:ext>
            </a:extLst>
          </p:cNvPr>
          <p:cNvSpPr txBox="1"/>
          <p:nvPr/>
        </p:nvSpPr>
        <p:spPr>
          <a:xfrm>
            <a:off x="691980" y="1520012"/>
            <a:ext cx="270596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DD10927B-D26A-49C9-8BCD-9007F994C035}"/>
              </a:ext>
            </a:extLst>
          </p:cNvPr>
          <p:cNvSpPr txBox="1"/>
          <p:nvPr/>
        </p:nvSpPr>
        <p:spPr>
          <a:xfrm>
            <a:off x="8494623" y="1381513"/>
            <a:ext cx="2705966" cy="27699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240092DD-8B8E-4863-9268-4288792D01ED}"/>
              </a:ext>
            </a:extLst>
          </p:cNvPr>
          <p:cNvSpPr txBox="1"/>
          <p:nvPr/>
        </p:nvSpPr>
        <p:spPr>
          <a:xfrm>
            <a:off x="4206593" y="1473809"/>
            <a:ext cx="270596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BA821721-73DF-4E46-962E-010E5DD2D787}"/>
              </a:ext>
            </a:extLst>
          </p:cNvPr>
          <p:cNvSpPr txBox="1"/>
          <p:nvPr/>
        </p:nvSpPr>
        <p:spPr>
          <a:xfrm>
            <a:off x="2177111" y="5275977"/>
            <a:ext cx="1412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Added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FE2A6D43-63A0-4853-87C8-A964F299A742}"/>
              </a:ext>
            </a:extLst>
          </p:cNvPr>
          <p:cNvSpPr txBox="1"/>
          <p:nvPr/>
        </p:nvSpPr>
        <p:spPr>
          <a:xfrm>
            <a:off x="6996485" y="5283229"/>
            <a:ext cx="167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Removed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4B5DEF57-5303-49C4-AFE9-9BC82E00AA7E}"/>
              </a:ext>
            </a:extLst>
          </p:cNvPr>
          <p:cNvSpPr txBox="1"/>
          <p:nvPr/>
        </p:nvSpPr>
        <p:spPr>
          <a:xfrm>
            <a:off x="8850269" y="3870006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Dependencies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="" xmlns:a16="http://schemas.microsoft.com/office/drawing/2014/main" id="{CEED6DDB-F54F-4ACB-8F03-B5660169B922}"/>
              </a:ext>
            </a:extLst>
          </p:cNvPr>
          <p:cNvSpPr/>
          <p:nvPr/>
        </p:nvSpPr>
        <p:spPr>
          <a:xfrm>
            <a:off x="3896099" y="3885240"/>
            <a:ext cx="3852194" cy="13467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effectLst/>
              </a:rPr>
              <a:t/>
            </a:r>
            <a:br>
              <a:rPr lang="en-US" sz="1400" dirty="0">
                <a:solidFill>
                  <a:schemeClr val="tx1"/>
                </a:solidFill>
                <a:effectLst/>
              </a:rPr>
            </a:b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6A930892-1CED-4A5D-B98A-9A4299851B57}"/>
              </a:ext>
            </a:extLst>
          </p:cNvPr>
          <p:cNvSpPr txBox="1"/>
          <p:nvPr/>
        </p:nvSpPr>
        <p:spPr>
          <a:xfrm>
            <a:off x="4576853" y="3430989"/>
            <a:ext cx="219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New and Noteworthy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E01CA04C-74CA-4726-9BD2-2167F67E6675}"/>
              </a:ext>
            </a:extLst>
          </p:cNvPr>
          <p:cNvSpPr txBox="1"/>
          <p:nvPr/>
        </p:nvSpPr>
        <p:spPr>
          <a:xfrm>
            <a:off x="5897636" y="84418"/>
            <a:ext cx="60996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Project Summary: Provide development aids, validation tools, educational resources, and a collaboration space for innovators to ensure the HSPC open ecosystem maintains neutrality while accelerating its adoption.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="" xmlns:a16="http://schemas.microsoft.com/office/drawing/2014/main" id="{42D9C0D4-AC21-4FFE-90B3-C0BD7C164990}"/>
              </a:ext>
            </a:extLst>
          </p:cNvPr>
          <p:cNvSpPr/>
          <p:nvPr/>
        </p:nvSpPr>
        <p:spPr>
          <a:xfrm>
            <a:off x="8160823" y="1394804"/>
            <a:ext cx="3373566" cy="12947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8AE07CEE-DD51-4478-AFD1-964716F55AE9}"/>
              </a:ext>
            </a:extLst>
          </p:cNvPr>
          <p:cNvSpPr txBox="1"/>
          <p:nvPr/>
        </p:nvSpPr>
        <p:spPr>
          <a:xfrm>
            <a:off x="8313223" y="1413799"/>
            <a:ext cx="270596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0E392214-4E09-4BA4-BBC6-0027DAE55AA6}"/>
              </a:ext>
            </a:extLst>
          </p:cNvPr>
          <p:cNvSpPr txBox="1"/>
          <p:nvPr/>
        </p:nvSpPr>
        <p:spPr>
          <a:xfrm>
            <a:off x="8255667" y="4337401"/>
            <a:ext cx="270596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D27F1736-8903-46BC-B321-D953E61EFE5C}"/>
              </a:ext>
            </a:extLst>
          </p:cNvPr>
          <p:cNvSpPr txBox="1"/>
          <p:nvPr/>
        </p:nvSpPr>
        <p:spPr>
          <a:xfrm>
            <a:off x="9182249" y="2664978"/>
            <a:ext cx="1056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Concerns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573A93D6-A5CE-4901-8722-435B9A584ABA}"/>
              </a:ext>
            </a:extLst>
          </p:cNvPr>
          <p:cNvSpPr txBox="1"/>
          <p:nvPr/>
        </p:nvSpPr>
        <p:spPr>
          <a:xfrm>
            <a:off x="8255667" y="3112411"/>
            <a:ext cx="270596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pic>
        <p:nvPicPr>
          <p:cNvPr id="38" name="Picture 37">
            <a:extLst>
              <a:ext uri="{FF2B5EF4-FFF2-40B4-BE49-F238E27FC236}">
                <a16:creationId xmlns="" xmlns:a16="http://schemas.microsoft.com/office/drawing/2014/main" id="{577E3AFC-04A0-49D1-9A60-5922400CCD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049874" y="1707846"/>
            <a:ext cx="38645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Test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clusters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fontAlgn="base"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Security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considerations</a:t>
            </a:r>
          </a:p>
          <a:p>
            <a:pPr fontAlgn="base">
              <a:buFont typeface="Arial" charset="0"/>
              <a:buChar char="•"/>
            </a:pPr>
            <a:r>
              <a:rPr lang="en-US" dirty="0" smtClean="0"/>
              <a:t>HSPC </a:t>
            </a:r>
            <a:r>
              <a:rPr lang="en-US" dirty="0" err="1"/>
              <a:t>Auth</a:t>
            </a:r>
            <a:r>
              <a:rPr lang="en-US" dirty="0"/>
              <a:t> server using </a:t>
            </a:r>
            <a:r>
              <a:rPr lang="en-US" dirty="0" err="1"/>
              <a:t>Mitre</a:t>
            </a:r>
            <a:r>
              <a:rPr lang="en-US" dirty="0"/>
              <a:t> OpenID Connect </a:t>
            </a:r>
            <a:r>
              <a:rPr lang="en-US" dirty="0" smtClean="0"/>
              <a:t>1.3</a:t>
            </a:r>
          </a:p>
          <a:p>
            <a:pPr fontAlgn="base">
              <a:buFont typeface="Arial" charset="0"/>
              <a:buChar char="•"/>
            </a:pPr>
            <a:r>
              <a:rPr lang="en-US" dirty="0" smtClean="0"/>
              <a:t>Docker </a:t>
            </a:r>
            <a:r>
              <a:rPr lang="en-US" dirty="0"/>
              <a:t>Images for HSPC Artifacts</a:t>
            </a:r>
            <a:endParaRPr lang="en-US" b="0" i="0" u="none" strike="noStrike" dirty="0">
              <a:solidFill>
                <a:srgbClr val="00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11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60508" y="1387842"/>
            <a:ext cx="3028849" cy="1943945"/>
            <a:chOff x="998621" y="986589"/>
            <a:chExt cx="2213811" cy="1977312"/>
          </a:xfrm>
          <a:solidFill>
            <a:schemeClr val="bg1"/>
          </a:solidFill>
        </p:grpSpPr>
        <p:sp>
          <p:nvSpPr>
            <p:cNvPr id="4" name="Rectangle 3"/>
            <p:cNvSpPr/>
            <p:nvPr/>
          </p:nvSpPr>
          <p:spPr>
            <a:xfrm>
              <a:off x="998621" y="986589"/>
              <a:ext cx="2213811" cy="197731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17599" y="1124704"/>
              <a:ext cx="1977813" cy="32156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None at this time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524227" y="3839638"/>
            <a:ext cx="3028849" cy="13493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971539" y="1415816"/>
            <a:ext cx="3852194" cy="1972507"/>
            <a:chOff x="998621" y="986589"/>
            <a:chExt cx="2213811" cy="1257510"/>
          </a:xfrm>
          <a:solidFill>
            <a:schemeClr val="bg1"/>
          </a:solidFill>
        </p:grpSpPr>
        <p:sp>
          <p:nvSpPr>
            <p:cNvPr id="12" name="Rectangle 11"/>
            <p:cNvSpPr/>
            <p:nvPr/>
          </p:nvSpPr>
          <p:spPr>
            <a:xfrm>
              <a:off x="998621" y="986589"/>
              <a:ext cx="2213811" cy="125751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17599" y="1109425"/>
              <a:ext cx="1977813" cy="17889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8160822" y="3034310"/>
            <a:ext cx="3328301" cy="7312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983465" y="5654130"/>
            <a:ext cx="4152052" cy="1061019"/>
            <a:chOff x="998621" y="986589"/>
            <a:chExt cx="2213811" cy="2658979"/>
          </a:xfrm>
          <a:solidFill>
            <a:schemeClr val="bg1"/>
          </a:solidFill>
        </p:grpSpPr>
        <p:sp>
          <p:nvSpPr>
            <p:cNvPr id="18" name="Rectangle 17"/>
            <p:cNvSpPr/>
            <p:nvPr/>
          </p:nvSpPr>
          <p:spPr>
            <a:xfrm>
              <a:off x="998621" y="986589"/>
              <a:ext cx="2213811" cy="265897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17599" y="1181089"/>
              <a:ext cx="1977813" cy="5995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5747707" y="5713111"/>
            <a:ext cx="4152052" cy="10374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11937" y="1013459"/>
            <a:ext cx="21257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Milestones Achieved</a:t>
            </a:r>
          </a:p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04888" y="3430989"/>
            <a:ext cx="2221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Upcoming Milestones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63180" y="1001952"/>
            <a:ext cx="2233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Artifacts Delivered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160822" y="4260757"/>
            <a:ext cx="3284994" cy="9619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9436925" y="1052405"/>
            <a:ext cx="64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Risks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0478" y="93308"/>
            <a:ext cx="3428880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Create Development Resources Environment Initiative</a:t>
            </a:r>
          </a:p>
          <a:p>
            <a:r>
              <a:rPr lang="en-US" dirty="0"/>
              <a:t>Providing Educational Resources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9DA0654C-E410-49CE-BD52-B6460B8999C9}"/>
              </a:ext>
            </a:extLst>
          </p:cNvPr>
          <p:cNvSpPr txBox="1"/>
          <p:nvPr/>
        </p:nvSpPr>
        <p:spPr>
          <a:xfrm>
            <a:off x="691980" y="1520012"/>
            <a:ext cx="270596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DD10927B-D26A-49C9-8BCD-9007F994C035}"/>
              </a:ext>
            </a:extLst>
          </p:cNvPr>
          <p:cNvSpPr txBox="1"/>
          <p:nvPr/>
        </p:nvSpPr>
        <p:spPr>
          <a:xfrm>
            <a:off x="8494623" y="1381513"/>
            <a:ext cx="2705966" cy="27699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BA821721-73DF-4E46-962E-010E5DD2D787}"/>
              </a:ext>
            </a:extLst>
          </p:cNvPr>
          <p:cNvSpPr txBox="1"/>
          <p:nvPr/>
        </p:nvSpPr>
        <p:spPr>
          <a:xfrm>
            <a:off x="2177111" y="5275977"/>
            <a:ext cx="1412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Added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FE2A6D43-63A0-4853-87C8-A964F299A742}"/>
              </a:ext>
            </a:extLst>
          </p:cNvPr>
          <p:cNvSpPr txBox="1"/>
          <p:nvPr/>
        </p:nvSpPr>
        <p:spPr>
          <a:xfrm>
            <a:off x="6996485" y="5283229"/>
            <a:ext cx="167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Removed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4B5DEF57-5303-49C4-AFE9-9BC82E00AA7E}"/>
              </a:ext>
            </a:extLst>
          </p:cNvPr>
          <p:cNvSpPr txBox="1"/>
          <p:nvPr/>
        </p:nvSpPr>
        <p:spPr>
          <a:xfrm>
            <a:off x="8850269" y="3870006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Dependencies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="" xmlns:a16="http://schemas.microsoft.com/office/drawing/2014/main" id="{CEED6DDB-F54F-4ACB-8F03-B5660169B922}"/>
              </a:ext>
            </a:extLst>
          </p:cNvPr>
          <p:cNvSpPr/>
          <p:nvPr/>
        </p:nvSpPr>
        <p:spPr>
          <a:xfrm>
            <a:off x="3896099" y="3885240"/>
            <a:ext cx="3852194" cy="13467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1000+ </a:t>
            </a:r>
            <a:r>
              <a:rPr lang="en-US" sz="2000" dirty="0" smtClean="0">
                <a:solidFill>
                  <a:schemeClr val="tx1"/>
                </a:solidFill>
              </a:rPr>
              <a:t>HSPC Developers accounts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6A930892-1CED-4A5D-B98A-9A4299851B57}"/>
              </a:ext>
            </a:extLst>
          </p:cNvPr>
          <p:cNvSpPr txBox="1"/>
          <p:nvPr/>
        </p:nvSpPr>
        <p:spPr>
          <a:xfrm>
            <a:off x="4576853" y="3430989"/>
            <a:ext cx="219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New and Noteworthy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E01CA04C-74CA-4726-9BD2-2167F67E6675}"/>
              </a:ext>
            </a:extLst>
          </p:cNvPr>
          <p:cNvSpPr txBox="1"/>
          <p:nvPr/>
        </p:nvSpPr>
        <p:spPr>
          <a:xfrm>
            <a:off x="5838277" y="122533"/>
            <a:ext cx="60996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Project Summary: Provide development aids, validation tools, educational resources, and a collaboration space for innovators to ensure the HSPC open ecosystem maintains neutrality while accelerating its adoption.</a:t>
            </a:r>
            <a:endParaRPr lang="en-US" sz="1600" dirty="0"/>
          </a:p>
        </p:txBody>
      </p:sp>
      <p:sp>
        <p:nvSpPr>
          <p:cNvPr id="57" name="Rectangle 56">
            <a:extLst>
              <a:ext uri="{FF2B5EF4-FFF2-40B4-BE49-F238E27FC236}">
                <a16:creationId xmlns="" xmlns:a16="http://schemas.microsoft.com/office/drawing/2014/main" id="{42D9C0D4-AC21-4FFE-90B3-C0BD7C164990}"/>
              </a:ext>
            </a:extLst>
          </p:cNvPr>
          <p:cNvSpPr/>
          <p:nvPr/>
        </p:nvSpPr>
        <p:spPr>
          <a:xfrm>
            <a:off x="8160823" y="1394804"/>
            <a:ext cx="3373566" cy="12947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8AE07CEE-DD51-4478-AFD1-964716F55AE9}"/>
              </a:ext>
            </a:extLst>
          </p:cNvPr>
          <p:cNvSpPr txBox="1"/>
          <p:nvPr/>
        </p:nvSpPr>
        <p:spPr>
          <a:xfrm>
            <a:off x="8313223" y="1413799"/>
            <a:ext cx="270596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0E392214-4E09-4BA4-BBC6-0027DAE55AA6}"/>
              </a:ext>
            </a:extLst>
          </p:cNvPr>
          <p:cNvSpPr txBox="1"/>
          <p:nvPr/>
        </p:nvSpPr>
        <p:spPr>
          <a:xfrm>
            <a:off x="8255667" y="4337401"/>
            <a:ext cx="270596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D27F1736-8903-46BC-B321-D953E61EFE5C}"/>
              </a:ext>
            </a:extLst>
          </p:cNvPr>
          <p:cNvSpPr txBox="1"/>
          <p:nvPr/>
        </p:nvSpPr>
        <p:spPr>
          <a:xfrm>
            <a:off x="9182249" y="2664978"/>
            <a:ext cx="1056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Concerns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573A93D6-A5CE-4901-8722-435B9A584ABA}"/>
              </a:ext>
            </a:extLst>
          </p:cNvPr>
          <p:cNvSpPr txBox="1"/>
          <p:nvPr/>
        </p:nvSpPr>
        <p:spPr>
          <a:xfrm>
            <a:off x="8255667" y="3112411"/>
            <a:ext cx="270596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pic>
        <p:nvPicPr>
          <p:cNvPr id="38" name="Picture 37">
            <a:extLst>
              <a:ext uri="{FF2B5EF4-FFF2-40B4-BE49-F238E27FC236}">
                <a16:creationId xmlns="" xmlns:a16="http://schemas.microsoft.com/office/drawing/2014/main" id="{577E3AFC-04A0-49D1-9A60-5922400CCD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983815" y="1467874"/>
            <a:ext cx="385219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Argonauts Query 1.0.0</a:t>
            </a:r>
          </a:p>
          <a:p>
            <a:pPr fontAlgn="base"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FHIR Profiling added to Build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section</a:t>
            </a:r>
          </a:p>
          <a:p>
            <a:pPr fontAlgn="base">
              <a:buFont typeface="Arial" charset="0"/>
              <a:buChar char="•"/>
            </a:pPr>
            <a:r>
              <a:rPr lang="en-US" dirty="0" smtClean="0"/>
              <a:t>Increasing </a:t>
            </a:r>
            <a:r>
              <a:rPr lang="en-US" dirty="0"/>
              <a:t>interoperability </a:t>
            </a:r>
            <a:r>
              <a:rPr lang="en-US" dirty="0" smtClean="0"/>
              <a:t>guide</a:t>
            </a:r>
          </a:p>
          <a:p>
            <a:pPr fontAlgn="base">
              <a:buFont typeface="Arial" charset="0"/>
              <a:buChar char="•"/>
            </a:pPr>
            <a:r>
              <a:rPr lang="en-US" dirty="0" smtClean="0"/>
              <a:t>CDS </a:t>
            </a:r>
            <a:r>
              <a:rPr lang="en-US" dirty="0"/>
              <a:t>Hooks Integration </a:t>
            </a:r>
            <a:r>
              <a:rPr lang="en-US" dirty="0" smtClean="0"/>
              <a:t>Blog</a:t>
            </a:r>
          </a:p>
          <a:p>
            <a:pPr fontAlgn="base">
              <a:buFont typeface="Arial" charset="0"/>
              <a:buChar char="•"/>
            </a:pPr>
            <a:r>
              <a:rPr lang="en-US" dirty="0" smtClean="0"/>
              <a:t>Terminology </a:t>
            </a:r>
            <a:r>
              <a:rPr lang="en-US" dirty="0"/>
              <a:t>and Profile Blog</a:t>
            </a:r>
          </a:p>
          <a:p>
            <a:pPr fontAlgn="base">
              <a:buFont typeface="Arial" charset="0"/>
              <a:buChar char="•"/>
            </a:pPr>
            <a:endParaRPr lang="en-US" b="0" i="0" u="none" strike="noStrike" dirty="0">
              <a:solidFill>
                <a:srgbClr val="00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18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60508" y="1387842"/>
            <a:ext cx="3028849" cy="1943945"/>
            <a:chOff x="998621" y="986589"/>
            <a:chExt cx="2213811" cy="1977312"/>
          </a:xfrm>
          <a:solidFill>
            <a:schemeClr val="bg1"/>
          </a:solidFill>
        </p:grpSpPr>
        <p:sp>
          <p:nvSpPr>
            <p:cNvPr id="4" name="Rectangle 3"/>
            <p:cNvSpPr/>
            <p:nvPr/>
          </p:nvSpPr>
          <p:spPr>
            <a:xfrm>
              <a:off x="998621" y="986589"/>
              <a:ext cx="2213811" cy="197731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ctr">
                <a:buFont typeface="Arial" charset="0"/>
                <a:buChar char="•"/>
              </a:pPr>
              <a:r>
                <a:rPr lang="en-US" sz="16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Argonaut CDS Hooks Project</a:t>
              </a:r>
            </a:p>
            <a:p>
              <a:pPr marL="285750" indent="-285750" algn="ctr">
                <a:buFont typeface="Arial" charset="0"/>
                <a:buChar char="•"/>
              </a:pPr>
              <a:r>
                <a:rPr lang="en-US" sz="1600" b="1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HL7 FHIR </a:t>
              </a:r>
              <a:r>
                <a:rPr lang="en-US" sz="1600" b="1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Connectathon</a:t>
              </a:r>
              <a:endParaRPr lang="en-US" sz="1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  <a:p>
              <a:pPr marL="285750" indent="-285750" algn="ctr">
                <a:buFont typeface="Arial" charset="0"/>
                <a:buChar char="•"/>
              </a:pPr>
              <a:r>
                <a:rPr lang="en-US" sz="1600" b="1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HiMSS</a:t>
              </a:r>
              <a:r>
                <a:rPr lang="en-US" sz="1600" b="1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Interoperability Showcase</a:t>
              </a:r>
              <a:endParaRPr lang="en-US" sz="1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17599" y="1124704"/>
              <a:ext cx="1977813" cy="32156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None at this time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524227" y="3839638"/>
            <a:ext cx="3028849" cy="13493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971539" y="1415816"/>
            <a:ext cx="3852194" cy="1972507"/>
            <a:chOff x="998621" y="986589"/>
            <a:chExt cx="2213811" cy="1257510"/>
          </a:xfrm>
          <a:solidFill>
            <a:schemeClr val="bg1"/>
          </a:solidFill>
        </p:grpSpPr>
        <p:sp>
          <p:nvSpPr>
            <p:cNvPr id="12" name="Rectangle 11"/>
            <p:cNvSpPr/>
            <p:nvPr/>
          </p:nvSpPr>
          <p:spPr>
            <a:xfrm>
              <a:off x="998621" y="986589"/>
              <a:ext cx="2213811" cy="125751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17599" y="1109425"/>
              <a:ext cx="1977813" cy="17889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8160822" y="3034310"/>
            <a:ext cx="3328301" cy="7312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983465" y="5654130"/>
            <a:ext cx="4152052" cy="1061019"/>
            <a:chOff x="998621" y="986589"/>
            <a:chExt cx="2213811" cy="2658979"/>
          </a:xfrm>
          <a:solidFill>
            <a:schemeClr val="bg1"/>
          </a:solidFill>
        </p:grpSpPr>
        <p:sp>
          <p:nvSpPr>
            <p:cNvPr id="18" name="Rectangle 17"/>
            <p:cNvSpPr/>
            <p:nvPr/>
          </p:nvSpPr>
          <p:spPr>
            <a:xfrm>
              <a:off x="998621" y="986589"/>
              <a:ext cx="2213811" cy="265897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17599" y="1181089"/>
              <a:ext cx="1977813" cy="5995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5747707" y="5713111"/>
            <a:ext cx="4152052" cy="10374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11937" y="1013459"/>
            <a:ext cx="21257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Milestones Achieved</a:t>
            </a:r>
          </a:p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04888" y="3430989"/>
            <a:ext cx="2221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Upcoming Milestones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63180" y="1001952"/>
            <a:ext cx="2233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Artifacts Delivered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160822" y="4260757"/>
            <a:ext cx="3284994" cy="9619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9436925" y="1052405"/>
            <a:ext cx="64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Risks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0478" y="93308"/>
            <a:ext cx="3428880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Create Development Resources Environment Initiative</a:t>
            </a:r>
          </a:p>
          <a:p>
            <a:r>
              <a:rPr lang="en-US" dirty="0"/>
              <a:t>Outreach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9DA0654C-E410-49CE-BD52-B6460B8999C9}"/>
              </a:ext>
            </a:extLst>
          </p:cNvPr>
          <p:cNvSpPr txBox="1"/>
          <p:nvPr/>
        </p:nvSpPr>
        <p:spPr>
          <a:xfrm>
            <a:off x="691980" y="1520012"/>
            <a:ext cx="270596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DD10927B-D26A-49C9-8BCD-9007F994C035}"/>
              </a:ext>
            </a:extLst>
          </p:cNvPr>
          <p:cNvSpPr txBox="1"/>
          <p:nvPr/>
        </p:nvSpPr>
        <p:spPr>
          <a:xfrm>
            <a:off x="8494623" y="1381513"/>
            <a:ext cx="2705966" cy="27699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240092DD-8B8E-4863-9268-4288792D01ED}"/>
              </a:ext>
            </a:extLst>
          </p:cNvPr>
          <p:cNvSpPr txBox="1"/>
          <p:nvPr/>
        </p:nvSpPr>
        <p:spPr>
          <a:xfrm>
            <a:off x="4206593" y="1473809"/>
            <a:ext cx="270596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BA821721-73DF-4E46-962E-010E5DD2D787}"/>
              </a:ext>
            </a:extLst>
          </p:cNvPr>
          <p:cNvSpPr txBox="1"/>
          <p:nvPr/>
        </p:nvSpPr>
        <p:spPr>
          <a:xfrm>
            <a:off x="2177111" y="5275977"/>
            <a:ext cx="1412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Added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FE2A6D43-63A0-4853-87C8-A964F299A742}"/>
              </a:ext>
            </a:extLst>
          </p:cNvPr>
          <p:cNvSpPr txBox="1"/>
          <p:nvPr/>
        </p:nvSpPr>
        <p:spPr>
          <a:xfrm>
            <a:off x="6996485" y="5283229"/>
            <a:ext cx="167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Removed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4B5DEF57-5303-49C4-AFE9-9BC82E00AA7E}"/>
              </a:ext>
            </a:extLst>
          </p:cNvPr>
          <p:cNvSpPr txBox="1"/>
          <p:nvPr/>
        </p:nvSpPr>
        <p:spPr>
          <a:xfrm>
            <a:off x="8850269" y="3870006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Dependencies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="" xmlns:a16="http://schemas.microsoft.com/office/drawing/2014/main" id="{CEED6DDB-F54F-4ACB-8F03-B5660169B922}"/>
              </a:ext>
            </a:extLst>
          </p:cNvPr>
          <p:cNvSpPr/>
          <p:nvPr/>
        </p:nvSpPr>
        <p:spPr>
          <a:xfrm>
            <a:off x="3896099" y="3885240"/>
            <a:ext cx="3852194" cy="13467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effectLst/>
              </a:rPr>
              <a:t/>
            </a:r>
            <a:br>
              <a:rPr lang="en-US" sz="1400" dirty="0">
                <a:solidFill>
                  <a:schemeClr val="tx1"/>
                </a:solidFill>
                <a:effectLst/>
              </a:rPr>
            </a:b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6A930892-1CED-4A5D-B98A-9A4299851B57}"/>
              </a:ext>
            </a:extLst>
          </p:cNvPr>
          <p:cNvSpPr txBox="1"/>
          <p:nvPr/>
        </p:nvSpPr>
        <p:spPr>
          <a:xfrm>
            <a:off x="4576853" y="3430989"/>
            <a:ext cx="219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New and Noteworthy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E01CA04C-74CA-4726-9BD2-2167F67E6675}"/>
              </a:ext>
            </a:extLst>
          </p:cNvPr>
          <p:cNvSpPr txBox="1"/>
          <p:nvPr/>
        </p:nvSpPr>
        <p:spPr>
          <a:xfrm>
            <a:off x="5831948" y="122814"/>
            <a:ext cx="6099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Project Summary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="" xmlns:a16="http://schemas.microsoft.com/office/drawing/2014/main" id="{42D9C0D4-AC21-4FFE-90B3-C0BD7C164990}"/>
              </a:ext>
            </a:extLst>
          </p:cNvPr>
          <p:cNvSpPr/>
          <p:nvPr/>
        </p:nvSpPr>
        <p:spPr>
          <a:xfrm>
            <a:off x="8160823" y="1394804"/>
            <a:ext cx="3373566" cy="12947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8AE07CEE-DD51-4478-AFD1-964716F55AE9}"/>
              </a:ext>
            </a:extLst>
          </p:cNvPr>
          <p:cNvSpPr txBox="1"/>
          <p:nvPr/>
        </p:nvSpPr>
        <p:spPr>
          <a:xfrm>
            <a:off x="8313223" y="1413799"/>
            <a:ext cx="270596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0E392214-4E09-4BA4-BBC6-0027DAE55AA6}"/>
              </a:ext>
            </a:extLst>
          </p:cNvPr>
          <p:cNvSpPr txBox="1"/>
          <p:nvPr/>
        </p:nvSpPr>
        <p:spPr>
          <a:xfrm>
            <a:off x="8255667" y="4337401"/>
            <a:ext cx="270596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D27F1736-8903-46BC-B321-D953E61EFE5C}"/>
              </a:ext>
            </a:extLst>
          </p:cNvPr>
          <p:cNvSpPr txBox="1"/>
          <p:nvPr/>
        </p:nvSpPr>
        <p:spPr>
          <a:xfrm>
            <a:off x="9182249" y="2664978"/>
            <a:ext cx="1056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Concerns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573A93D6-A5CE-4901-8722-435B9A584ABA}"/>
              </a:ext>
            </a:extLst>
          </p:cNvPr>
          <p:cNvSpPr txBox="1"/>
          <p:nvPr/>
        </p:nvSpPr>
        <p:spPr>
          <a:xfrm>
            <a:off x="8255667" y="3112411"/>
            <a:ext cx="270596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pic>
        <p:nvPicPr>
          <p:cNvPr id="38" name="Picture 37">
            <a:extLst>
              <a:ext uri="{FF2B5EF4-FFF2-40B4-BE49-F238E27FC236}">
                <a16:creationId xmlns="" xmlns:a16="http://schemas.microsoft.com/office/drawing/2014/main" id="{577E3AFC-04A0-49D1-9A60-5922400CCD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542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dirty="0"/>
              <a:t>Initiative: Support Conformance and Certification Testing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DC547D6-1052-4074-9CF1-D8ED4965C4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266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60508" y="1387842"/>
            <a:ext cx="3028849" cy="1943945"/>
            <a:chOff x="998621" y="986589"/>
            <a:chExt cx="2213811" cy="1977312"/>
          </a:xfrm>
          <a:solidFill>
            <a:schemeClr val="bg1"/>
          </a:solidFill>
        </p:grpSpPr>
        <p:sp>
          <p:nvSpPr>
            <p:cNvPr id="4" name="Rectangle 3"/>
            <p:cNvSpPr/>
            <p:nvPr/>
          </p:nvSpPr>
          <p:spPr>
            <a:xfrm>
              <a:off x="998621" y="986589"/>
              <a:ext cx="2213811" cy="197731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17599" y="1124704"/>
              <a:ext cx="1977813" cy="32156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None at this time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524227" y="3839638"/>
            <a:ext cx="3028849" cy="13493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971539" y="1415816"/>
            <a:ext cx="3852194" cy="1972507"/>
            <a:chOff x="998621" y="986589"/>
            <a:chExt cx="2213811" cy="1257510"/>
          </a:xfrm>
          <a:solidFill>
            <a:schemeClr val="bg1"/>
          </a:solidFill>
        </p:grpSpPr>
        <p:sp>
          <p:nvSpPr>
            <p:cNvPr id="12" name="Rectangle 11"/>
            <p:cNvSpPr/>
            <p:nvPr/>
          </p:nvSpPr>
          <p:spPr>
            <a:xfrm>
              <a:off x="998621" y="986589"/>
              <a:ext cx="2213811" cy="125751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17599" y="1109425"/>
              <a:ext cx="1977813" cy="17889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8160822" y="3034310"/>
            <a:ext cx="3328301" cy="7312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983465" y="5654130"/>
            <a:ext cx="4152052" cy="1061019"/>
            <a:chOff x="998621" y="986589"/>
            <a:chExt cx="2213811" cy="2658979"/>
          </a:xfrm>
          <a:solidFill>
            <a:schemeClr val="bg1"/>
          </a:solidFill>
        </p:grpSpPr>
        <p:sp>
          <p:nvSpPr>
            <p:cNvPr id="18" name="Rectangle 17"/>
            <p:cNvSpPr/>
            <p:nvPr/>
          </p:nvSpPr>
          <p:spPr>
            <a:xfrm>
              <a:off x="998621" y="986589"/>
              <a:ext cx="2213811" cy="265897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17599" y="1181089"/>
              <a:ext cx="1977813" cy="5995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5747707" y="5713111"/>
            <a:ext cx="4152052" cy="10374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308872" y="1013459"/>
            <a:ext cx="1331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Deliverables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08872" y="3430989"/>
            <a:ext cx="1213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Milestones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63180" y="1001952"/>
            <a:ext cx="2233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Artifacts Delivered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160822" y="4260757"/>
            <a:ext cx="3284994" cy="9619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9436925" y="1052405"/>
            <a:ext cx="64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Risks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0478" y="93308"/>
            <a:ext cx="342888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Conformance and Certification Testing</a:t>
            </a:r>
            <a:endParaRPr lang="en-US" sz="1400" b="1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9DA0654C-E410-49CE-BD52-B6460B8999C9}"/>
              </a:ext>
            </a:extLst>
          </p:cNvPr>
          <p:cNvSpPr txBox="1"/>
          <p:nvPr/>
        </p:nvSpPr>
        <p:spPr>
          <a:xfrm>
            <a:off x="691980" y="1520012"/>
            <a:ext cx="2705966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 strategy for conformance and certification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 framework for certification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Certified FHIR profiles</a:t>
            </a:r>
            <a:endParaRPr lang="en-US" sz="14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DD10927B-D26A-49C9-8BCD-9007F994C035}"/>
              </a:ext>
            </a:extLst>
          </p:cNvPr>
          <p:cNvSpPr txBox="1"/>
          <p:nvPr/>
        </p:nvSpPr>
        <p:spPr>
          <a:xfrm>
            <a:off x="8494623" y="1381513"/>
            <a:ext cx="2705966" cy="27699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240092DD-8B8E-4863-9268-4288792D01ED}"/>
              </a:ext>
            </a:extLst>
          </p:cNvPr>
          <p:cNvSpPr txBox="1"/>
          <p:nvPr/>
        </p:nvSpPr>
        <p:spPr>
          <a:xfrm>
            <a:off x="4206593" y="1473809"/>
            <a:ext cx="270596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15888" marR="0" lvl="0" indent="-11588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None</a:t>
            </a:r>
            <a:r>
              <a:rPr lang="mr-IN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…</a:t>
            </a:r>
            <a:r>
              <a:rPr 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yet.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BA821721-73DF-4E46-962E-010E5DD2D787}"/>
              </a:ext>
            </a:extLst>
          </p:cNvPr>
          <p:cNvSpPr txBox="1"/>
          <p:nvPr/>
        </p:nvSpPr>
        <p:spPr>
          <a:xfrm>
            <a:off x="2177111" y="5275977"/>
            <a:ext cx="1412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Added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FE2A6D43-63A0-4853-87C8-A964F299A742}"/>
              </a:ext>
            </a:extLst>
          </p:cNvPr>
          <p:cNvSpPr txBox="1"/>
          <p:nvPr/>
        </p:nvSpPr>
        <p:spPr>
          <a:xfrm>
            <a:off x="6996485" y="5283229"/>
            <a:ext cx="167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Removed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4B5DEF57-5303-49C4-AFE9-9BC82E00AA7E}"/>
              </a:ext>
            </a:extLst>
          </p:cNvPr>
          <p:cNvSpPr txBox="1"/>
          <p:nvPr/>
        </p:nvSpPr>
        <p:spPr>
          <a:xfrm>
            <a:off x="8850269" y="3870006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Dependencies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CEED6DDB-F54F-4ACB-8F03-B5660169B922}"/>
              </a:ext>
            </a:extLst>
          </p:cNvPr>
          <p:cNvSpPr/>
          <p:nvPr/>
        </p:nvSpPr>
        <p:spPr>
          <a:xfrm>
            <a:off x="3896099" y="3885240"/>
            <a:ext cx="3852194" cy="13467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effectLst/>
              </a:rPr>
              <a:t/>
            </a:r>
            <a:br>
              <a:rPr lang="en-US" sz="1400" dirty="0">
                <a:solidFill>
                  <a:schemeClr val="tx1"/>
                </a:solidFill>
                <a:effectLst/>
              </a:rPr>
            </a:b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6A930892-1CED-4A5D-B98A-9A4299851B57}"/>
              </a:ext>
            </a:extLst>
          </p:cNvPr>
          <p:cNvSpPr txBox="1"/>
          <p:nvPr/>
        </p:nvSpPr>
        <p:spPr>
          <a:xfrm>
            <a:off x="4576853" y="3430989"/>
            <a:ext cx="219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New and Noteworthy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01CA04C-74CA-4726-9BD2-2167F67E6675}"/>
              </a:ext>
            </a:extLst>
          </p:cNvPr>
          <p:cNvSpPr txBox="1"/>
          <p:nvPr/>
        </p:nvSpPr>
        <p:spPr>
          <a:xfrm>
            <a:off x="5800449" y="102967"/>
            <a:ext cx="6099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Project Summary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42D9C0D4-AC21-4FFE-90B3-C0BD7C164990}"/>
              </a:ext>
            </a:extLst>
          </p:cNvPr>
          <p:cNvSpPr/>
          <p:nvPr/>
        </p:nvSpPr>
        <p:spPr>
          <a:xfrm>
            <a:off x="8160823" y="1394804"/>
            <a:ext cx="3373566" cy="12947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8AE07CEE-DD51-4478-AFD1-964716F55AE9}"/>
              </a:ext>
            </a:extLst>
          </p:cNvPr>
          <p:cNvSpPr txBox="1"/>
          <p:nvPr/>
        </p:nvSpPr>
        <p:spPr>
          <a:xfrm>
            <a:off x="8313223" y="1413799"/>
            <a:ext cx="270596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Complexity</a:t>
            </a:r>
            <a:endParaRPr lang="en-US" sz="1400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0E392214-4E09-4BA4-BBC6-0027DAE55AA6}"/>
              </a:ext>
            </a:extLst>
          </p:cNvPr>
          <p:cNvSpPr txBox="1"/>
          <p:nvPr/>
        </p:nvSpPr>
        <p:spPr>
          <a:xfrm>
            <a:off x="8255667" y="4337401"/>
            <a:ext cx="270596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OPA FPAR </a:t>
            </a:r>
            <a:r>
              <a:rPr lang="mr-IN" sz="1400" dirty="0" smtClean="0"/>
              <a:t>–</a:t>
            </a:r>
            <a:r>
              <a:rPr lang="en-US" sz="1400" dirty="0" smtClean="0"/>
              <a:t> our first test case</a:t>
            </a:r>
            <a:endParaRPr lang="en-US" sz="14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D27F1736-8903-46BC-B321-D953E61EFE5C}"/>
              </a:ext>
            </a:extLst>
          </p:cNvPr>
          <p:cNvSpPr txBox="1"/>
          <p:nvPr/>
        </p:nvSpPr>
        <p:spPr>
          <a:xfrm>
            <a:off x="9182249" y="2664978"/>
            <a:ext cx="1056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Concerns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573A93D6-A5CE-4901-8722-435B9A584ABA}"/>
              </a:ext>
            </a:extLst>
          </p:cNvPr>
          <p:cNvSpPr txBox="1"/>
          <p:nvPr/>
        </p:nvSpPr>
        <p:spPr>
          <a:xfrm>
            <a:off x="8255667" y="3112411"/>
            <a:ext cx="270596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xmlns="" id="{577E3AFC-04A0-49D1-9A60-5922400CCD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20117" y="520822"/>
            <a:ext cx="5721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Develop a conformance and </a:t>
            </a:r>
            <a:r>
              <a:rPr lang="en-US" smtClean="0"/>
              <a:t>certification strategy for HSPC.</a:t>
            </a:r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8AE07CEE-DD51-4478-AFD1-964716F55AE9}"/>
              </a:ext>
            </a:extLst>
          </p:cNvPr>
          <p:cNvSpPr txBox="1"/>
          <p:nvPr/>
        </p:nvSpPr>
        <p:spPr>
          <a:xfrm>
            <a:off x="562786" y="3864637"/>
            <a:ext cx="270596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Summit at Intermountain in July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86809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sz="4900" dirty="0"/>
              <a:t>Initiative: Support a Vendor and Provider Neutral Marketplace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2B97D3D-EDBE-46EC-9294-DBE12D18E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5621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en-US" dirty="0"/>
              <a:t>Initiative: Tooling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1D0E189-96D5-4247-AE60-AB0D849D0A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3522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60508" y="1387842"/>
            <a:ext cx="3028849" cy="1943945"/>
            <a:chOff x="998621" y="986589"/>
            <a:chExt cx="2213811" cy="1977312"/>
          </a:xfrm>
          <a:solidFill>
            <a:schemeClr val="bg1"/>
          </a:solidFill>
        </p:grpSpPr>
        <p:sp>
          <p:nvSpPr>
            <p:cNvPr id="4" name="Rectangle 3"/>
            <p:cNvSpPr/>
            <p:nvPr/>
          </p:nvSpPr>
          <p:spPr>
            <a:xfrm>
              <a:off x="998621" y="986589"/>
              <a:ext cx="2213811" cy="197731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17599" y="1124704"/>
              <a:ext cx="1977813" cy="32156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None at this time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524227" y="3839638"/>
            <a:ext cx="3028849" cy="13493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971539" y="1415816"/>
            <a:ext cx="3852194" cy="1972507"/>
            <a:chOff x="998621" y="986589"/>
            <a:chExt cx="2213811" cy="1257510"/>
          </a:xfrm>
          <a:solidFill>
            <a:schemeClr val="bg1"/>
          </a:solidFill>
        </p:grpSpPr>
        <p:sp>
          <p:nvSpPr>
            <p:cNvPr id="12" name="Rectangle 11"/>
            <p:cNvSpPr/>
            <p:nvPr/>
          </p:nvSpPr>
          <p:spPr>
            <a:xfrm>
              <a:off x="998621" y="986589"/>
              <a:ext cx="2213811" cy="125751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17599" y="1109425"/>
              <a:ext cx="1977813" cy="17889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8160822" y="3034310"/>
            <a:ext cx="3328301" cy="7312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983465" y="5654130"/>
            <a:ext cx="4152052" cy="1061019"/>
            <a:chOff x="998621" y="986589"/>
            <a:chExt cx="2213811" cy="2658979"/>
          </a:xfrm>
          <a:solidFill>
            <a:schemeClr val="bg1"/>
          </a:solidFill>
        </p:grpSpPr>
        <p:sp>
          <p:nvSpPr>
            <p:cNvPr id="18" name="Rectangle 17"/>
            <p:cNvSpPr/>
            <p:nvPr/>
          </p:nvSpPr>
          <p:spPr>
            <a:xfrm>
              <a:off x="998621" y="986589"/>
              <a:ext cx="2213811" cy="265897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17599" y="1181089"/>
              <a:ext cx="1977813" cy="5995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5747707" y="5713111"/>
            <a:ext cx="4152052" cy="10374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308872" y="1013459"/>
            <a:ext cx="1331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Deliverables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08872" y="3430989"/>
            <a:ext cx="1213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Milestones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63180" y="1001952"/>
            <a:ext cx="2233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Artifacts Delivered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160822" y="4260757"/>
            <a:ext cx="3284994" cy="9619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9436925" y="1052405"/>
            <a:ext cx="64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Risks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0478" y="93308"/>
            <a:ext cx="3428880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Tooling Initiative</a:t>
            </a:r>
            <a:endParaRPr lang="en-US" b="1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9DA0654C-E410-49CE-BD52-B6460B8999C9}"/>
              </a:ext>
            </a:extLst>
          </p:cNvPr>
          <p:cNvSpPr txBox="1"/>
          <p:nvPr/>
        </p:nvSpPr>
        <p:spPr>
          <a:xfrm>
            <a:off x="691980" y="1520012"/>
            <a:ext cx="2705966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CEM -&gt; CIMI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CIMI -&gt; FHIR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CEM -&gt; FHIR</a:t>
            </a:r>
            <a:endParaRPr lang="en-US" sz="14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DD10927B-D26A-49C9-8BCD-9007F994C035}"/>
              </a:ext>
            </a:extLst>
          </p:cNvPr>
          <p:cNvSpPr txBox="1"/>
          <p:nvPr/>
        </p:nvSpPr>
        <p:spPr>
          <a:xfrm>
            <a:off x="8494623" y="1381513"/>
            <a:ext cx="2705966" cy="27699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240092DD-8B8E-4863-9268-4288792D01ED}"/>
              </a:ext>
            </a:extLst>
          </p:cNvPr>
          <p:cNvSpPr txBox="1"/>
          <p:nvPr/>
        </p:nvSpPr>
        <p:spPr>
          <a:xfrm>
            <a:off x="4206593" y="1473809"/>
            <a:ext cx="341351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15888" marR="0" lvl="0" indent="-11588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Will demo Model </a:t>
            </a:r>
            <a:r>
              <a:rPr lang="en-US" sz="12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Adoption Repository this week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BA821721-73DF-4E46-962E-010E5DD2D787}"/>
              </a:ext>
            </a:extLst>
          </p:cNvPr>
          <p:cNvSpPr txBox="1"/>
          <p:nvPr/>
        </p:nvSpPr>
        <p:spPr>
          <a:xfrm>
            <a:off x="2177111" y="5275977"/>
            <a:ext cx="1412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Added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FE2A6D43-63A0-4853-87C8-A964F299A742}"/>
              </a:ext>
            </a:extLst>
          </p:cNvPr>
          <p:cNvSpPr txBox="1"/>
          <p:nvPr/>
        </p:nvSpPr>
        <p:spPr>
          <a:xfrm>
            <a:off x="6996485" y="5283229"/>
            <a:ext cx="167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Removed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4B5DEF57-5303-49C4-AFE9-9BC82E00AA7E}"/>
              </a:ext>
            </a:extLst>
          </p:cNvPr>
          <p:cNvSpPr txBox="1"/>
          <p:nvPr/>
        </p:nvSpPr>
        <p:spPr>
          <a:xfrm>
            <a:off x="8850269" y="3870006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Dependencies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CEED6DDB-F54F-4ACB-8F03-B5660169B922}"/>
              </a:ext>
            </a:extLst>
          </p:cNvPr>
          <p:cNvSpPr/>
          <p:nvPr/>
        </p:nvSpPr>
        <p:spPr>
          <a:xfrm>
            <a:off x="3896099" y="3885240"/>
            <a:ext cx="3852194" cy="13467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effectLst/>
              </a:rPr>
              <a:t/>
            </a:r>
            <a:br>
              <a:rPr lang="en-US" sz="1400" dirty="0">
                <a:solidFill>
                  <a:schemeClr val="tx1"/>
                </a:solidFill>
                <a:effectLst/>
              </a:rPr>
            </a:b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6A930892-1CED-4A5D-B98A-9A4299851B57}"/>
              </a:ext>
            </a:extLst>
          </p:cNvPr>
          <p:cNvSpPr txBox="1"/>
          <p:nvPr/>
        </p:nvSpPr>
        <p:spPr>
          <a:xfrm>
            <a:off x="4576853" y="3430989"/>
            <a:ext cx="219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New and Noteworthy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01CA04C-74CA-4726-9BD2-2167F67E6675}"/>
              </a:ext>
            </a:extLst>
          </p:cNvPr>
          <p:cNvSpPr txBox="1"/>
          <p:nvPr/>
        </p:nvSpPr>
        <p:spPr>
          <a:xfrm>
            <a:off x="5800449" y="66936"/>
            <a:ext cx="6099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Project Summary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42D9C0D4-AC21-4FFE-90B3-C0BD7C164990}"/>
              </a:ext>
            </a:extLst>
          </p:cNvPr>
          <p:cNvSpPr/>
          <p:nvPr/>
        </p:nvSpPr>
        <p:spPr>
          <a:xfrm>
            <a:off x="8160823" y="1394804"/>
            <a:ext cx="3373566" cy="12947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8AE07CEE-DD51-4478-AFD1-964716F55AE9}"/>
              </a:ext>
            </a:extLst>
          </p:cNvPr>
          <p:cNvSpPr txBox="1"/>
          <p:nvPr/>
        </p:nvSpPr>
        <p:spPr>
          <a:xfrm>
            <a:off x="8313223" y="1413799"/>
            <a:ext cx="270596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0E392214-4E09-4BA4-BBC6-0027DAE55AA6}"/>
              </a:ext>
            </a:extLst>
          </p:cNvPr>
          <p:cNvSpPr txBox="1"/>
          <p:nvPr/>
        </p:nvSpPr>
        <p:spPr>
          <a:xfrm>
            <a:off x="8255667" y="4337401"/>
            <a:ext cx="270596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D27F1736-8903-46BC-B321-D953E61EFE5C}"/>
              </a:ext>
            </a:extLst>
          </p:cNvPr>
          <p:cNvSpPr txBox="1"/>
          <p:nvPr/>
        </p:nvSpPr>
        <p:spPr>
          <a:xfrm>
            <a:off x="9182249" y="2664978"/>
            <a:ext cx="1056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Concerns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573A93D6-A5CE-4901-8722-435B9A584ABA}"/>
              </a:ext>
            </a:extLst>
          </p:cNvPr>
          <p:cNvSpPr txBox="1"/>
          <p:nvPr/>
        </p:nvSpPr>
        <p:spPr>
          <a:xfrm>
            <a:off x="8255667" y="3112411"/>
            <a:ext cx="270596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Licensing</a:t>
            </a:r>
            <a:endParaRPr lang="en-US" sz="1400" dirty="0"/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xmlns="" id="{577E3AFC-04A0-49D1-9A60-5922400CCD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6853" y="532913"/>
            <a:ext cx="4470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Tooling to support HSPC </a:t>
            </a:r>
            <a:r>
              <a:rPr lang="en-US" smtClean="0"/>
              <a:t>in achieving its goals.</a:t>
            </a:r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9DA0654C-E410-49CE-BD52-B6460B8999C9}"/>
              </a:ext>
            </a:extLst>
          </p:cNvPr>
          <p:cNvSpPr txBox="1"/>
          <p:nvPr/>
        </p:nvSpPr>
        <p:spPr>
          <a:xfrm>
            <a:off x="560507" y="3903682"/>
            <a:ext cx="299256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Summit @ Cognitive in September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CIMI Tooling Roadmap</a:t>
            </a:r>
          </a:p>
        </p:txBody>
      </p:sp>
    </p:spTree>
    <p:extLst>
      <p:ext uri="{BB962C8B-B14F-4D97-AF65-F5344CB8AC3E}">
        <p14:creationId xmlns:p14="http://schemas.microsoft.com/office/powerpoint/2010/main" val="7013581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900" dirty="0"/>
              <a:t>Initiative: Knowledge Content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B35F088-001F-4E14-821E-CF64087793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334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/>
              <a:t>Initiative: SOA Reference Implementation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10CB29E-60FA-4D6F-AEEA-63FA6991E9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7944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60508" y="1387842"/>
            <a:ext cx="3028849" cy="1943945"/>
            <a:chOff x="998621" y="986589"/>
            <a:chExt cx="2213811" cy="1977312"/>
          </a:xfrm>
          <a:solidFill>
            <a:schemeClr val="bg1"/>
          </a:solidFill>
        </p:grpSpPr>
        <p:sp>
          <p:nvSpPr>
            <p:cNvPr id="4" name="Rectangle 3"/>
            <p:cNvSpPr/>
            <p:nvPr/>
          </p:nvSpPr>
          <p:spPr>
            <a:xfrm>
              <a:off x="998621" y="986589"/>
              <a:ext cx="2213811" cy="197731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17599" y="1124704"/>
              <a:ext cx="1977813" cy="32156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None at this time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524227" y="3839638"/>
            <a:ext cx="3028849" cy="13493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3971539" y="1415816"/>
            <a:ext cx="3852194" cy="1972507"/>
            <a:chOff x="998621" y="986589"/>
            <a:chExt cx="2213811" cy="1257510"/>
          </a:xfrm>
          <a:solidFill>
            <a:schemeClr val="bg1"/>
          </a:solidFill>
        </p:grpSpPr>
        <p:sp>
          <p:nvSpPr>
            <p:cNvPr id="12" name="Rectangle 11"/>
            <p:cNvSpPr/>
            <p:nvPr/>
          </p:nvSpPr>
          <p:spPr>
            <a:xfrm>
              <a:off x="998621" y="986589"/>
              <a:ext cx="2213811" cy="125751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17599" y="1109425"/>
              <a:ext cx="1977813" cy="17889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8160822" y="3034310"/>
            <a:ext cx="3328301" cy="7312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983465" y="5654130"/>
            <a:ext cx="4152052" cy="1061019"/>
            <a:chOff x="998621" y="986589"/>
            <a:chExt cx="2213811" cy="2658979"/>
          </a:xfrm>
          <a:solidFill>
            <a:schemeClr val="bg1"/>
          </a:solidFill>
        </p:grpSpPr>
        <p:sp>
          <p:nvSpPr>
            <p:cNvPr id="18" name="Rectangle 17"/>
            <p:cNvSpPr/>
            <p:nvPr/>
          </p:nvSpPr>
          <p:spPr>
            <a:xfrm>
              <a:off x="998621" y="986589"/>
              <a:ext cx="2213811" cy="265897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17599" y="1181089"/>
              <a:ext cx="1977813" cy="5995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5747707" y="5713111"/>
            <a:ext cx="4152052" cy="10374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11939" y="1013459"/>
            <a:ext cx="2125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Milestones Achieved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04888" y="3430989"/>
            <a:ext cx="2221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Upcoming Milestones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63180" y="1001952"/>
            <a:ext cx="2233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Artifacts Delivered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160822" y="4260757"/>
            <a:ext cx="3284994" cy="9619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36925" y="1052405"/>
            <a:ext cx="64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Risks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0478" y="74647"/>
            <a:ext cx="342888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Knowledge Content Initiative</a:t>
            </a:r>
          </a:p>
          <a:p>
            <a:r>
              <a:rPr lang="en-US" dirty="0"/>
              <a:t>BPM Health Community (OMG)</a:t>
            </a:r>
            <a:endParaRPr lang="en-US" sz="1400" b="1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9DA0654C-E410-49CE-BD52-B6460B8999C9}"/>
              </a:ext>
            </a:extLst>
          </p:cNvPr>
          <p:cNvSpPr txBox="1"/>
          <p:nvPr/>
        </p:nvSpPr>
        <p:spPr>
          <a:xfrm>
            <a:off x="517201" y="1438259"/>
            <a:ext cx="299562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en-US" sz="1400" dirty="0" smtClean="0"/>
              <a:t>BPM in Medicine Community Established and Active.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en-US" sz="1400" dirty="0" smtClean="0"/>
              <a:t>Initial Activities and Goals for BPM in Medicine Established.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en-US" sz="1400" dirty="0" smtClean="0"/>
              <a:t>Alpha Version BPM Field Guide Authored.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en-US" sz="1400" dirty="0" smtClean="0"/>
              <a:t>BPM Use Cases Explored in Area of Pregnancy Management.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DD10927B-D26A-49C9-8BCD-9007F994C035}"/>
              </a:ext>
            </a:extLst>
          </p:cNvPr>
          <p:cNvSpPr txBox="1"/>
          <p:nvPr/>
        </p:nvSpPr>
        <p:spPr>
          <a:xfrm>
            <a:off x="8494623" y="1381513"/>
            <a:ext cx="2705966" cy="27699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240092DD-8B8E-4863-9268-4288792D01ED}"/>
              </a:ext>
            </a:extLst>
          </p:cNvPr>
          <p:cNvSpPr txBox="1"/>
          <p:nvPr/>
        </p:nvSpPr>
        <p:spPr>
          <a:xfrm>
            <a:off x="4006839" y="1461449"/>
            <a:ext cx="377675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en-US" sz="1400" dirty="0" smtClean="0"/>
              <a:t>Alpha-BPM Field Guide Released.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en-US" sz="1400" dirty="0" smtClean="0"/>
              <a:t>BPM Pregnancy Use Case Developed.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en-US" sz="1400" dirty="0" smtClean="0"/>
              <a:t>BPM Milestones added to Alpha HSPC Roadmap (currently in internal review).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en-US" sz="1400" dirty="0" smtClean="0"/>
              <a:t>Prototype BPMN Process using HSPC Sandbox/FHIR for Data (</a:t>
            </a:r>
            <a:r>
              <a:rPr lang="en-US" sz="1400" dirty="0" err="1" smtClean="0"/>
              <a:t>ePulmonary</a:t>
            </a:r>
            <a:r>
              <a:rPr lang="en-US" sz="1400" dirty="0" smtClean="0"/>
              <a:t> Embolism-phase 1).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BA821721-73DF-4E46-962E-010E5DD2D787}"/>
              </a:ext>
            </a:extLst>
          </p:cNvPr>
          <p:cNvSpPr txBox="1"/>
          <p:nvPr/>
        </p:nvSpPr>
        <p:spPr>
          <a:xfrm>
            <a:off x="2177111" y="5275977"/>
            <a:ext cx="1412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Added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FE2A6D43-63A0-4853-87C8-A964F299A742}"/>
              </a:ext>
            </a:extLst>
          </p:cNvPr>
          <p:cNvSpPr txBox="1"/>
          <p:nvPr/>
        </p:nvSpPr>
        <p:spPr>
          <a:xfrm>
            <a:off x="6996485" y="5283229"/>
            <a:ext cx="167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Removed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4B5DEF57-5303-49C4-AFE9-9BC82E00AA7E}"/>
              </a:ext>
            </a:extLst>
          </p:cNvPr>
          <p:cNvSpPr txBox="1"/>
          <p:nvPr/>
        </p:nvSpPr>
        <p:spPr>
          <a:xfrm>
            <a:off x="8850269" y="3870006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Dependencies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CEED6DDB-F54F-4ACB-8F03-B5660169B922}"/>
              </a:ext>
            </a:extLst>
          </p:cNvPr>
          <p:cNvSpPr/>
          <p:nvPr/>
        </p:nvSpPr>
        <p:spPr>
          <a:xfrm>
            <a:off x="3896099" y="3885240"/>
            <a:ext cx="3852194" cy="13467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effectLst/>
              </a:rPr>
              <a:t/>
            </a:r>
            <a:br>
              <a:rPr lang="en-US" sz="1400" dirty="0">
                <a:solidFill>
                  <a:schemeClr val="tx1"/>
                </a:solidFill>
                <a:effectLst/>
              </a:rPr>
            </a:b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6A930892-1CED-4A5D-B98A-9A4299851B57}"/>
              </a:ext>
            </a:extLst>
          </p:cNvPr>
          <p:cNvSpPr txBox="1"/>
          <p:nvPr/>
        </p:nvSpPr>
        <p:spPr>
          <a:xfrm>
            <a:off x="4576853" y="3430989"/>
            <a:ext cx="219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New and Noteworthy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01CA04C-74CA-4726-9BD2-2167F67E6675}"/>
              </a:ext>
            </a:extLst>
          </p:cNvPr>
          <p:cNvSpPr txBox="1"/>
          <p:nvPr/>
        </p:nvSpPr>
        <p:spPr>
          <a:xfrm>
            <a:off x="5831948" y="122533"/>
            <a:ext cx="6099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Project </a:t>
            </a:r>
            <a:r>
              <a:rPr lang="en-US" dirty="0" smtClean="0"/>
              <a:t>Summary: Analysis and Adaptation of the OMG’s Business Process Management Standards </a:t>
            </a:r>
            <a:r>
              <a:rPr lang="en-US" smtClean="0"/>
              <a:t>for Medicine.</a:t>
            </a:r>
            <a:endParaRPr lang="en-US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42D9C0D4-AC21-4FFE-90B3-C0BD7C164990}"/>
              </a:ext>
            </a:extLst>
          </p:cNvPr>
          <p:cNvSpPr/>
          <p:nvPr/>
        </p:nvSpPr>
        <p:spPr>
          <a:xfrm>
            <a:off x="8160823" y="1394804"/>
            <a:ext cx="3373566" cy="12947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8AE07CEE-DD51-4478-AFD1-964716F55AE9}"/>
              </a:ext>
            </a:extLst>
          </p:cNvPr>
          <p:cNvSpPr txBox="1"/>
          <p:nvPr/>
        </p:nvSpPr>
        <p:spPr>
          <a:xfrm>
            <a:off x="8205915" y="1413799"/>
            <a:ext cx="32399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en-US" sz="1400" dirty="0" smtClean="0"/>
              <a:t>Choices between FHIR-DSTU 2 and FHIR-STU 3.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en-US" sz="1400" dirty="0"/>
              <a:t>Availability of needed </a:t>
            </a:r>
            <a:r>
              <a:rPr lang="en-US" sz="1400" dirty="0" smtClean="0"/>
              <a:t>CIMI/FHIR </a:t>
            </a:r>
            <a:r>
              <a:rPr lang="en-US" sz="1400" dirty="0"/>
              <a:t>models for Information Artifacts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0E392214-4E09-4BA4-BBC6-0027DAE55AA6}"/>
              </a:ext>
            </a:extLst>
          </p:cNvPr>
          <p:cNvSpPr txBox="1"/>
          <p:nvPr/>
        </p:nvSpPr>
        <p:spPr>
          <a:xfrm>
            <a:off x="8205915" y="4322859"/>
            <a:ext cx="31617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en-US" sz="1400" dirty="0"/>
              <a:t>CIMI/FHIR Models for data Reads/Writes, Orders, Decisions, Etc</a:t>
            </a:r>
            <a:r>
              <a:rPr lang="en-US" sz="1400" dirty="0" smtClean="0"/>
              <a:t>.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en-US" sz="1400" dirty="0" smtClean="0"/>
              <a:t>HSPC Sandbox models for Security.</a:t>
            </a:r>
            <a:endParaRPr lang="en-US" sz="14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D27F1736-8903-46BC-B321-D953E61EFE5C}"/>
              </a:ext>
            </a:extLst>
          </p:cNvPr>
          <p:cNvSpPr txBox="1"/>
          <p:nvPr/>
        </p:nvSpPr>
        <p:spPr>
          <a:xfrm>
            <a:off x="9182249" y="2664978"/>
            <a:ext cx="1056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Concerns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573A93D6-A5CE-4901-8722-435B9A584ABA}"/>
              </a:ext>
            </a:extLst>
          </p:cNvPr>
          <p:cNvSpPr txBox="1"/>
          <p:nvPr/>
        </p:nvSpPr>
        <p:spPr>
          <a:xfrm>
            <a:off x="8183369" y="3050491"/>
            <a:ext cx="32399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en-US" sz="1400" dirty="0" smtClean="0"/>
              <a:t>Resources for Wide Range of Knowledge Modeling/Piloting initiatives.</a:t>
            </a:r>
            <a:endParaRPr lang="en-US" sz="1400" dirty="0"/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xmlns="" id="{577E3AFC-04A0-49D1-9A60-5922400CCD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240092DD-8B8E-4863-9268-4288792D01ED}"/>
              </a:ext>
            </a:extLst>
          </p:cNvPr>
          <p:cNvSpPr txBox="1"/>
          <p:nvPr/>
        </p:nvSpPr>
        <p:spPr>
          <a:xfrm>
            <a:off x="536541" y="3878890"/>
            <a:ext cx="29762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en-US" sz="1400" dirty="0" smtClean="0"/>
              <a:t>Beta-BPM Field Guide.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en-US" sz="1400" dirty="0" smtClean="0"/>
              <a:t>Beta-HSPC Roadmap.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en-US" sz="1400" dirty="0" err="1" smtClean="0"/>
              <a:t>ePulmonary</a:t>
            </a:r>
            <a:r>
              <a:rPr lang="en-US" sz="1400" dirty="0" smtClean="0"/>
              <a:t> Embolism-Phase 2.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8AE07CEE-DD51-4478-AFD1-964716F55AE9}"/>
              </a:ext>
            </a:extLst>
          </p:cNvPr>
          <p:cNvSpPr txBox="1"/>
          <p:nvPr/>
        </p:nvSpPr>
        <p:spPr>
          <a:xfrm>
            <a:off x="3927707" y="3942942"/>
            <a:ext cx="35641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Rapid </a:t>
            </a:r>
            <a:r>
              <a:rPr lang="en-US" sz="1400" dirty="0" smtClean="0"/>
              <a:t>Evolution of HL7 CDS Hooks Standard.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0501277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60508" y="1387842"/>
            <a:ext cx="3028849" cy="1943945"/>
            <a:chOff x="998621" y="986589"/>
            <a:chExt cx="2213811" cy="1977312"/>
          </a:xfrm>
          <a:solidFill>
            <a:schemeClr val="bg1"/>
          </a:solidFill>
        </p:grpSpPr>
        <p:sp>
          <p:nvSpPr>
            <p:cNvPr id="4" name="Rectangle 3"/>
            <p:cNvSpPr/>
            <p:nvPr/>
          </p:nvSpPr>
          <p:spPr>
            <a:xfrm>
              <a:off x="998621" y="986589"/>
              <a:ext cx="2213811" cy="197731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17599" y="1124704"/>
              <a:ext cx="1977813" cy="32156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None at this time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524227" y="3839638"/>
            <a:ext cx="3028849" cy="13493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971539" y="1415816"/>
            <a:ext cx="3852194" cy="1972507"/>
            <a:chOff x="998621" y="986589"/>
            <a:chExt cx="2213811" cy="1257510"/>
          </a:xfrm>
          <a:solidFill>
            <a:schemeClr val="bg1"/>
          </a:solidFill>
        </p:grpSpPr>
        <p:sp>
          <p:nvSpPr>
            <p:cNvPr id="12" name="Rectangle 11"/>
            <p:cNvSpPr/>
            <p:nvPr/>
          </p:nvSpPr>
          <p:spPr>
            <a:xfrm>
              <a:off x="998621" y="986589"/>
              <a:ext cx="2213811" cy="125751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Tx/>
                <a:buChar char="-"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17599" y="1109425"/>
              <a:ext cx="1977813" cy="17889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8160822" y="3034310"/>
            <a:ext cx="3328301" cy="7312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983465" y="5654130"/>
            <a:ext cx="4152052" cy="1061020"/>
            <a:chOff x="998621" y="986589"/>
            <a:chExt cx="2213811" cy="2658979"/>
          </a:xfrm>
          <a:solidFill>
            <a:schemeClr val="bg1"/>
          </a:solidFill>
        </p:grpSpPr>
        <p:sp>
          <p:nvSpPr>
            <p:cNvPr id="18" name="Rectangle 17"/>
            <p:cNvSpPr/>
            <p:nvPr/>
          </p:nvSpPr>
          <p:spPr>
            <a:xfrm>
              <a:off x="998621" y="986589"/>
              <a:ext cx="2213811" cy="265897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12879" y="1028327"/>
              <a:ext cx="2188720" cy="254531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dirty="0" smtClean="0"/>
                <a:t>A “notation selector/decision tree” to help content creators choose among expression formalisms</a:t>
              </a:r>
            </a:p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dirty="0" smtClean="0"/>
                <a:t>Document to format along stakeholder lines: “Content Builders”, “Content users” , and “Content Validators/readers”.  </a:t>
              </a:r>
            </a:p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5747707" y="5713111"/>
            <a:ext cx="4152052" cy="10374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11939" y="1013459"/>
            <a:ext cx="2125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Milestones Achieved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04888" y="3430989"/>
            <a:ext cx="2221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Upcoming Milestones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63180" y="1001952"/>
            <a:ext cx="2233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Artifacts Delivered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160822" y="4260757"/>
            <a:ext cx="3284994" cy="9619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9436925" y="1052405"/>
            <a:ext cx="64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Risks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0478" y="74647"/>
            <a:ext cx="342888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OMG Business Process Management Health (BPM Health)</a:t>
            </a:r>
            <a:endParaRPr lang="en-US" sz="1400" b="1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9DA0654C-E410-49CE-BD52-B6460B8999C9}"/>
              </a:ext>
            </a:extLst>
          </p:cNvPr>
          <p:cNvSpPr txBox="1"/>
          <p:nvPr/>
        </p:nvSpPr>
        <p:spPr>
          <a:xfrm>
            <a:off x="691980" y="1520012"/>
            <a:ext cx="2705966" cy="160043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Alpha </a:t>
            </a:r>
            <a:r>
              <a:rPr lang="en-US" sz="1400" dirty="0"/>
              <a:t>Document </a:t>
            </a:r>
            <a:r>
              <a:rPr lang="en-US" sz="1400" dirty="0" smtClean="0"/>
              <a:t>Published 21 </a:t>
            </a:r>
            <a:r>
              <a:rPr lang="en-US" sz="1400" dirty="0" err="1" smtClean="0"/>
              <a:t>Septmber</a:t>
            </a: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Community Alpha Review as part of OMG NOLA Meeting in September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Face-to-Face workshop held November 8-9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DD10927B-D26A-49C9-8BCD-9007F994C035}"/>
              </a:ext>
            </a:extLst>
          </p:cNvPr>
          <p:cNvSpPr txBox="1"/>
          <p:nvPr/>
        </p:nvSpPr>
        <p:spPr>
          <a:xfrm>
            <a:off x="8494623" y="1381513"/>
            <a:ext cx="2705966" cy="27699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240092DD-8B8E-4863-9268-4288792D01ED}"/>
              </a:ext>
            </a:extLst>
          </p:cNvPr>
          <p:cNvSpPr txBox="1"/>
          <p:nvPr/>
        </p:nvSpPr>
        <p:spPr>
          <a:xfrm>
            <a:off x="4206593" y="1473809"/>
            <a:ext cx="335922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200" dirty="0" smtClean="0"/>
              <a:t>BPM Field Guide (Alpha Release)</a:t>
            </a:r>
            <a:br>
              <a:rPr lang="en-US" sz="1200" dirty="0" smtClean="0"/>
            </a:br>
            <a:r>
              <a:rPr lang="en-US" sz="1200" dirty="0" smtClean="0"/>
              <a:t>(September 2017) </a:t>
            </a:r>
          </a:p>
          <a:p>
            <a:pPr marL="285750" indent="-285750">
              <a:buFontTx/>
              <a:buChar char="-"/>
            </a:pPr>
            <a:r>
              <a:rPr lang="en-US" sz="1200" dirty="0" smtClean="0"/>
              <a:t>Community Peer Review Notes (October 2017)</a:t>
            </a:r>
          </a:p>
          <a:p>
            <a:pPr marL="285750" indent="-285750">
              <a:buFontTx/>
              <a:buChar char="-"/>
            </a:pPr>
            <a:endParaRPr lang="en-US" sz="12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BA821721-73DF-4E46-962E-010E5DD2D787}"/>
              </a:ext>
            </a:extLst>
          </p:cNvPr>
          <p:cNvSpPr txBox="1"/>
          <p:nvPr/>
        </p:nvSpPr>
        <p:spPr>
          <a:xfrm>
            <a:off x="2177111" y="5275977"/>
            <a:ext cx="1412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Added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FE2A6D43-63A0-4853-87C8-A964F299A742}"/>
              </a:ext>
            </a:extLst>
          </p:cNvPr>
          <p:cNvSpPr txBox="1"/>
          <p:nvPr/>
        </p:nvSpPr>
        <p:spPr>
          <a:xfrm>
            <a:off x="6996485" y="5283229"/>
            <a:ext cx="167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Removed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4B5DEF57-5303-49C4-AFE9-9BC82E00AA7E}"/>
              </a:ext>
            </a:extLst>
          </p:cNvPr>
          <p:cNvSpPr txBox="1"/>
          <p:nvPr/>
        </p:nvSpPr>
        <p:spPr>
          <a:xfrm>
            <a:off x="8850269" y="3870006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Dependencies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CEED6DDB-F54F-4ACB-8F03-B5660169B922}"/>
              </a:ext>
            </a:extLst>
          </p:cNvPr>
          <p:cNvSpPr/>
          <p:nvPr/>
        </p:nvSpPr>
        <p:spPr>
          <a:xfrm>
            <a:off x="3896099" y="3885240"/>
            <a:ext cx="3852194" cy="13467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effectLst/>
              </a:rPr>
              <a:t/>
            </a:r>
            <a:br>
              <a:rPr lang="en-US" sz="1400" dirty="0">
                <a:solidFill>
                  <a:schemeClr val="tx1"/>
                </a:solidFill>
                <a:effectLst/>
              </a:rPr>
            </a:b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6A930892-1CED-4A5D-B98A-9A4299851B57}"/>
              </a:ext>
            </a:extLst>
          </p:cNvPr>
          <p:cNvSpPr txBox="1"/>
          <p:nvPr/>
        </p:nvSpPr>
        <p:spPr>
          <a:xfrm>
            <a:off x="4576853" y="3430989"/>
            <a:ext cx="219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New and Noteworthy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01CA04C-74CA-4726-9BD2-2167F67E6675}"/>
              </a:ext>
            </a:extLst>
          </p:cNvPr>
          <p:cNvSpPr txBox="1"/>
          <p:nvPr/>
        </p:nvSpPr>
        <p:spPr>
          <a:xfrm>
            <a:off x="5831948" y="122533"/>
            <a:ext cx="6099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Project </a:t>
            </a:r>
            <a:r>
              <a:rPr lang="en-US" dirty="0" smtClean="0"/>
              <a:t>Summary – Steve White</a:t>
            </a:r>
            <a:endParaRPr lang="en-US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42D9C0D4-AC21-4FFE-90B3-C0BD7C164990}"/>
              </a:ext>
            </a:extLst>
          </p:cNvPr>
          <p:cNvSpPr/>
          <p:nvPr/>
        </p:nvSpPr>
        <p:spPr>
          <a:xfrm>
            <a:off x="8160823" y="1394804"/>
            <a:ext cx="3373566" cy="12947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8AE07CEE-DD51-4478-AFD1-964716F55AE9}"/>
              </a:ext>
            </a:extLst>
          </p:cNvPr>
          <p:cNvSpPr txBox="1"/>
          <p:nvPr/>
        </p:nvSpPr>
        <p:spPr>
          <a:xfrm>
            <a:off x="8313222" y="1413799"/>
            <a:ext cx="3132593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400" dirty="0" smtClean="0"/>
              <a:t>Community has not yet formalized or established a governance/ membership model </a:t>
            </a:r>
            <a:br>
              <a:rPr lang="en-US" sz="1400" dirty="0" smtClean="0"/>
            </a:br>
            <a:r>
              <a:rPr lang="en-US" sz="1400" dirty="0" smtClean="0"/>
              <a:t>(to be discussed in December)</a:t>
            </a:r>
            <a:endParaRPr lang="en-US" sz="1400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0E392214-4E09-4BA4-BBC6-0027DAE55AA6}"/>
              </a:ext>
            </a:extLst>
          </p:cNvPr>
          <p:cNvSpPr txBox="1"/>
          <p:nvPr/>
        </p:nvSpPr>
        <p:spPr>
          <a:xfrm>
            <a:off x="8255667" y="4337401"/>
            <a:ext cx="270596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D27F1736-8903-46BC-B321-D953E61EFE5C}"/>
              </a:ext>
            </a:extLst>
          </p:cNvPr>
          <p:cNvSpPr txBox="1"/>
          <p:nvPr/>
        </p:nvSpPr>
        <p:spPr>
          <a:xfrm>
            <a:off x="9182249" y="2664978"/>
            <a:ext cx="1056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Concerns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573A93D6-A5CE-4901-8722-435B9A584ABA}"/>
              </a:ext>
            </a:extLst>
          </p:cNvPr>
          <p:cNvSpPr txBox="1"/>
          <p:nvPr/>
        </p:nvSpPr>
        <p:spPr>
          <a:xfrm>
            <a:off x="8255666" y="3112411"/>
            <a:ext cx="310321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400"/>
              <a:t>Limited feedback received on Alpha document </a:t>
            </a:r>
            <a:endParaRPr lang="en-US" sz="1400" dirty="0"/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xmlns="" id="{577E3AFC-04A0-49D1-9A60-5922400CCD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0E392214-4E09-4BA4-BBC6-0027DAE55AA6}"/>
              </a:ext>
            </a:extLst>
          </p:cNvPr>
          <p:cNvSpPr txBox="1"/>
          <p:nvPr/>
        </p:nvSpPr>
        <p:spPr>
          <a:xfrm>
            <a:off x="4137939" y="4027998"/>
            <a:ext cx="3482169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Iterative refinement has helped improve clarity of audience and needed </a:t>
            </a:r>
            <a:r>
              <a:rPr lang="en-US" sz="1200" dirty="0" err="1" smtClean="0"/>
              <a:t>remediations</a:t>
            </a:r>
            <a:endParaRPr lang="en-US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ACOG is considering use of the “Field Guide” for guideline/workflow development post-Beta and in internal discussion now</a:t>
            </a:r>
            <a:endParaRPr lang="en-US" sz="12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0E392214-4E09-4BA4-BBC6-0027DAE55AA6}"/>
              </a:ext>
            </a:extLst>
          </p:cNvPr>
          <p:cNvSpPr txBox="1"/>
          <p:nvPr/>
        </p:nvSpPr>
        <p:spPr>
          <a:xfrm>
            <a:off x="621810" y="3932223"/>
            <a:ext cx="2861759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Face-to-Face workshop notes (By 17 November)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Document revision expected by 12 December 2017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Anticipating Beta Document release by year-end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5800849" y="5767632"/>
            <a:ext cx="395952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 smtClean="0"/>
              <a:t>Much of the elaborated content of the current “guide” is being delegated to appendices to sharpen focus </a:t>
            </a:r>
          </a:p>
          <a:p>
            <a:pPr marL="115888" indent="-115888">
              <a:buFont typeface="Arial" panose="020B0604020202020204" pitchFamily="34" charset="0"/>
              <a:buChar char="•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1713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60508" y="1387842"/>
            <a:ext cx="3028849" cy="1943945"/>
            <a:chOff x="998621" y="986589"/>
            <a:chExt cx="2213811" cy="1977312"/>
          </a:xfrm>
          <a:solidFill>
            <a:schemeClr val="bg1"/>
          </a:solidFill>
        </p:grpSpPr>
        <p:sp>
          <p:nvSpPr>
            <p:cNvPr id="4" name="Rectangle 3"/>
            <p:cNvSpPr/>
            <p:nvPr/>
          </p:nvSpPr>
          <p:spPr>
            <a:xfrm>
              <a:off x="998621" y="986589"/>
              <a:ext cx="2213811" cy="197731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17599" y="1124704"/>
              <a:ext cx="1977813" cy="32156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None at this time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524227" y="3839638"/>
            <a:ext cx="3028849" cy="13493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3971539" y="1415816"/>
            <a:ext cx="3852194" cy="1972507"/>
            <a:chOff x="998621" y="986589"/>
            <a:chExt cx="2213811" cy="1257510"/>
          </a:xfrm>
          <a:solidFill>
            <a:schemeClr val="bg1"/>
          </a:solidFill>
        </p:grpSpPr>
        <p:sp>
          <p:nvSpPr>
            <p:cNvPr id="12" name="Rectangle 11"/>
            <p:cNvSpPr/>
            <p:nvPr/>
          </p:nvSpPr>
          <p:spPr>
            <a:xfrm>
              <a:off x="998621" y="986589"/>
              <a:ext cx="2213811" cy="125751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17599" y="1109425"/>
              <a:ext cx="1977813" cy="17889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8160822" y="3034310"/>
            <a:ext cx="3328301" cy="7312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983465" y="5654130"/>
            <a:ext cx="4152052" cy="1061019"/>
            <a:chOff x="998621" y="986589"/>
            <a:chExt cx="2213811" cy="2658979"/>
          </a:xfrm>
          <a:solidFill>
            <a:schemeClr val="bg1"/>
          </a:solidFill>
        </p:grpSpPr>
        <p:sp>
          <p:nvSpPr>
            <p:cNvPr id="18" name="Rectangle 17"/>
            <p:cNvSpPr/>
            <p:nvPr/>
          </p:nvSpPr>
          <p:spPr>
            <a:xfrm>
              <a:off x="998621" y="986589"/>
              <a:ext cx="2213811" cy="265897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17599" y="1181089"/>
              <a:ext cx="1977813" cy="5995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5747707" y="5713111"/>
            <a:ext cx="4152052" cy="10374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11939" y="1013459"/>
            <a:ext cx="2125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Milestones Achieved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04888" y="3430989"/>
            <a:ext cx="2221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Upcoming Milestones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63180" y="1001952"/>
            <a:ext cx="2233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Artifacts Delivered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160822" y="4260757"/>
            <a:ext cx="3284994" cy="9619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36925" y="1052405"/>
            <a:ext cx="64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Risks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0478" y="74647"/>
            <a:ext cx="342888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Knowledge Content Initiative</a:t>
            </a:r>
          </a:p>
          <a:p>
            <a:r>
              <a:rPr lang="en-US" dirty="0"/>
              <a:t>BPM Health Community (OMG)</a:t>
            </a:r>
            <a:endParaRPr lang="en-US" sz="1400" b="1" dirty="0"/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9DA0654C-E410-49CE-BD52-B6460B8999C9}"/>
              </a:ext>
            </a:extLst>
          </p:cNvPr>
          <p:cNvSpPr txBox="1"/>
          <p:nvPr/>
        </p:nvSpPr>
        <p:spPr>
          <a:xfrm>
            <a:off x="517201" y="1508343"/>
            <a:ext cx="299562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en-US" sz="1400" dirty="0" smtClean="0"/>
              <a:t>BPM in Medicine Community Established and Active.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en-US" sz="1400" dirty="0" smtClean="0"/>
              <a:t>Initial Activities and Goals for BPM in Medicine Established.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en-US" sz="1400" dirty="0" smtClean="0"/>
              <a:t>Alpha Version BPM Field Guide Authored.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en-US" sz="1400" dirty="0" smtClean="0"/>
              <a:t>BPM Use Cases Explored in Area of Pregnancy Management.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DD10927B-D26A-49C9-8BCD-9007F994C035}"/>
              </a:ext>
            </a:extLst>
          </p:cNvPr>
          <p:cNvSpPr txBox="1"/>
          <p:nvPr/>
        </p:nvSpPr>
        <p:spPr>
          <a:xfrm>
            <a:off x="8494623" y="1381513"/>
            <a:ext cx="2705966" cy="27699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240092DD-8B8E-4863-9268-4288792D01ED}"/>
              </a:ext>
            </a:extLst>
          </p:cNvPr>
          <p:cNvSpPr txBox="1"/>
          <p:nvPr/>
        </p:nvSpPr>
        <p:spPr>
          <a:xfrm>
            <a:off x="4006839" y="1461449"/>
            <a:ext cx="377675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en-US" sz="1400" dirty="0" smtClean="0"/>
              <a:t>Alpha-BPM Field Guide Released.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en-US" sz="1400" dirty="0" smtClean="0"/>
              <a:t>BPM Pregnancy Use Case Developed.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en-US" sz="1400" dirty="0" smtClean="0"/>
              <a:t>BPM Milestones added to Alpha HSPC Roadmap (currently in internal review).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en-US" sz="1400" dirty="0" smtClean="0"/>
              <a:t>Prototype BPMN Process using HSPC Sandbox/FHIR for Data (</a:t>
            </a:r>
            <a:r>
              <a:rPr lang="en-US" sz="1400" dirty="0" err="1" smtClean="0"/>
              <a:t>ePulmonary</a:t>
            </a:r>
            <a:r>
              <a:rPr lang="en-US" sz="1400" dirty="0" smtClean="0"/>
              <a:t> Embolism-phase 1).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BA821721-73DF-4E46-962E-010E5DD2D787}"/>
              </a:ext>
            </a:extLst>
          </p:cNvPr>
          <p:cNvSpPr txBox="1"/>
          <p:nvPr/>
        </p:nvSpPr>
        <p:spPr>
          <a:xfrm>
            <a:off x="2177111" y="5275977"/>
            <a:ext cx="1412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Added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FE2A6D43-63A0-4853-87C8-A964F299A742}"/>
              </a:ext>
            </a:extLst>
          </p:cNvPr>
          <p:cNvSpPr txBox="1"/>
          <p:nvPr/>
        </p:nvSpPr>
        <p:spPr>
          <a:xfrm>
            <a:off x="6996485" y="5283229"/>
            <a:ext cx="167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Removed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4B5DEF57-5303-49C4-AFE9-9BC82E00AA7E}"/>
              </a:ext>
            </a:extLst>
          </p:cNvPr>
          <p:cNvSpPr txBox="1"/>
          <p:nvPr/>
        </p:nvSpPr>
        <p:spPr>
          <a:xfrm>
            <a:off x="8850269" y="3870006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Dependencies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="" xmlns:a16="http://schemas.microsoft.com/office/drawing/2014/main" id="{CEED6DDB-F54F-4ACB-8F03-B5660169B922}"/>
              </a:ext>
            </a:extLst>
          </p:cNvPr>
          <p:cNvSpPr/>
          <p:nvPr/>
        </p:nvSpPr>
        <p:spPr>
          <a:xfrm>
            <a:off x="3896099" y="3885240"/>
            <a:ext cx="3852194" cy="13467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effectLst/>
              </a:rPr>
              <a:t/>
            </a:r>
            <a:br>
              <a:rPr lang="en-US" sz="1400" dirty="0">
                <a:solidFill>
                  <a:schemeClr val="tx1"/>
                </a:solidFill>
                <a:effectLst/>
              </a:rPr>
            </a:b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6A930892-1CED-4A5D-B98A-9A4299851B57}"/>
              </a:ext>
            </a:extLst>
          </p:cNvPr>
          <p:cNvSpPr txBox="1"/>
          <p:nvPr/>
        </p:nvSpPr>
        <p:spPr>
          <a:xfrm>
            <a:off x="4576853" y="3430989"/>
            <a:ext cx="219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New and Noteworthy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E01CA04C-74CA-4726-9BD2-2167F67E6675}"/>
              </a:ext>
            </a:extLst>
          </p:cNvPr>
          <p:cNvSpPr txBox="1"/>
          <p:nvPr/>
        </p:nvSpPr>
        <p:spPr>
          <a:xfrm>
            <a:off x="5831948" y="122533"/>
            <a:ext cx="6099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Project </a:t>
            </a:r>
            <a:r>
              <a:rPr lang="en-US" dirty="0" smtClean="0"/>
              <a:t>Summary – Claude Nanjo</a:t>
            </a:r>
            <a:endParaRPr lang="en-US" dirty="0"/>
          </a:p>
        </p:txBody>
      </p:sp>
      <p:sp>
        <p:nvSpPr>
          <p:cNvPr id="57" name="Rectangle 56">
            <a:extLst>
              <a:ext uri="{FF2B5EF4-FFF2-40B4-BE49-F238E27FC236}">
                <a16:creationId xmlns="" xmlns:a16="http://schemas.microsoft.com/office/drawing/2014/main" id="{42D9C0D4-AC21-4FFE-90B3-C0BD7C164990}"/>
              </a:ext>
            </a:extLst>
          </p:cNvPr>
          <p:cNvSpPr/>
          <p:nvPr/>
        </p:nvSpPr>
        <p:spPr>
          <a:xfrm>
            <a:off x="8160823" y="1394804"/>
            <a:ext cx="3373566" cy="12947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8AE07CEE-DD51-4478-AFD1-964716F55AE9}"/>
              </a:ext>
            </a:extLst>
          </p:cNvPr>
          <p:cNvSpPr txBox="1"/>
          <p:nvPr/>
        </p:nvSpPr>
        <p:spPr>
          <a:xfrm>
            <a:off x="8205915" y="1413799"/>
            <a:ext cx="32399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en-US" sz="1400" dirty="0" smtClean="0"/>
              <a:t>Choices between FHIR-DSTU 2 and FHIR-STU 3.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en-US" sz="1400" dirty="0"/>
              <a:t>Availability of needed </a:t>
            </a:r>
            <a:r>
              <a:rPr lang="en-US" sz="1400" dirty="0" smtClean="0"/>
              <a:t>CIMI/FHIR </a:t>
            </a:r>
            <a:r>
              <a:rPr lang="en-US" sz="1400" dirty="0"/>
              <a:t>models for Information Artifacts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0E392214-4E09-4BA4-BBC6-0027DAE55AA6}"/>
              </a:ext>
            </a:extLst>
          </p:cNvPr>
          <p:cNvSpPr txBox="1"/>
          <p:nvPr/>
        </p:nvSpPr>
        <p:spPr>
          <a:xfrm>
            <a:off x="8205915" y="4322859"/>
            <a:ext cx="31617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en-US" sz="1400" dirty="0"/>
              <a:t>CIMI/FHIR Models for data Reads/Writes, Orders, Decisions, Etc</a:t>
            </a:r>
            <a:r>
              <a:rPr lang="en-US" sz="1400" dirty="0" smtClean="0"/>
              <a:t>.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en-US" sz="1400" dirty="0" smtClean="0"/>
              <a:t>HSPC Sandbox models for Security.</a:t>
            </a:r>
            <a:endParaRPr lang="en-US" sz="1400" dirty="0"/>
          </a:p>
        </p:txBody>
      </p: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D27F1736-8903-46BC-B321-D953E61EFE5C}"/>
              </a:ext>
            </a:extLst>
          </p:cNvPr>
          <p:cNvSpPr txBox="1"/>
          <p:nvPr/>
        </p:nvSpPr>
        <p:spPr>
          <a:xfrm>
            <a:off x="9182249" y="2664978"/>
            <a:ext cx="1056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Concerns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573A93D6-A5CE-4901-8722-435B9A584ABA}"/>
              </a:ext>
            </a:extLst>
          </p:cNvPr>
          <p:cNvSpPr txBox="1"/>
          <p:nvPr/>
        </p:nvSpPr>
        <p:spPr>
          <a:xfrm>
            <a:off x="8183369" y="3050491"/>
            <a:ext cx="32399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en-US" sz="1400" dirty="0" smtClean="0"/>
              <a:t>Resources for Wide Range of Knowledge Modeling/Piloting initiatives.</a:t>
            </a:r>
            <a:endParaRPr lang="en-US" sz="1400" dirty="0"/>
          </a:p>
        </p:txBody>
      </p:sp>
      <p:pic>
        <p:nvPicPr>
          <p:cNvPr id="38" name="Picture 37">
            <a:extLst>
              <a:ext uri="{FF2B5EF4-FFF2-40B4-BE49-F238E27FC236}">
                <a16:creationId xmlns="" xmlns:a16="http://schemas.microsoft.com/office/drawing/2014/main" id="{577E3AFC-04A0-49D1-9A60-5922400CCD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240092DD-8B8E-4863-9268-4288792D01ED}"/>
              </a:ext>
            </a:extLst>
          </p:cNvPr>
          <p:cNvSpPr txBox="1"/>
          <p:nvPr/>
        </p:nvSpPr>
        <p:spPr>
          <a:xfrm>
            <a:off x="536541" y="3878890"/>
            <a:ext cx="29762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en-US" sz="1400" dirty="0" smtClean="0"/>
              <a:t>Beta-BPM Field Guide.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en-US" sz="1400" dirty="0" smtClean="0"/>
              <a:t>Beta-HSPC Roadmap.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en-US" sz="1400" dirty="0" err="1" smtClean="0"/>
              <a:t>ePulmonary</a:t>
            </a:r>
            <a:r>
              <a:rPr lang="en-US" sz="1400" dirty="0" smtClean="0"/>
              <a:t> Embolism-Phase 2.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8AE07CEE-DD51-4478-AFD1-964716F55AE9}"/>
              </a:ext>
            </a:extLst>
          </p:cNvPr>
          <p:cNvSpPr txBox="1"/>
          <p:nvPr/>
        </p:nvSpPr>
        <p:spPr>
          <a:xfrm>
            <a:off x="3927707" y="3942942"/>
            <a:ext cx="35641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Rapid </a:t>
            </a:r>
            <a:r>
              <a:rPr lang="en-US" sz="1400" dirty="0" smtClean="0"/>
              <a:t>Evolution of HL7 CDS Hooks Standard.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7050752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60508" y="1387842"/>
            <a:ext cx="3028849" cy="1943945"/>
            <a:chOff x="998621" y="986589"/>
            <a:chExt cx="2213811" cy="1977312"/>
          </a:xfrm>
          <a:solidFill>
            <a:schemeClr val="bg1"/>
          </a:solidFill>
        </p:grpSpPr>
        <p:sp>
          <p:nvSpPr>
            <p:cNvPr id="4" name="Rectangle 3"/>
            <p:cNvSpPr/>
            <p:nvPr/>
          </p:nvSpPr>
          <p:spPr>
            <a:xfrm>
              <a:off x="998621" y="986589"/>
              <a:ext cx="2213811" cy="197731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17599" y="1124704"/>
              <a:ext cx="1977813" cy="32156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None at this time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524227" y="3839638"/>
            <a:ext cx="3028849" cy="13493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971539" y="1415816"/>
            <a:ext cx="3852194" cy="1972507"/>
            <a:chOff x="998621" y="986589"/>
            <a:chExt cx="2213811" cy="1257510"/>
          </a:xfrm>
          <a:solidFill>
            <a:schemeClr val="bg1"/>
          </a:solidFill>
        </p:grpSpPr>
        <p:sp>
          <p:nvSpPr>
            <p:cNvPr id="12" name="Rectangle 11"/>
            <p:cNvSpPr/>
            <p:nvPr/>
          </p:nvSpPr>
          <p:spPr>
            <a:xfrm>
              <a:off x="998621" y="986589"/>
              <a:ext cx="2213811" cy="125751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17599" y="1109425"/>
              <a:ext cx="1977813" cy="17889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8160822" y="3034310"/>
            <a:ext cx="3328301" cy="7312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983465" y="5654130"/>
            <a:ext cx="4152052" cy="1061019"/>
            <a:chOff x="998621" y="986589"/>
            <a:chExt cx="2213811" cy="2658979"/>
          </a:xfrm>
          <a:solidFill>
            <a:schemeClr val="bg1"/>
          </a:solidFill>
        </p:grpSpPr>
        <p:sp>
          <p:nvSpPr>
            <p:cNvPr id="18" name="Rectangle 17"/>
            <p:cNvSpPr/>
            <p:nvPr/>
          </p:nvSpPr>
          <p:spPr>
            <a:xfrm>
              <a:off x="998621" y="986589"/>
              <a:ext cx="2213811" cy="265897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17599" y="1181089"/>
              <a:ext cx="1977813" cy="5995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5747707" y="5713111"/>
            <a:ext cx="4152052" cy="10374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11937" y="1013459"/>
            <a:ext cx="21257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Milestones Achieved</a:t>
            </a:r>
          </a:p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04888" y="3430989"/>
            <a:ext cx="2221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Upcoming Milestones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63180" y="1001952"/>
            <a:ext cx="2233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Artifacts Delivered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160822" y="4193025"/>
            <a:ext cx="3284994" cy="10389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9436925" y="1052405"/>
            <a:ext cx="64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Risks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0478" y="93308"/>
            <a:ext cx="3413484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Knowledge Content Initiative</a:t>
            </a:r>
          </a:p>
          <a:p>
            <a:r>
              <a:rPr lang="en-US" dirty="0"/>
              <a:t>KNART</a:t>
            </a:r>
            <a:endParaRPr lang="en-US" sz="1400" b="1" dirty="0"/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9DA0654C-E410-49CE-BD52-B6460B8999C9}"/>
              </a:ext>
            </a:extLst>
          </p:cNvPr>
          <p:cNvSpPr txBox="1"/>
          <p:nvPr/>
        </p:nvSpPr>
        <p:spPr>
          <a:xfrm>
            <a:off x="691980" y="1520012"/>
            <a:ext cx="270596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DD10927B-D26A-49C9-8BCD-9007F994C035}"/>
              </a:ext>
            </a:extLst>
          </p:cNvPr>
          <p:cNvSpPr txBox="1"/>
          <p:nvPr/>
        </p:nvSpPr>
        <p:spPr>
          <a:xfrm>
            <a:off x="8494623" y="1381513"/>
            <a:ext cx="2705966" cy="27699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240092DD-8B8E-4863-9268-4288792D01ED}"/>
              </a:ext>
            </a:extLst>
          </p:cNvPr>
          <p:cNvSpPr txBox="1"/>
          <p:nvPr/>
        </p:nvSpPr>
        <p:spPr>
          <a:xfrm>
            <a:off x="4206593" y="1473809"/>
            <a:ext cx="270596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BA821721-73DF-4E46-962E-010E5DD2D787}"/>
              </a:ext>
            </a:extLst>
          </p:cNvPr>
          <p:cNvSpPr txBox="1"/>
          <p:nvPr/>
        </p:nvSpPr>
        <p:spPr>
          <a:xfrm>
            <a:off x="2177111" y="5275977"/>
            <a:ext cx="1412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Added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FE2A6D43-63A0-4853-87C8-A964F299A742}"/>
              </a:ext>
            </a:extLst>
          </p:cNvPr>
          <p:cNvSpPr txBox="1"/>
          <p:nvPr/>
        </p:nvSpPr>
        <p:spPr>
          <a:xfrm>
            <a:off x="6996485" y="5283229"/>
            <a:ext cx="167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Removed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4B5DEF57-5303-49C4-AFE9-9BC82E00AA7E}"/>
              </a:ext>
            </a:extLst>
          </p:cNvPr>
          <p:cNvSpPr txBox="1"/>
          <p:nvPr/>
        </p:nvSpPr>
        <p:spPr>
          <a:xfrm>
            <a:off x="8850269" y="3802274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Dependencies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="" xmlns:a16="http://schemas.microsoft.com/office/drawing/2014/main" id="{CEED6DDB-F54F-4ACB-8F03-B5660169B922}"/>
              </a:ext>
            </a:extLst>
          </p:cNvPr>
          <p:cNvSpPr/>
          <p:nvPr/>
        </p:nvSpPr>
        <p:spPr>
          <a:xfrm>
            <a:off x="3896099" y="3885240"/>
            <a:ext cx="3852194" cy="13467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effectLst/>
              </a:rPr>
              <a:t/>
            </a:r>
            <a:br>
              <a:rPr lang="en-US" sz="1400" dirty="0">
                <a:solidFill>
                  <a:schemeClr val="tx1"/>
                </a:solidFill>
                <a:effectLst/>
              </a:rPr>
            </a:b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6A930892-1CED-4A5D-B98A-9A4299851B57}"/>
              </a:ext>
            </a:extLst>
          </p:cNvPr>
          <p:cNvSpPr txBox="1"/>
          <p:nvPr/>
        </p:nvSpPr>
        <p:spPr>
          <a:xfrm>
            <a:off x="4576853" y="3430989"/>
            <a:ext cx="219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New and Noteworthy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E01CA04C-74CA-4726-9BD2-2167F67E6675}"/>
              </a:ext>
            </a:extLst>
          </p:cNvPr>
          <p:cNvSpPr txBox="1"/>
          <p:nvPr/>
        </p:nvSpPr>
        <p:spPr>
          <a:xfrm>
            <a:off x="3971540" y="9215"/>
            <a:ext cx="81188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Project to create </a:t>
            </a:r>
            <a:r>
              <a:rPr lang="en-US" dirty="0"/>
              <a:t>of over 90 standards-based representations of clinical knowledge spanning cardiology, neurosurgery, gastroenterology, neurology, mental health, women’s health, endocrinology, and primary care for VA. 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="" xmlns:a16="http://schemas.microsoft.com/office/drawing/2014/main" id="{42D9C0D4-AC21-4FFE-90B3-C0BD7C164990}"/>
              </a:ext>
            </a:extLst>
          </p:cNvPr>
          <p:cNvSpPr/>
          <p:nvPr/>
        </p:nvSpPr>
        <p:spPr>
          <a:xfrm>
            <a:off x="8160823" y="1394804"/>
            <a:ext cx="3373566" cy="12947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8AE07CEE-DD51-4478-AFD1-964716F55AE9}"/>
              </a:ext>
            </a:extLst>
          </p:cNvPr>
          <p:cNvSpPr txBox="1"/>
          <p:nvPr/>
        </p:nvSpPr>
        <p:spPr>
          <a:xfrm>
            <a:off x="8313223" y="1413799"/>
            <a:ext cx="270596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D27F1736-8903-46BC-B321-D953E61EFE5C}"/>
              </a:ext>
            </a:extLst>
          </p:cNvPr>
          <p:cNvSpPr txBox="1"/>
          <p:nvPr/>
        </p:nvSpPr>
        <p:spPr>
          <a:xfrm>
            <a:off x="9182249" y="2664978"/>
            <a:ext cx="1056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Concerns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573A93D6-A5CE-4901-8722-435B9A584ABA}"/>
              </a:ext>
            </a:extLst>
          </p:cNvPr>
          <p:cNvSpPr txBox="1"/>
          <p:nvPr/>
        </p:nvSpPr>
        <p:spPr>
          <a:xfrm>
            <a:off x="8255666" y="3061612"/>
            <a:ext cx="319014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400"/>
              <a:t>C</a:t>
            </a:r>
            <a:r>
              <a:rPr lang="en-US" sz="1400" smtClean="0"/>
              <a:t>oordination </a:t>
            </a:r>
            <a:r>
              <a:rPr lang="en-US" sz="1400" dirty="0" smtClean="0"/>
              <a:t>/ roles / responsibilities continue to present challenges</a:t>
            </a:r>
            <a:endParaRPr lang="en-US" sz="1400" dirty="0"/>
          </a:p>
        </p:txBody>
      </p:sp>
      <p:pic>
        <p:nvPicPr>
          <p:cNvPr id="38" name="Picture 37">
            <a:extLst>
              <a:ext uri="{FF2B5EF4-FFF2-40B4-BE49-F238E27FC236}">
                <a16:creationId xmlns="" xmlns:a16="http://schemas.microsoft.com/office/drawing/2014/main" id="{577E3AFC-04A0-49D1-9A60-5922400CCD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43393" y="1478738"/>
            <a:ext cx="28276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600" dirty="0"/>
              <a:t>Clinical content </a:t>
            </a:r>
            <a:r>
              <a:rPr lang="en-US" sz="1600" dirty="0" smtClean="0"/>
              <a:t>(L1 artifacts) elicitation </a:t>
            </a:r>
            <a:r>
              <a:rPr lang="en-US" sz="1600" dirty="0"/>
              <a:t>nearly complete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/>
              <a:t>Authoring/terminology </a:t>
            </a:r>
            <a:r>
              <a:rPr lang="en-US" sz="1600" dirty="0" smtClean="0"/>
              <a:t>modeling efforts initiated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/>
              <a:t>HL7 PSS for standard roadmap approved</a:t>
            </a:r>
            <a:endParaRPr lang="en-US" sz="1600" dirty="0"/>
          </a:p>
        </p:txBody>
      </p:sp>
      <p:sp>
        <p:nvSpPr>
          <p:cNvPr id="36" name="Rectangle 35"/>
          <p:cNvSpPr/>
          <p:nvPr/>
        </p:nvSpPr>
        <p:spPr>
          <a:xfrm>
            <a:off x="4078878" y="1478738"/>
            <a:ext cx="365531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600" dirty="0" smtClean="0"/>
              <a:t>KNART Lifecycle Plan</a:t>
            </a:r>
            <a:endParaRPr lang="en-US" sz="1600" dirty="0"/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/>
              <a:t>KNART Validation Plan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/>
              <a:t>HL7 Project Scope Statements for KAS standard evolution and composite KNART roadmap</a:t>
            </a:r>
            <a:endParaRPr lang="en-US" sz="1600" dirty="0"/>
          </a:p>
        </p:txBody>
      </p:sp>
      <p:sp>
        <p:nvSpPr>
          <p:cNvPr id="39" name="Rectangle 38"/>
          <p:cNvSpPr/>
          <p:nvPr/>
        </p:nvSpPr>
        <p:spPr>
          <a:xfrm>
            <a:off x="608211" y="3899523"/>
            <a:ext cx="282762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600" dirty="0" smtClean="0"/>
              <a:t>Conceptual Structure Documents (L2 artifacts)</a:t>
            </a:r>
            <a:endParaRPr lang="en-US" sz="1600" dirty="0"/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/>
              <a:t>KNARTs (L3 artifacts)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/>
              <a:t>HL7 recommendations</a:t>
            </a:r>
            <a:endParaRPr lang="en-US" sz="1600" dirty="0"/>
          </a:p>
        </p:txBody>
      </p:sp>
      <p:sp>
        <p:nvSpPr>
          <p:cNvPr id="41" name="Rectangle 40"/>
          <p:cNvSpPr/>
          <p:nvPr/>
        </p:nvSpPr>
        <p:spPr>
          <a:xfrm>
            <a:off x="8205916" y="1394073"/>
            <a:ext cx="32399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600" dirty="0" smtClean="0"/>
              <a:t>Information vs terminology model boundaries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/>
              <a:t>Constraints on alternative expression syntax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/>
              <a:t>Governance/approval plan</a:t>
            </a:r>
          </a:p>
          <a:p>
            <a:pPr marL="285750" indent="-285750">
              <a:buFont typeface="Arial" charset="0"/>
              <a:buChar char="•"/>
            </a:pPr>
            <a:endParaRPr lang="en-US" sz="1600" dirty="0"/>
          </a:p>
        </p:txBody>
      </p:sp>
      <p:sp>
        <p:nvSpPr>
          <p:cNvPr id="42" name="Rectangle 41"/>
          <p:cNvSpPr/>
          <p:nvPr/>
        </p:nvSpPr>
        <p:spPr>
          <a:xfrm>
            <a:off x="3920048" y="3885240"/>
            <a:ext cx="365531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600" dirty="0" smtClean="0"/>
              <a:t>Requirements/ prototype for KNART authoring being investigated</a:t>
            </a:r>
            <a:endParaRPr lang="en-US" sz="1600" dirty="0"/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/>
              <a:t>Requirements/ prototype for KNART consumption/deployment being investigated</a:t>
            </a:r>
            <a:endParaRPr lang="en-US" sz="1600" dirty="0"/>
          </a:p>
        </p:txBody>
      </p:sp>
      <p:sp>
        <p:nvSpPr>
          <p:cNvPr id="44" name="Rectangle 43"/>
          <p:cNvSpPr/>
          <p:nvPr/>
        </p:nvSpPr>
        <p:spPr>
          <a:xfrm>
            <a:off x="1022239" y="5679245"/>
            <a:ext cx="411327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600" dirty="0" smtClean="0"/>
              <a:t>KNARTs to reference VA Analysis Normal Form models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/>
              <a:t>Investigation into feasibility for </a:t>
            </a:r>
            <a:r>
              <a:rPr lang="en-US" sz="1600" dirty="0" err="1" smtClean="0"/>
              <a:t>isosemantic</a:t>
            </a:r>
            <a:r>
              <a:rPr lang="en-US" sz="1600" smtClean="0"/>
              <a:t> inter-conversion </a:t>
            </a:r>
            <a:r>
              <a:rPr lang="en-US" sz="1600" dirty="0" smtClean="0"/>
              <a:t>with FHIR/CIMI</a:t>
            </a:r>
            <a:endParaRPr lang="en-US" sz="1600" dirty="0"/>
          </a:p>
        </p:txBody>
      </p:sp>
      <p:sp>
        <p:nvSpPr>
          <p:cNvPr id="45" name="Rectangle 44"/>
          <p:cNvSpPr/>
          <p:nvPr/>
        </p:nvSpPr>
        <p:spPr>
          <a:xfrm>
            <a:off x="5815956" y="5713110"/>
            <a:ext cx="41132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600" dirty="0" smtClean="0"/>
              <a:t>Referencing of FHIR resources and profiles / CIMI models within KNARTS</a:t>
            </a:r>
            <a:endParaRPr lang="en-US" sz="1600" dirty="0"/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573A93D6-A5CE-4901-8722-435B9A584ABA}"/>
              </a:ext>
            </a:extLst>
          </p:cNvPr>
          <p:cNvSpPr txBox="1"/>
          <p:nvPr/>
        </p:nvSpPr>
        <p:spPr>
          <a:xfrm>
            <a:off x="8229897" y="4247497"/>
            <a:ext cx="3190149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400" dirty="0" smtClean="0"/>
              <a:t>No external team dependencies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 smtClean="0"/>
              <a:t>Significant collaboration with VA teams, HL7 working groups (FHIR, CIMI, CDS)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213148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CIIC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B35F088-001F-4E14-821E-CF64087793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3245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60508" y="1387842"/>
            <a:ext cx="3028849" cy="1943945"/>
            <a:chOff x="998621" y="986589"/>
            <a:chExt cx="2213811" cy="1977312"/>
          </a:xfrm>
          <a:solidFill>
            <a:schemeClr val="bg1"/>
          </a:solidFill>
        </p:grpSpPr>
        <p:sp>
          <p:nvSpPr>
            <p:cNvPr id="4" name="Rectangle 3"/>
            <p:cNvSpPr/>
            <p:nvPr/>
          </p:nvSpPr>
          <p:spPr>
            <a:xfrm>
              <a:off x="998621" y="986589"/>
              <a:ext cx="2213811" cy="197731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17599" y="1124704"/>
              <a:ext cx="1977813" cy="32156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None at this time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524227" y="3839638"/>
            <a:ext cx="3028849" cy="13493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CIIC meeting at HL7 Partners in Interoperability, NOLA Dec 5-6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CIIC meeting at LDS Hospital in SLC, Jan 10-12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048079" y="1386725"/>
            <a:ext cx="3852194" cy="1972507"/>
            <a:chOff x="998621" y="986589"/>
            <a:chExt cx="2213811" cy="1257510"/>
          </a:xfrm>
          <a:solidFill>
            <a:schemeClr val="bg1"/>
          </a:solidFill>
        </p:grpSpPr>
        <p:sp>
          <p:nvSpPr>
            <p:cNvPr id="12" name="Rectangle 11"/>
            <p:cNvSpPr/>
            <p:nvPr/>
          </p:nvSpPr>
          <p:spPr>
            <a:xfrm>
              <a:off x="998621" y="986589"/>
              <a:ext cx="2213811" cy="125751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17599" y="1109425"/>
              <a:ext cx="1977813" cy="17889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8160822" y="3034310"/>
            <a:ext cx="3328301" cy="7312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983465" y="5654130"/>
            <a:ext cx="4152052" cy="1061019"/>
            <a:chOff x="998621" y="986589"/>
            <a:chExt cx="2213811" cy="2658979"/>
          </a:xfrm>
          <a:solidFill>
            <a:schemeClr val="bg1"/>
          </a:solidFill>
        </p:grpSpPr>
        <p:sp>
          <p:nvSpPr>
            <p:cNvPr id="18" name="Rectangle 17"/>
            <p:cNvSpPr/>
            <p:nvPr/>
          </p:nvSpPr>
          <p:spPr>
            <a:xfrm>
              <a:off x="998621" y="986589"/>
              <a:ext cx="2213811" cy="265897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17599" y="1181089"/>
              <a:ext cx="1977813" cy="92556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dirty="0" smtClean="0"/>
                <a:t>None</a:t>
              </a:r>
              <a:endParaRPr lang="en-US" dirty="0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5514154" y="5670905"/>
            <a:ext cx="4152052" cy="10374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None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1937" y="1013459"/>
            <a:ext cx="21257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Milestones Achieved</a:t>
            </a:r>
          </a:p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04890" y="3430989"/>
            <a:ext cx="2221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Upcoming Milestones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63180" y="1001952"/>
            <a:ext cx="2233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Artifacts Delivered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160822" y="4260757"/>
            <a:ext cx="3284994" cy="9619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9436925" y="1052405"/>
            <a:ext cx="64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Risks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0478" y="55986"/>
            <a:ext cx="342888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Clinical Information Interoperability Council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9DA0654C-E410-49CE-BD52-B6460B8999C9}"/>
              </a:ext>
            </a:extLst>
          </p:cNvPr>
          <p:cNvSpPr txBox="1"/>
          <p:nvPr/>
        </p:nvSpPr>
        <p:spPr>
          <a:xfrm>
            <a:off x="691980" y="1520012"/>
            <a:ext cx="2705966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Imaging Information Interoperability Initiative (i4) meeting Sept 20-21 Wash DC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2 Webinars – Stan Huff, Russ Leftwich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2 Advisory Council meetings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Weekly Planning Committee meetings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DD10927B-D26A-49C9-8BCD-9007F994C035}"/>
              </a:ext>
            </a:extLst>
          </p:cNvPr>
          <p:cNvSpPr txBox="1"/>
          <p:nvPr/>
        </p:nvSpPr>
        <p:spPr>
          <a:xfrm>
            <a:off x="8494623" y="1381513"/>
            <a:ext cx="2705966" cy="27699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240092DD-8B8E-4863-9268-4288792D01ED}"/>
              </a:ext>
            </a:extLst>
          </p:cNvPr>
          <p:cNvSpPr txBox="1"/>
          <p:nvPr/>
        </p:nvSpPr>
        <p:spPr>
          <a:xfrm>
            <a:off x="4206593" y="1517351"/>
            <a:ext cx="340252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Draft Value Proposition – Steve Bratt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Draft Governance proposal – Steve Bratt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Notes from Funding brainstorming session</a:t>
            </a:r>
            <a:endParaRPr lang="en-US" sz="16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BA821721-73DF-4E46-962E-010E5DD2D787}"/>
              </a:ext>
            </a:extLst>
          </p:cNvPr>
          <p:cNvSpPr txBox="1"/>
          <p:nvPr/>
        </p:nvSpPr>
        <p:spPr>
          <a:xfrm>
            <a:off x="2177111" y="5275977"/>
            <a:ext cx="1412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Added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FE2A6D43-63A0-4853-87C8-A964F299A742}"/>
              </a:ext>
            </a:extLst>
          </p:cNvPr>
          <p:cNvSpPr txBox="1"/>
          <p:nvPr/>
        </p:nvSpPr>
        <p:spPr>
          <a:xfrm>
            <a:off x="6996485" y="5283229"/>
            <a:ext cx="167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Removed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4B5DEF57-5303-49C4-AFE9-9BC82E00AA7E}"/>
              </a:ext>
            </a:extLst>
          </p:cNvPr>
          <p:cNvSpPr txBox="1"/>
          <p:nvPr/>
        </p:nvSpPr>
        <p:spPr>
          <a:xfrm>
            <a:off x="8850269" y="3870006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Dependencies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CEED6DDB-F54F-4ACB-8F03-B5660169B922}"/>
              </a:ext>
            </a:extLst>
          </p:cNvPr>
          <p:cNvSpPr/>
          <p:nvPr/>
        </p:nvSpPr>
        <p:spPr>
          <a:xfrm>
            <a:off x="3896099" y="3885240"/>
            <a:ext cx="3852194" cy="13467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effectLst/>
              </a:rPr>
              <a:t>Added new members to the planning committee: Frank Opelka, Jimmy Tcheng, Julia Skapik, Steve Hasley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6A930892-1CED-4A5D-B98A-9A4299851B57}"/>
              </a:ext>
            </a:extLst>
          </p:cNvPr>
          <p:cNvSpPr txBox="1"/>
          <p:nvPr/>
        </p:nvSpPr>
        <p:spPr>
          <a:xfrm>
            <a:off x="4576853" y="3430989"/>
            <a:ext cx="219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New and Noteworthy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01CA04C-74CA-4726-9BD2-2167F67E6675}"/>
              </a:ext>
            </a:extLst>
          </p:cNvPr>
          <p:cNvSpPr txBox="1"/>
          <p:nvPr/>
        </p:nvSpPr>
        <p:spPr>
          <a:xfrm>
            <a:off x="5831948" y="122533"/>
            <a:ext cx="6099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Project </a:t>
            </a:r>
            <a:r>
              <a:rPr lang="en-US" dirty="0" smtClean="0"/>
              <a:t>Summary – Stan Huff</a:t>
            </a:r>
            <a:endParaRPr lang="en-US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42D9C0D4-AC21-4FFE-90B3-C0BD7C164990}"/>
              </a:ext>
            </a:extLst>
          </p:cNvPr>
          <p:cNvSpPr/>
          <p:nvPr/>
        </p:nvSpPr>
        <p:spPr>
          <a:xfrm>
            <a:off x="8160823" y="1394804"/>
            <a:ext cx="3373566" cy="12947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8AE07CEE-DD51-4478-AFD1-964716F55AE9}"/>
              </a:ext>
            </a:extLst>
          </p:cNvPr>
          <p:cNvSpPr txBox="1"/>
          <p:nvPr/>
        </p:nvSpPr>
        <p:spPr>
          <a:xfrm>
            <a:off x="8313223" y="1460308"/>
            <a:ext cx="2705966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Failure to make progress and to integrate into existing interoperability projects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Lack of funding</a:t>
            </a:r>
            <a:endParaRPr lang="en-US" sz="1400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0E392214-4E09-4BA4-BBC6-0027DAE55AA6}"/>
              </a:ext>
            </a:extLst>
          </p:cNvPr>
          <p:cNvSpPr txBox="1"/>
          <p:nvPr/>
        </p:nvSpPr>
        <p:spPr>
          <a:xfrm>
            <a:off x="8255667" y="4337401"/>
            <a:ext cx="270596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D27F1736-8903-46BC-B321-D953E61EFE5C}"/>
              </a:ext>
            </a:extLst>
          </p:cNvPr>
          <p:cNvSpPr txBox="1"/>
          <p:nvPr/>
        </p:nvSpPr>
        <p:spPr>
          <a:xfrm>
            <a:off x="9182249" y="2664978"/>
            <a:ext cx="1056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Concerns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573A93D6-A5CE-4901-8722-435B9A584ABA}"/>
              </a:ext>
            </a:extLst>
          </p:cNvPr>
          <p:cNvSpPr txBox="1"/>
          <p:nvPr/>
        </p:nvSpPr>
        <p:spPr>
          <a:xfrm>
            <a:off x="8255667" y="3112411"/>
            <a:ext cx="270596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New AMA Integrated Health Model Initiative (IHMI)</a:t>
            </a:r>
            <a:endParaRPr lang="en-US" sz="1400" dirty="0"/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xmlns="" id="{577E3AFC-04A0-49D1-9A60-5922400CCD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644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60508" y="1387842"/>
            <a:ext cx="3028849" cy="1943945"/>
            <a:chOff x="998621" y="986589"/>
            <a:chExt cx="2213811" cy="1977312"/>
          </a:xfrm>
          <a:solidFill>
            <a:schemeClr val="bg1"/>
          </a:solidFill>
        </p:grpSpPr>
        <p:sp>
          <p:nvSpPr>
            <p:cNvPr id="4" name="Rectangle 3"/>
            <p:cNvSpPr/>
            <p:nvPr/>
          </p:nvSpPr>
          <p:spPr>
            <a:xfrm>
              <a:off x="998621" y="986589"/>
              <a:ext cx="2213811" cy="197731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17599" y="1124704"/>
              <a:ext cx="1977813" cy="32156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None at this time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524227" y="3839638"/>
            <a:ext cx="3028849" cy="13493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971539" y="1415816"/>
            <a:ext cx="3852194" cy="1972507"/>
            <a:chOff x="998621" y="986589"/>
            <a:chExt cx="2213811" cy="1257510"/>
          </a:xfrm>
          <a:solidFill>
            <a:schemeClr val="bg1"/>
          </a:solidFill>
        </p:grpSpPr>
        <p:sp>
          <p:nvSpPr>
            <p:cNvPr id="12" name="Rectangle 11"/>
            <p:cNvSpPr/>
            <p:nvPr/>
          </p:nvSpPr>
          <p:spPr>
            <a:xfrm>
              <a:off x="998621" y="986589"/>
              <a:ext cx="2213811" cy="125751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17599" y="1109425"/>
              <a:ext cx="1977813" cy="17889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8160822" y="3034310"/>
            <a:ext cx="3328301" cy="7312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983465" y="5654130"/>
            <a:ext cx="4152052" cy="1061019"/>
            <a:chOff x="998621" y="986589"/>
            <a:chExt cx="2213811" cy="2658979"/>
          </a:xfrm>
          <a:solidFill>
            <a:schemeClr val="bg1"/>
          </a:solidFill>
        </p:grpSpPr>
        <p:sp>
          <p:nvSpPr>
            <p:cNvPr id="18" name="Rectangle 17"/>
            <p:cNvSpPr/>
            <p:nvPr/>
          </p:nvSpPr>
          <p:spPr>
            <a:xfrm>
              <a:off x="998621" y="986589"/>
              <a:ext cx="2213811" cy="265897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17599" y="1181089"/>
              <a:ext cx="1977813" cy="5995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5747707" y="5713111"/>
            <a:ext cx="4152052" cy="10374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308872" y="1013459"/>
            <a:ext cx="1331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Deliverables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08872" y="3430989"/>
            <a:ext cx="1213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Milestones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63180" y="1001952"/>
            <a:ext cx="2233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Artifacts Delivered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160822" y="4260757"/>
            <a:ext cx="3284994" cy="9619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9436925" y="1052405"/>
            <a:ext cx="64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Risks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0478" y="74647"/>
            <a:ext cx="3428880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r>
              <a:rPr lang="en-US" dirty="0"/>
              <a:t>4</a:t>
            </a:r>
            <a:endParaRPr lang="en-US" sz="1400" b="1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9DA0654C-E410-49CE-BD52-B6460B8999C9}"/>
              </a:ext>
            </a:extLst>
          </p:cNvPr>
          <p:cNvSpPr txBox="1"/>
          <p:nvPr/>
        </p:nvSpPr>
        <p:spPr>
          <a:xfrm>
            <a:off x="691980" y="1520012"/>
            <a:ext cx="270596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DD10927B-D26A-49C9-8BCD-9007F994C035}"/>
              </a:ext>
            </a:extLst>
          </p:cNvPr>
          <p:cNvSpPr txBox="1"/>
          <p:nvPr/>
        </p:nvSpPr>
        <p:spPr>
          <a:xfrm>
            <a:off x="8494623" y="1381513"/>
            <a:ext cx="2705966" cy="27699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240092DD-8B8E-4863-9268-4288792D01ED}"/>
              </a:ext>
            </a:extLst>
          </p:cNvPr>
          <p:cNvSpPr txBox="1"/>
          <p:nvPr/>
        </p:nvSpPr>
        <p:spPr>
          <a:xfrm>
            <a:off x="4206593" y="1473809"/>
            <a:ext cx="270596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BA821721-73DF-4E46-962E-010E5DD2D787}"/>
              </a:ext>
            </a:extLst>
          </p:cNvPr>
          <p:cNvSpPr txBox="1"/>
          <p:nvPr/>
        </p:nvSpPr>
        <p:spPr>
          <a:xfrm>
            <a:off x="2177111" y="5275977"/>
            <a:ext cx="1412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Added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FE2A6D43-63A0-4853-87C8-A964F299A742}"/>
              </a:ext>
            </a:extLst>
          </p:cNvPr>
          <p:cNvSpPr txBox="1"/>
          <p:nvPr/>
        </p:nvSpPr>
        <p:spPr>
          <a:xfrm>
            <a:off x="6996485" y="5283229"/>
            <a:ext cx="167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Removed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4B5DEF57-5303-49C4-AFE9-9BC82E00AA7E}"/>
              </a:ext>
            </a:extLst>
          </p:cNvPr>
          <p:cNvSpPr txBox="1"/>
          <p:nvPr/>
        </p:nvSpPr>
        <p:spPr>
          <a:xfrm>
            <a:off x="8850269" y="3870006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Dependencies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CEED6DDB-F54F-4ACB-8F03-B5660169B922}"/>
              </a:ext>
            </a:extLst>
          </p:cNvPr>
          <p:cNvSpPr/>
          <p:nvPr/>
        </p:nvSpPr>
        <p:spPr>
          <a:xfrm>
            <a:off x="3896099" y="3885240"/>
            <a:ext cx="3852194" cy="13467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effectLst/>
              </a:rPr>
              <a:t/>
            </a:r>
            <a:br>
              <a:rPr lang="en-US" sz="1400" dirty="0">
                <a:solidFill>
                  <a:schemeClr val="tx1"/>
                </a:solidFill>
                <a:effectLst/>
              </a:rPr>
            </a:b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6A930892-1CED-4A5D-B98A-9A4299851B57}"/>
              </a:ext>
            </a:extLst>
          </p:cNvPr>
          <p:cNvSpPr txBox="1"/>
          <p:nvPr/>
        </p:nvSpPr>
        <p:spPr>
          <a:xfrm>
            <a:off x="4576853" y="3430989"/>
            <a:ext cx="219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New and Noteworthy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01CA04C-74CA-4726-9BD2-2167F67E6675}"/>
              </a:ext>
            </a:extLst>
          </p:cNvPr>
          <p:cNvSpPr txBox="1"/>
          <p:nvPr/>
        </p:nvSpPr>
        <p:spPr>
          <a:xfrm>
            <a:off x="5831948" y="122533"/>
            <a:ext cx="6099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Project Summary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42D9C0D4-AC21-4FFE-90B3-C0BD7C164990}"/>
              </a:ext>
            </a:extLst>
          </p:cNvPr>
          <p:cNvSpPr/>
          <p:nvPr/>
        </p:nvSpPr>
        <p:spPr>
          <a:xfrm>
            <a:off x="8160823" y="1394804"/>
            <a:ext cx="3373566" cy="12947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8AE07CEE-DD51-4478-AFD1-964716F55AE9}"/>
              </a:ext>
            </a:extLst>
          </p:cNvPr>
          <p:cNvSpPr txBox="1"/>
          <p:nvPr/>
        </p:nvSpPr>
        <p:spPr>
          <a:xfrm>
            <a:off x="8313223" y="1413799"/>
            <a:ext cx="270596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0E392214-4E09-4BA4-BBC6-0027DAE55AA6}"/>
              </a:ext>
            </a:extLst>
          </p:cNvPr>
          <p:cNvSpPr txBox="1"/>
          <p:nvPr/>
        </p:nvSpPr>
        <p:spPr>
          <a:xfrm>
            <a:off x="8255667" y="4337401"/>
            <a:ext cx="270596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D27F1736-8903-46BC-B321-D953E61EFE5C}"/>
              </a:ext>
            </a:extLst>
          </p:cNvPr>
          <p:cNvSpPr txBox="1"/>
          <p:nvPr/>
        </p:nvSpPr>
        <p:spPr>
          <a:xfrm>
            <a:off x="9182249" y="2664978"/>
            <a:ext cx="1056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Concerns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573A93D6-A5CE-4901-8722-435B9A584ABA}"/>
              </a:ext>
            </a:extLst>
          </p:cNvPr>
          <p:cNvSpPr txBox="1"/>
          <p:nvPr/>
        </p:nvSpPr>
        <p:spPr>
          <a:xfrm>
            <a:off x="8255667" y="3112411"/>
            <a:ext cx="270596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xmlns="" id="{577E3AFC-04A0-49D1-9A60-5922400CCD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4788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60508" y="1387842"/>
            <a:ext cx="3028849" cy="1943945"/>
            <a:chOff x="998621" y="986589"/>
            <a:chExt cx="2213811" cy="1977312"/>
          </a:xfrm>
          <a:solidFill>
            <a:schemeClr val="bg1"/>
          </a:solidFill>
        </p:grpSpPr>
        <p:sp>
          <p:nvSpPr>
            <p:cNvPr id="4" name="Rectangle 3"/>
            <p:cNvSpPr/>
            <p:nvPr/>
          </p:nvSpPr>
          <p:spPr>
            <a:xfrm>
              <a:off x="998621" y="986589"/>
              <a:ext cx="2213811" cy="197731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17599" y="1124704"/>
              <a:ext cx="1977813" cy="32156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None at this time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524227" y="3839638"/>
            <a:ext cx="3028849" cy="13493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971539" y="1415816"/>
            <a:ext cx="3852194" cy="1972507"/>
            <a:chOff x="998621" y="986589"/>
            <a:chExt cx="2213811" cy="1257510"/>
          </a:xfrm>
          <a:solidFill>
            <a:schemeClr val="bg1"/>
          </a:solidFill>
        </p:grpSpPr>
        <p:sp>
          <p:nvSpPr>
            <p:cNvPr id="12" name="Rectangle 11"/>
            <p:cNvSpPr/>
            <p:nvPr/>
          </p:nvSpPr>
          <p:spPr>
            <a:xfrm>
              <a:off x="998621" y="986589"/>
              <a:ext cx="2213811" cy="125751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17599" y="1109425"/>
              <a:ext cx="1977813" cy="17889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8160822" y="3034310"/>
            <a:ext cx="3328301" cy="7312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983465" y="5654130"/>
            <a:ext cx="4152052" cy="1061019"/>
            <a:chOff x="998621" y="986589"/>
            <a:chExt cx="2213811" cy="2658979"/>
          </a:xfrm>
          <a:solidFill>
            <a:schemeClr val="bg1"/>
          </a:solidFill>
        </p:grpSpPr>
        <p:sp>
          <p:nvSpPr>
            <p:cNvPr id="18" name="Rectangle 17"/>
            <p:cNvSpPr/>
            <p:nvPr/>
          </p:nvSpPr>
          <p:spPr>
            <a:xfrm>
              <a:off x="998621" y="986589"/>
              <a:ext cx="2213811" cy="265897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17599" y="1181089"/>
              <a:ext cx="1977813" cy="5995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5747707" y="5713111"/>
            <a:ext cx="4152052" cy="10374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308872" y="1013459"/>
            <a:ext cx="1331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Deliverables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08872" y="3430989"/>
            <a:ext cx="1213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Milestones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63180" y="1001952"/>
            <a:ext cx="2233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Artifacts Delivered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160822" y="4260757"/>
            <a:ext cx="3284994" cy="9619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9436925" y="1052405"/>
            <a:ext cx="64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Risks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0478" y="93308"/>
            <a:ext cx="3413484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Cancer DTR</a:t>
            </a:r>
            <a:endParaRPr lang="en-US" sz="1400" b="1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9DA0654C-E410-49CE-BD52-B6460B8999C9}"/>
              </a:ext>
            </a:extLst>
          </p:cNvPr>
          <p:cNvSpPr txBox="1"/>
          <p:nvPr/>
        </p:nvSpPr>
        <p:spPr>
          <a:xfrm>
            <a:off x="691980" y="1520012"/>
            <a:ext cx="270596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DD10927B-D26A-49C9-8BCD-9007F994C035}"/>
              </a:ext>
            </a:extLst>
          </p:cNvPr>
          <p:cNvSpPr txBox="1"/>
          <p:nvPr/>
        </p:nvSpPr>
        <p:spPr>
          <a:xfrm>
            <a:off x="8494623" y="1381513"/>
            <a:ext cx="2705966" cy="27699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240092DD-8B8E-4863-9268-4288792D01ED}"/>
              </a:ext>
            </a:extLst>
          </p:cNvPr>
          <p:cNvSpPr txBox="1"/>
          <p:nvPr/>
        </p:nvSpPr>
        <p:spPr>
          <a:xfrm>
            <a:off x="4206593" y="1473809"/>
            <a:ext cx="270596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BA821721-73DF-4E46-962E-010E5DD2D787}"/>
              </a:ext>
            </a:extLst>
          </p:cNvPr>
          <p:cNvSpPr txBox="1"/>
          <p:nvPr/>
        </p:nvSpPr>
        <p:spPr>
          <a:xfrm>
            <a:off x="2177111" y="5275977"/>
            <a:ext cx="1412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Added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FE2A6D43-63A0-4853-87C8-A964F299A742}"/>
              </a:ext>
            </a:extLst>
          </p:cNvPr>
          <p:cNvSpPr txBox="1"/>
          <p:nvPr/>
        </p:nvSpPr>
        <p:spPr>
          <a:xfrm>
            <a:off x="6996485" y="5283229"/>
            <a:ext cx="167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Removed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4B5DEF57-5303-49C4-AFE9-9BC82E00AA7E}"/>
              </a:ext>
            </a:extLst>
          </p:cNvPr>
          <p:cNvSpPr txBox="1"/>
          <p:nvPr/>
        </p:nvSpPr>
        <p:spPr>
          <a:xfrm>
            <a:off x="8850269" y="3870006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Dependencies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CEED6DDB-F54F-4ACB-8F03-B5660169B922}"/>
              </a:ext>
            </a:extLst>
          </p:cNvPr>
          <p:cNvSpPr/>
          <p:nvPr/>
        </p:nvSpPr>
        <p:spPr>
          <a:xfrm>
            <a:off x="3896099" y="3885240"/>
            <a:ext cx="3852194" cy="13467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effectLst/>
              </a:rPr>
              <a:t/>
            </a:r>
            <a:br>
              <a:rPr lang="en-US" sz="1400" dirty="0">
                <a:solidFill>
                  <a:schemeClr val="tx1"/>
                </a:solidFill>
                <a:effectLst/>
              </a:rPr>
            </a:b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6A930892-1CED-4A5D-B98A-9A4299851B57}"/>
              </a:ext>
            </a:extLst>
          </p:cNvPr>
          <p:cNvSpPr txBox="1"/>
          <p:nvPr/>
        </p:nvSpPr>
        <p:spPr>
          <a:xfrm>
            <a:off x="4576853" y="3430989"/>
            <a:ext cx="219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New and Noteworthy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01CA04C-74CA-4726-9BD2-2167F67E6675}"/>
              </a:ext>
            </a:extLst>
          </p:cNvPr>
          <p:cNvSpPr txBox="1"/>
          <p:nvPr/>
        </p:nvSpPr>
        <p:spPr>
          <a:xfrm>
            <a:off x="5831948" y="225115"/>
            <a:ext cx="6099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Project Summary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42D9C0D4-AC21-4FFE-90B3-C0BD7C164990}"/>
              </a:ext>
            </a:extLst>
          </p:cNvPr>
          <p:cNvSpPr/>
          <p:nvPr/>
        </p:nvSpPr>
        <p:spPr>
          <a:xfrm>
            <a:off x="8160823" y="1394804"/>
            <a:ext cx="3373566" cy="12947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8AE07CEE-DD51-4478-AFD1-964716F55AE9}"/>
              </a:ext>
            </a:extLst>
          </p:cNvPr>
          <p:cNvSpPr txBox="1"/>
          <p:nvPr/>
        </p:nvSpPr>
        <p:spPr>
          <a:xfrm>
            <a:off x="8313223" y="1413799"/>
            <a:ext cx="270596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0E392214-4E09-4BA4-BBC6-0027DAE55AA6}"/>
              </a:ext>
            </a:extLst>
          </p:cNvPr>
          <p:cNvSpPr txBox="1"/>
          <p:nvPr/>
        </p:nvSpPr>
        <p:spPr>
          <a:xfrm>
            <a:off x="8255667" y="4337401"/>
            <a:ext cx="270596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D27F1736-8903-46BC-B321-D953E61EFE5C}"/>
              </a:ext>
            </a:extLst>
          </p:cNvPr>
          <p:cNvSpPr txBox="1"/>
          <p:nvPr/>
        </p:nvSpPr>
        <p:spPr>
          <a:xfrm>
            <a:off x="9182249" y="2664978"/>
            <a:ext cx="1056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Concerns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573A93D6-A5CE-4901-8722-435B9A584ABA}"/>
              </a:ext>
            </a:extLst>
          </p:cNvPr>
          <p:cNvSpPr txBox="1"/>
          <p:nvPr/>
        </p:nvSpPr>
        <p:spPr>
          <a:xfrm>
            <a:off x="8255667" y="3112411"/>
            <a:ext cx="270596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xmlns="" id="{577E3AFC-04A0-49D1-9A60-5922400CCD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9711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Activity and Plan Management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B35F088-001F-4E14-821E-CF64087793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5076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60508" y="1387842"/>
            <a:ext cx="3028849" cy="1943945"/>
            <a:chOff x="998621" y="986589"/>
            <a:chExt cx="2213811" cy="1977312"/>
          </a:xfrm>
          <a:solidFill>
            <a:schemeClr val="bg1"/>
          </a:solidFill>
        </p:grpSpPr>
        <p:sp>
          <p:nvSpPr>
            <p:cNvPr id="4" name="Rectangle 3"/>
            <p:cNvSpPr/>
            <p:nvPr/>
          </p:nvSpPr>
          <p:spPr>
            <a:xfrm>
              <a:off x="998621" y="986589"/>
              <a:ext cx="2213811" cy="197731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17599" y="1124704"/>
              <a:ext cx="1977813" cy="32156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None at this time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524227" y="3839638"/>
            <a:ext cx="3028849" cy="13493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971539" y="1415816"/>
            <a:ext cx="3852194" cy="1972507"/>
            <a:chOff x="998621" y="986589"/>
            <a:chExt cx="2213811" cy="1257510"/>
          </a:xfrm>
          <a:solidFill>
            <a:schemeClr val="bg1"/>
          </a:solidFill>
        </p:grpSpPr>
        <p:sp>
          <p:nvSpPr>
            <p:cNvPr id="12" name="Rectangle 11"/>
            <p:cNvSpPr/>
            <p:nvPr/>
          </p:nvSpPr>
          <p:spPr>
            <a:xfrm>
              <a:off x="998621" y="986589"/>
              <a:ext cx="2213811" cy="125751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17599" y="1109425"/>
              <a:ext cx="1977813" cy="17889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8160822" y="3034310"/>
            <a:ext cx="3328301" cy="7312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983465" y="5654130"/>
            <a:ext cx="4152052" cy="1061019"/>
            <a:chOff x="998621" y="986589"/>
            <a:chExt cx="2213811" cy="2658979"/>
          </a:xfrm>
          <a:solidFill>
            <a:schemeClr val="bg1"/>
          </a:solidFill>
        </p:grpSpPr>
        <p:sp>
          <p:nvSpPr>
            <p:cNvPr id="18" name="Rectangle 17"/>
            <p:cNvSpPr/>
            <p:nvPr/>
          </p:nvSpPr>
          <p:spPr>
            <a:xfrm>
              <a:off x="998621" y="986589"/>
              <a:ext cx="2213811" cy="265897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17599" y="1181089"/>
              <a:ext cx="1977813" cy="5995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5747707" y="5713111"/>
            <a:ext cx="4152052" cy="10374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11937" y="1013459"/>
            <a:ext cx="21257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Milestones Achieved</a:t>
            </a:r>
          </a:p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04888" y="3430989"/>
            <a:ext cx="2221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Upcoming Milestones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63180" y="1001952"/>
            <a:ext cx="2233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Artifacts Delivered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160822" y="4260757"/>
            <a:ext cx="3284994" cy="9619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9436925" y="1052405"/>
            <a:ext cx="64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Risks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0478" y="93308"/>
            <a:ext cx="3413484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Activity and Plan Management</a:t>
            </a:r>
            <a:endParaRPr lang="en-US" sz="1400" b="1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9DA0654C-E410-49CE-BD52-B6460B8999C9}"/>
              </a:ext>
            </a:extLst>
          </p:cNvPr>
          <p:cNvSpPr txBox="1"/>
          <p:nvPr/>
        </p:nvSpPr>
        <p:spPr>
          <a:xfrm>
            <a:off x="691980" y="1504623"/>
            <a:ext cx="270596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First meeting at last HSPC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DD10927B-D26A-49C9-8BCD-9007F994C035}"/>
              </a:ext>
            </a:extLst>
          </p:cNvPr>
          <p:cNvSpPr txBox="1"/>
          <p:nvPr/>
        </p:nvSpPr>
        <p:spPr>
          <a:xfrm>
            <a:off x="8494623" y="1381513"/>
            <a:ext cx="2705966" cy="27699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240092DD-8B8E-4863-9268-4288792D01ED}"/>
              </a:ext>
            </a:extLst>
          </p:cNvPr>
          <p:cNvSpPr txBox="1"/>
          <p:nvPr/>
        </p:nvSpPr>
        <p:spPr>
          <a:xfrm>
            <a:off x="4206593" y="1473809"/>
            <a:ext cx="270596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/>
              <a:t>None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BA821721-73DF-4E46-962E-010E5DD2D787}"/>
              </a:ext>
            </a:extLst>
          </p:cNvPr>
          <p:cNvSpPr txBox="1"/>
          <p:nvPr/>
        </p:nvSpPr>
        <p:spPr>
          <a:xfrm>
            <a:off x="2177111" y="5275977"/>
            <a:ext cx="1412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Added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FE2A6D43-63A0-4853-87C8-A964F299A742}"/>
              </a:ext>
            </a:extLst>
          </p:cNvPr>
          <p:cNvSpPr txBox="1"/>
          <p:nvPr/>
        </p:nvSpPr>
        <p:spPr>
          <a:xfrm>
            <a:off x="6996485" y="5283229"/>
            <a:ext cx="167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Removed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4B5DEF57-5303-49C4-AFE9-9BC82E00AA7E}"/>
              </a:ext>
            </a:extLst>
          </p:cNvPr>
          <p:cNvSpPr txBox="1"/>
          <p:nvPr/>
        </p:nvSpPr>
        <p:spPr>
          <a:xfrm>
            <a:off x="8850269" y="3870006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Dependencies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CEED6DDB-F54F-4ACB-8F03-B5660169B922}"/>
              </a:ext>
            </a:extLst>
          </p:cNvPr>
          <p:cNvSpPr/>
          <p:nvPr/>
        </p:nvSpPr>
        <p:spPr>
          <a:xfrm>
            <a:off x="3896099" y="3885240"/>
            <a:ext cx="3852194" cy="13467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effectLst/>
              </a:rPr>
              <a:t/>
            </a:r>
            <a:br>
              <a:rPr lang="en-US" sz="1400" dirty="0">
                <a:solidFill>
                  <a:schemeClr val="tx1"/>
                </a:solidFill>
                <a:effectLst/>
              </a:rPr>
            </a:b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6A930892-1CED-4A5D-B98A-9A4299851B57}"/>
              </a:ext>
            </a:extLst>
          </p:cNvPr>
          <p:cNvSpPr txBox="1"/>
          <p:nvPr/>
        </p:nvSpPr>
        <p:spPr>
          <a:xfrm>
            <a:off x="4576853" y="3430989"/>
            <a:ext cx="219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New and Noteworthy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01CA04C-74CA-4726-9BD2-2167F67E6675}"/>
              </a:ext>
            </a:extLst>
          </p:cNvPr>
          <p:cNvSpPr txBox="1"/>
          <p:nvPr/>
        </p:nvSpPr>
        <p:spPr>
          <a:xfrm>
            <a:off x="5834745" y="275581"/>
            <a:ext cx="6099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Create implementation guide for </a:t>
            </a:r>
            <a:r>
              <a:rPr lang="en-US" dirty="0" err="1"/>
              <a:t>CarePlan</a:t>
            </a:r>
            <a:r>
              <a:rPr lang="en-US" dirty="0"/>
              <a:t> activities informed by existing standards and implementations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42D9C0D4-AC21-4FFE-90B3-C0BD7C164990}"/>
              </a:ext>
            </a:extLst>
          </p:cNvPr>
          <p:cNvSpPr/>
          <p:nvPr/>
        </p:nvSpPr>
        <p:spPr>
          <a:xfrm>
            <a:off x="8160823" y="1394804"/>
            <a:ext cx="3373566" cy="12947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8AE07CEE-DD51-4478-AFD1-964716F55AE9}"/>
              </a:ext>
            </a:extLst>
          </p:cNvPr>
          <p:cNvSpPr txBox="1"/>
          <p:nvPr/>
        </p:nvSpPr>
        <p:spPr>
          <a:xfrm>
            <a:off x="8313223" y="1413799"/>
            <a:ext cx="270596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Consistent focus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0E392214-4E09-4BA4-BBC6-0027DAE55AA6}"/>
              </a:ext>
            </a:extLst>
          </p:cNvPr>
          <p:cNvSpPr txBox="1"/>
          <p:nvPr/>
        </p:nvSpPr>
        <p:spPr>
          <a:xfrm>
            <a:off x="8255667" y="4337401"/>
            <a:ext cx="270596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D27F1736-8903-46BC-B321-D953E61EFE5C}"/>
              </a:ext>
            </a:extLst>
          </p:cNvPr>
          <p:cNvSpPr txBox="1"/>
          <p:nvPr/>
        </p:nvSpPr>
        <p:spPr>
          <a:xfrm>
            <a:off x="9182249" y="2664978"/>
            <a:ext cx="1056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Concerns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573A93D6-A5CE-4901-8722-435B9A584ABA}"/>
              </a:ext>
            </a:extLst>
          </p:cNvPr>
          <p:cNvSpPr txBox="1"/>
          <p:nvPr/>
        </p:nvSpPr>
        <p:spPr>
          <a:xfrm>
            <a:off x="8255667" y="3112411"/>
            <a:ext cx="270596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xmlns="" id="{577E3AFC-04A0-49D1-9A60-5922400CCD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C0933CBD-2253-45A5-AB3E-8EF7A80CAC73}"/>
              </a:ext>
            </a:extLst>
          </p:cNvPr>
          <p:cNvSpPr txBox="1"/>
          <p:nvPr/>
        </p:nvSpPr>
        <p:spPr>
          <a:xfrm>
            <a:off x="573922" y="3882762"/>
            <a:ext cx="270596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First full draft implementation guide</a:t>
            </a:r>
          </a:p>
        </p:txBody>
      </p:sp>
    </p:spTree>
    <p:extLst>
      <p:ext uri="{BB962C8B-B14F-4D97-AF65-F5344CB8AC3E}">
        <p14:creationId xmlns:p14="http://schemas.microsoft.com/office/powerpoint/2010/main" val="1839689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60508" y="1387842"/>
            <a:ext cx="3028849" cy="1943945"/>
            <a:chOff x="998621" y="986589"/>
            <a:chExt cx="2213811" cy="1977312"/>
          </a:xfrm>
          <a:solidFill>
            <a:schemeClr val="bg1"/>
          </a:solidFill>
        </p:grpSpPr>
        <p:sp>
          <p:nvSpPr>
            <p:cNvPr id="4" name="Rectangle 3"/>
            <p:cNvSpPr/>
            <p:nvPr/>
          </p:nvSpPr>
          <p:spPr>
            <a:xfrm>
              <a:off x="998621" y="986589"/>
              <a:ext cx="2213811" cy="197731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17599" y="1124704"/>
              <a:ext cx="1977813" cy="2817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dirty="0"/>
                <a:t>None at this </a:t>
              </a:r>
              <a:r>
                <a:rPr lang="en-US" sz="1200" dirty="0" err="1"/>
                <a:t>timeaeou</a:t>
              </a:r>
              <a:endParaRPr lang="en-US" sz="1200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524227" y="3839638"/>
            <a:ext cx="3028849" cy="13493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Licensing wall + SLA agreement during membership account onboarding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tx1"/>
                </a:solidFill>
              </a:rPr>
              <a:t>RxNorm</a:t>
            </a:r>
            <a:r>
              <a:rPr lang="en-US" sz="1400" dirty="0">
                <a:solidFill>
                  <a:schemeClr val="tx1"/>
                </a:solidFill>
              </a:rPr>
              <a:t> technical availability and syndication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971539" y="1415816"/>
            <a:ext cx="3852194" cy="19725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SNOMED CT International FHIR STU3 technical availability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LOINC FHIR STU3 technical availability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Identity provider updates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160822" y="3034310"/>
            <a:ext cx="3328301" cy="7312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983465" y="5654130"/>
            <a:ext cx="4152052" cy="1061019"/>
            <a:chOff x="998621" y="986589"/>
            <a:chExt cx="2213811" cy="2658979"/>
          </a:xfrm>
          <a:solidFill>
            <a:schemeClr val="bg1"/>
          </a:solidFill>
        </p:grpSpPr>
        <p:sp>
          <p:nvSpPr>
            <p:cNvPr id="18" name="Rectangle 17"/>
            <p:cNvSpPr/>
            <p:nvPr/>
          </p:nvSpPr>
          <p:spPr>
            <a:xfrm>
              <a:off x="998621" y="986589"/>
              <a:ext cx="2213811" cy="265897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17599" y="1181089"/>
              <a:ext cx="1977813" cy="5995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5747707" y="5713111"/>
            <a:ext cx="4152052" cy="10374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1939" y="1013459"/>
            <a:ext cx="2125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Milestones Achieved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04888" y="3430989"/>
            <a:ext cx="2221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Upcoming Milestones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63180" y="1001952"/>
            <a:ext cx="2233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Artifacts Delivered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160822" y="4260757"/>
            <a:ext cx="3284994" cy="9619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Broader licensing policies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SCM tie-in w/SOLOR release train.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436925" y="1052405"/>
            <a:ext cx="64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Risks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0478" y="93308"/>
            <a:ext cx="342888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SOA Implementation Initiative</a:t>
            </a:r>
          </a:p>
          <a:p>
            <a:r>
              <a:rPr lang="en-US" dirty="0"/>
              <a:t>Platform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9DA0654C-E410-49CE-BD52-B6460B8999C9}"/>
              </a:ext>
            </a:extLst>
          </p:cNvPr>
          <p:cNvSpPr txBox="1"/>
          <p:nvPr/>
        </p:nvSpPr>
        <p:spPr>
          <a:xfrm>
            <a:off x="691980" y="1520012"/>
            <a:ext cx="2705966" cy="160043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Terminology service iteration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Working assumptions on licensing model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Generally readiness to support upcoming SOLOR artifacts as distinct </a:t>
            </a:r>
            <a:r>
              <a:rPr lang="en-US" sz="1400" dirty="0" err="1"/>
              <a:t>CodeSystem</a:t>
            </a:r>
            <a:r>
              <a:rPr lang="en-US" sz="1400" dirty="0"/>
              <a:t>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DD10927B-D26A-49C9-8BCD-9007F994C035}"/>
              </a:ext>
            </a:extLst>
          </p:cNvPr>
          <p:cNvSpPr txBox="1"/>
          <p:nvPr/>
        </p:nvSpPr>
        <p:spPr>
          <a:xfrm>
            <a:off x="8494623" y="1381513"/>
            <a:ext cx="2705966" cy="27699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BA821721-73DF-4E46-962E-010E5DD2D787}"/>
              </a:ext>
            </a:extLst>
          </p:cNvPr>
          <p:cNvSpPr txBox="1"/>
          <p:nvPr/>
        </p:nvSpPr>
        <p:spPr>
          <a:xfrm>
            <a:off x="2177111" y="5275977"/>
            <a:ext cx="1412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Added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FE2A6D43-63A0-4853-87C8-A964F299A742}"/>
              </a:ext>
            </a:extLst>
          </p:cNvPr>
          <p:cNvSpPr txBox="1"/>
          <p:nvPr/>
        </p:nvSpPr>
        <p:spPr>
          <a:xfrm>
            <a:off x="6996485" y="5283229"/>
            <a:ext cx="167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Removed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4B5DEF57-5303-49C4-AFE9-9BC82E00AA7E}"/>
              </a:ext>
            </a:extLst>
          </p:cNvPr>
          <p:cNvSpPr txBox="1"/>
          <p:nvPr/>
        </p:nvSpPr>
        <p:spPr>
          <a:xfrm>
            <a:off x="8850269" y="3870006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Dependencies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CEED6DDB-F54F-4ACB-8F03-B5660169B922}"/>
              </a:ext>
            </a:extLst>
          </p:cNvPr>
          <p:cNvSpPr/>
          <p:nvPr/>
        </p:nvSpPr>
        <p:spPr>
          <a:xfrm>
            <a:off x="3896099" y="3885240"/>
            <a:ext cx="3852194" cy="13467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Good feedback so far on SCT/LOINC terminology service.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Usage l</a:t>
            </a:r>
            <a:r>
              <a:rPr lang="en-US" sz="1400" dirty="0">
                <a:solidFill>
                  <a:schemeClr val="tx1"/>
                </a:solidFill>
                <a:effectLst/>
              </a:rPr>
              <a:t>icensing assumptions.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Comments about recent VHA changes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6A930892-1CED-4A5D-B98A-9A4299851B57}"/>
              </a:ext>
            </a:extLst>
          </p:cNvPr>
          <p:cNvSpPr txBox="1"/>
          <p:nvPr/>
        </p:nvSpPr>
        <p:spPr>
          <a:xfrm>
            <a:off x="4576853" y="3430989"/>
            <a:ext cx="219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New and Noteworthy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01CA04C-74CA-4726-9BD2-2167F67E6675}"/>
              </a:ext>
            </a:extLst>
          </p:cNvPr>
          <p:cNvSpPr txBox="1"/>
          <p:nvPr/>
        </p:nvSpPr>
        <p:spPr>
          <a:xfrm>
            <a:off x="5800449" y="103819"/>
            <a:ext cx="6099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Project Summary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42D9C0D4-AC21-4FFE-90B3-C0BD7C164990}"/>
              </a:ext>
            </a:extLst>
          </p:cNvPr>
          <p:cNvSpPr/>
          <p:nvPr/>
        </p:nvSpPr>
        <p:spPr>
          <a:xfrm>
            <a:off x="8160823" y="1394804"/>
            <a:ext cx="3373566" cy="12947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Misunderstanding of content licensing terms.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Misalignment w/other HSPC initiatives.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Technical staff availability.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D27F1736-8903-46BC-B321-D953E61EFE5C}"/>
              </a:ext>
            </a:extLst>
          </p:cNvPr>
          <p:cNvSpPr txBox="1"/>
          <p:nvPr/>
        </p:nvSpPr>
        <p:spPr>
          <a:xfrm>
            <a:off x="9182249" y="2664978"/>
            <a:ext cx="1056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Concerns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573A93D6-A5CE-4901-8722-435B9A584ABA}"/>
              </a:ext>
            </a:extLst>
          </p:cNvPr>
          <p:cNvSpPr txBox="1"/>
          <p:nvPr/>
        </p:nvSpPr>
        <p:spPr>
          <a:xfrm>
            <a:off x="8255667" y="3112411"/>
            <a:ext cx="2705966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Licensing licensing licensing: e.g.: “..no fee is charged for access..”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xmlns="" id="{577E3AFC-04A0-49D1-9A60-5922400CCD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481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en-US" dirty="0"/>
              <a:t>Roadmap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Aneel</a:t>
            </a:r>
            <a:r>
              <a:rPr lang="en-US" dirty="0" smtClean="0"/>
              <a:t> </a:t>
            </a:r>
            <a:r>
              <a:rPr lang="en-US" dirty="0" err="1" smtClean="0"/>
              <a:t>Advani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B35F088-001F-4E14-821E-CF64087793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81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60508" y="1387842"/>
            <a:ext cx="3028849" cy="1943945"/>
            <a:chOff x="998621" y="986589"/>
            <a:chExt cx="2213811" cy="1977312"/>
          </a:xfrm>
          <a:solidFill>
            <a:schemeClr val="bg1"/>
          </a:solidFill>
        </p:grpSpPr>
        <p:sp>
          <p:nvSpPr>
            <p:cNvPr id="4" name="Rectangle 3"/>
            <p:cNvSpPr/>
            <p:nvPr/>
          </p:nvSpPr>
          <p:spPr>
            <a:xfrm>
              <a:off x="998621" y="986589"/>
              <a:ext cx="2213811" cy="197731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17599" y="1124704"/>
              <a:ext cx="1977813" cy="32156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None at this time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524227" y="3839638"/>
            <a:ext cx="3028849" cy="13493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971539" y="1415816"/>
            <a:ext cx="3852194" cy="1972507"/>
            <a:chOff x="998621" y="986589"/>
            <a:chExt cx="2213811" cy="1257510"/>
          </a:xfrm>
          <a:solidFill>
            <a:schemeClr val="bg1"/>
          </a:solidFill>
        </p:grpSpPr>
        <p:sp>
          <p:nvSpPr>
            <p:cNvPr id="12" name="Rectangle 11"/>
            <p:cNvSpPr/>
            <p:nvPr/>
          </p:nvSpPr>
          <p:spPr>
            <a:xfrm>
              <a:off x="998621" y="986589"/>
              <a:ext cx="2213811" cy="125751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Tx/>
                <a:buChar char="-"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17599" y="1109425"/>
              <a:ext cx="1977813" cy="17889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8160822" y="3034310"/>
            <a:ext cx="3328301" cy="7312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983465" y="5654130"/>
            <a:ext cx="4152052" cy="1061019"/>
            <a:chOff x="998621" y="986589"/>
            <a:chExt cx="2213811" cy="2658979"/>
          </a:xfrm>
          <a:solidFill>
            <a:schemeClr val="bg1"/>
          </a:solidFill>
        </p:grpSpPr>
        <p:sp>
          <p:nvSpPr>
            <p:cNvPr id="18" name="Rectangle 17"/>
            <p:cNvSpPr/>
            <p:nvPr/>
          </p:nvSpPr>
          <p:spPr>
            <a:xfrm>
              <a:off x="998621" y="986589"/>
              <a:ext cx="2213811" cy="265897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70656" y="1181089"/>
              <a:ext cx="1977813" cy="208253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dirty="0" smtClean="0"/>
                <a:t>Created “Phase-oriented” view to focus on what the HSPC community would delivery and when</a:t>
              </a:r>
            </a:p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dirty="0" smtClean="0"/>
                <a:t>Folding in more business impact/outcome themes into the document (not yet done)</a:t>
              </a:r>
              <a:endParaRPr lang="en-US" sz="1200" dirty="0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5747707" y="5713111"/>
            <a:ext cx="4152052" cy="10374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11939" y="1013459"/>
            <a:ext cx="2125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Milestones Achieved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04888" y="3430989"/>
            <a:ext cx="2221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Upcoming Milestones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63180" y="1001952"/>
            <a:ext cx="2233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Artifacts Delivered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160822" y="4260757"/>
            <a:ext cx="3284994" cy="9619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9436925" y="1052405"/>
            <a:ext cx="64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Risks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0478" y="74647"/>
            <a:ext cx="3428880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Roadmap</a:t>
            </a:r>
            <a:endParaRPr lang="en-US" sz="1400" b="1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9DA0654C-E410-49CE-BD52-B6460B8999C9}"/>
              </a:ext>
            </a:extLst>
          </p:cNvPr>
          <p:cNvSpPr txBox="1"/>
          <p:nvPr/>
        </p:nvSpPr>
        <p:spPr>
          <a:xfrm>
            <a:off x="691980" y="1520012"/>
            <a:ext cx="270596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Alpha </a:t>
            </a:r>
            <a:r>
              <a:rPr lang="en-US" sz="1400" dirty="0"/>
              <a:t>Document Published   (30 September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DD10927B-D26A-49C9-8BCD-9007F994C035}"/>
              </a:ext>
            </a:extLst>
          </p:cNvPr>
          <p:cNvSpPr txBox="1"/>
          <p:nvPr/>
        </p:nvSpPr>
        <p:spPr>
          <a:xfrm>
            <a:off x="8494623" y="1381513"/>
            <a:ext cx="2705966" cy="27699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240092DD-8B8E-4863-9268-4288792D01ED}"/>
              </a:ext>
            </a:extLst>
          </p:cNvPr>
          <p:cNvSpPr txBox="1"/>
          <p:nvPr/>
        </p:nvSpPr>
        <p:spPr>
          <a:xfrm>
            <a:off x="4206593" y="1473809"/>
            <a:ext cx="335922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200" dirty="0"/>
              <a:t>HSPC Roadmap Alpha Document </a:t>
            </a:r>
            <a:br>
              <a:rPr lang="en-US" sz="1200" dirty="0"/>
            </a:br>
            <a:r>
              <a:rPr lang="en-US" sz="1200" dirty="0"/>
              <a:t>  (30 Sept)</a:t>
            </a:r>
          </a:p>
          <a:p>
            <a:pPr marL="285750" indent="-285750">
              <a:buFontTx/>
              <a:buChar char="-"/>
            </a:pPr>
            <a:r>
              <a:rPr lang="en-US" sz="1200" dirty="0"/>
              <a:t>HSPC Transition Map (Alpha .1 version</a:t>
            </a:r>
            <a:r>
              <a:rPr lang="en-US" sz="1200" dirty="0" smtClean="0"/>
              <a:t>)</a:t>
            </a:r>
            <a:br>
              <a:rPr lang="en-US" sz="1200" dirty="0" smtClean="0"/>
            </a:br>
            <a:r>
              <a:rPr lang="en-US" sz="1200" dirty="0" smtClean="0"/>
              <a:t>  </a:t>
            </a:r>
            <a:r>
              <a:rPr lang="en-US" sz="1200" dirty="0"/>
              <a:t>(4 October)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BA821721-73DF-4E46-962E-010E5DD2D787}"/>
              </a:ext>
            </a:extLst>
          </p:cNvPr>
          <p:cNvSpPr txBox="1"/>
          <p:nvPr/>
        </p:nvSpPr>
        <p:spPr>
          <a:xfrm>
            <a:off x="2177111" y="5275977"/>
            <a:ext cx="1412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Added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FE2A6D43-63A0-4853-87C8-A964F299A742}"/>
              </a:ext>
            </a:extLst>
          </p:cNvPr>
          <p:cNvSpPr txBox="1"/>
          <p:nvPr/>
        </p:nvSpPr>
        <p:spPr>
          <a:xfrm>
            <a:off x="6996485" y="5283229"/>
            <a:ext cx="167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Removed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4B5DEF57-5303-49C4-AFE9-9BC82E00AA7E}"/>
              </a:ext>
            </a:extLst>
          </p:cNvPr>
          <p:cNvSpPr txBox="1"/>
          <p:nvPr/>
        </p:nvSpPr>
        <p:spPr>
          <a:xfrm>
            <a:off x="8850269" y="3870006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Dependencies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CEED6DDB-F54F-4ACB-8F03-B5660169B922}"/>
              </a:ext>
            </a:extLst>
          </p:cNvPr>
          <p:cNvSpPr/>
          <p:nvPr/>
        </p:nvSpPr>
        <p:spPr>
          <a:xfrm>
            <a:off x="3896099" y="3885240"/>
            <a:ext cx="3852194" cy="13467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effectLst/>
              </a:rPr>
              <a:t/>
            </a:r>
            <a:br>
              <a:rPr lang="en-US" sz="1400" dirty="0">
                <a:solidFill>
                  <a:schemeClr val="tx1"/>
                </a:solidFill>
                <a:effectLst/>
              </a:rPr>
            </a:b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6A930892-1CED-4A5D-B98A-9A4299851B57}"/>
              </a:ext>
            </a:extLst>
          </p:cNvPr>
          <p:cNvSpPr txBox="1"/>
          <p:nvPr/>
        </p:nvSpPr>
        <p:spPr>
          <a:xfrm>
            <a:off x="4576853" y="3430989"/>
            <a:ext cx="219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New and Noteworthy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01CA04C-74CA-4726-9BD2-2167F67E6675}"/>
              </a:ext>
            </a:extLst>
          </p:cNvPr>
          <p:cNvSpPr txBox="1"/>
          <p:nvPr/>
        </p:nvSpPr>
        <p:spPr>
          <a:xfrm>
            <a:off x="5831948" y="122533"/>
            <a:ext cx="6099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Project Summary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42D9C0D4-AC21-4FFE-90B3-C0BD7C164990}"/>
              </a:ext>
            </a:extLst>
          </p:cNvPr>
          <p:cNvSpPr/>
          <p:nvPr/>
        </p:nvSpPr>
        <p:spPr>
          <a:xfrm>
            <a:off x="8160823" y="1394804"/>
            <a:ext cx="3373566" cy="12947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8AE07CEE-DD51-4478-AFD1-964716F55AE9}"/>
              </a:ext>
            </a:extLst>
          </p:cNvPr>
          <p:cNvSpPr txBox="1"/>
          <p:nvPr/>
        </p:nvSpPr>
        <p:spPr>
          <a:xfrm>
            <a:off x="8313222" y="1413799"/>
            <a:ext cx="3132593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400" dirty="0"/>
              <a:t>Year-end community acceptance dependent on </a:t>
            </a:r>
            <a:r>
              <a:rPr lang="en-US" sz="1400" dirty="0" smtClean="0"/>
              <a:t>HSPC establishing a voting process</a:t>
            </a:r>
            <a:endParaRPr lang="en-US" sz="1400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0E392214-4E09-4BA4-BBC6-0027DAE55AA6}"/>
              </a:ext>
            </a:extLst>
          </p:cNvPr>
          <p:cNvSpPr txBox="1"/>
          <p:nvPr/>
        </p:nvSpPr>
        <p:spPr>
          <a:xfrm>
            <a:off x="8255667" y="4337401"/>
            <a:ext cx="270596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D27F1736-8903-46BC-B321-D953E61EFE5C}"/>
              </a:ext>
            </a:extLst>
          </p:cNvPr>
          <p:cNvSpPr txBox="1"/>
          <p:nvPr/>
        </p:nvSpPr>
        <p:spPr>
          <a:xfrm>
            <a:off x="9182249" y="2664978"/>
            <a:ext cx="1056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Concerns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573A93D6-A5CE-4901-8722-435B9A584ABA}"/>
              </a:ext>
            </a:extLst>
          </p:cNvPr>
          <p:cNvSpPr txBox="1"/>
          <p:nvPr/>
        </p:nvSpPr>
        <p:spPr>
          <a:xfrm>
            <a:off x="8255666" y="3112411"/>
            <a:ext cx="310321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400"/>
              <a:t>Limited feedback received on Alpha document </a:t>
            </a:r>
            <a:endParaRPr lang="en-US" sz="1400" dirty="0"/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xmlns="" id="{577E3AFC-04A0-49D1-9A60-5922400CCD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0E392214-4E09-4BA4-BBC6-0027DAE55AA6}"/>
              </a:ext>
            </a:extLst>
          </p:cNvPr>
          <p:cNvSpPr txBox="1"/>
          <p:nvPr/>
        </p:nvSpPr>
        <p:spPr>
          <a:xfrm>
            <a:off x="4137940" y="4027998"/>
            <a:ext cx="270596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0E392214-4E09-4BA4-BBC6-0027DAE55AA6}"/>
              </a:ext>
            </a:extLst>
          </p:cNvPr>
          <p:cNvSpPr txBox="1"/>
          <p:nvPr/>
        </p:nvSpPr>
        <p:spPr>
          <a:xfrm>
            <a:off x="621810" y="3993180"/>
            <a:ext cx="2861759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Early December document revision /community walkthrough (Dec 8)</a:t>
            </a:r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5800850" y="5767632"/>
            <a:ext cx="370943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 smtClean="0"/>
              <a:t>Removed dates for out-year phases beyond Phase 1 to allow for more flexibility based on resourcing ambiguity, based on feedback.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2374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/>
              <a:t>Initiative: Terminology and Modeling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EF7D5BF-87F6-4F92-97F9-C8A8996A86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979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60508" y="1387842"/>
            <a:ext cx="3028849" cy="1943945"/>
            <a:chOff x="998621" y="986589"/>
            <a:chExt cx="2213811" cy="1977312"/>
          </a:xfrm>
          <a:solidFill>
            <a:schemeClr val="bg1"/>
          </a:solidFill>
        </p:grpSpPr>
        <p:sp>
          <p:nvSpPr>
            <p:cNvPr id="4" name="Rectangle 3"/>
            <p:cNvSpPr/>
            <p:nvPr/>
          </p:nvSpPr>
          <p:spPr>
            <a:xfrm>
              <a:off x="998621" y="986589"/>
              <a:ext cx="2213811" cy="197731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ctr">
                <a:buFont typeface="Arial" charset="0"/>
                <a:buChar char="•"/>
              </a:pPr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17599" y="1124704"/>
              <a:ext cx="1977813" cy="32156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None at this time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524227" y="3839638"/>
            <a:ext cx="3028849" cy="13493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>
                <a:solidFill>
                  <a:schemeClr val="tx1"/>
                </a:solidFill>
              </a:rPr>
              <a:t>SOLOR Developers Launch – November,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!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971539" y="1415816"/>
            <a:ext cx="3852194" cy="1972507"/>
            <a:chOff x="998621" y="986589"/>
            <a:chExt cx="2213811" cy="1257510"/>
          </a:xfrm>
          <a:solidFill>
            <a:schemeClr val="bg1"/>
          </a:solidFill>
        </p:grpSpPr>
        <p:sp>
          <p:nvSpPr>
            <p:cNvPr id="12" name="Rectangle 11"/>
            <p:cNvSpPr/>
            <p:nvPr/>
          </p:nvSpPr>
          <p:spPr>
            <a:xfrm>
              <a:off x="998621" y="986589"/>
              <a:ext cx="2213811" cy="125751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17599" y="1109425"/>
              <a:ext cx="1977813" cy="17889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8160822" y="3034310"/>
            <a:ext cx="3373567" cy="900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400" dirty="0">
                <a:solidFill>
                  <a:schemeClr val="tx1"/>
                </a:solidFill>
              </a:rPr>
              <a:t>Continuing to develop consensus and interest in SOLOR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400" dirty="0">
                <a:solidFill>
                  <a:schemeClr val="tx1"/>
                </a:solidFill>
              </a:rPr>
              <a:t>Resources to accelerate (collaborative or otherwise)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983465" y="5654130"/>
            <a:ext cx="4152052" cy="1061019"/>
            <a:chOff x="998621" y="986589"/>
            <a:chExt cx="2213811" cy="2658979"/>
          </a:xfrm>
          <a:solidFill>
            <a:schemeClr val="bg1"/>
          </a:solidFill>
        </p:grpSpPr>
        <p:sp>
          <p:nvSpPr>
            <p:cNvPr id="18" name="Rectangle 17"/>
            <p:cNvSpPr/>
            <p:nvPr/>
          </p:nvSpPr>
          <p:spPr>
            <a:xfrm>
              <a:off x="998621" y="986589"/>
              <a:ext cx="2213811" cy="265897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17599" y="1181089"/>
              <a:ext cx="1977813" cy="5995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5747707" y="5713111"/>
            <a:ext cx="4152052" cy="10374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11937" y="1013459"/>
            <a:ext cx="21257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Milestones Achieved</a:t>
            </a:r>
          </a:p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04888" y="3430989"/>
            <a:ext cx="2221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Upcoming Milestones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63180" y="1065452"/>
            <a:ext cx="2233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Artifacts Delivered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160822" y="4260757"/>
            <a:ext cx="3284994" cy="9619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9436925" y="1052405"/>
            <a:ext cx="64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Risks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0477" y="93308"/>
            <a:ext cx="3735622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Terminology and Modeling Initiative</a:t>
            </a:r>
          </a:p>
          <a:p>
            <a:r>
              <a:rPr lang="en-US" dirty="0"/>
              <a:t>SOLOR</a:t>
            </a:r>
            <a:endParaRPr lang="en-US" sz="1400" b="1" dirty="0"/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9DA0654C-E410-49CE-BD52-B6460B8999C9}"/>
              </a:ext>
            </a:extLst>
          </p:cNvPr>
          <p:cNvSpPr txBox="1"/>
          <p:nvPr/>
        </p:nvSpPr>
        <p:spPr>
          <a:xfrm>
            <a:off x="577610" y="1407130"/>
            <a:ext cx="2794363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SOLOR presentation to ONC – Steven </a:t>
            </a:r>
            <a:r>
              <a:rPr lang="en-US" dirty="0" err="1"/>
              <a:t>Posnack</a:t>
            </a:r>
            <a:r>
              <a:rPr lang="en-US" dirty="0"/>
              <a:t> and others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Skin/Wound Assessment Extension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DD10927B-D26A-49C9-8BCD-9007F994C035}"/>
              </a:ext>
            </a:extLst>
          </p:cNvPr>
          <p:cNvSpPr txBox="1"/>
          <p:nvPr/>
        </p:nvSpPr>
        <p:spPr>
          <a:xfrm>
            <a:off x="8494623" y="1381513"/>
            <a:ext cx="2705966" cy="27699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240092DD-8B8E-4863-9268-4288792D01ED}"/>
              </a:ext>
            </a:extLst>
          </p:cNvPr>
          <p:cNvSpPr txBox="1"/>
          <p:nvPr/>
        </p:nvSpPr>
        <p:spPr>
          <a:xfrm>
            <a:off x="4206593" y="1473809"/>
            <a:ext cx="2705966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dirty="0"/>
              <a:t>Presentation on SOLOR</a:t>
            </a: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dirty="0"/>
              <a:t>Skin/Wound Assessment Extension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BA821721-73DF-4E46-962E-010E5DD2D787}"/>
              </a:ext>
            </a:extLst>
          </p:cNvPr>
          <p:cNvSpPr txBox="1"/>
          <p:nvPr/>
        </p:nvSpPr>
        <p:spPr>
          <a:xfrm>
            <a:off x="2304111" y="5314077"/>
            <a:ext cx="1412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Added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FE2A6D43-63A0-4853-87C8-A964F299A742}"/>
              </a:ext>
            </a:extLst>
          </p:cNvPr>
          <p:cNvSpPr txBox="1"/>
          <p:nvPr/>
        </p:nvSpPr>
        <p:spPr>
          <a:xfrm>
            <a:off x="6996485" y="5372129"/>
            <a:ext cx="167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Removed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4B5DEF57-5303-49C4-AFE9-9BC82E00AA7E}"/>
              </a:ext>
            </a:extLst>
          </p:cNvPr>
          <p:cNvSpPr txBox="1"/>
          <p:nvPr/>
        </p:nvSpPr>
        <p:spPr>
          <a:xfrm>
            <a:off x="8989969" y="3933506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Dependencies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="" xmlns:a16="http://schemas.microsoft.com/office/drawing/2014/main" id="{CEED6DDB-F54F-4ACB-8F03-B5660169B922}"/>
              </a:ext>
            </a:extLst>
          </p:cNvPr>
          <p:cNvSpPr/>
          <p:nvPr/>
        </p:nvSpPr>
        <p:spPr>
          <a:xfrm>
            <a:off x="3896099" y="3885240"/>
            <a:ext cx="3852194" cy="13467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SNOMED has changed their policy on modifying SNOMED International release to be consistent with SNOMED License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SNOMED/NLM indicated they wanted content submitted that has been tested, integrated into a coherent model w/ supporting content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6A930892-1CED-4A5D-B98A-9A4299851B57}"/>
              </a:ext>
            </a:extLst>
          </p:cNvPr>
          <p:cNvSpPr txBox="1"/>
          <p:nvPr/>
        </p:nvSpPr>
        <p:spPr>
          <a:xfrm>
            <a:off x="4576853" y="3545289"/>
            <a:ext cx="219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New and Noteworthy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E01CA04C-74CA-4726-9BD2-2167F67E6675}"/>
              </a:ext>
            </a:extLst>
          </p:cNvPr>
          <p:cNvSpPr txBox="1"/>
          <p:nvPr/>
        </p:nvSpPr>
        <p:spPr>
          <a:xfrm>
            <a:off x="3971539" y="103819"/>
            <a:ext cx="82204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Project Summary: SOLOR is an integrated architecture solution that consolidates medical terminologies into one, uniform model and delivers the processes and tools to maintain, update, extend these terminologies.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="" xmlns:a16="http://schemas.microsoft.com/office/drawing/2014/main" id="{42D9C0D4-AC21-4FFE-90B3-C0BD7C164990}"/>
              </a:ext>
            </a:extLst>
          </p:cNvPr>
          <p:cNvSpPr/>
          <p:nvPr/>
        </p:nvSpPr>
        <p:spPr>
          <a:xfrm>
            <a:off x="8160823" y="1394804"/>
            <a:ext cx="3373566" cy="12947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Need a way to provide click-through license for terminology standards to distribute value sets/</a:t>
            </a:r>
            <a:r>
              <a:rPr lang="en-US" dirty="0" err="1">
                <a:solidFill>
                  <a:schemeClr val="tx1"/>
                </a:solidFill>
              </a:rPr>
              <a:t>refsets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0E392214-4E09-4BA4-BBC6-0027DAE55AA6}"/>
              </a:ext>
            </a:extLst>
          </p:cNvPr>
          <p:cNvSpPr txBox="1"/>
          <p:nvPr/>
        </p:nvSpPr>
        <p:spPr>
          <a:xfrm>
            <a:off x="8255666" y="4337401"/>
            <a:ext cx="319015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HSPC registration process for terminology licenses 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D27F1736-8903-46BC-B321-D953E61EFE5C}"/>
              </a:ext>
            </a:extLst>
          </p:cNvPr>
          <p:cNvSpPr txBox="1"/>
          <p:nvPr/>
        </p:nvSpPr>
        <p:spPr>
          <a:xfrm>
            <a:off x="9182249" y="2728478"/>
            <a:ext cx="1056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Concerns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="" xmlns:a16="http://schemas.microsoft.com/office/drawing/2014/main" id="{577E3AFC-04A0-49D1-9A60-5922400CCD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56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24227" y="3839638"/>
            <a:ext cx="3028849" cy="13493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>
                <a:solidFill>
                  <a:schemeClr val="tx1"/>
                </a:solidFill>
              </a:rPr>
              <a:t>Clarify/Define QA Process for v.1 release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>
                <a:solidFill>
                  <a:schemeClr val="tx1"/>
                </a:solidFill>
              </a:rPr>
              <a:t>Define next release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074571" y="1415816"/>
            <a:ext cx="3852194" cy="19725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Skin/Wound Assessment Extension v.1 Release Files </a:t>
            </a:r>
            <a:r>
              <a:rPr lang="mr-IN" dirty="0">
                <a:solidFill>
                  <a:schemeClr val="tx1"/>
                </a:solidFill>
              </a:rPr>
              <a:t>–</a:t>
            </a:r>
            <a:r>
              <a:rPr lang="en-US" dirty="0">
                <a:solidFill>
                  <a:schemeClr val="tx1"/>
                </a:solidFill>
              </a:rPr>
              <a:t> November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 (24 </a:t>
            </a:r>
            <a:r>
              <a:rPr lang="en-US" dirty="0" err="1">
                <a:solidFill>
                  <a:schemeClr val="tx1"/>
                </a:solidFill>
              </a:rPr>
              <a:t>refsets</a:t>
            </a:r>
            <a:r>
              <a:rPr lang="en-US" dirty="0">
                <a:solidFill>
                  <a:schemeClr val="tx1"/>
                </a:solidFill>
              </a:rPr>
              <a:t> created)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106678" y="2969641"/>
            <a:ext cx="3427711" cy="10033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Distribution of Extension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Definition of </a:t>
            </a:r>
            <a:r>
              <a:rPr lang="en-US" dirty="0" err="1">
                <a:solidFill>
                  <a:schemeClr val="tx1"/>
                </a:solidFill>
              </a:rPr>
              <a:t>refsets</a:t>
            </a:r>
            <a:r>
              <a:rPr lang="en-US" dirty="0">
                <a:solidFill>
                  <a:schemeClr val="tx1"/>
                </a:solidFill>
              </a:rPr>
              <a:t> from SMEs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83465" y="5654130"/>
            <a:ext cx="4152052" cy="10610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Wound Trend </a:t>
            </a:r>
            <a:r>
              <a:rPr lang="en-US" dirty="0" err="1">
                <a:solidFill>
                  <a:schemeClr val="tx1"/>
                </a:solidFill>
              </a:rPr>
              <a:t>refset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Wound Episode </a:t>
            </a:r>
            <a:r>
              <a:rPr lang="en-US" dirty="0" err="1">
                <a:solidFill>
                  <a:schemeClr val="tx1"/>
                </a:solidFill>
              </a:rPr>
              <a:t>refset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747707" y="5675011"/>
            <a:ext cx="4152052" cy="10374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Periodicity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refset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Wound Tunneling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refset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1617" y="1013459"/>
            <a:ext cx="2126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Milestones Achieved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04888" y="3430989"/>
            <a:ext cx="2221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Upcoming Milestones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63180" y="1001952"/>
            <a:ext cx="2233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Artifacts Delivered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160822" y="4312273"/>
            <a:ext cx="3284994" cy="9619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>
                <a:solidFill>
                  <a:schemeClr val="tx1"/>
                </a:solidFill>
              </a:rPr>
              <a:t>HSPC registration process for terminology licenses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436925" y="1052405"/>
            <a:ext cx="64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Risks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0477" y="93308"/>
            <a:ext cx="4416375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Terminology and Modeling Initiative</a:t>
            </a:r>
          </a:p>
          <a:p>
            <a:r>
              <a:rPr lang="en-US" dirty="0"/>
              <a:t>Skin/Wound Assessment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DD10927B-D26A-49C9-8BCD-9007F994C035}"/>
              </a:ext>
            </a:extLst>
          </p:cNvPr>
          <p:cNvSpPr txBox="1"/>
          <p:nvPr/>
        </p:nvSpPr>
        <p:spPr>
          <a:xfrm>
            <a:off x="8494623" y="1381513"/>
            <a:ext cx="2705966" cy="27699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BA821721-73DF-4E46-962E-010E5DD2D787}"/>
              </a:ext>
            </a:extLst>
          </p:cNvPr>
          <p:cNvSpPr txBox="1"/>
          <p:nvPr/>
        </p:nvSpPr>
        <p:spPr>
          <a:xfrm>
            <a:off x="2177111" y="5275977"/>
            <a:ext cx="1412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Added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FE2A6D43-63A0-4853-87C8-A964F299A742}"/>
              </a:ext>
            </a:extLst>
          </p:cNvPr>
          <p:cNvSpPr txBox="1"/>
          <p:nvPr/>
        </p:nvSpPr>
        <p:spPr>
          <a:xfrm>
            <a:off x="6996485" y="5283229"/>
            <a:ext cx="167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Removed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4B5DEF57-5303-49C4-AFE9-9BC82E00AA7E}"/>
              </a:ext>
            </a:extLst>
          </p:cNvPr>
          <p:cNvSpPr txBox="1"/>
          <p:nvPr/>
        </p:nvSpPr>
        <p:spPr>
          <a:xfrm>
            <a:off x="9028069" y="3973038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Dependencies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="" xmlns:a16="http://schemas.microsoft.com/office/drawing/2014/main" id="{CEED6DDB-F54F-4ACB-8F03-B5660169B922}"/>
              </a:ext>
            </a:extLst>
          </p:cNvPr>
          <p:cNvSpPr/>
          <p:nvPr/>
        </p:nvSpPr>
        <p:spPr>
          <a:xfrm>
            <a:off x="3896099" y="3885240"/>
            <a:ext cx="3852194" cy="13467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SNOMED has changed their policy on modifying SNOMED International release to be consistent with SNOMED License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SNOMED/NLM indicated they wanted content submitted that has been tested, integrated into a coherent model w/ supporting content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6A930892-1CED-4A5D-B98A-9A4299851B57}"/>
              </a:ext>
            </a:extLst>
          </p:cNvPr>
          <p:cNvSpPr txBox="1"/>
          <p:nvPr/>
        </p:nvSpPr>
        <p:spPr>
          <a:xfrm>
            <a:off x="4576853" y="3430989"/>
            <a:ext cx="219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New and Noteworthy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E01CA04C-74CA-4726-9BD2-2167F67E6675}"/>
              </a:ext>
            </a:extLst>
          </p:cNvPr>
          <p:cNvSpPr txBox="1"/>
          <p:nvPr/>
        </p:nvSpPr>
        <p:spPr>
          <a:xfrm>
            <a:off x="4916044" y="102967"/>
            <a:ext cx="7005792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dirty="0"/>
              <a:t>Project Summary: To develop SNOMED CT SOLOR Extension to support CIMI Skin/Wound Assessment.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="" xmlns:a16="http://schemas.microsoft.com/office/drawing/2014/main" id="{42D9C0D4-AC21-4FFE-90B3-C0BD7C164990}"/>
              </a:ext>
            </a:extLst>
          </p:cNvPr>
          <p:cNvSpPr/>
          <p:nvPr/>
        </p:nvSpPr>
        <p:spPr>
          <a:xfrm>
            <a:off x="8160823" y="1394804"/>
            <a:ext cx="3373566" cy="12947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>
                <a:solidFill>
                  <a:schemeClr val="tx1"/>
                </a:solidFill>
              </a:rPr>
              <a:t>Need a way to provide click-through license for terminology standards to distribute value sets/</a:t>
            </a:r>
            <a:r>
              <a:rPr lang="en-US" dirty="0" err="1">
                <a:solidFill>
                  <a:schemeClr val="tx1"/>
                </a:solidFill>
              </a:rPr>
              <a:t>refsets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D27F1736-8903-46BC-B321-D953E61EFE5C}"/>
              </a:ext>
            </a:extLst>
          </p:cNvPr>
          <p:cNvSpPr txBox="1"/>
          <p:nvPr/>
        </p:nvSpPr>
        <p:spPr>
          <a:xfrm>
            <a:off x="9182249" y="2664978"/>
            <a:ext cx="1056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Concerns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="" xmlns:a16="http://schemas.microsoft.com/office/drawing/2014/main" id="{577E3AFC-04A0-49D1-9A60-5922400CCD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257577" y="1427505"/>
            <a:ext cx="3650094" cy="20355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SOLOR SNOMED Skin/Wound Assessment Extension Released</a:t>
            </a:r>
          </a:p>
        </p:txBody>
      </p:sp>
    </p:spTree>
    <p:extLst>
      <p:ext uri="{BB962C8B-B14F-4D97-AF65-F5344CB8AC3E}">
        <p14:creationId xmlns:p14="http://schemas.microsoft.com/office/powerpoint/2010/main" val="588528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24226" y="3529395"/>
            <a:ext cx="7362583" cy="16269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600" dirty="0">
                <a:solidFill>
                  <a:schemeClr val="tx1"/>
                </a:solidFill>
              </a:rPr>
              <a:t>Create/Update Vital sign terminology and mappings in HDD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600" dirty="0">
                <a:solidFill>
                  <a:schemeClr val="tx1"/>
                </a:solidFill>
              </a:rPr>
              <a:t>Request new Content from Standard Terminologies for the CIMI Vital Sign Panel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600" dirty="0">
                <a:solidFill>
                  <a:schemeClr val="tx1"/>
                </a:solidFill>
              </a:rPr>
              <a:t>Finalize CEMs with terminology bindings and translate CEM to CIMI archetypes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600" dirty="0">
                <a:solidFill>
                  <a:schemeClr val="tx1"/>
                </a:solidFill>
              </a:rPr>
              <a:t>Publish Archetypes and build FHIR Profiles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600" dirty="0">
                <a:solidFill>
                  <a:schemeClr val="tx1"/>
                </a:solidFill>
              </a:rPr>
              <a:t>Update Style Guide documentation</a:t>
            </a:r>
          </a:p>
          <a:p>
            <a:pPr marL="285750" lvl="0" indent="-285750">
              <a:buFont typeface="Arial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Prepare Ballot packaging for project [by 12/03]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106678" y="2969641"/>
            <a:ext cx="3427711" cy="10033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lvl="0" indent="-285750">
              <a:buFont typeface="Arial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Body location value set should contain only arteries. Many intuitions use extremities instead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83465" y="5539835"/>
            <a:ext cx="4152052" cy="10610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747707" y="5560716"/>
            <a:ext cx="4152052" cy="10374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9852" y="922332"/>
            <a:ext cx="4350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Milestones Achieved and Artifacts delivered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04888" y="3120746"/>
            <a:ext cx="2221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Upcoming Milestones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160822" y="4312273"/>
            <a:ext cx="3284994" cy="9619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436925" y="1052405"/>
            <a:ext cx="64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Risks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0477" y="93308"/>
            <a:ext cx="4416375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Terminology and Modeling Initiative</a:t>
            </a:r>
          </a:p>
          <a:p>
            <a:r>
              <a:rPr lang="en-US" dirty="0"/>
              <a:t>Vital Signs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DD10927B-D26A-49C9-8BCD-9007F994C035}"/>
              </a:ext>
            </a:extLst>
          </p:cNvPr>
          <p:cNvSpPr txBox="1"/>
          <p:nvPr/>
        </p:nvSpPr>
        <p:spPr>
          <a:xfrm>
            <a:off x="8494623" y="1381513"/>
            <a:ext cx="2705966" cy="27699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BA821721-73DF-4E46-962E-010E5DD2D787}"/>
              </a:ext>
            </a:extLst>
          </p:cNvPr>
          <p:cNvSpPr txBox="1"/>
          <p:nvPr/>
        </p:nvSpPr>
        <p:spPr>
          <a:xfrm>
            <a:off x="2177111" y="5178011"/>
            <a:ext cx="1412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Added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FE2A6D43-63A0-4853-87C8-A964F299A742}"/>
              </a:ext>
            </a:extLst>
          </p:cNvPr>
          <p:cNvSpPr txBox="1"/>
          <p:nvPr/>
        </p:nvSpPr>
        <p:spPr>
          <a:xfrm>
            <a:off x="6147398" y="5217921"/>
            <a:ext cx="167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Removed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4B5DEF57-5303-49C4-AFE9-9BC82E00AA7E}"/>
              </a:ext>
            </a:extLst>
          </p:cNvPr>
          <p:cNvSpPr txBox="1"/>
          <p:nvPr/>
        </p:nvSpPr>
        <p:spPr>
          <a:xfrm>
            <a:off x="9028069" y="3973038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Dependencies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E01CA04C-74CA-4726-9BD2-2167F67E6675}"/>
              </a:ext>
            </a:extLst>
          </p:cNvPr>
          <p:cNvSpPr txBox="1"/>
          <p:nvPr/>
        </p:nvSpPr>
        <p:spPr>
          <a:xfrm>
            <a:off x="4916044" y="102967"/>
            <a:ext cx="7005792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dirty="0"/>
              <a:t>Project Summary: Develop CIMI logical models bound to standard terminologies in ensuring clinical information systems are based on standards enabling semantic interoperability.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="" xmlns:a16="http://schemas.microsoft.com/office/drawing/2014/main" id="{42D9C0D4-AC21-4FFE-90B3-C0BD7C164990}"/>
              </a:ext>
            </a:extLst>
          </p:cNvPr>
          <p:cNvSpPr/>
          <p:nvPr/>
        </p:nvSpPr>
        <p:spPr>
          <a:xfrm>
            <a:off x="8116536" y="1365531"/>
            <a:ext cx="3373566" cy="12947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D27F1736-8903-46BC-B321-D953E61EFE5C}"/>
              </a:ext>
            </a:extLst>
          </p:cNvPr>
          <p:cNvSpPr txBox="1"/>
          <p:nvPr/>
        </p:nvSpPr>
        <p:spPr>
          <a:xfrm>
            <a:off x="9182249" y="2664978"/>
            <a:ext cx="1056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Concerns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="" xmlns:a16="http://schemas.microsoft.com/office/drawing/2014/main" id="{577E3AFC-04A0-49D1-9A60-5922400CCD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257576" y="1427505"/>
            <a:ext cx="7629234" cy="14514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Met with HL7 Orders and Observations and obtained approval for Vitals CIMI Project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Finalized Vitals </a:t>
            </a:r>
            <a:r>
              <a:rPr lang="en-US" sz="1600" dirty="0">
                <a:solidFill>
                  <a:schemeClr val="tx1"/>
                </a:solidFill>
              </a:rPr>
              <a:t>currently presented in FHIR[HR, BP] – 23 distinct models in the HL7 FHIR vital sign panels identified.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Identified </a:t>
            </a:r>
            <a:r>
              <a:rPr lang="en-US" sz="1600" dirty="0">
                <a:solidFill>
                  <a:schemeClr val="tx1"/>
                </a:solidFill>
              </a:rPr>
              <a:t>all value set identifiers and model bindings.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697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24227" y="3839638"/>
            <a:ext cx="3028849" cy="13493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>
                <a:solidFill>
                  <a:schemeClr val="tx1"/>
                </a:solidFill>
              </a:rPr>
              <a:t>IG development complete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>
                <a:solidFill>
                  <a:schemeClr val="tx1"/>
                </a:solidFill>
              </a:rPr>
              <a:t>Collaboration with SMART on FHIR team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074571" y="1415816"/>
            <a:ext cx="3852194" cy="19725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FPAR 2.0 FHIR profiles delivered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Crosswalk </a:t>
            </a:r>
            <a:r>
              <a:rPr lang="en-US" dirty="0" smtClean="0">
                <a:solidFill>
                  <a:schemeClr val="tx1"/>
                </a:solidFill>
              </a:rPr>
              <a:t>document delivered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106678" y="2969641"/>
            <a:ext cx="3427711" cy="10033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Lack of maturity in </a:t>
            </a:r>
            <a:r>
              <a:rPr lang="en-US" sz="1600" dirty="0" smtClean="0">
                <a:solidFill>
                  <a:schemeClr val="tx1"/>
                </a:solidFill>
              </a:rPr>
              <a:t>tooling </a:t>
            </a:r>
            <a:r>
              <a:rPr lang="en-US" sz="1600" dirty="0">
                <a:solidFill>
                  <a:schemeClr val="tx1"/>
                </a:solidFill>
              </a:rPr>
              <a:t>and automated </a:t>
            </a:r>
            <a:r>
              <a:rPr lang="en-US" sz="1600" dirty="0" smtClean="0">
                <a:solidFill>
                  <a:schemeClr val="tx1"/>
                </a:solidFill>
              </a:rPr>
              <a:t>processes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Unable to retrieve value sets from VSAC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83465" y="5654130"/>
            <a:ext cx="4152052" cy="10610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Supporting validation testing of FHIR profiles.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747707" y="5675011"/>
            <a:ext cx="4152052" cy="10374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1617" y="1013459"/>
            <a:ext cx="2126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Milestones Achieved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04888" y="3430989"/>
            <a:ext cx="2221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Upcoming Milestones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63180" y="1001952"/>
            <a:ext cx="2233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Artifacts Delivered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160822" y="4312273"/>
            <a:ext cx="3284994" cy="9619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lvl="0" indent="-285750">
              <a:buFont typeface="Arial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Dependency on FHIR publish tool to publish </a:t>
            </a:r>
            <a:r>
              <a:rPr lang="en-US" dirty="0" smtClean="0">
                <a:solidFill>
                  <a:schemeClr val="tx1"/>
                </a:solidFill>
              </a:rPr>
              <a:t>HSPC </a:t>
            </a:r>
            <a:r>
              <a:rPr lang="en-US" dirty="0">
                <a:solidFill>
                  <a:schemeClr val="tx1"/>
                </a:solidFill>
              </a:rPr>
              <a:t>FHIR </a:t>
            </a:r>
            <a:r>
              <a:rPr lang="en-US" dirty="0" smtClean="0">
                <a:solidFill>
                  <a:schemeClr val="tx1"/>
                </a:solidFill>
              </a:rPr>
              <a:t>profiles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436925" y="1052405"/>
            <a:ext cx="64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Risks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0477" y="93308"/>
            <a:ext cx="4416375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Terminology and Modeling Initiative</a:t>
            </a:r>
          </a:p>
          <a:p>
            <a:r>
              <a:rPr lang="en-US" dirty="0"/>
              <a:t>Family Practice [FPAR 2.0]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DD10927B-D26A-49C9-8BCD-9007F994C035}"/>
              </a:ext>
            </a:extLst>
          </p:cNvPr>
          <p:cNvSpPr txBox="1"/>
          <p:nvPr/>
        </p:nvSpPr>
        <p:spPr>
          <a:xfrm>
            <a:off x="8494623" y="1381513"/>
            <a:ext cx="2705966" cy="27699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BA821721-73DF-4E46-962E-010E5DD2D787}"/>
              </a:ext>
            </a:extLst>
          </p:cNvPr>
          <p:cNvSpPr txBox="1"/>
          <p:nvPr/>
        </p:nvSpPr>
        <p:spPr>
          <a:xfrm>
            <a:off x="2177111" y="5275977"/>
            <a:ext cx="1412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Added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FE2A6D43-63A0-4853-87C8-A964F299A742}"/>
              </a:ext>
            </a:extLst>
          </p:cNvPr>
          <p:cNvSpPr txBox="1"/>
          <p:nvPr/>
        </p:nvSpPr>
        <p:spPr>
          <a:xfrm>
            <a:off x="6996485" y="5283229"/>
            <a:ext cx="167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Removed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4B5DEF57-5303-49C4-AFE9-9BC82E00AA7E}"/>
              </a:ext>
            </a:extLst>
          </p:cNvPr>
          <p:cNvSpPr txBox="1"/>
          <p:nvPr/>
        </p:nvSpPr>
        <p:spPr>
          <a:xfrm>
            <a:off x="9028069" y="3973038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Dependencies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="" xmlns:a16="http://schemas.microsoft.com/office/drawing/2014/main" id="{CEED6DDB-F54F-4ACB-8F03-B5660169B922}"/>
              </a:ext>
            </a:extLst>
          </p:cNvPr>
          <p:cNvSpPr/>
          <p:nvPr/>
        </p:nvSpPr>
        <p:spPr>
          <a:xfrm>
            <a:off x="3896099" y="3885240"/>
            <a:ext cx="3852194" cy="13467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An HSPC Implementation of FPAR 2.0 resources to help validate the profiles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IG to follow the model of CCDA and Genomics FHIR groups.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Intermountain tools can now automate FHIR profile generation from CEM.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6A930892-1CED-4A5D-B98A-9A4299851B57}"/>
              </a:ext>
            </a:extLst>
          </p:cNvPr>
          <p:cNvSpPr txBox="1"/>
          <p:nvPr/>
        </p:nvSpPr>
        <p:spPr>
          <a:xfrm>
            <a:off x="4576853" y="3430989"/>
            <a:ext cx="219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New and Noteworthy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E01CA04C-74CA-4726-9BD2-2167F67E6675}"/>
              </a:ext>
            </a:extLst>
          </p:cNvPr>
          <p:cNvSpPr txBox="1"/>
          <p:nvPr/>
        </p:nvSpPr>
        <p:spPr>
          <a:xfrm>
            <a:off x="4916044" y="102967"/>
            <a:ext cx="7005792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dirty="0"/>
              <a:t>Project Summary: This project is a pilot of the Office of Population Affairs (OPA) family practice annual reporting (FPAR) process in collaboration with American College of Obstetricians and Gynecologists (ACOG).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="" xmlns:a16="http://schemas.microsoft.com/office/drawing/2014/main" id="{42D9C0D4-AC21-4FFE-90B3-C0BD7C164990}"/>
              </a:ext>
            </a:extLst>
          </p:cNvPr>
          <p:cNvSpPr/>
          <p:nvPr/>
        </p:nvSpPr>
        <p:spPr>
          <a:xfrm>
            <a:off x="8160823" y="1394804"/>
            <a:ext cx="3373566" cy="12947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>
                <a:solidFill>
                  <a:schemeClr val="tx1"/>
                </a:solidFill>
              </a:rPr>
              <a:t>Issues in ‘FHIR Publishing tool’ keeping us from publishing FPAR Profiles to HL7 FHIR.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D27F1736-8903-46BC-B321-D953E61EFE5C}"/>
              </a:ext>
            </a:extLst>
          </p:cNvPr>
          <p:cNvSpPr txBox="1"/>
          <p:nvPr/>
        </p:nvSpPr>
        <p:spPr>
          <a:xfrm>
            <a:off x="9182249" y="2664978"/>
            <a:ext cx="1056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Concerns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="" xmlns:a16="http://schemas.microsoft.com/office/drawing/2014/main" id="{577E3AFC-04A0-49D1-9A60-5922400CCD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257577" y="1427505"/>
            <a:ext cx="3650094" cy="20355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Phase </a:t>
            </a:r>
            <a:r>
              <a:rPr lang="en-US" dirty="0" smtClean="0">
                <a:solidFill>
                  <a:schemeClr val="tx1"/>
                </a:solidFill>
              </a:rPr>
              <a:t>1 0 CIMI Models and FHIR Profiles Complete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Working on Implementation Guide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FHIR Profiles in testing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60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/>
              <a:t>Initiative: Create Development Resources Environment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1212DE8-04FC-4AED-BF02-AD4E752D4E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13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</TotalTime>
  <Words>2413</Words>
  <Application>Microsoft Macintosh PowerPoint</Application>
  <PresentationFormat>Widescreen</PresentationFormat>
  <Paragraphs>511</Paragraphs>
  <Slides>31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 Narrow</vt:lpstr>
      <vt:lpstr>Calibri</vt:lpstr>
      <vt:lpstr>Calibri Light</vt:lpstr>
      <vt:lpstr>Mangal</vt:lpstr>
      <vt:lpstr>Arial</vt:lpstr>
      <vt:lpstr>Office Theme</vt:lpstr>
      <vt:lpstr>Lightening Round</vt:lpstr>
      <vt:lpstr>Initiative: SOA Reference Implementation</vt:lpstr>
      <vt:lpstr>PowerPoint Presentation</vt:lpstr>
      <vt:lpstr>Initiative: Terminology and Modeling</vt:lpstr>
      <vt:lpstr>PowerPoint Presentation</vt:lpstr>
      <vt:lpstr>PowerPoint Presentation</vt:lpstr>
      <vt:lpstr>PowerPoint Presentation</vt:lpstr>
      <vt:lpstr>PowerPoint Presentation</vt:lpstr>
      <vt:lpstr>Initiative: Create Development Resources Environment</vt:lpstr>
      <vt:lpstr>PowerPoint Presentation</vt:lpstr>
      <vt:lpstr>PowerPoint Presentation</vt:lpstr>
      <vt:lpstr>PowerPoint Presentation</vt:lpstr>
      <vt:lpstr>PowerPoint Presentation</vt:lpstr>
      <vt:lpstr>Initiative: Support Conformance and Certification Testing</vt:lpstr>
      <vt:lpstr>PowerPoint Presentation</vt:lpstr>
      <vt:lpstr> Initiative: Support a Vendor and Provider Neutral Marketplace </vt:lpstr>
      <vt:lpstr>Initiative: Tooling</vt:lpstr>
      <vt:lpstr>PowerPoint Presentation</vt:lpstr>
      <vt:lpstr>  Initiative: Knowledge Content  </vt:lpstr>
      <vt:lpstr>PowerPoint Presentation</vt:lpstr>
      <vt:lpstr>PowerPoint Presentation</vt:lpstr>
      <vt:lpstr>PowerPoint Presentation</vt:lpstr>
      <vt:lpstr>PowerPoint Presentation</vt:lpstr>
      <vt:lpstr> CIIC  </vt:lpstr>
      <vt:lpstr>PowerPoint Presentation</vt:lpstr>
      <vt:lpstr>PowerPoint Presentation</vt:lpstr>
      <vt:lpstr>PowerPoint Presentation</vt:lpstr>
      <vt:lpstr> Activity and Plan Management  </vt:lpstr>
      <vt:lpstr>PowerPoint Presentation</vt:lpstr>
      <vt:lpstr>Roadmap</vt:lpstr>
      <vt:lpstr>PowerPoint Presentation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Lightening Round</dc:title>
  <dc:creator>Laura Heermann Langford</dc:creator>
  <cp:lastModifiedBy>Laura Heermann Langford</cp:lastModifiedBy>
  <cp:revision>37</cp:revision>
  <dcterms:created xsi:type="dcterms:W3CDTF">2017-10-19T18:58:01Z</dcterms:created>
  <dcterms:modified xsi:type="dcterms:W3CDTF">2017-11-13T14:52:56Z</dcterms:modified>
</cp:coreProperties>
</file>