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7" r:id="rId2"/>
    <p:sldId id="281" r:id="rId3"/>
    <p:sldId id="280" r:id="rId4"/>
    <p:sldId id="282" r:id="rId5"/>
    <p:sldId id="284" r:id="rId6"/>
    <p:sldId id="285" r:id="rId7"/>
    <p:sldId id="283" r:id="rId8"/>
    <p:sldId id="287" r:id="rId9"/>
    <p:sldId id="289" r:id="rId10"/>
    <p:sldId id="290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DA"/>
    <a:srgbClr val="ED9438"/>
    <a:srgbClr val="AA912D"/>
    <a:srgbClr val="7E102B"/>
    <a:srgbClr val="600D22"/>
    <a:srgbClr val="8FAD26"/>
    <a:srgbClr val="F42257"/>
    <a:srgbClr val="FF5E35"/>
    <a:srgbClr val="E6C53E"/>
    <a:srgbClr val="755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904" y="-112"/>
      </p:cViewPr>
      <p:guideLst>
        <p:guide orient="horz" pos="21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B0A8A-28C9-A44B-AD80-5EF2B379203B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730B1-78B3-A349-AC81-B0ECFB60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8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09800"/>
            <a:ext cx="6400800" cy="1371600"/>
          </a:xfrm>
        </p:spPr>
        <p:txBody>
          <a:bodyPr anchor="ctr"/>
          <a:lstStyle>
            <a:lvl1pPr algn="ctr">
              <a:lnSpc>
                <a:spcPct val="100000"/>
              </a:lnSpc>
              <a:defRPr sz="36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553200" cy="1143000"/>
          </a:xfrm>
        </p:spPr>
        <p:txBody>
          <a:bodyPr lIns="91440" tIns="45720"/>
          <a:lstStyle>
            <a:lvl1pPr marL="0" indent="0" algn="ctr">
              <a:lnSpc>
                <a:spcPct val="100000"/>
              </a:lnSpc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564F80-E811-4EA3-B8F2-D3EA1856B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002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8483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6957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8001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2057400"/>
            <a:ext cx="7620000" cy="312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62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9pPr>
    </p:titleStyle>
    <p:bodyStyle>
      <a:lvl1pPr marL="4572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itchFamily="1" charset="0"/>
        <a:defRPr sz="2400">
          <a:solidFill>
            <a:schemeClr val="folHlink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2pPr>
      <a:lvl3pPr marL="13716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3pPr>
      <a:lvl4pPr marL="18288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4pPr>
      <a:lvl5pPr marL="22860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5pPr>
      <a:lvl6pPr marL="27432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6pPr>
      <a:lvl7pPr marL="32004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7pPr>
      <a:lvl8pPr marL="36576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8pPr>
      <a:lvl9pPr marL="41148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ument 29"/>
          <p:cNvSpPr/>
          <p:nvPr/>
        </p:nvSpPr>
        <p:spPr>
          <a:xfrm>
            <a:off x="617109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1" name="Document 30"/>
          <p:cNvSpPr/>
          <p:nvPr/>
        </p:nvSpPr>
        <p:spPr>
          <a:xfrm>
            <a:off x="601869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153916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302389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429853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Document 35"/>
          <p:cNvSpPr/>
          <p:nvPr/>
        </p:nvSpPr>
        <p:spPr>
          <a:xfrm>
            <a:off x="586629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62169" y="381000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78186" y="381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6299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FHIR Profile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620000" cy="4114800"/>
          </a:xfrm>
        </p:spPr>
        <p:txBody>
          <a:bodyPr/>
          <a:lstStyle/>
          <a:p>
            <a:r>
              <a:rPr lang="en-US" dirty="0" smtClean="0"/>
              <a:t>Being worked on</a:t>
            </a:r>
          </a:p>
          <a:p>
            <a:pPr>
              <a:buFont typeface="Arial"/>
              <a:buChar char="•"/>
            </a:pPr>
            <a:r>
              <a:rPr lang="en-US" dirty="0" smtClean="0"/>
              <a:t>Observation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Encounter</a:t>
            </a:r>
          </a:p>
          <a:p>
            <a:pPr>
              <a:buFont typeface="Arial"/>
              <a:buChar char="•"/>
            </a:pPr>
            <a:r>
              <a:rPr lang="en-US" dirty="0" smtClean="0"/>
              <a:t>Medication Administration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Medication Statement</a:t>
            </a:r>
          </a:p>
          <a:p>
            <a:pPr>
              <a:buFont typeface="Arial"/>
              <a:buChar char="•"/>
            </a:pPr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41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0" y="423069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1674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75" name="Document 74"/>
          <p:cNvSpPr/>
          <p:nvPr/>
        </p:nvSpPr>
        <p:spPr>
          <a:xfrm>
            <a:off x="4661263" y="32152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3" name="Document 72"/>
          <p:cNvSpPr/>
          <p:nvPr/>
        </p:nvSpPr>
        <p:spPr>
          <a:xfrm>
            <a:off x="4508863" y="33676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885945" y="2681863"/>
            <a:ext cx="0" cy="4522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800" y="13268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Manually analyze, </a:t>
            </a:r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xtract features</a:t>
            </a:r>
          </a:p>
        </p:txBody>
      </p:sp>
      <p:sp>
        <p:nvSpPr>
          <p:cNvPr id="51" name="Document 50"/>
          <p:cNvSpPr/>
          <p:nvPr/>
        </p:nvSpPr>
        <p:spPr>
          <a:xfrm>
            <a:off x="4533247" y="2016251"/>
            <a:ext cx="648353" cy="589412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028" y="2057400"/>
            <a:ext cx="32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"/>
                <a:cs typeface="Helvetica"/>
              </a:rPr>
              <a:t>x</a:t>
            </a:r>
            <a:r>
              <a:rPr lang="en-US" dirty="0" err="1" smtClean="0">
                <a:latin typeface="Helvetica"/>
                <a:cs typeface="Helvetica"/>
              </a:rPr>
              <a:t>ls</a:t>
            </a:r>
            <a:r>
              <a:rPr lang="en-US" dirty="0" smtClean="0">
                <a:latin typeface="Helvetica"/>
                <a:cs typeface="Helvetica"/>
              </a:rPr>
              <a:t> representing “HSPC DCM”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3064" y="2701948"/>
            <a:ext cx="32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Manual/automated generation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Document 71"/>
          <p:cNvSpPr/>
          <p:nvPr/>
        </p:nvSpPr>
        <p:spPr>
          <a:xfrm>
            <a:off x="4356463" y="35200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885945" y="4200915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12902" y="4953000"/>
            <a:ext cx="321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HSPC-standard FHIR profiles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11993" y="4212718"/>
            <a:ext cx="181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Review process</a:t>
            </a:r>
            <a:endParaRPr lang="en-US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82" name="Document 81"/>
          <p:cNvSpPr/>
          <p:nvPr/>
        </p:nvSpPr>
        <p:spPr>
          <a:xfrm>
            <a:off x="4657345" y="47343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1" name="Document 90"/>
          <p:cNvSpPr/>
          <p:nvPr/>
        </p:nvSpPr>
        <p:spPr>
          <a:xfrm>
            <a:off x="4504945" y="48867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2" name="Document 91"/>
          <p:cNvSpPr/>
          <p:nvPr/>
        </p:nvSpPr>
        <p:spPr>
          <a:xfrm>
            <a:off x="4352545" y="50391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876800" y="12192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05400" y="1310263"/>
            <a:ext cx="685800" cy="59473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cument 32"/>
          <p:cNvSpPr/>
          <p:nvPr/>
        </p:nvSpPr>
        <p:spPr>
          <a:xfrm>
            <a:off x="617109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4" name="Document 33"/>
          <p:cNvSpPr/>
          <p:nvPr/>
        </p:nvSpPr>
        <p:spPr>
          <a:xfrm>
            <a:off x="601869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153916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302389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29853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2" name="Document 41"/>
          <p:cNvSpPr/>
          <p:nvPr/>
        </p:nvSpPr>
        <p:spPr>
          <a:xfrm>
            <a:off x="586629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62169" y="381000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78186" y="381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7680" y="3276600"/>
            <a:ext cx="2879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Proposed FHIR profiles,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published at an HSPC site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" y="304800"/>
            <a:ext cx="928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CQF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models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676400" y="304800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A00DA"/>
              </a:gs>
              <a:gs pos="100000">
                <a:srgbClr val="7E102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828800" y="457200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A00DA"/>
              </a:gs>
              <a:gs pos="100000">
                <a:srgbClr val="7E102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981200" y="685800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A00DA"/>
              </a:gs>
              <a:gs pos="100000">
                <a:srgbClr val="7E102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505200" y="1143000"/>
            <a:ext cx="1143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56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876800" y="12192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800" y="13268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Manually analyze, </a:t>
            </a:r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xtract features</a:t>
            </a:r>
          </a:p>
        </p:txBody>
      </p:sp>
      <p:sp>
        <p:nvSpPr>
          <p:cNvPr id="51" name="Document 50"/>
          <p:cNvSpPr/>
          <p:nvPr/>
        </p:nvSpPr>
        <p:spPr>
          <a:xfrm>
            <a:off x="4533247" y="2016251"/>
            <a:ext cx="648353" cy="589412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028" y="2057400"/>
            <a:ext cx="32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"/>
                <a:cs typeface="Helvetica"/>
              </a:rPr>
              <a:t>x</a:t>
            </a:r>
            <a:r>
              <a:rPr lang="en-US" dirty="0" err="1" smtClean="0">
                <a:latin typeface="Helvetica"/>
                <a:cs typeface="Helvetica"/>
              </a:rPr>
              <a:t>ls</a:t>
            </a:r>
            <a:r>
              <a:rPr lang="en-US" dirty="0" smtClean="0">
                <a:latin typeface="Helvetica"/>
                <a:cs typeface="Helvetica"/>
              </a:rPr>
              <a:t> representing “HSPC DCM”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105400" y="1310263"/>
            <a:ext cx="685800" cy="59473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cument 30"/>
          <p:cNvSpPr/>
          <p:nvPr/>
        </p:nvSpPr>
        <p:spPr>
          <a:xfrm>
            <a:off x="617109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" name="Document 31"/>
          <p:cNvSpPr/>
          <p:nvPr/>
        </p:nvSpPr>
        <p:spPr>
          <a:xfrm>
            <a:off x="601869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153916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302389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429853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Document 35"/>
          <p:cNvSpPr/>
          <p:nvPr/>
        </p:nvSpPr>
        <p:spPr>
          <a:xfrm>
            <a:off x="586629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62169" y="381000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78186" y="381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8710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206"/>
            <a:ext cx="9144000" cy="52773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381000"/>
            <a:ext cx="3796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CEM to FHIR mapping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2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1674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75" name="Document 74"/>
          <p:cNvSpPr/>
          <p:nvPr/>
        </p:nvSpPr>
        <p:spPr>
          <a:xfrm>
            <a:off x="4661263" y="32152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3" name="Document 72"/>
          <p:cNvSpPr/>
          <p:nvPr/>
        </p:nvSpPr>
        <p:spPr>
          <a:xfrm>
            <a:off x="4508863" y="33676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885945" y="2681863"/>
            <a:ext cx="0" cy="4522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17009" y="3276600"/>
            <a:ext cx="2840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Proposed FHIR profiles,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published at the FHIR site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13268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Manually analyze, </a:t>
            </a:r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xtract features</a:t>
            </a:r>
          </a:p>
        </p:txBody>
      </p:sp>
      <p:sp>
        <p:nvSpPr>
          <p:cNvPr id="51" name="Document 50"/>
          <p:cNvSpPr/>
          <p:nvPr/>
        </p:nvSpPr>
        <p:spPr>
          <a:xfrm>
            <a:off x="4533247" y="2016251"/>
            <a:ext cx="648353" cy="589412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028" y="2057400"/>
            <a:ext cx="32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"/>
                <a:cs typeface="Helvetica"/>
              </a:rPr>
              <a:t>x</a:t>
            </a:r>
            <a:r>
              <a:rPr lang="en-US" dirty="0" err="1" smtClean="0">
                <a:latin typeface="Helvetica"/>
                <a:cs typeface="Helvetica"/>
              </a:rPr>
              <a:t>ls</a:t>
            </a:r>
            <a:r>
              <a:rPr lang="en-US" dirty="0" smtClean="0">
                <a:latin typeface="Helvetica"/>
                <a:cs typeface="Helvetica"/>
              </a:rPr>
              <a:t> representing “HSPC DCM”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3064" y="2701948"/>
            <a:ext cx="32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Manual/automated generation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Document 71"/>
          <p:cNvSpPr/>
          <p:nvPr/>
        </p:nvSpPr>
        <p:spPr>
          <a:xfrm>
            <a:off x="4356463" y="35200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876800" y="12192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105400" y="1310263"/>
            <a:ext cx="685800" cy="59473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cument 31"/>
          <p:cNvSpPr/>
          <p:nvPr/>
        </p:nvSpPr>
        <p:spPr>
          <a:xfrm>
            <a:off x="617109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3" name="Document 32"/>
          <p:cNvSpPr/>
          <p:nvPr/>
        </p:nvSpPr>
        <p:spPr>
          <a:xfrm>
            <a:off x="601869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153916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302389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429853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Document 36"/>
          <p:cNvSpPr/>
          <p:nvPr/>
        </p:nvSpPr>
        <p:spPr>
          <a:xfrm>
            <a:off x="586629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62169" y="381000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78186" y="381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8847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1674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75" name="Document 74"/>
          <p:cNvSpPr/>
          <p:nvPr/>
        </p:nvSpPr>
        <p:spPr>
          <a:xfrm>
            <a:off x="4661263" y="32152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3" name="Document 72"/>
          <p:cNvSpPr/>
          <p:nvPr/>
        </p:nvSpPr>
        <p:spPr>
          <a:xfrm>
            <a:off x="4508863" y="33676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885945" y="2681863"/>
            <a:ext cx="0" cy="4522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97680" y="3276600"/>
            <a:ext cx="2879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Proposed FHIR profiles,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published at an HSPC site</a:t>
            </a:r>
            <a:endParaRPr lang="en-US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13268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Manually analyze, </a:t>
            </a:r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xtract features</a:t>
            </a:r>
          </a:p>
        </p:txBody>
      </p:sp>
      <p:sp>
        <p:nvSpPr>
          <p:cNvPr id="51" name="Document 50"/>
          <p:cNvSpPr/>
          <p:nvPr/>
        </p:nvSpPr>
        <p:spPr>
          <a:xfrm>
            <a:off x="4533247" y="2016251"/>
            <a:ext cx="648353" cy="589412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028" y="2057400"/>
            <a:ext cx="32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"/>
                <a:cs typeface="Helvetica"/>
              </a:rPr>
              <a:t>x</a:t>
            </a:r>
            <a:r>
              <a:rPr lang="en-US" dirty="0" err="1" smtClean="0">
                <a:latin typeface="Helvetica"/>
                <a:cs typeface="Helvetica"/>
              </a:rPr>
              <a:t>ls</a:t>
            </a:r>
            <a:r>
              <a:rPr lang="en-US" dirty="0" smtClean="0">
                <a:latin typeface="Helvetica"/>
                <a:cs typeface="Helvetica"/>
              </a:rPr>
              <a:t> representing “HSPC DCM”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3064" y="2701948"/>
            <a:ext cx="32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Manual/automated generation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Document 71"/>
          <p:cNvSpPr/>
          <p:nvPr/>
        </p:nvSpPr>
        <p:spPr>
          <a:xfrm>
            <a:off x="4356463" y="35200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876800" y="12192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105400" y="1310263"/>
            <a:ext cx="685800" cy="59473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cument 31"/>
          <p:cNvSpPr/>
          <p:nvPr/>
        </p:nvSpPr>
        <p:spPr>
          <a:xfrm>
            <a:off x="617109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3" name="Document 32"/>
          <p:cNvSpPr/>
          <p:nvPr/>
        </p:nvSpPr>
        <p:spPr>
          <a:xfrm>
            <a:off x="601869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153916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302389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429853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Document 36"/>
          <p:cNvSpPr/>
          <p:nvPr/>
        </p:nvSpPr>
        <p:spPr>
          <a:xfrm>
            <a:off x="586629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62169" y="381000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78186" y="381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8849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3564"/>
            <a:ext cx="9144000" cy="59020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4458" y="152400"/>
            <a:ext cx="22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opencem.org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786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0" y="423069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1674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75" name="Document 74"/>
          <p:cNvSpPr/>
          <p:nvPr/>
        </p:nvSpPr>
        <p:spPr>
          <a:xfrm>
            <a:off x="4661263" y="32152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3" name="Document 72"/>
          <p:cNvSpPr/>
          <p:nvPr/>
        </p:nvSpPr>
        <p:spPr>
          <a:xfrm>
            <a:off x="4508863" y="33676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885945" y="2681863"/>
            <a:ext cx="0" cy="4522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800" y="13268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Manually analyze, </a:t>
            </a:r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xtract features</a:t>
            </a:r>
          </a:p>
        </p:txBody>
      </p:sp>
      <p:sp>
        <p:nvSpPr>
          <p:cNvPr id="51" name="Document 50"/>
          <p:cNvSpPr/>
          <p:nvPr/>
        </p:nvSpPr>
        <p:spPr>
          <a:xfrm>
            <a:off x="4533247" y="2016251"/>
            <a:ext cx="648353" cy="589412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028" y="2057400"/>
            <a:ext cx="32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"/>
                <a:cs typeface="Helvetica"/>
              </a:rPr>
              <a:t>x</a:t>
            </a:r>
            <a:r>
              <a:rPr lang="en-US" dirty="0" err="1" smtClean="0">
                <a:latin typeface="Helvetica"/>
                <a:cs typeface="Helvetica"/>
              </a:rPr>
              <a:t>ls</a:t>
            </a:r>
            <a:r>
              <a:rPr lang="en-US" dirty="0" smtClean="0">
                <a:latin typeface="Helvetica"/>
                <a:cs typeface="Helvetica"/>
              </a:rPr>
              <a:t> representing “HSPC DCM”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3064" y="2701948"/>
            <a:ext cx="32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Manual/automated generation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Document 71"/>
          <p:cNvSpPr/>
          <p:nvPr/>
        </p:nvSpPr>
        <p:spPr>
          <a:xfrm>
            <a:off x="4356463" y="35200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885945" y="4200915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12902" y="4953000"/>
            <a:ext cx="321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HSPC-standard FHIR profiles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11993" y="4212718"/>
            <a:ext cx="181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Review process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2" name="Document 81"/>
          <p:cNvSpPr/>
          <p:nvPr/>
        </p:nvSpPr>
        <p:spPr>
          <a:xfrm>
            <a:off x="4657345" y="47343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1" name="Document 90"/>
          <p:cNvSpPr/>
          <p:nvPr/>
        </p:nvSpPr>
        <p:spPr>
          <a:xfrm>
            <a:off x="4504945" y="48867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2" name="Document 91"/>
          <p:cNvSpPr/>
          <p:nvPr/>
        </p:nvSpPr>
        <p:spPr>
          <a:xfrm>
            <a:off x="4352545" y="50391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876800" y="12192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105400" y="1310263"/>
            <a:ext cx="685800" cy="59473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cument 32"/>
          <p:cNvSpPr/>
          <p:nvPr/>
        </p:nvSpPr>
        <p:spPr>
          <a:xfrm>
            <a:off x="617109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4" name="Document 33"/>
          <p:cNvSpPr/>
          <p:nvPr/>
        </p:nvSpPr>
        <p:spPr>
          <a:xfrm>
            <a:off x="601869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153916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302389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29853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2" name="Document 41"/>
          <p:cNvSpPr/>
          <p:nvPr/>
        </p:nvSpPr>
        <p:spPr>
          <a:xfrm>
            <a:off x="586629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62169" y="381000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78186" y="381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7680" y="3276600"/>
            <a:ext cx="2879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Proposed FHIR profiles,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published at an HSPC site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" y="304800"/>
            <a:ext cx="928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CQF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models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676400" y="304800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A00DA"/>
              </a:gs>
              <a:gs pos="100000">
                <a:srgbClr val="7E102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828800" y="457200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A00DA"/>
              </a:gs>
              <a:gs pos="100000">
                <a:srgbClr val="7E102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981200" y="685800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A00DA"/>
              </a:gs>
              <a:gs pos="100000">
                <a:srgbClr val="7E102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505200" y="1143000"/>
            <a:ext cx="1143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62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200"/>
            <a:ext cx="9144000" cy="618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14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FHIR Profile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620000" cy="4114800"/>
          </a:xfrm>
        </p:spPr>
        <p:txBody>
          <a:bodyPr/>
          <a:lstStyle/>
          <a:p>
            <a:r>
              <a:rPr lang="en-US" dirty="0" smtClean="0"/>
              <a:t>Waiting for Publication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Location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Organization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Patient</a:t>
            </a:r>
          </a:p>
          <a:p>
            <a:pPr>
              <a:buFont typeface="Arial"/>
              <a:buChar char="•"/>
            </a:pPr>
            <a:r>
              <a:rPr lang="en-US" dirty="0" smtClean="0"/>
              <a:t>Practitioner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StandardLabObs</a:t>
            </a:r>
            <a:r>
              <a:rPr lang="en-US" dirty="0" smtClean="0"/>
              <a:t>/</a:t>
            </a:r>
            <a:r>
              <a:rPr lang="en-US" dirty="0" err="1" smtClean="0"/>
              <a:t>StandardLabObsQuantitative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Age</a:t>
            </a:r>
          </a:p>
          <a:p>
            <a:pPr>
              <a:buFont typeface="Arial"/>
              <a:buChar char="•"/>
            </a:pPr>
            <a:r>
              <a:rPr lang="en-US" dirty="0" smtClean="0"/>
              <a:t>Height</a:t>
            </a:r>
          </a:p>
          <a:p>
            <a:pPr>
              <a:buFont typeface="Arial"/>
              <a:buChar char="•"/>
            </a:pPr>
            <a:r>
              <a:rPr lang="en-US" dirty="0" smtClean="0"/>
              <a:t>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5857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mountain">
  <a:themeElements>
    <a:clrScheme name="Wavelength">
      <a:dk1>
        <a:srgbClr val="000000"/>
      </a:dk1>
      <a:lt1>
        <a:srgbClr val="80FF03"/>
      </a:lt1>
      <a:dk2>
        <a:srgbClr val="0051F0"/>
      </a:dk2>
      <a:lt2>
        <a:srgbClr val="368300"/>
      </a:lt2>
      <a:accent1>
        <a:srgbClr val="ADDBFF"/>
      </a:accent1>
      <a:accent2>
        <a:srgbClr val="4A94FF"/>
      </a:accent2>
      <a:accent3>
        <a:srgbClr val="80FF03"/>
      </a:accent3>
      <a:accent4>
        <a:srgbClr val="0051F0"/>
      </a:accent4>
      <a:accent5>
        <a:srgbClr val="FDECB3"/>
      </a:accent5>
      <a:accent6>
        <a:srgbClr val="E78A5C"/>
      </a:accent6>
      <a:hlink>
        <a:srgbClr val="80FF03"/>
      </a:hlink>
      <a:folHlink>
        <a:srgbClr val="368300"/>
      </a:folHlink>
    </a:clrScheme>
    <a:fontScheme name="Custom 1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F246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Intermountain.thmx</Template>
  <TotalTime>2079</TotalTime>
  <Words>341</Words>
  <Application>Microsoft Macintosh PowerPoint</Application>
  <PresentationFormat>On-screen Show (4:3)</PresentationFormat>
  <Paragraphs>73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Intermountain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HSPC FHIR Profile Status</vt:lpstr>
      <vt:lpstr>HSPC FHIR Profile Status</vt:lpstr>
      <vt:lpstr>PowerPoint Presentation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Oniki</dc:creator>
  <cp:lastModifiedBy>Tom Oniki</cp:lastModifiedBy>
  <cp:revision>105</cp:revision>
  <dcterms:created xsi:type="dcterms:W3CDTF">2013-07-31T21:23:23Z</dcterms:created>
  <dcterms:modified xsi:type="dcterms:W3CDTF">2015-02-04T16:22:13Z</dcterms:modified>
</cp:coreProperties>
</file>