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8" r:id="rId3"/>
    <p:sldId id="259" r:id="rId4"/>
    <p:sldId id="264" r:id="rId5"/>
    <p:sldId id="266" r:id="rId6"/>
    <p:sldId id="267" r:id="rId7"/>
    <p:sldId id="265" r:id="rId8"/>
    <p:sldId id="281" r:id="rId9"/>
    <p:sldId id="271" r:id="rId10"/>
    <p:sldId id="268" r:id="rId11"/>
    <p:sldId id="270" r:id="rId12"/>
    <p:sldId id="272" r:id="rId13"/>
    <p:sldId id="273" r:id="rId14"/>
    <p:sldId id="274" r:id="rId15"/>
    <p:sldId id="275" r:id="rId16"/>
    <p:sldId id="276" r:id="rId17"/>
    <p:sldId id="279" r:id="rId18"/>
    <p:sldId id="277" r:id="rId19"/>
    <p:sldId id="278" r:id="rId20"/>
    <p:sldId id="280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4BE6-070E-B747-A3C0-5C8D66B4B30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A620-3724-A544-A438-6C82B00E305C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A620-3724-A544-A438-6C82B00E305C}" type="datetimeFigureOut">
              <a:rPr lang="en-US" smtClean="0"/>
              <a:t>2/3/15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4BE6-070E-B747-A3C0-5C8D66B4B3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A620-3724-A544-A438-6C82B00E305C}" type="datetimeFigureOut">
              <a:rPr lang="en-US" smtClean="0"/>
              <a:t>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4BE6-070E-B747-A3C0-5C8D66B4B3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0DDDA620-3724-A544-A438-6C82B00E305C}" type="datetimeFigureOut">
              <a:rPr lang="en-US" smtClean="0"/>
              <a:t>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4BE6-070E-B747-A3C0-5C8D66B4B30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0DDDA620-3724-A544-A438-6C82B00E305C}" type="datetimeFigureOut">
              <a:rPr lang="en-US" smtClean="0"/>
              <a:t>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4BE6-070E-B747-A3C0-5C8D66B4B3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0DDDA620-3724-A544-A438-6C82B00E305C}" type="datetimeFigureOut">
              <a:rPr lang="en-US" smtClean="0"/>
              <a:t>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4BE6-070E-B747-A3C0-5C8D66B4B3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A620-3724-A544-A438-6C82B00E305C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4BE6-070E-B747-A3C0-5C8D66B4B3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A620-3724-A544-A438-6C82B00E305C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4BE6-070E-B747-A3C0-5C8D66B4B3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A620-3724-A544-A438-6C82B00E305C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4BE6-070E-B747-A3C0-5C8D66B4B3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A620-3724-A544-A438-6C82B00E305C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4BE6-070E-B747-A3C0-5C8D66B4B3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A620-3724-A544-A438-6C82B00E305C}" type="datetimeFigureOut">
              <a:rPr lang="en-US" smtClean="0"/>
              <a:t>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4BE6-070E-B747-A3C0-5C8D66B4B3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A620-3724-A544-A438-6C82B00E305C}" type="datetimeFigureOut">
              <a:rPr lang="en-US" smtClean="0"/>
              <a:t>2/3/15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4BE6-070E-B747-A3C0-5C8D66B4B30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A620-3724-A544-A438-6C82B00E305C}" type="datetimeFigureOut">
              <a:rPr lang="en-US" smtClean="0"/>
              <a:t>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4BE6-070E-B747-A3C0-5C8D66B4B3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A620-3724-A544-A438-6C82B00E305C}" type="datetimeFigureOut">
              <a:rPr lang="en-US" smtClean="0"/>
              <a:t>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4BE6-070E-B747-A3C0-5C8D66B4B3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A620-3724-A544-A438-6C82B00E305C}" type="datetimeFigureOut">
              <a:rPr lang="en-US" smtClean="0"/>
              <a:t>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4BE6-070E-B747-A3C0-5C8D66B4B30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A620-3724-A544-A438-6C82B00E305C}" type="datetimeFigureOut">
              <a:rPr lang="en-US" smtClean="0"/>
              <a:t>2/3/15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4BE6-070E-B747-A3C0-5C8D66B4B3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DDDA620-3724-A544-A438-6C82B00E305C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3504BE6-070E-B747-A3C0-5C8D66B4B3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hspc.isalusconsulting.com/open-hsp-api/Patient/123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s://hspc.isalusconsulting.com/openid-connect-server-webapp/toke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spc.isalusconsulting.com/open-hsp-api/Patient/1234" TargetMode="External"/><Relationship Id="rId4" Type="http://schemas.openxmlformats.org/officeDocument/2006/relationships/hyperlink" Target="https://hspc.isalusconsulting.com/open-hsp-api/Patient?name:text=jame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hspc.isalusconsulting.com/open-hsp-api/Patie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Healthcare Services Platform Sandbox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4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>
            <a:off x="452544" y="1250200"/>
            <a:ext cx="5649530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Resource Server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0146"/>
          </a:xfrm>
        </p:spPr>
        <p:txBody>
          <a:bodyPr/>
          <a:lstStyle/>
          <a:p>
            <a:r>
              <a:rPr lang="en-US" dirty="0" smtClean="0"/>
              <a:t>HSPC </a:t>
            </a:r>
            <a:r>
              <a:rPr lang="en-US" dirty="0" smtClean="0"/>
              <a:t>Sandbox Architecture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0137" y="2420780"/>
            <a:ext cx="4846625" cy="5574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Database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44702" y="3116055"/>
            <a:ext cx="2287362" cy="437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Open REST API</a:t>
            </a:r>
            <a:endParaRPr lang="en-US" dirty="0"/>
          </a:p>
        </p:txBody>
      </p:sp>
      <p:pic>
        <p:nvPicPr>
          <p:cNvPr id="19" name="Picture 18" descr="fhir-logo-ww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7" y="3168041"/>
            <a:ext cx="544958" cy="262783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930595" y="3107866"/>
            <a:ext cx="2456168" cy="437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Secure REST API</a:t>
            </a:r>
            <a:endParaRPr lang="en-US" dirty="0"/>
          </a:p>
        </p:txBody>
      </p:sp>
      <p:pic>
        <p:nvPicPr>
          <p:cNvPr id="24" name="Picture 23" descr="fhir-logo-ww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81" y="3159852"/>
            <a:ext cx="544958" cy="262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7854" y="2012008"/>
            <a:ext cx="17102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Secure API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OAuth2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SMART on FHIR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Client Profiles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Public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Confidential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411" y="4292199"/>
            <a:ext cx="837938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 GET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Authorization: Bearer </a:t>
            </a:r>
            <a:r>
              <a:rPr lang="en-US" dirty="0">
                <a:solidFill>
                  <a:schemeClr val="accent2"/>
                </a:solidFill>
              </a:rPr>
              <a:t>eyJhbGciOiJSUzI1NiJ9.</a:t>
            </a:r>
            <a:r>
              <a:rPr lang="en-US" dirty="0" smtClean="0">
                <a:solidFill>
                  <a:schemeClr val="accent2"/>
                </a:solidFill>
              </a:rPr>
              <a:t>eyJhdWQiOlsiYTgxZjhhMTQtNzhlZ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Request URL: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https://hspc.isalusconsulting.com/open-hsp-api/Patient/1234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7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>
            <a:off x="452543" y="1253820"/>
            <a:ext cx="5649530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Resource Server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0146"/>
          </a:xfrm>
        </p:spPr>
        <p:txBody>
          <a:bodyPr/>
          <a:lstStyle/>
          <a:p>
            <a:r>
              <a:rPr lang="en-US" dirty="0" smtClean="0"/>
              <a:t>HSPC </a:t>
            </a:r>
            <a:r>
              <a:rPr lang="en-US" dirty="0" smtClean="0"/>
              <a:t>Sandbox Architecture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4701" y="2423530"/>
            <a:ext cx="4846625" cy="5574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Database</a:t>
            </a:r>
            <a:endParaRPr lang="en-US" dirty="0"/>
          </a:p>
        </p:txBody>
      </p:sp>
      <p:sp>
        <p:nvSpPr>
          <p:cNvPr id="14" name="Cube 13"/>
          <p:cNvSpPr/>
          <p:nvPr/>
        </p:nvSpPr>
        <p:spPr>
          <a:xfrm>
            <a:off x="5649535" y="1250200"/>
            <a:ext cx="2985346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Authorization Server</a:t>
            </a:r>
          </a:p>
        </p:txBody>
      </p:sp>
      <p:pic>
        <p:nvPicPr>
          <p:cNvPr id="5" name="Picture 4" descr="Screen Shot 2015-02-02 at 9.4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34" y="2225095"/>
            <a:ext cx="2326221" cy="144573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44701" y="3119675"/>
            <a:ext cx="2287362" cy="437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Open REST API</a:t>
            </a:r>
            <a:endParaRPr lang="en-US" dirty="0"/>
          </a:p>
        </p:txBody>
      </p:sp>
      <p:pic>
        <p:nvPicPr>
          <p:cNvPr id="19" name="Picture 18" descr="fhir-logo-ww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8" y="3171661"/>
            <a:ext cx="544958" cy="262783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930594" y="3111486"/>
            <a:ext cx="2456168" cy="437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Secure REST API</a:t>
            </a:r>
            <a:endParaRPr lang="en-US" dirty="0"/>
          </a:p>
        </p:txBody>
      </p:sp>
      <p:pic>
        <p:nvPicPr>
          <p:cNvPr id="24" name="Picture 23" descr="fhir-logo-ww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80" y="3163472"/>
            <a:ext cx="544958" cy="2627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5857" y="4252016"/>
            <a:ext cx="4480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OAuth2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Secure Self-service Client Registration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Dynamic Client Registration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User Provisioning</a:t>
            </a:r>
          </a:p>
        </p:txBody>
      </p:sp>
    </p:spTree>
    <p:extLst>
      <p:ext uri="{BB962C8B-B14F-4D97-AF65-F5344CB8AC3E}">
        <p14:creationId xmlns:p14="http://schemas.microsoft.com/office/powerpoint/2010/main" val="95486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>
            <a:off x="452544" y="1250200"/>
            <a:ext cx="5649530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Resource Server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0146"/>
          </a:xfrm>
        </p:spPr>
        <p:txBody>
          <a:bodyPr/>
          <a:lstStyle/>
          <a:p>
            <a:r>
              <a:rPr lang="en-US" dirty="0" smtClean="0"/>
              <a:t>HSPC </a:t>
            </a:r>
            <a:r>
              <a:rPr lang="en-US" dirty="0" smtClean="0"/>
              <a:t>Sandbox Architecture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0137" y="2420780"/>
            <a:ext cx="4846625" cy="5574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Database</a:t>
            </a:r>
            <a:endParaRPr lang="en-US" dirty="0"/>
          </a:p>
        </p:txBody>
      </p:sp>
      <p:sp>
        <p:nvSpPr>
          <p:cNvPr id="14" name="Cube 13"/>
          <p:cNvSpPr/>
          <p:nvPr/>
        </p:nvSpPr>
        <p:spPr>
          <a:xfrm>
            <a:off x="5649535" y="1250200"/>
            <a:ext cx="2985346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Authorization Server</a:t>
            </a:r>
          </a:p>
        </p:txBody>
      </p:sp>
      <p:pic>
        <p:nvPicPr>
          <p:cNvPr id="5" name="Picture 4" descr="Screen Shot 2015-02-02 at 9.4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34" y="2225095"/>
            <a:ext cx="2326221" cy="144573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44702" y="3116055"/>
            <a:ext cx="2287362" cy="437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Open REST API</a:t>
            </a:r>
            <a:endParaRPr lang="en-US" dirty="0"/>
          </a:p>
        </p:txBody>
      </p:sp>
      <p:pic>
        <p:nvPicPr>
          <p:cNvPr id="19" name="Picture 18" descr="fhir-logo-ww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9" y="3168041"/>
            <a:ext cx="544958" cy="262783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930595" y="3107866"/>
            <a:ext cx="2456168" cy="437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Secure REST API</a:t>
            </a:r>
            <a:endParaRPr lang="en-US" dirty="0"/>
          </a:p>
        </p:txBody>
      </p:sp>
      <p:pic>
        <p:nvPicPr>
          <p:cNvPr id="24" name="Picture 23" descr="fhir-logo-ww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81" y="3159852"/>
            <a:ext cx="544958" cy="2627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13256" y="4179309"/>
            <a:ext cx="3929668" cy="160861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“EHR” Interface (</a:t>
            </a:r>
            <a:r>
              <a:rPr lang="en-US" dirty="0" err="1" smtClean="0"/>
              <a:t>FHIRStarter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Screen Shot 2015-02-03 at 4.34.0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27" y="4574097"/>
            <a:ext cx="1828800" cy="1162050"/>
          </a:xfrm>
          <a:prstGeom prst="rect">
            <a:avLst/>
          </a:prstGeom>
        </p:spPr>
      </p:pic>
      <p:pic>
        <p:nvPicPr>
          <p:cNvPr id="6" name="Picture 5" descr="Screen Shot 2015-02-02 at 9.55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26" y="4574096"/>
            <a:ext cx="1900309" cy="116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1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>
            <a:off x="452544" y="1250200"/>
            <a:ext cx="5649530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Resource Server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0146"/>
          </a:xfrm>
        </p:spPr>
        <p:txBody>
          <a:bodyPr/>
          <a:lstStyle/>
          <a:p>
            <a:r>
              <a:rPr lang="en-US" dirty="0" smtClean="0"/>
              <a:t>HSPC </a:t>
            </a:r>
            <a:r>
              <a:rPr lang="en-US" dirty="0" smtClean="0"/>
              <a:t>Sandbox Architecture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0137" y="2420780"/>
            <a:ext cx="4846625" cy="5574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Database</a:t>
            </a:r>
            <a:endParaRPr lang="en-US" dirty="0"/>
          </a:p>
        </p:txBody>
      </p:sp>
      <p:sp>
        <p:nvSpPr>
          <p:cNvPr id="14" name="Cube 13"/>
          <p:cNvSpPr/>
          <p:nvPr/>
        </p:nvSpPr>
        <p:spPr>
          <a:xfrm>
            <a:off x="5649535" y="1250200"/>
            <a:ext cx="2985346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Authorization Server</a:t>
            </a:r>
          </a:p>
        </p:txBody>
      </p:sp>
      <p:pic>
        <p:nvPicPr>
          <p:cNvPr id="5" name="Picture 4" descr="Screen Shot 2015-02-02 at 9.4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34" y="2225095"/>
            <a:ext cx="2326221" cy="144573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44702" y="3116055"/>
            <a:ext cx="2287362" cy="437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Open REST API</a:t>
            </a:r>
            <a:endParaRPr lang="en-US" dirty="0"/>
          </a:p>
        </p:txBody>
      </p:sp>
      <p:pic>
        <p:nvPicPr>
          <p:cNvPr id="19" name="Picture 18" descr="fhir-logo-ww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9" y="3168041"/>
            <a:ext cx="544958" cy="262783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930595" y="3107866"/>
            <a:ext cx="2456168" cy="437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Secure REST API</a:t>
            </a:r>
            <a:endParaRPr lang="en-US" dirty="0"/>
          </a:p>
        </p:txBody>
      </p:sp>
      <p:pic>
        <p:nvPicPr>
          <p:cNvPr id="24" name="Picture 23" descr="fhir-logo-ww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81" y="3159852"/>
            <a:ext cx="544958" cy="2627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13256" y="4179309"/>
            <a:ext cx="3929668" cy="160861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“EHR” Interface (</a:t>
            </a:r>
            <a:r>
              <a:rPr lang="en-US" dirty="0" err="1" smtClean="0"/>
              <a:t>FHIRStarter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Screen Shot 2015-02-03 at 4.34.0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27" y="4574097"/>
            <a:ext cx="1828800" cy="1162050"/>
          </a:xfrm>
          <a:prstGeom prst="rect">
            <a:avLst/>
          </a:prstGeom>
        </p:spPr>
      </p:pic>
      <p:pic>
        <p:nvPicPr>
          <p:cNvPr id="6" name="Picture 5" descr="Screen Shot 2015-02-02 at 9.55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26" y="4574096"/>
            <a:ext cx="1900309" cy="11684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9463" y="4370688"/>
            <a:ext cx="3339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Establish Patient Context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Launch Applications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Kick-off Authorization Flow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>
            <a:off x="452544" y="1250200"/>
            <a:ext cx="5649530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Resource Server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0146"/>
          </a:xfrm>
        </p:spPr>
        <p:txBody>
          <a:bodyPr/>
          <a:lstStyle/>
          <a:p>
            <a:r>
              <a:rPr lang="en-US" dirty="0" smtClean="0"/>
              <a:t>HSPC </a:t>
            </a:r>
            <a:r>
              <a:rPr lang="en-US" dirty="0" smtClean="0"/>
              <a:t>Sandbox Architecture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0137" y="2420780"/>
            <a:ext cx="4846625" cy="5574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Database</a:t>
            </a:r>
            <a:endParaRPr lang="en-US" dirty="0"/>
          </a:p>
        </p:txBody>
      </p:sp>
      <p:sp>
        <p:nvSpPr>
          <p:cNvPr id="14" name="Cube 13"/>
          <p:cNvSpPr/>
          <p:nvPr/>
        </p:nvSpPr>
        <p:spPr>
          <a:xfrm>
            <a:off x="5649535" y="1250200"/>
            <a:ext cx="2985346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Authorization Server</a:t>
            </a:r>
          </a:p>
        </p:txBody>
      </p:sp>
      <p:pic>
        <p:nvPicPr>
          <p:cNvPr id="5" name="Picture 4" descr="Screen Shot 2015-02-02 at 9.4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34" y="2225095"/>
            <a:ext cx="2326221" cy="144573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44702" y="3116055"/>
            <a:ext cx="2287362" cy="437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Open REST API</a:t>
            </a:r>
            <a:endParaRPr lang="en-US" dirty="0"/>
          </a:p>
        </p:txBody>
      </p:sp>
      <p:pic>
        <p:nvPicPr>
          <p:cNvPr id="19" name="Picture 18" descr="fhir-logo-ww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9" y="3168041"/>
            <a:ext cx="544958" cy="262783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930595" y="3107866"/>
            <a:ext cx="2456168" cy="437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Secure REST API</a:t>
            </a:r>
            <a:endParaRPr lang="en-US" dirty="0"/>
          </a:p>
        </p:txBody>
      </p:sp>
      <p:pic>
        <p:nvPicPr>
          <p:cNvPr id="24" name="Picture 23" descr="fhir-logo-ww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81" y="3159852"/>
            <a:ext cx="544958" cy="2627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98567" y="4150498"/>
            <a:ext cx="3929668" cy="160861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“EHR” Interface (</a:t>
            </a:r>
            <a:r>
              <a:rPr lang="en-US" dirty="0" err="1" smtClean="0"/>
              <a:t>FHIRStarter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Screen Shot 2015-02-03 at 4.34.0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58" y="4545286"/>
            <a:ext cx="1828800" cy="1162050"/>
          </a:xfrm>
          <a:prstGeom prst="rect">
            <a:avLst/>
          </a:prstGeom>
        </p:spPr>
      </p:pic>
      <p:pic>
        <p:nvPicPr>
          <p:cNvPr id="6" name="Picture 5" descr="Screen Shot 2015-02-02 at 9.55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57" y="4545285"/>
            <a:ext cx="1900309" cy="1168459"/>
          </a:xfrm>
          <a:prstGeom prst="rect">
            <a:avLst/>
          </a:prstGeom>
        </p:spPr>
      </p:pic>
      <p:pic>
        <p:nvPicPr>
          <p:cNvPr id="15" name="Picture 14" descr="Screen Shot 2015-02-02 at 8.46.0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684" y="4830264"/>
            <a:ext cx="1828800" cy="1162050"/>
          </a:xfrm>
          <a:prstGeom prst="rect">
            <a:avLst/>
          </a:prstGeom>
        </p:spPr>
      </p:pic>
      <p:pic>
        <p:nvPicPr>
          <p:cNvPr id="17" name="Picture 16" descr="Screen Shot 2015-02-02 at 8.49.08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67" y="4549993"/>
            <a:ext cx="18288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3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>
            <a:off x="452544" y="1250200"/>
            <a:ext cx="5649530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Resource Server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0146"/>
          </a:xfrm>
        </p:spPr>
        <p:txBody>
          <a:bodyPr/>
          <a:lstStyle/>
          <a:p>
            <a:r>
              <a:rPr lang="en-US" dirty="0" smtClean="0"/>
              <a:t>HSPC </a:t>
            </a:r>
            <a:r>
              <a:rPr lang="en-US" dirty="0" smtClean="0"/>
              <a:t>Sandbox Architecture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0137" y="2420780"/>
            <a:ext cx="4846625" cy="5574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Database</a:t>
            </a:r>
            <a:endParaRPr lang="en-US" dirty="0"/>
          </a:p>
        </p:txBody>
      </p:sp>
      <p:sp>
        <p:nvSpPr>
          <p:cNvPr id="14" name="Cube 13"/>
          <p:cNvSpPr/>
          <p:nvPr/>
        </p:nvSpPr>
        <p:spPr>
          <a:xfrm>
            <a:off x="5649535" y="1250200"/>
            <a:ext cx="2985346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Authorization Server</a:t>
            </a:r>
          </a:p>
        </p:txBody>
      </p:sp>
      <p:pic>
        <p:nvPicPr>
          <p:cNvPr id="5" name="Picture 4" descr="Screen Shot 2015-02-02 at 9.4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34" y="2225095"/>
            <a:ext cx="2326221" cy="144573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44702" y="3116055"/>
            <a:ext cx="2287362" cy="437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Open REST API</a:t>
            </a:r>
            <a:endParaRPr lang="en-US" dirty="0"/>
          </a:p>
        </p:txBody>
      </p:sp>
      <p:pic>
        <p:nvPicPr>
          <p:cNvPr id="19" name="Picture 18" descr="fhir-logo-ww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9" y="3168041"/>
            <a:ext cx="544958" cy="262783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930595" y="3107866"/>
            <a:ext cx="2456168" cy="437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Secure REST API</a:t>
            </a:r>
            <a:endParaRPr lang="en-US" dirty="0"/>
          </a:p>
        </p:txBody>
      </p:sp>
      <p:pic>
        <p:nvPicPr>
          <p:cNvPr id="24" name="Picture 23" descr="fhir-logo-ww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81" y="3159852"/>
            <a:ext cx="544958" cy="2627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98567" y="4150498"/>
            <a:ext cx="3929668" cy="160861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“EHR” Interface (</a:t>
            </a:r>
            <a:r>
              <a:rPr lang="en-US" dirty="0" err="1" smtClean="0"/>
              <a:t>FHIRStarter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Screen Shot 2015-02-03 at 4.34.0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58" y="4545286"/>
            <a:ext cx="1828800" cy="1162050"/>
          </a:xfrm>
          <a:prstGeom prst="rect">
            <a:avLst/>
          </a:prstGeom>
        </p:spPr>
      </p:pic>
      <p:pic>
        <p:nvPicPr>
          <p:cNvPr id="6" name="Picture 5" descr="Screen Shot 2015-02-02 at 9.55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57" y="4545285"/>
            <a:ext cx="1900309" cy="1168459"/>
          </a:xfrm>
          <a:prstGeom prst="rect">
            <a:avLst/>
          </a:prstGeom>
        </p:spPr>
      </p:pic>
      <p:pic>
        <p:nvPicPr>
          <p:cNvPr id="15" name="Picture 14" descr="Screen Shot 2015-02-02 at 8.46.0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684" y="4830264"/>
            <a:ext cx="1828800" cy="1162050"/>
          </a:xfrm>
          <a:prstGeom prst="rect">
            <a:avLst/>
          </a:prstGeom>
        </p:spPr>
      </p:pic>
      <p:pic>
        <p:nvPicPr>
          <p:cNvPr id="17" name="Picture 16" descr="Screen Shot 2015-02-02 at 8.49.08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67" y="4549993"/>
            <a:ext cx="1828800" cy="116205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7" idx="0"/>
            <a:endCxn id="23" idx="2"/>
          </p:cNvCxnSpPr>
          <p:nvPr/>
        </p:nvCxnSpPr>
        <p:spPr>
          <a:xfrm flipH="1" flipV="1">
            <a:off x="4158679" y="3545846"/>
            <a:ext cx="2271688" cy="1004147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0"/>
            <a:endCxn id="14" idx="3"/>
          </p:cNvCxnSpPr>
          <p:nvPr/>
        </p:nvCxnSpPr>
        <p:spPr>
          <a:xfrm flipV="1">
            <a:off x="6430367" y="3708217"/>
            <a:ext cx="404589" cy="841776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0"/>
            <a:endCxn id="9" idx="3"/>
          </p:cNvCxnSpPr>
          <p:nvPr/>
        </p:nvCxnSpPr>
        <p:spPr>
          <a:xfrm flipV="1">
            <a:off x="2963401" y="3708217"/>
            <a:ext cx="6656" cy="442281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" idx="3"/>
            <a:endCxn id="17" idx="1"/>
          </p:cNvCxnSpPr>
          <p:nvPr/>
        </p:nvCxnSpPr>
        <p:spPr>
          <a:xfrm>
            <a:off x="4841166" y="5129515"/>
            <a:ext cx="674801" cy="1503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81048" y="6001933"/>
            <a:ext cx="270590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              SMART on FHIR Specification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              Implementation Specific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01385" y="6047287"/>
            <a:ext cx="387670" cy="15118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02585" y="6229923"/>
            <a:ext cx="387670" cy="151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>
            <a:off x="1036463" y="1118810"/>
            <a:ext cx="6886573" cy="2005432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Resource Server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0146"/>
          </a:xfrm>
        </p:spPr>
        <p:txBody>
          <a:bodyPr/>
          <a:lstStyle/>
          <a:p>
            <a:r>
              <a:rPr lang="en-US" dirty="0" smtClean="0"/>
              <a:t>Clinical App Launch Flow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484290" y="1744555"/>
            <a:ext cx="2858539" cy="5574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98567" y="4105125"/>
            <a:ext cx="3929668" cy="160861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“EHR” Interface (</a:t>
            </a:r>
            <a:r>
              <a:rPr lang="en-US" dirty="0" err="1" smtClean="0"/>
              <a:t>FHIRStarter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Screen Shot 2015-02-03 at 4.34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58" y="4499913"/>
            <a:ext cx="1828800" cy="1162050"/>
          </a:xfrm>
          <a:prstGeom prst="rect">
            <a:avLst/>
          </a:prstGeom>
        </p:spPr>
      </p:pic>
      <p:pic>
        <p:nvPicPr>
          <p:cNvPr id="6" name="Picture 5" descr="Screen Shot 2015-02-02 at 9.55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57" y="4499912"/>
            <a:ext cx="1900309" cy="1168459"/>
          </a:xfrm>
          <a:prstGeom prst="rect">
            <a:avLst/>
          </a:prstGeom>
        </p:spPr>
      </p:pic>
      <p:pic>
        <p:nvPicPr>
          <p:cNvPr id="17" name="Picture 16" descr="Screen Shot 2015-02-02 at 8.49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67" y="4506196"/>
            <a:ext cx="1828800" cy="116205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81048" y="6047287"/>
            <a:ext cx="270590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              SMART on FHIR Specification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              Implementation Specific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01385" y="6092641"/>
            <a:ext cx="387670" cy="15118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02585" y="6275277"/>
            <a:ext cx="387670" cy="151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139652" y="2517503"/>
            <a:ext cx="3701514" cy="4379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Launch Notification </a:t>
            </a:r>
            <a:r>
              <a:rPr lang="en-US" dirty="0" smtClean="0"/>
              <a:t>Endpoint</a:t>
            </a:r>
          </a:p>
          <a:p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4928235" y="2508788"/>
            <a:ext cx="2416531" cy="437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>
            <a:off x="1036463" y="1118810"/>
            <a:ext cx="6886573" cy="2005432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Resource Server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0146"/>
          </a:xfrm>
        </p:spPr>
        <p:txBody>
          <a:bodyPr/>
          <a:lstStyle/>
          <a:p>
            <a:r>
              <a:rPr lang="en-US" dirty="0" smtClean="0"/>
              <a:t>Clinical App Launch Flow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484290" y="1744555"/>
            <a:ext cx="2858539" cy="5574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98567" y="4105125"/>
            <a:ext cx="3929668" cy="160861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“EHR” Interface (</a:t>
            </a:r>
            <a:r>
              <a:rPr lang="en-US" dirty="0" err="1" smtClean="0"/>
              <a:t>FHIRStarter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Screen Shot 2015-02-03 at 4.34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58" y="4499913"/>
            <a:ext cx="1828800" cy="1162050"/>
          </a:xfrm>
          <a:prstGeom prst="rect">
            <a:avLst/>
          </a:prstGeom>
        </p:spPr>
      </p:pic>
      <p:pic>
        <p:nvPicPr>
          <p:cNvPr id="6" name="Picture 5" descr="Screen Shot 2015-02-02 at 9.55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57" y="4499912"/>
            <a:ext cx="1900309" cy="1168459"/>
          </a:xfrm>
          <a:prstGeom prst="rect">
            <a:avLst/>
          </a:prstGeom>
        </p:spPr>
      </p:pic>
      <p:pic>
        <p:nvPicPr>
          <p:cNvPr id="17" name="Picture 16" descr="Screen Shot 2015-02-02 at 8.49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67" y="4506196"/>
            <a:ext cx="1828800" cy="1162050"/>
          </a:xfrm>
          <a:prstGeom prst="rect">
            <a:avLst/>
          </a:prstGeom>
        </p:spPr>
      </p:pic>
      <p:cxnSp>
        <p:nvCxnSpPr>
          <p:cNvPr id="42" name="Straight Arrow Connector 41"/>
          <p:cNvCxnSpPr>
            <a:stCxn id="11" idx="0"/>
            <a:endCxn id="29" idx="2"/>
          </p:cNvCxnSpPr>
          <p:nvPr/>
        </p:nvCxnSpPr>
        <p:spPr>
          <a:xfrm flipV="1">
            <a:off x="2963401" y="2955483"/>
            <a:ext cx="27008" cy="1149642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81048" y="6047287"/>
            <a:ext cx="270590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              SMART on FHIR Specification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              Implementation Specific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01385" y="6092641"/>
            <a:ext cx="387670" cy="15118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02585" y="6275277"/>
            <a:ext cx="387670" cy="151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139652" y="2517503"/>
            <a:ext cx="3701514" cy="4379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Launch Notification </a:t>
            </a:r>
            <a:r>
              <a:rPr lang="en-US" dirty="0" smtClean="0"/>
              <a:t>Endpoint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6736" y="3138842"/>
            <a:ext cx="2028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1. </a:t>
            </a:r>
            <a:r>
              <a:rPr lang="en-US" sz="1000" dirty="0" smtClean="0">
                <a:solidFill>
                  <a:schemeClr val="bg1"/>
                </a:solidFill>
              </a:rPr>
              <a:t>HTTP POST: </a:t>
            </a:r>
            <a:r>
              <a:rPr lang="en-US" sz="1000" dirty="0" err="1" smtClean="0">
                <a:solidFill>
                  <a:schemeClr val="bg1"/>
                </a:solidFill>
              </a:rPr>
              <a:t>patientId</a:t>
            </a:r>
            <a:r>
              <a:rPr lang="en-US" sz="1000" dirty="0" smtClean="0">
                <a:solidFill>
                  <a:schemeClr val="bg1"/>
                </a:solidFill>
              </a:rPr>
              <a:t> = 1234;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5932" y="3787608"/>
            <a:ext cx="1691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RESP: </a:t>
            </a:r>
            <a:r>
              <a:rPr lang="en-US" sz="1000" dirty="0" err="1" smtClean="0">
                <a:solidFill>
                  <a:schemeClr val="bg1"/>
                </a:solidFill>
              </a:rPr>
              <a:t>launchId</a:t>
            </a:r>
            <a:r>
              <a:rPr lang="en-US" sz="1000" dirty="0" smtClean="0">
                <a:solidFill>
                  <a:schemeClr val="bg1"/>
                </a:solidFill>
              </a:rPr>
              <a:t> = DHFMD1;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928235" y="2508788"/>
            <a:ext cx="2416531" cy="437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>
            <a:off x="1036464" y="1118810"/>
            <a:ext cx="6886572" cy="2005432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Resource Server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0146"/>
          </a:xfrm>
        </p:spPr>
        <p:txBody>
          <a:bodyPr/>
          <a:lstStyle/>
          <a:p>
            <a:r>
              <a:rPr lang="en-US" dirty="0" smtClean="0"/>
              <a:t>HSPC </a:t>
            </a:r>
            <a:r>
              <a:rPr lang="en-US" dirty="0" smtClean="0"/>
              <a:t>Sandbox Architecture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484290" y="1744555"/>
            <a:ext cx="2858539" cy="5574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98567" y="4105125"/>
            <a:ext cx="3929668" cy="160861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“EHR” Interface (</a:t>
            </a:r>
            <a:r>
              <a:rPr lang="en-US" dirty="0" err="1" smtClean="0"/>
              <a:t>FHIRStarter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Screen Shot 2015-02-03 at 4.34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58" y="4499913"/>
            <a:ext cx="1828800" cy="1162050"/>
          </a:xfrm>
          <a:prstGeom prst="rect">
            <a:avLst/>
          </a:prstGeom>
        </p:spPr>
      </p:pic>
      <p:pic>
        <p:nvPicPr>
          <p:cNvPr id="6" name="Picture 5" descr="Screen Shot 2015-02-02 at 9.55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57" y="4499912"/>
            <a:ext cx="1900309" cy="1168459"/>
          </a:xfrm>
          <a:prstGeom prst="rect">
            <a:avLst/>
          </a:prstGeom>
        </p:spPr>
      </p:pic>
      <p:pic>
        <p:nvPicPr>
          <p:cNvPr id="17" name="Picture 16" descr="Screen Shot 2015-02-02 at 8.49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67" y="4506196"/>
            <a:ext cx="1828800" cy="1162050"/>
          </a:xfrm>
          <a:prstGeom prst="rect">
            <a:avLst/>
          </a:prstGeom>
        </p:spPr>
      </p:pic>
      <p:cxnSp>
        <p:nvCxnSpPr>
          <p:cNvPr id="42" name="Straight Arrow Connector 41"/>
          <p:cNvCxnSpPr>
            <a:stCxn id="11" idx="0"/>
            <a:endCxn id="29" idx="2"/>
          </p:cNvCxnSpPr>
          <p:nvPr/>
        </p:nvCxnSpPr>
        <p:spPr>
          <a:xfrm flipV="1">
            <a:off x="2963401" y="2955483"/>
            <a:ext cx="27008" cy="1149642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" idx="3"/>
            <a:endCxn id="17" idx="1"/>
          </p:cNvCxnSpPr>
          <p:nvPr/>
        </p:nvCxnSpPr>
        <p:spPr>
          <a:xfrm>
            <a:off x="4841166" y="5084142"/>
            <a:ext cx="674801" cy="307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81048" y="6047287"/>
            <a:ext cx="270590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              SMART on FHIR Specification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              Implementation Specific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01385" y="6092641"/>
            <a:ext cx="387670" cy="15118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02585" y="6275277"/>
            <a:ext cx="387670" cy="151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928235" y="2508788"/>
            <a:ext cx="2416531" cy="437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1139652" y="2517503"/>
            <a:ext cx="3701514" cy="4379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Launch Notification </a:t>
            </a:r>
            <a:r>
              <a:rPr lang="en-US" dirty="0" smtClean="0"/>
              <a:t>Endpoint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6736" y="3138842"/>
            <a:ext cx="2028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1.</a:t>
            </a:r>
            <a:r>
              <a:rPr lang="en-US" sz="1000" dirty="0" smtClean="0">
                <a:solidFill>
                  <a:schemeClr val="bg1"/>
                </a:solidFill>
              </a:rPr>
              <a:t> HTTP POST: </a:t>
            </a:r>
            <a:r>
              <a:rPr lang="en-US" sz="1000" dirty="0" err="1" smtClean="0">
                <a:solidFill>
                  <a:schemeClr val="bg1"/>
                </a:solidFill>
              </a:rPr>
              <a:t>patientId</a:t>
            </a:r>
            <a:r>
              <a:rPr lang="en-US" sz="1000" dirty="0" smtClean="0">
                <a:solidFill>
                  <a:schemeClr val="bg1"/>
                </a:solidFill>
              </a:rPr>
              <a:t> = 1234;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5932" y="3787608"/>
            <a:ext cx="1691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RESP: </a:t>
            </a:r>
            <a:r>
              <a:rPr lang="en-US" sz="1000" dirty="0" err="1" smtClean="0">
                <a:solidFill>
                  <a:schemeClr val="bg1"/>
                </a:solidFill>
              </a:rPr>
              <a:t>launchId</a:t>
            </a:r>
            <a:r>
              <a:rPr lang="en-US" sz="1000" dirty="0" smtClean="0">
                <a:solidFill>
                  <a:schemeClr val="bg1"/>
                </a:solidFill>
              </a:rPr>
              <a:t> = DHFMD1;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3849" y="5719217"/>
            <a:ext cx="62771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2.</a:t>
            </a:r>
            <a:r>
              <a:rPr lang="en-US" sz="1000" dirty="0" smtClean="0">
                <a:solidFill>
                  <a:schemeClr val="bg1"/>
                </a:solidFill>
              </a:rPr>
              <a:t> http://bilirubin-chart/</a:t>
            </a:r>
            <a:r>
              <a:rPr lang="en-US" sz="1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launch.html</a:t>
            </a:r>
            <a:r>
              <a:rPr lang="en-US" sz="1000" dirty="0" err="1" smtClean="0">
                <a:solidFill>
                  <a:schemeClr val="bg1"/>
                </a:solidFill>
              </a:rPr>
              <a:t>?iss</a:t>
            </a:r>
            <a:r>
              <a:rPr lang="en-US" sz="1000" dirty="0" smtClean="0">
                <a:solidFill>
                  <a:schemeClr val="bg1"/>
                </a:solidFill>
              </a:rPr>
              <a:t>=http://</a:t>
            </a:r>
            <a:r>
              <a:rPr lang="en-US" sz="1000" dirty="0" err="1" smtClean="0">
                <a:solidFill>
                  <a:schemeClr val="bg1"/>
                </a:solidFill>
              </a:rPr>
              <a:t>hspc.isalusconsoulting.com</a:t>
            </a:r>
            <a:r>
              <a:rPr lang="en-US" sz="1000" dirty="0" smtClean="0">
                <a:solidFill>
                  <a:schemeClr val="bg1"/>
                </a:solidFill>
              </a:rPr>
              <a:t>/</a:t>
            </a:r>
            <a:r>
              <a:rPr lang="en-US" sz="1000" dirty="0" err="1" smtClean="0">
                <a:solidFill>
                  <a:schemeClr val="bg1"/>
                </a:solidFill>
              </a:rPr>
              <a:t>hsp-api</a:t>
            </a:r>
            <a:r>
              <a:rPr lang="en-US" sz="1000" dirty="0" err="1">
                <a:solidFill>
                  <a:schemeClr val="bg1"/>
                </a:solidFill>
              </a:rPr>
              <a:t>&amp;</a:t>
            </a:r>
            <a:r>
              <a:rPr lang="en-US" sz="1000" dirty="0" err="1" smtClean="0">
                <a:solidFill>
                  <a:schemeClr val="bg1"/>
                </a:solidFill>
              </a:rPr>
              <a:t>launchId</a:t>
            </a:r>
            <a:r>
              <a:rPr lang="en-US" sz="1000" dirty="0" smtClean="0">
                <a:solidFill>
                  <a:schemeClr val="bg1"/>
                </a:solidFill>
              </a:rPr>
              <a:t>=DHFWD1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5171143" y="5087221"/>
            <a:ext cx="120962" cy="5747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76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>
            <a:off x="1036464" y="1118810"/>
            <a:ext cx="6886572" cy="2005432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Resource Server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0146"/>
          </a:xfrm>
        </p:spPr>
        <p:txBody>
          <a:bodyPr/>
          <a:lstStyle/>
          <a:p>
            <a:r>
              <a:rPr lang="en-US" dirty="0" smtClean="0"/>
              <a:t>HSPC </a:t>
            </a:r>
            <a:r>
              <a:rPr lang="en-US" dirty="0" smtClean="0"/>
              <a:t>Sandbox Architecture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484290" y="1744555"/>
            <a:ext cx="2858539" cy="5574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98567" y="4105125"/>
            <a:ext cx="3929668" cy="160861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“EHR” Interface (</a:t>
            </a:r>
            <a:r>
              <a:rPr lang="en-US" dirty="0" err="1" smtClean="0"/>
              <a:t>FHIRStarter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Screen Shot 2015-02-03 at 4.34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58" y="4499913"/>
            <a:ext cx="1828800" cy="1162050"/>
          </a:xfrm>
          <a:prstGeom prst="rect">
            <a:avLst/>
          </a:prstGeom>
        </p:spPr>
      </p:pic>
      <p:pic>
        <p:nvPicPr>
          <p:cNvPr id="6" name="Picture 5" descr="Screen Shot 2015-02-02 at 9.55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57" y="4499912"/>
            <a:ext cx="1900309" cy="1168459"/>
          </a:xfrm>
          <a:prstGeom prst="rect">
            <a:avLst/>
          </a:prstGeom>
        </p:spPr>
      </p:pic>
      <p:pic>
        <p:nvPicPr>
          <p:cNvPr id="17" name="Picture 16" descr="Screen Shot 2015-02-02 at 8.49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67" y="4506196"/>
            <a:ext cx="1828800" cy="1162050"/>
          </a:xfrm>
          <a:prstGeom prst="rect">
            <a:avLst/>
          </a:prstGeom>
        </p:spPr>
      </p:pic>
      <p:cxnSp>
        <p:nvCxnSpPr>
          <p:cNvPr id="42" name="Straight Arrow Connector 41"/>
          <p:cNvCxnSpPr>
            <a:stCxn id="11" idx="0"/>
            <a:endCxn id="29" idx="2"/>
          </p:cNvCxnSpPr>
          <p:nvPr/>
        </p:nvCxnSpPr>
        <p:spPr>
          <a:xfrm flipV="1">
            <a:off x="2963401" y="2955483"/>
            <a:ext cx="27008" cy="1149642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" idx="3"/>
            <a:endCxn id="17" idx="1"/>
          </p:cNvCxnSpPr>
          <p:nvPr/>
        </p:nvCxnSpPr>
        <p:spPr>
          <a:xfrm>
            <a:off x="4841166" y="5084142"/>
            <a:ext cx="674801" cy="307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81048" y="6047287"/>
            <a:ext cx="270590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              SMART on FHIR Specification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              Implementation Specific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01385" y="6092641"/>
            <a:ext cx="387670" cy="15118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02585" y="6275277"/>
            <a:ext cx="387670" cy="151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928235" y="2508788"/>
            <a:ext cx="2416531" cy="437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Metadata Endpoint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1139652" y="2517503"/>
            <a:ext cx="3701514" cy="4379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Launch Notification </a:t>
            </a:r>
            <a:r>
              <a:rPr lang="en-US" dirty="0" smtClean="0"/>
              <a:t>Endpoint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6736" y="3138842"/>
            <a:ext cx="2028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1.</a:t>
            </a:r>
            <a:r>
              <a:rPr lang="en-US" sz="1000" dirty="0" smtClean="0">
                <a:solidFill>
                  <a:schemeClr val="bg1"/>
                </a:solidFill>
              </a:rPr>
              <a:t> HTTP POST: </a:t>
            </a:r>
            <a:r>
              <a:rPr lang="en-US" sz="1000" dirty="0" err="1" smtClean="0">
                <a:solidFill>
                  <a:schemeClr val="bg1"/>
                </a:solidFill>
              </a:rPr>
              <a:t>patientId</a:t>
            </a:r>
            <a:r>
              <a:rPr lang="en-US" sz="1000" dirty="0" smtClean="0">
                <a:solidFill>
                  <a:schemeClr val="bg1"/>
                </a:solidFill>
              </a:rPr>
              <a:t> = 1234;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5932" y="3787608"/>
            <a:ext cx="1691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RESP: </a:t>
            </a:r>
            <a:r>
              <a:rPr lang="en-US" sz="1000" dirty="0" err="1" smtClean="0">
                <a:solidFill>
                  <a:schemeClr val="bg1"/>
                </a:solidFill>
              </a:rPr>
              <a:t>launchId</a:t>
            </a:r>
            <a:r>
              <a:rPr lang="en-US" sz="1000" dirty="0" smtClean="0">
                <a:solidFill>
                  <a:schemeClr val="bg1"/>
                </a:solidFill>
              </a:rPr>
              <a:t> = DHFMD1;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3849" y="5719217"/>
            <a:ext cx="62771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2.</a:t>
            </a:r>
            <a:r>
              <a:rPr lang="en-US" sz="1000" dirty="0" smtClean="0">
                <a:solidFill>
                  <a:schemeClr val="bg1"/>
                </a:solidFill>
              </a:rPr>
              <a:t> http://bilirubin-chart/</a:t>
            </a:r>
            <a:r>
              <a:rPr lang="en-US" sz="1000" dirty="0" err="1" smtClean="0">
                <a:solidFill>
                  <a:schemeClr val="bg1"/>
                </a:solidFill>
              </a:rPr>
              <a:t>launch.html?iss</a:t>
            </a:r>
            <a:r>
              <a:rPr lang="en-US" sz="1000" dirty="0" smtClean="0">
                <a:solidFill>
                  <a:schemeClr val="bg1"/>
                </a:solidFill>
              </a:rPr>
              <a:t>=http://</a:t>
            </a:r>
            <a:r>
              <a:rPr lang="en-US" sz="1000" dirty="0" err="1" smtClean="0">
                <a:solidFill>
                  <a:schemeClr val="bg1"/>
                </a:solidFill>
              </a:rPr>
              <a:t>hspc.isalusconsoulting.com</a:t>
            </a:r>
            <a:r>
              <a:rPr lang="en-US" sz="1000" dirty="0" smtClean="0">
                <a:solidFill>
                  <a:schemeClr val="bg1"/>
                </a:solidFill>
              </a:rPr>
              <a:t>/</a:t>
            </a:r>
            <a:r>
              <a:rPr lang="en-US" sz="1000" dirty="0" err="1" smtClean="0">
                <a:solidFill>
                  <a:schemeClr val="bg1"/>
                </a:solidFill>
              </a:rPr>
              <a:t>hsp-api</a:t>
            </a:r>
            <a:r>
              <a:rPr lang="en-US" sz="1000" dirty="0" err="1">
                <a:solidFill>
                  <a:schemeClr val="bg1"/>
                </a:solidFill>
              </a:rPr>
              <a:t>&amp;</a:t>
            </a:r>
            <a:r>
              <a:rPr lang="en-US" sz="1000" dirty="0" err="1" smtClean="0">
                <a:solidFill>
                  <a:schemeClr val="bg1"/>
                </a:solidFill>
              </a:rPr>
              <a:t>launchId</a:t>
            </a:r>
            <a:r>
              <a:rPr lang="en-US" sz="1000" dirty="0" smtClean="0">
                <a:solidFill>
                  <a:schemeClr val="bg1"/>
                </a:solidFill>
              </a:rPr>
              <a:t>=DHFWD1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5171143" y="5087221"/>
            <a:ext cx="120962" cy="5747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0"/>
            <a:endCxn id="28" idx="2"/>
          </p:cNvCxnSpPr>
          <p:nvPr/>
        </p:nvCxnSpPr>
        <p:spPr>
          <a:xfrm flipH="1" flipV="1">
            <a:off x="6136501" y="2946768"/>
            <a:ext cx="293866" cy="1559428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30367" y="3181462"/>
            <a:ext cx="1505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 startAt="3"/>
            </a:pPr>
            <a:r>
              <a:rPr lang="en-US" sz="1000" b="1" dirty="0" smtClean="0">
                <a:solidFill>
                  <a:schemeClr val="bg1"/>
                </a:solidFill>
              </a:rPr>
              <a:t>http://../metadata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07167" y="3832756"/>
            <a:ext cx="1361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RESP:  </a:t>
            </a:r>
          </a:p>
          <a:p>
            <a:r>
              <a:rPr lang="en-US" sz="1000" b="1" dirty="0" smtClean="0">
                <a:solidFill>
                  <a:schemeClr val="bg1"/>
                </a:solidFill>
              </a:rPr>
              <a:t>https://../authorize</a:t>
            </a:r>
          </a:p>
          <a:p>
            <a:r>
              <a:rPr lang="en-US" sz="1000" b="1" dirty="0" smtClean="0">
                <a:solidFill>
                  <a:schemeClr val="bg1"/>
                </a:solidFill>
              </a:rPr>
              <a:t>https://../token</a:t>
            </a:r>
          </a:p>
          <a:p>
            <a:endParaRPr lang="en-US" sz="1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HSPC Sandbox</a:t>
            </a:r>
            <a:br>
              <a:rPr lang="en-US" dirty="0" smtClean="0"/>
            </a:br>
            <a:r>
              <a:rPr lang="en-US" sz="2000" dirty="0" smtClean="0"/>
              <a:t>https://</a:t>
            </a:r>
            <a:r>
              <a:rPr lang="en-US" sz="2000" dirty="0" err="1" smtClean="0"/>
              <a:t>hspc.isalusconsulting.com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HSPC Sandbox Architecture : Scot Post van der Burg</a:t>
            </a:r>
          </a:p>
          <a:p>
            <a:r>
              <a:rPr lang="en-US" dirty="0" smtClean="0"/>
              <a:t>Asthma Ally – OSIA Medical : Bryn Rhodes, Rob Reynolds</a:t>
            </a:r>
          </a:p>
          <a:p>
            <a:r>
              <a:rPr lang="en-US" dirty="0" err="1" smtClean="0"/>
              <a:t>AppWorks</a:t>
            </a:r>
            <a:r>
              <a:rPr lang="en-US" dirty="0" smtClean="0"/>
              <a:t> – ASU : Aziz </a:t>
            </a:r>
            <a:r>
              <a:rPr lang="en-US" dirty="0" err="1" smtClean="0"/>
              <a:t>Boxwala</a:t>
            </a:r>
            <a:endParaRPr lang="en-US" dirty="0" smtClean="0"/>
          </a:p>
          <a:p>
            <a:r>
              <a:rPr lang="en-US" dirty="0" smtClean="0"/>
              <a:t>Building a </a:t>
            </a:r>
            <a:r>
              <a:rPr lang="en-US" dirty="0" err="1" smtClean="0"/>
              <a:t>Javascript</a:t>
            </a:r>
            <a:r>
              <a:rPr lang="en-US" dirty="0" smtClean="0"/>
              <a:t> Client Application : Amy Ballard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3607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0146"/>
          </a:xfrm>
        </p:spPr>
        <p:txBody>
          <a:bodyPr/>
          <a:lstStyle/>
          <a:p>
            <a:r>
              <a:rPr lang="en-US" dirty="0" smtClean="0"/>
              <a:t>Authorization Flow (Public Client)</a:t>
            </a:r>
            <a:endParaRPr lang="en-US" dirty="0"/>
          </a:p>
        </p:txBody>
      </p:sp>
      <p:sp>
        <p:nvSpPr>
          <p:cNvPr id="14" name="Cube 13"/>
          <p:cNvSpPr/>
          <p:nvPr/>
        </p:nvSpPr>
        <p:spPr>
          <a:xfrm>
            <a:off x="4923775" y="1492088"/>
            <a:ext cx="2985346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Authorization Server</a:t>
            </a:r>
          </a:p>
        </p:txBody>
      </p:sp>
      <p:pic>
        <p:nvPicPr>
          <p:cNvPr id="5" name="Picture 4" descr="Screen Shot 2015-02-02 at 9.4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14" y="2466983"/>
            <a:ext cx="2326221" cy="1445732"/>
          </a:xfrm>
          <a:prstGeom prst="rect">
            <a:avLst/>
          </a:prstGeom>
        </p:spPr>
      </p:pic>
      <p:pic>
        <p:nvPicPr>
          <p:cNvPr id="17" name="Picture 16" descr="Screen Shot 2015-02-02 at 8.49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27" y="2455459"/>
            <a:ext cx="1828800" cy="11620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09633" y="3658615"/>
            <a:ext cx="1896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IHC Bilirubin Chart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1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0146"/>
          </a:xfrm>
        </p:spPr>
        <p:txBody>
          <a:bodyPr/>
          <a:lstStyle/>
          <a:p>
            <a:r>
              <a:rPr lang="en-US" dirty="0" smtClean="0"/>
              <a:t>Authorization Flow (Public Client)</a:t>
            </a:r>
            <a:endParaRPr lang="en-US" dirty="0"/>
          </a:p>
        </p:txBody>
      </p:sp>
      <p:sp>
        <p:nvSpPr>
          <p:cNvPr id="14" name="Cube 13"/>
          <p:cNvSpPr/>
          <p:nvPr/>
        </p:nvSpPr>
        <p:spPr>
          <a:xfrm>
            <a:off x="4923775" y="1492088"/>
            <a:ext cx="2985346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Authorization Server</a:t>
            </a:r>
          </a:p>
        </p:txBody>
      </p:sp>
      <p:pic>
        <p:nvPicPr>
          <p:cNvPr id="5" name="Picture 4" descr="Screen Shot 2015-02-02 at 9.4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14" y="2466983"/>
            <a:ext cx="2326221" cy="1445732"/>
          </a:xfrm>
          <a:prstGeom prst="rect">
            <a:avLst/>
          </a:prstGeom>
        </p:spPr>
      </p:pic>
      <p:pic>
        <p:nvPicPr>
          <p:cNvPr id="17" name="Picture 16" descr="Screen Shot 2015-02-02 at 8.49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27" y="2455459"/>
            <a:ext cx="1828800" cy="1162050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17" idx="3"/>
            <a:endCxn id="14" idx="2"/>
          </p:cNvCxnSpPr>
          <p:nvPr/>
        </p:nvCxnSpPr>
        <p:spPr>
          <a:xfrm flipV="1">
            <a:off x="3091727" y="3028349"/>
            <a:ext cx="1832048" cy="813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0430" y="2056073"/>
            <a:ext cx="4019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https://</a:t>
            </a:r>
            <a:r>
              <a:rPr lang="en-US" sz="1400" dirty="0" err="1" smtClean="0">
                <a:solidFill>
                  <a:schemeClr val="bg1"/>
                </a:solidFill>
              </a:rPr>
              <a:t>hspc.isalusconsulting.com</a:t>
            </a:r>
            <a:r>
              <a:rPr lang="en-US" sz="1400" dirty="0" smtClean="0">
                <a:solidFill>
                  <a:schemeClr val="bg1"/>
                </a:solidFill>
              </a:rPr>
              <a:t>/../authorize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0146"/>
          </a:xfrm>
        </p:spPr>
        <p:txBody>
          <a:bodyPr/>
          <a:lstStyle/>
          <a:p>
            <a:r>
              <a:rPr lang="en-US" dirty="0" smtClean="0"/>
              <a:t>Authorization Flow (Public Client)</a:t>
            </a:r>
            <a:endParaRPr lang="en-US" dirty="0"/>
          </a:p>
        </p:txBody>
      </p:sp>
      <p:sp>
        <p:nvSpPr>
          <p:cNvPr id="14" name="Cube 13"/>
          <p:cNvSpPr/>
          <p:nvPr/>
        </p:nvSpPr>
        <p:spPr>
          <a:xfrm>
            <a:off x="4923775" y="1492088"/>
            <a:ext cx="2985346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Authorization Server</a:t>
            </a:r>
          </a:p>
        </p:txBody>
      </p:sp>
      <p:pic>
        <p:nvPicPr>
          <p:cNvPr id="5" name="Picture 4" descr="Screen Shot 2015-02-02 at 9.4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14" y="2466983"/>
            <a:ext cx="2326221" cy="1445732"/>
          </a:xfrm>
          <a:prstGeom prst="rect">
            <a:avLst/>
          </a:prstGeom>
        </p:spPr>
      </p:pic>
      <p:pic>
        <p:nvPicPr>
          <p:cNvPr id="17" name="Picture 16" descr="Screen Shot 2015-02-02 at 8.49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27" y="2455459"/>
            <a:ext cx="1828800" cy="1162050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17" idx="3"/>
            <a:endCxn id="14" idx="2"/>
          </p:cNvCxnSpPr>
          <p:nvPr/>
        </p:nvCxnSpPr>
        <p:spPr>
          <a:xfrm flipV="1">
            <a:off x="3091727" y="3028349"/>
            <a:ext cx="1832048" cy="813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0430" y="2056073"/>
            <a:ext cx="4019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https://</a:t>
            </a:r>
            <a:r>
              <a:rPr lang="en-US" sz="1400" dirty="0" err="1" smtClean="0">
                <a:solidFill>
                  <a:schemeClr val="bg1"/>
                </a:solidFill>
              </a:rPr>
              <a:t>hspc.isalusconsulting.com</a:t>
            </a:r>
            <a:r>
              <a:rPr lang="en-US" sz="1400" dirty="0" smtClean="0">
                <a:solidFill>
                  <a:schemeClr val="bg1"/>
                </a:solidFill>
              </a:rPr>
              <a:t>/../authorize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62927" y="4066805"/>
            <a:ext cx="645651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https://hspc.isalusconsulting.com/openid-connect-server-webapp/authorize?</a:t>
            </a:r>
          </a:p>
          <a:p>
            <a:r>
              <a:rPr lang="en-US" sz="1400" dirty="0" err="1" smtClean="0">
                <a:solidFill>
                  <a:schemeClr val="bg1"/>
                </a:solidFill>
              </a:rPr>
              <a:t>response_type</a:t>
            </a:r>
            <a:r>
              <a:rPr lang="en-US" sz="1400" dirty="0" smtClean="0">
                <a:solidFill>
                  <a:schemeClr val="bg1"/>
                </a:solidFill>
              </a:rPr>
              <a:t>=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code</a:t>
            </a:r>
            <a:r>
              <a:rPr lang="en-US" sz="1400" dirty="0" smtClean="0">
                <a:solidFill>
                  <a:schemeClr val="bg1"/>
                </a:solidFill>
              </a:rPr>
              <a:t>&amp;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c</a:t>
            </a:r>
            <a:r>
              <a:rPr lang="en-US" sz="1400" dirty="0" err="1" smtClean="0">
                <a:solidFill>
                  <a:schemeClr val="bg1"/>
                </a:solidFill>
              </a:rPr>
              <a:t>lient_id</a:t>
            </a:r>
            <a:r>
              <a:rPr lang="en-US" sz="1400" dirty="0" smtClean="0">
                <a:solidFill>
                  <a:schemeClr val="bg1"/>
                </a:solidFill>
              </a:rPr>
              <a:t>=</a:t>
            </a:r>
            <a:r>
              <a:rPr lang="en-US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bilrubin_chart</a:t>
            </a:r>
            <a:r>
              <a:rPr lang="en-US" sz="1400" dirty="0" smtClean="0">
                <a:solidFill>
                  <a:schemeClr val="bg1"/>
                </a:solidFill>
              </a:rPr>
              <a:t>&amp;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r</a:t>
            </a:r>
            <a:r>
              <a:rPr lang="en-US" sz="1400" dirty="0" err="1" smtClean="0">
                <a:solidFill>
                  <a:schemeClr val="bg1"/>
                </a:solidFill>
              </a:rPr>
              <a:t>edirect_uri</a:t>
            </a:r>
            <a:r>
              <a:rPr lang="en-US" sz="1400" dirty="0" smtClean="0">
                <a:solidFill>
                  <a:schemeClr val="bg1"/>
                </a:solidFill>
              </a:rPr>
              <a:t>=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https://</a:t>
            </a:r>
            <a:r>
              <a:rPr lang="en-US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hspc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…./</a:t>
            </a:r>
            <a:r>
              <a:rPr lang="en-US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bilirubin_chart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index.html</a:t>
            </a:r>
            <a:r>
              <a:rPr lang="en-US" sz="1400" dirty="0" smtClean="0">
                <a:solidFill>
                  <a:schemeClr val="bg1"/>
                </a:solidFill>
              </a:rPr>
              <a:t>&amp;</a:t>
            </a:r>
          </a:p>
          <a:p>
            <a:r>
              <a:rPr lang="en-US" sz="1400" dirty="0">
                <a:solidFill>
                  <a:schemeClr val="bg1"/>
                </a:solidFill>
              </a:rPr>
              <a:t>s</a:t>
            </a:r>
            <a:r>
              <a:rPr lang="en-US" sz="1400" dirty="0" smtClean="0">
                <a:solidFill>
                  <a:schemeClr val="bg1"/>
                </a:solidFill>
              </a:rPr>
              <a:t>cope=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launch</a:t>
            </a:r>
            <a:r>
              <a:rPr lang="en-US" sz="1400" dirty="0" smtClean="0">
                <a:solidFill>
                  <a:schemeClr val="bg1"/>
                </a:solidFill>
              </a:rPr>
              <a:t>:DHFMD1&amp;+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patient/</a:t>
            </a:r>
            <a:r>
              <a:rPr lang="en-US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Observation.read</a:t>
            </a:r>
            <a:r>
              <a:rPr lang="en-US" sz="1400" dirty="0" err="1" smtClean="0">
                <a:solidFill>
                  <a:schemeClr val="bg1"/>
                </a:solidFill>
              </a:rPr>
              <a:t>+</a:t>
            </a:r>
            <a:r>
              <a:rPr lang="en-US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patient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/.read</a:t>
            </a:r>
            <a:r>
              <a:rPr lang="en-US" sz="1400" dirty="0" smtClean="0">
                <a:solidFill>
                  <a:schemeClr val="bg1"/>
                </a:solidFill>
              </a:rPr>
              <a:t>&amp;</a:t>
            </a:r>
          </a:p>
          <a:p>
            <a:r>
              <a:rPr lang="en-US" sz="1400" dirty="0">
                <a:solidFill>
                  <a:schemeClr val="bg1"/>
                </a:solidFill>
              </a:rPr>
              <a:t>s</a:t>
            </a:r>
            <a:r>
              <a:rPr lang="en-US" sz="1400" dirty="0" smtClean="0">
                <a:solidFill>
                  <a:schemeClr val="bg1"/>
                </a:solidFill>
              </a:rPr>
              <a:t>tate=483f88wuw8ue8u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0146"/>
          </a:xfrm>
        </p:spPr>
        <p:txBody>
          <a:bodyPr/>
          <a:lstStyle/>
          <a:p>
            <a:r>
              <a:rPr lang="en-US" dirty="0" smtClean="0"/>
              <a:t>Authorization Flow (Public Client)</a:t>
            </a:r>
            <a:endParaRPr lang="en-US" dirty="0"/>
          </a:p>
        </p:txBody>
      </p:sp>
      <p:sp>
        <p:nvSpPr>
          <p:cNvPr id="14" name="Cube 13"/>
          <p:cNvSpPr/>
          <p:nvPr/>
        </p:nvSpPr>
        <p:spPr>
          <a:xfrm>
            <a:off x="4923775" y="1492088"/>
            <a:ext cx="2985346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Authorization Server</a:t>
            </a:r>
          </a:p>
        </p:txBody>
      </p:sp>
      <p:pic>
        <p:nvPicPr>
          <p:cNvPr id="5" name="Picture 4" descr="Screen Shot 2015-02-02 at 9.4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14" y="2466983"/>
            <a:ext cx="2326221" cy="1445732"/>
          </a:xfrm>
          <a:prstGeom prst="rect">
            <a:avLst/>
          </a:prstGeom>
        </p:spPr>
      </p:pic>
      <p:pic>
        <p:nvPicPr>
          <p:cNvPr id="17" name="Picture 16" descr="Screen Shot 2015-02-02 at 8.49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27" y="2455459"/>
            <a:ext cx="1828800" cy="1162050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17" idx="3"/>
            <a:endCxn id="14" idx="2"/>
          </p:cNvCxnSpPr>
          <p:nvPr/>
        </p:nvCxnSpPr>
        <p:spPr>
          <a:xfrm flipV="1">
            <a:off x="3091727" y="3028349"/>
            <a:ext cx="1832048" cy="813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0430" y="2056073"/>
            <a:ext cx="4019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https://</a:t>
            </a:r>
            <a:r>
              <a:rPr lang="en-US" sz="1400" dirty="0" err="1" smtClean="0">
                <a:solidFill>
                  <a:schemeClr val="bg1"/>
                </a:solidFill>
              </a:rPr>
              <a:t>hspc.isalusconsulting.com</a:t>
            </a:r>
            <a:r>
              <a:rPr lang="en-US" sz="1400" dirty="0" smtClean="0">
                <a:solidFill>
                  <a:schemeClr val="bg1"/>
                </a:solidFill>
              </a:rPr>
              <a:t>/../authorize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62927" y="4066805"/>
            <a:ext cx="645651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https://hspc.isalusconsulting.com/openid-connect-server-webapp/authorize?</a:t>
            </a:r>
          </a:p>
          <a:p>
            <a:r>
              <a:rPr lang="en-US" sz="1400" dirty="0" err="1" smtClean="0">
                <a:solidFill>
                  <a:schemeClr val="bg1"/>
                </a:solidFill>
              </a:rPr>
              <a:t>response_type</a:t>
            </a:r>
            <a:r>
              <a:rPr lang="en-US" sz="1400" dirty="0" smtClean="0">
                <a:solidFill>
                  <a:schemeClr val="bg1"/>
                </a:solidFill>
              </a:rPr>
              <a:t>=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code</a:t>
            </a:r>
            <a:r>
              <a:rPr lang="en-US" sz="1400" dirty="0" smtClean="0">
                <a:solidFill>
                  <a:schemeClr val="bg1"/>
                </a:solidFill>
              </a:rPr>
              <a:t>&amp;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c</a:t>
            </a:r>
            <a:r>
              <a:rPr lang="en-US" sz="1400" dirty="0" err="1" smtClean="0">
                <a:solidFill>
                  <a:schemeClr val="bg1"/>
                </a:solidFill>
              </a:rPr>
              <a:t>lient_id</a:t>
            </a:r>
            <a:r>
              <a:rPr lang="en-US" sz="1400" dirty="0" smtClean="0">
                <a:solidFill>
                  <a:schemeClr val="bg1"/>
                </a:solidFill>
              </a:rPr>
              <a:t>=</a:t>
            </a:r>
            <a:r>
              <a:rPr lang="en-US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bilrubin_chart</a:t>
            </a:r>
            <a:r>
              <a:rPr lang="en-US" sz="1400" dirty="0" smtClean="0">
                <a:solidFill>
                  <a:schemeClr val="bg1"/>
                </a:solidFill>
              </a:rPr>
              <a:t>&amp;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r</a:t>
            </a:r>
            <a:r>
              <a:rPr lang="en-US" sz="1400" dirty="0" err="1" smtClean="0">
                <a:solidFill>
                  <a:schemeClr val="bg1"/>
                </a:solidFill>
              </a:rPr>
              <a:t>edirect_uri</a:t>
            </a:r>
            <a:r>
              <a:rPr lang="en-US" sz="1400" dirty="0" smtClean="0">
                <a:solidFill>
                  <a:schemeClr val="bg1"/>
                </a:solidFill>
              </a:rPr>
              <a:t>=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https://</a:t>
            </a:r>
            <a:r>
              <a:rPr lang="en-US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hspc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…./</a:t>
            </a:r>
            <a:r>
              <a:rPr lang="en-US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bilirubin_chart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index.html</a:t>
            </a:r>
            <a:r>
              <a:rPr lang="en-US" sz="1400" dirty="0" smtClean="0">
                <a:solidFill>
                  <a:schemeClr val="bg1"/>
                </a:solidFill>
              </a:rPr>
              <a:t>&amp;</a:t>
            </a:r>
          </a:p>
          <a:p>
            <a:r>
              <a:rPr lang="en-US" sz="1400" dirty="0">
                <a:solidFill>
                  <a:schemeClr val="bg1"/>
                </a:solidFill>
              </a:rPr>
              <a:t>s</a:t>
            </a:r>
            <a:r>
              <a:rPr lang="en-US" sz="1400" dirty="0" smtClean="0">
                <a:solidFill>
                  <a:schemeClr val="bg1"/>
                </a:solidFill>
              </a:rPr>
              <a:t>cope=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launch</a:t>
            </a:r>
            <a:r>
              <a:rPr lang="en-US" sz="1400" dirty="0" smtClean="0">
                <a:solidFill>
                  <a:schemeClr val="bg1"/>
                </a:solidFill>
              </a:rPr>
              <a:t>:DHFMD1&amp;+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patient/</a:t>
            </a:r>
            <a:r>
              <a:rPr lang="en-US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Observation.read</a:t>
            </a:r>
            <a:r>
              <a:rPr lang="en-US" sz="1400" dirty="0" err="1" smtClean="0">
                <a:solidFill>
                  <a:schemeClr val="bg1"/>
                </a:solidFill>
              </a:rPr>
              <a:t>+</a:t>
            </a:r>
            <a:r>
              <a:rPr lang="en-US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patient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/.read</a:t>
            </a:r>
            <a:r>
              <a:rPr lang="en-US" sz="1400" dirty="0" smtClean="0">
                <a:solidFill>
                  <a:schemeClr val="bg1"/>
                </a:solidFill>
              </a:rPr>
              <a:t>&amp;</a:t>
            </a:r>
          </a:p>
          <a:p>
            <a:r>
              <a:rPr lang="en-US" sz="1400" dirty="0">
                <a:solidFill>
                  <a:schemeClr val="bg1"/>
                </a:solidFill>
              </a:rPr>
              <a:t>s</a:t>
            </a:r>
            <a:r>
              <a:rPr lang="en-US" sz="1400" dirty="0" smtClean="0">
                <a:solidFill>
                  <a:schemeClr val="bg1"/>
                </a:solidFill>
              </a:rPr>
              <a:t>tate=483f88wuw8ue8u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9463" y="5699570"/>
            <a:ext cx="7539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Bilirubin Chart application is asking for access to: Launch context, the patient’s</a:t>
            </a:r>
          </a:p>
          <a:p>
            <a:r>
              <a:rPr lang="en-US" sz="1600" dirty="0">
                <a:solidFill>
                  <a:schemeClr val="bg1"/>
                </a:solidFill>
              </a:rPr>
              <a:t>o</a:t>
            </a:r>
            <a:r>
              <a:rPr lang="en-US" sz="1600" dirty="0" smtClean="0">
                <a:solidFill>
                  <a:schemeClr val="bg1"/>
                </a:solidFill>
              </a:rPr>
              <a:t>bservations and demographic information.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0146"/>
          </a:xfrm>
        </p:spPr>
        <p:txBody>
          <a:bodyPr/>
          <a:lstStyle/>
          <a:p>
            <a:r>
              <a:rPr lang="en-US" dirty="0" smtClean="0"/>
              <a:t>Authorization Flow (Public Client)</a:t>
            </a:r>
            <a:endParaRPr lang="en-US" dirty="0"/>
          </a:p>
        </p:txBody>
      </p:sp>
      <p:sp>
        <p:nvSpPr>
          <p:cNvPr id="14" name="Cube 13"/>
          <p:cNvSpPr/>
          <p:nvPr/>
        </p:nvSpPr>
        <p:spPr>
          <a:xfrm>
            <a:off x="4923775" y="1492088"/>
            <a:ext cx="2985346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Authorization Server</a:t>
            </a:r>
          </a:p>
        </p:txBody>
      </p:sp>
      <p:pic>
        <p:nvPicPr>
          <p:cNvPr id="5" name="Picture 4" descr="Screen Shot 2015-02-02 at 9.4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14" y="2466983"/>
            <a:ext cx="2326221" cy="1445732"/>
          </a:xfrm>
          <a:prstGeom prst="rect">
            <a:avLst/>
          </a:prstGeom>
        </p:spPr>
      </p:pic>
      <p:pic>
        <p:nvPicPr>
          <p:cNvPr id="17" name="Picture 16" descr="Screen Shot 2015-02-02 at 8.49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27" y="2455459"/>
            <a:ext cx="1828800" cy="1162050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17" idx="3"/>
            <a:endCxn id="14" idx="2"/>
          </p:cNvCxnSpPr>
          <p:nvPr/>
        </p:nvCxnSpPr>
        <p:spPr>
          <a:xfrm flipV="1">
            <a:off x="3091727" y="3028349"/>
            <a:ext cx="1832048" cy="813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0430" y="2056073"/>
            <a:ext cx="3235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https://…/</a:t>
            </a:r>
            <a:r>
              <a:rPr lang="en-US" sz="1400" dirty="0" err="1" smtClean="0">
                <a:solidFill>
                  <a:schemeClr val="bg1"/>
                </a:solidFill>
              </a:rPr>
              <a:t>bilirubin_chart</a:t>
            </a:r>
            <a:r>
              <a:rPr lang="en-US" sz="1400" dirty="0" smtClean="0">
                <a:solidFill>
                  <a:schemeClr val="bg1"/>
                </a:solidFill>
              </a:rPr>
              <a:t>/</a:t>
            </a:r>
            <a:r>
              <a:rPr lang="en-US" sz="1400" dirty="0" err="1" smtClean="0">
                <a:solidFill>
                  <a:schemeClr val="bg1"/>
                </a:solidFill>
              </a:rPr>
              <a:t>index.html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62927" y="4066805"/>
            <a:ext cx="5480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https://</a:t>
            </a:r>
            <a:r>
              <a:rPr lang="en-US" sz="1400" dirty="0" err="1" smtClean="0">
                <a:solidFill>
                  <a:schemeClr val="bg1"/>
                </a:solidFill>
              </a:rPr>
              <a:t>hspc.isalusconsulting.com</a:t>
            </a:r>
            <a:r>
              <a:rPr lang="en-US" sz="1400" dirty="0" smtClean="0">
                <a:solidFill>
                  <a:schemeClr val="bg1"/>
                </a:solidFill>
              </a:rPr>
              <a:t>/../</a:t>
            </a:r>
            <a:r>
              <a:rPr lang="en-US" sz="1400" dirty="0" err="1" smtClean="0">
                <a:solidFill>
                  <a:schemeClr val="bg1"/>
                </a:solidFill>
              </a:rPr>
              <a:t>bilirubin_chart</a:t>
            </a:r>
            <a:r>
              <a:rPr lang="en-US" sz="1400" dirty="0" smtClean="0">
                <a:solidFill>
                  <a:schemeClr val="bg1"/>
                </a:solidFill>
              </a:rPr>
              <a:t>/</a:t>
            </a:r>
            <a:r>
              <a:rPr lang="en-US" sz="1400" dirty="0" err="1" smtClean="0">
                <a:solidFill>
                  <a:schemeClr val="bg1"/>
                </a:solidFill>
              </a:rPr>
              <a:t>index.html</a:t>
            </a:r>
            <a:r>
              <a:rPr lang="en-US" sz="1400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code=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H7su2383</a:t>
            </a:r>
            <a:r>
              <a:rPr lang="en-US" sz="1400" dirty="0" smtClean="0">
                <a:solidFill>
                  <a:schemeClr val="bg1"/>
                </a:solidFill>
              </a:rPr>
              <a:t>&amp;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state=483f88wuw8ue8u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0983" y="5442564"/>
            <a:ext cx="8364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Authorization server calls the app’s registered redirect URI with an “authorization code”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6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0146"/>
          </a:xfrm>
        </p:spPr>
        <p:txBody>
          <a:bodyPr/>
          <a:lstStyle/>
          <a:p>
            <a:r>
              <a:rPr lang="en-US" dirty="0" smtClean="0"/>
              <a:t>Authorization Flow (Public Client)</a:t>
            </a:r>
            <a:endParaRPr lang="en-US" dirty="0"/>
          </a:p>
        </p:txBody>
      </p:sp>
      <p:sp>
        <p:nvSpPr>
          <p:cNvPr id="14" name="Cube 13"/>
          <p:cNvSpPr/>
          <p:nvPr/>
        </p:nvSpPr>
        <p:spPr>
          <a:xfrm>
            <a:off x="4923775" y="1492088"/>
            <a:ext cx="2985346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Authorization Server</a:t>
            </a:r>
          </a:p>
        </p:txBody>
      </p:sp>
      <p:pic>
        <p:nvPicPr>
          <p:cNvPr id="5" name="Picture 4" descr="Screen Shot 2015-02-02 at 9.4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14" y="2466983"/>
            <a:ext cx="2326221" cy="1445732"/>
          </a:xfrm>
          <a:prstGeom prst="rect">
            <a:avLst/>
          </a:prstGeom>
        </p:spPr>
      </p:pic>
      <p:pic>
        <p:nvPicPr>
          <p:cNvPr id="17" name="Picture 16" descr="Screen Shot 2015-02-02 at 8.49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27" y="2455459"/>
            <a:ext cx="1828800" cy="1162050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17" idx="3"/>
            <a:endCxn id="14" idx="2"/>
          </p:cNvCxnSpPr>
          <p:nvPr/>
        </p:nvCxnSpPr>
        <p:spPr>
          <a:xfrm flipV="1">
            <a:off x="3091727" y="3028349"/>
            <a:ext cx="1832048" cy="813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0430" y="1859539"/>
            <a:ext cx="3711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 POST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https://</a:t>
            </a:r>
            <a:r>
              <a:rPr lang="en-US" sz="1400" dirty="0" err="1" smtClean="0">
                <a:solidFill>
                  <a:schemeClr val="bg1"/>
                </a:solidFill>
              </a:rPr>
              <a:t>hspc.isalusconsulting.com</a:t>
            </a:r>
            <a:r>
              <a:rPr lang="en-US" sz="1400" dirty="0" smtClean="0">
                <a:solidFill>
                  <a:schemeClr val="bg1"/>
                </a:solidFill>
              </a:rPr>
              <a:t>/../token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62927" y="4066805"/>
            <a:ext cx="614846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hlinkClick r:id="rId4"/>
              </a:rPr>
              <a:t>https://hspc.isalusconsulting.com/openid-connect-server-</a:t>
            </a:r>
            <a:r>
              <a:rPr lang="en-US" sz="1400" dirty="0" err="1" smtClean="0">
                <a:solidFill>
                  <a:schemeClr val="bg1"/>
                </a:solidFill>
                <a:hlinkClick r:id="rId4"/>
              </a:rPr>
              <a:t>webapp</a:t>
            </a:r>
            <a:r>
              <a:rPr lang="en-US" sz="1400" dirty="0" smtClean="0">
                <a:solidFill>
                  <a:schemeClr val="bg1"/>
                </a:solidFill>
                <a:hlinkClick r:id="rId4"/>
              </a:rPr>
              <a:t>/token</a:t>
            </a:r>
            <a:r>
              <a:rPr lang="en-US" sz="1400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 err="1" smtClean="0">
                <a:solidFill>
                  <a:schemeClr val="bg1"/>
                </a:solidFill>
              </a:rPr>
              <a:t>grant_type</a:t>
            </a:r>
            <a:r>
              <a:rPr lang="en-US" sz="1400" dirty="0" smtClean="0">
                <a:solidFill>
                  <a:schemeClr val="bg1"/>
                </a:solidFill>
              </a:rPr>
              <a:t>=</a:t>
            </a:r>
            <a:r>
              <a:rPr lang="en-US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authorization_code</a:t>
            </a:r>
            <a:r>
              <a:rPr lang="en-US" sz="1400" dirty="0" smtClean="0">
                <a:solidFill>
                  <a:schemeClr val="bg1"/>
                </a:solidFill>
              </a:rPr>
              <a:t>&amp;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code=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H7su2383</a:t>
            </a:r>
            <a:r>
              <a:rPr lang="en-US" sz="1400" dirty="0" smtClean="0">
                <a:solidFill>
                  <a:schemeClr val="bg1"/>
                </a:solidFill>
              </a:rPr>
              <a:t>&amp;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r</a:t>
            </a:r>
            <a:r>
              <a:rPr lang="en-US" sz="1400" dirty="0" err="1" smtClean="0">
                <a:solidFill>
                  <a:schemeClr val="bg1"/>
                </a:solidFill>
              </a:rPr>
              <a:t>edirect_uri</a:t>
            </a:r>
            <a:r>
              <a:rPr lang="en-US" sz="1400" dirty="0" smtClean="0">
                <a:solidFill>
                  <a:schemeClr val="bg1"/>
                </a:solidFill>
              </a:rPr>
              <a:t>=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https://</a:t>
            </a:r>
            <a:r>
              <a:rPr lang="en-US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hspc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…./</a:t>
            </a:r>
            <a:r>
              <a:rPr lang="en-US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bilirubin_chart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index.html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2927" y="5533270"/>
            <a:ext cx="5873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Application exchanges “authorization code” for access token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0146"/>
          </a:xfrm>
        </p:spPr>
        <p:txBody>
          <a:bodyPr/>
          <a:lstStyle/>
          <a:p>
            <a:r>
              <a:rPr lang="en-US" dirty="0" smtClean="0"/>
              <a:t>Authorization Flow (Public Client)</a:t>
            </a:r>
            <a:endParaRPr lang="en-US" dirty="0"/>
          </a:p>
        </p:txBody>
      </p:sp>
      <p:sp>
        <p:nvSpPr>
          <p:cNvPr id="14" name="Cube 13"/>
          <p:cNvSpPr/>
          <p:nvPr/>
        </p:nvSpPr>
        <p:spPr>
          <a:xfrm>
            <a:off x="4923775" y="1492088"/>
            <a:ext cx="2985346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Authorization Server</a:t>
            </a:r>
          </a:p>
        </p:txBody>
      </p:sp>
      <p:pic>
        <p:nvPicPr>
          <p:cNvPr id="5" name="Picture 4" descr="Screen Shot 2015-02-02 at 9.4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14" y="2466983"/>
            <a:ext cx="2326221" cy="1445732"/>
          </a:xfrm>
          <a:prstGeom prst="rect">
            <a:avLst/>
          </a:prstGeom>
        </p:spPr>
      </p:pic>
      <p:pic>
        <p:nvPicPr>
          <p:cNvPr id="17" name="Picture 16" descr="Screen Shot 2015-02-02 at 8.49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27" y="2455459"/>
            <a:ext cx="1828800" cy="1162050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17" idx="3"/>
            <a:endCxn id="14" idx="2"/>
          </p:cNvCxnSpPr>
          <p:nvPr/>
        </p:nvCxnSpPr>
        <p:spPr>
          <a:xfrm flipV="1">
            <a:off x="3091727" y="3028349"/>
            <a:ext cx="1832048" cy="813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0430" y="1859539"/>
            <a:ext cx="3711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 POST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https://</a:t>
            </a:r>
            <a:r>
              <a:rPr lang="en-US" sz="1400" dirty="0" err="1" smtClean="0">
                <a:solidFill>
                  <a:schemeClr val="bg1"/>
                </a:solidFill>
              </a:rPr>
              <a:t>hspc.isalusconsulting.com</a:t>
            </a:r>
            <a:r>
              <a:rPr lang="en-US" sz="1400" dirty="0" smtClean="0">
                <a:solidFill>
                  <a:schemeClr val="bg1"/>
                </a:solidFill>
              </a:rPr>
              <a:t>/../token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62927" y="4066805"/>
            <a:ext cx="54551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Response:</a:t>
            </a:r>
          </a:p>
          <a:p>
            <a:r>
              <a:rPr lang="en-US" sz="1400" dirty="0">
                <a:solidFill>
                  <a:schemeClr val="bg1"/>
                </a:solidFill>
              </a:rPr>
              <a:t>{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	“</a:t>
            </a:r>
            <a:r>
              <a:rPr lang="en-US" sz="1400" dirty="0" err="1" smtClean="0">
                <a:solidFill>
                  <a:schemeClr val="bg1"/>
                </a:solidFill>
              </a:rPr>
              <a:t>access_token</a:t>
            </a:r>
            <a:r>
              <a:rPr lang="en-US" sz="1400" dirty="0" smtClean="0">
                <a:solidFill>
                  <a:schemeClr val="bg1"/>
                </a:solidFill>
              </a:rPr>
              <a:t>” : “asidsiew0e9w9uw9we9wuewe9u”,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	“</a:t>
            </a:r>
            <a:r>
              <a:rPr lang="en-US" sz="1400" dirty="0" err="1" smtClean="0">
                <a:solidFill>
                  <a:schemeClr val="bg1"/>
                </a:solidFill>
              </a:rPr>
              <a:t>token_type</a:t>
            </a:r>
            <a:r>
              <a:rPr lang="en-US" sz="1400" dirty="0" smtClean="0">
                <a:solidFill>
                  <a:schemeClr val="bg1"/>
                </a:solidFill>
              </a:rPr>
              <a:t>” :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“bearer”,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	“</a:t>
            </a:r>
            <a:r>
              <a:rPr lang="en-US" sz="1400" dirty="0" err="1" smtClean="0">
                <a:solidFill>
                  <a:schemeClr val="bg1"/>
                </a:solidFill>
              </a:rPr>
              <a:t>expires_in</a:t>
            </a:r>
            <a:r>
              <a:rPr lang="en-US" sz="1400" dirty="0" smtClean="0">
                <a:solidFill>
                  <a:schemeClr val="bg1"/>
                </a:solidFill>
              </a:rPr>
              <a:t>” : “3600”,</a:t>
            </a:r>
          </a:p>
          <a:p>
            <a:r>
              <a:rPr lang="en-US" sz="1400" dirty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chemeClr val="bg1"/>
                </a:solidFill>
              </a:rPr>
              <a:t>“scope” : “patient/</a:t>
            </a:r>
            <a:r>
              <a:rPr lang="en-US" sz="1400" dirty="0" err="1" smtClean="0">
                <a:solidFill>
                  <a:schemeClr val="bg1"/>
                </a:solidFill>
              </a:rPr>
              <a:t>Observation.read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patient/</a:t>
            </a:r>
            <a:r>
              <a:rPr lang="en-US" sz="1400" dirty="0" err="1" smtClean="0">
                <a:solidFill>
                  <a:schemeClr val="bg1"/>
                </a:solidFill>
              </a:rPr>
              <a:t>Patient.read</a:t>
            </a:r>
            <a:r>
              <a:rPr lang="en-US" sz="1400" dirty="0" smtClean="0">
                <a:solidFill>
                  <a:schemeClr val="bg1"/>
                </a:solidFill>
              </a:rPr>
              <a:t>”</a:t>
            </a:r>
          </a:p>
          <a:p>
            <a:r>
              <a:rPr lang="en-US" sz="1400" dirty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chemeClr val="bg1"/>
                </a:solidFill>
              </a:rPr>
              <a:t>“intent” : “client-</a:t>
            </a:r>
            <a:r>
              <a:rPr lang="en-US" sz="1400" dirty="0" err="1" smtClean="0">
                <a:solidFill>
                  <a:schemeClr val="bg1"/>
                </a:solidFill>
              </a:rPr>
              <a:t>ui</a:t>
            </a:r>
            <a:r>
              <a:rPr lang="en-US" sz="1400" dirty="0" smtClean="0">
                <a:solidFill>
                  <a:schemeClr val="bg1"/>
                </a:solidFill>
              </a:rPr>
              <a:t>-name”,</a:t>
            </a:r>
          </a:p>
          <a:p>
            <a:r>
              <a:rPr lang="en-US" sz="1400" dirty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chemeClr val="bg1"/>
                </a:solidFill>
              </a:rPr>
              <a:t>“patient” : “1234”</a:t>
            </a:r>
          </a:p>
          <a:p>
            <a:r>
              <a:rPr lang="en-US" sz="1400" dirty="0">
                <a:solidFill>
                  <a:schemeClr val="bg1"/>
                </a:solidFill>
              </a:rPr>
              <a:t>}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HSPC </a:t>
            </a:r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Screen Shot 2014-11-18 at 11.00.51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" b="2275"/>
          <a:stretch>
            <a:fillRect/>
          </a:stretch>
        </p:blipFill>
        <p:spPr>
          <a:xfrm>
            <a:off x="323528" y="1751911"/>
            <a:ext cx="8496944" cy="45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5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>
            <a:off x="452544" y="1250200"/>
            <a:ext cx="5649530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Resource Server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0146"/>
          </a:xfrm>
        </p:spPr>
        <p:txBody>
          <a:bodyPr/>
          <a:lstStyle/>
          <a:p>
            <a:r>
              <a:rPr lang="en-US" dirty="0" smtClean="0"/>
              <a:t>HSPC </a:t>
            </a:r>
            <a:r>
              <a:rPr lang="en-US" dirty="0" smtClean="0"/>
              <a:t>Sandbox Architecture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0137" y="2420780"/>
            <a:ext cx="4846625" cy="5574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</a:t>
            </a:r>
            <a:r>
              <a:rPr lang="en-US" dirty="0" smtClean="0"/>
              <a:t>Database (</a:t>
            </a:r>
            <a:r>
              <a:rPr lang="en-US" dirty="0" err="1" smtClean="0"/>
              <a:t>MongoDB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4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>
            <a:off x="452544" y="1250200"/>
            <a:ext cx="5649530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Resource Server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0146"/>
          </a:xfrm>
        </p:spPr>
        <p:txBody>
          <a:bodyPr/>
          <a:lstStyle/>
          <a:p>
            <a:r>
              <a:rPr lang="en-US" dirty="0" smtClean="0"/>
              <a:t>HSPC </a:t>
            </a:r>
            <a:r>
              <a:rPr lang="en-US" dirty="0" smtClean="0"/>
              <a:t>Sandbox Architecture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0137" y="2420780"/>
            <a:ext cx="4846625" cy="5574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Database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52441" y="1985499"/>
            <a:ext cx="20145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Clinical Data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Patients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Observations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Conditions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Problems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Medications etc.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>
            <a:off x="452544" y="1250200"/>
            <a:ext cx="5649530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Resource Server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0146"/>
          </a:xfrm>
        </p:spPr>
        <p:txBody>
          <a:bodyPr/>
          <a:lstStyle/>
          <a:p>
            <a:r>
              <a:rPr lang="en-US" dirty="0" smtClean="0"/>
              <a:t>HSPC </a:t>
            </a:r>
            <a:r>
              <a:rPr lang="en-US" dirty="0" smtClean="0"/>
              <a:t>Sandbox Architecture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0137" y="2420780"/>
            <a:ext cx="4846625" cy="5574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Database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52441" y="1985499"/>
            <a:ext cx="20145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Clinical Data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Patients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Observations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Conditions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Problems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Medications etc.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463" y="4394386"/>
            <a:ext cx="70810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Building a set of clinical test data representative of the real world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De-identification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Donation (Intermountain Healthcare)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Statistical methods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4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>
            <a:off x="452544" y="1250200"/>
            <a:ext cx="5649530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Resource Server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0146"/>
          </a:xfrm>
        </p:spPr>
        <p:txBody>
          <a:bodyPr/>
          <a:lstStyle/>
          <a:p>
            <a:r>
              <a:rPr lang="en-US" dirty="0" smtClean="0"/>
              <a:t>HSPC </a:t>
            </a:r>
            <a:r>
              <a:rPr lang="en-US" dirty="0" smtClean="0"/>
              <a:t>Sandbox Architecture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0137" y="2420780"/>
            <a:ext cx="4846625" cy="5574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Database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44702" y="3116055"/>
            <a:ext cx="2287362" cy="437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Open REST API</a:t>
            </a:r>
            <a:endParaRPr lang="en-US" dirty="0"/>
          </a:p>
        </p:txBody>
      </p:sp>
      <p:pic>
        <p:nvPicPr>
          <p:cNvPr id="19" name="Picture 18" descr="fhir-logo-ww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7" y="3168041"/>
            <a:ext cx="544958" cy="262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3247" y="1997409"/>
            <a:ext cx="17499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Open REST API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reate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ead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U</a:t>
            </a:r>
            <a:r>
              <a:rPr lang="en-US" dirty="0" smtClean="0">
                <a:solidFill>
                  <a:schemeClr val="bg1"/>
                </a:solidFill>
              </a:rPr>
              <a:t>pdate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elete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Search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396" y="4292188"/>
            <a:ext cx="87835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Reading Data: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 </a:t>
            </a:r>
            <a:r>
              <a:rPr lang="en-US" dirty="0" smtClean="0">
                <a:solidFill>
                  <a:schemeClr val="bg1"/>
                </a:solidFill>
              </a:rPr>
              <a:t>GET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Read: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https://hspc.isalusconsulting.com/open-hsp-api/Patient/1234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Search: 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https://hspc.isalusconsulting.com/open-hsp-api/Patient?name:text=james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2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>
            <a:off x="452544" y="1250200"/>
            <a:ext cx="5649530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Resource Server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0146"/>
          </a:xfrm>
        </p:spPr>
        <p:txBody>
          <a:bodyPr/>
          <a:lstStyle/>
          <a:p>
            <a:r>
              <a:rPr lang="en-US" dirty="0" smtClean="0"/>
              <a:t>HSPC </a:t>
            </a:r>
            <a:r>
              <a:rPr lang="en-US" dirty="0" smtClean="0"/>
              <a:t>Sandbox Architecture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0137" y="2420780"/>
            <a:ext cx="4846625" cy="5574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Database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44702" y="3116055"/>
            <a:ext cx="2287362" cy="437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Open REST API</a:t>
            </a:r>
            <a:endParaRPr lang="en-US" dirty="0"/>
          </a:p>
        </p:txBody>
      </p:sp>
      <p:pic>
        <p:nvPicPr>
          <p:cNvPr id="19" name="Picture 18" descr="fhir-logo-ww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7" y="3168041"/>
            <a:ext cx="544958" cy="262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3247" y="1997409"/>
            <a:ext cx="17499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Open REST API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reate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ead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U</a:t>
            </a:r>
            <a:r>
              <a:rPr lang="en-US" dirty="0" smtClean="0">
                <a:solidFill>
                  <a:schemeClr val="bg1"/>
                </a:solidFill>
              </a:rPr>
              <a:t>pdate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elete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Search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396" y="4292188"/>
            <a:ext cx="70839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Writing</a:t>
            </a:r>
            <a:r>
              <a:rPr lang="en-US" dirty="0" smtClean="0">
                <a:solidFill>
                  <a:schemeClr val="bg1"/>
                </a:solidFill>
              </a:rPr>
              <a:t> Data: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Create: HTTP POST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Update: HTTP </a:t>
            </a:r>
            <a:r>
              <a:rPr lang="en-US" dirty="0" smtClean="0">
                <a:solidFill>
                  <a:schemeClr val="bg1"/>
                </a:solidFill>
              </a:rPr>
              <a:t>PUT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Location: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https://hspc.isalusconsulting.com/open-hsp-api/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Patient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4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>
            <a:off x="452544" y="1250200"/>
            <a:ext cx="5649530" cy="2458017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Resource Server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0146"/>
          </a:xfrm>
        </p:spPr>
        <p:txBody>
          <a:bodyPr/>
          <a:lstStyle/>
          <a:p>
            <a:r>
              <a:rPr lang="en-US" dirty="0" smtClean="0"/>
              <a:t>HSPC </a:t>
            </a:r>
            <a:r>
              <a:rPr lang="en-US" dirty="0" smtClean="0"/>
              <a:t>Sandbox Architecture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0137" y="2420780"/>
            <a:ext cx="4846625" cy="5574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Database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44702" y="3116055"/>
            <a:ext cx="2287362" cy="437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Open REST API</a:t>
            </a:r>
            <a:endParaRPr lang="en-US" dirty="0"/>
          </a:p>
        </p:txBody>
      </p:sp>
      <p:pic>
        <p:nvPicPr>
          <p:cNvPr id="19" name="Picture 18" descr="fhir-logo-ww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7" y="3168041"/>
            <a:ext cx="544958" cy="262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3247" y="1997409"/>
            <a:ext cx="17499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Open REST API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reate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ead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U</a:t>
            </a:r>
            <a:r>
              <a:rPr lang="en-US" dirty="0" smtClean="0">
                <a:solidFill>
                  <a:schemeClr val="bg1"/>
                </a:solidFill>
              </a:rPr>
              <a:t>pdate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elete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Search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Screen Shot 2015-02-02 at 8.46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5" y="4564573"/>
            <a:ext cx="1828800" cy="1162050"/>
          </a:xfrm>
          <a:prstGeom prst="rect">
            <a:avLst/>
          </a:prstGeom>
        </p:spPr>
      </p:pic>
      <p:pic>
        <p:nvPicPr>
          <p:cNvPr id="11" name="Picture 10" descr="Screen Shot 2015-02-02 at 8.49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76" y="4567513"/>
            <a:ext cx="1828800" cy="116205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1" idx="0"/>
            <a:endCxn id="16" idx="2"/>
          </p:cNvCxnSpPr>
          <p:nvPr/>
        </p:nvCxnSpPr>
        <p:spPr>
          <a:xfrm flipH="1" flipV="1">
            <a:off x="1688383" y="3554035"/>
            <a:ext cx="1601493" cy="1013478"/>
          </a:xfrm>
          <a:prstGeom prst="straightConnector1">
            <a:avLst/>
          </a:prstGeom>
          <a:ln cap="flat">
            <a:solidFill>
              <a:schemeClr val="accent2"/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0"/>
            <a:endCxn id="16" idx="2"/>
          </p:cNvCxnSpPr>
          <p:nvPr/>
        </p:nvCxnSpPr>
        <p:spPr>
          <a:xfrm flipV="1">
            <a:off x="1469135" y="3554035"/>
            <a:ext cx="219248" cy="1010538"/>
          </a:xfrm>
          <a:prstGeom prst="straightConnector1">
            <a:avLst/>
          </a:prstGeom>
          <a:ln cap="flat">
            <a:solidFill>
              <a:schemeClr val="accent2"/>
            </a:solidFill>
            <a:prstDash val="sysDot"/>
            <a:round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52610" y="3995678"/>
            <a:ext cx="17706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Supported Resources</a:t>
            </a:r>
            <a:r>
              <a:rPr lang="en-US" sz="1200" dirty="0" smtClean="0">
                <a:solidFill>
                  <a:schemeClr val="bg1"/>
                </a:solidFill>
              </a:rPr>
              <a:t>: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err="1" smtClean="0">
                <a:solidFill>
                  <a:schemeClr val="bg1"/>
                </a:solidFill>
              </a:rPr>
              <a:t>AdverseReaction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Alert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Condition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Encounter</a:t>
            </a:r>
          </a:p>
          <a:p>
            <a:r>
              <a:rPr lang="en-US" sz="1200" dirty="0" err="1" smtClean="0">
                <a:solidFill>
                  <a:schemeClr val="bg1"/>
                </a:solidFill>
              </a:rPr>
              <a:t>FamilyHistory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Medication</a:t>
            </a:r>
          </a:p>
          <a:p>
            <a:r>
              <a:rPr lang="en-US" sz="1200" dirty="0" err="1" smtClean="0">
                <a:solidFill>
                  <a:schemeClr val="bg1"/>
                </a:solidFill>
              </a:rPr>
              <a:t>MedicationPrescription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err="1" smtClean="0">
                <a:solidFill>
                  <a:schemeClr val="bg1"/>
                </a:solidFill>
              </a:rPr>
              <a:t>MedicationStatement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Observation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Patient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Substance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8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1926</TotalTime>
  <Words>1013</Words>
  <Application>Microsoft Macintosh PowerPoint</Application>
  <PresentationFormat>On-screen Show (4:3)</PresentationFormat>
  <Paragraphs>247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Revolution</vt:lpstr>
      <vt:lpstr>Healthcare Services Platform Sandbox</vt:lpstr>
      <vt:lpstr>The HSPC Sandbox https://hspc.isalusconsulting.com</vt:lpstr>
      <vt:lpstr>The HSPC Specification</vt:lpstr>
      <vt:lpstr>HSPC Sandbox Architecture</vt:lpstr>
      <vt:lpstr>HSPC Sandbox Architecture</vt:lpstr>
      <vt:lpstr>HSPC Sandbox Architecture</vt:lpstr>
      <vt:lpstr>HSPC Sandbox Architecture</vt:lpstr>
      <vt:lpstr>HSPC Sandbox Architecture</vt:lpstr>
      <vt:lpstr>HSPC Sandbox Architecture</vt:lpstr>
      <vt:lpstr>HSPC Sandbox Architecture</vt:lpstr>
      <vt:lpstr>HSPC Sandbox Architecture</vt:lpstr>
      <vt:lpstr>HSPC Sandbox Architecture</vt:lpstr>
      <vt:lpstr>HSPC Sandbox Architecture</vt:lpstr>
      <vt:lpstr>HSPC Sandbox Architecture</vt:lpstr>
      <vt:lpstr>HSPC Sandbox Architecture</vt:lpstr>
      <vt:lpstr>Clinical App Launch Flow</vt:lpstr>
      <vt:lpstr>Clinical App Launch Flow</vt:lpstr>
      <vt:lpstr>HSPC Sandbox Architecture</vt:lpstr>
      <vt:lpstr>HSPC Sandbox Architecture</vt:lpstr>
      <vt:lpstr>Authorization Flow (Public Client)</vt:lpstr>
      <vt:lpstr>Authorization Flow (Public Client)</vt:lpstr>
      <vt:lpstr>Authorization Flow (Public Client)</vt:lpstr>
      <vt:lpstr>Authorization Flow (Public Client)</vt:lpstr>
      <vt:lpstr>Authorization Flow (Public Client)</vt:lpstr>
      <vt:lpstr>Authorization Flow (Public Client)</vt:lpstr>
      <vt:lpstr>Authorization Flow (Public Client)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Healthcare Services Platform Sandbox</dc:title>
  <dc:creator>Scot Post van der Burg</dc:creator>
  <cp:lastModifiedBy>Scot Post van der Burg</cp:lastModifiedBy>
  <cp:revision>137</cp:revision>
  <dcterms:created xsi:type="dcterms:W3CDTF">2015-02-02T22:54:34Z</dcterms:created>
  <dcterms:modified xsi:type="dcterms:W3CDTF">2015-02-04T15:44:30Z</dcterms:modified>
</cp:coreProperties>
</file>