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7" r:id="rId2"/>
    <p:sldId id="281" r:id="rId3"/>
    <p:sldId id="282" r:id="rId4"/>
    <p:sldId id="283" r:id="rId5"/>
    <p:sldId id="284" r:id="rId6"/>
    <p:sldId id="28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F1B4"/>
    <a:srgbClr val="FFFFFF"/>
    <a:srgbClr val="DA00DA"/>
    <a:srgbClr val="ED9438"/>
    <a:srgbClr val="AA912D"/>
    <a:srgbClr val="7E102B"/>
    <a:srgbClr val="600D22"/>
    <a:srgbClr val="8FAD26"/>
    <a:srgbClr val="F42257"/>
    <a:srgbClr val="FF5E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9" d="100"/>
          <a:sy n="89" d="100"/>
        </p:scale>
        <p:origin x="-2504" y="-104"/>
      </p:cViewPr>
      <p:guideLst>
        <p:guide orient="horz" pos="211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B0A8A-28C9-A44B-AD80-5EF2B379203B}" type="datetimeFigureOut">
              <a:rPr lang="en-US" smtClean="0"/>
              <a:t>2/3/15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730B1-78B3-A349-AC81-B0ECFB607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83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institutions might use</a:t>
            </a:r>
            <a:r>
              <a:rPr lang="en-US" baseline="0" dirty="0" smtClean="0"/>
              <a:t> the service layer only to communicate externally; others might use it as an interface between their apps and their backend.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730B1-78B3-A349-AC81-B0ECFB6078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76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institutions might use</a:t>
            </a:r>
            <a:r>
              <a:rPr lang="en-US" baseline="0" dirty="0" smtClean="0"/>
              <a:t> the service layer only to communicate externally; others might use it as an interface between their apps and their backend.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730B1-78B3-A349-AC81-B0ECFB6078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76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institutions might use</a:t>
            </a:r>
            <a:r>
              <a:rPr lang="en-US" baseline="0" dirty="0" smtClean="0"/>
              <a:t> the service layer only to communicate externally; others might use it as an interface between their apps and their backend.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730B1-78B3-A349-AC81-B0ECFB6078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76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institutions might use</a:t>
            </a:r>
            <a:r>
              <a:rPr lang="en-US" baseline="0" dirty="0" smtClean="0"/>
              <a:t> the service layer only to communicate externally; others might use it as an interface between their apps and their backend.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730B1-78B3-A349-AC81-B0ECFB6078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76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institutions might use</a:t>
            </a:r>
            <a:r>
              <a:rPr lang="en-US" baseline="0" dirty="0" smtClean="0"/>
              <a:t> the service layer only to communicate externally; others might use it as an interface between their apps and their backend.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730B1-78B3-A349-AC81-B0ECFB6078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76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institutions might use</a:t>
            </a:r>
            <a:r>
              <a:rPr lang="en-US" baseline="0" dirty="0" smtClean="0"/>
              <a:t> the service layer only to communicate externally; others might use it as an interface between their apps and their backend.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730B1-78B3-A349-AC81-B0ECFB6078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76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209800"/>
            <a:ext cx="6400800" cy="1371600"/>
          </a:xfrm>
        </p:spPr>
        <p:txBody>
          <a:bodyPr anchor="ctr"/>
          <a:lstStyle>
            <a:lvl1pPr algn="ctr">
              <a:lnSpc>
                <a:spcPct val="100000"/>
              </a:lnSpc>
              <a:defRPr sz="3600">
                <a:solidFill>
                  <a:schemeClr val="folHlink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10000"/>
            <a:ext cx="6553200" cy="1143000"/>
          </a:xfrm>
        </p:spPr>
        <p:txBody>
          <a:bodyPr lIns="91440" tIns="45720"/>
          <a:lstStyle>
            <a:lvl1pPr marL="0" indent="0" algn="ctr">
              <a:lnSpc>
                <a:spcPct val="100000"/>
              </a:lnSpc>
              <a:defRPr sz="20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564F80-E811-4EA3-B8F2-D3EA1856B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28600"/>
            <a:ext cx="20002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8483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057400"/>
            <a:ext cx="7620000" cy="1485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3695700"/>
            <a:ext cx="7620000" cy="1485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28600"/>
            <a:ext cx="80010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2057400"/>
            <a:ext cx="3733800" cy="3124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733800" cy="3124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62000" y="2057400"/>
            <a:ext cx="7620000" cy="3124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057400"/>
            <a:ext cx="37338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7338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57400"/>
            <a:ext cx="7620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SzPct val="65000"/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SzPct val="65000"/>
        <a:defRPr sz="2400">
          <a:solidFill>
            <a:schemeClr val="tx2"/>
          </a:solidFill>
          <a:latin typeface="Times" pitchFamily="1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SzPct val="65000"/>
        <a:defRPr sz="2400">
          <a:solidFill>
            <a:schemeClr val="tx2"/>
          </a:solidFill>
          <a:latin typeface="Times" pitchFamily="1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SzPct val="65000"/>
        <a:defRPr sz="2400">
          <a:solidFill>
            <a:schemeClr val="tx2"/>
          </a:solidFill>
          <a:latin typeface="Times" pitchFamily="1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SzPct val="65000"/>
        <a:defRPr sz="2400">
          <a:solidFill>
            <a:schemeClr val="tx2"/>
          </a:solidFill>
          <a:latin typeface="Times" pitchFamily="1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SzPct val="65000"/>
        <a:defRPr sz="2400">
          <a:solidFill>
            <a:schemeClr val="tx2"/>
          </a:solidFill>
          <a:latin typeface="Verdana" pitchFamily="1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SzPct val="65000"/>
        <a:defRPr sz="2400">
          <a:solidFill>
            <a:schemeClr val="tx2"/>
          </a:solidFill>
          <a:latin typeface="Verdana" pitchFamily="1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SzPct val="65000"/>
        <a:defRPr sz="2400">
          <a:solidFill>
            <a:schemeClr val="tx2"/>
          </a:solidFill>
          <a:latin typeface="Verdana" pitchFamily="1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SzPct val="65000"/>
        <a:defRPr sz="2400">
          <a:solidFill>
            <a:schemeClr val="tx2"/>
          </a:solidFill>
          <a:latin typeface="Verdana" pitchFamily="1" charset="0"/>
        </a:defRPr>
      </a:lvl9pPr>
    </p:titleStyle>
    <p:bodyStyle>
      <a:lvl1pPr marL="457200" indent="-457200" algn="l" rtl="0" eaLnBrk="1" fontAlgn="base" hangingPunct="1">
        <a:lnSpc>
          <a:spcPct val="85000"/>
        </a:lnSpc>
        <a:spcBef>
          <a:spcPct val="20000"/>
        </a:spcBef>
        <a:spcAft>
          <a:spcPct val="20000"/>
        </a:spcAft>
        <a:buClr>
          <a:schemeClr val="accent2"/>
        </a:buClr>
        <a:buSzPct val="85000"/>
        <a:buFont typeface="Times" pitchFamily="1" charset="0"/>
        <a:defRPr sz="2400">
          <a:solidFill>
            <a:schemeClr val="folHlink"/>
          </a:solidFill>
          <a:latin typeface="+mn-lt"/>
          <a:ea typeface="+mn-ea"/>
          <a:cs typeface="+mn-cs"/>
        </a:defRPr>
      </a:lvl1pPr>
      <a:lvl2pPr marL="914400" indent="-457200" algn="l" rtl="0" eaLnBrk="1" fontAlgn="base" hangingPunct="1">
        <a:lnSpc>
          <a:spcPct val="85000"/>
        </a:lnSpc>
        <a:spcBef>
          <a:spcPct val="20000"/>
        </a:spcBef>
        <a:spcAft>
          <a:spcPct val="20000"/>
        </a:spcAft>
        <a:buClr>
          <a:schemeClr val="bg2"/>
        </a:buClr>
        <a:buSzPct val="85000"/>
        <a:buFont typeface="Times" pitchFamily="1" charset="0"/>
        <a:buChar char="•"/>
        <a:defRPr sz="2000">
          <a:solidFill>
            <a:schemeClr val="tx1"/>
          </a:solidFill>
          <a:latin typeface="+mn-lt"/>
        </a:defRPr>
      </a:lvl2pPr>
      <a:lvl3pPr marL="1371600" indent="-457200" algn="l" rtl="0" eaLnBrk="1" fontAlgn="base" hangingPunct="1">
        <a:lnSpc>
          <a:spcPct val="85000"/>
        </a:lnSpc>
        <a:spcBef>
          <a:spcPct val="20000"/>
        </a:spcBef>
        <a:spcAft>
          <a:spcPct val="20000"/>
        </a:spcAft>
        <a:buClr>
          <a:schemeClr val="bg2"/>
        </a:buClr>
        <a:buSzPct val="85000"/>
        <a:buFont typeface="Times" pitchFamily="1" charset="0"/>
        <a:buChar char="•"/>
        <a:defRPr sz="2000">
          <a:solidFill>
            <a:schemeClr val="tx1"/>
          </a:solidFill>
          <a:latin typeface="+mn-lt"/>
        </a:defRPr>
      </a:lvl3pPr>
      <a:lvl4pPr marL="1828800" indent="-457200" algn="l" rtl="0" eaLnBrk="1" fontAlgn="base" hangingPunct="1">
        <a:lnSpc>
          <a:spcPct val="85000"/>
        </a:lnSpc>
        <a:spcBef>
          <a:spcPct val="20000"/>
        </a:spcBef>
        <a:spcAft>
          <a:spcPct val="20000"/>
        </a:spcAft>
        <a:buClr>
          <a:schemeClr val="bg2"/>
        </a:buClr>
        <a:buSzPct val="85000"/>
        <a:buFont typeface="Times" pitchFamily="1" charset="0"/>
        <a:buChar char="•"/>
        <a:defRPr sz="2000">
          <a:solidFill>
            <a:schemeClr val="tx1"/>
          </a:solidFill>
          <a:latin typeface="+mn-lt"/>
        </a:defRPr>
      </a:lvl4pPr>
      <a:lvl5pPr marL="2286000" indent="-457200" algn="l" rtl="0" eaLnBrk="1" fontAlgn="base" hangingPunct="1">
        <a:lnSpc>
          <a:spcPct val="85000"/>
        </a:lnSpc>
        <a:spcBef>
          <a:spcPct val="20000"/>
        </a:spcBef>
        <a:spcAft>
          <a:spcPct val="20000"/>
        </a:spcAft>
        <a:buClr>
          <a:schemeClr val="bg2"/>
        </a:buClr>
        <a:buSzPct val="85000"/>
        <a:buFont typeface="Times" pitchFamily="1" charset="0"/>
        <a:buChar char="•"/>
        <a:defRPr sz="2000">
          <a:solidFill>
            <a:schemeClr val="tx1"/>
          </a:solidFill>
          <a:latin typeface="+mn-lt"/>
        </a:defRPr>
      </a:lvl5pPr>
      <a:lvl6pPr marL="2743200" indent="-457200" algn="l" rtl="0" eaLnBrk="1" fontAlgn="base" hangingPunct="1">
        <a:lnSpc>
          <a:spcPct val="85000"/>
        </a:lnSpc>
        <a:spcBef>
          <a:spcPct val="20000"/>
        </a:spcBef>
        <a:spcAft>
          <a:spcPct val="20000"/>
        </a:spcAft>
        <a:buClr>
          <a:schemeClr val="bg2"/>
        </a:buClr>
        <a:buSzPct val="85000"/>
        <a:buFont typeface="Times" pitchFamily="1" charset="0"/>
        <a:buChar char="•"/>
        <a:defRPr sz="2000">
          <a:solidFill>
            <a:schemeClr val="tx1"/>
          </a:solidFill>
          <a:latin typeface="+mn-lt"/>
        </a:defRPr>
      </a:lvl6pPr>
      <a:lvl7pPr marL="3200400" indent="-457200" algn="l" rtl="0" eaLnBrk="1" fontAlgn="base" hangingPunct="1">
        <a:lnSpc>
          <a:spcPct val="85000"/>
        </a:lnSpc>
        <a:spcBef>
          <a:spcPct val="20000"/>
        </a:spcBef>
        <a:spcAft>
          <a:spcPct val="20000"/>
        </a:spcAft>
        <a:buClr>
          <a:schemeClr val="bg2"/>
        </a:buClr>
        <a:buSzPct val="85000"/>
        <a:buFont typeface="Times" pitchFamily="1" charset="0"/>
        <a:buChar char="•"/>
        <a:defRPr sz="2000">
          <a:solidFill>
            <a:schemeClr val="tx1"/>
          </a:solidFill>
          <a:latin typeface="+mn-lt"/>
        </a:defRPr>
      </a:lvl7pPr>
      <a:lvl8pPr marL="3657600" indent="-457200" algn="l" rtl="0" eaLnBrk="1" fontAlgn="base" hangingPunct="1">
        <a:lnSpc>
          <a:spcPct val="85000"/>
        </a:lnSpc>
        <a:spcBef>
          <a:spcPct val="20000"/>
        </a:spcBef>
        <a:spcAft>
          <a:spcPct val="20000"/>
        </a:spcAft>
        <a:buClr>
          <a:schemeClr val="bg2"/>
        </a:buClr>
        <a:buSzPct val="85000"/>
        <a:buFont typeface="Times" pitchFamily="1" charset="0"/>
        <a:buChar char="•"/>
        <a:defRPr sz="2000">
          <a:solidFill>
            <a:schemeClr val="tx1"/>
          </a:solidFill>
          <a:latin typeface="+mn-lt"/>
        </a:defRPr>
      </a:lvl8pPr>
      <a:lvl9pPr marL="4114800" indent="-457200" algn="l" rtl="0" eaLnBrk="1" fontAlgn="base" hangingPunct="1">
        <a:lnSpc>
          <a:spcPct val="85000"/>
        </a:lnSpc>
        <a:spcBef>
          <a:spcPct val="20000"/>
        </a:spcBef>
        <a:spcAft>
          <a:spcPct val="20000"/>
        </a:spcAft>
        <a:buClr>
          <a:schemeClr val="bg2"/>
        </a:buClr>
        <a:buSzPct val="85000"/>
        <a:buFont typeface="Times" pitchFamily="1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3048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FHIR profiles developed by the Modeling and Terminology team or identified from other sources</a:t>
            </a:r>
            <a:endParaRPr lang="en-US" sz="1600" dirty="0"/>
          </a:p>
        </p:txBody>
      </p:sp>
      <p:sp>
        <p:nvSpPr>
          <p:cNvPr id="15" name="Document 14"/>
          <p:cNvSpPr/>
          <p:nvPr/>
        </p:nvSpPr>
        <p:spPr>
          <a:xfrm>
            <a:off x="7507271" y="3048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Document 15"/>
          <p:cNvSpPr/>
          <p:nvPr/>
        </p:nvSpPr>
        <p:spPr>
          <a:xfrm>
            <a:off x="7354871" y="4572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7" name="Document 16"/>
          <p:cNvSpPr/>
          <p:nvPr/>
        </p:nvSpPr>
        <p:spPr>
          <a:xfrm>
            <a:off x="7202471" y="6096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524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2">
                    <a:lumMod val="75000"/>
                  </a:schemeClr>
                </a:solidFill>
              </a:rPr>
              <a:t>Profile Review Process</a:t>
            </a:r>
            <a:endParaRPr lang="en-US" sz="28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0" y="5257800"/>
            <a:ext cx="9144000" cy="1600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97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5257800"/>
            <a:ext cx="9144000" cy="1600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0" y="1371600"/>
            <a:ext cx="9144000" cy="1219200"/>
          </a:xfrm>
          <a:prstGeom prst="rect">
            <a:avLst/>
          </a:prstGeom>
          <a:solidFill>
            <a:srgbClr val="C8F1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04800" y="1326879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Helvetica"/>
                <a:cs typeface="Helvetica"/>
              </a:rPr>
              <a:t>Profile Review Period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All HSPC members invited to review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Board may also invite other orgs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Comments collected (one set per org)</a:t>
            </a:r>
          </a:p>
        </p:txBody>
      </p:sp>
      <p:sp>
        <p:nvSpPr>
          <p:cNvPr id="16" name="Document 15"/>
          <p:cNvSpPr/>
          <p:nvPr/>
        </p:nvSpPr>
        <p:spPr>
          <a:xfrm>
            <a:off x="7507271" y="3048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7" name="Document 16"/>
          <p:cNvSpPr/>
          <p:nvPr/>
        </p:nvSpPr>
        <p:spPr>
          <a:xfrm>
            <a:off x="7354871" y="4572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8" name="Document 17"/>
          <p:cNvSpPr/>
          <p:nvPr/>
        </p:nvSpPr>
        <p:spPr>
          <a:xfrm>
            <a:off x="7202471" y="6096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7659672" y="1295400"/>
            <a:ext cx="6378" cy="8382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733800" y="3048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FHIR profiles developed by the Modeling and Terminology team or identified from other sources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228600" y="1524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2">
                    <a:lumMod val="75000"/>
                  </a:schemeClr>
                </a:solidFill>
              </a:rPr>
              <a:t>Profile Review Process</a:t>
            </a:r>
            <a:endParaRPr lang="en-US" sz="28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109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5257800"/>
            <a:ext cx="9144000" cy="1600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0" y="1371600"/>
            <a:ext cx="9144000" cy="1219200"/>
          </a:xfrm>
          <a:prstGeom prst="rect">
            <a:avLst/>
          </a:prstGeom>
          <a:solidFill>
            <a:srgbClr val="C8F1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04800" y="1326879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Helvetica"/>
                <a:cs typeface="Helvetica"/>
              </a:rPr>
              <a:t>Profile Review Period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All HSPC members invited to review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Board may also invite other orgs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Comments collected (one set per org)</a:t>
            </a:r>
          </a:p>
        </p:txBody>
      </p:sp>
      <p:sp>
        <p:nvSpPr>
          <p:cNvPr id="16" name="Document 15"/>
          <p:cNvSpPr/>
          <p:nvPr/>
        </p:nvSpPr>
        <p:spPr>
          <a:xfrm>
            <a:off x="7507271" y="3048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7" name="Document 16"/>
          <p:cNvSpPr/>
          <p:nvPr/>
        </p:nvSpPr>
        <p:spPr>
          <a:xfrm>
            <a:off x="7354871" y="4572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8" name="Document 17"/>
          <p:cNvSpPr/>
          <p:nvPr/>
        </p:nvSpPr>
        <p:spPr>
          <a:xfrm>
            <a:off x="7202471" y="6096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3392" y="2657333"/>
            <a:ext cx="6620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Helvetica"/>
                <a:cs typeface="Helvetica"/>
              </a:rPr>
              <a:t>Comment Review Period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Comments reviewed by HSPC </a:t>
            </a:r>
            <a:r>
              <a:rPr lang="en-US" dirty="0"/>
              <a:t>Terminology and Modeling Review </a:t>
            </a:r>
            <a:r>
              <a:rPr lang="en-US" dirty="0" smtClean="0"/>
              <a:t>Subcommittee.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Responses delivered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7659672" y="1295400"/>
            <a:ext cx="16814" cy="2209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733800" y="3048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FHIR profiles developed by the Modeling and Terminology team or identified from other sources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228600" y="1524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2">
                    <a:lumMod val="75000"/>
                  </a:schemeClr>
                </a:solidFill>
              </a:rPr>
              <a:t>Profile Review Process</a:t>
            </a:r>
            <a:endParaRPr lang="en-US" sz="28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183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/>
          <p:cNvSpPr/>
          <p:nvPr/>
        </p:nvSpPr>
        <p:spPr bwMode="auto">
          <a:xfrm>
            <a:off x="0" y="1371600"/>
            <a:ext cx="9144000" cy="1219200"/>
          </a:xfrm>
          <a:prstGeom prst="rect">
            <a:avLst/>
          </a:prstGeom>
          <a:solidFill>
            <a:srgbClr val="C8F1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04800" y="1326879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Helvetica"/>
                <a:cs typeface="Helvetica"/>
              </a:rPr>
              <a:t>Profile Review Period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All HSPC members invited to review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Board may also invite other orgs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Comments collected (one set per org)</a:t>
            </a:r>
          </a:p>
        </p:txBody>
      </p:sp>
      <p:sp>
        <p:nvSpPr>
          <p:cNvPr id="16" name="Document 15"/>
          <p:cNvSpPr/>
          <p:nvPr/>
        </p:nvSpPr>
        <p:spPr>
          <a:xfrm>
            <a:off x="7507271" y="3048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7" name="Document 16"/>
          <p:cNvSpPr/>
          <p:nvPr/>
        </p:nvSpPr>
        <p:spPr>
          <a:xfrm>
            <a:off x="7354871" y="4572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8" name="Document 17"/>
          <p:cNvSpPr/>
          <p:nvPr/>
        </p:nvSpPr>
        <p:spPr>
          <a:xfrm>
            <a:off x="7202471" y="6096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3392" y="2657333"/>
            <a:ext cx="6620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Helvetica"/>
                <a:cs typeface="Helvetica"/>
              </a:rPr>
              <a:t>Comment Review Period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Comments reviewed by HSPC </a:t>
            </a:r>
            <a:r>
              <a:rPr lang="en-US" dirty="0"/>
              <a:t>Terminology and Modeling Review </a:t>
            </a:r>
            <a:r>
              <a:rPr lang="en-US" dirty="0" smtClean="0"/>
              <a:t>Subcommittee.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Responses delivered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2378" y="3962400"/>
            <a:ext cx="9144000" cy="685800"/>
          </a:xfrm>
          <a:prstGeom prst="rect">
            <a:avLst/>
          </a:prstGeom>
          <a:solidFill>
            <a:srgbClr val="C8F1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7178" y="3917679"/>
            <a:ext cx="5255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Helvetica"/>
                <a:cs typeface="Helvetica"/>
              </a:rPr>
              <a:t>Profile Refactor Period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Changes made per accepted comments.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7659672" y="1295400"/>
            <a:ext cx="24352" cy="32004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733800" y="3048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FHIR profiles developed by the Modeling and Terminology team or identified from other sources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228600" y="1524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2">
                    <a:lumMod val="75000"/>
                  </a:schemeClr>
                </a:solidFill>
              </a:rPr>
              <a:t>Profile Review Process</a:t>
            </a:r>
            <a:endParaRPr lang="en-US" sz="28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183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5257800"/>
            <a:ext cx="9144000" cy="1600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0" y="1371600"/>
            <a:ext cx="9144000" cy="1219200"/>
          </a:xfrm>
          <a:prstGeom prst="rect">
            <a:avLst/>
          </a:prstGeom>
          <a:solidFill>
            <a:srgbClr val="C8F1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04800" y="1326879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Helvetica"/>
                <a:cs typeface="Helvetica"/>
              </a:rPr>
              <a:t>Profile Review Period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All HSPC members invited to review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Board may also invite other orgs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Comments collected (one set per org)</a:t>
            </a:r>
          </a:p>
        </p:txBody>
      </p:sp>
      <p:sp>
        <p:nvSpPr>
          <p:cNvPr id="16" name="Document 15"/>
          <p:cNvSpPr/>
          <p:nvPr/>
        </p:nvSpPr>
        <p:spPr>
          <a:xfrm>
            <a:off x="7507271" y="3048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7" name="Document 16"/>
          <p:cNvSpPr/>
          <p:nvPr/>
        </p:nvSpPr>
        <p:spPr>
          <a:xfrm>
            <a:off x="7354871" y="4572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8" name="Document 17"/>
          <p:cNvSpPr/>
          <p:nvPr/>
        </p:nvSpPr>
        <p:spPr>
          <a:xfrm>
            <a:off x="7202471" y="6096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3392" y="2657333"/>
            <a:ext cx="6620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Helvetica"/>
                <a:cs typeface="Helvetica"/>
              </a:rPr>
              <a:t>Comment Review Period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Comments reviewed by HSPC </a:t>
            </a:r>
            <a:r>
              <a:rPr lang="en-US" dirty="0"/>
              <a:t>Terminology and Modeling Review </a:t>
            </a:r>
            <a:r>
              <a:rPr lang="en-US" dirty="0" smtClean="0"/>
              <a:t>Subcommittee.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Responses delivered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2378" y="3962400"/>
            <a:ext cx="9144000" cy="685800"/>
          </a:xfrm>
          <a:prstGeom prst="rect">
            <a:avLst/>
          </a:prstGeom>
          <a:solidFill>
            <a:srgbClr val="C8F1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7178" y="3917679"/>
            <a:ext cx="5255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Helvetica"/>
                <a:cs typeface="Helvetica"/>
              </a:rPr>
              <a:t>Profile Refactor Period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Changes made per accepted comments.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" y="4667071"/>
            <a:ext cx="6620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Helvetica"/>
                <a:cs typeface="Helvetica"/>
              </a:rPr>
              <a:t>Ready for Use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HSPC members encouraged to use profiles and provide feedback.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7659672" y="1295400"/>
            <a:ext cx="30150" cy="39624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733800" y="3048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FHIR profiles developed by the Modeling and Terminology team or identified from other sources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" y="1524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2">
                    <a:lumMod val="75000"/>
                  </a:schemeClr>
                </a:solidFill>
              </a:rPr>
              <a:t>Profile Review Process</a:t>
            </a:r>
            <a:endParaRPr lang="en-US" sz="28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183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5257800"/>
            <a:ext cx="9144000" cy="1600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0" y="1371600"/>
            <a:ext cx="9144000" cy="1219200"/>
          </a:xfrm>
          <a:prstGeom prst="rect">
            <a:avLst/>
          </a:prstGeom>
          <a:solidFill>
            <a:srgbClr val="C8F1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04800" y="1326879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Helvetica"/>
                <a:cs typeface="Helvetica"/>
              </a:rPr>
              <a:t>Profile Review Period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All HSPC members invited to review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Board may also invite other orgs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Comments collected (one set per org)</a:t>
            </a:r>
          </a:p>
        </p:txBody>
      </p:sp>
      <p:sp>
        <p:nvSpPr>
          <p:cNvPr id="16" name="Document 15"/>
          <p:cNvSpPr/>
          <p:nvPr/>
        </p:nvSpPr>
        <p:spPr>
          <a:xfrm>
            <a:off x="7507271" y="3048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7" name="Document 16"/>
          <p:cNvSpPr/>
          <p:nvPr/>
        </p:nvSpPr>
        <p:spPr>
          <a:xfrm>
            <a:off x="7354871" y="4572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8" name="Document 17"/>
          <p:cNvSpPr/>
          <p:nvPr/>
        </p:nvSpPr>
        <p:spPr>
          <a:xfrm>
            <a:off x="7202471" y="609600"/>
            <a:ext cx="686909" cy="624463"/>
          </a:xfrm>
          <a:prstGeom prst="flowChartDocumen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rgbClr val="FFFFFF"/>
              </a:gs>
              <a:gs pos="28000">
                <a:schemeClr val="accent6">
                  <a:lumMod val="40000"/>
                  <a:lumOff val="6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3392" y="2657333"/>
            <a:ext cx="6620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Helvetica"/>
                <a:cs typeface="Helvetica"/>
              </a:rPr>
              <a:t>Comment Review Period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Comments reviewed by HSPC </a:t>
            </a:r>
            <a:r>
              <a:rPr lang="en-US" dirty="0"/>
              <a:t>Terminology and Modeling Review </a:t>
            </a:r>
            <a:r>
              <a:rPr lang="en-US" dirty="0" smtClean="0"/>
              <a:t>Subcommittee.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Responses delivered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2378" y="3962400"/>
            <a:ext cx="9144000" cy="685800"/>
          </a:xfrm>
          <a:prstGeom prst="rect">
            <a:avLst/>
          </a:prstGeom>
          <a:solidFill>
            <a:srgbClr val="C8F1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7178" y="3917679"/>
            <a:ext cx="5255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Helvetica"/>
                <a:cs typeface="Helvetica"/>
              </a:rPr>
              <a:t>Profile Refactor Period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Changes made per accepted comments.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04800" y="4667071"/>
            <a:ext cx="6620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Helvetica"/>
                <a:cs typeface="Helvetica"/>
              </a:rPr>
              <a:t>Ready for Use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HSPC members encouraged to use profiles and provide feedback.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0" y="5683521"/>
            <a:ext cx="9144000" cy="685800"/>
          </a:xfrm>
          <a:prstGeom prst="rect">
            <a:avLst/>
          </a:prstGeom>
          <a:solidFill>
            <a:srgbClr val="C8F1B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4800" y="5638800"/>
            <a:ext cx="5255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Helvetica"/>
                <a:cs typeface="Helvetica"/>
              </a:rPr>
              <a:t>Fit for Purpose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Helvetica"/>
                <a:cs typeface="Helvetica"/>
              </a:rPr>
              <a:t>Declared after sufficient feedback and iteration.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7659672" y="1295400"/>
            <a:ext cx="36528" cy="4800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733800" y="3048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FHIR profiles developed by the Modeling and Terminology team or identified from other sources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" y="152400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bg2">
                    <a:lumMod val="75000"/>
                  </a:schemeClr>
                </a:solidFill>
              </a:rPr>
              <a:t>Profile Review Process</a:t>
            </a:r>
            <a:endParaRPr lang="en-US" sz="28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183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termountain">
  <a:themeElements>
    <a:clrScheme name="Wavelength">
      <a:dk1>
        <a:srgbClr val="000000"/>
      </a:dk1>
      <a:lt1>
        <a:srgbClr val="80FF03"/>
      </a:lt1>
      <a:dk2>
        <a:srgbClr val="0051F0"/>
      </a:dk2>
      <a:lt2>
        <a:srgbClr val="368300"/>
      </a:lt2>
      <a:accent1>
        <a:srgbClr val="ADDBFF"/>
      </a:accent1>
      <a:accent2>
        <a:srgbClr val="4A94FF"/>
      </a:accent2>
      <a:accent3>
        <a:srgbClr val="80FF03"/>
      </a:accent3>
      <a:accent4>
        <a:srgbClr val="0051F0"/>
      </a:accent4>
      <a:accent5>
        <a:srgbClr val="FDECB3"/>
      </a:accent5>
      <a:accent6>
        <a:srgbClr val="E78A5C"/>
      </a:accent6>
      <a:hlink>
        <a:srgbClr val="80FF03"/>
      </a:hlink>
      <a:folHlink>
        <a:srgbClr val="368300"/>
      </a:folHlink>
    </a:clrScheme>
    <a:fontScheme name="Custom 1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F2461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Intermountain.thmx</Template>
  <TotalTime>2100</TotalTime>
  <Words>502</Words>
  <Application>Microsoft Macintosh PowerPoint</Application>
  <PresentationFormat>On-screen Show (4:3)</PresentationFormat>
  <Paragraphs>68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Intermountain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Intermountain Healthcare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Oniki</dc:creator>
  <cp:lastModifiedBy>Tom Oniki</cp:lastModifiedBy>
  <cp:revision>113</cp:revision>
  <dcterms:created xsi:type="dcterms:W3CDTF">2013-07-31T21:23:23Z</dcterms:created>
  <dcterms:modified xsi:type="dcterms:W3CDTF">2015-02-03T23:29:33Z</dcterms:modified>
</cp:coreProperties>
</file>