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6" r:id="rId3"/>
    <p:sldMasterId id="2147483688" r:id="rId4"/>
  </p:sldMasterIdLst>
  <p:notesMasterIdLst>
    <p:notesMasterId r:id="rId28"/>
  </p:notesMasterIdLst>
  <p:sldIdLst>
    <p:sldId id="256" r:id="rId5"/>
    <p:sldId id="295" r:id="rId6"/>
    <p:sldId id="275" r:id="rId7"/>
    <p:sldId id="276" r:id="rId8"/>
    <p:sldId id="277" r:id="rId9"/>
    <p:sldId id="278" r:id="rId10"/>
    <p:sldId id="279" r:id="rId11"/>
    <p:sldId id="287" r:id="rId12"/>
    <p:sldId id="280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81" r:id="rId21"/>
    <p:sldId id="282" r:id="rId22"/>
    <p:sldId id="283" r:id="rId23"/>
    <p:sldId id="284" r:id="rId24"/>
    <p:sldId id="285" r:id="rId25"/>
    <p:sldId id="286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6432BE9-51D3-4BCA-A29E-76DE11156166}" type="slidenum">
              <a:rPr lang="en-US" sz="1200">
                <a:solidFill>
                  <a:prstClr val="black"/>
                </a:solidFill>
              </a:rPr>
              <a:pPr algn="r"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8" tIns="45765" rIns="91528" bIns="4576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3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3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762" y="3658392"/>
            <a:ext cx="8298040" cy="1362076"/>
          </a:xfrm>
          <a:prstGeom prst="rect">
            <a:avLst/>
          </a:prstGeom>
        </p:spPr>
        <p:txBody>
          <a:bodyPr anchor="ctr" anchorCtr="0"/>
          <a:lstStyle>
            <a:lvl1pPr algn="r">
              <a:defRPr sz="4000" b="1" cap="none">
                <a:solidFill>
                  <a:schemeClr val="tx1"/>
                </a:solidFill>
                <a:effectLst/>
                <a:latin typeface="Adobe Caslon Pro"/>
                <a:cs typeface="Adobe Caslon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762" y="5169930"/>
            <a:ext cx="8298040" cy="67138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007DB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 descr="CMI_Logo-01.jpe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271" y="405016"/>
            <a:ext cx="3354701" cy="136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5427"/>
            <a:ext cx="8229600" cy="8368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3600" b="1">
                <a:solidFill>
                  <a:srgbClr val="007DB1"/>
                </a:solidFill>
                <a:latin typeface="Adobe Caslon Pro"/>
                <a:cs typeface="Adobe Caslon Pro"/>
              </a:defRPr>
            </a:lvl1pPr>
          </a:lstStyle>
          <a:p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65265"/>
            <a:ext cx="8229600" cy="461327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Clr>
                <a:srgbClr val="BF311A"/>
              </a:buClr>
              <a:buFont typeface="Arial"/>
              <a:buNone/>
              <a:defRPr sz="2000" b="1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  <a:lvl2pPr marL="504825" indent="-285750">
              <a:spcBef>
                <a:spcPts val="0"/>
              </a:spcBef>
              <a:buClr>
                <a:srgbClr val="4D4D4D"/>
              </a:buClr>
              <a:buFont typeface="Arial"/>
              <a:buChar char="•"/>
              <a:defRPr sz="18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2pPr>
            <a:lvl3pPr marL="749300" indent="-285750">
              <a:spcBef>
                <a:spcPts val="0"/>
              </a:spcBef>
              <a:buClr>
                <a:srgbClr val="4D4D4D"/>
              </a:buClr>
              <a:buFont typeface="Arial"/>
              <a:buChar char="•"/>
              <a:defRPr sz="18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3pPr>
            <a:lvl4pPr marL="968375" indent="-285750">
              <a:spcBef>
                <a:spcPts val="0"/>
              </a:spcBef>
              <a:buClr>
                <a:srgbClr val="4D4D4D"/>
              </a:buClr>
              <a:buFont typeface="Arial"/>
              <a:buChar char="•"/>
              <a:defRPr sz="18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4pPr>
            <a:lvl5pPr marL="1187450" indent="-285750">
              <a:spcBef>
                <a:spcPts val="0"/>
              </a:spcBef>
              <a:buClr>
                <a:srgbClr val="4D4D4D"/>
              </a:buClr>
              <a:buFont typeface="Arial"/>
              <a:buChar char="•"/>
              <a:defRPr sz="18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Title Heading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39692" y="6467929"/>
            <a:ext cx="377026" cy="369332"/>
          </a:xfrm>
          <a:prstGeom prst="rect">
            <a:avLst/>
          </a:prstGeom>
        </p:spPr>
        <p:txBody>
          <a:bodyPr wrap="none" lIns="91440" tIns="91440" rIns="91440" bIns="91440" anchor="ctr" anchorCtr="1">
            <a:spAutoFit/>
          </a:bodyPr>
          <a:lstStyle>
            <a:lvl1pPr algn="ctr">
              <a:defRPr sz="12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fld id="{64AEFA49-268C-4FCB-8F2E-3F15A42FBA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CMI_Logo-01.jpe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5923" y="6173110"/>
            <a:ext cx="1611053" cy="65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8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5427"/>
            <a:ext cx="8229600" cy="8368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3600">
                <a:solidFill>
                  <a:srgbClr val="007DB1"/>
                </a:solidFill>
                <a:latin typeface="Adobe Caslon Pro"/>
                <a:cs typeface="Adobe Caslon Pro"/>
              </a:defRPr>
            </a:lvl1pPr>
          </a:lstStyle>
          <a:p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39692" y="6467929"/>
            <a:ext cx="377026" cy="369332"/>
          </a:xfrm>
          <a:prstGeom prst="rect">
            <a:avLst/>
          </a:prstGeom>
        </p:spPr>
        <p:txBody>
          <a:bodyPr wrap="none" lIns="91440" tIns="91440" rIns="91440" bIns="91440" anchor="ctr" anchorCtr="1">
            <a:spAutoFit/>
          </a:bodyPr>
          <a:lstStyle>
            <a:lvl1pPr algn="ctr">
              <a:defRPr sz="12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fld id="{64AEFA49-268C-4FCB-8F2E-3F15A42FBA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CMI_Logo-01.jpe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5923" y="6173110"/>
            <a:ext cx="1611053" cy="65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7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1486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0822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5128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0333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184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45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C2FE28-5334-4CDD-8F34-9A8309977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5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01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45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6160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44DC7B7-8594-4E97-9C9A-8F896EE98EF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03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90AF6DC-1B36-4302-BBCA-9E174110FB8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75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BD5938F-6CB0-498B-AD79-42067DF40EC0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32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600A14FF-6E85-4F40-A83A-75B81715CE47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4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C068AD5-6092-4EE6-BC20-1BA4F9398A62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81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62342CC-77CA-4F45-A6FC-C76BFE8B45F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94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67FABA9-0318-463A-A744-95FA81E222F4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17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CCC44FF-0F3B-4874-8A0D-7FEB1D2BA37E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799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634E800-680A-43DC-BABF-C3646AFA4D8A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71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D6754CD7-6817-438E-880C-AE298804F30D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9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FB25F4D-66E6-430B-8D6F-4457E38837DD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66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243BE00-97D1-494E-9DB2-F7FF8A4BB07C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4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53788" y="6596392"/>
            <a:ext cx="23026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rgbClr val="000000"/>
                </a:solidFill>
                <a:latin typeface="Arial"/>
                <a:cs typeface="Arial"/>
              </a:rPr>
              <a:t>© Center for Medical Interoperability, Inc. </a:t>
            </a:r>
            <a:endParaRPr lang="en-US" sz="9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4505746" y="-4532106"/>
            <a:ext cx="119270" cy="9157254"/>
          </a:xfrm>
          <a:prstGeom prst="rect">
            <a:avLst/>
          </a:prstGeom>
          <a:gradFill flip="none" rotWithShape="1">
            <a:gsLst>
              <a:gs pos="33000">
                <a:srgbClr val="007DB1"/>
              </a:gs>
              <a:gs pos="100000">
                <a:srgbClr val="BF311A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6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7DB1"/>
          </a:solidFill>
          <a:latin typeface="Adobe Caslon Pro"/>
          <a:ea typeface="+mj-ea"/>
          <a:cs typeface="Adobe Caslon Pro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63550" indent="-230188" algn="l" defTabSz="914400" rtl="0" eaLnBrk="1" latinLnBrk="0" hangingPunct="1">
        <a:spcBef>
          <a:spcPts val="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2150" indent="-228600" algn="l" defTabSz="914400" rtl="0" eaLnBrk="1" latinLnBrk="0" hangingPunct="1">
        <a:spcBef>
          <a:spcPts val="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1225" indent="-228600" algn="l" defTabSz="914400" rtl="0" eaLnBrk="1" latinLnBrk="0" hangingPunct="1">
        <a:spcBef>
          <a:spcPts val="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59CCC0-3F9F-4528-BD52-BDBACD6B27F6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35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7525" y="6429375"/>
            <a:ext cx="94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4FCA05D-E666-435A-8A2A-EF75D10B6E0F}" type="slidenum">
              <a:rPr lang="en-US">
                <a:solidFill>
                  <a:srgbClr val="FFFF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135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34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5, 2015</a:t>
            </a:r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HSPC Relationship to Other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extLst/>
        </p:spPr>
        <p:txBody>
          <a:bodyPr vert="horz" anchor="b">
            <a:normAutofit/>
          </a:bodyPr>
          <a:lstStyle/>
          <a:p>
            <a:r>
              <a:rPr lang="en-US" dirty="0"/>
              <a:t>Current Process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10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295400" y="3645126"/>
            <a:ext cx="1633781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Intermountain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CEMs</a:t>
            </a:r>
            <a:endParaRPr lang="en-US" sz="2000" dirty="0">
              <a:solidFill>
                <a:srgbClr val="00000A"/>
              </a:solidFill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304800" y="1535113"/>
            <a:ext cx="1658937" cy="708025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Standard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Terminologies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1274090" y="2257199"/>
            <a:ext cx="935710" cy="1387927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56360" y="3352800"/>
            <a:ext cx="2887329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436937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929182" y="4030663"/>
            <a:ext cx="1076988" cy="222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3999069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77551" y="1524000"/>
            <a:ext cx="1237839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286000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extLst/>
        </p:spPr>
        <p:txBody>
          <a:bodyPr vert="horz" anchor="b">
            <a:normAutofit/>
          </a:bodyPr>
          <a:lstStyle/>
          <a:p>
            <a:r>
              <a:rPr lang="en-US" dirty="0"/>
              <a:t>Future Process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11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636037" y="3645126"/>
            <a:ext cx="952505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CIMI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Models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04800" y="1535113"/>
            <a:ext cx="1658937" cy="708025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Standard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Terminologies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1274090" y="2257199"/>
            <a:ext cx="935710" cy="1387927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56360" y="3352800"/>
            <a:ext cx="2887329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436937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588542" y="4041775"/>
            <a:ext cx="1417628" cy="11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3999069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43888" y="1524000"/>
            <a:ext cx="1305165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HL7 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286000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634756" y="5578457"/>
            <a:ext cx="1633781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Intermountain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CEMs</a:t>
            </a:r>
            <a:endParaRPr lang="en-US" sz="2000" dirty="0">
              <a:solidFill>
                <a:srgbClr val="00000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240873" y="5583428"/>
            <a:ext cx="1351653" cy="707886"/>
          </a:xfrm>
          <a:prstGeom prst="rect">
            <a:avLst/>
          </a:prstGeom>
          <a:solidFill>
            <a:srgbClr val="D32DC7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openEHR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Archetypes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51646" y="4353011"/>
            <a:ext cx="660643" cy="1133387"/>
          </a:xfrm>
          <a:prstGeom prst="line">
            <a:avLst/>
          </a:prstGeom>
          <a:noFill/>
          <a:ln w="101600">
            <a:solidFill>
              <a:srgbClr val="FFC00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2268536" y="4353011"/>
            <a:ext cx="1291553" cy="1175350"/>
          </a:xfrm>
          <a:prstGeom prst="line">
            <a:avLst/>
          </a:prstGeom>
          <a:noFill/>
          <a:ln w="101600">
            <a:solidFill>
              <a:srgbClr val="D32DC7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857250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Even more Future Process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12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636037" y="4181264"/>
            <a:ext cx="952505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CIMI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Models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04800" y="2071251"/>
            <a:ext cx="1658937" cy="708025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Standard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Terminologies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1274090" y="2793337"/>
            <a:ext cx="935710" cy="1387927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56360" y="3888938"/>
            <a:ext cx="2887329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973075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588542" y="4577913"/>
            <a:ext cx="1417628" cy="11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4535207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43888" y="2060138"/>
            <a:ext cx="1305165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HL7 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822138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FFFF00"/>
                </a:solidFill>
                <a:latin typeface="Aharoni" panose="02010803020104030203" pitchFamily="2" charset="-79"/>
              </a:rPr>
              <a:t>  # </a:t>
            </a:r>
            <a:fld id="{F588E680-07C0-42B9-812B-E95E2AFD1F41}" type="slidenum">
              <a:rPr lang="en-US" sz="1200" smtClean="0">
                <a:solidFill>
                  <a:srgbClr val="FFFF00"/>
                </a:solidFill>
                <a:latin typeface="Aharoni" panose="02010803020104030203" pitchFamily="2" charset="-79"/>
              </a:rPr>
              <a:pPr algn="r"/>
              <a:t>13</a:t>
            </a:fld>
            <a:endParaRPr lang="en-US" sz="1200" dirty="0" smtClean="0">
              <a:solidFill>
                <a:srgbClr val="FFFF00"/>
              </a:solidFill>
              <a:latin typeface="Aharoni" panose="02010803020104030203" pitchFamily="2" charset="-79"/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0738" eaLnBrk="0" hangingPunct="0"/>
            <a:r>
              <a:rPr lang="en-US" sz="3900" dirty="0" smtClean="0">
                <a:solidFill>
                  <a:srgbClr val="FFFFFF"/>
                </a:solidFill>
                <a:cs typeface="Aharoni" panose="02010803020104030203" pitchFamily="2" charset="-79"/>
              </a:rPr>
              <a:t>HL7 FHIR Resources and Profiles</a:t>
            </a:r>
            <a:endParaRPr lang="en-US" sz="3900" dirty="0">
              <a:solidFill>
                <a:srgbClr val="FFFFFF"/>
              </a:solidFill>
              <a:cs typeface="Aharoni" panose="02010803020104030203" pitchFamily="2" charset="-79"/>
            </a:endParaRPr>
          </a:p>
        </p:txBody>
      </p:sp>
      <p:sp>
        <p:nvSpPr>
          <p:cNvPr id="63529" name="Oval 4"/>
          <p:cNvSpPr>
            <a:spLocks noChangeArrowheads="1"/>
          </p:cNvSpPr>
          <p:nvPr/>
        </p:nvSpPr>
        <p:spPr bwMode="auto">
          <a:xfrm>
            <a:off x="3614057" y="1284287"/>
            <a:ext cx="1799500" cy="622299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30" name="Rectangle 5"/>
          <p:cNvSpPr>
            <a:spLocks noChangeArrowheads="1"/>
          </p:cNvSpPr>
          <p:nvPr/>
        </p:nvSpPr>
        <p:spPr bwMode="auto">
          <a:xfrm>
            <a:off x="3732029" y="1373187"/>
            <a:ext cx="1681528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Observation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7" name="Oval 7"/>
          <p:cNvSpPr>
            <a:spLocks noChangeArrowheads="1"/>
          </p:cNvSpPr>
          <p:nvPr/>
        </p:nvSpPr>
        <p:spPr bwMode="auto">
          <a:xfrm>
            <a:off x="762000" y="2557463"/>
            <a:ext cx="1758949" cy="622300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8" name="Rectangle 8"/>
          <p:cNvSpPr>
            <a:spLocks noChangeArrowheads="1"/>
          </p:cNvSpPr>
          <p:nvPr/>
        </p:nvSpPr>
        <p:spPr bwMode="auto">
          <a:xfrm>
            <a:off x="1102225" y="2628901"/>
            <a:ext cx="1211849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5" name="Oval 10"/>
          <p:cNvSpPr>
            <a:spLocks noChangeArrowheads="1"/>
          </p:cNvSpPr>
          <p:nvPr/>
        </p:nvSpPr>
        <p:spPr bwMode="auto">
          <a:xfrm>
            <a:off x="3614057" y="2536825"/>
            <a:ext cx="1799499" cy="622300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6" name="Rectangle 11"/>
          <p:cNvSpPr>
            <a:spLocks noChangeArrowheads="1"/>
          </p:cNvSpPr>
          <p:nvPr/>
        </p:nvSpPr>
        <p:spPr bwMode="auto">
          <a:xfrm>
            <a:off x="3726825" y="2627313"/>
            <a:ext cx="1609393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Patient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3" name="Oval 13"/>
          <p:cNvSpPr>
            <a:spLocks noChangeArrowheads="1"/>
          </p:cNvSpPr>
          <p:nvPr/>
        </p:nvSpPr>
        <p:spPr bwMode="auto">
          <a:xfrm>
            <a:off x="6319838" y="2533652"/>
            <a:ext cx="2132015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4" name="Rectangle 14"/>
          <p:cNvSpPr>
            <a:spLocks noChangeArrowheads="1"/>
          </p:cNvSpPr>
          <p:nvPr/>
        </p:nvSpPr>
        <p:spPr bwMode="auto">
          <a:xfrm>
            <a:off x="6450050" y="2616202"/>
            <a:ext cx="1965260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Family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Hx</a:t>
            </a:r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1" name="Oval 16"/>
          <p:cNvSpPr>
            <a:spLocks noChangeArrowheads="1"/>
          </p:cNvSpPr>
          <p:nvPr/>
        </p:nvSpPr>
        <p:spPr bwMode="auto">
          <a:xfrm>
            <a:off x="762000" y="3837438"/>
            <a:ext cx="1758950" cy="622299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2" name="Rectangle 17"/>
          <p:cNvSpPr>
            <a:spLocks noChangeArrowheads="1"/>
          </p:cNvSpPr>
          <p:nvPr/>
        </p:nvSpPr>
        <p:spPr bwMode="auto">
          <a:xfrm>
            <a:off x="809652" y="3930647"/>
            <a:ext cx="1638247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Qn</a:t>
            </a:r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 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 smtClean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9" name="Oval 19"/>
          <p:cNvSpPr>
            <a:spLocks noChangeArrowheads="1"/>
          </p:cNvSpPr>
          <p:nvPr/>
        </p:nvSpPr>
        <p:spPr bwMode="auto">
          <a:xfrm>
            <a:off x="6368599" y="3840845"/>
            <a:ext cx="2309812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0" name="Rectangle 20"/>
          <p:cNvSpPr>
            <a:spLocks noChangeArrowheads="1"/>
          </p:cNvSpPr>
          <p:nvPr/>
        </p:nvSpPr>
        <p:spPr bwMode="auto">
          <a:xfrm>
            <a:off x="6661734" y="3927478"/>
            <a:ext cx="1832404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Titer 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7" name="Oval 22"/>
          <p:cNvSpPr>
            <a:spLocks noChangeArrowheads="1"/>
          </p:cNvSpPr>
          <p:nvPr/>
        </p:nvSpPr>
        <p:spPr bwMode="auto">
          <a:xfrm>
            <a:off x="3225800" y="3902078"/>
            <a:ext cx="2771775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8" name="Rectangle 23"/>
          <p:cNvSpPr>
            <a:spLocks noChangeArrowheads="1"/>
          </p:cNvSpPr>
          <p:nvPr/>
        </p:nvSpPr>
        <p:spPr bwMode="auto">
          <a:xfrm>
            <a:off x="3494036" y="3983041"/>
            <a:ext cx="223530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Qual</a:t>
            </a:r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 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5" name="Oval 25"/>
          <p:cNvSpPr>
            <a:spLocks noChangeArrowheads="1"/>
          </p:cNvSpPr>
          <p:nvPr/>
        </p:nvSpPr>
        <p:spPr bwMode="auto">
          <a:xfrm>
            <a:off x="664029" y="5350332"/>
            <a:ext cx="1856921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6" name="Rectangle 26"/>
          <p:cNvSpPr>
            <a:spLocks noChangeArrowheads="1"/>
          </p:cNvSpPr>
          <p:nvPr/>
        </p:nvSpPr>
        <p:spPr bwMode="auto">
          <a:xfrm>
            <a:off x="821316" y="5453067"/>
            <a:ext cx="1524434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Hematocrit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3" name="Oval 28"/>
          <p:cNvSpPr>
            <a:spLocks noChangeArrowheads="1"/>
          </p:cNvSpPr>
          <p:nvPr/>
        </p:nvSpPr>
        <p:spPr bwMode="auto">
          <a:xfrm>
            <a:off x="3265375" y="5350785"/>
            <a:ext cx="2376876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4" name="Rectangle 29"/>
          <p:cNvSpPr>
            <a:spLocks noChangeArrowheads="1"/>
          </p:cNvSpPr>
          <p:nvPr/>
        </p:nvSpPr>
        <p:spPr bwMode="auto">
          <a:xfrm>
            <a:off x="3459504" y="5453067"/>
            <a:ext cx="2066249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Serum Glucose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1" name="Oval 31"/>
          <p:cNvSpPr>
            <a:spLocks noChangeArrowheads="1"/>
          </p:cNvSpPr>
          <p:nvPr/>
        </p:nvSpPr>
        <p:spPr bwMode="auto">
          <a:xfrm>
            <a:off x="6498769" y="5416554"/>
            <a:ext cx="2092554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2" name="Rectangle 32"/>
          <p:cNvSpPr>
            <a:spLocks noChangeArrowheads="1"/>
          </p:cNvSpPr>
          <p:nvPr/>
        </p:nvSpPr>
        <p:spPr bwMode="auto">
          <a:xfrm>
            <a:off x="6610133" y="5506362"/>
            <a:ext cx="1853049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Urine Sodium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02" name="Line 33"/>
          <p:cNvSpPr>
            <a:spLocks noChangeShapeType="1"/>
          </p:cNvSpPr>
          <p:nvPr/>
        </p:nvSpPr>
        <p:spPr bwMode="auto">
          <a:xfrm flipH="1">
            <a:off x="1624012" y="1906585"/>
            <a:ext cx="2273074" cy="638177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3" name="Line 34"/>
          <p:cNvSpPr>
            <a:spLocks noChangeShapeType="1"/>
          </p:cNvSpPr>
          <p:nvPr/>
        </p:nvSpPr>
        <p:spPr bwMode="auto">
          <a:xfrm flipH="1">
            <a:off x="4571998" y="1906587"/>
            <a:ext cx="1" cy="627064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4" name="Line 35"/>
          <p:cNvSpPr>
            <a:spLocks noChangeShapeType="1"/>
          </p:cNvSpPr>
          <p:nvPr/>
        </p:nvSpPr>
        <p:spPr bwMode="auto">
          <a:xfrm>
            <a:off x="5243513" y="1782763"/>
            <a:ext cx="2152650" cy="739775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5" name="Line 36"/>
          <p:cNvSpPr>
            <a:spLocks noChangeShapeType="1"/>
          </p:cNvSpPr>
          <p:nvPr/>
        </p:nvSpPr>
        <p:spPr bwMode="auto">
          <a:xfrm>
            <a:off x="1628774" y="3179763"/>
            <a:ext cx="30164" cy="676275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6" name="Line 37"/>
          <p:cNvSpPr>
            <a:spLocks noChangeShapeType="1"/>
          </p:cNvSpPr>
          <p:nvPr/>
        </p:nvSpPr>
        <p:spPr bwMode="auto">
          <a:xfrm>
            <a:off x="2383295" y="3025775"/>
            <a:ext cx="1938337" cy="852488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7" name="Line 38"/>
          <p:cNvSpPr>
            <a:spLocks noChangeShapeType="1"/>
          </p:cNvSpPr>
          <p:nvPr/>
        </p:nvSpPr>
        <p:spPr bwMode="auto">
          <a:xfrm>
            <a:off x="2612571" y="2868614"/>
            <a:ext cx="4278768" cy="1020762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8" name="Line 39"/>
          <p:cNvSpPr>
            <a:spLocks noChangeShapeType="1"/>
          </p:cNvSpPr>
          <p:nvPr/>
        </p:nvSpPr>
        <p:spPr bwMode="auto">
          <a:xfrm>
            <a:off x="1628775" y="4524379"/>
            <a:ext cx="19050" cy="820734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9" name="Line 40"/>
          <p:cNvSpPr>
            <a:spLocks noChangeShapeType="1"/>
          </p:cNvSpPr>
          <p:nvPr/>
        </p:nvSpPr>
        <p:spPr bwMode="auto">
          <a:xfrm>
            <a:off x="2314074" y="4459736"/>
            <a:ext cx="1876926" cy="920301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0" name="Line 41"/>
          <p:cNvSpPr>
            <a:spLocks noChangeShapeType="1"/>
          </p:cNvSpPr>
          <p:nvPr/>
        </p:nvSpPr>
        <p:spPr bwMode="auto">
          <a:xfrm>
            <a:off x="2520950" y="4325938"/>
            <a:ext cx="4281488" cy="1109662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06829" y="2152650"/>
            <a:ext cx="87303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64029" y="1311948"/>
            <a:ext cx="242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000000"/>
                </a:solidFill>
              </a:rPr>
              <a:t>FHIR Resource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39486" y="5048250"/>
            <a:ext cx="87303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243697" y="3256290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000000"/>
                </a:solidFill>
              </a:rPr>
              <a:t>FHIR Profiles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8305" y="6113335"/>
            <a:ext cx="794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000000"/>
                </a:solidFill>
              </a:rPr>
              <a:t>Invariant Profile Structure – CIMI Leaf Node Content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59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SOLOR and </a:t>
            </a:r>
            <a:r>
              <a:rPr lang="en-US" dirty="0" smtClean="0"/>
              <a:t>ISAAC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Keith Campbell, Steve Brown, Michael Lincoln</a:t>
            </a:r>
          </a:p>
          <a:p>
            <a:r>
              <a:rPr lang="en-US" dirty="0" smtClean="0"/>
              <a:t>Description logic based model representation</a:t>
            </a:r>
          </a:p>
          <a:p>
            <a:r>
              <a:rPr lang="en-US" dirty="0" smtClean="0"/>
              <a:t>Consistent, non-overlapping subset of SNOMED CT, LOINC, and RxNorm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9820" y="133350"/>
            <a:ext cx="8229600" cy="857250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Possible Isaac/SOLOR Strategy 1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37525" y="6245225"/>
            <a:ext cx="949325" cy="307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15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636037" y="3460976"/>
            <a:ext cx="952505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CIMI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Models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838200" y="6052097"/>
            <a:ext cx="1189934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SOLOR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349741" y="3168650"/>
            <a:ext cx="2300565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252787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588542" y="3857625"/>
            <a:ext cx="1417628" cy="11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3814919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43888" y="1339850"/>
            <a:ext cx="1305165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HL7 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101850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844797" y="5344211"/>
            <a:ext cx="1183337" cy="707886"/>
          </a:xfrm>
          <a:prstGeom prst="rect">
            <a:avLst/>
          </a:prstGeom>
          <a:solidFill>
            <a:srgbClr val="D32DC7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Isaac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(LEGOS)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1436462" y="4168861"/>
            <a:ext cx="675827" cy="1175349"/>
          </a:xfrm>
          <a:prstGeom prst="line">
            <a:avLst/>
          </a:prstGeom>
          <a:noFill/>
          <a:ln w="101600">
            <a:solidFill>
              <a:srgbClr val="D32DC7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9550"/>
            <a:ext cx="8229600" cy="857250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Possible </a:t>
            </a:r>
            <a:r>
              <a:rPr lang="en-US" dirty="0"/>
              <a:t>Isaac/SOLOR</a:t>
            </a:r>
            <a:r>
              <a:rPr lang="en-US" dirty="0"/>
              <a:t> Strategy 2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37525" y="6429375"/>
            <a:ext cx="949325" cy="307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16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1551906" y="3953321"/>
            <a:ext cx="1183337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SOLOR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349741" y="3812738"/>
            <a:ext cx="2300565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896875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843888" y="4501713"/>
            <a:ext cx="1162282" cy="11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4459007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43888" y="1983938"/>
            <a:ext cx="1305165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HL7 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745938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551907" y="4397514"/>
            <a:ext cx="1183337" cy="707886"/>
          </a:xfrm>
          <a:prstGeom prst="rect">
            <a:avLst/>
          </a:prstGeom>
          <a:solidFill>
            <a:srgbClr val="D32DC7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Isaac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(LEGOS)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 S&amp;I Framework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Clinical Quality Framework (Tacoma)</a:t>
            </a:r>
          </a:p>
          <a:p>
            <a:r>
              <a:rPr lang="en-US" dirty="0" smtClean="0"/>
              <a:t>Data Access Framework</a:t>
            </a:r>
          </a:p>
          <a:p>
            <a:r>
              <a:rPr lang="en-US" dirty="0" smtClean="0"/>
              <a:t>Structured Data Capture</a:t>
            </a:r>
          </a:p>
          <a:p>
            <a:r>
              <a:rPr lang="en-US" dirty="0" smtClean="0"/>
              <a:t>(Clinical Decision Support Services)</a:t>
            </a:r>
          </a:p>
          <a:p>
            <a:endParaRPr lang="en-US" dirty="0"/>
          </a:p>
          <a:p>
            <a:r>
              <a:rPr lang="en-US" dirty="0" smtClean="0"/>
              <a:t>We want to keep ONC informed about HSPC activities</a:t>
            </a:r>
          </a:p>
          <a:p>
            <a:r>
              <a:rPr lang="en-US" dirty="0" smtClean="0"/>
              <a:t>We want to have our FHIR profiles common with ONC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Commonwell</a:t>
            </a:r>
            <a:r>
              <a:rPr lang="en-US" dirty="0" smtClean="0"/>
              <a:t>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date, has been mostly focused on “</a:t>
            </a:r>
            <a:r>
              <a:rPr lang="en-US" dirty="0" err="1" smtClean="0"/>
              <a:t>clinistrative</a:t>
            </a:r>
            <a:r>
              <a:rPr lang="en-US" dirty="0" smtClean="0"/>
              <a:t>” transactions</a:t>
            </a:r>
          </a:p>
          <a:p>
            <a:r>
              <a:rPr lang="en-US" dirty="0" smtClean="0"/>
              <a:t>Potential overlap to the extent that </a:t>
            </a:r>
            <a:r>
              <a:rPr lang="en-US" dirty="0" err="1" smtClean="0"/>
              <a:t>Commonwell’s</a:t>
            </a:r>
            <a:r>
              <a:rPr lang="en-US" dirty="0" smtClean="0"/>
              <a:t> approach overlaps with HL7 FHIR based services</a:t>
            </a:r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Health</a:t>
            </a:r>
            <a:r>
              <a:rPr lang="en-US" i="1" dirty="0" err="1"/>
              <a:t>e</a:t>
            </a:r>
            <a:r>
              <a:rPr lang="en-US" dirty="0" err="1"/>
              <a:t>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“Mostly” creating network connections and data use agreements – that is good</a:t>
            </a:r>
          </a:p>
          <a:p>
            <a:r>
              <a:rPr lang="en-US" dirty="0" smtClean="0"/>
              <a:t>Potential conflict as </a:t>
            </a:r>
            <a:r>
              <a:rPr lang="en-US" dirty="0" err="1" smtClean="0"/>
              <a:t>Health</a:t>
            </a:r>
            <a:r>
              <a:rPr lang="en-US" i="1" dirty="0" err="1" smtClean="0"/>
              <a:t>e</a:t>
            </a:r>
            <a:r>
              <a:rPr lang="en-US" dirty="0" err="1" smtClean="0"/>
              <a:t>Way</a:t>
            </a:r>
            <a:r>
              <a:rPr lang="en-US" dirty="0" smtClean="0"/>
              <a:t> moves into interoperable clinical data exchange</a:t>
            </a:r>
          </a:p>
          <a:p>
            <a:r>
              <a:rPr lang="en-US" dirty="0" smtClean="0"/>
              <a:t>Opportunity to work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want to work together to build a single shared solution</a:t>
            </a:r>
          </a:p>
          <a:p>
            <a:r>
              <a:rPr lang="en-US" dirty="0" smtClean="0"/>
              <a:t>I am not very excited about “harmonization”</a:t>
            </a:r>
          </a:p>
          <a:p>
            <a:pPr lvl="1"/>
            <a:r>
              <a:rPr lang="en-US" dirty="0" smtClean="0"/>
              <a:t>Matching models or capabilities between two things that will both go forward</a:t>
            </a:r>
          </a:p>
          <a:p>
            <a:r>
              <a:rPr lang="en-US" dirty="0" smtClean="0"/>
              <a:t>Don’t put so much effort and collaboration, sharing, and harmonization that we don’t create HSPC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Related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HL7, and HL7 FHIR</a:t>
            </a:r>
          </a:p>
          <a:p>
            <a:r>
              <a:rPr lang="en-US" dirty="0" smtClean="0"/>
              <a:t>SMART on FHIR</a:t>
            </a:r>
          </a:p>
          <a:p>
            <a:r>
              <a:rPr lang="en-US" dirty="0" smtClean="0"/>
              <a:t>Argonauts</a:t>
            </a:r>
          </a:p>
          <a:p>
            <a:r>
              <a:rPr lang="en-US" dirty="0" smtClean="0"/>
              <a:t>Center for Medical Interoperability (C4MI)</a:t>
            </a:r>
          </a:p>
          <a:p>
            <a:r>
              <a:rPr lang="en-US" dirty="0" smtClean="0"/>
              <a:t>CIMI and openEHR</a:t>
            </a:r>
          </a:p>
          <a:p>
            <a:r>
              <a:rPr lang="en-US" dirty="0" smtClean="0"/>
              <a:t>SOLOR and ISAAC</a:t>
            </a:r>
          </a:p>
          <a:p>
            <a:r>
              <a:rPr lang="en-US" dirty="0" smtClean="0"/>
              <a:t>ONC Initiatives</a:t>
            </a:r>
          </a:p>
          <a:p>
            <a:r>
              <a:rPr lang="en-US" dirty="0" err="1" smtClean="0"/>
              <a:t>Commonwell</a:t>
            </a:r>
            <a:r>
              <a:rPr lang="en-US" dirty="0" smtClean="0"/>
              <a:t> </a:t>
            </a:r>
            <a:r>
              <a:rPr lang="en-US" dirty="0"/>
              <a:t>Alliance</a:t>
            </a:r>
          </a:p>
          <a:p>
            <a:r>
              <a:rPr lang="en-US" dirty="0" err="1" smtClean="0"/>
              <a:t>Health</a:t>
            </a:r>
            <a:r>
              <a:rPr lang="en-US" i="1" dirty="0" err="1" smtClean="0"/>
              <a:t>e</a:t>
            </a:r>
            <a:r>
              <a:rPr lang="en-US" dirty="0" err="1" smtClean="0"/>
              <a:t>Way</a:t>
            </a:r>
            <a:endParaRPr lang="en-US" dirty="0"/>
          </a:p>
          <a:p>
            <a:r>
              <a:rPr lang="en-US" dirty="0" smtClean="0"/>
              <a:t>Others?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and HL7 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decided to use HL7 FHIR</a:t>
            </a:r>
          </a:p>
          <a:p>
            <a:r>
              <a:rPr lang="en-US" dirty="0" smtClean="0"/>
              <a:t>We are working with Grahame Grieve and other HL7 FHIR leadership to insure our work is consistent with “standard” FHIR</a:t>
            </a:r>
          </a:p>
          <a:p>
            <a:r>
              <a:rPr lang="en-US" dirty="0" smtClean="0"/>
              <a:t>We are producing HL7 FHIR profiles</a:t>
            </a:r>
          </a:p>
          <a:p>
            <a:pPr lvl="1"/>
            <a:r>
              <a:rPr lang="en-US" dirty="0" smtClean="0"/>
              <a:t>Work with all groups to create a single set of approved FHIR profiles</a:t>
            </a:r>
          </a:p>
          <a:p>
            <a:pPr lvl="1"/>
            <a:r>
              <a:rPr lang="en-US" dirty="0" smtClean="0"/>
              <a:t>We want our FHIR profiles to be part of the official FHIR artifacts (FHIR.org?)</a:t>
            </a:r>
          </a:p>
          <a:p>
            <a:r>
              <a:rPr lang="en-US" dirty="0" smtClean="0"/>
              <a:t>We are promoting HL7 as the place to convene a group to review and approve a single set of FHIR profiles for </a:t>
            </a:r>
            <a:r>
              <a:rPr lang="en-US" dirty="0" err="1" smtClean="0"/>
              <a:t>interoparability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on 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implementing SMART on FHIR as HSPC’s initial data virtualization strategy</a:t>
            </a:r>
          </a:p>
          <a:p>
            <a:r>
              <a:rPr lang="en-US" dirty="0" smtClean="0"/>
              <a:t>Our goals and aspirations are aligned with SMART</a:t>
            </a:r>
          </a:p>
          <a:p>
            <a:r>
              <a:rPr lang="en-US" dirty="0" smtClean="0"/>
              <a:t>We want SMART related issues to be discussed and managed by SMART</a:t>
            </a:r>
          </a:p>
          <a:p>
            <a:pPr lvl="1"/>
            <a:r>
              <a:rPr lang="en-US" dirty="0" smtClean="0"/>
              <a:t>OAuth2</a:t>
            </a:r>
          </a:p>
          <a:p>
            <a:pPr lvl="1"/>
            <a:r>
              <a:rPr lang="en-US" dirty="0" smtClean="0"/>
              <a:t>Context sharing</a:t>
            </a:r>
          </a:p>
          <a:p>
            <a:pPr lvl="1"/>
            <a:r>
              <a:rPr lang="en-US" dirty="0" smtClean="0"/>
              <a:t>Integration of apps into EHRs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We want to support SMART and avoid overlapping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Argonauts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Primarily raising funds to pay to accelerate existing efforts</a:t>
            </a:r>
          </a:p>
          <a:p>
            <a:pPr lvl="1"/>
            <a:r>
              <a:rPr lang="en-US" dirty="0" smtClean="0"/>
              <a:t>Accelerate the production of FHIR profiles</a:t>
            </a:r>
          </a:p>
          <a:p>
            <a:pPr lvl="2"/>
            <a:r>
              <a:rPr lang="en-US" dirty="0" smtClean="0"/>
              <a:t>Data Access Framework FHIR Profiles</a:t>
            </a:r>
          </a:p>
          <a:p>
            <a:pPr lvl="2"/>
            <a:r>
              <a:rPr lang="en-US" dirty="0" smtClean="0"/>
              <a:t>Focused on MU “Common Data Elements”</a:t>
            </a:r>
          </a:p>
          <a:p>
            <a:pPr lvl="1"/>
            <a:r>
              <a:rPr lang="en-US" dirty="0" smtClean="0"/>
              <a:t>Accelerate work with Dixie Baker and Josh Mandel to further configure and enhance security (OAuth2)</a:t>
            </a:r>
          </a:p>
          <a:p>
            <a:pPr lvl="1"/>
            <a:r>
              <a:rPr lang="en-US" dirty="0" smtClean="0"/>
              <a:t>Project management</a:t>
            </a:r>
          </a:p>
          <a:p>
            <a:r>
              <a:rPr lang="en-US" dirty="0" smtClean="0"/>
              <a:t>HSPC is excited that money is being provided to accelerate standards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for Medical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Gary and Mary West Foundation</a:t>
            </a:r>
          </a:p>
          <a:p>
            <a:r>
              <a:rPr lang="en-US" dirty="0" smtClean="0"/>
              <a:t>Members – Johns Hopkins, Ascension, Intermountain, HCA, Vanderbilt, Geisinger, …</a:t>
            </a:r>
          </a:p>
          <a:p>
            <a:r>
              <a:rPr lang="en-US" dirty="0" smtClean="0"/>
              <a:t>Goals are aligned with HSPC</a:t>
            </a:r>
          </a:p>
          <a:p>
            <a:r>
              <a:rPr lang="en-US" dirty="0" smtClean="0"/>
              <a:t>Stan Huff made a presentation to C4MI in January</a:t>
            </a:r>
          </a:p>
          <a:p>
            <a:r>
              <a:rPr lang="en-US" dirty="0" smtClean="0"/>
              <a:t>Seeing if aspects of HSPC might be supported by C4MI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Proposal: 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515"/>
            <a:ext cx="8229600" cy="4613275"/>
          </a:xfrm>
        </p:spPr>
        <p:txBody>
          <a:bodyPr lIns="0" tIns="0" rIns="0" bIns="0">
            <a:noAutofit/>
          </a:bodyPr>
          <a:lstStyle/>
          <a:p>
            <a:r>
              <a:rPr lang="en-US" sz="3200" dirty="0">
                <a:solidFill>
                  <a:srgbClr val="0F7DB5"/>
                </a:solidFill>
              </a:rPr>
              <a:t>Possible types of realization support </a:t>
            </a:r>
          </a:p>
          <a:p>
            <a:pPr lvl="1"/>
            <a:r>
              <a:rPr lang="en-US" sz="3200" dirty="0">
                <a:solidFill>
                  <a:srgbClr val="0F7DB5"/>
                </a:solidFill>
              </a:rPr>
              <a:t>Certifier of apps and services</a:t>
            </a:r>
          </a:p>
          <a:p>
            <a:pPr lvl="1"/>
            <a:r>
              <a:rPr lang="en-US" sz="3200" dirty="0">
                <a:solidFill>
                  <a:srgbClr val="0F7DB5"/>
                </a:solidFill>
              </a:rPr>
              <a:t>Builder and keeper of reference implementations</a:t>
            </a:r>
          </a:p>
          <a:p>
            <a:pPr lvl="1"/>
            <a:r>
              <a:rPr lang="en-US" sz="3200" dirty="0">
                <a:solidFill>
                  <a:srgbClr val="0F7DB5"/>
                </a:solidFill>
              </a:rPr>
              <a:t>Provide the vendor independent “healthcare app store”</a:t>
            </a:r>
          </a:p>
          <a:p>
            <a:pPr lvl="1"/>
            <a:r>
              <a:rPr lang="en-US" sz="3200" dirty="0">
                <a:solidFill>
                  <a:srgbClr val="0F7DB5"/>
                </a:solidFill>
              </a:rPr>
              <a:t>Public relations and promotion of HSPC as a solution</a:t>
            </a:r>
          </a:p>
          <a:p>
            <a:pPr lvl="1"/>
            <a:r>
              <a:rPr lang="en-US" sz="3200" dirty="0">
                <a:solidFill>
                  <a:srgbClr val="0F7DB5"/>
                </a:solidFill>
              </a:rPr>
              <a:t>Creation and distribution of “How to” articles and implementation guides</a:t>
            </a:r>
          </a:p>
          <a:p>
            <a:endParaRPr lang="en-US" sz="3600" dirty="0">
              <a:solidFill>
                <a:srgbClr val="0F7D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Clinical Information Modeling Initiative and openEHR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plan to use CIMI models as a source of information for creating HSPC approved FHIR Profiles</a:t>
            </a:r>
          </a:p>
          <a:p>
            <a:r>
              <a:rPr lang="en-US" dirty="0" smtClean="0"/>
              <a:t>CIMI is applying to become a part of IHTSDO</a:t>
            </a:r>
          </a:p>
          <a:p>
            <a:r>
              <a:rPr lang="en-US" dirty="0" smtClean="0"/>
              <a:t>openEHR member(s) are very active part of CIMI</a:t>
            </a:r>
          </a:p>
          <a:p>
            <a:pPr lvl="1"/>
            <a:r>
              <a:rPr lang="en-US" dirty="0" smtClean="0"/>
              <a:t>Potential conflict and overlap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West Wireless Health color pallete">
      <a:dk1>
        <a:sysClr val="windowText" lastClr="000000"/>
      </a:dk1>
      <a:lt1>
        <a:sysClr val="window" lastClr="FFFFFF"/>
      </a:lt1>
      <a:dk2>
        <a:srgbClr val="183962"/>
      </a:dk2>
      <a:lt2>
        <a:srgbClr val="C0C0C0"/>
      </a:lt2>
      <a:accent1>
        <a:srgbClr val="005F8B"/>
      </a:accent1>
      <a:accent2>
        <a:srgbClr val="AA3F3C"/>
      </a:accent2>
      <a:accent3>
        <a:srgbClr val="008E40"/>
      </a:accent3>
      <a:accent4>
        <a:srgbClr val="7E007E"/>
      </a:accent4>
      <a:accent5>
        <a:srgbClr val="00767C"/>
      </a:accent5>
      <a:accent6>
        <a:srgbClr val="D26308"/>
      </a:accent6>
      <a:hlink>
        <a:srgbClr val="0000FF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ent">
  <a:themeElements>
    <a:clrScheme name="">
      <a:dk1>
        <a:srgbClr val="000000"/>
      </a:dk1>
      <a:lt1>
        <a:srgbClr val="FFFF00"/>
      </a:lt1>
      <a:dk2>
        <a:srgbClr val="00000A"/>
      </a:dk2>
      <a:lt2>
        <a:srgbClr val="FFFFFF"/>
      </a:lt2>
      <a:accent1>
        <a:srgbClr val="FF8100"/>
      </a:accent1>
      <a:accent2>
        <a:srgbClr val="4F4F4F"/>
      </a:accent2>
      <a:accent3>
        <a:srgbClr val="AAAAAA"/>
      </a:accent3>
      <a:accent4>
        <a:srgbClr val="DADA00"/>
      </a:accent4>
      <a:accent5>
        <a:srgbClr val="FFC1AA"/>
      </a:accent5>
      <a:accent6>
        <a:srgbClr val="474747"/>
      </a:accent6>
      <a:hlink>
        <a:srgbClr val="A1A100"/>
      </a:hlink>
      <a:folHlink>
        <a:srgbClr val="00C200"/>
      </a:folHlink>
    </a:clrScheme>
    <a:fontScheme name="Bre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2434</TotalTime>
  <Words>751</Words>
  <Application>Microsoft Office PowerPoint</Application>
  <PresentationFormat>On-screen Show (4:3)</PresentationFormat>
  <Paragraphs>172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Civic</vt:lpstr>
      <vt:lpstr>1_Office Theme</vt:lpstr>
      <vt:lpstr>1_Civic</vt:lpstr>
      <vt:lpstr>1_Brent</vt:lpstr>
      <vt:lpstr>HSPC Relationship to Other Initiatives</vt:lpstr>
      <vt:lpstr>Principles</vt:lpstr>
      <vt:lpstr>Some Related Initiatives</vt:lpstr>
      <vt:lpstr>HL7 and HL7 FHIR</vt:lpstr>
      <vt:lpstr>SMART on FHIR</vt:lpstr>
      <vt:lpstr>Argonauts</vt:lpstr>
      <vt:lpstr>Center for Medical Interoperability</vt:lpstr>
      <vt:lpstr>Proposal:  …</vt:lpstr>
      <vt:lpstr>Clinical Information Modeling Initiative and openEHR</vt:lpstr>
      <vt:lpstr>Current Process</vt:lpstr>
      <vt:lpstr>Future Process</vt:lpstr>
      <vt:lpstr>Even more Future Process</vt:lpstr>
      <vt:lpstr>PowerPoint Presentation</vt:lpstr>
      <vt:lpstr>SOLOR and ISAAC</vt:lpstr>
      <vt:lpstr>Possible Isaac/SOLOR Strategy 1</vt:lpstr>
      <vt:lpstr>Possible Isaac/SOLOR Strategy 2</vt:lpstr>
      <vt:lpstr>ONC S&amp;I Framework Initiatives</vt:lpstr>
      <vt:lpstr>Commonwell Alliance</vt:lpstr>
      <vt:lpstr>HealtheWay</vt:lpstr>
      <vt:lpstr>Others…</vt:lpstr>
      <vt:lpstr>PowerPoint Presentation</vt:lpstr>
      <vt:lpstr>PowerPoint Presentation</vt:lpstr>
      <vt:lpstr>Questions and Discussion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68</cp:revision>
  <dcterms:created xsi:type="dcterms:W3CDTF">2014-01-22T02:08:02Z</dcterms:created>
  <dcterms:modified xsi:type="dcterms:W3CDTF">2015-02-05T22:53:32Z</dcterms:modified>
</cp:coreProperties>
</file>