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806" r:id="rId2"/>
    <p:sldMasterId id="2147483835" r:id="rId3"/>
    <p:sldMasterId id="2147483847" r:id="rId4"/>
    <p:sldMasterId id="2147483873" r:id="rId5"/>
    <p:sldMasterId id="2147483886" r:id="rId6"/>
  </p:sldMasterIdLst>
  <p:notesMasterIdLst>
    <p:notesMasterId r:id="rId50"/>
  </p:notesMasterIdLst>
  <p:sldIdLst>
    <p:sldId id="268" r:id="rId7"/>
    <p:sldId id="276" r:id="rId8"/>
    <p:sldId id="278" r:id="rId9"/>
    <p:sldId id="335" r:id="rId10"/>
    <p:sldId id="279" r:id="rId11"/>
    <p:sldId id="280" r:id="rId12"/>
    <p:sldId id="281" r:id="rId13"/>
    <p:sldId id="313" r:id="rId14"/>
    <p:sldId id="332" r:id="rId15"/>
    <p:sldId id="333" r:id="rId16"/>
    <p:sldId id="343" r:id="rId17"/>
    <p:sldId id="294" r:id="rId18"/>
    <p:sldId id="295" r:id="rId19"/>
    <p:sldId id="331" r:id="rId20"/>
    <p:sldId id="296" r:id="rId21"/>
    <p:sldId id="297" r:id="rId22"/>
    <p:sldId id="344" r:id="rId23"/>
    <p:sldId id="318" r:id="rId24"/>
    <p:sldId id="319" r:id="rId25"/>
    <p:sldId id="320" r:id="rId26"/>
    <p:sldId id="336" r:id="rId27"/>
    <p:sldId id="337" r:id="rId28"/>
    <p:sldId id="338" r:id="rId29"/>
    <p:sldId id="345" r:id="rId30"/>
    <p:sldId id="339" r:id="rId31"/>
    <p:sldId id="340" r:id="rId32"/>
    <p:sldId id="341" r:id="rId33"/>
    <p:sldId id="342" r:id="rId34"/>
    <p:sldId id="334" r:id="rId35"/>
    <p:sldId id="324" r:id="rId36"/>
    <p:sldId id="325" r:id="rId37"/>
    <p:sldId id="326" r:id="rId38"/>
    <p:sldId id="299" r:id="rId39"/>
    <p:sldId id="328" r:id="rId40"/>
    <p:sldId id="303" r:id="rId41"/>
    <p:sldId id="302" r:id="rId42"/>
    <p:sldId id="269" r:id="rId43"/>
    <p:sldId id="270" r:id="rId44"/>
    <p:sldId id="315" r:id="rId45"/>
    <p:sldId id="274" r:id="rId46"/>
    <p:sldId id="273" r:id="rId47"/>
    <p:sldId id="272" r:id="rId48"/>
    <p:sldId id="27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FB66D1-85F3-1D42-A47C-0C8FE10E7542}">
          <p14:sldIdLst>
            <p14:sldId id="268"/>
            <p14:sldId id="276"/>
            <p14:sldId id="278"/>
            <p14:sldId id="335"/>
            <p14:sldId id="279"/>
            <p14:sldId id="280"/>
            <p14:sldId id="281"/>
            <p14:sldId id="313"/>
            <p14:sldId id="332"/>
            <p14:sldId id="333"/>
            <p14:sldId id="343"/>
            <p14:sldId id="294"/>
            <p14:sldId id="295"/>
            <p14:sldId id="331"/>
            <p14:sldId id="296"/>
            <p14:sldId id="297"/>
            <p14:sldId id="344"/>
            <p14:sldId id="318"/>
            <p14:sldId id="319"/>
            <p14:sldId id="320"/>
            <p14:sldId id="336"/>
            <p14:sldId id="337"/>
            <p14:sldId id="338"/>
            <p14:sldId id="345"/>
            <p14:sldId id="339"/>
            <p14:sldId id="340"/>
            <p14:sldId id="341"/>
            <p14:sldId id="342"/>
            <p14:sldId id="334"/>
            <p14:sldId id="324"/>
            <p14:sldId id="325"/>
            <p14:sldId id="326"/>
            <p14:sldId id="299"/>
            <p14:sldId id="328"/>
            <p14:sldId id="303"/>
            <p14:sldId id="302"/>
            <p14:sldId id="269"/>
            <p14:sldId id="270"/>
            <p14:sldId id="315"/>
            <p14:sldId id="274"/>
            <p14:sldId id="273"/>
            <p14:sldId id="272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25E96-5E47-4C70-B373-F60C687F215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C866E-46E9-42C4-BB10-1331C368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0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4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b"/>
          <a:lstStyle>
            <a:lvl1pPr defTabSz="965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77E6A0C-ACA9-4EC4-A434-38289253B0F5}" type="slidenum">
              <a:rPr lang="en-US" sz="120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pPr algn="r"/>
              <a:t>5</a:t>
            </a:fld>
            <a:endParaRPr lang="en-US" sz="1200">
              <a:solidFill>
                <a:prstClr val="black"/>
              </a:solidFill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50179" name="Rectangle 1013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cap="flat" algn="ctr">
            <a:headEnd type="none" w="med" len="med"/>
            <a:tailEnd type="none" w="med" len="med"/>
          </a:ln>
        </p:spPr>
      </p:sp>
      <p:sp>
        <p:nvSpPr>
          <p:cNvPr id="50180" name="Rectangle 10137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2600-A2C3-47C2-9C75-5A3D942371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5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2600-A2C3-47C2-9C75-5A3D942371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5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F0F-6A7A-4B87-8791-E702813A8F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8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2600-A2C3-47C2-9C75-5A3D942371E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6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MSS15_Blue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9" y="4536082"/>
            <a:ext cx="3502122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9" y="5164668"/>
            <a:ext cx="3502121" cy="831271"/>
          </a:xfrm>
        </p:spPr>
        <p:txBody>
          <a:bodyPr lIns="0" rIns="0" anchor="t">
            <a:normAutofit/>
          </a:bodyPr>
          <a:lstStyle>
            <a:lvl1pPr marL="0" indent="0" algn="ctr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5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214" y="1919112"/>
            <a:ext cx="8151090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955637"/>
            <a:ext cx="8151090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9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1443183"/>
            <a:ext cx="7289030" cy="80433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2247517"/>
            <a:ext cx="7289031" cy="3479031"/>
          </a:xfrm>
        </p:spPr>
        <p:txBody>
          <a:bodyPr/>
          <a:lstStyle>
            <a:lvl1pPr marL="192024" indent="-192024"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632435"/>
            <a:ext cx="79555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212" y="1775435"/>
            <a:ext cx="3766176" cy="3971636"/>
          </a:xfr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5435"/>
            <a:ext cx="4041775" cy="3971636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56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273049"/>
            <a:ext cx="2734302" cy="1162051"/>
          </a:xfrm>
        </p:spPr>
        <p:txBody>
          <a:bodyPr anchor="t"/>
          <a:lstStyle>
            <a:lvl1pPr algn="l">
              <a:lnSpc>
                <a:spcPct val="80000"/>
              </a:lnSpc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1435102"/>
            <a:ext cx="2734302" cy="4075929"/>
          </a:xfr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923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4527493"/>
            <a:ext cx="7673879" cy="4909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517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5018424"/>
            <a:ext cx="7673879" cy="76969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4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04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3E5FF-2EC2-8148-AAE4-6751A76FAD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721F1-FA43-DF4B-B462-460B5D7BE2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477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erner - Primary 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888523"/>
            <a:ext cx="8058150" cy="5785484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56" y="0"/>
            <a:ext cx="8316913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 bwMode="auto">
          <a:xfrm>
            <a:off x="-1" y="613265"/>
            <a:ext cx="8545513" cy="69851"/>
          </a:xfrm>
          <a:custGeom>
            <a:avLst/>
            <a:gdLst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549268 w 9002751"/>
              <a:gd name="connsiteY3" fmla="*/ 951571 h 951571"/>
              <a:gd name="connsiteX4" fmla="*/ 0 w 9002751"/>
              <a:gd name="connsiteY4" fmla="*/ 944137 h 951571"/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838905 w 9002751"/>
              <a:gd name="connsiteY3" fmla="*/ 951571 h 951571"/>
              <a:gd name="connsiteX4" fmla="*/ 0 w 900275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38905 w 8943601"/>
              <a:gd name="connsiteY3" fmla="*/ 951571 h 951571"/>
              <a:gd name="connsiteX4" fmla="*/ 0 w 894360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77830 w 8943601"/>
              <a:gd name="connsiteY3" fmla="*/ 951571 h 951571"/>
              <a:gd name="connsiteX4" fmla="*/ 0 w 8943601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77830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67213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2379 w 8943602"/>
              <a:gd name="connsiteY3" fmla="*/ 1024987 h 1024987"/>
              <a:gd name="connsiteX4" fmla="*/ 0 w 8943602"/>
              <a:gd name="connsiteY4" fmla="*/ 944137 h 1024987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8240 w 8943602"/>
              <a:gd name="connsiteY3" fmla="*/ 1024987 h 1024987"/>
              <a:gd name="connsiteX4" fmla="*/ 0 w 8943602"/>
              <a:gd name="connsiteY4" fmla="*/ 944137 h 1024987"/>
              <a:gd name="connsiteX0" fmla="*/ 8100 w 8936168"/>
              <a:gd name="connsiteY0" fmla="*/ 1024987 h 1024987"/>
              <a:gd name="connsiteX1" fmla="*/ 0 w 8936168"/>
              <a:gd name="connsiteY1" fmla="*/ 0 h 1024987"/>
              <a:gd name="connsiteX2" fmla="*/ 8936168 w 8936168"/>
              <a:gd name="connsiteY2" fmla="*/ 0 h 1024987"/>
              <a:gd name="connsiteX3" fmla="*/ 8900806 w 8936168"/>
              <a:gd name="connsiteY3" fmla="*/ 1024987 h 1024987"/>
              <a:gd name="connsiteX4" fmla="*/ 8100 w 8936168"/>
              <a:gd name="connsiteY4" fmla="*/ 1024987 h 1024987"/>
              <a:gd name="connsiteX0" fmla="*/ 1 w 8928069"/>
              <a:gd name="connsiteY0" fmla="*/ 1025002 h 1025002"/>
              <a:gd name="connsiteX1" fmla="*/ 0 w 8928069"/>
              <a:gd name="connsiteY1" fmla="*/ 0 h 1025002"/>
              <a:gd name="connsiteX2" fmla="*/ 8928069 w 8928069"/>
              <a:gd name="connsiteY2" fmla="*/ 15 h 1025002"/>
              <a:gd name="connsiteX3" fmla="*/ 8892707 w 8928069"/>
              <a:gd name="connsiteY3" fmla="*/ 1025002 h 1025002"/>
              <a:gd name="connsiteX4" fmla="*/ 1 w 8928069"/>
              <a:gd name="connsiteY4" fmla="*/ 1025002 h 1025002"/>
              <a:gd name="connsiteX0" fmla="*/ 1 w 8928068"/>
              <a:gd name="connsiteY0" fmla="*/ 1025002 h 1025002"/>
              <a:gd name="connsiteX1" fmla="*/ 0 w 8928068"/>
              <a:gd name="connsiteY1" fmla="*/ 0 h 1025002"/>
              <a:gd name="connsiteX2" fmla="*/ 8928068 w 8928068"/>
              <a:gd name="connsiteY2" fmla="*/ 0 h 1025002"/>
              <a:gd name="connsiteX3" fmla="*/ 8892707 w 8928068"/>
              <a:gd name="connsiteY3" fmla="*/ 1025002 h 1025002"/>
              <a:gd name="connsiteX4" fmla="*/ 1 w 8928068"/>
              <a:gd name="connsiteY4" fmla="*/ 1025002 h 10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068" h="1025002">
                <a:moveTo>
                  <a:pt x="1" y="1025002"/>
                </a:moveTo>
                <a:cubicBezTo>
                  <a:pt x="1" y="683335"/>
                  <a:pt x="0" y="341667"/>
                  <a:pt x="0" y="0"/>
                </a:cubicBezTo>
                <a:lnTo>
                  <a:pt x="8928068" y="0"/>
                </a:lnTo>
                <a:lnTo>
                  <a:pt x="8892707" y="1025002"/>
                </a:lnTo>
                <a:lnTo>
                  <a:pt x="1" y="1025002"/>
                </a:ln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indent="-366713" algn="ctr" defTabSz="976313" fontAlgn="base">
              <a:spcBef>
                <a:spcPct val="20000"/>
              </a:spcBef>
              <a:spcAft>
                <a:spcPct val="0"/>
              </a:spcAft>
              <a:buSzPct val="140000"/>
            </a:pPr>
            <a:endParaRPr lang="en-US" sz="3600" b="1">
              <a:solidFill>
                <a:srgbClr val="21345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6"/>
          <p:cNvSpPr>
            <a:spLocks noGrp="1" noChangeArrowheads="1"/>
          </p:cNvSpPr>
          <p:nvPr userDrawn="1"/>
        </p:nvSpPr>
        <p:spPr bwMode="auto">
          <a:xfrm>
            <a:off x="8540904" y="662224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D89AE07-C97F-44A6-A614-2F99B440138C}" type="slidenum">
              <a:rPr lang="en-US" sz="1200" b="1">
                <a:solidFill>
                  <a:srgbClr val="000000"/>
                </a:solidFill>
                <a:latin typeface="Franklin Gothic Book"/>
                <a:ea typeface="ＭＳ Ｐゴシック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000000"/>
              </a:solidFill>
              <a:latin typeface="Franklin Gothic Book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18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862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imar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3"/>
            <a:ext cx="8241866" cy="860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11150" y="1280186"/>
            <a:ext cx="7886700" cy="452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3"/>
            <a:ext cx="8241866" cy="860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 noChangeAspect="1"/>
          </p:cNvSpPr>
          <p:nvPr>
            <p:ph type="body" sz="quarter" idx="12"/>
          </p:nvPr>
        </p:nvSpPr>
        <p:spPr>
          <a:xfrm>
            <a:off x="322580" y="1280161"/>
            <a:ext cx="8224520" cy="4331747"/>
          </a:xfrm>
          <a:prstGeom prst="rect">
            <a:avLst/>
          </a:prstGeom>
        </p:spPr>
        <p:txBody>
          <a:bodyPr anchor="ctr" anchorCtr="1"/>
          <a:lstStyle>
            <a:lvl1pPr marL="320040" indent="-32004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6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47764-12F9-4442-BAB6-A310DA8900FA}" type="datetimeFigureOut">
              <a:rPr lang="en-US" smtClean="0">
                <a:solidFill>
                  <a:srgbClr val="000000"/>
                </a:solidFill>
              </a:rPr>
              <a:pPr/>
              <a:t>6/18/2015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A2E51-8E92-4BE0-9827-28491C58E8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6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37338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7338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80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9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2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4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30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7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12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20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28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65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8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12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06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8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84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2158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41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66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83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67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19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4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7731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0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6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09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35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0720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03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18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82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07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48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9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22947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62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4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6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9652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74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76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19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03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53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5280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6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7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MSS15_Blue_PPT2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818" y="1443183"/>
            <a:ext cx="7335212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19" y="2247517"/>
            <a:ext cx="7335212" cy="3479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3571-431F-0C46-83F4-8C4D656F54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6E88-D58A-F44B-8163-BF2265856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2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5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>
                <a:solidFill>
                  <a:prstClr val="white"/>
                </a:solidFill>
              </a:rPr>
              <a:pPr/>
              <a:t>6/18/2015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tan.huff@imail.or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hspconsortium.org/#/" TargetMode="External"/><Relationship Id="rId2" Type="http://schemas.openxmlformats.org/officeDocument/2006/relationships/hyperlink" Target="https://healthservices.atlassian.net/wiki/display/HSPC/Healthcare+Services+Platform+Consortiu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06" y="4367817"/>
            <a:ext cx="8042276" cy="1054101"/>
          </a:xfrm>
        </p:spPr>
        <p:txBody>
          <a:bodyPr>
            <a:no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HSPC Meeting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Washington DC, June 18, 2015</a:t>
            </a:r>
          </a:p>
        </p:txBody>
      </p:sp>
      <p:pic>
        <p:nvPicPr>
          <p:cNvPr id="4" name="Picture 3" descr="hspc-logo-main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0" y="610904"/>
            <a:ext cx="7478041" cy="2163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210" y="2128095"/>
            <a:ext cx="8271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HEALTHCARE INNOVATION ECOSYSTEM</a:t>
            </a:r>
            <a:endParaRPr lang="en-US" sz="20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841" y="2980332"/>
            <a:ext cx="827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Introductory Review</a:t>
            </a:r>
            <a:endParaRPr lang="en-US" sz="32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0" y="96838"/>
            <a:ext cx="9144000" cy="1421500"/>
          </a:xfrm>
          <a:ex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4000" dirty="0"/>
              <a:t>What Is Needed to Enable a New Ecosystem?</a:t>
            </a:r>
          </a:p>
        </p:txBody>
      </p:sp>
      <p:sp>
        <p:nvSpPr>
          <p:cNvPr id="1638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18338"/>
            <a:ext cx="8229600" cy="5002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800" dirty="0" smtClean="0"/>
              <a:t>Standard set of detailed clinical data models coupled with…</a:t>
            </a:r>
          </a:p>
          <a:p>
            <a:r>
              <a:rPr lang="en-US" sz="2800" dirty="0" smtClean="0"/>
              <a:t>Standard coded terminology (SNOMED CT, LOINC, RxNorm, others)</a:t>
            </a:r>
          </a:p>
          <a:p>
            <a:r>
              <a:rPr lang="en-US" sz="2800" dirty="0" smtClean="0"/>
              <a:t>Standard query language</a:t>
            </a:r>
          </a:p>
          <a:p>
            <a:r>
              <a:rPr lang="en-US" sz="2800" dirty="0" smtClean="0"/>
              <a:t>Standard API’s (Application Programmer Interfaces) for healthcare related services</a:t>
            </a:r>
          </a:p>
          <a:p>
            <a:r>
              <a:rPr lang="en-US" sz="2800" dirty="0" smtClean="0"/>
              <a:t>Open sharing of models, coded terms, and API’s</a:t>
            </a:r>
          </a:p>
          <a:p>
            <a:r>
              <a:rPr lang="en-US" sz="2800" dirty="0" smtClean="0"/>
              <a:t>Sharing of decision logic and 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08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HSPC Functions and Principles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46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65549"/>
            <a:ext cx="8042276" cy="1336956"/>
          </a:xfrm>
        </p:spPr>
        <p:txBody>
          <a:bodyPr/>
          <a:lstStyle/>
          <a:p>
            <a:r>
              <a:rPr lang="en-US" sz="3600" b="1" u="sng" dirty="0" smtClean="0"/>
              <a:t>Essential</a:t>
            </a:r>
            <a:r>
              <a:rPr lang="en-US" sz="3600" dirty="0" smtClean="0"/>
              <a:t> Functions of the Consortium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2800" dirty="0" smtClean="0"/>
              <a:t>Select the </a:t>
            </a:r>
            <a:r>
              <a:rPr lang="en-US" sz="2800" dirty="0"/>
              <a:t>standards for interoperable services</a:t>
            </a:r>
            <a:endParaRPr lang="en-US" sz="2400" dirty="0"/>
          </a:p>
          <a:p>
            <a:pPr lvl="1"/>
            <a:r>
              <a:rPr lang="en-US" sz="2400" dirty="0"/>
              <a:t>Standards for models, terminology, security, </a:t>
            </a:r>
            <a:r>
              <a:rPr lang="en-US" sz="2400" dirty="0" smtClean="0"/>
              <a:t>authorization, context sharing, transport </a:t>
            </a:r>
            <a:r>
              <a:rPr lang="en-US" sz="2400" dirty="0"/>
              <a:t>protocols, etc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Modeling: SNOMED, LOINC, RxNorm – FHIR Profiles – do it together</a:t>
            </a:r>
            <a:endParaRPr lang="en-US" sz="2000" dirty="0"/>
          </a:p>
          <a:p>
            <a:pPr lvl="1"/>
            <a:r>
              <a:rPr lang="en-US" sz="2400" dirty="0"/>
              <a:t>Publish the models, and development </a:t>
            </a:r>
            <a:r>
              <a:rPr lang="en-US" sz="2400" dirty="0" smtClean="0"/>
              <a:t>instructions openly, licensed free-for-use</a:t>
            </a:r>
            <a:endParaRPr lang="en-US" sz="2000" dirty="0"/>
          </a:p>
          <a:p>
            <a:pPr lvl="0"/>
            <a:r>
              <a:rPr lang="en-US" sz="2800" dirty="0"/>
              <a:t>Provide testing, conformance evaluation, and certification </a:t>
            </a:r>
            <a:r>
              <a:rPr lang="en-US" sz="2800" dirty="0" smtClean="0"/>
              <a:t>of software</a:t>
            </a:r>
            <a:endParaRPr lang="en-US" sz="2400" dirty="0"/>
          </a:p>
          <a:p>
            <a:pPr lvl="1"/>
            <a:r>
              <a:rPr lang="en-US" sz="2500" dirty="0"/>
              <a:t>Gold Standard Reference Architecture and its </a:t>
            </a:r>
            <a:r>
              <a:rPr lang="en-US" sz="2500" dirty="0" smtClean="0"/>
              <a:t>Implementation</a:t>
            </a:r>
          </a:p>
          <a:p>
            <a:pPr lvl="1"/>
            <a:r>
              <a:rPr lang="en-US" sz="2500" dirty="0" smtClean="0"/>
              <a:t>We will work with an established company to provide this service</a:t>
            </a:r>
          </a:p>
          <a:p>
            <a:pPr lvl="1"/>
            <a:r>
              <a:rPr lang="en-US" sz="2500" dirty="0" smtClean="0"/>
              <a:t>Fees that off set the cost of certification will be charged to those who certify their software</a:t>
            </a:r>
          </a:p>
          <a:p>
            <a:r>
              <a:rPr lang="en-US" sz="3000" dirty="0" smtClean="0"/>
              <a:t>Implementation of the standard services by vendors against their database and infrastructure</a:t>
            </a:r>
          </a:p>
          <a:p>
            <a:pPr lvl="1"/>
            <a:r>
              <a:rPr lang="en-US" sz="2500" dirty="0" smtClean="0"/>
              <a:t>Everyone does not have to do every service</a:t>
            </a:r>
          </a:p>
          <a:p>
            <a:pPr lvl="1"/>
            <a:r>
              <a:rPr lang="en-US" sz="2500" dirty="0" smtClean="0"/>
              <a:t>There must be a core set of services that enable a marketplace</a:t>
            </a:r>
            <a:endParaRPr lang="en-US" sz="2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89299"/>
            <a:ext cx="8042276" cy="1336956"/>
          </a:xfrm>
        </p:spPr>
        <p:txBody>
          <a:bodyPr/>
          <a:lstStyle/>
          <a:p>
            <a:r>
              <a:rPr lang="en-US" sz="4000" b="1" u="sng" dirty="0" smtClean="0"/>
              <a:t>Other </a:t>
            </a:r>
            <a:r>
              <a:rPr lang="en-US" sz="4000" dirty="0" smtClean="0"/>
              <a:t>Functions of the Consortium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2800" dirty="0" smtClean="0"/>
              <a:t>Participation in “other” functions is optional for a given member</a:t>
            </a:r>
          </a:p>
          <a:p>
            <a:pPr lvl="1"/>
            <a:r>
              <a:rPr lang="en-US" sz="2300" dirty="0" smtClean="0"/>
              <a:t>Enable development </a:t>
            </a:r>
            <a:r>
              <a:rPr lang="en-US" sz="2300" dirty="0"/>
              <a:t>“sandboxes</a:t>
            </a:r>
            <a:r>
              <a:rPr lang="en-US" sz="2300" dirty="0" smtClean="0"/>
              <a:t>”</a:t>
            </a:r>
          </a:p>
          <a:p>
            <a:pPr lvl="2"/>
            <a:r>
              <a:rPr lang="en-US" sz="1700" dirty="0" smtClean="0"/>
              <a:t>Could be provided by companies or universities</a:t>
            </a:r>
          </a:p>
          <a:p>
            <a:pPr lvl="2"/>
            <a:r>
              <a:rPr lang="en-US" sz="1700" dirty="0" smtClean="0"/>
              <a:t>Could be open source or for-profit </a:t>
            </a:r>
            <a:endParaRPr lang="en-US" sz="1700" dirty="0"/>
          </a:p>
          <a:p>
            <a:pPr lvl="1"/>
            <a:r>
              <a:rPr lang="en-US" sz="2300" dirty="0"/>
              <a:t>Set up an actual “App Store</a:t>
            </a:r>
            <a:r>
              <a:rPr lang="en-US" sz="2300" dirty="0" smtClean="0"/>
              <a:t>”</a:t>
            </a:r>
          </a:p>
          <a:p>
            <a:pPr lvl="2"/>
            <a:r>
              <a:rPr lang="en-US" sz="1700" dirty="0" smtClean="0"/>
              <a:t>Many companies already have their own app stores</a:t>
            </a:r>
          </a:p>
          <a:p>
            <a:pPr lvl="2"/>
            <a:r>
              <a:rPr lang="en-US" sz="1700" dirty="0" smtClean="0"/>
              <a:t>Vendor certification that a given application can be safely used in their system</a:t>
            </a:r>
          </a:p>
          <a:p>
            <a:pPr lvl="2"/>
            <a:r>
              <a:rPr lang="en-US" sz="1700" dirty="0"/>
              <a:t>Accommodate small </a:t>
            </a:r>
            <a:r>
              <a:rPr lang="en-US" sz="1700" dirty="0" smtClean="0"/>
              <a:t>companies or individuals that </a:t>
            </a:r>
            <a:r>
              <a:rPr lang="en-US" sz="1700" dirty="0"/>
              <a:t>won’t have their own app </a:t>
            </a:r>
            <a:r>
              <a:rPr lang="en-US" sz="1700" dirty="0" smtClean="0"/>
              <a:t>store</a:t>
            </a:r>
            <a:endParaRPr lang="en-US" sz="1700" dirty="0"/>
          </a:p>
          <a:p>
            <a:pPr lvl="1"/>
            <a:r>
              <a:rPr lang="en-US" sz="2300" dirty="0" smtClean="0"/>
              <a:t>Create </a:t>
            </a:r>
            <a:r>
              <a:rPr lang="en-US" sz="2300" dirty="0"/>
              <a:t>a business framework </a:t>
            </a:r>
            <a:r>
              <a:rPr lang="en-US" sz="2300" dirty="0" smtClean="0"/>
              <a:t>to support collaborative development</a:t>
            </a:r>
          </a:p>
          <a:p>
            <a:pPr lvl="2"/>
            <a:r>
              <a:rPr lang="en-US" sz="1700" dirty="0"/>
              <a:t>Pre-agree on IP, ownership, co-investment, allocation of revenue</a:t>
            </a:r>
          </a:p>
          <a:p>
            <a:pPr lvl="2"/>
            <a:r>
              <a:rPr lang="en-US" sz="1700" dirty="0"/>
              <a:t>Try to avoid unique contracts for each development project</a:t>
            </a:r>
          </a:p>
          <a:p>
            <a:pPr lvl="1"/>
            <a:r>
              <a:rPr lang="en-US" sz="2300" dirty="0" smtClean="0"/>
              <a:t>Provide a way for people to invest (Venture capital)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89299"/>
            <a:ext cx="8042276" cy="1336956"/>
          </a:xfrm>
        </p:spPr>
        <p:txBody>
          <a:bodyPr/>
          <a:lstStyle/>
          <a:p>
            <a:r>
              <a:rPr lang="en-US" sz="4000" b="1" u="sng" dirty="0" smtClean="0"/>
              <a:t>Other </a:t>
            </a:r>
            <a:r>
              <a:rPr lang="en-US" sz="4000" dirty="0" smtClean="0"/>
              <a:t>Functions – for discussion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Needs</a:t>
            </a:r>
          </a:p>
          <a:p>
            <a:pPr lvl="1"/>
            <a:r>
              <a:rPr lang="en-US" sz="2600" dirty="0" smtClean="0"/>
              <a:t>Reference implementation (for testing and certification)</a:t>
            </a:r>
          </a:p>
          <a:p>
            <a:pPr lvl="1"/>
            <a:r>
              <a:rPr lang="en-US" sz="2600" dirty="0" smtClean="0"/>
              <a:t>Sand boxes – to speed development</a:t>
            </a:r>
          </a:p>
          <a:p>
            <a:pPr lvl="1"/>
            <a:r>
              <a:rPr lang="en-US" sz="2600" dirty="0" smtClean="0"/>
              <a:t>SOA</a:t>
            </a:r>
          </a:p>
          <a:p>
            <a:pPr lvl="1"/>
            <a:r>
              <a:rPr lang="en-US" sz="2600" dirty="0" smtClean="0"/>
              <a:t>Define and implement a technology stack</a:t>
            </a:r>
          </a:p>
          <a:p>
            <a:pPr lvl="1"/>
            <a:r>
              <a:rPr lang="en-US" sz="2600" dirty="0" smtClean="0"/>
              <a:t>Platform architecture</a:t>
            </a:r>
          </a:p>
          <a:p>
            <a:r>
              <a:rPr lang="en-US" sz="2800" dirty="0" smtClean="0"/>
              <a:t>Proposal – Form a Technical Committee to define scope and make a work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24924"/>
            <a:ext cx="8042276" cy="1336956"/>
          </a:xfrm>
        </p:spPr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11423"/>
            <a:ext cx="8503920" cy="4873752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N</a:t>
            </a:r>
            <a:r>
              <a:rPr lang="en-US" sz="2000" dirty="0" smtClean="0"/>
              <a:t>ot-for-profit entity</a:t>
            </a:r>
          </a:p>
          <a:p>
            <a:pPr lvl="1"/>
            <a:r>
              <a:rPr lang="en-US" sz="1800" dirty="0" smtClean="0"/>
              <a:t>There could be an associated for-profit entity some day</a:t>
            </a:r>
            <a:endParaRPr lang="en-US" sz="1800" dirty="0"/>
          </a:p>
          <a:p>
            <a:pPr lvl="0"/>
            <a:r>
              <a:rPr lang="en-US" sz="2000" dirty="0" smtClean="0"/>
              <a:t>Provider led</a:t>
            </a:r>
          </a:p>
          <a:p>
            <a:pPr lvl="1"/>
            <a:r>
              <a:rPr lang="en-US" sz="1800" dirty="0" smtClean="0"/>
              <a:t>Simple majority of providers on the Board of Directors</a:t>
            </a:r>
          </a:p>
          <a:p>
            <a:pPr lvl="0"/>
            <a:r>
              <a:rPr lang="en-US" sz="2000" dirty="0" smtClean="0"/>
              <a:t>All </a:t>
            </a:r>
            <a:r>
              <a:rPr lang="en-US" sz="2000" dirty="0"/>
              <a:t>organizations will have equal influence and </a:t>
            </a:r>
            <a:r>
              <a:rPr lang="en-US" sz="2000" dirty="0" smtClean="0"/>
              <a:t>opportunity</a:t>
            </a:r>
          </a:p>
          <a:p>
            <a:pPr lvl="1"/>
            <a:r>
              <a:rPr lang="en-US" sz="1800" dirty="0" smtClean="0"/>
              <a:t>Intermountain and LSU will not be “special”</a:t>
            </a:r>
          </a:p>
          <a:p>
            <a:pPr lvl="0"/>
            <a:r>
              <a:rPr lang="en-US" sz="2000" dirty="0"/>
              <a:t>Start small, be effective, and then </a:t>
            </a:r>
            <a:r>
              <a:rPr lang="en-US" sz="2000" dirty="0" smtClean="0"/>
              <a:t>grow</a:t>
            </a:r>
          </a:p>
          <a:p>
            <a:pPr lvl="1"/>
            <a:r>
              <a:rPr lang="en-US" sz="1800" dirty="0" smtClean="0"/>
              <a:t>We want to allow everyone that is interested to participate</a:t>
            </a:r>
            <a:endParaRPr lang="en-US" sz="1800" dirty="0"/>
          </a:p>
          <a:p>
            <a:pPr lvl="0"/>
            <a:r>
              <a:rPr lang="en-US" sz="2000" dirty="0" smtClean="0"/>
              <a:t>Allow diverse strategies and participants</a:t>
            </a:r>
          </a:p>
          <a:p>
            <a:pPr lvl="1"/>
            <a:r>
              <a:rPr lang="en-US" sz="1800" dirty="0" smtClean="0"/>
              <a:t>Open source and for-profit</a:t>
            </a:r>
          </a:p>
          <a:p>
            <a:pPr lvl="1"/>
            <a:r>
              <a:rPr lang="en-US" sz="1800" dirty="0" smtClean="0"/>
              <a:t>One person business up to multi-national corporations</a:t>
            </a:r>
          </a:p>
          <a:p>
            <a:pPr lvl="1"/>
            <a:r>
              <a:rPr lang="en-US" sz="1800" dirty="0" smtClean="0"/>
              <a:t>Healthcare providers and healthcare software developers</a:t>
            </a:r>
          </a:p>
          <a:p>
            <a:pPr lvl="1"/>
            <a:r>
              <a:rPr lang="en-US" sz="1800" dirty="0" smtClean="0"/>
              <a:t>Students and professional software engineers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24924"/>
            <a:ext cx="8042276" cy="1336956"/>
          </a:xfrm>
        </p:spPr>
        <p:txBody>
          <a:bodyPr/>
          <a:lstStyle/>
          <a:p>
            <a:r>
              <a:rPr lang="en-US" dirty="0" smtClean="0"/>
              <a:t>Principles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37048"/>
            <a:ext cx="8503920" cy="4873752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Initially, </a:t>
            </a:r>
            <a:r>
              <a:rPr lang="en-US" sz="2400" dirty="0"/>
              <a:t>focus on the minimum set of standards and technology </a:t>
            </a:r>
            <a:endParaRPr lang="en-US" sz="2400" dirty="0" smtClean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ncrease options </a:t>
            </a:r>
            <a:r>
              <a:rPr lang="en-US" sz="2000" dirty="0"/>
              <a:t>as we gain experience and </a:t>
            </a:r>
            <a:r>
              <a:rPr lang="en-US" sz="2000" dirty="0" smtClean="0"/>
              <a:t>success</a:t>
            </a:r>
          </a:p>
          <a:p>
            <a:pPr lvl="0"/>
            <a:r>
              <a:rPr lang="en-US" sz="2400" dirty="0" smtClean="0"/>
              <a:t>HSPC is </a:t>
            </a:r>
            <a:r>
              <a:rPr lang="en-US" sz="2400" b="1" i="1" u="sng" dirty="0" smtClean="0"/>
              <a:t>not</a:t>
            </a:r>
            <a:r>
              <a:rPr lang="en-US" sz="2400" dirty="0" smtClean="0"/>
              <a:t> producing software (mostly)</a:t>
            </a:r>
          </a:p>
          <a:p>
            <a:pPr lvl="1"/>
            <a:r>
              <a:rPr lang="en-US" sz="2000" dirty="0" smtClean="0"/>
              <a:t>HSPC members or groups of members produce software</a:t>
            </a:r>
          </a:p>
          <a:p>
            <a:pPr lvl="1"/>
            <a:r>
              <a:rPr lang="en-US" sz="2000" dirty="0" smtClean="0"/>
              <a:t>HSPC will need to provide a reference implementation for purposes of certification</a:t>
            </a:r>
          </a:p>
          <a:p>
            <a:pPr lvl="0"/>
            <a:r>
              <a:rPr lang="en-US" sz="2400" dirty="0" smtClean="0"/>
              <a:t>No “central planning” by HSPC of app development</a:t>
            </a:r>
          </a:p>
          <a:p>
            <a:pPr lvl="1"/>
            <a:r>
              <a:rPr lang="en-US" sz="2000" dirty="0" smtClean="0"/>
              <a:t>Participants decide what they want to build and invest their own resources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b="1" i="1" u="sng" dirty="0" smtClean="0"/>
              <a:t>DO</a:t>
            </a:r>
            <a:r>
              <a:rPr lang="en-US" sz="2000" dirty="0" smtClean="0"/>
              <a:t> need to agree about the minimum set of services that will enable a marketplace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1220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8229600" cy="87195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defTabSz="914400"/>
            <a:r>
              <a:rPr lang="en-US" sz="3600" dirty="0">
                <a:solidFill>
                  <a:schemeClr val="accent1"/>
                </a:solidFill>
              </a:rPr>
              <a:t>Healthcare Services Platform Consortium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Organizational Chart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99658" y="1688928"/>
            <a:ext cx="8424434" cy="3904867"/>
            <a:chOff x="251026" y="1972638"/>
            <a:chExt cx="8424434" cy="3904867"/>
          </a:xfrm>
        </p:grpSpPr>
        <p:sp>
          <p:nvSpPr>
            <p:cNvPr id="4" name="Rounded Rectangle 3"/>
            <p:cNvSpPr/>
            <p:nvPr/>
          </p:nvSpPr>
          <p:spPr>
            <a:xfrm>
              <a:off x="3686575" y="1972638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Board </a:t>
              </a:r>
            </a:p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of</a:t>
              </a:r>
            </a:p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Directors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86575" y="3468898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CEO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51026" y="5224068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CFO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31969" y="2221823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Advisory</a:t>
              </a:r>
            </a:p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Committees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81079" y="5224068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Marketing </a:t>
              </a:r>
            </a:p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Membership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11132" y="5224068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Business</a:t>
              </a:r>
            </a:p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41185" y="5224068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Support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171239" y="5224068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CTO</a:t>
              </a:r>
            </a:p>
          </p:txBody>
        </p:sp>
        <p:cxnSp>
          <p:nvCxnSpPr>
            <p:cNvPr id="14" name="Straight Connector 13"/>
            <p:cNvCxnSpPr>
              <a:stCxn id="4" idx="2"/>
              <a:endCxn id="5" idx="0"/>
            </p:cNvCxnSpPr>
            <p:nvPr/>
          </p:nvCxnSpPr>
          <p:spPr>
            <a:xfrm>
              <a:off x="4438686" y="2626075"/>
              <a:ext cx="0" cy="842823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55458" y="4130213"/>
              <a:ext cx="0" cy="1093855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67746" y="3029506"/>
              <a:ext cx="2222445" cy="0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72682" y="4907965"/>
              <a:ext cx="3366004" cy="0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438686" y="4907965"/>
              <a:ext cx="3478010" cy="0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23046" y="4907965"/>
              <a:ext cx="0" cy="316103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916696" y="4912417"/>
              <a:ext cx="0" cy="316103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750519" y="4912417"/>
              <a:ext cx="0" cy="316103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72682" y="4912417"/>
              <a:ext cx="0" cy="316103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5787069" y="2216478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Secretary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95955" y="3182136"/>
              <a:ext cx="1504221" cy="65343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General</a:t>
              </a:r>
            </a:p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prstClr val="white"/>
                  </a:solidFill>
                </a:rPr>
                <a:t>Counsel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09024" y="2795255"/>
              <a:ext cx="8296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Non Voting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43469" y="2597378"/>
              <a:ext cx="8296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Non Voting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601233" y="2530068"/>
              <a:ext cx="0" cy="978786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601233" y="2530068"/>
              <a:ext cx="491106" cy="0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590191" y="3509196"/>
              <a:ext cx="344191" cy="0"/>
            </a:xfrm>
            <a:prstGeom prst="line">
              <a:avLst/>
            </a:prstGeom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1780600" y="2908555"/>
            <a:ext cx="1504221" cy="65343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dirty="0" smtClean="0">
                <a:solidFill>
                  <a:prstClr val="white"/>
                </a:solidFill>
              </a:rPr>
              <a:t>Technical Steering Committee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284822" y="2264831"/>
            <a:ext cx="245553" cy="0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73967" y="3193066"/>
            <a:ext cx="245553" cy="0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19520" y="2264831"/>
            <a:ext cx="0" cy="928235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61376" y="2798568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Voting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838"/>
            <a:ext cx="8229600" cy="87195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defTabSz="914400"/>
            <a:r>
              <a:rPr lang="en-US" sz="3600" dirty="0">
                <a:solidFill>
                  <a:schemeClr val="accent1"/>
                </a:solidFill>
              </a:rPr>
              <a:t>Voluntary Board Advisory Committees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and TSC and Technical Committees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04355" y="1763802"/>
            <a:ext cx="1754610" cy="86303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solidFill>
                  <a:prstClr val="white"/>
                </a:solidFill>
              </a:rPr>
              <a:t>Advisory</a:t>
            </a:r>
          </a:p>
          <a:p>
            <a:pPr algn="ctr">
              <a:lnSpc>
                <a:spcPct val="70000"/>
              </a:lnSpc>
            </a:pPr>
            <a:r>
              <a:rPr lang="en-US" dirty="0" smtClean="0">
                <a:solidFill>
                  <a:prstClr val="white"/>
                </a:solidFill>
              </a:rPr>
              <a:t>Committees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480701" y="3051226"/>
            <a:ext cx="1148760" cy="713805"/>
            <a:chOff x="213504" y="1827924"/>
            <a:chExt cx="811638" cy="541092"/>
          </a:xfrm>
          <a:solidFill>
            <a:schemeClr val="tx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8" name="Rounded Rectangle 57"/>
            <p:cNvSpPr/>
            <p:nvPr/>
          </p:nvSpPr>
          <p:spPr>
            <a:xfrm>
              <a:off x="213504" y="1827924"/>
              <a:ext cx="811638" cy="54109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7"/>
            <p:cNvSpPr/>
            <p:nvPr/>
          </p:nvSpPr>
          <p:spPr>
            <a:xfrm>
              <a:off x="229352" y="1843772"/>
              <a:ext cx="779942" cy="5093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Finance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5000" y="3051226"/>
            <a:ext cx="1148760" cy="713805"/>
            <a:chOff x="1088515" y="1827924"/>
            <a:chExt cx="811638" cy="541092"/>
          </a:xfrm>
          <a:solidFill>
            <a:schemeClr val="tx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6" name="Rounded Rectangle 55"/>
            <p:cNvSpPr/>
            <p:nvPr/>
          </p:nvSpPr>
          <p:spPr>
            <a:xfrm>
              <a:off x="1088515" y="1827924"/>
              <a:ext cx="811638" cy="54109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10"/>
            <p:cNvSpPr/>
            <p:nvPr/>
          </p:nvSpPr>
          <p:spPr>
            <a:xfrm>
              <a:off x="1104363" y="1843772"/>
              <a:ext cx="779942" cy="5093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Membership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7451" y="3051226"/>
            <a:ext cx="1148760" cy="713805"/>
            <a:chOff x="1941442" y="5615571"/>
            <a:chExt cx="811638" cy="541092"/>
          </a:xfrm>
          <a:solidFill>
            <a:schemeClr val="tx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Rounded Rectangle 43"/>
            <p:cNvSpPr/>
            <p:nvPr/>
          </p:nvSpPr>
          <p:spPr>
            <a:xfrm>
              <a:off x="1941442" y="5615571"/>
              <a:ext cx="811638" cy="54109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28"/>
            <p:cNvSpPr/>
            <p:nvPr/>
          </p:nvSpPr>
          <p:spPr>
            <a:xfrm>
              <a:off x="1957290" y="5631419"/>
              <a:ext cx="779942" cy="5093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 Marketing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69" name="Straight Connector 68"/>
          <p:cNvCxnSpPr>
            <a:endCxn id="53" idx="0"/>
          </p:cNvCxnSpPr>
          <p:nvPr/>
        </p:nvCxnSpPr>
        <p:spPr>
          <a:xfrm>
            <a:off x="6820474" y="2749963"/>
            <a:ext cx="1" cy="336562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027753" y="2626832"/>
            <a:ext cx="0" cy="485354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419869" y="2854456"/>
            <a:ext cx="0" cy="233104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61744" y="2883338"/>
            <a:ext cx="0" cy="233104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419869" y="2869509"/>
            <a:ext cx="3362123" cy="11273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5947673" y="1886933"/>
            <a:ext cx="1754610" cy="86303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dirty="0" smtClean="0">
                <a:solidFill>
                  <a:prstClr val="white"/>
                </a:solidFill>
              </a:rPr>
              <a:t>Technical Steering Committee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46094" y="3065618"/>
            <a:ext cx="1153264" cy="3016144"/>
            <a:chOff x="5543470" y="3121578"/>
            <a:chExt cx="1153264" cy="3016144"/>
          </a:xfrm>
        </p:grpSpPr>
        <p:grpSp>
          <p:nvGrpSpPr>
            <p:cNvPr id="35" name="Group 34"/>
            <p:cNvGrpSpPr/>
            <p:nvPr/>
          </p:nvGrpSpPr>
          <p:grpSpPr>
            <a:xfrm>
              <a:off x="5543470" y="3121578"/>
              <a:ext cx="1148760" cy="713805"/>
              <a:chOff x="1938585" y="2568836"/>
              <a:chExt cx="811638" cy="541092"/>
            </a:xfrm>
            <a:solidFill>
              <a:schemeClr val="tx2">
                <a:lumMod val="75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2" name="Rounded Rectangle 51"/>
              <p:cNvSpPr/>
              <p:nvPr/>
            </p:nvSpPr>
            <p:spPr>
              <a:xfrm>
                <a:off x="1938585" y="2568836"/>
                <a:ext cx="811638" cy="541092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ounded Rectangle 16"/>
              <p:cNvSpPr/>
              <p:nvPr/>
            </p:nvSpPr>
            <p:spPr>
              <a:xfrm>
                <a:off x="1954433" y="2584684"/>
                <a:ext cx="779942" cy="50939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>Tier I</a:t>
                </a: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>Architecture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Straight Connector 17"/>
            <p:cNvSpPr/>
            <p:nvPr/>
          </p:nvSpPr>
          <p:spPr>
            <a:xfrm>
              <a:off x="5903570" y="3921612"/>
              <a:ext cx="129420" cy="3206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21542"/>
                  </a:lnTo>
                  <a:lnTo>
                    <a:pt x="50224" y="121542"/>
                  </a:lnTo>
                  <a:lnTo>
                    <a:pt x="50224" y="24308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7" name="Group 36"/>
            <p:cNvGrpSpPr/>
            <p:nvPr/>
          </p:nvGrpSpPr>
          <p:grpSpPr>
            <a:xfrm>
              <a:off x="5547974" y="3894089"/>
              <a:ext cx="1148760" cy="713805"/>
              <a:chOff x="1943089" y="3353014"/>
              <a:chExt cx="811638" cy="541092"/>
            </a:xfrm>
            <a:solidFill>
              <a:schemeClr val="tx2">
                <a:lumMod val="75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0" name="Rounded Rectangle 49"/>
              <p:cNvSpPr/>
              <p:nvPr/>
            </p:nvSpPr>
            <p:spPr>
              <a:xfrm>
                <a:off x="1943089" y="3353014"/>
                <a:ext cx="811638" cy="541092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ounded Rectangle 19"/>
              <p:cNvSpPr/>
              <p:nvPr/>
            </p:nvSpPr>
            <p:spPr>
              <a:xfrm>
                <a:off x="1958937" y="3368862"/>
                <a:ext cx="779942" cy="50939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>Tier II</a:t>
                </a: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>Architecture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Straight Connector 20"/>
            <p:cNvSpPr/>
            <p:nvPr/>
          </p:nvSpPr>
          <p:spPr>
            <a:xfrm>
              <a:off x="5906622" y="4717500"/>
              <a:ext cx="129420" cy="2722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7172" y="0"/>
                  </a:moveTo>
                  <a:lnTo>
                    <a:pt x="47172" y="103202"/>
                  </a:lnTo>
                  <a:lnTo>
                    <a:pt x="45720" y="103202"/>
                  </a:lnTo>
                  <a:lnTo>
                    <a:pt x="45720" y="20640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9" name="Group 38"/>
            <p:cNvGrpSpPr/>
            <p:nvPr/>
          </p:nvGrpSpPr>
          <p:grpSpPr>
            <a:xfrm>
              <a:off x="5546521" y="4654578"/>
              <a:ext cx="1148760" cy="713805"/>
              <a:chOff x="1941636" y="4100512"/>
              <a:chExt cx="811638" cy="541092"/>
            </a:xfrm>
            <a:solidFill>
              <a:schemeClr val="tx2">
                <a:lumMod val="75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8" name="Rounded Rectangle 47"/>
              <p:cNvSpPr/>
              <p:nvPr/>
            </p:nvSpPr>
            <p:spPr>
              <a:xfrm>
                <a:off x="1941636" y="4100512"/>
                <a:ext cx="811638" cy="541092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ounded Rectangle 22"/>
              <p:cNvSpPr/>
              <p:nvPr/>
            </p:nvSpPr>
            <p:spPr>
              <a:xfrm>
                <a:off x="1957484" y="4116360"/>
                <a:ext cx="779942" cy="50939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>Sandbox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Straight Connector 23"/>
            <p:cNvSpPr/>
            <p:nvPr/>
          </p:nvSpPr>
          <p:spPr>
            <a:xfrm>
              <a:off x="5906622" y="5461795"/>
              <a:ext cx="129420" cy="2855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16436"/>
                  </a:lnTo>
                </a:path>
              </a:pathLst>
            </a:cu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1" name="Group 40"/>
            <p:cNvGrpSpPr/>
            <p:nvPr/>
          </p:nvGrpSpPr>
          <p:grpSpPr>
            <a:xfrm>
              <a:off x="5546521" y="5423917"/>
              <a:ext cx="1148760" cy="713805"/>
              <a:chOff x="1941636" y="4858041"/>
              <a:chExt cx="811638" cy="541092"/>
            </a:xfrm>
            <a:solidFill>
              <a:schemeClr val="tx2">
                <a:lumMod val="75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1941636" y="4858041"/>
                <a:ext cx="811638" cy="541092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ounded Rectangle 25"/>
              <p:cNvSpPr/>
              <p:nvPr/>
            </p:nvSpPr>
            <p:spPr>
              <a:xfrm>
                <a:off x="1957484" y="4873889"/>
                <a:ext cx="779942" cy="50939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>Modeling </a:t>
                </a:r>
              </a:p>
              <a:p>
                <a:pPr algn="ctr" defTabSz="3556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>and Terminology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51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6DD17-970A-4E94-8487-3561A2046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156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" b="0" i="0" u="none" strike="noStrike" cap="none" normalizeH="0" baseline="0" dirty="0" smtClean="0" bmk="_MailAutoSig">
                <a:ln>
                  <a:noFill/>
                </a:ln>
                <a:solidFill>
                  <a:srgbClr val="0039A6"/>
                </a:solidFill>
                <a:effectLst/>
                <a:latin typeface="Verdana" pitchFamily="34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en-US" altLang="en-US" sz="400" b="0" i="0" u="none" strike="noStrike" cap="none" normalizeH="0" baseline="0" dirty="0" smtClean="0" bmk="_MailAutoSig">
                <a:ln>
                  <a:noFill/>
                </a:ln>
                <a:solidFill>
                  <a:srgbClr val="0039A6"/>
                </a:solidFill>
                <a:effectLst/>
                <a:latin typeface="Verdana" pitchFamily="34" charset="0"/>
                <a:ea typeface="Times New Roman" pitchFamily="18" charset="0"/>
                <a:cs typeface="Courier New" pitchFamily="49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181" y="1761267"/>
            <a:ext cx="6321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39A6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S</a:t>
            </a:r>
            <a:r>
              <a:rPr lang="en-US" altLang="en-US" sz="2000" b="1" dirty="0" bmk="">
                <a:solidFill>
                  <a:srgbClr val="0039A6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tanley M. Huff, MD</a:t>
            </a:r>
            <a:r>
              <a:rPr lang="en-US" altLang="en-US" sz="3200" b="1" dirty="0" bmk="_MailAutoSig">
                <a:solidFill>
                  <a:srgbClr val="0039A6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/>
            </a:r>
            <a:br>
              <a:rPr lang="en-US" altLang="en-US" sz="3200" b="1" dirty="0" bmk="_MailAutoSig">
                <a:solidFill>
                  <a:srgbClr val="0039A6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</a:br>
            <a: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Chief Medical Informatics Officer</a:t>
            </a:r>
            <a:b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</a:br>
            <a: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Intermountain </a:t>
            </a:r>
            <a:r>
              <a:rPr lang="en-US" altLang="en-US" dirty="0" smtClean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Transformation Laboratory</a:t>
            </a:r>
            <a:r>
              <a:rPr lang="en-US" altLang="en-US" dirty="0" bmk="_MailAutoSig">
                <a:solidFill>
                  <a:srgbClr val="3D7EDB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bmk="_MailAutoSig">
                <a:solidFill>
                  <a:srgbClr val="3D7EDB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altLang="en-US" dirty="0" smtClean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5022 </a:t>
            </a:r>
            <a: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South </a:t>
            </a:r>
            <a:r>
              <a:rPr lang="en-US" altLang="en-US" dirty="0" smtClean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State Street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Murray</a:t>
            </a:r>
            <a: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, UT 84107</a:t>
            </a:r>
            <a:b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</a:br>
            <a: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Office: 801.507.9111 | Cell: 801.573.6470</a:t>
            </a:r>
            <a:b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</a:br>
            <a:r>
              <a:rPr lang="en-US" altLang="en-US" dirty="0" bmk="_MailAutoSig">
                <a:solidFill>
                  <a:srgbClr val="3D7EDB"/>
                </a:solidFill>
                <a:latin typeface="Verdana" pitchFamily="34" charset="0"/>
                <a:ea typeface="Times New Roman" pitchFamily="18" charset="0"/>
                <a:cs typeface="Courier New" pitchFamily="49" charset="0"/>
              </a:rPr>
              <a:t>Fax: 801.507.9400 | </a:t>
            </a:r>
            <a:r>
              <a:rPr lang="en-US" altLang="en-US" sz="2800" dirty="0" smtClean="0" bmk="_MailAutoSig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stan.huff@imail.org</a:t>
            </a:r>
            <a:endParaRPr lang="en-US" alt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2450"/>
          </a:xfrm>
        </p:spPr>
        <p:txBody>
          <a:bodyPr/>
          <a:lstStyle/>
          <a:p>
            <a:r>
              <a:rPr lang="en-US" sz="4000" dirty="0" smtClean="0"/>
              <a:t>Organizational Guiding Principles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25939"/>
            <a:ext cx="8042276" cy="495923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Board of Directors (BOD)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1" dirty="0" smtClean="0"/>
              <a:t>Selected by Benefactor Members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200" b="1" dirty="0"/>
              <a:t>Each Benefactor Member can elect one board seat for every 200K contribution to HSPC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200" b="1" dirty="0"/>
              <a:t>May be elected in the event that the Board seats exceed seven BOD members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200" b="1" dirty="0"/>
              <a:t>Serve a 3 year term at the pleasure of the benefactor members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 dirty="0" smtClean="0"/>
              <a:t>Strategic role – the Board does not manage day-to-day activities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b="1" dirty="0" smtClean="0"/>
              <a:t>Board Level Advisory Committees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1" dirty="0"/>
              <a:t>Serve to advise on strategy at the pleasure of the board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1" dirty="0"/>
              <a:t>Voluntary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200" b="1" dirty="0"/>
              <a:t>Chairs appointed by the BOD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200" b="1" dirty="0"/>
              <a:t>Chairs can come from operational staff or at large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200" b="1" dirty="0"/>
              <a:t>To vote must be Associate Members or higher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000" b="1" dirty="0"/>
              <a:t>One vote per membership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Technical Committees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1" dirty="0"/>
              <a:t>Report to the Technical Steering Committee, which reports to the </a:t>
            </a:r>
            <a:r>
              <a:rPr lang="en-US" sz="1400" b="1" dirty="0" smtClean="0"/>
              <a:t>Board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200" b="1" dirty="0" smtClean="0"/>
              <a:t>CTO is an ex-officio member of the TSC</a:t>
            </a:r>
            <a:endParaRPr lang="en-US" sz="1200" b="1" dirty="0"/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1" dirty="0"/>
              <a:t>Leadership of TCs elected by the members of the TC (benefactor and associate members</a:t>
            </a:r>
            <a:r>
              <a:rPr lang="en-US" sz="1400" b="1" dirty="0" smtClean="0"/>
              <a:t>)</a:t>
            </a:r>
            <a:endParaRPr lang="en-US" sz="1400" b="1" dirty="0"/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Operations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1" dirty="0"/>
              <a:t>Responsible for execution under the direction of the CEO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1" dirty="0"/>
              <a:t>Follow strategic objectives set by the BOD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1" dirty="0"/>
              <a:t>Disputes will be resolved by the HSPC BOD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0647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Organizational Relationships (not exhaustive)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635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</a:t>
            </a:r>
            <a:br>
              <a:rPr lang="en-US" dirty="0" smtClean="0"/>
            </a:br>
            <a:r>
              <a:rPr lang="en-US" sz="2400" dirty="0" smtClean="0"/>
              <a:t>(Clinical Information Modeling Initiative)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HSPC will use CIMI models for creation of implementable models including detailed HL7 FHIR profiles</a:t>
            </a:r>
          </a:p>
          <a:p>
            <a:r>
              <a:rPr lang="en-US" dirty="0" smtClean="0"/>
              <a:t>CIMI plans to become a part of HL7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HSPC will use HL7 FHIR for data services</a:t>
            </a:r>
          </a:p>
          <a:p>
            <a:r>
              <a:rPr lang="en-US" dirty="0"/>
              <a:t>CIMI plans to become a part of HL7</a:t>
            </a:r>
          </a:p>
          <a:p>
            <a:r>
              <a:rPr lang="en-US" dirty="0" smtClean="0"/>
              <a:t>HSPC will use HL7 as the forum for creating industry wide agreement about:</a:t>
            </a:r>
          </a:p>
          <a:p>
            <a:pPr lvl="1"/>
            <a:r>
              <a:rPr lang="en-US" dirty="0" smtClean="0"/>
              <a:t>Detailed profiles for true interoperability</a:t>
            </a:r>
          </a:p>
          <a:p>
            <a:pPr lvl="1"/>
            <a:r>
              <a:rPr lang="en-US" dirty="0" smtClean="0"/>
              <a:t>Consensus of professional and clinical bodies about data that needs to be collected and shared (workflow or process interoperability)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4954"/>
          </a:xfrm>
        </p:spPr>
        <p:txBody>
          <a:bodyPr/>
          <a:lstStyle/>
          <a:p>
            <a:r>
              <a:rPr lang="en-US" sz="4000" dirty="0" smtClean="0"/>
              <a:t>Joint CIMI and HL7 FHIR Meeting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Meetings </a:t>
            </a:r>
            <a:r>
              <a:rPr lang="en-US" sz="2800" dirty="0"/>
              <a:t>will be hosted by Intermountain Healthcare </a:t>
            </a:r>
            <a:r>
              <a:rPr lang="en-US" sz="2800" dirty="0" smtClean="0"/>
              <a:t>in </a:t>
            </a:r>
            <a:r>
              <a:rPr lang="en-US" sz="2800" dirty="0"/>
              <a:t>Salt Lake City, August </a:t>
            </a:r>
            <a:r>
              <a:rPr lang="en-US" sz="2800" dirty="0" smtClean="0"/>
              <a:t>10-11 </a:t>
            </a:r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Everyone is </a:t>
            </a:r>
            <a:r>
              <a:rPr lang="en-US" sz="2800" dirty="0" smtClean="0"/>
              <a:t>invited!</a:t>
            </a:r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Aug 10: Technical meeting: laying out a course for CIMI to write profiles/clinical models 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Aug 11: Clinical meeting: creating broad consensus on profiles for true interoperability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49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HSPC will use SMART as a EHR integration strategy</a:t>
            </a:r>
          </a:p>
          <a:p>
            <a:r>
              <a:rPr lang="en-US" dirty="0" smtClean="0"/>
              <a:t>HSPC will work together with SMART on all activities of mutual interest</a:t>
            </a:r>
          </a:p>
          <a:p>
            <a:r>
              <a:rPr lang="en-US" dirty="0" smtClean="0"/>
              <a:t>We will create a written document (MOU?) to describe the relationship between the two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1832"/>
          </a:xfrm>
        </p:spPr>
        <p:txBody>
          <a:bodyPr/>
          <a:lstStyle/>
          <a:p>
            <a:r>
              <a:rPr lang="en-US" sz="4000" dirty="0" smtClean="0"/>
              <a:t>Center for Medical Interoperability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 for </a:t>
            </a:r>
            <a:r>
              <a:rPr lang="en-US" dirty="0" smtClean="0"/>
              <a:t>support of </a:t>
            </a:r>
            <a:r>
              <a:rPr lang="en-US" dirty="0" smtClean="0"/>
              <a:t>CIMI and HSPC as part of C4MI </a:t>
            </a:r>
            <a:r>
              <a:rPr lang="en-US" dirty="0" smtClean="0"/>
              <a:t>technical programs</a:t>
            </a:r>
            <a:endParaRPr lang="en-US" dirty="0" smtClean="0"/>
          </a:p>
          <a:p>
            <a:r>
              <a:rPr lang="en-US" b="1" i="1" u="sng" dirty="0" smtClean="0"/>
              <a:t>Possible</a:t>
            </a:r>
            <a:r>
              <a:rPr lang="en-US" dirty="0" smtClean="0"/>
              <a:t> activities</a:t>
            </a:r>
          </a:p>
          <a:p>
            <a:pPr lvl="1"/>
            <a:r>
              <a:rPr lang="en-US" dirty="0" smtClean="0"/>
              <a:t>Host a vendor and provider neutral app store</a:t>
            </a:r>
          </a:p>
          <a:p>
            <a:pPr lvl="1"/>
            <a:r>
              <a:rPr lang="en-US" dirty="0" smtClean="0"/>
              <a:t>Create a reference implementation of HSPC services</a:t>
            </a:r>
          </a:p>
          <a:p>
            <a:pPr lvl="1"/>
            <a:r>
              <a:rPr lang="en-US" dirty="0" smtClean="0"/>
              <a:t>Host a development sandbox</a:t>
            </a:r>
          </a:p>
          <a:p>
            <a:pPr lvl="1"/>
            <a:r>
              <a:rPr lang="en-US" dirty="0" smtClean="0"/>
              <a:t>Logistic support</a:t>
            </a:r>
          </a:p>
          <a:p>
            <a:pPr lvl="2"/>
            <a:r>
              <a:rPr lang="en-US" dirty="0" smtClean="0"/>
              <a:t>Meetings, websites, publicity</a:t>
            </a:r>
          </a:p>
          <a:p>
            <a:pPr lvl="1"/>
            <a:r>
              <a:rPr lang="en-US" dirty="0" smtClean="0"/>
              <a:t>Host a model repository (and other knowledge artifacts)</a:t>
            </a:r>
          </a:p>
          <a:p>
            <a:pPr lvl="1"/>
            <a:r>
              <a:rPr lang="en-US" dirty="0" smtClean="0"/>
              <a:t>Support online terminology services</a:t>
            </a:r>
          </a:p>
          <a:p>
            <a:pPr lvl="1"/>
            <a:r>
              <a:rPr lang="en-US" dirty="0" smtClean="0"/>
              <a:t>Tool development</a:t>
            </a:r>
          </a:p>
          <a:p>
            <a:pPr lvl="1"/>
            <a:r>
              <a:rPr lang="en-US" dirty="0" smtClean="0"/>
              <a:t>Conformance testing and certification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Library of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Proposed: A public repository and distribution center for CIMI/HSPC developed value sets (VSAC)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Argonauts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know for sure</a:t>
            </a:r>
          </a:p>
          <a:p>
            <a:pPr lvl="1"/>
            <a:r>
              <a:rPr lang="en-US" dirty="0" smtClean="0"/>
              <a:t>A call is planned to discuss the relationship</a:t>
            </a:r>
          </a:p>
          <a:p>
            <a:r>
              <a:rPr lang="en-US" dirty="0" smtClean="0"/>
              <a:t>Work together on HIMSS demonstrations?</a:t>
            </a:r>
          </a:p>
          <a:p>
            <a:r>
              <a:rPr lang="en-US" dirty="0" smtClean="0"/>
              <a:t>Work together to create industry wide consensus for profiles to be used for “true” interoperability?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Vision for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947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the Health Care Services Platform Consortium?</a:t>
            </a:r>
          </a:p>
          <a:p>
            <a:r>
              <a:rPr lang="en-US" dirty="0" smtClean="0"/>
              <a:t>HSPC – functions and principles</a:t>
            </a:r>
          </a:p>
          <a:p>
            <a:r>
              <a:rPr lang="en-US" dirty="0" smtClean="0"/>
              <a:t>Organizational structure</a:t>
            </a:r>
          </a:p>
          <a:p>
            <a:r>
              <a:rPr lang="en-US" dirty="0" smtClean="0"/>
              <a:t>Key relationships with other organizations</a:t>
            </a:r>
          </a:p>
          <a:p>
            <a:r>
              <a:rPr lang="en-US" dirty="0" smtClean="0"/>
              <a:t>The vision of the future</a:t>
            </a:r>
          </a:p>
          <a:p>
            <a:r>
              <a:rPr lang="en-US" dirty="0" smtClean="0"/>
              <a:t>Goals for this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1217225"/>
            <a:ext cx="8200901" cy="51966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Apps that address specific focused problems…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7" y="1886199"/>
            <a:ext cx="8450263" cy="4191001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Provider-facing services</a:t>
            </a:r>
          </a:p>
          <a:p>
            <a:pPr lvl="1"/>
            <a:r>
              <a:rPr lang="en-US" dirty="0" smtClean="0"/>
              <a:t>Focused decision support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Disease management</a:t>
            </a:r>
          </a:p>
          <a:p>
            <a:pPr lvl="1"/>
            <a:r>
              <a:rPr lang="en-US" dirty="0" smtClean="0"/>
              <a:t>Specialty workflows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National Shared Services</a:t>
            </a:r>
          </a:p>
          <a:p>
            <a:pPr lvl="1"/>
            <a:r>
              <a:rPr lang="en-US" dirty="0" smtClean="0"/>
              <a:t>Genomic testing &amp; CDS</a:t>
            </a:r>
          </a:p>
          <a:p>
            <a:pPr lvl="1"/>
            <a:r>
              <a:rPr lang="en-US" dirty="0" err="1" smtClean="0"/>
              <a:t>Pharmacogenomic</a:t>
            </a:r>
            <a:r>
              <a:rPr lang="en-US" dirty="0" smtClean="0"/>
              <a:t> screening</a:t>
            </a:r>
          </a:p>
          <a:p>
            <a:pPr lvl="1"/>
            <a:r>
              <a:rPr lang="en-US" dirty="0" smtClean="0"/>
              <a:t>CDC Ebola screening?</a:t>
            </a:r>
          </a:p>
          <a:p>
            <a:pPr lvl="1"/>
            <a:r>
              <a:rPr lang="en-US" dirty="0" smtClean="0"/>
              <a:t>CDC </a:t>
            </a:r>
            <a:r>
              <a:rPr lang="en-US" dirty="0"/>
              <a:t>i</a:t>
            </a:r>
            <a:r>
              <a:rPr lang="en-US" dirty="0" smtClean="0"/>
              <a:t>mmunization forecaster</a:t>
            </a:r>
          </a:p>
          <a:p>
            <a:pPr lvl="1"/>
            <a:r>
              <a:rPr lang="en-US" dirty="0" smtClean="0"/>
              <a:t>Prior Authorization / Appropriateness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25550" y="2051450"/>
            <a:ext cx="120058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App 1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3350" y="5023250"/>
            <a:ext cx="133263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EHR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1966" y="2068594"/>
            <a:ext cx="120058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App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9766" y="2051450"/>
            <a:ext cx="120058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App 3</a:t>
            </a:r>
          </a:p>
        </p:txBody>
      </p:sp>
      <p:cxnSp>
        <p:nvCxnSpPr>
          <p:cNvPr id="12" name="Straight Arrow Connector 11"/>
          <p:cNvCxnSpPr>
            <a:stCxn id="4" idx="2"/>
            <a:endCxn id="7" idx="0"/>
          </p:cNvCxnSpPr>
          <p:nvPr/>
        </p:nvCxnSpPr>
        <p:spPr>
          <a:xfrm>
            <a:off x="5025842" y="2965850"/>
            <a:ext cx="1513824" cy="2057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7" idx="0"/>
          </p:cNvCxnSpPr>
          <p:nvPr/>
        </p:nvCxnSpPr>
        <p:spPr>
          <a:xfrm>
            <a:off x="6492258" y="2982994"/>
            <a:ext cx="47408" cy="2040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7" idx="0"/>
          </p:cNvCxnSpPr>
          <p:nvPr/>
        </p:nvCxnSpPr>
        <p:spPr>
          <a:xfrm flipH="1">
            <a:off x="6539666" y="2965850"/>
            <a:ext cx="1400392" cy="2057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704" y="151524"/>
            <a:ext cx="8499660" cy="8638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2C7C9F"/>
                </a:solidFill>
              </a:rPr>
              <a:t>Like Google Maps… </a:t>
            </a:r>
          </a:p>
        </p:txBody>
      </p:sp>
    </p:spTree>
    <p:extLst>
      <p:ext uri="{BB962C8B-B14F-4D97-AF65-F5344CB8AC3E}">
        <p14:creationId xmlns:p14="http://schemas.microsoft.com/office/powerpoint/2010/main" val="16549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122442"/>
            <a:ext cx="7289030" cy="80433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Apps that </a:t>
            </a:r>
            <a:r>
              <a:rPr lang="en-US" sz="3200" dirty="0" smtClean="0">
                <a:solidFill>
                  <a:schemeClr val="tx1"/>
                </a:solidFill>
              </a:rPr>
              <a:t>enable data sharing…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7" y="2286001"/>
            <a:ext cx="8450263" cy="36576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Next-gen Interoperability</a:t>
            </a:r>
          </a:p>
          <a:p>
            <a:pPr lvl="1"/>
            <a:r>
              <a:rPr lang="en-US" sz="2400" dirty="0" smtClean="0"/>
              <a:t>Population Health integration</a:t>
            </a:r>
          </a:p>
          <a:p>
            <a:pPr lvl="1"/>
            <a:r>
              <a:rPr lang="en-US" sz="2400" dirty="0" smtClean="0"/>
              <a:t>HIE </a:t>
            </a:r>
            <a:r>
              <a:rPr lang="en-US" sz="2400" dirty="0"/>
              <a:t>i</a:t>
            </a:r>
            <a:r>
              <a:rPr lang="en-US" sz="2400" dirty="0" smtClean="0"/>
              <a:t>ntegration</a:t>
            </a:r>
          </a:p>
          <a:p>
            <a:pPr lvl="1"/>
            <a:r>
              <a:rPr lang="en-US" sz="2400" dirty="0" smtClean="0"/>
              <a:t>Data capture for research</a:t>
            </a:r>
          </a:p>
          <a:p>
            <a:pPr lvl="1"/>
            <a:r>
              <a:rPr lang="en-US" sz="2400" dirty="0" smtClean="0"/>
              <a:t>Clinical Trial recruiting</a:t>
            </a:r>
          </a:p>
          <a:p>
            <a:pPr lvl="1"/>
            <a:r>
              <a:rPr lang="en-US" sz="2400" dirty="0" smtClean="0"/>
              <a:t>Quality Repositories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293466" y="4572000"/>
            <a:ext cx="117413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EHR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600" y="1617344"/>
            <a:ext cx="119335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App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1</a:t>
            </a:r>
          </a:p>
        </p:txBody>
      </p:sp>
      <p:cxnSp>
        <p:nvCxnSpPr>
          <p:cNvPr id="12" name="Straight Arrow Connector 11"/>
          <p:cNvCxnSpPr>
            <a:stCxn id="9" idx="2"/>
            <a:endCxn id="14" idx="0"/>
          </p:cNvCxnSpPr>
          <p:nvPr/>
        </p:nvCxnSpPr>
        <p:spPr>
          <a:xfrm flipH="1">
            <a:off x="5387667" y="2531744"/>
            <a:ext cx="1533609" cy="2040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7" idx="0"/>
          </p:cNvCxnSpPr>
          <p:nvPr/>
        </p:nvCxnSpPr>
        <p:spPr>
          <a:xfrm flipH="1">
            <a:off x="6880533" y="2531744"/>
            <a:ext cx="40743" cy="2040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1" idx="0"/>
          </p:cNvCxnSpPr>
          <p:nvPr/>
        </p:nvCxnSpPr>
        <p:spPr>
          <a:xfrm>
            <a:off x="6921276" y="2531744"/>
            <a:ext cx="1407057" cy="2040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41266" y="4572000"/>
            <a:ext cx="117413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EHR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4572000"/>
            <a:ext cx="117413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EHR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704" y="441474"/>
            <a:ext cx="8602576" cy="781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n-US"/>
            </a:defPPr>
            <a:lvl1pPr algn="ctr" defTabSz="914400">
              <a:spcBef>
                <a:spcPct val="0"/>
              </a:spcBef>
              <a:buNone/>
              <a:defRPr sz="4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C7C9F"/>
                </a:solidFill>
              </a:rPr>
              <a:t>Like Facebook… </a:t>
            </a:r>
          </a:p>
        </p:txBody>
      </p:sp>
    </p:spTree>
    <p:extLst>
      <p:ext uri="{BB962C8B-B14F-4D97-AF65-F5344CB8AC3E}">
        <p14:creationId xmlns:p14="http://schemas.microsoft.com/office/powerpoint/2010/main" val="26183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1276933"/>
            <a:ext cx="7289030" cy="804333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Apps that empower patients / consumers…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4997"/>
            <a:ext cx="4876800" cy="3429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Apps as Prescriptions</a:t>
            </a:r>
            <a:endParaRPr lang="en-US" sz="2400" dirty="0" smtClean="0"/>
          </a:p>
          <a:p>
            <a:pPr lvl="1"/>
            <a:r>
              <a:rPr lang="en-US" sz="2400" dirty="0" smtClean="0"/>
              <a:t>Chronic disease management</a:t>
            </a:r>
          </a:p>
          <a:p>
            <a:pPr lvl="1"/>
            <a:r>
              <a:rPr lang="en-US" sz="2400" dirty="0" err="1" smtClean="0"/>
              <a:t>Pt</a:t>
            </a:r>
            <a:r>
              <a:rPr lang="en-US" sz="2400" dirty="0" smtClean="0"/>
              <a:t>-Provider Communication</a:t>
            </a:r>
          </a:p>
          <a:p>
            <a:pPr lvl="1"/>
            <a:r>
              <a:rPr lang="en-US" sz="2400" dirty="0" smtClean="0"/>
              <a:t>Remote monitoring</a:t>
            </a:r>
            <a:endParaRPr lang="en-US" sz="2400" dirty="0"/>
          </a:p>
          <a:p>
            <a:pPr lvl="1"/>
            <a:r>
              <a:rPr lang="en-US" sz="2400" dirty="0" smtClean="0"/>
              <a:t>Outcome capture &amp; Clinical Effectiveness Monitoring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9390" y="1824493"/>
            <a:ext cx="171821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SMART Phone App</a:t>
            </a:r>
          </a:p>
        </p:txBody>
      </p:sp>
      <p:cxnSp>
        <p:nvCxnSpPr>
          <p:cNvPr id="12" name="Straight Arrow Connector 11"/>
          <p:cNvCxnSpPr>
            <a:stCxn id="9" idx="2"/>
            <a:endCxn id="11" idx="0"/>
          </p:cNvCxnSpPr>
          <p:nvPr/>
        </p:nvCxnSpPr>
        <p:spPr>
          <a:xfrm flipH="1">
            <a:off x="5609600" y="2738893"/>
            <a:ext cx="998895" cy="19855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17" idx="0"/>
          </p:cNvCxnSpPr>
          <p:nvPr/>
        </p:nvCxnSpPr>
        <p:spPr>
          <a:xfrm>
            <a:off x="6608495" y="2738893"/>
            <a:ext cx="1531680" cy="19855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17350" y="4724400"/>
            <a:ext cx="124565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Pop Health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1900" y="47244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EHR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828" y="300949"/>
            <a:ext cx="8356171" cy="6847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n-US"/>
            </a:defPPr>
            <a:lvl1pPr algn="ctr" defTabSz="914400">
              <a:spcBef>
                <a:spcPct val="0"/>
              </a:spcBef>
              <a:buNone/>
              <a:defRPr sz="4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C7C9F"/>
                </a:solidFill>
              </a:rPr>
              <a:t>Like ???? … </a:t>
            </a:r>
          </a:p>
        </p:txBody>
      </p:sp>
      <p:cxnSp>
        <p:nvCxnSpPr>
          <p:cNvPr id="14" name="Straight Arrow Connector 13"/>
          <p:cNvCxnSpPr>
            <a:stCxn id="17" idx="1"/>
            <a:endCxn id="11" idx="3"/>
          </p:cNvCxnSpPr>
          <p:nvPr/>
        </p:nvCxnSpPr>
        <p:spPr>
          <a:xfrm flipH="1">
            <a:off x="6257300" y="5181600"/>
            <a:ext cx="12600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Internet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Wiki: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healthservices.atlassian.net/wiki/display/HSPC/Healthcare+Services+Platform+Consortium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Website: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hspconsortium.org/#/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Review use cases</a:t>
            </a:r>
          </a:p>
          <a:p>
            <a:pPr lvl="1"/>
            <a:r>
              <a:rPr lang="en-US" dirty="0" smtClean="0"/>
              <a:t>Document the use cases</a:t>
            </a:r>
          </a:p>
          <a:p>
            <a:pPr lvl="1"/>
            <a:r>
              <a:rPr lang="en-US" dirty="0" smtClean="0"/>
              <a:t>Make specific plans for development and implementation</a:t>
            </a:r>
          </a:p>
          <a:p>
            <a:r>
              <a:rPr lang="en-US" dirty="0" smtClean="0"/>
              <a:t>Make plans to integrate FHIM and VA modeling and terminology efforts</a:t>
            </a:r>
          </a:p>
          <a:p>
            <a:pPr lvl="1"/>
            <a:r>
              <a:rPr lang="en-US" dirty="0" smtClean="0"/>
              <a:t>Determine how we can work together</a:t>
            </a:r>
          </a:p>
          <a:p>
            <a:r>
              <a:rPr lang="en-US" dirty="0" smtClean="0"/>
              <a:t>Initiate a platform technical committee?</a:t>
            </a:r>
          </a:p>
          <a:p>
            <a:r>
              <a:rPr lang="en-US" dirty="0" smtClean="0"/>
              <a:t>Initiate a testing and certification technical committee?</a:t>
            </a:r>
          </a:p>
          <a:p>
            <a:r>
              <a:rPr lang="en-US" dirty="0" smtClean="0"/>
              <a:t>Create an initial roadmap for activities for the next 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17275"/>
            <a:ext cx="8042276" cy="1336956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17275"/>
            <a:ext cx="8042276" cy="1336956"/>
          </a:xfrm>
        </p:spPr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009900"/>
            <a:ext cx="8042276" cy="12572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Improve health by creating a vibrant, open ecosystem of interoperable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4225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17275"/>
            <a:ext cx="8042276" cy="1336956"/>
          </a:xfrm>
        </p:spPr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009900"/>
            <a:ext cx="8042276" cy="1257299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Be a provider-led organization that accelerates the delivery of innovative healthcare applications that improve health and healthcare.</a:t>
            </a:r>
          </a:p>
        </p:txBody>
      </p:sp>
    </p:spTree>
    <p:extLst>
      <p:ext uri="{BB962C8B-B14F-4D97-AF65-F5344CB8AC3E}">
        <p14:creationId xmlns:p14="http://schemas.microsoft.com/office/powerpoint/2010/main" val="38115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HSPC was incorporated as a not-for-profit corporation on August 22,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May 2013 Salt Lake City</a:t>
            </a:r>
          </a:p>
          <a:p>
            <a:pPr lvl="1"/>
            <a:r>
              <a:rPr lang="en-US" dirty="0" smtClean="0"/>
              <a:t>August 2013 in Phoenix</a:t>
            </a:r>
          </a:p>
          <a:p>
            <a:pPr lvl="1"/>
            <a:r>
              <a:rPr lang="en-US" dirty="0" smtClean="0"/>
              <a:t>January 2014 Salt Lake City </a:t>
            </a:r>
          </a:p>
          <a:p>
            <a:pPr lvl="1"/>
            <a:r>
              <a:rPr lang="en-US" dirty="0" smtClean="0"/>
              <a:t>May 2014 in Phoenix</a:t>
            </a:r>
          </a:p>
          <a:p>
            <a:pPr lvl="1"/>
            <a:r>
              <a:rPr lang="en-US" dirty="0" smtClean="0"/>
              <a:t>July 2014 Salt Lake (Technical modeling meeting) </a:t>
            </a:r>
          </a:p>
          <a:p>
            <a:pPr lvl="1"/>
            <a:r>
              <a:rPr lang="en-US" dirty="0" smtClean="0"/>
              <a:t>August 21-22 2014, Washington DC, hosted by IBM</a:t>
            </a:r>
          </a:p>
          <a:p>
            <a:pPr lvl="1"/>
            <a:r>
              <a:rPr lang="en-US" dirty="0" smtClean="0"/>
              <a:t>February 4-6, New Orleans, Louisiana, hosted by LSU</a:t>
            </a:r>
          </a:p>
          <a:p>
            <a:pPr lvl="1"/>
            <a:r>
              <a:rPr lang="en-US" dirty="0" smtClean="0"/>
              <a:t>June 17-19, Washington DC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HSPC?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6868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/>
              <a:t>goal is to create an open marketplace featuring the industry’s first </a:t>
            </a:r>
            <a:r>
              <a:rPr lang="en-US" b="1" dirty="0"/>
              <a:t>vendor-neutral Healthcare App Store</a:t>
            </a:r>
            <a:r>
              <a:rPr lang="en-US" dirty="0"/>
              <a:t> and to foster a vibrant entrepreneurial community to deliver the best solutions quickly, easily and seamlessly to improve the quality of today’s accountable care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Achieving the gold standard of </a:t>
            </a:r>
            <a:r>
              <a:rPr lang="en-US" b="1" dirty="0"/>
              <a:t>true semantic interoperability</a:t>
            </a:r>
            <a:r>
              <a:rPr lang="en-US" dirty="0"/>
              <a:t>, our services platform seeks to dramatically augment today’s standards efforts by providing a ground-breaking collaborative platform and real world laboratory to advance the native interoperability of healthcare applications.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HSPC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Healthcare Services Platform Consortium (HSPC) is a </a:t>
            </a:r>
            <a:r>
              <a:rPr lang="en-US" b="1" dirty="0"/>
              <a:t>provider-driven</a:t>
            </a:r>
            <a:r>
              <a:rPr lang="en-US" dirty="0"/>
              <a:t> organization of leading healthcare organizations, IT vendors, systems integrators, and venture firms dedicated to unlocking the power of entrepreneurial innovation to improve healthcare outcomes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Through HSPC’s open marketplace and services platform, we seek to foster a new level of </a:t>
            </a:r>
            <a:r>
              <a:rPr lang="en-US" b="1" dirty="0"/>
              <a:t>provider-vendor collaboration and innovation</a:t>
            </a:r>
            <a:r>
              <a:rPr lang="en-US" dirty="0"/>
              <a:t> to meet one of the industries’ greatest needs -- accelerating the creation, </a:t>
            </a:r>
            <a:r>
              <a:rPr lang="en-US" b="1" dirty="0"/>
              <a:t>sharing and delivery </a:t>
            </a:r>
            <a:r>
              <a:rPr lang="en-US" dirty="0"/>
              <a:t>of promising software applications at the point of care.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HSPC’s founding members are established leaders in shaping the course of </a:t>
            </a:r>
            <a:r>
              <a:rPr lang="en-US" dirty="0" smtClean="0"/>
              <a:t>healthcare.</a:t>
            </a:r>
          </a:p>
          <a:p>
            <a:pPr lvl="1"/>
            <a:r>
              <a:rPr lang="en-US" dirty="0" smtClean="0"/>
              <a:t>Intermountain Healthcare</a:t>
            </a:r>
            <a:endParaRPr lang="en-US" dirty="0"/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Veterans </a:t>
            </a:r>
            <a:r>
              <a:rPr lang="en-US" dirty="0" smtClean="0"/>
              <a:t>Affairs</a:t>
            </a:r>
            <a:endParaRPr lang="en-US" dirty="0"/>
          </a:p>
          <a:p>
            <a:pPr lvl="1"/>
            <a:r>
              <a:rPr lang="en-US" dirty="0" smtClean="0"/>
              <a:t>LSU Health</a:t>
            </a:r>
          </a:p>
          <a:p>
            <a:pPr lvl="1"/>
            <a:r>
              <a:rPr lang="en-US" dirty="0" err="1" smtClean="0"/>
              <a:t>Regenstrief</a:t>
            </a:r>
            <a:r>
              <a:rPr lang="en-US" dirty="0" smtClean="0"/>
              <a:t> Institute</a:t>
            </a:r>
          </a:p>
          <a:p>
            <a:pPr lvl="1"/>
            <a:r>
              <a:rPr lang="en-US" dirty="0" smtClean="0"/>
              <a:t>Harris Corporation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They are joined by a growing membership of forward thinking providers, vendors, technology providers, researchers and venture firms, all committed to creating a new and open, market-based paradigm to drive innovation at the point of patient care.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WE’LL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Collaborate with members to create </a:t>
            </a:r>
            <a:r>
              <a:rPr lang="en-US" dirty="0" smtClean="0"/>
              <a:t>a specification </a:t>
            </a:r>
            <a:r>
              <a:rPr lang="en-US" dirty="0"/>
              <a:t>(based on existing industry standards where possible)</a:t>
            </a:r>
            <a:endParaRPr lang="en-US" dirty="0" smtClean="0"/>
          </a:p>
          <a:p>
            <a:pPr lvl="1"/>
            <a:r>
              <a:rPr lang="en-US" dirty="0" smtClean="0"/>
              <a:t>Truly semantically interoperable data access specification </a:t>
            </a:r>
          </a:p>
          <a:p>
            <a:pPr lvl="1"/>
            <a:r>
              <a:rPr lang="en-US" dirty="0" smtClean="0"/>
              <a:t>Security standard for clinical applications and data access.</a:t>
            </a:r>
          </a:p>
          <a:p>
            <a:pPr lvl="2"/>
            <a:r>
              <a:rPr lang="en-US" dirty="0" smtClean="0"/>
              <a:t>Authorization, Authentication, Application Launch Context, etc.</a:t>
            </a:r>
          </a:p>
          <a:p>
            <a:pPr lvl="1"/>
            <a:r>
              <a:rPr lang="en-US" dirty="0" smtClean="0"/>
              <a:t>Clinical Care Pathways</a:t>
            </a:r>
          </a:p>
          <a:p>
            <a:pPr lvl="1"/>
            <a:r>
              <a:rPr lang="en-US" dirty="0" smtClean="0"/>
              <a:t>Coordinated Care across multiple providers</a:t>
            </a:r>
          </a:p>
          <a:p>
            <a:r>
              <a:rPr lang="en-US" dirty="0" smtClean="0"/>
              <a:t>Proactively seek new members</a:t>
            </a:r>
          </a:p>
          <a:p>
            <a:r>
              <a:rPr lang="en-US" dirty="0" smtClean="0"/>
              <a:t>Provide a development sandbox representative of a real world hospital system.</a:t>
            </a:r>
          </a:p>
          <a:p>
            <a:r>
              <a:rPr lang="en-US" dirty="0" smtClean="0"/>
              <a:t>Host an App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3280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76237"/>
            <a:ext cx="8229600" cy="690563"/>
          </a:xfrm>
          <a:prstGeom prst="rect">
            <a:avLst/>
          </a:prstGeom>
          <a:extLst/>
        </p:spPr>
        <p:txBody>
          <a:bodyPr vert="horz" anchor="b">
            <a:normAutofit fontScale="90000"/>
          </a:bodyPr>
          <a:lstStyle/>
          <a:p>
            <a:r>
              <a:rPr lang="en-US" dirty="0"/>
              <a:t>Homer Warner and HELP</a:t>
            </a:r>
          </a:p>
        </p:txBody>
      </p:sp>
      <p:sp>
        <p:nvSpPr>
          <p:cNvPr id="6147" name="Shape 33280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76800" y="1600200"/>
            <a:ext cx="403383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Intermountain can only provide the highest quality, lowest cost health care with the use of advanced clinical decision support systems integrated into frontline clinical workflow</a:t>
            </a:r>
          </a:p>
        </p:txBody>
      </p:sp>
      <p:pic>
        <p:nvPicPr>
          <p:cNvPr id="6148" name="Shape 4198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343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1987"/>
          <p:cNvSpPr txBox="1">
            <a:spLocks noChangeArrowheads="1"/>
          </p:cNvSpPr>
          <p:nvPr/>
        </p:nvSpPr>
        <p:spPr bwMode="auto">
          <a:xfrm>
            <a:off x="1524000" y="6080125"/>
            <a:ext cx="2266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latin typeface="Times" pitchFamily="18" charset="0"/>
                <a:cs typeface="Times New Roman" pitchFamily="18" charset="0"/>
              </a:rPr>
              <a:t>Dr. Homer Warner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8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285749"/>
            <a:ext cx="7772400" cy="628651"/>
          </a:xfrm>
          <a:extLst/>
        </p:spPr>
        <p:txBody>
          <a:bodyPr vert="horz" anchor="b">
            <a:normAutofit fontScale="90000"/>
          </a:bodyPr>
          <a:lstStyle/>
          <a:p>
            <a:r>
              <a:rPr lang="en-US" dirty="0"/>
              <a:t>Decision Support Modules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558925"/>
            <a:ext cx="3810000" cy="499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Antibiotic Assistant</a:t>
            </a:r>
          </a:p>
          <a:p>
            <a:r>
              <a:rPr lang="en-US" dirty="0" smtClean="0"/>
              <a:t>Ventilator weaning</a:t>
            </a:r>
          </a:p>
          <a:p>
            <a:r>
              <a:rPr lang="en-US" dirty="0" smtClean="0"/>
              <a:t>ARDS protocols </a:t>
            </a:r>
          </a:p>
          <a:p>
            <a:r>
              <a:rPr lang="en-US" dirty="0" smtClean="0"/>
              <a:t>Nosocomial infection monitoring</a:t>
            </a:r>
          </a:p>
          <a:p>
            <a:r>
              <a:rPr lang="en-US" dirty="0" smtClean="0"/>
              <a:t>MRSA monitoring and control</a:t>
            </a:r>
          </a:p>
          <a:p>
            <a:r>
              <a:rPr lang="en-US" dirty="0" smtClean="0"/>
              <a:t>Prevention of Deep Venous Thrombosis</a:t>
            </a:r>
          </a:p>
          <a:p>
            <a:r>
              <a:rPr lang="en-US" dirty="0" smtClean="0"/>
              <a:t>Infectious disease reporting to public health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724400" y="1588459"/>
            <a:ext cx="4114800" cy="486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Diabetic care</a:t>
            </a:r>
          </a:p>
          <a:p>
            <a:r>
              <a:rPr lang="en-US" dirty="0" smtClean="0"/>
              <a:t>Pre-op antibiotics</a:t>
            </a:r>
          </a:p>
          <a:p>
            <a:r>
              <a:rPr lang="en-US" dirty="0" smtClean="0"/>
              <a:t>ICU glucose protocols</a:t>
            </a:r>
          </a:p>
          <a:p>
            <a:r>
              <a:rPr lang="en-US" dirty="0" smtClean="0"/>
              <a:t>Ventilator disconnect</a:t>
            </a:r>
          </a:p>
          <a:p>
            <a:r>
              <a:rPr lang="en-US" dirty="0" smtClean="0"/>
              <a:t>Infusion pump errors</a:t>
            </a:r>
          </a:p>
          <a:p>
            <a:r>
              <a:rPr lang="en-US" dirty="0" smtClean="0"/>
              <a:t>Lab alerts</a:t>
            </a:r>
          </a:p>
          <a:p>
            <a:r>
              <a:rPr lang="en-US" dirty="0" smtClean="0"/>
              <a:t>Blood ordering</a:t>
            </a:r>
          </a:p>
          <a:p>
            <a:r>
              <a:rPr lang="en-US" dirty="0" smtClean="0"/>
              <a:t>Order sets</a:t>
            </a:r>
          </a:p>
          <a:p>
            <a:r>
              <a:rPr lang="en-US" dirty="0" smtClean="0"/>
              <a:t>Patient worksheets</a:t>
            </a:r>
          </a:p>
          <a:p>
            <a:r>
              <a:rPr lang="en-US" dirty="0" smtClean="0"/>
              <a:t>Post MI discharge meds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52400"/>
            <a:ext cx="8686800" cy="735013"/>
          </a:xfrm>
          <a:extLst/>
        </p:spPr>
        <p:txBody>
          <a:bodyPr vert="horz" anchor="b">
            <a:normAutofit fontScale="90000"/>
          </a:bodyPr>
          <a:lstStyle/>
          <a:p>
            <a:r>
              <a:rPr lang="en-US" dirty="0"/>
              <a:t>Strategic Goal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93837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4400" dirty="0" smtClean="0"/>
              <a:t>Be able to share data, applications, reports, alerts, protocols, data entry screens, and decision support modules with anyone</a:t>
            </a:r>
          </a:p>
          <a:p>
            <a:r>
              <a:rPr lang="en-US" sz="4400" dirty="0" smtClean="0"/>
              <a:t>Goal is “plug-n-play” interoperability</a:t>
            </a:r>
          </a:p>
          <a:p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0010" y="5712030"/>
            <a:ext cx="1805050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Commercial</a:t>
            </a:r>
          </a:p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EHR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221378" y="5355775"/>
            <a:ext cx="24124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Heterogeneous Systems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1326" y="5741717"/>
            <a:ext cx="2113805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Home Grown</a:t>
            </a:r>
          </a:p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System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918" y="5715986"/>
            <a:ext cx="1379515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System</a:t>
            </a:r>
          </a:p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Integrator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09458" y="5708068"/>
            <a:ext cx="1379515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Others…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375" y="4468938"/>
            <a:ext cx="3493827" cy="584775"/>
          </a:xfrm>
          <a:prstGeom prst="rect">
            <a:avLst/>
          </a:prstGeom>
          <a:gradFill flip="none" rotWithShape="1">
            <a:gsLst>
              <a:gs pos="0">
                <a:srgbClr val="E6E6E6"/>
              </a:gs>
              <a:gs pos="100000">
                <a:srgbClr val="7D8496">
                  <a:lumMod val="38000"/>
                  <a:lumOff val="62000"/>
                </a:srgb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prstClr val="black"/>
                </a:solidFill>
              </a:rPr>
              <a:t>FHIR Profiles from CIMI Models</a:t>
            </a:r>
          </a:p>
          <a:p>
            <a:pPr algn="ctr" defTabSz="457200"/>
            <a:r>
              <a:rPr lang="en-US" sz="1600" b="1" dirty="0" smtClean="0">
                <a:solidFill>
                  <a:prstClr val="black"/>
                </a:solidFill>
              </a:rPr>
              <a:t>(</a:t>
            </a:r>
            <a:r>
              <a:rPr lang="en-US" sz="1600" b="1" dirty="0" err="1" smtClean="0">
                <a:solidFill>
                  <a:prstClr val="black"/>
                </a:solidFill>
              </a:rPr>
              <a:t>uing</a:t>
            </a:r>
            <a:r>
              <a:rPr lang="en-US" sz="1600" b="1" dirty="0" smtClean="0">
                <a:solidFill>
                  <a:prstClr val="black"/>
                </a:solidFill>
              </a:rPr>
              <a:t> standard terminology)</a:t>
            </a:r>
          </a:p>
        </p:txBody>
      </p:sp>
    </p:spTree>
    <p:extLst>
      <p:ext uri="{BB962C8B-B14F-4D97-AF65-F5344CB8AC3E}">
        <p14:creationId xmlns:p14="http://schemas.microsoft.com/office/powerpoint/2010/main" val="14154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new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and unambiguous data collection</a:t>
            </a:r>
          </a:p>
          <a:p>
            <a:r>
              <a:rPr lang="en-US" dirty="0" smtClean="0"/>
              <a:t>Data stored and accessed through truly semantically interoperable services</a:t>
            </a:r>
          </a:p>
          <a:p>
            <a:r>
              <a:rPr lang="en-US" dirty="0" smtClean="0"/>
              <a:t>Sharing of data for direct patient care, population based analytics, and research</a:t>
            </a:r>
          </a:p>
          <a:p>
            <a:r>
              <a:rPr lang="en-US" dirty="0" smtClean="0"/>
              <a:t>Sharing of applications, </a:t>
            </a:r>
            <a:r>
              <a:rPr lang="en-US" dirty="0"/>
              <a:t>executable clinical </a:t>
            </a:r>
            <a:r>
              <a:rPr lang="en-US" dirty="0" smtClean="0"/>
              <a:t>decision support and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70680</TotalTime>
  <Words>1907</Words>
  <Application>Microsoft Office PowerPoint</Application>
  <PresentationFormat>On-screen Show (4:3)</PresentationFormat>
  <Paragraphs>333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Breeze</vt:lpstr>
      <vt:lpstr>1_Office Theme</vt:lpstr>
      <vt:lpstr>Office Theme</vt:lpstr>
      <vt:lpstr>2_Breeze</vt:lpstr>
      <vt:lpstr>1_Breeze</vt:lpstr>
      <vt:lpstr>3_Breeze</vt:lpstr>
      <vt:lpstr>PowerPoint Presentation</vt:lpstr>
      <vt:lpstr>Contact Information</vt:lpstr>
      <vt:lpstr>Agenda</vt:lpstr>
      <vt:lpstr>Why HSPC?</vt:lpstr>
      <vt:lpstr>Homer Warner and HELP</vt:lpstr>
      <vt:lpstr>Decision Support Modules</vt:lpstr>
      <vt:lpstr>Strategic Goal</vt:lpstr>
      <vt:lpstr>PowerPoint Presentation</vt:lpstr>
      <vt:lpstr>Characteristics of a new Ecosystem</vt:lpstr>
      <vt:lpstr>What Is Needed to Enable a New Ecosystem?</vt:lpstr>
      <vt:lpstr>HSPC Functions and Principles</vt:lpstr>
      <vt:lpstr>Essential Functions of the Consortium</vt:lpstr>
      <vt:lpstr>Other Functions of the Consortium</vt:lpstr>
      <vt:lpstr>Other Functions – for discussion</vt:lpstr>
      <vt:lpstr>Principles</vt:lpstr>
      <vt:lpstr>Principles (continued)</vt:lpstr>
      <vt:lpstr>Organizational Structure</vt:lpstr>
      <vt:lpstr>Healthcare Services Platform Consortium Organizational Chart</vt:lpstr>
      <vt:lpstr>Voluntary Board Advisory Committees and TSC and Technical Committees</vt:lpstr>
      <vt:lpstr>Organizational Guiding Principles</vt:lpstr>
      <vt:lpstr>Key Organizational Relationships (not exhaustive)</vt:lpstr>
      <vt:lpstr>CIMI (Clinical Information Modeling Initiative)</vt:lpstr>
      <vt:lpstr>HL7</vt:lpstr>
      <vt:lpstr>Joint CIMI and HL7 FHIR Meeting</vt:lpstr>
      <vt:lpstr>SMART</vt:lpstr>
      <vt:lpstr>Center for Medical Interoperability</vt:lpstr>
      <vt:lpstr>National Library of Medicine</vt:lpstr>
      <vt:lpstr>Argonauts</vt:lpstr>
      <vt:lpstr>Vision for the Future</vt:lpstr>
      <vt:lpstr>Apps that address specific focused problems…</vt:lpstr>
      <vt:lpstr>Apps that enable data sharing…</vt:lpstr>
      <vt:lpstr>Apps that empower patients / consumers…</vt:lpstr>
      <vt:lpstr>HSPC Internet Sites</vt:lpstr>
      <vt:lpstr>Goals For This Meeting</vt:lpstr>
      <vt:lpstr>Q &amp; A</vt:lpstr>
      <vt:lpstr>Appendix</vt:lpstr>
      <vt:lpstr>OUR MISSION</vt:lpstr>
      <vt:lpstr>OUR VISION</vt:lpstr>
      <vt:lpstr>HSPC History</vt:lpstr>
      <vt:lpstr>OUR GOAL</vt:lpstr>
      <vt:lpstr>ABOUT HSPC</vt:lpstr>
      <vt:lpstr>OUR MEMBERS</vt:lpstr>
      <vt:lpstr>HOW WE’LL DO 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Stanley M. Huff</cp:lastModifiedBy>
  <cp:revision>87</cp:revision>
  <dcterms:created xsi:type="dcterms:W3CDTF">2015-02-03T21:55:03Z</dcterms:created>
  <dcterms:modified xsi:type="dcterms:W3CDTF">2015-06-18T18:25:57Z</dcterms:modified>
</cp:coreProperties>
</file>