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9" r:id="rId4"/>
    <p:sldId id="259" r:id="rId5"/>
    <p:sldId id="257" r:id="rId6"/>
    <p:sldId id="258" r:id="rId7"/>
    <p:sldId id="287" r:id="rId8"/>
    <p:sldId id="285" r:id="rId9"/>
    <p:sldId id="270" r:id="rId10"/>
    <p:sldId id="271" r:id="rId11"/>
    <p:sldId id="277" r:id="rId12"/>
    <p:sldId id="283" r:id="rId13"/>
    <p:sldId id="260" r:id="rId14"/>
    <p:sldId id="261" r:id="rId15"/>
    <p:sldId id="262" r:id="rId16"/>
    <p:sldId id="266" r:id="rId17"/>
    <p:sldId id="263" r:id="rId18"/>
    <p:sldId id="264" r:id="rId19"/>
    <p:sldId id="265" r:id="rId20"/>
    <p:sldId id="278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418" autoAdjust="0"/>
  </p:normalViewPr>
  <p:slideViewPr>
    <p:cSldViewPr>
      <p:cViewPr>
        <p:scale>
          <a:sx n="100" d="100"/>
          <a:sy n="100" d="100"/>
        </p:scale>
        <p:origin x="-103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79" d="100"/>
        <a:sy n="2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18A90-7C4C-7545-A9AA-707D86CCB012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AF5AA-E16A-D540-B800-4642EDA0A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</a:t>
            </a:r>
            <a:r>
              <a:rPr lang="en-US" baseline="0" dirty="0" smtClean="0"/>
              <a:t> with docs.  </a:t>
            </a:r>
          </a:p>
          <a:p>
            <a:r>
              <a:rPr lang="en-US" baseline="0" dirty="0" smtClean="0"/>
              <a:t>Started with pencil and paper workflows, then functional prototypes, then workflow.</a:t>
            </a:r>
          </a:p>
          <a:p>
            <a:r>
              <a:rPr lang="en-US" baseline="0" dirty="0" smtClean="0"/>
              <a:t>Problem with prototype was, all of the logic was not evident.</a:t>
            </a:r>
          </a:p>
          <a:p>
            <a:r>
              <a:rPr lang="en-US" baseline="0" dirty="0" smtClean="0"/>
              <a:t>We really had to work at it to get the docs to concentrate on the workflow and think through it.</a:t>
            </a:r>
          </a:p>
          <a:p>
            <a:r>
              <a:rPr lang="en-US" baseline="0" dirty="0" smtClean="0"/>
              <a:t>They were immediately drawn in to the prototype, like watching a story.  You have to think to work through workflow.</a:t>
            </a:r>
          </a:p>
          <a:p>
            <a:r>
              <a:rPr lang="en-US" baseline="0" dirty="0" smtClean="0"/>
              <a:t>--</a:t>
            </a:r>
          </a:p>
          <a:p>
            <a:r>
              <a:rPr lang="en-US" baseline="0" dirty="0" smtClean="0"/>
              <a:t>Each square here is a </a:t>
            </a:r>
            <a:r>
              <a:rPr lang="en-US" baseline="0" dirty="0" err="1" smtClean="0"/>
              <a:t>subprocess</a:t>
            </a:r>
            <a:r>
              <a:rPr lang="en-US" baseline="0" dirty="0" smtClean="0"/>
              <a:t>.  X’s are gateways.  Flowcharting on steroids.  Flowcharting with semantics.</a:t>
            </a:r>
          </a:p>
          <a:p>
            <a:r>
              <a:rPr lang="en-US" baseline="0" dirty="0" smtClean="0"/>
              <a:t>3 Levels in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BPMN process:  high level design, happy path;  exceptional paths; wiring up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D0C9E-CE63-4B4F-801C-AF126FBCB8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</a:t>
            </a:r>
            <a:r>
              <a:rPr lang="en-US" baseline="0" dirty="0" smtClean="0"/>
              <a:t> with docs.  </a:t>
            </a:r>
          </a:p>
          <a:p>
            <a:r>
              <a:rPr lang="en-US" baseline="0" dirty="0" smtClean="0"/>
              <a:t>Started with pencil and paper workflows, then functional prototypes, then workflow.</a:t>
            </a:r>
          </a:p>
          <a:p>
            <a:r>
              <a:rPr lang="en-US" baseline="0" dirty="0" smtClean="0"/>
              <a:t>Problem with prototype was, all of the logic was not evident.</a:t>
            </a:r>
          </a:p>
          <a:p>
            <a:r>
              <a:rPr lang="en-US" baseline="0" dirty="0" smtClean="0"/>
              <a:t>We really had to work at it to get the docs to concentrate on the workflow and think through it.</a:t>
            </a:r>
          </a:p>
          <a:p>
            <a:r>
              <a:rPr lang="en-US" baseline="0" dirty="0" smtClean="0"/>
              <a:t>They were immediately drawn in to the prototype, like watching a story.  You have to think to work through workflow.</a:t>
            </a:r>
          </a:p>
          <a:p>
            <a:r>
              <a:rPr lang="en-US" baseline="0" dirty="0" smtClean="0"/>
              <a:t>--</a:t>
            </a:r>
          </a:p>
          <a:p>
            <a:r>
              <a:rPr lang="en-US" baseline="0" dirty="0" smtClean="0"/>
              <a:t>Each square here is a </a:t>
            </a:r>
            <a:r>
              <a:rPr lang="en-US" baseline="0" dirty="0" err="1" smtClean="0"/>
              <a:t>subprocess</a:t>
            </a:r>
            <a:r>
              <a:rPr lang="en-US" baseline="0" dirty="0" smtClean="0"/>
              <a:t>.  X’s are gateways.  Flowcharting on steroids.  Flowcharting with semantics.</a:t>
            </a:r>
          </a:p>
          <a:p>
            <a:r>
              <a:rPr lang="en-US" baseline="0" dirty="0" smtClean="0"/>
              <a:t>3 Levels in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BPMN process:  high level design, happy path;  exceptional paths; wiring up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D0C9E-CE63-4B4F-801C-AF126FBCB8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190-4EEA-5441-B7E9-79BE174888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5996" y="8686800"/>
            <a:ext cx="2972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5" rIns="91409" bIns="45705" anchor="b">
            <a:prstTxWarp prst="textNoShape">
              <a:avLst/>
            </a:prstTxWarp>
          </a:bodyPr>
          <a:lstStyle/>
          <a:p>
            <a:pPr algn="r" defTabSz="914474"/>
            <a:fld id="{D79218B8-762D-0F40-8B63-CEBC3F847C71}" type="slidenum">
              <a:rPr lang="en-US"/>
              <a:pPr algn="r" defTabSz="914474"/>
              <a:t>13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04800" indent="-304800" eaLnBrk="1" hangingPunct="1">
              <a:lnSpc>
                <a:spcPct val="110000"/>
              </a:lnSpc>
              <a:spcBef>
                <a:spcPts val="700"/>
              </a:spcBef>
              <a:buClr>
                <a:srgbClr val="004080"/>
              </a:buClr>
              <a:buFont typeface="Times New Roman" charset="0"/>
              <a:buChar char="•"/>
            </a:pPr>
            <a:r>
              <a:rPr lang="en-US" sz="1200" dirty="0" smtClean="0">
                <a:solidFill>
                  <a:srgbClr val="00408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Recommends individualized triage, diagnostic testing, and antibiotic selection at the point of care</a:t>
            </a:r>
            <a:endParaRPr lang="en-US" sz="1200" dirty="0" smtClean="0">
              <a:solidFill>
                <a:srgbClr val="004080"/>
              </a:solidFill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  <a:p>
            <a:pPr marL="304800" indent="-304800" eaLnBrk="1" hangingPunct="1">
              <a:lnSpc>
                <a:spcPct val="110000"/>
              </a:lnSpc>
              <a:spcBef>
                <a:spcPts val="700"/>
              </a:spcBef>
              <a:buClr>
                <a:srgbClr val="004080"/>
              </a:buClr>
              <a:buFont typeface="Times New Roman" charset="0"/>
              <a:buChar char="•"/>
            </a:pPr>
            <a:r>
              <a:rPr lang="en-US" sz="1200" dirty="0" smtClean="0">
                <a:solidFill>
                  <a:srgbClr val="00408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Linked to prescriptions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700"/>
              </a:spcBef>
              <a:buClr>
                <a:srgbClr val="004080"/>
              </a:buClr>
              <a:buFont typeface="Times New Roman" charset="0"/>
              <a:buChar char="•"/>
            </a:pPr>
            <a:r>
              <a:rPr lang="en-US" sz="1200" dirty="0" smtClean="0">
                <a:solidFill>
                  <a:srgbClr val="00408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Allows physician to override recommendations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700"/>
              </a:spcBef>
              <a:buClr>
                <a:srgbClr val="004080"/>
              </a:buClr>
              <a:buFont typeface="Times New Roman" charset="0"/>
              <a:buChar char="•"/>
            </a:pPr>
            <a:r>
              <a:rPr lang="en-US" sz="1200" dirty="0" smtClean="0">
                <a:solidFill>
                  <a:srgbClr val="00408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Physicians report tool improves management without impacting work flow</a:t>
            </a:r>
            <a:endParaRPr lang="en-US" sz="1200" dirty="0">
              <a:solidFill>
                <a:srgbClr val="004080"/>
              </a:solidFill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E0E1FA-DDCA-2847-A7E9-AF9BFD98738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0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7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5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7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6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4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0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95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21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4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1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4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9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0D32-6011-494B-A6D2-C9E899D2CA8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09134-1211-4C12-82C7-5C8DAF5A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8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DF75-1C1F-4D58-A1F8-551F79EECA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FC3E-6C07-4A10-82D6-C66F23C7C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16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Workflow Modeling for Medicine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experience with BPMN2 </a:t>
            </a:r>
            <a:r>
              <a:rPr lang="en-US" dirty="0" smtClean="0"/>
              <a:t>at </a:t>
            </a:r>
            <a:r>
              <a:rPr lang="en-US" dirty="0"/>
              <a:t>Intermountain </a:t>
            </a:r>
          </a:p>
        </p:txBody>
      </p:sp>
    </p:spTree>
    <p:extLst>
      <p:ext uri="{BB962C8B-B14F-4D97-AF65-F5344CB8AC3E}">
        <p14:creationId xmlns:p14="http://schemas.microsoft.com/office/powerpoint/2010/main" val="381971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Embolism Workflow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" y="5862"/>
            <a:ext cx="13720902" cy="67759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33800" y="5862"/>
            <a:ext cx="1600200" cy="1137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00908" y="1066800"/>
            <a:ext cx="2790092" cy="3581400"/>
            <a:chOff x="1400908" y="1066800"/>
            <a:chExt cx="2790092" cy="35814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286000" y="1066800"/>
              <a:ext cx="1905000" cy="2743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1400908" y="3810000"/>
              <a:ext cx="16383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Explode Activity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2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3746"/>
            <a:ext cx="8458200" cy="4724400"/>
          </a:xfrm>
          <a:prstGeom prst="rect">
            <a:avLst/>
          </a:prstGeom>
        </p:spPr>
      </p:pic>
      <p:sp>
        <p:nvSpPr>
          <p:cNvPr id="6" name="Line Callout 2 (No Border) 5">
            <a:hlinkClick r:id="rId4" action="ppaction://hlinksldjump"/>
          </p:cNvPr>
          <p:cNvSpPr/>
          <p:nvPr/>
        </p:nvSpPr>
        <p:spPr>
          <a:xfrm>
            <a:off x="533400" y="5289946"/>
            <a:ext cx="914400" cy="685800"/>
          </a:xfrm>
          <a:prstGeom prst="callout2">
            <a:avLst>
              <a:gd name="adj1" fmla="val -4272"/>
              <a:gd name="adj2" fmla="val 50660"/>
              <a:gd name="adj3" fmla="val -48396"/>
              <a:gd name="adj4" fmla="val 76858"/>
              <a:gd name="adj5" fmla="val -94694"/>
              <a:gd name="adj6" fmla="val 10944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Go to Missing Vitals Screen</a:t>
            </a:r>
          </a:p>
        </p:txBody>
      </p:sp>
      <p:sp>
        <p:nvSpPr>
          <p:cNvPr id="7" name="Line Callout 2 (No Border) 6"/>
          <p:cNvSpPr/>
          <p:nvPr/>
        </p:nvSpPr>
        <p:spPr>
          <a:xfrm>
            <a:off x="7391400" y="5442346"/>
            <a:ext cx="762000" cy="6096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766"/>
              <a:gd name="adj6" fmla="val -4925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Go to RGS Screen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RGS Detail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182" r="3182"/>
          <a:stretch/>
        </p:blipFill>
        <p:spPr>
          <a:xfrm>
            <a:off x="152400" y="9071"/>
            <a:ext cx="2561758" cy="136252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126"/>
            <a:ext cx="8534400" cy="63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58200" cy="62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2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18" y="228600"/>
            <a:ext cx="9148618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Example: Pneumonia Care Protocol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(an example from the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Intermountain Intensive Medicine Program)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763000" cy="53340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Goal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Rapidly Screen </a:t>
            </a:r>
            <a:r>
              <a:rPr lang="en-US" sz="2000" dirty="0" smtClean="0"/>
              <a:t>for Pneumonia Patients in the ED</a:t>
            </a:r>
          </a:p>
          <a:p>
            <a:pPr lvl="1"/>
            <a:r>
              <a:rPr lang="en-US" sz="2400" dirty="0" smtClean="0"/>
              <a:t>Assess Risk of Death</a:t>
            </a:r>
          </a:p>
          <a:p>
            <a:pPr lvl="1"/>
            <a:r>
              <a:rPr lang="en-US" sz="2400" b="1" dirty="0" smtClean="0"/>
              <a:t>Apply a Pneumonia Care Protocol</a:t>
            </a:r>
          </a:p>
          <a:p>
            <a:pPr lvl="1"/>
            <a:endParaRPr lang="en-US" sz="2400" b="1" dirty="0" smtClean="0"/>
          </a:p>
          <a:p>
            <a:r>
              <a:rPr lang="en-US" sz="2800" u="sng" dirty="0" smtClean="0"/>
              <a:t>Approach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Use Probabilistic System to Screen Patients</a:t>
            </a:r>
          </a:p>
          <a:p>
            <a:pPr lvl="1"/>
            <a:r>
              <a:rPr lang="en-US" sz="2400" dirty="0" smtClean="0"/>
              <a:t>Suggest Enrollment in Pneumonia Protocol</a:t>
            </a:r>
          </a:p>
          <a:p>
            <a:pPr lvl="1"/>
            <a:r>
              <a:rPr lang="en-US" sz="2400" b="1" dirty="0" smtClean="0"/>
              <a:t>Protocol Provides Therapeutic Suggestions</a:t>
            </a:r>
          </a:p>
          <a:p>
            <a:pPr lvl="2"/>
            <a:r>
              <a:rPr lang="en-US" sz="2000" b="1" dirty="0" smtClean="0"/>
              <a:t>Explicit Admission Suggestions</a:t>
            </a:r>
          </a:p>
          <a:p>
            <a:pPr lvl="2"/>
            <a:r>
              <a:rPr lang="en-US" sz="2000" b="1" dirty="0" smtClean="0"/>
              <a:t>Explicit Treatment Suggestions</a:t>
            </a:r>
          </a:p>
        </p:txBody>
      </p:sp>
    </p:spTree>
    <p:extLst>
      <p:ext uri="{BB962C8B-B14F-4D97-AF65-F5344CB8AC3E}">
        <p14:creationId xmlns:p14="http://schemas.microsoft.com/office/powerpoint/2010/main" val="27356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553200" y="1752602"/>
          <a:ext cx="685800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4" imgW="685800" imgH="164592" progId="Excel.Sheet.8">
                  <p:embed/>
                </p:oleObj>
              </mc:Choice>
              <mc:Fallback>
                <p:oleObj name="Worksheet" r:id="rId4" imgW="685800" imgH="1645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2"/>
                        <a:ext cx="685800" cy="16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0801" y="76200"/>
            <a:ext cx="4102100" cy="2438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Identify pneumonia patients being seen in the Emergency Department.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0" dirty="0">
                <a:solidFill>
                  <a:srgbClr val="00B0F0"/>
                </a:solidFill>
              </a:rPr>
              <a:t>   • Abnormal vital signs</a:t>
            </a:r>
          </a:p>
          <a:p>
            <a:r>
              <a:rPr lang="en-US" sz="1600" b="0" dirty="0">
                <a:solidFill>
                  <a:srgbClr val="00B0F0"/>
                </a:solidFill>
              </a:rPr>
              <a:t>   • Compatible chief complaint</a:t>
            </a:r>
          </a:p>
          <a:p>
            <a:r>
              <a:rPr lang="en-US" sz="1600" b="0" dirty="0">
                <a:solidFill>
                  <a:srgbClr val="00B0F0"/>
                </a:solidFill>
              </a:rPr>
              <a:t>   • Positive CXR (determined by natural language processing of dictated report)</a:t>
            </a:r>
          </a:p>
          <a:p>
            <a:endParaRPr lang="en-US" sz="1600" b="0" dirty="0">
              <a:solidFill>
                <a:srgbClr val="00B0F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Electronically alert ED physician, asking to confirm diagnosis of pneumonia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648200" y="76200"/>
            <a:ext cx="4419600" cy="22733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Search database for HCAP risk factors.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1600" dirty="0">
                <a:solidFill>
                  <a:srgbClr val="00B0F0"/>
                </a:solidFill>
              </a:rPr>
              <a:t> • Hospitalization within 90 days</a:t>
            </a:r>
          </a:p>
          <a:p>
            <a:r>
              <a:rPr lang="en-US" sz="1600" dirty="0">
                <a:solidFill>
                  <a:srgbClr val="00B0F0"/>
                </a:solidFill>
              </a:rPr>
              <a:t>   • Nursing home residence</a:t>
            </a:r>
          </a:p>
          <a:p>
            <a:r>
              <a:rPr lang="en-US" sz="1600" dirty="0">
                <a:solidFill>
                  <a:srgbClr val="00B0F0"/>
                </a:solidFill>
              </a:rPr>
              <a:t>   • Dialysis or wound care center</a:t>
            </a:r>
          </a:p>
          <a:p>
            <a:r>
              <a:rPr lang="en-US" sz="1600" dirty="0">
                <a:solidFill>
                  <a:srgbClr val="00B0F0"/>
                </a:solidFill>
              </a:rPr>
              <a:t>   • Prior positive culture for MRSA</a:t>
            </a:r>
          </a:p>
          <a:p>
            <a:endParaRPr lang="en-US" sz="1600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Ask ED physician to confirm or refute presence of HCAP risk factors.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191000" y="2743200"/>
            <a:ext cx="4876800" cy="2819400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Calculate  eCURB, PaO2/FiO2, severe CAP criteria</a:t>
            </a:r>
          </a:p>
          <a:p>
            <a:r>
              <a:rPr lang="en-US" sz="1400" dirty="0">
                <a:solidFill>
                  <a:srgbClr val="00B0F0"/>
                </a:solidFill>
              </a:rPr>
              <a:t>• 30 day predicted mortality </a:t>
            </a:r>
          </a:p>
          <a:p>
            <a:r>
              <a:rPr lang="en-US" sz="1400" dirty="0">
                <a:solidFill>
                  <a:srgbClr val="00B0F0"/>
                </a:solidFill>
              </a:rPr>
              <a:t>Additional indications for admission</a:t>
            </a:r>
          </a:p>
          <a:p>
            <a:r>
              <a:rPr lang="en-US" sz="1400" dirty="0">
                <a:solidFill>
                  <a:srgbClr val="00B0F0"/>
                </a:solidFill>
              </a:rPr>
              <a:t>   • Hypoxemia, presence of pleural effusion</a:t>
            </a:r>
          </a:p>
          <a:p>
            <a:r>
              <a:rPr lang="en-US" sz="1400" dirty="0">
                <a:solidFill>
                  <a:srgbClr val="00B0F0"/>
                </a:solidFill>
              </a:rPr>
              <a:t>   • Co-morbid illness</a:t>
            </a:r>
          </a:p>
          <a:p>
            <a:r>
              <a:rPr lang="en-US" sz="1400" dirty="0">
                <a:solidFill>
                  <a:srgbClr val="00B0F0"/>
                </a:solidFill>
              </a:rPr>
              <a:t>   • Inability to take oral medications</a:t>
            </a:r>
          </a:p>
          <a:p>
            <a:r>
              <a:rPr lang="en-US" sz="1400" dirty="0">
                <a:solidFill>
                  <a:srgbClr val="00B0F0"/>
                </a:solidFill>
              </a:rPr>
              <a:t>   • Poor social support/homeless</a:t>
            </a:r>
          </a:p>
          <a:p>
            <a:r>
              <a:rPr lang="en-US" sz="1400" dirty="0">
                <a:solidFill>
                  <a:srgbClr val="00B0F0"/>
                </a:solidFill>
              </a:rPr>
              <a:t>   • Failure of outpatient therapy</a:t>
            </a:r>
          </a:p>
          <a:p>
            <a:r>
              <a:rPr lang="en-US" dirty="0">
                <a:solidFill>
                  <a:schemeClr val="tx1"/>
                </a:solidFill>
              </a:rPr>
              <a:t>Recommendation for </a:t>
            </a:r>
            <a:r>
              <a:rPr lang="en-US" dirty="0" smtClean="0">
                <a:solidFill>
                  <a:schemeClr val="tx1"/>
                </a:solidFill>
              </a:rPr>
              <a:t>Home </a:t>
            </a:r>
            <a:r>
              <a:rPr lang="en-US" dirty="0" err="1">
                <a:solidFill>
                  <a:schemeClr val="tx1"/>
                </a:solidFill>
              </a:rPr>
              <a:t>vs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Ward </a:t>
            </a:r>
            <a:r>
              <a:rPr lang="en-US" dirty="0" err="1">
                <a:solidFill>
                  <a:schemeClr val="tx1"/>
                </a:solidFill>
              </a:rPr>
              <a:t>vs</a:t>
            </a:r>
            <a:r>
              <a:rPr lang="en-US" dirty="0">
                <a:solidFill>
                  <a:schemeClr val="tx1"/>
                </a:solidFill>
              </a:rPr>
              <a:t> ICU admission.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0800" y="2743200"/>
            <a:ext cx="3657600" cy="1981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Order cultures/urine antigen studies per guidelines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rgbClr val="00B0F0"/>
                </a:solidFill>
              </a:rPr>
              <a:t>  • ICU all, ward per pre-selected check box, home none</a:t>
            </a:r>
          </a:p>
          <a:p>
            <a:r>
              <a:rPr lang="en-US" sz="1600" dirty="0">
                <a:solidFill>
                  <a:srgbClr val="00B0F0"/>
                </a:solidFill>
              </a:rPr>
              <a:t>   • Auto-generated orders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50800" y="5410200"/>
            <a:ext cx="4292600" cy="1371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Antibiotics per site of care and HCAP/ MRSA/Pseudomonas risk factors.  </a:t>
            </a:r>
            <a:r>
              <a:rPr lang="en-US" sz="1600" dirty="0">
                <a:solidFill>
                  <a:srgbClr val="00B0F0"/>
                </a:solidFill>
              </a:rPr>
              <a:t>Prescription generated, first dose administered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727855" y="2209800"/>
            <a:ext cx="431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ym typeface="Symbol" charset="2"/>
              </a:rPr>
              <a:t></a:t>
            </a:r>
            <a:endParaRPr lang="en-US" sz="1800" dirty="0">
              <a:sym typeface="Symbol" charset="2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617249" y="3192464"/>
            <a:ext cx="691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ym typeface="Symbol" charset="2"/>
              </a:rPr>
              <a:t></a:t>
            </a:r>
            <a:endParaRPr lang="en-US" sz="160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00200" y="4579937"/>
            <a:ext cx="552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ym typeface="Symbol" charset="2"/>
              </a:rPr>
              <a:t></a:t>
            </a:r>
            <a:endParaRPr lang="en-US" sz="4800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038601" y="914401"/>
            <a:ext cx="803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ym typeface="Symbol" charset="2"/>
              </a:rPr>
              <a:t></a:t>
            </a:r>
          </a:p>
        </p:txBody>
      </p:sp>
    </p:spTree>
    <p:extLst>
      <p:ext uri="{BB962C8B-B14F-4D97-AF65-F5344CB8AC3E}">
        <p14:creationId xmlns:p14="http://schemas.microsoft.com/office/powerpoint/2010/main" val="62256673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1295400"/>
            <a:ext cx="8610600" cy="533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57590"/>
              </p:ext>
            </p:extLst>
          </p:nvPr>
        </p:nvGraphicFramePr>
        <p:xfrm>
          <a:off x="422275" y="1295400"/>
          <a:ext cx="8416925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Visio" r:id="rId3" imgW="8431517" imgH="5088150" progId="Visio.Drawing.11">
                  <p:embed/>
                </p:oleObj>
              </mc:Choice>
              <mc:Fallback>
                <p:oleObj name="Visio" r:id="rId3" imgW="8431517" imgH="5088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295400"/>
                        <a:ext cx="8416925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Workflow for Pneumonia</a:t>
            </a:r>
            <a:endParaRPr lang="en-US" sz="27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3491" y="849868"/>
            <a:ext cx="448978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Example: </a:t>
            </a: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Community-Acquired Pneumonia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81400" y="2590800"/>
            <a:ext cx="2133600" cy="609600"/>
          </a:xfrm>
          <a:prstGeom prst="wedgeRoundRectCallout">
            <a:avLst>
              <a:gd name="adj1" fmla="val -37716"/>
              <a:gd name="adj2" fmla="val 12483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Does the patient have pneumonia?</a:t>
            </a:r>
            <a:endParaRPr lang="en-US" sz="18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867400" y="2590800"/>
            <a:ext cx="2133600" cy="609600"/>
          </a:xfrm>
          <a:prstGeom prst="wedgeRoundRectCallout">
            <a:avLst>
              <a:gd name="adj1" fmla="val -37716"/>
              <a:gd name="adj2" fmla="val 12483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Should we used the protocol?</a:t>
            </a:r>
            <a:endParaRPr lang="en-US" sz="18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4876800"/>
            <a:ext cx="2133600" cy="609600"/>
          </a:xfrm>
          <a:prstGeom prst="wedgeRoundRectCallout">
            <a:avLst>
              <a:gd name="adj1" fmla="val 7368"/>
              <a:gd name="adj2" fmla="val -12256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Apply </a:t>
            </a:r>
            <a:r>
              <a:rPr lang="en-US" sz="1800" b="1" dirty="0" smtClean="0"/>
              <a:t>Pneumonia Care Protocol.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86142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Pneumonia Detector</a:t>
            </a:r>
            <a:br>
              <a:rPr lang="en-US" dirty="0" smtClean="0"/>
            </a:br>
            <a:r>
              <a:rPr lang="en-US" sz="2700" i="1" dirty="0" smtClean="0"/>
              <a:t>(a Bayesian Network using 40 clinical factors)</a:t>
            </a:r>
            <a:endParaRPr lang="en-US" sz="27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6309"/>
            <a:ext cx="8763000" cy="571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04800" y="1066800"/>
            <a:ext cx="853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80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6529" y="3244334"/>
            <a:ext cx="425128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000" dirty="0" smtClean="0"/>
              <a:t>Imbed logic, orders into process of care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6529" y="3244334"/>
            <a:ext cx="425128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000" dirty="0" smtClean="0"/>
              <a:t>Imbed logic, orders into process of care </a:t>
            </a:r>
          </a:p>
        </p:txBody>
      </p:sp>
      <p:pic>
        <p:nvPicPr>
          <p:cNvPr id="5" name="Picture 4" descr="https://teamspace.intermountain.net/HWCIR/Documents/CAP/Screens%20v1.4/1%20pts.jpg"/>
          <p:cNvPicPr>
            <a:picLocks noChangeAspect="1" noChangeArrowheads="1"/>
          </p:cNvPicPr>
          <p:nvPr/>
        </p:nvPicPr>
        <p:blipFill rotWithShape="1">
          <a:blip r:embed="rId2"/>
          <a:srcRect b="34064"/>
          <a:stretch/>
        </p:blipFill>
        <p:spPr bwMode="auto">
          <a:xfrm>
            <a:off x="-1" y="1066801"/>
            <a:ext cx="1198442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0678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Alerting for Pneumonia in the Patient Tracking</a:t>
            </a:r>
            <a:r>
              <a:rPr lang="en-US" sz="2800" baseline="0" dirty="0" smtClean="0">
                <a:effectLst/>
                <a:latin typeface="Arial" pitchFamily="34" charset="0"/>
                <a:cs typeface="Arial" pitchFamily="34" charset="0"/>
              </a:rPr>
              <a:t> System</a:t>
            </a:r>
            <a:endParaRPr lang="en-US" sz="2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9144000" cy="1600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(Screening</a:t>
            </a:r>
            <a:r>
              <a:rPr lang="en-US" sz="20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Framework (CEP) Watches Patient Data/Alerts for Pneumonia)</a:t>
            </a:r>
            <a:endParaRPr lang="en-US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33013" y="5638800"/>
            <a:ext cx="3048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462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219200"/>
            <a:ext cx="9143999" cy="5638800"/>
            <a:chOff x="0" y="1905000"/>
            <a:chExt cx="9143999" cy="5029200"/>
          </a:xfrm>
        </p:grpSpPr>
        <p:pic>
          <p:nvPicPr>
            <p:cNvPr id="6" name="Picture 2" descr="https://teamspace.intermountain.net/HWCIR/Documents/CAP/Screens%20v1.4/3%20cap%20with%20pf%20ratio.jpg"/>
            <p:cNvPicPr>
              <a:picLocks noChangeAspect="1" noChangeArrowheads="1"/>
            </p:cNvPicPr>
            <p:nvPr/>
          </p:nvPicPr>
          <p:blipFill rotWithShape="1">
            <a:blip r:embed="rId2"/>
            <a:srcRect b="26667"/>
            <a:stretch/>
          </p:blipFill>
          <p:spPr bwMode="auto">
            <a:xfrm>
              <a:off x="0" y="1905000"/>
              <a:ext cx="9143999" cy="5029200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152400" y="2362200"/>
              <a:ext cx="2133600" cy="228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2362200"/>
              <a:ext cx="1219200" cy="228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53200" y="2362200"/>
              <a:ext cx="2362200" cy="228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199" y="152400"/>
            <a:ext cx="8229600" cy="533400"/>
          </a:xfrm>
        </p:spPr>
        <p:txBody>
          <a:bodyPr vert="horz" lIns="0" tIns="9144" rIns="0" bIns="9144" anchor="b">
            <a:noAutofit/>
          </a:bodyPr>
          <a:lstStyle/>
          <a:p>
            <a:pPr>
              <a:buNone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Admission/Discharge Recommendations</a:t>
            </a:r>
            <a:endParaRPr 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609600" y="762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(Admission</a:t>
            </a:r>
            <a:r>
              <a:rPr lang="en-US" sz="2400" i="1" baseline="0" dirty="0" smtClean="0"/>
              <a:t> determinations based on severity and risk factors)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5036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983019" y="6467475"/>
            <a:ext cx="244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fld id="{A2E7A60E-A680-2548-9D03-A950DB8721A4}" type="slidenum">
              <a:rPr lang="en-US" sz="1200">
                <a:solidFill>
                  <a:srgbClr val="878787"/>
                </a:solidFill>
                <a:latin typeface="Calibri" charset="0"/>
                <a:ea typeface="ＭＳ Ｐゴシック" charset="-128"/>
                <a:cs typeface="ＭＳ Ｐゴシック" charset="-128"/>
                <a:sym typeface="Calibri" charset="0"/>
              </a:rPr>
              <a:pPr algn="r"/>
              <a:t>18</a:t>
            </a:fld>
            <a:endParaRPr lang="en-US" sz="1200">
              <a:solidFill>
                <a:srgbClr val="878787"/>
              </a:solidFill>
              <a:latin typeface="Calibri" charset="0"/>
              <a:ea typeface="ＭＳ Ｐゴシック" charset="-128"/>
              <a:cs typeface="ＭＳ Ｐゴシック" charset="-128"/>
              <a:sym typeface="Calibri" charset="0"/>
            </a:endParaRPr>
          </a:p>
        </p:txBody>
      </p:sp>
      <p:pic>
        <p:nvPicPr>
          <p:cNvPr id="40965" name="Content Placeholder 9" descr="cap completed screen sho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073" t="9261" r="20418" b="9056"/>
          <a:stretch>
            <a:fillRect/>
          </a:stretch>
        </p:blipFill>
        <p:spPr>
          <a:xfrm>
            <a:off x="0" y="84850"/>
            <a:ext cx="5831066" cy="6760775"/>
          </a:xfrm>
        </p:spPr>
      </p:pic>
      <p:sp>
        <p:nvSpPr>
          <p:cNvPr id="7" name="Rectangle 6"/>
          <p:cNvSpPr/>
          <p:nvPr/>
        </p:nvSpPr>
        <p:spPr>
          <a:xfrm>
            <a:off x="228600" y="2591589"/>
            <a:ext cx="3365585" cy="8534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3"/>
          </p:cNvCxnSpPr>
          <p:nvPr/>
        </p:nvCxnSpPr>
        <p:spPr>
          <a:xfrm>
            <a:off x="3594185" y="3018316"/>
            <a:ext cx="3958909" cy="34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3445043"/>
            <a:ext cx="3369353" cy="962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>
            <a:off x="3597953" y="3926543"/>
            <a:ext cx="3955141" cy="448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" y="4408042"/>
            <a:ext cx="3369353" cy="8511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4" idx="3"/>
          </p:cNvCxnSpPr>
          <p:nvPr/>
        </p:nvCxnSpPr>
        <p:spPr>
          <a:xfrm>
            <a:off x="3597953" y="4833608"/>
            <a:ext cx="3958909" cy="337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31067" y="2591589"/>
            <a:ext cx="285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Triage</a:t>
            </a:r>
            <a:endParaRPr lang="en-US" sz="24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1067" y="3505200"/>
            <a:ext cx="285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Diagnostic Testing</a:t>
            </a:r>
            <a:endParaRPr lang="en-US" sz="24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1067" y="4405720"/>
            <a:ext cx="285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Antibiotic Selection</a:t>
            </a:r>
            <a:endParaRPr lang="en-US" sz="24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1067" y="0"/>
            <a:ext cx="3465333" cy="1905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System Produces Individualized Recommendations: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8732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Advanced CDS Delivery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Goals: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Rapidly develop and deploy clinical protocols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Maintain protocols over time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534400" cy="54102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Attributes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Standardized CDS management tools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Multi-component </a:t>
            </a:r>
            <a:r>
              <a:rPr lang="en-US" dirty="0" err="1" smtClean="0"/>
              <a:t>inferencing</a:t>
            </a:r>
            <a:r>
              <a:rPr lang="en-US" dirty="0" smtClean="0"/>
              <a:t> environment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Broad (standardized) data access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Access to key care-oriented services (ordering, etc.)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Multiple, flexible alerting channels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Standardized, component-based client environment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Formal workflow authoring/delivery system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Broad workflow logging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7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BPMN 2.0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Business Process Model and Notation 2.0</a:t>
            </a:r>
          </a:p>
          <a:p>
            <a:pPr lvl="1"/>
            <a:r>
              <a:rPr lang="en-US" dirty="0" smtClean="0"/>
              <a:t>OMG Standard</a:t>
            </a:r>
          </a:p>
          <a:p>
            <a:pPr lvl="1"/>
            <a:r>
              <a:rPr lang="en-US" dirty="0" smtClean="0"/>
              <a:t>Roots are in Graphical Modeling Environments for Business Processes</a:t>
            </a:r>
          </a:p>
          <a:p>
            <a:pPr lvl="1"/>
            <a:r>
              <a:rPr lang="en-US" dirty="0" smtClean="0"/>
              <a:t>Version 2.0 =&gt; Computability</a:t>
            </a:r>
          </a:p>
          <a:p>
            <a:r>
              <a:rPr lang="en-US" dirty="0" smtClean="0"/>
              <a:t>Requires Services</a:t>
            </a:r>
          </a:p>
          <a:p>
            <a:pPr lvl="1"/>
            <a:r>
              <a:rPr lang="en-US" dirty="0" smtClean="0"/>
              <a:t>Used for </a:t>
            </a:r>
            <a:r>
              <a:rPr lang="en-US" i="1" dirty="0" smtClean="0"/>
              <a:t>Service Orchestration</a:t>
            </a:r>
          </a:p>
          <a:p>
            <a:pPr lvl="1"/>
            <a:r>
              <a:rPr lang="en-US" dirty="0" smtClean="0"/>
              <a:t>Allows Construction of Applications by Integrating Services</a:t>
            </a:r>
          </a:p>
          <a:p>
            <a:pPr lvl="2"/>
            <a:r>
              <a:rPr lang="en-US" sz="2600" dirty="0" smtClean="0"/>
              <a:t>Provides Standard Workflow Components</a:t>
            </a:r>
          </a:p>
          <a:p>
            <a:pPr lvl="2"/>
            <a:r>
              <a:rPr lang="en-US" sz="2600" dirty="0" smtClean="0"/>
              <a:t>Provides Integration for Custom Services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8043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D066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4876800" cy="4230688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71800" y="5588000"/>
            <a:ext cx="21796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Questions???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  <a:noFill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268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2689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2689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2689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2689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2689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2689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2689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2689B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/>
              <a:t>Comments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095650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</a:t>
            </a:r>
            <a:r>
              <a:rPr lang="en-US" baseline="0" dirty="0" smtClean="0"/>
              <a:t> a CDSS for Complex Electronic Protocols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Business</a:t>
            </a:r>
            <a:r>
              <a:rPr lang="en-US" baseline="0" dirty="0" smtClean="0"/>
              <a:t> Process Model and Notation (</a:t>
            </a:r>
            <a:r>
              <a:rPr lang="en-US" dirty="0" smtClean="0"/>
              <a:t>BPMN)</a:t>
            </a:r>
            <a:r>
              <a:rPr lang="en-US" baseline="0" dirty="0" smtClean="0"/>
              <a:t> Engine</a:t>
            </a:r>
          </a:p>
          <a:p>
            <a:r>
              <a:rPr lang="en-US" baseline="0" dirty="0" smtClean="0"/>
              <a:t>Standard UI Generator (WS-Human Task)</a:t>
            </a:r>
          </a:p>
          <a:p>
            <a:r>
              <a:rPr lang="en-US" dirty="0" smtClean="0"/>
              <a:t>Appropriate</a:t>
            </a:r>
            <a:r>
              <a:rPr lang="en-US" baseline="0" dirty="0" smtClean="0"/>
              <a:t> </a:t>
            </a:r>
            <a:r>
              <a:rPr lang="en-US" dirty="0" smtClean="0"/>
              <a:t>Services from HER (HSP)</a:t>
            </a:r>
          </a:p>
          <a:p>
            <a:r>
              <a:rPr lang="en-US" baseline="0" dirty="0" smtClean="0"/>
              <a:t>Sp</a:t>
            </a:r>
            <a:r>
              <a:rPr lang="en-US" dirty="0" smtClean="0"/>
              <a:t>ecial Services</a:t>
            </a:r>
          </a:p>
          <a:p>
            <a:pPr lvl="1"/>
            <a:r>
              <a:rPr lang="en-US" dirty="0" smtClean="0"/>
              <a:t>To Manage Data Models</a:t>
            </a:r>
          </a:p>
          <a:p>
            <a:pPr lvl="1"/>
            <a:r>
              <a:rPr lang="en-US" baseline="0" dirty="0" smtClean="0"/>
              <a:t>To</a:t>
            </a:r>
            <a:r>
              <a:rPr lang="en-US" dirty="0" smtClean="0"/>
              <a:t> Provide Added </a:t>
            </a:r>
            <a:r>
              <a:rPr lang="en-US" dirty="0" err="1" smtClean="0"/>
              <a:t>Inferencing</a:t>
            </a:r>
            <a:r>
              <a:rPr lang="en-US" dirty="0" smtClean="0"/>
              <a:t> Capability</a:t>
            </a:r>
          </a:p>
          <a:p>
            <a:pPr lvl="2"/>
            <a:r>
              <a:rPr lang="en-US" sz="1900" dirty="0" smtClean="0"/>
              <a:t>Physiologic Models</a:t>
            </a:r>
          </a:p>
          <a:p>
            <a:pPr lvl="2"/>
            <a:r>
              <a:rPr lang="en-US" sz="1900" baseline="0" dirty="0" smtClean="0"/>
              <a:t>Predictive</a:t>
            </a:r>
            <a:r>
              <a:rPr lang="en-US" sz="1900" dirty="0" smtClean="0"/>
              <a:t> Models</a:t>
            </a:r>
          </a:p>
          <a:p>
            <a:pPr lvl="2"/>
            <a:r>
              <a:rPr lang="en-US" sz="1900" dirty="0" smtClean="0"/>
              <a:t>NLP Services</a:t>
            </a:r>
          </a:p>
          <a:p>
            <a:pPr lvl="2"/>
            <a:r>
              <a:rPr lang="en-US" sz="1900" baseline="0" dirty="0" smtClean="0"/>
              <a:t>Custom Java-Based Tools</a:t>
            </a:r>
          </a:p>
          <a:p>
            <a:r>
              <a:rPr lang="en-US" dirty="0" smtClean="0"/>
              <a:t>UI Client-Tightly Integrated with Hosting EHR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70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81000" y="76200"/>
              <a:ext cx="8305800" cy="451152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ound Single Corner Rectangle 46"/>
            <p:cNvSpPr/>
            <p:nvPr/>
          </p:nvSpPr>
          <p:spPr>
            <a:xfrm>
              <a:off x="3733800" y="374929"/>
              <a:ext cx="4343400" cy="4044671"/>
            </a:xfrm>
            <a:prstGeom prst="round1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Protocol Execution Environment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025995" y="757581"/>
              <a:ext cx="3746405" cy="1368015"/>
              <a:chOff x="1313122" y="402458"/>
              <a:chExt cx="4935277" cy="1959742"/>
            </a:xfrm>
          </p:grpSpPr>
          <p:sp>
            <p:nvSpPr>
              <p:cNvPr id="71" name="Round Single Corner Rectangle 70"/>
              <p:cNvSpPr/>
              <p:nvPr/>
            </p:nvSpPr>
            <p:spPr>
              <a:xfrm>
                <a:off x="1313122" y="402458"/>
                <a:ext cx="4935277" cy="1959742"/>
              </a:xfrm>
              <a:prstGeom prst="round1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BPMN2 Engine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1998923" y="1316858"/>
                <a:ext cx="685800" cy="381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389323" y="1354958"/>
                <a:ext cx="304800" cy="304800"/>
              </a:xfrm>
              <a:prstGeom prst="ellipse">
                <a:avLst/>
              </a:prstGeom>
              <a:noFill/>
              <a:ln w="38100" cmpd="sng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4" name="Straight Arrow Connector 73"/>
              <p:cNvCxnSpPr>
                <a:stCxn id="73" idx="6"/>
                <a:endCxn id="72" idx="1"/>
              </p:cNvCxnSpPr>
              <p:nvPr/>
            </p:nvCxnSpPr>
            <p:spPr>
              <a:xfrm>
                <a:off x="1694123" y="1507358"/>
                <a:ext cx="304800" cy="0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ounded Rectangle 74"/>
              <p:cNvSpPr/>
              <p:nvPr/>
            </p:nvSpPr>
            <p:spPr>
              <a:xfrm>
                <a:off x="4894523" y="1316858"/>
                <a:ext cx="609600" cy="381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675323" y="1774058"/>
                <a:ext cx="762000" cy="381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3675323" y="859658"/>
                <a:ext cx="762000" cy="381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" name="Straight Arrow Connector 77"/>
              <p:cNvCxnSpPr>
                <a:stCxn id="75" idx="3"/>
                <a:endCxn id="99" idx="2"/>
              </p:cNvCxnSpPr>
              <p:nvPr/>
            </p:nvCxnSpPr>
            <p:spPr>
              <a:xfrm>
                <a:off x="5504123" y="1507358"/>
                <a:ext cx="228600" cy="0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2" idx="3"/>
                <a:endCxn id="102" idx="2"/>
              </p:cNvCxnSpPr>
              <p:nvPr/>
            </p:nvCxnSpPr>
            <p:spPr>
              <a:xfrm>
                <a:off x="2684723" y="1507358"/>
                <a:ext cx="228600" cy="0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0"/>
              <p:cNvGrpSpPr/>
              <p:nvPr/>
            </p:nvGrpSpPr>
            <p:grpSpPr>
              <a:xfrm>
                <a:off x="2913323" y="1354958"/>
                <a:ext cx="304800" cy="304800"/>
                <a:chOff x="3429000" y="2895600"/>
                <a:chExt cx="304800" cy="304800"/>
              </a:xfrm>
            </p:grpSpPr>
            <p:sp>
              <p:nvSpPr>
                <p:cNvPr id="101" name="Multiply 100"/>
                <p:cNvSpPr/>
                <p:nvPr/>
              </p:nvSpPr>
              <p:spPr>
                <a:xfrm>
                  <a:off x="3429000" y="2895600"/>
                  <a:ext cx="304800" cy="304800"/>
                </a:xfrm>
                <a:prstGeom prst="mathMultiply">
                  <a:avLst/>
                </a:prstGeom>
                <a:solidFill>
                  <a:schemeClr val="tx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3429000" y="2895600"/>
                  <a:ext cx="304800" cy="304800"/>
                </a:xfrm>
                <a:prstGeom prst="ellipse">
                  <a:avLst/>
                </a:prstGeom>
                <a:noFill/>
                <a:ln w="38100" cmpd="sng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93" name="Elbow Connector 92"/>
              <p:cNvCxnSpPr>
                <a:stCxn id="102" idx="6"/>
                <a:endCxn id="76" idx="1"/>
              </p:cNvCxnSpPr>
              <p:nvPr/>
            </p:nvCxnSpPr>
            <p:spPr>
              <a:xfrm>
                <a:off x="3218123" y="1507358"/>
                <a:ext cx="457200" cy="457200"/>
              </a:xfrm>
              <a:prstGeom prst="bentConnector3">
                <a:avLst/>
              </a:prstGeom>
              <a:ln>
                <a:solidFill>
                  <a:srgbClr val="17375E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lbow Connector 94"/>
              <p:cNvCxnSpPr>
                <a:stCxn id="102" idx="6"/>
                <a:endCxn id="77" idx="1"/>
              </p:cNvCxnSpPr>
              <p:nvPr/>
            </p:nvCxnSpPr>
            <p:spPr>
              <a:xfrm flipV="1">
                <a:off x="3218123" y="1050158"/>
                <a:ext cx="457200" cy="4572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Elbow Connector 95"/>
              <p:cNvCxnSpPr>
                <a:stCxn id="76" idx="3"/>
                <a:endCxn id="75" idx="1"/>
              </p:cNvCxnSpPr>
              <p:nvPr/>
            </p:nvCxnSpPr>
            <p:spPr>
              <a:xfrm flipV="1">
                <a:off x="4437323" y="1507358"/>
                <a:ext cx="457200" cy="4572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Elbow Connector 96"/>
              <p:cNvCxnSpPr>
                <a:stCxn id="77" idx="3"/>
                <a:endCxn id="75" idx="1"/>
              </p:cNvCxnSpPr>
              <p:nvPr/>
            </p:nvCxnSpPr>
            <p:spPr>
              <a:xfrm>
                <a:off x="4437323" y="1050158"/>
                <a:ext cx="457200" cy="457200"/>
              </a:xfrm>
              <a:prstGeom prst="bentConnector3">
                <a:avLst/>
              </a:prstGeom>
              <a:ln>
                <a:solidFill>
                  <a:srgbClr val="17375E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732723" y="1354958"/>
                <a:ext cx="304800" cy="304800"/>
                <a:chOff x="2362200" y="2819400"/>
                <a:chExt cx="304800" cy="304800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2362200" y="2819400"/>
                  <a:ext cx="304800" cy="304800"/>
                </a:xfrm>
                <a:prstGeom prst="ellipse">
                  <a:avLst/>
                </a:prstGeom>
                <a:noFill/>
                <a:ln w="38100" cmpd="sng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2438400" y="2895600"/>
                  <a:ext cx="152400" cy="15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17375E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09" name="Round Single Corner Rectangle 108"/>
            <p:cNvSpPr/>
            <p:nvPr/>
          </p:nvSpPr>
          <p:spPr>
            <a:xfrm>
              <a:off x="3886200" y="2590799"/>
              <a:ext cx="4114800" cy="1725032"/>
            </a:xfrm>
            <a:prstGeom prst="round1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Custom BPMN Service Tasks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4038600" y="3665073"/>
              <a:ext cx="38100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Data Services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4038600" y="2975466"/>
              <a:ext cx="1564662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Data Transformation Services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7010400" y="2975466"/>
              <a:ext cx="780319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Etc…</a:t>
              </a:r>
            </a:p>
          </p:txBody>
        </p:sp>
        <p:sp>
          <p:nvSpPr>
            <p:cNvPr id="114" name="Round Single Corner Rectangle 113"/>
            <p:cNvSpPr/>
            <p:nvPr/>
          </p:nvSpPr>
          <p:spPr>
            <a:xfrm>
              <a:off x="685800" y="418042"/>
              <a:ext cx="2285999" cy="3262709"/>
            </a:xfrm>
            <a:prstGeom prst="round1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Human Task Client Framework</a:t>
              </a:r>
            </a:p>
          </p:txBody>
        </p:sp>
        <p:sp>
          <p:nvSpPr>
            <p:cNvPr id="24" name="Left-Right Arrow 23"/>
            <p:cNvSpPr/>
            <p:nvPr/>
          </p:nvSpPr>
          <p:spPr>
            <a:xfrm>
              <a:off x="2600472" y="2209800"/>
              <a:ext cx="1371600" cy="338683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Human Tasks</a:t>
              </a:r>
            </a:p>
          </p:txBody>
        </p:sp>
        <p:sp>
          <p:nvSpPr>
            <p:cNvPr id="115" name="Left-Right Arrow 114"/>
            <p:cNvSpPr/>
            <p:nvPr/>
          </p:nvSpPr>
          <p:spPr>
            <a:xfrm rot="5400000">
              <a:off x="5628925" y="2226977"/>
              <a:ext cx="446591" cy="273866"/>
            </a:xfrm>
            <a:prstGeom prst="leftRightArrow">
              <a:avLst>
                <a:gd name="adj1" fmla="val 32170"/>
                <a:gd name="adj2" fmla="val 3146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1447800" y="1188976"/>
              <a:ext cx="9144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HumanTask</a:t>
              </a:r>
              <a:r>
                <a:rPr lang="en-US" sz="1050" dirty="0">
                  <a:solidFill>
                    <a:prstClr val="black"/>
                  </a:solidFill>
                </a:rPr>
                <a:t> Processor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447800" y="2024544"/>
              <a:ext cx="9144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prstClr val="black"/>
                  </a:solidFill>
                </a:rPr>
                <a:t>MetaData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447800" y="2835619"/>
              <a:ext cx="9144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User Interface Generator</a:t>
              </a:r>
            </a:p>
          </p:txBody>
        </p:sp>
        <p:pic>
          <p:nvPicPr>
            <p:cNvPr id="119" name="Picture 12" descr="pe02032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5181600"/>
              <a:ext cx="1491388" cy="10704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8" name="Up-Down Arrow 27"/>
            <p:cNvSpPr/>
            <p:nvPr/>
          </p:nvSpPr>
          <p:spPr>
            <a:xfrm>
              <a:off x="1752600" y="3733800"/>
              <a:ext cx="304800" cy="1453607"/>
            </a:xfrm>
            <a:prstGeom prst="up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Up-Down Arrow 120"/>
            <p:cNvSpPr/>
            <p:nvPr/>
          </p:nvSpPr>
          <p:spPr>
            <a:xfrm>
              <a:off x="1879110" y="1760492"/>
              <a:ext cx="45719" cy="20267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Up-Down Arrow 121"/>
            <p:cNvSpPr/>
            <p:nvPr/>
          </p:nvSpPr>
          <p:spPr>
            <a:xfrm>
              <a:off x="1859281" y="2590204"/>
              <a:ext cx="45719" cy="20267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876800" y="4191000"/>
              <a:ext cx="0" cy="8382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3733800" y="5109066"/>
              <a:ext cx="4876800" cy="167273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Hosting EHR</a:t>
              </a:r>
            </a:p>
          </p:txBody>
        </p:sp>
        <p:sp>
          <p:nvSpPr>
            <p:cNvPr id="4" name="Snip Same Side Corner Rectangle 3"/>
            <p:cNvSpPr/>
            <p:nvPr/>
          </p:nvSpPr>
          <p:spPr>
            <a:xfrm>
              <a:off x="4191000" y="5029200"/>
              <a:ext cx="304800" cy="609600"/>
            </a:xfrm>
            <a:prstGeom prst="snip2Same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" lIns="0" tIns="0" rIns="0" bIns="0" rtlCol="0" anchor="ctr">
              <a:normAutofit lnSpcReduction="10000"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Etc.</a:t>
              </a:r>
            </a:p>
          </p:txBody>
        </p:sp>
        <p:sp>
          <p:nvSpPr>
            <p:cNvPr id="49" name="Snip Same Side Corner Rectangle 48"/>
            <p:cNvSpPr/>
            <p:nvPr/>
          </p:nvSpPr>
          <p:spPr>
            <a:xfrm>
              <a:off x="4648200" y="5032866"/>
              <a:ext cx="533400" cy="1066800"/>
            </a:xfrm>
            <a:prstGeom prst="snip2Same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Order Communications Services</a:t>
              </a:r>
            </a:p>
          </p:txBody>
        </p:sp>
        <p:sp>
          <p:nvSpPr>
            <p:cNvPr id="54" name="Snip Same Side Corner Rectangle 53"/>
            <p:cNvSpPr/>
            <p:nvPr/>
          </p:nvSpPr>
          <p:spPr>
            <a:xfrm>
              <a:off x="5334000" y="5029200"/>
              <a:ext cx="533400" cy="1066800"/>
            </a:xfrm>
            <a:prstGeom prst="snip2Same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Patient Identification Services</a:t>
              </a:r>
            </a:p>
          </p:txBody>
        </p:sp>
        <p:sp>
          <p:nvSpPr>
            <p:cNvPr id="55" name="Snip Same Side Corner Rectangle 54"/>
            <p:cNvSpPr/>
            <p:nvPr/>
          </p:nvSpPr>
          <p:spPr>
            <a:xfrm>
              <a:off x="6019800" y="5029200"/>
              <a:ext cx="381000" cy="1066800"/>
            </a:xfrm>
            <a:prstGeom prst="snip2Same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" lIns="0" tIns="0" rIns="0" bIns="0" rtlCol="0" anchor="ctr">
              <a:normAutofit fontScale="70000" lnSpcReduction="20000"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Data Write Services</a:t>
              </a:r>
            </a:p>
          </p:txBody>
        </p:sp>
        <p:sp>
          <p:nvSpPr>
            <p:cNvPr id="56" name="Snip Same Side Corner Rectangle 55"/>
            <p:cNvSpPr/>
            <p:nvPr/>
          </p:nvSpPr>
          <p:spPr>
            <a:xfrm>
              <a:off x="6553200" y="5032866"/>
              <a:ext cx="381000" cy="1066800"/>
            </a:xfrm>
            <a:prstGeom prst="snip2Same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" lIns="0" tIns="0" rIns="0" bIns="0" rtlCol="0" anchor="ctr">
              <a:normAutofit fontScale="70000" lnSpcReduction="20000"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Data Read Services</a:t>
              </a:r>
            </a:p>
          </p:txBody>
        </p:sp>
        <p:sp>
          <p:nvSpPr>
            <p:cNvPr id="57" name="Snip Same Side Corner Rectangle 56"/>
            <p:cNvSpPr/>
            <p:nvPr/>
          </p:nvSpPr>
          <p:spPr>
            <a:xfrm>
              <a:off x="7086599" y="5029200"/>
              <a:ext cx="838201" cy="1066800"/>
            </a:xfrm>
            <a:prstGeom prst="snip2Same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" lIns="0" tIns="0" rIns="0" bIns="0" rtlCol="0" anchor="ctr">
              <a:normAutofit fontScale="77500" lnSpcReduction="20000"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Publish</a:t>
              </a:r>
              <a:r>
                <a:rPr lang="en-US" dirty="0" smtClean="0">
                  <a:solidFill>
                    <a:srgbClr val="000000"/>
                  </a:solidFill>
                </a:rPr>
                <a:t>/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Subscribe </a:t>
              </a:r>
              <a:r>
                <a:rPr lang="en-US" dirty="0">
                  <a:solidFill>
                    <a:srgbClr val="000000"/>
                  </a:solidFill>
                </a:rPr>
                <a:t>Services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(Data Drive)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4343400" y="4191000"/>
              <a:ext cx="0" cy="8382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5638800" y="4191000"/>
              <a:ext cx="0" cy="8382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6248400" y="4191000"/>
              <a:ext cx="0" cy="8382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705600" y="4191000"/>
              <a:ext cx="0" cy="8382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7391400" y="4191000"/>
              <a:ext cx="0" cy="8382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5715000" y="2971800"/>
              <a:ext cx="12192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</a:rPr>
                <a:t>Predictive Modeling Services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114800" y="6172200"/>
              <a:ext cx="38862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EHR-Based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01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BPMN-Frameworks Consume Services</a:t>
            </a:r>
            <a:br>
              <a:rPr lang="en-US" b="1" dirty="0" smtClean="0"/>
            </a:br>
            <a:r>
              <a:rPr lang="en-US" sz="2700" i="1" dirty="0" smtClean="0"/>
              <a:t>(provided by EHR-based environment to workflow engine-HSP)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Patient Lookup/Retrieval</a:t>
            </a:r>
          </a:p>
          <a:p>
            <a:r>
              <a:rPr lang="en-US" dirty="0" smtClean="0"/>
              <a:t>Clinical Data Access</a:t>
            </a:r>
          </a:p>
          <a:p>
            <a:r>
              <a:rPr lang="en-US" dirty="0" smtClean="0"/>
              <a:t>Clinical Data Storage</a:t>
            </a:r>
          </a:p>
          <a:p>
            <a:r>
              <a:rPr lang="en-US" dirty="0" smtClean="0"/>
              <a:t>Order Query</a:t>
            </a:r>
          </a:p>
          <a:p>
            <a:r>
              <a:rPr lang="en-US" dirty="0" smtClean="0"/>
              <a:t>Order Communications</a:t>
            </a:r>
          </a:p>
          <a:p>
            <a:r>
              <a:rPr lang="en-US" dirty="0" smtClean="0"/>
              <a:t>User Communications </a:t>
            </a:r>
          </a:p>
          <a:p>
            <a:pPr lvl="1"/>
            <a:r>
              <a:rPr lang="en-US" dirty="0" smtClean="0"/>
              <a:t>Client Integration</a:t>
            </a:r>
          </a:p>
          <a:p>
            <a:pPr lvl="1"/>
            <a:r>
              <a:rPr lang="en-US" dirty="0" smtClean="0"/>
              <a:t>Alert Delivery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4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Framework has Internal Services</a:t>
            </a:r>
            <a:br>
              <a:rPr lang="en-US" b="1" dirty="0" smtClean="0"/>
            </a:br>
            <a:r>
              <a:rPr lang="en-US" sz="2700" i="1" dirty="0" smtClean="0"/>
              <a:t>(services used in managing workflow engine activity)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Start Protocol</a:t>
            </a:r>
          </a:p>
          <a:p>
            <a:pPr lvl="1"/>
            <a:r>
              <a:rPr lang="en-US" dirty="0"/>
              <a:t>Registers patient into protocol, records protocol status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Save Protocol</a:t>
            </a:r>
          </a:p>
          <a:p>
            <a:pPr lvl="1"/>
            <a:r>
              <a:rPr lang="en-US" dirty="0" smtClean="0"/>
              <a:t>Serializes protocol to storage.</a:t>
            </a:r>
            <a:endParaRPr lang="en-US" dirty="0"/>
          </a:p>
          <a:p>
            <a:r>
              <a:rPr lang="en-US" dirty="0" smtClean="0"/>
              <a:t>Get Protocol State</a:t>
            </a:r>
          </a:p>
          <a:p>
            <a:pPr lvl="1"/>
            <a:r>
              <a:rPr lang="en-US" dirty="0" smtClean="0"/>
              <a:t>Recovers protocols and protocol states for a given patient</a:t>
            </a:r>
          </a:p>
          <a:p>
            <a:r>
              <a:rPr lang="en-US" dirty="0" smtClean="0"/>
              <a:t>Alert Service</a:t>
            </a:r>
          </a:p>
          <a:p>
            <a:pPr lvl="1"/>
            <a:r>
              <a:rPr lang="en-US" dirty="0" smtClean="0"/>
              <a:t>Build and store Alert Event/attach to relevant user task</a:t>
            </a:r>
          </a:p>
          <a:p>
            <a:r>
              <a:rPr lang="en-US" dirty="0" smtClean="0"/>
              <a:t>Get active user tasks</a:t>
            </a:r>
          </a:p>
          <a:p>
            <a:pPr lvl="1"/>
            <a:r>
              <a:rPr lang="en-US" dirty="0" smtClean="0"/>
              <a:t>Finds protocol associated active user tasks</a:t>
            </a:r>
          </a:p>
          <a:p>
            <a:r>
              <a:rPr lang="en-US" dirty="0" smtClean="0"/>
              <a:t>Complete user tasks</a:t>
            </a:r>
          </a:p>
          <a:p>
            <a:pPr lvl="1"/>
            <a:r>
              <a:rPr lang="en-US" dirty="0" smtClean="0"/>
              <a:t>Signals completion of user tasks/updates protocol data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9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Embolism Workup</a:t>
            </a:r>
          </a:p>
          <a:p>
            <a:pPr lvl="1"/>
            <a:r>
              <a:rPr lang="en-US" dirty="0" smtClean="0"/>
              <a:t>Built using BPMN 2.0 authoring</a:t>
            </a:r>
          </a:p>
          <a:p>
            <a:pPr lvl="1"/>
            <a:r>
              <a:rPr lang="en-US" dirty="0" smtClean="0"/>
              <a:t>Delivered using BPMN 2.0 runtime</a:t>
            </a:r>
            <a:endParaRPr lang="en-US" dirty="0"/>
          </a:p>
          <a:p>
            <a:pPr lvl="1"/>
            <a:r>
              <a:rPr lang="en-US" dirty="0" smtClean="0"/>
              <a:t>Used </a:t>
            </a:r>
            <a:r>
              <a:rPr lang="en-US" dirty="0" err="1" smtClean="0"/>
              <a:t>Activiti</a:t>
            </a:r>
            <a:r>
              <a:rPr lang="en-US" dirty="0" smtClean="0"/>
              <a:t> (open-source version)</a:t>
            </a:r>
          </a:p>
          <a:p>
            <a:r>
              <a:rPr lang="en-US" dirty="0" smtClean="0"/>
              <a:t>Pneumonia Protocol</a:t>
            </a:r>
          </a:p>
          <a:p>
            <a:pPr lvl="1"/>
            <a:r>
              <a:rPr lang="en-US" dirty="0" smtClean="0"/>
              <a:t>Originally build in Java/Drools</a:t>
            </a:r>
          </a:p>
          <a:p>
            <a:pPr lvl="1"/>
            <a:r>
              <a:rPr lang="en-US" dirty="0" smtClean="0"/>
              <a:t>Conversion to BPMN 2.0</a:t>
            </a:r>
          </a:p>
          <a:p>
            <a:pPr lvl="1"/>
            <a:r>
              <a:rPr lang="en-US" dirty="0" smtClean="0"/>
              <a:t>Uses Complex Event Processing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18" y="457200"/>
            <a:ext cx="9148618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r>
              <a:rPr lang="en-US" sz="2800" b="1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 Protocol for the workup of Pulmonary Embolism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(an example from the Intermountain Intensive Medicine Program)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763000" cy="53340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Goal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Identify Patients undergoing workup for PE</a:t>
            </a:r>
          </a:p>
          <a:p>
            <a:pPr lvl="1"/>
            <a:r>
              <a:rPr lang="en-US" sz="2400" dirty="0" smtClean="0"/>
              <a:t>Evaluated Likelihood of PE</a:t>
            </a:r>
          </a:p>
          <a:p>
            <a:pPr lvl="1"/>
            <a:r>
              <a:rPr lang="en-US" sz="2400" b="1" dirty="0" smtClean="0"/>
              <a:t>Apply a Pulmonary Embolism Workup Protocol</a:t>
            </a:r>
          </a:p>
          <a:p>
            <a:pPr lvl="1"/>
            <a:endParaRPr lang="en-US" sz="2400" b="1" dirty="0" smtClean="0"/>
          </a:p>
          <a:p>
            <a:r>
              <a:rPr lang="en-US" sz="2800" u="sng" dirty="0" smtClean="0"/>
              <a:t>Approach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Watch for Initial PE Workup</a:t>
            </a:r>
          </a:p>
          <a:p>
            <a:pPr lvl="1"/>
            <a:r>
              <a:rPr lang="en-US" sz="2400" dirty="0" smtClean="0"/>
              <a:t>Suggest Enrollment in PE Protocol</a:t>
            </a:r>
          </a:p>
          <a:p>
            <a:pPr lvl="1"/>
            <a:r>
              <a:rPr lang="en-US" sz="2400" b="1" dirty="0" smtClean="0"/>
              <a:t>Protocol Provides Diagnostic Suggestions</a:t>
            </a:r>
          </a:p>
          <a:p>
            <a:pPr lvl="2"/>
            <a:r>
              <a:rPr lang="en-US" sz="2000" b="1" dirty="0" smtClean="0"/>
              <a:t>Risk-Based Determination of Best Workup Strategy</a:t>
            </a:r>
          </a:p>
          <a:p>
            <a:pPr lvl="2"/>
            <a:r>
              <a:rPr lang="en-US" sz="2000" b="1" dirty="0" smtClean="0"/>
              <a:t>Feedback of Relevant Data, Risk Scores, Workup Suggestions</a:t>
            </a:r>
          </a:p>
        </p:txBody>
      </p:sp>
    </p:spTree>
    <p:extLst>
      <p:ext uri="{BB962C8B-B14F-4D97-AF65-F5344CB8AC3E}">
        <p14:creationId xmlns:p14="http://schemas.microsoft.com/office/powerpoint/2010/main" val="201083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28270"/>
            <a:ext cx="5514975" cy="6577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2895600" cy="2087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Workflow</a:t>
            </a:r>
            <a:r>
              <a:rPr lang="en-US" sz="3200" b="1" baseline="0" dirty="0" smtClean="0"/>
              <a:t> Automation for Pulmonary</a:t>
            </a:r>
            <a:r>
              <a:rPr lang="en-US" sz="3200" b="1" dirty="0" smtClean="0"/>
              <a:t> Embolism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133600"/>
            <a:ext cx="362140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Diagnose PE in the ED</a:t>
            </a:r>
          </a:p>
          <a:p>
            <a:r>
              <a:rPr lang="en-US" sz="2400" dirty="0" smtClean="0"/>
              <a:t>Trigger from PE-oriented procedures</a:t>
            </a:r>
          </a:p>
          <a:p>
            <a:pPr lvl="1"/>
            <a:r>
              <a:rPr lang="en-US" sz="2000" dirty="0" smtClean="0"/>
              <a:t>D-Dimer, CT-PA, Vent/Perf Scan, etc.</a:t>
            </a:r>
          </a:p>
          <a:p>
            <a:r>
              <a:rPr lang="en-US" sz="2400" dirty="0" smtClean="0"/>
              <a:t>Offer Finding Interpretation and </a:t>
            </a:r>
            <a:r>
              <a:rPr lang="en-US" sz="2400" dirty="0"/>
              <a:t>Diagnostic </a:t>
            </a:r>
            <a:r>
              <a:rPr lang="en-US" sz="2400" dirty="0" smtClean="0"/>
              <a:t>Assistance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165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Embolism Workflow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81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7200" y="1295400"/>
            <a:ext cx="8305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1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3 - ICI W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BPMN2 in HWCIR</Template>
  <TotalTime>1767</TotalTime>
  <Words>1124</Words>
  <Application>Microsoft Macintosh PowerPoint</Application>
  <PresentationFormat>On-screen Show (4:3)</PresentationFormat>
  <Paragraphs>203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2013 - ICI WG template</vt:lpstr>
      <vt:lpstr>Worksheet</vt:lpstr>
      <vt:lpstr>Visio</vt:lpstr>
      <vt:lpstr>Workflow Modeling for Medicine</vt:lpstr>
      <vt:lpstr>BPMN 2.0</vt:lpstr>
      <vt:lpstr>Designing a CDSS for Complex Electronic Protocols</vt:lpstr>
      <vt:lpstr>BPMN-Frameworks Consume Services (provided by EHR-based environment to workflow engine-HSP)</vt:lpstr>
      <vt:lpstr>Framework has Internal Services (services used in managing workflow engine activity)</vt:lpstr>
      <vt:lpstr>Two Examples</vt:lpstr>
      <vt:lpstr>Example: A Protocol for the workup of Pulmonary Embolism (an example from the Intermountain Intensive Medicine Program) </vt:lpstr>
      <vt:lpstr>Workflow Automation for Pulmonary Embolism</vt:lpstr>
      <vt:lpstr>Pulmonary Embolism Workflow</vt:lpstr>
      <vt:lpstr>Pulmonary Embolism Workflow</vt:lpstr>
      <vt:lpstr>RGS Detail</vt:lpstr>
      <vt:lpstr>Example: Pneumonia Care Protocol (an example from the Intermountain Intensive Medicine Program)</vt:lpstr>
      <vt:lpstr>PowerPoint Presentation</vt:lpstr>
      <vt:lpstr>Workflow for Pneumonia</vt:lpstr>
      <vt:lpstr>Pneumonia Detector (a Bayesian Network using 40 clinical factors)</vt:lpstr>
      <vt:lpstr>Alerting for Pneumonia in the Patient Tracking System</vt:lpstr>
      <vt:lpstr>Admission/Discharge Recommendations</vt:lpstr>
      <vt:lpstr>System Produces Individualized Recommendations:</vt:lpstr>
      <vt:lpstr>Advanced CDS Delivery Framework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 for BPM Processes</dc:title>
  <dc:creator>Peter Haug</dc:creator>
  <cp:lastModifiedBy>Peter Haug</cp:lastModifiedBy>
  <cp:revision>37</cp:revision>
  <dcterms:created xsi:type="dcterms:W3CDTF">2015-05-15T15:50:27Z</dcterms:created>
  <dcterms:modified xsi:type="dcterms:W3CDTF">2015-06-18T17:48:47Z</dcterms:modified>
</cp:coreProperties>
</file>