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4" r:id="rId2"/>
    <p:sldMasterId id="2147483718" r:id="rId3"/>
    <p:sldMasterId id="2147483731" r:id="rId4"/>
  </p:sldMasterIdLst>
  <p:notesMasterIdLst>
    <p:notesMasterId r:id="rId38"/>
  </p:notesMasterIdLst>
  <p:handoutMasterIdLst>
    <p:handoutMasterId r:id="rId39"/>
  </p:handoutMasterIdLst>
  <p:sldIdLst>
    <p:sldId id="370" r:id="rId5"/>
    <p:sldId id="392" r:id="rId6"/>
    <p:sldId id="329" r:id="rId7"/>
    <p:sldId id="360" r:id="rId8"/>
    <p:sldId id="338" r:id="rId9"/>
    <p:sldId id="339" r:id="rId10"/>
    <p:sldId id="393" r:id="rId11"/>
    <p:sldId id="372" r:id="rId12"/>
    <p:sldId id="374" r:id="rId13"/>
    <p:sldId id="375" r:id="rId14"/>
    <p:sldId id="376" r:id="rId15"/>
    <p:sldId id="377" r:id="rId16"/>
    <p:sldId id="378" r:id="rId17"/>
    <p:sldId id="379" r:id="rId18"/>
    <p:sldId id="394" r:id="rId19"/>
    <p:sldId id="380" r:id="rId20"/>
    <p:sldId id="395" r:id="rId21"/>
    <p:sldId id="382" r:id="rId22"/>
    <p:sldId id="383" r:id="rId23"/>
    <p:sldId id="405" r:id="rId24"/>
    <p:sldId id="396" r:id="rId25"/>
    <p:sldId id="397" r:id="rId26"/>
    <p:sldId id="398" r:id="rId27"/>
    <p:sldId id="384" r:id="rId28"/>
    <p:sldId id="385" r:id="rId29"/>
    <p:sldId id="386" r:id="rId30"/>
    <p:sldId id="399" r:id="rId31"/>
    <p:sldId id="400" r:id="rId32"/>
    <p:sldId id="401" r:id="rId33"/>
    <p:sldId id="402" r:id="rId34"/>
    <p:sldId id="403" r:id="rId35"/>
    <p:sldId id="404" r:id="rId36"/>
    <p:sldId id="388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C4FF"/>
    <a:srgbClr val="E7D6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5" autoAdjust="0"/>
    <p:restoredTop sz="94646" autoAdjust="0"/>
  </p:normalViewPr>
  <p:slideViewPr>
    <p:cSldViewPr snapToGrid="0" snapToObjects="1">
      <p:cViewPr varScale="1">
        <p:scale>
          <a:sx n="87" d="100"/>
          <a:sy n="87" d="100"/>
        </p:scale>
        <p:origin x="-146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6" y="26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89B2F7-5848-7944-AC19-93398793C83E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74FD9D-E73B-DB42-AE36-125F3E5F1C8D}">
      <dgm:prSet phldrT="[Text]"/>
      <dgm:spPr/>
      <dgm:t>
        <a:bodyPr/>
        <a:lstStyle/>
        <a:p>
          <a:r>
            <a:rPr lang="en-US" dirty="0" smtClean="0"/>
            <a:t>UI</a:t>
          </a:r>
          <a:endParaRPr lang="en-US" dirty="0"/>
        </a:p>
      </dgm:t>
    </dgm:pt>
    <dgm:pt modelId="{A894C42E-1485-C849-BAC7-230B539C6AEB}" type="parTrans" cxnId="{481D1BEC-EA50-3E4D-85A3-5D13E2799815}">
      <dgm:prSet/>
      <dgm:spPr/>
      <dgm:t>
        <a:bodyPr/>
        <a:lstStyle/>
        <a:p>
          <a:endParaRPr lang="en-US"/>
        </a:p>
      </dgm:t>
    </dgm:pt>
    <dgm:pt modelId="{707CEA19-AB8D-854B-B29B-95AD5AC5ACE7}" type="sibTrans" cxnId="{481D1BEC-EA50-3E4D-85A3-5D13E2799815}">
      <dgm:prSet/>
      <dgm:spPr/>
      <dgm:t>
        <a:bodyPr/>
        <a:lstStyle/>
        <a:p>
          <a:endParaRPr lang="en-US"/>
        </a:p>
      </dgm:t>
    </dgm:pt>
    <dgm:pt modelId="{5CCD1579-E076-A64A-B343-31FF03C62979}">
      <dgm:prSet phldrT="[Text]"/>
      <dgm:spPr/>
      <dgm:t>
        <a:bodyPr/>
        <a:lstStyle/>
        <a:p>
          <a:r>
            <a:rPr lang="en-US" dirty="0" smtClean="0"/>
            <a:t>Orchestration of  Services and  </a:t>
          </a:r>
          <a:r>
            <a:rPr lang="en-US" dirty="0" err="1" smtClean="0"/>
            <a:t>Busines</a:t>
          </a:r>
          <a:r>
            <a:rPr lang="en-US" dirty="0" smtClean="0"/>
            <a:t> Layer </a:t>
          </a:r>
          <a:endParaRPr lang="en-US" dirty="0"/>
        </a:p>
      </dgm:t>
    </dgm:pt>
    <dgm:pt modelId="{0F24383F-B7C8-7C42-B197-C61C22842D7F}" type="parTrans" cxnId="{A99FD0CB-3960-E74A-A19A-61E933715886}">
      <dgm:prSet/>
      <dgm:spPr/>
      <dgm:t>
        <a:bodyPr/>
        <a:lstStyle/>
        <a:p>
          <a:endParaRPr lang="en-US"/>
        </a:p>
      </dgm:t>
    </dgm:pt>
    <dgm:pt modelId="{6479AA1F-27F6-2D41-9451-441EF7507CE2}" type="sibTrans" cxnId="{A99FD0CB-3960-E74A-A19A-61E933715886}">
      <dgm:prSet/>
      <dgm:spPr/>
      <dgm:t>
        <a:bodyPr/>
        <a:lstStyle/>
        <a:p>
          <a:endParaRPr lang="en-US"/>
        </a:p>
      </dgm:t>
    </dgm:pt>
    <dgm:pt modelId="{B1EC06D7-3576-7541-810E-9DC772EC8351}">
      <dgm:prSet phldrT="[Text]"/>
      <dgm:spPr/>
      <dgm:t>
        <a:bodyPr/>
        <a:lstStyle/>
        <a:p>
          <a:r>
            <a:rPr lang="en-US" dirty="0" smtClean="0"/>
            <a:t>Data Virtualization</a:t>
          </a:r>
          <a:endParaRPr lang="en-US" dirty="0"/>
        </a:p>
      </dgm:t>
    </dgm:pt>
    <dgm:pt modelId="{B129BE30-4164-1F4F-88E7-F6EE6742A250}" type="parTrans" cxnId="{E43C54C9-3B64-B549-B07E-FAFE517E360C}">
      <dgm:prSet/>
      <dgm:spPr/>
      <dgm:t>
        <a:bodyPr/>
        <a:lstStyle/>
        <a:p>
          <a:endParaRPr lang="en-US"/>
        </a:p>
      </dgm:t>
    </dgm:pt>
    <dgm:pt modelId="{60591730-A0C1-3545-807A-BCE0E14925B4}" type="sibTrans" cxnId="{E43C54C9-3B64-B549-B07E-FAFE517E360C}">
      <dgm:prSet/>
      <dgm:spPr/>
      <dgm:t>
        <a:bodyPr/>
        <a:lstStyle/>
        <a:p>
          <a:endParaRPr lang="en-US"/>
        </a:p>
      </dgm:t>
    </dgm:pt>
    <dgm:pt modelId="{D2B88AFF-70E3-8D4E-86FD-A262260190CB}">
      <dgm:prSet/>
      <dgm:spPr/>
      <dgm:t>
        <a:bodyPr/>
        <a:lstStyle/>
        <a:p>
          <a:r>
            <a:rPr lang="en-US" dirty="0" smtClean="0"/>
            <a:t>Support common UI Standards</a:t>
          </a:r>
          <a:endParaRPr lang="en-US" dirty="0"/>
        </a:p>
      </dgm:t>
    </dgm:pt>
    <dgm:pt modelId="{050F7C10-02FA-974D-A5FC-3FC1C9EF2C97}" type="parTrans" cxnId="{2538B06C-DC8D-AE4D-97EC-2CAD021AD5DF}">
      <dgm:prSet/>
      <dgm:spPr/>
      <dgm:t>
        <a:bodyPr/>
        <a:lstStyle/>
        <a:p>
          <a:endParaRPr lang="en-US"/>
        </a:p>
      </dgm:t>
    </dgm:pt>
    <dgm:pt modelId="{83F02154-706B-FB4F-B200-DCEFB886C1D5}" type="sibTrans" cxnId="{2538B06C-DC8D-AE4D-97EC-2CAD021AD5DF}">
      <dgm:prSet/>
      <dgm:spPr/>
      <dgm:t>
        <a:bodyPr/>
        <a:lstStyle/>
        <a:p>
          <a:endParaRPr lang="en-US"/>
        </a:p>
      </dgm:t>
    </dgm:pt>
    <dgm:pt modelId="{58AC2909-B3A6-E045-A508-A7A466F74BF6}">
      <dgm:prSet/>
      <dgm:spPr/>
      <dgm:t>
        <a:bodyPr/>
        <a:lstStyle/>
        <a:p>
          <a:r>
            <a:rPr lang="en-US" dirty="0" smtClean="0"/>
            <a:t>Provide services for imbedding application in existing EMR/EHR frameworks</a:t>
          </a:r>
          <a:endParaRPr lang="en-US" dirty="0"/>
        </a:p>
      </dgm:t>
    </dgm:pt>
    <dgm:pt modelId="{A90449C2-C092-7E4E-9F96-0CAF0E4C67F2}" type="parTrans" cxnId="{67319CCC-5E69-6445-9565-2D6BFA69ABD9}">
      <dgm:prSet/>
      <dgm:spPr/>
      <dgm:t>
        <a:bodyPr/>
        <a:lstStyle/>
        <a:p>
          <a:endParaRPr lang="en-US"/>
        </a:p>
      </dgm:t>
    </dgm:pt>
    <dgm:pt modelId="{582831D2-F745-734D-BB92-50C219744785}" type="sibTrans" cxnId="{67319CCC-5E69-6445-9565-2D6BFA69ABD9}">
      <dgm:prSet/>
      <dgm:spPr/>
      <dgm:t>
        <a:bodyPr/>
        <a:lstStyle/>
        <a:p>
          <a:endParaRPr lang="en-US"/>
        </a:p>
      </dgm:t>
    </dgm:pt>
    <dgm:pt modelId="{592CCC11-1F8A-994D-BAA1-6EFA1A77EF3D}">
      <dgm:prSet/>
      <dgm:spPr/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/>
            <a:t> Implement a multi-layered services architecture (SOA)</a:t>
          </a:r>
          <a:endParaRPr lang="en-US" dirty="0"/>
        </a:p>
      </dgm:t>
    </dgm:pt>
    <dgm:pt modelId="{5D0D41F7-C1E1-9843-A419-D7936612916A}" type="parTrans" cxnId="{062AA59F-6137-E040-95AB-79D24AE1AAF0}">
      <dgm:prSet/>
      <dgm:spPr/>
      <dgm:t>
        <a:bodyPr/>
        <a:lstStyle/>
        <a:p>
          <a:endParaRPr lang="en-US"/>
        </a:p>
      </dgm:t>
    </dgm:pt>
    <dgm:pt modelId="{2CF6E2D4-392B-8248-BD75-3DAA69F54D54}" type="sibTrans" cxnId="{062AA59F-6137-E040-95AB-79D24AE1AAF0}">
      <dgm:prSet/>
      <dgm:spPr/>
      <dgm:t>
        <a:bodyPr/>
        <a:lstStyle/>
        <a:p>
          <a:endParaRPr lang="en-US"/>
        </a:p>
      </dgm:t>
    </dgm:pt>
    <dgm:pt modelId="{B478E7C7-7603-3447-A232-475EF77C7A23}">
      <dgm:prSet/>
      <dgm:spPr/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/>
            <a:t> Support common Decision Support models (BPMN2/Drools)</a:t>
          </a:r>
          <a:endParaRPr lang="en-US" dirty="0"/>
        </a:p>
      </dgm:t>
    </dgm:pt>
    <dgm:pt modelId="{B44F4750-C1FF-174C-813D-13B4D28605C5}" type="parTrans" cxnId="{3877637C-69B9-4B4B-BB73-4F25C3D445AC}">
      <dgm:prSet/>
      <dgm:spPr/>
      <dgm:t>
        <a:bodyPr/>
        <a:lstStyle/>
        <a:p>
          <a:endParaRPr lang="en-US"/>
        </a:p>
      </dgm:t>
    </dgm:pt>
    <dgm:pt modelId="{4DFC6D38-7547-4840-97B2-7F5D48B2344E}" type="sibTrans" cxnId="{3877637C-69B9-4B4B-BB73-4F25C3D445AC}">
      <dgm:prSet/>
      <dgm:spPr/>
      <dgm:t>
        <a:bodyPr/>
        <a:lstStyle/>
        <a:p>
          <a:endParaRPr lang="en-US"/>
        </a:p>
      </dgm:t>
    </dgm:pt>
    <dgm:pt modelId="{9C47B469-642B-9842-BF18-226919C8B06E}">
      <dgm:prSet/>
      <dgm:spPr/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/>
            <a:t> Master Data Management Services</a:t>
          </a:r>
          <a:endParaRPr lang="en-US" dirty="0"/>
        </a:p>
      </dgm:t>
    </dgm:pt>
    <dgm:pt modelId="{DCC79B31-05D6-F145-8EF7-CF3707DAC5F5}" type="parTrans" cxnId="{C7F0BAB6-8CF5-264F-8B43-4EA0862DA19C}">
      <dgm:prSet/>
      <dgm:spPr/>
      <dgm:t>
        <a:bodyPr/>
        <a:lstStyle/>
        <a:p>
          <a:endParaRPr lang="en-US"/>
        </a:p>
      </dgm:t>
    </dgm:pt>
    <dgm:pt modelId="{CBD496B0-7D0D-F940-B76B-CAD64E24733B}" type="sibTrans" cxnId="{C7F0BAB6-8CF5-264F-8B43-4EA0862DA19C}">
      <dgm:prSet/>
      <dgm:spPr/>
      <dgm:t>
        <a:bodyPr/>
        <a:lstStyle/>
        <a:p>
          <a:endParaRPr lang="en-US"/>
        </a:p>
      </dgm:t>
    </dgm:pt>
    <dgm:pt modelId="{7726F558-B215-3442-9743-5C1706AE0658}">
      <dgm:prSet/>
      <dgm:spPr/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/>
        </a:p>
      </dgm:t>
    </dgm:pt>
    <dgm:pt modelId="{AB10B488-4C33-8D4C-BE82-AB517A49B561}" type="parTrans" cxnId="{25716338-A396-7045-A348-DBE55272F82B}">
      <dgm:prSet/>
      <dgm:spPr/>
      <dgm:t>
        <a:bodyPr/>
        <a:lstStyle/>
        <a:p>
          <a:endParaRPr lang="en-US"/>
        </a:p>
      </dgm:t>
    </dgm:pt>
    <dgm:pt modelId="{32FD31BF-E732-554F-BC10-1AB3CF03A2BA}" type="sibTrans" cxnId="{25716338-A396-7045-A348-DBE55272F82B}">
      <dgm:prSet/>
      <dgm:spPr/>
      <dgm:t>
        <a:bodyPr/>
        <a:lstStyle/>
        <a:p>
          <a:endParaRPr lang="en-US"/>
        </a:p>
      </dgm:t>
    </dgm:pt>
    <dgm:pt modelId="{FB5BA6F2-0160-0748-817A-8B7E41D51227}">
      <dgm:prSet/>
      <dgm:spPr/>
      <dgm:t>
        <a:bodyPr/>
        <a:lstStyle/>
        <a:p>
          <a:r>
            <a:rPr lang="en-US" dirty="0" smtClean="0"/>
            <a:t>Support FHIR/Restful Services models that support launch and forget applications and applications that support a full SOA services stack</a:t>
          </a:r>
          <a:endParaRPr lang="en-US" dirty="0"/>
        </a:p>
      </dgm:t>
    </dgm:pt>
    <dgm:pt modelId="{35363BE1-5192-5E44-8317-89B381B3DAE6}" type="parTrans" cxnId="{7FC7D40C-07CC-9E40-9FFA-428B6374641C}">
      <dgm:prSet/>
      <dgm:spPr/>
      <dgm:t>
        <a:bodyPr/>
        <a:lstStyle/>
        <a:p>
          <a:endParaRPr lang="en-US"/>
        </a:p>
      </dgm:t>
    </dgm:pt>
    <dgm:pt modelId="{8AE0EDC6-76B3-E54A-9760-8ED4DBE7A4D4}" type="sibTrans" cxnId="{7FC7D40C-07CC-9E40-9FFA-428B6374641C}">
      <dgm:prSet/>
      <dgm:spPr/>
      <dgm:t>
        <a:bodyPr/>
        <a:lstStyle/>
        <a:p>
          <a:endParaRPr lang="en-US"/>
        </a:p>
      </dgm:t>
    </dgm:pt>
    <dgm:pt modelId="{0965D3B9-98D6-EA4D-ADEF-1D2903C6EAC4}">
      <dgm:prSet/>
      <dgm:spPr/>
      <dgm:t>
        <a:bodyPr/>
        <a:lstStyle/>
        <a:p>
          <a:r>
            <a:rPr lang="en-US" dirty="0" smtClean="0"/>
            <a:t>Deploy FHIR profiles in collaboration with Argonaut, the VA, Intermountain, </a:t>
          </a:r>
          <a:r>
            <a:rPr lang="en-US" dirty="0" err="1" smtClean="0"/>
            <a:t>Regenstrief</a:t>
          </a:r>
          <a:r>
            <a:rPr lang="en-US" dirty="0" smtClean="0"/>
            <a:t>, Mayo/ASU and LSU. </a:t>
          </a:r>
          <a:endParaRPr lang="en-US" dirty="0"/>
        </a:p>
      </dgm:t>
    </dgm:pt>
    <dgm:pt modelId="{2683FB32-8AB3-5B45-A8F6-C482EF4FF6DA}" type="parTrans" cxnId="{0A82BA76-68CA-6D4E-9905-134F234DDF47}">
      <dgm:prSet/>
      <dgm:spPr/>
      <dgm:t>
        <a:bodyPr/>
        <a:lstStyle/>
        <a:p>
          <a:endParaRPr lang="en-US"/>
        </a:p>
      </dgm:t>
    </dgm:pt>
    <dgm:pt modelId="{31641DE7-6F6D-7341-A1FA-25BB06D55782}" type="sibTrans" cxnId="{0A82BA76-68CA-6D4E-9905-134F234DDF47}">
      <dgm:prSet/>
      <dgm:spPr/>
      <dgm:t>
        <a:bodyPr/>
        <a:lstStyle/>
        <a:p>
          <a:endParaRPr lang="en-US"/>
        </a:p>
      </dgm:t>
    </dgm:pt>
    <dgm:pt modelId="{1E76E989-D03B-3B46-A5A3-D3D42154AA02}">
      <dgm:prSet/>
      <dgm:spPr/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/>
            <a:t> Support common workflow models (BPMN2)</a:t>
          </a:r>
          <a:endParaRPr lang="en-US" dirty="0"/>
        </a:p>
      </dgm:t>
    </dgm:pt>
    <dgm:pt modelId="{20459C31-6506-1849-BEA1-375B1B6C009C}" type="parTrans" cxnId="{764EFC5E-E4F6-664F-83D4-B3B0C4472834}">
      <dgm:prSet/>
      <dgm:spPr/>
      <dgm:t>
        <a:bodyPr/>
        <a:lstStyle/>
        <a:p>
          <a:endParaRPr lang="en-US"/>
        </a:p>
      </dgm:t>
    </dgm:pt>
    <dgm:pt modelId="{03892259-B095-EE4F-AA66-0B88F3AB0D3A}" type="sibTrans" cxnId="{764EFC5E-E4F6-664F-83D4-B3B0C4472834}">
      <dgm:prSet/>
      <dgm:spPr/>
      <dgm:t>
        <a:bodyPr/>
        <a:lstStyle/>
        <a:p>
          <a:endParaRPr lang="en-US"/>
        </a:p>
      </dgm:t>
    </dgm:pt>
    <dgm:pt modelId="{DD656495-43DD-AA40-93F5-7AD60AAE7321}">
      <dgm:prSet/>
      <dgm:spPr/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/>
            <a:t> Identity Management Services</a:t>
          </a:r>
          <a:endParaRPr lang="en-US" dirty="0"/>
        </a:p>
      </dgm:t>
    </dgm:pt>
    <dgm:pt modelId="{35C73BC0-B365-6641-9AC9-ECCA883A97A4}" type="parTrans" cxnId="{AB6CCD10-C1AA-3E47-8EB7-D04546A2F39A}">
      <dgm:prSet/>
      <dgm:spPr/>
      <dgm:t>
        <a:bodyPr/>
        <a:lstStyle/>
        <a:p>
          <a:endParaRPr lang="en-US"/>
        </a:p>
      </dgm:t>
    </dgm:pt>
    <dgm:pt modelId="{112423D5-4DB8-AA43-956E-926B972DFDE0}" type="sibTrans" cxnId="{AB6CCD10-C1AA-3E47-8EB7-D04546A2F39A}">
      <dgm:prSet/>
      <dgm:spPr/>
      <dgm:t>
        <a:bodyPr/>
        <a:lstStyle/>
        <a:p>
          <a:endParaRPr lang="en-US"/>
        </a:p>
      </dgm:t>
    </dgm:pt>
    <dgm:pt modelId="{A4E887EF-F7EB-4F76-A9FE-1A3A8A288B32}">
      <dgm:prSet/>
      <dgm:spPr/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/>
            <a:t> Data and vocabulary transformation Services</a:t>
          </a:r>
          <a:endParaRPr lang="en-US" dirty="0"/>
        </a:p>
      </dgm:t>
    </dgm:pt>
    <dgm:pt modelId="{29C7CBA6-397A-4273-9C3B-950652742E2D}" type="parTrans" cxnId="{E10F1854-933D-4E56-95A5-F6177832B0A7}">
      <dgm:prSet/>
      <dgm:spPr/>
    </dgm:pt>
    <dgm:pt modelId="{65F58DB6-7DD7-4FB4-8ADB-123122417895}" type="sibTrans" cxnId="{E10F1854-933D-4E56-95A5-F6177832B0A7}">
      <dgm:prSet/>
      <dgm:spPr/>
    </dgm:pt>
    <dgm:pt modelId="{7E2C489C-60EE-4AAA-84A8-EA4352AEA2F2}">
      <dgm:prSet/>
      <dgm:spPr/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/>
            <a:t> Context management services</a:t>
          </a:r>
          <a:endParaRPr lang="en-US" dirty="0"/>
        </a:p>
      </dgm:t>
    </dgm:pt>
    <dgm:pt modelId="{7F623BDC-1AC8-45EA-97BA-74A88ED03126}" type="parTrans" cxnId="{30AD9E92-6378-4C66-B92B-FB77C4FD6758}">
      <dgm:prSet/>
      <dgm:spPr/>
    </dgm:pt>
    <dgm:pt modelId="{AE6BDA6C-CFAB-4F91-BFC7-31F03541FA7C}" type="sibTrans" cxnId="{30AD9E92-6378-4C66-B92B-FB77C4FD6758}">
      <dgm:prSet/>
      <dgm:spPr/>
    </dgm:pt>
    <dgm:pt modelId="{F495005C-AEE1-8142-A4B1-ACBD9CA1E70B}" type="pres">
      <dgm:prSet presAssocID="{C489B2F7-5848-7944-AC19-93398793C83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FEE2B7-B12E-D74E-AB2B-7765FDF74644}" type="pres">
      <dgm:prSet presAssocID="{3074FD9D-E73B-DB42-AE36-125F3E5F1C8D}" presName="parentLin" presStyleCnt="0"/>
      <dgm:spPr/>
    </dgm:pt>
    <dgm:pt modelId="{EC5D759B-7BE5-EF43-BFAC-AA597FD2714F}" type="pres">
      <dgm:prSet presAssocID="{3074FD9D-E73B-DB42-AE36-125F3E5F1C8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32404E2-7523-834E-88A9-32A1E5CDCE5A}" type="pres">
      <dgm:prSet presAssocID="{3074FD9D-E73B-DB42-AE36-125F3E5F1C8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45931-0C85-4D47-8740-F0832408A446}" type="pres">
      <dgm:prSet presAssocID="{3074FD9D-E73B-DB42-AE36-125F3E5F1C8D}" presName="negativeSpace" presStyleCnt="0"/>
      <dgm:spPr/>
    </dgm:pt>
    <dgm:pt modelId="{1B858573-7767-6E4F-9944-38977BE2F41E}" type="pres">
      <dgm:prSet presAssocID="{3074FD9D-E73B-DB42-AE36-125F3E5F1C8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2E0B2-3186-A244-BFE8-A8654F9E4C4A}" type="pres">
      <dgm:prSet presAssocID="{707CEA19-AB8D-854B-B29B-95AD5AC5ACE7}" presName="spaceBetweenRectangles" presStyleCnt="0"/>
      <dgm:spPr/>
    </dgm:pt>
    <dgm:pt modelId="{2E99C611-4DA2-C24F-8A41-A4CFF96A7B6F}" type="pres">
      <dgm:prSet presAssocID="{5CCD1579-E076-A64A-B343-31FF03C62979}" presName="parentLin" presStyleCnt="0"/>
      <dgm:spPr/>
    </dgm:pt>
    <dgm:pt modelId="{1BE91A06-9C2D-E842-8C5E-EAEFF5DA0594}" type="pres">
      <dgm:prSet presAssocID="{5CCD1579-E076-A64A-B343-31FF03C6297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D4B4498-16DC-9140-846C-9D9EF2F53A6C}" type="pres">
      <dgm:prSet presAssocID="{5CCD1579-E076-A64A-B343-31FF03C6297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DB2F41-5243-BE4B-ADFA-61086F5C7F63}" type="pres">
      <dgm:prSet presAssocID="{5CCD1579-E076-A64A-B343-31FF03C62979}" presName="negativeSpace" presStyleCnt="0"/>
      <dgm:spPr/>
    </dgm:pt>
    <dgm:pt modelId="{0B4EBD36-0542-1C44-A73C-4DF30F499B42}" type="pres">
      <dgm:prSet presAssocID="{5CCD1579-E076-A64A-B343-31FF03C6297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C9179-DC84-FD47-B9BB-E0377EB12856}" type="pres">
      <dgm:prSet presAssocID="{6479AA1F-27F6-2D41-9451-441EF7507CE2}" presName="spaceBetweenRectangles" presStyleCnt="0"/>
      <dgm:spPr/>
    </dgm:pt>
    <dgm:pt modelId="{B52DDC4E-386A-C64D-B3A3-865099FB183D}" type="pres">
      <dgm:prSet presAssocID="{B1EC06D7-3576-7541-810E-9DC772EC8351}" presName="parentLin" presStyleCnt="0"/>
      <dgm:spPr/>
    </dgm:pt>
    <dgm:pt modelId="{13606D11-43B6-3748-8335-069A000F20BE}" type="pres">
      <dgm:prSet presAssocID="{B1EC06D7-3576-7541-810E-9DC772EC8351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85E69B66-692E-224A-9F0D-7DE0FC467E64}" type="pres">
      <dgm:prSet presAssocID="{B1EC06D7-3576-7541-810E-9DC772EC835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D78F69-B541-7845-9F60-8DA840058C00}" type="pres">
      <dgm:prSet presAssocID="{B1EC06D7-3576-7541-810E-9DC772EC8351}" presName="negativeSpace" presStyleCnt="0"/>
      <dgm:spPr/>
    </dgm:pt>
    <dgm:pt modelId="{FBE803AF-72AC-174C-9AE7-6AB31CA4CD2A}" type="pres">
      <dgm:prSet presAssocID="{B1EC06D7-3576-7541-810E-9DC772EC8351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E6B0EF-AC63-467A-A0B5-A57DF3E8FDF8}" type="presOf" srcId="{D2B88AFF-70E3-8D4E-86FD-A262260190CB}" destId="{1B858573-7767-6E4F-9944-38977BE2F41E}" srcOrd="0" destOrd="0" presId="urn:microsoft.com/office/officeart/2005/8/layout/list1"/>
    <dgm:cxn modelId="{589A0103-ECF4-4BCD-8E0C-A7FB3C21DAB0}" type="presOf" srcId="{3074FD9D-E73B-DB42-AE36-125F3E5F1C8D}" destId="{EC5D759B-7BE5-EF43-BFAC-AA597FD2714F}" srcOrd="0" destOrd="0" presId="urn:microsoft.com/office/officeart/2005/8/layout/list1"/>
    <dgm:cxn modelId="{4A4DA1CA-A1CA-4D65-80AA-6FB2F962481D}" type="presOf" srcId="{7726F558-B215-3442-9743-5C1706AE0658}" destId="{0B4EBD36-0542-1C44-A73C-4DF30F499B42}" srcOrd="0" destOrd="7" presId="urn:microsoft.com/office/officeart/2005/8/layout/list1"/>
    <dgm:cxn modelId="{CE323600-937A-47D3-B142-DD9D302CE26C}" type="presOf" srcId="{B1EC06D7-3576-7541-810E-9DC772EC8351}" destId="{13606D11-43B6-3748-8335-069A000F20BE}" srcOrd="0" destOrd="0" presId="urn:microsoft.com/office/officeart/2005/8/layout/list1"/>
    <dgm:cxn modelId="{5A4238CD-5F92-43C9-84D7-2F31F2596D31}" type="presOf" srcId="{FB5BA6F2-0160-0748-817A-8B7E41D51227}" destId="{FBE803AF-72AC-174C-9AE7-6AB31CA4CD2A}" srcOrd="0" destOrd="0" presId="urn:microsoft.com/office/officeart/2005/8/layout/list1"/>
    <dgm:cxn modelId="{975D09F1-ECE0-4C85-B6F7-A7E9C1246070}" type="presOf" srcId="{592CCC11-1F8A-994D-BAA1-6EFA1A77EF3D}" destId="{0B4EBD36-0542-1C44-A73C-4DF30F499B42}" srcOrd="0" destOrd="0" presId="urn:microsoft.com/office/officeart/2005/8/layout/list1"/>
    <dgm:cxn modelId="{FB2A1FB6-3FB4-4CD0-AFE8-5968F720FA43}" type="presOf" srcId="{58AC2909-B3A6-E045-A508-A7A466F74BF6}" destId="{1B858573-7767-6E4F-9944-38977BE2F41E}" srcOrd="0" destOrd="1" presId="urn:microsoft.com/office/officeart/2005/8/layout/list1"/>
    <dgm:cxn modelId="{E10F1854-933D-4E56-95A5-F6177832B0A7}" srcId="{5CCD1579-E076-A64A-B343-31FF03C62979}" destId="{A4E887EF-F7EB-4F76-A9FE-1A3A8A288B32}" srcOrd="3" destOrd="0" parTransId="{29C7CBA6-397A-4273-9C3B-950652742E2D}" sibTransId="{65F58DB6-7DD7-4FB4-8ADB-123122417895}"/>
    <dgm:cxn modelId="{30C576E1-5C43-492C-83C2-433DBE940BC5}" type="presOf" srcId="{1E76E989-D03B-3B46-A5A3-D3D42154AA02}" destId="{0B4EBD36-0542-1C44-A73C-4DF30F499B42}" srcOrd="0" destOrd="2" presId="urn:microsoft.com/office/officeart/2005/8/layout/list1"/>
    <dgm:cxn modelId="{E50816AE-F660-4A7A-874F-62302724F79C}" type="presOf" srcId="{5CCD1579-E076-A64A-B343-31FF03C62979}" destId="{1BE91A06-9C2D-E842-8C5E-EAEFF5DA0594}" srcOrd="0" destOrd="0" presId="urn:microsoft.com/office/officeart/2005/8/layout/list1"/>
    <dgm:cxn modelId="{38FD3694-EC5E-4DEC-A4A3-3FF6987D7397}" type="presOf" srcId="{DD656495-43DD-AA40-93F5-7AD60AAE7321}" destId="{0B4EBD36-0542-1C44-A73C-4DF30F499B42}" srcOrd="0" destOrd="6" presId="urn:microsoft.com/office/officeart/2005/8/layout/list1"/>
    <dgm:cxn modelId="{26429861-5AB2-46B6-B5D4-934914CB9E07}" type="presOf" srcId="{9C47B469-642B-9842-BF18-226919C8B06E}" destId="{0B4EBD36-0542-1C44-A73C-4DF30F499B42}" srcOrd="0" destOrd="5" presId="urn:microsoft.com/office/officeart/2005/8/layout/list1"/>
    <dgm:cxn modelId="{30AD9E92-6378-4C66-B92B-FB77C4FD6758}" srcId="{5CCD1579-E076-A64A-B343-31FF03C62979}" destId="{7E2C489C-60EE-4AAA-84A8-EA4352AEA2F2}" srcOrd="4" destOrd="0" parTransId="{7F623BDC-1AC8-45EA-97BA-74A88ED03126}" sibTransId="{AE6BDA6C-CFAB-4F91-BFC7-31F03541FA7C}"/>
    <dgm:cxn modelId="{8AABE648-BD66-4683-98F0-4F28434937E8}" type="presOf" srcId="{5CCD1579-E076-A64A-B343-31FF03C62979}" destId="{BD4B4498-16DC-9140-846C-9D9EF2F53A6C}" srcOrd="1" destOrd="0" presId="urn:microsoft.com/office/officeart/2005/8/layout/list1"/>
    <dgm:cxn modelId="{DC6E3161-A1FE-4F97-8867-A0BCFDF51F32}" type="presOf" srcId="{0965D3B9-98D6-EA4D-ADEF-1D2903C6EAC4}" destId="{FBE803AF-72AC-174C-9AE7-6AB31CA4CD2A}" srcOrd="0" destOrd="1" presId="urn:microsoft.com/office/officeart/2005/8/layout/list1"/>
    <dgm:cxn modelId="{3877637C-69B9-4B4B-BB73-4F25C3D445AC}" srcId="{5CCD1579-E076-A64A-B343-31FF03C62979}" destId="{B478E7C7-7603-3447-A232-475EF77C7A23}" srcOrd="1" destOrd="0" parTransId="{B44F4750-C1FF-174C-813D-13B4D28605C5}" sibTransId="{4DFC6D38-7547-4840-97B2-7F5D48B2344E}"/>
    <dgm:cxn modelId="{E43C54C9-3B64-B549-B07E-FAFE517E360C}" srcId="{C489B2F7-5848-7944-AC19-93398793C83E}" destId="{B1EC06D7-3576-7541-810E-9DC772EC8351}" srcOrd="2" destOrd="0" parTransId="{B129BE30-4164-1F4F-88E7-F6EE6742A250}" sibTransId="{60591730-A0C1-3545-807A-BCE0E14925B4}"/>
    <dgm:cxn modelId="{56FA6C5C-549B-4CED-8938-E36C76435CB0}" type="presOf" srcId="{B1EC06D7-3576-7541-810E-9DC772EC8351}" destId="{85E69B66-692E-224A-9F0D-7DE0FC467E64}" srcOrd="1" destOrd="0" presId="urn:microsoft.com/office/officeart/2005/8/layout/list1"/>
    <dgm:cxn modelId="{67319CCC-5E69-6445-9565-2D6BFA69ABD9}" srcId="{3074FD9D-E73B-DB42-AE36-125F3E5F1C8D}" destId="{58AC2909-B3A6-E045-A508-A7A466F74BF6}" srcOrd="1" destOrd="0" parTransId="{A90449C2-C092-7E4E-9F96-0CAF0E4C67F2}" sibTransId="{582831D2-F745-734D-BB92-50C219744785}"/>
    <dgm:cxn modelId="{7D9AABF1-8A65-45DF-BACE-6561D459ED31}" type="presOf" srcId="{3074FD9D-E73B-DB42-AE36-125F3E5F1C8D}" destId="{D32404E2-7523-834E-88A9-32A1E5CDCE5A}" srcOrd="1" destOrd="0" presId="urn:microsoft.com/office/officeart/2005/8/layout/list1"/>
    <dgm:cxn modelId="{A99FD0CB-3960-E74A-A19A-61E933715886}" srcId="{C489B2F7-5848-7944-AC19-93398793C83E}" destId="{5CCD1579-E076-A64A-B343-31FF03C62979}" srcOrd="1" destOrd="0" parTransId="{0F24383F-B7C8-7C42-B197-C61C22842D7F}" sibTransId="{6479AA1F-27F6-2D41-9451-441EF7507CE2}"/>
    <dgm:cxn modelId="{AB6CCD10-C1AA-3E47-8EB7-D04546A2F39A}" srcId="{5CCD1579-E076-A64A-B343-31FF03C62979}" destId="{DD656495-43DD-AA40-93F5-7AD60AAE7321}" srcOrd="6" destOrd="0" parTransId="{35C73BC0-B365-6641-9AC9-ECCA883A97A4}" sibTransId="{112423D5-4DB8-AA43-956E-926B972DFDE0}"/>
    <dgm:cxn modelId="{764EFC5E-E4F6-664F-83D4-B3B0C4472834}" srcId="{5CCD1579-E076-A64A-B343-31FF03C62979}" destId="{1E76E989-D03B-3B46-A5A3-D3D42154AA02}" srcOrd="2" destOrd="0" parTransId="{20459C31-6506-1849-BEA1-375B1B6C009C}" sibTransId="{03892259-B095-EE4F-AA66-0B88F3AB0D3A}"/>
    <dgm:cxn modelId="{D04A4349-5A31-4C85-AB0A-AC1302401E97}" type="presOf" srcId="{7E2C489C-60EE-4AAA-84A8-EA4352AEA2F2}" destId="{0B4EBD36-0542-1C44-A73C-4DF30F499B42}" srcOrd="0" destOrd="4" presId="urn:microsoft.com/office/officeart/2005/8/layout/list1"/>
    <dgm:cxn modelId="{B792D500-024C-4A0C-8359-ECC93C3526F7}" type="presOf" srcId="{A4E887EF-F7EB-4F76-A9FE-1A3A8A288B32}" destId="{0B4EBD36-0542-1C44-A73C-4DF30F499B42}" srcOrd="0" destOrd="3" presId="urn:microsoft.com/office/officeart/2005/8/layout/list1"/>
    <dgm:cxn modelId="{2538B06C-DC8D-AE4D-97EC-2CAD021AD5DF}" srcId="{3074FD9D-E73B-DB42-AE36-125F3E5F1C8D}" destId="{D2B88AFF-70E3-8D4E-86FD-A262260190CB}" srcOrd="0" destOrd="0" parTransId="{050F7C10-02FA-974D-A5FC-3FC1C9EF2C97}" sibTransId="{83F02154-706B-FB4F-B200-DCEFB886C1D5}"/>
    <dgm:cxn modelId="{7FC7D40C-07CC-9E40-9FFA-428B6374641C}" srcId="{B1EC06D7-3576-7541-810E-9DC772EC8351}" destId="{FB5BA6F2-0160-0748-817A-8B7E41D51227}" srcOrd="0" destOrd="0" parTransId="{35363BE1-5192-5E44-8317-89B381B3DAE6}" sibTransId="{8AE0EDC6-76B3-E54A-9760-8ED4DBE7A4D4}"/>
    <dgm:cxn modelId="{481D1BEC-EA50-3E4D-85A3-5D13E2799815}" srcId="{C489B2F7-5848-7944-AC19-93398793C83E}" destId="{3074FD9D-E73B-DB42-AE36-125F3E5F1C8D}" srcOrd="0" destOrd="0" parTransId="{A894C42E-1485-C849-BAC7-230B539C6AEB}" sibTransId="{707CEA19-AB8D-854B-B29B-95AD5AC5ACE7}"/>
    <dgm:cxn modelId="{B338D598-B0C0-4F21-9C32-E3F33D054BFB}" type="presOf" srcId="{B478E7C7-7603-3447-A232-475EF77C7A23}" destId="{0B4EBD36-0542-1C44-A73C-4DF30F499B42}" srcOrd="0" destOrd="1" presId="urn:microsoft.com/office/officeart/2005/8/layout/list1"/>
    <dgm:cxn modelId="{25716338-A396-7045-A348-DBE55272F82B}" srcId="{5CCD1579-E076-A64A-B343-31FF03C62979}" destId="{7726F558-B215-3442-9743-5C1706AE0658}" srcOrd="7" destOrd="0" parTransId="{AB10B488-4C33-8D4C-BE82-AB517A49B561}" sibTransId="{32FD31BF-E732-554F-BC10-1AB3CF03A2BA}"/>
    <dgm:cxn modelId="{062AA59F-6137-E040-95AB-79D24AE1AAF0}" srcId="{5CCD1579-E076-A64A-B343-31FF03C62979}" destId="{592CCC11-1F8A-994D-BAA1-6EFA1A77EF3D}" srcOrd="0" destOrd="0" parTransId="{5D0D41F7-C1E1-9843-A419-D7936612916A}" sibTransId="{2CF6E2D4-392B-8248-BD75-3DAA69F54D54}"/>
    <dgm:cxn modelId="{C7F0BAB6-8CF5-264F-8B43-4EA0862DA19C}" srcId="{5CCD1579-E076-A64A-B343-31FF03C62979}" destId="{9C47B469-642B-9842-BF18-226919C8B06E}" srcOrd="5" destOrd="0" parTransId="{DCC79B31-05D6-F145-8EF7-CF3707DAC5F5}" sibTransId="{CBD496B0-7D0D-F940-B76B-CAD64E24733B}"/>
    <dgm:cxn modelId="{0A82BA76-68CA-6D4E-9905-134F234DDF47}" srcId="{B1EC06D7-3576-7541-810E-9DC772EC8351}" destId="{0965D3B9-98D6-EA4D-ADEF-1D2903C6EAC4}" srcOrd="1" destOrd="0" parTransId="{2683FB32-8AB3-5B45-A8F6-C482EF4FF6DA}" sibTransId="{31641DE7-6F6D-7341-A1FA-25BB06D55782}"/>
    <dgm:cxn modelId="{BC206BE6-64AF-4762-8637-322743701800}" type="presOf" srcId="{C489B2F7-5848-7944-AC19-93398793C83E}" destId="{F495005C-AEE1-8142-A4B1-ACBD9CA1E70B}" srcOrd="0" destOrd="0" presId="urn:microsoft.com/office/officeart/2005/8/layout/list1"/>
    <dgm:cxn modelId="{AC23CE6D-C451-482B-A66E-D5E22755F546}" type="presParOf" srcId="{F495005C-AEE1-8142-A4B1-ACBD9CA1E70B}" destId="{1AFEE2B7-B12E-D74E-AB2B-7765FDF74644}" srcOrd="0" destOrd="0" presId="urn:microsoft.com/office/officeart/2005/8/layout/list1"/>
    <dgm:cxn modelId="{753CC8AC-A5D2-42D2-A492-F52C0BF0F991}" type="presParOf" srcId="{1AFEE2B7-B12E-D74E-AB2B-7765FDF74644}" destId="{EC5D759B-7BE5-EF43-BFAC-AA597FD2714F}" srcOrd="0" destOrd="0" presId="urn:microsoft.com/office/officeart/2005/8/layout/list1"/>
    <dgm:cxn modelId="{956DD01F-F5DA-47E7-8E6E-7FDD98287949}" type="presParOf" srcId="{1AFEE2B7-B12E-D74E-AB2B-7765FDF74644}" destId="{D32404E2-7523-834E-88A9-32A1E5CDCE5A}" srcOrd="1" destOrd="0" presId="urn:microsoft.com/office/officeart/2005/8/layout/list1"/>
    <dgm:cxn modelId="{573DB9F8-400D-4163-961B-42901846F573}" type="presParOf" srcId="{F495005C-AEE1-8142-A4B1-ACBD9CA1E70B}" destId="{7E945931-0C85-4D47-8740-F0832408A446}" srcOrd="1" destOrd="0" presId="urn:microsoft.com/office/officeart/2005/8/layout/list1"/>
    <dgm:cxn modelId="{36A7538D-F85B-40AA-8821-E8274F2F52BC}" type="presParOf" srcId="{F495005C-AEE1-8142-A4B1-ACBD9CA1E70B}" destId="{1B858573-7767-6E4F-9944-38977BE2F41E}" srcOrd="2" destOrd="0" presId="urn:microsoft.com/office/officeart/2005/8/layout/list1"/>
    <dgm:cxn modelId="{97A967A7-CBC5-4A46-A0C6-7BAD27120015}" type="presParOf" srcId="{F495005C-AEE1-8142-A4B1-ACBD9CA1E70B}" destId="{3612E0B2-3186-A244-BFE8-A8654F9E4C4A}" srcOrd="3" destOrd="0" presId="urn:microsoft.com/office/officeart/2005/8/layout/list1"/>
    <dgm:cxn modelId="{555823BE-C1B1-4322-834F-1F51E8EA15D2}" type="presParOf" srcId="{F495005C-AEE1-8142-A4B1-ACBD9CA1E70B}" destId="{2E99C611-4DA2-C24F-8A41-A4CFF96A7B6F}" srcOrd="4" destOrd="0" presId="urn:microsoft.com/office/officeart/2005/8/layout/list1"/>
    <dgm:cxn modelId="{A704C36A-3716-4A31-80A5-85AA3B425698}" type="presParOf" srcId="{2E99C611-4DA2-C24F-8A41-A4CFF96A7B6F}" destId="{1BE91A06-9C2D-E842-8C5E-EAEFF5DA0594}" srcOrd="0" destOrd="0" presId="urn:microsoft.com/office/officeart/2005/8/layout/list1"/>
    <dgm:cxn modelId="{34630CA8-468A-4A19-AC5C-8ECB31A19124}" type="presParOf" srcId="{2E99C611-4DA2-C24F-8A41-A4CFF96A7B6F}" destId="{BD4B4498-16DC-9140-846C-9D9EF2F53A6C}" srcOrd="1" destOrd="0" presId="urn:microsoft.com/office/officeart/2005/8/layout/list1"/>
    <dgm:cxn modelId="{84D88899-371A-4B21-9EB6-43D10D92A37D}" type="presParOf" srcId="{F495005C-AEE1-8142-A4B1-ACBD9CA1E70B}" destId="{20DB2F41-5243-BE4B-ADFA-61086F5C7F63}" srcOrd="5" destOrd="0" presId="urn:microsoft.com/office/officeart/2005/8/layout/list1"/>
    <dgm:cxn modelId="{EC1C7AB6-4184-40D2-A361-E99E810DA828}" type="presParOf" srcId="{F495005C-AEE1-8142-A4B1-ACBD9CA1E70B}" destId="{0B4EBD36-0542-1C44-A73C-4DF30F499B42}" srcOrd="6" destOrd="0" presId="urn:microsoft.com/office/officeart/2005/8/layout/list1"/>
    <dgm:cxn modelId="{E52C8587-2433-435A-B13E-5EA67214D2F2}" type="presParOf" srcId="{F495005C-AEE1-8142-A4B1-ACBD9CA1E70B}" destId="{6D2C9179-DC84-FD47-B9BB-E0377EB12856}" srcOrd="7" destOrd="0" presId="urn:microsoft.com/office/officeart/2005/8/layout/list1"/>
    <dgm:cxn modelId="{54CC0700-E6AC-4E3F-82C0-95AAE54CF9CC}" type="presParOf" srcId="{F495005C-AEE1-8142-A4B1-ACBD9CA1E70B}" destId="{B52DDC4E-386A-C64D-B3A3-865099FB183D}" srcOrd="8" destOrd="0" presId="urn:microsoft.com/office/officeart/2005/8/layout/list1"/>
    <dgm:cxn modelId="{4454CEAC-2859-4122-B9E6-26D434F047AA}" type="presParOf" srcId="{B52DDC4E-386A-C64D-B3A3-865099FB183D}" destId="{13606D11-43B6-3748-8335-069A000F20BE}" srcOrd="0" destOrd="0" presId="urn:microsoft.com/office/officeart/2005/8/layout/list1"/>
    <dgm:cxn modelId="{56DF8141-1A7B-41C4-AE2C-F163D7F55CE7}" type="presParOf" srcId="{B52DDC4E-386A-C64D-B3A3-865099FB183D}" destId="{85E69B66-692E-224A-9F0D-7DE0FC467E64}" srcOrd="1" destOrd="0" presId="urn:microsoft.com/office/officeart/2005/8/layout/list1"/>
    <dgm:cxn modelId="{5E384CAD-AD35-4A52-B14B-235A9262C124}" type="presParOf" srcId="{F495005C-AEE1-8142-A4B1-ACBD9CA1E70B}" destId="{0ED78F69-B541-7845-9F60-8DA840058C00}" srcOrd="9" destOrd="0" presId="urn:microsoft.com/office/officeart/2005/8/layout/list1"/>
    <dgm:cxn modelId="{53801CE8-627A-4C0B-89E1-F48E5088F1AB}" type="presParOf" srcId="{F495005C-AEE1-8142-A4B1-ACBD9CA1E70B}" destId="{FBE803AF-72AC-174C-9AE7-6AB31CA4CD2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58573-7767-6E4F-9944-38977BE2F41E}">
      <dsp:nvSpPr>
        <dsp:cNvPr id="0" name=""/>
        <dsp:cNvSpPr/>
      </dsp:nvSpPr>
      <dsp:spPr>
        <a:xfrm>
          <a:off x="0" y="232554"/>
          <a:ext cx="7543800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291592" rIns="585483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Support common UI Standards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Provide services for imbedding application in existing EMR/EHR frameworks</a:t>
          </a:r>
          <a:endParaRPr lang="en-US" sz="1400" kern="1200" dirty="0"/>
        </a:p>
      </dsp:txBody>
      <dsp:txXfrm>
        <a:off x="0" y="232554"/>
        <a:ext cx="7543800" cy="793800"/>
      </dsp:txXfrm>
    </dsp:sp>
    <dsp:sp modelId="{D32404E2-7523-834E-88A9-32A1E5CDCE5A}">
      <dsp:nvSpPr>
        <dsp:cNvPr id="0" name=""/>
        <dsp:cNvSpPr/>
      </dsp:nvSpPr>
      <dsp:spPr>
        <a:xfrm>
          <a:off x="377190" y="25914"/>
          <a:ext cx="528066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UI</a:t>
          </a:r>
          <a:endParaRPr lang="en-US" sz="1400" kern="1200" dirty="0"/>
        </a:p>
      </dsp:txBody>
      <dsp:txXfrm>
        <a:off x="397365" y="46089"/>
        <a:ext cx="5240310" cy="372930"/>
      </dsp:txXfrm>
    </dsp:sp>
    <dsp:sp modelId="{0B4EBD36-0542-1C44-A73C-4DF30F499B42}">
      <dsp:nvSpPr>
        <dsp:cNvPr id="0" name=""/>
        <dsp:cNvSpPr/>
      </dsp:nvSpPr>
      <dsp:spPr>
        <a:xfrm>
          <a:off x="0" y="1308594"/>
          <a:ext cx="7543800" cy="211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291592" rIns="585483" bIns="99568" numCol="1" spcCol="1270" anchor="t" anchorCtr="0">
          <a:noAutofit/>
        </a:bodyPr>
        <a:lstStyle/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Implement a multi-layered services architecture (SOA)</a:t>
          </a:r>
          <a:endParaRPr lang="en-US" sz="1400" kern="1200" dirty="0"/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Support common Decision Support models (BPMN2/Drools)</a:t>
          </a:r>
          <a:endParaRPr lang="en-US" sz="1400" kern="1200" dirty="0"/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Support common workflow models (BPMN2)</a:t>
          </a:r>
          <a:endParaRPr lang="en-US" sz="1400" kern="1200" dirty="0"/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Data and vocabulary transformation Services</a:t>
          </a:r>
          <a:endParaRPr lang="en-US" sz="1400" kern="1200" dirty="0"/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Context management services</a:t>
          </a:r>
          <a:endParaRPr lang="en-US" sz="1400" kern="1200" dirty="0"/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Master Data Management Services</a:t>
          </a:r>
          <a:endParaRPr lang="en-US" sz="1400" kern="1200" dirty="0"/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Identity Management Services</a:t>
          </a:r>
          <a:endParaRPr lang="en-US" sz="1400" kern="1200" dirty="0"/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0" y="1308594"/>
        <a:ext cx="7543800" cy="2116800"/>
      </dsp:txXfrm>
    </dsp:sp>
    <dsp:sp modelId="{BD4B4498-16DC-9140-846C-9D9EF2F53A6C}">
      <dsp:nvSpPr>
        <dsp:cNvPr id="0" name=""/>
        <dsp:cNvSpPr/>
      </dsp:nvSpPr>
      <dsp:spPr>
        <a:xfrm>
          <a:off x="377190" y="1101954"/>
          <a:ext cx="528066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Orchestration of  Services and  </a:t>
          </a:r>
          <a:r>
            <a:rPr lang="en-US" sz="1400" kern="1200" dirty="0" err="1" smtClean="0"/>
            <a:t>Busines</a:t>
          </a:r>
          <a:r>
            <a:rPr lang="en-US" sz="1400" kern="1200" dirty="0" smtClean="0"/>
            <a:t> Layer </a:t>
          </a:r>
          <a:endParaRPr lang="en-US" sz="1400" kern="1200" dirty="0"/>
        </a:p>
      </dsp:txBody>
      <dsp:txXfrm>
        <a:off x="397365" y="1122129"/>
        <a:ext cx="5240310" cy="372930"/>
      </dsp:txXfrm>
    </dsp:sp>
    <dsp:sp modelId="{FBE803AF-72AC-174C-9AE7-6AB31CA4CD2A}">
      <dsp:nvSpPr>
        <dsp:cNvPr id="0" name=""/>
        <dsp:cNvSpPr/>
      </dsp:nvSpPr>
      <dsp:spPr>
        <a:xfrm>
          <a:off x="0" y="3707635"/>
          <a:ext cx="7543800" cy="1168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291592" rIns="585483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Support FHIR/Restful Services models that support launch and forget applications and applications that support a full SOA services stack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Deploy FHIR profiles in collaboration with Argonaut, the VA, Intermountain, </a:t>
          </a:r>
          <a:r>
            <a:rPr lang="en-US" sz="1400" kern="1200" dirty="0" err="1" smtClean="0"/>
            <a:t>Regenstrief</a:t>
          </a:r>
          <a:r>
            <a:rPr lang="en-US" sz="1400" kern="1200" dirty="0" smtClean="0"/>
            <a:t>, Mayo/ASU and LSU. </a:t>
          </a:r>
          <a:endParaRPr lang="en-US" sz="1400" kern="1200" dirty="0"/>
        </a:p>
      </dsp:txBody>
      <dsp:txXfrm>
        <a:off x="0" y="3707635"/>
        <a:ext cx="7543800" cy="1168650"/>
      </dsp:txXfrm>
    </dsp:sp>
    <dsp:sp modelId="{85E69B66-692E-224A-9F0D-7DE0FC467E64}">
      <dsp:nvSpPr>
        <dsp:cNvPr id="0" name=""/>
        <dsp:cNvSpPr/>
      </dsp:nvSpPr>
      <dsp:spPr>
        <a:xfrm>
          <a:off x="377190" y="3500995"/>
          <a:ext cx="528066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 Virtualization</a:t>
          </a:r>
          <a:endParaRPr lang="en-US" sz="1400" kern="1200" dirty="0"/>
        </a:p>
      </dsp:txBody>
      <dsp:txXfrm>
        <a:off x="397365" y="3521170"/>
        <a:ext cx="5240310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C2F0B-038F-5B44-8B4D-77B990FC40D0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1D5FA-F388-2F4F-8F4B-42C86A687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595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983DF-2CF7-0940-94FC-9DABE32A04D2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1B2CE-A4B5-0745-AACE-B828220B7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673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1B2CE-A4B5-0745-AACE-B828220B7B8B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474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2600-A2C3-47C2-9C75-5A3D942371E2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263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2600-A2C3-47C2-9C75-5A3D942371E2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358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2600-A2C3-47C2-9C75-5A3D942371E2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358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 userDrawn="1"/>
        </p:nvSpPr>
        <p:spPr bwMode="auto">
          <a:xfrm flipV="1">
            <a:off x="0" y="-2"/>
            <a:ext cx="9144000" cy="3778859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00004F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34281"/>
            <a:ext cx="7772400" cy="2166169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4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2949A33B-22AE-4741-A8DF-36F8FF99C722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8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2D55DAC8-75B3-410E-B99A-8CA0B4E51EFB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734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14BB6873-8EF3-4D0B-83F2-D0B7A8214F75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658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BCD5C5D4-F2A8-4B85-A41F-D92CB5EF0A21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636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7C035CD2-922B-44BC-B010-BC068AB6C005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56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446B4485-EDF1-459F-93DA-3084F26A43A8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48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75B289C0-A604-4DEA-8B44-2ED79B2CBB99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869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F34D931D-F87B-4E9C-A06C-C44A380E44A5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4881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19507AC4-3B53-4F4C-A587-618E39F366FC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673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70167E49-9459-489A-92FE-F10A7596D88F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66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 userDrawn="1"/>
        </p:nvSpPr>
        <p:spPr bwMode="auto">
          <a:xfrm flipV="1">
            <a:off x="0" y="-2"/>
            <a:ext cx="9144000" cy="3778859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00004F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34281"/>
            <a:ext cx="7772400" cy="2166169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939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9158F5A2-BF5A-42AC-9C0D-F2F2C5BF5A03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558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A44DC7B7-8594-4E97-9C9A-8F896EE98EF8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264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A90AF6DC-1B36-4302-BBCA-9E174110FB81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9469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3BD5938F-6CB0-498B-AD79-42067DF40EC0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7387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600A14FF-6E85-4F40-A83A-75B81715CE47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7475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7C068AD5-6092-4EE6-BC20-1BA4F9398A62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916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A62342CC-77CA-4F45-A6FC-C76BFE8B45FF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2227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167FABA9-0318-463A-A744-95FA81E222F4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4422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2CCC44FF-0F3B-4874-8A0D-7FEB1D2BA37E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7485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2634E800-680A-43DC-BABF-C3646AFA4D8A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5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484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D6754CD7-6817-438E-880C-AE298804F30D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944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CFB25F4D-66E6-430B-8D6F-4457E38837DD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660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1243BE00-97D1-494E-9DB2-F7FF8A4BB07C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4974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Bef>
                <a:spcPts val="20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>
                <a:solidFill>
                  <a:prstClr val="white"/>
                </a:solidFill>
              </a:rPr>
              <a:pPr/>
              <a:t>8/10/2015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676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>
                <a:solidFill>
                  <a:prstClr val="white"/>
                </a:solidFill>
              </a:rPr>
              <a:pPr/>
              <a:t>8/10/2015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1281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>
                <a:solidFill>
                  <a:prstClr val="white"/>
                </a:solidFill>
              </a:rPr>
              <a:pPr/>
              <a:t>8/10/2015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263341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>
                <a:solidFill>
                  <a:prstClr val="white"/>
                </a:solidFill>
              </a:rPr>
              <a:pPr/>
              <a:t>8/10/2015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8391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>
                <a:solidFill>
                  <a:prstClr val="white"/>
                </a:solidFill>
              </a:rPr>
              <a:pPr/>
              <a:t>8/10/2015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0276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>
                <a:solidFill>
                  <a:prstClr val="white"/>
                </a:solidFill>
              </a:rPr>
              <a:pPr/>
              <a:t>8/10/2015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5450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>
                <a:solidFill>
                  <a:prstClr val="white"/>
                </a:solidFill>
              </a:rPr>
              <a:pPr/>
              <a:t>8/10/2015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82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 userDrawn="1"/>
        </p:nvSpPr>
        <p:spPr bwMode="auto">
          <a:xfrm flipV="1">
            <a:off x="0" y="18402"/>
            <a:ext cx="9144000" cy="3778859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00004F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213658"/>
            <a:ext cx="7772400" cy="1362075"/>
          </a:xfrm>
        </p:spPr>
        <p:txBody>
          <a:bodyPr anchor="t">
            <a:normAutofit/>
          </a:bodyPr>
          <a:lstStyle>
            <a:lvl1pPr algn="ctr">
              <a:defRPr sz="3200" b="1" cap="all">
                <a:solidFill>
                  <a:srgbClr val="10253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97074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rgbClr val="E7D62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18016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>
                <a:solidFill>
                  <a:prstClr val="white"/>
                </a:solidFill>
              </a:rPr>
              <a:pPr/>
              <a:t>8/10/2015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7964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>
                <a:solidFill>
                  <a:prstClr val="white"/>
                </a:solidFill>
              </a:rPr>
              <a:pPr/>
              <a:t>8/10/2015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5804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>
                <a:solidFill>
                  <a:prstClr val="white"/>
                </a:solidFill>
              </a:rPr>
              <a:pPr/>
              <a:t>8/10/2015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339997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>
                <a:solidFill>
                  <a:prstClr val="white"/>
                </a:solidFill>
              </a:rPr>
              <a:pPr/>
              <a:t>8/10/2015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4552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>
                <a:solidFill>
                  <a:prstClr val="white"/>
                </a:solidFill>
              </a:rPr>
              <a:pPr/>
              <a:t>8/10/2015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0368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1633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39858"/>
            <a:ext cx="4038600" cy="508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39858"/>
            <a:ext cx="4038600" cy="508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3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581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05572"/>
            <a:ext cx="4040188" cy="43679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6581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05572"/>
            <a:ext cx="4041775" cy="43679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8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5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-1"/>
            <a:ext cx="9144000" cy="10030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0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6E52D8C1-8C29-4901-866B-F98D1450FC1F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27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 userDrawn="1"/>
        </p:nvSpPr>
        <p:spPr bwMode="auto">
          <a:xfrm flipV="1">
            <a:off x="0" y="-1"/>
            <a:ext cx="9144000" cy="917275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00004F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7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19194"/>
            <a:ext cx="8229600" cy="5106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425377" y="6291730"/>
            <a:ext cx="510094" cy="555775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8009932" y="6485876"/>
            <a:ext cx="72288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100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Page </a:t>
            </a:r>
            <a:fld id="{10CB2CE5-B8F9-4044-BBD4-F1B01B88322F}" type="slidenum">
              <a:rPr lang="en-US" sz="1100" i="1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pPr algn="l"/>
              <a:t>‹#›</a:t>
            </a:fld>
            <a:endParaRPr lang="en-US" sz="1100" i="1" dirty="0">
              <a:solidFill>
                <a:schemeClr val="tx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25377" y="6310134"/>
            <a:ext cx="8261423" cy="0"/>
          </a:xfrm>
          <a:prstGeom prst="line">
            <a:avLst/>
          </a:prstGeom>
          <a:ln w="12700" cmpd="sng">
            <a:solidFill>
              <a:srgbClr val="10253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86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E7D628"/>
          </a:solidFill>
          <a:latin typeface="Times New Roman"/>
          <a:ea typeface="+mj-ea"/>
          <a:cs typeface="Times New Roma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50000"/>
            </a:schemeClr>
          </a:solidFill>
          <a:latin typeface="Times New Roman"/>
          <a:ea typeface="+mn-ea"/>
          <a:cs typeface="Times New Roma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50000"/>
            </a:schemeClr>
          </a:solidFill>
          <a:latin typeface="Times New Roman"/>
          <a:ea typeface="+mn-ea"/>
          <a:cs typeface="Times New Roma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2">
              <a:lumMod val="50000"/>
            </a:schemeClr>
          </a:solidFill>
          <a:latin typeface="Times New Roman"/>
          <a:ea typeface="+mn-ea"/>
          <a:cs typeface="Times New Roma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2">
              <a:lumMod val="50000"/>
            </a:schemeClr>
          </a:solidFill>
          <a:latin typeface="Times New Roman"/>
          <a:ea typeface="+mn-ea"/>
          <a:cs typeface="Times New Roma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2">
              <a:lumMod val="50000"/>
            </a:schemeClr>
          </a:solidFill>
          <a:latin typeface="Times New Roman"/>
          <a:ea typeface="+mn-ea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 flipV="1">
            <a:off x="0" y="0"/>
            <a:ext cx="9144000" cy="80645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00004F"/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7525" y="6429375"/>
            <a:ext cx="949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F66C75B6-E684-437A-A6AD-976B3EF5241C}" type="slidenum">
              <a:rPr lang="en-US">
                <a:solidFill>
                  <a:srgbClr val="FFFF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11434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2pPr>
      <a:lvl3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3pPr>
      <a:lvl4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4pPr>
      <a:lvl5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5pPr>
      <a:lvl6pPr marL="457200"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6pPr>
      <a:lvl7pPr marL="914400"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7pPr>
      <a:lvl8pPr marL="1371600"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8pPr>
      <a:lvl9pPr marL="1828800"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9pPr>
    </p:titleStyle>
    <p:bodyStyle>
      <a:lvl1pPr marL="307975" indent="-307975" algn="l" defTabSz="820738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257175" algn="l" defTabSz="820738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025525" indent="-204788" algn="l" defTabSz="820738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436688" indent="-206375" algn="l" defTabSz="820738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462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034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7606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178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750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 flipV="1">
            <a:off x="0" y="0"/>
            <a:ext cx="9144000" cy="80645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00004F"/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7525" y="6429375"/>
            <a:ext cx="949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F4FCA05D-E666-435A-8A2A-EF75D10B6E0F}" type="slidenum">
              <a:rPr lang="en-US">
                <a:solidFill>
                  <a:srgbClr val="FFFF00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8576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hf hdr="0" ftr="0" dt="0"/>
  <p:txStyles>
    <p:titleStyle>
      <a:lvl1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2pPr>
      <a:lvl3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3pPr>
      <a:lvl4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4pPr>
      <a:lvl5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5pPr>
      <a:lvl6pPr marL="457200"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6pPr>
      <a:lvl7pPr marL="914400"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7pPr>
      <a:lvl8pPr marL="1371600"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8pPr>
      <a:lvl9pPr marL="1828800"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9pPr>
    </p:titleStyle>
    <p:bodyStyle>
      <a:lvl1pPr marL="307975" indent="-307975" algn="l" defTabSz="820738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257175" algn="l" defTabSz="820738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025525" indent="-204788" algn="l" defTabSz="820738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436688" indent="-206375" algn="l" defTabSz="820738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462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034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7606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178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750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5F50914-FEFD-3A40-BB88-C5BA0F26E548}" type="datetimeFigureOut">
              <a:rPr lang="en-US" smtClean="0">
                <a:solidFill>
                  <a:prstClr val="white"/>
                </a:solidFill>
              </a:rPr>
              <a:pPr/>
              <a:t>8/10/2015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2A87D11A-E4C4-2C4D-9054-85AF8217705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0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Relationship Id="rId4" Type="http://schemas.openxmlformats.org/officeDocument/2006/relationships/hyperlink" Target="http://smartplatforms.org/smart-on-fhir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cimi.org/" TargetMode="Externa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hspconsortium.org/#/" TargetMode="External"/><Relationship Id="rId2" Type="http://schemas.openxmlformats.org/officeDocument/2006/relationships/hyperlink" Target="https://healthservices.atlassian.net/wiki/display/HSPC/Healthcare+Services+Platform+Consortium" TargetMode="External"/><Relationship Id="rId1" Type="http://schemas.openxmlformats.org/officeDocument/2006/relationships/slideLayout" Target="../slideLayouts/slideLayout3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cem.org/#/" TargetMode="External"/><Relationship Id="rId2" Type="http://schemas.openxmlformats.org/officeDocument/2006/relationships/hyperlink" Target="http://www.clinicalelement.com/cimi-browser/#/" TargetMode="Externa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 Brief Review of CIMI and HSPC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79704" y="3886200"/>
            <a:ext cx="7217230" cy="2275114"/>
          </a:xfrm>
        </p:spPr>
        <p:txBody>
          <a:bodyPr>
            <a:normAutofit/>
          </a:bodyPr>
          <a:lstStyle/>
          <a:p>
            <a:r>
              <a:rPr lang="en-US" dirty="0" smtClean="0"/>
              <a:t>Stanley M Huff, MD</a:t>
            </a:r>
          </a:p>
          <a:p>
            <a:r>
              <a:rPr lang="en-US" dirty="0" smtClean="0"/>
              <a:t>Chief Medical Informatics Officer</a:t>
            </a:r>
          </a:p>
          <a:p>
            <a:r>
              <a:rPr lang="en-US" dirty="0" smtClean="0"/>
              <a:t>Intermountain Healthcare</a:t>
            </a:r>
          </a:p>
          <a:p>
            <a:r>
              <a:rPr lang="en-US" dirty="0"/>
              <a:t>s</a:t>
            </a:r>
            <a:r>
              <a:rPr lang="en-US" dirty="0" smtClean="0"/>
              <a:t>tan.huff@imail.org</a:t>
            </a:r>
          </a:p>
          <a:p>
            <a:endParaRPr lang="en-US" dirty="0" smtClean="0"/>
          </a:p>
        </p:txBody>
      </p:sp>
      <p:pic>
        <p:nvPicPr>
          <p:cNvPr id="3079" name="Picture 1036" descr="C:\Documents and Settings\coshuff\My Documents\aaaa-Ihc\Intermountain logos\HLTH_H_B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225" y="4698957"/>
            <a:ext cx="2268708" cy="73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385" y="4413900"/>
            <a:ext cx="1124223" cy="122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008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517275"/>
            <a:ext cx="8042276" cy="1336956"/>
          </a:xfrm>
        </p:spPr>
        <p:txBody>
          <a:bodyPr/>
          <a:lstStyle/>
          <a:p>
            <a:r>
              <a:rPr lang="en-US" dirty="0" smtClean="0"/>
              <a:t>OUR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009900"/>
            <a:ext cx="8042276" cy="12572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Improve health by creating a vibrant, open ecosystem of interoperable </a:t>
            </a:r>
            <a:r>
              <a:rPr lang="en-US" dirty="0" smtClean="0"/>
              <a:t>applications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6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517275"/>
            <a:ext cx="8042276" cy="1336956"/>
          </a:xfrm>
        </p:spPr>
        <p:txBody>
          <a:bodyPr/>
          <a:lstStyle/>
          <a:p>
            <a:r>
              <a:rPr lang="en-US" dirty="0" smtClean="0"/>
              <a:t>OUR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009900"/>
            <a:ext cx="8042276" cy="1257299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/>
              <a:t>Be a provider-led organization that accelerates the delivery of innovative healthcare applications that improve health and </a:t>
            </a:r>
            <a:r>
              <a:rPr lang="en-US" dirty="0" smtClean="0"/>
              <a:t>healthcare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6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968" y="-1"/>
            <a:ext cx="9144000" cy="6863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0375" y="4468938"/>
            <a:ext cx="3493827" cy="584775"/>
          </a:xfrm>
          <a:prstGeom prst="rect">
            <a:avLst/>
          </a:prstGeom>
          <a:gradFill flip="none" rotWithShape="1">
            <a:gsLst>
              <a:gs pos="0">
                <a:srgbClr val="E6E6E6"/>
              </a:gs>
              <a:gs pos="100000">
                <a:srgbClr val="7D8496">
                  <a:lumMod val="38000"/>
                  <a:lumOff val="62000"/>
                </a:srgbClr>
              </a:gs>
            </a:gsLst>
            <a:lin ang="5400000" scaled="0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FHIR Profiles from CIMI Models</a:t>
            </a:r>
          </a:p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(</a:t>
            </a:r>
            <a:r>
              <a:rPr lang="en-US" sz="1600" b="1" dirty="0" err="1" smtClean="0">
                <a:solidFill>
                  <a:prstClr val="black"/>
                </a:solidFill>
              </a:rPr>
              <a:t>uing</a:t>
            </a:r>
            <a:r>
              <a:rPr lang="en-US" sz="1600" b="1" dirty="0" smtClean="0">
                <a:solidFill>
                  <a:prstClr val="black"/>
                </a:solidFill>
              </a:rPr>
              <a:t> standard terminology)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8486" y="163768"/>
            <a:ext cx="855714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F81BD"/>
                </a:solidFill>
              </a:rPr>
              <a:t>Standards Based Services - HIMSS</a:t>
            </a:r>
            <a:endParaRPr lang="en-US" sz="3200" b="1" dirty="0">
              <a:solidFill>
                <a:srgbClr val="4F81B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4484" y="5030553"/>
            <a:ext cx="2796471" cy="276999"/>
          </a:xfrm>
          <a:prstGeom prst="rect">
            <a:avLst/>
          </a:prstGeom>
          <a:solidFill>
            <a:srgbClr val="CDD3E5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hlinkClick r:id="rId4"/>
              </a:rPr>
              <a:t>http://smartplatforms.org/smart-on-fhir</a:t>
            </a:r>
            <a:r>
              <a:rPr lang="en-US" sz="1200" dirty="0" smtClean="0">
                <a:solidFill>
                  <a:prstClr val="black"/>
                </a:solidFill>
                <a:hlinkClick r:id="rId4"/>
              </a:rPr>
              <a:t>/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06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" y="1217225"/>
            <a:ext cx="8200901" cy="519666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Apps that address specific focused problems…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17" y="1886199"/>
            <a:ext cx="8450263" cy="4191001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Provider-facing services</a:t>
            </a:r>
          </a:p>
          <a:p>
            <a:pPr lvl="1"/>
            <a:r>
              <a:rPr lang="en-US" dirty="0" smtClean="0"/>
              <a:t>Focused decision support</a:t>
            </a:r>
          </a:p>
          <a:p>
            <a:pPr lvl="1"/>
            <a:r>
              <a:rPr lang="en-US" dirty="0" smtClean="0"/>
              <a:t>Visualization</a:t>
            </a:r>
          </a:p>
          <a:p>
            <a:pPr lvl="1"/>
            <a:r>
              <a:rPr lang="en-US" dirty="0" smtClean="0"/>
              <a:t>Disease management</a:t>
            </a:r>
          </a:p>
          <a:p>
            <a:pPr lvl="1"/>
            <a:r>
              <a:rPr lang="en-US" dirty="0" smtClean="0"/>
              <a:t>Specialty workflows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National Shared Services</a:t>
            </a:r>
          </a:p>
          <a:p>
            <a:pPr lvl="1"/>
            <a:r>
              <a:rPr lang="en-US" dirty="0" smtClean="0"/>
              <a:t>Genomic testing &amp; CDS</a:t>
            </a:r>
          </a:p>
          <a:p>
            <a:pPr lvl="1"/>
            <a:r>
              <a:rPr lang="en-US" dirty="0" err="1" smtClean="0"/>
              <a:t>Pharmacogenomic</a:t>
            </a:r>
            <a:r>
              <a:rPr lang="en-US" dirty="0" smtClean="0"/>
              <a:t> screening</a:t>
            </a:r>
          </a:p>
          <a:p>
            <a:pPr lvl="1"/>
            <a:r>
              <a:rPr lang="en-US" dirty="0" smtClean="0"/>
              <a:t>CDC Ebola screening?</a:t>
            </a:r>
          </a:p>
          <a:p>
            <a:pPr lvl="1"/>
            <a:r>
              <a:rPr lang="en-US" dirty="0" smtClean="0"/>
              <a:t>CDC </a:t>
            </a:r>
            <a:r>
              <a:rPr lang="en-US" dirty="0"/>
              <a:t>i</a:t>
            </a:r>
            <a:r>
              <a:rPr lang="en-US" dirty="0" smtClean="0"/>
              <a:t>mmunization forecaster</a:t>
            </a:r>
          </a:p>
          <a:p>
            <a:pPr lvl="1"/>
            <a:r>
              <a:rPr lang="en-US" dirty="0" smtClean="0"/>
              <a:t>Prior Authorization / Appropriateness</a:t>
            </a: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425550" y="2051450"/>
            <a:ext cx="1200584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prstClr val="white"/>
                </a:solidFill>
              </a:rPr>
              <a:t>App 1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73350" y="5023250"/>
            <a:ext cx="1332632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EHR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91966" y="2068594"/>
            <a:ext cx="1200584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white"/>
                </a:solidFill>
              </a:rPr>
              <a:t>App 2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39766" y="2051450"/>
            <a:ext cx="1200584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white"/>
                </a:solidFill>
              </a:rPr>
              <a:t>App 3</a:t>
            </a:r>
          </a:p>
        </p:txBody>
      </p:sp>
      <p:cxnSp>
        <p:nvCxnSpPr>
          <p:cNvPr id="12" name="Straight Arrow Connector 11"/>
          <p:cNvCxnSpPr>
            <a:stCxn id="4" idx="2"/>
            <a:endCxn id="7" idx="0"/>
          </p:cNvCxnSpPr>
          <p:nvPr/>
        </p:nvCxnSpPr>
        <p:spPr>
          <a:xfrm>
            <a:off x="5025842" y="2965850"/>
            <a:ext cx="1513824" cy="2057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2"/>
            <a:endCxn id="7" idx="0"/>
          </p:cNvCxnSpPr>
          <p:nvPr/>
        </p:nvCxnSpPr>
        <p:spPr>
          <a:xfrm>
            <a:off x="6492258" y="2982994"/>
            <a:ext cx="47408" cy="20402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2"/>
            <a:endCxn id="7" idx="0"/>
          </p:cNvCxnSpPr>
          <p:nvPr/>
        </p:nvCxnSpPr>
        <p:spPr>
          <a:xfrm flipH="1">
            <a:off x="6539666" y="2965850"/>
            <a:ext cx="1400392" cy="2057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8704" y="353399"/>
            <a:ext cx="6005300" cy="523220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2800" b="1" i="0">
                <a:solidFill>
                  <a:srgbClr val="217AA0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n-US" sz="3600" dirty="0"/>
              <a:t>Like Google Maps… </a:t>
            </a:r>
          </a:p>
        </p:txBody>
      </p:sp>
    </p:spTree>
    <p:extLst>
      <p:ext uri="{BB962C8B-B14F-4D97-AF65-F5344CB8AC3E}">
        <p14:creationId xmlns:p14="http://schemas.microsoft.com/office/powerpoint/2010/main" val="243244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1122442"/>
            <a:ext cx="7289030" cy="80433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Apps that </a:t>
            </a:r>
            <a:r>
              <a:rPr lang="en-US" sz="3200" dirty="0" smtClean="0">
                <a:solidFill>
                  <a:schemeClr val="tx1"/>
                </a:solidFill>
              </a:rPr>
              <a:t>enable data sharing…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17" y="2286001"/>
            <a:ext cx="8450263" cy="365760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Next-gen Interoperability</a:t>
            </a:r>
          </a:p>
          <a:p>
            <a:pPr lvl="1"/>
            <a:r>
              <a:rPr lang="en-US" sz="2400" dirty="0" smtClean="0"/>
              <a:t>Population Health integration</a:t>
            </a:r>
          </a:p>
          <a:p>
            <a:pPr lvl="1"/>
            <a:r>
              <a:rPr lang="en-US" sz="2400" dirty="0" smtClean="0"/>
              <a:t>HIE </a:t>
            </a:r>
            <a:r>
              <a:rPr lang="en-US" sz="2400" dirty="0"/>
              <a:t>i</a:t>
            </a:r>
            <a:r>
              <a:rPr lang="en-US" sz="2400" dirty="0" smtClean="0"/>
              <a:t>ntegration</a:t>
            </a:r>
          </a:p>
          <a:p>
            <a:pPr lvl="1"/>
            <a:r>
              <a:rPr lang="en-US" sz="2400" dirty="0" smtClean="0"/>
              <a:t>Data capture for research</a:t>
            </a:r>
          </a:p>
          <a:p>
            <a:pPr lvl="1"/>
            <a:r>
              <a:rPr lang="en-US" sz="2400" dirty="0" smtClean="0"/>
              <a:t>Clinical Trial recruiting</a:t>
            </a:r>
          </a:p>
          <a:p>
            <a:pPr lvl="1"/>
            <a:r>
              <a:rPr lang="en-US" sz="2400" dirty="0" smtClean="0"/>
              <a:t>Quality Repositories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6293466" y="4572000"/>
            <a:ext cx="1174134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EHR</a:t>
            </a:r>
          </a:p>
          <a:p>
            <a:pPr algn="ctr"/>
            <a:r>
              <a:rPr lang="en-US" sz="2400" b="1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6324600" y="1617344"/>
            <a:ext cx="1193351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white"/>
                </a:solidFill>
              </a:rPr>
              <a:t>App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white"/>
                </a:solidFill>
              </a:rPr>
              <a:t>1</a:t>
            </a:r>
          </a:p>
        </p:txBody>
      </p:sp>
      <p:cxnSp>
        <p:nvCxnSpPr>
          <p:cNvPr id="12" name="Straight Arrow Connector 11"/>
          <p:cNvCxnSpPr>
            <a:stCxn id="9" idx="2"/>
            <a:endCxn id="14" idx="0"/>
          </p:cNvCxnSpPr>
          <p:nvPr/>
        </p:nvCxnSpPr>
        <p:spPr>
          <a:xfrm flipH="1">
            <a:off x="5387667" y="2531744"/>
            <a:ext cx="1533609" cy="20402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2"/>
            <a:endCxn id="7" idx="0"/>
          </p:cNvCxnSpPr>
          <p:nvPr/>
        </p:nvCxnSpPr>
        <p:spPr>
          <a:xfrm flipH="1">
            <a:off x="6880533" y="2531744"/>
            <a:ext cx="40743" cy="20402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2"/>
            <a:endCxn id="11" idx="0"/>
          </p:cNvCxnSpPr>
          <p:nvPr/>
        </p:nvCxnSpPr>
        <p:spPr>
          <a:xfrm>
            <a:off x="6921276" y="2531744"/>
            <a:ext cx="1407057" cy="20402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741266" y="4572000"/>
            <a:ext cx="1174134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EHR</a:t>
            </a:r>
          </a:p>
          <a:p>
            <a:pPr algn="ctr"/>
            <a:r>
              <a:rPr lang="en-US" sz="2400" b="1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00600" y="4572000"/>
            <a:ext cx="1174134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EHR</a:t>
            </a:r>
          </a:p>
          <a:p>
            <a:pPr algn="ctr"/>
            <a:r>
              <a:rPr lang="en-US" sz="2400" b="1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704" y="441474"/>
            <a:ext cx="4267096" cy="523220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2800" b="1" i="0">
                <a:solidFill>
                  <a:srgbClr val="217AA0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n-US" sz="3600" dirty="0"/>
              <a:t>Like Facebook… </a:t>
            </a:r>
          </a:p>
        </p:txBody>
      </p:sp>
    </p:spTree>
    <p:extLst>
      <p:ext uri="{BB962C8B-B14F-4D97-AF65-F5344CB8AC3E}">
        <p14:creationId xmlns:p14="http://schemas.microsoft.com/office/powerpoint/2010/main" val="91319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819" y="1276933"/>
            <a:ext cx="7289030" cy="804333"/>
          </a:xfrm>
        </p:spPr>
        <p:txBody>
          <a:bodyPr>
            <a:noAutofit/>
          </a:bodyPr>
          <a:lstStyle/>
          <a:p>
            <a:r>
              <a:rPr lang="en-US" sz="3200" dirty="0" smtClean="0"/>
              <a:t>Apps that empower patients / consumers…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4997"/>
            <a:ext cx="4876800" cy="34290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Apps as Prescriptions</a:t>
            </a:r>
            <a:endParaRPr lang="en-US" sz="2400" dirty="0" smtClean="0"/>
          </a:p>
          <a:p>
            <a:pPr lvl="1"/>
            <a:r>
              <a:rPr lang="en-US" sz="2400" dirty="0" smtClean="0"/>
              <a:t>Chronic disease management</a:t>
            </a:r>
          </a:p>
          <a:p>
            <a:pPr lvl="1"/>
            <a:r>
              <a:rPr lang="en-US" sz="2400" dirty="0" err="1" smtClean="0"/>
              <a:t>Pt</a:t>
            </a:r>
            <a:r>
              <a:rPr lang="en-US" sz="2400" dirty="0" smtClean="0"/>
              <a:t>-Provider Communication</a:t>
            </a:r>
          </a:p>
          <a:p>
            <a:pPr lvl="1"/>
            <a:r>
              <a:rPr lang="en-US" sz="2400" dirty="0" smtClean="0"/>
              <a:t>Remote monitoring</a:t>
            </a:r>
            <a:endParaRPr lang="en-US" sz="2400" dirty="0"/>
          </a:p>
          <a:p>
            <a:pPr lvl="1"/>
            <a:r>
              <a:rPr lang="en-US" sz="2400" dirty="0" smtClean="0"/>
              <a:t>Outcome capture &amp; Clinical Effectiveness Monitoring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5749390" y="1824493"/>
            <a:ext cx="171821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prstClr val="white"/>
                </a:solidFill>
              </a:rPr>
              <a:t>SMART Phone App</a:t>
            </a:r>
          </a:p>
        </p:txBody>
      </p:sp>
      <p:cxnSp>
        <p:nvCxnSpPr>
          <p:cNvPr id="12" name="Straight Arrow Connector 11"/>
          <p:cNvCxnSpPr>
            <a:stCxn id="9" idx="2"/>
            <a:endCxn id="11" idx="0"/>
          </p:cNvCxnSpPr>
          <p:nvPr/>
        </p:nvCxnSpPr>
        <p:spPr>
          <a:xfrm flipH="1">
            <a:off x="5609600" y="2738893"/>
            <a:ext cx="998895" cy="19855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2"/>
            <a:endCxn id="17" idx="0"/>
          </p:cNvCxnSpPr>
          <p:nvPr/>
        </p:nvCxnSpPr>
        <p:spPr>
          <a:xfrm>
            <a:off x="6608495" y="2738893"/>
            <a:ext cx="1531680" cy="19855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517350" y="4724400"/>
            <a:ext cx="124565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Pop Health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61900" y="4724400"/>
            <a:ext cx="1295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EHR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6828" y="300949"/>
            <a:ext cx="8356171" cy="68470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defPPr>
              <a:defRPr lang="en-US"/>
            </a:defPPr>
            <a:lvl1pPr algn="ctr" defTabSz="914400">
              <a:spcBef>
                <a:spcPct val="0"/>
              </a:spcBef>
              <a:buNone/>
              <a:defRPr sz="44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2C7C9F"/>
                </a:solidFill>
              </a:rPr>
              <a:t>Like ???? … </a:t>
            </a:r>
          </a:p>
        </p:txBody>
      </p:sp>
      <p:cxnSp>
        <p:nvCxnSpPr>
          <p:cNvPr id="14" name="Straight Arrow Connector 13"/>
          <p:cNvCxnSpPr>
            <a:stCxn id="17" idx="1"/>
            <a:endCxn id="11" idx="3"/>
          </p:cNvCxnSpPr>
          <p:nvPr/>
        </p:nvCxnSpPr>
        <p:spPr>
          <a:xfrm flipH="1">
            <a:off x="6257300" y="5181600"/>
            <a:ext cx="12600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70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HSPC Technology Assumptions (already decided)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Services – FHIR</a:t>
            </a:r>
          </a:p>
          <a:p>
            <a:pPr lvl="1"/>
            <a:r>
              <a:rPr lang="en-US" dirty="0" smtClean="0"/>
              <a:t>Generate FHIR profiles from existing model content</a:t>
            </a:r>
          </a:p>
          <a:p>
            <a:r>
              <a:rPr lang="en-US" dirty="0" smtClean="0"/>
              <a:t>Data modeling </a:t>
            </a:r>
          </a:p>
          <a:p>
            <a:pPr lvl="1"/>
            <a:r>
              <a:rPr lang="en-US" dirty="0" smtClean="0"/>
              <a:t>CIMI models</a:t>
            </a:r>
            <a:endParaRPr lang="en-US" dirty="0" smtClean="0"/>
          </a:p>
          <a:p>
            <a:r>
              <a:rPr lang="en-US" dirty="0" smtClean="0"/>
              <a:t>Terminology</a:t>
            </a:r>
          </a:p>
          <a:p>
            <a:pPr lvl="1"/>
            <a:r>
              <a:rPr lang="en-US" dirty="0" smtClean="0"/>
              <a:t>LOINC, SNOMED CT, RxNorm, HL7 tables</a:t>
            </a:r>
          </a:p>
          <a:p>
            <a:r>
              <a:rPr lang="en-US" dirty="0" smtClean="0"/>
              <a:t>EHR Integration – SMART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>
                <a:solidFill>
                  <a:prstClr val="white"/>
                </a:solidFill>
              </a:rPr>
              <a:pPr/>
              <a:t>16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9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HSPC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HSPC was incorporated as a not-for-profit corporation on August 22, </a:t>
            </a:r>
            <a:r>
              <a:rPr lang="en-US" dirty="0" smtClean="0"/>
              <a:t>2014</a:t>
            </a:r>
          </a:p>
          <a:p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May 2013 Salt Lake City</a:t>
            </a:r>
          </a:p>
          <a:p>
            <a:pPr lvl="1"/>
            <a:r>
              <a:rPr lang="en-US" dirty="0" smtClean="0"/>
              <a:t>August 2013 in Phoenix</a:t>
            </a:r>
          </a:p>
          <a:p>
            <a:pPr lvl="1"/>
            <a:r>
              <a:rPr lang="en-US" dirty="0" smtClean="0"/>
              <a:t>January 2014 Salt Lake City </a:t>
            </a:r>
          </a:p>
          <a:p>
            <a:pPr lvl="1"/>
            <a:r>
              <a:rPr lang="en-US" dirty="0" smtClean="0"/>
              <a:t>May 2014 in Phoenix</a:t>
            </a:r>
          </a:p>
          <a:p>
            <a:pPr lvl="1"/>
            <a:r>
              <a:rPr lang="en-US" dirty="0" smtClean="0"/>
              <a:t>July 2014 Salt Lake (Technical modeling meeting) </a:t>
            </a:r>
          </a:p>
          <a:p>
            <a:pPr lvl="1"/>
            <a:r>
              <a:rPr lang="en-US" dirty="0" smtClean="0"/>
              <a:t>August 21-22 2014, Washington DC, hosted by IBM</a:t>
            </a:r>
          </a:p>
          <a:p>
            <a:pPr lvl="1"/>
            <a:r>
              <a:rPr lang="en-US" dirty="0" smtClean="0"/>
              <a:t>February 4-6, New Orleans, Louisiana, hosted by LSU</a:t>
            </a:r>
          </a:p>
          <a:p>
            <a:pPr lvl="1"/>
            <a:r>
              <a:rPr lang="en-US" dirty="0" smtClean="0"/>
              <a:t>June 17-19, Washington DC </a:t>
            </a:r>
          </a:p>
          <a:p>
            <a:pPr lvl="1"/>
            <a:r>
              <a:rPr lang="en-US" dirty="0" smtClean="0"/>
              <a:t>August 10-13, Salt Lake City</a:t>
            </a:r>
          </a:p>
          <a:p>
            <a:pPr lvl="1"/>
            <a:r>
              <a:rPr lang="en-US" dirty="0" smtClean="0"/>
              <a:t>September 28-30, Phoenix (tentative)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5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65549"/>
            <a:ext cx="8042276" cy="1336956"/>
          </a:xfrm>
        </p:spPr>
        <p:txBody>
          <a:bodyPr/>
          <a:lstStyle/>
          <a:p>
            <a:r>
              <a:rPr lang="en-US" sz="3600" b="1" u="sng" dirty="0" smtClean="0"/>
              <a:t>Essential</a:t>
            </a:r>
            <a:r>
              <a:rPr lang="en-US" sz="3600" dirty="0" smtClean="0"/>
              <a:t> Functions of the Consortium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sz="2800" dirty="0" smtClean="0"/>
              <a:t>Select the </a:t>
            </a:r>
            <a:r>
              <a:rPr lang="en-US" sz="2800" dirty="0"/>
              <a:t>standards for interoperable services</a:t>
            </a:r>
            <a:endParaRPr lang="en-US" sz="2400" dirty="0"/>
          </a:p>
          <a:p>
            <a:pPr lvl="1"/>
            <a:r>
              <a:rPr lang="en-US" sz="2400" dirty="0"/>
              <a:t>Standards for models, terminology, security, </a:t>
            </a:r>
            <a:r>
              <a:rPr lang="en-US" sz="2400" dirty="0" smtClean="0"/>
              <a:t>authorization, context sharing, transport </a:t>
            </a:r>
            <a:r>
              <a:rPr lang="en-US" sz="2400" dirty="0"/>
              <a:t>protocols, etc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Modeling: SNOMED, LOINC, RxNorm – FHIR Profiles – do it together</a:t>
            </a:r>
            <a:endParaRPr lang="en-US" sz="2000" dirty="0"/>
          </a:p>
          <a:p>
            <a:pPr lvl="1"/>
            <a:r>
              <a:rPr lang="en-US" sz="2400" dirty="0"/>
              <a:t>Publish the models, and development </a:t>
            </a:r>
            <a:r>
              <a:rPr lang="en-US" sz="2400" dirty="0" smtClean="0"/>
              <a:t>instructions openly, licensed free-for-use</a:t>
            </a:r>
            <a:endParaRPr lang="en-US" sz="2000" dirty="0"/>
          </a:p>
          <a:p>
            <a:pPr lvl="0"/>
            <a:r>
              <a:rPr lang="en-US" sz="2800" dirty="0"/>
              <a:t>Provide testing, conformance evaluation, and certification </a:t>
            </a:r>
            <a:r>
              <a:rPr lang="en-US" sz="2800" dirty="0" smtClean="0"/>
              <a:t>of software</a:t>
            </a:r>
            <a:endParaRPr lang="en-US" sz="2400" dirty="0"/>
          </a:p>
          <a:p>
            <a:pPr lvl="1"/>
            <a:r>
              <a:rPr lang="en-US" sz="2500" dirty="0"/>
              <a:t>Gold Standard Reference Architecture and its </a:t>
            </a:r>
            <a:r>
              <a:rPr lang="en-US" sz="2500" dirty="0" smtClean="0"/>
              <a:t>Implementation</a:t>
            </a:r>
          </a:p>
          <a:p>
            <a:pPr lvl="1"/>
            <a:r>
              <a:rPr lang="en-US" sz="2500" dirty="0" smtClean="0"/>
              <a:t>We will work with an established company to provide this service</a:t>
            </a:r>
          </a:p>
          <a:p>
            <a:pPr lvl="1"/>
            <a:r>
              <a:rPr lang="en-US" sz="2500" dirty="0" smtClean="0"/>
              <a:t>Fees that off set the cost of certification will be charged to those who certify their software</a:t>
            </a:r>
          </a:p>
          <a:p>
            <a:r>
              <a:rPr lang="en-US" sz="3000" dirty="0" smtClean="0"/>
              <a:t>Implementation of the standard services by vendors against their database and infrastructure</a:t>
            </a:r>
          </a:p>
          <a:p>
            <a:pPr lvl="1"/>
            <a:r>
              <a:rPr lang="en-US" sz="2500" dirty="0" smtClean="0"/>
              <a:t>Everyone does not have to do every service</a:t>
            </a:r>
          </a:p>
          <a:p>
            <a:pPr lvl="1"/>
            <a:r>
              <a:rPr lang="en-US" sz="2500" dirty="0" smtClean="0"/>
              <a:t>There must be a core set of services that enable a marketplace</a:t>
            </a:r>
            <a:endParaRPr lang="en-US" sz="2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>
                <a:solidFill>
                  <a:prstClr val="white"/>
                </a:solidFill>
              </a:rPr>
              <a:pPr/>
              <a:t>18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88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89299"/>
            <a:ext cx="8042276" cy="1336956"/>
          </a:xfrm>
        </p:spPr>
        <p:txBody>
          <a:bodyPr/>
          <a:lstStyle/>
          <a:p>
            <a:r>
              <a:rPr lang="en-US" sz="4000" b="1" u="sng" dirty="0" smtClean="0"/>
              <a:t>Other </a:t>
            </a:r>
            <a:r>
              <a:rPr lang="en-US" sz="4000" dirty="0" smtClean="0"/>
              <a:t>Functions of the Consortium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2800" dirty="0" smtClean="0"/>
              <a:t>Participation in “other” functions is optional for a given member</a:t>
            </a:r>
          </a:p>
          <a:p>
            <a:pPr lvl="1"/>
            <a:r>
              <a:rPr lang="en-US" sz="2300" dirty="0" smtClean="0"/>
              <a:t>Enable development </a:t>
            </a:r>
            <a:r>
              <a:rPr lang="en-US" sz="2300" dirty="0"/>
              <a:t>“sandboxes</a:t>
            </a:r>
            <a:r>
              <a:rPr lang="en-US" sz="2300" dirty="0" smtClean="0"/>
              <a:t>”</a:t>
            </a:r>
          </a:p>
          <a:p>
            <a:pPr lvl="2"/>
            <a:r>
              <a:rPr lang="en-US" sz="1700" dirty="0" smtClean="0"/>
              <a:t>Could be provided by companies or universities</a:t>
            </a:r>
          </a:p>
          <a:p>
            <a:pPr lvl="2"/>
            <a:r>
              <a:rPr lang="en-US" sz="1700" dirty="0" smtClean="0"/>
              <a:t>Could be open source or for-profit </a:t>
            </a:r>
            <a:endParaRPr lang="en-US" sz="1700" dirty="0"/>
          </a:p>
          <a:p>
            <a:pPr lvl="1"/>
            <a:r>
              <a:rPr lang="en-US" sz="2300" dirty="0"/>
              <a:t>Set up </a:t>
            </a:r>
            <a:r>
              <a:rPr lang="en-US" sz="2300" dirty="0" smtClean="0"/>
              <a:t>a vendor and provider neutral “</a:t>
            </a:r>
            <a:r>
              <a:rPr lang="en-US" sz="2300" dirty="0"/>
              <a:t>App Store</a:t>
            </a:r>
            <a:r>
              <a:rPr lang="en-US" sz="2300" dirty="0" smtClean="0"/>
              <a:t>”</a:t>
            </a:r>
          </a:p>
          <a:p>
            <a:pPr lvl="2"/>
            <a:r>
              <a:rPr lang="en-US" sz="1700" dirty="0" smtClean="0"/>
              <a:t>Many companies already have their own app stores</a:t>
            </a:r>
          </a:p>
          <a:p>
            <a:pPr lvl="2"/>
            <a:r>
              <a:rPr lang="en-US" sz="1700" dirty="0" smtClean="0"/>
              <a:t>Vendor certification that a given application can be safely used in their system</a:t>
            </a:r>
          </a:p>
          <a:p>
            <a:pPr lvl="2"/>
            <a:r>
              <a:rPr lang="en-US" sz="1700" dirty="0"/>
              <a:t>Accommodate small </a:t>
            </a:r>
            <a:r>
              <a:rPr lang="en-US" sz="1700" dirty="0" smtClean="0"/>
              <a:t>companies or individuals that </a:t>
            </a:r>
            <a:r>
              <a:rPr lang="en-US" sz="1700" dirty="0"/>
              <a:t>won’t have their own app </a:t>
            </a:r>
            <a:r>
              <a:rPr lang="en-US" sz="1700" dirty="0" smtClean="0"/>
              <a:t>store</a:t>
            </a:r>
            <a:endParaRPr lang="en-US" sz="1700" dirty="0"/>
          </a:p>
          <a:p>
            <a:pPr lvl="1"/>
            <a:r>
              <a:rPr lang="en-US" sz="2300" dirty="0" smtClean="0"/>
              <a:t>Create </a:t>
            </a:r>
            <a:r>
              <a:rPr lang="en-US" sz="2300" dirty="0"/>
              <a:t>a business framework </a:t>
            </a:r>
            <a:r>
              <a:rPr lang="en-US" sz="2300" dirty="0" smtClean="0"/>
              <a:t>to support collaborative development</a:t>
            </a:r>
          </a:p>
          <a:p>
            <a:pPr lvl="2"/>
            <a:r>
              <a:rPr lang="en-US" sz="1700" dirty="0"/>
              <a:t>Pre-agree on IP, ownership, co-investment, allocation of revenue</a:t>
            </a:r>
          </a:p>
          <a:p>
            <a:pPr lvl="2"/>
            <a:r>
              <a:rPr lang="en-US" sz="1700" dirty="0"/>
              <a:t>Try to avoid unique contracts for each development project</a:t>
            </a:r>
          </a:p>
          <a:p>
            <a:pPr lvl="1"/>
            <a:r>
              <a:rPr lang="en-US" sz="2300" dirty="0" smtClean="0"/>
              <a:t>Provide a way for people to invest (Venture capital</a:t>
            </a:r>
            <a:r>
              <a:rPr lang="en-US" sz="2300" dirty="0" smtClean="0"/>
              <a:t>) in HSPC technologies</a:t>
            </a:r>
            <a:endParaRPr lang="en-US" sz="19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>
                <a:solidFill>
                  <a:prstClr val="white"/>
                </a:solidFill>
              </a:rPr>
              <a:pPr/>
              <a:t>19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39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Stanley M. Huff, MD</a:t>
            </a:r>
          </a:p>
          <a:p>
            <a:r>
              <a:rPr lang="en-US" dirty="0" smtClean="0"/>
              <a:t>Professor (Clinical) Department of Biomedical Informatics</a:t>
            </a:r>
          </a:p>
          <a:p>
            <a:r>
              <a:rPr lang="en-US" dirty="0" smtClean="0"/>
              <a:t>Chief Informatics Officer, Intermountain Healthcare</a:t>
            </a:r>
          </a:p>
          <a:p>
            <a:endParaRPr lang="en-US" dirty="0"/>
          </a:p>
          <a:p>
            <a:r>
              <a:rPr lang="en-US" dirty="0" smtClean="0"/>
              <a:t>Chair of the Board of HL7</a:t>
            </a:r>
          </a:p>
          <a:p>
            <a:r>
              <a:rPr lang="en-US" dirty="0" smtClean="0"/>
              <a:t>Member of the ONC HIT Standards Committee</a:t>
            </a:r>
          </a:p>
          <a:p>
            <a:r>
              <a:rPr lang="en-US" dirty="0" smtClean="0"/>
              <a:t>Co-chair of the LOINC Committee</a:t>
            </a:r>
          </a:p>
          <a:p>
            <a:r>
              <a:rPr lang="en-US" dirty="0" smtClean="0"/>
              <a:t>Chair of the Board of HSPC</a:t>
            </a:r>
          </a:p>
          <a:p>
            <a:r>
              <a:rPr lang="en-US" dirty="0" smtClean="0"/>
              <a:t>Leader of CIMI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207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Quality and disease specific repositories</a:t>
            </a:r>
          </a:p>
          <a:p>
            <a:r>
              <a:rPr lang="en-US" sz="2800" dirty="0"/>
              <a:t>Sharing of data for patient care</a:t>
            </a:r>
          </a:p>
          <a:p>
            <a:r>
              <a:rPr lang="en-US" sz="2800" dirty="0"/>
              <a:t>Sharing of clinical decision support and other applications</a:t>
            </a:r>
          </a:p>
          <a:p>
            <a:r>
              <a:rPr lang="en-US" sz="2800" dirty="0"/>
              <a:t>Patient engagement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2178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HSPC is about more than just data virtualization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245826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 Services Layers</a:t>
            </a:r>
            <a:endParaRPr lang="en-US" dirty="0"/>
          </a:p>
        </p:txBody>
      </p:sp>
      <p:sp>
        <p:nvSpPr>
          <p:cNvPr id="9" name="Vertical Text Placeholder 8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22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856605600"/>
              </p:ext>
            </p:extLst>
          </p:nvPr>
        </p:nvGraphicFramePr>
        <p:xfrm>
          <a:off x="838200" y="1651000"/>
          <a:ext cx="7543800" cy="490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58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 Guiding Principles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23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Three tiered services model</a:t>
            </a:r>
          </a:p>
          <a:p>
            <a:pPr lvl="1"/>
            <a:r>
              <a:rPr lang="en-US" dirty="0" smtClean="0"/>
              <a:t>Maintain atomic services that are consistent in performance and behavior</a:t>
            </a:r>
          </a:p>
          <a:p>
            <a:pPr lvl="1"/>
            <a:r>
              <a:rPr lang="en-US" dirty="0" smtClean="0"/>
              <a:t>Can be administered once in a framework</a:t>
            </a:r>
          </a:p>
          <a:p>
            <a:pPr lvl="1"/>
            <a:r>
              <a:rPr lang="en-US" dirty="0" smtClean="0"/>
              <a:t>Can be orchestrated under a true SOA governance</a:t>
            </a:r>
          </a:p>
          <a:p>
            <a:pPr lvl="1"/>
            <a:r>
              <a:rPr lang="en-US" dirty="0" smtClean="0"/>
              <a:t>Can be consumed by anyone implementing the HSPC reference architecture</a:t>
            </a:r>
          </a:p>
          <a:p>
            <a:pPr lvl="1"/>
            <a:r>
              <a:rPr lang="en-US" dirty="0" smtClean="0"/>
              <a:t>Can be addressed by synchronous and asynchronous service requests</a:t>
            </a:r>
          </a:p>
          <a:p>
            <a:pPr lvl="1"/>
            <a:r>
              <a:rPr lang="en-US" dirty="0" smtClean="0"/>
              <a:t>Are implementable out of the box </a:t>
            </a:r>
          </a:p>
          <a:p>
            <a:pPr lvl="1"/>
            <a:r>
              <a:rPr lang="en-US" dirty="0" smtClean="0"/>
              <a:t>Are supportable and documented to a standard</a:t>
            </a:r>
          </a:p>
          <a:p>
            <a:pPr lvl="1"/>
            <a:r>
              <a:rPr lang="en-US" dirty="0" smtClean="0"/>
              <a:t>Provide HSPC supported services as open source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4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224924"/>
            <a:ext cx="8042276" cy="1336956"/>
          </a:xfrm>
        </p:spPr>
        <p:txBody>
          <a:bodyPr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111423"/>
            <a:ext cx="8503920" cy="4873752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N</a:t>
            </a:r>
            <a:r>
              <a:rPr lang="en-US" sz="2000" dirty="0" smtClean="0"/>
              <a:t>ot-for-profit entity</a:t>
            </a:r>
          </a:p>
          <a:p>
            <a:pPr lvl="1"/>
            <a:r>
              <a:rPr lang="en-US" sz="1800" dirty="0" smtClean="0"/>
              <a:t>There could be an associated for-profit entity some day</a:t>
            </a:r>
            <a:endParaRPr lang="en-US" sz="1800" dirty="0"/>
          </a:p>
          <a:p>
            <a:pPr lvl="0"/>
            <a:r>
              <a:rPr lang="en-US" sz="2000" dirty="0" smtClean="0"/>
              <a:t>Provider led</a:t>
            </a:r>
          </a:p>
          <a:p>
            <a:pPr lvl="1"/>
            <a:r>
              <a:rPr lang="en-US" sz="1800" dirty="0" smtClean="0"/>
              <a:t>Simple majority of providers on the Board of Directors</a:t>
            </a:r>
          </a:p>
          <a:p>
            <a:pPr lvl="0"/>
            <a:r>
              <a:rPr lang="en-US" sz="2000" dirty="0" smtClean="0"/>
              <a:t>All </a:t>
            </a:r>
            <a:r>
              <a:rPr lang="en-US" sz="2000" dirty="0"/>
              <a:t>organizations will have equal influence and </a:t>
            </a:r>
            <a:r>
              <a:rPr lang="en-US" sz="2000" dirty="0" smtClean="0"/>
              <a:t>opportunity</a:t>
            </a:r>
          </a:p>
          <a:p>
            <a:pPr lvl="1"/>
            <a:r>
              <a:rPr lang="en-US" sz="1800" dirty="0" smtClean="0"/>
              <a:t>Intermountain and Harris will not be “special”</a:t>
            </a:r>
          </a:p>
          <a:p>
            <a:pPr lvl="0"/>
            <a:r>
              <a:rPr lang="en-US" sz="2000" dirty="0"/>
              <a:t>Start small, be effective, and then </a:t>
            </a:r>
            <a:r>
              <a:rPr lang="en-US" sz="2000" dirty="0" smtClean="0"/>
              <a:t>grow</a:t>
            </a:r>
          </a:p>
          <a:p>
            <a:pPr lvl="1"/>
            <a:r>
              <a:rPr lang="en-US" sz="1800" dirty="0" smtClean="0"/>
              <a:t>We want to allow everyone that is interested to participate</a:t>
            </a:r>
            <a:endParaRPr lang="en-US" sz="1800" dirty="0"/>
          </a:p>
          <a:p>
            <a:pPr lvl="0"/>
            <a:r>
              <a:rPr lang="en-US" sz="2000" dirty="0" smtClean="0"/>
              <a:t>Allow diverse strategies and participants</a:t>
            </a:r>
          </a:p>
          <a:p>
            <a:pPr lvl="1"/>
            <a:r>
              <a:rPr lang="en-US" sz="1800" dirty="0" smtClean="0"/>
              <a:t>Open source and for-profit</a:t>
            </a:r>
          </a:p>
          <a:p>
            <a:pPr lvl="1"/>
            <a:r>
              <a:rPr lang="en-US" sz="1800" dirty="0" smtClean="0"/>
              <a:t>One person business up to multi-national corporations</a:t>
            </a:r>
          </a:p>
          <a:p>
            <a:pPr lvl="1"/>
            <a:r>
              <a:rPr lang="en-US" sz="1800" dirty="0" smtClean="0"/>
              <a:t>Healthcare providers and healthcare software developers</a:t>
            </a:r>
          </a:p>
          <a:p>
            <a:pPr lvl="1"/>
            <a:r>
              <a:rPr lang="en-US" sz="1800" dirty="0" smtClean="0"/>
              <a:t>Students and professional software engineers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>
                <a:solidFill>
                  <a:prstClr val="white"/>
                </a:solidFill>
              </a:rPr>
              <a:pPr/>
              <a:t>24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05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224924"/>
            <a:ext cx="8042276" cy="1336956"/>
          </a:xfrm>
        </p:spPr>
        <p:txBody>
          <a:bodyPr/>
          <a:lstStyle/>
          <a:p>
            <a:r>
              <a:rPr lang="en-US" dirty="0" smtClean="0"/>
              <a:t>Principles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37048"/>
            <a:ext cx="8503920" cy="4873752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Initially, </a:t>
            </a:r>
            <a:r>
              <a:rPr lang="en-US" sz="2400" dirty="0"/>
              <a:t>focus on the minimum set of standards and technology </a:t>
            </a:r>
            <a:endParaRPr lang="en-US" sz="2400" dirty="0" smtClean="0"/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ncrease options </a:t>
            </a:r>
            <a:r>
              <a:rPr lang="en-US" sz="2000" dirty="0"/>
              <a:t>as we gain experience and </a:t>
            </a:r>
            <a:r>
              <a:rPr lang="en-US" sz="2000" dirty="0" smtClean="0"/>
              <a:t>success</a:t>
            </a:r>
          </a:p>
          <a:p>
            <a:pPr lvl="0"/>
            <a:r>
              <a:rPr lang="en-US" sz="2400" dirty="0" smtClean="0"/>
              <a:t>HSPC is </a:t>
            </a:r>
            <a:r>
              <a:rPr lang="en-US" sz="2400" b="1" i="1" u="sng" dirty="0" smtClean="0"/>
              <a:t>not</a:t>
            </a:r>
            <a:r>
              <a:rPr lang="en-US" sz="2400" dirty="0" smtClean="0"/>
              <a:t> producing software (mostly)</a:t>
            </a:r>
          </a:p>
          <a:p>
            <a:pPr lvl="1"/>
            <a:r>
              <a:rPr lang="en-US" sz="2000" dirty="0" smtClean="0"/>
              <a:t>HSPC members or groups of members produce software</a:t>
            </a:r>
          </a:p>
          <a:p>
            <a:pPr lvl="1"/>
            <a:r>
              <a:rPr lang="en-US" sz="2000" dirty="0" smtClean="0"/>
              <a:t>HSPC may need to provide a reference implementation for purposes of certification</a:t>
            </a:r>
          </a:p>
          <a:p>
            <a:pPr lvl="0"/>
            <a:r>
              <a:rPr lang="en-US" sz="2400" dirty="0" smtClean="0"/>
              <a:t>No “central planning” by HSPC of app development</a:t>
            </a:r>
          </a:p>
          <a:p>
            <a:pPr lvl="1"/>
            <a:r>
              <a:rPr lang="en-US" sz="2000" dirty="0" smtClean="0"/>
              <a:t>Participants decide what they want to build and invest their own resources</a:t>
            </a:r>
          </a:p>
          <a:p>
            <a:pPr lvl="1"/>
            <a:r>
              <a:rPr lang="en-US" sz="2000" dirty="0" smtClean="0"/>
              <a:t>We </a:t>
            </a:r>
            <a:r>
              <a:rPr lang="en-US" sz="2000" b="1" i="1" u="sng" dirty="0" smtClean="0"/>
              <a:t>DO</a:t>
            </a:r>
            <a:r>
              <a:rPr lang="en-US" sz="2000" dirty="0" smtClean="0"/>
              <a:t> need to agree about the minimum set of services that will enable a marketplace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>
                <a:solidFill>
                  <a:prstClr val="white"/>
                </a:solidFill>
              </a:rPr>
              <a:pPr/>
              <a:t>25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8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of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719072"/>
            <a:ext cx="4038600" cy="4681728"/>
          </a:xfrm>
        </p:spPr>
        <p:txBody>
          <a:bodyPr>
            <a:normAutofit fontScale="62500" lnSpcReduction="20000"/>
          </a:bodyPr>
          <a:lstStyle/>
          <a:p>
            <a:r>
              <a:rPr lang="en-US" sz="2400" dirty="0" smtClean="0"/>
              <a:t>HL7 FHIR – Grahame Grieve</a:t>
            </a:r>
          </a:p>
          <a:p>
            <a:r>
              <a:rPr lang="en-US" sz="2400" dirty="0" smtClean="0"/>
              <a:t>SMART – Josh Mandel</a:t>
            </a:r>
          </a:p>
          <a:p>
            <a:r>
              <a:rPr lang="en-US" sz="2400" dirty="0" smtClean="0"/>
              <a:t>Cerner – David McCallie, Marc Overhage</a:t>
            </a:r>
          </a:p>
          <a:p>
            <a:r>
              <a:rPr lang="en-US" sz="2400" dirty="0" smtClean="0"/>
              <a:t>Epic – Janet Campbell</a:t>
            </a:r>
          </a:p>
          <a:p>
            <a:r>
              <a:rPr lang="en-US" sz="2400" dirty="0" smtClean="0"/>
              <a:t>VA – Jonathan Nebeker, Paul Nichol</a:t>
            </a:r>
          </a:p>
          <a:p>
            <a:r>
              <a:rPr lang="en-US" sz="2400" dirty="0" smtClean="0"/>
              <a:t>openEHR – Thomas Beale </a:t>
            </a:r>
          </a:p>
          <a:p>
            <a:r>
              <a:rPr lang="en-US" sz="2400" dirty="0" smtClean="0"/>
              <a:t>Open Health Tools  – David Carlson</a:t>
            </a:r>
          </a:p>
          <a:p>
            <a:r>
              <a:rPr lang="en-US" sz="2400" dirty="0" smtClean="0"/>
              <a:t>Harris – Vishal  Agrawal</a:t>
            </a:r>
          </a:p>
          <a:p>
            <a:r>
              <a:rPr lang="en-US" sz="2400" dirty="0" smtClean="0"/>
              <a:t>Intermountain Healthcare</a:t>
            </a:r>
          </a:p>
          <a:p>
            <a:r>
              <a:rPr lang="en-US" sz="2400" dirty="0"/>
              <a:t>Systems Made Simple – Viet </a:t>
            </a:r>
            <a:r>
              <a:rPr lang="en-US" sz="2400" dirty="0" smtClean="0"/>
              <a:t>Nguyen</a:t>
            </a:r>
          </a:p>
          <a:p>
            <a:r>
              <a:rPr lang="en-US" sz="2400" dirty="0" smtClean="0"/>
              <a:t>LSU – Frank Opelka, Wayne Wilbright, John Couk</a:t>
            </a:r>
          </a:p>
          <a:p>
            <a:endParaRPr 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19072"/>
            <a:ext cx="4038600" cy="4681728"/>
          </a:xfrm>
        </p:spPr>
        <p:txBody>
          <a:bodyPr>
            <a:normAutofit fontScale="62500" lnSpcReduction="20000"/>
          </a:bodyPr>
          <a:lstStyle/>
          <a:p>
            <a:r>
              <a:rPr lang="en-US" sz="2400" dirty="0" smtClean="0"/>
              <a:t>Center for Medical Interoperability – Todd Cooper</a:t>
            </a:r>
          </a:p>
          <a:p>
            <a:r>
              <a:rPr lang="en-US" sz="2400" dirty="0" err="1" smtClean="0"/>
              <a:t>RelayHealth</a:t>
            </a:r>
            <a:r>
              <a:rPr lang="en-US" sz="2400" dirty="0" smtClean="0"/>
              <a:t> – Arien Malec</a:t>
            </a:r>
          </a:p>
          <a:p>
            <a:r>
              <a:rPr lang="en-US" sz="2400" dirty="0" smtClean="0"/>
              <a:t>NLM – Clem McDonald</a:t>
            </a:r>
          </a:p>
          <a:p>
            <a:r>
              <a:rPr lang="en-US" sz="2400" dirty="0" err="1" smtClean="0"/>
              <a:t>Infocare</a:t>
            </a:r>
            <a:r>
              <a:rPr lang="en-US" sz="2400" dirty="0" smtClean="0"/>
              <a:t> Healthcare – Herb White</a:t>
            </a:r>
          </a:p>
          <a:p>
            <a:r>
              <a:rPr lang="en-US" sz="2400" dirty="0" smtClean="0"/>
              <a:t>Mayo Clinic – Cris Ross</a:t>
            </a:r>
          </a:p>
          <a:p>
            <a:r>
              <a:rPr lang="en-US" sz="2400" dirty="0" smtClean="0"/>
              <a:t>Clinical Architecture – Shaun Shakib</a:t>
            </a:r>
          </a:p>
          <a:p>
            <a:r>
              <a:rPr lang="en-US" sz="2400" dirty="0"/>
              <a:t>Cognitive Medical Systems – Doug </a:t>
            </a:r>
            <a:r>
              <a:rPr lang="en-US" sz="2400" dirty="0" smtClean="0"/>
              <a:t>Burke</a:t>
            </a:r>
          </a:p>
          <a:p>
            <a:r>
              <a:rPr lang="en-US" sz="2400" dirty="0" smtClean="0"/>
              <a:t>IBM – Jeff Rogers, Dennis Leahy</a:t>
            </a:r>
          </a:p>
          <a:p>
            <a:r>
              <a:rPr lang="en-US" sz="2400" dirty="0"/>
              <a:t>ASU – Aziz </a:t>
            </a:r>
            <a:r>
              <a:rPr lang="en-US" sz="2400" dirty="0" err="1"/>
              <a:t>Boxwalla</a:t>
            </a:r>
            <a:r>
              <a:rPr lang="en-US" sz="2400" dirty="0"/>
              <a:t>, Robert Greenes</a:t>
            </a:r>
          </a:p>
          <a:p>
            <a:r>
              <a:rPr lang="en-US" sz="2400" dirty="0"/>
              <a:t>Regenstrief Institute – Douglas Martin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>
                <a:solidFill>
                  <a:prstClr val="white"/>
                </a:solidFill>
              </a:rPr>
              <a:pPr/>
              <a:t>26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69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 Organizational Relationships (not exhaustive)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358914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Argonauts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know for sure</a:t>
            </a:r>
          </a:p>
          <a:p>
            <a:pPr lvl="1"/>
            <a:r>
              <a:rPr lang="en-US" dirty="0" smtClean="0"/>
              <a:t>A call is planned to discuss the relationship</a:t>
            </a:r>
          </a:p>
          <a:p>
            <a:r>
              <a:rPr lang="en-US" dirty="0" smtClean="0"/>
              <a:t>Work together on HIMSS demonstrations?</a:t>
            </a:r>
          </a:p>
          <a:p>
            <a:r>
              <a:rPr lang="en-US" dirty="0" smtClean="0"/>
              <a:t>Work together to create industry wide consensus for profiles to be used for “true” interoperability?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HL7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HSPC will use HL7 FHIR for data services</a:t>
            </a:r>
          </a:p>
          <a:p>
            <a:r>
              <a:rPr lang="en-US" dirty="0"/>
              <a:t>CIMI plans to become a part of HL7</a:t>
            </a:r>
          </a:p>
          <a:p>
            <a:r>
              <a:rPr lang="en-US" dirty="0" smtClean="0"/>
              <a:t>HSPC will use HL7 as the forum for creating industry wide agreement about:</a:t>
            </a:r>
          </a:p>
          <a:p>
            <a:pPr lvl="1"/>
            <a:r>
              <a:rPr lang="en-US" dirty="0" smtClean="0"/>
              <a:t>Detailed profiles for true interoperability</a:t>
            </a:r>
          </a:p>
          <a:p>
            <a:pPr lvl="1"/>
            <a:r>
              <a:rPr lang="en-US" dirty="0" smtClean="0"/>
              <a:t>Consensus of professional and clinical bodies about data that needs to be collected and shared (workflow or process interoperability)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19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CIMI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Clinical Information Modeling Initiative (CIMI) is a community of interest that is producing detailed clinical information models to enable interoperability of health care information systems</a:t>
            </a:r>
          </a:p>
          <a:p>
            <a:r>
              <a:rPr lang="en-US" sz="3200" dirty="0" smtClean="0"/>
              <a:t>CIMI models are free for use for all purposes</a:t>
            </a:r>
          </a:p>
          <a:p>
            <a:r>
              <a:rPr lang="en-US" sz="3200" dirty="0"/>
              <a:t>See </a:t>
            </a:r>
            <a:r>
              <a:rPr lang="en-US" sz="3200" dirty="0">
                <a:hlinkClick r:id="rId2"/>
              </a:rPr>
              <a:t>http://www.opencimi.org</a:t>
            </a:r>
            <a:r>
              <a:rPr lang="en-US" sz="3200" dirty="0" smtClean="0">
                <a:hlinkClick r:id="rId2"/>
              </a:rPr>
              <a:t>/</a:t>
            </a:r>
            <a:r>
              <a:rPr lang="en-US" sz="3200" dirty="0" smtClean="0"/>
              <a:t> for more details</a:t>
            </a:r>
          </a:p>
        </p:txBody>
      </p:sp>
    </p:spTree>
    <p:extLst>
      <p:ext uri="{BB962C8B-B14F-4D97-AF65-F5344CB8AC3E}">
        <p14:creationId xmlns:p14="http://schemas.microsoft.com/office/powerpoint/2010/main" val="11647807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HSPC will use SMART as a EHR integration strategy</a:t>
            </a:r>
          </a:p>
          <a:p>
            <a:r>
              <a:rPr lang="en-US" dirty="0" smtClean="0"/>
              <a:t>HSPC will work together with SMART on all activities of mutual interest</a:t>
            </a:r>
          </a:p>
          <a:p>
            <a:r>
              <a:rPr lang="en-US" dirty="0" smtClean="0"/>
              <a:t>We will create a written document (MOU?) to describe the relationship between the two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7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91832"/>
          </a:xfrm>
        </p:spPr>
        <p:txBody>
          <a:bodyPr/>
          <a:lstStyle/>
          <a:p>
            <a:r>
              <a:rPr lang="en-US" sz="4000" dirty="0" smtClean="0"/>
              <a:t>Center for Medical Interoperability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Work for support of CIMI and HSPC as part of C4MI technical programs</a:t>
            </a:r>
          </a:p>
          <a:p>
            <a:r>
              <a:rPr lang="en-US" b="1" i="1" u="sng" dirty="0" smtClean="0"/>
              <a:t>Possible</a:t>
            </a:r>
            <a:r>
              <a:rPr lang="en-US" dirty="0" smtClean="0"/>
              <a:t> activities</a:t>
            </a:r>
          </a:p>
          <a:p>
            <a:pPr lvl="1"/>
            <a:r>
              <a:rPr lang="en-US" dirty="0" smtClean="0"/>
              <a:t>Host a vendor and provider neutral app store</a:t>
            </a:r>
          </a:p>
          <a:p>
            <a:pPr lvl="1"/>
            <a:r>
              <a:rPr lang="en-US" dirty="0" smtClean="0"/>
              <a:t>Create a reference implementation of HSPC services</a:t>
            </a:r>
          </a:p>
          <a:p>
            <a:pPr lvl="1"/>
            <a:r>
              <a:rPr lang="en-US" dirty="0" smtClean="0"/>
              <a:t>Host a development sandbox</a:t>
            </a:r>
          </a:p>
          <a:p>
            <a:pPr lvl="1"/>
            <a:r>
              <a:rPr lang="en-US" dirty="0" smtClean="0"/>
              <a:t>Logistic support</a:t>
            </a:r>
          </a:p>
          <a:p>
            <a:pPr lvl="2"/>
            <a:r>
              <a:rPr lang="en-US" dirty="0" smtClean="0"/>
              <a:t>Meetings, websites, publicity</a:t>
            </a:r>
          </a:p>
          <a:p>
            <a:pPr lvl="1"/>
            <a:r>
              <a:rPr lang="en-US" dirty="0" smtClean="0"/>
              <a:t>Host a model repository (and other knowledge artifacts)</a:t>
            </a:r>
          </a:p>
          <a:p>
            <a:pPr lvl="1"/>
            <a:r>
              <a:rPr lang="en-US" dirty="0" smtClean="0"/>
              <a:t>Support online terminology services</a:t>
            </a:r>
          </a:p>
          <a:p>
            <a:pPr lvl="1"/>
            <a:r>
              <a:rPr lang="en-US" dirty="0" smtClean="0"/>
              <a:t>Tool development</a:t>
            </a:r>
          </a:p>
          <a:p>
            <a:pPr lvl="1"/>
            <a:r>
              <a:rPr lang="en-US" dirty="0" smtClean="0"/>
              <a:t>Conformance testing and certification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4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HSPC Internet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Wiki: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healthservices.atlassian.net/wiki/display/HSPC/Healthcare+Services+Platform+Consortium</a:t>
            </a:r>
            <a:r>
              <a:rPr lang="en-US" dirty="0" smtClean="0"/>
              <a:t> </a:t>
            </a:r>
          </a:p>
          <a:p>
            <a:r>
              <a:rPr lang="en-US" dirty="0" smtClean="0"/>
              <a:t>Website:</a:t>
            </a:r>
            <a:r>
              <a:rPr lang="en-US" dirty="0"/>
              <a:t>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hspconsortium.org/#/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37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>
                <a:solidFill>
                  <a:srgbClr val="FFFF00"/>
                </a:solidFill>
                <a:latin typeface="Arial" charset="0"/>
              </a:rPr>
              <a:t>  # </a:t>
            </a:r>
            <a:fld id="{2E40C51F-6841-44C9-83BC-9024C961064A}" type="slidenum">
              <a:rPr lang="en-US" altLang="en-US" sz="1200" smtClean="0">
                <a:solidFill>
                  <a:srgbClr val="FFFF00"/>
                </a:solidFill>
                <a:latin typeface="Arial" charset="0"/>
              </a:rPr>
              <a:pPr/>
              <a:t>4</a:t>
            </a:fld>
            <a:endParaRPr lang="en-US" altLang="en-US" sz="1200" smtClea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482600" y="1109663"/>
            <a:ext cx="8180388" cy="54673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A"/>
              </a:solidFill>
              <a:latin typeface="SimSun" pitchFamily="2" charset="-122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080" y="-189145"/>
            <a:ext cx="840105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defTabSz="457200" eaLnBrk="1" hangingPunct="1"/>
            <a:r>
              <a:rPr lang="en-US" altLang="en-US" sz="3600" kern="1200" dirty="0">
                <a:solidFill>
                  <a:srgbClr val="E7D628"/>
                </a:solidFill>
                <a:latin typeface="Times New Roman"/>
                <a:cs typeface="Times New Roman"/>
              </a:rPr>
              <a:t>Graphic Presentation of a </a:t>
            </a:r>
            <a:r>
              <a:rPr lang="en-US" altLang="en-US" sz="3600" kern="1200" dirty="0" smtClean="0">
                <a:solidFill>
                  <a:srgbClr val="E7D628"/>
                </a:solidFill>
                <a:latin typeface="Times New Roman"/>
                <a:cs typeface="Times New Roman"/>
              </a:rPr>
              <a:t>Detailed </a:t>
            </a:r>
            <a:r>
              <a:rPr lang="en-US" altLang="en-US" sz="3600" kern="1200" dirty="0">
                <a:solidFill>
                  <a:srgbClr val="E7D628"/>
                </a:solidFill>
                <a:latin typeface="Times New Roman"/>
                <a:cs typeface="Times New Roman"/>
              </a:rPr>
              <a:t>Clinical Model</a:t>
            </a:r>
          </a:p>
        </p:txBody>
      </p:sp>
      <p:sp>
        <p:nvSpPr>
          <p:cNvPr id="9221" name="AutoShape 29"/>
          <p:cNvSpPr>
            <a:spLocks noChangeArrowheads="1"/>
          </p:cNvSpPr>
          <p:nvPr/>
        </p:nvSpPr>
        <p:spPr bwMode="auto">
          <a:xfrm>
            <a:off x="1890713" y="2763838"/>
            <a:ext cx="2363787" cy="398462"/>
          </a:xfrm>
          <a:prstGeom prst="flowChartTerminator">
            <a:avLst/>
          </a:prstGeom>
          <a:solidFill>
            <a:schemeClr val="tx2"/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00"/>
              </a:solidFill>
            </a:endParaRPr>
          </a:p>
        </p:txBody>
      </p:sp>
      <p:sp>
        <p:nvSpPr>
          <p:cNvPr id="361502" name="AutoShape 30"/>
          <p:cNvSpPr>
            <a:spLocks noChangeArrowheads="1"/>
          </p:cNvSpPr>
          <p:nvPr/>
        </p:nvSpPr>
        <p:spPr bwMode="auto">
          <a:xfrm>
            <a:off x="2165350" y="2805113"/>
            <a:ext cx="639763" cy="3000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shade val="69804"/>
                  <a:invGamma/>
                </a:schemeClr>
              </a:gs>
            </a:gsLst>
            <a:lin ang="0" scaled="1"/>
          </a:gradFill>
          <a:ln w="158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9223" name="Text Box 31"/>
          <p:cNvSpPr txBox="1">
            <a:spLocks noChangeArrowheads="1"/>
          </p:cNvSpPr>
          <p:nvPr/>
        </p:nvSpPr>
        <p:spPr bwMode="auto">
          <a:xfrm>
            <a:off x="2114550" y="2786063"/>
            <a:ext cx="506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A"/>
                </a:solidFill>
                <a:latin typeface="Arial Narrow" pitchFamily="34" charset="0"/>
              </a:rPr>
              <a:t>data</a:t>
            </a:r>
          </a:p>
        </p:txBody>
      </p:sp>
      <p:sp>
        <p:nvSpPr>
          <p:cNvPr id="9224" name="Text Box 32"/>
          <p:cNvSpPr txBox="1">
            <a:spLocks noChangeArrowheads="1"/>
          </p:cNvSpPr>
          <p:nvPr/>
        </p:nvSpPr>
        <p:spPr bwMode="auto">
          <a:xfrm>
            <a:off x="2781300" y="2776538"/>
            <a:ext cx="1128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A"/>
                </a:solidFill>
                <a:latin typeface="Arial Narrow" pitchFamily="34" charset="0"/>
              </a:rPr>
              <a:t>138 mmHg</a:t>
            </a:r>
          </a:p>
        </p:txBody>
      </p:sp>
      <p:sp>
        <p:nvSpPr>
          <p:cNvPr id="9225" name="Text Box 37"/>
          <p:cNvSpPr txBox="1">
            <a:spLocks noChangeArrowheads="1"/>
          </p:cNvSpPr>
          <p:nvPr/>
        </p:nvSpPr>
        <p:spPr bwMode="auto">
          <a:xfrm>
            <a:off x="4176713" y="2332038"/>
            <a:ext cx="22494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A"/>
                </a:solidFill>
                <a:latin typeface="Arial Narrow" pitchFamily="34" charset="0"/>
              </a:rPr>
              <a:t>SystolicBP</a:t>
            </a:r>
          </a:p>
        </p:txBody>
      </p:sp>
      <p:sp>
        <p:nvSpPr>
          <p:cNvPr id="361510" name="AutoShape 38"/>
          <p:cNvSpPr>
            <a:spLocks noChangeArrowheads="1"/>
          </p:cNvSpPr>
          <p:nvPr/>
        </p:nvSpPr>
        <p:spPr bwMode="auto">
          <a:xfrm>
            <a:off x="1533525" y="2328863"/>
            <a:ext cx="2606675" cy="292100"/>
          </a:xfrm>
          <a:prstGeom prst="flowChartTerminator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shade val="76078"/>
                  <a:invGamma/>
                </a:schemeClr>
              </a:gs>
            </a:gsLst>
            <a:lin ang="0" scaled="1"/>
          </a:gradFill>
          <a:ln w="158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9227" name="Text Box 39"/>
          <p:cNvSpPr txBox="1">
            <a:spLocks noChangeArrowheads="1"/>
          </p:cNvSpPr>
          <p:nvPr/>
        </p:nvSpPr>
        <p:spPr bwMode="auto">
          <a:xfrm>
            <a:off x="1641475" y="2301875"/>
            <a:ext cx="284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A"/>
                </a:solidFill>
                <a:latin typeface="Arial Narrow" pitchFamily="34" charset="0"/>
              </a:rPr>
              <a:t>SystolicBPObs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162175" y="3262313"/>
            <a:ext cx="3819525" cy="2378075"/>
            <a:chOff x="2162067" y="3262457"/>
            <a:chExt cx="3819525" cy="2378075"/>
          </a:xfrm>
        </p:grpSpPr>
        <p:sp>
          <p:nvSpPr>
            <p:cNvPr id="361505" name="AutoShape 33"/>
            <p:cNvSpPr>
              <a:spLocks noChangeArrowheads="1"/>
            </p:cNvSpPr>
            <p:nvPr/>
          </p:nvSpPr>
          <p:spPr bwMode="auto">
            <a:xfrm>
              <a:off x="2163655" y="3300557"/>
              <a:ext cx="639762" cy="3000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69804"/>
                    <a:invGamma/>
                  </a:schemeClr>
                </a:gs>
              </a:gsLst>
              <a:lin ang="0" scaled="1"/>
            </a:gradFill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200">
                <a:solidFill>
                  <a:srgbClr val="FFFF00"/>
                </a:solidFill>
              </a:endParaRPr>
            </a:p>
          </p:txBody>
        </p:sp>
        <p:sp>
          <p:nvSpPr>
            <p:cNvPr id="9230" name="Text Box 34"/>
            <p:cNvSpPr txBox="1">
              <a:spLocks noChangeArrowheads="1"/>
            </p:cNvSpPr>
            <p:nvPr/>
          </p:nvSpPr>
          <p:spPr bwMode="auto">
            <a:xfrm>
              <a:off x="2162067" y="3262457"/>
              <a:ext cx="5810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smtClean="0">
                  <a:solidFill>
                    <a:srgbClr val="00000A"/>
                  </a:solidFill>
                  <a:latin typeface="Arial Narrow" pitchFamily="34" charset="0"/>
                </a:rPr>
                <a:t>quals</a:t>
              </a:r>
            </a:p>
          </p:txBody>
        </p:sp>
        <p:sp>
          <p:nvSpPr>
            <p:cNvPr id="9231" name="AutoShape 40"/>
            <p:cNvSpPr>
              <a:spLocks noChangeArrowheads="1"/>
            </p:cNvSpPr>
            <p:nvPr/>
          </p:nvSpPr>
          <p:spPr bwMode="auto">
            <a:xfrm>
              <a:off x="2665305" y="4170507"/>
              <a:ext cx="2363787" cy="398462"/>
            </a:xfrm>
            <a:prstGeom prst="flowChartTerminator">
              <a:avLst/>
            </a:prstGeom>
            <a:solidFill>
              <a:schemeClr val="tx2"/>
            </a:solidFill>
            <a:ln w="158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FFFF00"/>
                </a:solidFill>
              </a:endParaRPr>
            </a:p>
          </p:txBody>
        </p:sp>
        <p:sp>
          <p:nvSpPr>
            <p:cNvPr id="361513" name="AutoShape 41"/>
            <p:cNvSpPr>
              <a:spLocks noChangeArrowheads="1"/>
            </p:cNvSpPr>
            <p:nvPr/>
          </p:nvSpPr>
          <p:spPr bwMode="auto">
            <a:xfrm>
              <a:off x="2939942" y="4211782"/>
              <a:ext cx="639763" cy="3000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69804"/>
                    <a:invGamma/>
                  </a:schemeClr>
                </a:gs>
              </a:gsLst>
              <a:lin ang="0" scaled="1"/>
            </a:gradFill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200">
                <a:solidFill>
                  <a:srgbClr val="FFFF00"/>
                </a:solidFill>
              </a:endParaRPr>
            </a:p>
          </p:txBody>
        </p:sp>
        <p:sp>
          <p:nvSpPr>
            <p:cNvPr id="9233" name="Text Box 42"/>
            <p:cNvSpPr txBox="1">
              <a:spLocks noChangeArrowheads="1"/>
            </p:cNvSpPr>
            <p:nvPr/>
          </p:nvSpPr>
          <p:spPr bwMode="auto">
            <a:xfrm>
              <a:off x="2889142" y="4192732"/>
              <a:ext cx="5064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smtClean="0">
                  <a:solidFill>
                    <a:srgbClr val="00000A"/>
                  </a:solidFill>
                  <a:latin typeface="Arial Narrow" pitchFamily="34" charset="0"/>
                </a:rPr>
                <a:t>data</a:t>
              </a:r>
            </a:p>
          </p:txBody>
        </p:sp>
        <p:sp>
          <p:nvSpPr>
            <p:cNvPr id="9234" name="Text Box 43"/>
            <p:cNvSpPr txBox="1">
              <a:spLocks noChangeArrowheads="1"/>
            </p:cNvSpPr>
            <p:nvPr/>
          </p:nvSpPr>
          <p:spPr bwMode="auto">
            <a:xfrm>
              <a:off x="3555892" y="4183207"/>
              <a:ext cx="93503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smtClean="0">
                  <a:solidFill>
                    <a:srgbClr val="00000A"/>
                  </a:solidFill>
                  <a:latin typeface="Arial Narrow" pitchFamily="34" charset="0"/>
                </a:rPr>
                <a:t>Right Arm</a:t>
              </a:r>
            </a:p>
          </p:txBody>
        </p:sp>
        <p:sp>
          <p:nvSpPr>
            <p:cNvPr id="9235" name="Text Box 44"/>
            <p:cNvSpPr txBox="1">
              <a:spLocks noChangeArrowheads="1"/>
            </p:cNvSpPr>
            <p:nvPr/>
          </p:nvSpPr>
          <p:spPr bwMode="auto">
            <a:xfrm>
              <a:off x="4656030" y="3683144"/>
              <a:ext cx="12763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smtClean="0">
                  <a:solidFill>
                    <a:srgbClr val="00000A"/>
                  </a:solidFill>
                  <a:latin typeface="Arial Narrow" pitchFamily="34" charset="0"/>
                </a:rPr>
                <a:t>BodyLocation</a:t>
              </a:r>
            </a:p>
          </p:txBody>
        </p:sp>
        <p:sp>
          <p:nvSpPr>
            <p:cNvPr id="361517" name="AutoShape 45"/>
            <p:cNvSpPr>
              <a:spLocks noChangeArrowheads="1"/>
            </p:cNvSpPr>
            <p:nvPr/>
          </p:nvSpPr>
          <p:spPr bwMode="auto">
            <a:xfrm>
              <a:off x="2308117" y="3735532"/>
              <a:ext cx="2324100" cy="292100"/>
            </a:xfrm>
            <a:prstGeom prst="flowChartTerminator">
              <a:avLst/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76078"/>
                    <a:invGamma/>
                  </a:schemeClr>
                </a:gs>
              </a:gsLst>
              <a:lin ang="0" scaled="1"/>
            </a:gradFill>
            <a:ln w="158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200">
                <a:solidFill>
                  <a:srgbClr val="FFFF00"/>
                </a:solidFill>
              </a:endParaRPr>
            </a:p>
          </p:txBody>
        </p:sp>
        <p:sp>
          <p:nvSpPr>
            <p:cNvPr id="9237" name="Text Box 46"/>
            <p:cNvSpPr txBox="1">
              <a:spLocks noChangeArrowheads="1"/>
            </p:cNvSpPr>
            <p:nvPr/>
          </p:nvSpPr>
          <p:spPr bwMode="auto">
            <a:xfrm>
              <a:off x="2416067" y="3708544"/>
              <a:ext cx="11906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smtClean="0">
                  <a:solidFill>
                    <a:srgbClr val="00000A"/>
                  </a:solidFill>
                  <a:latin typeface="Arial Narrow" pitchFamily="34" charset="0"/>
                </a:rPr>
                <a:t>BodyLocation</a:t>
              </a:r>
            </a:p>
          </p:txBody>
        </p:sp>
        <p:sp>
          <p:nvSpPr>
            <p:cNvPr id="9238" name="AutoShape 47"/>
            <p:cNvSpPr>
              <a:spLocks noChangeArrowheads="1"/>
            </p:cNvSpPr>
            <p:nvPr/>
          </p:nvSpPr>
          <p:spPr bwMode="auto">
            <a:xfrm>
              <a:off x="2666892" y="5242069"/>
              <a:ext cx="2363788" cy="398463"/>
            </a:xfrm>
            <a:prstGeom prst="flowChartTerminator">
              <a:avLst/>
            </a:prstGeom>
            <a:solidFill>
              <a:schemeClr val="tx2"/>
            </a:solidFill>
            <a:ln w="158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FFFF00"/>
                </a:solidFill>
              </a:endParaRPr>
            </a:p>
          </p:txBody>
        </p:sp>
        <p:sp>
          <p:nvSpPr>
            <p:cNvPr id="361520" name="AutoShape 48"/>
            <p:cNvSpPr>
              <a:spLocks noChangeArrowheads="1"/>
            </p:cNvSpPr>
            <p:nvPr/>
          </p:nvSpPr>
          <p:spPr bwMode="auto">
            <a:xfrm>
              <a:off x="2941530" y="5283344"/>
              <a:ext cx="639762" cy="30003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69804"/>
                    <a:invGamma/>
                  </a:schemeClr>
                </a:gs>
              </a:gsLst>
              <a:lin ang="0" scaled="1"/>
            </a:gradFill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200">
                <a:solidFill>
                  <a:srgbClr val="FFFF00"/>
                </a:solidFill>
              </a:endParaRPr>
            </a:p>
          </p:txBody>
        </p:sp>
        <p:sp>
          <p:nvSpPr>
            <p:cNvPr id="9240" name="Text Box 49"/>
            <p:cNvSpPr txBox="1">
              <a:spLocks noChangeArrowheads="1"/>
            </p:cNvSpPr>
            <p:nvPr/>
          </p:nvSpPr>
          <p:spPr bwMode="auto">
            <a:xfrm>
              <a:off x="2890730" y="5264294"/>
              <a:ext cx="506412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smtClean="0">
                  <a:solidFill>
                    <a:srgbClr val="00000A"/>
                  </a:solidFill>
                  <a:latin typeface="Arial Narrow" pitchFamily="34" charset="0"/>
                </a:rPr>
                <a:t>data</a:t>
              </a:r>
            </a:p>
          </p:txBody>
        </p:sp>
        <p:sp>
          <p:nvSpPr>
            <p:cNvPr id="9241" name="Text Box 50"/>
            <p:cNvSpPr txBox="1">
              <a:spLocks noChangeArrowheads="1"/>
            </p:cNvSpPr>
            <p:nvPr/>
          </p:nvSpPr>
          <p:spPr bwMode="auto">
            <a:xfrm>
              <a:off x="3557480" y="5254769"/>
              <a:ext cx="68103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smtClean="0">
                  <a:solidFill>
                    <a:srgbClr val="00000A"/>
                  </a:solidFill>
                  <a:latin typeface="Arial Narrow" pitchFamily="34" charset="0"/>
                </a:rPr>
                <a:t>Sitting</a:t>
              </a:r>
            </a:p>
          </p:txBody>
        </p:sp>
        <p:sp>
          <p:nvSpPr>
            <p:cNvPr id="9242" name="Text Box 51"/>
            <p:cNvSpPr txBox="1">
              <a:spLocks noChangeArrowheads="1"/>
            </p:cNvSpPr>
            <p:nvPr/>
          </p:nvSpPr>
          <p:spPr bwMode="auto">
            <a:xfrm>
              <a:off x="4657617" y="4754707"/>
              <a:ext cx="13239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smtClean="0">
                  <a:solidFill>
                    <a:srgbClr val="00000A"/>
                  </a:solidFill>
                  <a:latin typeface="Arial Narrow" pitchFamily="34" charset="0"/>
                </a:rPr>
                <a:t>PatientPosition</a:t>
              </a:r>
            </a:p>
          </p:txBody>
        </p:sp>
        <p:sp>
          <p:nvSpPr>
            <p:cNvPr id="361524" name="AutoShape 52"/>
            <p:cNvSpPr>
              <a:spLocks noChangeArrowheads="1"/>
            </p:cNvSpPr>
            <p:nvPr/>
          </p:nvSpPr>
          <p:spPr bwMode="auto">
            <a:xfrm>
              <a:off x="2309705" y="4807094"/>
              <a:ext cx="2324100" cy="292100"/>
            </a:xfrm>
            <a:prstGeom prst="flowChartTerminator">
              <a:avLst/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76078"/>
                    <a:invGamma/>
                  </a:schemeClr>
                </a:gs>
              </a:gsLst>
              <a:lin ang="0" scaled="1"/>
            </a:gradFill>
            <a:ln w="158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200">
                <a:solidFill>
                  <a:srgbClr val="FFFF00"/>
                </a:solidFill>
              </a:endParaRPr>
            </a:p>
          </p:txBody>
        </p:sp>
        <p:sp>
          <p:nvSpPr>
            <p:cNvPr id="9244" name="Text Box 53"/>
            <p:cNvSpPr txBox="1">
              <a:spLocks noChangeArrowheads="1"/>
            </p:cNvSpPr>
            <p:nvPr/>
          </p:nvSpPr>
          <p:spPr bwMode="auto">
            <a:xfrm>
              <a:off x="2417655" y="4780107"/>
              <a:ext cx="129063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smtClean="0">
                  <a:solidFill>
                    <a:srgbClr val="00000A"/>
                  </a:solidFill>
                  <a:latin typeface="Arial Narrow" pitchFamily="34" charset="0"/>
                </a:rPr>
                <a:t>PatientPosition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88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Clinical Information Modeling Initiative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Mission</a:t>
            </a:r>
          </a:p>
          <a:p>
            <a:pPr marL="0" indent="0" algn="ctr">
              <a:buNone/>
            </a:pPr>
            <a:r>
              <a:rPr lang="en-US" sz="4000" dirty="0" smtClean="0"/>
              <a:t>Improve the interoperability of healthcare systems through shared implementable clinical information models.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(A single curated collection.)</a:t>
            </a:r>
          </a:p>
        </p:txBody>
      </p:sp>
    </p:spTree>
    <p:extLst>
      <p:ext uri="{BB962C8B-B14F-4D97-AF65-F5344CB8AC3E}">
        <p14:creationId xmlns:p14="http://schemas.microsoft.com/office/powerpoint/2010/main" val="243354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Clinical Information Modeling Initiative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Goals</a:t>
            </a:r>
            <a:endParaRPr lang="en-US" dirty="0" smtClean="0"/>
          </a:p>
          <a:p>
            <a:r>
              <a:rPr lang="en-US" dirty="0" smtClean="0"/>
              <a:t>Create a shared repository of detailed clinical information models</a:t>
            </a:r>
          </a:p>
          <a:p>
            <a:r>
              <a:rPr lang="en-US" dirty="0" smtClean="0"/>
              <a:t>Using an approved formalism</a:t>
            </a:r>
          </a:p>
          <a:p>
            <a:pPr lvl="1"/>
            <a:r>
              <a:rPr lang="en-US" dirty="0" smtClean="0"/>
              <a:t>Archetype Definition Language (ADL)</a:t>
            </a:r>
          </a:p>
          <a:p>
            <a:pPr lvl="1"/>
            <a:r>
              <a:rPr lang="en-US" dirty="0" smtClean="0"/>
              <a:t>Archetype Modeling Language (AML)</a:t>
            </a:r>
          </a:p>
          <a:p>
            <a:r>
              <a:rPr lang="en-US" dirty="0" smtClean="0"/>
              <a:t>Based on a common set of base data types </a:t>
            </a:r>
          </a:p>
          <a:p>
            <a:r>
              <a:rPr lang="en-US" dirty="0" smtClean="0"/>
              <a:t>With formal bindings of the models to standard coded terminologies </a:t>
            </a:r>
          </a:p>
          <a:p>
            <a:r>
              <a:rPr lang="en-US" dirty="0" smtClean="0"/>
              <a:t>Repository is open to everyone and models are licensed free for use at no cost</a:t>
            </a:r>
          </a:p>
        </p:txBody>
      </p:sp>
    </p:spTree>
    <p:extLst>
      <p:ext uri="{BB962C8B-B14F-4D97-AF65-F5344CB8AC3E}">
        <p14:creationId xmlns:p14="http://schemas.microsoft.com/office/powerpoint/2010/main" val="269673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Object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9"/>
            <a:ext cx="9144000" cy="6266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6881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 smtClean="0">
                <a:solidFill>
                  <a:srgbClr val="FFFF00"/>
                </a:solidFill>
                <a:latin typeface="Arial" pitchFamily="34" charset="0"/>
              </a:rPr>
              <a:t>  # </a:t>
            </a:r>
            <a:fld id="{C3A31872-0604-4AED-9229-BEB41CFFF788}" type="slidenum">
              <a:rPr lang="en-US" sz="1200" smtClean="0">
                <a:solidFill>
                  <a:srgbClr val="FFFF00"/>
                </a:solidFill>
                <a:latin typeface="Arial" pitchFamily="34" charset="0"/>
              </a:rPr>
              <a:pPr algn="r"/>
              <a:t>8</a:t>
            </a:fld>
            <a:endParaRPr lang="en-US" sz="1200" smtClean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5725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Access to the models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ln>
            <a:solidFill>
              <a:schemeClr val="tx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4100" dirty="0" smtClean="0"/>
              <a:t>Browse and download models</a:t>
            </a:r>
          </a:p>
          <a:p>
            <a:pPr>
              <a:defRPr/>
            </a:pPr>
            <a:r>
              <a:rPr lang="en-US" sz="4100" dirty="0" smtClean="0"/>
              <a:t>CIMI models</a:t>
            </a:r>
            <a:endParaRPr lang="en-US" dirty="0" smtClean="0"/>
          </a:p>
          <a:p>
            <a:pPr lvl="1">
              <a:defRPr/>
            </a:pPr>
            <a:r>
              <a:rPr lang="en-US" dirty="0">
                <a:hlinkClick r:id="rId2"/>
              </a:rPr>
              <a:t>http://www.clinicalelement.com/cimi-browser</a:t>
            </a:r>
            <a:r>
              <a:rPr lang="en-US" dirty="0" smtClean="0">
                <a:hlinkClick r:id="rId2"/>
              </a:rPr>
              <a:t>/#/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Intermountain models</a:t>
            </a:r>
          </a:p>
          <a:p>
            <a:pPr lvl="1">
              <a:defRPr/>
            </a:pPr>
            <a:r>
              <a:rPr lang="en-US" dirty="0">
                <a:hlinkClick r:id="rId3"/>
              </a:rPr>
              <a:t>http://www.opencem.org</a:t>
            </a:r>
            <a:r>
              <a:rPr lang="en-US" dirty="0" smtClean="0">
                <a:hlinkClick r:id="rId3"/>
              </a:rPr>
              <a:t>/#/</a:t>
            </a:r>
            <a:r>
              <a:rPr lang="en-US" dirty="0" smtClean="0"/>
              <a:t> </a:t>
            </a:r>
          </a:p>
          <a:p>
            <a:pPr lvl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186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06" y="4367817"/>
            <a:ext cx="8042276" cy="1054101"/>
          </a:xfrm>
        </p:spPr>
        <p:txBody>
          <a:bodyPr>
            <a:noAutofit/>
          </a:bodyPr>
          <a:lstStyle/>
          <a:p>
            <a:pPr marL="0" indent="0" algn="ctr">
              <a:lnSpc>
                <a:spcPct val="50000"/>
              </a:lnSpc>
              <a:buNone/>
            </a:pPr>
            <a:endParaRPr lang="en-US" sz="28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hspc-logo-main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10" y="610904"/>
            <a:ext cx="7478041" cy="21635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2210" y="2128095"/>
            <a:ext cx="8271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3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THE HEALTHCARE INNOVATION ECOSYSTEM</a:t>
            </a:r>
            <a:endParaRPr lang="en-US" sz="2000" spc="3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841" y="2980332"/>
            <a:ext cx="82717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</a:rPr>
              <a:t>An </a:t>
            </a:r>
            <a:r>
              <a:rPr lang="en-US" sz="3200" b="1" dirty="0">
                <a:solidFill>
                  <a:prstClr val="black"/>
                </a:solidFill>
              </a:rPr>
              <a:t>Opportunity to </a:t>
            </a:r>
            <a:r>
              <a:rPr lang="en-US" sz="3200" b="1" dirty="0" smtClean="0">
                <a:solidFill>
                  <a:prstClr val="black"/>
                </a:solidFill>
              </a:rPr>
              <a:t>Foster Truly </a:t>
            </a:r>
            <a:r>
              <a:rPr lang="en-US" sz="3200" b="1" dirty="0">
                <a:solidFill>
                  <a:prstClr val="black"/>
                </a:solidFill>
              </a:rPr>
              <a:t>Interoperable Health Care </a:t>
            </a:r>
            <a:r>
              <a:rPr lang="en-US" sz="3200" b="1" dirty="0" smtClean="0">
                <a:solidFill>
                  <a:prstClr val="black"/>
                </a:solidFill>
              </a:rPr>
              <a:t>Applications</a:t>
            </a:r>
            <a:endParaRPr lang="en-US" sz="3200" b="1" spc="3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2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rent">
  <a:themeElements>
    <a:clrScheme name="">
      <a:dk1>
        <a:srgbClr val="000000"/>
      </a:dk1>
      <a:lt1>
        <a:srgbClr val="FFFF00"/>
      </a:lt1>
      <a:dk2>
        <a:srgbClr val="00000A"/>
      </a:dk2>
      <a:lt2>
        <a:srgbClr val="FFFFFF"/>
      </a:lt2>
      <a:accent1>
        <a:srgbClr val="FF8100"/>
      </a:accent1>
      <a:accent2>
        <a:srgbClr val="4F4F4F"/>
      </a:accent2>
      <a:accent3>
        <a:srgbClr val="AAAAAA"/>
      </a:accent3>
      <a:accent4>
        <a:srgbClr val="DADA00"/>
      </a:accent4>
      <a:accent5>
        <a:srgbClr val="FFC1AA"/>
      </a:accent5>
      <a:accent6>
        <a:srgbClr val="474747"/>
      </a:accent6>
      <a:hlink>
        <a:srgbClr val="A1A100"/>
      </a:hlink>
      <a:folHlink>
        <a:srgbClr val="00C200"/>
      </a:folHlink>
    </a:clrScheme>
    <a:fontScheme name="Bre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rent">
  <a:themeElements>
    <a:clrScheme name="">
      <a:dk1>
        <a:srgbClr val="000000"/>
      </a:dk1>
      <a:lt1>
        <a:srgbClr val="FFFF00"/>
      </a:lt1>
      <a:dk2>
        <a:srgbClr val="00000A"/>
      </a:dk2>
      <a:lt2>
        <a:srgbClr val="FFFFFF"/>
      </a:lt2>
      <a:accent1>
        <a:srgbClr val="FF8100"/>
      </a:accent1>
      <a:accent2>
        <a:srgbClr val="4F4F4F"/>
      </a:accent2>
      <a:accent3>
        <a:srgbClr val="AAAAAA"/>
      </a:accent3>
      <a:accent4>
        <a:srgbClr val="DADA00"/>
      </a:accent4>
      <a:accent5>
        <a:srgbClr val="FFC1AA"/>
      </a:accent5>
      <a:accent6>
        <a:srgbClr val="474747"/>
      </a:accent6>
      <a:hlink>
        <a:srgbClr val="A1A100"/>
      </a:hlink>
      <a:folHlink>
        <a:srgbClr val="00C200"/>
      </a:folHlink>
    </a:clrScheme>
    <a:fontScheme name="Bre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1532</Words>
  <Application>Microsoft Office PowerPoint</Application>
  <PresentationFormat>On-screen Show (4:3)</PresentationFormat>
  <Paragraphs>279</Paragraphs>
  <Slides>33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Office Theme</vt:lpstr>
      <vt:lpstr>Brent</vt:lpstr>
      <vt:lpstr>1_Brent</vt:lpstr>
      <vt:lpstr>Breeze</vt:lpstr>
      <vt:lpstr>A Brief Review of CIMI and HSPC</vt:lpstr>
      <vt:lpstr>Introduction</vt:lpstr>
      <vt:lpstr>CIMI</vt:lpstr>
      <vt:lpstr>Graphic Presentation of a Detailed Clinical Model</vt:lpstr>
      <vt:lpstr>Clinical Information Modeling Initiative</vt:lpstr>
      <vt:lpstr>Clinical Information Modeling Initiative</vt:lpstr>
      <vt:lpstr>PowerPoint Presentation</vt:lpstr>
      <vt:lpstr>Access to the models</vt:lpstr>
      <vt:lpstr>PowerPoint Presentation</vt:lpstr>
      <vt:lpstr>OUR MISSION</vt:lpstr>
      <vt:lpstr>OUR VISION</vt:lpstr>
      <vt:lpstr>PowerPoint Presentation</vt:lpstr>
      <vt:lpstr>Apps that address specific focused problems…</vt:lpstr>
      <vt:lpstr>Apps that enable data sharing…</vt:lpstr>
      <vt:lpstr>Apps that empower patients / consumers…</vt:lpstr>
      <vt:lpstr>HSPC Technology Assumptions (already decided)</vt:lpstr>
      <vt:lpstr>HSPC History</vt:lpstr>
      <vt:lpstr>Essential Functions of the Consortium</vt:lpstr>
      <vt:lpstr>Other Functions of the Consortium</vt:lpstr>
      <vt:lpstr>Opportunities</vt:lpstr>
      <vt:lpstr>HSPC is about more than just data virtualization</vt:lpstr>
      <vt:lpstr>SOA Services Layers</vt:lpstr>
      <vt:lpstr>SOA Guiding Principles</vt:lpstr>
      <vt:lpstr>Principles</vt:lpstr>
      <vt:lpstr>Principles (continued)</vt:lpstr>
      <vt:lpstr>Sample of Participants</vt:lpstr>
      <vt:lpstr>Key Organizational Relationships (not exhaustive)</vt:lpstr>
      <vt:lpstr>Argonauts</vt:lpstr>
      <vt:lpstr>HL7</vt:lpstr>
      <vt:lpstr>SMART</vt:lpstr>
      <vt:lpstr>Center for Medical Interoperability</vt:lpstr>
      <vt:lpstr>HSPC Internet Sites</vt:lpstr>
      <vt:lpstr>Q &amp; A</vt:lpstr>
    </vt:vector>
  </TitlesOfParts>
  <Company>Portavita BV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Evert Jan Hoijtink</dc:creator>
  <cp:lastModifiedBy>Stanley M. Huff</cp:lastModifiedBy>
  <cp:revision>54</cp:revision>
  <dcterms:created xsi:type="dcterms:W3CDTF">2014-05-26T11:42:44Z</dcterms:created>
  <dcterms:modified xsi:type="dcterms:W3CDTF">2015-08-11T04:38:26Z</dcterms:modified>
</cp:coreProperties>
</file>