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4" r:id="rId3"/>
    <p:sldMasterId id="2147483694" r:id="rId4"/>
    <p:sldMasterId id="2147483706" r:id="rId5"/>
    <p:sldMasterId id="2147483719" r:id="rId6"/>
  </p:sldMasterIdLst>
  <p:notesMasterIdLst>
    <p:notesMasterId r:id="rId82"/>
  </p:notesMasterIdLst>
  <p:sldIdLst>
    <p:sldId id="256" r:id="rId7"/>
    <p:sldId id="257" r:id="rId8"/>
    <p:sldId id="276" r:id="rId9"/>
    <p:sldId id="274" r:id="rId10"/>
    <p:sldId id="296" r:id="rId11"/>
    <p:sldId id="275" r:id="rId12"/>
    <p:sldId id="258" r:id="rId13"/>
    <p:sldId id="384" r:id="rId14"/>
    <p:sldId id="385" r:id="rId15"/>
    <p:sldId id="374" r:id="rId16"/>
    <p:sldId id="967" r:id="rId17"/>
    <p:sldId id="973" r:id="rId18"/>
    <p:sldId id="975" r:id="rId19"/>
    <p:sldId id="976" r:id="rId20"/>
    <p:sldId id="497" r:id="rId21"/>
    <p:sldId id="1234" r:id="rId22"/>
    <p:sldId id="1235" r:id="rId23"/>
    <p:sldId id="1236" r:id="rId24"/>
    <p:sldId id="1237" r:id="rId25"/>
    <p:sldId id="1238" r:id="rId26"/>
    <p:sldId id="1239" r:id="rId27"/>
    <p:sldId id="942" r:id="rId28"/>
    <p:sldId id="1043" r:id="rId29"/>
    <p:sldId id="1044" r:id="rId30"/>
    <p:sldId id="1229" r:id="rId31"/>
    <p:sldId id="1228" r:id="rId32"/>
    <p:sldId id="1030" r:id="rId33"/>
    <p:sldId id="1232" r:id="rId34"/>
    <p:sldId id="1209" r:id="rId35"/>
    <p:sldId id="1167" r:id="rId36"/>
    <p:sldId id="1230" r:id="rId37"/>
    <p:sldId id="1231" r:id="rId38"/>
    <p:sldId id="1049" r:id="rId39"/>
    <p:sldId id="1075" r:id="rId40"/>
    <p:sldId id="1027" r:id="rId41"/>
    <p:sldId id="1233" r:id="rId42"/>
    <p:sldId id="262" r:id="rId43"/>
    <p:sldId id="286" r:id="rId44"/>
    <p:sldId id="263" r:id="rId45"/>
    <p:sldId id="297" r:id="rId46"/>
    <p:sldId id="265" r:id="rId47"/>
    <p:sldId id="271" r:id="rId48"/>
    <p:sldId id="277" r:id="rId49"/>
    <p:sldId id="272" r:id="rId50"/>
    <p:sldId id="278" r:id="rId51"/>
    <p:sldId id="273" r:id="rId52"/>
    <p:sldId id="305" r:id="rId53"/>
    <p:sldId id="287" r:id="rId54"/>
    <p:sldId id="267" r:id="rId55"/>
    <p:sldId id="298" r:id="rId56"/>
    <p:sldId id="299" r:id="rId57"/>
    <p:sldId id="1241" r:id="rId58"/>
    <p:sldId id="268" r:id="rId59"/>
    <p:sldId id="290" r:id="rId60"/>
    <p:sldId id="260" r:id="rId61"/>
    <p:sldId id="300" r:id="rId62"/>
    <p:sldId id="301" r:id="rId63"/>
    <p:sldId id="285" r:id="rId64"/>
    <p:sldId id="284" r:id="rId65"/>
    <p:sldId id="282" r:id="rId66"/>
    <p:sldId id="288" r:id="rId67"/>
    <p:sldId id="270" r:id="rId68"/>
    <p:sldId id="295" r:id="rId69"/>
    <p:sldId id="289" r:id="rId70"/>
    <p:sldId id="259" r:id="rId71"/>
    <p:sldId id="302" r:id="rId72"/>
    <p:sldId id="280" r:id="rId73"/>
    <p:sldId id="279" r:id="rId74"/>
    <p:sldId id="303" r:id="rId75"/>
    <p:sldId id="261" r:id="rId76"/>
    <p:sldId id="293" r:id="rId77"/>
    <p:sldId id="307" r:id="rId78"/>
    <p:sldId id="291" r:id="rId79"/>
    <p:sldId id="304" r:id="rId80"/>
    <p:sldId id="292" r:id="rId8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0899" autoAdjust="0"/>
    <p:restoredTop sz="60775" autoAdjust="0"/>
  </p:normalViewPr>
  <p:slideViewPr>
    <p:cSldViewPr snapToGrid="0">
      <p:cViewPr varScale="1">
        <p:scale>
          <a:sx n="36" d="100"/>
          <a:sy n="36" d="100"/>
        </p:scale>
        <p:origin x="1536" y="30"/>
      </p:cViewPr>
      <p:guideLst/>
    </p:cSldViewPr>
  </p:slideViewPr>
  <p:outlineViewPr>
    <p:cViewPr>
      <p:scale>
        <a:sx n="33" d="100"/>
        <a:sy n="33" d="100"/>
      </p:scale>
      <p:origin x="0" y="-17286"/>
    </p:cViewPr>
  </p:outlineViewPr>
  <p:notesTextViewPr>
    <p:cViewPr>
      <p:scale>
        <a:sx n="3" d="2"/>
        <a:sy n="3" d="2"/>
      </p:scale>
      <p:origin x="0" y="0"/>
    </p:cViewPr>
  </p:notesTextViewPr>
  <p:sorterViewPr>
    <p:cViewPr varScale="1">
      <p:scale>
        <a:sx n="1" d="1"/>
        <a:sy n="1" d="1"/>
      </p:scale>
      <p:origin x="0" y="-32115"/>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84" Type="http://schemas.openxmlformats.org/officeDocument/2006/relationships/viewProps" Target="viewProps.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notesMaster" Target="notesMasters/notesMaster1.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735279-270F-4DE6-B1E0-A4FAF06C101B}" type="doc">
      <dgm:prSet loTypeId="urn:microsoft.com/office/officeart/2005/8/layout/chevron1" loCatId="process" qsTypeId="urn:microsoft.com/office/officeart/2005/8/quickstyle/simple1" qsCatId="simple" csTypeId="urn:microsoft.com/office/officeart/2005/8/colors/colorful3" csCatId="colorful" phldr="1"/>
      <dgm:spPr/>
    </dgm:pt>
    <dgm:pt modelId="{C324E2D1-0134-4FCD-B251-891D795BF7BD}">
      <dgm:prSet phldrT="[Text]"/>
      <dgm:spPr>
        <a:solidFill>
          <a:srgbClr val="A5A5A5"/>
        </a:solidFill>
      </dgm:spPr>
      <dgm:t>
        <a:bodyPr/>
        <a:lstStyle/>
        <a:p>
          <a:r>
            <a:rPr lang="en-US" dirty="0"/>
            <a:t>Project Intake</a:t>
          </a:r>
        </a:p>
      </dgm:t>
    </dgm:pt>
    <dgm:pt modelId="{3A2B0B79-F6D1-4F82-ADAC-14D029B89344}" type="parTrans" cxnId="{882C81FA-5E6F-4A2E-B67E-05DA346258DC}">
      <dgm:prSet/>
      <dgm:spPr/>
      <dgm:t>
        <a:bodyPr/>
        <a:lstStyle/>
        <a:p>
          <a:endParaRPr lang="en-US"/>
        </a:p>
      </dgm:t>
    </dgm:pt>
    <dgm:pt modelId="{EF7F5F74-B048-4A8A-BB4B-D406184DF96B}" type="sibTrans" cxnId="{882C81FA-5E6F-4A2E-B67E-05DA346258DC}">
      <dgm:prSet/>
      <dgm:spPr/>
      <dgm:t>
        <a:bodyPr/>
        <a:lstStyle/>
        <a:p>
          <a:endParaRPr lang="en-US"/>
        </a:p>
      </dgm:t>
    </dgm:pt>
    <dgm:pt modelId="{2B17FE6F-8D34-42A4-AD42-9D62215DA49A}">
      <dgm:prSet phldrT="[Text]"/>
      <dgm:spPr>
        <a:solidFill>
          <a:srgbClr val="AE8B45"/>
        </a:solidFill>
      </dgm:spPr>
      <dgm:t>
        <a:bodyPr/>
        <a:lstStyle/>
        <a:p>
          <a:r>
            <a:rPr lang="en-US" dirty="0"/>
            <a:t>Requirements</a:t>
          </a:r>
        </a:p>
      </dgm:t>
    </dgm:pt>
    <dgm:pt modelId="{078EBAFD-3334-4B8F-9EC0-EEC237162C49}" type="parTrans" cxnId="{08A8B5C3-498E-48E4-B37A-1A6602AD971F}">
      <dgm:prSet/>
      <dgm:spPr/>
      <dgm:t>
        <a:bodyPr/>
        <a:lstStyle/>
        <a:p>
          <a:endParaRPr lang="en-US"/>
        </a:p>
      </dgm:t>
    </dgm:pt>
    <dgm:pt modelId="{B8CCEE18-AE49-4879-B6D5-3AA219AC3E2D}" type="sibTrans" cxnId="{08A8B5C3-498E-48E4-B37A-1A6602AD971F}">
      <dgm:prSet/>
      <dgm:spPr/>
      <dgm:t>
        <a:bodyPr/>
        <a:lstStyle/>
        <a:p>
          <a:endParaRPr lang="en-US"/>
        </a:p>
      </dgm:t>
    </dgm:pt>
    <dgm:pt modelId="{AA3D3056-90A3-4540-9FF2-471F0ECE0A08}">
      <dgm:prSet phldrT="[Text]"/>
      <dgm:spPr>
        <a:solidFill>
          <a:srgbClr val="AB6E00"/>
        </a:solidFill>
      </dgm:spPr>
      <dgm:t>
        <a:bodyPr/>
        <a:lstStyle/>
        <a:p>
          <a:r>
            <a:rPr lang="en-US" dirty="0"/>
            <a:t>Create Models</a:t>
          </a:r>
        </a:p>
      </dgm:t>
    </dgm:pt>
    <dgm:pt modelId="{CEC0B695-495A-4726-AA49-1394E63A70FD}" type="parTrans" cxnId="{A1297C2B-D49E-4EBF-B202-834ACFDB3BE7}">
      <dgm:prSet/>
      <dgm:spPr/>
      <dgm:t>
        <a:bodyPr/>
        <a:lstStyle/>
        <a:p>
          <a:endParaRPr lang="en-US"/>
        </a:p>
      </dgm:t>
    </dgm:pt>
    <dgm:pt modelId="{918CCCC7-A07A-41E5-B37D-023E5EEF058F}" type="sibTrans" cxnId="{A1297C2B-D49E-4EBF-B202-834ACFDB3BE7}">
      <dgm:prSet/>
      <dgm:spPr/>
      <dgm:t>
        <a:bodyPr/>
        <a:lstStyle/>
        <a:p>
          <a:endParaRPr lang="en-US"/>
        </a:p>
      </dgm:t>
    </dgm:pt>
    <dgm:pt modelId="{F0E2E6EA-29E5-42C6-93CF-1DC171456A50}">
      <dgm:prSet phldrT="[Text]"/>
      <dgm:spPr>
        <a:solidFill>
          <a:srgbClr val="AE5800"/>
        </a:solidFill>
      </dgm:spPr>
      <dgm:t>
        <a:bodyPr/>
        <a:lstStyle/>
        <a:p>
          <a:r>
            <a:rPr lang="en-US" dirty="0"/>
            <a:t>Develop Applications</a:t>
          </a:r>
        </a:p>
      </dgm:t>
    </dgm:pt>
    <dgm:pt modelId="{6C43B58E-DDAF-474B-AB3D-960E87442018}" type="parTrans" cxnId="{3FFCC695-7A25-4284-93A2-60ABA5FC097B}">
      <dgm:prSet/>
      <dgm:spPr/>
      <dgm:t>
        <a:bodyPr/>
        <a:lstStyle/>
        <a:p>
          <a:endParaRPr lang="en-US"/>
        </a:p>
      </dgm:t>
    </dgm:pt>
    <dgm:pt modelId="{0A62E306-BB74-44B7-AC7A-6F8FA42E57D6}" type="sibTrans" cxnId="{3FFCC695-7A25-4284-93A2-60ABA5FC097B}">
      <dgm:prSet/>
      <dgm:spPr/>
      <dgm:t>
        <a:bodyPr/>
        <a:lstStyle/>
        <a:p>
          <a:endParaRPr lang="en-US"/>
        </a:p>
      </dgm:t>
    </dgm:pt>
    <dgm:pt modelId="{ED1C2A28-46FC-408C-A06C-847B9AE6159D}">
      <dgm:prSet phldrT="[Text]"/>
      <dgm:spPr>
        <a:solidFill>
          <a:srgbClr val="B14500"/>
        </a:solidFill>
      </dgm:spPr>
      <dgm:t>
        <a:bodyPr/>
        <a:lstStyle/>
        <a:p>
          <a:r>
            <a:rPr lang="en-US" dirty="0"/>
            <a:t>Piloting</a:t>
          </a:r>
        </a:p>
      </dgm:t>
    </dgm:pt>
    <dgm:pt modelId="{B2352A54-6623-45FC-B26F-3F5C51DC5493}" type="parTrans" cxnId="{353E3253-E548-471F-B155-C5046CFE4D55}">
      <dgm:prSet/>
      <dgm:spPr/>
      <dgm:t>
        <a:bodyPr/>
        <a:lstStyle/>
        <a:p>
          <a:endParaRPr lang="en-US"/>
        </a:p>
      </dgm:t>
    </dgm:pt>
    <dgm:pt modelId="{B3CB38AB-BB63-4AE7-B9B9-D3250D25B5FF}" type="sibTrans" cxnId="{353E3253-E548-471F-B155-C5046CFE4D55}">
      <dgm:prSet/>
      <dgm:spPr/>
      <dgm:t>
        <a:bodyPr/>
        <a:lstStyle/>
        <a:p>
          <a:endParaRPr lang="en-US"/>
        </a:p>
      </dgm:t>
    </dgm:pt>
    <dgm:pt modelId="{A8FC70B3-2C65-4B07-A5D1-5FA7C103E29E}">
      <dgm:prSet phldrT="[Text]"/>
      <dgm:spPr>
        <a:solidFill>
          <a:srgbClr val="B43500"/>
        </a:solidFill>
      </dgm:spPr>
      <dgm:t>
        <a:bodyPr/>
        <a:lstStyle/>
        <a:p>
          <a:r>
            <a:rPr lang="en-US" dirty="0"/>
            <a:t>Conformance and Certification Testing</a:t>
          </a:r>
        </a:p>
      </dgm:t>
    </dgm:pt>
    <dgm:pt modelId="{CDA55457-65D5-4AB8-9D44-2824E4CCDD0A}" type="parTrans" cxnId="{CA87BF1C-4D7E-4C2C-B7AA-5FFBEF2708C5}">
      <dgm:prSet/>
      <dgm:spPr/>
      <dgm:t>
        <a:bodyPr/>
        <a:lstStyle/>
        <a:p>
          <a:endParaRPr lang="en-US"/>
        </a:p>
      </dgm:t>
    </dgm:pt>
    <dgm:pt modelId="{A39DB713-EAB6-42FB-97D9-8CE629FE1793}" type="sibTrans" cxnId="{CA87BF1C-4D7E-4C2C-B7AA-5FFBEF2708C5}">
      <dgm:prSet/>
      <dgm:spPr/>
      <dgm:t>
        <a:bodyPr/>
        <a:lstStyle/>
        <a:p>
          <a:endParaRPr lang="en-US"/>
        </a:p>
      </dgm:t>
    </dgm:pt>
    <dgm:pt modelId="{948560FD-6A8C-4881-9E14-6B19C0CC2F7A}" type="pres">
      <dgm:prSet presAssocID="{CC735279-270F-4DE6-B1E0-A4FAF06C101B}" presName="Name0" presStyleCnt="0">
        <dgm:presLayoutVars>
          <dgm:dir/>
          <dgm:animLvl val="lvl"/>
          <dgm:resizeHandles val="exact"/>
        </dgm:presLayoutVars>
      </dgm:prSet>
      <dgm:spPr/>
    </dgm:pt>
    <dgm:pt modelId="{31ECD218-A561-4D6F-A966-CE75E8711C96}" type="pres">
      <dgm:prSet presAssocID="{C324E2D1-0134-4FCD-B251-891D795BF7BD}" presName="parTxOnly" presStyleLbl="node1" presStyleIdx="0" presStyleCnt="6" custLinFactNeighborY="-5204">
        <dgm:presLayoutVars>
          <dgm:chMax val="0"/>
          <dgm:chPref val="0"/>
          <dgm:bulletEnabled val="1"/>
        </dgm:presLayoutVars>
      </dgm:prSet>
      <dgm:spPr/>
    </dgm:pt>
    <dgm:pt modelId="{E226B509-06F8-41AA-AED3-42C07EDBA4C6}" type="pres">
      <dgm:prSet presAssocID="{EF7F5F74-B048-4A8A-BB4B-D406184DF96B}" presName="parTxOnlySpace" presStyleCnt="0"/>
      <dgm:spPr/>
    </dgm:pt>
    <dgm:pt modelId="{ED056DB7-7815-4289-B3B7-7CA95E0D6FAE}" type="pres">
      <dgm:prSet presAssocID="{2B17FE6F-8D34-42A4-AD42-9D62215DA49A}" presName="parTxOnly" presStyleLbl="node1" presStyleIdx="1" presStyleCnt="6" custLinFactNeighborY="-5204">
        <dgm:presLayoutVars>
          <dgm:chMax val="0"/>
          <dgm:chPref val="0"/>
          <dgm:bulletEnabled val="1"/>
        </dgm:presLayoutVars>
      </dgm:prSet>
      <dgm:spPr/>
    </dgm:pt>
    <dgm:pt modelId="{D7780747-EE23-4C1A-AB65-38B916518D56}" type="pres">
      <dgm:prSet presAssocID="{B8CCEE18-AE49-4879-B6D5-3AA219AC3E2D}" presName="parTxOnlySpace" presStyleCnt="0"/>
      <dgm:spPr/>
    </dgm:pt>
    <dgm:pt modelId="{FAC8C795-FD20-407C-9F15-FF21D69BC34F}" type="pres">
      <dgm:prSet presAssocID="{AA3D3056-90A3-4540-9FF2-471F0ECE0A08}" presName="parTxOnly" presStyleLbl="node1" presStyleIdx="2" presStyleCnt="6" custLinFactNeighborY="-5204">
        <dgm:presLayoutVars>
          <dgm:chMax val="0"/>
          <dgm:chPref val="0"/>
          <dgm:bulletEnabled val="1"/>
        </dgm:presLayoutVars>
      </dgm:prSet>
      <dgm:spPr/>
    </dgm:pt>
    <dgm:pt modelId="{6B70F10B-001E-405E-BF2B-E85AB50BDC80}" type="pres">
      <dgm:prSet presAssocID="{918CCCC7-A07A-41E5-B37D-023E5EEF058F}" presName="parTxOnlySpace" presStyleCnt="0"/>
      <dgm:spPr/>
    </dgm:pt>
    <dgm:pt modelId="{59B2BE07-0222-4F96-BAE3-8CA24A225FD9}" type="pres">
      <dgm:prSet presAssocID="{F0E2E6EA-29E5-42C6-93CF-1DC171456A50}" presName="parTxOnly" presStyleLbl="node1" presStyleIdx="3" presStyleCnt="6" custLinFactNeighborY="-5204">
        <dgm:presLayoutVars>
          <dgm:chMax val="0"/>
          <dgm:chPref val="0"/>
          <dgm:bulletEnabled val="1"/>
        </dgm:presLayoutVars>
      </dgm:prSet>
      <dgm:spPr/>
    </dgm:pt>
    <dgm:pt modelId="{5A3467DD-5717-422C-A498-14075F016A99}" type="pres">
      <dgm:prSet presAssocID="{0A62E306-BB74-44B7-AC7A-6F8FA42E57D6}" presName="parTxOnlySpace" presStyleCnt="0"/>
      <dgm:spPr/>
    </dgm:pt>
    <dgm:pt modelId="{977602D5-F06C-43FC-A5DC-C146F4990EC7}" type="pres">
      <dgm:prSet presAssocID="{ED1C2A28-46FC-408C-A06C-847B9AE6159D}" presName="parTxOnly" presStyleLbl="node1" presStyleIdx="4" presStyleCnt="6" custLinFactNeighborY="-5204">
        <dgm:presLayoutVars>
          <dgm:chMax val="0"/>
          <dgm:chPref val="0"/>
          <dgm:bulletEnabled val="1"/>
        </dgm:presLayoutVars>
      </dgm:prSet>
      <dgm:spPr/>
    </dgm:pt>
    <dgm:pt modelId="{77825FA5-EEDA-4678-AB56-60FF15A018C5}" type="pres">
      <dgm:prSet presAssocID="{B3CB38AB-BB63-4AE7-B9B9-D3250D25B5FF}" presName="parTxOnlySpace" presStyleCnt="0"/>
      <dgm:spPr/>
    </dgm:pt>
    <dgm:pt modelId="{97123A98-387B-44C7-8B55-08AF6CCE721E}" type="pres">
      <dgm:prSet presAssocID="{A8FC70B3-2C65-4B07-A5D1-5FA7C103E29E}" presName="parTxOnly" presStyleLbl="node1" presStyleIdx="5" presStyleCnt="6" custLinFactNeighborY="-5204">
        <dgm:presLayoutVars>
          <dgm:chMax val="0"/>
          <dgm:chPref val="0"/>
          <dgm:bulletEnabled val="1"/>
        </dgm:presLayoutVars>
      </dgm:prSet>
      <dgm:spPr/>
    </dgm:pt>
  </dgm:ptLst>
  <dgm:cxnLst>
    <dgm:cxn modelId="{CA87BF1C-4D7E-4C2C-B7AA-5FFBEF2708C5}" srcId="{CC735279-270F-4DE6-B1E0-A4FAF06C101B}" destId="{A8FC70B3-2C65-4B07-A5D1-5FA7C103E29E}" srcOrd="5" destOrd="0" parTransId="{CDA55457-65D5-4AB8-9D44-2824E4CCDD0A}" sibTransId="{A39DB713-EAB6-42FB-97D9-8CE629FE1793}"/>
    <dgm:cxn modelId="{1F9A7F20-5BCE-4325-BC8E-5C357D6D06C1}" type="presOf" srcId="{F0E2E6EA-29E5-42C6-93CF-1DC171456A50}" destId="{59B2BE07-0222-4F96-BAE3-8CA24A225FD9}" srcOrd="0" destOrd="0" presId="urn:microsoft.com/office/officeart/2005/8/layout/chevron1"/>
    <dgm:cxn modelId="{A1297C2B-D49E-4EBF-B202-834ACFDB3BE7}" srcId="{CC735279-270F-4DE6-B1E0-A4FAF06C101B}" destId="{AA3D3056-90A3-4540-9FF2-471F0ECE0A08}" srcOrd="2" destOrd="0" parTransId="{CEC0B695-495A-4726-AA49-1394E63A70FD}" sibTransId="{918CCCC7-A07A-41E5-B37D-023E5EEF058F}"/>
    <dgm:cxn modelId="{EB805E3E-6FAF-4107-AAAE-D515E0757A8D}" type="presOf" srcId="{2B17FE6F-8D34-42A4-AD42-9D62215DA49A}" destId="{ED056DB7-7815-4289-B3B7-7CA95E0D6FAE}" srcOrd="0" destOrd="0" presId="urn:microsoft.com/office/officeart/2005/8/layout/chevron1"/>
    <dgm:cxn modelId="{E0EFEC6E-C3BD-4F94-8EA8-80C9FCD00155}" type="presOf" srcId="{A8FC70B3-2C65-4B07-A5D1-5FA7C103E29E}" destId="{97123A98-387B-44C7-8B55-08AF6CCE721E}" srcOrd="0" destOrd="0" presId="urn:microsoft.com/office/officeart/2005/8/layout/chevron1"/>
    <dgm:cxn modelId="{353E3253-E548-471F-B155-C5046CFE4D55}" srcId="{CC735279-270F-4DE6-B1E0-A4FAF06C101B}" destId="{ED1C2A28-46FC-408C-A06C-847B9AE6159D}" srcOrd="4" destOrd="0" parTransId="{B2352A54-6623-45FC-B26F-3F5C51DC5493}" sibTransId="{B3CB38AB-BB63-4AE7-B9B9-D3250D25B5FF}"/>
    <dgm:cxn modelId="{3FFCC695-7A25-4284-93A2-60ABA5FC097B}" srcId="{CC735279-270F-4DE6-B1E0-A4FAF06C101B}" destId="{F0E2E6EA-29E5-42C6-93CF-1DC171456A50}" srcOrd="3" destOrd="0" parTransId="{6C43B58E-DDAF-474B-AB3D-960E87442018}" sibTransId="{0A62E306-BB74-44B7-AC7A-6F8FA42E57D6}"/>
    <dgm:cxn modelId="{F39E949C-3B1E-45A9-A4C1-F30DD6CD4E6D}" type="presOf" srcId="{CC735279-270F-4DE6-B1E0-A4FAF06C101B}" destId="{948560FD-6A8C-4881-9E14-6B19C0CC2F7A}" srcOrd="0" destOrd="0" presId="urn:microsoft.com/office/officeart/2005/8/layout/chevron1"/>
    <dgm:cxn modelId="{08A8B5C3-498E-48E4-B37A-1A6602AD971F}" srcId="{CC735279-270F-4DE6-B1E0-A4FAF06C101B}" destId="{2B17FE6F-8D34-42A4-AD42-9D62215DA49A}" srcOrd="1" destOrd="0" parTransId="{078EBAFD-3334-4B8F-9EC0-EEC237162C49}" sibTransId="{B8CCEE18-AE49-4879-B6D5-3AA219AC3E2D}"/>
    <dgm:cxn modelId="{F1C805C7-DDCD-4CED-985D-BE061B9C1F72}" type="presOf" srcId="{ED1C2A28-46FC-408C-A06C-847B9AE6159D}" destId="{977602D5-F06C-43FC-A5DC-C146F4990EC7}" srcOrd="0" destOrd="0" presId="urn:microsoft.com/office/officeart/2005/8/layout/chevron1"/>
    <dgm:cxn modelId="{615D18CC-2252-47EF-97DC-87A0FDCFCEFC}" type="presOf" srcId="{AA3D3056-90A3-4540-9FF2-471F0ECE0A08}" destId="{FAC8C795-FD20-407C-9F15-FF21D69BC34F}" srcOrd="0" destOrd="0" presId="urn:microsoft.com/office/officeart/2005/8/layout/chevron1"/>
    <dgm:cxn modelId="{DC1BC9E1-4BBF-44D0-B37E-4454DDC530E3}" type="presOf" srcId="{C324E2D1-0134-4FCD-B251-891D795BF7BD}" destId="{31ECD218-A561-4D6F-A966-CE75E8711C96}" srcOrd="0" destOrd="0" presId="urn:microsoft.com/office/officeart/2005/8/layout/chevron1"/>
    <dgm:cxn modelId="{882C81FA-5E6F-4A2E-B67E-05DA346258DC}" srcId="{CC735279-270F-4DE6-B1E0-A4FAF06C101B}" destId="{C324E2D1-0134-4FCD-B251-891D795BF7BD}" srcOrd="0" destOrd="0" parTransId="{3A2B0B79-F6D1-4F82-ADAC-14D029B89344}" sibTransId="{EF7F5F74-B048-4A8A-BB4B-D406184DF96B}"/>
    <dgm:cxn modelId="{B48E56B1-B23F-4095-B269-18EC8A0375C6}" type="presParOf" srcId="{948560FD-6A8C-4881-9E14-6B19C0CC2F7A}" destId="{31ECD218-A561-4D6F-A966-CE75E8711C96}" srcOrd="0" destOrd="0" presId="urn:microsoft.com/office/officeart/2005/8/layout/chevron1"/>
    <dgm:cxn modelId="{D5932E6A-35E5-45DC-A1E4-CDD5CBA86A96}" type="presParOf" srcId="{948560FD-6A8C-4881-9E14-6B19C0CC2F7A}" destId="{E226B509-06F8-41AA-AED3-42C07EDBA4C6}" srcOrd="1" destOrd="0" presId="urn:microsoft.com/office/officeart/2005/8/layout/chevron1"/>
    <dgm:cxn modelId="{3CD1D1EE-4EE9-473F-BDB3-31E74E8CFD44}" type="presParOf" srcId="{948560FD-6A8C-4881-9E14-6B19C0CC2F7A}" destId="{ED056DB7-7815-4289-B3B7-7CA95E0D6FAE}" srcOrd="2" destOrd="0" presId="urn:microsoft.com/office/officeart/2005/8/layout/chevron1"/>
    <dgm:cxn modelId="{8BF6DF63-5C7E-4099-9B6D-0C05849136B0}" type="presParOf" srcId="{948560FD-6A8C-4881-9E14-6B19C0CC2F7A}" destId="{D7780747-EE23-4C1A-AB65-38B916518D56}" srcOrd="3" destOrd="0" presId="urn:microsoft.com/office/officeart/2005/8/layout/chevron1"/>
    <dgm:cxn modelId="{529D2277-3923-492B-9E52-96A14308733D}" type="presParOf" srcId="{948560FD-6A8C-4881-9E14-6B19C0CC2F7A}" destId="{FAC8C795-FD20-407C-9F15-FF21D69BC34F}" srcOrd="4" destOrd="0" presId="urn:microsoft.com/office/officeart/2005/8/layout/chevron1"/>
    <dgm:cxn modelId="{40A30427-9B0A-49EC-8329-8419A57888D4}" type="presParOf" srcId="{948560FD-6A8C-4881-9E14-6B19C0CC2F7A}" destId="{6B70F10B-001E-405E-BF2B-E85AB50BDC80}" srcOrd="5" destOrd="0" presId="urn:microsoft.com/office/officeart/2005/8/layout/chevron1"/>
    <dgm:cxn modelId="{30C4F307-F47D-42FF-9A81-DAB40B3D1EFD}" type="presParOf" srcId="{948560FD-6A8C-4881-9E14-6B19C0CC2F7A}" destId="{59B2BE07-0222-4F96-BAE3-8CA24A225FD9}" srcOrd="6" destOrd="0" presId="urn:microsoft.com/office/officeart/2005/8/layout/chevron1"/>
    <dgm:cxn modelId="{DAE4FD4B-848C-4E64-8220-D5A9AFD26432}" type="presParOf" srcId="{948560FD-6A8C-4881-9E14-6B19C0CC2F7A}" destId="{5A3467DD-5717-422C-A498-14075F016A99}" srcOrd="7" destOrd="0" presId="urn:microsoft.com/office/officeart/2005/8/layout/chevron1"/>
    <dgm:cxn modelId="{57A8105F-F1BD-443B-BE28-C61132EDFCB0}" type="presParOf" srcId="{948560FD-6A8C-4881-9E14-6B19C0CC2F7A}" destId="{977602D5-F06C-43FC-A5DC-C146F4990EC7}" srcOrd="8" destOrd="0" presId="urn:microsoft.com/office/officeart/2005/8/layout/chevron1"/>
    <dgm:cxn modelId="{1247B5B9-157B-4276-8974-2C5A9D80DB2F}" type="presParOf" srcId="{948560FD-6A8C-4881-9E14-6B19C0CC2F7A}" destId="{77825FA5-EEDA-4678-AB56-60FF15A018C5}" srcOrd="9" destOrd="0" presId="urn:microsoft.com/office/officeart/2005/8/layout/chevron1"/>
    <dgm:cxn modelId="{D73AE8C5-69DD-4E6B-A7A2-D06928DBE78A}" type="presParOf" srcId="{948560FD-6A8C-4881-9E14-6B19C0CC2F7A}" destId="{97123A98-387B-44C7-8B55-08AF6CCE721E}" srcOrd="1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735279-270F-4DE6-B1E0-A4FAF06C101B}" type="doc">
      <dgm:prSet loTypeId="urn:microsoft.com/office/officeart/2005/8/layout/chevron1" loCatId="process" qsTypeId="urn:microsoft.com/office/officeart/2005/8/quickstyle/simple1" qsCatId="simple" csTypeId="urn:microsoft.com/office/officeart/2005/8/colors/colorful3" csCatId="colorful" phldr="1"/>
      <dgm:spPr/>
    </dgm:pt>
    <dgm:pt modelId="{C324E2D1-0134-4FCD-B251-891D795BF7BD}">
      <dgm:prSet phldrT="[Text]"/>
      <dgm:spPr>
        <a:solidFill>
          <a:srgbClr val="A5A5A5"/>
        </a:solidFill>
      </dgm:spPr>
      <dgm:t>
        <a:bodyPr/>
        <a:lstStyle/>
        <a:p>
          <a:r>
            <a:rPr lang="en-US" dirty="0"/>
            <a:t>Project Intake</a:t>
          </a:r>
        </a:p>
      </dgm:t>
    </dgm:pt>
    <dgm:pt modelId="{3A2B0B79-F6D1-4F82-ADAC-14D029B89344}" type="parTrans" cxnId="{882C81FA-5E6F-4A2E-B67E-05DA346258DC}">
      <dgm:prSet/>
      <dgm:spPr/>
      <dgm:t>
        <a:bodyPr/>
        <a:lstStyle/>
        <a:p>
          <a:endParaRPr lang="en-US"/>
        </a:p>
      </dgm:t>
    </dgm:pt>
    <dgm:pt modelId="{EF7F5F74-B048-4A8A-BB4B-D406184DF96B}" type="sibTrans" cxnId="{882C81FA-5E6F-4A2E-B67E-05DA346258DC}">
      <dgm:prSet/>
      <dgm:spPr/>
      <dgm:t>
        <a:bodyPr/>
        <a:lstStyle/>
        <a:p>
          <a:endParaRPr lang="en-US"/>
        </a:p>
      </dgm:t>
    </dgm:pt>
    <dgm:pt modelId="{2B17FE6F-8D34-42A4-AD42-9D62215DA49A}">
      <dgm:prSet phldrT="[Text]"/>
      <dgm:spPr>
        <a:solidFill>
          <a:srgbClr val="AE8B45"/>
        </a:solidFill>
      </dgm:spPr>
      <dgm:t>
        <a:bodyPr/>
        <a:lstStyle/>
        <a:p>
          <a:r>
            <a:rPr lang="en-US" dirty="0"/>
            <a:t>Requirements</a:t>
          </a:r>
        </a:p>
      </dgm:t>
    </dgm:pt>
    <dgm:pt modelId="{078EBAFD-3334-4B8F-9EC0-EEC237162C49}" type="parTrans" cxnId="{08A8B5C3-498E-48E4-B37A-1A6602AD971F}">
      <dgm:prSet/>
      <dgm:spPr/>
      <dgm:t>
        <a:bodyPr/>
        <a:lstStyle/>
        <a:p>
          <a:endParaRPr lang="en-US"/>
        </a:p>
      </dgm:t>
    </dgm:pt>
    <dgm:pt modelId="{B8CCEE18-AE49-4879-B6D5-3AA219AC3E2D}" type="sibTrans" cxnId="{08A8B5C3-498E-48E4-B37A-1A6602AD971F}">
      <dgm:prSet/>
      <dgm:spPr/>
      <dgm:t>
        <a:bodyPr/>
        <a:lstStyle/>
        <a:p>
          <a:endParaRPr lang="en-US"/>
        </a:p>
      </dgm:t>
    </dgm:pt>
    <dgm:pt modelId="{AA3D3056-90A3-4540-9FF2-471F0ECE0A08}">
      <dgm:prSet phldrT="[Text]"/>
      <dgm:spPr>
        <a:solidFill>
          <a:srgbClr val="AB6E00"/>
        </a:solidFill>
      </dgm:spPr>
      <dgm:t>
        <a:bodyPr/>
        <a:lstStyle/>
        <a:p>
          <a:r>
            <a:rPr lang="en-US" dirty="0"/>
            <a:t>Create Models</a:t>
          </a:r>
        </a:p>
      </dgm:t>
    </dgm:pt>
    <dgm:pt modelId="{CEC0B695-495A-4726-AA49-1394E63A70FD}" type="parTrans" cxnId="{A1297C2B-D49E-4EBF-B202-834ACFDB3BE7}">
      <dgm:prSet/>
      <dgm:spPr/>
      <dgm:t>
        <a:bodyPr/>
        <a:lstStyle/>
        <a:p>
          <a:endParaRPr lang="en-US"/>
        </a:p>
      </dgm:t>
    </dgm:pt>
    <dgm:pt modelId="{918CCCC7-A07A-41E5-B37D-023E5EEF058F}" type="sibTrans" cxnId="{A1297C2B-D49E-4EBF-B202-834ACFDB3BE7}">
      <dgm:prSet/>
      <dgm:spPr/>
      <dgm:t>
        <a:bodyPr/>
        <a:lstStyle/>
        <a:p>
          <a:endParaRPr lang="en-US"/>
        </a:p>
      </dgm:t>
    </dgm:pt>
    <dgm:pt modelId="{F0E2E6EA-29E5-42C6-93CF-1DC171456A50}">
      <dgm:prSet phldrT="[Text]"/>
      <dgm:spPr>
        <a:solidFill>
          <a:srgbClr val="AE5800"/>
        </a:solidFill>
      </dgm:spPr>
      <dgm:t>
        <a:bodyPr/>
        <a:lstStyle/>
        <a:p>
          <a:r>
            <a:rPr lang="en-US" dirty="0"/>
            <a:t>Develop Applications</a:t>
          </a:r>
        </a:p>
      </dgm:t>
    </dgm:pt>
    <dgm:pt modelId="{6C43B58E-DDAF-474B-AB3D-960E87442018}" type="parTrans" cxnId="{3FFCC695-7A25-4284-93A2-60ABA5FC097B}">
      <dgm:prSet/>
      <dgm:spPr/>
      <dgm:t>
        <a:bodyPr/>
        <a:lstStyle/>
        <a:p>
          <a:endParaRPr lang="en-US"/>
        </a:p>
      </dgm:t>
    </dgm:pt>
    <dgm:pt modelId="{0A62E306-BB74-44B7-AC7A-6F8FA42E57D6}" type="sibTrans" cxnId="{3FFCC695-7A25-4284-93A2-60ABA5FC097B}">
      <dgm:prSet/>
      <dgm:spPr/>
      <dgm:t>
        <a:bodyPr/>
        <a:lstStyle/>
        <a:p>
          <a:endParaRPr lang="en-US"/>
        </a:p>
      </dgm:t>
    </dgm:pt>
    <dgm:pt modelId="{ED1C2A28-46FC-408C-A06C-847B9AE6159D}">
      <dgm:prSet phldrT="[Text]"/>
      <dgm:spPr>
        <a:solidFill>
          <a:srgbClr val="B14500"/>
        </a:solidFill>
      </dgm:spPr>
      <dgm:t>
        <a:bodyPr/>
        <a:lstStyle/>
        <a:p>
          <a:r>
            <a:rPr lang="en-US" dirty="0"/>
            <a:t>Piloting</a:t>
          </a:r>
        </a:p>
      </dgm:t>
    </dgm:pt>
    <dgm:pt modelId="{B2352A54-6623-45FC-B26F-3F5C51DC5493}" type="parTrans" cxnId="{353E3253-E548-471F-B155-C5046CFE4D55}">
      <dgm:prSet/>
      <dgm:spPr/>
      <dgm:t>
        <a:bodyPr/>
        <a:lstStyle/>
        <a:p>
          <a:endParaRPr lang="en-US"/>
        </a:p>
      </dgm:t>
    </dgm:pt>
    <dgm:pt modelId="{B3CB38AB-BB63-4AE7-B9B9-D3250D25B5FF}" type="sibTrans" cxnId="{353E3253-E548-471F-B155-C5046CFE4D55}">
      <dgm:prSet/>
      <dgm:spPr/>
      <dgm:t>
        <a:bodyPr/>
        <a:lstStyle/>
        <a:p>
          <a:endParaRPr lang="en-US"/>
        </a:p>
      </dgm:t>
    </dgm:pt>
    <dgm:pt modelId="{A8FC70B3-2C65-4B07-A5D1-5FA7C103E29E}">
      <dgm:prSet phldrT="[Text]"/>
      <dgm:spPr>
        <a:solidFill>
          <a:srgbClr val="B43500"/>
        </a:solidFill>
      </dgm:spPr>
      <dgm:t>
        <a:bodyPr/>
        <a:lstStyle/>
        <a:p>
          <a:r>
            <a:rPr lang="en-US" dirty="0"/>
            <a:t>Conformance and Certification Testing</a:t>
          </a:r>
        </a:p>
      </dgm:t>
    </dgm:pt>
    <dgm:pt modelId="{CDA55457-65D5-4AB8-9D44-2824E4CCDD0A}" type="parTrans" cxnId="{CA87BF1C-4D7E-4C2C-B7AA-5FFBEF2708C5}">
      <dgm:prSet/>
      <dgm:spPr/>
      <dgm:t>
        <a:bodyPr/>
        <a:lstStyle/>
        <a:p>
          <a:endParaRPr lang="en-US"/>
        </a:p>
      </dgm:t>
    </dgm:pt>
    <dgm:pt modelId="{A39DB713-EAB6-42FB-97D9-8CE629FE1793}" type="sibTrans" cxnId="{CA87BF1C-4D7E-4C2C-B7AA-5FFBEF2708C5}">
      <dgm:prSet/>
      <dgm:spPr/>
      <dgm:t>
        <a:bodyPr/>
        <a:lstStyle/>
        <a:p>
          <a:endParaRPr lang="en-US"/>
        </a:p>
      </dgm:t>
    </dgm:pt>
    <dgm:pt modelId="{948560FD-6A8C-4881-9E14-6B19C0CC2F7A}" type="pres">
      <dgm:prSet presAssocID="{CC735279-270F-4DE6-B1E0-A4FAF06C101B}" presName="Name0" presStyleCnt="0">
        <dgm:presLayoutVars>
          <dgm:dir/>
          <dgm:animLvl val="lvl"/>
          <dgm:resizeHandles val="exact"/>
        </dgm:presLayoutVars>
      </dgm:prSet>
      <dgm:spPr/>
    </dgm:pt>
    <dgm:pt modelId="{31ECD218-A561-4D6F-A966-CE75E8711C96}" type="pres">
      <dgm:prSet presAssocID="{C324E2D1-0134-4FCD-B251-891D795BF7BD}" presName="parTxOnly" presStyleLbl="node1" presStyleIdx="0" presStyleCnt="6" custLinFactNeighborY="-5204">
        <dgm:presLayoutVars>
          <dgm:chMax val="0"/>
          <dgm:chPref val="0"/>
          <dgm:bulletEnabled val="1"/>
        </dgm:presLayoutVars>
      </dgm:prSet>
      <dgm:spPr/>
    </dgm:pt>
    <dgm:pt modelId="{E226B509-06F8-41AA-AED3-42C07EDBA4C6}" type="pres">
      <dgm:prSet presAssocID="{EF7F5F74-B048-4A8A-BB4B-D406184DF96B}" presName="parTxOnlySpace" presStyleCnt="0"/>
      <dgm:spPr/>
    </dgm:pt>
    <dgm:pt modelId="{ED056DB7-7815-4289-B3B7-7CA95E0D6FAE}" type="pres">
      <dgm:prSet presAssocID="{2B17FE6F-8D34-42A4-AD42-9D62215DA49A}" presName="parTxOnly" presStyleLbl="node1" presStyleIdx="1" presStyleCnt="6" custLinFactNeighborY="-5204">
        <dgm:presLayoutVars>
          <dgm:chMax val="0"/>
          <dgm:chPref val="0"/>
          <dgm:bulletEnabled val="1"/>
        </dgm:presLayoutVars>
      </dgm:prSet>
      <dgm:spPr/>
    </dgm:pt>
    <dgm:pt modelId="{D7780747-EE23-4C1A-AB65-38B916518D56}" type="pres">
      <dgm:prSet presAssocID="{B8CCEE18-AE49-4879-B6D5-3AA219AC3E2D}" presName="parTxOnlySpace" presStyleCnt="0"/>
      <dgm:spPr/>
    </dgm:pt>
    <dgm:pt modelId="{FAC8C795-FD20-407C-9F15-FF21D69BC34F}" type="pres">
      <dgm:prSet presAssocID="{AA3D3056-90A3-4540-9FF2-471F0ECE0A08}" presName="parTxOnly" presStyleLbl="node1" presStyleIdx="2" presStyleCnt="6" custLinFactNeighborY="-5204">
        <dgm:presLayoutVars>
          <dgm:chMax val="0"/>
          <dgm:chPref val="0"/>
          <dgm:bulletEnabled val="1"/>
        </dgm:presLayoutVars>
      </dgm:prSet>
      <dgm:spPr/>
    </dgm:pt>
    <dgm:pt modelId="{6B70F10B-001E-405E-BF2B-E85AB50BDC80}" type="pres">
      <dgm:prSet presAssocID="{918CCCC7-A07A-41E5-B37D-023E5EEF058F}" presName="parTxOnlySpace" presStyleCnt="0"/>
      <dgm:spPr/>
    </dgm:pt>
    <dgm:pt modelId="{59B2BE07-0222-4F96-BAE3-8CA24A225FD9}" type="pres">
      <dgm:prSet presAssocID="{F0E2E6EA-29E5-42C6-93CF-1DC171456A50}" presName="parTxOnly" presStyleLbl="node1" presStyleIdx="3" presStyleCnt="6" custLinFactNeighborY="-5204">
        <dgm:presLayoutVars>
          <dgm:chMax val="0"/>
          <dgm:chPref val="0"/>
          <dgm:bulletEnabled val="1"/>
        </dgm:presLayoutVars>
      </dgm:prSet>
      <dgm:spPr/>
    </dgm:pt>
    <dgm:pt modelId="{5A3467DD-5717-422C-A498-14075F016A99}" type="pres">
      <dgm:prSet presAssocID="{0A62E306-BB74-44B7-AC7A-6F8FA42E57D6}" presName="parTxOnlySpace" presStyleCnt="0"/>
      <dgm:spPr/>
    </dgm:pt>
    <dgm:pt modelId="{977602D5-F06C-43FC-A5DC-C146F4990EC7}" type="pres">
      <dgm:prSet presAssocID="{ED1C2A28-46FC-408C-A06C-847B9AE6159D}" presName="parTxOnly" presStyleLbl="node1" presStyleIdx="4" presStyleCnt="6" custLinFactNeighborY="-5204">
        <dgm:presLayoutVars>
          <dgm:chMax val="0"/>
          <dgm:chPref val="0"/>
          <dgm:bulletEnabled val="1"/>
        </dgm:presLayoutVars>
      </dgm:prSet>
      <dgm:spPr/>
    </dgm:pt>
    <dgm:pt modelId="{77825FA5-EEDA-4678-AB56-60FF15A018C5}" type="pres">
      <dgm:prSet presAssocID="{B3CB38AB-BB63-4AE7-B9B9-D3250D25B5FF}" presName="parTxOnlySpace" presStyleCnt="0"/>
      <dgm:spPr/>
    </dgm:pt>
    <dgm:pt modelId="{97123A98-387B-44C7-8B55-08AF6CCE721E}" type="pres">
      <dgm:prSet presAssocID="{A8FC70B3-2C65-4B07-A5D1-5FA7C103E29E}" presName="parTxOnly" presStyleLbl="node1" presStyleIdx="5" presStyleCnt="6" custLinFactNeighborY="-5204">
        <dgm:presLayoutVars>
          <dgm:chMax val="0"/>
          <dgm:chPref val="0"/>
          <dgm:bulletEnabled val="1"/>
        </dgm:presLayoutVars>
      </dgm:prSet>
      <dgm:spPr/>
    </dgm:pt>
  </dgm:ptLst>
  <dgm:cxnLst>
    <dgm:cxn modelId="{CA87BF1C-4D7E-4C2C-B7AA-5FFBEF2708C5}" srcId="{CC735279-270F-4DE6-B1E0-A4FAF06C101B}" destId="{A8FC70B3-2C65-4B07-A5D1-5FA7C103E29E}" srcOrd="5" destOrd="0" parTransId="{CDA55457-65D5-4AB8-9D44-2824E4CCDD0A}" sibTransId="{A39DB713-EAB6-42FB-97D9-8CE629FE1793}"/>
    <dgm:cxn modelId="{1F9A7F20-5BCE-4325-BC8E-5C357D6D06C1}" type="presOf" srcId="{F0E2E6EA-29E5-42C6-93CF-1DC171456A50}" destId="{59B2BE07-0222-4F96-BAE3-8CA24A225FD9}" srcOrd="0" destOrd="0" presId="urn:microsoft.com/office/officeart/2005/8/layout/chevron1"/>
    <dgm:cxn modelId="{A1297C2B-D49E-4EBF-B202-834ACFDB3BE7}" srcId="{CC735279-270F-4DE6-B1E0-A4FAF06C101B}" destId="{AA3D3056-90A3-4540-9FF2-471F0ECE0A08}" srcOrd="2" destOrd="0" parTransId="{CEC0B695-495A-4726-AA49-1394E63A70FD}" sibTransId="{918CCCC7-A07A-41E5-B37D-023E5EEF058F}"/>
    <dgm:cxn modelId="{EB805E3E-6FAF-4107-AAAE-D515E0757A8D}" type="presOf" srcId="{2B17FE6F-8D34-42A4-AD42-9D62215DA49A}" destId="{ED056DB7-7815-4289-B3B7-7CA95E0D6FAE}" srcOrd="0" destOrd="0" presId="urn:microsoft.com/office/officeart/2005/8/layout/chevron1"/>
    <dgm:cxn modelId="{E0EFEC6E-C3BD-4F94-8EA8-80C9FCD00155}" type="presOf" srcId="{A8FC70B3-2C65-4B07-A5D1-5FA7C103E29E}" destId="{97123A98-387B-44C7-8B55-08AF6CCE721E}" srcOrd="0" destOrd="0" presId="urn:microsoft.com/office/officeart/2005/8/layout/chevron1"/>
    <dgm:cxn modelId="{353E3253-E548-471F-B155-C5046CFE4D55}" srcId="{CC735279-270F-4DE6-B1E0-A4FAF06C101B}" destId="{ED1C2A28-46FC-408C-A06C-847B9AE6159D}" srcOrd="4" destOrd="0" parTransId="{B2352A54-6623-45FC-B26F-3F5C51DC5493}" sibTransId="{B3CB38AB-BB63-4AE7-B9B9-D3250D25B5FF}"/>
    <dgm:cxn modelId="{3FFCC695-7A25-4284-93A2-60ABA5FC097B}" srcId="{CC735279-270F-4DE6-B1E0-A4FAF06C101B}" destId="{F0E2E6EA-29E5-42C6-93CF-1DC171456A50}" srcOrd="3" destOrd="0" parTransId="{6C43B58E-DDAF-474B-AB3D-960E87442018}" sibTransId="{0A62E306-BB74-44B7-AC7A-6F8FA42E57D6}"/>
    <dgm:cxn modelId="{F39E949C-3B1E-45A9-A4C1-F30DD6CD4E6D}" type="presOf" srcId="{CC735279-270F-4DE6-B1E0-A4FAF06C101B}" destId="{948560FD-6A8C-4881-9E14-6B19C0CC2F7A}" srcOrd="0" destOrd="0" presId="urn:microsoft.com/office/officeart/2005/8/layout/chevron1"/>
    <dgm:cxn modelId="{08A8B5C3-498E-48E4-B37A-1A6602AD971F}" srcId="{CC735279-270F-4DE6-B1E0-A4FAF06C101B}" destId="{2B17FE6F-8D34-42A4-AD42-9D62215DA49A}" srcOrd="1" destOrd="0" parTransId="{078EBAFD-3334-4B8F-9EC0-EEC237162C49}" sibTransId="{B8CCEE18-AE49-4879-B6D5-3AA219AC3E2D}"/>
    <dgm:cxn modelId="{F1C805C7-DDCD-4CED-985D-BE061B9C1F72}" type="presOf" srcId="{ED1C2A28-46FC-408C-A06C-847B9AE6159D}" destId="{977602D5-F06C-43FC-A5DC-C146F4990EC7}" srcOrd="0" destOrd="0" presId="urn:microsoft.com/office/officeart/2005/8/layout/chevron1"/>
    <dgm:cxn modelId="{615D18CC-2252-47EF-97DC-87A0FDCFCEFC}" type="presOf" srcId="{AA3D3056-90A3-4540-9FF2-471F0ECE0A08}" destId="{FAC8C795-FD20-407C-9F15-FF21D69BC34F}" srcOrd="0" destOrd="0" presId="urn:microsoft.com/office/officeart/2005/8/layout/chevron1"/>
    <dgm:cxn modelId="{DC1BC9E1-4BBF-44D0-B37E-4454DDC530E3}" type="presOf" srcId="{C324E2D1-0134-4FCD-B251-891D795BF7BD}" destId="{31ECD218-A561-4D6F-A966-CE75E8711C96}" srcOrd="0" destOrd="0" presId="urn:microsoft.com/office/officeart/2005/8/layout/chevron1"/>
    <dgm:cxn modelId="{882C81FA-5E6F-4A2E-B67E-05DA346258DC}" srcId="{CC735279-270F-4DE6-B1E0-A4FAF06C101B}" destId="{C324E2D1-0134-4FCD-B251-891D795BF7BD}" srcOrd="0" destOrd="0" parTransId="{3A2B0B79-F6D1-4F82-ADAC-14D029B89344}" sibTransId="{EF7F5F74-B048-4A8A-BB4B-D406184DF96B}"/>
    <dgm:cxn modelId="{B48E56B1-B23F-4095-B269-18EC8A0375C6}" type="presParOf" srcId="{948560FD-6A8C-4881-9E14-6B19C0CC2F7A}" destId="{31ECD218-A561-4D6F-A966-CE75E8711C96}" srcOrd="0" destOrd="0" presId="urn:microsoft.com/office/officeart/2005/8/layout/chevron1"/>
    <dgm:cxn modelId="{D5932E6A-35E5-45DC-A1E4-CDD5CBA86A96}" type="presParOf" srcId="{948560FD-6A8C-4881-9E14-6B19C0CC2F7A}" destId="{E226B509-06F8-41AA-AED3-42C07EDBA4C6}" srcOrd="1" destOrd="0" presId="urn:microsoft.com/office/officeart/2005/8/layout/chevron1"/>
    <dgm:cxn modelId="{3CD1D1EE-4EE9-473F-BDB3-31E74E8CFD44}" type="presParOf" srcId="{948560FD-6A8C-4881-9E14-6B19C0CC2F7A}" destId="{ED056DB7-7815-4289-B3B7-7CA95E0D6FAE}" srcOrd="2" destOrd="0" presId="urn:microsoft.com/office/officeart/2005/8/layout/chevron1"/>
    <dgm:cxn modelId="{8BF6DF63-5C7E-4099-9B6D-0C05849136B0}" type="presParOf" srcId="{948560FD-6A8C-4881-9E14-6B19C0CC2F7A}" destId="{D7780747-EE23-4C1A-AB65-38B916518D56}" srcOrd="3" destOrd="0" presId="urn:microsoft.com/office/officeart/2005/8/layout/chevron1"/>
    <dgm:cxn modelId="{529D2277-3923-492B-9E52-96A14308733D}" type="presParOf" srcId="{948560FD-6A8C-4881-9E14-6B19C0CC2F7A}" destId="{FAC8C795-FD20-407C-9F15-FF21D69BC34F}" srcOrd="4" destOrd="0" presId="urn:microsoft.com/office/officeart/2005/8/layout/chevron1"/>
    <dgm:cxn modelId="{40A30427-9B0A-49EC-8329-8419A57888D4}" type="presParOf" srcId="{948560FD-6A8C-4881-9E14-6B19C0CC2F7A}" destId="{6B70F10B-001E-405E-BF2B-E85AB50BDC80}" srcOrd="5" destOrd="0" presId="urn:microsoft.com/office/officeart/2005/8/layout/chevron1"/>
    <dgm:cxn modelId="{30C4F307-F47D-42FF-9A81-DAB40B3D1EFD}" type="presParOf" srcId="{948560FD-6A8C-4881-9E14-6B19C0CC2F7A}" destId="{59B2BE07-0222-4F96-BAE3-8CA24A225FD9}" srcOrd="6" destOrd="0" presId="urn:microsoft.com/office/officeart/2005/8/layout/chevron1"/>
    <dgm:cxn modelId="{DAE4FD4B-848C-4E64-8220-D5A9AFD26432}" type="presParOf" srcId="{948560FD-6A8C-4881-9E14-6B19C0CC2F7A}" destId="{5A3467DD-5717-422C-A498-14075F016A99}" srcOrd="7" destOrd="0" presId="urn:microsoft.com/office/officeart/2005/8/layout/chevron1"/>
    <dgm:cxn modelId="{57A8105F-F1BD-443B-BE28-C61132EDFCB0}" type="presParOf" srcId="{948560FD-6A8C-4881-9E14-6B19C0CC2F7A}" destId="{977602D5-F06C-43FC-A5DC-C146F4990EC7}" srcOrd="8" destOrd="0" presId="urn:microsoft.com/office/officeart/2005/8/layout/chevron1"/>
    <dgm:cxn modelId="{1247B5B9-157B-4276-8974-2C5A9D80DB2F}" type="presParOf" srcId="{948560FD-6A8C-4881-9E14-6B19C0CC2F7A}" destId="{77825FA5-EEDA-4678-AB56-60FF15A018C5}" srcOrd="9" destOrd="0" presId="urn:microsoft.com/office/officeart/2005/8/layout/chevron1"/>
    <dgm:cxn modelId="{D73AE8C5-69DD-4E6B-A7A2-D06928DBE78A}" type="presParOf" srcId="{948560FD-6A8C-4881-9E14-6B19C0CC2F7A}" destId="{97123A98-387B-44C7-8B55-08AF6CCE721E}" srcOrd="1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C735279-270F-4DE6-B1E0-A4FAF06C101B}" type="doc">
      <dgm:prSet loTypeId="urn:microsoft.com/office/officeart/2005/8/layout/chevron1" loCatId="process" qsTypeId="urn:microsoft.com/office/officeart/2005/8/quickstyle/simple1" qsCatId="simple" csTypeId="urn:microsoft.com/office/officeart/2005/8/colors/colorful3" csCatId="colorful" phldr="1"/>
      <dgm:spPr/>
    </dgm:pt>
    <dgm:pt modelId="{C324E2D1-0134-4FCD-B251-891D795BF7BD}">
      <dgm:prSet phldrT="[Text]"/>
      <dgm:spPr>
        <a:solidFill>
          <a:srgbClr val="A5A5A5"/>
        </a:solidFill>
      </dgm:spPr>
      <dgm:t>
        <a:bodyPr/>
        <a:lstStyle/>
        <a:p>
          <a:r>
            <a:rPr lang="en-US" dirty="0"/>
            <a:t>Project Intake</a:t>
          </a:r>
        </a:p>
      </dgm:t>
    </dgm:pt>
    <dgm:pt modelId="{3A2B0B79-F6D1-4F82-ADAC-14D029B89344}" type="parTrans" cxnId="{882C81FA-5E6F-4A2E-B67E-05DA346258DC}">
      <dgm:prSet/>
      <dgm:spPr/>
      <dgm:t>
        <a:bodyPr/>
        <a:lstStyle/>
        <a:p>
          <a:endParaRPr lang="en-US"/>
        </a:p>
      </dgm:t>
    </dgm:pt>
    <dgm:pt modelId="{EF7F5F74-B048-4A8A-BB4B-D406184DF96B}" type="sibTrans" cxnId="{882C81FA-5E6F-4A2E-B67E-05DA346258DC}">
      <dgm:prSet/>
      <dgm:spPr/>
      <dgm:t>
        <a:bodyPr/>
        <a:lstStyle/>
        <a:p>
          <a:endParaRPr lang="en-US"/>
        </a:p>
      </dgm:t>
    </dgm:pt>
    <dgm:pt modelId="{2B17FE6F-8D34-42A4-AD42-9D62215DA49A}">
      <dgm:prSet phldrT="[Text]"/>
      <dgm:spPr>
        <a:solidFill>
          <a:srgbClr val="AE8B45"/>
        </a:solidFill>
      </dgm:spPr>
      <dgm:t>
        <a:bodyPr/>
        <a:lstStyle/>
        <a:p>
          <a:r>
            <a:rPr lang="en-US" dirty="0"/>
            <a:t>Requirements</a:t>
          </a:r>
        </a:p>
      </dgm:t>
    </dgm:pt>
    <dgm:pt modelId="{078EBAFD-3334-4B8F-9EC0-EEC237162C49}" type="parTrans" cxnId="{08A8B5C3-498E-48E4-B37A-1A6602AD971F}">
      <dgm:prSet/>
      <dgm:spPr/>
      <dgm:t>
        <a:bodyPr/>
        <a:lstStyle/>
        <a:p>
          <a:endParaRPr lang="en-US"/>
        </a:p>
      </dgm:t>
    </dgm:pt>
    <dgm:pt modelId="{B8CCEE18-AE49-4879-B6D5-3AA219AC3E2D}" type="sibTrans" cxnId="{08A8B5C3-498E-48E4-B37A-1A6602AD971F}">
      <dgm:prSet/>
      <dgm:spPr/>
      <dgm:t>
        <a:bodyPr/>
        <a:lstStyle/>
        <a:p>
          <a:endParaRPr lang="en-US"/>
        </a:p>
      </dgm:t>
    </dgm:pt>
    <dgm:pt modelId="{AA3D3056-90A3-4540-9FF2-471F0ECE0A08}">
      <dgm:prSet phldrT="[Text]"/>
      <dgm:spPr>
        <a:solidFill>
          <a:srgbClr val="AB6E00"/>
        </a:solidFill>
      </dgm:spPr>
      <dgm:t>
        <a:bodyPr/>
        <a:lstStyle/>
        <a:p>
          <a:r>
            <a:rPr lang="en-US" dirty="0"/>
            <a:t>Create Models</a:t>
          </a:r>
        </a:p>
      </dgm:t>
    </dgm:pt>
    <dgm:pt modelId="{CEC0B695-495A-4726-AA49-1394E63A70FD}" type="parTrans" cxnId="{A1297C2B-D49E-4EBF-B202-834ACFDB3BE7}">
      <dgm:prSet/>
      <dgm:spPr/>
      <dgm:t>
        <a:bodyPr/>
        <a:lstStyle/>
        <a:p>
          <a:endParaRPr lang="en-US"/>
        </a:p>
      </dgm:t>
    </dgm:pt>
    <dgm:pt modelId="{918CCCC7-A07A-41E5-B37D-023E5EEF058F}" type="sibTrans" cxnId="{A1297C2B-D49E-4EBF-B202-834ACFDB3BE7}">
      <dgm:prSet/>
      <dgm:spPr/>
      <dgm:t>
        <a:bodyPr/>
        <a:lstStyle/>
        <a:p>
          <a:endParaRPr lang="en-US"/>
        </a:p>
      </dgm:t>
    </dgm:pt>
    <dgm:pt modelId="{F0E2E6EA-29E5-42C6-93CF-1DC171456A50}">
      <dgm:prSet phldrT="[Text]"/>
      <dgm:spPr>
        <a:solidFill>
          <a:srgbClr val="AE5800"/>
        </a:solidFill>
      </dgm:spPr>
      <dgm:t>
        <a:bodyPr/>
        <a:lstStyle/>
        <a:p>
          <a:r>
            <a:rPr lang="en-US" dirty="0"/>
            <a:t>Develop Applications</a:t>
          </a:r>
        </a:p>
      </dgm:t>
    </dgm:pt>
    <dgm:pt modelId="{6C43B58E-DDAF-474B-AB3D-960E87442018}" type="parTrans" cxnId="{3FFCC695-7A25-4284-93A2-60ABA5FC097B}">
      <dgm:prSet/>
      <dgm:spPr/>
      <dgm:t>
        <a:bodyPr/>
        <a:lstStyle/>
        <a:p>
          <a:endParaRPr lang="en-US"/>
        </a:p>
      </dgm:t>
    </dgm:pt>
    <dgm:pt modelId="{0A62E306-BB74-44B7-AC7A-6F8FA42E57D6}" type="sibTrans" cxnId="{3FFCC695-7A25-4284-93A2-60ABA5FC097B}">
      <dgm:prSet/>
      <dgm:spPr/>
      <dgm:t>
        <a:bodyPr/>
        <a:lstStyle/>
        <a:p>
          <a:endParaRPr lang="en-US"/>
        </a:p>
      </dgm:t>
    </dgm:pt>
    <dgm:pt modelId="{ED1C2A28-46FC-408C-A06C-847B9AE6159D}">
      <dgm:prSet phldrT="[Text]"/>
      <dgm:spPr>
        <a:solidFill>
          <a:srgbClr val="B14500"/>
        </a:solidFill>
      </dgm:spPr>
      <dgm:t>
        <a:bodyPr/>
        <a:lstStyle/>
        <a:p>
          <a:r>
            <a:rPr lang="en-US" dirty="0"/>
            <a:t>Piloting</a:t>
          </a:r>
        </a:p>
      </dgm:t>
    </dgm:pt>
    <dgm:pt modelId="{B2352A54-6623-45FC-B26F-3F5C51DC5493}" type="parTrans" cxnId="{353E3253-E548-471F-B155-C5046CFE4D55}">
      <dgm:prSet/>
      <dgm:spPr/>
      <dgm:t>
        <a:bodyPr/>
        <a:lstStyle/>
        <a:p>
          <a:endParaRPr lang="en-US"/>
        </a:p>
      </dgm:t>
    </dgm:pt>
    <dgm:pt modelId="{B3CB38AB-BB63-4AE7-B9B9-D3250D25B5FF}" type="sibTrans" cxnId="{353E3253-E548-471F-B155-C5046CFE4D55}">
      <dgm:prSet/>
      <dgm:spPr/>
      <dgm:t>
        <a:bodyPr/>
        <a:lstStyle/>
        <a:p>
          <a:endParaRPr lang="en-US"/>
        </a:p>
      </dgm:t>
    </dgm:pt>
    <dgm:pt modelId="{A8FC70B3-2C65-4B07-A5D1-5FA7C103E29E}">
      <dgm:prSet phldrT="[Text]"/>
      <dgm:spPr>
        <a:solidFill>
          <a:srgbClr val="B43500"/>
        </a:solidFill>
      </dgm:spPr>
      <dgm:t>
        <a:bodyPr/>
        <a:lstStyle/>
        <a:p>
          <a:r>
            <a:rPr lang="en-US" dirty="0"/>
            <a:t>Conformance and Certification Testing</a:t>
          </a:r>
        </a:p>
      </dgm:t>
    </dgm:pt>
    <dgm:pt modelId="{CDA55457-65D5-4AB8-9D44-2824E4CCDD0A}" type="parTrans" cxnId="{CA87BF1C-4D7E-4C2C-B7AA-5FFBEF2708C5}">
      <dgm:prSet/>
      <dgm:spPr/>
      <dgm:t>
        <a:bodyPr/>
        <a:lstStyle/>
        <a:p>
          <a:endParaRPr lang="en-US"/>
        </a:p>
      </dgm:t>
    </dgm:pt>
    <dgm:pt modelId="{A39DB713-EAB6-42FB-97D9-8CE629FE1793}" type="sibTrans" cxnId="{CA87BF1C-4D7E-4C2C-B7AA-5FFBEF2708C5}">
      <dgm:prSet/>
      <dgm:spPr/>
      <dgm:t>
        <a:bodyPr/>
        <a:lstStyle/>
        <a:p>
          <a:endParaRPr lang="en-US"/>
        </a:p>
      </dgm:t>
    </dgm:pt>
    <dgm:pt modelId="{948560FD-6A8C-4881-9E14-6B19C0CC2F7A}" type="pres">
      <dgm:prSet presAssocID="{CC735279-270F-4DE6-B1E0-A4FAF06C101B}" presName="Name0" presStyleCnt="0">
        <dgm:presLayoutVars>
          <dgm:dir/>
          <dgm:animLvl val="lvl"/>
          <dgm:resizeHandles val="exact"/>
        </dgm:presLayoutVars>
      </dgm:prSet>
      <dgm:spPr/>
    </dgm:pt>
    <dgm:pt modelId="{31ECD218-A561-4D6F-A966-CE75E8711C96}" type="pres">
      <dgm:prSet presAssocID="{C324E2D1-0134-4FCD-B251-891D795BF7BD}" presName="parTxOnly" presStyleLbl="node1" presStyleIdx="0" presStyleCnt="6" custLinFactNeighborY="-5204">
        <dgm:presLayoutVars>
          <dgm:chMax val="0"/>
          <dgm:chPref val="0"/>
          <dgm:bulletEnabled val="1"/>
        </dgm:presLayoutVars>
      </dgm:prSet>
      <dgm:spPr/>
    </dgm:pt>
    <dgm:pt modelId="{E226B509-06F8-41AA-AED3-42C07EDBA4C6}" type="pres">
      <dgm:prSet presAssocID="{EF7F5F74-B048-4A8A-BB4B-D406184DF96B}" presName="parTxOnlySpace" presStyleCnt="0"/>
      <dgm:spPr/>
    </dgm:pt>
    <dgm:pt modelId="{ED056DB7-7815-4289-B3B7-7CA95E0D6FAE}" type="pres">
      <dgm:prSet presAssocID="{2B17FE6F-8D34-42A4-AD42-9D62215DA49A}" presName="parTxOnly" presStyleLbl="node1" presStyleIdx="1" presStyleCnt="6" custLinFactNeighborY="-5204">
        <dgm:presLayoutVars>
          <dgm:chMax val="0"/>
          <dgm:chPref val="0"/>
          <dgm:bulletEnabled val="1"/>
        </dgm:presLayoutVars>
      </dgm:prSet>
      <dgm:spPr/>
    </dgm:pt>
    <dgm:pt modelId="{D7780747-EE23-4C1A-AB65-38B916518D56}" type="pres">
      <dgm:prSet presAssocID="{B8CCEE18-AE49-4879-B6D5-3AA219AC3E2D}" presName="parTxOnlySpace" presStyleCnt="0"/>
      <dgm:spPr/>
    </dgm:pt>
    <dgm:pt modelId="{FAC8C795-FD20-407C-9F15-FF21D69BC34F}" type="pres">
      <dgm:prSet presAssocID="{AA3D3056-90A3-4540-9FF2-471F0ECE0A08}" presName="parTxOnly" presStyleLbl="node1" presStyleIdx="2" presStyleCnt="6" custLinFactNeighborY="-5204">
        <dgm:presLayoutVars>
          <dgm:chMax val="0"/>
          <dgm:chPref val="0"/>
          <dgm:bulletEnabled val="1"/>
        </dgm:presLayoutVars>
      </dgm:prSet>
      <dgm:spPr/>
    </dgm:pt>
    <dgm:pt modelId="{6B70F10B-001E-405E-BF2B-E85AB50BDC80}" type="pres">
      <dgm:prSet presAssocID="{918CCCC7-A07A-41E5-B37D-023E5EEF058F}" presName="parTxOnlySpace" presStyleCnt="0"/>
      <dgm:spPr/>
    </dgm:pt>
    <dgm:pt modelId="{59B2BE07-0222-4F96-BAE3-8CA24A225FD9}" type="pres">
      <dgm:prSet presAssocID="{F0E2E6EA-29E5-42C6-93CF-1DC171456A50}" presName="parTxOnly" presStyleLbl="node1" presStyleIdx="3" presStyleCnt="6" custLinFactNeighborY="-5204">
        <dgm:presLayoutVars>
          <dgm:chMax val="0"/>
          <dgm:chPref val="0"/>
          <dgm:bulletEnabled val="1"/>
        </dgm:presLayoutVars>
      </dgm:prSet>
      <dgm:spPr/>
    </dgm:pt>
    <dgm:pt modelId="{5A3467DD-5717-422C-A498-14075F016A99}" type="pres">
      <dgm:prSet presAssocID="{0A62E306-BB74-44B7-AC7A-6F8FA42E57D6}" presName="parTxOnlySpace" presStyleCnt="0"/>
      <dgm:spPr/>
    </dgm:pt>
    <dgm:pt modelId="{977602D5-F06C-43FC-A5DC-C146F4990EC7}" type="pres">
      <dgm:prSet presAssocID="{ED1C2A28-46FC-408C-A06C-847B9AE6159D}" presName="parTxOnly" presStyleLbl="node1" presStyleIdx="4" presStyleCnt="6" custLinFactNeighborY="-5204">
        <dgm:presLayoutVars>
          <dgm:chMax val="0"/>
          <dgm:chPref val="0"/>
          <dgm:bulletEnabled val="1"/>
        </dgm:presLayoutVars>
      </dgm:prSet>
      <dgm:spPr/>
    </dgm:pt>
    <dgm:pt modelId="{77825FA5-EEDA-4678-AB56-60FF15A018C5}" type="pres">
      <dgm:prSet presAssocID="{B3CB38AB-BB63-4AE7-B9B9-D3250D25B5FF}" presName="parTxOnlySpace" presStyleCnt="0"/>
      <dgm:spPr/>
    </dgm:pt>
    <dgm:pt modelId="{97123A98-387B-44C7-8B55-08AF6CCE721E}" type="pres">
      <dgm:prSet presAssocID="{A8FC70B3-2C65-4B07-A5D1-5FA7C103E29E}" presName="parTxOnly" presStyleLbl="node1" presStyleIdx="5" presStyleCnt="6" custLinFactNeighborY="-5204">
        <dgm:presLayoutVars>
          <dgm:chMax val="0"/>
          <dgm:chPref val="0"/>
          <dgm:bulletEnabled val="1"/>
        </dgm:presLayoutVars>
      </dgm:prSet>
      <dgm:spPr/>
    </dgm:pt>
  </dgm:ptLst>
  <dgm:cxnLst>
    <dgm:cxn modelId="{CA87BF1C-4D7E-4C2C-B7AA-5FFBEF2708C5}" srcId="{CC735279-270F-4DE6-B1E0-A4FAF06C101B}" destId="{A8FC70B3-2C65-4B07-A5D1-5FA7C103E29E}" srcOrd="5" destOrd="0" parTransId="{CDA55457-65D5-4AB8-9D44-2824E4CCDD0A}" sibTransId="{A39DB713-EAB6-42FB-97D9-8CE629FE1793}"/>
    <dgm:cxn modelId="{1F9A7F20-5BCE-4325-BC8E-5C357D6D06C1}" type="presOf" srcId="{F0E2E6EA-29E5-42C6-93CF-1DC171456A50}" destId="{59B2BE07-0222-4F96-BAE3-8CA24A225FD9}" srcOrd="0" destOrd="0" presId="urn:microsoft.com/office/officeart/2005/8/layout/chevron1"/>
    <dgm:cxn modelId="{A1297C2B-D49E-4EBF-B202-834ACFDB3BE7}" srcId="{CC735279-270F-4DE6-B1E0-A4FAF06C101B}" destId="{AA3D3056-90A3-4540-9FF2-471F0ECE0A08}" srcOrd="2" destOrd="0" parTransId="{CEC0B695-495A-4726-AA49-1394E63A70FD}" sibTransId="{918CCCC7-A07A-41E5-B37D-023E5EEF058F}"/>
    <dgm:cxn modelId="{EB805E3E-6FAF-4107-AAAE-D515E0757A8D}" type="presOf" srcId="{2B17FE6F-8D34-42A4-AD42-9D62215DA49A}" destId="{ED056DB7-7815-4289-B3B7-7CA95E0D6FAE}" srcOrd="0" destOrd="0" presId="urn:microsoft.com/office/officeart/2005/8/layout/chevron1"/>
    <dgm:cxn modelId="{E0EFEC6E-C3BD-4F94-8EA8-80C9FCD00155}" type="presOf" srcId="{A8FC70B3-2C65-4B07-A5D1-5FA7C103E29E}" destId="{97123A98-387B-44C7-8B55-08AF6CCE721E}" srcOrd="0" destOrd="0" presId="urn:microsoft.com/office/officeart/2005/8/layout/chevron1"/>
    <dgm:cxn modelId="{353E3253-E548-471F-B155-C5046CFE4D55}" srcId="{CC735279-270F-4DE6-B1E0-A4FAF06C101B}" destId="{ED1C2A28-46FC-408C-A06C-847B9AE6159D}" srcOrd="4" destOrd="0" parTransId="{B2352A54-6623-45FC-B26F-3F5C51DC5493}" sibTransId="{B3CB38AB-BB63-4AE7-B9B9-D3250D25B5FF}"/>
    <dgm:cxn modelId="{3FFCC695-7A25-4284-93A2-60ABA5FC097B}" srcId="{CC735279-270F-4DE6-B1E0-A4FAF06C101B}" destId="{F0E2E6EA-29E5-42C6-93CF-1DC171456A50}" srcOrd="3" destOrd="0" parTransId="{6C43B58E-DDAF-474B-AB3D-960E87442018}" sibTransId="{0A62E306-BB74-44B7-AC7A-6F8FA42E57D6}"/>
    <dgm:cxn modelId="{F39E949C-3B1E-45A9-A4C1-F30DD6CD4E6D}" type="presOf" srcId="{CC735279-270F-4DE6-B1E0-A4FAF06C101B}" destId="{948560FD-6A8C-4881-9E14-6B19C0CC2F7A}" srcOrd="0" destOrd="0" presId="urn:microsoft.com/office/officeart/2005/8/layout/chevron1"/>
    <dgm:cxn modelId="{08A8B5C3-498E-48E4-B37A-1A6602AD971F}" srcId="{CC735279-270F-4DE6-B1E0-A4FAF06C101B}" destId="{2B17FE6F-8D34-42A4-AD42-9D62215DA49A}" srcOrd="1" destOrd="0" parTransId="{078EBAFD-3334-4B8F-9EC0-EEC237162C49}" sibTransId="{B8CCEE18-AE49-4879-B6D5-3AA219AC3E2D}"/>
    <dgm:cxn modelId="{F1C805C7-DDCD-4CED-985D-BE061B9C1F72}" type="presOf" srcId="{ED1C2A28-46FC-408C-A06C-847B9AE6159D}" destId="{977602D5-F06C-43FC-A5DC-C146F4990EC7}" srcOrd="0" destOrd="0" presId="urn:microsoft.com/office/officeart/2005/8/layout/chevron1"/>
    <dgm:cxn modelId="{615D18CC-2252-47EF-97DC-87A0FDCFCEFC}" type="presOf" srcId="{AA3D3056-90A3-4540-9FF2-471F0ECE0A08}" destId="{FAC8C795-FD20-407C-9F15-FF21D69BC34F}" srcOrd="0" destOrd="0" presId="urn:microsoft.com/office/officeart/2005/8/layout/chevron1"/>
    <dgm:cxn modelId="{DC1BC9E1-4BBF-44D0-B37E-4454DDC530E3}" type="presOf" srcId="{C324E2D1-0134-4FCD-B251-891D795BF7BD}" destId="{31ECD218-A561-4D6F-A966-CE75E8711C96}" srcOrd="0" destOrd="0" presId="urn:microsoft.com/office/officeart/2005/8/layout/chevron1"/>
    <dgm:cxn modelId="{882C81FA-5E6F-4A2E-B67E-05DA346258DC}" srcId="{CC735279-270F-4DE6-B1E0-A4FAF06C101B}" destId="{C324E2D1-0134-4FCD-B251-891D795BF7BD}" srcOrd="0" destOrd="0" parTransId="{3A2B0B79-F6D1-4F82-ADAC-14D029B89344}" sibTransId="{EF7F5F74-B048-4A8A-BB4B-D406184DF96B}"/>
    <dgm:cxn modelId="{B48E56B1-B23F-4095-B269-18EC8A0375C6}" type="presParOf" srcId="{948560FD-6A8C-4881-9E14-6B19C0CC2F7A}" destId="{31ECD218-A561-4D6F-A966-CE75E8711C96}" srcOrd="0" destOrd="0" presId="urn:microsoft.com/office/officeart/2005/8/layout/chevron1"/>
    <dgm:cxn modelId="{D5932E6A-35E5-45DC-A1E4-CDD5CBA86A96}" type="presParOf" srcId="{948560FD-6A8C-4881-9E14-6B19C0CC2F7A}" destId="{E226B509-06F8-41AA-AED3-42C07EDBA4C6}" srcOrd="1" destOrd="0" presId="urn:microsoft.com/office/officeart/2005/8/layout/chevron1"/>
    <dgm:cxn modelId="{3CD1D1EE-4EE9-473F-BDB3-31E74E8CFD44}" type="presParOf" srcId="{948560FD-6A8C-4881-9E14-6B19C0CC2F7A}" destId="{ED056DB7-7815-4289-B3B7-7CA95E0D6FAE}" srcOrd="2" destOrd="0" presId="urn:microsoft.com/office/officeart/2005/8/layout/chevron1"/>
    <dgm:cxn modelId="{8BF6DF63-5C7E-4099-9B6D-0C05849136B0}" type="presParOf" srcId="{948560FD-6A8C-4881-9E14-6B19C0CC2F7A}" destId="{D7780747-EE23-4C1A-AB65-38B916518D56}" srcOrd="3" destOrd="0" presId="urn:microsoft.com/office/officeart/2005/8/layout/chevron1"/>
    <dgm:cxn modelId="{529D2277-3923-492B-9E52-96A14308733D}" type="presParOf" srcId="{948560FD-6A8C-4881-9E14-6B19C0CC2F7A}" destId="{FAC8C795-FD20-407C-9F15-FF21D69BC34F}" srcOrd="4" destOrd="0" presId="urn:microsoft.com/office/officeart/2005/8/layout/chevron1"/>
    <dgm:cxn modelId="{40A30427-9B0A-49EC-8329-8419A57888D4}" type="presParOf" srcId="{948560FD-6A8C-4881-9E14-6B19C0CC2F7A}" destId="{6B70F10B-001E-405E-BF2B-E85AB50BDC80}" srcOrd="5" destOrd="0" presId="urn:microsoft.com/office/officeart/2005/8/layout/chevron1"/>
    <dgm:cxn modelId="{30C4F307-F47D-42FF-9A81-DAB40B3D1EFD}" type="presParOf" srcId="{948560FD-6A8C-4881-9E14-6B19C0CC2F7A}" destId="{59B2BE07-0222-4F96-BAE3-8CA24A225FD9}" srcOrd="6" destOrd="0" presId="urn:microsoft.com/office/officeart/2005/8/layout/chevron1"/>
    <dgm:cxn modelId="{DAE4FD4B-848C-4E64-8220-D5A9AFD26432}" type="presParOf" srcId="{948560FD-6A8C-4881-9E14-6B19C0CC2F7A}" destId="{5A3467DD-5717-422C-A498-14075F016A99}" srcOrd="7" destOrd="0" presId="urn:microsoft.com/office/officeart/2005/8/layout/chevron1"/>
    <dgm:cxn modelId="{57A8105F-F1BD-443B-BE28-C61132EDFCB0}" type="presParOf" srcId="{948560FD-6A8C-4881-9E14-6B19C0CC2F7A}" destId="{977602D5-F06C-43FC-A5DC-C146F4990EC7}" srcOrd="8" destOrd="0" presId="urn:microsoft.com/office/officeart/2005/8/layout/chevron1"/>
    <dgm:cxn modelId="{1247B5B9-157B-4276-8974-2C5A9D80DB2F}" type="presParOf" srcId="{948560FD-6A8C-4881-9E14-6B19C0CC2F7A}" destId="{77825FA5-EEDA-4678-AB56-60FF15A018C5}" srcOrd="9" destOrd="0" presId="urn:microsoft.com/office/officeart/2005/8/layout/chevron1"/>
    <dgm:cxn modelId="{D73AE8C5-69DD-4E6B-A7A2-D06928DBE78A}" type="presParOf" srcId="{948560FD-6A8C-4881-9E14-6B19C0CC2F7A}" destId="{97123A98-387B-44C7-8B55-08AF6CCE721E}" srcOrd="1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ECD218-A561-4D6F-A966-CE75E8711C96}">
      <dsp:nvSpPr>
        <dsp:cNvPr id="0" name=""/>
        <dsp:cNvSpPr/>
      </dsp:nvSpPr>
      <dsp:spPr>
        <a:xfrm>
          <a:off x="5134" y="90532"/>
          <a:ext cx="1910060" cy="764024"/>
        </a:xfrm>
        <a:prstGeom prst="chevron">
          <a:avLst/>
        </a:prstGeom>
        <a:solidFill>
          <a:srgbClr val="A5A5A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kern="1200" dirty="0"/>
            <a:t>Project Intake</a:t>
          </a:r>
        </a:p>
      </dsp:txBody>
      <dsp:txXfrm>
        <a:off x="387146" y="90532"/>
        <a:ext cx="1146036" cy="764024"/>
      </dsp:txXfrm>
    </dsp:sp>
    <dsp:sp modelId="{ED056DB7-7815-4289-B3B7-7CA95E0D6FAE}">
      <dsp:nvSpPr>
        <dsp:cNvPr id="0" name=""/>
        <dsp:cNvSpPr/>
      </dsp:nvSpPr>
      <dsp:spPr>
        <a:xfrm>
          <a:off x="1724188" y="90532"/>
          <a:ext cx="1910060" cy="764024"/>
        </a:xfrm>
        <a:prstGeom prst="chevron">
          <a:avLst/>
        </a:prstGeom>
        <a:solidFill>
          <a:srgbClr val="AE8B4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kern="1200" dirty="0"/>
            <a:t>Requirements</a:t>
          </a:r>
        </a:p>
      </dsp:txBody>
      <dsp:txXfrm>
        <a:off x="2106200" y="90532"/>
        <a:ext cx="1146036" cy="764024"/>
      </dsp:txXfrm>
    </dsp:sp>
    <dsp:sp modelId="{FAC8C795-FD20-407C-9F15-FF21D69BC34F}">
      <dsp:nvSpPr>
        <dsp:cNvPr id="0" name=""/>
        <dsp:cNvSpPr/>
      </dsp:nvSpPr>
      <dsp:spPr>
        <a:xfrm>
          <a:off x="3443242" y="90532"/>
          <a:ext cx="1910060" cy="764024"/>
        </a:xfrm>
        <a:prstGeom prst="chevron">
          <a:avLst/>
        </a:prstGeom>
        <a:solidFill>
          <a:srgbClr val="AB6E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kern="1200" dirty="0"/>
            <a:t>Create Models</a:t>
          </a:r>
        </a:p>
      </dsp:txBody>
      <dsp:txXfrm>
        <a:off x="3825254" y="90532"/>
        <a:ext cx="1146036" cy="764024"/>
      </dsp:txXfrm>
    </dsp:sp>
    <dsp:sp modelId="{59B2BE07-0222-4F96-BAE3-8CA24A225FD9}">
      <dsp:nvSpPr>
        <dsp:cNvPr id="0" name=""/>
        <dsp:cNvSpPr/>
      </dsp:nvSpPr>
      <dsp:spPr>
        <a:xfrm>
          <a:off x="5162296" y="90532"/>
          <a:ext cx="1910060" cy="764024"/>
        </a:xfrm>
        <a:prstGeom prst="chevron">
          <a:avLst/>
        </a:prstGeom>
        <a:solidFill>
          <a:srgbClr val="AE58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kern="1200" dirty="0"/>
            <a:t>Develop Applications</a:t>
          </a:r>
        </a:p>
      </dsp:txBody>
      <dsp:txXfrm>
        <a:off x="5544308" y="90532"/>
        <a:ext cx="1146036" cy="764024"/>
      </dsp:txXfrm>
    </dsp:sp>
    <dsp:sp modelId="{977602D5-F06C-43FC-A5DC-C146F4990EC7}">
      <dsp:nvSpPr>
        <dsp:cNvPr id="0" name=""/>
        <dsp:cNvSpPr/>
      </dsp:nvSpPr>
      <dsp:spPr>
        <a:xfrm>
          <a:off x="6881351" y="90532"/>
          <a:ext cx="1910060" cy="764024"/>
        </a:xfrm>
        <a:prstGeom prst="chevron">
          <a:avLst/>
        </a:prstGeom>
        <a:solidFill>
          <a:srgbClr val="B145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kern="1200" dirty="0"/>
            <a:t>Piloting</a:t>
          </a:r>
        </a:p>
      </dsp:txBody>
      <dsp:txXfrm>
        <a:off x="7263363" y="90532"/>
        <a:ext cx="1146036" cy="764024"/>
      </dsp:txXfrm>
    </dsp:sp>
    <dsp:sp modelId="{97123A98-387B-44C7-8B55-08AF6CCE721E}">
      <dsp:nvSpPr>
        <dsp:cNvPr id="0" name=""/>
        <dsp:cNvSpPr/>
      </dsp:nvSpPr>
      <dsp:spPr>
        <a:xfrm>
          <a:off x="8600405" y="90532"/>
          <a:ext cx="1910060" cy="764024"/>
        </a:xfrm>
        <a:prstGeom prst="chevron">
          <a:avLst/>
        </a:prstGeom>
        <a:solidFill>
          <a:srgbClr val="B435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kern="1200" dirty="0"/>
            <a:t>Conformance and Certification Testing</a:t>
          </a:r>
        </a:p>
      </dsp:txBody>
      <dsp:txXfrm>
        <a:off x="8982417" y="90532"/>
        <a:ext cx="1146036" cy="7640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ECD218-A561-4D6F-A966-CE75E8711C96}">
      <dsp:nvSpPr>
        <dsp:cNvPr id="0" name=""/>
        <dsp:cNvSpPr/>
      </dsp:nvSpPr>
      <dsp:spPr>
        <a:xfrm>
          <a:off x="5206" y="0"/>
          <a:ext cx="1936640" cy="529336"/>
        </a:xfrm>
        <a:prstGeom prst="chevron">
          <a:avLst/>
        </a:prstGeom>
        <a:solidFill>
          <a:srgbClr val="A5A5A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kern="1200" dirty="0"/>
            <a:t>Project Intake</a:t>
          </a:r>
        </a:p>
      </dsp:txBody>
      <dsp:txXfrm>
        <a:off x="269874" y="0"/>
        <a:ext cx="1407304" cy="529336"/>
      </dsp:txXfrm>
    </dsp:sp>
    <dsp:sp modelId="{ED056DB7-7815-4289-B3B7-7CA95E0D6FAE}">
      <dsp:nvSpPr>
        <dsp:cNvPr id="0" name=""/>
        <dsp:cNvSpPr/>
      </dsp:nvSpPr>
      <dsp:spPr>
        <a:xfrm>
          <a:off x="1748182" y="0"/>
          <a:ext cx="1936640" cy="529336"/>
        </a:xfrm>
        <a:prstGeom prst="chevron">
          <a:avLst/>
        </a:prstGeom>
        <a:solidFill>
          <a:srgbClr val="AE8B4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kern="1200" dirty="0"/>
            <a:t>Requirements</a:t>
          </a:r>
        </a:p>
      </dsp:txBody>
      <dsp:txXfrm>
        <a:off x="2012850" y="0"/>
        <a:ext cx="1407304" cy="529336"/>
      </dsp:txXfrm>
    </dsp:sp>
    <dsp:sp modelId="{FAC8C795-FD20-407C-9F15-FF21D69BC34F}">
      <dsp:nvSpPr>
        <dsp:cNvPr id="0" name=""/>
        <dsp:cNvSpPr/>
      </dsp:nvSpPr>
      <dsp:spPr>
        <a:xfrm>
          <a:off x="3491159" y="0"/>
          <a:ext cx="1936640" cy="529336"/>
        </a:xfrm>
        <a:prstGeom prst="chevron">
          <a:avLst/>
        </a:prstGeom>
        <a:solidFill>
          <a:srgbClr val="AB6E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kern="1200" dirty="0"/>
            <a:t>Create Models</a:t>
          </a:r>
        </a:p>
      </dsp:txBody>
      <dsp:txXfrm>
        <a:off x="3755827" y="0"/>
        <a:ext cx="1407304" cy="529336"/>
      </dsp:txXfrm>
    </dsp:sp>
    <dsp:sp modelId="{59B2BE07-0222-4F96-BAE3-8CA24A225FD9}">
      <dsp:nvSpPr>
        <dsp:cNvPr id="0" name=""/>
        <dsp:cNvSpPr/>
      </dsp:nvSpPr>
      <dsp:spPr>
        <a:xfrm>
          <a:off x="5234136" y="0"/>
          <a:ext cx="1936640" cy="529336"/>
        </a:xfrm>
        <a:prstGeom prst="chevron">
          <a:avLst/>
        </a:prstGeom>
        <a:solidFill>
          <a:srgbClr val="AE58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kern="1200" dirty="0"/>
            <a:t>Develop Applications</a:t>
          </a:r>
        </a:p>
      </dsp:txBody>
      <dsp:txXfrm>
        <a:off x="5498804" y="0"/>
        <a:ext cx="1407304" cy="529336"/>
      </dsp:txXfrm>
    </dsp:sp>
    <dsp:sp modelId="{977602D5-F06C-43FC-A5DC-C146F4990EC7}">
      <dsp:nvSpPr>
        <dsp:cNvPr id="0" name=""/>
        <dsp:cNvSpPr/>
      </dsp:nvSpPr>
      <dsp:spPr>
        <a:xfrm>
          <a:off x="6977113" y="0"/>
          <a:ext cx="1936640" cy="529336"/>
        </a:xfrm>
        <a:prstGeom prst="chevron">
          <a:avLst/>
        </a:prstGeom>
        <a:solidFill>
          <a:srgbClr val="B145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kern="1200" dirty="0"/>
            <a:t>Piloting</a:t>
          </a:r>
        </a:p>
      </dsp:txBody>
      <dsp:txXfrm>
        <a:off x="7241781" y="0"/>
        <a:ext cx="1407304" cy="529336"/>
      </dsp:txXfrm>
    </dsp:sp>
    <dsp:sp modelId="{97123A98-387B-44C7-8B55-08AF6CCE721E}">
      <dsp:nvSpPr>
        <dsp:cNvPr id="0" name=""/>
        <dsp:cNvSpPr/>
      </dsp:nvSpPr>
      <dsp:spPr>
        <a:xfrm>
          <a:off x="8720090" y="0"/>
          <a:ext cx="1936640" cy="529336"/>
        </a:xfrm>
        <a:prstGeom prst="chevron">
          <a:avLst/>
        </a:prstGeom>
        <a:solidFill>
          <a:srgbClr val="B435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kern="1200" dirty="0"/>
            <a:t>Conformance and Certification Testing</a:t>
          </a:r>
        </a:p>
      </dsp:txBody>
      <dsp:txXfrm>
        <a:off x="8984758" y="0"/>
        <a:ext cx="1407304" cy="5293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ECD218-A561-4D6F-A966-CE75E8711C96}">
      <dsp:nvSpPr>
        <dsp:cNvPr id="0" name=""/>
        <dsp:cNvSpPr/>
      </dsp:nvSpPr>
      <dsp:spPr>
        <a:xfrm>
          <a:off x="5206" y="0"/>
          <a:ext cx="1936640" cy="529336"/>
        </a:xfrm>
        <a:prstGeom prst="chevron">
          <a:avLst/>
        </a:prstGeom>
        <a:solidFill>
          <a:srgbClr val="A5A5A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kern="1200" dirty="0"/>
            <a:t>Project Intake</a:t>
          </a:r>
        </a:p>
      </dsp:txBody>
      <dsp:txXfrm>
        <a:off x="269874" y="0"/>
        <a:ext cx="1407304" cy="529336"/>
      </dsp:txXfrm>
    </dsp:sp>
    <dsp:sp modelId="{ED056DB7-7815-4289-B3B7-7CA95E0D6FAE}">
      <dsp:nvSpPr>
        <dsp:cNvPr id="0" name=""/>
        <dsp:cNvSpPr/>
      </dsp:nvSpPr>
      <dsp:spPr>
        <a:xfrm>
          <a:off x="1748182" y="0"/>
          <a:ext cx="1936640" cy="529336"/>
        </a:xfrm>
        <a:prstGeom prst="chevron">
          <a:avLst/>
        </a:prstGeom>
        <a:solidFill>
          <a:srgbClr val="AE8B4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kern="1200" dirty="0"/>
            <a:t>Requirements</a:t>
          </a:r>
        </a:p>
      </dsp:txBody>
      <dsp:txXfrm>
        <a:off x="2012850" y="0"/>
        <a:ext cx="1407304" cy="529336"/>
      </dsp:txXfrm>
    </dsp:sp>
    <dsp:sp modelId="{FAC8C795-FD20-407C-9F15-FF21D69BC34F}">
      <dsp:nvSpPr>
        <dsp:cNvPr id="0" name=""/>
        <dsp:cNvSpPr/>
      </dsp:nvSpPr>
      <dsp:spPr>
        <a:xfrm>
          <a:off x="3491159" y="0"/>
          <a:ext cx="1936640" cy="529336"/>
        </a:xfrm>
        <a:prstGeom prst="chevron">
          <a:avLst/>
        </a:prstGeom>
        <a:solidFill>
          <a:srgbClr val="AB6E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kern="1200" dirty="0"/>
            <a:t>Create Models</a:t>
          </a:r>
        </a:p>
      </dsp:txBody>
      <dsp:txXfrm>
        <a:off x="3755827" y="0"/>
        <a:ext cx="1407304" cy="529336"/>
      </dsp:txXfrm>
    </dsp:sp>
    <dsp:sp modelId="{59B2BE07-0222-4F96-BAE3-8CA24A225FD9}">
      <dsp:nvSpPr>
        <dsp:cNvPr id="0" name=""/>
        <dsp:cNvSpPr/>
      </dsp:nvSpPr>
      <dsp:spPr>
        <a:xfrm>
          <a:off x="5234136" y="0"/>
          <a:ext cx="1936640" cy="529336"/>
        </a:xfrm>
        <a:prstGeom prst="chevron">
          <a:avLst/>
        </a:prstGeom>
        <a:solidFill>
          <a:srgbClr val="AE58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kern="1200" dirty="0"/>
            <a:t>Develop Applications</a:t>
          </a:r>
        </a:p>
      </dsp:txBody>
      <dsp:txXfrm>
        <a:off x="5498804" y="0"/>
        <a:ext cx="1407304" cy="529336"/>
      </dsp:txXfrm>
    </dsp:sp>
    <dsp:sp modelId="{977602D5-F06C-43FC-A5DC-C146F4990EC7}">
      <dsp:nvSpPr>
        <dsp:cNvPr id="0" name=""/>
        <dsp:cNvSpPr/>
      </dsp:nvSpPr>
      <dsp:spPr>
        <a:xfrm>
          <a:off x="6977113" y="0"/>
          <a:ext cx="1936640" cy="529336"/>
        </a:xfrm>
        <a:prstGeom prst="chevron">
          <a:avLst/>
        </a:prstGeom>
        <a:solidFill>
          <a:srgbClr val="B145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kern="1200" dirty="0"/>
            <a:t>Piloting</a:t>
          </a:r>
        </a:p>
      </dsp:txBody>
      <dsp:txXfrm>
        <a:off x="7241781" y="0"/>
        <a:ext cx="1407304" cy="529336"/>
      </dsp:txXfrm>
    </dsp:sp>
    <dsp:sp modelId="{97123A98-387B-44C7-8B55-08AF6CCE721E}">
      <dsp:nvSpPr>
        <dsp:cNvPr id="0" name=""/>
        <dsp:cNvSpPr/>
      </dsp:nvSpPr>
      <dsp:spPr>
        <a:xfrm>
          <a:off x="8720090" y="0"/>
          <a:ext cx="1936640" cy="529336"/>
        </a:xfrm>
        <a:prstGeom prst="chevron">
          <a:avLst/>
        </a:prstGeom>
        <a:solidFill>
          <a:srgbClr val="B435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kern="1200" dirty="0"/>
            <a:t>Conformance and Certification Testing</a:t>
          </a:r>
        </a:p>
      </dsp:txBody>
      <dsp:txXfrm>
        <a:off x="8984758" y="0"/>
        <a:ext cx="1407304" cy="529336"/>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9E5A22C8-B0B7-2D47-B22F-17B8161E0B09}" type="datetimeFigureOut">
              <a:rPr lang="en-US" smtClean="0"/>
              <a:t>8/1/2018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85B991C8-B768-EA48-8ED5-40C19CB59916}" type="slidenum">
              <a:rPr lang="en-US" smtClean="0"/>
              <a:t>‹#›</a:t>
            </a:fld>
            <a:endParaRPr lang="en-US"/>
          </a:p>
        </p:txBody>
      </p:sp>
    </p:spTree>
    <p:extLst>
      <p:ext uri="{BB962C8B-B14F-4D97-AF65-F5344CB8AC3E}">
        <p14:creationId xmlns:p14="http://schemas.microsoft.com/office/powerpoint/2010/main" val="2376442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489BEF5-64DB-4419-9EC3-6AFC076AC94C}" type="slidenum">
              <a:rPr kumimoji="0" lang="en-US"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1666635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National Cancer Institute, National Institutes of Health, National Comprehensive Cancer Network, National Marrow Donor Program, Canadian Cancer Registry</a:t>
            </a:r>
          </a:p>
          <a:p>
            <a:r>
              <a:rPr lang="en-US" dirty="0"/>
              <a:t>College of American Pathologists, American College of Radiation Oncology, American College of Surgeons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014ADA-C32F-4A25-860A-73E6201801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747176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014ADA-C32F-4A25-860A-73E6201801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603737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a:ea typeface="Verdana" pitchFamily="34" charset="0"/>
                <a:cs typeface="Verdana" pitchFamily="34" charset="0"/>
              </a:rPr>
              <a:t>Dr. Otto Metzger, </a:t>
            </a:r>
            <a:r>
              <a:rPr kumimoji="0" lang="en-US" sz="1400" b="0" i="0" u="none" strike="noStrike" kern="1200" cap="none" spc="0" normalizeH="0" baseline="0" noProof="0" dirty="0">
                <a:ln>
                  <a:noFill/>
                </a:ln>
                <a:solidFill>
                  <a:prstClr val="black"/>
                </a:solidFill>
                <a:effectLst/>
                <a:uLnTx/>
                <a:uFillTx/>
                <a:latin typeface="Arial"/>
                <a:ea typeface="Verdana" pitchFamily="34" charset="0"/>
                <a:cs typeface="Verdana" pitchFamily="34" charset="0"/>
              </a:rPr>
              <a:t>Breast Cancer Oncologist, Dana Farber Cancer Institute</a:t>
            </a:r>
            <a:endParaRPr kumimoji="0" lang="en-US" sz="1400" b="1"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a:ea typeface="+mn-ea"/>
                <a:cs typeface="+mn-cs"/>
              </a:rPr>
              <a:t>Dr. Peter Kaufman</a:t>
            </a:r>
            <a:r>
              <a:rPr kumimoji="0" lang="en-US" sz="1400" b="1" i="0" u="none" strike="noStrike" kern="1200" cap="none" spc="0" normalizeH="0" baseline="0" noProof="0" dirty="0">
                <a:ln>
                  <a:noFill/>
                </a:ln>
                <a:solidFill>
                  <a:prstClr val="black"/>
                </a:solidFill>
                <a:effectLst/>
                <a:uLnTx/>
                <a:uFillTx/>
                <a:latin typeface="Arial"/>
                <a:ea typeface="Verdana" pitchFamily="34" charset="0"/>
                <a:cs typeface="Verdana" pitchFamily="34" charset="0"/>
              </a:rPr>
              <a:t>, </a:t>
            </a:r>
            <a:r>
              <a:rPr kumimoji="0" lang="en-US" sz="1200" b="0" i="0" u="none" strike="noStrike" kern="1200" cap="none" spc="0" normalizeH="0" baseline="0" noProof="0" dirty="0">
                <a:ln>
                  <a:noFill/>
                </a:ln>
                <a:solidFill>
                  <a:prstClr val="black"/>
                </a:solidFill>
                <a:effectLst/>
                <a:uLnTx/>
                <a:uFillTx/>
                <a:latin typeface="Arial"/>
                <a:ea typeface="Verdana" pitchFamily="34" charset="0"/>
                <a:cs typeface="Verdana" pitchFamily="34" charset="0"/>
              </a:rPr>
              <a:t>Hematology / Breast Cancer Oncologist, Dartmouth Norris Cotton Cancer Center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a:ea typeface="+mn-ea"/>
                <a:cs typeface="+mn-cs"/>
              </a:rPr>
              <a:t>Dr. Kamara Mertz-Rivera</a:t>
            </a:r>
            <a:r>
              <a:rPr kumimoji="0" lang="en-US" sz="1400" b="1" i="0" u="none" strike="noStrike" kern="1200" cap="none" spc="0" normalizeH="0" baseline="0" noProof="0" dirty="0">
                <a:ln>
                  <a:noFill/>
                </a:ln>
                <a:solidFill>
                  <a:prstClr val="black"/>
                </a:solidFill>
                <a:effectLst/>
                <a:uLnTx/>
                <a:uFillTx/>
                <a:latin typeface="Arial"/>
                <a:ea typeface="Verdana" pitchFamily="34" charset="0"/>
                <a:cs typeface="Verdana" pitchFamily="34" charset="0"/>
              </a:rPr>
              <a:t>, </a:t>
            </a:r>
            <a:r>
              <a:rPr kumimoji="0" lang="en-US" sz="1200" b="0" i="0" u="none" strike="noStrike" kern="1200" cap="none" spc="0" normalizeH="0" baseline="0" noProof="0" dirty="0">
                <a:ln>
                  <a:noFill/>
                </a:ln>
                <a:solidFill>
                  <a:prstClr val="black"/>
                </a:solidFill>
                <a:effectLst/>
                <a:uLnTx/>
                <a:uFillTx/>
                <a:latin typeface="Arial"/>
                <a:ea typeface="Verdana" pitchFamily="34" charset="0"/>
                <a:cs typeface="Verdana" pitchFamily="34" charset="0"/>
              </a:rPr>
              <a:t>Director of Clinical Research, Gibbs Cancer Center, Spartenburg, SC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a:ea typeface="Verdana" pitchFamily="34" charset="0"/>
                <a:cs typeface="Verdana" pitchFamily="34" charset="0"/>
              </a:rPr>
              <a:t>Dr. Phil Stella, </a:t>
            </a:r>
            <a:r>
              <a:rPr kumimoji="0" lang="en-US" sz="1200" b="0" i="0" u="none" strike="noStrike" kern="1200" cap="none" spc="0" normalizeH="0" baseline="0" noProof="0" dirty="0">
                <a:ln>
                  <a:noFill/>
                </a:ln>
                <a:solidFill>
                  <a:prstClr val="black"/>
                </a:solidFill>
                <a:effectLst/>
                <a:uLnTx/>
                <a:uFillTx/>
                <a:latin typeface="Arial"/>
                <a:ea typeface="Verdana" pitchFamily="34" charset="0"/>
                <a:cs typeface="Verdana" pitchFamily="34" charset="0"/>
              </a:rPr>
              <a:t>Medical Director of the Oncology Program , St. Joseph Mercy Hospital Cancer Center, Ann Arbor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a:ea typeface="+mn-ea"/>
                <a:cs typeface="+mn-cs"/>
              </a:rPr>
              <a:t>Dr. Daniel Anderson</a:t>
            </a:r>
            <a:r>
              <a:rPr kumimoji="0" lang="en-US" sz="1400" b="1" i="0" u="none" strike="noStrike" kern="1200" cap="none" spc="0" normalizeH="0" baseline="0" noProof="0" dirty="0">
                <a:ln>
                  <a:noFill/>
                </a:ln>
                <a:solidFill>
                  <a:prstClr val="black"/>
                </a:solidFill>
                <a:effectLst/>
                <a:uLnTx/>
                <a:uFillTx/>
                <a:latin typeface="Arial"/>
                <a:ea typeface="Verdana" pitchFamily="34" charset="0"/>
                <a:cs typeface="Verdana" pitchFamily="34" charset="0"/>
              </a:rPr>
              <a:t>, </a:t>
            </a:r>
            <a:r>
              <a:rPr kumimoji="0" lang="en-US" sz="1200" b="0" i="0" u="none" strike="noStrike" kern="1200" cap="none" spc="0" normalizeH="0" baseline="0" noProof="0" dirty="0">
                <a:ln>
                  <a:noFill/>
                </a:ln>
                <a:solidFill>
                  <a:prstClr val="black"/>
                </a:solidFill>
                <a:effectLst/>
                <a:uLnTx/>
                <a:uFillTx/>
                <a:latin typeface="Arial"/>
                <a:ea typeface="Verdana" pitchFamily="34" charset="0"/>
                <a:cs typeface="Verdana" pitchFamily="34" charset="0"/>
              </a:rPr>
              <a:t>Medical Oncologist / Hematologist, MMCORC, St. Louis Park, MN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a:ea typeface="+mn-ea"/>
                <a:cs typeface="+mn-cs"/>
              </a:rPr>
              <a:t>Dr. Matthias Weiss</a:t>
            </a:r>
            <a:r>
              <a:rPr kumimoji="0" lang="en-US" sz="1400" b="1" i="0" u="none" strike="noStrike" kern="1200" cap="none" spc="0" normalizeH="0" baseline="0" noProof="0" dirty="0">
                <a:ln>
                  <a:noFill/>
                </a:ln>
                <a:solidFill>
                  <a:prstClr val="black"/>
                </a:solidFill>
                <a:effectLst/>
                <a:uLnTx/>
                <a:uFillTx/>
                <a:latin typeface="Arial"/>
                <a:ea typeface="Verdana" pitchFamily="34" charset="0"/>
                <a:cs typeface="Verdana" pitchFamily="34" charset="0"/>
              </a:rPr>
              <a:t>, </a:t>
            </a:r>
            <a:r>
              <a:rPr kumimoji="0" lang="en-US" sz="1200" b="0" i="0" u="none" strike="noStrike" kern="1200" cap="none" spc="0" normalizeH="0" baseline="0" noProof="0" dirty="0">
                <a:ln>
                  <a:noFill/>
                </a:ln>
                <a:solidFill>
                  <a:prstClr val="black"/>
                </a:solidFill>
                <a:effectLst/>
                <a:uLnTx/>
                <a:uFillTx/>
                <a:latin typeface="Arial"/>
                <a:ea typeface="Verdana" pitchFamily="34" charset="0"/>
                <a:cs typeface="Verdana" pitchFamily="34" charset="0"/>
              </a:rPr>
              <a:t>Hematology / Oncologist, Wisconsin NCORP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a:ea typeface="+mn-ea"/>
                <a:cs typeface="+mn-cs"/>
              </a:rPr>
              <a:t>Dr. Daniel Flora</a:t>
            </a:r>
            <a:r>
              <a:rPr kumimoji="0" lang="en-US" sz="1400" b="1" i="0" u="none" strike="noStrike" kern="1200" cap="none" spc="0" normalizeH="0" baseline="0" noProof="0" dirty="0">
                <a:ln>
                  <a:noFill/>
                </a:ln>
                <a:solidFill>
                  <a:prstClr val="black"/>
                </a:solidFill>
                <a:effectLst/>
                <a:uLnTx/>
                <a:uFillTx/>
                <a:latin typeface="Arial"/>
                <a:ea typeface="Verdana" pitchFamily="34" charset="0"/>
                <a:cs typeface="Verdana" pitchFamily="34" charset="0"/>
              </a:rPr>
              <a:t>, </a:t>
            </a:r>
            <a:r>
              <a:rPr kumimoji="0" lang="en-US" sz="1200" b="0" i="0" u="none" strike="noStrike" kern="1200" cap="none" spc="0" normalizeH="0" baseline="0" noProof="0" dirty="0">
                <a:ln>
                  <a:noFill/>
                </a:ln>
                <a:solidFill>
                  <a:prstClr val="black"/>
                </a:solidFill>
                <a:effectLst/>
                <a:uLnTx/>
                <a:uFillTx/>
                <a:latin typeface="Arial"/>
                <a:ea typeface="Verdana" pitchFamily="34" charset="0"/>
                <a:cs typeface="Verdana" pitchFamily="34" charset="0"/>
              </a:rPr>
              <a:t>Hematology / Medical Oncologist, St. Elizabeth Edgewood, KY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a:ea typeface="Verdana" pitchFamily="34" charset="0"/>
              <a:cs typeface="Verdana"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a:ea typeface="Verdana" pitchFamily="34" charset="0"/>
                <a:cs typeface="Verdana" pitchFamily="34" charset="0"/>
              </a:rPr>
              <a:t>Dr. Sean Khozin, MD, MPH</a:t>
            </a:r>
            <a:r>
              <a:rPr kumimoji="0" lang="en-US" sz="1200" b="0" i="0" u="none" strike="noStrike" kern="1200" cap="none" spc="0" normalizeH="0" baseline="0" noProof="0" dirty="0">
                <a:ln>
                  <a:noFill/>
                </a:ln>
                <a:solidFill>
                  <a:prstClr val="black"/>
                </a:solidFill>
                <a:effectLst/>
                <a:uLnTx/>
                <a:uFillTx/>
                <a:latin typeface="Arial"/>
                <a:ea typeface="Verdana" pitchFamily="34" charset="0"/>
                <a:cs typeface="Verdana" pitchFamily="34" charset="0"/>
              </a:rPr>
              <a:t>, Associate Director (Acting): FDA Oncology Center of Excellence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a:ea typeface="Verdana" pitchFamily="34" charset="0"/>
              <a:cs typeface="Verdana"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a:ea typeface="Verdana" pitchFamily="34" charset="0"/>
              <a:cs typeface="Verdana"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a:ea typeface="Verdana" pitchFamily="34" charset="0"/>
              <a:cs typeface="Verdana"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a:ea typeface="Verdana" pitchFamily="34" charset="0"/>
              <a:cs typeface="Verdana" pitchFamily="34" charset="0"/>
            </a:endParaRP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33602" rtl="0" eaLnBrk="1" fontAlgn="auto" latinLnBrk="0" hangingPunct="1">
              <a:lnSpc>
                <a:spcPct val="100000"/>
              </a:lnSpc>
              <a:spcBef>
                <a:spcPts val="0"/>
              </a:spcBef>
              <a:spcAft>
                <a:spcPts val="0"/>
              </a:spcAft>
              <a:buClrTx/>
              <a:buSzTx/>
              <a:buFontTx/>
              <a:buNone/>
              <a:tabLst/>
              <a:defRPr/>
            </a:pPr>
            <a:fld id="{D2014ADA-C32F-4A25-860A-73E620180102}"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3602"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675408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ED17648D-2A1A-4701-AEC5-B0363A1611DE}"/>
              </a:ext>
            </a:extLst>
          </p:cNvPr>
          <p:cNvSpPr>
            <a:spLocks noGrp="1"/>
          </p:cNvSpPr>
          <p:nvPr>
            <p:ph type="body" idx="1"/>
          </p:nvPr>
        </p:nvSpPr>
        <p:spPr/>
        <p:txBody>
          <a:bodyPr/>
          <a:lstStyle/>
          <a:p>
            <a:endParaRPr lang="en-US" dirty="0"/>
          </a:p>
        </p:txBody>
      </p:sp>
      <p:sp>
        <p:nvSpPr>
          <p:cNvPr id="3" name="Footer Placeholder 2">
            <a:extLst>
              <a:ext uri="{FF2B5EF4-FFF2-40B4-BE49-F238E27FC236}">
                <a16:creationId xmlns:a16="http://schemas.microsoft.com/office/drawing/2014/main" id="{9D22ACBB-D19C-42C5-9873-488AEB58C11B}"/>
              </a:ext>
            </a:extLst>
          </p:cNvPr>
          <p:cNvSpPr>
            <a:spLocks noGrp="1"/>
          </p:cNvSpPr>
          <p:nvPr>
            <p:ph type="ftr" sz="quarter" idx="10"/>
          </p:nvPr>
        </p:nvSpPr>
        <p:spPr/>
        <p:txBody>
          <a:bodyPr/>
          <a:lstStyle/>
          <a:p>
            <a:pPr marL="0" marR="0" lvl="0" indent="0" algn="l" defTabSz="1866831"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Light"/>
                <a:ea typeface="+mn-ea"/>
                <a:cs typeface="+mn-cs"/>
              </a:rPr>
              <a:t>1  https://www.shvs.org/resource/?topic=data-evaluation,payment-reform&amp;type</a:t>
            </a:r>
          </a:p>
        </p:txBody>
      </p:sp>
    </p:spTree>
    <p:extLst>
      <p:ext uri="{BB962C8B-B14F-4D97-AF65-F5344CB8AC3E}">
        <p14:creationId xmlns:p14="http://schemas.microsoft.com/office/powerpoint/2010/main" val="10997699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014ADA-C32F-4A25-860A-73E6201801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07047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014ADA-C32F-4A25-860A-73E6201801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971293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014ADA-C32F-4A25-860A-73E6201801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937054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E66C5D-4E4A-E44C-9C57-05A860C113F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060861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XX standards by YY organizations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014ADA-C32F-4A25-860A-73E6201801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871884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goal of the ICAREdata study is to support</a:t>
            </a:r>
            <a:r>
              <a:rPr lang="en-US" baseline="0" dirty="0"/>
              <a:t> the collection of high-quality real-world data, that is complete, accurate, and computable, in a way that enables clinical oncology research.  Establishing a large scale, prospective collection and integration of high quality clinical data across multiple clinical care sites would increase the available data to include both data from RCTs and high-quality real-world data.  This approach would also allow development of effective treatment strategies for cohorts of patients that are not amenable to study in RCTs such as rare tumors or uncommon disease types as well as allow an understanding of the natural history and response to therapy for diseases where  multiple sequential therapeutic regimens are employed.  Additionally, our goal is to inform regulatory decision making by helping to determine how to best use real-world evidence for medical product regulatory decision-making and achieving efficient and accurate post-market surveillance of FDA-approved therapeutics.  Lastly, this will inform data driven patient care by understanding the efficacy and safety of approved therapeutic agents in underrepresented and minority populations and accumulating a large number of patients and data required to achieve success in personalized medicine.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014ADA-C32F-4A25-860A-73E6201801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96529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p:spPr>
      </p:sp>
      <p:sp>
        <p:nvSpPr>
          <p:cNvPr id="28675"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15024192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B991C8-B768-EA48-8ED5-40C19CB59916}" type="slidenum">
              <a:rPr lang="en-US" smtClean="0"/>
              <a:t>47</a:t>
            </a:fld>
            <a:endParaRPr lang="en-US"/>
          </a:p>
        </p:txBody>
      </p:sp>
    </p:spTree>
    <p:extLst>
      <p:ext uri="{BB962C8B-B14F-4D97-AF65-F5344CB8AC3E}">
        <p14:creationId xmlns:p14="http://schemas.microsoft.com/office/powerpoint/2010/main" val="2213720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B991C8-B768-EA48-8ED5-40C19CB599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99377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should I pay to attend the meetings in person if we are involving the remote people.  Takes too much time to get them on line remotely. </a:t>
            </a:r>
          </a:p>
          <a:p>
            <a:endParaRPr lang="en-US" dirty="0"/>
          </a:p>
          <a:p>
            <a:r>
              <a:rPr lang="en-US" dirty="0"/>
              <a:t>Need a list of principles?</a:t>
            </a:r>
          </a:p>
          <a:p>
            <a:r>
              <a:rPr lang="en-US" dirty="0"/>
              <a:t>	no web connection to meetings? F2F only</a:t>
            </a:r>
          </a:p>
          <a:p>
            <a:r>
              <a:rPr lang="en-US" dirty="0"/>
              <a:t>	</a:t>
            </a:r>
          </a:p>
          <a:p>
            <a:r>
              <a:rPr lang="en-US" dirty="0"/>
              <a:t>Could perhaps have a listen only for web connection to some of the sessions – a blend…. </a:t>
            </a:r>
          </a:p>
          <a:p>
            <a:endParaRPr lang="en-US" dirty="0"/>
          </a:p>
          <a:p>
            <a:r>
              <a:rPr lang="en-US" dirty="0"/>
              <a:t>How do we teach people and do crowd sourcing – 2 hours of work that leads to 4 hours of rectify, reconcile the different comments.  </a:t>
            </a:r>
          </a:p>
          <a:p>
            <a:endParaRPr lang="en-US" dirty="0"/>
          </a:p>
          <a:p>
            <a:r>
              <a:rPr lang="en-US" dirty="0"/>
              <a:t>How to manage disruptors, how to manage decisions made and later date challenges to the decisions…. Must have a super majority to reconsider a previously made decision.  </a:t>
            </a:r>
          </a:p>
          <a:p>
            <a:endParaRPr lang="en-US" dirty="0"/>
          </a:p>
          <a:p>
            <a:r>
              <a:rPr lang="en-US" dirty="0"/>
              <a:t>How are decisions made, what do we vote on – we don’t want to ballot models – but how do we make decisions.  </a:t>
            </a:r>
          </a:p>
          <a:p>
            <a:endParaRPr lang="en-US" dirty="0"/>
          </a:p>
          <a:p>
            <a:r>
              <a:rPr lang="en-US" dirty="0"/>
              <a:t>Input – idea generation.  Not decision making…. </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85B991C8-B768-EA48-8ED5-40C19CB59916}" type="slidenum">
              <a:rPr lang="en-US" smtClean="0"/>
              <a:t>75</a:t>
            </a:fld>
            <a:endParaRPr lang="en-US"/>
          </a:p>
        </p:txBody>
      </p:sp>
    </p:spTree>
    <p:extLst>
      <p:ext uri="{BB962C8B-B14F-4D97-AF65-F5344CB8AC3E}">
        <p14:creationId xmlns:p14="http://schemas.microsoft.com/office/powerpoint/2010/main" val="2412275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Rockwell" pitchFamily="18" charset="0"/>
                <a:ea typeface="MS PGothic" pitchFamily="34" charset="-128"/>
              </a:defRPr>
            </a:lvl1pPr>
            <a:lvl2pPr marL="742927" indent="-285741" eaLnBrk="0" hangingPunct="0">
              <a:defRPr>
                <a:solidFill>
                  <a:schemeClr val="tx1"/>
                </a:solidFill>
                <a:latin typeface="Rockwell" pitchFamily="18" charset="0"/>
                <a:ea typeface="MS PGothic" pitchFamily="34" charset="-128"/>
              </a:defRPr>
            </a:lvl2pPr>
            <a:lvl3pPr marL="1142965" indent="-228593" eaLnBrk="0" hangingPunct="0">
              <a:defRPr>
                <a:solidFill>
                  <a:schemeClr val="tx1"/>
                </a:solidFill>
                <a:latin typeface="Rockwell" pitchFamily="18" charset="0"/>
                <a:ea typeface="MS PGothic" pitchFamily="34" charset="-128"/>
              </a:defRPr>
            </a:lvl3pPr>
            <a:lvl4pPr marL="1600151" indent="-228593" eaLnBrk="0" hangingPunct="0">
              <a:defRPr>
                <a:solidFill>
                  <a:schemeClr val="tx1"/>
                </a:solidFill>
                <a:latin typeface="Rockwell" pitchFamily="18" charset="0"/>
                <a:ea typeface="MS PGothic" pitchFamily="34" charset="-128"/>
              </a:defRPr>
            </a:lvl4pPr>
            <a:lvl5pPr marL="2057336" indent="-228593" eaLnBrk="0" hangingPunct="0">
              <a:defRPr>
                <a:solidFill>
                  <a:schemeClr val="tx1"/>
                </a:solidFill>
                <a:latin typeface="Rockwell" pitchFamily="18" charset="0"/>
                <a:ea typeface="MS PGothic" pitchFamily="34" charset="-128"/>
              </a:defRPr>
            </a:lvl5pPr>
            <a:lvl6pPr marL="2514522" indent="-228593" eaLnBrk="0" fontAlgn="base" hangingPunct="0">
              <a:spcBef>
                <a:spcPct val="0"/>
              </a:spcBef>
              <a:spcAft>
                <a:spcPct val="0"/>
              </a:spcAft>
              <a:defRPr>
                <a:solidFill>
                  <a:schemeClr val="tx1"/>
                </a:solidFill>
                <a:latin typeface="Rockwell" pitchFamily="18" charset="0"/>
                <a:ea typeface="MS PGothic" pitchFamily="34" charset="-128"/>
              </a:defRPr>
            </a:lvl6pPr>
            <a:lvl7pPr marL="2971707" indent="-228593" eaLnBrk="0" fontAlgn="base" hangingPunct="0">
              <a:spcBef>
                <a:spcPct val="0"/>
              </a:spcBef>
              <a:spcAft>
                <a:spcPct val="0"/>
              </a:spcAft>
              <a:defRPr>
                <a:solidFill>
                  <a:schemeClr val="tx1"/>
                </a:solidFill>
                <a:latin typeface="Rockwell" pitchFamily="18" charset="0"/>
                <a:ea typeface="MS PGothic" pitchFamily="34" charset="-128"/>
              </a:defRPr>
            </a:lvl7pPr>
            <a:lvl8pPr marL="3428893" indent="-228593" eaLnBrk="0" fontAlgn="base" hangingPunct="0">
              <a:spcBef>
                <a:spcPct val="0"/>
              </a:spcBef>
              <a:spcAft>
                <a:spcPct val="0"/>
              </a:spcAft>
              <a:defRPr>
                <a:solidFill>
                  <a:schemeClr val="tx1"/>
                </a:solidFill>
                <a:latin typeface="Rockwell" pitchFamily="18" charset="0"/>
                <a:ea typeface="MS PGothic" pitchFamily="34" charset="-128"/>
              </a:defRPr>
            </a:lvl8pPr>
            <a:lvl9pPr marL="3886079" indent="-228593" eaLnBrk="0" fontAlgn="base" hangingPunct="0">
              <a:spcBef>
                <a:spcPct val="0"/>
              </a:spcBef>
              <a:spcAft>
                <a:spcPct val="0"/>
              </a:spcAft>
              <a:defRPr>
                <a:solidFill>
                  <a:schemeClr val="tx1"/>
                </a:solidFill>
                <a:latin typeface="Rockwell" pitchFamily="18"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BF17C5F-4B05-4F5A-99D9-EDD6C8C140E6}" type="slidenum">
              <a:rPr kumimoji="0" 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199378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To inform those performance measures and allow us to maintain counts</a:t>
            </a:r>
            <a:r>
              <a:rPr lang="en-US" altLang="en-US" baseline="0" dirty="0"/>
              <a:t> of those critical services that Title X is funding, t</a:t>
            </a:r>
            <a:r>
              <a:rPr lang="en-US" altLang="en-US" dirty="0"/>
              <a:t>hese are the draft data elements that OPA is looking to collecting at the encounter or visit level. The elements in black font are things that we anticipate you are already collecting for current FPAR reporting, while those in purple indicate a new variable to FPAR 2.0.  This list has morphed</a:t>
            </a:r>
            <a:r>
              <a:rPr lang="en-US" altLang="en-US" baseline="0" dirty="0"/>
              <a:t> a bit in the past 2 years and </a:t>
            </a:r>
            <a:r>
              <a:rPr lang="en-US" altLang="en-US" dirty="0"/>
              <a:t>is still subject to change as we continue to assess what is possible to structure and extract from EHR and what variables are most useful to inform our metrics. At least a couple of these data</a:t>
            </a:r>
            <a:r>
              <a:rPr lang="en-US" altLang="en-US" baseline="0" dirty="0"/>
              <a:t> elements do not seem to even exist yet within many vendors’ systems, so that’s work we are actively taking on that I’ll get to in a minute.  </a:t>
            </a:r>
            <a:endParaRPr lang="en-US" altLang="en-US" dirty="0"/>
          </a:p>
          <a:p>
            <a:pPr>
              <a:spcBef>
                <a:spcPct val="0"/>
              </a:spcBef>
            </a:pPr>
            <a:endParaRPr lang="en-US" altLang="en-US" dirty="0"/>
          </a:p>
          <a:p>
            <a:pPr>
              <a:spcBef>
                <a:spcPct val="0"/>
              </a:spcBef>
            </a:pPr>
            <a:r>
              <a:rPr lang="en-US" altLang="en-US" dirty="0"/>
              <a:t>We know that privacy is a big concern so we have already begun work to create a state of the art protocol</a:t>
            </a:r>
            <a:r>
              <a:rPr lang="en-US" altLang="en-US" baseline="0" dirty="0"/>
              <a:t> to </a:t>
            </a:r>
            <a:r>
              <a:rPr lang="en-US" altLang="en-US" dirty="0"/>
              <a:t>that will ensure the data are </a:t>
            </a:r>
            <a:r>
              <a:rPr lang="en-US" altLang="en-US" dirty="0" err="1"/>
              <a:t>deidentified</a:t>
            </a:r>
            <a:r>
              <a:rPr lang="en-US" altLang="en-US" dirty="0"/>
              <a:t> and secure – I’ll talk more about that work</a:t>
            </a:r>
            <a:r>
              <a:rPr lang="en-US" altLang="en-US" baseline="0" dirty="0"/>
              <a:t> in a minute</a:t>
            </a:r>
            <a:r>
              <a:rPr lang="en-US" altLang="en-US" dirty="0"/>
              <a:t>.  Our goal is to finalize these data elements by this coming August.</a:t>
            </a:r>
          </a:p>
          <a:p>
            <a:pPr>
              <a:spcBef>
                <a:spcPct val="0"/>
              </a:spcBef>
            </a:pPr>
            <a:endParaRPr lang="en-US" altLang="en-US" dirty="0"/>
          </a:p>
          <a:p>
            <a:pPr>
              <a:spcBef>
                <a:spcPct val="0"/>
              </a:spcBef>
            </a:pPr>
            <a:r>
              <a:rPr lang="en-US" altLang="en-US" dirty="0"/>
              <a:t>Okay – so now that you know what we want in terms of measures and elements - how</a:t>
            </a:r>
            <a:r>
              <a:rPr lang="en-US" altLang="en-US" baseline="0" dirty="0"/>
              <a:t> would you go about this if you were us?  How would you get these to become standardized within all of the EHR systems that 4,000 health centers across this country?  </a:t>
            </a:r>
            <a:endParaRPr lang="en-US" altLang="en-US" dirty="0"/>
          </a:p>
        </p:txBody>
      </p:sp>
      <p:sp>
        <p:nvSpPr>
          <p:cNvPr id="757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Rockwell" pitchFamily="18" charset="0"/>
              </a:defRPr>
            </a:lvl1pPr>
            <a:lvl2pPr marL="734480" indent="-282492">
              <a:defRPr>
                <a:solidFill>
                  <a:schemeClr val="tx1"/>
                </a:solidFill>
                <a:latin typeface="Rockwell" pitchFamily="18" charset="0"/>
              </a:defRPr>
            </a:lvl2pPr>
            <a:lvl3pPr marL="1129970" indent="-225994">
              <a:defRPr>
                <a:solidFill>
                  <a:schemeClr val="tx1"/>
                </a:solidFill>
                <a:latin typeface="Rockwell" pitchFamily="18" charset="0"/>
              </a:defRPr>
            </a:lvl3pPr>
            <a:lvl4pPr marL="1581958" indent="-225994">
              <a:defRPr>
                <a:solidFill>
                  <a:schemeClr val="tx1"/>
                </a:solidFill>
                <a:latin typeface="Rockwell" pitchFamily="18" charset="0"/>
              </a:defRPr>
            </a:lvl4pPr>
            <a:lvl5pPr marL="2033946" indent="-225994">
              <a:defRPr>
                <a:solidFill>
                  <a:schemeClr val="tx1"/>
                </a:solidFill>
                <a:latin typeface="Rockwell" pitchFamily="18" charset="0"/>
              </a:defRPr>
            </a:lvl5pPr>
            <a:lvl6pPr marL="2485934" indent="-225994" fontAlgn="base">
              <a:spcBef>
                <a:spcPct val="0"/>
              </a:spcBef>
              <a:spcAft>
                <a:spcPct val="0"/>
              </a:spcAft>
              <a:defRPr>
                <a:solidFill>
                  <a:schemeClr val="tx1"/>
                </a:solidFill>
                <a:latin typeface="Rockwell" pitchFamily="18" charset="0"/>
              </a:defRPr>
            </a:lvl6pPr>
            <a:lvl7pPr marL="2937921" indent="-225994" fontAlgn="base">
              <a:spcBef>
                <a:spcPct val="0"/>
              </a:spcBef>
              <a:spcAft>
                <a:spcPct val="0"/>
              </a:spcAft>
              <a:defRPr>
                <a:solidFill>
                  <a:schemeClr val="tx1"/>
                </a:solidFill>
                <a:latin typeface="Rockwell" pitchFamily="18" charset="0"/>
              </a:defRPr>
            </a:lvl7pPr>
            <a:lvl8pPr marL="3389909" indent="-225994" fontAlgn="base">
              <a:spcBef>
                <a:spcPct val="0"/>
              </a:spcBef>
              <a:spcAft>
                <a:spcPct val="0"/>
              </a:spcAft>
              <a:defRPr>
                <a:solidFill>
                  <a:schemeClr val="tx1"/>
                </a:solidFill>
                <a:latin typeface="Rockwell" pitchFamily="18" charset="0"/>
              </a:defRPr>
            </a:lvl8pPr>
            <a:lvl9pPr marL="3841897" indent="-225994" fontAlgn="base">
              <a:spcBef>
                <a:spcPct val="0"/>
              </a:spcBef>
              <a:spcAft>
                <a:spcPct val="0"/>
              </a:spcAft>
              <a:defRPr>
                <a:solidFill>
                  <a:schemeClr val="tx1"/>
                </a:solidFill>
                <a:latin typeface="Rockwell"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85C0313-E539-4414-98CD-4B084D7E9956}" type="slidenum">
              <a:rPr kumimoji="0" lang="en-US" altLang="en-US" sz="1200" b="0" i="0" u="none" strike="noStrike" kern="1200" cap="none" spc="0" normalizeH="0" baseline="0" noProof="0">
                <a:ln>
                  <a:noFill/>
                </a:ln>
                <a:solidFill>
                  <a:prstClr val="black"/>
                </a:solidFill>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3401229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8000" cy="31432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D1C92-DAEB-46DF-80FE-0CAE456774C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91836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014ADA-C32F-4A25-860A-73E6201801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483325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014ADA-C32F-4A25-860A-73E6201801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07062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014ADA-C32F-4A25-860A-73E6201801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60971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014ADA-C32F-4A25-860A-73E6201801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19865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2038C-9447-5F47-9DE9-35A2E9A742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EF08279-F9D7-AD4E-8917-0CFDCAC516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F705828-9D8E-5042-AB9D-E637F762BF35}"/>
              </a:ext>
            </a:extLst>
          </p:cNvPr>
          <p:cNvSpPr>
            <a:spLocks noGrp="1"/>
          </p:cNvSpPr>
          <p:nvPr>
            <p:ph type="dt" sz="half" idx="10"/>
          </p:nvPr>
        </p:nvSpPr>
        <p:spPr/>
        <p:txBody>
          <a:bodyPr/>
          <a:lstStyle/>
          <a:p>
            <a:fld id="{7878B26E-5CFE-422D-A838-F9D8E9910B53}" type="datetimeFigureOut">
              <a:rPr lang="en-US" smtClean="0"/>
              <a:t>8/1/2018</a:t>
            </a:fld>
            <a:endParaRPr lang="en-US"/>
          </a:p>
        </p:txBody>
      </p:sp>
      <p:sp>
        <p:nvSpPr>
          <p:cNvPr id="5" name="Footer Placeholder 4">
            <a:extLst>
              <a:ext uri="{FF2B5EF4-FFF2-40B4-BE49-F238E27FC236}">
                <a16:creationId xmlns:a16="http://schemas.microsoft.com/office/drawing/2014/main" id="{DE257C94-DD76-104F-AD3C-BF80C02BC6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F06712-0369-BE4F-B6DD-819A10ED91FE}"/>
              </a:ext>
            </a:extLst>
          </p:cNvPr>
          <p:cNvSpPr>
            <a:spLocks noGrp="1"/>
          </p:cNvSpPr>
          <p:nvPr>
            <p:ph type="sldNum" sz="quarter" idx="12"/>
          </p:nvPr>
        </p:nvSpPr>
        <p:spPr/>
        <p:txBody>
          <a:bodyPr/>
          <a:lstStyle/>
          <a:p>
            <a:fld id="{BD8BB987-F618-424C-8E1A-D17225677942}" type="slidenum">
              <a:rPr lang="en-US" smtClean="0"/>
              <a:t>‹#›</a:t>
            </a:fld>
            <a:endParaRPr lang="en-US"/>
          </a:p>
        </p:txBody>
      </p:sp>
      <p:sp>
        <p:nvSpPr>
          <p:cNvPr id="7" name="Rectangle 6">
            <a:extLst>
              <a:ext uri="{FF2B5EF4-FFF2-40B4-BE49-F238E27FC236}">
                <a16:creationId xmlns:a16="http://schemas.microsoft.com/office/drawing/2014/main" id="{1A11E491-6006-AA43-87FA-0FFE1820D9D9}"/>
              </a:ext>
            </a:extLst>
          </p:cNvPr>
          <p:cNvSpPr/>
          <p:nvPr/>
        </p:nvSpPr>
        <p:spPr>
          <a:xfrm>
            <a:off x="0" y="5468112"/>
            <a:ext cx="12192000" cy="1389888"/>
          </a:xfrm>
          <a:prstGeom prst="rect">
            <a:avLst/>
          </a:prstGeom>
          <a:gradFill flip="none" rotWithShape="1">
            <a:gsLst>
              <a:gs pos="100000">
                <a:srgbClr val="3086AB"/>
              </a:gs>
              <a:gs pos="27000">
                <a:srgbClr val="3086AB"/>
              </a:gs>
              <a:gs pos="0">
                <a:srgbClr val="B3C9D9"/>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7BFB469A-4D67-4748-8456-F7950DDA61DA}"/>
              </a:ext>
            </a:extLst>
          </p:cNvPr>
          <p:cNvCxnSpPr>
            <a:cxnSpLocks/>
          </p:cNvCxnSpPr>
          <p:nvPr/>
        </p:nvCxnSpPr>
        <p:spPr>
          <a:xfrm>
            <a:off x="0" y="5432912"/>
            <a:ext cx="12192000" cy="0"/>
          </a:xfrm>
          <a:prstGeom prst="line">
            <a:avLst/>
          </a:prstGeom>
          <a:ln w="76200" cmpd="sng">
            <a:solidFill>
              <a:srgbClr val="FFA004"/>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2960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36129F9-DA4E-F741-B235-71886E1C8F7E}"/>
              </a:ext>
            </a:extLst>
          </p:cNvPr>
          <p:cNvSpPr/>
          <p:nvPr/>
        </p:nvSpPr>
        <p:spPr>
          <a:xfrm>
            <a:off x="0" y="0"/>
            <a:ext cx="4772025" cy="2057400"/>
          </a:xfrm>
          <a:prstGeom prst="rect">
            <a:avLst/>
          </a:prstGeom>
          <a:gradFill flip="none" rotWithShape="1">
            <a:gsLst>
              <a:gs pos="100000">
                <a:srgbClr val="3086AB"/>
              </a:gs>
              <a:gs pos="50000">
                <a:srgbClr val="3086AB"/>
              </a:gs>
              <a:gs pos="0">
                <a:srgbClr val="B3C9D9"/>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341D7F-077F-BE4E-8142-EF0C4E4BD36A}"/>
              </a:ext>
            </a:extLst>
          </p:cNvPr>
          <p:cNvSpPr>
            <a:spLocks noGrp="1"/>
          </p:cNvSpPr>
          <p:nvPr>
            <p:ph type="title"/>
          </p:nvPr>
        </p:nvSpPr>
        <p:spPr>
          <a:xfrm>
            <a:off x="243673" y="187325"/>
            <a:ext cx="3932237" cy="1600200"/>
          </a:xfrm>
        </p:spPr>
        <p:txBody>
          <a:bodyPr anchor="b"/>
          <a:lstStyle>
            <a:lvl1pPr>
              <a:defRPr sz="320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BDB88269-F592-E942-B357-F144A0EB0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C23954D-D541-E74F-B168-B6D0301AC2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107F86C-46C5-1D42-83E5-BEDFA39F2FBF}"/>
              </a:ext>
            </a:extLst>
          </p:cNvPr>
          <p:cNvSpPr>
            <a:spLocks noGrp="1"/>
          </p:cNvSpPr>
          <p:nvPr>
            <p:ph type="dt" sz="half" idx="10"/>
          </p:nvPr>
        </p:nvSpPr>
        <p:spPr/>
        <p:txBody>
          <a:bodyPr/>
          <a:lstStyle/>
          <a:p>
            <a:fld id="{7878B26E-5CFE-422D-A838-F9D8E9910B53}" type="datetimeFigureOut">
              <a:rPr lang="en-US" smtClean="0"/>
              <a:t>8/1/2018</a:t>
            </a:fld>
            <a:endParaRPr lang="en-US"/>
          </a:p>
        </p:txBody>
      </p:sp>
      <p:sp>
        <p:nvSpPr>
          <p:cNvPr id="6" name="Footer Placeholder 5">
            <a:extLst>
              <a:ext uri="{FF2B5EF4-FFF2-40B4-BE49-F238E27FC236}">
                <a16:creationId xmlns:a16="http://schemas.microsoft.com/office/drawing/2014/main" id="{383BA3CB-21A6-8748-872D-82C2843BA3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0E91CF-43CF-7E49-80FA-0A43B94D3C1E}"/>
              </a:ext>
            </a:extLst>
          </p:cNvPr>
          <p:cNvSpPr>
            <a:spLocks noGrp="1"/>
          </p:cNvSpPr>
          <p:nvPr>
            <p:ph type="sldNum" sz="quarter" idx="12"/>
          </p:nvPr>
        </p:nvSpPr>
        <p:spPr/>
        <p:txBody>
          <a:bodyPr/>
          <a:lstStyle/>
          <a:p>
            <a:fld id="{BD8BB987-F618-424C-8E1A-D17225677942}" type="slidenum">
              <a:rPr lang="en-US" smtClean="0"/>
              <a:t>‹#›</a:t>
            </a:fld>
            <a:endParaRPr lang="en-US"/>
          </a:p>
        </p:txBody>
      </p:sp>
      <p:sp>
        <p:nvSpPr>
          <p:cNvPr id="8" name="Rectangle 7">
            <a:extLst>
              <a:ext uri="{FF2B5EF4-FFF2-40B4-BE49-F238E27FC236}">
                <a16:creationId xmlns:a16="http://schemas.microsoft.com/office/drawing/2014/main" id="{C0C7DBA5-3996-9145-A147-A2B67F4674F4}"/>
              </a:ext>
            </a:extLst>
          </p:cNvPr>
          <p:cNvSpPr/>
          <p:nvPr/>
        </p:nvSpPr>
        <p:spPr>
          <a:xfrm>
            <a:off x="0" y="6359321"/>
            <a:ext cx="12192000" cy="498679"/>
          </a:xfrm>
          <a:prstGeom prst="rect">
            <a:avLst/>
          </a:prstGeom>
          <a:gradFill flip="none" rotWithShape="1">
            <a:gsLst>
              <a:gs pos="0">
                <a:srgbClr val="E0752D"/>
              </a:gs>
              <a:gs pos="69000">
                <a:srgbClr val="EDAC7B"/>
              </a:gs>
              <a:gs pos="100000">
                <a:srgbClr val="F2C8A7"/>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http://</a:t>
            </a:r>
            <a:r>
              <a:rPr lang="en-US" dirty="0" err="1"/>
              <a:t>hspconsortium.org</a:t>
            </a:r>
            <a:endParaRPr lang="en-US" dirty="0"/>
          </a:p>
        </p:txBody>
      </p:sp>
      <p:pic>
        <p:nvPicPr>
          <p:cNvPr id="9" name="Picture 8">
            <a:extLst>
              <a:ext uri="{FF2B5EF4-FFF2-40B4-BE49-F238E27FC236}">
                <a16:creationId xmlns:a16="http://schemas.microsoft.com/office/drawing/2014/main" id="{6AE84F2A-01B6-FB49-B87E-F987517044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673" y="6389988"/>
            <a:ext cx="1825656" cy="422689"/>
          </a:xfrm>
          <a:prstGeom prst="rect">
            <a:avLst/>
          </a:prstGeom>
        </p:spPr>
      </p:pic>
    </p:spTree>
    <p:extLst>
      <p:ext uri="{BB962C8B-B14F-4D97-AF65-F5344CB8AC3E}">
        <p14:creationId xmlns:p14="http://schemas.microsoft.com/office/powerpoint/2010/main" val="568789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16DE2C8-EAA1-C342-83BC-F7A99434E8AB}"/>
              </a:ext>
            </a:extLst>
          </p:cNvPr>
          <p:cNvSpPr/>
          <p:nvPr/>
        </p:nvSpPr>
        <p:spPr>
          <a:xfrm>
            <a:off x="0" y="0"/>
            <a:ext cx="12192000" cy="1389888"/>
          </a:xfrm>
          <a:prstGeom prst="rect">
            <a:avLst/>
          </a:prstGeom>
          <a:gradFill flip="none" rotWithShape="1">
            <a:gsLst>
              <a:gs pos="100000">
                <a:srgbClr val="3086AB"/>
              </a:gs>
              <a:gs pos="53000">
                <a:srgbClr val="3086AB"/>
              </a:gs>
              <a:gs pos="0">
                <a:srgbClr val="B3C9D9"/>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60B1E8-7691-AC40-88E2-849A0E5DE90B}"/>
              </a:ext>
            </a:extLst>
          </p:cNvPr>
          <p:cNvSpPr>
            <a:spLocks noGrp="1"/>
          </p:cNvSpPr>
          <p:nvPr>
            <p:ph type="title"/>
          </p:nvPr>
        </p:nvSpPr>
        <p:spPr>
          <a:xfrm>
            <a:off x="0" y="0"/>
            <a:ext cx="12192000" cy="1325563"/>
          </a:xfrm>
        </p:spPr>
        <p:txBody>
          <a:bodyPr/>
          <a:lstStyle>
            <a:lvl1pPr>
              <a:defRPr>
                <a:solidFill>
                  <a:schemeClr val="bg1"/>
                </a:solidFill>
              </a:defRPr>
            </a:lvl1p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D331A58-9040-2B49-B0E4-0DBF1011609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CB0B70-45A1-8442-B4CB-9A5BC05912B7}"/>
              </a:ext>
            </a:extLst>
          </p:cNvPr>
          <p:cNvSpPr>
            <a:spLocks noGrp="1"/>
          </p:cNvSpPr>
          <p:nvPr>
            <p:ph type="dt" sz="half" idx="10"/>
          </p:nvPr>
        </p:nvSpPr>
        <p:spPr/>
        <p:txBody>
          <a:bodyPr/>
          <a:lstStyle/>
          <a:p>
            <a:fld id="{7878B26E-5CFE-422D-A838-F9D8E9910B53}" type="datetimeFigureOut">
              <a:rPr lang="en-US" smtClean="0"/>
              <a:t>8/1/2018</a:t>
            </a:fld>
            <a:endParaRPr lang="en-US"/>
          </a:p>
        </p:txBody>
      </p:sp>
      <p:sp>
        <p:nvSpPr>
          <p:cNvPr id="5" name="Footer Placeholder 4">
            <a:extLst>
              <a:ext uri="{FF2B5EF4-FFF2-40B4-BE49-F238E27FC236}">
                <a16:creationId xmlns:a16="http://schemas.microsoft.com/office/drawing/2014/main" id="{8BDB20D8-EC39-4449-9946-1B356CA7CB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7887CA-E28F-7648-8975-E1F65EC78ECF}"/>
              </a:ext>
            </a:extLst>
          </p:cNvPr>
          <p:cNvSpPr>
            <a:spLocks noGrp="1"/>
          </p:cNvSpPr>
          <p:nvPr>
            <p:ph type="sldNum" sz="quarter" idx="12"/>
          </p:nvPr>
        </p:nvSpPr>
        <p:spPr/>
        <p:txBody>
          <a:bodyPr/>
          <a:lstStyle/>
          <a:p>
            <a:fld id="{BD8BB987-F618-424C-8E1A-D17225677942}" type="slidenum">
              <a:rPr lang="en-US" smtClean="0"/>
              <a:t>‹#›</a:t>
            </a:fld>
            <a:endParaRPr lang="en-US"/>
          </a:p>
        </p:txBody>
      </p:sp>
      <p:sp>
        <p:nvSpPr>
          <p:cNvPr id="7" name="Rectangle 6">
            <a:extLst>
              <a:ext uri="{FF2B5EF4-FFF2-40B4-BE49-F238E27FC236}">
                <a16:creationId xmlns:a16="http://schemas.microsoft.com/office/drawing/2014/main" id="{8F9E272A-9128-414B-881C-7DEA06E7E859}"/>
              </a:ext>
            </a:extLst>
          </p:cNvPr>
          <p:cNvSpPr/>
          <p:nvPr/>
        </p:nvSpPr>
        <p:spPr>
          <a:xfrm>
            <a:off x="0" y="6359321"/>
            <a:ext cx="12192000" cy="498679"/>
          </a:xfrm>
          <a:prstGeom prst="rect">
            <a:avLst/>
          </a:prstGeom>
          <a:gradFill flip="none" rotWithShape="1">
            <a:gsLst>
              <a:gs pos="0">
                <a:srgbClr val="E0752D"/>
              </a:gs>
              <a:gs pos="69000">
                <a:srgbClr val="EDAC7B"/>
              </a:gs>
              <a:gs pos="100000">
                <a:srgbClr val="F2C8A7"/>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http://</a:t>
            </a:r>
            <a:r>
              <a:rPr lang="en-US" dirty="0" err="1"/>
              <a:t>hspconsortium.org</a:t>
            </a:r>
            <a:endParaRPr lang="en-US" dirty="0"/>
          </a:p>
        </p:txBody>
      </p:sp>
      <p:pic>
        <p:nvPicPr>
          <p:cNvPr id="8" name="Picture 7">
            <a:extLst>
              <a:ext uri="{FF2B5EF4-FFF2-40B4-BE49-F238E27FC236}">
                <a16:creationId xmlns:a16="http://schemas.microsoft.com/office/drawing/2014/main" id="{B9944F96-F0B3-DF4B-9959-F4BFC013B7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673" y="6389988"/>
            <a:ext cx="1825656" cy="422689"/>
          </a:xfrm>
          <a:prstGeom prst="rect">
            <a:avLst/>
          </a:prstGeom>
        </p:spPr>
      </p:pic>
    </p:spTree>
    <p:extLst>
      <p:ext uri="{BB962C8B-B14F-4D97-AF65-F5344CB8AC3E}">
        <p14:creationId xmlns:p14="http://schemas.microsoft.com/office/powerpoint/2010/main" val="26084080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E927101-B8BF-B741-ADC3-3DC3BE4C816A}"/>
              </a:ext>
            </a:extLst>
          </p:cNvPr>
          <p:cNvSpPr/>
          <p:nvPr/>
        </p:nvSpPr>
        <p:spPr>
          <a:xfrm>
            <a:off x="8724900" y="-1"/>
            <a:ext cx="3467100" cy="6176963"/>
          </a:xfrm>
          <a:prstGeom prst="rect">
            <a:avLst/>
          </a:prstGeom>
          <a:gradFill flip="none" rotWithShape="1">
            <a:gsLst>
              <a:gs pos="0">
                <a:srgbClr val="3086AB"/>
              </a:gs>
              <a:gs pos="50000">
                <a:srgbClr val="3086AB"/>
              </a:gs>
              <a:gs pos="100000">
                <a:srgbClr val="B3C9D9"/>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FF8ADFC9-D95A-CB4C-ADC7-92D9748EB24C}"/>
              </a:ext>
            </a:extLst>
          </p:cNvPr>
          <p:cNvSpPr>
            <a:spLocks noGrp="1"/>
          </p:cNvSpPr>
          <p:nvPr>
            <p:ph type="title" orient="vert"/>
          </p:nvPr>
        </p:nvSpPr>
        <p:spPr>
          <a:xfrm>
            <a:off x="9144000" y="152400"/>
            <a:ext cx="2628900" cy="6024562"/>
          </a:xfrm>
        </p:spPr>
        <p:txBody>
          <a:bodyPr vert="eaVert"/>
          <a:lstStyle>
            <a:lvl1pPr>
              <a:defRPr>
                <a:solidFill>
                  <a:schemeClr val="bg1"/>
                </a:solidFill>
              </a:defRPr>
            </a:lvl1pPr>
          </a:lstStyle>
          <a:p>
            <a:r>
              <a:rPr lang="en-US"/>
              <a:t>Click to edit Master title style</a:t>
            </a:r>
          </a:p>
        </p:txBody>
      </p:sp>
      <p:sp>
        <p:nvSpPr>
          <p:cNvPr id="3" name="Vertical Text Placeholder 2">
            <a:extLst>
              <a:ext uri="{FF2B5EF4-FFF2-40B4-BE49-F238E27FC236}">
                <a16:creationId xmlns:a16="http://schemas.microsoft.com/office/drawing/2014/main" id="{3D4EEF81-C4B5-DB47-BDD9-EDBAD20160A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70EBF8-14B1-664D-9D5B-AAE2995E75C8}"/>
              </a:ext>
            </a:extLst>
          </p:cNvPr>
          <p:cNvSpPr>
            <a:spLocks noGrp="1"/>
          </p:cNvSpPr>
          <p:nvPr>
            <p:ph type="dt" sz="half" idx="10"/>
          </p:nvPr>
        </p:nvSpPr>
        <p:spPr/>
        <p:txBody>
          <a:bodyPr/>
          <a:lstStyle/>
          <a:p>
            <a:fld id="{7878B26E-5CFE-422D-A838-F9D8E9910B53}" type="datetimeFigureOut">
              <a:rPr lang="en-US" smtClean="0"/>
              <a:t>8/1/2018</a:t>
            </a:fld>
            <a:endParaRPr lang="en-US"/>
          </a:p>
        </p:txBody>
      </p:sp>
      <p:sp>
        <p:nvSpPr>
          <p:cNvPr id="5" name="Footer Placeholder 4">
            <a:extLst>
              <a:ext uri="{FF2B5EF4-FFF2-40B4-BE49-F238E27FC236}">
                <a16:creationId xmlns:a16="http://schemas.microsoft.com/office/drawing/2014/main" id="{BCBE7D37-03A2-A647-8817-3BB7774B0D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ACBB5B-A7DC-6B4B-98EB-551FBA477D3A}"/>
              </a:ext>
            </a:extLst>
          </p:cNvPr>
          <p:cNvSpPr>
            <a:spLocks noGrp="1"/>
          </p:cNvSpPr>
          <p:nvPr>
            <p:ph type="sldNum" sz="quarter" idx="12"/>
          </p:nvPr>
        </p:nvSpPr>
        <p:spPr/>
        <p:txBody>
          <a:bodyPr/>
          <a:lstStyle/>
          <a:p>
            <a:fld id="{BD8BB987-F618-424C-8E1A-D17225677942}" type="slidenum">
              <a:rPr lang="en-US" smtClean="0"/>
              <a:t>‹#›</a:t>
            </a:fld>
            <a:endParaRPr lang="en-US"/>
          </a:p>
        </p:txBody>
      </p:sp>
      <p:sp>
        <p:nvSpPr>
          <p:cNvPr id="7" name="Rectangle 6">
            <a:extLst>
              <a:ext uri="{FF2B5EF4-FFF2-40B4-BE49-F238E27FC236}">
                <a16:creationId xmlns:a16="http://schemas.microsoft.com/office/drawing/2014/main" id="{2018598C-A87A-9C48-B789-E75979C7745C}"/>
              </a:ext>
            </a:extLst>
          </p:cNvPr>
          <p:cNvSpPr/>
          <p:nvPr/>
        </p:nvSpPr>
        <p:spPr>
          <a:xfrm>
            <a:off x="0" y="6359321"/>
            <a:ext cx="12192000" cy="498679"/>
          </a:xfrm>
          <a:prstGeom prst="rect">
            <a:avLst/>
          </a:prstGeom>
          <a:gradFill flip="none" rotWithShape="1">
            <a:gsLst>
              <a:gs pos="0">
                <a:srgbClr val="E0752D"/>
              </a:gs>
              <a:gs pos="69000">
                <a:srgbClr val="EDAC7B"/>
              </a:gs>
              <a:gs pos="100000">
                <a:srgbClr val="F2C8A7"/>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http://</a:t>
            </a:r>
            <a:r>
              <a:rPr lang="en-US" dirty="0" err="1"/>
              <a:t>hspconsortium.org</a:t>
            </a:r>
            <a:endParaRPr lang="en-US" dirty="0"/>
          </a:p>
        </p:txBody>
      </p:sp>
      <p:pic>
        <p:nvPicPr>
          <p:cNvPr id="8" name="Picture 7">
            <a:extLst>
              <a:ext uri="{FF2B5EF4-FFF2-40B4-BE49-F238E27FC236}">
                <a16:creationId xmlns:a16="http://schemas.microsoft.com/office/drawing/2014/main" id="{DBE72D59-56A1-814C-93C1-54E37B9479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673" y="6389988"/>
            <a:ext cx="1825656" cy="422689"/>
          </a:xfrm>
          <a:prstGeom prst="rect">
            <a:avLst/>
          </a:prstGeom>
        </p:spPr>
      </p:pic>
    </p:spTree>
    <p:extLst>
      <p:ext uri="{BB962C8B-B14F-4D97-AF65-F5344CB8AC3E}">
        <p14:creationId xmlns:p14="http://schemas.microsoft.com/office/powerpoint/2010/main" val="38854394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pPr defTabSz="879194"/>
            <a:fld id="{A76CE376-B3CB-47DD-889B-2D03976BC926}" type="datetimeFigureOut">
              <a:rPr lang="en-US" sz="1700" smtClean="0">
                <a:solidFill>
                  <a:prstClr val="black"/>
                </a:solidFill>
              </a:rPr>
              <a:pPr defTabSz="879194"/>
              <a:t>8/1/2018</a:t>
            </a:fld>
            <a:endParaRPr lang="en-US" sz="1700">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pPr defTabSz="879194"/>
            <a:endParaRPr lang="en-US" sz="1700">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pPr defTabSz="879194"/>
            <a:fld id="{AE699039-E597-4887-A140-CAE5586FA7C3}" type="slidenum">
              <a:rPr lang="en-US" sz="1700" smtClean="0">
                <a:solidFill>
                  <a:prstClr val="black"/>
                </a:solidFill>
              </a:rPr>
              <a:pPr defTabSz="879194"/>
              <a:t>‹#›</a:t>
            </a:fld>
            <a:endParaRPr lang="en-US" sz="1700">
              <a:solidFill>
                <a:prstClr val="black"/>
              </a:solidFill>
            </a:endParaRPr>
          </a:p>
        </p:txBody>
      </p:sp>
    </p:spTree>
    <p:extLst>
      <p:ext uri="{BB962C8B-B14F-4D97-AF65-F5344CB8AC3E}">
        <p14:creationId xmlns:p14="http://schemas.microsoft.com/office/powerpoint/2010/main" val="36700009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pPr defTabSz="879194"/>
            <a:fld id="{A76CE376-B3CB-47DD-889B-2D03976BC926}" type="datetimeFigureOut">
              <a:rPr lang="en-US" sz="1700" smtClean="0">
                <a:solidFill>
                  <a:prstClr val="black"/>
                </a:solidFill>
              </a:rPr>
              <a:pPr defTabSz="879194"/>
              <a:t>8/1/2018</a:t>
            </a:fld>
            <a:endParaRPr lang="en-US" sz="1700">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pPr defTabSz="879194"/>
            <a:endParaRPr lang="en-US" sz="1700">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pPr defTabSz="879194"/>
            <a:fld id="{AE699039-E597-4887-A140-CAE5586FA7C3}" type="slidenum">
              <a:rPr lang="en-US" sz="1700" smtClean="0">
                <a:solidFill>
                  <a:prstClr val="black"/>
                </a:solidFill>
              </a:rPr>
              <a:pPr defTabSz="879194"/>
              <a:t>‹#›</a:t>
            </a:fld>
            <a:endParaRPr lang="en-US" sz="1700">
              <a:solidFill>
                <a:prstClr val="black"/>
              </a:solidFill>
            </a:endParaRPr>
          </a:p>
        </p:txBody>
      </p:sp>
    </p:spTree>
    <p:extLst>
      <p:ext uri="{BB962C8B-B14F-4D97-AF65-F5344CB8AC3E}">
        <p14:creationId xmlns:p14="http://schemas.microsoft.com/office/powerpoint/2010/main" val="19484394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pPr defTabSz="879194"/>
            <a:fld id="{A76CE376-B3CB-47DD-889B-2D03976BC926}" type="datetimeFigureOut">
              <a:rPr lang="en-US" sz="1700" smtClean="0">
                <a:solidFill>
                  <a:prstClr val="black"/>
                </a:solidFill>
              </a:rPr>
              <a:pPr defTabSz="879194"/>
              <a:t>8/1/2018</a:t>
            </a:fld>
            <a:endParaRPr lang="en-US" sz="1700">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pPr defTabSz="879194"/>
            <a:endParaRPr lang="en-US" sz="1700">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pPr defTabSz="879194"/>
            <a:fld id="{AE699039-E597-4887-A140-CAE5586FA7C3}" type="slidenum">
              <a:rPr lang="en-US" sz="1700" smtClean="0">
                <a:solidFill>
                  <a:prstClr val="black"/>
                </a:solidFill>
              </a:rPr>
              <a:pPr defTabSz="879194"/>
              <a:t>‹#›</a:t>
            </a:fld>
            <a:endParaRPr lang="en-US" sz="1700">
              <a:solidFill>
                <a:prstClr val="black"/>
              </a:solidFill>
            </a:endParaRPr>
          </a:p>
        </p:txBody>
      </p:sp>
    </p:spTree>
    <p:extLst>
      <p:ext uri="{BB962C8B-B14F-4D97-AF65-F5344CB8AC3E}">
        <p14:creationId xmlns:p14="http://schemas.microsoft.com/office/powerpoint/2010/main" val="252636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pPr defTabSz="879194"/>
            <a:fld id="{A76CE376-B3CB-47DD-889B-2D03976BC926}" type="datetimeFigureOut">
              <a:rPr lang="en-US" sz="1700" smtClean="0">
                <a:solidFill>
                  <a:prstClr val="black"/>
                </a:solidFill>
              </a:rPr>
              <a:pPr defTabSz="879194"/>
              <a:t>8/1/2018</a:t>
            </a:fld>
            <a:endParaRPr lang="en-US" sz="1700">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pPr defTabSz="879194"/>
            <a:endParaRPr lang="en-US" sz="1700">
              <a:solidFill>
                <a:prstClr val="black"/>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pPr defTabSz="879194"/>
            <a:fld id="{AE699039-E597-4887-A140-CAE5586FA7C3}" type="slidenum">
              <a:rPr lang="en-US" sz="1700" smtClean="0">
                <a:solidFill>
                  <a:prstClr val="black"/>
                </a:solidFill>
              </a:rPr>
              <a:pPr defTabSz="879194"/>
              <a:t>‹#›</a:t>
            </a:fld>
            <a:endParaRPr lang="en-US" sz="1700">
              <a:solidFill>
                <a:prstClr val="black"/>
              </a:solidFill>
            </a:endParaRPr>
          </a:p>
        </p:txBody>
      </p:sp>
    </p:spTree>
    <p:extLst>
      <p:ext uri="{BB962C8B-B14F-4D97-AF65-F5344CB8AC3E}">
        <p14:creationId xmlns:p14="http://schemas.microsoft.com/office/powerpoint/2010/main" val="3752955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pPr defTabSz="879194"/>
            <a:fld id="{A76CE376-B3CB-47DD-889B-2D03976BC926}" type="datetimeFigureOut">
              <a:rPr lang="en-US" sz="1700" smtClean="0">
                <a:solidFill>
                  <a:prstClr val="black"/>
                </a:solidFill>
              </a:rPr>
              <a:pPr defTabSz="879194"/>
              <a:t>8/1/2018</a:t>
            </a:fld>
            <a:endParaRPr lang="en-US" sz="1700">
              <a:solidFill>
                <a:prstClr val="black"/>
              </a:solidFill>
            </a:endParaRPr>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pPr defTabSz="879194"/>
            <a:endParaRPr lang="en-US" sz="1700">
              <a:solidFill>
                <a:prstClr val="black"/>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pPr defTabSz="879194"/>
            <a:fld id="{AE699039-E597-4887-A140-CAE5586FA7C3}" type="slidenum">
              <a:rPr lang="en-US" sz="1700" smtClean="0">
                <a:solidFill>
                  <a:prstClr val="black"/>
                </a:solidFill>
              </a:rPr>
              <a:pPr defTabSz="879194"/>
              <a:t>‹#›</a:t>
            </a:fld>
            <a:endParaRPr lang="en-US" sz="1700">
              <a:solidFill>
                <a:prstClr val="black"/>
              </a:solidFill>
            </a:endParaRPr>
          </a:p>
        </p:txBody>
      </p:sp>
    </p:spTree>
    <p:extLst>
      <p:ext uri="{BB962C8B-B14F-4D97-AF65-F5344CB8AC3E}">
        <p14:creationId xmlns:p14="http://schemas.microsoft.com/office/powerpoint/2010/main" val="38209340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pPr defTabSz="879194"/>
            <a:fld id="{A76CE376-B3CB-47DD-889B-2D03976BC926}" type="datetimeFigureOut">
              <a:rPr lang="en-US" sz="1700" smtClean="0">
                <a:solidFill>
                  <a:prstClr val="black"/>
                </a:solidFill>
              </a:rPr>
              <a:pPr defTabSz="879194"/>
              <a:t>8/1/2018</a:t>
            </a:fld>
            <a:endParaRPr lang="en-US" sz="1700">
              <a:solidFill>
                <a:prstClr val="black"/>
              </a:solidFill>
            </a:endParaRPr>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pPr defTabSz="879194"/>
            <a:endParaRPr lang="en-US" sz="1700">
              <a:solidFill>
                <a:prstClr val="black"/>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pPr defTabSz="879194"/>
            <a:fld id="{AE699039-E597-4887-A140-CAE5586FA7C3}" type="slidenum">
              <a:rPr lang="en-US" sz="1700" smtClean="0">
                <a:solidFill>
                  <a:prstClr val="black"/>
                </a:solidFill>
              </a:rPr>
              <a:pPr defTabSz="879194"/>
              <a:t>‹#›</a:t>
            </a:fld>
            <a:endParaRPr lang="en-US" sz="1700">
              <a:solidFill>
                <a:prstClr val="black"/>
              </a:solidFill>
            </a:endParaRPr>
          </a:p>
        </p:txBody>
      </p:sp>
    </p:spTree>
    <p:extLst>
      <p:ext uri="{BB962C8B-B14F-4D97-AF65-F5344CB8AC3E}">
        <p14:creationId xmlns:p14="http://schemas.microsoft.com/office/powerpoint/2010/main" val="25802283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pPr defTabSz="879194"/>
            <a:fld id="{A76CE376-B3CB-47DD-889B-2D03976BC926}" type="datetimeFigureOut">
              <a:rPr lang="en-US" sz="1700" smtClean="0">
                <a:solidFill>
                  <a:prstClr val="black"/>
                </a:solidFill>
              </a:rPr>
              <a:pPr defTabSz="879194"/>
              <a:t>8/1/2018</a:t>
            </a:fld>
            <a:endParaRPr lang="en-US" sz="1700">
              <a:solidFill>
                <a:prstClr val="black"/>
              </a:solidFill>
            </a:endParaRPr>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pPr defTabSz="879194"/>
            <a:endParaRPr lang="en-US" sz="1700">
              <a:solidFill>
                <a:prstClr val="black"/>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pPr defTabSz="879194"/>
            <a:fld id="{AE699039-E597-4887-A140-CAE5586FA7C3}" type="slidenum">
              <a:rPr lang="en-US" sz="1700" smtClean="0">
                <a:solidFill>
                  <a:prstClr val="black"/>
                </a:solidFill>
              </a:rPr>
              <a:pPr defTabSz="879194"/>
              <a:t>‹#›</a:t>
            </a:fld>
            <a:endParaRPr lang="en-US" sz="1700">
              <a:solidFill>
                <a:prstClr val="black"/>
              </a:solidFill>
            </a:endParaRPr>
          </a:p>
        </p:txBody>
      </p:sp>
    </p:spTree>
    <p:extLst>
      <p:ext uri="{BB962C8B-B14F-4D97-AF65-F5344CB8AC3E}">
        <p14:creationId xmlns:p14="http://schemas.microsoft.com/office/powerpoint/2010/main" val="2656698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9E581F3-6C7B-CC4B-89AD-F533C4F865E7}"/>
              </a:ext>
            </a:extLst>
          </p:cNvPr>
          <p:cNvSpPr/>
          <p:nvPr/>
        </p:nvSpPr>
        <p:spPr>
          <a:xfrm>
            <a:off x="0" y="0"/>
            <a:ext cx="12192000" cy="1389888"/>
          </a:xfrm>
          <a:prstGeom prst="rect">
            <a:avLst/>
          </a:prstGeom>
          <a:gradFill flip="none" rotWithShape="1">
            <a:gsLst>
              <a:gs pos="97000">
                <a:srgbClr val="3086AB"/>
              </a:gs>
              <a:gs pos="48000">
                <a:srgbClr val="3086AB"/>
              </a:gs>
              <a:gs pos="1000">
                <a:srgbClr val="B3C9D9"/>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91CEBD-8A79-A849-A78D-03A66FB62E1E}"/>
              </a:ext>
            </a:extLst>
          </p:cNvPr>
          <p:cNvSpPr>
            <a:spLocks noGrp="1"/>
          </p:cNvSpPr>
          <p:nvPr>
            <p:ph type="title"/>
          </p:nvPr>
        </p:nvSpPr>
        <p:spPr>
          <a:xfrm>
            <a:off x="0" y="32162"/>
            <a:ext cx="12192000" cy="1325563"/>
          </a:xfrm>
        </p:spPr>
        <p:txBody>
          <a:bodyPr/>
          <a:lstStyle>
            <a:lvl1pPr>
              <a:defRPr>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9172AD5-0BA6-9448-8C9F-50A017A2CEA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5C5FF2-5A67-3D44-9F53-AF065C67DD74}"/>
              </a:ext>
            </a:extLst>
          </p:cNvPr>
          <p:cNvSpPr>
            <a:spLocks noGrp="1"/>
          </p:cNvSpPr>
          <p:nvPr>
            <p:ph type="dt" sz="half" idx="10"/>
          </p:nvPr>
        </p:nvSpPr>
        <p:spPr/>
        <p:txBody>
          <a:bodyPr/>
          <a:lstStyle/>
          <a:p>
            <a:fld id="{7878B26E-5CFE-422D-A838-F9D8E9910B53}" type="datetimeFigureOut">
              <a:rPr lang="en-US" smtClean="0"/>
              <a:t>8/1/2018</a:t>
            </a:fld>
            <a:endParaRPr lang="en-US"/>
          </a:p>
        </p:txBody>
      </p:sp>
      <p:sp>
        <p:nvSpPr>
          <p:cNvPr id="5" name="Footer Placeholder 4">
            <a:extLst>
              <a:ext uri="{FF2B5EF4-FFF2-40B4-BE49-F238E27FC236}">
                <a16:creationId xmlns:a16="http://schemas.microsoft.com/office/drawing/2014/main" id="{9BABF0BF-A6F8-D249-AB19-E8969996D0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7B0FDC-4791-B647-B4C0-EAD4E0CA2650}"/>
              </a:ext>
            </a:extLst>
          </p:cNvPr>
          <p:cNvSpPr>
            <a:spLocks noGrp="1"/>
          </p:cNvSpPr>
          <p:nvPr>
            <p:ph type="sldNum" sz="quarter" idx="12"/>
          </p:nvPr>
        </p:nvSpPr>
        <p:spPr/>
        <p:txBody>
          <a:bodyPr/>
          <a:lstStyle/>
          <a:p>
            <a:fld id="{BD8BB987-F618-424C-8E1A-D17225677942}" type="slidenum">
              <a:rPr lang="en-US" smtClean="0"/>
              <a:t>‹#›</a:t>
            </a:fld>
            <a:endParaRPr lang="en-US"/>
          </a:p>
        </p:txBody>
      </p:sp>
      <p:sp>
        <p:nvSpPr>
          <p:cNvPr id="8" name="Rectangle 7">
            <a:extLst>
              <a:ext uri="{FF2B5EF4-FFF2-40B4-BE49-F238E27FC236}">
                <a16:creationId xmlns:a16="http://schemas.microsoft.com/office/drawing/2014/main" id="{46F68700-FC05-5641-BBEC-BA35DC5D3ADC}"/>
              </a:ext>
            </a:extLst>
          </p:cNvPr>
          <p:cNvSpPr/>
          <p:nvPr/>
        </p:nvSpPr>
        <p:spPr>
          <a:xfrm>
            <a:off x="0" y="6359321"/>
            <a:ext cx="12192000" cy="498679"/>
          </a:xfrm>
          <a:prstGeom prst="rect">
            <a:avLst/>
          </a:prstGeom>
          <a:gradFill flip="none" rotWithShape="1">
            <a:gsLst>
              <a:gs pos="0">
                <a:srgbClr val="E0752D"/>
              </a:gs>
              <a:gs pos="69000">
                <a:srgbClr val="EDAC7B"/>
              </a:gs>
              <a:gs pos="100000">
                <a:srgbClr val="F2C8A7"/>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http://</a:t>
            </a:r>
            <a:r>
              <a:rPr lang="en-US" dirty="0" err="1"/>
              <a:t>hspconsortium.org</a:t>
            </a:r>
            <a:endParaRPr lang="en-US" dirty="0"/>
          </a:p>
        </p:txBody>
      </p:sp>
      <p:pic>
        <p:nvPicPr>
          <p:cNvPr id="9" name="Picture 8">
            <a:extLst>
              <a:ext uri="{FF2B5EF4-FFF2-40B4-BE49-F238E27FC236}">
                <a16:creationId xmlns:a16="http://schemas.microsoft.com/office/drawing/2014/main" id="{4B3AD35D-17FA-AF4F-B91E-7233BF8E35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673" y="6389988"/>
            <a:ext cx="1825656" cy="422689"/>
          </a:xfrm>
          <a:prstGeom prst="rect">
            <a:avLst/>
          </a:prstGeom>
        </p:spPr>
      </p:pic>
    </p:spTree>
    <p:extLst>
      <p:ext uri="{BB962C8B-B14F-4D97-AF65-F5344CB8AC3E}">
        <p14:creationId xmlns:p14="http://schemas.microsoft.com/office/powerpoint/2010/main" val="34690228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pPr defTabSz="879194"/>
            <a:fld id="{A76CE376-B3CB-47DD-889B-2D03976BC926}" type="datetimeFigureOut">
              <a:rPr lang="en-US" sz="1700" smtClean="0">
                <a:solidFill>
                  <a:prstClr val="black"/>
                </a:solidFill>
              </a:rPr>
              <a:pPr defTabSz="879194"/>
              <a:t>8/1/2018</a:t>
            </a:fld>
            <a:endParaRPr lang="en-US" sz="1700">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pPr defTabSz="879194"/>
            <a:endParaRPr lang="en-US" sz="1700">
              <a:solidFill>
                <a:prstClr val="black"/>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pPr defTabSz="879194"/>
            <a:fld id="{AE699039-E597-4887-A140-CAE5586FA7C3}" type="slidenum">
              <a:rPr lang="en-US" sz="1700" smtClean="0">
                <a:solidFill>
                  <a:prstClr val="black"/>
                </a:solidFill>
              </a:rPr>
              <a:pPr defTabSz="879194"/>
              <a:t>‹#›</a:t>
            </a:fld>
            <a:endParaRPr lang="en-US" sz="1700">
              <a:solidFill>
                <a:prstClr val="black"/>
              </a:solidFill>
            </a:endParaRPr>
          </a:p>
        </p:txBody>
      </p:sp>
    </p:spTree>
    <p:extLst>
      <p:ext uri="{BB962C8B-B14F-4D97-AF65-F5344CB8AC3E}">
        <p14:creationId xmlns:p14="http://schemas.microsoft.com/office/powerpoint/2010/main" val="39975093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pPr defTabSz="879194"/>
            <a:fld id="{A76CE376-B3CB-47DD-889B-2D03976BC926}" type="datetimeFigureOut">
              <a:rPr lang="en-US" sz="1700" smtClean="0">
                <a:solidFill>
                  <a:prstClr val="black"/>
                </a:solidFill>
              </a:rPr>
              <a:pPr defTabSz="879194"/>
              <a:t>8/1/2018</a:t>
            </a:fld>
            <a:endParaRPr lang="en-US" sz="1700">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pPr defTabSz="879194"/>
            <a:endParaRPr lang="en-US" sz="1700">
              <a:solidFill>
                <a:prstClr val="black"/>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pPr defTabSz="879194"/>
            <a:fld id="{AE699039-E597-4887-A140-CAE5586FA7C3}" type="slidenum">
              <a:rPr lang="en-US" sz="1700" smtClean="0">
                <a:solidFill>
                  <a:prstClr val="black"/>
                </a:solidFill>
              </a:rPr>
              <a:pPr defTabSz="879194"/>
              <a:t>‹#›</a:t>
            </a:fld>
            <a:endParaRPr lang="en-US" sz="1700">
              <a:solidFill>
                <a:prstClr val="black"/>
              </a:solidFill>
            </a:endParaRPr>
          </a:p>
        </p:txBody>
      </p:sp>
    </p:spTree>
    <p:extLst>
      <p:ext uri="{BB962C8B-B14F-4D97-AF65-F5344CB8AC3E}">
        <p14:creationId xmlns:p14="http://schemas.microsoft.com/office/powerpoint/2010/main" val="38592158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pic>
        <p:nvPicPr>
          <p:cNvPr id="7" name="Picture 6" descr="cover_matrix.jpg"/>
          <p:cNvPicPr>
            <a:picLocks noChangeAspect="1"/>
          </p:cNvPicPr>
          <p:nvPr/>
        </p:nvPicPr>
        <p:blipFill>
          <a:blip r:embed="rId2" cstate="print">
            <a:extLst>
              <a:ext uri="{28A0092B-C50C-407E-A947-70E740481C1C}">
                <a14:useLocalDpi xmlns:a14="http://schemas.microsoft.com/office/drawing/2010/main" val="0"/>
              </a:ext>
            </a:extLst>
          </a:blip>
          <a:stretch/>
        </p:blipFill>
        <p:spPr>
          <a:xfrm>
            <a:off x="0" y="0"/>
            <a:ext cx="12192000" cy="6858000"/>
          </a:xfrm>
          <a:prstGeom prst="rect">
            <a:avLst/>
          </a:prstGeom>
        </p:spPr>
      </p:pic>
      <p:sp>
        <p:nvSpPr>
          <p:cNvPr id="2" name="Title 1"/>
          <p:cNvSpPr>
            <a:spLocks noGrp="1"/>
          </p:cNvSpPr>
          <p:nvPr>
            <p:ph type="ctrTitle"/>
          </p:nvPr>
        </p:nvSpPr>
        <p:spPr>
          <a:xfrm>
            <a:off x="1316736" y="2852928"/>
            <a:ext cx="8522208" cy="1470025"/>
          </a:xfrm>
        </p:spPr>
        <p:txBody>
          <a:bodyPr/>
          <a:lstStyle>
            <a:lvl1pPr>
              <a:defRPr>
                <a:solidFill>
                  <a:srgbClr val="FFFFFF"/>
                </a:solidFill>
              </a:defRPr>
            </a:lvl1pPr>
          </a:lstStyle>
          <a:p>
            <a:r>
              <a:rPr lang="en-US"/>
              <a:t>Click to edit Master title style</a:t>
            </a:r>
          </a:p>
        </p:txBody>
      </p:sp>
      <p:pic>
        <p:nvPicPr>
          <p:cNvPr id="8" name="New picture"/>
          <p:cNvPicPr/>
          <p:nvPr/>
        </p:nvPicPr>
        <p:blipFill dpi="0">
          <a:blip r:embed="rId3"/>
          <a:stretch/>
        </p:blipFill>
        <p:spPr>
          <a:xfrm>
            <a:off x="1422400" y="5524500"/>
            <a:ext cx="7315200" cy="914400"/>
          </a:xfrm>
          <a:prstGeom prst="rect">
            <a:avLst/>
          </a:prstGeom>
        </p:spPr>
      </p:pic>
    </p:spTree>
    <p:extLst>
      <p:ext uri="{BB962C8B-B14F-4D97-AF65-F5344CB8AC3E}">
        <p14:creationId xmlns:p14="http://schemas.microsoft.com/office/powerpoint/2010/main" val="1102020552"/>
      </p:ext>
    </p:extLst>
  </p:cSld>
  <p:clrMapOvr>
    <a:masterClrMapping/>
  </p:clrMapOvr>
  <p:transition/>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pPr defTabSz="879194"/>
            <a:fld id="{A76CE376-B3CB-47DD-889B-2D03976BC926}" type="datetimeFigureOut">
              <a:rPr lang="en-US" sz="1700" smtClean="0">
                <a:solidFill>
                  <a:prstClr val="black"/>
                </a:solidFill>
                <a:cs typeface="Arial" charset="0"/>
              </a:rPr>
              <a:pPr defTabSz="879194"/>
              <a:t>8/1/2018</a:t>
            </a:fld>
            <a:endParaRPr lang="en-US" sz="1700">
              <a:solidFill>
                <a:prstClr val="black"/>
              </a:solidFill>
              <a:cs typeface="Arial" charset="0"/>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pPr defTabSz="879194"/>
            <a:endParaRPr lang="en-US" sz="1700">
              <a:solidFill>
                <a:prstClr val="black"/>
              </a:solidFill>
              <a:cs typeface="Arial" charset="0"/>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pPr defTabSz="879194"/>
            <a:fld id="{AE699039-E597-4887-A140-CAE5586FA7C3}" type="slidenum">
              <a:rPr lang="en-US" sz="1700" smtClean="0">
                <a:solidFill>
                  <a:prstClr val="black"/>
                </a:solidFill>
                <a:cs typeface="Arial" charset="0"/>
              </a:rPr>
              <a:pPr defTabSz="879194"/>
              <a:t>‹#›</a:t>
            </a:fld>
            <a:endParaRPr lang="en-US" sz="1700">
              <a:solidFill>
                <a:prstClr val="black"/>
              </a:solidFill>
              <a:cs typeface="Arial" charset="0"/>
            </a:endParaRPr>
          </a:p>
        </p:txBody>
      </p:sp>
    </p:spTree>
    <p:extLst>
      <p:ext uri="{BB962C8B-B14F-4D97-AF65-F5344CB8AC3E}">
        <p14:creationId xmlns:p14="http://schemas.microsoft.com/office/powerpoint/2010/main" val="3763197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pPr defTabSz="879194"/>
            <a:fld id="{A76CE376-B3CB-47DD-889B-2D03976BC926}" type="datetimeFigureOut">
              <a:rPr lang="en-US" sz="1700" smtClean="0">
                <a:solidFill>
                  <a:prstClr val="black"/>
                </a:solidFill>
                <a:cs typeface="Arial" charset="0"/>
              </a:rPr>
              <a:pPr defTabSz="879194"/>
              <a:t>8/1/2018</a:t>
            </a:fld>
            <a:endParaRPr lang="en-US" sz="1700">
              <a:solidFill>
                <a:prstClr val="black"/>
              </a:solidFill>
              <a:cs typeface="Arial" charset="0"/>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pPr defTabSz="879194"/>
            <a:endParaRPr lang="en-US" sz="1700">
              <a:solidFill>
                <a:prstClr val="black"/>
              </a:solidFill>
              <a:cs typeface="Arial" charset="0"/>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pPr defTabSz="879194"/>
            <a:fld id="{AE699039-E597-4887-A140-CAE5586FA7C3}" type="slidenum">
              <a:rPr lang="en-US" sz="1700" smtClean="0">
                <a:solidFill>
                  <a:prstClr val="black"/>
                </a:solidFill>
                <a:cs typeface="Arial" charset="0"/>
              </a:rPr>
              <a:pPr defTabSz="879194"/>
              <a:t>‹#›</a:t>
            </a:fld>
            <a:endParaRPr lang="en-US" sz="1700">
              <a:solidFill>
                <a:prstClr val="black"/>
              </a:solidFill>
              <a:cs typeface="Arial" charset="0"/>
            </a:endParaRPr>
          </a:p>
        </p:txBody>
      </p:sp>
    </p:spTree>
    <p:extLst>
      <p:ext uri="{BB962C8B-B14F-4D97-AF65-F5344CB8AC3E}">
        <p14:creationId xmlns:p14="http://schemas.microsoft.com/office/powerpoint/2010/main" val="29953385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pPr defTabSz="879194"/>
            <a:fld id="{A76CE376-B3CB-47DD-889B-2D03976BC926}" type="datetimeFigureOut">
              <a:rPr lang="en-US" sz="1700" smtClean="0">
                <a:solidFill>
                  <a:prstClr val="black"/>
                </a:solidFill>
                <a:cs typeface="Arial" charset="0"/>
              </a:rPr>
              <a:pPr defTabSz="879194"/>
              <a:t>8/1/2018</a:t>
            </a:fld>
            <a:endParaRPr lang="en-US" sz="1700">
              <a:solidFill>
                <a:prstClr val="black"/>
              </a:solidFill>
              <a:cs typeface="Arial" charset="0"/>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pPr defTabSz="879194"/>
            <a:endParaRPr lang="en-US" sz="1700">
              <a:solidFill>
                <a:prstClr val="black"/>
              </a:solidFill>
              <a:cs typeface="Arial" charset="0"/>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pPr defTabSz="879194"/>
            <a:fld id="{AE699039-E597-4887-A140-CAE5586FA7C3}" type="slidenum">
              <a:rPr lang="en-US" sz="1700" smtClean="0">
                <a:solidFill>
                  <a:prstClr val="black"/>
                </a:solidFill>
                <a:cs typeface="Arial" charset="0"/>
              </a:rPr>
              <a:pPr defTabSz="879194"/>
              <a:t>‹#›</a:t>
            </a:fld>
            <a:endParaRPr lang="en-US" sz="1700">
              <a:solidFill>
                <a:prstClr val="black"/>
              </a:solidFill>
              <a:cs typeface="Arial" charset="0"/>
            </a:endParaRPr>
          </a:p>
        </p:txBody>
      </p:sp>
    </p:spTree>
    <p:extLst>
      <p:ext uri="{BB962C8B-B14F-4D97-AF65-F5344CB8AC3E}">
        <p14:creationId xmlns:p14="http://schemas.microsoft.com/office/powerpoint/2010/main" val="27195016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pPr defTabSz="879194"/>
            <a:fld id="{A76CE376-B3CB-47DD-889B-2D03976BC926}" type="datetimeFigureOut">
              <a:rPr lang="en-US" sz="1700" smtClean="0">
                <a:solidFill>
                  <a:prstClr val="black"/>
                </a:solidFill>
                <a:cs typeface="Arial" charset="0"/>
              </a:rPr>
              <a:pPr defTabSz="879194"/>
              <a:t>8/1/2018</a:t>
            </a:fld>
            <a:endParaRPr lang="en-US" sz="1700">
              <a:solidFill>
                <a:prstClr val="black"/>
              </a:solidFill>
              <a:cs typeface="Arial" charset="0"/>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pPr defTabSz="879194"/>
            <a:endParaRPr lang="en-US" sz="1700">
              <a:solidFill>
                <a:prstClr val="black"/>
              </a:solidFill>
              <a:cs typeface="Arial" charset="0"/>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pPr defTabSz="879194"/>
            <a:fld id="{AE699039-E597-4887-A140-CAE5586FA7C3}" type="slidenum">
              <a:rPr lang="en-US" sz="1700" smtClean="0">
                <a:solidFill>
                  <a:prstClr val="black"/>
                </a:solidFill>
                <a:cs typeface="Arial" charset="0"/>
              </a:rPr>
              <a:pPr defTabSz="879194"/>
              <a:t>‹#›</a:t>
            </a:fld>
            <a:endParaRPr lang="en-US" sz="1700">
              <a:solidFill>
                <a:prstClr val="black"/>
              </a:solidFill>
              <a:cs typeface="Arial" charset="0"/>
            </a:endParaRPr>
          </a:p>
        </p:txBody>
      </p:sp>
    </p:spTree>
    <p:extLst>
      <p:ext uri="{BB962C8B-B14F-4D97-AF65-F5344CB8AC3E}">
        <p14:creationId xmlns:p14="http://schemas.microsoft.com/office/powerpoint/2010/main" val="14016609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pPr defTabSz="879194"/>
            <a:fld id="{A76CE376-B3CB-47DD-889B-2D03976BC926}" type="datetimeFigureOut">
              <a:rPr lang="en-US" sz="1700" smtClean="0">
                <a:solidFill>
                  <a:prstClr val="black"/>
                </a:solidFill>
                <a:cs typeface="Arial" charset="0"/>
              </a:rPr>
              <a:pPr defTabSz="879194"/>
              <a:t>8/1/2018</a:t>
            </a:fld>
            <a:endParaRPr lang="en-US" sz="1700">
              <a:solidFill>
                <a:prstClr val="black"/>
              </a:solidFill>
              <a:cs typeface="Arial" charset="0"/>
            </a:endParaRPr>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pPr defTabSz="879194"/>
            <a:endParaRPr lang="en-US" sz="1700">
              <a:solidFill>
                <a:prstClr val="black"/>
              </a:solidFill>
              <a:cs typeface="Arial" charset="0"/>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pPr defTabSz="879194"/>
            <a:fld id="{AE699039-E597-4887-A140-CAE5586FA7C3}" type="slidenum">
              <a:rPr lang="en-US" sz="1700" smtClean="0">
                <a:solidFill>
                  <a:prstClr val="black"/>
                </a:solidFill>
                <a:cs typeface="Arial" charset="0"/>
              </a:rPr>
              <a:pPr defTabSz="879194"/>
              <a:t>‹#›</a:t>
            </a:fld>
            <a:endParaRPr lang="en-US" sz="1700">
              <a:solidFill>
                <a:prstClr val="black"/>
              </a:solidFill>
              <a:cs typeface="Arial" charset="0"/>
            </a:endParaRPr>
          </a:p>
        </p:txBody>
      </p:sp>
    </p:spTree>
    <p:extLst>
      <p:ext uri="{BB962C8B-B14F-4D97-AF65-F5344CB8AC3E}">
        <p14:creationId xmlns:p14="http://schemas.microsoft.com/office/powerpoint/2010/main" val="20868108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pPr defTabSz="879194"/>
            <a:fld id="{A76CE376-B3CB-47DD-889B-2D03976BC926}" type="datetimeFigureOut">
              <a:rPr lang="en-US" sz="1700" smtClean="0">
                <a:solidFill>
                  <a:prstClr val="black"/>
                </a:solidFill>
                <a:cs typeface="Arial" charset="0"/>
              </a:rPr>
              <a:pPr defTabSz="879194"/>
              <a:t>8/1/2018</a:t>
            </a:fld>
            <a:endParaRPr lang="en-US" sz="1700">
              <a:solidFill>
                <a:prstClr val="black"/>
              </a:solidFill>
              <a:cs typeface="Arial" charset="0"/>
            </a:endParaRPr>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pPr defTabSz="879194"/>
            <a:endParaRPr lang="en-US" sz="1700">
              <a:solidFill>
                <a:prstClr val="black"/>
              </a:solidFill>
              <a:cs typeface="Arial" charset="0"/>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pPr defTabSz="879194"/>
            <a:fld id="{AE699039-E597-4887-A140-CAE5586FA7C3}" type="slidenum">
              <a:rPr lang="en-US" sz="1700" smtClean="0">
                <a:solidFill>
                  <a:prstClr val="black"/>
                </a:solidFill>
                <a:cs typeface="Arial" charset="0"/>
              </a:rPr>
              <a:pPr defTabSz="879194"/>
              <a:t>‹#›</a:t>
            </a:fld>
            <a:endParaRPr lang="en-US" sz="1700">
              <a:solidFill>
                <a:prstClr val="black"/>
              </a:solidFill>
              <a:cs typeface="Arial" charset="0"/>
            </a:endParaRPr>
          </a:p>
        </p:txBody>
      </p:sp>
    </p:spTree>
    <p:extLst>
      <p:ext uri="{BB962C8B-B14F-4D97-AF65-F5344CB8AC3E}">
        <p14:creationId xmlns:p14="http://schemas.microsoft.com/office/powerpoint/2010/main" val="25786289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pPr defTabSz="879194"/>
            <a:fld id="{A76CE376-B3CB-47DD-889B-2D03976BC926}" type="datetimeFigureOut">
              <a:rPr lang="en-US" sz="1700" smtClean="0">
                <a:solidFill>
                  <a:prstClr val="black"/>
                </a:solidFill>
                <a:cs typeface="Arial" charset="0"/>
              </a:rPr>
              <a:pPr defTabSz="879194"/>
              <a:t>8/1/2018</a:t>
            </a:fld>
            <a:endParaRPr lang="en-US" sz="1700">
              <a:solidFill>
                <a:prstClr val="black"/>
              </a:solidFill>
              <a:cs typeface="Arial" charset="0"/>
            </a:endParaRPr>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pPr defTabSz="879194"/>
            <a:endParaRPr lang="en-US" sz="1700">
              <a:solidFill>
                <a:prstClr val="black"/>
              </a:solidFill>
              <a:cs typeface="Arial" charset="0"/>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pPr defTabSz="879194"/>
            <a:fld id="{AE699039-E597-4887-A140-CAE5586FA7C3}" type="slidenum">
              <a:rPr lang="en-US" sz="1700" smtClean="0">
                <a:solidFill>
                  <a:prstClr val="black"/>
                </a:solidFill>
                <a:cs typeface="Arial" charset="0"/>
              </a:rPr>
              <a:pPr defTabSz="879194"/>
              <a:t>‹#›</a:t>
            </a:fld>
            <a:endParaRPr lang="en-US" sz="1700">
              <a:solidFill>
                <a:prstClr val="black"/>
              </a:solidFill>
              <a:cs typeface="Arial" charset="0"/>
            </a:endParaRPr>
          </a:p>
        </p:txBody>
      </p:sp>
    </p:spTree>
    <p:extLst>
      <p:ext uri="{BB962C8B-B14F-4D97-AF65-F5344CB8AC3E}">
        <p14:creationId xmlns:p14="http://schemas.microsoft.com/office/powerpoint/2010/main" val="3811543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7BF70-C62D-E44B-9C93-00674DAFE0E7}"/>
              </a:ext>
            </a:extLst>
          </p:cNvPr>
          <p:cNvSpPr>
            <a:spLocks noGrp="1"/>
          </p:cNvSpPr>
          <p:nvPr>
            <p:ph type="title"/>
          </p:nvPr>
        </p:nvSpPr>
        <p:spPr>
          <a:xfrm>
            <a:off x="838200" y="887123"/>
            <a:ext cx="10515600"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3AAC9E5-6901-3842-A7A7-12EE0460C659}"/>
              </a:ext>
            </a:extLst>
          </p:cNvPr>
          <p:cNvSpPr>
            <a:spLocks noGrp="1"/>
          </p:cNvSpPr>
          <p:nvPr>
            <p:ph type="body" idx="1"/>
          </p:nvPr>
        </p:nvSpPr>
        <p:spPr>
          <a:xfrm>
            <a:off x="838200" y="3766848"/>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1BAB5A6-6CD1-234A-8F57-945041AE4B5B}"/>
              </a:ext>
            </a:extLst>
          </p:cNvPr>
          <p:cNvSpPr>
            <a:spLocks noGrp="1"/>
          </p:cNvSpPr>
          <p:nvPr>
            <p:ph type="dt" sz="half" idx="10"/>
          </p:nvPr>
        </p:nvSpPr>
        <p:spPr/>
        <p:txBody>
          <a:bodyPr/>
          <a:lstStyle/>
          <a:p>
            <a:fld id="{7878B26E-5CFE-422D-A838-F9D8E9910B53}" type="datetimeFigureOut">
              <a:rPr lang="en-US" smtClean="0"/>
              <a:t>8/1/2018</a:t>
            </a:fld>
            <a:endParaRPr lang="en-US"/>
          </a:p>
        </p:txBody>
      </p:sp>
      <p:sp>
        <p:nvSpPr>
          <p:cNvPr id="5" name="Footer Placeholder 4">
            <a:extLst>
              <a:ext uri="{FF2B5EF4-FFF2-40B4-BE49-F238E27FC236}">
                <a16:creationId xmlns:a16="http://schemas.microsoft.com/office/drawing/2014/main" id="{1CECE37A-CACC-9143-A15A-4570E21F5B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6D12E4-F23F-EC4F-9EBB-554740F6DE6F}"/>
              </a:ext>
            </a:extLst>
          </p:cNvPr>
          <p:cNvSpPr>
            <a:spLocks noGrp="1"/>
          </p:cNvSpPr>
          <p:nvPr>
            <p:ph type="sldNum" sz="quarter" idx="12"/>
          </p:nvPr>
        </p:nvSpPr>
        <p:spPr/>
        <p:txBody>
          <a:bodyPr/>
          <a:lstStyle/>
          <a:p>
            <a:fld id="{BD8BB987-F618-424C-8E1A-D17225677942}" type="slidenum">
              <a:rPr lang="en-US" smtClean="0"/>
              <a:t>‹#›</a:t>
            </a:fld>
            <a:endParaRPr lang="en-US"/>
          </a:p>
        </p:txBody>
      </p:sp>
      <p:sp>
        <p:nvSpPr>
          <p:cNvPr id="10" name="Rectangle 9">
            <a:extLst>
              <a:ext uri="{FF2B5EF4-FFF2-40B4-BE49-F238E27FC236}">
                <a16:creationId xmlns:a16="http://schemas.microsoft.com/office/drawing/2014/main" id="{25DE2262-3EAF-294F-9276-7B015B927C16}"/>
              </a:ext>
            </a:extLst>
          </p:cNvPr>
          <p:cNvSpPr/>
          <p:nvPr/>
        </p:nvSpPr>
        <p:spPr>
          <a:xfrm>
            <a:off x="-11723" y="5503281"/>
            <a:ext cx="12192000" cy="1389888"/>
          </a:xfrm>
          <a:prstGeom prst="rect">
            <a:avLst/>
          </a:prstGeom>
          <a:gradFill flip="none" rotWithShape="1">
            <a:gsLst>
              <a:gs pos="100000">
                <a:srgbClr val="3086AB"/>
              </a:gs>
              <a:gs pos="40000">
                <a:srgbClr val="3086AB"/>
              </a:gs>
              <a:gs pos="0">
                <a:srgbClr val="B3C9D9"/>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40A91CED-FB15-A545-8166-66AEA6B4AFA6}"/>
              </a:ext>
            </a:extLst>
          </p:cNvPr>
          <p:cNvCxnSpPr>
            <a:cxnSpLocks/>
          </p:cNvCxnSpPr>
          <p:nvPr/>
        </p:nvCxnSpPr>
        <p:spPr>
          <a:xfrm>
            <a:off x="-11723" y="5468081"/>
            <a:ext cx="12192000" cy="0"/>
          </a:xfrm>
          <a:prstGeom prst="line">
            <a:avLst/>
          </a:prstGeom>
          <a:ln w="76200" cmpd="sng">
            <a:solidFill>
              <a:srgbClr val="FFA004"/>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61104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pPr defTabSz="879194"/>
            <a:fld id="{A76CE376-B3CB-47DD-889B-2D03976BC926}" type="datetimeFigureOut">
              <a:rPr lang="en-US" sz="1700" smtClean="0">
                <a:solidFill>
                  <a:prstClr val="black"/>
                </a:solidFill>
                <a:cs typeface="Arial" charset="0"/>
              </a:rPr>
              <a:pPr defTabSz="879194"/>
              <a:t>8/1/2018</a:t>
            </a:fld>
            <a:endParaRPr lang="en-US" sz="1700">
              <a:solidFill>
                <a:prstClr val="black"/>
              </a:solidFill>
              <a:cs typeface="Arial" charset="0"/>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pPr defTabSz="879194"/>
            <a:endParaRPr lang="en-US" sz="1700">
              <a:solidFill>
                <a:prstClr val="black"/>
              </a:solidFill>
              <a:cs typeface="Arial" charset="0"/>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pPr defTabSz="879194"/>
            <a:fld id="{AE699039-E597-4887-A140-CAE5586FA7C3}" type="slidenum">
              <a:rPr lang="en-US" sz="1700" smtClean="0">
                <a:solidFill>
                  <a:prstClr val="black"/>
                </a:solidFill>
                <a:cs typeface="Arial" charset="0"/>
              </a:rPr>
              <a:pPr defTabSz="879194"/>
              <a:t>‹#›</a:t>
            </a:fld>
            <a:endParaRPr lang="en-US" sz="1700">
              <a:solidFill>
                <a:prstClr val="black"/>
              </a:solidFill>
              <a:cs typeface="Arial" charset="0"/>
            </a:endParaRPr>
          </a:p>
        </p:txBody>
      </p:sp>
    </p:spTree>
    <p:extLst>
      <p:ext uri="{BB962C8B-B14F-4D97-AF65-F5344CB8AC3E}">
        <p14:creationId xmlns:p14="http://schemas.microsoft.com/office/powerpoint/2010/main" val="9199409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pPr defTabSz="879194"/>
            <a:fld id="{A76CE376-B3CB-47DD-889B-2D03976BC926}" type="datetimeFigureOut">
              <a:rPr lang="en-US" sz="1700" smtClean="0">
                <a:solidFill>
                  <a:prstClr val="black"/>
                </a:solidFill>
                <a:cs typeface="Arial" charset="0"/>
              </a:rPr>
              <a:pPr defTabSz="879194"/>
              <a:t>8/1/2018</a:t>
            </a:fld>
            <a:endParaRPr lang="en-US" sz="1700">
              <a:solidFill>
                <a:prstClr val="black"/>
              </a:solidFill>
              <a:cs typeface="Arial" charset="0"/>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pPr defTabSz="879194"/>
            <a:endParaRPr lang="en-US" sz="1700">
              <a:solidFill>
                <a:prstClr val="black"/>
              </a:solidFill>
              <a:cs typeface="Arial" charset="0"/>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pPr defTabSz="879194"/>
            <a:fld id="{AE699039-E597-4887-A140-CAE5586FA7C3}" type="slidenum">
              <a:rPr lang="en-US" sz="1700" smtClean="0">
                <a:solidFill>
                  <a:prstClr val="black"/>
                </a:solidFill>
                <a:cs typeface="Arial" charset="0"/>
              </a:rPr>
              <a:pPr defTabSz="879194"/>
              <a:t>‹#›</a:t>
            </a:fld>
            <a:endParaRPr lang="en-US" sz="1700">
              <a:solidFill>
                <a:prstClr val="black"/>
              </a:solidFill>
              <a:cs typeface="Arial" charset="0"/>
            </a:endParaRPr>
          </a:p>
        </p:txBody>
      </p:sp>
    </p:spTree>
    <p:extLst>
      <p:ext uri="{BB962C8B-B14F-4D97-AF65-F5344CB8AC3E}">
        <p14:creationId xmlns:p14="http://schemas.microsoft.com/office/powerpoint/2010/main" val="40113450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57252DA5-F7B4-43DA-9C6C-A7114D5A230D}" type="datetimeFigureOut">
              <a:rPr lang="en-US" smtClean="0"/>
              <a:t>8/1/2018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3BD016-12F5-40BD-9B63-2F0E4B78E38A}" type="slidenum">
              <a:rPr lang="en-US" smtClean="0"/>
              <a:t>‹#›</a:t>
            </a:fld>
            <a:endParaRPr lang="en-US"/>
          </a:p>
        </p:txBody>
      </p:sp>
    </p:spTree>
    <p:extLst>
      <p:ext uri="{BB962C8B-B14F-4D97-AF65-F5344CB8AC3E}">
        <p14:creationId xmlns:p14="http://schemas.microsoft.com/office/powerpoint/2010/main" val="38713949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252DA5-F7B4-43DA-9C6C-A7114D5A230D}" type="datetimeFigureOut">
              <a:rPr lang="en-US" smtClean="0"/>
              <a:t>8/1/2018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3BD016-12F5-40BD-9B63-2F0E4B78E38A}" type="slidenum">
              <a:rPr lang="en-US" smtClean="0"/>
              <a:t>‹#›</a:t>
            </a:fld>
            <a:endParaRPr lang="en-US"/>
          </a:p>
        </p:txBody>
      </p:sp>
    </p:spTree>
    <p:extLst>
      <p:ext uri="{BB962C8B-B14F-4D97-AF65-F5344CB8AC3E}">
        <p14:creationId xmlns:p14="http://schemas.microsoft.com/office/powerpoint/2010/main" val="34730600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7252DA5-F7B4-43DA-9C6C-A7114D5A230D}" type="datetimeFigureOut">
              <a:rPr lang="en-US" smtClean="0"/>
              <a:t>8/1/2018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3BD016-12F5-40BD-9B63-2F0E4B78E38A}" type="slidenum">
              <a:rPr lang="en-US" smtClean="0"/>
              <a:t>‹#›</a:t>
            </a:fld>
            <a:endParaRPr lang="en-US"/>
          </a:p>
        </p:txBody>
      </p:sp>
    </p:spTree>
    <p:extLst>
      <p:ext uri="{BB962C8B-B14F-4D97-AF65-F5344CB8AC3E}">
        <p14:creationId xmlns:p14="http://schemas.microsoft.com/office/powerpoint/2010/main" val="21310809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7252DA5-F7B4-43DA-9C6C-A7114D5A230D}" type="datetimeFigureOut">
              <a:rPr lang="en-US" smtClean="0"/>
              <a:t>8/1/2018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3BD016-12F5-40BD-9B63-2F0E4B78E38A}" type="slidenum">
              <a:rPr lang="en-US" smtClean="0"/>
              <a:t>‹#›</a:t>
            </a:fld>
            <a:endParaRPr lang="en-US"/>
          </a:p>
        </p:txBody>
      </p:sp>
    </p:spTree>
    <p:extLst>
      <p:ext uri="{BB962C8B-B14F-4D97-AF65-F5344CB8AC3E}">
        <p14:creationId xmlns:p14="http://schemas.microsoft.com/office/powerpoint/2010/main" val="13830944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7252DA5-F7B4-43DA-9C6C-A7114D5A230D}" type="datetimeFigureOut">
              <a:rPr lang="en-US" smtClean="0"/>
              <a:t>8/1/2018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3BD016-12F5-40BD-9B63-2F0E4B78E38A}" type="slidenum">
              <a:rPr lang="en-US" smtClean="0"/>
              <a:t>‹#›</a:t>
            </a:fld>
            <a:endParaRPr lang="en-US"/>
          </a:p>
        </p:txBody>
      </p:sp>
    </p:spTree>
    <p:extLst>
      <p:ext uri="{BB962C8B-B14F-4D97-AF65-F5344CB8AC3E}">
        <p14:creationId xmlns:p14="http://schemas.microsoft.com/office/powerpoint/2010/main" val="32837071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7252DA5-F7B4-43DA-9C6C-A7114D5A230D}" type="datetimeFigureOut">
              <a:rPr lang="en-US" smtClean="0"/>
              <a:t>8/1/2018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3BD016-12F5-40BD-9B63-2F0E4B78E38A}" type="slidenum">
              <a:rPr lang="en-US" smtClean="0"/>
              <a:t>‹#›</a:t>
            </a:fld>
            <a:endParaRPr lang="en-US"/>
          </a:p>
        </p:txBody>
      </p:sp>
    </p:spTree>
    <p:extLst>
      <p:ext uri="{BB962C8B-B14F-4D97-AF65-F5344CB8AC3E}">
        <p14:creationId xmlns:p14="http://schemas.microsoft.com/office/powerpoint/2010/main" val="22558736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252DA5-F7B4-43DA-9C6C-A7114D5A230D}" type="datetimeFigureOut">
              <a:rPr lang="en-US" smtClean="0"/>
              <a:t>8/1/2018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3BD016-12F5-40BD-9B63-2F0E4B78E38A}" type="slidenum">
              <a:rPr lang="en-US" smtClean="0"/>
              <a:t>‹#›</a:t>
            </a:fld>
            <a:endParaRPr lang="en-US"/>
          </a:p>
        </p:txBody>
      </p:sp>
    </p:spTree>
    <p:extLst>
      <p:ext uri="{BB962C8B-B14F-4D97-AF65-F5344CB8AC3E}">
        <p14:creationId xmlns:p14="http://schemas.microsoft.com/office/powerpoint/2010/main" val="35307535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7252DA5-F7B4-43DA-9C6C-A7114D5A230D}" type="datetimeFigureOut">
              <a:rPr lang="en-US" smtClean="0"/>
              <a:t>8/1/2018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3BD016-12F5-40BD-9B63-2F0E4B78E38A}" type="slidenum">
              <a:rPr lang="en-US" smtClean="0"/>
              <a:t>‹#›</a:t>
            </a:fld>
            <a:endParaRPr lang="en-US"/>
          </a:p>
        </p:txBody>
      </p:sp>
    </p:spTree>
    <p:extLst>
      <p:ext uri="{BB962C8B-B14F-4D97-AF65-F5344CB8AC3E}">
        <p14:creationId xmlns:p14="http://schemas.microsoft.com/office/powerpoint/2010/main" val="3659956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E629AFE-D24C-DF4E-8808-A7C98AC09EA3}"/>
              </a:ext>
            </a:extLst>
          </p:cNvPr>
          <p:cNvSpPr/>
          <p:nvPr/>
        </p:nvSpPr>
        <p:spPr>
          <a:xfrm>
            <a:off x="0" y="0"/>
            <a:ext cx="12192000" cy="1389888"/>
          </a:xfrm>
          <a:prstGeom prst="rect">
            <a:avLst/>
          </a:prstGeom>
          <a:gradFill flip="none" rotWithShape="1">
            <a:gsLst>
              <a:gs pos="99000">
                <a:srgbClr val="3086AB"/>
              </a:gs>
              <a:gs pos="50000">
                <a:srgbClr val="3086AB"/>
              </a:gs>
              <a:gs pos="1000">
                <a:srgbClr val="B3C9D9"/>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423330-8404-CF49-96D1-CB13A98788EA}"/>
              </a:ext>
            </a:extLst>
          </p:cNvPr>
          <p:cNvSpPr>
            <a:spLocks noGrp="1"/>
          </p:cNvSpPr>
          <p:nvPr>
            <p:ph type="title"/>
          </p:nvPr>
        </p:nvSpPr>
        <p:spPr>
          <a:xfrm>
            <a:off x="0" y="0"/>
            <a:ext cx="12192000" cy="1389888"/>
          </a:xfrm>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866C859-921B-BE4E-B2F9-F2FFF57545C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2F900C2-20DD-AF45-9941-8255D622E7D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5C17F7-2652-8846-9D90-DF764469CD67}"/>
              </a:ext>
            </a:extLst>
          </p:cNvPr>
          <p:cNvSpPr>
            <a:spLocks noGrp="1"/>
          </p:cNvSpPr>
          <p:nvPr>
            <p:ph type="dt" sz="half" idx="10"/>
          </p:nvPr>
        </p:nvSpPr>
        <p:spPr/>
        <p:txBody>
          <a:bodyPr/>
          <a:lstStyle/>
          <a:p>
            <a:fld id="{7878B26E-5CFE-422D-A838-F9D8E9910B53}" type="datetimeFigureOut">
              <a:rPr lang="en-US" smtClean="0"/>
              <a:t>8/1/2018</a:t>
            </a:fld>
            <a:endParaRPr lang="en-US"/>
          </a:p>
        </p:txBody>
      </p:sp>
      <p:sp>
        <p:nvSpPr>
          <p:cNvPr id="6" name="Footer Placeholder 5">
            <a:extLst>
              <a:ext uri="{FF2B5EF4-FFF2-40B4-BE49-F238E27FC236}">
                <a16:creationId xmlns:a16="http://schemas.microsoft.com/office/drawing/2014/main" id="{4B9A9667-6F35-DF47-AEA0-C89D48A00E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03F24E-8EB3-6748-A1C5-9613BFA1C4F3}"/>
              </a:ext>
            </a:extLst>
          </p:cNvPr>
          <p:cNvSpPr>
            <a:spLocks noGrp="1"/>
          </p:cNvSpPr>
          <p:nvPr>
            <p:ph type="sldNum" sz="quarter" idx="12"/>
          </p:nvPr>
        </p:nvSpPr>
        <p:spPr/>
        <p:txBody>
          <a:bodyPr/>
          <a:lstStyle/>
          <a:p>
            <a:fld id="{BD8BB987-F618-424C-8E1A-D17225677942}" type="slidenum">
              <a:rPr lang="en-US" smtClean="0"/>
              <a:t>‹#›</a:t>
            </a:fld>
            <a:endParaRPr lang="en-US"/>
          </a:p>
        </p:txBody>
      </p:sp>
      <p:sp>
        <p:nvSpPr>
          <p:cNvPr id="8" name="Rectangle 7">
            <a:extLst>
              <a:ext uri="{FF2B5EF4-FFF2-40B4-BE49-F238E27FC236}">
                <a16:creationId xmlns:a16="http://schemas.microsoft.com/office/drawing/2014/main" id="{0296711B-029F-EF44-88D8-7C777CBCA21C}"/>
              </a:ext>
            </a:extLst>
          </p:cNvPr>
          <p:cNvSpPr/>
          <p:nvPr/>
        </p:nvSpPr>
        <p:spPr>
          <a:xfrm>
            <a:off x="0" y="6359321"/>
            <a:ext cx="12192000" cy="498679"/>
          </a:xfrm>
          <a:prstGeom prst="rect">
            <a:avLst/>
          </a:prstGeom>
          <a:gradFill flip="none" rotWithShape="1">
            <a:gsLst>
              <a:gs pos="0">
                <a:srgbClr val="E0752D"/>
              </a:gs>
              <a:gs pos="69000">
                <a:srgbClr val="EDAC7B"/>
              </a:gs>
              <a:gs pos="100000">
                <a:srgbClr val="F2C8A7"/>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http://</a:t>
            </a:r>
            <a:r>
              <a:rPr lang="en-US" dirty="0" err="1"/>
              <a:t>hspconsortium.org</a:t>
            </a:r>
            <a:endParaRPr lang="en-US" dirty="0"/>
          </a:p>
        </p:txBody>
      </p:sp>
      <p:pic>
        <p:nvPicPr>
          <p:cNvPr id="9" name="Picture 8">
            <a:extLst>
              <a:ext uri="{FF2B5EF4-FFF2-40B4-BE49-F238E27FC236}">
                <a16:creationId xmlns:a16="http://schemas.microsoft.com/office/drawing/2014/main" id="{55B4E9CC-EB55-C246-8C2F-ABC8F933FB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673" y="6389988"/>
            <a:ext cx="1825656" cy="422689"/>
          </a:xfrm>
          <a:prstGeom prst="rect">
            <a:avLst/>
          </a:prstGeom>
        </p:spPr>
      </p:pic>
    </p:spTree>
    <p:extLst>
      <p:ext uri="{BB962C8B-B14F-4D97-AF65-F5344CB8AC3E}">
        <p14:creationId xmlns:p14="http://schemas.microsoft.com/office/powerpoint/2010/main" val="6662097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7252DA5-F7B4-43DA-9C6C-A7114D5A230D}" type="datetimeFigureOut">
              <a:rPr lang="en-US" smtClean="0"/>
              <a:t>8/1/2018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3BD016-12F5-40BD-9B63-2F0E4B78E38A}" type="slidenum">
              <a:rPr lang="en-US" smtClean="0"/>
              <a:t>‹#›</a:t>
            </a:fld>
            <a:endParaRPr lang="en-US"/>
          </a:p>
        </p:txBody>
      </p:sp>
    </p:spTree>
    <p:extLst>
      <p:ext uri="{BB962C8B-B14F-4D97-AF65-F5344CB8AC3E}">
        <p14:creationId xmlns:p14="http://schemas.microsoft.com/office/powerpoint/2010/main" val="7870850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252DA5-F7B4-43DA-9C6C-A7114D5A230D}" type="datetimeFigureOut">
              <a:rPr lang="en-US" smtClean="0"/>
              <a:t>8/1/2018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3BD016-12F5-40BD-9B63-2F0E4B78E38A}" type="slidenum">
              <a:rPr lang="en-US" smtClean="0"/>
              <a:t>‹#›</a:t>
            </a:fld>
            <a:endParaRPr lang="en-US"/>
          </a:p>
        </p:txBody>
      </p:sp>
    </p:spTree>
    <p:extLst>
      <p:ext uri="{BB962C8B-B14F-4D97-AF65-F5344CB8AC3E}">
        <p14:creationId xmlns:p14="http://schemas.microsoft.com/office/powerpoint/2010/main" val="33503257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252DA5-F7B4-43DA-9C6C-A7114D5A230D}" type="datetimeFigureOut">
              <a:rPr lang="en-US" smtClean="0"/>
              <a:t>8/1/2018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3BD016-12F5-40BD-9B63-2F0E4B78E38A}" type="slidenum">
              <a:rPr lang="en-US" smtClean="0"/>
              <a:t>‹#›</a:t>
            </a:fld>
            <a:endParaRPr lang="en-US"/>
          </a:p>
        </p:txBody>
      </p:sp>
    </p:spTree>
    <p:extLst>
      <p:ext uri="{BB962C8B-B14F-4D97-AF65-F5344CB8AC3E}">
        <p14:creationId xmlns:p14="http://schemas.microsoft.com/office/powerpoint/2010/main" val="38141989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812800" y="274638"/>
            <a:ext cx="10972800" cy="868362"/>
          </a:xfrm>
          <a:prstGeom prst="rect">
            <a:avLst/>
          </a:prstGeom>
        </p:spPr>
        <p:txBody>
          <a:bodyPr vert="horz" lIns="91440" tIns="45720" rIns="91440" bIns="45720" rtlCol="0" anchor="ctr" anchorCtr="0">
            <a:normAutofit/>
          </a:bodyPr>
          <a:lstStyle>
            <a:lvl1pPr>
              <a:lnSpc>
                <a:spcPts val="3200"/>
              </a:lnSpc>
              <a:defRPr lang="en-US"/>
            </a:lvl1pPr>
          </a:lstStyle>
          <a:p>
            <a:r>
              <a:rPr lang="en-US"/>
              <a:t>Click to edit Master title style</a:t>
            </a:r>
          </a:p>
        </p:txBody>
      </p:sp>
      <p:sp>
        <p:nvSpPr>
          <p:cNvPr id="8" name="Text Placeholder 2"/>
          <p:cNvSpPr>
            <a:spLocks noGrp="1"/>
          </p:cNvSpPr>
          <p:nvPr>
            <p:ph idx="1"/>
          </p:nvPr>
        </p:nvSpPr>
        <p:spPr>
          <a:xfrm>
            <a:off x="812800" y="1447800"/>
            <a:ext cx="10972800" cy="4962525"/>
          </a:xfrm>
          <a:prstGeom prst="rect">
            <a:avLst/>
          </a:prstGeom>
        </p:spPr>
        <p:txBody>
          <a:bodyPr vert="horz" lIns="91440" tIns="45720" rIns="91440" bIns="45720" rtlCol="0">
            <a:normAutofit/>
          </a:bodyPr>
          <a:lstStyle>
            <a:lvl1pPr>
              <a:spcAft>
                <a:spcPts val="600"/>
              </a:spcAft>
              <a:defRPr lang="en-US" smtClean="0"/>
            </a:lvl1pPr>
            <a:lvl2pPr>
              <a:spcAft>
                <a:spcPts val="600"/>
              </a:spcAft>
              <a:defRPr lang="en-US" smtClean="0"/>
            </a:lvl2pPr>
            <a:lvl3pPr>
              <a:spcAft>
                <a:spcPts val="600"/>
              </a:spcAft>
              <a:defRPr lang="en-US" smtClean="0"/>
            </a:lvl3pPr>
            <a:lvl4pPr marL="1027113" indent="-280988">
              <a:buClr>
                <a:schemeClr val="tx2"/>
              </a:buClr>
              <a:defRPr lang="en-US" smtClean="0"/>
            </a:lvl4pPr>
            <a:lvl5pPr marL="1319213" indent="-228600">
              <a:buClr>
                <a:schemeClr val="tx2"/>
              </a:buClr>
              <a:buSzPct val="60000"/>
              <a:buFont typeface="Wingdings" pitchFamily="2" charset="2"/>
              <a:buChar char="q"/>
              <a:tabLst/>
              <a:defRPr lang="en-US" smtClean="0"/>
            </a:lvl5pPr>
            <a:lvl6pPr marL="1608138" indent="-228600">
              <a:buClr>
                <a:schemeClr val="tx2"/>
              </a:buClr>
              <a:buFont typeface="Helvetica LT Std" pitchFamily="34" charset="0"/>
              <a:buChar char="–"/>
              <a:tabLst/>
              <a:defRPr lang="en-US" smtClean="0"/>
            </a:lvl6pPr>
          </a:lstStyle>
          <a:p>
            <a:pPr lvl="0"/>
            <a:r>
              <a:rPr lang="en-US"/>
              <a:t>Edit Master text styles</a:t>
            </a:r>
          </a:p>
        </p:txBody>
      </p:sp>
    </p:spTree>
    <p:extLst>
      <p:ext uri="{BB962C8B-B14F-4D97-AF65-F5344CB8AC3E}">
        <p14:creationId xmlns:p14="http://schemas.microsoft.com/office/powerpoint/2010/main" val="18303596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Alternate_Title_Slide">
    <p:spTree>
      <p:nvGrpSpPr>
        <p:cNvPr id="1" name=""/>
        <p:cNvGrpSpPr/>
        <p:nvPr/>
      </p:nvGrpSpPr>
      <p:grpSpPr>
        <a:xfrm>
          <a:off x="0" y="0"/>
          <a:ext cx="0" cy="0"/>
          <a:chOff x="0" y="0"/>
          <a:chExt cx="0" cy="0"/>
        </a:xfrm>
      </p:grpSpPr>
      <p:sp>
        <p:nvSpPr>
          <p:cNvPr id="31" name="Rectangle 30"/>
          <p:cNvSpPr/>
          <p:nvPr/>
        </p:nvSpPr>
        <p:spPr>
          <a:xfrm>
            <a:off x="3517900" y="3771900"/>
            <a:ext cx="2347384" cy="2076450"/>
          </a:xfrm>
          <a:prstGeom prst="rect">
            <a:avLst/>
          </a:prstGeom>
          <a:solidFill>
            <a:schemeClr val="bg1">
              <a:lumMod val="85000"/>
            </a:schemeClr>
          </a:solidFill>
          <a:ln w="6350">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itchFamily="34" charset="0"/>
            </a:endParaRPr>
          </a:p>
        </p:txBody>
      </p:sp>
      <p:sp>
        <p:nvSpPr>
          <p:cNvPr id="32" name="Rectangle 31"/>
          <p:cNvSpPr/>
          <p:nvPr/>
        </p:nvSpPr>
        <p:spPr>
          <a:xfrm>
            <a:off x="1054099" y="3771900"/>
            <a:ext cx="2347384" cy="2076450"/>
          </a:xfrm>
          <a:prstGeom prst="rect">
            <a:avLst/>
          </a:prstGeom>
          <a:solidFill>
            <a:schemeClr val="bg1">
              <a:lumMod val="85000"/>
            </a:schemeClr>
          </a:solidFill>
          <a:ln w="6350">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itchFamily="34" charset="0"/>
            </a:endParaRPr>
          </a:p>
        </p:txBody>
      </p:sp>
      <p:sp>
        <p:nvSpPr>
          <p:cNvPr id="27" name="Rectangle 26"/>
          <p:cNvSpPr/>
          <p:nvPr/>
        </p:nvSpPr>
        <p:spPr>
          <a:xfrm>
            <a:off x="8420101" y="3771900"/>
            <a:ext cx="2347384" cy="2076450"/>
          </a:xfrm>
          <a:prstGeom prst="rect">
            <a:avLst/>
          </a:prstGeom>
          <a:solidFill>
            <a:schemeClr val="bg1">
              <a:lumMod val="85000"/>
            </a:schemeClr>
          </a:solidFill>
          <a:ln w="6350">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itchFamily="34" charset="0"/>
            </a:endParaRPr>
          </a:p>
        </p:txBody>
      </p:sp>
      <p:sp>
        <p:nvSpPr>
          <p:cNvPr id="30" name="Rectangle 29"/>
          <p:cNvSpPr/>
          <p:nvPr/>
        </p:nvSpPr>
        <p:spPr>
          <a:xfrm>
            <a:off x="5956300" y="3771900"/>
            <a:ext cx="2347384" cy="2076450"/>
          </a:xfrm>
          <a:prstGeom prst="rect">
            <a:avLst/>
          </a:prstGeom>
          <a:solidFill>
            <a:schemeClr val="bg1">
              <a:lumMod val="85000"/>
            </a:schemeClr>
          </a:solidFill>
          <a:ln w="6350">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itchFamily="34" charset="0"/>
            </a:endParaRPr>
          </a:p>
        </p:txBody>
      </p:sp>
      <p:sp>
        <p:nvSpPr>
          <p:cNvPr id="7" name="Text Box 34"/>
          <p:cNvSpPr txBox="1">
            <a:spLocks noChangeArrowheads="1"/>
          </p:cNvSpPr>
          <p:nvPr/>
        </p:nvSpPr>
        <p:spPr bwMode="auto">
          <a:xfrm>
            <a:off x="9267803" y="6541093"/>
            <a:ext cx="2552301" cy="215444"/>
          </a:xfrm>
          <a:prstGeom prst="rect">
            <a:avLst/>
          </a:prstGeom>
          <a:noFill/>
          <a:ln w="9525">
            <a:noFill/>
            <a:miter lim="800000"/>
            <a:headEnd/>
            <a:tailEnd/>
          </a:ln>
          <a:effectLst/>
        </p:spPr>
        <p:txBody>
          <a:bodyPr wrap="none">
            <a:spAutoFit/>
          </a:bodyPr>
          <a:lstStyle/>
          <a:p>
            <a:pPr algn="r">
              <a:lnSpc>
                <a:spcPct val="100000"/>
              </a:lnSpc>
              <a:spcAft>
                <a:spcPct val="0"/>
              </a:spcAft>
              <a:buClrTx/>
            </a:pPr>
            <a:r>
              <a:rPr lang="en-US" altLang="en-US" sz="800" b="0" dirty="0">
                <a:solidFill>
                  <a:schemeClr val="tx1">
                    <a:lumMod val="50000"/>
                    <a:lumOff val="50000"/>
                  </a:schemeClr>
                </a:solidFill>
                <a:latin typeface="Arial" pitchFamily="34" charset="0"/>
              </a:rPr>
              <a:t>© 2018</a:t>
            </a:r>
            <a:r>
              <a:rPr lang="en-US" altLang="en-US" sz="800" b="0" baseline="0" dirty="0">
                <a:solidFill>
                  <a:schemeClr val="tx1">
                    <a:lumMod val="50000"/>
                    <a:lumOff val="50000"/>
                  </a:schemeClr>
                </a:solidFill>
                <a:latin typeface="Arial" pitchFamily="34" charset="0"/>
              </a:rPr>
              <a:t> </a:t>
            </a:r>
            <a:r>
              <a:rPr lang="en-US" altLang="en-US" sz="800" b="0" dirty="0">
                <a:solidFill>
                  <a:schemeClr val="tx1">
                    <a:lumMod val="50000"/>
                    <a:lumOff val="50000"/>
                  </a:schemeClr>
                </a:solidFill>
                <a:latin typeface="Arial" pitchFamily="34" charset="0"/>
              </a:rPr>
              <a:t>The MITRE Corporation. All rights reserved.</a:t>
            </a:r>
          </a:p>
        </p:txBody>
      </p:sp>
      <p:sp>
        <p:nvSpPr>
          <p:cNvPr id="8" name="Rectangle 4"/>
          <p:cNvSpPr>
            <a:spLocks noGrp="1" noChangeArrowheads="1"/>
          </p:cNvSpPr>
          <p:nvPr>
            <p:ph type="subTitle" idx="1" hasCustomPrompt="1"/>
          </p:nvPr>
        </p:nvSpPr>
        <p:spPr>
          <a:xfrm>
            <a:off x="1044156" y="2568939"/>
            <a:ext cx="6136217" cy="389922"/>
          </a:xfrm>
        </p:spPr>
        <p:txBody>
          <a:bodyPr/>
          <a:lstStyle>
            <a:lvl1pPr marL="0" indent="0">
              <a:buFont typeface="Wingdings" pitchFamily="2" charset="2"/>
              <a:buNone/>
              <a:defRPr b="1" spc="0" baseline="0">
                <a:solidFill>
                  <a:schemeClr val="tx2"/>
                </a:solidFill>
                <a:latin typeface="Arial" pitchFamily="34" charset="0"/>
                <a:cs typeface="Calibri" pitchFamily="34" charset="0"/>
              </a:defRPr>
            </a:lvl1pPr>
          </a:lstStyle>
          <a:p>
            <a:r>
              <a:rPr lang="en-US" altLang="en-US" dirty="0"/>
              <a:t>Author</a:t>
            </a:r>
          </a:p>
        </p:txBody>
      </p:sp>
      <p:sp>
        <p:nvSpPr>
          <p:cNvPr id="9" name="Rectangle 9"/>
          <p:cNvSpPr>
            <a:spLocks noGrp="1" noChangeArrowheads="1"/>
          </p:cNvSpPr>
          <p:nvPr>
            <p:ph type="ctrTitle" sz="quarter" hasCustomPrompt="1"/>
          </p:nvPr>
        </p:nvSpPr>
        <p:spPr>
          <a:xfrm>
            <a:off x="1009528" y="368932"/>
            <a:ext cx="9662160" cy="1981200"/>
          </a:xfrm>
        </p:spPr>
        <p:txBody>
          <a:bodyPr anchor="b" anchorCtr="0">
            <a:noAutofit/>
          </a:bodyPr>
          <a:lstStyle>
            <a:lvl1pPr algn="l">
              <a:lnSpc>
                <a:spcPts val="4400"/>
              </a:lnSpc>
              <a:defRPr sz="4000" b="1">
                <a:solidFill>
                  <a:schemeClr val="tx2"/>
                </a:solidFill>
                <a:latin typeface="Arial" pitchFamily="34" charset="0"/>
                <a:cs typeface="Times New Roman" pitchFamily="18" charset="0"/>
              </a:defRPr>
            </a:lvl1pPr>
          </a:lstStyle>
          <a:p>
            <a:r>
              <a:rPr lang="en-US" dirty="0"/>
              <a:t>Title here</a:t>
            </a:r>
          </a:p>
        </p:txBody>
      </p:sp>
      <p:sp>
        <p:nvSpPr>
          <p:cNvPr id="10" name="Text Box 27"/>
          <p:cNvSpPr txBox="1">
            <a:spLocks noChangeArrowheads="1"/>
          </p:cNvSpPr>
          <p:nvPr/>
        </p:nvSpPr>
        <p:spPr bwMode="auto">
          <a:xfrm>
            <a:off x="987360" y="6541094"/>
            <a:ext cx="2641600" cy="259045"/>
          </a:xfrm>
          <a:prstGeom prst="rect">
            <a:avLst/>
          </a:prstGeom>
          <a:noFill/>
          <a:ln w="9525">
            <a:noFill/>
            <a:miter lim="800000"/>
            <a:headEnd/>
            <a:tailEnd/>
          </a:ln>
          <a:effectLst/>
        </p:spPr>
        <p:txBody>
          <a:bodyPr>
            <a:spAutoFit/>
          </a:bodyPr>
          <a:lstStyle/>
          <a:p>
            <a:pPr algn="l" defTabSz="914400">
              <a:lnSpc>
                <a:spcPts val="1300"/>
              </a:lnSpc>
              <a:spcAft>
                <a:spcPct val="0"/>
              </a:spcAft>
            </a:pPr>
            <a:r>
              <a:rPr lang="en-US" sz="800" b="0" dirty="0">
                <a:solidFill>
                  <a:schemeClr val="tx1">
                    <a:lumMod val="50000"/>
                    <a:lumOff val="50000"/>
                  </a:schemeClr>
                </a:solidFill>
                <a:latin typeface="Arial" pitchFamily="34" charset="0"/>
              </a:rPr>
              <a:t>For internal MITRE use</a:t>
            </a:r>
          </a:p>
        </p:txBody>
      </p:sp>
      <p:sp>
        <p:nvSpPr>
          <p:cNvPr id="12" name="Rectangle 11"/>
          <p:cNvSpPr/>
          <p:nvPr/>
        </p:nvSpPr>
        <p:spPr bwMode="auto">
          <a:xfrm>
            <a:off x="0" y="1"/>
            <a:ext cx="543099" cy="2398143"/>
          </a:xfrm>
          <a:prstGeom prst="rect">
            <a:avLst/>
          </a:prstGeom>
          <a:solidFill>
            <a:srgbClr val="C1CD23"/>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dirty="0">
              <a:ln>
                <a:noFill/>
              </a:ln>
              <a:solidFill>
                <a:schemeClr val="tx1"/>
              </a:solidFill>
              <a:effectLst/>
              <a:latin typeface="Arial" charset="0"/>
            </a:endParaRPr>
          </a:p>
        </p:txBody>
      </p:sp>
      <p:cxnSp>
        <p:nvCxnSpPr>
          <p:cNvPr id="15" name="Straight Connector 14"/>
          <p:cNvCxnSpPr/>
          <p:nvPr/>
        </p:nvCxnSpPr>
        <p:spPr bwMode="auto">
          <a:xfrm>
            <a:off x="1098200" y="2448468"/>
            <a:ext cx="10593057" cy="0"/>
          </a:xfrm>
          <a:prstGeom prst="line">
            <a:avLst/>
          </a:prstGeom>
          <a:solidFill>
            <a:srgbClr val="FFCC99"/>
          </a:solidFill>
          <a:ln w="12700" cap="flat" cmpd="sng" algn="ctr">
            <a:solidFill>
              <a:srgbClr val="C1CD23"/>
            </a:solidFill>
            <a:prstDash val="solid"/>
            <a:round/>
            <a:headEnd type="none" w="med" len="med"/>
            <a:tailEnd type="none" w="med" len="med"/>
          </a:ln>
          <a:effectLst/>
        </p:spPr>
      </p:cxnSp>
      <p:sp>
        <p:nvSpPr>
          <p:cNvPr id="14" name="Rectangle 13"/>
          <p:cNvSpPr/>
          <p:nvPr/>
        </p:nvSpPr>
        <p:spPr bwMode="auto">
          <a:xfrm>
            <a:off x="0" y="2510288"/>
            <a:ext cx="543099" cy="4347713"/>
          </a:xfrm>
          <a:prstGeom prst="rect">
            <a:avLst/>
          </a:prstGeom>
          <a:solidFill>
            <a:schemeClr val="tx2"/>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dirty="0">
              <a:ln>
                <a:noFill/>
              </a:ln>
              <a:solidFill>
                <a:schemeClr val="tx2"/>
              </a:solidFill>
              <a:effectLst/>
              <a:latin typeface="Arial" charset="0"/>
            </a:endParaRPr>
          </a:p>
        </p:txBody>
      </p:sp>
      <p:cxnSp>
        <p:nvCxnSpPr>
          <p:cNvPr id="16" name="Straight Connector 15"/>
          <p:cNvCxnSpPr/>
          <p:nvPr/>
        </p:nvCxnSpPr>
        <p:spPr bwMode="auto">
          <a:xfrm>
            <a:off x="1098200" y="6534227"/>
            <a:ext cx="10593057" cy="0"/>
          </a:xfrm>
          <a:prstGeom prst="line">
            <a:avLst/>
          </a:prstGeom>
          <a:solidFill>
            <a:srgbClr val="FFCC99"/>
          </a:solidFill>
          <a:ln w="12700" cap="flat" cmpd="sng" algn="ctr">
            <a:solidFill>
              <a:srgbClr val="C1CD23"/>
            </a:solidFill>
            <a:prstDash val="solid"/>
            <a:round/>
            <a:headEnd type="none" w="med" len="med"/>
            <a:tailEnd type="none" w="med" len="med"/>
          </a:ln>
          <a:effectLst/>
        </p:spPr>
      </p:cxn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00578" y="6250820"/>
            <a:ext cx="894007" cy="243820"/>
          </a:xfrm>
          <a:prstGeom prst="rect">
            <a:avLst/>
          </a:prstGeom>
        </p:spPr>
      </p:pic>
      <p:sp>
        <p:nvSpPr>
          <p:cNvPr id="37" name="TextBox 36"/>
          <p:cNvSpPr txBox="1"/>
          <p:nvPr/>
        </p:nvSpPr>
        <p:spPr>
          <a:xfrm>
            <a:off x="9146717" y="4391928"/>
            <a:ext cx="901208" cy="784830"/>
          </a:xfrm>
          <a:prstGeom prst="rect">
            <a:avLst/>
          </a:prstGeom>
          <a:noFill/>
        </p:spPr>
        <p:txBody>
          <a:bodyPr wrap="none" rtlCol="0">
            <a:spAutoFit/>
          </a:bodyPr>
          <a:lstStyle/>
          <a:p>
            <a:pPr algn="ctr">
              <a:lnSpc>
                <a:spcPts val="1400"/>
              </a:lnSpc>
              <a:spcAft>
                <a:spcPts val="600"/>
              </a:spcAft>
            </a:pPr>
            <a:r>
              <a:rPr lang="en-US" sz="1400" dirty="0">
                <a:latin typeface="Arial" pitchFamily="34" charset="0"/>
                <a:ea typeface="Verdana" pitchFamily="34" charset="0"/>
                <a:cs typeface="Verdana" pitchFamily="34" charset="0"/>
              </a:rPr>
              <a:t>Optional</a:t>
            </a:r>
            <a:r>
              <a:rPr lang="en-US" sz="1400" baseline="0" dirty="0">
                <a:latin typeface="Arial" pitchFamily="34" charset="0"/>
                <a:ea typeface="Verdana" pitchFamily="34" charset="0"/>
                <a:cs typeface="Verdana" pitchFamily="34" charset="0"/>
              </a:rPr>
              <a:t> </a:t>
            </a:r>
          </a:p>
          <a:p>
            <a:pPr algn="ctr">
              <a:lnSpc>
                <a:spcPts val="1400"/>
              </a:lnSpc>
              <a:spcAft>
                <a:spcPts val="600"/>
              </a:spcAft>
            </a:pPr>
            <a:r>
              <a:rPr lang="en-US" sz="1400" dirty="0">
                <a:latin typeface="Arial" pitchFamily="34" charset="0"/>
                <a:ea typeface="Verdana" pitchFamily="34" charset="0"/>
                <a:cs typeface="Verdana" pitchFamily="34" charset="0"/>
              </a:rPr>
              <a:t>Image</a:t>
            </a:r>
          </a:p>
          <a:p>
            <a:pPr algn="ctr">
              <a:lnSpc>
                <a:spcPts val="1400"/>
              </a:lnSpc>
              <a:spcAft>
                <a:spcPts val="600"/>
              </a:spcAft>
            </a:pPr>
            <a:r>
              <a:rPr lang="en-US" sz="1400" dirty="0">
                <a:latin typeface="Arial" pitchFamily="34" charset="0"/>
                <a:ea typeface="Verdana" pitchFamily="34" charset="0"/>
                <a:cs typeface="Verdana" pitchFamily="34" charset="0"/>
              </a:rPr>
              <a:t>Here</a:t>
            </a:r>
          </a:p>
        </p:txBody>
      </p:sp>
      <p:sp>
        <p:nvSpPr>
          <p:cNvPr id="33" name="TextBox 32"/>
          <p:cNvSpPr txBox="1"/>
          <p:nvPr/>
        </p:nvSpPr>
        <p:spPr>
          <a:xfrm>
            <a:off x="6639901" y="4391928"/>
            <a:ext cx="901208" cy="784830"/>
          </a:xfrm>
          <a:prstGeom prst="rect">
            <a:avLst/>
          </a:prstGeom>
          <a:noFill/>
        </p:spPr>
        <p:txBody>
          <a:bodyPr wrap="none" rtlCol="0">
            <a:spAutoFit/>
          </a:bodyPr>
          <a:lstStyle/>
          <a:p>
            <a:pPr algn="ctr">
              <a:lnSpc>
                <a:spcPts val="1400"/>
              </a:lnSpc>
              <a:spcAft>
                <a:spcPts val="600"/>
              </a:spcAft>
            </a:pPr>
            <a:r>
              <a:rPr lang="en-US" sz="1400" dirty="0">
                <a:latin typeface="Arial" pitchFamily="34" charset="0"/>
                <a:ea typeface="Verdana" pitchFamily="34" charset="0"/>
                <a:cs typeface="Verdana" pitchFamily="34" charset="0"/>
              </a:rPr>
              <a:t>Optional</a:t>
            </a:r>
            <a:r>
              <a:rPr lang="en-US" sz="1400" baseline="0" dirty="0">
                <a:latin typeface="Arial" pitchFamily="34" charset="0"/>
                <a:ea typeface="Verdana" pitchFamily="34" charset="0"/>
                <a:cs typeface="Verdana" pitchFamily="34" charset="0"/>
              </a:rPr>
              <a:t> </a:t>
            </a:r>
          </a:p>
          <a:p>
            <a:pPr algn="ctr">
              <a:lnSpc>
                <a:spcPts val="1400"/>
              </a:lnSpc>
              <a:spcAft>
                <a:spcPts val="600"/>
              </a:spcAft>
            </a:pPr>
            <a:r>
              <a:rPr lang="en-US" sz="1400" dirty="0">
                <a:latin typeface="Arial" pitchFamily="34" charset="0"/>
                <a:ea typeface="Verdana" pitchFamily="34" charset="0"/>
                <a:cs typeface="Verdana" pitchFamily="34" charset="0"/>
              </a:rPr>
              <a:t>Image</a:t>
            </a:r>
          </a:p>
          <a:p>
            <a:pPr algn="ctr">
              <a:lnSpc>
                <a:spcPts val="1400"/>
              </a:lnSpc>
              <a:spcAft>
                <a:spcPts val="600"/>
              </a:spcAft>
            </a:pPr>
            <a:r>
              <a:rPr lang="en-US" sz="1400" dirty="0">
                <a:latin typeface="Arial" pitchFamily="34" charset="0"/>
                <a:ea typeface="Verdana" pitchFamily="34" charset="0"/>
                <a:cs typeface="Verdana" pitchFamily="34" charset="0"/>
              </a:rPr>
              <a:t>Here</a:t>
            </a:r>
          </a:p>
        </p:txBody>
      </p:sp>
      <p:sp>
        <p:nvSpPr>
          <p:cNvPr id="34" name="TextBox 33"/>
          <p:cNvSpPr txBox="1"/>
          <p:nvPr/>
        </p:nvSpPr>
        <p:spPr>
          <a:xfrm>
            <a:off x="4226901" y="4391928"/>
            <a:ext cx="901208" cy="784830"/>
          </a:xfrm>
          <a:prstGeom prst="rect">
            <a:avLst/>
          </a:prstGeom>
          <a:noFill/>
        </p:spPr>
        <p:txBody>
          <a:bodyPr wrap="none" rtlCol="0">
            <a:spAutoFit/>
          </a:bodyPr>
          <a:lstStyle/>
          <a:p>
            <a:pPr algn="ctr">
              <a:lnSpc>
                <a:spcPts val="1400"/>
              </a:lnSpc>
              <a:spcAft>
                <a:spcPts val="600"/>
              </a:spcAft>
            </a:pPr>
            <a:r>
              <a:rPr lang="en-US" sz="1400" dirty="0">
                <a:latin typeface="Arial" pitchFamily="34" charset="0"/>
                <a:ea typeface="Verdana" pitchFamily="34" charset="0"/>
                <a:cs typeface="Verdana" pitchFamily="34" charset="0"/>
              </a:rPr>
              <a:t>Optional</a:t>
            </a:r>
            <a:r>
              <a:rPr lang="en-US" sz="1400" baseline="0" dirty="0">
                <a:latin typeface="Arial" pitchFamily="34" charset="0"/>
                <a:ea typeface="Verdana" pitchFamily="34" charset="0"/>
                <a:cs typeface="Verdana" pitchFamily="34" charset="0"/>
              </a:rPr>
              <a:t> </a:t>
            </a:r>
          </a:p>
          <a:p>
            <a:pPr algn="ctr">
              <a:lnSpc>
                <a:spcPts val="1400"/>
              </a:lnSpc>
              <a:spcAft>
                <a:spcPts val="600"/>
              </a:spcAft>
            </a:pPr>
            <a:r>
              <a:rPr lang="en-US" sz="1400" dirty="0">
                <a:latin typeface="Arial" pitchFamily="34" charset="0"/>
                <a:ea typeface="Verdana" pitchFamily="34" charset="0"/>
                <a:cs typeface="Verdana" pitchFamily="34" charset="0"/>
              </a:rPr>
              <a:t>Image</a:t>
            </a:r>
          </a:p>
          <a:p>
            <a:pPr algn="ctr">
              <a:lnSpc>
                <a:spcPts val="1400"/>
              </a:lnSpc>
              <a:spcAft>
                <a:spcPts val="600"/>
              </a:spcAft>
            </a:pPr>
            <a:r>
              <a:rPr lang="en-US" sz="1400" dirty="0">
                <a:latin typeface="Arial" pitchFamily="34" charset="0"/>
                <a:ea typeface="Verdana" pitchFamily="34" charset="0"/>
                <a:cs typeface="Verdana" pitchFamily="34" charset="0"/>
              </a:rPr>
              <a:t>Here</a:t>
            </a:r>
          </a:p>
        </p:txBody>
      </p:sp>
      <p:sp>
        <p:nvSpPr>
          <p:cNvPr id="40" name="TextBox 39"/>
          <p:cNvSpPr txBox="1"/>
          <p:nvPr/>
        </p:nvSpPr>
        <p:spPr>
          <a:xfrm>
            <a:off x="1763101" y="4391928"/>
            <a:ext cx="901208" cy="784830"/>
          </a:xfrm>
          <a:prstGeom prst="rect">
            <a:avLst/>
          </a:prstGeom>
          <a:noFill/>
        </p:spPr>
        <p:txBody>
          <a:bodyPr wrap="none" rtlCol="0">
            <a:spAutoFit/>
          </a:bodyPr>
          <a:lstStyle/>
          <a:p>
            <a:pPr algn="ctr">
              <a:lnSpc>
                <a:spcPts val="1400"/>
              </a:lnSpc>
              <a:spcAft>
                <a:spcPts val="600"/>
              </a:spcAft>
            </a:pPr>
            <a:r>
              <a:rPr lang="en-US" sz="1400" dirty="0">
                <a:latin typeface="Arial" pitchFamily="34" charset="0"/>
                <a:ea typeface="Verdana" pitchFamily="34" charset="0"/>
                <a:cs typeface="Verdana" pitchFamily="34" charset="0"/>
              </a:rPr>
              <a:t>Optional</a:t>
            </a:r>
            <a:r>
              <a:rPr lang="en-US" sz="1400" baseline="0" dirty="0">
                <a:latin typeface="Arial" pitchFamily="34" charset="0"/>
                <a:ea typeface="Verdana" pitchFamily="34" charset="0"/>
                <a:cs typeface="Verdana" pitchFamily="34" charset="0"/>
              </a:rPr>
              <a:t> </a:t>
            </a:r>
          </a:p>
          <a:p>
            <a:pPr algn="ctr">
              <a:lnSpc>
                <a:spcPts val="1400"/>
              </a:lnSpc>
              <a:spcAft>
                <a:spcPts val="600"/>
              </a:spcAft>
            </a:pPr>
            <a:r>
              <a:rPr lang="en-US" sz="1400" dirty="0">
                <a:latin typeface="Arial" pitchFamily="34" charset="0"/>
                <a:ea typeface="Verdana" pitchFamily="34" charset="0"/>
                <a:cs typeface="Verdana" pitchFamily="34" charset="0"/>
              </a:rPr>
              <a:t>Image</a:t>
            </a:r>
          </a:p>
          <a:p>
            <a:pPr algn="ctr">
              <a:lnSpc>
                <a:spcPts val="1400"/>
              </a:lnSpc>
              <a:spcAft>
                <a:spcPts val="600"/>
              </a:spcAft>
            </a:pPr>
            <a:r>
              <a:rPr lang="en-US" sz="1400" dirty="0">
                <a:latin typeface="Arial" pitchFamily="34" charset="0"/>
                <a:ea typeface="Verdana" pitchFamily="34" charset="0"/>
                <a:cs typeface="Verdana" pitchFamily="34" charset="0"/>
              </a:rPr>
              <a:t>Here</a:t>
            </a:r>
          </a:p>
        </p:txBody>
      </p:sp>
      <p:sp>
        <p:nvSpPr>
          <p:cNvPr id="41" name="Text Placeholder 4"/>
          <p:cNvSpPr>
            <a:spLocks noGrp="1"/>
          </p:cNvSpPr>
          <p:nvPr>
            <p:ph type="body" sz="quarter" idx="10" hasCustomPrompt="1"/>
          </p:nvPr>
        </p:nvSpPr>
        <p:spPr>
          <a:xfrm>
            <a:off x="5715001" y="76201"/>
            <a:ext cx="6096000" cy="247649"/>
          </a:xfrm>
        </p:spPr>
        <p:txBody>
          <a:bodyPr/>
          <a:lstStyle>
            <a:lvl1pPr marL="0" marR="0" indent="0" algn="r" defTabSz="914400" rtl="0" eaLnBrk="1" fontAlgn="auto" latinLnBrk="0" hangingPunct="1">
              <a:lnSpc>
                <a:spcPct val="100000"/>
              </a:lnSpc>
              <a:spcBef>
                <a:spcPts val="0"/>
              </a:spcBef>
              <a:spcAft>
                <a:spcPts val="600"/>
              </a:spcAft>
              <a:buClrTx/>
              <a:buSzTx/>
              <a:buFontTx/>
              <a:buNone/>
              <a:tabLst/>
              <a:defRPr sz="1200" b="1">
                <a:solidFill>
                  <a:schemeClr val="tx2"/>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005F9E"/>
                </a:solidFill>
                <a:effectLst/>
                <a:uLnTx/>
                <a:uFillTx/>
                <a:latin typeface="Arial" pitchFamily="34" charset="0"/>
                <a:ea typeface="Verdana" pitchFamily="34" charset="0"/>
                <a:cs typeface="Verdana" pitchFamily="34" charset="0"/>
              </a:rPr>
              <a:t>Organization Name Here</a:t>
            </a:r>
          </a:p>
        </p:txBody>
      </p:sp>
      <p:sp>
        <p:nvSpPr>
          <p:cNvPr id="42" name="Text Placeholder 12"/>
          <p:cNvSpPr>
            <a:spLocks noGrp="1"/>
          </p:cNvSpPr>
          <p:nvPr>
            <p:ph type="body" sz="quarter" idx="11" hasCustomPrompt="1"/>
          </p:nvPr>
        </p:nvSpPr>
        <p:spPr>
          <a:xfrm>
            <a:off x="1066801" y="3086101"/>
            <a:ext cx="3416300" cy="447675"/>
          </a:xfrm>
        </p:spPr>
        <p:txBody>
          <a:bodyPr/>
          <a:lstStyle>
            <a:lvl1pPr marL="0" indent="0" algn="l" defTabSz="914400" rtl="0" eaLnBrk="1" latinLnBrk="0" hangingPunct="1">
              <a:spcBef>
                <a:spcPts val="0"/>
              </a:spcBef>
              <a:spcAft>
                <a:spcPts val="600"/>
              </a:spcAft>
              <a:buClr>
                <a:schemeClr val="tx2"/>
              </a:buClr>
              <a:buSzPct val="120000"/>
              <a:buFont typeface="Wingdings" pitchFamily="2" charset="2"/>
              <a:buNone/>
              <a:defRPr lang="en-US" sz="1800" b="1" kern="1200" spc="0" baseline="0" dirty="0">
                <a:solidFill>
                  <a:schemeClr val="tx2"/>
                </a:solidFill>
                <a:latin typeface="Arial" pitchFamily="34" charset="0"/>
                <a:ea typeface="+mn-ea"/>
                <a:cs typeface="Arial" pitchFamily="34" charset="0"/>
              </a:defRPr>
            </a:lvl1pPr>
            <a:lvl2pPr marL="287338" indent="0">
              <a:buNone/>
              <a:defRPr/>
            </a:lvl2pPr>
            <a:lvl3pPr marL="515938" indent="0">
              <a:buNone/>
              <a:defRPr/>
            </a:lvl3pPr>
            <a:lvl4pPr marL="801688" indent="0">
              <a:buNone/>
              <a:defRPr/>
            </a:lvl4pPr>
            <a:lvl5pPr marL="1090613" indent="0">
              <a:buNone/>
              <a:defRPr/>
            </a:lvl5pPr>
          </a:lstStyle>
          <a:p>
            <a:pPr lvl="0"/>
            <a:r>
              <a:rPr lang="en-US" dirty="0"/>
              <a:t>Date</a:t>
            </a:r>
          </a:p>
        </p:txBody>
      </p:sp>
    </p:spTree>
    <p:extLst>
      <p:ext uri="{BB962C8B-B14F-4D97-AF65-F5344CB8AC3E}">
        <p14:creationId xmlns:p14="http://schemas.microsoft.com/office/powerpoint/2010/main" val="11609924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Section Header Layout">
    <p:spTree>
      <p:nvGrpSpPr>
        <p:cNvPr id="1" name=""/>
        <p:cNvGrpSpPr/>
        <p:nvPr/>
      </p:nvGrpSpPr>
      <p:grpSpPr>
        <a:xfrm>
          <a:off x="0" y="0"/>
          <a:ext cx="0" cy="0"/>
          <a:chOff x="0" y="0"/>
          <a:chExt cx="0" cy="0"/>
        </a:xfrm>
      </p:grpSpPr>
      <p:cxnSp>
        <p:nvCxnSpPr>
          <p:cNvPr id="10" name="Straight Connector 9"/>
          <p:cNvCxnSpPr/>
          <p:nvPr/>
        </p:nvCxnSpPr>
        <p:spPr bwMode="auto">
          <a:xfrm>
            <a:off x="1117600" y="3276600"/>
            <a:ext cx="10373360" cy="0"/>
          </a:xfrm>
          <a:prstGeom prst="line">
            <a:avLst/>
          </a:prstGeom>
          <a:solidFill>
            <a:srgbClr val="FFCC99"/>
          </a:solidFill>
          <a:ln w="12700" cap="flat" cmpd="sng" algn="ctr">
            <a:solidFill>
              <a:srgbClr val="C1CD23"/>
            </a:solidFill>
            <a:prstDash val="solid"/>
            <a:round/>
            <a:headEnd type="none" w="med" len="med"/>
            <a:tailEnd type="none" w="med" len="med"/>
          </a:ln>
          <a:effectLst/>
        </p:spPr>
      </p:cxnSp>
      <p:sp>
        <p:nvSpPr>
          <p:cNvPr id="15" name="Text Box 34"/>
          <p:cNvSpPr txBox="1">
            <a:spLocks noChangeArrowheads="1"/>
          </p:cNvSpPr>
          <p:nvPr/>
        </p:nvSpPr>
        <p:spPr bwMode="auto">
          <a:xfrm>
            <a:off x="9233298" y="6590252"/>
            <a:ext cx="2552302" cy="215444"/>
          </a:xfrm>
          <a:prstGeom prst="rect">
            <a:avLst/>
          </a:prstGeom>
          <a:noFill/>
          <a:ln w="9525">
            <a:noFill/>
            <a:miter lim="800000"/>
            <a:headEnd/>
            <a:tailEnd/>
          </a:ln>
          <a:effectLst/>
        </p:spPr>
        <p:txBody>
          <a:bodyPr wrap="none">
            <a:spAutoFit/>
          </a:bodyPr>
          <a:lstStyle/>
          <a:p>
            <a:pPr algn="r">
              <a:lnSpc>
                <a:spcPct val="100000"/>
              </a:lnSpc>
              <a:spcAft>
                <a:spcPct val="0"/>
              </a:spcAft>
              <a:buClrTx/>
            </a:pPr>
            <a:r>
              <a:rPr lang="en-US" altLang="en-US" sz="800" b="0" dirty="0">
                <a:solidFill>
                  <a:schemeClr val="tx1">
                    <a:lumMod val="50000"/>
                    <a:lumOff val="50000"/>
                  </a:schemeClr>
                </a:solidFill>
                <a:latin typeface="+mn-lt"/>
              </a:rPr>
              <a:t>© 2018</a:t>
            </a:r>
            <a:r>
              <a:rPr lang="en-US" altLang="en-US" sz="800" b="0" baseline="0" dirty="0">
                <a:solidFill>
                  <a:schemeClr val="tx1">
                    <a:lumMod val="50000"/>
                    <a:lumOff val="50000"/>
                  </a:schemeClr>
                </a:solidFill>
                <a:latin typeface="+mn-lt"/>
              </a:rPr>
              <a:t> </a:t>
            </a:r>
            <a:r>
              <a:rPr lang="en-US" altLang="en-US" sz="800" b="0" dirty="0">
                <a:solidFill>
                  <a:schemeClr val="tx1">
                    <a:lumMod val="50000"/>
                    <a:lumOff val="50000"/>
                  </a:schemeClr>
                </a:solidFill>
                <a:latin typeface="+mn-lt"/>
              </a:rPr>
              <a:t>The MITRE Corporation. All rights reserved.</a:t>
            </a:r>
          </a:p>
        </p:txBody>
      </p:sp>
      <p:sp>
        <p:nvSpPr>
          <p:cNvPr id="17" name="Rectangle 16"/>
          <p:cNvSpPr/>
          <p:nvPr/>
        </p:nvSpPr>
        <p:spPr bwMode="auto">
          <a:xfrm>
            <a:off x="0" y="0"/>
            <a:ext cx="543099" cy="3124200"/>
          </a:xfrm>
          <a:prstGeom prst="rect">
            <a:avLst/>
          </a:prstGeom>
          <a:solidFill>
            <a:srgbClr val="C1CD23"/>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dirty="0">
              <a:ln>
                <a:noFill/>
              </a:ln>
              <a:solidFill>
                <a:schemeClr val="tx1"/>
              </a:solidFill>
              <a:effectLst/>
              <a:latin typeface="Arial" charset="0"/>
            </a:endParaRPr>
          </a:p>
        </p:txBody>
      </p:sp>
      <p:sp>
        <p:nvSpPr>
          <p:cNvPr id="18" name="Rectangle 17"/>
          <p:cNvSpPr/>
          <p:nvPr/>
        </p:nvSpPr>
        <p:spPr bwMode="auto">
          <a:xfrm>
            <a:off x="0" y="3352800"/>
            <a:ext cx="543099" cy="3505200"/>
          </a:xfrm>
          <a:prstGeom prst="rect">
            <a:avLst/>
          </a:prstGeom>
          <a:solidFill>
            <a:schemeClr val="tx2"/>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dirty="0">
              <a:ln>
                <a:noFill/>
              </a:ln>
              <a:solidFill>
                <a:schemeClr val="tx2"/>
              </a:solidFill>
              <a:effectLst/>
              <a:latin typeface="Arial" charset="0"/>
            </a:endParaRPr>
          </a:p>
        </p:txBody>
      </p:sp>
      <p:cxnSp>
        <p:nvCxnSpPr>
          <p:cNvPr id="12" name="Straight Connector 11"/>
          <p:cNvCxnSpPr/>
          <p:nvPr/>
        </p:nvCxnSpPr>
        <p:spPr bwMode="auto">
          <a:xfrm>
            <a:off x="1098200" y="6534227"/>
            <a:ext cx="10593057" cy="0"/>
          </a:xfrm>
          <a:prstGeom prst="line">
            <a:avLst/>
          </a:prstGeom>
          <a:solidFill>
            <a:srgbClr val="FFCC99"/>
          </a:solidFill>
          <a:ln w="12700" cap="flat" cmpd="sng" algn="ctr">
            <a:solidFill>
              <a:srgbClr val="C1CD23"/>
            </a:solidFill>
            <a:prstDash val="solid"/>
            <a:round/>
            <a:headEnd type="none" w="med" len="med"/>
            <a:tailEnd type="none" w="med" len="med"/>
          </a:ln>
          <a:effectLst/>
        </p:spPr>
      </p:cxn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8199" y="6250820"/>
            <a:ext cx="894007" cy="243820"/>
          </a:xfrm>
          <a:prstGeom prst="rect">
            <a:avLst/>
          </a:prstGeom>
        </p:spPr>
      </p:pic>
      <p:sp>
        <p:nvSpPr>
          <p:cNvPr id="13" name="Rectangle 4"/>
          <p:cNvSpPr>
            <a:spLocks noGrp="1" noChangeArrowheads="1"/>
          </p:cNvSpPr>
          <p:nvPr>
            <p:ph type="subTitle" idx="1" hasCustomPrompt="1"/>
          </p:nvPr>
        </p:nvSpPr>
        <p:spPr>
          <a:xfrm>
            <a:off x="1098200" y="3463137"/>
            <a:ext cx="6136217" cy="389922"/>
          </a:xfrm>
        </p:spPr>
        <p:txBody>
          <a:bodyPr/>
          <a:lstStyle>
            <a:lvl1pPr marL="0" indent="0">
              <a:buFont typeface="Wingdings" pitchFamily="2" charset="2"/>
              <a:buNone/>
              <a:defRPr b="1" spc="300" baseline="0">
                <a:solidFill>
                  <a:schemeClr val="tx2"/>
                </a:solidFill>
                <a:latin typeface="Arial" pitchFamily="34" charset="0"/>
                <a:cs typeface="Calibri" pitchFamily="34" charset="0"/>
              </a:defRPr>
            </a:lvl1pPr>
          </a:lstStyle>
          <a:p>
            <a:r>
              <a:rPr lang="en-US" altLang="en-US"/>
              <a:t>Subtitle</a:t>
            </a:r>
            <a:endParaRPr lang="en-US" altLang="en-US" dirty="0"/>
          </a:p>
        </p:txBody>
      </p:sp>
      <p:sp>
        <p:nvSpPr>
          <p:cNvPr id="21" name="Rectangle 9"/>
          <p:cNvSpPr>
            <a:spLocks noGrp="1" noChangeArrowheads="1"/>
          </p:cNvSpPr>
          <p:nvPr>
            <p:ph type="ctrTitle" sz="quarter" hasCustomPrompt="1"/>
          </p:nvPr>
        </p:nvSpPr>
        <p:spPr>
          <a:xfrm>
            <a:off x="1016000" y="1041287"/>
            <a:ext cx="9662160" cy="1981200"/>
          </a:xfrm>
        </p:spPr>
        <p:txBody>
          <a:bodyPr anchor="b" anchorCtr="0">
            <a:noAutofit/>
          </a:bodyPr>
          <a:lstStyle>
            <a:lvl1pPr algn="l">
              <a:lnSpc>
                <a:spcPts val="4400"/>
              </a:lnSpc>
              <a:defRPr sz="4000" b="1">
                <a:solidFill>
                  <a:schemeClr val="tx2"/>
                </a:solidFill>
                <a:latin typeface="Arial" pitchFamily="34" charset="0"/>
                <a:cs typeface="Times New Roman" pitchFamily="18" charset="0"/>
              </a:defRPr>
            </a:lvl1pPr>
          </a:lstStyle>
          <a:p>
            <a:r>
              <a:rPr lang="en-US"/>
              <a:t>Section Title</a:t>
            </a:r>
            <a:endParaRPr lang="en-US" dirty="0"/>
          </a:p>
        </p:txBody>
      </p:sp>
      <p:sp>
        <p:nvSpPr>
          <p:cNvPr id="14" name="TextBox 13"/>
          <p:cNvSpPr txBox="1"/>
          <p:nvPr/>
        </p:nvSpPr>
        <p:spPr>
          <a:xfrm>
            <a:off x="9669656" y="64169"/>
            <a:ext cx="2138947" cy="246221"/>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600"/>
              </a:spcAft>
              <a:buClrTx/>
              <a:buSzTx/>
              <a:buFontTx/>
              <a:buNone/>
              <a:tabLst/>
              <a:defRPr/>
            </a:pPr>
            <a:r>
              <a:rPr lang="en-US" sz="1000" dirty="0">
                <a:solidFill>
                  <a:srgbClr val="C1CD23"/>
                </a:solidFill>
                <a:latin typeface="Arial" pitchFamily="34" charset="0"/>
              </a:rPr>
              <a:t>|</a:t>
            </a:r>
            <a:r>
              <a:rPr lang="en-US" sz="1000" dirty="0">
                <a:latin typeface="Arial" pitchFamily="34" charset="0"/>
              </a:rPr>
              <a:t> </a:t>
            </a:r>
            <a:fld id="{295008BC-DA31-4D19-837B-EFA4386B05F5}" type="slidenum">
              <a:rPr lang="en-US" sz="1000" smtClean="0">
                <a:solidFill>
                  <a:schemeClr val="tx1">
                    <a:lumMod val="50000"/>
                    <a:lumOff val="50000"/>
                  </a:schemeClr>
                </a:solidFill>
                <a:latin typeface="Arial" pitchFamily="34" charset="0"/>
              </a:rPr>
              <a:pPr marL="0" marR="0" indent="0" algn="r" defTabSz="914400" rtl="0" eaLnBrk="1" fontAlgn="auto" latinLnBrk="0" hangingPunct="1">
                <a:lnSpc>
                  <a:spcPct val="100000"/>
                </a:lnSpc>
                <a:spcBef>
                  <a:spcPts val="0"/>
                </a:spcBef>
                <a:spcAft>
                  <a:spcPts val="600"/>
                </a:spcAft>
                <a:buClrTx/>
                <a:buSzTx/>
                <a:buFontTx/>
                <a:buNone/>
                <a:tabLst/>
                <a:defRPr/>
              </a:pPr>
              <a:t>‹#›</a:t>
            </a:fld>
            <a:r>
              <a:rPr lang="en-US" sz="1000" dirty="0">
                <a:latin typeface="Arial" pitchFamily="34" charset="0"/>
              </a:rPr>
              <a:t> </a:t>
            </a:r>
            <a:r>
              <a:rPr lang="en-US" sz="1000" dirty="0">
                <a:solidFill>
                  <a:srgbClr val="C1CD23"/>
                </a:solidFill>
                <a:latin typeface="Arial" pitchFamily="34" charset="0"/>
              </a:rPr>
              <a:t>|</a:t>
            </a:r>
            <a:r>
              <a:rPr lang="en-US" sz="1000" dirty="0">
                <a:ea typeface="Verdana" pitchFamily="34" charset="0"/>
                <a:cs typeface="Verdana" pitchFamily="34" charset="0"/>
              </a:rPr>
              <a:t> </a:t>
            </a:r>
          </a:p>
        </p:txBody>
      </p:sp>
      <p:sp>
        <p:nvSpPr>
          <p:cNvPr id="20" name="Text Box 15"/>
          <p:cNvSpPr txBox="1">
            <a:spLocks noChangeArrowheads="1"/>
          </p:cNvSpPr>
          <p:nvPr/>
        </p:nvSpPr>
        <p:spPr bwMode="auto">
          <a:xfrm>
            <a:off x="1143001" y="4310146"/>
            <a:ext cx="3213100" cy="707886"/>
          </a:xfrm>
          <a:prstGeom prst="rect">
            <a:avLst/>
          </a:prstGeom>
          <a:solidFill>
            <a:schemeClr val="accent5">
              <a:lumMod val="20000"/>
              <a:lumOff val="80000"/>
            </a:schemeClr>
          </a:solidFill>
          <a:ln w="12700" algn="ctr">
            <a:noFill/>
            <a:miter lim="800000"/>
            <a:headEnd/>
            <a:tailEnd/>
          </a:ln>
        </p:spPr>
        <p:txBody>
          <a:bodyPr wrap="square">
            <a:spAutoFit/>
          </a:bodyPr>
          <a:lstStyle/>
          <a:p>
            <a:pPr marL="0" marR="0" lvl="0" indent="0" defTabSz="1030288" eaLnBrk="0" fontAlgn="auto" latinLnBrk="0" hangingPunct="0">
              <a:lnSpc>
                <a:spcPts val="1200"/>
              </a:lnSpc>
              <a:spcBef>
                <a:spcPts val="0"/>
              </a:spcBef>
              <a:spcAft>
                <a:spcPts val="0"/>
              </a:spcAft>
              <a:buClr>
                <a:srgbClr val="000000"/>
              </a:buClr>
              <a:buSzTx/>
              <a:buFontTx/>
              <a:buNone/>
              <a:tabLst/>
              <a:defRPr/>
            </a:pPr>
            <a:r>
              <a:rPr kumimoji="0" lang="en-US" sz="1000" b="1" i="0" strike="noStrike" kern="0" cap="none" spc="0" normalizeH="0" baseline="0" noProof="0" dirty="0">
                <a:ln>
                  <a:noFill/>
                </a:ln>
                <a:solidFill>
                  <a:sysClr val="windowText" lastClr="000000"/>
                </a:solidFill>
                <a:effectLst/>
                <a:uLnTx/>
                <a:uFillTx/>
              </a:rPr>
              <a:t>Note:</a:t>
            </a:r>
            <a:r>
              <a:rPr kumimoji="0" lang="en-US" sz="1000" b="0" i="0" u="none" strike="noStrike" kern="0" cap="none" spc="0" normalizeH="0" baseline="0" noProof="0" dirty="0">
                <a:ln>
                  <a:noFill/>
                </a:ln>
                <a:solidFill>
                  <a:sysClr val="windowText" lastClr="000000"/>
                </a:solidFill>
                <a:effectLst/>
                <a:uLnTx/>
                <a:uFillTx/>
              </a:rPr>
              <a:t> Use this as a divider slide when separating sections of your briefing.</a:t>
            </a:r>
          </a:p>
          <a:p>
            <a:pPr marL="0" marR="0" lvl="0" indent="0" defTabSz="1030288" eaLnBrk="0" fontAlgn="auto" latinLnBrk="0" hangingPunct="0">
              <a:lnSpc>
                <a:spcPts val="1200"/>
              </a:lnSpc>
              <a:spcBef>
                <a:spcPts val="0"/>
              </a:spcBef>
              <a:spcAft>
                <a:spcPts val="0"/>
              </a:spcAft>
              <a:buClr>
                <a:srgbClr val="000000"/>
              </a:buClr>
              <a:buSzTx/>
              <a:buFontTx/>
              <a:buNone/>
              <a:tabLst/>
              <a:defRPr/>
            </a:pPr>
            <a:r>
              <a:rPr kumimoji="0" lang="en-US" sz="1000" b="0" i="0" u="none" strike="noStrike" kern="0" cap="none" spc="0" normalizeH="0" baseline="0" noProof="0" dirty="0">
                <a:ln>
                  <a:noFill/>
                </a:ln>
                <a:solidFill>
                  <a:sysClr val="windowText" lastClr="000000"/>
                </a:solidFill>
                <a:effectLst/>
                <a:uLnTx/>
                <a:uFillTx/>
              </a:rPr>
              <a:t>To remove or change information in the footer, view the Slide Master and edit from there.</a:t>
            </a:r>
          </a:p>
        </p:txBody>
      </p:sp>
      <p:sp>
        <p:nvSpPr>
          <p:cNvPr id="22" name="Footer Placeholder 4">
            <a:extLst>
              <a:ext uri="{FF2B5EF4-FFF2-40B4-BE49-F238E27FC236}">
                <a16:creationId xmlns:a16="http://schemas.microsoft.com/office/drawing/2014/main" id="{D74033E4-8208-404B-A9C3-EAFADBD591DF}"/>
              </a:ext>
            </a:extLst>
          </p:cNvPr>
          <p:cNvSpPr txBox="1">
            <a:spLocks/>
          </p:cNvSpPr>
          <p:nvPr userDrawn="1"/>
        </p:nvSpPr>
        <p:spPr>
          <a:xfrm>
            <a:off x="812799" y="6660696"/>
            <a:ext cx="3594101" cy="159204"/>
          </a:xfrm>
          <a:prstGeom prst="rect">
            <a:avLst/>
          </a:prstGeom>
        </p:spPr>
        <p:txBody>
          <a:bodyPr vert="horz" lIns="91440" tIns="45720" rIns="91440" bIns="45720" rtlCol="0" anchor="b"/>
          <a:lstStyle>
            <a:defPPr>
              <a:defRPr lang="en-US"/>
            </a:defPPr>
            <a:lvl1pPr marL="0" algn="l" defTabSz="914400" rtl="0" eaLnBrk="1" latinLnBrk="0" hangingPunct="1">
              <a:lnSpc>
                <a:spcPts val="1300"/>
              </a:lnSpc>
              <a:spcAft>
                <a:spcPct val="0"/>
              </a:spcAft>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lumMod val="50000"/>
                    <a:lumOff val="50000"/>
                  </a:schemeClr>
                </a:solidFill>
              </a:rPr>
              <a:t>Approved for Public Release; Distribution Unlimited. Case Number 16-1988</a:t>
            </a:r>
          </a:p>
        </p:txBody>
      </p:sp>
    </p:spTree>
    <p:extLst>
      <p:ext uri="{BB962C8B-B14F-4D97-AF65-F5344CB8AC3E}">
        <p14:creationId xmlns:p14="http://schemas.microsoft.com/office/powerpoint/2010/main" val="8473400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812800" y="274638"/>
            <a:ext cx="10972800" cy="868362"/>
          </a:xfrm>
          <a:prstGeom prst="rect">
            <a:avLst/>
          </a:prstGeom>
        </p:spPr>
        <p:txBody>
          <a:bodyPr vert="horz" lIns="91440" tIns="45720" rIns="91440" bIns="45720" rtlCol="0" anchor="ctr" anchorCtr="0">
            <a:normAutofit/>
          </a:bodyPr>
          <a:lstStyle>
            <a:lvl1pPr>
              <a:lnSpc>
                <a:spcPts val="3200"/>
              </a:lnSpc>
              <a:defRPr lang="en-US"/>
            </a:lvl1pPr>
          </a:lstStyle>
          <a:p>
            <a:r>
              <a:rPr lang="en-US"/>
              <a:t>Click to edit Master title style</a:t>
            </a:r>
          </a:p>
        </p:txBody>
      </p:sp>
    </p:spTree>
    <p:extLst>
      <p:ext uri="{BB962C8B-B14F-4D97-AF65-F5344CB8AC3E}">
        <p14:creationId xmlns:p14="http://schemas.microsoft.com/office/powerpoint/2010/main" val="126986017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blank" preserve="1">
  <p:cSld name="2_Blank">
    <p:spTree>
      <p:nvGrpSpPr>
        <p:cNvPr id="1" name=""/>
        <p:cNvGrpSpPr/>
        <p:nvPr/>
      </p:nvGrpSpPr>
      <p:grpSpPr>
        <a:xfrm>
          <a:off x="0" y="0"/>
          <a:ext cx="0" cy="0"/>
          <a:chOff x="0" y="0"/>
          <a:chExt cx="0" cy="0"/>
        </a:xfrm>
      </p:grpSpPr>
      <p:sp>
        <p:nvSpPr>
          <p:cNvPr id="3" name="Rectangle 2"/>
          <p:cNvSpPr/>
          <p:nvPr/>
        </p:nvSpPr>
        <p:spPr bwMode="auto">
          <a:xfrm>
            <a:off x="0" y="1"/>
            <a:ext cx="543099" cy="1219200"/>
          </a:xfrm>
          <a:prstGeom prst="rect">
            <a:avLst/>
          </a:prstGeom>
          <a:solidFill>
            <a:srgbClr val="C1CD23"/>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dirty="0">
              <a:ln>
                <a:noFill/>
              </a:ln>
              <a:solidFill>
                <a:schemeClr val="tx1"/>
              </a:solidFill>
              <a:effectLst/>
              <a:latin typeface="Arial" charset="0"/>
            </a:endParaRPr>
          </a:p>
        </p:txBody>
      </p:sp>
      <p:sp>
        <p:nvSpPr>
          <p:cNvPr id="4" name="Rectangle 3"/>
          <p:cNvSpPr/>
          <p:nvPr/>
        </p:nvSpPr>
        <p:spPr bwMode="auto">
          <a:xfrm>
            <a:off x="0" y="1371601"/>
            <a:ext cx="543099" cy="5486400"/>
          </a:xfrm>
          <a:prstGeom prst="rect">
            <a:avLst/>
          </a:prstGeom>
          <a:solidFill>
            <a:schemeClr val="tx2"/>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dirty="0">
              <a:ln>
                <a:noFill/>
              </a:ln>
              <a:solidFill>
                <a:schemeClr val="tx2"/>
              </a:solidFill>
              <a:effectLst/>
              <a:latin typeface="Arial" charset="0"/>
            </a:endParaRPr>
          </a:p>
        </p:txBody>
      </p:sp>
      <p:sp>
        <p:nvSpPr>
          <p:cNvPr id="8" name="TextBox 7"/>
          <p:cNvSpPr txBox="1"/>
          <p:nvPr/>
        </p:nvSpPr>
        <p:spPr>
          <a:xfrm>
            <a:off x="9765908" y="64169"/>
            <a:ext cx="2138947" cy="246221"/>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600"/>
              </a:spcAft>
              <a:buClrTx/>
              <a:buSzTx/>
              <a:buFontTx/>
              <a:buNone/>
              <a:tabLst/>
              <a:defRPr/>
            </a:pPr>
            <a:r>
              <a:rPr lang="en-US" sz="1000" dirty="0">
                <a:solidFill>
                  <a:srgbClr val="C1CD23"/>
                </a:solidFill>
                <a:latin typeface="Arial" pitchFamily="34" charset="0"/>
              </a:rPr>
              <a:t>|</a:t>
            </a:r>
            <a:r>
              <a:rPr lang="en-US" sz="1000" dirty="0">
                <a:latin typeface="Arial" pitchFamily="34" charset="0"/>
              </a:rPr>
              <a:t> </a:t>
            </a:r>
            <a:fld id="{295008BC-DA31-4D19-837B-EFA4386B05F5}" type="slidenum">
              <a:rPr lang="en-US" sz="1000" smtClean="0">
                <a:solidFill>
                  <a:schemeClr val="tx1">
                    <a:lumMod val="50000"/>
                    <a:lumOff val="50000"/>
                  </a:schemeClr>
                </a:solidFill>
                <a:latin typeface="Arial" pitchFamily="34" charset="0"/>
              </a:rPr>
              <a:pPr marL="0" marR="0" indent="0" algn="r" defTabSz="914400" rtl="0" eaLnBrk="1" fontAlgn="auto" latinLnBrk="0" hangingPunct="1">
                <a:lnSpc>
                  <a:spcPct val="100000"/>
                </a:lnSpc>
                <a:spcBef>
                  <a:spcPts val="0"/>
                </a:spcBef>
                <a:spcAft>
                  <a:spcPts val="600"/>
                </a:spcAft>
                <a:buClrTx/>
                <a:buSzTx/>
                <a:buFontTx/>
                <a:buNone/>
                <a:tabLst/>
                <a:defRPr/>
              </a:pPr>
              <a:t>‹#›</a:t>
            </a:fld>
            <a:r>
              <a:rPr lang="en-US" sz="1000" dirty="0">
                <a:latin typeface="Arial" pitchFamily="34" charset="0"/>
              </a:rPr>
              <a:t> </a:t>
            </a:r>
            <a:r>
              <a:rPr lang="en-US" sz="1000" dirty="0">
                <a:solidFill>
                  <a:srgbClr val="C1CD23"/>
                </a:solidFill>
                <a:latin typeface="Arial" pitchFamily="34" charset="0"/>
              </a:rPr>
              <a:t>|</a:t>
            </a:r>
            <a:r>
              <a:rPr lang="en-US" sz="1000" dirty="0">
                <a:ea typeface="Verdana" pitchFamily="34" charset="0"/>
                <a:cs typeface="Verdana" pitchFamily="34" charset="0"/>
              </a:rPr>
              <a:t> </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1578" y="6517520"/>
            <a:ext cx="894007" cy="243820"/>
          </a:xfrm>
          <a:prstGeom prst="rect">
            <a:avLst/>
          </a:prstGeom>
        </p:spPr>
      </p:pic>
      <p:sp>
        <p:nvSpPr>
          <p:cNvPr id="10" name="Footer Placeholder 4">
            <a:extLst>
              <a:ext uri="{FF2B5EF4-FFF2-40B4-BE49-F238E27FC236}">
                <a16:creationId xmlns:a16="http://schemas.microsoft.com/office/drawing/2014/main" id="{A192C891-79ED-4989-85E9-D67864BDA535}"/>
              </a:ext>
            </a:extLst>
          </p:cNvPr>
          <p:cNvSpPr txBox="1">
            <a:spLocks/>
          </p:cNvSpPr>
          <p:nvPr userDrawn="1"/>
        </p:nvSpPr>
        <p:spPr>
          <a:xfrm>
            <a:off x="812799" y="6660696"/>
            <a:ext cx="3594101" cy="159204"/>
          </a:xfrm>
          <a:prstGeom prst="rect">
            <a:avLst/>
          </a:prstGeom>
        </p:spPr>
        <p:txBody>
          <a:bodyPr vert="horz" lIns="91440" tIns="45720" rIns="91440" bIns="45720" rtlCol="0" anchor="b"/>
          <a:lstStyle>
            <a:defPPr>
              <a:defRPr lang="en-US"/>
            </a:defPPr>
            <a:lvl1pPr marL="0" algn="l" defTabSz="914400" rtl="0" eaLnBrk="1" latinLnBrk="0" hangingPunct="1">
              <a:lnSpc>
                <a:spcPts val="1300"/>
              </a:lnSpc>
              <a:spcAft>
                <a:spcPct val="0"/>
              </a:spcAft>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lumMod val="50000"/>
                    <a:lumOff val="50000"/>
                  </a:schemeClr>
                </a:solidFill>
              </a:rPr>
              <a:t>Approved for Public Release; Distribution Unlimited. Case Number 16-1988</a:t>
            </a:r>
          </a:p>
        </p:txBody>
      </p:sp>
    </p:spTree>
    <p:extLst>
      <p:ext uri="{BB962C8B-B14F-4D97-AF65-F5344CB8AC3E}">
        <p14:creationId xmlns:p14="http://schemas.microsoft.com/office/powerpoint/2010/main" val="4934975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3_Blank">
    <p:spTree>
      <p:nvGrpSpPr>
        <p:cNvPr id="1" name=""/>
        <p:cNvGrpSpPr/>
        <p:nvPr/>
      </p:nvGrpSpPr>
      <p:grpSpPr>
        <a:xfrm>
          <a:off x="0" y="0"/>
          <a:ext cx="0" cy="0"/>
          <a:chOff x="0" y="0"/>
          <a:chExt cx="0" cy="0"/>
        </a:xfrm>
      </p:grpSpPr>
      <p:sp>
        <p:nvSpPr>
          <p:cNvPr id="4" name="Rectangle 3"/>
          <p:cNvSpPr/>
          <p:nvPr/>
        </p:nvSpPr>
        <p:spPr>
          <a:xfrm>
            <a:off x="1" y="0"/>
            <a:ext cx="800100" cy="685800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endParaRPr>
          </a:p>
        </p:txBody>
      </p:sp>
      <p:sp>
        <p:nvSpPr>
          <p:cNvPr id="6" name="Text Placeholder 5"/>
          <p:cNvSpPr>
            <a:spLocks noGrp="1"/>
          </p:cNvSpPr>
          <p:nvPr>
            <p:ph type="body" sz="quarter" idx="10" hasCustomPrompt="1"/>
          </p:nvPr>
        </p:nvSpPr>
        <p:spPr>
          <a:xfrm>
            <a:off x="1979084" y="2486024"/>
            <a:ext cx="8280400" cy="1666876"/>
          </a:xfrm>
        </p:spPr>
        <p:txBody>
          <a:bodyPr/>
          <a:lstStyle>
            <a:lvl1pPr marL="0" indent="0" algn="ctr">
              <a:buNone/>
              <a:defRPr sz="3600">
                <a:solidFill>
                  <a:schemeClr val="tx2"/>
                </a:solidFill>
              </a:defRPr>
            </a:lvl1pPr>
          </a:lstStyle>
          <a:p>
            <a:pPr lvl="0"/>
            <a:r>
              <a:rPr lang="en-US" dirty="0"/>
              <a:t>Section Header</a:t>
            </a:r>
            <a:br>
              <a:rPr lang="en-US" dirty="0"/>
            </a:br>
            <a:r>
              <a:rPr lang="en-US" dirty="0"/>
              <a:t>here</a:t>
            </a:r>
          </a:p>
        </p:txBody>
      </p:sp>
      <p:cxnSp>
        <p:nvCxnSpPr>
          <p:cNvPr id="8" name="Straight Connector 7"/>
          <p:cNvCxnSpPr/>
          <p:nvPr/>
        </p:nvCxnSpPr>
        <p:spPr>
          <a:xfrm>
            <a:off x="546100" y="2200275"/>
            <a:ext cx="110744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46100" y="4343400"/>
            <a:ext cx="110744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1578" y="6517520"/>
            <a:ext cx="894007" cy="243820"/>
          </a:xfrm>
          <a:prstGeom prst="rect">
            <a:avLst/>
          </a:prstGeom>
        </p:spPr>
      </p:pic>
      <p:sp>
        <p:nvSpPr>
          <p:cNvPr id="12" name="Footer Placeholder 4">
            <a:extLst>
              <a:ext uri="{FF2B5EF4-FFF2-40B4-BE49-F238E27FC236}">
                <a16:creationId xmlns:a16="http://schemas.microsoft.com/office/drawing/2014/main" id="{4D991AC1-26A5-EA44-8AB1-1E6777B2D1C1}"/>
              </a:ext>
            </a:extLst>
          </p:cNvPr>
          <p:cNvSpPr txBox="1">
            <a:spLocks/>
          </p:cNvSpPr>
          <p:nvPr userDrawn="1"/>
        </p:nvSpPr>
        <p:spPr>
          <a:xfrm>
            <a:off x="812799" y="6622181"/>
            <a:ext cx="6945163" cy="197719"/>
          </a:xfrm>
          <a:prstGeom prst="rect">
            <a:avLst/>
          </a:prstGeom>
        </p:spPr>
        <p:txBody>
          <a:bodyPr vert="horz" lIns="91440" tIns="45720" rIns="91440" bIns="45720" rtlCol="0" anchor="b"/>
          <a:lstStyle>
            <a:defPPr>
              <a:defRPr lang="en-US"/>
            </a:defPPr>
            <a:lvl1pPr marL="0" algn="l" defTabSz="914400" rtl="0" eaLnBrk="1" latinLnBrk="0" hangingPunct="1">
              <a:lnSpc>
                <a:spcPts val="1300"/>
              </a:lnSpc>
              <a:spcAft>
                <a:spcPct val="0"/>
              </a:spcAft>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dirty="0">
                <a:solidFill>
                  <a:schemeClr val="tx1">
                    <a:lumMod val="50000"/>
                    <a:lumOff val="50000"/>
                  </a:schemeClr>
                </a:solidFill>
                <a:latin typeface="Arial" pitchFamily="34" charset="0"/>
                <a:cs typeface="Arial" pitchFamily="34" charset="0"/>
              </a:rPr>
              <a:t>© 2018 The MITRE Corporation. All rights reserved.			</a:t>
            </a:r>
            <a:r>
              <a:rPr lang="en-US" sz="800" b="0" dirty="0">
                <a:solidFill>
                  <a:schemeClr val="tx1">
                    <a:lumMod val="50000"/>
                    <a:lumOff val="50000"/>
                  </a:schemeClr>
                </a:solidFill>
                <a:latin typeface="Arial" pitchFamily="34" charset="0"/>
              </a:rPr>
              <a:t> For internal </a:t>
            </a:r>
            <a:r>
              <a:rPr lang="en-US" sz="800" b="0" dirty="0">
                <a:solidFill>
                  <a:schemeClr val="tx1">
                    <a:lumMod val="50000"/>
                    <a:lumOff val="50000"/>
                  </a:schemeClr>
                </a:solidFill>
                <a:latin typeface="Arial" pitchFamily="34" charset="0"/>
                <a:cs typeface="Arial" pitchFamily="34" charset="0"/>
              </a:rPr>
              <a:t>MITRE</a:t>
            </a:r>
            <a:r>
              <a:rPr lang="en-US" sz="800" b="0" dirty="0">
                <a:solidFill>
                  <a:schemeClr val="tx1">
                    <a:lumMod val="50000"/>
                    <a:lumOff val="50000"/>
                  </a:schemeClr>
                </a:solidFill>
                <a:latin typeface="Arial" pitchFamily="34" charset="0"/>
              </a:rPr>
              <a:t> use</a:t>
            </a:r>
            <a:endParaRPr lang="en-US"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27914665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5_Blank">
    <p:spTree>
      <p:nvGrpSpPr>
        <p:cNvPr id="1" name=""/>
        <p:cNvGrpSpPr/>
        <p:nvPr/>
      </p:nvGrpSpPr>
      <p:grpSpPr>
        <a:xfrm>
          <a:off x="0" y="0"/>
          <a:ext cx="0" cy="0"/>
          <a:chOff x="0" y="0"/>
          <a:chExt cx="0" cy="0"/>
        </a:xfrm>
      </p:grpSpPr>
      <p:sp>
        <p:nvSpPr>
          <p:cNvPr id="4" name="Rectangle 3"/>
          <p:cNvSpPr/>
          <p:nvPr/>
        </p:nvSpPr>
        <p:spPr>
          <a:xfrm>
            <a:off x="1" y="0"/>
            <a:ext cx="800100" cy="685800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endParaRPr>
          </a:p>
        </p:txBody>
      </p:sp>
      <p:cxnSp>
        <p:nvCxnSpPr>
          <p:cNvPr id="8" name="Straight Connector 7"/>
          <p:cNvCxnSpPr/>
          <p:nvPr/>
        </p:nvCxnSpPr>
        <p:spPr>
          <a:xfrm>
            <a:off x="546100" y="2096578"/>
            <a:ext cx="110744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1578" y="6517520"/>
            <a:ext cx="894007" cy="243820"/>
          </a:xfrm>
          <a:prstGeom prst="rect">
            <a:avLst/>
          </a:prstGeom>
        </p:spPr>
      </p:pic>
      <p:cxnSp>
        <p:nvCxnSpPr>
          <p:cNvPr id="10" name="Straight Connector 9">
            <a:extLst>
              <a:ext uri="{FF2B5EF4-FFF2-40B4-BE49-F238E27FC236}">
                <a16:creationId xmlns:a16="http://schemas.microsoft.com/office/drawing/2014/main" id="{2E70C880-9378-9746-BBC9-1CCCA7DF68C8}"/>
              </a:ext>
            </a:extLst>
          </p:cNvPr>
          <p:cNvCxnSpPr/>
          <p:nvPr userDrawn="1"/>
        </p:nvCxnSpPr>
        <p:spPr>
          <a:xfrm>
            <a:off x="546100" y="3755660"/>
            <a:ext cx="110744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7" name="Footer Placeholder 4">
            <a:extLst>
              <a:ext uri="{FF2B5EF4-FFF2-40B4-BE49-F238E27FC236}">
                <a16:creationId xmlns:a16="http://schemas.microsoft.com/office/drawing/2014/main" id="{9C3B4457-75E6-47FB-84C8-69B0067769AB}"/>
              </a:ext>
            </a:extLst>
          </p:cNvPr>
          <p:cNvSpPr txBox="1">
            <a:spLocks/>
          </p:cNvSpPr>
          <p:nvPr userDrawn="1"/>
        </p:nvSpPr>
        <p:spPr>
          <a:xfrm>
            <a:off x="812799" y="6660696"/>
            <a:ext cx="3594101" cy="159204"/>
          </a:xfrm>
          <a:prstGeom prst="rect">
            <a:avLst/>
          </a:prstGeom>
        </p:spPr>
        <p:txBody>
          <a:bodyPr vert="horz" lIns="91440" tIns="45720" rIns="91440" bIns="45720" rtlCol="0" anchor="b"/>
          <a:lstStyle>
            <a:defPPr>
              <a:defRPr lang="en-US"/>
            </a:defPPr>
            <a:lvl1pPr marL="0" algn="l" defTabSz="914400" rtl="0" eaLnBrk="1" latinLnBrk="0" hangingPunct="1">
              <a:lnSpc>
                <a:spcPts val="1300"/>
              </a:lnSpc>
              <a:spcAft>
                <a:spcPct val="0"/>
              </a:spcAft>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lumMod val="50000"/>
                    <a:lumOff val="50000"/>
                  </a:schemeClr>
                </a:solidFill>
              </a:rPr>
              <a:t>Approved for Public Release; Distribution Unlimited. Case Number 16-1988</a:t>
            </a:r>
          </a:p>
        </p:txBody>
      </p:sp>
    </p:spTree>
    <p:extLst>
      <p:ext uri="{BB962C8B-B14F-4D97-AF65-F5344CB8AC3E}">
        <p14:creationId xmlns:p14="http://schemas.microsoft.com/office/powerpoint/2010/main" val="3636539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A3C6DD0-966D-B547-91F3-1691612E85CE}"/>
              </a:ext>
            </a:extLst>
          </p:cNvPr>
          <p:cNvSpPr/>
          <p:nvPr/>
        </p:nvSpPr>
        <p:spPr>
          <a:xfrm>
            <a:off x="0" y="13050"/>
            <a:ext cx="12192000" cy="1389888"/>
          </a:xfrm>
          <a:prstGeom prst="rect">
            <a:avLst/>
          </a:prstGeom>
          <a:gradFill flip="none" rotWithShape="1">
            <a:gsLst>
              <a:gs pos="99000">
                <a:srgbClr val="3086AB"/>
              </a:gs>
              <a:gs pos="50000">
                <a:srgbClr val="3086AB"/>
              </a:gs>
              <a:gs pos="0">
                <a:srgbClr val="B3C9D9"/>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031282-0EA6-C943-9E9A-4132ADAC2FAC}"/>
              </a:ext>
            </a:extLst>
          </p:cNvPr>
          <p:cNvSpPr>
            <a:spLocks noGrp="1"/>
          </p:cNvSpPr>
          <p:nvPr>
            <p:ph type="title"/>
          </p:nvPr>
        </p:nvSpPr>
        <p:spPr>
          <a:xfrm>
            <a:off x="0" y="46892"/>
            <a:ext cx="12192000" cy="1325563"/>
          </a:xfrm>
        </p:spPr>
        <p:txBody>
          <a:bodyPr/>
          <a:lstStyle>
            <a:lvl1pPr>
              <a:defRPr>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5FFB0C3-A8F0-7F4C-AFE9-B952E96C35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360FB2D-C9C9-8944-AB33-4EEAAB09C0B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87CE6FA-E06E-374E-B5F8-860BE74A88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12CC6AB-D39C-7E4D-9B67-7C227694B57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8BBEA18-9DBB-3E45-A1A1-05978A7E5E52}"/>
              </a:ext>
            </a:extLst>
          </p:cNvPr>
          <p:cNvSpPr>
            <a:spLocks noGrp="1"/>
          </p:cNvSpPr>
          <p:nvPr>
            <p:ph type="dt" sz="half" idx="10"/>
          </p:nvPr>
        </p:nvSpPr>
        <p:spPr/>
        <p:txBody>
          <a:bodyPr/>
          <a:lstStyle/>
          <a:p>
            <a:fld id="{7878B26E-5CFE-422D-A838-F9D8E9910B53}" type="datetimeFigureOut">
              <a:rPr lang="en-US" smtClean="0"/>
              <a:t>8/1/2018</a:t>
            </a:fld>
            <a:endParaRPr lang="en-US"/>
          </a:p>
        </p:txBody>
      </p:sp>
      <p:sp>
        <p:nvSpPr>
          <p:cNvPr id="8" name="Footer Placeholder 7">
            <a:extLst>
              <a:ext uri="{FF2B5EF4-FFF2-40B4-BE49-F238E27FC236}">
                <a16:creationId xmlns:a16="http://schemas.microsoft.com/office/drawing/2014/main" id="{86582535-90AC-ED4E-90E2-EBD075B68DA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240EA15-908D-764A-9581-82328997A8AC}"/>
              </a:ext>
            </a:extLst>
          </p:cNvPr>
          <p:cNvSpPr>
            <a:spLocks noGrp="1"/>
          </p:cNvSpPr>
          <p:nvPr>
            <p:ph type="sldNum" sz="quarter" idx="12"/>
          </p:nvPr>
        </p:nvSpPr>
        <p:spPr/>
        <p:txBody>
          <a:bodyPr/>
          <a:lstStyle/>
          <a:p>
            <a:fld id="{BD8BB987-F618-424C-8E1A-D17225677942}" type="slidenum">
              <a:rPr lang="en-US" smtClean="0"/>
              <a:t>‹#›</a:t>
            </a:fld>
            <a:endParaRPr lang="en-US"/>
          </a:p>
        </p:txBody>
      </p:sp>
      <p:sp>
        <p:nvSpPr>
          <p:cNvPr id="10" name="Rectangle 9">
            <a:extLst>
              <a:ext uri="{FF2B5EF4-FFF2-40B4-BE49-F238E27FC236}">
                <a16:creationId xmlns:a16="http://schemas.microsoft.com/office/drawing/2014/main" id="{B360819A-A7A8-6B4D-98D1-1BA950081991}"/>
              </a:ext>
            </a:extLst>
          </p:cNvPr>
          <p:cNvSpPr/>
          <p:nvPr/>
        </p:nvSpPr>
        <p:spPr>
          <a:xfrm>
            <a:off x="0" y="6359321"/>
            <a:ext cx="12192000" cy="498679"/>
          </a:xfrm>
          <a:prstGeom prst="rect">
            <a:avLst/>
          </a:prstGeom>
          <a:gradFill flip="none" rotWithShape="1">
            <a:gsLst>
              <a:gs pos="0">
                <a:srgbClr val="E0752D"/>
              </a:gs>
              <a:gs pos="69000">
                <a:srgbClr val="EDAC7B"/>
              </a:gs>
              <a:gs pos="100000">
                <a:srgbClr val="F2C8A7"/>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http://</a:t>
            </a:r>
            <a:r>
              <a:rPr lang="en-US" dirty="0" err="1"/>
              <a:t>hspconsortium.org</a:t>
            </a:r>
            <a:endParaRPr lang="en-US" dirty="0"/>
          </a:p>
        </p:txBody>
      </p:sp>
      <p:pic>
        <p:nvPicPr>
          <p:cNvPr id="11" name="Picture 10">
            <a:extLst>
              <a:ext uri="{FF2B5EF4-FFF2-40B4-BE49-F238E27FC236}">
                <a16:creationId xmlns:a16="http://schemas.microsoft.com/office/drawing/2014/main" id="{3D29F18C-EEA7-5B45-8CEF-B35B37EE03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673" y="6389988"/>
            <a:ext cx="1825656" cy="422689"/>
          </a:xfrm>
          <a:prstGeom prst="rect">
            <a:avLst/>
          </a:prstGeom>
        </p:spPr>
      </p:pic>
    </p:spTree>
    <p:extLst>
      <p:ext uri="{BB962C8B-B14F-4D97-AF65-F5344CB8AC3E}">
        <p14:creationId xmlns:p14="http://schemas.microsoft.com/office/powerpoint/2010/main" val="71731602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1498597"/>
            <a:ext cx="5384800" cy="4525963"/>
          </a:xfrm>
        </p:spPr>
        <p:txBody>
          <a:bodyPr>
            <a:noAutofit/>
          </a:bodyPr>
          <a:lstStyle>
            <a:lvl1pPr>
              <a:defRPr sz="2000">
                <a:latin typeface="Arial" pitchFamily="34" charset="0"/>
              </a:defRPr>
            </a:lvl1pPr>
            <a:lvl2pPr>
              <a:defRPr sz="2000">
                <a:latin typeface="Arial" pitchFamily="34" charset="0"/>
              </a:defRPr>
            </a:lvl2pPr>
            <a:lvl3pPr>
              <a:defRPr sz="1800">
                <a:latin typeface="Arial" pitchFamily="34" charset="0"/>
              </a:defRPr>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400800" y="1498597"/>
            <a:ext cx="5384800" cy="4525963"/>
          </a:xfrm>
        </p:spPr>
        <p:txBody>
          <a:bodyPr>
            <a:noAutofit/>
          </a:bodyPr>
          <a:lstStyle>
            <a:lvl1pPr>
              <a:defRPr sz="2000">
                <a:latin typeface="Arial" pitchFamily="34" charset="0"/>
              </a:defRPr>
            </a:lvl1pPr>
            <a:lvl2pPr>
              <a:defRPr sz="2000">
                <a:latin typeface="Arial" pitchFamily="34" charset="0"/>
              </a:defRPr>
            </a:lvl2pPr>
            <a:lvl3pPr>
              <a:defRPr sz="1800">
                <a:latin typeface="Arial" pitchFamily="34" charset="0"/>
              </a:defRPr>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1884266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648634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
        <p:nvSpPr>
          <p:cNvPr id="8" name="Rectangle 4"/>
          <p:cNvSpPr>
            <a:spLocks noGrp="1" noChangeArrowheads="1"/>
          </p:cNvSpPr>
          <p:nvPr>
            <p:ph type="subTitle" idx="1" hasCustomPrompt="1"/>
          </p:nvPr>
        </p:nvSpPr>
        <p:spPr>
          <a:xfrm>
            <a:off x="1044157" y="2568939"/>
            <a:ext cx="7655345" cy="389922"/>
          </a:xfrm>
        </p:spPr>
        <p:txBody>
          <a:bodyPr/>
          <a:lstStyle>
            <a:lvl1pPr marL="0" indent="0">
              <a:buFont typeface="Wingdings" pitchFamily="2" charset="2"/>
              <a:buNone/>
              <a:defRPr b="1" spc="0" baseline="0">
                <a:solidFill>
                  <a:schemeClr val="tx2"/>
                </a:solidFill>
                <a:latin typeface="Arial" pitchFamily="34" charset="0"/>
                <a:cs typeface="Arial" pitchFamily="34" charset="0"/>
              </a:defRPr>
            </a:lvl1pPr>
          </a:lstStyle>
          <a:p>
            <a:r>
              <a:rPr lang="en-US" altLang="en-US" dirty="0"/>
              <a:t>Author</a:t>
            </a:r>
          </a:p>
        </p:txBody>
      </p:sp>
      <p:sp>
        <p:nvSpPr>
          <p:cNvPr id="9" name="Rectangle 9"/>
          <p:cNvSpPr>
            <a:spLocks noGrp="1" noChangeArrowheads="1"/>
          </p:cNvSpPr>
          <p:nvPr>
            <p:ph type="ctrTitle" sz="quarter" hasCustomPrompt="1"/>
          </p:nvPr>
        </p:nvSpPr>
        <p:spPr>
          <a:xfrm>
            <a:off x="1009528" y="368932"/>
            <a:ext cx="9662160" cy="1981200"/>
          </a:xfrm>
        </p:spPr>
        <p:txBody>
          <a:bodyPr anchor="b" anchorCtr="0">
            <a:normAutofit/>
          </a:bodyPr>
          <a:lstStyle>
            <a:lvl1pPr algn="l">
              <a:lnSpc>
                <a:spcPts val="4400"/>
              </a:lnSpc>
              <a:defRPr sz="4000" b="1">
                <a:solidFill>
                  <a:schemeClr val="tx2"/>
                </a:solidFill>
                <a:latin typeface="Arial" pitchFamily="34" charset="0"/>
                <a:cs typeface="Arial" pitchFamily="34" charset="0"/>
              </a:defRPr>
            </a:lvl1pPr>
          </a:lstStyle>
          <a:p>
            <a:r>
              <a:rPr lang="en-US" dirty="0"/>
              <a:t>Title here</a:t>
            </a:r>
          </a:p>
        </p:txBody>
      </p:sp>
      <p:sp>
        <p:nvSpPr>
          <p:cNvPr id="12" name="Rectangle 11"/>
          <p:cNvSpPr/>
          <p:nvPr userDrawn="1"/>
        </p:nvSpPr>
        <p:spPr bwMode="auto">
          <a:xfrm>
            <a:off x="1" y="3"/>
            <a:ext cx="543099" cy="2398143"/>
          </a:xfrm>
          <a:prstGeom prst="rect">
            <a:avLst/>
          </a:prstGeom>
          <a:solidFill>
            <a:srgbClr val="C1CD23"/>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dirty="0">
              <a:ln>
                <a:noFill/>
              </a:ln>
              <a:solidFill>
                <a:schemeClr val="tx1"/>
              </a:solidFill>
              <a:effectLst/>
              <a:latin typeface="Arial" charset="0"/>
            </a:endParaRPr>
          </a:p>
        </p:txBody>
      </p:sp>
      <p:cxnSp>
        <p:nvCxnSpPr>
          <p:cNvPr id="15" name="Straight Connector 14"/>
          <p:cNvCxnSpPr/>
          <p:nvPr userDrawn="1"/>
        </p:nvCxnSpPr>
        <p:spPr bwMode="auto">
          <a:xfrm>
            <a:off x="1098201" y="2448468"/>
            <a:ext cx="10593057" cy="0"/>
          </a:xfrm>
          <a:prstGeom prst="line">
            <a:avLst/>
          </a:prstGeom>
          <a:solidFill>
            <a:srgbClr val="FFCC99"/>
          </a:solidFill>
          <a:ln w="12700" cap="flat" cmpd="sng" algn="ctr">
            <a:solidFill>
              <a:srgbClr val="C1CD23"/>
            </a:solidFill>
            <a:prstDash val="solid"/>
            <a:round/>
            <a:headEnd type="none" w="med" len="med"/>
            <a:tailEnd type="none" w="med" len="med"/>
          </a:ln>
          <a:effectLst/>
        </p:spPr>
      </p:cxnSp>
      <p:sp>
        <p:nvSpPr>
          <p:cNvPr id="14" name="Rectangle 13"/>
          <p:cNvSpPr/>
          <p:nvPr userDrawn="1"/>
        </p:nvSpPr>
        <p:spPr bwMode="auto">
          <a:xfrm>
            <a:off x="1" y="2510290"/>
            <a:ext cx="543099" cy="4347713"/>
          </a:xfrm>
          <a:prstGeom prst="rect">
            <a:avLst/>
          </a:prstGeom>
          <a:solidFill>
            <a:schemeClr val="tx2"/>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dirty="0">
              <a:ln>
                <a:noFill/>
              </a:ln>
              <a:solidFill>
                <a:schemeClr val="tx2"/>
              </a:solidFill>
              <a:effectLst/>
              <a:latin typeface="Arial" charset="0"/>
            </a:endParaRPr>
          </a:p>
        </p:txBody>
      </p:sp>
      <p:cxnSp>
        <p:nvCxnSpPr>
          <p:cNvPr id="16" name="Straight Connector 15"/>
          <p:cNvCxnSpPr/>
          <p:nvPr userDrawn="1"/>
        </p:nvCxnSpPr>
        <p:spPr bwMode="auto">
          <a:xfrm>
            <a:off x="1098201" y="6534227"/>
            <a:ext cx="10593057" cy="0"/>
          </a:xfrm>
          <a:prstGeom prst="line">
            <a:avLst/>
          </a:prstGeom>
          <a:solidFill>
            <a:srgbClr val="FFCC99"/>
          </a:solidFill>
          <a:ln w="12700" cap="flat" cmpd="sng" algn="ctr">
            <a:solidFill>
              <a:srgbClr val="C1CD23"/>
            </a:solidFill>
            <a:prstDash val="solid"/>
            <a:round/>
            <a:headEnd type="none" w="med" len="med"/>
            <a:tailEnd type="none" w="med" len="med"/>
          </a:ln>
          <a:effectLst/>
        </p:spPr>
      </p:cxn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00579" y="6250820"/>
            <a:ext cx="894007" cy="243820"/>
          </a:xfrm>
          <a:prstGeom prst="rect">
            <a:avLst/>
          </a:prstGeom>
        </p:spPr>
      </p:pic>
      <p:sp>
        <p:nvSpPr>
          <p:cNvPr id="5" name="Text Placeholder 4"/>
          <p:cNvSpPr>
            <a:spLocks noGrp="1"/>
          </p:cNvSpPr>
          <p:nvPr>
            <p:ph type="body" sz="quarter" idx="10" hasCustomPrompt="1"/>
          </p:nvPr>
        </p:nvSpPr>
        <p:spPr>
          <a:xfrm>
            <a:off x="5715001" y="76203"/>
            <a:ext cx="6096000" cy="247649"/>
          </a:xfrm>
        </p:spPr>
        <p:txBody>
          <a:bodyPr/>
          <a:lstStyle>
            <a:lvl1pPr marL="0" marR="0" indent="0" algn="r" defTabSz="914400" rtl="0" eaLnBrk="1" fontAlgn="auto" latinLnBrk="0" hangingPunct="1">
              <a:lnSpc>
                <a:spcPct val="100000"/>
              </a:lnSpc>
              <a:spcBef>
                <a:spcPts val="0"/>
              </a:spcBef>
              <a:spcAft>
                <a:spcPts val="600"/>
              </a:spcAft>
              <a:buClrTx/>
              <a:buSzTx/>
              <a:buFontTx/>
              <a:buNone/>
              <a:tabLst/>
              <a:defRPr sz="1200" b="1">
                <a:solidFill>
                  <a:schemeClr val="tx2"/>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005F9E"/>
                </a:solidFill>
                <a:effectLst/>
                <a:uLnTx/>
                <a:uFillTx/>
                <a:latin typeface="Arial" pitchFamily="34" charset="0"/>
                <a:ea typeface="Verdana" pitchFamily="34" charset="0"/>
                <a:cs typeface="Verdana" pitchFamily="34" charset="0"/>
              </a:rPr>
              <a:t>Organization Name Here</a:t>
            </a:r>
          </a:p>
        </p:txBody>
      </p:sp>
      <p:sp>
        <p:nvSpPr>
          <p:cNvPr id="13" name="Text Placeholder 12"/>
          <p:cNvSpPr>
            <a:spLocks noGrp="1"/>
          </p:cNvSpPr>
          <p:nvPr>
            <p:ph type="body" sz="quarter" idx="11" hasCustomPrompt="1"/>
          </p:nvPr>
        </p:nvSpPr>
        <p:spPr>
          <a:xfrm>
            <a:off x="1066802" y="3086103"/>
            <a:ext cx="3416300" cy="447675"/>
          </a:xfrm>
        </p:spPr>
        <p:txBody>
          <a:bodyPr/>
          <a:lstStyle>
            <a:lvl1pPr marL="0" indent="0" algn="l" defTabSz="914400" rtl="0" eaLnBrk="1" latinLnBrk="0" hangingPunct="1">
              <a:spcBef>
                <a:spcPts val="0"/>
              </a:spcBef>
              <a:spcAft>
                <a:spcPts val="600"/>
              </a:spcAft>
              <a:buClr>
                <a:schemeClr val="tx2"/>
              </a:buClr>
              <a:buSzPct val="120000"/>
              <a:buFont typeface="Wingdings" pitchFamily="2" charset="2"/>
              <a:buNone/>
              <a:defRPr lang="en-US" sz="1800" b="1" kern="1200" spc="0" baseline="0" dirty="0">
                <a:solidFill>
                  <a:schemeClr val="tx2"/>
                </a:solidFill>
                <a:latin typeface="Arial" pitchFamily="34" charset="0"/>
                <a:ea typeface="+mn-ea"/>
                <a:cs typeface="Arial" pitchFamily="34" charset="0"/>
              </a:defRPr>
            </a:lvl1pPr>
            <a:lvl2pPr marL="287338" indent="0">
              <a:buNone/>
              <a:defRPr/>
            </a:lvl2pPr>
            <a:lvl3pPr marL="515938" indent="0">
              <a:buNone/>
              <a:defRPr/>
            </a:lvl3pPr>
            <a:lvl4pPr marL="801688" indent="0">
              <a:buNone/>
              <a:defRPr/>
            </a:lvl4pPr>
            <a:lvl5pPr marL="1090613" indent="0">
              <a:buNone/>
              <a:defRPr/>
            </a:lvl5pPr>
          </a:lstStyle>
          <a:p>
            <a:pPr lvl="0"/>
            <a:r>
              <a:rPr lang="en-US" dirty="0"/>
              <a:t>Date</a:t>
            </a:r>
          </a:p>
        </p:txBody>
      </p:sp>
      <p:sp>
        <p:nvSpPr>
          <p:cNvPr id="18" name="Footer Placeholder 4">
            <a:extLst>
              <a:ext uri="{FF2B5EF4-FFF2-40B4-BE49-F238E27FC236}">
                <a16:creationId xmlns:a16="http://schemas.microsoft.com/office/drawing/2014/main" id="{57825187-5128-4770-83FC-AD18BD18F3B3}"/>
              </a:ext>
            </a:extLst>
          </p:cNvPr>
          <p:cNvSpPr txBox="1">
            <a:spLocks/>
          </p:cNvSpPr>
          <p:nvPr userDrawn="1"/>
        </p:nvSpPr>
        <p:spPr>
          <a:xfrm>
            <a:off x="812799" y="6660696"/>
            <a:ext cx="3594101" cy="159204"/>
          </a:xfrm>
          <a:prstGeom prst="rect">
            <a:avLst/>
          </a:prstGeom>
        </p:spPr>
        <p:txBody>
          <a:bodyPr vert="horz" lIns="91440" tIns="45720" rIns="91440" bIns="45720" rtlCol="0" anchor="b"/>
          <a:lstStyle>
            <a:defPPr>
              <a:defRPr lang="en-US"/>
            </a:defPPr>
            <a:lvl1pPr marL="0" algn="l" defTabSz="914400" rtl="0" eaLnBrk="1" latinLnBrk="0" hangingPunct="1">
              <a:lnSpc>
                <a:spcPts val="1300"/>
              </a:lnSpc>
              <a:spcAft>
                <a:spcPct val="0"/>
              </a:spcAft>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lumMod val="50000"/>
                    <a:lumOff val="50000"/>
                  </a:schemeClr>
                </a:solidFill>
              </a:rPr>
              <a:t>Approved for Public Release; Distribution Unlimited. Case Number 16-1988</a:t>
            </a:r>
          </a:p>
        </p:txBody>
      </p:sp>
    </p:spTree>
    <p:extLst>
      <p:ext uri="{BB962C8B-B14F-4D97-AF65-F5344CB8AC3E}">
        <p14:creationId xmlns:p14="http://schemas.microsoft.com/office/powerpoint/2010/main" val="72065478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cSld name="4_Blank">
    <p:spTree>
      <p:nvGrpSpPr>
        <p:cNvPr id="1" name=""/>
        <p:cNvGrpSpPr/>
        <p:nvPr/>
      </p:nvGrpSpPr>
      <p:grpSpPr>
        <a:xfrm>
          <a:off x="0" y="0"/>
          <a:ext cx="0" cy="0"/>
          <a:chOff x="0" y="0"/>
          <a:chExt cx="0" cy="0"/>
        </a:xfrm>
      </p:grpSpPr>
      <p:sp>
        <p:nvSpPr>
          <p:cNvPr id="4" name="Rectangle 3"/>
          <p:cNvSpPr/>
          <p:nvPr/>
        </p:nvSpPr>
        <p:spPr>
          <a:xfrm>
            <a:off x="2" y="0"/>
            <a:ext cx="800100" cy="685800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endParaRPr>
          </a:p>
        </p:txBody>
      </p:sp>
      <p:sp>
        <p:nvSpPr>
          <p:cNvPr id="6" name="Text Placeholder 5"/>
          <p:cNvSpPr>
            <a:spLocks noGrp="1"/>
          </p:cNvSpPr>
          <p:nvPr>
            <p:ph type="body" sz="quarter" idx="10" hasCustomPrompt="1"/>
          </p:nvPr>
        </p:nvSpPr>
        <p:spPr>
          <a:xfrm>
            <a:off x="1979084" y="2486025"/>
            <a:ext cx="8280400" cy="1666876"/>
          </a:xfrm>
        </p:spPr>
        <p:txBody>
          <a:bodyPr/>
          <a:lstStyle>
            <a:lvl1pPr marL="0" indent="0" algn="ctr">
              <a:buNone/>
              <a:defRPr sz="3600">
                <a:solidFill>
                  <a:schemeClr val="tx2"/>
                </a:solidFill>
              </a:defRPr>
            </a:lvl1pPr>
          </a:lstStyle>
          <a:p>
            <a:pPr lvl="0"/>
            <a:r>
              <a:rPr lang="en-US" dirty="0"/>
              <a:t>Section Header</a:t>
            </a:r>
            <a:br>
              <a:rPr lang="en-US" dirty="0"/>
            </a:br>
            <a:r>
              <a:rPr lang="en-US" dirty="0"/>
              <a:t>here</a:t>
            </a:r>
          </a:p>
        </p:txBody>
      </p:sp>
      <p:cxnSp>
        <p:nvCxnSpPr>
          <p:cNvPr id="8" name="Straight Connector 7"/>
          <p:cNvCxnSpPr/>
          <p:nvPr/>
        </p:nvCxnSpPr>
        <p:spPr>
          <a:xfrm>
            <a:off x="546100" y="2200275"/>
            <a:ext cx="110744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46100" y="4343400"/>
            <a:ext cx="110744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1579" y="6517521"/>
            <a:ext cx="894007" cy="243820"/>
          </a:xfrm>
          <a:prstGeom prst="rect">
            <a:avLst/>
          </a:prstGeom>
        </p:spPr>
      </p:pic>
      <p:sp>
        <p:nvSpPr>
          <p:cNvPr id="10" name="Footer Placeholder 4">
            <a:extLst>
              <a:ext uri="{FF2B5EF4-FFF2-40B4-BE49-F238E27FC236}">
                <a16:creationId xmlns:a16="http://schemas.microsoft.com/office/drawing/2014/main" id="{C9D2CFB4-8394-40D9-945F-0D2F68D3D0B1}"/>
              </a:ext>
            </a:extLst>
          </p:cNvPr>
          <p:cNvSpPr txBox="1">
            <a:spLocks/>
          </p:cNvSpPr>
          <p:nvPr userDrawn="1"/>
        </p:nvSpPr>
        <p:spPr>
          <a:xfrm>
            <a:off x="812799" y="6660696"/>
            <a:ext cx="3594101" cy="159204"/>
          </a:xfrm>
          <a:prstGeom prst="rect">
            <a:avLst/>
          </a:prstGeom>
        </p:spPr>
        <p:txBody>
          <a:bodyPr vert="horz" lIns="91440" tIns="45720" rIns="91440" bIns="45720" rtlCol="0" anchor="b"/>
          <a:lstStyle>
            <a:defPPr>
              <a:defRPr lang="en-US"/>
            </a:defPPr>
            <a:lvl1pPr marL="0" algn="l" defTabSz="914400" rtl="0" eaLnBrk="1" latinLnBrk="0" hangingPunct="1">
              <a:lnSpc>
                <a:spcPts val="1300"/>
              </a:lnSpc>
              <a:spcAft>
                <a:spcPct val="0"/>
              </a:spcAft>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lumMod val="50000"/>
                    <a:lumOff val="50000"/>
                  </a:schemeClr>
                </a:solidFill>
              </a:rPr>
              <a:t>Approved for Public Release; Distribution Unlimited. Case Number 16-1988</a:t>
            </a:r>
          </a:p>
        </p:txBody>
      </p:sp>
    </p:spTree>
    <p:extLst>
      <p:ext uri="{BB962C8B-B14F-4D97-AF65-F5344CB8AC3E}">
        <p14:creationId xmlns:p14="http://schemas.microsoft.com/office/powerpoint/2010/main" val="154272031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7FBEC-0C01-4D6E-8DD5-83146992959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AF788FB-6831-4CFF-8D50-8A87F144DE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D40BEF9-F0CC-461E-92DF-5080CC834C5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DC0037A-DFEA-45E0-B0F0-B0B1BA8F5D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945793A-356B-40BF-B436-4693E3E5FF4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477269-4D97-4A92-921D-3F70BA21BABF}"/>
              </a:ext>
            </a:extLst>
          </p:cNvPr>
          <p:cNvSpPr>
            <a:spLocks noGrp="1"/>
          </p:cNvSpPr>
          <p:nvPr>
            <p:ph type="dt" sz="half" idx="10"/>
          </p:nvPr>
        </p:nvSpPr>
        <p:spPr/>
        <p:txBody>
          <a:bodyPr/>
          <a:lstStyle/>
          <a:p>
            <a:fld id="{23C2EF98-E4F4-4BE8-B952-B636652D3438}" type="datetimeFigureOut">
              <a:rPr lang="en-US" smtClean="0"/>
              <a:t>8/1/2018</a:t>
            </a:fld>
            <a:endParaRPr lang="en-US" dirty="0"/>
          </a:p>
        </p:txBody>
      </p:sp>
      <p:sp>
        <p:nvSpPr>
          <p:cNvPr id="8" name="Footer Placeholder 7">
            <a:extLst>
              <a:ext uri="{FF2B5EF4-FFF2-40B4-BE49-F238E27FC236}">
                <a16:creationId xmlns:a16="http://schemas.microsoft.com/office/drawing/2014/main" id="{D9239637-FC2D-43F3-B497-49BF82A9B16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5D52EEB-58EA-4204-B246-69711D2E6CAF}"/>
              </a:ext>
            </a:extLst>
          </p:cNvPr>
          <p:cNvSpPr>
            <a:spLocks noGrp="1"/>
          </p:cNvSpPr>
          <p:nvPr>
            <p:ph type="sldNum" sz="quarter" idx="12"/>
          </p:nvPr>
        </p:nvSpPr>
        <p:spPr/>
        <p:txBody>
          <a:bodyPr/>
          <a:lstStyle/>
          <a:p>
            <a:fld id="{21FC49CB-4273-45D9-803A-5CF9355D2586}" type="slidenum">
              <a:rPr lang="en-US" smtClean="0"/>
              <a:t>‹#›</a:t>
            </a:fld>
            <a:endParaRPr lang="en-US" dirty="0"/>
          </a:p>
        </p:txBody>
      </p:sp>
    </p:spTree>
    <p:extLst>
      <p:ext uri="{BB962C8B-B14F-4D97-AF65-F5344CB8AC3E}">
        <p14:creationId xmlns:p14="http://schemas.microsoft.com/office/powerpoint/2010/main" val="37519461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B85A0EF-3090-4135-8AA5-E7D22F7599C5}" type="datetimeFigureOut">
              <a:rPr lang="en-US" smtClean="0"/>
              <a:t>8/1/2018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56E86F-ECB4-462C-AB8E-A9286948067A}" type="slidenum">
              <a:rPr lang="en-US" smtClean="0"/>
              <a:t>‹#›</a:t>
            </a:fld>
            <a:endParaRPr lang="en-US"/>
          </a:p>
        </p:txBody>
      </p:sp>
    </p:spTree>
    <p:extLst>
      <p:ext uri="{BB962C8B-B14F-4D97-AF65-F5344CB8AC3E}">
        <p14:creationId xmlns:p14="http://schemas.microsoft.com/office/powerpoint/2010/main" val="319302493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85A0EF-3090-4135-8AA5-E7D22F7599C5}" type="datetimeFigureOut">
              <a:rPr lang="en-US" smtClean="0"/>
              <a:t>8/1/2018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56E86F-ECB4-462C-AB8E-A9286948067A}" type="slidenum">
              <a:rPr lang="en-US" smtClean="0"/>
              <a:t>‹#›</a:t>
            </a:fld>
            <a:endParaRPr lang="en-US"/>
          </a:p>
        </p:txBody>
      </p:sp>
    </p:spTree>
    <p:extLst>
      <p:ext uri="{BB962C8B-B14F-4D97-AF65-F5344CB8AC3E}">
        <p14:creationId xmlns:p14="http://schemas.microsoft.com/office/powerpoint/2010/main" val="38278314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B85A0EF-3090-4135-8AA5-E7D22F7599C5}" type="datetimeFigureOut">
              <a:rPr lang="en-US" smtClean="0"/>
              <a:t>8/1/2018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56E86F-ECB4-462C-AB8E-A9286948067A}" type="slidenum">
              <a:rPr lang="en-US" smtClean="0"/>
              <a:t>‹#›</a:t>
            </a:fld>
            <a:endParaRPr lang="en-US"/>
          </a:p>
        </p:txBody>
      </p:sp>
    </p:spTree>
    <p:extLst>
      <p:ext uri="{BB962C8B-B14F-4D97-AF65-F5344CB8AC3E}">
        <p14:creationId xmlns:p14="http://schemas.microsoft.com/office/powerpoint/2010/main" val="402992071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B85A0EF-3090-4135-8AA5-E7D22F7599C5}" type="datetimeFigureOut">
              <a:rPr lang="en-US" smtClean="0"/>
              <a:t>8/1/2018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56E86F-ECB4-462C-AB8E-A9286948067A}" type="slidenum">
              <a:rPr lang="en-US" smtClean="0"/>
              <a:t>‹#›</a:t>
            </a:fld>
            <a:endParaRPr lang="en-US"/>
          </a:p>
        </p:txBody>
      </p:sp>
    </p:spTree>
    <p:extLst>
      <p:ext uri="{BB962C8B-B14F-4D97-AF65-F5344CB8AC3E}">
        <p14:creationId xmlns:p14="http://schemas.microsoft.com/office/powerpoint/2010/main" val="425043851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B85A0EF-3090-4135-8AA5-E7D22F7599C5}" type="datetimeFigureOut">
              <a:rPr lang="en-US" smtClean="0"/>
              <a:t>8/1/2018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56E86F-ECB4-462C-AB8E-A9286948067A}" type="slidenum">
              <a:rPr lang="en-US" smtClean="0"/>
              <a:t>‹#›</a:t>
            </a:fld>
            <a:endParaRPr lang="en-US"/>
          </a:p>
        </p:txBody>
      </p:sp>
    </p:spTree>
    <p:extLst>
      <p:ext uri="{BB962C8B-B14F-4D97-AF65-F5344CB8AC3E}">
        <p14:creationId xmlns:p14="http://schemas.microsoft.com/office/powerpoint/2010/main" val="322478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1088D21-89E3-3D42-885E-36D17FA619B4}"/>
              </a:ext>
            </a:extLst>
          </p:cNvPr>
          <p:cNvSpPr/>
          <p:nvPr/>
        </p:nvSpPr>
        <p:spPr>
          <a:xfrm>
            <a:off x="0" y="0"/>
            <a:ext cx="12192000" cy="1389888"/>
          </a:xfrm>
          <a:prstGeom prst="rect">
            <a:avLst/>
          </a:prstGeom>
          <a:gradFill flip="none" rotWithShape="1">
            <a:gsLst>
              <a:gs pos="98000">
                <a:srgbClr val="3086AB"/>
              </a:gs>
              <a:gs pos="50000">
                <a:srgbClr val="3086AB"/>
              </a:gs>
              <a:gs pos="0">
                <a:srgbClr val="B3C9D9"/>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7C6AF6-15AA-934A-A8EE-25FAEA92198E}"/>
              </a:ext>
            </a:extLst>
          </p:cNvPr>
          <p:cNvSpPr>
            <a:spLocks noGrp="1"/>
          </p:cNvSpPr>
          <p:nvPr>
            <p:ph type="title"/>
          </p:nvPr>
        </p:nvSpPr>
        <p:spPr>
          <a:xfrm>
            <a:off x="0" y="0"/>
            <a:ext cx="12192000" cy="1389888"/>
          </a:xfrm>
        </p:spPr>
        <p:txBody>
          <a:bodyPr/>
          <a:lstStyle>
            <a:lvl1pPr>
              <a:defRPr>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id="{B8D434C5-CB35-3240-B967-2EE1F6C4B0EF}"/>
              </a:ext>
            </a:extLst>
          </p:cNvPr>
          <p:cNvSpPr>
            <a:spLocks noGrp="1"/>
          </p:cNvSpPr>
          <p:nvPr>
            <p:ph type="dt" sz="half" idx="10"/>
          </p:nvPr>
        </p:nvSpPr>
        <p:spPr/>
        <p:txBody>
          <a:bodyPr/>
          <a:lstStyle/>
          <a:p>
            <a:fld id="{7878B26E-5CFE-422D-A838-F9D8E9910B53}" type="datetimeFigureOut">
              <a:rPr lang="en-US" smtClean="0"/>
              <a:t>8/1/2018</a:t>
            </a:fld>
            <a:endParaRPr lang="en-US"/>
          </a:p>
        </p:txBody>
      </p:sp>
      <p:sp>
        <p:nvSpPr>
          <p:cNvPr id="4" name="Footer Placeholder 3">
            <a:extLst>
              <a:ext uri="{FF2B5EF4-FFF2-40B4-BE49-F238E27FC236}">
                <a16:creationId xmlns:a16="http://schemas.microsoft.com/office/drawing/2014/main" id="{4378DBFB-77EC-814B-BAD7-018F50A5BFD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A0CF1FD-4C8F-9241-BD09-58A93857D9A9}"/>
              </a:ext>
            </a:extLst>
          </p:cNvPr>
          <p:cNvSpPr>
            <a:spLocks noGrp="1"/>
          </p:cNvSpPr>
          <p:nvPr>
            <p:ph type="sldNum" sz="quarter" idx="12"/>
          </p:nvPr>
        </p:nvSpPr>
        <p:spPr/>
        <p:txBody>
          <a:bodyPr/>
          <a:lstStyle/>
          <a:p>
            <a:fld id="{BD8BB987-F618-424C-8E1A-D17225677942}" type="slidenum">
              <a:rPr lang="en-US" smtClean="0"/>
              <a:t>‹#›</a:t>
            </a:fld>
            <a:endParaRPr lang="en-US"/>
          </a:p>
        </p:txBody>
      </p:sp>
      <p:sp>
        <p:nvSpPr>
          <p:cNvPr id="6" name="Rectangle 5">
            <a:extLst>
              <a:ext uri="{FF2B5EF4-FFF2-40B4-BE49-F238E27FC236}">
                <a16:creationId xmlns:a16="http://schemas.microsoft.com/office/drawing/2014/main" id="{2C24783D-E74E-2649-8ADB-E431ECED88E2}"/>
              </a:ext>
            </a:extLst>
          </p:cNvPr>
          <p:cNvSpPr/>
          <p:nvPr/>
        </p:nvSpPr>
        <p:spPr>
          <a:xfrm>
            <a:off x="0" y="6359321"/>
            <a:ext cx="12192000" cy="498679"/>
          </a:xfrm>
          <a:prstGeom prst="rect">
            <a:avLst/>
          </a:prstGeom>
          <a:gradFill flip="none" rotWithShape="1">
            <a:gsLst>
              <a:gs pos="0">
                <a:srgbClr val="E0752D"/>
              </a:gs>
              <a:gs pos="69000">
                <a:srgbClr val="EDAC7B"/>
              </a:gs>
              <a:gs pos="100000">
                <a:srgbClr val="F2C8A7"/>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http://</a:t>
            </a:r>
            <a:r>
              <a:rPr lang="en-US" dirty="0" err="1"/>
              <a:t>hspconsortium.org</a:t>
            </a:r>
            <a:endParaRPr lang="en-US" dirty="0"/>
          </a:p>
        </p:txBody>
      </p:sp>
      <p:pic>
        <p:nvPicPr>
          <p:cNvPr id="7" name="Picture 6">
            <a:extLst>
              <a:ext uri="{FF2B5EF4-FFF2-40B4-BE49-F238E27FC236}">
                <a16:creationId xmlns:a16="http://schemas.microsoft.com/office/drawing/2014/main" id="{80A91349-17FC-FB46-A6E0-9C513F472C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673" y="6389988"/>
            <a:ext cx="1825656" cy="422689"/>
          </a:xfrm>
          <a:prstGeom prst="rect">
            <a:avLst/>
          </a:prstGeom>
        </p:spPr>
      </p:pic>
    </p:spTree>
    <p:extLst>
      <p:ext uri="{BB962C8B-B14F-4D97-AF65-F5344CB8AC3E}">
        <p14:creationId xmlns:p14="http://schemas.microsoft.com/office/powerpoint/2010/main" val="161168730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B85A0EF-3090-4135-8AA5-E7D22F7599C5}" type="datetimeFigureOut">
              <a:rPr lang="en-US" smtClean="0"/>
              <a:t>8/1/2018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56E86F-ECB4-462C-AB8E-A9286948067A}" type="slidenum">
              <a:rPr lang="en-US" smtClean="0"/>
              <a:t>‹#›</a:t>
            </a:fld>
            <a:endParaRPr lang="en-US"/>
          </a:p>
        </p:txBody>
      </p:sp>
    </p:spTree>
    <p:extLst>
      <p:ext uri="{BB962C8B-B14F-4D97-AF65-F5344CB8AC3E}">
        <p14:creationId xmlns:p14="http://schemas.microsoft.com/office/powerpoint/2010/main" val="378977799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5A0EF-3090-4135-8AA5-E7D22F7599C5}" type="datetimeFigureOut">
              <a:rPr lang="en-US" smtClean="0"/>
              <a:t>8/1/2018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56E86F-ECB4-462C-AB8E-A9286948067A}" type="slidenum">
              <a:rPr lang="en-US" smtClean="0"/>
              <a:t>‹#›</a:t>
            </a:fld>
            <a:endParaRPr lang="en-US"/>
          </a:p>
        </p:txBody>
      </p:sp>
    </p:spTree>
    <p:extLst>
      <p:ext uri="{BB962C8B-B14F-4D97-AF65-F5344CB8AC3E}">
        <p14:creationId xmlns:p14="http://schemas.microsoft.com/office/powerpoint/2010/main" val="253938159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B85A0EF-3090-4135-8AA5-E7D22F7599C5}" type="datetimeFigureOut">
              <a:rPr lang="en-US" smtClean="0"/>
              <a:t>8/1/2018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56E86F-ECB4-462C-AB8E-A9286948067A}" type="slidenum">
              <a:rPr lang="en-US" smtClean="0"/>
              <a:t>‹#›</a:t>
            </a:fld>
            <a:endParaRPr lang="en-US"/>
          </a:p>
        </p:txBody>
      </p:sp>
    </p:spTree>
    <p:extLst>
      <p:ext uri="{BB962C8B-B14F-4D97-AF65-F5344CB8AC3E}">
        <p14:creationId xmlns:p14="http://schemas.microsoft.com/office/powerpoint/2010/main" val="12793693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B85A0EF-3090-4135-8AA5-E7D22F7599C5}" type="datetimeFigureOut">
              <a:rPr lang="en-US" smtClean="0"/>
              <a:t>8/1/2018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56E86F-ECB4-462C-AB8E-A9286948067A}" type="slidenum">
              <a:rPr lang="en-US" smtClean="0"/>
              <a:t>‹#›</a:t>
            </a:fld>
            <a:endParaRPr lang="en-US"/>
          </a:p>
        </p:txBody>
      </p:sp>
    </p:spTree>
    <p:extLst>
      <p:ext uri="{BB962C8B-B14F-4D97-AF65-F5344CB8AC3E}">
        <p14:creationId xmlns:p14="http://schemas.microsoft.com/office/powerpoint/2010/main" val="417971975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85A0EF-3090-4135-8AA5-E7D22F7599C5}" type="datetimeFigureOut">
              <a:rPr lang="en-US" smtClean="0"/>
              <a:t>8/1/2018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56E86F-ECB4-462C-AB8E-A9286948067A}" type="slidenum">
              <a:rPr lang="en-US" smtClean="0"/>
              <a:t>‹#›</a:t>
            </a:fld>
            <a:endParaRPr lang="en-US"/>
          </a:p>
        </p:txBody>
      </p:sp>
    </p:spTree>
    <p:extLst>
      <p:ext uri="{BB962C8B-B14F-4D97-AF65-F5344CB8AC3E}">
        <p14:creationId xmlns:p14="http://schemas.microsoft.com/office/powerpoint/2010/main" val="345274595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85A0EF-3090-4135-8AA5-E7D22F7599C5}" type="datetimeFigureOut">
              <a:rPr lang="en-US" smtClean="0"/>
              <a:t>8/1/2018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56E86F-ECB4-462C-AB8E-A9286948067A}" type="slidenum">
              <a:rPr lang="en-US" smtClean="0"/>
              <a:t>‹#›</a:t>
            </a:fld>
            <a:endParaRPr lang="en-US"/>
          </a:p>
        </p:txBody>
      </p:sp>
    </p:spTree>
    <p:extLst>
      <p:ext uri="{BB962C8B-B14F-4D97-AF65-F5344CB8AC3E}">
        <p14:creationId xmlns:p14="http://schemas.microsoft.com/office/powerpoint/2010/main" val="311081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8D434C5-CB35-3240-B967-2EE1F6C4B0EF}"/>
              </a:ext>
            </a:extLst>
          </p:cNvPr>
          <p:cNvSpPr>
            <a:spLocks noGrp="1"/>
          </p:cNvSpPr>
          <p:nvPr>
            <p:ph type="dt" sz="half" idx="10"/>
          </p:nvPr>
        </p:nvSpPr>
        <p:spPr/>
        <p:txBody>
          <a:bodyPr/>
          <a:lstStyle/>
          <a:p>
            <a:fld id="{7878B26E-5CFE-422D-A838-F9D8E9910B53}" type="datetimeFigureOut">
              <a:rPr lang="en-US" smtClean="0"/>
              <a:t>8/1/2018</a:t>
            </a:fld>
            <a:endParaRPr lang="en-US"/>
          </a:p>
        </p:txBody>
      </p:sp>
      <p:sp>
        <p:nvSpPr>
          <p:cNvPr id="4" name="Footer Placeholder 3">
            <a:extLst>
              <a:ext uri="{FF2B5EF4-FFF2-40B4-BE49-F238E27FC236}">
                <a16:creationId xmlns:a16="http://schemas.microsoft.com/office/drawing/2014/main" id="{4378DBFB-77EC-814B-BAD7-018F50A5BFD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A0CF1FD-4C8F-9241-BD09-58A93857D9A9}"/>
              </a:ext>
            </a:extLst>
          </p:cNvPr>
          <p:cNvSpPr>
            <a:spLocks noGrp="1"/>
          </p:cNvSpPr>
          <p:nvPr>
            <p:ph type="sldNum" sz="quarter" idx="12"/>
          </p:nvPr>
        </p:nvSpPr>
        <p:spPr/>
        <p:txBody>
          <a:bodyPr/>
          <a:lstStyle/>
          <a:p>
            <a:fld id="{BD8BB987-F618-424C-8E1A-D17225677942}" type="slidenum">
              <a:rPr lang="en-US" smtClean="0"/>
              <a:t>‹#›</a:t>
            </a:fld>
            <a:endParaRPr lang="en-US"/>
          </a:p>
        </p:txBody>
      </p:sp>
      <p:sp>
        <p:nvSpPr>
          <p:cNvPr id="6" name="Rectangle 5">
            <a:extLst>
              <a:ext uri="{FF2B5EF4-FFF2-40B4-BE49-F238E27FC236}">
                <a16:creationId xmlns:a16="http://schemas.microsoft.com/office/drawing/2014/main" id="{2C24783D-E74E-2649-8ADB-E431ECED88E2}"/>
              </a:ext>
            </a:extLst>
          </p:cNvPr>
          <p:cNvSpPr/>
          <p:nvPr/>
        </p:nvSpPr>
        <p:spPr>
          <a:xfrm>
            <a:off x="0" y="6359321"/>
            <a:ext cx="12192000" cy="498679"/>
          </a:xfrm>
          <a:prstGeom prst="rect">
            <a:avLst/>
          </a:prstGeom>
          <a:gradFill flip="none" rotWithShape="1">
            <a:gsLst>
              <a:gs pos="0">
                <a:srgbClr val="E0752D"/>
              </a:gs>
              <a:gs pos="69000">
                <a:srgbClr val="EDAC7B"/>
              </a:gs>
              <a:gs pos="100000">
                <a:srgbClr val="F2C8A7"/>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http://</a:t>
            </a:r>
            <a:r>
              <a:rPr lang="en-US" dirty="0" err="1"/>
              <a:t>hspconsortium.org</a:t>
            </a:r>
            <a:endParaRPr lang="en-US" dirty="0"/>
          </a:p>
        </p:txBody>
      </p:sp>
      <p:pic>
        <p:nvPicPr>
          <p:cNvPr id="7" name="Picture 6">
            <a:extLst>
              <a:ext uri="{FF2B5EF4-FFF2-40B4-BE49-F238E27FC236}">
                <a16:creationId xmlns:a16="http://schemas.microsoft.com/office/drawing/2014/main" id="{80A91349-17FC-FB46-A6E0-9C513F472C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673" y="6389988"/>
            <a:ext cx="1825656" cy="422689"/>
          </a:xfrm>
          <a:prstGeom prst="rect">
            <a:avLst/>
          </a:prstGeom>
        </p:spPr>
      </p:pic>
    </p:spTree>
    <p:extLst>
      <p:ext uri="{BB962C8B-B14F-4D97-AF65-F5344CB8AC3E}">
        <p14:creationId xmlns:p14="http://schemas.microsoft.com/office/powerpoint/2010/main" val="4018207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BF0023-9831-9D4B-A05B-F0F966711956}"/>
              </a:ext>
            </a:extLst>
          </p:cNvPr>
          <p:cNvSpPr>
            <a:spLocks noGrp="1"/>
          </p:cNvSpPr>
          <p:nvPr>
            <p:ph type="dt" sz="half" idx="10"/>
          </p:nvPr>
        </p:nvSpPr>
        <p:spPr/>
        <p:txBody>
          <a:bodyPr/>
          <a:lstStyle/>
          <a:p>
            <a:fld id="{7878B26E-5CFE-422D-A838-F9D8E9910B53}" type="datetimeFigureOut">
              <a:rPr lang="en-US" smtClean="0"/>
              <a:t>8/1/2018</a:t>
            </a:fld>
            <a:endParaRPr lang="en-US"/>
          </a:p>
        </p:txBody>
      </p:sp>
      <p:sp>
        <p:nvSpPr>
          <p:cNvPr id="3" name="Footer Placeholder 2">
            <a:extLst>
              <a:ext uri="{FF2B5EF4-FFF2-40B4-BE49-F238E27FC236}">
                <a16:creationId xmlns:a16="http://schemas.microsoft.com/office/drawing/2014/main" id="{0458934B-3256-724A-9DC9-E4DCFBA67B5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527C9E4-906D-5D46-A06E-53C894E0442C}"/>
              </a:ext>
            </a:extLst>
          </p:cNvPr>
          <p:cNvSpPr>
            <a:spLocks noGrp="1"/>
          </p:cNvSpPr>
          <p:nvPr>
            <p:ph type="sldNum" sz="quarter" idx="12"/>
          </p:nvPr>
        </p:nvSpPr>
        <p:spPr/>
        <p:txBody>
          <a:bodyPr/>
          <a:lstStyle/>
          <a:p>
            <a:fld id="{BD8BB987-F618-424C-8E1A-D17225677942}" type="slidenum">
              <a:rPr lang="en-US" smtClean="0"/>
              <a:t>‹#›</a:t>
            </a:fld>
            <a:endParaRPr lang="en-US"/>
          </a:p>
        </p:txBody>
      </p:sp>
    </p:spTree>
    <p:extLst>
      <p:ext uri="{BB962C8B-B14F-4D97-AF65-F5344CB8AC3E}">
        <p14:creationId xmlns:p14="http://schemas.microsoft.com/office/powerpoint/2010/main" val="2625811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4DBFDF3-8496-434F-9596-B44B49C860DC}"/>
              </a:ext>
            </a:extLst>
          </p:cNvPr>
          <p:cNvSpPr/>
          <p:nvPr/>
        </p:nvSpPr>
        <p:spPr>
          <a:xfrm>
            <a:off x="0" y="0"/>
            <a:ext cx="4772025" cy="1389888"/>
          </a:xfrm>
          <a:prstGeom prst="rect">
            <a:avLst/>
          </a:prstGeom>
          <a:gradFill flip="none" rotWithShape="1">
            <a:gsLst>
              <a:gs pos="100000">
                <a:srgbClr val="3086AB"/>
              </a:gs>
              <a:gs pos="50000">
                <a:srgbClr val="3086AB"/>
              </a:gs>
              <a:gs pos="0">
                <a:srgbClr val="B3C9D9"/>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918B3F-2F21-1048-8A0F-DF3EAA498634}"/>
              </a:ext>
            </a:extLst>
          </p:cNvPr>
          <p:cNvSpPr>
            <a:spLocks noGrp="1"/>
          </p:cNvSpPr>
          <p:nvPr>
            <p:ph type="title"/>
          </p:nvPr>
        </p:nvSpPr>
        <p:spPr>
          <a:xfrm>
            <a:off x="0" y="0"/>
            <a:ext cx="4772025" cy="1389888"/>
          </a:xfrm>
        </p:spPr>
        <p:txBody>
          <a:bodyPr anchor="b"/>
          <a:lstStyle>
            <a:lvl1pPr>
              <a:defRPr sz="3200">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F68832A-E474-A840-B530-3FAE2E8929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052389A-BBBC-BF4B-9900-00CA3E0CBB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67358B6-11A2-D243-8AC2-7D5A92306E24}"/>
              </a:ext>
            </a:extLst>
          </p:cNvPr>
          <p:cNvSpPr>
            <a:spLocks noGrp="1"/>
          </p:cNvSpPr>
          <p:nvPr>
            <p:ph type="dt" sz="half" idx="10"/>
          </p:nvPr>
        </p:nvSpPr>
        <p:spPr/>
        <p:txBody>
          <a:bodyPr/>
          <a:lstStyle/>
          <a:p>
            <a:fld id="{7878B26E-5CFE-422D-A838-F9D8E9910B53}" type="datetimeFigureOut">
              <a:rPr lang="en-US" smtClean="0"/>
              <a:t>8/1/2018</a:t>
            </a:fld>
            <a:endParaRPr lang="en-US"/>
          </a:p>
        </p:txBody>
      </p:sp>
      <p:sp>
        <p:nvSpPr>
          <p:cNvPr id="6" name="Footer Placeholder 5">
            <a:extLst>
              <a:ext uri="{FF2B5EF4-FFF2-40B4-BE49-F238E27FC236}">
                <a16:creationId xmlns:a16="http://schemas.microsoft.com/office/drawing/2014/main" id="{773901E1-1716-F54A-875B-F930E29C9A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054362-0F9D-B048-889B-F028BD7EA4C5}"/>
              </a:ext>
            </a:extLst>
          </p:cNvPr>
          <p:cNvSpPr>
            <a:spLocks noGrp="1"/>
          </p:cNvSpPr>
          <p:nvPr>
            <p:ph type="sldNum" sz="quarter" idx="12"/>
          </p:nvPr>
        </p:nvSpPr>
        <p:spPr/>
        <p:txBody>
          <a:bodyPr/>
          <a:lstStyle/>
          <a:p>
            <a:fld id="{BD8BB987-F618-424C-8E1A-D17225677942}" type="slidenum">
              <a:rPr lang="en-US" smtClean="0"/>
              <a:t>‹#›</a:t>
            </a:fld>
            <a:endParaRPr lang="en-US"/>
          </a:p>
        </p:txBody>
      </p:sp>
      <p:sp>
        <p:nvSpPr>
          <p:cNvPr id="8" name="Rectangle 7">
            <a:extLst>
              <a:ext uri="{FF2B5EF4-FFF2-40B4-BE49-F238E27FC236}">
                <a16:creationId xmlns:a16="http://schemas.microsoft.com/office/drawing/2014/main" id="{1A30CC76-7B76-E642-A0A5-1794CCC4CC86}"/>
              </a:ext>
            </a:extLst>
          </p:cNvPr>
          <p:cNvSpPr/>
          <p:nvPr/>
        </p:nvSpPr>
        <p:spPr>
          <a:xfrm>
            <a:off x="0" y="6359321"/>
            <a:ext cx="12192000" cy="498679"/>
          </a:xfrm>
          <a:prstGeom prst="rect">
            <a:avLst/>
          </a:prstGeom>
          <a:gradFill flip="none" rotWithShape="1">
            <a:gsLst>
              <a:gs pos="0">
                <a:srgbClr val="E0752D"/>
              </a:gs>
              <a:gs pos="69000">
                <a:srgbClr val="EDAC7B"/>
              </a:gs>
              <a:gs pos="100000">
                <a:srgbClr val="F2C8A7"/>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http://</a:t>
            </a:r>
            <a:r>
              <a:rPr lang="en-US" dirty="0" err="1"/>
              <a:t>hspconsortium.org</a:t>
            </a:r>
            <a:endParaRPr lang="en-US" dirty="0"/>
          </a:p>
        </p:txBody>
      </p:sp>
      <p:pic>
        <p:nvPicPr>
          <p:cNvPr id="9" name="Picture 8">
            <a:extLst>
              <a:ext uri="{FF2B5EF4-FFF2-40B4-BE49-F238E27FC236}">
                <a16:creationId xmlns:a16="http://schemas.microsoft.com/office/drawing/2014/main" id="{4AFDEC61-660A-C041-B6C7-6BC83D4CF1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673" y="6389988"/>
            <a:ext cx="1825656" cy="422689"/>
          </a:xfrm>
          <a:prstGeom prst="rect">
            <a:avLst/>
          </a:prstGeom>
        </p:spPr>
      </p:pic>
    </p:spTree>
    <p:extLst>
      <p:ext uri="{BB962C8B-B14F-4D97-AF65-F5344CB8AC3E}">
        <p14:creationId xmlns:p14="http://schemas.microsoft.com/office/powerpoint/2010/main" val="3452559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2.jpe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image" Target="../media/image2.jpeg"/><Relationship Id="rId5" Type="http://schemas.openxmlformats.org/officeDocument/2006/relationships/slideLayout" Target="../slideLayouts/slideLayout27.xml"/><Relationship Id="rId10" Type="http://schemas.openxmlformats.org/officeDocument/2006/relationships/theme" Target="../theme/theme3.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theme" Target="../theme/theme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0A243C-514C-DD4F-B7F1-F6CE34C540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E05BBB5-F8F2-7F48-BEE1-9E74D994FD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7BD041-5E47-1147-8DC7-E680BD04DD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78B26E-5CFE-422D-A838-F9D8E9910B53}" type="datetimeFigureOut">
              <a:rPr lang="en-US" smtClean="0"/>
              <a:t>8/1/2018</a:t>
            </a:fld>
            <a:endParaRPr lang="en-US"/>
          </a:p>
        </p:txBody>
      </p:sp>
      <p:sp>
        <p:nvSpPr>
          <p:cNvPr id="5" name="Footer Placeholder 4">
            <a:extLst>
              <a:ext uri="{FF2B5EF4-FFF2-40B4-BE49-F238E27FC236}">
                <a16:creationId xmlns:a16="http://schemas.microsoft.com/office/drawing/2014/main" id="{9758D1E2-D62A-4945-96BF-CC16A1A376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7736C82-A7D0-F342-9759-8A439E21FE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8BB987-F618-424C-8E1A-D17225677942}" type="slidenum">
              <a:rPr lang="en-US" smtClean="0"/>
              <a:t>‹#›</a:t>
            </a:fld>
            <a:endParaRPr lang="en-US"/>
          </a:p>
        </p:txBody>
      </p:sp>
    </p:spTree>
    <p:extLst>
      <p:ext uri="{BB962C8B-B14F-4D97-AF65-F5344CB8AC3E}">
        <p14:creationId xmlns:p14="http://schemas.microsoft.com/office/powerpoint/2010/main" val="13459119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58778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737987"/>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interior_matrix.jpg"/>
          <p:cNvPicPr>
            <a:picLocks noChangeAspect="1"/>
          </p:cNvPicPr>
          <p:nvPr userDrawn="1"/>
        </p:nvPicPr>
        <p:blipFill rotWithShape="1">
          <a:blip r:embed="rId12" cstate="print">
            <a:extLst>
              <a:ext uri="{28A0092B-C50C-407E-A947-70E740481C1C}">
                <a14:useLocalDpi xmlns:a14="http://schemas.microsoft.com/office/drawing/2010/main" val="0"/>
              </a:ext>
            </a:extLst>
          </a:blip>
          <a:srcRect b="89406"/>
          <a:stretch/>
        </p:blipFill>
        <p:spPr>
          <a:xfrm>
            <a:off x="0" y="0"/>
            <a:ext cx="12192000" cy="726560"/>
          </a:xfrm>
          <a:prstGeom prst="rect">
            <a:avLst/>
          </a:prstGeom>
        </p:spPr>
      </p:pic>
    </p:spTree>
    <p:extLst>
      <p:ext uri="{BB962C8B-B14F-4D97-AF65-F5344CB8AC3E}">
        <p14:creationId xmlns:p14="http://schemas.microsoft.com/office/powerpoint/2010/main" val="225602439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Lst>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58778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737987"/>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interior_matrix.jpg"/>
          <p:cNvPicPr>
            <a:picLocks noChangeAspect="1"/>
          </p:cNvPicPr>
          <p:nvPr userDrawn="1"/>
        </p:nvPicPr>
        <p:blipFill rotWithShape="1">
          <a:blip r:embed="rId11" cstate="print">
            <a:extLst>
              <a:ext uri="{28A0092B-C50C-407E-A947-70E740481C1C}">
                <a14:useLocalDpi xmlns:a14="http://schemas.microsoft.com/office/drawing/2010/main" val="0"/>
              </a:ext>
            </a:extLst>
          </a:blip>
          <a:srcRect b="89406"/>
          <a:stretch/>
        </p:blipFill>
        <p:spPr>
          <a:xfrm>
            <a:off x="0" y="0"/>
            <a:ext cx="12192000" cy="726560"/>
          </a:xfrm>
          <a:prstGeom prst="rect">
            <a:avLst/>
          </a:prstGeom>
        </p:spPr>
      </p:pic>
    </p:spTree>
    <p:extLst>
      <p:ext uri="{BB962C8B-B14F-4D97-AF65-F5344CB8AC3E}">
        <p14:creationId xmlns:p14="http://schemas.microsoft.com/office/powerpoint/2010/main" val="81969894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7252DA5-F7B4-43DA-9C6C-A7114D5A230D}" type="datetimeFigureOut">
              <a:rPr lang="en-US" smtClean="0"/>
              <a:t>8/1/2018</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43BD016-12F5-40BD-9B63-2F0E4B78E38A}" type="slidenum">
              <a:rPr lang="en-US" smtClean="0"/>
              <a:t>‹#›</a:t>
            </a:fld>
            <a:endParaRPr lang="en-US"/>
          </a:p>
        </p:txBody>
      </p:sp>
    </p:spTree>
    <p:extLst>
      <p:ext uri="{BB962C8B-B14F-4D97-AF65-F5344CB8AC3E}">
        <p14:creationId xmlns:p14="http://schemas.microsoft.com/office/powerpoint/2010/main" val="4222303677"/>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2800" y="274638"/>
            <a:ext cx="10972800" cy="868362"/>
          </a:xfrm>
          <a:prstGeom prst="rect">
            <a:avLst/>
          </a:prstGeom>
        </p:spPr>
        <p:txBody>
          <a:bodyPr vert="horz" lIns="91440" tIns="45720" rIns="91440" bIns="45720" rtlCol="0" anchor="ctr" anchorCtr="0">
            <a:noAutofit/>
          </a:bodyPr>
          <a:lstStyle/>
          <a:p>
            <a:r>
              <a:rPr lang="en-US"/>
              <a:t>Click to edit Master title style</a:t>
            </a:r>
          </a:p>
        </p:txBody>
      </p:sp>
      <p:sp>
        <p:nvSpPr>
          <p:cNvPr id="3" name="Text Placeholder 2"/>
          <p:cNvSpPr>
            <a:spLocks noGrp="1"/>
          </p:cNvSpPr>
          <p:nvPr>
            <p:ph type="body" idx="1"/>
          </p:nvPr>
        </p:nvSpPr>
        <p:spPr>
          <a:xfrm>
            <a:off x="812800" y="1447800"/>
            <a:ext cx="10972800" cy="4943475"/>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p:cNvCxnSpPr/>
          <p:nvPr/>
        </p:nvCxnSpPr>
        <p:spPr bwMode="auto">
          <a:xfrm>
            <a:off x="824411" y="1295400"/>
            <a:ext cx="10961189" cy="0"/>
          </a:xfrm>
          <a:prstGeom prst="line">
            <a:avLst/>
          </a:prstGeom>
          <a:solidFill>
            <a:srgbClr val="FFCC99"/>
          </a:solidFill>
          <a:ln w="12700" cap="flat" cmpd="sng" algn="ctr">
            <a:solidFill>
              <a:srgbClr val="C1CD23"/>
            </a:solidFill>
            <a:prstDash val="solid"/>
            <a:round/>
            <a:headEnd type="none" w="med" len="med"/>
            <a:tailEnd type="none" w="med" len="med"/>
          </a:ln>
          <a:effectLst/>
        </p:spPr>
      </p:cxnSp>
      <p:sp>
        <p:nvSpPr>
          <p:cNvPr id="10" name="Rectangle 9"/>
          <p:cNvSpPr/>
          <p:nvPr/>
        </p:nvSpPr>
        <p:spPr bwMode="auto">
          <a:xfrm>
            <a:off x="0" y="1"/>
            <a:ext cx="543099" cy="1219200"/>
          </a:xfrm>
          <a:prstGeom prst="rect">
            <a:avLst/>
          </a:prstGeom>
          <a:solidFill>
            <a:srgbClr val="C1CD23"/>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dirty="0">
              <a:ln>
                <a:noFill/>
              </a:ln>
              <a:solidFill>
                <a:schemeClr val="tx1"/>
              </a:solidFill>
              <a:effectLst/>
              <a:latin typeface="Arial" charset="0"/>
            </a:endParaRPr>
          </a:p>
        </p:txBody>
      </p:sp>
      <p:sp>
        <p:nvSpPr>
          <p:cNvPr id="11" name="Rectangle 10"/>
          <p:cNvSpPr/>
          <p:nvPr/>
        </p:nvSpPr>
        <p:spPr bwMode="auto">
          <a:xfrm>
            <a:off x="0" y="1371601"/>
            <a:ext cx="543099" cy="5486400"/>
          </a:xfrm>
          <a:prstGeom prst="rect">
            <a:avLst/>
          </a:prstGeom>
          <a:solidFill>
            <a:schemeClr val="tx2"/>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dirty="0">
              <a:ln>
                <a:noFill/>
              </a:ln>
              <a:solidFill>
                <a:schemeClr val="tx2"/>
              </a:solidFill>
              <a:effectLst/>
              <a:latin typeface="Arial" charset="0"/>
            </a:endParaRPr>
          </a:p>
        </p:txBody>
      </p:sp>
      <p:sp>
        <p:nvSpPr>
          <p:cNvPr id="13" name="TextBox 12"/>
          <p:cNvSpPr txBox="1"/>
          <p:nvPr/>
        </p:nvSpPr>
        <p:spPr>
          <a:xfrm>
            <a:off x="9765908" y="64169"/>
            <a:ext cx="2138947" cy="246221"/>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600"/>
              </a:spcAft>
              <a:buClrTx/>
              <a:buSzTx/>
              <a:buFontTx/>
              <a:buNone/>
              <a:tabLst/>
              <a:defRPr/>
            </a:pPr>
            <a:r>
              <a:rPr lang="en-US" sz="1000" dirty="0">
                <a:solidFill>
                  <a:srgbClr val="C1CD23"/>
                </a:solidFill>
                <a:latin typeface="Arial" pitchFamily="34" charset="0"/>
              </a:rPr>
              <a:t>|</a:t>
            </a:r>
            <a:r>
              <a:rPr lang="en-US" sz="1000" dirty="0">
                <a:latin typeface="Arial" pitchFamily="34" charset="0"/>
              </a:rPr>
              <a:t> </a:t>
            </a:r>
            <a:fld id="{295008BC-DA31-4D19-837B-EFA4386B05F5}" type="slidenum">
              <a:rPr lang="en-US" sz="1000" smtClean="0">
                <a:solidFill>
                  <a:schemeClr val="tx1">
                    <a:lumMod val="50000"/>
                    <a:lumOff val="50000"/>
                  </a:schemeClr>
                </a:solidFill>
                <a:latin typeface="Arial" pitchFamily="34" charset="0"/>
              </a:rPr>
              <a:pPr marL="0" marR="0" indent="0" algn="r" defTabSz="914400" rtl="0" eaLnBrk="1" fontAlgn="auto" latinLnBrk="0" hangingPunct="1">
                <a:lnSpc>
                  <a:spcPct val="100000"/>
                </a:lnSpc>
                <a:spcBef>
                  <a:spcPts val="0"/>
                </a:spcBef>
                <a:spcAft>
                  <a:spcPts val="600"/>
                </a:spcAft>
                <a:buClrTx/>
                <a:buSzTx/>
                <a:buFontTx/>
                <a:buNone/>
                <a:tabLst/>
                <a:defRPr/>
              </a:pPr>
              <a:t>‹#›</a:t>
            </a:fld>
            <a:r>
              <a:rPr lang="en-US" sz="1000" dirty="0">
                <a:latin typeface="Arial" pitchFamily="34" charset="0"/>
              </a:rPr>
              <a:t> </a:t>
            </a:r>
            <a:r>
              <a:rPr lang="en-US" sz="1000" dirty="0">
                <a:solidFill>
                  <a:srgbClr val="C1CD23"/>
                </a:solidFill>
                <a:latin typeface="Arial" pitchFamily="34" charset="0"/>
              </a:rPr>
              <a:t>|</a:t>
            </a:r>
            <a:r>
              <a:rPr lang="en-US" sz="1000" dirty="0">
                <a:ea typeface="Verdana" pitchFamily="34" charset="0"/>
                <a:cs typeface="Verdana" pitchFamily="34" charset="0"/>
              </a:rPr>
              <a:t> </a:t>
            </a:r>
          </a:p>
        </p:txBody>
      </p:sp>
      <p:pic>
        <p:nvPicPr>
          <p:cNvPr id="15" name="Picture 14"/>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1181578" y="6517520"/>
            <a:ext cx="894007" cy="243820"/>
          </a:xfrm>
          <a:prstGeom prst="rect">
            <a:avLst/>
          </a:prstGeom>
        </p:spPr>
      </p:pic>
      <p:sp>
        <p:nvSpPr>
          <p:cNvPr id="12" name="Footer Placeholder 4">
            <a:extLst>
              <a:ext uri="{FF2B5EF4-FFF2-40B4-BE49-F238E27FC236}">
                <a16:creationId xmlns:a16="http://schemas.microsoft.com/office/drawing/2014/main" id="{628B74D6-BC8E-49CF-96FC-78DF87B54881}"/>
              </a:ext>
            </a:extLst>
          </p:cNvPr>
          <p:cNvSpPr txBox="1">
            <a:spLocks/>
          </p:cNvSpPr>
          <p:nvPr userDrawn="1"/>
        </p:nvSpPr>
        <p:spPr>
          <a:xfrm>
            <a:off x="812800" y="6602136"/>
            <a:ext cx="3594101" cy="159204"/>
          </a:xfrm>
          <a:prstGeom prst="rect">
            <a:avLst/>
          </a:prstGeom>
        </p:spPr>
        <p:txBody>
          <a:bodyPr vert="horz" lIns="91440" tIns="45720" rIns="91440" bIns="45720" rtlCol="0" anchor="b"/>
          <a:lstStyle>
            <a:defPPr>
              <a:defRPr lang="en-US"/>
            </a:defPPr>
            <a:lvl1pPr marL="0" algn="l" defTabSz="914400" rtl="0" eaLnBrk="1" latinLnBrk="0" hangingPunct="1">
              <a:lnSpc>
                <a:spcPts val="1300"/>
              </a:lnSpc>
              <a:spcAft>
                <a:spcPct val="0"/>
              </a:spcAft>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lumMod val="50000"/>
                    <a:lumOff val="50000"/>
                  </a:schemeClr>
                </a:solidFill>
              </a:rPr>
              <a:t>Approved for Public Release; Distribution Unlimited. Case Number 16-1988</a:t>
            </a:r>
          </a:p>
        </p:txBody>
      </p:sp>
    </p:spTree>
    <p:extLst>
      <p:ext uri="{BB962C8B-B14F-4D97-AF65-F5344CB8AC3E}">
        <p14:creationId xmlns:p14="http://schemas.microsoft.com/office/powerpoint/2010/main" val="1556526145"/>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Lst>
  <p:txStyles>
    <p:titleStyle>
      <a:lvl1pPr algn="l" defTabSz="914400" rtl="0" eaLnBrk="1" latinLnBrk="0" hangingPunct="1">
        <a:lnSpc>
          <a:spcPts val="3200"/>
        </a:lnSpc>
        <a:spcBef>
          <a:spcPct val="0"/>
        </a:spcBef>
        <a:buNone/>
        <a:defRPr lang="en-US" sz="3200" b="1" kern="1200">
          <a:solidFill>
            <a:schemeClr val="tx2"/>
          </a:solidFill>
          <a:latin typeface="Arial" pitchFamily="34" charset="0"/>
          <a:ea typeface="Verdana" pitchFamily="34" charset="0"/>
          <a:cs typeface="Arial" pitchFamily="34" charset="0"/>
        </a:defRPr>
      </a:lvl1pPr>
    </p:titleStyle>
    <p:bodyStyle>
      <a:lvl1pPr marL="231775" indent="-231775" algn="l" defTabSz="914400" rtl="0" eaLnBrk="1" latinLnBrk="0" hangingPunct="1">
        <a:spcBef>
          <a:spcPts val="0"/>
        </a:spcBef>
        <a:spcAft>
          <a:spcPts val="600"/>
        </a:spcAft>
        <a:buClr>
          <a:schemeClr val="tx2"/>
        </a:buClr>
        <a:buSzPct val="120000"/>
        <a:buFont typeface="Wingdings" pitchFamily="2" charset="2"/>
        <a:buChar char="§"/>
        <a:defRPr sz="2000" b="1" kern="1200">
          <a:solidFill>
            <a:schemeClr val="tx1"/>
          </a:solidFill>
          <a:latin typeface="Arial" pitchFamily="34" charset="0"/>
          <a:ea typeface="+mn-ea"/>
          <a:cs typeface="Arial" pitchFamily="34" charset="0"/>
        </a:defRPr>
      </a:lvl1pPr>
      <a:lvl2pPr marL="515938" indent="-228600" algn="l" defTabSz="914400" rtl="0" eaLnBrk="1" latinLnBrk="0" hangingPunct="1">
        <a:spcBef>
          <a:spcPts val="0"/>
        </a:spcBef>
        <a:spcAft>
          <a:spcPts val="600"/>
        </a:spcAft>
        <a:buClr>
          <a:schemeClr val="tx2"/>
        </a:buClr>
        <a:buFont typeface="Arial" pitchFamily="34" charset="0"/>
        <a:buChar char="–"/>
        <a:defRPr sz="2000" kern="1200">
          <a:solidFill>
            <a:schemeClr val="tx1"/>
          </a:solidFill>
          <a:latin typeface="Arial" pitchFamily="34" charset="0"/>
          <a:ea typeface="+mn-ea"/>
          <a:cs typeface="Arial" pitchFamily="34" charset="0"/>
        </a:defRPr>
      </a:lvl2pPr>
      <a:lvl3pPr marL="747713" indent="-231775" algn="l" defTabSz="914400" rtl="0" eaLnBrk="1" latinLnBrk="0" hangingPunct="1">
        <a:spcBef>
          <a:spcPts val="0"/>
        </a:spcBef>
        <a:spcAft>
          <a:spcPts val="600"/>
        </a:spcAft>
        <a:buClr>
          <a:schemeClr val="tx2"/>
        </a:buClr>
        <a:buSzPct val="110000"/>
        <a:buFont typeface="Wingdings" pitchFamily="2" charset="2"/>
        <a:buChar char="§"/>
        <a:defRPr sz="1800" kern="1200">
          <a:solidFill>
            <a:schemeClr val="tx1"/>
          </a:solidFill>
          <a:latin typeface="Arial" pitchFamily="34" charset="0"/>
          <a:ea typeface="+mn-ea"/>
          <a:cs typeface="Arial" pitchFamily="34" charset="0"/>
        </a:defRPr>
      </a:lvl3pPr>
      <a:lvl4pPr marL="1030288" indent="-228600" algn="l" defTabSz="914400" rtl="0" eaLnBrk="1" latinLnBrk="0" hangingPunct="1">
        <a:spcBef>
          <a:spcPts val="0"/>
        </a:spcBef>
        <a:spcAft>
          <a:spcPts val="600"/>
        </a:spcAft>
        <a:buClr>
          <a:schemeClr val="tx2"/>
        </a:buClr>
        <a:buFont typeface="Arial" pitchFamily="34" charset="0"/>
        <a:buChar char="–"/>
        <a:defRPr sz="1800" kern="1200">
          <a:solidFill>
            <a:schemeClr val="tx1"/>
          </a:solidFill>
          <a:latin typeface="Arial" pitchFamily="34" charset="0"/>
          <a:ea typeface="+mn-ea"/>
          <a:cs typeface="Arial" pitchFamily="34" charset="0"/>
        </a:defRPr>
      </a:lvl4pPr>
      <a:lvl5pPr marL="1319213" indent="-228600" algn="l" defTabSz="914400" rtl="0" eaLnBrk="1" latinLnBrk="0" hangingPunct="1">
        <a:spcBef>
          <a:spcPts val="0"/>
        </a:spcBef>
        <a:spcAft>
          <a:spcPts val="600"/>
        </a:spcAft>
        <a:buClr>
          <a:schemeClr val="tx2"/>
        </a:buClr>
        <a:buSzPct val="60000"/>
        <a:buFont typeface="Wingdings" pitchFamily="2" charset="2"/>
        <a:buChar char="q"/>
        <a:defRPr sz="1800" kern="1200">
          <a:solidFill>
            <a:schemeClr val="tx1"/>
          </a:solidFill>
          <a:latin typeface="Arial" pitchFamily="34" charset="0"/>
          <a:ea typeface="+mn-ea"/>
          <a:cs typeface="Arial" pitchFamily="34" charset="0"/>
        </a:defRPr>
      </a:lvl5pPr>
      <a:lvl6pPr marL="1608138" indent="-228600" algn="l" defTabSz="914400" rtl="0" eaLnBrk="1" latinLnBrk="0" hangingPunct="1">
        <a:spcBef>
          <a:spcPts val="0"/>
        </a:spcBef>
        <a:spcAft>
          <a:spcPts val="600"/>
        </a:spcAft>
        <a:buClr>
          <a:schemeClr val="tx2"/>
        </a:buClr>
        <a:buFont typeface="Helvetica LT Std" pitchFamily="34" charset="0"/>
        <a:buChar char="–"/>
        <a:defRPr sz="1800" kern="1200">
          <a:solidFill>
            <a:schemeClr val="tx1"/>
          </a:solidFill>
          <a:latin typeface="Arial" pitchFamily="34" charset="0"/>
          <a:ea typeface="+mn-ea"/>
          <a:cs typeface="Arial" pitchFamily="34" charset="0"/>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85A0EF-3090-4135-8AA5-E7D22F7599C5}" type="datetimeFigureOut">
              <a:rPr lang="en-US" smtClean="0"/>
              <a:t>8/1/2018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56E86F-ECB4-462C-AB8E-A9286948067A}" type="slidenum">
              <a:rPr lang="en-US" smtClean="0"/>
              <a:t>‹#›</a:t>
            </a:fld>
            <a:endParaRPr lang="en-US"/>
          </a:p>
        </p:txBody>
      </p:sp>
    </p:spTree>
    <p:extLst>
      <p:ext uri="{BB962C8B-B14F-4D97-AF65-F5344CB8AC3E}">
        <p14:creationId xmlns:p14="http://schemas.microsoft.com/office/powerpoint/2010/main" val="1717008301"/>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56.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56.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mailto:sbratt@mitre.org" TargetMode="External"/><Relationship Id="rId7" Type="http://schemas.openxmlformats.org/officeDocument/2006/relationships/image" Target="../media/image16.png"/><Relationship Id="rId12" Type="http://schemas.openxmlformats.org/officeDocument/2006/relationships/image" Target="../media/image21.tiff"/><Relationship Id="rId2" Type="http://schemas.openxmlformats.org/officeDocument/2006/relationships/notesSlide" Target="../notesSlides/notesSlide5.xml"/><Relationship Id="rId1" Type="http://schemas.openxmlformats.org/officeDocument/2006/relationships/slideLayout" Target="../slideLayouts/slideLayout5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JP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6.xml"/><Relationship Id="rId1" Type="http://schemas.openxmlformats.org/officeDocument/2006/relationships/slideLayout" Target="../slideLayouts/slideLayout43.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7.xml"/><Relationship Id="rId1" Type="http://schemas.openxmlformats.org/officeDocument/2006/relationships/slideLayout" Target="../slideLayouts/slideLayout43.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43.xml"/><Relationship Id="rId6" Type="http://schemas.openxmlformats.org/officeDocument/2006/relationships/image" Target="../media/image23.png"/><Relationship Id="rId5" Type="http://schemas.openxmlformats.org/officeDocument/2006/relationships/image" Target="../media/image26.pn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8.png"/><Relationship Id="rId7" Type="http://schemas.microsoft.com/office/2007/relationships/hdphoto" Target="../media/hdphoto1.wdp"/><Relationship Id="rId2" Type="http://schemas.openxmlformats.org/officeDocument/2006/relationships/notesSlide" Target="../notesSlides/notesSlide9.xml"/><Relationship Id="rId1" Type="http://schemas.openxmlformats.org/officeDocument/2006/relationships/slideLayout" Target="../slideLayouts/slideLayout4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hyperlink" Target="http://standardhealthrecord.org/"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43.xml"/><Relationship Id="rId5" Type="http://schemas.openxmlformats.org/officeDocument/2006/relationships/hyperlink" Target="http://build.fhir.org/ig/HL7/us-breastcancer/index.html" TargetMode="External"/><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43.xml"/><Relationship Id="rId5" Type="http://schemas.openxmlformats.org/officeDocument/2006/relationships/hyperlink" Target="http://www.fluxnotes.org/" TargetMode="Externa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14.JPG"/><Relationship Id="rId18" Type="http://schemas.openxmlformats.org/officeDocument/2006/relationships/image" Target="../media/image25.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13.png"/><Relationship Id="rId17" Type="http://schemas.openxmlformats.org/officeDocument/2006/relationships/image" Target="../media/image21.tiff"/><Relationship Id="rId2" Type="http://schemas.openxmlformats.org/officeDocument/2006/relationships/notesSlide" Target="../notesSlides/notesSlide12.xml"/><Relationship Id="rId16" Type="http://schemas.openxmlformats.org/officeDocument/2006/relationships/image" Target="../media/image44.tiff"/><Relationship Id="rId1" Type="http://schemas.openxmlformats.org/officeDocument/2006/relationships/slideLayout" Target="../slideLayouts/slideLayout46.xml"/><Relationship Id="rId6" Type="http://schemas.openxmlformats.org/officeDocument/2006/relationships/image" Target="../media/image37.png"/><Relationship Id="rId11" Type="http://schemas.openxmlformats.org/officeDocument/2006/relationships/image" Target="../media/image42.jpeg"/><Relationship Id="rId5" Type="http://schemas.openxmlformats.org/officeDocument/2006/relationships/image" Target="../media/image36.png"/><Relationship Id="rId15" Type="http://schemas.openxmlformats.org/officeDocument/2006/relationships/image" Target="../media/image43.tiff"/><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 Id="rId14"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3.xml"/><Relationship Id="rId1" Type="http://schemas.openxmlformats.org/officeDocument/2006/relationships/tags" Target="../tags/tag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3.xml"/></Relationships>
</file>

<file path=ppt/slides/_rels/slide33.xml.rels><?xml version="1.0" encoding="UTF-8" standalone="yes"?>
<Relationships xmlns="http://schemas.openxmlformats.org/package/2006/relationships"><Relationship Id="rId8" Type="http://schemas.openxmlformats.org/officeDocument/2006/relationships/image" Target="../media/image50.emf"/><Relationship Id="rId13" Type="http://schemas.openxmlformats.org/officeDocument/2006/relationships/image" Target="../media/image55.png"/><Relationship Id="rId3" Type="http://schemas.openxmlformats.org/officeDocument/2006/relationships/image" Target="../media/image45.emf"/><Relationship Id="rId7" Type="http://schemas.openxmlformats.org/officeDocument/2006/relationships/image" Target="../media/image49.png"/><Relationship Id="rId12" Type="http://schemas.openxmlformats.org/officeDocument/2006/relationships/image" Target="../media/image54.png"/><Relationship Id="rId2" Type="http://schemas.openxmlformats.org/officeDocument/2006/relationships/notesSlide" Target="../notesSlides/notesSlide16.xml"/><Relationship Id="rId1" Type="http://schemas.openxmlformats.org/officeDocument/2006/relationships/slideLayout" Target="../slideLayouts/slideLayout46.xml"/><Relationship Id="rId6" Type="http://schemas.openxmlformats.org/officeDocument/2006/relationships/image" Target="../media/image48.png"/><Relationship Id="rId11" Type="http://schemas.openxmlformats.org/officeDocument/2006/relationships/image" Target="../media/image53.emf"/><Relationship Id="rId5" Type="http://schemas.openxmlformats.org/officeDocument/2006/relationships/image" Target="../media/image47.png"/><Relationship Id="rId15" Type="http://schemas.openxmlformats.org/officeDocument/2006/relationships/image" Target="../media/image57.emf"/><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emf"/><Relationship Id="rId14" Type="http://schemas.openxmlformats.org/officeDocument/2006/relationships/image" Target="../media/image56.emf"/></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3.xml"/></Relationships>
</file>

<file path=ppt/slides/_rels/slide3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8.xml"/><Relationship Id="rId1" Type="http://schemas.openxmlformats.org/officeDocument/2006/relationships/slideLayout" Target="../slideLayouts/slideLayout43.xml"/><Relationship Id="rId4" Type="http://schemas.openxmlformats.org/officeDocument/2006/relationships/image" Target="../media/image59.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FAB23-1324-403F-9154-44D4A0E2888C}"/>
              </a:ext>
            </a:extLst>
          </p:cNvPr>
          <p:cNvSpPr>
            <a:spLocks noGrp="1"/>
          </p:cNvSpPr>
          <p:nvPr>
            <p:ph type="ctrTitle"/>
          </p:nvPr>
        </p:nvSpPr>
        <p:spPr/>
        <p:txBody>
          <a:bodyPr/>
          <a:lstStyle/>
          <a:p>
            <a:r>
              <a:rPr lang="en-US" dirty="0"/>
              <a:t>Clinical Track Slides</a:t>
            </a:r>
          </a:p>
        </p:txBody>
      </p:sp>
      <p:pic>
        <p:nvPicPr>
          <p:cNvPr id="4" name="Picture 3">
            <a:extLst>
              <a:ext uri="{FF2B5EF4-FFF2-40B4-BE49-F238E27FC236}">
                <a16:creationId xmlns:a16="http://schemas.microsoft.com/office/drawing/2014/main" id="{982B1432-87E9-2A44-8ED3-FEC98B0117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353" y="4515803"/>
            <a:ext cx="3292007" cy="762189"/>
          </a:xfrm>
          <a:prstGeom prst="rect">
            <a:avLst/>
          </a:prstGeom>
        </p:spPr>
      </p:pic>
      <p:pic>
        <p:nvPicPr>
          <p:cNvPr id="5" name="Picture 4">
            <a:extLst>
              <a:ext uri="{FF2B5EF4-FFF2-40B4-BE49-F238E27FC236}">
                <a16:creationId xmlns:a16="http://schemas.microsoft.com/office/drawing/2014/main" id="{11C1A84D-A46D-E648-8083-5383FDDAD9AC}"/>
              </a:ext>
            </a:extLst>
          </p:cNvPr>
          <p:cNvPicPr>
            <a:picLocks noChangeAspect="1"/>
          </p:cNvPicPr>
          <p:nvPr/>
        </p:nvPicPr>
        <p:blipFill>
          <a:blip r:embed="rId3"/>
          <a:stretch>
            <a:fillRect/>
          </a:stretch>
        </p:blipFill>
        <p:spPr>
          <a:xfrm>
            <a:off x="8798882" y="4284249"/>
            <a:ext cx="2966397" cy="993743"/>
          </a:xfrm>
          <a:prstGeom prst="rect">
            <a:avLst/>
          </a:prstGeom>
        </p:spPr>
      </p:pic>
    </p:spTree>
    <p:extLst>
      <p:ext uri="{BB962C8B-B14F-4D97-AF65-F5344CB8AC3E}">
        <p14:creationId xmlns:p14="http://schemas.microsoft.com/office/powerpoint/2010/main" val="17974903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500" b="1" dirty="0">
                <a:solidFill>
                  <a:srgbClr val="002060"/>
                </a:solidFill>
                <a:latin typeface="Garamond" panose="02020404030301010803" pitchFamily="18" charset="0"/>
              </a:rPr>
              <a:t>Registry Issues</a:t>
            </a:r>
          </a:p>
        </p:txBody>
      </p:sp>
      <p:sp>
        <p:nvSpPr>
          <p:cNvPr id="27650" name="Rectangle 5"/>
          <p:cNvSpPr>
            <a:spLocks noGrp="1" noChangeArrowheads="1"/>
          </p:cNvSpPr>
          <p:nvPr>
            <p:ph idx="1"/>
          </p:nvPr>
        </p:nvSpPr>
        <p:spPr>
          <a:xfrm>
            <a:off x="2319991" y="1545771"/>
            <a:ext cx="7886700" cy="5094516"/>
          </a:xfrm>
        </p:spPr>
        <p:txBody>
          <a:bodyPr>
            <a:normAutofit/>
          </a:bodyPr>
          <a:lstStyle/>
          <a:p>
            <a:pPr marL="342900" indent="-342900"/>
            <a:r>
              <a:rPr lang="en-US" sz="3300" dirty="0">
                <a:solidFill>
                  <a:srgbClr val="002060"/>
                </a:solidFill>
              </a:rPr>
              <a:t>Data capture burden</a:t>
            </a:r>
          </a:p>
          <a:p>
            <a:pPr marL="685800" lvl="1" indent="-342900"/>
            <a:r>
              <a:rPr lang="en-US" sz="3000" dirty="0">
                <a:solidFill>
                  <a:srgbClr val="002060"/>
                </a:solidFill>
              </a:rPr>
              <a:t>Data capture not integrated into clinical care</a:t>
            </a:r>
          </a:p>
          <a:p>
            <a:pPr marL="685800" lvl="1" indent="-342900"/>
            <a:r>
              <a:rPr lang="en-US" sz="3000" dirty="0">
                <a:solidFill>
                  <a:srgbClr val="002060"/>
                </a:solidFill>
              </a:rPr>
              <a:t>Cost of data acquisition via chart abstraction</a:t>
            </a:r>
          </a:p>
          <a:p>
            <a:pPr marL="685800" lvl="1" indent="-342900"/>
            <a:r>
              <a:rPr lang="en-US" sz="3000" dirty="0">
                <a:solidFill>
                  <a:srgbClr val="002060"/>
                </a:solidFill>
              </a:rPr>
              <a:t>Lack of data standards</a:t>
            </a:r>
          </a:p>
          <a:p>
            <a:pPr marL="685800" lvl="1" indent="-342900"/>
            <a:r>
              <a:rPr lang="en-US" sz="3000" dirty="0">
                <a:solidFill>
                  <a:srgbClr val="002060"/>
                </a:solidFill>
              </a:rPr>
              <a:t>Lack of data transmission standard</a:t>
            </a:r>
          </a:p>
          <a:p>
            <a:pPr marL="342900" indent="-342900">
              <a:spcBef>
                <a:spcPts val="1800"/>
              </a:spcBef>
            </a:pPr>
            <a:r>
              <a:rPr lang="en-US" sz="3300" dirty="0">
                <a:solidFill>
                  <a:srgbClr val="002060"/>
                </a:solidFill>
              </a:rPr>
              <a:t>Analytics utility</a:t>
            </a:r>
          </a:p>
          <a:p>
            <a:pPr marL="685800" lvl="1" indent="-342900"/>
            <a:r>
              <a:rPr lang="en-US" sz="3000" dirty="0">
                <a:solidFill>
                  <a:srgbClr val="002060"/>
                </a:solidFill>
              </a:rPr>
              <a:t>Analytics not integrated into clinical care</a:t>
            </a:r>
          </a:p>
          <a:p>
            <a:pPr marL="685800" lvl="1" indent="-342900"/>
            <a:r>
              <a:rPr lang="en-US" sz="3000" dirty="0">
                <a:solidFill>
                  <a:srgbClr val="002060"/>
                </a:solidFill>
              </a:rPr>
              <a:t>6 month delay (summary reports)</a:t>
            </a:r>
          </a:p>
          <a:p>
            <a:pPr marL="685800" lvl="1" indent="-342900"/>
            <a:r>
              <a:rPr lang="en-US" sz="3000" dirty="0">
                <a:solidFill>
                  <a:srgbClr val="002060"/>
                </a:solidFill>
              </a:rPr>
              <a:t>Misalignment of federal programs</a:t>
            </a:r>
          </a:p>
          <a:p>
            <a:pPr marL="685800" lvl="1" indent="-342900"/>
            <a:r>
              <a:rPr lang="en-US" sz="3000" dirty="0">
                <a:solidFill>
                  <a:srgbClr val="002060"/>
                </a:solidFill>
              </a:rPr>
              <a:t>Value, ROI</a:t>
            </a:r>
          </a:p>
        </p:txBody>
      </p:sp>
    </p:spTree>
    <p:extLst>
      <p:ext uri="{BB962C8B-B14F-4D97-AF65-F5344CB8AC3E}">
        <p14:creationId xmlns:p14="http://schemas.microsoft.com/office/powerpoint/2010/main" val="1295766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5607" y="1486137"/>
            <a:ext cx="7200786" cy="545534"/>
          </a:xfrm>
        </p:spPr>
        <p:txBody>
          <a:bodyPr>
            <a:normAutofit fontScale="90000"/>
          </a:bodyPr>
          <a:lstStyle/>
          <a:p>
            <a:pPr algn="ctr"/>
            <a:r>
              <a:rPr lang="en-US" dirty="0"/>
              <a:t>Improving Healthcare Data Interoperability – The Pew Project</a:t>
            </a:r>
            <a:br>
              <a:rPr lang="en-US" dirty="0"/>
            </a:br>
            <a:r>
              <a:rPr lang="en-US" sz="3100" i="1" dirty="0"/>
              <a:t>Convening the Registry Community</a:t>
            </a:r>
            <a:endParaRPr lang="en-US" dirty="0"/>
          </a:p>
        </p:txBody>
      </p:sp>
      <p:sp>
        <p:nvSpPr>
          <p:cNvPr id="3" name="Content Placeholder 2"/>
          <p:cNvSpPr>
            <a:spLocks noGrp="1"/>
          </p:cNvSpPr>
          <p:nvPr>
            <p:ph idx="1"/>
          </p:nvPr>
        </p:nvSpPr>
        <p:spPr>
          <a:xfrm>
            <a:off x="2315034" y="2804881"/>
            <a:ext cx="7336971" cy="3603179"/>
          </a:xfrm>
        </p:spPr>
        <p:txBody>
          <a:bodyPr>
            <a:noAutofit/>
          </a:bodyPr>
          <a:lstStyle/>
          <a:p>
            <a:pPr marL="463550" indent="-463550">
              <a:spcBef>
                <a:spcPts val="200"/>
              </a:spcBef>
              <a:buClr>
                <a:schemeClr val="accent2">
                  <a:lumMod val="50000"/>
                  <a:lumOff val="50000"/>
                </a:schemeClr>
              </a:buClr>
              <a:buFont typeface="Wingdings" panose="05000000000000000000" pitchFamily="2" charset="2"/>
              <a:buChar char="§"/>
            </a:pPr>
            <a:r>
              <a:rPr lang="en-US" dirty="0">
                <a:solidFill>
                  <a:schemeClr val="tx1"/>
                </a:solidFill>
              </a:rPr>
              <a:t>Current state of registrie</a:t>
            </a:r>
            <a:r>
              <a:rPr lang="en-US" dirty="0"/>
              <a:t>s</a:t>
            </a:r>
          </a:p>
          <a:p>
            <a:pPr marL="863600" lvl="1" indent="-463550">
              <a:spcBef>
                <a:spcPts val="0"/>
              </a:spcBef>
              <a:buClr>
                <a:schemeClr val="accent2">
                  <a:lumMod val="50000"/>
                  <a:lumOff val="50000"/>
                </a:schemeClr>
              </a:buClr>
              <a:buFont typeface="Wingdings" panose="05000000000000000000" pitchFamily="2" charset="2"/>
              <a:buChar char="§"/>
            </a:pPr>
            <a:r>
              <a:rPr lang="en-US" dirty="0">
                <a:solidFill>
                  <a:schemeClr val="tx1"/>
                </a:solidFill>
              </a:rPr>
              <a:t>How well are data standards implemented? </a:t>
            </a:r>
          </a:p>
          <a:p>
            <a:pPr marL="463550" indent="-463550">
              <a:spcBef>
                <a:spcPts val="600"/>
              </a:spcBef>
              <a:buClr>
                <a:schemeClr val="accent2">
                  <a:lumMod val="50000"/>
                  <a:lumOff val="50000"/>
                </a:schemeClr>
              </a:buClr>
              <a:buFont typeface="Wingdings" panose="05000000000000000000" pitchFamily="2" charset="2"/>
              <a:buChar char="§"/>
            </a:pPr>
            <a:r>
              <a:rPr lang="en-US" dirty="0"/>
              <a:t>Current state of national data models</a:t>
            </a:r>
          </a:p>
          <a:p>
            <a:pPr marL="863600" lvl="1" indent="-463550">
              <a:spcBef>
                <a:spcPts val="0"/>
              </a:spcBef>
              <a:buClr>
                <a:schemeClr val="accent2">
                  <a:lumMod val="50000"/>
                  <a:lumOff val="50000"/>
                </a:schemeClr>
              </a:buClr>
              <a:buFont typeface="Wingdings" panose="05000000000000000000" pitchFamily="2" charset="2"/>
              <a:buChar char="§"/>
            </a:pPr>
            <a:r>
              <a:rPr lang="en-US" dirty="0"/>
              <a:t>[same question!]</a:t>
            </a:r>
          </a:p>
          <a:p>
            <a:pPr marL="463550" indent="-463550">
              <a:spcBef>
                <a:spcPts val="600"/>
              </a:spcBef>
              <a:buClr>
                <a:schemeClr val="accent2">
                  <a:lumMod val="50000"/>
                  <a:lumOff val="50000"/>
                </a:schemeClr>
              </a:buClr>
              <a:buFont typeface="Wingdings" panose="05000000000000000000" pitchFamily="2" charset="2"/>
              <a:buChar char="§"/>
            </a:pPr>
            <a:r>
              <a:rPr lang="en-US" dirty="0"/>
              <a:t>Authoring the “Easy Button”</a:t>
            </a:r>
          </a:p>
          <a:p>
            <a:pPr marL="863600" lvl="1" indent="-463550">
              <a:spcBef>
                <a:spcPts val="0"/>
              </a:spcBef>
              <a:buClr>
                <a:schemeClr val="accent2">
                  <a:lumMod val="50000"/>
                  <a:lumOff val="50000"/>
                </a:schemeClr>
              </a:buClr>
              <a:buFont typeface="Wingdings" panose="05000000000000000000" pitchFamily="2" charset="2"/>
              <a:buChar char="§"/>
            </a:pPr>
            <a:r>
              <a:rPr lang="en-US" dirty="0"/>
              <a:t>All in one package of best practice recommendations (for </a:t>
            </a:r>
            <a:r>
              <a:rPr lang="en-US" dirty="0" err="1"/>
              <a:t>db</a:t>
            </a:r>
            <a:r>
              <a:rPr lang="en-US" dirty="0"/>
              <a:t> developers)</a:t>
            </a:r>
          </a:p>
        </p:txBody>
      </p:sp>
      <p:pic>
        <p:nvPicPr>
          <p:cNvPr id="5" name="Picture 4">
            <a:extLst>
              <a:ext uri="{FF2B5EF4-FFF2-40B4-BE49-F238E27FC236}">
                <a16:creationId xmlns:a16="http://schemas.microsoft.com/office/drawing/2014/main" id="{B46EFA01-F07A-4273-A85D-AC7B82A8386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52753" y="4774961"/>
            <a:ext cx="1455056" cy="1455056"/>
          </a:xfrm>
          <a:prstGeom prst="rect">
            <a:avLst/>
          </a:prstGeom>
        </p:spPr>
      </p:pic>
    </p:spTree>
    <p:extLst>
      <p:ext uri="{BB962C8B-B14F-4D97-AF65-F5344CB8AC3E}">
        <p14:creationId xmlns:p14="http://schemas.microsoft.com/office/powerpoint/2010/main" val="1284167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85055"/>
            <a:ext cx="8229600" cy="1143000"/>
          </a:xfrm>
        </p:spPr>
        <p:txBody>
          <a:bodyPr/>
          <a:lstStyle/>
          <a:p>
            <a:pPr algn="ctr"/>
            <a:r>
              <a:rPr lang="en-US" dirty="0"/>
              <a:t>Scope</a:t>
            </a:r>
          </a:p>
        </p:txBody>
      </p:sp>
      <p:sp>
        <p:nvSpPr>
          <p:cNvPr id="3" name="Content Placeholder 2"/>
          <p:cNvSpPr>
            <a:spLocks noGrp="1"/>
          </p:cNvSpPr>
          <p:nvPr>
            <p:ph idx="1"/>
          </p:nvPr>
        </p:nvSpPr>
        <p:spPr>
          <a:xfrm>
            <a:off x="2358571" y="1480457"/>
            <a:ext cx="8229600" cy="5457371"/>
          </a:xfrm>
        </p:spPr>
        <p:txBody>
          <a:bodyPr>
            <a:normAutofit lnSpcReduction="10000"/>
          </a:bodyPr>
          <a:lstStyle/>
          <a:p>
            <a:pPr marL="0">
              <a:lnSpc>
                <a:spcPct val="120000"/>
              </a:lnSpc>
              <a:spcBef>
                <a:spcPts val="0"/>
              </a:spcBef>
            </a:pPr>
            <a:r>
              <a:rPr lang="en-US" sz="2400" dirty="0">
                <a:latin typeface="Calibri" panose="020F0502020204030204" pitchFamily="34" charset="0"/>
                <a:ea typeface="Calibri" panose="020F0502020204030204" pitchFamily="34" charset="0"/>
                <a:cs typeface="Times New Roman" panose="02020603050405020304" pitchFamily="18" charset="0"/>
              </a:rPr>
              <a:t>Patient ID (family name, given name)</a:t>
            </a:r>
          </a:p>
          <a:p>
            <a:pPr marL="0">
              <a:lnSpc>
                <a:spcPct val="120000"/>
              </a:lnSpc>
              <a:spcBef>
                <a:spcPts val="0"/>
              </a:spcBef>
            </a:pPr>
            <a:r>
              <a:rPr lang="en-US" sz="2400" dirty="0">
                <a:latin typeface="Calibri" panose="020F0502020204030204" pitchFamily="34" charset="0"/>
                <a:ea typeface="Calibri" panose="020F0502020204030204" pitchFamily="34" charset="0"/>
                <a:cs typeface="Times New Roman" panose="02020603050405020304" pitchFamily="18" charset="0"/>
              </a:rPr>
              <a:t>Sex (birth sex)</a:t>
            </a:r>
          </a:p>
          <a:p>
            <a:pPr marL="0">
              <a:lnSpc>
                <a:spcPct val="120000"/>
              </a:lnSpc>
              <a:spcBef>
                <a:spcPts val="0"/>
              </a:spcBef>
            </a:pPr>
            <a:r>
              <a:rPr lang="en-US" sz="2400" dirty="0">
                <a:latin typeface="Calibri" panose="020F0502020204030204" pitchFamily="34" charset="0"/>
                <a:ea typeface="Calibri" panose="020F0502020204030204" pitchFamily="34" charset="0"/>
                <a:cs typeface="Times New Roman" panose="02020603050405020304" pitchFamily="18" charset="0"/>
              </a:rPr>
              <a:t>Date of birth</a:t>
            </a:r>
          </a:p>
          <a:p>
            <a:pPr marL="0">
              <a:lnSpc>
                <a:spcPct val="120000"/>
              </a:lnSpc>
              <a:spcBef>
                <a:spcPts val="0"/>
              </a:spcBef>
            </a:pPr>
            <a:r>
              <a:rPr lang="en-US" sz="2400" dirty="0">
                <a:latin typeface="Calibri" panose="020F0502020204030204" pitchFamily="34" charset="0"/>
                <a:ea typeface="Calibri" panose="020F0502020204030204" pitchFamily="34" charset="0"/>
                <a:cs typeface="Times New Roman" panose="02020603050405020304" pitchFamily="18" charset="0"/>
              </a:rPr>
              <a:t>Race, ethnicity</a:t>
            </a:r>
          </a:p>
          <a:p>
            <a:pPr marL="0">
              <a:lnSpc>
                <a:spcPct val="120000"/>
              </a:lnSpc>
              <a:spcBef>
                <a:spcPts val="0"/>
              </a:spcBef>
            </a:pPr>
            <a:r>
              <a:rPr lang="en-US" sz="2400" dirty="0">
                <a:latin typeface="Calibri" panose="020F0502020204030204" pitchFamily="34" charset="0"/>
                <a:ea typeface="Calibri" panose="020F0502020204030204" pitchFamily="34" charset="0"/>
                <a:cs typeface="Times New Roman" panose="02020603050405020304" pitchFamily="18" charset="0"/>
              </a:rPr>
              <a:t>Smoking status, EtOH, illicit substances </a:t>
            </a:r>
          </a:p>
          <a:p>
            <a:pPr marL="0">
              <a:lnSpc>
                <a:spcPct val="120000"/>
              </a:lnSpc>
              <a:spcBef>
                <a:spcPts val="0"/>
              </a:spcBef>
            </a:pPr>
            <a:r>
              <a:rPr lang="en-US" sz="2400" dirty="0">
                <a:latin typeface="Calibri" panose="020F0502020204030204" pitchFamily="34" charset="0"/>
                <a:cs typeface="Times New Roman" panose="02020603050405020304" pitchFamily="18" charset="0"/>
              </a:rPr>
              <a:t>Risk factors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a:lnSpc>
                <a:spcPct val="120000"/>
              </a:lnSpc>
              <a:spcBef>
                <a:spcPts val="0"/>
              </a:spcBef>
            </a:pPr>
            <a:r>
              <a:rPr lang="en-US" sz="2400" dirty="0">
                <a:latin typeface="Calibri" panose="020F0502020204030204" pitchFamily="34" charset="0"/>
                <a:ea typeface="Calibri" panose="020F0502020204030204" pitchFamily="34" charset="0"/>
                <a:cs typeface="Times New Roman" panose="02020603050405020304" pitchFamily="18" charset="0"/>
              </a:rPr>
              <a:t>Vital signs</a:t>
            </a:r>
          </a:p>
          <a:p>
            <a:pPr marL="0">
              <a:lnSpc>
                <a:spcPct val="120000"/>
              </a:lnSpc>
              <a:spcBef>
                <a:spcPts val="0"/>
              </a:spcBef>
            </a:pPr>
            <a:r>
              <a:rPr lang="en-US" sz="2400" dirty="0">
                <a:latin typeface="Calibri" panose="020F0502020204030204" pitchFamily="34" charset="0"/>
                <a:ea typeface="Calibri" panose="020F0502020204030204" pitchFamily="34" charset="0"/>
                <a:cs typeface="Times New Roman" panose="02020603050405020304" pitchFamily="18" charset="0"/>
              </a:rPr>
              <a:t>Laboratory results</a:t>
            </a:r>
          </a:p>
          <a:p>
            <a:pPr marL="0">
              <a:lnSpc>
                <a:spcPct val="120000"/>
              </a:lnSpc>
              <a:spcBef>
                <a:spcPts val="0"/>
              </a:spcBef>
            </a:pPr>
            <a:r>
              <a:rPr lang="en-US" sz="2400" dirty="0">
                <a:latin typeface="Calibri" panose="020F0502020204030204" pitchFamily="34" charset="0"/>
                <a:ea typeface="Calibri" panose="020F0502020204030204" pitchFamily="34" charset="0"/>
                <a:cs typeface="Times New Roman" panose="02020603050405020304" pitchFamily="18" charset="0"/>
              </a:rPr>
              <a:t>Medications</a:t>
            </a:r>
          </a:p>
          <a:p>
            <a:pPr marL="0">
              <a:lnSpc>
                <a:spcPct val="120000"/>
              </a:lnSpc>
              <a:spcBef>
                <a:spcPts val="0"/>
              </a:spcBef>
            </a:pPr>
            <a:r>
              <a:rPr lang="en-US" sz="2400" dirty="0">
                <a:latin typeface="Calibri" panose="020F0502020204030204" pitchFamily="34" charset="0"/>
                <a:ea typeface="Calibri" panose="020F0502020204030204" pitchFamily="34" charset="0"/>
                <a:cs typeface="Times New Roman" panose="02020603050405020304" pitchFamily="18" charset="0"/>
              </a:rPr>
              <a:t>Care team members (attending physician, physician operator)</a:t>
            </a:r>
          </a:p>
          <a:p>
            <a:pPr marL="0">
              <a:lnSpc>
                <a:spcPct val="120000"/>
              </a:lnSpc>
              <a:spcBef>
                <a:spcPts val="0"/>
              </a:spcBef>
            </a:pPr>
            <a:r>
              <a:rPr lang="en-US" sz="2400" dirty="0">
                <a:latin typeface="Calibri" panose="020F0502020204030204" pitchFamily="34" charset="0"/>
                <a:ea typeface="Calibri" panose="020F0502020204030204" pitchFamily="34" charset="0"/>
                <a:cs typeface="Times New Roman" panose="02020603050405020304" pitchFamily="18" charset="0"/>
              </a:rPr>
              <a:t>Procedures</a:t>
            </a:r>
          </a:p>
          <a:p>
            <a:pPr>
              <a:lnSpc>
                <a:spcPct val="120000"/>
              </a:lnSpc>
              <a:spcBef>
                <a:spcPts val="0"/>
              </a:spcBef>
            </a:pPr>
            <a:r>
              <a:rPr lang="en-US" sz="2400" dirty="0">
                <a:latin typeface="Calibri" panose="020F0502020204030204" pitchFamily="34" charset="0"/>
                <a:ea typeface="Calibri" panose="020F0502020204030204" pitchFamily="34" charset="0"/>
                <a:cs typeface="Times New Roman" panose="02020603050405020304" pitchFamily="18" charset="0"/>
              </a:rPr>
              <a:t>Unique device identifiers (UDI)</a:t>
            </a:r>
          </a:p>
          <a:p>
            <a:pPr>
              <a:lnSpc>
                <a:spcPct val="120000"/>
              </a:lnSpc>
              <a:spcBef>
                <a:spcPts val="0"/>
              </a:spcBef>
            </a:pPr>
            <a:r>
              <a:rPr lang="en-US" sz="2400" dirty="0">
                <a:latin typeface="Calibri" panose="020F0502020204030204" pitchFamily="34" charset="0"/>
                <a:cs typeface="Times New Roman" panose="02020603050405020304" pitchFamily="18" charset="0"/>
              </a:rPr>
              <a:t>Vital status (alive / dead)</a:t>
            </a:r>
          </a:p>
        </p:txBody>
      </p:sp>
    </p:spTree>
    <p:extLst>
      <p:ext uri="{BB962C8B-B14F-4D97-AF65-F5344CB8AC3E}">
        <p14:creationId xmlns:p14="http://schemas.microsoft.com/office/powerpoint/2010/main" val="37360694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906" y="462094"/>
            <a:ext cx="6893780" cy="1143000"/>
          </a:xfrm>
        </p:spPr>
        <p:txBody>
          <a:bodyPr>
            <a:normAutofit/>
          </a:bodyPr>
          <a:lstStyle/>
          <a:p>
            <a:r>
              <a:rPr lang="en-US" dirty="0"/>
              <a:t>Sex </a:t>
            </a:r>
            <a:r>
              <a:rPr lang="en-US" sz="3600" dirty="0"/>
              <a:t>(NOT Gender!!) - </a:t>
            </a:r>
            <a:r>
              <a:rPr lang="en-US" sz="3100" dirty="0"/>
              <a:t>20/24 registries</a:t>
            </a:r>
            <a:endParaRPr lang="en-US" dirty="0"/>
          </a:p>
        </p:txBody>
      </p:sp>
      <p:graphicFrame>
        <p:nvGraphicFramePr>
          <p:cNvPr id="5" name="Table 4"/>
          <p:cNvGraphicFramePr>
            <a:graphicFrameLocks noGrp="1"/>
          </p:cNvGraphicFramePr>
          <p:nvPr>
            <p:extLst/>
          </p:nvPr>
        </p:nvGraphicFramePr>
        <p:xfrm>
          <a:off x="1676906" y="1454004"/>
          <a:ext cx="4727438" cy="5266585"/>
        </p:xfrm>
        <a:graphic>
          <a:graphicData uri="http://schemas.openxmlformats.org/drawingml/2006/table">
            <a:tbl>
              <a:tblPr/>
              <a:tblGrid>
                <a:gridCol w="1828294">
                  <a:extLst>
                    <a:ext uri="{9D8B030D-6E8A-4147-A177-3AD203B41FA5}">
                      <a16:colId xmlns:a16="http://schemas.microsoft.com/office/drawing/2014/main" val="1304527233"/>
                    </a:ext>
                  </a:extLst>
                </a:gridCol>
                <a:gridCol w="1835888">
                  <a:extLst>
                    <a:ext uri="{9D8B030D-6E8A-4147-A177-3AD203B41FA5}">
                      <a16:colId xmlns:a16="http://schemas.microsoft.com/office/drawing/2014/main" val="2645733251"/>
                    </a:ext>
                  </a:extLst>
                </a:gridCol>
                <a:gridCol w="1063256">
                  <a:extLst>
                    <a:ext uri="{9D8B030D-6E8A-4147-A177-3AD203B41FA5}">
                      <a16:colId xmlns:a16="http://schemas.microsoft.com/office/drawing/2014/main" val="3160034439"/>
                    </a:ext>
                  </a:extLst>
                </a:gridCol>
              </a:tblGrid>
              <a:tr h="0">
                <a:tc gridSpan="3">
                  <a:txBody>
                    <a:bodyPr/>
                    <a:lstStyle/>
                    <a:p>
                      <a:pPr algn="ctr" rtl="0" fontAlgn="t"/>
                      <a:r>
                        <a:rPr lang="en-US" sz="1200" b="1" i="0" u="none" strike="noStrike" dirty="0">
                          <a:solidFill>
                            <a:srgbClr val="FFFFFF"/>
                          </a:solidFill>
                          <a:effectLst/>
                          <a:latin typeface="Arial" panose="020B0604020202020204" pitchFamily="34" charset="0"/>
                        </a:rPr>
                        <a:t>Data  Collection Variability</a:t>
                      </a:r>
                    </a:p>
                  </a:txBody>
                  <a:tcPr marL="6920" marR="6920" marT="6920" marB="0">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538DD5"/>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56162997"/>
                  </a:ext>
                </a:extLst>
              </a:tr>
              <a:tr h="399321">
                <a:tc>
                  <a:txBody>
                    <a:bodyPr/>
                    <a:lstStyle/>
                    <a:p>
                      <a:pPr algn="ctr" rtl="0" fontAlgn="ctr"/>
                      <a:r>
                        <a:rPr lang="en-US" sz="1200" b="1" i="0" u="none" strike="noStrike" dirty="0">
                          <a:solidFill>
                            <a:srgbClr val="000000"/>
                          </a:solidFill>
                          <a:effectLst/>
                          <a:latin typeface="Arial" panose="020B0604020202020204" pitchFamily="34" charset="0"/>
                        </a:rPr>
                        <a:t>Data Element Name </a:t>
                      </a:r>
                      <a:br>
                        <a:rPr lang="en-US" sz="1200" b="1" i="0" u="none" strike="noStrike" dirty="0">
                          <a:solidFill>
                            <a:srgbClr val="000000"/>
                          </a:solidFill>
                          <a:effectLst/>
                          <a:latin typeface="Arial" panose="020B0604020202020204" pitchFamily="34" charset="0"/>
                        </a:rPr>
                      </a:br>
                      <a:r>
                        <a:rPr lang="en-US" sz="1200" b="1" i="0" u="none" strike="noStrike" dirty="0">
                          <a:solidFill>
                            <a:srgbClr val="000000"/>
                          </a:solidFill>
                          <a:effectLst/>
                          <a:latin typeface="Arial" panose="020B0604020202020204" pitchFamily="34" charset="0"/>
                        </a:rPr>
                        <a:t>(CRF Label)</a:t>
                      </a:r>
                    </a:p>
                  </a:txBody>
                  <a:tcPr marL="6920" marR="6920" marT="6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1" i="0" u="none" strike="noStrike">
                          <a:solidFill>
                            <a:srgbClr val="000000"/>
                          </a:solidFill>
                          <a:effectLst/>
                          <a:latin typeface="Arial" panose="020B0604020202020204" pitchFamily="34" charset="0"/>
                        </a:rPr>
                        <a:t>Permissible Values</a:t>
                      </a:r>
                    </a:p>
                  </a:txBody>
                  <a:tcPr marL="6920" marR="6920" marT="6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1" i="0" u="none" strike="noStrike">
                          <a:solidFill>
                            <a:srgbClr val="000000"/>
                          </a:solidFill>
                          <a:effectLst/>
                          <a:latin typeface="Arial" panose="020B0604020202020204" pitchFamily="34" charset="0"/>
                        </a:rPr>
                        <a:t>Concordance</a:t>
                      </a:r>
                    </a:p>
                  </a:txBody>
                  <a:tcPr marL="6920" marR="6920" marT="6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398647"/>
                  </a:ext>
                </a:extLst>
              </a:tr>
              <a:tr h="203368">
                <a:tc rowSpan="2">
                  <a:txBody>
                    <a:bodyPr/>
                    <a:lstStyle/>
                    <a:p>
                      <a:pPr algn="l" rtl="0" fontAlgn="t"/>
                      <a:r>
                        <a:rPr lang="en-US" sz="1200" b="1" i="0" u="none" strike="noStrike" dirty="0">
                          <a:solidFill>
                            <a:srgbClr val="000000"/>
                          </a:solidFill>
                          <a:effectLst/>
                          <a:latin typeface="Arial" panose="020B0604020202020204" pitchFamily="34" charset="0"/>
                        </a:rPr>
                        <a:t>Gender</a:t>
                      </a:r>
                    </a:p>
                  </a:txBody>
                  <a:tcPr marL="6920" marR="6920" marT="69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rtl="0" fontAlgn="t"/>
                      <a:r>
                        <a:rPr lang="en-US" sz="1200" b="0" i="0" u="none" strike="noStrike">
                          <a:solidFill>
                            <a:srgbClr val="000000"/>
                          </a:solidFill>
                          <a:effectLst/>
                          <a:latin typeface="Arial" panose="020B0604020202020204" pitchFamily="34" charset="0"/>
                        </a:rPr>
                        <a:t>Male</a:t>
                      </a:r>
                    </a:p>
                  </a:txBody>
                  <a:tcPr marL="6920" marR="6920" marT="69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ctr" rtl="0" fontAlgn="t"/>
                      <a:r>
                        <a:rPr lang="en-US" sz="1200" b="0" i="0" u="none" strike="noStrike">
                          <a:solidFill>
                            <a:srgbClr val="000000"/>
                          </a:solidFill>
                          <a:effectLst/>
                          <a:latin typeface="Arial" panose="020B0604020202020204" pitchFamily="34" charset="0"/>
                        </a:rPr>
                        <a:t>5</a:t>
                      </a:r>
                    </a:p>
                  </a:txBody>
                  <a:tcPr marL="6920" marR="6920" marT="69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extLst>
                  <a:ext uri="{0D108BD9-81ED-4DB2-BD59-A6C34878D82A}">
                    <a16:rowId xmlns:a16="http://schemas.microsoft.com/office/drawing/2014/main" val="727351674"/>
                  </a:ext>
                </a:extLst>
              </a:tr>
              <a:tr h="203368">
                <a:tc vMerge="1">
                  <a:txBody>
                    <a:bodyPr/>
                    <a:lstStyle/>
                    <a:p>
                      <a:endParaRPr lang="en-US"/>
                    </a:p>
                  </a:txBody>
                  <a:tcPr/>
                </a:tc>
                <a:tc>
                  <a:txBody>
                    <a:bodyPr/>
                    <a:lstStyle/>
                    <a:p>
                      <a:pPr algn="l" rtl="0" fontAlgn="t"/>
                      <a:r>
                        <a:rPr lang="en-US" sz="1200" b="1" i="0" u="none" strike="noStrike">
                          <a:solidFill>
                            <a:srgbClr val="000000"/>
                          </a:solidFill>
                          <a:effectLst/>
                          <a:latin typeface="Arial" panose="020B0604020202020204" pitchFamily="34" charset="0"/>
                        </a:rPr>
                        <a:t>Female</a:t>
                      </a:r>
                    </a:p>
                  </a:txBody>
                  <a:tcPr marL="6920" marR="6920" marT="69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t"/>
                      <a:r>
                        <a:rPr lang="en-US" sz="1200" b="1" i="0" u="none" strike="noStrike">
                          <a:solidFill>
                            <a:srgbClr val="000000"/>
                          </a:solidFill>
                          <a:effectLst/>
                          <a:latin typeface="Arial" panose="020B0604020202020204" pitchFamily="34" charset="0"/>
                        </a:rPr>
                        <a:t> </a:t>
                      </a:r>
                    </a:p>
                  </a:txBody>
                  <a:tcPr marL="6920" marR="6920" marT="69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2708156664"/>
                  </a:ext>
                </a:extLst>
              </a:tr>
              <a:tr h="203368">
                <a:tc>
                  <a:txBody>
                    <a:bodyPr/>
                    <a:lstStyle/>
                    <a:p>
                      <a:pPr algn="l" rtl="0" fontAlgn="t"/>
                      <a:r>
                        <a:rPr lang="en-US" sz="1200" b="1" i="0" u="none" strike="noStrike" dirty="0">
                          <a:solidFill>
                            <a:srgbClr val="000000"/>
                          </a:solidFill>
                          <a:effectLst/>
                          <a:latin typeface="Arial" panose="020B0604020202020204" pitchFamily="34" charset="0"/>
                        </a:rPr>
                        <a:t>Patient Gender</a:t>
                      </a:r>
                    </a:p>
                  </a:txBody>
                  <a:tcPr marL="6920" marR="6920" marT="69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rtl="0" fontAlgn="t"/>
                      <a:r>
                        <a:rPr lang="en-US" sz="1200" b="1" i="0" u="none" strike="noStrike">
                          <a:solidFill>
                            <a:srgbClr val="000000"/>
                          </a:solidFill>
                          <a:effectLst/>
                          <a:latin typeface="Arial" panose="020B0604020202020204" pitchFamily="34" charset="0"/>
                        </a:rPr>
                        <a:t>Male</a:t>
                      </a:r>
                    </a:p>
                  </a:txBody>
                  <a:tcPr marL="6920" marR="6920" marT="69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rtl="0" fontAlgn="t"/>
                      <a:r>
                        <a:rPr lang="en-US" sz="1200" b="1" i="0" u="none" strike="noStrike">
                          <a:solidFill>
                            <a:srgbClr val="000000"/>
                          </a:solidFill>
                          <a:effectLst/>
                          <a:latin typeface="Arial" panose="020B0604020202020204" pitchFamily="34" charset="0"/>
                        </a:rPr>
                        <a:t>2</a:t>
                      </a:r>
                    </a:p>
                  </a:txBody>
                  <a:tcPr marL="6920" marR="6920" marT="69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645751001"/>
                  </a:ext>
                </a:extLst>
              </a:tr>
              <a:tr h="203368">
                <a:tc>
                  <a:txBody>
                    <a:bodyPr/>
                    <a:lstStyle/>
                    <a:p>
                      <a:pPr algn="l" rtl="0" fontAlgn="t"/>
                      <a:r>
                        <a:rPr lang="en-US" sz="1200" b="1" i="0" u="none" strike="noStrike" dirty="0">
                          <a:solidFill>
                            <a:srgbClr val="000000"/>
                          </a:solidFill>
                          <a:effectLst/>
                          <a:latin typeface="Arial" panose="020B0604020202020204" pitchFamily="34" charset="0"/>
                        </a:rPr>
                        <a:t> </a:t>
                      </a:r>
                    </a:p>
                  </a:txBody>
                  <a:tcPr marL="6920" marR="6920" marT="69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rtl="0" fontAlgn="t"/>
                      <a:r>
                        <a:rPr lang="en-US" sz="1200" b="1" i="0" u="none" strike="noStrike">
                          <a:solidFill>
                            <a:srgbClr val="000000"/>
                          </a:solidFill>
                          <a:effectLst/>
                          <a:latin typeface="Arial" panose="020B0604020202020204" pitchFamily="34" charset="0"/>
                        </a:rPr>
                        <a:t>Female</a:t>
                      </a:r>
                    </a:p>
                  </a:txBody>
                  <a:tcPr marL="6920" marR="6920" marT="69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rtl="0" fontAlgn="t"/>
                      <a:r>
                        <a:rPr lang="en-US" sz="1200" b="1" i="0" u="none" strike="noStrike">
                          <a:solidFill>
                            <a:srgbClr val="000000"/>
                          </a:solidFill>
                          <a:effectLst/>
                          <a:latin typeface="Arial" panose="020B0604020202020204" pitchFamily="34" charset="0"/>
                        </a:rPr>
                        <a:t> </a:t>
                      </a:r>
                    </a:p>
                  </a:txBody>
                  <a:tcPr marL="6920" marR="6920" marT="69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6976351"/>
                  </a:ext>
                </a:extLst>
              </a:tr>
              <a:tr h="203368">
                <a:tc>
                  <a:txBody>
                    <a:bodyPr/>
                    <a:lstStyle/>
                    <a:p>
                      <a:pPr algn="l" rtl="0" fontAlgn="t"/>
                      <a:r>
                        <a:rPr lang="en-US" sz="1200" b="1" i="0" u="none" strike="noStrike" dirty="0">
                          <a:solidFill>
                            <a:srgbClr val="000000"/>
                          </a:solidFill>
                          <a:effectLst/>
                          <a:latin typeface="Arial" panose="020B0604020202020204" pitchFamily="34" charset="0"/>
                        </a:rPr>
                        <a:t>Gender</a:t>
                      </a:r>
                    </a:p>
                  </a:txBody>
                  <a:tcPr marL="6920" marR="6920" marT="69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rtl="0" fontAlgn="t"/>
                      <a:r>
                        <a:rPr lang="en-US" sz="1200" b="1" i="0" u="none" strike="noStrike" dirty="0">
                          <a:solidFill>
                            <a:srgbClr val="000000"/>
                          </a:solidFill>
                          <a:effectLst/>
                          <a:latin typeface="Arial" panose="020B0604020202020204" pitchFamily="34" charset="0"/>
                        </a:rPr>
                        <a:t>1=Male</a:t>
                      </a:r>
                    </a:p>
                  </a:txBody>
                  <a:tcPr marL="6920" marR="6920" marT="69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ctr" rtl="0" fontAlgn="t"/>
                      <a:r>
                        <a:rPr lang="en-US" sz="1200" b="1" i="0" u="none" strike="noStrike" dirty="0">
                          <a:solidFill>
                            <a:srgbClr val="000000"/>
                          </a:solidFill>
                          <a:effectLst/>
                          <a:latin typeface="Arial" panose="020B0604020202020204" pitchFamily="34" charset="0"/>
                        </a:rPr>
                        <a:t>1</a:t>
                      </a:r>
                    </a:p>
                  </a:txBody>
                  <a:tcPr marL="6920" marR="6920" marT="69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extLst>
                  <a:ext uri="{0D108BD9-81ED-4DB2-BD59-A6C34878D82A}">
                    <a16:rowId xmlns:a16="http://schemas.microsoft.com/office/drawing/2014/main" val="2785436549"/>
                  </a:ext>
                </a:extLst>
              </a:tr>
              <a:tr h="203368">
                <a:tc>
                  <a:txBody>
                    <a:bodyPr/>
                    <a:lstStyle/>
                    <a:p>
                      <a:pPr algn="l" rtl="0" fontAlgn="t"/>
                      <a:r>
                        <a:rPr lang="en-US" sz="1200" b="1" i="0" u="none" strike="noStrike" dirty="0">
                          <a:solidFill>
                            <a:srgbClr val="000000"/>
                          </a:solidFill>
                          <a:effectLst/>
                          <a:latin typeface="Arial" panose="020B0604020202020204" pitchFamily="34" charset="0"/>
                        </a:rPr>
                        <a:t> </a:t>
                      </a:r>
                    </a:p>
                  </a:txBody>
                  <a:tcPr marL="6920" marR="6920" marT="69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rtl="0" fontAlgn="t"/>
                      <a:r>
                        <a:rPr lang="en-US" sz="1200" b="1" i="0" u="none" strike="noStrike" dirty="0">
                          <a:solidFill>
                            <a:srgbClr val="000000"/>
                          </a:solidFill>
                          <a:effectLst/>
                          <a:latin typeface="Arial" panose="020B0604020202020204" pitchFamily="34" charset="0"/>
                        </a:rPr>
                        <a:t>2=Female</a:t>
                      </a:r>
                    </a:p>
                  </a:txBody>
                  <a:tcPr marL="6920" marR="6920" marT="69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ctr" rtl="0" fontAlgn="t"/>
                      <a:r>
                        <a:rPr lang="en-US" sz="1200" b="1" i="0" u="none" strike="noStrike">
                          <a:solidFill>
                            <a:srgbClr val="000000"/>
                          </a:solidFill>
                          <a:effectLst/>
                          <a:latin typeface="Arial" panose="020B0604020202020204" pitchFamily="34" charset="0"/>
                        </a:rPr>
                        <a:t> </a:t>
                      </a:r>
                    </a:p>
                  </a:txBody>
                  <a:tcPr marL="6920" marR="6920" marT="69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val="136982592"/>
                  </a:ext>
                </a:extLst>
              </a:tr>
              <a:tr h="203368">
                <a:tc>
                  <a:txBody>
                    <a:bodyPr/>
                    <a:lstStyle/>
                    <a:p>
                      <a:pPr algn="l" rtl="0" fontAlgn="t"/>
                      <a:r>
                        <a:rPr lang="en-US" sz="1200" b="1" i="0" u="none" strike="noStrike">
                          <a:solidFill>
                            <a:srgbClr val="000000"/>
                          </a:solidFill>
                          <a:effectLst/>
                          <a:latin typeface="Arial" panose="020B0604020202020204" pitchFamily="34" charset="0"/>
                        </a:rPr>
                        <a:t> </a:t>
                      </a:r>
                    </a:p>
                  </a:txBody>
                  <a:tcPr marL="6920" marR="6920" marT="69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rtl="0" fontAlgn="t"/>
                      <a:r>
                        <a:rPr lang="en-US" sz="1200" b="1" i="0" u="none" strike="noStrike" dirty="0">
                          <a:solidFill>
                            <a:srgbClr val="000000"/>
                          </a:solidFill>
                          <a:effectLst/>
                          <a:latin typeface="Arial" panose="020B0604020202020204" pitchFamily="34" charset="0"/>
                        </a:rPr>
                        <a:t>-1=Unknown/Missing</a:t>
                      </a:r>
                    </a:p>
                  </a:txBody>
                  <a:tcPr marL="6920" marR="6920" marT="69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t"/>
                      <a:r>
                        <a:rPr lang="en-US" sz="1200" b="1" i="0" u="none" strike="noStrike">
                          <a:solidFill>
                            <a:srgbClr val="000000"/>
                          </a:solidFill>
                          <a:effectLst/>
                          <a:latin typeface="Arial" panose="020B0604020202020204" pitchFamily="34" charset="0"/>
                        </a:rPr>
                        <a:t> </a:t>
                      </a:r>
                    </a:p>
                  </a:txBody>
                  <a:tcPr marL="6920" marR="6920" marT="69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360791913"/>
                  </a:ext>
                </a:extLst>
              </a:tr>
              <a:tr h="203368">
                <a:tc>
                  <a:txBody>
                    <a:bodyPr/>
                    <a:lstStyle/>
                    <a:p>
                      <a:pPr algn="l" rtl="0" fontAlgn="t"/>
                      <a:r>
                        <a:rPr lang="en-US" sz="1200" b="1" i="0" u="none" strike="noStrike">
                          <a:solidFill>
                            <a:srgbClr val="000000"/>
                          </a:solidFill>
                          <a:effectLst/>
                          <a:latin typeface="Arial" panose="020B0604020202020204" pitchFamily="34" charset="0"/>
                        </a:rPr>
                        <a:t>Gender</a:t>
                      </a:r>
                    </a:p>
                  </a:txBody>
                  <a:tcPr marL="6920" marR="6920" marT="69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rtl="0" fontAlgn="t"/>
                      <a:r>
                        <a:rPr lang="en-US" sz="1200" b="1" i="0" u="none" strike="noStrike" dirty="0">
                          <a:solidFill>
                            <a:srgbClr val="000000"/>
                          </a:solidFill>
                          <a:effectLst/>
                          <a:latin typeface="Arial" panose="020B0604020202020204" pitchFamily="34" charset="0"/>
                        </a:rPr>
                        <a:t>M</a:t>
                      </a:r>
                    </a:p>
                  </a:txBody>
                  <a:tcPr marL="6920" marR="6920" marT="69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rtl="0" fontAlgn="t"/>
                      <a:r>
                        <a:rPr lang="en-US" sz="1200" b="1" i="0" u="none" strike="noStrike">
                          <a:solidFill>
                            <a:srgbClr val="000000"/>
                          </a:solidFill>
                          <a:effectLst/>
                          <a:latin typeface="Arial" panose="020B0604020202020204" pitchFamily="34" charset="0"/>
                        </a:rPr>
                        <a:t>1</a:t>
                      </a:r>
                    </a:p>
                  </a:txBody>
                  <a:tcPr marL="6920" marR="6920" marT="69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76820135"/>
                  </a:ext>
                </a:extLst>
              </a:tr>
              <a:tr h="203368">
                <a:tc>
                  <a:txBody>
                    <a:bodyPr/>
                    <a:lstStyle/>
                    <a:p>
                      <a:pPr algn="l" rtl="0" fontAlgn="t"/>
                      <a:r>
                        <a:rPr lang="en-US" sz="1200" b="1" i="0" u="none" strike="noStrike">
                          <a:solidFill>
                            <a:srgbClr val="000000"/>
                          </a:solidFill>
                          <a:effectLst/>
                          <a:latin typeface="Arial" panose="020B0604020202020204" pitchFamily="34" charset="0"/>
                        </a:rPr>
                        <a:t> </a:t>
                      </a:r>
                    </a:p>
                  </a:txBody>
                  <a:tcPr marL="6920" marR="6920" marT="69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rtl="0" fontAlgn="t"/>
                      <a:r>
                        <a:rPr lang="en-US" sz="1200" b="1" i="0" u="none" strike="noStrike" dirty="0">
                          <a:solidFill>
                            <a:srgbClr val="000000"/>
                          </a:solidFill>
                          <a:effectLst/>
                          <a:latin typeface="Arial" panose="020B0604020202020204" pitchFamily="34" charset="0"/>
                        </a:rPr>
                        <a:t>F</a:t>
                      </a:r>
                    </a:p>
                  </a:txBody>
                  <a:tcPr marL="6920" marR="6920" marT="69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a:solidFill>
                            <a:srgbClr val="000000"/>
                          </a:solidFill>
                          <a:effectLst/>
                          <a:latin typeface="Calibri" panose="020F0502020204030204" pitchFamily="34" charset="0"/>
                        </a:rPr>
                        <a:t> </a:t>
                      </a:r>
                    </a:p>
                  </a:txBody>
                  <a:tcPr marL="6920" marR="6920" marT="6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3421594"/>
                  </a:ext>
                </a:extLst>
              </a:tr>
              <a:tr h="203368">
                <a:tc>
                  <a:txBody>
                    <a:bodyPr/>
                    <a:lstStyle/>
                    <a:p>
                      <a:pPr algn="l" rtl="0" fontAlgn="t"/>
                      <a:r>
                        <a:rPr lang="en-US" sz="1200" b="1" i="0" u="none" strike="noStrike">
                          <a:solidFill>
                            <a:srgbClr val="000000"/>
                          </a:solidFill>
                          <a:effectLst/>
                          <a:latin typeface="Arial" panose="020B0604020202020204" pitchFamily="34" charset="0"/>
                        </a:rPr>
                        <a:t>Sex</a:t>
                      </a:r>
                    </a:p>
                  </a:txBody>
                  <a:tcPr marL="6920" marR="6920" marT="69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rtl="0" fontAlgn="t"/>
                      <a:r>
                        <a:rPr lang="en-US" sz="1200" b="1" i="0" u="none" strike="noStrike" dirty="0">
                          <a:solidFill>
                            <a:srgbClr val="000000"/>
                          </a:solidFill>
                          <a:effectLst/>
                          <a:latin typeface="Arial" panose="020B0604020202020204" pitchFamily="34" charset="0"/>
                        </a:rPr>
                        <a:t>Male</a:t>
                      </a:r>
                    </a:p>
                  </a:txBody>
                  <a:tcPr marL="6920" marR="6920" marT="69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ctr" rtl="0" fontAlgn="t"/>
                      <a:r>
                        <a:rPr lang="en-US" sz="1200" b="1" i="0" u="none" strike="noStrike">
                          <a:solidFill>
                            <a:srgbClr val="000000"/>
                          </a:solidFill>
                          <a:effectLst/>
                          <a:latin typeface="Arial" panose="020B0604020202020204" pitchFamily="34" charset="0"/>
                        </a:rPr>
                        <a:t>3</a:t>
                      </a:r>
                    </a:p>
                  </a:txBody>
                  <a:tcPr marL="6920" marR="6920" marT="69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extLst>
                  <a:ext uri="{0D108BD9-81ED-4DB2-BD59-A6C34878D82A}">
                    <a16:rowId xmlns:a16="http://schemas.microsoft.com/office/drawing/2014/main" val="1223581624"/>
                  </a:ext>
                </a:extLst>
              </a:tr>
              <a:tr h="203368">
                <a:tc>
                  <a:txBody>
                    <a:bodyPr/>
                    <a:lstStyle/>
                    <a:p>
                      <a:pPr algn="l" rtl="0" fontAlgn="t"/>
                      <a:r>
                        <a:rPr lang="en-US" sz="1200" b="1" i="0" u="none" strike="noStrike">
                          <a:solidFill>
                            <a:srgbClr val="000000"/>
                          </a:solidFill>
                          <a:effectLst/>
                          <a:latin typeface="Arial" panose="020B0604020202020204" pitchFamily="34" charset="0"/>
                        </a:rPr>
                        <a:t> </a:t>
                      </a:r>
                    </a:p>
                  </a:txBody>
                  <a:tcPr marL="6920" marR="6920" marT="69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rtl="0" fontAlgn="t"/>
                      <a:r>
                        <a:rPr lang="en-US" sz="1200" b="1" i="0" u="none" strike="noStrike" dirty="0">
                          <a:solidFill>
                            <a:srgbClr val="000000"/>
                          </a:solidFill>
                          <a:effectLst/>
                          <a:latin typeface="Arial" panose="020B0604020202020204" pitchFamily="34" charset="0"/>
                        </a:rPr>
                        <a:t>Female</a:t>
                      </a:r>
                    </a:p>
                  </a:txBody>
                  <a:tcPr marL="6920" marR="6920" marT="69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t"/>
                      <a:r>
                        <a:rPr lang="en-US" sz="1200" b="1" i="0" u="none" strike="noStrike">
                          <a:solidFill>
                            <a:srgbClr val="000000"/>
                          </a:solidFill>
                          <a:effectLst/>
                          <a:latin typeface="Arial" panose="020B0604020202020204" pitchFamily="34" charset="0"/>
                        </a:rPr>
                        <a:t> </a:t>
                      </a:r>
                    </a:p>
                  </a:txBody>
                  <a:tcPr marL="6920" marR="6920" marT="69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3530139314"/>
                  </a:ext>
                </a:extLst>
              </a:tr>
              <a:tr h="203368">
                <a:tc rowSpan="3">
                  <a:txBody>
                    <a:bodyPr/>
                    <a:lstStyle/>
                    <a:p>
                      <a:pPr algn="l" rtl="0" fontAlgn="t"/>
                      <a:r>
                        <a:rPr lang="en-US" sz="1200" b="1" i="0" u="none" strike="noStrike">
                          <a:solidFill>
                            <a:srgbClr val="000000"/>
                          </a:solidFill>
                          <a:effectLst/>
                          <a:latin typeface="Arial" panose="020B0604020202020204" pitchFamily="34" charset="0"/>
                        </a:rPr>
                        <a:t>Sex</a:t>
                      </a:r>
                    </a:p>
                  </a:txBody>
                  <a:tcPr marL="6920" marR="6920" marT="69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n-US" sz="1200" b="1" i="0" u="none" strike="noStrike" dirty="0">
                          <a:solidFill>
                            <a:srgbClr val="000000"/>
                          </a:solidFill>
                          <a:effectLst/>
                          <a:latin typeface="Arial" panose="020B0604020202020204" pitchFamily="34" charset="0"/>
                        </a:rPr>
                        <a:t>Male</a:t>
                      </a:r>
                    </a:p>
                  </a:txBody>
                  <a:tcPr marL="6920" marR="6920" marT="69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rtl="0" fontAlgn="t"/>
                      <a:r>
                        <a:rPr lang="en-US" sz="1200" b="1" i="0" u="none" strike="noStrike" dirty="0">
                          <a:solidFill>
                            <a:srgbClr val="000000"/>
                          </a:solidFill>
                          <a:effectLst/>
                          <a:latin typeface="Arial" panose="020B0604020202020204" pitchFamily="34" charset="0"/>
                        </a:rPr>
                        <a:t>2</a:t>
                      </a:r>
                    </a:p>
                  </a:txBody>
                  <a:tcPr marL="6920" marR="6920" marT="69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136626437"/>
                  </a:ext>
                </a:extLst>
              </a:tr>
              <a:tr h="203368">
                <a:tc vMerge="1">
                  <a:txBody>
                    <a:bodyPr/>
                    <a:lstStyle/>
                    <a:p>
                      <a:endParaRPr lang="en-US"/>
                    </a:p>
                  </a:txBody>
                  <a:tcPr/>
                </a:tc>
                <a:tc>
                  <a:txBody>
                    <a:bodyPr/>
                    <a:lstStyle/>
                    <a:p>
                      <a:pPr algn="l" rtl="0" fontAlgn="t"/>
                      <a:r>
                        <a:rPr lang="en-US" sz="1200" b="1" i="0" u="none" strike="noStrike" dirty="0">
                          <a:solidFill>
                            <a:srgbClr val="000000"/>
                          </a:solidFill>
                          <a:effectLst/>
                          <a:latin typeface="Arial" panose="020B0604020202020204" pitchFamily="34" charset="0"/>
                        </a:rPr>
                        <a:t>Female</a:t>
                      </a:r>
                    </a:p>
                  </a:txBody>
                  <a:tcPr marL="6920" marR="6920" marT="69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t"/>
                      <a:r>
                        <a:rPr lang="en-US" sz="1200" b="1" i="0" u="none" strike="noStrike" dirty="0">
                          <a:solidFill>
                            <a:srgbClr val="000000"/>
                          </a:solidFill>
                          <a:effectLst/>
                          <a:latin typeface="Arial" panose="020B0604020202020204" pitchFamily="34" charset="0"/>
                        </a:rPr>
                        <a:t> </a:t>
                      </a:r>
                    </a:p>
                  </a:txBody>
                  <a:tcPr marL="6920" marR="6920" marT="69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656702087"/>
                  </a:ext>
                </a:extLst>
              </a:tr>
              <a:tr h="203368">
                <a:tc vMerge="1">
                  <a:txBody>
                    <a:bodyPr/>
                    <a:lstStyle/>
                    <a:p>
                      <a:endParaRPr lang="en-US"/>
                    </a:p>
                  </a:txBody>
                  <a:tcPr/>
                </a:tc>
                <a:tc>
                  <a:txBody>
                    <a:bodyPr/>
                    <a:lstStyle/>
                    <a:p>
                      <a:pPr algn="l" rtl="0" fontAlgn="t"/>
                      <a:r>
                        <a:rPr lang="en-US" sz="1200" b="1" i="0" u="none" strike="noStrike" dirty="0">
                          <a:solidFill>
                            <a:srgbClr val="000000"/>
                          </a:solidFill>
                          <a:effectLst/>
                          <a:latin typeface="Arial" panose="020B0604020202020204" pitchFamily="34" charset="0"/>
                        </a:rPr>
                        <a:t>Unknown</a:t>
                      </a:r>
                    </a:p>
                  </a:txBody>
                  <a:tcPr marL="6920" marR="6920" marT="69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rtl="0" fontAlgn="t"/>
                      <a:r>
                        <a:rPr lang="en-US" sz="1200" b="1" i="0" u="none" strike="noStrike" dirty="0">
                          <a:solidFill>
                            <a:srgbClr val="000000"/>
                          </a:solidFill>
                          <a:effectLst/>
                          <a:latin typeface="Calibri" panose="020F0502020204030204" pitchFamily="34" charset="0"/>
                        </a:rPr>
                        <a:t> </a:t>
                      </a:r>
                    </a:p>
                  </a:txBody>
                  <a:tcPr marL="6920" marR="6920" marT="69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2829345"/>
                  </a:ext>
                </a:extLst>
              </a:tr>
              <a:tr h="203368">
                <a:tc rowSpan="3">
                  <a:txBody>
                    <a:bodyPr/>
                    <a:lstStyle/>
                    <a:p>
                      <a:pPr algn="l" rtl="0" fontAlgn="t"/>
                      <a:r>
                        <a:rPr lang="en-US" sz="1200" b="1" i="0" u="none" strike="noStrike">
                          <a:solidFill>
                            <a:srgbClr val="000000"/>
                          </a:solidFill>
                          <a:effectLst/>
                          <a:latin typeface="Arial" panose="020B0604020202020204" pitchFamily="34" charset="0"/>
                        </a:rPr>
                        <a:t>Sex</a:t>
                      </a:r>
                    </a:p>
                  </a:txBody>
                  <a:tcPr marL="6920" marR="6920" marT="69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rtl="0" fontAlgn="t"/>
                      <a:r>
                        <a:rPr lang="en-US" sz="1200" b="1" i="0" u="none" strike="noStrike" dirty="0">
                          <a:solidFill>
                            <a:srgbClr val="000000"/>
                          </a:solidFill>
                          <a:effectLst/>
                          <a:latin typeface="Arial" panose="020B0604020202020204" pitchFamily="34" charset="0"/>
                        </a:rPr>
                        <a:t>M</a:t>
                      </a:r>
                    </a:p>
                  </a:txBody>
                  <a:tcPr marL="6920" marR="6920" marT="69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ctr" rtl="0" fontAlgn="t"/>
                      <a:r>
                        <a:rPr lang="en-US" sz="1200" b="1" i="0" u="none" strike="noStrike" dirty="0">
                          <a:solidFill>
                            <a:srgbClr val="000000"/>
                          </a:solidFill>
                          <a:effectLst/>
                          <a:latin typeface="Arial" panose="020B0604020202020204" pitchFamily="34" charset="0"/>
                        </a:rPr>
                        <a:t>1</a:t>
                      </a:r>
                    </a:p>
                  </a:txBody>
                  <a:tcPr marL="6920" marR="6920" marT="69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extLst>
                  <a:ext uri="{0D108BD9-81ED-4DB2-BD59-A6C34878D82A}">
                    <a16:rowId xmlns:a16="http://schemas.microsoft.com/office/drawing/2014/main" val="1004782837"/>
                  </a:ext>
                </a:extLst>
              </a:tr>
              <a:tr h="203368">
                <a:tc vMerge="1">
                  <a:txBody>
                    <a:bodyPr/>
                    <a:lstStyle/>
                    <a:p>
                      <a:endParaRPr lang="en-US"/>
                    </a:p>
                  </a:txBody>
                  <a:tcPr/>
                </a:tc>
                <a:tc>
                  <a:txBody>
                    <a:bodyPr/>
                    <a:lstStyle/>
                    <a:p>
                      <a:pPr algn="l" rtl="0" fontAlgn="t"/>
                      <a:r>
                        <a:rPr lang="en-US" sz="1200" b="1" i="0" u="none" strike="noStrike" dirty="0">
                          <a:solidFill>
                            <a:srgbClr val="000000"/>
                          </a:solidFill>
                          <a:effectLst/>
                          <a:latin typeface="Arial" panose="020B0604020202020204" pitchFamily="34" charset="0"/>
                        </a:rPr>
                        <a:t>F</a:t>
                      </a:r>
                    </a:p>
                  </a:txBody>
                  <a:tcPr marL="6920" marR="6920" marT="69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ctr" rtl="0" fontAlgn="t"/>
                      <a:r>
                        <a:rPr lang="en-US" sz="1200" b="1" i="0" u="none" strike="noStrike">
                          <a:solidFill>
                            <a:srgbClr val="000000"/>
                          </a:solidFill>
                          <a:effectLst/>
                          <a:latin typeface="Arial" panose="020B0604020202020204" pitchFamily="34" charset="0"/>
                        </a:rPr>
                        <a:t> </a:t>
                      </a:r>
                    </a:p>
                  </a:txBody>
                  <a:tcPr marL="6920" marR="6920" marT="69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val="1391095216"/>
                  </a:ext>
                </a:extLst>
              </a:tr>
              <a:tr h="203368">
                <a:tc vMerge="1">
                  <a:txBody>
                    <a:bodyPr/>
                    <a:lstStyle/>
                    <a:p>
                      <a:endParaRPr lang="en-US"/>
                    </a:p>
                  </a:txBody>
                  <a:tcPr/>
                </a:tc>
                <a:tc>
                  <a:txBody>
                    <a:bodyPr/>
                    <a:lstStyle/>
                    <a:p>
                      <a:pPr algn="l" rtl="0" fontAlgn="t"/>
                      <a:r>
                        <a:rPr lang="en-US" sz="1200" b="1" i="0" u="none" strike="noStrike" dirty="0">
                          <a:solidFill>
                            <a:srgbClr val="000000"/>
                          </a:solidFill>
                          <a:effectLst/>
                          <a:latin typeface="Arial" panose="020B0604020202020204" pitchFamily="34" charset="0"/>
                        </a:rPr>
                        <a:t>UN</a:t>
                      </a:r>
                    </a:p>
                  </a:txBody>
                  <a:tcPr marL="6920" marR="6920" marT="69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t"/>
                      <a:r>
                        <a:rPr lang="en-US" sz="1200" b="1" i="0" u="none" strike="noStrike" dirty="0">
                          <a:solidFill>
                            <a:srgbClr val="000000"/>
                          </a:solidFill>
                          <a:effectLst/>
                          <a:latin typeface="Calibri" panose="020F0502020204030204" pitchFamily="34" charset="0"/>
                        </a:rPr>
                        <a:t> </a:t>
                      </a:r>
                    </a:p>
                  </a:txBody>
                  <a:tcPr marL="6920" marR="6920" marT="69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2857433752"/>
                  </a:ext>
                </a:extLst>
              </a:tr>
              <a:tr h="203368">
                <a:tc rowSpan="4">
                  <a:txBody>
                    <a:bodyPr/>
                    <a:lstStyle/>
                    <a:p>
                      <a:pPr algn="l" rtl="0" fontAlgn="t"/>
                      <a:r>
                        <a:rPr lang="en-US" sz="1200" b="1" i="0" u="none" strike="noStrike">
                          <a:solidFill>
                            <a:srgbClr val="000000"/>
                          </a:solidFill>
                          <a:effectLst/>
                          <a:latin typeface="Arial" panose="020B0604020202020204" pitchFamily="34" charset="0"/>
                        </a:rPr>
                        <a:t>Sex</a:t>
                      </a:r>
                    </a:p>
                  </a:txBody>
                  <a:tcPr marL="6920" marR="6920" marT="69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n-US" sz="1200" b="1" i="0" u="none" strike="noStrike" dirty="0">
                          <a:solidFill>
                            <a:srgbClr val="000000"/>
                          </a:solidFill>
                          <a:effectLst/>
                          <a:latin typeface="Arial" panose="020B0604020202020204" pitchFamily="34" charset="0"/>
                        </a:rPr>
                        <a:t>Male</a:t>
                      </a:r>
                    </a:p>
                  </a:txBody>
                  <a:tcPr marL="6920" marR="6920" marT="69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rtl="0" fontAlgn="t"/>
                      <a:r>
                        <a:rPr lang="en-US" sz="1200" b="1" i="0" u="none" strike="noStrike">
                          <a:solidFill>
                            <a:srgbClr val="000000"/>
                          </a:solidFill>
                          <a:effectLst/>
                          <a:latin typeface="Arial" panose="020B0604020202020204" pitchFamily="34" charset="0"/>
                        </a:rPr>
                        <a:t>1</a:t>
                      </a:r>
                    </a:p>
                  </a:txBody>
                  <a:tcPr marL="6920" marR="6920" marT="69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381729449"/>
                  </a:ext>
                </a:extLst>
              </a:tr>
              <a:tr h="203368">
                <a:tc vMerge="1">
                  <a:txBody>
                    <a:bodyPr/>
                    <a:lstStyle/>
                    <a:p>
                      <a:endParaRPr lang="en-US"/>
                    </a:p>
                  </a:txBody>
                  <a:tcPr/>
                </a:tc>
                <a:tc>
                  <a:txBody>
                    <a:bodyPr/>
                    <a:lstStyle/>
                    <a:p>
                      <a:pPr algn="l" rtl="0" fontAlgn="t"/>
                      <a:r>
                        <a:rPr lang="en-US" sz="1200" b="1" i="0" u="none" strike="noStrike" dirty="0">
                          <a:solidFill>
                            <a:srgbClr val="000000"/>
                          </a:solidFill>
                          <a:effectLst/>
                          <a:latin typeface="Arial" panose="020B0604020202020204" pitchFamily="34" charset="0"/>
                        </a:rPr>
                        <a:t>Female</a:t>
                      </a:r>
                    </a:p>
                  </a:txBody>
                  <a:tcPr marL="6920" marR="6920" marT="69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t"/>
                      <a:r>
                        <a:rPr lang="en-US" sz="1200" b="1" i="0" u="none" strike="noStrike">
                          <a:solidFill>
                            <a:srgbClr val="000000"/>
                          </a:solidFill>
                          <a:effectLst/>
                          <a:latin typeface="Arial" panose="020B0604020202020204" pitchFamily="34" charset="0"/>
                        </a:rPr>
                        <a:t> </a:t>
                      </a:r>
                    </a:p>
                  </a:txBody>
                  <a:tcPr marL="6920" marR="6920" marT="69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598023389"/>
                  </a:ext>
                </a:extLst>
              </a:tr>
              <a:tr h="203368">
                <a:tc vMerge="1">
                  <a:txBody>
                    <a:bodyPr/>
                    <a:lstStyle/>
                    <a:p>
                      <a:endParaRPr lang="en-US"/>
                    </a:p>
                  </a:txBody>
                  <a:tcPr/>
                </a:tc>
                <a:tc>
                  <a:txBody>
                    <a:bodyPr/>
                    <a:lstStyle/>
                    <a:p>
                      <a:pPr algn="l" rtl="0" fontAlgn="t"/>
                      <a:r>
                        <a:rPr lang="en-US" sz="1200" b="1" i="0" u="none" strike="noStrike" dirty="0">
                          <a:solidFill>
                            <a:srgbClr val="000000"/>
                          </a:solidFill>
                          <a:effectLst/>
                          <a:latin typeface="Arial" panose="020B0604020202020204" pitchFamily="34" charset="0"/>
                        </a:rPr>
                        <a:t>Other</a:t>
                      </a:r>
                    </a:p>
                  </a:txBody>
                  <a:tcPr marL="6920" marR="6920" marT="69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t"/>
                      <a:r>
                        <a:rPr lang="en-US" sz="1200" b="1" i="0" u="none" strike="noStrike">
                          <a:solidFill>
                            <a:srgbClr val="000000"/>
                          </a:solidFill>
                          <a:effectLst/>
                          <a:latin typeface="Calibri" panose="020F0502020204030204" pitchFamily="34" charset="0"/>
                        </a:rPr>
                        <a:t> </a:t>
                      </a:r>
                    </a:p>
                  </a:txBody>
                  <a:tcPr marL="6920" marR="6920" marT="69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864003088"/>
                  </a:ext>
                </a:extLst>
              </a:tr>
              <a:tr h="203368">
                <a:tc vMerge="1">
                  <a:txBody>
                    <a:bodyPr/>
                    <a:lstStyle/>
                    <a:p>
                      <a:endParaRPr lang="en-US"/>
                    </a:p>
                  </a:txBody>
                  <a:tcPr/>
                </a:tc>
                <a:tc>
                  <a:txBody>
                    <a:bodyPr/>
                    <a:lstStyle/>
                    <a:p>
                      <a:pPr algn="l" rtl="0" fontAlgn="t"/>
                      <a:r>
                        <a:rPr lang="en-US" sz="1200" b="1" i="0" u="none" strike="noStrike" dirty="0">
                          <a:solidFill>
                            <a:srgbClr val="000000"/>
                          </a:solidFill>
                          <a:effectLst/>
                          <a:latin typeface="Arial" panose="020B0604020202020204" pitchFamily="34" charset="0"/>
                        </a:rPr>
                        <a:t>Unknown</a:t>
                      </a:r>
                    </a:p>
                  </a:txBody>
                  <a:tcPr marL="6920" marR="6920" marT="69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rtl="0" fontAlgn="t"/>
                      <a:r>
                        <a:rPr lang="en-US" sz="1200" b="1" i="0" u="none" strike="noStrike" dirty="0">
                          <a:solidFill>
                            <a:srgbClr val="000000"/>
                          </a:solidFill>
                          <a:effectLst/>
                          <a:latin typeface="Calibri" panose="020F0502020204030204" pitchFamily="34" charset="0"/>
                        </a:rPr>
                        <a:t> </a:t>
                      </a:r>
                    </a:p>
                  </a:txBody>
                  <a:tcPr marL="6920" marR="6920" marT="69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8294633"/>
                  </a:ext>
                </a:extLst>
              </a:tr>
              <a:tr h="203368">
                <a:tc rowSpan="2">
                  <a:txBody>
                    <a:bodyPr/>
                    <a:lstStyle/>
                    <a:p>
                      <a:pPr algn="l" rtl="0" fontAlgn="t"/>
                      <a:r>
                        <a:rPr lang="en-US" sz="1200" b="1" i="0" u="none" strike="noStrike" dirty="0">
                          <a:solidFill>
                            <a:srgbClr val="000000"/>
                          </a:solidFill>
                          <a:effectLst/>
                          <a:latin typeface="Arial" panose="020B0604020202020204" pitchFamily="34" charset="0"/>
                        </a:rPr>
                        <a:t>Sex (at birth)</a:t>
                      </a:r>
                    </a:p>
                  </a:txBody>
                  <a:tcPr marL="6920" marR="6920" marT="69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rtl="0" fontAlgn="t"/>
                      <a:r>
                        <a:rPr lang="en-US" sz="1200" b="1" i="0" u="none" strike="noStrike" dirty="0">
                          <a:solidFill>
                            <a:srgbClr val="000000"/>
                          </a:solidFill>
                          <a:effectLst/>
                          <a:latin typeface="Arial" panose="020B0604020202020204" pitchFamily="34" charset="0"/>
                        </a:rPr>
                        <a:t>Male</a:t>
                      </a:r>
                    </a:p>
                  </a:txBody>
                  <a:tcPr marL="6920" marR="6920" marT="69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ctr" rtl="0" fontAlgn="t"/>
                      <a:r>
                        <a:rPr lang="en-US" sz="1200" b="1" i="0" u="none" strike="noStrike" dirty="0">
                          <a:solidFill>
                            <a:srgbClr val="000000"/>
                          </a:solidFill>
                          <a:effectLst/>
                          <a:latin typeface="Arial" panose="020B0604020202020204" pitchFamily="34" charset="0"/>
                        </a:rPr>
                        <a:t>1</a:t>
                      </a:r>
                    </a:p>
                  </a:txBody>
                  <a:tcPr marL="6920" marR="6920" marT="69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extLst>
                  <a:ext uri="{0D108BD9-81ED-4DB2-BD59-A6C34878D82A}">
                    <a16:rowId xmlns:a16="http://schemas.microsoft.com/office/drawing/2014/main" val="1912341668"/>
                  </a:ext>
                </a:extLst>
              </a:tr>
              <a:tr h="203368">
                <a:tc vMerge="1">
                  <a:txBody>
                    <a:bodyPr/>
                    <a:lstStyle/>
                    <a:p>
                      <a:endParaRPr lang="en-US"/>
                    </a:p>
                  </a:txBody>
                  <a:tcPr/>
                </a:tc>
                <a:tc>
                  <a:txBody>
                    <a:bodyPr/>
                    <a:lstStyle/>
                    <a:p>
                      <a:pPr algn="l" rtl="0" fontAlgn="t"/>
                      <a:r>
                        <a:rPr lang="en-US" sz="1200" b="1" i="0" u="none" strike="noStrike" dirty="0">
                          <a:solidFill>
                            <a:srgbClr val="000000"/>
                          </a:solidFill>
                          <a:effectLst/>
                          <a:latin typeface="Arial" panose="020B0604020202020204" pitchFamily="34" charset="0"/>
                        </a:rPr>
                        <a:t>Female</a:t>
                      </a:r>
                    </a:p>
                  </a:txBody>
                  <a:tcPr marL="6920" marR="6920" marT="69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t"/>
                      <a:r>
                        <a:rPr lang="en-US" sz="1200" b="0" i="0" u="none" strike="noStrike" dirty="0">
                          <a:solidFill>
                            <a:srgbClr val="000000"/>
                          </a:solidFill>
                          <a:effectLst/>
                          <a:latin typeface="Arial" panose="020B0604020202020204" pitchFamily="34" charset="0"/>
                        </a:rPr>
                        <a:t> </a:t>
                      </a:r>
                    </a:p>
                  </a:txBody>
                  <a:tcPr marL="6920" marR="6920" marT="69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101894699"/>
                  </a:ext>
                </a:extLst>
              </a:tr>
            </a:tbl>
          </a:graphicData>
        </a:graphic>
      </p:graphicFrame>
      <p:graphicFrame>
        <p:nvGraphicFramePr>
          <p:cNvPr id="6" name="Table 5"/>
          <p:cNvGraphicFramePr>
            <a:graphicFrameLocks noGrp="1"/>
          </p:cNvGraphicFramePr>
          <p:nvPr>
            <p:extLst/>
          </p:nvPr>
        </p:nvGraphicFramePr>
        <p:xfrm>
          <a:off x="6571428" y="1454003"/>
          <a:ext cx="4096573" cy="2089380"/>
        </p:xfrm>
        <a:graphic>
          <a:graphicData uri="http://schemas.openxmlformats.org/drawingml/2006/table">
            <a:tbl>
              <a:tblPr/>
              <a:tblGrid>
                <a:gridCol w="1793028">
                  <a:extLst>
                    <a:ext uri="{9D8B030D-6E8A-4147-A177-3AD203B41FA5}">
                      <a16:colId xmlns:a16="http://schemas.microsoft.com/office/drawing/2014/main" val="1304527233"/>
                    </a:ext>
                  </a:extLst>
                </a:gridCol>
                <a:gridCol w="1114544">
                  <a:extLst>
                    <a:ext uri="{9D8B030D-6E8A-4147-A177-3AD203B41FA5}">
                      <a16:colId xmlns:a16="http://schemas.microsoft.com/office/drawing/2014/main" val="2645733251"/>
                    </a:ext>
                  </a:extLst>
                </a:gridCol>
                <a:gridCol w="1189001">
                  <a:extLst>
                    <a:ext uri="{9D8B030D-6E8A-4147-A177-3AD203B41FA5}">
                      <a16:colId xmlns:a16="http://schemas.microsoft.com/office/drawing/2014/main" val="3160034439"/>
                    </a:ext>
                  </a:extLst>
                </a:gridCol>
              </a:tblGrid>
              <a:tr h="212189">
                <a:tc gridSpan="3">
                  <a:txBody>
                    <a:bodyPr/>
                    <a:lstStyle/>
                    <a:p>
                      <a:pPr algn="ctr" rtl="0" fontAlgn="t"/>
                      <a:r>
                        <a:rPr lang="en-US" sz="1200" b="1" i="0" u="none" strike="noStrike" dirty="0">
                          <a:solidFill>
                            <a:srgbClr val="FFFFFF"/>
                          </a:solidFill>
                          <a:effectLst/>
                          <a:latin typeface="Arial" panose="020B0604020202020204" pitchFamily="34" charset="0"/>
                        </a:rPr>
                        <a:t>Data  Collection Variability</a:t>
                      </a:r>
                    </a:p>
                  </a:txBody>
                  <a:tcPr marL="6920" marR="6920" marT="6920" marB="0">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538DD5"/>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56162997"/>
                  </a:ext>
                </a:extLst>
              </a:tr>
              <a:tr h="416642">
                <a:tc>
                  <a:txBody>
                    <a:bodyPr/>
                    <a:lstStyle/>
                    <a:p>
                      <a:pPr algn="ctr" rtl="0" fontAlgn="ctr"/>
                      <a:r>
                        <a:rPr lang="en-US" sz="1200" b="1" i="0" u="none" strike="noStrike" dirty="0">
                          <a:solidFill>
                            <a:srgbClr val="000000"/>
                          </a:solidFill>
                          <a:effectLst/>
                          <a:latin typeface="Arial" panose="020B0604020202020204" pitchFamily="34" charset="0"/>
                        </a:rPr>
                        <a:t>Data Element Name </a:t>
                      </a:r>
                      <a:br>
                        <a:rPr lang="en-US" sz="1200" b="1" i="0" u="none" strike="noStrike" dirty="0">
                          <a:solidFill>
                            <a:srgbClr val="000000"/>
                          </a:solidFill>
                          <a:effectLst/>
                          <a:latin typeface="Arial" panose="020B0604020202020204" pitchFamily="34" charset="0"/>
                        </a:rPr>
                      </a:br>
                      <a:r>
                        <a:rPr lang="en-US" sz="1200" b="1" i="0" u="none" strike="noStrike" dirty="0">
                          <a:solidFill>
                            <a:srgbClr val="000000"/>
                          </a:solidFill>
                          <a:effectLst/>
                          <a:latin typeface="Arial" panose="020B0604020202020204" pitchFamily="34" charset="0"/>
                        </a:rPr>
                        <a:t>(CRF Label)</a:t>
                      </a:r>
                    </a:p>
                  </a:txBody>
                  <a:tcPr marL="6920" marR="6920" marT="6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1" i="0" u="none" strike="noStrike">
                          <a:solidFill>
                            <a:srgbClr val="000000"/>
                          </a:solidFill>
                          <a:effectLst/>
                          <a:latin typeface="Arial" panose="020B0604020202020204" pitchFamily="34" charset="0"/>
                        </a:rPr>
                        <a:t>Permissible Values</a:t>
                      </a:r>
                    </a:p>
                  </a:txBody>
                  <a:tcPr marL="6920" marR="6920" marT="6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1" i="0" u="none" strike="noStrike">
                          <a:solidFill>
                            <a:srgbClr val="000000"/>
                          </a:solidFill>
                          <a:effectLst/>
                          <a:latin typeface="Arial" panose="020B0604020202020204" pitchFamily="34" charset="0"/>
                        </a:rPr>
                        <a:t>Concordance</a:t>
                      </a:r>
                    </a:p>
                  </a:txBody>
                  <a:tcPr marL="6920" marR="6920" marT="6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398647"/>
                  </a:ext>
                </a:extLst>
              </a:tr>
              <a:tr h="212189">
                <a:tc>
                  <a:txBody>
                    <a:bodyPr/>
                    <a:lstStyle/>
                    <a:p>
                      <a:pPr algn="l" rtl="0" fontAlgn="t"/>
                      <a:r>
                        <a:rPr lang="en-US" sz="1200" b="1" i="0" u="none" strike="noStrike" dirty="0">
                          <a:solidFill>
                            <a:srgbClr val="000000"/>
                          </a:solidFill>
                          <a:effectLst/>
                          <a:latin typeface="Arial" panose="020B0604020202020204" pitchFamily="34" charset="0"/>
                        </a:rPr>
                        <a:t>Patient's Sex at Birth</a:t>
                      </a:r>
                    </a:p>
                  </a:txBody>
                  <a:tcPr marL="6920" marR="6920" marT="69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rtl="0" fontAlgn="t"/>
                      <a:r>
                        <a:rPr lang="en-US" sz="1200" b="1" i="0" u="none" strike="noStrike" dirty="0">
                          <a:solidFill>
                            <a:srgbClr val="000000"/>
                          </a:solidFill>
                          <a:effectLst/>
                          <a:latin typeface="Arial" panose="020B0604020202020204" pitchFamily="34" charset="0"/>
                        </a:rPr>
                        <a:t>m=male</a:t>
                      </a:r>
                    </a:p>
                  </a:txBody>
                  <a:tcPr marL="6920" marR="6920" marT="69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rtl="0" fontAlgn="b"/>
                      <a:r>
                        <a:rPr lang="en-US" sz="1200" b="1" i="0" u="none" strike="noStrike" dirty="0">
                          <a:solidFill>
                            <a:srgbClr val="000000"/>
                          </a:solidFill>
                          <a:effectLst/>
                          <a:latin typeface="Calibri" panose="020F0502020204030204" pitchFamily="34" charset="0"/>
                        </a:rPr>
                        <a:t>1</a:t>
                      </a:r>
                    </a:p>
                  </a:txBody>
                  <a:tcPr marL="6920" marR="6920" marT="6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905470407"/>
                  </a:ext>
                </a:extLst>
              </a:tr>
              <a:tr h="212189">
                <a:tc>
                  <a:txBody>
                    <a:bodyPr/>
                    <a:lstStyle/>
                    <a:p>
                      <a:pPr algn="l" rtl="0" fontAlgn="t"/>
                      <a:r>
                        <a:rPr lang="en-US" sz="1200" b="1" i="0" u="none" strike="noStrike">
                          <a:solidFill>
                            <a:srgbClr val="000000"/>
                          </a:solidFill>
                          <a:effectLst/>
                          <a:latin typeface="Arial" panose="020B0604020202020204" pitchFamily="34" charset="0"/>
                        </a:rPr>
                        <a:t> </a:t>
                      </a:r>
                    </a:p>
                  </a:txBody>
                  <a:tcPr marL="6920" marR="6920" marT="69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rtl="0" fontAlgn="t"/>
                      <a:r>
                        <a:rPr lang="en-US" sz="1200" b="1" i="0" u="none" strike="noStrike" dirty="0">
                          <a:solidFill>
                            <a:srgbClr val="000000"/>
                          </a:solidFill>
                          <a:effectLst/>
                          <a:latin typeface="Arial" panose="020B0604020202020204" pitchFamily="34" charset="0"/>
                        </a:rPr>
                        <a:t>f=female</a:t>
                      </a:r>
                    </a:p>
                  </a:txBody>
                  <a:tcPr marL="6920" marR="6920" marT="69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200" b="1" i="0" u="none" strike="noStrike" dirty="0">
                          <a:solidFill>
                            <a:srgbClr val="000000"/>
                          </a:solidFill>
                          <a:effectLst/>
                          <a:latin typeface="Calibri" panose="020F0502020204030204" pitchFamily="34" charset="0"/>
                        </a:rPr>
                        <a:t> </a:t>
                      </a:r>
                    </a:p>
                  </a:txBody>
                  <a:tcPr marL="6920" marR="6920" marT="6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711202394"/>
                  </a:ext>
                </a:extLst>
              </a:tr>
              <a:tr h="212189">
                <a:tc>
                  <a:txBody>
                    <a:bodyPr/>
                    <a:lstStyle/>
                    <a:p>
                      <a:pPr algn="l" rtl="0" fontAlgn="t"/>
                      <a:r>
                        <a:rPr lang="en-US" sz="1200" b="1" i="0" u="none" strike="noStrike">
                          <a:solidFill>
                            <a:srgbClr val="000000"/>
                          </a:solidFill>
                          <a:effectLst/>
                          <a:latin typeface="Arial" panose="020B0604020202020204" pitchFamily="34" charset="0"/>
                        </a:rPr>
                        <a:t> </a:t>
                      </a:r>
                    </a:p>
                  </a:txBody>
                  <a:tcPr marL="6920" marR="6920" marT="69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rtl="0" fontAlgn="t"/>
                      <a:r>
                        <a:rPr lang="en-US" sz="1200" b="1" i="0" u="none" strike="noStrike" dirty="0">
                          <a:solidFill>
                            <a:srgbClr val="000000"/>
                          </a:solidFill>
                          <a:effectLst/>
                          <a:latin typeface="Arial" panose="020B0604020202020204" pitchFamily="34" charset="0"/>
                        </a:rPr>
                        <a:t>u=unknown</a:t>
                      </a:r>
                    </a:p>
                  </a:txBody>
                  <a:tcPr marL="6920" marR="6920" marT="69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dirty="0">
                          <a:solidFill>
                            <a:srgbClr val="000000"/>
                          </a:solidFill>
                          <a:effectLst/>
                          <a:latin typeface="Calibri" panose="020F0502020204030204" pitchFamily="34" charset="0"/>
                        </a:rPr>
                        <a:t> </a:t>
                      </a:r>
                    </a:p>
                  </a:txBody>
                  <a:tcPr marL="6920" marR="6920" marT="6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2588207"/>
                  </a:ext>
                </a:extLst>
              </a:tr>
              <a:tr h="416642">
                <a:tc>
                  <a:txBody>
                    <a:bodyPr/>
                    <a:lstStyle/>
                    <a:p>
                      <a:pPr algn="l" rtl="0" fontAlgn="t"/>
                      <a:r>
                        <a:rPr lang="en-US" sz="1200" b="1" i="0" u="none" strike="noStrike">
                          <a:solidFill>
                            <a:srgbClr val="000000"/>
                          </a:solidFill>
                          <a:effectLst/>
                          <a:latin typeface="Arial" panose="020B0604020202020204" pitchFamily="34" charset="0"/>
                        </a:rPr>
                        <a:t>Indicate the patient's sex at birth</a:t>
                      </a:r>
                    </a:p>
                  </a:txBody>
                  <a:tcPr marL="6920" marR="6920" marT="69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rtl="0" fontAlgn="t"/>
                      <a:r>
                        <a:rPr lang="en-US" sz="1200" b="1" i="0" u="none" strike="noStrike" dirty="0">
                          <a:solidFill>
                            <a:srgbClr val="000000"/>
                          </a:solidFill>
                          <a:effectLst/>
                          <a:latin typeface="Arial" panose="020B0604020202020204" pitchFamily="34" charset="0"/>
                        </a:rPr>
                        <a:t>Yes</a:t>
                      </a:r>
                    </a:p>
                    <a:p>
                      <a:pPr algn="l" rtl="0" fontAlgn="t"/>
                      <a:r>
                        <a:rPr lang="en-US" sz="1200" b="1" i="0" u="none" strike="noStrike" dirty="0">
                          <a:solidFill>
                            <a:srgbClr val="000000"/>
                          </a:solidFill>
                          <a:effectLst/>
                          <a:latin typeface="Arial" panose="020B0604020202020204" pitchFamily="34" charset="0"/>
                        </a:rPr>
                        <a:t>No</a:t>
                      </a:r>
                    </a:p>
                  </a:txBody>
                  <a:tcPr marL="6920" marR="6920" marT="69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ctr" rtl="0" fontAlgn="t"/>
                      <a:r>
                        <a:rPr lang="en-US" sz="1200" b="1" i="0" u="none" strike="noStrike" dirty="0">
                          <a:solidFill>
                            <a:srgbClr val="000000"/>
                          </a:solidFill>
                          <a:effectLst/>
                          <a:latin typeface="Arial" panose="020B0604020202020204" pitchFamily="34" charset="0"/>
                        </a:rPr>
                        <a:t>1</a:t>
                      </a:r>
                    </a:p>
                  </a:txBody>
                  <a:tcPr marL="6920" marR="6920" marT="69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extLst>
                  <a:ext uri="{0D108BD9-81ED-4DB2-BD59-A6C34878D82A}">
                    <a16:rowId xmlns:a16="http://schemas.microsoft.com/office/drawing/2014/main" val="2329943310"/>
                  </a:ext>
                </a:extLst>
              </a:tr>
              <a:tr h="212189">
                <a:tc>
                  <a:txBody>
                    <a:bodyPr/>
                    <a:lstStyle/>
                    <a:p>
                      <a:pPr algn="l" rtl="0" fontAlgn="t"/>
                      <a:r>
                        <a:rPr lang="en-US" sz="1200" b="1" i="0" u="none" strike="noStrike">
                          <a:solidFill>
                            <a:srgbClr val="000000"/>
                          </a:solidFill>
                          <a:effectLst/>
                          <a:latin typeface="Arial" panose="020B0604020202020204" pitchFamily="34" charset="0"/>
                        </a:rPr>
                        <a:t>And are you?</a:t>
                      </a:r>
                    </a:p>
                  </a:txBody>
                  <a:tcPr marL="6920" marR="6920" marT="69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a:noFill/>
                    </a:lnB>
                  </a:tcPr>
                </a:tc>
                <a:tc>
                  <a:txBody>
                    <a:bodyPr/>
                    <a:lstStyle/>
                    <a:p>
                      <a:pPr algn="l" rtl="0" fontAlgn="t"/>
                      <a:r>
                        <a:rPr lang="en-US" sz="1200" b="1" i="0" u="none" strike="noStrike" dirty="0">
                          <a:solidFill>
                            <a:srgbClr val="000000"/>
                          </a:solidFill>
                          <a:effectLst/>
                          <a:latin typeface="Arial" panose="020B0604020202020204" pitchFamily="34" charset="0"/>
                        </a:rPr>
                        <a:t>Male</a:t>
                      </a:r>
                    </a:p>
                  </a:txBody>
                  <a:tcPr marL="6920" marR="6920" marT="69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a:noFill/>
                    </a:lnB>
                  </a:tcPr>
                </a:tc>
                <a:tc>
                  <a:txBody>
                    <a:bodyPr/>
                    <a:lstStyle/>
                    <a:p>
                      <a:pPr algn="ctr" rtl="0" fontAlgn="t"/>
                      <a:r>
                        <a:rPr lang="en-US" sz="1200" b="1" i="0" u="none" strike="noStrike" dirty="0">
                          <a:solidFill>
                            <a:srgbClr val="000000"/>
                          </a:solidFill>
                          <a:effectLst/>
                          <a:latin typeface="Arial" panose="020B0604020202020204" pitchFamily="34" charset="0"/>
                        </a:rPr>
                        <a:t>1</a:t>
                      </a:r>
                    </a:p>
                  </a:txBody>
                  <a:tcPr marL="6920" marR="6920" marT="69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a:noFill/>
                    </a:lnB>
                  </a:tcPr>
                </a:tc>
                <a:extLst>
                  <a:ext uri="{0D108BD9-81ED-4DB2-BD59-A6C34878D82A}">
                    <a16:rowId xmlns:a16="http://schemas.microsoft.com/office/drawing/2014/main" val="166068732"/>
                  </a:ext>
                </a:extLst>
              </a:tr>
              <a:tr h="195151">
                <a:tc>
                  <a:txBody>
                    <a:bodyPr/>
                    <a:lstStyle/>
                    <a:p>
                      <a:pPr algn="l" rtl="0" fontAlgn="t"/>
                      <a:r>
                        <a:rPr lang="en-US" sz="1100" b="1" i="0" u="none" strike="noStrike">
                          <a:solidFill>
                            <a:srgbClr val="000000"/>
                          </a:solidFill>
                          <a:effectLst/>
                          <a:latin typeface="Arial" panose="020B0604020202020204" pitchFamily="34" charset="0"/>
                        </a:rPr>
                        <a:t> </a:t>
                      </a:r>
                    </a:p>
                  </a:txBody>
                  <a:tcPr marL="6920" marR="6920" marT="69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rtl="0" fontAlgn="t"/>
                      <a:r>
                        <a:rPr lang="en-US" sz="1100" b="1" i="0" u="none" strike="noStrike" dirty="0">
                          <a:solidFill>
                            <a:srgbClr val="000000"/>
                          </a:solidFill>
                          <a:effectLst/>
                          <a:latin typeface="Arial" panose="020B0604020202020204" pitchFamily="34" charset="0"/>
                        </a:rPr>
                        <a:t>Female</a:t>
                      </a:r>
                    </a:p>
                  </a:txBody>
                  <a:tcPr marL="6920" marR="6920" marT="69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rtl="0" fontAlgn="b"/>
                      <a:r>
                        <a:rPr lang="en-US" sz="1100" b="1" i="0" u="none" strike="noStrike" dirty="0">
                          <a:solidFill>
                            <a:srgbClr val="000000"/>
                          </a:solidFill>
                          <a:effectLst/>
                          <a:latin typeface="Calibri" panose="020F0502020204030204" pitchFamily="34" charset="0"/>
                        </a:rPr>
                        <a:t> </a:t>
                      </a:r>
                    </a:p>
                  </a:txBody>
                  <a:tcPr marL="6920" marR="6920" marT="6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7180134"/>
                  </a:ext>
                </a:extLst>
              </a:tr>
            </a:tbl>
          </a:graphicData>
        </a:graphic>
      </p:graphicFrame>
    </p:spTree>
    <p:extLst>
      <p:ext uri="{BB962C8B-B14F-4D97-AF65-F5344CB8AC3E}">
        <p14:creationId xmlns:p14="http://schemas.microsoft.com/office/powerpoint/2010/main" val="9547153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4038600" y="2501900"/>
            <a:ext cx="3733800" cy="9144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a:solidFill>
                <a:prstClr val="black"/>
              </a:solidFill>
              <a:latin typeface="Calibri" pitchFamily="34" charset="0"/>
              <a:cs typeface="Arial" charset="0"/>
            </a:endParaRPr>
          </a:p>
        </p:txBody>
      </p:sp>
      <p:sp>
        <p:nvSpPr>
          <p:cNvPr id="9219" name="Rectangle 3"/>
          <p:cNvSpPr>
            <a:spLocks noGrp="1" noChangeArrowheads="1"/>
          </p:cNvSpPr>
          <p:nvPr>
            <p:ph type="title"/>
          </p:nvPr>
        </p:nvSpPr>
        <p:spPr/>
        <p:txBody>
          <a:bodyPr>
            <a:normAutofit/>
          </a:bodyPr>
          <a:lstStyle/>
          <a:p>
            <a:r>
              <a:rPr lang="en-US" altLang="en-US" dirty="0"/>
              <a:t>Key CDE Metadata</a:t>
            </a:r>
            <a:endParaRPr lang="en-US" altLang="en-US" sz="3600" dirty="0"/>
          </a:p>
        </p:txBody>
      </p:sp>
      <p:sp>
        <p:nvSpPr>
          <p:cNvPr id="9220" name="Text Box 4"/>
          <p:cNvSpPr txBox="1">
            <a:spLocks noChangeArrowheads="1"/>
          </p:cNvSpPr>
          <p:nvPr/>
        </p:nvSpPr>
        <p:spPr bwMode="auto">
          <a:xfrm>
            <a:off x="4449763" y="2774950"/>
            <a:ext cx="12790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defRPr/>
            </a:pPr>
            <a:r>
              <a:rPr lang="en-US" altLang="en-US" b="1">
                <a:solidFill>
                  <a:prstClr val="white"/>
                </a:solidFill>
                <a:latin typeface="Calibri" pitchFamily="34" charset="0"/>
                <a:cs typeface="Arial" charset="0"/>
              </a:rPr>
              <a:t>HCV status:</a:t>
            </a:r>
          </a:p>
        </p:txBody>
      </p:sp>
      <p:sp>
        <p:nvSpPr>
          <p:cNvPr id="9221" name="Rectangle 5"/>
          <p:cNvSpPr>
            <a:spLocks noChangeArrowheads="1"/>
          </p:cNvSpPr>
          <p:nvPr/>
        </p:nvSpPr>
        <p:spPr bwMode="auto">
          <a:xfrm>
            <a:off x="5943600" y="2844800"/>
            <a:ext cx="1447800" cy="228600"/>
          </a:xfrm>
          <a:prstGeom prst="rect">
            <a:avLst/>
          </a:prstGeom>
          <a:solidFill>
            <a:schemeClr val="bg1"/>
          </a:solidFill>
          <a:ln w="2857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a:solidFill>
                <a:prstClr val="black"/>
              </a:solidFill>
              <a:latin typeface="Calibri" pitchFamily="34" charset="0"/>
              <a:cs typeface="Arial" charset="0"/>
            </a:endParaRPr>
          </a:p>
        </p:txBody>
      </p:sp>
      <p:sp>
        <p:nvSpPr>
          <p:cNvPr id="9222" name="AutoShape 6"/>
          <p:cNvSpPr>
            <a:spLocks/>
          </p:cNvSpPr>
          <p:nvPr/>
        </p:nvSpPr>
        <p:spPr bwMode="auto">
          <a:xfrm>
            <a:off x="2286001" y="1587500"/>
            <a:ext cx="2339975" cy="801688"/>
          </a:xfrm>
          <a:prstGeom prst="callout1">
            <a:avLst>
              <a:gd name="adj1" fmla="val 14259"/>
              <a:gd name="adj2" fmla="val 103255"/>
              <a:gd name="adj3" fmla="val 106921"/>
              <a:gd name="adj4" fmla="val 117472"/>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defRPr/>
            </a:pPr>
            <a:r>
              <a:rPr lang="en-US" altLang="en-US" dirty="0">
                <a:solidFill>
                  <a:prstClr val="black"/>
                </a:solidFill>
                <a:latin typeface="Calibri" pitchFamily="34" charset="0"/>
                <a:cs typeface="Arial" charset="0"/>
              </a:rPr>
              <a:t>Question or prompt</a:t>
            </a:r>
          </a:p>
          <a:p>
            <a:pPr algn="ctr" fontAlgn="base">
              <a:spcBef>
                <a:spcPct val="0"/>
              </a:spcBef>
              <a:spcAft>
                <a:spcPct val="0"/>
              </a:spcAft>
              <a:defRPr/>
            </a:pPr>
            <a:r>
              <a:rPr lang="en-US" altLang="en-US" sz="1200" i="1" dirty="0">
                <a:solidFill>
                  <a:prstClr val="black"/>
                </a:solidFill>
                <a:latin typeface="Calibri" pitchFamily="34" charset="0"/>
                <a:cs typeface="Arial" charset="0"/>
              </a:rPr>
              <a:t>May have associated controlled terminology</a:t>
            </a:r>
          </a:p>
        </p:txBody>
      </p:sp>
      <p:sp>
        <p:nvSpPr>
          <p:cNvPr id="9223" name="AutoShape 7"/>
          <p:cNvSpPr>
            <a:spLocks/>
          </p:cNvSpPr>
          <p:nvPr/>
        </p:nvSpPr>
        <p:spPr bwMode="auto">
          <a:xfrm>
            <a:off x="7010400" y="1587501"/>
            <a:ext cx="2584450" cy="663575"/>
          </a:xfrm>
          <a:prstGeom prst="callout1">
            <a:avLst>
              <a:gd name="adj1" fmla="val 17227"/>
              <a:gd name="adj2" fmla="val -2949"/>
              <a:gd name="adj3" fmla="val 129942"/>
              <a:gd name="adj4" fmla="val -16160"/>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defRPr/>
            </a:pPr>
            <a:r>
              <a:rPr lang="en-US" altLang="en-US" dirty="0">
                <a:solidFill>
                  <a:prstClr val="black"/>
                </a:solidFill>
                <a:latin typeface="Calibri" pitchFamily="34" charset="0"/>
                <a:cs typeface="Arial" charset="0"/>
              </a:rPr>
              <a:t>Value, result or answer</a:t>
            </a:r>
          </a:p>
          <a:p>
            <a:pPr algn="ctr" fontAlgn="base">
              <a:spcBef>
                <a:spcPct val="0"/>
              </a:spcBef>
              <a:spcAft>
                <a:spcPct val="0"/>
              </a:spcAft>
              <a:defRPr/>
            </a:pPr>
            <a:r>
              <a:rPr lang="en-US" altLang="en-US" sz="1200" i="1" dirty="0">
                <a:solidFill>
                  <a:prstClr val="black"/>
                </a:solidFill>
                <a:latin typeface="Calibri" pitchFamily="34" charset="0"/>
                <a:cs typeface="Arial" charset="0"/>
              </a:rPr>
              <a:t>May have associated controlled terminology</a:t>
            </a:r>
          </a:p>
        </p:txBody>
      </p:sp>
      <p:cxnSp>
        <p:nvCxnSpPr>
          <p:cNvPr id="9229" name="AutoShape 13"/>
          <p:cNvCxnSpPr>
            <a:cxnSpLocks noChangeShapeType="1"/>
            <a:stCxn id="9221" idx="3"/>
          </p:cNvCxnSpPr>
          <p:nvPr/>
        </p:nvCxnSpPr>
        <p:spPr bwMode="auto">
          <a:xfrm>
            <a:off x="7405688" y="2959100"/>
            <a:ext cx="138112" cy="158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231" name="Rectangle 15"/>
          <p:cNvSpPr>
            <a:spLocks noChangeArrowheads="1"/>
          </p:cNvSpPr>
          <p:nvPr/>
        </p:nvSpPr>
        <p:spPr bwMode="auto">
          <a:xfrm>
            <a:off x="4343400" y="3035300"/>
            <a:ext cx="228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a:solidFill>
                <a:prstClr val="black"/>
              </a:solidFill>
              <a:latin typeface="Calibri" pitchFamily="34" charset="0"/>
              <a:cs typeface="Arial" charset="0"/>
            </a:endParaRPr>
          </a:p>
        </p:txBody>
      </p:sp>
      <p:sp>
        <p:nvSpPr>
          <p:cNvPr id="9232" name="Rectangle 16"/>
          <p:cNvSpPr>
            <a:spLocks noChangeArrowheads="1"/>
          </p:cNvSpPr>
          <p:nvPr/>
        </p:nvSpPr>
        <p:spPr bwMode="auto">
          <a:xfrm>
            <a:off x="7467600" y="3035300"/>
            <a:ext cx="228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a:solidFill>
                <a:prstClr val="black"/>
              </a:solidFill>
              <a:latin typeface="Calibri" pitchFamily="34" charset="0"/>
              <a:cs typeface="Arial" charset="0"/>
            </a:endParaRPr>
          </a:p>
        </p:txBody>
      </p:sp>
      <p:sp>
        <p:nvSpPr>
          <p:cNvPr id="9236" name="Text Box 20"/>
          <p:cNvSpPr txBox="1">
            <a:spLocks noChangeArrowheads="1"/>
          </p:cNvSpPr>
          <p:nvPr/>
        </p:nvSpPr>
        <p:spPr bwMode="auto">
          <a:xfrm>
            <a:off x="2090529" y="3673275"/>
            <a:ext cx="8071383" cy="3093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fontAlgn="base">
              <a:spcBef>
                <a:spcPct val="0"/>
              </a:spcBef>
              <a:spcAft>
                <a:spcPct val="0"/>
              </a:spcAft>
              <a:buFontTx/>
              <a:buAutoNum type="arabicPeriod"/>
              <a:defRPr/>
            </a:pPr>
            <a:r>
              <a:rPr lang="en-US" altLang="en-US" sz="2000" dirty="0">
                <a:solidFill>
                  <a:prstClr val="black"/>
                </a:solidFill>
                <a:latin typeface="Calibri" pitchFamily="34" charset="0"/>
                <a:cs typeface="Arial" charset="0"/>
              </a:rPr>
              <a:t>Clinical concept label (e.g., human prompt for CRF, data entry screen)</a:t>
            </a:r>
          </a:p>
          <a:p>
            <a:pPr marL="457200" indent="-457200" fontAlgn="base">
              <a:spcBef>
                <a:spcPct val="0"/>
              </a:spcBef>
              <a:spcAft>
                <a:spcPct val="0"/>
              </a:spcAft>
              <a:buFontTx/>
              <a:buAutoNum type="arabicPeriod"/>
              <a:defRPr/>
            </a:pPr>
            <a:r>
              <a:rPr lang="en-US" altLang="en-US" sz="2000" dirty="0">
                <a:solidFill>
                  <a:prstClr val="black"/>
                </a:solidFill>
                <a:latin typeface="Calibri" pitchFamily="34" charset="0"/>
                <a:cs typeface="Arial" charset="0"/>
              </a:rPr>
              <a:t>Clinical definition of the concept, synonyms</a:t>
            </a:r>
          </a:p>
          <a:p>
            <a:pPr marL="457200" indent="-457200" fontAlgn="base">
              <a:spcBef>
                <a:spcPct val="0"/>
              </a:spcBef>
              <a:spcAft>
                <a:spcPct val="0"/>
              </a:spcAft>
              <a:buFontTx/>
              <a:buAutoNum type="arabicPeriod"/>
              <a:defRPr/>
            </a:pPr>
            <a:r>
              <a:rPr lang="en-US" altLang="en-US" sz="2000" dirty="0">
                <a:solidFill>
                  <a:prstClr val="black"/>
                </a:solidFill>
                <a:latin typeface="Calibri" pitchFamily="34" charset="0"/>
                <a:cs typeface="Arial" charset="0"/>
              </a:rPr>
              <a:t>Allowed values (aka permissible values, value set)</a:t>
            </a:r>
          </a:p>
          <a:p>
            <a:pPr marL="457200" indent="-457200" fontAlgn="base">
              <a:spcBef>
                <a:spcPct val="0"/>
              </a:spcBef>
              <a:spcAft>
                <a:spcPct val="0"/>
              </a:spcAft>
              <a:buFontTx/>
              <a:buAutoNum type="arabicPeriod"/>
              <a:defRPr/>
            </a:pPr>
            <a:r>
              <a:rPr lang="en-US" altLang="en-US" sz="2000" dirty="0">
                <a:solidFill>
                  <a:prstClr val="black"/>
                </a:solidFill>
                <a:latin typeface="Calibri" pitchFamily="34" charset="0"/>
                <a:cs typeface="Arial" charset="0"/>
              </a:rPr>
              <a:t>Allowed values definitions</a:t>
            </a:r>
          </a:p>
          <a:p>
            <a:pPr marL="457200" indent="-457200" fontAlgn="base">
              <a:spcBef>
                <a:spcPts val="1200"/>
              </a:spcBef>
              <a:spcAft>
                <a:spcPct val="0"/>
              </a:spcAft>
              <a:buFontTx/>
              <a:buAutoNum type="arabicPeriod"/>
              <a:defRPr/>
            </a:pPr>
            <a:r>
              <a:rPr lang="en-US" altLang="en-US" sz="2000" dirty="0">
                <a:solidFill>
                  <a:prstClr val="black"/>
                </a:solidFill>
                <a:latin typeface="Calibri" pitchFamily="34" charset="0"/>
                <a:cs typeface="Arial" charset="0"/>
              </a:rPr>
              <a:t>Db field label (all caps, no spaces, underscores only, limited chars, …)</a:t>
            </a:r>
          </a:p>
          <a:p>
            <a:pPr marL="457200" indent="-457200" fontAlgn="base">
              <a:spcBef>
                <a:spcPct val="0"/>
              </a:spcBef>
              <a:spcAft>
                <a:spcPct val="0"/>
              </a:spcAft>
              <a:buFontTx/>
              <a:buAutoNum type="arabicPeriod"/>
              <a:defRPr/>
            </a:pPr>
            <a:r>
              <a:rPr lang="en-US" altLang="en-US" sz="2000" dirty="0">
                <a:solidFill>
                  <a:prstClr val="black"/>
                </a:solidFill>
                <a:latin typeface="Calibri" pitchFamily="34" charset="0"/>
                <a:cs typeface="Arial" charset="0"/>
              </a:rPr>
              <a:t>Data type / format (e.g., free text, constrained list, integer, …)</a:t>
            </a:r>
          </a:p>
          <a:p>
            <a:pPr marL="457200" indent="-457200" fontAlgn="base">
              <a:spcBef>
                <a:spcPct val="0"/>
              </a:spcBef>
              <a:spcAft>
                <a:spcPct val="0"/>
              </a:spcAft>
              <a:buFontTx/>
              <a:buAutoNum type="arabicPeriod"/>
              <a:defRPr/>
            </a:pPr>
            <a:r>
              <a:rPr lang="en-US" altLang="en-US" sz="2000" dirty="0">
                <a:solidFill>
                  <a:prstClr val="black"/>
                </a:solidFill>
                <a:latin typeface="Calibri" pitchFamily="34" charset="0"/>
                <a:cs typeface="Arial" charset="0"/>
              </a:rPr>
              <a:t>Business rules (e.g., range / edit checks, consistency, validation, …)</a:t>
            </a:r>
          </a:p>
          <a:p>
            <a:pPr marL="457200" indent="-457200" fontAlgn="base">
              <a:spcBef>
                <a:spcPct val="0"/>
              </a:spcBef>
              <a:spcAft>
                <a:spcPct val="0"/>
              </a:spcAft>
              <a:buFontTx/>
              <a:buAutoNum type="arabicPeriod"/>
              <a:defRPr/>
            </a:pPr>
            <a:r>
              <a:rPr lang="en-US" altLang="en-US" sz="2000" dirty="0">
                <a:solidFill>
                  <a:prstClr val="black"/>
                </a:solidFill>
                <a:latin typeface="Calibri" pitchFamily="34" charset="0"/>
                <a:cs typeface="Arial" charset="0"/>
              </a:rPr>
              <a:t>Preferred SDO binding</a:t>
            </a:r>
          </a:p>
          <a:p>
            <a:pPr marL="457200" indent="-457200" fontAlgn="base">
              <a:spcBef>
                <a:spcPct val="0"/>
              </a:spcBef>
              <a:spcAft>
                <a:spcPct val="0"/>
              </a:spcAft>
              <a:buFontTx/>
              <a:buAutoNum type="arabicPeriod"/>
              <a:defRPr/>
            </a:pPr>
            <a:r>
              <a:rPr lang="en-US" altLang="en-US" sz="2000" dirty="0">
                <a:solidFill>
                  <a:prstClr val="black"/>
                </a:solidFill>
                <a:latin typeface="Calibri" pitchFamily="34" charset="0"/>
                <a:cs typeface="Arial" charset="0"/>
              </a:rPr>
              <a:t>Reference(s)</a:t>
            </a:r>
          </a:p>
        </p:txBody>
      </p:sp>
      <p:cxnSp>
        <p:nvCxnSpPr>
          <p:cNvPr id="3" name="Straight Connector 2">
            <a:extLst>
              <a:ext uri="{FF2B5EF4-FFF2-40B4-BE49-F238E27FC236}">
                <a16:creationId xmlns:a16="http://schemas.microsoft.com/office/drawing/2014/main" id="{5A2197E2-C166-40A7-A32C-81FAFAAF648B}"/>
              </a:ext>
            </a:extLst>
          </p:cNvPr>
          <p:cNvCxnSpPr/>
          <p:nvPr/>
        </p:nvCxnSpPr>
        <p:spPr>
          <a:xfrm>
            <a:off x="2040449" y="5014687"/>
            <a:ext cx="8171543"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75260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77F07-01D1-4EEA-A677-09F517F1612F}"/>
              </a:ext>
            </a:extLst>
          </p:cNvPr>
          <p:cNvSpPr>
            <a:spLocks noGrp="1"/>
          </p:cNvSpPr>
          <p:nvPr>
            <p:ph type="title"/>
          </p:nvPr>
        </p:nvSpPr>
        <p:spPr/>
        <p:txBody>
          <a:bodyPr>
            <a:normAutofit/>
          </a:bodyPr>
          <a:lstStyle/>
          <a:p>
            <a:r>
              <a:rPr lang="en-US" dirty="0"/>
              <a:t>Implications</a:t>
            </a:r>
          </a:p>
        </p:txBody>
      </p:sp>
      <p:sp>
        <p:nvSpPr>
          <p:cNvPr id="3" name="Content Placeholder 2">
            <a:extLst>
              <a:ext uri="{FF2B5EF4-FFF2-40B4-BE49-F238E27FC236}">
                <a16:creationId xmlns:a16="http://schemas.microsoft.com/office/drawing/2014/main" id="{74D480ED-91D0-4703-A7B4-46C8A92423BC}"/>
              </a:ext>
            </a:extLst>
          </p:cNvPr>
          <p:cNvSpPr>
            <a:spLocks noGrp="1"/>
          </p:cNvSpPr>
          <p:nvPr>
            <p:ph idx="1"/>
          </p:nvPr>
        </p:nvSpPr>
        <p:spPr>
          <a:xfrm>
            <a:off x="1894116" y="1825074"/>
            <a:ext cx="8454571" cy="4670109"/>
          </a:xfrm>
        </p:spPr>
        <p:txBody>
          <a:bodyPr>
            <a:noAutofit/>
          </a:bodyPr>
          <a:lstStyle/>
          <a:p>
            <a:pPr>
              <a:lnSpc>
                <a:spcPct val="95000"/>
              </a:lnSpc>
              <a:spcBef>
                <a:spcPts val="0"/>
              </a:spcBef>
            </a:pPr>
            <a:r>
              <a:rPr lang="en-US" sz="2800" dirty="0"/>
              <a:t>Data standards work is driven by </a:t>
            </a:r>
            <a:r>
              <a:rPr lang="en-US" sz="2800" u="sng" dirty="0"/>
              <a:t>use cases</a:t>
            </a:r>
          </a:p>
          <a:p>
            <a:pPr lvl="1">
              <a:lnSpc>
                <a:spcPct val="95000"/>
              </a:lnSpc>
              <a:spcBef>
                <a:spcPts val="0"/>
              </a:spcBef>
            </a:pPr>
            <a:r>
              <a:rPr lang="en-US" sz="2400" dirty="0"/>
              <a:t>NQRN Registries on FHIR</a:t>
            </a:r>
          </a:p>
          <a:p>
            <a:pPr lvl="1">
              <a:lnSpc>
                <a:spcPct val="95000"/>
              </a:lnSpc>
              <a:spcBef>
                <a:spcPts val="0"/>
              </a:spcBef>
            </a:pPr>
            <a:r>
              <a:rPr lang="en-US" sz="2400" dirty="0"/>
              <a:t>CMSS registries community</a:t>
            </a:r>
          </a:p>
          <a:p>
            <a:pPr lvl="1">
              <a:lnSpc>
                <a:spcPct val="95000"/>
              </a:lnSpc>
              <a:spcBef>
                <a:spcPts val="0"/>
              </a:spcBef>
            </a:pPr>
            <a:r>
              <a:rPr lang="en-US" sz="2400" dirty="0" err="1"/>
              <a:t>MDEpiNet</a:t>
            </a:r>
            <a:r>
              <a:rPr lang="en-US" sz="2400" dirty="0"/>
              <a:t> </a:t>
            </a:r>
            <a:r>
              <a:rPr lang="en-US" sz="2400" dirty="0" err="1"/>
              <a:t>NESTcc</a:t>
            </a:r>
            <a:r>
              <a:rPr lang="en-US" sz="2400" dirty="0"/>
              <a:t> projects (e.g., BUILD, RAPID)</a:t>
            </a:r>
          </a:p>
          <a:p>
            <a:pPr lvl="1">
              <a:lnSpc>
                <a:spcPct val="95000"/>
              </a:lnSpc>
              <a:spcBef>
                <a:spcPts val="0"/>
              </a:spcBef>
            </a:pPr>
            <a:r>
              <a:rPr lang="en-US" sz="2400" dirty="0"/>
              <a:t>FDA Coordinated Registry Networks</a:t>
            </a:r>
          </a:p>
          <a:p>
            <a:pPr lvl="1">
              <a:lnSpc>
                <a:spcPct val="95000"/>
              </a:lnSpc>
              <a:spcBef>
                <a:spcPts val="0"/>
              </a:spcBef>
            </a:pPr>
            <a:r>
              <a:rPr lang="en-US" sz="2400" dirty="0"/>
              <a:t>HL7 CIC – Common Clinical Registry Framework (CCRF) DAM</a:t>
            </a:r>
          </a:p>
          <a:p>
            <a:pPr>
              <a:lnSpc>
                <a:spcPct val="95000"/>
              </a:lnSpc>
              <a:spcBef>
                <a:spcPts val="1200"/>
              </a:spcBef>
            </a:pPr>
            <a:r>
              <a:rPr lang="en-US" sz="2800" dirty="0"/>
              <a:t>Informatics processes and formalisms key if CDEs are to be adopted across healthcare</a:t>
            </a:r>
          </a:p>
          <a:p>
            <a:pPr lvl="1">
              <a:lnSpc>
                <a:spcPct val="95000"/>
              </a:lnSpc>
              <a:spcBef>
                <a:spcPts val="0"/>
              </a:spcBef>
            </a:pPr>
            <a:r>
              <a:rPr lang="en-US" sz="2400" dirty="0"/>
              <a:t>FHIR, HL7 v2 do not cover clinical </a:t>
            </a:r>
            <a:r>
              <a:rPr lang="en-US" sz="2400" dirty="0">
                <a:sym typeface="Wingdings" panose="05000000000000000000" pitchFamily="2" charset="2"/>
              </a:rPr>
              <a:t> registry use case</a:t>
            </a:r>
            <a:endParaRPr lang="en-US" sz="2400" dirty="0"/>
          </a:p>
          <a:p>
            <a:pPr lvl="1">
              <a:lnSpc>
                <a:spcPct val="95000"/>
              </a:lnSpc>
              <a:spcBef>
                <a:spcPts val="0"/>
              </a:spcBef>
            </a:pPr>
            <a:r>
              <a:rPr lang="en-US" sz="2400" dirty="0"/>
              <a:t>CDE metadata is a good start; still need modeling</a:t>
            </a:r>
          </a:p>
          <a:p>
            <a:pPr lvl="1">
              <a:lnSpc>
                <a:spcPct val="95000"/>
              </a:lnSpc>
              <a:spcBef>
                <a:spcPts val="0"/>
              </a:spcBef>
            </a:pPr>
            <a:r>
              <a:rPr lang="en-US" sz="2400" dirty="0"/>
              <a:t>Native, interoperable clinical data is the frontier</a:t>
            </a:r>
            <a:endParaRPr lang="en-US" dirty="0"/>
          </a:p>
        </p:txBody>
      </p:sp>
    </p:spTree>
    <p:extLst>
      <p:ext uri="{BB962C8B-B14F-4D97-AF65-F5344CB8AC3E}">
        <p14:creationId xmlns:p14="http://schemas.microsoft.com/office/powerpoint/2010/main" val="4289731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OPA/ACOG FPAR 2.0 project</a:t>
            </a:r>
          </a:p>
        </p:txBody>
      </p:sp>
      <p:sp>
        <p:nvSpPr>
          <p:cNvPr id="3" name="Subtitle 2"/>
          <p:cNvSpPr>
            <a:spLocks noGrp="1"/>
          </p:cNvSpPr>
          <p:nvPr>
            <p:ph type="subTitle" idx="1"/>
          </p:nvPr>
        </p:nvSpPr>
        <p:spPr/>
        <p:txBody>
          <a:bodyPr/>
          <a:lstStyle/>
          <a:p>
            <a:r>
              <a:rPr lang="en-US"/>
              <a:t>Steve Hasley, ACOG CMIO</a:t>
            </a:r>
          </a:p>
        </p:txBody>
      </p:sp>
    </p:spTree>
    <p:extLst>
      <p:ext uri="{BB962C8B-B14F-4D97-AF65-F5344CB8AC3E}">
        <p14:creationId xmlns:p14="http://schemas.microsoft.com/office/powerpoint/2010/main" val="12743464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6396872" y="2109157"/>
          <a:ext cx="4202548" cy="3887930"/>
        </p:xfrm>
        <a:graphic>
          <a:graphicData uri="http://schemas.openxmlformats.org/drawingml/2006/table">
            <a:tbl>
              <a:tblPr firstRow="1" bandRow="1">
                <a:tableStyleId>{8799B23B-EC83-4686-B30A-512413B5E67A}</a:tableStyleId>
              </a:tblPr>
              <a:tblGrid>
                <a:gridCol w="817864">
                  <a:extLst>
                    <a:ext uri="{9D8B030D-6E8A-4147-A177-3AD203B41FA5}">
                      <a16:colId xmlns:a16="http://schemas.microsoft.com/office/drawing/2014/main" val="20000"/>
                    </a:ext>
                  </a:extLst>
                </a:gridCol>
                <a:gridCol w="3384684">
                  <a:extLst>
                    <a:ext uri="{9D8B030D-6E8A-4147-A177-3AD203B41FA5}">
                      <a16:colId xmlns:a16="http://schemas.microsoft.com/office/drawing/2014/main" val="20001"/>
                    </a:ext>
                  </a:extLst>
                </a:gridCol>
              </a:tblGrid>
              <a:tr h="388793">
                <a:tc>
                  <a:txBody>
                    <a:bodyPr/>
                    <a:lstStyle/>
                    <a:p>
                      <a:pPr algn="r"/>
                      <a:r>
                        <a:rPr lang="en-US" sz="1800" dirty="0"/>
                        <a:t>7.2</a:t>
                      </a:r>
                    </a:p>
                  </a:txBody>
                  <a:tcPr marL="91432" marR="91432" marT="45733" marB="45733">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r>
                        <a:rPr lang="en-US" sz="1800" dirty="0"/>
                        <a:t>million encounters annually</a:t>
                      </a:r>
                    </a:p>
                  </a:txBody>
                  <a:tcPr marL="91432" marR="91432" marT="45733" marB="45733">
                    <a:lnL w="12700" cmpd="sng">
                      <a:noFill/>
                    </a:lnL>
                    <a:lnR w="12700" cmpd="sng">
                      <a:noFill/>
                    </a:lnR>
                    <a:lnT w="127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88793">
                <a:tc>
                  <a:txBody>
                    <a:bodyPr/>
                    <a:lstStyle/>
                    <a:p>
                      <a:pPr algn="r"/>
                      <a:r>
                        <a:rPr lang="en-US" sz="1800" b="1" dirty="0"/>
                        <a:t>4.1</a:t>
                      </a:r>
                    </a:p>
                  </a:txBody>
                  <a:tcPr marL="91432" marR="91432" marT="45733" marB="45733">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r>
                        <a:rPr lang="en-US" sz="1800" b="1" dirty="0"/>
                        <a:t>million clients</a:t>
                      </a:r>
                    </a:p>
                  </a:txBody>
                  <a:tcPr marL="91432" marR="91432" marT="45733" marB="45733">
                    <a:lnL w="12700" cmpd="sng">
                      <a:noFill/>
                    </a:lnL>
                    <a:lnR w="12700" cmpd="sng">
                      <a:noFill/>
                    </a:lnR>
                    <a:lnT w="127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88793">
                <a:tc>
                  <a:txBody>
                    <a:bodyPr/>
                    <a:lstStyle/>
                    <a:p>
                      <a:pPr algn="r"/>
                      <a:r>
                        <a:rPr lang="en-US" sz="1800" dirty="0"/>
                        <a:t>4,127</a:t>
                      </a:r>
                    </a:p>
                  </a:txBody>
                  <a:tcPr marL="91432" marR="91432" marT="45733" marB="45733">
                    <a:lnL w="12700" cmpd="sng">
                      <a:noFill/>
                    </a:lnL>
                    <a:lnR w="12700" cmpd="sng">
                      <a:noFill/>
                    </a:lnR>
                    <a:lnT w="25400" cmpd="sng">
                      <a:noFill/>
                    </a:lnT>
                    <a:lnB w="12700" cmpd="sng">
                      <a:noFill/>
                    </a:lnB>
                    <a:lnTlToBr w="12700" cmpd="sng">
                      <a:noFill/>
                      <a:prstDash val="solid"/>
                    </a:lnTlToBr>
                    <a:lnBlToTr w="12700" cmpd="sng">
                      <a:noFill/>
                      <a:prstDash val="solid"/>
                    </a:lnBlToTr>
                  </a:tcPr>
                </a:tc>
                <a:tc>
                  <a:txBody>
                    <a:bodyPr/>
                    <a:lstStyle/>
                    <a:p>
                      <a:r>
                        <a:rPr lang="en-US" sz="1800" dirty="0"/>
                        <a:t>Service delivery sites</a:t>
                      </a:r>
                    </a:p>
                  </a:txBody>
                  <a:tcPr marL="91432" marR="91432" marT="45733" marB="45733">
                    <a:lnL w="12700" cmpd="sng">
                      <a:noFill/>
                    </a:lnL>
                    <a:lnR w="12700" cmpd="sng">
                      <a:noFill/>
                    </a:lnR>
                    <a:lnT w="254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88793">
                <a:tc>
                  <a:txBody>
                    <a:bodyPr/>
                    <a:lstStyle/>
                    <a:p>
                      <a:pPr algn="r"/>
                      <a:r>
                        <a:rPr lang="en-US" sz="1800" dirty="0"/>
                        <a:t>1,134</a:t>
                      </a:r>
                    </a:p>
                  </a:txBody>
                  <a:tcPr marL="91432" marR="91432" marT="45733" marB="45733">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Sub</a:t>
                      </a:r>
                      <a:r>
                        <a:rPr lang="en-US" sz="1800" baseline="0" dirty="0"/>
                        <a:t> recipients</a:t>
                      </a:r>
                      <a:endParaRPr lang="en-US" sz="1800" dirty="0"/>
                    </a:p>
                  </a:txBody>
                  <a:tcPr marL="91432" marR="91432" marT="45733" marB="45733">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88793">
                <a:tc>
                  <a:txBody>
                    <a:bodyPr/>
                    <a:lstStyle/>
                    <a:p>
                      <a:pPr algn="r"/>
                      <a:r>
                        <a:rPr lang="en-US" sz="1800" dirty="0"/>
                        <a:t>50+</a:t>
                      </a:r>
                    </a:p>
                  </a:txBody>
                  <a:tcPr marL="91432" marR="91432" marT="45733" marB="45733">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States</a:t>
                      </a:r>
                      <a:r>
                        <a:rPr lang="en-US" sz="1800" baseline="0" dirty="0"/>
                        <a:t> &amp;</a:t>
                      </a:r>
                      <a:r>
                        <a:rPr lang="en-US" sz="1800" dirty="0"/>
                        <a:t> territories </a:t>
                      </a:r>
                      <a:r>
                        <a:rPr lang="en-US" sz="1400" dirty="0"/>
                        <a:t>funded by</a:t>
                      </a:r>
                      <a:endParaRPr lang="en-US" sz="1800" dirty="0"/>
                    </a:p>
                  </a:txBody>
                  <a:tcPr marL="91432" marR="91432" marT="45733" marB="45733">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88793">
                <a:tc>
                  <a:txBody>
                    <a:bodyPr/>
                    <a:lstStyle/>
                    <a:p>
                      <a:pPr algn="r"/>
                      <a:r>
                        <a:rPr lang="en-US" sz="1800" dirty="0"/>
                        <a:t>94</a:t>
                      </a:r>
                    </a:p>
                  </a:txBody>
                  <a:tcPr marL="91432" marR="91432" marT="45733" marB="45733">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800" dirty="0"/>
                        <a:t>Grantees </a:t>
                      </a:r>
                      <a:r>
                        <a:rPr lang="en-US" sz="1400" dirty="0"/>
                        <a:t>monitored by</a:t>
                      </a:r>
                      <a:endParaRPr lang="en-US" sz="1800" dirty="0"/>
                    </a:p>
                  </a:txBody>
                  <a:tcPr marL="91432" marR="91432" marT="45733" marB="45733">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88793">
                <a:tc>
                  <a:txBody>
                    <a:bodyPr/>
                    <a:lstStyle/>
                    <a:p>
                      <a:pPr algn="r"/>
                      <a:r>
                        <a:rPr lang="en-US" sz="1800" dirty="0"/>
                        <a:t>20</a:t>
                      </a:r>
                    </a:p>
                  </a:txBody>
                  <a:tcPr marL="91432" marR="91432" marT="45733" marB="45733">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800" dirty="0"/>
                        <a:t>Regional OPA FTEs </a:t>
                      </a:r>
                      <a:r>
                        <a:rPr lang="en-US" sz="1400" dirty="0"/>
                        <a:t>supported by</a:t>
                      </a:r>
                    </a:p>
                  </a:txBody>
                  <a:tcPr marL="91432" marR="91432" marT="45733" marB="45733">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88793">
                <a:tc>
                  <a:txBody>
                    <a:bodyPr/>
                    <a:lstStyle/>
                    <a:p>
                      <a:pPr algn="r"/>
                      <a:r>
                        <a:rPr lang="en-US" sz="1800" dirty="0"/>
                        <a:t>10</a:t>
                      </a:r>
                    </a:p>
                  </a:txBody>
                  <a:tcPr marL="91432" marR="91432" marT="45733" marB="45733">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800" dirty="0"/>
                        <a:t>Regional Health Administrators</a:t>
                      </a:r>
                    </a:p>
                  </a:txBody>
                  <a:tcPr marL="91432" marR="91432" marT="45733" marB="45733">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8793">
                <a:tc>
                  <a:txBody>
                    <a:bodyPr/>
                    <a:lstStyle/>
                    <a:p>
                      <a:pPr algn="r"/>
                      <a:r>
                        <a:rPr lang="en-US" sz="1800" dirty="0"/>
                        <a:t>5</a:t>
                      </a:r>
                    </a:p>
                  </a:txBody>
                  <a:tcPr marL="91432" marR="91432" marT="45733" marB="45733">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800" dirty="0"/>
                        <a:t>National Training Centers</a:t>
                      </a:r>
                    </a:p>
                  </a:txBody>
                  <a:tcPr marL="91432" marR="91432" marT="45733" marB="45733">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388793">
                <a:tc>
                  <a:txBody>
                    <a:bodyPr/>
                    <a:lstStyle/>
                    <a:p>
                      <a:pPr algn="r"/>
                      <a:r>
                        <a:rPr lang="en-US" sz="1800" dirty="0"/>
                        <a:t>1</a:t>
                      </a:r>
                    </a:p>
                  </a:txBody>
                  <a:tcPr marL="91432" marR="91432" marT="45733" marB="45733">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800" dirty="0"/>
                        <a:t>OPA HQ</a:t>
                      </a:r>
                    </a:p>
                  </a:txBody>
                  <a:tcPr marL="91432" marR="91432" marT="45733" marB="45733">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9"/>
                  </a:ext>
                </a:extLst>
              </a:tr>
            </a:tbl>
          </a:graphicData>
        </a:graphic>
      </p:graphicFrame>
      <p:sp>
        <p:nvSpPr>
          <p:cNvPr id="23577" name="Title 1"/>
          <p:cNvSpPr>
            <a:spLocks noGrp="1"/>
          </p:cNvSpPr>
          <p:nvPr>
            <p:ph type="title"/>
          </p:nvPr>
        </p:nvSpPr>
        <p:spPr>
          <a:xfrm>
            <a:off x="2057400" y="152401"/>
            <a:ext cx="7668338" cy="804333"/>
          </a:xfrm>
        </p:spPr>
        <p:txBody>
          <a:bodyPr>
            <a:normAutofit fontScale="90000"/>
          </a:bodyPr>
          <a:lstStyle/>
          <a:p>
            <a:pPr eaLnBrk="1" hangingPunct="1"/>
            <a:r>
              <a:rPr lang="en-US" dirty="0"/>
              <a:t>Title X: A diverse and wide network</a:t>
            </a:r>
          </a:p>
        </p:txBody>
      </p:sp>
      <p:pic>
        <p:nvPicPr>
          <p:cNvPr id="23579" name="Content Placeholder 3" descr="Regionsmap1160.png"/>
          <p:cNvPicPr>
            <a:picLocks noGrp="1" noChangeAspect="1"/>
          </p:cNvPicPr>
          <p:nvPr>
            <p:ph idx="1"/>
          </p:nvPr>
        </p:nvPicPr>
        <p:blipFill>
          <a:blip r:embed="rId3" cstate="email">
            <a:extLst>
              <a:ext uri="{28A0092B-C50C-407E-A947-70E740481C1C}">
                <a14:useLocalDpi xmlns:a14="http://schemas.microsoft.com/office/drawing/2010/main" val="0"/>
              </a:ext>
            </a:extLst>
          </a:blip>
          <a:srcRect l="-10390" r="-10390"/>
          <a:stretch>
            <a:fillRect/>
          </a:stretch>
        </p:blipFill>
        <p:spPr bwMode="auto">
          <a:xfrm>
            <a:off x="1018695" y="838201"/>
            <a:ext cx="5926138" cy="3249613"/>
          </a:xfrm>
        </p:spPr>
      </p:pic>
      <p:sp>
        <p:nvSpPr>
          <p:cNvPr id="23580" name="TextBox 3"/>
          <p:cNvSpPr txBox="1">
            <a:spLocks noChangeArrowheads="1"/>
          </p:cNvSpPr>
          <p:nvPr/>
        </p:nvSpPr>
        <p:spPr bwMode="auto">
          <a:xfrm>
            <a:off x="6400801" y="6352402"/>
            <a:ext cx="417454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Rockwell" pitchFamily="18" charset="0"/>
                <a:ea typeface="MS PGothic" pitchFamily="34" charset="-128"/>
              </a:defRPr>
            </a:lvl1pPr>
            <a:lvl2pPr marL="742950" indent="-285750" eaLnBrk="0" hangingPunct="0">
              <a:defRPr>
                <a:solidFill>
                  <a:schemeClr val="tx1"/>
                </a:solidFill>
                <a:latin typeface="Rockwell" pitchFamily="18" charset="0"/>
                <a:ea typeface="MS PGothic" pitchFamily="34" charset="-128"/>
              </a:defRPr>
            </a:lvl2pPr>
            <a:lvl3pPr marL="1143000" indent="-228600" eaLnBrk="0" hangingPunct="0">
              <a:defRPr>
                <a:solidFill>
                  <a:schemeClr val="tx1"/>
                </a:solidFill>
                <a:latin typeface="Rockwell" pitchFamily="18" charset="0"/>
                <a:ea typeface="MS PGothic" pitchFamily="34" charset="-128"/>
              </a:defRPr>
            </a:lvl3pPr>
            <a:lvl4pPr marL="1600200" indent="-228600" eaLnBrk="0" hangingPunct="0">
              <a:defRPr>
                <a:solidFill>
                  <a:schemeClr val="tx1"/>
                </a:solidFill>
                <a:latin typeface="Rockwell" pitchFamily="18" charset="0"/>
                <a:ea typeface="MS PGothic" pitchFamily="34" charset="-128"/>
              </a:defRPr>
            </a:lvl4pPr>
            <a:lvl5pPr marL="2057400" indent="-228600" eaLnBrk="0" hangingPunct="0">
              <a:defRPr>
                <a:solidFill>
                  <a:schemeClr val="tx1"/>
                </a:solidFill>
                <a:latin typeface="Rockwell"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Rockwell"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Rockwell"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Rockwell"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Rockwell" pitchFamily="18" charset="0"/>
                <a:ea typeface="MS PGothic"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Rockwell" pitchFamily="18" charset="0"/>
                <a:ea typeface="MS PGothic" pitchFamily="34" charset="-128"/>
                <a:cs typeface="+mn-cs"/>
              </a:rPr>
              <a:t>Source: Family Planning Annual Report: 2014 (Aug 2015)</a:t>
            </a:r>
          </a:p>
        </p:txBody>
      </p:sp>
      <p:sp>
        <p:nvSpPr>
          <p:cNvPr id="2" name="TextBox 1"/>
          <p:cNvSpPr txBox="1"/>
          <p:nvPr/>
        </p:nvSpPr>
        <p:spPr>
          <a:xfrm>
            <a:off x="2771382" y="1096903"/>
            <a:ext cx="40386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rPr>
              <a:t>The 10 HHS Federal Regions</a:t>
            </a:r>
          </a:p>
        </p:txBody>
      </p:sp>
      <p:sp>
        <p:nvSpPr>
          <p:cNvPr id="8" name="Slide Number Placeholder 1"/>
          <p:cNvSpPr>
            <a:spLocks noGrp="1"/>
          </p:cNvSpPr>
          <p:nvPr>
            <p:ph type="sldNum" sz="quarter" idx="4294967295"/>
          </p:nvPr>
        </p:nvSpPr>
        <p:spPr bwMode="auto">
          <a:xfrm>
            <a:off x="9829800" y="242889"/>
            <a:ext cx="5540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fontAlgn="base">
              <a:spcBef>
                <a:spcPct val="0"/>
              </a:spcBef>
              <a:spcAft>
                <a:spcPct val="0"/>
              </a:spcAft>
              <a:defRPr>
                <a:solidFill>
                  <a:schemeClr val="tx1"/>
                </a:solidFill>
                <a:latin typeface="Rockwell" pitchFamily="18" charset="0"/>
              </a:defRPr>
            </a:lvl6pPr>
            <a:lvl7pPr marL="2971800" indent="-228600" fontAlgn="base">
              <a:spcBef>
                <a:spcPct val="0"/>
              </a:spcBef>
              <a:spcAft>
                <a:spcPct val="0"/>
              </a:spcAft>
              <a:defRPr>
                <a:solidFill>
                  <a:schemeClr val="tx1"/>
                </a:solidFill>
                <a:latin typeface="Rockwell" pitchFamily="18" charset="0"/>
              </a:defRPr>
            </a:lvl7pPr>
            <a:lvl8pPr marL="3429000" indent="-228600" fontAlgn="base">
              <a:spcBef>
                <a:spcPct val="0"/>
              </a:spcBef>
              <a:spcAft>
                <a:spcPct val="0"/>
              </a:spcAft>
              <a:defRPr>
                <a:solidFill>
                  <a:schemeClr val="tx1"/>
                </a:solidFill>
                <a:latin typeface="Rockwell" pitchFamily="18" charset="0"/>
              </a:defRPr>
            </a:lvl8pPr>
            <a:lvl9pPr marL="3886200" indent="-228600" fontAlgn="base">
              <a:spcBef>
                <a:spcPct val="0"/>
              </a:spcBef>
              <a:spcAft>
                <a:spcPct val="0"/>
              </a:spcAft>
              <a:defRPr>
                <a:solidFill>
                  <a:schemeClr val="tx1"/>
                </a:solidFill>
                <a:latin typeface="Rockwell"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A27E1324-8AD6-4091-A9C6-04E3C3A727C2}" type="slidenum">
              <a:rPr kumimoji="0" lang="en-US" altLang="en-US" sz="1100" b="0" i="0" u="none" strike="noStrike" kern="1200" cap="none" spc="0" normalizeH="0" baseline="0" noProof="0">
                <a:ln>
                  <a:noFill/>
                </a:ln>
                <a:solidFill>
                  <a:prstClr val="white"/>
                </a:solidFill>
                <a:effectLst/>
                <a:uLnTx/>
                <a:uFillTx/>
                <a:latin typeface="Rockwell" pitchFamily="18" charset="0"/>
                <a:ea typeface="MS PGothic"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17</a:t>
            </a:fld>
            <a:endParaRPr kumimoji="0" lang="en-US" altLang="en-US" sz="1100" b="0" i="0" u="none" strike="noStrike" kern="1200" cap="none" spc="0" normalizeH="0" baseline="0" noProof="0" dirty="0">
              <a:ln>
                <a:noFill/>
              </a:ln>
              <a:solidFill>
                <a:prstClr val="white"/>
              </a:solidFill>
              <a:effectLst/>
              <a:uLnTx/>
              <a:uFillTx/>
              <a:latin typeface="Rockwell" pitchFamily="18" charset="0"/>
              <a:ea typeface="MS PGothic" pitchFamily="34" charset="-128"/>
              <a:cs typeface="+mn-cs"/>
            </a:endParaRPr>
          </a:p>
        </p:txBody>
      </p:sp>
      <p:pic>
        <p:nvPicPr>
          <p:cNvPr id="11" name="Picture 4" descr="S:\OPA\Health IT\Visuals\Logos\hhs 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1" y="838201"/>
            <a:ext cx="1011401" cy="1011401"/>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p:cNvSpPr/>
          <p:nvPr/>
        </p:nvSpPr>
        <p:spPr>
          <a:xfrm rot="21069868">
            <a:off x="1808819" y="4202593"/>
            <a:ext cx="3298543" cy="2213687"/>
          </a:xfrm>
          <a:prstGeom prst="ellipse">
            <a:avLst/>
          </a:prstGeom>
          <a:solidFill>
            <a:srgbClr val="FFCC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Family Planning saves tax payers $7.09 for every $1 invested!</a:t>
            </a:r>
          </a:p>
        </p:txBody>
      </p:sp>
      <p:sp>
        <p:nvSpPr>
          <p:cNvPr id="12" name="TextBox 3"/>
          <p:cNvSpPr txBox="1">
            <a:spLocks noChangeArrowheads="1"/>
          </p:cNvSpPr>
          <p:nvPr/>
        </p:nvSpPr>
        <p:spPr bwMode="auto">
          <a:xfrm rot="21076915">
            <a:off x="2598532" y="5982016"/>
            <a:ext cx="209384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Rockwell" pitchFamily="18" charset="0"/>
                <a:ea typeface="MS PGothic" pitchFamily="34" charset="-128"/>
              </a:defRPr>
            </a:lvl1pPr>
            <a:lvl2pPr marL="742950" indent="-285750" eaLnBrk="0" hangingPunct="0">
              <a:defRPr>
                <a:solidFill>
                  <a:schemeClr val="tx1"/>
                </a:solidFill>
                <a:latin typeface="Rockwell" pitchFamily="18" charset="0"/>
                <a:ea typeface="MS PGothic" pitchFamily="34" charset="-128"/>
              </a:defRPr>
            </a:lvl2pPr>
            <a:lvl3pPr marL="1143000" indent="-228600" eaLnBrk="0" hangingPunct="0">
              <a:defRPr>
                <a:solidFill>
                  <a:schemeClr val="tx1"/>
                </a:solidFill>
                <a:latin typeface="Rockwell" pitchFamily="18" charset="0"/>
                <a:ea typeface="MS PGothic" pitchFamily="34" charset="-128"/>
              </a:defRPr>
            </a:lvl3pPr>
            <a:lvl4pPr marL="1600200" indent="-228600" eaLnBrk="0" hangingPunct="0">
              <a:defRPr>
                <a:solidFill>
                  <a:schemeClr val="tx1"/>
                </a:solidFill>
                <a:latin typeface="Rockwell" pitchFamily="18" charset="0"/>
                <a:ea typeface="MS PGothic" pitchFamily="34" charset="-128"/>
              </a:defRPr>
            </a:lvl4pPr>
            <a:lvl5pPr marL="2057400" indent="-228600" eaLnBrk="0" hangingPunct="0">
              <a:defRPr>
                <a:solidFill>
                  <a:schemeClr val="tx1"/>
                </a:solidFill>
                <a:latin typeface="Rockwell"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Rockwell"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Rockwell"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Rockwell"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Rockwell" pitchFamily="18" charset="0"/>
                <a:ea typeface="MS PGothic"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Rockwell" pitchFamily="18" charset="0"/>
                <a:ea typeface="MS PGothic" pitchFamily="34" charset="-128"/>
                <a:cs typeface="+mn-cs"/>
              </a:rPr>
              <a:t>Source: www.guttmacher.org</a:t>
            </a:r>
          </a:p>
        </p:txBody>
      </p:sp>
    </p:spTree>
    <p:extLst>
      <p:ext uri="{BB962C8B-B14F-4D97-AF65-F5344CB8AC3E}">
        <p14:creationId xmlns:p14="http://schemas.microsoft.com/office/powerpoint/2010/main" val="2839192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a:xfrm>
            <a:off x="1981200" y="228600"/>
            <a:ext cx="8001000" cy="1116012"/>
          </a:xfrm>
        </p:spPr>
        <p:txBody>
          <a:bodyPr/>
          <a:lstStyle/>
          <a:p>
            <a:r>
              <a:rPr lang="en-US" altLang="en-US" sz="3200" dirty="0"/>
              <a:t>Converge: Draft 2.0 Data Elements</a:t>
            </a:r>
          </a:p>
        </p:txBody>
      </p:sp>
      <p:sp>
        <p:nvSpPr>
          <p:cNvPr id="3" name="Content Placeholder 2"/>
          <p:cNvSpPr>
            <a:spLocks noGrp="1"/>
          </p:cNvSpPr>
          <p:nvPr>
            <p:ph idx="1"/>
          </p:nvPr>
        </p:nvSpPr>
        <p:spPr>
          <a:xfrm>
            <a:off x="1676400" y="1219200"/>
            <a:ext cx="8686800" cy="5181600"/>
          </a:xfrm>
        </p:spPr>
        <p:txBody>
          <a:bodyPr numCol="2" rtlCol="0">
            <a:normAutofit fontScale="92500" lnSpcReduction="20000"/>
          </a:bodyPr>
          <a:lstStyle/>
          <a:p>
            <a:pPr marL="365760" indent="-256032">
              <a:spcBef>
                <a:spcPts val="300"/>
              </a:spcBef>
              <a:buFont typeface="Georgia"/>
              <a:buChar char="•"/>
              <a:defRPr/>
            </a:pPr>
            <a:r>
              <a:rPr lang="en-US" dirty="0">
                <a:solidFill>
                  <a:sysClr val="windowText" lastClr="000000"/>
                </a:solidFill>
              </a:rPr>
              <a:t>Client ID</a:t>
            </a:r>
          </a:p>
          <a:p>
            <a:pPr marL="365760" indent="-256032">
              <a:spcBef>
                <a:spcPts val="300"/>
              </a:spcBef>
              <a:buFont typeface="Georgia"/>
              <a:buChar char="•"/>
              <a:defRPr/>
            </a:pPr>
            <a:r>
              <a:rPr lang="en-US" dirty="0">
                <a:solidFill>
                  <a:sysClr val="windowText" lastClr="000000"/>
                </a:solidFill>
              </a:rPr>
              <a:t>Provider ID</a:t>
            </a:r>
          </a:p>
          <a:p>
            <a:pPr marL="365760" indent="-256032">
              <a:spcBef>
                <a:spcPts val="300"/>
              </a:spcBef>
              <a:buFont typeface="Georgia"/>
              <a:buChar char="•"/>
              <a:defRPr/>
            </a:pPr>
            <a:r>
              <a:rPr lang="en-US" dirty="0">
                <a:solidFill>
                  <a:sysClr val="windowText" lastClr="000000"/>
                </a:solidFill>
              </a:rPr>
              <a:t>Visit date</a:t>
            </a:r>
          </a:p>
          <a:p>
            <a:pPr marL="365760" indent="-256032">
              <a:spcBef>
                <a:spcPts val="300"/>
              </a:spcBef>
              <a:buFont typeface="Georgia"/>
              <a:buChar char="•"/>
              <a:defRPr/>
            </a:pPr>
            <a:r>
              <a:rPr lang="en-US" dirty="0">
                <a:solidFill>
                  <a:sysClr val="windowText" lastClr="000000"/>
                </a:solidFill>
              </a:rPr>
              <a:t>Date of birth</a:t>
            </a:r>
          </a:p>
          <a:p>
            <a:pPr marL="365760" indent="-256032">
              <a:spcBef>
                <a:spcPts val="300"/>
              </a:spcBef>
              <a:buFont typeface="Georgia"/>
              <a:buChar char="•"/>
              <a:defRPr/>
            </a:pPr>
            <a:r>
              <a:rPr lang="en-US" dirty="0">
                <a:solidFill>
                  <a:sysClr val="windowText" lastClr="000000"/>
                </a:solidFill>
              </a:rPr>
              <a:t>Sex</a:t>
            </a:r>
          </a:p>
          <a:p>
            <a:pPr marL="365760" indent="-256032">
              <a:spcBef>
                <a:spcPts val="300"/>
              </a:spcBef>
              <a:buFont typeface="Georgia"/>
              <a:buChar char="•"/>
              <a:defRPr/>
            </a:pPr>
            <a:r>
              <a:rPr lang="en-US" dirty="0">
                <a:solidFill>
                  <a:sysClr val="windowText" lastClr="000000"/>
                </a:solidFill>
              </a:rPr>
              <a:t>Ethnicity</a:t>
            </a:r>
          </a:p>
          <a:p>
            <a:pPr marL="365760" indent="-256032">
              <a:spcBef>
                <a:spcPts val="300"/>
              </a:spcBef>
              <a:buFont typeface="Georgia"/>
              <a:buChar char="•"/>
              <a:defRPr/>
            </a:pPr>
            <a:r>
              <a:rPr lang="en-US" dirty="0">
                <a:solidFill>
                  <a:sysClr val="windowText" lastClr="000000"/>
                </a:solidFill>
              </a:rPr>
              <a:t>Race</a:t>
            </a:r>
          </a:p>
          <a:p>
            <a:pPr marL="365760" indent="-256032">
              <a:spcBef>
                <a:spcPts val="300"/>
              </a:spcBef>
              <a:buFont typeface="Georgia"/>
              <a:buChar char="•"/>
              <a:defRPr/>
            </a:pPr>
            <a:r>
              <a:rPr lang="en-US" dirty="0">
                <a:solidFill>
                  <a:sysClr val="windowText" lastClr="000000"/>
                </a:solidFill>
              </a:rPr>
              <a:t>Limited English Proficiency status</a:t>
            </a:r>
          </a:p>
          <a:p>
            <a:pPr marL="365760" indent="-256032">
              <a:spcBef>
                <a:spcPts val="300"/>
              </a:spcBef>
              <a:buFont typeface="Georgia"/>
              <a:buChar char="•"/>
              <a:defRPr/>
            </a:pPr>
            <a:r>
              <a:rPr lang="en-US" dirty="0">
                <a:solidFill>
                  <a:sysClr val="windowText" lastClr="000000"/>
                </a:solidFill>
              </a:rPr>
              <a:t>Household size</a:t>
            </a:r>
          </a:p>
          <a:p>
            <a:pPr marL="365760" indent="-256032">
              <a:spcBef>
                <a:spcPts val="300"/>
              </a:spcBef>
              <a:buFont typeface="Georgia"/>
              <a:buChar char="•"/>
              <a:defRPr/>
            </a:pPr>
            <a:r>
              <a:rPr lang="en-US" dirty="0">
                <a:solidFill>
                  <a:sysClr val="windowText" lastClr="000000"/>
                </a:solidFill>
              </a:rPr>
              <a:t>Income</a:t>
            </a:r>
          </a:p>
          <a:p>
            <a:pPr marL="365760" indent="-256032">
              <a:spcBef>
                <a:spcPts val="300"/>
              </a:spcBef>
              <a:buFont typeface="Georgia"/>
              <a:buChar char="•"/>
              <a:defRPr/>
            </a:pPr>
            <a:r>
              <a:rPr lang="en-US" dirty="0">
                <a:solidFill>
                  <a:sysClr val="windowText" lastClr="000000"/>
                </a:solidFill>
              </a:rPr>
              <a:t>Health insurance coverage</a:t>
            </a:r>
          </a:p>
          <a:p>
            <a:pPr marL="365760" indent="-256032">
              <a:spcBef>
                <a:spcPts val="300"/>
              </a:spcBef>
              <a:buClr>
                <a:srgbClr val="A04DA3"/>
              </a:buClr>
              <a:buFont typeface="Georgia"/>
              <a:buChar char="•"/>
              <a:defRPr/>
            </a:pPr>
            <a:endParaRPr lang="en-US" dirty="0">
              <a:solidFill>
                <a:sysClr val="windowText" lastClr="000000"/>
              </a:solidFill>
            </a:endParaRPr>
          </a:p>
          <a:p>
            <a:pPr marL="365760" indent="-256032">
              <a:spcBef>
                <a:spcPts val="300"/>
              </a:spcBef>
              <a:buClr>
                <a:srgbClr val="A04DA3"/>
              </a:buClr>
              <a:buFont typeface="Georgia"/>
              <a:buChar char="•"/>
              <a:defRPr/>
            </a:pPr>
            <a:endParaRPr lang="en-US" dirty="0">
              <a:solidFill>
                <a:sysClr val="windowText" lastClr="000000"/>
              </a:solidFill>
            </a:endParaRPr>
          </a:p>
          <a:p>
            <a:pPr marL="365760" indent="-256032">
              <a:spcBef>
                <a:spcPts val="300"/>
              </a:spcBef>
              <a:buClr>
                <a:srgbClr val="A04DA3"/>
              </a:buClr>
              <a:buFont typeface="Georgia"/>
              <a:buChar char="•"/>
              <a:defRPr/>
            </a:pPr>
            <a:endParaRPr lang="en-US" dirty="0">
              <a:solidFill>
                <a:sysClr val="windowText" lastClr="000000"/>
              </a:solidFill>
            </a:endParaRPr>
          </a:p>
          <a:p>
            <a:pPr marL="365760" indent="-256032">
              <a:spcBef>
                <a:spcPts val="300"/>
              </a:spcBef>
              <a:buClr>
                <a:schemeClr val="accent5"/>
              </a:buClr>
              <a:buFont typeface="Georgia"/>
              <a:buChar char="•"/>
              <a:defRPr/>
            </a:pPr>
            <a:r>
              <a:rPr lang="en-US" dirty="0">
                <a:solidFill>
                  <a:schemeClr val="accent5"/>
                </a:solidFill>
              </a:rPr>
              <a:t>Pregnancy intention</a:t>
            </a:r>
          </a:p>
          <a:p>
            <a:pPr marL="365760" indent="-256032">
              <a:spcBef>
                <a:spcPts val="300"/>
              </a:spcBef>
              <a:buClr>
                <a:schemeClr val="accent5"/>
              </a:buClr>
              <a:buFont typeface="Georgia"/>
              <a:buChar char="•"/>
              <a:defRPr/>
            </a:pPr>
            <a:r>
              <a:rPr lang="en-US" dirty="0">
                <a:solidFill>
                  <a:schemeClr val="accent5"/>
                </a:solidFill>
              </a:rPr>
              <a:t>Current pregnancy status</a:t>
            </a:r>
          </a:p>
          <a:p>
            <a:pPr marL="365760" indent="-256032">
              <a:spcBef>
                <a:spcPts val="300"/>
              </a:spcBef>
              <a:buClr>
                <a:schemeClr val="accent5"/>
              </a:buClr>
              <a:buFont typeface="Georgia"/>
              <a:buChar char="•"/>
              <a:defRPr/>
            </a:pPr>
            <a:r>
              <a:rPr lang="en-US" dirty="0">
                <a:solidFill>
                  <a:schemeClr val="accent5"/>
                </a:solidFill>
              </a:rPr>
              <a:t>Sexually active status</a:t>
            </a:r>
          </a:p>
          <a:p>
            <a:pPr marL="365760" indent="-256032">
              <a:spcBef>
                <a:spcPts val="300"/>
              </a:spcBef>
              <a:buClr>
                <a:schemeClr val="tx1"/>
              </a:buClr>
              <a:buFont typeface="Georgia"/>
              <a:buChar char="•"/>
              <a:defRPr/>
            </a:pPr>
            <a:r>
              <a:rPr lang="en-US" dirty="0">
                <a:solidFill>
                  <a:schemeClr val="tx1">
                    <a:lumMod val="95000"/>
                    <a:lumOff val="5000"/>
                  </a:schemeClr>
                </a:solidFill>
              </a:rPr>
              <a:t>Contraceptive method </a:t>
            </a:r>
            <a:r>
              <a:rPr lang="en-US" dirty="0">
                <a:solidFill>
                  <a:sysClr val="windowText" lastClr="000000"/>
                </a:solidFill>
              </a:rPr>
              <a:t>at entry &amp; exit or Reason for no method</a:t>
            </a:r>
          </a:p>
          <a:p>
            <a:pPr marL="365760" indent="-256032">
              <a:spcBef>
                <a:spcPts val="300"/>
              </a:spcBef>
              <a:buClr>
                <a:schemeClr val="tx1"/>
              </a:buClr>
              <a:buFont typeface="Georgia"/>
              <a:buChar char="•"/>
              <a:defRPr/>
            </a:pPr>
            <a:r>
              <a:rPr lang="en-US" dirty="0">
                <a:solidFill>
                  <a:sysClr val="windowText" lastClr="000000"/>
                </a:solidFill>
              </a:rPr>
              <a:t>Date of last pap and/or HPV test</a:t>
            </a:r>
          </a:p>
          <a:p>
            <a:pPr marL="365760" indent="-256032">
              <a:spcBef>
                <a:spcPts val="300"/>
              </a:spcBef>
              <a:buClr>
                <a:schemeClr val="tx1"/>
              </a:buClr>
              <a:buFont typeface="Georgia"/>
              <a:buChar char="•"/>
              <a:defRPr/>
            </a:pPr>
            <a:r>
              <a:rPr lang="en-US" dirty="0">
                <a:solidFill>
                  <a:schemeClr val="tx1">
                    <a:lumMod val="95000"/>
                    <a:lumOff val="5000"/>
                  </a:schemeClr>
                </a:solidFill>
              </a:rPr>
              <a:t>Screening tests for Chlamydia</a:t>
            </a:r>
            <a:r>
              <a:rPr lang="en-US" dirty="0">
                <a:solidFill>
                  <a:sysClr val="windowText" lastClr="000000"/>
                </a:solidFill>
              </a:rPr>
              <a:t>, Gonorrhea, and HIV</a:t>
            </a:r>
          </a:p>
          <a:p>
            <a:pPr marL="365760" indent="-256032">
              <a:spcBef>
                <a:spcPts val="300"/>
              </a:spcBef>
              <a:buClr>
                <a:schemeClr val="tx1"/>
              </a:buClr>
              <a:buFont typeface="Georgia"/>
              <a:buChar char="•"/>
              <a:defRPr/>
            </a:pPr>
            <a:r>
              <a:rPr lang="en-US" dirty="0">
                <a:solidFill>
                  <a:schemeClr val="tx1">
                    <a:lumMod val="95000"/>
                    <a:lumOff val="5000"/>
                  </a:schemeClr>
                </a:solidFill>
              </a:rPr>
              <a:t>HIV positive test result</a:t>
            </a:r>
          </a:p>
          <a:p>
            <a:pPr marL="365760" indent="-256032">
              <a:spcBef>
                <a:spcPts val="300"/>
              </a:spcBef>
              <a:buClr>
                <a:schemeClr val="accent5"/>
              </a:buClr>
              <a:buFont typeface="Georgia"/>
              <a:buChar char="•"/>
              <a:defRPr/>
            </a:pPr>
            <a:r>
              <a:rPr lang="en-US" dirty="0">
                <a:solidFill>
                  <a:schemeClr val="accent5"/>
                </a:solidFill>
              </a:rPr>
              <a:t>Linkage to HIV medical care</a:t>
            </a:r>
          </a:p>
          <a:p>
            <a:pPr marL="365760" indent="-256032">
              <a:spcBef>
                <a:spcPts val="300"/>
              </a:spcBef>
              <a:buClr>
                <a:schemeClr val="accent5"/>
              </a:buClr>
              <a:buFont typeface="Georgia"/>
              <a:buChar char="•"/>
              <a:defRPr/>
            </a:pPr>
            <a:r>
              <a:rPr lang="en-US" dirty="0">
                <a:solidFill>
                  <a:schemeClr val="accent5"/>
                </a:solidFill>
              </a:rPr>
              <a:t>Systolic and Diastolic BP</a:t>
            </a:r>
          </a:p>
          <a:p>
            <a:pPr marL="365760" indent="-256032">
              <a:spcBef>
                <a:spcPts val="300"/>
              </a:spcBef>
              <a:buClr>
                <a:schemeClr val="accent5"/>
              </a:buClr>
              <a:buFont typeface="Georgia"/>
              <a:buChar char="•"/>
              <a:defRPr/>
            </a:pPr>
            <a:r>
              <a:rPr lang="en-US" dirty="0">
                <a:solidFill>
                  <a:schemeClr val="accent5"/>
                </a:solidFill>
              </a:rPr>
              <a:t>Height and Weight</a:t>
            </a:r>
          </a:p>
          <a:p>
            <a:pPr marL="365760" indent="-256032">
              <a:spcBef>
                <a:spcPts val="300"/>
              </a:spcBef>
              <a:buClr>
                <a:schemeClr val="accent5"/>
              </a:buClr>
              <a:buFont typeface="Georgia"/>
              <a:buChar char="•"/>
              <a:defRPr/>
            </a:pPr>
            <a:r>
              <a:rPr lang="en-US" dirty="0">
                <a:solidFill>
                  <a:schemeClr val="accent5"/>
                </a:solidFill>
              </a:rPr>
              <a:t>Smoking status</a:t>
            </a:r>
          </a:p>
          <a:p>
            <a:pPr marL="0" indent="0">
              <a:buNone/>
              <a:defRPr/>
            </a:pPr>
            <a:endParaRPr lang="en-US" dirty="0"/>
          </a:p>
        </p:txBody>
      </p:sp>
      <p:sp>
        <p:nvSpPr>
          <p:cNvPr id="74755"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fontAlgn="base">
              <a:spcBef>
                <a:spcPct val="0"/>
              </a:spcBef>
              <a:spcAft>
                <a:spcPct val="0"/>
              </a:spcAft>
              <a:defRPr>
                <a:solidFill>
                  <a:schemeClr val="tx1"/>
                </a:solidFill>
                <a:latin typeface="Rockwell" pitchFamily="18" charset="0"/>
              </a:defRPr>
            </a:lvl6pPr>
            <a:lvl7pPr marL="2971800" indent="-228600" fontAlgn="base">
              <a:spcBef>
                <a:spcPct val="0"/>
              </a:spcBef>
              <a:spcAft>
                <a:spcPct val="0"/>
              </a:spcAft>
              <a:defRPr>
                <a:solidFill>
                  <a:schemeClr val="tx1"/>
                </a:solidFill>
                <a:latin typeface="Rockwell" pitchFamily="18" charset="0"/>
              </a:defRPr>
            </a:lvl7pPr>
            <a:lvl8pPr marL="3429000" indent="-228600" fontAlgn="base">
              <a:spcBef>
                <a:spcPct val="0"/>
              </a:spcBef>
              <a:spcAft>
                <a:spcPct val="0"/>
              </a:spcAft>
              <a:defRPr>
                <a:solidFill>
                  <a:schemeClr val="tx1"/>
                </a:solidFill>
                <a:latin typeface="Rockwell" pitchFamily="18" charset="0"/>
              </a:defRPr>
            </a:lvl8pPr>
            <a:lvl9pPr marL="3886200" indent="-228600" fontAlgn="base">
              <a:spcBef>
                <a:spcPct val="0"/>
              </a:spcBef>
              <a:spcAft>
                <a:spcPct val="0"/>
              </a:spcAft>
              <a:defRPr>
                <a:solidFill>
                  <a:schemeClr val="tx1"/>
                </a:solidFill>
                <a:latin typeface="Rockwell"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44465B1A-953B-4A5E-90E0-8F8282FB4A6A}" type="slidenum">
              <a:rPr kumimoji="0" lang="en-US" altLang="en-US" sz="1100" b="0" i="0" u="none" strike="noStrike" kern="1200" cap="none" spc="0" normalizeH="0" baseline="0" noProof="0">
                <a:ln>
                  <a:noFill/>
                </a:ln>
                <a:solidFill>
                  <a:prstClr val="white"/>
                </a:solidFill>
                <a:effectLst/>
                <a:uLnTx/>
                <a:uFillTx/>
                <a:latin typeface="Rockwell" pitchFamily="18" charset="0"/>
                <a:ea typeface="MS PGothic"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18</a:t>
            </a:fld>
            <a:endParaRPr kumimoji="0" lang="en-US" altLang="en-US" sz="1100" b="0" i="0" u="none" strike="noStrike" kern="1200" cap="none" spc="0" normalizeH="0" baseline="0" noProof="0">
              <a:ln>
                <a:noFill/>
              </a:ln>
              <a:solidFill>
                <a:prstClr val="white"/>
              </a:solidFill>
              <a:effectLst/>
              <a:uLnTx/>
              <a:uFillTx/>
              <a:latin typeface="Rockwell" pitchFamily="18" charset="0"/>
              <a:ea typeface="MS PGothic" pitchFamily="34" charset="-128"/>
              <a:cs typeface="+mn-cs"/>
            </a:endParaRPr>
          </a:p>
        </p:txBody>
      </p:sp>
      <p:pic>
        <p:nvPicPr>
          <p:cNvPr id="74756" name="Picture 3" descr="C:\Users\christina.lachance\AppData\Local\Microsoft\Windows\Temporary Internet Files\Content.IE5\8XOEJFFA\MC90043486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9200" y="5105400"/>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9" name="Text Box 7"/>
          <p:cNvSpPr txBox="1">
            <a:spLocks noChangeArrowheads="1"/>
          </p:cNvSpPr>
          <p:nvPr/>
        </p:nvSpPr>
        <p:spPr bwMode="auto">
          <a:xfrm>
            <a:off x="2819400" y="6491288"/>
            <a:ext cx="2209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a:ln>
                  <a:noFill/>
                </a:ln>
                <a:solidFill>
                  <a:srgbClr val="0070C0"/>
                </a:solidFill>
                <a:effectLst/>
                <a:uLnTx/>
                <a:uFillTx/>
                <a:latin typeface="Arial" pitchFamily="34" charset="0"/>
                <a:ea typeface="+mn-ea"/>
                <a:cs typeface="+mn-cs"/>
              </a:rPr>
              <a:t>FPAR2.0@hhs.gov</a:t>
            </a:r>
          </a:p>
        </p:txBody>
      </p:sp>
      <p:sp>
        <p:nvSpPr>
          <p:cNvPr id="8" name="Oval 7"/>
          <p:cNvSpPr/>
          <p:nvPr/>
        </p:nvSpPr>
        <p:spPr>
          <a:xfrm>
            <a:off x="8686802" y="152402"/>
            <a:ext cx="838199" cy="838199"/>
          </a:xfrm>
          <a:prstGeom prst="ellipse">
            <a:avLst/>
          </a:prstGeom>
          <a:blipFill>
            <a:blip r:embed="rId4" cstate="print">
              <a:extLst>
                <a:ext uri="{28A0092B-C50C-407E-A947-70E740481C1C}">
                  <a14:useLocalDpi xmlns:a14="http://schemas.microsoft.com/office/drawing/2010/main" val="0"/>
                </a:ext>
              </a:extLst>
            </a:blip>
            <a:srcRect/>
            <a:stretch>
              <a:fillRect t="-1000" b="-1000"/>
            </a:stretch>
          </a:blip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sp>
    </p:spTree>
    <p:extLst>
      <p:ext uri="{BB962C8B-B14F-4D97-AF65-F5344CB8AC3E}">
        <p14:creationId xmlns:p14="http://schemas.microsoft.com/office/powerpoint/2010/main" val="13083092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Development of FHIR profile</a:t>
            </a:r>
          </a:p>
        </p:txBody>
      </p:sp>
      <p:sp>
        <p:nvSpPr>
          <p:cNvPr id="3" name="Content Placeholder 2"/>
          <p:cNvSpPr>
            <a:spLocks noGrp="1"/>
          </p:cNvSpPr>
          <p:nvPr>
            <p:ph idx="1"/>
          </p:nvPr>
        </p:nvSpPr>
        <p:spPr/>
        <p:txBody>
          <a:bodyPr/>
          <a:lstStyle/>
          <a:p>
            <a:r>
              <a:rPr lang="en-US" dirty="0"/>
              <a:t>First, make sure the baseline clinical model is what you want</a:t>
            </a:r>
          </a:p>
          <a:p>
            <a:endParaRPr lang="en-US" dirty="0"/>
          </a:p>
          <a:p>
            <a:r>
              <a:rPr lang="en-US" dirty="0"/>
              <a:t>Then make sure underlying terminologies support your model</a:t>
            </a:r>
          </a:p>
          <a:p>
            <a:pPr lvl="1"/>
            <a:r>
              <a:rPr lang="en-US" dirty="0"/>
              <a:t>LOINC, SNOMED CT, RxNorm</a:t>
            </a:r>
          </a:p>
          <a:p>
            <a:pPr lvl="1"/>
            <a:endParaRPr lang="en-US" dirty="0"/>
          </a:p>
          <a:p>
            <a:r>
              <a:rPr lang="en-US" dirty="0"/>
              <a:t>Then make the FHIR model</a:t>
            </a:r>
          </a:p>
        </p:txBody>
      </p:sp>
    </p:spTree>
    <p:extLst>
      <p:ext uri="{BB962C8B-B14F-4D97-AF65-F5344CB8AC3E}">
        <p14:creationId xmlns:p14="http://schemas.microsoft.com/office/powerpoint/2010/main" val="1988675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20757-346D-4C74-9671-82B1FA9ED8D0}"/>
              </a:ext>
            </a:extLst>
          </p:cNvPr>
          <p:cNvSpPr>
            <a:spLocks noGrp="1"/>
          </p:cNvSpPr>
          <p:nvPr>
            <p:ph type="title"/>
          </p:nvPr>
        </p:nvSpPr>
        <p:spPr/>
        <p:txBody>
          <a:bodyPr/>
          <a:lstStyle/>
          <a:p>
            <a:r>
              <a:rPr lang="en-US" dirty="0"/>
              <a:t>Clinical Track Overview</a:t>
            </a:r>
          </a:p>
        </p:txBody>
      </p:sp>
      <p:graphicFrame>
        <p:nvGraphicFramePr>
          <p:cNvPr id="4" name="Table 3">
            <a:extLst>
              <a:ext uri="{FF2B5EF4-FFF2-40B4-BE49-F238E27FC236}">
                <a16:creationId xmlns:a16="http://schemas.microsoft.com/office/drawing/2014/main" id="{F2363A9C-0E76-4388-BC78-EF6869C8EF0E}"/>
              </a:ext>
            </a:extLst>
          </p:cNvPr>
          <p:cNvGraphicFramePr>
            <a:graphicFrameLocks noGrp="1"/>
          </p:cNvGraphicFramePr>
          <p:nvPr>
            <p:extLst>
              <p:ext uri="{D42A27DB-BD31-4B8C-83A1-F6EECF244321}">
                <p14:modId xmlns:p14="http://schemas.microsoft.com/office/powerpoint/2010/main" val="4093777077"/>
              </p:ext>
            </p:extLst>
          </p:nvPr>
        </p:nvGraphicFramePr>
        <p:xfrm>
          <a:off x="1936803" y="2324434"/>
          <a:ext cx="8318394" cy="2219960"/>
        </p:xfrm>
        <a:graphic>
          <a:graphicData uri="http://schemas.openxmlformats.org/drawingml/2006/table">
            <a:tbl>
              <a:tblPr firstRow="1" bandRow="1">
                <a:tableStyleId>{5C22544A-7EE6-4342-B048-85BDC9FD1C3A}</a:tableStyleId>
              </a:tblPr>
              <a:tblGrid>
                <a:gridCol w="1280160">
                  <a:extLst>
                    <a:ext uri="{9D8B030D-6E8A-4147-A177-3AD203B41FA5}">
                      <a16:colId xmlns:a16="http://schemas.microsoft.com/office/drawing/2014/main" val="502784854"/>
                    </a:ext>
                  </a:extLst>
                </a:gridCol>
                <a:gridCol w="1463040">
                  <a:extLst>
                    <a:ext uri="{9D8B030D-6E8A-4147-A177-3AD203B41FA5}">
                      <a16:colId xmlns:a16="http://schemas.microsoft.com/office/drawing/2014/main" val="757044205"/>
                    </a:ext>
                  </a:extLst>
                </a:gridCol>
                <a:gridCol w="5575194">
                  <a:extLst>
                    <a:ext uri="{9D8B030D-6E8A-4147-A177-3AD203B41FA5}">
                      <a16:colId xmlns:a16="http://schemas.microsoft.com/office/drawing/2014/main" val="354915116"/>
                    </a:ext>
                  </a:extLst>
                </a:gridCol>
              </a:tblGrid>
              <a:tr h="370840">
                <a:tc>
                  <a:txBody>
                    <a:bodyPr/>
                    <a:lstStyle/>
                    <a:p>
                      <a:r>
                        <a:rPr lang="en-US" dirty="0"/>
                        <a:t>Day</a:t>
                      </a:r>
                    </a:p>
                  </a:txBody>
                  <a:tcPr/>
                </a:tc>
                <a:tc>
                  <a:txBody>
                    <a:bodyPr/>
                    <a:lstStyle/>
                    <a:p>
                      <a:r>
                        <a:rPr lang="en-US" dirty="0"/>
                        <a:t>Time</a:t>
                      </a:r>
                    </a:p>
                  </a:txBody>
                  <a:tcPr/>
                </a:tc>
                <a:tc>
                  <a:txBody>
                    <a:bodyPr/>
                    <a:lstStyle/>
                    <a:p>
                      <a:r>
                        <a:rPr lang="en-US" dirty="0"/>
                        <a:t>Title</a:t>
                      </a:r>
                    </a:p>
                  </a:txBody>
                  <a:tcPr/>
                </a:tc>
                <a:extLst>
                  <a:ext uri="{0D108BD9-81ED-4DB2-BD59-A6C34878D82A}">
                    <a16:rowId xmlns:a16="http://schemas.microsoft.com/office/drawing/2014/main" val="2942282112"/>
                  </a:ext>
                </a:extLst>
              </a:tr>
              <a:tr h="370840">
                <a:tc>
                  <a:txBody>
                    <a:bodyPr/>
                    <a:lstStyle/>
                    <a:p>
                      <a:r>
                        <a:rPr lang="en-US" dirty="0"/>
                        <a:t>Monday</a:t>
                      </a:r>
                    </a:p>
                  </a:txBody>
                  <a:tcPr/>
                </a:tc>
                <a:tc>
                  <a:txBody>
                    <a:bodyPr/>
                    <a:lstStyle/>
                    <a:p>
                      <a:pPr algn="ctr"/>
                      <a:r>
                        <a:rPr lang="en-US" dirty="0"/>
                        <a:t>2:30 – 4:00</a:t>
                      </a:r>
                    </a:p>
                  </a:txBody>
                  <a:tcPr anchor="ctr"/>
                </a:tc>
                <a:tc>
                  <a:txBody>
                    <a:bodyPr/>
                    <a:lstStyle/>
                    <a:p>
                      <a:r>
                        <a:rPr lang="en-US" dirty="0"/>
                        <a:t>Tutorial:  Clinical Modeling for Clinicians</a:t>
                      </a:r>
                    </a:p>
                  </a:txBody>
                  <a:tcPr/>
                </a:tc>
                <a:extLst>
                  <a:ext uri="{0D108BD9-81ED-4DB2-BD59-A6C34878D82A}">
                    <a16:rowId xmlns:a16="http://schemas.microsoft.com/office/drawing/2014/main" val="4174061551"/>
                  </a:ext>
                </a:extLst>
              </a:tr>
              <a:tr h="370840">
                <a:tc>
                  <a:txBody>
                    <a:bodyPr/>
                    <a:lstStyle/>
                    <a:p>
                      <a:r>
                        <a:rPr lang="en-US" dirty="0"/>
                        <a:t>Tuesday</a:t>
                      </a:r>
                    </a:p>
                  </a:txBody>
                  <a:tcPr/>
                </a:tc>
                <a:tc>
                  <a:txBody>
                    <a:bodyPr/>
                    <a:lstStyle/>
                    <a:p>
                      <a:pPr algn="ctr"/>
                      <a:r>
                        <a:rPr lang="en-US" dirty="0"/>
                        <a:t>1:00  -- 2:30</a:t>
                      </a:r>
                    </a:p>
                  </a:txBody>
                  <a:tcPr anchor="ctr"/>
                </a:tc>
                <a:tc>
                  <a:txBody>
                    <a:bodyPr/>
                    <a:lstStyle/>
                    <a:p>
                      <a:r>
                        <a:rPr lang="en-US" dirty="0"/>
                        <a:t>CIIC Projects Approach and Updates</a:t>
                      </a:r>
                    </a:p>
                  </a:txBody>
                  <a:tcPr/>
                </a:tc>
                <a:extLst>
                  <a:ext uri="{0D108BD9-81ED-4DB2-BD59-A6C34878D82A}">
                    <a16:rowId xmlns:a16="http://schemas.microsoft.com/office/drawing/2014/main" val="3175970874"/>
                  </a:ext>
                </a:extLst>
              </a:tr>
              <a:tr h="370840">
                <a:tc>
                  <a:txBody>
                    <a:bodyPr/>
                    <a:lstStyle/>
                    <a:p>
                      <a:endParaRPr lang="en-US" dirty="0"/>
                    </a:p>
                  </a:txBody>
                  <a:tcPr/>
                </a:tc>
                <a:tc>
                  <a:txBody>
                    <a:bodyPr/>
                    <a:lstStyle/>
                    <a:p>
                      <a:pPr algn="ctr"/>
                      <a:r>
                        <a:rPr lang="en-US" dirty="0"/>
                        <a:t>3:00 – 4:30</a:t>
                      </a:r>
                    </a:p>
                  </a:txBody>
                  <a:tcPr anchor="ctr"/>
                </a:tc>
                <a:tc>
                  <a:txBody>
                    <a:bodyPr/>
                    <a:lstStyle/>
                    <a:p>
                      <a:r>
                        <a:rPr lang="en-US" dirty="0"/>
                        <a:t>Collaboration Tools for Clinicians </a:t>
                      </a:r>
                    </a:p>
                  </a:txBody>
                  <a:tcPr/>
                </a:tc>
                <a:extLst>
                  <a:ext uri="{0D108BD9-81ED-4DB2-BD59-A6C34878D82A}">
                    <a16:rowId xmlns:a16="http://schemas.microsoft.com/office/drawing/2014/main" val="3868942720"/>
                  </a:ext>
                </a:extLst>
              </a:tr>
              <a:tr h="0">
                <a:tc>
                  <a:txBody>
                    <a:bodyPr/>
                    <a:lstStyle/>
                    <a:p>
                      <a:r>
                        <a:rPr lang="en-US" dirty="0"/>
                        <a:t>Wednesday</a:t>
                      </a:r>
                    </a:p>
                  </a:txBody>
                  <a:tcPr/>
                </a:tc>
                <a:tc>
                  <a:txBody>
                    <a:bodyPr/>
                    <a:lstStyle/>
                    <a:p>
                      <a:pPr algn="ctr"/>
                      <a:r>
                        <a:rPr lang="en-US" dirty="0"/>
                        <a:t>9:00 – 10:15</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Framework for Clinician Review of Clinical Data Models</a:t>
                      </a:r>
                    </a:p>
                  </a:txBody>
                  <a:tcPr/>
                </a:tc>
                <a:extLst>
                  <a:ext uri="{0D108BD9-81ED-4DB2-BD59-A6C34878D82A}">
                    <a16:rowId xmlns:a16="http://schemas.microsoft.com/office/drawing/2014/main" val="971031450"/>
                  </a:ext>
                </a:extLst>
              </a:tr>
              <a:tr h="370840">
                <a:tc>
                  <a:txBody>
                    <a:bodyPr/>
                    <a:lstStyle/>
                    <a:p>
                      <a:endParaRPr lang="en-US"/>
                    </a:p>
                  </a:txBody>
                  <a:tcPr/>
                </a:tc>
                <a:tc>
                  <a:txBody>
                    <a:bodyPr/>
                    <a:lstStyle/>
                    <a:p>
                      <a:pPr algn="ctr"/>
                      <a:r>
                        <a:rPr lang="en-US" dirty="0"/>
                        <a:t>10:30 – 11:45</a:t>
                      </a:r>
                    </a:p>
                  </a:txBody>
                  <a:tcPr anchor="ctr"/>
                </a:tc>
                <a:tc>
                  <a:txBody>
                    <a:bodyPr/>
                    <a:lstStyle/>
                    <a:p>
                      <a:r>
                        <a:rPr lang="en-US" dirty="0"/>
                        <a:t>CIIC Building the Community</a:t>
                      </a:r>
                    </a:p>
                  </a:txBody>
                  <a:tcPr/>
                </a:tc>
                <a:extLst>
                  <a:ext uri="{0D108BD9-81ED-4DB2-BD59-A6C34878D82A}">
                    <a16:rowId xmlns:a16="http://schemas.microsoft.com/office/drawing/2014/main" val="660968321"/>
                  </a:ext>
                </a:extLst>
              </a:tr>
            </a:tbl>
          </a:graphicData>
        </a:graphic>
      </p:graphicFrame>
    </p:spTree>
    <p:extLst>
      <p:ext uri="{BB962C8B-B14F-4D97-AF65-F5344CB8AC3E}">
        <p14:creationId xmlns:p14="http://schemas.microsoft.com/office/powerpoint/2010/main" val="9938147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State</a:t>
            </a:r>
          </a:p>
        </p:txBody>
      </p:sp>
      <p:sp>
        <p:nvSpPr>
          <p:cNvPr id="3" name="Content Placeholder 2"/>
          <p:cNvSpPr>
            <a:spLocks noGrp="1"/>
          </p:cNvSpPr>
          <p:nvPr>
            <p:ph idx="1"/>
          </p:nvPr>
        </p:nvSpPr>
        <p:spPr/>
        <p:txBody>
          <a:bodyPr/>
          <a:lstStyle/>
          <a:p>
            <a:r>
              <a:rPr lang="en-US" dirty="0"/>
              <a:t>SOF app ready to test against production data</a:t>
            </a:r>
          </a:p>
          <a:p>
            <a:r>
              <a:rPr lang="en-US" dirty="0"/>
              <a:t>C-CDA arm also in testing</a:t>
            </a:r>
          </a:p>
        </p:txBody>
      </p:sp>
    </p:spTree>
    <p:extLst>
      <p:ext uri="{BB962C8B-B14F-4D97-AF65-F5344CB8AC3E}">
        <p14:creationId xmlns:p14="http://schemas.microsoft.com/office/powerpoint/2010/main" val="13321595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Issues</a:t>
            </a:r>
          </a:p>
        </p:txBody>
      </p:sp>
      <p:sp>
        <p:nvSpPr>
          <p:cNvPr id="3" name="Content Placeholder 2"/>
          <p:cNvSpPr>
            <a:spLocks noGrp="1"/>
          </p:cNvSpPr>
          <p:nvPr>
            <p:ph idx="1"/>
          </p:nvPr>
        </p:nvSpPr>
        <p:spPr/>
        <p:txBody>
          <a:bodyPr/>
          <a:lstStyle/>
          <a:p>
            <a:r>
              <a:rPr lang="en-US" dirty="0"/>
              <a:t>DSTU 2 /US Core is not enough</a:t>
            </a:r>
          </a:p>
          <a:p>
            <a:r>
              <a:rPr lang="en-US" dirty="0"/>
              <a:t>STU 3 provider-facing servers don’t exist</a:t>
            </a:r>
          </a:p>
          <a:p>
            <a:r>
              <a:rPr lang="en-US" dirty="0"/>
              <a:t>STU 4 is due when??</a:t>
            </a:r>
          </a:p>
          <a:p>
            <a:endParaRPr lang="en-US" dirty="0"/>
          </a:p>
          <a:p>
            <a:r>
              <a:rPr lang="en-US" dirty="0"/>
              <a:t>Will mapping of various data elements be consistent across vendors</a:t>
            </a:r>
          </a:p>
          <a:p>
            <a:pPr lvl="1"/>
            <a:r>
              <a:rPr lang="en-US" dirty="0"/>
              <a:t>Is Pregnancy Intent an observation, or a condition, or something else?</a:t>
            </a:r>
          </a:p>
          <a:p>
            <a:pPr lvl="1"/>
            <a:r>
              <a:rPr lang="en-US" dirty="0"/>
              <a:t>Closing the loop in referrals.</a:t>
            </a:r>
          </a:p>
          <a:p>
            <a:r>
              <a:rPr lang="en-US" dirty="0"/>
              <a:t>VSAC availability</a:t>
            </a:r>
          </a:p>
          <a:p>
            <a:endParaRPr lang="en-US" dirty="0"/>
          </a:p>
          <a:p>
            <a:pPr lvl="1"/>
            <a:endParaRPr lang="en-US" dirty="0"/>
          </a:p>
          <a:p>
            <a:pPr marL="457200" lvl="1" indent="0">
              <a:buNone/>
            </a:pPr>
            <a:endParaRPr lang="en-US" dirty="0"/>
          </a:p>
          <a:p>
            <a:endParaRPr lang="en-US" dirty="0"/>
          </a:p>
        </p:txBody>
      </p:sp>
    </p:spTree>
    <p:extLst>
      <p:ext uri="{BB962C8B-B14F-4D97-AF65-F5344CB8AC3E}">
        <p14:creationId xmlns:p14="http://schemas.microsoft.com/office/powerpoint/2010/main" val="41386043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sz="quarter"/>
          </p:nvPr>
        </p:nvSpPr>
        <p:spPr>
          <a:xfrm>
            <a:off x="1125447" y="1316051"/>
            <a:ext cx="10736353" cy="973389"/>
          </a:xfrm>
        </p:spPr>
        <p:txBody>
          <a:bodyPr>
            <a:noAutofit/>
          </a:bodyPr>
          <a:lstStyle/>
          <a:p>
            <a:r>
              <a:rPr lang="en-US" sz="3200" dirty="0"/>
              <a:t>Cancer Data Interoperability Project</a:t>
            </a:r>
            <a:endParaRPr lang="en-US" sz="1800" b="0" dirty="0"/>
          </a:p>
        </p:txBody>
      </p:sp>
      <p:sp>
        <p:nvSpPr>
          <p:cNvPr id="10" name="Rectangle 9"/>
          <p:cNvSpPr/>
          <p:nvPr/>
        </p:nvSpPr>
        <p:spPr>
          <a:xfrm>
            <a:off x="1125447" y="3167390"/>
            <a:ext cx="10437013" cy="261610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Every patient’s journey improves all future care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1" u="none" strike="noStrike" kern="1200" cap="none" spc="0" normalizeH="0" baseline="0" noProof="0" dirty="0">
              <a:ln>
                <a:noFill/>
              </a:ln>
              <a:solidFill>
                <a:srgbClr val="0B5A95"/>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B5A95"/>
                </a:solidFill>
                <a:effectLst/>
                <a:uLnTx/>
                <a:uFillTx/>
                <a:latin typeface="Arial"/>
                <a:ea typeface="+mn-ea"/>
                <a:cs typeface="+mn-cs"/>
              </a:rPr>
              <a:t>Steve Bratt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B5A95"/>
                </a:solidFill>
                <a:effectLst/>
                <a:uLnTx/>
                <a:uFillTx/>
                <a:latin typeface="Arial"/>
                <a:ea typeface="+mn-ea"/>
                <a:cs typeface="+mn-cs"/>
              </a:rPr>
              <a:t>Leader, Health Standards and Interoperability Group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B5A95"/>
                </a:solidFill>
                <a:effectLst/>
                <a:uLnTx/>
                <a:uFillTx/>
                <a:latin typeface="Arial"/>
                <a:ea typeface="+mn-ea"/>
                <a:cs typeface="+mn-cs"/>
              </a:rPr>
              <a:t>The MITRE Corporation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B5A95"/>
                </a:solidFill>
                <a:effectLst/>
                <a:uLnTx/>
                <a:uFillTx/>
                <a:latin typeface="Arial"/>
                <a:ea typeface="+mn-ea"/>
                <a:cs typeface="+mn-cs"/>
                <a:hlinkClick r:id="rId3"/>
              </a:rPr>
              <a:t>sbratt@mitre.org</a:t>
            </a:r>
            <a:endParaRPr kumimoji="0" lang="en-US" sz="1600" b="0" i="0" u="none" strike="noStrike" kern="1200" cap="none" spc="0" normalizeH="0" baseline="0" noProof="0" dirty="0">
              <a:ln>
                <a:noFill/>
              </a:ln>
              <a:solidFill>
                <a:srgbClr val="0B5A95"/>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B5A95"/>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B5A95"/>
                </a:solidFill>
                <a:effectLst/>
                <a:uLnTx/>
                <a:uFillTx/>
                <a:latin typeface="Arial"/>
                <a:ea typeface="+mn-ea"/>
                <a:cs typeface="+mn-cs"/>
              </a:rPr>
              <a:t>Presented at the 17th General Meeting of HSPC Joint with CIIC / Bethesda, MD / 31 July 2018</a:t>
            </a:r>
          </a:p>
        </p:txBody>
      </p:sp>
      <p:pic>
        <p:nvPicPr>
          <p:cNvPr id="11" name="Picture 10" descr="ASCO_logo.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0486" y="6167592"/>
            <a:ext cx="634964" cy="364353"/>
          </a:xfrm>
          <a:prstGeom prst="rect">
            <a:avLst/>
          </a:prstGeom>
        </p:spPr>
      </p:pic>
      <p:pic>
        <p:nvPicPr>
          <p:cNvPr id="12" name="Picture 11" descr="alliancelogo.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77007" y="6103915"/>
            <a:ext cx="511199" cy="433745"/>
          </a:xfrm>
          <a:prstGeom prst="rect">
            <a:avLst/>
          </a:prstGeom>
        </p:spPr>
      </p:pic>
      <p:pic>
        <p:nvPicPr>
          <p:cNvPr id="13" name="Picture 12" descr="dana-farber-cancer-institute-log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93301" y="6149585"/>
            <a:ext cx="619913" cy="384016"/>
          </a:xfrm>
          <a:prstGeom prst="rect">
            <a:avLst/>
          </a:prstGeom>
        </p:spPr>
      </p:pic>
      <p:pic>
        <p:nvPicPr>
          <p:cNvPr id="14" name="Picture 13" descr="Brigham_and_Womens_Hospital_logo.svg.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05880" y="6157109"/>
            <a:ext cx="330378" cy="385316"/>
          </a:xfrm>
          <a:prstGeom prst="rect">
            <a:avLst/>
          </a:prstGeom>
        </p:spPr>
      </p:pic>
      <p:pic>
        <p:nvPicPr>
          <p:cNvPr id="15" name="Picture 14"/>
          <p:cNvPicPr>
            <a:picLocks noChangeAspect="1"/>
          </p:cNvPicPr>
          <p:nvPr/>
        </p:nvPicPr>
        <p:blipFill>
          <a:blip r:embed="rId8"/>
          <a:stretch>
            <a:fillRect/>
          </a:stretch>
        </p:blipFill>
        <p:spPr>
          <a:xfrm>
            <a:off x="7572490" y="6140608"/>
            <a:ext cx="351651" cy="363373"/>
          </a:xfrm>
          <a:prstGeom prst="rect">
            <a:avLst/>
          </a:prstGeom>
        </p:spPr>
      </p:pic>
      <p:pic>
        <p:nvPicPr>
          <p:cNvPr id="16" name="Picture 15"/>
          <p:cNvPicPr>
            <a:picLocks noChangeAspect="1"/>
          </p:cNvPicPr>
          <p:nvPr/>
        </p:nvPicPr>
        <p:blipFill>
          <a:blip r:embed="rId9"/>
          <a:stretch>
            <a:fillRect/>
          </a:stretch>
        </p:blipFill>
        <p:spPr>
          <a:xfrm>
            <a:off x="8057714" y="6135531"/>
            <a:ext cx="439614" cy="381387"/>
          </a:xfrm>
          <a:prstGeom prst="rect">
            <a:avLst/>
          </a:prstGeom>
        </p:spPr>
      </p:pic>
      <p:pic>
        <p:nvPicPr>
          <p:cNvPr id="20" name="Picture 19">
            <a:extLst>
              <a:ext uri="{FF2B5EF4-FFF2-40B4-BE49-F238E27FC236}">
                <a16:creationId xmlns:a16="http://schemas.microsoft.com/office/drawing/2014/main" id="{54795642-ACB6-E544-966D-201370C54368}"/>
              </a:ext>
            </a:extLst>
          </p:cNvPr>
          <p:cNvPicPr>
            <a:picLocks noChangeAspect="1"/>
          </p:cNvPicPr>
          <p:nvPr/>
        </p:nvPicPr>
        <p:blipFill>
          <a:blip r:embed="rId10"/>
          <a:stretch>
            <a:fillRect/>
          </a:stretch>
        </p:blipFill>
        <p:spPr>
          <a:xfrm>
            <a:off x="9560887" y="6175761"/>
            <a:ext cx="598396" cy="316713"/>
          </a:xfrm>
          <a:prstGeom prst="rect">
            <a:avLst/>
          </a:prstGeom>
        </p:spPr>
      </p:pic>
      <p:pic>
        <p:nvPicPr>
          <p:cNvPr id="19" name="Picture 18">
            <a:extLst>
              <a:ext uri="{FF2B5EF4-FFF2-40B4-BE49-F238E27FC236}">
                <a16:creationId xmlns:a16="http://schemas.microsoft.com/office/drawing/2014/main" id="{0906ABC2-ADD4-A742-9382-163860FA4C6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597167" y="6180714"/>
            <a:ext cx="863880" cy="280145"/>
          </a:xfrm>
          <a:prstGeom prst="rect">
            <a:avLst/>
          </a:prstGeom>
        </p:spPr>
      </p:pic>
      <p:pic>
        <p:nvPicPr>
          <p:cNvPr id="17" name="Picture 16">
            <a:extLst>
              <a:ext uri="{FF2B5EF4-FFF2-40B4-BE49-F238E27FC236}">
                <a16:creationId xmlns:a16="http://schemas.microsoft.com/office/drawing/2014/main" id="{896533E2-EB82-43E6-91A3-F8A636E54DE8}"/>
              </a:ext>
            </a:extLst>
          </p:cNvPr>
          <p:cNvPicPr>
            <a:picLocks noChangeAspect="1"/>
          </p:cNvPicPr>
          <p:nvPr/>
        </p:nvPicPr>
        <p:blipFill>
          <a:blip r:embed="rId12"/>
          <a:stretch>
            <a:fillRect/>
          </a:stretch>
        </p:blipFill>
        <p:spPr>
          <a:xfrm>
            <a:off x="10144207" y="6075262"/>
            <a:ext cx="591227" cy="441146"/>
          </a:xfrm>
          <a:prstGeom prst="rect">
            <a:avLst/>
          </a:prstGeom>
        </p:spPr>
      </p:pic>
    </p:spTree>
    <p:extLst>
      <p:ext uri="{BB962C8B-B14F-4D97-AF65-F5344CB8AC3E}">
        <p14:creationId xmlns:p14="http://schemas.microsoft.com/office/powerpoint/2010/main" val="40557825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337F1D-8C98-2049-AF12-2A3B1F1D17B7}"/>
              </a:ext>
            </a:extLst>
          </p:cNvPr>
          <p:cNvSpPr/>
          <p:nvPr/>
        </p:nvSpPr>
        <p:spPr>
          <a:xfrm>
            <a:off x="3539030" y="5004209"/>
            <a:ext cx="2276272" cy="1491034"/>
          </a:xfrm>
          <a:prstGeom prst="rect">
            <a:avLst/>
          </a:prstGeom>
          <a:solidFill>
            <a:schemeClr val="bg1">
              <a:lumMod val="95000"/>
            </a:schemeClr>
          </a:solidFill>
          <a:ln w="6350">
            <a:solidFill>
              <a:schemeClr val="tx1">
                <a:lumMod val="50000"/>
                <a:lumOff val="50000"/>
              </a:schemeClr>
            </a:solidFill>
          </a:ln>
          <a:effectLst>
            <a:outerShdw blurRad="38100" dist="12700" dir="5400000" algn="ctr" rotWithShape="0">
              <a:schemeClr val="tx1">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9" name="Bent Arrow 58">
            <a:extLst>
              <a:ext uri="{FF2B5EF4-FFF2-40B4-BE49-F238E27FC236}">
                <a16:creationId xmlns:a16="http://schemas.microsoft.com/office/drawing/2014/main" id="{AADBA648-3F71-B14A-A8FD-4A65A04CDE13}"/>
              </a:ext>
            </a:extLst>
          </p:cNvPr>
          <p:cNvSpPr/>
          <p:nvPr/>
        </p:nvSpPr>
        <p:spPr>
          <a:xfrm rot="5400000">
            <a:off x="2871736" y="2179523"/>
            <a:ext cx="2297356" cy="3183420"/>
          </a:xfrm>
          <a:prstGeom prst="bentArrow">
            <a:avLst>
              <a:gd name="adj1" fmla="val 39003"/>
              <a:gd name="adj2" fmla="val 40596"/>
              <a:gd name="adj3" fmla="val 28905"/>
              <a:gd name="adj4" fmla="val 44199"/>
            </a:avLst>
          </a:prstGeom>
          <a:solidFill>
            <a:schemeClr val="bg1">
              <a:lumMod val="6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 name="Title 1">
            <a:extLst>
              <a:ext uri="{FF2B5EF4-FFF2-40B4-BE49-F238E27FC236}">
                <a16:creationId xmlns:a16="http://schemas.microsoft.com/office/drawing/2014/main" id="{B2E43732-DA6A-8D48-B903-63E60B9F7E9F}"/>
              </a:ext>
            </a:extLst>
          </p:cNvPr>
          <p:cNvSpPr>
            <a:spLocks noGrp="1"/>
          </p:cNvSpPr>
          <p:nvPr>
            <p:ph type="title"/>
          </p:nvPr>
        </p:nvSpPr>
        <p:spPr/>
        <p:txBody>
          <a:bodyPr/>
          <a:lstStyle/>
          <a:p>
            <a:r>
              <a:rPr lang="en-US" dirty="0"/>
              <a:t>Current State of Cancer Research</a:t>
            </a:r>
          </a:p>
        </p:txBody>
      </p:sp>
      <p:sp>
        <p:nvSpPr>
          <p:cNvPr id="13" name="TextBox 12">
            <a:extLst>
              <a:ext uri="{FF2B5EF4-FFF2-40B4-BE49-F238E27FC236}">
                <a16:creationId xmlns:a16="http://schemas.microsoft.com/office/drawing/2014/main" id="{87A5A4BF-52A5-3644-8344-00BF14A142F6}"/>
              </a:ext>
            </a:extLst>
          </p:cNvPr>
          <p:cNvSpPr txBox="1"/>
          <p:nvPr/>
        </p:nvSpPr>
        <p:spPr>
          <a:xfrm>
            <a:off x="3539030" y="5787357"/>
            <a:ext cx="227627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a:ea typeface="Verdana" pitchFamily="34" charset="0"/>
                <a:cs typeface="Verdana" pitchFamily="34" charset="0"/>
              </a:rPr>
              <a:t>Low Quality    Real-World Data</a:t>
            </a:r>
          </a:p>
        </p:txBody>
      </p:sp>
      <p:sp>
        <p:nvSpPr>
          <p:cNvPr id="36" name="Oval 35">
            <a:extLst>
              <a:ext uri="{FF2B5EF4-FFF2-40B4-BE49-F238E27FC236}">
                <a16:creationId xmlns:a16="http://schemas.microsoft.com/office/drawing/2014/main" id="{81AD7A3B-C466-9846-AF10-0AC025733ACF}"/>
              </a:ext>
            </a:extLst>
          </p:cNvPr>
          <p:cNvSpPr/>
          <p:nvPr/>
        </p:nvSpPr>
        <p:spPr>
          <a:xfrm>
            <a:off x="596796" y="2095225"/>
            <a:ext cx="1808252" cy="1808252"/>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7" name="TextBox 36">
            <a:extLst>
              <a:ext uri="{FF2B5EF4-FFF2-40B4-BE49-F238E27FC236}">
                <a16:creationId xmlns:a16="http://schemas.microsoft.com/office/drawing/2014/main" id="{A1CC2610-F7F0-7B44-A354-EE9CAA3C67C2}"/>
              </a:ext>
            </a:extLst>
          </p:cNvPr>
          <p:cNvSpPr txBox="1"/>
          <p:nvPr/>
        </p:nvSpPr>
        <p:spPr>
          <a:xfrm>
            <a:off x="573140" y="2579018"/>
            <a:ext cx="1808251" cy="9079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a:ea typeface="Verdana" pitchFamily="34" charset="0"/>
                <a:cs typeface="Verdana" pitchFamily="34" charset="0"/>
              </a:rPr>
              <a:t>Cancer</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a:ea typeface="Verdana" pitchFamily="34" charset="0"/>
                <a:cs typeface="Verdana" pitchFamily="34" charset="0"/>
              </a:rPr>
              <a:t>Care</a:t>
            </a:r>
          </a:p>
        </p:txBody>
      </p:sp>
      <p:sp>
        <p:nvSpPr>
          <p:cNvPr id="53" name="Rectangle 52">
            <a:extLst>
              <a:ext uri="{FF2B5EF4-FFF2-40B4-BE49-F238E27FC236}">
                <a16:creationId xmlns:a16="http://schemas.microsoft.com/office/drawing/2014/main" id="{E4BF7341-10F8-4946-855D-BD0D9638206E}"/>
              </a:ext>
            </a:extLst>
          </p:cNvPr>
          <p:cNvSpPr/>
          <p:nvPr/>
        </p:nvSpPr>
        <p:spPr>
          <a:xfrm>
            <a:off x="4022301" y="3086284"/>
            <a:ext cx="157876" cy="144937"/>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4" name="Rectangle 53">
            <a:extLst>
              <a:ext uri="{FF2B5EF4-FFF2-40B4-BE49-F238E27FC236}">
                <a16:creationId xmlns:a16="http://schemas.microsoft.com/office/drawing/2014/main" id="{0BB514E6-5EC2-2D48-93C7-17C581C9360E}"/>
              </a:ext>
            </a:extLst>
          </p:cNvPr>
          <p:cNvSpPr/>
          <p:nvPr/>
        </p:nvSpPr>
        <p:spPr>
          <a:xfrm>
            <a:off x="3624503" y="2760713"/>
            <a:ext cx="157876" cy="144937"/>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5" name="Rectangle 54">
            <a:extLst>
              <a:ext uri="{FF2B5EF4-FFF2-40B4-BE49-F238E27FC236}">
                <a16:creationId xmlns:a16="http://schemas.microsoft.com/office/drawing/2014/main" id="{55E36957-19C6-2743-AFEF-1A4E60FE5240}"/>
              </a:ext>
            </a:extLst>
          </p:cNvPr>
          <p:cNvSpPr/>
          <p:nvPr/>
        </p:nvSpPr>
        <p:spPr>
          <a:xfrm>
            <a:off x="4843589" y="3903477"/>
            <a:ext cx="157876" cy="144937"/>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6" name="Rectangle 55">
            <a:extLst>
              <a:ext uri="{FF2B5EF4-FFF2-40B4-BE49-F238E27FC236}">
                <a16:creationId xmlns:a16="http://schemas.microsoft.com/office/drawing/2014/main" id="{5B43E989-7DCB-B948-8677-4DB6CFC43910}"/>
              </a:ext>
            </a:extLst>
          </p:cNvPr>
          <p:cNvSpPr/>
          <p:nvPr/>
        </p:nvSpPr>
        <p:spPr>
          <a:xfrm>
            <a:off x="4654132" y="3289763"/>
            <a:ext cx="157876" cy="144937"/>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0" name="Rectangle 59">
            <a:extLst>
              <a:ext uri="{FF2B5EF4-FFF2-40B4-BE49-F238E27FC236}">
                <a16:creationId xmlns:a16="http://schemas.microsoft.com/office/drawing/2014/main" id="{FC379FDE-39A0-F549-93B8-DA6DEDB2F01C}"/>
              </a:ext>
            </a:extLst>
          </p:cNvPr>
          <p:cNvSpPr/>
          <p:nvPr/>
        </p:nvSpPr>
        <p:spPr>
          <a:xfrm>
            <a:off x="4808247" y="5215757"/>
            <a:ext cx="157876" cy="144937"/>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Rectangle 60">
            <a:extLst>
              <a:ext uri="{FF2B5EF4-FFF2-40B4-BE49-F238E27FC236}">
                <a16:creationId xmlns:a16="http://schemas.microsoft.com/office/drawing/2014/main" id="{7D74D1D8-5ABF-AF4C-AB93-FF0BD1A5FBE6}"/>
              </a:ext>
            </a:extLst>
          </p:cNvPr>
          <p:cNvSpPr/>
          <p:nvPr/>
        </p:nvSpPr>
        <p:spPr>
          <a:xfrm>
            <a:off x="4598228" y="4434165"/>
            <a:ext cx="157876" cy="144937"/>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5" name="Rectangle 64">
            <a:extLst>
              <a:ext uri="{FF2B5EF4-FFF2-40B4-BE49-F238E27FC236}">
                <a16:creationId xmlns:a16="http://schemas.microsoft.com/office/drawing/2014/main" id="{E83D413A-687E-1A48-823A-E39484694DAE}"/>
              </a:ext>
            </a:extLst>
          </p:cNvPr>
          <p:cNvSpPr/>
          <p:nvPr/>
        </p:nvSpPr>
        <p:spPr>
          <a:xfrm>
            <a:off x="4121246" y="5476734"/>
            <a:ext cx="157876" cy="144937"/>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6" name="Rectangle 65">
            <a:extLst>
              <a:ext uri="{FF2B5EF4-FFF2-40B4-BE49-F238E27FC236}">
                <a16:creationId xmlns:a16="http://schemas.microsoft.com/office/drawing/2014/main" id="{6DA766A5-F171-4C43-A9D4-D6D661EE6653}"/>
              </a:ext>
            </a:extLst>
          </p:cNvPr>
          <p:cNvSpPr/>
          <p:nvPr/>
        </p:nvSpPr>
        <p:spPr>
          <a:xfrm>
            <a:off x="4464917" y="5587314"/>
            <a:ext cx="157876" cy="144937"/>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7" name="Rectangle 66">
            <a:extLst>
              <a:ext uri="{FF2B5EF4-FFF2-40B4-BE49-F238E27FC236}">
                <a16:creationId xmlns:a16="http://schemas.microsoft.com/office/drawing/2014/main" id="{3B8D2D9E-34BB-024F-9358-1064C7F427CF}"/>
              </a:ext>
            </a:extLst>
          </p:cNvPr>
          <p:cNvSpPr/>
          <p:nvPr/>
        </p:nvSpPr>
        <p:spPr>
          <a:xfrm>
            <a:off x="5141181" y="5247837"/>
            <a:ext cx="157876" cy="144937"/>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8" name="Rectangle 67">
            <a:extLst>
              <a:ext uri="{FF2B5EF4-FFF2-40B4-BE49-F238E27FC236}">
                <a16:creationId xmlns:a16="http://schemas.microsoft.com/office/drawing/2014/main" id="{B7AEADCC-0CFB-D941-894E-53D4C8B76BDB}"/>
              </a:ext>
            </a:extLst>
          </p:cNvPr>
          <p:cNvSpPr/>
          <p:nvPr/>
        </p:nvSpPr>
        <p:spPr>
          <a:xfrm>
            <a:off x="4706495" y="5421169"/>
            <a:ext cx="157876" cy="144937"/>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9" name="Rectangle 68">
            <a:extLst>
              <a:ext uri="{FF2B5EF4-FFF2-40B4-BE49-F238E27FC236}">
                <a16:creationId xmlns:a16="http://schemas.microsoft.com/office/drawing/2014/main" id="{5E5745BE-2A79-4146-9E77-246DFB214EC3}"/>
              </a:ext>
            </a:extLst>
          </p:cNvPr>
          <p:cNvSpPr/>
          <p:nvPr/>
        </p:nvSpPr>
        <p:spPr>
          <a:xfrm>
            <a:off x="4983305" y="5558120"/>
            <a:ext cx="157876" cy="144937"/>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0" name="Rectangle 69">
            <a:extLst>
              <a:ext uri="{FF2B5EF4-FFF2-40B4-BE49-F238E27FC236}">
                <a16:creationId xmlns:a16="http://schemas.microsoft.com/office/drawing/2014/main" id="{771D480E-7BC2-EC41-B5A7-0A6DD7EA4961}"/>
              </a:ext>
            </a:extLst>
          </p:cNvPr>
          <p:cNvSpPr/>
          <p:nvPr/>
        </p:nvSpPr>
        <p:spPr>
          <a:xfrm>
            <a:off x="4046748" y="5141896"/>
            <a:ext cx="157876" cy="144937"/>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1" name="Rectangle 70">
            <a:extLst>
              <a:ext uri="{FF2B5EF4-FFF2-40B4-BE49-F238E27FC236}">
                <a16:creationId xmlns:a16="http://schemas.microsoft.com/office/drawing/2014/main" id="{DEA8FA19-C922-BC4A-AB6D-D6BB5D57A4B8}"/>
              </a:ext>
            </a:extLst>
          </p:cNvPr>
          <p:cNvSpPr/>
          <p:nvPr/>
        </p:nvSpPr>
        <p:spPr>
          <a:xfrm>
            <a:off x="4279122" y="5252417"/>
            <a:ext cx="157876" cy="144937"/>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2" name="Rectangle 71">
            <a:extLst>
              <a:ext uri="{FF2B5EF4-FFF2-40B4-BE49-F238E27FC236}">
                <a16:creationId xmlns:a16="http://schemas.microsoft.com/office/drawing/2014/main" id="{E5B59190-2806-814E-A6BA-4B20C6A689FD}"/>
              </a:ext>
            </a:extLst>
          </p:cNvPr>
          <p:cNvSpPr/>
          <p:nvPr/>
        </p:nvSpPr>
        <p:spPr>
          <a:xfrm>
            <a:off x="4509336" y="5206329"/>
            <a:ext cx="157876" cy="144937"/>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7" name="TextBox 56">
            <a:extLst>
              <a:ext uri="{FF2B5EF4-FFF2-40B4-BE49-F238E27FC236}">
                <a16:creationId xmlns:a16="http://schemas.microsoft.com/office/drawing/2014/main" id="{FC154BAC-3704-D745-B839-8FC9DD6B0AEF}"/>
              </a:ext>
            </a:extLst>
          </p:cNvPr>
          <p:cNvSpPr txBox="1"/>
          <p:nvPr/>
        </p:nvSpPr>
        <p:spPr>
          <a:xfrm>
            <a:off x="2710123" y="3611090"/>
            <a:ext cx="1132040"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a:ea typeface="Verdana" pitchFamily="34" charset="0"/>
                <a:cs typeface="Verdana" pitchFamily="34" charset="0"/>
              </a:rPr>
              <a:t>97%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a:ea typeface="Verdana" pitchFamily="34" charset="0"/>
                <a:cs typeface="Verdana" pitchFamily="34" charset="0"/>
              </a:rPr>
              <a:t>of patients</a:t>
            </a:r>
          </a:p>
        </p:txBody>
      </p:sp>
      <p:sp>
        <p:nvSpPr>
          <p:cNvPr id="92" name="Rectangle: Rounded Corners 80">
            <a:extLst>
              <a:ext uri="{FF2B5EF4-FFF2-40B4-BE49-F238E27FC236}">
                <a16:creationId xmlns:a16="http://schemas.microsoft.com/office/drawing/2014/main" id="{12741FFF-CFA2-C944-A25D-00FAEC28A4FA}"/>
              </a:ext>
            </a:extLst>
          </p:cNvPr>
          <p:cNvSpPr/>
          <p:nvPr/>
        </p:nvSpPr>
        <p:spPr>
          <a:xfrm>
            <a:off x="8751990" y="3546506"/>
            <a:ext cx="2574502" cy="2948738"/>
          </a:xfrm>
          <a:prstGeom prst="roundRect">
            <a:avLst/>
          </a:prstGeom>
          <a:solidFill>
            <a:srgbClr val="FF0000">
              <a:alpha val="60000"/>
            </a:srgbClr>
          </a:solidFill>
          <a:ln w="25400"/>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ea typeface="+mn-ea"/>
                <a:cs typeface="+mn-cs"/>
              </a:rPr>
              <a:t>Missed Opportunities</a:t>
            </a:r>
          </a:p>
        </p:txBody>
      </p:sp>
      <p:pic>
        <p:nvPicPr>
          <p:cNvPr id="5" name="Picture 4">
            <a:extLst>
              <a:ext uri="{FF2B5EF4-FFF2-40B4-BE49-F238E27FC236}">
                <a16:creationId xmlns:a16="http://schemas.microsoft.com/office/drawing/2014/main" id="{F75F397C-A024-5447-8CCB-39C87DDD0384}"/>
              </a:ext>
            </a:extLst>
          </p:cNvPr>
          <p:cNvPicPr>
            <a:picLocks noChangeAspect="1"/>
          </p:cNvPicPr>
          <p:nvPr/>
        </p:nvPicPr>
        <p:blipFill>
          <a:blip r:embed="rId3"/>
          <a:stretch>
            <a:fillRect/>
          </a:stretch>
        </p:blipFill>
        <p:spPr>
          <a:xfrm>
            <a:off x="6039539" y="1719712"/>
            <a:ext cx="2362853" cy="2202961"/>
          </a:xfrm>
          <a:prstGeom prst="rect">
            <a:avLst/>
          </a:prstGeom>
        </p:spPr>
      </p:pic>
      <p:sp>
        <p:nvSpPr>
          <p:cNvPr id="99" name="Rectangle 98">
            <a:extLst>
              <a:ext uri="{FF2B5EF4-FFF2-40B4-BE49-F238E27FC236}">
                <a16:creationId xmlns:a16="http://schemas.microsoft.com/office/drawing/2014/main" id="{1CB0067E-92B6-B647-ABEA-64280E91F1A5}"/>
              </a:ext>
            </a:extLst>
          </p:cNvPr>
          <p:cNvSpPr/>
          <p:nvPr/>
        </p:nvSpPr>
        <p:spPr>
          <a:xfrm>
            <a:off x="6035425" y="1627253"/>
            <a:ext cx="2318798" cy="2246780"/>
          </a:xfrm>
          <a:prstGeom prst="rect">
            <a:avLst/>
          </a:prstGeom>
          <a:noFill/>
          <a:ln w="6350">
            <a:solidFill>
              <a:schemeClr val="tx1">
                <a:lumMod val="50000"/>
                <a:lumOff val="50000"/>
              </a:schemeClr>
            </a:solidFill>
          </a:ln>
          <a:effectLst>
            <a:outerShdw blurRad="38100" dist="12700" dir="5400000" algn="ctr" rotWithShape="0">
              <a:schemeClr val="tx1">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4" name="Rectangle 33">
            <a:extLst>
              <a:ext uri="{FF2B5EF4-FFF2-40B4-BE49-F238E27FC236}">
                <a16:creationId xmlns:a16="http://schemas.microsoft.com/office/drawing/2014/main" id="{E35308E2-D121-864F-B06F-20321B8060DA}"/>
              </a:ext>
            </a:extLst>
          </p:cNvPr>
          <p:cNvSpPr/>
          <p:nvPr/>
        </p:nvSpPr>
        <p:spPr>
          <a:xfrm>
            <a:off x="4358060" y="4113488"/>
            <a:ext cx="157876" cy="144937"/>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Rectangle 34">
            <a:extLst>
              <a:ext uri="{FF2B5EF4-FFF2-40B4-BE49-F238E27FC236}">
                <a16:creationId xmlns:a16="http://schemas.microsoft.com/office/drawing/2014/main" id="{FF8B4C1C-08EE-B64D-8E24-5B0A29058B55}"/>
              </a:ext>
            </a:extLst>
          </p:cNvPr>
          <p:cNvSpPr/>
          <p:nvPr/>
        </p:nvSpPr>
        <p:spPr>
          <a:xfrm>
            <a:off x="4501802" y="3651017"/>
            <a:ext cx="157876" cy="144937"/>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Rectangle 37">
            <a:extLst>
              <a:ext uri="{FF2B5EF4-FFF2-40B4-BE49-F238E27FC236}">
                <a16:creationId xmlns:a16="http://schemas.microsoft.com/office/drawing/2014/main" id="{4C98B81B-75DD-F242-A72C-76BB7687D697}"/>
              </a:ext>
            </a:extLst>
          </p:cNvPr>
          <p:cNvSpPr/>
          <p:nvPr/>
        </p:nvSpPr>
        <p:spPr>
          <a:xfrm>
            <a:off x="4393885" y="2998619"/>
            <a:ext cx="157876" cy="144937"/>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9" name="Rectangle 38">
            <a:extLst>
              <a:ext uri="{FF2B5EF4-FFF2-40B4-BE49-F238E27FC236}">
                <a16:creationId xmlns:a16="http://schemas.microsoft.com/office/drawing/2014/main" id="{25082EB5-6194-234A-9D5B-7224DE14CAB1}"/>
              </a:ext>
            </a:extLst>
          </p:cNvPr>
          <p:cNvSpPr/>
          <p:nvPr/>
        </p:nvSpPr>
        <p:spPr>
          <a:xfrm>
            <a:off x="3545565" y="3251900"/>
            <a:ext cx="157876" cy="144937"/>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Bent Arrow 58">
            <a:extLst>
              <a:ext uri="{FF2B5EF4-FFF2-40B4-BE49-F238E27FC236}">
                <a16:creationId xmlns:a16="http://schemas.microsoft.com/office/drawing/2014/main" id="{D230E963-37C7-4A6A-8295-0BBBFC04FAFE}"/>
              </a:ext>
            </a:extLst>
          </p:cNvPr>
          <p:cNvSpPr/>
          <p:nvPr/>
        </p:nvSpPr>
        <p:spPr>
          <a:xfrm rot="16200000" flipV="1">
            <a:off x="5825495" y="3869116"/>
            <a:ext cx="1747691" cy="1757521"/>
          </a:xfrm>
          <a:prstGeom prst="bentArrow">
            <a:avLst>
              <a:gd name="adj1" fmla="val 21968"/>
              <a:gd name="adj2" fmla="val 22002"/>
              <a:gd name="adj3" fmla="val 31137"/>
              <a:gd name="adj4" fmla="val 44199"/>
            </a:avLst>
          </a:prstGeom>
          <a:solidFill>
            <a:schemeClr val="bg1">
              <a:lumMod val="6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Rectangle: Rounded Corners 80">
            <a:extLst>
              <a:ext uri="{FF2B5EF4-FFF2-40B4-BE49-F238E27FC236}">
                <a16:creationId xmlns:a16="http://schemas.microsoft.com/office/drawing/2014/main" id="{34757A4F-19F6-44B3-BA74-DF77CE798F7B}"/>
              </a:ext>
            </a:extLst>
          </p:cNvPr>
          <p:cNvSpPr/>
          <p:nvPr/>
        </p:nvSpPr>
        <p:spPr>
          <a:xfrm>
            <a:off x="6305599" y="4608177"/>
            <a:ext cx="1961372" cy="515507"/>
          </a:xfrm>
          <a:prstGeom prst="roundRect">
            <a:avLst/>
          </a:prstGeom>
          <a:solidFill>
            <a:srgbClr val="92D050"/>
          </a:solidFill>
          <a:ln/>
          <a:effectLst>
            <a:outerShdw blurRad="38100" dist="12700" dir="5400000" algn="ctr" rotWithShape="0">
              <a:schemeClr val="tx1">
                <a:alpha val="38000"/>
              </a:scheme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Substantial Curation Costs</a:t>
            </a:r>
          </a:p>
        </p:txBody>
      </p:sp>
      <p:sp>
        <p:nvSpPr>
          <p:cNvPr id="40" name="TextBox 39">
            <a:extLst>
              <a:ext uri="{FF2B5EF4-FFF2-40B4-BE49-F238E27FC236}">
                <a16:creationId xmlns:a16="http://schemas.microsoft.com/office/drawing/2014/main" id="{961B1035-4975-456F-AB28-C38C15D328E2}"/>
              </a:ext>
            </a:extLst>
          </p:cNvPr>
          <p:cNvSpPr txBox="1"/>
          <p:nvPr/>
        </p:nvSpPr>
        <p:spPr>
          <a:xfrm>
            <a:off x="2333362" y="2778083"/>
            <a:ext cx="138904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prstClr val="white"/>
                </a:solidFill>
                <a:effectLst/>
                <a:uLnTx/>
                <a:uFillTx/>
                <a:latin typeface="Arial"/>
                <a:ea typeface="Verdana" pitchFamily="34" charset="0"/>
                <a:cs typeface="Verdana" pitchFamily="34" charset="0"/>
              </a:rPr>
              <a:t>Real World Data</a:t>
            </a:r>
          </a:p>
        </p:txBody>
      </p:sp>
      <p:sp>
        <p:nvSpPr>
          <p:cNvPr id="42" name="TextBox 41">
            <a:extLst>
              <a:ext uri="{FF2B5EF4-FFF2-40B4-BE49-F238E27FC236}">
                <a16:creationId xmlns:a16="http://schemas.microsoft.com/office/drawing/2014/main" id="{A90359E2-7244-41D1-82AC-AEC35B9D2AB3}"/>
              </a:ext>
            </a:extLst>
          </p:cNvPr>
          <p:cNvSpPr txBox="1"/>
          <p:nvPr/>
        </p:nvSpPr>
        <p:spPr>
          <a:xfrm>
            <a:off x="2886937" y="2126314"/>
            <a:ext cx="248584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a:ea typeface="Verdana" pitchFamily="34" charset="0"/>
                <a:cs typeface="Verdana" pitchFamily="34" charset="0"/>
              </a:rPr>
              <a:t>3% of patients</a:t>
            </a:r>
          </a:p>
        </p:txBody>
      </p:sp>
      <p:sp>
        <p:nvSpPr>
          <p:cNvPr id="44" name="TextBox 43">
            <a:extLst>
              <a:ext uri="{FF2B5EF4-FFF2-40B4-BE49-F238E27FC236}">
                <a16:creationId xmlns:a16="http://schemas.microsoft.com/office/drawing/2014/main" id="{7617C357-6941-4BA4-967B-63AB5BABC3A2}"/>
              </a:ext>
            </a:extLst>
          </p:cNvPr>
          <p:cNvSpPr txBox="1"/>
          <p:nvPr/>
        </p:nvSpPr>
        <p:spPr>
          <a:xfrm>
            <a:off x="2867897" y="1842485"/>
            <a:ext cx="248584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800" b="1" i="1" u="none" strike="noStrike" kern="1200" cap="none" spc="0" normalizeH="0" baseline="0" noProof="0" dirty="0">
                <a:ln>
                  <a:noFill/>
                </a:ln>
                <a:solidFill>
                  <a:prstClr val="black"/>
                </a:solidFill>
                <a:effectLst/>
                <a:uLnTx/>
                <a:uFillTx/>
                <a:latin typeface="Arial"/>
                <a:ea typeface="Verdana" pitchFamily="34" charset="0"/>
                <a:cs typeface="Verdana" pitchFamily="34" charset="0"/>
              </a:rPr>
              <a:t>Clinical Trials Data</a:t>
            </a:r>
          </a:p>
        </p:txBody>
      </p:sp>
      <p:sp>
        <p:nvSpPr>
          <p:cNvPr id="45" name="Right Arrow 11">
            <a:extLst>
              <a:ext uri="{FF2B5EF4-FFF2-40B4-BE49-F238E27FC236}">
                <a16:creationId xmlns:a16="http://schemas.microsoft.com/office/drawing/2014/main" id="{7E58AC63-18A7-497E-8148-79BFCF2ACE15}"/>
              </a:ext>
            </a:extLst>
          </p:cNvPr>
          <p:cNvSpPr/>
          <p:nvPr/>
        </p:nvSpPr>
        <p:spPr>
          <a:xfrm>
            <a:off x="2428704" y="2364799"/>
            <a:ext cx="3413199" cy="208380"/>
          </a:xfrm>
          <a:prstGeom prst="rightArrow">
            <a:avLst/>
          </a:prstGeom>
          <a:solidFill>
            <a:srgbClr val="92D050"/>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6" name="Can 238">
            <a:extLst>
              <a:ext uri="{FF2B5EF4-FFF2-40B4-BE49-F238E27FC236}">
                <a16:creationId xmlns:a16="http://schemas.microsoft.com/office/drawing/2014/main" id="{A272CDA0-89CC-4572-AEB0-9BEA6717F78D}"/>
              </a:ext>
            </a:extLst>
          </p:cNvPr>
          <p:cNvSpPr/>
          <p:nvPr/>
        </p:nvSpPr>
        <p:spPr>
          <a:xfrm>
            <a:off x="6226722" y="2242844"/>
            <a:ext cx="1991727" cy="545808"/>
          </a:xfrm>
          <a:prstGeom prst="can">
            <a:avLst>
              <a:gd name="adj" fmla="val 50000"/>
            </a:avLst>
          </a:prstGeom>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47" name="Group 46">
            <a:extLst>
              <a:ext uri="{FF2B5EF4-FFF2-40B4-BE49-F238E27FC236}">
                <a16:creationId xmlns:a16="http://schemas.microsoft.com/office/drawing/2014/main" id="{00B8AEEA-B2F6-4D33-ADC2-287BD0898455}"/>
              </a:ext>
            </a:extLst>
          </p:cNvPr>
          <p:cNvGrpSpPr/>
          <p:nvPr/>
        </p:nvGrpSpPr>
        <p:grpSpPr>
          <a:xfrm>
            <a:off x="6475174" y="2480875"/>
            <a:ext cx="1642916" cy="307777"/>
            <a:chOff x="8161019" y="1095049"/>
            <a:chExt cx="1339992" cy="307777"/>
          </a:xfrm>
        </p:grpSpPr>
        <p:pic>
          <p:nvPicPr>
            <p:cNvPr id="48" name="Picture 47" descr="oncology.png">
              <a:extLst>
                <a:ext uri="{FF2B5EF4-FFF2-40B4-BE49-F238E27FC236}">
                  <a16:creationId xmlns:a16="http://schemas.microsoft.com/office/drawing/2014/main" id="{2C14F51B-E008-4B31-8886-B67833BE5D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161019" y="1125484"/>
              <a:ext cx="159905" cy="262876"/>
            </a:xfrm>
            <a:prstGeom prst="rect">
              <a:avLst/>
            </a:prstGeom>
          </p:spPr>
        </p:pic>
        <p:sp>
          <p:nvSpPr>
            <p:cNvPr id="49" name="TextBox 48">
              <a:extLst>
                <a:ext uri="{FF2B5EF4-FFF2-40B4-BE49-F238E27FC236}">
                  <a16:creationId xmlns:a16="http://schemas.microsoft.com/office/drawing/2014/main" id="{E9198B54-B494-4178-950D-52C4B2608A1C}"/>
                </a:ext>
              </a:extLst>
            </p:cNvPr>
            <p:cNvSpPr txBox="1"/>
            <p:nvPr/>
          </p:nvSpPr>
          <p:spPr>
            <a:xfrm>
              <a:off x="8260708" y="1095049"/>
              <a:ext cx="124030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a:ea typeface="Verdana" pitchFamily="34" charset="0"/>
                  <a:cs typeface="Verdana" pitchFamily="34" charset="0"/>
                </a:rPr>
                <a:t>Breast Cancer</a:t>
              </a:r>
            </a:p>
          </p:txBody>
        </p:sp>
      </p:grpSp>
    </p:spTree>
    <p:extLst>
      <p:ext uri="{BB962C8B-B14F-4D97-AF65-F5344CB8AC3E}">
        <p14:creationId xmlns:p14="http://schemas.microsoft.com/office/powerpoint/2010/main" val="21172648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 name="Picture 72">
            <a:extLst>
              <a:ext uri="{FF2B5EF4-FFF2-40B4-BE49-F238E27FC236}">
                <a16:creationId xmlns:a16="http://schemas.microsoft.com/office/drawing/2014/main" id="{74713F8B-60C8-AC4E-9A01-F56A451406F7}"/>
              </a:ext>
            </a:extLst>
          </p:cNvPr>
          <p:cNvPicPr>
            <a:picLocks noChangeAspect="1"/>
          </p:cNvPicPr>
          <p:nvPr/>
        </p:nvPicPr>
        <p:blipFill>
          <a:blip r:embed="rId3"/>
          <a:stretch>
            <a:fillRect/>
          </a:stretch>
        </p:blipFill>
        <p:spPr>
          <a:xfrm>
            <a:off x="6048248" y="1719712"/>
            <a:ext cx="2362853" cy="2202961"/>
          </a:xfrm>
          <a:prstGeom prst="rect">
            <a:avLst/>
          </a:prstGeom>
        </p:spPr>
      </p:pic>
      <p:sp>
        <p:nvSpPr>
          <p:cNvPr id="81" name="Can 238">
            <a:extLst>
              <a:ext uri="{FF2B5EF4-FFF2-40B4-BE49-F238E27FC236}">
                <a16:creationId xmlns:a16="http://schemas.microsoft.com/office/drawing/2014/main" id="{02DFCFE0-ED59-4827-9AA4-CE61948D8D08}"/>
              </a:ext>
            </a:extLst>
          </p:cNvPr>
          <p:cNvSpPr/>
          <p:nvPr/>
        </p:nvSpPr>
        <p:spPr>
          <a:xfrm>
            <a:off x="6226722" y="2126313"/>
            <a:ext cx="1991727" cy="923925"/>
          </a:xfrm>
          <a:prstGeom prst="can">
            <a:avLst>
              <a:gd name="adj" fmla="val 31936"/>
            </a:avLst>
          </a:prstGeom>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rial"/>
              <a:ea typeface="+mn-ea"/>
              <a:cs typeface="+mn-cs"/>
            </a:endParaRPr>
          </a:p>
        </p:txBody>
      </p:sp>
      <p:sp>
        <p:nvSpPr>
          <p:cNvPr id="34" name="Right Arrow 57">
            <a:extLst>
              <a:ext uri="{FF2B5EF4-FFF2-40B4-BE49-F238E27FC236}">
                <a16:creationId xmlns:a16="http://schemas.microsoft.com/office/drawing/2014/main" id="{FD8FD9F2-9F24-4FB7-9281-1E1A420D47A6}"/>
              </a:ext>
            </a:extLst>
          </p:cNvPr>
          <p:cNvSpPr/>
          <p:nvPr/>
        </p:nvSpPr>
        <p:spPr>
          <a:xfrm>
            <a:off x="3467734" y="2535876"/>
            <a:ext cx="2397806" cy="1074353"/>
          </a:xfrm>
          <a:prstGeom prst="rightArrow">
            <a:avLst/>
          </a:prstGeom>
          <a:solidFill>
            <a:schemeClr val="bg1">
              <a:lumMod val="6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9" name="Bent Arrow 58">
            <a:extLst>
              <a:ext uri="{FF2B5EF4-FFF2-40B4-BE49-F238E27FC236}">
                <a16:creationId xmlns:a16="http://schemas.microsoft.com/office/drawing/2014/main" id="{AADBA648-3F71-B14A-A8FD-4A65A04CDE13}"/>
              </a:ext>
            </a:extLst>
          </p:cNvPr>
          <p:cNvSpPr/>
          <p:nvPr/>
        </p:nvSpPr>
        <p:spPr>
          <a:xfrm rot="5400000">
            <a:off x="2463696" y="2846579"/>
            <a:ext cx="2336804" cy="2276271"/>
          </a:xfrm>
          <a:prstGeom prst="bentArrow">
            <a:avLst>
              <a:gd name="adj1" fmla="val 22734"/>
              <a:gd name="adj2" fmla="val 20054"/>
              <a:gd name="adj3" fmla="val 28905"/>
              <a:gd name="adj4" fmla="val 43750"/>
            </a:avLst>
          </a:prstGeom>
          <a:solidFill>
            <a:schemeClr val="bg1">
              <a:lumMod val="6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 name="Title 1">
            <a:extLst>
              <a:ext uri="{FF2B5EF4-FFF2-40B4-BE49-F238E27FC236}">
                <a16:creationId xmlns:a16="http://schemas.microsoft.com/office/drawing/2014/main" id="{B2E43732-DA6A-8D48-B903-63E60B9F7E9F}"/>
              </a:ext>
            </a:extLst>
          </p:cNvPr>
          <p:cNvSpPr>
            <a:spLocks noGrp="1"/>
          </p:cNvSpPr>
          <p:nvPr>
            <p:ph type="title"/>
          </p:nvPr>
        </p:nvSpPr>
        <p:spPr/>
        <p:txBody>
          <a:bodyPr/>
          <a:lstStyle/>
          <a:p>
            <a:r>
              <a:rPr lang="en-US" dirty="0"/>
              <a:t>Future State of Cancer Research</a:t>
            </a:r>
          </a:p>
        </p:txBody>
      </p:sp>
      <p:sp>
        <p:nvSpPr>
          <p:cNvPr id="53" name="Rectangle 52">
            <a:extLst>
              <a:ext uri="{FF2B5EF4-FFF2-40B4-BE49-F238E27FC236}">
                <a16:creationId xmlns:a16="http://schemas.microsoft.com/office/drawing/2014/main" id="{E4BF7341-10F8-4946-855D-BD0D9638206E}"/>
              </a:ext>
            </a:extLst>
          </p:cNvPr>
          <p:cNvSpPr/>
          <p:nvPr/>
        </p:nvSpPr>
        <p:spPr>
          <a:xfrm>
            <a:off x="4230290" y="3464315"/>
            <a:ext cx="157876" cy="144937"/>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4" name="Rectangle 53">
            <a:extLst>
              <a:ext uri="{FF2B5EF4-FFF2-40B4-BE49-F238E27FC236}">
                <a16:creationId xmlns:a16="http://schemas.microsoft.com/office/drawing/2014/main" id="{0BB514E6-5EC2-2D48-93C7-17C581C9360E}"/>
              </a:ext>
            </a:extLst>
          </p:cNvPr>
          <p:cNvSpPr/>
          <p:nvPr/>
        </p:nvSpPr>
        <p:spPr>
          <a:xfrm>
            <a:off x="3519235" y="3138969"/>
            <a:ext cx="157876" cy="144937"/>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5" name="Rectangle 54">
            <a:extLst>
              <a:ext uri="{FF2B5EF4-FFF2-40B4-BE49-F238E27FC236}">
                <a16:creationId xmlns:a16="http://schemas.microsoft.com/office/drawing/2014/main" id="{55E36957-19C6-2743-AFEF-1A4E60FE5240}"/>
              </a:ext>
            </a:extLst>
          </p:cNvPr>
          <p:cNvSpPr/>
          <p:nvPr/>
        </p:nvSpPr>
        <p:spPr>
          <a:xfrm>
            <a:off x="4170737" y="2855129"/>
            <a:ext cx="157876" cy="144937"/>
          </a:xfrm>
          <a:prstGeom prst="rect">
            <a:avLst/>
          </a:prstGeom>
          <a:gradFill>
            <a:gsLst>
              <a:gs pos="0">
                <a:srgbClr val="92D050">
                  <a:lumMod val="90000"/>
                  <a:lumOff val="10000"/>
                </a:srgbClr>
              </a:gs>
              <a:gs pos="35000">
                <a:srgbClr val="92D050">
                  <a:lumMod val="70000"/>
                  <a:lumOff val="30000"/>
                </a:srgbClr>
              </a:gs>
              <a:gs pos="100000">
                <a:srgbClr val="92D050">
                  <a:lumMod val="40000"/>
                  <a:lumOff val="60000"/>
                </a:srgbClr>
              </a:gs>
            </a:gsLst>
          </a:gradFill>
          <a:ln>
            <a:solidFill>
              <a:srgbClr val="00B050"/>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Rectangle 60">
            <a:extLst>
              <a:ext uri="{FF2B5EF4-FFF2-40B4-BE49-F238E27FC236}">
                <a16:creationId xmlns:a16="http://schemas.microsoft.com/office/drawing/2014/main" id="{7D74D1D8-5ABF-AF4C-AB93-FF0BD1A5FBE6}"/>
              </a:ext>
            </a:extLst>
          </p:cNvPr>
          <p:cNvSpPr/>
          <p:nvPr/>
        </p:nvSpPr>
        <p:spPr>
          <a:xfrm>
            <a:off x="4257639" y="4447406"/>
            <a:ext cx="157876" cy="144937"/>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5" name="Right Arrow 74">
            <a:extLst>
              <a:ext uri="{FF2B5EF4-FFF2-40B4-BE49-F238E27FC236}">
                <a16:creationId xmlns:a16="http://schemas.microsoft.com/office/drawing/2014/main" id="{BDA02AF1-0B89-5942-A360-4AEC7AEB8EC7}"/>
              </a:ext>
            </a:extLst>
          </p:cNvPr>
          <p:cNvSpPr/>
          <p:nvPr/>
        </p:nvSpPr>
        <p:spPr>
          <a:xfrm>
            <a:off x="8556454" y="2250547"/>
            <a:ext cx="798159" cy="906173"/>
          </a:xfrm>
          <a:prstGeom prst="rightArrow">
            <a:avLst/>
          </a:prstGeom>
          <a:solidFill>
            <a:srgbClr val="92D050"/>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7" name="TextBox 56">
            <a:extLst>
              <a:ext uri="{FF2B5EF4-FFF2-40B4-BE49-F238E27FC236}">
                <a16:creationId xmlns:a16="http://schemas.microsoft.com/office/drawing/2014/main" id="{FC154BAC-3704-D745-B839-8FC9DD6B0AEF}"/>
              </a:ext>
            </a:extLst>
          </p:cNvPr>
          <p:cNvSpPr txBox="1"/>
          <p:nvPr/>
        </p:nvSpPr>
        <p:spPr>
          <a:xfrm>
            <a:off x="2729173" y="4210069"/>
            <a:ext cx="1277914"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a:ea typeface="Verdana" pitchFamily="34" charset="0"/>
                <a:cs typeface="Verdana" pitchFamily="34" charset="0"/>
              </a:rPr>
              <a:t>Shrinking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a:ea typeface="Verdana" pitchFamily="34" charset="0"/>
                <a:cs typeface="Verdana" pitchFamily="34" charset="0"/>
              </a:rPr>
              <a:t>of patients</a:t>
            </a:r>
          </a:p>
        </p:txBody>
      </p:sp>
      <p:sp>
        <p:nvSpPr>
          <p:cNvPr id="92" name="Rectangle: Rounded Corners 80">
            <a:extLst>
              <a:ext uri="{FF2B5EF4-FFF2-40B4-BE49-F238E27FC236}">
                <a16:creationId xmlns:a16="http://schemas.microsoft.com/office/drawing/2014/main" id="{12741FFF-CFA2-C944-A25D-00FAEC28A4FA}"/>
              </a:ext>
            </a:extLst>
          </p:cNvPr>
          <p:cNvSpPr/>
          <p:nvPr/>
        </p:nvSpPr>
        <p:spPr>
          <a:xfrm>
            <a:off x="9455000" y="5364883"/>
            <a:ext cx="2574502" cy="515507"/>
          </a:xfrm>
          <a:prstGeom prst="roundRect">
            <a:avLst/>
          </a:prstGeom>
          <a:solidFill>
            <a:srgbClr val="FF0000">
              <a:alpha val="60000"/>
            </a:srgbClr>
          </a:solidFill>
          <a:ln w="25400"/>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ea typeface="+mn-ea"/>
                <a:cs typeface="+mn-cs"/>
              </a:rPr>
              <a:t>Fewer Missed Opportunities</a:t>
            </a:r>
          </a:p>
        </p:txBody>
      </p:sp>
      <p:sp>
        <p:nvSpPr>
          <p:cNvPr id="35" name="Rectangle 34">
            <a:extLst>
              <a:ext uri="{FF2B5EF4-FFF2-40B4-BE49-F238E27FC236}">
                <a16:creationId xmlns:a16="http://schemas.microsoft.com/office/drawing/2014/main" id="{8F1D45AD-BD05-4906-951E-C07A67135E01}"/>
              </a:ext>
            </a:extLst>
          </p:cNvPr>
          <p:cNvSpPr/>
          <p:nvPr/>
        </p:nvSpPr>
        <p:spPr>
          <a:xfrm>
            <a:off x="5066709" y="2859043"/>
            <a:ext cx="157876" cy="144937"/>
          </a:xfrm>
          <a:prstGeom prst="rect">
            <a:avLst/>
          </a:prstGeom>
          <a:gradFill>
            <a:gsLst>
              <a:gs pos="0">
                <a:srgbClr val="92D050">
                  <a:lumMod val="90000"/>
                  <a:lumOff val="10000"/>
                </a:srgbClr>
              </a:gs>
              <a:gs pos="35000">
                <a:srgbClr val="92D050">
                  <a:lumMod val="70000"/>
                  <a:lumOff val="30000"/>
                </a:srgbClr>
              </a:gs>
              <a:gs pos="100000">
                <a:srgbClr val="92D050">
                  <a:lumMod val="40000"/>
                  <a:lumOff val="60000"/>
                </a:srgbClr>
              </a:gs>
            </a:gsLst>
          </a:gradFill>
          <a:ln>
            <a:solidFill>
              <a:srgbClr val="00B050"/>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Rectangle 37">
            <a:extLst>
              <a:ext uri="{FF2B5EF4-FFF2-40B4-BE49-F238E27FC236}">
                <a16:creationId xmlns:a16="http://schemas.microsoft.com/office/drawing/2014/main" id="{C6B0DE7A-F4E1-4837-A340-121A3219B98B}"/>
              </a:ext>
            </a:extLst>
          </p:cNvPr>
          <p:cNvSpPr/>
          <p:nvPr/>
        </p:nvSpPr>
        <p:spPr>
          <a:xfrm>
            <a:off x="5419540" y="2966752"/>
            <a:ext cx="157876" cy="144937"/>
          </a:xfrm>
          <a:prstGeom prst="rect">
            <a:avLst/>
          </a:prstGeom>
          <a:gradFill>
            <a:gsLst>
              <a:gs pos="0">
                <a:srgbClr val="92D050">
                  <a:lumMod val="90000"/>
                  <a:lumOff val="10000"/>
                </a:srgbClr>
              </a:gs>
              <a:gs pos="35000">
                <a:srgbClr val="92D050">
                  <a:lumMod val="70000"/>
                  <a:lumOff val="30000"/>
                </a:srgbClr>
              </a:gs>
              <a:gs pos="100000">
                <a:srgbClr val="92D050">
                  <a:lumMod val="40000"/>
                  <a:lumOff val="60000"/>
                </a:srgbClr>
              </a:gs>
            </a:gsLst>
          </a:gradFill>
          <a:ln>
            <a:solidFill>
              <a:srgbClr val="00B050"/>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0" name="TextBox 39">
            <a:extLst>
              <a:ext uri="{FF2B5EF4-FFF2-40B4-BE49-F238E27FC236}">
                <a16:creationId xmlns:a16="http://schemas.microsoft.com/office/drawing/2014/main" id="{A9612374-14CE-4F5C-8B8E-0A010E82C556}"/>
              </a:ext>
            </a:extLst>
          </p:cNvPr>
          <p:cNvSpPr txBox="1"/>
          <p:nvPr/>
        </p:nvSpPr>
        <p:spPr>
          <a:xfrm>
            <a:off x="4716934" y="3565595"/>
            <a:ext cx="1245854"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a:ea typeface="Verdana" pitchFamily="34" charset="0"/>
                <a:cs typeface="Verdana" pitchFamily="34" charset="0"/>
              </a:rPr>
              <a:t>Growing %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a:ea typeface="Verdana" pitchFamily="34" charset="0"/>
                <a:cs typeface="Verdana" pitchFamily="34" charset="0"/>
              </a:rPr>
              <a:t>of patients</a:t>
            </a:r>
          </a:p>
        </p:txBody>
      </p:sp>
      <p:sp>
        <p:nvSpPr>
          <p:cNvPr id="42" name="Rectangle 41">
            <a:extLst>
              <a:ext uri="{FF2B5EF4-FFF2-40B4-BE49-F238E27FC236}">
                <a16:creationId xmlns:a16="http://schemas.microsoft.com/office/drawing/2014/main" id="{4088EE8A-A98C-6B41-882E-F657B708D8A0}"/>
              </a:ext>
            </a:extLst>
          </p:cNvPr>
          <p:cNvSpPr/>
          <p:nvPr/>
        </p:nvSpPr>
        <p:spPr>
          <a:xfrm>
            <a:off x="3279400" y="5243132"/>
            <a:ext cx="2276272" cy="906092"/>
          </a:xfrm>
          <a:prstGeom prst="rect">
            <a:avLst/>
          </a:prstGeom>
          <a:solidFill>
            <a:schemeClr val="bg1">
              <a:lumMod val="95000"/>
            </a:schemeClr>
          </a:solidFill>
          <a:ln w="6350">
            <a:solidFill>
              <a:schemeClr val="tx1">
                <a:lumMod val="50000"/>
                <a:lumOff val="50000"/>
              </a:schemeClr>
            </a:solidFill>
          </a:ln>
          <a:effectLst>
            <a:outerShdw blurRad="38100" dist="12700" dir="5400000" algn="ctr" rotWithShape="0">
              <a:schemeClr val="tx1">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TextBox 42">
            <a:extLst>
              <a:ext uri="{FF2B5EF4-FFF2-40B4-BE49-F238E27FC236}">
                <a16:creationId xmlns:a16="http://schemas.microsoft.com/office/drawing/2014/main" id="{F6F6A3A5-CC7D-0548-9D5A-1453AA210C62}"/>
              </a:ext>
            </a:extLst>
          </p:cNvPr>
          <p:cNvSpPr txBox="1"/>
          <p:nvPr/>
        </p:nvSpPr>
        <p:spPr>
          <a:xfrm>
            <a:off x="3252703" y="5475426"/>
            <a:ext cx="227627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a:ea typeface="Verdana" pitchFamily="34" charset="0"/>
                <a:cs typeface="Verdana" pitchFamily="34" charset="0"/>
              </a:rPr>
              <a:t>Low Quality    Real-World Data</a:t>
            </a:r>
          </a:p>
        </p:txBody>
      </p:sp>
      <p:sp>
        <p:nvSpPr>
          <p:cNvPr id="46" name="Rectangle 45">
            <a:extLst>
              <a:ext uri="{FF2B5EF4-FFF2-40B4-BE49-F238E27FC236}">
                <a16:creationId xmlns:a16="http://schemas.microsoft.com/office/drawing/2014/main" id="{AD0A62ED-D828-D84A-B213-9A6082303010}"/>
              </a:ext>
            </a:extLst>
          </p:cNvPr>
          <p:cNvSpPr/>
          <p:nvPr/>
        </p:nvSpPr>
        <p:spPr>
          <a:xfrm>
            <a:off x="4181433" y="5400491"/>
            <a:ext cx="157876" cy="144937"/>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9" name="Rectangle 48">
            <a:extLst>
              <a:ext uri="{FF2B5EF4-FFF2-40B4-BE49-F238E27FC236}">
                <a16:creationId xmlns:a16="http://schemas.microsoft.com/office/drawing/2014/main" id="{DBB31405-4D1A-2749-8539-FF8597208DBD}"/>
              </a:ext>
            </a:extLst>
          </p:cNvPr>
          <p:cNvSpPr/>
          <p:nvPr/>
        </p:nvSpPr>
        <p:spPr>
          <a:xfrm>
            <a:off x="4596455" y="5339491"/>
            <a:ext cx="157876" cy="144937"/>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0" name="Rectangle 49">
            <a:extLst>
              <a:ext uri="{FF2B5EF4-FFF2-40B4-BE49-F238E27FC236}">
                <a16:creationId xmlns:a16="http://schemas.microsoft.com/office/drawing/2014/main" id="{904A784E-C377-784E-A623-2516C5458E36}"/>
              </a:ext>
            </a:extLst>
          </p:cNvPr>
          <p:cNvSpPr/>
          <p:nvPr/>
        </p:nvSpPr>
        <p:spPr>
          <a:xfrm>
            <a:off x="3858085" y="5303299"/>
            <a:ext cx="157876" cy="144937"/>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4" name="Rectangle 73">
            <a:extLst>
              <a:ext uri="{FF2B5EF4-FFF2-40B4-BE49-F238E27FC236}">
                <a16:creationId xmlns:a16="http://schemas.microsoft.com/office/drawing/2014/main" id="{C32E2D68-D8B7-2446-B3F3-9CC2BDC47CA0}"/>
              </a:ext>
            </a:extLst>
          </p:cNvPr>
          <p:cNvSpPr/>
          <p:nvPr/>
        </p:nvSpPr>
        <p:spPr>
          <a:xfrm>
            <a:off x="6044134" y="1627253"/>
            <a:ext cx="2318798" cy="2246780"/>
          </a:xfrm>
          <a:prstGeom prst="rect">
            <a:avLst/>
          </a:prstGeom>
          <a:noFill/>
          <a:ln w="6350">
            <a:solidFill>
              <a:schemeClr val="tx1">
                <a:lumMod val="50000"/>
                <a:lumOff val="50000"/>
              </a:schemeClr>
            </a:solidFill>
          </a:ln>
          <a:effectLst>
            <a:outerShdw blurRad="38100" dist="12700" dir="5400000" algn="ctr" rotWithShape="0">
              <a:schemeClr val="tx1">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6" name="TextBox 75">
            <a:extLst>
              <a:ext uri="{FF2B5EF4-FFF2-40B4-BE49-F238E27FC236}">
                <a16:creationId xmlns:a16="http://schemas.microsoft.com/office/drawing/2014/main" id="{F618AD35-7537-4A41-B67B-90F116149222}"/>
              </a:ext>
            </a:extLst>
          </p:cNvPr>
          <p:cNvSpPr txBox="1"/>
          <p:nvPr/>
        </p:nvSpPr>
        <p:spPr>
          <a:xfrm>
            <a:off x="2886937" y="2126314"/>
            <a:ext cx="248584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a:ea typeface="Verdana" pitchFamily="34" charset="0"/>
                <a:cs typeface="Verdana" pitchFamily="34" charset="0"/>
              </a:rPr>
              <a:t>3% of patients</a:t>
            </a:r>
          </a:p>
        </p:txBody>
      </p:sp>
      <p:sp>
        <p:nvSpPr>
          <p:cNvPr id="77" name="TextBox 76">
            <a:extLst>
              <a:ext uri="{FF2B5EF4-FFF2-40B4-BE49-F238E27FC236}">
                <a16:creationId xmlns:a16="http://schemas.microsoft.com/office/drawing/2014/main" id="{E855C220-31EC-5C4B-BA6C-3972CCFE8307}"/>
              </a:ext>
            </a:extLst>
          </p:cNvPr>
          <p:cNvSpPr txBox="1"/>
          <p:nvPr/>
        </p:nvSpPr>
        <p:spPr>
          <a:xfrm>
            <a:off x="2867897" y="1842485"/>
            <a:ext cx="248584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800" b="1" i="1" u="none" strike="noStrike" kern="1200" cap="none" spc="0" normalizeH="0" baseline="0" noProof="0" dirty="0">
                <a:ln>
                  <a:noFill/>
                </a:ln>
                <a:solidFill>
                  <a:prstClr val="black"/>
                </a:solidFill>
                <a:effectLst/>
                <a:uLnTx/>
                <a:uFillTx/>
                <a:latin typeface="Arial"/>
                <a:ea typeface="Verdana" pitchFamily="34" charset="0"/>
                <a:cs typeface="Verdana" pitchFamily="34" charset="0"/>
              </a:rPr>
              <a:t>Clinical Trials Data</a:t>
            </a:r>
          </a:p>
        </p:txBody>
      </p:sp>
      <p:sp>
        <p:nvSpPr>
          <p:cNvPr id="41" name="Rectangle: Rounded Corners 80">
            <a:extLst>
              <a:ext uri="{FF2B5EF4-FFF2-40B4-BE49-F238E27FC236}">
                <a16:creationId xmlns:a16="http://schemas.microsoft.com/office/drawing/2014/main" id="{C1848243-41BA-C84F-8C97-F2B9A383F328}"/>
              </a:ext>
            </a:extLst>
          </p:cNvPr>
          <p:cNvSpPr/>
          <p:nvPr/>
        </p:nvSpPr>
        <p:spPr>
          <a:xfrm>
            <a:off x="9455757" y="2059104"/>
            <a:ext cx="2574502" cy="515507"/>
          </a:xfrm>
          <a:prstGeom prst="roundRect">
            <a:avLst/>
          </a:prstGeom>
          <a:solidFill>
            <a:srgbClr val="92D05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Better Therapies</a:t>
            </a:r>
          </a:p>
        </p:txBody>
      </p:sp>
      <p:sp>
        <p:nvSpPr>
          <p:cNvPr id="44" name="Rectangle: Rounded Corners 81">
            <a:extLst>
              <a:ext uri="{FF2B5EF4-FFF2-40B4-BE49-F238E27FC236}">
                <a16:creationId xmlns:a16="http://schemas.microsoft.com/office/drawing/2014/main" id="{7512FFCE-B791-7748-8437-2C9D771FC221}"/>
              </a:ext>
            </a:extLst>
          </p:cNvPr>
          <p:cNvSpPr/>
          <p:nvPr/>
        </p:nvSpPr>
        <p:spPr>
          <a:xfrm>
            <a:off x="9455757" y="1461958"/>
            <a:ext cx="2574502" cy="515507"/>
          </a:xfrm>
          <a:prstGeom prst="roundRect">
            <a:avLst/>
          </a:prstGeom>
          <a:solidFill>
            <a:srgbClr val="92D05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Safer Care</a:t>
            </a:r>
          </a:p>
        </p:txBody>
      </p:sp>
      <p:sp>
        <p:nvSpPr>
          <p:cNvPr id="45" name="Rectangle: Rounded Corners 80">
            <a:extLst>
              <a:ext uri="{FF2B5EF4-FFF2-40B4-BE49-F238E27FC236}">
                <a16:creationId xmlns:a16="http://schemas.microsoft.com/office/drawing/2014/main" id="{29C5F8AC-CF0C-344A-B661-A5B9BFC905D6}"/>
              </a:ext>
            </a:extLst>
          </p:cNvPr>
          <p:cNvSpPr/>
          <p:nvPr/>
        </p:nvSpPr>
        <p:spPr>
          <a:xfrm>
            <a:off x="9455000" y="2656250"/>
            <a:ext cx="2574502" cy="515507"/>
          </a:xfrm>
          <a:prstGeom prst="roundRect">
            <a:avLst/>
          </a:prstGeom>
          <a:solidFill>
            <a:srgbClr val="92D050"/>
          </a:solidFill>
          <a:ln/>
          <a:effectLst>
            <a:outerShdw blurRad="38100" dist="12700" dir="5400000" algn="ctr" rotWithShape="0">
              <a:schemeClr val="tx1">
                <a:alpha val="38000"/>
              </a:scheme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Improved Outcomes</a:t>
            </a:r>
          </a:p>
        </p:txBody>
      </p:sp>
      <p:sp>
        <p:nvSpPr>
          <p:cNvPr id="48" name="Rectangle: Rounded Corners 80">
            <a:extLst>
              <a:ext uri="{FF2B5EF4-FFF2-40B4-BE49-F238E27FC236}">
                <a16:creationId xmlns:a16="http://schemas.microsoft.com/office/drawing/2014/main" id="{7AA6903B-3B4A-F44F-91FD-9BD8E95BB9B4}"/>
              </a:ext>
            </a:extLst>
          </p:cNvPr>
          <p:cNvSpPr/>
          <p:nvPr/>
        </p:nvSpPr>
        <p:spPr>
          <a:xfrm>
            <a:off x="9455000" y="3254597"/>
            <a:ext cx="2574502" cy="515507"/>
          </a:xfrm>
          <a:prstGeom prst="roundRect">
            <a:avLst/>
          </a:prstGeom>
          <a:solidFill>
            <a:srgbClr val="92D050"/>
          </a:solidFill>
          <a:ln/>
          <a:effectLst>
            <a:outerShdw blurRad="38100" dist="12700" dir="5400000" algn="ctr" rotWithShape="0">
              <a:schemeClr val="tx1">
                <a:alpha val="38000"/>
              </a:scheme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Lower Costs</a:t>
            </a:r>
          </a:p>
        </p:txBody>
      </p:sp>
      <p:sp>
        <p:nvSpPr>
          <p:cNvPr id="51" name="Rectangle 50">
            <a:extLst>
              <a:ext uri="{FF2B5EF4-FFF2-40B4-BE49-F238E27FC236}">
                <a16:creationId xmlns:a16="http://schemas.microsoft.com/office/drawing/2014/main" id="{2CA53737-3B7E-45E0-A201-5E0B0DEC6288}"/>
              </a:ext>
            </a:extLst>
          </p:cNvPr>
          <p:cNvSpPr/>
          <p:nvPr/>
        </p:nvSpPr>
        <p:spPr>
          <a:xfrm>
            <a:off x="3827009" y="3025320"/>
            <a:ext cx="157876" cy="144937"/>
          </a:xfrm>
          <a:prstGeom prst="rect">
            <a:avLst/>
          </a:prstGeom>
          <a:gradFill>
            <a:gsLst>
              <a:gs pos="0">
                <a:srgbClr val="92D050">
                  <a:lumMod val="90000"/>
                  <a:lumOff val="10000"/>
                </a:srgbClr>
              </a:gs>
              <a:gs pos="35000">
                <a:srgbClr val="92D050">
                  <a:lumMod val="70000"/>
                  <a:lumOff val="30000"/>
                </a:srgbClr>
              </a:gs>
              <a:gs pos="100000">
                <a:srgbClr val="92D050">
                  <a:lumMod val="40000"/>
                  <a:lumOff val="60000"/>
                </a:srgbClr>
              </a:gs>
            </a:gsLst>
          </a:gradFill>
          <a:ln>
            <a:solidFill>
              <a:srgbClr val="00B050"/>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0" name="Rectangle 59">
            <a:extLst>
              <a:ext uri="{FF2B5EF4-FFF2-40B4-BE49-F238E27FC236}">
                <a16:creationId xmlns:a16="http://schemas.microsoft.com/office/drawing/2014/main" id="{B011EC29-C6D4-49CF-A078-9439845E9E50}"/>
              </a:ext>
            </a:extLst>
          </p:cNvPr>
          <p:cNvSpPr/>
          <p:nvPr/>
        </p:nvSpPr>
        <p:spPr>
          <a:xfrm>
            <a:off x="4851641" y="3156721"/>
            <a:ext cx="157876" cy="144937"/>
          </a:xfrm>
          <a:prstGeom prst="rect">
            <a:avLst/>
          </a:prstGeom>
          <a:gradFill>
            <a:gsLst>
              <a:gs pos="0">
                <a:srgbClr val="92D050">
                  <a:lumMod val="90000"/>
                  <a:lumOff val="10000"/>
                </a:srgbClr>
              </a:gs>
              <a:gs pos="35000">
                <a:srgbClr val="92D050">
                  <a:lumMod val="70000"/>
                  <a:lumOff val="30000"/>
                </a:srgbClr>
              </a:gs>
              <a:gs pos="100000">
                <a:srgbClr val="92D050">
                  <a:lumMod val="40000"/>
                  <a:lumOff val="60000"/>
                </a:srgbClr>
              </a:gs>
            </a:gsLst>
          </a:gradFill>
          <a:ln>
            <a:solidFill>
              <a:srgbClr val="00B050"/>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9" name="Bent Arrow 58">
            <a:extLst>
              <a:ext uri="{FF2B5EF4-FFF2-40B4-BE49-F238E27FC236}">
                <a16:creationId xmlns:a16="http://schemas.microsoft.com/office/drawing/2014/main" id="{8F8E7B1C-AB21-4488-9C2B-0780E1A9A16E}"/>
              </a:ext>
            </a:extLst>
          </p:cNvPr>
          <p:cNvSpPr/>
          <p:nvPr/>
        </p:nvSpPr>
        <p:spPr>
          <a:xfrm rot="16200000" flipV="1">
            <a:off x="5593424" y="3893046"/>
            <a:ext cx="1747691" cy="1757521"/>
          </a:xfrm>
          <a:prstGeom prst="bentArrow">
            <a:avLst>
              <a:gd name="adj1" fmla="val 8277"/>
              <a:gd name="adj2" fmla="val 15156"/>
              <a:gd name="adj3" fmla="val 19402"/>
              <a:gd name="adj4" fmla="val 44199"/>
            </a:avLst>
          </a:prstGeom>
          <a:solidFill>
            <a:schemeClr val="bg1">
              <a:lumMod val="6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2" name="Rectangle: Rounded Corners 80">
            <a:extLst>
              <a:ext uri="{FF2B5EF4-FFF2-40B4-BE49-F238E27FC236}">
                <a16:creationId xmlns:a16="http://schemas.microsoft.com/office/drawing/2014/main" id="{55D0B314-E6D7-4A36-8262-B179D741676B}"/>
              </a:ext>
            </a:extLst>
          </p:cNvPr>
          <p:cNvSpPr/>
          <p:nvPr/>
        </p:nvSpPr>
        <p:spPr>
          <a:xfrm>
            <a:off x="6044134" y="4761967"/>
            <a:ext cx="1961372" cy="541332"/>
          </a:xfrm>
          <a:prstGeom prst="roundRect">
            <a:avLst/>
          </a:prstGeom>
          <a:solidFill>
            <a:srgbClr val="92D050"/>
          </a:solidFill>
          <a:ln/>
          <a:effectLst>
            <a:outerShdw blurRad="38100" dist="12700" dir="5400000" algn="ctr" rotWithShape="0">
              <a:schemeClr val="tx1">
                <a:alpha val="38000"/>
              </a:scheme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Lower Curation Costs</a:t>
            </a:r>
          </a:p>
        </p:txBody>
      </p:sp>
      <p:sp>
        <p:nvSpPr>
          <p:cNvPr id="63" name="Rectangle 62">
            <a:extLst>
              <a:ext uri="{FF2B5EF4-FFF2-40B4-BE49-F238E27FC236}">
                <a16:creationId xmlns:a16="http://schemas.microsoft.com/office/drawing/2014/main" id="{1F15CFA3-745B-4412-931D-2FBC0052EBCA}"/>
              </a:ext>
            </a:extLst>
          </p:cNvPr>
          <p:cNvSpPr/>
          <p:nvPr/>
        </p:nvSpPr>
        <p:spPr>
          <a:xfrm>
            <a:off x="4790886" y="2905301"/>
            <a:ext cx="157876" cy="144937"/>
          </a:xfrm>
          <a:prstGeom prst="rect">
            <a:avLst/>
          </a:prstGeom>
          <a:gradFill>
            <a:gsLst>
              <a:gs pos="0">
                <a:srgbClr val="92D050">
                  <a:lumMod val="90000"/>
                  <a:lumOff val="10000"/>
                </a:srgbClr>
              </a:gs>
              <a:gs pos="35000">
                <a:srgbClr val="92D050">
                  <a:lumMod val="70000"/>
                  <a:lumOff val="30000"/>
                </a:srgbClr>
              </a:gs>
              <a:gs pos="100000">
                <a:srgbClr val="92D050">
                  <a:lumMod val="40000"/>
                  <a:lumOff val="60000"/>
                </a:srgbClr>
              </a:gs>
            </a:gsLst>
          </a:gradFill>
          <a:ln>
            <a:solidFill>
              <a:srgbClr val="00B050"/>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4" name="Rectangle 63">
            <a:extLst>
              <a:ext uri="{FF2B5EF4-FFF2-40B4-BE49-F238E27FC236}">
                <a16:creationId xmlns:a16="http://schemas.microsoft.com/office/drawing/2014/main" id="{0CC0B960-1C68-4C6A-89F0-34EC6875E163}"/>
              </a:ext>
            </a:extLst>
          </p:cNvPr>
          <p:cNvSpPr/>
          <p:nvPr/>
        </p:nvSpPr>
        <p:spPr>
          <a:xfrm>
            <a:off x="4400051" y="3152805"/>
            <a:ext cx="157876" cy="144937"/>
          </a:xfrm>
          <a:prstGeom prst="rect">
            <a:avLst/>
          </a:prstGeom>
          <a:gradFill>
            <a:gsLst>
              <a:gs pos="0">
                <a:srgbClr val="92D050">
                  <a:lumMod val="90000"/>
                  <a:lumOff val="10000"/>
                </a:srgbClr>
              </a:gs>
              <a:gs pos="35000">
                <a:srgbClr val="92D050">
                  <a:lumMod val="70000"/>
                  <a:lumOff val="30000"/>
                </a:srgbClr>
              </a:gs>
              <a:gs pos="100000">
                <a:srgbClr val="92D050">
                  <a:lumMod val="40000"/>
                  <a:lumOff val="60000"/>
                </a:srgbClr>
              </a:gs>
            </a:gsLst>
          </a:gradFill>
          <a:ln>
            <a:solidFill>
              <a:srgbClr val="00B050"/>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8" name="Right Arrow 11">
            <a:extLst>
              <a:ext uri="{FF2B5EF4-FFF2-40B4-BE49-F238E27FC236}">
                <a16:creationId xmlns:a16="http://schemas.microsoft.com/office/drawing/2014/main" id="{B7166E94-D2D4-4DBC-BF71-52F8FB469B70}"/>
              </a:ext>
            </a:extLst>
          </p:cNvPr>
          <p:cNvSpPr/>
          <p:nvPr/>
        </p:nvSpPr>
        <p:spPr>
          <a:xfrm>
            <a:off x="2428704" y="2364799"/>
            <a:ext cx="3413199" cy="208380"/>
          </a:xfrm>
          <a:prstGeom prst="rightArrow">
            <a:avLst/>
          </a:prstGeom>
          <a:solidFill>
            <a:srgbClr val="92D050"/>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5" name="Oval 64">
            <a:extLst>
              <a:ext uri="{FF2B5EF4-FFF2-40B4-BE49-F238E27FC236}">
                <a16:creationId xmlns:a16="http://schemas.microsoft.com/office/drawing/2014/main" id="{9DA14125-5545-4002-86A8-77F1E3EB253F}"/>
              </a:ext>
            </a:extLst>
          </p:cNvPr>
          <p:cNvSpPr/>
          <p:nvPr/>
        </p:nvSpPr>
        <p:spPr>
          <a:xfrm>
            <a:off x="596796" y="2095225"/>
            <a:ext cx="1808252" cy="1808252"/>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6" name="TextBox 65">
            <a:extLst>
              <a:ext uri="{FF2B5EF4-FFF2-40B4-BE49-F238E27FC236}">
                <a16:creationId xmlns:a16="http://schemas.microsoft.com/office/drawing/2014/main" id="{7C5AB9CC-C871-4C9A-912F-76FFC2CFACE1}"/>
              </a:ext>
            </a:extLst>
          </p:cNvPr>
          <p:cNvSpPr txBox="1"/>
          <p:nvPr/>
        </p:nvSpPr>
        <p:spPr>
          <a:xfrm>
            <a:off x="573140" y="2579018"/>
            <a:ext cx="1808251" cy="9079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a:ea typeface="Verdana" pitchFamily="34" charset="0"/>
                <a:cs typeface="Verdana" pitchFamily="34" charset="0"/>
              </a:rPr>
              <a:t>Cancer</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a:ea typeface="Verdana" pitchFamily="34" charset="0"/>
                <a:cs typeface="Verdana" pitchFamily="34" charset="0"/>
              </a:rPr>
              <a:t>Care</a:t>
            </a:r>
          </a:p>
        </p:txBody>
      </p:sp>
      <p:sp>
        <p:nvSpPr>
          <p:cNvPr id="68" name="TextBox 67">
            <a:extLst>
              <a:ext uri="{FF2B5EF4-FFF2-40B4-BE49-F238E27FC236}">
                <a16:creationId xmlns:a16="http://schemas.microsoft.com/office/drawing/2014/main" id="{FF1870ED-D533-4646-8F19-69F366FBAA42}"/>
              </a:ext>
            </a:extLst>
          </p:cNvPr>
          <p:cNvSpPr txBox="1"/>
          <p:nvPr/>
        </p:nvSpPr>
        <p:spPr>
          <a:xfrm>
            <a:off x="2385616" y="2778083"/>
            <a:ext cx="138904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prstClr val="white"/>
                </a:solidFill>
                <a:effectLst/>
                <a:uLnTx/>
                <a:uFillTx/>
                <a:latin typeface="Arial"/>
                <a:ea typeface="Verdana" pitchFamily="34" charset="0"/>
                <a:cs typeface="Verdana" pitchFamily="34" charset="0"/>
              </a:rPr>
              <a:t>Real World Data</a:t>
            </a:r>
          </a:p>
        </p:txBody>
      </p:sp>
      <p:grpSp>
        <p:nvGrpSpPr>
          <p:cNvPr id="82" name="Group 81">
            <a:extLst>
              <a:ext uri="{FF2B5EF4-FFF2-40B4-BE49-F238E27FC236}">
                <a16:creationId xmlns:a16="http://schemas.microsoft.com/office/drawing/2014/main" id="{7E02C04A-6CCA-4B03-A6E1-E3E080FC62E5}"/>
              </a:ext>
            </a:extLst>
          </p:cNvPr>
          <p:cNvGrpSpPr/>
          <p:nvPr/>
        </p:nvGrpSpPr>
        <p:grpSpPr>
          <a:xfrm>
            <a:off x="6475174" y="2480875"/>
            <a:ext cx="1642916" cy="307777"/>
            <a:chOff x="8161019" y="1095049"/>
            <a:chExt cx="1339992" cy="307777"/>
          </a:xfrm>
        </p:grpSpPr>
        <p:pic>
          <p:nvPicPr>
            <p:cNvPr id="83" name="Picture 82" descr="oncology.png">
              <a:extLst>
                <a:ext uri="{FF2B5EF4-FFF2-40B4-BE49-F238E27FC236}">
                  <a16:creationId xmlns:a16="http://schemas.microsoft.com/office/drawing/2014/main" id="{4F3C3A0D-CB23-43CE-B252-EC256E9DB8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161019" y="1125484"/>
              <a:ext cx="159905" cy="262876"/>
            </a:xfrm>
            <a:prstGeom prst="rect">
              <a:avLst/>
            </a:prstGeom>
          </p:spPr>
        </p:pic>
        <p:sp>
          <p:nvSpPr>
            <p:cNvPr id="84" name="TextBox 83">
              <a:extLst>
                <a:ext uri="{FF2B5EF4-FFF2-40B4-BE49-F238E27FC236}">
                  <a16:creationId xmlns:a16="http://schemas.microsoft.com/office/drawing/2014/main" id="{C359C4A9-478F-423E-881D-3A0299ED9EF7}"/>
                </a:ext>
              </a:extLst>
            </p:cNvPr>
            <p:cNvSpPr txBox="1"/>
            <p:nvPr/>
          </p:nvSpPr>
          <p:spPr>
            <a:xfrm>
              <a:off x="8260708" y="1095049"/>
              <a:ext cx="124030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a:ea typeface="Verdana" pitchFamily="34" charset="0"/>
                  <a:cs typeface="Verdana" pitchFamily="34" charset="0"/>
                </a:rPr>
                <a:t>Breast Cancer</a:t>
              </a:r>
            </a:p>
          </p:txBody>
        </p:sp>
      </p:grpSp>
    </p:spTree>
    <p:extLst>
      <p:ext uri="{BB962C8B-B14F-4D97-AF65-F5344CB8AC3E}">
        <p14:creationId xmlns:p14="http://schemas.microsoft.com/office/powerpoint/2010/main" val="32976117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0A7840-3DBA-6849-9518-E9A807EA52F2}"/>
              </a:ext>
            </a:extLst>
          </p:cNvPr>
          <p:cNvSpPr/>
          <p:nvPr/>
        </p:nvSpPr>
        <p:spPr>
          <a:xfrm>
            <a:off x="4090677" y="1384735"/>
            <a:ext cx="1794303" cy="980070"/>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7" name="Rectangle 246">
            <a:extLst>
              <a:ext uri="{FF2B5EF4-FFF2-40B4-BE49-F238E27FC236}">
                <a16:creationId xmlns:a16="http://schemas.microsoft.com/office/drawing/2014/main" id="{84B4F99A-1402-E442-AD92-020E6485E43A}"/>
              </a:ext>
            </a:extLst>
          </p:cNvPr>
          <p:cNvSpPr/>
          <p:nvPr/>
        </p:nvSpPr>
        <p:spPr>
          <a:xfrm>
            <a:off x="4090677" y="3188584"/>
            <a:ext cx="1794303" cy="980070"/>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8" name="Rectangle 247">
            <a:extLst>
              <a:ext uri="{FF2B5EF4-FFF2-40B4-BE49-F238E27FC236}">
                <a16:creationId xmlns:a16="http://schemas.microsoft.com/office/drawing/2014/main" id="{F977000E-A3AF-324B-83AD-9C676DE7C32B}"/>
              </a:ext>
            </a:extLst>
          </p:cNvPr>
          <p:cNvSpPr/>
          <p:nvPr/>
        </p:nvSpPr>
        <p:spPr>
          <a:xfrm>
            <a:off x="4093514" y="4286941"/>
            <a:ext cx="1794303" cy="980070"/>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9" name="Rectangle 248">
            <a:extLst>
              <a:ext uri="{FF2B5EF4-FFF2-40B4-BE49-F238E27FC236}">
                <a16:creationId xmlns:a16="http://schemas.microsoft.com/office/drawing/2014/main" id="{AA5DB433-A9FA-9647-894F-74813DAC1287}"/>
              </a:ext>
            </a:extLst>
          </p:cNvPr>
          <p:cNvSpPr/>
          <p:nvPr/>
        </p:nvSpPr>
        <p:spPr>
          <a:xfrm>
            <a:off x="4095899" y="5053043"/>
            <a:ext cx="1794303" cy="980070"/>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0" name="Rectangle 249">
            <a:extLst>
              <a:ext uri="{FF2B5EF4-FFF2-40B4-BE49-F238E27FC236}">
                <a16:creationId xmlns:a16="http://schemas.microsoft.com/office/drawing/2014/main" id="{E9A6213C-3751-6449-A716-A32463C64F1D}"/>
              </a:ext>
            </a:extLst>
          </p:cNvPr>
          <p:cNvSpPr/>
          <p:nvPr/>
        </p:nvSpPr>
        <p:spPr>
          <a:xfrm>
            <a:off x="4086986" y="5547107"/>
            <a:ext cx="1794303" cy="980070"/>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 name="Title 1"/>
          <p:cNvSpPr>
            <a:spLocks noGrp="1"/>
          </p:cNvSpPr>
          <p:nvPr>
            <p:ph type="title"/>
          </p:nvPr>
        </p:nvSpPr>
        <p:spPr>
          <a:xfrm>
            <a:off x="828514" y="432429"/>
            <a:ext cx="10972800" cy="868362"/>
          </a:xfrm>
        </p:spPr>
        <p:txBody>
          <a:bodyPr>
            <a:normAutofit/>
          </a:bodyPr>
          <a:lstStyle/>
          <a:p>
            <a:r>
              <a:rPr lang="en-US" dirty="0"/>
              <a:t>Cancer Data Interoperability Project</a:t>
            </a:r>
            <a:br>
              <a:rPr lang="en-US" dirty="0"/>
            </a:br>
            <a:r>
              <a:rPr lang="en-US" sz="2000" b="0" dirty="0"/>
              <a:t>[integrating the MITRE-funded Standard Health Record (SHR) for Oncology initiative]</a:t>
            </a:r>
            <a:endParaRPr lang="en-US" sz="2200" b="0" dirty="0"/>
          </a:p>
        </p:txBody>
      </p:sp>
      <p:sp>
        <p:nvSpPr>
          <p:cNvPr id="196" name="Rectangle 195">
            <a:extLst>
              <a:ext uri="{FF2B5EF4-FFF2-40B4-BE49-F238E27FC236}">
                <a16:creationId xmlns:a16="http://schemas.microsoft.com/office/drawing/2014/main" id="{33A872C2-CF25-D04A-B62A-7BA539E042E1}"/>
              </a:ext>
            </a:extLst>
          </p:cNvPr>
          <p:cNvSpPr/>
          <p:nvPr/>
        </p:nvSpPr>
        <p:spPr>
          <a:xfrm>
            <a:off x="4091292" y="5079763"/>
            <a:ext cx="1786064" cy="966453"/>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97" name="Group 196">
            <a:extLst>
              <a:ext uri="{FF2B5EF4-FFF2-40B4-BE49-F238E27FC236}">
                <a16:creationId xmlns:a16="http://schemas.microsoft.com/office/drawing/2014/main" id="{B2D6B918-0323-F94D-BE36-73A85505FD44}"/>
              </a:ext>
            </a:extLst>
          </p:cNvPr>
          <p:cNvGrpSpPr/>
          <p:nvPr/>
        </p:nvGrpSpPr>
        <p:grpSpPr>
          <a:xfrm>
            <a:off x="4087506" y="4250951"/>
            <a:ext cx="1802106" cy="1033872"/>
            <a:chOff x="4347234" y="505831"/>
            <a:chExt cx="1802106" cy="1033872"/>
          </a:xfrm>
        </p:grpSpPr>
        <p:grpSp>
          <p:nvGrpSpPr>
            <p:cNvPr id="198" name="Group 197">
              <a:extLst>
                <a:ext uri="{FF2B5EF4-FFF2-40B4-BE49-F238E27FC236}">
                  <a16:creationId xmlns:a16="http://schemas.microsoft.com/office/drawing/2014/main" id="{90540427-95E6-1F4D-8D1C-D9D03F888168}"/>
                </a:ext>
              </a:extLst>
            </p:cNvPr>
            <p:cNvGrpSpPr/>
            <p:nvPr/>
          </p:nvGrpSpPr>
          <p:grpSpPr>
            <a:xfrm>
              <a:off x="4347234" y="505831"/>
              <a:ext cx="1802106" cy="1033872"/>
              <a:chOff x="3592854" y="3718086"/>
              <a:chExt cx="1802106" cy="1033872"/>
            </a:xfrm>
          </p:grpSpPr>
          <p:sp>
            <p:nvSpPr>
              <p:cNvPr id="200" name="Rectangle 199">
                <a:extLst>
                  <a:ext uri="{FF2B5EF4-FFF2-40B4-BE49-F238E27FC236}">
                    <a16:creationId xmlns:a16="http://schemas.microsoft.com/office/drawing/2014/main" id="{AE892E68-5C91-C545-AFC9-08E1C356AFFF}"/>
                  </a:ext>
                </a:extLst>
              </p:cNvPr>
              <p:cNvSpPr/>
              <p:nvPr/>
            </p:nvSpPr>
            <p:spPr>
              <a:xfrm>
                <a:off x="3592854" y="3718086"/>
                <a:ext cx="1797474" cy="980070"/>
              </a:xfrm>
              <a:prstGeom prst="rect">
                <a:avLst/>
              </a:prstGeom>
              <a:solidFill>
                <a:schemeClr val="tx2">
                  <a:lumMod val="40000"/>
                  <a:lumOff val="60000"/>
                  <a:alpha val="2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1" name="TextBox 200">
                <a:extLst>
                  <a:ext uri="{FF2B5EF4-FFF2-40B4-BE49-F238E27FC236}">
                    <a16:creationId xmlns:a16="http://schemas.microsoft.com/office/drawing/2014/main" id="{496743E0-05CD-AB42-A18E-E9D86C16B2B0}"/>
                  </a:ext>
                </a:extLst>
              </p:cNvPr>
              <p:cNvSpPr txBox="1"/>
              <p:nvPr/>
            </p:nvSpPr>
            <p:spPr>
              <a:xfrm>
                <a:off x="3604260" y="4413404"/>
                <a:ext cx="17907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a:ea typeface="Verdana" pitchFamily="34" charset="0"/>
                    <a:cs typeface="Verdana" pitchFamily="34" charset="0"/>
                  </a:rPr>
                  <a:t>Flux Notes</a:t>
                </a:r>
              </a:p>
            </p:txBody>
          </p:sp>
        </p:grpSp>
        <p:pic>
          <p:nvPicPr>
            <p:cNvPr id="199" name="Picture 198">
              <a:extLst>
                <a:ext uri="{FF2B5EF4-FFF2-40B4-BE49-F238E27FC236}">
                  <a16:creationId xmlns:a16="http://schemas.microsoft.com/office/drawing/2014/main" id="{B8C52A4D-1A0D-6640-A505-624AB128D9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2986" y="559613"/>
              <a:ext cx="449032" cy="614301"/>
            </a:xfrm>
            <a:prstGeom prst="rect">
              <a:avLst/>
            </a:prstGeom>
          </p:spPr>
        </p:pic>
      </p:grpSp>
      <p:sp>
        <p:nvSpPr>
          <p:cNvPr id="202" name="TextBox 201">
            <a:extLst>
              <a:ext uri="{FF2B5EF4-FFF2-40B4-BE49-F238E27FC236}">
                <a16:creationId xmlns:a16="http://schemas.microsoft.com/office/drawing/2014/main" id="{70854481-5D67-0242-97BF-79C169DA811B}"/>
              </a:ext>
            </a:extLst>
          </p:cNvPr>
          <p:cNvSpPr txBox="1"/>
          <p:nvPr/>
        </p:nvSpPr>
        <p:spPr>
          <a:xfrm>
            <a:off x="6030069" y="4160900"/>
            <a:ext cx="6065646" cy="10310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a:ea typeface="Verdana" pitchFamily="34" charset="0"/>
                <a:cs typeface="Verdana" pitchFamily="34" charset="0"/>
              </a:rPr>
              <a:t>Capture: Collect and Visualize</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Verdana" pitchFamily="34" charset="0"/>
                <a:cs typeface="Verdana" pitchFamily="34" charset="0"/>
              </a:rPr>
              <a:t>Goal: </a:t>
            </a:r>
            <a:r>
              <a:rPr kumimoji="0" lang="en-US" sz="1800" b="0" i="0" u="none" strike="noStrike" kern="1200" cap="none" spc="0" normalizeH="0" baseline="0" noProof="0" dirty="0">
                <a:ln>
                  <a:noFill/>
                </a:ln>
                <a:solidFill>
                  <a:prstClr val="black"/>
                </a:solidFill>
                <a:effectLst/>
                <a:uLnTx/>
                <a:uFillTx/>
                <a:latin typeface="Arial"/>
                <a:ea typeface="Verdana" pitchFamily="34" charset="0"/>
                <a:cs typeface="Verdana" pitchFamily="34" charset="0"/>
              </a:rPr>
              <a:t>Demonstrate low burden, incentivized collection of high-quality, standardized treatment data at point of care</a:t>
            </a:r>
          </a:p>
        </p:txBody>
      </p:sp>
      <p:grpSp>
        <p:nvGrpSpPr>
          <p:cNvPr id="203" name="Group 202">
            <a:extLst>
              <a:ext uri="{FF2B5EF4-FFF2-40B4-BE49-F238E27FC236}">
                <a16:creationId xmlns:a16="http://schemas.microsoft.com/office/drawing/2014/main" id="{CCCAF38F-3844-6E47-9F8D-94A50E75386F}"/>
              </a:ext>
            </a:extLst>
          </p:cNvPr>
          <p:cNvGrpSpPr/>
          <p:nvPr/>
        </p:nvGrpSpPr>
        <p:grpSpPr>
          <a:xfrm>
            <a:off x="4031232" y="5492045"/>
            <a:ext cx="1929862" cy="1018598"/>
            <a:chOff x="3658500" y="4033891"/>
            <a:chExt cx="1929862" cy="1018598"/>
          </a:xfrm>
        </p:grpSpPr>
        <p:sp>
          <p:nvSpPr>
            <p:cNvPr id="204" name="Rectangle 203">
              <a:extLst>
                <a:ext uri="{FF2B5EF4-FFF2-40B4-BE49-F238E27FC236}">
                  <a16:creationId xmlns:a16="http://schemas.microsoft.com/office/drawing/2014/main" id="{428B103A-D79C-C649-9C41-8BBDBBEE0FFA}"/>
                </a:ext>
              </a:extLst>
            </p:cNvPr>
            <p:cNvSpPr/>
            <p:nvPr/>
          </p:nvSpPr>
          <p:spPr>
            <a:xfrm>
              <a:off x="3714774" y="4033891"/>
              <a:ext cx="1797474" cy="980070"/>
            </a:xfrm>
            <a:prstGeom prst="rect">
              <a:avLst/>
            </a:prstGeom>
            <a:solidFill>
              <a:schemeClr val="tx2">
                <a:lumMod val="40000"/>
                <a:lumOff val="60000"/>
                <a:alpha val="2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5" name="TextBox 204">
              <a:extLst>
                <a:ext uri="{FF2B5EF4-FFF2-40B4-BE49-F238E27FC236}">
                  <a16:creationId xmlns:a16="http://schemas.microsoft.com/office/drawing/2014/main" id="{A6110681-1D78-534A-AA8D-0635442459D7}"/>
                </a:ext>
              </a:extLst>
            </p:cNvPr>
            <p:cNvSpPr txBox="1"/>
            <p:nvPr/>
          </p:nvSpPr>
          <p:spPr>
            <a:xfrm>
              <a:off x="3658500" y="4713935"/>
              <a:ext cx="192986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a:ea typeface="Verdana" pitchFamily="34" charset="0"/>
                  <a:cs typeface="Verdana" pitchFamily="34" charset="0"/>
                </a:rPr>
                <a:t>ICAREdata Study</a:t>
              </a:r>
            </a:p>
          </p:txBody>
        </p:sp>
        <p:pic>
          <p:nvPicPr>
            <p:cNvPr id="206" name="Picture 205">
              <a:extLst>
                <a:ext uri="{FF2B5EF4-FFF2-40B4-BE49-F238E27FC236}">
                  <a16:creationId xmlns:a16="http://schemas.microsoft.com/office/drawing/2014/main" id="{CEB33B69-AB90-4E42-B436-7AED54B227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7200" y="4106053"/>
              <a:ext cx="688413" cy="630564"/>
            </a:xfrm>
            <a:prstGeom prst="rect">
              <a:avLst/>
            </a:prstGeom>
          </p:spPr>
        </p:pic>
      </p:grpSp>
      <p:sp>
        <p:nvSpPr>
          <p:cNvPr id="207" name="TextBox 206">
            <a:extLst>
              <a:ext uri="{FF2B5EF4-FFF2-40B4-BE49-F238E27FC236}">
                <a16:creationId xmlns:a16="http://schemas.microsoft.com/office/drawing/2014/main" id="{61C8A77D-37D7-504E-93BE-029AE919C404}"/>
              </a:ext>
            </a:extLst>
          </p:cNvPr>
          <p:cNvSpPr txBox="1"/>
          <p:nvPr/>
        </p:nvSpPr>
        <p:spPr>
          <a:xfrm>
            <a:off x="6025762" y="5317760"/>
            <a:ext cx="6069953" cy="13080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a:ea typeface="Verdana" pitchFamily="34" charset="0"/>
                <a:cs typeface="Verdana" pitchFamily="34" charset="0"/>
              </a:rPr>
              <a:t>Use: Validate Approach</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Verdana" pitchFamily="34" charset="0"/>
                <a:cs typeface="Verdana" pitchFamily="34" charset="0"/>
              </a:rPr>
              <a:t>Goal:</a:t>
            </a:r>
            <a:r>
              <a:rPr kumimoji="0" lang="en-US" sz="1800" b="0" i="0" u="none" strike="noStrike" kern="1200" cap="none" spc="0" normalizeH="0" baseline="0" noProof="0" dirty="0">
                <a:ln>
                  <a:noFill/>
                </a:ln>
                <a:solidFill>
                  <a:prstClr val="black"/>
                </a:solidFill>
                <a:effectLst/>
                <a:uLnTx/>
                <a:uFillTx/>
                <a:latin typeface="Arial"/>
                <a:ea typeface="Verdana" pitchFamily="34" charset="0"/>
                <a:cs typeface="Verdana" pitchFamily="34" charset="0"/>
              </a:rPr>
              <a:t> At cancer centers, demonstrate that collection of real-world data (RWD) can be as complete and accurate as clinical trials data</a:t>
            </a:r>
          </a:p>
        </p:txBody>
      </p:sp>
      <p:grpSp>
        <p:nvGrpSpPr>
          <p:cNvPr id="216" name="Group 215">
            <a:extLst>
              <a:ext uri="{FF2B5EF4-FFF2-40B4-BE49-F238E27FC236}">
                <a16:creationId xmlns:a16="http://schemas.microsoft.com/office/drawing/2014/main" id="{0DE06ED4-B4D9-3147-821F-EDA3E19846E2}"/>
              </a:ext>
            </a:extLst>
          </p:cNvPr>
          <p:cNvGrpSpPr/>
          <p:nvPr/>
        </p:nvGrpSpPr>
        <p:grpSpPr>
          <a:xfrm>
            <a:off x="4087506" y="3001308"/>
            <a:ext cx="1797474" cy="1041492"/>
            <a:chOff x="6534174" y="848731"/>
            <a:chExt cx="1797474" cy="1041492"/>
          </a:xfrm>
        </p:grpSpPr>
        <p:sp>
          <p:nvSpPr>
            <p:cNvPr id="217" name="Rectangle 216">
              <a:extLst>
                <a:ext uri="{FF2B5EF4-FFF2-40B4-BE49-F238E27FC236}">
                  <a16:creationId xmlns:a16="http://schemas.microsoft.com/office/drawing/2014/main" id="{E7C750EE-F4D9-F64E-803E-63B06350EDE6}"/>
                </a:ext>
              </a:extLst>
            </p:cNvPr>
            <p:cNvSpPr/>
            <p:nvPr/>
          </p:nvSpPr>
          <p:spPr>
            <a:xfrm>
              <a:off x="6534174" y="848731"/>
              <a:ext cx="1797474" cy="980070"/>
            </a:xfrm>
            <a:prstGeom prst="rect">
              <a:avLst/>
            </a:prstGeom>
            <a:solidFill>
              <a:schemeClr val="tx2">
                <a:lumMod val="40000"/>
                <a:lumOff val="60000"/>
                <a:alpha val="2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pic>
          <p:nvPicPr>
            <p:cNvPr id="218" name="Picture 217" descr="SHR_logo_blue_large.png">
              <a:extLst>
                <a:ext uri="{FF2B5EF4-FFF2-40B4-BE49-F238E27FC236}">
                  <a16:creationId xmlns:a16="http://schemas.microsoft.com/office/drawing/2014/main" id="{2FD8AE4E-AE9D-9744-90D7-CCAE3430770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27565" y="975535"/>
              <a:ext cx="551961" cy="563705"/>
            </a:xfrm>
            <a:prstGeom prst="rect">
              <a:avLst/>
            </a:prstGeom>
          </p:spPr>
        </p:pic>
        <p:sp>
          <p:nvSpPr>
            <p:cNvPr id="219" name="TextBox 218">
              <a:extLst>
                <a:ext uri="{FF2B5EF4-FFF2-40B4-BE49-F238E27FC236}">
                  <a16:creationId xmlns:a16="http://schemas.microsoft.com/office/drawing/2014/main" id="{C76A35DF-8764-BE4A-BD1B-521A6AD04EDA}"/>
                </a:ext>
              </a:extLst>
            </p:cNvPr>
            <p:cNvSpPr txBox="1"/>
            <p:nvPr/>
          </p:nvSpPr>
          <p:spPr>
            <a:xfrm>
              <a:off x="6537960" y="1551669"/>
              <a:ext cx="17907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a:ea typeface="Verdana" pitchFamily="34" charset="0"/>
                  <a:cs typeface="Verdana" pitchFamily="34" charset="0"/>
                </a:rPr>
                <a:t>Oncology Spec</a:t>
              </a:r>
            </a:p>
          </p:txBody>
        </p:sp>
      </p:grpSp>
      <p:sp>
        <p:nvSpPr>
          <p:cNvPr id="238" name="Can 237">
            <a:extLst>
              <a:ext uri="{FF2B5EF4-FFF2-40B4-BE49-F238E27FC236}">
                <a16:creationId xmlns:a16="http://schemas.microsoft.com/office/drawing/2014/main" id="{585352F3-F5EF-A24B-BFE2-B4C2CAC55708}"/>
              </a:ext>
            </a:extLst>
          </p:cNvPr>
          <p:cNvSpPr/>
          <p:nvPr/>
        </p:nvSpPr>
        <p:spPr>
          <a:xfrm>
            <a:off x="866392" y="3727119"/>
            <a:ext cx="2594965" cy="1748804"/>
          </a:xfrm>
          <a:prstGeom prst="can">
            <a:avLst/>
          </a:prstGeom>
          <a:solidFill>
            <a:schemeClr val="bg1"/>
          </a:solidFill>
          <a:ln w="254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rial"/>
              <a:ea typeface="+mn-ea"/>
              <a:cs typeface="+mn-cs"/>
            </a:endParaRPr>
          </a:p>
        </p:txBody>
      </p:sp>
      <p:sp>
        <p:nvSpPr>
          <p:cNvPr id="239" name="Can 238">
            <a:extLst>
              <a:ext uri="{FF2B5EF4-FFF2-40B4-BE49-F238E27FC236}">
                <a16:creationId xmlns:a16="http://schemas.microsoft.com/office/drawing/2014/main" id="{C159D297-6CAC-454A-82DC-51DE8186D8A5}"/>
              </a:ext>
            </a:extLst>
          </p:cNvPr>
          <p:cNvSpPr/>
          <p:nvPr/>
        </p:nvSpPr>
        <p:spPr>
          <a:xfrm>
            <a:off x="866391" y="4349510"/>
            <a:ext cx="2594965" cy="765431"/>
          </a:xfrm>
          <a:prstGeom prst="can">
            <a:avLst>
              <a:gd name="adj" fmla="val 50000"/>
            </a:avLst>
          </a:prstGeom>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240" name="Group 239">
            <a:extLst>
              <a:ext uri="{FF2B5EF4-FFF2-40B4-BE49-F238E27FC236}">
                <a16:creationId xmlns:a16="http://schemas.microsoft.com/office/drawing/2014/main" id="{13A4E034-4EE4-D546-B5E9-865FF75D709B}"/>
              </a:ext>
            </a:extLst>
          </p:cNvPr>
          <p:cNvGrpSpPr/>
          <p:nvPr/>
        </p:nvGrpSpPr>
        <p:grpSpPr>
          <a:xfrm>
            <a:off x="1392522" y="4755282"/>
            <a:ext cx="1665218" cy="307777"/>
            <a:chOff x="8161019" y="1095049"/>
            <a:chExt cx="1358182" cy="307777"/>
          </a:xfrm>
        </p:grpSpPr>
        <p:pic>
          <p:nvPicPr>
            <p:cNvPr id="241" name="Picture 240" descr="oncology.png">
              <a:extLst>
                <a:ext uri="{FF2B5EF4-FFF2-40B4-BE49-F238E27FC236}">
                  <a16:creationId xmlns:a16="http://schemas.microsoft.com/office/drawing/2014/main" id="{C44450AF-D63A-D449-9373-E9AAED68C4C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8161019" y="1125484"/>
              <a:ext cx="159905" cy="262876"/>
            </a:xfrm>
            <a:prstGeom prst="rect">
              <a:avLst/>
            </a:prstGeom>
          </p:spPr>
        </p:pic>
        <p:sp>
          <p:nvSpPr>
            <p:cNvPr id="242" name="TextBox 241">
              <a:extLst>
                <a:ext uri="{FF2B5EF4-FFF2-40B4-BE49-F238E27FC236}">
                  <a16:creationId xmlns:a16="http://schemas.microsoft.com/office/drawing/2014/main" id="{3F0F1038-E07A-4D4C-A2E1-88926C890445}"/>
                </a:ext>
              </a:extLst>
            </p:cNvPr>
            <p:cNvSpPr txBox="1"/>
            <p:nvPr/>
          </p:nvSpPr>
          <p:spPr>
            <a:xfrm>
              <a:off x="8278898" y="1095049"/>
              <a:ext cx="124030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a:ea typeface="Verdana" pitchFamily="34" charset="0"/>
                  <a:cs typeface="Verdana" pitchFamily="34" charset="0"/>
                </a:rPr>
                <a:t>Breast Cancer</a:t>
              </a:r>
            </a:p>
          </p:txBody>
        </p:sp>
      </p:grpSp>
      <p:sp>
        <p:nvSpPr>
          <p:cNvPr id="244" name="TextBox 243">
            <a:extLst>
              <a:ext uri="{FF2B5EF4-FFF2-40B4-BE49-F238E27FC236}">
                <a16:creationId xmlns:a16="http://schemas.microsoft.com/office/drawing/2014/main" id="{D46EECFC-184A-E446-B7A3-2A98820D3F2E}"/>
              </a:ext>
            </a:extLst>
          </p:cNvPr>
          <p:cNvSpPr txBox="1"/>
          <p:nvPr/>
        </p:nvSpPr>
        <p:spPr>
          <a:xfrm>
            <a:off x="6030069" y="2961065"/>
            <a:ext cx="6065647" cy="1077218"/>
          </a:xfrm>
          <a:prstGeom prst="rect">
            <a:avLst/>
          </a:prstGeom>
          <a:noFill/>
        </p:spPr>
        <p:txBody>
          <a:bodyPr wrap="square" bIns="91440"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a:ea typeface="Verdana" pitchFamily="34" charset="0"/>
                <a:cs typeface="Verdana" pitchFamily="34" charset="0"/>
              </a:rPr>
              <a:t>Define: Right Data in Standard Format</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Verdana" pitchFamily="34" charset="0"/>
                <a:cs typeface="Verdana" pitchFamily="34" charset="0"/>
              </a:rPr>
              <a:t>Goal:</a:t>
            </a:r>
            <a:r>
              <a:rPr kumimoji="0" lang="en-US" sz="1800" b="0" i="0" u="none" strike="noStrike" kern="1200" cap="none" spc="0" normalizeH="0" baseline="0" noProof="0" dirty="0">
                <a:ln>
                  <a:noFill/>
                </a:ln>
                <a:solidFill>
                  <a:prstClr val="black"/>
                </a:solidFill>
                <a:effectLst/>
                <a:uLnTx/>
                <a:uFillTx/>
                <a:latin typeface="Arial"/>
                <a:ea typeface="Verdana" pitchFamily="34" charset="0"/>
                <a:cs typeface="Verdana" pitchFamily="34" charset="0"/>
              </a:rPr>
              <a:t> Advance detailed clinical model and FHIR IG for breast cancer as HL7 standard (CIC, CIMI)</a:t>
            </a:r>
          </a:p>
        </p:txBody>
      </p:sp>
      <p:sp>
        <p:nvSpPr>
          <p:cNvPr id="246" name="Left Brace 245">
            <a:extLst>
              <a:ext uri="{FF2B5EF4-FFF2-40B4-BE49-F238E27FC236}">
                <a16:creationId xmlns:a16="http://schemas.microsoft.com/office/drawing/2014/main" id="{5D93FCE4-65DD-2A40-8D5F-ABB5AED94BEB}"/>
              </a:ext>
            </a:extLst>
          </p:cNvPr>
          <p:cNvSpPr/>
          <p:nvPr/>
        </p:nvSpPr>
        <p:spPr>
          <a:xfrm>
            <a:off x="3540783" y="3044945"/>
            <a:ext cx="471083" cy="3518228"/>
          </a:xfrm>
          <a:prstGeom prst="leftBrace">
            <a:avLst>
              <a:gd name="adj1" fmla="val 44813"/>
              <a:gd name="adj2" fmla="val 47896"/>
            </a:avLst>
          </a:prstGeom>
          <a:no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Rectangle 4">
            <a:extLst>
              <a:ext uri="{FF2B5EF4-FFF2-40B4-BE49-F238E27FC236}">
                <a16:creationId xmlns:a16="http://schemas.microsoft.com/office/drawing/2014/main" id="{8A4A0867-C487-44A7-9BCD-2436BD5C71F3}"/>
              </a:ext>
            </a:extLst>
          </p:cNvPr>
          <p:cNvSpPr/>
          <p:nvPr/>
        </p:nvSpPr>
        <p:spPr>
          <a:xfrm>
            <a:off x="828514" y="1382527"/>
            <a:ext cx="10972800" cy="127727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
                <a:srgbClr val="005B94"/>
              </a:buClr>
              <a:buSzPct val="120000"/>
              <a:buFontTx/>
              <a:buNone/>
              <a:tabLst/>
              <a:defRPr/>
            </a:pPr>
            <a:r>
              <a:rPr kumimoji="0" lang="en-US" sz="2400" b="1" i="0" u="none" strike="noStrike" kern="1200" cap="none" spc="0" normalizeH="0" baseline="0" noProof="0" dirty="0">
                <a:ln>
                  <a:noFill/>
                </a:ln>
                <a:solidFill>
                  <a:prstClr val="black"/>
                </a:solidFill>
                <a:effectLst/>
                <a:uLnTx/>
                <a:uFillTx/>
                <a:latin typeface="Arial"/>
                <a:ea typeface="+mn-ea"/>
                <a:cs typeface="Arial" pitchFamily="34" charset="0"/>
              </a:rPr>
              <a:t>Objective</a:t>
            </a:r>
          </a:p>
          <a:p>
            <a:pPr marL="231775" marR="0" lvl="0" indent="-231775" algn="l" defTabSz="914400" rtl="0" eaLnBrk="1" fontAlgn="auto" latinLnBrk="0" hangingPunct="1">
              <a:lnSpc>
                <a:spcPct val="100000"/>
              </a:lnSpc>
              <a:spcBef>
                <a:spcPts val="0"/>
              </a:spcBef>
              <a:spcAft>
                <a:spcPts val="600"/>
              </a:spcAft>
              <a:buClr>
                <a:srgbClr val="005B94"/>
              </a:buClr>
              <a:buSzPct val="120000"/>
              <a:buFont typeface="Wingdings" pitchFamily="2" charset="2"/>
              <a:buChar char="§"/>
              <a:tabLst/>
              <a:defRPr/>
            </a:pPr>
            <a:r>
              <a:rPr kumimoji="0" lang="en-US" sz="2400" b="0" i="0" u="none" strike="noStrike" kern="1200" cap="none" spc="0" normalizeH="0" baseline="0" noProof="0" dirty="0">
                <a:ln>
                  <a:noFill/>
                </a:ln>
                <a:solidFill>
                  <a:prstClr val="black"/>
                </a:solidFill>
                <a:effectLst/>
                <a:uLnTx/>
                <a:uFillTx/>
                <a:latin typeface="Arial"/>
                <a:ea typeface="+mn-ea"/>
                <a:cs typeface="Arial" pitchFamily="34" charset="0"/>
              </a:rPr>
              <a:t>Enable capture of structured cancer</a:t>
            </a:r>
            <a:r>
              <a:rPr kumimoji="0" lang="en-US" sz="2400" b="1" i="0" u="none" strike="noStrike" kern="1200" cap="none" spc="0" normalizeH="0" baseline="0" noProof="0" dirty="0">
                <a:ln>
                  <a:noFill/>
                </a:ln>
                <a:solidFill>
                  <a:prstClr val="black"/>
                </a:solidFill>
                <a:effectLst/>
                <a:uLnTx/>
                <a:uFillTx/>
                <a:latin typeface="Arial"/>
                <a:ea typeface="+mn-ea"/>
                <a:cs typeface="Arial" pitchFamily="34" charset="0"/>
              </a:rPr>
              <a:t> care data (</a:t>
            </a:r>
            <a:r>
              <a:rPr kumimoji="0" lang="en-US" sz="2400" b="0" i="0" u="none" strike="noStrike" kern="1200" cap="none" spc="0" normalizeH="0" baseline="0" noProof="0" dirty="0">
                <a:ln>
                  <a:noFill/>
                </a:ln>
                <a:solidFill>
                  <a:prstClr val="black"/>
                </a:solidFill>
                <a:effectLst/>
                <a:uLnTx/>
                <a:uFillTx/>
                <a:latin typeface="Arial"/>
                <a:ea typeface="+mn-ea"/>
                <a:cs typeface="Arial" pitchFamily="34" charset="0"/>
              </a:rPr>
              <a:t>Real World Data) that is as </a:t>
            </a:r>
            <a:r>
              <a:rPr kumimoji="0" lang="en-US" sz="2400" b="1" i="0" u="none" strike="noStrike" kern="1200" cap="none" spc="0" normalizeH="0" baseline="0" noProof="0" dirty="0">
                <a:ln>
                  <a:noFill/>
                </a:ln>
                <a:solidFill>
                  <a:prstClr val="black"/>
                </a:solidFill>
                <a:effectLst/>
                <a:uLnTx/>
                <a:uFillTx/>
                <a:latin typeface="Arial"/>
                <a:ea typeface="+mn-ea"/>
                <a:cs typeface="Arial" pitchFamily="34" charset="0"/>
              </a:rPr>
              <a:t>high-quality</a:t>
            </a:r>
            <a:r>
              <a:rPr kumimoji="0" lang="en-US" sz="2400" b="0" i="0" u="none" strike="noStrike" kern="1200" cap="none" spc="0" normalizeH="0" baseline="0" noProof="0" dirty="0">
                <a:ln>
                  <a:noFill/>
                </a:ln>
                <a:solidFill>
                  <a:prstClr val="black"/>
                </a:solidFill>
                <a:effectLst/>
                <a:uLnTx/>
                <a:uFillTx/>
                <a:latin typeface="Arial"/>
                <a:ea typeface="+mn-ea"/>
                <a:cs typeface="Arial" pitchFamily="34" charset="0"/>
              </a:rPr>
              <a:t> complete, accurate and computable </a:t>
            </a:r>
            <a:r>
              <a:rPr kumimoji="0" lang="en-US" sz="2400" b="1" i="0" u="none" strike="noStrike" kern="1200" cap="none" spc="0" normalizeH="0" baseline="0" noProof="0" dirty="0">
                <a:ln>
                  <a:noFill/>
                </a:ln>
                <a:solidFill>
                  <a:prstClr val="black"/>
                </a:solidFill>
                <a:effectLst/>
                <a:uLnTx/>
                <a:uFillTx/>
                <a:latin typeface="Arial"/>
                <a:ea typeface="+mn-ea"/>
                <a:cs typeface="Arial" pitchFamily="34" charset="0"/>
              </a:rPr>
              <a:t>as</a:t>
            </a:r>
            <a:r>
              <a:rPr kumimoji="0" lang="en-US" sz="2400" b="0" i="0" u="none" strike="noStrike" kern="1200" cap="none" spc="0" normalizeH="0" baseline="0" noProof="0" dirty="0">
                <a:ln>
                  <a:noFill/>
                </a:ln>
                <a:solidFill>
                  <a:prstClr val="black"/>
                </a:solidFill>
                <a:effectLst/>
                <a:uLnTx/>
                <a:uFillTx/>
                <a:latin typeface="Arial"/>
                <a:ea typeface="+mn-ea"/>
                <a:cs typeface="Arial" pitchFamily="34" charset="0"/>
              </a:rPr>
              <a:t> </a:t>
            </a:r>
            <a:r>
              <a:rPr kumimoji="0" lang="en-US" sz="2400" b="1" i="0" u="none" strike="noStrike" kern="1200" cap="none" spc="0" normalizeH="0" baseline="0" noProof="0" dirty="0">
                <a:ln>
                  <a:noFill/>
                </a:ln>
                <a:solidFill>
                  <a:prstClr val="black"/>
                </a:solidFill>
                <a:effectLst/>
                <a:uLnTx/>
                <a:uFillTx/>
                <a:latin typeface="Arial"/>
                <a:ea typeface="+mn-ea"/>
                <a:cs typeface="Arial" pitchFamily="34" charset="0"/>
              </a:rPr>
              <a:t>clinical trials data</a:t>
            </a:r>
          </a:p>
        </p:txBody>
      </p:sp>
      <p:pic>
        <p:nvPicPr>
          <p:cNvPr id="32" name="Picture 31">
            <a:extLst>
              <a:ext uri="{FF2B5EF4-FFF2-40B4-BE49-F238E27FC236}">
                <a16:creationId xmlns:a16="http://schemas.microsoft.com/office/drawing/2014/main" id="{E65C936F-5B6A-4BC8-850D-D9A45FFB601F}"/>
              </a:ext>
            </a:extLst>
          </p:cNvPr>
          <p:cNvPicPr>
            <a:picLocks noChangeAspect="1"/>
          </p:cNvPicPr>
          <p:nvPr/>
        </p:nvPicPr>
        <p:blipFill rotWithShape="1">
          <a:blip r:embed="rId7"/>
          <a:srcRect b="22238"/>
          <a:stretch/>
        </p:blipFill>
        <p:spPr>
          <a:xfrm>
            <a:off x="5072064" y="3099222"/>
            <a:ext cx="662385" cy="612038"/>
          </a:xfrm>
          <a:prstGeom prst="rect">
            <a:avLst/>
          </a:prstGeom>
        </p:spPr>
      </p:pic>
    </p:spTree>
    <p:extLst>
      <p:ext uri="{BB962C8B-B14F-4D97-AF65-F5344CB8AC3E}">
        <p14:creationId xmlns:p14="http://schemas.microsoft.com/office/powerpoint/2010/main" val="12364222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BB1F6-CEC2-49C9-8279-2206BEF00BCA}"/>
              </a:ext>
            </a:extLst>
          </p:cNvPr>
          <p:cNvSpPr>
            <a:spLocks noGrp="1"/>
          </p:cNvSpPr>
          <p:nvPr>
            <p:ph type="title"/>
          </p:nvPr>
        </p:nvSpPr>
        <p:spPr/>
        <p:txBody>
          <a:bodyPr/>
          <a:lstStyle/>
          <a:p>
            <a:r>
              <a:rPr lang="en-US" dirty="0"/>
              <a:t>Development of models, profiles and IGs</a:t>
            </a:r>
          </a:p>
        </p:txBody>
      </p:sp>
      <p:sp>
        <p:nvSpPr>
          <p:cNvPr id="3" name="TextBox 2">
            <a:extLst>
              <a:ext uri="{FF2B5EF4-FFF2-40B4-BE49-F238E27FC236}">
                <a16:creationId xmlns:a16="http://schemas.microsoft.com/office/drawing/2014/main" id="{4B9CBA8F-B95B-467E-89B4-ADF0EFF4F41F}"/>
              </a:ext>
            </a:extLst>
          </p:cNvPr>
          <p:cNvSpPr txBox="1"/>
          <p:nvPr/>
        </p:nvSpPr>
        <p:spPr>
          <a:xfrm>
            <a:off x="1231021" y="2161321"/>
            <a:ext cx="1432176" cy="830997"/>
          </a:xfrm>
          <a:prstGeom prst="rect">
            <a:avLst/>
          </a:prstGeom>
          <a:solidFill>
            <a:srgbClr val="FFC000"/>
          </a:solid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a:ea typeface="Verdana" pitchFamily="34" charset="0"/>
                <a:cs typeface="Verdana" pitchFamily="34" charset="0"/>
              </a:rPr>
              <a:t>HL7 Cancer Interop Group</a:t>
            </a:r>
          </a:p>
        </p:txBody>
      </p:sp>
      <p:sp>
        <p:nvSpPr>
          <p:cNvPr id="4" name="TextBox 3">
            <a:extLst>
              <a:ext uri="{FF2B5EF4-FFF2-40B4-BE49-F238E27FC236}">
                <a16:creationId xmlns:a16="http://schemas.microsoft.com/office/drawing/2014/main" id="{F20C18DE-C25E-4D29-AFD7-46C1DCB54FC3}"/>
              </a:ext>
            </a:extLst>
          </p:cNvPr>
          <p:cNvSpPr txBox="1"/>
          <p:nvPr/>
        </p:nvSpPr>
        <p:spPr>
          <a:xfrm>
            <a:off x="1242760" y="4496518"/>
            <a:ext cx="1430733" cy="830997"/>
          </a:xfrm>
          <a:prstGeom prst="rect">
            <a:avLst/>
          </a:prstGeom>
          <a:solidFill>
            <a:srgbClr val="FFC000"/>
          </a:solid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a:ea typeface="Verdana" pitchFamily="34" charset="0"/>
                <a:cs typeface="Verdana" pitchFamily="34" charset="0"/>
              </a:rPr>
              <a:t>Existing Standards &amp; Stakeholders</a:t>
            </a:r>
          </a:p>
        </p:txBody>
      </p:sp>
      <p:sp>
        <p:nvSpPr>
          <p:cNvPr id="5" name="TextBox 4">
            <a:extLst>
              <a:ext uri="{FF2B5EF4-FFF2-40B4-BE49-F238E27FC236}">
                <a16:creationId xmlns:a16="http://schemas.microsoft.com/office/drawing/2014/main" id="{8AF90A5D-CC5C-4865-907A-060F65DA1FFA}"/>
              </a:ext>
            </a:extLst>
          </p:cNvPr>
          <p:cNvSpPr txBox="1"/>
          <p:nvPr/>
        </p:nvSpPr>
        <p:spPr>
          <a:xfrm>
            <a:off x="6235138" y="5295943"/>
            <a:ext cx="1556431" cy="584775"/>
          </a:xfrm>
          <a:prstGeom prst="rect">
            <a:avLst/>
          </a:prstGeom>
          <a:solidFill>
            <a:schemeClr val="tx2">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a:ea typeface="Verdana" pitchFamily="34" charset="0"/>
                <a:cs typeface="Verdana" pitchFamily="34" charset="0"/>
              </a:rPr>
              <a:t>Detailed Clinical Models</a:t>
            </a:r>
          </a:p>
        </p:txBody>
      </p:sp>
      <p:sp>
        <p:nvSpPr>
          <p:cNvPr id="6" name="TextBox 5">
            <a:extLst>
              <a:ext uri="{FF2B5EF4-FFF2-40B4-BE49-F238E27FC236}">
                <a16:creationId xmlns:a16="http://schemas.microsoft.com/office/drawing/2014/main" id="{A845CAEE-E3B0-4696-B81B-418C91B555F6}"/>
              </a:ext>
            </a:extLst>
          </p:cNvPr>
          <p:cNvSpPr txBox="1"/>
          <p:nvPr/>
        </p:nvSpPr>
        <p:spPr>
          <a:xfrm>
            <a:off x="6192198" y="2076522"/>
            <a:ext cx="1642314" cy="584775"/>
          </a:xfrm>
          <a:prstGeom prst="rect">
            <a:avLst/>
          </a:prstGeom>
          <a:solidFill>
            <a:schemeClr val="tx2">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a:ea typeface="Verdana" pitchFamily="34" charset="0"/>
                <a:cs typeface="Verdana" pitchFamily="34" charset="0"/>
              </a:rPr>
              <a:t>Standard Terminologies</a:t>
            </a:r>
          </a:p>
        </p:txBody>
      </p:sp>
      <p:sp>
        <p:nvSpPr>
          <p:cNvPr id="7" name="TextBox 6">
            <a:extLst>
              <a:ext uri="{FF2B5EF4-FFF2-40B4-BE49-F238E27FC236}">
                <a16:creationId xmlns:a16="http://schemas.microsoft.com/office/drawing/2014/main" id="{6B11578E-A26D-40F6-964E-2BF3373AC58B}"/>
              </a:ext>
            </a:extLst>
          </p:cNvPr>
          <p:cNvSpPr txBox="1"/>
          <p:nvPr/>
        </p:nvSpPr>
        <p:spPr>
          <a:xfrm>
            <a:off x="1241728" y="5439065"/>
            <a:ext cx="1444478" cy="584775"/>
          </a:xfrm>
          <a:prstGeom prst="rect">
            <a:avLst/>
          </a:prstGeom>
          <a:solidFill>
            <a:srgbClr val="FFC000"/>
          </a:solid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a:ea typeface="Verdana" pitchFamily="34" charset="0"/>
                <a:cs typeface="Verdana" pitchFamily="34" charset="0"/>
              </a:rPr>
              <a:t>Existing Models</a:t>
            </a:r>
          </a:p>
        </p:txBody>
      </p:sp>
      <p:sp>
        <p:nvSpPr>
          <p:cNvPr id="10" name="Flowchart: Magnetic Disk 9">
            <a:extLst>
              <a:ext uri="{FF2B5EF4-FFF2-40B4-BE49-F238E27FC236}">
                <a16:creationId xmlns:a16="http://schemas.microsoft.com/office/drawing/2014/main" id="{9CC99846-8991-41D4-AA1C-9FA7D3268247}"/>
              </a:ext>
            </a:extLst>
          </p:cNvPr>
          <p:cNvSpPr/>
          <p:nvPr/>
        </p:nvSpPr>
        <p:spPr>
          <a:xfrm>
            <a:off x="6192198" y="3175180"/>
            <a:ext cx="1642314" cy="1590813"/>
          </a:xfrm>
          <a:prstGeom prst="flowChartMagneticDisk">
            <a:avLst/>
          </a:prstGeom>
          <a:solidFill>
            <a:schemeClr val="accent4"/>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Model Repository</a:t>
            </a:r>
          </a:p>
        </p:txBody>
      </p:sp>
      <p:cxnSp>
        <p:nvCxnSpPr>
          <p:cNvPr id="13" name="Straight Arrow Connector 12">
            <a:extLst>
              <a:ext uri="{FF2B5EF4-FFF2-40B4-BE49-F238E27FC236}">
                <a16:creationId xmlns:a16="http://schemas.microsoft.com/office/drawing/2014/main" id="{351CCA83-E64B-4C99-96E3-3E225CC5598F}"/>
              </a:ext>
            </a:extLst>
          </p:cNvPr>
          <p:cNvCxnSpPr>
            <a:cxnSpLocks/>
            <a:stCxn id="4" idx="3"/>
            <a:endCxn id="52" idx="2"/>
          </p:cNvCxnSpPr>
          <p:nvPr/>
        </p:nvCxnSpPr>
        <p:spPr>
          <a:xfrm flipV="1">
            <a:off x="2673493" y="3970587"/>
            <a:ext cx="687876" cy="94143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4979F19B-E6A2-4D76-BC2F-D20A43FF427C}"/>
              </a:ext>
            </a:extLst>
          </p:cNvPr>
          <p:cNvCxnSpPr>
            <a:cxnSpLocks/>
            <a:stCxn id="7" idx="3"/>
            <a:endCxn id="52" idx="2"/>
          </p:cNvCxnSpPr>
          <p:nvPr/>
        </p:nvCxnSpPr>
        <p:spPr>
          <a:xfrm flipV="1">
            <a:off x="2686206" y="3970587"/>
            <a:ext cx="675163" cy="1760866"/>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1974C7CB-5DEA-4CFD-9223-F2F3B800F98B}"/>
              </a:ext>
            </a:extLst>
          </p:cNvPr>
          <p:cNvCxnSpPr>
            <a:cxnSpLocks/>
            <a:stCxn id="6" idx="2"/>
            <a:endCxn id="10" idx="1"/>
          </p:cNvCxnSpPr>
          <p:nvPr/>
        </p:nvCxnSpPr>
        <p:spPr>
          <a:xfrm>
            <a:off x="7013355" y="2661297"/>
            <a:ext cx="0" cy="51388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2822D7E4-FEA3-4F85-8A16-C79DD4E213A1}"/>
              </a:ext>
            </a:extLst>
          </p:cNvPr>
          <p:cNvCxnSpPr>
            <a:cxnSpLocks/>
            <a:stCxn id="5" idx="0"/>
            <a:endCxn id="10" idx="3"/>
          </p:cNvCxnSpPr>
          <p:nvPr/>
        </p:nvCxnSpPr>
        <p:spPr>
          <a:xfrm flipV="1">
            <a:off x="7013354" y="4765993"/>
            <a:ext cx="1" cy="52995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9EDEF7EC-F66C-4AA1-9749-70E0D3F4FCB6}"/>
              </a:ext>
            </a:extLst>
          </p:cNvPr>
          <p:cNvSpPr txBox="1"/>
          <p:nvPr/>
        </p:nvSpPr>
        <p:spPr>
          <a:xfrm>
            <a:off x="9386160" y="2474268"/>
            <a:ext cx="1334284" cy="338554"/>
          </a:xfrm>
          <a:prstGeom prst="rect">
            <a:avLst/>
          </a:prstGeom>
          <a:solidFill>
            <a:srgbClr val="FFC000"/>
          </a:solid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a:ea typeface="Verdana" pitchFamily="34" charset="0"/>
                <a:cs typeface="Verdana" pitchFamily="34" charset="0"/>
              </a:rPr>
              <a:t>FHIR IGs</a:t>
            </a:r>
          </a:p>
        </p:txBody>
      </p:sp>
      <p:sp>
        <p:nvSpPr>
          <p:cNvPr id="21" name="TextBox 20">
            <a:extLst>
              <a:ext uri="{FF2B5EF4-FFF2-40B4-BE49-F238E27FC236}">
                <a16:creationId xmlns:a16="http://schemas.microsoft.com/office/drawing/2014/main" id="{511BECE3-92D7-4D3D-936E-CFC66CB61873}"/>
              </a:ext>
            </a:extLst>
          </p:cNvPr>
          <p:cNvSpPr txBox="1"/>
          <p:nvPr/>
        </p:nvSpPr>
        <p:spPr>
          <a:xfrm>
            <a:off x="9386160" y="3243495"/>
            <a:ext cx="1334284" cy="338554"/>
          </a:xfrm>
          <a:prstGeom prst="rect">
            <a:avLst/>
          </a:prstGeom>
          <a:solidFill>
            <a:srgbClr val="FFC000"/>
          </a:solid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a:ea typeface="Verdana" pitchFamily="34" charset="0"/>
                <a:cs typeface="Verdana" pitchFamily="34" charset="0"/>
              </a:rPr>
              <a:t>CDA</a:t>
            </a:r>
          </a:p>
        </p:txBody>
      </p:sp>
      <p:sp>
        <p:nvSpPr>
          <p:cNvPr id="22" name="TextBox 21">
            <a:extLst>
              <a:ext uri="{FF2B5EF4-FFF2-40B4-BE49-F238E27FC236}">
                <a16:creationId xmlns:a16="http://schemas.microsoft.com/office/drawing/2014/main" id="{7A4E5267-38EF-4948-B3A6-F09F8DCB371C}"/>
              </a:ext>
            </a:extLst>
          </p:cNvPr>
          <p:cNvSpPr txBox="1"/>
          <p:nvPr/>
        </p:nvSpPr>
        <p:spPr>
          <a:xfrm>
            <a:off x="9386160" y="4012722"/>
            <a:ext cx="1334284" cy="338554"/>
          </a:xfrm>
          <a:prstGeom prst="rect">
            <a:avLst/>
          </a:prstGeom>
          <a:solidFill>
            <a:srgbClr val="FFC000"/>
          </a:solid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a:ea typeface="Verdana" pitchFamily="34" charset="0"/>
                <a:cs typeface="Verdana" pitchFamily="34" charset="0"/>
              </a:rPr>
              <a:t>V2</a:t>
            </a:r>
          </a:p>
        </p:txBody>
      </p:sp>
      <p:sp>
        <p:nvSpPr>
          <p:cNvPr id="24" name="TextBox 23">
            <a:extLst>
              <a:ext uri="{FF2B5EF4-FFF2-40B4-BE49-F238E27FC236}">
                <a16:creationId xmlns:a16="http://schemas.microsoft.com/office/drawing/2014/main" id="{97C00149-EDB1-460B-8E1D-0AB79022ABE8}"/>
              </a:ext>
            </a:extLst>
          </p:cNvPr>
          <p:cNvSpPr txBox="1"/>
          <p:nvPr/>
        </p:nvSpPr>
        <p:spPr>
          <a:xfrm>
            <a:off x="9386160" y="4739814"/>
            <a:ext cx="1366577" cy="338554"/>
          </a:xfrm>
          <a:prstGeom prst="rect">
            <a:avLst/>
          </a:prstGeom>
          <a:solidFill>
            <a:srgbClr val="FFC000"/>
          </a:solid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a:ea typeface="Verdana" pitchFamily="34" charset="0"/>
              <a:cs typeface="Verdana" pitchFamily="34" charset="0"/>
            </a:endParaRPr>
          </a:p>
        </p:txBody>
      </p:sp>
      <p:cxnSp>
        <p:nvCxnSpPr>
          <p:cNvPr id="25" name="Straight Arrow Connector 24">
            <a:extLst>
              <a:ext uri="{FF2B5EF4-FFF2-40B4-BE49-F238E27FC236}">
                <a16:creationId xmlns:a16="http://schemas.microsoft.com/office/drawing/2014/main" id="{E88BEB2E-EDFE-4FD3-A599-E6E77AD9FB5C}"/>
              </a:ext>
            </a:extLst>
          </p:cNvPr>
          <p:cNvCxnSpPr>
            <a:cxnSpLocks/>
            <a:stCxn id="10" idx="4"/>
            <a:endCxn id="20" idx="1"/>
          </p:cNvCxnSpPr>
          <p:nvPr/>
        </p:nvCxnSpPr>
        <p:spPr>
          <a:xfrm flipV="1">
            <a:off x="7834512" y="2643545"/>
            <a:ext cx="1551648" cy="132704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5694F44B-6CB7-4417-9C6A-B10B344EE767}"/>
              </a:ext>
            </a:extLst>
          </p:cNvPr>
          <p:cNvCxnSpPr>
            <a:cxnSpLocks/>
            <a:stCxn id="10" idx="4"/>
            <a:endCxn id="21" idx="1"/>
          </p:cNvCxnSpPr>
          <p:nvPr/>
        </p:nvCxnSpPr>
        <p:spPr>
          <a:xfrm flipV="1">
            <a:off x="7834512" y="3412772"/>
            <a:ext cx="1551648" cy="5578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E572A4AA-22A2-447F-8FCA-D6BC8FA33292}"/>
              </a:ext>
            </a:extLst>
          </p:cNvPr>
          <p:cNvCxnSpPr>
            <a:cxnSpLocks/>
            <a:stCxn id="10" idx="4"/>
            <a:endCxn id="22" idx="1"/>
          </p:cNvCxnSpPr>
          <p:nvPr/>
        </p:nvCxnSpPr>
        <p:spPr>
          <a:xfrm>
            <a:off x="7834512" y="3970587"/>
            <a:ext cx="1551648" cy="2114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FB38FE89-5488-4D1D-B953-F68EAFD266CA}"/>
              </a:ext>
            </a:extLst>
          </p:cNvPr>
          <p:cNvCxnSpPr>
            <a:cxnSpLocks/>
            <a:stCxn id="10" idx="4"/>
            <a:endCxn id="24" idx="1"/>
          </p:cNvCxnSpPr>
          <p:nvPr/>
        </p:nvCxnSpPr>
        <p:spPr>
          <a:xfrm>
            <a:off x="7834512" y="3970587"/>
            <a:ext cx="1551648" cy="9385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Oval 51">
            <a:extLst>
              <a:ext uri="{FF2B5EF4-FFF2-40B4-BE49-F238E27FC236}">
                <a16:creationId xmlns:a16="http://schemas.microsoft.com/office/drawing/2014/main" id="{71B246BD-3579-4B28-9003-0F5D500F8487}"/>
              </a:ext>
            </a:extLst>
          </p:cNvPr>
          <p:cNvSpPr/>
          <p:nvPr/>
        </p:nvSpPr>
        <p:spPr>
          <a:xfrm>
            <a:off x="3361369" y="3442557"/>
            <a:ext cx="2059609" cy="1056059"/>
          </a:xfrm>
          <a:prstGeom prst="ellipse">
            <a:avLst/>
          </a:prstGeom>
          <a:solidFill>
            <a:schemeClr val="accent4"/>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a:ea typeface="+mn-ea"/>
                <a:cs typeface="+mn-cs"/>
              </a:rPr>
              <a:t>Requirements and Modeling</a:t>
            </a:r>
          </a:p>
        </p:txBody>
      </p:sp>
      <p:sp>
        <p:nvSpPr>
          <p:cNvPr id="53" name="Arrow: Right 52">
            <a:extLst>
              <a:ext uri="{FF2B5EF4-FFF2-40B4-BE49-F238E27FC236}">
                <a16:creationId xmlns:a16="http://schemas.microsoft.com/office/drawing/2014/main" id="{391A4255-85A4-4F40-BB6A-1954D1EA9B1C}"/>
              </a:ext>
            </a:extLst>
          </p:cNvPr>
          <p:cNvSpPr/>
          <p:nvPr/>
        </p:nvSpPr>
        <p:spPr>
          <a:xfrm>
            <a:off x="5443082" y="3697443"/>
            <a:ext cx="688870" cy="546287"/>
          </a:xfrm>
          <a:prstGeom prst="rightArrow">
            <a:avLst/>
          </a:prstGeom>
          <a:solidFill>
            <a:schemeClr val="accent5">
              <a:lumMod val="60000"/>
              <a:lumOff val="40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9" name="Arrow: Bent 68">
            <a:extLst>
              <a:ext uri="{FF2B5EF4-FFF2-40B4-BE49-F238E27FC236}">
                <a16:creationId xmlns:a16="http://schemas.microsoft.com/office/drawing/2014/main" id="{0A4F39ED-1F32-4841-A72D-5EA2E0E07DFD}"/>
              </a:ext>
            </a:extLst>
          </p:cNvPr>
          <p:cNvSpPr/>
          <p:nvPr/>
        </p:nvSpPr>
        <p:spPr>
          <a:xfrm>
            <a:off x="4245911" y="2103050"/>
            <a:ext cx="1832323" cy="1291605"/>
          </a:xfrm>
          <a:prstGeom prst="bentArrow">
            <a:avLst>
              <a:gd name="adj1" fmla="val 20124"/>
              <a:gd name="adj2" fmla="val 25000"/>
              <a:gd name="adj3" fmla="val 25000"/>
              <a:gd name="adj4" fmla="val 43750"/>
            </a:avLst>
          </a:prstGeom>
          <a:solidFill>
            <a:schemeClr val="accent5">
              <a:lumMod val="60000"/>
              <a:lumOff val="40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E7219906-7FC9-4C4E-B259-68E117A730F6}"/>
              </a:ext>
            </a:extLst>
          </p:cNvPr>
          <p:cNvSpPr txBox="1"/>
          <p:nvPr/>
        </p:nvSpPr>
        <p:spPr>
          <a:xfrm>
            <a:off x="4214845" y="1991919"/>
            <a:ext cx="148768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Verdana" pitchFamily="34" charset="0"/>
                <a:cs typeface="Verdana" pitchFamily="34" charset="0"/>
              </a:rPr>
              <a:t>Terminology needs</a:t>
            </a:r>
          </a:p>
        </p:txBody>
      </p:sp>
      <p:sp>
        <p:nvSpPr>
          <p:cNvPr id="85" name="Arrow: Bent 84">
            <a:extLst>
              <a:ext uri="{FF2B5EF4-FFF2-40B4-BE49-F238E27FC236}">
                <a16:creationId xmlns:a16="http://schemas.microsoft.com/office/drawing/2014/main" id="{FF5E1CD5-A34E-4186-B987-896E72A63633}"/>
              </a:ext>
            </a:extLst>
          </p:cNvPr>
          <p:cNvSpPr/>
          <p:nvPr/>
        </p:nvSpPr>
        <p:spPr>
          <a:xfrm rot="16200000">
            <a:off x="4573185" y="4105920"/>
            <a:ext cx="1178414" cy="2059610"/>
          </a:xfrm>
          <a:prstGeom prst="bentArrow">
            <a:avLst>
              <a:gd name="adj1" fmla="val 21859"/>
              <a:gd name="adj2" fmla="val 25000"/>
              <a:gd name="adj3" fmla="val 25000"/>
              <a:gd name="adj4" fmla="val 43750"/>
            </a:avLst>
          </a:prstGeom>
          <a:solidFill>
            <a:schemeClr val="accent5">
              <a:lumMod val="60000"/>
              <a:lumOff val="40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pic>
        <p:nvPicPr>
          <p:cNvPr id="100" name="Picture 2" descr="Home">
            <a:extLst>
              <a:ext uri="{FF2B5EF4-FFF2-40B4-BE49-F238E27FC236}">
                <a16:creationId xmlns:a16="http://schemas.microsoft.com/office/drawing/2014/main" id="{81544A14-4CEC-47FA-A8ED-546DEEBE81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4190" y="5694108"/>
            <a:ext cx="536711" cy="584775"/>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108">
            <a:extLst>
              <a:ext uri="{FF2B5EF4-FFF2-40B4-BE49-F238E27FC236}">
                <a16:creationId xmlns:a16="http://schemas.microsoft.com/office/drawing/2014/main" id="{523BCE69-0E1B-43C2-B453-7A366BFF2258}"/>
              </a:ext>
            </a:extLst>
          </p:cNvPr>
          <p:cNvPicPr>
            <a:picLocks noChangeAspect="1"/>
          </p:cNvPicPr>
          <p:nvPr/>
        </p:nvPicPr>
        <p:blipFill rotWithShape="1">
          <a:blip r:embed="rId4"/>
          <a:srcRect b="27489"/>
          <a:stretch/>
        </p:blipFill>
        <p:spPr>
          <a:xfrm>
            <a:off x="7936950" y="2175302"/>
            <a:ext cx="688870" cy="193607"/>
          </a:xfrm>
          <a:prstGeom prst="rect">
            <a:avLst/>
          </a:prstGeom>
        </p:spPr>
      </p:pic>
      <p:pic>
        <p:nvPicPr>
          <p:cNvPr id="110" name="Picture 109">
            <a:extLst>
              <a:ext uri="{FF2B5EF4-FFF2-40B4-BE49-F238E27FC236}">
                <a16:creationId xmlns:a16="http://schemas.microsoft.com/office/drawing/2014/main" id="{62B6FA5C-4FCD-4B6B-B422-87A75D49574E}"/>
              </a:ext>
            </a:extLst>
          </p:cNvPr>
          <p:cNvPicPr>
            <a:picLocks noChangeAspect="1"/>
          </p:cNvPicPr>
          <p:nvPr/>
        </p:nvPicPr>
        <p:blipFill rotWithShape="1">
          <a:blip r:embed="rId5"/>
          <a:srcRect b="50000"/>
          <a:stretch/>
        </p:blipFill>
        <p:spPr>
          <a:xfrm>
            <a:off x="7948476" y="2508271"/>
            <a:ext cx="939853" cy="138481"/>
          </a:xfrm>
          <a:prstGeom prst="rect">
            <a:avLst/>
          </a:prstGeom>
        </p:spPr>
      </p:pic>
      <p:cxnSp>
        <p:nvCxnSpPr>
          <p:cNvPr id="93" name="Straight Arrow Connector 92">
            <a:extLst>
              <a:ext uri="{FF2B5EF4-FFF2-40B4-BE49-F238E27FC236}">
                <a16:creationId xmlns:a16="http://schemas.microsoft.com/office/drawing/2014/main" id="{34A89AC5-A2A0-4DC2-89DC-454B2675B1AF}"/>
              </a:ext>
            </a:extLst>
          </p:cNvPr>
          <p:cNvCxnSpPr>
            <a:cxnSpLocks/>
            <a:stCxn id="3" idx="3"/>
            <a:endCxn id="52" idx="2"/>
          </p:cNvCxnSpPr>
          <p:nvPr/>
        </p:nvCxnSpPr>
        <p:spPr>
          <a:xfrm>
            <a:off x="2663197" y="2576820"/>
            <a:ext cx="698172" cy="1393767"/>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20" name="Picture 119">
            <a:extLst>
              <a:ext uri="{FF2B5EF4-FFF2-40B4-BE49-F238E27FC236}">
                <a16:creationId xmlns:a16="http://schemas.microsoft.com/office/drawing/2014/main" id="{85740FB4-4976-47F3-967C-A9FCADE48F03}"/>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28221" b="71166" l="7742" r="87742">
                        <a14:foregroundMark x1="12903" y1="49080" x2="12903" y2="49080"/>
                        <a14:foregroundMark x1="24194" y1="51534" x2="24194" y2="51534"/>
                        <a14:foregroundMark x1="7742" y1="52761" x2="7742" y2="52761"/>
                        <a14:foregroundMark x1="20968" y1="71779" x2="20968" y2="71779"/>
                        <a14:foregroundMark x1="36774" y1="38650" x2="36774" y2="38650"/>
                        <a14:foregroundMark x1="52581" y1="37423" x2="52581" y2="37423"/>
                        <a14:foregroundMark x1="63871" y1="38650" x2="63871" y2="38650"/>
                        <a14:foregroundMark x1="72581" y1="37423" x2="72581" y2="37423"/>
                        <a14:foregroundMark x1="87742" y1="37423" x2="87742" y2="37423"/>
                        <a14:foregroundMark x1="20323" y1="28221" x2="20323" y2="28221"/>
                        <a14:foregroundMark x1="37742" y1="39877" x2="37742" y2="39877"/>
                        <a14:foregroundMark x1="65161" y1="39264" x2="65161" y2="39264"/>
                        <a14:backgroundMark x1="42581" y1="87730" x2="42581" y2="87730"/>
                        <a14:backgroundMark x1="33548" y1="14724" x2="33548" y2="14724"/>
                        <a14:backgroundMark x1="34194" y1="33742" x2="34194" y2="33742"/>
                        <a14:backgroundMark x1="34194" y1="33742" x2="34194" y2="33742"/>
                        <a14:backgroundMark x1="34194" y1="33742" x2="34194" y2="33742"/>
                        <a14:backgroundMark x1="36452" y1="38037" x2="36452" y2="38037"/>
                        <a14:backgroundMark x1="63548" y1="38650" x2="63548" y2="38650"/>
                        <a14:backgroundMark x1="63871" y1="38650" x2="63871" y2="38650"/>
                      </a14:backgroundRemoval>
                    </a14:imgEffect>
                  </a14:imgLayer>
                </a14:imgProps>
              </a:ext>
            </a:extLst>
          </a:blip>
          <a:srcRect l="6103" t="24902" r="4271" b="25209"/>
          <a:stretch/>
        </p:blipFill>
        <p:spPr>
          <a:xfrm>
            <a:off x="9598829" y="4781750"/>
            <a:ext cx="869884" cy="254598"/>
          </a:xfrm>
          <a:prstGeom prst="rect">
            <a:avLst/>
          </a:prstGeom>
        </p:spPr>
      </p:pic>
      <p:sp>
        <p:nvSpPr>
          <p:cNvPr id="129" name="TextBox 128">
            <a:extLst>
              <a:ext uri="{FF2B5EF4-FFF2-40B4-BE49-F238E27FC236}">
                <a16:creationId xmlns:a16="http://schemas.microsoft.com/office/drawing/2014/main" id="{C8A21F1F-57CE-4706-A5E5-DF0B8F501E70}"/>
              </a:ext>
            </a:extLst>
          </p:cNvPr>
          <p:cNvSpPr txBox="1"/>
          <p:nvPr/>
        </p:nvSpPr>
        <p:spPr>
          <a:xfrm>
            <a:off x="4426540" y="5731453"/>
            <a:ext cx="127598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Verdana" pitchFamily="34" charset="0"/>
                <a:cs typeface="Verdana" pitchFamily="34" charset="0"/>
              </a:rPr>
              <a:t>Shared models</a:t>
            </a:r>
          </a:p>
        </p:txBody>
      </p:sp>
      <p:pic>
        <p:nvPicPr>
          <p:cNvPr id="37" name="Picture 36">
            <a:extLst>
              <a:ext uri="{FF2B5EF4-FFF2-40B4-BE49-F238E27FC236}">
                <a16:creationId xmlns:a16="http://schemas.microsoft.com/office/drawing/2014/main" id="{C788A39F-6328-49C3-9C02-B95F0F066EA6}"/>
              </a:ext>
            </a:extLst>
          </p:cNvPr>
          <p:cNvPicPr>
            <a:picLocks noChangeAspect="1"/>
          </p:cNvPicPr>
          <p:nvPr/>
        </p:nvPicPr>
        <p:blipFill rotWithShape="1">
          <a:blip r:embed="rId8"/>
          <a:srcRect b="22238"/>
          <a:stretch/>
        </p:blipFill>
        <p:spPr>
          <a:xfrm>
            <a:off x="7844656" y="5103756"/>
            <a:ext cx="662385" cy="612038"/>
          </a:xfrm>
          <a:prstGeom prst="rect">
            <a:avLst/>
          </a:prstGeom>
        </p:spPr>
      </p:pic>
      <p:sp>
        <p:nvSpPr>
          <p:cNvPr id="38" name="TextBox 37">
            <a:extLst>
              <a:ext uri="{FF2B5EF4-FFF2-40B4-BE49-F238E27FC236}">
                <a16:creationId xmlns:a16="http://schemas.microsoft.com/office/drawing/2014/main" id="{8745E4AC-4E3D-436E-85BB-08920F6AF280}"/>
              </a:ext>
            </a:extLst>
          </p:cNvPr>
          <p:cNvSpPr txBox="1"/>
          <p:nvPr/>
        </p:nvSpPr>
        <p:spPr>
          <a:xfrm>
            <a:off x="1232983" y="3103868"/>
            <a:ext cx="1432176" cy="584775"/>
          </a:xfrm>
          <a:prstGeom prst="rect">
            <a:avLst/>
          </a:prstGeom>
          <a:solidFill>
            <a:srgbClr val="FFC000"/>
          </a:solid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a:ea typeface="Verdana" pitchFamily="34" charset="0"/>
                <a:cs typeface="Verdana" pitchFamily="34" charset="0"/>
              </a:rPr>
              <a:t>Clinical Partners</a:t>
            </a:r>
          </a:p>
        </p:txBody>
      </p:sp>
      <p:cxnSp>
        <p:nvCxnSpPr>
          <p:cNvPr id="39" name="Straight Arrow Connector 38">
            <a:extLst>
              <a:ext uri="{FF2B5EF4-FFF2-40B4-BE49-F238E27FC236}">
                <a16:creationId xmlns:a16="http://schemas.microsoft.com/office/drawing/2014/main" id="{D1BD9E38-ED1A-4B87-9B1F-70D1584E3C5F}"/>
              </a:ext>
            </a:extLst>
          </p:cNvPr>
          <p:cNvCxnSpPr>
            <a:cxnSpLocks/>
            <a:stCxn id="38" idx="3"/>
            <a:endCxn id="52" idx="2"/>
          </p:cNvCxnSpPr>
          <p:nvPr/>
        </p:nvCxnSpPr>
        <p:spPr>
          <a:xfrm>
            <a:off x="2665159" y="3396256"/>
            <a:ext cx="696210" cy="574331"/>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E5435E3-75FA-4E6E-AC60-AA9A9B28B472}"/>
              </a:ext>
            </a:extLst>
          </p:cNvPr>
          <p:cNvSpPr txBox="1"/>
          <p:nvPr/>
        </p:nvSpPr>
        <p:spPr>
          <a:xfrm>
            <a:off x="9246679" y="5249700"/>
            <a:ext cx="1645537"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Arial"/>
                <a:ea typeface="Verdana" pitchFamily="34" charset="0"/>
                <a:cs typeface="Verdana" pitchFamily="34" charset="0"/>
              </a:rPr>
              <a:t>Some of these artifacts may be in the repository</a:t>
            </a:r>
          </a:p>
        </p:txBody>
      </p:sp>
      <p:sp>
        <p:nvSpPr>
          <p:cNvPr id="59" name="TextBox 58">
            <a:extLst>
              <a:ext uri="{FF2B5EF4-FFF2-40B4-BE49-F238E27FC236}">
                <a16:creationId xmlns:a16="http://schemas.microsoft.com/office/drawing/2014/main" id="{CC634D09-7BF0-4455-8F23-51CE5D619C17}"/>
              </a:ext>
            </a:extLst>
          </p:cNvPr>
          <p:cNvSpPr txBox="1"/>
          <p:nvPr/>
        </p:nvSpPr>
        <p:spPr>
          <a:xfrm>
            <a:off x="1232983" y="3800193"/>
            <a:ext cx="1432176" cy="584775"/>
          </a:xfrm>
          <a:prstGeom prst="rect">
            <a:avLst/>
          </a:prstGeom>
          <a:solidFill>
            <a:srgbClr val="FFC000"/>
          </a:solid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a:ea typeface="Verdana" pitchFamily="34" charset="0"/>
                <a:cs typeface="Verdana" pitchFamily="34" charset="0"/>
              </a:rPr>
              <a:t>Curation Study</a:t>
            </a:r>
          </a:p>
        </p:txBody>
      </p:sp>
      <p:cxnSp>
        <p:nvCxnSpPr>
          <p:cNvPr id="71" name="Straight Arrow Connector 70">
            <a:extLst>
              <a:ext uri="{FF2B5EF4-FFF2-40B4-BE49-F238E27FC236}">
                <a16:creationId xmlns:a16="http://schemas.microsoft.com/office/drawing/2014/main" id="{5DCFDEB8-049E-4D34-876F-694116B89FAD}"/>
              </a:ext>
            </a:extLst>
          </p:cNvPr>
          <p:cNvCxnSpPr>
            <a:cxnSpLocks/>
            <a:stCxn id="59" idx="3"/>
            <a:endCxn id="52" idx="2"/>
          </p:cNvCxnSpPr>
          <p:nvPr/>
        </p:nvCxnSpPr>
        <p:spPr>
          <a:xfrm flipV="1">
            <a:off x="2665159" y="3970587"/>
            <a:ext cx="696210" cy="121994"/>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id="{F6C1769F-D75D-4FD1-8D33-9ED90674242C}"/>
              </a:ext>
            </a:extLst>
          </p:cNvPr>
          <p:cNvSpPr/>
          <p:nvPr/>
        </p:nvSpPr>
        <p:spPr>
          <a:xfrm>
            <a:off x="4758968" y="6462070"/>
            <a:ext cx="346761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hlinkClick r:id="rId9"/>
              </a:rPr>
              <a:t>http://standardhealthrecord.org/</a:t>
            </a:r>
            <a:r>
              <a:rPr kumimoji="0" lang="en-US" sz="1800" b="0" i="0" u="none" strike="noStrike" kern="1200" cap="none" spc="0" normalizeH="0" baseline="0" noProof="0" dirty="0">
                <a:ln>
                  <a:noFill/>
                </a:ln>
                <a:solidFill>
                  <a:prstClr val="black"/>
                </a:solidFill>
                <a:effectLst/>
                <a:uLnTx/>
                <a:uFillTx/>
                <a:latin typeface="Arial"/>
                <a:ea typeface="+mn-ea"/>
                <a:cs typeface="+mn-cs"/>
              </a:rPr>
              <a:t> </a:t>
            </a:r>
          </a:p>
        </p:txBody>
      </p:sp>
    </p:spTree>
    <p:extLst>
      <p:ext uri="{BB962C8B-B14F-4D97-AF65-F5344CB8AC3E}">
        <p14:creationId xmlns:p14="http://schemas.microsoft.com/office/powerpoint/2010/main" val="12564486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8A106-2EB2-45F1-8FBA-53F441B663A0}"/>
              </a:ext>
            </a:extLst>
          </p:cNvPr>
          <p:cNvSpPr>
            <a:spLocks noGrp="1"/>
          </p:cNvSpPr>
          <p:nvPr>
            <p:ph type="title"/>
          </p:nvPr>
        </p:nvSpPr>
        <p:spPr>
          <a:xfrm>
            <a:off x="2085174" y="274638"/>
            <a:ext cx="9700426" cy="868362"/>
          </a:xfrm>
        </p:spPr>
        <p:txBody>
          <a:bodyPr>
            <a:normAutofit fontScale="90000"/>
          </a:bodyPr>
          <a:lstStyle/>
          <a:p>
            <a:r>
              <a:rPr lang="en-US" sz="3600" dirty="0"/>
              <a:t>Cancer Interoperability Group</a:t>
            </a:r>
            <a:br>
              <a:rPr lang="en-US" dirty="0"/>
            </a:br>
            <a:r>
              <a:rPr lang="en-US" sz="2700" b="0" dirty="0"/>
              <a:t>Sponsored by CIC WG, co-sponsored by CIMI WG</a:t>
            </a:r>
            <a:endParaRPr lang="en-US" b="0" dirty="0"/>
          </a:p>
        </p:txBody>
      </p:sp>
      <p:sp>
        <p:nvSpPr>
          <p:cNvPr id="3" name="Content Placeholder 2">
            <a:extLst>
              <a:ext uri="{FF2B5EF4-FFF2-40B4-BE49-F238E27FC236}">
                <a16:creationId xmlns:a16="http://schemas.microsoft.com/office/drawing/2014/main" id="{2FD3A96C-C337-44F8-B004-FB043201F2A7}"/>
              </a:ext>
            </a:extLst>
          </p:cNvPr>
          <p:cNvSpPr>
            <a:spLocks noGrp="1"/>
          </p:cNvSpPr>
          <p:nvPr>
            <p:ph idx="1"/>
          </p:nvPr>
        </p:nvSpPr>
        <p:spPr>
          <a:xfrm>
            <a:off x="872621" y="1308965"/>
            <a:ext cx="8630302" cy="2064078"/>
          </a:xfrm>
        </p:spPr>
        <p:txBody>
          <a:bodyPr>
            <a:normAutofit/>
          </a:bodyPr>
          <a:lstStyle/>
          <a:p>
            <a:pPr>
              <a:spcAft>
                <a:spcPts val="0"/>
              </a:spcAft>
            </a:pPr>
            <a:r>
              <a:rPr lang="en-US" sz="2400" dirty="0"/>
              <a:t>Broad involvement; 75 people engaged on weekly basis</a:t>
            </a:r>
          </a:p>
          <a:p>
            <a:pPr lvl="1">
              <a:spcAft>
                <a:spcPts val="0"/>
              </a:spcAft>
            </a:pPr>
            <a:r>
              <a:rPr lang="en-US" sz="2400" dirty="0"/>
              <a:t>Government</a:t>
            </a:r>
            <a:r>
              <a:rPr lang="en-US" dirty="0"/>
              <a:t> (NCI, NIH, NCCN, CMS, NMDP, CCR…)</a:t>
            </a:r>
          </a:p>
          <a:p>
            <a:pPr lvl="1">
              <a:spcAft>
                <a:spcPts val="0"/>
              </a:spcAft>
            </a:pPr>
            <a:r>
              <a:rPr lang="en-US" sz="2400" dirty="0"/>
              <a:t>Providers</a:t>
            </a:r>
            <a:r>
              <a:rPr lang="en-US" dirty="0"/>
              <a:t> (Partners, Intermountain, Allegheny, Hartford…)</a:t>
            </a:r>
          </a:p>
          <a:p>
            <a:pPr lvl="1">
              <a:spcAft>
                <a:spcPts val="0"/>
              </a:spcAft>
            </a:pPr>
            <a:r>
              <a:rPr lang="en-US" sz="2400" dirty="0"/>
              <a:t>Medical Professional Societies </a:t>
            </a:r>
            <a:r>
              <a:rPr lang="en-US" dirty="0"/>
              <a:t>(CAP, ACRO, ACS, ASCO…)</a:t>
            </a:r>
          </a:p>
          <a:p>
            <a:pPr lvl="1">
              <a:spcAft>
                <a:spcPts val="0"/>
              </a:spcAft>
            </a:pPr>
            <a:r>
              <a:rPr lang="en-US" sz="2400" dirty="0"/>
              <a:t>Vendors/Analytics </a:t>
            </a:r>
            <a:r>
              <a:rPr lang="en-US" dirty="0"/>
              <a:t>(Philips, Optum, Penrad, Flatiron, Quintiles, …)</a:t>
            </a:r>
          </a:p>
          <a:p>
            <a:pPr lvl="1">
              <a:spcAft>
                <a:spcPts val="0"/>
              </a:spcAft>
            </a:pPr>
            <a:endParaRPr lang="en-US" dirty="0"/>
          </a:p>
          <a:p>
            <a:pPr>
              <a:spcAft>
                <a:spcPts val="0"/>
              </a:spcAft>
            </a:pPr>
            <a:endParaRPr lang="en-US" dirty="0"/>
          </a:p>
          <a:p>
            <a:pPr lvl="1">
              <a:spcAft>
                <a:spcPts val="0"/>
              </a:spcAft>
            </a:pPr>
            <a:endParaRPr lang="en-US" dirty="0"/>
          </a:p>
          <a:p>
            <a:pPr>
              <a:spcAft>
                <a:spcPts val="0"/>
              </a:spcAft>
            </a:pPr>
            <a:endParaRPr lang="en-US" dirty="0"/>
          </a:p>
        </p:txBody>
      </p:sp>
      <p:pic>
        <p:nvPicPr>
          <p:cNvPr id="4" name="Picture 3">
            <a:extLst>
              <a:ext uri="{FF2B5EF4-FFF2-40B4-BE49-F238E27FC236}">
                <a16:creationId xmlns:a16="http://schemas.microsoft.com/office/drawing/2014/main" id="{F028CB28-ED01-4E99-920F-E27E58B3270E}"/>
              </a:ext>
            </a:extLst>
          </p:cNvPr>
          <p:cNvPicPr>
            <a:picLocks noChangeAspect="1"/>
          </p:cNvPicPr>
          <p:nvPr/>
        </p:nvPicPr>
        <p:blipFill rotWithShape="1">
          <a:blip r:embed="rId3"/>
          <a:srcRect b="22238"/>
          <a:stretch/>
        </p:blipFill>
        <p:spPr>
          <a:xfrm>
            <a:off x="872621" y="210094"/>
            <a:ext cx="1079500" cy="997449"/>
          </a:xfrm>
          <a:prstGeom prst="rect">
            <a:avLst/>
          </a:prstGeom>
        </p:spPr>
      </p:pic>
      <p:pic>
        <p:nvPicPr>
          <p:cNvPr id="5" name="Picture 4">
            <a:extLst>
              <a:ext uri="{FF2B5EF4-FFF2-40B4-BE49-F238E27FC236}">
                <a16:creationId xmlns:a16="http://schemas.microsoft.com/office/drawing/2014/main" id="{2B1DD9E7-5D4F-47F6-83D0-F12A2350CC8B}"/>
              </a:ext>
            </a:extLst>
          </p:cNvPr>
          <p:cNvPicPr>
            <a:picLocks noChangeAspect="1"/>
          </p:cNvPicPr>
          <p:nvPr/>
        </p:nvPicPr>
        <p:blipFill>
          <a:blip r:embed="rId4"/>
          <a:stretch>
            <a:fillRect/>
          </a:stretch>
        </p:blipFill>
        <p:spPr>
          <a:xfrm>
            <a:off x="5373552" y="3166947"/>
            <a:ext cx="6690261" cy="3575952"/>
          </a:xfrm>
          <a:prstGeom prst="rect">
            <a:avLst/>
          </a:prstGeom>
        </p:spPr>
      </p:pic>
      <p:sp>
        <p:nvSpPr>
          <p:cNvPr id="6" name="Rectangle 5">
            <a:extLst>
              <a:ext uri="{FF2B5EF4-FFF2-40B4-BE49-F238E27FC236}">
                <a16:creationId xmlns:a16="http://schemas.microsoft.com/office/drawing/2014/main" id="{F5F85F9E-D8E7-4482-AB53-AF258A03E92F}"/>
              </a:ext>
            </a:extLst>
          </p:cNvPr>
          <p:cNvSpPr/>
          <p:nvPr/>
        </p:nvSpPr>
        <p:spPr>
          <a:xfrm>
            <a:off x="7169767" y="6404344"/>
            <a:ext cx="5046446"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a:ea typeface="+mn-ea"/>
                <a:cs typeface="+mn-cs"/>
                <a:hlinkClick r:id="rId5"/>
              </a:rPr>
              <a:t>http://build.fhir.org/ig/HL7/us-breastcancer/index.html</a:t>
            </a:r>
            <a:r>
              <a:rPr kumimoji="0" lang="en-US" sz="1600" b="0" i="0" u="none" strike="noStrike" kern="1200" cap="none" spc="0" normalizeH="0" baseline="0" noProof="0" dirty="0">
                <a:ln>
                  <a:noFill/>
                </a:ln>
                <a:solidFill>
                  <a:prstClr val="black"/>
                </a:solidFill>
                <a:effectLst/>
                <a:uLnTx/>
                <a:uFillTx/>
                <a:latin typeface="Arial"/>
                <a:ea typeface="+mn-ea"/>
                <a:cs typeface="+mn-cs"/>
              </a:rPr>
              <a:t> </a:t>
            </a:r>
          </a:p>
        </p:txBody>
      </p:sp>
      <p:sp>
        <p:nvSpPr>
          <p:cNvPr id="7" name="Content Placeholder 2">
            <a:extLst>
              <a:ext uri="{FF2B5EF4-FFF2-40B4-BE49-F238E27FC236}">
                <a16:creationId xmlns:a16="http://schemas.microsoft.com/office/drawing/2014/main" id="{9285BBEF-05FF-4529-ACE2-561C151BCAF0}"/>
              </a:ext>
            </a:extLst>
          </p:cNvPr>
          <p:cNvSpPr txBox="1">
            <a:spLocks/>
          </p:cNvSpPr>
          <p:nvPr/>
        </p:nvSpPr>
        <p:spPr>
          <a:xfrm>
            <a:off x="872620" y="3629911"/>
            <a:ext cx="4245789" cy="2683726"/>
          </a:xfrm>
          <a:prstGeom prst="rect">
            <a:avLst/>
          </a:prstGeom>
        </p:spPr>
        <p:txBody>
          <a:bodyPr vert="horz" lIns="91440" tIns="45720" rIns="91440" bIns="45720" rtlCol="0">
            <a:normAutofit/>
          </a:bodyPr>
          <a:lstStyle>
            <a:lvl1pPr marL="231775" indent="-231775" algn="l" defTabSz="914400" rtl="0" eaLnBrk="1" latinLnBrk="0" hangingPunct="1">
              <a:spcBef>
                <a:spcPts val="0"/>
              </a:spcBef>
              <a:spcAft>
                <a:spcPts val="600"/>
              </a:spcAft>
              <a:buClr>
                <a:schemeClr val="tx2"/>
              </a:buClr>
              <a:buSzPct val="120000"/>
              <a:buFont typeface="Wingdings" pitchFamily="2" charset="2"/>
              <a:buChar char="§"/>
              <a:defRPr lang="en-US" sz="2000" b="1" kern="1200" smtClean="0">
                <a:solidFill>
                  <a:schemeClr val="tx1"/>
                </a:solidFill>
                <a:latin typeface="Arial" pitchFamily="34" charset="0"/>
                <a:ea typeface="+mn-ea"/>
                <a:cs typeface="Arial" pitchFamily="34" charset="0"/>
              </a:defRPr>
            </a:lvl1pPr>
            <a:lvl2pPr marL="515938" indent="-228600" algn="l" defTabSz="914400" rtl="0" eaLnBrk="1" latinLnBrk="0" hangingPunct="1">
              <a:spcBef>
                <a:spcPts val="0"/>
              </a:spcBef>
              <a:spcAft>
                <a:spcPts val="600"/>
              </a:spcAft>
              <a:buClr>
                <a:schemeClr val="tx2"/>
              </a:buClr>
              <a:buFont typeface="Arial" pitchFamily="34" charset="0"/>
              <a:buChar char="–"/>
              <a:defRPr lang="en-US" sz="2000" kern="1200" smtClean="0">
                <a:solidFill>
                  <a:schemeClr val="tx1"/>
                </a:solidFill>
                <a:latin typeface="Arial" pitchFamily="34" charset="0"/>
                <a:ea typeface="+mn-ea"/>
                <a:cs typeface="Arial" pitchFamily="34" charset="0"/>
              </a:defRPr>
            </a:lvl2pPr>
            <a:lvl3pPr marL="747713" indent="-231775" algn="l" defTabSz="914400" rtl="0" eaLnBrk="1" latinLnBrk="0" hangingPunct="1">
              <a:spcBef>
                <a:spcPts val="0"/>
              </a:spcBef>
              <a:spcAft>
                <a:spcPts val="600"/>
              </a:spcAft>
              <a:buClr>
                <a:schemeClr val="tx2"/>
              </a:buClr>
              <a:buSzPct val="110000"/>
              <a:buFont typeface="Wingdings" pitchFamily="2" charset="2"/>
              <a:buChar char="§"/>
              <a:defRPr lang="en-US" sz="1800" kern="1200" smtClean="0">
                <a:solidFill>
                  <a:schemeClr val="tx1"/>
                </a:solidFill>
                <a:latin typeface="Arial" pitchFamily="34" charset="0"/>
                <a:ea typeface="+mn-ea"/>
                <a:cs typeface="Arial" pitchFamily="34" charset="0"/>
              </a:defRPr>
            </a:lvl3pPr>
            <a:lvl4pPr marL="1027113" indent="-280988" algn="l" defTabSz="914400" rtl="0" eaLnBrk="1" latinLnBrk="0" hangingPunct="1">
              <a:spcBef>
                <a:spcPts val="0"/>
              </a:spcBef>
              <a:spcAft>
                <a:spcPts val="600"/>
              </a:spcAft>
              <a:buClr>
                <a:schemeClr val="tx2"/>
              </a:buClr>
              <a:buFont typeface="Arial" pitchFamily="34" charset="0"/>
              <a:buChar char="–"/>
              <a:defRPr lang="en-US" sz="1800" kern="1200" smtClean="0">
                <a:solidFill>
                  <a:schemeClr val="tx1"/>
                </a:solidFill>
                <a:latin typeface="Arial" pitchFamily="34" charset="0"/>
                <a:ea typeface="+mn-ea"/>
                <a:cs typeface="Arial" pitchFamily="34" charset="0"/>
              </a:defRPr>
            </a:lvl4pPr>
            <a:lvl5pPr marL="1319213" indent="-228600" algn="l" defTabSz="914400" rtl="0" eaLnBrk="1" latinLnBrk="0" hangingPunct="1">
              <a:spcBef>
                <a:spcPts val="0"/>
              </a:spcBef>
              <a:spcAft>
                <a:spcPts val="600"/>
              </a:spcAft>
              <a:buClr>
                <a:schemeClr val="tx2"/>
              </a:buClr>
              <a:buSzPct val="60000"/>
              <a:buFont typeface="Wingdings" pitchFamily="2" charset="2"/>
              <a:buChar char="q"/>
              <a:tabLst/>
              <a:defRPr lang="en-US" sz="1800" kern="1200" smtClean="0">
                <a:solidFill>
                  <a:schemeClr val="tx1"/>
                </a:solidFill>
                <a:latin typeface="Arial" pitchFamily="34" charset="0"/>
                <a:ea typeface="+mn-ea"/>
                <a:cs typeface="Arial" pitchFamily="34" charset="0"/>
              </a:defRPr>
            </a:lvl5pPr>
            <a:lvl6pPr marL="1608138" indent="-228600" algn="l" defTabSz="914400" rtl="0" eaLnBrk="1" latinLnBrk="0" hangingPunct="1">
              <a:spcBef>
                <a:spcPts val="0"/>
              </a:spcBef>
              <a:spcAft>
                <a:spcPts val="600"/>
              </a:spcAft>
              <a:buClr>
                <a:schemeClr val="tx2"/>
              </a:buClr>
              <a:buFont typeface="Helvetica LT Std" pitchFamily="34" charset="0"/>
              <a:buChar char="–"/>
              <a:tabLst/>
              <a:defRPr lang="en-US" sz="1800" kern="1200" smtClean="0">
                <a:solidFill>
                  <a:schemeClr val="tx1"/>
                </a:solidFill>
                <a:latin typeface="Arial" pitchFamily="34" charset="0"/>
                <a:ea typeface="+mn-ea"/>
                <a:cs typeface="Arial" pitchFamily="34" charset="0"/>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31775" marR="0" lvl="0" indent="-231775" algn="l" defTabSz="914400" rtl="0" eaLnBrk="1" fontAlgn="auto" latinLnBrk="0" hangingPunct="1">
              <a:lnSpc>
                <a:spcPct val="100000"/>
              </a:lnSpc>
              <a:spcBef>
                <a:spcPts val="0"/>
              </a:spcBef>
              <a:spcAft>
                <a:spcPts val="0"/>
              </a:spcAft>
              <a:buClr>
                <a:srgbClr val="005B94"/>
              </a:buClr>
              <a:buSzPct val="120000"/>
              <a:buFont typeface="Wingdings" pitchFamily="2" charset="2"/>
              <a:buChar char="§"/>
              <a:tabLst/>
              <a:defRPr/>
            </a:pPr>
            <a:r>
              <a:rPr kumimoji="0" lang="en-US" sz="24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Key milestone</a:t>
            </a:r>
          </a:p>
          <a:p>
            <a:pPr marL="515938" marR="0" lvl="1" indent="-228600" algn="l" defTabSz="914400" rtl="0" eaLnBrk="1" fontAlgn="auto" latinLnBrk="0" hangingPunct="1">
              <a:lnSpc>
                <a:spcPct val="100000"/>
              </a:lnSpc>
              <a:spcBef>
                <a:spcPts val="0"/>
              </a:spcBef>
              <a:spcAft>
                <a:spcPts val="0"/>
              </a:spcAft>
              <a:buClr>
                <a:srgbClr val="005B94"/>
              </a:buClr>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“For comment” HL7 ballots on FHIR IG (CIMI models and FHIR profiles) in May and  September 2018</a:t>
            </a:r>
          </a:p>
          <a:p>
            <a:pPr marL="231775" marR="0" lvl="0" indent="-231775" algn="l" defTabSz="914400" rtl="0" eaLnBrk="1" fontAlgn="auto" latinLnBrk="0" hangingPunct="1">
              <a:lnSpc>
                <a:spcPct val="100000"/>
              </a:lnSpc>
              <a:spcBef>
                <a:spcPts val="0"/>
              </a:spcBef>
              <a:spcAft>
                <a:spcPts val="0"/>
              </a:spcAft>
              <a:buClr>
                <a:srgbClr val="005B94"/>
              </a:buClr>
              <a:buSzPct val="120000"/>
              <a:buFont typeface="Wingdings" pitchFamily="2" charset="2"/>
              <a:buChar char="§"/>
              <a:tabLst/>
              <a:defRPr/>
            </a:pPr>
            <a:endParaRPr kumimoji="0" lang="en-US" sz="20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515938" marR="0" lvl="1" indent="-228600" algn="l" defTabSz="914400" rtl="0" eaLnBrk="1" fontAlgn="auto" latinLnBrk="0" hangingPunct="1">
              <a:lnSpc>
                <a:spcPct val="100000"/>
              </a:lnSpc>
              <a:spcBef>
                <a:spcPts val="0"/>
              </a:spcBef>
              <a:spcAft>
                <a:spcPts val="0"/>
              </a:spcAft>
              <a:buClr>
                <a:srgbClr val="005B94"/>
              </a:buClr>
              <a:buSzTx/>
              <a:buFont typeface="Arial"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231775" marR="0" lvl="0" indent="-231775" algn="l" defTabSz="914400" rtl="0" eaLnBrk="1" fontAlgn="auto" latinLnBrk="0" hangingPunct="1">
              <a:lnSpc>
                <a:spcPct val="100000"/>
              </a:lnSpc>
              <a:spcBef>
                <a:spcPts val="0"/>
              </a:spcBef>
              <a:spcAft>
                <a:spcPts val="0"/>
              </a:spcAft>
              <a:buClr>
                <a:srgbClr val="005B94"/>
              </a:buClr>
              <a:buSzPct val="120000"/>
              <a:buFont typeface="Wingdings" pitchFamily="2" charset="2"/>
              <a:buChar char="§"/>
              <a:tabLst/>
              <a:defRPr/>
            </a:pPr>
            <a:endParaRPr kumimoji="0" lang="en-US" sz="20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4926261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09713A5B-EA94-1748-A826-0E5DB173B286}"/>
              </a:ext>
            </a:extLst>
          </p:cNvPr>
          <p:cNvPicPr>
            <a:picLocks noChangeAspect="1"/>
          </p:cNvPicPr>
          <p:nvPr/>
        </p:nvPicPr>
        <p:blipFill rotWithShape="1">
          <a:blip r:embed="rId3">
            <a:extLst>
              <a:ext uri="{28A0092B-C50C-407E-A947-70E740481C1C}">
                <a14:useLocalDpi xmlns:a14="http://schemas.microsoft.com/office/drawing/2010/main" val="0"/>
              </a:ext>
            </a:extLst>
          </a:blip>
          <a:srcRect b="11394"/>
          <a:stretch/>
        </p:blipFill>
        <p:spPr>
          <a:xfrm>
            <a:off x="617616" y="1393140"/>
            <a:ext cx="8333651" cy="5043218"/>
          </a:xfrm>
          <a:prstGeom prst="rect">
            <a:avLst/>
          </a:prstGeom>
          <a:ln>
            <a:solidFill>
              <a:schemeClr val="bg1">
                <a:lumMod val="75000"/>
              </a:schemeClr>
            </a:solidFill>
          </a:ln>
          <a:effectLst>
            <a:outerShdw blurRad="76200" dist="101600" dir="2700000" algn="tl" rotWithShape="0">
              <a:srgbClr val="000000">
                <a:alpha val="22000"/>
              </a:srgbClr>
            </a:outerShdw>
          </a:effectLst>
        </p:spPr>
      </p:pic>
      <p:sp>
        <p:nvSpPr>
          <p:cNvPr id="19" name="Content Placeholder 2">
            <a:extLst>
              <a:ext uri="{FF2B5EF4-FFF2-40B4-BE49-F238E27FC236}">
                <a16:creationId xmlns:a16="http://schemas.microsoft.com/office/drawing/2014/main" id="{549DC48A-B85E-3D4C-867C-CB50A1C8CF28}"/>
              </a:ext>
            </a:extLst>
          </p:cNvPr>
          <p:cNvSpPr txBox="1">
            <a:spLocks/>
          </p:cNvSpPr>
          <p:nvPr/>
        </p:nvSpPr>
        <p:spPr>
          <a:xfrm>
            <a:off x="8959816" y="1401936"/>
            <a:ext cx="3067495" cy="5054317"/>
          </a:xfrm>
          <a:prstGeom prst="rect">
            <a:avLst/>
          </a:prstGeom>
          <a:solidFill>
            <a:srgbClr val="FFFFFF">
              <a:alpha val="78824"/>
            </a:srgbClr>
          </a:solidFill>
        </p:spPr>
        <p:txBody>
          <a:bodyPr vert="horz" lIns="91440" tIns="45720" rIns="91440" bIns="45720" rtlCol="0">
            <a:noAutofit/>
          </a:bodyPr>
          <a:lstStyle>
            <a:lvl1pPr marL="231775" indent="-231775" algn="l" defTabSz="914400" rtl="0" eaLnBrk="1" latinLnBrk="0" hangingPunct="1">
              <a:spcBef>
                <a:spcPts val="0"/>
              </a:spcBef>
              <a:spcAft>
                <a:spcPts val="600"/>
              </a:spcAft>
              <a:buClr>
                <a:schemeClr val="tx2"/>
              </a:buClr>
              <a:buSzPct val="120000"/>
              <a:buFont typeface="Wingdings" pitchFamily="2" charset="2"/>
              <a:buChar char="§"/>
              <a:defRPr sz="2000" b="1" kern="1200">
                <a:solidFill>
                  <a:schemeClr val="tx1"/>
                </a:solidFill>
                <a:latin typeface="Arial" pitchFamily="34" charset="0"/>
                <a:ea typeface="+mn-ea"/>
                <a:cs typeface="Arial" pitchFamily="34" charset="0"/>
              </a:defRPr>
            </a:lvl1pPr>
            <a:lvl2pPr marL="515938" indent="-228600" algn="l" defTabSz="914400" rtl="0" eaLnBrk="1" latinLnBrk="0" hangingPunct="1">
              <a:spcBef>
                <a:spcPts val="0"/>
              </a:spcBef>
              <a:spcAft>
                <a:spcPts val="600"/>
              </a:spcAft>
              <a:buClr>
                <a:schemeClr val="tx2"/>
              </a:buClr>
              <a:buFont typeface="Arial" pitchFamily="34" charset="0"/>
              <a:buChar char="–"/>
              <a:defRPr sz="2000" kern="1200">
                <a:solidFill>
                  <a:schemeClr val="tx1"/>
                </a:solidFill>
                <a:latin typeface="Arial" pitchFamily="34" charset="0"/>
                <a:ea typeface="+mn-ea"/>
                <a:cs typeface="Arial" pitchFamily="34" charset="0"/>
              </a:defRPr>
            </a:lvl2pPr>
            <a:lvl3pPr marL="747713" indent="-231775" algn="l" defTabSz="914400" rtl="0" eaLnBrk="1" latinLnBrk="0" hangingPunct="1">
              <a:spcBef>
                <a:spcPts val="0"/>
              </a:spcBef>
              <a:spcAft>
                <a:spcPts val="600"/>
              </a:spcAft>
              <a:buClr>
                <a:schemeClr val="tx2"/>
              </a:buClr>
              <a:buSzPct val="110000"/>
              <a:buFont typeface="Wingdings" pitchFamily="2" charset="2"/>
              <a:buChar char="§"/>
              <a:defRPr sz="1800" kern="1200">
                <a:solidFill>
                  <a:schemeClr val="tx1"/>
                </a:solidFill>
                <a:latin typeface="Arial" pitchFamily="34" charset="0"/>
                <a:ea typeface="+mn-ea"/>
                <a:cs typeface="Arial" pitchFamily="34" charset="0"/>
              </a:defRPr>
            </a:lvl3pPr>
            <a:lvl4pPr marL="1030288" indent="-228600" algn="l" defTabSz="914400" rtl="0" eaLnBrk="1" latinLnBrk="0" hangingPunct="1">
              <a:spcBef>
                <a:spcPts val="0"/>
              </a:spcBef>
              <a:spcAft>
                <a:spcPts val="600"/>
              </a:spcAft>
              <a:buClr>
                <a:schemeClr val="tx2"/>
              </a:buClr>
              <a:buFont typeface="Arial" pitchFamily="34" charset="0"/>
              <a:buChar char="–"/>
              <a:defRPr sz="1800" kern="1200">
                <a:solidFill>
                  <a:schemeClr val="tx1"/>
                </a:solidFill>
                <a:latin typeface="Arial" pitchFamily="34" charset="0"/>
                <a:ea typeface="+mn-ea"/>
                <a:cs typeface="Arial" pitchFamily="34" charset="0"/>
              </a:defRPr>
            </a:lvl4pPr>
            <a:lvl5pPr marL="1319213" indent="-228600" algn="l" defTabSz="914400" rtl="0" eaLnBrk="1" latinLnBrk="0" hangingPunct="1">
              <a:spcBef>
                <a:spcPts val="0"/>
              </a:spcBef>
              <a:spcAft>
                <a:spcPts val="600"/>
              </a:spcAft>
              <a:buClr>
                <a:schemeClr val="tx2"/>
              </a:buClr>
              <a:buSzPct val="60000"/>
              <a:buFont typeface="Wingdings" pitchFamily="2" charset="2"/>
              <a:buChar char="q"/>
              <a:defRPr sz="1800" kern="1200">
                <a:solidFill>
                  <a:schemeClr val="tx1"/>
                </a:solidFill>
                <a:latin typeface="Arial" pitchFamily="34" charset="0"/>
                <a:ea typeface="+mn-ea"/>
                <a:cs typeface="Arial" pitchFamily="34" charset="0"/>
              </a:defRPr>
            </a:lvl5pPr>
            <a:lvl6pPr marL="1608138" indent="-228600" algn="l" defTabSz="914400" rtl="0" eaLnBrk="1" latinLnBrk="0" hangingPunct="1">
              <a:spcBef>
                <a:spcPts val="0"/>
              </a:spcBef>
              <a:spcAft>
                <a:spcPts val="600"/>
              </a:spcAft>
              <a:buClr>
                <a:schemeClr val="tx2"/>
              </a:buClr>
              <a:buFont typeface="Helvetica LT Std" pitchFamily="34" charset="0"/>
              <a:buChar char="–"/>
              <a:defRPr sz="1800" kern="1200">
                <a:solidFill>
                  <a:schemeClr val="tx1"/>
                </a:solidFill>
                <a:latin typeface="Arial" pitchFamily="34" charset="0"/>
                <a:ea typeface="+mn-ea"/>
                <a:cs typeface="Arial" pitchFamily="34" charset="0"/>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231775" marR="0" lvl="0" indent="-231775" algn="l" defTabSz="914400" rtl="0" eaLnBrk="1" fontAlgn="auto" latinLnBrk="0" hangingPunct="1">
              <a:lnSpc>
                <a:spcPct val="100000"/>
              </a:lnSpc>
              <a:spcBef>
                <a:spcPts val="0"/>
              </a:spcBef>
              <a:spcAft>
                <a:spcPts val="1200"/>
              </a:spcAft>
              <a:buClr>
                <a:srgbClr val="005B94"/>
              </a:buClr>
              <a:buSzPct val="120000"/>
              <a:buFont typeface="Wingdings" pitchFamily="2" charset="2"/>
              <a:buChar char="§"/>
              <a:tabLst/>
              <a:defRPr/>
            </a:pPr>
            <a:r>
              <a:rPr kumimoji="0" lang="en-US" sz="2000" b="0"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rPr>
              <a:t>Captures structured clinical care data through clinical notes, using text and voice – Aiming toward self-documented encounters</a:t>
            </a:r>
          </a:p>
          <a:p>
            <a:pPr marL="231775" marR="0" lvl="0" indent="-231775" algn="l" defTabSz="914400" rtl="0" eaLnBrk="1" fontAlgn="auto" latinLnBrk="0" hangingPunct="1">
              <a:lnSpc>
                <a:spcPct val="100000"/>
              </a:lnSpc>
              <a:spcBef>
                <a:spcPts val="0"/>
              </a:spcBef>
              <a:spcAft>
                <a:spcPts val="1200"/>
              </a:spcAft>
              <a:buClr>
                <a:srgbClr val="005B94"/>
              </a:buClr>
              <a:buSzPct val="120000"/>
              <a:buFont typeface="Wingdings" pitchFamily="2" charset="2"/>
              <a:buChar char="§"/>
              <a:tabLst/>
              <a:defRPr/>
            </a:pPr>
            <a:r>
              <a:rPr kumimoji="0" lang="en-US" sz="2000" b="0"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rPr>
              <a:t>Visualizes longitudinal and population data useful for better care</a:t>
            </a:r>
          </a:p>
          <a:p>
            <a:pPr marL="231775" marR="0" lvl="0" indent="-231775" algn="l" defTabSz="914400" rtl="0" eaLnBrk="1" fontAlgn="auto" latinLnBrk="0" hangingPunct="1">
              <a:lnSpc>
                <a:spcPct val="100000"/>
              </a:lnSpc>
              <a:spcBef>
                <a:spcPts val="0"/>
              </a:spcBef>
              <a:spcAft>
                <a:spcPts val="1200"/>
              </a:spcAft>
              <a:buClr>
                <a:srgbClr val="005B94"/>
              </a:buClr>
              <a:buSzPct val="120000"/>
              <a:buFont typeface="Wingdings" pitchFamily="2" charset="2"/>
              <a:buChar char="§"/>
              <a:tabLst/>
              <a:defRPr/>
            </a:pPr>
            <a:r>
              <a:rPr kumimoji="0" lang="en-US" sz="2000" b="0"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rPr>
              <a:t>Aligns incentives, reduce burden</a:t>
            </a:r>
          </a:p>
          <a:p>
            <a:pPr marL="231775" marR="0" lvl="0" indent="-231775" algn="l" defTabSz="914400" rtl="0" eaLnBrk="1" fontAlgn="auto" latinLnBrk="0" hangingPunct="1">
              <a:lnSpc>
                <a:spcPct val="100000"/>
              </a:lnSpc>
              <a:spcBef>
                <a:spcPts val="0"/>
              </a:spcBef>
              <a:spcAft>
                <a:spcPts val="1200"/>
              </a:spcAft>
              <a:buClr>
                <a:srgbClr val="005B94"/>
              </a:buClr>
              <a:buSzPct val="120000"/>
              <a:buFont typeface="Wingdings" pitchFamily="2" charset="2"/>
              <a:buChar char="§"/>
              <a:tabLst/>
              <a:defRPr/>
            </a:pPr>
            <a:r>
              <a:rPr kumimoji="0" lang="en-US" sz="2000" b="0"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rPr>
              <a:t>B</a:t>
            </a:r>
            <a:r>
              <a:rPr kumimoji="0" lang="en-US" sz="2000" b="0" i="0" u="none" strike="noStrike" kern="1200" cap="none" spc="0" normalizeH="0" baseline="0" noProof="0" dirty="0" err="1">
                <a:ln>
                  <a:noFill/>
                </a:ln>
                <a:solidFill>
                  <a:sysClr val="windowText" lastClr="000000"/>
                </a:solidFill>
                <a:effectLst/>
                <a:uLnTx/>
                <a:uFillTx/>
                <a:latin typeface="Arial" pitchFamily="34" charset="0"/>
                <a:ea typeface="+mn-ea"/>
                <a:cs typeface="Arial" pitchFamily="34" charset="0"/>
              </a:rPr>
              <a:t>uilds</a:t>
            </a:r>
            <a:r>
              <a:rPr kumimoji="0" lang="en-US" sz="2000" b="0"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rPr>
              <a:t> from and feeds into the data models</a:t>
            </a:r>
          </a:p>
        </p:txBody>
      </p:sp>
      <p:sp>
        <p:nvSpPr>
          <p:cNvPr id="20" name="Title 1">
            <a:extLst>
              <a:ext uri="{FF2B5EF4-FFF2-40B4-BE49-F238E27FC236}">
                <a16:creationId xmlns:a16="http://schemas.microsoft.com/office/drawing/2014/main" id="{BFAC7E33-E8E6-284A-B2E6-AECF8072686E}"/>
              </a:ext>
            </a:extLst>
          </p:cNvPr>
          <p:cNvSpPr>
            <a:spLocks noGrp="1"/>
          </p:cNvSpPr>
          <p:nvPr>
            <p:ph type="title"/>
          </p:nvPr>
        </p:nvSpPr>
        <p:spPr>
          <a:xfrm>
            <a:off x="1454893" y="216273"/>
            <a:ext cx="10190716" cy="868362"/>
          </a:xfrm>
        </p:spPr>
        <p:txBody>
          <a:bodyPr>
            <a:noAutofit/>
          </a:bodyPr>
          <a:lstStyle/>
          <a:p>
            <a:r>
              <a:rPr lang="en-US" dirty="0"/>
              <a:t>Flux Notes™ Open Source System</a:t>
            </a:r>
            <a:br>
              <a:rPr lang="en-US" sz="2800" dirty="0"/>
            </a:br>
            <a:r>
              <a:rPr lang="en-US" sz="2800" dirty="0"/>
              <a:t>Capture and view structured real-world clinical care data</a:t>
            </a:r>
          </a:p>
        </p:txBody>
      </p:sp>
      <p:pic>
        <p:nvPicPr>
          <p:cNvPr id="21" name="Picture 20">
            <a:extLst>
              <a:ext uri="{FF2B5EF4-FFF2-40B4-BE49-F238E27FC236}">
                <a16:creationId xmlns:a16="http://schemas.microsoft.com/office/drawing/2014/main" id="{5E44370F-4CFE-3B47-8F88-31C2935B19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1871" y="343303"/>
            <a:ext cx="449032" cy="614301"/>
          </a:xfrm>
          <a:prstGeom prst="rect">
            <a:avLst/>
          </a:prstGeom>
        </p:spPr>
      </p:pic>
      <p:sp>
        <p:nvSpPr>
          <p:cNvPr id="2" name="Rectangle 1">
            <a:extLst>
              <a:ext uri="{FF2B5EF4-FFF2-40B4-BE49-F238E27FC236}">
                <a16:creationId xmlns:a16="http://schemas.microsoft.com/office/drawing/2014/main" id="{58F49874-BBB8-4E06-B3E1-CD73D7A96A40}"/>
              </a:ext>
            </a:extLst>
          </p:cNvPr>
          <p:cNvSpPr/>
          <p:nvPr/>
        </p:nvSpPr>
        <p:spPr>
          <a:xfrm>
            <a:off x="4934353" y="6456253"/>
            <a:ext cx="2637325" cy="369332"/>
          </a:xfrm>
          <a:prstGeom prst="rect">
            <a:avLst/>
          </a:prstGeom>
        </p:spPr>
        <p:txBody>
          <a:bodyPr wrap="none">
            <a:spAutoFit/>
          </a:bodyPr>
          <a:lstStyle/>
          <a:p>
            <a:pPr marL="3175" marR="0" lvl="0" indent="0" algn="l" defTabSz="914400" rtl="0" eaLnBrk="1" fontAlgn="auto" latinLnBrk="0" hangingPunct="1">
              <a:lnSpc>
                <a:spcPct val="100000"/>
              </a:lnSpc>
              <a:spcBef>
                <a:spcPts val="0"/>
              </a:spcBef>
              <a:spcAft>
                <a:spcPts val="0"/>
              </a:spcAft>
              <a:buClr>
                <a:srgbClr val="005B94"/>
              </a:buClr>
              <a:buSzTx/>
              <a:buFontTx/>
              <a:buNone/>
              <a:tabLst/>
              <a:defRPr/>
            </a:pPr>
            <a:r>
              <a:rPr kumimoji="0" lang="en-US" sz="1800" b="0"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hlinkClick r:id="rId5"/>
              </a:rPr>
              <a:t>http://www.fluxnotes.org</a:t>
            </a:r>
            <a:endParaRPr kumimoji="0" lang="en-US" sz="1800" b="0"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6731746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84D9D300-9795-9B44-825E-09270469A297}"/>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1904633" y="2201497"/>
            <a:ext cx="7192818" cy="4456545"/>
          </a:xfrm>
          <a:prstGeom prst="rect">
            <a:avLst/>
          </a:prstGeom>
        </p:spPr>
      </p:pic>
      <p:sp>
        <p:nvSpPr>
          <p:cNvPr id="4" name="Title 3">
            <a:extLst>
              <a:ext uri="{FF2B5EF4-FFF2-40B4-BE49-F238E27FC236}">
                <a16:creationId xmlns:a16="http://schemas.microsoft.com/office/drawing/2014/main" id="{0B137AC6-8789-4E8E-BA23-6AA1485481D6}"/>
              </a:ext>
            </a:extLst>
          </p:cNvPr>
          <p:cNvSpPr>
            <a:spLocks noGrp="1"/>
          </p:cNvSpPr>
          <p:nvPr>
            <p:ph type="title"/>
          </p:nvPr>
        </p:nvSpPr>
        <p:spPr/>
        <p:txBody>
          <a:bodyPr>
            <a:normAutofit/>
          </a:bodyPr>
          <a:lstStyle/>
          <a:p>
            <a:r>
              <a:rPr lang="en-US" dirty="0"/>
              <a:t>Partners and </a:t>
            </a:r>
            <a:r>
              <a:rPr lang="en-US" dirty="0" err="1"/>
              <a:t>iCAREdata</a:t>
            </a:r>
            <a:r>
              <a:rPr lang="en-US" dirty="0"/>
              <a:t>        Pilot Sites</a:t>
            </a:r>
          </a:p>
        </p:txBody>
      </p:sp>
      <p:grpSp>
        <p:nvGrpSpPr>
          <p:cNvPr id="75" name="Group 74">
            <a:extLst>
              <a:ext uri="{FF2B5EF4-FFF2-40B4-BE49-F238E27FC236}">
                <a16:creationId xmlns:a16="http://schemas.microsoft.com/office/drawing/2014/main" id="{6EB47493-2EE0-FA4A-80C4-D1994A35A127}"/>
              </a:ext>
            </a:extLst>
          </p:cNvPr>
          <p:cNvGrpSpPr/>
          <p:nvPr/>
        </p:nvGrpSpPr>
        <p:grpSpPr>
          <a:xfrm>
            <a:off x="5793952" y="1502958"/>
            <a:ext cx="2090070" cy="638655"/>
            <a:chOff x="5890223" y="1860287"/>
            <a:chExt cx="2090070" cy="638655"/>
          </a:xfrm>
        </p:grpSpPr>
        <p:sp>
          <p:nvSpPr>
            <p:cNvPr id="46" name="Rectangle 45">
              <a:extLst>
                <a:ext uri="{FF2B5EF4-FFF2-40B4-BE49-F238E27FC236}">
                  <a16:creationId xmlns:a16="http://schemas.microsoft.com/office/drawing/2014/main" id="{2D513BE9-E1DB-3940-A0E7-A0C3CC83F62B}"/>
                </a:ext>
              </a:extLst>
            </p:cNvPr>
            <p:cNvSpPr/>
            <p:nvPr/>
          </p:nvSpPr>
          <p:spPr>
            <a:xfrm>
              <a:off x="5890223" y="1860287"/>
              <a:ext cx="2090070" cy="638655"/>
            </a:xfrm>
            <a:prstGeom prst="rect">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pic>
          <p:nvPicPr>
            <p:cNvPr id="7" name="Picture 6">
              <a:extLst>
                <a:ext uri="{FF2B5EF4-FFF2-40B4-BE49-F238E27FC236}">
                  <a16:creationId xmlns:a16="http://schemas.microsoft.com/office/drawing/2014/main" id="{64B76098-EBB7-4D69-A5FF-213CFA71E392}"/>
                </a:ext>
              </a:extLst>
            </p:cNvPr>
            <p:cNvPicPr>
              <a:picLocks noChangeAspect="1"/>
            </p:cNvPicPr>
            <p:nvPr/>
          </p:nvPicPr>
          <p:blipFill rotWithShape="1">
            <a:blip r:embed="rId4"/>
            <a:srcRect l="9823" t="10732" r="10235" b="18489"/>
            <a:stretch/>
          </p:blipFill>
          <p:spPr>
            <a:xfrm>
              <a:off x="5984826" y="1893999"/>
              <a:ext cx="1913390" cy="561529"/>
            </a:xfrm>
            <a:prstGeom prst="rect">
              <a:avLst/>
            </a:prstGeom>
            <a:ln w="28575">
              <a:noFill/>
            </a:ln>
          </p:spPr>
        </p:pic>
      </p:grpSp>
      <p:grpSp>
        <p:nvGrpSpPr>
          <p:cNvPr id="27" name="Group 26">
            <a:extLst>
              <a:ext uri="{FF2B5EF4-FFF2-40B4-BE49-F238E27FC236}">
                <a16:creationId xmlns:a16="http://schemas.microsoft.com/office/drawing/2014/main" id="{8FE86893-9FE6-42EB-BCD5-E502AC882A2B}"/>
              </a:ext>
            </a:extLst>
          </p:cNvPr>
          <p:cNvGrpSpPr/>
          <p:nvPr/>
        </p:nvGrpSpPr>
        <p:grpSpPr>
          <a:xfrm>
            <a:off x="10278389" y="205436"/>
            <a:ext cx="1556532" cy="923182"/>
            <a:chOff x="9426686" y="5843420"/>
            <a:chExt cx="1556532" cy="923182"/>
          </a:xfrm>
        </p:grpSpPr>
        <p:sp>
          <p:nvSpPr>
            <p:cNvPr id="14" name="TextBox 13">
              <a:extLst>
                <a:ext uri="{FF2B5EF4-FFF2-40B4-BE49-F238E27FC236}">
                  <a16:creationId xmlns:a16="http://schemas.microsoft.com/office/drawing/2014/main" id="{3DDE9C1A-7DD0-490F-8D11-D9E8FACF1CA4}"/>
                </a:ext>
              </a:extLst>
            </p:cNvPr>
            <p:cNvSpPr txBox="1"/>
            <p:nvPr/>
          </p:nvSpPr>
          <p:spPr>
            <a:xfrm>
              <a:off x="9426686" y="5843420"/>
              <a:ext cx="86754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a:ea typeface="Verdana" pitchFamily="34" charset="0"/>
                  <a:cs typeface="Verdana" pitchFamily="34" charset="0"/>
                </a:rPr>
                <a:t>Legend</a:t>
              </a:r>
            </a:p>
          </p:txBody>
        </p:sp>
        <p:sp>
          <p:nvSpPr>
            <p:cNvPr id="15" name="Rectangle 14">
              <a:extLst>
                <a:ext uri="{FF2B5EF4-FFF2-40B4-BE49-F238E27FC236}">
                  <a16:creationId xmlns:a16="http://schemas.microsoft.com/office/drawing/2014/main" id="{8044A2D2-1FCF-4924-A264-F0693E0243C1}"/>
                </a:ext>
              </a:extLst>
            </p:cNvPr>
            <p:cNvSpPr/>
            <p:nvPr/>
          </p:nvSpPr>
          <p:spPr>
            <a:xfrm>
              <a:off x="9551509" y="6200564"/>
              <a:ext cx="424543" cy="118390"/>
            </a:xfrm>
            <a:prstGeom prst="rect">
              <a:avLst/>
            </a:prstGeom>
            <a:noFill/>
            <a:ln w="19050">
              <a:solidFill>
                <a:srgbClr val="00B3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 name="TextBox 15">
              <a:extLst>
                <a:ext uri="{FF2B5EF4-FFF2-40B4-BE49-F238E27FC236}">
                  <a16:creationId xmlns:a16="http://schemas.microsoft.com/office/drawing/2014/main" id="{4AA77929-261B-4D9E-9960-FD5D7921E9D6}"/>
                </a:ext>
              </a:extLst>
            </p:cNvPr>
            <p:cNvSpPr txBox="1"/>
            <p:nvPr/>
          </p:nvSpPr>
          <p:spPr>
            <a:xfrm>
              <a:off x="9998653" y="6120271"/>
              <a:ext cx="984565"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Verdana" pitchFamily="34" charset="0"/>
                  <a:cs typeface="Verdana" pitchFamily="34" charset="0"/>
                </a:rPr>
                <a:t>Committed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Verdana" pitchFamily="34" charset="0"/>
                  <a:cs typeface="Verdana" pitchFamily="34" charset="0"/>
                </a:rPr>
                <a:t>Onboarding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Verdana" pitchFamily="34" charset="0"/>
                  <a:cs typeface="Verdana" pitchFamily="34" charset="0"/>
                </a:rPr>
                <a:t>Executing</a:t>
              </a:r>
            </a:p>
          </p:txBody>
        </p:sp>
        <p:sp>
          <p:nvSpPr>
            <p:cNvPr id="17" name="Rectangle 16">
              <a:extLst>
                <a:ext uri="{FF2B5EF4-FFF2-40B4-BE49-F238E27FC236}">
                  <a16:creationId xmlns:a16="http://schemas.microsoft.com/office/drawing/2014/main" id="{05A38A50-136F-4DD7-AA8E-0FF17AEA4155}"/>
                </a:ext>
              </a:extLst>
            </p:cNvPr>
            <p:cNvSpPr/>
            <p:nvPr/>
          </p:nvSpPr>
          <p:spPr>
            <a:xfrm>
              <a:off x="9551509" y="6396508"/>
              <a:ext cx="424543" cy="118390"/>
            </a:xfrm>
            <a:prstGeom prst="rect">
              <a:avLst/>
            </a:prstGeom>
            <a:no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1238E886-1FC0-4E1D-9596-E38B99913DDA}"/>
                </a:ext>
              </a:extLst>
            </p:cNvPr>
            <p:cNvSpPr/>
            <p:nvPr/>
          </p:nvSpPr>
          <p:spPr>
            <a:xfrm>
              <a:off x="9551509" y="6592452"/>
              <a:ext cx="424543" cy="118390"/>
            </a:xfrm>
            <a:prstGeom prst="rect">
              <a:avLst/>
            </a:prstGeom>
            <a:no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grpSp>
      <p:cxnSp>
        <p:nvCxnSpPr>
          <p:cNvPr id="19" name="Straight Connector 18">
            <a:extLst>
              <a:ext uri="{FF2B5EF4-FFF2-40B4-BE49-F238E27FC236}">
                <a16:creationId xmlns:a16="http://schemas.microsoft.com/office/drawing/2014/main" id="{E17F2758-5702-4C52-A51B-E9E2BB25C3E0}"/>
              </a:ext>
            </a:extLst>
          </p:cNvPr>
          <p:cNvCxnSpPr>
            <a:cxnSpLocks/>
            <a:stCxn id="30" idx="0"/>
            <a:endCxn id="46" idx="2"/>
          </p:cNvCxnSpPr>
          <p:nvPr/>
        </p:nvCxnSpPr>
        <p:spPr>
          <a:xfrm flipH="1" flipV="1">
            <a:off x="6838987" y="2141613"/>
            <a:ext cx="74287" cy="151043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B600617-D7CD-4945-B4A7-AC912A0CDA1D}"/>
              </a:ext>
            </a:extLst>
          </p:cNvPr>
          <p:cNvCxnSpPr>
            <a:cxnSpLocks/>
            <a:stCxn id="58" idx="1"/>
            <a:endCxn id="36" idx="6"/>
          </p:cNvCxnSpPr>
          <p:nvPr/>
        </p:nvCxnSpPr>
        <p:spPr>
          <a:xfrm flipH="1" flipV="1">
            <a:off x="7124121" y="4313002"/>
            <a:ext cx="2288426" cy="301657"/>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402E6E9-C15B-4389-B31B-707585266138}"/>
              </a:ext>
            </a:extLst>
          </p:cNvPr>
          <p:cNvCxnSpPr>
            <a:cxnSpLocks/>
            <a:stCxn id="52" idx="2"/>
            <a:endCxn id="42" idx="7"/>
          </p:cNvCxnSpPr>
          <p:nvPr/>
        </p:nvCxnSpPr>
        <p:spPr>
          <a:xfrm flipH="1">
            <a:off x="8474017" y="2148757"/>
            <a:ext cx="672489" cy="983110"/>
          </a:xfrm>
          <a:prstGeom prst="line">
            <a:avLst/>
          </a:prstGeom>
          <a:ln w="28575">
            <a:solidFill>
              <a:srgbClr val="00B3DC"/>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ADDC5C4-5AFD-421D-903C-A397F8840343}"/>
              </a:ext>
            </a:extLst>
          </p:cNvPr>
          <p:cNvCxnSpPr>
            <a:cxnSpLocks/>
            <a:stCxn id="55" idx="1"/>
            <a:endCxn id="37" idx="6"/>
          </p:cNvCxnSpPr>
          <p:nvPr/>
        </p:nvCxnSpPr>
        <p:spPr>
          <a:xfrm flipH="1">
            <a:off x="8648992" y="2951811"/>
            <a:ext cx="763555" cy="39473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77BB010-DD8A-4F31-809E-BFA491A2647C}"/>
              </a:ext>
            </a:extLst>
          </p:cNvPr>
          <p:cNvCxnSpPr>
            <a:cxnSpLocks/>
            <a:stCxn id="31" idx="1"/>
            <a:endCxn id="60" idx="2"/>
          </p:cNvCxnSpPr>
          <p:nvPr/>
        </p:nvCxnSpPr>
        <p:spPr>
          <a:xfrm flipH="1" flipV="1">
            <a:off x="2208906" y="2146614"/>
            <a:ext cx="3516657" cy="1288886"/>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2FB85DC-7A93-F04B-B419-367E10E29EDB}"/>
              </a:ext>
            </a:extLst>
          </p:cNvPr>
          <p:cNvCxnSpPr>
            <a:cxnSpLocks/>
            <a:stCxn id="35" idx="1"/>
            <a:endCxn id="59" idx="2"/>
          </p:cNvCxnSpPr>
          <p:nvPr/>
        </p:nvCxnSpPr>
        <p:spPr>
          <a:xfrm flipH="1" flipV="1">
            <a:off x="4522081" y="2145471"/>
            <a:ext cx="1875987" cy="1277672"/>
          </a:xfrm>
          <a:prstGeom prst="line">
            <a:avLst/>
          </a:prstGeom>
          <a:ln w="28575">
            <a:solidFill>
              <a:srgbClr val="00B3DC"/>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BF55A43-60DC-374F-A6E8-D6C208FD197D}"/>
              </a:ext>
            </a:extLst>
          </p:cNvPr>
          <p:cNvCxnSpPr>
            <a:cxnSpLocks/>
            <a:stCxn id="57" idx="1"/>
            <a:endCxn id="41" idx="5"/>
          </p:cNvCxnSpPr>
          <p:nvPr/>
        </p:nvCxnSpPr>
        <p:spPr>
          <a:xfrm flipH="1" flipV="1">
            <a:off x="7509105" y="4903792"/>
            <a:ext cx="1903442" cy="484480"/>
          </a:xfrm>
          <a:prstGeom prst="line">
            <a:avLst/>
          </a:prstGeom>
          <a:ln w="28575">
            <a:solidFill>
              <a:srgbClr val="00B3DC"/>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2DC66A9-035F-E746-9C60-7367CE810364}"/>
              </a:ext>
            </a:extLst>
          </p:cNvPr>
          <p:cNvCxnSpPr>
            <a:cxnSpLocks/>
            <a:stCxn id="56" idx="1"/>
            <a:endCxn id="37" idx="5"/>
          </p:cNvCxnSpPr>
          <p:nvPr/>
        </p:nvCxnSpPr>
        <p:spPr>
          <a:xfrm flipH="1" flipV="1">
            <a:off x="8637258" y="3374873"/>
            <a:ext cx="779195" cy="466173"/>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B6C96D1E-A039-1142-B8B2-2B1670721C0D}"/>
              </a:ext>
            </a:extLst>
          </p:cNvPr>
          <p:cNvSpPr/>
          <p:nvPr/>
        </p:nvSpPr>
        <p:spPr>
          <a:xfrm>
            <a:off x="6873212" y="3652045"/>
            <a:ext cx="80123" cy="80123"/>
          </a:xfrm>
          <a:prstGeom prst="ellipse">
            <a:avLst/>
          </a:prstGeom>
          <a:solidFill>
            <a:schemeClr val="bg1"/>
          </a:solidFill>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Lato Light"/>
              <a:ea typeface="+mn-ea"/>
              <a:cs typeface="+mn-cs"/>
            </a:endParaRPr>
          </a:p>
        </p:txBody>
      </p:sp>
      <p:sp>
        <p:nvSpPr>
          <p:cNvPr id="31" name="Oval 30">
            <a:extLst>
              <a:ext uri="{FF2B5EF4-FFF2-40B4-BE49-F238E27FC236}">
                <a16:creationId xmlns:a16="http://schemas.microsoft.com/office/drawing/2014/main" id="{59710662-E0D9-4C41-92EE-CD9B30C6EE05}"/>
              </a:ext>
            </a:extLst>
          </p:cNvPr>
          <p:cNvSpPr/>
          <p:nvPr/>
        </p:nvSpPr>
        <p:spPr>
          <a:xfrm>
            <a:off x="5713829" y="3423766"/>
            <a:ext cx="80123" cy="80123"/>
          </a:xfrm>
          <a:prstGeom prst="ellipse">
            <a:avLst/>
          </a:prstGeom>
          <a:solidFill>
            <a:schemeClr val="bg1"/>
          </a:solidFill>
          <a:ln w="28575">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Lato Light"/>
              <a:ea typeface="+mn-ea"/>
              <a:cs typeface="+mn-cs"/>
            </a:endParaRPr>
          </a:p>
        </p:txBody>
      </p:sp>
      <p:sp>
        <p:nvSpPr>
          <p:cNvPr id="35" name="Oval 34">
            <a:extLst>
              <a:ext uri="{FF2B5EF4-FFF2-40B4-BE49-F238E27FC236}">
                <a16:creationId xmlns:a16="http://schemas.microsoft.com/office/drawing/2014/main" id="{0EB72883-A12C-6A4A-BB51-8EA079AC3F63}"/>
              </a:ext>
            </a:extLst>
          </p:cNvPr>
          <p:cNvSpPr/>
          <p:nvPr/>
        </p:nvSpPr>
        <p:spPr>
          <a:xfrm>
            <a:off x="6386334" y="3411409"/>
            <a:ext cx="80123" cy="80123"/>
          </a:xfrm>
          <a:prstGeom prst="ellipse">
            <a:avLst/>
          </a:prstGeom>
          <a:solidFill>
            <a:schemeClr val="bg1"/>
          </a:solidFill>
          <a:ln w="28575">
            <a:solidFill>
              <a:srgbClr val="00B3DC"/>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Lato Light"/>
              <a:ea typeface="+mn-ea"/>
              <a:cs typeface="+mn-cs"/>
            </a:endParaRPr>
          </a:p>
        </p:txBody>
      </p:sp>
      <p:sp>
        <p:nvSpPr>
          <p:cNvPr id="36" name="Oval 35">
            <a:extLst>
              <a:ext uri="{FF2B5EF4-FFF2-40B4-BE49-F238E27FC236}">
                <a16:creationId xmlns:a16="http://schemas.microsoft.com/office/drawing/2014/main" id="{7A6D91E0-999B-244A-8D60-FAB9DBF9F0FC}"/>
              </a:ext>
            </a:extLst>
          </p:cNvPr>
          <p:cNvSpPr/>
          <p:nvPr/>
        </p:nvSpPr>
        <p:spPr>
          <a:xfrm>
            <a:off x="7043998" y="4272940"/>
            <a:ext cx="80123" cy="80123"/>
          </a:xfrm>
          <a:prstGeom prst="ellipse">
            <a:avLst/>
          </a:prstGeom>
          <a:solidFill>
            <a:schemeClr val="bg1"/>
          </a:solidFill>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Lato Light"/>
              <a:ea typeface="+mn-ea"/>
              <a:cs typeface="+mn-cs"/>
            </a:endParaRPr>
          </a:p>
        </p:txBody>
      </p:sp>
      <p:sp>
        <p:nvSpPr>
          <p:cNvPr id="37" name="Oval 36">
            <a:extLst>
              <a:ext uri="{FF2B5EF4-FFF2-40B4-BE49-F238E27FC236}">
                <a16:creationId xmlns:a16="http://schemas.microsoft.com/office/drawing/2014/main" id="{20C2EF30-8A2E-C843-874D-4002BC626EAF}"/>
              </a:ext>
            </a:extLst>
          </p:cNvPr>
          <p:cNvSpPr/>
          <p:nvPr/>
        </p:nvSpPr>
        <p:spPr>
          <a:xfrm>
            <a:off x="8568869" y="3306484"/>
            <a:ext cx="80123" cy="80123"/>
          </a:xfrm>
          <a:prstGeom prst="ellipse">
            <a:avLst/>
          </a:prstGeom>
          <a:solidFill>
            <a:schemeClr val="bg1"/>
          </a:solidFill>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Lato Light"/>
              <a:ea typeface="+mn-ea"/>
              <a:cs typeface="+mn-cs"/>
            </a:endParaRPr>
          </a:p>
        </p:txBody>
      </p:sp>
      <p:sp>
        <p:nvSpPr>
          <p:cNvPr id="41" name="Oval 40">
            <a:extLst>
              <a:ext uri="{FF2B5EF4-FFF2-40B4-BE49-F238E27FC236}">
                <a16:creationId xmlns:a16="http://schemas.microsoft.com/office/drawing/2014/main" id="{6BB7609C-1990-1342-A202-90BDF935A0E6}"/>
              </a:ext>
            </a:extLst>
          </p:cNvPr>
          <p:cNvSpPr/>
          <p:nvPr/>
        </p:nvSpPr>
        <p:spPr>
          <a:xfrm>
            <a:off x="7440716" y="4835403"/>
            <a:ext cx="80123" cy="80123"/>
          </a:xfrm>
          <a:prstGeom prst="ellipse">
            <a:avLst/>
          </a:prstGeom>
          <a:solidFill>
            <a:schemeClr val="bg1"/>
          </a:solidFill>
          <a:ln w="28575">
            <a:solidFill>
              <a:srgbClr val="00B3DC"/>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Lato Light"/>
              <a:ea typeface="+mn-ea"/>
              <a:cs typeface="+mn-cs"/>
            </a:endParaRPr>
          </a:p>
        </p:txBody>
      </p:sp>
      <p:sp>
        <p:nvSpPr>
          <p:cNvPr id="42" name="Oval 41">
            <a:extLst>
              <a:ext uri="{FF2B5EF4-FFF2-40B4-BE49-F238E27FC236}">
                <a16:creationId xmlns:a16="http://schemas.microsoft.com/office/drawing/2014/main" id="{FB81CA3E-6B9C-6842-987B-40585C61FECD}"/>
              </a:ext>
            </a:extLst>
          </p:cNvPr>
          <p:cNvSpPr/>
          <p:nvPr/>
        </p:nvSpPr>
        <p:spPr>
          <a:xfrm>
            <a:off x="8405628" y="3120133"/>
            <a:ext cx="80123" cy="80123"/>
          </a:xfrm>
          <a:prstGeom prst="ellipse">
            <a:avLst/>
          </a:prstGeom>
          <a:solidFill>
            <a:schemeClr val="bg1"/>
          </a:solidFill>
          <a:ln w="28575">
            <a:solidFill>
              <a:srgbClr val="00B3DC"/>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Lato Light"/>
              <a:ea typeface="+mn-ea"/>
              <a:cs typeface="+mn-cs"/>
            </a:endParaRPr>
          </a:p>
        </p:txBody>
      </p:sp>
      <p:grpSp>
        <p:nvGrpSpPr>
          <p:cNvPr id="74" name="Group 73">
            <a:extLst>
              <a:ext uri="{FF2B5EF4-FFF2-40B4-BE49-F238E27FC236}">
                <a16:creationId xmlns:a16="http://schemas.microsoft.com/office/drawing/2014/main" id="{9AD56F47-2E88-0A4C-9CA8-64948D1745F6}"/>
              </a:ext>
            </a:extLst>
          </p:cNvPr>
          <p:cNvGrpSpPr/>
          <p:nvPr/>
        </p:nvGrpSpPr>
        <p:grpSpPr>
          <a:xfrm>
            <a:off x="8101471" y="1510102"/>
            <a:ext cx="2090070" cy="638655"/>
            <a:chOff x="8383269" y="1861714"/>
            <a:chExt cx="2090070" cy="638655"/>
          </a:xfrm>
        </p:grpSpPr>
        <p:pic>
          <p:nvPicPr>
            <p:cNvPr id="5" name="Picture 4">
              <a:extLst>
                <a:ext uri="{FF2B5EF4-FFF2-40B4-BE49-F238E27FC236}">
                  <a16:creationId xmlns:a16="http://schemas.microsoft.com/office/drawing/2014/main" id="{D887AFF8-4741-43B5-8CEE-A28B98143889}"/>
                </a:ext>
              </a:extLst>
            </p:cNvPr>
            <p:cNvPicPr>
              <a:picLocks noChangeAspect="1"/>
            </p:cNvPicPr>
            <p:nvPr/>
          </p:nvPicPr>
          <p:blipFill rotWithShape="1">
            <a:blip r:embed="rId5"/>
            <a:srcRect l="5523" t="9768" r="1805" b="8491"/>
            <a:stretch/>
          </p:blipFill>
          <p:spPr>
            <a:xfrm>
              <a:off x="8436278" y="1948431"/>
              <a:ext cx="2037061" cy="481660"/>
            </a:xfrm>
            <a:prstGeom prst="rect">
              <a:avLst/>
            </a:prstGeom>
            <a:ln w="28575">
              <a:noFill/>
            </a:ln>
          </p:spPr>
        </p:pic>
        <p:sp>
          <p:nvSpPr>
            <p:cNvPr id="52" name="Rectangle 51">
              <a:extLst>
                <a:ext uri="{FF2B5EF4-FFF2-40B4-BE49-F238E27FC236}">
                  <a16:creationId xmlns:a16="http://schemas.microsoft.com/office/drawing/2014/main" id="{3F9C7E8E-167D-2C49-90E1-6910FE43654F}"/>
                </a:ext>
              </a:extLst>
            </p:cNvPr>
            <p:cNvSpPr/>
            <p:nvPr/>
          </p:nvSpPr>
          <p:spPr>
            <a:xfrm>
              <a:off x="8383269" y="1861714"/>
              <a:ext cx="2090070" cy="638655"/>
            </a:xfrm>
            <a:prstGeom prst="rect">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73" name="Group 72">
            <a:extLst>
              <a:ext uri="{FF2B5EF4-FFF2-40B4-BE49-F238E27FC236}">
                <a16:creationId xmlns:a16="http://schemas.microsoft.com/office/drawing/2014/main" id="{322D9497-9C66-AA46-A9D8-532CC0432226}"/>
              </a:ext>
            </a:extLst>
          </p:cNvPr>
          <p:cNvGrpSpPr/>
          <p:nvPr/>
        </p:nvGrpSpPr>
        <p:grpSpPr>
          <a:xfrm>
            <a:off x="9412547" y="2632483"/>
            <a:ext cx="2127609" cy="859049"/>
            <a:chOff x="9109644" y="3007875"/>
            <a:chExt cx="2127609" cy="859049"/>
          </a:xfrm>
        </p:grpSpPr>
        <p:pic>
          <p:nvPicPr>
            <p:cNvPr id="28" name="Picture 27">
              <a:extLst>
                <a:ext uri="{FF2B5EF4-FFF2-40B4-BE49-F238E27FC236}">
                  <a16:creationId xmlns:a16="http://schemas.microsoft.com/office/drawing/2014/main" id="{AE977F5A-61F9-4D31-BA49-388078F13645}"/>
                </a:ext>
              </a:extLst>
            </p:cNvPr>
            <p:cNvPicPr>
              <a:picLocks noChangeAspect="1"/>
            </p:cNvPicPr>
            <p:nvPr/>
          </p:nvPicPr>
          <p:blipFill rotWithShape="1">
            <a:blip r:embed="rId6"/>
            <a:srcRect l="3678" t="7939" r="5450" b="13959"/>
            <a:stretch/>
          </p:blipFill>
          <p:spPr>
            <a:xfrm>
              <a:off x="9163424" y="3105326"/>
              <a:ext cx="1943343" cy="420252"/>
            </a:xfrm>
            <a:prstGeom prst="rect">
              <a:avLst/>
            </a:prstGeom>
            <a:ln w="28575">
              <a:noFill/>
            </a:ln>
          </p:spPr>
        </p:pic>
        <p:sp>
          <p:nvSpPr>
            <p:cNvPr id="33" name="TextBox 32">
              <a:extLst>
                <a:ext uri="{FF2B5EF4-FFF2-40B4-BE49-F238E27FC236}">
                  <a16:creationId xmlns:a16="http://schemas.microsoft.com/office/drawing/2014/main" id="{39BC6AA2-0337-B940-BD8D-B1C65BE5F38A}"/>
                </a:ext>
              </a:extLst>
            </p:cNvPr>
            <p:cNvSpPr txBox="1"/>
            <p:nvPr/>
          </p:nvSpPr>
          <p:spPr>
            <a:xfrm>
              <a:off x="9479159" y="3620703"/>
              <a:ext cx="1326004"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000" b="1" i="0" u="none" strike="noStrike" kern="1200" cap="none" spc="0" normalizeH="0" baseline="0" noProof="0" dirty="0">
                  <a:ln>
                    <a:noFill/>
                  </a:ln>
                  <a:solidFill>
                    <a:prstClr val="black">
                      <a:lumMod val="75000"/>
                      <a:lumOff val="25000"/>
                    </a:prstClr>
                  </a:solidFill>
                  <a:effectLst/>
                  <a:uLnTx/>
                  <a:uFillTx/>
                  <a:latin typeface="Arial"/>
                  <a:ea typeface="Verdana" pitchFamily="34" charset="0"/>
                  <a:cs typeface="Verdana" pitchFamily="34" charset="0"/>
                </a:rPr>
                <a:t>* 2 Clinical Studies</a:t>
              </a:r>
            </a:p>
          </p:txBody>
        </p:sp>
        <p:sp>
          <p:nvSpPr>
            <p:cNvPr id="34" name="Rectangle 33">
              <a:extLst>
                <a:ext uri="{FF2B5EF4-FFF2-40B4-BE49-F238E27FC236}">
                  <a16:creationId xmlns:a16="http://schemas.microsoft.com/office/drawing/2014/main" id="{6C16ED90-24FB-FB40-967A-2CCA80F7ABFE}"/>
                </a:ext>
              </a:extLst>
            </p:cNvPr>
            <p:cNvSpPr/>
            <p:nvPr/>
          </p:nvSpPr>
          <p:spPr>
            <a:xfrm>
              <a:off x="10962819" y="3048225"/>
              <a:ext cx="27443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Arial"/>
                  <a:ea typeface="Verdana" pitchFamily="34" charset="0"/>
                  <a:cs typeface="Verdana" pitchFamily="34" charset="0"/>
                </a:rPr>
                <a:t>*</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5" name="Rectangle 54">
              <a:extLst>
                <a:ext uri="{FF2B5EF4-FFF2-40B4-BE49-F238E27FC236}">
                  <a16:creationId xmlns:a16="http://schemas.microsoft.com/office/drawing/2014/main" id="{B5619D2B-584A-284A-BDEF-17092EC83D16}"/>
                </a:ext>
              </a:extLst>
            </p:cNvPr>
            <p:cNvSpPr/>
            <p:nvPr/>
          </p:nvSpPr>
          <p:spPr>
            <a:xfrm>
              <a:off x="9109644" y="3007875"/>
              <a:ext cx="2090070" cy="638655"/>
            </a:xfrm>
            <a:prstGeom prst="rect">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72" name="Group 71">
            <a:extLst>
              <a:ext uri="{FF2B5EF4-FFF2-40B4-BE49-F238E27FC236}">
                <a16:creationId xmlns:a16="http://schemas.microsoft.com/office/drawing/2014/main" id="{3406AC3D-75E4-1245-9A1C-344B4752F713}"/>
              </a:ext>
            </a:extLst>
          </p:cNvPr>
          <p:cNvGrpSpPr/>
          <p:nvPr/>
        </p:nvGrpSpPr>
        <p:grpSpPr>
          <a:xfrm>
            <a:off x="9416453" y="3521718"/>
            <a:ext cx="2090070" cy="638655"/>
            <a:chOff x="9055864" y="4136276"/>
            <a:chExt cx="2090070" cy="638655"/>
          </a:xfrm>
        </p:grpSpPr>
        <p:pic>
          <p:nvPicPr>
            <p:cNvPr id="9" name="Picture 8">
              <a:extLst>
                <a:ext uri="{FF2B5EF4-FFF2-40B4-BE49-F238E27FC236}">
                  <a16:creationId xmlns:a16="http://schemas.microsoft.com/office/drawing/2014/main" id="{F04BB3D3-0CCC-A44F-8F6A-D26F6BE17C50}"/>
                </a:ext>
              </a:extLst>
            </p:cNvPr>
            <p:cNvPicPr>
              <a:picLocks noChangeAspect="1"/>
            </p:cNvPicPr>
            <p:nvPr/>
          </p:nvPicPr>
          <p:blipFill rotWithShape="1">
            <a:blip r:embed="rId7">
              <a:extLst>
                <a:ext uri="{28A0092B-C50C-407E-A947-70E740481C1C}">
                  <a14:useLocalDpi xmlns:a14="http://schemas.microsoft.com/office/drawing/2010/main" val="0"/>
                </a:ext>
              </a:extLst>
            </a:blip>
            <a:srcRect r="1431" b="6795"/>
            <a:stretch/>
          </p:blipFill>
          <p:spPr>
            <a:xfrm>
              <a:off x="9157446" y="4154036"/>
              <a:ext cx="1942590" cy="602871"/>
            </a:xfrm>
            <a:prstGeom prst="rect">
              <a:avLst/>
            </a:prstGeom>
            <a:ln w="28575">
              <a:noFill/>
            </a:ln>
          </p:spPr>
        </p:pic>
        <p:sp>
          <p:nvSpPr>
            <p:cNvPr id="56" name="Rectangle 55">
              <a:extLst>
                <a:ext uri="{FF2B5EF4-FFF2-40B4-BE49-F238E27FC236}">
                  <a16:creationId xmlns:a16="http://schemas.microsoft.com/office/drawing/2014/main" id="{37B6CB69-A863-C140-8697-254AE739B08C}"/>
                </a:ext>
              </a:extLst>
            </p:cNvPr>
            <p:cNvSpPr/>
            <p:nvPr/>
          </p:nvSpPr>
          <p:spPr>
            <a:xfrm>
              <a:off x="9055864" y="4136276"/>
              <a:ext cx="2090070" cy="638655"/>
            </a:xfrm>
            <a:prstGeom prst="rect">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71" name="Group 70">
            <a:extLst>
              <a:ext uri="{FF2B5EF4-FFF2-40B4-BE49-F238E27FC236}">
                <a16:creationId xmlns:a16="http://schemas.microsoft.com/office/drawing/2014/main" id="{D9A2745C-C3CD-8444-9551-ECA16DD54440}"/>
              </a:ext>
            </a:extLst>
          </p:cNvPr>
          <p:cNvGrpSpPr/>
          <p:nvPr/>
        </p:nvGrpSpPr>
        <p:grpSpPr>
          <a:xfrm>
            <a:off x="9412547" y="5068944"/>
            <a:ext cx="2090070" cy="638655"/>
            <a:chOff x="9105981" y="5300461"/>
            <a:chExt cx="2090070" cy="638655"/>
          </a:xfrm>
        </p:grpSpPr>
        <p:pic>
          <p:nvPicPr>
            <p:cNvPr id="26" name="Picture 25">
              <a:extLst>
                <a:ext uri="{FF2B5EF4-FFF2-40B4-BE49-F238E27FC236}">
                  <a16:creationId xmlns:a16="http://schemas.microsoft.com/office/drawing/2014/main" id="{4DDE855A-9D7D-8746-A1B5-E549D0EAFDD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34181" y="5304900"/>
              <a:ext cx="1438605" cy="632747"/>
            </a:xfrm>
            <a:prstGeom prst="rect">
              <a:avLst/>
            </a:prstGeom>
            <a:ln w="28575">
              <a:noFill/>
            </a:ln>
          </p:spPr>
        </p:pic>
        <p:sp>
          <p:nvSpPr>
            <p:cNvPr id="57" name="Rectangle 56">
              <a:extLst>
                <a:ext uri="{FF2B5EF4-FFF2-40B4-BE49-F238E27FC236}">
                  <a16:creationId xmlns:a16="http://schemas.microsoft.com/office/drawing/2014/main" id="{466B7405-1777-B142-B214-E833642EE7A9}"/>
                </a:ext>
              </a:extLst>
            </p:cNvPr>
            <p:cNvSpPr/>
            <p:nvPr/>
          </p:nvSpPr>
          <p:spPr>
            <a:xfrm>
              <a:off x="9105981" y="5300461"/>
              <a:ext cx="2090070" cy="638655"/>
            </a:xfrm>
            <a:prstGeom prst="rect">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70" name="Group 69">
            <a:extLst>
              <a:ext uri="{FF2B5EF4-FFF2-40B4-BE49-F238E27FC236}">
                <a16:creationId xmlns:a16="http://schemas.microsoft.com/office/drawing/2014/main" id="{BADFBFB3-F1BD-C443-B299-BDBBC93A0148}"/>
              </a:ext>
            </a:extLst>
          </p:cNvPr>
          <p:cNvGrpSpPr/>
          <p:nvPr/>
        </p:nvGrpSpPr>
        <p:grpSpPr>
          <a:xfrm>
            <a:off x="9412547" y="4295331"/>
            <a:ext cx="2090070" cy="638655"/>
            <a:chOff x="1689264" y="5200883"/>
            <a:chExt cx="2090070" cy="638655"/>
          </a:xfrm>
        </p:grpSpPr>
        <p:pic>
          <p:nvPicPr>
            <p:cNvPr id="11" name="Picture 10">
              <a:extLst>
                <a:ext uri="{FF2B5EF4-FFF2-40B4-BE49-F238E27FC236}">
                  <a16:creationId xmlns:a16="http://schemas.microsoft.com/office/drawing/2014/main" id="{6C665AF8-B972-4B78-AD8C-CAE91B7F97D9}"/>
                </a:ext>
              </a:extLst>
            </p:cNvPr>
            <p:cNvPicPr>
              <a:picLocks noChangeAspect="1"/>
            </p:cNvPicPr>
            <p:nvPr/>
          </p:nvPicPr>
          <p:blipFill rotWithShape="1">
            <a:blip r:embed="rId9">
              <a:extLst>
                <a:ext uri="{28A0092B-C50C-407E-A947-70E740481C1C}">
                  <a14:useLocalDpi xmlns:a14="http://schemas.microsoft.com/office/drawing/2010/main" val="0"/>
                </a:ext>
              </a:extLst>
            </a:blip>
            <a:srcRect t="3323" r="4842" b="9775"/>
            <a:stretch/>
          </p:blipFill>
          <p:spPr>
            <a:xfrm>
              <a:off x="1726026" y="5273650"/>
              <a:ext cx="2001843" cy="493120"/>
            </a:xfrm>
            <a:prstGeom prst="rect">
              <a:avLst/>
            </a:prstGeom>
            <a:ln w="28575">
              <a:noFill/>
            </a:ln>
          </p:spPr>
        </p:pic>
        <p:sp>
          <p:nvSpPr>
            <p:cNvPr id="58" name="Rectangle 57">
              <a:extLst>
                <a:ext uri="{FF2B5EF4-FFF2-40B4-BE49-F238E27FC236}">
                  <a16:creationId xmlns:a16="http://schemas.microsoft.com/office/drawing/2014/main" id="{EDCF4222-B134-0441-830B-8325FAD6099D}"/>
                </a:ext>
              </a:extLst>
            </p:cNvPr>
            <p:cNvSpPr/>
            <p:nvPr/>
          </p:nvSpPr>
          <p:spPr>
            <a:xfrm>
              <a:off x="1689264" y="5200883"/>
              <a:ext cx="2090070" cy="638655"/>
            </a:xfrm>
            <a:prstGeom prst="rect">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69" name="Group 68">
            <a:extLst>
              <a:ext uri="{FF2B5EF4-FFF2-40B4-BE49-F238E27FC236}">
                <a16:creationId xmlns:a16="http://schemas.microsoft.com/office/drawing/2014/main" id="{6EBBF9F0-C9EF-D744-8146-F4A333311DBE}"/>
              </a:ext>
            </a:extLst>
          </p:cNvPr>
          <p:cNvGrpSpPr/>
          <p:nvPr/>
        </p:nvGrpSpPr>
        <p:grpSpPr>
          <a:xfrm>
            <a:off x="3477046" y="1506816"/>
            <a:ext cx="2090070" cy="638655"/>
            <a:chOff x="780374" y="3863606"/>
            <a:chExt cx="2090070" cy="638655"/>
          </a:xfrm>
        </p:grpSpPr>
        <p:pic>
          <p:nvPicPr>
            <p:cNvPr id="3" name="Picture 2">
              <a:extLst>
                <a:ext uri="{FF2B5EF4-FFF2-40B4-BE49-F238E27FC236}">
                  <a16:creationId xmlns:a16="http://schemas.microsoft.com/office/drawing/2014/main" id="{FB184C97-7D08-314B-A83B-7F3FC0DE824A}"/>
                </a:ext>
              </a:extLst>
            </p:cNvPr>
            <p:cNvPicPr>
              <a:picLocks noChangeAspect="1"/>
            </p:cNvPicPr>
            <p:nvPr/>
          </p:nvPicPr>
          <p:blipFill rotWithShape="1">
            <a:blip r:embed="rId10">
              <a:extLst>
                <a:ext uri="{28A0092B-C50C-407E-A947-70E740481C1C}">
                  <a14:useLocalDpi xmlns:a14="http://schemas.microsoft.com/office/drawing/2010/main" val="0"/>
                </a:ext>
              </a:extLst>
            </a:blip>
            <a:srcRect l="809"/>
            <a:stretch/>
          </p:blipFill>
          <p:spPr>
            <a:xfrm>
              <a:off x="812799" y="3982049"/>
              <a:ext cx="2025867" cy="433714"/>
            </a:xfrm>
            <a:prstGeom prst="rect">
              <a:avLst/>
            </a:prstGeom>
            <a:ln w="28575">
              <a:noFill/>
            </a:ln>
          </p:spPr>
        </p:pic>
        <p:sp>
          <p:nvSpPr>
            <p:cNvPr id="59" name="Rectangle 58">
              <a:extLst>
                <a:ext uri="{FF2B5EF4-FFF2-40B4-BE49-F238E27FC236}">
                  <a16:creationId xmlns:a16="http://schemas.microsoft.com/office/drawing/2014/main" id="{BA64215D-C8A7-D643-8DE0-02EF9FBC72E1}"/>
                </a:ext>
              </a:extLst>
            </p:cNvPr>
            <p:cNvSpPr/>
            <p:nvPr/>
          </p:nvSpPr>
          <p:spPr>
            <a:xfrm>
              <a:off x="780374" y="3863606"/>
              <a:ext cx="2090070" cy="638655"/>
            </a:xfrm>
            <a:prstGeom prst="rect">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68" name="Group 67">
            <a:extLst>
              <a:ext uri="{FF2B5EF4-FFF2-40B4-BE49-F238E27FC236}">
                <a16:creationId xmlns:a16="http://schemas.microsoft.com/office/drawing/2014/main" id="{C736813B-5F05-0A47-9E84-EE0DAB5CF2D0}"/>
              </a:ext>
            </a:extLst>
          </p:cNvPr>
          <p:cNvGrpSpPr/>
          <p:nvPr/>
        </p:nvGrpSpPr>
        <p:grpSpPr>
          <a:xfrm>
            <a:off x="1163871" y="1507959"/>
            <a:ext cx="2090070" cy="638655"/>
            <a:chOff x="1023121" y="1978747"/>
            <a:chExt cx="2090070" cy="638655"/>
          </a:xfrm>
        </p:grpSpPr>
        <p:pic>
          <p:nvPicPr>
            <p:cNvPr id="2050" name="Picture 1" descr="cid:image006.jpg@01D0CECF.5A2460B0">
              <a:extLst>
                <a:ext uri="{FF2B5EF4-FFF2-40B4-BE49-F238E27FC236}">
                  <a16:creationId xmlns:a16="http://schemas.microsoft.com/office/drawing/2014/main" id="{61290B82-7D8F-4453-A540-C546CDB1C477}"/>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t="5541" b="16302"/>
            <a:stretch/>
          </p:blipFill>
          <p:spPr bwMode="auto">
            <a:xfrm>
              <a:off x="1185450" y="2052420"/>
              <a:ext cx="1754820" cy="489025"/>
            </a:xfrm>
            <a:prstGeom prst="rect">
              <a:avLst/>
            </a:prstGeom>
            <a:ln w="28575">
              <a:noFill/>
            </a:ln>
            <a:extLst>
              <a:ext uri="{909E8E84-426E-40DD-AFC4-6F175D3DCCD1}">
                <a14:hiddenFill xmlns:a14="http://schemas.microsoft.com/office/drawing/2010/main">
                  <a:solidFill>
                    <a:srgbClr val="FFFFFF"/>
                  </a:solidFill>
                </a14:hiddenFill>
              </a:ext>
            </a:extLst>
          </p:spPr>
        </p:pic>
        <p:sp>
          <p:nvSpPr>
            <p:cNvPr id="60" name="Rectangle 59">
              <a:extLst>
                <a:ext uri="{FF2B5EF4-FFF2-40B4-BE49-F238E27FC236}">
                  <a16:creationId xmlns:a16="http://schemas.microsoft.com/office/drawing/2014/main" id="{A4676BA0-61B3-9E46-8590-240EF66F8DD1}"/>
                </a:ext>
              </a:extLst>
            </p:cNvPr>
            <p:cNvSpPr/>
            <p:nvPr/>
          </p:nvSpPr>
          <p:spPr>
            <a:xfrm>
              <a:off x="1023121" y="1978747"/>
              <a:ext cx="2090070" cy="638655"/>
            </a:xfrm>
            <a:prstGeom prst="rect">
              <a:avLst/>
            </a:prstGeom>
            <a:ln w="28575">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grpSp>
      <p:pic>
        <p:nvPicPr>
          <p:cNvPr id="51" name="Picture 50" descr="ASCO_logo.png">
            <a:extLst>
              <a:ext uri="{FF2B5EF4-FFF2-40B4-BE49-F238E27FC236}">
                <a16:creationId xmlns:a16="http://schemas.microsoft.com/office/drawing/2014/main" id="{B996FBB9-90D8-476A-97A7-30D2DF298206}"/>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412547" y="5859320"/>
            <a:ext cx="1391875" cy="798681"/>
          </a:xfrm>
          <a:prstGeom prst="rect">
            <a:avLst/>
          </a:prstGeom>
        </p:spPr>
      </p:pic>
      <p:pic>
        <p:nvPicPr>
          <p:cNvPr id="53" name="Picture 52" descr="alliancelogo.JPG">
            <a:extLst>
              <a:ext uri="{FF2B5EF4-FFF2-40B4-BE49-F238E27FC236}">
                <a16:creationId xmlns:a16="http://schemas.microsoft.com/office/drawing/2014/main" id="{901494F5-B153-4571-9C21-6693740DDE6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163424" y="5657177"/>
            <a:ext cx="1091575" cy="926185"/>
          </a:xfrm>
          <a:prstGeom prst="rect">
            <a:avLst/>
          </a:prstGeom>
        </p:spPr>
      </p:pic>
      <p:pic>
        <p:nvPicPr>
          <p:cNvPr id="54" name="Picture 53">
            <a:extLst>
              <a:ext uri="{FF2B5EF4-FFF2-40B4-BE49-F238E27FC236}">
                <a16:creationId xmlns:a16="http://schemas.microsoft.com/office/drawing/2014/main" id="{F0F197E4-AE1D-462E-9241-B7A2AFDDFD1A}"/>
              </a:ext>
            </a:extLst>
          </p:cNvPr>
          <p:cNvPicPr>
            <a:picLocks noChangeAspect="1"/>
          </p:cNvPicPr>
          <p:nvPr/>
        </p:nvPicPr>
        <p:blipFill>
          <a:blip r:embed="rId14"/>
          <a:stretch>
            <a:fillRect/>
          </a:stretch>
        </p:blipFill>
        <p:spPr>
          <a:xfrm>
            <a:off x="1841393" y="5772939"/>
            <a:ext cx="837769" cy="689985"/>
          </a:xfrm>
          <a:prstGeom prst="rect">
            <a:avLst/>
          </a:prstGeom>
        </p:spPr>
      </p:pic>
      <p:pic>
        <p:nvPicPr>
          <p:cNvPr id="62" name="Picture 61">
            <a:extLst>
              <a:ext uri="{FF2B5EF4-FFF2-40B4-BE49-F238E27FC236}">
                <a16:creationId xmlns:a16="http://schemas.microsoft.com/office/drawing/2014/main" id="{B0A94BB9-71BB-4F60-9F7D-B9B9046DB45A}"/>
              </a:ext>
            </a:extLst>
          </p:cNvPr>
          <p:cNvPicPr>
            <a:picLocks noChangeAspect="1"/>
          </p:cNvPicPr>
          <p:nvPr/>
        </p:nvPicPr>
        <p:blipFill>
          <a:blip r:embed="rId15"/>
          <a:stretch>
            <a:fillRect/>
          </a:stretch>
        </p:blipFill>
        <p:spPr>
          <a:xfrm>
            <a:off x="752942" y="5046359"/>
            <a:ext cx="1969467" cy="659771"/>
          </a:xfrm>
          <a:prstGeom prst="rect">
            <a:avLst/>
          </a:prstGeom>
        </p:spPr>
      </p:pic>
      <p:pic>
        <p:nvPicPr>
          <p:cNvPr id="63" name="Picture 62">
            <a:extLst>
              <a:ext uri="{FF2B5EF4-FFF2-40B4-BE49-F238E27FC236}">
                <a16:creationId xmlns:a16="http://schemas.microsoft.com/office/drawing/2014/main" id="{B7830FD2-82E5-4FBE-84C5-E1E17EDD63E8}"/>
              </a:ext>
            </a:extLst>
          </p:cNvPr>
          <p:cNvPicPr>
            <a:picLocks noChangeAspect="1"/>
          </p:cNvPicPr>
          <p:nvPr/>
        </p:nvPicPr>
        <p:blipFill>
          <a:blip r:embed="rId16"/>
          <a:stretch>
            <a:fillRect/>
          </a:stretch>
        </p:blipFill>
        <p:spPr>
          <a:xfrm>
            <a:off x="889402" y="5730885"/>
            <a:ext cx="767222" cy="767222"/>
          </a:xfrm>
          <a:prstGeom prst="rect">
            <a:avLst/>
          </a:prstGeom>
        </p:spPr>
      </p:pic>
      <p:pic>
        <p:nvPicPr>
          <p:cNvPr id="64" name="Picture 63">
            <a:extLst>
              <a:ext uri="{FF2B5EF4-FFF2-40B4-BE49-F238E27FC236}">
                <a16:creationId xmlns:a16="http://schemas.microsoft.com/office/drawing/2014/main" id="{FDD00AF2-1813-44A7-AB40-8241E5DC62B6}"/>
              </a:ext>
            </a:extLst>
          </p:cNvPr>
          <p:cNvPicPr>
            <a:picLocks noChangeAspect="1"/>
          </p:cNvPicPr>
          <p:nvPr/>
        </p:nvPicPr>
        <p:blipFill>
          <a:blip r:embed="rId17"/>
          <a:stretch>
            <a:fillRect/>
          </a:stretch>
        </p:blipFill>
        <p:spPr>
          <a:xfrm>
            <a:off x="752942" y="4152752"/>
            <a:ext cx="1197618" cy="893607"/>
          </a:xfrm>
          <a:prstGeom prst="rect">
            <a:avLst/>
          </a:prstGeom>
        </p:spPr>
      </p:pic>
      <p:pic>
        <p:nvPicPr>
          <p:cNvPr id="61" name="Picture 60">
            <a:extLst>
              <a:ext uri="{FF2B5EF4-FFF2-40B4-BE49-F238E27FC236}">
                <a16:creationId xmlns:a16="http://schemas.microsoft.com/office/drawing/2014/main" id="{642F8289-AF65-42F0-A3A5-D7C8D4E2D7E3}"/>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725563" y="347150"/>
            <a:ext cx="688413" cy="630564"/>
          </a:xfrm>
          <a:prstGeom prst="rect">
            <a:avLst/>
          </a:prstGeom>
        </p:spPr>
      </p:pic>
    </p:spTree>
    <p:extLst>
      <p:ext uri="{BB962C8B-B14F-4D97-AF65-F5344CB8AC3E}">
        <p14:creationId xmlns:p14="http://schemas.microsoft.com/office/powerpoint/2010/main" val="3455951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9651A-A7E3-4060-BC12-B0793956E260}"/>
              </a:ext>
            </a:extLst>
          </p:cNvPr>
          <p:cNvSpPr>
            <a:spLocks noGrp="1"/>
          </p:cNvSpPr>
          <p:nvPr>
            <p:ph type="title"/>
          </p:nvPr>
        </p:nvSpPr>
        <p:spPr/>
        <p:txBody>
          <a:bodyPr/>
          <a:lstStyle/>
          <a:p>
            <a:r>
              <a:rPr lang="en-US" dirty="0"/>
              <a:t>Context for All Discussions</a:t>
            </a:r>
          </a:p>
        </p:txBody>
      </p:sp>
      <p:sp>
        <p:nvSpPr>
          <p:cNvPr id="3" name="Content Placeholder 2">
            <a:extLst>
              <a:ext uri="{FF2B5EF4-FFF2-40B4-BE49-F238E27FC236}">
                <a16:creationId xmlns:a16="http://schemas.microsoft.com/office/drawing/2014/main" id="{96BD0AD0-B57E-4D21-BC47-4CEBFC5102EF}"/>
              </a:ext>
            </a:extLst>
          </p:cNvPr>
          <p:cNvSpPr>
            <a:spLocks noGrp="1"/>
          </p:cNvSpPr>
          <p:nvPr>
            <p:ph idx="1"/>
          </p:nvPr>
        </p:nvSpPr>
        <p:spPr/>
        <p:txBody>
          <a:bodyPr/>
          <a:lstStyle/>
          <a:p>
            <a:r>
              <a:rPr lang="en-US" dirty="0"/>
              <a:t>CIIC is in a position to develop processes, tools, and methodologies designed to facilitate clinical engagement in data and knowledge modeling</a:t>
            </a:r>
          </a:p>
          <a:p>
            <a:r>
              <a:rPr lang="en-US" dirty="0"/>
              <a:t>We have brought to this meeting “straw” approaches that are intended to be the starting point for obtaining your input</a:t>
            </a:r>
          </a:p>
          <a:p>
            <a:r>
              <a:rPr lang="en-US" dirty="0"/>
              <a:t>We expect these to change as a result of these discussions and as we move the work forward</a:t>
            </a:r>
          </a:p>
          <a:p>
            <a:r>
              <a:rPr lang="en-US" dirty="0"/>
              <a:t>If our approaches will not work for clinicians, we will not succeed</a:t>
            </a:r>
          </a:p>
          <a:p>
            <a:pPr marL="0" indent="0">
              <a:buNone/>
            </a:pPr>
            <a:endParaRPr lang="en-US" dirty="0"/>
          </a:p>
        </p:txBody>
      </p:sp>
    </p:spTree>
    <p:extLst>
      <p:ext uri="{BB962C8B-B14F-4D97-AF65-F5344CB8AC3E}">
        <p14:creationId xmlns:p14="http://schemas.microsoft.com/office/powerpoint/2010/main" val="9218179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Autofit/>
          </a:bodyPr>
          <a:lstStyle/>
          <a:p>
            <a:pPr lvl="0">
              <a:lnSpc>
                <a:spcPct val="100000"/>
              </a:lnSpc>
              <a:spcBef>
                <a:spcPts val="0"/>
              </a:spcBef>
            </a:pPr>
            <a:r>
              <a:rPr lang="en-US" dirty="0"/>
              <a:t>Cancer Data Interoperability Project </a:t>
            </a:r>
            <a:br>
              <a:rPr lang="en-US" dirty="0"/>
            </a:br>
            <a:r>
              <a:rPr lang="en-US" sz="3200" dirty="0">
                <a:solidFill>
                  <a:schemeClr val="tx2"/>
                </a:solidFill>
              </a:rPr>
              <a:t>Planned path forward</a:t>
            </a:r>
            <a:endParaRPr lang="en-US" sz="3200" b="0" i="1" dirty="0">
              <a:solidFill>
                <a:schemeClr val="tx2"/>
              </a:solidFill>
            </a:endParaRPr>
          </a:p>
        </p:txBody>
      </p:sp>
      <p:sp>
        <p:nvSpPr>
          <p:cNvPr id="5" name="Content Placeholder 4">
            <a:extLst>
              <a:ext uri="{FF2B5EF4-FFF2-40B4-BE49-F238E27FC236}">
                <a16:creationId xmlns:a16="http://schemas.microsoft.com/office/drawing/2014/main" id="{7B644515-80D9-4407-B9F0-8D5800872263}"/>
              </a:ext>
            </a:extLst>
          </p:cNvPr>
          <p:cNvSpPr>
            <a:spLocks noGrp="1"/>
          </p:cNvSpPr>
          <p:nvPr>
            <p:ph idx="1"/>
          </p:nvPr>
        </p:nvSpPr>
        <p:spPr>
          <a:xfrm>
            <a:off x="812800" y="2007220"/>
            <a:ext cx="10972800" cy="4403105"/>
          </a:xfrm>
        </p:spPr>
        <p:txBody>
          <a:bodyPr>
            <a:normAutofit/>
          </a:bodyPr>
          <a:lstStyle/>
          <a:p>
            <a:r>
              <a:rPr lang="en-US" sz="2800" dirty="0"/>
              <a:t>FY 2019</a:t>
            </a:r>
          </a:p>
          <a:p>
            <a:pPr lvl="1"/>
            <a:r>
              <a:rPr lang="en-US" sz="2800" dirty="0"/>
              <a:t>Extend to create a Core Cancer Model</a:t>
            </a:r>
          </a:p>
          <a:p>
            <a:pPr lvl="1"/>
            <a:r>
              <a:rPr lang="en-US" sz="2800" dirty="0"/>
              <a:t>Extend pilot</a:t>
            </a:r>
          </a:p>
          <a:p>
            <a:pPr lvl="1"/>
            <a:endParaRPr lang="en-US" sz="2800" dirty="0"/>
          </a:p>
          <a:p>
            <a:r>
              <a:rPr lang="en-US" sz="2800" dirty="0"/>
              <a:t>FY 2020+</a:t>
            </a:r>
          </a:p>
          <a:p>
            <a:pPr lvl="1"/>
            <a:r>
              <a:rPr lang="en-US" sz="2800" dirty="0"/>
              <a:t>Conduct clinical trials using RWD</a:t>
            </a:r>
          </a:p>
          <a:p>
            <a:pPr lvl="1"/>
            <a:endParaRPr lang="en-US" sz="2800" dirty="0"/>
          </a:p>
          <a:p>
            <a:pPr marL="0" indent="0">
              <a:buNone/>
            </a:pPr>
            <a:r>
              <a:rPr lang="en-US" sz="3200" b="0" i="1" dirty="0">
                <a:solidFill>
                  <a:prstClr val="black"/>
                </a:solidFill>
                <a:latin typeface="Times New Roman" panose="02020603050405020304" pitchFamily="18" charset="0"/>
                <a:ea typeface="Verdana" pitchFamily="34" charset="0"/>
                <a:cs typeface="Times New Roman" panose="02020603050405020304" pitchFamily="18" charset="0"/>
              </a:rPr>
              <a:t>Every patient’s journey improves all future care</a:t>
            </a:r>
            <a:endParaRPr lang="en-US" sz="2800" dirty="0"/>
          </a:p>
        </p:txBody>
      </p:sp>
    </p:spTree>
    <p:custDataLst>
      <p:tags r:id="rId1"/>
    </p:custDataLst>
    <p:extLst>
      <p:ext uri="{BB962C8B-B14F-4D97-AF65-F5344CB8AC3E}">
        <p14:creationId xmlns:p14="http://schemas.microsoft.com/office/powerpoint/2010/main" val="38625222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C9C7BD4-9A9B-470E-8887-BCB767D687F7}"/>
              </a:ext>
            </a:extLst>
          </p:cNvPr>
          <p:cNvSpPr>
            <a:spLocks noGrp="1"/>
          </p:cNvSpPr>
          <p:nvPr>
            <p:ph type="title"/>
          </p:nvPr>
        </p:nvSpPr>
        <p:spPr/>
        <p:txBody>
          <a:bodyPr/>
          <a:lstStyle/>
          <a:p>
            <a:r>
              <a:rPr lang="en-US" dirty="0"/>
              <a:t>Keys to Success </a:t>
            </a:r>
            <a:r>
              <a:rPr lang="en-US" i="1" dirty="0"/>
              <a:t>(so far)</a:t>
            </a:r>
          </a:p>
        </p:txBody>
      </p:sp>
      <p:sp>
        <p:nvSpPr>
          <p:cNvPr id="7" name="Content Placeholder 6">
            <a:extLst>
              <a:ext uri="{FF2B5EF4-FFF2-40B4-BE49-F238E27FC236}">
                <a16:creationId xmlns:a16="http://schemas.microsoft.com/office/drawing/2014/main" id="{F51E0D04-441D-4336-9EA7-2ECA18F1959A}"/>
              </a:ext>
            </a:extLst>
          </p:cNvPr>
          <p:cNvSpPr>
            <a:spLocks noGrp="1"/>
          </p:cNvSpPr>
          <p:nvPr>
            <p:ph idx="1"/>
          </p:nvPr>
        </p:nvSpPr>
        <p:spPr>
          <a:xfrm>
            <a:off x="812800" y="1436176"/>
            <a:ext cx="10972800" cy="5050458"/>
          </a:xfrm>
        </p:spPr>
        <p:txBody>
          <a:bodyPr>
            <a:normAutofit fontScale="92500" lnSpcReduction="10000"/>
          </a:bodyPr>
          <a:lstStyle/>
          <a:p>
            <a:pPr marL="514350" indent="-514350">
              <a:lnSpc>
                <a:spcPct val="110000"/>
              </a:lnSpc>
              <a:spcAft>
                <a:spcPts val="0"/>
              </a:spcAft>
              <a:buFont typeface="+mj-lt"/>
              <a:buAutoNum type="arabicPeriod"/>
            </a:pPr>
            <a:r>
              <a:rPr lang="en-US" sz="2800" dirty="0"/>
              <a:t>Integrated team </a:t>
            </a:r>
          </a:p>
          <a:p>
            <a:pPr lvl="1">
              <a:lnSpc>
                <a:spcPct val="110000"/>
              </a:lnSpc>
              <a:spcAft>
                <a:spcPts val="0"/>
              </a:spcAft>
            </a:pPr>
            <a:r>
              <a:rPr lang="en-US" sz="2400" dirty="0"/>
              <a:t>Clinical (the customers), informatics, engineering, project management</a:t>
            </a:r>
          </a:p>
          <a:p>
            <a:pPr marL="744538" lvl="1" indent="-457200">
              <a:lnSpc>
                <a:spcPct val="110000"/>
              </a:lnSpc>
              <a:spcAft>
                <a:spcPts val="0"/>
              </a:spcAft>
              <a:buFont typeface="+mj-lt"/>
              <a:buAutoNum type="arabicPeriod"/>
            </a:pPr>
            <a:endParaRPr lang="en-US" dirty="0"/>
          </a:p>
          <a:p>
            <a:pPr marL="514350" indent="-514350">
              <a:lnSpc>
                <a:spcPct val="110000"/>
              </a:lnSpc>
              <a:spcAft>
                <a:spcPts val="0"/>
              </a:spcAft>
              <a:buFont typeface="+mj-lt"/>
              <a:buAutoNum type="arabicPeriod"/>
            </a:pPr>
            <a:r>
              <a:rPr lang="en-US" sz="2800" dirty="0"/>
              <a:t>Resources </a:t>
            </a:r>
          </a:p>
          <a:p>
            <a:pPr lvl="1">
              <a:lnSpc>
                <a:spcPct val="110000"/>
              </a:lnSpc>
              <a:spcAft>
                <a:spcPts val="0"/>
              </a:spcAft>
            </a:pPr>
            <a:r>
              <a:rPr lang="en-US" sz="2400" dirty="0"/>
              <a:t>Sustained funding + stakeholder partnerships</a:t>
            </a:r>
          </a:p>
          <a:p>
            <a:pPr marL="744538" lvl="1" indent="-457200">
              <a:lnSpc>
                <a:spcPct val="110000"/>
              </a:lnSpc>
              <a:spcAft>
                <a:spcPts val="0"/>
              </a:spcAft>
              <a:buFont typeface="+mj-lt"/>
              <a:buAutoNum type="arabicPeriod"/>
            </a:pPr>
            <a:endParaRPr lang="en-US" sz="2400" dirty="0"/>
          </a:p>
          <a:p>
            <a:pPr marL="514350" indent="-514350">
              <a:lnSpc>
                <a:spcPct val="110000"/>
              </a:lnSpc>
              <a:spcAft>
                <a:spcPts val="0"/>
              </a:spcAft>
              <a:buFont typeface="+mj-lt"/>
              <a:buAutoNum type="arabicPeriod"/>
            </a:pPr>
            <a:r>
              <a:rPr lang="en-US" sz="2800" dirty="0"/>
              <a:t>Project with specific, impactful use cases and deliverables </a:t>
            </a:r>
          </a:p>
          <a:p>
            <a:pPr lvl="1">
              <a:lnSpc>
                <a:spcPct val="110000"/>
              </a:lnSpc>
              <a:spcAft>
                <a:spcPts val="0"/>
              </a:spcAft>
            </a:pPr>
            <a:r>
              <a:rPr lang="en-US" sz="2200" dirty="0"/>
              <a:t>… however, be</a:t>
            </a:r>
            <a:r>
              <a:rPr lang="en-US" sz="2200" b="0" dirty="0"/>
              <a:t> conscious not to preclude expansion</a:t>
            </a:r>
          </a:p>
          <a:p>
            <a:pPr marL="744538" lvl="1" indent="-457200">
              <a:lnSpc>
                <a:spcPct val="110000"/>
              </a:lnSpc>
              <a:spcAft>
                <a:spcPts val="0"/>
              </a:spcAft>
              <a:buFont typeface="+mj-lt"/>
              <a:buAutoNum type="arabicPeriod"/>
            </a:pPr>
            <a:endParaRPr lang="en-US" b="0" dirty="0"/>
          </a:p>
          <a:p>
            <a:pPr marL="514350" indent="-514350">
              <a:lnSpc>
                <a:spcPct val="110000"/>
              </a:lnSpc>
              <a:spcAft>
                <a:spcPts val="0"/>
              </a:spcAft>
              <a:buFont typeface="+mj-lt"/>
              <a:buAutoNum type="arabicPeriod"/>
            </a:pPr>
            <a:r>
              <a:rPr lang="en-US" sz="2800" dirty="0"/>
              <a:t>Agile </a:t>
            </a:r>
          </a:p>
          <a:p>
            <a:pPr lvl="1">
              <a:lnSpc>
                <a:spcPct val="110000"/>
              </a:lnSpc>
              <a:spcAft>
                <a:spcPts val="0"/>
              </a:spcAft>
            </a:pPr>
            <a:r>
              <a:rPr lang="en-US" sz="2400" b="0" dirty="0"/>
              <a:t>~1-4 week deliverables, including integration, testing and learning</a:t>
            </a:r>
          </a:p>
          <a:p>
            <a:pPr marL="744538" lvl="1" indent="-457200">
              <a:lnSpc>
                <a:spcPct val="110000"/>
              </a:lnSpc>
              <a:spcAft>
                <a:spcPts val="0"/>
              </a:spcAft>
              <a:buFont typeface="+mj-lt"/>
              <a:buAutoNum type="arabicPeriod"/>
            </a:pPr>
            <a:endParaRPr lang="en-US" sz="2400" dirty="0"/>
          </a:p>
          <a:p>
            <a:pPr marL="514350" indent="-514350">
              <a:lnSpc>
                <a:spcPct val="110000"/>
              </a:lnSpc>
              <a:spcAft>
                <a:spcPts val="0"/>
              </a:spcAft>
              <a:buFont typeface="+mj-lt"/>
              <a:buAutoNum type="arabicPeriod"/>
            </a:pPr>
            <a:r>
              <a:rPr lang="en-US" sz="2800" dirty="0"/>
              <a:t>Open Source</a:t>
            </a:r>
          </a:p>
          <a:p>
            <a:pPr lvl="1">
              <a:lnSpc>
                <a:spcPct val="110000"/>
              </a:lnSpc>
              <a:spcAft>
                <a:spcPts val="0"/>
              </a:spcAft>
            </a:pPr>
            <a:r>
              <a:rPr lang="en-US" sz="2400" dirty="0"/>
              <a:t>Commercial innovation will thrive with the foundation is open</a:t>
            </a:r>
          </a:p>
          <a:p>
            <a:pPr marL="514350" indent="-514350">
              <a:lnSpc>
                <a:spcPct val="110000"/>
              </a:lnSpc>
              <a:spcAft>
                <a:spcPts val="0"/>
              </a:spcAft>
              <a:buFont typeface="+mj-lt"/>
              <a:buAutoNum type="arabicPeriod"/>
            </a:pPr>
            <a:endParaRPr lang="en-US" sz="2800" b="0" dirty="0"/>
          </a:p>
        </p:txBody>
      </p:sp>
    </p:spTree>
    <p:extLst>
      <p:ext uri="{BB962C8B-B14F-4D97-AF65-F5344CB8AC3E}">
        <p14:creationId xmlns:p14="http://schemas.microsoft.com/office/powerpoint/2010/main" val="33662040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C3FD2B3-B3C8-4E4C-954B-EB8FA3D7C7DC}"/>
              </a:ext>
            </a:extLst>
          </p:cNvPr>
          <p:cNvSpPr>
            <a:spLocks noGrp="1"/>
          </p:cNvSpPr>
          <p:nvPr>
            <p:ph type="body" sz="quarter" idx="10"/>
          </p:nvPr>
        </p:nvSpPr>
        <p:spPr/>
        <p:txBody>
          <a:bodyPr/>
          <a:lstStyle/>
          <a:p>
            <a:r>
              <a:rPr lang="en-US" dirty="0"/>
              <a:t>Extra slides</a:t>
            </a:r>
          </a:p>
        </p:txBody>
      </p:sp>
    </p:spTree>
    <p:extLst>
      <p:ext uri="{BB962C8B-B14F-4D97-AF65-F5344CB8AC3E}">
        <p14:creationId xmlns:p14="http://schemas.microsoft.com/office/powerpoint/2010/main" val="25343260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Rectangle 200">
            <a:extLst>
              <a:ext uri="{FF2B5EF4-FFF2-40B4-BE49-F238E27FC236}">
                <a16:creationId xmlns:a16="http://schemas.microsoft.com/office/drawing/2014/main" id="{B0A109CB-0C9B-4B4F-A10B-601E5325ED08}"/>
              </a:ext>
            </a:extLst>
          </p:cNvPr>
          <p:cNvSpPr/>
          <p:nvPr/>
        </p:nvSpPr>
        <p:spPr>
          <a:xfrm>
            <a:off x="636104" y="1102205"/>
            <a:ext cx="11407611" cy="5672306"/>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pic>
        <p:nvPicPr>
          <p:cNvPr id="35" name="Picture 34">
            <a:extLst>
              <a:ext uri="{FF2B5EF4-FFF2-40B4-BE49-F238E27FC236}">
                <a16:creationId xmlns:a16="http://schemas.microsoft.com/office/drawing/2014/main" id="{CA64C7CF-3167-B54D-97ED-1DDB1552CF47}"/>
              </a:ext>
            </a:extLst>
          </p:cNvPr>
          <p:cNvPicPr>
            <a:picLocks noChangeAspect="1"/>
          </p:cNvPicPr>
          <p:nvPr/>
        </p:nvPicPr>
        <p:blipFill>
          <a:blip r:embed="rId3"/>
          <a:stretch>
            <a:fillRect/>
          </a:stretch>
        </p:blipFill>
        <p:spPr>
          <a:xfrm>
            <a:off x="4812909" y="2370129"/>
            <a:ext cx="3086740" cy="2837905"/>
          </a:xfrm>
          <a:prstGeom prst="rect">
            <a:avLst/>
          </a:prstGeom>
        </p:spPr>
      </p:pic>
      <p:sp>
        <p:nvSpPr>
          <p:cNvPr id="12" name="Rectangle: Rounded Corners 11">
            <a:extLst>
              <a:ext uri="{FF2B5EF4-FFF2-40B4-BE49-F238E27FC236}">
                <a16:creationId xmlns:a16="http://schemas.microsoft.com/office/drawing/2014/main" id="{8C56F004-5E69-47EC-9899-E5FC3E1F0C5A}"/>
              </a:ext>
            </a:extLst>
          </p:cNvPr>
          <p:cNvSpPr/>
          <p:nvPr/>
        </p:nvSpPr>
        <p:spPr>
          <a:xfrm>
            <a:off x="7941722" y="1102205"/>
            <a:ext cx="4060031" cy="2500866"/>
          </a:xfrm>
          <a:prstGeom prst="roundRect">
            <a:avLst/>
          </a:prstGeom>
          <a:gradFill flip="none" rotWithShape="1">
            <a:gsLst>
              <a:gs pos="0">
                <a:srgbClr val="005B94">
                  <a:tint val="66000"/>
                  <a:satMod val="160000"/>
                </a:srgbClr>
              </a:gs>
              <a:gs pos="50000">
                <a:srgbClr val="005B94">
                  <a:tint val="44500"/>
                  <a:satMod val="160000"/>
                </a:srgbClr>
              </a:gs>
              <a:gs pos="100000">
                <a:srgbClr val="005B94">
                  <a:tint val="23500"/>
                  <a:satMod val="160000"/>
                </a:srgbClr>
              </a:gs>
            </a:gsLst>
            <a:lin ang="5400000" scaled="1"/>
            <a:tileRect/>
          </a:gra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Rectangle: Rounded Corners 21">
            <a:extLst>
              <a:ext uri="{FF2B5EF4-FFF2-40B4-BE49-F238E27FC236}">
                <a16:creationId xmlns:a16="http://schemas.microsoft.com/office/drawing/2014/main" id="{60348399-2997-48ED-B6D8-8CD02EFE42D9}"/>
              </a:ext>
            </a:extLst>
          </p:cNvPr>
          <p:cNvSpPr/>
          <p:nvPr/>
        </p:nvSpPr>
        <p:spPr>
          <a:xfrm>
            <a:off x="708569" y="1109033"/>
            <a:ext cx="4060031" cy="2494037"/>
          </a:xfrm>
          <a:prstGeom prst="roundRect">
            <a:avLst/>
          </a:prstGeom>
          <a:gradFill flip="none" rotWithShape="1">
            <a:gsLst>
              <a:gs pos="0">
                <a:srgbClr val="00B3DC">
                  <a:tint val="66000"/>
                  <a:satMod val="160000"/>
                </a:srgbClr>
              </a:gs>
              <a:gs pos="50000">
                <a:srgbClr val="00B3DC">
                  <a:tint val="44500"/>
                  <a:satMod val="160000"/>
                </a:srgbClr>
              </a:gs>
              <a:gs pos="100000">
                <a:srgbClr val="00B3DC">
                  <a:tint val="23500"/>
                  <a:satMod val="160000"/>
                </a:srgbClr>
              </a:gs>
            </a:gsLst>
            <a:lin ang="5400000" scaled="1"/>
            <a:tileRect/>
          </a:gra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D34E38A4-5BF7-4F9D-8584-F1A7F0D3EB10}"/>
              </a:ext>
            </a:extLst>
          </p:cNvPr>
          <p:cNvSpPr txBox="1"/>
          <p:nvPr/>
        </p:nvSpPr>
        <p:spPr>
          <a:xfrm>
            <a:off x="785684" y="1783188"/>
            <a:ext cx="3666269" cy="106695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200"/>
              </a:spcAft>
              <a:buClrTx/>
              <a:buSzTx/>
              <a:buFont typeface="Wingdings" panose="05000000000000000000" pitchFamily="2" charset="2"/>
              <a:buChar char="ü"/>
              <a:tabLst/>
              <a:defRPr/>
            </a:pPr>
            <a:r>
              <a:rPr kumimoji="0" lang="en-US" sz="15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Reduce clinician burden</a:t>
            </a:r>
          </a:p>
          <a:p>
            <a:pPr marL="285750" marR="0" lvl="0" indent="-285750" algn="l" defTabSz="914400" rtl="0" eaLnBrk="1" fontAlgn="auto" latinLnBrk="0" hangingPunct="1">
              <a:lnSpc>
                <a:spcPct val="100000"/>
              </a:lnSpc>
              <a:spcBef>
                <a:spcPts val="0"/>
              </a:spcBef>
              <a:spcAft>
                <a:spcPts val="200"/>
              </a:spcAft>
              <a:buClrTx/>
              <a:buSzTx/>
              <a:buFont typeface="Wingdings" panose="05000000000000000000" pitchFamily="2" charset="2"/>
              <a:buChar char="ü"/>
              <a:tabLst/>
              <a:defRPr/>
            </a:pPr>
            <a:r>
              <a:rPr kumimoji="0" lang="en-US" sz="15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Improve the quality of real-world data</a:t>
            </a:r>
          </a:p>
          <a:p>
            <a:pPr marL="285750" marR="0" lvl="0" indent="-285750" algn="l" defTabSz="914400" rtl="0" eaLnBrk="1" fontAlgn="auto" latinLnBrk="0" hangingPunct="1">
              <a:lnSpc>
                <a:spcPct val="100000"/>
              </a:lnSpc>
              <a:spcBef>
                <a:spcPts val="0"/>
              </a:spcBef>
              <a:spcAft>
                <a:spcPts val="200"/>
              </a:spcAft>
              <a:buClrTx/>
              <a:buSzTx/>
              <a:buFont typeface="Wingdings" panose="05000000000000000000" pitchFamily="2" charset="2"/>
              <a:buChar char="ü"/>
              <a:tabLst/>
              <a:defRPr/>
            </a:pPr>
            <a:r>
              <a:rPr kumimoji="0" lang="en-US" sz="15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Collect the right data in a standardized, computable form</a:t>
            </a:r>
          </a:p>
        </p:txBody>
      </p:sp>
      <p:sp>
        <p:nvSpPr>
          <p:cNvPr id="24" name="Rectangle: Rounded Corners 23">
            <a:extLst>
              <a:ext uri="{FF2B5EF4-FFF2-40B4-BE49-F238E27FC236}">
                <a16:creationId xmlns:a16="http://schemas.microsoft.com/office/drawing/2014/main" id="{2B827ABE-33D5-4CDC-80F0-382AD1B9CB96}"/>
              </a:ext>
            </a:extLst>
          </p:cNvPr>
          <p:cNvSpPr/>
          <p:nvPr/>
        </p:nvSpPr>
        <p:spPr>
          <a:xfrm>
            <a:off x="708569" y="4171936"/>
            <a:ext cx="4060031" cy="2475351"/>
          </a:xfrm>
          <a:prstGeom prst="roundRect">
            <a:avLst/>
          </a:prstGeom>
          <a:gradFill flip="none" rotWithShape="1">
            <a:gsLst>
              <a:gs pos="0">
                <a:srgbClr val="C1CD23">
                  <a:tint val="66000"/>
                  <a:satMod val="160000"/>
                </a:srgbClr>
              </a:gs>
              <a:gs pos="50000">
                <a:srgbClr val="C1CD23">
                  <a:tint val="44500"/>
                  <a:satMod val="160000"/>
                </a:srgbClr>
              </a:gs>
              <a:gs pos="100000">
                <a:srgbClr val="C1CD23">
                  <a:tint val="23500"/>
                  <a:satMod val="160000"/>
                </a:srgbClr>
              </a:gs>
            </a:gsLst>
            <a:lin ang="5400000" scaled="1"/>
            <a:tileRect/>
          </a:gra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 name="Rectangle: Rounded Corners 25">
            <a:extLst>
              <a:ext uri="{FF2B5EF4-FFF2-40B4-BE49-F238E27FC236}">
                <a16:creationId xmlns:a16="http://schemas.microsoft.com/office/drawing/2014/main" id="{62801A19-97CF-4575-9985-7A04AC2F830B}"/>
              </a:ext>
            </a:extLst>
          </p:cNvPr>
          <p:cNvSpPr/>
          <p:nvPr/>
        </p:nvSpPr>
        <p:spPr>
          <a:xfrm>
            <a:off x="7921604" y="4171938"/>
            <a:ext cx="4066452" cy="2475350"/>
          </a:xfrm>
          <a:prstGeom prst="roundRect">
            <a:avLst/>
          </a:prstGeom>
          <a:gradFill flip="none" rotWithShape="1">
            <a:gsLst>
              <a:gs pos="0">
                <a:srgbClr val="C6401D">
                  <a:tint val="66000"/>
                  <a:satMod val="160000"/>
                </a:srgbClr>
              </a:gs>
              <a:gs pos="50000">
                <a:srgbClr val="C6401D">
                  <a:tint val="44500"/>
                  <a:satMod val="160000"/>
                </a:srgbClr>
              </a:gs>
              <a:gs pos="100000">
                <a:srgbClr val="C6401D">
                  <a:tint val="23500"/>
                  <a:satMod val="160000"/>
                </a:srgbClr>
              </a:gs>
            </a:gsLst>
            <a:lin ang="5400000" scaled="1"/>
            <a:tileRect/>
          </a:gra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2" name="TextBox 131">
            <a:extLst>
              <a:ext uri="{FF2B5EF4-FFF2-40B4-BE49-F238E27FC236}">
                <a16:creationId xmlns:a16="http://schemas.microsoft.com/office/drawing/2014/main" id="{5786DD4C-5077-BF4F-B192-5A2EC348B211}"/>
              </a:ext>
            </a:extLst>
          </p:cNvPr>
          <p:cNvSpPr txBox="1"/>
          <p:nvPr/>
        </p:nvSpPr>
        <p:spPr>
          <a:xfrm>
            <a:off x="8021236" y="1786686"/>
            <a:ext cx="3911159" cy="106695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200"/>
              </a:spcAft>
              <a:buClrTx/>
              <a:buSzTx/>
              <a:buFont typeface="Wingdings" panose="05000000000000000000" pitchFamily="2" charset="2"/>
              <a:buChar char="ü"/>
              <a:tabLst/>
              <a:defRPr/>
            </a:pPr>
            <a:r>
              <a:rPr kumimoji="0" lang="en-US" sz="15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Integrate and synchronize episodes of care</a:t>
            </a:r>
          </a:p>
          <a:p>
            <a:pPr marL="285750" marR="0" lvl="0" indent="-285750" algn="l" defTabSz="914400" rtl="0" eaLnBrk="1" fontAlgn="auto" latinLnBrk="0" hangingPunct="1">
              <a:lnSpc>
                <a:spcPct val="100000"/>
              </a:lnSpc>
              <a:spcBef>
                <a:spcPts val="0"/>
              </a:spcBef>
              <a:spcAft>
                <a:spcPts val="200"/>
              </a:spcAft>
              <a:buClrTx/>
              <a:buSzTx/>
              <a:buFont typeface="Wingdings" panose="05000000000000000000" pitchFamily="2" charset="2"/>
              <a:buChar char="ü"/>
              <a:tabLst/>
              <a:defRPr/>
            </a:pPr>
            <a:r>
              <a:rPr kumimoji="0" lang="en-US" sz="15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Improve the totality of evidence with every patient treated</a:t>
            </a:r>
          </a:p>
          <a:p>
            <a:pPr marL="285750" marR="0" lvl="0" indent="-285750" algn="l" defTabSz="914400" rtl="0" eaLnBrk="1" fontAlgn="auto" latinLnBrk="0" hangingPunct="1">
              <a:lnSpc>
                <a:spcPct val="100000"/>
              </a:lnSpc>
              <a:spcBef>
                <a:spcPts val="0"/>
              </a:spcBef>
              <a:spcAft>
                <a:spcPts val="200"/>
              </a:spcAft>
              <a:buClrTx/>
              <a:buSzTx/>
              <a:buFont typeface="Wingdings" panose="05000000000000000000" pitchFamily="2" charset="2"/>
              <a:buChar char="ü"/>
              <a:tabLst/>
              <a:defRPr/>
            </a:pPr>
            <a:r>
              <a:rPr kumimoji="0" lang="en-US" sz="15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Generate real-world evidence</a:t>
            </a:r>
          </a:p>
        </p:txBody>
      </p:sp>
      <p:sp>
        <p:nvSpPr>
          <p:cNvPr id="144" name="TextBox 143">
            <a:extLst>
              <a:ext uri="{FF2B5EF4-FFF2-40B4-BE49-F238E27FC236}">
                <a16:creationId xmlns:a16="http://schemas.microsoft.com/office/drawing/2014/main" id="{6BFA0A04-EBAB-4649-8960-5858B7753A7F}"/>
              </a:ext>
            </a:extLst>
          </p:cNvPr>
          <p:cNvSpPr txBox="1"/>
          <p:nvPr/>
        </p:nvSpPr>
        <p:spPr>
          <a:xfrm>
            <a:off x="813615" y="4916406"/>
            <a:ext cx="3862469" cy="104131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200"/>
              </a:spcAft>
              <a:buClrTx/>
              <a:buSzTx/>
              <a:buFont typeface="Wingdings" panose="05000000000000000000" pitchFamily="2" charset="2"/>
              <a:buChar char="ü"/>
              <a:tabLst/>
              <a:defRPr/>
            </a:pPr>
            <a:r>
              <a:rPr kumimoji="0" lang="en-US" sz="15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Enable complete and accurate data to effectively care for every patient</a:t>
            </a:r>
          </a:p>
          <a:p>
            <a:pPr marL="285750" marR="0" lvl="0" indent="-285750" algn="l" defTabSz="914400" rtl="0" eaLnBrk="1" fontAlgn="auto" latinLnBrk="0" hangingPunct="1">
              <a:lnSpc>
                <a:spcPct val="100000"/>
              </a:lnSpc>
              <a:spcBef>
                <a:spcPts val="0"/>
              </a:spcBef>
              <a:spcAft>
                <a:spcPts val="200"/>
              </a:spcAft>
              <a:buClrTx/>
              <a:buSzTx/>
              <a:buFont typeface="Wingdings" panose="05000000000000000000" pitchFamily="2" charset="2"/>
              <a:buChar char="ü"/>
              <a:tabLst/>
              <a:defRPr/>
            </a:pPr>
            <a:r>
              <a:rPr kumimoji="0" lang="en-US" sz="15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Use data and technology to support better outcomes through decision support</a:t>
            </a:r>
          </a:p>
        </p:txBody>
      </p:sp>
      <p:sp>
        <p:nvSpPr>
          <p:cNvPr id="149" name="TextBox 148">
            <a:extLst>
              <a:ext uri="{FF2B5EF4-FFF2-40B4-BE49-F238E27FC236}">
                <a16:creationId xmlns:a16="http://schemas.microsoft.com/office/drawing/2014/main" id="{39FA518E-C0CA-C842-AFAF-2F4FFFB87554}"/>
              </a:ext>
            </a:extLst>
          </p:cNvPr>
          <p:cNvSpPr txBox="1"/>
          <p:nvPr/>
        </p:nvSpPr>
        <p:spPr>
          <a:xfrm>
            <a:off x="861461" y="160613"/>
            <a:ext cx="10644003" cy="677108"/>
          </a:xfrm>
          <a:prstGeom prst="rect">
            <a:avLst/>
          </a:prstGeom>
        </p:spPr>
        <p:style>
          <a:lnRef idx="1">
            <a:schemeClr val="accent3"/>
          </a:lnRef>
          <a:fillRef idx="2">
            <a:schemeClr val="accent3"/>
          </a:fillRef>
          <a:effectRef idx="1">
            <a:schemeClr val="accent3"/>
          </a:effectRef>
          <a:fontRef idx="minor">
            <a:schemeClr val="dk1"/>
          </a:fontRef>
        </p:style>
        <p:txBody>
          <a:bodyPr wrap="square" lIns="182880" tIns="137160" rIns="182880" bIns="137160"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600" b="1" i="0" u="none" strike="noStrike" kern="1200" cap="none" spc="0" normalizeH="0" baseline="0" noProof="0" dirty="0">
                <a:ln>
                  <a:noFill/>
                </a:ln>
                <a:solidFill>
                  <a:prstClr val="black"/>
                </a:solidFill>
                <a:effectLst/>
                <a:uLnTx/>
                <a:uFillTx/>
                <a:latin typeface="Arial"/>
                <a:ea typeface="Verdana" pitchFamily="34" charset="0"/>
                <a:cs typeface="Verdana" pitchFamily="34" charset="0"/>
              </a:rPr>
              <a:t>Realizing the Vision: </a:t>
            </a:r>
            <a:r>
              <a:rPr kumimoji="0" lang="en-US" sz="2600" b="0" i="0" u="none" strike="noStrike" kern="1200" cap="none" spc="0" normalizeH="0" baseline="0" noProof="0" dirty="0">
                <a:ln>
                  <a:noFill/>
                </a:ln>
                <a:solidFill>
                  <a:prstClr val="black"/>
                </a:solidFill>
                <a:effectLst/>
                <a:uLnTx/>
                <a:uFillTx/>
                <a:latin typeface="Arial"/>
                <a:ea typeface="Verdana" pitchFamily="34" charset="0"/>
                <a:cs typeface="Verdana" pitchFamily="34" charset="0"/>
              </a:rPr>
              <a:t>Every patient’s journey improves all future care</a:t>
            </a:r>
          </a:p>
        </p:txBody>
      </p:sp>
      <p:sp>
        <p:nvSpPr>
          <p:cNvPr id="151" name="TextBox 150">
            <a:extLst>
              <a:ext uri="{FF2B5EF4-FFF2-40B4-BE49-F238E27FC236}">
                <a16:creationId xmlns:a16="http://schemas.microsoft.com/office/drawing/2014/main" id="{9E2A5298-B28A-5446-9AF0-8667AE4D3CCC}"/>
              </a:ext>
            </a:extLst>
          </p:cNvPr>
          <p:cNvSpPr txBox="1"/>
          <p:nvPr/>
        </p:nvSpPr>
        <p:spPr>
          <a:xfrm>
            <a:off x="8059890" y="4869544"/>
            <a:ext cx="3937525" cy="129779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200"/>
              </a:spcAft>
              <a:buClrTx/>
              <a:buSzTx/>
              <a:buFont typeface="Wingdings" panose="05000000000000000000" pitchFamily="2" charset="2"/>
              <a:buChar char="ü"/>
              <a:tabLst/>
              <a:defRPr/>
            </a:pPr>
            <a:r>
              <a:rPr kumimoji="0" lang="en-US" sz="15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Safety and efficacy in real-world populations </a:t>
            </a:r>
          </a:p>
          <a:p>
            <a:pPr marL="285750" marR="0" lvl="0" indent="-285750" algn="l" defTabSz="914400" rtl="0" eaLnBrk="1" fontAlgn="auto" latinLnBrk="0" hangingPunct="1">
              <a:lnSpc>
                <a:spcPct val="100000"/>
              </a:lnSpc>
              <a:spcBef>
                <a:spcPts val="0"/>
              </a:spcBef>
              <a:spcAft>
                <a:spcPts val="200"/>
              </a:spcAft>
              <a:buClrTx/>
              <a:buSzTx/>
              <a:buFont typeface="Wingdings" panose="05000000000000000000" pitchFamily="2" charset="2"/>
              <a:buChar char="ü"/>
              <a:tabLst/>
              <a:defRPr/>
            </a:pPr>
            <a:r>
              <a:rPr kumimoji="0" lang="en-US" sz="15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Evaluate multiple combinations, optimal duration, and dose of therapy </a:t>
            </a:r>
          </a:p>
          <a:p>
            <a:pPr marL="285750" marR="0" lvl="0" indent="-285750" algn="l" defTabSz="914400" rtl="0" eaLnBrk="1" fontAlgn="auto" latinLnBrk="0" hangingPunct="1">
              <a:lnSpc>
                <a:spcPct val="100000"/>
              </a:lnSpc>
              <a:spcBef>
                <a:spcPts val="0"/>
              </a:spcBef>
              <a:spcAft>
                <a:spcPts val="200"/>
              </a:spcAft>
              <a:buClrTx/>
              <a:buSzTx/>
              <a:buFont typeface="Wingdings" panose="05000000000000000000" pitchFamily="2" charset="2"/>
              <a:buChar char="ü"/>
              <a:tabLst/>
              <a:defRPr/>
            </a:pPr>
            <a:r>
              <a:rPr kumimoji="0" lang="en-US" sz="15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Understand impact of therapies across varied and rare subpopulations</a:t>
            </a:r>
          </a:p>
        </p:txBody>
      </p:sp>
      <p:pic>
        <p:nvPicPr>
          <p:cNvPr id="178" name="Picture 177">
            <a:extLst>
              <a:ext uri="{FF2B5EF4-FFF2-40B4-BE49-F238E27FC236}">
                <a16:creationId xmlns:a16="http://schemas.microsoft.com/office/drawing/2014/main" id="{E6A0C29E-66DC-C443-BC27-E839AFD697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94518" y="6086771"/>
            <a:ext cx="902964" cy="516847"/>
          </a:xfrm>
          <a:prstGeom prst="rect">
            <a:avLst/>
          </a:prstGeom>
        </p:spPr>
      </p:pic>
      <p:pic>
        <p:nvPicPr>
          <p:cNvPr id="179" name="Picture 178">
            <a:extLst>
              <a:ext uri="{FF2B5EF4-FFF2-40B4-BE49-F238E27FC236}">
                <a16:creationId xmlns:a16="http://schemas.microsoft.com/office/drawing/2014/main" id="{B6B02569-B5AB-D44F-BEF6-5B05931999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03734" y="6140264"/>
            <a:ext cx="622966" cy="622966"/>
          </a:xfrm>
          <a:prstGeom prst="rect">
            <a:avLst/>
          </a:prstGeom>
        </p:spPr>
      </p:pic>
      <p:pic>
        <p:nvPicPr>
          <p:cNvPr id="180" name="Picture 179">
            <a:extLst>
              <a:ext uri="{FF2B5EF4-FFF2-40B4-BE49-F238E27FC236}">
                <a16:creationId xmlns:a16="http://schemas.microsoft.com/office/drawing/2014/main" id="{03044009-FA4E-5F42-9B11-CCB739BC9E7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11644" y="6218644"/>
            <a:ext cx="892930" cy="391284"/>
          </a:xfrm>
          <a:prstGeom prst="rect">
            <a:avLst/>
          </a:prstGeom>
        </p:spPr>
      </p:pic>
      <p:pic>
        <p:nvPicPr>
          <p:cNvPr id="181" name="Picture 180">
            <a:extLst>
              <a:ext uri="{FF2B5EF4-FFF2-40B4-BE49-F238E27FC236}">
                <a16:creationId xmlns:a16="http://schemas.microsoft.com/office/drawing/2014/main" id="{A7EE1662-37C2-FD4E-93AD-89559491B7C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55932" y="3033932"/>
            <a:ext cx="1103623" cy="511679"/>
          </a:xfrm>
          <a:prstGeom prst="rect">
            <a:avLst/>
          </a:prstGeom>
        </p:spPr>
      </p:pic>
      <p:pic>
        <p:nvPicPr>
          <p:cNvPr id="187" name="Picture 186">
            <a:extLst>
              <a:ext uri="{FF2B5EF4-FFF2-40B4-BE49-F238E27FC236}">
                <a16:creationId xmlns:a16="http://schemas.microsoft.com/office/drawing/2014/main" id="{136F0522-80EA-6844-8BCA-E7976E9B66A4}"/>
              </a:ext>
            </a:extLst>
          </p:cNvPr>
          <p:cNvPicPr>
            <a:picLocks noChangeAspect="1"/>
          </p:cNvPicPr>
          <p:nvPr/>
        </p:nvPicPr>
        <p:blipFill>
          <a:blip r:embed="rId8"/>
          <a:stretch>
            <a:fillRect/>
          </a:stretch>
        </p:blipFill>
        <p:spPr>
          <a:xfrm>
            <a:off x="784574" y="3060827"/>
            <a:ext cx="918913" cy="456197"/>
          </a:xfrm>
          <a:prstGeom prst="rect">
            <a:avLst/>
          </a:prstGeom>
        </p:spPr>
      </p:pic>
      <p:pic>
        <p:nvPicPr>
          <p:cNvPr id="189" name="Picture 188">
            <a:extLst>
              <a:ext uri="{FF2B5EF4-FFF2-40B4-BE49-F238E27FC236}">
                <a16:creationId xmlns:a16="http://schemas.microsoft.com/office/drawing/2014/main" id="{2D82A27D-C8FB-5545-B6C1-91DEF2E13FE8}"/>
              </a:ext>
            </a:extLst>
          </p:cNvPr>
          <p:cNvPicPr>
            <a:picLocks noChangeAspect="1"/>
          </p:cNvPicPr>
          <p:nvPr/>
        </p:nvPicPr>
        <p:blipFill>
          <a:blip r:embed="rId9"/>
          <a:stretch>
            <a:fillRect/>
          </a:stretch>
        </p:blipFill>
        <p:spPr>
          <a:xfrm>
            <a:off x="2035061" y="3017647"/>
            <a:ext cx="918913" cy="495301"/>
          </a:xfrm>
          <a:prstGeom prst="rect">
            <a:avLst/>
          </a:prstGeom>
        </p:spPr>
      </p:pic>
      <p:pic>
        <p:nvPicPr>
          <p:cNvPr id="190" name="Picture 189">
            <a:extLst>
              <a:ext uri="{FF2B5EF4-FFF2-40B4-BE49-F238E27FC236}">
                <a16:creationId xmlns:a16="http://schemas.microsoft.com/office/drawing/2014/main" id="{2A5AA471-46F8-144B-A4CA-DDF32FB26DE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30349" y="3085755"/>
            <a:ext cx="698706" cy="358632"/>
          </a:xfrm>
          <a:prstGeom prst="rect">
            <a:avLst/>
          </a:prstGeom>
        </p:spPr>
      </p:pic>
      <p:pic>
        <p:nvPicPr>
          <p:cNvPr id="196" name="Picture 195">
            <a:extLst>
              <a:ext uri="{FF2B5EF4-FFF2-40B4-BE49-F238E27FC236}">
                <a16:creationId xmlns:a16="http://schemas.microsoft.com/office/drawing/2014/main" id="{A9D1F7C4-7DDC-0240-89C4-FA4D3FB569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39067" y="2958738"/>
            <a:ext cx="622966" cy="622966"/>
          </a:xfrm>
          <a:prstGeom prst="rect">
            <a:avLst/>
          </a:prstGeom>
        </p:spPr>
      </p:pic>
      <p:pic>
        <p:nvPicPr>
          <p:cNvPr id="197" name="Picture 196">
            <a:extLst>
              <a:ext uri="{FF2B5EF4-FFF2-40B4-BE49-F238E27FC236}">
                <a16:creationId xmlns:a16="http://schemas.microsoft.com/office/drawing/2014/main" id="{038D1363-0008-EF49-B6E9-7707243B667D}"/>
              </a:ext>
            </a:extLst>
          </p:cNvPr>
          <p:cNvPicPr>
            <a:picLocks noChangeAspect="1"/>
          </p:cNvPicPr>
          <p:nvPr/>
        </p:nvPicPr>
        <p:blipFill>
          <a:blip r:embed="rId9"/>
          <a:stretch>
            <a:fillRect/>
          </a:stretch>
        </p:blipFill>
        <p:spPr>
          <a:xfrm>
            <a:off x="970961" y="6052882"/>
            <a:ext cx="918913" cy="495301"/>
          </a:xfrm>
          <a:prstGeom prst="rect">
            <a:avLst/>
          </a:prstGeom>
        </p:spPr>
      </p:pic>
      <p:pic>
        <p:nvPicPr>
          <p:cNvPr id="198" name="Picture 197">
            <a:extLst>
              <a:ext uri="{FF2B5EF4-FFF2-40B4-BE49-F238E27FC236}">
                <a16:creationId xmlns:a16="http://schemas.microsoft.com/office/drawing/2014/main" id="{88155684-D169-CD4C-AACD-D3CF826143D3}"/>
              </a:ext>
            </a:extLst>
          </p:cNvPr>
          <p:cNvPicPr>
            <a:picLocks noChangeAspect="1"/>
          </p:cNvPicPr>
          <p:nvPr/>
        </p:nvPicPr>
        <p:blipFill>
          <a:blip r:embed="rId11"/>
          <a:stretch>
            <a:fillRect/>
          </a:stretch>
        </p:blipFill>
        <p:spPr>
          <a:xfrm>
            <a:off x="1584986" y="6086771"/>
            <a:ext cx="918913" cy="475749"/>
          </a:xfrm>
          <a:prstGeom prst="rect">
            <a:avLst/>
          </a:prstGeom>
        </p:spPr>
      </p:pic>
      <p:pic>
        <p:nvPicPr>
          <p:cNvPr id="199" name="Picture 198">
            <a:extLst>
              <a:ext uri="{FF2B5EF4-FFF2-40B4-BE49-F238E27FC236}">
                <a16:creationId xmlns:a16="http://schemas.microsoft.com/office/drawing/2014/main" id="{27C71DD8-F212-8D44-8B77-D10EF7F62EC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397482" y="5893943"/>
            <a:ext cx="813178" cy="813178"/>
          </a:xfrm>
          <a:prstGeom prst="rect">
            <a:avLst/>
          </a:prstGeom>
        </p:spPr>
      </p:pic>
      <p:pic>
        <p:nvPicPr>
          <p:cNvPr id="203" name="Picture 202">
            <a:extLst>
              <a:ext uri="{FF2B5EF4-FFF2-40B4-BE49-F238E27FC236}">
                <a16:creationId xmlns:a16="http://schemas.microsoft.com/office/drawing/2014/main" id="{7357F73C-C8AA-2342-907E-6EFF728A40E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687725" y="2905384"/>
            <a:ext cx="739253" cy="739253"/>
          </a:xfrm>
          <a:prstGeom prst="rect">
            <a:avLst/>
          </a:prstGeom>
        </p:spPr>
      </p:pic>
      <p:pic>
        <p:nvPicPr>
          <p:cNvPr id="205" name="Picture 204">
            <a:extLst>
              <a:ext uri="{FF2B5EF4-FFF2-40B4-BE49-F238E27FC236}">
                <a16:creationId xmlns:a16="http://schemas.microsoft.com/office/drawing/2014/main" id="{11FE6AD9-31D7-A54B-8E3F-57410A6535A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396979" y="3043502"/>
            <a:ext cx="443136" cy="443136"/>
          </a:xfrm>
          <a:prstGeom prst="rect">
            <a:avLst/>
          </a:prstGeom>
        </p:spPr>
      </p:pic>
      <p:sp>
        <p:nvSpPr>
          <p:cNvPr id="2" name="Heart 1">
            <a:extLst>
              <a:ext uri="{FF2B5EF4-FFF2-40B4-BE49-F238E27FC236}">
                <a16:creationId xmlns:a16="http://schemas.microsoft.com/office/drawing/2014/main" id="{E08EA79D-1087-2446-96D7-ECB661975814}"/>
              </a:ext>
            </a:extLst>
          </p:cNvPr>
          <p:cNvSpPr/>
          <p:nvPr/>
        </p:nvSpPr>
        <p:spPr>
          <a:xfrm>
            <a:off x="8538400" y="3066964"/>
            <a:ext cx="282298" cy="265380"/>
          </a:xfrm>
          <a:prstGeom prst="heart">
            <a:avLst/>
          </a:prstGeom>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pic>
        <p:nvPicPr>
          <p:cNvPr id="195" name="Picture 194">
            <a:extLst>
              <a:ext uri="{FF2B5EF4-FFF2-40B4-BE49-F238E27FC236}">
                <a16:creationId xmlns:a16="http://schemas.microsoft.com/office/drawing/2014/main" id="{D8C0A4F8-EC8C-E341-804A-82C71319F359}"/>
              </a:ext>
            </a:extLst>
          </p:cNvPr>
          <p:cNvPicPr>
            <a:picLocks noChangeAspect="1"/>
          </p:cNvPicPr>
          <p:nvPr/>
        </p:nvPicPr>
        <p:blipFill>
          <a:blip r:embed="rId14"/>
          <a:stretch>
            <a:fillRect/>
          </a:stretch>
        </p:blipFill>
        <p:spPr>
          <a:xfrm>
            <a:off x="8233650" y="3039750"/>
            <a:ext cx="925430" cy="495301"/>
          </a:xfrm>
          <a:prstGeom prst="rect">
            <a:avLst/>
          </a:prstGeom>
        </p:spPr>
      </p:pic>
      <p:pic>
        <p:nvPicPr>
          <p:cNvPr id="204" name="Picture 203">
            <a:extLst>
              <a:ext uri="{FF2B5EF4-FFF2-40B4-BE49-F238E27FC236}">
                <a16:creationId xmlns:a16="http://schemas.microsoft.com/office/drawing/2014/main" id="{17EEDABC-B1A8-DA48-9CFB-C849C7ED81C7}"/>
              </a:ext>
            </a:extLst>
          </p:cNvPr>
          <p:cNvPicPr>
            <a:picLocks noChangeAspect="1"/>
          </p:cNvPicPr>
          <p:nvPr/>
        </p:nvPicPr>
        <p:blipFill>
          <a:blip r:embed="rId15"/>
          <a:stretch>
            <a:fillRect/>
          </a:stretch>
        </p:blipFill>
        <p:spPr>
          <a:xfrm>
            <a:off x="1464075" y="3043062"/>
            <a:ext cx="918913" cy="553955"/>
          </a:xfrm>
          <a:prstGeom prst="rect">
            <a:avLst/>
          </a:prstGeom>
        </p:spPr>
      </p:pic>
      <p:pic>
        <p:nvPicPr>
          <p:cNvPr id="36" name="Picture 35">
            <a:extLst>
              <a:ext uri="{FF2B5EF4-FFF2-40B4-BE49-F238E27FC236}">
                <a16:creationId xmlns:a16="http://schemas.microsoft.com/office/drawing/2014/main" id="{768FF0ED-E18D-1D49-899D-CA53CF13D578}"/>
              </a:ext>
            </a:extLst>
          </p:cNvPr>
          <p:cNvPicPr>
            <a:picLocks noChangeAspect="1"/>
          </p:cNvPicPr>
          <p:nvPr/>
        </p:nvPicPr>
        <p:blipFill>
          <a:blip r:embed="rId15"/>
          <a:stretch>
            <a:fillRect/>
          </a:stretch>
        </p:blipFill>
        <p:spPr>
          <a:xfrm>
            <a:off x="8937019" y="3016401"/>
            <a:ext cx="918913" cy="553955"/>
          </a:xfrm>
          <a:prstGeom prst="rect">
            <a:avLst/>
          </a:prstGeom>
        </p:spPr>
      </p:pic>
      <p:sp>
        <p:nvSpPr>
          <p:cNvPr id="39" name="TextBox 38">
            <a:extLst>
              <a:ext uri="{FF2B5EF4-FFF2-40B4-BE49-F238E27FC236}">
                <a16:creationId xmlns:a16="http://schemas.microsoft.com/office/drawing/2014/main" id="{99D5F740-657D-4B44-ADCD-1FB8BE4759E2}"/>
              </a:ext>
            </a:extLst>
          </p:cNvPr>
          <p:cNvSpPr txBox="1"/>
          <p:nvPr/>
        </p:nvSpPr>
        <p:spPr>
          <a:xfrm>
            <a:off x="8165622" y="1139078"/>
            <a:ext cx="3639345" cy="584775"/>
          </a:xfrm>
          <a:prstGeom prst="rect">
            <a:avLst/>
          </a:prstGeom>
          <a:noFill/>
        </p:spPr>
        <p:txBody>
          <a:bodyPr wrap="square" rtlCol="0">
            <a:spAutoFit/>
          </a:bodyPr>
          <a:lstStyle/>
          <a:p>
            <a:pPr marL="274320" marR="0" lvl="0" indent="-274320" algn="l" defTabSz="914400" rtl="0" eaLnBrk="1" fontAlgn="auto" latinLnBrk="0" hangingPunct="1">
              <a:lnSpc>
                <a:spcPct val="100000"/>
              </a:lnSpc>
              <a:spcBef>
                <a:spcPts val="0"/>
              </a:spcBef>
              <a:spcAft>
                <a:spcPts val="2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a:ea typeface="+mn-ea"/>
                <a:cs typeface="Calibri" panose="020F0502020204030204" pitchFamily="34" charset="0"/>
              </a:rPr>
              <a:t>2. Patient journey is collected across all care locations</a:t>
            </a:r>
            <a:endParaRPr kumimoji="0" lang="en-US" sz="1600" b="1" i="0" u="none" strike="noStrike" kern="1200" cap="none" spc="0" normalizeH="0" baseline="0" noProof="0" dirty="0">
              <a:ln>
                <a:noFill/>
              </a:ln>
              <a:solidFill>
                <a:prstClr val="black"/>
              </a:solidFill>
              <a:effectLst/>
              <a:uLnTx/>
              <a:uFillTx/>
              <a:latin typeface="Arial"/>
              <a:ea typeface="Verdana" pitchFamily="34" charset="0"/>
              <a:cs typeface="Verdana" pitchFamily="34" charset="0"/>
            </a:endParaRPr>
          </a:p>
        </p:txBody>
      </p:sp>
      <p:sp>
        <p:nvSpPr>
          <p:cNvPr id="42" name="TextBox 41">
            <a:extLst>
              <a:ext uri="{FF2B5EF4-FFF2-40B4-BE49-F238E27FC236}">
                <a16:creationId xmlns:a16="http://schemas.microsoft.com/office/drawing/2014/main" id="{45FF8BB3-1D8B-7145-910D-BC64A3AAEDD9}"/>
              </a:ext>
            </a:extLst>
          </p:cNvPr>
          <p:cNvSpPr txBox="1"/>
          <p:nvPr/>
        </p:nvSpPr>
        <p:spPr>
          <a:xfrm>
            <a:off x="900309" y="1145831"/>
            <a:ext cx="3708670" cy="584775"/>
          </a:xfrm>
          <a:prstGeom prst="rect">
            <a:avLst/>
          </a:prstGeom>
          <a:noFill/>
          <a:ln>
            <a:noFill/>
          </a:ln>
        </p:spPr>
        <p:txBody>
          <a:bodyPr wrap="square" rtlCol="0" anchor="ctr" anchorCtr="0">
            <a:spAutoFit/>
          </a:bodyPr>
          <a:lstStyle/>
          <a:p>
            <a:pPr marL="274320" marR="0" lvl="0" indent="-274320" algn="l" defTabSz="9144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a:ea typeface="Verdana" pitchFamily="34" charset="0"/>
                <a:cs typeface="Verdana" pitchFamily="34" charset="0"/>
              </a:rPr>
              <a:t>1. Each episode of care is captured effectively</a:t>
            </a:r>
          </a:p>
        </p:txBody>
      </p:sp>
      <p:sp>
        <p:nvSpPr>
          <p:cNvPr id="45" name="TextBox 44">
            <a:extLst>
              <a:ext uri="{FF2B5EF4-FFF2-40B4-BE49-F238E27FC236}">
                <a16:creationId xmlns:a16="http://schemas.microsoft.com/office/drawing/2014/main" id="{43BB4888-7858-C34D-8E42-0FB5499FCF48}"/>
              </a:ext>
            </a:extLst>
          </p:cNvPr>
          <p:cNvSpPr txBox="1"/>
          <p:nvPr/>
        </p:nvSpPr>
        <p:spPr>
          <a:xfrm>
            <a:off x="861461" y="4268063"/>
            <a:ext cx="3794547" cy="584775"/>
          </a:xfrm>
          <a:prstGeom prst="rect">
            <a:avLst/>
          </a:prstGeom>
          <a:noFill/>
        </p:spPr>
        <p:txBody>
          <a:bodyPr wrap="square" rtlCol="0" anchor="ctr" anchorCtr="0">
            <a:spAutoFit/>
          </a:bodyPr>
          <a:lstStyle/>
          <a:p>
            <a:pPr marL="274320" marR="0" lvl="0" indent="-274320" algn="l" defTabSz="914400" rtl="0" eaLnBrk="1" fontAlgn="auto" latinLnBrk="0" hangingPunct="1">
              <a:lnSpc>
                <a:spcPct val="100000"/>
              </a:lnSpc>
              <a:spcBef>
                <a:spcPts val="0"/>
              </a:spcBef>
              <a:spcAft>
                <a:spcPts val="2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a:ea typeface="+mn-ea"/>
                <a:cs typeface="Calibri" panose="020F0502020204030204" pitchFamily="34" charset="0"/>
              </a:rPr>
              <a:t>4. Better care is delivered to all patients</a:t>
            </a:r>
            <a:endParaRPr kumimoji="0" lang="en-US" sz="1600" b="0" i="0" u="none" strike="noStrike" kern="1200" cap="none" spc="0" normalizeH="0" baseline="0" noProof="0" dirty="0">
              <a:ln>
                <a:noFill/>
              </a:ln>
              <a:solidFill>
                <a:prstClr val="black"/>
              </a:solidFill>
              <a:effectLst/>
              <a:uLnTx/>
              <a:uFillTx/>
              <a:latin typeface="Arial"/>
              <a:ea typeface="Verdana" pitchFamily="34" charset="0"/>
              <a:cs typeface="Verdana" pitchFamily="34" charset="0"/>
            </a:endParaRPr>
          </a:p>
        </p:txBody>
      </p:sp>
      <p:sp>
        <p:nvSpPr>
          <p:cNvPr id="48" name="TextBox 47">
            <a:extLst>
              <a:ext uri="{FF2B5EF4-FFF2-40B4-BE49-F238E27FC236}">
                <a16:creationId xmlns:a16="http://schemas.microsoft.com/office/drawing/2014/main" id="{C4483E4F-6AE1-5349-B648-656462419500}"/>
              </a:ext>
            </a:extLst>
          </p:cNvPr>
          <p:cNvSpPr txBox="1"/>
          <p:nvPr/>
        </p:nvSpPr>
        <p:spPr>
          <a:xfrm>
            <a:off x="8156815" y="4241478"/>
            <a:ext cx="3648151" cy="584775"/>
          </a:xfrm>
          <a:prstGeom prst="rect">
            <a:avLst/>
          </a:prstGeom>
          <a:noFill/>
        </p:spPr>
        <p:txBody>
          <a:bodyPr wrap="square" rtlCol="0">
            <a:spAutoFit/>
          </a:bodyPr>
          <a:lstStyle/>
          <a:p>
            <a:pPr marL="274320" marR="0" lvl="0" indent="-27432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a:ea typeface="+mn-ea"/>
                <a:cs typeface="Calibri" panose="020F0502020204030204" pitchFamily="34" charset="0"/>
              </a:rPr>
              <a:t>3. Aggregated health data inform insights into clinical care</a:t>
            </a:r>
            <a:endParaRPr kumimoji="0" lang="en-US" sz="1600" b="0" i="0" u="none" strike="noStrike" kern="1200" cap="none" spc="0" normalizeH="0" baseline="0" noProof="0" dirty="0">
              <a:ln>
                <a:noFill/>
              </a:ln>
              <a:solidFill>
                <a:prstClr val="black"/>
              </a:solidFill>
              <a:effectLst/>
              <a:uLnTx/>
              <a:uFillTx/>
              <a:latin typeface="Arial"/>
              <a:ea typeface="Verdana" pitchFamily="34" charset="0"/>
              <a:cs typeface="Verdana" pitchFamily="34" charset="0"/>
            </a:endParaRPr>
          </a:p>
        </p:txBody>
      </p:sp>
    </p:spTree>
    <p:extLst>
      <p:ext uri="{BB962C8B-B14F-4D97-AF65-F5344CB8AC3E}">
        <p14:creationId xmlns:p14="http://schemas.microsoft.com/office/powerpoint/2010/main" val="126785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C715C-902B-4C40-AD38-355DE4D66353}"/>
              </a:ext>
            </a:extLst>
          </p:cNvPr>
          <p:cNvSpPr>
            <a:spLocks noGrp="1"/>
          </p:cNvSpPr>
          <p:nvPr>
            <p:ph type="title"/>
          </p:nvPr>
        </p:nvSpPr>
        <p:spPr/>
        <p:txBody>
          <a:bodyPr/>
          <a:lstStyle/>
          <a:p>
            <a:r>
              <a:rPr lang="en-US" dirty="0"/>
              <a:t>Curation Process Challenges</a:t>
            </a:r>
          </a:p>
        </p:txBody>
      </p:sp>
      <p:sp>
        <p:nvSpPr>
          <p:cNvPr id="4" name="Rectangle 3">
            <a:extLst>
              <a:ext uri="{FF2B5EF4-FFF2-40B4-BE49-F238E27FC236}">
                <a16:creationId xmlns:a16="http://schemas.microsoft.com/office/drawing/2014/main" id="{C1E58DDB-7089-7D42-93DD-157C20DC9323}"/>
              </a:ext>
            </a:extLst>
          </p:cNvPr>
          <p:cNvSpPr/>
          <p:nvPr/>
        </p:nvSpPr>
        <p:spPr>
          <a:xfrm>
            <a:off x="7148977" y="1742169"/>
            <a:ext cx="3752402" cy="4005926"/>
          </a:xfrm>
          <a:prstGeom prst="rect">
            <a:avLst/>
          </a:prstGeom>
          <a:solidFill>
            <a:srgbClr val="BED131">
              <a:lumMod val="60000"/>
              <a:lumOff val="40000"/>
            </a:srgbClr>
          </a:solidFill>
          <a:ln w="6350" cap="flat" cmpd="sng" algn="ctr">
            <a:solidFill>
              <a:sysClr val="windowText" lastClr="000000">
                <a:lumMod val="50000"/>
                <a:lumOff val="50000"/>
              </a:sys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a typeface="+mn-ea"/>
              <a:cs typeface="+mn-cs"/>
            </a:endParaRPr>
          </a:p>
        </p:txBody>
      </p:sp>
      <p:sp>
        <p:nvSpPr>
          <p:cNvPr id="5" name="TextBox 4">
            <a:extLst>
              <a:ext uri="{FF2B5EF4-FFF2-40B4-BE49-F238E27FC236}">
                <a16:creationId xmlns:a16="http://schemas.microsoft.com/office/drawing/2014/main" id="{843673B5-2090-1444-9B50-65ABE10886D2}"/>
              </a:ext>
            </a:extLst>
          </p:cNvPr>
          <p:cNvSpPr txBox="1"/>
          <p:nvPr/>
        </p:nvSpPr>
        <p:spPr>
          <a:xfrm>
            <a:off x="7148977" y="1403612"/>
            <a:ext cx="3752402" cy="338556"/>
          </a:xfrm>
          <a:prstGeom prst="rect">
            <a:avLst/>
          </a:prstGeom>
          <a:solidFill>
            <a:sysClr val="window" lastClr="FFFFFF">
              <a:lumMod val="75000"/>
            </a:sysClr>
          </a:solidFill>
          <a:ln>
            <a:solidFill>
              <a:sysClr val="windowText" lastClr="000000">
                <a:lumMod val="50000"/>
                <a:lumOff val="50000"/>
              </a:sysClr>
            </a:solidFill>
          </a:ln>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Arial"/>
                <a:ea typeface="Verdana" pitchFamily="34" charset="0"/>
                <a:cs typeface="Verdana" pitchFamily="34" charset="0"/>
              </a:rPr>
              <a:t>Electronic Health Record</a:t>
            </a:r>
          </a:p>
        </p:txBody>
      </p:sp>
      <p:sp>
        <p:nvSpPr>
          <p:cNvPr id="7" name="Rectangle 6">
            <a:extLst>
              <a:ext uri="{FF2B5EF4-FFF2-40B4-BE49-F238E27FC236}">
                <a16:creationId xmlns:a16="http://schemas.microsoft.com/office/drawing/2014/main" id="{921B49D3-C5E0-2749-BB97-D105D3862931}"/>
              </a:ext>
            </a:extLst>
          </p:cNvPr>
          <p:cNvSpPr/>
          <p:nvPr/>
        </p:nvSpPr>
        <p:spPr>
          <a:xfrm>
            <a:off x="7681857" y="1862388"/>
            <a:ext cx="3119515" cy="732774"/>
          </a:xfrm>
          <a:prstGeom prst="rect">
            <a:avLst/>
          </a:prstGeom>
          <a:solidFill>
            <a:srgbClr val="BED131">
              <a:lumMod val="20000"/>
              <a:lumOff val="80000"/>
            </a:srgbClr>
          </a:solidFill>
          <a:ln w="6350" cap="flat" cmpd="sng" algn="ctr">
            <a:solidFill>
              <a:sysClr val="windowText" lastClr="000000">
                <a:lumMod val="50000"/>
                <a:lumOff val="50000"/>
              </a:sys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a:ea typeface="+mn-ea"/>
                <a:cs typeface="+mn-cs"/>
              </a:rPr>
              <a:t>Structured</a:t>
            </a:r>
            <a:endParaRPr kumimoji="0" lang="en-US" sz="1800" b="0" i="0" u="none" strike="noStrike" kern="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a typeface="+mn-ea"/>
              <a:cs typeface="+mn-cs"/>
            </a:endParaRPr>
          </a:p>
        </p:txBody>
      </p:sp>
      <p:sp>
        <p:nvSpPr>
          <p:cNvPr id="8" name="Line Callout 1 18">
            <a:extLst>
              <a:ext uri="{FF2B5EF4-FFF2-40B4-BE49-F238E27FC236}">
                <a16:creationId xmlns:a16="http://schemas.microsoft.com/office/drawing/2014/main" id="{AC153C66-F119-DD48-93EB-5E6982094D84}"/>
              </a:ext>
            </a:extLst>
          </p:cNvPr>
          <p:cNvSpPr/>
          <p:nvPr/>
        </p:nvSpPr>
        <p:spPr>
          <a:xfrm>
            <a:off x="11184021" y="2671076"/>
            <a:ext cx="913244" cy="410107"/>
          </a:xfrm>
          <a:prstGeom prst="borderCallout1">
            <a:avLst>
              <a:gd name="adj1" fmla="val 56354"/>
              <a:gd name="adj2" fmla="val -4771"/>
              <a:gd name="adj3" fmla="val 57032"/>
              <a:gd name="adj4" fmla="val -42557"/>
            </a:avLst>
          </a:prstGeom>
          <a:noFill/>
          <a:ln w="6350" cap="flat" cmpd="sng" algn="ctr">
            <a:solidFill>
              <a:sysClr val="windowText" lastClr="000000">
                <a:lumMod val="50000"/>
                <a:lumOff val="50000"/>
              </a:sys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5B94"/>
                </a:solidFill>
                <a:effectLst/>
                <a:uLnTx/>
                <a:uFillTx/>
                <a:latin typeface="Arial"/>
                <a:ea typeface="+mn-ea"/>
                <a:cs typeface="+mn-cs"/>
              </a:rPr>
              <a:t>6 hours</a:t>
            </a:r>
          </a:p>
        </p:txBody>
      </p:sp>
      <p:sp>
        <p:nvSpPr>
          <p:cNvPr id="9" name="Line Callout 1 19">
            <a:extLst>
              <a:ext uri="{FF2B5EF4-FFF2-40B4-BE49-F238E27FC236}">
                <a16:creationId xmlns:a16="http://schemas.microsoft.com/office/drawing/2014/main" id="{665319E7-A7A9-644C-9206-825C542558C6}"/>
              </a:ext>
            </a:extLst>
          </p:cNvPr>
          <p:cNvSpPr/>
          <p:nvPr/>
        </p:nvSpPr>
        <p:spPr>
          <a:xfrm>
            <a:off x="11184022" y="1862388"/>
            <a:ext cx="913243" cy="411322"/>
          </a:xfrm>
          <a:prstGeom prst="borderCallout1">
            <a:avLst>
              <a:gd name="adj1" fmla="val 56354"/>
              <a:gd name="adj2" fmla="val -3583"/>
              <a:gd name="adj3" fmla="val 57318"/>
              <a:gd name="adj4" fmla="val -42158"/>
            </a:avLst>
          </a:prstGeom>
          <a:noFill/>
          <a:ln w="6350" cap="flat" cmpd="sng" algn="ctr">
            <a:solidFill>
              <a:sysClr val="windowText" lastClr="000000">
                <a:lumMod val="50000"/>
                <a:lumOff val="50000"/>
              </a:sys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5B94"/>
                </a:solidFill>
                <a:effectLst/>
                <a:uLnTx/>
                <a:uFillTx/>
                <a:latin typeface="Arial"/>
                <a:ea typeface="+mn-ea"/>
                <a:cs typeface="+mn-cs"/>
              </a:rPr>
              <a:t>2 hours</a:t>
            </a:r>
          </a:p>
        </p:txBody>
      </p:sp>
      <p:sp>
        <p:nvSpPr>
          <p:cNvPr id="11" name="Line Callout 1 18">
            <a:extLst>
              <a:ext uri="{FF2B5EF4-FFF2-40B4-BE49-F238E27FC236}">
                <a16:creationId xmlns:a16="http://schemas.microsoft.com/office/drawing/2014/main" id="{185EA5E9-639E-E245-BFBF-25BAC1E8FAC8}"/>
              </a:ext>
            </a:extLst>
          </p:cNvPr>
          <p:cNvSpPr/>
          <p:nvPr/>
        </p:nvSpPr>
        <p:spPr>
          <a:xfrm>
            <a:off x="11184020" y="3603189"/>
            <a:ext cx="913245" cy="410107"/>
          </a:xfrm>
          <a:prstGeom prst="borderCallout1">
            <a:avLst>
              <a:gd name="adj1" fmla="val 56354"/>
              <a:gd name="adj2" fmla="val -4771"/>
              <a:gd name="adj3" fmla="val 57032"/>
              <a:gd name="adj4" fmla="val -42557"/>
            </a:avLst>
          </a:prstGeom>
          <a:noFill/>
          <a:ln w="6350" cap="flat" cmpd="sng" algn="ctr">
            <a:solidFill>
              <a:sysClr val="windowText" lastClr="000000">
                <a:lumMod val="50000"/>
                <a:lumOff val="50000"/>
              </a:sys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5B94"/>
                </a:solidFill>
                <a:effectLst/>
                <a:uLnTx/>
                <a:uFillTx/>
                <a:latin typeface="Arial"/>
                <a:ea typeface="+mn-ea"/>
                <a:cs typeface="+mn-cs"/>
              </a:rPr>
              <a:t>84 hours</a:t>
            </a:r>
          </a:p>
        </p:txBody>
      </p:sp>
      <p:sp>
        <p:nvSpPr>
          <p:cNvPr id="13" name="Rectangle 12">
            <a:extLst>
              <a:ext uri="{FF2B5EF4-FFF2-40B4-BE49-F238E27FC236}">
                <a16:creationId xmlns:a16="http://schemas.microsoft.com/office/drawing/2014/main" id="{E6897D15-4B94-1049-B1CE-A6711F9EFA45}"/>
              </a:ext>
            </a:extLst>
          </p:cNvPr>
          <p:cNvSpPr/>
          <p:nvPr/>
        </p:nvSpPr>
        <p:spPr>
          <a:xfrm>
            <a:off x="7851921" y="2222120"/>
            <a:ext cx="1306389" cy="307777"/>
          </a:xfrm>
          <a:prstGeom prst="rect">
            <a:avLst/>
          </a:prstGeom>
          <a:solidFill>
            <a:schemeClr val="bg1"/>
          </a:solidFill>
          <a:ln>
            <a:solidFill>
              <a:sysClr val="windowText" lastClr="000000">
                <a:lumMod val="50000"/>
                <a:lumOff val="50000"/>
              </a:sysClr>
            </a:solidFill>
          </a:ln>
        </p:spPr>
        <p:txBody>
          <a:bodyPr wrap="square">
            <a:spAutoFit/>
          </a:bodyPr>
          <a:lstStyle/>
          <a:p>
            <a:pPr marL="12700" marR="0" lvl="0" indent="0" algn="l"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Verdana" pitchFamily="34" charset="0"/>
                <a:cs typeface="Verdana" pitchFamily="34" charset="0"/>
              </a:rPr>
              <a:t>Procedures</a:t>
            </a:r>
          </a:p>
        </p:txBody>
      </p:sp>
      <p:sp>
        <p:nvSpPr>
          <p:cNvPr id="15" name="Rectangle 14">
            <a:extLst>
              <a:ext uri="{FF2B5EF4-FFF2-40B4-BE49-F238E27FC236}">
                <a16:creationId xmlns:a16="http://schemas.microsoft.com/office/drawing/2014/main" id="{060750DF-2FB2-3242-9D9E-DA799F129C15}"/>
              </a:ext>
            </a:extLst>
          </p:cNvPr>
          <p:cNvSpPr/>
          <p:nvPr/>
        </p:nvSpPr>
        <p:spPr>
          <a:xfrm>
            <a:off x="9299227" y="2222119"/>
            <a:ext cx="1306389" cy="307777"/>
          </a:xfrm>
          <a:prstGeom prst="rect">
            <a:avLst/>
          </a:prstGeom>
          <a:solidFill>
            <a:schemeClr val="bg1"/>
          </a:solidFill>
          <a:ln>
            <a:solidFill>
              <a:sysClr val="windowText" lastClr="000000">
                <a:lumMod val="50000"/>
                <a:lumOff val="50000"/>
              </a:sysClr>
            </a:solidFill>
          </a:ln>
        </p:spPr>
        <p:txBody>
          <a:bodyPr wrap="square">
            <a:spAutoFit/>
          </a:bodyPr>
          <a:lstStyle/>
          <a:p>
            <a:pPr marL="12700" marR="0" lvl="0" indent="0" algn="l"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Verdana" pitchFamily="34" charset="0"/>
                <a:cs typeface="Verdana" pitchFamily="34" charset="0"/>
              </a:rPr>
              <a:t>Encounters</a:t>
            </a:r>
          </a:p>
        </p:txBody>
      </p:sp>
      <p:sp>
        <p:nvSpPr>
          <p:cNvPr id="25" name="Rectangle 24">
            <a:extLst>
              <a:ext uri="{FF2B5EF4-FFF2-40B4-BE49-F238E27FC236}">
                <a16:creationId xmlns:a16="http://schemas.microsoft.com/office/drawing/2014/main" id="{5CE06816-EAC7-814E-B50D-1F398A2A7D67}"/>
              </a:ext>
            </a:extLst>
          </p:cNvPr>
          <p:cNvSpPr/>
          <p:nvPr/>
        </p:nvSpPr>
        <p:spPr>
          <a:xfrm>
            <a:off x="7681857" y="2672210"/>
            <a:ext cx="3119515" cy="732774"/>
          </a:xfrm>
          <a:prstGeom prst="rect">
            <a:avLst/>
          </a:prstGeom>
          <a:solidFill>
            <a:srgbClr val="BED131">
              <a:lumMod val="20000"/>
              <a:lumOff val="80000"/>
            </a:srgbClr>
          </a:solidFill>
          <a:ln w="6350" cap="flat" cmpd="sng" algn="ctr">
            <a:solidFill>
              <a:sysClr val="windowText" lastClr="000000">
                <a:lumMod val="50000"/>
                <a:lumOff val="50000"/>
              </a:sys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a:ea typeface="+mn-ea"/>
                <a:cs typeface="+mn-cs"/>
              </a:rPr>
              <a:t>Semi-structured</a:t>
            </a:r>
            <a:endParaRPr kumimoji="0" lang="en-US" sz="1800" b="0" i="0" u="none" strike="noStrike" kern="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a typeface="+mn-ea"/>
              <a:cs typeface="+mn-cs"/>
            </a:endParaRPr>
          </a:p>
        </p:txBody>
      </p:sp>
      <p:sp>
        <p:nvSpPr>
          <p:cNvPr id="26" name="Rectangle 25">
            <a:extLst>
              <a:ext uri="{FF2B5EF4-FFF2-40B4-BE49-F238E27FC236}">
                <a16:creationId xmlns:a16="http://schemas.microsoft.com/office/drawing/2014/main" id="{289E80EF-6847-254C-8CE5-E2D8AD3062B2}"/>
              </a:ext>
            </a:extLst>
          </p:cNvPr>
          <p:cNvSpPr/>
          <p:nvPr/>
        </p:nvSpPr>
        <p:spPr>
          <a:xfrm>
            <a:off x="7851921" y="3031942"/>
            <a:ext cx="1306389" cy="307777"/>
          </a:xfrm>
          <a:prstGeom prst="rect">
            <a:avLst/>
          </a:prstGeom>
          <a:solidFill>
            <a:schemeClr val="bg1"/>
          </a:solidFill>
          <a:ln>
            <a:solidFill>
              <a:sysClr val="windowText" lastClr="000000">
                <a:lumMod val="50000"/>
                <a:lumOff val="50000"/>
              </a:sysClr>
            </a:solidFill>
          </a:ln>
        </p:spPr>
        <p:txBody>
          <a:bodyPr wrap="square">
            <a:spAutoFit/>
          </a:bodyPr>
          <a:lstStyle/>
          <a:p>
            <a:pPr marL="12700" marR="0" lvl="0" indent="0" algn="l"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Verdana" pitchFamily="34" charset="0"/>
                <a:cs typeface="Verdana" pitchFamily="34" charset="0"/>
              </a:rPr>
              <a:t>Labs</a:t>
            </a:r>
          </a:p>
        </p:txBody>
      </p:sp>
      <p:sp>
        <p:nvSpPr>
          <p:cNvPr id="27" name="Rectangle 26">
            <a:extLst>
              <a:ext uri="{FF2B5EF4-FFF2-40B4-BE49-F238E27FC236}">
                <a16:creationId xmlns:a16="http://schemas.microsoft.com/office/drawing/2014/main" id="{947E4D65-1711-2A43-A459-1D7E332B06E2}"/>
              </a:ext>
            </a:extLst>
          </p:cNvPr>
          <p:cNvSpPr/>
          <p:nvPr/>
        </p:nvSpPr>
        <p:spPr>
          <a:xfrm>
            <a:off x="9299227" y="3031941"/>
            <a:ext cx="1306389" cy="307777"/>
          </a:xfrm>
          <a:prstGeom prst="rect">
            <a:avLst/>
          </a:prstGeom>
          <a:solidFill>
            <a:schemeClr val="bg1"/>
          </a:solidFill>
          <a:ln>
            <a:solidFill>
              <a:sysClr val="windowText" lastClr="000000">
                <a:lumMod val="50000"/>
                <a:lumOff val="50000"/>
              </a:sysClr>
            </a:solidFill>
          </a:ln>
        </p:spPr>
        <p:txBody>
          <a:bodyPr wrap="square">
            <a:spAutoFit/>
          </a:bodyPr>
          <a:lstStyle/>
          <a:p>
            <a:pPr marL="12700" marR="0" lvl="0" indent="0" algn="l"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Verdana" pitchFamily="34" charset="0"/>
                <a:cs typeface="Verdana" pitchFamily="34" charset="0"/>
              </a:rPr>
              <a:t>Medications</a:t>
            </a:r>
          </a:p>
        </p:txBody>
      </p:sp>
      <p:sp>
        <p:nvSpPr>
          <p:cNvPr id="28" name="Rectangle 27">
            <a:extLst>
              <a:ext uri="{FF2B5EF4-FFF2-40B4-BE49-F238E27FC236}">
                <a16:creationId xmlns:a16="http://schemas.microsoft.com/office/drawing/2014/main" id="{2101650F-FEEA-3B4D-B3BC-0463A71D17D8}"/>
              </a:ext>
            </a:extLst>
          </p:cNvPr>
          <p:cNvSpPr/>
          <p:nvPr/>
        </p:nvSpPr>
        <p:spPr>
          <a:xfrm>
            <a:off x="7681857" y="3482031"/>
            <a:ext cx="3119515" cy="2095101"/>
          </a:xfrm>
          <a:prstGeom prst="rect">
            <a:avLst/>
          </a:prstGeom>
          <a:solidFill>
            <a:srgbClr val="BED131">
              <a:lumMod val="20000"/>
              <a:lumOff val="80000"/>
            </a:srgbClr>
          </a:solidFill>
          <a:ln w="6350" cap="flat" cmpd="sng" algn="ctr">
            <a:solidFill>
              <a:sysClr val="windowText" lastClr="000000">
                <a:lumMod val="50000"/>
                <a:lumOff val="50000"/>
              </a:sys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a:ea typeface="+mn-ea"/>
                <a:cs typeface="+mn-cs"/>
              </a:rPr>
              <a:t>Unstructured</a:t>
            </a:r>
            <a:endParaRPr kumimoji="0" lang="en-US" sz="1800" b="0" i="0" u="none" strike="noStrike" kern="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a typeface="+mn-ea"/>
              <a:cs typeface="+mn-cs"/>
            </a:endParaRPr>
          </a:p>
        </p:txBody>
      </p:sp>
      <p:sp>
        <p:nvSpPr>
          <p:cNvPr id="29" name="Rectangle 28">
            <a:extLst>
              <a:ext uri="{FF2B5EF4-FFF2-40B4-BE49-F238E27FC236}">
                <a16:creationId xmlns:a16="http://schemas.microsoft.com/office/drawing/2014/main" id="{99584892-6D6F-054C-A09B-3C6A26993A04}"/>
              </a:ext>
            </a:extLst>
          </p:cNvPr>
          <p:cNvSpPr/>
          <p:nvPr/>
        </p:nvSpPr>
        <p:spPr>
          <a:xfrm>
            <a:off x="7839025" y="3898916"/>
            <a:ext cx="1517354" cy="307777"/>
          </a:xfrm>
          <a:prstGeom prst="rect">
            <a:avLst/>
          </a:prstGeom>
          <a:solidFill>
            <a:schemeClr val="bg1"/>
          </a:solidFill>
          <a:ln>
            <a:solidFill>
              <a:sysClr val="windowText" lastClr="000000">
                <a:lumMod val="50000"/>
                <a:lumOff val="50000"/>
              </a:sysClr>
            </a:solidFill>
          </a:ln>
        </p:spPr>
        <p:txBody>
          <a:bodyPr wrap="square">
            <a:spAutoFit/>
          </a:bodyPr>
          <a:lstStyle/>
          <a:p>
            <a:pPr marL="12700" marR="0" lvl="0" indent="0" algn="l"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Verdana" pitchFamily="34" charset="0"/>
                <a:cs typeface="Verdana" pitchFamily="34" charset="0"/>
              </a:rPr>
              <a:t>Medical History</a:t>
            </a:r>
          </a:p>
        </p:txBody>
      </p:sp>
      <p:sp>
        <p:nvSpPr>
          <p:cNvPr id="30" name="Rectangle 29">
            <a:extLst>
              <a:ext uri="{FF2B5EF4-FFF2-40B4-BE49-F238E27FC236}">
                <a16:creationId xmlns:a16="http://schemas.microsoft.com/office/drawing/2014/main" id="{A4BD5AE6-A7D7-5C47-B5D2-3FBAC06E0322}"/>
              </a:ext>
            </a:extLst>
          </p:cNvPr>
          <p:cNvSpPr/>
          <p:nvPr/>
        </p:nvSpPr>
        <p:spPr>
          <a:xfrm>
            <a:off x="9429772" y="3898915"/>
            <a:ext cx="1232996" cy="307778"/>
          </a:xfrm>
          <a:prstGeom prst="rect">
            <a:avLst/>
          </a:prstGeom>
          <a:solidFill>
            <a:schemeClr val="bg1"/>
          </a:solidFill>
          <a:ln>
            <a:solidFill>
              <a:sysClr val="windowText" lastClr="000000">
                <a:lumMod val="50000"/>
                <a:lumOff val="50000"/>
              </a:sysClr>
            </a:solidFill>
          </a:ln>
        </p:spPr>
        <p:txBody>
          <a:bodyPr wrap="square">
            <a:spAutoFit/>
          </a:bodyPr>
          <a:lstStyle/>
          <a:p>
            <a:pPr marL="12700" marR="0" lvl="0" indent="0" algn="l"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Verdana" pitchFamily="34" charset="0"/>
                <a:cs typeface="Verdana" pitchFamily="34" charset="0"/>
              </a:rPr>
              <a:t>Assessment</a:t>
            </a:r>
          </a:p>
        </p:txBody>
      </p:sp>
      <p:sp>
        <p:nvSpPr>
          <p:cNvPr id="31" name="Rectangle 30">
            <a:extLst>
              <a:ext uri="{FF2B5EF4-FFF2-40B4-BE49-F238E27FC236}">
                <a16:creationId xmlns:a16="http://schemas.microsoft.com/office/drawing/2014/main" id="{2A1E4974-4BE9-AF46-A49D-59731D82AFF1}"/>
              </a:ext>
            </a:extLst>
          </p:cNvPr>
          <p:cNvSpPr/>
          <p:nvPr/>
        </p:nvSpPr>
        <p:spPr>
          <a:xfrm>
            <a:off x="7839025" y="4373436"/>
            <a:ext cx="1517354" cy="307777"/>
          </a:xfrm>
          <a:prstGeom prst="rect">
            <a:avLst/>
          </a:prstGeom>
          <a:solidFill>
            <a:schemeClr val="bg1"/>
          </a:solidFill>
          <a:ln>
            <a:solidFill>
              <a:sysClr val="windowText" lastClr="000000">
                <a:lumMod val="50000"/>
                <a:lumOff val="50000"/>
              </a:sysClr>
            </a:solidFill>
          </a:ln>
        </p:spPr>
        <p:txBody>
          <a:bodyPr wrap="square">
            <a:spAutoFit/>
          </a:bodyPr>
          <a:lstStyle/>
          <a:p>
            <a:pPr marL="12700" marR="0" lvl="0" indent="0" algn="l"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Verdana" pitchFamily="34" charset="0"/>
                <a:cs typeface="Verdana" pitchFamily="34" charset="0"/>
              </a:rPr>
              <a:t>Clinical Findings</a:t>
            </a:r>
          </a:p>
        </p:txBody>
      </p:sp>
      <p:sp>
        <p:nvSpPr>
          <p:cNvPr id="32" name="Rectangle 31">
            <a:extLst>
              <a:ext uri="{FF2B5EF4-FFF2-40B4-BE49-F238E27FC236}">
                <a16:creationId xmlns:a16="http://schemas.microsoft.com/office/drawing/2014/main" id="{EC5317A6-9F5D-5744-ABA8-7071F8D6725D}"/>
              </a:ext>
            </a:extLst>
          </p:cNvPr>
          <p:cNvSpPr/>
          <p:nvPr/>
        </p:nvSpPr>
        <p:spPr>
          <a:xfrm>
            <a:off x="9429772" y="4373436"/>
            <a:ext cx="1232996" cy="307777"/>
          </a:xfrm>
          <a:prstGeom prst="rect">
            <a:avLst/>
          </a:prstGeom>
          <a:solidFill>
            <a:schemeClr val="bg1"/>
          </a:solidFill>
          <a:ln>
            <a:solidFill>
              <a:sysClr val="windowText" lastClr="000000">
                <a:lumMod val="50000"/>
                <a:lumOff val="50000"/>
              </a:sysClr>
            </a:solidFill>
          </a:ln>
        </p:spPr>
        <p:txBody>
          <a:bodyPr wrap="square">
            <a:spAutoFit/>
          </a:bodyPr>
          <a:lstStyle/>
          <a:p>
            <a:pPr marL="12700" marR="0" lvl="0" indent="0" algn="l"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Verdana" pitchFamily="34" charset="0"/>
                <a:cs typeface="Verdana" pitchFamily="34" charset="0"/>
              </a:rPr>
              <a:t>Plan</a:t>
            </a:r>
          </a:p>
        </p:txBody>
      </p:sp>
      <p:sp>
        <p:nvSpPr>
          <p:cNvPr id="33" name="TextBox 32">
            <a:extLst>
              <a:ext uri="{FF2B5EF4-FFF2-40B4-BE49-F238E27FC236}">
                <a16:creationId xmlns:a16="http://schemas.microsoft.com/office/drawing/2014/main" id="{A3C6182D-ADEC-3646-B656-1FC93C65D1C5}"/>
              </a:ext>
            </a:extLst>
          </p:cNvPr>
          <p:cNvSpPr txBox="1"/>
          <p:nvPr/>
        </p:nvSpPr>
        <p:spPr>
          <a:xfrm>
            <a:off x="7156879" y="2869320"/>
            <a:ext cx="59503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a:ea typeface="Verdana" pitchFamily="34" charset="0"/>
                <a:cs typeface="Verdana" pitchFamily="34" charset="0"/>
              </a:rPr>
              <a:t>15%</a:t>
            </a:r>
          </a:p>
        </p:txBody>
      </p:sp>
      <p:sp>
        <p:nvSpPr>
          <p:cNvPr id="34" name="TextBox 33">
            <a:extLst>
              <a:ext uri="{FF2B5EF4-FFF2-40B4-BE49-F238E27FC236}">
                <a16:creationId xmlns:a16="http://schemas.microsoft.com/office/drawing/2014/main" id="{20B0E93F-F6C2-744C-8623-679687370E15}"/>
              </a:ext>
            </a:extLst>
          </p:cNvPr>
          <p:cNvSpPr txBox="1"/>
          <p:nvPr/>
        </p:nvSpPr>
        <p:spPr>
          <a:xfrm>
            <a:off x="7148977" y="2052842"/>
            <a:ext cx="59503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a:ea typeface="Verdana" pitchFamily="34" charset="0"/>
                <a:cs typeface="Verdana" pitchFamily="34" charset="0"/>
              </a:rPr>
              <a:t>10%</a:t>
            </a:r>
          </a:p>
        </p:txBody>
      </p:sp>
      <p:sp>
        <p:nvSpPr>
          <p:cNvPr id="35" name="TextBox 34">
            <a:extLst>
              <a:ext uri="{FF2B5EF4-FFF2-40B4-BE49-F238E27FC236}">
                <a16:creationId xmlns:a16="http://schemas.microsoft.com/office/drawing/2014/main" id="{EB6A15EE-5026-F84D-B2F9-490570D918C0}"/>
              </a:ext>
            </a:extLst>
          </p:cNvPr>
          <p:cNvSpPr txBox="1"/>
          <p:nvPr/>
        </p:nvSpPr>
        <p:spPr>
          <a:xfrm>
            <a:off x="7148977" y="4338587"/>
            <a:ext cx="59503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a:ea typeface="Verdana" pitchFamily="34" charset="0"/>
                <a:cs typeface="Verdana" pitchFamily="34" charset="0"/>
              </a:rPr>
              <a:t>75%</a:t>
            </a:r>
          </a:p>
        </p:txBody>
      </p:sp>
      <p:sp>
        <p:nvSpPr>
          <p:cNvPr id="36" name="Content Placeholder 2">
            <a:extLst>
              <a:ext uri="{FF2B5EF4-FFF2-40B4-BE49-F238E27FC236}">
                <a16:creationId xmlns:a16="http://schemas.microsoft.com/office/drawing/2014/main" id="{B3E27E64-FA50-BB40-995F-A5A63F8CE273}"/>
              </a:ext>
            </a:extLst>
          </p:cNvPr>
          <p:cNvSpPr>
            <a:spLocks noGrp="1"/>
          </p:cNvSpPr>
          <p:nvPr>
            <p:ph idx="1"/>
          </p:nvPr>
        </p:nvSpPr>
        <p:spPr>
          <a:xfrm>
            <a:off x="812800" y="1447800"/>
            <a:ext cx="6148323" cy="4655117"/>
          </a:xfrm>
        </p:spPr>
        <p:txBody>
          <a:bodyPr>
            <a:normAutofit/>
          </a:bodyPr>
          <a:lstStyle/>
          <a:p>
            <a:r>
              <a:rPr lang="en-US" sz="1800" dirty="0"/>
              <a:t>Example Patient:</a:t>
            </a:r>
            <a:r>
              <a:rPr lang="en-US" sz="1800" b="0" dirty="0"/>
              <a:t> Medical record is approximately 350 pages that spans ~2 years of care</a:t>
            </a:r>
          </a:p>
          <a:p>
            <a:r>
              <a:rPr lang="en-US" sz="1800" dirty="0"/>
              <a:t>Unstructured clinical notes are information dense </a:t>
            </a:r>
          </a:p>
          <a:p>
            <a:pPr lvl="1"/>
            <a:r>
              <a:rPr lang="en-US" sz="1800" dirty="0"/>
              <a:t>50 clinical notes</a:t>
            </a:r>
          </a:p>
          <a:p>
            <a:pPr lvl="1"/>
            <a:r>
              <a:rPr lang="en-US" sz="1800" dirty="0"/>
              <a:t>40-60 “atomized” clinical statements per clinical note</a:t>
            </a:r>
          </a:p>
          <a:p>
            <a:pPr lvl="1"/>
            <a:r>
              <a:rPr lang="en-US" sz="1800" dirty="0"/>
              <a:t>~2 minutes to record / reconcile each statement</a:t>
            </a:r>
          </a:p>
          <a:p>
            <a:r>
              <a:rPr lang="en-US" sz="1800" dirty="0"/>
              <a:t>Ambiguity in medical record</a:t>
            </a:r>
          </a:p>
          <a:p>
            <a:pPr lvl="1"/>
            <a:r>
              <a:rPr lang="en-US" sz="1800" dirty="0"/>
              <a:t>E.g., Inconsistencies between different parts of the medical record require treating clinician input</a:t>
            </a:r>
          </a:p>
          <a:p>
            <a:r>
              <a:rPr lang="en-US" sz="1800" dirty="0"/>
              <a:t>Unstructured data within structured data</a:t>
            </a:r>
          </a:p>
          <a:p>
            <a:pPr lvl="1"/>
            <a:r>
              <a:rPr lang="en-US" sz="1800" dirty="0"/>
              <a:t>E.g., Unstructured medication instructions given within structured list of medications</a:t>
            </a:r>
          </a:p>
          <a:p>
            <a:r>
              <a:rPr lang="en-US" sz="1800" dirty="0"/>
              <a:t>Significant effort to code clinical information</a:t>
            </a:r>
          </a:p>
        </p:txBody>
      </p:sp>
      <p:sp>
        <p:nvSpPr>
          <p:cNvPr id="38" name="Rectangle 37">
            <a:extLst>
              <a:ext uri="{FF2B5EF4-FFF2-40B4-BE49-F238E27FC236}">
                <a16:creationId xmlns:a16="http://schemas.microsoft.com/office/drawing/2014/main" id="{FAF859AC-883D-674E-8020-4D9B4F1C1FC5}"/>
              </a:ext>
            </a:extLst>
          </p:cNvPr>
          <p:cNvSpPr/>
          <p:nvPr/>
        </p:nvSpPr>
        <p:spPr>
          <a:xfrm>
            <a:off x="755847" y="5929919"/>
            <a:ext cx="11131353" cy="400110"/>
          </a:xfrm>
          <a:prstGeom prst="rect">
            <a:avLst/>
          </a:prstGeom>
          <a:solidFill>
            <a:srgbClr val="005B94"/>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Arial"/>
                <a:ea typeface="+mn-ea"/>
                <a:cs typeface="+mn-cs"/>
              </a:rPr>
              <a:t>We estimate it would take ~100 hours to curate a comprehensive SHR for 1 MBC patient *</a:t>
            </a:r>
          </a:p>
        </p:txBody>
      </p:sp>
      <p:sp>
        <p:nvSpPr>
          <p:cNvPr id="3" name="TextBox 2">
            <a:extLst>
              <a:ext uri="{FF2B5EF4-FFF2-40B4-BE49-F238E27FC236}">
                <a16:creationId xmlns:a16="http://schemas.microsoft.com/office/drawing/2014/main" id="{3E1BFD56-918C-F943-A272-429DC57BEC69}"/>
              </a:ext>
            </a:extLst>
          </p:cNvPr>
          <p:cNvSpPr txBox="1"/>
          <p:nvPr/>
        </p:nvSpPr>
        <p:spPr>
          <a:xfrm>
            <a:off x="727348" y="6327647"/>
            <a:ext cx="898669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Verdana" pitchFamily="34" charset="0"/>
                <a:cs typeface="Verdana" pitchFamily="34" charset="0"/>
              </a:rPr>
              <a:t>* This is an estimate based on curating the structured / semi-structured data and ~10% of the unstructured data</a:t>
            </a:r>
          </a:p>
        </p:txBody>
      </p:sp>
    </p:spTree>
    <p:extLst>
      <p:ext uri="{BB962C8B-B14F-4D97-AF65-F5344CB8AC3E}">
        <p14:creationId xmlns:p14="http://schemas.microsoft.com/office/powerpoint/2010/main" val="28993200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5F519-F0F2-4E74-B435-C4C6764D85E0}"/>
              </a:ext>
            </a:extLst>
          </p:cNvPr>
          <p:cNvSpPr>
            <a:spLocks noGrp="1"/>
          </p:cNvSpPr>
          <p:nvPr>
            <p:ph type="title"/>
          </p:nvPr>
        </p:nvSpPr>
        <p:spPr>
          <a:xfrm>
            <a:off x="812800" y="274638"/>
            <a:ext cx="10972800" cy="868362"/>
          </a:xfrm>
        </p:spPr>
        <p:txBody>
          <a:bodyPr/>
          <a:lstStyle/>
          <a:p>
            <a:r>
              <a:rPr lang="en-US" dirty="0"/>
              <a:t>Standards Landscape Survey</a:t>
            </a:r>
          </a:p>
        </p:txBody>
      </p:sp>
      <p:pic>
        <p:nvPicPr>
          <p:cNvPr id="3" name="Picture 2">
            <a:extLst>
              <a:ext uri="{FF2B5EF4-FFF2-40B4-BE49-F238E27FC236}">
                <a16:creationId xmlns:a16="http://schemas.microsoft.com/office/drawing/2014/main" id="{869F0102-6EF5-4E70-A84D-5D0806A23C65}"/>
              </a:ext>
            </a:extLst>
          </p:cNvPr>
          <p:cNvPicPr>
            <a:picLocks noChangeAspect="1"/>
          </p:cNvPicPr>
          <p:nvPr/>
        </p:nvPicPr>
        <p:blipFill>
          <a:blip r:embed="rId3"/>
          <a:stretch>
            <a:fillRect/>
          </a:stretch>
        </p:blipFill>
        <p:spPr>
          <a:xfrm>
            <a:off x="657265" y="0"/>
            <a:ext cx="11247120" cy="6858000"/>
          </a:xfrm>
          <a:prstGeom prst="rect">
            <a:avLst/>
          </a:prstGeom>
        </p:spPr>
      </p:pic>
      <p:pic>
        <p:nvPicPr>
          <p:cNvPr id="5" name="Picture 4">
            <a:extLst>
              <a:ext uri="{FF2B5EF4-FFF2-40B4-BE49-F238E27FC236}">
                <a16:creationId xmlns:a16="http://schemas.microsoft.com/office/drawing/2014/main" id="{5FFBEC61-7AD4-4C93-B79E-F235DB3EFC43}"/>
              </a:ext>
            </a:extLst>
          </p:cNvPr>
          <p:cNvPicPr>
            <a:picLocks noChangeAspect="1"/>
          </p:cNvPicPr>
          <p:nvPr/>
        </p:nvPicPr>
        <p:blipFill>
          <a:blip r:embed="rId4"/>
          <a:stretch>
            <a:fillRect/>
          </a:stretch>
        </p:blipFill>
        <p:spPr>
          <a:xfrm>
            <a:off x="8803532" y="5457825"/>
            <a:ext cx="3314801" cy="1400175"/>
          </a:xfrm>
          <a:prstGeom prst="rect">
            <a:avLst/>
          </a:prstGeom>
        </p:spPr>
      </p:pic>
      <p:sp>
        <p:nvSpPr>
          <p:cNvPr id="4" name="TextBox 3">
            <a:extLst>
              <a:ext uri="{FF2B5EF4-FFF2-40B4-BE49-F238E27FC236}">
                <a16:creationId xmlns:a16="http://schemas.microsoft.com/office/drawing/2014/main" id="{DA56088C-237E-452F-A2A6-39D388429170}"/>
              </a:ext>
            </a:extLst>
          </p:cNvPr>
          <p:cNvSpPr txBox="1"/>
          <p:nvPr/>
        </p:nvSpPr>
        <p:spPr>
          <a:xfrm>
            <a:off x="3352800" y="2378171"/>
            <a:ext cx="1928733" cy="723275"/>
          </a:xfrm>
          <a:prstGeom prst="rect">
            <a:avLst/>
          </a:prstGeom>
          <a:noFill/>
          <a:ln>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Verdana" pitchFamily="34" charset="0"/>
                <a:cs typeface="Verdana" pitchFamily="34" charset="0"/>
              </a:rPr>
              <a:t>21 Organizations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Verdana" pitchFamily="34" charset="0"/>
                <a:cs typeface="Verdana" pitchFamily="34" charset="0"/>
              </a:rPr>
              <a:t>48 Standards</a:t>
            </a:r>
          </a:p>
        </p:txBody>
      </p:sp>
    </p:spTree>
    <p:extLst>
      <p:ext uri="{BB962C8B-B14F-4D97-AF65-F5344CB8AC3E}">
        <p14:creationId xmlns:p14="http://schemas.microsoft.com/office/powerpoint/2010/main" val="4741651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ICAREdata Study Goal</a:t>
            </a:r>
          </a:p>
        </p:txBody>
      </p:sp>
      <p:sp>
        <p:nvSpPr>
          <p:cNvPr id="3" name="Content Placeholder 2"/>
          <p:cNvSpPr>
            <a:spLocks noGrp="1"/>
          </p:cNvSpPr>
          <p:nvPr>
            <p:ph idx="1"/>
          </p:nvPr>
        </p:nvSpPr>
        <p:spPr/>
        <p:txBody>
          <a:bodyPr>
            <a:normAutofit/>
          </a:bodyPr>
          <a:lstStyle/>
          <a:p>
            <a:r>
              <a:rPr lang="en-US" sz="2400" dirty="0"/>
              <a:t>Support the collection of high quality</a:t>
            </a:r>
            <a:r>
              <a:rPr lang="en-US" sz="2400" baseline="30000" dirty="0"/>
              <a:t>1</a:t>
            </a:r>
            <a:r>
              <a:rPr lang="en-US" sz="2400" dirty="0"/>
              <a:t> real-world data (RWD) in a way that enables clinical oncology research</a:t>
            </a:r>
          </a:p>
        </p:txBody>
      </p:sp>
      <p:sp>
        <p:nvSpPr>
          <p:cNvPr id="4" name="TextBox 3">
            <a:extLst>
              <a:ext uri="{FF2B5EF4-FFF2-40B4-BE49-F238E27FC236}">
                <a16:creationId xmlns:a16="http://schemas.microsoft.com/office/drawing/2014/main" id="{2F7DBA4F-CBB0-484A-B2AC-C9D6F50974E2}"/>
              </a:ext>
            </a:extLst>
          </p:cNvPr>
          <p:cNvSpPr txBox="1"/>
          <p:nvPr/>
        </p:nvSpPr>
        <p:spPr>
          <a:xfrm>
            <a:off x="6299200" y="6511914"/>
            <a:ext cx="496321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Verdana" pitchFamily="34" charset="0"/>
                <a:cs typeface="Verdana" pitchFamily="34" charset="0"/>
              </a:rPr>
              <a:t>1. High quality data is data that is complete, accurate and computable.</a:t>
            </a:r>
          </a:p>
        </p:txBody>
      </p:sp>
      <p:sp>
        <p:nvSpPr>
          <p:cNvPr id="5" name="TextBox 4">
            <a:extLst>
              <a:ext uri="{FF2B5EF4-FFF2-40B4-BE49-F238E27FC236}">
                <a16:creationId xmlns:a16="http://schemas.microsoft.com/office/drawing/2014/main" id="{B1BFF2E2-85AF-4444-98D7-FA62C96FA074}"/>
              </a:ext>
            </a:extLst>
          </p:cNvPr>
          <p:cNvSpPr txBox="1"/>
          <p:nvPr/>
        </p:nvSpPr>
        <p:spPr>
          <a:xfrm>
            <a:off x="1179062" y="2477317"/>
            <a:ext cx="3342975" cy="822960"/>
          </a:xfrm>
          <a:prstGeom prst="rect">
            <a:avLst/>
          </a:prstGeom>
          <a:solidFill>
            <a:srgbClr val="005B94"/>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Arial"/>
                <a:ea typeface="Verdana" pitchFamily="34" charset="0"/>
                <a:cs typeface="Verdana" pitchFamily="34" charset="0"/>
              </a:rPr>
              <a:t>Increase data pool</a:t>
            </a:r>
            <a:br>
              <a:rPr kumimoji="0" lang="en-US" sz="2000" b="1" i="0" u="none" strike="noStrike" kern="1200" cap="none" spc="0" normalizeH="0" baseline="0" noProof="0" dirty="0">
                <a:ln>
                  <a:noFill/>
                </a:ln>
                <a:solidFill>
                  <a:prstClr val="white"/>
                </a:solidFill>
                <a:effectLst/>
                <a:uLnTx/>
                <a:uFillTx/>
                <a:latin typeface="Arial"/>
                <a:ea typeface="Verdana" pitchFamily="34" charset="0"/>
                <a:cs typeface="Verdana" pitchFamily="34" charset="0"/>
              </a:rPr>
            </a:br>
            <a:r>
              <a:rPr kumimoji="0" lang="en-US" sz="2000" b="1" i="0" u="none" strike="noStrike" kern="1200" cap="none" spc="0" normalizeH="0" baseline="0" noProof="0" dirty="0">
                <a:ln>
                  <a:noFill/>
                </a:ln>
                <a:solidFill>
                  <a:prstClr val="white"/>
                </a:solidFill>
                <a:effectLst/>
                <a:uLnTx/>
                <a:uFillTx/>
                <a:latin typeface="Arial"/>
                <a:ea typeface="Verdana" pitchFamily="34" charset="0"/>
                <a:cs typeface="Verdana" pitchFamily="34" charset="0"/>
              </a:rPr>
              <a:t>(RCT data + RWD)</a:t>
            </a:r>
          </a:p>
        </p:txBody>
      </p:sp>
      <p:sp>
        <p:nvSpPr>
          <p:cNvPr id="6" name="TextBox 5">
            <a:extLst>
              <a:ext uri="{FF2B5EF4-FFF2-40B4-BE49-F238E27FC236}">
                <a16:creationId xmlns:a16="http://schemas.microsoft.com/office/drawing/2014/main" id="{C549EF8E-BB5A-41AE-A5DD-1F96D9FA2612}"/>
              </a:ext>
            </a:extLst>
          </p:cNvPr>
          <p:cNvSpPr txBox="1"/>
          <p:nvPr/>
        </p:nvSpPr>
        <p:spPr>
          <a:xfrm>
            <a:off x="1179061" y="5309137"/>
            <a:ext cx="3342975" cy="822960"/>
          </a:xfrm>
          <a:prstGeom prst="rect">
            <a:avLst/>
          </a:prstGeom>
          <a:solidFill>
            <a:srgbClr val="005B94"/>
          </a:solidFill>
        </p:spPr>
        <p:txBody>
          <a:bodyPr wrap="none" rtlCol="0" anchor="ctr">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Arial"/>
                <a:ea typeface="Verdana" pitchFamily="34" charset="0"/>
                <a:cs typeface="Verdana" pitchFamily="34" charset="0"/>
              </a:rPr>
              <a:t>Inform data driven </a:t>
            </a:r>
            <a:br>
              <a:rPr kumimoji="0" lang="en-US" sz="2000" b="1" i="0" u="none" strike="noStrike" kern="1200" cap="none" spc="0" normalizeH="0" baseline="0" noProof="0" dirty="0">
                <a:ln>
                  <a:noFill/>
                </a:ln>
                <a:solidFill>
                  <a:prstClr val="white"/>
                </a:solidFill>
                <a:effectLst/>
                <a:uLnTx/>
                <a:uFillTx/>
                <a:latin typeface="Arial"/>
                <a:ea typeface="Verdana" pitchFamily="34" charset="0"/>
                <a:cs typeface="Verdana" pitchFamily="34" charset="0"/>
              </a:rPr>
            </a:br>
            <a:r>
              <a:rPr kumimoji="0" lang="en-US" sz="2000" b="1" i="0" u="none" strike="noStrike" kern="1200" cap="none" spc="0" normalizeH="0" baseline="0" noProof="0" dirty="0">
                <a:ln>
                  <a:noFill/>
                </a:ln>
                <a:solidFill>
                  <a:prstClr val="white"/>
                </a:solidFill>
                <a:effectLst/>
                <a:uLnTx/>
                <a:uFillTx/>
                <a:latin typeface="Arial"/>
                <a:ea typeface="Verdana" pitchFamily="34" charset="0"/>
                <a:cs typeface="Verdana" pitchFamily="34" charset="0"/>
              </a:rPr>
              <a:t>patient care</a:t>
            </a:r>
          </a:p>
        </p:txBody>
      </p:sp>
      <p:sp>
        <p:nvSpPr>
          <p:cNvPr id="7" name="TextBox 6">
            <a:extLst>
              <a:ext uri="{FF2B5EF4-FFF2-40B4-BE49-F238E27FC236}">
                <a16:creationId xmlns:a16="http://schemas.microsoft.com/office/drawing/2014/main" id="{B1BFF2E2-85AF-4444-98D7-FA62C96FA074}"/>
              </a:ext>
            </a:extLst>
          </p:cNvPr>
          <p:cNvSpPr txBox="1"/>
          <p:nvPr/>
        </p:nvSpPr>
        <p:spPr>
          <a:xfrm>
            <a:off x="1179062" y="3421257"/>
            <a:ext cx="3342975" cy="822960"/>
          </a:xfrm>
          <a:prstGeom prst="rect">
            <a:avLst/>
          </a:prstGeom>
          <a:solidFill>
            <a:srgbClr val="005B94"/>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Arial"/>
                <a:ea typeface="Verdana" pitchFamily="34" charset="0"/>
                <a:cs typeface="Verdana" pitchFamily="34" charset="0"/>
              </a:rPr>
              <a:t>Inform therapeutics </a:t>
            </a:r>
            <a:br>
              <a:rPr kumimoji="0" lang="en-US" sz="2000" b="1" i="0" u="none" strike="noStrike" kern="1200" cap="none" spc="0" normalizeH="0" baseline="0" noProof="0" dirty="0">
                <a:ln>
                  <a:noFill/>
                </a:ln>
                <a:solidFill>
                  <a:prstClr val="white"/>
                </a:solidFill>
                <a:effectLst/>
                <a:uLnTx/>
                <a:uFillTx/>
                <a:latin typeface="Arial"/>
                <a:ea typeface="Verdana" pitchFamily="34" charset="0"/>
                <a:cs typeface="Verdana" pitchFamily="34" charset="0"/>
              </a:rPr>
            </a:br>
            <a:r>
              <a:rPr kumimoji="0" lang="en-US" sz="2000" b="1" i="0" u="none" strike="noStrike" kern="1200" cap="none" spc="0" normalizeH="0" baseline="0" noProof="0" dirty="0">
                <a:ln>
                  <a:noFill/>
                </a:ln>
                <a:solidFill>
                  <a:prstClr val="white"/>
                </a:solidFill>
                <a:effectLst/>
                <a:uLnTx/>
                <a:uFillTx/>
                <a:latin typeface="Arial"/>
                <a:ea typeface="Verdana" pitchFamily="34" charset="0"/>
                <a:cs typeface="Verdana" pitchFamily="34" charset="0"/>
              </a:rPr>
              <a:t>development</a:t>
            </a:r>
          </a:p>
        </p:txBody>
      </p:sp>
      <p:sp>
        <p:nvSpPr>
          <p:cNvPr id="8" name="TextBox 7">
            <a:extLst>
              <a:ext uri="{FF2B5EF4-FFF2-40B4-BE49-F238E27FC236}">
                <a16:creationId xmlns:a16="http://schemas.microsoft.com/office/drawing/2014/main" id="{C549EF8E-BB5A-41AE-A5DD-1F96D9FA2612}"/>
              </a:ext>
            </a:extLst>
          </p:cNvPr>
          <p:cNvSpPr txBox="1"/>
          <p:nvPr/>
        </p:nvSpPr>
        <p:spPr>
          <a:xfrm>
            <a:off x="1179062" y="4365197"/>
            <a:ext cx="3342975" cy="822960"/>
          </a:xfrm>
          <a:prstGeom prst="rect">
            <a:avLst/>
          </a:prstGeom>
          <a:solidFill>
            <a:srgbClr val="005B94"/>
          </a:solidFill>
        </p:spPr>
        <p:txBody>
          <a:bodyPr wrap="none" rtlCol="0" anchor="ctr">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Arial"/>
                <a:ea typeface="Verdana" pitchFamily="34" charset="0"/>
                <a:cs typeface="Verdana" pitchFamily="34" charset="0"/>
              </a:rPr>
              <a:t>Inform regulatory</a:t>
            </a:r>
            <a:br>
              <a:rPr kumimoji="0" lang="en-US" sz="2000" b="1" i="0" u="none" strike="noStrike" kern="1200" cap="none" spc="0" normalizeH="0" baseline="0" noProof="0" dirty="0">
                <a:ln>
                  <a:noFill/>
                </a:ln>
                <a:solidFill>
                  <a:prstClr val="white"/>
                </a:solidFill>
                <a:effectLst/>
                <a:uLnTx/>
                <a:uFillTx/>
                <a:latin typeface="Arial"/>
                <a:ea typeface="Verdana" pitchFamily="34" charset="0"/>
                <a:cs typeface="Verdana" pitchFamily="34" charset="0"/>
              </a:rPr>
            </a:br>
            <a:r>
              <a:rPr kumimoji="0" lang="en-US" sz="2000" b="1" i="0" u="none" strike="noStrike" kern="1200" cap="none" spc="0" normalizeH="0" baseline="0" noProof="0" dirty="0">
                <a:ln>
                  <a:noFill/>
                </a:ln>
                <a:solidFill>
                  <a:prstClr val="white"/>
                </a:solidFill>
                <a:effectLst/>
                <a:uLnTx/>
                <a:uFillTx/>
                <a:latin typeface="Arial"/>
                <a:ea typeface="Verdana" pitchFamily="34" charset="0"/>
                <a:cs typeface="Verdana" pitchFamily="34" charset="0"/>
              </a:rPr>
              <a:t> decision making</a:t>
            </a:r>
          </a:p>
        </p:txBody>
      </p:sp>
      <p:sp>
        <p:nvSpPr>
          <p:cNvPr id="9" name="TextBox 8"/>
          <p:cNvSpPr txBox="1"/>
          <p:nvPr/>
        </p:nvSpPr>
        <p:spPr>
          <a:xfrm>
            <a:off x="4603897" y="2484034"/>
            <a:ext cx="717570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a:ea typeface="Verdana" pitchFamily="34" charset="0"/>
                <a:cs typeface="Verdana" pitchFamily="34" charset="0"/>
              </a:rPr>
              <a:t>Establishing large scale, prospective collection and integration of high quality clinical data across multiple clinical care sites to augment data collected from clinical trials.</a:t>
            </a:r>
          </a:p>
        </p:txBody>
      </p:sp>
      <p:sp>
        <p:nvSpPr>
          <p:cNvPr id="14" name="TextBox 13"/>
          <p:cNvSpPr txBox="1"/>
          <p:nvPr/>
        </p:nvSpPr>
        <p:spPr>
          <a:xfrm>
            <a:off x="4588453" y="3417238"/>
            <a:ext cx="744760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a:ea typeface="Verdana" pitchFamily="34" charset="0"/>
                <a:cs typeface="Verdana" pitchFamily="34" charset="0"/>
              </a:rPr>
              <a:t>Developing effective treatments for patients with rare tumors or uncommon disease types and understanding the natural history and response to therapy for diseases where multiple sequential therapeutic regimens are employed.</a:t>
            </a:r>
          </a:p>
        </p:txBody>
      </p:sp>
      <p:sp>
        <p:nvSpPr>
          <p:cNvPr id="15" name="TextBox 14"/>
          <p:cNvSpPr txBox="1"/>
          <p:nvPr/>
        </p:nvSpPr>
        <p:spPr>
          <a:xfrm>
            <a:off x="4603898" y="4350442"/>
            <a:ext cx="717570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a:ea typeface="Verdana" pitchFamily="34" charset="0"/>
                <a:cs typeface="Verdana" pitchFamily="34" charset="0"/>
              </a:rPr>
              <a:t>Helping to determine how to best use real-world evidence for medical product regulatory decision-making and achieving efficient and accurate post-market surveillance of FDA-approved therapeutics.</a:t>
            </a:r>
          </a:p>
        </p:txBody>
      </p:sp>
      <p:sp>
        <p:nvSpPr>
          <p:cNvPr id="16" name="TextBox 15"/>
          <p:cNvSpPr txBox="1"/>
          <p:nvPr/>
        </p:nvSpPr>
        <p:spPr>
          <a:xfrm>
            <a:off x="4603898" y="5282411"/>
            <a:ext cx="717570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a:ea typeface="Verdana" pitchFamily="34" charset="0"/>
                <a:cs typeface="Verdana" pitchFamily="34" charset="0"/>
              </a:rPr>
              <a:t>Understanding efficacy and safety of approved therapeutic agents in underrepresented and minority populations and accumulating a large number of patients and data required to achieve success in personalized medicine.</a:t>
            </a:r>
          </a:p>
        </p:txBody>
      </p:sp>
    </p:spTree>
    <p:extLst>
      <p:ext uri="{BB962C8B-B14F-4D97-AF65-F5344CB8AC3E}">
        <p14:creationId xmlns:p14="http://schemas.microsoft.com/office/powerpoint/2010/main" val="6299952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68DD9-D433-48AD-824F-A6BEDCED81C1}"/>
              </a:ext>
            </a:extLst>
          </p:cNvPr>
          <p:cNvSpPr>
            <a:spLocks noGrp="1"/>
          </p:cNvSpPr>
          <p:nvPr>
            <p:ph type="ctrTitle"/>
          </p:nvPr>
        </p:nvSpPr>
        <p:spPr/>
        <p:txBody>
          <a:bodyPr/>
          <a:lstStyle/>
          <a:p>
            <a:r>
              <a:rPr lang="en-US" dirty="0"/>
              <a:t>CIIC Process Overview</a:t>
            </a:r>
          </a:p>
        </p:txBody>
      </p:sp>
      <p:sp>
        <p:nvSpPr>
          <p:cNvPr id="3" name="Subtitle 2">
            <a:extLst>
              <a:ext uri="{FF2B5EF4-FFF2-40B4-BE49-F238E27FC236}">
                <a16:creationId xmlns:a16="http://schemas.microsoft.com/office/drawing/2014/main" id="{F543EC38-C7EB-452E-B472-D1C0F9AE763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136850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F0FE5411-F8AD-43C4-BD78-DB57E9D696FD}"/>
              </a:ext>
            </a:extLst>
          </p:cNvPr>
          <p:cNvGraphicFramePr/>
          <p:nvPr>
            <p:extLst>
              <p:ext uri="{D42A27DB-BD31-4B8C-83A1-F6EECF244321}">
                <p14:modId xmlns:p14="http://schemas.microsoft.com/office/powerpoint/2010/main" val="1598386747"/>
              </p:ext>
            </p:extLst>
          </p:nvPr>
        </p:nvGraphicFramePr>
        <p:xfrm>
          <a:off x="838200" y="1361284"/>
          <a:ext cx="10515600" cy="10246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5" name="Title 34">
            <a:extLst>
              <a:ext uri="{FF2B5EF4-FFF2-40B4-BE49-F238E27FC236}">
                <a16:creationId xmlns:a16="http://schemas.microsoft.com/office/drawing/2014/main" id="{2F177550-6CC3-42AE-8485-1080D372D30A}"/>
              </a:ext>
            </a:extLst>
          </p:cNvPr>
          <p:cNvSpPr>
            <a:spLocks noGrp="1"/>
          </p:cNvSpPr>
          <p:nvPr>
            <p:ph type="title"/>
          </p:nvPr>
        </p:nvSpPr>
        <p:spPr/>
        <p:txBody>
          <a:bodyPr/>
          <a:lstStyle/>
          <a:p>
            <a:r>
              <a:rPr lang="en-US" dirty="0"/>
              <a:t>Process Model Scope</a:t>
            </a:r>
          </a:p>
        </p:txBody>
      </p:sp>
      <p:sp>
        <p:nvSpPr>
          <p:cNvPr id="36" name="Content Placeholder 35">
            <a:extLst>
              <a:ext uri="{FF2B5EF4-FFF2-40B4-BE49-F238E27FC236}">
                <a16:creationId xmlns:a16="http://schemas.microsoft.com/office/drawing/2014/main" id="{8E2F31B0-9D14-4759-A417-3FD20009A089}"/>
              </a:ext>
            </a:extLst>
          </p:cNvPr>
          <p:cNvSpPr>
            <a:spLocks noGrp="1"/>
          </p:cNvSpPr>
          <p:nvPr>
            <p:ph idx="1"/>
          </p:nvPr>
        </p:nvSpPr>
        <p:spPr>
          <a:xfrm>
            <a:off x="838200" y="2385893"/>
            <a:ext cx="10515600" cy="3669125"/>
          </a:xfrm>
        </p:spPr>
        <p:txBody>
          <a:bodyPr/>
          <a:lstStyle/>
          <a:p>
            <a:r>
              <a:rPr lang="en-US" dirty="0"/>
              <a:t>Project Intake – Define need and scope</a:t>
            </a:r>
          </a:p>
          <a:p>
            <a:r>
              <a:rPr lang="en-US" dirty="0"/>
              <a:t>Requirements – Describe use of data and data requirements</a:t>
            </a:r>
          </a:p>
          <a:p>
            <a:r>
              <a:rPr lang="en-US" dirty="0"/>
              <a:t>Create Models – Define detailed clinically valid models</a:t>
            </a:r>
          </a:p>
          <a:p>
            <a:r>
              <a:rPr lang="en-US" dirty="0"/>
              <a:t>Develop Applications – Implement models</a:t>
            </a:r>
          </a:p>
          <a:p>
            <a:r>
              <a:rPr lang="en-US" dirty="0"/>
              <a:t>Piloting – Test models in real world settings</a:t>
            </a:r>
          </a:p>
          <a:p>
            <a:r>
              <a:rPr lang="en-US" dirty="0"/>
              <a:t>Conformance and Certification Testing – Enable developers to validate that they have correctly implemented models</a:t>
            </a:r>
          </a:p>
        </p:txBody>
      </p:sp>
    </p:spTree>
    <p:extLst>
      <p:ext uri="{BB962C8B-B14F-4D97-AF65-F5344CB8AC3E}">
        <p14:creationId xmlns:p14="http://schemas.microsoft.com/office/powerpoint/2010/main" val="10769359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F0FE5411-F8AD-43C4-BD78-DB57E9D696FD}"/>
              </a:ext>
            </a:extLst>
          </p:cNvPr>
          <p:cNvGraphicFramePr/>
          <p:nvPr>
            <p:extLst>
              <p:ext uri="{D42A27DB-BD31-4B8C-83A1-F6EECF244321}">
                <p14:modId xmlns:p14="http://schemas.microsoft.com/office/powerpoint/2010/main" val="1257376248"/>
              </p:ext>
            </p:extLst>
          </p:nvPr>
        </p:nvGraphicFramePr>
        <p:xfrm>
          <a:off x="856429" y="684742"/>
          <a:ext cx="10661937" cy="529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a16="http://schemas.microsoft.com/office/drawing/2014/main" id="{DEFB1BA2-005B-46DB-AB2C-FE7D8F09D439}"/>
              </a:ext>
            </a:extLst>
          </p:cNvPr>
          <p:cNvSpPr/>
          <p:nvPr/>
        </p:nvSpPr>
        <p:spPr>
          <a:xfrm>
            <a:off x="1075768" y="1419937"/>
            <a:ext cx="1342205" cy="630091"/>
          </a:xfrm>
          <a:prstGeom prst="rect">
            <a:avLst/>
          </a:prstGeom>
          <a:solidFill>
            <a:srgbClr val="A5A5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Identify Need for </a:t>
            </a:r>
          </a:p>
          <a:p>
            <a:pPr algn="ctr"/>
            <a:r>
              <a:rPr lang="en-US" sz="1200" dirty="0"/>
              <a:t>Standard Data</a:t>
            </a:r>
          </a:p>
        </p:txBody>
      </p:sp>
      <p:sp>
        <p:nvSpPr>
          <p:cNvPr id="6" name="Rectangle 5">
            <a:extLst>
              <a:ext uri="{FF2B5EF4-FFF2-40B4-BE49-F238E27FC236}">
                <a16:creationId xmlns:a16="http://schemas.microsoft.com/office/drawing/2014/main" id="{9A0FC804-B916-449C-BE2B-E9CB84A6323C}"/>
              </a:ext>
            </a:extLst>
          </p:cNvPr>
          <p:cNvSpPr/>
          <p:nvPr/>
        </p:nvSpPr>
        <p:spPr>
          <a:xfrm>
            <a:off x="1075768" y="2146790"/>
            <a:ext cx="1342205" cy="630091"/>
          </a:xfrm>
          <a:prstGeom prst="rect">
            <a:avLst/>
          </a:prstGeom>
          <a:solidFill>
            <a:srgbClr val="A5A5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Define Project</a:t>
            </a:r>
          </a:p>
        </p:txBody>
      </p:sp>
      <p:sp>
        <p:nvSpPr>
          <p:cNvPr id="7" name="Rectangle 6">
            <a:extLst>
              <a:ext uri="{FF2B5EF4-FFF2-40B4-BE49-F238E27FC236}">
                <a16:creationId xmlns:a16="http://schemas.microsoft.com/office/drawing/2014/main" id="{6E01B4CC-924D-4F93-830B-12C710BAD320}"/>
              </a:ext>
            </a:extLst>
          </p:cNvPr>
          <p:cNvSpPr/>
          <p:nvPr/>
        </p:nvSpPr>
        <p:spPr>
          <a:xfrm>
            <a:off x="1075768" y="2901746"/>
            <a:ext cx="1342205" cy="630091"/>
          </a:xfrm>
          <a:prstGeom prst="rect">
            <a:avLst/>
          </a:prstGeom>
          <a:solidFill>
            <a:srgbClr val="A5A5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Submit Application</a:t>
            </a:r>
          </a:p>
        </p:txBody>
      </p:sp>
      <p:sp>
        <p:nvSpPr>
          <p:cNvPr id="8" name="Rectangle 7">
            <a:extLst>
              <a:ext uri="{FF2B5EF4-FFF2-40B4-BE49-F238E27FC236}">
                <a16:creationId xmlns:a16="http://schemas.microsoft.com/office/drawing/2014/main" id="{8D499126-C1B2-4D44-95B7-A280C6669D1D}"/>
              </a:ext>
            </a:extLst>
          </p:cNvPr>
          <p:cNvSpPr/>
          <p:nvPr/>
        </p:nvSpPr>
        <p:spPr>
          <a:xfrm>
            <a:off x="1075768" y="3654782"/>
            <a:ext cx="1342205" cy="630091"/>
          </a:xfrm>
          <a:prstGeom prst="rect">
            <a:avLst/>
          </a:prstGeom>
          <a:solidFill>
            <a:srgbClr val="A5A5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Project Review and Acceptance</a:t>
            </a:r>
          </a:p>
        </p:txBody>
      </p:sp>
      <p:sp>
        <p:nvSpPr>
          <p:cNvPr id="9" name="Rectangle 8">
            <a:extLst>
              <a:ext uri="{FF2B5EF4-FFF2-40B4-BE49-F238E27FC236}">
                <a16:creationId xmlns:a16="http://schemas.microsoft.com/office/drawing/2014/main" id="{1F14AA6B-DD66-4A79-9B33-288857B3F87E}"/>
              </a:ext>
            </a:extLst>
          </p:cNvPr>
          <p:cNvSpPr/>
          <p:nvPr/>
        </p:nvSpPr>
        <p:spPr>
          <a:xfrm>
            <a:off x="1075768" y="6005067"/>
            <a:ext cx="1342205" cy="6300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Inform Interested Parties</a:t>
            </a:r>
          </a:p>
        </p:txBody>
      </p:sp>
      <p:sp>
        <p:nvSpPr>
          <p:cNvPr id="10" name="Rectangle 9">
            <a:extLst>
              <a:ext uri="{FF2B5EF4-FFF2-40B4-BE49-F238E27FC236}">
                <a16:creationId xmlns:a16="http://schemas.microsoft.com/office/drawing/2014/main" id="{81D45C62-2CCA-4408-9769-B581BDB777FB}"/>
              </a:ext>
            </a:extLst>
          </p:cNvPr>
          <p:cNvSpPr/>
          <p:nvPr/>
        </p:nvSpPr>
        <p:spPr>
          <a:xfrm>
            <a:off x="2741921" y="1419937"/>
            <a:ext cx="1421377" cy="630091"/>
          </a:xfrm>
          <a:prstGeom prst="rect">
            <a:avLst/>
          </a:prstGeom>
          <a:solidFill>
            <a:srgbClr val="AE8B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Participate in Clinical Modeling Education</a:t>
            </a:r>
          </a:p>
        </p:txBody>
      </p:sp>
      <p:sp>
        <p:nvSpPr>
          <p:cNvPr id="11" name="Rectangle 10">
            <a:extLst>
              <a:ext uri="{FF2B5EF4-FFF2-40B4-BE49-F238E27FC236}">
                <a16:creationId xmlns:a16="http://schemas.microsoft.com/office/drawing/2014/main" id="{DB0DA19E-81B7-4F0B-BFA5-D4120A889EFB}"/>
              </a:ext>
            </a:extLst>
          </p:cNvPr>
          <p:cNvSpPr/>
          <p:nvPr/>
        </p:nvSpPr>
        <p:spPr>
          <a:xfrm>
            <a:off x="4492600" y="1419937"/>
            <a:ext cx="1406318" cy="630091"/>
          </a:xfrm>
          <a:prstGeom prst="rect">
            <a:avLst/>
          </a:prstGeom>
          <a:solidFill>
            <a:srgbClr val="AB6E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Document Model Request</a:t>
            </a:r>
          </a:p>
        </p:txBody>
      </p:sp>
      <p:sp>
        <p:nvSpPr>
          <p:cNvPr id="12" name="Rectangle 11">
            <a:extLst>
              <a:ext uri="{FF2B5EF4-FFF2-40B4-BE49-F238E27FC236}">
                <a16:creationId xmlns:a16="http://schemas.microsoft.com/office/drawing/2014/main" id="{53414ED7-2685-4E2C-A6F2-BB3AA760E890}"/>
              </a:ext>
            </a:extLst>
          </p:cNvPr>
          <p:cNvSpPr/>
          <p:nvPr/>
        </p:nvSpPr>
        <p:spPr>
          <a:xfrm>
            <a:off x="6249980" y="1419937"/>
            <a:ext cx="1549314" cy="630091"/>
          </a:xfrm>
          <a:prstGeom prst="rect">
            <a:avLst/>
          </a:prstGeom>
          <a:solidFill>
            <a:srgbClr val="AE58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Elaborate Requirements</a:t>
            </a:r>
          </a:p>
        </p:txBody>
      </p:sp>
      <p:sp>
        <p:nvSpPr>
          <p:cNvPr id="13" name="Rectangle 12">
            <a:extLst>
              <a:ext uri="{FF2B5EF4-FFF2-40B4-BE49-F238E27FC236}">
                <a16:creationId xmlns:a16="http://schemas.microsoft.com/office/drawing/2014/main" id="{0C2EEDC4-1AB7-4B28-A943-DD9F6D16AE62}"/>
              </a:ext>
            </a:extLst>
          </p:cNvPr>
          <p:cNvSpPr/>
          <p:nvPr/>
        </p:nvSpPr>
        <p:spPr>
          <a:xfrm>
            <a:off x="8031483" y="1419937"/>
            <a:ext cx="1418596" cy="630091"/>
          </a:xfrm>
          <a:prstGeom prst="rect">
            <a:avLst/>
          </a:prstGeom>
          <a:solidFill>
            <a:srgbClr val="B145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Develop Pilot Plan</a:t>
            </a:r>
          </a:p>
        </p:txBody>
      </p:sp>
      <p:sp>
        <p:nvSpPr>
          <p:cNvPr id="14" name="Rectangle 13">
            <a:extLst>
              <a:ext uri="{FF2B5EF4-FFF2-40B4-BE49-F238E27FC236}">
                <a16:creationId xmlns:a16="http://schemas.microsoft.com/office/drawing/2014/main" id="{0B067E6B-6FC9-44CD-A950-F0D68352C3FC}"/>
              </a:ext>
            </a:extLst>
          </p:cNvPr>
          <p:cNvSpPr/>
          <p:nvPr/>
        </p:nvSpPr>
        <p:spPr>
          <a:xfrm>
            <a:off x="9809943" y="1419937"/>
            <a:ext cx="1406318" cy="630091"/>
          </a:xfrm>
          <a:prstGeom prst="rect">
            <a:avLst/>
          </a:prstGeom>
          <a:solidFill>
            <a:srgbClr val="B435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Incorporate Models Into Conformance Testing Tools</a:t>
            </a:r>
          </a:p>
        </p:txBody>
      </p:sp>
      <p:sp>
        <p:nvSpPr>
          <p:cNvPr id="15" name="Rectangle 14">
            <a:extLst>
              <a:ext uri="{FF2B5EF4-FFF2-40B4-BE49-F238E27FC236}">
                <a16:creationId xmlns:a16="http://schemas.microsoft.com/office/drawing/2014/main" id="{667ACFF0-7138-4CAD-8016-88602C272508}"/>
              </a:ext>
            </a:extLst>
          </p:cNvPr>
          <p:cNvSpPr/>
          <p:nvPr/>
        </p:nvSpPr>
        <p:spPr>
          <a:xfrm>
            <a:off x="2723993" y="2146790"/>
            <a:ext cx="1421377" cy="630091"/>
          </a:xfrm>
          <a:prstGeom prst="rect">
            <a:avLst/>
          </a:prstGeom>
          <a:solidFill>
            <a:srgbClr val="AE8B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Develop Context of Use Scenarios</a:t>
            </a:r>
          </a:p>
        </p:txBody>
      </p:sp>
      <p:sp>
        <p:nvSpPr>
          <p:cNvPr id="16" name="Rectangle 15">
            <a:extLst>
              <a:ext uri="{FF2B5EF4-FFF2-40B4-BE49-F238E27FC236}">
                <a16:creationId xmlns:a16="http://schemas.microsoft.com/office/drawing/2014/main" id="{7D547B3B-AB59-43EC-BB20-BE34A6D40FF7}"/>
              </a:ext>
            </a:extLst>
          </p:cNvPr>
          <p:cNvSpPr/>
          <p:nvPr/>
        </p:nvSpPr>
        <p:spPr>
          <a:xfrm>
            <a:off x="2741921" y="2901746"/>
            <a:ext cx="1421377" cy="630091"/>
          </a:xfrm>
          <a:prstGeom prst="rect">
            <a:avLst/>
          </a:prstGeom>
          <a:solidFill>
            <a:srgbClr val="AE8B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Identify Data Requirements</a:t>
            </a:r>
          </a:p>
        </p:txBody>
      </p:sp>
      <p:sp>
        <p:nvSpPr>
          <p:cNvPr id="17" name="Rectangle 16">
            <a:extLst>
              <a:ext uri="{FF2B5EF4-FFF2-40B4-BE49-F238E27FC236}">
                <a16:creationId xmlns:a16="http://schemas.microsoft.com/office/drawing/2014/main" id="{8C711638-FF3A-44B1-AA25-0AD57966A34F}"/>
              </a:ext>
            </a:extLst>
          </p:cNvPr>
          <p:cNvSpPr/>
          <p:nvPr/>
        </p:nvSpPr>
        <p:spPr>
          <a:xfrm>
            <a:off x="4492600" y="2146790"/>
            <a:ext cx="1406318" cy="630091"/>
          </a:xfrm>
          <a:prstGeom prst="rect">
            <a:avLst/>
          </a:prstGeom>
          <a:solidFill>
            <a:srgbClr val="AB6E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Assess Existing Models</a:t>
            </a:r>
          </a:p>
        </p:txBody>
      </p:sp>
      <p:sp>
        <p:nvSpPr>
          <p:cNvPr id="18" name="Rectangle 17">
            <a:extLst>
              <a:ext uri="{FF2B5EF4-FFF2-40B4-BE49-F238E27FC236}">
                <a16:creationId xmlns:a16="http://schemas.microsoft.com/office/drawing/2014/main" id="{8FAE66AC-E733-4AD7-AF2E-12DD7E1ED6D9}"/>
              </a:ext>
            </a:extLst>
          </p:cNvPr>
          <p:cNvSpPr/>
          <p:nvPr/>
        </p:nvSpPr>
        <p:spPr>
          <a:xfrm>
            <a:off x="4499003" y="2901746"/>
            <a:ext cx="1406318" cy="630091"/>
          </a:xfrm>
          <a:prstGeom prst="rect">
            <a:avLst/>
          </a:prstGeom>
          <a:solidFill>
            <a:srgbClr val="AB6E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Accept Models</a:t>
            </a:r>
          </a:p>
        </p:txBody>
      </p:sp>
      <p:sp>
        <p:nvSpPr>
          <p:cNvPr id="19" name="Rectangle 18">
            <a:extLst>
              <a:ext uri="{FF2B5EF4-FFF2-40B4-BE49-F238E27FC236}">
                <a16:creationId xmlns:a16="http://schemas.microsoft.com/office/drawing/2014/main" id="{68185C60-99C4-4B3C-917B-F6437654AA57}"/>
              </a:ext>
            </a:extLst>
          </p:cNvPr>
          <p:cNvSpPr/>
          <p:nvPr/>
        </p:nvSpPr>
        <p:spPr>
          <a:xfrm>
            <a:off x="4499003" y="3654782"/>
            <a:ext cx="1406318" cy="630091"/>
          </a:xfrm>
          <a:prstGeom prst="rect">
            <a:avLst/>
          </a:prstGeom>
          <a:solidFill>
            <a:srgbClr val="AB6E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Modify Models</a:t>
            </a:r>
          </a:p>
        </p:txBody>
      </p:sp>
      <p:sp>
        <p:nvSpPr>
          <p:cNvPr id="20" name="Rectangle 19">
            <a:extLst>
              <a:ext uri="{FF2B5EF4-FFF2-40B4-BE49-F238E27FC236}">
                <a16:creationId xmlns:a16="http://schemas.microsoft.com/office/drawing/2014/main" id="{FD734E9E-F5F0-4AE6-BBE6-F50A36E8EB0E}"/>
              </a:ext>
            </a:extLst>
          </p:cNvPr>
          <p:cNvSpPr/>
          <p:nvPr/>
        </p:nvSpPr>
        <p:spPr>
          <a:xfrm>
            <a:off x="4499003" y="4485861"/>
            <a:ext cx="1406318" cy="630091"/>
          </a:xfrm>
          <a:prstGeom prst="rect">
            <a:avLst/>
          </a:prstGeom>
          <a:solidFill>
            <a:srgbClr val="AB6E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Create Models</a:t>
            </a:r>
          </a:p>
        </p:txBody>
      </p:sp>
      <p:sp>
        <p:nvSpPr>
          <p:cNvPr id="21" name="Rectangle 20">
            <a:extLst>
              <a:ext uri="{FF2B5EF4-FFF2-40B4-BE49-F238E27FC236}">
                <a16:creationId xmlns:a16="http://schemas.microsoft.com/office/drawing/2014/main" id="{B62A4692-64BE-4A75-B9B6-5C030D801683}"/>
              </a:ext>
            </a:extLst>
          </p:cNvPr>
          <p:cNvSpPr/>
          <p:nvPr/>
        </p:nvSpPr>
        <p:spPr>
          <a:xfrm>
            <a:off x="4492600" y="6005067"/>
            <a:ext cx="1406318" cy="6300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Interested Party and Steward Review</a:t>
            </a:r>
          </a:p>
        </p:txBody>
      </p:sp>
      <p:sp>
        <p:nvSpPr>
          <p:cNvPr id="22" name="Rectangle 21">
            <a:extLst>
              <a:ext uri="{FF2B5EF4-FFF2-40B4-BE49-F238E27FC236}">
                <a16:creationId xmlns:a16="http://schemas.microsoft.com/office/drawing/2014/main" id="{BB82DF2A-9215-4972-95E1-5AAC357F7EA8}"/>
              </a:ext>
            </a:extLst>
          </p:cNvPr>
          <p:cNvSpPr/>
          <p:nvPr/>
        </p:nvSpPr>
        <p:spPr>
          <a:xfrm>
            <a:off x="6249980" y="2901746"/>
            <a:ext cx="1549314" cy="630091"/>
          </a:xfrm>
          <a:prstGeom prst="rect">
            <a:avLst/>
          </a:prstGeom>
          <a:solidFill>
            <a:srgbClr val="AE58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Develop Software</a:t>
            </a:r>
          </a:p>
        </p:txBody>
      </p:sp>
      <p:sp>
        <p:nvSpPr>
          <p:cNvPr id="23" name="Rectangle 22">
            <a:extLst>
              <a:ext uri="{FF2B5EF4-FFF2-40B4-BE49-F238E27FC236}">
                <a16:creationId xmlns:a16="http://schemas.microsoft.com/office/drawing/2014/main" id="{0764C649-7CB6-45AA-B060-68F98D67D74E}"/>
              </a:ext>
            </a:extLst>
          </p:cNvPr>
          <p:cNvSpPr/>
          <p:nvPr/>
        </p:nvSpPr>
        <p:spPr>
          <a:xfrm>
            <a:off x="6249980" y="3654782"/>
            <a:ext cx="1549314" cy="630091"/>
          </a:xfrm>
          <a:prstGeom prst="rect">
            <a:avLst/>
          </a:prstGeom>
          <a:solidFill>
            <a:srgbClr val="AE58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Test Software</a:t>
            </a:r>
          </a:p>
        </p:txBody>
      </p:sp>
      <p:sp>
        <p:nvSpPr>
          <p:cNvPr id="24" name="Rectangle 23">
            <a:extLst>
              <a:ext uri="{FF2B5EF4-FFF2-40B4-BE49-F238E27FC236}">
                <a16:creationId xmlns:a16="http://schemas.microsoft.com/office/drawing/2014/main" id="{21AF7AE6-6060-4290-883D-97DDB11209E0}"/>
              </a:ext>
            </a:extLst>
          </p:cNvPr>
          <p:cNvSpPr/>
          <p:nvPr/>
        </p:nvSpPr>
        <p:spPr>
          <a:xfrm>
            <a:off x="6249980" y="4485861"/>
            <a:ext cx="1549314" cy="630091"/>
          </a:xfrm>
          <a:prstGeom prst="rect">
            <a:avLst/>
          </a:prstGeom>
          <a:solidFill>
            <a:srgbClr val="AE58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Approve Software</a:t>
            </a:r>
          </a:p>
        </p:txBody>
      </p:sp>
      <p:sp>
        <p:nvSpPr>
          <p:cNvPr id="25" name="Rectangle 24">
            <a:extLst>
              <a:ext uri="{FF2B5EF4-FFF2-40B4-BE49-F238E27FC236}">
                <a16:creationId xmlns:a16="http://schemas.microsoft.com/office/drawing/2014/main" id="{42527BB1-EC0D-428A-9F7D-4D04BB81F8CB}"/>
              </a:ext>
            </a:extLst>
          </p:cNvPr>
          <p:cNvSpPr/>
          <p:nvPr/>
        </p:nvSpPr>
        <p:spPr>
          <a:xfrm>
            <a:off x="6249980" y="2146790"/>
            <a:ext cx="1549314" cy="630091"/>
          </a:xfrm>
          <a:prstGeom prst="rect">
            <a:avLst/>
          </a:prstGeom>
          <a:solidFill>
            <a:srgbClr val="AE58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Determine Technical Approach</a:t>
            </a:r>
          </a:p>
        </p:txBody>
      </p:sp>
      <p:sp>
        <p:nvSpPr>
          <p:cNvPr id="26" name="Rectangle 25">
            <a:extLst>
              <a:ext uri="{FF2B5EF4-FFF2-40B4-BE49-F238E27FC236}">
                <a16:creationId xmlns:a16="http://schemas.microsoft.com/office/drawing/2014/main" id="{E1D9B1F1-F62F-41D6-819B-F7BAB59D5326}"/>
              </a:ext>
            </a:extLst>
          </p:cNvPr>
          <p:cNvSpPr/>
          <p:nvPr/>
        </p:nvSpPr>
        <p:spPr>
          <a:xfrm>
            <a:off x="6249980" y="5217188"/>
            <a:ext cx="1549314" cy="630091"/>
          </a:xfrm>
          <a:prstGeom prst="rect">
            <a:avLst/>
          </a:prstGeom>
          <a:solidFill>
            <a:srgbClr val="AE58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Identify Model Updates</a:t>
            </a:r>
          </a:p>
        </p:txBody>
      </p:sp>
      <p:sp>
        <p:nvSpPr>
          <p:cNvPr id="27" name="Rectangle 26">
            <a:extLst>
              <a:ext uri="{FF2B5EF4-FFF2-40B4-BE49-F238E27FC236}">
                <a16:creationId xmlns:a16="http://schemas.microsoft.com/office/drawing/2014/main" id="{3A38B8C8-450D-446B-93F7-3FB9CD12992D}"/>
              </a:ext>
            </a:extLst>
          </p:cNvPr>
          <p:cNvSpPr/>
          <p:nvPr/>
        </p:nvSpPr>
        <p:spPr>
          <a:xfrm>
            <a:off x="6249980" y="6005067"/>
            <a:ext cx="1549314" cy="6300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Interested Party and Steward Review</a:t>
            </a:r>
          </a:p>
        </p:txBody>
      </p:sp>
      <p:sp>
        <p:nvSpPr>
          <p:cNvPr id="28" name="Rectangle 27">
            <a:extLst>
              <a:ext uri="{FF2B5EF4-FFF2-40B4-BE49-F238E27FC236}">
                <a16:creationId xmlns:a16="http://schemas.microsoft.com/office/drawing/2014/main" id="{2FFF3406-6F2F-40B8-B623-FFC0DD0F954C}"/>
              </a:ext>
            </a:extLst>
          </p:cNvPr>
          <p:cNvSpPr/>
          <p:nvPr/>
        </p:nvSpPr>
        <p:spPr>
          <a:xfrm>
            <a:off x="4499003" y="5217188"/>
            <a:ext cx="1406318" cy="630091"/>
          </a:xfrm>
          <a:prstGeom prst="rect">
            <a:avLst/>
          </a:prstGeom>
          <a:solidFill>
            <a:srgbClr val="AB6E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QA Models</a:t>
            </a:r>
          </a:p>
        </p:txBody>
      </p:sp>
      <p:sp>
        <p:nvSpPr>
          <p:cNvPr id="29" name="Rectangle 28">
            <a:extLst>
              <a:ext uri="{FF2B5EF4-FFF2-40B4-BE49-F238E27FC236}">
                <a16:creationId xmlns:a16="http://schemas.microsoft.com/office/drawing/2014/main" id="{03FC71E4-4C45-425A-9128-103FB244FC51}"/>
              </a:ext>
            </a:extLst>
          </p:cNvPr>
          <p:cNvSpPr/>
          <p:nvPr/>
        </p:nvSpPr>
        <p:spPr>
          <a:xfrm>
            <a:off x="8031483" y="5217188"/>
            <a:ext cx="1418596" cy="630091"/>
          </a:xfrm>
          <a:prstGeom prst="rect">
            <a:avLst/>
          </a:prstGeom>
          <a:solidFill>
            <a:srgbClr val="B145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Identify Model Updates</a:t>
            </a:r>
          </a:p>
        </p:txBody>
      </p:sp>
      <p:sp>
        <p:nvSpPr>
          <p:cNvPr id="30" name="Rectangle 29">
            <a:extLst>
              <a:ext uri="{FF2B5EF4-FFF2-40B4-BE49-F238E27FC236}">
                <a16:creationId xmlns:a16="http://schemas.microsoft.com/office/drawing/2014/main" id="{E6F79CD3-88B4-4A84-81EE-8585CA4ACBD3}"/>
              </a:ext>
            </a:extLst>
          </p:cNvPr>
          <p:cNvSpPr/>
          <p:nvPr/>
        </p:nvSpPr>
        <p:spPr>
          <a:xfrm>
            <a:off x="8031483" y="6005067"/>
            <a:ext cx="1418596" cy="6300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Interested Party and Steward Review</a:t>
            </a:r>
          </a:p>
        </p:txBody>
      </p:sp>
      <p:sp>
        <p:nvSpPr>
          <p:cNvPr id="31" name="Rectangle 30">
            <a:extLst>
              <a:ext uri="{FF2B5EF4-FFF2-40B4-BE49-F238E27FC236}">
                <a16:creationId xmlns:a16="http://schemas.microsoft.com/office/drawing/2014/main" id="{31C14E6D-9EBA-4310-8DE3-A0278357B008}"/>
              </a:ext>
            </a:extLst>
          </p:cNvPr>
          <p:cNvSpPr/>
          <p:nvPr/>
        </p:nvSpPr>
        <p:spPr>
          <a:xfrm>
            <a:off x="8031483" y="2146790"/>
            <a:ext cx="1418596" cy="630091"/>
          </a:xfrm>
          <a:prstGeom prst="rect">
            <a:avLst/>
          </a:prstGeom>
          <a:solidFill>
            <a:srgbClr val="B145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Select Pilot Sites</a:t>
            </a:r>
          </a:p>
        </p:txBody>
      </p:sp>
      <p:sp>
        <p:nvSpPr>
          <p:cNvPr id="32" name="Rectangle 31">
            <a:extLst>
              <a:ext uri="{FF2B5EF4-FFF2-40B4-BE49-F238E27FC236}">
                <a16:creationId xmlns:a16="http://schemas.microsoft.com/office/drawing/2014/main" id="{A4BADE84-77D1-4242-9142-9775AC7B8EF0}"/>
              </a:ext>
            </a:extLst>
          </p:cNvPr>
          <p:cNvSpPr/>
          <p:nvPr/>
        </p:nvSpPr>
        <p:spPr>
          <a:xfrm>
            <a:off x="8014833" y="2901746"/>
            <a:ext cx="1418596" cy="630091"/>
          </a:xfrm>
          <a:prstGeom prst="rect">
            <a:avLst/>
          </a:prstGeom>
          <a:solidFill>
            <a:srgbClr val="B145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Implement Pilot</a:t>
            </a:r>
          </a:p>
        </p:txBody>
      </p:sp>
      <p:sp>
        <p:nvSpPr>
          <p:cNvPr id="33" name="Rectangle 32">
            <a:extLst>
              <a:ext uri="{FF2B5EF4-FFF2-40B4-BE49-F238E27FC236}">
                <a16:creationId xmlns:a16="http://schemas.microsoft.com/office/drawing/2014/main" id="{904F7FB2-107B-4F95-AEC0-1085C027899E}"/>
              </a:ext>
            </a:extLst>
          </p:cNvPr>
          <p:cNvSpPr/>
          <p:nvPr/>
        </p:nvSpPr>
        <p:spPr>
          <a:xfrm>
            <a:off x="8001186" y="3654782"/>
            <a:ext cx="1418596" cy="630091"/>
          </a:xfrm>
          <a:prstGeom prst="rect">
            <a:avLst/>
          </a:prstGeom>
          <a:solidFill>
            <a:srgbClr val="B145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Evaluate Pilot</a:t>
            </a:r>
          </a:p>
        </p:txBody>
      </p:sp>
      <p:sp>
        <p:nvSpPr>
          <p:cNvPr id="34" name="Rectangle 33">
            <a:extLst>
              <a:ext uri="{FF2B5EF4-FFF2-40B4-BE49-F238E27FC236}">
                <a16:creationId xmlns:a16="http://schemas.microsoft.com/office/drawing/2014/main" id="{E0B40A89-7004-4963-8CB7-945607C977EE}"/>
              </a:ext>
            </a:extLst>
          </p:cNvPr>
          <p:cNvSpPr/>
          <p:nvPr/>
        </p:nvSpPr>
        <p:spPr>
          <a:xfrm>
            <a:off x="9797074" y="2146790"/>
            <a:ext cx="1406318" cy="630091"/>
          </a:xfrm>
          <a:prstGeom prst="rect">
            <a:avLst/>
          </a:prstGeom>
          <a:solidFill>
            <a:srgbClr val="B435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Provide Conformance Testing Services</a:t>
            </a:r>
          </a:p>
        </p:txBody>
      </p:sp>
      <p:sp>
        <p:nvSpPr>
          <p:cNvPr id="2" name="Title 1">
            <a:extLst>
              <a:ext uri="{FF2B5EF4-FFF2-40B4-BE49-F238E27FC236}">
                <a16:creationId xmlns:a16="http://schemas.microsoft.com/office/drawing/2014/main" id="{58908942-5A3C-4B8A-BC01-D48AAACB2ED3}"/>
              </a:ext>
            </a:extLst>
          </p:cNvPr>
          <p:cNvSpPr>
            <a:spLocks noGrp="1"/>
          </p:cNvSpPr>
          <p:nvPr>
            <p:ph type="title"/>
          </p:nvPr>
        </p:nvSpPr>
        <p:spPr>
          <a:xfrm>
            <a:off x="838200" y="123530"/>
            <a:ext cx="10515600" cy="667926"/>
          </a:xfrm>
        </p:spPr>
        <p:txBody>
          <a:bodyPr>
            <a:normAutofit fontScale="90000"/>
          </a:bodyPr>
          <a:lstStyle/>
          <a:p>
            <a:r>
              <a:rPr lang="en-US" dirty="0"/>
              <a:t>Process Model Overview</a:t>
            </a:r>
          </a:p>
        </p:txBody>
      </p:sp>
    </p:spTree>
    <p:extLst>
      <p:ext uri="{BB962C8B-B14F-4D97-AF65-F5344CB8AC3E}">
        <p14:creationId xmlns:p14="http://schemas.microsoft.com/office/powerpoint/2010/main" val="1437654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48111-9AE5-407E-B87C-F1EFD7458D4B}"/>
              </a:ext>
            </a:extLst>
          </p:cNvPr>
          <p:cNvSpPr>
            <a:spLocks noGrp="1"/>
          </p:cNvSpPr>
          <p:nvPr>
            <p:ph type="title"/>
          </p:nvPr>
        </p:nvSpPr>
        <p:spPr/>
        <p:txBody>
          <a:bodyPr/>
          <a:lstStyle/>
          <a:p>
            <a:r>
              <a:rPr lang="en-US" dirty="0"/>
              <a:t>Risks of the current fragmented approaches</a:t>
            </a:r>
          </a:p>
        </p:txBody>
      </p:sp>
      <p:sp>
        <p:nvSpPr>
          <p:cNvPr id="3" name="Content Placeholder 2">
            <a:extLst>
              <a:ext uri="{FF2B5EF4-FFF2-40B4-BE49-F238E27FC236}">
                <a16:creationId xmlns:a16="http://schemas.microsoft.com/office/drawing/2014/main" id="{A10FC760-E386-409E-9EE3-A9200E9DEF06}"/>
              </a:ext>
            </a:extLst>
          </p:cNvPr>
          <p:cNvSpPr>
            <a:spLocks noGrp="1"/>
          </p:cNvSpPr>
          <p:nvPr>
            <p:ph idx="1"/>
          </p:nvPr>
        </p:nvSpPr>
        <p:spPr>
          <a:xfrm>
            <a:off x="838200" y="1613647"/>
            <a:ext cx="10515600" cy="4563316"/>
          </a:xfrm>
        </p:spPr>
        <p:txBody>
          <a:bodyPr>
            <a:normAutofit/>
          </a:bodyPr>
          <a:lstStyle/>
          <a:p>
            <a:r>
              <a:rPr lang="en-US" dirty="0"/>
              <a:t>CIIC is premised on a shared investment model</a:t>
            </a:r>
          </a:p>
          <a:p>
            <a:pPr lvl="1"/>
            <a:r>
              <a:rPr lang="en-US" dirty="0"/>
              <a:t>Too big of an investment to do alone</a:t>
            </a:r>
          </a:p>
          <a:p>
            <a:pPr lvl="1"/>
            <a:r>
              <a:rPr lang="en-US" dirty="0"/>
              <a:t>Going it alone duplicates effort and cost</a:t>
            </a:r>
          </a:p>
          <a:p>
            <a:pPr lvl="1"/>
            <a:r>
              <a:rPr lang="en-US" dirty="0"/>
              <a:t>Going down separate paths will result in models that will meet your organization’s needs, but all of your data users and suppliers will have to define mappings to your specific models</a:t>
            </a:r>
          </a:p>
          <a:p>
            <a:pPr lvl="2"/>
            <a:r>
              <a:rPr lang="en-US" dirty="0"/>
              <a:t>Can reduce data quality</a:t>
            </a:r>
          </a:p>
          <a:p>
            <a:pPr lvl="2"/>
            <a:r>
              <a:rPr lang="en-US" dirty="0"/>
              <a:t>Can discourage participation in registry or research</a:t>
            </a:r>
          </a:p>
        </p:txBody>
      </p:sp>
      <p:sp>
        <p:nvSpPr>
          <p:cNvPr id="4" name="Rectangle 3">
            <a:extLst>
              <a:ext uri="{FF2B5EF4-FFF2-40B4-BE49-F238E27FC236}">
                <a16:creationId xmlns:a16="http://schemas.microsoft.com/office/drawing/2014/main" id="{97044B7F-3EFB-4799-82A7-11D67A5B0BFA}"/>
              </a:ext>
            </a:extLst>
          </p:cNvPr>
          <p:cNvSpPr/>
          <p:nvPr/>
        </p:nvSpPr>
        <p:spPr>
          <a:xfrm>
            <a:off x="838200" y="5432612"/>
            <a:ext cx="10515600" cy="737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t>Is your organization experiencing these barriers to your work on interoperability?</a:t>
            </a:r>
          </a:p>
        </p:txBody>
      </p:sp>
    </p:spTree>
    <p:extLst>
      <p:ext uri="{BB962C8B-B14F-4D97-AF65-F5344CB8AC3E}">
        <p14:creationId xmlns:p14="http://schemas.microsoft.com/office/powerpoint/2010/main" val="8076190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F0FE5411-F8AD-43C4-BD78-DB57E9D696FD}"/>
              </a:ext>
            </a:extLst>
          </p:cNvPr>
          <p:cNvGraphicFramePr/>
          <p:nvPr>
            <p:extLst/>
          </p:nvPr>
        </p:nvGraphicFramePr>
        <p:xfrm>
          <a:off x="856429" y="684742"/>
          <a:ext cx="10661937" cy="529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a16="http://schemas.microsoft.com/office/drawing/2014/main" id="{DEFB1BA2-005B-46DB-AB2C-FE7D8F09D439}"/>
              </a:ext>
            </a:extLst>
          </p:cNvPr>
          <p:cNvSpPr/>
          <p:nvPr/>
        </p:nvSpPr>
        <p:spPr>
          <a:xfrm>
            <a:off x="1075768" y="1419937"/>
            <a:ext cx="1342205" cy="630091"/>
          </a:xfrm>
          <a:prstGeom prst="rect">
            <a:avLst/>
          </a:prstGeom>
          <a:solidFill>
            <a:srgbClr val="A5A5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Identify Need for </a:t>
            </a:r>
          </a:p>
          <a:p>
            <a:pPr algn="ctr"/>
            <a:r>
              <a:rPr lang="en-US" sz="1200" dirty="0"/>
              <a:t>Standard Data</a:t>
            </a:r>
          </a:p>
        </p:txBody>
      </p:sp>
      <p:sp>
        <p:nvSpPr>
          <p:cNvPr id="6" name="Rectangle 5">
            <a:extLst>
              <a:ext uri="{FF2B5EF4-FFF2-40B4-BE49-F238E27FC236}">
                <a16:creationId xmlns:a16="http://schemas.microsoft.com/office/drawing/2014/main" id="{9A0FC804-B916-449C-BE2B-E9CB84A6323C}"/>
              </a:ext>
            </a:extLst>
          </p:cNvPr>
          <p:cNvSpPr/>
          <p:nvPr/>
        </p:nvSpPr>
        <p:spPr>
          <a:xfrm>
            <a:off x="1075768" y="2146790"/>
            <a:ext cx="1342205" cy="630091"/>
          </a:xfrm>
          <a:prstGeom prst="rect">
            <a:avLst/>
          </a:prstGeom>
          <a:solidFill>
            <a:srgbClr val="A5A5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Define Project</a:t>
            </a:r>
          </a:p>
        </p:txBody>
      </p:sp>
      <p:sp>
        <p:nvSpPr>
          <p:cNvPr id="7" name="Rectangle 6">
            <a:extLst>
              <a:ext uri="{FF2B5EF4-FFF2-40B4-BE49-F238E27FC236}">
                <a16:creationId xmlns:a16="http://schemas.microsoft.com/office/drawing/2014/main" id="{6E01B4CC-924D-4F93-830B-12C710BAD320}"/>
              </a:ext>
            </a:extLst>
          </p:cNvPr>
          <p:cNvSpPr/>
          <p:nvPr/>
        </p:nvSpPr>
        <p:spPr>
          <a:xfrm>
            <a:off x="1075768" y="2901746"/>
            <a:ext cx="1342205" cy="630091"/>
          </a:xfrm>
          <a:prstGeom prst="rect">
            <a:avLst/>
          </a:prstGeom>
          <a:solidFill>
            <a:srgbClr val="A5A5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Submit Application</a:t>
            </a:r>
          </a:p>
        </p:txBody>
      </p:sp>
      <p:sp>
        <p:nvSpPr>
          <p:cNvPr id="8" name="Rectangle 7">
            <a:extLst>
              <a:ext uri="{FF2B5EF4-FFF2-40B4-BE49-F238E27FC236}">
                <a16:creationId xmlns:a16="http://schemas.microsoft.com/office/drawing/2014/main" id="{8D499126-C1B2-4D44-95B7-A280C6669D1D}"/>
              </a:ext>
            </a:extLst>
          </p:cNvPr>
          <p:cNvSpPr/>
          <p:nvPr/>
        </p:nvSpPr>
        <p:spPr>
          <a:xfrm>
            <a:off x="1075768" y="3654782"/>
            <a:ext cx="1342205" cy="630091"/>
          </a:xfrm>
          <a:prstGeom prst="rect">
            <a:avLst/>
          </a:prstGeom>
          <a:solidFill>
            <a:srgbClr val="A5A5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Project Review and Acceptance</a:t>
            </a:r>
          </a:p>
        </p:txBody>
      </p:sp>
      <p:sp>
        <p:nvSpPr>
          <p:cNvPr id="9" name="Rectangle 8">
            <a:extLst>
              <a:ext uri="{FF2B5EF4-FFF2-40B4-BE49-F238E27FC236}">
                <a16:creationId xmlns:a16="http://schemas.microsoft.com/office/drawing/2014/main" id="{1F14AA6B-DD66-4A79-9B33-288857B3F87E}"/>
              </a:ext>
            </a:extLst>
          </p:cNvPr>
          <p:cNvSpPr/>
          <p:nvPr/>
        </p:nvSpPr>
        <p:spPr>
          <a:xfrm>
            <a:off x="1075768" y="6005067"/>
            <a:ext cx="1342205" cy="6300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Inform Interested Parties</a:t>
            </a:r>
          </a:p>
        </p:txBody>
      </p:sp>
      <p:sp>
        <p:nvSpPr>
          <p:cNvPr id="10" name="Rectangle 9">
            <a:extLst>
              <a:ext uri="{FF2B5EF4-FFF2-40B4-BE49-F238E27FC236}">
                <a16:creationId xmlns:a16="http://schemas.microsoft.com/office/drawing/2014/main" id="{81D45C62-2CCA-4408-9769-B581BDB777FB}"/>
              </a:ext>
            </a:extLst>
          </p:cNvPr>
          <p:cNvSpPr/>
          <p:nvPr/>
        </p:nvSpPr>
        <p:spPr>
          <a:xfrm>
            <a:off x="2741921" y="1419937"/>
            <a:ext cx="1421377" cy="630091"/>
          </a:xfrm>
          <a:prstGeom prst="rect">
            <a:avLst/>
          </a:prstGeom>
          <a:solidFill>
            <a:srgbClr val="AE8B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Participate in Clinical Modeling Education</a:t>
            </a:r>
          </a:p>
        </p:txBody>
      </p:sp>
      <p:sp>
        <p:nvSpPr>
          <p:cNvPr id="11" name="Rectangle 10">
            <a:extLst>
              <a:ext uri="{FF2B5EF4-FFF2-40B4-BE49-F238E27FC236}">
                <a16:creationId xmlns:a16="http://schemas.microsoft.com/office/drawing/2014/main" id="{DB0DA19E-81B7-4F0B-BFA5-D4120A889EFB}"/>
              </a:ext>
            </a:extLst>
          </p:cNvPr>
          <p:cNvSpPr/>
          <p:nvPr/>
        </p:nvSpPr>
        <p:spPr>
          <a:xfrm>
            <a:off x="4492600" y="1419937"/>
            <a:ext cx="1406318" cy="630091"/>
          </a:xfrm>
          <a:prstGeom prst="rect">
            <a:avLst/>
          </a:prstGeom>
          <a:solidFill>
            <a:srgbClr val="AB6E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Document Model Request</a:t>
            </a:r>
          </a:p>
        </p:txBody>
      </p:sp>
      <p:sp>
        <p:nvSpPr>
          <p:cNvPr id="12" name="Rectangle 11">
            <a:extLst>
              <a:ext uri="{FF2B5EF4-FFF2-40B4-BE49-F238E27FC236}">
                <a16:creationId xmlns:a16="http://schemas.microsoft.com/office/drawing/2014/main" id="{53414ED7-2685-4E2C-A6F2-BB3AA760E890}"/>
              </a:ext>
            </a:extLst>
          </p:cNvPr>
          <p:cNvSpPr/>
          <p:nvPr/>
        </p:nvSpPr>
        <p:spPr>
          <a:xfrm>
            <a:off x="6249980" y="1419937"/>
            <a:ext cx="1549314" cy="630091"/>
          </a:xfrm>
          <a:prstGeom prst="rect">
            <a:avLst/>
          </a:prstGeom>
          <a:solidFill>
            <a:srgbClr val="AE58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Elaborate Requirements</a:t>
            </a:r>
          </a:p>
        </p:txBody>
      </p:sp>
      <p:sp>
        <p:nvSpPr>
          <p:cNvPr id="13" name="Rectangle 12">
            <a:extLst>
              <a:ext uri="{FF2B5EF4-FFF2-40B4-BE49-F238E27FC236}">
                <a16:creationId xmlns:a16="http://schemas.microsoft.com/office/drawing/2014/main" id="{0C2EEDC4-1AB7-4B28-A943-DD9F6D16AE62}"/>
              </a:ext>
            </a:extLst>
          </p:cNvPr>
          <p:cNvSpPr/>
          <p:nvPr/>
        </p:nvSpPr>
        <p:spPr>
          <a:xfrm>
            <a:off x="8031483" y="1419937"/>
            <a:ext cx="1418596" cy="630091"/>
          </a:xfrm>
          <a:prstGeom prst="rect">
            <a:avLst/>
          </a:prstGeom>
          <a:solidFill>
            <a:srgbClr val="B145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Develop Pilot Plan</a:t>
            </a:r>
          </a:p>
        </p:txBody>
      </p:sp>
      <p:sp>
        <p:nvSpPr>
          <p:cNvPr id="14" name="Rectangle 13">
            <a:extLst>
              <a:ext uri="{FF2B5EF4-FFF2-40B4-BE49-F238E27FC236}">
                <a16:creationId xmlns:a16="http://schemas.microsoft.com/office/drawing/2014/main" id="{0B067E6B-6FC9-44CD-A950-F0D68352C3FC}"/>
              </a:ext>
            </a:extLst>
          </p:cNvPr>
          <p:cNvSpPr/>
          <p:nvPr/>
        </p:nvSpPr>
        <p:spPr>
          <a:xfrm>
            <a:off x="9809943" y="1419937"/>
            <a:ext cx="1406318" cy="630091"/>
          </a:xfrm>
          <a:prstGeom prst="rect">
            <a:avLst/>
          </a:prstGeom>
          <a:solidFill>
            <a:srgbClr val="B435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Incorporate Models Into Conformance Testing Tools</a:t>
            </a:r>
          </a:p>
        </p:txBody>
      </p:sp>
      <p:sp>
        <p:nvSpPr>
          <p:cNvPr id="15" name="Rectangle 14">
            <a:extLst>
              <a:ext uri="{FF2B5EF4-FFF2-40B4-BE49-F238E27FC236}">
                <a16:creationId xmlns:a16="http://schemas.microsoft.com/office/drawing/2014/main" id="{667ACFF0-7138-4CAD-8016-88602C272508}"/>
              </a:ext>
            </a:extLst>
          </p:cNvPr>
          <p:cNvSpPr/>
          <p:nvPr/>
        </p:nvSpPr>
        <p:spPr>
          <a:xfrm>
            <a:off x="2723993" y="2146790"/>
            <a:ext cx="1421377" cy="630091"/>
          </a:xfrm>
          <a:prstGeom prst="rect">
            <a:avLst/>
          </a:prstGeom>
          <a:solidFill>
            <a:srgbClr val="AE8B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Develop Context of Use Scenarios</a:t>
            </a:r>
          </a:p>
        </p:txBody>
      </p:sp>
      <p:sp>
        <p:nvSpPr>
          <p:cNvPr id="16" name="Rectangle 15">
            <a:extLst>
              <a:ext uri="{FF2B5EF4-FFF2-40B4-BE49-F238E27FC236}">
                <a16:creationId xmlns:a16="http://schemas.microsoft.com/office/drawing/2014/main" id="{7D547B3B-AB59-43EC-BB20-BE34A6D40FF7}"/>
              </a:ext>
            </a:extLst>
          </p:cNvPr>
          <p:cNvSpPr/>
          <p:nvPr/>
        </p:nvSpPr>
        <p:spPr>
          <a:xfrm>
            <a:off x="2741921" y="2901746"/>
            <a:ext cx="1421377" cy="630091"/>
          </a:xfrm>
          <a:prstGeom prst="rect">
            <a:avLst/>
          </a:prstGeom>
          <a:solidFill>
            <a:srgbClr val="AE8B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Identify Data Requirements</a:t>
            </a:r>
          </a:p>
        </p:txBody>
      </p:sp>
      <p:sp>
        <p:nvSpPr>
          <p:cNvPr id="17" name="Rectangle 16">
            <a:extLst>
              <a:ext uri="{FF2B5EF4-FFF2-40B4-BE49-F238E27FC236}">
                <a16:creationId xmlns:a16="http://schemas.microsoft.com/office/drawing/2014/main" id="{8C711638-FF3A-44B1-AA25-0AD57966A34F}"/>
              </a:ext>
            </a:extLst>
          </p:cNvPr>
          <p:cNvSpPr/>
          <p:nvPr/>
        </p:nvSpPr>
        <p:spPr>
          <a:xfrm>
            <a:off x="4492600" y="2146790"/>
            <a:ext cx="1406318" cy="630091"/>
          </a:xfrm>
          <a:prstGeom prst="rect">
            <a:avLst/>
          </a:prstGeom>
          <a:solidFill>
            <a:srgbClr val="AB6E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Assess Existing Models</a:t>
            </a:r>
          </a:p>
        </p:txBody>
      </p:sp>
      <p:sp>
        <p:nvSpPr>
          <p:cNvPr id="18" name="Rectangle 17">
            <a:extLst>
              <a:ext uri="{FF2B5EF4-FFF2-40B4-BE49-F238E27FC236}">
                <a16:creationId xmlns:a16="http://schemas.microsoft.com/office/drawing/2014/main" id="{8FAE66AC-E733-4AD7-AF2E-12DD7E1ED6D9}"/>
              </a:ext>
            </a:extLst>
          </p:cNvPr>
          <p:cNvSpPr/>
          <p:nvPr/>
        </p:nvSpPr>
        <p:spPr>
          <a:xfrm>
            <a:off x="4499003" y="2901746"/>
            <a:ext cx="1406318" cy="630091"/>
          </a:xfrm>
          <a:prstGeom prst="rect">
            <a:avLst/>
          </a:prstGeom>
          <a:solidFill>
            <a:srgbClr val="AB6E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Accept Models</a:t>
            </a:r>
          </a:p>
        </p:txBody>
      </p:sp>
      <p:sp>
        <p:nvSpPr>
          <p:cNvPr id="19" name="Rectangle 18">
            <a:extLst>
              <a:ext uri="{FF2B5EF4-FFF2-40B4-BE49-F238E27FC236}">
                <a16:creationId xmlns:a16="http://schemas.microsoft.com/office/drawing/2014/main" id="{68185C60-99C4-4B3C-917B-F6437654AA57}"/>
              </a:ext>
            </a:extLst>
          </p:cNvPr>
          <p:cNvSpPr/>
          <p:nvPr/>
        </p:nvSpPr>
        <p:spPr>
          <a:xfrm>
            <a:off x="4499003" y="3654782"/>
            <a:ext cx="1406318" cy="630091"/>
          </a:xfrm>
          <a:prstGeom prst="rect">
            <a:avLst/>
          </a:prstGeom>
          <a:solidFill>
            <a:srgbClr val="AB6E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Modify Models</a:t>
            </a:r>
          </a:p>
        </p:txBody>
      </p:sp>
      <p:sp>
        <p:nvSpPr>
          <p:cNvPr id="20" name="Rectangle 19">
            <a:extLst>
              <a:ext uri="{FF2B5EF4-FFF2-40B4-BE49-F238E27FC236}">
                <a16:creationId xmlns:a16="http://schemas.microsoft.com/office/drawing/2014/main" id="{FD734E9E-F5F0-4AE6-BBE6-F50A36E8EB0E}"/>
              </a:ext>
            </a:extLst>
          </p:cNvPr>
          <p:cNvSpPr/>
          <p:nvPr/>
        </p:nvSpPr>
        <p:spPr>
          <a:xfrm>
            <a:off x="4499003" y="4485861"/>
            <a:ext cx="1406318" cy="630091"/>
          </a:xfrm>
          <a:prstGeom prst="rect">
            <a:avLst/>
          </a:prstGeom>
          <a:solidFill>
            <a:srgbClr val="AB6E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Create Models</a:t>
            </a:r>
          </a:p>
        </p:txBody>
      </p:sp>
      <p:sp>
        <p:nvSpPr>
          <p:cNvPr id="21" name="Rectangle 20">
            <a:extLst>
              <a:ext uri="{FF2B5EF4-FFF2-40B4-BE49-F238E27FC236}">
                <a16:creationId xmlns:a16="http://schemas.microsoft.com/office/drawing/2014/main" id="{B62A4692-64BE-4A75-B9B6-5C030D801683}"/>
              </a:ext>
            </a:extLst>
          </p:cNvPr>
          <p:cNvSpPr/>
          <p:nvPr/>
        </p:nvSpPr>
        <p:spPr>
          <a:xfrm>
            <a:off x="4492600" y="6005067"/>
            <a:ext cx="1406318" cy="6300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Interested Party and Steward Review</a:t>
            </a:r>
          </a:p>
        </p:txBody>
      </p:sp>
      <p:sp>
        <p:nvSpPr>
          <p:cNvPr id="22" name="Rectangle 21">
            <a:extLst>
              <a:ext uri="{FF2B5EF4-FFF2-40B4-BE49-F238E27FC236}">
                <a16:creationId xmlns:a16="http://schemas.microsoft.com/office/drawing/2014/main" id="{BB82DF2A-9215-4972-95E1-5AAC357F7EA8}"/>
              </a:ext>
            </a:extLst>
          </p:cNvPr>
          <p:cNvSpPr/>
          <p:nvPr/>
        </p:nvSpPr>
        <p:spPr>
          <a:xfrm>
            <a:off x="6249980" y="2901746"/>
            <a:ext cx="1549314" cy="630091"/>
          </a:xfrm>
          <a:prstGeom prst="rect">
            <a:avLst/>
          </a:prstGeom>
          <a:solidFill>
            <a:srgbClr val="AE58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Develop Software</a:t>
            </a:r>
          </a:p>
        </p:txBody>
      </p:sp>
      <p:sp>
        <p:nvSpPr>
          <p:cNvPr id="23" name="Rectangle 22">
            <a:extLst>
              <a:ext uri="{FF2B5EF4-FFF2-40B4-BE49-F238E27FC236}">
                <a16:creationId xmlns:a16="http://schemas.microsoft.com/office/drawing/2014/main" id="{0764C649-7CB6-45AA-B060-68F98D67D74E}"/>
              </a:ext>
            </a:extLst>
          </p:cNvPr>
          <p:cNvSpPr/>
          <p:nvPr/>
        </p:nvSpPr>
        <p:spPr>
          <a:xfrm>
            <a:off x="6249980" y="3654782"/>
            <a:ext cx="1549314" cy="630091"/>
          </a:xfrm>
          <a:prstGeom prst="rect">
            <a:avLst/>
          </a:prstGeom>
          <a:solidFill>
            <a:srgbClr val="AE58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Test Software</a:t>
            </a:r>
          </a:p>
        </p:txBody>
      </p:sp>
      <p:sp>
        <p:nvSpPr>
          <p:cNvPr id="24" name="Rectangle 23">
            <a:extLst>
              <a:ext uri="{FF2B5EF4-FFF2-40B4-BE49-F238E27FC236}">
                <a16:creationId xmlns:a16="http://schemas.microsoft.com/office/drawing/2014/main" id="{21AF7AE6-6060-4290-883D-97DDB11209E0}"/>
              </a:ext>
            </a:extLst>
          </p:cNvPr>
          <p:cNvSpPr/>
          <p:nvPr/>
        </p:nvSpPr>
        <p:spPr>
          <a:xfrm>
            <a:off x="6249980" y="4485861"/>
            <a:ext cx="1549314" cy="630091"/>
          </a:xfrm>
          <a:prstGeom prst="rect">
            <a:avLst/>
          </a:prstGeom>
          <a:solidFill>
            <a:srgbClr val="AE58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Approve Software</a:t>
            </a:r>
          </a:p>
        </p:txBody>
      </p:sp>
      <p:sp>
        <p:nvSpPr>
          <p:cNvPr id="25" name="Rectangle 24">
            <a:extLst>
              <a:ext uri="{FF2B5EF4-FFF2-40B4-BE49-F238E27FC236}">
                <a16:creationId xmlns:a16="http://schemas.microsoft.com/office/drawing/2014/main" id="{42527BB1-EC0D-428A-9F7D-4D04BB81F8CB}"/>
              </a:ext>
            </a:extLst>
          </p:cNvPr>
          <p:cNvSpPr/>
          <p:nvPr/>
        </p:nvSpPr>
        <p:spPr>
          <a:xfrm>
            <a:off x="6249980" y="2146790"/>
            <a:ext cx="1549314" cy="630091"/>
          </a:xfrm>
          <a:prstGeom prst="rect">
            <a:avLst/>
          </a:prstGeom>
          <a:solidFill>
            <a:srgbClr val="AE58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Determine Technical Approach</a:t>
            </a:r>
          </a:p>
        </p:txBody>
      </p:sp>
      <p:sp>
        <p:nvSpPr>
          <p:cNvPr id="26" name="Rectangle 25">
            <a:extLst>
              <a:ext uri="{FF2B5EF4-FFF2-40B4-BE49-F238E27FC236}">
                <a16:creationId xmlns:a16="http://schemas.microsoft.com/office/drawing/2014/main" id="{E1D9B1F1-F62F-41D6-819B-F7BAB59D5326}"/>
              </a:ext>
            </a:extLst>
          </p:cNvPr>
          <p:cNvSpPr/>
          <p:nvPr/>
        </p:nvSpPr>
        <p:spPr>
          <a:xfrm>
            <a:off x="6249980" y="5217188"/>
            <a:ext cx="1549314" cy="630091"/>
          </a:xfrm>
          <a:prstGeom prst="rect">
            <a:avLst/>
          </a:prstGeom>
          <a:solidFill>
            <a:srgbClr val="AE58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Identify Model Updates</a:t>
            </a:r>
          </a:p>
        </p:txBody>
      </p:sp>
      <p:sp>
        <p:nvSpPr>
          <p:cNvPr id="27" name="Rectangle 26">
            <a:extLst>
              <a:ext uri="{FF2B5EF4-FFF2-40B4-BE49-F238E27FC236}">
                <a16:creationId xmlns:a16="http://schemas.microsoft.com/office/drawing/2014/main" id="{3A38B8C8-450D-446B-93F7-3FB9CD12992D}"/>
              </a:ext>
            </a:extLst>
          </p:cNvPr>
          <p:cNvSpPr/>
          <p:nvPr/>
        </p:nvSpPr>
        <p:spPr>
          <a:xfrm>
            <a:off x="6249980" y="6005067"/>
            <a:ext cx="1549314" cy="6300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Interested Party and Steward Review</a:t>
            </a:r>
          </a:p>
        </p:txBody>
      </p:sp>
      <p:sp>
        <p:nvSpPr>
          <p:cNvPr id="28" name="Rectangle 27">
            <a:extLst>
              <a:ext uri="{FF2B5EF4-FFF2-40B4-BE49-F238E27FC236}">
                <a16:creationId xmlns:a16="http://schemas.microsoft.com/office/drawing/2014/main" id="{2FFF3406-6F2F-40B8-B623-FFC0DD0F954C}"/>
              </a:ext>
            </a:extLst>
          </p:cNvPr>
          <p:cNvSpPr/>
          <p:nvPr/>
        </p:nvSpPr>
        <p:spPr>
          <a:xfrm>
            <a:off x="4499003" y="5217188"/>
            <a:ext cx="1406318" cy="630091"/>
          </a:xfrm>
          <a:prstGeom prst="rect">
            <a:avLst/>
          </a:prstGeom>
          <a:solidFill>
            <a:srgbClr val="AB6E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QA Models</a:t>
            </a:r>
          </a:p>
        </p:txBody>
      </p:sp>
      <p:sp>
        <p:nvSpPr>
          <p:cNvPr id="29" name="Rectangle 28">
            <a:extLst>
              <a:ext uri="{FF2B5EF4-FFF2-40B4-BE49-F238E27FC236}">
                <a16:creationId xmlns:a16="http://schemas.microsoft.com/office/drawing/2014/main" id="{03FC71E4-4C45-425A-9128-103FB244FC51}"/>
              </a:ext>
            </a:extLst>
          </p:cNvPr>
          <p:cNvSpPr/>
          <p:nvPr/>
        </p:nvSpPr>
        <p:spPr>
          <a:xfrm>
            <a:off x="8031483" y="5217188"/>
            <a:ext cx="1418596" cy="630091"/>
          </a:xfrm>
          <a:prstGeom prst="rect">
            <a:avLst/>
          </a:prstGeom>
          <a:solidFill>
            <a:srgbClr val="B145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Identify Model Updates</a:t>
            </a:r>
          </a:p>
        </p:txBody>
      </p:sp>
      <p:sp>
        <p:nvSpPr>
          <p:cNvPr id="30" name="Rectangle 29">
            <a:extLst>
              <a:ext uri="{FF2B5EF4-FFF2-40B4-BE49-F238E27FC236}">
                <a16:creationId xmlns:a16="http://schemas.microsoft.com/office/drawing/2014/main" id="{E6F79CD3-88B4-4A84-81EE-8585CA4ACBD3}"/>
              </a:ext>
            </a:extLst>
          </p:cNvPr>
          <p:cNvSpPr/>
          <p:nvPr/>
        </p:nvSpPr>
        <p:spPr>
          <a:xfrm>
            <a:off x="8031483" y="6005067"/>
            <a:ext cx="1418596" cy="6300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Interested Party and Steward Review</a:t>
            </a:r>
          </a:p>
        </p:txBody>
      </p:sp>
      <p:sp>
        <p:nvSpPr>
          <p:cNvPr id="31" name="Rectangle 30">
            <a:extLst>
              <a:ext uri="{FF2B5EF4-FFF2-40B4-BE49-F238E27FC236}">
                <a16:creationId xmlns:a16="http://schemas.microsoft.com/office/drawing/2014/main" id="{31C14E6D-9EBA-4310-8DE3-A0278357B008}"/>
              </a:ext>
            </a:extLst>
          </p:cNvPr>
          <p:cNvSpPr/>
          <p:nvPr/>
        </p:nvSpPr>
        <p:spPr>
          <a:xfrm>
            <a:off x="8031483" y="2146790"/>
            <a:ext cx="1418596" cy="630091"/>
          </a:xfrm>
          <a:prstGeom prst="rect">
            <a:avLst/>
          </a:prstGeom>
          <a:solidFill>
            <a:srgbClr val="B145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Select Pilot Sites</a:t>
            </a:r>
          </a:p>
        </p:txBody>
      </p:sp>
      <p:sp>
        <p:nvSpPr>
          <p:cNvPr id="32" name="Rectangle 31">
            <a:extLst>
              <a:ext uri="{FF2B5EF4-FFF2-40B4-BE49-F238E27FC236}">
                <a16:creationId xmlns:a16="http://schemas.microsoft.com/office/drawing/2014/main" id="{A4BADE84-77D1-4242-9142-9775AC7B8EF0}"/>
              </a:ext>
            </a:extLst>
          </p:cNvPr>
          <p:cNvSpPr/>
          <p:nvPr/>
        </p:nvSpPr>
        <p:spPr>
          <a:xfrm>
            <a:off x="8014833" y="2901746"/>
            <a:ext cx="1418596" cy="630091"/>
          </a:xfrm>
          <a:prstGeom prst="rect">
            <a:avLst/>
          </a:prstGeom>
          <a:solidFill>
            <a:srgbClr val="B145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Implement Pilot</a:t>
            </a:r>
          </a:p>
        </p:txBody>
      </p:sp>
      <p:sp>
        <p:nvSpPr>
          <p:cNvPr id="33" name="Rectangle 32">
            <a:extLst>
              <a:ext uri="{FF2B5EF4-FFF2-40B4-BE49-F238E27FC236}">
                <a16:creationId xmlns:a16="http://schemas.microsoft.com/office/drawing/2014/main" id="{904F7FB2-107B-4F95-AEC0-1085C027899E}"/>
              </a:ext>
            </a:extLst>
          </p:cNvPr>
          <p:cNvSpPr/>
          <p:nvPr/>
        </p:nvSpPr>
        <p:spPr>
          <a:xfrm>
            <a:off x="8001186" y="3654782"/>
            <a:ext cx="1418596" cy="630091"/>
          </a:xfrm>
          <a:prstGeom prst="rect">
            <a:avLst/>
          </a:prstGeom>
          <a:solidFill>
            <a:srgbClr val="B145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Evaluate Pilot</a:t>
            </a:r>
          </a:p>
        </p:txBody>
      </p:sp>
      <p:sp>
        <p:nvSpPr>
          <p:cNvPr id="34" name="Rectangle 33">
            <a:extLst>
              <a:ext uri="{FF2B5EF4-FFF2-40B4-BE49-F238E27FC236}">
                <a16:creationId xmlns:a16="http://schemas.microsoft.com/office/drawing/2014/main" id="{E0B40A89-7004-4963-8CB7-945607C977EE}"/>
              </a:ext>
            </a:extLst>
          </p:cNvPr>
          <p:cNvSpPr/>
          <p:nvPr/>
        </p:nvSpPr>
        <p:spPr>
          <a:xfrm>
            <a:off x="9797074" y="2146790"/>
            <a:ext cx="1406318" cy="630091"/>
          </a:xfrm>
          <a:prstGeom prst="rect">
            <a:avLst/>
          </a:prstGeom>
          <a:solidFill>
            <a:srgbClr val="B435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Provide Conformance Testing Services</a:t>
            </a:r>
          </a:p>
        </p:txBody>
      </p:sp>
      <p:sp>
        <p:nvSpPr>
          <p:cNvPr id="2" name="Title 1">
            <a:extLst>
              <a:ext uri="{FF2B5EF4-FFF2-40B4-BE49-F238E27FC236}">
                <a16:creationId xmlns:a16="http://schemas.microsoft.com/office/drawing/2014/main" id="{58908942-5A3C-4B8A-BC01-D48AAACB2ED3}"/>
              </a:ext>
            </a:extLst>
          </p:cNvPr>
          <p:cNvSpPr>
            <a:spLocks noGrp="1"/>
          </p:cNvSpPr>
          <p:nvPr>
            <p:ph type="title"/>
          </p:nvPr>
        </p:nvSpPr>
        <p:spPr>
          <a:xfrm>
            <a:off x="630090" y="60377"/>
            <a:ext cx="10438759" cy="418506"/>
          </a:xfrm>
        </p:spPr>
        <p:txBody>
          <a:bodyPr>
            <a:normAutofit fontScale="90000"/>
          </a:bodyPr>
          <a:lstStyle/>
          <a:p>
            <a:r>
              <a:rPr lang="en-US" dirty="0"/>
              <a:t>Today’s Focus</a:t>
            </a:r>
          </a:p>
        </p:txBody>
      </p:sp>
      <p:sp>
        <p:nvSpPr>
          <p:cNvPr id="3" name="Rectangle 2">
            <a:extLst>
              <a:ext uri="{FF2B5EF4-FFF2-40B4-BE49-F238E27FC236}">
                <a16:creationId xmlns:a16="http://schemas.microsoft.com/office/drawing/2014/main" id="{E745A277-5DEC-4706-A461-B9E3F91A5338}"/>
              </a:ext>
            </a:extLst>
          </p:cNvPr>
          <p:cNvSpPr/>
          <p:nvPr/>
        </p:nvSpPr>
        <p:spPr>
          <a:xfrm>
            <a:off x="729982" y="607038"/>
            <a:ext cx="5366017" cy="6108807"/>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52238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CB192-1376-47AB-B479-00F90F900D1B}"/>
              </a:ext>
            </a:extLst>
          </p:cNvPr>
          <p:cNvSpPr>
            <a:spLocks noGrp="1"/>
          </p:cNvSpPr>
          <p:nvPr>
            <p:ph type="title"/>
          </p:nvPr>
        </p:nvSpPr>
        <p:spPr/>
        <p:txBody>
          <a:bodyPr/>
          <a:lstStyle/>
          <a:p>
            <a:pPr lvl="0"/>
            <a:r>
              <a:rPr lang="en-US"/>
              <a:t>Project Intake</a:t>
            </a:r>
            <a:endParaRPr lang="en-US" dirty="0"/>
          </a:p>
        </p:txBody>
      </p:sp>
      <p:grpSp>
        <p:nvGrpSpPr>
          <p:cNvPr id="12" name="Group 11">
            <a:extLst>
              <a:ext uri="{FF2B5EF4-FFF2-40B4-BE49-F238E27FC236}">
                <a16:creationId xmlns:a16="http://schemas.microsoft.com/office/drawing/2014/main" id="{575B5400-EE0C-4712-BBB2-6FAE46D4D8CF}"/>
              </a:ext>
            </a:extLst>
          </p:cNvPr>
          <p:cNvGrpSpPr/>
          <p:nvPr/>
        </p:nvGrpSpPr>
        <p:grpSpPr>
          <a:xfrm>
            <a:off x="758517" y="1528793"/>
            <a:ext cx="2215203" cy="4319038"/>
            <a:chOff x="758518" y="1303601"/>
            <a:chExt cx="1476374" cy="4319038"/>
          </a:xfrm>
        </p:grpSpPr>
        <p:sp>
          <p:nvSpPr>
            <p:cNvPr id="4" name="Rectangle 3">
              <a:extLst>
                <a:ext uri="{FF2B5EF4-FFF2-40B4-BE49-F238E27FC236}">
                  <a16:creationId xmlns:a16="http://schemas.microsoft.com/office/drawing/2014/main" id="{E5C3E58B-A14F-4F5D-BAE1-E71139E5476C}"/>
                </a:ext>
              </a:extLst>
            </p:cNvPr>
            <p:cNvSpPr/>
            <p:nvPr/>
          </p:nvSpPr>
          <p:spPr>
            <a:xfrm>
              <a:off x="976215" y="1955623"/>
              <a:ext cx="914400" cy="630091"/>
            </a:xfrm>
            <a:prstGeom prst="rect">
              <a:avLst/>
            </a:prstGeom>
            <a:solidFill>
              <a:srgbClr val="A5A5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Identify Need for </a:t>
              </a:r>
            </a:p>
            <a:p>
              <a:pPr algn="ctr"/>
              <a:r>
                <a:rPr lang="en-US" sz="1200" b="1" dirty="0"/>
                <a:t>Standard Data</a:t>
              </a:r>
            </a:p>
          </p:txBody>
        </p:sp>
        <p:sp>
          <p:nvSpPr>
            <p:cNvPr id="5" name="Rectangle 4">
              <a:extLst>
                <a:ext uri="{FF2B5EF4-FFF2-40B4-BE49-F238E27FC236}">
                  <a16:creationId xmlns:a16="http://schemas.microsoft.com/office/drawing/2014/main" id="{FD3E3B4F-E8D8-4770-A2BB-CD2CDCE07F04}"/>
                </a:ext>
              </a:extLst>
            </p:cNvPr>
            <p:cNvSpPr/>
            <p:nvPr/>
          </p:nvSpPr>
          <p:spPr>
            <a:xfrm>
              <a:off x="976215" y="2665186"/>
              <a:ext cx="914400" cy="630091"/>
            </a:xfrm>
            <a:prstGeom prst="rect">
              <a:avLst/>
            </a:prstGeom>
            <a:solidFill>
              <a:srgbClr val="A5A5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Define Project</a:t>
              </a:r>
            </a:p>
          </p:txBody>
        </p:sp>
        <p:sp>
          <p:nvSpPr>
            <p:cNvPr id="6" name="Rectangle 5">
              <a:extLst>
                <a:ext uri="{FF2B5EF4-FFF2-40B4-BE49-F238E27FC236}">
                  <a16:creationId xmlns:a16="http://schemas.microsoft.com/office/drawing/2014/main" id="{8C8FEEDE-0AB3-4481-ACDA-43A2C80D0E64}"/>
                </a:ext>
              </a:extLst>
            </p:cNvPr>
            <p:cNvSpPr/>
            <p:nvPr/>
          </p:nvSpPr>
          <p:spPr>
            <a:xfrm>
              <a:off x="976215" y="3418222"/>
              <a:ext cx="914400" cy="630091"/>
            </a:xfrm>
            <a:prstGeom prst="rect">
              <a:avLst/>
            </a:prstGeom>
            <a:solidFill>
              <a:srgbClr val="A5A5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Submit Application</a:t>
              </a:r>
            </a:p>
          </p:txBody>
        </p:sp>
        <p:sp>
          <p:nvSpPr>
            <p:cNvPr id="7" name="Rectangle 6">
              <a:extLst>
                <a:ext uri="{FF2B5EF4-FFF2-40B4-BE49-F238E27FC236}">
                  <a16:creationId xmlns:a16="http://schemas.microsoft.com/office/drawing/2014/main" id="{0DAABD24-CBD2-44F7-B14F-E42A46C801C5}"/>
                </a:ext>
              </a:extLst>
            </p:cNvPr>
            <p:cNvSpPr/>
            <p:nvPr/>
          </p:nvSpPr>
          <p:spPr>
            <a:xfrm>
              <a:off x="976215" y="4171258"/>
              <a:ext cx="914400" cy="630091"/>
            </a:xfrm>
            <a:prstGeom prst="rect">
              <a:avLst/>
            </a:prstGeom>
            <a:solidFill>
              <a:srgbClr val="A5A5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Project Review and Acceptance</a:t>
              </a:r>
            </a:p>
          </p:txBody>
        </p:sp>
        <p:sp>
          <p:nvSpPr>
            <p:cNvPr id="8" name="Rectangle 7">
              <a:extLst>
                <a:ext uri="{FF2B5EF4-FFF2-40B4-BE49-F238E27FC236}">
                  <a16:creationId xmlns:a16="http://schemas.microsoft.com/office/drawing/2014/main" id="{71713BF9-A6B4-4905-8A0B-0FAA33AD9F88}"/>
                </a:ext>
              </a:extLst>
            </p:cNvPr>
            <p:cNvSpPr/>
            <p:nvPr/>
          </p:nvSpPr>
          <p:spPr>
            <a:xfrm>
              <a:off x="976215" y="4992548"/>
              <a:ext cx="914400" cy="6300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Inform Interested Parties</a:t>
              </a:r>
            </a:p>
          </p:txBody>
        </p:sp>
        <p:grpSp>
          <p:nvGrpSpPr>
            <p:cNvPr id="9" name="Group 8">
              <a:extLst>
                <a:ext uri="{FF2B5EF4-FFF2-40B4-BE49-F238E27FC236}">
                  <a16:creationId xmlns:a16="http://schemas.microsoft.com/office/drawing/2014/main" id="{4B72B2F5-4454-4E65-94C8-57EEC7A0A907}"/>
                </a:ext>
              </a:extLst>
            </p:cNvPr>
            <p:cNvGrpSpPr/>
            <p:nvPr/>
          </p:nvGrpSpPr>
          <p:grpSpPr>
            <a:xfrm>
              <a:off x="758518" y="1303601"/>
              <a:ext cx="1476374" cy="590549"/>
              <a:chOff x="3968" y="186297"/>
              <a:chExt cx="1476374" cy="590549"/>
            </a:xfrm>
          </p:grpSpPr>
          <p:sp>
            <p:nvSpPr>
              <p:cNvPr id="10" name="Arrow: Chevron 9">
                <a:extLst>
                  <a:ext uri="{FF2B5EF4-FFF2-40B4-BE49-F238E27FC236}">
                    <a16:creationId xmlns:a16="http://schemas.microsoft.com/office/drawing/2014/main" id="{0390AC25-8CAA-41D0-8E79-A552FFDE4210}"/>
                  </a:ext>
                </a:extLst>
              </p:cNvPr>
              <p:cNvSpPr/>
              <p:nvPr/>
            </p:nvSpPr>
            <p:spPr>
              <a:xfrm>
                <a:off x="3968" y="186297"/>
                <a:ext cx="1476374" cy="590549"/>
              </a:xfrm>
              <a:prstGeom prst="chevron">
                <a:avLst/>
              </a:prstGeom>
              <a:solidFill>
                <a:srgbClr val="A5A5A5"/>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11" name="Arrow: Chevron 4">
                <a:extLst>
                  <a:ext uri="{FF2B5EF4-FFF2-40B4-BE49-F238E27FC236}">
                    <a16:creationId xmlns:a16="http://schemas.microsoft.com/office/drawing/2014/main" id="{B71234DF-FFC3-4B64-9C1E-93ECC1832B78}"/>
                  </a:ext>
                </a:extLst>
              </p:cNvPr>
              <p:cNvSpPr txBox="1"/>
              <p:nvPr/>
            </p:nvSpPr>
            <p:spPr>
              <a:xfrm>
                <a:off x="299243" y="186297"/>
                <a:ext cx="873827" cy="5905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200" b="1" kern="1200" dirty="0"/>
                  <a:t>Project Intake</a:t>
                </a:r>
              </a:p>
            </p:txBody>
          </p:sp>
        </p:grpSp>
      </p:grpSp>
      <p:sp>
        <p:nvSpPr>
          <p:cNvPr id="3" name="Rectangle 2">
            <a:extLst>
              <a:ext uri="{FF2B5EF4-FFF2-40B4-BE49-F238E27FC236}">
                <a16:creationId xmlns:a16="http://schemas.microsoft.com/office/drawing/2014/main" id="{B3729BC1-DBFC-4607-9C8D-26D342F5F40B}"/>
              </a:ext>
            </a:extLst>
          </p:cNvPr>
          <p:cNvSpPr/>
          <p:nvPr/>
        </p:nvSpPr>
        <p:spPr>
          <a:xfrm>
            <a:off x="2697096" y="2180816"/>
            <a:ext cx="9159368" cy="3667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US" sz="2400" dirty="0">
                <a:solidFill>
                  <a:schemeClr val="bg1"/>
                </a:solidFill>
              </a:rPr>
              <a:t>Organization determines that there is a need for standardized clinical data models</a:t>
            </a:r>
          </a:p>
          <a:p>
            <a:pPr marL="285750" indent="-285750">
              <a:buFont typeface="Arial" panose="020B0604020202020204" pitchFamily="34" charset="0"/>
              <a:buChar char="•"/>
            </a:pPr>
            <a:r>
              <a:rPr lang="en-US" sz="2400" dirty="0">
                <a:solidFill>
                  <a:schemeClr val="bg1"/>
                </a:solidFill>
              </a:rPr>
              <a:t>Defines a project that includes work to develop standardized clinical data models</a:t>
            </a:r>
          </a:p>
          <a:p>
            <a:pPr marL="285750" indent="-285750">
              <a:buFont typeface="Arial" panose="020B0604020202020204" pitchFamily="34" charset="0"/>
              <a:buChar char="•"/>
            </a:pPr>
            <a:r>
              <a:rPr lang="en-US" sz="2400" dirty="0">
                <a:solidFill>
                  <a:schemeClr val="bg1"/>
                </a:solidFill>
              </a:rPr>
              <a:t>Decides to collaborate with CIIC on data modeling work</a:t>
            </a:r>
          </a:p>
          <a:p>
            <a:pPr marL="285750" indent="-285750">
              <a:buFont typeface="Arial" panose="020B0604020202020204" pitchFamily="34" charset="0"/>
              <a:buChar char="•"/>
            </a:pPr>
            <a:r>
              <a:rPr lang="en-US" sz="2400" dirty="0">
                <a:solidFill>
                  <a:schemeClr val="bg1"/>
                </a:solidFill>
              </a:rPr>
              <a:t>Submits application to CIIC</a:t>
            </a:r>
          </a:p>
          <a:p>
            <a:pPr marL="285750" indent="-285750">
              <a:buFont typeface="Arial" panose="020B0604020202020204" pitchFamily="34" charset="0"/>
              <a:buChar char="•"/>
            </a:pPr>
            <a:r>
              <a:rPr lang="en-US" sz="2400" dirty="0">
                <a:solidFill>
                  <a:schemeClr val="bg1"/>
                </a:solidFill>
              </a:rPr>
              <a:t>CIIC reviews application </a:t>
            </a:r>
          </a:p>
          <a:p>
            <a:pPr marL="285750" indent="-285750">
              <a:buFont typeface="Arial" panose="020B0604020202020204" pitchFamily="34" charset="0"/>
              <a:buChar char="•"/>
            </a:pPr>
            <a:r>
              <a:rPr lang="en-US" sz="2400" dirty="0">
                <a:solidFill>
                  <a:schemeClr val="bg1"/>
                </a:solidFill>
              </a:rPr>
              <a:t>CIIC community informed that a project has been accepted and can indicate that their organization is an interested party</a:t>
            </a:r>
          </a:p>
          <a:p>
            <a:pPr lvl="1"/>
            <a:endParaRPr lang="en-US" dirty="0">
              <a:solidFill>
                <a:schemeClr val="bg1"/>
              </a:solidFill>
            </a:endParaRPr>
          </a:p>
        </p:txBody>
      </p:sp>
      <p:sp>
        <p:nvSpPr>
          <p:cNvPr id="15" name="Rectangle 14">
            <a:extLst>
              <a:ext uri="{FF2B5EF4-FFF2-40B4-BE49-F238E27FC236}">
                <a16:creationId xmlns:a16="http://schemas.microsoft.com/office/drawing/2014/main" id="{1B5B73F3-8563-425F-AAD8-B0195DDF9822}"/>
              </a:ext>
            </a:extLst>
          </p:cNvPr>
          <p:cNvSpPr/>
          <p:nvPr/>
        </p:nvSpPr>
        <p:spPr>
          <a:xfrm>
            <a:off x="1094975" y="6026016"/>
            <a:ext cx="10992010" cy="6300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t>Has anyone submitted a project application to CIIC?</a:t>
            </a:r>
          </a:p>
        </p:txBody>
      </p:sp>
    </p:spTree>
    <p:extLst>
      <p:ext uri="{BB962C8B-B14F-4D97-AF65-F5344CB8AC3E}">
        <p14:creationId xmlns:p14="http://schemas.microsoft.com/office/powerpoint/2010/main" val="35601258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D28B4-3A42-43FA-8508-67242536C75D}"/>
              </a:ext>
            </a:extLst>
          </p:cNvPr>
          <p:cNvSpPr>
            <a:spLocks noGrp="1"/>
          </p:cNvSpPr>
          <p:nvPr>
            <p:ph type="title"/>
          </p:nvPr>
        </p:nvSpPr>
        <p:spPr/>
        <p:txBody>
          <a:bodyPr/>
          <a:lstStyle/>
          <a:p>
            <a:r>
              <a:rPr lang="en-US" dirty="0"/>
              <a:t>CIIC Project Application</a:t>
            </a:r>
          </a:p>
        </p:txBody>
      </p:sp>
      <p:sp>
        <p:nvSpPr>
          <p:cNvPr id="3" name="Content Placeholder 2">
            <a:extLst>
              <a:ext uri="{FF2B5EF4-FFF2-40B4-BE49-F238E27FC236}">
                <a16:creationId xmlns:a16="http://schemas.microsoft.com/office/drawing/2014/main" id="{66F1E963-C852-4A8F-8F00-DC64F6A81C1B}"/>
              </a:ext>
            </a:extLst>
          </p:cNvPr>
          <p:cNvSpPr>
            <a:spLocks noGrp="1"/>
          </p:cNvSpPr>
          <p:nvPr>
            <p:ph idx="1"/>
          </p:nvPr>
        </p:nvSpPr>
        <p:spPr>
          <a:xfrm>
            <a:off x="838200" y="1545357"/>
            <a:ext cx="10515600" cy="4947518"/>
          </a:xfrm>
        </p:spPr>
        <p:txBody>
          <a:bodyPr>
            <a:normAutofit fontScale="62500" lnSpcReduction="20000"/>
          </a:bodyPr>
          <a:lstStyle/>
          <a:p>
            <a:pPr marL="0" indent="0">
              <a:lnSpc>
                <a:spcPct val="120000"/>
              </a:lnSpc>
              <a:spcBef>
                <a:spcPts val="0"/>
              </a:spcBef>
              <a:buNone/>
            </a:pPr>
            <a:r>
              <a:rPr lang="en-US" dirty="0">
                <a:solidFill>
                  <a:srgbClr val="0070C0"/>
                </a:solidFill>
              </a:rPr>
              <a:t>Project Title</a:t>
            </a:r>
          </a:p>
          <a:p>
            <a:pPr marL="0" indent="0">
              <a:lnSpc>
                <a:spcPct val="120000"/>
              </a:lnSpc>
              <a:spcBef>
                <a:spcPts val="0"/>
              </a:spcBef>
              <a:buNone/>
            </a:pPr>
            <a:r>
              <a:rPr lang="en-US" dirty="0">
                <a:solidFill>
                  <a:srgbClr val="0070C0"/>
                </a:solidFill>
              </a:rPr>
              <a:t>Primary contact</a:t>
            </a:r>
          </a:p>
          <a:p>
            <a:pPr marL="0" indent="0">
              <a:lnSpc>
                <a:spcPct val="120000"/>
              </a:lnSpc>
              <a:spcBef>
                <a:spcPts val="0"/>
              </a:spcBef>
              <a:buNone/>
            </a:pPr>
            <a:r>
              <a:rPr lang="en-US" dirty="0">
                <a:solidFill>
                  <a:srgbClr val="0070C0"/>
                </a:solidFill>
              </a:rPr>
              <a:t>Organization</a:t>
            </a:r>
          </a:p>
          <a:p>
            <a:pPr lvl="1">
              <a:lnSpc>
                <a:spcPct val="120000"/>
              </a:lnSpc>
              <a:spcBef>
                <a:spcPts val="0"/>
              </a:spcBef>
            </a:pPr>
            <a:r>
              <a:rPr lang="en-US" dirty="0"/>
              <a:t>List your primary organization affiliation related to this project</a:t>
            </a:r>
          </a:p>
          <a:p>
            <a:pPr marL="0" indent="0">
              <a:lnSpc>
                <a:spcPct val="120000"/>
              </a:lnSpc>
              <a:spcBef>
                <a:spcPts val="0"/>
              </a:spcBef>
              <a:buNone/>
            </a:pPr>
            <a:r>
              <a:rPr lang="en-US" dirty="0">
                <a:solidFill>
                  <a:srgbClr val="0070C0"/>
                </a:solidFill>
              </a:rPr>
              <a:t>Email</a:t>
            </a:r>
          </a:p>
          <a:p>
            <a:pPr marL="0" indent="0">
              <a:lnSpc>
                <a:spcPct val="120000"/>
              </a:lnSpc>
              <a:spcBef>
                <a:spcPts val="0"/>
              </a:spcBef>
              <a:buNone/>
            </a:pPr>
            <a:r>
              <a:rPr lang="en-US" dirty="0">
                <a:solidFill>
                  <a:srgbClr val="0070C0"/>
                </a:solidFill>
              </a:rPr>
              <a:t>Phone</a:t>
            </a:r>
          </a:p>
          <a:p>
            <a:pPr marL="0" indent="0">
              <a:lnSpc>
                <a:spcPct val="120000"/>
              </a:lnSpc>
              <a:spcBef>
                <a:spcPts val="0"/>
              </a:spcBef>
              <a:buNone/>
            </a:pPr>
            <a:r>
              <a:rPr lang="en-US" dirty="0">
                <a:solidFill>
                  <a:srgbClr val="0070C0"/>
                </a:solidFill>
              </a:rPr>
              <a:t>Formal team collaborators</a:t>
            </a:r>
          </a:p>
          <a:p>
            <a:pPr lvl="1">
              <a:lnSpc>
                <a:spcPct val="120000"/>
              </a:lnSpc>
              <a:spcBef>
                <a:spcPts val="0"/>
              </a:spcBef>
            </a:pPr>
            <a:r>
              <a:rPr lang="en-US" dirty="0"/>
              <a:t>Include all additional stakeholder involvement e.g., clinical, technical, informatics, terminology, process, implementer, system, health IT developer, health information exchange (HIE), registry or other, patient advocates. Describe briefly how they will be involved with the project?</a:t>
            </a:r>
          </a:p>
          <a:p>
            <a:pPr marL="0" indent="0">
              <a:lnSpc>
                <a:spcPct val="120000"/>
              </a:lnSpc>
              <a:spcBef>
                <a:spcPts val="0"/>
              </a:spcBef>
              <a:buNone/>
            </a:pPr>
            <a:r>
              <a:rPr lang="en-US" dirty="0">
                <a:solidFill>
                  <a:srgbClr val="0070C0"/>
                </a:solidFill>
              </a:rPr>
              <a:t>Project scope</a:t>
            </a:r>
          </a:p>
          <a:p>
            <a:pPr lvl="1">
              <a:lnSpc>
                <a:spcPct val="120000"/>
              </a:lnSpc>
              <a:spcBef>
                <a:spcPts val="0"/>
              </a:spcBef>
            </a:pPr>
            <a:r>
              <a:rPr lang="en-US" dirty="0"/>
              <a:t>Ensure that your scope statement is clear and concise</a:t>
            </a:r>
          </a:p>
          <a:p>
            <a:pPr marL="0" indent="0">
              <a:lnSpc>
                <a:spcPct val="120000"/>
              </a:lnSpc>
              <a:spcBef>
                <a:spcPts val="0"/>
              </a:spcBef>
              <a:buNone/>
            </a:pPr>
            <a:r>
              <a:rPr lang="en-US" dirty="0">
                <a:solidFill>
                  <a:srgbClr val="0070C0"/>
                </a:solidFill>
              </a:rPr>
              <a:t>Goals</a:t>
            </a:r>
          </a:p>
          <a:p>
            <a:pPr lvl="1">
              <a:lnSpc>
                <a:spcPct val="120000"/>
              </a:lnSpc>
              <a:spcBef>
                <a:spcPts val="0"/>
              </a:spcBef>
            </a:pPr>
            <a:r>
              <a:rPr lang="en-US" dirty="0"/>
              <a:t>Describe your project goals and use case(s)</a:t>
            </a:r>
          </a:p>
          <a:p>
            <a:pPr marL="0" indent="0">
              <a:lnSpc>
                <a:spcPct val="120000"/>
              </a:lnSpc>
              <a:spcBef>
                <a:spcPts val="0"/>
              </a:spcBef>
              <a:buNone/>
            </a:pPr>
            <a:r>
              <a:rPr lang="en-US" dirty="0">
                <a:solidFill>
                  <a:srgbClr val="0070C0"/>
                </a:solidFill>
              </a:rPr>
              <a:t>Value proposition</a:t>
            </a:r>
          </a:p>
          <a:p>
            <a:pPr lvl="1">
              <a:lnSpc>
                <a:spcPct val="120000"/>
              </a:lnSpc>
              <a:spcBef>
                <a:spcPts val="0"/>
              </a:spcBef>
            </a:pPr>
            <a:r>
              <a:rPr lang="en-US" dirty="0"/>
              <a:t>Explain the expected value of the project, from the perspective of both the project team itself, and also from that of your external stakeholders. In articulating this value proposition, consider different perspectives such as improvement of economic or health outcomes, regulatory, process of care, safety, interoperability, multidisciplinary, patient-centered.</a:t>
            </a:r>
          </a:p>
          <a:p>
            <a:pPr marL="0" indent="0">
              <a:buNone/>
            </a:pPr>
            <a:endParaRPr lang="en-US" dirty="0"/>
          </a:p>
        </p:txBody>
      </p:sp>
    </p:spTree>
    <p:extLst>
      <p:ext uri="{BB962C8B-B14F-4D97-AF65-F5344CB8AC3E}">
        <p14:creationId xmlns:p14="http://schemas.microsoft.com/office/powerpoint/2010/main" val="5423549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D28B4-3A42-43FA-8508-67242536C75D}"/>
              </a:ext>
            </a:extLst>
          </p:cNvPr>
          <p:cNvSpPr>
            <a:spLocks noGrp="1"/>
          </p:cNvSpPr>
          <p:nvPr>
            <p:ph type="title"/>
          </p:nvPr>
        </p:nvSpPr>
        <p:spPr/>
        <p:txBody>
          <a:bodyPr/>
          <a:lstStyle/>
          <a:p>
            <a:r>
              <a:rPr lang="en-US" dirty="0"/>
              <a:t>CIIC Project Application</a:t>
            </a:r>
          </a:p>
        </p:txBody>
      </p:sp>
      <p:sp>
        <p:nvSpPr>
          <p:cNvPr id="3" name="Content Placeholder 2">
            <a:extLst>
              <a:ext uri="{FF2B5EF4-FFF2-40B4-BE49-F238E27FC236}">
                <a16:creationId xmlns:a16="http://schemas.microsoft.com/office/drawing/2014/main" id="{66F1E963-C852-4A8F-8F00-DC64F6A81C1B}"/>
              </a:ext>
            </a:extLst>
          </p:cNvPr>
          <p:cNvSpPr>
            <a:spLocks noGrp="1"/>
          </p:cNvSpPr>
          <p:nvPr>
            <p:ph idx="1"/>
          </p:nvPr>
        </p:nvSpPr>
        <p:spPr>
          <a:xfrm>
            <a:off x="838200" y="1268732"/>
            <a:ext cx="10515600" cy="4947518"/>
          </a:xfrm>
        </p:spPr>
        <p:txBody>
          <a:bodyPr>
            <a:normAutofit fontScale="70000" lnSpcReduction="20000"/>
          </a:bodyPr>
          <a:lstStyle/>
          <a:p>
            <a:pPr marL="0" indent="0">
              <a:spcBef>
                <a:spcPts val="0"/>
              </a:spcBef>
              <a:buNone/>
            </a:pPr>
            <a:r>
              <a:rPr lang="en-US" dirty="0">
                <a:solidFill>
                  <a:srgbClr val="0070C0"/>
                </a:solidFill>
              </a:rPr>
              <a:t>Deliverables</a:t>
            </a:r>
          </a:p>
          <a:p>
            <a:pPr lvl="1">
              <a:spcBef>
                <a:spcPts val="0"/>
              </a:spcBef>
            </a:pPr>
            <a:r>
              <a:rPr lang="en-US" dirty="0"/>
              <a:t>What are the expected project deliverables? Describe the potential for reuse in other settings. How will this project’s output represent an improvement from the current state? Please include project phases if appropriate, to help us understand what portion is in scope for the next 6-12mo. What deliverables do you expect at the end of this period?</a:t>
            </a:r>
          </a:p>
          <a:p>
            <a:pPr marL="0" indent="0">
              <a:spcBef>
                <a:spcPts val="0"/>
              </a:spcBef>
              <a:buNone/>
            </a:pPr>
            <a:r>
              <a:rPr lang="en-US" dirty="0">
                <a:solidFill>
                  <a:srgbClr val="0070C0"/>
                </a:solidFill>
              </a:rPr>
              <a:t>Implementation</a:t>
            </a:r>
          </a:p>
          <a:p>
            <a:pPr lvl="1">
              <a:spcBef>
                <a:spcPts val="0"/>
              </a:spcBef>
            </a:pPr>
            <a:r>
              <a:rPr lang="en-US" dirty="0"/>
              <a:t>Describe the implementation plan for the project, including testing and validation?</a:t>
            </a:r>
          </a:p>
          <a:p>
            <a:pPr marL="0" indent="0">
              <a:spcBef>
                <a:spcPts val="0"/>
              </a:spcBef>
              <a:buNone/>
            </a:pPr>
            <a:r>
              <a:rPr lang="en-US" dirty="0">
                <a:solidFill>
                  <a:srgbClr val="0070C0"/>
                </a:solidFill>
              </a:rPr>
              <a:t>Relationship to existing work</a:t>
            </a:r>
          </a:p>
          <a:p>
            <a:pPr lvl="1">
              <a:spcBef>
                <a:spcPts val="0"/>
              </a:spcBef>
            </a:pPr>
            <a:r>
              <a:rPr lang="en-US" dirty="0"/>
              <a:t>Is there existing content that may be related or overlapping? Will you reuse content from other sources where clinically appropriate?</a:t>
            </a:r>
          </a:p>
          <a:p>
            <a:pPr marL="0" indent="0">
              <a:spcBef>
                <a:spcPts val="0"/>
              </a:spcBef>
              <a:buNone/>
            </a:pPr>
            <a:r>
              <a:rPr lang="en-US" dirty="0">
                <a:solidFill>
                  <a:srgbClr val="0070C0"/>
                </a:solidFill>
              </a:rPr>
              <a:t>Resources</a:t>
            </a:r>
          </a:p>
          <a:p>
            <a:pPr lvl="1">
              <a:spcBef>
                <a:spcPts val="0"/>
              </a:spcBef>
            </a:pPr>
            <a:r>
              <a:rPr lang="en-US" dirty="0"/>
              <a:t>List the resources i.e., time, financial, data, human capital that you have available to support the project. What additional resources do you anticipate needing, regardless of whether you plan to pursue them through CIIC, or separately?</a:t>
            </a:r>
          </a:p>
          <a:p>
            <a:pPr marL="0" indent="0">
              <a:spcBef>
                <a:spcPts val="0"/>
              </a:spcBef>
              <a:buNone/>
            </a:pPr>
            <a:r>
              <a:rPr lang="en-US" dirty="0">
                <a:solidFill>
                  <a:srgbClr val="0070C0"/>
                </a:solidFill>
              </a:rPr>
              <a:t>Sustainability</a:t>
            </a:r>
          </a:p>
          <a:p>
            <a:pPr lvl="1">
              <a:spcBef>
                <a:spcPts val="0"/>
              </a:spcBef>
            </a:pPr>
            <a:r>
              <a:rPr lang="en-US" dirty="0"/>
              <a:t>Do you intend to support maintenance of this content through ongoing stewardship? How often do you expect to update this content and respond to feedback? Who is the steward, if already identified?</a:t>
            </a:r>
          </a:p>
          <a:p>
            <a:pPr marL="0" indent="0">
              <a:spcBef>
                <a:spcPts val="0"/>
              </a:spcBef>
              <a:buNone/>
            </a:pPr>
            <a:r>
              <a:rPr lang="en-US" dirty="0">
                <a:solidFill>
                  <a:srgbClr val="0070C0"/>
                </a:solidFill>
              </a:rPr>
              <a:t>Licensing of intellectual property</a:t>
            </a:r>
          </a:p>
          <a:p>
            <a:pPr lvl="1">
              <a:spcBef>
                <a:spcPts val="0"/>
              </a:spcBef>
            </a:pPr>
            <a:r>
              <a:rPr lang="en-US" dirty="0"/>
              <a:t>Will your content be available through open source? Are there any intellectual property issues you anticipate?</a:t>
            </a:r>
          </a:p>
          <a:p>
            <a:pPr marL="0" indent="0">
              <a:spcBef>
                <a:spcPts val="0"/>
              </a:spcBef>
              <a:buNone/>
            </a:pPr>
            <a:r>
              <a:rPr lang="en-US" dirty="0">
                <a:solidFill>
                  <a:srgbClr val="0070C0"/>
                </a:solidFill>
              </a:rPr>
              <a:t>Project documents - upload</a:t>
            </a:r>
          </a:p>
          <a:p>
            <a:pPr lvl="1">
              <a:spcBef>
                <a:spcPts val="0"/>
              </a:spcBef>
            </a:pPr>
            <a:r>
              <a:rPr lang="en-US" dirty="0"/>
              <a:t>If you have project documents you'd like to share with CIIC, please upload them here.</a:t>
            </a:r>
          </a:p>
          <a:p>
            <a:pPr lvl="1">
              <a:spcBef>
                <a:spcPts val="0"/>
              </a:spcBef>
            </a:pPr>
            <a:r>
              <a:rPr lang="en-US" dirty="0"/>
              <a:t>Project documents - links</a:t>
            </a:r>
          </a:p>
          <a:p>
            <a:pPr lvl="1">
              <a:spcBef>
                <a:spcPts val="0"/>
              </a:spcBef>
            </a:pPr>
            <a:r>
              <a:rPr lang="en-US" dirty="0"/>
              <a:t>If you have project web or document links you'd like to share with CIIC, please include the URLs here.</a:t>
            </a:r>
          </a:p>
          <a:p>
            <a:pPr marL="0" indent="0">
              <a:buNone/>
            </a:pPr>
            <a:endParaRPr lang="en-US" dirty="0"/>
          </a:p>
        </p:txBody>
      </p:sp>
      <p:sp>
        <p:nvSpPr>
          <p:cNvPr id="4" name="Rectangle 3">
            <a:extLst>
              <a:ext uri="{FF2B5EF4-FFF2-40B4-BE49-F238E27FC236}">
                <a16:creationId xmlns:a16="http://schemas.microsoft.com/office/drawing/2014/main" id="{8DEAFE6F-A564-4330-B204-16B67E575F00}"/>
              </a:ext>
            </a:extLst>
          </p:cNvPr>
          <p:cNvSpPr/>
          <p:nvPr/>
        </p:nvSpPr>
        <p:spPr>
          <a:xfrm>
            <a:off x="838200" y="5732290"/>
            <a:ext cx="10515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bg1"/>
                </a:solidFill>
              </a:rPr>
              <a:t>Comments from anyone who has submitted an application</a:t>
            </a:r>
          </a:p>
          <a:p>
            <a:pPr algn="ctr"/>
            <a:r>
              <a:rPr lang="en-US" b="1" i="1" dirty="0">
                <a:solidFill>
                  <a:schemeClr val="bg1"/>
                </a:solidFill>
              </a:rPr>
              <a:t>Would your organization find this application burdensome?</a:t>
            </a:r>
          </a:p>
          <a:p>
            <a:pPr algn="ctr"/>
            <a:r>
              <a:rPr lang="en-US" b="1" i="1" dirty="0">
                <a:solidFill>
                  <a:schemeClr val="bg1"/>
                </a:solidFill>
              </a:rPr>
              <a:t>Anything missing?</a:t>
            </a:r>
          </a:p>
        </p:txBody>
      </p:sp>
    </p:spTree>
    <p:extLst>
      <p:ext uri="{BB962C8B-B14F-4D97-AF65-F5344CB8AC3E}">
        <p14:creationId xmlns:p14="http://schemas.microsoft.com/office/powerpoint/2010/main" val="2084660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395BB-3282-46E8-A81E-7D7F70F0347B}"/>
              </a:ext>
            </a:extLst>
          </p:cNvPr>
          <p:cNvSpPr>
            <a:spLocks noGrp="1"/>
          </p:cNvSpPr>
          <p:nvPr>
            <p:ph type="title"/>
          </p:nvPr>
        </p:nvSpPr>
        <p:spPr/>
        <p:txBody>
          <a:bodyPr/>
          <a:lstStyle/>
          <a:p>
            <a:r>
              <a:rPr lang="en-US" dirty="0"/>
              <a:t>CIIC Agreements</a:t>
            </a:r>
          </a:p>
        </p:txBody>
      </p:sp>
      <p:sp>
        <p:nvSpPr>
          <p:cNvPr id="3" name="Content Placeholder 2">
            <a:extLst>
              <a:ext uri="{FF2B5EF4-FFF2-40B4-BE49-F238E27FC236}">
                <a16:creationId xmlns:a16="http://schemas.microsoft.com/office/drawing/2014/main" id="{A7BB5299-D9B4-4782-8B19-7EA58F792AE1}"/>
              </a:ext>
            </a:extLst>
          </p:cNvPr>
          <p:cNvSpPr>
            <a:spLocks noGrp="1"/>
          </p:cNvSpPr>
          <p:nvPr>
            <p:ph idx="1"/>
          </p:nvPr>
        </p:nvSpPr>
        <p:spPr>
          <a:xfrm>
            <a:off x="838200" y="1360940"/>
            <a:ext cx="10515600" cy="4755417"/>
          </a:xfrm>
        </p:spPr>
        <p:txBody>
          <a:bodyPr>
            <a:normAutofit fontScale="92500" lnSpcReduction="10000"/>
          </a:bodyPr>
          <a:lstStyle/>
          <a:p>
            <a:pPr lvl="0"/>
            <a:r>
              <a:rPr lang="en-US" dirty="0"/>
              <a:t>Respond to feedback and engage external participants</a:t>
            </a:r>
          </a:p>
          <a:p>
            <a:pPr lvl="0"/>
            <a:r>
              <a:rPr lang="en-US" dirty="0"/>
              <a:t>Use open source with allowable IP</a:t>
            </a:r>
          </a:p>
          <a:p>
            <a:pPr lvl="0"/>
            <a:r>
              <a:rPr lang="en-US" dirty="0"/>
              <a:t>Have a primary focus on clinical care </a:t>
            </a:r>
          </a:p>
          <a:p>
            <a:pPr lvl="0"/>
            <a:r>
              <a:rPr lang="en-US" dirty="0"/>
              <a:t>Agree to utilize shared process and tooling </a:t>
            </a:r>
          </a:p>
          <a:p>
            <a:pPr lvl="0"/>
            <a:r>
              <a:rPr lang="en-US" dirty="0"/>
              <a:t>Agree to a shared, standards -based technical approach </a:t>
            </a:r>
          </a:p>
          <a:p>
            <a:pPr lvl="0"/>
            <a:r>
              <a:rPr lang="en-US" dirty="0"/>
              <a:t>Reuse existing content if appropriate to the use case </a:t>
            </a:r>
          </a:p>
          <a:p>
            <a:pPr lvl="0"/>
            <a:r>
              <a:rPr lang="en-US" dirty="0"/>
              <a:t>Transparency from sharing ongoing progress and developed content through CIIC</a:t>
            </a:r>
          </a:p>
          <a:p>
            <a:pPr lvl="0"/>
            <a:r>
              <a:rPr lang="en-US" dirty="0"/>
              <a:t>Ongoing stewardship of content</a:t>
            </a:r>
          </a:p>
          <a:p>
            <a:pPr lvl="0"/>
            <a:r>
              <a:rPr lang="en-US" dirty="0"/>
              <a:t>Implementation and real-world use of what is developed</a:t>
            </a:r>
          </a:p>
          <a:p>
            <a:pPr lvl="0"/>
            <a:r>
              <a:rPr lang="en-US" dirty="0"/>
              <a:t>Quality assurance and testing </a:t>
            </a:r>
          </a:p>
          <a:p>
            <a:endParaRPr lang="en-US" dirty="0"/>
          </a:p>
        </p:txBody>
      </p:sp>
    </p:spTree>
    <p:extLst>
      <p:ext uri="{BB962C8B-B14F-4D97-AF65-F5344CB8AC3E}">
        <p14:creationId xmlns:p14="http://schemas.microsoft.com/office/powerpoint/2010/main" val="19459211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395BB-3282-46E8-A81E-7D7F70F0347B}"/>
              </a:ext>
            </a:extLst>
          </p:cNvPr>
          <p:cNvSpPr>
            <a:spLocks noGrp="1"/>
          </p:cNvSpPr>
          <p:nvPr>
            <p:ph type="title"/>
          </p:nvPr>
        </p:nvSpPr>
        <p:spPr/>
        <p:txBody>
          <a:bodyPr/>
          <a:lstStyle/>
          <a:p>
            <a:r>
              <a:rPr lang="en-US" dirty="0"/>
              <a:t>CIIC Agreements</a:t>
            </a:r>
          </a:p>
        </p:txBody>
      </p:sp>
      <p:sp>
        <p:nvSpPr>
          <p:cNvPr id="3" name="Content Placeholder 2">
            <a:extLst>
              <a:ext uri="{FF2B5EF4-FFF2-40B4-BE49-F238E27FC236}">
                <a16:creationId xmlns:a16="http://schemas.microsoft.com/office/drawing/2014/main" id="{A7BB5299-D9B4-4782-8B19-7EA58F792AE1}"/>
              </a:ext>
            </a:extLst>
          </p:cNvPr>
          <p:cNvSpPr>
            <a:spLocks noGrp="1"/>
          </p:cNvSpPr>
          <p:nvPr>
            <p:ph idx="1"/>
          </p:nvPr>
        </p:nvSpPr>
        <p:spPr>
          <a:xfrm>
            <a:off x="838200" y="1421546"/>
            <a:ext cx="10515600" cy="4755417"/>
          </a:xfrm>
        </p:spPr>
        <p:txBody>
          <a:bodyPr>
            <a:normAutofit/>
          </a:bodyPr>
          <a:lstStyle/>
          <a:p>
            <a:pPr lvl="0"/>
            <a:r>
              <a:rPr lang="en-US" dirty="0"/>
              <a:t>Having multi-stakeholder involvement throughout the process, including as appropriate the following stakeholder groups</a:t>
            </a:r>
          </a:p>
          <a:p>
            <a:pPr lvl="1"/>
            <a:r>
              <a:rPr lang="en-US" dirty="0"/>
              <a:t>Clinical </a:t>
            </a:r>
          </a:p>
          <a:p>
            <a:pPr lvl="1"/>
            <a:r>
              <a:rPr lang="en-US" dirty="0"/>
              <a:t>Technical, informatics and terminology</a:t>
            </a:r>
          </a:p>
          <a:p>
            <a:pPr lvl="1"/>
            <a:r>
              <a:rPr lang="en-US" dirty="0"/>
              <a:t>Process</a:t>
            </a:r>
          </a:p>
          <a:p>
            <a:pPr lvl="1"/>
            <a:r>
              <a:rPr lang="en-US" dirty="0"/>
              <a:t>Implementer</a:t>
            </a:r>
          </a:p>
          <a:p>
            <a:pPr lvl="1"/>
            <a:r>
              <a:rPr lang="en-US" dirty="0"/>
              <a:t>System; the developer, health information exchange, registry or otherwise depending on use case. Broader is better</a:t>
            </a:r>
          </a:p>
          <a:p>
            <a:pPr lvl="1"/>
            <a:r>
              <a:rPr lang="en-US" dirty="0"/>
              <a:t>Patient</a:t>
            </a:r>
          </a:p>
          <a:p>
            <a:endParaRPr lang="en-US" dirty="0"/>
          </a:p>
        </p:txBody>
      </p:sp>
      <p:sp>
        <p:nvSpPr>
          <p:cNvPr id="4" name="Rectangle 3">
            <a:extLst>
              <a:ext uri="{FF2B5EF4-FFF2-40B4-BE49-F238E27FC236}">
                <a16:creationId xmlns:a16="http://schemas.microsoft.com/office/drawing/2014/main" id="{D604E09A-445D-4E4B-969D-3F37F2A97B11}"/>
              </a:ext>
            </a:extLst>
          </p:cNvPr>
          <p:cNvSpPr/>
          <p:nvPr/>
        </p:nvSpPr>
        <p:spPr>
          <a:xfrm>
            <a:off x="838200" y="6047334"/>
            <a:ext cx="10515600" cy="5993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bg1"/>
                </a:solidFill>
              </a:rPr>
              <a:t>Would your organization accept these agreements?</a:t>
            </a:r>
          </a:p>
          <a:p>
            <a:pPr algn="ctr"/>
            <a:r>
              <a:rPr lang="en-US" b="1" i="1" dirty="0">
                <a:solidFill>
                  <a:schemeClr val="bg1"/>
                </a:solidFill>
              </a:rPr>
              <a:t>Anything missing?</a:t>
            </a:r>
          </a:p>
        </p:txBody>
      </p:sp>
    </p:spTree>
    <p:extLst>
      <p:ext uri="{BB962C8B-B14F-4D97-AF65-F5344CB8AC3E}">
        <p14:creationId xmlns:p14="http://schemas.microsoft.com/office/powerpoint/2010/main" val="22320407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D77F9-1ADA-4FF9-AFEF-192101D96DCC}"/>
              </a:ext>
            </a:extLst>
          </p:cNvPr>
          <p:cNvSpPr>
            <a:spLocks noGrp="1"/>
          </p:cNvSpPr>
          <p:nvPr>
            <p:ph type="title"/>
          </p:nvPr>
        </p:nvSpPr>
        <p:spPr/>
        <p:txBody>
          <a:bodyPr/>
          <a:lstStyle/>
          <a:p>
            <a:r>
              <a:rPr lang="en-US" dirty="0"/>
              <a:t>Project Acceptance Criteria</a:t>
            </a:r>
          </a:p>
        </p:txBody>
      </p:sp>
      <p:sp>
        <p:nvSpPr>
          <p:cNvPr id="3" name="Content Placeholder 2">
            <a:extLst>
              <a:ext uri="{FF2B5EF4-FFF2-40B4-BE49-F238E27FC236}">
                <a16:creationId xmlns:a16="http://schemas.microsoft.com/office/drawing/2014/main" id="{58A7FA82-B932-4601-9CC3-D051F4C14CAD}"/>
              </a:ext>
            </a:extLst>
          </p:cNvPr>
          <p:cNvSpPr>
            <a:spLocks noGrp="1"/>
          </p:cNvSpPr>
          <p:nvPr>
            <p:ph idx="1"/>
          </p:nvPr>
        </p:nvSpPr>
        <p:spPr>
          <a:xfrm>
            <a:off x="838200" y="1426055"/>
            <a:ext cx="10515600" cy="4351338"/>
          </a:xfrm>
        </p:spPr>
        <p:txBody>
          <a:bodyPr/>
          <a:lstStyle/>
          <a:p>
            <a:r>
              <a:rPr lang="en-US" dirty="0"/>
              <a:t>Acceptance of CIIC Agreement</a:t>
            </a:r>
          </a:p>
          <a:p>
            <a:r>
              <a:rPr lang="en-US" dirty="0"/>
              <a:t>Value proposition to advancing interoperability</a:t>
            </a:r>
          </a:p>
          <a:p>
            <a:r>
              <a:rPr lang="en-US" dirty="0"/>
              <a:t>Sufficient resources to meet the scope of the project</a:t>
            </a:r>
          </a:p>
          <a:p>
            <a:r>
              <a:rPr lang="en-US" dirty="0"/>
              <a:t>Support for CIIC core services</a:t>
            </a:r>
          </a:p>
          <a:p>
            <a:r>
              <a:rPr lang="en-US" dirty="0"/>
              <a:t>Implementation commitment</a:t>
            </a:r>
          </a:p>
          <a:p>
            <a:r>
              <a:rPr lang="en-US" dirty="0"/>
              <a:t>HSPC/CIIC member</a:t>
            </a:r>
          </a:p>
        </p:txBody>
      </p:sp>
      <p:sp>
        <p:nvSpPr>
          <p:cNvPr id="4" name="Rectangle 3">
            <a:extLst>
              <a:ext uri="{FF2B5EF4-FFF2-40B4-BE49-F238E27FC236}">
                <a16:creationId xmlns:a16="http://schemas.microsoft.com/office/drawing/2014/main" id="{8141FA3B-00EA-4340-BF40-55C4A2B80C65}"/>
              </a:ext>
            </a:extLst>
          </p:cNvPr>
          <p:cNvSpPr/>
          <p:nvPr/>
        </p:nvSpPr>
        <p:spPr>
          <a:xfrm>
            <a:off x="838200" y="6047334"/>
            <a:ext cx="10515600" cy="5993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bg1"/>
                </a:solidFill>
              </a:rPr>
              <a:t>Do these make sense?</a:t>
            </a:r>
          </a:p>
          <a:p>
            <a:pPr algn="ctr"/>
            <a:r>
              <a:rPr lang="en-US" b="1" i="1" dirty="0">
                <a:solidFill>
                  <a:schemeClr val="bg1"/>
                </a:solidFill>
              </a:rPr>
              <a:t>Anything missing?</a:t>
            </a:r>
          </a:p>
        </p:txBody>
      </p:sp>
    </p:spTree>
    <p:extLst>
      <p:ext uri="{BB962C8B-B14F-4D97-AF65-F5344CB8AC3E}">
        <p14:creationId xmlns:p14="http://schemas.microsoft.com/office/powerpoint/2010/main" val="21499801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D0722-6670-4DAE-96B7-3BE656089804}"/>
              </a:ext>
            </a:extLst>
          </p:cNvPr>
          <p:cNvSpPr>
            <a:spLocks noGrp="1"/>
          </p:cNvSpPr>
          <p:nvPr>
            <p:ph type="title"/>
          </p:nvPr>
        </p:nvSpPr>
        <p:spPr/>
        <p:txBody>
          <a:bodyPr/>
          <a:lstStyle/>
          <a:p>
            <a:r>
              <a:rPr lang="en-US" dirty="0"/>
              <a:t>Project Selection/Engagement/Commitment /Recognition Process</a:t>
            </a:r>
          </a:p>
        </p:txBody>
      </p:sp>
      <p:sp>
        <p:nvSpPr>
          <p:cNvPr id="3" name="Content Placeholder 2">
            <a:extLst>
              <a:ext uri="{FF2B5EF4-FFF2-40B4-BE49-F238E27FC236}">
                <a16:creationId xmlns:a16="http://schemas.microsoft.com/office/drawing/2014/main" id="{0A981B36-FA12-4C13-A7A9-22E032ACE6F6}"/>
              </a:ext>
            </a:extLst>
          </p:cNvPr>
          <p:cNvSpPr>
            <a:spLocks noGrp="1"/>
          </p:cNvSpPr>
          <p:nvPr>
            <p:ph idx="1"/>
          </p:nvPr>
        </p:nvSpPr>
        <p:spPr/>
        <p:txBody>
          <a:bodyPr/>
          <a:lstStyle/>
          <a:p>
            <a:r>
              <a:rPr lang="en-US" dirty="0"/>
              <a:t>Clinical Steering Committee concurrence</a:t>
            </a:r>
          </a:p>
        </p:txBody>
      </p:sp>
    </p:spTree>
    <p:extLst>
      <p:ext uri="{BB962C8B-B14F-4D97-AF65-F5344CB8AC3E}">
        <p14:creationId xmlns:p14="http://schemas.microsoft.com/office/powerpoint/2010/main" val="41744986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2F644-0372-4A09-80BB-2F696BE7CDEF}"/>
              </a:ext>
            </a:extLst>
          </p:cNvPr>
          <p:cNvSpPr>
            <a:spLocks noGrp="1"/>
          </p:cNvSpPr>
          <p:nvPr>
            <p:ph type="title"/>
          </p:nvPr>
        </p:nvSpPr>
        <p:spPr/>
        <p:txBody>
          <a:bodyPr/>
          <a:lstStyle/>
          <a:p>
            <a:r>
              <a:rPr lang="en-US" dirty="0"/>
              <a:t>Current Project Applications</a:t>
            </a:r>
          </a:p>
        </p:txBody>
      </p:sp>
      <p:sp>
        <p:nvSpPr>
          <p:cNvPr id="3" name="Content Placeholder 2">
            <a:extLst>
              <a:ext uri="{FF2B5EF4-FFF2-40B4-BE49-F238E27FC236}">
                <a16:creationId xmlns:a16="http://schemas.microsoft.com/office/drawing/2014/main" id="{2F8E5108-562D-48B6-9ECC-1E61758CB49D}"/>
              </a:ext>
            </a:extLst>
          </p:cNvPr>
          <p:cNvSpPr>
            <a:spLocks noGrp="1"/>
          </p:cNvSpPr>
          <p:nvPr>
            <p:ph idx="1"/>
          </p:nvPr>
        </p:nvSpPr>
        <p:spPr/>
        <p:txBody>
          <a:bodyPr/>
          <a:lstStyle/>
          <a:p>
            <a:r>
              <a:rPr lang="en-US" dirty="0"/>
              <a:t>Submissions received</a:t>
            </a:r>
          </a:p>
          <a:p>
            <a:pPr lvl="1"/>
            <a:r>
              <a:rPr lang="en-US" dirty="0"/>
              <a:t>FDA – Women’s Health Registry</a:t>
            </a:r>
          </a:p>
          <a:p>
            <a:pPr lvl="1"/>
            <a:r>
              <a:rPr lang="en-US" dirty="0"/>
              <a:t>Cancer Interoperability</a:t>
            </a:r>
          </a:p>
          <a:p>
            <a:pPr lvl="1"/>
            <a:r>
              <a:rPr lang="en-US" dirty="0"/>
              <a:t>Registries</a:t>
            </a:r>
          </a:p>
          <a:p>
            <a:pPr lvl="1"/>
            <a:r>
              <a:rPr lang="en-US" dirty="0"/>
              <a:t>Pain Assessment</a:t>
            </a:r>
          </a:p>
          <a:p>
            <a:pPr lvl="1"/>
            <a:r>
              <a:rPr lang="en-US" dirty="0"/>
              <a:t>ODH</a:t>
            </a:r>
          </a:p>
          <a:p>
            <a:pPr lvl="1"/>
            <a:r>
              <a:rPr lang="en-US" dirty="0"/>
              <a:t>….</a:t>
            </a:r>
          </a:p>
          <a:p>
            <a:r>
              <a:rPr lang="en-US" dirty="0"/>
              <a:t>Next steps</a:t>
            </a:r>
          </a:p>
        </p:txBody>
      </p:sp>
    </p:spTree>
    <p:extLst>
      <p:ext uri="{BB962C8B-B14F-4D97-AF65-F5344CB8AC3E}">
        <p14:creationId xmlns:p14="http://schemas.microsoft.com/office/powerpoint/2010/main" val="38496972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CB192-1376-47AB-B479-00F90F900D1B}"/>
              </a:ext>
            </a:extLst>
          </p:cNvPr>
          <p:cNvSpPr>
            <a:spLocks noGrp="1"/>
          </p:cNvSpPr>
          <p:nvPr>
            <p:ph type="title"/>
          </p:nvPr>
        </p:nvSpPr>
        <p:spPr/>
        <p:txBody>
          <a:bodyPr/>
          <a:lstStyle/>
          <a:p>
            <a:r>
              <a:rPr lang="en-US" dirty="0"/>
              <a:t>Define Requirements</a:t>
            </a:r>
          </a:p>
        </p:txBody>
      </p:sp>
      <p:sp>
        <p:nvSpPr>
          <p:cNvPr id="4" name="Rectangle 3">
            <a:extLst>
              <a:ext uri="{FF2B5EF4-FFF2-40B4-BE49-F238E27FC236}">
                <a16:creationId xmlns:a16="http://schemas.microsoft.com/office/drawing/2014/main" id="{E79D97F1-BF25-4A75-BF9E-09AA0F6E8782}"/>
              </a:ext>
            </a:extLst>
          </p:cNvPr>
          <p:cNvSpPr/>
          <p:nvPr/>
        </p:nvSpPr>
        <p:spPr>
          <a:xfrm>
            <a:off x="945394" y="2263927"/>
            <a:ext cx="1296321" cy="630091"/>
          </a:xfrm>
          <a:prstGeom prst="rect">
            <a:avLst/>
          </a:prstGeom>
          <a:solidFill>
            <a:srgbClr val="AE8B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Participate in Clinical Modeling Education</a:t>
            </a:r>
          </a:p>
        </p:txBody>
      </p:sp>
      <p:sp>
        <p:nvSpPr>
          <p:cNvPr id="5" name="Rectangle 4">
            <a:extLst>
              <a:ext uri="{FF2B5EF4-FFF2-40B4-BE49-F238E27FC236}">
                <a16:creationId xmlns:a16="http://schemas.microsoft.com/office/drawing/2014/main" id="{0C6F2201-9D8B-4F56-9332-4B10A917BE71}"/>
              </a:ext>
            </a:extLst>
          </p:cNvPr>
          <p:cNvSpPr/>
          <p:nvPr/>
        </p:nvSpPr>
        <p:spPr>
          <a:xfrm>
            <a:off x="927466" y="2973490"/>
            <a:ext cx="1296321" cy="630091"/>
          </a:xfrm>
          <a:prstGeom prst="rect">
            <a:avLst/>
          </a:prstGeom>
          <a:solidFill>
            <a:srgbClr val="AE8B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Develop Context of Use Scenarios</a:t>
            </a:r>
          </a:p>
        </p:txBody>
      </p:sp>
      <p:sp>
        <p:nvSpPr>
          <p:cNvPr id="6" name="Rectangle 5">
            <a:extLst>
              <a:ext uri="{FF2B5EF4-FFF2-40B4-BE49-F238E27FC236}">
                <a16:creationId xmlns:a16="http://schemas.microsoft.com/office/drawing/2014/main" id="{88C1552C-B8CB-4780-9BE0-DEDA7D264EAE}"/>
              </a:ext>
            </a:extLst>
          </p:cNvPr>
          <p:cNvSpPr/>
          <p:nvPr/>
        </p:nvSpPr>
        <p:spPr>
          <a:xfrm>
            <a:off x="945394" y="3735418"/>
            <a:ext cx="1296321" cy="630091"/>
          </a:xfrm>
          <a:prstGeom prst="rect">
            <a:avLst/>
          </a:prstGeom>
          <a:solidFill>
            <a:srgbClr val="AE8B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Identify Data Requirements</a:t>
            </a:r>
          </a:p>
        </p:txBody>
      </p:sp>
      <p:grpSp>
        <p:nvGrpSpPr>
          <p:cNvPr id="7" name="Group 6">
            <a:extLst>
              <a:ext uri="{FF2B5EF4-FFF2-40B4-BE49-F238E27FC236}">
                <a16:creationId xmlns:a16="http://schemas.microsoft.com/office/drawing/2014/main" id="{D25F2049-96D7-4463-801F-1E95A68F3A90}"/>
              </a:ext>
            </a:extLst>
          </p:cNvPr>
          <p:cNvGrpSpPr/>
          <p:nvPr/>
        </p:nvGrpSpPr>
        <p:grpSpPr>
          <a:xfrm>
            <a:off x="765341" y="1474885"/>
            <a:ext cx="1816493" cy="590549"/>
            <a:chOff x="1332706" y="186297"/>
            <a:chExt cx="1476374" cy="590549"/>
          </a:xfrm>
        </p:grpSpPr>
        <p:sp>
          <p:nvSpPr>
            <p:cNvPr id="8" name="Arrow: Chevron 7">
              <a:extLst>
                <a:ext uri="{FF2B5EF4-FFF2-40B4-BE49-F238E27FC236}">
                  <a16:creationId xmlns:a16="http://schemas.microsoft.com/office/drawing/2014/main" id="{00D12D1E-88B7-4C5E-9985-CD4060773083}"/>
                </a:ext>
              </a:extLst>
            </p:cNvPr>
            <p:cNvSpPr/>
            <p:nvPr/>
          </p:nvSpPr>
          <p:spPr>
            <a:xfrm>
              <a:off x="1332706" y="186297"/>
              <a:ext cx="1476374" cy="590549"/>
            </a:xfrm>
            <a:prstGeom prst="chevron">
              <a:avLst/>
            </a:prstGeom>
            <a:solidFill>
              <a:srgbClr val="AE8B45"/>
            </a:solidFill>
          </p:spPr>
          <p:style>
            <a:lnRef idx="2">
              <a:schemeClr val="lt1">
                <a:hueOff val="0"/>
                <a:satOff val="0"/>
                <a:lumOff val="0"/>
                <a:alphaOff val="0"/>
              </a:schemeClr>
            </a:lnRef>
            <a:fillRef idx="1">
              <a:scrgbClr r="0" g="0" b="0"/>
            </a:fillRef>
            <a:effectRef idx="0">
              <a:schemeClr val="accent3">
                <a:hueOff val="542120"/>
                <a:satOff val="20000"/>
                <a:lumOff val="-2941"/>
                <a:alphaOff val="0"/>
              </a:schemeClr>
            </a:effectRef>
            <a:fontRef idx="minor">
              <a:schemeClr val="lt1"/>
            </a:fontRef>
          </p:style>
        </p:sp>
        <p:sp>
          <p:nvSpPr>
            <p:cNvPr id="9" name="Arrow: Chevron 4">
              <a:extLst>
                <a:ext uri="{FF2B5EF4-FFF2-40B4-BE49-F238E27FC236}">
                  <a16:creationId xmlns:a16="http://schemas.microsoft.com/office/drawing/2014/main" id="{AB6A9D8B-0095-4BED-B1A5-9028D56FD691}"/>
                </a:ext>
              </a:extLst>
            </p:cNvPr>
            <p:cNvSpPr txBox="1"/>
            <p:nvPr/>
          </p:nvSpPr>
          <p:spPr>
            <a:xfrm>
              <a:off x="1627981" y="186297"/>
              <a:ext cx="885825" cy="5905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200" b="1" kern="1200" dirty="0"/>
                <a:t>Define Requirements</a:t>
              </a:r>
            </a:p>
          </p:txBody>
        </p:sp>
      </p:grpSp>
      <p:sp>
        <p:nvSpPr>
          <p:cNvPr id="10" name="Rectangle 9">
            <a:extLst>
              <a:ext uri="{FF2B5EF4-FFF2-40B4-BE49-F238E27FC236}">
                <a16:creationId xmlns:a16="http://schemas.microsoft.com/office/drawing/2014/main" id="{DD5E49C3-716B-42D4-8EE1-EA1092E6D677}"/>
              </a:ext>
            </a:extLst>
          </p:cNvPr>
          <p:cNvSpPr/>
          <p:nvPr/>
        </p:nvSpPr>
        <p:spPr>
          <a:xfrm>
            <a:off x="2581834" y="2275311"/>
            <a:ext cx="8771966" cy="22352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US" dirty="0"/>
              <a:t>CIIC will provide clinical modeling education to project participants</a:t>
            </a:r>
          </a:p>
          <a:p>
            <a:pPr marL="285750" indent="-285750">
              <a:buFont typeface="Arial" panose="020B0604020202020204" pitchFamily="34" charset="0"/>
              <a:buChar char="•"/>
            </a:pPr>
            <a:r>
              <a:rPr lang="en-US" dirty="0"/>
              <a:t>Projects will develop a description of the clinical or other context in which the data will be used </a:t>
            </a:r>
          </a:p>
          <a:p>
            <a:pPr marL="285750" indent="-285750">
              <a:buFont typeface="Arial" panose="020B0604020202020204" pitchFamily="34" charset="0"/>
              <a:buChar char="•"/>
            </a:pPr>
            <a:r>
              <a:rPr lang="en-US" dirty="0"/>
              <a:t>Based on the clinical scenarios, projects will develop a list of data requirements</a:t>
            </a:r>
          </a:p>
        </p:txBody>
      </p:sp>
      <p:sp>
        <p:nvSpPr>
          <p:cNvPr id="11" name="Rectangle 10">
            <a:extLst>
              <a:ext uri="{FF2B5EF4-FFF2-40B4-BE49-F238E27FC236}">
                <a16:creationId xmlns:a16="http://schemas.microsoft.com/office/drawing/2014/main" id="{FA0DA9EE-D65F-412D-9C06-99A2C9BFB7A2}"/>
              </a:ext>
            </a:extLst>
          </p:cNvPr>
          <p:cNvSpPr/>
          <p:nvPr/>
        </p:nvSpPr>
        <p:spPr>
          <a:xfrm>
            <a:off x="2581834" y="5863556"/>
            <a:ext cx="8771965" cy="4994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t>Describe Experience</a:t>
            </a:r>
          </a:p>
        </p:txBody>
      </p:sp>
    </p:spTree>
    <p:extLst>
      <p:ext uri="{BB962C8B-B14F-4D97-AF65-F5344CB8AC3E}">
        <p14:creationId xmlns:p14="http://schemas.microsoft.com/office/powerpoint/2010/main" val="1176371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48111-9AE5-407E-B87C-F1EFD7458D4B}"/>
              </a:ext>
            </a:extLst>
          </p:cNvPr>
          <p:cNvSpPr>
            <a:spLocks noGrp="1"/>
          </p:cNvSpPr>
          <p:nvPr>
            <p:ph type="title"/>
          </p:nvPr>
        </p:nvSpPr>
        <p:spPr/>
        <p:txBody>
          <a:bodyPr/>
          <a:lstStyle/>
          <a:p>
            <a:r>
              <a:rPr lang="en-US" dirty="0"/>
              <a:t>Why Bring Your Work to CIIC?</a:t>
            </a:r>
          </a:p>
        </p:txBody>
      </p:sp>
      <p:sp>
        <p:nvSpPr>
          <p:cNvPr id="3" name="Content Placeholder 2">
            <a:extLst>
              <a:ext uri="{FF2B5EF4-FFF2-40B4-BE49-F238E27FC236}">
                <a16:creationId xmlns:a16="http://schemas.microsoft.com/office/drawing/2014/main" id="{A10FC760-E386-409E-9EE3-A9200E9DEF06}"/>
              </a:ext>
            </a:extLst>
          </p:cNvPr>
          <p:cNvSpPr>
            <a:spLocks noGrp="1"/>
          </p:cNvSpPr>
          <p:nvPr>
            <p:ph idx="1"/>
          </p:nvPr>
        </p:nvSpPr>
        <p:spPr>
          <a:xfrm>
            <a:off x="838200" y="1613647"/>
            <a:ext cx="10515600" cy="4563316"/>
          </a:xfrm>
        </p:spPr>
        <p:txBody>
          <a:bodyPr>
            <a:normAutofit fontScale="92500" lnSpcReduction="20000"/>
          </a:bodyPr>
          <a:lstStyle/>
          <a:p>
            <a:r>
              <a:rPr lang="en-US" dirty="0"/>
              <a:t>Ability to drive interoperability solutions not be driven by others</a:t>
            </a:r>
          </a:p>
          <a:p>
            <a:r>
              <a:rPr lang="en-US" dirty="0"/>
              <a:t>All models will be openly available at no cost</a:t>
            </a:r>
          </a:p>
          <a:p>
            <a:r>
              <a:rPr lang="en-US" dirty="0"/>
              <a:t>Quality assurance to ensure that models are plug and play independent of EHRs and other applications</a:t>
            </a:r>
          </a:p>
          <a:p>
            <a:r>
              <a:rPr lang="en-US" dirty="0"/>
              <a:t>A community of interested parties to collaborate with your organization</a:t>
            </a:r>
          </a:p>
          <a:p>
            <a:r>
              <a:rPr lang="en-US" dirty="0"/>
              <a:t>Model governance across user communities</a:t>
            </a:r>
          </a:p>
          <a:p>
            <a:r>
              <a:rPr lang="en-US" dirty="0"/>
              <a:t>Use of a structured methodology developed by experts with years of experience</a:t>
            </a:r>
          </a:p>
          <a:p>
            <a:r>
              <a:rPr lang="en-US" dirty="0"/>
              <a:t>Access to a repository of models that provide the foundation for addressing your requirements</a:t>
            </a:r>
          </a:p>
          <a:p>
            <a:r>
              <a:rPr lang="en-US" dirty="0"/>
              <a:t>Plan to build on the model development work to establish similar approaches for standardized knowledge sharing </a:t>
            </a:r>
          </a:p>
        </p:txBody>
      </p:sp>
    </p:spTree>
    <p:extLst>
      <p:ext uri="{BB962C8B-B14F-4D97-AF65-F5344CB8AC3E}">
        <p14:creationId xmlns:p14="http://schemas.microsoft.com/office/powerpoint/2010/main" val="22214607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A7361-1366-4961-B231-DC052C93B43C}"/>
              </a:ext>
            </a:extLst>
          </p:cNvPr>
          <p:cNvSpPr>
            <a:spLocks noGrp="1"/>
          </p:cNvSpPr>
          <p:nvPr>
            <p:ph type="title"/>
          </p:nvPr>
        </p:nvSpPr>
        <p:spPr/>
        <p:txBody>
          <a:bodyPr/>
          <a:lstStyle/>
          <a:p>
            <a:pPr lvl="0"/>
            <a:r>
              <a:rPr lang="en-US" dirty="0"/>
              <a:t>Context of Use</a:t>
            </a:r>
          </a:p>
        </p:txBody>
      </p:sp>
      <p:sp>
        <p:nvSpPr>
          <p:cNvPr id="3" name="Content Placeholder 2">
            <a:extLst>
              <a:ext uri="{FF2B5EF4-FFF2-40B4-BE49-F238E27FC236}">
                <a16:creationId xmlns:a16="http://schemas.microsoft.com/office/drawing/2014/main" id="{9D794661-36B8-40F9-8B5A-40E00D40E896}"/>
              </a:ext>
            </a:extLst>
          </p:cNvPr>
          <p:cNvSpPr>
            <a:spLocks noGrp="1"/>
          </p:cNvSpPr>
          <p:nvPr>
            <p:ph idx="1"/>
          </p:nvPr>
        </p:nvSpPr>
        <p:spPr>
          <a:xfrm>
            <a:off x="838200" y="1395319"/>
            <a:ext cx="10515600" cy="4351338"/>
          </a:xfrm>
        </p:spPr>
        <p:txBody>
          <a:bodyPr/>
          <a:lstStyle/>
          <a:p>
            <a:r>
              <a:rPr lang="en-US" dirty="0"/>
              <a:t>Scenarios</a:t>
            </a:r>
          </a:p>
          <a:p>
            <a:pPr lvl="1"/>
            <a:r>
              <a:rPr lang="en-US" dirty="0"/>
              <a:t>Scope</a:t>
            </a:r>
          </a:p>
          <a:p>
            <a:pPr lvl="1"/>
            <a:r>
              <a:rPr lang="en-US" dirty="0"/>
              <a:t>Assumptions</a:t>
            </a:r>
          </a:p>
          <a:p>
            <a:pPr lvl="1"/>
            <a:r>
              <a:rPr lang="en-US" dirty="0"/>
              <a:t>Description</a:t>
            </a:r>
          </a:p>
          <a:p>
            <a:pPr lvl="1"/>
            <a:r>
              <a:rPr lang="en-US" dirty="0"/>
              <a:t>Actors</a:t>
            </a:r>
          </a:p>
          <a:p>
            <a:pPr lvl="1"/>
            <a:r>
              <a:rPr lang="en-US" dirty="0"/>
              <a:t>Data used or created	</a:t>
            </a:r>
          </a:p>
          <a:p>
            <a:pPr lvl="1"/>
            <a:r>
              <a:rPr lang="en-US" dirty="0"/>
              <a:t>Business rules</a:t>
            </a:r>
          </a:p>
          <a:p>
            <a:pPr lvl="1"/>
            <a:r>
              <a:rPr lang="en-US" dirty="0"/>
              <a:t>Workflow</a:t>
            </a:r>
          </a:p>
          <a:p>
            <a:r>
              <a:rPr lang="en-US" dirty="0"/>
              <a:t>Assumptions </a:t>
            </a:r>
          </a:p>
          <a:p>
            <a:pPr lvl="1"/>
            <a:r>
              <a:rPr lang="en-US" dirty="0"/>
              <a:t>We would provide an example and instructions and a template or other tool</a:t>
            </a:r>
          </a:p>
        </p:txBody>
      </p:sp>
      <p:sp>
        <p:nvSpPr>
          <p:cNvPr id="4" name="Rectangle 3">
            <a:extLst>
              <a:ext uri="{FF2B5EF4-FFF2-40B4-BE49-F238E27FC236}">
                <a16:creationId xmlns:a16="http://schemas.microsoft.com/office/drawing/2014/main" id="{9AE92C68-136D-4C70-89EA-ADAE5BB3762E}"/>
              </a:ext>
            </a:extLst>
          </p:cNvPr>
          <p:cNvSpPr/>
          <p:nvPr/>
        </p:nvSpPr>
        <p:spPr>
          <a:xfrm>
            <a:off x="991881" y="6062169"/>
            <a:ext cx="10515600" cy="4994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t>How much and what type of support might be needed for your organization?</a:t>
            </a:r>
          </a:p>
        </p:txBody>
      </p:sp>
    </p:spTree>
    <p:extLst>
      <p:ext uri="{BB962C8B-B14F-4D97-AF65-F5344CB8AC3E}">
        <p14:creationId xmlns:p14="http://schemas.microsoft.com/office/powerpoint/2010/main" val="13719862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592DE-18D8-4DD8-B1D5-DBF1C87BF12D}"/>
              </a:ext>
            </a:extLst>
          </p:cNvPr>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Data Requirements</a:t>
            </a:r>
            <a:endParaRPr lang="en-US" dirty="0"/>
          </a:p>
        </p:txBody>
      </p:sp>
      <p:sp>
        <p:nvSpPr>
          <p:cNvPr id="3" name="Content Placeholder 2">
            <a:extLst>
              <a:ext uri="{FF2B5EF4-FFF2-40B4-BE49-F238E27FC236}">
                <a16:creationId xmlns:a16="http://schemas.microsoft.com/office/drawing/2014/main" id="{EA3D6EBC-CDFD-454E-B966-8F2FDE0B5C31}"/>
              </a:ext>
            </a:extLst>
          </p:cNvPr>
          <p:cNvSpPr>
            <a:spLocks noGrp="1"/>
          </p:cNvSpPr>
          <p:nvPr>
            <p:ph idx="1"/>
          </p:nvPr>
        </p:nvSpPr>
        <p:spPr>
          <a:xfrm>
            <a:off x="838200" y="1379951"/>
            <a:ext cx="10515600" cy="4351338"/>
          </a:xfrm>
        </p:spPr>
        <p:txBody>
          <a:bodyPr/>
          <a:lstStyle/>
          <a:p>
            <a:pPr>
              <a:lnSpc>
                <a:spcPct val="107000"/>
              </a:lnSpc>
              <a:spcBef>
                <a:spcPts val="0"/>
              </a:spcBef>
            </a:pPr>
            <a:r>
              <a:rPr lang="en-US" dirty="0">
                <a:latin typeface="Calibri" panose="020F0502020204030204" pitchFamily="34" charset="0"/>
                <a:ea typeface="Calibri" panose="020F0502020204030204" pitchFamily="34" charset="0"/>
                <a:cs typeface="Calibri" panose="020F0502020204030204" pitchFamily="34" charset="0"/>
              </a:rPr>
              <a:t>List of data requirements</a:t>
            </a:r>
            <a:endParaRPr lang="en-US" dirty="0">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Bef>
                <a:spcPts val="0"/>
              </a:spcBef>
              <a:buFont typeface="Wingdings" panose="05000000000000000000"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Data elements</a:t>
            </a:r>
            <a:endParaRPr lang="en-US" dirty="0">
              <a:latin typeface="Calibri" panose="020F0502020204030204" pitchFamily="34" charset="0"/>
              <a:ea typeface="Calibri" panose="020F0502020204030204" pitchFamily="34" charset="0"/>
              <a:cs typeface="Times New Roman" panose="02020603050405020304" pitchFamily="18" charset="0"/>
            </a:endParaRPr>
          </a:p>
          <a:p>
            <a:pPr lvl="2">
              <a:lnSpc>
                <a:spcPct val="107000"/>
              </a:lnSpc>
              <a:spcBef>
                <a:spcPts val="0"/>
              </a:spcBef>
              <a:buFont typeface="Symbol" panose="05050102010706020507" pitchFamily="18" charset="2"/>
              <a:buChar char=""/>
            </a:pPr>
            <a:r>
              <a:rPr lang="en-US" dirty="0">
                <a:latin typeface="Calibri" panose="020F0502020204030204" pitchFamily="34" charset="0"/>
                <a:ea typeface="Calibri" panose="020F0502020204030204" pitchFamily="34" charset="0"/>
                <a:cs typeface="Calibri" panose="020F0502020204030204" pitchFamily="34" charset="0"/>
              </a:rPr>
              <a:t>Definitions</a:t>
            </a:r>
            <a:endParaRPr lang="en-US" dirty="0">
              <a:latin typeface="Calibri" panose="020F0502020204030204" pitchFamily="34" charset="0"/>
              <a:ea typeface="Calibri" panose="020F0502020204030204" pitchFamily="34" charset="0"/>
              <a:cs typeface="Times New Roman" panose="02020603050405020304" pitchFamily="18" charset="0"/>
            </a:endParaRPr>
          </a:p>
          <a:p>
            <a:pPr lvl="2">
              <a:lnSpc>
                <a:spcPct val="107000"/>
              </a:lnSpc>
              <a:spcBef>
                <a:spcPts val="0"/>
              </a:spcBef>
              <a:buFont typeface="Symbol" panose="05050102010706020507" pitchFamily="18" charset="2"/>
              <a:buChar char=""/>
            </a:pPr>
            <a:r>
              <a:rPr lang="en-US" dirty="0">
                <a:latin typeface="Calibri" panose="020F0502020204030204" pitchFamily="34" charset="0"/>
                <a:ea typeface="Calibri" panose="020F0502020204030204" pitchFamily="34" charset="0"/>
                <a:cs typeface="Calibri" panose="020F0502020204030204" pitchFamily="34" charset="0"/>
              </a:rPr>
              <a:t>Data type</a:t>
            </a:r>
            <a:endParaRPr lang="en-US" dirty="0">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Bef>
                <a:spcPts val="0"/>
              </a:spcBef>
              <a:buFont typeface="Wingdings" panose="05000000000000000000"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Values</a:t>
            </a:r>
            <a:endParaRPr lang="en-US" dirty="0">
              <a:latin typeface="Calibri" panose="020F0502020204030204" pitchFamily="34" charset="0"/>
              <a:ea typeface="Calibri" panose="020F0502020204030204" pitchFamily="34" charset="0"/>
              <a:cs typeface="Times New Roman" panose="02020603050405020304" pitchFamily="18" charset="0"/>
            </a:endParaRPr>
          </a:p>
          <a:p>
            <a:pPr lvl="2">
              <a:lnSpc>
                <a:spcPct val="107000"/>
              </a:lnSpc>
              <a:spcBef>
                <a:spcPts val="0"/>
              </a:spcBef>
              <a:buFont typeface="Symbol" panose="05050102010706020507" pitchFamily="18" charset="2"/>
              <a:buChar char=""/>
            </a:pPr>
            <a:r>
              <a:rPr lang="en-US" dirty="0">
                <a:latin typeface="Calibri" panose="020F0502020204030204" pitchFamily="34" charset="0"/>
                <a:ea typeface="Calibri" panose="020F0502020204030204" pitchFamily="34" charset="0"/>
                <a:cs typeface="Calibri" panose="020F0502020204030204" pitchFamily="34" charset="0"/>
              </a:rPr>
              <a:t>Definitions</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Rectangle 3">
            <a:extLst>
              <a:ext uri="{FF2B5EF4-FFF2-40B4-BE49-F238E27FC236}">
                <a16:creationId xmlns:a16="http://schemas.microsoft.com/office/drawing/2014/main" id="{58E14509-70A5-46D5-A430-0B28DA5D9CBE}"/>
              </a:ext>
            </a:extLst>
          </p:cNvPr>
          <p:cNvSpPr/>
          <p:nvPr/>
        </p:nvSpPr>
        <p:spPr>
          <a:xfrm>
            <a:off x="838200" y="5863556"/>
            <a:ext cx="10515600" cy="4994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t>How much and what type of support might be needed for your organization?</a:t>
            </a:r>
          </a:p>
        </p:txBody>
      </p:sp>
    </p:spTree>
    <p:extLst>
      <p:ext uri="{BB962C8B-B14F-4D97-AF65-F5344CB8AC3E}">
        <p14:creationId xmlns:p14="http://schemas.microsoft.com/office/powerpoint/2010/main" val="19772117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8734"/>
            <a:ext cx="10515600" cy="1325563"/>
          </a:xfrm>
        </p:spPr>
        <p:txBody>
          <a:bodyPr>
            <a:normAutofit/>
          </a:bodyPr>
          <a:lstStyle/>
          <a:p>
            <a:r>
              <a:rPr lang="en-US" dirty="0"/>
              <a:t>Model Repository and Model Adoption</a:t>
            </a:r>
          </a:p>
        </p:txBody>
      </p:sp>
      <p:graphicFrame>
        <p:nvGraphicFramePr>
          <p:cNvPr id="6" name="Table 5"/>
          <p:cNvGraphicFramePr>
            <a:graphicFrameLocks noGrp="1"/>
          </p:cNvGraphicFramePr>
          <p:nvPr>
            <p:extLst>
              <p:ext uri="{D42A27DB-BD31-4B8C-83A1-F6EECF244321}">
                <p14:modId xmlns:p14="http://schemas.microsoft.com/office/powerpoint/2010/main" val="1737595838"/>
              </p:ext>
            </p:extLst>
          </p:nvPr>
        </p:nvGraphicFramePr>
        <p:xfrm>
          <a:off x="2344214" y="1459896"/>
          <a:ext cx="8066313" cy="2299004"/>
        </p:xfrm>
        <a:graphic>
          <a:graphicData uri="http://schemas.openxmlformats.org/drawingml/2006/table">
            <a:tbl>
              <a:tblPr firstRow="1" firstCol="1" bandRow="1">
                <a:tableStyleId>{5C22544A-7EE6-4342-B048-85BDC9FD1C3A}</a:tableStyleId>
              </a:tblPr>
              <a:tblGrid>
                <a:gridCol w="1802870">
                  <a:extLst>
                    <a:ext uri="{9D8B030D-6E8A-4147-A177-3AD203B41FA5}">
                      <a16:colId xmlns:a16="http://schemas.microsoft.com/office/drawing/2014/main" val="20000"/>
                    </a:ext>
                  </a:extLst>
                </a:gridCol>
                <a:gridCol w="1179633">
                  <a:extLst>
                    <a:ext uri="{9D8B030D-6E8A-4147-A177-3AD203B41FA5}">
                      <a16:colId xmlns:a16="http://schemas.microsoft.com/office/drawing/2014/main" val="20001"/>
                    </a:ext>
                  </a:extLst>
                </a:gridCol>
                <a:gridCol w="932032">
                  <a:extLst>
                    <a:ext uri="{9D8B030D-6E8A-4147-A177-3AD203B41FA5}">
                      <a16:colId xmlns:a16="http://schemas.microsoft.com/office/drawing/2014/main" val="20002"/>
                    </a:ext>
                  </a:extLst>
                </a:gridCol>
                <a:gridCol w="1525143">
                  <a:extLst>
                    <a:ext uri="{9D8B030D-6E8A-4147-A177-3AD203B41FA5}">
                      <a16:colId xmlns:a16="http://schemas.microsoft.com/office/drawing/2014/main" val="20003"/>
                    </a:ext>
                  </a:extLst>
                </a:gridCol>
                <a:gridCol w="1525143">
                  <a:extLst>
                    <a:ext uri="{9D8B030D-6E8A-4147-A177-3AD203B41FA5}">
                      <a16:colId xmlns:a16="http://schemas.microsoft.com/office/drawing/2014/main" val="20004"/>
                    </a:ext>
                  </a:extLst>
                </a:gridCol>
                <a:gridCol w="1101492">
                  <a:extLst>
                    <a:ext uri="{9D8B030D-6E8A-4147-A177-3AD203B41FA5}">
                      <a16:colId xmlns:a16="http://schemas.microsoft.com/office/drawing/2014/main" val="20005"/>
                    </a:ext>
                  </a:extLst>
                </a:gridCol>
              </a:tblGrid>
              <a:tr h="600650">
                <a:tc>
                  <a:txBody>
                    <a:bodyPr/>
                    <a:lstStyle/>
                    <a:p>
                      <a:pPr marL="0" marR="0">
                        <a:lnSpc>
                          <a:spcPct val="115000"/>
                        </a:lnSpc>
                        <a:spcBef>
                          <a:spcPts val="0"/>
                        </a:spcBef>
                        <a:spcAft>
                          <a:spcPts val="0"/>
                        </a:spcAft>
                      </a:pPr>
                      <a:r>
                        <a:rPr lang="en-US" sz="1600" dirty="0">
                          <a:effectLst/>
                        </a:rPr>
                        <a:t>Model Id</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Status</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Version</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Isosemantic Family</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Model content</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Meta data</a:t>
                      </a:r>
                      <a:endParaRPr lang="en-US" sz="1600" dirty="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283059">
                <a:tc>
                  <a:txBody>
                    <a:bodyPr/>
                    <a:lstStyle/>
                    <a:p>
                      <a:pPr marL="0" marR="0">
                        <a:lnSpc>
                          <a:spcPct val="115000"/>
                        </a:lnSpc>
                        <a:spcBef>
                          <a:spcPts val="0"/>
                        </a:spcBef>
                        <a:spcAft>
                          <a:spcPts val="0"/>
                        </a:spcAft>
                      </a:pPr>
                      <a:r>
                        <a:rPr lang="en-US" sz="1600" dirty="0">
                          <a:effectLst/>
                        </a:rPr>
                        <a:t>Hematocrit</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DSTU</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2</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2123</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XXXX</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YYY</a:t>
                      </a:r>
                      <a:endParaRPr lang="en-US" sz="160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283059">
                <a:tc>
                  <a:txBody>
                    <a:bodyPr/>
                    <a:lstStyle/>
                    <a:p>
                      <a:pPr marL="0" marR="0">
                        <a:lnSpc>
                          <a:spcPct val="115000"/>
                        </a:lnSpc>
                        <a:spcBef>
                          <a:spcPts val="0"/>
                        </a:spcBef>
                        <a:spcAft>
                          <a:spcPts val="0"/>
                        </a:spcAft>
                      </a:pPr>
                      <a:r>
                        <a:rPr lang="en-US" sz="1600" dirty="0">
                          <a:effectLst/>
                        </a:rPr>
                        <a:t>Blood Pressure</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Incomplete</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1</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4578</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XXXX</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YYY</a:t>
                      </a:r>
                      <a:endParaRPr lang="en-US" sz="1600" dirty="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283059">
                <a:tc>
                  <a:txBody>
                    <a:bodyPr/>
                    <a:lstStyle/>
                    <a:p>
                      <a:pPr marL="0" marR="0">
                        <a:lnSpc>
                          <a:spcPct val="115000"/>
                        </a:lnSpc>
                        <a:spcBef>
                          <a:spcPts val="0"/>
                        </a:spcBef>
                        <a:spcAft>
                          <a:spcPts val="0"/>
                        </a:spcAft>
                      </a:pPr>
                      <a:r>
                        <a:rPr lang="en-US" sz="1600" dirty="0">
                          <a:effectLst/>
                        </a:rPr>
                        <a:t>Heart Rate</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In Use</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3</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4190</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XXXX</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YYY</a:t>
                      </a:r>
                      <a:endParaRPr lang="en-US" sz="160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283059">
                <a:tc>
                  <a:txBody>
                    <a:bodyPr/>
                    <a:lstStyle/>
                    <a:p>
                      <a:pPr marL="0" marR="0">
                        <a:lnSpc>
                          <a:spcPct val="115000"/>
                        </a:lnSpc>
                        <a:spcBef>
                          <a:spcPts val="0"/>
                        </a:spcBef>
                        <a:spcAft>
                          <a:spcPts val="0"/>
                        </a:spcAft>
                      </a:pPr>
                      <a:r>
                        <a:rPr lang="en-US" sz="1600" dirty="0">
                          <a:effectLst/>
                        </a:rPr>
                        <a:t>White Cell Count</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In Use</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5</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1789</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XXXX</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YYY</a:t>
                      </a:r>
                      <a:endParaRPr lang="en-US" sz="160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283059">
                <a:tc>
                  <a:txBody>
                    <a:bodyPr/>
                    <a:lstStyle/>
                    <a:p>
                      <a:pPr marL="0" marR="0">
                        <a:lnSpc>
                          <a:spcPct val="115000"/>
                        </a:lnSpc>
                        <a:spcBef>
                          <a:spcPts val="0"/>
                        </a:spcBef>
                        <a:spcAft>
                          <a:spcPts val="0"/>
                        </a:spcAft>
                      </a:pPr>
                      <a:r>
                        <a:rPr lang="en-US" sz="1600" dirty="0">
                          <a:effectLst/>
                        </a:rPr>
                        <a:t>Serum Glucose</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DSTU</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2</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3675</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XXXX</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YYY</a:t>
                      </a:r>
                      <a:endParaRPr lang="en-US" sz="160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r h="283059">
                <a:tc>
                  <a:txBody>
                    <a:bodyPr/>
                    <a:lstStyle/>
                    <a:p>
                      <a:pPr marL="0" marR="0">
                        <a:lnSpc>
                          <a:spcPct val="115000"/>
                        </a:lnSpc>
                        <a:spcBef>
                          <a:spcPts val="0"/>
                        </a:spcBef>
                        <a:spcAft>
                          <a:spcPts val="0"/>
                        </a:spcAft>
                      </a:pPr>
                      <a:r>
                        <a:rPr lang="en-US" sz="1600" dirty="0">
                          <a:effectLst/>
                        </a:rPr>
                        <a:t>Serum Bilirubin</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In Use</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3</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5367</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XXXX</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YYY</a:t>
                      </a:r>
                      <a:endParaRPr lang="en-US" sz="1600" dirty="0">
                        <a:effectLst/>
                        <a:latin typeface="Calibri"/>
                        <a:ea typeface="Calibri"/>
                        <a:cs typeface="Times New Roman"/>
                      </a:endParaRPr>
                    </a:p>
                  </a:txBody>
                  <a:tcPr marL="68580" marR="68580" marT="0" marB="0"/>
                </a:tc>
                <a:extLst>
                  <a:ext uri="{0D108BD9-81ED-4DB2-BD59-A6C34878D82A}">
                    <a16:rowId xmlns:a16="http://schemas.microsoft.com/office/drawing/2014/main" val="10006"/>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618307668"/>
              </p:ext>
            </p:extLst>
          </p:nvPr>
        </p:nvGraphicFramePr>
        <p:xfrm>
          <a:off x="2267789" y="4048525"/>
          <a:ext cx="8219162" cy="2109380"/>
        </p:xfrm>
        <a:graphic>
          <a:graphicData uri="http://schemas.openxmlformats.org/drawingml/2006/table">
            <a:tbl>
              <a:tblPr firstRow="1" firstCol="1" bandRow="1">
                <a:tableStyleId>{5C22544A-7EE6-4342-B048-85BDC9FD1C3A}</a:tableStyleId>
              </a:tblPr>
              <a:tblGrid>
                <a:gridCol w="1521797">
                  <a:extLst>
                    <a:ext uri="{9D8B030D-6E8A-4147-A177-3AD203B41FA5}">
                      <a16:colId xmlns:a16="http://schemas.microsoft.com/office/drawing/2014/main" val="20000"/>
                    </a:ext>
                  </a:extLst>
                </a:gridCol>
                <a:gridCol w="1521797">
                  <a:extLst>
                    <a:ext uri="{9D8B030D-6E8A-4147-A177-3AD203B41FA5}">
                      <a16:colId xmlns:a16="http://schemas.microsoft.com/office/drawing/2014/main" val="20001"/>
                    </a:ext>
                  </a:extLst>
                </a:gridCol>
                <a:gridCol w="2449721">
                  <a:extLst>
                    <a:ext uri="{9D8B030D-6E8A-4147-A177-3AD203B41FA5}">
                      <a16:colId xmlns:a16="http://schemas.microsoft.com/office/drawing/2014/main" val="20002"/>
                    </a:ext>
                  </a:extLst>
                </a:gridCol>
                <a:gridCol w="1689760">
                  <a:extLst>
                    <a:ext uri="{9D8B030D-6E8A-4147-A177-3AD203B41FA5}">
                      <a16:colId xmlns:a16="http://schemas.microsoft.com/office/drawing/2014/main" val="20003"/>
                    </a:ext>
                  </a:extLst>
                </a:gridCol>
                <a:gridCol w="1036087">
                  <a:extLst>
                    <a:ext uri="{9D8B030D-6E8A-4147-A177-3AD203B41FA5}">
                      <a16:colId xmlns:a16="http://schemas.microsoft.com/office/drawing/2014/main" val="20004"/>
                    </a:ext>
                  </a:extLst>
                </a:gridCol>
              </a:tblGrid>
              <a:tr h="233698">
                <a:tc>
                  <a:txBody>
                    <a:bodyPr/>
                    <a:lstStyle/>
                    <a:p>
                      <a:pPr marL="0" marR="0">
                        <a:lnSpc>
                          <a:spcPct val="115000"/>
                        </a:lnSpc>
                        <a:spcBef>
                          <a:spcPts val="0"/>
                        </a:spcBef>
                        <a:spcAft>
                          <a:spcPts val="0"/>
                        </a:spcAft>
                      </a:pPr>
                      <a:r>
                        <a:rPr lang="en-US" sz="1600" dirty="0">
                          <a:effectLst/>
                        </a:rPr>
                        <a:t>Model Id</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Realm</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Use Case</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latin typeface="Calibri"/>
                          <a:ea typeface="Calibri"/>
                          <a:cs typeface="Times New Roman"/>
                        </a:rPr>
                        <a:t>Situation</a:t>
                      </a:r>
                    </a:p>
                  </a:txBody>
                  <a:tcPr marL="68580" marR="68580" marT="0" marB="0"/>
                </a:tc>
                <a:tc>
                  <a:txBody>
                    <a:bodyPr/>
                    <a:lstStyle/>
                    <a:p>
                      <a:pPr marL="0" marR="0">
                        <a:lnSpc>
                          <a:spcPct val="115000"/>
                        </a:lnSpc>
                        <a:spcBef>
                          <a:spcPts val="0"/>
                        </a:spcBef>
                        <a:spcAft>
                          <a:spcPts val="0"/>
                        </a:spcAft>
                      </a:pPr>
                      <a:r>
                        <a:rPr lang="en-US" sz="1600" dirty="0">
                          <a:effectLst/>
                        </a:rPr>
                        <a:t>Meta data</a:t>
                      </a:r>
                      <a:endParaRPr lang="en-US" sz="1600" dirty="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307579">
                <a:tc>
                  <a:txBody>
                    <a:bodyPr/>
                    <a:lstStyle/>
                    <a:p>
                      <a:pPr marL="0" marR="0">
                        <a:lnSpc>
                          <a:spcPct val="115000"/>
                        </a:lnSpc>
                        <a:spcBef>
                          <a:spcPts val="0"/>
                        </a:spcBef>
                        <a:spcAft>
                          <a:spcPts val="0"/>
                        </a:spcAft>
                      </a:pPr>
                      <a:r>
                        <a:rPr lang="en-US" sz="1600">
                          <a:effectLst/>
                        </a:rPr>
                        <a:t>Heart Rate</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US</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Public Health Reporting</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latin typeface="Calibri"/>
                          <a:ea typeface="Calibri"/>
                          <a:cs typeface="Times New Roman"/>
                        </a:rPr>
                        <a:t>Pop Health</a:t>
                      </a:r>
                    </a:p>
                  </a:txBody>
                  <a:tcPr marL="68580" marR="68580" marT="0" marB="0"/>
                </a:tc>
                <a:tc>
                  <a:txBody>
                    <a:bodyPr/>
                    <a:lstStyle/>
                    <a:p>
                      <a:pPr marL="0" marR="0">
                        <a:lnSpc>
                          <a:spcPct val="115000"/>
                        </a:lnSpc>
                        <a:spcBef>
                          <a:spcPts val="0"/>
                        </a:spcBef>
                        <a:spcAft>
                          <a:spcPts val="0"/>
                        </a:spcAft>
                      </a:pPr>
                      <a:r>
                        <a:rPr lang="en-US" sz="1600">
                          <a:effectLst/>
                        </a:rPr>
                        <a:t>YYY</a:t>
                      </a:r>
                      <a:endParaRPr lang="en-US" sz="160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307579">
                <a:tc>
                  <a:txBody>
                    <a:bodyPr/>
                    <a:lstStyle/>
                    <a:p>
                      <a:pPr marL="0" marR="0">
                        <a:lnSpc>
                          <a:spcPct val="115000"/>
                        </a:lnSpc>
                        <a:spcBef>
                          <a:spcPts val="0"/>
                        </a:spcBef>
                        <a:spcAft>
                          <a:spcPts val="0"/>
                        </a:spcAft>
                      </a:pPr>
                      <a:r>
                        <a:rPr lang="en-US" sz="1600">
                          <a:effectLst/>
                        </a:rPr>
                        <a:t>Hematocrit</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AUS</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Standard Lab Results</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latin typeface="Calibri"/>
                          <a:ea typeface="Calibri"/>
                          <a:cs typeface="Times New Roman"/>
                        </a:rPr>
                        <a:t>Data</a:t>
                      </a:r>
                      <a:r>
                        <a:rPr lang="en-US" sz="1600" baseline="0" dirty="0">
                          <a:effectLst/>
                          <a:latin typeface="Calibri"/>
                          <a:ea typeface="Calibri"/>
                          <a:cs typeface="Times New Roman"/>
                        </a:rPr>
                        <a:t> sharing</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YYY</a:t>
                      </a:r>
                      <a:endParaRPr lang="en-US" sz="160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307579">
                <a:tc>
                  <a:txBody>
                    <a:bodyPr/>
                    <a:lstStyle/>
                    <a:p>
                      <a:pPr marL="0" marR="0">
                        <a:lnSpc>
                          <a:spcPct val="115000"/>
                        </a:lnSpc>
                        <a:spcBef>
                          <a:spcPts val="0"/>
                        </a:spcBef>
                        <a:spcAft>
                          <a:spcPts val="0"/>
                        </a:spcAft>
                      </a:pPr>
                      <a:r>
                        <a:rPr lang="en-US" sz="1600">
                          <a:effectLst/>
                        </a:rPr>
                        <a:t>Serum Glucose</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US</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MU Quality Measure</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latin typeface="Calibri"/>
                          <a:ea typeface="Calibri"/>
                          <a:cs typeface="Times New Roman"/>
                        </a:rPr>
                        <a:t>CDS</a:t>
                      </a:r>
                    </a:p>
                  </a:txBody>
                  <a:tcPr marL="68580" marR="68580" marT="0" marB="0"/>
                </a:tc>
                <a:tc>
                  <a:txBody>
                    <a:bodyPr/>
                    <a:lstStyle/>
                    <a:p>
                      <a:pPr marL="0" marR="0">
                        <a:lnSpc>
                          <a:spcPct val="115000"/>
                        </a:lnSpc>
                        <a:spcBef>
                          <a:spcPts val="0"/>
                        </a:spcBef>
                        <a:spcAft>
                          <a:spcPts val="0"/>
                        </a:spcAft>
                      </a:pPr>
                      <a:r>
                        <a:rPr lang="en-US" sz="1600">
                          <a:effectLst/>
                        </a:rPr>
                        <a:t>YYY</a:t>
                      </a:r>
                      <a:endParaRPr lang="en-US" sz="160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307579">
                <a:tc>
                  <a:txBody>
                    <a:bodyPr/>
                    <a:lstStyle/>
                    <a:p>
                      <a:pPr marL="0" marR="0">
                        <a:lnSpc>
                          <a:spcPct val="115000"/>
                        </a:lnSpc>
                        <a:spcBef>
                          <a:spcPts val="0"/>
                        </a:spcBef>
                        <a:spcAft>
                          <a:spcPts val="0"/>
                        </a:spcAft>
                      </a:pPr>
                      <a:r>
                        <a:rPr lang="en-US" sz="1600">
                          <a:effectLst/>
                        </a:rPr>
                        <a:t>Serum Glucose</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International</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CIMI</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latin typeface="Calibri"/>
                          <a:ea typeface="Calibri"/>
                          <a:cs typeface="Times New Roman"/>
                        </a:rPr>
                        <a:t>Data sharing</a:t>
                      </a:r>
                    </a:p>
                  </a:txBody>
                  <a:tcPr marL="68580" marR="68580" marT="0" marB="0"/>
                </a:tc>
                <a:tc>
                  <a:txBody>
                    <a:bodyPr/>
                    <a:lstStyle/>
                    <a:p>
                      <a:pPr marL="0" marR="0">
                        <a:lnSpc>
                          <a:spcPct val="115000"/>
                        </a:lnSpc>
                        <a:spcBef>
                          <a:spcPts val="0"/>
                        </a:spcBef>
                        <a:spcAft>
                          <a:spcPts val="0"/>
                        </a:spcAft>
                      </a:pPr>
                      <a:r>
                        <a:rPr lang="en-US" sz="1600">
                          <a:effectLst/>
                        </a:rPr>
                        <a:t>YYY</a:t>
                      </a:r>
                      <a:endParaRPr lang="en-US" sz="160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307579">
                <a:tc>
                  <a:txBody>
                    <a:bodyPr/>
                    <a:lstStyle/>
                    <a:p>
                      <a:pPr marL="0" marR="0">
                        <a:lnSpc>
                          <a:spcPct val="115000"/>
                        </a:lnSpc>
                        <a:spcBef>
                          <a:spcPts val="0"/>
                        </a:spcBef>
                        <a:spcAft>
                          <a:spcPts val="0"/>
                        </a:spcAft>
                      </a:pPr>
                      <a:r>
                        <a:rPr lang="en-US" sz="1600">
                          <a:effectLst/>
                        </a:rPr>
                        <a:t>Serum Glucose</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International</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openEHR</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latin typeface="Calibri"/>
                          <a:ea typeface="Calibri"/>
                          <a:cs typeface="Times New Roman"/>
                        </a:rPr>
                        <a:t>Data sharing</a:t>
                      </a:r>
                    </a:p>
                  </a:txBody>
                  <a:tcPr marL="68580" marR="68580" marT="0" marB="0"/>
                </a:tc>
                <a:tc>
                  <a:txBody>
                    <a:bodyPr/>
                    <a:lstStyle/>
                    <a:p>
                      <a:pPr marL="0" marR="0">
                        <a:lnSpc>
                          <a:spcPct val="115000"/>
                        </a:lnSpc>
                        <a:spcBef>
                          <a:spcPts val="0"/>
                        </a:spcBef>
                        <a:spcAft>
                          <a:spcPts val="0"/>
                        </a:spcAft>
                      </a:pPr>
                      <a:r>
                        <a:rPr lang="en-US" sz="1600">
                          <a:effectLst/>
                        </a:rPr>
                        <a:t>YYY</a:t>
                      </a:r>
                      <a:endParaRPr lang="en-US" sz="160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r h="307579">
                <a:tc>
                  <a:txBody>
                    <a:bodyPr/>
                    <a:lstStyle/>
                    <a:p>
                      <a:pPr marL="0" marR="0">
                        <a:lnSpc>
                          <a:spcPct val="115000"/>
                        </a:lnSpc>
                        <a:spcBef>
                          <a:spcPts val="0"/>
                        </a:spcBef>
                        <a:spcAft>
                          <a:spcPts val="0"/>
                        </a:spcAft>
                      </a:pPr>
                      <a:r>
                        <a:rPr lang="en-US" sz="1600">
                          <a:effectLst/>
                        </a:rPr>
                        <a:t>Serum Bilirubin</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HSPC</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Neonatal Bilirubin App</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latin typeface="Calibri"/>
                          <a:ea typeface="Calibri"/>
                          <a:cs typeface="Times New Roman"/>
                        </a:rPr>
                        <a:t>CDS</a:t>
                      </a:r>
                    </a:p>
                  </a:txBody>
                  <a:tcPr marL="68580" marR="68580" marT="0" marB="0"/>
                </a:tc>
                <a:tc>
                  <a:txBody>
                    <a:bodyPr/>
                    <a:lstStyle/>
                    <a:p>
                      <a:pPr marL="0" marR="0">
                        <a:lnSpc>
                          <a:spcPct val="115000"/>
                        </a:lnSpc>
                        <a:spcBef>
                          <a:spcPts val="0"/>
                        </a:spcBef>
                        <a:spcAft>
                          <a:spcPts val="0"/>
                        </a:spcAft>
                      </a:pPr>
                      <a:r>
                        <a:rPr lang="en-US" sz="1600" dirty="0">
                          <a:effectLst/>
                        </a:rPr>
                        <a:t>YYY</a:t>
                      </a:r>
                      <a:endParaRPr lang="en-US" sz="1600" dirty="0">
                        <a:effectLst/>
                        <a:latin typeface="Calibri"/>
                        <a:ea typeface="Calibri"/>
                        <a:cs typeface="Times New Roman"/>
                      </a:endParaRPr>
                    </a:p>
                  </a:txBody>
                  <a:tcPr marL="68580" marR="68580" marT="0" marB="0"/>
                </a:tc>
                <a:extLst>
                  <a:ext uri="{0D108BD9-81ED-4DB2-BD59-A6C34878D82A}">
                    <a16:rowId xmlns:a16="http://schemas.microsoft.com/office/drawing/2014/main" val="10006"/>
                  </a:ext>
                </a:extLst>
              </a:tr>
            </a:tbl>
          </a:graphicData>
        </a:graphic>
      </p:graphicFrame>
      <p:sp>
        <p:nvSpPr>
          <p:cNvPr id="8" name="TextBox 7"/>
          <p:cNvSpPr txBox="1"/>
          <p:nvPr/>
        </p:nvSpPr>
        <p:spPr>
          <a:xfrm>
            <a:off x="198296" y="1515476"/>
            <a:ext cx="1887248" cy="369332"/>
          </a:xfrm>
          <a:prstGeom prst="rect">
            <a:avLst/>
          </a:prstGeom>
          <a:noFill/>
        </p:spPr>
        <p:txBody>
          <a:bodyPr wrap="none" rtlCol="0">
            <a:spAutoFit/>
          </a:bodyPr>
          <a:lstStyle/>
          <a:p>
            <a:r>
              <a:rPr lang="en-US" b="1" u="sng" dirty="0"/>
              <a:t>Model Repository</a:t>
            </a:r>
          </a:p>
        </p:txBody>
      </p:sp>
      <p:sp>
        <p:nvSpPr>
          <p:cNvPr id="9" name="TextBox 8"/>
          <p:cNvSpPr txBox="1"/>
          <p:nvPr/>
        </p:nvSpPr>
        <p:spPr>
          <a:xfrm>
            <a:off x="177123" y="4036766"/>
            <a:ext cx="1749903" cy="369332"/>
          </a:xfrm>
          <a:prstGeom prst="rect">
            <a:avLst/>
          </a:prstGeom>
          <a:noFill/>
        </p:spPr>
        <p:txBody>
          <a:bodyPr wrap="none" rtlCol="0">
            <a:spAutoFit/>
          </a:bodyPr>
          <a:lstStyle/>
          <a:p>
            <a:r>
              <a:rPr lang="en-US" b="1" u="sng" dirty="0"/>
              <a:t>Model Adoption</a:t>
            </a:r>
          </a:p>
        </p:txBody>
      </p:sp>
    </p:spTree>
    <p:extLst>
      <p:ext uri="{BB962C8B-B14F-4D97-AF65-F5344CB8AC3E}">
        <p14:creationId xmlns:p14="http://schemas.microsoft.com/office/powerpoint/2010/main" val="15021518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CB192-1376-47AB-B479-00F90F900D1B}"/>
              </a:ext>
            </a:extLst>
          </p:cNvPr>
          <p:cNvSpPr>
            <a:spLocks noGrp="1"/>
          </p:cNvSpPr>
          <p:nvPr>
            <p:ph type="title"/>
          </p:nvPr>
        </p:nvSpPr>
        <p:spPr>
          <a:xfrm>
            <a:off x="497006" y="175694"/>
            <a:ext cx="10515600" cy="764052"/>
          </a:xfrm>
        </p:spPr>
        <p:txBody>
          <a:bodyPr/>
          <a:lstStyle/>
          <a:p>
            <a:r>
              <a:rPr lang="en-US" dirty="0"/>
              <a:t>Create Models</a:t>
            </a:r>
          </a:p>
        </p:txBody>
      </p:sp>
      <p:sp>
        <p:nvSpPr>
          <p:cNvPr id="4" name="Rectangle 3">
            <a:extLst>
              <a:ext uri="{FF2B5EF4-FFF2-40B4-BE49-F238E27FC236}">
                <a16:creationId xmlns:a16="http://schemas.microsoft.com/office/drawing/2014/main" id="{DFAA058E-D252-46F5-A9A4-8603E4AA4C0B}"/>
              </a:ext>
            </a:extLst>
          </p:cNvPr>
          <p:cNvSpPr/>
          <p:nvPr/>
        </p:nvSpPr>
        <p:spPr>
          <a:xfrm>
            <a:off x="814097" y="1636145"/>
            <a:ext cx="1584603" cy="630091"/>
          </a:xfrm>
          <a:prstGeom prst="rect">
            <a:avLst/>
          </a:prstGeom>
          <a:solidFill>
            <a:srgbClr val="AB6E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Document Model Request</a:t>
            </a:r>
          </a:p>
        </p:txBody>
      </p:sp>
      <p:sp>
        <p:nvSpPr>
          <p:cNvPr id="5" name="Rectangle 4">
            <a:extLst>
              <a:ext uri="{FF2B5EF4-FFF2-40B4-BE49-F238E27FC236}">
                <a16:creationId xmlns:a16="http://schemas.microsoft.com/office/drawing/2014/main" id="{980B9069-8EA3-4C77-9C10-A2BB0084BBEE}"/>
              </a:ext>
            </a:extLst>
          </p:cNvPr>
          <p:cNvSpPr/>
          <p:nvPr/>
        </p:nvSpPr>
        <p:spPr>
          <a:xfrm>
            <a:off x="814097" y="2362998"/>
            <a:ext cx="1584603" cy="630091"/>
          </a:xfrm>
          <a:prstGeom prst="rect">
            <a:avLst/>
          </a:prstGeom>
          <a:solidFill>
            <a:srgbClr val="AB6E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Assess Existing Models</a:t>
            </a:r>
          </a:p>
        </p:txBody>
      </p:sp>
      <p:sp>
        <p:nvSpPr>
          <p:cNvPr id="6" name="Rectangle 5">
            <a:extLst>
              <a:ext uri="{FF2B5EF4-FFF2-40B4-BE49-F238E27FC236}">
                <a16:creationId xmlns:a16="http://schemas.microsoft.com/office/drawing/2014/main" id="{B57DCB6B-D965-4C5E-908F-08152648B51C}"/>
              </a:ext>
            </a:extLst>
          </p:cNvPr>
          <p:cNvSpPr/>
          <p:nvPr/>
        </p:nvSpPr>
        <p:spPr>
          <a:xfrm>
            <a:off x="1489008" y="3111989"/>
            <a:ext cx="1575976" cy="630091"/>
          </a:xfrm>
          <a:prstGeom prst="rect">
            <a:avLst/>
          </a:prstGeom>
          <a:solidFill>
            <a:srgbClr val="AB6E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Accept Models</a:t>
            </a:r>
          </a:p>
        </p:txBody>
      </p:sp>
      <p:sp>
        <p:nvSpPr>
          <p:cNvPr id="7" name="Rectangle 6">
            <a:extLst>
              <a:ext uri="{FF2B5EF4-FFF2-40B4-BE49-F238E27FC236}">
                <a16:creationId xmlns:a16="http://schemas.microsoft.com/office/drawing/2014/main" id="{34419456-40E3-4421-8923-EFD7993BE403}"/>
              </a:ext>
            </a:extLst>
          </p:cNvPr>
          <p:cNvSpPr/>
          <p:nvPr/>
        </p:nvSpPr>
        <p:spPr>
          <a:xfrm>
            <a:off x="1489008" y="3867804"/>
            <a:ext cx="1575976" cy="630091"/>
          </a:xfrm>
          <a:prstGeom prst="rect">
            <a:avLst/>
          </a:prstGeom>
          <a:solidFill>
            <a:srgbClr val="AB6E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Modify Models</a:t>
            </a:r>
          </a:p>
        </p:txBody>
      </p:sp>
      <p:sp>
        <p:nvSpPr>
          <p:cNvPr id="8" name="Rectangle 7">
            <a:extLst>
              <a:ext uri="{FF2B5EF4-FFF2-40B4-BE49-F238E27FC236}">
                <a16:creationId xmlns:a16="http://schemas.microsoft.com/office/drawing/2014/main" id="{46A7B162-9DA2-4060-9890-ECF95FE850EB}"/>
              </a:ext>
            </a:extLst>
          </p:cNvPr>
          <p:cNvSpPr/>
          <p:nvPr/>
        </p:nvSpPr>
        <p:spPr>
          <a:xfrm>
            <a:off x="1489008" y="4616795"/>
            <a:ext cx="1575976" cy="630091"/>
          </a:xfrm>
          <a:prstGeom prst="rect">
            <a:avLst/>
          </a:prstGeom>
          <a:solidFill>
            <a:srgbClr val="AB6E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Create Models</a:t>
            </a:r>
          </a:p>
        </p:txBody>
      </p:sp>
      <p:sp>
        <p:nvSpPr>
          <p:cNvPr id="9" name="Rectangle 8">
            <a:extLst>
              <a:ext uri="{FF2B5EF4-FFF2-40B4-BE49-F238E27FC236}">
                <a16:creationId xmlns:a16="http://schemas.microsoft.com/office/drawing/2014/main" id="{854D2377-5789-4650-9937-C6505443A531}"/>
              </a:ext>
            </a:extLst>
          </p:cNvPr>
          <p:cNvSpPr/>
          <p:nvPr/>
        </p:nvSpPr>
        <p:spPr>
          <a:xfrm>
            <a:off x="820500" y="6109913"/>
            <a:ext cx="1584603" cy="6300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Interested Party and Steward Review</a:t>
            </a:r>
          </a:p>
        </p:txBody>
      </p:sp>
      <p:sp>
        <p:nvSpPr>
          <p:cNvPr id="10" name="Rectangle 9">
            <a:extLst>
              <a:ext uri="{FF2B5EF4-FFF2-40B4-BE49-F238E27FC236}">
                <a16:creationId xmlns:a16="http://schemas.microsoft.com/office/drawing/2014/main" id="{AAA97253-C74B-4EC4-84A2-D7DF97E57D33}"/>
              </a:ext>
            </a:extLst>
          </p:cNvPr>
          <p:cNvSpPr/>
          <p:nvPr/>
        </p:nvSpPr>
        <p:spPr>
          <a:xfrm>
            <a:off x="820500" y="5349330"/>
            <a:ext cx="1575976" cy="630091"/>
          </a:xfrm>
          <a:prstGeom prst="rect">
            <a:avLst/>
          </a:prstGeom>
          <a:solidFill>
            <a:srgbClr val="AB6E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QA Models</a:t>
            </a:r>
          </a:p>
        </p:txBody>
      </p:sp>
      <p:grpSp>
        <p:nvGrpSpPr>
          <p:cNvPr id="11" name="Group 10">
            <a:extLst>
              <a:ext uri="{FF2B5EF4-FFF2-40B4-BE49-F238E27FC236}">
                <a16:creationId xmlns:a16="http://schemas.microsoft.com/office/drawing/2014/main" id="{3C04FFA3-5207-4903-B063-389C3440A9DB}"/>
              </a:ext>
            </a:extLst>
          </p:cNvPr>
          <p:cNvGrpSpPr/>
          <p:nvPr/>
        </p:nvGrpSpPr>
        <p:grpSpPr>
          <a:xfrm>
            <a:off x="553800" y="961145"/>
            <a:ext cx="2143296" cy="590549"/>
            <a:chOff x="2661443" y="186297"/>
            <a:chExt cx="1476374" cy="590549"/>
          </a:xfrm>
        </p:grpSpPr>
        <p:sp>
          <p:nvSpPr>
            <p:cNvPr id="12" name="Arrow: Chevron 11">
              <a:extLst>
                <a:ext uri="{FF2B5EF4-FFF2-40B4-BE49-F238E27FC236}">
                  <a16:creationId xmlns:a16="http://schemas.microsoft.com/office/drawing/2014/main" id="{3A180272-0BBD-4715-9084-0C0B22510ED1}"/>
                </a:ext>
              </a:extLst>
            </p:cNvPr>
            <p:cNvSpPr/>
            <p:nvPr/>
          </p:nvSpPr>
          <p:spPr>
            <a:xfrm>
              <a:off x="2661443" y="186297"/>
              <a:ext cx="1476374" cy="590549"/>
            </a:xfrm>
            <a:prstGeom prst="chevron">
              <a:avLst/>
            </a:prstGeom>
            <a:solidFill>
              <a:srgbClr val="AB6E00"/>
            </a:solidFill>
          </p:spPr>
          <p:style>
            <a:lnRef idx="2">
              <a:schemeClr val="lt1">
                <a:hueOff val="0"/>
                <a:satOff val="0"/>
                <a:lumOff val="0"/>
                <a:alphaOff val="0"/>
              </a:schemeClr>
            </a:lnRef>
            <a:fillRef idx="1">
              <a:scrgbClr r="0" g="0" b="0"/>
            </a:fillRef>
            <a:effectRef idx="0">
              <a:schemeClr val="accent3">
                <a:hueOff val="1084240"/>
                <a:satOff val="40000"/>
                <a:lumOff val="-5882"/>
                <a:alphaOff val="0"/>
              </a:schemeClr>
            </a:effectRef>
            <a:fontRef idx="minor">
              <a:schemeClr val="lt1"/>
            </a:fontRef>
          </p:style>
        </p:sp>
        <p:sp>
          <p:nvSpPr>
            <p:cNvPr id="13" name="Arrow: Chevron 4">
              <a:extLst>
                <a:ext uri="{FF2B5EF4-FFF2-40B4-BE49-F238E27FC236}">
                  <a16:creationId xmlns:a16="http://schemas.microsoft.com/office/drawing/2014/main" id="{7A7C6C0E-B732-466D-A6E9-CE53C567E30B}"/>
                </a:ext>
              </a:extLst>
            </p:cNvPr>
            <p:cNvSpPr txBox="1"/>
            <p:nvPr/>
          </p:nvSpPr>
          <p:spPr>
            <a:xfrm>
              <a:off x="2956718" y="186297"/>
              <a:ext cx="885825" cy="5905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200" b="1" kern="1200" dirty="0"/>
                <a:t>Create Models</a:t>
              </a:r>
            </a:p>
          </p:txBody>
        </p:sp>
      </p:grpSp>
      <p:sp>
        <p:nvSpPr>
          <p:cNvPr id="14" name="Rectangle 13">
            <a:extLst>
              <a:ext uri="{FF2B5EF4-FFF2-40B4-BE49-F238E27FC236}">
                <a16:creationId xmlns:a16="http://schemas.microsoft.com/office/drawing/2014/main" id="{179D2BD9-EB73-45EA-A839-1608345AEA32}"/>
              </a:ext>
            </a:extLst>
          </p:cNvPr>
          <p:cNvSpPr/>
          <p:nvPr/>
        </p:nvSpPr>
        <p:spPr>
          <a:xfrm>
            <a:off x="3511603" y="1636145"/>
            <a:ext cx="7714769" cy="42116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US" dirty="0"/>
              <a:t>This phase would require support of an expert clinical information modeler with knowledge of the CIMI model standard and the CIIC model repository</a:t>
            </a:r>
          </a:p>
          <a:p>
            <a:pPr marL="285750" indent="-285750">
              <a:buFont typeface="Arial" panose="020B0604020202020204" pitchFamily="34" charset="0"/>
              <a:buChar char="•"/>
            </a:pPr>
            <a:r>
              <a:rPr lang="en-US" dirty="0"/>
              <a:t>CIIC would provide tools or structured format for documenting model requests</a:t>
            </a:r>
          </a:p>
          <a:p>
            <a:pPr marL="285750" indent="-285750">
              <a:buFont typeface="Arial" panose="020B0604020202020204" pitchFamily="34" charset="0"/>
              <a:buChar char="•"/>
            </a:pPr>
            <a:r>
              <a:rPr lang="en-US" dirty="0"/>
              <a:t>The expert clinical modeler would work closely with the project team to:</a:t>
            </a:r>
          </a:p>
          <a:p>
            <a:pPr marL="742950" lvl="1" indent="-285750">
              <a:buFont typeface="Arial" panose="020B0604020202020204" pitchFamily="34" charset="0"/>
              <a:buChar char="•"/>
            </a:pPr>
            <a:r>
              <a:rPr lang="en-US" dirty="0"/>
              <a:t>Review and assess the previously developed models</a:t>
            </a:r>
          </a:p>
          <a:p>
            <a:pPr marL="742950" lvl="1" indent="-285750">
              <a:buFont typeface="Arial" panose="020B0604020202020204" pitchFamily="34" charset="0"/>
              <a:buChar char="•"/>
            </a:pPr>
            <a:r>
              <a:rPr lang="en-US" dirty="0"/>
              <a:t>Identify needed changes to existing models</a:t>
            </a:r>
          </a:p>
          <a:p>
            <a:pPr marL="742950" lvl="1" indent="-285750">
              <a:buFont typeface="Arial" panose="020B0604020202020204" pitchFamily="34" charset="0"/>
              <a:buChar char="•"/>
            </a:pPr>
            <a:r>
              <a:rPr lang="en-US" dirty="0"/>
              <a:t>Develop new models</a:t>
            </a:r>
          </a:p>
          <a:p>
            <a:pPr marL="285750" indent="-285750">
              <a:buFont typeface="Arial" panose="020B0604020202020204" pitchFamily="34" charset="0"/>
              <a:buChar char="•"/>
            </a:pPr>
            <a:r>
              <a:rPr lang="en-US" dirty="0"/>
              <a:t>CIIC will have an internal process to provide quality review of new models and updates to existing models</a:t>
            </a:r>
          </a:p>
          <a:p>
            <a:pPr marL="285750" indent="-285750">
              <a:buFont typeface="Arial" panose="020B0604020202020204" pitchFamily="34" charset="0"/>
              <a:buChar char="•"/>
            </a:pPr>
            <a:r>
              <a:rPr lang="en-US" dirty="0"/>
              <a:t>New models and updates to existing models would be made available for comment by interested parties and the model stewards</a:t>
            </a:r>
          </a:p>
          <a:p>
            <a:pPr marL="285750" indent="-285750">
              <a:buFont typeface="Arial" panose="020B0604020202020204" pitchFamily="34" charset="0"/>
              <a:buChar char="•"/>
            </a:pPr>
            <a:endParaRPr lang="en-US" dirty="0"/>
          </a:p>
        </p:txBody>
      </p:sp>
      <p:sp>
        <p:nvSpPr>
          <p:cNvPr id="15" name="Rectangle 14">
            <a:extLst>
              <a:ext uri="{FF2B5EF4-FFF2-40B4-BE49-F238E27FC236}">
                <a16:creationId xmlns:a16="http://schemas.microsoft.com/office/drawing/2014/main" id="{59587EF3-9B91-4AAB-AEED-C8BB3E6A0050}"/>
              </a:ext>
            </a:extLst>
          </p:cNvPr>
          <p:cNvSpPr/>
          <p:nvPr/>
        </p:nvSpPr>
        <p:spPr>
          <a:xfrm>
            <a:off x="3511602" y="6168486"/>
            <a:ext cx="7714769" cy="6009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t>Describe Experience</a:t>
            </a:r>
          </a:p>
        </p:txBody>
      </p:sp>
    </p:spTree>
    <p:extLst>
      <p:ext uri="{BB962C8B-B14F-4D97-AF65-F5344CB8AC3E}">
        <p14:creationId xmlns:p14="http://schemas.microsoft.com/office/powerpoint/2010/main" val="23566585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77E733-4BEC-4DAA-89D8-BECEBDF77284}"/>
              </a:ext>
            </a:extLst>
          </p:cNvPr>
          <p:cNvSpPr>
            <a:spLocks noGrp="1"/>
          </p:cNvSpPr>
          <p:nvPr>
            <p:ph type="ctrTitle"/>
          </p:nvPr>
        </p:nvSpPr>
        <p:spPr/>
        <p:txBody>
          <a:bodyPr/>
          <a:lstStyle/>
          <a:p>
            <a:r>
              <a:rPr lang="en-US" dirty="0"/>
              <a:t>Collaboration Tools for Clinicians</a:t>
            </a:r>
          </a:p>
        </p:txBody>
      </p:sp>
      <p:sp>
        <p:nvSpPr>
          <p:cNvPr id="5" name="Subtitle 4">
            <a:extLst>
              <a:ext uri="{FF2B5EF4-FFF2-40B4-BE49-F238E27FC236}">
                <a16:creationId xmlns:a16="http://schemas.microsoft.com/office/drawing/2014/main" id="{F3AF2C03-204E-4A7F-8393-D001DA65EEB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9159001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07E15-B2D5-4743-B2BE-D9FFBE54C0A8}"/>
              </a:ext>
            </a:extLst>
          </p:cNvPr>
          <p:cNvSpPr>
            <a:spLocks noGrp="1"/>
          </p:cNvSpPr>
          <p:nvPr>
            <p:ph type="title"/>
          </p:nvPr>
        </p:nvSpPr>
        <p:spPr/>
        <p:txBody>
          <a:bodyPr/>
          <a:lstStyle/>
          <a:p>
            <a:r>
              <a:rPr lang="en-US" dirty="0"/>
              <a:t>Collaboration Tools for Clinicians</a:t>
            </a:r>
          </a:p>
        </p:txBody>
      </p:sp>
      <p:sp>
        <p:nvSpPr>
          <p:cNvPr id="3" name="Content Placeholder 2">
            <a:extLst>
              <a:ext uri="{FF2B5EF4-FFF2-40B4-BE49-F238E27FC236}">
                <a16:creationId xmlns:a16="http://schemas.microsoft.com/office/drawing/2014/main" id="{C5669FB0-F48B-4269-A7BD-E21B49F97C3A}"/>
              </a:ext>
            </a:extLst>
          </p:cNvPr>
          <p:cNvSpPr>
            <a:spLocks noGrp="1"/>
          </p:cNvSpPr>
          <p:nvPr>
            <p:ph idx="1"/>
          </p:nvPr>
        </p:nvSpPr>
        <p:spPr/>
        <p:txBody>
          <a:bodyPr/>
          <a:lstStyle/>
          <a:p>
            <a:r>
              <a:rPr lang="en-US" dirty="0"/>
              <a:t>Project application and intake</a:t>
            </a:r>
          </a:p>
          <a:p>
            <a:r>
              <a:rPr lang="en-US" dirty="0"/>
              <a:t>Tools to assist clinicians in articulating their requirements</a:t>
            </a:r>
          </a:p>
          <a:p>
            <a:r>
              <a:rPr lang="en-US" dirty="0"/>
              <a:t>Model repository</a:t>
            </a:r>
          </a:p>
          <a:p>
            <a:pPr lvl="1"/>
            <a:r>
              <a:rPr lang="en-US" dirty="0"/>
              <a:t>Searching</a:t>
            </a:r>
          </a:p>
          <a:p>
            <a:pPr lvl="1"/>
            <a:r>
              <a:rPr lang="en-US" dirty="0"/>
              <a:t>Mechanics for reviewing models and proposed updates to models</a:t>
            </a:r>
          </a:p>
          <a:p>
            <a:r>
              <a:rPr lang="en-US" dirty="0"/>
              <a:t>Communications</a:t>
            </a:r>
          </a:p>
        </p:txBody>
      </p:sp>
    </p:spTree>
    <p:extLst>
      <p:ext uri="{BB962C8B-B14F-4D97-AF65-F5344CB8AC3E}">
        <p14:creationId xmlns:p14="http://schemas.microsoft.com/office/powerpoint/2010/main" val="3481692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D28B4-3A42-43FA-8508-67242536C75D}"/>
              </a:ext>
            </a:extLst>
          </p:cNvPr>
          <p:cNvSpPr>
            <a:spLocks noGrp="1"/>
          </p:cNvSpPr>
          <p:nvPr>
            <p:ph type="title"/>
          </p:nvPr>
        </p:nvSpPr>
        <p:spPr/>
        <p:txBody>
          <a:bodyPr/>
          <a:lstStyle/>
          <a:p>
            <a:r>
              <a:rPr lang="en-US" dirty="0"/>
              <a:t>CIIC Project Application</a:t>
            </a:r>
          </a:p>
        </p:txBody>
      </p:sp>
      <p:sp>
        <p:nvSpPr>
          <p:cNvPr id="3" name="Content Placeholder 2">
            <a:extLst>
              <a:ext uri="{FF2B5EF4-FFF2-40B4-BE49-F238E27FC236}">
                <a16:creationId xmlns:a16="http://schemas.microsoft.com/office/drawing/2014/main" id="{66F1E963-C852-4A8F-8F00-DC64F6A81C1B}"/>
              </a:ext>
            </a:extLst>
          </p:cNvPr>
          <p:cNvSpPr>
            <a:spLocks noGrp="1"/>
          </p:cNvSpPr>
          <p:nvPr>
            <p:ph idx="1"/>
          </p:nvPr>
        </p:nvSpPr>
        <p:spPr>
          <a:xfrm>
            <a:off x="838200" y="1545357"/>
            <a:ext cx="10515600" cy="4947518"/>
          </a:xfrm>
        </p:spPr>
        <p:txBody>
          <a:bodyPr>
            <a:normAutofit fontScale="62500" lnSpcReduction="20000"/>
          </a:bodyPr>
          <a:lstStyle/>
          <a:p>
            <a:pPr marL="0" indent="0">
              <a:lnSpc>
                <a:spcPct val="120000"/>
              </a:lnSpc>
              <a:spcBef>
                <a:spcPts val="0"/>
              </a:spcBef>
              <a:buNone/>
            </a:pPr>
            <a:r>
              <a:rPr lang="en-US" dirty="0">
                <a:solidFill>
                  <a:srgbClr val="0070C0"/>
                </a:solidFill>
              </a:rPr>
              <a:t>Project Title</a:t>
            </a:r>
          </a:p>
          <a:p>
            <a:pPr marL="0" indent="0">
              <a:lnSpc>
                <a:spcPct val="120000"/>
              </a:lnSpc>
              <a:spcBef>
                <a:spcPts val="0"/>
              </a:spcBef>
              <a:buNone/>
            </a:pPr>
            <a:r>
              <a:rPr lang="en-US" dirty="0">
                <a:solidFill>
                  <a:srgbClr val="0070C0"/>
                </a:solidFill>
              </a:rPr>
              <a:t>Primary contact</a:t>
            </a:r>
          </a:p>
          <a:p>
            <a:pPr marL="0" indent="0">
              <a:lnSpc>
                <a:spcPct val="120000"/>
              </a:lnSpc>
              <a:spcBef>
                <a:spcPts val="0"/>
              </a:spcBef>
              <a:buNone/>
            </a:pPr>
            <a:r>
              <a:rPr lang="en-US" dirty="0">
                <a:solidFill>
                  <a:srgbClr val="0070C0"/>
                </a:solidFill>
              </a:rPr>
              <a:t>Organization</a:t>
            </a:r>
          </a:p>
          <a:p>
            <a:pPr lvl="1">
              <a:lnSpc>
                <a:spcPct val="120000"/>
              </a:lnSpc>
              <a:spcBef>
                <a:spcPts val="0"/>
              </a:spcBef>
            </a:pPr>
            <a:r>
              <a:rPr lang="en-US" dirty="0"/>
              <a:t>List your primary organization affiliation related to this project</a:t>
            </a:r>
          </a:p>
          <a:p>
            <a:pPr marL="0" indent="0">
              <a:lnSpc>
                <a:spcPct val="120000"/>
              </a:lnSpc>
              <a:spcBef>
                <a:spcPts val="0"/>
              </a:spcBef>
              <a:buNone/>
            </a:pPr>
            <a:r>
              <a:rPr lang="en-US" dirty="0">
                <a:solidFill>
                  <a:srgbClr val="0070C0"/>
                </a:solidFill>
              </a:rPr>
              <a:t>Email</a:t>
            </a:r>
          </a:p>
          <a:p>
            <a:pPr marL="0" indent="0">
              <a:lnSpc>
                <a:spcPct val="120000"/>
              </a:lnSpc>
              <a:spcBef>
                <a:spcPts val="0"/>
              </a:spcBef>
              <a:buNone/>
            </a:pPr>
            <a:r>
              <a:rPr lang="en-US" dirty="0">
                <a:solidFill>
                  <a:srgbClr val="0070C0"/>
                </a:solidFill>
              </a:rPr>
              <a:t>Phone</a:t>
            </a:r>
          </a:p>
          <a:p>
            <a:pPr marL="0" indent="0">
              <a:lnSpc>
                <a:spcPct val="120000"/>
              </a:lnSpc>
              <a:spcBef>
                <a:spcPts val="0"/>
              </a:spcBef>
              <a:buNone/>
            </a:pPr>
            <a:r>
              <a:rPr lang="en-US" dirty="0">
                <a:solidFill>
                  <a:srgbClr val="0070C0"/>
                </a:solidFill>
              </a:rPr>
              <a:t>Formal team collaborators</a:t>
            </a:r>
          </a:p>
          <a:p>
            <a:pPr lvl="1">
              <a:lnSpc>
                <a:spcPct val="120000"/>
              </a:lnSpc>
              <a:spcBef>
                <a:spcPts val="0"/>
              </a:spcBef>
            </a:pPr>
            <a:r>
              <a:rPr lang="en-US" dirty="0"/>
              <a:t>Include all additional stakeholder involvement e.g., clinical, technical, informatics, terminology, process, implementer, system, health IT developer, health information exchange (HIE), registry or other, patient advocates. Describe briefly how they will be involved with the project?</a:t>
            </a:r>
          </a:p>
          <a:p>
            <a:pPr marL="0" indent="0">
              <a:lnSpc>
                <a:spcPct val="120000"/>
              </a:lnSpc>
              <a:spcBef>
                <a:spcPts val="0"/>
              </a:spcBef>
              <a:buNone/>
            </a:pPr>
            <a:r>
              <a:rPr lang="en-US" dirty="0">
                <a:solidFill>
                  <a:srgbClr val="0070C0"/>
                </a:solidFill>
              </a:rPr>
              <a:t>Project scope</a:t>
            </a:r>
          </a:p>
          <a:p>
            <a:pPr lvl="1">
              <a:lnSpc>
                <a:spcPct val="120000"/>
              </a:lnSpc>
              <a:spcBef>
                <a:spcPts val="0"/>
              </a:spcBef>
            </a:pPr>
            <a:r>
              <a:rPr lang="en-US" dirty="0"/>
              <a:t>Ensure that your scope statement is clear and concise</a:t>
            </a:r>
          </a:p>
          <a:p>
            <a:pPr marL="0" indent="0">
              <a:lnSpc>
                <a:spcPct val="120000"/>
              </a:lnSpc>
              <a:spcBef>
                <a:spcPts val="0"/>
              </a:spcBef>
              <a:buNone/>
            </a:pPr>
            <a:r>
              <a:rPr lang="en-US" dirty="0">
                <a:solidFill>
                  <a:srgbClr val="0070C0"/>
                </a:solidFill>
              </a:rPr>
              <a:t>Goals</a:t>
            </a:r>
          </a:p>
          <a:p>
            <a:pPr lvl="1">
              <a:lnSpc>
                <a:spcPct val="120000"/>
              </a:lnSpc>
              <a:spcBef>
                <a:spcPts val="0"/>
              </a:spcBef>
            </a:pPr>
            <a:r>
              <a:rPr lang="en-US" dirty="0"/>
              <a:t>Describe your project goals and use case(s)</a:t>
            </a:r>
          </a:p>
          <a:p>
            <a:pPr marL="0" indent="0">
              <a:lnSpc>
                <a:spcPct val="120000"/>
              </a:lnSpc>
              <a:spcBef>
                <a:spcPts val="0"/>
              </a:spcBef>
              <a:buNone/>
            </a:pPr>
            <a:r>
              <a:rPr lang="en-US" dirty="0">
                <a:solidFill>
                  <a:srgbClr val="0070C0"/>
                </a:solidFill>
              </a:rPr>
              <a:t>Value proposition</a:t>
            </a:r>
          </a:p>
          <a:p>
            <a:pPr lvl="1">
              <a:lnSpc>
                <a:spcPct val="120000"/>
              </a:lnSpc>
              <a:spcBef>
                <a:spcPts val="0"/>
              </a:spcBef>
            </a:pPr>
            <a:r>
              <a:rPr lang="en-US" dirty="0"/>
              <a:t>Explain the expected value of the project, from the perspective of both the project team itself, and also from that of your external stakeholders. In articulating this value proposition, consider different perspectives such as improvement of economic or health outcomes, regulatory, process of care, safety, interoperability, multidisciplinary, patient-centered.</a:t>
            </a:r>
          </a:p>
          <a:p>
            <a:pPr marL="0" indent="0">
              <a:buNone/>
            </a:pPr>
            <a:endParaRPr lang="en-US" dirty="0"/>
          </a:p>
        </p:txBody>
      </p:sp>
    </p:spTree>
    <p:extLst>
      <p:ext uri="{BB962C8B-B14F-4D97-AF65-F5344CB8AC3E}">
        <p14:creationId xmlns:p14="http://schemas.microsoft.com/office/powerpoint/2010/main" val="7419059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D28B4-3A42-43FA-8508-67242536C75D}"/>
              </a:ext>
            </a:extLst>
          </p:cNvPr>
          <p:cNvSpPr>
            <a:spLocks noGrp="1"/>
          </p:cNvSpPr>
          <p:nvPr>
            <p:ph type="title"/>
          </p:nvPr>
        </p:nvSpPr>
        <p:spPr/>
        <p:txBody>
          <a:bodyPr/>
          <a:lstStyle/>
          <a:p>
            <a:r>
              <a:rPr lang="en-US" dirty="0"/>
              <a:t>CIIC Project Application</a:t>
            </a:r>
          </a:p>
        </p:txBody>
      </p:sp>
      <p:sp>
        <p:nvSpPr>
          <p:cNvPr id="3" name="Content Placeholder 2">
            <a:extLst>
              <a:ext uri="{FF2B5EF4-FFF2-40B4-BE49-F238E27FC236}">
                <a16:creationId xmlns:a16="http://schemas.microsoft.com/office/drawing/2014/main" id="{66F1E963-C852-4A8F-8F00-DC64F6A81C1B}"/>
              </a:ext>
            </a:extLst>
          </p:cNvPr>
          <p:cNvSpPr>
            <a:spLocks noGrp="1"/>
          </p:cNvSpPr>
          <p:nvPr>
            <p:ph idx="1"/>
          </p:nvPr>
        </p:nvSpPr>
        <p:spPr>
          <a:xfrm>
            <a:off x="838200" y="1268732"/>
            <a:ext cx="10515600" cy="4947518"/>
          </a:xfrm>
        </p:spPr>
        <p:txBody>
          <a:bodyPr>
            <a:normAutofit fontScale="70000" lnSpcReduction="20000"/>
          </a:bodyPr>
          <a:lstStyle/>
          <a:p>
            <a:pPr marL="0" indent="0">
              <a:spcBef>
                <a:spcPts val="0"/>
              </a:spcBef>
              <a:buNone/>
            </a:pPr>
            <a:r>
              <a:rPr lang="en-US" dirty="0">
                <a:solidFill>
                  <a:srgbClr val="0070C0"/>
                </a:solidFill>
              </a:rPr>
              <a:t>Deliverables</a:t>
            </a:r>
          </a:p>
          <a:p>
            <a:pPr lvl="1">
              <a:spcBef>
                <a:spcPts val="0"/>
              </a:spcBef>
            </a:pPr>
            <a:r>
              <a:rPr lang="en-US" dirty="0"/>
              <a:t>What are the expected project deliverables? Describe the potential for reuse in other settings. How will this project’s output represent an improvement from the current state? Please include project phases if appropriate, to help us understand what portion is in scope for the next 6-12mo. What deliverables do you expect at the end of this period?</a:t>
            </a:r>
          </a:p>
          <a:p>
            <a:pPr marL="0" indent="0">
              <a:spcBef>
                <a:spcPts val="0"/>
              </a:spcBef>
              <a:buNone/>
            </a:pPr>
            <a:r>
              <a:rPr lang="en-US" dirty="0">
                <a:solidFill>
                  <a:srgbClr val="0070C0"/>
                </a:solidFill>
              </a:rPr>
              <a:t>Implementation</a:t>
            </a:r>
          </a:p>
          <a:p>
            <a:pPr lvl="1">
              <a:spcBef>
                <a:spcPts val="0"/>
              </a:spcBef>
            </a:pPr>
            <a:r>
              <a:rPr lang="en-US" dirty="0"/>
              <a:t>Describe the implementation plan for the project, including testing and validation?</a:t>
            </a:r>
          </a:p>
          <a:p>
            <a:pPr marL="0" indent="0">
              <a:spcBef>
                <a:spcPts val="0"/>
              </a:spcBef>
              <a:buNone/>
            </a:pPr>
            <a:r>
              <a:rPr lang="en-US" dirty="0">
                <a:solidFill>
                  <a:srgbClr val="0070C0"/>
                </a:solidFill>
              </a:rPr>
              <a:t>Relationship to existing work</a:t>
            </a:r>
          </a:p>
          <a:p>
            <a:pPr lvl="1">
              <a:spcBef>
                <a:spcPts val="0"/>
              </a:spcBef>
            </a:pPr>
            <a:r>
              <a:rPr lang="en-US" dirty="0"/>
              <a:t>Is there existing content that may be related or overlapping? Will you reuse content from other sources where clinically appropriate?</a:t>
            </a:r>
          </a:p>
          <a:p>
            <a:pPr marL="0" indent="0">
              <a:spcBef>
                <a:spcPts val="0"/>
              </a:spcBef>
              <a:buNone/>
            </a:pPr>
            <a:r>
              <a:rPr lang="en-US" dirty="0">
                <a:solidFill>
                  <a:srgbClr val="0070C0"/>
                </a:solidFill>
              </a:rPr>
              <a:t>Resources</a:t>
            </a:r>
          </a:p>
          <a:p>
            <a:pPr lvl="1">
              <a:spcBef>
                <a:spcPts val="0"/>
              </a:spcBef>
            </a:pPr>
            <a:r>
              <a:rPr lang="en-US" dirty="0"/>
              <a:t>List the resources i.e., time, financial, data, human capital that you have available to support the project. What additional resources do you anticipate needing, regardless of whether you plan to pursue them through CIIC, or separately?</a:t>
            </a:r>
          </a:p>
          <a:p>
            <a:pPr marL="0" indent="0">
              <a:spcBef>
                <a:spcPts val="0"/>
              </a:spcBef>
              <a:buNone/>
            </a:pPr>
            <a:r>
              <a:rPr lang="en-US" dirty="0">
                <a:solidFill>
                  <a:srgbClr val="0070C0"/>
                </a:solidFill>
              </a:rPr>
              <a:t>Sustainability</a:t>
            </a:r>
          </a:p>
          <a:p>
            <a:pPr lvl="1">
              <a:spcBef>
                <a:spcPts val="0"/>
              </a:spcBef>
            </a:pPr>
            <a:r>
              <a:rPr lang="en-US" dirty="0"/>
              <a:t>Do you intend to support maintenance of this content through ongoing stewardship? How often do you expect to update this content and respond to feedback? Who is the steward, if already identified?</a:t>
            </a:r>
          </a:p>
          <a:p>
            <a:pPr marL="0" indent="0">
              <a:spcBef>
                <a:spcPts val="0"/>
              </a:spcBef>
              <a:buNone/>
            </a:pPr>
            <a:r>
              <a:rPr lang="en-US" dirty="0">
                <a:solidFill>
                  <a:srgbClr val="0070C0"/>
                </a:solidFill>
              </a:rPr>
              <a:t>Licensing of intellectual property</a:t>
            </a:r>
          </a:p>
          <a:p>
            <a:pPr lvl="1">
              <a:spcBef>
                <a:spcPts val="0"/>
              </a:spcBef>
            </a:pPr>
            <a:r>
              <a:rPr lang="en-US" dirty="0"/>
              <a:t>Will your content be available through open source? Are there any intellectual property issues you anticipate?</a:t>
            </a:r>
          </a:p>
          <a:p>
            <a:pPr marL="0" indent="0">
              <a:spcBef>
                <a:spcPts val="0"/>
              </a:spcBef>
              <a:buNone/>
            </a:pPr>
            <a:r>
              <a:rPr lang="en-US" dirty="0">
                <a:solidFill>
                  <a:srgbClr val="0070C0"/>
                </a:solidFill>
              </a:rPr>
              <a:t>Project documents - upload</a:t>
            </a:r>
          </a:p>
          <a:p>
            <a:pPr lvl="1">
              <a:spcBef>
                <a:spcPts val="0"/>
              </a:spcBef>
            </a:pPr>
            <a:r>
              <a:rPr lang="en-US" dirty="0"/>
              <a:t>If you have project documents you'd like to share with CIIC, please upload them here.</a:t>
            </a:r>
          </a:p>
          <a:p>
            <a:pPr lvl="1">
              <a:spcBef>
                <a:spcPts val="0"/>
              </a:spcBef>
            </a:pPr>
            <a:r>
              <a:rPr lang="en-US" dirty="0"/>
              <a:t>Project documents - links</a:t>
            </a:r>
          </a:p>
          <a:p>
            <a:pPr lvl="1">
              <a:spcBef>
                <a:spcPts val="0"/>
              </a:spcBef>
            </a:pPr>
            <a:r>
              <a:rPr lang="en-US" dirty="0"/>
              <a:t>If you have project web or document links you'd like to share with CIIC, please include the URLs here.</a:t>
            </a:r>
          </a:p>
          <a:p>
            <a:pPr marL="0" indent="0">
              <a:buNone/>
            </a:pPr>
            <a:endParaRPr lang="en-US" dirty="0"/>
          </a:p>
        </p:txBody>
      </p:sp>
      <p:sp>
        <p:nvSpPr>
          <p:cNvPr id="4" name="Rectangle 3">
            <a:extLst>
              <a:ext uri="{FF2B5EF4-FFF2-40B4-BE49-F238E27FC236}">
                <a16:creationId xmlns:a16="http://schemas.microsoft.com/office/drawing/2014/main" id="{8DEAFE6F-A564-4330-B204-16B67E575F00}"/>
              </a:ext>
            </a:extLst>
          </p:cNvPr>
          <p:cNvSpPr/>
          <p:nvPr/>
        </p:nvSpPr>
        <p:spPr>
          <a:xfrm>
            <a:off x="838200" y="5732290"/>
            <a:ext cx="10515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bg1"/>
                </a:solidFill>
              </a:rPr>
              <a:t>Would the current Google docs approach be sufficient in the near-term?</a:t>
            </a:r>
          </a:p>
        </p:txBody>
      </p:sp>
    </p:spTree>
    <p:extLst>
      <p:ext uri="{BB962C8B-B14F-4D97-AF65-F5344CB8AC3E}">
        <p14:creationId xmlns:p14="http://schemas.microsoft.com/office/powerpoint/2010/main" val="39703467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A7361-1366-4961-B231-DC052C93B43C}"/>
              </a:ext>
            </a:extLst>
          </p:cNvPr>
          <p:cNvSpPr>
            <a:spLocks noGrp="1"/>
          </p:cNvSpPr>
          <p:nvPr>
            <p:ph type="title"/>
          </p:nvPr>
        </p:nvSpPr>
        <p:spPr>
          <a:xfrm>
            <a:off x="838200" y="88500"/>
            <a:ext cx="10515600" cy="656851"/>
          </a:xfrm>
        </p:spPr>
        <p:txBody>
          <a:bodyPr>
            <a:normAutofit fontScale="90000"/>
          </a:bodyPr>
          <a:lstStyle/>
          <a:p>
            <a:pPr lvl="0"/>
            <a:r>
              <a:rPr lang="en-US" dirty="0"/>
              <a:t>Context of Use</a:t>
            </a:r>
          </a:p>
        </p:txBody>
      </p:sp>
      <p:sp>
        <p:nvSpPr>
          <p:cNvPr id="3" name="Content Placeholder 2">
            <a:extLst>
              <a:ext uri="{FF2B5EF4-FFF2-40B4-BE49-F238E27FC236}">
                <a16:creationId xmlns:a16="http://schemas.microsoft.com/office/drawing/2014/main" id="{9D794661-36B8-40F9-8B5A-40E00D40E896}"/>
              </a:ext>
            </a:extLst>
          </p:cNvPr>
          <p:cNvSpPr>
            <a:spLocks noGrp="1"/>
          </p:cNvSpPr>
          <p:nvPr>
            <p:ph idx="1"/>
          </p:nvPr>
        </p:nvSpPr>
        <p:spPr>
          <a:xfrm>
            <a:off x="838200" y="653143"/>
            <a:ext cx="10515600" cy="5024358"/>
          </a:xfrm>
        </p:spPr>
        <p:txBody>
          <a:bodyPr>
            <a:normAutofit fontScale="92500" lnSpcReduction="10000"/>
          </a:bodyPr>
          <a:lstStyle/>
          <a:p>
            <a:r>
              <a:rPr lang="en-US" dirty="0"/>
              <a:t>Scenarios</a:t>
            </a:r>
          </a:p>
          <a:p>
            <a:pPr lvl="1"/>
            <a:r>
              <a:rPr lang="en-US" dirty="0"/>
              <a:t>Scope</a:t>
            </a:r>
          </a:p>
          <a:p>
            <a:pPr lvl="1"/>
            <a:r>
              <a:rPr lang="en-US" dirty="0"/>
              <a:t>Assumptions</a:t>
            </a:r>
          </a:p>
          <a:p>
            <a:pPr lvl="1"/>
            <a:r>
              <a:rPr lang="en-US" dirty="0"/>
              <a:t>Description</a:t>
            </a:r>
          </a:p>
          <a:p>
            <a:pPr lvl="1"/>
            <a:r>
              <a:rPr lang="en-US" dirty="0"/>
              <a:t>Actors</a:t>
            </a:r>
          </a:p>
          <a:p>
            <a:pPr lvl="1"/>
            <a:r>
              <a:rPr lang="en-US" dirty="0"/>
              <a:t>Data used or created	</a:t>
            </a:r>
          </a:p>
          <a:p>
            <a:pPr lvl="1"/>
            <a:r>
              <a:rPr lang="en-US" dirty="0"/>
              <a:t>Business rules</a:t>
            </a:r>
          </a:p>
          <a:p>
            <a:pPr lvl="1"/>
            <a:r>
              <a:rPr lang="en-US" dirty="0"/>
              <a:t>Workflow</a:t>
            </a:r>
          </a:p>
          <a:p>
            <a:r>
              <a:rPr lang="en-US" dirty="0"/>
              <a:t>Assumptions </a:t>
            </a:r>
          </a:p>
          <a:p>
            <a:pPr lvl="1"/>
            <a:r>
              <a:rPr lang="en-US" dirty="0"/>
              <a:t>CIIC would provide an example an instructions</a:t>
            </a:r>
          </a:p>
          <a:p>
            <a:r>
              <a:rPr lang="en-US" dirty="0"/>
              <a:t>Need mechanisms to track comments and feedback</a:t>
            </a:r>
          </a:p>
          <a:p>
            <a:pPr lvl="1"/>
            <a:r>
              <a:rPr lang="en-US" dirty="0"/>
              <a:t>Iterative</a:t>
            </a:r>
          </a:p>
          <a:p>
            <a:pPr lvl="1"/>
            <a:r>
              <a:rPr lang="en-US" dirty="0"/>
              <a:t>Asynchronous</a:t>
            </a:r>
          </a:p>
          <a:p>
            <a:endParaRPr lang="en-US" dirty="0"/>
          </a:p>
        </p:txBody>
      </p:sp>
      <p:sp>
        <p:nvSpPr>
          <p:cNvPr id="4" name="Rectangle 3">
            <a:extLst>
              <a:ext uri="{FF2B5EF4-FFF2-40B4-BE49-F238E27FC236}">
                <a16:creationId xmlns:a16="http://schemas.microsoft.com/office/drawing/2014/main" id="{DD49DE0F-2F66-4644-98C6-3099AE53A3FB}"/>
              </a:ext>
            </a:extLst>
          </p:cNvPr>
          <p:cNvSpPr/>
          <p:nvPr/>
        </p:nvSpPr>
        <p:spPr>
          <a:xfrm>
            <a:off x="838200" y="5732290"/>
            <a:ext cx="10515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bg1"/>
                </a:solidFill>
              </a:rPr>
              <a:t>Would a Google docs approach be sufficient in the near-term?</a:t>
            </a:r>
          </a:p>
          <a:p>
            <a:pPr algn="ctr"/>
            <a:r>
              <a:rPr lang="en-US" b="1" i="1" dirty="0">
                <a:solidFill>
                  <a:schemeClr val="bg1"/>
                </a:solidFill>
              </a:rPr>
              <a:t>Would this provide sufficient support for collaboration and comments?</a:t>
            </a:r>
          </a:p>
        </p:txBody>
      </p:sp>
    </p:spTree>
    <p:extLst>
      <p:ext uri="{BB962C8B-B14F-4D97-AF65-F5344CB8AC3E}">
        <p14:creationId xmlns:p14="http://schemas.microsoft.com/office/powerpoint/2010/main" val="13834641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592DE-18D8-4DD8-B1D5-DBF1C87BF12D}"/>
              </a:ext>
            </a:extLst>
          </p:cNvPr>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Data Requirements</a:t>
            </a:r>
            <a:endParaRPr lang="en-US" dirty="0"/>
          </a:p>
        </p:txBody>
      </p:sp>
      <p:sp>
        <p:nvSpPr>
          <p:cNvPr id="3" name="Content Placeholder 2">
            <a:extLst>
              <a:ext uri="{FF2B5EF4-FFF2-40B4-BE49-F238E27FC236}">
                <a16:creationId xmlns:a16="http://schemas.microsoft.com/office/drawing/2014/main" id="{EA3D6EBC-CDFD-454E-B966-8F2FDE0B5C31}"/>
              </a:ext>
            </a:extLst>
          </p:cNvPr>
          <p:cNvSpPr>
            <a:spLocks noGrp="1"/>
          </p:cNvSpPr>
          <p:nvPr>
            <p:ph idx="1"/>
          </p:nvPr>
        </p:nvSpPr>
        <p:spPr>
          <a:xfrm>
            <a:off x="838200" y="1329338"/>
            <a:ext cx="10515600" cy="4847625"/>
          </a:xfrm>
        </p:spPr>
        <p:txBody>
          <a:bodyPr>
            <a:normAutofit/>
          </a:bodyPr>
          <a:lstStyle/>
          <a:p>
            <a:pPr>
              <a:lnSpc>
                <a:spcPct val="107000"/>
              </a:lnSpc>
              <a:spcBef>
                <a:spcPts val="0"/>
              </a:spcBef>
            </a:pPr>
            <a:r>
              <a:rPr lang="en-US" dirty="0">
                <a:latin typeface="Calibri" panose="020F0502020204030204" pitchFamily="34" charset="0"/>
                <a:ea typeface="Calibri" panose="020F0502020204030204" pitchFamily="34" charset="0"/>
                <a:cs typeface="Calibri" panose="020F0502020204030204" pitchFamily="34" charset="0"/>
              </a:rPr>
              <a:t>List of data requirements</a:t>
            </a:r>
            <a:endParaRPr lang="en-US" dirty="0">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Bef>
                <a:spcPts val="0"/>
              </a:spcBef>
              <a:buFont typeface="Wingdings" panose="05000000000000000000"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Data elements</a:t>
            </a:r>
            <a:endParaRPr lang="en-US" dirty="0">
              <a:latin typeface="Calibri" panose="020F0502020204030204" pitchFamily="34" charset="0"/>
              <a:ea typeface="Calibri" panose="020F0502020204030204" pitchFamily="34" charset="0"/>
              <a:cs typeface="Times New Roman" panose="02020603050405020304" pitchFamily="18" charset="0"/>
            </a:endParaRPr>
          </a:p>
          <a:p>
            <a:pPr lvl="2">
              <a:lnSpc>
                <a:spcPct val="107000"/>
              </a:lnSpc>
              <a:spcBef>
                <a:spcPts val="0"/>
              </a:spcBef>
              <a:buFont typeface="Symbol" panose="05050102010706020507" pitchFamily="18" charset="2"/>
              <a:buChar char=""/>
            </a:pPr>
            <a:r>
              <a:rPr lang="en-US" dirty="0">
                <a:latin typeface="Calibri" panose="020F0502020204030204" pitchFamily="34" charset="0"/>
                <a:ea typeface="Calibri" panose="020F0502020204030204" pitchFamily="34" charset="0"/>
                <a:cs typeface="Calibri" panose="020F0502020204030204" pitchFamily="34" charset="0"/>
              </a:rPr>
              <a:t>Definitions</a:t>
            </a:r>
            <a:endParaRPr lang="en-US" dirty="0">
              <a:latin typeface="Calibri" panose="020F0502020204030204" pitchFamily="34" charset="0"/>
              <a:ea typeface="Calibri" panose="020F0502020204030204" pitchFamily="34" charset="0"/>
              <a:cs typeface="Times New Roman" panose="02020603050405020304" pitchFamily="18" charset="0"/>
            </a:endParaRPr>
          </a:p>
          <a:p>
            <a:pPr lvl="2">
              <a:lnSpc>
                <a:spcPct val="107000"/>
              </a:lnSpc>
              <a:spcBef>
                <a:spcPts val="0"/>
              </a:spcBef>
              <a:buFont typeface="Symbol" panose="05050102010706020507" pitchFamily="18" charset="2"/>
              <a:buChar char=""/>
            </a:pPr>
            <a:r>
              <a:rPr lang="en-US" dirty="0">
                <a:latin typeface="Calibri" panose="020F0502020204030204" pitchFamily="34" charset="0"/>
                <a:ea typeface="Calibri" panose="020F0502020204030204" pitchFamily="34" charset="0"/>
                <a:cs typeface="Calibri" panose="020F0502020204030204" pitchFamily="34" charset="0"/>
              </a:rPr>
              <a:t>Data type</a:t>
            </a:r>
            <a:endParaRPr lang="en-US" dirty="0">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Bef>
                <a:spcPts val="0"/>
              </a:spcBef>
              <a:buFont typeface="Wingdings" panose="05000000000000000000"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Values</a:t>
            </a:r>
            <a:endParaRPr lang="en-US" dirty="0">
              <a:latin typeface="Calibri" panose="020F0502020204030204" pitchFamily="34" charset="0"/>
              <a:ea typeface="Calibri" panose="020F0502020204030204" pitchFamily="34" charset="0"/>
              <a:cs typeface="Times New Roman" panose="02020603050405020304" pitchFamily="18" charset="0"/>
            </a:endParaRPr>
          </a:p>
          <a:p>
            <a:pPr lvl="2">
              <a:lnSpc>
                <a:spcPct val="107000"/>
              </a:lnSpc>
              <a:spcBef>
                <a:spcPts val="0"/>
              </a:spcBef>
              <a:buFont typeface="Symbol" panose="05050102010706020507" pitchFamily="18" charset="2"/>
              <a:buChar char=""/>
            </a:pPr>
            <a:r>
              <a:rPr lang="en-US" dirty="0">
                <a:latin typeface="Calibri" panose="020F0502020204030204" pitchFamily="34" charset="0"/>
                <a:ea typeface="Calibri" panose="020F0502020204030204" pitchFamily="34" charset="0"/>
                <a:cs typeface="Calibri" panose="020F0502020204030204" pitchFamily="34" charset="0"/>
              </a:rPr>
              <a:t>Definitions</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dirty="0">
                <a:latin typeface="Calibri" panose="020F0502020204030204" pitchFamily="34" charset="0"/>
                <a:ea typeface="Calibri" panose="020F0502020204030204" pitchFamily="34" charset="0"/>
                <a:cs typeface="Calibri" panose="020F0502020204030204" pitchFamily="34" charset="0"/>
              </a:rPr>
              <a:t>Mock-ups of screens </a:t>
            </a:r>
          </a:p>
          <a:p>
            <a:pPr>
              <a:lnSpc>
                <a:spcPct val="107000"/>
              </a:lnSpc>
              <a:spcBef>
                <a:spcPts val="0"/>
              </a:spcBef>
            </a:pPr>
            <a:r>
              <a:rPr lang="en-US" dirty="0">
                <a:latin typeface="Calibri" panose="020F0502020204030204" pitchFamily="34" charset="0"/>
                <a:ea typeface="Calibri" panose="020F0502020204030204" pitchFamily="34" charset="0"/>
                <a:cs typeface="Calibri" panose="020F0502020204030204" pitchFamily="34" charset="0"/>
              </a:rPr>
              <a:t>Screenshots/Forms and other documentation</a:t>
            </a:r>
          </a:p>
          <a:p>
            <a:pPr>
              <a:lnSpc>
                <a:spcPct val="107000"/>
              </a:lnSpc>
              <a:spcBef>
                <a:spcPts val="0"/>
              </a:spcBef>
            </a:pPr>
            <a:r>
              <a:rPr lang="en-US" dirty="0"/>
              <a:t>Need mechanisms to track comments and feedback</a:t>
            </a:r>
          </a:p>
          <a:p>
            <a:pPr lvl="1">
              <a:lnSpc>
                <a:spcPct val="107000"/>
              </a:lnSpc>
              <a:spcBef>
                <a:spcPts val="0"/>
              </a:spcBef>
            </a:pPr>
            <a:r>
              <a:rPr lang="en-US" dirty="0"/>
              <a:t>Iterative</a:t>
            </a:r>
          </a:p>
          <a:p>
            <a:pPr lvl="1">
              <a:spcBef>
                <a:spcPts val="0"/>
              </a:spcBef>
            </a:pPr>
            <a:r>
              <a:rPr lang="en-US" dirty="0"/>
              <a:t>Asynchronous</a:t>
            </a:r>
          </a:p>
          <a:p>
            <a:endParaRPr lang="en-US" dirty="0"/>
          </a:p>
        </p:txBody>
      </p:sp>
      <p:sp>
        <p:nvSpPr>
          <p:cNvPr id="4" name="Rectangle 3">
            <a:extLst>
              <a:ext uri="{FF2B5EF4-FFF2-40B4-BE49-F238E27FC236}">
                <a16:creationId xmlns:a16="http://schemas.microsoft.com/office/drawing/2014/main" id="{6D9B298F-8575-4130-8DAF-606A342E0DAE}"/>
              </a:ext>
            </a:extLst>
          </p:cNvPr>
          <p:cNvSpPr/>
          <p:nvPr/>
        </p:nvSpPr>
        <p:spPr>
          <a:xfrm>
            <a:off x="838200" y="5732290"/>
            <a:ext cx="10515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bg1"/>
                </a:solidFill>
              </a:rPr>
              <a:t>Would a Google sheets approach be sufficient in the near-term?</a:t>
            </a:r>
          </a:p>
          <a:p>
            <a:pPr algn="ctr"/>
            <a:r>
              <a:rPr lang="en-US" b="1" i="1" dirty="0">
                <a:solidFill>
                  <a:schemeClr val="bg1"/>
                </a:solidFill>
              </a:rPr>
              <a:t>Would this provide sufficient support for collaboration and comments?</a:t>
            </a:r>
          </a:p>
          <a:p>
            <a:pPr algn="ctr"/>
            <a:r>
              <a:rPr lang="en-US" b="1" i="1" dirty="0">
                <a:solidFill>
                  <a:schemeClr val="bg1"/>
                </a:solidFill>
              </a:rPr>
              <a:t>Would a screen mockup tool be more intuitive for clinicians than a spreadsheet?</a:t>
            </a:r>
          </a:p>
        </p:txBody>
      </p:sp>
    </p:spTree>
    <p:extLst>
      <p:ext uri="{BB962C8B-B14F-4D97-AF65-F5344CB8AC3E}">
        <p14:creationId xmlns:p14="http://schemas.microsoft.com/office/powerpoint/2010/main" val="1026916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78DDA-0CCA-4842-99C2-424E8C01DBD0}"/>
              </a:ext>
            </a:extLst>
          </p:cNvPr>
          <p:cNvSpPr>
            <a:spLocks noGrp="1"/>
          </p:cNvSpPr>
          <p:nvPr>
            <p:ph type="title"/>
          </p:nvPr>
        </p:nvSpPr>
        <p:spPr/>
        <p:txBody>
          <a:bodyPr/>
          <a:lstStyle/>
          <a:p>
            <a:r>
              <a:rPr lang="en-US" dirty="0"/>
              <a:t>HSPC/CIIC Project Support</a:t>
            </a:r>
          </a:p>
        </p:txBody>
      </p:sp>
      <p:sp>
        <p:nvSpPr>
          <p:cNvPr id="3" name="Content Placeholder 2">
            <a:extLst>
              <a:ext uri="{FF2B5EF4-FFF2-40B4-BE49-F238E27FC236}">
                <a16:creationId xmlns:a16="http://schemas.microsoft.com/office/drawing/2014/main" id="{B75FBD51-E39A-462E-B49A-5DEE0A8A2BB7}"/>
              </a:ext>
            </a:extLst>
          </p:cNvPr>
          <p:cNvSpPr>
            <a:spLocks noGrp="1"/>
          </p:cNvSpPr>
          <p:nvPr>
            <p:ph idx="1"/>
          </p:nvPr>
        </p:nvSpPr>
        <p:spPr>
          <a:xfrm>
            <a:off x="838200" y="1390810"/>
            <a:ext cx="10515600" cy="4786153"/>
          </a:xfrm>
        </p:spPr>
        <p:txBody>
          <a:bodyPr>
            <a:normAutofit fontScale="85000" lnSpcReduction="20000"/>
          </a:bodyPr>
          <a:lstStyle/>
          <a:p>
            <a:r>
              <a:rPr lang="en-US" dirty="0"/>
              <a:t>Core services </a:t>
            </a:r>
          </a:p>
          <a:p>
            <a:pPr lvl="1"/>
            <a:r>
              <a:rPr lang="en-US" dirty="0"/>
              <a:t>Maintain and provide access to the model repository</a:t>
            </a:r>
          </a:p>
          <a:p>
            <a:pPr lvl="1"/>
            <a:r>
              <a:rPr lang="en-US" dirty="0"/>
              <a:t>Provide tooling to support collaboration on model development and review</a:t>
            </a:r>
          </a:p>
          <a:p>
            <a:pPr lvl="1"/>
            <a:r>
              <a:rPr lang="en-US" dirty="0"/>
              <a:t>Conduct quality review of models developed by projects</a:t>
            </a:r>
          </a:p>
          <a:p>
            <a:pPr lvl="1"/>
            <a:r>
              <a:rPr lang="en-US" dirty="0"/>
              <a:t>Manage open consensus process for review and approval of models</a:t>
            </a:r>
          </a:p>
          <a:p>
            <a:pPr lvl="2"/>
            <a:r>
              <a:rPr lang="en-US" dirty="0"/>
              <a:t>Comments from interested parties</a:t>
            </a:r>
          </a:p>
          <a:p>
            <a:pPr lvl="2"/>
            <a:r>
              <a:rPr lang="en-US" dirty="0"/>
              <a:t>Coordinate with model stewards</a:t>
            </a:r>
          </a:p>
          <a:p>
            <a:pPr lvl="1"/>
            <a:r>
              <a:rPr lang="en-US" dirty="0"/>
              <a:t>SOA reference architecture and reference implementation</a:t>
            </a:r>
          </a:p>
          <a:p>
            <a:pPr lvl="1"/>
            <a:r>
              <a:rPr lang="en-US" dirty="0"/>
              <a:t>Implement and maintain conformance testing</a:t>
            </a:r>
          </a:p>
          <a:p>
            <a:pPr lvl="1"/>
            <a:r>
              <a:rPr lang="en-US" dirty="0"/>
              <a:t>Educational programs</a:t>
            </a:r>
          </a:p>
          <a:p>
            <a:r>
              <a:rPr lang="en-US" dirty="0"/>
              <a:t>Supplemental services</a:t>
            </a:r>
          </a:p>
          <a:p>
            <a:pPr lvl="1"/>
            <a:r>
              <a:rPr lang="en-US" dirty="0"/>
              <a:t>Modeling experts to support project team</a:t>
            </a:r>
          </a:p>
          <a:p>
            <a:pPr lvl="1"/>
            <a:r>
              <a:rPr lang="en-US" dirty="0"/>
              <a:t>Project management</a:t>
            </a:r>
          </a:p>
          <a:p>
            <a:pPr lvl="1"/>
            <a:r>
              <a:rPr lang="en-US" dirty="0"/>
              <a:t>Work group facilitation</a:t>
            </a:r>
          </a:p>
          <a:p>
            <a:pPr lvl="1"/>
            <a:r>
              <a:rPr lang="en-US" dirty="0"/>
              <a:t>Implementation support, e.g., app development</a:t>
            </a:r>
          </a:p>
          <a:p>
            <a:pPr lvl="1"/>
            <a:r>
              <a:rPr lang="en-US" dirty="0"/>
              <a:t>Advisory services</a:t>
            </a:r>
          </a:p>
          <a:p>
            <a:pPr marL="457200" lvl="1" indent="0">
              <a:buNone/>
            </a:pPr>
            <a:endParaRPr lang="en-US" dirty="0"/>
          </a:p>
          <a:p>
            <a:pPr lvl="1"/>
            <a:endParaRPr lang="en-US" dirty="0"/>
          </a:p>
          <a:p>
            <a:endParaRPr lang="en-US" dirty="0"/>
          </a:p>
        </p:txBody>
      </p:sp>
      <p:sp>
        <p:nvSpPr>
          <p:cNvPr id="4" name="Rectangle 3">
            <a:extLst>
              <a:ext uri="{FF2B5EF4-FFF2-40B4-BE49-F238E27FC236}">
                <a16:creationId xmlns:a16="http://schemas.microsoft.com/office/drawing/2014/main" id="{B0D8FBC6-96D2-4D1B-ACDC-32AD55F3DCF8}"/>
              </a:ext>
            </a:extLst>
          </p:cNvPr>
          <p:cNvSpPr/>
          <p:nvPr/>
        </p:nvSpPr>
        <p:spPr>
          <a:xfrm>
            <a:off x="838200" y="5939758"/>
            <a:ext cx="10957432" cy="8606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chemeClr val="bg1"/>
                </a:solidFill>
              </a:rPr>
              <a:t>Would your organization see a value proposition for these services?</a:t>
            </a:r>
          </a:p>
        </p:txBody>
      </p:sp>
    </p:spTree>
    <p:extLst>
      <p:ext uri="{BB962C8B-B14F-4D97-AF65-F5344CB8AC3E}">
        <p14:creationId xmlns:p14="http://schemas.microsoft.com/office/powerpoint/2010/main" val="266156126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27CD8-AE28-403E-9F71-1E37271DA775}"/>
              </a:ext>
            </a:extLst>
          </p:cNvPr>
          <p:cNvSpPr>
            <a:spLocks noGrp="1"/>
          </p:cNvSpPr>
          <p:nvPr>
            <p:ph type="title"/>
          </p:nvPr>
        </p:nvSpPr>
        <p:spPr/>
        <p:txBody>
          <a:bodyPr/>
          <a:lstStyle/>
          <a:p>
            <a:r>
              <a:rPr lang="en-US" dirty="0"/>
              <a:t>Project Coordination Tools</a:t>
            </a:r>
          </a:p>
        </p:txBody>
      </p:sp>
      <p:sp>
        <p:nvSpPr>
          <p:cNvPr id="3" name="Content Placeholder 2">
            <a:extLst>
              <a:ext uri="{FF2B5EF4-FFF2-40B4-BE49-F238E27FC236}">
                <a16:creationId xmlns:a16="http://schemas.microsoft.com/office/drawing/2014/main" id="{8DC2D6ED-F389-4DD8-B47A-89BB7B7F0CD3}"/>
              </a:ext>
            </a:extLst>
          </p:cNvPr>
          <p:cNvSpPr>
            <a:spLocks noGrp="1"/>
          </p:cNvSpPr>
          <p:nvPr>
            <p:ph idx="1"/>
          </p:nvPr>
        </p:nvSpPr>
        <p:spPr/>
        <p:txBody>
          <a:bodyPr>
            <a:normAutofit/>
          </a:bodyPr>
          <a:lstStyle/>
          <a:p>
            <a:pPr lvl="0"/>
            <a:r>
              <a:rPr lang="en-US" dirty="0"/>
              <a:t>Management of contact lists for communication</a:t>
            </a:r>
          </a:p>
          <a:p>
            <a:pPr lvl="0"/>
            <a:r>
              <a:rPr lang="en-US" dirty="0"/>
              <a:t>Meeting management</a:t>
            </a:r>
          </a:p>
          <a:p>
            <a:r>
              <a:rPr lang="en-US" dirty="0"/>
              <a:t>Documentation of decision making</a:t>
            </a:r>
          </a:p>
          <a:p>
            <a:r>
              <a:rPr lang="en-US" dirty="0"/>
              <a:t>Project tracking</a:t>
            </a:r>
          </a:p>
          <a:p>
            <a:pPr lvl="0"/>
            <a:endParaRPr lang="en-US" dirty="0"/>
          </a:p>
          <a:p>
            <a:endParaRPr lang="en-US" dirty="0"/>
          </a:p>
        </p:txBody>
      </p:sp>
      <p:sp>
        <p:nvSpPr>
          <p:cNvPr id="4" name="Rectangle 3">
            <a:extLst>
              <a:ext uri="{FF2B5EF4-FFF2-40B4-BE49-F238E27FC236}">
                <a16:creationId xmlns:a16="http://schemas.microsoft.com/office/drawing/2014/main" id="{B29EEB46-CAAB-47BD-8D75-10B032B21289}"/>
              </a:ext>
            </a:extLst>
          </p:cNvPr>
          <p:cNvSpPr/>
          <p:nvPr/>
        </p:nvSpPr>
        <p:spPr>
          <a:xfrm>
            <a:off x="1045029" y="5125250"/>
            <a:ext cx="10308771" cy="9605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bg1"/>
                </a:solidFill>
              </a:rPr>
              <a:t>Are these tools a priority or do project sponsor organizations have tools to meet these requirements?</a:t>
            </a:r>
          </a:p>
          <a:p>
            <a:pPr algn="ctr"/>
            <a:r>
              <a:rPr lang="en-US" b="1" i="1" dirty="0">
                <a:solidFill>
                  <a:schemeClr val="bg1"/>
                </a:solidFill>
              </a:rPr>
              <a:t>Should these be provided by CIIC to provide transparency across the community?</a:t>
            </a:r>
          </a:p>
        </p:txBody>
      </p:sp>
    </p:spTree>
    <p:extLst>
      <p:ext uri="{BB962C8B-B14F-4D97-AF65-F5344CB8AC3E}">
        <p14:creationId xmlns:p14="http://schemas.microsoft.com/office/powerpoint/2010/main" val="34521838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537769-A2D8-4C39-9A1B-A65762D28FFA}"/>
              </a:ext>
            </a:extLst>
          </p:cNvPr>
          <p:cNvSpPr>
            <a:spLocks noGrp="1"/>
          </p:cNvSpPr>
          <p:nvPr>
            <p:ph type="ctrTitle"/>
          </p:nvPr>
        </p:nvSpPr>
        <p:spPr/>
        <p:txBody>
          <a:bodyPr>
            <a:normAutofit fontScale="90000"/>
          </a:bodyPr>
          <a:lstStyle/>
          <a:p>
            <a:r>
              <a:rPr lang="en-US" dirty="0"/>
              <a:t>Framework for Clinician Review of Clinical Data Models</a:t>
            </a:r>
          </a:p>
        </p:txBody>
      </p:sp>
      <p:sp>
        <p:nvSpPr>
          <p:cNvPr id="5" name="Subtitle 4">
            <a:extLst>
              <a:ext uri="{FF2B5EF4-FFF2-40B4-BE49-F238E27FC236}">
                <a16:creationId xmlns:a16="http://schemas.microsoft.com/office/drawing/2014/main" id="{E19D7D16-5CBF-480D-BD68-7ACFEA127E7A}"/>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6614324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7C005-6236-4501-A41A-BA0FAE9FDB3A}"/>
              </a:ext>
            </a:extLst>
          </p:cNvPr>
          <p:cNvSpPr>
            <a:spLocks noGrp="1"/>
          </p:cNvSpPr>
          <p:nvPr>
            <p:ph type="title"/>
          </p:nvPr>
        </p:nvSpPr>
        <p:spPr/>
        <p:txBody>
          <a:bodyPr/>
          <a:lstStyle/>
          <a:p>
            <a:r>
              <a:rPr lang="en-US" dirty="0"/>
              <a:t>Data Model Governance Process Characteristics</a:t>
            </a:r>
          </a:p>
        </p:txBody>
      </p:sp>
      <p:sp>
        <p:nvSpPr>
          <p:cNvPr id="3" name="Content Placeholder 2">
            <a:extLst>
              <a:ext uri="{FF2B5EF4-FFF2-40B4-BE49-F238E27FC236}">
                <a16:creationId xmlns:a16="http://schemas.microsoft.com/office/drawing/2014/main" id="{10A55D4D-9177-4F4A-9FB0-1C42175E4BA6}"/>
              </a:ext>
            </a:extLst>
          </p:cNvPr>
          <p:cNvSpPr>
            <a:spLocks noGrp="1"/>
          </p:cNvSpPr>
          <p:nvPr>
            <p:ph idx="1"/>
          </p:nvPr>
        </p:nvSpPr>
        <p:spPr/>
        <p:txBody>
          <a:bodyPr/>
          <a:lstStyle/>
          <a:p>
            <a:r>
              <a:rPr lang="en-US" dirty="0"/>
              <a:t>Open</a:t>
            </a:r>
          </a:p>
          <a:p>
            <a:r>
              <a:rPr lang="en-US" dirty="0"/>
              <a:t>Nimble</a:t>
            </a:r>
          </a:p>
          <a:p>
            <a:r>
              <a:rPr lang="en-US" dirty="0"/>
              <a:t>Light weight</a:t>
            </a:r>
          </a:p>
          <a:p>
            <a:r>
              <a:rPr lang="en-US" dirty="0"/>
              <a:t>Scalable</a:t>
            </a:r>
          </a:p>
          <a:p>
            <a:endParaRPr lang="en-US" dirty="0"/>
          </a:p>
        </p:txBody>
      </p:sp>
    </p:spTree>
    <p:extLst>
      <p:ext uri="{BB962C8B-B14F-4D97-AF65-F5344CB8AC3E}">
        <p14:creationId xmlns:p14="http://schemas.microsoft.com/office/powerpoint/2010/main" val="191576810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3271E-D592-4398-B896-743038C55777}"/>
              </a:ext>
            </a:extLst>
          </p:cNvPr>
          <p:cNvSpPr>
            <a:spLocks noGrp="1"/>
          </p:cNvSpPr>
          <p:nvPr>
            <p:ph type="title"/>
          </p:nvPr>
        </p:nvSpPr>
        <p:spPr/>
        <p:txBody>
          <a:bodyPr/>
          <a:lstStyle/>
          <a:p>
            <a:r>
              <a:rPr lang="en-US" dirty="0"/>
              <a:t>What does it mean to be a clinically correct model?</a:t>
            </a:r>
          </a:p>
        </p:txBody>
      </p:sp>
      <p:sp>
        <p:nvSpPr>
          <p:cNvPr id="3" name="Content Placeholder 2">
            <a:extLst>
              <a:ext uri="{FF2B5EF4-FFF2-40B4-BE49-F238E27FC236}">
                <a16:creationId xmlns:a16="http://schemas.microsoft.com/office/drawing/2014/main" id="{EF6B0C41-794C-414A-9E42-CCD272CFC047}"/>
              </a:ext>
            </a:extLst>
          </p:cNvPr>
          <p:cNvSpPr>
            <a:spLocks noGrp="1"/>
          </p:cNvSpPr>
          <p:nvPr>
            <p:ph idx="1"/>
          </p:nvPr>
        </p:nvSpPr>
        <p:spPr>
          <a:xfrm>
            <a:off x="838200" y="1575227"/>
            <a:ext cx="10515600" cy="4601736"/>
          </a:xfrm>
        </p:spPr>
        <p:txBody>
          <a:bodyPr>
            <a:normAutofit fontScale="92500"/>
          </a:bodyPr>
          <a:lstStyle/>
          <a:p>
            <a:r>
              <a:rPr lang="en-US" dirty="0"/>
              <a:t>The model properly addresses the requirements and scenarios as stated </a:t>
            </a:r>
          </a:p>
          <a:p>
            <a:r>
              <a:rPr lang="en-US" dirty="0"/>
              <a:t>The model is a correct representation from these perspectives:</a:t>
            </a:r>
          </a:p>
          <a:p>
            <a:pPr lvl="1"/>
            <a:r>
              <a:rPr lang="en-US" dirty="0"/>
              <a:t>Clinical</a:t>
            </a:r>
          </a:p>
          <a:p>
            <a:pPr lvl="1"/>
            <a:r>
              <a:rPr lang="en-US" dirty="0"/>
              <a:t>Terminology</a:t>
            </a:r>
          </a:p>
          <a:p>
            <a:pPr lvl="1"/>
            <a:r>
              <a:rPr lang="en-US" dirty="0"/>
              <a:t>Technical – compliant to the CIMI adopted formalism</a:t>
            </a:r>
          </a:p>
          <a:p>
            <a:r>
              <a:rPr lang="en-US" dirty="0"/>
              <a:t>Who has standing to judge a model?</a:t>
            </a:r>
          </a:p>
          <a:p>
            <a:pPr lvl="1"/>
            <a:r>
              <a:rPr lang="en-US" dirty="0"/>
              <a:t>Does CIIC develop a process to determine standing?</a:t>
            </a:r>
          </a:p>
          <a:p>
            <a:pPr lvl="1"/>
            <a:r>
              <a:rPr lang="en-US" dirty="0"/>
              <a:t>Review board of highly qualified people selected through an open consensus process</a:t>
            </a:r>
          </a:p>
          <a:p>
            <a:r>
              <a:rPr lang="en-US" dirty="0"/>
              <a:t>Could we live with an 80/20 rule?</a:t>
            </a:r>
          </a:p>
          <a:p>
            <a:r>
              <a:rPr lang="en-US" dirty="0"/>
              <a:t>What about broadly used models, e.g., blood pressure?</a:t>
            </a:r>
          </a:p>
        </p:txBody>
      </p:sp>
    </p:spTree>
    <p:extLst>
      <p:ext uri="{BB962C8B-B14F-4D97-AF65-F5344CB8AC3E}">
        <p14:creationId xmlns:p14="http://schemas.microsoft.com/office/powerpoint/2010/main" val="152097979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7C005-6236-4501-A41A-BA0FAE9FDB3A}"/>
              </a:ext>
            </a:extLst>
          </p:cNvPr>
          <p:cNvSpPr>
            <a:spLocks noGrp="1"/>
          </p:cNvSpPr>
          <p:nvPr>
            <p:ph type="title"/>
          </p:nvPr>
        </p:nvSpPr>
        <p:spPr/>
        <p:txBody>
          <a:bodyPr/>
          <a:lstStyle/>
          <a:p>
            <a:r>
              <a:rPr lang="en-US" dirty="0"/>
              <a:t>Data Model Governance Process</a:t>
            </a:r>
          </a:p>
        </p:txBody>
      </p:sp>
      <p:sp>
        <p:nvSpPr>
          <p:cNvPr id="3" name="Content Placeholder 2">
            <a:extLst>
              <a:ext uri="{FF2B5EF4-FFF2-40B4-BE49-F238E27FC236}">
                <a16:creationId xmlns:a16="http://schemas.microsoft.com/office/drawing/2014/main" id="{10A55D4D-9177-4F4A-9FB0-1C42175E4BA6}"/>
              </a:ext>
            </a:extLst>
          </p:cNvPr>
          <p:cNvSpPr>
            <a:spLocks noGrp="1"/>
          </p:cNvSpPr>
          <p:nvPr>
            <p:ph idx="1"/>
          </p:nvPr>
        </p:nvSpPr>
        <p:spPr/>
        <p:txBody>
          <a:bodyPr/>
          <a:lstStyle/>
          <a:p>
            <a:r>
              <a:rPr lang="en-US" dirty="0"/>
              <a:t>New projects announced and organizations indicate they are interested parties</a:t>
            </a:r>
          </a:p>
          <a:p>
            <a:r>
              <a:rPr lang="en-US" dirty="0"/>
              <a:t>At key checkpoints in a  project interested parties are notified of proposed new models and changes to existing models</a:t>
            </a:r>
          </a:p>
          <a:p>
            <a:r>
              <a:rPr lang="en-US" dirty="0"/>
              <a:t>Comments solicited and compiled</a:t>
            </a:r>
          </a:p>
          <a:p>
            <a:r>
              <a:rPr lang="en-US" dirty="0"/>
              <a:t>Project owner and model steward collaborate on responses to comments</a:t>
            </a:r>
          </a:p>
          <a:p>
            <a:r>
              <a:rPr lang="en-US" dirty="0"/>
              <a:t>Proposed revisions are published</a:t>
            </a:r>
          </a:p>
          <a:p>
            <a:endParaRPr lang="en-US" dirty="0"/>
          </a:p>
        </p:txBody>
      </p:sp>
    </p:spTree>
    <p:extLst>
      <p:ext uri="{BB962C8B-B14F-4D97-AF65-F5344CB8AC3E}">
        <p14:creationId xmlns:p14="http://schemas.microsoft.com/office/powerpoint/2010/main" val="19419926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3CBAF-D69C-458E-8DF6-8D3DCC46B843}"/>
              </a:ext>
            </a:extLst>
          </p:cNvPr>
          <p:cNvSpPr>
            <a:spLocks noGrp="1"/>
          </p:cNvSpPr>
          <p:nvPr>
            <p:ph type="title"/>
          </p:nvPr>
        </p:nvSpPr>
        <p:spPr/>
        <p:txBody>
          <a:bodyPr/>
          <a:lstStyle/>
          <a:p>
            <a:r>
              <a:rPr lang="en-US" dirty="0"/>
              <a:t>Data Model Governance Role</a:t>
            </a:r>
          </a:p>
        </p:txBody>
      </p:sp>
      <p:sp>
        <p:nvSpPr>
          <p:cNvPr id="3" name="Content Placeholder 2">
            <a:extLst>
              <a:ext uri="{FF2B5EF4-FFF2-40B4-BE49-F238E27FC236}">
                <a16:creationId xmlns:a16="http://schemas.microsoft.com/office/drawing/2014/main" id="{B096A741-CACE-4AAE-A312-E04BC01071A6}"/>
              </a:ext>
            </a:extLst>
          </p:cNvPr>
          <p:cNvSpPr>
            <a:spLocks noGrp="1"/>
          </p:cNvSpPr>
          <p:nvPr>
            <p:ph idx="1"/>
          </p:nvPr>
        </p:nvSpPr>
        <p:spPr/>
        <p:txBody>
          <a:bodyPr>
            <a:normAutofit lnSpcReduction="10000"/>
          </a:bodyPr>
          <a:lstStyle/>
          <a:p>
            <a:r>
              <a:rPr lang="en-US" dirty="0"/>
              <a:t>Roles</a:t>
            </a:r>
          </a:p>
          <a:p>
            <a:pPr lvl="1"/>
            <a:r>
              <a:rPr lang="en-US" dirty="0"/>
              <a:t>Project Owners</a:t>
            </a:r>
          </a:p>
          <a:p>
            <a:pPr lvl="2"/>
            <a:r>
              <a:rPr lang="en-US" dirty="0"/>
              <a:t>Create and revise models associated with their projects</a:t>
            </a:r>
          </a:p>
          <a:p>
            <a:pPr lvl="2"/>
            <a:r>
              <a:rPr lang="en-US" dirty="0"/>
              <a:t>Participate in review of comments from interested parties and stewards</a:t>
            </a:r>
          </a:p>
          <a:p>
            <a:pPr lvl="1"/>
            <a:r>
              <a:rPr lang="en-US" dirty="0"/>
              <a:t>Model Stewards</a:t>
            </a:r>
          </a:p>
          <a:p>
            <a:pPr lvl="2"/>
            <a:r>
              <a:rPr lang="en-US" dirty="0"/>
              <a:t>Entity with “ownership” of a model over time</a:t>
            </a:r>
          </a:p>
          <a:p>
            <a:pPr lvl="2"/>
            <a:r>
              <a:rPr lang="en-US" dirty="0"/>
              <a:t>Criteria</a:t>
            </a:r>
          </a:p>
          <a:p>
            <a:pPr lvl="2"/>
            <a:r>
              <a:rPr lang="en-US" dirty="0"/>
              <a:t>Authority</a:t>
            </a:r>
          </a:p>
          <a:p>
            <a:pPr lvl="1"/>
            <a:r>
              <a:rPr lang="en-US" dirty="0"/>
              <a:t>Interested Parties</a:t>
            </a:r>
          </a:p>
          <a:p>
            <a:pPr lvl="2"/>
            <a:r>
              <a:rPr lang="en-US" dirty="0"/>
              <a:t>Entity that wishes to provide input on a model</a:t>
            </a:r>
          </a:p>
          <a:p>
            <a:pPr lvl="2"/>
            <a:r>
              <a:rPr lang="en-US" dirty="0"/>
              <a:t>Criteria</a:t>
            </a:r>
          </a:p>
          <a:p>
            <a:pPr lvl="1"/>
            <a:r>
              <a:rPr lang="en-US" dirty="0"/>
              <a:t>Technical Reviewers</a:t>
            </a:r>
          </a:p>
          <a:p>
            <a:pPr lvl="2"/>
            <a:r>
              <a:rPr lang="en-US" dirty="0"/>
              <a:t>Conformance to CIMI</a:t>
            </a:r>
          </a:p>
          <a:p>
            <a:pPr lvl="1"/>
            <a:endParaRPr lang="en-US" dirty="0"/>
          </a:p>
        </p:txBody>
      </p:sp>
    </p:spTree>
    <p:extLst>
      <p:ext uri="{BB962C8B-B14F-4D97-AF65-F5344CB8AC3E}">
        <p14:creationId xmlns:p14="http://schemas.microsoft.com/office/powerpoint/2010/main" val="14547541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AC875-316C-4A27-8459-4CCCD2937E2E}"/>
              </a:ext>
            </a:extLst>
          </p:cNvPr>
          <p:cNvSpPr>
            <a:spLocks noGrp="1"/>
          </p:cNvSpPr>
          <p:nvPr>
            <p:ph type="title"/>
          </p:nvPr>
        </p:nvSpPr>
        <p:spPr/>
        <p:txBody>
          <a:bodyPr/>
          <a:lstStyle/>
          <a:p>
            <a:r>
              <a:rPr lang="en-US" dirty="0"/>
              <a:t>Project Owners</a:t>
            </a:r>
          </a:p>
        </p:txBody>
      </p:sp>
      <p:sp>
        <p:nvSpPr>
          <p:cNvPr id="3" name="Content Placeholder 2">
            <a:extLst>
              <a:ext uri="{FF2B5EF4-FFF2-40B4-BE49-F238E27FC236}">
                <a16:creationId xmlns:a16="http://schemas.microsoft.com/office/drawing/2014/main" id="{5D686CEA-B804-4314-BECF-172EAA6219AE}"/>
              </a:ext>
            </a:extLst>
          </p:cNvPr>
          <p:cNvSpPr>
            <a:spLocks noGrp="1"/>
          </p:cNvSpPr>
          <p:nvPr>
            <p:ph idx="1"/>
          </p:nvPr>
        </p:nvSpPr>
        <p:spPr>
          <a:xfrm>
            <a:off x="838200" y="1559859"/>
            <a:ext cx="10515600" cy="4617104"/>
          </a:xfrm>
        </p:spPr>
        <p:txBody>
          <a:bodyPr/>
          <a:lstStyle/>
          <a:p>
            <a:r>
              <a:rPr lang="en-US" dirty="0"/>
              <a:t>Role</a:t>
            </a:r>
          </a:p>
          <a:p>
            <a:pPr lvl="1"/>
            <a:r>
              <a:rPr lang="en-US" dirty="0"/>
              <a:t>Create and revise models associated with their projects</a:t>
            </a:r>
          </a:p>
          <a:p>
            <a:pPr lvl="1"/>
            <a:r>
              <a:rPr lang="en-US" dirty="0"/>
              <a:t>Participate in review of comments from interested parties and stewards</a:t>
            </a:r>
          </a:p>
          <a:p>
            <a:r>
              <a:rPr lang="en-US" dirty="0"/>
              <a:t>Qualifications</a:t>
            </a:r>
          </a:p>
          <a:p>
            <a:pPr lvl="1"/>
            <a:r>
              <a:rPr lang="en-US" dirty="0"/>
              <a:t>Designated expert by the project</a:t>
            </a:r>
          </a:p>
          <a:p>
            <a:pPr lvl="1"/>
            <a:r>
              <a:rPr lang="en-US" dirty="0"/>
              <a:t>Prefer some level of clinical modeling expertise</a:t>
            </a:r>
          </a:p>
          <a:p>
            <a:pPr lvl="1"/>
            <a:r>
              <a:rPr lang="en-US" dirty="0"/>
              <a:t>HSPC/CIIC membership</a:t>
            </a:r>
          </a:p>
          <a:p>
            <a:r>
              <a:rPr lang="en-US" dirty="0"/>
              <a:t>Authority</a:t>
            </a:r>
          </a:p>
          <a:p>
            <a:pPr lvl="1"/>
            <a:r>
              <a:rPr lang="en-US" dirty="0"/>
              <a:t>In collaboration with the model steward establish the “CIIC approved” version of the model</a:t>
            </a:r>
          </a:p>
          <a:p>
            <a:pPr lvl="1"/>
            <a:r>
              <a:rPr lang="en-US" dirty="0"/>
              <a:t>Review and dispose of comments from interested parties</a:t>
            </a:r>
          </a:p>
          <a:p>
            <a:pPr marL="457200" lvl="1" indent="0">
              <a:buNone/>
            </a:pPr>
            <a:endParaRPr lang="en-US" dirty="0"/>
          </a:p>
        </p:txBody>
      </p:sp>
    </p:spTree>
    <p:extLst>
      <p:ext uri="{BB962C8B-B14F-4D97-AF65-F5344CB8AC3E}">
        <p14:creationId xmlns:p14="http://schemas.microsoft.com/office/powerpoint/2010/main" val="345140234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0249A-AD64-4051-B9BF-8A29B746685C}"/>
              </a:ext>
            </a:extLst>
          </p:cNvPr>
          <p:cNvSpPr>
            <a:spLocks noGrp="1"/>
          </p:cNvSpPr>
          <p:nvPr>
            <p:ph type="title"/>
          </p:nvPr>
        </p:nvSpPr>
        <p:spPr/>
        <p:txBody>
          <a:bodyPr/>
          <a:lstStyle/>
          <a:p>
            <a:r>
              <a:rPr lang="en-US" dirty="0"/>
              <a:t>Model Steward</a:t>
            </a:r>
          </a:p>
        </p:txBody>
      </p:sp>
      <p:sp>
        <p:nvSpPr>
          <p:cNvPr id="3" name="Content Placeholder 2">
            <a:extLst>
              <a:ext uri="{FF2B5EF4-FFF2-40B4-BE49-F238E27FC236}">
                <a16:creationId xmlns:a16="http://schemas.microsoft.com/office/drawing/2014/main" id="{FDEE1A51-40BF-4746-BF93-FC6C1BB282BD}"/>
              </a:ext>
            </a:extLst>
          </p:cNvPr>
          <p:cNvSpPr>
            <a:spLocks noGrp="1"/>
          </p:cNvSpPr>
          <p:nvPr>
            <p:ph idx="1"/>
          </p:nvPr>
        </p:nvSpPr>
        <p:spPr>
          <a:xfrm>
            <a:off x="838200" y="1690688"/>
            <a:ext cx="10515600" cy="4486275"/>
          </a:xfrm>
        </p:spPr>
        <p:txBody>
          <a:bodyPr>
            <a:normAutofit fontScale="92500" lnSpcReduction="10000"/>
          </a:bodyPr>
          <a:lstStyle/>
          <a:p>
            <a:r>
              <a:rPr lang="en-US" dirty="0"/>
              <a:t>Role</a:t>
            </a:r>
          </a:p>
          <a:p>
            <a:pPr lvl="1"/>
            <a:r>
              <a:rPr lang="en-US" dirty="0"/>
              <a:t>Entity with “ownership” of a model over time</a:t>
            </a:r>
          </a:p>
          <a:p>
            <a:r>
              <a:rPr lang="en-US" dirty="0"/>
              <a:t>Qualifications</a:t>
            </a:r>
          </a:p>
          <a:p>
            <a:pPr lvl="1"/>
            <a:r>
              <a:rPr lang="en-US" dirty="0"/>
              <a:t>Significant clinical expertise relevant to the data being modeled</a:t>
            </a:r>
          </a:p>
          <a:p>
            <a:pPr lvl="1"/>
            <a:r>
              <a:rPr lang="en-US" dirty="0"/>
              <a:t>Commitment to support the ongoing maintenance of the model</a:t>
            </a:r>
          </a:p>
          <a:p>
            <a:pPr lvl="2"/>
            <a:r>
              <a:rPr lang="en-US" dirty="0"/>
              <a:t>Collaborate with projects using the model</a:t>
            </a:r>
          </a:p>
          <a:p>
            <a:pPr lvl="2"/>
            <a:r>
              <a:rPr lang="en-US" dirty="0"/>
              <a:t>Consider feedback from other users of the model</a:t>
            </a:r>
          </a:p>
          <a:p>
            <a:pPr lvl="2"/>
            <a:r>
              <a:rPr lang="en-US" dirty="0"/>
              <a:t>Periodic reviews to revalidate</a:t>
            </a:r>
          </a:p>
          <a:p>
            <a:pPr lvl="2"/>
            <a:r>
              <a:rPr lang="en-US" dirty="0"/>
              <a:t>Designated point of contact</a:t>
            </a:r>
          </a:p>
          <a:p>
            <a:pPr lvl="1"/>
            <a:r>
              <a:rPr lang="en-US" dirty="0"/>
              <a:t>HSPC/CIIC membership</a:t>
            </a:r>
          </a:p>
          <a:p>
            <a:r>
              <a:rPr lang="en-US" dirty="0"/>
              <a:t>Authority</a:t>
            </a:r>
          </a:p>
          <a:p>
            <a:pPr lvl="1"/>
            <a:r>
              <a:rPr lang="en-US" dirty="0"/>
              <a:t>In collaboration with the model steward establish the “CIIC approved” version of the model</a:t>
            </a:r>
          </a:p>
        </p:txBody>
      </p:sp>
    </p:spTree>
    <p:extLst>
      <p:ext uri="{BB962C8B-B14F-4D97-AF65-F5344CB8AC3E}">
        <p14:creationId xmlns:p14="http://schemas.microsoft.com/office/powerpoint/2010/main" val="150357723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40250-77A5-45FA-990B-4F106D748A1A}"/>
              </a:ext>
            </a:extLst>
          </p:cNvPr>
          <p:cNvSpPr>
            <a:spLocks noGrp="1"/>
          </p:cNvSpPr>
          <p:nvPr>
            <p:ph type="title"/>
          </p:nvPr>
        </p:nvSpPr>
        <p:spPr/>
        <p:txBody>
          <a:bodyPr/>
          <a:lstStyle/>
          <a:p>
            <a:r>
              <a:rPr lang="en-US" dirty="0"/>
              <a:t>Interested Party</a:t>
            </a:r>
          </a:p>
        </p:txBody>
      </p:sp>
      <p:sp>
        <p:nvSpPr>
          <p:cNvPr id="3" name="Content Placeholder 2">
            <a:extLst>
              <a:ext uri="{FF2B5EF4-FFF2-40B4-BE49-F238E27FC236}">
                <a16:creationId xmlns:a16="http://schemas.microsoft.com/office/drawing/2014/main" id="{2B9874A4-6720-4237-B48C-866506BBB6BB}"/>
              </a:ext>
            </a:extLst>
          </p:cNvPr>
          <p:cNvSpPr>
            <a:spLocks noGrp="1"/>
          </p:cNvSpPr>
          <p:nvPr>
            <p:ph idx="1"/>
          </p:nvPr>
        </p:nvSpPr>
        <p:spPr/>
        <p:txBody>
          <a:bodyPr/>
          <a:lstStyle/>
          <a:p>
            <a:r>
              <a:rPr lang="en-US" dirty="0"/>
              <a:t>Qualifications</a:t>
            </a:r>
          </a:p>
          <a:p>
            <a:pPr lvl="1"/>
            <a:r>
              <a:rPr lang="en-US" dirty="0"/>
              <a:t>Domain expertise relevant to the model</a:t>
            </a:r>
          </a:p>
          <a:p>
            <a:pPr lvl="1"/>
            <a:r>
              <a:rPr lang="en-US" dirty="0"/>
              <a:t>Commitment to provide feedback in a timely manner</a:t>
            </a:r>
          </a:p>
          <a:p>
            <a:pPr lvl="1"/>
            <a:r>
              <a:rPr lang="en-US" dirty="0"/>
              <a:t>Designated point of contact who will gather feedback for their organization</a:t>
            </a:r>
          </a:p>
          <a:p>
            <a:pPr lvl="1"/>
            <a:r>
              <a:rPr lang="en-US" dirty="0"/>
              <a:t>HSPC/CIIC member</a:t>
            </a:r>
          </a:p>
          <a:p>
            <a:r>
              <a:rPr lang="en-US" dirty="0"/>
              <a:t>Authority</a:t>
            </a:r>
          </a:p>
          <a:p>
            <a:pPr lvl="1"/>
            <a:r>
              <a:rPr lang="en-US" dirty="0"/>
              <a:t>Advisory</a:t>
            </a:r>
          </a:p>
        </p:txBody>
      </p:sp>
    </p:spTree>
    <p:extLst>
      <p:ext uri="{BB962C8B-B14F-4D97-AF65-F5344CB8AC3E}">
        <p14:creationId xmlns:p14="http://schemas.microsoft.com/office/powerpoint/2010/main" val="317102753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51D89-CCE0-4ACB-B57E-D74020DC2F31}"/>
              </a:ext>
            </a:extLst>
          </p:cNvPr>
          <p:cNvSpPr>
            <a:spLocks noGrp="1"/>
          </p:cNvSpPr>
          <p:nvPr>
            <p:ph type="title"/>
          </p:nvPr>
        </p:nvSpPr>
        <p:spPr/>
        <p:txBody>
          <a:bodyPr/>
          <a:lstStyle/>
          <a:p>
            <a:r>
              <a:rPr lang="en-US" dirty="0"/>
              <a:t>Technical Reviewers</a:t>
            </a:r>
          </a:p>
        </p:txBody>
      </p:sp>
      <p:sp>
        <p:nvSpPr>
          <p:cNvPr id="3" name="Content Placeholder 2">
            <a:extLst>
              <a:ext uri="{FF2B5EF4-FFF2-40B4-BE49-F238E27FC236}">
                <a16:creationId xmlns:a16="http://schemas.microsoft.com/office/drawing/2014/main" id="{1AB1B6A8-D659-43B2-BA0E-29DB544AFAB1}"/>
              </a:ext>
            </a:extLst>
          </p:cNvPr>
          <p:cNvSpPr>
            <a:spLocks noGrp="1"/>
          </p:cNvSpPr>
          <p:nvPr>
            <p:ph idx="1"/>
          </p:nvPr>
        </p:nvSpPr>
        <p:spPr/>
        <p:txBody>
          <a:bodyPr/>
          <a:lstStyle/>
          <a:p>
            <a:r>
              <a:rPr lang="en-US" dirty="0"/>
              <a:t>Role</a:t>
            </a:r>
          </a:p>
          <a:p>
            <a:pPr lvl="1"/>
            <a:r>
              <a:rPr lang="en-US" dirty="0"/>
              <a:t>Review models to ensure technical conformance with CIMI</a:t>
            </a:r>
          </a:p>
          <a:p>
            <a:r>
              <a:rPr lang="en-US" dirty="0"/>
              <a:t>Qualifications</a:t>
            </a:r>
          </a:p>
          <a:p>
            <a:pPr lvl="1"/>
            <a:r>
              <a:rPr lang="en-US" dirty="0"/>
              <a:t>Expert in CIMI modeling formalism and requirements</a:t>
            </a:r>
          </a:p>
          <a:p>
            <a:pPr lvl="1"/>
            <a:r>
              <a:rPr lang="en-US" dirty="0"/>
              <a:t>Experience with clinical data modeling</a:t>
            </a:r>
          </a:p>
          <a:p>
            <a:r>
              <a:rPr lang="en-US" dirty="0"/>
              <a:t>Authority</a:t>
            </a:r>
          </a:p>
          <a:p>
            <a:pPr lvl="1"/>
            <a:r>
              <a:rPr lang="en-US" dirty="0"/>
              <a:t>Confirm that models are CIMI compliant</a:t>
            </a:r>
          </a:p>
        </p:txBody>
      </p:sp>
    </p:spTree>
    <p:extLst>
      <p:ext uri="{BB962C8B-B14F-4D97-AF65-F5344CB8AC3E}">
        <p14:creationId xmlns:p14="http://schemas.microsoft.com/office/powerpoint/2010/main" val="26803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0FA2B-1A0A-4E73-A813-4E53F6F25464}"/>
              </a:ext>
            </a:extLst>
          </p:cNvPr>
          <p:cNvSpPr>
            <a:spLocks noGrp="1"/>
          </p:cNvSpPr>
          <p:nvPr>
            <p:ph type="title"/>
          </p:nvPr>
        </p:nvSpPr>
        <p:spPr/>
        <p:txBody>
          <a:bodyPr/>
          <a:lstStyle/>
          <a:p>
            <a:r>
              <a:rPr lang="en-US" dirty="0"/>
              <a:t>CIIC Projects Process and Update</a:t>
            </a:r>
          </a:p>
        </p:txBody>
      </p:sp>
      <p:sp>
        <p:nvSpPr>
          <p:cNvPr id="4" name="Text Placeholder 3">
            <a:extLst>
              <a:ext uri="{FF2B5EF4-FFF2-40B4-BE49-F238E27FC236}">
                <a16:creationId xmlns:a16="http://schemas.microsoft.com/office/drawing/2014/main" id="{68903870-7A31-4002-9357-3737F56D188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79798979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89568-4496-4B67-B0A9-780F96942927}"/>
              </a:ext>
            </a:extLst>
          </p:cNvPr>
          <p:cNvSpPr>
            <a:spLocks noGrp="1"/>
          </p:cNvSpPr>
          <p:nvPr>
            <p:ph type="title"/>
          </p:nvPr>
        </p:nvSpPr>
        <p:spPr/>
        <p:txBody>
          <a:bodyPr/>
          <a:lstStyle/>
          <a:p>
            <a:r>
              <a:rPr lang="en-US" dirty="0"/>
              <a:t>CIIC – Building the Community</a:t>
            </a:r>
          </a:p>
        </p:txBody>
      </p:sp>
      <p:sp>
        <p:nvSpPr>
          <p:cNvPr id="4" name="Text Placeholder 3">
            <a:extLst>
              <a:ext uri="{FF2B5EF4-FFF2-40B4-BE49-F238E27FC236}">
                <a16:creationId xmlns:a16="http://schemas.microsoft.com/office/drawing/2014/main" id="{5C87252F-F74B-4D32-B019-CD52A8DB971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65428273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F68779F-C692-4FBD-83E5-76B149EFF752}"/>
              </a:ext>
            </a:extLst>
          </p:cNvPr>
          <p:cNvSpPr>
            <a:spLocks noGrp="1"/>
          </p:cNvSpPr>
          <p:nvPr>
            <p:ph type="title"/>
          </p:nvPr>
        </p:nvSpPr>
        <p:spPr/>
        <p:txBody>
          <a:bodyPr/>
          <a:lstStyle/>
          <a:p>
            <a:r>
              <a:rPr lang="en-US" dirty="0"/>
              <a:t>Discussion Purpose</a:t>
            </a:r>
          </a:p>
        </p:txBody>
      </p:sp>
      <p:sp>
        <p:nvSpPr>
          <p:cNvPr id="5" name="Content Placeholder 4">
            <a:extLst>
              <a:ext uri="{FF2B5EF4-FFF2-40B4-BE49-F238E27FC236}">
                <a16:creationId xmlns:a16="http://schemas.microsoft.com/office/drawing/2014/main" id="{28AC243B-35C9-49F7-9424-532AB77C3669}"/>
              </a:ext>
            </a:extLst>
          </p:cNvPr>
          <p:cNvSpPr>
            <a:spLocks noGrp="1"/>
          </p:cNvSpPr>
          <p:nvPr>
            <p:ph idx="1"/>
          </p:nvPr>
        </p:nvSpPr>
        <p:spPr/>
        <p:txBody>
          <a:bodyPr/>
          <a:lstStyle/>
          <a:p>
            <a:r>
              <a:rPr lang="en-US" dirty="0"/>
              <a:t>Identify who should be part of the CIIC community</a:t>
            </a:r>
          </a:p>
          <a:p>
            <a:r>
              <a:rPr lang="en-US" dirty="0"/>
              <a:t>Plan to engage priority target groups</a:t>
            </a:r>
          </a:p>
          <a:p>
            <a:pPr lvl="1"/>
            <a:r>
              <a:rPr lang="en-US" dirty="0"/>
              <a:t>Identify priority target groups to bring into the community</a:t>
            </a:r>
          </a:p>
          <a:p>
            <a:r>
              <a:rPr lang="en-US" dirty="0"/>
              <a:t>Define an engagement strategy that is feasible within current resources</a:t>
            </a:r>
          </a:p>
          <a:p>
            <a:pPr lvl="1"/>
            <a:endParaRPr lang="en-US" dirty="0"/>
          </a:p>
        </p:txBody>
      </p:sp>
    </p:spTree>
    <p:extLst>
      <p:ext uri="{BB962C8B-B14F-4D97-AF65-F5344CB8AC3E}">
        <p14:creationId xmlns:p14="http://schemas.microsoft.com/office/powerpoint/2010/main" val="252289293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E73FC-D948-422F-A2D3-06B5AF2C16BA}"/>
              </a:ext>
            </a:extLst>
          </p:cNvPr>
          <p:cNvSpPr>
            <a:spLocks noGrp="1"/>
          </p:cNvSpPr>
          <p:nvPr>
            <p:ph type="title"/>
          </p:nvPr>
        </p:nvSpPr>
        <p:spPr/>
        <p:txBody>
          <a:bodyPr/>
          <a:lstStyle/>
          <a:p>
            <a:r>
              <a:rPr lang="en-US" dirty="0"/>
              <a:t>Who is here?</a:t>
            </a:r>
          </a:p>
        </p:txBody>
      </p:sp>
      <p:grpSp>
        <p:nvGrpSpPr>
          <p:cNvPr id="7" name="Group 6">
            <a:extLst>
              <a:ext uri="{FF2B5EF4-FFF2-40B4-BE49-F238E27FC236}">
                <a16:creationId xmlns:a16="http://schemas.microsoft.com/office/drawing/2014/main" id="{2E8FEB20-5B31-4090-86E8-676DECBF832E}"/>
              </a:ext>
            </a:extLst>
          </p:cNvPr>
          <p:cNvGrpSpPr/>
          <p:nvPr/>
        </p:nvGrpSpPr>
        <p:grpSpPr>
          <a:xfrm>
            <a:off x="3084168" y="1528740"/>
            <a:ext cx="1435608" cy="3566195"/>
            <a:chOff x="-216784" y="1468294"/>
            <a:chExt cx="1550506" cy="2280759"/>
          </a:xfrm>
        </p:grpSpPr>
        <p:sp>
          <p:nvSpPr>
            <p:cNvPr id="5" name="Rectangle 4">
              <a:extLst>
                <a:ext uri="{FF2B5EF4-FFF2-40B4-BE49-F238E27FC236}">
                  <a16:creationId xmlns:a16="http://schemas.microsoft.com/office/drawing/2014/main" id="{3504894E-FB2A-480C-99B7-CAF2FBF90B3F}"/>
                </a:ext>
              </a:extLst>
            </p:cNvPr>
            <p:cNvSpPr/>
            <p:nvPr/>
          </p:nvSpPr>
          <p:spPr>
            <a:xfrm>
              <a:off x="-216783" y="1468294"/>
              <a:ext cx="1550505" cy="228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Government</a:t>
              </a:r>
            </a:p>
          </p:txBody>
        </p:sp>
        <p:sp>
          <p:nvSpPr>
            <p:cNvPr id="6" name="Rectangle 5">
              <a:extLst>
                <a:ext uri="{FF2B5EF4-FFF2-40B4-BE49-F238E27FC236}">
                  <a16:creationId xmlns:a16="http://schemas.microsoft.com/office/drawing/2014/main" id="{358E6527-7594-4B95-8B35-02F89A27744F}"/>
                </a:ext>
              </a:extLst>
            </p:cNvPr>
            <p:cNvSpPr/>
            <p:nvPr/>
          </p:nvSpPr>
          <p:spPr>
            <a:xfrm>
              <a:off x="-216784" y="1696437"/>
              <a:ext cx="1550505" cy="20526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472C4"/>
                  </a:solidFill>
                  <a:effectLst/>
                  <a:uLnTx/>
                  <a:uFillTx/>
                  <a:latin typeface="Calibri" panose="020F0502020204030204"/>
                  <a:ea typeface="+mn-ea"/>
                  <a:cs typeface="+mn-cs"/>
                </a:rPr>
                <a:t>AHRQ</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472C4"/>
                  </a:solidFill>
                  <a:effectLst/>
                  <a:uLnTx/>
                  <a:uFillTx/>
                  <a:latin typeface="Calibri" panose="020F0502020204030204"/>
                  <a:ea typeface="+mn-ea"/>
                  <a:cs typeface="+mn-cs"/>
                </a:rPr>
                <a:t>CMS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472C4"/>
                  </a:solidFill>
                  <a:effectLst/>
                  <a:uLnTx/>
                  <a:uFillTx/>
                  <a:latin typeface="Calibri" panose="020F0502020204030204"/>
                  <a:ea typeface="+mn-ea"/>
                  <a:cs typeface="+mn-cs"/>
                </a:rPr>
                <a:t>FDA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472C4"/>
                  </a:solidFill>
                  <a:effectLst/>
                  <a:uLnTx/>
                  <a:uFillTx/>
                  <a:latin typeface="Calibri" panose="020F0502020204030204"/>
                  <a:ea typeface="+mn-ea"/>
                  <a:cs typeface="+mn-cs"/>
                </a:rPr>
                <a:t>NIDDK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472C4"/>
                  </a:solidFill>
                  <a:effectLst/>
                  <a:uLnTx/>
                  <a:uFillTx/>
                  <a:latin typeface="Calibri" panose="020F0502020204030204"/>
                  <a:ea typeface="+mn-ea"/>
                  <a:cs typeface="+mn-cs"/>
                </a:rPr>
                <a:t>NLM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472C4"/>
                  </a:solidFill>
                  <a:effectLst/>
                  <a:uLnTx/>
                  <a:uFillTx/>
                  <a:latin typeface="Calibri" panose="020F0502020204030204"/>
                  <a:ea typeface="+mn-ea"/>
                  <a:cs typeface="+mn-cs"/>
                </a:rPr>
                <a:t>ONC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472C4"/>
                  </a:solidFill>
                  <a:effectLst/>
                  <a:uLnTx/>
                  <a:uFillTx/>
                  <a:latin typeface="Calibri" panose="020F0502020204030204"/>
                  <a:ea typeface="+mn-ea"/>
                  <a:cs typeface="+mn-cs"/>
                </a:rPr>
                <a:t>VA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72C4"/>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grpSp>
      <p:grpSp>
        <p:nvGrpSpPr>
          <p:cNvPr id="8" name="Group 7">
            <a:extLst>
              <a:ext uri="{FF2B5EF4-FFF2-40B4-BE49-F238E27FC236}">
                <a16:creationId xmlns:a16="http://schemas.microsoft.com/office/drawing/2014/main" id="{D7B7F967-D059-4D30-8899-7340C1CECADA}"/>
              </a:ext>
            </a:extLst>
          </p:cNvPr>
          <p:cNvGrpSpPr/>
          <p:nvPr/>
        </p:nvGrpSpPr>
        <p:grpSpPr>
          <a:xfrm>
            <a:off x="80898" y="1509043"/>
            <a:ext cx="1433577" cy="3585893"/>
            <a:chOff x="242396" y="1448577"/>
            <a:chExt cx="1550505" cy="2042014"/>
          </a:xfrm>
        </p:grpSpPr>
        <p:sp>
          <p:nvSpPr>
            <p:cNvPr id="9" name="Rectangle 8">
              <a:extLst>
                <a:ext uri="{FF2B5EF4-FFF2-40B4-BE49-F238E27FC236}">
                  <a16:creationId xmlns:a16="http://schemas.microsoft.com/office/drawing/2014/main" id="{CB037F3B-E6AB-4227-B42D-7CCB7EEAA28D}"/>
                </a:ext>
              </a:extLst>
            </p:cNvPr>
            <p:cNvSpPr/>
            <p:nvPr/>
          </p:nvSpPr>
          <p:spPr>
            <a:xfrm>
              <a:off x="242396" y="1448577"/>
              <a:ext cx="1550505" cy="216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Clinical Societies</a:t>
              </a:r>
            </a:p>
          </p:txBody>
        </p:sp>
        <p:sp>
          <p:nvSpPr>
            <p:cNvPr id="10" name="Rectangle 9">
              <a:extLst>
                <a:ext uri="{FF2B5EF4-FFF2-40B4-BE49-F238E27FC236}">
                  <a16:creationId xmlns:a16="http://schemas.microsoft.com/office/drawing/2014/main" id="{3CEA7BED-C9D9-4715-80F8-60E60CD84EF1}"/>
                </a:ext>
              </a:extLst>
            </p:cNvPr>
            <p:cNvSpPr/>
            <p:nvPr/>
          </p:nvSpPr>
          <p:spPr>
            <a:xfrm>
              <a:off x="242396" y="1664909"/>
              <a:ext cx="1550505" cy="18256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472C4"/>
                  </a:solidFill>
                  <a:effectLst/>
                  <a:uLnTx/>
                  <a:uFillTx/>
                  <a:latin typeface="Calibri" panose="020F0502020204030204"/>
                  <a:ea typeface="+mn-ea"/>
                  <a:cs typeface="+mn-cs"/>
                </a:rPr>
                <a:t>ACOG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472C4"/>
                  </a:solidFill>
                  <a:effectLst/>
                  <a:uLnTx/>
                  <a:uFillTx/>
                  <a:latin typeface="Calibri" panose="020F0502020204030204"/>
                  <a:ea typeface="+mn-ea"/>
                  <a:cs typeface="+mn-cs"/>
                </a:rPr>
                <a:t>AAFP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472C4"/>
                  </a:solidFill>
                  <a:effectLst/>
                  <a:uLnTx/>
                  <a:uFillTx/>
                  <a:latin typeface="Calibri" panose="020F0502020204030204"/>
                  <a:ea typeface="+mn-ea"/>
                  <a:cs typeface="+mn-cs"/>
                </a:rPr>
                <a:t>ACC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472C4"/>
                  </a:solidFill>
                  <a:effectLst/>
                  <a:uLnTx/>
                  <a:uFillTx/>
                  <a:latin typeface="Calibri" panose="020F0502020204030204"/>
                  <a:ea typeface="+mn-ea"/>
                  <a:cs typeface="+mn-cs"/>
                </a:rPr>
                <a:t>ACP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472C4"/>
                  </a:solidFill>
                  <a:effectLst/>
                  <a:uLnTx/>
                  <a:uFillTx/>
                  <a:latin typeface="Calibri" panose="020F0502020204030204"/>
                  <a:ea typeface="+mn-ea"/>
                  <a:cs typeface="+mn-cs"/>
                </a:rPr>
                <a:t>ACS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472C4"/>
                  </a:solidFill>
                  <a:effectLst/>
                  <a:uLnTx/>
                  <a:uFillTx/>
                  <a:latin typeface="Calibri" panose="020F0502020204030204"/>
                  <a:ea typeface="+mn-ea"/>
                  <a:cs typeface="+mn-cs"/>
                </a:rPr>
                <a:t>AMA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472C4"/>
                  </a:solidFill>
                  <a:effectLst/>
                  <a:uLnTx/>
                  <a:uFillTx/>
                  <a:latin typeface="Calibri" panose="020F0502020204030204"/>
                  <a:ea typeface="+mn-ea"/>
                  <a:cs typeface="+mn-cs"/>
                </a:rPr>
                <a:t>ASCO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472C4"/>
                  </a:solidFill>
                  <a:effectLst/>
                  <a:uLnTx/>
                  <a:uFillTx/>
                  <a:latin typeface="Calibri" panose="020F0502020204030204"/>
                  <a:ea typeface="+mn-ea"/>
                  <a:cs typeface="+mn-cs"/>
                </a:rPr>
                <a:t>SGIM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1" name="Group 10">
            <a:extLst>
              <a:ext uri="{FF2B5EF4-FFF2-40B4-BE49-F238E27FC236}">
                <a16:creationId xmlns:a16="http://schemas.microsoft.com/office/drawing/2014/main" id="{28EB5B60-B2D7-461C-969A-7F676BD75ACC}"/>
              </a:ext>
            </a:extLst>
          </p:cNvPr>
          <p:cNvGrpSpPr/>
          <p:nvPr/>
        </p:nvGrpSpPr>
        <p:grpSpPr>
          <a:xfrm>
            <a:off x="1573315" y="1521006"/>
            <a:ext cx="1435608" cy="3573930"/>
            <a:chOff x="242396" y="1448578"/>
            <a:chExt cx="1550505" cy="2347016"/>
          </a:xfrm>
        </p:grpSpPr>
        <p:sp>
          <p:nvSpPr>
            <p:cNvPr id="12" name="Rectangle 11">
              <a:extLst>
                <a:ext uri="{FF2B5EF4-FFF2-40B4-BE49-F238E27FC236}">
                  <a16:creationId xmlns:a16="http://schemas.microsoft.com/office/drawing/2014/main" id="{F03FEB58-5EC4-4C68-8EFC-B78E1468C642}"/>
                </a:ext>
              </a:extLst>
            </p:cNvPr>
            <p:cNvSpPr/>
            <p:nvPr/>
          </p:nvSpPr>
          <p:spPr>
            <a:xfrm>
              <a:off x="242396" y="1448578"/>
              <a:ext cx="1550505" cy="2393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Providers</a:t>
              </a:r>
            </a:p>
          </p:txBody>
        </p:sp>
        <p:sp>
          <p:nvSpPr>
            <p:cNvPr id="13" name="Rectangle 12">
              <a:extLst>
                <a:ext uri="{FF2B5EF4-FFF2-40B4-BE49-F238E27FC236}">
                  <a16:creationId xmlns:a16="http://schemas.microsoft.com/office/drawing/2014/main" id="{7BF3656E-7F47-41C4-8F01-C4EF92A5FA7E}"/>
                </a:ext>
              </a:extLst>
            </p:cNvPr>
            <p:cNvSpPr/>
            <p:nvPr/>
          </p:nvSpPr>
          <p:spPr>
            <a:xfrm>
              <a:off x="242396" y="1687920"/>
              <a:ext cx="1550505" cy="210767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472C4"/>
                  </a:solidFill>
                  <a:effectLst/>
                  <a:uLnTx/>
                  <a:uFillTx/>
                  <a:latin typeface="Calibri" panose="020F0502020204030204"/>
                  <a:ea typeface="+mn-ea"/>
                  <a:cs typeface="+mn-cs"/>
                </a:rPr>
                <a:t>Intermountain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472C4"/>
                  </a:solidFill>
                  <a:effectLst/>
                  <a:uLnTx/>
                  <a:uFillTx/>
                  <a:latin typeface="Calibri" panose="020F0502020204030204"/>
                  <a:ea typeface="+mn-ea"/>
                  <a:cs typeface="+mn-cs"/>
                </a:rPr>
                <a:t>Brigham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grpSp>
      <p:grpSp>
        <p:nvGrpSpPr>
          <p:cNvPr id="14" name="Group 13">
            <a:extLst>
              <a:ext uri="{FF2B5EF4-FFF2-40B4-BE49-F238E27FC236}">
                <a16:creationId xmlns:a16="http://schemas.microsoft.com/office/drawing/2014/main" id="{B0434213-79D9-4128-9B22-8E7B4B618794}"/>
              </a:ext>
            </a:extLst>
          </p:cNvPr>
          <p:cNvGrpSpPr/>
          <p:nvPr/>
        </p:nvGrpSpPr>
        <p:grpSpPr>
          <a:xfrm>
            <a:off x="6086823" y="1509043"/>
            <a:ext cx="1435608" cy="3585893"/>
            <a:chOff x="-524849" y="1448577"/>
            <a:chExt cx="1550506" cy="2883588"/>
          </a:xfrm>
        </p:grpSpPr>
        <p:sp>
          <p:nvSpPr>
            <p:cNvPr id="15" name="Rectangle 14">
              <a:extLst>
                <a:ext uri="{FF2B5EF4-FFF2-40B4-BE49-F238E27FC236}">
                  <a16:creationId xmlns:a16="http://schemas.microsoft.com/office/drawing/2014/main" id="{615189B4-7BB0-4691-890A-67DA5693D96B}"/>
                </a:ext>
              </a:extLst>
            </p:cNvPr>
            <p:cNvSpPr/>
            <p:nvPr/>
          </p:nvSpPr>
          <p:spPr>
            <a:xfrm>
              <a:off x="-524848" y="1448577"/>
              <a:ext cx="1550505" cy="3026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Vendors</a:t>
              </a:r>
            </a:p>
          </p:txBody>
        </p:sp>
        <p:sp>
          <p:nvSpPr>
            <p:cNvPr id="16" name="Rectangle 15">
              <a:extLst>
                <a:ext uri="{FF2B5EF4-FFF2-40B4-BE49-F238E27FC236}">
                  <a16:creationId xmlns:a16="http://schemas.microsoft.com/office/drawing/2014/main" id="{7784B65E-F65C-40B8-AD4F-B14BC8F17F18}"/>
                </a:ext>
              </a:extLst>
            </p:cNvPr>
            <p:cNvSpPr/>
            <p:nvPr/>
          </p:nvSpPr>
          <p:spPr>
            <a:xfrm>
              <a:off x="-524849" y="1719558"/>
              <a:ext cx="1550505" cy="261260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4472C4"/>
                  </a:solidFill>
                  <a:effectLst/>
                  <a:uLnTx/>
                  <a:uFillTx/>
                  <a:latin typeface="Calibri" panose="020F0502020204030204"/>
                  <a:ea typeface="+mn-ea"/>
                  <a:cs typeface="+mn-cs"/>
                </a:rPr>
                <a:t>Api</a:t>
              </a:r>
              <a:r>
                <a:rPr kumimoji="0" lang="en-US" sz="1400" b="0" i="0" u="none" strike="noStrike" kern="1200" cap="none" spc="0" normalizeH="0" baseline="0" noProof="0" dirty="0">
                  <a:ln>
                    <a:noFill/>
                  </a:ln>
                  <a:solidFill>
                    <a:srgbClr val="4472C4"/>
                  </a:solidFill>
                  <a:effectLst/>
                  <a:uLnTx/>
                  <a:uFillTx/>
                  <a:latin typeface="Calibri" panose="020F0502020204030204"/>
                  <a:ea typeface="+mn-ea"/>
                  <a:cs typeface="+mn-cs"/>
                </a:rPr>
                <a:t> Focal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472C4"/>
                  </a:solidFill>
                  <a:effectLst/>
                  <a:uLnTx/>
                  <a:uFillTx/>
                  <a:latin typeface="Calibri" panose="020F0502020204030204"/>
                  <a:ea typeface="+mn-ea"/>
                  <a:cs typeface="+mn-cs"/>
                </a:rPr>
                <a:t>Care Progress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472C4"/>
                  </a:solidFill>
                  <a:effectLst/>
                  <a:uLnTx/>
                  <a:uFillTx/>
                  <a:latin typeface="Calibri" panose="020F0502020204030204"/>
                  <a:ea typeface="+mn-ea"/>
                  <a:cs typeface="+mn-cs"/>
                </a:rPr>
                <a:t>Cognitive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472C4"/>
                  </a:solidFill>
                  <a:effectLst/>
                  <a:uLnTx/>
                  <a:uFillTx/>
                  <a:latin typeface="Calibri" panose="020F0502020204030204"/>
                  <a:ea typeface="+mn-ea"/>
                  <a:cs typeface="+mn-cs"/>
                </a:rPr>
                <a:t>Evidence Care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472C4"/>
                  </a:solidFill>
                  <a:effectLst/>
                  <a:uLnTx/>
                  <a:uFillTx/>
                  <a:latin typeface="Calibri" panose="020F0502020204030204"/>
                  <a:ea typeface="+mn-ea"/>
                  <a:cs typeface="+mn-cs"/>
                </a:rPr>
                <a:t>Wolters Kluwer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4472C4"/>
                  </a:solidFill>
                  <a:effectLst/>
                  <a:uLnTx/>
                  <a:uFillTx/>
                  <a:latin typeface="Calibri" panose="020F0502020204030204"/>
                  <a:ea typeface="+mn-ea"/>
                  <a:cs typeface="+mn-cs"/>
                </a:rPr>
                <a:t>Intersystems</a:t>
              </a:r>
              <a:endParaRPr kumimoji="0" lang="en-US" sz="1400" b="0" i="0" u="none" strike="noStrike" kern="1200" cap="none" spc="0" normalizeH="0" baseline="0" noProof="0" dirty="0">
                <a:ln>
                  <a:noFill/>
                </a:ln>
                <a:solidFill>
                  <a:srgbClr val="4472C4"/>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472C4"/>
                  </a:solidFill>
                  <a:effectLst/>
                  <a:uLnTx/>
                  <a:uFillTx/>
                  <a:latin typeface="Calibri" panose="020F0502020204030204"/>
                  <a:ea typeface="+mn-ea"/>
                  <a:cs typeface="+mn-cs"/>
                </a:rPr>
                <a:t>Medical Algorithms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472C4"/>
                  </a:solidFill>
                  <a:effectLst/>
                  <a:uLnTx/>
                  <a:uFillTx/>
                  <a:latin typeface="Calibri" panose="020F0502020204030204"/>
                  <a:ea typeface="+mn-ea"/>
                  <a:cs typeface="+mn-cs"/>
                </a:rPr>
                <a:t>Nuance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472C4"/>
                  </a:solidFill>
                  <a:effectLst/>
                  <a:uLnTx/>
                  <a:uFillTx/>
                  <a:latin typeface="Calibri" panose="020F0502020204030204"/>
                  <a:ea typeface="+mn-ea"/>
                  <a:cs typeface="+mn-cs"/>
                </a:rPr>
                <a:t>Optum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472C4"/>
                  </a:solidFill>
                  <a:effectLst/>
                  <a:uLnTx/>
                  <a:uFillTx/>
                  <a:latin typeface="Calibri" panose="020F0502020204030204"/>
                  <a:ea typeface="+mn-ea"/>
                  <a:cs typeface="+mn-cs"/>
                </a:rPr>
                <a:t>Oracle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4472C4"/>
                  </a:solidFill>
                  <a:effectLst/>
                  <a:uLnTx/>
                  <a:uFillTx/>
                  <a:latin typeface="Calibri" panose="020F0502020204030204"/>
                  <a:ea typeface="+mn-ea"/>
                  <a:cs typeface="+mn-cs"/>
                </a:rPr>
                <a:t>PenRad</a:t>
              </a:r>
              <a:endParaRPr kumimoji="0" lang="en-US" sz="1400" b="0" i="0" u="none" strike="noStrike" kern="1200" cap="none" spc="0" normalizeH="0" baseline="0" noProof="0" dirty="0">
                <a:ln>
                  <a:noFill/>
                </a:ln>
                <a:solidFill>
                  <a:srgbClr val="4472C4"/>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472C4"/>
                  </a:solidFill>
                  <a:effectLst/>
                  <a:uLnTx/>
                  <a:uFillTx/>
                  <a:latin typeface="Calibri" panose="020F0502020204030204"/>
                  <a:ea typeface="+mn-ea"/>
                  <a:cs typeface="+mn-cs"/>
                </a:rPr>
                <a:t>Siemens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72C4"/>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72C4"/>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72C4"/>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grpSp>
      <p:grpSp>
        <p:nvGrpSpPr>
          <p:cNvPr id="17" name="Group 16">
            <a:extLst>
              <a:ext uri="{FF2B5EF4-FFF2-40B4-BE49-F238E27FC236}">
                <a16:creationId xmlns:a16="http://schemas.microsoft.com/office/drawing/2014/main" id="{FA8DA7BB-8EDE-47B7-A55B-554E7772B406}"/>
              </a:ext>
            </a:extLst>
          </p:cNvPr>
          <p:cNvGrpSpPr/>
          <p:nvPr/>
        </p:nvGrpSpPr>
        <p:grpSpPr>
          <a:xfrm>
            <a:off x="4595021" y="1524475"/>
            <a:ext cx="1435608" cy="3570461"/>
            <a:chOff x="-447162" y="1454636"/>
            <a:chExt cx="1550505" cy="3084685"/>
          </a:xfrm>
        </p:grpSpPr>
        <p:sp>
          <p:nvSpPr>
            <p:cNvPr id="18" name="Rectangle 17">
              <a:extLst>
                <a:ext uri="{FF2B5EF4-FFF2-40B4-BE49-F238E27FC236}">
                  <a16:creationId xmlns:a16="http://schemas.microsoft.com/office/drawing/2014/main" id="{45ED8DE5-BFFA-4C3A-B487-B5CD9A3C934F}"/>
                </a:ext>
              </a:extLst>
            </p:cNvPr>
            <p:cNvSpPr/>
            <p:nvPr/>
          </p:nvSpPr>
          <p:spPr>
            <a:xfrm>
              <a:off x="-447162" y="1454636"/>
              <a:ext cx="1550505" cy="3148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Standards</a:t>
              </a:r>
            </a:p>
          </p:txBody>
        </p:sp>
        <p:sp>
          <p:nvSpPr>
            <p:cNvPr id="19" name="Rectangle 18">
              <a:extLst>
                <a:ext uri="{FF2B5EF4-FFF2-40B4-BE49-F238E27FC236}">
                  <a16:creationId xmlns:a16="http://schemas.microsoft.com/office/drawing/2014/main" id="{48ED5831-9CC0-4A53-881B-895E6F6A0A29}"/>
                </a:ext>
              </a:extLst>
            </p:cNvPr>
            <p:cNvSpPr/>
            <p:nvPr/>
          </p:nvSpPr>
          <p:spPr>
            <a:xfrm>
              <a:off x="-447162" y="1769509"/>
              <a:ext cx="1550505" cy="27698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472C4"/>
                  </a:solidFill>
                  <a:effectLst/>
                  <a:uLnTx/>
                  <a:uFillTx/>
                  <a:latin typeface="Calibri" panose="020F0502020204030204"/>
                  <a:ea typeface="+mn-ea"/>
                  <a:cs typeface="+mn-cs"/>
                </a:rPr>
                <a:t>CDISC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472C4"/>
                  </a:solidFill>
                  <a:effectLst/>
                  <a:uLnTx/>
                  <a:uFillTx/>
                  <a:latin typeface="Calibri" panose="020F0502020204030204"/>
                  <a:ea typeface="+mn-ea"/>
                  <a:cs typeface="+mn-cs"/>
                </a:rPr>
                <a:t>HL7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472C4"/>
                  </a:solidFill>
                  <a:effectLst/>
                  <a:uLnTx/>
                  <a:uFillTx/>
                  <a:latin typeface="Calibri" panose="020F0502020204030204"/>
                  <a:ea typeface="+mn-ea"/>
                  <a:cs typeface="+mn-cs"/>
                </a:rPr>
                <a:t>Open Group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72C4"/>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grpSp>
      <p:grpSp>
        <p:nvGrpSpPr>
          <p:cNvPr id="20" name="Group 19">
            <a:extLst>
              <a:ext uri="{FF2B5EF4-FFF2-40B4-BE49-F238E27FC236}">
                <a16:creationId xmlns:a16="http://schemas.microsoft.com/office/drawing/2014/main" id="{5C2D9CBF-D975-49F8-8F5C-50DCFE69A900}"/>
              </a:ext>
            </a:extLst>
          </p:cNvPr>
          <p:cNvGrpSpPr/>
          <p:nvPr/>
        </p:nvGrpSpPr>
        <p:grpSpPr>
          <a:xfrm>
            <a:off x="7590851" y="1516500"/>
            <a:ext cx="1435608" cy="3578435"/>
            <a:chOff x="-745838" y="1431123"/>
            <a:chExt cx="1550506" cy="3091574"/>
          </a:xfrm>
        </p:grpSpPr>
        <p:sp>
          <p:nvSpPr>
            <p:cNvPr id="21" name="Rectangle 20">
              <a:extLst>
                <a:ext uri="{FF2B5EF4-FFF2-40B4-BE49-F238E27FC236}">
                  <a16:creationId xmlns:a16="http://schemas.microsoft.com/office/drawing/2014/main" id="{A5DB85CA-A0BD-4856-A148-DFAF2DEDC87C}"/>
                </a:ext>
              </a:extLst>
            </p:cNvPr>
            <p:cNvSpPr/>
            <p:nvPr/>
          </p:nvSpPr>
          <p:spPr>
            <a:xfrm>
              <a:off x="-745837" y="1431123"/>
              <a:ext cx="1550505" cy="2911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Consultants</a:t>
              </a:r>
            </a:p>
          </p:txBody>
        </p:sp>
        <p:sp>
          <p:nvSpPr>
            <p:cNvPr id="22" name="Rectangle 21">
              <a:extLst>
                <a:ext uri="{FF2B5EF4-FFF2-40B4-BE49-F238E27FC236}">
                  <a16:creationId xmlns:a16="http://schemas.microsoft.com/office/drawing/2014/main" id="{19DA3700-6F9A-4F80-BB38-F30D8BEC5CE6}"/>
                </a:ext>
              </a:extLst>
            </p:cNvPr>
            <p:cNvSpPr/>
            <p:nvPr/>
          </p:nvSpPr>
          <p:spPr>
            <a:xfrm>
              <a:off x="-745838" y="1735198"/>
              <a:ext cx="1550505" cy="27874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4472C4"/>
                  </a:solidFill>
                  <a:effectLst/>
                  <a:uLnTx/>
                  <a:uFillTx/>
                  <a:latin typeface="Calibri" panose="020F0502020204030204"/>
                  <a:ea typeface="+mn-ea"/>
                  <a:cs typeface="+mn-cs"/>
                </a:rPr>
                <a:t>Centri</a:t>
              </a:r>
              <a:r>
                <a:rPr kumimoji="0" lang="en-US" sz="1400" b="0" i="0" u="none" strike="noStrike" kern="1200" cap="none" spc="0" normalizeH="0" baseline="0" noProof="0" dirty="0">
                  <a:ln>
                    <a:noFill/>
                  </a:ln>
                  <a:solidFill>
                    <a:srgbClr val="4472C4"/>
                  </a:solidFill>
                  <a:effectLst/>
                  <a:uLnTx/>
                  <a:uFillTx/>
                  <a:latin typeface="Calibri" panose="020F0502020204030204"/>
                  <a:ea typeface="+mn-ea"/>
                  <a:cs typeface="+mn-cs"/>
                </a:rPr>
                <a:t> Health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472C4"/>
                  </a:solidFill>
                  <a:effectLst/>
                  <a:uLnTx/>
                  <a:uFillTx/>
                  <a:latin typeface="Calibri" panose="020F0502020204030204"/>
                  <a:ea typeface="+mn-ea"/>
                  <a:cs typeface="+mn-cs"/>
                </a:rPr>
                <a:t>Constable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472C4"/>
                  </a:solidFill>
                  <a:effectLst/>
                  <a:uLnTx/>
                  <a:uFillTx/>
                  <a:latin typeface="Calibri" panose="020F0502020204030204"/>
                  <a:ea typeface="+mn-ea"/>
                  <a:cs typeface="+mn-cs"/>
                </a:rPr>
                <a:t>Deloitte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472C4"/>
                  </a:solidFill>
                  <a:effectLst/>
                  <a:uLnTx/>
                  <a:uFillTx/>
                  <a:latin typeface="Calibri" panose="020F0502020204030204"/>
                  <a:ea typeface="+mn-ea"/>
                  <a:cs typeface="+mn-cs"/>
                </a:rPr>
                <a:t>Hi3 Solutions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472C4"/>
                  </a:solidFill>
                  <a:effectLst/>
                  <a:uLnTx/>
                  <a:uFillTx/>
                  <a:latin typeface="Calibri" panose="020F0502020204030204"/>
                  <a:ea typeface="+mn-ea"/>
                  <a:cs typeface="+mn-cs"/>
                </a:rPr>
                <a:t>JP Systems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472C4"/>
                  </a:solidFill>
                  <a:effectLst/>
                  <a:uLnTx/>
                  <a:uFillTx/>
                  <a:latin typeface="Calibri" panose="020F0502020204030204"/>
                  <a:ea typeface="+mn-ea"/>
                  <a:cs typeface="+mn-cs"/>
                </a:rPr>
                <a:t>MD Partners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4472C4"/>
                  </a:solidFill>
                  <a:effectLst/>
                  <a:uLnTx/>
                  <a:uFillTx/>
                  <a:latin typeface="Calibri" panose="020F0502020204030204"/>
                  <a:ea typeface="+mn-ea"/>
                  <a:cs typeface="+mn-cs"/>
                </a:rPr>
                <a:t>Parexcel</a:t>
              </a:r>
              <a:endParaRPr kumimoji="0" lang="en-US" sz="1400" b="0" i="0" u="none" strike="noStrike" kern="1200" cap="none" spc="0" normalizeH="0" baseline="0" noProof="0" dirty="0">
                <a:ln>
                  <a:noFill/>
                </a:ln>
                <a:solidFill>
                  <a:srgbClr val="4472C4"/>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4472C4"/>
                  </a:solidFill>
                  <a:effectLst/>
                  <a:uLnTx/>
                  <a:uFillTx/>
                  <a:latin typeface="Calibri" panose="020F0502020204030204"/>
                  <a:ea typeface="+mn-ea"/>
                  <a:cs typeface="+mn-cs"/>
                </a:rPr>
                <a:t>Perspecta</a:t>
              </a:r>
              <a:endParaRPr kumimoji="0" lang="en-US" sz="1400" b="0" i="0" u="none" strike="noStrike" kern="1200" cap="none" spc="0" normalizeH="0" baseline="0" noProof="0" dirty="0">
                <a:ln>
                  <a:noFill/>
                </a:ln>
                <a:solidFill>
                  <a:srgbClr val="4472C4"/>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72C4"/>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72C4"/>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grpSp>
      <p:grpSp>
        <p:nvGrpSpPr>
          <p:cNvPr id="23" name="Group 22">
            <a:extLst>
              <a:ext uri="{FF2B5EF4-FFF2-40B4-BE49-F238E27FC236}">
                <a16:creationId xmlns:a16="http://schemas.microsoft.com/office/drawing/2014/main" id="{459CEDCB-D5FC-40A2-93A1-D07ABFF607AA}"/>
              </a:ext>
            </a:extLst>
          </p:cNvPr>
          <p:cNvGrpSpPr/>
          <p:nvPr/>
        </p:nvGrpSpPr>
        <p:grpSpPr>
          <a:xfrm>
            <a:off x="9118668" y="1524475"/>
            <a:ext cx="1435608" cy="3555505"/>
            <a:chOff x="-823527" y="1448578"/>
            <a:chExt cx="1550506" cy="3071763"/>
          </a:xfrm>
        </p:grpSpPr>
        <p:sp>
          <p:nvSpPr>
            <p:cNvPr id="24" name="Rectangle 23">
              <a:extLst>
                <a:ext uri="{FF2B5EF4-FFF2-40B4-BE49-F238E27FC236}">
                  <a16:creationId xmlns:a16="http://schemas.microsoft.com/office/drawing/2014/main" id="{E9FAB816-B8B6-42B9-B4D8-17D496E4A646}"/>
                </a:ext>
              </a:extLst>
            </p:cNvPr>
            <p:cNvSpPr/>
            <p:nvPr/>
          </p:nvSpPr>
          <p:spPr>
            <a:xfrm>
              <a:off x="-823526" y="1448578"/>
              <a:ext cx="1550505" cy="277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Academic</a:t>
              </a:r>
            </a:p>
          </p:txBody>
        </p:sp>
        <p:sp>
          <p:nvSpPr>
            <p:cNvPr id="25" name="Rectangle 24">
              <a:extLst>
                <a:ext uri="{FF2B5EF4-FFF2-40B4-BE49-F238E27FC236}">
                  <a16:creationId xmlns:a16="http://schemas.microsoft.com/office/drawing/2014/main" id="{587E12E2-8C4B-442D-B7F8-6941040907AC}"/>
                </a:ext>
              </a:extLst>
            </p:cNvPr>
            <p:cNvSpPr/>
            <p:nvPr/>
          </p:nvSpPr>
          <p:spPr>
            <a:xfrm>
              <a:off x="-823527" y="1732843"/>
              <a:ext cx="1550505" cy="278749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472C4"/>
                  </a:solidFill>
                  <a:effectLst/>
                  <a:uLnTx/>
                  <a:uFillTx/>
                  <a:latin typeface="Calibri" panose="020F0502020204030204"/>
                  <a:ea typeface="+mn-ea"/>
                  <a:cs typeface="+mn-cs"/>
                </a:rPr>
                <a:t>Duke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472C4"/>
                  </a:solidFill>
                  <a:effectLst/>
                  <a:uLnTx/>
                  <a:uFillTx/>
                  <a:latin typeface="Calibri" panose="020F0502020204030204"/>
                  <a:ea typeface="+mn-ea"/>
                  <a:cs typeface="+mn-cs"/>
                </a:rPr>
                <a:t>LSU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472C4"/>
                  </a:solidFill>
                  <a:effectLst/>
                  <a:uLnTx/>
                  <a:uFillTx/>
                  <a:latin typeface="Calibri" panose="020F0502020204030204"/>
                  <a:ea typeface="+mn-ea"/>
                  <a:cs typeface="+mn-cs"/>
                </a:rPr>
                <a:t>NYU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472C4"/>
                  </a:solidFill>
                  <a:effectLst/>
                  <a:uLnTx/>
                  <a:uFillTx/>
                  <a:latin typeface="Calibri" panose="020F0502020204030204"/>
                  <a:ea typeface="+mn-ea"/>
                  <a:cs typeface="+mn-cs"/>
                </a:rPr>
                <a:t>U of Utah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4472C4"/>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grpSp>
      <p:grpSp>
        <p:nvGrpSpPr>
          <p:cNvPr id="26" name="Group 25">
            <a:extLst>
              <a:ext uri="{FF2B5EF4-FFF2-40B4-BE49-F238E27FC236}">
                <a16:creationId xmlns:a16="http://schemas.microsoft.com/office/drawing/2014/main" id="{06A7B4B7-CD08-4A88-A1E7-52506C7E80BF}"/>
              </a:ext>
            </a:extLst>
          </p:cNvPr>
          <p:cNvGrpSpPr/>
          <p:nvPr/>
        </p:nvGrpSpPr>
        <p:grpSpPr>
          <a:xfrm>
            <a:off x="10618685" y="1539430"/>
            <a:ext cx="1435608" cy="3555505"/>
            <a:chOff x="-823527" y="1448578"/>
            <a:chExt cx="1550506" cy="3071763"/>
          </a:xfrm>
        </p:grpSpPr>
        <p:sp>
          <p:nvSpPr>
            <p:cNvPr id="27" name="Rectangle 26">
              <a:extLst>
                <a:ext uri="{FF2B5EF4-FFF2-40B4-BE49-F238E27FC236}">
                  <a16:creationId xmlns:a16="http://schemas.microsoft.com/office/drawing/2014/main" id="{344C8995-0B67-4D1A-AB70-03FE34CBC145}"/>
                </a:ext>
              </a:extLst>
            </p:cNvPr>
            <p:cNvSpPr/>
            <p:nvPr/>
          </p:nvSpPr>
          <p:spPr>
            <a:xfrm>
              <a:off x="-823526" y="1448578"/>
              <a:ext cx="1550505" cy="277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NGOs</a:t>
              </a:r>
            </a:p>
          </p:txBody>
        </p:sp>
        <p:sp>
          <p:nvSpPr>
            <p:cNvPr id="28" name="Rectangle 27">
              <a:extLst>
                <a:ext uri="{FF2B5EF4-FFF2-40B4-BE49-F238E27FC236}">
                  <a16:creationId xmlns:a16="http://schemas.microsoft.com/office/drawing/2014/main" id="{F9365E35-6B13-4DD6-AF10-22933F1F34FF}"/>
                </a:ext>
              </a:extLst>
            </p:cNvPr>
            <p:cNvSpPr/>
            <p:nvPr/>
          </p:nvSpPr>
          <p:spPr>
            <a:xfrm>
              <a:off x="-823527" y="1732843"/>
              <a:ext cx="1550505" cy="278749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472C4"/>
                  </a:solidFill>
                  <a:effectLst/>
                  <a:uLnTx/>
                  <a:uFillTx/>
                  <a:latin typeface="Calibri" panose="020F0502020204030204"/>
                  <a:ea typeface="+mn-ea"/>
                  <a:cs typeface="+mn-cs"/>
                </a:rPr>
                <a:t>OSEHRA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4472C4"/>
                  </a:solidFill>
                  <a:effectLst/>
                  <a:uLnTx/>
                  <a:uFillTx/>
                  <a:latin typeface="Calibri" panose="020F0502020204030204"/>
                  <a:ea typeface="+mn-ea"/>
                  <a:cs typeface="+mn-cs"/>
                </a:rPr>
                <a:t>Mitre</a:t>
              </a:r>
              <a:endParaRPr kumimoji="0" lang="en-US" sz="1400" b="0" i="0" u="none" strike="noStrike" kern="1200" cap="none" spc="0" normalizeH="0" baseline="0" noProof="0" dirty="0">
                <a:ln>
                  <a:noFill/>
                </a:ln>
                <a:solidFill>
                  <a:srgbClr val="4472C4"/>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472C4"/>
                  </a:solidFill>
                  <a:effectLst/>
                  <a:uLnTx/>
                  <a:uFillTx/>
                  <a:latin typeface="Calibri" panose="020F0502020204030204"/>
                  <a:ea typeface="+mn-ea"/>
                  <a:cs typeface="+mn-cs"/>
                </a:rPr>
                <a:t>PCPI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472C4"/>
                  </a:solidFill>
                  <a:effectLst/>
                  <a:uLnTx/>
                  <a:uFillTx/>
                  <a:latin typeface="Calibri" panose="020F0502020204030204"/>
                  <a:ea typeface="+mn-ea"/>
                  <a:cs typeface="+mn-cs"/>
                </a:rPr>
                <a:t>Sequoia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72C4"/>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63160887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9BE350-80A1-40BF-837E-41F6704F1529}"/>
              </a:ext>
            </a:extLst>
          </p:cNvPr>
          <p:cNvSpPr>
            <a:spLocks noGrp="1"/>
          </p:cNvSpPr>
          <p:nvPr>
            <p:ph type="title"/>
          </p:nvPr>
        </p:nvSpPr>
        <p:spPr/>
        <p:txBody>
          <a:bodyPr/>
          <a:lstStyle/>
          <a:p>
            <a:r>
              <a:rPr lang="en-US" dirty="0"/>
              <a:t>CIIC Community</a:t>
            </a:r>
          </a:p>
        </p:txBody>
      </p:sp>
      <p:sp>
        <p:nvSpPr>
          <p:cNvPr id="5" name="Content Placeholder 4">
            <a:extLst>
              <a:ext uri="{FF2B5EF4-FFF2-40B4-BE49-F238E27FC236}">
                <a16:creationId xmlns:a16="http://schemas.microsoft.com/office/drawing/2014/main" id="{AC628037-154B-46DD-8349-ADB463B21706}"/>
              </a:ext>
            </a:extLst>
          </p:cNvPr>
          <p:cNvSpPr>
            <a:spLocks noGrp="1"/>
          </p:cNvSpPr>
          <p:nvPr>
            <p:ph idx="1"/>
          </p:nvPr>
        </p:nvSpPr>
        <p:spPr/>
        <p:txBody>
          <a:bodyPr/>
          <a:lstStyle/>
          <a:p>
            <a:r>
              <a:rPr lang="en-US" dirty="0"/>
              <a:t>Who is the community for this work?</a:t>
            </a:r>
          </a:p>
          <a:p>
            <a:r>
              <a:rPr lang="en-US" dirty="0"/>
              <a:t>Who is here?</a:t>
            </a:r>
          </a:p>
          <a:p>
            <a:r>
              <a:rPr lang="en-US" dirty="0"/>
              <a:t>Who is not here?</a:t>
            </a:r>
          </a:p>
          <a:p>
            <a:pPr lvl="1"/>
            <a:r>
              <a:rPr lang="en-US" dirty="0"/>
              <a:t>Nursing</a:t>
            </a:r>
          </a:p>
          <a:p>
            <a:pPr lvl="1"/>
            <a:r>
              <a:rPr lang="en-US" dirty="0"/>
              <a:t>Other clinicians</a:t>
            </a:r>
          </a:p>
          <a:p>
            <a:r>
              <a:rPr lang="en-US" dirty="0"/>
              <a:t>Who do we need to get here quickly?</a:t>
            </a:r>
          </a:p>
          <a:p>
            <a:r>
              <a:rPr lang="en-US" dirty="0"/>
              <a:t>How do we get them here?</a:t>
            </a:r>
          </a:p>
        </p:txBody>
      </p:sp>
    </p:spTree>
    <p:extLst>
      <p:ext uri="{BB962C8B-B14F-4D97-AF65-F5344CB8AC3E}">
        <p14:creationId xmlns:p14="http://schemas.microsoft.com/office/powerpoint/2010/main" val="364587755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83E45-BADC-42E4-AD57-B8BD4EB7D7EA}"/>
              </a:ext>
            </a:extLst>
          </p:cNvPr>
          <p:cNvSpPr>
            <a:spLocks noGrp="1"/>
          </p:cNvSpPr>
          <p:nvPr>
            <p:ph type="title"/>
          </p:nvPr>
        </p:nvSpPr>
        <p:spPr/>
        <p:txBody>
          <a:bodyPr/>
          <a:lstStyle/>
          <a:p>
            <a:r>
              <a:rPr lang="en-US" dirty="0"/>
              <a:t>What is the meaning of membership?</a:t>
            </a:r>
          </a:p>
        </p:txBody>
      </p:sp>
      <p:sp>
        <p:nvSpPr>
          <p:cNvPr id="3" name="Content Placeholder 2">
            <a:extLst>
              <a:ext uri="{FF2B5EF4-FFF2-40B4-BE49-F238E27FC236}">
                <a16:creationId xmlns:a16="http://schemas.microsoft.com/office/drawing/2014/main" id="{BE2764C1-781F-4E1C-BD23-A880B1F9A981}"/>
              </a:ext>
            </a:extLst>
          </p:cNvPr>
          <p:cNvSpPr>
            <a:spLocks noGrp="1"/>
          </p:cNvSpPr>
          <p:nvPr>
            <p:ph idx="1"/>
          </p:nvPr>
        </p:nvSpPr>
        <p:spPr/>
        <p:txBody>
          <a:bodyPr/>
          <a:lstStyle/>
          <a:p>
            <a:r>
              <a:rPr lang="en-US" dirty="0"/>
              <a:t>Can we make the case for a shared investment model?</a:t>
            </a:r>
          </a:p>
          <a:p>
            <a:r>
              <a:rPr lang="en-US" dirty="0"/>
              <a:t>Should membership be a pre-requisite for various forms of participation:</a:t>
            </a:r>
          </a:p>
          <a:p>
            <a:pPr lvl="1"/>
            <a:r>
              <a:rPr lang="en-US" dirty="0"/>
              <a:t>Project support</a:t>
            </a:r>
          </a:p>
          <a:p>
            <a:pPr lvl="1"/>
            <a:r>
              <a:rPr lang="en-US" dirty="0"/>
              <a:t>Access to tools or more sophisticated tools</a:t>
            </a:r>
          </a:p>
          <a:p>
            <a:pPr lvl="1"/>
            <a:r>
              <a:rPr lang="en-US" dirty="0"/>
              <a:t>Being and interested party or steward</a:t>
            </a:r>
          </a:p>
          <a:p>
            <a:pPr lvl="1"/>
            <a:endParaRPr lang="en-US" dirty="0"/>
          </a:p>
        </p:txBody>
      </p:sp>
    </p:spTree>
    <p:extLst>
      <p:ext uri="{BB962C8B-B14F-4D97-AF65-F5344CB8AC3E}">
        <p14:creationId xmlns:p14="http://schemas.microsoft.com/office/powerpoint/2010/main" val="9547868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1EC15-700C-44CA-A26E-5706B003025D}"/>
              </a:ext>
            </a:extLst>
          </p:cNvPr>
          <p:cNvSpPr>
            <a:spLocks noGrp="1"/>
          </p:cNvSpPr>
          <p:nvPr>
            <p:ph type="title"/>
          </p:nvPr>
        </p:nvSpPr>
        <p:spPr/>
        <p:txBody>
          <a:bodyPr/>
          <a:lstStyle/>
          <a:p>
            <a:r>
              <a:rPr lang="en-US" dirty="0"/>
              <a:t>Staying Connected to the Community	</a:t>
            </a:r>
          </a:p>
        </p:txBody>
      </p:sp>
      <p:sp>
        <p:nvSpPr>
          <p:cNvPr id="3" name="Content Placeholder 2">
            <a:extLst>
              <a:ext uri="{FF2B5EF4-FFF2-40B4-BE49-F238E27FC236}">
                <a16:creationId xmlns:a16="http://schemas.microsoft.com/office/drawing/2014/main" id="{E0AB12FE-CA3A-40B6-B9A8-0AA696817AE4}"/>
              </a:ext>
            </a:extLst>
          </p:cNvPr>
          <p:cNvSpPr>
            <a:spLocks noGrp="1"/>
          </p:cNvSpPr>
          <p:nvPr>
            <p:ph idx="1"/>
          </p:nvPr>
        </p:nvSpPr>
        <p:spPr/>
        <p:txBody>
          <a:bodyPr>
            <a:normAutofit/>
          </a:bodyPr>
          <a:lstStyle/>
          <a:p>
            <a:r>
              <a:rPr lang="en-US" dirty="0"/>
              <a:t>How do we nurture this community?</a:t>
            </a:r>
          </a:p>
          <a:p>
            <a:pPr lvl="1"/>
            <a:r>
              <a:rPr lang="en-US" dirty="0"/>
              <a:t>Not everyone has the budget to attend meetings</a:t>
            </a:r>
          </a:p>
          <a:p>
            <a:pPr lvl="2"/>
            <a:r>
              <a:rPr lang="en-US" dirty="0"/>
              <a:t>How do we make meeting participation valuable?</a:t>
            </a:r>
          </a:p>
          <a:p>
            <a:pPr lvl="1"/>
            <a:r>
              <a:rPr lang="en-US" dirty="0"/>
              <a:t>What other methods should we use to engage the community?</a:t>
            </a:r>
          </a:p>
          <a:p>
            <a:pPr lvl="2"/>
            <a:r>
              <a:rPr lang="en-US" dirty="0"/>
              <a:t>Webinars</a:t>
            </a:r>
          </a:p>
          <a:p>
            <a:pPr lvl="2"/>
            <a:r>
              <a:rPr lang="en-US" dirty="0"/>
              <a:t>Confluence pages</a:t>
            </a:r>
          </a:p>
          <a:p>
            <a:pPr lvl="2"/>
            <a:r>
              <a:rPr lang="en-US" dirty="0"/>
              <a:t>Points of contact – CRM</a:t>
            </a:r>
          </a:p>
          <a:p>
            <a:pPr lvl="2"/>
            <a:r>
              <a:rPr lang="en-US" dirty="0"/>
              <a:t>Peer to peer</a:t>
            </a:r>
          </a:p>
          <a:p>
            <a:pPr marL="0" indent="0">
              <a:buNone/>
            </a:pPr>
            <a:endParaRPr lang="en-US" dirty="0"/>
          </a:p>
        </p:txBody>
      </p:sp>
    </p:spTree>
    <p:extLst>
      <p:ext uri="{BB962C8B-B14F-4D97-AF65-F5344CB8AC3E}">
        <p14:creationId xmlns:p14="http://schemas.microsoft.com/office/powerpoint/2010/main" val="3087898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312045" y="1480460"/>
            <a:ext cx="7567910" cy="4188181"/>
          </a:xfrm>
        </p:spPr>
        <p:txBody>
          <a:bodyPr>
            <a:normAutofit fontScale="90000"/>
          </a:bodyPr>
          <a:lstStyle/>
          <a:p>
            <a:pPr algn="ctr">
              <a:lnSpc>
                <a:spcPct val="90000"/>
              </a:lnSpc>
              <a:spcBef>
                <a:spcPts val="0"/>
              </a:spcBef>
            </a:pPr>
            <a:r>
              <a:rPr lang="en-US" b="1" dirty="0"/>
              <a:t>Improving Healthcare Data Interoperability -</a:t>
            </a:r>
            <a:br>
              <a:rPr lang="en-US" b="1" dirty="0"/>
            </a:br>
            <a:r>
              <a:rPr lang="en-US" b="1" dirty="0"/>
              <a:t>Duke Clinical Research Institute  Pew Project</a:t>
            </a:r>
            <a:br>
              <a:rPr lang="en-US" sz="3200" dirty="0"/>
            </a:br>
            <a:br>
              <a:rPr lang="en-US" sz="3200" dirty="0"/>
            </a:br>
            <a:r>
              <a:rPr lang="en-US" sz="2400" dirty="0"/>
              <a:t>James E. Tcheng, MD</a:t>
            </a:r>
            <a:br>
              <a:rPr lang="en-US" sz="2400" dirty="0"/>
            </a:br>
            <a:r>
              <a:rPr lang="en-US" sz="2400" dirty="0"/>
              <a:t>Rebecca Wilgus, RN, MSN</a:t>
            </a:r>
            <a:br>
              <a:rPr lang="en-US" sz="2400" dirty="0"/>
            </a:br>
            <a:br>
              <a:rPr lang="en-US" sz="2400" dirty="0"/>
            </a:br>
            <a:r>
              <a:rPr lang="en-US" sz="2400" dirty="0"/>
              <a:t>Grant support provided by the Pew Charitable Trusts</a:t>
            </a:r>
            <a:endParaRPr lang="en-US" dirty="0"/>
          </a:p>
        </p:txBody>
      </p:sp>
    </p:spTree>
    <p:extLst>
      <p:ext uri="{BB962C8B-B14F-4D97-AF65-F5344CB8AC3E}">
        <p14:creationId xmlns:p14="http://schemas.microsoft.com/office/powerpoint/2010/main" val="10575829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0466D-9783-437F-A5D9-A77ED3B865C6}"/>
              </a:ext>
            </a:extLst>
          </p:cNvPr>
          <p:cNvSpPr>
            <a:spLocks noGrp="1"/>
          </p:cNvSpPr>
          <p:nvPr>
            <p:ph type="title"/>
          </p:nvPr>
        </p:nvSpPr>
        <p:spPr>
          <a:xfrm>
            <a:off x="1981200" y="685800"/>
            <a:ext cx="8229600" cy="1143000"/>
          </a:xfrm>
        </p:spPr>
        <p:txBody>
          <a:bodyPr/>
          <a:lstStyle/>
          <a:p>
            <a:pPr algn="ctr"/>
            <a:r>
              <a:rPr lang="en-US" dirty="0"/>
              <a:t>Swivel Chair Interoperability  </a:t>
            </a:r>
            <a:r>
              <a:rPr lang="en-US" sz="2000" i="1" dirty="0"/>
              <a:t>Wes </a:t>
            </a:r>
            <a:r>
              <a:rPr lang="en-US" sz="2000" i="1" dirty="0" err="1"/>
              <a:t>Rishel</a:t>
            </a:r>
            <a:endParaRPr lang="en-US" dirty="0"/>
          </a:p>
        </p:txBody>
      </p:sp>
      <p:pic>
        <p:nvPicPr>
          <p:cNvPr id="5" name="Picture 4">
            <a:extLst>
              <a:ext uri="{FF2B5EF4-FFF2-40B4-BE49-F238E27FC236}">
                <a16:creationId xmlns:a16="http://schemas.microsoft.com/office/drawing/2014/main" id="{9B7B3343-19B4-4D21-A5AC-53C7A3BF9C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1828800"/>
            <a:ext cx="7620000" cy="4483100"/>
          </a:xfrm>
          <a:prstGeom prst="rect">
            <a:avLst/>
          </a:prstGeom>
        </p:spPr>
      </p:pic>
      <p:sp>
        <p:nvSpPr>
          <p:cNvPr id="6" name="TextBox 5">
            <a:extLst>
              <a:ext uri="{FF2B5EF4-FFF2-40B4-BE49-F238E27FC236}">
                <a16:creationId xmlns:a16="http://schemas.microsoft.com/office/drawing/2014/main" id="{88035092-1723-4ADF-AA69-0D503E4103A9}"/>
              </a:ext>
            </a:extLst>
          </p:cNvPr>
          <p:cNvSpPr txBox="1"/>
          <p:nvPr/>
        </p:nvSpPr>
        <p:spPr>
          <a:xfrm>
            <a:off x="2590801" y="4724401"/>
            <a:ext cx="1652375" cy="461665"/>
          </a:xfrm>
          <a:prstGeom prst="rect">
            <a:avLst/>
          </a:prstGeom>
          <a:noFill/>
        </p:spPr>
        <p:txBody>
          <a:bodyPr wrap="none" rtlCol="0">
            <a:spAutoFit/>
          </a:bodyPr>
          <a:lstStyle/>
          <a:p>
            <a:pPr>
              <a:defRPr/>
            </a:pPr>
            <a:r>
              <a:rPr lang="en-US" sz="2400" dirty="0">
                <a:solidFill>
                  <a:prstClr val="white"/>
                </a:solidFill>
                <a:latin typeface="Calibri"/>
                <a:cs typeface="Arial" charset="0"/>
              </a:rPr>
              <a:t>EHR System</a:t>
            </a:r>
          </a:p>
        </p:txBody>
      </p:sp>
      <p:sp>
        <p:nvSpPr>
          <p:cNvPr id="7" name="TextBox 6">
            <a:extLst>
              <a:ext uri="{FF2B5EF4-FFF2-40B4-BE49-F238E27FC236}">
                <a16:creationId xmlns:a16="http://schemas.microsoft.com/office/drawing/2014/main" id="{477DBB1E-45C3-4D9E-827D-7F497466F126}"/>
              </a:ext>
            </a:extLst>
          </p:cNvPr>
          <p:cNvSpPr txBox="1"/>
          <p:nvPr/>
        </p:nvSpPr>
        <p:spPr>
          <a:xfrm>
            <a:off x="7162800" y="4724401"/>
            <a:ext cx="2560894" cy="461665"/>
          </a:xfrm>
          <a:prstGeom prst="rect">
            <a:avLst/>
          </a:prstGeom>
          <a:noFill/>
        </p:spPr>
        <p:txBody>
          <a:bodyPr wrap="none" rtlCol="0">
            <a:spAutoFit/>
          </a:bodyPr>
          <a:lstStyle/>
          <a:p>
            <a:pPr>
              <a:defRPr/>
            </a:pPr>
            <a:r>
              <a:rPr lang="en-US" sz="2400" dirty="0">
                <a:solidFill>
                  <a:prstClr val="white"/>
                </a:solidFill>
                <a:latin typeface="Calibri"/>
                <a:cs typeface="Arial" charset="0"/>
              </a:rPr>
              <a:t>Registry Data Entry</a:t>
            </a:r>
          </a:p>
        </p:txBody>
      </p:sp>
      <p:cxnSp>
        <p:nvCxnSpPr>
          <p:cNvPr id="9" name="Straight Arrow Connector 8">
            <a:extLst>
              <a:ext uri="{FF2B5EF4-FFF2-40B4-BE49-F238E27FC236}">
                <a16:creationId xmlns:a16="http://schemas.microsoft.com/office/drawing/2014/main" id="{496A43BC-E0ED-45AA-AF07-65B10B37CE90}"/>
              </a:ext>
            </a:extLst>
          </p:cNvPr>
          <p:cNvCxnSpPr/>
          <p:nvPr/>
        </p:nvCxnSpPr>
        <p:spPr>
          <a:xfrm>
            <a:off x="4572000" y="4953000"/>
            <a:ext cx="2362200" cy="0"/>
          </a:xfrm>
          <a:prstGeom prst="straightConnector1">
            <a:avLst/>
          </a:prstGeom>
          <a:ln w="53975">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758446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HSPC Slide 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MITRE_template">
  <a:themeElements>
    <a:clrScheme name="MITRE_Corporate Palette">
      <a:dk1>
        <a:sysClr val="windowText" lastClr="000000"/>
      </a:dk1>
      <a:lt1>
        <a:sysClr val="window" lastClr="FFFFFF"/>
      </a:lt1>
      <a:dk2>
        <a:srgbClr val="005B94"/>
      </a:dk2>
      <a:lt2>
        <a:srgbClr val="DFE1DF"/>
      </a:lt2>
      <a:accent1>
        <a:srgbClr val="00B3DC"/>
      </a:accent1>
      <a:accent2>
        <a:srgbClr val="F7901E"/>
      </a:accent2>
      <a:accent3>
        <a:srgbClr val="FFE23C"/>
      </a:accent3>
      <a:accent4>
        <a:srgbClr val="BED131"/>
      </a:accent4>
      <a:accent5>
        <a:srgbClr val="C64227"/>
      </a:accent5>
      <a:accent6>
        <a:srgbClr val="FFFFFF"/>
      </a:accent6>
      <a:hlink>
        <a:srgbClr val="00B3DC"/>
      </a:hlink>
      <a:folHlink>
        <a:srgbClr val="800080"/>
      </a:folHlink>
    </a:clrScheme>
    <a:fontScheme name="MITRE Corpor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6350">
          <a:solidFill>
            <a:schemeClr val="tx1">
              <a:lumMod val="50000"/>
              <a:lumOff val="50000"/>
            </a:schemeClr>
          </a:solidFill>
        </a:ln>
      </a:spPr>
      <a:bodyPr rtlCol="0" anchor="ctr"/>
      <a:lstStyle>
        <a:defPPr algn="ctr">
          <a:defRPr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spcAft>
            <a:spcPts val="600"/>
          </a:spcAft>
          <a:defRPr sz="1600">
            <a:ea typeface="Verdana" pitchFamily="34" charset="0"/>
            <a:cs typeface="Verdana" pitchFamily="34" charset="0"/>
          </a:defRPr>
        </a:defPPr>
      </a:lstStyle>
    </a:txDef>
  </a:objectDefaults>
  <a:extraClrSchemeLst/>
  <a:extLst>
    <a:ext uri="{05A4C25C-085E-4340-85A3-A5531E510DB2}">
      <thm15:themeFamily xmlns:thm15="http://schemas.microsoft.com/office/thememl/2012/main" name="CorpTemplate.pptx" id="{CEAB987A-4C04-4486-9E55-1C80994E97A5}" vid="{7A63A845-46D7-4F9B-BF21-3163926A4E3C}"/>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HSPC Slide template</Template>
  <TotalTime>13631</TotalTime>
  <Words>5560</Words>
  <Application>Microsoft Office PowerPoint</Application>
  <PresentationFormat>Widescreen</PresentationFormat>
  <Paragraphs>1079</Paragraphs>
  <Slides>75</Slides>
  <Notes>22</Notes>
  <HiddenSlides>0</HiddenSlides>
  <MMClips>0</MMClips>
  <ScaleCrop>false</ScaleCrop>
  <HeadingPairs>
    <vt:vector size="6" baseType="variant">
      <vt:variant>
        <vt:lpstr>Fonts Used</vt:lpstr>
      </vt:variant>
      <vt:variant>
        <vt:i4>13</vt:i4>
      </vt:variant>
      <vt:variant>
        <vt:lpstr>Theme</vt:lpstr>
      </vt:variant>
      <vt:variant>
        <vt:i4>6</vt:i4>
      </vt:variant>
      <vt:variant>
        <vt:lpstr>Slide Titles</vt:lpstr>
      </vt:variant>
      <vt:variant>
        <vt:i4>75</vt:i4>
      </vt:variant>
    </vt:vector>
  </HeadingPairs>
  <TitlesOfParts>
    <vt:vector size="94" baseType="lpstr">
      <vt:lpstr>MS PGothic</vt:lpstr>
      <vt:lpstr>Arial</vt:lpstr>
      <vt:lpstr>Calibri</vt:lpstr>
      <vt:lpstr>Calibri Light</vt:lpstr>
      <vt:lpstr>Garamond</vt:lpstr>
      <vt:lpstr>Georgia</vt:lpstr>
      <vt:lpstr>Helvetica LT Std</vt:lpstr>
      <vt:lpstr>Lato Light</vt:lpstr>
      <vt:lpstr>Rockwell</vt:lpstr>
      <vt:lpstr>Symbol</vt:lpstr>
      <vt:lpstr>Times New Roman</vt:lpstr>
      <vt:lpstr>Verdana</vt:lpstr>
      <vt:lpstr>Wingdings</vt:lpstr>
      <vt:lpstr>HSPC Slide template</vt:lpstr>
      <vt:lpstr>Custom Design</vt:lpstr>
      <vt:lpstr>2_Custom Design</vt:lpstr>
      <vt:lpstr>1_Office Theme</vt:lpstr>
      <vt:lpstr>MITRE_template</vt:lpstr>
      <vt:lpstr>Office Theme</vt:lpstr>
      <vt:lpstr>Clinical Track Slides</vt:lpstr>
      <vt:lpstr>Clinical Track Overview</vt:lpstr>
      <vt:lpstr>Context for All Discussions</vt:lpstr>
      <vt:lpstr>Risks of the current fragmented approaches</vt:lpstr>
      <vt:lpstr>Why Bring Your Work to CIIC?</vt:lpstr>
      <vt:lpstr>HSPC/CIIC Project Support</vt:lpstr>
      <vt:lpstr>CIIC Projects Process and Update</vt:lpstr>
      <vt:lpstr>Improving Healthcare Data Interoperability - Duke Clinical Research Institute  Pew Project  James E. Tcheng, MD Rebecca Wilgus, RN, MSN  Grant support provided by the Pew Charitable Trusts</vt:lpstr>
      <vt:lpstr>Swivel Chair Interoperability  Wes Rishel</vt:lpstr>
      <vt:lpstr>Registry Issues</vt:lpstr>
      <vt:lpstr>Improving Healthcare Data Interoperability – The Pew Project Convening the Registry Community</vt:lpstr>
      <vt:lpstr>Scope</vt:lpstr>
      <vt:lpstr>Sex (NOT Gender!!) - 20/24 registries</vt:lpstr>
      <vt:lpstr>Key CDE Metadata</vt:lpstr>
      <vt:lpstr>Implications</vt:lpstr>
      <vt:lpstr>OPA/ACOG FPAR 2.0 project</vt:lpstr>
      <vt:lpstr>Title X: A diverse and wide network</vt:lpstr>
      <vt:lpstr>Converge: Draft 2.0 Data Elements</vt:lpstr>
      <vt:lpstr>Development of FHIR profile</vt:lpstr>
      <vt:lpstr>Current State</vt:lpstr>
      <vt:lpstr>Issues</vt:lpstr>
      <vt:lpstr>Cancer Data Interoperability Project</vt:lpstr>
      <vt:lpstr>Current State of Cancer Research</vt:lpstr>
      <vt:lpstr>Future State of Cancer Research</vt:lpstr>
      <vt:lpstr>Cancer Data Interoperability Project [integrating the MITRE-funded Standard Health Record (SHR) for Oncology initiative]</vt:lpstr>
      <vt:lpstr>Development of models, profiles and IGs</vt:lpstr>
      <vt:lpstr>Cancer Interoperability Group Sponsored by CIC WG, co-sponsored by CIMI WG</vt:lpstr>
      <vt:lpstr>Flux Notes™ Open Source System Capture and view structured real-world clinical care data</vt:lpstr>
      <vt:lpstr>Partners and iCAREdata        Pilot Sites</vt:lpstr>
      <vt:lpstr>Cancer Data Interoperability Project  Planned path forward</vt:lpstr>
      <vt:lpstr>Keys to Success (so far)</vt:lpstr>
      <vt:lpstr>PowerPoint Presentation</vt:lpstr>
      <vt:lpstr>PowerPoint Presentation</vt:lpstr>
      <vt:lpstr>Curation Process Challenges</vt:lpstr>
      <vt:lpstr>Standards Landscape Survey</vt:lpstr>
      <vt:lpstr>ICAREdata Study Goal</vt:lpstr>
      <vt:lpstr>CIIC Process Overview</vt:lpstr>
      <vt:lpstr>Process Model Scope</vt:lpstr>
      <vt:lpstr>Process Model Overview</vt:lpstr>
      <vt:lpstr>Today’s Focus</vt:lpstr>
      <vt:lpstr>Project Intake</vt:lpstr>
      <vt:lpstr>CIIC Project Application</vt:lpstr>
      <vt:lpstr>CIIC Project Application</vt:lpstr>
      <vt:lpstr>CIIC Agreements</vt:lpstr>
      <vt:lpstr>CIIC Agreements</vt:lpstr>
      <vt:lpstr>Project Acceptance Criteria</vt:lpstr>
      <vt:lpstr>Project Selection/Engagement/Commitment /Recognition Process</vt:lpstr>
      <vt:lpstr>Current Project Applications</vt:lpstr>
      <vt:lpstr>Define Requirements</vt:lpstr>
      <vt:lpstr>Context of Use</vt:lpstr>
      <vt:lpstr>Data Requirements</vt:lpstr>
      <vt:lpstr>Model Repository and Model Adoption</vt:lpstr>
      <vt:lpstr>Create Models</vt:lpstr>
      <vt:lpstr>Collaboration Tools for Clinicians</vt:lpstr>
      <vt:lpstr>Collaboration Tools for Clinicians</vt:lpstr>
      <vt:lpstr>CIIC Project Application</vt:lpstr>
      <vt:lpstr>CIIC Project Application</vt:lpstr>
      <vt:lpstr>Context of Use</vt:lpstr>
      <vt:lpstr>Data Requirements</vt:lpstr>
      <vt:lpstr>Project Coordination Tools</vt:lpstr>
      <vt:lpstr>Framework for Clinician Review of Clinical Data Models</vt:lpstr>
      <vt:lpstr>Data Model Governance Process Characteristics</vt:lpstr>
      <vt:lpstr>What does it mean to be a clinically correct model?</vt:lpstr>
      <vt:lpstr>Data Model Governance Process</vt:lpstr>
      <vt:lpstr>Data Model Governance Role</vt:lpstr>
      <vt:lpstr>Project Owners</vt:lpstr>
      <vt:lpstr>Model Steward</vt:lpstr>
      <vt:lpstr>Interested Party</vt:lpstr>
      <vt:lpstr>Technical Reviewers</vt:lpstr>
      <vt:lpstr>CIIC – Building the Community</vt:lpstr>
      <vt:lpstr>Discussion Purpose</vt:lpstr>
      <vt:lpstr>Who is here?</vt:lpstr>
      <vt:lpstr>CIIC Community</vt:lpstr>
      <vt:lpstr>What is the meaning of membership?</vt:lpstr>
      <vt:lpstr>Staying Connected to the Community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Virginia Riehl</dc:creator>
  <cp:lastModifiedBy>Virginia Riehl</cp:lastModifiedBy>
  <cp:revision>66</cp:revision>
  <cp:lastPrinted>2018-07-23T13:02:25Z</cp:lastPrinted>
  <dcterms:created xsi:type="dcterms:W3CDTF">2018-07-16T18:02:46Z</dcterms:created>
  <dcterms:modified xsi:type="dcterms:W3CDTF">2018-08-01T16:14:46Z</dcterms:modified>
</cp:coreProperties>
</file>