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71"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6" autoAdjust="0"/>
    <p:restoredTop sz="94660"/>
  </p:normalViewPr>
  <p:slideViewPr>
    <p:cSldViewPr snapToGrid="0">
      <p:cViewPr varScale="1">
        <p:scale>
          <a:sx n="147" d="100"/>
          <a:sy n="147" d="100"/>
        </p:scale>
        <p:origin x="23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873A-1A07-4B0D-AF42-73EBE6EB16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94A5F1-6D7D-4499-A911-2562E4F4A0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910D72-ECB5-4B91-A593-4E44857B177E}"/>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5" name="Footer Placeholder 4">
            <a:extLst>
              <a:ext uri="{FF2B5EF4-FFF2-40B4-BE49-F238E27FC236}">
                <a16:creationId xmlns:a16="http://schemas.microsoft.com/office/drawing/2014/main" id="{B01F4F23-E274-46C1-825E-3B61B2103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1115F-2A69-45E5-8390-B371D8CA84FE}"/>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82521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D1D04-9373-4E9C-973C-B5A8FAF63F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1AD0A7-F4D9-44D8-87B0-086E171D7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BBBA7-720C-4D07-8F08-25833B3016E9}"/>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5" name="Footer Placeholder 4">
            <a:extLst>
              <a:ext uri="{FF2B5EF4-FFF2-40B4-BE49-F238E27FC236}">
                <a16:creationId xmlns:a16="http://schemas.microsoft.com/office/drawing/2014/main" id="{844AB384-5BFB-479D-8716-1900DB38BD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627F3-BEDC-427D-826A-A3331983B45F}"/>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89544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9A6EDC-3390-4ADC-B543-6E9601DDE6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0F9846-83A2-46D0-B2C2-4F61ED857C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35061-C9EC-4582-8D33-7B3072901AE4}"/>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5" name="Footer Placeholder 4">
            <a:extLst>
              <a:ext uri="{FF2B5EF4-FFF2-40B4-BE49-F238E27FC236}">
                <a16:creationId xmlns:a16="http://schemas.microsoft.com/office/drawing/2014/main" id="{C12B5E26-4998-43E5-97EA-26FEC9C99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FBAA0C-75EB-4739-8133-F1E70E0E4B4B}"/>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340309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E863-359F-4A41-90E7-0E3AC6B95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2246D-0DFA-417E-8661-0496AE9531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0B5FA-D4F9-4EB7-97E8-A13A86C939B9}"/>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5" name="Footer Placeholder 4">
            <a:extLst>
              <a:ext uri="{FF2B5EF4-FFF2-40B4-BE49-F238E27FC236}">
                <a16:creationId xmlns:a16="http://schemas.microsoft.com/office/drawing/2014/main" id="{A717F90D-1063-4560-BF30-02B2969A2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B918A-6E94-42EA-977A-A0101DF8704D}"/>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34357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C5D5B-7A4A-437B-AE0F-27B8CB466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9DEA8B-966C-42AF-9ACC-A84D4A072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2EBC43-413F-4110-A7ED-6DA223B21451}"/>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5" name="Footer Placeholder 4">
            <a:extLst>
              <a:ext uri="{FF2B5EF4-FFF2-40B4-BE49-F238E27FC236}">
                <a16:creationId xmlns:a16="http://schemas.microsoft.com/office/drawing/2014/main" id="{4C68C54E-16EC-4967-A819-F234C2BF6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7A357-E0B5-4806-8AE8-26E7C456220E}"/>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210926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AF2B-D7F6-44D5-A195-D3EDE618C9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12E97-38BC-40D9-8439-2287A744EF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0D47C7-6CB8-4E7D-8DEA-CC5C202D1E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B0FC33-6851-4359-B6A7-1EC745E93C35}"/>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6" name="Footer Placeholder 5">
            <a:extLst>
              <a:ext uri="{FF2B5EF4-FFF2-40B4-BE49-F238E27FC236}">
                <a16:creationId xmlns:a16="http://schemas.microsoft.com/office/drawing/2014/main" id="{EDBE960C-B612-4A8E-BE63-EFBAF7D46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2D973-6CD3-464B-81E1-68B67D51FE3E}"/>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207570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3B2-6451-4B53-AD04-DF9775C697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B49A64-5AD2-4376-A7B3-78BDDFF4F2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857D5E-B814-4E12-B01C-131F62B47C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8B9D15-4AED-4F85-B739-C5F1336DBE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6D52EC-C4A0-4842-A859-2B0496A1F6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7677F9-2631-44A9-80B9-1AD7929F3F50}"/>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8" name="Footer Placeholder 7">
            <a:extLst>
              <a:ext uri="{FF2B5EF4-FFF2-40B4-BE49-F238E27FC236}">
                <a16:creationId xmlns:a16="http://schemas.microsoft.com/office/drawing/2014/main" id="{D3A546C1-4CBE-4FFA-9C86-F77A7436FB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16E89B-FDAC-4D8D-BB22-48B134E6E8F0}"/>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83912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26F68-8564-4CF4-A3F9-02DC02DA8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B99995-A146-49E8-B292-EDC841B2678E}"/>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4" name="Footer Placeholder 3">
            <a:extLst>
              <a:ext uri="{FF2B5EF4-FFF2-40B4-BE49-F238E27FC236}">
                <a16:creationId xmlns:a16="http://schemas.microsoft.com/office/drawing/2014/main" id="{95C16340-C026-4D44-BEA4-0A116D738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8D0993-5F50-435B-BFAA-BD5D53602136}"/>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169549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5F0BA-59BB-4FFF-B9C1-CCEF84A326BE}"/>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3" name="Footer Placeholder 2">
            <a:extLst>
              <a:ext uri="{FF2B5EF4-FFF2-40B4-BE49-F238E27FC236}">
                <a16:creationId xmlns:a16="http://schemas.microsoft.com/office/drawing/2014/main" id="{D0BA1BC8-7C47-49FA-AE40-A3E5EF3565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98431-CD5C-4373-B798-ADE04C720629}"/>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389533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9D22-1FC4-47FF-BDC5-9D32D49EF1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96CD95-09DE-4126-BC1F-734636969A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569828-194C-4870-A7D2-6EF79AD5E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985E6E-E430-4A22-8243-D51ADC20964D}"/>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6" name="Footer Placeholder 5">
            <a:extLst>
              <a:ext uri="{FF2B5EF4-FFF2-40B4-BE49-F238E27FC236}">
                <a16:creationId xmlns:a16="http://schemas.microsoft.com/office/drawing/2014/main" id="{66855AC4-CFAC-497F-A040-26D2BF36EA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676556-2AF9-436B-B0BE-2A8862902BFD}"/>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275788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E0C67-B1EA-4402-806D-E19BBF93B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22FD87-97D6-471F-B074-C842F364F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0C03F9-0A03-4E8F-9551-64CF03BA1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580D4E-3AF2-47D7-969D-82DA6FBD8EA4}"/>
              </a:ext>
            </a:extLst>
          </p:cNvPr>
          <p:cNvSpPr>
            <a:spLocks noGrp="1"/>
          </p:cNvSpPr>
          <p:nvPr>
            <p:ph type="dt" sz="half" idx="10"/>
          </p:nvPr>
        </p:nvSpPr>
        <p:spPr/>
        <p:txBody>
          <a:bodyPr/>
          <a:lstStyle/>
          <a:p>
            <a:fld id="{1E0896EC-B032-4E4F-9CD0-B7071600FBC5}" type="datetimeFigureOut">
              <a:rPr lang="en-US" smtClean="0"/>
              <a:t>12/5/18</a:t>
            </a:fld>
            <a:endParaRPr lang="en-US"/>
          </a:p>
        </p:txBody>
      </p:sp>
      <p:sp>
        <p:nvSpPr>
          <p:cNvPr id="6" name="Footer Placeholder 5">
            <a:extLst>
              <a:ext uri="{FF2B5EF4-FFF2-40B4-BE49-F238E27FC236}">
                <a16:creationId xmlns:a16="http://schemas.microsoft.com/office/drawing/2014/main" id="{21D1AD71-28A0-4A47-8EF3-1C97A10F2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BEFBF-E2F9-4981-AC53-70AFAC1E1753}"/>
              </a:ext>
            </a:extLst>
          </p:cNvPr>
          <p:cNvSpPr>
            <a:spLocks noGrp="1"/>
          </p:cNvSpPr>
          <p:nvPr>
            <p:ph type="sldNum" sz="quarter" idx="12"/>
          </p:nvPr>
        </p:nvSpPr>
        <p:spPr/>
        <p:txBody>
          <a:bodyPr/>
          <a:lstStyle/>
          <a:p>
            <a:fld id="{5E389B40-72DD-4A86-9615-576416538B25}" type="slidenum">
              <a:rPr lang="en-US" smtClean="0"/>
              <a:t>‹#›</a:t>
            </a:fld>
            <a:endParaRPr lang="en-US"/>
          </a:p>
        </p:txBody>
      </p:sp>
    </p:spTree>
    <p:extLst>
      <p:ext uri="{BB962C8B-B14F-4D97-AF65-F5344CB8AC3E}">
        <p14:creationId xmlns:p14="http://schemas.microsoft.com/office/powerpoint/2010/main" val="2952213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EE12A8-1AE4-4D5B-98F8-C0B5DFE76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2B2670-3781-4726-86A4-1FF2C537BD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5178-C9F7-46CF-AD7A-8C4966846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896EC-B032-4E4F-9CD0-B7071600FBC5}" type="datetimeFigureOut">
              <a:rPr lang="en-US" smtClean="0"/>
              <a:t>12/5/18</a:t>
            </a:fld>
            <a:endParaRPr lang="en-US"/>
          </a:p>
        </p:txBody>
      </p:sp>
      <p:sp>
        <p:nvSpPr>
          <p:cNvPr id="5" name="Footer Placeholder 4">
            <a:extLst>
              <a:ext uri="{FF2B5EF4-FFF2-40B4-BE49-F238E27FC236}">
                <a16:creationId xmlns:a16="http://schemas.microsoft.com/office/drawing/2014/main" id="{2D8670B9-78B7-4B7A-8848-211659F64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0805BA-4CE2-47A1-B529-8DF37CAC29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89B40-72DD-4A86-9615-576416538B25}" type="slidenum">
              <a:rPr lang="en-US" smtClean="0"/>
              <a:t>‹#›</a:t>
            </a:fld>
            <a:endParaRPr lang="en-US"/>
          </a:p>
        </p:txBody>
      </p:sp>
    </p:spTree>
    <p:extLst>
      <p:ext uri="{BB962C8B-B14F-4D97-AF65-F5344CB8AC3E}">
        <p14:creationId xmlns:p14="http://schemas.microsoft.com/office/powerpoint/2010/main" val="2110574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ealthservices.atlassian.net/wiki/display/TAC/Architecture+Principles+Taskfor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ubs.opengroup.org/architecture/togaf8-doc/arch/chap29.html#tagtcjh_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C5FA-208A-4318-976A-7CEA0BB74819}"/>
              </a:ext>
            </a:extLst>
          </p:cNvPr>
          <p:cNvSpPr>
            <a:spLocks noGrp="1"/>
          </p:cNvSpPr>
          <p:nvPr>
            <p:ph type="ctrTitle"/>
          </p:nvPr>
        </p:nvSpPr>
        <p:spPr/>
        <p:txBody>
          <a:bodyPr/>
          <a:lstStyle/>
          <a:p>
            <a:r>
              <a:rPr lang="en-US" dirty="0"/>
              <a:t>Architecture Principles</a:t>
            </a:r>
            <a:br>
              <a:rPr lang="en-US" dirty="0"/>
            </a:br>
            <a:r>
              <a:rPr lang="en-US" dirty="0"/>
              <a:t>Task Force</a:t>
            </a:r>
          </a:p>
        </p:txBody>
      </p:sp>
      <p:sp>
        <p:nvSpPr>
          <p:cNvPr id="3" name="Subtitle 2">
            <a:extLst>
              <a:ext uri="{FF2B5EF4-FFF2-40B4-BE49-F238E27FC236}">
                <a16:creationId xmlns:a16="http://schemas.microsoft.com/office/drawing/2014/main" id="{062C9972-8A5E-4149-96C7-F583D58AB40B}"/>
              </a:ext>
            </a:extLst>
          </p:cNvPr>
          <p:cNvSpPr>
            <a:spLocks noGrp="1"/>
          </p:cNvSpPr>
          <p:nvPr>
            <p:ph type="subTitle" idx="1"/>
          </p:nvPr>
        </p:nvSpPr>
        <p:spPr/>
        <p:txBody>
          <a:bodyPr/>
          <a:lstStyle/>
          <a:p>
            <a:r>
              <a:rPr lang="en-US" dirty="0"/>
              <a:t>HSCP</a:t>
            </a:r>
          </a:p>
        </p:txBody>
      </p:sp>
    </p:spTree>
    <p:extLst>
      <p:ext uri="{BB962C8B-B14F-4D97-AF65-F5344CB8AC3E}">
        <p14:creationId xmlns:p14="http://schemas.microsoft.com/office/powerpoint/2010/main" val="92579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BA583-9373-4EB9-9922-CD7E719F470A}"/>
              </a:ext>
            </a:extLst>
          </p:cNvPr>
          <p:cNvSpPr>
            <a:spLocks noGrp="1"/>
          </p:cNvSpPr>
          <p:nvPr>
            <p:ph type="title"/>
          </p:nvPr>
        </p:nvSpPr>
        <p:spPr/>
        <p:txBody>
          <a:bodyPr/>
          <a:lstStyle/>
          <a:p>
            <a:r>
              <a:rPr lang="en-US" dirty="0"/>
              <a:t>Community Focus</a:t>
            </a:r>
          </a:p>
        </p:txBody>
      </p:sp>
      <p:graphicFrame>
        <p:nvGraphicFramePr>
          <p:cNvPr id="4" name="Content Placeholder 3">
            <a:extLst>
              <a:ext uri="{FF2B5EF4-FFF2-40B4-BE49-F238E27FC236}">
                <a16:creationId xmlns:a16="http://schemas.microsoft.com/office/drawing/2014/main" id="{20A15E46-264D-4E8D-8F1D-DB18FE665B1C}"/>
              </a:ext>
            </a:extLst>
          </p:cNvPr>
          <p:cNvGraphicFramePr>
            <a:graphicFrameLocks noGrp="1"/>
          </p:cNvGraphicFramePr>
          <p:nvPr>
            <p:ph idx="1"/>
            <p:extLst>
              <p:ext uri="{D42A27DB-BD31-4B8C-83A1-F6EECF244321}">
                <p14:modId xmlns:p14="http://schemas.microsoft.com/office/powerpoint/2010/main" val="1774934667"/>
              </p:ext>
            </p:extLst>
          </p:nvPr>
        </p:nvGraphicFramePr>
        <p:xfrm>
          <a:off x="838200" y="1690688"/>
          <a:ext cx="10515600" cy="97136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2175686607"/>
                    </a:ext>
                  </a:extLst>
                </a:gridCol>
                <a:gridCol w="9358262">
                  <a:extLst>
                    <a:ext uri="{9D8B030D-6E8A-4147-A177-3AD203B41FA5}">
                      <a16:colId xmlns:a16="http://schemas.microsoft.com/office/drawing/2014/main" val="2189108001"/>
                    </a:ext>
                  </a:extLst>
                </a:gridCol>
              </a:tblGrid>
              <a:tr h="228668">
                <a:tc>
                  <a:txBody>
                    <a:bodyPr/>
                    <a:lstStyle/>
                    <a:p>
                      <a:pPr algn="l" fontAlgn="ctr"/>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Decisions regarding core assets are made in the best interest of the general community.</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798887161"/>
                  </a:ext>
                </a:extLst>
              </a:tr>
              <a:tr h="228668">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Vendor preferences should not drive both the problem and solution spaces of a domain.</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469740044"/>
                  </a:ext>
                </a:extLst>
              </a:tr>
              <a:tr h="228668">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Acceptance of contributions requires mindfulness of differing member objectives.</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367303187"/>
                  </a:ext>
                </a:extLst>
              </a:tr>
            </a:tbl>
          </a:graphicData>
        </a:graphic>
      </p:graphicFrame>
    </p:spTree>
    <p:extLst>
      <p:ext uri="{BB962C8B-B14F-4D97-AF65-F5344CB8AC3E}">
        <p14:creationId xmlns:p14="http://schemas.microsoft.com/office/powerpoint/2010/main" val="1019936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56B8-C3F0-47B6-99D9-A825059D7B45}"/>
              </a:ext>
            </a:extLst>
          </p:cNvPr>
          <p:cNvSpPr>
            <a:spLocks noGrp="1"/>
          </p:cNvSpPr>
          <p:nvPr>
            <p:ph type="title"/>
          </p:nvPr>
        </p:nvSpPr>
        <p:spPr/>
        <p:txBody>
          <a:bodyPr/>
          <a:lstStyle/>
          <a:p>
            <a:r>
              <a:rPr lang="en-US" dirty="0"/>
              <a:t>Ensure Supportability, Sustainability and Continuity </a:t>
            </a:r>
          </a:p>
        </p:txBody>
      </p:sp>
      <p:graphicFrame>
        <p:nvGraphicFramePr>
          <p:cNvPr id="4" name="Content Placeholder 3">
            <a:extLst>
              <a:ext uri="{FF2B5EF4-FFF2-40B4-BE49-F238E27FC236}">
                <a16:creationId xmlns:a16="http://schemas.microsoft.com/office/drawing/2014/main" id="{3686AF9D-96B8-4790-9229-2945ED6289A2}"/>
              </a:ext>
            </a:extLst>
          </p:cNvPr>
          <p:cNvGraphicFramePr>
            <a:graphicFrameLocks noGrp="1"/>
          </p:cNvGraphicFramePr>
          <p:nvPr>
            <p:ph idx="1"/>
            <p:extLst>
              <p:ext uri="{D42A27DB-BD31-4B8C-83A1-F6EECF244321}">
                <p14:modId xmlns:p14="http://schemas.microsoft.com/office/powerpoint/2010/main" val="643904980"/>
              </p:ext>
            </p:extLst>
          </p:nvPr>
        </p:nvGraphicFramePr>
        <p:xfrm>
          <a:off x="838200" y="1690688"/>
          <a:ext cx="10515600" cy="398888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3059417138"/>
                    </a:ext>
                  </a:extLst>
                </a:gridCol>
                <a:gridCol w="9358262">
                  <a:extLst>
                    <a:ext uri="{9D8B030D-6E8A-4147-A177-3AD203B41FA5}">
                      <a16:colId xmlns:a16="http://schemas.microsoft.com/office/drawing/2014/main" val="1426449322"/>
                    </a:ext>
                  </a:extLst>
                </a:gridCol>
              </a:tblGrid>
              <a:tr h="228668">
                <a:tc>
                  <a:txBody>
                    <a:bodyPr/>
                    <a:lstStyle/>
                    <a:p>
                      <a:pPr algn="l" fontAlgn="ctr"/>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Solutions must be supportable, sustainable and provide the required degree of business continuity necessary for the nature of their operations.</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3586688566"/>
                  </a:ext>
                </a:extLst>
              </a:tr>
              <a:tr h="597336">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If the HSPC infrastructure and solutions are to be adopted and embraced within the context of healthcare services, and achieve the required degree of confidence within the HSPC community necessary for its successful usage, they need to be readily supportable, sustainable and provide a business continuity of operation exceeding routine expectations.</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651458004"/>
                  </a:ext>
                </a:extLst>
              </a:tr>
              <a:tr h="1185338">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(a) Support capability must be continuously available and readily deployed when necessary. (b) Disruptions due to routine support should be avoided if at all possible and </a:t>
                      </a:r>
                      <a:r>
                        <a:rPr lang="en-US" sz="1800" u="none" strike="noStrike" dirty="0" err="1">
                          <a:effectLst/>
                        </a:rPr>
                        <a:t>minimised</a:t>
                      </a:r>
                      <a:r>
                        <a:rPr lang="en-US" sz="1800" u="none" strike="noStrike" dirty="0">
                          <a:effectLst/>
                        </a:rPr>
                        <a:t> where unavoidable. (c) The technology that is adopted must be effectively supported within the IT and vendor community. The necessary skills should be readily available in the marketplace to avoid technological or skillset scarcity or obsolescence. (d) Ongoing operations of the national eHealth infrastructure and services will need to ensure suitable up-time and maximum mean time between failure, commensurate with the requirements or criticality of the service and factoring in a safe margin of excess capacity to most effectively ensure continuity of operations.</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679838919"/>
                  </a:ext>
                </a:extLst>
              </a:tr>
            </a:tbl>
          </a:graphicData>
        </a:graphic>
      </p:graphicFrame>
    </p:spTree>
    <p:extLst>
      <p:ext uri="{BB962C8B-B14F-4D97-AF65-F5344CB8AC3E}">
        <p14:creationId xmlns:p14="http://schemas.microsoft.com/office/powerpoint/2010/main" val="1996002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F840-9684-45EF-89E9-5054ED4DBF7C}"/>
              </a:ext>
            </a:extLst>
          </p:cNvPr>
          <p:cNvSpPr>
            <a:spLocks noGrp="1"/>
          </p:cNvSpPr>
          <p:nvPr>
            <p:ph type="title"/>
          </p:nvPr>
        </p:nvSpPr>
        <p:spPr/>
        <p:txBody>
          <a:bodyPr/>
          <a:lstStyle/>
          <a:p>
            <a:r>
              <a:rPr lang="en-US" dirty="0"/>
              <a:t>Good Enough</a:t>
            </a:r>
          </a:p>
        </p:txBody>
      </p:sp>
      <p:graphicFrame>
        <p:nvGraphicFramePr>
          <p:cNvPr id="4" name="Content Placeholder 3">
            <a:extLst>
              <a:ext uri="{FF2B5EF4-FFF2-40B4-BE49-F238E27FC236}">
                <a16:creationId xmlns:a16="http://schemas.microsoft.com/office/drawing/2014/main" id="{5D298AF3-15DB-4E03-8714-B5E1275AC05E}"/>
              </a:ext>
            </a:extLst>
          </p:cNvPr>
          <p:cNvGraphicFramePr>
            <a:graphicFrameLocks noGrp="1"/>
          </p:cNvGraphicFramePr>
          <p:nvPr>
            <p:ph idx="1"/>
            <p:extLst>
              <p:ext uri="{D42A27DB-BD31-4B8C-83A1-F6EECF244321}">
                <p14:modId xmlns:p14="http://schemas.microsoft.com/office/powerpoint/2010/main" val="2456469893"/>
              </p:ext>
            </p:extLst>
          </p:nvPr>
        </p:nvGraphicFramePr>
        <p:xfrm>
          <a:off x="838200" y="1690688"/>
          <a:ext cx="10515600" cy="179432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1118217609"/>
                    </a:ext>
                  </a:extLst>
                </a:gridCol>
                <a:gridCol w="9358262">
                  <a:extLst>
                    <a:ext uri="{9D8B030D-6E8A-4147-A177-3AD203B41FA5}">
                      <a16:colId xmlns:a16="http://schemas.microsoft.com/office/drawing/2014/main" val="1548209520"/>
                    </a:ext>
                  </a:extLst>
                </a:gridCol>
              </a:tblGrid>
              <a:tr h="228668">
                <a:tc>
                  <a:txBody>
                    <a:bodyPr/>
                    <a:lstStyle/>
                    <a:p>
                      <a:pPr algn="l" fontAlgn="ctr"/>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Seek effective, utilitarian solutions at the expense of overly elegant, altruistic and potentially unimplementable alternatives.  </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363262478"/>
                  </a:ext>
                </a:extLst>
              </a:tr>
              <a:tr h="407869">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While there may be many esoteric and ideal solutions to any problem, remaining focused on the practical and pragmatic will help HSPC to provide timely solutions fit-for-purpose, and better meet the needs of the market and key stakeholders.</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966060083"/>
                  </a:ext>
                </a:extLst>
              </a:tr>
              <a:tr h="228668">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May need to compromise on idealistic solutions in favor of “good enough” alternatives.</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016147509"/>
                  </a:ext>
                </a:extLst>
              </a:tr>
            </a:tbl>
          </a:graphicData>
        </a:graphic>
      </p:graphicFrame>
    </p:spTree>
    <p:extLst>
      <p:ext uri="{BB962C8B-B14F-4D97-AF65-F5344CB8AC3E}">
        <p14:creationId xmlns:p14="http://schemas.microsoft.com/office/powerpoint/2010/main" val="718223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487C6-F352-448B-A9EF-77E2DD1B8851}"/>
              </a:ext>
            </a:extLst>
          </p:cNvPr>
          <p:cNvSpPr>
            <a:spLocks noGrp="1"/>
          </p:cNvSpPr>
          <p:nvPr>
            <p:ph type="title"/>
          </p:nvPr>
        </p:nvSpPr>
        <p:spPr/>
        <p:txBody>
          <a:bodyPr/>
          <a:lstStyle/>
          <a:p>
            <a:r>
              <a:rPr lang="en-US" dirty="0"/>
              <a:t>Low Entry Barrier/Usability</a:t>
            </a:r>
          </a:p>
        </p:txBody>
      </p:sp>
      <p:graphicFrame>
        <p:nvGraphicFramePr>
          <p:cNvPr id="4" name="Content Placeholder 3">
            <a:extLst>
              <a:ext uri="{FF2B5EF4-FFF2-40B4-BE49-F238E27FC236}">
                <a16:creationId xmlns:a16="http://schemas.microsoft.com/office/drawing/2014/main" id="{481C605D-BB68-4C89-8508-D8B8452D0D00}"/>
              </a:ext>
            </a:extLst>
          </p:cNvPr>
          <p:cNvGraphicFramePr>
            <a:graphicFrameLocks noGrp="1"/>
          </p:cNvGraphicFramePr>
          <p:nvPr>
            <p:ph idx="1"/>
            <p:extLst>
              <p:ext uri="{D42A27DB-BD31-4B8C-83A1-F6EECF244321}">
                <p14:modId xmlns:p14="http://schemas.microsoft.com/office/powerpoint/2010/main" val="1063770355"/>
              </p:ext>
            </p:extLst>
          </p:nvPr>
        </p:nvGraphicFramePr>
        <p:xfrm>
          <a:off x="838200" y="1690688"/>
          <a:ext cx="10515600" cy="179432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1523443941"/>
                    </a:ext>
                  </a:extLst>
                </a:gridCol>
                <a:gridCol w="9358262">
                  <a:extLst>
                    <a:ext uri="{9D8B030D-6E8A-4147-A177-3AD203B41FA5}">
                      <a16:colId xmlns:a16="http://schemas.microsoft.com/office/drawing/2014/main" val="2409115987"/>
                    </a:ext>
                  </a:extLst>
                </a:gridCol>
              </a:tblGrid>
              <a:tr h="401335">
                <a:tc>
                  <a:txBody>
                    <a:bodyPr/>
                    <a:lstStyle/>
                    <a:p>
                      <a:pPr algn="l" fontAlgn="ctr"/>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Exploring a tool should require the smallest burden possible and systems should be easy to use, reduce mental cognitive load, minimize steps and training.</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539815061"/>
                  </a:ext>
                </a:extLst>
              </a:tr>
              <a:tr h="407869">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Meaningful evaluation and broad adoption requires easy trial use and good usability.  Easy to use systems improve the workflow efficiency, reduce errors and training resource.</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222648194"/>
                  </a:ext>
                </a:extLst>
              </a:tr>
              <a:tr h="407869">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Base service configurations may not be production-capable by default.  Higher costs to design and develop. Usability is difficult to measure, subjective and lacks a definitive standard we can use.</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369190317"/>
                  </a:ext>
                </a:extLst>
              </a:tr>
            </a:tbl>
          </a:graphicData>
        </a:graphic>
      </p:graphicFrame>
    </p:spTree>
    <p:extLst>
      <p:ext uri="{BB962C8B-B14F-4D97-AF65-F5344CB8AC3E}">
        <p14:creationId xmlns:p14="http://schemas.microsoft.com/office/powerpoint/2010/main" val="306912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1F71-3D83-409C-BA73-53E330F902BE}"/>
              </a:ext>
            </a:extLst>
          </p:cNvPr>
          <p:cNvSpPr>
            <a:spLocks noGrp="1"/>
          </p:cNvSpPr>
          <p:nvPr>
            <p:ph type="title"/>
          </p:nvPr>
        </p:nvSpPr>
        <p:spPr/>
        <p:txBody>
          <a:bodyPr/>
          <a:lstStyle/>
          <a:p>
            <a:r>
              <a:rPr lang="en-US" dirty="0"/>
              <a:t>Open Foundation</a:t>
            </a:r>
          </a:p>
        </p:txBody>
      </p:sp>
      <p:graphicFrame>
        <p:nvGraphicFramePr>
          <p:cNvPr id="4" name="Content Placeholder 3">
            <a:extLst>
              <a:ext uri="{FF2B5EF4-FFF2-40B4-BE49-F238E27FC236}">
                <a16:creationId xmlns:a16="http://schemas.microsoft.com/office/drawing/2014/main" id="{BD4A38B4-A05F-4F87-96A8-041CE9D5AB5F}"/>
              </a:ext>
            </a:extLst>
          </p:cNvPr>
          <p:cNvGraphicFramePr>
            <a:graphicFrameLocks noGrp="1"/>
          </p:cNvGraphicFramePr>
          <p:nvPr>
            <p:ph idx="1"/>
            <p:extLst>
              <p:ext uri="{D42A27DB-BD31-4B8C-83A1-F6EECF244321}">
                <p14:modId xmlns:p14="http://schemas.microsoft.com/office/powerpoint/2010/main" val="3900554241"/>
              </p:ext>
            </p:extLst>
          </p:nvPr>
        </p:nvGraphicFramePr>
        <p:xfrm>
          <a:off x="838200" y="1690688"/>
          <a:ext cx="10515600" cy="289160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1972298891"/>
                    </a:ext>
                  </a:extLst>
                </a:gridCol>
                <a:gridCol w="9358262">
                  <a:extLst>
                    <a:ext uri="{9D8B030D-6E8A-4147-A177-3AD203B41FA5}">
                      <a16:colId xmlns:a16="http://schemas.microsoft.com/office/drawing/2014/main" val="913130743"/>
                    </a:ext>
                  </a:extLst>
                </a:gridCol>
              </a:tblGrid>
              <a:tr h="407869">
                <a:tc>
                  <a:txBody>
                    <a:bodyPr/>
                    <a:lstStyle/>
                    <a:p>
                      <a:pPr algn="l" fontAlgn="b"/>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b"/>
                </a:tc>
                <a:tc>
                  <a:txBody>
                    <a:bodyPr/>
                    <a:lstStyle/>
                    <a:p>
                      <a:pPr algn="l" fontAlgn="b"/>
                      <a:r>
                        <a:rPr lang="en-US" sz="1800" u="none" strike="noStrike">
                          <a:effectLst/>
                        </a:rPr>
                        <a:t>The HSPC architecture work should be built upon open foundations, to include open standards, open architecture, and where appropriate open-source (commercially friendly).  </a:t>
                      </a:r>
                      <a:endParaRPr lang="en-US" sz="1800" b="0" i="0" u="none" strike="noStrike">
                        <a:solidFill>
                          <a:srgbClr val="000000"/>
                        </a:solidFill>
                        <a:effectLst/>
                        <a:latin typeface="Calibri" panose="020F0502020204030204" pitchFamily="34" charset="0"/>
                      </a:endParaRPr>
                    </a:p>
                  </a:txBody>
                  <a:tcPr marL="4667" marR="4667" marT="4667" marB="44800" anchor="b"/>
                </a:tc>
                <a:extLst>
                  <a:ext uri="{0D108BD9-81ED-4DB2-BD59-A6C34878D82A}">
                    <a16:rowId xmlns:a16="http://schemas.microsoft.com/office/drawing/2014/main" val="2075107329"/>
                  </a:ext>
                </a:extLst>
              </a:tr>
              <a:tr h="588002">
                <a:tc>
                  <a:txBody>
                    <a:bodyPr/>
                    <a:lstStyle/>
                    <a:p>
                      <a:pPr algn="l" fontAlgn="b"/>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b"/>
                </a:tc>
                <a:tc>
                  <a:txBody>
                    <a:bodyPr/>
                    <a:lstStyle/>
                    <a:p>
                      <a:pPr algn="l" fontAlgn="b"/>
                      <a:r>
                        <a:rPr lang="en-US" sz="1800" u="none" strike="noStrike">
                          <a:effectLst/>
                        </a:rPr>
                        <a:t>To effectively foster third party innovation and enhancement to the platform, vendors and organizations must be able to effectively integrate, extend, enhance, or replace components of the architecture with their existing or planned new acquisitions.  Building upon open principles enhances this posture, helping HSPC to achieve its target state objectives.</a:t>
                      </a:r>
                      <a:endParaRPr lang="en-US" sz="1800" b="0" i="0" u="none" strike="noStrike">
                        <a:solidFill>
                          <a:srgbClr val="000000"/>
                        </a:solidFill>
                        <a:effectLst/>
                        <a:latin typeface="Calibri" panose="020F0502020204030204" pitchFamily="34" charset="0"/>
                      </a:endParaRPr>
                    </a:p>
                  </a:txBody>
                  <a:tcPr marL="4667" marR="4667" marT="4667" marB="44800" anchor="b"/>
                </a:tc>
                <a:extLst>
                  <a:ext uri="{0D108BD9-81ED-4DB2-BD59-A6C34878D82A}">
                    <a16:rowId xmlns:a16="http://schemas.microsoft.com/office/drawing/2014/main" val="2612096037"/>
                  </a:ext>
                </a:extLst>
              </a:tr>
              <a:tr h="588002">
                <a:tc>
                  <a:txBody>
                    <a:bodyPr/>
                    <a:lstStyle/>
                    <a:p>
                      <a:pPr algn="l" fontAlgn="b"/>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b"/>
                </a:tc>
                <a:tc>
                  <a:txBody>
                    <a:bodyPr/>
                    <a:lstStyle/>
                    <a:p>
                      <a:pPr algn="l" fontAlgn="b"/>
                      <a:r>
                        <a:rPr lang="en-US" sz="1800" u="none" strike="noStrike" dirty="0">
                          <a:effectLst/>
                        </a:rPr>
                        <a:t>Not every standard needed will exist or be mature enough, and there will be circumstances where a more expedient path will be available.  Focus will need to be on the long term, and if a shortcut is taken the community must be willing to back that out when the long term answer is available and viable.</a:t>
                      </a:r>
                      <a:endParaRPr lang="en-US" sz="1800" b="0" i="0" u="none" strike="noStrike" dirty="0">
                        <a:solidFill>
                          <a:srgbClr val="000000"/>
                        </a:solidFill>
                        <a:effectLst/>
                        <a:latin typeface="Calibri" panose="020F0502020204030204" pitchFamily="34" charset="0"/>
                      </a:endParaRPr>
                    </a:p>
                  </a:txBody>
                  <a:tcPr marL="4667" marR="4667" marT="4667" marB="44800" anchor="b"/>
                </a:tc>
                <a:extLst>
                  <a:ext uri="{0D108BD9-81ED-4DB2-BD59-A6C34878D82A}">
                    <a16:rowId xmlns:a16="http://schemas.microsoft.com/office/drawing/2014/main" val="3008087577"/>
                  </a:ext>
                </a:extLst>
              </a:tr>
            </a:tbl>
          </a:graphicData>
        </a:graphic>
      </p:graphicFrame>
    </p:spTree>
    <p:extLst>
      <p:ext uri="{BB962C8B-B14F-4D97-AF65-F5344CB8AC3E}">
        <p14:creationId xmlns:p14="http://schemas.microsoft.com/office/powerpoint/2010/main" val="938800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1A9E6-F3A5-4AFF-A7A9-B1065B266A83}"/>
              </a:ext>
            </a:extLst>
          </p:cNvPr>
          <p:cNvSpPr>
            <a:spLocks noGrp="1"/>
          </p:cNvSpPr>
          <p:nvPr>
            <p:ph type="title"/>
          </p:nvPr>
        </p:nvSpPr>
        <p:spPr/>
        <p:txBody>
          <a:bodyPr/>
          <a:lstStyle/>
          <a:p>
            <a:r>
              <a:rPr lang="en-US" dirty="0"/>
              <a:t>Service Oriented Approach</a:t>
            </a:r>
          </a:p>
        </p:txBody>
      </p:sp>
      <p:graphicFrame>
        <p:nvGraphicFramePr>
          <p:cNvPr id="4" name="Content Placeholder 3">
            <a:extLst>
              <a:ext uri="{FF2B5EF4-FFF2-40B4-BE49-F238E27FC236}">
                <a16:creationId xmlns:a16="http://schemas.microsoft.com/office/drawing/2014/main" id="{6EBCC78F-71D6-4711-8835-53568BB9F591}"/>
              </a:ext>
            </a:extLst>
          </p:cNvPr>
          <p:cNvGraphicFramePr>
            <a:graphicFrameLocks noGrp="1"/>
          </p:cNvGraphicFramePr>
          <p:nvPr>
            <p:ph idx="1"/>
            <p:extLst>
              <p:ext uri="{D42A27DB-BD31-4B8C-83A1-F6EECF244321}">
                <p14:modId xmlns:p14="http://schemas.microsoft.com/office/powerpoint/2010/main" val="3575002624"/>
              </p:ext>
            </p:extLst>
          </p:nvPr>
        </p:nvGraphicFramePr>
        <p:xfrm>
          <a:off x="838200" y="1690688"/>
          <a:ext cx="10515600" cy="261728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2472761707"/>
                    </a:ext>
                  </a:extLst>
                </a:gridCol>
                <a:gridCol w="9358262">
                  <a:extLst>
                    <a:ext uri="{9D8B030D-6E8A-4147-A177-3AD203B41FA5}">
                      <a16:colId xmlns:a16="http://schemas.microsoft.com/office/drawing/2014/main" val="3433628728"/>
                    </a:ext>
                  </a:extLst>
                </a:gridCol>
              </a:tblGrid>
              <a:tr h="407869">
                <a:tc>
                  <a:txBody>
                    <a:bodyPr/>
                    <a:lstStyle/>
                    <a:p>
                      <a:pPr algn="l" fontAlgn="ctr"/>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A service-oriented approach with an emphasis on business services should be</a:t>
                      </a:r>
                      <a:br>
                        <a:rPr lang="en-US" sz="1800" u="none" strike="noStrike">
                          <a:effectLst/>
                        </a:rPr>
                      </a:br>
                      <a:r>
                        <a:rPr lang="en-US" sz="1800" u="none" strike="noStrike">
                          <a:effectLst/>
                        </a:rPr>
                        <a:t>applied to the development of specifications and services.</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4041191468"/>
                  </a:ext>
                </a:extLst>
              </a:tr>
              <a:tr h="793337">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A business service is a unit of functionality that clearly defines the value to a business rather than mere focus on technology improvement. Business services are the fundamental mechanism for sharing information and are key building blocks for building interoperable applications and solutions. One business service can be supported through one or more technical services. A technical service can be an application specific or an infrastructure related. </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397671619"/>
                  </a:ext>
                </a:extLst>
              </a:tr>
              <a:tr h="228668">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1. Standardized contracts 2. Loose coupling 3. Abstraction 4. Reusability 5. Autonomy 6. Statelessness 7. Discoverability 8. Composability </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963117022"/>
                  </a:ext>
                </a:extLst>
              </a:tr>
            </a:tbl>
          </a:graphicData>
        </a:graphic>
      </p:graphicFrame>
    </p:spTree>
    <p:extLst>
      <p:ext uri="{BB962C8B-B14F-4D97-AF65-F5344CB8AC3E}">
        <p14:creationId xmlns:p14="http://schemas.microsoft.com/office/powerpoint/2010/main" val="133113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A846-966A-495D-939A-A897E1477658}"/>
              </a:ext>
            </a:extLst>
          </p:cNvPr>
          <p:cNvSpPr>
            <a:spLocks noGrp="1"/>
          </p:cNvSpPr>
          <p:nvPr>
            <p:ph type="title"/>
          </p:nvPr>
        </p:nvSpPr>
        <p:spPr/>
        <p:txBody>
          <a:bodyPr/>
          <a:lstStyle/>
          <a:p>
            <a:r>
              <a:rPr lang="en-US" dirty="0"/>
              <a:t>Value Before Completeness</a:t>
            </a:r>
          </a:p>
        </p:txBody>
      </p:sp>
      <p:graphicFrame>
        <p:nvGraphicFramePr>
          <p:cNvPr id="4" name="Content Placeholder 3">
            <a:extLst>
              <a:ext uri="{FF2B5EF4-FFF2-40B4-BE49-F238E27FC236}">
                <a16:creationId xmlns:a16="http://schemas.microsoft.com/office/drawing/2014/main" id="{BED14A6E-8776-4E5A-9D1F-54B79ECA5888}"/>
              </a:ext>
            </a:extLst>
          </p:cNvPr>
          <p:cNvGraphicFramePr>
            <a:graphicFrameLocks noGrp="1"/>
          </p:cNvGraphicFramePr>
          <p:nvPr>
            <p:ph idx="1"/>
            <p:extLst>
              <p:ext uri="{D42A27DB-BD31-4B8C-83A1-F6EECF244321}">
                <p14:modId xmlns:p14="http://schemas.microsoft.com/office/powerpoint/2010/main" val="842035818"/>
              </p:ext>
            </p:extLst>
          </p:nvPr>
        </p:nvGraphicFramePr>
        <p:xfrm>
          <a:off x="838200" y="1682300"/>
          <a:ext cx="10515600" cy="97136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544636757"/>
                    </a:ext>
                  </a:extLst>
                </a:gridCol>
                <a:gridCol w="9358262">
                  <a:extLst>
                    <a:ext uri="{9D8B030D-6E8A-4147-A177-3AD203B41FA5}">
                      <a16:colId xmlns:a16="http://schemas.microsoft.com/office/drawing/2014/main" val="1426393057"/>
                    </a:ext>
                  </a:extLst>
                </a:gridCol>
              </a:tblGrid>
              <a:tr h="228668">
                <a:tc>
                  <a:txBody>
                    <a:bodyPr/>
                    <a:lstStyle/>
                    <a:p>
                      <a:pPr algn="l" fontAlgn="ctr"/>
                      <a:r>
                        <a:rPr lang="en-US" sz="1800" u="none" strike="noStrike" dirty="0">
                          <a:effectLst/>
                        </a:rPr>
                        <a:t>Statement</a:t>
                      </a:r>
                      <a:endParaRPr lang="en-US" sz="1800" b="1" i="0" u="none" strike="noStrike" dirty="0">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A useful, partially-complete service is better than complete nonexistent one.</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792835416"/>
                  </a:ext>
                </a:extLst>
              </a:tr>
              <a:tr h="228668">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Value of a tool can usually be gained before all requirements have been met.</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321214766"/>
                  </a:ext>
                </a:extLst>
              </a:tr>
              <a:tr h="228668">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Incomplete service Implementations are allowable, given an understanding of the issues.</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072498893"/>
                  </a:ext>
                </a:extLst>
              </a:tr>
            </a:tbl>
          </a:graphicData>
        </a:graphic>
      </p:graphicFrame>
    </p:spTree>
    <p:extLst>
      <p:ext uri="{BB962C8B-B14F-4D97-AF65-F5344CB8AC3E}">
        <p14:creationId xmlns:p14="http://schemas.microsoft.com/office/powerpoint/2010/main" val="258740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FDEE4-E3DF-4135-8F85-2FDFCE8B2ECF}"/>
              </a:ext>
            </a:extLst>
          </p:cNvPr>
          <p:cNvSpPr>
            <a:spLocks noGrp="1"/>
          </p:cNvSpPr>
          <p:nvPr>
            <p:ph type="title"/>
          </p:nvPr>
        </p:nvSpPr>
        <p:spPr/>
        <p:txBody>
          <a:bodyPr/>
          <a:lstStyle/>
          <a:p>
            <a:r>
              <a:rPr lang="en-US" dirty="0"/>
              <a:t>Charge</a:t>
            </a:r>
          </a:p>
        </p:txBody>
      </p:sp>
      <p:sp>
        <p:nvSpPr>
          <p:cNvPr id="3" name="Content Placeholder 2">
            <a:extLst>
              <a:ext uri="{FF2B5EF4-FFF2-40B4-BE49-F238E27FC236}">
                <a16:creationId xmlns:a16="http://schemas.microsoft.com/office/drawing/2014/main" id="{CA61562E-8B14-4997-86F9-C5C5B3D2C749}"/>
              </a:ext>
            </a:extLst>
          </p:cNvPr>
          <p:cNvSpPr>
            <a:spLocks noGrp="1"/>
          </p:cNvSpPr>
          <p:nvPr>
            <p:ph idx="1"/>
          </p:nvPr>
        </p:nvSpPr>
        <p:spPr/>
        <p:txBody>
          <a:bodyPr/>
          <a:lstStyle/>
          <a:p>
            <a:r>
              <a:rPr lang="en-US" dirty="0"/>
              <a:t>Define the set of HSPC Architecture Principles</a:t>
            </a:r>
          </a:p>
          <a:p>
            <a:r>
              <a:rPr lang="en-US" dirty="0"/>
              <a:t>Validate them with the larger group</a:t>
            </a:r>
          </a:p>
        </p:txBody>
      </p:sp>
    </p:spTree>
    <p:extLst>
      <p:ext uri="{BB962C8B-B14F-4D97-AF65-F5344CB8AC3E}">
        <p14:creationId xmlns:p14="http://schemas.microsoft.com/office/powerpoint/2010/main" val="253645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D577-88DE-4C8E-B2FD-6FBB68A6BF48}"/>
              </a:ext>
            </a:extLst>
          </p:cNvPr>
          <p:cNvSpPr>
            <a:spLocks noGrp="1"/>
          </p:cNvSpPr>
          <p:nvPr>
            <p:ph type="title"/>
          </p:nvPr>
        </p:nvSpPr>
        <p:spPr/>
        <p:txBody>
          <a:bodyPr/>
          <a:lstStyle/>
          <a:p>
            <a:r>
              <a:rPr lang="en-US" dirty="0"/>
              <a:t>Members</a:t>
            </a:r>
          </a:p>
        </p:txBody>
      </p:sp>
      <p:sp>
        <p:nvSpPr>
          <p:cNvPr id="3" name="Content Placeholder 2">
            <a:extLst>
              <a:ext uri="{FF2B5EF4-FFF2-40B4-BE49-F238E27FC236}">
                <a16:creationId xmlns:a16="http://schemas.microsoft.com/office/drawing/2014/main" id="{557695EF-1746-457C-AFB4-C7998DDE8459}"/>
              </a:ext>
            </a:extLst>
          </p:cNvPr>
          <p:cNvSpPr>
            <a:spLocks noGrp="1"/>
          </p:cNvSpPr>
          <p:nvPr>
            <p:ph idx="1"/>
          </p:nvPr>
        </p:nvSpPr>
        <p:spPr/>
        <p:txBody>
          <a:bodyPr>
            <a:normAutofit fontScale="92500" lnSpcReduction="20000"/>
          </a:bodyPr>
          <a:lstStyle/>
          <a:p>
            <a:r>
              <a:rPr lang="en-US" dirty="0"/>
              <a:t>Rob Reynolds - Lead</a:t>
            </a:r>
          </a:p>
          <a:p>
            <a:r>
              <a:rPr lang="en-US" dirty="0"/>
              <a:t>Amir Abrams</a:t>
            </a:r>
          </a:p>
          <a:p>
            <a:r>
              <a:rPr lang="en-US" dirty="0"/>
              <a:t>Bill Tomer</a:t>
            </a:r>
          </a:p>
          <a:p>
            <a:r>
              <a:rPr lang="en-US" dirty="0"/>
              <a:t>Bryn Rhodes</a:t>
            </a:r>
          </a:p>
          <a:p>
            <a:r>
              <a:rPr lang="en-US" dirty="0"/>
              <a:t>Jeff Stanford</a:t>
            </a:r>
          </a:p>
          <a:p>
            <a:r>
              <a:rPr lang="en-US" dirty="0"/>
              <a:t>John Svirbely</a:t>
            </a:r>
          </a:p>
          <a:p>
            <a:r>
              <a:rPr lang="en-US" dirty="0"/>
              <a:t>Josh Dees</a:t>
            </a:r>
          </a:p>
          <a:p>
            <a:r>
              <a:rPr lang="en-US" dirty="0"/>
              <a:t>Ken Rubin</a:t>
            </a:r>
          </a:p>
          <a:p>
            <a:r>
              <a:rPr lang="en-US" dirty="0"/>
              <a:t>Preston Lee</a:t>
            </a:r>
          </a:p>
          <a:p>
            <a:r>
              <a:rPr lang="en-US" dirty="0"/>
              <a:t>Rick Freeman</a:t>
            </a:r>
          </a:p>
        </p:txBody>
      </p:sp>
    </p:spTree>
    <p:extLst>
      <p:ext uri="{BB962C8B-B14F-4D97-AF65-F5344CB8AC3E}">
        <p14:creationId xmlns:p14="http://schemas.microsoft.com/office/powerpoint/2010/main" val="54885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5ACE-5F13-4E14-BF14-3FFA2C7FE948}"/>
              </a:ext>
            </a:extLst>
          </p:cNvPr>
          <p:cNvSpPr>
            <a:spLocks noGrp="1"/>
          </p:cNvSpPr>
          <p:nvPr>
            <p:ph type="title"/>
          </p:nvPr>
        </p:nvSpPr>
        <p:spPr/>
        <p:txBody>
          <a:bodyPr/>
          <a:lstStyle/>
          <a:p>
            <a:r>
              <a:rPr lang="en-US" dirty="0"/>
              <a:t>Principles for the Plan</a:t>
            </a:r>
          </a:p>
        </p:txBody>
      </p:sp>
      <p:sp>
        <p:nvSpPr>
          <p:cNvPr id="3" name="Content Placeholder 2">
            <a:extLst>
              <a:ext uri="{FF2B5EF4-FFF2-40B4-BE49-F238E27FC236}">
                <a16:creationId xmlns:a16="http://schemas.microsoft.com/office/drawing/2014/main" id="{E98277DA-E02B-49FA-B533-7B2B6AD3E8BF}"/>
              </a:ext>
            </a:extLst>
          </p:cNvPr>
          <p:cNvSpPr>
            <a:spLocks noGrp="1"/>
          </p:cNvSpPr>
          <p:nvPr>
            <p:ph idx="1"/>
          </p:nvPr>
        </p:nvSpPr>
        <p:spPr/>
        <p:txBody>
          <a:bodyPr>
            <a:normAutofit/>
          </a:bodyPr>
          <a:lstStyle/>
          <a:p>
            <a:r>
              <a:rPr lang="en-US" dirty="0"/>
              <a:t>Less is more</a:t>
            </a:r>
          </a:p>
          <a:p>
            <a:r>
              <a:rPr lang="en-US" dirty="0"/>
              <a:t>Leverage existing where sensible</a:t>
            </a:r>
          </a:p>
          <a:p>
            <a:r>
              <a:rPr lang="en-US" dirty="0"/>
              <a:t>Should bring value to the HSPC</a:t>
            </a:r>
          </a:p>
          <a:p>
            <a:pPr marL="457200" lvl="1" indent="0">
              <a:buNone/>
            </a:pPr>
            <a:endParaRPr lang="en-US" dirty="0"/>
          </a:p>
        </p:txBody>
      </p:sp>
    </p:spTree>
    <p:extLst>
      <p:ext uri="{BB962C8B-B14F-4D97-AF65-F5344CB8AC3E}">
        <p14:creationId xmlns:p14="http://schemas.microsoft.com/office/powerpoint/2010/main" val="362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C5820-97BB-460A-8E5E-700A0F4A26AE}"/>
              </a:ext>
            </a:extLst>
          </p:cNvPr>
          <p:cNvSpPr>
            <a:spLocks noGrp="1"/>
          </p:cNvSpPr>
          <p:nvPr>
            <p:ph type="title"/>
          </p:nvPr>
        </p:nvSpPr>
        <p:spPr/>
        <p:txBody>
          <a:bodyPr/>
          <a:lstStyle/>
          <a:p>
            <a:r>
              <a:rPr lang="en-US" dirty="0"/>
              <a:t>Plan</a:t>
            </a:r>
          </a:p>
        </p:txBody>
      </p:sp>
      <p:sp>
        <p:nvSpPr>
          <p:cNvPr id="5" name="Rectangle 4">
            <a:extLst>
              <a:ext uri="{FF2B5EF4-FFF2-40B4-BE49-F238E27FC236}">
                <a16:creationId xmlns:a16="http://schemas.microsoft.com/office/drawing/2014/main" id="{E555BCDD-1853-43BA-B9DC-3152475D57FF}"/>
              </a:ext>
            </a:extLst>
          </p:cNvPr>
          <p:cNvSpPr/>
          <p:nvPr/>
        </p:nvSpPr>
        <p:spPr>
          <a:xfrm>
            <a:off x="1156981" y="5643273"/>
            <a:ext cx="6096000" cy="246221"/>
          </a:xfrm>
          <a:prstGeom prst="rect">
            <a:avLst/>
          </a:prstGeom>
        </p:spPr>
        <p:txBody>
          <a:bodyPr>
            <a:spAutoFit/>
          </a:bodyPr>
          <a:lstStyle/>
          <a:p>
            <a:r>
              <a:rPr lang="en-US" sz="1000" dirty="0"/>
              <a:t>(</a:t>
            </a:r>
            <a:r>
              <a:rPr lang="en-US" sz="1000" dirty="0">
                <a:hlinkClick r:id="rId2"/>
              </a:rPr>
              <a:t>https://healthservices.atlassian.net/wiki/display/TAC/Architecture+Principles+Taskforce</a:t>
            </a:r>
            <a:r>
              <a:rPr lang="en-US" sz="1000" dirty="0"/>
              <a:t>)</a:t>
            </a:r>
          </a:p>
        </p:txBody>
      </p:sp>
      <p:pic>
        <p:nvPicPr>
          <p:cNvPr id="6" name="Picture 5">
            <a:extLst>
              <a:ext uri="{FF2B5EF4-FFF2-40B4-BE49-F238E27FC236}">
                <a16:creationId xmlns:a16="http://schemas.microsoft.com/office/drawing/2014/main" id="{14CC01F3-5711-4F51-9DAB-BDF9EE34E17A}"/>
              </a:ext>
            </a:extLst>
          </p:cNvPr>
          <p:cNvPicPr>
            <a:picLocks noChangeAspect="1"/>
          </p:cNvPicPr>
          <p:nvPr/>
        </p:nvPicPr>
        <p:blipFill>
          <a:blip r:embed="rId3"/>
          <a:stretch>
            <a:fillRect/>
          </a:stretch>
        </p:blipFill>
        <p:spPr>
          <a:xfrm>
            <a:off x="964034" y="1644420"/>
            <a:ext cx="5746515" cy="3930064"/>
          </a:xfrm>
          <a:prstGeom prst="rect">
            <a:avLst/>
          </a:prstGeom>
        </p:spPr>
      </p:pic>
    </p:spTree>
    <p:extLst>
      <p:ext uri="{BB962C8B-B14F-4D97-AF65-F5344CB8AC3E}">
        <p14:creationId xmlns:p14="http://schemas.microsoft.com/office/powerpoint/2010/main" val="173147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7C0CF-90BD-4701-97C5-0424E785D42A}"/>
              </a:ext>
            </a:extLst>
          </p:cNvPr>
          <p:cNvSpPr>
            <a:spLocks noGrp="1"/>
          </p:cNvSpPr>
          <p:nvPr>
            <p:ph type="title"/>
          </p:nvPr>
        </p:nvSpPr>
        <p:spPr>
          <a:xfrm>
            <a:off x="838200" y="365125"/>
            <a:ext cx="10515600" cy="1325563"/>
          </a:xfrm>
        </p:spPr>
        <p:txBody>
          <a:bodyPr/>
          <a:lstStyle/>
          <a:p>
            <a:r>
              <a:rPr lang="en-US" dirty="0"/>
              <a:t>Format</a:t>
            </a:r>
          </a:p>
        </p:txBody>
      </p:sp>
      <p:sp>
        <p:nvSpPr>
          <p:cNvPr id="3" name="Content Placeholder 2">
            <a:extLst>
              <a:ext uri="{FF2B5EF4-FFF2-40B4-BE49-F238E27FC236}">
                <a16:creationId xmlns:a16="http://schemas.microsoft.com/office/drawing/2014/main" id="{B9A86CB9-466B-4ABE-9841-2686C5287285}"/>
              </a:ext>
            </a:extLst>
          </p:cNvPr>
          <p:cNvSpPr>
            <a:spLocks noGrp="1"/>
          </p:cNvSpPr>
          <p:nvPr>
            <p:ph idx="1"/>
          </p:nvPr>
        </p:nvSpPr>
        <p:spPr>
          <a:xfrm>
            <a:off x="838200" y="5792598"/>
            <a:ext cx="8624582" cy="310393"/>
          </a:xfrm>
        </p:spPr>
        <p:txBody>
          <a:bodyPr>
            <a:normAutofit/>
          </a:bodyPr>
          <a:lstStyle/>
          <a:p>
            <a:pPr marL="457200" lvl="1" indent="0">
              <a:buNone/>
            </a:pPr>
            <a:r>
              <a:rPr lang="en-US" sz="900" dirty="0"/>
              <a:t>The Open Group. </a:t>
            </a:r>
            <a:r>
              <a:rPr lang="en-US" sz="900" i="1" dirty="0"/>
              <a:t>Architecture Principles. 11/10/2016 </a:t>
            </a:r>
            <a:r>
              <a:rPr lang="en-US" sz="900" dirty="0"/>
              <a:t>from TOGAF 8.1.1.1 Online: </a:t>
            </a:r>
            <a:r>
              <a:rPr lang="en-US" sz="900" dirty="0">
                <a:hlinkClick r:id="rId2"/>
              </a:rPr>
              <a:t>http://pubs.opengroup.org/architecture/togaf8-doc/arch/chap29.html#tagtcjh_2</a:t>
            </a:r>
            <a:endParaRPr lang="en-US" sz="900" dirty="0"/>
          </a:p>
        </p:txBody>
      </p:sp>
      <p:graphicFrame>
        <p:nvGraphicFramePr>
          <p:cNvPr id="6" name="Table 5">
            <a:extLst>
              <a:ext uri="{FF2B5EF4-FFF2-40B4-BE49-F238E27FC236}">
                <a16:creationId xmlns:a16="http://schemas.microsoft.com/office/drawing/2014/main" id="{0E394C0C-5523-4504-BB45-BD8D070F0279}"/>
              </a:ext>
            </a:extLst>
          </p:cNvPr>
          <p:cNvGraphicFramePr>
            <a:graphicFrameLocks noGrp="1"/>
          </p:cNvGraphicFramePr>
          <p:nvPr>
            <p:extLst>
              <p:ext uri="{D42A27DB-BD31-4B8C-83A1-F6EECF244321}">
                <p14:modId xmlns:p14="http://schemas.microsoft.com/office/powerpoint/2010/main" val="2816704799"/>
              </p:ext>
            </p:extLst>
          </p:nvPr>
        </p:nvGraphicFramePr>
        <p:xfrm>
          <a:off x="838200" y="1690688"/>
          <a:ext cx="8128000" cy="4023360"/>
        </p:xfrm>
        <a:graphic>
          <a:graphicData uri="http://schemas.openxmlformats.org/drawingml/2006/table">
            <a:tbl>
              <a:tblPr bandRow="1">
                <a:tableStyleId>{5C22544A-7EE6-4342-B048-85BDC9FD1C3A}</a:tableStyleId>
              </a:tblPr>
              <a:tblGrid>
                <a:gridCol w="1701102">
                  <a:extLst>
                    <a:ext uri="{9D8B030D-6E8A-4147-A177-3AD203B41FA5}">
                      <a16:colId xmlns:a16="http://schemas.microsoft.com/office/drawing/2014/main" val="2921875193"/>
                    </a:ext>
                  </a:extLst>
                </a:gridCol>
                <a:gridCol w="6426898">
                  <a:extLst>
                    <a:ext uri="{9D8B030D-6E8A-4147-A177-3AD203B41FA5}">
                      <a16:colId xmlns:a16="http://schemas.microsoft.com/office/drawing/2014/main" val="4128488776"/>
                    </a:ext>
                  </a:extLst>
                </a:gridCol>
              </a:tblGrid>
              <a:tr h="370840">
                <a:tc>
                  <a:txBody>
                    <a:bodyPr/>
                    <a:lstStyle/>
                    <a:p>
                      <a:r>
                        <a:rPr lang="en-US" dirty="0"/>
                        <a:t>Name</a:t>
                      </a:r>
                    </a:p>
                  </a:txBody>
                  <a:tcPr/>
                </a:tc>
                <a:tc>
                  <a:txBody>
                    <a:bodyPr/>
                    <a:lstStyle/>
                    <a:p>
                      <a:r>
                        <a:rPr lang="en-US" sz="1200" b="0" i="0" kern="1200" dirty="0">
                          <a:solidFill>
                            <a:schemeClr val="dk1"/>
                          </a:solidFill>
                          <a:effectLst/>
                          <a:latin typeface="+mn-lt"/>
                          <a:ea typeface="+mn-ea"/>
                          <a:cs typeface="+mn-cs"/>
                        </a:rPr>
                        <a:t>Should both represent the essence of the rule as well as be easy to remember. Specific technology platforms should not be mentioned in the name or statement of a principle. Avoid ambiguous words in the Name and in the Statement such as: "support", "open", "consider", and for lack of good measure the word "avoid", itself, be careful with "manage(</a:t>
                      </a:r>
                      <a:r>
                        <a:rPr lang="en-US" sz="1200" b="0" i="0" kern="1200" dirty="0" err="1">
                          <a:solidFill>
                            <a:schemeClr val="dk1"/>
                          </a:solidFill>
                          <a:effectLst/>
                          <a:latin typeface="+mn-lt"/>
                          <a:ea typeface="+mn-ea"/>
                          <a:cs typeface="+mn-cs"/>
                        </a:rPr>
                        <a:t>ment</a:t>
                      </a:r>
                      <a:r>
                        <a:rPr lang="en-US" sz="1200" b="0" i="0" kern="1200" dirty="0">
                          <a:solidFill>
                            <a:schemeClr val="dk1"/>
                          </a:solidFill>
                          <a:effectLst/>
                          <a:latin typeface="+mn-lt"/>
                          <a:ea typeface="+mn-ea"/>
                          <a:cs typeface="+mn-cs"/>
                        </a:rPr>
                        <a:t>)", and look for unnecessary adjectives and adverbs (fluff).</a:t>
                      </a:r>
                      <a:endParaRPr lang="en-US" sz="1200" dirty="0"/>
                    </a:p>
                  </a:txBody>
                  <a:tcPr/>
                </a:tc>
                <a:extLst>
                  <a:ext uri="{0D108BD9-81ED-4DB2-BD59-A6C34878D82A}">
                    <a16:rowId xmlns:a16="http://schemas.microsoft.com/office/drawing/2014/main" val="18067554"/>
                  </a:ext>
                </a:extLst>
              </a:tr>
              <a:tr h="370840">
                <a:tc>
                  <a:txBody>
                    <a:bodyPr/>
                    <a:lstStyle/>
                    <a:p>
                      <a:r>
                        <a:rPr lang="en-US" dirty="0"/>
                        <a:t>Statement</a:t>
                      </a:r>
                    </a:p>
                  </a:txBody>
                  <a:tcPr/>
                </a:tc>
                <a:tc>
                  <a:txBody>
                    <a:bodyPr/>
                    <a:lstStyle/>
                    <a:p>
                      <a:r>
                        <a:rPr lang="en-US" sz="1200" b="0" i="0" kern="1200" dirty="0">
                          <a:solidFill>
                            <a:schemeClr val="dk1"/>
                          </a:solidFill>
                          <a:effectLst/>
                          <a:latin typeface="+mn-lt"/>
                          <a:ea typeface="+mn-ea"/>
                          <a:cs typeface="+mn-cs"/>
                        </a:rPr>
                        <a:t>Should succinctly and unambiguously communicate the fundamental rule. For the most part, the principles statements for managing information are similar from one organization to the next. It is vital that the principles statement be unambiguous.</a:t>
                      </a:r>
                      <a:endParaRPr lang="en-US" sz="1200" dirty="0"/>
                    </a:p>
                  </a:txBody>
                  <a:tcPr/>
                </a:tc>
                <a:extLst>
                  <a:ext uri="{0D108BD9-81ED-4DB2-BD59-A6C34878D82A}">
                    <a16:rowId xmlns:a16="http://schemas.microsoft.com/office/drawing/2014/main" val="3162116685"/>
                  </a:ext>
                </a:extLst>
              </a:tr>
              <a:tr h="370840">
                <a:tc>
                  <a:txBody>
                    <a:bodyPr/>
                    <a:lstStyle/>
                    <a:p>
                      <a:r>
                        <a:rPr lang="en-US" dirty="0"/>
                        <a:t>Rationale</a:t>
                      </a:r>
                    </a:p>
                  </a:txBody>
                  <a:tcPr/>
                </a:tc>
                <a:tc>
                  <a:txBody>
                    <a:bodyPr/>
                    <a:lstStyle/>
                    <a:p>
                      <a:r>
                        <a:rPr lang="en-US" sz="1200" b="0" i="0" kern="1200" dirty="0">
                          <a:solidFill>
                            <a:schemeClr val="dk1"/>
                          </a:solidFill>
                          <a:effectLst/>
                          <a:latin typeface="+mn-lt"/>
                          <a:ea typeface="+mn-ea"/>
                          <a:cs typeface="+mn-cs"/>
                        </a:rPr>
                        <a:t>Should highlight the business benefits of adhering to the principle, using business terminology. Point to the similarity of information and technology principles to the principles governing business operations. Also describe the relationship to other principles, and the intentions regarding a balanced interpretation. Describe situations where one principle would be given precedence or carry more weight than another for making a decision.</a:t>
                      </a:r>
                      <a:endParaRPr lang="en-US" sz="1200" dirty="0"/>
                    </a:p>
                  </a:txBody>
                  <a:tcPr/>
                </a:tc>
                <a:extLst>
                  <a:ext uri="{0D108BD9-81ED-4DB2-BD59-A6C34878D82A}">
                    <a16:rowId xmlns:a16="http://schemas.microsoft.com/office/drawing/2014/main" val="2498131536"/>
                  </a:ext>
                </a:extLst>
              </a:tr>
              <a:tr h="370840">
                <a:tc>
                  <a:txBody>
                    <a:bodyPr/>
                    <a:lstStyle/>
                    <a:p>
                      <a:r>
                        <a:rPr lang="en-US" dirty="0"/>
                        <a:t>Implications</a:t>
                      </a:r>
                    </a:p>
                  </a:txBody>
                  <a:tcPr/>
                </a:tc>
                <a:tc>
                  <a:txBody>
                    <a:bodyPr/>
                    <a:lstStyle/>
                    <a:p>
                      <a:r>
                        <a:rPr lang="en-US" sz="1200" b="0" i="0" kern="1200" dirty="0">
                          <a:solidFill>
                            <a:schemeClr val="dk1"/>
                          </a:solidFill>
                          <a:effectLst/>
                          <a:latin typeface="+mn-lt"/>
                          <a:ea typeface="+mn-ea"/>
                          <a:cs typeface="+mn-cs"/>
                        </a:rPr>
                        <a:t>Should highlight the requirements, both for the business and IT, for carrying out the principle - in terms of resources, costs, and activities/tasks. It will often be apparent that current systems, standards, or practices would be incongruent with the principle upon adoption. The impact to the business and consequences of adopting a principle should be clearly stated. The reader should readily discern the answer to: "How does this affect me?" It is important not to oversimplify, trivialize, or judge the merit of the impact. Some of the implications will be identified as potential impacts only, and may be speculative rather than fully analyzed.</a:t>
                      </a:r>
                      <a:endParaRPr lang="en-US" sz="1200" dirty="0"/>
                    </a:p>
                  </a:txBody>
                  <a:tcPr/>
                </a:tc>
                <a:extLst>
                  <a:ext uri="{0D108BD9-81ED-4DB2-BD59-A6C34878D82A}">
                    <a16:rowId xmlns:a16="http://schemas.microsoft.com/office/drawing/2014/main" val="3779105067"/>
                  </a:ext>
                </a:extLst>
              </a:tr>
            </a:tbl>
          </a:graphicData>
        </a:graphic>
      </p:graphicFrame>
    </p:spTree>
    <p:extLst>
      <p:ext uri="{BB962C8B-B14F-4D97-AF65-F5344CB8AC3E}">
        <p14:creationId xmlns:p14="http://schemas.microsoft.com/office/powerpoint/2010/main" val="132145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1C767-CA1B-4676-8B03-8FEC6D71DD14}"/>
              </a:ext>
            </a:extLst>
          </p:cNvPr>
          <p:cNvSpPr>
            <a:spLocks noGrp="1"/>
          </p:cNvSpPr>
          <p:nvPr>
            <p:ph type="title"/>
          </p:nvPr>
        </p:nvSpPr>
        <p:spPr/>
        <p:txBody>
          <a:bodyPr/>
          <a:lstStyle/>
          <a:p>
            <a:r>
              <a:rPr lang="en-US" dirty="0"/>
              <a:t>Steering Committee review</a:t>
            </a:r>
          </a:p>
        </p:txBody>
      </p:sp>
      <p:sp>
        <p:nvSpPr>
          <p:cNvPr id="3" name="Content Placeholder 2">
            <a:extLst>
              <a:ext uri="{FF2B5EF4-FFF2-40B4-BE49-F238E27FC236}">
                <a16:creationId xmlns:a16="http://schemas.microsoft.com/office/drawing/2014/main" id="{D24D37B6-010F-47E2-B139-452E4A18B16E}"/>
              </a:ext>
            </a:extLst>
          </p:cNvPr>
          <p:cNvSpPr>
            <a:spLocks noGrp="1"/>
          </p:cNvSpPr>
          <p:nvPr>
            <p:ph idx="1"/>
          </p:nvPr>
        </p:nvSpPr>
        <p:spPr/>
        <p:txBody>
          <a:bodyPr/>
          <a:lstStyle/>
          <a:p>
            <a:r>
              <a:rPr lang="en-US" dirty="0"/>
              <a:t>Method</a:t>
            </a:r>
          </a:p>
          <a:p>
            <a:pPr lvl="1"/>
            <a:r>
              <a:rPr lang="en-US" dirty="0"/>
              <a:t>During this presentation?</a:t>
            </a:r>
          </a:p>
          <a:p>
            <a:pPr lvl="1"/>
            <a:r>
              <a:rPr lang="en-US" dirty="0"/>
              <a:t>Side-bar meeting?</a:t>
            </a:r>
          </a:p>
          <a:p>
            <a:pPr lvl="1"/>
            <a:r>
              <a:rPr lang="en-US" dirty="0"/>
              <a:t>Offline?</a:t>
            </a:r>
          </a:p>
        </p:txBody>
      </p:sp>
    </p:spTree>
    <p:extLst>
      <p:ext uri="{BB962C8B-B14F-4D97-AF65-F5344CB8AC3E}">
        <p14:creationId xmlns:p14="http://schemas.microsoft.com/office/powerpoint/2010/main" val="813610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FEB0F-E1E5-478B-AEE9-8F1B17FCE833}"/>
              </a:ext>
            </a:extLst>
          </p:cNvPr>
          <p:cNvSpPr>
            <a:spLocks noGrp="1"/>
          </p:cNvSpPr>
          <p:nvPr>
            <p:ph type="title"/>
          </p:nvPr>
        </p:nvSpPr>
        <p:spPr/>
        <p:txBody>
          <a:bodyPr/>
          <a:lstStyle/>
          <a:p>
            <a:r>
              <a:rPr lang="en-US" dirty="0"/>
              <a:t>Adopt Pragmatic Approaches </a:t>
            </a:r>
          </a:p>
        </p:txBody>
      </p:sp>
      <p:graphicFrame>
        <p:nvGraphicFramePr>
          <p:cNvPr id="4" name="Content Placeholder 3">
            <a:extLst>
              <a:ext uri="{FF2B5EF4-FFF2-40B4-BE49-F238E27FC236}">
                <a16:creationId xmlns:a16="http://schemas.microsoft.com/office/drawing/2014/main" id="{4D734027-CD17-46D4-9864-47A627780E83}"/>
              </a:ext>
            </a:extLst>
          </p:cNvPr>
          <p:cNvGraphicFramePr>
            <a:graphicFrameLocks noGrp="1"/>
          </p:cNvGraphicFramePr>
          <p:nvPr>
            <p:ph idx="1"/>
            <p:extLst>
              <p:ext uri="{D42A27DB-BD31-4B8C-83A1-F6EECF244321}">
                <p14:modId xmlns:p14="http://schemas.microsoft.com/office/powerpoint/2010/main" val="2680331275"/>
              </p:ext>
            </p:extLst>
          </p:nvPr>
        </p:nvGraphicFramePr>
        <p:xfrm>
          <a:off x="838200" y="1690688"/>
          <a:ext cx="10515600" cy="426320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1806532733"/>
                    </a:ext>
                  </a:extLst>
                </a:gridCol>
                <a:gridCol w="9358262">
                  <a:extLst>
                    <a:ext uri="{9D8B030D-6E8A-4147-A177-3AD203B41FA5}">
                      <a16:colId xmlns:a16="http://schemas.microsoft.com/office/drawing/2014/main" val="3631221960"/>
                    </a:ext>
                  </a:extLst>
                </a:gridCol>
              </a:tblGrid>
              <a:tr h="597336">
                <a:tc>
                  <a:txBody>
                    <a:bodyPr/>
                    <a:lstStyle/>
                    <a:p>
                      <a:pPr algn="l" fontAlgn="ctr"/>
                      <a:r>
                        <a:rPr lang="en-US" sz="1800" u="none" strike="noStrike" dirty="0">
                          <a:effectLst/>
                        </a:rPr>
                        <a:t>Statement</a:t>
                      </a:r>
                      <a:endParaRPr lang="en-US" sz="1800" b="1" i="0" u="none" strike="noStrike" dirty="0">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Solutions should be developed using pragmatic approaches that favor feasibility over architectural purity, after taking into account current maturity levels and plans for change and, wherever possible, striving to achieve increasing levels of architectural maturity that will enhance the capability of downstream solutions.</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288417358"/>
                  </a:ext>
                </a:extLst>
              </a:tr>
              <a:tr h="407869">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The HSPC community requires cost-effective solutions that can be implemented in relatively short timeframes, while contributing towards long term goals. This requires consideration of existing constraints associated with implementation, operations and workplace culture.</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2392890047"/>
                  </a:ext>
                </a:extLst>
              </a:tr>
              <a:tr h="989338">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(a) Replacing existing solutions is expensive, particularly in operational and training costs. Solutions should complement rather than replace existing solutions where appropriate, cost-effective and feasible. (b) Adoption of new approaches typically requires cultural change, which is best approached in small steps. Incremental improvements are thus preferred. (c) An organizational and architectural maturity program is required to support increasing levels of ability to adopt new solutions resulting in better interoperability outcomes. (d) A simple solution that provides early benefit to the healthcare community may be preferred over a complex solution that may provide additional benefit but takes longer to implement.</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1280090512"/>
                  </a:ext>
                </a:extLst>
              </a:tr>
            </a:tbl>
          </a:graphicData>
        </a:graphic>
      </p:graphicFrame>
    </p:spTree>
    <p:extLst>
      <p:ext uri="{BB962C8B-B14F-4D97-AF65-F5344CB8AC3E}">
        <p14:creationId xmlns:p14="http://schemas.microsoft.com/office/powerpoint/2010/main" val="14965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B5C09-490A-482D-AE2D-869A34CC639C}"/>
              </a:ext>
            </a:extLst>
          </p:cNvPr>
          <p:cNvSpPr>
            <a:spLocks noGrp="1"/>
          </p:cNvSpPr>
          <p:nvPr>
            <p:ph type="title"/>
          </p:nvPr>
        </p:nvSpPr>
        <p:spPr/>
        <p:txBody>
          <a:bodyPr/>
          <a:lstStyle/>
          <a:p>
            <a:r>
              <a:rPr lang="en-US" dirty="0"/>
              <a:t>Architectural Durability</a:t>
            </a:r>
          </a:p>
        </p:txBody>
      </p:sp>
      <p:graphicFrame>
        <p:nvGraphicFramePr>
          <p:cNvPr id="4" name="Content Placeholder 3">
            <a:extLst>
              <a:ext uri="{FF2B5EF4-FFF2-40B4-BE49-F238E27FC236}">
                <a16:creationId xmlns:a16="http://schemas.microsoft.com/office/drawing/2014/main" id="{3ACE573A-9479-4729-92D9-6DACE4706C0A}"/>
              </a:ext>
            </a:extLst>
          </p:cNvPr>
          <p:cNvGraphicFramePr>
            <a:graphicFrameLocks noGrp="1"/>
          </p:cNvGraphicFramePr>
          <p:nvPr>
            <p:ph idx="1"/>
            <p:extLst>
              <p:ext uri="{D42A27DB-BD31-4B8C-83A1-F6EECF244321}">
                <p14:modId xmlns:p14="http://schemas.microsoft.com/office/powerpoint/2010/main" val="781300485"/>
              </p:ext>
            </p:extLst>
          </p:nvPr>
        </p:nvGraphicFramePr>
        <p:xfrm>
          <a:off x="838200" y="1690688"/>
          <a:ext cx="10515600" cy="2068641"/>
        </p:xfrm>
        <a:graphic>
          <a:graphicData uri="http://schemas.openxmlformats.org/drawingml/2006/table">
            <a:tbl>
              <a:tblPr>
                <a:tableStyleId>{5C22544A-7EE6-4342-B048-85BDC9FD1C3A}</a:tableStyleId>
              </a:tblPr>
              <a:tblGrid>
                <a:gridCol w="1157338">
                  <a:extLst>
                    <a:ext uri="{9D8B030D-6E8A-4147-A177-3AD203B41FA5}">
                      <a16:colId xmlns:a16="http://schemas.microsoft.com/office/drawing/2014/main" val="2721329744"/>
                    </a:ext>
                  </a:extLst>
                </a:gridCol>
                <a:gridCol w="9358262">
                  <a:extLst>
                    <a:ext uri="{9D8B030D-6E8A-4147-A177-3AD203B41FA5}">
                      <a16:colId xmlns:a16="http://schemas.microsoft.com/office/drawing/2014/main" val="2916552323"/>
                    </a:ext>
                  </a:extLst>
                </a:gridCol>
              </a:tblGrid>
              <a:tr h="228668">
                <a:tc>
                  <a:txBody>
                    <a:bodyPr/>
                    <a:lstStyle/>
                    <a:p>
                      <a:pPr algn="l" fontAlgn="ctr"/>
                      <a:r>
                        <a:rPr lang="en-US" sz="1800" u="none" strike="noStrike">
                          <a:effectLst/>
                        </a:rPr>
                        <a:t>Statement</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The core architecture of the HSPC platform should be stable and durable, with low year-over-year volatility.</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771172440"/>
                  </a:ext>
                </a:extLst>
              </a:tr>
              <a:tr h="407869">
                <a:tc>
                  <a:txBody>
                    <a:bodyPr/>
                    <a:lstStyle/>
                    <a:p>
                      <a:pPr algn="l" fontAlgn="ctr"/>
                      <a:r>
                        <a:rPr lang="en-US" sz="1800" u="none" strike="noStrike">
                          <a:effectLst/>
                        </a:rPr>
                        <a:t>Rationale</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a:effectLst/>
                        </a:rPr>
                        <a:t>A constantly changing architecture is no architecture at all.  If organizations are making long term implementation commitments, they must be based upon a stable foundation.  Maintaining durability of the architectural direction is key to enabling that.  </a:t>
                      </a:r>
                      <a:endParaRPr lang="en-US" sz="1800" b="0" i="0" u="none" strike="noStrike">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852753913"/>
                  </a:ext>
                </a:extLst>
              </a:tr>
              <a:tr h="407869">
                <a:tc>
                  <a:txBody>
                    <a:bodyPr/>
                    <a:lstStyle/>
                    <a:p>
                      <a:pPr algn="l" fontAlgn="ctr"/>
                      <a:r>
                        <a:rPr lang="en-US" sz="1800" u="none" strike="noStrike">
                          <a:effectLst/>
                        </a:rPr>
                        <a:t>Implications</a:t>
                      </a:r>
                      <a:endParaRPr lang="en-US" sz="1800" b="1" i="0" u="none" strike="noStrike">
                        <a:solidFill>
                          <a:srgbClr val="000000"/>
                        </a:solidFill>
                        <a:effectLst/>
                        <a:latin typeface="Calibri" panose="020F0502020204030204" pitchFamily="34" charset="0"/>
                      </a:endParaRPr>
                    </a:p>
                  </a:txBody>
                  <a:tcPr marL="4667" marR="4667" marT="4667" marB="44800" anchor="ctr"/>
                </a:tc>
                <a:tc>
                  <a:txBody>
                    <a:bodyPr/>
                    <a:lstStyle/>
                    <a:p>
                      <a:pPr algn="l" fontAlgn="ctr"/>
                      <a:r>
                        <a:rPr lang="en-US" sz="1800" u="none" strike="noStrike" dirty="0">
                          <a:effectLst/>
                        </a:rPr>
                        <a:t>This is not to say that changes cannot be made, but substantive changes should be kept to an absolute minimum, with one eye toward an effective upgrade/migration path.</a:t>
                      </a:r>
                      <a:endParaRPr lang="en-US" sz="1800" b="0" i="0" u="none" strike="noStrike" dirty="0">
                        <a:solidFill>
                          <a:srgbClr val="000000"/>
                        </a:solidFill>
                        <a:effectLst/>
                        <a:latin typeface="Calibri" panose="020F0502020204030204" pitchFamily="34" charset="0"/>
                      </a:endParaRPr>
                    </a:p>
                  </a:txBody>
                  <a:tcPr marL="4667" marR="4667" marT="4667" marB="44800" anchor="ctr"/>
                </a:tc>
                <a:extLst>
                  <a:ext uri="{0D108BD9-81ED-4DB2-BD59-A6C34878D82A}">
                    <a16:rowId xmlns:a16="http://schemas.microsoft.com/office/drawing/2014/main" val="431483676"/>
                  </a:ext>
                </a:extLst>
              </a:tr>
            </a:tbl>
          </a:graphicData>
        </a:graphic>
      </p:graphicFrame>
    </p:spTree>
    <p:extLst>
      <p:ext uri="{BB962C8B-B14F-4D97-AF65-F5344CB8AC3E}">
        <p14:creationId xmlns:p14="http://schemas.microsoft.com/office/powerpoint/2010/main" val="3666097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1390</Words>
  <Application>Microsoft Macintosh PowerPoint</Application>
  <PresentationFormat>Widescreen</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Architecture Principles Task Force</vt:lpstr>
      <vt:lpstr>Charge</vt:lpstr>
      <vt:lpstr>Members</vt:lpstr>
      <vt:lpstr>Principles for the Plan</vt:lpstr>
      <vt:lpstr>Plan</vt:lpstr>
      <vt:lpstr>Format</vt:lpstr>
      <vt:lpstr>Steering Committee review</vt:lpstr>
      <vt:lpstr>Adopt Pragmatic Approaches </vt:lpstr>
      <vt:lpstr>Architectural Durability</vt:lpstr>
      <vt:lpstr>Community Focus</vt:lpstr>
      <vt:lpstr>Ensure Supportability, Sustainability and Continuity </vt:lpstr>
      <vt:lpstr>Good Enough</vt:lpstr>
      <vt:lpstr>Low Entry Barrier/Usability</vt:lpstr>
      <vt:lpstr>Open Foundation</vt:lpstr>
      <vt:lpstr>Service Oriented Approach</vt:lpstr>
      <vt:lpstr>Value Before Completeness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Principles Taskforce</dc:title>
  <dc:creator>Rob R</dc:creator>
  <cp:lastModifiedBy>Laura Heermann Langford</cp:lastModifiedBy>
  <cp:revision>7</cp:revision>
  <dcterms:created xsi:type="dcterms:W3CDTF">2017-06-16T04:08:00Z</dcterms:created>
  <dcterms:modified xsi:type="dcterms:W3CDTF">2018-12-05T20:47:28Z</dcterms:modified>
</cp:coreProperties>
</file>