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handoutMasterIdLst>
    <p:handoutMasterId r:id="rId59"/>
  </p:handoutMasterIdLst>
  <p:sldIdLst>
    <p:sldId id="270" r:id="rId2"/>
    <p:sldId id="378" r:id="rId3"/>
    <p:sldId id="440" r:id="rId4"/>
    <p:sldId id="460" r:id="rId5"/>
    <p:sldId id="443" r:id="rId6"/>
    <p:sldId id="569" r:id="rId7"/>
    <p:sldId id="570" r:id="rId8"/>
    <p:sldId id="612" r:id="rId9"/>
    <p:sldId id="613" r:id="rId10"/>
    <p:sldId id="583" r:id="rId11"/>
    <p:sldId id="353" r:id="rId12"/>
    <p:sldId id="579" r:id="rId13"/>
    <p:sldId id="427" r:id="rId14"/>
    <p:sldId id="604" r:id="rId15"/>
    <p:sldId id="589" r:id="rId16"/>
    <p:sldId id="461" r:id="rId17"/>
    <p:sldId id="462" r:id="rId18"/>
    <p:sldId id="389" r:id="rId19"/>
    <p:sldId id="391" r:id="rId20"/>
    <p:sldId id="430" r:id="rId21"/>
    <p:sldId id="431" r:id="rId22"/>
    <p:sldId id="441" r:id="rId23"/>
    <p:sldId id="442" r:id="rId24"/>
    <p:sldId id="398" r:id="rId25"/>
    <p:sldId id="407" r:id="rId26"/>
    <p:sldId id="445" r:id="rId27"/>
    <p:sldId id="447" r:id="rId28"/>
    <p:sldId id="385" r:id="rId29"/>
    <p:sldId id="368" r:id="rId30"/>
    <p:sldId id="816" r:id="rId31"/>
    <p:sldId id="817" r:id="rId32"/>
    <p:sldId id="818" r:id="rId33"/>
    <p:sldId id="819" r:id="rId34"/>
    <p:sldId id="615" r:id="rId35"/>
    <p:sldId id="616" r:id="rId36"/>
    <p:sldId id="618" r:id="rId37"/>
    <p:sldId id="619" r:id="rId38"/>
    <p:sldId id="257" r:id="rId39"/>
    <p:sldId id="351" r:id="rId40"/>
    <p:sldId id="815" r:id="rId41"/>
    <p:sldId id="804" r:id="rId42"/>
    <p:sldId id="805" r:id="rId43"/>
    <p:sldId id="741" r:id="rId44"/>
    <p:sldId id="811" r:id="rId45"/>
    <p:sldId id="772" r:id="rId46"/>
    <p:sldId id="812" r:id="rId47"/>
    <p:sldId id="773" r:id="rId48"/>
    <p:sldId id="813" r:id="rId49"/>
    <p:sldId id="774" r:id="rId50"/>
    <p:sldId id="814" r:id="rId51"/>
    <p:sldId id="775" r:id="rId52"/>
    <p:sldId id="359" r:id="rId53"/>
    <p:sldId id="360" r:id="rId54"/>
    <p:sldId id="361" r:id="rId55"/>
    <p:sldId id="362" r:id="rId56"/>
    <p:sldId id="274"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767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y Eckerman" initials="IE" lastIdx="6" clrIdx="0"/>
  <p:cmAuthor id="1" name="Sue Reber" initials="SR" lastIdx="10" clrIdx="1">
    <p:extLst/>
  </p:cmAuthor>
  <p:cmAuthor id="2" name="Shannon Leigh" initials="SL"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766A"/>
    <a:srgbClr val="1D5B9E"/>
    <a:srgbClr val="7C7C7C"/>
    <a:srgbClr val="1259A5"/>
    <a:srgbClr val="F58C09"/>
    <a:srgbClr val="2588B6"/>
    <a:srgbClr val="E6FFC2"/>
    <a:srgbClr val="87BF38"/>
    <a:srgbClr val="7AA638"/>
    <a:srgbClr val="FEA2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43" autoAdjust="0"/>
    <p:restoredTop sz="85199" autoAdjust="0"/>
  </p:normalViewPr>
  <p:slideViewPr>
    <p:cSldViewPr snapToGrid="0" snapToObjects="1">
      <p:cViewPr varScale="1">
        <p:scale>
          <a:sx n="115" d="100"/>
          <a:sy n="115" d="100"/>
        </p:scale>
        <p:origin x="256" y="192"/>
      </p:cViewPr>
      <p:guideLst>
        <p:guide orient="horz"/>
        <p:guide pos="76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8D794F-A7FE-394E-A315-77E595D4B01C}" type="doc">
      <dgm:prSet loTypeId="urn:microsoft.com/office/officeart/2005/8/layout/hProcess10" loCatId="" qsTypeId="urn:microsoft.com/office/officeart/2005/8/quickstyle/simple4" qsCatId="simple" csTypeId="urn:microsoft.com/office/officeart/2005/8/colors/accent1_2" csCatId="accent1" phldr="1"/>
      <dgm:spPr/>
      <dgm:t>
        <a:bodyPr/>
        <a:lstStyle/>
        <a:p>
          <a:endParaRPr lang="en-US"/>
        </a:p>
      </dgm:t>
    </dgm:pt>
    <dgm:pt modelId="{38AE993B-D767-3D46-9974-6264798A43B5}">
      <dgm:prSet phldrT="[Text]" custT="1"/>
      <dgm:spPr>
        <a:solidFill>
          <a:srgbClr val="1A59A0"/>
        </a:solidFill>
        <a:ln>
          <a:noFill/>
        </a:ln>
      </dgm:spPr>
      <dgm:t>
        <a:bodyPr/>
        <a:lstStyle/>
        <a:p>
          <a:r>
            <a:rPr lang="en-US" sz="2000" dirty="0"/>
            <a:t>Content Priorities</a:t>
          </a:r>
        </a:p>
      </dgm:t>
    </dgm:pt>
    <dgm:pt modelId="{8A700E55-0075-3745-B62A-27D1CC38BB2B}" type="parTrans" cxnId="{C9E74143-FBE8-EC46-9E5C-7A4620514404}">
      <dgm:prSet/>
      <dgm:spPr/>
      <dgm:t>
        <a:bodyPr/>
        <a:lstStyle/>
        <a:p>
          <a:endParaRPr lang="en-US"/>
        </a:p>
      </dgm:t>
    </dgm:pt>
    <dgm:pt modelId="{65C4124C-4046-2741-9A43-2B6146A54DFF}" type="sibTrans" cxnId="{C9E74143-FBE8-EC46-9E5C-7A4620514404}">
      <dgm:prSet/>
      <dgm:spPr>
        <a:solidFill>
          <a:srgbClr val="F58C09"/>
        </a:solidFill>
      </dgm:spPr>
      <dgm:t>
        <a:bodyPr/>
        <a:lstStyle/>
        <a:p>
          <a:endParaRPr lang="en-US" dirty="0">
            <a:solidFill>
              <a:srgbClr val="FF0000"/>
            </a:solidFill>
          </a:endParaRPr>
        </a:p>
      </dgm:t>
    </dgm:pt>
    <dgm:pt modelId="{AFEFA5F9-C6B8-4242-B679-264DEC7BFF65}">
      <dgm:prSet phldrT="[Text]" custT="1"/>
      <dgm:spPr>
        <a:solidFill>
          <a:srgbClr val="1A59A0"/>
        </a:solidFill>
        <a:ln>
          <a:noFill/>
        </a:ln>
      </dgm:spPr>
      <dgm:t>
        <a:bodyPr/>
        <a:lstStyle/>
        <a:p>
          <a:r>
            <a:rPr lang="en-US" sz="1600" dirty="0"/>
            <a:t>Clinicians</a:t>
          </a:r>
        </a:p>
      </dgm:t>
    </dgm:pt>
    <dgm:pt modelId="{E8642B71-7F0C-9548-B5F7-551B6F411196}" type="parTrans" cxnId="{F93CA418-5669-1A4D-B293-C13B7B2A6E73}">
      <dgm:prSet/>
      <dgm:spPr/>
      <dgm:t>
        <a:bodyPr/>
        <a:lstStyle/>
        <a:p>
          <a:endParaRPr lang="en-US"/>
        </a:p>
      </dgm:t>
    </dgm:pt>
    <dgm:pt modelId="{116BD620-49C6-9A41-811D-6EBEF7FA98C5}" type="sibTrans" cxnId="{F93CA418-5669-1A4D-B293-C13B7B2A6E73}">
      <dgm:prSet/>
      <dgm:spPr/>
      <dgm:t>
        <a:bodyPr/>
        <a:lstStyle/>
        <a:p>
          <a:endParaRPr lang="en-US"/>
        </a:p>
      </dgm:t>
    </dgm:pt>
    <dgm:pt modelId="{6AB2F5E3-B654-214D-A7CF-8D016AF9E598}">
      <dgm:prSet phldrT="[Text]" custT="1"/>
      <dgm:spPr>
        <a:solidFill>
          <a:srgbClr val="1A59A0"/>
        </a:solidFill>
        <a:ln>
          <a:noFill/>
        </a:ln>
      </dgm:spPr>
      <dgm:t>
        <a:bodyPr/>
        <a:lstStyle/>
        <a:p>
          <a:r>
            <a:rPr lang="en-US" sz="1600" dirty="0"/>
            <a:t>Others</a:t>
          </a:r>
        </a:p>
      </dgm:t>
    </dgm:pt>
    <dgm:pt modelId="{6390B628-6172-4F44-9BDB-07910AF15DEC}" type="parTrans" cxnId="{E1E756BC-2308-5842-8643-7DAC2AB18170}">
      <dgm:prSet/>
      <dgm:spPr/>
      <dgm:t>
        <a:bodyPr/>
        <a:lstStyle/>
        <a:p>
          <a:endParaRPr lang="en-US"/>
        </a:p>
      </dgm:t>
    </dgm:pt>
    <dgm:pt modelId="{73053335-D8DB-CE43-A9C0-DD1A2E05154F}" type="sibTrans" cxnId="{E1E756BC-2308-5842-8643-7DAC2AB18170}">
      <dgm:prSet/>
      <dgm:spPr/>
      <dgm:t>
        <a:bodyPr/>
        <a:lstStyle/>
        <a:p>
          <a:endParaRPr lang="en-US"/>
        </a:p>
      </dgm:t>
    </dgm:pt>
    <dgm:pt modelId="{302133FA-5A41-714A-A230-4778EB38B601}">
      <dgm:prSet phldrT="[Text]" custT="1"/>
      <dgm:spPr>
        <a:solidFill>
          <a:srgbClr val="1A59A0"/>
        </a:solidFill>
        <a:ln>
          <a:noFill/>
        </a:ln>
      </dgm:spPr>
      <dgm:t>
        <a:bodyPr/>
        <a:lstStyle/>
        <a:p>
          <a:r>
            <a:rPr lang="en-US" sz="2000" dirty="0"/>
            <a:t>Data Mapping</a:t>
          </a:r>
        </a:p>
      </dgm:t>
    </dgm:pt>
    <dgm:pt modelId="{97A1BB45-46FB-3B4B-B6CE-13FD5EB93660}" type="parTrans" cxnId="{7E3A8D3F-25A5-CD44-B575-99D610718F7D}">
      <dgm:prSet/>
      <dgm:spPr/>
      <dgm:t>
        <a:bodyPr/>
        <a:lstStyle/>
        <a:p>
          <a:endParaRPr lang="en-US"/>
        </a:p>
      </dgm:t>
    </dgm:pt>
    <dgm:pt modelId="{537E45CC-5E6B-4C46-960F-118D8DE8E7B3}" type="sibTrans" cxnId="{7E3A8D3F-25A5-CD44-B575-99D610718F7D}">
      <dgm:prSet/>
      <dgm:spPr>
        <a:solidFill>
          <a:srgbClr val="F58C09"/>
        </a:solidFill>
      </dgm:spPr>
      <dgm:t>
        <a:bodyPr/>
        <a:lstStyle/>
        <a:p>
          <a:endParaRPr lang="en-US" dirty="0"/>
        </a:p>
      </dgm:t>
    </dgm:pt>
    <dgm:pt modelId="{8985139D-58FD-1845-8AF3-E65554A96026}">
      <dgm:prSet phldrT="[Text]" custT="1"/>
      <dgm:spPr>
        <a:solidFill>
          <a:srgbClr val="1A59A0"/>
        </a:solidFill>
        <a:ln>
          <a:noFill/>
        </a:ln>
      </dgm:spPr>
      <dgm:t>
        <a:bodyPr/>
        <a:lstStyle/>
        <a:p>
          <a:r>
            <a:rPr lang="en-US" sz="1600" dirty="0"/>
            <a:t>SDO Requirements</a:t>
          </a:r>
        </a:p>
      </dgm:t>
    </dgm:pt>
    <dgm:pt modelId="{DC71CB1E-6B0D-3C49-9495-E2750CBBC6E8}" type="parTrans" cxnId="{DEAA4777-521E-DE44-BA39-007350D1D138}">
      <dgm:prSet/>
      <dgm:spPr/>
      <dgm:t>
        <a:bodyPr/>
        <a:lstStyle/>
        <a:p>
          <a:endParaRPr lang="en-US"/>
        </a:p>
      </dgm:t>
    </dgm:pt>
    <dgm:pt modelId="{EFAA4EDA-82A9-4044-BE39-7447A3A605E4}" type="sibTrans" cxnId="{DEAA4777-521E-DE44-BA39-007350D1D138}">
      <dgm:prSet/>
      <dgm:spPr/>
      <dgm:t>
        <a:bodyPr/>
        <a:lstStyle/>
        <a:p>
          <a:endParaRPr lang="en-US"/>
        </a:p>
      </dgm:t>
    </dgm:pt>
    <dgm:pt modelId="{70BFE05B-53F7-EB43-9974-9EAC562774F2}">
      <dgm:prSet phldrT="[Text]" custT="1"/>
      <dgm:spPr>
        <a:solidFill>
          <a:srgbClr val="1A59A0"/>
        </a:solidFill>
        <a:ln>
          <a:noFill/>
        </a:ln>
      </dgm:spPr>
      <dgm:t>
        <a:bodyPr/>
        <a:lstStyle/>
        <a:p>
          <a:r>
            <a:rPr lang="en-US" sz="2000" dirty="0"/>
            <a:t>C-CDA Creation</a:t>
          </a:r>
        </a:p>
      </dgm:t>
    </dgm:pt>
    <dgm:pt modelId="{9A28617D-6EE5-DE4E-A9A8-9ADC1BC37004}" type="parTrans" cxnId="{D0D3CF99-7CF6-A74A-AAB4-8D8A233B4073}">
      <dgm:prSet/>
      <dgm:spPr/>
      <dgm:t>
        <a:bodyPr/>
        <a:lstStyle/>
        <a:p>
          <a:endParaRPr lang="en-US"/>
        </a:p>
      </dgm:t>
    </dgm:pt>
    <dgm:pt modelId="{E4D430C2-ACD7-6A4F-9E52-E98F3D50B39E}" type="sibTrans" cxnId="{D0D3CF99-7CF6-A74A-AAB4-8D8A233B4073}">
      <dgm:prSet/>
      <dgm:spPr/>
      <dgm:t>
        <a:bodyPr/>
        <a:lstStyle/>
        <a:p>
          <a:endParaRPr lang="en-US"/>
        </a:p>
      </dgm:t>
    </dgm:pt>
    <dgm:pt modelId="{38B738DC-747D-4244-A153-A32D4B5D63D0}">
      <dgm:prSet phldrT="[Text]" custT="1"/>
      <dgm:spPr>
        <a:solidFill>
          <a:srgbClr val="1A59A0"/>
        </a:solidFill>
        <a:ln>
          <a:noFill/>
        </a:ln>
      </dgm:spPr>
      <dgm:t>
        <a:bodyPr/>
        <a:lstStyle/>
        <a:p>
          <a:r>
            <a:rPr lang="en-US" sz="1600" dirty="0"/>
            <a:t>Identify Sources</a:t>
          </a:r>
        </a:p>
      </dgm:t>
    </dgm:pt>
    <dgm:pt modelId="{E7F0351D-F55D-CD49-B130-EF8B2E83DD12}" type="parTrans" cxnId="{4B2F958A-3D57-6F42-847B-4BA5234E398B}">
      <dgm:prSet/>
      <dgm:spPr/>
      <dgm:t>
        <a:bodyPr/>
        <a:lstStyle/>
        <a:p>
          <a:endParaRPr lang="en-US"/>
        </a:p>
      </dgm:t>
    </dgm:pt>
    <dgm:pt modelId="{C95CBD0A-867C-0B45-9729-4E308A4795FA}" type="sibTrans" cxnId="{4B2F958A-3D57-6F42-847B-4BA5234E398B}">
      <dgm:prSet/>
      <dgm:spPr/>
      <dgm:t>
        <a:bodyPr/>
        <a:lstStyle/>
        <a:p>
          <a:endParaRPr lang="en-US"/>
        </a:p>
      </dgm:t>
    </dgm:pt>
    <dgm:pt modelId="{132B0C83-1E50-E843-AF00-95B8F3AD4331}">
      <dgm:prSet phldrT="[Text]" custT="1"/>
      <dgm:spPr>
        <a:solidFill>
          <a:srgbClr val="1A59A0"/>
        </a:solidFill>
        <a:ln>
          <a:noFill/>
        </a:ln>
      </dgm:spPr>
      <dgm:t>
        <a:bodyPr/>
        <a:lstStyle/>
        <a:p>
          <a:r>
            <a:rPr lang="en-US" sz="1600" dirty="0"/>
            <a:t>Business Office</a:t>
          </a:r>
        </a:p>
      </dgm:t>
    </dgm:pt>
    <dgm:pt modelId="{82C1D796-DD2D-B844-95D0-4CEE245F471D}" type="parTrans" cxnId="{9712FFF0-AE83-7A48-A34A-24D8A0588371}">
      <dgm:prSet/>
      <dgm:spPr/>
      <dgm:t>
        <a:bodyPr/>
        <a:lstStyle/>
        <a:p>
          <a:endParaRPr lang="en-US"/>
        </a:p>
      </dgm:t>
    </dgm:pt>
    <dgm:pt modelId="{FABDD5FE-5B42-4246-9622-0664CF980384}" type="sibTrans" cxnId="{9712FFF0-AE83-7A48-A34A-24D8A0588371}">
      <dgm:prSet/>
      <dgm:spPr/>
      <dgm:t>
        <a:bodyPr/>
        <a:lstStyle/>
        <a:p>
          <a:endParaRPr lang="en-US"/>
        </a:p>
      </dgm:t>
    </dgm:pt>
    <dgm:pt modelId="{3E0C50EE-AB43-6F4B-9402-002106BA3BF2}">
      <dgm:prSet phldrT="[Text]" custT="1"/>
      <dgm:spPr>
        <a:solidFill>
          <a:srgbClr val="1A59A0"/>
        </a:solidFill>
        <a:ln>
          <a:noFill/>
        </a:ln>
      </dgm:spPr>
      <dgm:t>
        <a:bodyPr/>
        <a:lstStyle/>
        <a:p>
          <a:r>
            <a:rPr lang="en-US" sz="1600" dirty="0"/>
            <a:t>Vendor Specific Data Model Overlay </a:t>
          </a:r>
        </a:p>
      </dgm:t>
    </dgm:pt>
    <dgm:pt modelId="{3561846F-717E-FF4A-A581-44F5A9711C0E}" type="parTrans" cxnId="{BA4FE0D7-D6F4-924B-9904-A8E15FBCAD4C}">
      <dgm:prSet/>
      <dgm:spPr/>
      <dgm:t>
        <a:bodyPr/>
        <a:lstStyle/>
        <a:p>
          <a:endParaRPr lang="en-US"/>
        </a:p>
      </dgm:t>
    </dgm:pt>
    <dgm:pt modelId="{B091B75A-5DF6-FB4B-82B5-7982538FEC51}" type="sibTrans" cxnId="{BA4FE0D7-D6F4-924B-9904-A8E15FBCAD4C}">
      <dgm:prSet/>
      <dgm:spPr/>
      <dgm:t>
        <a:bodyPr/>
        <a:lstStyle/>
        <a:p>
          <a:endParaRPr lang="en-US"/>
        </a:p>
      </dgm:t>
    </dgm:pt>
    <dgm:pt modelId="{2B6ED30D-F579-1F43-AC84-43A264212295}">
      <dgm:prSet phldrT="[Text]" custT="1"/>
      <dgm:spPr>
        <a:solidFill>
          <a:srgbClr val="1A59A0"/>
        </a:solidFill>
        <a:ln>
          <a:noFill/>
        </a:ln>
      </dgm:spPr>
      <dgm:t>
        <a:bodyPr/>
        <a:lstStyle/>
        <a:p>
          <a:r>
            <a:rPr lang="en-US" sz="1600" dirty="0"/>
            <a:t>Semantic Interoperability Transformation</a:t>
          </a:r>
        </a:p>
      </dgm:t>
    </dgm:pt>
    <dgm:pt modelId="{7D1CA757-1959-B349-9D70-E35FE0CEB621}" type="parTrans" cxnId="{E76D02ED-F0AC-514B-B684-59ED0A828CBB}">
      <dgm:prSet/>
      <dgm:spPr/>
      <dgm:t>
        <a:bodyPr/>
        <a:lstStyle/>
        <a:p>
          <a:endParaRPr lang="en-US"/>
        </a:p>
      </dgm:t>
    </dgm:pt>
    <dgm:pt modelId="{708F372C-0D76-4645-BB5C-B3412B42113B}" type="sibTrans" cxnId="{E76D02ED-F0AC-514B-B684-59ED0A828CBB}">
      <dgm:prSet/>
      <dgm:spPr/>
      <dgm:t>
        <a:bodyPr/>
        <a:lstStyle/>
        <a:p>
          <a:endParaRPr lang="en-US"/>
        </a:p>
      </dgm:t>
    </dgm:pt>
    <dgm:pt modelId="{A59FFD83-59B3-0445-8C4F-59EC65AC882F}">
      <dgm:prSet phldrT="[Text]" custT="1"/>
      <dgm:spPr>
        <a:solidFill>
          <a:srgbClr val="1A59A0"/>
        </a:solidFill>
        <a:ln>
          <a:noFill/>
        </a:ln>
      </dgm:spPr>
      <dgm:t>
        <a:bodyPr/>
        <a:lstStyle/>
        <a:p>
          <a:r>
            <a:rPr lang="en-US" sz="1600" b="0" dirty="0">
              <a:solidFill>
                <a:schemeClr val="bg1"/>
              </a:solidFill>
            </a:rPr>
            <a:t>Internal/External Transformation</a:t>
          </a:r>
        </a:p>
      </dgm:t>
    </dgm:pt>
    <dgm:pt modelId="{BC2DB6FB-80B4-C54D-A74F-1AE830D3BCD5}" type="parTrans" cxnId="{2413A135-19AB-1E40-B8BE-91E8DB7A02EE}">
      <dgm:prSet/>
      <dgm:spPr/>
      <dgm:t>
        <a:bodyPr/>
        <a:lstStyle/>
        <a:p>
          <a:endParaRPr lang="en-US"/>
        </a:p>
      </dgm:t>
    </dgm:pt>
    <dgm:pt modelId="{6410A821-1A6F-1C4B-B60C-FD3262D5A9A5}" type="sibTrans" cxnId="{2413A135-19AB-1E40-B8BE-91E8DB7A02EE}">
      <dgm:prSet/>
      <dgm:spPr/>
      <dgm:t>
        <a:bodyPr/>
        <a:lstStyle/>
        <a:p>
          <a:endParaRPr lang="en-US"/>
        </a:p>
      </dgm:t>
    </dgm:pt>
    <dgm:pt modelId="{9D3A5205-0314-AD49-891E-20C748FA454A}">
      <dgm:prSet phldrT="[Text]" custT="1"/>
      <dgm:spPr>
        <a:solidFill>
          <a:srgbClr val="1A59A0"/>
        </a:solidFill>
        <a:ln>
          <a:noFill/>
        </a:ln>
      </dgm:spPr>
      <dgm:t>
        <a:bodyPr/>
        <a:lstStyle/>
        <a:p>
          <a:r>
            <a:rPr lang="en-US" sz="1600" dirty="0"/>
            <a:t>Value</a:t>
          </a:r>
          <a:r>
            <a:rPr lang="en-US" sz="1600" baseline="0" dirty="0"/>
            <a:t> Sets</a:t>
          </a:r>
          <a:endParaRPr lang="en-US" sz="1600" dirty="0"/>
        </a:p>
      </dgm:t>
    </dgm:pt>
    <dgm:pt modelId="{7A1297BF-C0EF-0344-B168-FA3DDA83B959}" type="parTrans" cxnId="{3F350B50-C20E-BF42-830D-D8298D34B267}">
      <dgm:prSet/>
      <dgm:spPr/>
      <dgm:t>
        <a:bodyPr/>
        <a:lstStyle/>
        <a:p>
          <a:endParaRPr lang="en-US"/>
        </a:p>
      </dgm:t>
    </dgm:pt>
    <dgm:pt modelId="{F75FFB27-F5F6-3749-8FCE-B8110644F401}" type="sibTrans" cxnId="{3F350B50-C20E-BF42-830D-D8298D34B267}">
      <dgm:prSet/>
      <dgm:spPr/>
      <dgm:t>
        <a:bodyPr/>
        <a:lstStyle/>
        <a:p>
          <a:endParaRPr lang="en-US"/>
        </a:p>
      </dgm:t>
    </dgm:pt>
    <dgm:pt modelId="{211B169D-8A03-724C-80C7-C43148D60E2C}">
      <dgm:prSet phldrT="[Text]" custT="1"/>
      <dgm:spPr>
        <a:solidFill>
          <a:srgbClr val="1A59A0"/>
        </a:solidFill>
        <a:ln>
          <a:noFill/>
        </a:ln>
      </dgm:spPr>
      <dgm:t>
        <a:bodyPr/>
        <a:lstStyle/>
        <a:p>
          <a:r>
            <a:rPr lang="en-US" sz="1600" dirty="0"/>
            <a:t>System</a:t>
          </a:r>
          <a:r>
            <a:rPr lang="en-US" sz="1600" baseline="0" dirty="0"/>
            <a:t> Configuration</a:t>
          </a:r>
          <a:endParaRPr lang="en-US" sz="1600" dirty="0"/>
        </a:p>
      </dgm:t>
    </dgm:pt>
    <dgm:pt modelId="{3F3C87EE-36E1-C24E-BDC0-EE0E9D25CF70}" type="parTrans" cxnId="{812A0C0E-860F-DE4D-81AD-C3FF57BCC334}">
      <dgm:prSet/>
      <dgm:spPr/>
      <dgm:t>
        <a:bodyPr/>
        <a:lstStyle/>
        <a:p>
          <a:endParaRPr lang="en-US"/>
        </a:p>
      </dgm:t>
    </dgm:pt>
    <dgm:pt modelId="{576B6B23-05BE-6148-B317-ECECB9A08447}" type="sibTrans" cxnId="{812A0C0E-860F-DE4D-81AD-C3FF57BCC334}">
      <dgm:prSet/>
      <dgm:spPr/>
      <dgm:t>
        <a:bodyPr/>
        <a:lstStyle/>
        <a:p>
          <a:endParaRPr lang="en-US"/>
        </a:p>
      </dgm:t>
    </dgm:pt>
    <dgm:pt modelId="{DEBC6843-D902-3D4E-BAE3-0E7F91AF1B93}" type="pres">
      <dgm:prSet presAssocID="{098D794F-A7FE-394E-A315-77E595D4B01C}" presName="Name0" presStyleCnt="0">
        <dgm:presLayoutVars>
          <dgm:dir/>
          <dgm:resizeHandles val="exact"/>
        </dgm:presLayoutVars>
      </dgm:prSet>
      <dgm:spPr/>
    </dgm:pt>
    <dgm:pt modelId="{F564EC66-0556-BA4B-8BDA-3063A3193829}" type="pres">
      <dgm:prSet presAssocID="{38AE993B-D767-3D46-9974-6264798A43B5}" presName="composite" presStyleCnt="0"/>
      <dgm:spPr/>
    </dgm:pt>
    <dgm:pt modelId="{1A268E34-1DE1-424B-A6E9-9C0FEBC3CCB4}" type="pres">
      <dgm:prSet presAssocID="{38AE993B-D767-3D46-9974-6264798A43B5}" presName="imagSh" presStyleLbl="bgImgPlace1" presStyleIdx="0" presStyleCnt="3"/>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D3752397-EAAC-BF46-A61E-56857D3AB791}" type="pres">
      <dgm:prSet presAssocID="{38AE993B-D767-3D46-9974-6264798A43B5}" presName="txNode" presStyleLbl="node1" presStyleIdx="0" presStyleCnt="3" custScaleX="100463" custScaleY="119015" custLinFactNeighborX="2566" custLinFactNeighborY="15850">
        <dgm:presLayoutVars>
          <dgm:bulletEnabled val="1"/>
        </dgm:presLayoutVars>
      </dgm:prSet>
      <dgm:spPr/>
    </dgm:pt>
    <dgm:pt modelId="{9D38A3B6-092E-DD4D-88B6-C090C83BF0FC}" type="pres">
      <dgm:prSet presAssocID="{65C4124C-4046-2741-9A43-2B6146A54DFF}" presName="sibTrans" presStyleLbl="sibTrans2D1" presStyleIdx="0" presStyleCnt="2"/>
      <dgm:spPr/>
    </dgm:pt>
    <dgm:pt modelId="{FD38154C-CBD0-BF4A-BAD3-17A6702C5EEB}" type="pres">
      <dgm:prSet presAssocID="{65C4124C-4046-2741-9A43-2B6146A54DFF}" presName="connTx" presStyleLbl="sibTrans2D1" presStyleIdx="0" presStyleCnt="2"/>
      <dgm:spPr/>
    </dgm:pt>
    <dgm:pt modelId="{F67073B8-AF8A-CE42-BD45-0373059E9456}" type="pres">
      <dgm:prSet presAssocID="{302133FA-5A41-714A-A230-4778EB38B601}" presName="composite" presStyleCnt="0"/>
      <dgm:spPr/>
    </dgm:pt>
    <dgm:pt modelId="{1D340878-25FD-7941-9477-4A2831E32DFA}" type="pres">
      <dgm:prSet presAssocID="{302133FA-5A41-714A-A230-4778EB38B601}" presName="imagSh" presStyleLbl="bgImgPlace1" presStyleIdx="1" presStyleCnt="3" custScaleX="104886"/>
      <dgm:spPr/>
    </dgm:pt>
    <dgm:pt modelId="{BA542D69-44B4-BC42-B767-405E51454709}" type="pres">
      <dgm:prSet presAssocID="{302133FA-5A41-714A-A230-4778EB38B601}" presName="txNode" presStyleLbl="node1" presStyleIdx="1" presStyleCnt="3" custScaleX="128087" custScaleY="130468" custLinFactNeighborX="-2280" custLinFactNeighborY="18713">
        <dgm:presLayoutVars>
          <dgm:bulletEnabled val="1"/>
        </dgm:presLayoutVars>
      </dgm:prSet>
      <dgm:spPr/>
    </dgm:pt>
    <dgm:pt modelId="{5F22D920-B6DC-C64D-B3FA-7A983E8988B8}" type="pres">
      <dgm:prSet presAssocID="{537E45CC-5E6B-4C46-960F-118D8DE8E7B3}" presName="sibTrans" presStyleLbl="sibTrans2D1" presStyleIdx="1" presStyleCnt="2"/>
      <dgm:spPr/>
    </dgm:pt>
    <dgm:pt modelId="{637D52FD-2DBC-E349-B5B3-B774CCB7F95D}" type="pres">
      <dgm:prSet presAssocID="{537E45CC-5E6B-4C46-960F-118D8DE8E7B3}" presName="connTx" presStyleLbl="sibTrans2D1" presStyleIdx="1" presStyleCnt="2"/>
      <dgm:spPr/>
    </dgm:pt>
    <dgm:pt modelId="{A95AB740-6587-8F47-8207-FB322A8743FE}" type="pres">
      <dgm:prSet presAssocID="{70BFE05B-53F7-EB43-9974-9EAC562774F2}" presName="composite" presStyleCnt="0"/>
      <dgm:spPr/>
    </dgm:pt>
    <dgm:pt modelId="{2BAA2745-548B-6045-B01F-64E2F43EA465}" type="pres">
      <dgm:prSet presAssocID="{70BFE05B-53F7-EB43-9974-9EAC562774F2}" presName="imagSh" presStyleLbl="bgImgPlace1" presStyleIdx="2" presStyleCnt="3"/>
      <dgm:spPr>
        <a:blipFill>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A846BA47-DF1C-BC4F-AE0D-3D922C728205}" type="pres">
      <dgm:prSet presAssocID="{70BFE05B-53F7-EB43-9974-9EAC562774F2}" presName="txNode" presStyleLbl="node1" presStyleIdx="2" presStyleCnt="3" custScaleX="118839" custScaleY="132826" custLinFactNeighborX="125" custLinFactNeighborY="21973">
        <dgm:presLayoutVars>
          <dgm:bulletEnabled val="1"/>
        </dgm:presLayoutVars>
      </dgm:prSet>
      <dgm:spPr/>
    </dgm:pt>
  </dgm:ptLst>
  <dgm:cxnLst>
    <dgm:cxn modelId="{812A0C0E-860F-DE4D-81AD-C3FF57BCC334}" srcId="{70BFE05B-53F7-EB43-9974-9EAC562774F2}" destId="{211B169D-8A03-724C-80C7-C43148D60E2C}" srcOrd="1" destOrd="0" parTransId="{3F3C87EE-36E1-C24E-BDC0-EE0E9D25CF70}" sibTransId="{576B6B23-05BE-6148-B317-ECECB9A08447}"/>
    <dgm:cxn modelId="{C7CC8D12-78EB-3C4A-A525-A9247A173290}" type="presOf" srcId="{3E0C50EE-AB43-6F4B-9402-002106BA3BF2}" destId="{BA542D69-44B4-BC42-B767-405E51454709}" srcOrd="0" destOrd="2" presId="urn:microsoft.com/office/officeart/2005/8/layout/hProcess10"/>
    <dgm:cxn modelId="{EE572D15-EF4E-FB49-AC29-5EC4FC810B81}" type="presOf" srcId="{9D3A5205-0314-AD49-891E-20C748FA454A}" destId="{A846BA47-DF1C-BC4F-AE0D-3D922C728205}" srcOrd="0" destOrd="3" presId="urn:microsoft.com/office/officeart/2005/8/layout/hProcess10"/>
    <dgm:cxn modelId="{F93CA418-5669-1A4D-B293-C13B7B2A6E73}" srcId="{38AE993B-D767-3D46-9974-6264798A43B5}" destId="{AFEFA5F9-C6B8-4242-B679-264DEC7BFF65}" srcOrd="0" destOrd="0" parTransId="{E8642B71-7F0C-9548-B5F7-551B6F411196}" sibTransId="{116BD620-49C6-9A41-811D-6EBEF7FA98C5}"/>
    <dgm:cxn modelId="{8A10A41B-22E4-AA45-A18F-841A4A345E5A}" type="presOf" srcId="{38B738DC-747D-4244-A153-A32D4B5D63D0}" destId="{A846BA47-DF1C-BC4F-AE0D-3D922C728205}" srcOrd="0" destOrd="1" presId="urn:microsoft.com/office/officeart/2005/8/layout/hProcess10"/>
    <dgm:cxn modelId="{5B96382B-09BA-6F45-934B-FAB91A5C294E}" type="presOf" srcId="{537E45CC-5E6B-4C46-960F-118D8DE8E7B3}" destId="{5F22D920-B6DC-C64D-B3FA-7A983E8988B8}" srcOrd="0" destOrd="0" presId="urn:microsoft.com/office/officeart/2005/8/layout/hProcess10"/>
    <dgm:cxn modelId="{2413A135-19AB-1E40-B8BE-91E8DB7A02EE}" srcId="{70BFE05B-53F7-EB43-9974-9EAC562774F2}" destId="{A59FFD83-59B3-0445-8C4F-59EC65AC882F}" srcOrd="3" destOrd="0" parTransId="{BC2DB6FB-80B4-C54D-A74F-1AE830D3BCD5}" sibTransId="{6410A821-1A6F-1C4B-B60C-FD3262D5A9A5}"/>
    <dgm:cxn modelId="{D7C9A439-F424-6142-B7EE-63CFCAA3CC9E}" type="presOf" srcId="{AFEFA5F9-C6B8-4242-B679-264DEC7BFF65}" destId="{D3752397-EAAC-BF46-A61E-56857D3AB791}" srcOrd="0" destOrd="1" presId="urn:microsoft.com/office/officeart/2005/8/layout/hProcess10"/>
    <dgm:cxn modelId="{C66CCB3C-7A10-E944-B04B-735EFC1F6DAF}" type="presOf" srcId="{211B169D-8A03-724C-80C7-C43148D60E2C}" destId="{A846BA47-DF1C-BC4F-AE0D-3D922C728205}" srcOrd="0" destOrd="2" presId="urn:microsoft.com/office/officeart/2005/8/layout/hProcess10"/>
    <dgm:cxn modelId="{7E3A8D3F-25A5-CD44-B575-99D610718F7D}" srcId="{098D794F-A7FE-394E-A315-77E595D4B01C}" destId="{302133FA-5A41-714A-A230-4778EB38B601}" srcOrd="1" destOrd="0" parTransId="{97A1BB45-46FB-3B4B-B6CE-13FD5EB93660}" sibTransId="{537E45CC-5E6B-4C46-960F-118D8DE8E7B3}"/>
    <dgm:cxn modelId="{DAA28C40-0ADD-1441-B82B-3A5A0882B590}" type="presOf" srcId="{8985139D-58FD-1845-8AF3-E65554A96026}" destId="{BA542D69-44B4-BC42-B767-405E51454709}" srcOrd="0" destOrd="1" presId="urn:microsoft.com/office/officeart/2005/8/layout/hProcess10"/>
    <dgm:cxn modelId="{C9E74143-FBE8-EC46-9E5C-7A4620514404}" srcId="{098D794F-A7FE-394E-A315-77E595D4B01C}" destId="{38AE993B-D767-3D46-9974-6264798A43B5}" srcOrd="0" destOrd="0" parTransId="{8A700E55-0075-3745-B62A-27D1CC38BB2B}" sibTransId="{65C4124C-4046-2741-9A43-2B6146A54DFF}"/>
    <dgm:cxn modelId="{1750E54C-A040-3448-93AF-3C0C35698AD2}" type="presOf" srcId="{65C4124C-4046-2741-9A43-2B6146A54DFF}" destId="{FD38154C-CBD0-BF4A-BAD3-17A6702C5EEB}" srcOrd="1" destOrd="0" presId="urn:microsoft.com/office/officeart/2005/8/layout/hProcess10"/>
    <dgm:cxn modelId="{3F350B50-C20E-BF42-830D-D8298D34B267}" srcId="{70BFE05B-53F7-EB43-9974-9EAC562774F2}" destId="{9D3A5205-0314-AD49-891E-20C748FA454A}" srcOrd="2" destOrd="0" parTransId="{7A1297BF-C0EF-0344-B168-FA3DDA83B959}" sibTransId="{F75FFB27-F5F6-3749-8FCE-B8110644F401}"/>
    <dgm:cxn modelId="{2E6C1D6A-495A-E64B-855D-5BA65DEBD34F}" type="presOf" srcId="{38AE993B-D767-3D46-9974-6264798A43B5}" destId="{D3752397-EAAC-BF46-A61E-56857D3AB791}" srcOrd="0" destOrd="0" presId="urn:microsoft.com/office/officeart/2005/8/layout/hProcess10"/>
    <dgm:cxn modelId="{DEAA4777-521E-DE44-BA39-007350D1D138}" srcId="{302133FA-5A41-714A-A230-4778EB38B601}" destId="{8985139D-58FD-1845-8AF3-E65554A96026}" srcOrd="0" destOrd="0" parTransId="{DC71CB1E-6B0D-3C49-9495-E2750CBBC6E8}" sibTransId="{EFAA4EDA-82A9-4044-BE39-7447A3A605E4}"/>
    <dgm:cxn modelId="{3EAF3C84-1C8B-4340-AC1A-0AED152600D0}" type="presOf" srcId="{6AB2F5E3-B654-214D-A7CF-8D016AF9E598}" destId="{D3752397-EAAC-BF46-A61E-56857D3AB791}" srcOrd="0" destOrd="3" presId="urn:microsoft.com/office/officeart/2005/8/layout/hProcess10"/>
    <dgm:cxn modelId="{C3612885-1E49-E343-9DF6-117F28EBDEF8}" type="presOf" srcId="{537E45CC-5E6B-4C46-960F-118D8DE8E7B3}" destId="{637D52FD-2DBC-E349-B5B3-B774CCB7F95D}" srcOrd="1" destOrd="0" presId="urn:microsoft.com/office/officeart/2005/8/layout/hProcess10"/>
    <dgm:cxn modelId="{4B2F958A-3D57-6F42-847B-4BA5234E398B}" srcId="{70BFE05B-53F7-EB43-9974-9EAC562774F2}" destId="{38B738DC-747D-4244-A153-A32D4B5D63D0}" srcOrd="0" destOrd="0" parTransId="{E7F0351D-F55D-CD49-B130-EF8B2E83DD12}" sibTransId="{C95CBD0A-867C-0B45-9729-4E308A4795FA}"/>
    <dgm:cxn modelId="{D0D3CF99-7CF6-A74A-AAB4-8D8A233B4073}" srcId="{098D794F-A7FE-394E-A315-77E595D4B01C}" destId="{70BFE05B-53F7-EB43-9974-9EAC562774F2}" srcOrd="2" destOrd="0" parTransId="{9A28617D-6EE5-DE4E-A9A8-9ADC1BC37004}" sibTransId="{E4D430C2-ACD7-6A4F-9E52-E98F3D50B39E}"/>
    <dgm:cxn modelId="{6B5ED7B6-0DF5-4543-9F8E-39BA661AD7C6}" type="presOf" srcId="{70BFE05B-53F7-EB43-9974-9EAC562774F2}" destId="{A846BA47-DF1C-BC4F-AE0D-3D922C728205}" srcOrd="0" destOrd="0" presId="urn:microsoft.com/office/officeart/2005/8/layout/hProcess10"/>
    <dgm:cxn modelId="{E457CBB9-8120-E544-90FA-FFA86FE872D6}" type="presOf" srcId="{132B0C83-1E50-E843-AF00-95B8F3AD4331}" destId="{D3752397-EAAC-BF46-A61E-56857D3AB791}" srcOrd="0" destOrd="2" presId="urn:microsoft.com/office/officeart/2005/8/layout/hProcess10"/>
    <dgm:cxn modelId="{E1E756BC-2308-5842-8643-7DAC2AB18170}" srcId="{38AE993B-D767-3D46-9974-6264798A43B5}" destId="{6AB2F5E3-B654-214D-A7CF-8D016AF9E598}" srcOrd="2" destOrd="0" parTransId="{6390B628-6172-4F44-9BDB-07910AF15DEC}" sibTransId="{73053335-D8DB-CE43-A9C0-DD1A2E05154F}"/>
    <dgm:cxn modelId="{FCF585C3-48B4-C949-9827-98A66E3BB1E7}" type="presOf" srcId="{098D794F-A7FE-394E-A315-77E595D4B01C}" destId="{DEBC6843-D902-3D4E-BAE3-0E7F91AF1B93}" srcOrd="0" destOrd="0" presId="urn:microsoft.com/office/officeart/2005/8/layout/hProcess10"/>
    <dgm:cxn modelId="{D6051EC8-722E-7643-AA75-B15B99C497CB}" type="presOf" srcId="{302133FA-5A41-714A-A230-4778EB38B601}" destId="{BA542D69-44B4-BC42-B767-405E51454709}" srcOrd="0" destOrd="0" presId="urn:microsoft.com/office/officeart/2005/8/layout/hProcess10"/>
    <dgm:cxn modelId="{A80CFAD4-00AE-1143-8866-C5BD9EB8596E}" type="presOf" srcId="{2B6ED30D-F579-1F43-AC84-43A264212295}" destId="{BA542D69-44B4-BC42-B767-405E51454709}" srcOrd="0" destOrd="3" presId="urn:microsoft.com/office/officeart/2005/8/layout/hProcess10"/>
    <dgm:cxn modelId="{B9DA3ED7-1F4A-AC43-A411-2F1F03025895}" type="presOf" srcId="{65C4124C-4046-2741-9A43-2B6146A54DFF}" destId="{9D38A3B6-092E-DD4D-88B6-C090C83BF0FC}" srcOrd="0" destOrd="0" presId="urn:microsoft.com/office/officeart/2005/8/layout/hProcess10"/>
    <dgm:cxn modelId="{BA4FE0D7-D6F4-924B-9904-A8E15FBCAD4C}" srcId="{302133FA-5A41-714A-A230-4778EB38B601}" destId="{3E0C50EE-AB43-6F4B-9402-002106BA3BF2}" srcOrd="1" destOrd="0" parTransId="{3561846F-717E-FF4A-A581-44F5A9711C0E}" sibTransId="{B091B75A-5DF6-FB4B-82B5-7982538FEC51}"/>
    <dgm:cxn modelId="{2B085BD8-792A-A54A-884F-26906208D624}" type="presOf" srcId="{A59FFD83-59B3-0445-8C4F-59EC65AC882F}" destId="{A846BA47-DF1C-BC4F-AE0D-3D922C728205}" srcOrd="0" destOrd="4" presId="urn:microsoft.com/office/officeart/2005/8/layout/hProcess10"/>
    <dgm:cxn modelId="{E76D02ED-F0AC-514B-B684-59ED0A828CBB}" srcId="{302133FA-5A41-714A-A230-4778EB38B601}" destId="{2B6ED30D-F579-1F43-AC84-43A264212295}" srcOrd="2" destOrd="0" parTransId="{7D1CA757-1959-B349-9D70-E35FE0CEB621}" sibTransId="{708F372C-0D76-4645-BB5C-B3412B42113B}"/>
    <dgm:cxn modelId="{9712FFF0-AE83-7A48-A34A-24D8A0588371}" srcId="{38AE993B-D767-3D46-9974-6264798A43B5}" destId="{132B0C83-1E50-E843-AF00-95B8F3AD4331}" srcOrd="1" destOrd="0" parTransId="{82C1D796-DD2D-B844-95D0-4CEE245F471D}" sibTransId="{FABDD5FE-5B42-4246-9622-0664CF980384}"/>
    <dgm:cxn modelId="{FAE9C4BE-015A-544A-9D13-B7B867B0755E}" type="presParOf" srcId="{DEBC6843-D902-3D4E-BAE3-0E7F91AF1B93}" destId="{F564EC66-0556-BA4B-8BDA-3063A3193829}" srcOrd="0" destOrd="0" presId="urn:microsoft.com/office/officeart/2005/8/layout/hProcess10"/>
    <dgm:cxn modelId="{D5D97F50-0E1A-A44C-9B93-11B6EFF3E48D}" type="presParOf" srcId="{F564EC66-0556-BA4B-8BDA-3063A3193829}" destId="{1A268E34-1DE1-424B-A6E9-9C0FEBC3CCB4}" srcOrd="0" destOrd="0" presId="urn:microsoft.com/office/officeart/2005/8/layout/hProcess10"/>
    <dgm:cxn modelId="{13F557B1-001B-354C-ACAE-DEA067405524}" type="presParOf" srcId="{F564EC66-0556-BA4B-8BDA-3063A3193829}" destId="{D3752397-EAAC-BF46-A61E-56857D3AB791}" srcOrd="1" destOrd="0" presId="urn:microsoft.com/office/officeart/2005/8/layout/hProcess10"/>
    <dgm:cxn modelId="{A08F279E-4D8B-0F4A-8207-1210A32BC26A}" type="presParOf" srcId="{DEBC6843-D902-3D4E-BAE3-0E7F91AF1B93}" destId="{9D38A3B6-092E-DD4D-88B6-C090C83BF0FC}" srcOrd="1" destOrd="0" presId="urn:microsoft.com/office/officeart/2005/8/layout/hProcess10"/>
    <dgm:cxn modelId="{E0845ADC-5904-F14A-A877-CE3DAEB411FA}" type="presParOf" srcId="{9D38A3B6-092E-DD4D-88B6-C090C83BF0FC}" destId="{FD38154C-CBD0-BF4A-BAD3-17A6702C5EEB}" srcOrd="0" destOrd="0" presId="urn:microsoft.com/office/officeart/2005/8/layout/hProcess10"/>
    <dgm:cxn modelId="{4003540C-A216-3041-9E9A-063FED3DEB46}" type="presParOf" srcId="{DEBC6843-D902-3D4E-BAE3-0E7F91AF1B93}" destId="{F67073B8-AF8A-CE42-BD45-0373059E9456}" srcOrd="2" destOrd="0" presId="urn:microsoft.com/office/officeart/2005/8/layout/hProcess10"/>
    <dgm:cxn modelId="{F59DC3BB-F0C5-244A-8A29-4CAF30C450CF}" type="presParOf" srcId="{F67073B8-AF8A-CE42-BD45-0373059E9456}" destId="{1D340878-25FD-7941-9477-4A2831E32DFA}" srcOrd="0" destOrd="0" presId="urn:microsoft.com/office/officeart/2005/8/layout/hProcess10"/>
    <dgm:cxn modelId="{5A65263F-6671-BC46-92CA-3B7F8920AC50}" type="presParOf" srcId="{F67073B8-AF8A-CE42-BD45-0373059E9456}" destId="{BA542D69-44B4-BC42-B767-405E51454709}" srcOrd="1" destOrd="0" presId="urn:microsoft.com/office/officeart/2005/8/layout/hProcess10"/>
    <dgm:cxn modelId="{895FA5E0-C81C-F948-9BAE-916027A17FC0}" type="presParOf" srcId="{DEBC6843-D902-3D4E-BAE3-0E7F91AF1B93}" destId="{5F22D920-B6DC-C64D-B3FA-7A983E8988B8}" srcOrd="3" destOrd="0" presId="urn:microsoft.com/office/officeart/2005/8/layout/hProcess10"/>
    <dgm:cxn modelId="{451C98B4-FFA1-E84D-AC60-4981428C05AE}" type="presParOf" srcId="{5F22D920-B6DC-C64D-B3FA-7A983E8988B8}" destId="{637D52FD-2DBC-E349-B5B3-B774CCB7F95D}" srcOrd="0" destOrd="0" presId="urn:microsoft.com/office/officeart/2005/8/layout/hProcess10"/>
    <dgm:cxn modelId="{F8C0D1D2-4C34-AE4B-ACFD-6346C87FCC9A}" type="presParOf" srcId="{DEBC6843-D902-3D4E-BAE3-0E7F91AF1B93}" destId="{A95AB740-6587-8F47-8207-FB322A8743FE}" srcOrd="4" destOrd="0" presId="urn:microsoft.com/office/officeart/2005/8/layout/hProcess10"/>
    <dgm:cxn modelId="{170487A5-0002-B44F-B8FF-7D9BFF2E011A}" type="presParOf" srcId="{A95AB740-6587-8F47-8207-FB322A8743FE}" destId="{2BAA2745-548B-6045-B01F-64E2F43EA465}" srcOrd="0" destOrd="0" presId="urn:microsoft.com/office/officeart/2005/8/layout/hProcess10"/>
    <dgm:cxn modelId="{9B7D2691-62E9-1046-9EE1-13264D6F886F}" type="presParOf" srcId="{A95AB740-6587-8F47-8207-FB322A8743FE}" destId="{A846BA47-DF1C-BC4F-AE0D-3D922C728205}"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268E34-1DE1-424B-A6E9-9C0FEBC3CCB4}">
      <dsp:nvSpPr>
        <dsp:cNvPr id="0" name=""/>
        <dsp:cNvSpPr/>
      </dsp:nvSpPr>
      <dsp:spPr>
        <a:xfrm>
          <a:off x="2232" y="566974"/>
          <a:ext cx="1783214" cy="178321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3752397-EAAC-BF46-A61E-56857D3AB791}">
      <dsp:nvSpPr>
        <dsp:cNvPr id="0" name=""/>
        <dsp:cNvSpPr/>
      </dsp:nvSpPr>
      <dsp:spPr>
        <a:xfrm>
          <a:off x="334152" y="1750003"/>
          <a:ext cx="1791470" cy="2122292"/>
        </a:xfrm>
        <a:prstGeom prst="roundRect">
          <a:avLst>
            <a:gd name="adj" fmla="val 10000"/>
          </a:avLst>
        </a:prstGeom>
        <a:solidFill>
          <a:srgbClr val="1A59A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Content Priorities</a:t>
          </a:r>
        </a:p>
        <a:p>
          <a:pPr marL="171450" lvl="1" indent="-171450" algn="l" defTabSz="711200">
            <a:lnSpc>
              <a:spcPct val="90000"/>
            </a:lnSpc>
            <a:spcBef>
              <a:spcPct val="0"/>
            </a:spcBef>
            <a:spcAft>
              <a:spcPct val="15000"/>
            </a:spcAft>
            <a:buChar char="•"/>
          </a:pPr>
          <a:r>
            <a:rPr lang="en-US" sz="1600" kern="1200" dirty="0"/>
            <a:t>Clinicians</a:t>
          </a:r>
        </a:p>
        <a:p>
          <a:pPr marL="171450" lvl="1" indent="-171450" algn="l" defTabSz="711200">
            <a:lnSpc>
              <a:spcPct val="90000"/>
            </a:lnSpc>
            <a:spcBef>
              <a:spcPct val="0"/>
            </a:spcBef>
            <a:spcAft>
              <a:spcPct val="15000"/>
            </a:spcAft>
            <a:buChar char="•"/>
          </a:pPr>
          <a:r>
            <a:rPr lang="en-US" sz="1600" kern="1200" dirty="0"/>
            <a:t>Business Office</a:t>
          </a:r>
        </a:p>
        <a:p>
          <a:pPr marL="171450" lvl="1" indent="-171450" algn="l" defTabSz="711200">
            <a:lnSpc>
              <a:spcPct val="90000"/>
            </a:lnSpc>
            <a:spcBef>
              <a:spcPct val="0"/>
            </a:spcBef>
            <a:spcAft>
              <a:spcPct val="15000"/>
            </a:spcAft>
            <a:buChar char="•"/>
          </a:pPr>
          <a:r>
            <a:rPr lang="en-US" sz="1600" kern="1200" dirty="0"/>
            <a:t>Others</a:t>
          </a:r>
        </a:p>
      </dsp:txBody>
      <dsp:txXfrm>
        <a:off x="386622" y="1802473"/>
        <a:ext cx="1686530" cy="2017352"/>
      </dsp:txXfrm>
    </dsp:sp>
    <dsp:sp modelId="{9D38A3B6-092E-DD4D-88B6-C090C83BF0FC}">
      <dsp:nvSpPr>
        <dsp:cNvPr id="0" name=""/>
        <dsp:cNvSpPr/>
      </dsp:nvSpPr>
      <dsp:spPr>
        <a:xfrm rot="21537594">
          <a:off x="2130350" y="1218760"/>
          <a:ext cx="344988" cy="428481"/>
        </a:xfrm>
        <a:prstGeom prst="rightArrow">
          <a:avLst>
            <a:gd name="adj1" fmla="val 60000"/>
            <a:gd name="adj2" fmla="val 50000"/>
          </a:avLst>
        </a:prstGeom>
        <a:solidFill>
          <a:srgbClr val="F58C0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rgbClr val="FF0000"/>
            </a:solidFill>
          </a:endParaRPr>
        </a:p>
      </dsp:txBody>
      <dsp:txXfrm>
        <a:off x="2130359" y="1305395"/>
        <a:ext cx="241492" cy="257089"/>
      </dsp:txXfrm>
    </dsp:sp>
    <dsp:sp modelId="{1D340878-25FD-7941-9477-4A2831E32DFA}">
      <dsp:nvSpPr>
        <dsp:cNvPr id="0" name=""/>
        <dsp:cNvSpPr/>
      </dsp:nvSpPr>
      <dsp:spPr>
        <a:xfrm>
          <a:off x="2770965" y="515916"/>
          <a:ext cx="1870342" cy="1783214"/>
        </a:xfrm>
        <a:prstGeom prst="roundRect">
          <a:avLst>
            <a:gd name="adj" fmla="val 1000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A542D69-44B4-BC42-B767-405E51454709}">
      <dsp:nvSpPr>
        <dsp:cNvPr id="0" name=""/>
        <dsp:cNvSpPr/>
      </dsp:nvSpPr>
      <dsp:spPr>
        <a:xfrm>
          <a:off x="2813736" y="1647883"/>
          <a:ext cx="2284065" cy="2326524"/>
        </a:xfrm>
        <a:prstGeom prst="roundRect">
          <a:avLst>
            <a:gd name="adj" fmla="val 10000"/>
          </a:avLst>
        </a:prstGeom>
        <a:solidFill>
          <a:srgbClr val="1A59A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Data Mapping</a:t>
          </a:r>
        </a:p>
        <a:p>
          <a:pPr marL="171450" lvl="1" indent="-171450" algn="l" defTabSz="711200">
            <a:lnSpc>
              <a:spcPct val="90000"/>
            </a:lnSpc>
            <a:spcBef>
              <a:spcPct val="0"/>
            </a:spcBef>
            <a:spcAft>
              <a:spcPct val="15000"/>
            </a:spcAft>
            <a:buChar char="•"/>
          </a:pPr>
          <a:r>
            <a:rPr lang="en-US" sz="1600" kern="1200" dirty="0"/>
            <a:t>SDO Requirements</a:t>
          </a:r>
        </a:p>
        <a:p>
          <a:pPr marL="171450" lvl="1" indent="-171450" algn="l" defTabSz="711200">
            <a:lnSpc>
              <a:spcPct val="90000"/>
            </a:lnSpc>
            <a:spcBef>
              <a:spcPct val="0"/>
            </a:spcBef>
            <a:spcAft>
              <a:spcPct val="15000"/>
            </a:spcAft>
            <a:buChar char="•"/>
          </a:pPr>
          <a:r>
            <a:rPr lang="en-US" sz="1600" kern="1200" dirty="0"/>
            <a:t>Vendor Specific Data Model Overlay </a:t>
          </a:r>
        </a:p>
        <a:p>
          <a:pPr marL="171450" lvl="1" indent="-171450" algn="l" defTabSz="711200">
            <a:lnSpc>
              <a:spcPct val="90000"/>
            </a:lnSpc>
            <a:spcBef>
              <a:spcPct val="0"/>
            </a:spcBef>
            <a:spcAft>
              <a:spcPct val="15000"/>
            </a:spcAft>
            <a:buChar char="•"/>
          </a:pPr>
          <a:r>
            <a:rPr lang="en-US" sz="1600" kern="1200" dirty="0"/>
            <a:t>Semantic Interoperability Transformation</a:t>
          </a:r>
        </a:p>
      </dsp:txBody>
      <dsp:txXfrm>
        <a:off x="2880634" y="1714781"/>
        <a:ext cx="2150269" cy="2192728"/>
      </dsp:txXfrm>
    </dsp:sp>
    <dsp:sp modelId="{5F22D920-B6DC-C64D-B3FA-7A983E8988B8}">
      <dsp:nvSpPr>
        <dsp:cNvPr id="0" name=""/>
        <dsp:cNvSpPr/>
      </dsp:nvSpPr>
      <dsp:spPr>
        <a:xfrm rot="21588014">
          <a:off x="5057194" y="1187847"/>
          <a:ext cx="415890" cy="428481"/>
        </a:xfrm>
        <a:prstGeom prst="rightArrow">
          <a:avLst>
            <a:gd name="adj1" fmla="val 60000"/>
            <a:gd name="adj2" fmla="val 50000"/>
          </a:avLst>
        </a:prstGeom>
        <a:solidFill>
          <a:srgbClr val="F58C0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5057194" y="1273761"/>
        <a:ext cx="291123" cy="257089"/>
      </dsp:txXfrm>
    </dsp:sp>
    <dsp:sp modelId="{2BAA2745-548B-6045-B01F-64E2F43EA465}">
      <dsp:nvSpPr>
        <dsp:cNvPr id="0" name=""/>
        <dsp:cNvSpPr/>
      </dsp:nvSpPr>
      <dsp:spPr>
        <a:xfrm>
          <a:off x="5829559" y="505404"/>
          <a:ext cx="1783214" cy="1783214"/>
        </a:xfrm>
        <a:prstGeom prst="roundRect">
          <a:avLst>
            <a:gd name="adj" fmla="val 10000"/>
          </a:avLst>
        </a:prstGeom>
        <a:blipFill>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846BA47-DF1C-BC4F-AE0D-3D922C728205}">
      <dsp:nvSpPr>
        <dsp:cNvPr id="0" name=""/>
        <dsp:cNvSpPr/>
      </dsp:nvSpPr>
      <dsp:spPr>
        <a:xfrm>
          <a:off x="5954109" y="1674479"/>
          <a:ext cx="2119154" cy="2368572"/>
        </a:xfrm>
        <a:prstGeom prst="roundRect">
          <a:avLst>
            <a:gd name="adj" fmla="val 10000"/>
          </a:avLst>
        </a:prstGeom>
        <a:solidFill>
          <a:srgbClr val="1A59A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C-CDA Creation</a:t>
          </a:r>
        </a:p>
        <a:p>
          <a:pPr marL="171450" lvl="1" indent="-171450" algn="l" defTabSz="711200">
            <a:lnSpc>
              <a:spcPct val="90000"/>
            </a:lnSpc>
            <a:spcBef>
              <a:spcPct val="0"/>
            </a:spcBef>
            <a:spcAft>
              <a:spcPct val="15000"/>
            </a:spcAft>
            <a:buChar char="•"/>
          </a:pPr>
          <a:r>
            <a:rPr lang="en-US" sz="1600" kern="1200" dirty="0"/>
            <a:t>Identify Sources</a:t>
          </a:r>
        </a:p>
        <a:p>
          <a:pPr marL="171450" lvl="1" indent="-171450" algn="l" defTabSz="711200">
            <a:lnSpc>
              <a:spcPct val="90000"/>
            </a:lnSpc>
            <a:spcBef>
              <a:spcPct val="0"/>
            </a:spcBef>
            <a:spcAft>
              <a:spcPct val="15000"/>
            </a:spcAft>
            <a:buChar char="•"/>
          </a:pPr>
          <a:r>
            <a:rPr lang="en-US" sz="1600" kern="1200" dirty="0"/>
            <a:t>System</a:t>
          </a:r>
          <a:r>
            <a:rPr lang="en-US" sz="1600" kern="1200" baseline="0" dirty="0"/>
            <a:t> Configuration</a:t>
          </a:r>
          <a:endParaRPr lang="en-US" sz="1600" kern="1200" dirty="0"/>
        </a:p>
        <a:p>
          <a:pPr marL="171450" lvl="1" indent="-171450" algn="l" defTabSz="711200">
            <a:lnSpc>
              <a:spcPct val="90000"/>
            </a:lnSpc>
            <a:spcBef>
              <a:spcPct val="0"/>
            </a:spcBef>
            <a:spcAft>
              <a:spcPct val="15000"/>
            </a:spcAft>
            <a:buChar char="•"/>
          </a:pPr>
          <a:r>
            <a:rPr lang="en-US" sz="1600" kern="1200" dirty="0"/>
            <a:t>Value</a:t>
          </a:r>
          <a:r>
            <a:rPr lang="en-US" sz="1600" kern="1200" baseline="0" dirty="0"/>
            <a:t> Sets</a:t>
          </a:r>
          <a:endParaRPr lang="en-US" sz="1600" kern="1200" dirty="0"/>
        </a:p>
        <a:p>
          <a:pPr marL="171450" lvl="1" indent="-171450" algn="l" defTabSz="711200">
            <a:lnSpc>
              <a:spcPct val="90000"/>
            </a:lnSpc>
            <a:spcBef>
              <a:spcPct val="0"/>
            </a:spcBef>
            <a:spcAft>
              <a:spcPct val="15000"/>
            </a:spcAft>
            <a:buChar char="•"/>
          </a:pPr>
          <a:r>
            <a:rPr lang="en-US" sz="1600" b="0" kern="1200" dirty="0">
              <a:solidFill>
                <a:schemeClr val="bg1"/>
              </a:solidFill>
            </a:rPr>
            <a:t>Internal/External Transformation</a:t>
          </a:r>
        </a:p>
      </dsp:txBody>
      <dsp:txXfrm>
        <a:off x="6016177" y="1736547"/>
        <a:ext cx="1995018" cy="224443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1FD415-63BC-0D49-851A-36FC616F5B9B}" type="datetimeFigureOut">
              <a:rPr lang="en-US" smtClean="0"/>
              <a:t>2/27/19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AAF2714-D650-844E-815B-B24424EEC542}" type="slidenum">
              <a:rPr lang="en-US" smtClean="0"/>
              <a:t>‹#›</a:t>
            </a:fld>
            <a:endParaRPr lang="en-US" dirty="0"/>
          </a:p>
        </p:txBody>
      </p:sp>
    </p:spTree>
    <p:extLst>
      <p:ext uri="{BB962C8B-B14F-4D97-AF65-F5344CB8AC3E}">
        <p14:creationId xmlns:p14="http://schemas.microsoft.com/office/powerpoint/2010/main" val="29855870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1F9D92-D460-3646-B989-B3A6135F9E77}" type="datetimeFigureOut">
              <a:rPr lang="en-US" smtClean="0"/>
              <a:t>2/27/19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555216-BC27-9147-8535-B519AFE1B914}" type="slidenum">
              <a:rPr lang="en-US" smtClean="0"/>
              <a:t>‹#›</a:t>
            </a:fld>
            <a:endParaRPr lang="en-US" dirty="0"/>
          </a:p>
        </p:txBody>
      </p:sp>
    </p:spTree>
    <p:extLst>
      <p:ext uri="{BB962C8B-B14F-4D97-AF65-F5344CB8AC3E}">
        <p14:creationId xmlns:p14="http://schemas.microsoft.com/office/powerpoint/2010/main" val="339071977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55216-BC27-9147-8535-B519AFE1B914}" type="slidenum">
              <a:rPr lang="en-US" smtClean="0"/>
              <a:t>1</a:t>
            </a:fld>
            <a:endParaRPr lang="en-US" dirty="0"/>
          </a:p>
        </p:txBody>
      </p:sp>
    </p:spTree>
    <p:extLst>
      <p:ext uri="{BB962C8B-B14F-4D97-AF65-F5344CB8AC3E}">
        <p14:creationId xmlns:p14="http://schemas.microsoft.com/office/powerpoint/2010/main" val="1463074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55216-BC27-9147-8535-B519AFE1B914}" type="slidenum">
              <a:rPr lang="en-US" smtClean="0"/>
              <a:t>14</a:t>
            </a:fld>
            <a:endParaRPr lang="en-US" dirty="0"/>
          </a:p>
        </p:txBody>
      </p:sp>
    </p:spTree>
    <p:extLst>
      <p:ext uri="{BB962C8B-B14F-4D97-AF65-F5344CB8AC3E}">
        <p14:creationId xmlns:p14="http://schemas.microsoft.com/office/powerpoint/2010/main" val="259608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01DEF05-DACB-48DA-83D4-E0B2392803B0}" type="slidenum">
              <a:rPr lang="en-US" smtClean="0"/>
              <a:t>15</a:t>
            </a:fld>
            <a:endParaRPr lang="en-US" dirty="0"/>
          </a:p>
        </p:txBody>
      </p:sp>
    </p:spTree>
    <p:extLst>
      <p:ext uri="{BB962C8B-B14F-4D97-AF65-F5344CB8AC3E}">
        <p14:creationId xmlns:p14="http://schemas.microsoft.com/office/powerpoint/2010/main" val="166192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55216-BC27-9147-8535-B519AFE1B914}" type="slidenum">
              <a:rPr lang="en-US" smtClean="0"/>
              <a:t>16</a:t>
            </a:fld>
            <a:endParaRPr lang="en-US" dirty="0"/>
          </a:p>
        </p:txBody>
      </p:sp>
    </p:spTree>
    <p:extLst>
      <p:ext uri="{BB962C8B-B14F-4D97-AF65-F5344CB8AC3E}">
        <p14:creationId xmlns:p14="http://schemas.microsoft.com/office/powerpoint/2010/main" val="2864744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lumMod val="10000"/>
                  </a:schemeClr>
                </a:solidFill>
              </a:rPr>
              <a:t>Incredibly</a:t>
            </a:r>
            <a:r>
              <a:rPr lang="en-US" sz="1200" b="1" baseline="0" dirty="0">
                <a:solidFill>
                  <a:schemeClr val="bg1">
                    <a:lumMod val="10000"/>
                  </a:schemeClr>
                </a:solidFill>
              </a:rPr>
              <a:t> valuable capability</a:t>
            </a:r>
            <a:r>
              <a:rPr lang="en-US" sz="1200" dirty="0">
                <a:solidFill>
                  <a:schemeClr val="bg1">
                    <a:lumMod val="10000"/>
                  </a:schemeClr>
                </a:solidFill>
              </a:rPr>
              <a:t> today: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lumMod val="10000"/>
                  </a:schemeClr>
                </a:solidFill>
              </a:rPr>
              <a:t>We’re able to search</a:t>
            </a:r>
            <a:r>
              <a:rPr lang="en-US" sz="1200" baseline="0" dirty="0">
                <a:solidFill>
                  <a:schemeClr val="bg1">
                    <a:lumMod val="10000"/>
                  </a:schemeClr>
                </a:solidFill>
              </a:rPr>
              <a:t> a </a:t>
            </a:r>
            <a:r>
              <a:rPr lang="en-US" sz="1200" dirty="0">
                <a:solidFill>
                  <a:schemeClr val="bg1">
                    <a:lumMod val="10000"/>
                  </a:schemeClr>
                </a:solidFill>
              </a:rPr>
              <a:t>inside a </a:t>
            </a:r>
            <a:r>
              <a:rPr lang="en-US" sz="1200" u="sng" dirty="0">
                <a:solidFill>
                  <a:schemeClr val="bg1">
                    <a:lumMod val="10000"/>
                  </a:schemeClr>
                </a:solidFill>
              </a:rPr>
              <a:t>huge network</a:t>
            </a:r>
            <a:r>
              <a:rPr lang="en-US" sz="1200" u="none" baseline="0" dirty="0">
                <a:solidFill>
                  <a:schemeClr val="bg1">
                    <a:lumMod val="10000"/>
                  </a:schemeClr>
                </a:solidFill>
              </a:rPr>
              <a:t> &amp; </a:t>
            </a:r>
            <a:r>
              <a:rPr lang="en-US" sz="1200" b="1" dirty="0">
                <a:solidFill>
                  <a:schemeClr val="bg1">
                    <a:lumMod val="10000"/>
                  </a:schemeClr>
                </a:solidFill>
              </a:rPr>
              <a:t>receive</a:t>
            </a:r>
            <a:r>
              <a:rPr lang="en-US" sz="1200" dirty="0">
                <a:solidFill>
                  <a:schemeClr val="bg1">
                    <a:lumMod val="10000"/>
                  </a:schemeClr>
                </a:solidFill>
              </a:rPr>
              <a:t> a tremendous amount</a:t>
            </a:r>
            <a:r>
              <a:rPr lang="en-US" sz="1200" baseline="0" dirty="0">
                <a:solidFill>
                  <a:schemeClr val="bg1">
                    <a:lumMod val="10000"/>
                  </a:schemeClr>
                </a:solidFill>
              </a:rPr>
              <a:t> of </a:t>
            </a:r>
            <a:r>
              <a:rPr lang="en-US" sz="1200" b="1" baseline="0" dirty="0">
                <a:solidFill>
                  <a:schemeClr val="bg1">
                    <a:lumMod val="10000"/>
                  </a:schemeClr>
                </a:solidFill>
              </a:rPr>
              <a:t>valuable</a:t>
            </a:r>
            <a:r>
              <a:rPr lang="en-US" sz="1200" baseline="0" dirty="0">
                <a:solidFill>
                  <a:schemeClr val="bg1">
                    <a:lumMod val="10000"/>
                  </a:schemeClr>
                </a:solidFill>
              </a:rPr>
              <a:t> data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solidFill>
                <a:schemeClr val="bg1">
                  <a:lumMod val="1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bg1">
                    <a:lumMod val="10000"/>
                  </a:schemeClr>
                </a:solidFill>
              </a:rPr>
              <a:t>But if we </a:t>
            </a:r>
            <a:r>
              <a:rPr lang="en-US" sz="1200" b="1" baseline="0" dirty="0">
                <a:solidFill>
                  <a:schemeClr val="bg1">
                    <a:lumMod val="10000"/>
                  </a:schemeClr>
                </a:solidFill>
              </a:rPr>
              <a:t>examine</a:t>
            </a:r>
            <a:r>
              <a:rPr lang="en-US" sz="1200" baseline="0" dirty="0">
                <a:solidFill>
                  <a:schemeClr val="bg1">
                    <a:lumMod val="10000"/>
                  </a:schemeClr>
                </a:solidFill>
              </a:rPr>
              <a:t> this process through a </a:t>
            </a:r>
            <a:r>
              <a:rPr lang="en-US" sz="1200" b="1" baseline="0" dirty="0">
                <a:solidFill>
                  <a:schemeClr val="bg1">
                    <a:lumMod val="10000"/>
                  </a:schemeClr>
                </a:solidFill>
              </a:rPr>
              <a:t>critical lens</a:t>
            </a:r>
            <a:r>
              <a:rPr lang="en-US" sz="1200" baseline="0" dirty="0">
                <a:solidFill>
                  <a:schemeClr val="bg1">
                    <a:lumMod val="10000"/>
                  </a:schemeClr>
                </a:solidFill>
              </a:rPr>
              <a:t>, we might admit: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bg1">
                    <a:lumMod val="10000"/>
                  </a:schemeClr>
                </a:solidFill>
              </a:rPr>
              <a:t>Only connected to a </a:t>
            </a:r>
            <a:r>
              <a:rPr lang="en-US" sz="1200" b="1" baseline="0" dirty="0">
                <a:solidFill>
                  <a:schemeClr val="bg1">
                    <a:lumMod val="10000"/>
                  </a:schemeClr>
                </a:solidFill>
              </a:rPr>
              <a:t>Handful</a:t>
            </a:r>
            <a:r>
              <a:rPr lang="en-US" sz="1200" baseline="0" dirty="0">
                <a:solidFill>
                  <a:schemeClr val="bg1">
                    <a:lumMod val="10000"/>
                  </a:schemeClr>
                </a:solidFill>
              </a:rPr>
              <a:t> of providers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bg1">
                    <a:lumMod val="10000"/>
                  </a:schemeClr>
                </a:solidFill>
              </a:rPr>
              <a:t>Only for </a:t>
            </a:r>
            <a:r>
              <a:rPr lang="en-US" sz="1200" b="1" baseline="0" dirty="0">
                <a:solidFill>
                  <a:schemeClr val="bg1">
                    <a:lumMod val="10000"/>
                  </a:schemeClr>
                </a:solidFill>
              </a:rPr>
              <a:t>Tx</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bg1">
                    <a:lumMod val="10000"/>
                  </a:schemeClr>
                </a:solidFill>
              </a:rPr>
              <a:t>Only </a:t>
            </a:r>
            <a:r>
              <a:rPr lang="en-US" sz="1200" b="1" baseline="0" dirty="0">
                <a:solidFill>
                  <a:schemeClr val="bg1">
                    <a:lumMod val="10000"/>
                  </a:schemeClr>
                </a:solidFill>
              </a:rPr>
              <a:t>searching</a:t>
            </a:r>
            <a:r>
              <a:rPr lang="en-US" sz="1200" baseline="0" dirty="0">
                <a:solidFill>
                  <a:schemeClr val="bg1">
                    <a:lumMod val="10000"/>
                  </a:schemeClr>
                </a:solidFill>
              </a:rPr>
              <a:t> when we </a:t>
            </a:r>
            <a:r>
              <a:rPr lang="en-US" sz="1200" u="sng" baseline="0" dirty="0">
                <a:solidFill>
                  <a:schemeClr val="bg1">
                    <a:lumMod val="10000"/>
                  </a:schemeClr>
                </a:solidFill>
              </a:rPr>
              <a:t>already know </a:t>
            </a:r>
            <a:r>
              <a:rPr lang="en-US" sz="1200" baseline="0" dirty="0">
                <a:solidFill>
                  <a:schemeClr val="bg1">
                    <a:lumMod val="10000"/>
                  </a:schemeClr>
                </a:solidFill>
              </a:rPr>
              <a:t>care delivered elsewhere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bg1">
                    <a:lumMod val="10000"/>
                  </a:schemeClr>
                </a:solidFill>
              </a:rPr>
              <a:t>Must </a:t>
            </a:r>
            <a:r>
              <a:rPr lang="en-US" sz="1200" u="sng" baseline="0" dirty="0">
                <a:solidFill>
                  <a:schemeClr val="bg1">
                    <a:lumMod val="10000"/>
                  </a:schemeClr>
                </a:solidFill>
              </a:rPr>
              <a:t>sort through </a:t>
            </a:r>
            <a:r>
              <a:rPr lang="en-US" sz="1200" baseline="0" dirty="0">
                <a:solidFill>
                  <a:schemeClr val="bg1">
                    <a:lumMod val="10000"/>
                  </a:schemeClr>
                </a:solidFill>
              </a:rPr>
              <a:t>a lot of info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bg1">
                  <a:lumMod val="1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bg1">
                    <a:lumMod val="10000"/>
                  </a:schemeClr>
                </a:solidFill>
              </a:rPr>
              <a:t>How can we make data exchange </a:t>
            </a:r>
            <a:r>
              <a:rPr lang="en-US" sz="1200" b="1" baseline="0" dirty="0">
                <a:solidFill>
                  <a:schemeClr val="bg1">
                    <a:lumMod val="10000"/>
                  </a:schemeClr>
                </a:solidFill>
              </a:rPr>
              <a:t>SIMPLER</a:t>
            </a:r>
            <a:r>
              <a:rPr lang="en-US" sz="1200" baseline="0" dirty="0">
                <a:solidFill>
                  <a:schemeClr val="bg1">
                    <a:lumMod val="10000"/>
                  </a:schemeClr>
                </a:solidFill>
              </a:rPr>
              <a:t>, </a:t>
            </a:r>
            <a:r>
              <a:rPr lang="en-US" sz="1200" u="sng" baseline="0" dirty="0">
                <a:solidFill>
                  <a:schemeClr val="bg1">
                    <a:lumMod val="10000"/>
                  </a:schemeClr>
                </a:solidFill>
              </a:rPr>
              <a:t>MORE AFFORDABLE</a:t>
            </a:r>
            <a:r>
              <a:rPr lang="en-US" sz="1200" baseline="0" dirty="0">
                <a:solidFill>
                  <a:schemeClr val="bg1">
                    <a:lumMod val="10000"/>
                  </a:schemeClr>
                </a:solidFill>
              </a:rPr>
              <a:t>, </a:t>
            </a:r>
            <a:r>
              <a:rPr lang="en-US" sz="1200" b="1" baseline="0" dirty="0">
                <a:solidFill>
                  <a:schemeClr val="bg1">
                    <a:lumMod val="10000"/>
                  </a:schemeClr>
                </a:solidFill>
              </a:rPr>
              <a:t>MORE TIMELY</a:t>
            </a:r>
            <a:r>
              <a:rPr lang="en-US" sz="1200" baseline="0" dirty="0">
                <a:solidFill>
                  <a:schemeClr val="bg1">
                    <a:lumMod val="10000"/>
                  </a:schemeClr>
                </a:solidFill>
              </a:rPr>
              <a:t>, &amp; </a:t>
            </a:r>
            <a:r>
              <a:rPr lang="en-US" sz="1200" u="sng" baseline="0" dirty="0">
                <a:solidFill>
                  <a:schemeClr val="bg1">
                    <a:lumMod val="10000"/>
                  </a:schemeClr>
                </a:solidFill>
              </a:rPr>
              <a:t>MORE PRECISE</a:t>
            </a:r>
            <a:r>
              <a:rPr lang="en-US" sz="1200" baseline="0" dirty="0">
                <a:solidFill>
                  <a:schemeClr val="bg1">
                    <a:lumMod val="10000"/>
                  </a:schemeClr>
                </a:solidFill>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bg1">
                  <a:lumMod val="1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bg1">
                    <a:lumMod val="10000"/>
                  </a:schemeClr>
                </a:solidFill>
              </a:rPr>
              <a:t>How can we </a:t>
            </a:r>
            <a:r>
              <a:rPr lang="en-US" sz="1200" b="1" u="sng" baseline="0" dirty="0">
                <a:solidFill>
                  <a:schemeClr val="bg1">
                    <a:lumMod val="10000"/>
                  </a:schemeClr>
                </a:solidFill>
              </a:rPr>
              <a:t>improve</a:t>
            </a:r>
            <a:r>
              <a:rPr lang="en-US" sz="1200" b="1" baseline="0" dirty="0">
                <a:solidFill>
                  <a:schemeClr val="bg1">
                    <a:lumMod val="10000"/>
                  </a:schemeClr>
                </a:solidFill>
              </a:rPr>
              <a:t> data exchange to make patient care </a:t>
            </a:r>
            <a:r>
              <a:rPr lang="en-US" sz="1200" b="1" u="sng" baseline="0" dirty="0">
                <a:solidFill>
                  <a:schemeClr val="bg1">
                    <a:lumMod val="10000"/>
                  </a:schemeClr>
                </a:solidFill>
              </a:rPr>
              <a:t>safer</a:t>
            </a:r>
            <a:r>
              <a:rPr lang="en-US" sz="1200" b="1" baseline="0" dirty="0">
                <a:solidFill>
                  <a:schemeClr val="bg1">
                    <a:lumMod val="10000"/>
                  </a:schemeClr>
                </a:solidFill>
              </a:rPr>
              <a:t> &amp;</a:t>
            </a:r>
            <a:r>
              <a:rPr lang="en-US" sz="1200" b="1" u="none" baseline="0" dirty="0">
                <a:solidFill>
                  <a:schemeClr val="bg1">
                    <a:lumMod val="10000"/>
                  </a:schemeClr>
                </a:solidFill>
              </a:rPr>
              <a:t> more </a:t>
            </a:r>
            <a:r>
              <a:rPr lang="en-US" sz="1200" b="1" u="sng" baseline="0" dirty="0">
                <a:solidFill>
                  <a:schemeClr val="bg1">
                    <a:lumMod val="10000"/>
                  </a:schemeClr>
                </a:solidFill>
              </a:rPr>
              <a:t>effective</a:t>
            </a:r>
            <a:r>
              <a:rPr lang="en-US" sz="1200" baseline="0" dirty="0">
                <a:solidFill>
                  <a:schemeClr val="bg1">
                    <a:lumMod val="10000"/>
                  </a:schemeClr>
                </a:solidFill>
              </a:rPr>
              <a:t>?  </a:t>
            </a:r>
          </a:p>
          <a:p>
            <a:endParaRPr lang="en-US" dirty="0"/>
          </a:p>
        </p:txBody>
      </p:sp>
      <p:sp>
        <p:nvSpPr>
          <p:cNvPr id="4" name="Slide Number Placeholder 3"/>
          <p:cNvSpPr>
            <a:spLocks noGrp="1"/>
          </p:cNvSpPr>
          <p:nvPr>
            <p:ph type="sldNum" sz="quarter" idx="10"/>
          </p:nvPr>
        </p:nvSpPr>
        <p:spPr/>
        <p:txBody>
          <a:bodyPr/>
          <a:lstStyle/>
          <a:p>
            <a:fld id="{58555216-BC27-9147-8535-B519AFE1B914}" type="slidenum">
              <a:rPr lang="en-US" smtClean="0"/>
              <a:t>17</a:t>
            </a:fld>
            <a:endParaRPr lang="en-US" dirty="0"/>
          </a:p>
        </p:txBody>
      </p:sp>
    </p:spTree>
    <p:extLst>
      <p:ext uri="{BB962C8B-B14F-4D97-AF65-F5344CB8AC3E}">
        <p14:creationId xmlns:p14="http://schemas.microsoft.com/office/powerpoint/2010/main" val="2110779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55216-BC27-9147-8535-B519AFE1B914}" type="slidenum">
              <a:rPr lang="en-US" smtClean="0"/>
              <a:t>25</a:t>
            </a:fld>
            <a:endParaRPr lang="en-US" dirty="0"/>
          </a:p>
        </p:txBody>
      </p:sp>
    </p:spTree>
    <p:extLst>
      <p:ext uri="{BB962C8B-B14F-4D97-AF65-F5344CB8AC3E}">
        <p14:creationId xmlns:p14="http://schemas.microsoft.com/office/powerpoint/2010/main" val="3025479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8A73DD-D65D-4A2B-BCEF-DB2BB009D7ED}"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195196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8555216-BC27-9147-8535-B519AFE1B914}"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036443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Delighted to have an opportunity</a:t>
            </a:r>
            <a:r>
              <a:rPr lang="en-US" baseline="0" dirty="0"/>
              <a:t> to work in collaboration with the RSNA in support of an innovative testing program to enable nationwide exchange of images.</a:t>
            </a:r>
          </a:p>
          <a:p>
            <a:endParaRPr lang="en-US" baseline="0" dirty="0"/>
          </a:p>
          <a:p>
            <a:r>
              <a:rPr lang="en-US" baseline="0" dirty="0"/>
              <a:t>We applied our considerable expertise from supporting the eHealth Exchange validation program since 2013.</a:t>
            </a:r>
          </a:p>
        </p:txBody>
      </p:sp>
      <p:sp>
        <p:nvSpPr>
          <p:cNvPr id="4" name="Slide Number Placeholder 3"/>
          <p:cNvSpPr>
            <a:spLocks noGrp="1"/>
          </p:cNvSpPr>
          <p:nvPr>
            <p:ph type="sldNum" sz="quarter" idx="10"/>
          </p:nvPr>
        </p:nvSpPr>
        <p:spPr/>
        <p:txBody>
          <a:bodyPr/>
          <a:lstStyle/>
          <a:p>
            <a:fld id="{58555216-BC27-9147-8535-B519AFE1B914}" type="slidenum">
              <a:rPr lang="en-US" smtClean="0"/>
              <a:t>28</a:t>
            </a:fld>
            <a:endParaRPr lang="en-US" dirty="0"/>
          </a:p>
        </p:txBody>
      </p:sp>
    </p:spTree>
    <p:extLst>
      <p:ext uri="{BB962C8B-B14F-4D97-AF65-F5344CB8AC3E}">
        <p14:creationId xmlns:p14="http://schemas.microsoft.com/office/powerpoint/2010/main" val="3579692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Chris</a:t>
            </a:r>
          </a:p>
          <a:p>
            <a:pPr marL="228600" indent="-228600">
              <a:buFont typeface="+mj-lt"/>
              <a:buAutoNum type="arabicPeriod"/>
            </a:pPr>
            <a:r>
              <a:rPr lang="en-US" dirty="0"/>
              <a:t>Discuss standard leveraged in current bundles</a:t>
            </a:r>
          </a:p>
          <a:p>
            <a:pPr marL="228600" indent="-228600">
              <a:buFont typeface="+mj-lt"/>
              <a:buAutoNum type="arabicPeriod"/>
            </a:pPr>
            <a:r>
              <a:rPr lang="en-US" dirty="0"/>
              <a:t>Speak to future plans as the HL7 FHIR and DICOM Web standards mature</a:t>
            </a:r>
          </a:p>
        </p:txBody>
      </p:sp>
      <p:sp>
        <p:nvSpPr>
          <p:cNvPr id="4" name="Slide Number Placeholder 3"/>
          <p:cNvSpPr>
            <a:spLocks noGrp="1"/>
          </p:cNvSpPr>
          <p:nvPr>
            <p:ph type="sldNum" sz="quarter" idx="10"/>
          </p:nvPr>
        </p:nvSpPr>
        <p:spPr/>
        <p:txBody>
          <a:bodyPr/>
          <a:lstStyle/>
          <a:p>
            <a:fld id="{58555216-BC27-9147-8535-B519AFE1B914}" type="slidenum">
              <a:rPr lang="en-US" smtClean="0"/>
              <a:t>29</a:t>
            </a:fld>
            <a:endParaRPr lang="en-US" dirty="0"/>
          </a:p>
        </p:txBody>
      </p:sp>
    </p:spTree>
    <p:extLst>
      <p:ext uri="{BB962C8B-B14F-4D97-AF65-F5344CB8AC3E}">
        <p14:creationId xmlns:p14="http://schemas.microsoft.com/office/powerpoint/2010/main" val="3135678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Chris</a:t>
            </a:r>
          </a:p>
          <a:p>
            <a:pPr marL="228600" indent="-228600">
              <a:buFont typeface="+mj-lt"/>
              <a:buAutoNum type="arabicPeriod"/>
            </a:pPr>
            <a:r>
              <a:rPr lang="en-US" dirty="0"/>
              <a:t>Speak about the IHE Technical Framework referenced in specs link</a:t>
            </a:r>
          </a:p>
          <a:p>
            <a:pPr marL="228600" indent="-228600">
              <a:buFont typeface="+mj-lt"/>
              <a:buAutoNum type="arabicPeriod"/>
            </a:pPr>
            <a:r>
              <a:rPr lang="en-US" dirty="0"/>
              <a:t>Discuss bundles </a:t>
            </a:r>
          </a:p>
          <a:p>
            <a:r>
              <a:rPr lang="en-US" sz="1200" b="0" i="0" kern="1200" dirty="0">
                <a:solidFill>
                  <a:schemeClr val="tx1"/>
                </a:solidFill>
                <a:effectLst/>
                <a:latin typeface="+mn-lt"/>
                <a:ea typeface="+mn-ea"/>
                <a:cs typeface="+mn-cs"/>
              </a:rPr>
              <a:t>The renumbering for Source/Consumer and Initiating Gateway/Responding Gateway make it hard to see what actually changed.</a:t>
            </a: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From Steve Moore</a:t>
            </a:r>
          </a:p>
          <a:p>
            <a:r>
              <a:rPr lang="en-US" sz="1200" b="0" i="0" kern="1200" dirty="0">
                <a:solidFill>
                  <a:schemeClr val="tx1"/>
                </a:solidFill>
                <a:effectLst/>
                <a:latin typeface="+mn-lt"/>
                <a:ea typeface="+mn-ea"/>
                <a:cs typeface="+mn-cs"/>
              </a:rPr>
              <a:t>There were substantial changes to the XDS-I Source tests. We now do a better job of testing the linkage of metadata to values in the original DICOM images.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the Consumer tests, we generated better metadata based on the original DICOM data. In the previous testing, metadata was not generated per the XDS-I requirements.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Initiating and Responding Gateway test requirements did not actually change.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bundles do have a change for security requirements. All bundles require ATNA testing which includes TLS communication and syslog message validation.</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58555216-BC27-9147-8535-B519AFE1B914}" type="slidenum">
              <a:rPr lang="en-US" smtClean="0"/>
              <a:t>30</a:t>
            </a:fld>
            <a:endParaRPr lang="en-US" dirty="0"/>
          </a:p>
        </p:txBody>
      </p:sp>
    </p:spTree>
    <p:extLst>
      <p:ext uri="{BB962C8B-B14F-4D97-AF65-F5344CB8AC3E}">
        <p14:creationId xmlns:p14="http://schemas.microsoft.com/office/powerpoint/2010/main" val="123667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A8538B-8C55-4D05-B315-6ED5094F322C}" type="slidenum">
              <a:rPr lang="en-US" smtClean="0"/>
              <a:t>2</a:t>
            </a:fld>
            <a:endParaRPr lang="en-US" dirty="0"/>
          </a:p>
        </p:txBody>
      </p:sp>
    </p:spTree>
    <p:extLst>
      <p:ext uri="{BB962C8B-B14F-4D97-AF65-F5344CB8AC3E}">
        <p14:creationId xmlns:p14="http://schemas.microsoft.com/office/powerpoint/2010/main" val="2722932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56ABD-BC43-4650-875E-18DE8C771964}" type="slidenum">
              <a:rPr lang="en-US" smtClean="0"/>
              <a:t>38</a:t>
            </a:fld>
            <a:endParaRPr lang="en-US" dirty="0"/>
          </a:p>
        </p:txBody>
      </p:sp>
    </p:spTree>
    <p:extLst>
      <p:ext uri="{BB962C8B-B14F-4D97-AF65-F5344CB8AC3E}">
        <p14:creationId xmlns:p14="http://schemas.microsoft.com/office/powerpoint/2010/main" val="855899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556ABD-BC43-4650-875E-18DE8C771964}" type="slidenum">
              <a:rPr lang="en-US" smtClean="0"/>
              <a:t>39</a:t>
            </a:fld>
            <a:endParaRPr lang="en-US" dirty="0"/>
          </a:p>
        </p:txBody>
      </p:sp>
    </p:spTree>
    <p:extLst>
      <p:ext uri="{BB962C8B-B14F-4D97-AF65-F5344CB8AC3E}">
        <p14:creationId xmlns:p14="http://schemas.microsoft.com/office/powerpoint/2010/main" val="127438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556ABD-BC43-4650-875E-18DE8C771964}" type="slidenum">
              <a:rPr lang="en-US" smtClean="0"/>
              <a:t>41</a:t>
            </a:fld>
            <a:endParaRPr lang="en-US" dirty="0"/>
          </a:p>
        </p:txBody>
      </p:sp>
    </p:spTree>
    <p:extLst>
      <p:ext uri="{BB962C8B-B14F-4D97-AF65-F5344CB8AC3E}">
        <p14:creationId xmlns:p14="http://schemas.microsoft.com/office/powerpoint/2010/main" val="4178550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556ABD-BC43-4650-875E-18DE8C771964}" type="slidenum">
              <a:rPr lang="en-US" smtClean="0"/>
              <a:t>43</a:t>
            </a:fld>
            <a:endParaRPr lang="en-US" dirty="0"/>
          </a:p>
        </p:txBody>
      </p:sp>
    </p:spTree>
    <p:extLst>
      <p:ext uri="{BB962C8B-B14F-4D97-AF65-F5344CB8AC3E}">
        <p14:creationId xmlns:p14="http://schemas.microsoft.com/office/powerpoint/2010/main" val="3421129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556ABD-BC43-4650-875E-18DE8C771964}" type="slidenum">
              <a:rPr lang="en-US" smtClean="0"/>
              <a:t>45</a:t>
            </a:fld>
            <a:endParaRPr lang="en-US" dirty="0"/>
          </a:p>
        </p:txBody>
      </p:sp>
    </p:spTree>
    <p:extLst>
      <p:ext uri="{BB962C8B-B14F-4D97-AF65-F5344CB8AC3E}">
        <p14:creationId xmlns:p14="http://schemas.microsoft.com/office/powerpoint/2010/main" val="2541537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556ABD-BC43-4650-875E-18DE8C771964}" type="slidenum">
              <a:rPr lang="en-US" smtClean="0"/>
              <a:t>47</a:t>
            </a:fld>
            <a:endParaRPr lang="en-US" dirty="0"/>
          </a:p>
        </p:txBody>
      </p:sp>
    </p:spTree>
    <p:extLst>
      <p:ext uri="{BB962C8B-B14F-4D97-AF65-F5344CB8AC3E}">
        <p14:creationId xmlns:p14="http://schemas.microsoft.com/office/powerpoint/2010/main" val="4091423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556ABD-BC43-4650-875E-18DE8C771964}" type="slidenum">
              <a:rPr lang="en-US" smtClean="0"/>
              <a:t>49</a:t>
            </a:fld>
            <a:endParaRPr lang="en-US" dirty="0"/>
          </a:p>
        </p:txBody>
      </p:sp>
    </p:spTree>
    <p:extLst>
      <p:ext uri="{BB962C8B-B14F-4D97-AF65-F5344CB8AC3E}">
        <p14:creationId xmlns:p14="http://schemas.microsoft.com/office/powerpoint/2010/main" val="548236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556ABD-BC43-4650-875E-18DE8C771964}" type="slidenum">
              <a:rPr lang="en-US" smtClean="0"/>
              <a:t>51</a:t>
            </a:fld>
            <a:endParaRPr lang="en-US" dirty="0"/>
          </a:p>
        </p:txBody>
      </p:sp>
    </p:spTree>
    <p:extLst>
      <p:ext uri="{BB962C8B-B14F-4D97-AF65-F5344CB8AC3E}">
        <p14:creationId xmlns:p14="http://schemas.microsoft.com/office/powerpoint/2010/main" val="1436747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Time &amp; Interest-permitting, we have lessons learned from</a:t>
            </a:r>
            <a:r>
              <a:rPr lang="en-US" baseline="0" dirty="0"/>
              <a:t> supporting the country’s largest nationwide Health Information Network</a:t>
            </a:r>
            <a:endParaRPr lang="en-US" dirty="0"/>
          </a:p>
        </p:txBody>
      </p:sp>
      <p:sp>
        <p:nvSpPr>
          <p:cNvPr id="4" name="Slide Number Placeholder 3"/>
          <p:cNvSpPr>
            <a:spLocks noGrp="1"/>
          </p:cNvSpPr>
          <p:nvPr>
            <p:ph type="sldNum" sz="quarter" idx="10"/>
          </p:nvPr>
        </p:nvSpPr>
        <p:spPr/>
        <p:txBody>
          <a:bodyPr/>
          <a:lstStyle/>
          <a:p>
            <a:fld id="{421CE6F5-E3F3-4DC9-9B96-DCB00A6F3C5B}" type="slidenum">
              <a:rPr lang="en-US" smtClean="0"/>
              <a:t>52</a:t>
            </a:fld>
            <a:endParaRPr lang="en-US" dirty="0"/>
          </a:p>
        </p:txBody>
      </p:sp>
    </p:spTree>
    <p:extLst>
      <p:ext uri="{BB962C8B-B14F-4D97-AF65-F5344CB8AC3E}">
        <p14:creationId xmlns:p14="http://schemas.microsoft.com/office/powerpoint/2010/main" val="1558882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CE6F5-E3F3-4DC9-9B96-DCB00A6F3C5B}" type="slidenum">
              <a:rPr lang="en-US" smtClean="0"/>
              <a:t>53</a:t>
            </a:fld>
            <a:endParaRPr lang="en-US" dirty="0"/>
          </a:p>
        </p:txBody>
      </p:sp>
    </p:spTree>
    <p:extLst>
      <p:ext uri="{BB962C8B-B14F-4D97-AF65-F5344CB8AC3E}">
        <p14:creationId xmlns:p14="http://schemas.microsoft.com/office/powerpoint/2010/main" val="106112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baseline="0" dirty="0">
              <a:solidFill>
                <a:schemeClr val="tx2"/>
              </a:solidFill>
            </a:endParaRPr>
          </a:p>
        </p:txBody>
      </p:sp>
      <p:sp>
        <p:nvSpPr>
          <p:cNvPr id="4" name="Slide Number Placeholder 3">
            <a:extLst/>
          </p:cNvPr>
          <p:cNvSpPr>
            <a:spLocks noGrp="1"/>
          </p:cNvSpPr>
          <p:nvPr>
            <p:ph type="sldNum" sz="quarter" idx="5"/>
          </p:nvPr>
        </p:nvSpPr>
        <p:spPr/>
        <p:txBody>
          <a:bodyPr/>
          <a:lstStyle/>
          <a:p>
            <a:pPr>
              <a:defRPr/>
            </a:pPr>
            <a:fld id="{C2B51937-3D64-4ECF-A0D6-06DE1C02AC7E}" type="slidenum">
              <a:rPr lang="en-US" smtClean="0"/>
              <a:pPr>
                <a:defRPr/>
              </a:pPr>
              <a:t>5</a:t>
            </a:fld>
            <a:endParaRPr lang="en-US" dirty="0"/>
          </a:p>
        </p:txBody>
      </p:sp>
    </p:spTree>
    <p:extLst>
      <p:ext uri="{BB962C8B-B14F-4D97-AF65-F5344CB8AC3E}">
        <p14:creationId xmlns:p14="http://schemas.microsoft.com/office/powerpoint/2010/main" val="3144402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Weave in lessons learned from RSNA</a:t>
            </a:r>
          </a:p>
        </p:txBody>
      </p:sp>
      <p:sp>
        <p:nvSpPr>
          <p:cNvPr id="4" name="Slide Number Placeholder 3"/>
          <p:cNvSpPr>
            <a:spLocks noGrp="1"/>
          </p:cNvSpPr>
          <p:nvPr>
            <p:ph type="sldNum" sz="quarter" idx="10"/>
          </p:nvPr>
        </p:nvSpPr>
        <p:spPr/>
        <p:txBody>
          <a:bodyPr/>
          <a:lstStyle/>
          <a:p>
            <a:fld id="{421CE6F5-E3F3-4DC9-9B96-DCB00A6F3C5B}" type="slidenum">
              <a:rPr lang="en-US" smtClean="0"/>
              <a:t>54</a:t>
            </a:fld>
            <a:endParaRPr lang="en-US" dirty="0"/>
          </a:p>
        </p:txBody>
      </p:sp>
    </p:spTree>
    <p:extLst>
      <p:ext uri="{BB962C8B-B14F-4D97-AF65-F5344CB8AC3E}">
        <p14:creationId xmlns:p14="http://schemas.microsoft.com/office/powerpoint/2010/main" val="438664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CE6F5-E3F3-4DC9-9B96-DCB00A6F3C5B}" type="slidenum">
              <a:rPr lang="en-US" smtClean="0"/>
              <a:t>55</a:t>
            </a:fld>
            <a:endParaRPr lang="en-US" dirty="0"/>
          </a:p>
        </p:txBody>
      </p:sp>
    </p:spTree>
    <p:extLst>
      <p:ext uri="{BB962C8B-B14F-4D97-AF65-F5344CB8AC3E}">
        <p14:creationId xmlns:p14="http://schemas.microsoft.com/office/powerpoint/2010/main" val="4233456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000" b="1" dirty="0"/>
              <a:t>Multi-level testing</a:t>
            </a:r>
          </a:p>
          <a:p>
            <a:pPr lvl="1"/>
            <a:r>
              <a:rPr lang="en-US" sz="2000" dirty="0"/>
              <a:t>Profile-level testing</a:t>
            </a:r>
          </a:p>
          <a:p>
            <a:pPr lvl="1"/>
            <a:r>
              <a:rPr lang="en-US" sz="2000" dirty="0"/>
              <a:t>Product testing and validation</a:t>
            </a:r>
          </a:p>
          <a:p>
            <a:pPr lvl="1"/>
            <a:r>
              <a:rPr lang="en-US" sz="2000" dirty="0"/>
              <a:t>Production-level testing to assure production configuration interoperates</a:t>
            </a:r>
          </a:p>
          <a:p>
            <a:r>
              <a:rPr lang="en-US" sz="2000" b="1" dirty="0"/>
              <a:t>Automated, self-service approach</a:t>
            </a:r>
          </a:p>
          <a:p>
            <a:r>
              <a:rPr lang="en-US" sz="2000" dirty="0"/>
              <a:t>Tightly constrained tests</a:t>
            </a:r>
          </a:p>
          <a:p>
            <a:r>
              <a:rPr lang="en-US" sz="2000" b="1" dirty="0"/>
              <a:t>Focus on known interoperability issues</a:t>
            </a:r>
            <a:r>
              <a:rPr lang="en-US" sz="2000" dirty="0"/>
              <a:t> and security, </a:t>
            </a:r>
            <a:br>
              <a:rPr lang="en-US" sz="2000" dirty="0"/>
            </a:br>
            <a:r>
              <a:rPr lang="en-US" sz="2000" dirty="0"/>
              <a:t>as well as “negative tests”</a:t>
            </a:r>
          </a:p>
          <a:p>
            <a:r>
              <a:rPr lang="en-US" sz="2000" dirty="0"/>
              <a:t>Implementation-level testing essential to catch interoperability </a:t>
            </a:r>
            <a:r>
              <a:rPr lang="en-US" sz="2000" b="1" dirty="0"/>
              <a:t>issues introduced by systems configurations </a:t>
            </a:r>
          </a:p>
          <a:p>
            <a:r>
              <a:rPr lang="en-US" sz="2000" dirty="0"/>
              <a:t>Testing eco-system with </a:t>
            </a:r>
            <a:r>
              <a:rPr lang="en-US" sz="2000" b="1" dirty="0"/>
              <a:t>feedback loop</a:t>
            </a:r>
            <a:r>
              <a:rPr lang="en-US" sz="2000" dirty="0"/>
              <a:t> into tightly constrained implementation specifications</a:t>
            </a:r>
          </a:p>
          <a:p>
            <a:endParaRPr lang="en-US" dirty="0"/>
          </a:p>
        </p:txBody>
      </p:sp>
      <p:sp>
        <p:nvSpPr>
          <p:cNvPr id="4" name="Slide Number Placeholder 3"/>
          <p:cNvSpPr>
            <a:spLocks noGrp="1"/>
          </p:cNvSpPr>
          <p:nvPr>
            <p:ph type="sldNum" sz="quarter" idx="10"/>
          </p:nvPr>
        </p:nvSpPr>
        <p:spPr/>
        <p:txBody>
          <a:bodyPr/>
          <a:lstStyle/>
          <a:p>
            <a:fld id="{58555216-BC27-9147-8535-B519AFE1B914}" type="slidenum">
              <a:rPr lang="en-US" smtClean="0"/>
              <a:t>7</a:t>
            </a:fld>
            <a:endParaRPr lang="en-US" dirty="0"/>
          </a:p>
        </p:txBody>
      </p:sp>
    </p:spTree>
    <p:extLst>
      <p:ext uri="{BB962C8B-B14F-4D97-AF65-F5344CB8AC3E}">
        <p14:creationId xmlns:p14="http://schemas.microsoft.com/office/powerpoint/2010/main" val="2575747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Optionality – CCD is an Open Template type therefore many participants</a:t>
            </a:r>
            <a:r>
              <a:rPr lang="en-US" baseline="0" dirty="0"/>
              <a:t> use it for various use cases</a:t>
            </a:r>
          </a:p>
          <a:p>
            <a:r>
              <a:rPr lang="en-US" baseline="0" dirty="0"/>
              <a:t>Terminology – </a:t>
            </a:r>
          </a:p>
          <a:p>
            <a:r>
              <a:rPr lang="en-US" baseline="0" dirty="0"/>
              <a:t>Specification Ambiguity</a:t>
            </a:r>
          </a:p>
          <a:p>
            <a:r>
              <a:rPr lang="en-US" baseline="0" dirty="0"/>
              <a:t>Complexity</a:t>
            </a:r>
          </a:p>
          <a:p>
            <a:endParaRPr lang="en-US" dirty="0"/>
          </a:p>
        </p:txBody>
      </p:sp>
      <p:sp>
        <p:nvSpPr>
          <p:cNvPr id="4" name="Slide Number Placeholder 3"/>
          <p:cNvSpPr>
            <a:spLocks noGrp="1"/>
          </p:cNvSpPr>
          <p:nvPr>
            <p:ph type="sldNum" sz="quarter" idx="10"/>
          </p:nvPr>
        </p:nvSpPr>
        <p:spPr/>
        <p:txBody>
          <a:bodyPr/>
          <a:lstStyle/>
          <a:p>
            <a:fld id="{FDF3A604-1640-704C-92FE-7A8401B0F775}" type="slidenum">
              <a:rPr lang="en-US" smtClean="0"/>
              <a:t>8</a:t>
            </a:fld>
            <a:endParaRPr lang="en-US" dirty="0"/>
          </a:p>
        </p:txBody>
      </p:sp>
    </p:spTree>
    <p:extLst>
      <p:ext uri="{BB962C8B-B14F-4D97-AF65-F5344CB8AC3E}">
        <p14:creationId xmlns:p14="http://schemas.microsoft.com/office/powerpoint/2010/main" val="1902541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55216-BC27-9147-8535-B519AFE1B914}" type="slidenum">
              <a:rPr lang="en-US" smtClean="0"/>
              <a:t>9</a:t>
            </a:fld>
            <a:endParaRPr lang="en-US" dirty="0"/>
          </a:p>
        </p:txBody>
      </p:sp>
    </p:spTree>
    <p:extLst>
      <p:ext uri="{BB962C8B-B14F-4D97-AF65-F5344CB8AC3E}">
        <p14:creationId xmlns:p14="http://schemas.microsoft.com/office/powerpoint/2010/main" val="1713752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We’re pioneering</a:t>
            </a:r>
            <a:r>
              <a:rPr lang="en-US" baseline="0" dirty="0"/>
              <a:t> a leading content testing program and intend to raise the bar every year. </a:t>
            </a:r>
            <a:endParaRPr lang="en-US" dirty="0"/>
          </a:p>
        </p:txBody>
      </p:sp>
      <p:sp>
        <p:nvSpPr>
          <p:cNvPr id="4" name="Slide Number Placeholder 3"/>
          <p:cNvSpPr>
            <a:spLocks noGrp="1"/>
          </p:cNvSpPr>
          <p:nvPr>
            <p:ph type="sldNum" sz="quarter" idx="10"/>
          </p:nvPr>
        </p:nvSpPr>
        <p:spPr/>
        <p:txBody>
          <a:bodyPr/>
          <a:lstStyle/>
          <a:p>
            <a:fld id="{58555216-BC27-9147-8535-B519AFE1B914}" type="slidenum">
              <a:rPr lang="en-US" smtClean="0"/>
              <a:t>10</a:t>
            </a:fld>
            <a:endParaRPr lang="en-US" dirty="0"/>
          </a:p>
        </p:txBody>
      </p:sp>
    </p:spTree>
    <p:extLst>
      <p:ext uri="{BB962C8B-B14F-4D97-AF65-F5344CB8AC3E}">
        <p14:creationId xmlns:p14="http://schemas.microsoft.com/office/powerpoint/2010/main" val="4065417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55216-BC27-9147-8535-B519AFE1B914}" type="slidenum">
              <a:rPr lang="en-US" smtClean="0"/>
              <a:t>11</a:t>
            </a:fld>
            <a:endParaRPr lang="en-US" dirty="0"/>
          </a:p>
        </p:txBody>
      </p:sp>
    </p:spTree>
    <p:extLst>
      <p:ext uri="{BB962C8B-B14F-4D97-AF65-F5344CB8AC3E}">
        <p14:creationId xmlns:p14="http://schemas.microsoft.com/office/powerpoint/2010/main" val="1463301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Jay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1" dirty="0"/>
              <a:t>National</a:t>
            </a:r>
            <a:r>
              <a:rPr lang="en-US" dirty="0"/>
              <a:t> </a:t>
            </a:r>
            <a:r>
              <a:rPr lang="en-US" b="1" dirty="0"/>
              <a:t>network </a:t>
            </a:r>
            <a:r>
              <a:rPr lang="en-US" b="0" dirty="0"/>
              <a:t>with </a:t>
            </a:r>
            <a:r>
              <a:rPr lang="en-US" b="1" baseline="0" dirty="0"/>
              <a:t>key Federal partnerships</a:t>
            </a:r>
            <a:endParaRPr lang="en-US" b="0" dirty="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1" baseline="0" dirty="0"/>
              <a:t>Significant volume. </a:t>
            </a:r>
            <a:r>
              <a:rPr lang="en-US" baseline="0" dirty="0"/>
              <a:t>(Dignity/Cerner retrieves </a:t>
            </a:r>
            <a:r>
              <a:rPr lang="en-US" b="1" baseline="0" dirty="0"/>
              <a:t>22M</a:t>
            </a:r>
            <a:r>
              <a:rPr lang="en-US" baseline="0" dirty="0"/>
              <a:t> Care Summaries via eHx annually)</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a:t>Data quality </a:t>
            </a:r>
            <a:r>
              <a:rPr lang="en-US" b="1" baseline="0" dirty="0"/>
              <a:t>requirements</a:t>
            </a:r>
            <a:r>
              <a:rPr lang="en-US" baseline="0" dirty="0"/>
              <a:t> &amp; </a:t>
            </a:r>
            <a:r>
              <a:rPr lang="en-US" b="1" baseline="0" dirty="0"/>
              <a:t>certification</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58555216-BC27-9147-8535-B519AFE1B914}" type="slidenum">
              <a:rPr lang="en-US" smtClean="0"/>
              <a:t>12</a:t>
            </a:fld>
            <a:endParaRPr lang="en-US" dirty="0"/>
          </a:p>
        </p:txBody>
      </p:sp>
    </p:spTree>
    <p:extLst>
      <p:ext uri="{BB962C8B-B14F-4D97-AF65-F5344CB8AC3E}">
        <p14:creationId xmlns:p14="http://schemas.microsoft.com/office/powerpoint/2010/main" val="26794382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descr="bg.png"/>
          <p:cNvPicPr>
            <a:picLocks noChangeAspect="1"/>
          </p:cNvPicPr>
          <p:nvPr userDrawn="1"/>
        </p:nvPicPr>
        <p:blipFill rotWithShape="1">
          <a:blip r:embed="rId2" cstate="print">
            <a:extLst>
              <a:ext uri="{28A0092B-C50C-407E-A947-70E740481C1C}">
                <a14:useLocalDpi xmlns:a14="http://schemas.microsoft.com/office/drawing/2010/main"/>
              </a:ext>
            </a:extLst>
          </a:blip>
          <a:srcRect b="2439"/>
          <a:stretch/>
        </p:blipFill>
        <p:spPr>
          <a:xfrm>
            <a:off x="0" y="0"/>
            <a:ext cx="12192000" cy="4572000"/>
          </a:xfrm>
          <a:prstGeom prst="rect">
            <a:avLst/>
          </a:prstGeom>
        </p:spPr>
      </p:pic>
      <p:pic>
        <p:nvPicPr>
          <p:cNvPr id="9" name="Picture 8" descr="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331208" y="5225006"/>
            <a:ext cx="3529584" cy="923544"/>
          </a:xfrm>
          <a:prstGeom prst="rect">
            <a:avLst/>
          </a:prstGeom>
        </p:spPr>
      </p:pic>
      <p:sp>
        <p:nvSpPr>
          <p:cNvPr id="11" name="Rectangle 10"/>
          <p:cNvSpPr/>
          <p:nvPr userDrawn="1"/>
        </p:nvSpPr>
        <p:spPr>
          <a:xfrm>
            <a:off x="0" y="4564808"/>
            <a:ext cx="12192000" cy="967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914400" y="1731458"/>
            <a:ext cx="10363200" cy="1021236"/>
          </a:xfrm>
        </p:spPr>
        <p:txBody>
          <a:bodyPr anchor="b">
            <a:normAutofit/>
          </a:bodyPr>
          <a:lstStyle>
            <a:lvl1pPr algn="ctr">
              <a:defRPr sz="2700">
                <a:solidFill>
                  <a:schemeClr val="bg1"/>
                </a:solidFill>
              </a:defRPr>
            </a:lvl1pPr>
          </a:lstStyle>
          <a:p>
            <a:r>
              <a:rPr lang="en-US" dirty="0"/>
              <a:t>CLICK TO EDIT MASTER TITLE STYLE</a:t>
            </a:r>
          </a:p>
        </p:txBody>
      </p:sp>
      <p:sp>
        <p:nvSpPr>
          <p:cNvPr id="13" name="Subtitle 2"/>
          <p:cNvSpPr>
            <a:spLocks noGrp="1"/>
          </p:cNvSpPr>
          <p:nvPr>
            <p:ph type="subTitle" idx="1"/>
          </p:nvPr>
        </p:nvSpPr>
        <p:spPr>
          <a:xfrm>
            <a:off x="914400" y="2815075"/>
            <a:ext cx="10363200" cy="598253"/>
          </a:xfrm>
        </p:spPr>
        <p:txBody>
          <a:bodyPr>
            <a:normAutofit/>
          </a:bodyPr>
          <a:lstStyle>
            <a:lvl1pPr marL="0" indent="0" algn="ctr">
              <a:buNone/>
              <a:defRPr sz="1900" i="0">
                <a:solidFill>
                  <a:srgbClr val="FFFFF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267848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2" name="Picture 11" descr="chevron.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369"/>
            <a:ext cx="12192000" cy="762000"/>
          </a:xfrm>
          <a:prstGeom prst="rect">
            <a:avLst/>
          </a:prstGeom>
        </p:spPr>
      </p:pic>
      <p:sp>
        <p:nvSpPr>
          <p:cNvPr id="2" name="Title 1"/>
          <p:cNvSpPr>
            <a:spLocks noGrp="1"/>
          </p:cNvSpPr>
          <p:nvPr>
            <p:ph type="title"/>
          </p:nvPr>
        </p:nvSpPr>
        <p:spPr>
          <a:xfrm>
            <a:off x="609600" y="987778"/>
            <a:ext cx="10972800" cy="742384"/>
          </a:xfrm>
        </p:spPr>
        <p:txBody>
          <a:bodyPr/>
          <a:lstStyle>
            <a:lvl1pPr>
              <a:defRPr>
                <a:solidFill>
                  <a:srgbClr val="1D5B9E"/>
                </a:solidFill>
              </a:defRPr>
            </a:lvl1pPr>
          </a:lstStyle>
          <a:p>
            <a:r>
              <a:rPr lang="en-US" dirty="0"/>
              <a:t>Click to edit Master title style</a:t>
            </a:r>
          </a:p>
        </p:txBody>
      </p:sp>
      <p:sp>
        <p:nvSpPr>
          <p:cNvPr id="3" name="Content Placeholder 2"/>
          <p:cNvSpPr>
            <a:spLocks noGrp="1"/>
          </p:cNvSpPr>
          <p:nvPr>
            <p:ph idx="1"/>
          </p:nvPr>
        </p:nvSpPr>
        <p:spPr>
          <a:xfrm>
            <a:off x="609600" y="1893605"/>
            <a:ext cx="10972800" cy="4115201"/>
          </a:xfrm>
        </p:spPr>
        <p:txBody>
          <a:bodyPr/>
          <a:lstStyle>
            <a:lvl1pPr>
              <a:defRPr sz="2000">
                <a:solidFill>
                  <a:srgbClr val="474847"/>
                </a:solidFill>
              </a:defRPr>
            </a:lvl1pPr>
            <a:lvl2pPr>
              <a:defRPr>
                <a:solidFill>
                  <a:srgbClr val="474847"/>
                </a:solidFill>
              </a:defRPr>
            </a:lvl2pPr>
            <a:lvl3pPr>
              <a:defRPr>
                <a:solidFill>
                  <a:srgbClr val="474847"/>
                </a:solidFill>
              </a:defRPr>
            </a:lvl3pPr>
            <a:lvl4pPr>
              <a:defRPr>
                <a:solidFill>
                  <a:srgbClr val="474847"/>
                </a:solidFill>
              </a:defRPr>
            </a:lvl4pPr>
            <a:lvl5pPr>
              <a:defRPr>
                <a:solidFill>
                  <a:srgbClr val="47484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433620" y="6501881"/>
            <a:ext cx="2844800" cy="365125"/>
          </a:xfrm>
          <a:prstGeom prst="rect">
            <a:avLst/>
          </a:prstGeom>
        </p:spPr>
        <p:txBody>
          <a:bodyPr/>
          <a:lstStyle>
            <a:lvl1pPr algn="l">
              <a:defRPr sz="1100">
                <a:solidFill>
                  <a:srgbClr val="2588B6"/>
                </a:solidFill>
              </a:defRPr>
            </a:lvl1pPr>
          </a:lstStyle>
          <a:p>
            <a:fld id="{110F2CD9-D4A6-D649-B317-3FECD8B02543}" type="slidenum">
              <a:rPr lang="en-US" smtClean="0"/>
              <a:pPr/>
              <a:t>‹#›</a:t>
            </a:fld>
            <a:endParaRPr lang="en-US" dirty="0"/>
          </a:p>
        </p:txBody>
      </p:sp>
      <p:cxnSp>
        <p:nvCxnSpPr>
          <p:cNvPr id="14" name="Straight Connector 13"/>
          <p:cNvCxnSpPr/>
          <p:nvPr userDrawn="1"/>
        </p:nvCxnSpPr>
        <p:spPr>
          <a:xfrm>
            <a:off x="505084" y="6515110"/>
            <a:ext cx="9711361" cy="0"/>
          </a:xfrm>
          <a:prstGeom prst="line">
            <a:avLst/>
          </a:prstGeom>
          <a:ln w="6350"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85779" y="6356919"/>
            <a:ext cx="1369680" cy="358388"/>
          </a:xfrm>
          <a:prstGeom prst="rect">
            <a:avLst/>
          </a:prstGeom>
        </p:spPr>
      </p:pic>
      <p:sp>
        <p:nvSpPr>
          <p:cNvPr id="20" name="Rectangle 19"/>
          <p:cNvSpPr/>
          <p:nvPr userDrawn="1"/>
        </p:nvSpPr>
        <p:spPr>
          <a:xfrm>
            <a:off x="0" y="736092"/>
            <a:ext cx="12192000" cy="107186"/>
          </a:xfrm>
          <a:prstGeom prst="rect">
            <a:avLst/>
          </a:prstGeom>
          <a:solidFill>
            <a:srgbClr val="1A59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1" name="Round Same Side Corner Rectangle 20"/>
          <p:cNvSpPr/>
          <p:nvPr userDrawn="1"/>
        </p:nvSpPr>
        <p:spPr>
          <a:xfrm>
            <a:off x="282224" y="76201"/>
            <a:ext cx="3375377" cy="761999"/>
          </a:xfrm>
          <a:prstGeom prst="round2SameRect">
            <a:avLst>
              <a:gd name="adj1" fmla="val 21438"/>
              <a:gd name="adj2" fmla="val 0"/>
            </a:avLst>
          </a:prstGeom>
          <a:solidFill>
            <a:srgbClr val="1A59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22" name="Picture 21" descr="ehealthexchang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897" y="356968"/>
            <a:ext cx="3002844" cy="276226"/>
          </a:xfrm>
          <a:prstGeom prst="rect">
            <a:avLst/>
          </a:prstGeom>
        </p:spPr>
      </p:pic>
      <p:sp>
        <p:nvSpPr>
          <p:cNvPr id="16" name="Footer Placeholder 4"/>
          <p:cNvSpPr>
            <a:spLocks noGrp="1"/>
          </p:cNvSpPr>
          <p:nvPr>
            <p:ph type="ftr" sz="quarter" idx="3"/>
          </p:nvPr>
        </p:nvSpPr>
        <p:spPr>
          <a:xfrm>
            <a:off x="970988" y="6448961"/>
            <a:ext cx="4049539" cy="365125"/>
          </a:xfrm>
          <a:prstGeom prst="rect">
            <a:avLst/>
          </a:prstGeom>
        </p:spPr>
        <p:txBody>
          <a:bodyPr anchor="ctr"/>
          <a:lstStyle>
            <a:lvl1pPr algn="l">
              <a:defRPr sz="900"/>
            </a:lvl1pPr>
          </a:lstStyle>
          <a:p>
            <a:r>
              <a:rPr lang="en-US" dirty="0"/>
              <a:t>2019 @Copyright The Sequoia Project. All rights reserved.</a:t>
            </a:r>
          </a:p>
        </p:txBody>
      </p:sp>
    </p:spTree>
    <p:extLst>
      <p:ext uri="{BB962C8B-B14F-4D97-AF65-F5344CB8AC3E}">
        <p14:creationId xmlns:p14="http://schemas.microsoft.com/office/powerpoint/2010/main" val="4059387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9A38AB-1DD6-4CE9-8CAF-60F60C4E0A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7286056" cy="6858000"/>
          </a:xfrm>
          <a:prstGeom prst="rect">
            <a:avLst/>
          </a:prstGeom>
        </p:spPr>
      </p:pic>
      <p:pic>
        <p:nvPicPr>
          <p:cNvPr id="11" name="Picture 10">
            <a:extLst>
              <a:ext uri="{FF2B5EF4-FFF2-40B4-BE49-F238E27FC236}">
                <a16:creationId xmlns:a16="http://schemas.microsoft.com/office/drawing/2014/main" id="{2C440893-6F68-4D7F-A462-FBD2D902857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1" r="-1466" b="-11706"/>
          <a:stretch/>
        </p:blipFill>
        <p:spPr>
          <a:xfrm>
            <a:off x="6922995" y="3079696"/>
            <a:ext cx="4352925" cy="295876"/>
          </a:xfrm>
          <a:prstGeom prst="rect">
            <a:avLst/>
          </a:prstGeom>
        </p:spPr>
      </p:pic>
      <p:sp>
        <p:nvSpPr>
          <p:cNvPr id="14" name="Text Placeholder 13">
            <a:extLst>
              <a:ext uri="{FF2B5EF4-FFF2-40B4-BE49-F238E27FC236}">
                <a16:creationId xmlns:a16="http://schemas.microsoft.com/office/drawing/2014/main" id="{D9BA88CE-FE27-41C4-8056-377D0B3500F3}"/>
              </a:ext>
            </a:extLst>
          </p:cNvPr>
          <p:cNvSpPr>
            <a:spLocks noGrp="1"/>
          </p:cNvSpPr>
          <p:nvPr>
            <p:ph type="body" sz="quarter" idx="10" hasCustomPrompt="1"/>
          </p:nvPr>
        </p:nvSpPr>
        <p:spPr>
          <a:xfrm>
            <a:off x="6558201" y="2541834"/>
            <a:ext cx="4943475" cy="685800"/>
          </a:xfrm>
          <a:prstGeom prst="rect">
            <a:avLst/>
          </a:prstGeom>
        </p:spPr>
        <p:txBody>
          <a:bodyPr>
            <a:normAutofit/>
          </a:bodyPr>
          <a:lstStyle>
            <a:lvl1pPr marL="0" indent="0">
              <a:buNone/>
              <a:defRPr sz="3300" b="1">
                <a:solidFill>
                  <a:srgbClr val="47200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Presentation Title</a:t>
            </a:r>
          </a:p>
        </p:txBody>
      </p:sp>
      <p:sp>
        <p:nvSpPr>
          <p:cNvPr id="16" name="Text Placeholder 15">
            <a:extLst>
              <a:ext uri="{FF2B5EF4-FFF2-40B4-BE49-F238E27FC236}">
                <a16:creationId xmlns:a16="http://schemas.microsoft.com/office/drawing/2014/main" id="{EB14E55F-AF3B-4DFF-AFF1-48DA20B04D32}"/>
              </a:ext>
            </a:extLst>
          </p:cNvPr>
          <p:cNvSpPr>
            <a:spLocks noGrp="1"/>
          </p:cNvSpPr>
          <p:nvPr>
            <p:ph type="body" sz="quarter" idx="11" hasCustomPrompt="1"/>
          </p:nvPr>
        </p:nvSpPr>
        <p:spPr>
          <a:xfrm>
            <a:off x="6596302" y="3407820"/>
            <a:ext cx="4905375" cy="438150"/>
          </a:xfrm>
          <a:prstGeom prst="rect">
            <a:avLst/>
          </a:prstGeom>
        </p:spPr>
        <p:txBody>
          <a:bodyPr/>
          <a:lstStyle>
            <a:lvl1pPr marL="0" indent="0">
              <a:buNone/>
              <a:defRPr>
                <a:solidFill>
                  <a:srgbClr val="97440A"/>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a:t>
            </a:r>
          </a:p>
        </p:txBody>
      </p:sp>
      <p:sp>
        <p:nvSpPr>
          <p:cNvPr id="18" name="Text Placeholder 17">
            <a:extLst>
              <a:ext uri="{FF2B5EF4-FFF2-40B4-BE49-F238E27FC236}">
                <a16:creationId xmlns:a16="http://schemas.microsoft.com/office/drawing/2014/main" id="{73227B7D-C4B1-4399-8B00-048906DEFC9D}"/>
              </a:ext>
            </a:extLst>
          </p:cNvPr>
          <p:cNvSpPr>
            <a:spLocks noGrp="1"/>
          </p:cNvSpPr>
          <p:nvPr>
            <p:ph type="body" sz="quarter" idx="12" hasCustomPrompt="1"/>
          </p:nvPr>
        </p:nvSpPr>
        <p:spPr>
          <a:xfrm>
            <a:off x="9363075" y="6159994"/>
            <a:ext cx="2495551" cy="431307"/>
          </a:xfrm>
          <a:prstGeom prst="rect">
            <a:avLst/>
          </a:prstGeom>
        </p:spPr>
        <p:txBody>
          <a:bodyPr anchor="b"/>
          <a:lstStyle>
            <a:lvl1pPr marL="0" indent="0" algn="r">
              <a:buNone/>
              <a:defRPr sz="1350">
                <a:solidFill>
                  <a:srgbClr val="47200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Date</a:t>
            </a:r>
          </a:p>
        </p:txBody>
      </p:sp>
    </p:spTree>
    <p:extLst>
      <p:ext uri="{BB962C8B-B14F-4D97-AF65-F5344CB8AC3E}">
        <p14:creationId xmlns:p14="http://schemas.microsoft.com/office/powerpoint/2010/main" val="3637657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ody Slide Double Line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379CF3-C69B-4AEC-A317-A3BA48DABA5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4936303" cy="6858000"/>
          </a:xfrm>
          <a:prstGeom prst="rect">
            <a:avLst/>
          </a:prstGeom>
        </p:spPr>
      </p:pic>
      <p:pic>
        <p:nvPicPr>
          <p:cNvPr id="10" name="Picture 9">
            <a:extLst>
              <a:ext uri="{FF2B5EF4-FFF2-40B4-BE49-F238E27FC236}">
                <a16:creationId xmlns:a16="http://schemas.microsoft.com/office/drawing/2014/main" id="{0C38BA55-8814-44D0-977F-268352C7169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1" r="-1466" b="-11706"/>
          <a:stretch/>
        </p:blipFill>
        <p:spPr>
          <a:xfrm>
            <a:off x="3713483" y="667726"/>
            <a:ext cx="8288017" cy="354616"/>
          </a:xfrm>
          <a:prstGeom prst="rect">
            <a:avLst/>
          </a:prstGeom>
        </p:spPr>
      </p:pic>
      <p:sp>
        <p:nvSpPr>
          <p:cNvPr id="12" name="Text Placeholder 11">
            <a:extLst>
              <a:ext uri="{FF2B5EF4-FFF2-40B4-BE49-F238E27FC236}">
                <a16:creationId xmlns:a16="http://schemas.microsoft.com/office/drawing/2014/main" id="{7D754C6E-A7F2-43DD-90F3-E32F3A10F4F1}"/>
              </a:ext>
            </a:extLst>
          </p:cNvPr>
          <p:cNvSpPr>
            <a:spLocks noGrp="1"/>
          </p:cNvSpPr>
          <p:nvPr>
            <p:ph type="body" sz="quarter" idx="13" hasCustomPrompt="1"/>
          </p:nvPr>
        </p:nvSpPr>
        <p:spPr>
          <a:xfrm>
            <a:off x="2495551" y="290807"/>
            <a:ext cx="9363075" cy="402557"/>
          </a:xfrm>
          <a:prstGeom prst="rect">
            <a:avLst/>
          </a:prstGeom>
        </p:spPr>
        <p:txBody>
          <a:bodyPr/>
          <a:lstStyle>
            <a:lvl1pPr marL="0" indent="0" algn="r">
              <a:lnSpc>
                <a:spcPts val="2100"/>
              </a:lnSpc>
              <a:spcBef>
                <a:spcPts val="0"/>
              </a:spcBef>
              <a:buNone/>
              <a:defRPr sz="2400">
                <a:solidFill>
                  <a:srgbClr val="47200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Slide Title</a:t>
            </a:r>
          </a:p>
        </p:txBody>
      </p:sp>
    </p:spTree>
    <p:extLst>
      <p:ext uri="{BB962C8B-B14F-4D97-AF65-F5344CB8AC3E}">
        <p14:creationId xmlns:p14="http://schemas.microsoft.com/office/powerpoint/2010/main" val="149815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09600" y="1893605"/>
            <a:ext cx="10972800" cy="4115201"/>
          </a:xfrm>
        </p:spPr>
        <p:txBody>
          <a:bodyPr/>
          <a:lstStyle>
            <a:lvl1pPr>
              <a:defRPr sz="2000">
                <a:solidFill>
                  <a:srgbClr val="474847"/>
                </a:solidFill>
              </a:defRPr>
            </a:lvl1pPr>
            <a:lvl2pPr>
              <a:defRPr>
                <a:solidFill>
                  <a:srgbClr val="474847"/>
                </a:solidFill>
              </a:defRPr>
            </a:lvl2pPr>
            <a:lvl3pPr>
              <a:defRPr>
                <a:solidFill>
                  <a:srgbClr val="474847"/>
                </a:solidFill>
              </a:defRPr>
            </a:lvl3pPr>
            <a:lvl4pPr>
              <a:defRPr>
                <a:solidFill>
                  <a:srgbClr val="474847"/>
                </a:solidFill>
              </a:defRPr>
            </a:lvl4pPr>
            <a:lvl5pPr>
              <a:defRPr>
                <a:solidFill>
                  <a:srgbClr val="47484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433620" y="6501881"/>
            <a:ext cx="2844800" cy="365125"/>
          </a:xfrm>
          <a:prstGeom prst="rect">
            <a:avLst/>
          </a:prstGeom>
        </p:spPr>
        <p:txBody>
          <a:bodyPr/>
          <a:lstStyle>
            <a:lvl1pPr algn="l">
              <a:defRPr sz="1100">
                <a:solidFill>
                  <a:srgbClr val="2588B6"/>
                </a:solidFill>
              </a:defRPr>
            </a:lvl1pPr>
          </a:lstStyle>
          <a:p>
            <a:fld id="{110F2CD9-D4A6-D649-B317-3FECD8B02543}" type="slidenum">
              <a:rPr lang="en-US" smtClean="0"/>
              <a:pPr/>
              <a:t>‹#›</a:t>
            </a:fld>
            <a:endParaRPr lang="en-US" dirty="0"/>
          </a:p>
        </p:txBody>
      </p:sp>
      <p:sp>
        <p:nvSpPr>
          <p:cNvPr id="11" name="Footer Placeholder 4"/>
          <p:cNvSpPr>
            <a:spLocks noGrp="1"/>
          </p:cNvSpPr>
          <p:nvPr>
            <p:ph type="ftr" sz="quarter" idx="3"/>
          </p:nvPr>
        </p:nvSpPr>
        <p:spPr>
          <a:xfrm>
            <a:off x="970988" y="6448961"/>
            <a:ext cx="4049539" cy="365125"/>
          </a:xfrm>
          <a:prstGeom prst="rect">
            <a:avLst/>
          </a:prstGeom>
        </p:spPr>
        <p:txBody>
          <a:bodyPr anchor="ctr"/>
          <a:lstStyle>
            <a:lvl1pPr algn="l">
              <a:defRPr sz="900"/>
            </a:lvl1pPr>
          </a:lstStyle>
          <a:p>
            <a:r>
              <a:rPr lang="en-US" dirty="0"/>
              <a:t>2019 @Copyright The Sequoia Project. All rights reserved.</a:t>
            </a:r>
          </a:p>
        </p:txBody>
      </p:sp>
      <p:cxnSp>
        <p:nvCxnSpPr>
          <p:cNvPr id="9" name="Straight Connector 8"/>
          <p:cNvCxnSpPr/>
          <p:nvPr userDrawn="1"/>
        </p:nvCxnSpPr>
        <p:spPr>
          <a:xfrm>
            <a:off x="505084" y="6515110"/>
            <a:ext cx="9711361" cy="0"/>
          </a:xfrm>
          <a:prstGeom prst="line">
            <a:avLst/>
          </a:prstGeom>
          <a:ln w="6350"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descr="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85779" y="6356919"/>
            <a:ext cx="1369680" cy="358388"/>
          </a:xfrm>
          <a:prstGeom prst="rect">
            <a:avLst/>
          </a:prstGeom>
        </p:spPr>
      </p:pic>
    </p:spTree>
    <p:extLst>
      <p:ext uri="{BB962C8B-B14F-4D97-AF65-F5344CB8AC3E}">
        <p14:creationId xmlns:p14="http://schemas.microsoft.com/office/powerpoint/2010/main" val="2951545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E7067"/>
                </a:solidFill>
              </a:defRPr>
            </a:lvl1pPr>
          </a:lstStyle>
          <a:p>
            <a:r>
              <a:rPr lang="en-US" dirty="0"/>
              <a:t>Click to edit Master title style</a:t>
            </a:r>
          </a:p>
        </p:txBody>
      </p:sp>
      <p:sp>
        <p:nvSpPr>
          <p:cNvPr id="3" name="Content Placeholder 2"/>
          <p:cNvSpPr>
            <a:spLocks noGrp="1"/>
          </p:cNvSpPr>
          <p:nvPr>
            <p:ph sz="half" idx="1"/>
          </p:nvPr>
        </p:nvSpPr>
        <p:spPr>
          <a:xfrm>
            <a:off x="609600" y="1898119"/>
            <a:ext cx="5384800" cy="4044567"/>
          </a:xfrm>
        </p:spPr>
        <p:txBody>
          <a:bodyPr>
            <a:normAutofit/>
          </a:bodyPr>
          <a:lstStyle>
            <a:lvl1pPr>
              <a:defRPr sz="2000">
                <a:solidFill>
                  <a:srgbClr val="474847"/>
                </a:solidFill>
              </a:defRPr>
            </a:lvl1pPr>
            <a:lvl2pPr>
              <a:defRPr sz="2000">
                <a:solidFill>
                  <a:srgbClr val="474847"/>
                </a:solidFill>
              </a:defRPr>
            </a:lvl2pPr>
            <a:lvl3pPr>
              <a:defRPr sz="2000">
                <a:solidFill>
                  <a:srgbClr val="474847"/>
                </a:solidFill>
              </a:defRPr>
            </a:lvl3pPr>
            <a:lvl4pPr>
              <a:defRPr sz="2000">
                <a:solidFill>
                  <a:srgbClr val="474847"/>
                </a:solidFill>
              </a:defRPr>
            </a:lvl4pPr>
            <a:lvl5pPr>
              <a:defRPr sz="2000">
                <a:solidFill>
                  <a:srgbClr val="474847"/>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98119"/>
            <a:ext cx="5384800" cy="4044567"/>
          </a:xfrm>
        </p:spPr>
        <p:txBody>
          <a:bodyPr>
            <a:normAutofit/>
          </a:bodyPr>
          <a:lstStyle>
            <a:lvl1pPr>
              <a:defRPr sz="2000">
                <a:solidFill>
                  <a:srgbClr val="474847"/>
                </a:solidFill>
              </a:defRPr>
            </a:lvl1pPr>
            <a:lvl2pPr>
              <a:defRPr sz="2000">
                <a:solidFill>
                  <a:srgbClr val="474847"/>
                </a:solidFill>
              </a:defRPr>
            </a:lvl2pPr>
            <a:lvl3pPr>
              <a:defRPr sz="2000">
                <a:solidFill>
                  <a:srgbClr val="474847"/>
                </a:solidFill>
              </a:defRPr>
            </a:lvl3pPr>
            <a:lvl4pPr>
              <a:defRPr sz="2000">
                <a:solidFill>
                  <a:srgbClr val="474847"/>
                </a:solidFill>
              </a:defRPr>
            </a:lvl4pPr>
            <a:lvl5pPr>
              <a:defRPr sz="2000">
                <a:solidFill>
                  <a:srgbClr val="474847"/>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p:cNvSpPr>
            <a:spLocks noGrp="1"/>
          </p:cNvSpPr>
          <p:nvPr>
            <p:ph type="sldNum" sz="quarter" idx="4"/>
          </p:nvPr>
        </p:nvSpPr>
        <p:spPr>
          <a:xfrm>
            <a:off x="433620" y="6501881"/>
            <a:ext cx="2844800" cy="365125"/>
          </a:xfrm>
          <a:prstGeom prst="rect">
            <a:avLst/>
          </a:prstGeom>
        </p:spPr>
        <p:txBody>
          <a:bodyPr/>
          <a:lstStyle>
            <a:lvl1pPr algn="l">
              <a:defRPr sz="1100">
                <a:solidFill>
                  <a:srgbClr val="2588B6"/>
                </a:solidFill>
              </a:defRPr>
            </a:lvl1pPr>
          </a:lstStyle>
          <a:p>
            <a:fld id="{110F2CD9-D4A6-D649-B317-3FECD8B02543}" type="slidenum">
              <a:rPr lang="en-US" smtClean="0"/>
              <a:pPr/>
              <a:t>‹#›</a:t>
            </a:fld>
            <a:endParaRPr lang="en-US" dirty="0"/>
          </a:p>
        </p:txBody>
      </p:sp>
      <p:cxnSp>
        <p:nvCxnSpPr>
          <p:cNvPr id="10" name="Straight Connector 9"/>
          <p:cNvCxnSpPr/>
          <p:nvPr userDrawn="1"/>
        </p:nvCxnSpPr>
        <p:spPr>
          <a:xfrm>
            <a:off x="505084" y="6515110"/>
            <a:ext cx="9711361" cy="0"/>
          </a:xfrm>
          <a:prstGeom prst="line">
            <a:avLst/>
          </a:prstGeom>
          <a:ln w="6350"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85779" y="6356919"/>
            <a:ext cx="1369680" cy="358388"/>
          </a:xfrm>
          <a:prstGeom prst="rect">
            <a:avLst/>
          </a:prstGeom>
        </p:spPr>
      </p:pic>
      <p:sp>
        <p:nvSpPr>
          <p:cNvPr id="9" name="Footer Placeholder 4"/>
          <p:cNvSpPr>
            <a:spLocks noGrp="1"/>
          </p:cNvSpPr>
          <p:nvPr>
            <p:ph type="ftr" sz="quarter" idx="3"/>
          </p:nvPr>
        </p:nvSpPr>
        <p:spPr>
          <a:xfrm>
            <a:off x="970988" y="6448961"/>
            <a:ext cx="4049539" cy="365125"/>
          </a:xfrm>
          <a:prstGeom prst="rect">
            <a:avLst/>
          </a:prstGeom>
        </p:spPr>
        <p:txBody>
          <a:bodyPr anchor="ctr"/>
          <a:lstStyle>
            <a:lvl1pPr algn="l">
              <a:defRPr sz="900"/>
            </a:lvl1pPr>
          </a:lstStyle>
          <a:p>
            <a:r>
              <a:rPr lang="en-US" dirty="0"/>
              <a:t>2019 @Copyright The Sequoia Project. All rights reserved.</a:t>
            </a:r>
          </a:p>
        </p:txBody>
      </p:sp>
    </p:spTree>
    <p:extLst>
      <p:ext uri="{BB962C8B-B14F-4D97-AF65-F5344CB8AC3E}">
        <p14:creationId xmlns:p14="http://schemas.microsoft.com/office/powerpoint/2010/main" val="4219674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E7067"/>
                </a:solidFill>
              </a:defRPr>
            </a:lvl1pPr>
          </a:lstStyle>
          <a:p>
            <a:r>
              <a:rPr lang="en-US" dirty="0"/>
              <a:t>Click to edit Master title style</a:t>
            </a:r>
          </a:p>
        </p:txBody>
      </p:sp>
      <p:sp>
        <p:nvSpPr>
          <p:cNvPr id="3" name="Text Placeholder 2"/>
          <p:cNvSpPr>
            <a:spLocks noGrp="1"/>
          </p:cNvSpPr>
          <p:nvPr>
            <p:ph type="body" idx="1"/>
          </p:nvPr>
        </p:nvSpPr>
        <p:spPr>
          <a:xfrm>
            <a:off x="609600" y="1765300"/>
            <a:ext cx="5386917" cy="639762"/>
          </a:xfrm>
        </p:spPr>
        <p:txBody>
          <a:bodyPr anchor="b">
            <a:normAutofit/>
          </a:bodyPr>
          <a:lstStyle>
            <a:lvl1pPr marL="0" indent="0">
              <a:buNone/>
              <a:defRPr sz="2000" b="1">
                <a:solidFill>
                  <a:srgbClr val="F1780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499142"/>
            <a:ext cx="5386917" cy="3647382"/>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765300"/>
            <a:ext cx="5389033" cy="639762"/>
          </a:xfrm>
        </p:spPr>
        <p:txBody>
          <a:bodyPr anchor="b">
            <a:normAutofit/>
          </a:bodyPr>
          <a:lstStyle>
            <a:lvl1pPr marL="0" indent="0">
              <a:buNone/>
              <a:defRPr sz="2000" b="1">
                <a:solidFill>
                  <a:srgbClr val="F1780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499142"/>
            <a:ext cx="5389033" cy="3647382"/>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5"/>
          <p:cNvSpPr>
            <a:spLocks noGrp="1"/>
          </p:cNvSpPr>
          <p:nvPr>
            <p:ph type="sldNum" sz="quarter" idx="11"/>
          </p:nvPr>
        </p:nvSpPr>
        <p:spPr>
          <a:xfrm>
            <a:off x="433620" y="6501881"/>
            <a:ext cx="2844800" cy="365125"/>
          </a:xfrm>
          <a:prstGeom prst="rect">
            <a:avLst/>
          </a:prstGeom>
        </p:spPr>
        <p:txBody>
          <a:bodyPr/>
          <a:lstStyle>
            <a:lvl1pPr algn="l">
              <a:defRPr sz="1100">
                <a:solidFill>
                  <a:srgbClr val="2588B6"/>
                </a:solidFill>
              </a:defRPr>
            </a:lvl1pPr>
          </a:lstStyle>
          <a:p>
            <a:fld id="{110F2CD9-D4A6-D649-B317-3FECD8B02543}" type="slidenum">
              <a:rPr lang="en-US" smtClean="0"/>
              <a:pPr/>
              <a:t>‹#›</a:t>
            </a:fld>
            <a:endParaRPr lang="en-US" dirty="0"/>
          </a:p>
        </p:txBody>
      </p:sp>
      <p:cxnSp>
        <p:nvCxnSpPr>
          <p:cNvPr id="12" name="Straight Connector 11"/>
          <p:cNvCxnSpPr/>
          <p:nvPr userDrawn="1"/>
        </p:nvCxnSpPr>
        <p:spPr>
          <a:xfrm>
            <a:off x="505084" y="6515110"/>
            <a:ext cx="9711361" cy="0"/>
          </a:xfrm>
          <a:prstGeom prst="line">
            <a:avLst/>
          </a:prstGeom>
          <a:ln w="6350"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85779" y="6356919"/>
            <a:ext cx="1369680" cy="358388"/>
          </a:xfrm>
          <a:prstGeom prst="rect">
            <a:avLst/>
          </a:prstGeom>
        </p:spPr>
      </p:pic>
      <p:sp>
        <p:nvSpPr>
          <p:cNvPr id="11" name="Footer Placeholder 4"/>
          <p:cNvSpPr>
            <a:spLocks noGrp="1"/>
          </p:cNvSpPr>
          <p:nvPr>
            <p:ph type="ftr" sz="quarter" idx="12"/>
          </p:nvPr>
        </p:nvSpPr>
        <p:spPr>
          <a:xfrm>
            <a:off x="970988" y="6448961"/>
            <a:ext cx="4049539" cy="365125"/>
          </a:xfrm>
          <a:prstGeom prst="rect">
            <a:avLst/>
          </a:prstGeom>
        </p:spPr>
        <p:txBody>
          <a:bodyPr anchor="ctr"/>
          <a:lstStyle>
            <a:lvl1pPr algn="l">
              <a:defRPr sz="900"/>
            </a:lvl1pPr>
          </a:lstStyle>
          <a:p>
            <a:r>
              <a:rPr lang="en-US" dirty="0"/>
              <a:t>2019 @Copyright The Sequoia Project. All rights reserved.</a:t>
            </a:r>
          </a:p>
        </p:txBody>
      </p:sp>
    </p:spTree>
    <p:extLst>
      <p:ext uri="{BB962C8B-B14F-4D97-AF65-F5344CB8AC3E}">
        <p14:creationId xmlns:p14="http://schemas.microsoft.com/office/powerpoint/2010/main" val="1341316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E7067"/>
                </a:solidFill>
              </a:defRPr>
            </a:lvl1pPr>
          </a:lstStyle>
          <a:p>
            <a:r>
              <a:rPr lang="en-US" dirty="0"/>
              <a:t>Click to edit Master title style</a:t>
            </a:r>
          </a:p>
        </p:txBody>
      </p:sp>
      <p:sp>
        <p:nvSpPr>
          <p:cNvPr id="16" name="Slide Number Placeholder 5"/>
          <p:cNvSpPr>
            <a:spLocks noGrp="1"/>
          </p:cNvSpPr>
          <p:nvPr>
            <p:ph type="sldNum" sz="quarter" idx="4"/>
          </p:nvPr>
        </p:nvSpPr>
        <p:spPr>
          <a:xfrm>
            <a:off x="433620" y="6501881"/>
            <a:ext cx="2844800" cy="365125"/>
          </a:xfrm>
          <a:prstGeom prst="rect">
            <a:avLst/>
          </a:prstGeom>
        </p:spPr>
        <p:txBody>
          <a:bodyPr/>
          <a:lstStyle>
            <a:lvl1pPr algn="l">
              <a:defRPr sz="1100">
                <a:solidFill>
                  <a:srgbClr val="2588B6"/>
                </a:solidFill>
              </a:defRPr>
            </a:lvl1pPr>
          </a:lstStyle>
          <a:p>
            <a:fld id="{110F2CD9-D4A6-D649-B317-3FECD8B02543}" type="slidenum">
              <a:rPr lang="en-US" smtClean="0"/>
              <a:pPr/>
              <a:t>‹#›</a:t>
            </a:fld>
            <a:endParaRPr lang="en-US" dirty="0"/>
          </a:p>
        </p:txBody>
      </p:sp>
      <p:pic>
        <p:nvPicPr>
          <p:cNvPr id="8" name="Picture 7" descr="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85779" y="6356919"/>
            <a:ext cx="1369680" cy="358388"/>
          </a:xfrm>
          <a:prstGeom prst="rect">
            <a:avLst/>
          </a:prstGeom>
        </p:spPr>
      </p:pic>
      <p:cxnSp>
        <p:nvCxnSpPr>
          <p:cNvPr id="12" name="Straight Connector 11"/>
          <p:cNvCxnSpPr/>
          <p:nvPr userDrawn="1"/>
        </p:nvCxnSpPr>
        <p:spPr>
          <a:xfrm>
            <a:off x="505084" y="6515110"/>
            <a:ext cx="9711361" cy="0"/>
          </a:xfrm>
          <a:prstGeom prst="line">
            <a:avLst/>
          </a:prstGeom>
          <a:ln w="6350"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7" name="Footer Placeholder 4"/>
          <p:cNvSpPr>
            <a:spLocks noGrp="1"/>
          </p:cNvSpPr>
          <p:nvPr>
            <p:ph type="ftr" sz="quarter" idx="3"/>
          </p:nvPr>
        </p:nvSpPr>
        <p:spPr>
          <a:xfrm>
            <a:off x="970988" y="6448961"/>
            <a:ext cx="4049539" cy="365125"/>
          </a:xfrm>
          <a:prstGeom prst="rect">
            <a:avLst/>
          </a:prstGeom>
        </p:spPr>
        <p:txBody>
          <a:bodyPr anchor="ctr"/>
          <a:lstStyle>
            <a:lvl1pPr algn="l">
              <a:defRPr sz="900"/>
            </a:lvl1pPr>
          </a:lstStyle>
          <a:p>
            <a:r>
              <a:rPr lang="en-US" dirty="0"/>
              <a:t>2019 @Copyright The Sequoia Project. All rights reserved.</a:t>
            </a:r>
          </a:p>
        </p:txBody>
      </p:sp>
    </p:spTree>
    <p:extLst>
      <p:ext uri="{BB962C8B-B14F-4D97-AF65-F5344CB8AC3E}">
        <p14:creationId xmlns:p14="http://schemas.microsoft.com/office/powerpoint/2010/main" val="3200911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5" name="Slide Number Placeholder 5"/>
          <p:cNvSpPr>
            <a:spLocks noGrp="1"/>
          </p:cNvSpPr>
          <p:nvPr>
            <p:ph type="sldNum" sz="quarter" idx="4"/>
          </p:nvPr>
        </p:nvSpPr>
        <p:spPr>
          <a:xfrm>
            <a:off x="433620" y="6501881"/>
            <a:ext cx="2844800" cy="365125"/>
          </a:xfrm>
          <a:prstGeom prst="rect">
            <a:avLst/>
          </a:prstGeom>
        </p:spPr>
        <p:txBody>
          <a:bodyPr/>
          <a:lstStyle>
            <a:lvl1pPr algn="l">
              <a:defRPr sz="1100">
                <a:solidFill>
                  <a:srgbClr val="2588B6"/>
                </a:solidFill>
              </a:defRPr>
            </a:lvl1pPr>
          </a:lstStyle>
          <a:p>
            <a:fld id="{110F2CD9-D4A6-D649-B317-3FECD8B02543}" type="slidenum">
              <a:rPr lang="en-US" smtClean="0"/>
              <a:pPr/>
              <a:t>‹#›</a:t>
            </a:fld>
            <a:endParaRPr lang="en-US" dirty="0"/>
          </a:p>
        </p:txBody>
      </p:sp>
      <p:cxnSp>
        <p:nvCxnSpPr>
          <p:cNvPr id="9" name="Straight Connector 8"/>
          <p:cNvCxnSpPr/>
          <p:nvPr userDrawn="1"/>
        </p:nvCxnSpPr>
        <p:spPr>
          <a:xfrm>
            <a:off x="505084" y="6515110"/>
            <a:ext cx="9711361" cy="0"/>
          </a:xfrm>
          <a:prstGeom prst="line">
            <a:avLst/>
          </a:prstGeom>
          <a:ln w="6350"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5" descr="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85779" y="6356919"/>
            <a:ext cx="1369680" cy="358388"/>
          </a:xfrm>
          <a:prstGeom prst="rect">
            <a:avLst/>
          </a:prstGeom>
        </p:spPr>
      </p:pic>
      <p:sp>
        <p:nvSpPr>
          <p:cNvPr id="7" name="Footer Placeholder 4"/>
          <p:cNvSpPr>
            <a:spLocks noGrp="1"/>
          </p:cNvSpPr>
          <p:nvPr>
            <p:ph type="ftr" sz="quarter" idx="3"/>
          </p:nvPr>
        </p:nvSpPr>
        <p:spPr>
          <a:xfrm>
            <a:off x="970988" y="6448961"/>
            <a:ext cx="4049539" cy="365125"/>
          </a:xfrm>
          <a:prstGeom prst="rect">
            <a:avLst/>
          </a:prstGeom>
        </p:spPr>
        <p:txBody>
          <a:bodyPr anchor="ctr"/>
          <a:lstStyle>
            <a:lvl1pPr algn="l">
              <a:defRPr sz="900"/>
            </a:lvl1pPr>
          </a:lstStyle>
          <a:p>
            <a:r>
              <a:rPr lang="en-US" dirty="0"/>
              <a:t>2019 @Copyright The Sequoia Project. All rights reserved.</a:t>
            </a:r>
          </a:p>
        </p:txBody>
      </p:sp>
    </p:spTree>
    <p:extLst>
      <p:ext uri="{BB962C8B-B14F-4D97-AF65-F5344CB8AC3E}">
        <p14:creationId xmlns:p14="http://schemas.microsoft.com/office/powerpoint/2010/main" val="139841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13" name="Picture 12" descr="break1.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Rectangle 13"/>
          <p:cNvSpPr/>
          <p:nvPr userDrawn="1"/>
        </p:nvSpPr>
        <p:spPr>
          <a:xfrm>
            <a:off x="0" y="5350998"/>
            <a:ext cx="12192000" cy="967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Rectangle 6"/>
          <p:cNvSpPr/>
          <p:nvPr userDrawn="1"/>
        </p:nvSpPr>
        <p:spPr>
          <a:xfrm>
            <a:off x="-1" y="1718915"/>
            <a:ext cx="12192000" cy="31356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57000" y="1718916"/>
            <a:ext cx="10878000" cy="3096817"/>
          </a:xfrm>
          <a:ln>
            <a:noFill/>
          </a:ln>
        </p:spPr>
        <p:txBody>
          <a:bodyPr anchor="ctr"/>
          <a:lstStyle>
            <a:lvl1pPr algn="ctr">
              <a:defRPr>
                <a:solidFill>
                  <a:schemeClr val="tx1"/>
                </a:solidFill>
              </a:defRPr>
            </a:lvl1pPr>
          </a:lstStyle>
          <a:p>
            <a:r>
              <a:rPr lang="en-US" dirty="0"/>
              <a:t>Click to edit Master title style</a:t>
            </a:r>
          </a:p>
        </p:txBody>
      </p:sp>
      <p:sp>
        <p:nvSpPr>
          <p:cNvPr id="10" name="Slide Number Placeholder 5"/>
          <p:cNvSpPr>
            <a:spLocks noGrp="1"/>
          </p:cNvSpPr>
          <p:nvPr>
            <p:ph type="sldNum" sz="quarter" idx="4"/>
          </p:nvPr>
        </p:nvSpPr>
        <p:spPr>
          <a:xfrm>
            <a:off x="433620" y="6501881"/>
            <a:ext cx="2844800" cy="365125"/>
          </a:xfrm>
          <a:prstGeom prst="rect">
            <a:avLst/>
          </a:prstGeom>
        </p:spPr>
        <p:txBody>
          <a:bodyPr/>
          <a:lstStyle>
            <a:lvl1pPr algn="l">
              <a:defRPr sz="1100">
                <a:solidFill>
                  <a:srgbClr val="FFFFFE"/>
                </a:solidFill>
              </a:defRPr>
            </a:lvl1pPr>
          </a:lstStyle>
          <a:p>
            <a:fld id="{110F2CD9-D4A6-D649-B317-3FECD8B02543}" type="slidenum">
              <a:rPr lang="en-US" smtClean="0"/>
              <a:pPr/>
              <a:t>‹#›</a:t>
            </a:fld>
            <a:endParaRPr lang="en-US" dirty="0"/>
          </a:p>
        </p:txBody>
      </p:sp>
      <p:cxnSp>
        <p:nvCxnSpPr>
          <p:cNvPr id="11" name="Straight Connector 10"/>
          <p:cNvCxnSpPr/>
          <p:nvPr userDrawn="1"/>
        </p:nvCxnSpPr>
        <p:spPr>
          <a:xfrm>
            <a:off x="505084" y="6515110"/>
            <a:ext cx="9711361" cy="0"/>
          </a:xfrm>
          <a:prstGeom prst="line">
            <a:avLst/>
          </a:prstGeom>
          <a:ln w="6350"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logo.png"/>
          <p:cNvPicPr>
            <a:picLocks noChangeAspect="1"/>
          </p:cNvPicPr>
          <p:nvPr userDrawn="1"/>
        </p:nvPicPr>
        <p:blipFill>
          <a:blip r:embed="rId3" cstate="print">
            <a:biLevel thresh="25000"/>
            <a:extLst>
              <a:ext uri="{28A0092B-C50C-407E-A947-70E740481C1C}">
                <a14:useLocalDpi xmlns:a14="http://schemas.microsoft.com/office/drawing/2010/main"/>
              </a:ext>
            </a:extLst>
          </a:blip>
          <a:stretch>
            <a:fillRect/>
          </a:stretch>
        </p:blipFill>
        <p:spPr>
          <a:xfrm>
            <a:off x="10385779" y="6356919"/>
            <a:ext cx="1369680" cy="358388"/>
          </a:xfrm>
          <a:prstGeom prst="rect">
            <a:avLst/>
          </a:prstGeom>
        </p:spPr>
      </p:pic>
      <p:sp>
        <p:nvSpPr>
          <p:cNvPr id="9" name="Footer Placeholder 4"/>
          <p:cNvSpPr>
            <a:spLocks noGrp="1"/>
          </p:cNvSpPr>
          <p:nvPr>
            <p:ph type="ftr" sz="quarter" idx="3"/>
          </p:nvPr>
        </p:nvSpPr>
        <p:spPr>
          <a:xfrm>
            <a:off x="970988" y="6448961"/>
            <a:ext cx="4049539" cy="365125"/>
          </a:xfrm>
          <a:prstGeom prst="rect">
            <a:avLst/>
          </a:prstGeom>
        </p:spPr>
        <p:txBody>
          <a:bodyPr anchor="ctr"/>
          <a:lstStyle>
            <a:lvl1pPr algn="l">
              <a:defRPr sz="900">
                <a:solidFill>
                  <a:schemeClr val="bg1"/>
                </a:solidFill>
              </a:defRPr>
            </a:lvl1pPr>
          </a:lstStyle>
          <a:p>
            <a:r>
              <a:rPr lang="en-US" dirty="0"/>
              <a:t>2019 @Copyright The Sequoia Project. All rights reserved.</a:t>
            </a:r>
          </a:p>
        </p:txBody>
      </p:sp>
    </p:spTree>
    <p:extLst>
      <p:ext uri="{BB962C8B-B14F-4D97-AF65-F5344CB8AC3E}">
        <p14:creationId xmlns:p14="http://schemas.microsoft.com/office/powerpoint/2010/main" val="1590172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descr="bg-full.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1" y="1718915"/>
            <a:ext cx="12192000" cy="31356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57000" y="1718916"/>
            <a:ext cx="10878000" cy="3096817"/>
          </a:xfrm>
          <a:ln>
            <a:noFill/>
          </a:ln>
        </p:spPr>
        <p:txBody>
          <a:bodyPr anchor="ctr"/>
          <a:lstStyle>
            <a:lvl1pPr algn="ctr">
              <a:defRPr>
                <a:solidFill>
                  <a:schemeClr val="tx1"/>
                </a:solidFill>
              </a:defRPr>
            </a:lvl1pPr>
          </a:lstStyle>
          <a:p>
            <a:r>
              <a:rPr lang="en-US" dirty="0"/>
              <a:t>Click to edit Master title style</a:t>
            </a:r>
          </a:p>
        </p:txBody>
      </p:sp>
      <p:sp>
        <p:nvSpPr>
          <p:cNvPr id="10" name="Slide Number Placeholder 5"/>
          <p:cNvSpPr>
            <a:spLocks noGrp="1"/>
          </p:cNvSpPr>
          <p:nvPr>
            <p:ph type="sldNum" sz="quarter" idx="4"/>
          </p:nvPr>
        </p:nvSpPr>
        <p:spPr>
          <a:xfrm>
            <a:off x="433620" y="6501881"/>
            <a:ext cx="2844800" cy="365125"/>
          </a:xfrm>
          <a:prstGeom prst="rect">
            <a:avLst/>
          </a:prstGeom>
        </p:spPr>
        <p:txBody>
          <a:bodyPr/>
          <a:lstStyle>
            <a:lvl1pPr algn="l">
              <a:defRPr sz="1100">
                <a:solidFill>
                  <a:srgbClr val="FFFFFE"/>
                </a:solidFill>
              </a:defRPr>
            </a:lvl1pPr>
          </a:lstStyle>
          <a:p>
            <a:fld id="{110F2CD9-D4A6-D649-B317-3FECD8B02543}" type="slidenum">
              <a:rPr lang="en-US" smtClean="0"/>
              <a:pPr/>
              <a:t>‹#›</a:t>
            </a:fld>
            <a:endParaRPr lang="en-US" dirty="0"/>
          </a:p>
        </p:txBody>
      </p:sp>
      <p:sp>
        <p:nvSpPr>
          <p:cNvPr id="18" name="Rectangle 17"/>
          <p:cNvSpPr/>
          <p:nvPr userDrawn="1"/>
        </p:nvSpPr>
        <p:spPr>
          <a:xfrm>
            <a:off x="-1" y="1615333"/>
            <a:ext cx="12192000" cy="10358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Rectangle 18"/>
          <p:cNvSpPr/>
          <p:nvPr userDrawn="1"/>
        </p:nvSpPr>
        <p:spPr>
          <a:xfrm>
            <a:off x="-1" y="4815733"/>
            <a:ext cx="12192000" cy="10358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1" name="Straight Connector 10"/>
          <p:cNvCxnSpPr/>
          <p:nvPr userDrawn="1"/>
        </p:nvCxnSpPr>
        <p:spPr>
          <a:xfrm>
            <a:off x="505084" y="6515110"/>
            <a:ext cx="9711361" cy="0"/>
          </a:xfrm>
          <a:prstGeom prst="line">
            <a:avLst/>
          </a:prstGeom>
          <a:ln w="6350"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logo.png"/>
          <p:cNvPicPr>
            <a:picLocks noChangeAspect="1"/>
          </p:cNvPicPr>
          <p:nvPr userDrawn="1"/>
        </p:nvPicPr>
        <p:blipFill>
          <a:blip r:embed="rId3" cstate="print">
            <a:biLevel thresh="25000"/>
            <a:extLst>
              <a:ext uri="{28A0092B-C50C-407E-A947-70E740481C1C}">
                <a14:useLocalDpi xmlns:a14="http://schemas.microsoft.com/office/drawing/2010/main"/>
              </a:ext>
            </a:extLst>
          </a:blip>
          <a:stretch>
            <a:fillRect/>
          </a:stretch>
        </p:blipFill>
        <p:spPr>
          <a:xfrm>
            <a:off x="10385779" y="6356919"/>
            <a:ext cx="1369680" cy="358388"/>
          </a:xfrm>
          <a:prstGeom prst="rect">
            <a:avLst/>
          </a:prstGeom>
        </p:spPr>
      </p:pic>
      <p:sp>
        <p:nvSpPr>
          <p:cNvPr id="13" name="Footer Placeholder 4"/>
          <p:cNvSpPr>
            <a:spLocks noGrp="1"/>
          </p:cNvSpPr>
          <p:nvPr>
            <p:ph type="ftr" sz="quarter" idx="3"/>
          </p:nvPr>
        </p:nvSpPr>
        <p:spPr>
          <a:xfrm>
            <a:off x="970988" y="6448961"/>
            <a:ext cx="4049539" cy="365125"/>
          </a:xfrm>
          <a:prstGeom prst="rect">
            <a:avLst/>
          </a:prstGeom>
        </p:spPr>
        <p:txBody>
          <a:bodyPr anchor="ctr"/>
          <a:lstStyle>
            <a:lvl1pPr algn="l">
              <a:defRPr sz="900">
                <a:solidFill>
                  <a:srgbClr val="FFFFFE"/>
                </a:solidFill>
              </a:defRPr>
            </a:lvl1pPr>
          </a:lstStyle>
          <a:p>
            <a:r>
              <a:rPr lang="en-US" dirty="0"/>
              <a:t>2019 @Copyright The Sequoia Project. All rights reserved.</a:t>
            </a:r>
          </a:p>
        </p:txBody>
      </p:sp>
    </p:spTree>
    <p:extLst>
      <p:ext uri="{BB962C8B-B14F-4D97-AF65-F5344CB8AC3E}">
        <p14:creationId xmlns:p14="http://schemas.microsoft.com/office/powerpoint/2010/main" val="388866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descr="chevron.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369"/>
            <a:ext cx="12192000" cy="762000"/>
          </a:xfrm>
          <a:prstGeom prst="rect">
            <a:avLst/>
          </a:prstGeom>
        </p:spPr>
      </p:pic>
      <p:sp>
        <p:nvSpPr>
          <p:cNvPr id="5" name="Round Same Side Corner Rectangle 4"/>
          <p:cNvSpPr/>
          <p:nvPr userDrawn="1"/>
        </p:nvSpPr>
        <p:spPr>
          <a:xfrm>
            <a:off x="282224" y="76201"/>
            <a:ext cx="3375377" cy="761999"/>
          </a:xfrm>
          <a:prstGeom prst="round2SameRect">
            <a:avLst>
              <a:gd name="adj1" fmla="val 21438"/>
              <a:gd name="adj2" fmla="val 0"/>
            </a:avLst>
          </a:prstGeom>
          <a:solidFill>
            <a:srgbClr val="39A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987778"/>
            <a:ext cx="10972800" cy="742384"/>
          </a:xfrm>
        </p:spPr>
        <p:txBody>
          <a:bodyPr/>
          <a:lstStyle>
            <a:lvl1pPr>
              <a:defRPr>
                <a:solidFill>
                  <a:schemeClr val="accent5"/>
                </a:solidFill>
              </a:defRPr>
            </a:lvl1pPr>
          </a:lstStyle>
          <a:p>
            <a:r>
              <a:rPr lang="en-US" dirty="0"/>
              <a:t>Click to edit Master title style</a:t>
            </a:r>
          </a:p>
        </p:txBody>
      </p:sp>
      <p:sp>
        <p:nvSpPr>
          <p:cNvPr id="3" name="Content Placeholder 2"/>
          <p:cNvSpPr>
            <a:spLocks noGrp="1"/>
          </p:cNvSpPr>
          <p:nvPr>
            <p:ph idx="1"/>
          </p:nvPr>
        </p:nvSpPr>
        <p:spPr>
          <a:xfrm>
            <a:off x="609600" y="1893605"/>
            <a:ext cx="10972800" cy="4115201"/>
          </a:xfrm>
        </p:spPr>
        <p:txBody>
          <a:bodyPr/>
          <a:lstStyle>
            <a:lvl1pPr>
              <a:defRPr sz="2000">
                <a:solidFill>
                  <a:srgbClr val="474847"/>
                </a:solidFill>
              </a:defRPr>
            </a:lvl1pPr>
            <a:lvl2pPr>
              <a:defRPr>
                <a:solidFill>
                  <a:srgbClr val="474847"/>
                </a:solidFill>
              </a:defRPr>
            </a:lvl2pPr>
            <a:lvl3pPr>
              <a:defRPr>
                <a:solidFill>
                  <a:srgbClr val="474847"/>
                </a:solidFill>
              </a:defRPr>
            </a:lvl3pPr>
            <a:lvl4pPr>
              <a:defRPr>
                <a:solidFill>
                  <a:srgbClr val="474847"/>
                </a:solidFill>
              </a:defRPr>
            </a:lvl4pPr>
            <a:lvl5pPr>
              <a:defRPr>
                <a:solidFill>
                  <a:srgbClr val="47484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433620" y="6501881"/>
            <a:ext cx="2844800" cy="365125"/>
          </a:xfrm>
          <a:prstGeom prst="rect">
            <a:avLst/>
          </a:prstGeom>
        </p:spPr>
        <p:txBody>
          <a:bodyPr/>
          <a:lstStyle>
            <a:lvl1pPr algn="l">
              <a:defRPr sz="1100">
                <a:solidFill>
                  <a:srgbClr val="2588B6"/>
                </a:solidFill>
              </a:defRPr>
            </a:lvl1pPr>
          </a:lstStyle>
          <a:p>
            <a:fld id="{110F2CD9-D4A6-D649-B317-3FECD8B02543}" type="slidenum">
              <a:rPr lang="en-US" smtClean="0"/>
              <a:pPr/>
              <a:t>‹#›</a:t>
            </a:fld>
            <a:endParaRPr lang="en-US" dirty="0"/>
          </a:p>
        </p:txBody>
      </p:sp>
      <p:cxnSp>
        <p:nvCxnSpPr>
          <p:cNvPr id="14" name="Straight Connector 13"/>
          <p:cNvCxnSpPr/>
          <p:nvPr userDrawn="1"/>
        </p:nvCxnSpPr>
        <p:spPr>
          <a:xfrm>
            <a:off x="505084" y="6515110"/>
            <a:ext cx="9711361" cy="0"/>
          </a:xfrm>
          <a:prstGeom prst="line">
            <a:avLst/>
          </a:prstGeom>
          <a:ln w="6350"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85779" y="6356919"/>
            <a:ext cx="1369680" cy="358388"/>
          </a:xfrm>
          <a:prstGeom prst="rect">
            <a:avLst/>
          </a:prstGeom>
        </p:spPr>
      </p:pic>
      <p:sp>
        <p:nvSpPr>
          <p:cNvPr id="16" name="Rectangle 15"/>
          <p:cNvSpPr/>
          <p:nvPr userDrawn="1"/>
        </p:nvSpPr>
        <p:spPr>
          <a:xfrm>
            <a:off x="0" y="736092"/>
            <a:ext cx="12192000" cy="107186"/>
          </a:xfrm>
          <a:prstGeom prst="rect">
            <a:avLst/>
          </a:prstGeom>
          <a:solidFill>
            <a:srgbClr val="39AB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6" name="Picture 5" descr="CareQualityWhit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51463" y="118227"/>
            <a:ext cx="2558813" cy="654373"/>
          </a:xfrm>
          <a:prstGeom prst="rect">
            <a:avLst/>
          </a:prstGeom>
        </p:spPr>
      </p:pic>
      <p:sp>
        <p:nvSpPr>
          <p:cNvPr id="12" name="Footer Placeholder 4"/>
          <p:cNvSpPr>
            <a:spLocks noGrp="1"/>
          </p:cNvSpPr>
          <p:nvPr>
            <p:ph type="ftr" sz="quarter" idx="3"/>
          </p:nvPr>
        </p:nvSpPr>
        <p:spPr>
          <a:xfrm>
            <a:off x="970988" y="6448961"/>
            <a:ext cx="4049539" cy="365125"/>
          </a:xfrm>
          <a:prstGeom prst="rect">
            <a:avLst/>
          </a:prstGeom>
        </p:spPr>
        <p:txBody>
          <a:bodyPr anchor="ctr"/>
          <a:lstStyle>
            <a:lvl1pPr algn="l">
              <a:defRPr sz="900"/>
            </a:lvl1pPr>
          </a:lstStyle>
          <a:p>
            <a:r>
              <a:rPr lang="en-US" dirty="0"/>
              <a:t>2019 @Copyright The Sequoia Project. All rights reserved.</a:t>
            </a:r>
          </a:p>
        </p:txBody>
      </p:sp>
    </p:spTree>
    <p:extLst>
      <p:ext uri="{BB962C8B-B14F-4D97-AF65-F5344CB8AC3E}">
        <p14:creationId xmlns:p14="http://schemas.microsoft.com/office/powerpoint/2010/main" val="245493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36092"/>
            <a:ext cx="10972800" cy="99407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09600" y="1880777"/>
            <a:ext cx="10972800" cy="41152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3"/>
          </p:nvPr>
        </p:nvSpPr>
        <p:spPr>
          <a:xfrm>
            <a:off x="970987" y="6448961"/>
            <a:ext cx="4718940" cy="365125"/>
          </a:xfrm>
          <a:prstGeom prst="rect">
            <a:avLst/>
          </a:prstGeom>
        </p:spPr>
        <p:txBody>
          <a:bodyPr anchor="ctr"/>
          <a:lstStyle>
            <a:lvl1pPr algn="l">
              <a:defRPr sz="900">
                <a:solidFill>
                  <a:srgbClr val="8F8F8F"/>
                </a:solidFill>
              </a:defRPr>
            </a:lvl1pPr>
          </a:lstStyle>
          <a:p>
            <a:r>
              <a:rPr lang="en-US" dirty="0"/>
              <a:t>2019 @Copyright The Sequoia Project. All rights reserved.</a:t>
            </a:r>
          </a:p>
        </p:txBody>
      </p:sp>
      <p:sp>
        <p:nvSpPr>
          <p:cNvPr id="9" name="Slide Number Placeholder 5"/>
          <p:cNvSpPr>
            <a:spLocks noGrp="1"/>
          </p:cNvSpPr>
          <p:nvPr>
            <p:ph type="sldNum" sz="quarter" idx="4"/>
          </p:nvPr>
        </p:nvSpPr>
        <p:spPr>
          <a:xfrm>
            <a:off x="433620" y="6501881"/>
            <a:ext cx="2844800" cy="365125"/>
          </a:xfrm>
          <a:prstGeom prst="rect">
            <a:avLst/>
          </a:prstGeom>
        </p:spPr>
        <p:txBody>
          <a:bodyPr/>
          <a:lstStyle>
            <a:lvl1pPr algn="l">
              <a:defRPr sz="1100">
                <a:solidFill>
                  <a:schemeClr val="tx1"/>
                </a:solidFill>
              </a:defRPr>
            </a:lvl1pPr>
          </a:lstStyle>
          <a:p>
            <a:fld id="{110F2CD9-D4A6-D649-B317-3FECD8B02543}" type="slidenum">
              <a:rPr lang="en-US" smtClean="0"/>
              <a:pPr/>
              <a:t>‹#›</a:t>
            </a:fld>
            <a:endParaRPr lang="en-US" dirty="0"/>
          </a:p>
        </p:txBody>
      </p:sp>
      <p:pic>
        <p:nvPicPr>
          <p:cNvPr id="10" name="Picture 9" descr="cover-bg-03.png"/>
          <p:cNvPicPr>
            <a:picLocks noChangeAspect="1"/>
          </p:cNvPicPr>
          <p:nvPr userDrawn="1"/>
        </p:nvPicPr>
        <p:blipFill rotWithShape="1">
          <a:blip r:embed="rId14" cstate="print">
            <a:extLst>
              <a:ext uri="{28A0092B-C50C-407E-A947-70E740481C1C}">
                <a14:useLocalDpi xmlns:a14="http://schemas.microsoft.com/office/drawing/2010/main"/>
              </a:ext>
            </a:extLst>
          </a:blip>
          <a:srcRect/>
          <a:stretch/>
        </p:blipFill>
        <p:spPr>
          <a:xfrm>
            <a:off x="0" y="1"/>
            <a:ext cx="12192000" cy="803188"/>
          </a:xfrm>
          <a:prstGeom prst="rect">
            <a:avLst/>
          </a:prstGeom>
        </p:spPr>
      </p:pic>
      <p:sp>
        <p:nvSpPr>
          <p:cNvPr id="11" name="Rectangle 10"/>
          <p:cNvSpPr/>
          <p:nvPr userDrawn="1"/>
        </p:nvSpPr>
        <p:spPr>
          <a:xfrm>
            <a:off x="0" y="791094"/>
            <a:ext cx="12192000" cy="96762"/>
          </a:xfrm>
          <a:prstGeom prst="rect">
            <a:avLst/>
          </a:prstGeom>
          <a:solidFill>
            <a:srgbClr val="F58C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49634115"/>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2" r:id="rId3"/>
    <p:sldLayoutId id="2147483653" r:id="rId4"/>
    <p:sldLayoutId id="2147483654" r:id="rId5"/>
    <p:sldLayoutId id="2147483655" r:id="rId6"/>
    <p:sldLayoutId id="2147483664" r:id="rId7"/>
    <p:sldLayoutId id="2147483656" r:id="rId8"/>
    <p:sldLayoutId id="2147483662" r:id="rId9"/>
    <p:sldLayoutId id="2147483663" r:id="rId10"/>
    <p:sldLayoutId id="2147483665" r:id="rId11"/>
    <p:sldLayoutId id="2147483666" r:id="rId12"/>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jpeg"/><Relationship Id="rId7" Type="http://schemas.openxmlformats.org/officeDocument/2006/relationships/image" Target="../media/image48.jpg"/><Relationship Id="rId12" Type="http://schemas.openxmlformats.org/officeDocument/2006/relationships/image" Target="../media/image53.jpeg"/><Relationship Id="rId2" Type="http://schemas.openxmlformats.org/officeDocument/2006/relationships/image" Target="../media/image43.jpeg"/><Relationship Id="rId16" Type="http://schemas.openxmlformats.org/officeDocument/2006/relationships/image" Target="../media/image57.tiff"/><Relationship Id="rId1" Type="http://schemas.openxmlformats.org/officeDocument/2006/relationships/slideLayout" Target="../slideLayouts/slideLayout10.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g"/><Relationship Id="rId15" Type="http://schemas.openxmlformats.org/officeDocument/2006/relationships/image" Target="../media/image56.jpeg"/><Relationship Id="rId10" Type="http://schemas.openxmlformats.org/officeDocument/2006/relationships/image" Target="../media/image51.jpg"/><Relationship Id="rId4" Type="http://schemas.openxmlformats.org/officeDocument/2006/relationships/image" Target="../media/image45.jpg"/><Relationship Id="rId9" Type="http://schemas.openxmlformats.org/officeDocument/2006/relationships/image" Target="../media/image50.jpg"/><Relationship Id="rId14" Type="http://schemas.openxmlformats.org/officeDocument/2006/relationships/image" Target="../media/image55.jpe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72.jpg"/><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53.jpeg"/><Relationship Id="rId3" Type="http://schemas.openxmlformats.org/officeDocument/2006/relationships/image" Target="../media/image67.jpeg"/><Relationship Id="rId21" Type="http://schemas.openxmlformats.org/officeDocument/2006/relationships/image" Target="../media/image85.png"/><Relationship Id="rId7" Type="http://schemas.openxmlformats.org/officeDocument/2006/relationships/image" Target="../media/image71.jpeg"/><Relationship Id="rId12" Type="http://schemas.openxmlformats.org/officeDocument/2006/relationships/image" Target="../media/image76.jpeg"/><Relationship Id="rId17" Type="http://schemas.openxmlformats.org/officeDocument/2006/relationships/image" Target="../media/image81.jpg"/><Relationship Id="rId25" Type="http://schemas.openxmlformats.org/officeDocument/2006/relationships/image" Target="../media/image89.png"/><Relationship Id="rId2" Type="http://schemas.openxmlformats.org/officeDocument/2006/relationships/image" Target="../media/image66.jpeg"/><Relationship Id="rId16" Type="http://schemas.openxmlformats.org/officeDocument/2006/relationships/image" Target="../media/image80.jpeg"/><Relationship Id="rId20" Type="http://schemas.openxmlformats.org/officeDocument/2006/relationships/image" Target="../media/image84.png"/><Relationship Id="rId29" Type="http://schemas.openxmlformats.org/officeDocument/2006/relationships/image" Target="../media/image92.jpeg"/><Relationship Id="rId1" Type="http://schemas.openxmlformats.org/officeDocument/2006/relationships/slideLayout" Target="../slideLayouts/slideLayout9.xml"/><Relationship Id="rId6" Type="http://schemas.openxmlformats.org/officeDocument/2006/relationships/image" Target="../media/image70.jpeg"/><Relationship Id="rId11" Type="http://schemas.openxmlformats.org/officeDocument/2006/relationships/image" Target="../media/image75.jpeg"/><Relationship Id="rId24" Type="http://schemas.openxmlformats.org/officeDocument/2006/relationships/image" Target="../media/image88.png"/><Relationship Id="rId32" Type="http://schemas.openxmlformats.org/officeDocument/2006/relationships/image" Target="../media/image95.jpeg"/><Relationship Id="rId5" Type="http://schemas.openxmlformats.org/officeDocument/2006/relationships/image" Target="../media/image69.png"/><Relationship Id="rId15" Type="http://schemas.openxmlformats.org/officeDocument/2006/relationships/image" Target="../media/image79.JPG"/><Relationship Id="rId23" Type="http://schemas.openxmlformats.org/officeDocument/2006/relationships/image" Target="../media/image87.png"/><Relationship Id="rId28" Type="http://schemas.openxmlformats.org/officeDocument/2006/relationships/image" Target="../media/image91.png"/><Relationship Id="rId10" Type="http://schemas.openxmlformats.org/officeDocument/2006/relationships/image" Target="../media/image74.jpeg"/><Relationship Id="rId19" Type="http://schemas.openxmlformats.org/officeDocument/2006/relationships/image" Target="../media/image83.jpg"/><Relationship Id="rId31" Type="http://schemas.openxmlformats.org/officeDocument/2006/relationships/image" Target="../media/image94.png"/><Relationship Id="rId4" Type="http://schemas.openxmlformats.org/officeDocument/2006/relationships/image" Target="../media/image68.jpeg"/><Relationship Id="rId9" Type="http://schemas.openxmlformats.org/officeDocument/2006/relationships/image" Target="../media/image73.png"/><Relationship Id="rId14" Type="http://schemas.openxmlformats.org/officeDocument/2006/relationships/image" Target="../media/image78.jpeg"/><Relationship Id="rId22" Type="http://schemas.openxmlformats.org/officeDocument/2006/relationships/image" Target="../media/image86.jpg"/><Relationship Id="rId27" Type="http://schemas.openxmlformats.org/officeDocument/2006/relationships/image" Target="../media/image90.png"/><Relationship Id="rId30" Type="http://schemas.openxmlformats.org/officeDocument/2006/relationships/image" Target="../media/image93.png"/></Relationships>
</file>

<file path=ppt/slides/_rels/slide23.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2.jpg"/><Relationship Id="rId12" Type="http://schemas.openxmlformats.org/officeDocument/2006/relationships/image" Target="../media/image67.jpeg"/><Relationship Id="rId2" Type="http://schemas.openxmlformats.org/officeDocument/2006/relationships/image" Target="../media/image68.jpeg"/><Relationship Id="rId1" Type="http://schemas.openxmlformats.org/officeDocument/2006/relationships/slideLayout" Target="../slideLayouts/slideLayout9.xml"/><Relationship Id="rId6" Type="http://schemas.openxmlformats.org/officeDocument/2006/relationships/image" Target="../media/image66.jpeg"/><Relationship Id="rId11" Type="http://schemas.openxmlformats.org/officeDocument/2006/relationships/image" Target="../media/image92.jpeg"/><Relationship Id="rId5" Type="http://schemas.openxmlformats.org/officeDocument/2006/relationships/image" Target="../media/image69.png"/><Relationship Id="rId10" Type="http://schemas.openxmlformats.org/officeDocument/2006/relationships/image" Target="../media/image77.png"/><Relationship Id="rId4" Type="http://schemas.openxmlformats.org/officeDocument/2006/relationships/image" Target="../media/image71.jpeg"/><Relationship Id="rId9" Type="http://schemas.openxmlformats.org/officeDocument/2006/relationships/image" Target="../media/image94.png"/></Relationships>
</file>

<file path=ppt/slides/_rels/slide2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hyperlink" Target="https://www.hhs.gov/idealab/2017/01/24/making-personal-health-data-available-during-an-emergency-hhs-ventures-fund-alumni-making-data-available-when-and-where-its-needed/"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jpg"/></Relationships>
</file>

<file path=ppt/slides/_rels/slide29.xml.rels><?xml version="1.0" encoding="UTF-8" standalone="yes"?>
<Relationships xmlns="http://schemas.openxmlformats.org/package/2006/relationships"><Relationship Id="rId3" Type="http://schemas.openxmlformats.org/officeDocument/2006/relationships/hyperlink" Target="http://www.ihe.net/Technical_Frameworks/#radiology"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hyperlink" Target="https://www.healthit.gov/is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equoiaproject.org/rsna-isv/iig.html" TargetMode="External"/><Relationship Id="rId3" Type="http://schemas.openxmlformats.org/officeDocument/2006/relationships/hyperlink" Target="http://www.ihe.net/Technical_Frameworks/#radiology" TargetMode="External"/><Relationship Id="rId7" Type="http://schemas.openxmlformats.org/officeDocument/2006/relationships/hyperlink" Target="http://sequoiaproject.org/rsna-isv/rep.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equoiaproject.org/rsna-isv/reg.html" TargetMode="External"/><Relationship Id="rId11" Type="http://schemas.openxmlformats.org/officeDocument/2006/relationships/image" Target="../media/image109.png"/><Relationship Id="rId5" Type="http://schemas.openxmlformats.org/officeDocument/2006/relationships/hyperlink" Target="http://sequoiaproject.org/rsna-isv/idc.html" TargetMode="External"/><Relationship Id="rId10" Type="http://schemas.openxmlformats.org/officeDocument/2006/relationships/hyperlink" Target="https://sequoiaproject.org/wp-content/uploads/2017/09/RSNA_ISN_Conformity_Assessment_Tests_Edge_Server_5.0.pdf" TargetMode="External"/><Relationship Id="rId4" Type="http://schemas.openxmlformats.org/officeDocument/2006/relationships/hyperlink" Target="http://sequoiaproject.org/rsna-isv/ids.html" TargetMode="External"/><Relationship Id="rId9" Type="http://schemas.openxmlformats.org/officeDocument/2006/relationships/hyperlink" Target="http://sequoiaproject.org/rsna-isv/rig.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image" Target="../media/image11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iki.hl7.org/index.php?title=Using_the_FHIR_Validator" TargetMode="External"/><Relationship Id="rId2" Type="http://schemas.openxmlformats.org/officeDocument/2006/relationships/hyperlink" Target="http://hl7.org/fhir/validation.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projectcrucible.org/" TargetMode="External"/><Relationship Id="rId3" Type="http://schemas.openxmlformats.org/officeDocument/2006/relationships/hyperlink" Target="http://hl7.org/fhir/structuredefinition.html" TargetMode="External"/><Relationship Id="rId7" Type="http://schemas.openxmlformats.org/officeDocument/2006/relationships/hyperlink" Target="https://touchstone.aegis.net/touchstone/" TargetMode="External"/><Relationship Id="rId2" Type="http://schemas.openxmlformats.org/officeDocument/2006/relationships/hyperlink" Target="http://hl7.org/fhir/testscript.html" TargetMode="External"/><Relationship Id="rId1" Type="http://schemas.openxmlformats.org/officeDocument/2006/relationships/slideLayout" Target="../slideLayouts/slideLayout2.xml"/><Relationship Id="rId6" Type="http://schemas.openxmlformats.org/officeDocument/2006/relationships/hyperlink" Target="http://hl7.org/fhir/capabilitystatement.html" TargetMode="External"/><Relationship Id="rId5" Type="http://schemas.openxmlformats.org/officeDocument/2006/relationships/hyperlink" Target="http://hl7.org/fhir/implementationguide.html" TargetMode="External"/><Relationship Id="rId4" Type="http://schemas.openxmlformats.org/officeDocument/2006/relationships/hyperlink" Target="http://hl7.org/fhir/valueset.html" TargetMode="External"/><Relationship Id="rId9" Type="http://schemas.openxmlformats.org/officeDocument/2006/relationships/image" Target="../media/image113.tiff"/></Relationships>
</file>

<file path=ppt/slides/_rels/slide37.xml.rels><?xml version="1.0" encoding="UTF-8" standalone="yes"?>
<Relationships xmlns="http://schemas.openxmlformats.org/package/2006/relationships"><Relationship Id="rId2" Type="http://schemas.openxmlformats.org/officeDocument/2006/relationships/hyperlink" Target="https://touchstone.aegis.net/touchstone/"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jpeg"/><Relationship Id="rId2" Type="http://schemas.openxmlformats.org/officeDocument/2006/relationships/image" Target="../media/image115.jpeg"/><Relationship Id="rId16" Type="http://schemas.openxmlformats.org/officeDocument/2006/relationships/image" Target="../media/image129.png"/><Relationship Id="rId1" Type="http://schemas.openxmlformats.org/officeDocument/2006/relationships/slideLayout" Target="../slideLayouts/slideLayout12.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png"/><Relationship Id="rId19" Type="http://schemas.openxmlformats.org/officeDocument/2006/relationships/image" Target="../media/image132.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37.png"/><Relationship Id="rId3" Type="http://schemas.openxmlformats.org/officeDocument/2006/relationships/notesSlide" Target="../notesSlides/notesSlide23.xml"/><Relationship Id="rId7" Type="http://schemas.openxmlformats.org/officeDocument/2006/relationships/image" Target="../media/image118.png"/><Relationship Id="rId12" Type="http://schemas.openxmlformats.org/officeDocument/2006/relationships/image" Target="../media/image136.png"/><Relationship Id="rId17" Type="http://schemas.openxmlformats.org/officeDocument/2006/relationships/image" Target="../media/image132.PNG"/><Relationship Id="rId2" Type="http://schemas.openxmlformats.org/officeDocument/2006/relationships/slideLayout" Target="../slideLayouts/slideLayout12.xml"/><Relationship Id="rId16" Type="http://schemas.openxmlformats.org/officeDocument/2006/relationships/image" Target="../media/image140.png"/><Relationship Id="rId1" Type="http://schemas.openxmlformats.org/officeDocument/2006/relationships/vmlDrawing" Target="../drawings/vmlDrawing1.vml"/><Relationship Id="rId6" Type="http://schemas.openxmlformats.org/officeDocument/2006/relationships/image" Target="../media/image117.png"/><Relationship Id="rId11" Type="http://schemas.openxmlformats.org/officeDocument/2006/relationships/image" Target="../media/image135.jpeg"/><Relationship Id="rId5" Type="http://schemas.openxmlformats.org/officeDocument/2006/relationships/hyperlink" Target="http://pngimg.com/download/5874" TargetMode="External"/><Relationship Id="rId15" Type="http://schemas.openxmlformats.org/officeDocument/2006/relationships/image" Target="../media/image139.png"/><Relationship Id="rId10" Type="http://schemas.openxmlformats.org/officeDocument/2006/relationships/image" Target="../media/image119.png"/><Relationship Id="rId4" Type="http://schemas.openxmlformats.org/officeDocument/2006/relationships/image" Target="../media/image134.png"/><Relationship Id="rId9" Type="http://schemas.openxmlformats.org/officeDocument/2006/relationships/image" Target="../media/image133.wmf"/><Relationship Id="rId14" Type="http://schemas.openxmlformats.org/officeDocument/2006/relationships/image" Target="../media/image138.jpeg"/></Relationships>
</file>

<file path=ppt/slides/_rels/slide44.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24.xml"/><Relationship Id="rId7" Type="http://schemas.openxmlformats.org/officeDocument/2006/relationships/image" Target="../media/image117.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41.png"/><Relationship Id="rId11" Type="http://schemas.openxmlformats.org/officeDocument/2006/relationships/image" Target="../media/image127.png"/><Relationship Id="rId5" Type="http://schemas.openxmlformats.org/officeDocument/2006/relationships/image" Target="../media/image133.wmf"/><Relationship Id="rId10" Type="http://schemas.openxmlformats.org/officeDocument/2006/relationships/image" Target="../media/image142.png"/><Relationship Id="rId4" Type="http://schemas.openxmlformats.org/officeDocument/2006/relationships/oleObject" Target="../embeddings/oleObject1.bin"/><Relationship Id="rId9" Type="http://schemas.openxmlformats.org/officeDocument/2006/relationships/hyperlink" Target="http://pngimg.com/download/5874"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25.xml"/><Relationship Id="rId7" Type="http://schemas.openxmlformats.org/officeDocument/2006/relationships/image" Target="../media/image117.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41.png"/><Relationship Id="rId5" Type="http://schemas.openxmlformats.org/officeDocument/2006/relationships/image" Target="../media/image133.wmf"/><Relationship Id="rId10" Type="http://schemas.openxmlformats.org/officeDocument/2006/relationships/image" Target="../media/image139.png"/><Relationship Id="rId4" Type="http://schemas.openxmlformats.org/officeDocument/2006/relationships/oleObject" Target="../embeddings/oleObject1.bin"/><Relationship Id="rId9" Type="http://schemas.openxmlformats.org/officeDocument/2006/relationships/hyperlink" Target="http://pngimg.com/download/5874"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notesSlide" Target="../notesSlides/notesSlide26.xml"/><Relationship Id="rId7" Type="http://schemas.openxmlformats.org/officeDocument/2006/relationships/image" Target="../media/image119.png"/><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133.wmf"/><Relationship Id="rId11" Type="http://schemas.openxmlformats.org/officeDocument/2006/relationships/image" Target="../media/image138.jpeg"/><Relationship Id="rId5" Type="http://schemas.openxmlformats.org/officeDocument/2006/relationships/oleObject" Target="../embeddings/oleObject1.bin"/><Relationship Id="rId10" Type="http://schemas.openxmlformats.org/officeDocument/2006/relationships/hyperlink" Target="http://pngimg.com/download/5874" TargetMode="External"/><Relationship Id="rId4" Type="http://schemas.openxmlformats.org/officeDocument/2006/relationships/image" Target="../media/image118.png"/><Relationship Id="rId9" Type="http://schemas.openxmlformats.org/officeDocument/2006/relationships/image" Target="../media/image1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27.xml"/><Relationship Id="rId7" Type="http://schemas.openxmlformats.org/officeDocument/2006/relationships/image" Target="../media/image143.jpe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141.png"/><Relationship Id="rId11" Type="http://schemas.openxmlformats.org/officeDocument/2006/relationships/image" Target="../media/image137.png"/><Relationship Id="rId5" Type="http://schemas.openxmlformats.org/officeDocument/2006/relationships/image" Target="../media/image133.wmf"/><Relationship Id="rId10" Type="http://schemas.openxmlformats.org/officeDocument/2006/relationships/image" Target="../media/image136.png"/><Relationship Id="rId4" Type="http://schemas.openxmlformats.org/officeDocument/2006/relationships/oleObject" Target="../embeddings/oleObject1.bin"/><Relationship Id="rId9" Type="http://schemas.openxmlformats.org/officeDocument/2006/relationships/hyperlink" Target="http://pngimg.com/download/5874"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hyperlink" Target="https://www.ihe-europe.net/deployment/IHE-Services" TargetMode="External"/><Relationship Id="rId7" Type="http://schemas.openxmlformats.org/officeDocument/2006/relationships/image" Target="../media/image19.tiff"/><Relationship Id="rId2" Type="http://schemas.openxmlformats.org/officeDocument/2006/relationships/hyperlink" Target="http://www.ihe.net/" TargetMode="External"/><Relationship Id="rId1" Type="http://schemas.openxmlformats.org/officeDocument/2006/relationships/slideLayout" Target="../slideLayouts/slideLayout2.xml"/><Relationship Id="rId6" Type="http://schemas.openxmlformats.org/officeDocument/2006/relationships/hyperlink" Target="https://sequoiaproject.org/ehealth-exchange/testing-overview/" TargetMode="External"/><Relationship Id="rId5" Type="http://schemas.openxmlformats.org/officeDocument/2006/relationships/hyperlink" Target="https://sequoiaproject.org/rsna/" TargetMode="External"/><Relationship Id="rId10" Type="http://schemas.openxmlformats.org/officeDocument/2006/relationships/image" Target="../media/image22.emf"/><Relationship Id="rId4" Type="http://schemas.openxmlformats.org/officeDocument/2006/relationships/hyperlink" Target="https://www.nist.gov/" TargetMode="External"/><Relationship Id="rId9" Type="http://schemas.openxmlformats.org/officeDocument/2006/relationships/image" Target="../media/image21.tiff"/></Relationships>
</file>

<file path=ppt/slides/_rels/slide7.xml.rels><?xml version="1.0" encoding="UTF-8" standalone="yes"?>
<Relationships xmlns="http://schemas.openxmlformats.org/package/2006/relationships"><Relationship Id="rId3" Type="http://schemas.openxmlformats.org/officeDocument/2006/relationships/hyperlink" Target="https://gazellecontent.sequoiaproject.org/EVSClient/home.seam" TargetMode="External"/><Relationship Id="rId7"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3.tiff"/><Relationship Id="rId4" Type="http://schemas.openxmlformats.org/officeDocument/2006/relationships/hyperlink" Target="https://validation.sequoiaproject.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image" Target="../media/image29.png"/><Relationship Id="rId7" Type="http://schemas.openxmlformats.org/officeDocument/2006/relationships/image" Target="../media/image31.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sequoiaproject.org/ehealth-exchange/testing-overview/content-testing/" TargetMode="External"/><Relationship Id="rId4" Type="http://schemas.openxmlformats.org/officeDocument/2006/relationships/hyperlink" Target="https://vsac.nlm.nih.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67359" y="441834"/>
            <a:ext cx="7772400" cy="1021236"/>
          </a:xfrm>
        </p:spPr>
        <p:txBody>
          <a:bodyPr>
            <a:normAutofit/>
          </a:bodyPr>
          <a:lstStyle/>
          <a:p>
            <a:r>
              <a:rPr lang="en-US" sz="3200" dirty="0"/>
              <a:t>The Sequoia Project Testing Overview</a:t>
            </a:r>
            <a:endParaRPr lang="en-US" sz="3200" b="1" dirty="0"/>
          </a:p>
        </p:txBody>
      </p:sp>
      <p:sp>
        <p:nvSpPr>
          <p:cNvPr id="3" name="Subtitle 2"/>
          <p:cNvSpPr>
            <a:spLocks noGrp="1"/>
          </p:cNvSpPr>
          <p:nvPr>
            <p:ph type="subTitle" idx="1"/>
          </p:nvPr>
        </p:nvSpPr>
        <p:spPr>
          <a:xfrm>
            <a:off x="2209800" y="3114200"/>
            <a:ext cx="7772400" cy="1423164"/>
          </a:xfrm>
        </p:spPr>
        <p:txBody>
          <a:bodyPr>
            <a:normAutofit/>
          </a:bodyPr>
          <a:lstStyle/>
          <a:p>
            <a:r>
              <a:rPr lang="en-US" sz="2200" dirty="0"/>
              <a:t>www.sequoiaproject.org </a:t>
            </a:r>
          </a:p>
        </p:txBody>
      </p:sp>
      <p:sp>
        <p:nvSpPr>
          <p:cNvPr id="4" name="Slide Number Placeholder 3"/>
          <p:cNvSpPr>
            <a:spLocks noGrp="1"/>
          </p:cNvSpPr>
          <p:nvPr>
            <p:ph type="sldNum" sz="quarter" idx="4"/>
          </p:nvPr>
        </p:nvSpPr>
        <p:spPr>
          <a:xfrm>
            <a:off x="1849215" y="6501881"/>
            <a:ext cx="2133600" cy="365125"/>
          </a:xfrm>
          <a:prstGeom prst="rect">
            <a:avLst/>
          </a:prstGeom>
        </p:spPr>
        <p:txBody>
          <a:bodyPr/>
          <a:lstStyle>
            <a:defPPr>
              <a:defRPr lang="en-US"/>
            </a:defPPr>
            <a:lvl1pPr marL="0" algn="l" defTabSz="457200" rtl="0" eaLnBrk="1" latinLnBrk="0" hangingPunct="1">
              <a:defRPr sz="1100" kern="1200">
                <a:solidFill>
                  <a:srgbClr val="0E706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0F2CD9-D4A6-D649-B317-3FECD8B02543}" type="slidenum">
              <a:rPr lang="en-US" smtClean="0"/>
              <a:pPr/>
              <a:t>1</a:t>
            </a:fld>
            <a:endParaRPr lang="en-US" dirty="0"/>
          </a:p>
        </p:txBody>
      </p:sp>
      <p:sp>
        <p:nvSpPr>
          <p:cNvPr id="7" name="Footer Placeholder 4"/>
          <p:cNvSpPr>
            <a:spLocks noGrp="1"/>
          </p:cNvSpPr>
          <p:nvPr>
            <p:ph type="ftr" sz="quarter" idx="3"/>
          </p:nvPr>
        </p:nvSpPr>
        <p:spPr>
          <a:xfrm>
            <a:off x="2252241" y="6448961"/>
            <a:ext cx="2895600" cy="365125"/>
          </a:xfrm>
          <a:prstGeom prst="rect">
            <a:avLst/>
          </a:prstGeom>
        </p:spPr>
        <p:txBody>
          <a:bodyPr anchor="ctr"/>
          <a:lstStyle>
            <a:defPPr>
              <a:defRPr lang="en-US"/>
            </a:defPPr>
            <a:lvl1pPr marL="0" algn="l" defTabSz="457200" rtl="0" eaLnBrk="1" latinLnBrk="0" hangingPunct="1">
              <a:defRPr sz="900" kern="1200">
                <a:solidFill>
                  <a:schemeClr val="accent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2019 @Copyright The Sequoia Project. All rights reserved.</a:t>
            </a:r>
            <a:endParaRPr lang="en-US" sz="800" dirty="0"/>
          </a:p>
        </p:txBody>
      </p:sp>
      <p:sp>
        <p:nvSpPr>
          <p:cNvPr id="6" name="Subtitle 2">
            <a:extLst>
              <a:ext uri="{FF2B5EF4-FFF2-40B4-BE49-F238E27FC236}">
                <a16:creationId xmlns:a16="http://schemas.microsoft.com/office/drawing/2014/main" id="{60AD21AC-BEB5-174F-B050-688925F80BE3}"/>
              </a:ext>
            </a:extLst>
          </p:cNvPr>
          <p:cNvSpPr txBox="1">
            <a:spLocks/>
          </p:cNvSpPr>
          <p:nvPr/>
        </p:nvSpPr>
        <p:spPr>
          <a:xfrm>
            <a:off x="2252241" y="1937793"/>
            <a:ext cx="7772400" cy="598253"/>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1900" i="0" kern="1200">
                <a:solidFill>
                  <a:srgbClr val="FFFFFE"/>
                </a:solidFill>
                <a:latin typeface="+mn-lt"/>
                <a:ea typeface="+mn-ea"/>
                <a:cs typeface="+mn-cs"/>
              </a:defRPr>
            </a:lvl1pPr>
            <a:lvl2pPr marL="457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600" dirty="0"/>
              <a:t>Trusted Convener of Industry &amp; Government </a:t>
            </a:r>
            <a:br>
              <a:rPr lang="en-US" sz="2600" dirty="0"/>
            </a:br>
            <a:r>
              <a:rPr lang="en-US" sz="2600" dirty="0"/>
              <a:t>to Address Health IT Interoperability</a:t>
            </a:r>
          </a:p>
          <a:p>
            <a:endParaRPr lang="en-US" dirty="0"/>
          </a:p>
        </p:txBody>
      </p:sp>
    </p:spTree>
    <p:extLst>
      <p:ext uri="{BB962C8B-B14F-4D97-AF65-F5344CB8AC3E}">
        <p14:creationId xmlns:p14="http://schemas.microsoft.com/office/powerpoint/2010/main" val="1576419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1778" y="1149021"/>
            <a:ext cx="8229600" cy="1229186"/>
          </a:xfrm>
        </p:spPr>
        <p:txBody>
          <a:bodyPr>
            <a:normAutofit/>
          </a:bodyPr>
          <a:lstStyle/>
          <a:p>
            <a:r>
              <a:rPr lang="en-US" dirty="0"/>
              <a:t>Collaborative Process for Creating Consistent &amp; Robust HL7 C-CDAs - (VHIE/Sequoia)</a:t>
            </a:r>
          </a:p>
        </p:txBody>
      </p:sp>
      <p:graphicFrame>
        <p:nvGraphicFramePr>
          <p:cNvPr id="6" name="Content Placeholder 5"/>
          <p:cNvGraphicFramePr>
            <a:graphicFrameLocks noGrp="1"/>
          </p:cNvGraphicFramePr>
          <p:nvPr>
            <p:ph idx="1"/>
            <p:extLst/>
          </p:nvPr>
        </p:nvGraphicFramePr>
        <p:xfrm>
          <a:off x="2137534" y="1965278"/>
          <a:ext cx="8073267" cy="4156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5116501" y="3054516"/>
            <a:ext cx="1443425" cy="414826"/>
          </a:xfrm>
          <a:prstGeom prst="rect">
            <a:avLst/>
          </a:prstGeom>
        </p:spPr>
      </p:pic>
      <p:sp>
        <p:nvSpPr>
          <p:cNvPr id="5" name="Footer Placeholder 4"/>
          <p:cNvSpPr>
            <a:spLocks noGrp="1"/>
          </p:cNvSpPr>
          <p:nvPr>
            <p:ph type="ftr" sz="quarter" idx="3"/>
          </p:nvPr>
        </p:nvSpPr>
        <p:spPr>
          <a:xfrm>
            <a:off x="2137534" y="6485545"/>
            <a:ext cx="2766129" cy="273844"/>
          </a:xfrm>
          <a:prstGeom prst="rect">
            <a:avLst/>
          </a:prstGeom>
        </p:spPr>
        <p:txBody>
          <a:bodyPr anchor="ctr"/>
          <a:lstStyle>
            <a:defPPr>
              <a:defRPr lang="en-US"/>
            </a:defPPr>
            <a:lvl1pPr marL="0" algn="l" defTabSz="342900" rtl="0" eaLnBrk="1" latinLnBrk="0" hangingPunct="1">
              <a:defRPr sz="675"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dirty="0"/>
              <a:t>2019 @Copyright The Sequoia Project. All rights reserved.</a:t>
            </a:r>
          </a:p>
        </p:txBody>
      </p:sp>
      <p:sp>
        <p:nvSpPr>
          <p:cNvPr id="8" name="Slide Number Placeholder 3"/>
          <p:cNvSpPr>
            <a:spLocks noGrp="1"/>
          </p:cNvSpPr>
          <p:nvPr>
            <p:ph type="sldNum" sz="quarter" idx="4"/>
          </p:nvPr>
        </p:nvSpPr>
        <p:spPr>
          <a:xfrm>
            <a:off x="1767911" y="6525235"/>
            <a:ext cx="1600200" cy="273844"/>
          </a:xfrm>
          <a:prstGeom prst="rect">
            <a:avLst/>
          </a:prstGeom>
        </p:spPr>
        <p:txBody>
          <a:bodyPr/>
          <a:lstStyle>
            <a:defPPr>
              <a:defRPr lang="en-US"/>
            </a:defPPr>
            <a:lvl1pPr marL="0" algn="l" defTabSz="342900" rtl="0" eaLnBrk="1" latinLnBrk="0" hangingPunct="1">
              <a:defRPr sz="825" kern="1200">
                <a:solidFill>
                  <a:srgbClr val="2588B6"/>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110F2CD9-D4A6-D649-B317-3FECD8B02543}" type="slidenum">
              <a:rPr lang="en-US" smtClean="0"/>
              <a:pPr/>
              <a:t>10</a:t>
            </a:fld>
            <a:endParaRPr lang="en-US" dirty="0"/>
          </a:p>
        </p:txBody>
      </p:sp>
    </p:spTree>
    <p:extLst>
      <p:ext uri="{BB962C8B-B14F-4D97-AF65-F5344CB8AC3E}">
        <p14:creationId xmlns:p14="http://schemas.microsoft.com/office/powerpoint/2010/main" val="1188790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10F2CD9-D4A6-D649-B317-3FECD8B02543}" type="slidenum">
              <a:rPr lang="en-US" smtClean="0"/>
              <a:pPr/>
              <a:t>11</a:t>
            </a:fld>
            <a:endParaRPr lang="en-US" dirty="0"/>
          </a:p>
        </p:txBody>
      </p:sp>
      <p:pic>
        <p:nvPicPr>
          <p:cNvPr id="2" name="Picture 1"/>
          <p:cNvPicPr>
            <a:picLocks noChangeAspect="1"/>
          </p:cNvPicPr>
          <p:nvPr/>
        </p:nvPicPr>
        <p:blipFill>
          <a:blip r:embed="rId3"/>
          <a:stretch>
            <a:fillRect/>
          </a:stretch>
        </p:blipFill>
        <p:spPr>
          <a:xfrm>
            <a:off x="2251569" y="2476688"/>
            <a:ext cx="7688862" cy="1334755"/>
          </a:xfrm>
          <a:prstGeom prst="rect">
            <a:avLst/>
          </a:prstGeom>
        </p:spPr>
      </p:pic>
      <p:sp>
        <p:nvSpPr>
          <p:cNvPr id="5" name="Footer Placeholder 4"/>
          <p:cNvSpPr txBox="1">
            <a:spLocks/>
          </p:cNvSpPr>
          <p:nvPr/>
        </p:nvSpPr>
        <p:spPr>
          <a:xfrm>
            <a:off x="2117522" y="6516159"/>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solidFill>
                  <a:schemeClr val="bg1"/>
                </a:solidFill>
              </a:rPr>
              <a:t>2019 © The Sequoia Project. All rights reserved.</a:t>
            </a:r>
          </a:p>
        </p:txBody>
      </p:sp>
      <p:sp>
        <p:nvSpPr>
          <p:cNvPr id="6" name="Title 1">
            <a:extLst>
              <a:ext uri="{FF2B5EF4-FFF2-40B4-BE49-F238E27FC236}">
                <a16:creationId xmlns:a16="http://schemas.microsoft.com/office/drawing/2014/main" id="{9811D767-A720-9143-A072-ECC7AA72A364}"/>
              </a:ext>
            </a:extLst>
          </p:cNvPr>
          <p:cNvSpPr>
            <a:spLocks noGrp="1"/>
          </p:cNvSpPr>
          <p:nvPr>
            <p:ph type="title"/>
          </p:nvPr>
        </p:nvSpPr>
        <p:spPr>
          <a:xfrm>
            <a:off x="2016750" y="3825720"/>
            <a:ext cx="8158500" cy="433294"/>
          </a:xfrm>
        </p:spPr>
        <p:txBody>
          <a:bodyPr>
            <a:noAutofit/>
          </a:bodyPr>
          <a:lstStyle/>
          <a:p>
            <a:pPr>
              <a:lnSpc>
                <a:spcPct val="90000"/>
              </a:lnSpc>
              <a:spcBef>
                <a:spcPts val="1200"/>
              </a:spcBef>
              <a:spcAft>
                <a:spcPts val="1200"/>
              </a:spcAft>
            </a:pPr>
            <a:r>
              <a:rPr lang="en-US" altLang="en-US" sz="2000" dirty="0">
                <a:solidFill>
                  <a:schemeClr val="tx2">
                    <a:lumMod val="50000"/>
                  </a:schemeClr>
                </a:solidFill>
              </a:rPr>
              <a:t>Value from the Largest Public-Private Health Information Network</a:t>
            </a:r>
            <a:endParaRPr lang="en-US" sz="2000" dirty="0">
              <a:solidFill>
                <a:schemeClr val="tx2">
                  <a:lumMod val="50000"/>
                </a:schemeClr>
              </a:solidFill>
            </a:endParaRPr>
          </a:p>
        </p:txBody>
      </p:sp>
    </p:spTree>
    <p:extLst>
      <p:ext uri="{BB962C8B-B14F-4D97-AF65-F5344CB8AC3E}">
        <p14:creationId xmlns:p14="http://schemas.microsoft.com/office/powerpoint/2010/main" val="44996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1D5B9E"/>
                </a:solidFill>
              </a:rPr>
              <a:t>The Largest Public-Private Health Information Network</a:t>
            </a:r>
          </a:p>
        </p:txBody>
      </p:sp>
      <p:sp>
        <p:nvSpPr>
          <p:cNvPr id="4" name="Slide Number Placeholder 3"/>
          <p:cNvSpPr>
            <a:spLocks noGrp="1"/>
          </p:cNvSpPr>
          <p:nvPr>
            <p:ph type="sldNum" sz="quarter" idx="4"/>
          </p:nvPr>
        </p:nvSpPr>
        <p:spPr/>
        <p:txBody>
          <a:bodyPr/>
          <a:lstStyle/>
          <a:p>
            <a:fld id="{110F2CD9-D4A6-D649-B317-3FECD8B02543}" type="slidenum">
              <a:rPr lang="en-US" smtClean="0"/>
              <a:pPr/>
              <a:t>12</a:t>
            </a:fld>
            <a:endParaRPr lang="en-US" dirty="0"/>
          </a:p>
        </p:txBody>
      </p:sp>
      <p:sp>
        <p:nvSpPr>
          <p:cNvPr id="5" name="Footer Placeholder 4"/>
          <p:cNvSpPr>
            <a:spLocks noGrp="1"/>
          </p:cNvSpPr>
          <p:nvPr>
            <p:ph type="ftr" sz="quarter" idx="3"/>
          </p:nvPr>
        </p:nvSpPr>
        <p:spPr/>
        <p:txBody>
          <a:bodyPr/>
          <a:lstStyle/>
          <a:p>
            <a:r>
              <a:rPr lang="en-US" dirty="0"/>
              <a:t>2019 @Copyright The Sequoia Project. All rights reserved.</a:t>
            </a:r>
          </a:p>
        </p:txBody>
      </p:sp>
      <p:grpSp>
        <p:nvGrpSpPr>
          <p:cNvPr id="6" name="Group 5"/>
          <p:cNvGrpSpPr/>
          <p:nvPr/>
        </p:nvGrpSpPr>
        <p:grpSpPr>
          <a:xfrm>
            <a:off x="1849719" y="1954187"/>
            <a:ext cx="8492565" cy="393316"/>
            <a:chOff x="194235" y="2227884"/>
            <a:chExt cx="8492565" cy="393316"/>
          </a:xfrm>
          <a:solidFill>
            <a:schemeClr val="bg2"/>
          </a:solidFill>
        </p:grpSpPr>
        <p:sp>
          <p:nvSpPr>
            <p:cNvPr id="7" name="Rectangle 6"/>
            <p:cNvSpPr/>
            <p:nvPr/>
          </p:nvSpPr>
          <p:spPr>
            <a:xfrm>
              <a:off x="194235" y="2227884"/>
              <a:ext cx="8492565" cy="39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2"/>
            <p:cNvSpPr txBox="1">
              <a:spLocks/>
            </p:cNvSpPr>
            <p:nvPr/>
          </p:nvSpPr>
          <p:spPr>
            <a:xfrm>
              <a:off x="1568823" y="2267660"/>
              <a:ext cx="5743388" cy="313764"/>
            </a:xfrm>
            <a:prstGeom prst="rect">
              <a:avLst/>
            </a:prstGeom>
            <a:grpFill/>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2000" kern="1200">
                  <a:solidFill>
                    <a:srgbClr val="474847"/>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74847"/>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74847"/>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74847"/>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7484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eHealth Exchange Connects: </a:t>
              </a:r>
            </a:p>
          </p:txBody>
        </p:sp>
      </p:grpSp>
      <p:grpSp>
        <p:nvGrpSpPr>
          <p:cNvPr id="9" name="Group 8"/>
          <p:cNvGrpSpPr/>
          <p:nvPr/>
        </p:nvGrpSpPr>
        <p:grpSpPr>
          <a:xfrm>
            <a:off x="1849719" y="2363061"/>
            <a:ext cx="8492565" cy="3521478"/>
            <a:chOff x="325718" y="2771227"/>
            <a:chExt cx="8492565" cy="3521478"/>
          </a:xfrm>
        </p:grpSpPr>
        <p:sp>
          <p:nvSpPr>
            <p:cNvPr id="10" name="Rectangle 9"/>
            <p:cNvSpPr/>
            <p:nvPr/>
          </p:nvSpPr>
          <p:spPr>
            <a:xfrm flipV="1">
              <a:off x="325718" y="5829744"/>
              <a:ext cx="8492565" cy="46296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25718" y="5221478"/>
              <a:ext cx="8492565" cy="545816"/>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1344364" y="2801109"/>
              <a:ext cx="3123047" cy="2484783"/>
            </a:xfrm>
            <a:prstGeom prst="rect">
              <a:avLst/>
            </a:prstGeom>
          </p:spPr>
          <p:txBody>
            <a:bodyPr wrap="square">
              <a:spAutoFit/>
            </a:bodyPr>
            <a:lstStyle/>
            <a:p>
              <a:pPr algn="r">
                <a:spcAft>
                  <a:spcPts val="2400"/>
                </a:spcAft>
              </a:pPr>
              <a:r>
                <a:rPr lang="en-US" sz="2400" dirty="0">
                  <a:solidFill>
                    <a:schemeClr val="accent4">
                      <a:lumMod val="75000"/>
                    </a:schemeClr>
                  </a:solidFill>
                </a:rPr>
                <a:t>All </a:t>
              </a:r>
              <a:r>
                <a:rPr lang="en-US" sz="3200" dirty="0">
                  <a:solidFill>
                    <a:srgbClr val="F58C09"/>
                  </a:solidFill>
                </a:rPr>
                <a:t>50</a:t>
              </a:r>
              <a:r>
                <a:rPr lang="en-US" sz="3200" dirty="0">
                  <a:solidFill>
                    <a:schemeClr val="bg2"/>
                  </a:solidFill>
                </a:rPr>
                <a:t> </a:t>
              </a:r>
              <a:r>
                <a:rPr lang="en-US" sz="2400" dirty="0">
                  <a:solidFill>
                    <a:schemeClr val="accent4">
                      <a:lumMod val="75000"/>
                    </a:schemeClr>
                  </a:solidFill>
                </a:rPr>
                <a:t>States</a:t>
              </a:r>
            </a:p>
            <a:p>
              <a:pPr algn="r">
                <a:spcAft>
                  <a:spcPts val="2000"/>
                </a:spcAft>
              </a:pPr>
              <a:r>
                <a:rPr lang="en-US" sz="2400" dirty="0">
                  <a:solidFill>
                    <a:srgbClr val="F58C09"/>
                  </a:solidFill>
                </a:rPr>
                <a:t>Four Federal Agencies</a:t>
              </a:r>
              <a:br>
                <a:rPr lang="en-US" sz="2400" dirty="0">
                  <a:solidFill>
                    <a:schemeClr val="accent4">
                      <a:lumMod val="75000"/>
                    </a:schemeClr>
                  </a:solidFill>
                </a:rPr>
              </a:br>
              <a:r>
                <a:rPr lang="en-US" dirty="0">
                  <a:solidFill>
                    <a:schemeClr val="accent4">
                      <a:lumMod val="75000"/>
                    </a:schemeClr>
                  </a:solidFill>
                </a:rPr>
                <a:t>(VA, SSA, DoD, CMS)</a:t>
              </a:r>
            </a:p>
            <a:p>
              <a:pPr algn="r">
                <a:lnSpc>
                  <a:spcPct val="80000"/>
                </a:lnSpc>
                <a:spcAft>
                  <a:spcPts val="2400"/>
                </a:spcAft>
              </a:pPr>
              <a:r>
                <a:rPr lang="en-US" sz="3200" dirty="0">
                  <a:solidFill>
                    <a:srgbClr val="F58C09"/>
                  </a:solidFill>
                </a:rPr>
                <a:t>75%</a:t>
              </a:r>
              <a:r>
                <a:rPr lang="en-US" sz="2400" dirty="0">
                  <a:solidFill>
                    <a:srgbClr val="F58C09"/>
                  </a:solidFill>
                </a:rPr>
                <a:t> </a:t>
              </a:r>
              <a:br>
                <a:rPr lang="en-US" sz="2400" dirty="0">
                  <a:solidFill>
                    <a:srgbClr val="F58C09"/>
                  </a:solidFill>
                </a:rPr>
              </a:br>
              <a:r>
                <a:rPr lang="en-US" dirty="0">
                  <a:solidFill>
                    <a:schemeClr val="accent4">
                      <a:lumMod val="75000"/>
                    </a:schemeClr>
                  </a:solidFill>
                </a:rPr>
                <a:t>of U.S. Hospitals</a:t>
              </a:r>
              <a:endParaRPr lang="en-US" sz="2400" dirty="0">
                <a:solidFill>
                  <a:schemeClr val="accent4">
                    <a:lumMod val="75000"/>
                  </a:schemeClr>
                </a:solidFill>
              </a:endParaRPr>
            </a:p>
          </p:txBody>
        </p:sp>
        <p:pic>
          <p:nvPicPr>
            <p:cNvPr id="13" name="Picture 12" descr="Screen Shot 2015-02-03 at 11.18.03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259" y="2875814"/>
              <a:ext cx="782577" cy="560653"/>
            </a:xfrm>
            <a:prstGeom prst="rect">
              <a:avLst/>
            </a:prstGeom>
          </p:spPr>
        </p:pic>
        <p:sp>
          <p:nvSpPr>
            <p:cNvPr id="14" name="Rectangle 13"/>
            <p:cNvSpPr/>
            <p:nvPr/>
          </p:nvSpPr>
          <p:spPr>
            <a:xfrm>
              <a:off x="4945530" y="2771227"/>
              <a:ext cx="1957294" cy="2484783"/>
            </a:xfrm>
            <a:prstGeom prst="rect">
              <a:avLst/>
            </a:prstGeom>
          </p:spPr>
          <p:txBody>
            <a:bodyPr wrap="square">
              <a:spAutoFit/>
            </a:bodyPr>
            <a:lstStyle/>
            <a:p>
              <a:pPr>
                <a:lnSpc>
                  <a:spcPct val="80000"/>
                </a:lnSpc>
                <a:spcAft>
                  <a:spcPts val="1800"/>
                </a:spcAft>
              </a:pPr>
              <a:r>
                <a:rPr lang="en-US" sz="3200" dirty="0">
                  <a:solidFill>
                    <a:srgbClr val="F58C09"/>
                  </a:solidFill>
                </a:rPr>
                <a:t>70,000</a:t>
              </a:r>
              <a:r>
                <a:rPr lang="en-US" sz="3200" dirty="0">
                  <a:solidFill>
                    <a:schemeClr val="accent4">
                      <a:lumMod val="75000"/>
                    </a:schemeClr>
                  </a:solidFill>
                </a:rPr>
                <a:t> </a:t>
              </a:r>
              <a:br>
                <a:rPr lang="en-US" sz="2400" dirty="0">
                  <a:solidFill>
                    <a:schemeClr val="accent4">
                      <a:lumMod val="75000"/>
                    </a:schemeClr>
                  </a:solidFill>
                </a:rPr>
              </a:br>
              <a:r>
                <a:rPr lang="en-US" dirty="0">
                  <a:solidFill>
                    <a:schemeClr val="accent4">
                      <a:lumMod val="75000"/>
                    </a:schemeClr>
                  </a:solidFill>
                </a:rPr>
                <a:t>Medical Groups</a:t>
              </a:r>
              <a:endParaRPr lang="en-US" sz="2000" dirty="0">
                <a:solidFill>
                  <a:schemeClr val="accent4">
                    <a:lumMod val="75000"/>
                  </a:schemeClr>
                </a:solidFill>
              </a:endParaRPr>
            </a:p>
            <a:p>
              <a:pPr>
                <a:lnSpc>
                  <a:spcPct val="80000"/>
                </a:lnSpc>
                <a:spcAft>
                  <a:spcPts val="1800"/>
                </a:spcAft>
              </a:pPr>
              <a:r>
                <a:rPr lang="en-US" sz="3200" dirty="0">
                  <a:solidFill>
                    <a:srgbClr val="F58C09"/>
                  </a:solidFill>
                </a:rPr>
                <a:t>3,400+ </a:t>
              </a:r>
              <a:br>
                <a:rPr lang="en-US" sz="2400" dirty="0">
                  <a:solidFill>
                    <a:schemeClr val="accent4">
                      <a:lumMod val="75000"/>
                    </a:schemeClr>
                  </a:solidFill>
                </a:rPr>
              </a:br>
              <a:r>
                <a:rPr lang="en-US" dirty="0">
                  <a:solidFill>
                    <a:schemeClr val="accent4">
                      <a:lumMod val="75000"/>
                    </a:schemeClr>
                  </a:solidFill>
                </a:rPr>
                <a:t>Dialysis Centers</a:t>
              </a:r>
              <a:endParaRPr lang="en-US" sz="2000" dirty="0">
                <a:solidFill>
                  <a:schemeClr val="accent4">
                    <a:lumMod val="75000"/>
                  </a:schemeClr>
                </a:solidFill>
              </a:endParaRPr>
            </a:p>
            <a:p>
              <a:pPr>
                <a:lnSpc>
                  <a:spcPct val="80000"/>
                </a:lnSpc>
                <a:spcAft>
                  <a:spcPts val="1800"/>
                </a:spcAft>
              </a:pPr>
              <a:r>
                <a:rPr lang="en-US" sz="3200" dirty="0">
                  <a:solidFill>
                    <a:srgbClr val="F58C09"/>
                  </a:solidFill>
                </a:rPr>
                <a:t>8,300</a:t>
              </a:r>
              <a:r>
                <a:rPr lang="en-US" sz="2400" dirty="0">
                  <a:solidFill>
                    <a:schemeClr val="accent4">
                      <a:lumMod val="75000"/>
                    </a:schemeClr>
                  </a:solidFill>
                </a:rPr>
                <a:t> </a:t>
              </a:r>
              <a:br>
                <a:rPr lang="en-US" sz="2400" dirty="0">
                  <a:solidFill>
                    <a:schemeClr val="accent4">
                      <a:lumMod val="75000"/>
                    </a:schemeClr>
                  </a:solidFill>
                </a:rPr>
              </a:br>
              <a:r>
                <a:rPr lang="en-US" dirty="0">
                  <a:solidFill>
                    <a:schemeClr val="accent4">
                      <a:lumMod val="75000"/>
                    </a:schemeClr>
                  </a:solidFill>
                </a:rPr>
                <a:t>Pharmacies</a:t>
              </a:r>
            </a:p>
          </p:txBody>
        </p:sp>
        <p:sp>
          <p:nvSpPr>
            <p:cNvPr id="15" name="Rectangle 14"/>
            <p:cNvSpPr/>
            <p:nvPr/>
          </p:nvSpPr>
          <p:spPr>
            <a:xfrm>
              <a:off x="444456" y="5278943"/>
              <a:ext cx="8255089" cy="430887"/>
            </a:xfrm>
            <a:prstGeom prst="rect">
              <a:avLst/>
            </a:prstGeom>
          </p:spPr>
          <p:txBody>
            <a:bodyPr wrap="square">
              <a:spAutoFit/>
            </a:bodyPr>
            <a:lstStyle/>
            <a:p>
              <a:pPr algn="ctr">
                <a:spcAft>
                  <a:spcPts val="2400"/>
                </a:spcAft>
              </a:pPr>
              <a:r>
                <a:rPr lang="en-US" sz="2200" b="1" dirty="0">
                  <a:solidFill>
                    <a:schemeClr val="accent4">
                      <a:lumMod val="75000"/>
                    </a:schemeClr>
                  </a:solidFill>
                </a:rPr>
                <a:t>Supporting more than </a:t>
              </a:r>
              <a:r>
                <a:rPr lang="en-US" sz="2200" b="1" dirty="0">
                  <a:solidFill>
                    <a:schemeClr val="accent2"/>
                  </a:solidFill>
                </a:rPr>
                <a:t>120 million </a:t>
              </a:r>
              <a:r>
                <a:rPr lang="en-US" sz="2200" b="1" dirty="0">
                  <a:solidFill>
                    <a:schemeClr val="accent4">
                      <a:lumMod val="75000"/>
                    </a:schemeClr>
                  </a:solidFill>
                </a:rPr>
                <a:t>patients </a:t>
              </a:r>
            </a:p>
          </p:txBody>
        </p:sp>
        <p:pic>
          <p:nvPicPr>
            <p:cNvPr id="16" name="Picture 15" descr="Screen Shot 2015-02-03 at 11.18.10 A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269" y="4542118"/>
              <a:ext cx="658767" cy="672349"/>
            </a:xfrm>
            <a:prstGeom prst="rect">
              <a:avLst/>
            </a:prstGeom>
          </p:spPr>
        </p:pic>
        <p:sp>
          <p:nvSpPr>
            <p:cNvPr id="17" name="Rectangle 16"/>
            <p:cNvSpPr/>
            <p:nvPr/>
          </p:nvSpPr>
          <p:spPr>
            <a:xfrm>
              <a:off x="1036522" y="5874568"/>
              <a:ext cx="7070956" cy="400110"/>
            </a:xfrm>
            <a:prstGeom prst="rect">
              <a:avLst/>
            </a:prstGeom>
          </p:spPr>
          <p:txBody>
            <a:bodyPr wrap="square" anchor="ctr">
              <a:spAutoFit/>
            </a:bodyPr>
            <a:lstStyle/>
            <a:p>
              <a:pPr algn="ctr">
                <a:spcAft>
                  <a:spcPts val="2400"/>
                </a:spcAft>
              </a:pPr>
              <a:r>
                <a:rPr lang="en-US" sz="2000" b="1" dirty="0">
                  <a:solidFill>
                    <a:schemeClr val="bg1"/>
                  </a:solidFill>
                </a:rPr>
                <a:t>59 Regional and State HIEs</a:t>
              </a:r>
            </a:p>
          </p:txBody>
        </p:sp>
        <p:pic>
          <p:nvPicPr>
            <p:cNvPr id="18" name="Picture 17" descr="Screen Shot 2015-02-03 at 11.18.15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5260" y="2801109"/>
              <a:ext cx="991657" cy="701172"/>
            </a:xfrm>
            <a:prstGeom prst="rect">
              <a:avLst/>
            </a:prstGeom>
          </p:spPr>
        </p:pic>
        <p:pic>
          <p:nvPicPr>
            <p:cNvPr id="19" name="Picture 18" descr="Screen Shot 2015-02-03 at 11.18.08 A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269" y="3683664"/>
              <a:ext cx="646620" cy="604450"/>
            </a:xfrm>
            <a:prstGeom prst="rect">
              <a:avLst/>
            </a:prstGeom>
          </p:spPr>
        </p:pic>
        <p:cxnSp>
          <p:nvCxnSpPr>
            <p:cNvPr id="20" name="Straight Connector 19"/>
            <p:cNvCxnSpPr/>
            <p:nvPr/>
          </p:nvCxnSpPr>
          <p:spPr>
            <a:xfrm>
              <a:off x="340156" y="3532163"/>
              <a:ext cx="8436289" cy="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40156" y="4386803"/>
              <a:ext cx="8436289" cy="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646706" y="2875814"/>
              <a:ext cx="0" cy="2323901"/>
            </a:xfrm>
            <a:prstGeom prst="line">
              <a:avLst/>
            </a:prstGeom>
            <a:ln>
              <a:solidFill>
                <a:srgbClr val="D2D2D2"/>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Screen Shot 2015-02-03 at 11.18.17 A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77596" y="3657810"/>
              <a:ext cx="374026" cy="630304"/>
            </a:xfrm>
            <a:prstGeom prst="rect">
              <a:avLst/>
            </a:prstGeom>
          </p:spPr>
        </p:pic>
        <p:pic>
          <p:nvPicPr>
            <p:cNvPr id="24" name="Picture 23" descr="Screen Shot 2015-02-03 at 11.18.21 A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77596" y="4542118"/>
              <a:ext cx="540260" cy="533334"/>
            </a:xfrm>
            <a:prstGeom prst="rect">
              <a:avLst/>
            </a:prstGeom>
          </p:spPr>
        </p:pic>
      </p:grpSp>
      <p:cxnSp>
        <p:nvCxnSpPr>
          <p:cNvPr id="26" name="Straight Connector 25">
            <a:extLst>
              <a:ext uri="{FF2B5EF4-FFF2-40B4-BE49-F238E27FC236}">
                <a16:creationId xmlns:a16="http://schemas.microsoft.com/office/drawing/2014/main" id="{78A58578-E2E0-0549-B281-8336FCC941F4}"/>
              </a:ext>
            </a:extLst>
          </p:cNvPr>
          <p:cNvCxnSpPr/>
          <p:nvPr/>
        </p:nvCxnSpPr>
        <p:spPr>
          <a:xfrm>
            <a:off x="5805488" y="5815110"/>
            <a:ext cx="0" cy="523875"/>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7" name="TextBox 17">
            <a:extLst>
              <a:ext uri="{FF2B5EF4-FFF2-40B4-BE49-F238E27FC236}">
                <a16:creationId xmlns:a16="http://schemas.microsoft.com/office/drawing/2014/main" id="{62F0D119-6634-5E4C-8030-BCAA99BCEA75}"/>
              </a:ext>
            </a:extLst>
          </p:cNvPr>
          <p:cNvSpPr txBox="1">
            <a:spLocks noChangeArrowheads="1"/>
          </p:cNvSpPr>
          <p:nvPr/>
        </p:nvSpPr>
        <p:spPr bwMode="auto">
          <a:xfrm>
            <a:off x="2089150" y="5918694"/>
            <a:ext cx="3176588"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2"/>
                </a:solidFill>
                <a:latin typeface="Calibri" charset="0"/>
                <a:ea typeface="ＭＳ Ｐゴシック" charset="0"/>
              </a:defRPr>
            </a:lvl1pPr>
            <a:lvl2pPr>
              <a:defRPr sz="2000">
                <a:solidFill>
                  <a:schemeClr val="tx2"/>
                </a:solidFill>
                <a:latin typeface="Calibri" charset="0"/>
                <a:ea typeface="ＭＳ Ｐゴシック" charset="0"/>
              </a:defRPr>
            </a:lvl2pPr>
            <a:lvl3pPr>
              <a:defRPr>
                <a:solidFill>
                  <a:schemeClr val="tx2"/>
                </a:solidFill>
                <a:latin typeface="Calibri" charset="0"/>
                <a:ea typeface="ＭＳ Ｐゴシック" charset="0"/>
              </a:defRPr>
            </a:lvl3pPr>
            <a:lvl4pPr>
              <a:defRPr sz="1600">
                <a:solidFill>
                  <a:schemeClr val="tx2"/>
                </a:solidFill>
                <a:latin typeface="Calibri" charset="0"/>
                <a:ea typeface="ＭＳ Ｐゴシック" charset="0"/>
              </a:defRPr>
            </a:lvl4pPr>
            <a:lvl5pPr>
              <a:defRPr sz="1600">
                <a:solidFill>
                  <a:schemeClr val="tx2"/>
                </a:solidFill>
                <a:latin typeface="Calibri" charset="0"/>
                <a:ea typeface="ＭＳ Ｐゴシック" charset="0"/>
              </a:defRPr>
            </a:lvl5pPr>
            <a:lvl6pPr eaLnBrk="0" fontAlgn="base" hangingPunct="0">
              <a:spcAft>
                <a:spcPct val="0"/>
              </a:spcAft>
              <a:buFont typeface="Arial" charset="0"/>
              <a:buChar char="»"/>
              <a:defRPr sz="1600">
                <a:solidFill>
                  <a:schemeClr val="tx2"/>
                </a:solidFill>
                <a:latin typeface="Calibri" charset="0"/>
                <a:ea typeface="ＭＳ Ｐゴシック" charset="0"/>
              </a:defRPr>
            </a:lvl6pPr>
            <a:lvl7pPr eaLnBrk="0" fontAlgn="base" hangingPunct="0">
              <a:spcAft>
                <a:spcPct val="0"/>
              </a:spcAft>
              <a:buFont typeface="Arial" charset="0"/>
              <a:buChar char="»"/>
              <a:defRPr sz="1600">
                <a:solidFill>
                  <a:schemeClr val="tx2"/>
                </a:solidFill>
                <a:latin typeface="Calibri" charset="0"/>
                <a:ea typeface="ＭＳ Ｐゴシック" charset="0"/>
              </a:defRPr>
            </a:lvl7pPr>
            <a:lvl8pPr eaLnBrk="0" fontAlgn="base" hangingPunct="0">
              <a:spcAft>
                <a:spcPct val="0"/>
              </a:spcAft>
              <a:buFont typeface="Arial" charset="0"/>
              <a:buChar char="»"/>
              <a:defRPr sz="1600">
                <a:solidFill>
                  <a:schemeClr val="tx2"/>
                </a:solidFill>
                <a:latin typeface="Calibri" charset="0"/>
                <a:ea typeface="ＭＳ Ｐゴシック" charset="0"/>
              </a:defRPr>
            </a:lvl8pPr>
            <a:lvl9pPr eaLnBrk="0" fontAlgn="base" hangingPunct="0">
              <a:spcAft>
                <a:spcPct val="0"/>
              </a:spcAft>
              <a:buFont typeface="Arial" charset="0"/>
              <a:buChar char="»"/>
              <a:defRPr sz="1600">
                <a:solidFill>
                  <a:schemeClr val="tx2"/>
                </a:solidFill>
                <a:latin typeface="Calibri" charset="0"/>
                <a:ea typeface="ＭＳ Ｐゴシック" charset="0"/>
              </a:defRPr>
            </a:lvl9pPr>
          </a:lstStyle>
          <a:p>
            <a:pPr algn="ctr"/>
            <a:r>
              <a:rPr lang="en-US" altLang="en-US" sz="1350" dirty="0">
                <a:solidFill>
                  <a:srgbClr val="FFFFFE"/>
                </a:solidFill>
              </a:rPr>
              <a:t>Shared Governance and Trust Agreement</a:t>
            </a:r>
          </a:p>
        </p:txBody>
      </p:sp>
      <p:sp>
        <p:nvSpPr>
          <p:cNvPr id="28" name="TextBox 34">
            <a:extLst>
              <a:ext uri="{FF2B5EF4-FFF2-40B4-BE49-F238E27FC236}">
                <a16:creationId xmlns:a16="http://schemas.microsoft.com/office/drawing/2014/main" id="{74F3ACA5-613E-0E43-B46B-E38516AE5EB3}"/>
              </a:ext>
            </a:extLst>
          </p:cNvPr>
          <p:cNvSpPr txBox="1">
            <a:spLocks noChangeArrowheads="1"/>
          </p:cNvSpPr>
          <p:nvPr/>
        </p:nvSpPr>
        <p:spPr bwMode="auto">
          <a:xfrm>
            <a:off x="6096002" y="5924646"/>
            <a:ext cx="4379913"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2"/>
                </a:solidFill>
                <a:latin typeface="Calibri" charset="0"/>
                <a:ea typeface="ＭＳ Ｐゴシック" charset="0"/>
              </a:defRPr>
            </a:lvl1pPr>
            <a:lvl2pPr>
              <a:defRPr sz="2000">
                <a:solidFill>
                  <a:schemeClr val="tx2"/>
                </a:solidFill>
                <a:latin typeface="Calibri" charset="0"/>
                <a:ea typeface="ＭＳ Ｐゴシック" charset="0"/>
              </a:defRPr>
            </a:lvl2pPr>
            <a:lvl3pPr>
              <a:defRPr>
                <a:solidFill>
                  <a:schemeClr val="tx2"/>
                </a:solidFill>
                <a:latin typeface="Calibri" charset="0"/>
                <a:ea typeface="ＭＳ Ｐゴシック" charset="0"/>
              </a:defRPr>
            </a:lvl3pPr>
            <a:lvl4pPr>
              <a:defRPr sz="1600">
                <a:solidFill>
                  <a:schemeClr val="tx2"/>
                </a:solidFill>
                <a:latin typeface="Calibri" charset="0"/>
                <a:ea typeface="ＭＳ Ｐゴシック" charset="0"/>
              </a:defRPr>
            </a:lvl4pPr>
            <a:lvl5pPr>
              <a:defRPr sz="1600">
                <a:solidFill>
                  <a:schemeClr val="tx2"/>
                </a:solidFill>
                <a:latin typeface="Calibri" charset="0"/>
                <a:ea typeface="ＭＳ Ｐゴシック" charset="0"/>
              </a:defRPr>
            </a:lvl5pPr>
            <a:lvl6pPr eaLnBrk="0" fontAlgn="base" hangingPunct="0">
              <a:spcAft>
                <a:spcPct val="0"/>
              </a:spcAft>
              <a:buFont typeface="Arial" charset="0"/>
              <a:buChar char="»"/>
              <a:defRPr sz="1600">
                <a:solidFill>
                  <a:schemeClr val="tx2"/>
                </a:solidFill>
                <a:latin typeface="Calibri" charset="0"/>
                <a:ea typeface="ＭＳ Ｐゴシック" charset="0"/>
              </a:defRPr>
            </a:lvl6pPr>
            <a:lvl7pPr eaLnBrk="0" fontAlgn="base" hangingPunct="0">
              <a:spcAft>
                <a:spcPct val="0"/>
              </a:spcAft>
              <a:buFont typeface="Arial" charset="0"/>
              <a:buChar char="»"/>
              <a:defRPr sz="1600">
                <a:solidFill>
                  <a:schemeClr val="tx2"/>
                </a:solidFill>
                <a:latin typeface="Calibri" charset="0"/>
                <a:ea typeface="ＭＳ Ｐゴシック" charset="0"/>
              </a:defRPr>
            </a:lvl7pPr>
            <a:lvl8pPr eaLnBrk="0" fontAlgn="base" hangingPunct="0">
              <a:spcAft>
                <a:spcPct val="0"/>
              </a:spcAft>
              <a:buFont typeface="Arial" charset="0"/>
              <a:buChar char="»"/>
              <a:defRPr sz="1600">
                <a:solidFill>
                  <a:schemeClr val="tx2"/>
                </a:solidFill>
                <a:latin typeface="Calibri" charset="0"/>
                <a:ea typeface="ＭＳ Ｐゴシック" charset="0"/>
              </a:defRPr>
            </a:lvl8pPr>
            <a:lvl9pPr eaLnBrk="0" fontAlgn="base" hangingPunct="0">
              <a:spcAft>
                <a:spcPct val="0"/>
              </a:spcAft>
              <a:buFont typeface="Arial" charset="0"/>
              <a:buChar char="»"/>
              <a:defRPr sz="1600">
                <a:solidFill>
                  <a:schemeClr val="tx2"/>
                </a:solidFill>
                <a:latin typeface="Calibri" charset="0"/>
                <a:ea typeface="ＭＳ Ｐゴシック" charset="0"/>
              </a:defRPr>
            </a:lvl9pPr>
          </a:lstStyle>
          <a:p>
            <a:pPr algn="ctr"/>
            <a:r>
              <a:rPr lang="en-US" sz="1350" dirty="0">
                <a:solidFill>
                  <a:srgbClr val="FFFFFE"/>
                </a:solidFill>
              </a:rPr>
              <a:t>Common Standards, Specifications &amp; Policies</a:t>
            </a:r>
          </a:p>
        </p:txBody>
      </p:sp>
    </p:spTree>
    <p:extLst>
      <p:ext uri="{BB962C8B-B14F-4D97-AF65-F5344CB8AC3E}">
        <p14:creationId xmlns:p14="http://schemas.microsoft.com/office/powerpoint/2010/main" val="269523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eHealth Exchange Validated Products</a:t>
            </a:r>
          </a:p>
        </p:txBody>
      </p:sp>
      <p:sp>
        <p:nvSpPr>
          <p:cNvPr id="4" name="Slide Number Placeholder 3"/>
          <p:cNvSpPr>
            <a:spLocks noGrp="1"/>
          </p:cNvSpPr>
          <p:nvPr>
            <p:ph type="sldNum" sz="quarter" idx="4"/>
          </p:nvPr>
        </p:nvSpPr>
        <p:spPr/>
        <p:txBody>
          <a:bodyPr/>
          <a:lstStyle/>
          <a:p>
            <a:fld id="{110F2CD9-D4A6-D649-B317-3FECD8B02543}" type="slidenum">
              <a:rPr lang="en-US" smtClean="0"/>
              <a:pPr/>
              <a:t>13</a:t>
            </a:fld>
            <a:endParaRPr lang="en-US" dirty="0"/>
          </a:p>
        </p:txBody>
      </p:sp>
      <p:sp>
        <p:nvSpPr>
          <p:cNvPr id="5" name="Footer Placeholder 4"/>
          <p:cNvSpPr>
            <a:spLocks noGrp="1"/>
          </p:cNvSpPr>
          <p:nvPr>
            <p:ph type="ftr" sz="quarter" idx="3"/>
          </p:nvPr>
        </p:nvSpPr>
        <p:spPr/>
        <p:txBody>
          <a:bodyPr/>
          <a:lstStyle/>
          <a:p>
            <a:r>
              <a:rPr lang="en-US" dirty="0"/>
              <a:t>2019 @Copyright The Sequoia Project. All rights reserved.</a:t>
            </a:r>
          </a:p>
        </p:txBody>
      </p:sp>
      <p:sp>
        <p:nvSpPr>
          <p:cNvPr id="84" name="Rectangle 83"/>
          <p:cNvSpPr/>
          <p:nvPr/>
        </p:nvSpPr>
        <p:spPr>
          <a:xfrm>
            <a:off x="6176825" y="2245543"/>
            <a:ext cx="2008774" cy="7153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200" dirty="0">
                <a:solidFill>
                  <a:schemeClr val="tx2"/>
                </a:solidFill>
              </a:rPr>
              <a:t>Cerner Resonance</a:t>
            </a:r>
          </a:p>
        </p:txBody>
      </p:sp>
      <p:pic>
        <p:nvPicPr>
          <p:cNvPr id="85" name="Picture 8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566661" y="2241439"/>
            <a:ext cx="1301230" cy="498156"/>
          </a:xfrm>
          <a:prstGeom prst="rect">
            <a:avLst/>
          </a:prstGeom>
        </p:spPr>
      </p:pic>
      <p:grpSp>
        <p:nvGrpSpPr>
          <p:cNvPr id="86" name="Group 85"/>
          <p:cNvGrpSpPr/>
          <p:nvPr/>
        </p:nvGrpSpPr>
        <p:grpSpPr>
          <a:xfrm>
            <a:off x="1844113" y="2241440"/>
            <a:ext cx="8498673" cy="3278969"/>
            <a:chOff x="320112" y="2241439"/>
            <a:chExt cx="8498673" cy="3278969"/>
          </a:xfrm>
        </p:grpSpPr>
        <p:grpSp>
          <p:nvGrpSpPr>
            <p:cNvPr id="87" name="Group 86"/>
            <p:cNvGrpSpPr/>
            <p:nvPr/>
          </p:nvGrpSpPr>
          <p:grpSpPr>
            <a:xfrm>
              <a:off x="320112" y="2241439"/>
              <a:ext cx="8498673" cy="3278969"/>
              <a:chOff x="320112" y="2241439"/>
              <a:chExt cx="8498673" cy="3278969"/>
            </a:xfrm>
          </p:grpSpPr>
          <p:grpSp>
            <p:nvGrpSpPr>
              <p:cNvPr id="89" name="Group 88"/>
              <p:cNvGrpSpPr/>
              <p:nvPr/>
            </p:nvGrpSpPr>
            <p:grpSpPr>
              <a:xfrm>
                <a:off x="320112" y="2241439"/>
                <a:ext cx="8498673" cy="3278969"/>
                <a:chOff x="320112" y="2241439"/>
                <a:chExt cx="8498673" cy="3278969"/>
              </a:xfrm>
            </p:grpSpPr>
            <p:grpSp>
              <p:nvGrpSpPr>
                <p:cNvPr id="91" name="Group 90"/>
                <p:cNvGrpSpPr/>
                <p:nvPr/>
              </p:nvGrpSpPr>
              <p:grpSpPr>
                <a:xfrm>
                  <a:off x="320112" y="2241439"/>
                  <a:ext cx="8498673" cy="3278969"/>
                  <a:chOff x="320112" y="2241439"/>
                  <a:chExt cx="8498673" cy="3278969"/>
                </a:xfrm>
              </p:grpSpPr>
              <p:sp>
                <p:nvSpPr>
                  <p:cNvPr id="93" name="Rectangle 92"/>
                  <p:cNvSpPr/>
                  <p:nvPr/>
                </p:nvSpPr>
                <p:spPr>
                  <a:xfrm>
                    <a:off x="2475226" y="3094272"/>
                    <a:ext cx="2008774" cy="7153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200" dirty="0">
                        <a:solidFill>
                          <a:schemeClr val="tx2"/>
                        </a:solidFill>
                      </a:rPr>
                      <a:t>Greenway Exchange</a:t>
                    </a:r>
                  </a:p>
                </p:txBody>
              </p:sp>
              <p:grpSp>
                <p:nvGrpSpPr>
                  <p:cNvPr id="94" name="Group 93"/>
                  <p:cNvGrpSpPr/>
                  <p:nvPr/>
                </p:nvGrpSpPr>
                <p:grpSpPr>
                  <a:xfrm>
                    <a:off x="320112" y="2241439"/>
                    <a:ext cx="8498673" cy="3278969"/>
                    <a:chOff x="320112" y="2241439"/>
                    <a:chExt cx="8498673" cy="3278969"/>
                  </a:xfrm>
                </p:grpSpPr>
                <p:sp>
                  <p:nvSpPr>
                    <p:cNvPr id="96" name="Rectangle 95"/>
                    <p:cNvSpPr/>
                    <p:nvPr/>
                  </p:nvSpPr>
                  <p:spPr>
                    <a:xfrm>
                      <a:off x="320112" y="2245543"/>
                      <a:ext cx="2008774" cy="7153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200" dirty="0">
                          <a:solidFill>
                            <a:schemeClr val="tx2"/>
                          </a:solidFill>
                        </a:rPr>
                        <a:t>OpenHRE</a:t>
                      </a:r>
                    </a:p>
                  </p:txBody>
                </p:sp>
                <p:grpSp>
                  <p:nvGrpSpPr>
                    <p:cNvPr id="97" name="Group 96"/>
                    <p:cNvGrpSpPr/>
                    <p:nvPr/>
                  </p:nvGrpSpPr>
                  <p:grpSpPr>
                    <a:xfrm>
                      <a:off x="320112" y="2241439"/>
                      <a:ext cx="8498673" cy="3278969"/>
                      <a:chOff x="320112" y="2241439"/>
                      <a:chExt cx="8498673" cy="3278969"/>
                    </a:xfrm>
                  </p:grpSpPr>
                  <p:sp>
                    <p:nvSpPr>
                      <p:cNvPr id="98" name="Rectangle 97"/>
                      <p:cNvSpPr/>
                      <p:nvPr/>
                    </p:nvSpPr>
                    <p:spPr>
                      <a:xfrm>
                        <a:off x="2472689" y="3943001"/>
                        <a:ext cx="2008774" cy="7153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200" dirty="0">
                            <a:solidFill>
                              <a:schemeClr val="tx2"/>
                            </a:solidFill>
                          </a:rPr>
                          <a:t>LTS HEX</a:t>
                        </a:r>
                      </a:p>
                    </p:txBody>
                  </p:sp>
                  <p:sp>
                    <p:nvSpPr>
                      <p:cNvPr id="99" name="Rectangle 98"/>
                      <p:cNvSpPr/>
                      <p:nvPr/>
                    </p:nvSpPr>
                    <p:spPr>
                      <a:xfrm>
                        <a:off x="320112" y="3094272"/>
                        <a:ext cx="2008774" cy="7153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200" dirty="0">
                            <a:solidFill>
                              <a:schemeClr val="tx2"/>
                            </a:solidFill>
                          </a:rPr>
                          <a:t>Care Everywhere</a:t>
                        </a:r>
                      </a:p>
                    </p:txBody>
                  </p:sp>
                  <p:sp>
                    <p:nvSpPr>
                      <p:cNvPr id="101" name="Rectangle 100"/>
                      <p:cNvSpPr/>
                      <p:nvPr/>
                    </p:nvSpPr>
                    <p:spPr>
                      <a:xfrm>
                        <a:off x="6810011" y="3112560"/>
                        <a:ext cx="2008774" cy="7153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200" dirty="0">
                            <a:solidFill>
                              <a:schemeClr val="tx2"/>
                            </a:solidFill>
                          </a:rPr>
                          <a:t>Prism </a:t>
                        </a:r>
                      </a:p>
                    </p:txBody>
                  </p:sp>
                  <p:sp>
                    <p:nvSpPr>
                      <p:cNvPr id="102" name="Rectangle 101"/>
                      <p:cNvSpPr/>
                      <p:nvPr/>
                    </p:nvSpPr>
                    <p:spPr>
                      <a:xfrm>
                        <a:off x="320112" y="3943001"/>
                        <a:ext cx="2008774" cy="7153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200" dirty="0">
                            <a:solidFill>
                              <a:schemeClr val="tx2"/>
                            </a:solidFill>
                          </a:rPr>
                          <a:t>InterSystems Healthcare</a:t>
                        </a:r>
                      </a:p>
                    </p:txBody>
                  </p:sp>
                  <p:sp>
                    <p:nvSpPr>
                      <p:cNvPr id="103" name="Rectangle 102"/>
                      <p:cNvSpPr/>
                      <p:nvPr/>
                    </p:nvSpPr>
                    <p:spPr>
                      <a:xfrm>
                        <a:off x="4641350" y="3943001"/>
                        <a:ext cx="2008774" cy="7153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200" dirty="0">
                            <a:solidFill>
                              <a:schemeClr val="tx2"/>
                            </a:solidFill>
                          </a:rPr>
                          <a:t>Network</a:t>
                        </a:r>
                      </a:p>
                    </p:txBody>
                  </p:sp>
                  <p:sp>
                    <p:nvSpPr>
                      <p:cNvPr id="104" name="Rectangle 103"/>
                      <p:cNvSpPr/>
                      <p:nvPr/>
                    </p:nvSpPr>
                    <p:spPr>
                      <a:xfrm>
                        <a:off x="6810011" y="3842443"/>
                        <a:ext cx="2008774" cy="7153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200" dirty="0">
                            <a:solidFill>
                              <a:schemeClr val="tx2"/>
                            </a:solidFill>
                          </a:rPr>
                          <a:t>Optum HIE</a:t>
                        </a:r>
                      </a:p>
                    </p:txBody>
                  </p:sp>
                  <p:sp>
                    <p:nvSpPr>
                      <p:cNvPr id="105" name="Rectangle 104"/>
                      <p:cNvSpPr/>
                      <p:nvPr/>
                    </p:nvSpPr>
                    <p:spPr>
                      <a:xfrm>
                        <a:off x="320112" y="4805100"/>
                        <a:ext cx="2008774" cy="7153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200" dirty="0">
                            <a:solidFill>
                              <a:schemeClr val="tx2"/>
                            </a:solidFill>
                          </a:rPr>
                          <a:t>Exchange Gateway</a:t>
                        </a:r>
                      </a:p>
                    </p:txBody>
                  </p:sp>
                  <p:sp>
                    <p:nvSpPr>
                      <p:cNvPr id="106" name="Rectangle 105"/>
                      <p:cNvSpPr/>
                      <p:nvPr/>
                    </p:nvSpPr>
                    <p:spPr>
                      <a:xfrm>
                        <a:off x="2467551" y="4805100"/>
                        <a:ext cx="2008774" cy="7153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200" dirty="0">
                            <a:solidFill>
                              <a:schemeClr val="tx2"/>
                            </a:solidFill>
                          </a:rPr>
                          <a:t>Exchange Gateway</a:t>
                        </a:r>
                      </a:p>
                    </p:txBody>
                  </p:sp>
                  <p:sp>
                    <p:nvSpPr>
                      <p:cNvPr id="107" name="Rectangle 106"/>
                      <p:cNvSpPr/>
                      <p:nvPr/>
                    </p:nvSpPr>
                    <p:spPr>
                      <a:xfrm>
                        <a:off x="4645307" y="4805100"/>
                        <a:ext cx="2008774" cy="7153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200" dirty="0">
                            <a:solidFill>
                              <a:schemeClr val="tx2"/>
                            </a:solidFill>
                          </a:rPr>
                          <a:t>Jiva HIE Connect</a:t>
                        </a:r>
                      </a:p>
                    </p:txBody>
                  </p:sp>
                  <p:grpSp>
                    <p:nvGrpSpPr>
                      <p:cNvPr id="108" name="Group 107"/>
                      <p:cNvGrpSpPr/>
                      <p:nvPr/>
                    </p:nvGrpSpPr>
                    <p:grpSpPr>
                      <a:xfrm>
                        <a:off x="529518" y="2241439"/>
                        <a:ext cx="8289267" cy="3080509"/>
                        <a:chOff x="529518" y="2241439"/>
                        <a:chExt cx="8289267" cy="3080509"/>
                      </a:xfrm>
                    </p:grpSpPr>
                    <p:sp>
                      <p:nvSpPr>
                        <p:cNvPr id="109" name="Rectangle 108"/>
                        <p:cNvSpPr/>
                        <p:nvPr/>
                      </p:nvSpPr>
                      <p:spPr>
                        <a:xfrm>
                          <a:off x="6810011" y="2282119"/>
                          <a:ext cx="2008774" cy="7153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200" dirty="0">
                              <a:solidFill>
                                <a:schemeClr val="tx2"/>
                              </a:solidFill>
                            </a:rPr>
                            <a:t>Connect</a:t>
                          </a:r>
                        </a:p>
                      </p:txBody>
                    </p:sp>
                    <p:grpSp>
                      <p:nvGrpSpPr>
                        <p:cNvPr id="110" name="Group 109"/>
                        <p:cNvGrpSpPr/>
                        <p:nvPr/>
                      </p:nvGrpSpPr>
                      <p:grpSpPr>
                        <a:xfrm>
                          <a:off x="529518" y="2241439"/>
                          <a:ext cx="7959386" cy="3080509"/>
                          <a:chOff x="529518" y="2241439"/>
                          <a:chExt cx="7959386" cy="3080509"/>
                        </a:xfrm>
                      </p:grpSpPr>
                      <p:sp>
                        <p:nvSpPr>
                          <p:cNvPr id="111" name="Rectangle 110"/>
                          <p:cNvSpPr/>
                          <p:nvPr/>
                        </p:nvSpPr>
                        <p:spPr>
                          <a:xfrm>
                            <a:off x="2444265" y="2245543"/>
                            <a:ext cx="2008774" cy="7153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200" dirty="0">
                                <a:solidFill>
                                  <a:schemeClr val="tx2"/>
                                </a:solidFill>
                              </a:rPr>
                              <a:t>Clinical Exchange Platform</a:t>
                            </a:r>
                          </a:p>
                        </p:txBody>
                      </p:sp>
                      <p:pic>
                        <p:nvPicPr>
                          <p:cNvPr id="112" name="Picture 2" descr="bs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9518" y="2346000"/>
                            <a:ext cx="1466850" cy="323850"/>
                          </a:xfrm>
                          <a:prstGeom prst="rect">
                            <a:avLst/>
                          </a:prstGeom>
                          <a:noFill/>
                          <a:extLst>
                            <a:ext uri="{909E8E84-426E-40DD-AFC4-6F175D3DCCD1}">
                              <a14:hiddenFill xmlns:a14="http://schemas.microsoft.com/office/drawing/2010/main">
                                <a:solidFill>
                                  <a:srgbClr val="FFFFFF"/>
                                </a:solidFill>
                              </a14:hiddenFill>
                            </a:ext>
                          </a:extLst>
                        </p:spPr>
                      </p:pic>
                      <p:grpSp>
                        <p:nvGrpSpPr>
                          <p:cNvPr id="113" name="Group 112"/>
                          <p:cNvGrpSpPr/>
                          <p:nvPr/>
                        </p:nvGrpSpPr>
                        <p:grpSpPr>
                          <a:xfrm>
                            <a:off x="593005" y="2241439"/>
                            <a:ext cx="7895899" cy="3080509"/>
                            <a:chOff x="452673" y="2311994"/>
                            <a:chExt cx="8189197" cy="3194936"/>
                          </a:xfrm>
                        </p:grpSpPr>
                        <p:pic>
                          <p:nvPicPr>
                            <p:cNvPr id="114" name="Picture 113"/>
                            <p:cNvPicPr>
                              <a:picLocks noChangeAspect="1"/>
                            </p:cNvPicPr>
                            <p:nvPr/>
                          </p:nvPicPr>
                          <p:blipFill>
                            <a:blip r:embed="rId4"/>
                            <a:stretch>
                              <a:fillRect/>
                            </a:stretch>
                          </p:blipFill>
                          <p:spPr>
                            <a:xfrm>
                              <a:off x="522696" y="3193056"/>
                              <a:ext cx="1517334" cy="539496"/>
                            </a:xfrm>
                            <a:prstGeom prst="rect">
                              <a:avLst/>
                            </a:prstGeom>
                          </p:spPr>
                        </p:pic>
                        <p:pic>
                          <p:nvPicPr>
                            <p:cNvPr id="115" name="Picture 114"/>
                            <p:cNvPicPr>
                              <a:picLocks noChangeAspect="1"/>
                            </p:cNvPicPr>
                            <p:nvPr/>
                          </p:nvPicPr>
                          <p:blipFill>
                            <a:blip r:embed="rId5"/>
                            <a:stretch>
                              <a:fillRect/>
                            </a:stretch>
                          </p:blipFill>
                          <p:spPr>
                            <a:xfrm>
                              <a:off x="2689181" y="3193055"/>
                              <a:ext cx="1514648" cy="538541"/>
                            </a:xfrm>
                            <a:prstGeom prst="rect">
                              <a:avLst/>
                            </a:prstGeom>
                          </p:spPr>
                        </p:pic>
                        <p:pic>
                          <p:nvPicPr>
                            <p:cNvPr id="116" name="Picture 11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777016" y="2311994"/>
                              <a:ext cx="1349565" cy="516660"/>
                            </a:xfrm>
                            <a:prstGeom prst="rect">
                              <a:avLst/>
                            </a:prstGeom>
                          </p:spPr>
                        </p:pic>
                        <p:pic>
                          <p:nvPicPr>
                            <p:cNvPr id="117" name="Picture 11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99824" y="2388375"/>
                              <a:ext cx="484972" cy="484972"/>
                            </a:xfrm>
                            <a:prstGeom prst="rect">
                              <a:avLst/>
                            </a:prstGeom>
                          </p:spPr>
                        </p:pic>
                        <p:pic>
                          <p:nvPicPr>
                            <p:cNvPr id="119" name="Picture 118"/>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81017" y="3326482"/>
                              <a:ext cx="922584" cy="389535"/>
                            </a:xfrm>
                            <a:prstGeom prst="rect">
                              <a:avLst/>
                            </a:prstGeom>
                          </p:spPr>
                        </p:pic>
                        <p:pic>
                          <p:nvPicPr>
                            <p:cNvPr id="120" name="Picture 119"/>
                            <p:cNvPicPr>
                              <a:picLocks noChangeAspect="1"/>
                            </p:cNvPicPr>
                            <p:nvPr/>
                          </p:nvPicPr>
                          <p:blipFill>
                            <a:blip r:embed="rId8"/>
                            <a:stretch>
                              <a:fillRect/>
                            </a:stretch>
                          </p:blipFill>
                          <p:spPr>
                            <a:xfrm>
                              <a:off x="563850" y="4144997"/>
                              <a:ext cx="1294979" cy="382607"/>
                            </a:xfrm>
                            <a:prstGeom prst="rect">
                              <a:avLst/>
                            </a:prstGeom>
                          </p:spPr>
                        </p:pic>
                        <p:pic>
                          <p:nvPicPr>
                            <p:cNvPr id="121" name="Picture 120"/>
                            <p:cNvPicPr>
                              <a:picLocks noChangeAspect="1"/>
                            </p:cNvPicPr>
                            <p:nvPr/>
                          </p:nvPicPr>
                          <p:blipFill>
                            <a:blip r:embed="rId9"/>
                            <a:stretch>
                              <a:fillRect/>
                            </a:stretch>
                          </p:blipFill>
                          <p:spPr>
                            <a:xfrm>
                              <a:off x="7242749" y="3912118"/>
                              <a:ext cx="1399121" cy="510679"/>
                            </a:xfrm>
                            <a:prstGeom prst="rect">
                              <a:avLst/>
                            </a:prstGeom>
                          </p:spPr>
                        </p:pic>
                        <p:pic>
                          <p:nvPicPr>
                            <p:cNvPr id="122" name="Picture 121"/>
                            <p:cNvPicPr>
                              <a:picLocks noChangeAspect="1"/>
                            </p:cNvPicPr>
                            <p:nvPr/>
                          </p:nvPicPr>
                          <p:blipFill>
                            <a:blip r:embed="rId10"/>
                            <a:stretch>
                              <a:fillRect/>
                            </a:stretch>
                          </p:blipFill>
                          <p:spPr>
                            <a:xfrm>
                              <a:off x="452673" y="4967434"/>
                              <a:ext cx="1517333" cy="539496"/>
                            </a:xfrm>
                            <a:prstGeom prst="rect">
                              <a:avLst/>
                            </a:prstGeom>
                          </p:spPr>
                        </p:pic>
                      </p:grpSp>
                    </p:grpSp>
                  </p:grpSp>
                </p:grpSp>
              </p:grpSp>
              <p:pic>
                <p:nvPicPr>
                  <p:cNvPr id="95" name="Picture 6" descr="lts-health-logo"/>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738571" y="4053016"/>
                    <a:ext cx="1477010" cy="324942"/>
                  </a:xfrm>
                  <a:prstGeom prst="rect">
                    <a:avLst/>
                  </a:prstGeom>
                  <a:noFill/>
                  <a:extLst>
                    <a:ext uri="{909E8E84-426E-40DD-AFC4-6F175D3DCCD1}">
                      <a14:hiddenFill xmlns:a14="http://schemas.microsoft.com/office/drawing/2010/main">
                        <a:solidFill>
                          <a:srgbClr val="FFFFFF"/>
                        </a:solidFill>
                      </a14:hiddenFill>
                    </a:ext>
                  </a:extLst>
                </p:spPr>
              </p:pic>
            </p:grpSp>
            <p:pic>
              <p:nvPicPr>
                <p:cNvPr id="92" name="Picture 8" descr="Medicity"/>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882862" y="3936532"/>
                  <a:ext cx="1525751" cy="542489"/>
                </a:xfrm>
                <a:prstGeom prst="rect">
                  <a:avLst/>
                </a:prstGeom>
                <a:noFill/>
                <a:extLst>
                  <a:ext uri="{909E8E84-426E-40DD-AFC4-6F175D3DCCD1}">
                    <a14:hiddenFill xmlns:a14="http://schemas.microsoft.com/office/drawing/2010/main">
                      <a:solidFill>
                        <a:srgbClr val="FFFFFF"/>
                      </a:solidFill>
                    </a14:hiddenFill>
                  </a:ext>
                </a:extLst>
              </p:spPr>
            </p:pic>
          </p:grpSp>
          <p:pic>
            <p:nvPicPr>
              <p:cNvPr id="90" name="Picture 10" descr="verinovum"/>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646223" y="4954371"/>
                <a:ext cx="1651431" cy="275239"/>
              </a:xfrm>
              <a:prstGeom prst="rect">
                <a:avLst/>
              </a:prstGeom>
              <a:noFill/>
              <a:extLst>
                <a:ext uri="{909E8E84-426E-40DD-AFC4-6F175D3DCCD1}">
                  <a14:hiddenFill xmlns:a14="http://schemas.microsoft.com/office/drawing/2010/main">
                    <a:solidFill>
                      <a:srgbClr val="FFFFFF"/>
                    </a:solidFill>
                  </a14:hiddenFill>
                </a:ext>
              </a:extLst>
            </p:spPr>
          </p:pic>
        </p:grpSp>
        <p:pic>
          <p:nvPicPr>
            <p:cNvPr id="88" name="Picture 12" descr="2-NEW-ZeOmega-Logo-no-tagline-Registered"/>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708099" y="4942320"/>
              <a:ext cx="1883191" cy="269924"/>
            </a:xfrm>
            <a:prstGeom prst="rect">
              <a:avLst/>
            </a:prstGeom>
            <a:noFill/>
            <a:extLst>
              <a:ext uri="{909E8E84-426E-40DD-AFC4-6F175D3DCCD1}">
                <a14:hiddenFill xmlns:a14="http://schemas.microsoft.com/office/drawing/2010/main">
                  <a:solidFill>
                    <a:srgbClr val="FFFFFF"/>
                  </a:solidFill>
                </a14:hiddenFill>
              </a:ext>
            </a:extLst>
          </p:spPr>
        </p:pic>
      </p:grpSp>
      <p:pic>
        <p:nvPicPr>
          <p:cNvPr id="123" name="Content Placeholder 4"/>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642447" y="985930"/>
            <a:ext cx="1700339" cy="810161"/>
          </a:xfrm>
          <a:prstGeom prst="rect">
            <a:avLst/>
          </a:prstGeom>
        </p:spPr>
      </p:pic>
      <p:pic>
        <p:nvPicPr>
          <p:cNvPr id="6" name="Picture 5">
            <a:extLst>
              <a:ext uri="{FF2B5EF4-FFF2-40B4-BE49-F238E27FC236}">
                <a16:creationId xmlns:a16="http://schemas.microsoft.com/office/drawing/2014/main" id="{1142D876-08A6-1247-B92D-457FC9CEA7FD}"/>
              </a:ext>
            </a:extLst>
          </p:cNvPr>
          <p:cNvPicPr>
            <a:picLocks noChangeAspect="1"/>
          </p:cNvPicPr>
          <p:nvPr/>
        </p:nvPicPr>
        <p:blipFill>
          <a:blip r:embed="rId16"/>
          <a:stretch>
            <a:fillRect/>
          </a:stretch>
        </p:blipFill>
        <p:spPr>
          <a:xfrm>
            <a:off x="6176826" y="3155892"/>
            <a:ext cx="1910465" cy="666631"/>
          </a:xfrm>
          <a:prstGeom prst="rect">
            <a:avLst/>
          </a:prstGeom>
        </p:spPr>
      </p:pic>
    </p:spTree>
    <p:extLst>
      <p:ext uri="{BB962C8B-B14F-4D97-AF65-F5344CB8AC3E}">
        <p14:creationId xmlns:p14="http://schemas.microsoft.com/office/powerpoint/2010/main" val="340196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3A1EF19-19D9-4268-8E64-4851C49A2BB6}" type="slidenum">
              <a:rPr lang="en-US" smtClean="0"/>
              <a:t>14</a:t>
            </a:fld>
            <a:endParaRPr lang="en-US" dirty="0"/>
          </a:p>
        </p:txBody>
      </p:sp>
      <p:pic>
        <p:nvPicPr>
          <p:cNvPr id="161" name="Picture 160">
            <a:extLst>
              <a:ext uri="{FF2B5EF4-FFF2-40B4-BE49-F238E27FC236}">
                <a16:creationId xmlns:a16="http://schemas.microsoft.com/office/drawing/2014/main" id="{D2E30F17-928A-44A2-86D1-AC1F03509946}"/>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779129" y="1680887"/>
            <a:ext cx="3961394" cy="4195614"/>
          </a:xfrm>
          <a:prstGeom prst="rect">
            <a:avLst/>
          </a:prstGeom>
        </p:spPr>
      </p:pic>
      <p:pic>
        <p:nvPicPr>
          <p:cNvPr id="162" name="Picture 161">
            <a:extLst>
              <a:ext uri="{FF2B5EF4-FFF2-40B4-BE49-F238E27FC236}">
                <a16:creationId xmlns:a16="http://schemas.microsoft.com/office/drawing/2014/main" id="{9FEB5337-C1DE-4D81-9026-8B975F74041E}"/>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66119" y="1600246"/>
            <a:ext cx="4090187" cy="4332022"/>
          </a:xfrm>
          <a:prstGeom prst="rect">
            <a:avLst/>
          </a:prstGeom>
        </p:spPr>
      </p:pic>
      <p:sp>
        <p:nvSpPr>
          <p:cNvPr id="164" name="TextBox 163"/>
          <p:cNvSpPr txBox="1"/>
          <p:nvPr/>
        </p:nvSpPr>
        <p:spPr>
          <a:xfrm>
            <a:off x="3492162" y="1906425"/>
            <a:ext cx="652743" cy="215444"/>
          </a:xfrm>
          <a:prstGeom prst="rect">
            <a:avLst/>
          </a:prstGeom>
          <a:noFill/>
        </p:spPr>
        <p:txBody>
          <a:bodyPr wrap="none" rtlCol="0">
            <a:spAutoFit/>
          </a:bodyPr>
          <a:lstStyle/>
          <a:p>
            <a:r>
              <a:rPr lang="en-US" sz="800" b="1" dirty="0">
                <a:solidFill>
                  <a:srgbClr val="2088BD"/>
                </a:solidFill>
              </a:rPr>
              <a:t>Participant</a:t>
            </a:r>
            <a:endParaRPr lang="en-US" sz="2400" b="1" dirty="0">
              <a:solidFill>
                <a:srgbClr val="2088BD"/>
              </a:solidFill>
            </a:endParaRPr>
          </a:p>
        </p:txBody>
      </p:sp>
      <p:sp>
        <p:nvSpPr>
          <p:cNvPr id="227" name="TextBox 226">
            <a:extLst>
              <a:ext uri="{FF2B5EF4-FFF2-40B4-BE49-F238E27FC236}">
                <a16:creationId xmlns:a16="http://schemas.microsoft.com/office/drawing/2014/main" id="{6A969D08-593B-45DE-83DF-30B72BF20C14}"/>
              </a:ext>
            </a:extLst>
          </p:cNvPr>
          <p:cNvSpPr txBox="1"/>
          <p:nvPr/>
        </p:nvSpPr>
        <p:spPr>
          <a:xfrm>
            <a:off x="2107219" y="5875344"/>
            <a:ext cx="3393084" cy="400110"/>
          </a:xfrm>
          <a:prstGeom prst="rect">
            <a:avLst/>
          </a:prstGeom>
          <a:noFill/>
        </p:spPr>
        <p:txBody>
          <a:bodyPr wrap="square" rtlCol="0">
            <a:spAutoFit/>
          </a:bodyPr>
          <a:lstStyle/>
          <a:p>
            <a:r>
              <a:rPr lang="en-US" sz="2000" dirty="0">
                <a:solidFill>
                  <a:schemeClr val="bg2"/>
                </a:solidFill>
              </a:rPr>
              <a:t>eHealth Exchange Participants</a:t>
            </a:r>
          </a:p>
        </p:txBody>
      </p:sp>
      <p:sp>
        <p:nvSpPr>
          <p:cNvPr id="228" name="TextBox 227">
            <a:extLst>
              <a:ext uri="{FF2B5EF4-FFF2-40B4-BE49-F238E27FC236}">
                <a16:creationId xmlns:a16="http://schemas.microsoft.com/office/drawing/2014/main" id="{A36D8C68-0DF2-4EAB-B09E-6AFC3B295CC4}"/>
              </a:ext>
            </a:extLst>
          </p:cNvPr>
          <p:cNvSpPr txBox="1"/>
          <p:nvPr/>
        </p:nvSpPr>
        <p:spPr>
          <a:xfrm>
            <a:off x="7286219" y="5875344"/>
            <a:ext cx="2660219" cy="400110"/>
          </a:xfrm>
          <a:prstGeom prst="rect">
            <a:avLst/>
          </a:prstGeom>
          <a:noFill/>
        </p:spPr>
        <p:txBody>
          <a:bodyPr wrap="square" rtlCol="0">
            <a:spAutoFit/>
          </a:bodyPr>
          <a:lstStyle/>
          <a:p>
            <a:r>
              <a:rPr lang="en-US" sz="2000" dirty="0">
                <a:solidFill>
                  <a:schemeClr val="tx1">
                    <a:lumMod val="75000"/>
                  </a:schemeClr>
                </a:solidFill>
              </a:rPr>
              <a:t>Carequality Participants</a:t>
            </a:r>
          </a:p>
        </p:txBody>
      </p:sp>
      <p:sp>
        <p:nvSpPr>
          <p:cNvPr id="230" name="Footer Placeholder 4"/>
          <p:cNvSpPr>
            <a:spLocks noGrp="1"/>
          </p:cNvSpPr>
          <p:nvPr>
            <p:ph type="ftr" sz="quarter" idx="3"/>
          </p:nvPr>
        </p:nvSpPr>
        <p:spPr>
          <a:xfrm>
            <a:off x="2252241" y="6448961"/>
            <a:ext cx="3037154" cy="365125"/>
          </a:xfrm>
        </p:spPr>
        <p:txBody>
          <a:bodyPr/>
          <a:lstStyle/>
          <a:p>
            <a:r>
              <a:rPr lang="en-US" dirty="0"/>
              <a:t>2019 @Copyright The Sequoia Project. All rights reserved.</a:t>
            </a:r>
          </a:p>
        </p:txBody>
      </p:sp>
      <p:sp>
        <p:nvSpPr>
          <p:cNvPr id="3" name="Title 2"/>
          <p:cNvSpPr>
            <a:spLocks noGrp="1"/>
          </p:cNvSpPr>
          <p:nvPr>
            <p:ph type="title"/>
          </p:nvPr>
        </p:nvSpPr>
        <p:spPr>
          <a:xfrm>
            <a:off x="1981200" y="911681"/>
            <a:ext cx="8229600" cy="742384"/>
          </a:xfrm>
        </p:spPr>
        <p:txBody>
          <a:bodyPr/>
          <a:lstStyle/>
          <a:p>
            <a:r>
              <a:rPr lang="en-US" dirty="0"/>
              <a:t>Federated Architecture</a:t>
            </a:r>
          </a:p>
        </p:txBody>
      </p:sp>
    </p:spTree>
    <p:extLst>
      <p:ext uri="{BB962C8B-B14F-4D97-AF65-F5344CB8AC3E}">
        <p14:creationId xmlns:p14="http://schemas.microsoft.com/office/powerpoint/2010/main" val="1742800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5">
            <a:extLst>
              <a:ext uri="{FF2B5EF4-FFF2-40B4-BE49-F238E27FC236}">
                <a16:creationId xmlns:a16="http://schemas.microsoft.com/office/drawing/2014/main" id="{CEC3203E-5E28-4254-91C9-02251D86E9D6}"/>
              </a:ext>
            </a:extLst>
          </p:cNvPr>
          <p:cNvSpPr>
            <a:spLocks noGrp="1"/>
          </p:cNvSpPr>
          <p:nvPr>
            <p:ph type="sldNum" sz="quarter" idx="4"/>
          </p:nvPr>
        </p:nvSpPr>
        <p:spPr/>
        <p:txBody>
          <a:bodyPr/>
          <a:lstStyle/>
          <a:p>
            <a:fld id="{C3A1EF19-19D9-4268-8E64-4851C49A2BB6}" type="slidenum">
              <a:rPr lang="en-US" smtClean="0"/>
              <a:t>15</a:t>
            </a:fld>
            <a:endParaRPr lang="en-US" dirty="0"/>
          </a:p>
        </p:txBody>
      </p:sp>
      <p:sp>
        <p:nvSpPr>
          <p:cNvPr id="46" name="Title 1"/>
          <p:cNvSpPr>
            <a:spLocks noGrp="1"/>
          </p:cNvSpPr>
          <p:nvPr>
            <p:ph type="title"/>
          </p:nvPr>
        </p:nvSpPr>
        <p:spPr>
          <a:xfrm>
            <a:off x="1981200" y="987778"/>
            <a:ext cx="8363415" cy="742384"/>
          </a:xfrm>
        </p:spPr>
        <p:txBody>
          <a:bodyPr>
            <a:normAutofit fontScale="90000"/>
          </a:bodyPr>
          <a:lstStyle/>
          <a:p>
            <a:r>
              <a:rPr lang="en-US" dirty="0"/>
              <a:t>Centralized Architecture - Hub Accelerates Expanded Reach </a:t>
            </a:r>
          </a:p>
        </p:txBody>
      </p:sp>
      <p:sp>
        <p:nvSpPr>
          <p:cNvPr id="50" name="Footer Placeholder 4"/>
          <p:cNvSpPr>
            <a:spLocks noGrp="1"/>
          </p:cNvSpPr>
          <p:nvPr>
            <p:ph type="ftr" sz="quarter" idx="3"/>
          </p:nvPr>
        </p:nvSpPr>
        <p:spPr>
          <a:xfrm>
            <a:off x="2252241" y="6448961"/>
            <a:ext cx="3037154" cy="365125"/>
          </a:xfrm>
        </p:spPr>
        <p:txBody>
          <a:bodyPr/>
          <a:lstStyle/>
          <a:p>
            <a:r>
              <a:rPr lang="en-US" dirty="0"/>
              <a:t>2019 @Copyright The Sequoia Project. All rights reserved.</a:t>
            </a:r>
          </a:p>
        </p:txBody>
      </p:sp>
      <p:grpSp>
        <p:nvGrpSpPr>
          <p:cNvPr id="88" name="Group 87"/>
          <p:cNvGrpSpPr>
            <a:grpSpLocks noChangeAspect="1"/>
          </p:cNvGrpSpPr>
          <p:nvPr/>
        </p:nvGrpSpPr>
        <p:grpSpPr>
          <a:xfrm>
            <a:off x="2131899" y="1730163"/>
            <a:ext cx="1447390" cy="611257"/>
            <a:chOff x="9967191" y="1075396"/>
            <a:chExt cx="1752764" cy="740222"/>
          </a:xfrm>
        </p:grpSpPr>
        <p:sp>
          <p:nvSpPr>
            <p:cNvPr id="89" name="Freeform 88"/>
            <p:cNvSpPr/>
            <p:nvPr/>
          </p:nvSpPr>
          <p:spPr>
            <a:xfrm rot="5400000" flipH="1" flipV="1">
              <a:off x="10419922" y="681381"/>
              <a:ext cx="630191" cy="1535654"/>
            </a:xfrm>
            <a:custGeom>
              <a:avLst/>
              <a:gdLst>
                <a:gd name="connsiteX0" fmla="*/ 8087 w 3818285"/>
                <a:gd name="connsiteY0" fmla="*/ 9304423 h 9304423"/>
                <a:gd name="connsiteX1" fmla="*/ 0 w 3818285"/>
                <a:gd name="connsiteY1" fmla="*/ 9304423 h 9304423"/>
                <a:gd name="connsiteX2" fmla="*/ 0 w 3818285"/>
                <a:gd name="connsiteY2" fmla="*/ 9296336 h 9304423"/>
                <a:gd name="connsiteX3" fmla="*/ 3818285 w 3818285"/>
                <a:gd name="connsiteY3" fmla="*/ 954571 h 9304423"/>
                <a:gd name="connsiteX4" fmla="*/ 2863714 w 3818285"/>
                <a:gd name="connsiteY4" fmla="*/ 1909143 h 9304423"/>
                <a:gd name="connsiteX5" fmla="*/ 2863714 w 3818285"/>
                <a:gd name="connsiteY5" fmla="*/ 1336075 h 9304423"/>
                <a:gd name="connsiteX6" fmla="*/ 1670500 w 3818285"/>
                <a:gd name="connsiteY6" fmla="*/ 1336075 h 9304423"/>
                <a:gd name="connsiteX7" fmla="*/ 763008 w 3818285"/>
                <a:gd name="connsiteY7" fmla="*/ 2243567 h 9304423"/>
                <a:gd name="connsiteX8" fmla="*/ 763008 w 3818285"/>
                <a:gd name="connsiteY8" fmla="*/ 8533327 h 9304423"/>
                <a:gd name="connsiteX9" fmla="*/ 0 w 3818285"/>
                <a:gd name="connsiteY9" fmla="*/ 9296336 h 9304423"/>
                <a:gd name="connsiteX10" fmla="*/ 0 w 3818285"/>
                <a:gd name="connsiteY10" fmla="*/ 2243567 h 9304423"/>
                <a:gd name="connsiteX11" fmla="*/ 1670500 w 3818285"/>
                <a:gd name="connsiteY11" fmla="*/ 573067 h 9304423"/>
                <a:gd name="connsiteX12" fmla="*/ 2863714 w 3818285"/>
                <a:gd name="connsiteY12" fmla="*/ 573067 h 9304423"/>
                <a:gd name="connsiteX13" fmla="*/ 2863714 w 3818285"/>
                <a:gd name="connsiteY13" fmla="*/ 0 h 930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8285" h="9304423">
                  <a:moveTo>
                    <a:pt x="8087" y="9304423"/>
                  </a:moveTo>
                  <a:lnTo>
                    <a:pt x="0" y="9304423"/>
                  </a:lnTo>
                  <a:lnTo>
                    <a:pt x="0" y="9296336"/>
                  </a:lnTo>
                  <a:close/>
                  <a:moveTo>
                    <a:pt x="3818285" y="954571"/>
                  </a:moveTo>
                  <a:lnTo>
                    <a:pt x="2863714" y="1909143"/>
                  </a:lnTo>
                  <a:lnTo>
                    <a:pt x="2863714" y="1336075"/>
                  </a:lnTo>
                  <a:lnTo>
                    <a:pt x="1670500" y="1336075"/>
                  </a:lnTo>
                  <a:cubicBezTo>
                    <a:pt x="1169306" y="1336075"/>
                    <a:pt x="763008" y="1742373"/>
                    <a:pt x="763008" y="2243567"/>
                  </a:cubicBezTo>
                  <a:lnTo>
                    <a:pt x="763008" y="8533327"/>
                  </a:lnTo>
                  <a:lnTo>
                    <a:pt x="0" y="9296336"/>
                  </a:lnTo>
                  <a:lnTo>
                    <a:pt x="0" y="2243567"/>
                  </a:lnTo>
                  <a:cubicBezTo>
                    <a:pt x="0" y="1320975"/>
                    <a:pt x="747908" y="573067"/>
                    <a:pt x="1670500" y="573067"/>
                  </a:cubicBezTo>
                  <a:lnTo>
                    <a:pt x="2863714" y="573067"/>
                  </a:lnTo>
                  <a:lnTo>
                    <a:pt x="2863714" y="0"/>
                  </a:lnTo>
                  <a:close/>
                </a:path>
              </a:pathLst>
            </a:custGeom>
            <a:solidFill>
              <a:srgbClr val="44546A"/>
            </a:solidFill>
            <a:ln w="12700" cap="flat" cmpd="sng" algn="ctr">
              <a:noFill/>
              <a:prstDash val="solid"/>
              <a:miter lim="800000"/>
            </a:ln>
            <a:effectLst/>
          </p:spPr>
          <p:txBody>
            <a:bodyPr rtlCol="0" anchor="ctr"/>
            <a:lstStyle/>
            <a:p>
              <a:pPr algn="ctr" defTabSz="685800">
                <a:defRPr/>
              </a:pPr>
              <a:endParaRPr lang="en-US" sz="1350" kern="0" dirty="0">
                <a:solidFill>
                  <a:prstClr val="black"/>
                </a:solidFill>
                <a:latin typeface="Calibri"/>
              </a:endParaRPr>
            </a:p>
          </p:txBody>
        </p:sp>
        <p:sp>
          <p:nvSpPr>
            <p:cNvPr id="91" name="Freeform 90"/>
            <p:cNvSpPr/>
            <p:nvPr/>
          </p:nvSpPr>
          <p:spPr>
            <a:xfrm rot="5400000">
              <a:off x="10637032" y="681381"/>
              <a:ext cx="630191" cy="1535654"/>
            </a:xfrm>
            <a:custGeom>
              <a:avLst/>
              <a:gdLst>
                <a:gd name="connsiteX0" fmla="*/ 0 w 3818285"/>
                <a:gd name="connsiteY0" fmla="*/ 9296335 h 9304423"/>
                <a:gd name="connsiteX1" fmla="*/ 0 w 3818285"/>
                <a:gd name="connsiteY1" fmla="*/ 2243567 h 9304423"/>
                <a:gd name="connsiteX2" fmla="*/ 1670500 w 3818285"/>
                <a:gd name="connsiteY2" fmla="*/ 573067 h 9304423"/>
                <a:gd name="connsiteX3" fmla="*/ 2863714 w 3818285"/>
                <a:gd name="connsiteY3" fmla="*/ 573067 h 9304423"/>
                <a:gd name="connsiteX4" fmla="*/ 2863714 w 3818285"/>
                <a:gd name="connsiteY4" fmla="*/ 0 h 9304423"/>
                <a:gd name="connsiteX5" fmla="*/ 3818285 w 3818285"/>
                <a:gd name="connsiteY5" fmla="*/ 954571 h 9304423"/>
                <a:gd name="connsiteX6" fmla="*/ 2863714 w 3818285"/>
                <a:gd name="connsiteY6" fmla="*/ 1909143 h 9304423"/>
                <a:gd name="connsiteX7" fmla="*/ 2863714 w 3818285"/>
                <a:gd name="connsiteY7" fmla="*/ 1336075 h 9304423"/>
                <a:gd name="connsiteX8" fmla="*/ 1670500 w 3818285"/>
                <a:gd name="connsiteY8" fmla="*/ 1336075 h 9304423"/>
                <a:gd name="connsiteX9" fmla="*/ 763008 w 3818285"/>
                <a:gd name="connsiteY9" fmla="*/ 2243567 h 9304423"/>
                <a:gd name="connsiteX10" fmla="*/ 763008 w 3818285"/>
                <a:gd name="connsiteY10" fmla="*/ 8533326 h 9304423"/>
                <a:gd name="connsiteX11" fmla="*/ 0 w 3818285"/>
                <a:gd name="connsiteY11" fmla="*/ 9304423 h 9304423"/>
                <a:gd name="connsiteX12" fmla="*/ 0 w 3818285"/>
                <a:gd name="connsiteY12" fmla="*/ 9296336 h 9304423"/>
                <a:gd name="connsiteX13" fmla="*/ 8087 w 3818285"/>
                <a:gd name="connsiteY13" fmla="*/ 9304423 h 930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8285" h="9304423">
                  <a:moveTo>
                    <a:pt x="0" y="9296335"/>
                  </a:moveTo>
                  <a:lnTo>
                    <a:pt x="0" y="2243567"/>
                  </a:lnTo>
                  <a:cubicBezTo>
                    <a:pt x="0" y="1320975"/>
                    <a:pt x="747908" y="573067"/>
                    <a:pt x="1670500" y="573067"/>
                  </a:cubicBezTo>
                  <a:lnTo>
                    <a:pt x="2863714" y="573067"/>
                  </a:lnTo>
                  <a:lnTo>
                    <a:pt x="2863714" y="0"/>
                  </a:lnTo>
                  <a:lnTo>
                    <a:pt x="3818285" y="954571"/>
                  </a:lnTo>
                  <a:lnTo>
                    <a:pt x="2863714" y="1909143"/>
                  </a:lnTo>
                  <a:lnTo>
                    <a:pt x="2863714" y="1336075"/>
                  </a:lnTo>
                  <a:lnTo>
                    <a:pt x="1670500" y="1336075"/>
                  </a:lnTo>
                  <a:cubicBezTo>
                    <a:pt x="1169306" y="1336075"/>
                    <a:pt x="763008" y="1742373"/>
                    <a:pt x="763008" y="2243567"/>
                  </a:cubicBezTo>
                  <a:lnTo>
                    <a:pt x="763008" y="8533326"/>
                  </a:lnTo>
                  <a:close/>
                  <a:moveTo>
                    <a:pt x="0" y="9304423"/>
                  </a:moveTo>
                  <a:lnTo>
                    <a:pt x="0" y="9296336"/>
                  </a:lnTo>
                  <a:lnTo>
                    <a:pt x="8087" y="9304423"/>
                  </a:lnTo>
                  <a:close/>
                </a:path>
              </a:pathLst>
            </a:custGeom>
            <a:solidFill>
              <a:srgbClr val="44546A">
                <a:lumMod val="10000"/>
                <a:lumOff val="90000"/>
              </a:srgbClr>
            </a:solidFill>
            <a:ln w="12700" cap="flat" cmpd="sng" algn="ctr">
              <a:noFill/>
              <a:prstDash val="solid"/>
              <a:miter lim="800000"/>
            </a:ln>
            <a:effectLst/>
          </p:spPr>
          <p:txBody>
            <a:bodyPr rtlCol="0" anchor="ctr"/>
            <a:lstStyle/>
            <a:p>
              <a:pPr algn="ctr" defTabSz="685800">
                <a:defRPr/>
              </a:pPr>
              <a:endParaRPr lang="en-US" sz="1350" kern="0" dirty="0">
                <a:solidFill>
                  <a:prstClr val="black"/>
                </a:solidFill>
                <a:latin typeface="Calibri"/>
              </a:endParaRPr>
            </a:p>
          </p:txBody>
        </p:sp>
        <p:sp>
          <p:nvSpPr>
            <p:cNvPr id="92" name="Nom1"/>
            <p:cNvSpPr txBox="1"/>
            <p:nvPr/>
          </p:nvSpPr>
          <p:spPr>
            <a:xfrm>
              <a:off x="10500972" y="1075396"/>
              <a:ext cx="732224" cy="242263"/>
            </a:xfrm>
            <a:prstGeom prst="rect">
              <a:avLst/>
            </a:prstGeom>
            <a:noFill/>
          </p:spPr>
          <p:txBody>
            <a:bodyPr wrap="none" rtlCol="0">
              <a:spAutoFit/>
            </a:bodyPr>
            <a:lstStyle/>
            <a:p>
              <a:pPr defTabSz="685800">
                <a:defRPr/>
              </a:pPr>
              <a:r>
                <a:rPr lang="en-US" sz="700" kern="0" dirty="0">
                  <a:solidFill>
                    <a:srgbClr val="44546A"/>
                  </a:solidFill>
                </a:rPr>
                <a:t>Setup Once</a:t>
              </a:r>
            </a:p>
          </p:txBody>
        </p:sp>
        <p:sp>
          <p:nvSpPr>
            <p:cNvPr id="93" name="Nom1"/>
            <p:cNvSpPr txBox="1"/>
            <p:nvPr/>
          </p:nvSpPr>
          <p:spPr>
            <a:xfrm>
              <a:off x="10323351" y="1573355"/>
              <a:ext cx="1087466" cy="242263"/>
            </a:xfrm>
            <a:prstGeom prst="rect">
              <a:avLst/>
            </a:prstGeom>
            <a:noFill/>
          </p:spPr>
          <p:txBody>
            <a:bodyPr wrap="none" rtlCol="0">
              <a:spAutoFit/>
            </a:bodyPr>
            <a:lstStyle/>
            <a:p>
              <a:pPr defTabSz="685800">
                <a:defRPr/>
              </a:pPr>
              <a:r>
                <a:rPr lang="en-US" sz="700" kern="0" dirty="0">
                  <a:solidFill>
                    <a:prstClr val="white"/>
                  </a:solidFill>
                </a:rPr>
                <a:t>Connect with Many</a:t>
              </a:r>
            </a:p>
          </p:txBody>
        </p:sp>
        <p:pic>
          <p:nvPicPr>
            <p:cNvPr id="94" name="Picture 9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45090" y="1349408"/>
              <a:ext cx="1213330" cy="210629"/>
            </a:xfrm>
            <a:prstGeom prst="rect">
              <a:avLst/>
            </a:prstGeom>
          </p:spPr>
        </p:pic>
      </p:grpSp>
      <p:grpSp>
        <p:nvGrpSpPr>
          <p:cNvPr id="95" name="Group 94"/>
          <p:cNvGrpSpPr/>
          <p:nvPr/>
        </p:nvGrpSpPr>
        <p:grpSpPr>
          <a:xfrm>
            <a:off x="3334080" y="1889756"/>
            <a:ext cx="5590844" cy="4452530"/>
            <a:chOff x="2041791" y="1498153"/>
            <a:chExt cx="5590844" cy="4452530"/>
          </a:xfrm>
        </p:grpSpPr>
        <p:grpSp>
          <p:nvGrpSpPr>
            <p:cNvPr id="96" name="Nom1"/>
            <p:cNvGrpSpPr/>
            <p:nvPr/>
          </p:nvGrpSpPr>
          <p:grpSpPr>
            <a:xfrm>
              <a:off x="2041791" y="1498153"/>
              <a:ext cx="5590844" cy="4452530"/>
              <a:chOff x="3138446" y="1142093"/>
              <a:chExt cx="5099552" cy="5078490"/>
            </a:xfrm>
          </p:grpSpPr>
          <p:sp>
            <p:nvSpPr>
              <p:cNvPr id="99" name="Oval 4"/>
              <p:cNvSpPr>
                <a:spLocks noChangeArrowheads="1"/>
              </p:cNvSpPr>
              <p:nvPr/>
            </p:nvSpPr>
            <p:spPr bwMode="auto">
              <a:xfrm>
                <a:off x="5163690" y="1142093"/>
                <a:ext cx="959207" cy="979875"/>
              </a:xfrm>
              <a:prstGeom prst="ellipse">
                <a:avLst/>
              </a:prstGeom>
              <a:solidFill>
                <a:sysClr val="window" lastClr="FFFFFF">
                  <a:lumMod val="95000"/>
                </a:sysClr>
              </a:solidFill>
              <a:ln w="6350">
                <a:noFill/>
                <a:round/>
                <a:headEnd/>
                <a:tailEnd/>
              </a:ln>
              <a:effectLst/>
            </p:spPr>
            <p:txBody>
              <a:bodyPr lIns="54000" tIns="54000" rIns="54000" bIns="54000" anchor="ctr" anchorCtr="1"/>
              <a:lstStyle/>
              <a:p>
                <a:pPr algn="ctr" defTabSz="685800" eaLnBrk="0" hangingPunct="0">
                  <a:defRPr/>
                </a:pPr>
                <a:r>
                  <a:rPr lang="en-US" sz="900" b="1" kern="0" dirty="0">
                    <a:solidFill>
                      <a:srgbClr val="2088BD"/>
                    </a:solidFill>
                  </a:rPr>
                  <a:t>Health System</a:t>
                </a:r>
              </a:p>
              <a:p>
                <a:pPr algn="ctr" defTabSz="685800" eaLnBrk="0" hangingPunct="0">
                  <a:defRPr/>
                </a:pPr>
                <a:r>
                  <a:rPr lang="en-US" sz="600" kern="0" dirty="0">
                    <a:solidFill>
                      <a:srgbClr val="2088BD"/>
                    </a:solidFill>
                  </a:rPr>
                  <a:t>(eHealth Exchange)</a:t>
                </a:r>
              </a:p>
            </p:txBody>
          </p:sp>
          <p:sp>
            <p:nvSpPr>
              <p:cNvPr id="100" name="Oval 99"/>
              <p:cNvSpPr>
                <a:spLocks noChangeArrowheads="1"/>
              </p:cNvSpPr>
              <p:nvPr/>
            </p:nvSpPr>
            <p:spPr bwMode="auto">
              <a:xfrm>
                <a:off x="5163690" y="5240708"/>
                <a:ext cx="959207" cy="979875"/>
              </a:xfrm>
              <a:prstGeom prst="ellipse">
                <a:avLst/>
              </a:prstGeom>
              <a:solidFill>
                <a:sysClr val="window" lastClr="FFFFFF">
                  <a:lumMod val="95000"/>
                </a:sysClr>
              </a:solidFill>
              <a:ln w="6350">
                <a:noFill/>
                <a:round/>
                <a:headEnd/>
                <a:tailEnd/>
              </a:ln>
              <a:effectLst/>
            </p:spPr>
            <p:txBody>
              <a:bodyPr lIns="54000" tIns="54000" rIns="54000" bIns="54000" anchor="ctr" anchorCtr="1"/>
              <a:lstStyle/>
              <a:p>
                <a:pPr algn="ctr" defTabSz="685800" eaLnBrk="0" hangingPunct="0">
                  <a:defRPr/>
                </a:pPr>
                <a:r>
                  <a:rPr lang="en-US" sz="900" b="1" kern="0" dirty="0">
                    <a:solidFill>
                      <a:srgbClr val="2088BD"/>
                    </a:solidFill>
                  </a:rPr>
                  <a:t>Pharmacy</a:t>
                </a:r>
              </a:p>
              <a:p>
                <a:pPr algn="ctr" defTabSz="685800" eaLnBrk="0" hangingPunct="0">
                  <a:defRPr/>
                </a:pPr>
                <a:r>
                  <a:rPr lang="en-US" sz="600" kern="0" dirty="0">
                    <a:solidFill>
                      <a:srgbClr val="2088BD"/>
                    </a:solidFill>
                  </a:rPr>
                  <a:t>(eHealth Exchange)</a:t>
                </a:r>
              </a:p>
            </p:txBody>
          </p:sp>
          <p:sp>
            <p:nvSpPr>
              <p:cNvPr id="101" name="Oval 100"/>
              <p:cNvSpPr>
                <a:spLocks noChangeArrowheads="1"/>
              </p:cNvSpPr>
              <p:nvPr/>
            </p:nvSpPr>
            <p:spPr bwMode="auto">
              <a:xfrm>
                <a:off x="4923293" y="2961338"/>
                <a:ext cx="1440000" cy="1440000"/>
              </a:xfrm>
              <a:prstGeom prst="ellipse">
                <a:avLst/>
              </a:prstGeom>
              <a:solidFill>
                <a:srgbClr val="44546A"/>
              </a:solidFill>
              <a:ln w="6350">
                <a:noFill/>
                <a:round/>
                <a:headEnd/>
                <a:tailEnd/>
              </a:ln>
              <a:effectLst/>
            </p:spPr>
            <p:txBody>
              <a:bodyPr lIns="54000" tIns="54000" rIns="54000" bIns="54000" anchor="ctr" anchorCtr="1"/>
              <a:lstStyle/>
              <a:p>
                <a:pPr algn="ctr" defTabSz="685800" eaLnBrk="0" hangingPunct="0">
                  <a:defRPr/>
                </a:pPr>
                <a:r>
                  <a:rPr lang="en-US" sz="1050" b="1" kern="0" dirty="0">
                    <a:solidFill>
                      <a:prstClr val="white"/>
                    </a:solidFill>
                  </a:rPr>
                  <a:t>eHealth</a:t>
                </a:r>
              </a:p>
              <a:p>
                <a:pPr algn="ctr" defTabSz="685800" eaLnBrk="0" hangingPunct="0">
                  <a:defRPr/>
                </a:pPr>
                <a:r>
                  <a:rPr lang="en-US" sz="1050" b="1" kern="0" dirty="0">
                    <a:solidFill>
                      <a:prstClr val="white"/>
                    </a:solidFill>
                  </a:rPr>
                  <a:t>Exchange</a:t>
                </a:r>
              </a:p>
              <a:p>
                <a:pPr algn="ctr" defTabSz="685800" eaLnBrk="0" hangingPunct="0">
                  <a:defRPr/>
                </a:pPr>
                <a:r>
                  <a:rPr lang="en-US" sz="1050" b="1" kern="0" dirty="0">
                    <a:solidFill>
                      <a:prstClr val="white"/>
                    </a:solidFill>
                  </a:rPr>
                  <a:t>Hub</a:t>
                </a:r>
              </a:p>
            </p:txBody>
          </p:sp>
          <p:cxnSp>
            <p:nvCxnSpPr>
              <p:cNvPr id="102" name="Straight Connector 101"/>
              <p:cNvCxnSpPr>
                <a:stCxn id="101" idx="4"/>
                <a:endCxn id="100" idx="0"/>
              </p:cNvCxnSpPr>
              <p:nvPr/>
            </p:nvCxnSpPr>
            <p:spPr>
              <a:xfrm>
                <a:off x="5643293" y="4401338"/>
                <a:ext cx="1" cy="839370"/>
              </a:xfrm>
              <a:prstGeom prst="line">
                <a:avLst/>
              </a:prstGeom>
              <a:noFill/>
              <a:ln w="6350" cap="flat" cmpd="sng" algn="ctr">
                <a:solidFill>
                  <a:srgbClr val="44546A"/>
                </a:solidFill>
                <a:prstDash val="solid"/>
                <a:miter lim="800000"/>
                <a:headEnd type="triangle" w="med" len="sm"/>
                <a:tailEnd type="triangle" w="med" len="sm"/>
              </a:ln>
              <a:effectLst/>
            </p:spPr>
          </p:cxnSp>
          <p:cxnSp>
            <p:nvCxnSpPr>
              <p:cNvPr id="103" name="Straight Connector 102"/>
              <p:cNvCxnSpPr>
                <a:stCxn id="99" idx="4"/>
                <a:endCxn id="101" idx="0"/>
              </p:cNvCxnSpPr>
              <p:nvPr/>
            </p:nvCxnSpPr>
            <p:spPr>
              <a:xfrm flipH="1">
                <a:off x="5643293" y="2121968"/>
                <a:ext cx="1" cy="839370"/>
              </a:xfrm>
              <a:prstGeom prst="line">
                <a:avLst/>
              </a:prstGeom>
              <a:noFill/>
              <a:ln w="6350" cap="flat" cmpd="sng" algn="ctr">
                <a:solidFill>
                  <a:srgbClr val="44546A"/>
                </a:solidFill>
                <a:prstDash val="solid"/>
                <a:miter lim="800000"/>
                <a:headEnd type="triangle" w="med" len="sm"/>
                <a:tailEnd type="triangle" w="med" len="sm"/>
              </a:ln>
              <a:effectLst/>
            </p:spPr>
          </p:cxnSp>
          <p:sp>
            <p:nvSpPr>
              <p:cNvPr id="105" name="Oval 4"/>
              <p:cNvSpPr>
                <a:spLocks noChangeArrowheads="1"/>
              </p:cNvSpPr>
              <p:nvPr/>
            </p:nvSpPr>
            <p:spPr bwMode="auto">
              <a:xfrm>
                <a:off x="3138446" y="3191401"/>
                <a:ext cx="959207" cy="979875"/>
              </a:xfrm>
              <a:prstGeom prst="ellipse">
                <a:avLst/>
              </a:prstGeom>
              <a:solidFill>
                <a:sysClr val="window" lastClr="FFFFFF">
                  <a:lumMod val="95000"/>
                </a:sysClr>
              </a:solidFill>
              <a:ln w="6350">
                <a:noFill/>
                <a:round/>
                <a:headEnd/>
                <a:tailEnd/>
              </a:ln>
              <a:effectLst/>
            </p:spPr>
            <p:txBody>
              <a:bodyPr lIns="54000" tIns="54000" rIns="54000" bIns="54000" anchor="ctr" anchorCtr="1"/>
              <a:lstStyle/>
              <a:p>
                <a:pPr algn="ctr" defTabSz="685800" eaLnBrk="0" hangingPunct="0">
                  <a:defRPr/>
                </a:pPr>
                <a:r>
                  <a:rPr lang="en-US" sz="900" b="1" kern="0" dirty="0">
                    <a:solidFill>
                      <a:srgbClr val="2088BD"/>
                    </a:solidFill>
                  </a:rPr>
                  <a:t>Physician Group</a:t>
                </a:r>
              </a:p>
              <a:p>
                <a:pPr algn="ctr" defTabSz="685800" eaLnBrk="0" hangingPunct="0">
                  <a:defRPr/>
                </a:pPr>
                <a:r>
                  <a:rPr lang="en-US" sz="600" kern="0" dirty="0">
                    <a:solidFill>
                      <a:srgbClr val="2088BD"/>
                    </a:solidFill>
                  </a:rPr>
                  <a:t>(eHealth Exchange)</a:t>
                </a:r>
              </a:p>
            </p:txBody>
          </p:sp>
          <p:sp>
            <p:nvSpPr>
              <p:cNvPr id="106" name="Oval 105"/>
              <p:cNvSpPr>
                <a:spLocks noChangeArrowheads="1"/>
              </p:cNvSpPr>
              <p:nvPr/>
            </p:nvSpPr>
            <p:spPr bwMode="auto">
              <a:xfrm>
                <a:off x="7237059" y="3191401"/>
                <a:ext cx="1000939" cy="979874"/>
              </a:xfrm>
              <a:prstGeom prst="ellipse">
                <a:avLst/>
              </a:prstGeom>
              <a:solidFill>
                <a:sysClr val="window" lastClr="FFFFFF">
                  <a:lumMod val="95000"/>
                </a:sysClr>
              </a:solidFill>
              <a:ln w="6350">
                <a:noFill/>
                <a:round/>
                <a:headEnd/>
                <a:tailEnd/>
              </a:ln>
              <a:effectLst/>
            </p:spPr>
            <p:txBody>
              <a:bodyPr lIns="54000" tIns="54000" rIns="54000" bIns="54000" anchor="ctr" anchorCtr="1"/>
              <a:lstStyle/>
              <a:p>
                <a:pPr algn="ctr" defTabSz="685800" eaLnBrk="0" hangingPunct="0">
                  <a:defRPr/>
                </a:pPr>
                <a:r>
                  <a:rPr lang="en-US" sz="900" b="1" kern="0" dirty="0">
                    <a:solidFill>
                      <a:prstClr val="black"/>
                    </a:solidFill>
                  </a:rPr>
                  <a:t>CommonWell</a:t>
                </a:r>
              </a:p>
              <a:p>
                <a:pPr algn="ctr" defTabSz="685800" eaLnBrk="0" hangingPunct="0">
                  <a:defRPr/>
                </a:pPr>
                <a:r>
                  <a:rPr lang="en-US" sz="900" b="1" kern="0" dirty="0">
                    <a:solidFill>
                      <a:prstClr val="black"/>
                    </a:solidFill>
                  </a:rPr>
                  <a:t>Network</a:t>
                </a:r>
              </a:p>
              <a:p>
                <a:pPr algn="ctr" defTabSz="685800" eaLnBrk="0" hangingPunct="0">
                  <a:defRPr/>
                </a:pPr>
                <a:r>
                  <a:rPr lang="en-US" sz="600" kern="0" dirty="0">
                    <a:solidFill>
                      <a:prstClr val="black"/>
                    </a:solidFill>
                  </a:rPr>
                  <a:t>(Carequality)</a:t>
                </a:r>
                <a:endParaRPr lang="en-US" sz="500" kern="0" dirty="0">
                  <a:solidFill>
                    <a:prstClr val="black"/>
                  </a:solidFill>
                </a:endParaRPr>
              </a:p>
            </p:txBody>
          </p:sp>
          <p:cxnSp>
            <p:nvCxnSpPr>
              <p:cNvPr id="107" name="Straight Connector 106"/>
              <p:cNvCxnSpPr>
                <a:stCxn id="101" idx="6"/>
                <a:endCxn id="106" idx="2"/>
              </p:cNvCxnSpPr>
              <p:nvPr/>
            </p:nvCxnSpPr>
            <p:spPr>
              <a:xfrm>
                <a:off x="6363293" y="3681338"/>
                <a:ext cx="873766" cy="0"/>
              </a:xfrm>
              <a:prstGeom prst="line">
                <a:avLst/>
              </a:prstGeom>
              <a:noFill/>
              <a:ln w="6350" cap="flat" cmpd="sng" algn="ctr">
                <a:solidFill>
                  <a:srgbClr val="44546A"/>
                </a:solidFill>
                <a:prstDash val="solid"/>
                <a:miter lim="800000"/>
                <a:headEnd type="triangle" w="med" len="sm"/>
                <a:tailEnd type="triangle" w="med" len="sm"/>
              </a:ln>
              <a:effectLst/>
            </p:spPr>
          </p:cxnSp>
          <p:cxnSp>
            <p:nvCxnSpPr>
              <p:cNvPr id="108" name="Straight Connector 107"/>
              <p:cNvCxnSpPr>
                <a:stCxn id="105" idx="6"/>
                <a:endCxn id="101" idx="2"/>
              </p:cNvCxnSpPr>
              <p:nvPr/>
            </p:nvCxnSpPr>
            <p:spPr>
              <a:xfrm flipV="1">
                <a:off x="4097653" y="3681338"/>
                <a:ext cx="825640" cy="1"/>
              </a:xfrm>
              <a:prstGeom prst="line">
                <a:avLst/>
              </a:prstGeom>
              <a:noFill/>
              <a:ln w="6350" cap="flat" cmpd="sng" algn="ctr">
                <a:solidFill>
                  <a:srgbClr val="44546A"/>
                </a:solidFill>
                <a:prstDash val="solid"/>
                <a:miter lim="800000"/>
                <a:headEnd type="triangle" w="med" len="sm"/>
                <a:tailEnd type="triangle" w="med" len="sm"/>
              </a:ln>
              <a:effectLst/>
            </p:spPr>
          </p:cxnSp>
          <p:sp>
            <p:nvSpPr>
              <p:cNvPr id="109" name="Oval 4"/>
              <p:cNvSpPr>
                <a:spLocks noChangeArrowheads="1"/>
              </p:cNvSpPr>
              <p:nvPr/>
            </p:nvSpPr>
            <p:spPr bwMode="auto">
              <a:xfrm>
                <a:off x="3683154" y="1799717"/>
                <a:ext cx="959207" cy="979875"/>
              </a:xfrm>
              <a:prstGeom prst="ellipse">
                <a:avLst/>
              </a:prstGeom>
              <a:solidFill>
                <a:sysClr val="window" lastClr="FFFFFF">
                  <a:lumMod val="95000"/>
                </a:sysClr>
              </a:solidFill>
              <a:ln w="6350">
                <a:noFill/>
                <a:round/>
                <a:headEnd/>
                <a:tailEnd/>
              </a:ln>
              <a:effectLst/>
            </p:spPr>
            <p:txBody>
              <a:bodyPr lIns="54000" tIns="54000" rIns="54000" bIns="54000" anchor="ctr" anchorCtr="1"/>
              <a:lstStyle/>
              <a:p>
                <a:pPr algn="ctr" defTabSz="685800" eaLnBrk="0" hangingPunct="0">
                  <a:defRPr/>
                </a:pPr>
                <a:r>
                  <a:rPr lang="en-US" sz="900" b="1" kern="0" dirty="0">
                    <a:solidFill>
                      <a:srgbClr val="2088BD"/>
                    </a:solidFill>
                  </a:rPr>
                  <a:t>Regional HIE</a:t>
                </a:r>
              </a:p>
              <a:p>
                <a:pPr algn="ctr" defTabSz="685800" eaLnBrk="0" hangingPunct="0">
                  <a:defRPr/>
                </a:pPr>
                <a:r>
                  <a:rPr lang="en-US" sz="600" kern="0" dirty="0">
                    <a:solidFill>
                      <a:srgbClr val="2088BD"/>
                    </a:solidFill>
                  </a:rPr>
                  <a:t>(eHealth Exchange)</a:t>
                </a:r>
              </a:p>
            </p:txBody>
          </p:sp>
          <p:sp>
            <p:nvSpPr>
              <p:cNvPr id="111" name="Oval 110"/>
              <p:cNvSpPr>
                <a:spLocks noChangeArrowheads="1"/>
              </p:cNvSpPr>
              <p:nvPr/>
            </p:nvSpPr>
            <p:spPr bwMode="auto">
              <a:xfrm>
                <a:off x="6596094" y="4683017"/>
                <a:ext cx="959207" cy="979875"/>
              </a:xfrm>
              <a:prstGeom prst="ellipse">
                <a:avLst/>
              </a:prstGeom>
              <a:solidFill>
                <a:sysClr val="window" lastClr="FFFFFF">
                  <a:lumMod val="95000"/>
                </a:sysClr>
              </a:solidFill>
              <a:ln w="6350">
                <a:noFill/>
                <a:round/>
                <a:headEnd/>
                <a:tailEnd/>
              </a:ln>
              <a:effectLst/>
            </p:spPr>
            <p:txBody>
              <a:bodyPr lIns="54000" tIns="54000" rIns="54000" bIns="54000" anchor="ctr" anchorCtr="1"/>
              <a:lstStyle/>
              <a:p>
                <a:pPr algn="ctr" defTabSz="685800" eaLnBrk="0" hangingPunct="0">
                  <a:defRPr/>
                </a:pPr>
                <a:r>
                  <a:rPr lang="en-US" sz="900" b="1" kern="0" dirty="0">
                    <a:solidFill>
                      <a:prstClr val="black"/>
                    </a:solidFill>
                  </a:rPr>
                  <a:t>Epic </a:t>
                </a:r>
                <a:br>
                  <a:rPr lang="en-US" sz="900" b="1" kern="0" dirty="0">
                    <a:solidFill>
                      <a:prstClr val="black"/>
                    </a:solidFill>
                  </a:rPr>
                </a:br>
                <a:r>
                  <a:rPr lang="en-US" sz="900" b="1" kern="0" dirty="0">
                    <a:solidFill>
                      <a:prstClr val="black"/>
                    </a:solidFill>
                  </a:rPr>
                  <a:t>Network</a:t>
                </a:r>
              </a:p>
              <a:p>
                <a:pPr algn="ctr" defTabSz="685800" eaLnBrk="0" hangingPunct="0">
                  <a:defRPr/>
                </a:pPr>
                <a:r>
                  <a:rPr lang="en-US" sz="600" kern="0" dirty="0">
                    <a:solidFill>
                      <a:prstClr val="black"/>
                    </a:solidFill>
                  </a:rPr>
                  <a:t>(Carequality)</a:t>
                </a:r>
              </a:p>
              <a:p>
                <a:pPr algn="ctr" defTabSz="685800" eaLnBrk="0" hangingPunct="0">
                  <a:defRPr/>
                </a:pPr>
                <a:r>
                  <a:rPr lang="en-US" sz="600" kern="0" dirty="0">
                    <a:solidFill>
                      <a:schemeClr val="accent4">
                        <a:lumMod val="75000"/>
                      </a:schemeClr>
                    </a:solidFill>
                  </a:rPr>
                  <a:t>Multiple endpoints</a:t>
                </a:r>
                <a:endParaRPr lang="en-US" sz="400" kern="0" dirty="0">
                  <a:solidFill>
                    <a:schemeClr val="accent4">
                      <a:lumMod val="75000"/>
                    </a:schemeClr>
                  </a:solidFill>
                </a:endParaRPr>
              </a:p>
            </p:txBody>
          </p:sp>
          <p:cxnSp>
            <p:nvCxnSpPr>
              <p:cNvPr id="113" name="Straight Connector 112"/>
              <p:cNvCxnSpPr>
                <a:stCxn id="101" idx="5"/>
                <a:endCxn id="111" idx="1"/>
              </p:cNvCxnSpPr>
              <p:nvPr/>
            </p:nvCxnSpPr>
            <p:spPr>
              <a:xfrm>
                <a:off x="6152410" y="4190455"/>
                <a:ext cx="584157" cy="636061"/>
              </a:xfrm>
              <a:prstGeom prst="line">
                <a:avLst/>
              </a:prstGeom>
              <a:noFill/>
              <a:ln w="6350" cap="flat" cmpd="sng" algn="ctr">
                <a:solidFill>
                  <a:srgbClr val="44546A"/>
                </a:solidFill>
                <a:prstDash val="solid"/>
                <a:miter lim="800000"/>
                <a:headEnd type="triangle" w="med" len="sm"/>
                <a:tailEnd type="triangle" w="med" len="sm"/>
              </a:ln>
              <a:effectLst/>
            </p:spPr>
          </p:cxnSp>
          <p:cxnSp>
            <p:nvCxnSpPr>
              <p:cNvPr id="114" name="Straight Connector 113"/>
              <p:cNvCxnSpPr>
                <a:stCxn id="109" idx="5"/>
                <a:endCxn id="101" idx="1"/>
              </p:cNvCxnSpPr>
              <p:nvPr/>
            </p:nvCxnSpPr>
            <p:spPr>
              <a:xfrm>
                <a:off x="4501888" y="2636093"/>
                <a:ext cx="632288" cy="536128"/>
              </a:xfrm>
              <a:prstGeom prst="line">
                <a:avLst/>
              </a:prstGeom>
              <a:noFill/>
              <a:ln w="6350" cap="flat" cmpd="sng" algn="ctr">
                <a:solidFill>
                  <a:srgbClr val="44546A"/>
                </a:solidFill>
                <a:prstDash val="solid"/>
                <a:miter lim="800000"/>
                <a:headEnd type="triangle" w="med" len="sm"/>
                <a:tailEnd type="triangle" w="med" len="sm"/>
              </a:ln>
              <a:effectLst/>
            </p:spPr>
          </p:cxnSp>
          <p:sp>
            <p:nvSpPr>
              <p:cNvPr id="117" name="Oval 4"/>
              <p:cNvSpPr>
                <a:spLocks noChangeArrowheads="1"/>
              </p:cNvSpPr>
              <p:nvPr/>
            </p:nvSpPr>
            <p:spPr bwMode="auto">
              <a:xfrm>
                <a:off x="3662990" y="4597591"/>
                <a:ext cx="959207" cy="979875"/>
              </a:xfrm>
              <a:prstGeom prst="ellipse">
                <a:avLst/>
              </a:prstGeom>
              <a:solidFill>
                <a:sysClr val="window" lastClr="FFFFFF">
                  <a:lumMod val="95000"/>
                </a:sysClr>
              </a:solidFill>
              <a:ln w="6350">
                <a:noFill/>
                <a:round/>
                <a:headEnd/>
                <a:tailEnd/>
              </a:ln>
              <a:effectLst/>
            </p:spPr>
            <p:txBody>
              <a:bodyPr lIns="54000" tIns="54000" rIns="54000" bIns="54000" anchor="ctr" anchorCtr="1"/>
              <a:lstStyle/>
              <a:p>
                <a:pPr algn="ctr" defTabSz="685800" eaLnBrk="0" hangingPunct="0">
                  <a:defRPr/>
                </a:pPr>
                <a:r>
                  <a:rPr lang="en-US" sz="900" b="1" kern="0" dirty="0">
                    <a:solidFill>
                      <a:srgbClr val="2088BD"/>
                    </a:solidFill>
                  </a:rPr>
                  <a:t>Federal Partner</a:t>
                </a:r>
              </a:p>
              <a:p>
                <a:pPr algn="ctr" defTabSz="685800" eaLnBrk="0" hangingPunct="0">
                  <a:defRPr/>
                </a:pPr>
                <a:r>
                  <a:rPr lang="en-US" sz="600" kern="0" dirty="0">
                    <a:solidFill>
                      <a:srgbClr val="2088BD"/>
                    </a:solidFill>
                  </a:rPr>
                  <a:t>(eHealth Exchange)</a:t>
                </a:r>
              </a:p>
            </p:txBody>
          </p:sp>
          <p:sp>
            <p:nvSpPr>
              <p:cNvPr id="118" name="Oval 117"/>
              <p:cNvSpPr>
                <a:spLocks noChangeArrowheads="1"/>
              </p:cNvSpPr>
              <p:nvPr/>
            </p:nvSpPr>
            <p:spPr bwMode="auto">
              <a:xfrm>
                <a:off x="6728551" y="1877119"/>
                <a:ext cx="989898" cy="979874"/>
              </a:xfrm>
              <a:prstGeom prst="ellipse">
                <a:avLst/>
              </a:prstGeom>
              <a:solidFill>
                <a:sysClr val="window" lastClr="FFFFFF">
                  <a:lumMod val="95000"/>
                </a:sysClr>
              </a:solidFill>
              <a:ln w="6350">
                <a:noFill/>
                <a:round/>
                <a:headEnd/>
                <a:tailEnd/>
              </a:ln>
              <a:effectLst/>
            </p:spPr>
            <p:txBody>
              <a:bodyPr lIns="54000" tIns="54000" rIns="54000" bIns="54000" anchor="ctr" anchorCtr="1"/>
              <a:lstStyle/>
              <a:p>
                <a:pPr algn="ctr" defTabSz="685800" eaLnBrk="0" hangingPunct="0">
                  <a:defRPr/>
                </a:pPr>
                <a:r>
                  <a:rPr lang="en-US" sz="900" b="1" kern="0" dirty="0">
                    <a:solidFill>
                      <a:prstClr val="black"/>
                    </a:solidFill>
                  </a:rPr>
                  <a:t>athenahealth Network</a:t>
                </a:r>
              </a:p>
              <a:p>
                <a:pPr algn="ctr" defTabSz="685800" eaLnBrk="0" hangingPunct="0">
                  <a:defRPr/>
                </a:pPr>
                <a:r>
                  <a:rPr lang="en-US" sz="600" kern="0" dirty="0">
                    <a:solidFill>
                      <a:prstClr val="black"/>
                    </a:solidFill>
                  </a:rPr>
                  <a:t>(Carequality)</a:t>
                </a:r>
                <a:endParaRPr lang="en-US" sz="500" kern="0" dirty="0">
                  <a:solidFill>
                    <a:srgbClr val="2088BD"/>
                  </a:solidFill>
                </a:endParaRPr>
              </a:p>
            </p:txBody>
          </p:sp>
          <p:cxnSp>
            <p:nvCxnSpPr>
              <p:cNvPr id="119" name="Straight Connector 118"/>
              <p:cNvCxnSpPr>
                <a:stCxn id="101" idx="7"/>
                <a:endCxn id="118" idx="3"/>
              </p:cNvCxnSpPr>
              <p:nvPr/>
            </p:nvCxnSpPr>
            <p:spPr>
              <a:xfrm flipV="1">
                <a:off x="6152410" y="2713494"/>
                <a:ext cx="721108" cy="458726"/>
              </a:xfrm>
              <a:prstGeom prst="line">
                <a:avLst/>
              </a:prstGeom>
              <a:noFill/>
              <a:ln w="6350" cap="flat" cmpd="sng" algn="ctr">
                <a:solidFill>
                  <a:srgbClr val="44546A"/>
                </a:solidFill>
                <a:prstDash val="solid"/>
                <a:miter lim="800000"/>
                <a:headEnd type="triangle" w="med" len="sm"/>
                <a:tailEnd type="triangle" w="med" len="sm"/>
              </a:ln>
              <a:effectLst/>
            </p:spPr>
          </p:cxnSp>
          <p:cxnSp>
            <p:nvCxnSpPr>
              <p:cNvPr id="120" name="Straight Connector 119"/>
              <p:cNvCxnSpPr>
                <a:stCxn id="117" idx="7"/>
                <a:endCxn id="101" idx="3"/>
              </p:cNvCxnSpPr>
              <p:nvPr/>
            </p:nvCxnSpPr>
            <p:spPr>
              <a:xfrm flipV="1">
                <a:off x="4481724" y="4190455"/>
                <a:ext cx="652452" cy="550635"/>
              </a:xfrm>
              <a:prstGeom prst="line">
                <a:avLst/>
              </a:prstGeom>
              <a:noFill/>
              <a:ln w="6350" cap="flat" cmpd="sng" algn="ctr">
                <a:solidFill>
                  <a:srgbClr val="44546A"/>
                </a:solidFill>
                <a:prstDash val="solid"/>
                <a:miter lim="800000"/>
                <a:headEnd type="triangle" w="med" len="sm"/>
                <a:tailEnd type="triangle" w="med" len="sm"/>
              </a:ln>
              <a:effectLst/>
            </p:spPr>
          </p:cxnSp>
        </p:grpSp>
        <p:sp>
          <p:nvSpPr>
            <p:cNvPr id="97" name="TextBox 96"/>
            <p:cNvSpPr txBox="1"/>
            <p:nvPr/>
          </p:nvSpPr>
          <p:spPr>
            <a:xfrm>
              <a:off x="3129056" y="3577449"/>
              <a:ext cx="852712" cy="369332"/>
            </a:xfrm>
            <a:prstGeom prst="rect">
              <a:avLst/>
            </a:prstGeom>
            <a:noFill/>
          </p:spPr>
          <p:txBody>
            <a:bodyPr wrap="square" rtlCol="0">
              <a:spAutoFit/>
            </a:bodyPr>
            <a:lstStyle/>
            <a:p>
              <a:pPr marL="57150" indent="-57150">
                <a:buFont typeface="+mj-lt"/>
                <a:buAutoNum type="arabicPeriod"/>
              </a:pPr>
              <a:r>
                <a:rPr lang="en-US" sz="600" dirty="0">
                  <a:solidFill>
                    <a:schemeClr val="bg1">
                      <a:lumMod val="10000"/>
                    </a:schemeClr>
                  </a:solidFill>
                </a:rPr>
                <a:t>Patient Discovery</a:t>
              </a:r>
            </a:p>
            <a:p>
              <a:pPr marL="57150" indent="-57150">
                <a:buFont typeface="+mj-lt"/>
                <a:buAutoNum type="arabicPeriod"/>
              </a:pPr>
              <a:r>
                <a:rPr lang="en-US" sz="600" dirty="0">
                  <a:solidFill>
                    <a:schemeClr val="bg1">
                      <a:lumMod val="10000"/>
                    </a:schemeClr>
                  </a:solidFill>
                </a:rPr>
                <a:t>Query Documents</a:t>
              </a:r>
            </a:p>
            <a:p>
              <a:pPr marL="57150" indent="-57150">
                <a:buFont typeface="+mj-lt"/>
                <a:buAutoNum type="arabicPeriod"/>
              </a:pPr>
              <a:r>
                <a:rPr lang="en-US" sz="600" dirty="0">
                  <a:solidFill>
                    <a:schemeClr val="bg1">
                      <a:lumMod val="10000"/>
                    </a:schemeClr>
                  </a:solidFill>
                </a:rPr>
                <a:t>Document Retrieve</a:t>
              </a:r>
            </a:p>
          </p:txBody>
        </p:sp>
        <p:sp>
          <p:nvSpPr>
            <p:cNvPr id="98" name="TextBox 97"/>
            <p:cNvSpPr txBox="1"/>
            <p:nvPr/>
          </p:nvSpPr>
          <p:spPr>
            <a:xfrm>
              <a:off x="5649782" y="3577449"/>
              <a:ext cx="852712" cy="369332"/>
            </a:xfrm>
            <a:prstGeom prst="rect">
              <a:avLst/>
            </a:prstGeom>
            <a:noFill/>
          </p:spPr>
          <p:txBody>
            <a:bodyPr wrap="square" rtlCol="0">
              <a:spAutoFit/>
            </a:bodyPr>
            <a:lstStyle/>
            <a:p>
              <a:pPr algn="ctr"/>
              <a:r>
                <a:rPr lang="en-US" sz="600" dirty="0">
                  <a:solidFill>
                    <a:schemeClr val="bg1">
                      <a:lumMod val="10000"/>
                    </a:schemeClr>
                  </a:solidFill>
                </a:rPr>
                <a:t>Hub facilitates translations required by Carequality</a:t>
              </a:r>
            </a:p>
          </p:txBody>
        </p:sp>
      </p:grpSp>
      <p:pic>
        <p:nvPicPr>
          <p:cNvPr id="121" name="Picture 12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44686" y="3041888"/>
            <a:ext cx="1314552" cy="451264"/>
          </a:xfrm>
          <a:prstGeom prst="rect">
            <a:avLst/>
          </a:prstGeom>
        </p:spPr>
      </p:pic>
      <p:sp>
        <p:nvSpPr>
          <p:cNvPr id="122" name="TextBox 121"/>
          <p:cNvSpPr txBox="1"/>
          <p:nvPr/>
        </p:nvSpPr>
        <p:spPr>
          <a:xfrm>
            <a:off x="9144686" y="3526767"/>
            <a:ext cx="1301414" cy="1615827"/>
          </a:xfrm>
          <a:prstGeom prst="rect">
            <a:avLst/>
          </a:prstGeom>
          <a:noFill/>
        </p:spPr>
        <p:txBody>
          <a:bodyPr wrap="square" rtlCol="0">
            <a:spAutoFit/>
          </a:bodyPr>
          <a:lstStyle/>
          <a:p>
            <a:pPr marL="171450" indent="-171450">
              <a:buFont typeface="Arial" panose="020B0604020202020204" pitchFamily="34" charset="0"/>
              <a:buChar char="•"/>
            </a:pPr>
            <a:r>
              <a:rPr lang="en-US" sz="900" dirty="0">
                <a:solidFill>
                  <a:schemeClr val="bg1">
                    <a:lumMod val="10000"/>
                  </a:schemeClr>
                </a:solidFill>
              </a:rPr>
              <a:t>Surescripts</a:t>
            </a:r>
          </a:p>
          <a:p>
            <a:pPr marL="171450" indent="-171450">
              <a:buFont typeface="Arial" panose="020B0604020202020204" pitchFamily="34" charset="0"/>
              <a:buChar char="•"/>
            </a:pPr>
            <a:r>
              <a:rPr lang="en-US" sz="900" dirty="0">
                <a:solidFill>
                  <a:schemeClr val="bg1">
                    <a:lumMod val="10000"/>
                  </a:schemeClr>
                </a:solidFill>
              </a:rPr>
              <a:t>CommonWell Health Alliance</a:t>
            </a:r>
          </a:p>
          <a:p>
            <a:pPr marL="171450" indent="-171450">
              <a:buFont typeface="Arial" panose="020B0604020202020204" pitchFamily="34" charset="0"/>
              <a:buChar char="•"/>
            </a:pPr>
            <a:r>
              <a:rPr lang="en-US" sz="900" dirty="0">
                <a:solidFill>
                  <a:schemeClr val="bg1">
                    <a:lumMod val="10000"/>
                  </a:schemeClr>
                </a:solidFill>
              </a:rPr>
              <a:t>athenahealth</a:t>
            </a:r>
          </a:p>
          <a:p>
            <a:pPr marL="171450" indent="-171450">
              <a:buFont typeface="Arial" panose="020B0604020202020204" pitchFamily="34" charset="0"/>
              <a:buChar char="•"/>
            </a:pPr>
            <a:r>
              <a:rPr lang="en-US" sz="900" dirty="0">
                <a:solidFill>
                  <a:schemeClr val="bg1">
                    <a:lumMod val="10000"/>
                  </a:schemeClr>
                </a:solidFill>
              </a:rPr>
              <a:t>NextGen Healthcare</a:t>
            </a:r>
          </a:p>
          <a:p>
            <a:pPr marL="171450" indent="-171450">
              <a:buFont typeface="Arial" panose="020B0604020202020204" pitchFamily="34" charset="0"/>
              <a:buChar char="•"/>
            </a:pPr>
            <a:r>
              <a:rPr lang="en-US" sz="900" dirty="0">
                <a:solidFill>
                  <a:schemeClr val="bg1">
                    <a:lumMod val="10000"/>
                  </a:schemeClr>
                </a:solidFill>
              </a:rPr>
              <a:t>eClinicalWorks</a:t>
            </a:r>
          </a:p>
          <a:p>
            <a:pPr marL="171450" indent="-171450">
              <a:buFont typeface="Arial" panose="020B0604020202020204" pitchFamily="34" charset="0"/>
              <a:buChar char="•"/>
            </a:pPr>
            <a:r>
              <a:rPr lang="en-US" sz="900" dirty="0">
                <a:solidFill>
                  <a:schemeClr val="bg1">
                    <a:lumMod val="10000"/>
                  </a:schemeClr>
                </a:solidFill>
              </a:rPr>
              <a:t>Epic Care Everywhere</a:t>
            </a:r>
          </a:p>
          <a:p>
            <a:pPr marL="171450" indent="-171450">
              <a:buFont typeface="Arial" panose="020B0604020202020204" pitchFamily="34" charset="0"/>
              <a:buChar char="•"/>
            </a:pPr>
            <a:r>
              <a:rPr lang="en-US" sz="900" dirty="0">
                <a:solidFill>
                  <a:schemeClr val="bg1">
                    <a:lumMod val="10000"/>
                  </a:schemeClr>
                </a:solidFill>
              </a:rPr>
              <a:t>GE</a:t>
            </a:r>
          </a:p>
          <a:p>
            <a:pPr marL="171450" indent="-171450">
              <a:buFont typeface="Arial" panose="020B0604020202020204" pitchFamily="34" charset="0"/>
              <a:buChar char="•"/>
            </a:pPr>
            <a:r>
              <a:rPr lang="en-US" sz="900" dirty="0">
                <a:solidFill>
                  <a:schemeClr val="bg1">
                    <a:lumMod val="10000"/>
                  </a:schemeClr>
                </a:solidFill>
              </a:rPr>
              <a:t>Netsmart</a:t>
            </a:r>
          </a:p>
          <a:p>
            <a:pPr marL="171450" indent="-171450">
              <a:buFont typeface="Arial" panose="020B0604020202020204" pitchFamily="34" charset="0"/>
              <a:buChar char="•"/>
            </a:pPr>
            <a:r>
              <a:rPr lang="en-US" sz="900" dirty="0">
                <a:solidFill>
                  <a:schemeClr val="bg1">
                    <a:lumMod val="10000"/>
                  </a:schemeClr>
                </a:solidFill>
              </a:rPr>
              <a:t>Etc.</a:t>
            </a:r>
          </a:p>
        </p:txBody>
      </p:sp>
    </p:spTree>
    <p:extLst>
      <p:ext uri="{BB962C8B-B14F-4D97-AF65-F5344CB8AC3E}">
        <p14:creationId xmlns:p14="http://schemas.microsoft.com/office/powerpoint/2010/main" val="30064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2019 eHealth Exchange Roadmap</a:t>
            </a:r>
          </a:p>
        </p:txBody>
      </p:sp>
      <p:sp>
        <p:nvSpPr>
          <p:cNvPr id="4" name="Footer Placeholder 3"/>
          <p:cNvSpPr>
            <a:spLocks noGrp="1"/>
          </p:cNvSpPr>
          <p:nvPr>
            <p:ph type="ftr" sz="quarter" idx="3"/>
          </p:nvPr>
        </p:nvSpPr>
        <p:spPr/>
        <p:txBody>
          <a:bodyPr/>
          <a:lstStyle/>
          <a:p>
            <a:r>
              <a:rPr lang="en-US" dirty="0"/>
              <a:t>2019 @Copyright The Sequoia Project. All rights reserved.</a:t>
            </a:r>
          </a:p>
        </p:txBody>
      </p:sp>
      <p:sp>
        <p:nvSpPr>
          <p:cNvPr id="5" name="Slide Number Placeholder 4"/>
          <p:cNvSpPr>
            <a:spLocks noGrp="1"/>
          </p:cNvSpPr>
          <p:nvPr>
            <p:ph type="sldNum" sz="quarter" idx="4"/>
          </p:nvPr>
        </p:nvSpPr>
        <p:spPr/>
        <p:txBody>
          <a:bodyPr/>
          <a:lstStyle/>
          <a:p>
            <a:fld id="{110F2CD9-D4A6-D649-B317-3FECD8B02543}" type="slidenum">
              <a:rPr lang="en-US" smtClean="0"/>
              <a:pPr/>
              <a:t>16</a:t>
            </a:fld>
            <a:endParaRPr lang="en-US" dirty="0"/>
          </a:p>
        </p:txBody>
      </p:sp>
      <p:sp>
        <p:nvSpPr>
          <p:cNvPr id="7" name="Rounded Rectangle 6"/>
          <p:cNvSpPr/>
          <p:nvPr/>
        </p:nvSpPr>
        <p:spPr>
          <a:xfrm>
            <a:off x="2329356" y="1885950"/>
            <a:ext cx="1016473" cy="3578068"/>
          </a:xfrm>
          <a:prstGeom prst="roundRect">
            <a:avLst>
              <a:gd name="adj" fmla="val 7078"/>
            </a:avLst>
          </a:prstGeom>
          <a:solidFill>
            <a:srgbClr val="B49C25"/>
          </a:solidFill>
          <a:ln w="19050" cap="flat" cmpd="sng" algn="ctr">
            <a:noFill/>
            <a:prstDash val="solid"/>
          </a:ln>
          <a:effectLst/>
        </p:spPr>
        <p:txBody>
          <a:bodyPr lIns="36576" tIns="731520" rIns="36576" bIns="45720" rtlCol="0" anchor="t"/>
          <a:lstStyle/>
          <a:p>
            <a:pPr defTabSz="914400">
              <a:spcBef>
                <a:spcPts val="1200"/>
              </a:spcBef>
              <a:defRPr/>
            </a:pPr>
            <a:endParaRPr lang="en-IN" sz="1100" kern="0" dirty="0">
              <a:solidFill>
                <a:srgbClr val="FFFFFF"/>
              </a:solidFill>
              <a:latin typeface="Arial"/>
            </a:endParaRPr>
          </a:p>
          <a:p>
            <a:pPr algn="ctr" defTabSz="914400">
              <a:spcBef>
                <a:spcPts val="1200"/>
              </a:spcBef>
              <a:defRPr/>
            </a:pPr>
            <a:endParaRPr lang="en-IN" sz="1100" b="1" kern="0" dirty="0">
              <a:solidFill>
                <a:srgbClr val="FFFFFF"/>
              </a:solidFill>
              <a:latin typeface="Arial"/>
            </a:endParaRPr>
          </a:p>
          <a:p>
            <a:pPr algn="ctr" defTabSz="914400">
              <a:spcBef>
                <a:spcPts val="1200"/>
              </a:spcBef>
              <a:defRPr/>
            </a:pPr>
            <a:r>
              <a:rPr lang="en-IN" sz="1100" b="1" kern="0" dirty="0">
                <a:solidFill>
                  <a:srgbClr val="FFFFFF"/>
                </a:solidFill>
                <a:latin typeface="Arial"/>
              </a:rPr>
              <a:t>Hub Platform</a:t>
            </a:r>
            <a:endParaRPr lang="en-IN" sz="1100" kern="0" dirty="0">
              <a:solidFill>
                <a:srgbClr val="FFFFFF"/>
              </a:solidFill>
              <a:latin typeface="Arial"/>
            </a:endParaRPr>
          </a:p>
        </p:txBody>
      </p:sp>
      <p:sp>
        <p:nvSpPr>
          <p:cNvPr id="8" name="Rounded Rectangle 7"/>
          <p:cNvSpPr/>
          <p:nvPr/>
        </p:nvSpPr>
        <p:spPr>
          <a:xfrm>
            <a:off x="3412661" y="1885950"/>
            <a:ext cx="1016473" cy="3578068"/>
          </a:xfrm>
          <a:prstGeom prst="roundRect">
            <a:avLst>
              <a:gd name="adj" fmla="val 7078"/>
            </a:avLst>
          </a:prstGeom>
          <a:solidFill>
            <a:srgbClr val="5C9B89"/>
          </a:solidFill>
          <a:ln w="19050" cap="flat" cmpd="sng" algn="ctr">
            <a:noFill/>
            <a:prstDash val="solid"/>
          </a:ln>
          <a:effectLst/>
        </p:spPr>
        <p:txBody>
          <a:bodyPr lIns="36576" tIns="731520" rIns="36576" bIns="45720" rtlCol="0" anchor="t"/>
          <a:lstStyle/>
          <a:p>
            <a:pPr defTabSz="914400">
              <a:spcBef>
                <a:spcPts val="1200"/>
              </a:spcBef>
              <a:defRPr/>
            </a:pPr>
            <a:endParaRPr lang="en-IN" sz="1100" kern="0" dirty="0">
              <a:solidFill>
                <a:srgbClr val="FFFFFF"/>
              </a:solidFill>
              <a:latin typeface="Arial"/>
            </a:endParaRPr>
          </a:p>
          <a:p>
            <a:pPr algn="ctr" defTabSz="914400">
              <a:spcBef>
                <a:spcPts val="1200"/>
              </a:spcBef>
              <a:defRPr/>
            </a:pPr>
            <a:endParaRPr lang="en-IN" sz="1100" b="1" kern="0" dirty="0">
              <a:solidFill>
                <a:srgbClr val="FFFFFF"/>
              </a:solidFill>
              <a:latin typeface="Arial"/>
            </a:endParaRPr>
          </a:p>
          <a:p>
            <a:pPr algn="ctr" defTabSz="914400">
              <a:spcBef>
                <a:spcPts val="1200"/>
              </a:spcBef>
              <a:defRPr/>
            </a:pPr>
            <a:r>
              <a:rPr lang="en-IN" sz="1100" b="1" kern="0" dirty="0">
                <a:solidFill>
                  <a:srgbClr val="FFFFFF"/>
                </a:solidFill>
                <a:latin typeface="Arial"/>
              </a:rPr>
              <a:t>Carequality</a:t>
            </a:r>
          </a:p>
        </p:txBody>
      </p:sp>
      <p:sp>
        <p:nvSpPr>
          <p:cNvPr id="9" name="Rounded Rectangle 8"/>
          <p:cNvSpPr/>
          <p:nvPr/>
        </p:nvSpPr>
        <p:spPr>
          <a:xfrm>
            <a:off x="5579272" y="1885951"/>
            <a:ext cx="1016473" cy="3578069"/>
          </a:xfrm>
          <a:prstGeom prst="roundRect">
            <a:avLst>
              <a:gd name="adj" fmla="val 7078"/>
            </a:avLst>
          </a:prstGeom>
          <a:solidFill>
            <a:srgbClr val="FFC000"/>
          </a:solidFill>
          <a:ln w="19050" cap="flat" cmpd="sng" algn="ctr">
            <a:noFill/>
            <a:prstDash val="solid"/>
          </a:ln>
          <a:effectLst/>
        </p:spPr>
        <p:txBody>
          <a:bodyPr lIns="36576" tIns="731520" rIns="36576" bIns="18288" rtlCol="0" anchor="t">
            <a:noAutofit/>
          </a:bodyPr>
          <a:lstStyle/>
          <a:p>
            <a:pPr defTabSz="914400">
              <a:spcBef>
                <a:spcPts val="1200"/>
              </a:spcBef>
              <a:defRPr/>
            </a:pPr>
            <a:endParaRPr lang="en-IN" sz="1100" kern="0" dirty="0">
              <a:solidFill>
                <a:srgbClr val="FFFFFF"/>
              </a:solidFill>
              <a:latin typeface="Arial"/>
            </a:endParaRPr>
          </a:p>
          <a:p>
            <a:pPr algn="ctr" defTabSz="914400">
              <a:spcBef>
                <a:spcPts val="1200"/>
              </a:spcBef>
              <a:defRPr/>
            </a:pPr>
            <a:endParaRPr lang="en-IN" sz="1100" b="1" kern="0" dirty="0">
              <a:solidFill>
                <a:srgbClr val="FFFFFF"/>
              </a:solidFill>
              <a:latin typeface="Arial"/>
            </a:endParaRPr>
          </a:p>
          <a:p>
            <a:pPr algn="ctr" defTabSz="914400">
              <a:spcBef>
                <a:spcPts val="1200"/>
              </a:spcBef>
              <a:defRPr/>
            </a:pPr>
            <a:r>
              <a:rPr lang="en-IN" sz="1100" b="1" kern="0" dirty="0">
                <a:solidFill>
                  <a:srgbClr val="FFFFFF"/>
                </a:solidFill>
                <a:latin typeface="Arial"/>
              </a:rPr>
              <a:t>PULSE Integration</a:t>
            </a:r>
          </a:p>
        </p:txBody>
      </p:sp>
      <p:sp>
        <p:nvSpPr>
          <p:cNvPr id="10" name="Rounded Rectangle 9"/>
          <p:cNvSpPr/>
          <p:nvPr/>
        </p:nvSpPr>
        <p:spPr>
          <a:xfrm>
            <a:off x="7745882" y="1885950"/>
            <a:ext cx="1016473" cy="3578068"/>
          </a:xfrm>
          <a:prstGeom prst="roundRect">
            <a:avLst>
              <a:gd name="adj" fmla="val 7078"/>
            </a:avLst>
          </a:prstGeom>
          <a:solidFill>
            <a:srgbClr val="0FC1FF"/>
          </a:solidFill>
          <a:ln w="19050" cap="flat" cmpd="sng" algn="ctr">
            <a:noFill/>
            <a:prstDash val="solid"/>
          </a:ln>
          <a:effectLst/>
        </p:spPr>
        <p:txBody>
          <a:bodyPr lIns="36576" tIns="731520" rIns="36576" bIns="45720" rtlCol="0" anchor="t"/>
          <a:lstStyle/>
          <a:p>
            <a:pPr defTabSz="914400">
              <a:spcBef>
                <a:spcPts val="1200"/>
              </a:spcBef>
              <a:defRPr/>
            </a:pPr>
            <a:endParaRPr lang="en-IN" sz="1100" kern="0" dirty="0">
              <a:solidFill>
                <a:srgbClr val="FFFFFF"/>
              </a:solidFill>
              <a:latin typeface="Arial"/>
            </a:endParaRPr>
          </a:p>
          <a:p>
            <a:pPr algn="ctr" defTabSz="914400">
              <a:spcBef>
                <a:spcPts val="1200"/>
              </a:spcBef>
              <a:defRPr/>
            </a:pPr>
            <a:endParaRPr lang="en-IN" sz="1100" b="1" kern="0" dirty="0">
              <a:solidFill>
                <a:srgbClr val="FFFFFF"/>
              </a:solidFill>
              <a:latin typeface="Arial"/>
            </a:endParaRPr>
          </a:p>
          <a:p>
            <a:pPr algn="ctr" defTabSz="914400">
              <a:spcBef>
                <a:spcPts val="1200"/>
              </a:spcBef>
              <a:defRPr/>
            </a:pPr>
            <a:r>
              <a:rPr lang="en-IN" sz="1100" b="1" kern="0" dirty="0">
                <a:solidFill>
                  <a:srgbClr val="FFFFFF"/>
                </a:solidFill>
                <a:latin typeface="Arial"/>
              </a:rPr>
              <a:t>Record Locator</a:t>
            </a:r>
          </a:p>
        </p:txBody>
      </p:sp>
      <p:sp>
        <p:nvSpPr>
          <p:cNvPr id="11" name="Rounded Rectangle 10"/>
          <p:cNvSpPr/>
          <p:nvPr/>
        </p:nvSpPr>
        <p:spPr>
          <a:xfrm>
            <a:off x="4495967" y="1885950"/>
            <a:ext cx="1016473" cy="3578068"/>
          </a:xfrm>
          <a:prstGeom prst="roundRect">
            <a:avLst>
              <a:gd name="adj" fmla="val 7078"/>
            </a:avLst>
          </a:prstGeom>
          <a:solidFill>
            <a:srgbClr val="4E4E4E"/>
          </a:solidFill>
          <a:ln w="19050" cap="flat" cmpd="sng" algn="ctr">
            <a:noFill/>
            <a:prstDash val="solid"/>
          </a:ln>
          <a:effectLst/>
        </p:spPr>
        <p:txBody>
          <a:bodyPr lIns="36576" tIns="731520" rIns="36576" bIns="45720" rtlCol="0" anchor="t"/>
          <a:lstStyle/>
          <a:p>
            <a:pPr defTabSz="914400">
              <a:spcBef>
                <a:spcPts val="1200"/>
              </a:spcBef>
              <a:defRPr/>
            </a:pPr>
            <a:endParaRPr lang="en-IN" sz="1100" kern="0" dirty="0">
              <a:solidFill>
                <a:srgbClr val="FFFFFF"/>
              </a:solidFill>
              <a:latin typeface="Arial"/>
            </a:endParaRPr>
          </a:p>
          <a:p>
            <a:pPr algn="ctr" defTabSz="914400">
              <a:spcBef>
                <a:spcPts val="1200"/>
              </a:spcBef>
              <a:defRPr/>
            </a:pPr>
            <a:endParaRPr lang="en-IN" sz="1100" b="1" kern="0" dirty="0">
              <a:solidFill>
                <a:srgbClr val="FFFFFF"/>
              </a:solidFill>
              <a:latin typeface="Arial"/>
            </a:endParaRPr>
          </a:p>
          <a:p>
            <a:pPr algn="ctr" defTabSz="914400">
              <a:spcBef>
                <a:spcPts val="1200"/>
              </a:spcBef>
              <a:defRPr/>
            </a:pPr>
            <a:r>
              <a:rPr lang="en-IN" sz="1100" b="1" kern="0" dirty="0">
                <a:solidFill>
                  <a:srgbClr val="FFFFFF"/>
                </a:solidFill>
                <a:latin typeface="Arial"/>
              </a:rPr>
              <a:t>FHIR Directory</a:t>
            </a:r>
          </a:p>
        </p:txBody>
      </p:sp>
      <p:sp>
        <p:nvSpPr>
          <p:cNvPr id="12" name="Rounded Rectangle 11"/>
          <p:cNvSpPr/>
          <p:nvPr/>
        </p:nvSpPr>
        <p:spPr>
          <a:xfrm>
            <a:off x="6662578" y="1885950"/>
            <a:ext cx="1016473" cy="3578068"/>
          </a:xfrm>
          <a:prstGeom prst="roundRect">
            <a:avLst>
              <a:gd name="adj" fmla="val 7078"/>
            </a:avLst>
          </a:prstGeom>
          <a:solidFill>
            <a:srgbClr val="276B7D"/>
          </a:solidFill>
          <a:ln w="19050" cap="flat" cmpd="sng" algn="ctr">
            <a:noFill/>
            <a:prstDash val="solid"/>
          </a:ln>
          <a:effectLst/>
        </p:spPr>
        <p:txBody>
          <a:bodyPr lIns="36576" tIns="731520" rIns="36576" bIns="45720" rtlCol="0" anchor="t"/>
          <a:lstStyle/>
          <a:p>
            <a:pPr defTabSz="914400">
              <a:spcBef>
                <a:spcPts val="1200"/>
              </a:spcBef>
              <a:defRPr/>
            </a:pPr>
            <a:endParaRPr lang="en-IN" sz="1100" kern="0" dirty="0">
              <a:solidFill>
                <a:srgbClr val="FFFFFF"/>
              </a:solidFill>
              <a:latin typeface="Arial"/>
            </a:endParaRPr>
          </a:p>
          <a:p>
            <a:pPr algn="ctr" defTabSz="914400">
              <a:spcBef>
                <a:spcPts val="1200"/>
              </a:spcBef>
              <a:defRPr/>
            </a:pPr>
            <a:endParaRPr lang="en-IN" sz="1100" b="1" kern="0" dirty="0">
              <a:solidFill>
                <a:srgbClr val="FFFFFF"/>
              </a:solidFill>
              <a:latin typeface="Arial"/>
            </a:endParaRPr>
          </a:p>
          <a:p>
            <a:pPr algn="ctr" defTabSz="914400">
              <a:spcBef>
                <a:spcPts val="1200"/>
              </a:spcBef>
              <a:defRPr/>
            </a:pPr>
            <a:r>
              <a:rPr lang="en-IN" sz="1100" b="1" kern="0" dirty="0">
                <a:solidFill>
                  <a:srgbClr val="FFFFFF"/>
                </a:solidFill>
                <a:latin typeface="Arial"/>
              </a:rPr>
              <a:t>Purpose of Use</a:t>
            </a:r>
          </a:p>
        </p:txBody>
      </p:sp>
      <p:sp>
        <p:nvSpPr>
          <p:cNvPr id="13" name="Rounded Rectangle 12"/>
          <p:cNvSpPr/>
          <p:nvPr/>
        </p:nvSpPr>
        <p:spPr>
          <a:xfrm>
            <a:off x="8829188" y="1885950"/>
            <a:ext cx="1016473" cy="3578068"/>
          </a:xfrm>
          <a:prstGeom prst="roundRect">
            <a:avLst>
              <a:gd name="adj" fmla="val 7078"/>
            </a:avLst>
          </a:prstGeom>
          <a:solidFill>
            <a:srgbClr val="3E912C"/>
          </a:solidFill>
          <a:ln w="19050" cap="flat" cmpd="sng" algn="ctr">
            <a:noFill/>
            <a:prstDash val="solid"/>
          </a:ln>
          <a:effectLst/>
        </p:spPr>
        <p:txBody>
          <a:bodyPr lIns="36576" tIns="731520" rIns="36576" bIns="45720" rtlCol="0" anchor="t"/>
          <a:lstStyle/>
          <a:p>
            <a:pPr defTabSz="914400">
              <a:spcBef>
                <a:spcPts val="1200"/>
              </a:spcBef>
              <a:defRPr/>
            </a:pPr>
            <a:endParaRPr lang="en-IN" sz="1100" kern="0" dirty="0">
              <a:solidFill>
                <a:srgbClr val="FFFFFF"/>
              </a:solidFill>
              <a:latin typeface="Arial"/>
            </a:endParaRPr>
          </a:p>
          <a:p>
            <a:pPr algn="ctr" defTabSz="914400">
              <a:spcBef>
                <a:spcPts val="1200"/>
              </a:spcBef>
              <a:defRPr/>
            </a:pPr>
            <a:endParaRPr lang="en-IN" sz="1100" b="1" kern="0" dirty="0">
              <a:solidFill>
                <a:srgbClr val="FFFFFF"/>
              </a:solidFill>
              <a:latin typeface="Arial"/>
            </a:endParaRPr>
          </a:p>
        </p:txBody>
      </p:sp>
      <p:sp>
        <p:nvSpPr>
          <p:cNvPr id="14" name="Rectangle 3"/>
          <p:cNvSpPr/>
          <p:nvPr/>
        </p:nvSpPr>
        <p:spPr>
          <a:xfrm>
            <a:off x="2329356" y="2221378"/>
            <a:ext cx="1016473" cy="503583"/>
          </a:xfrm>
          <a:custGeom>
            <a:avLst/>
            <a:gdLst/>
            <a:ahLst/>
            <a:cxnLst/>
            <a:rect l="l" t="t" r="r" b="b"/>
            <a:pathLst>
              <a:path w="1821684" h="446433">
                <a:moveTo>
                  <a:pt x="1821684" y="0"/>
                </a:moveTo>
                <a:lnTo>
                  <a:pt x="1821684" y="446433"/>
                </a:lnTo>
                <a:lnTo>
                  <a:pt x="1820254" y="446433"/>
                </a:lnTo>
                <a:cubicBezTo>
                  <a:pt x="1778970" y="401757"/>
                  <a:pt x="1719802" y="374102"/>
                  <a:pt x="1654174" y="374102"/>
                </a:cubicBezTo>
                <a:lnTo>
                  <a:pt x="163952" y="374102"/>
                </a:lnTo>
                <a:cubicBezTo>
                  <a:pt x="99526" y="374102"/>
                  <a:pt x="41325" y="400754"/>
                  <a:pt x="0" y="443854"/>
                </a:cubicBezTo>
                <a:lnTo>
                  <a:pt x="0" y="4313"/>
                </a:lnTo>
                <a:cubicBezTo>
                  <a:pt x="41325" y="47413"/>
                  <a:pt x="99526" y="74065"/>
                  <a:pt x="163952" y="74065"/>
                </a:cubicBezTo>
                <a:lnTo>
                  <a:pt x="1654174" y="74065"/>
                </a:lnTo>
                <a:cubicBezTo>
                  <a:pt x="1720611" y="74065"/>
                  <a:pt x="1780428" y="45724"/>
                  <a:pt x="1821684" y="0"/>
                </a:cubicBezTo>
                <a:close/>
              </a:path>
            </a:pathLst>
          </a:custGeom>
          <a:solidFill>
            <a:srgbClr val="FFFFFF">
              <a:lumMod val="95000"/>
            </a:srgbClr>
          </a:solidFill>
          <a:ln w="19050" cap="flat" cmpd="sng" algn="ctr">
            <a:noFill/>
            <a:prstDash val="solid"/>
          </a:ln>
          <a:effectLst/>
        </p:spPr>
        <p:txBody>
          <a:bodyPr rtlCol="0" anchor="ctr"/>
          <a:lstStyle/>
          <a:p>
            <a:pPr algn="ctr" defTabSz="914400">
              <a:defRPr/>
            </a:pPr>
            <a:endParaRPr lang="en-US" sz="1100" b="1" kern="0" dirty="0">
              <a:solidFill>
                <a:srgbClr val="FFFFFF"/>
              </a:solidFill>
              <a:latin typeface="Arial"/>
            </a:endParaRPr>
          </a:p>
        </p:txBody>
      </p:sp>
      <p:sp>
        <p:nvSpPr>
          <p:cNvPr id="15" name="Rectangle 3"/>
          <p:cNvSpPr/>
          <p:nvPr/>
        </p:nvSpPr>
        <p:spPr>
          <a:xfrm>
            <a:off x="3412661" y="2221378"/>
            <a:ext cx="1016473" cy="503583"/>
          </a:xfrm>
          <a:custGeom>
            <a:avLst/>
            <a:gdLst/>
            <a:ahLst/>
            <a:cxnLst/>
            <a:rect l="l" t="t" r="r" b="b"/>
            <a:pathLst>
              <a:path w="1821684" h="446433">
                <a:moveTo>
                  <a:pt x="1821684" y="0"/>
                </a:moveTo>
                <a:lnTo>
                  <a:pt x="1821684" y="446433"/>
                </a:lnTo>
                <a:lnTo>
                  <a:pt x="1820254" y="446433"/>
                </a:lnTo>
                <a:cubicBezTo>
                  <a:pt x="1778970" y="401757"/>
                  <a:pt x="1719802" y="374102"/>
                  <a:pt x="1654174" y="374102"/>
                </a:cubicBezTo>
                <a:lnTo>
                  <a:pt x="163952" y="374102"/>
                </a:lnTo>
                <a:cubicBezTo>
                  <a:pt x="99526" y="374102"/>
                  <a:pt x="41325" y="400754"/>
                  <a:pt x="0" y="443854"/>
                </a:cubicBezTo>
                <a:lnTo>
                  <a:pt x="0" y="4313"/>
                </a:lnTo>
                <a:cubicBezTo>
                  <a:pt x="41325" y="47413"/>
                  <a:pt x="99526" y="74065"/>
                  <a:pt x="163952" y="74065"/>
                </a:cubicBezTo>
                <a:lnTo>
                  <a:pt x="1654174" y="74065"/>
                </a:lnTo>
                <a:cubicBezTo>
                  <a:pt x="1720611" y="74065"/>
                  <a:pt x="1780428" y="45724"/>
                  <a:pt x="1821684" y="0"/>
                </a:cubicBezTo>
                <a:close/>
              </a:path>
            </a:pathLst>
          </a:custGeom>
          <a:solidFill>
            <a:srgbClr val="FFFFFF">
              <a:lumMod val="95000"/>
            </a:srgbClr>
          </a:solidFill>
          <a:ln w="19050" cap="flat" cmpd="sng" algn="ctr">
            <a:noFill/>
            <a:prstDash val="solid"/>
          </a:ln>
          <a:effectLst/>
        </p:spPr>
        <p:txBody>
          <a:bodyPr rtlCol="0" anchor="ctr"/>
          <a:lstStyle/>
          <a:p>
            <a:pPr algn="ctr" defTabSz="914400">
              <a:defRPr/>
            </a:pPr>
            <a:endParaRPr lang="en-US" sz="1100" b="1" kern="0" dirty="0">
              <a:solidFill>
                <a:srgbClr val="FFFFFF"/>
              </a:solidFill>
              <a:latin typeface="Arial"/>
            </a:endParaRPr>
          </a:p>
        </p:txBody>
      </p:sp>
      <p:sp>
        <p:nvSpPr>
          <p:cNvPr id="16" name="Rectangle 3"/>
          <p:cNvSpPr/>
          <p:nvPr/>
        </p:nvSpPr>
        <p:spPr>
          <a:xfrm>
            <a:off x="5579272" y="2221378"/>
            <a:ext cx="1016473" cy="503583"/>
          </a:xfrm>
          <a:custGeom>
            <a:avLst/>
            <a:gdLst/>
            <a:ahLst/>
            <a:cxnLst/>
            <a:rect l="l" t="t" r="r" b="b"/>
            <a:pathLst>
              <a:path w="1821684" h="446433">
                <a:moveTo>
                  <a:pt x="1821684" y="0"/>
                </a:moveTo>
                <a:lnTo>
                  <a:pt x="1821684" y="446433"/>
                </a:lnTo>
                <a:lnTo>
                  <a:pt x="1820254" y="446433"/>
                </a:lnTo>
                <a:cubicBezTo>
                  <a:pt x="1778970" y="401757"/>
                  <a:pt x="1719802" y="374102"/>
                  <a:pt x="1654174" y="374102"/>
                </a:cubicBezTo>
                <a:lnTo>
                  <a:pt x="163952" y="374102"/>
                </a:lnTo>
                <a:cubicBezTo>
                  <a:pt x="99526" y="374102"/>
                  <a:pt x="41325" y="400754"/>
                  <a:pt x="0" y="443854"/>
                </a:cubicBezTo>
                <a:lnTo>
                  <a:pt x="0" y="4313"/>
                </a:lnTo>
                <a:cubicBezTo>
                  <a:pt x="41325" y="47413"/>
                  <a:pt x="99526" y="74065"/>
                  <a:pt x="163952" y="74065"/>
                </a:cubicBezTo>
                <a:lnTo>
                  <a:pt x="1654174" y="74065"/>
                </a:lnTo>
                <a:cubicBezTo>
                  <a:pt x="1720611" y="74065"/>
                  <a:pt x="1780428" y="45724"/>
                  <a:pt x="1821684" y="0"/>
                </a:cubicBezTo>
                <a:close/>
              </a:path>
            </a:pathLst>
          </a:custGeom>
          <a:solidFill>
            <a:srgbClr val="FFFFFF">
              <a:lumMod val="95000"/>
            </a:srgbClr>
          </a:solidFill>
          <a:ln w="19050" cap="flat" cmpd="sng" algn="ctr">
            <a:noFill/>
            <a:prstDash val="solid"/>
          </a:ln>
          <a:effectLst/>
        </p:spPr>
        <p:txBody>
          <a:bodyPr rtlCol="0" anchor="ctr"/>
          <a:lstStyle/>
          <a:p>
            <a:pPr algn="ctr" defTabSz="914400">
              <a:defRPr/>
            </a:pPr>
            <a:endParaRPr lang="en-US" sz="1100" b="1" kern="0" dirty="0">
              <a:solidFill>
                <a:srgbClr val="FFFFFF"/>
              </a:solidFill>
              <a:latin typeface="Arial"/>
            </a:endParaRPr>
          </a:p>
        </p:txBody>
      </p:sp>
      <p:sp>
        <p:nvSpPr>
          <p:cNvPr id="17" name="Rectangle 3"/>
          <p:cNvSpPr/>
          <p:nvPr/>
        </p:nvSpPr>
        <p:spPr>
          <a:xfrm>
            <a:off x="7745882" y="2221378"/>
            <a:ext cx="1016473" cy="503583"/>
          </a:xfrm>
          <a:custGeom>
            <a:avLst/>
            <a:gdLst/>
            <a:ahLst/>
            <a:cxnLst/>
            <a:rect l="l" t="t" r="r" b="b"/>
            <a:pathLst>
              <a:path w="1821684" h="446433">
                <a:moveTo>
                  <a:pt x="1821684" y="0"/>
                </a:moveTo>
                <a:lnTo>
                  <a:pt x="1821684" y="446433"/>
                </a:lnTo>
                <a:lnTo>
                  <a:pt x="1820254" y="446433"/>
                </a:lnTo>
                <a:cubicBezTo>
                  <a:pt x="1778970" y="401757"/>
                  <a:pt x="1719802" y="374102"/>
                  <a:pt x="1654174" y="374102"/>
                </a:cubicBezTo>
                <a:lnTo>
                  <a:pt x="163952" y="374102"/>
                </a:lnTo>
                <a:cubicBezTo>
                  <a:pt x="99526" y="374102"/>
                  <a:pt x="41325" y="400754"/>
                  <a:pt x="0" y="443854"/>
                </a:cubicBezTo>
                <a:lnTo>
                  <a:pt x="0" y="4313"/>
                </a:lnTo>
                <a:cubicBezTo>
                  <a:pt x="41325" y="47413"/>
                  <a:pt x="99526" y="74065"/>
                  <a:pt x="163952" y="74065"/>
                </a:cubicBezTo>
                <a:lnTo>
                  <a:pt x="1654174" y="74065"/>
                </a:lnTo>
                <a:cubicBezTo>
                  <a:pt x="1720611" y="74065"/>
                  <a:pt x="1780428" y="45724"/>
                  <a:pt x="1821684" y="0"/>
                </a:cubicBezTo>
                <a:close/>
              </a:path>
            </a:pathLst>
          </a:custGeom>
          <a:solidFill>
            <a:srgbClr val="FFFFFF">
              <a:lumMod val="95000"/>
            </a:srgbClr>
          </a:solidFill>
          <a:ln w="19050" cap="flat" cmpd="sng" algn="ctr">
            <a:noFill/>
            <a:prstDash val="solid"/>
          </a:ln>
          <a:effectLst/>
        </p:spPr>
        <p:txBody>
          <a:bodyPr rtlCol="0" anchor="ctr"/>
          <a:lstStyle/>
          <a:p>
            <a:pPr algn="ctr" defTabSz="914400">
              <a:defRPr/>
            </a:pPr>
            <a:endParaRPr lang="en-US" sz="1100" b="1" kern="0" dirty="0">
              <a:solidFill>
                <a:srgbClr val="FFFFFF"/>
              </a:solidFill>
              <a:latin typeface="Arial"/>
            </a:endParaRPr>
          </a:p>
        </p:txBody>
      </p:sp>
      <p:sp>
        <p:nvSpPr>
          <p:cNvPr id="18" name="Rectangle 3"/>
          <p:cNvSpPr/>
          <p:nvPr/>
        </p:nvSpPr>
        <p:spPr>
          <a:xfrm>
            <a:off x="4495967" y="2221378"/>
            <a:ext cx="1016473" cy="503583"/>
          </a:xfrm>
          <a:custGeom>
            <a:avLst/>
            <a:gdLst/>
            <a:ahLst/>
            <a:cxnLst/>
            <a:rect l="l" t="t" r="r" b="b"/>
            <a:pathLst>
              <a:path w="1821684" h="446433">
                <a:moveTo>
                  <a:pt x="1821684" y="0"/>
                </a:moveTo>
                <a:lnTo>
                  <a:pt x="1821684" y="446433"/>
                </a:lnTo>
                <a:lnTo>
                  <a:pt x="1820254" y="446433"/>
                </a:lnTo>
                <a:cubicBezTo>
                  <a:pt x="1778970" y="401757"/>
                  <a:pt x="1719802" y="374102"/>
                  <a:pt x="1654174" y="374102"/>
                </a:cubicBezTo>
                <a:lnTo>
                  <a:pt x="163952" y="374102"/>
                </a:lnTo>
                <a:cubicBezTo>
                  <a:pt x="99526" y="374102"/>
                  <a:pt x="41325" y="400754"/>
                  <a:pt x="0" y="443854"/>
                </a:cubicBezTo>
                <a:lnTo>
                  <a:pt x="0" y="4313"/>
                </a:lnTo>
                <a:cubicBezTo>
                  <a:pt x="41325" y="47413"/>
                  <a:pt x="99526" y="74065"/>
                  <a:pt x="163952" y="74065"/>
                </a:cubicBezTo>
                <a:lnTo>
                  <a:pt x="1654174" y="74065"/>
                </a:lnTo>
                <a:cubicBezTo>
                  <a:pt x="1720611" y="74065"/>
                  <a:pt x="1780428" y="45724"/>
                  <a:pt x="1821684" y="0"/>
                </a:cubicBezTo>
                <a:close/>
              </a:path>
            </a:pathLst>
          </a:custGeom>
          <a:solidFill>
            <a:srgbClr val="FFFFFF">
              <a:lumMod val="95000"/>
            </a:srgbClr>
          </a:solidFill>
          <a:ln w="19050" cap="flat" cmpd="sng" algn="ctr">
            <a:noFill/>
            <a:prstDash val="solid"/>
          </a:ln>
          <a:effectLst/>
        </p:spPr>
        <p:txBody>
          <a:bodyPr rtlCol="0" anchor="ctr"/>
          <a:lstStyle/>
          <a:p>
            <a:pPr algn="ctr" defTabSz="914400">
              <a:defRPr/>
            </a:pPr>
            <a:endParaRPr lang="en-US" sz="1100" b="1" kern="0" dirty="0">
              <a:solidFill>
                <a:srgbClr val="FFFFFF"/>
              </a:solidFill>
              <a:latin typeface="Arial"/>
            </a:endParaRPr>
          </a:p>
        </p:txBody>
      </p:sp>
      <p:sp>
        <p:nvSpPr>
          <p:cNvPr id="19" name="Rectangle 3"/>
          <p:cNvSpPr/>
          <p:nvPr/>
        </p:nvSpPr>
        <p:spPr>
          <a:xfrm>
            <a:off x="6662578" y="2221378"/>
            <a:ext cx="1016473" cy="503583"/>
          </a:xfrm>
          <a:custGeom>
            <a:avLst/>
            <a:gdLst/>
            <a:ahLst/>
            <a:cxnLst/>
            <a:rect l="l" t="t" r="r" b="b"/>
            <a:pathLst>
              <a:path w="1821684" h="446433">
                <a:moveTo>
                  <a:pt x="1821684" y="0"/>
                </a:moveTo>
                <a:lnTo>
                  <a:pt x="1821684" y="446433"/>
                </a:lnTo>
                <a:lnTo>
                  <a:pt x="1820254" y="446433"/>
                </a:lnTo>
                <a:cubicBezTo>
                  <a:pt x="1778970" y="401757"/>
                  <a:pt x="1719802" y="374102"/>
                  <a:pt x="1654174" y="374102"/>
                </a:cubicBezTo>
                <a:lnTo>
                  <a:pt x="163952" y="374102"/>
                </a:lnTo>
                <a:cubicBezTo>
                  <a:pt x="99526" y="374102"/>
                  <a:pt x="41325" y="400754"/>
                  <a:pt x="0" y="443854"/>
                </a:cubicBezTo>
                <a:lnTo>
                  <a:pt x="0" y="4313"/>
                </a:lnTo>
                <a:cubicBezTo>
                  <a:pt x="41325" y="47413"/>
                  <a:pt x="99526" y="74065"/>
                  <a:pt x="163952" y="74065"/>
                </a:cubicBezTo>
                <a:lnTo>
                  <a:pt x="1654174" y="74065"/>
                </a:lnTo>
                <a:cubicBezTo>
                  <a:pt x="1720611" y="74065"/>
                  <a:pt x="1780428" y="45724"/>
                  <a:pt x="1821684" y="0"/>
                </a:cubicBezTo>
                <a:close/>
              </a:path>
            </a:pathLst>
          </a:custGeom>
          <a:solidFill>
            <a:srgbClr val="FFFFFF">
              <a:lumMod val="95000"/>
            </a:srgbClr>
          </a:solidFill>
          <a:ln w="19050" cap="flat" cmpd="sng" algn="ctr">
            <a:noFill/>
            <a:prstDash val="solid"/>
          </a:ln>
          <a:effectLst/>
        </p:spPr>
        <p:txBody>
          <a:bodyPr rtlCol="0" anchor="ctr"/>
          <a:lstStyle/>
          <a:p>
            <a:pPr algn="ctr" defTabSz="914400">
              <a:defRPr/>
            </a:pPr>
            <a:endParaRPr lang="en-US" sz="1100" b="1" kern="0" dirty="0">
              <a:solidFill>
                <a:srgbClr val="FFFFFF"/>
              </a:solidFill>
              <a:latin typeface="Arial"/>
            </a:endParaRPr>
          </a:p>
        </p:txBody>
      </p:sp>
      <p:sp>
        <p:nvSpPr>
          <p:cNvPr id="20" name="Rectangle 3"/>
          <p:cNvSpPr/>
          <p:nvPr/>
        </p:nvSpPr>
        <p:spPr>
          <a:xfrm>
            <a:off x="8829188" y="2221378"/>
            <a:ext cx="1016473" cy="503583"/>
          </a:xfrm>
          <a:custGeom>
            <a:avLst/>
            <a:gdLst/>
            <a:ahLst/>
            <a:cxnLst/>
            <a:rect l="l" t="t" r="r" b="b"/>
            <a:pathLst>
              <a:path w="1821684" h="446433">
                <a:moveTo>
                  <a:pt x="1821684" y="0"/>
                </a:moveTo>
                <a:lnTo>
                  <a:pt x="1821684" y="446433"/>
                </a:lnTo>
                <a:lnTo>
                  <a:pt x="1820254" y="446433"/>
                </a:lnTo>
                <a:cubicBezTo>
                  <a:pt x="1778970" y="401757"/>
                  <a:pt x="1719802" y="374102"/>
                  <a:pt x="1654174" y="374102"/>
                </a:cubicBezTo>
                <a:lnTo>
                  <a:pt x="163952" y="374102"/>
                </a:lnTo>
                <a:cubicBezTo>
                  <a:pt x="99526" y="374102"/>
                  <a:pt x="41325" y="400754"/>
                  <a:pt x="0" y="443854"/>
                </a:cubicBezTo>
                <a:lnTo>
                  <a:pt x="0" y="4313"/>
                </a:lnTo>
                <a:cubicBezTo>
                  <a:pt x="41325" y="47413"/>
                  <a:pt x="99526" y="74065"/>
                  <a:pt x="163952" y="74065"/>
                </a:cubicBezTo>
                <a:lnTo>
                  <a:pt x="1654174" y="74065"/>
                </a:lnTo>
                <a:cubicBezTo>
                  <a:pt x="1720611" y="74065"/>
                  <a:pt x="1780428" y="45724"/>
                  <a:pt x="1821684" y="0"/>
                </a:cubicBezTo>
                <a:close/>
              </a:path>
            </a:pathLst>
          </a:custGeom>
          <a:solidFill>
            <a:srgbClr val="FFFFFF">
              <a:lumMod val="95000"/>
            </a:srgbClr>
          </a:solidFill>
          <a:ln w="19050" cap="flat" cmpd="sng" algn="ctr">
            <a:noFill/>
            <a:prstDash val="solid"/>
          </a:ln>
          <a:effectLst/>
        </p:spPr>
        <p:txBody>
          <a:bodyPr rtlCol="0" anchor="ctr"/>
          <a:lstStyle/>
          <a:p>
            <a:pPr algn="ctr" defTabSz="914400">
              <a:defRPr/>
            </a:pPr>
            <a:endParaRPr lang="en-US" sz="1100" b="1" kern="0" dirty="0">
              <a:solidFill>
                <a:srgbClr val="FFFFFF"/>
              </a:solidFill>
              <a:latin typeface="Arial"/>
            </a:endParaRPr>
          </a:p>
        </p:txBody>
      </p:sp>
      <p:sp>
        <p:nvSpPr>
          <p:cNvPr id="21" name="Rectangle 3"/>
          <p:cNvSpPr/>
          <p:nvPr/>
        </p:nvSpPr>
        <p:spPr>
          <a:xfrm>
            <a:off x="2329356" y="1939951"/>
            <a:ext cx="1016473" cy="296131"/>
          </a:xfrm>
          <a:prstGeom prst="rect">
            <a:avLst/>
          </a:prstGeom>
          <a:noFill/>
          <a:ln w="19050" cap="flat" cmpd="sng" algn="ctr">
            <a:noFill/>
            <a:prstDash val="solid"/>
          </a:ln>
          <a:effectLst/>
        </p:spPr>
        <p:txBody>
          <a:bodyPr rtlCol="0" anchor="ctr"/>
          <a:lstStyle/>
          <a:p>
            <a:pPr algn="ctr" defTabSz="914400">
              <a:defRPr/>
            </a:pPr>
            <a:r>
              <a:rPr lang="en-US" sz="1100" b="1" kern="0" dirty="0">
                <a:solidFill>
                  <a:srgbClr val="FFFFFF"/>
                </a:solidFill>
                <a:latin typeface="Arial"/>
              </a:rPr>
              <a:t>Enhance Architecture</a:t>
            </a:r>
          </a:p>
        </p:txBody>
      </p:sp>
      <p:sp>
        <p:nvSpPr>
          <p:cNvPr id="22" name="Rectangle 3"/>
          <p:cNvSpPr/>
          <p:nvPr/>
        </p:nvSpPr>
        <p:spPr>
          <a:xfrm>
            <a:off x="3412661" y="1939951"/>
            <a:ext cx="1016473" cy="296131"/>
          </a:xfrm>
          <a:prstGeom prst="rect">
            <a:avLst/>
          </a:prstGeom>
          <a:noFill/>
          <a:ln w="19050" cap="flat" cmpd="sng" algn="ctr">
            <a:noFill/>
            <a:prstDash val="solid"/>
          </a:ln>
          <a:effectLst/>
        </p:spPr>
        <p:txBody>
          <a:bodyPr rtlCol="0" anchor="ctr"/>
          <a:lstStyle/>
          <a:p>
            <a:pPr algn="ctr" defTabSz="914400">
              <a:defRPr/>
            </a:pPr>
            <a:r>
              <a:rPr lang="en-US" sz="1100" b="1" kern="0" dirty="0">
                <a:solidFill>
                  <a:srgbClr val="FFFFFF"/>
                </a:solidFill>
                <a:latin typeface="Arial"/>
              </a:rPr>
              <a:t>Expand</a:t>
            </a:r>
          </a:p>
          <a:p>
            <a:pPr algn="ctr" defTabSz="914400">
              <a:defRPr/>
            </a:pPr>
            <a:r>
              <a:rPr lang="en-US" sz="1100" b="1" kern="0" dirty="0">
                <a:solidFill>
                  <a:srgbClr val="FFFFFF"/>
                </a:solidFill>
                <a:latin typeface="Arial"/>
              </a:rPr>
              <a:t>Reach</a:t>
            </a:r>
          </a:p>
        </p:txBody>
      </p:sp>
      <p:sp>
        <p:nvSpPr>
          <p:cNvPr id="23" name="Rectangle 3"/>
          <p:cNvSpPr/>
          <p:nvPr/>
        </p:nvSpPr>
        <p:spPr>
          <a:xfrm>
            <a:off x="5579272" y="1939951"/>
            <a:ext cx="1016473" cy="296131"/>
          </a:xfrm>
          <a:prstGeom prst="rect">
            <a:avLst/>
          </a:prstGeom>
          <a:noFill/>
          <a:ln w="19050" cap="flat" cmpd="sng" algn="ctr">
            <a:noFill/>
            <a:prstDash val="solid"/>
          </a:ln>
          <a:effectLst/>
        </p:spPr>
        <p:txBody>
          <a:bodyPr rtlCol="0" anchor="ctr"/>
          <a:lstStyle/>
          <a:p>
            <a:pPr algn="ctr" defTabSz="914400">
              <a:defRPr/>
            </a:pPr>
            <a:r>
              <a:rPr lang="en-US" sz="1100" b="1" kern="0" dirty="0">
                <a:solidFill>
                  <a:srgbClr val="FFFFFF"/>
                </a:solidFill>
                <a:latin typeface="Arial"/>
              </a:rPr>
              <a:t>Prepare</a:t>
            </a:r>
          </a:p>
        </p:txBody>
      </p:sp>
      <p:sp>
        <p:nvSpPr>
          <p:cNvPr id="24" name="Rectangle 3"/>
          <p:cNvSpPr/>
          <p:nvPr/>
        </p:nvSpPr>
        <p:spPr>
          <a:xfrm>
            <a:off x="7745882" y="1939951"/>
            <a:ext cx="1016473" cy="296131"/>
          </a:xfrm>
          <a:prstGeom prst="rect">
            <a:avLst/>
          </a:prstGeom>
          <a:noFill/>
          <a:ln w="19050" cap="flat" cmpd="sng" algn="ctr">
            <a:noFill/>
            <a:prstDash val="solid"/>
          </a:ln>
          <a:effectLst/>
        </p:spPr>
        <p:txBody>
          <a:bodyPr rtlCol="0" anchor="ctr"/>
          <a:lstStyle/>
          <a:p>
            <a:pPr algn="ctr" defTabSz="914400">
              <a:defRPr/>
            </a:pPr>
            <a:r>
              <a:rPr lang="en-US" sz="1100" b="1" kern="0" dirty="0">
                <a:solidFill>
                  <a:srgbClr val="FFFFFF"/>
                </a:solidFill>
                <a:latin typeface="Arial"/>
              </a:rPr>
              <a:t>Notify</a:t>
            </a:r>
          </a:p>
        </p:txBody>
      </p:sp>
      <p:sp>
        <p:nvSpPr>
          <p:cNvPr id="25" name="Rectangle 3"/>
          <p:cNvSpPr/>
          <p:nvPr/>
        </p:nvSpPr>
        <p:spPr>
          <a:xfrm>
            <a:off x="4495967" y="1939951"/>
            <a:ext cx="1016473" cy="296131"/>
          </a:xfrm>
          <a:prstGeom prst="rect">
            <a:avLst/>
          </a:prstGeom>
          <a:noFill/>
          <a:ln w="19050" cap="flat" cmpd="sng" algn="ctr">
            <a:noFill/>
            <a:prstDash val="solid"/>
          </a:ln>
          <a:effectLst/>
        </p:spPr>
        <p:txBody>
          <a:bodyPr rtlCol="0" anchor="ctr"/>
          <a:lstStyle/>
          <a:p>
            <a:pPr algn="ctr" defTabSz="914400">
              <a:defRPr/>
            </a:pPr>
            <a:r>
              <a:rPr lang="en-US" sz="1100" b="1" kern="0" dirty="0">
                <a:solidFill>
                  <a:srgbClr val="FFFFFF"/>
                </a:solidFill>
                <a:latin typeface="Arial"/>
              </a:rPr>
              <a:t>Streamline</a:t>
            </a:r>
          </a:p>
        </p:txBody>
      </p:sp>
      <p:sp>
        <p:nvSpPr>
          <p:cNvPr id="26" name="Rectangle 3"/>
          <p:cNvSpPr/>
          <p:nvPr/>
        </p:nvSpPr>
        <p:spPr>
          <a:xfrm>
            <a:off x="6662578" y="1939951"/>
            <a:ext cx="1016473" cy="296131"/>
          </a:xfrm>
          <a:prstGeom prst="rect">
            <a:avLst/>
          </a:prstGeom>
          <a:noFill/>
          <a:ln w="19050" cap="flat" cmpd="sng" algn="ctr">
            <a:noFill/>
            <a:prstDash val="solid"/>
          </a:ln>
          <a:effectLst/>
        </p:spPr>
        <p:txBody>
          <a:bodyPr rtlCol="0" anchor="ctr"/>
          <a:lstStyle/>
          <a:p>
            <a:pPr algn="ctr" defTabSz="914400">
              <a:defRPr/>
            </a:pPr>
            <a:r>
              <a:rPr lang="en-US" sz="1100" b="1" kern="0" dirty="0">
                <a:solidFill>
                  <a:srgbClr val="FFFFFF"/>
                </a:solidFill>
                <a:latin typeface="Arial"/>
              </a:rPr>
              <a:t>Expand Breadth</a:t>
            </a:r>
          </a:p>
        </p:txBody>
      </p:sp>
      <p:sp>
        <p:nvSpPr>
          <p:cNvPr id="27" name="Rectangle 3"/>
          <p:cNvSpPr/>
          <p:nvPr/>
        </p:nvSpPr>
        <p:spPr>
          <a:xfrm>
            <a:off x="8829188" y="1939951"/>
            <a:ext cx="1016473" cy="296131"/>
          </a:xfrm>
          <a:prstGeom prst="rect">
            <a:avLst/>
          </a:prstGeom>
          <a:noFill/>
          <a:ln w="19050" cap="flat" cmpd="sng" algn="ctr">
            <a:noFill/>
            <a:prstDash val="solid"/>
          </a:ln>
          <a:effectLst/>
        </p:spPr>
        <p:txBody>
          <a:bodyPr rtlCol="0" anchor="ctr"/>
          <a:lstStyle/>
          <a:p>
            <a:pPr algn="ctr" defTabSz="914400">
              <a:defRPr/>
            </a:pPr>
            <a:r>
              <a:rPr lang="en-US" sz="1100" b="1" kern="0" dirty="0">
                <a:solidFill>
                  <a:srgbClr val="FFFFFF"/>
                </a:solidFill>
                <a:latin typeface="Arial"/>
              </a:rPr>
              <a:t>Refer</a:t>
            </a:r>
          </a:p>
        </p:txBody>
      </p:sp>
      <p:sp>
        <p:nvSpPr>
          <p:cNvPr id="28" name="Right Arrow 27"/>
          <p:cNvSpPr/>
          <p:nvPr/>
        </p:nvSpPr>
        <p:spPr>
          <a:xfrm>
            <a:off x="1959348" y="2225688"/>
            <a:ext cx="8180173" cy="494962"/>
          </a:xfrm>
          <a:prstGeom prst="rightArrow">
            <a:avLst/>
          </a:prstGeom>
          <a:solidFill>
            <a:srgbClr val="FFFFFF">
              <a:lumMod val="75000"/>
              <a:alpha val="62000"/>
            </a:srgbClr>
          </a:solidFill>
          <a:ln w="19050" cap="flat" cmpd="sng" algn="ctr">
            <a:noFill/>
            <a:prstDash val="solid"/>
          </a:ln>
          <a:effectLst/>
        </p:spPr>
        <p:txBody>
          <a:bodyPr rtlCol="0" anchor="ctr"/>
          <a:lstStyle/>
          <a:p>
            <a:pPr algn="ctr" defTabSz="914400">
              <a:defRPr/>
            </a:pPr>
            <a:r>
              <a:rPr lang="en-US" sz="1100" b="1" kern="0" dirty="0">
                <a:solidFill>
                  <a:schemeClr val="accent1">
                    <a:lumMod val="25000"/>
                  </a:schemeClr>
                </a:solidFill>
                <a:latin typeface="Arial"/>
              </a:rPr>
              <a:t>Qualified Health Information Network (QHIN) Analysis</a:t>
            </a:r>
          </a:p>
        </p:txBody>
      </p:sp>
      <p:graphicFrame>
        <p:nvGraphicFramePr>
          <p:cNvPr id="3" name="Table 2"/>
          <p:cNvGraphicFramePr>
            <a:graphicFrameLocks noGrp="1"/>
          </p:cNvGraphicFramePr>
          <p:nvPr>
            <p:extLst/>
          </p:nvPr>
        </p:nvGraphicFramePr>
        <p:xfrm>
          <a:off x="2342045" y="5560785"/>
          <a:ext cx="7503615" cy="685800"/>
        </p:xfrm>
        <a:graphic>
          <a:graphicData uri="http://schemas.openxmlformats.org/drawingml/2006/table">
            <a:tbl>
              <a:tblPr>
                <a:tableStyleId>{5C22544A-7EE6-4342-B048-85BDC9FD1C3A}</a:tableStyleId>
              </a:tblPr>
              <a:tblGrid>
                <a:gridCol w="1071945">
                  <a:extLst>
                    <a:ext uri="{9D8B030D-6E8A-4147-A177-3AD203B41FA5}">
                      <a16:colId xmlns:a16="http://schemas.microsoft.com/office/drawing/2014/main" val="2458669503"/>
                    </a:ext>
                  </a:extLst>
                </a:gridCol>
                <a:gridCol w="1071945">
                  <a:extLst>
                    <a:ext uri="{9D8B030D-6E8A-4147-A177-3AD203B41FA5}">
                      <a16:colId xmlns:a16="http://schemas.microsoft.com/office/drawing/2014/main" val="102930872"/>
                    </a:ext>
                  </a:extLst>
                </a:gridCol>
                <a:gridCol w="1071945">
                  <a:extLst>
                    <a:ext uri="{9D8B030D-6E8A-4147-A177-3AD203B41FA5}">
                      <a16:colId xmlns:a16="http://schemas.microsoft.com/office/drawing/2014/main" val="4115599916"/>
                    </a:ext>
                  </a:extLst>
                </a:gridCol>
                <a:gridCol w="1071945">
                  <a:extLst>
                    <a:ext uri="{9D8B030D-6E8A-4147-A177-3AD203B41FA5}">
                      <a16:colId xmlns:a16="http://schemas.microsoft.com/office/drawing/2014/main" val="3154280282"/>
                    </a:ext>
                  </a:extLst>
                </a:gridCol>
                <a:gridCol w="1071945">
                  <a:extLst>
                    <a:ext uri="{9D8B030D-6E8A-4147-A177-3AD203B41FA5}">
                      <a16:colId xmlns:a16="http://schemas.microsoft.com/office/drawing/2014/main" val="1999245429"/>
                    </a:ext>
                  </a:extLst>
                </a:gridCol>
                <a:gridCol w="1071945">
                  <a:extLst>
                    <a:ext uri="{9D8B030D-6E8A-4147-A177-3AD203B41FA5}">
                      <a16:colId xmlns:a16="http://schemas.microsoft.com/office/drawing/2014/main" val="3448534850"/>
                    </a:ext>
                  </a:extLst>
                </a:gridCol>
                <a:gridCol w="1071945">
                  <a:extLst>
                    <a:ext uri="{9D8B030D-6E8A-4147-A177-3AD203B41FA5}">
                      <a16:colId xmlns:a16="http://schemas.microsoft.com/office/drawing/2014/main" val="1118748573"/>
                    </a:ext>
                  </a:extLst>
                </a:gridCol>
              </a:tblGrid>
              <a:tr h="0">
                <a:tc>
                  <a:txBody>
                    <a:bodyPr/>
                    <a:lstStyle/>
                    <a:p>
                      <a:pPr algn="ctr"/>
                      <a:endParaRPr lang="en-US" sz="900" b="1" dirty="0">
                        <a:solidFill>
                          <a:schemeClr val="tx2"/>
                        </a:solidFill>
                        <a:latin typeface="Arial" panose="020B0604020202020204" pitchFamily="34" charset="0"/>
                        <a:cs typeface="Arial" panose="020B0604020202020204" pitchFamily="34" charset="0"/>
                      </a:endParaRPr>
                    </a:p>
                  </a:txBody>
                  <a:tcPr anchor="ctr">
                    <a:noFill/>
                  </a:tcPr>
                </a:tc>
                <a:tc>
                  <a:txBody>
                    <a:bodyPr/>
                    <a:lstStyle/>
                    <a:p>
                      <a:pPr algn="ctr"/>
                      <a:endParaRPr lang="en-US" sz="900" b="1" dirty="0">
                        <a:solidFill>
                          <a:schemeClr val="tx2"/>
                        </a:solidFill>
                        <a:latin typeface="Arial" panose="020B0604020202020204" pitchFamily="34" charset="0"/>
                        <a:cs typeface="Arial" panose="020B0604020202020204" pitchFamily="34" charset="0"/>
                      </a:endParaRPr>
                    </a:p>
                  </a:txBody>
                  <a:tcPr anchor="ctr">
                    <a:noFill/>
                  </a:tcPr>
                </a:tc>
                <a:tc>
                  <a:txBody>
                    <a:bodyPr/>
                    <a:lstStyle/>
                    <a:p>
                      <a:pPr algn="ctr"/>
                      <a:r>
                        <a:rPr lang="en-US" sz="900" b="1" dirty="0">
                          <a:solidFill>
                            <a:schemeClr val="tx2"/>
                          </a:solidFill>
                          <a:latin typeface="Arial" panose="020B0604020202020204" pitchFamily="34" charset="0"/>
                          <a:cs typeface="Arial" panose="020B0604020202020204" pitchFamily="34" charset="0"/>
                        </a:rPr>
                        <a:t>Future Years</a:t>
                      </a:r>
                    </a:p>
                  </a:txBody>
                  <a:tcPr anchor="ctr">
                    <a:noFill/>
                  </a:tcPr>
                </a:tc>
                <a:tc>
                  <a:txBody>
                    <a:bodyPr/>
                    <a:lstStyle/>
                    <a:p>
                      <a:pPr algn="ctr"/>
                      <a:endParaRPr lang="en-US" sz="900" b="1" dirty="0">
                        <a:solidFill>
                          <a:schemeClr val="tx2"/>
                        </a:solidFill>
                        <a:latin typeface="Arial" panose="020B0604020202020204" pitchFamily="34" charset="0"/>
                        <a:cs typeface="Arial" panose="020B0604020202020204" pitchFamily="34" charset="0"/>
                      </a:endParaRPr>
                    </a:p>
                  </a:txBody>
                  <a:tcPr anchor="ctr">
                    <a:noFill/>
                  </a:tcPr>
                </a:tc>
                <a:tc>
                  <a:txBody>
                    <a:bodyPr/>
                    <a:lstStyle/>
                    <a:p>
                      <a:pPr algn="ctr"/>
                      <a:r>
                        <a:rPr lang="en-US" sz="900" b="1" dirty="0">
                          <a:solidFill>
                            <a:schemeClr val="tx2"/>
                          </a:solidFill>
                          <a:latin typeface="Arial" panose="020B0604020202020204" pitchFamily="34" charset="0"/>
                          <a:cs typeface="Arial" panose="020B0604020202020204" pitchFamily="34" charset="0"/>
                        </a:rPr>
                        <a:t>Future Years</a:t>
                      </a:r>
                    </a:p>
                  </a:txBody>
                  <a:tcPr anchor="ctr">
                    <a:noFill/>
                  </a:tcPr>
                </a:tc>
                <a:tc>
                  <a:txBody>
                    <a:bodyPr/>
                    <a:lstStyle/>
                    <a:p>
                      <a:pPr algn="ctr"/>
                      <a:r>
                        <a:rPr lang="en-US" sz="900" b="1" dirty="0">
                          <a:solidFill>
                            <a:schemeClr val="tx2"/>
                          </a:solidFill>
                          <a:latin typeface="Arial" panose="020B0604020202020204" pitchFamily="34" charset="0"/>
                          <a:cs typeface="Arial" panose="020B0604020202020204" pitchFamily="34" charset="0"/>
                        </a:rPr>
                        <a:t>Future Years</a:t>
                      </a:r>
                    </a:p>
                  </a:txBody>
                  <a:tcPr anchor="ctr">
                    <a:noFill/>
                  </a:tcPr>
                </a:tc>
                <a:tc>
                  <a:txBody>
                    <a:bodyPr/>
                    <a:lstStyle/>
                    <a:p>
                      <a:pPr algn="ctr"/>
                      <a:r>
                        <a:rPr lang="en-US" sz="900" b="1" dirty="0">
                          <a:solidFill>
                            <a:schemeClr val="tx2"/>
                          </a:solidFill>
                          <a:latin typeface="Arial" panose="020B0604020202020204" pitchFamily="34" charset="0"/>
                          <a:cs typeface="Arial" panose="020B0604020202020204" pitchFamily="34" charset="0"/>
                        </a:rPr>
                        <a:t>Future Years</a:t>
                      </a:r>
                    </a:p>
                  </a:txBody>
                  <a:tcPr anchor="ctr">
                    <a:noFill/>
                  </a:tcPr>
                </a:tc>
                <a:extLst>
                  <a:ext uri="{0D108BD9-81ED-4DB2-BD59-A6C34878D82A}">
                    <a16:rowId xmlns:a16="http://schemas.microsoft.com/office/drawing/2014/main" val="4169519090"/>
                  </a:ext>
                </a:extLst>
              </a:tr>
              <a:tr h="0">
                <a:tc>
                  <a:txBody>
                    <a:bodyPr/>
                    <a:lstStyle/>
                    <a:p>
                      <a:pPr algn="ctr"/>
                      <a:endParaRPr lang="en-US" sz="900" b="0" dirty="0">
                        <a:solidFill>
                          <a:schemeClr val="tx2"/>
                        </a:solidFill>
                        <a:latin typeface="Arial" panose="020B0604020202020204" pitchFamily="34" charset="0"/>
                        <a:cs typeface="Arial" panose="020B0604020202020204" pitchFamily="34" charset="0"/>
                      </a:endParaRPr>
                    </a:p>
                  </a:txBody>
                  <a:tcPr anchor="ctr">
                    <a:noFill/>
                  </a:tcPr>
                </a:tc>
                <a:tc>
                  <a:txBody>
                    <a:bodyPr/>
                    <a:lstStyle/>
                    <a:p>
                      <a:pPr algn="ctr"/>
                      <a:endParaRPr lang="en-US" sz="900" b="0" dirty="0">
                        <a:solidFill>
                          <a:schemeClr val="tx2"/>
                        </a:solidFill>
                        <a:latin typeface="Arial" panose="020B0604020202020204" pitchFamily="34" charset="0"/>
                        <a:cs typeface="Arial" panose="020B0604020202020204" pitchFamily="34" charset="0"/>
                      </a:endParaRPr>
                    </a:p>
                  </a:txBody>
                  <a:tcPr anchor="ctr">
                    <a:noFill/>
                  </a:tcPr>
                </a:tc>
                <a:tc>
                  <a:txBody>
                    <a:bodyPr/>
                    <a:lstStyle/>
                    <a:p>
                      <a:pPr algn="ctr"/>
                      <a:r>
                        <a:rPr lang="en-US" sz="900" b="0" dirty="0">
                          <a:solidFill>
                            <a:schemeClr val="tx2"/>
                          </a:solidFill>
                          <a:latin typeface="Arial" panose="020B0604020202020204" pitchFamily="34" charset="0"/>
                          <a:cs typeface="Arial" panose="020B0604020202020204" pitchFamily="34" charset="0"/>
                        </a:rPr>
                        <a:t>FHIR Resources*</a:t>
                      </a:r>
                    </a:p>
                  </a:txBody>
                  <a:tcPr anchor="ctr">
                    <a:noFill/>
                  </a:tcPr>
                </a:tc>
                <a:tc>
                  <a:txBody>
                    <a:bodyPr/>
                    <a:lstStyle/>
                    <a:p>
                      <a:pPr algn="ctr"/>
                      <a:endParaRPr lang="en-US" sz="900" b="0" dirty="0">
                        <a:solidFill>
                          <a:schemeClr val="tx2"/>
                        </a:solidFill>
                        <a:latin typeface="Arial" panose="020B0604020202020204" pitchFamily="34" charset="0"/>
                        <a:cs typeface="Arial" panose="020B0604020202020204" pitchFamily="34" charset="0"/>
                      </a:endParaRPr>
                    </a:p>
                  </a:txBody>
                  <a:tcPr anchor="ctr">
                    <a:noFill/>
                  </a:tcPr>
                </a:tc>
                <a:tc>
                  <a:txBody>
                    <a:bodyPr/>
                    <a:lstStyle/>
                    <a:p>
                      <a:pPr algn="ctr"/>
                      <a:r>
                        <a:rPr lang="en-US" sz="900" b="0" dirty="0">
                          <a:solidFill>
                            <a:schemeClr val="tx2"/>
                          </a:solidFill>
                          <a:latin typeface="Arial" panose="020B0604020202020204" pitchFamily="34" charset="0"/>
                          <a:cs typeface="Arial" panose="020B0604020202020204" pitchFamily="34" charset="0"/>
                        </a:rPr>
                        <a:t>PDMP*</a:t>
                      </a: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dirty="0">
                          <a:solidFill>
                            <a:schemeClr val="tx2"/>
                          </a:solidFill>
                          <a:latin typeface="Arial" panose="020B0604020202020204" pitchFamily="34" charset="0"/>
                          <a:cs typeface="Arial" panose="020B0604020202020204" pitchFamily="34" charset="0"/>
                        </a:rPr>
                        <a:t>Push</a:t>
                      </a:r>
                      <a:r>
                        <a:rPr lang="en-US" sz="900" b="0" baseline="0" dirty="0">
                          <a:solidFill>
                            <a:schemeClr val="tx2"/>
                          </a:solidFill>
                          <a:latin typeface="Arial" panose="020B0604020202020204" pitchFamily="34" charset="0"/>
                          <a:cs typeface="Arial" panose="020B0604020202020204" pitchFamily="34" charset="0"/>
                        </a:rPr>
                        <a:t> vs Pull</a:t>
                      </a:r>
                      <a:endParaRPr lang="en-US" sz="900" b="0" dirty="0">
                        <a:solidFill>
                          <a:schemeClr val="tx2"/>
                        </a:solidFill>
                        <a:latin typeface="Arial" panose="020B0604020202020204" pitchFamily="34" charset="0"/>
                        <a:cs typeface="Arial" panose="020B0604020202020204" pitchFamily="34" charset="0"/>
                      </a:endParaRPr>
                    </a:p>
                  </a:txBody>
                  <a:tcPr anchor="ctr">
                    <a:noFill/>
                  </a:tcPr>
                </a:tc>
                <a:tc>
                  <a:txBody>
                    <a:bodyPr/>
                    <a:lstStyle/>
                    <a:p>
                      <a:pPr algn="ctr"/>
                      <a:r>
                        <a:rPr lang="en-US" sz="900" b="0" dirty="0">
                          <a:solidFill>
                            <a:schemeClr val="tx2"/>
                          </a:solidFill>
                          <a:latin typeface="Arial" panose="020B0604020202020204" pitchFamily="34" charset="0"/>
                          <a:cs typeface="Arial" panose="020B0604020202020204" pitchFamily="34" charset="0"/>
                        </a:rPr>
                        <a:t>Direct Messaging</a:t>
                      </a:r>
                    </a:p>
                  </a:txBody>
                  <a:tcPr anchor="ctr">
                    <a:noFill/>
                  </a:tcPr>
                </a:tc>
                <a:extLst>
                  <a:ext uri="{0D108BD9-81ED-4DB2-BD59-A6C34878D82A}">
                    <a16:rowId xmlns:a16="http://schemas.microsoft.com/office/drawing/2014/main" val="1862435152"/>
                  </a:ext>
                </a:extLst>
              </a:tr>
              <a:tr h="0">
                <a:tc>
                  <a:txBody>
                    <a:bodyPr/>
                    <a:lstStyle/>
                    <a:p>
                      <a:pPr algn="ctr"/>
                      <a:endParaRPr lang="en-US" sz="900" b="0" dirty="0">
                        <a:solidFill>
                          <a:schemeClr val="tx2"/>
                        </a:solidFill>
                        <a:latin typeface="Arial" panose="020B0604020202020204" pitchFamily="34" charset="0"/>
                        <a:cs typeface="Arial" panose="020B0604020202020204" pitchFamily="34" charset="0"/>
                      </a:endParaRPr>
                    </a:p>
                  </a:txBody>
                  <a:tcPr anchor="ctr">
                    <a:noFill/>
                  </a:tcPr>
                </a:tc>
                <a:tc>
                  <a:txBody>
                    <a:bodyPr/>
                    <a:lstStyle/>
                    <a:p>
                      <a:pPr algn="ctr"/>
                      <a:endParaRPr lang="en-US" sz="900" b="0" dirty="0">
                        <a:solidFill>
                          <a:schemeClr val="tx2"/>
                        </a:solidFill>
                        <a:latin typeface="Arial" panose="020B0604020202020204" pitchFamily="34" charset="0"/>
                        <a:cs typeface="Arial" panose="020B0604020202020204" pitchFamily="34" charset="0"/>
                      </a:endParaRPr>
                    </a:p>
                  </a:txBody>
                  <a:tcPr anchor="ctr">
                    <a:noFill/>
                  </a:tcPr>
                </a:tc>
                <a:tc>
                  <a:txBody>
                    <a:bodyPr/>
                    <a:lstStyle/>
                    <a:p>
                      <a:pPr algn="ctr"/>
                      <a:r>
                        <a:rPr lang="en-US" sz="900" b="0" dirty="0">
                          <a:solidFill>
                            <a:schemeClr val="tx2"/>
                          </a:solidFill>
                          <a:latin typeface="Arial" panose="020B0604020202020204" pitchFamily="34" charset="0"/>
                          <a:cs typeface="Arial" panose="020B0604020202020204" pitchFamily="34" charset="0"/>
                        </a:rPr>
                        <a:t>Patient Matching</a:t>
                      </a:r>
                    </a:p>
                  </a:txBody>
                  <a:tcPr anchor="ctr">
                    <a:noFill/>
                  </a:tcPr>
                </a:tc>
                <a:tc>
                  <a:txBody>
                    <a:bodyPr/>
                    <a:lstStyle/>
                    <a:p>
                      <a:pPr algn="ctr"/>
                      <a:endParaRPr lang="en-US" sz="900" b="0" dirty="0">
                        <a:solidFill>
                          <a:schemeClr val="tx2"/>
                        </a:solidFill>
                        <a:latin typeface="Arial" panose="020B0604020202020204" pitchFamily="34" charset="0"/>
                        <a:cs typeface="Arial" panose="020B0604020202020204" pitchFamily="34" charset="0"/>
                      </a:endParaRPr>
                    </a:p>
                  </a:txBody>
                  <a:tcPr anchor="ctr">
                    <a:noFill/>
                  </a:tcPr>
                </a:tc>
                <a:tc>
                  <a:txBody>
                    <a:bodyPr/>
                    <a:lstStyle/>
                    <a:p>
                      <a:pPr algn="ctr"/>
                      <a:r>
                        <a:rPr lang="en-US" sz="900" b="0" dirty="0">
                          <a:solidFill>
                            <a:schemeClr val="tx2"/>
                          </a:solidFill>
                          <a:latin typeface="Arial" panose="020B0604020202020204" pitchFamily="34" charset="0"/>
                          <a:cs typeface="Arial" panose="020B0604020202020204" pitchFamily="34" charset="0"/>
                        </a:rPr>
                        <a:t>Image Exchange</a:t>
                      </a:r>
                    </a:p>
                  </a:txBody>
                  <a:tcPr anchor="ctr">
                    <a:noFill/>
                  </a:tcPr>
                </a:tc>
                <a:tc>
                  <a:txBody>
                    <a:bodyPr/>
                    <a:lstStyle/>
                    <a:p>
                      <a:pPr algn="ctr"/>
                      <a:endParaRPr lang="en-US" sz="900" b="0" dirty="0">
                        <a:solidFill>
                          <a:schemeClr val="tx2"/>
                        </a:solidFill>
                        <a:latin typeface="Arial" panose="020B0604020202020204" pitchFamily="34" charset="0"/>
                        <a:cs typeface="Arial" panose="020B0604020202020204" pitchFamily="34" charset="0"/>
                      </a:endParaRPr>
                    </a:p>
                  </a:txBody>
                  <a:tcPr anchor="ctr">
                    <a:noFill/>
                  </a:tcPr>
                </a:tc>
                <a:tc>
                  <a:txBody>
                    <a:bodyPr/>
                    <a:lstStyle/>
                    <a:p>
                      <a:pPr algn="ctr"/>
                      <a:endParaRPr lang="en-US" sz="900" b="0" dirty="0">
                        <a:solidFill>
                          <a:schemeClr val="tx2"/>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889781290"/>
                  </a:ext>
                </a:extLst>
              </a:tr>
            </a:tbl>
          </a:graphicData>
        </a:graphic>
      </p:graphicFrame>
    </p:spTree>
    <p:extLst>
      <p:ext uri="{BB962C8B-B14F-4D97-AF65-F5344CB8AC3E}">
        <p14:creationId xmlns:p14="http://schemas.microsoft.com/office/powerpoint/2010/main" val="4259560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Issues to Solve</a:t>
            </a:r>
          </a:p>
        </p:txBody>
      </p:sp>
      <p:sp>
        <p:nvSpPr>
          <p:cNvPr id="4" name="Footer Placeholder 3"/>
          <p:cNvSpPr>
            <a:spLocks noGrp="1"/>
          </p:cNvSpPr>
          <p:nvPr>
            <p:ph type="ftr" sz="quarter" idx="3"/>
          </p:nvPr>
        </p:nvSpPr>
        <p:spPr/>
        <p:txBody>
          <a:bodyPr/>
          <a:lstStyle/>
          <a:p>
            <a:r>
              <a:rPr lang="en-US" dirty="0"/>
              <a:t>2019 @Copyright The Sequoia Project. All rights reserved.</a:t>
            </a:r>
          </a:p>
        </p:txBody>
      </p:sp>
      <p:sp>
        <p:nvSpPr>
          <p:cNvPr id="5" name="Slide Number Placeholder 4"/>
          <p:cNvSpPr>
            <a:spLocks noGrp="1"/>
          </p:cNvSpPr>
          <p:nvPr>
            <p:ph type="sldNum" sz="quarter" idx="4"/>
          </p:nvPr>
        </p:nvSpPr>
        <p:spPr/>
        <p:txBody>
          <a:bodyPr/>
          <a:lstStyle/>
          <a:p>
            <a:fld id="{110F2CD9-D4A6-D649-B317-3FECD8B02543}" type="slidenum">
              <a:rPr lang="en-US" smtClean="0"/>
              <a:pPr/>
              <a:t>17</a:t>
            </a:fld>
            <a:endParaRPr lang="en-US" dirty="0"/>
          </a:p>
        </p:txBody>
      </p:sp>
      <p:sp>
        <p:nvSpPr>
          <p:cNvPr id="46" name="Rectangle 45"/>
          <p:cNvSpPr/>
          <p:nvPr/>
        </p:nvSpPr>
        <p:spPr>
          <a:xfrm>
            <a:off x="2306393" y="1965488"/>
            <a:ext cx="7771339" cy="918147"/>
          </a:xfrm>
          <a:prstGeom prst="rect">
            <a:avLst/>
          </a:prstGeom>
          <a:solidFill>
            <a:sysClr val="window" lastClr="FFFFFF">
              <a:lumMod val="95000"/>
            </a:sysClr>
          </a:solidFill>
          <a:ln w="12700" cap="flat" cmpd="sng" algn="ctr">
            <a:noFill/>
            <a:prstDash val="solid"/>
            <a:miter lim="800000"/>
          </a:ln>
          <a:effectLst>
            <a:outerShdw blurRad="50800" dist="38100" dir="5400000" algn="t" rotWithShape="0">
              <a:prstClr val="black">
                <a:alpha val="40000"/>
              </a:prstClr>
            </a:outerShdw>
          </a:effectLst>
        </p:spPr>
        <p:txBody>
          <a:bodyPr tIns="297000" rtlCol="0" anchor="t"/>
          <a:lstStyle/>
          <a:p>
            <a:pPr marL="214313" indent="-214313" defTabSz="685800">
              <a:buFont typeface="Arial" panose="020B0604020202020204" pitchFamily="34" charset="0"/>
              <a:buChar char="•"/>
              <a:defRPr/>
            </a:pPr>
            <a:endParaRPr lang="en-US" sz="1400" kern="0" dirty="0">
              <a:solidFill>
                <a:prstClr val="black"/>
              </a:solidFill>
            </a:endParaRPr>
          </a:p>
          <a:p>
            <a:pPr defTabSz="685800">
              <a:defRPr/>
            </a:pPr>
            <a:r>
              <a:rPr lang="en-US" sz="1400" kern="0" dirty="0">
                <a:solidFill>
                  <a:prstClr val="black"/>
                </a:solidFill>
              </a:rPr>
              <a:t>Broad connectivity must be cheaper and easier</a:t>
            </a:r>
          </a:p>
        </p:txBody>
      </p:sp>
      <p:sp>
        <p:nvSpPr>
          <p:cNvPr id="47" name="Rectangle 46"/>
          <p:cNvSpPr/>
          <p:nvPr/>
        </p:nvSpPr>
        <p:spPr>
          <a:xfrm>
            <a:off x="2197795" y="2054340"/>
            <a:ext cx="3464549" cy="249725"/>
          </a:xfrm>
          <a:prstGeom prst="rect">
            <a:avLst/>
          </a:prstGeom>
          <a:solidFill>
            <a:srgbClr val="5B9BD5"/>
          </a:solidFill>
          <a:ln w="12700" cap="flat" cmpd="sng" algn="ctr">
            <a:noFill/>
            <a:prstDash val="solid"/>
            <a:miter lim="800000"/>
          </a:ln>
          <a:effectLst/>
        </p:spPr>
        <p:txBody>
          <a:bodyPr lIns="351000" rtlCol="0" anchor="ctr"/>
          <a:lstStyle/>
          <a:p>
            <a:pPr defTabSz="685800">
              <a:defRPr/>
            </a:pPr>
            <a:r>
              <a:rPr lang="en-US" sz="1600" b="1" kern="0" dirty="0">
                <a:solidFill>
                  <a:prstClr val="white"/>
                </a:solidFill>
              </a:rPr>
              <a:t>Complexity &amp; Expense</a:t>
            </a:r>
          </a:p>
        </p:txBody>
      </p:sp>
      <p:sp>
        <p:nvSpPr>
          <p:cNvPr id="48" name="Isosceles Triangle 47"/>
          <p:cNvSpPr/>
          <p:nvPr/>
        </p:nvSpPr>
        <p:spPr>
          <a:xfrm rot="16200000">
            <a:off x="2209926" y="1954004"/>
            <a:ext cx="88206" cy="112468"/>
          </a:xfrm>
          <a:prstGeom prst="triangle">
            <a:avLst>
              <a:gd name="adj" fmla="val 0"/>
            </a:avLst>
          </a:prstGeom>
          <a:solidFill>
            <a:srgbClr val="5B9BD5">
              <a:lumMod val="75000"/>
            </a:srgbClr>
          </a:solidFill>
          <a:ln w="12700" cap="flat" cmpd="sng" algn="ctr">
            <a:noFill/>
            <a:prstDash val="solid"/>
            <a:miter lim="800000"/>
          </a:ln>
          <a:effectLst/>
        </p:spPr>
        <p:txBody>
          <a:bodyPr rtlCol="0" anchor="ctr"/>
          <a:lstStyle/>
          <a:p>
            <a:pPr algn="ctr" defTabSz="685800">
              <a:defRPr/>
            </a:pPr>
            <a:endParaRPr lang="en-US" sz="1400" kern="0" dirty="0">
              <a:solidFill>
                <a:prstClr val="white"/>
              </a:solidFill>
            </a:endParaRPr>
          </a:p>
        </p:txBody>
      </p:sp>
      <p:sp>
        <p:nvSpPr>
          <p:cNvPr id="49" name="Rectangle 48"/>
          <p:cNvSpPr/>
          <p:nvPr/>
        </p:nvSpPr>
        <p:spPr>
          <a:xfrm>
            <a:off x="2306392" y="3074504"/>
            <a:ext cx="7771339" cy="918147"/>
          </a:xfrm>
          <a:prstGeom prst="rect">
            <a:avLst/>
          </a:prstGeom>
          <a:solidFill>
            <a:sysClr val="window" lastClr="FFFFFF">
              <a:lumMod val="95000"/>
            </a:sysClr>
          </a:solidFill>
          <a:ln w="12700" cap="flat" cmpd="sng" algn="ctr">
            <a:noFill/>
            <a:prstDash val="solid"/>
            <a:miter lim="800000"/>
          </a:ln>
          <a:effectLst>
            <a:outerShdw blurRad="50800" dist="38100" dir="5400000" algn="t" rotWithShape="0">
              <a:prstClr val="black">
                <a:alpha val="40000"/>
              </a:prstClr>
            </a:outerShdw>
          </a:effectLst>
        </p:spPr>
        <p:txBody>
          <a:bodyPr tIns="297000" rtlCol="0" anchor="t"/>
          <a:lstStyle/>
          <a:p>
            <a:pPr marL="214313" indent="-214313" defTabSz="685800">
              <a:buFont typeface="Arial" panose="020B0604020202020204" pitchFamily="34" charset="0"/>
              <a:buChar char="•"/>
              <a:defRPr/>
            </a:pPr>
            <a:endParaRPr lang="en-US" sz="1400" kern="0" dirty="0">
              <a:solidFill>
                <a:prstClr val="black"/>
              </a:solidFill>
            </a:endParaRPr>
          </a:p>
          <a:p>
            <a:pPr defTabSz="685800">
              <a:defRPr/>
            </a:pPr>
            <a:r>
              <a:rPr lang="en-US" sz="1400" kern="0" dirty="0">
                <a:solidFill>
                  <a:prstClr val="black"/>
                </a:solidFill>
              </a:rPr>
              <a:t>Participants </a:t>
            </a:r>
            <a:r>
              <a:rPr lang="en-US" sz="1400" kern="0" dirty="0">
                <a:solidFill>
                  <a:srgbClr val="000000"/>
                </a:solidFill>
              </a:rPr>
              <a:t>need</a:t>
            </a:r>
            <a:r>
              <a:rPr lang="en-US" sz="1400" kern="0" dirty="0">
                <a:solidFill>
                  <a:prstClr val="black"/>
                </a:solidFill>
              </a:rPr>
              <a:t> access to additional networks</a:t>
            </a:r>
          </a:p>
        </p:txBody>
      </p:sp>
      <p:sp>
        <p:nvSpPr>
          <p:cNvPr id="50" name="Rectangle 49"/>
          <p:cNvSpPr/>
          <p:nvPr/>
        </p:nvSpPr>
        <p:spPr>
          <a:xfrm>
            <a:off x="2197794" y="3163357"/>
            <a:ext cx="3464549" cy="249725"/>
          </a:xfrm>
          <a:prstGeom prst="rect">
            <a:avLst/>
          </a:prstGeom>
          <a:solidFill>
            <a:srgbClr val="ED7D31"/>
          </a:solidFill>
          <a:ln w="12700" cap="flat" cmpd="sng" algn="ctr">
            <a:noFill/>
            <a:prstDash val="solid"/>
            <a:miter lim="800000"/>
          </a:ln>
          <a:effectLst/>
        </p:spPr>
        <p:txBody>
          <a:bodyPr lIns="351000" rtlCol="0" anchor="ctr"/>
          <a:lstStyle/>
          <a:p>
            <a:pPr defTabSz="685800">
              <a:defRPr/>
            </a:pPr>
            <a:r>
              <a:rPr lang="en-US" sz="1600" b="1" kern="0" dirty="0">
                <a:solidFill>
                  <a:prstClr val="white"/>
                </a:solidFill>
              </a:rPr>
              <a:t>Reach</a:t>
            </a:r>
          </a:p>
        </p:txBody>
      </p:sp>
      <p:sp>
        <p:nvSpPr>
          <p:cNvPr id="51" name="Isosceles Triangle 50"/>
          <p:cNvSpPr/>
          <p:nvPr/>
        </p:nvSpPr>
        <p:spPr>
          <a:xfrm rot="16200000">
            <a:off x="2209925" y="3063018"/>
            <a:ext cx="88206" cy="112468"/>
          </a:xfrm>
          <a:prstGeom prst="triangle">
            <a:avLst>
              <a:gd name="adj" fmla="val 0"/>
            </a:avLst>
          </a:prstGeom>
          <a:solidFill>
            <a:srgbClr val="ED7D31">
              <a:lumMod val="75000"/>
            </a:srgbClr>
          </a:solidFill>
          <a:ln w="12700" cap="flat" cmpd="sng" algn="ctr">
            <a:noFill/>
            <a:prstDash val="solid"/>
            <a:miter lim="800000"/>
          </a:ln>
          <a:effectLst/>
        </p:spPr>
        <p:txBody>
          <a:bodyPr rtlCol="0" anchor="ctr"/>
          <a:lstStyle/>
          <a:p>
            <a:pPr algn="ctr" defTabSz="685800">
              <a:defRPr/>
            </a:pPr>
            <a:endParaRPr lang="en-US" sz="1400" kern="0" dirty="0">
              <a:solidFill>
                <a:prstClr val="white"/>
              </a:solidFill>
            </a:endParaRPr>
          </a:p>
        </p:txBody>
      </p:sp>
      <p:sp>
        <p:nvSpPr>
          <p:cNvPr id="52" name="Rectangle 51"/>
          <p:cNvSpPr/>
          <p:nvPr/>
        </p:nvSpPr>
        <p:spPr>
          <a:xfrm>
            <a:off x="2306391" y="4183518"/>
            <a:ext cx="7771339" cy="918147"/>
          </a:xfrm>
          <a:prstGeom prst="rect">
            <a:avLst/>
          </a:prstGeom>
          <a:solidFill>
            <a:sysClr val="window" lastClr="FFFFFF">
              <a:lumMod val="95000"/>
            </a:sysClr>
          </a:solidFill>
          <a:ln w="12700" cap="flat" cmpd="sng" algn="ctr">
            <a:noFill/>
            <a:prstDash val="solid"/>
            <a:miter lim="800000"/>
          </a:ln>
          <a:effectLst>
            <a:outerShdw blurRad="50800" dist="38100" dir="5400000" algn="t" rotWithShape="0">
              <a:prstClr val="black">
                <a:alpha val="40000"/>
              </a:prstClr>
            </a:outerShdw>
          </a:effectLst>
        </p:spPr>
        <p:txBody>
          <a:bodyPr tIns="297000" rtlCol="0" anchor="t"/>
          <a:lstStyle/>
          <a:p>
            <a:pPr marL="214313" indent="-214313" defTabSz="685800">
              <a:buFont typeface="Arial" panose="020B0604020202020204" pitchFamily="34" charset="0"/>
              <a:buChar char="•"/>
              <a:defRPr/>
            </a:pPr>
            <a:endParaRPr lang="en-US" sz="1400" kern="0" dirty="0">
              <a:solidFill>
                <a:prstClr val="black"/>
              </a:solidFill>
            </a:endParaRPr>
          </a:p>
        </p:txBody>
      </p:sp>
      <p:sp>
        <p:nvSpPr>
          <p:cNvPr id="53" name="Rectangle 52"/>
          <p:cNvSpPr/>
          <p:nvPr/>
        </p:nvSpPr>
        <p:spPr>
          <a:xfrm>
            <a:off x="2197793" y="4272370"/>
            <a:ext cx="3464549" cy="249725"/>
          </a:xfrm>
          <a:prstGeom prst="rect">
            <a:avLst/>
          </a:prstGeom>
          <a:solidFill>
            <a:srgbClr val="A5A5A5"/>
          </a:solidFill>
          <a:ln w="12700" cap="flat" cmpd="sng" algn="ctr">
            <a:noFill/>
            <a:prstDash val="solid"/>
            <a:miter lim="800000"/>
          </a:ln>
          <a:effectLst/>
        </p:spPr>
        <p:txBody>
          <a:bodyPr lIns="351000" rtlCol="0" anchor="ctr"/>
          <a:lstStyle/>
          <a:p>
            <a:pPr defTabSz="685800">
              <a:defRPr/>
            </a:pPr>
            <a:r>
              <a:rPr lang="en-US" sz="1600" b="1" kern="0" dirty="0">
                <a:solidFill>
                  <a:prstClr val="white"/>
                </a:solidFill>
              </a:rPr>
              <a:t>Timeliness</a:t>
            </a:r>
          </a:p>
        </p:txBody>
      </p:sp>
      <p:sp>
        <p:nvSpPr>
          <p:cNvPr id="54" name="Isosceles Triangle 53"/>
          <p:cNvSpPr/>
          <p:nvPr/>
        </p:nvSpPr>
        <p:spPr>
          <a:xfrm rot="16200000">
            <a:off x="2209925" y="4172033"/>
            <a:ext cx="88206" cy="112468"/>
          </a:xfrm>
          <a:prstGeom prst="triangle">
            <a:avLst>
              <a:gd name="adj" fmla="val 0"/>
            </a:avLst>
          </a:prstGeom>
          <a:solidFill>
            <a:srgbClr val="A5A5A5">
              <a:lumMod val="75000"/>
            </a:srgbClr>
          </a:solidFill>
          <a:ln w="12700" cap="flat" cmpd="sng" algn="ctr">
            <a:noFill/>
            <a:prstDash val="solid"/>
            <a:miter lim="800000"/>
          </a:ln>
          <a:effectLst/>
        </p:spPr>
        <p:txBody>
          <a:bodyPr rtlCol="0" anchor="ctr"/>
          <a:lstStyle/>
          <a:p>
            <a:pPr algn="ctr" defTabSz="685800">
              <a:defRPr/>
            </a:pPr>
            <a:endParaRPr lang="en-US" sz="1400" kern="0" dirty="0">
              <a:solidFill>
                <a:prstClr val="white"/>
              </a:solidFill>
            </a:endParaRPr>
          </a:p>
        </p:txBody>
      </p:sp>
      <p:sp>
        <p:nvSpPr>
          <p:cNvPr id="55" name="Rectangle 54"/>
          <p:cNvSpPr/>
          <p:nvPr/>
        </p:nvSpPr>
        <p:spPr>
          <a:xfrm>
            <a:off x="2306389" y="5304588"/>
            <a:ext cx="7771339" cy="918147"/>
          </a:xfrm>
          <a:prstGeom prst="rect">
            <a:avLst/>
          </a:prstGeom>
          <a:solidFill>
            <a:sysClr val="window" lastClr="FFFFFF">
              <a:lumMod val="95000"/>
            </a:sysClr>
          </a:solidFill>
          <a:ln w="12700" cap="flat" cmpd="sng" algn="ctr">
            <a:noFill/>
            <a:prstDash val="solid"/>
            <a:miter lim="800000"/>
          </a:ln>
          <a:effectLst>
            <a:outerShdw blurRad="50800" dist="38100" dir="5400000" algn="t" rotWithShape="0">
              <a:prstClr val="black">
                <a:alpha val="40000"/>
              </a:prstClr>
            </a:outerShdw>
          </a:effectLst>
        </p:spPr>
        <p:txBody>
          <a:bodyPr tIns="297000" rtlCol="0" anchor="t"/>
          <a:lstStyle/>
          <a:p>
            <a:pPr marL="214313" indent="-214313" defTabSz="685800">
              <a:buFont typeface="Arial" panose="020B0604020202020204" pitchFamily="34" charset="0"/>
              <a:buChar char="•"/>
              <a:defRPr/>
            </a:pPr>
            <a:endParaRPr lang="en-US" sz="1600" kern="0" dirty="0">
              <a:solidFill>
                <a:prstClr val="black"/>
              </a:solidFill>
            </a:endParaRPr>
          </a:p>
          <a:p>
            <a:pPr defTabSz="685800">
              <a:defRPr/>
            </a:pPr>
            <a:r>
              <a:rPr lang="en-US" sz="1600" kern="0" dirty="0">
                <a:solidFill>
                  <a:prstClr val="black"/>
                </a:solidFill>
              </a:rPr>
              <a:t>Participants often need to focus specifically on medications, lab results</a:t>
            </a:r>
          </a:p>
        </p:txBody>
      </p:sp>
      <p:sp>
        <p:nvSpPr>
          <p:cNvPr id="56" name="Rectangle 55"/>
          <p:cNvSpPr/>
          <p:nvPr/>
        </p:nvSpPr>
        <p:spPr>
          <a:xfrm>
            <a:off x="2197793" y="5393441"/>
            <a:ext cx="3464549" cy="249725"/>
          </a:xfrm>
          <a:prstGeom prst="rect">
            <a:avLst/>
          </a:prstGeom>
          <a:solidFill>
            <a:srgbClr val="FFC000"/>
          </a:solidFill>
          <a:ln w="12700" cap="flat" cmpd="sng" algn="ctr">
            <a:noFill/>
            <a:prstDash val="solid"/>
            <a:miter lim="800000"/>
          </a:ln>
          <a:effectLst/>
        </p:spPr>
        <p:txBody>
          <a:bodyPr lIns="351000" rtlCol="0" anchor="ctr"/>
          <a:lstStyle/>
          <a:p>
            <a:pPr defTabSz="685800">
              <a:defRPr/>
            </a:pPr>
            <a:r>
              <a:rPr lang="en-US" sz="1600" b="1" kern="0" dirty="0">
                <a:solidFill>
                  <a:prstClr val="white"/>
                </a:solidFill>
              </a:rPr>
              <a:t>Discrete Data</a:t>
            </a:r>
          </a:p>
        </p:txBody>
      </p:sp>
      <p:sp>
        <p:nvSpPr>
          <p:cNvPr id="57" name="Isosceles Triangle 56"/>
          <p:cNvSpPr/>
          <p:nvPr/>
        </p:nvSpPr>
        <p:spPr>
          <a:xfrm rot="16200000">
            <a:off x="2209924" y="5293104"/>
            <a:ext cx="88206" cy="112468"/>
          </a:xfrm>
          <a:prstGeom prst="triangle">
            <a:avLst>
              <a:gd name="adj" fmla="val 0"/>
            </a:avLst>
          </a:prstGeom>
          <a:solidFill>
            <a:srgbClr val="FFC000">
              <a:lumMod val="75000"/>
            </a:srgbClr>
          </a:solidFill>
          <a:ln w="12700" cap="flat" cmpd="sng" algn="ctr">
            <a:noFill/>
            <a:prstDash val="solid"/>
            <a:miter lim="800000"/>
          </a:ln>
          <a:effectLst/>
        </p:spPr>
        <p:txBody>
          <a:bodyPr rtlCol="0" anchor="ctr"/>
          <a:lstStyle/>
          <a:p>
            <a:pPr algn="ctr" defTabSz="685800">
              <a:defRPr/>
            </a:pPr>
            <a:endParaRPr lang="en-US" sz="1400" kern="0" dirty="0">
              <a:solidFill>
                <a:prstClr val="white"/>
              </a:solidFill>
            </a:endParaRPr>
          </a:p>
        </p:txBody>
      </p:sp>
      <p:sp>
        <p:nvSpPr>
          <p:cNvPr id="58" name="TextBox 57"/>
          <p:cNvSpPr txBox="1"/>
          <p:nvPr/>
        </p:nvSpPr>
        <p:spPr>
          <a:xfrm>
            <a:off x="7603675" y="1596863"/>
            <a:ext cx="2525483" cy="266598"/>
          </a:xfrm>
          <a:prstGeom prst="rect">
            <a:avLst/>
          </a:prstGeom>
          <a:noFill/>
        </p:spPr>
        <p:txBody>
          <a:bodyPr wrap="square" rtlCol="0">
            <a:noAutofit/>
          </a:bodyPr>
          <a:lstStyle/>
          <a:p>
            <a:pPr algn="ctr" defTabSz="653110">
              <a:spcAft>
                <a:spcPts val="700"/>
              </a:spcAft>
            </a:pPr>
            <a:r>
              <a:rPr lang="en-US" sz="1400" b="1" dirty="0">
                <a:solidFill>
                  <a:srgbClr val="414343"/>
                </a:solidFill>
              </a:rPr>
              <a:t>Opportunities</a:t>
            </a:r>
          </a:p>
          <a:p>
            <a:pPr algn="ctr" defTabSz="653110"/>
            <a:endParaRPr lang="en-US" sz="1400" b="1" dirty="0">
              <a:solidFill>
                <a:srgbClr val="414343"/>
              </a:solidFill>
            </a:endParaRPr>
          </a:p>
        </p:txBody>
      </p:sp>
      <p:sp>
        <p:nvSpPr>
          <p:cNvPr id="59" name="TextBox 58"/>
          <p:cNvSpPr txBox="1"/>
          <p:nvPr/>
        </p:nvSpPr>
        <p:spPr>
          <a:xfrm>
            <a:off x="7603675" y="1966134"/>
            <a:ext cx="2525483" cy="917500"/>
          </a:xfrm>
          <a:prstGeom prst="rect">
            <a:avLst/>
          </a:prstGeom>
          <a:noFill/>
        </p:spPr>
        <p:txBody>
          <a:bodyPr wrap="square" tIns="0" bIns="0" rtlCol="0" anchor="ctr" anchorCtr="0">
            <a:noAutofit/>
          </a:bodyPr>
          <a:lstStyle/>
          <a:p>
            <a:pPr algn="ctr" defTabSz="653110">
              <a:spcAft>
                <a:spcPts val="700"/>
              </a:spcAft>
            </a:pPr>
            <a:r>
              <a:rPr lang="en-US" sz="1400" dirty="0">
                <a:solidFill>
                  <a:srgbClr val="414343"/>
                </a:solidFill>
              </a:rPr>
              <a:t>Centralization</a:t>
            </a:r>
          </a:p>
          <a:p>
            <a:pPr algn="ctr" defTabSz="653110">
              <a:spcAft>
                <a:spcPts val="700"/>
              </a:spcAft>
            </a:pPr>
            <a:r>
              <a:rPr lang="en-US" sz="1400" dirty="0">
                <a:solidFill>
                  <a:srgbClr val="414343"/>
                </a:solidFill>
              </a:rPr>
              <a:t>Purposes of Use</a:t>
            </a:r>
          </a:p>
          <a:p>
            <a:pPr algn="ctr" defTabSz="653110">
              <a:spcAft>
                <a:spcPts val="700"/>
              </a:spcAft>
            </a:pPr>
            <a:r>
              <a:rPr lang="en-US" sz="1400" dirty="0">
                <a:solidFill>
                  <a:srgbClr val="414343"/>
                </a:solidFill>
              </a:rPr>
              <a:t>PULSE</a:t>
            </a:r>
          </a:p>
        </p:txBody>
      </p:sp>
      <p:sp>
        <p:nvSpPr>
          <p:cNvPr id="60" name="TextBox 59"/>
          <p:cNvSpPr txBox="1"/>
          <p:nvPr/>
        </p:nvSpPr>
        <p:spPr>
          <a:xfrm>
            <a:off x="7603675" y="3075150"/>
            <a:ext cx="2525483" cy="917501"/>
          </a:xfrm>
          <a:prstGeom prst="rect">
            <a:avLst/>
          </a:prstGeom>
          <a:noFill/>
        </p:spPr>
        <p:txBody>
          <a:bodyPr wrap="square" tIns="0" bIns="0" rtlCol="0" anchor="ctr" anchorCtr="0">
            <a:noAutofit/>
          </a:bodyPr>
          <a:lstStyle/>
          <a:p>
            <a:pPr algn="ctr" defTabSz="653110">
              <a:spcAft>
                <a:spcPts val="700"/>
              </a:spcAft>
            </a:pPr>
            <a:r>
              <a:rPr lang="en-US" sz="1400" dirty="0">
                <a:solidFill>
                  <a:srgbClr val="414343"/>
                </a:solidFill>
              </a:rPr>
              <a:t>Carequality</a:t>
            </a:r>
          </a:p>
          <a:p>
            <a:pPr algn="ctr" defTabSz="653110">
              <a:spcAft>
                <a:spcPts val="700"/>
              </a:spcAft>
            </a:pPr>
            <a:r>
              <a:rPr lang="en-US" sz="1400" dirty="0">
                <a:solidFill>
                  <a:srgbClr val="414343"/>
                </a:solidFill>
              </a:rPr>
              <a:t>PDMP</a:t>
            </a:r>
          </a:p>
        </p:txBody>
      </p:sp>
      <p:sp>
        <p:nvSpPr>
          <p:cNvPr id="61" name="TextBox 60"/>
          <p:cNvSpPr txBox="1"/>
          <p:nvPr/>
        </p:nvSpPr>
        <p:spPr>
          <a:xfrm>
            <a:off x="7603675" y="4189868"/>
            <a:ext cx="2525483" cy="917500"/>
          </a:xfrm>
          <a:prstGeom prst="rect">
            <a:avLst/>
          </a:prstGeom>
          <a:noFill/>
        </p:spPr>
        <p:txBody>
          <a:bodyPr wrap="square" tIns="0" bIns="0" rtlCol="0" anchor="ctr" anchorCtr="0">
            <a:noAutofit/>
          </a:bodyPr>
          <a:lstStyle/>
          <a:p>
            <a:pPr algn="ctr" defTabSz="653110">
              <a:spcAft>
                <a:spcPts val="700"/>
              </a:spcAft>
            </a:pPr>
            <a:r>
              <a:rPr lang="en-US" sz="1400" dirty="0">
                <a:solidFill>
                  <a:srgbClr val="414343"/>
                </a:solidFill>
              </a:rPr>
              <a:t>Push CDAs &amp; Discrete Data</a:t>
            </a:r>
          </a:p>
          <a:p>
            <a:pPr algn="ctr" defTabSz="653110">
              <a:spcAft>
                <a:spcPts val="700"/>
              </a:spcAft>
            </a:pPr>
            <a:r>
              <a:rPr lang="en-US" sz="1400" dirty="0">
                <a:solidFill>
                  <a:srgbClr val="414343"/>
                </a:solidFill>
              </a:rPr>
              <a:t>Where to Search (RLS)</a:t>
            </a:r>
          </a:p>
          <a:p>
            <a:pPr algn="ctr" defTabSz="653110">
              <a:spcAft>
                <a:spcPts val="700"/>
              </a:spcAft>
            </a:pPr>
            <a:r>
              <a:rPr lang="en-US" sz="1400" dirty="0">
                <a:solidFill>
                  <a:srgbClr val="414343"/>
                </a:solidFill>
              </a:rPr>
              <a:t>PULSE</a:t>
            </a:r>
          </a:p>
        </p:txBody>
      </p:sp>
      <p:sp>
        <p:nvSpPr>
          <p:cNvPr id="62" name="TextBox 61"/>
          <p:cNvSpPr txBox="1"/>
          <p:nvPr/>
        </p:nvSpPr>
        <p:spPr>
          <a:xfrm>
            <a:off x="7603675" y="5304588"/>
            <a:ext cx="2525483" cy="917501"/>
          </a:xfrm>
          <a:prstGeom prst="rect">
            <a:avLst/>
          </a:prstGeom>
          <a:noFill/>
        </p:spPr>
        <p:txBody>
          <a:bodyPr wrap="square" tIns="0" bIns="0" rtlCol="0" anchor="ctr" anchorCtr="0">
            <a:noAutofit/>
          </a:bodyPr>
          <a:lstStyle/>
          <a:p>
            <a:pPr algn="ctr" defTabSz="653110">
              <a:spcAft>
                <a:spcPts val="700"/>
              </a:spcAft>
            </a:pPr>
            <a:r>
              <a:rPr lang="en-US" sz="1400" dirty="0">
                <a:solidFill>
                  <a:srgbClr val="414343"/>
                </a:solidFill>
              </a:rPr>
              <a:t>FHIR</a:t>
            </a:r>
          </a:p>
        </p:txBody>
      </p:sp>
      <p:sp>
        <p:nvSpPr>
          <p:cNvPr id="3" name="TextBox 2"/>
          <p:cNvSpPr txBox="1"/>
          <p:nvPr/>
        </p:nvSpPr>
        <p:spPr>
          <a:xfrm>
            <a:off x="2342045" y="4555141"/>
            <a:ext cx="3055965" cy="523220"/>
          </a:xfrm>
          <a:prstGeom prst="rect">
            <a:avLst/>
          </a:prstGeom>
          <a:noFill/>
        </p:spPr>
        <p:txBody>
          <a:bodyPr wrap="none" rtlCol="0">
            <a:spAutoFit/>
          </a:bodyPr>
          <a:lstStyle/>
          <a:p>
            <a:pPr marL="214313" indent="-214313" defTabSz="685800">
              <a:buFont typeface="Arial" panose="020B0604020202020204" pitchFamily="34" charset="0"/>
              <a:buChar char="•"/>
              <a:defRPr/>
            </a:pPr>
            <a:r>
              <a:rPr lang="en-US" sz="1400" kern="0" dirty="0">
                <a:solidFill>
                  <a:srgbClr val="000000"/>
                </a:solidFill>
              </a:rPr>
              <a:t>Need to coordinate care sooner</a:t>
            </a:r>
          </a:p>
          <a:p>
            <a:pPr marL="214313" indent="-214313" defTabSz="685800">
              <a:buFont typeface="Arial" panose="020B0604020202020204" pitchFamily="34" charset="0"/>
              <a:buChar char="•"/>
              <a:defRPr/>
            </a:pPr>
            <a:r>
              <a:rPr lang="en-US" sz="1400" kern="0" dirty="0">
                <a:solidFill>
                  <a:srgbClr val="000000"/>
                </a:solidFill>
              </a:rPr>
              <a:t>Must complement reactive searches</a:t>
            </a:r>
          </a:p>
        </p:txBody>
      </p:sp>
    </p:spTree>
    <p:extLst>
      <p:ext uri="{BB962C8B-B14F-4D97-AF65-F5344CB8AC3E}">
        <p14:creationId xmlns:p14="http://schemas.microsoft.com/office/powerpoint/2010/main" val="1149046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6750" y="2424546"/>
            <a:ext cx="8158500" cy="2391187"/>
          </a:xfrm>
        </p:spPr>
        <p:txBody>
          <a:bodyPr>
            <a:noAutofit/>
          </a:bodyPr>
          <a:lstStyle/>
          <a:p>
            <a:pPr>
              <a:lnSpc>
                <a:spcPct val="70000"/>
              </a:lnSpc>
              <a:spcBef>
                <a:spcPts val="1200"/>
              </a:spcBef>
              <a:spcAft>
                <a:spcPts val="1200"/>
              </a:spcAft>
            </a:pPr>
            <a:r>
              <a:rPr lang="en-US" altLang="en-US" sz="2000" dirty="0">
                <a:solidFill>
                  <a:srgbClr val="39ABE1"/>
                </a:solidFill>
              </a:rPr>
              <a:t>Trusted Exchange Framework and Common Agreement</a:t>
            </a:r>
            <a:br>
              <a:rPr lang="en-US" altLang="en-US" sz="2000" dirty="0">
                <a:solidFill>
                  <a:srgbClr val="39ABE1"/>
                </a:solidFill>
              </a:rPr>
            </a:br>
            <a:br>
              <a:rPr lang="en-US" altLang="en-US" sz="2000" dirty="0">
                <a:solidFill>
                  <a:schemeClr val="tx2">
                    <a:lumMod val="50000"/>
                  </a:schemeClr>
                </a:solidFill>
              </a:rPr>
            </a:br>
            <a:r>
              <a:rPr lang="en-US" sz="1600" dirty="0">
                <a:solidFill>
                  <a:srgbClr val="7AA638"/>
                </a:solidFill>
              </a:rPr>
              <a:t>Accelerating seamless, interoperable health information exchange among networks </a:t>
            </a:r>
            <a:br>
              <a:rPr lang="en-US" sz="1600" dirty="0">
                <a:solidFill>
                  <a:srgbClr val="7AA638"/>
                </a:solidFill>
              </a:rPr>
            </a:br>
            <a:endParaRPr lang="en-US" sz="2000" dirty="0">
              <a:solidFill>
                <a:srgbClr val="7AA638"/>
              </a:solidFill>
            </a:endParaRPr>
          </a:p>
        </p:txBody>
      </p:sp>
      <p:sp>
        <p:nvSpPr>
          <p:cNvPr id="3" name="Slide Number Placeholder 2"/>
          <p:cNvSpPr>
            <a:spLocks noGrp="1"/>
          </p:cNvSpPr>
          <p:nvPr>
            <p:ph type="sldNum" sz="quarter" idx="4"/>
          </p:nvPr>
        </p:nvSpPr>
        <p:spPr/>
        <p:txBody>
          <a:bodyPr/>
          <a:lstStyle/>
          <a:p>
            <a:fld id="{110F2CD9-D4A6-D649-B317-3FECD8B02543}" type="slidenum">
              <a:rPr lang="en-US" smtClean="0"/>
              <a:pPr/>
              <a:t>18</a:t>
            </a:fld>
            <a:endParaRPr lang="en-US" dirty="0"/>
          </a:p>
        </p:txBody>
      </p:sp>
      <p:sp>
        <p:nvSpPr>
          <p:cNvPr id="11" name="Footer Placeholder 4"/>
          <p:cNvSpPr>
            <a:spLocks noGrp="1"/>
          </p:cNvSpPr>
          <p:nvPr>
            <p:ph type="ftr" sz="quarter" idx="3"/>
          </p:nvPr>
        </p:nvSpPr>
        <p:spPr/>
        <p:txBody>
          <a:bodyPr/>
          <a:lstStyle/>
          <a:p>
            <a:r>
              <a:rPr lang="en-US" dirty="0"/>
              <a:t>2019 @Copyright The Sequoia Project. All rights reserved.</a:t>
            </a:r>
          </a:p>
        </p:txBody>
      </p:sp>
      <p:pic>
        <p:nvPicPr>
          <p:cNvPr id="7" name="Picture 6" descr="Carequalit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29865" y="1593675"/>
            <a:ext cx="4205004" cy="1439381"/>
          </a:xfrm>
          <a:prstGeom prst="rect">
            <a:avLst/>
          </a:prstGeom>
        </p:spPr>
      </p:pic>
    </p:spTree>
    <p:extLst>
      <p:ext uri="{BB962C8B-B14F-4D97-AF65-F5344CB8AC3E}">
        <p14:creationId xmlns:p14="http://schemas.microsoft.com/office/powerpoint/2010/main" val="3541290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ot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618813"/>
            <a:ext cx="9144000" cy="2501900"/>
          </a:xfrm>
          <a:prstGeom prst="rect">
            <a:avLst/>
          </a:prstGeom>
        </p:spPr>
      </p:pic>
      <p:sp>
        <p:nvSpPr>
          <p:cNvPr id="2" name="Title 1"/>
          <p:cNvSpPr>
            <a:spLocks noGrp="1"/>
          </p:cNvSpPr>
          <p:nvPr>
            <p:ph type="title"/>
          </p:nvPr>
        </p:nvSpPr>
        <p:spPr/>
        <p:txBody>
          <a:bodyPr/>
          <a:lstStyle/>
          <a:p>
            <a:r>
              <a:rPr lang="en-US" dirty="0">
                <a:solidFill>
                  <a:srgbClr val="2588B6"/>
                </a:solidFill>
              </a:rPr>
              <a:t>The Solution</a:t>
            </a:r>
          </a:p>
        </p:txBody>
      </p:sp>
      <p:sp>
        <p:nvSpPr>
          <p:cNvPr id="3" name="Content Placeholder 2"/>
          <p:cNvSpPr>
            <a:spLocks noGrp="1"/>
          </p:cNvSpPr>
          <p:nvPr>
            <p:ph idx="1"/>
          </p:nvPr>
        </p:nvSpPr>
        <p:spPr/>
        <p:txBody>
          <a:bodyPr/>
          <a:lstStyle/>
          <a:p>
            <a:pPr marL="0" indent="0" algn="ctr">
              <a:buNone/>
            </a:pPr>
            <a:r>
              <a:rPr lang="en-US" dirty="0"/>
              <a:t>Carequality creates a standardized, national-level interoperability </a:t>
            </a:r>
            <a:br>
              <a:rPr lang="en-US" dirty="0"/>
            </a:br>
            <a:r>
              <a:rPr lang="en-US" dirty="0"/>
              <a:t>framework to link all data sharing networks</a:t>
            </a:r>
          </a:p>
          <a:p>
            <a:pPr marL="0" indent="0" algn="ctr">
              <a:buNone/>
            </a:pPr>
            <a:endParaRPr lang="en-US" dirty="0"/>
          </a:p>
        </p:txBody>
      </p:sp>
      <p:sp>
        <p:nvSpPr>
          <p:cNvPr id="4" name="Slide Number Placeholder 3"/>
          <p:cNvSpPr>
            <a:spLocks noGrp="1"/>
          </p:cNvSpPr>
          <p:nvPr>
            <p:ph type="sldNum" sz="quarter" idx="4"/>
          </p:nvPr>
        </p:nvSpPr>
        <p:spPr/>
        <p:txBody>
          <a:bodyPr/>
          <a:lstStyle/>
          <a:p>
            <a:fld id="{110F2CD9-D4A6-D649-B317-3FECD8B02543}" type="slidenum">
              <a:rPr lang="en-US" smtClean="0"/>
              <a:pPr/>
              <a:t>19</a:t>
            </a:fld>
            <a:endParaRPr lang="en-US" dirty="0"/>
          </a:p>
        </p:txBody>
      </p:sp>
      <p:sp>
        <p:nvSpPr>
          <p:cNvPr id="10" name="Footer Placeholder 4"/>
          <p:cNvSpPr>
            <a:spLocks noGrp="1"/>
          </p:cNvSpPr>
          <p:nvPr>
            <p:ph type="ftr" sz="quarter" idx="3"/>
          </p:nvPr>
        </p:nvSpPr>
        <p:spPr/>
        <p:txBody>
          <a:bodyPr/>
          <a:lstStyle/>
          <a:p>
            <a:r>
              <a:rPr lang="en-US" dirty="0"/>
              <a:t>2019 @Copyright The Sequoia Project. All rights reserved.</a:t>
            </a:r>
          </a:p>
        </p:txBody>
      </p:sp>
      <p:cxnSp>
        <p:nvCxnSpPr>
          <p:cNvPr id="9" name="Straight Connector 8"/>
          <p:cNvCxnSpPr/>
          <p:nvPr/>
        </p:nvCxnSpPr>
        <p:spPr>
          <a:xfrm>
            <a:off x="1902813" y="6515110"/>
            <a:ext cx="7283521" cy="0"/>
          </a:xfrm>
          <a:prstGeom prst="line">
            <a:avLst/>
          </a:prstGeom>
          <a:ln w="6350"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524000" y="5070395"/>
            <a:ext cx="9144000" cy="1090178"/>
          </a:xfrm>
          <a:prstGeom prst="rect">
            <a:avLst/>
          </a:prstGeom>
          <a:solidFill>
            <a:schemeClr val="accent5">
              <a:lumMod val="20000"/>
              <a:lumOff val="80000"/>
              <a:alpha val="51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b="1" dirty="0">
              <a:solidFill>
                <a:schemeClr val="bg2"/>
              </a:solidFill>
            </a:endParaRPr>
          </a:p>
        </p:txBody>
      </p:sp>
      <p:sp>
        <p:nvSpPr>
          <p:cNvPr id="13" name="Rectangle 12"/>
          <p:cNvSpPr/>
          <p:nvPr/>
        </p:nvSpPr>
        <p:spPr>
          <a:xfrm>
            <a:off x="2184988" y="5125403"/>
            <a:ext cx="7896417" cy="1035170"/>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200" b="1" dirty="0">
                <a:solidFill>
                  <a:srgbClr val="2588B6"/>
                </a:solidFill>
              </a:rPr>
              <a:t>Carequality </a:t>
            </a:r>
            <a:r>
              <a:rPr lang="en-US" sz="2200" dirty="0">
                <a:solidFill>
                  <a:srgbClr val="7AA638"/>
                </a:solidFill>
              </a:rPr>
              <a:t>is creating a web of interconnected networks</a:t>
            </a:r>
          </a:p>
        </p:txBody>
      </p:sp>
    </p:spTree>
    <p:extLst>
      <p:ext uri="{BB962C8B-B14F-4D97-AF65-F5344CB8AC3E}">
        <p14:creationId xmlns:p14="http://schemas.microsoft.com/office/powerpoint/2010/main" val="1226927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9819" y="994448"/>
            <a:ext cx="7289030" cy="804333"/>
          </a:xfrm>
        </p:spPr>
        <p:txBody>
          <a:bodyPr>
            <a:normAutofit/>
          </a:bodyPr>
          <a:lstStyle/>
          <a:p>
            <a:r>
              <a:rPr lang="en-US" dirty="0"/>
              <a:t>The Sequoia Project’s Role</a:t>
            </a:r>
          </a:p>
        </p:txBody>
      </p:sp>
      <p:grpSp>
        <p:nvGrpSpPr>
          <p:cNvPr id="5" name="Group 4"/>
          <p:cNvGrpSpPr/>
          <p:nvPr/>
        </p:nvGrpSpPr>
        <p:grpSpPr>
          <a:xfrm>
            <a:off x="2181540" y="4870083"/>
            <a:ext cx="2388492" cy="796086"/>
            <a:chOff x="3116592" y="5063010"/>
            <a:chExt cx="2910817" cy="1111394"/>
          </a:xfrm>
          <a:solidFill>
            <a:schemeClr val="bg2"/>
          </a:solidFill>
        </p:grpSpPr>
        <p:cxnSp>
          <p:nvCxnSpPr>
            <p:cNvPr id="6" name="Straight Connector 5"/>
            <p:cNvCxnSpPr/>
            <p:nvPr/>
          </p:nvCxnSpPr>
          <p:spPr>
            <a:xfrm>
              <a:off x="4572000" y="5063010"/>
              <a:ext cx="0" cy="967378"/>
            </a:xfrm>
            <a:prstGeom prst="line">
              <a:avLst/>
            </a:prstGeom>
            <a:grpFill/>
            <a:ln w="38100" cmpd="sng">
              <a:solidFill>
                <a:schemeClr val="bg2"/>
              </a:solidFill>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3116592" y="5486141"/>
              <a:ext cx="2910817" cy="688263"/>
              <a:chOff x="3116592" y="5486141"/>
              <a:chExt cx="2910817" cy="688263"/>
            </a:xfrm>
            <a:grpFill/>
          </p:grpSpPr>
          <p:sp>
            <p:nvSpPr>
              <p:cNvPr id="8" name="Rectangle 7"/>
              <p:cNvSpPr/>
              <p:nvPr/>
            </p:nvSpPr>
            <p:spPr>
              <a:xfrm>
                <a:off x="3116592" y="5544701"/>
                <a:ext cx="2910817" cy="62970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3116592" y="5486141"/>
                <a:ext cx="2910817" cy="7218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0" name="Group 9"/>
          <p:cNvGrpSpPr/>
          <p:nvPr/>
        </p:nvGrpSpPr>
        <p:grpSpPr>
          <a:xfrm>
            <a:off x="7610753" y="4870083"/>
            <a:ext cx="2388492" cy="796086"/>
            <a:chOff x="3116592" y="5063010"/>
            <a:chExt cx="2910817" cy="1111394"/>
          </a:xfrm>
          <a:solidFill>
            <a:schemeClr val="bg2"/>
          </a:solidFill>
        </p:grpSpPr>
        <p:cxnSp>
          <p:nvCxnSpPr>
            <p:cNvPr id="11" name="Straight Connector 10"/>
            <p:cNvCxnSpPr/>
            <p:nvPr/>
          </p:nvCxnSpPr>
          <p:spPr>
            <a:xfrm>
              <a:off x="4572000" y="5063010"/>
              <a:ext cx="0" cy="967378"/>
            </a:xfrm>
            <a:prstGeom prst="line">
              <a:avLst/>
            </a:prstGeom>
            <a:grpFill/>
            <a:ln w="38100" cmpd="sng">
              <a:solidFill>
                <a:schemeClr val="bg2"/>
              </a:solidFill>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3116592" y="5486141"/>
              <a:ext cx="2910817" cy="688263"/>
              <a:chOff x="3116592" y="5486141"/>
              <a:chExt cx="2910817" cy="688263"/>
            </a:xfrm>
            <a:grpFill/>
          </p:grpSpPr>
          <p:sp>
            <p:nvSpPr>
              <p:cNvPr id="13" name="Rectangle 12"/>
              <p:cNvSpPr/>
              <p:nvPr/>
            </p:nvSpPr>
            <p:spPr>
              <a:xfrm>
                <a:off x="3116592" y="5544701"/>
                <a:ext cx="2910817" cy="62970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3116592" y="5486141"/>
                <a:ext cx="2910817" cy="7218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5" name="Group 14"/>
          <p:cNvGrpSpPr/>
          <p:nvPr/>
        </p:nvGrpSpPr>
        <p:grpSpPr>
          <a:xfrm>
            <a:off x="4640593" y="4870083"/>
            <a:ext cx="2910817" cy="796086"/>
            <a:chOff x="3116592" y="5063010"/>
            <a:chExt cx="2910817" cy="1111394"/>
          </a:xfrm>
          <a:solidFill>
            <a:schemeClr val="bg2"/>
          </a:solidFill>
        </p:grpSpPr>
        <p:cxnSp>
          <p:nvCxnSpPr>
            <p:cNvPr id="16" name="Straight Connector 15"/>
            <p:cNvCxnSpPr/>
            <p:nvPr/>
          </p:nvCxnSpPr>
          <p:spPr>
            <a:xfrm>
              <a:off x="4572000" y="5063010"/>
              <a:ext cx="0" cy="967378"/>
            </a:xfrm>
            <a:prstGeom prst="line">
              <a:avLst/>
            </a:prstGeom>
            <a:grpFill/>
            <a:ln w="38100" cmpd="sng">
              <a:solidFill>
                <a:schemeClr val="bg2"/>
              </a:solidFill>
            </a:ln>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3116592" y="5486141"/>
              <a:ext cx="2910817" cy="688263"/>
              <a:chOff x="3116592" y="5486141"/>
              <a:chExt cx="2910817" cy="688263"/>
            </a:xfrm>
            <a:grpFill/>
          </p:grpSpPr>
          <p:sp>
            <p:nvSpPr>
              <p:cNvPr id="18" name="Rectangle 17"/>
              <p:cNvSpPr/>
              <p:nvPr/>
            </p:nvSpPr>
            <p:spPr>
              <a:xfrm>
                <a:off x="3116592" y="5544701"/>
                <a:ext cx="2910817" cy="62970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3116592" y="5486141"/>
                <a:ext cx="2910817" cy="7218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20" name="Content Placeholder 2"/>
          <p:cNvSpPr>
            <a:spLocks noGrp="1"/>
          </p:cNvSpPr>
          <p:nvPr>
            <p:ph idx="1"/>
          </p:nvPr>
        </p:nvSpPr>
        <p:spPr>
          <a:xfrm>
            <a:off x="2273226" y="1850448"/>
            <a:ext cx="7705312" cy="1450051"/>
          </a:xfrm>
        </p:spPr>
        <p:txBody>
          <a:bodyPr>
            <a:normAutofit fontScale="85000" lnSpcReduction="10000"/>
          </a:bodyPr>
          <a:lstStyle/>
          <a:p>
            <a:pPr marL="0" indent="0">
              <a:spcBef>
                <a:spcPts val="2400"/>
              </a:spcBef>
              <a:buNone/>
            </a:pPr>
            <a:r>
              <a:rPr lang="en-US" dirty="0"/>
              <a:t>The Sequoia Project is a trusted, independent convener of private sector healthcare </a:t>
            </a:r>
            <a:br>
              <a:rPr lang="en-US" dirty="0"/>
            </a:br>
            <a:r>
              <a:rPr lang="en-US" dirty="0"/>
              <a:t>and governmental stakeholders</a:t>
            </a:r>
          </a:p>
          <a:p>
            <a:pPr marL="0" indent="0">
              <a:spcBef>
                <a:spcPts val="2400"/>
              </a:spcBef>
              <a:buNone/>
            </a:pPr>
            <a:r>
              <a:rPr lang="en-US" dirty="0"/>
              <a:t>We work to address the challenges of secure, interoperable nationwide health information exchange (HIE).  </a:t>
            </a:r>
          </a:p>
          <a:p>
            <a:pPr marL="0" indent="0">
              <a:buNone/>
            </a:pPr>
            <a:endParaRPr lang="en-US" dirty="0"/>
          </a:p>
          <a:p>
            <a:pPr marL="0" indent="0">
              <a:buNone/>
            </a:pPr>
            <a:endParaRPr lang="en-US" dirty="0"/>
          </a:p>
        </p:txBody>
      </p:sp>
      <p:sp>
        <p:nvSpPr>
          <p:cNvPr id="21" name="Oval 20"/>
          <p:cNvSpPr/>
          <p:nvPr/>
        </p:nvSpPr>
        <p:spPr>
          <a:xfrm>
            <a:off x="8031736" y="3429000"/>
            <a:ext cx="1546526" cy="1546526"/>
          </a:xfrm>
          <a:prstGeom prst="ellipse">
            <a:avLst/>
          </a:prstGeom>
          <a:solidFill>
            <a:schemeClr val="tx1"/>
          </a:solidFill>
          <a:ln w="19050" cmpd="sng">
            <a:solidFill>
              <a:schemeClr val="bg2"/>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8070054" y="5259550"/>
            <a:ext cx="1469890" cy="369332"/>
          </a:xfrm>
          <a:prstGeom prst="rect">
            <a:avLst/>
          </a:prstGeom>
          <a:noFill/>
        </p:spPr>
        <p:txBody>
          <a:bodyPr wrap="none" rtlCol="0">
            <a:spAutoFit/>
          </a:bodyPr>
          <a:lstStyle/>
          <a:p>
            <a:pPr algn="ctr"/>
            <a:r>
              <a:rPr lang="en-US" b="1" dirty="0">
                <a:solidFill>
                  <a:schemeClr val="bg1"/>
                </a:solidFill>
              </a:rPr>
              <a:t>NATIONWIDE</a:t>
            </a:r>
          </a:p>
        </p:txBody>
      </p:sp>
      <p:sp>
        <p:nvSpPr>
          <p:cNvPr id="23" name="TextBox 22"/>
          <p:cNvSpPr txBox="1"/>
          <p:nvPr/>
        </p:nvSpPr>
        <p:spPr>
          <a:xfrm>
            <a:off x="2921986" y="5266822"/>
            <a:ext cx="917046" cy="369332"/>
          </a:xfrm>
          <a:prstGeom prst="rect">
            <a:avLst/>
          </a:prstGeom>
          <a:noFill/>
        </p:spPr>
        <p:txBody>
          <a:bodyPr wrap="none" rtlCol="0">
            <a:spAutoFit/>
          </a:bodyPr>
          <a:lstStyle/>
          <a:p>
            <a:r>
              <a:rPr lang="en-US" b="1" dirty="0">
                <a:solidFill>
                  <a:schemeClr val="bg1"/>
                </a:solidFill>
              </a:rPr>
              <a:t>SECURE</a:t>
            </a:r>
          </a:p>
        </p:txBody>
      </p:sp>
      <p:sp>
        <p:nvSpPr>
          <p:cNvPr id="24" name="TextBox 23"/>
          <p:cNvSpPr txBox="1"/>
          <p:nvPr/>
        </p:nvSpPr>
        <p:spPr>
          <a:xfrm>
            <a:off x="5220119" y="5266822"/>
            <a:ext cx="1751762" cy="369332"/>
          </a:xfrm>
          <a:prstGeom prst="rect">
            <a:avLst/>
          </a:prstGeom>
          <a:noFill/>
        </p:spPr>
        <p:txBody>
          <a:bodyPr wrap="none" rtlCol="0">
            <a:spAutoFit/>
          </a:bodyPr>
          <a:lstStyle/>
          <a:p>
            <a:pPr algn="ctr"/>
            <a:r>
              <a:rPr lang="en-US" b="1" dirty="0">
                <a:solidFill>
                  <a:schemeClr val="bg1"/>
                </a:solidFill>
              </a:rPr>
              <a:t>INTEROPERABLE</a:t>
            </a:r>
          </a:p>
        </p:txBody>
      </p:sp>
      <p:sp>
        <p:nvSpPr>
          <p:cNvPr id="25" name="Oval 24"/>
          <p:cNvSpPr/>
          <p:nvPr/>
        </p:nvSpPr>
        <p:spPr>
          <a:xfrm>
            <a:off x="5322737" y="3429000"/>
            <a:ext cx="1546526" cy="1546526"/>
          </a:xfrm>
          <a:prstGeom prst="ellipse">
            <a:avLst/>
          </a:prstGeom>
          <a:solidFill>
            <a:schemeClr val="tx1"/>
          </a:solidFill>
          <a:ln w="19050" cmpd="sng">
            <a:solidFill>
              <a:schemeClr val="bg2"/>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2602523" y="3429000"/>
            <a:ext cx="1546526" cy="1546526"/>
          </a:xfrm>
          <a:prstGeom prst="ellipse">
            <a:avLst/>
          </a:prstGeom>
          <a:solidFill>
            <a:schemeClr val="tx1"/>
          </a:solidFill>
          <a:ln w="19050" cmpd="sng">
            <a:solidFill>
              <a:schemeClr val="bg2"/>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descr="icons-0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99154" y="3882223"/>
            <a:ext cx="1011690" cy="640080"/>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09617" y="3791448"/>
            <a:ext cx="832530" cy="821633"/>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45178" y="3787521"/>
            <a:ext cx="661219" cy="829487"/>
          </a:xfrm>
          <a:prstGeom prst="rect">
            <a:avLst/>
          </a:prstGeom>
        </p:spPr>
      </p:pic>
      <p:sp>
        <p:nvSpPr>
          <p:cNvPr id="30" name="Footer Placeholder 4"/>
          <p:cNvSpPr>
            <a:spLocks noGrp="1"/>
          </p:cNvSpPr>
          <p:nvPr>
            <p:ph type="ftr" sz="quarter" idx="3"/>
          </p:nvPr>
        </p:nvSpPr>
        <p:spPr>
          <a:xfrm>
            <a:off x="2252241" y="6448963"/>
            <a:ext cx="2895600" cy="365125"/>
          </a:xfrm>
        </p:spPr>
        <p:txBody>
          <a:bodyPr/>
          <a:lstStyle/>
          <a:p>
            <a:r>
              <a:rPr lang="en-US" sz="800" dirty="0"/>
              <a:t>2019 @Copyright The Sequoia Project. All rights reserved.</a:t>
            </a:r>
          </a:p>
        </p:txBody>
      </p:sp>
      <p:sp>
        <p:nvSpPr>
          <p:cNvPr id="31" name="Slide Number Placeholder 3"/>
          <p:cNvSpPr>
            <a:spLocks noGrp="1"/>
          </p:cNvSpPr>
          <p:nvPr>
            <p:ph type="sldNum" sz="quarter" idx="4"/>
          </p:nvPr>
        </p:nvSpPr>
        <p:spPr bwMode="auto">
          <a:xfrm>
            <a:off x="1849216" y="6501883"/>
            <a:ext cx="332325"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500">
                <a:solidFill>
                  <a:schemeClr val="tx2"/>
                </a:solidFill>
                <a:latin typeface="Calibri" charset="0"/>
                <a:ea typeface="ＭＳ Ｐゴシック" charset="0"/>
              </a:defRPr>
            </a:lvl1pPr>
            <a:lvl2pPr>
              <a:defRPr sz="1500">
                <a:solidFill>
                  <a:schemeClr val="tx2"/>
                </a:solidFill>
                <a:latin typeface="Calibri" charset="0"/>
                <a:ea typeface="ＭＳ Ｐゴシック" charset="0"/>
              </a:defRPr>
            </a:lvl2pPr>
            <a:lvl3pPr>
              <a:defRPr>
                <a:solidFill>
                  <a:schemeClr val="tx2"/>
                </a:solidFill>
                <a:latin typeface="Calibri" charset="0"/>
                <a:ea typeface="ＭＳ Ｐゴシック" charset="0"/>
              </a:defRPr>
            </a:lvl3pPr>
            <a:lvl4pPr>
              <a:defRPr sz="1200">
                <a:solidFill>
                  <a:schemeClr val="tx2"/>
                </a:solidFill>
                <a:latin typeface="Calibri" charset="0"/>
                <a:ea typeface="ＭＳ Ｐゴシック" charset="0"/>
              </a:defRPr>
            </a:lvl4pPr>
            <a:lvl5pPr>
              <a:defRPr sz="1200">
                <a:solidFill>
                  <a:schemeClr val="tx2"/>
                </a:solidFill>
                <a:latin typeface="Calibri" charset="0"/>
                <a:ea typeface="ＭＳ Ｐゴシック" charset="0"/>
              </a:defRPr>
            </a:lvl5pPr>
            <a:lvl6pPr eaLnBrk="0" fontAlgn="base" hangingPunct="0">
              <a:spcAft>
                <a:spcPct val="0"/>
              </a:spcAft>
              <a:buFont typeface="Arial" charset="0"/>
              <a:buChar char="»"/>
              <a:defRPr sz="1200">
                <a:solidFill>
                  <a:schemeClr val="tx2"/>
                </a:solidFill>
                <a:latin typeface="Calibri" charset="0"/>
                <a:ea typeface="ＭＳ Ｐゴシック" charset="0"/>
              </a:defRPr>
            </a:lvl6pPr>
            <a:lvl7pPr eaLnBrk="0" fontAlgn="base" hangingPunct="0">
              <a:spcAft>
                <a:spcPct val="0"/>
              </a:spcAft>
              <a:buFont typeface="Arial" charset="0"/>
              <a:buChar char="»"/>
              <a:defRPr sz="1200">
                <a:solidFill>
                  <a:schemeClr val="tx2"/>
                </a:solidFill>
                <a:latin typeface="Calibri" charset="0"/>
                <a:ea typeface="ＭＳ Ｐゴシック" charset="0"/>
              </a:defRPr>
            </a:lvl7pPr>
            <a:lvl8pPr eaLnBrk="0" fontAlgn="base" hangingPunct="0">
              <a:spcAft>
                <a:spcPct val="0"/>
              </a:spcAft>
              <a:buFont typeface="Arial" charset="0"/>
              <a:buChar char="»"/>
              <a:defRPr sz="1200">
                <a:solidFill>
                  <a:schemeClr val="tx2"/>
                </a:solidFill>
                <a:latin typeface="Calibri" charset="0"/>
                <a:ea typeface="ＭＳ Ｐゴシック" charset="0"/>
              </a:defRPr>
            </a:lvl8pPr>
            <a:lvl9pPr eaLnBrk="0" fontAlgn="base" hangingPunct="0">
              <a:spcAft>
                <a:spcPct val="0"/>
              </a:spcAft>
              <a:buFont typeface="Arial" charset="0"/>
              <a:buChar char="»"/>
              <a:defRPr sz="1200">
                <a:solidFill>
                  <a:schemeClr val="tx2"/>
                </a:solidFill>
                <a:latin typeface="Calibri" charset="0"/>
                <a:ea typeface="ＭＳ Ｐゴシック" charset="0"/>
              </a:defRPr>
            </a:lvl9pPr>
          </a:lstStyle>
          <a:p>
            <a:r>
              <a:rPr lang="en-US" sz="1000" dirty="0">
                <a:solidFill>
                  <a:srgbClr val="2588B6"/>
                </a:solidFill>
              </a:rPr>
              <a:t>2</a:t>
            </a:r>
          </a:p>
        </p:txBody>
      </p:sp>
    </p:spTree>
    <p:extLst>
      <p:ext uri="{BB962C8B-B14F-4D97-AF65-F5344CB8AC3E}">
        <p14:creationId xmlns:p14="http://schemas.microsoft.com/office/powerpoint/2010/main" val="4084707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nip Same Side Corner Rectangle 10"/>
          <p:cNvSpPr/>
          <p:nvPr/>
        </p:nvSpPr>
        <p:spPr>
          <a:xfrm>
            <a:off x="4883965" y="5510512"/>
            <a:ext cx="5197438" cy="754099"/>
          </a:xfrm>
          <a:prstGeom prst="snip2SameRect">
            <a:avLst>
              <a:gd name="adj1" fmla="val 0"/>
              <a:gd name="adj2" fmla="val 0"/>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nip Same Side Corner Rectangle 8"/>
          <p:cNvSpPr/>
          <p:nvPr/>
        </p:nvSpPr>
        <p:spPr>
          <a:xfrm>
            <a:off x="4883965" y="4704799"/>
            <a:ext cx="5197438" cy="754099"/>
          </a:xfrm>
          <a:prstGeom prst="snip2SameRect">
            <a:avLst>
              <a:gd name="adj1" fmla="val 0"/>
              <a:gd name="adj2" fmla="val 0"/>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4"/>
          </p:nvPr>
        </p:nvSpPr>
        <p:spPr/>
        <p:txBody>
          <a:bodyPr/>
          <a:lstStyle/>
          <a:p>
            <a:fld id="{110F2CD9-D4A6-D649-B317-3FECD8B02543}" type="slidenum">
              <a:rPr lang="en-US" smtClean="0"/>
              <a:pPr/>
              <a:t>20</a:t>
            </a:fld>
            <a:endParaRPr lang="en-US" dirty="0"/>
          </a:p>
        </p:txBody>
      </p:sp>
      <p:sp>
        <p:nvSpPr>
          <p:cNvPr id="5" name="Rectangle 4"/>
          <p:cNvSpPr/>
          <p:nvPr/>
        </p:nvSpPr>
        <p:spPr>
          <a:xfrm>
            <a:off x="5254354" y="2302098"/>
            <a:ext cx="4842146" cy="1150872"/>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000" b="1" i="1" dirty="0">
                <a:solidFill>
                  <a:schemeClr val="bg2"/>
                </a:solidFill>
              </a:rPr>
              <a:t>How do you get nationwide connectivity? Clinic by clinic, hospital by hospital?</a:t>
            </a:r>
          </a:p>
          <a:p>
            <a:endParaRPr lang="en-US" b="1" dirty="0">
              <a:solidFill>
                <a:schemeClr val="bg2"/>
              </a:solidFill>
            </a:endParaRPr>
          </a:p>
        </p:txBody>
      </p:sp>
      <p:sp>
        <p:nvSpPr>
          <p:cNvPr id="6" name="Rectangle 5"/>
          <p:cNvSpPr/>
          <p:nvPr/>
        </p:nvSpPr>
        <p:spPr>
          <a:xfrm>
            <a:off x="5227899" y="3259002"/>
            <a:ext cx="4827049" cy="1169767"/>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dirty="0">
                <a:solidFill>
                  <a:srgbClr val="000000"/>
                </a:solidFill>
              </a:rPr>
              <a:t>Data sharing networks have already connected many participants. The connections grow exponentially by connecting these user communities to one another, as groups. </a:t>
            </a:r>
          </a:p>
        </p:txBody>
      </p:sp>
      <p:sp>
        <p:nvSpPr>
          <p:cNvPr id="7" name="Rectangle 6"/>
          <p:cNvSpPr/>
          <p:nvPr/>
        </p:nvSpPr>
        <p:spPr>
          <a:xfrm>
            <a:off x="5386635" y="4546040"/>
            <a:ext cx="4418223" cy="1847686"/>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dirty="0">
                <a:solidFill>
                  <a:schemeClr val="bg1"/>
                </a:solidFill>
              </a:rPr>
              <a:t>If you connect six clinics, you might reach a few dozen physicians.  </a:t>
            </a:r>
          </a:p>
          <a:p>
            <a:endParaRPr lang="en-US" dirty="0">
              <a:solidFill>
                <a:schemeClr val="bg1"/>
              </a:solidFill>
            </a:endParaRPr>
          </a:p>
          <a:p>
            <a:r>
              <a:rPr lang="en-US" dirty="0">
                <a:solidFill>
                  <a:schemeClr val="bg1"/>
                </a:solidFill>
              </a:rPr>
              <a:t>If you connect six networks, you can reach thousands of physicians.</a:t>
            </a:r>
          </a:p>
        </p:txBody>
      </p:sp>
      <p:pic>
        <p:nvPicPr>
          <p:cNvPr id="8" name="Picture 7" descr="shutterstock_187569383.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524000" y="987779"/>
            <a:ext cx="3048000" cy="5516577"/>
          </a:xfrm>
          <a:prstGeom prst="rect">
            <a:avLst/>
          </a:prstGeom>
        </p:spPr>
      </p:pic>
      <p:sp>
        <p:nvSpPr>
          <p:cNvPr id="10" name="Right Arrow 9"/>
          <p:cNvSpPr/>
          <p:nvPr/>
        </p:nvSpPr>
        <p:spPr>
          <a:xfrm>
            <a:off x="4857510" y="4920027"/>
            <a:ext cx="370389" cy="317516"/>
          </a:xfrm>
          <a:prstGeom prst="rightArrow">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ight Arrow 12"/>
          <p:cNvSpPr/>
          <p:nvPr/>
        </p:nvSpPr>
        <p:spPr>
          <a:xfrm>
            <a:off x="4857510" y="5728802"/>
            <a:ext cx="370389" cy="317516"/>
          </a:xfrm>
          <a:prstGeom prst="rightArrow">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90974" y="987778"/>
            <a:ext cx="8229600" cy="742384"/>
          </a:xfrm>
        </p:spPr>
        <p:txBody>
          <a:bodyPr/>
          <a:lstStyle/>
          <a:p>
            <a:pPr algn="r"/>
            <a:r>
              <a:rPr lang="en-US" b="1" dirty="0"/>
              <a:t>The Power of Connecting Communities</a:t>
            </a:r>
          </a:p>
        </p:txBody>
      </p:sp>
      <p:sp>
        <p:nvSpPr>
          <p:cNvPr id="3" name="Footer Placeholder 2"/>
          <p:cNvSpPr>
            <a:spLocks noGrp="1"/>
          </p:cNvSpPr>
          <p:nvPr>
            <p:ph type="ftr" sz="quarter" idx="3"/>
          </p:nvPr>
        </p:nvSpPr>
        <p:spPr/>
        <p:txBody>
          <a:bodyPr/>
          <a:lstStyle/>
          <a:p>
            <a:r>
              <a:rPr lang="en-US" dirty="0"/>
              <a:t>2019 @Copyright The Sequoia Project. All rights reserved.</a:t>
            </a:r>
          </a:p>
        </p:txBody>
      </p:sp>
    </p:spTree>
    <p:extLst>
      <p:ext uri="{BB962C8B-B14F-4D97-AF65-F5344CB8AC3E}">
        <p14:creationId xmlns:p14="http://schemas.microsoft.com/office/powerpoint/2010/main" val="2736051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Elements</a:t>
            </a:r>
          </a:p>
        </p:txBody>
      </p:sp>
      <p:sp>
        <p:nvSpPr>
          <p:cNvPr id="4" name="Slide Number Placeholder 3"/>
          <p:cNvSpPr>
            <a:spLocks noGrp="1"/>
          </p:cNvSpPr>
          <p:nvPr>
            <p:ph type="sldNum" sz="quarter" idx="4"/>
          </p:nvPr>
        </p:nvSpPr>
        <p:spPr/>
        <p:txBody>
          <a:bodyPr/>
          <a:lstStyle/>
          <a:p>
            <a:fld id="{110F2CD9-D4A6-D649-B317-3FECD8B02543}" type="slidenum">
              <a:rPr lang="en-US" smtClean="0"/>
              <a:pPr/>
              <a:t>21</a:t>
            </a:fld>
            <a:endParaRPr lang="en-US" dirty="0"/>
          </a:p>
        </p:txBody>
      </p:sp>
      <p:pic>
        <p:nvPicPr>
          <p:cNvPr id="5" name="Picture 2"/>
          <p:cNvPicPr>
            <a:picLocks noChangeAspect="1" noChangeArrowheads="1"/>
          </p:cNvPicPr>
          <p:nvPr/>
        </p:nvPicPr>
        <p:blipFill>
          <a:blip r:embed="rId2"/>
          <a:stretch>
            <a:fillRect/>
          </a:stretch>
        </p:blipFill>
        <p:spPr bwMode="auto">
          <a:xfrm>
            <a:off x="1981200" y="1978899"/>
            <a:ext cx="1110614" cy="111061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p:cNvPicPr>
            <a:picLocks noChangeAspect="1" noChangeArrowheads="1"/>
          </p:cNvPicPr>
          <p:nvPr/>
        </p:nvPicPr>
        <p:blipFill>
          <a:blip r:embed="rId3"/>
          <a:stretch>
            <a:fillRect/>
          </a:stretch>
        </p:blipFill>
        <p:spPr bwMode="auto">
          <a:xfrm>
            <a:off x="1981200" y="3581787"/>
            <a:ext cx="1037644" cy="103764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noChangeArrowheads="1"/>
          </p:cNvPicPr>
          <p:nvPr/>
        </p:nvPicPr>
        <p:blipFill>
          <a:blip r:embed="rId4"/>
          <a:stretch>
            <a:fillRect/>
          </a:stretch>
        </p:blipFill>
        <p:spPr bwMode="auto">
          <a:xfrm>
            <a:off x="1957386" y="5167403"/>
            <a:ext cx="1061459" cy="106145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3573332" y="2072541"/>
            <a:ext cx="6637468" cy="923330"/>
          </a:xfrm>
          <a:prstGeom prst="rect">
            <a:avLst/>
          </a:prstGeom>
          <a:noFill/>
        </p:spPr>
        <p:txBody>
          <a:bodyPr wrap="square" rtlCol="0">
            <a:spAutoFit/>
          </a:bodyPr>
          <a:lstStyle/>
          <a:p>
            <a:r>
              <a:rPr lang="en-US" b="1" dirty="0">
                <a:solidFill>
                  <a:schemeClr val="accent4">
                    <a:lumMod val="50000"/>
                  </a:schemeClr>
                </a:solidFill>
              </a:rPr>
              <a:t>Common rules of the road:</a:t>
            </a:r>
            <a:r>
              <a:rPr lang="en-US" dirty="0">
                <a:solidFill>
                  <a:schemeClr val="accent4">
                    <a:lumMod val="50000"/>
                  </a:schemeClr>
                </a:solidFill>
              </a:rPr>
              <a:t> In order for the varied participants to trust each other with health information, everyone needs to have a legal obligation to abide by the same rules. </a:t>
            </a:r>
            <a:endParaRPr lang="en-US" b="1" dirty="0">
              <a:solidFill>
                <a:schemeClr val="accent4">
                  <a:lumMod val="50000"/>
                </a:schemeClr>
              </a:solidFill>
            </a:endParaRPr>
          </a:p>
        </p:txBody>
      </p:sp>
      <p:sp>
        <p:nvSpPr>
          <p:cNvPr id="9" name="TextBox 8"/>
          <p:cNvSpPr txBox="1"/>
          <p:nvPr/>
        </p:nvSpPr>
        <p:spPr>
          <a:xfrm>
            <a:off x="3573332" y="3638944"/>
            <a:ext cx="6637468" cy="923330"/>
          </a:xfrm>
          <a:prstGeom prst="rect">
            <a:avLst/>
          </a:prstGeom>
          <a:noFill/>
        </p:spPr>
        <p:txBody>
          <a:bodyPr wrap="square" rtlCol="0">
            <a:spAutoFit/>
          </a:bodyPr>
          <a:lstStyle/>
          <a:p>
            <a:r>
              <a:rPr lang="en-US" b="1" dirty="0">
                <a:solidFill>
                  <a:schemeClr val="accent4">
                    <a:lumMod val="50000"/>
                  </a:schemeClr>
                </a:solidFill>
              </a:rPr>
              <a:t>Well-defined technical specs:</a:t>
            </a:r>
            <a:r>
              <a:rPr lang="en-US" dirty="0">
                <a:solidFill>
                  <a:schemeClr val="accent4">
                    <a:lumMod val="50000"/>
                  </a:schemeClr>
                </a:solidFill>
              </a:rPr>
              <a:t> Shared rules are not enough; clear standards must be laid out in an implementation guide that all implementers can follow.</a:t>
            </a:r>
            <a:endParaRPr lang="en-US" b="1" dirty="0">
              <a:solidFill>
                <a:schemeClr val="accent4">
                  <a:lumMod val="50000"/>
                </a:schemeClr>
              </a:solidFill>
            </a:endParaRPr>
          </a:p>
        </p:txBody>
      </p:sp>
      <p:sp>
        <p:nvSpPr>
          <p:cNvPr id="10" name="TextBox 9"/>
          <p:cNvSpPr txBox="1"/>
          <p:nvPr/>
        </p:nvSpPr>
        <p:spPr>
          <a:xfrm>
            <a:off x="3573332" y="5374967"/>
            <a:ext cx="6637468" cy="646331"/>
          </a:xfrm>
          <a:prstGeom prst="rect">
            <a:avLst/>
          </a:prstGeom>
          <a:noFill/>
        </p:spPr>
        <p:txBody>
          <a:bodyPr wrap="square" rtlCol="0">
            <a:spAutoFit/>
          </a:bodyPr>
          <a:lstStyle/>
          <a:p>
            <a:r>
              <a:rPr lang="en-US" b="1" dirty="0">
                <a:solidFill>
                  <a:schemeClr val="accent4">
                    <a:lumMod val="50000"/>
                  </a:schemeClr>
                </a:solidFill>
              </a:rPr>
              <a:t>A participant directory:</a:t>
            </a:r>
            <a:r>
              <a:rPr lang="en-US" dirty="0">
                <a:solidFill>
                  <a:schemeClr val="accent4">
                    <a:lumMod val="50000"/>
                  </a:schemeClr>
                </a:solidFill>
              </a:rPr>
              <a:t> To connect using the common standards, systems must know the addresses and roles of each participant.</a:t>
            </a:r>
            <a:endParaRPr lang="en-US" b="1" dirty="0">
              <a:solidFill>
                <a:schemeClr val="accent4">
                  <a:lumMod val="50000"/>
                </a:schemeClr>
              </a:solidFill>
            </a:endParaRPr>
          </a:p>
        </p:txBody>
      </p:sp>
      <p:grpSp>
        <p:nvGrpSpPr>
          <p:cNvPr id="11" name="Group 10"/>
          <p:cNvGrpSpPr/>
          <p:nvPr/>
        </p:nvGrpSpPr>
        <p:grpSpPr>
          <a:xfrm>
            <a:off x="3703196" y="3301242"/>
            <a:ext cx="6318100" cy="1619430"/>
            <a:chOff x="1034726" y="3301750"/>
            <a:chExt cx="7462570" cy="1619430"/>
          </a:xfrm>
        </p:grpSpPr>
        <p:cxnSp>
          <p:nvCxnSpPr>
            <p:cNvPr id="12" name="Straight Connector 11"/>
            <p:cNvCxnSpPr/>
            <p:nvPr/>
          </p:nvCxnSpPr>
          <p:spPr>
            <a:xfrm flipH="1">
              <a:off x="1034726" y="4921180"/>
              <a:ext cx="7462570" cy="0"/>
            </a:xfrm>
            <a:prstGeom prst="line">
              <a:avLst/>
            </a:prstGeom>
            <a:ln w="3175" cmpd="sng">
              <a:solidFill>
                <a:schemeClr val="tx2">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034726" y="3301750"/>
              <a:ext cx="7462570" cy="0"/>
            </a:xfrm>
            <a:prstGeom prst="line">
              <a:avLst/>
            </a:prstGeom>
            <a:ln w="3175" cmpd="sng">
              <a:solidFill>
                <a:schemeClr val="tx2">
                  <a:lumMod val="20000"/>
                  <a:lumOff val="80000"/>
                </a:schemeClr>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3" name="Footer Placeholder 2"/>
          <p:cNvSpPr>
            <a:spLocks noGrp="1"/>
          </p:cNvSpPr>
          <p:nvPr>
            <p:ph type="ftr" sz="quarter" idx="3"/>
          </p:nvPr>
        </p:nvSpPr>
        <p:spPr/>
        <p:txBody>
          <a:bodyPr/>
          <a:lstStyle/>
          <a:p>
            <a:r>
              <a:rPr lang="en-US" dirty="0"/>
              <a:t>2019 @Copyright The Sequoia Project. All rights reserved.</a:t>
            </a:r>
          </a:p>
        </p:txBody>
      </p:sp>
    </p:spTree>
    <p:extLst>
      <p:ext uri="{BB962C8B-B14F-4D97-AF65-F5344CB8AC3E}">
        <p14:creationId xmlns:p14="http://schemas.microsoft.com/office/powerpoint/2010/main" val="2248769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095617" y="11985404"/>
            <a:ext cx="2543079" cy="171496"/>
          </a:xfrm>
          <a:prstGeom prst="rect">
            <a:avLst/>
          </a:prstGeom>
          <a:solidFill>
            <a:schemeClr val="bg1"/>
          </a:solidFill>
          <a:ln>
            <a:solidFill>
              <a:schemeClr val="accent4">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E"/>
              </a:solidFill>
            </a:endParaRPr>
          </a:p>
        </p:txBody>
      </p:sp>
      <p:pic>
        <p:nvPicPr>
          <p:cNvPr id="15" name="Picture 50" descr="logo-netsmar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26052" y="5134069"/>
            <a:ext cx="1929152" cy="685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Current Carequality Connected Agreement Signees</a:t>
            </a:r>
          </a:p>
        </p:txBody>
      </p:sp>
      <p:sp>
        <p:nvSpPr>
          <p:cNvPr id="4" name="Slide Number Placeholder 3"/>
          <p:cNvSpPr>
            <a:spLocks noGrp="1"/>
          </p:cNvSpPr>
          <p:nvPr>
            <p:ph type="sldNum" sz="quarter" idx="4"/>
          </p:nvPr>
        </p:nvSpPr>
        <p:spPr/>
        <p:txBody>
          <a:bodyPr/>
          <a:lstStyle/>
          <a:p>
            <a:fld id="{110F2CD9-D4A6-D649-B317-3FECD8B02543}" type="slidenum">
              <a:rPr lang="en-US" smtClean="0"/>
              <a:pPr/>
              <a:t>22</a:t>
            </a:fld>
            <a:endParaRPr lang="en-US" dirty="0"/>
          </a:p>
        </p:txBody>
      </p:sp>
      <p:pic>
        <p:nvPicPr>
          <p:cNvPr id="7" name="Picture 14" descr="logo-surescrip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32172" y="5819989"/>
            <a:ext cx="1995562" cy="7807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ogo-eclinicalwork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68237" y="2499291"/>
            <a:ext cx="1381846" cy="4913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p:cNvPicPr>
            <a:picLocks noChangeAspect="1" noChangeArrowheads="1"/>
          </p:cNvPicPr>
          <p:nvPr/>
        </p:nvPicPr>
        <p:blipFill>
          <a:blip r:embed="rId5" cstate="hqprint">
            <a:extLst>
              <a:ext uri="{28A0092B-C50C-407E-A947-70E740481C1C}">
                <a14:useLocalDpi xmlns:a14="http://schemas.microsoft.com/office/drawing/2010/main"/>
              </a:ext>
            </a:extLst>
          </a:blip>
          <a:stretch>
            <a:fillRect/>
          </a:stretch>
        </p:blipFill>
        <p:spPr bwMode="auto">
          <a:xfrm>
            <a:off x="8656672" y="2809886"/>
            <a:ext cx="1357816" cy="450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thenaHealth Log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34557" y="2195628"/>
            <a:ext cx="1316227" cy="3614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logo-epic"/>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93219" y="2878032"/>
            <a:ext cx="1317239" cy="4683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stretch>
            <a:fillRect/>
          </a:stretch>
        </p:blipFill>
        <p:spPr>
          <a:xfrm>
            <a:off x="4500342" y="3368848"/>
            <a:ext cx="1257015" cy="314254"/>
          </a:xfrm>
          <a:prstGeom prst="rect">
            <a:avLst/>
          </a:prstGeom>
        </p:spPr>
      </p:pic>
      <p:pic>
        <p:nvPicPr>
          <p:cNvPr id="1026" name="Picture 2" descr="inv-logo-2c-03"/>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5963490" y="4748454"/>
            <a:ext cx="1686721" cy="6000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ana_health_logo_1024_sept_26_2016"/>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6988103" y="5673530"/>
            <a:ext cx="1030146" cy="3219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anta Cruz HIE"/>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870429" y="4931815"/>
            <a:ext cx="1995562" cy="7587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mmonwell"/>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170803" y="2958576"/>
            <a:ext cx="1687247" cy="5999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quoiaproject.org/wp-content/uploads/2016/12/logo-glenwood.png?x54807"/>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964574" y="3681823"/>
            <a:ext cx="1704897" cy="6061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784167" y="2221565"/>
            <a:ext cx="1126061" cy="433949"/>
          </a:xfrm>
          <a:prstGeom prst="rect">
            <a:avLst/>
          </a:prstGeom>
        </p:spPr>
      </p:pic>
      <p:pic>
        <p:nvPicPr>
          <p:cNvPr id="3" name="Picture 2"/>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089380" y="5834491"/>
            <a:ext cx="1635201" cy="273251"/>
          </a:xfrm>
          <a:prstGeom prst="rect">
            <a:avLst/>
          </a:prstGeom>
        </p:spPr>
      </p:pic>
      <p:sp>
        <p:nvSpPr>
          <p:cNvPr id="22" name="AutoShape 2" descr="https://west.exch080.serverdata.net/owa/service.svc/s/GetFileAttachment?id=AAMkAGRiYzkzYzQyLWFmMzItNDkwYS04Njk1LWY4NzI2ZThkYzY2ZQBGAAAAAABlIQVBMEtvTK5kAibAsjLVBwBzr3nFG5HoRLs1Po2CjZq6AAAAAAEMAABzr3nFG5HoRLs1Po2CjZq6AACfgluOAAABEgAQAD%2B1bwKfu4BMhsgzl4PCftI%3D&amp;X-OWA-CANARY=gDSK69CQ2UGVV1AMNQuRGTjcNsi7Z9QI30xcpXQ2V_HrS87viNWnJ65h22DwQ-Y2Yot6SpAx7g4."/>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AutoShape 4" descr="https://west.exch080.serverdata.net/owa/service.svc/s/GetFileAttachment?id=AAMkAGRiYzkzYzQyLWFmMzItNDkwYS04Njk1LWY4NzI2ZThkYzY2ZQBGAAAAAABlIQVBMEtvTK5kAibAsjLVBwBzr3nFG5HoRLs1Po2CjZq6AAAAAAEMAABzr3nFG5HoRLs1Po2CjZq6AACfgluOAAABEgAQAD%2B1bwKfu4BMhsgzl4PCftI%3D&amp;X-OWA-CANARY=gDSK69CQ2UGVV1AMNQuRGTjcNsi7Z9QI30xcpXQ2V_HrS87viNWnJ65h22DwQ-Y2Yot6SpAx7g4."/>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TextBox 26"/>
          <p:cNvSpPr txBox="1"/>
          <p:nvPr/>
        </p:nvSpPr>
        <p:spPr>
          <a:xfrm>
            <a:off x="2066433" y="1808050"/>
            <a:ext cx="1489510" cy="369332"/>
          </a:xfrm>
          <a:prstGeom prst="rect">
            <a:avLst/>
          </a:prstGeom>
          <a:noFill/>
        </p:spPr>
        <p:txBody>
          <a:bodyPr wrap="none" rtlCol="0">
            <a:spAutoFit/>
          </a:bodyPr>
          <a:lstStyle/>
          <a:p>
            <a:r>
              <a:rPr lang="en-US" u="sng" dirty="0"/>
              <a:t>HIEs and HINs</a:t>
            </a:r>
          </a:p>
        </p:txBody>
      </p:sp>
      <p:sp>
        <p:nvSpPr>
          <p:cNvPr id="28" name="TextBox 27"/>
          <p:cNvSpPr txBox="1"/>
          <p:nvPr/>
        </p:nvSpPr>
        <p:spPr>
          <a:xfrm>
            <a:off x="3858930" y="1829495"/>
            <a:ext cx="2068339" cy="369332"/>
          </a:xfrm>
          <a:prstGeom prst="rect">
            <a:avLst/>
          </a:prstGeom>
          <a:noFill/>
        </p:spPr>
        <p:txBody>
          <a:bodyPr wrap="square" rtlCol="0">
            <a:spAutoFit/>
          </a:bodyPr>
          <a:lstStyle/>
          <a:p>
            <a:r>
              <a:rPr lang="en-US" u="sng" dirty="0"/>
              <a:t>Technology Vendors</a:t>
            </a:r>
          </a:p>
        </p:txBody>
      </p:sp>
      <p:cxnSp>
        <p:nvCxnSpPr>
          <p:cNvPr id="30" name="Straight Connector 29"/>
          <p:cNvCxnSpPr/>
          <p:nvPr/>
        </p:nvCxnSpPr>
        <p:spPr>
          <a:xfrm>
            <a:off x="3841424" y="1730162"/>
            <a:ext cx="0" cy="4869654"/>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198603" y="1829495"/>
            <a:ext cx="1787477" cy="369332"/>
          </a:xfrm>
          <a:prstGeom prst="rect">
            <a:avLst/>
          </a:prstGeom>
          <a:noFill/>
        </p:spPr>
        <p:txBody>
          <a:bodyPr wrap="none" rtlCol="0">
            <a:spAutoFit/>
          </a:bodyPr>
          <a:lstStyle/>
          <a:p>
            <a:r>
              <a:rPr lang="en-US" u="sng" dirty="0"/>
              <a:t>Service Providers</a:t>
            </a:r>
          </a:p>
        </p:txBody>
      </p:sp>
      <p:sp>
        <p:nvSpPr>
          <p:cNvPr id="2048" name="TextBox 2047"/>
          <p:cNvSpPr txBox="1"/>
          <p:nvPr/>
        </p:nvSpPr>
        <p:spPr>
          <a:xfrm>
            <a:off x="8962104" y="1826295"/>
            <a:ext cx="662361" cy="369332"/>
          </a:xfrm>
          <a:prstGeom prst="rect">
            <a:avLst/>
          </a:prstGeom>
          <a:noFill/>
        </p:spPr>
        <p:txBody>
          <a:bodyPr wrap="none" rtlCol="0">
            <a:spAutoFit/>
          </a:bodyPr>
          <a:lstStyle/>
          <a:p>
            <a:r>
              <a:rPr lang="en-US" u="sng" dirty="0"/>
              <a:t>PHRs</a:t>
            </a:r>
          </a:p>
        </p:txBody>
      </p:sp>
      <p:cxnSp>
        <p:nvCxnSpPr>
          <p:cNvPr id="2054" name="Straight Connector 2053"/>
          <p:cNvCxnSpPr/>
          <p:nvPr/>
        </p:nvCxnSpPr>
        <p:spPr>
          <a:xfrm>
            <a:off x="6036353" y="1730162"/>
            <a:ext cx="0" cy="4869654"/>
          </a:xfrm>
          <a:prstGeom prst="line">
            <a:avLst/>
          </a:prstGeom>
        </p:spPr>
        <p:style>
          <a:lnRef idx="2">
            <a:schemeClr val="accent1"/>
          </a:lnRef>
          <a:fillRef idx="0">
            <a:schemeClr val="accent1"/>
          </a:fillRef>
          <a:effectRef idx="1">
            <a:schemeClr val="accent1"/>
          </a:effectRef>
          <a:fontRef idx="minor">
            <a:schemeClr val="tx1"/>
          </a:fontRef>
        </p:style>
      </p:cxnSp>
      <p:cxnSp>
        <p:nvCxnSpPr>
          <p:cNvPr id="2058" name="Straight Connector 2057"/>
          <p:cNvCxnSpPr/>
          <p:nvPr/>
        </p:nvCxnSpPr>
        <p:spPr>
          <a:xfrm>
            <a:off x="8257360" y="1741956"/>
            <a:ext cx="0" cy="4857861"/>
          </a:xfrm>
          <a:prstGeom prst="line">
            <a:avLst/>
          </a:prstGeom>
        </p:spPr>
        <p:style>
          <a:lnRef idx="2">
            <a:schemeClr val="accent1"/>
          </a:lnRef>
          <a:fillRef idx="0">
            <a:schemeClr val="accent1"/>
          </a:fillRef>
          <a:effectRef idx="1">
            <a:schemeClr val="accent1"/>
          </a:effectRef>
          <a:fontRef idx="minor">
            <a:schemeClr val="tx1"/>
          </a:fontRef>
        </p:style>
      </p:cxnSp>
      <p:pic>
        <p:nvPicPr>
          <p:cNvPr id="17" name="Picture 2" descr="MiHIN, a Carequality Implemente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788509" y="4255871"/>
            <a:ext cx="1853016" cy="6588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4743FFA9-1160-4ADE-B474-83B3F8C14172}"/>
              </a:ext>
            </a:extLst>
          </p:cNvPr>
          <p:cNvPicPr>
            <a:picLocks noChangeAspect="1"/>
          </p:cNvPicPr>
          <p:nvPr/>
        </p:nvPicPr>
        <p:blipFill>
          <a:blip r:embed="rId17"/>
          <a:stretch>
            <a:fillRect/>
          </a:stretch>
        </p:blipFill>
        <p:spPr>
          <a:xfrm>
            <a:off x="2059433" y="2238242"/>
            <a:ext cx="1518589" cy="539943"/>
          </a:xfrm>
          <a:prstGeom prst="rect">
            <a:avLst/>
          </a:prstGeom>
        </p:spPr>
      </p:pic>
      <p:pic>
        <p:nvPicPr>
          <p:cNvPr id="37" name="Picture 36">
            <a:extLst>
              <a:ext uri="{FF2B5EF4-FFF2-40B4-BE49-F238E27FC236}">
                <a16:creationId xmlns:a16="http://schemas.microsoft.com/office/drawing/2014/main" id="{6B3C5CC5-3BCA-4C02-B134-E9AB54CA5BD2}"/>
              </a:ext>
            </a:extLst>
          </p:cNvPr>
          <p:cNvPicPr>
            <a:picLocks noChangeAspect="1"/>
          </p:cNvPicPr>
          <p:nvPr/>
        </p:nvPicPr>
        <p:blipFill>
          <a:blip r:embed="rId18"/>
          <a:stretch>
            <a:fillRect/>
          </a:stretch>
        </p:blipFill>
        <p:spPr>
          <a:xfrm>
            <a:off x="2162721" y="3623913"/>
            <a:ext cx="1173583" cy="389440"/>
          </a:xfrm>
          <a:prstGeom prst="rect">
            <a:avLst/>
          </a:prstGeom>
        </p:spPr>
      </p:pic>
      <p:pic>
        <p:nvPicPr>
          <p:cNvPr id="38" name="Picture 37">
            <a:extLst>
              <a:ext uri="{FF2B5EF4-FFF2-40B4-BE49-F238E27FC236}">
                <a16:creationId xmlns:a16="http://schemas.microsoft.com/office/drawing/2014/main" id="{D3628E30-3F4E-49AE-90A3-1A42D8B4B68E}"/>
              </a:ext>
            </a:extLst>
          </p:cNvPr>
          <p:cNvPicPr>
            <a:picLocks noChangeAspect="1"/>
          </p:cNvPicPr>
          <p:nvPr/>
        </p:nvPicPr>
        <p:blipFill>
          <a:blip r:embed="rId19"/>
          <a:stretch>
            <a:fillRect/>
          </a:stretch>
        </p:blipFill>
        <p:spPr>
          <a:xfrm>
            <a:off x="6652186" y="2496340"/>
            <a:ext cx="1543052" cy="548640"/>
          </a:xfrm>
          <a:prstGeom prst="rect">
            <a:avLst/>
          </a:prstGeom>
        </p:spPr>
      </p:pic>
      <p:pic>
        <p:nvPicPr>
          <p:cNvPr id="16" name="Picture 15"/>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4540134" y="4322147"/>
            <a:ext cx="1200305" cy="256065"/>
          </a:xfrm>
          <a:prstGeom prst="rect">
            <a:avLst/>
          </a:prstGeom>
        </p:spPr>
      </p:pic>
      <p:pic>
        <p:nvPicPr>
          <p:cNvPr id="12" name="Picture 11"/>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6187601" y="2251399"/>
            <a:ext cx="496131" cy="533006"/>
          </a:xfrm>
          <a:prstGeom prst="rect">
            <a:avLst/>
          </a:prstGeom>
        </p:spPr>
      </p:pic>
      <p:pic>
        <p:nvPicPr>
          <p:cNvPr id="40" name="Picture 39"/>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6069964" y="3942111"/>
            <a:ext cx="1548489" cy="550574"/>
          </a:xfrm>
          <a:prstGeom prst="rect">
            <a:avLst/>
          </a:prstGeom>
        </p:spPr>
      </p:pic>
      <p:pic>
        <p:nvPicPr>
          <p:cNvPr id="41" name="Picture 40">
            <a:extLst>
              <a:ext uri="{FF2B5EF4-FFF2-40B4-BE49-F238E27FC236}">
                <a16:creationId xmlns:a16="http://schemas.microsoft.com/office/drawing/2014/main" id="{80E2678F-B2B8-4199-B1D9-139261F005D8}"/>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8927639" y="3578904"/>
            <a:ext cx="872341" cy="396285"/>
          </a:xfrm>
          <a:prstGeom prst="rect">
            <a:avLst/>
          </a:prstGeom>
        </p:spPr>
      </p:pic>
      <p:pic>
        <p:nvPicPr>
          <p:cNvPr id="42" name="Picture 41"/>
          <p:cNvPicPr>
            <a:picLocks noChangeAspect="1" noChangeArrowheads="1"/>
          </p:cNvPicPr>
          <p:nvPr/>
        </p:nvPicPr>
        <p:blipFill>
          <a:blip r:embed="rId24">
            <a:extLst>
              <a:ext uri="{28A0092B-C50C-407E-A947-70E740481C1C}">
                <a14:useLocalDpi xmlns:a14="http://schemas.microsoft.com/office/drawing/2010/main"/>
              </a:ext>
            </a:extLst>
          </a:blip>
          <a:stretch>
            <a:fillRect/>
          </a:stretch>
        </p:blipFill>
        <p:spPr bwMode="auto">
          <a:xfrm>
            <a:off x="9038215" y="5727287"/>
            <a:ext cx="1218080" cy="434449"/>
          </a:xfrm>
          <a:prstGeom prst="rect">
            <a:avLst/>
          </a:prstGeom>
          <a:noFill/>
          <a:extLst>
            <a:ext uri="{909E8E84-426E-40dd-AFC4-6F175D3DCCD1}">
              <a14:hiddenFill xmlns:lc="http://schemas.openxmlformats.org/drawingml/2006/lockedCanvas" xmlns="" xmlns:a14="http://schemas.microsoft.com/office/drawing/2010/main">
                <a:solidFill>
                  <a:srgbClr val="FFFFFF"/>
                </a:solidFill>
              </a14:hiddenFill>
            </a:ext>
          </a:extLst>
        </p:spPr>
      </p:pic>
      <p:pic>
        <p:nvPicPr>
          <p:cNvPr id="43" name="Picture 42"/>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1993118" y="2623826"/>
            <a:ext cx="1621821" cy="864098"/>
          </a:xfrm>
          <a:prstGeom prst="rect">
            <a:avLst/>
          </a:prstGeom>
        </p:spPr>
      </p:pic>
      <p:sp>
        <p:nvSpPr>
          <p:cNvPr id="44" name="TextBox 43"/>
          <p:cNvSpPr txBox="1"/>
          <p:nvPr/>
        </p:nvSpPr>
        <p:spPr>
          <a:xfrm>
            <a:off x="9018730" y="4357786"/>
            <a:ext cx="731290" cy="369332"/>
          </a:xfrm>
          <a:prstGeom prst="rect">
            <a:avLst/>
          </a:prstGeom>
          <a:noFill/>
        </p:spPr>
        <p:txBody>
          <a:bodyPr wrap="none" rtlCol="0">
            <a:spAutoFit/>
          </a:bodyPr>
          <a:lstStyle/>
          <a:p>
            <a:r>
              <a:rPr lang="en-US" u="sng" dirty="0"/>
              <a:t>Other</a:t>
            </a:r>
          </a:p>
        </p:txBody>
      </p:sp>
      <p:pic>
        <p:nvPicPr>
          <p:cNvPr id="26" name="Picture 25" descr="Medicity"/>
          <p:cNvPicPr>
            <a:picLocks noChangeAspect="1" noChangeArrowheads="1"/>
          </p:cNvPicPr>
          <p:nvPr/>
        </p:nvPicPr>
        <p:blipFill>
          <a:blip r:embed="rId26">
            <a:extLst>
              <a:ext uri="{28A0092B-C50C-407E-A947-70E740481C1C}">
                <a14:useLocalDpi xmlns:a14="http://schemas.microsoft.com/office/drawing/2010/main"/>
              </a:ext>
            </a:extLst>
          </a:blip>
          <a:srcRect/>
          <a:stretch>
            <a:fillRect/>
          </a:stretch>
        </p:blipFill>
        <p:spPr bwMode="auto">
          <a:xfrm>
            <a:off x="3865992" y="4748453"/>
            <a:ext cx="1666433" cy="59251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2060"/>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4584810" y="6161736"/>
            <a:ext cx="1227610" cy="362703"/>
          </a:xfrm>
          <a:prstGeom prst="rect">
            <a:avLst/>
          </a:prstGeom>
        </p:spPr>
      </p:pic>
      <p:pic>
        <p:nvPicPr>
          <p:cNvPr id="2062" name="Picture 2061"/>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6990757" y="4542452"/>
            <a:ext cx="1157147" cy="342538"/>
          </a:xfrm>
          <a:prstGeom prst="rect">
            <a:avLst/>
          </a:prstGeom>
        </p:spPr>
      </p:pic>
      <p:pic>
        <p:nvPicPr>
          <p:cNvPr id="2063" name="Picture 2" descr="https://sequoiaproject.org/wp-content/uploads/2018/04/NG_Logo_cq.jpg"/>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4010062" y="5714476"/>
            <a:ext cx="1270947" cy="451893"/>
          </a:xfrm>
          <a:prstGeom prst="rect">
            <a:avLst/>
          </a:prstGeom>
          <a:noFill/>
          <a:extLst>
            <a:ext uri="{909E8E84-426E-40DD-AFC4-6F175D3DCCD1}">
              <a14:hiddenFill xmlns:a14="http://schemas.microsoft.com/office/drawing/2010/main">
                <a:solidFill>
                  <a:srgbClr val="FFFFFF"/>
                </a:solidFill>
              </a14:hiddenFill>
            </a:ext>
          </a:extLst>
        </p:spPr>
      </p:pic>
      <p:pic>
        <p:nvPicPr>
          <p:cNvPr id="5" name="1E21D93E-4694-4233-BA86-58635F55D920" descr="1764FFBB-185F-45B8-B086-A749AFEF9979"/>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8524209" y="4864110"/>
            <a:ext cx="869979" cy="71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i.imgur.com/go2pQf7.png"/>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7240461" y="5221164"/>
            <a:ext cx="881259" cy="3086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32" cstate="hqprint">
            <a:extLst>
              <a:ext uri="{28A0092B-C50C-407E-A947-70E740481C1C}">
                <a14:useLocalDpi xmlns:a14="http://schemas.microsoft.com/office/drawing/2010/main"/>
              </a:ext>
            </a:extLst>
          </a:blip>
          <a:stretch>
            <a:fillRect/>
          </a:stretch>
        </p:blipFill>
        <p:spPr>
          <a:xfrm>
            <a:off x="7047446" y="3569398"/>
            <a:ext cx="989204" cy="320714"/>
          </a:xfrm>
          <a:prstGeom prst="rect">
            <a:avLst/>
          </a:prstGeom>
        </p:spPr>
      </p:pic>
      <p:sp>
        <p:nvSpPr>
          <p:cNvPr id="47" name="Footer Placeholder 2"/>
          <p:cNvSpPr>
            <a:spLocks noGrp="1"/>
          </p:cNvSpPr>
          <p:nvPr>
            <p:ph type="ftr" sz="quarter" idx="3"/>
          </p:nvPr>
        </p:nvSpPr>
        <p:spPr>
          <a:xfrm>
            <a:off x="2252241" y="6448961"/>
            <a:ext cx="2895600" cy="365125"/>
          </a:xfrm>
        </p:spPr>
        <p:txBody>
          <a:bodyPr/>
          <a:lstStyle/>
          <a:p>
            <a:r>
              <a:rPr lang="en-US" dirty="0"/>
              <a:t>2019 @Copyright The Sequoia Project. All rights reserved.</a:t>
            </a:r>
          </a:p>
        </p:txBody>
      </p:sp>
    </p:spTree>
    <p:extLst>
      <p:ext uri="{BB962C8B-B14F-4D97-AF65-F5344CB8AC3E}">
        <p14:creationId xmlns:p14="http://schemas.microsoft.com/office/powerpoint/2010/main" val="1938009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Production:</a:t>
            </a:r>
          </a:p>
        </p:txBody>
      </p:sp>
      <p:sp>
        <p:nvSpPr>
          <p:cNvPr id="4" name="Slide Number Placeholder 3"/>
          <p:cNvSpPr>
            <a:spLocks noGrp="1"/>
          </p:cNvSpPr>
          <p:nvPr>
            <p:ph type="sldNum" sz="quarter" idx="4"/>
          </p:nvPr>
        </p:nvSpPr>
        <p:spPr/>
        <p:txBody>
          <a:bodyPr/>
          <a:lstStyle/>
          <a:p>
            <a:fld id="{110F2CD9-D4A6-D649-B317-3FECD8B02543}" type="slidenum">
              <a:rPr lang="en-US" smtClean="0"/>
              <a:pPr/>
              <a:t>23</a:t>
            </a:fld>
            <a:endParaRPr lang="en-US" dirty="0"/>
          </a:p>
        </p:txBody>
      </p:sp>
      <p:pic>
        <p:nvPicPr>
          <p:cNvPr id="6" name="Picture 2" descr="logo-eclinicalwork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57545" y="3644184"/>
            <a:ext cx="1729936" cy="6150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thenaHealth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0267" y="2108717"/>
            <a:ext cx="1741330" cy="478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logo-epi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7327" y="4522295"/>
            <a:ext cx="1482786" cy="5272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p:cNvPicPr>
            <a:picLocks noChangeAspect="1" noChangeArrowheads="1"/>
          </p:cNvPicPr>
          <p:nvPr/>
        </p:nvPicPr>
        <p:blipFill>
          <a:blip r:embed="rId5"/>
          <a:stretch>
            <a:fillRect/>
          </a:stretch>
        </p:blipFill>
        <p:spPr bwMode="auto">
          <a:xfrm>
            <a:off x="7564956" y="2849301"/>
            <a:ext cx="1506656" cy="5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0" descr="logo-netsmar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92242" y="4284822"/>
            <a:ext cx="2492862" cy="886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7"/>
          <a:stretch>
            <a:fillRect/>
          </a:stretch>
        </p:blipFill>
        <p:spPr>
          <a:xfrm>
            <a:off x="5138567" y="2187125"/>
            <a:ext cx="1612154" cy="403039"/>
          </a:xfrm>
          <a:prstGeom prst="rect">
            <a:avLst/>
          </a:prstGeom>
        </p:spPr>
      </p:pic>
      <p:pic>
        <p:nvPicPr>
          <p:cNvPr id="17" name="Picture 16"/>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264901" y="2824317"/>
            <a:ext cx="552062" cy="593094"/>
          </a:xfrm>
          <a:prstGeom prst="rect">
            <a:avLst/>
          </a:prstGeom>
        </p:spPr>
      </p:pic>
      <p:pic>
        <p:nvPicPr>
          <p:cNvPr id="18" name="Picture 6" descr="http://i.imgur.com/go2pQf7.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380597" y="2936509"/>
            <a:ext cx="1005983" cy="3523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equoiaproject.org/wp-content/uploads/2016/12/logo-glenwood.png?x54807"/>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007583" y="3523948"/>
            <a:ext cx="2139957" cy="7608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sequoiaproject.org/wp-content/uploads/2018/04/NG_Logo_cq.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564956" y="2091662"/>
            <a:ext cx="1657044" cy="5891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logo-surescripts"/>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225191" y="4277129"/>
            <a:ext cx="2408115" cy="9421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anta Cruz HIE"/>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205147" y="3350648"/>
            <a:ext cx="2448202" cy="930857"/>
          </a:xfrm>
          <a:prstGeom prst="rect">
            <a:avLst/>
          </a:prstGeom>
          <a:noFill/>
          <a:extLst>
            <a:ext uri="{909E8E84-426E-40DD-AFC4-6F175D3DCCD1}">
              <a14:hiddenFill xmlns:a14="http://schemas.microsoft.com/office/drawing/2010/main">
                <a:solidFill>
                  <a:srgbClr val="FFFFFF"/>
                </a:solidFill>
              </a14:hiddenFill>
            </a:ext>
          </a:extLst>
        </p:spPr>
      </p:pic>
      <p:sp>
        <p:nvSpPr>
          <p:cNvPr id="21" name="Footer Placeholder 2"/>
          <p:cNvSpPr>
            <a:spLocks noGrp="1"/>
          </p:cNvSpPr>
          <p:nvPr>
            <p:ph type="ftr" sz="quarter" idx="3"/>
          </p:nvPr>
        </p:nvSpPr>
        <p:spPr>
          <a:xfrm>
            <a:off x="2252241" y="6448961"/>
            <a:ext cx="2895600" cy="365125"/>
          </a:xfrm>
        </p:spPr>
        <p:txBody>
          <a:bodyPr/>
          <a:lstStyle/>
          <a:p>
            <a:r>
              <a:rPr lang="en-US" dirty="0"/>
              <a:t>2019 @Copyright The Sequoia Project. All rights reserved.</a:t>
            </a:r>
          </a:p>
        </p:txBody>
      </p:sp>
    </p:spTree>
    <p:extLst>
      <p:ext uri="{BB962C8B-B14F-4D97-AF65-F5344CB8AC3E}">
        <p14:creationId xmlns:p14="http://schemas.microsoft.com/office/powerpoint/2010/main" val="2440103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588B6"/>
                </a:solidFill>
              </a:rPr>
              <a:t>Accelerating Health Data Sharing in America</a:t>
            </a:r>
            <a:endParaRPr lang="en-US" dirty="0"/>
          </a:p>
        </p:txBody>
      </p:sp>
      <p:sp>
        <p:nvSpPr>
          <p:cNvPr id="4" name="Slide Number Placeholder 3"/>
          <p:cNvSpPr>
            <a:spLocks noGrp="1"/>
          </p:cNvSpPr>
          <p:nvPr>
            <p:ph type="sldNum" sz="quarter" idx="4"/>
          </p:nvPr>
        </p:nvSpPr>
        <p:spPr/>
        <p:txBody>
          <a:bodyPr/>
          <a:lstStyle/>
          <a:p>
            <a:fld id="{110F2CD9-D4A6-D649-B317-3FECD8B02543}" type="slidenum">
              <a:rPr lang="en-US" smtClean="0"/>
              <a:pPr/>
              <a:t>24</a:t>
            </a:fld>
            <a:endParaRPr lang="en-US" dirty="0"/>
          </a:p>
        </p:txBody>
      </p:sp>
      <p:sp>
        <p:nvSpPr>
          <p:cNvPr id="13" name="Footer Placeholder 7"/>
          <p:cNvSpPr>
            <a:spLocks noGrp="1"/>
          </p:cNvSpPr>
          <p:nvPr>
            <p:ph type="ftr" sz="quarter" idx="3"/>
          </p:nvPr>
        </p:nvSpPr>
        <p:spPr/>
        <p:txBody>
          <a:bodyPr/>
          <a:lstStyle/>
          <a:p>
            <a:r>
              <a:rPr lang="en-US" dirty="0"/>
              <a:t>2019 @Copyright The Sequoia Project. All rights reserved.</a:t>
            </a:r>
          </a:p>
        </p:txBody>
      </p:sp>
      <p:sp>
        <p:nvSpPr>
          <p:cNvPr id="6" name="Rectangle 5"/>
          <p:cNvSpPr/>
          <p:nvPr/>
        </p:nvSpPr>
        <p:spPr>
          <a:xfrm>
            <a:off x="1951029" y="3846500"/>
            <a:ext cx="2212272" cy="461665"/>
          </a:xfrm>
          <a:prstGeom prst="rect">
            <a:avLst/>
          </a:prstGeom>
        </p:spPr>
        <p:txBody>
          <a:bodyPr wrap="none">
            <a:spAutoFit/>
          </a:bodyPr>
          <a:lstStyle/>
          <a:p>
            <a:r>
              <a:rPr lang="en-US" sz="2400" b="1" dirty="0">
                <a:solidFill>
                  <a:srgbClr val="217AA0"/>
                </a:solidFill>
              </a:rPr>
              <a:t>600K+ </a:t>
            </a:r>
            <a:r>
              <a:rPr lang="en-US" sz="2400" dirty="0">
                <a:solidFill>
                  <a:schemeClr val="tx2"/>
                </a:solidFill>
              </a:rPr>
              <a:t>Providers</a:t>
            </a:r>
          </a:p>
        </p:txBody>
      </p:sp>
      <p:sp>
        <p:nvSpPr>
          <p:cNvPr id="7" name="Rectangle 6"/>
          <p:cNvSpPr/>
          <p:nvPr/>
        </p:nvSpPr>
        <p:spPr>
          <a:xfrm>
            <a:off x="1951029" y="3122173"/>
            <a:ext cx="2099742" cy="461665"/>
          </a:xfrm>
          <a:prstGeom prst="rect">
            <a:avLst/>
          </a:prstGeom>
        </p:spPr>
        <p:txBody>
          <a:bodyPr wrap="none">
            <a:spAutoFit/>
          </a:bodyPr>
          <a:lstStyle/>
          <a:p>
            <a:r>
              <a:rPr lang="en-US" sz="2400" b="1" dirty="0">
                <a:solidFill>
                  <a:srgbClr val="217AA0"/>
                </a:solidFill>
              </a:rPr>
              <a:t>1,250 </a:t>
            </a:r>
            <a:r>
              <a:rPr lang="en-US" sz="2400" dirty="0">
                <a:solidFill>
                  <a:schemeClr val="tx2"/>
                </a:solidFill>
              </a:rPr>
              <a:t>Hospitals</a:t>
            </a:r>
          </a:p>
        </p:txBody>
      </p:sp>
      <p:sp>
        <p:nvSpPr>
          <p:cNvPr id="8" name="Rectangle 7"/>
          <p:cNvSpPr/>
          <p:nvPr/>
        </p:nvSpPr>
        <p:spPr>
          <a:xfrm>
            <a:off x="1951030" y="2397846"/>
            <a:ext cx="2052165" cy="461665"/>
          </a:xfrm>
          <a:prstGeom prst="rect">
            <a:avLst/>
          </a:prstGeom>
        </p:spPr>
        <p:txBody>
          <a:bodyPr wrap="none">
            <a:spAutoFit/>
          </a:bodyPr>
          <a:lstStyle/>
          <a:p>
            <a:r>
              <a:rPr lang="en-US" sz="2400" b="1" dirty="0">
                <a:solidFill>
                  <a:srgbClr val="217AA0"/>
                </a:solidFill>
              </a:rPr>
              <a:t>35,000+</a:t>
            </a:r>
            <a:r>
              <a:rPr lang="en-US" sz="2400" dirty="0"/>
              <a:t> </a:t>
            </a:r>
            <a:r>
              <a:rPr lang="en-US" sz="2400" dirty="0">
                <a:solidFill>
                  <a:schemeClr val="tx2"/>
                </a:solidFill>
              </a:rPr>
              <a:t>Clinics</a:t>
            </a:r>
          </a:p>
        </p:txBody>
      </p:sp>
      <p:sp>
        <p:nvSpPr>
          <p:cNvPr id="9" name="Rectangle 8"/>
          <p:cNvSpPr/>
          <p:nvPr/>
        </p:nvSpPr>
        <p:spPr>
          <a:xfrm>
            <a:off x="1951029" y="4570826"/>
            <a:ext cx="3405548" cy="830997"/>
          </a:xfrm>
          <a:prstGeom prst="rect">
            <a:avLst/>
          </a:prstGeom>
        </p:spPr>
        <p:txBody>
          <a:bodyPr wrap="none">
            <a:spAutoFit/>
          </a:bodyPr>
          <a:lstStyle/>
          <a:p>
            <a:r>
              <a:rPr lang="en-US" sz="2400" b="1" dirty="0">
                <a:solidFill>
                  <a:srgbClr val="217AA0"/>
                </a:solidFill>
              </a:rPr>
              <a:t>14M </a:t>
            </a:r>
            <a:r>
              <a:rPr lang="en-US" sz="2400" dirty="0">
                <a:solidFill>
                  <a:schemeClr val="tx2"/>
                </a:solidFill>
              </a:rPr>
              <a:t>Clinical Documents </a:t>
            </a:r>
            <a:br>
              <a:rPr lang="en-US" sz="2400" dirty="0">
                <a:solidFill>
                  <a:schemeClr val="tx2"/>
                </a:solidFill>
              </a:rPr>
            </a:br>
            <a:r>
              <a:rPr lang="en-US" sz="2400" dirty="0">
                <a:solidFill>
                  <a:schemeClr val="tx2"/>
                </a:solidFill>
              </a:rPr>
              <a:t>           Exchanged Monthly</a:t>
            </a:r>
          </a:p>
        </p:txBody>
      </p:sp>
      <p:pic>
        <p:nvPicPr>
          <p:cNvPr id="10" name="Picture 6" descr="http://sequoiaproject.org/wp-content/uploads/2014/10/heat-map-5.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37397" y="2126195"/>
            <a:ext cx="57150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714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10F2CD9-D4A6-D649-B317-3FECD8B02543}" type="slidenum">
              <a:rPr lang="en-US" smtClean="0"/>
              <a:pPr/>
              <a:t>25</a:t>
            </a:fld>
            <a:endParaRPr lang="en-US" dirty="0"/>
          </a:p>
        </p:txBody>
      </p:sp>
      <p:sp>
        <p:nvSpPr>
          <p:cNvPr id="4" name="Footer Placeholder 3"/>
          <p:cNvSpPr>
            <a:spLocks noGrp="1"/>
          </p:cNvSpPr>
          <p:nvPr>
            <p:ph type="ftr" sz="quarter" idx="3"/>
          </p:nvPr>
        </p:nvSpPr>
        <p:spPr/>
        <p:txBody>
          <a:bodyPr/>
          <a:lstStyle/>
          <a:p>
            <a:r>
              <a:rPr lang="en-US" dirty="0"/>
              <a:t>2019 @Copyright The Sequoia Project. All rights reserved.</a:t>
            </a:r>
          </a:p>
        </p:txBody>
      </p:sp>
      <p:sp>
        <p:nvSpPr>
          <p:cNvPr id="7" name="Footer Placeholder 4"/>
          <p:cNvSpPr txBox="1">
            <a:spLocks/>
          </p:cNvSpPr>
          <p:nvPr/>
        </p:nvSpPr>
        <p:spPr>
          <a:xfrm>
            <a:off x="5064500" y="4354397"/>
            <a:ext cx="717359" cy="313534"/>
          </a:xfrm>
          <a:prstGeom prst="rect">
            <a:avLst/>
          </a:prstGeom>
        </p:spPr>
        <p:txBody>
          <a:bodyPr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75" i="1" dirty="0">
                <a:solidFill>
                  <a:schemeClr val="tx2">
                    <a:lumMod val="60000"/>
                    <a:lumOff val="40000"/>
                  </a:schemeClr>
                </a:solidFill>
              </a:rPr>
              <a:t>An initiative of</a:t>
            </a:r>
          </a:p>
        </p:txBody>
      </p:sp>
      <p:pic>
        <p:nvPicPr>
          <p:cNvPr id="9" name="Picture 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34188" y="4334288"/>
            <a:ext cx="1136580" cy="384196"/>
          </a:xfrm>
          <a:prstGeom prst="rect">
            <a:avLst/>
          </a:prstGeom>
        </p:spPr>
      </p:pic>
      <p:sp>
        <p:nvSpPr>
          <p:cNvPr id="10" name="Title 3"/>
          <p:cNvSpPr txBox="1">
            <a:spLocks/>
          </p:cNvSpPr>
          <p:nvPr/>
        </p:nvSpPr>
        <p:spPr>
          <a:xfrm>
            <a:off x="3213181" y="3405039"/>
            <a:ext cx="5829300" cy="1656627"/>
          </a:xfrm>
          <a:prstGeom prst="rect">
            <a:avLst/>
          </a:prstGeom>
          <a:ln>
            <a:noFill/>
          </a:ln>
        </p:spPr>
        <p:txBody>
          <a:bodyPr vert="horz" lIns="68580" tIns="34290" rIns="68580" bIns="34290" rtlCol="0" anchor="ctr">
            <a:normAutofit fontScale="97500"/>
          </a:bodyPr>
          <a:lstStyle>
            <a:lvl1pPr algn="ctr" defTabSz="457200" rtl="0" eaLnBrk="1" latinLnBrk="0" hangingPunct="1">
              <a:spcBef>
                <a:spcPct val="0"/>
              </a:spcBef>
              <a:buNone/>
              <a:defRPr sz="2800" kern="1200">
                <a:solidFill>
                  <a:schemeClr val="tx1"/>
                </a:solidFill>
                <a:latin typeface="+mj-lt"/>
                <a:ea typeface="+mj-ea"/>
                <a:cs typeface="+mj-cs"/>
              </a:defRPr>
            </a:lvl1pPr>
          </a:lstStyle>
          <a:p>
            <a:pPr algn="l"/>
            <a:br>
              <a:rPr lang="en-US" sz="2100" dirty="0"/>
            </a:br>
            <a:endParaRPr lang="en-US" sz="2100" dirty="0"/>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52727" y="2232799"/>
            <a:ext cx="3486546" cy="1283049"/>
          </a:xfrm>
          <a:prstGeom prst="rect">
            <a:avLst/>
          </a:prstGeom>
        </p:spPr>
      </p:pic>
    </p:spTree>
    <p:extLst>
      <p:ext uri="{BB962C8B-B14F-4D97-AF65-F5344CB8AC3E}">
        <p14:creationId xmlns:p14="http://schemas.microsoft.com/office/powerpoint/2010/main" val="3245559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cxnSp>
        <p:nvCxnSpPr>
          <p:cNvPr id="5" name="Straight Arrow Connector 4">
            <a:extLst>
              <a:ext uri="{FF2B5EF4-FFF2-40B4-BE49-F238E27FC236}">
                <a16:creationId xmlns:a16="http://schemas.microsoft.com/office/drawing/2014/main" id="{B7CED2A8-5489-42AA-AB29-6CA6C1760099}"/>
              </a:ext>
            </a:extLst>
          </p:cNvPr>
          <p:cNvCxnSpPr>
            <a:cxnSpLocks/>
          </p:cNvCxnSpPr>
          <p:nvPr/>
        </p:nvCxnSpPr>
        <p:spPr>
          <a:xfrm>
            <a:off x="1672591" y="3623310"/>
            <a:ext cx="84318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F20BE2F-398F-457B-8539-1FAEC5164B13}"/>
              </a:ext>
            </a:extLst>
          </p:cNvPr>
          <p:cNvSpPr/>
          <p:nvPr/>
        </p:nvSpPr>
        <p:spPr>
          <a:xfrm>
            <a:off x="1672590" y="1895039"/>
            <a:ext cx="1588770" cy="1015663"/>
          </a:xfrm>
          <a:prstGeom prst="rect">
            <a:avLst/>
          </a:prstGeom>
        </p:spPr>
        <p:txBody>
          <a:bodyPr wrap="square">
            <a:spAutoFit/>
          </a:bodyPr>
          <a:lstStyle/>
          <a:p>
            <a:r>
              <a:rPr lang="en-US" sz="1200" b="1" dirty="0">
                <a:solidFill>
                  <a:srgbClr val="1A416E"/>
                </a:solidFill>
              </a:rPr>
              <a:t>2013: </a:t>
            </a:r>
            <a:r>
              <a:rPr lang="en-US" sz="1200" dirty="0">
                <a:solidFill>
                  <a:srgbClr val="1A416E"/>
                </a:solidFill>
              </a:rPr>
              <a:t>California Emergency Medical Services Authority (EMSA) 1</a:t>
            </a:r>
            <a:r>
              <a:rPr lang="en-US" sz="1200" baseline="30000" dirty="0">
                <a:solidFill>
                  <a:srgbClr val="1A416E"/>
                </a:solidFill>
              </a:rPr>
              <a:t>st</a:t>
            </a:r>
            <a:r>
              <a:rPr lang="en-US" sz="1200" dirty="0">
                <a:solidFill>
                  <a:srgbClr val="1A416E"/>
                </a:solidFill>
              </a:rPr>
              <a:t> HIE in EMS Summit</a:t>
            </a:r>
          </a:p>
        </p:txBody>
      </p:sp>
      <p:sp>
        <p:nvSpPr>
          <p:cNvPr id="7" name="Rectangle 6">
            <a:extLst>
              <a:ext uri="{FF2B5EF4-FFF2-40B4-BE49-F238E27FC236}">
                <a16:creationId xmlns:a16="http://schemas.microsoft.com/office/drawing/2014/main" id="{8CA51820-CE17-4FFA-8EE7-A6D1A2C0A8A2}"/>
              </a:ext>
            </a:extLst>
          </p:cNvPr>
          <p:cNvSpPr/>
          <p:nvPr/>
        </p:nvSpPr>
        <p:spPr>
          <a:xfrm>
            <a:off x="2316481" y="4250261"/>
            <a:ext cx="1404711" cy="1384995"/>
          </a:xfrm>
          <a:prstGeom prst="rect">
            <a:avLst/>
          </a:prstGeom>
        </p:spPr>
        <p:txBody>
          <a:bodyPr wrap="square">
            <a:spAutoFit/>
          </a:bodyPr>
          <a:lstStyle/>
          <a:p>
            <a:r>
              <a:rPr lang="en-US" sz="1200" b="1" dirty="0">
                <a:solidFill>
                  <a:srgbClr val="1A416E"/>
                </a:solidFill>
              </a:rPr>
              <a:t>April 2014</a:t>
            </a:r>
            <a:r>
              <a:rPr lang="en-US" sz="1200" dirty="0">
                <a:solidFill>
                  <a:srgbClr val="1A416E"/>
                </a:solidFill>
              </a:rPr>
              <a:t>: ONC engages Ai to evaluate use of HIE infrastructure for disaster preparedness and response</a:t>
            </a:r>
            <a:endParaRPr lang="en-US" sz="1200" i="1" dirty="0">
              <a:solidFill>
                <a:srgbClr val="1A416E"/>
              </a:solidFill>
            </a:endParaRPr>
          </a:p>
        </p:txBody>
      </p:sp>
      <p:sp>
        <p:nvSpPr>
          <p:cNvPr id="8" name="Rectangle 7">
            <a:extLst>
              <a:ext uri="{FF2B5EF4-FFF2-40B4-BE49-F238E27FC236}">
                <a16:creationId xmlns:a16="http://schemas.microsoft.com/office/drawing/2014/main" id="{E479B616-0018-4E2D-A018-2EF58005CF1A}"/>
              </a:ext>
            </a:extLst>
          </p:cNvPr>
          <p:cNvSpPr/>
          <p:nvPr/>
        </p:nvSpPr>
        <p:spPr>
          <a:xfrm>
            <a:off x="3658723" y="2280222"/>
            <a:ext cx="1625224" cy="830997"/>
          </a:xfrm>
          <a:prstGeom prst="rect">
            <a:avLst/>
          </a:prstGeom>
        </p:spPr>
        <p:txBody>
          <a:bodyPr wrap="square">
            <a:spAutoFit/>
          </a:bodyPr>
          <a:lstStyle/>
          <a:p>
            <a:r>
              <a:rPr lang="en-US" sz="1200" b="1" dirty="0">
                <a:solidFill>
                  <a:srgbClr val="1A416E"/>
                </a:solidFill>
              </a:rPr>
              <a:t>March 2015</a:t>
            </a:r>
            <a:r>
              <a:rPr lang="en-US" sz="1200" dirty="0">
                <a:solidFill>
                  <a:srgbClr val="1A416E"/>
                </a:solidFill>
              </a:rPr>
              <a:t>: HHS Idea Lab funds use case and technical architecture development of PULSE</a:t>
            </a:r>
            <a:endParaRPr lang="en-US" sz="1200" i="1" dirty="0">
              <a:solidFill>
                <a:srgbClr val="1A416E"/>
              </a:solidFill>
            </a:endParaRPr>
          </a:p>
        </p:txBody>
      </p:sp>
      <p:sp>
        <p:nvSpPr>
          <p:cNvPr id="9" name="Rectangle 8">
            <a:extLst>
              <a:ext uri="{FF2B5EF4-FFF2-40B4-BE49-F238E27FC236}">
                <a16:creationId xmlns:a16="http://schemas.microsoft.com/office/drawing/2014/main" id="{72E54E8D-8792-4144-875D-06C00CE64CF8}"/>
              </a:ext>
            </a:extLst>
          </p:cNvPr>
          <p:cNvSpPr/>
          <p:nvPr/>
        </p:nvSpPr>
        <p:spPr>
          <a:xfrm>
            <a:off x="4870317" y="4239740"/>
            <a:ext cx="1889760" cy="1015663"/>
          </a:xfrm>
          <a:prstGeom prst="rect">
            <a:avLst/>
          </a:prstGeom>
        </p:spPr>
        <p:txBody>
          <a:bodyPr wrap="square">
            <a:spAutoFit/>
          </a:bodyPr>
          <a:lstStyle/>
          <a:p>
            <a:r>
              <a:rPr lang="en-US" sz="1200" b="1" dirty="0">
                <a:solidFill>
                  <a:srgbClr val="1A416E"/>
                </a:solidFill>
              </a:rPr>
              <a:t>July 2015</a:t>
            </a:r>
            <a:r>
              <a:rPr lang="en-US" sz="1200" dirty="0">
                <a:solidFill>
                  <a:srgbClr val="1A416E"/>
                </a:solidFill>
              </a:rPr>
              <a:t>: ONC awards EMSA a grant to advance HIE statewide during a disaster and regionally in daily EMS </a:t>
            </a:r>
          </a:p>
        </p:txBody>
      </p:sp>
      <p:sp>
        <p:nvSpPr>
          <p:cNvPr id="10" name="Rectangle 9">
            <a:extLst>
              <a:ext uri="{FF2B5EF4-FFF2-40B4-BE49-F238E27FC236}">
                <a16:creationId xmlns:a16="http://schemas.microsoft.com/office/drawing/2014/main" id="{6D799BBC-52A6-48D1-B40C-D4605DBE3798}"/>
              </a:ext>
            </a:extLst>
          </p:cNvPr>
          <p:cNvSpPr/>
          <p:nvPr/>
        </p:nvSpPr>
        <p:spPr>
          <a:xfrm>
            <a:off x="6021706" y="1927113"/>
            <a:ext cx="1431179" cy="830997"/>
          </a:xfrm>
          <a:prstGeom prst="rect">
            <a:avLst/>
          </a:prstGeom>
        </p:spPr>
        <p:txBody>
          <a:bodyPr wrap="square">
            <a:spAutoFit/>
          </a:bodyPr>
          <a:lstStyle/>
          <a:p>
            <a:r>
              <a:rPr lang="en-US" sz="1200" b="1" dirty="0">
                <a:solidFill>
                  <a:srgbClr val="1A416E"/>
                </a:solidFill>
              </a:rPr>
              <a:t>March 2016</a:t>
            </a:r>
            <a:r>
              <a:rPr lang="en-US" sz="1200" dirty="0">
                <a:solidFill>
                  <a:srgbClr val="1A416E"/>
                </a:solidFill>
              </a:rPr>
              <a:t>: EMSA awards Ai the PULSE development contract</a:t>
            </a:r>
          </a:p>
        </p:txBody>
      </p:sp>
      <p:sp>
        <p:nvSpPr>
          <p:cNvPr id="11" name="Rectangle 10">
            <a:extLst>
              <a:ext uri="{FF2B5EF4-FFF2-40B4-BE49-F238E27FC236}">
                <a16:creationId xmlns:a16="http://schemas.microsoft.com/office/drawing/2014/main" id="{139E4FD1-64EE-492A-A3E0-0CEC61BF8302}"/>
              </a:ext>
            </a:extLst>
          </p:cNvPr>
          <p:cNvSpPr/>
          <p:nvPr/>
        </p:nvSpPr>
        <p:spPr>
          <a:xfrm>
            <a:off x="6984086" y="4250261"/>
            <a:ext cx="1437096" cy="830997"/>
          </a:xfrm>
          <a:prstGeom prst="rect">
            <a:avLst/>
          </a:prstGeom>
        </p:spPr>
        <p:txBody>
          <a:bodyPr wrap="square">
            <a:spAutoFit/>
          </a:bodyPr>
          <a:lstStyle/>
          <a:p>
            <a:r>
              <a:rPr lang="en-US" sz="1200" b="1" dirty="0">
                <a:solidFill>
                  <a:srgbClr val="1A416E"/>
                </a:solidFill>
              </a:rPr>
              <a:t>January 2017: </a:t>
            </a:r>
            <a:r>
              <a:rPr lang="en-US" sz="1200" dirty="0">
                <a:solidFill>
                  <a:srgbClr val="1A416E"/>
                </a:solidFill>
              </a:rPr>
              <a:t>HHS IDEA Lab blog publishes </a:t>
            </a:r>
            <a:r>
              <a:rPr lang="en-US" sz="1200" dirty="0">
                <a:solidFill>
                  <a:srgbClr val="1A416E"/>
                </a:solidFill>
                <a:hlinkClick r:id="rId3"/>
              </a:rPr>
              <a:t>PULSE post</a:t>
            </a:r>
            <a:endParaRPr lang="en-US" sz="1200" dirty="0">
              <a:solidFill>
                <a:srgbClr val="1A416E"/>
              </a:solidFill>
            </a:endParaRPr>
          </a:p>
        </p:txBody>
      </p:sp>
      <p:pic>
        <p:nvPicPr>
          <p:cNvPr id="12" name="Picture 11">
            <a:extLst>
              <a:ext uri="{FF2B5EF4-FFF2-40B4-BE49-F238E27FC236}">
                <a16:creationId xmlns:a16="http://schemas.microsoft.com/office/drawing/2014/main" id="{B5979A37-D388-4C0A-AD61-E17EAC4356B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07543" y="5081258"/>
            <a:ext cx="1356595" cy="282599"/>
          </a:xfrm>
          <a:prstGeom prst="rect">
            <a:avLst/>
          </a:prstGeom>
        </p:spPr>
      </p:pic>
      <p:sp>
        <p:nvSpPr>
          <p:cNvPr id="13" name="Rectangle 12">
            <a:extLst>
              <a:ext uri="{FF2B5EF4-FFF2-40B4-BE49-F238E27FC236}">
                <a16:creationId xmlns:a16="http://schemas.microsoft.com/office/drawing/2014/main" id="{75B78A0A-6875-4B10-A44C-4EB1EC0E8385}"/>
              </a:ext>
            </a:extLst>
          </p:cNvPr>
          <p:cNvSpPr/>
          <p:nvPr/>
        </p:nvSpPr>
        <p:spPr>
          <a:xfrm>
            <a:off x="9035225" y="4250261"/>
            <a:ext cx="1357263" cy="646331"/>
          </a:xfrm>
          <a:prstGeom prst="rect">
            <a:avLst/>
          </a:prstGeom>
        </p:spPr>
        <p:txBody>
          <a:bodyPr wrap="square">
            <a:spAutoFit/>
          </a:bodyPr>
          <a:lstStyle/>
          <a:p>
            <a:r>
              <a:rPr lang="en-US" sz="1200" b="1" dirty="0">
                <a:solidFill>
                  <a:srgbClr val="1A416E"/>
                </a:solidFill>
              </a:rPr>
              <a:t>November 2017: </a:t>
            </a:r>
          </a:p>
          <a:p>
            <a:r>
              <a:rPr lang="en-US" sz="1200" dirty="0">
                <a:solidFill>
                  <a:srgbClr val="1A416E"/>
                </a:solidFill>
              </a:rPr>
              <a:t>PULSE activated for CA fires</a:t>
            </a:r>
            <a:endParaRPr lang="en-US" sz="1200" b="1" dirty="0">
              <a:solidFill>
                <a:srgbClr val="1A416E"/>
              </a:solidFill>
            </a:endParaRPr>
          </a:p>
        </p:txBody>
      </p:sp>
      <p:sp>
        <p:nvSpPr>
          <p:cNvPr id="16" name="Rectangle 15">
            <a:extLst>
              <a:ext uri="{FF2B5EF4-FFF2-40B4-BE49-F238E27FC236}">
                <a16:creationId xmlns:a16="http://schemas.microsoft.com/office/drawing/2014/main" id="{370B4D61-FE57-412A-9548-7F5AEFEF92E2}"/>
              </a:ext>
            </a:extLst>
          </p:cNvPr>
          <p:cNvSpPr/>
          <p:nvPr/>
        </p:nvSpPr>
        <p:spPr>
          <a:xfrm>
            <a:off x="8014906" y="2268999"/>
            <a:ext cx="1515164" cy="646331"/>
          </a:xfrm>
          <a:prstGeom prst="rect">
            <a:avLst/>
          </a:prstGeom>
        </p:spPr>
        <p:txBody>
          <a:bodyPr wrap="square">
            <a:spAutoFit/>
          </a:bodyPr>
          <a:lstStyle/>
          <a:p>
            <a:r>
              <a:rPr lang="en-US" sz="1200" b="1" dirty="0">
                <a:solidFill>
                  <a:srgbClr val="1A416E"/>
                </a:solidFill>
              </a:rPr>
              <a:t>July 2017: </a:t>
            </a:r>
            <a:r>
              <a:rPr lang="en-US" sz="1200" dirty="0">
                <a:solidFill>
                  <a:srgbClr val="1A416E"/>
                </a:solidFill>
              </a:rPr>
              <a:t>PULSE Go-live with Ai as operator</a:t>
            </a:r>
            <a:endParaRPr lang="en-US" sz="1200" b="1" dirty="0">
              <a:solidFill>
                <a:srgbClr val="1A416E"/>
              </a:solidFill>
            </a:endParaRPr>
          </a:p>
        </p:txBody>
      </p:sp>
      <p:cxnSp>
        <p:nvCxnSpPr>
          <p:cNvPr id="20" name="Straight Connector 19">
            <a:extLst>
              <a:ext uri="{FF2B5EF4-FFF2-40B4-BE49-F238E27FC236}">
                <a16:creationId xmlns:a16="http://schemas.microsoft.com/office/drawing/2014/main" id="{1F65AB26-D5E7-45C6-95C6-19681B73BEE2}"/>
              </a:ext>
            </a:extLst>
          </p:cNvPr>
          <p:cNvCxnSpPr>
            <a:cxnSpLocks/>
          </p:cNvCxnSpPr>
          <p:nvPr/>
        </p:nvCxnSpPr>
        <p:spPr>
          <a:xfrm>
            <a:off x="2466975" y="3002630"/>
            <a:ext cx="0" cy="6206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3C4AA5F-AD83-430E-896F-91EE5EC7AC75}"/>
              </a:ext>
            </a:extLst>
          </p:cNvPr>
          <p:cNvCxnSpPr/>
          <p:nvPr/>
        </p:nvCxnSpPr>
        <p:spPr>
          <a:xfrm flipH="1">
            <a:off x="2274570" y="3002630"/>
            <a:ext cx="4114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4AA092-4207-4AB9-B273-A3C8924BE7C7}"/>
              </a:ext>
            </a:extLst>
          </p:cNvPr>
          <p:cNvCxnSpPr>
            <a:cxnSpLocks/>
          </p:cNvCxnSpPr>
          <p:nvPr/>
        </p:nvCxnSpPr>
        <p:spPr>
          <a:xfrm>
            <a:off x="4512945" y="3312148"/>
            <a:ext cx="0" cy="311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143ED8F-0272-4ACF-B01F-5FACF4731F04}"/>
              </a:ext>
            </a:extLst>
          </p:cNvPr>
          <p:cNvCxnSpPr>
            <a:cxnSpLocks/>
          </p:cNvCxnSpPr>
          <p:nvPr/>
        </p:nvCxnSpPr>
        <p:spPr>
          <a:xfrm flipH="1">
            <a:off x="4320540" y="3312149"/>
            <a:ext cx="41148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6D1166F1-AE53-49CF-8DEE-9BBFBA050D3D}"/>
              </a:ext>
            </a:extLst>
          </p:cNvPr>
          <p:cNvGrpSpPr/>
          <p:nvPr/>
        </p:nvGrpSpPr>
        <p:grpSpPr>
          <a:xfrm>
            <a:off x="6522720" y="2714626"/>
            <a:ext cx="411480" cy="908685"/>
            <a:chOff x="6664960" y="2476500"/>
            <a:chExt cx="548640" cy="1211580"/>
          </a:xfrm>
        </p:grpSpPr>
        <p:cxnSp>
          <p:nvCxnSpPr>
            <p:cNvPr id="30" name="Straight Connector 29">
              <a:extLst>
                <a:ext uri="{FF2B5EF4-FFF2-40B4-BE49-F238E27FC236}">
                  <a16:creationId xmlns:a16="http://schemas.microsoft.com/office/drawing/2014/main" id="{9E7D6BA8-E9B3-4744-B8B2-617837922078}"/>
                </a:ext>
              </a:extLst>
            </p:cNvPr>
            <p:cNvCxnSpPr>
              <a:cxnSpLocks/>
            </p:cNvCxnSpPr>
            <p:nvPr/>
          </p:nvCxnSpPr>
          <p:spPr>
            <a:xfrm>
              <a:off x="6921500" y="2476500"/>
              <a:ext cx="0" cy="1211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9C50CF-A64C-401E-8B02-A5E9B1F16307}"/>
                </a:ext>
              </a:extLst>
            </p:cNvPr>
            <p:cNvCxnSpPr>
              <a:cxnSpLocks/>
            </p:cNvCxnSpPr>
            <p:nvPr/>
          </p:nvCxnSpPr>
          <p:spPr>
            <a:xfrm flipH="1">
              <a:off x="6664960" y="2476500"/>
              <a:ext cx="54864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2B34611A-C67C-4A53-8B3B-06DB5AFCAC89}"/>
              </a:ext>
            </a:extLst>
          </p:cNvPr>
          <p:cNvCxnSpPr>
            <a:cxnSpLocks/>
          </p:cNvCxnSpPr>
          <p:nvPr/>
        </p:nvCxnSpPr>
        <p:spPr>
          <a:xfrm>
            <a:off x="8841365" y="3002630"/>
            <a:ext cx="0" cy="6206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E04E4E1-EAC2-40ED-92A9-475E2A823341}"/>
              </a:ext>
            </a:extLst>
          </p:cNvPr>
          <p:cNvCxnSpPr>
            <a:cxnSpLocks/>
          </p:cNvCxnSpPr>
          <p:nvPr/>
        </p:nvCxnSpPr>
        <p:spPr>
          <a:xfrm flipH="1">
            <a:off x="8648960" y="2996360"/>
            <a:ext cx="41148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F4E285E0-DA17-4EBA-8215-EC75F20C1DD7}"/>
              </a:ext>
            </a:extLst>
          </p:cNvPr>
          <p:cNvGrpSpPr/>
          <p:nvPr/>
        </p:nvGrpSpPr>
        <p:grpSpPr>
          <a:xfrm rot="10800000">
            <a:off x="5487483" y="3623311"/>
            <a:ext cx="411480" cy="528223"/>
            <a:chOff x="6664960" y="2476500"/>
            <a:chExt cx="548640" cy="1211580"/>
          </a:xfrm>
        </p:grpSpPr>
        <p:cxnSp>
          <p:nvCxnSpPr>
            <p:cNvPr id="43" name="Straight Connector 42">
              <a:extLst>
                <a:ext uri="{FF2B5EF4-FFF2-40B4-BE49-F238E27FC236}">
                  <a16:creationId xmlns:a16="http://schemas.microsoft.com/office/drawing/2014/main" id="{82662889-4EDA-47EC-9D4E-3C6C3FE5383C}"/>
                </a:ext>
              </a:extLst>
            </p:cNvPr>
            <p:cNvCxnSpPr>
              <a:cxnSpLocks/>
            </p:cNvCxnSpPr>
            <p:nvPr/>
          </p:nvCxnSpPr>
          <p:spPr>
            <a:xfrm>
              <a:off x="6921500" y="2476500"/>
              <a:ext cx="0" cy="1211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AF02989-568F-40CB-B2DB-22EDE0823610}"/>
                </a:ext>
              </a:extLst>
            </p:cNvPr>
            <p:cNvCxnSpPr>
              <a:cxnSpLocks/>
            </p:cNvCxnSpPr>
            <p:nvPr/>
          </p:nvCxnSpPr>
          <p:spPr>
            <a:xfrm flipH="1">
              <a:off x="6664960" y="2476500"/>
              <a:ext cx="5486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D2CE7AA5-3EEF-40D1-94F1-1D223E5AF5DF}"/>
              </a:ext>
            </a:extLst>
          </p:cNvPr>
          <p:cNvGrpSpPr/>
          <p:nvPr/>
        </p:nvGrpSpPr>
        <p:grpSpPr>
          <a:xfrm rot="10800000">
            <a:off x="3025963" y="3623311"/>
            <a:ext cx="411480" cy="528223"/>
            <a:chOff x="6664960" y="2476500"/>
            <a:chExt cx="548640" cy="1211580"/>
          </a:xfrm>
        </p:grpSpPr>
        <p:cxnSp>
          <p:nvCxnSpPr>
            <p:cNvPr id="46" name="Straight Connector 45">
              <a:extLst>
                <a:ext uri="{FF2B5EF4-FFF2-40B4-BE49-F238E27FC236}">
                  <a16:creationId xmlns:a16="http://schemas.microsoft.com/office/drawing/2014/main" id="{CD6FC3F2-964F-4CB1-8C93-D76AA9C34714}"/>
                </a:ext>
              </a:extLst>
            </p:cNvPr>
            <p:cNvCxnSpPr>
              <a:cxnSpLocks/>
            </p:cNvCxnSpPr>
            <p:nvPr/>
          </p:nvCxnSpPr>
          <p:spPr>
            <a:xfrm>
              <a:off x="6921500" y="2476500"/>
              <a:ext cx="0" cy="1211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B6E6DB5-473E-47DF-A484-5403D3238431}"/>
                </a:ext>
              </a:extLst>
            </p:cNvPr>
            <p:cNvCxnSpPr>
              <a:cxnSpLocks/>
            </p:cNvCxnSpPr>
            <p:nvPr/>
          </p:nvCxnSpPr>
          <p:spPr>
            <a:xfrm flipH="1">
              <a:off x="6664960" y="2476500"/>
              <a:ext cx="5486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9D7BD057-7F60-47BE-8B24-CC1B0D8204E1}"/>
              </a:ext>
            </a:extLst>
          </p:cNvPr>
          <p:cNvGrpSpPr/>
          <p:nvPr/>
        </p:nvGrpSpPr>
        <p:grpSpPr>
          <a:xfrm rot="10800000">
            <a:off x="7366766" y="3623310"/>
            <a:ext cx="411480" cy="528223"/>
            <a:chOff x="6664960" y="2476500"/>
            <a:chExt cx="548640" cy="1211580"/>
          </a:xfrm>
        </p:grpSpPr>
        <p:cxnSp>
          <p:nvCxnSpPr>
            <p:cNvPr id="49" name="Straight Connector 48">
              <a:extLst>
                <a:ext uri="{FF2B5EF4-FFF2-40B4-BE49-F238E27FC236}">
                  <a16:creationId xmlns:a16="http://schemas.microsoft.com/office/drawing/2014/main" id="{D082A133-02AD-46BE-873A-54B3CE98C403}"/>
                </a:ext>
              </a:extLst>
            </p:cNvPr>
            <p:cNvCxnSpPr>
              <a:cxnSpLocks/>
            </p:cNvCxnSpPr>
            <p:nvPr/>
          </p:nvCxnSpPr>
          <p:spPr>
            <a:xfrm>
              <a:off x="6921500" y="2476500"/>
              <a:ext cx="0" cy="1211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F822796-32E8-4FF3-BDAB-ED5C542B0A81}"/>
                </a:ext>
              </a:extLst>
            </p:cNvPr>
            <p:cNvCxnSpPr>
              <a:cxnSpLocks/>
            </p:cNvCxnSpPr>
            <p:nvPr/>
          </p:nvCxnSpPr>
          <p:spPr>
            <a:xfrm flipH="1">
              <a:off x="6664960" y="2476500"/>
              <a:ext cx="54864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0806E175-A7E6-46C8-8095-DFED57224505}"/>
              </a:ext>
            </a:extLst>
          </p:cNvPr>
          <p:cNvGrpSpPr/>
          <p:nvPr/>
        </p:nvGrpSpPr>
        <p:grpSpPr>
          <a:xfrm rot="10800000">
            <a:off x="9350643" y="3623309"/>
            <a:ext cx="411480" cy="528223"/>
            <a:chOff x="6664960" y="2476500"/>
            <a:chExt cx="548640" cy="1211580"/>
          </a:xfrm>
        </p:grpSpPr>
        <p:cxnSp>
          <p:nvCxnSpPr>
            <p:cNvPr id="52" name="Straight Connector 51">
              <a:extLst>
                <a:ext uri="{FF2B5EF4-FFF2-40B4-BE49-F238E27FC236}">
                  <a16:creationId xmlns:a16="http://schemas.microsoft.com/office/drawing/2014/main" id="{3DEED2B6-5B1A-4774-96CE-8537A30AB85D}"/>
                </a:ext>
              </a:extLst>
            </p:cNvPr>
            <p:cNvCxnSpPr>
              <a:cxnSpLocks/>
            </p:cNvCxnSpPr>
            <p:nvPr/>
          </p:nvCxnSpPr>
          <p:spPr>
            <a:xfrm>
              <a:off x="6921500" y="2476500"/>
              <a:ext cx="0" cy="1211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689EA4A-C5D9-41FF-861F-7512992909A4}"/>
                </a:ext>
              </a:extLst>
            </p:cNvPr>
            <p:cNvCxnSpPr>
              <a:cxnSpLocks/>
            </p:cNvCxnSpPr>
            <p:nvPr/>
          </p:nvCxnSpPr>
          <p:spPr>
            <a:xfrm flipH="1">
              <a:off x="6664960" y="2476500"/>
              <a:ext cx="54864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Oval 2">
            <a:extLst>
              <a:ext uri="{FF2B5EF4-FFF2-40B4-BE49-F238E27FC236}">
                <a16:creationId xmlns:a16="http://schemas.microsoft.com/office/drawing/2014/main" id="{C7B2E520-A9B0-984D-B821-191D9B53FF31}"/>
              </a:ext>
            </a:extLst>
          </p:cNvPr>
          <p:cNvSpPr/>
          <p:nvPr/>
        </p:nvSpPr>
        <p:spPr>
          <a:xfrm>
            <a:off x="9992173" y="3531601"/>
            <a:ext cx="207335" cy="183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E"/>
              </a:solidFill>
            </a:endParaRPr>
          </a:p>
        </p:txBody>
      </p:sp>
      <p:sp>
        <p:nvSpPr>
          <p:cNvPr id="35" name="Rectangle 34">
            <a:extLst>
              <a:ext uri="{FF2B5EF4-FFF2-40B4-BE49-F238E27FC236}">
                <a16:creationId xmlns:a16="http://schemas.microsoft.com/office/drawing/2014/main" id="{36EB7633-23E5-9E47-B464-765A28D51B61}"/>
              </a:ext>
            </a:extLst>
          </p:cNvPr>
          <p:cNvSpPr/>
          <p:nvPr/>
        </p:nvSpPr>
        <p:spPr>
          <a:xfrm>
            <a:off x="9668880" y="1990935"/>
            <a:ext cx="1114043" cy="1569660"/>
          </a:xfrm>
          <a:prstGeom prst="rect">
            <a:avLst/>
          </a:prstGeom>
        </p:spPr>
        <p:txBody>
          <a:bodyPr wrap="square">
            <a:spAutoFit/>
          </a:bodyPr>
          <a:lstStyle/>
          <a:p>
            <a:r>
              <a:rPr lang="en-US" sz="1200" b="1" dirty="0">
                <a:solidFill>
                  <a:srgbClr val="1A416E"/>
                </a:solidFill>
              </a:rPr>
              <a:t>January 2018: </a:t>
            </a:r>
          </a:p>
          <a:p>
            <a:r>
              <a:rPr lang="en-US" sz="1200" dirty="0">
                <a:solidFill>
                  <a:srgbClr val="1A416E"/>
                </a:solidFill>
              </a:rPr>
              <a:t>PULSE becomes Sequoia program; Advisory Council formed</a:t>
            </a:r>
            <a:endParaRPr lang="en-US" sz="1200" b="1" dirty="0">
              <a:solidFill>
                <a:srgbClr val="1A416E"/>
              </a:solidFill>
            </a:endParaRPr>
          </a:p>
        </p:txBody>
      </p:sp>
      <p:sp>
        <p:nvSpPr>
          <p:cNvPr id="36" name="Footer Placeholder 2"/>
          <p:cNvSpPr>
            <a:spLocks noGrp="1"/>
          </p:cNvSpPr>
          <p:nvPr>
            <p:ph type="ftr" sz="quarter" idx="3"/>
          </p:nvPr>
        </p:nvSpPr>
        <p:spPr>
          <a:xfrm>
            <a:off x="2252241" y="6448961"/>
            <a:ext cx="2895600" cy="365125"/>
          </a:xfrm>
        </p:spPr>
        <p:txBody>
          <a:bodyPr/>
          <a:lstStyle/>
          <a:p>
            <a:r>
              <a:rPr lang="en-US" dirty="0"/>
              <a:t>2019 @Copyright The Sequoia Project. All rights reserved.</a:t>
            </a:r>
          </a:p>
        </p:txBody>
      </p:sp>
      <p:sp>
        <p:nvSpPr>
          <p:cNvPr id="37" name="Slide Number Placeholder 3"/>
          <p:cNvSpPr>
            <a:spLocks noGrp="1"/>
          </p:cNvSpPr>
          <p:nvPr>
            <p:ph type="sldNum" sz="quarter" idx="4"/>
          </p:nvPr>
        </p:nvSpPr>
        <p:spPr>
          <a:xfrm>
            <a:off x="1849215" y="6501881"/>
            <a:ext cx="2133600" cy="365125"/>
          </a:xfrm>
        </p:spPr>
        <p:txBody>
          <a:bodyPr/>
          <a:lstStyle/>
          <a:p>
            <a:r>
              <a:rPr lang="en-US" dirty="0"/>
              <a:t>20</a:t>
            </a:r>
          </a:p>
        </p:txBody>
      </p:sp>
    </p:spTree>
    <p:extLst>
      <p:ext uri="{BB962C8B-B14F-4D97-AF65-F5344CB8AC3E}">
        <p14:creationId xmlns:p14="http://schemas.microsoft.com/office/powerpoint/2010/main" val="2686681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20240" y="1814298"/>
            <a:ext cx="3878580" cy="4319802"/>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E"/>
              </a:solidFill>
            </a:endParaRPr>
          </a:p>
        </p:txBody>
      </p:sp>
      <p:sp>
        <p:nvSpPr>
          <p:cNvPr id="2" name="Title 1"/>
          <p:cNvSpPr>
            <a:spLocks noGrp="1"/>
          </p:cNvSpPr>
          <p:nvPr>
            <p:ph type="title"/>
          </p:nvPr>
        </p:nvSpPr>
        <p:spPr>
          <a:xfrm>
            <a:off x="2156460" y="2425598"/>
            <a:ext cx="3459480" cy="994071"/>
          </a:xfrm>
        </p:spPr>
        <p:txBody>
          <a:bodyPr>
            <a:normAutofit fontScale="90000"/>
          </a:bodyPr>
          <a:lstStyle/>
          <a:p>
            <a:pPr>
              <a:lnSpc>
                <a:spcPts val="5825"/>
              </a:lnSpc>
            </a:pPr>
            <a:r>
              <a:rPr lang="en-US" altLang="en-US" b="1" dirty="0">
                <a:solidFill>
                  <a:schemeClr val="bg1"/>
                </a:solidFill>
                <a:ea typeface="ＭＳ Ｐゴシック" pitchFamily="34" charset="-128"/>
              </a:rPr>
              <a:t>What Does PULSE Do?</a:t>
            </a:r>
          </a:p>
        </p:txBody>
      </p:sp>
      <p:sp>
        <p:nvSpPr>
          <p:cNvPr id="3" name="Content Placeholder 2"/>
          <p:cNvSpPr>
            <a:spLocks noGrp="1"/>
          </p:cNvSpPr>
          <p:nvPr>
            <p:ph sz="half" idx="1"/>
          </p:nvPr>
        </p:nvSpPr>
        <p:spPr>
          <a:xfrm>
            <a:off x="2217420" y="3678327"/>
            <a:ext cx="3398520" cy="3214725"/>
          </a:xfrm>
        </p:spPr>
        <p:txBody>
          <a:bodyPr>
            <a:normAutofit fontScale="92500" lnSpcReduction="20000"/>
          </a:bodyPr>
          <a:lstStyle/>
          <a:p>
            <a:pPr marL="0" indent="0">
              <a:buNone/>
            </a:pPr>
            <a:r>
              <a:rPr lang="en-US" sz="2800" dirty="0">
                <a:solidFill>
                  <a:schemeClr val="bg1"/>
                </a:solidFill>
              </a:rPr>
              <a:t>PULSE enables authorized disaster healthcare volunteers to access health records to treat people injured or displaced due to disasters </a:t>
            </a:r>
          </a:p>
          <a:p>
            <a:endParaRPr lang="en-US" sz="2800" dirty="0">
              <a:solidFill>
                <a:schemeClr val="bg1"/>
              </a:solidFill>
            </a:endParaRPr>
          </a:p>
        </p:txBody>
      </p:sp>
      <p:sp>
        <p:nvSpPr>
          <p:cNvPr id="4" name="Content Placeholder 3"/>
          <p:cNvSpPr>
            <a:spLocks noGrp="1"/>
          </p:cNvSpPr>
          <p:nvPr>
            <p:ph sz="half" idx="2"/>
          </p:nvPr>
        </p:nvSpPr>
        <p:spPr>
          <a:xfrm>
            <a:off x="6088380" y="1814298"/>
            <a:ext cx="4229100" cy="4441722"/>
          </a:xfrm>
        </p:spPr>
        <p:txBody>
          <a:bodyPr>
            <a:normAutofit fontScale="92500" lnSpcReduction="20000"/>
          </a:bodyPr>
          <a:lstStyle/>
          <a:p>
            <a:pPr marL="0" indent="0">
              <a:buNone/>
            </a:pPr>
            <a:r>
              <a:rPr lang="en-US" sz="2800" b="1" dirty="0">
                <a:solidFill>
                  <a:schemeClr val="tx1">
                    <a:lumMod val="50000"/>
                  </a:schemeClr>
                </a:solidFill>
              </a:rPr>
              <a:t>How Does PULSE Work?</a:t>
            </a:r>
          </a:p>
          <a:p>
            <a:r>
              <a:rPr lang="en-US" sz="2400" dirty="0"/>
              <a:t>Disaster Healthcare Volunteers log into the PULSE portal and are authenticated against </a:t>
            </a:r>
            <a:br>
              <a:rPr lang="en-US" sz="2400" dirty="0"/>
            </a:br>
            <a:r>
              <a:rPr lang="en-US" sz="2400" dirty="0"/>
              <a:t>the state’s credentialed volunteer database</a:t>
            </a:r>
          </a:p>
          <a:p>
            <a:r>
              <a:rPr lang="en-US" sz="2400" dirty="0"/>
              <a:t>Authorized volunteers in alternative care facilities, </a:t>
            </a:r>
            <a:br>
              <a:rPr lang="en-US" sz="2400" dirty="0"/>
            </a:br>
            <a:r>
              <a:rPr lang="en-US" sz="2400" dirty="0"/>
              <a:t>search for patient records </a:t>
            </a:r>
            <a:br>
              <a:rPr lang="en-US" sz="2400" dirty="0"/>
            </a:br>
            <a:r>
              <a:rPr lang="en-US" sz="2400" dirty="0"/>
              <a:t>from all connected providers and networks</a:t>
            </a:r>
          </a:p>
          <a:p>
            <a:r>
              <a:rPr lang="en-US" sz="2400" dirty="0"/>
              <a:t>Volunteers retrieve view patient records while treating them at the alternative care facilities</a:t>
            </a:r>
          </a:p>
        </p:txBody>
      </p:sp>
      <p:sp>
        <p:nvSpPr>
          <p:cNvPr id="5" name="Slide Number Placeholder 4"/>
          <p:cNvSpPr>
            <a:spLocks noGrp="1"/>
          </p:cNvSpPr>
          <p:nvPr>
            <p:ph type="sldNum" sz="quarter" idx="4"/>
          </p:nvPr>
        </p:nvSpPr>
        <p:spPr/>
        <p:txBody>
          <a:bodyPr/>
          <a:lstStyle/>
          <a:p>
            <a:fld id="{110F2CD9-D4A6-D649-B317-3FECD8B02543}" type="slidenum">
              <a:rPr lang="en-US" smtClean="0"/>
              <a:pPr/>
              <a:t>27</a:t>
            </a:fld>
            <a:endParaRPr lang="en-US" dirty="0"/>
          </a:p>
        </p:txBody>
      </p:sp>
      <p:sp>
        <p:nvSpPr>
          <p:cNvPr id="6" name="Footer Placeholder 5"/>
          <p:cNvSpPr>
            <a:spLocks noGrp="1"/>
          </p:cNvSpPr>
          <p:nvPr>
            <p:ph type="ftr" sz="quarter" idx="3"/>
          </p:nvPr>
        </p:nvSpPr>
        <p:spPr/>
        <p:txBody>
          <a:bodyPr/>
          <a:lstStyle/>
          <a:p>
            <a:r>
              <a:rPr lang="en-US" dirty="0">
                <a:solidFill>
                  <a:srgbClr val="285E70"/>
                </a:solidFill>
              </a:rPr>
              <a:t>2019 @Copyright The Sequoia Project. All rights reserved.</a:t>
            </a:r>
          </a:p>
        </p:txBody>
      </p:sp>
      <p:sp>
        <p:nvSpPr>
          <p:cNvPr id="7" name="TextBox 6"/>
          <p:cNvSpPr txBox="1"/>
          <p:nvPr/>
        </p:nvSpPr>
        <p:spPr>
          <a:xfrm>
            <a:off x="1920240" y="903675"/>
            <a:ext cx="7057766" cy="523220"/>
          </a:xfrm>
          <a:prstGeom prst="rect">
            <a:avLst/>
          </a:prstGeom>
          <a:noFill/>
        </p:spPr>
        <p:txBody>
          <a:bodyPr wrap="none" rtlCol="0">
            <a:spAutoFit/>
          </a:bodyPr>
          <a:lstStyle/>
          <a:p>
            <a:r>
              <a:rPr lang="en-US" sz="2800" dirty="0">
                <a:solidFill>
                  <a:srgbClr val="285E70">
                    <a:lumMod val="50000"/>
                  </a:srgbClr>
                </a:solidFill>
              </a:rPr>
              <a:t>Patient Unified Lookup Service for Emergencies</a:t>
            </a:r>
          </a:p>
        </p:txBody>
      </p:sp>
      <p:pic>
        <p:nvPicPr>
          <p:cNvPr id="9" name="Picture 8"/>
          <p:cNvPicPr>
            <a:picLocks noChangeAspect="1"/>
          </p:cNvPicPr>
          <p:nvPr/>
        </p:nvPicPr>
        <p:blipFill>
          <a:blip r:embed="rId3" cstate="hqprint">
            <a:biLevel thresh="25000"/>
            <a:extLst>
              <a:ext uri="{28A0092B-C50C-407E-A947-70E740481C1C}">
                <a14:useLocalDpi xmlns:a14="http://schemas.microsoft.com/office/drawing/2010/main"/>
              </a:ext>
            </a:extLst>
          </a:blip>
          <a:stretch>
            <a:fillRect/>
          </a:stretch>
        </p:blipFill>
        <p:spPr>
          <a:xfrm>
            <a:off x="3082290" y="1868618"/>
            <a:ext cx="1554480" cy="1113959"/>
          </a:xfrm>
          <a:prstGeom prst="rect">
            <a:avLst/>
          </a:prstGeom>
        </p:spPr>
      </p:pic>
    </p:spTree>
    <p:extLst>
      <p:ext uri="{BB962C8B-B14F-4D97-AF65-F5344CB8AC3E}">
        <p14:creationId xmlns:p14="http://schemas.microsoft.com/office/powerpoint/2010/main" val="875654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10F2CD9-D4A6-D649-B317-3FECD8B02543}" type="slidenum">
              <a:rPr lang="en-US" smtClean="0"/>
              <a:pPr/>
              <a:t>28</a:t>
            </a:fld>
            <a:endParaRPr lang="en-US" dirty="0"/>
          </a:p>
        </p:txBody>
      </p:sp>
      <p:sp>
        <p:nvSpPr>
          <p:cNvPr id="5" name="Footer Placeholder 4"/>
          <p:cNvSpPr>
            <a:spLocks noGrp="1"/>
          </p:cNvSpPr>
          <p:nvPr>
            <p:ph type="ftr" sz="quarter" idx="3"/>
          </p:nvPr>
        </p:nvSpPr>
        <p:spPr/>
        <p:txBody>
          <a:bodyPr/>
          <a:lstStyle/>
          <a:p>
            <a:r>
              <a:rPr lang="en-US" dirty="0"/>
              <a:t>2017 © The Sequoia Project. All rights reserved.</a:t>
            </a:r>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67248" y="1628542"/>
            <a:ext cx="2857505" cy="1457327"/>
          </a:xfrm>
          <a:prstGeom prst="rect">
            <a:avLst/>
          </a:prstGeom>
        </p:spPr>
      </p:pic>
      <p:pic>
        <p:nvPicPr>
          <p:cNvPr id="8" name="Picture 7">
            <a:extLst>
              <a:ext uri="{FF2B5EF4-FFF2-40B4-BE49-F238E27FC236}">
                <a16:creationId xmlns:a16="http://schemas.microsoft.com/office/drawing/2014/main" id="{2B9ACF34-C686-CB49-BF62-4BB04F90B35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15638" y="4677634"/>
            <a:ext cx="2064369" cy="614949"/>
          </a:xfrm>
          <a:prstGeom prst="rect">
            <a:avLst/>
          </a:prstGeom>
        </p:spPr>
      </p:pic>
      <p:pic>
        <p:nvPicPr>
          <p:cNvPr id="9" name="Picture 8">
            <a:extLst>
              <a:ext uri="{FF2B5EF4-FFF2-40B4-BE49-F238E27FC236}">
                <a16:creationId xmlns:a16="http://schemas.microsoft.com/office/drawing/2014/main" id="{191462BF-C10E-5841-8390-CC95443C7C0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214187" y="3702670"/>
            <a:ext cx="1220724" cy="731520"/>
          </a:xfrm>
          <a:prstGeom prst="rect">
            <a:avLst/>
          </a:prstGeom>
        </p:spPr>
      </p:pic>
      <p:pic>
        <p:nvPicPr>
          <p:cNvPr id="10" name="Picture 9">
            <a:extLst>
              <a:ext uri="{FF2B5EF4-FFF2-40B4-BE49-F238E27FC236}">
                <a16:creationId xmlns:a16="http://schemas.microsoft.com/office/drawing/2014/main" id="{D3E88C91-ECE5-4E49-9C6D-3ED4E5368DE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533084" y="4678973"/>
            <a:ext cx="582930" cy="582930"/>
          </a:xfrm>
          <a:prstGeom prst="rect">
            <a:avLst/>
          </a:prstGeom>
        </p:spPr>
      </p:pic>
      <p:pic>
        <p:nvPicPr>
          <p:cNvPr id="11" name="Picture 10">
            <a:extLst>
              <a:ext uri="{FF2B5EF4-FFF2-40B4-BE49-F238E27FC236}">
                <a16:creationId xmlns:a16="http://schemas.microsoft.com/office/drawing/2014/main" id="{5F4947E6-6E57-B745-B190-1FE5DDAAD5E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808268" y="3823822"/>
            <a:ext cx="1982186" cy="365605"/>
          </a:xfrm>
          <a:prstGeom prst="rect">
            <a:avLst/>
          </a:prstGeom>
        </p:spPr>
      </p:pic>
      <p:pic>
        <p:nvPicPr>
          <p:cNvPr id="12" name="Picture 11">
            <a:extLst>
              <a:ext uri="{FF2B5EF4-FFF2-40B4-BE49-F238E27FC236}">
                <a16:creationId xmlns:a16="http://schemas.microsoft.com/office/drawing/2014/main" id="{802435AA-CB14-0A46-90BA-7BC637F0F51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258976" y="4773201"/>
            <a:ext cx="1531478" cy="260774"/>
          </a:xfrm>
          <a:prstGeom prst="rect">
            <a:avLst/>
          </a:prstGeom>
        </p:spPr>
      </p:pic>
      <p:pic>
        <p:nvPicPr>
          <p:cNvPr id="13" name="Picture 12">
            <a:extLst>
              <a:ext uri="{FF2B5EF4-FFF2-40B4-BE49-F238E27FC236}">
                <a16:creationId xmlns:a16="http://schemas.microsoft.com/office/drawing/2014/main" id="{89146F0D-C895-6340-8486-20E062AC681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415637" y="3554796"/>
            <a:ext cx="1642968" cy="879395"/>
          </a:xfrm>
          <a:prstGeom prst="rect">
            <a:avLst/>
          </a:prstGeom>
        </p:spPr>
      </p:pic>
      <p:sp>
        <p:nvSpPr>
          <p:cNvPr id="6" name="Rectangle 5">
            <a:extLst>
              <a:ext uri="{FF2B5EF4-FFF2-40B4-BE49-F238E27FC236}">
                <a16:creationId xmlns:a16="http://schemas.microsoft.com/office/drawing/2014/main" id="{20DE9B34-9EDE-0246-A83B-16ABC9AFCBFF}"/>
              </a:ext>
            </a:extLst>
          </p:cNvPr>
          <p:cNvSpPr/>
          <p:nvPr/>
        </p:nvSpPr>
        <p:spPr>
          <a:xfrm>
            <a:off x="2717800" y="3181279"/>
            <a:ext cx="6633098" cy="461665"/>
          </a:xfrm>
          <a:prstGeom prst="rect">
            <a:avLst/>
          </a:prstGeom>
        </p:spPr>
        <p:txBody>
          <a:bodyPr wrap="square">
            <a:spAutoFit/>
          </a:bodyPr>
          <a:lstStyle/>
          <a:p>
            <a:r>
              <a:rPr lang="en-US" sz="2400" dirty="0">
                <a:solidFill>
                  <a:srgbClr val="5A3F98"/>
                </a:solidFill>
              </a:rPr>
              <a:t>http://sequoiaproject.org/rsna/validated-products/</a:t>
            </a:r>
            <a:endParaRPr lang="en-US" sz="2400" dirty="0"/>
          </a:p>
        </p:txBody>
      </p:sp>
    </p:spTree>
    <p:extLst>
      <p:ext uri="{BB962C8B-B14F-4D97-AF65-F5344CB8AC3E}">
        <p14:creationId xmlns:p14="http://schemas.microsoft.com/office/powerpoint/2010/main" val="3055218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972356" y="1507665"/>
            <a:ext cx="8352744" cy="742384"/>
          </a:xfrm>
        </p:spPr>
        <p:txBody>
          <a:bodyPr>
            <a:noAutofit/>
          </a:bodyPr>
          <a:lstStyle/>
          <a:p>
            <a:r>
              <a:rPr lang="en-US" sz="3000" dirty="0">
                <a:solidFill>
                  <a:srgbClr val="1D5B9E"/>
                </a:solidFill>
              </a:rPr>
              <a:t>Foundational Standards for Image Sharing and Validation</a:t>
            </a:r>
          </a:p>
        </p:txBody>
      </p:sp>
      <p:sp>
        <p:nvSpPr>
          <p:cNvPr id="7" name="Content Placeholder 2"/>
          <p:cNvSpPr>
            <a:spLocks noGrp="1"/>
          </p:cNvSpPr>
          <p:nvPr>
            <p:ph idx="1"/>
          </p:nvPr>
        </p:nvSpPr>
        <p:spPr>
          <a:xfrm>
            <a:off x="1981200" y="2381285"/>
            <a:ext cx="8229600" cy="4115201"/>
          </a:xfrm>
        </p:spPr>
        <p:txBody>
          <a:bodyPr>
            <a:normAutofit/>
          </a:bodyPr>
          <a:lstStyle/>
          <a:p>
            <a:r>
              <a:rPr lang="en-US" sz="2400" dirty="0">
                <a:solidFill>
                  <a:schemeClr val="tx2"/>
                </a:solidFill>
              </a:rPr>
              <a:t>Ontologies - RadLex, SNOMED-CT</a:t>
            </a:r>
          </a:p>
          <a:p>
            <a:r>
              <a:rPr lang="en-US" sz="2400" dirty="0">
                <a:solidFill>
                  <a:schemeClr val="tx2"/>
                </a:solidFill>
              </a:rPr>
              <a:t>DICOM medical imaging standards</a:t>
            </a:r>
          </a:p>
          <a:p>
            <a:r>
              <a:rPr lang="en-US" sz="2400" dirty="0">
                <a:solidFill>
                  <a:schemeClr val="tx2"/>
                </a:solidFill>
              </a:rPr>
              <a:t>HL7 messaging</a:t>
            </a:r>
          </a:p>
          <a:p>
            <a:r>
              <a:rPr lang="en-US" sz="2400" dirty="0">
                <a:solidFill>
                  <a:schemeClr val="tx2"/>
                </a:solidFill>
              </a:rPr>
              <a:t>IHE-Integrating the Healthcare Enterprise</a:t>
            </a:r>
          </a:p>
          <a:p>
            <a:pPr lvl="1"/>
            <a:r>
              <a:rPr lang="en-US" sz="2400" dirty="0">
                <a:solidFill>
                  <a:schemeClr val="tx2"/>
                </a:solidFill>
                <a:hlinkClick r:id="rId3"/>
              </a:rPr>
              <a:t>Radiology Technical Framework </a:t>
            </a:r>
            <a:endParaRPr lang="en-US" sz="2400" dirty="0">
              <a:solidFill>
                <a:schemeClr val="tx2"/>
              </a:solidFill>
            </a:endParaRPr>
          </a:p>
          <a:p>
            <a:pPr lvl="1"/>
            <a:r>
              <a:rPr lang="en-US" sz="2400" dirty="0">
                <a:solidFill>
                  <a:schemeClr val="tx2"/>
                </a:solidFill>
              </a:rPr>
              <a:t>Organizes the existing standards into practical, efficient workflows</a:t>
            </a:r>
          </a:p>
          <a:p>
            <a:r>
              <a:rPr lang="en-US" sz="2400" dirty="0">
                <a:solidFill>
                  <a:schemeClr val="tx2"/>
                </a:solidFill>
              </a:rPr>
              <a:t>Future releases: DICOM Web and HL7 FHIR</a:t>
            </a:r>
          </a:p>
        </p:txBody>
      </p:sp>
      <p:sp>
        <p:nvSpPr>
          <p:cNvPr id="4" name="Slide Number Placeholder 3"/>
          <p:cNvSpPr>
            <a:spLocks noGrp="1"/>
          </p:cNvSpPr>
          <p:nvPr>
            <p:ph type="sldNum" sz="quarter" idx="4"/>
          </p:nvPr>
        </p:nvSpPr>
        <p:spPr/>
        <p:txBody>
          <a:bodyPr/>
          <a:lstStyle/>
          <a:p>
            <a:pPr>
              <a:defRPr/>
            </a:pPr>
            <a:fld id="{110F2CD9-D4A6-D649-B317-3FECD8B02543}" type="slidenum">
              <a:rPr lang="en-US">
                <a:latin typeface="Calibri"/>
              </a:rPr>
              <a:pPr>
                <a:defRPr/>
              </a:pPr>
              <a:t>29</a:t>
            </a:fld>
            <a:endParaRPr lang="en-US" dirty="0">
              <a:latin typeface="Calibri"/>
            </a:endParaRPr>
          </a:p>
        </p:txBody>
      </p:sp>
      <p:sp>
        <p:nvSpPr>
          <p:cNvPr id="5" name="Footer Placeholder 4"/>
          <p:cNvSpPr>
            <a:spLocks noGrp="1"/>
          </p:cNvSpPr>
          <p:nvPr>
            <p:ph type="ftr" sz="quarter" idx="3"/>
          </p:nvPr>
        </p:nvSpPr>
        <p:spPr/>
        <p:txBody>
          <a:bodyPr/>
          <a:lstStyle/>
          <a:p>
            <a:pPr>
              <a:defRPr/>
            </a:pPr>
            <a:r>
              <a:rPr lang="en-US" dirty="0">
                <a:solidFill>
                  <a:schemeClr val="tx2"/>
                </a:solidFill>
                <a:latin typeface="Calibri"/>
              </a:rPr>
              <a:t>© 2017-2018 The Sequoia Project. All Rights Reserved.  </a:t>
            </a:r>
          </a:p>
        </p:txBody>
      </p:sp>
      <p:sp>
        <p:nvSpPr>
          <p:cNvPr id="2" name="TextBox 1"/>
          <p:cNvSpPr txBox="1"/>
          <p:nvPr/>
        </p:nvSpPr>
        <p:spPr>
          <a:xfrm>
            <a:off x="1849216" y="6131361"/>
            <a:ext cx="8475885" cy="307777"/>
          </a:xfrm>
          <a:prstGeom prst="rect">
            <a:avLst/>
          </a:prstGeom>
          <a:noFill/>
        </p:spPr>
        <p:txBody>
          <a:bodyPr wrap="square" rtlCol="0">
            <a:spAutoFit/>
          </a:bodyPr>
          <a:lstStyle/>
          <a:p>
            <a:pPr lvl="0">
              <a:defRPr/>
            </a:pPr>
            <a:r>
              <a:rPr lang="en-US" sz="1400" dirty="0">
                <a:solidFill>
                  <a:srgbClr val="1259A5"/>
                </a:solidFill>
                <a:hlinkClick r:id="rId4"/>
              </a:rPr>
              <a:t>https://www.healthit.gov/isa/</a:t>
            </a:r>
            <a:endParaRPr lang="en-US" sz="1400" dirty="0">
              <a:solidFill>
                <a:srgbClr val="1259A5"/>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9522" y="1642229"/>
            <a:ext cx="2121388" cy="2121388"/>
          </a:xfrm>
          <a:prstGeom prst="rect">
            <a:avLst/>
          </a:prstGeom>
        </p:spPr>
      </p:pic>
    </p:spTree>
    <p:extLst>
      <p:ext uri="{BB962C8B-B14F-4D97-AF65-F5344CB8AC3E}">
        <p14:creationId xmlns:p14="http://schemas.microsoft.com/office/powerpoint/2010/main" val="567803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Companies Supported by The Sequoia Project</a:t>
            </a:r>
          </a:p>
        </p:txBody>
      </p:sp>
      <p:sp>
        <p:nvSpPr>
          <p:cNvPr id="4" name="Slide Number Placeholder 3"/>
          <p:cNvSpPr>
            <a:spLocks noGrp="1"/>
          </p:cNvSpPr>
          <p:nvPr>
            <p:ph type="sldNum" sz="quarter" idx="4"/>
          </p:nvPr>
        </p:nvSpPr>
        <p:spPr/>
        <p:txBody>
          <a:bodyPr/>
          <a:lstStyle/>
          <a:p>
            <a:fld id="{110F2CD9-D4A6-D649-B317-3FECD8B02543}" type="slidenum">
              <a:rPr lang="en-US" smtClean="0"/>
              <a:pPr/>
              <a:t>3</a:t>
            </a:fld>
            <a:endParaRPr lang="en-US" dirty="0"/>
          </a:p>
        </p:txBody>
      </p:sp>
      <p:sp>
        <p:nvSpPr>
          <p:cNvPr id="9" name="Footer Placeholder 4"/>
          <p:cNvSpPr>
            <a:spLocks noGrp="1"/>
          </p:cNvSpPr>
          <p:nvPr>
            <p:ph type="ftr" sz="quarter" idx="3"/>
          </p:nvPr>
        </p:nvSpPr>
        <p:spPr>
          <a:xfrm>
            <a:off x="2252241" y="6448961"/>
            <a:ext cx="2895600" cy="365125"/>
          </a:xfrm>
        </p:spPr>
        <p:txBody>
          <a:bodyPr/>
          <a:lstStyle/>
          <a:p>
            <a:r>
              <a:rPr lang="en-US" dirty="0"/>
              <a:t>2019 @Copyright The Sequoia Project. All rights reserved.</a:t>
            </a:r>
          </a:p>
        </p:txBody>
      </p:sp>
      <p:pic>
        <p:nvPicPr>
          <p:cNvPr id="12" name="Picture 11" descr="eHex.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32430" y="2690508"/>
            <a:ext cx="2735223" cy="333225"/>
          </a:xfrm>
          <a:prstGeom prst="rect">
            <a:avLst/>
          </a:prstGeom>
        </p:spPr>
      </p:pic>
      <p:pic>
        <p:nvPicPr>
          <p:cNvPr id="13" name="Picture 12" descr="Carequalit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86416" y="4185332"/>
            <a:ext cx="2780852" cy="951891"/>
          </a:xfrm>
          <a:prstGeom prst="rect">
            <a:avLst/>
          </a:prstGeom>
        </p:spPr>
      </p:pic>
      <p:sp>
        <p:nvSpPr>
          <p:cNvPr id="7" name="Rectangle 6"/>
          <p:cNvSpPr/>
          <p:nvPr/>
        </p:nvSpPr>
        <p:spPr>
          <a:xfrm>
            <a:off x="5766997" y="4185331"/>
            <a:ext cx="3157723" cy="1421928"/>
          </a:xfrm>
          <a:prstGeom prst="rect">
            <a:avLst/>
          </a:prstGeom>
        </p:spPr>
        <p:txBody>
          <a:bodyPr wrap="square">
            <a:spAutoFit/>
          </a:bodyPr>
          <a:lstStyle/>
          <a:p>
            <a:pPr fontAlgn="ctr">
              <a:lnSpc>
                <a:spcPct val="120000"/>
              </a:lnSpc>
              <a:spcBef>
                <a:spcPts val="1680"/>
              </a:spcBef>
            </a:pPr>
            <a:r>
              <a:rPr lang="en-US" b="1" dirty="0">
                <a:solidFill>
                  <a:srgbClr val="F58C09"/>
                </a:solidFill>
                <a:latin typeface="Arial" panose="020B0604020202020204" pitchFamily="34" charset="0"/>
                <a:cs typeface="Arial" panose="020B0604020202020204" pitchFamily="34" charset="0"/>
              </a:rPr>
              <a:t>Carequality</a:t>
            </a:r>
            <a:r>
              <a:rPr lang="en-US" dirty="0">
                <a:solidFill>
                  <a:schemeClr val="bg2"/>
                </a:solidFill>
                <a:latin typeface="Arial" panose="020B0604020202020204" pitchFamily="34" charset="0"/>
                <a:cs typeface="Arial" panose="020B0604020202020204" pitchFamily="34" charset="0"/>
              </a:rPr>
              <a:t> </a:t>
            </a:r>
            <a:r>
              <a:rPr lang="en-US" dirty="0">
                <a:solidFill>
                  <a:schemeClr val="tx2">
                    <a:lumMod val="50000"/>
                  </a:schemeClr>
                </a:solidFill>
                <a:latin typeface="Arial" panose="020B0604020202020204" pitchFamily="34" charset="0"/>
                <a:cs typeface="Arial" panose="020B0604020202020204" pitchFamily="34" charset="0"/>
              </a:rPr>
              <a:t>operates </a:t>
            </a:r>
            <a:r>
              <a:rPr lang="en-US" dirty="0">
                <a:solidFill>
                  <a:srgbClr val="000000"/>
                </a:solidFill>
                <a:latin typeface="Arial" panose="020B0604020202020204" pitchFamily="34" charset="0"/>
                <a:cs typeface="Arial" panose="020B0604020202020204" pitchFamily="34" charset="0"/>
              </a:rPr>
              <a:t>a nationwide </a:t>
            </a:r>
            <a:r>
              <a:rPr lang="en-US" dirty="0">
                <a:solidFill>
                  <a:schemeClr val="tx2">
                    <a:lumMod val="50000"/>
                  </a:schemeClr>
                </a:solidFill>
                <a:latin typeface="Arial" panose="020B0604020202020204" pitchFamily="34" charset="0"/>
                <a:cs typeface="Arial" panose="020B0604020202020204" pitchFamily="34" charset="0"/>
              </a:rPr>
              <a:t>interoperability framework to link health information networks</a:t>
            </a:r>
          </a:p>
        </p:txBody>
      </p:sp>
      <p:sp>
        <p:nvSpPr>
          <p:cNvPr id="8" name="Rectangle 7"/>
          <p:cNvSpPr/>
          <p:nvPr/>
        </p:nvSpPr>
        <p:spPr>
          <a:xfrm>
            <a:off x="5766997" y="2197237"/>
            <a:ext cx="3341919" cy="1421928"/>
          </a:xfrm>
          <a:prstGeom prst="rect">
            <a:avLst/>
          </a:prstGeom>
        </p:spPr>
        <p:txBody>
          <a:bodyPr wrap="square">
            <a:spAutoFit/>
          </a:bodyPr>
          <a:lstStyle/>
          <a:p>
            <a:pPr fontAlgn="ctr">
              <a:lnSpc>
                <a:spcPct val="120000"/>
              </a:lnSpc>
            </a:pPr>
            <a:r>
              <a:rPr lang="en-US" b="1" dirty="0">
                <a:solidFill>
                  <a:srgbClr val="F58C09"/>
                </a:solidFill>
                <a:latin typeface="Arial" panose="020B0604020202020204" pitchFamily="34" charset="0"/>
                <a:cs typeface="Arial" panose="020B0604020202020204" pitchFamily="34" charset="0"/>
              </a:rPr>
              <a:t>eHealth Exchange</a:t>
            </a:r>
            <a:r>
              <a:rPr lang="en-US" dirty="0">
                <a:solidFill>
                  <a:srgbClr val="F58C09"/>
                </a:solidFill>
                <a:latin typeface="Arial" panose="020B0604020202020204" pitchFamily="34" charset="0"/>
                <a:cs typeface="Arial" panose="020B0604020202020204" pitchFamily="34" charset="0"/>
              </a:rPr>
              <a:t> </a:t>
            </a:r>
            <a:r>
              <a:rPr lang="en-US" dirty="0">
                <a:solidFill>
                  <a:schemeClr val="tx2">
                    <a:lumMod val="50000"/>
                  </a:schemeClr>
                </a:solidFill>
                <a:latin typeface="Arial" panose="020B0604020202020204" pitchFamily="34" charset="0"/>
                <a:cs typeface="Arial" panose="020B0604020202020204" pitchFamily="34" charset="0"/>
              </a:rPr>
              <a:t>operates one of the largest nationwide public-private health information networks in the US</a:t>
            </a:r>
          </a:p>
        </p:txBody>
      </p:sp>
    </p:spTree>
    <p:extLst>
      <p:ext uri="{BB962C8B-B14F-4D97-AF65-F5344CB8AC3E}">
        <p14:creationId xmlns:p14="http://schemas.microsoft.com/office/powerpoint/2010/main" val="3643363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normAutofit/>
          </a:bodyPr>
          <a:lstStyle/>
          <a:p>
            <a:r>
              <a:rPr lang="en-US" sz="3000" dirty="0">
                <a:solidFill>
                  <a:srgbClr val="1D5B9E"/>
                </a:solidFill>
              </a:rPr>
              <a:t>RSNA Image Share Validation Program</a:t>
            </a:r>
          </a:p>
        </p:txBody>
      </p:sp>
      <p:sp>
        <p:nvSpPr>
          <p:cNvPr id="7" name="Content Placeholder 3"/>
          <p:cNvSpPr>
            <a:spLocks noGrp="1"/>
          </p:cNvSpPr>
          <p:nvPr>
            <p:ph idx="1"/>
          </p:nvPr>
        </p:nvSpPr>
        <p:spPr/>
        <p:txBody>
          <a:bodyPr>
            <a:normAutofit fontScale="92500" lnSpcReduction="10000"/>
          </a:bodyPr>
          <a:lstStyle/>
          <a:p>
            <a:r>
              <a:rPr lang="en-US" sz="2400" b="1" dirty="0"/>
              <a:t>Fills a national Standards Gap</a:t>
            </a:r>
          </a:p>
          <a:p>
            <a:pPr lvl="1"/>
            <a:r>
              <a:rPr lang="en-US" sz="2400" dirty="0"/>
              <a:t>Product conformity assessment testing</a:t>
            </a:r>
          </a:p>
          <a:p>
            <a:r>
              <a:rPr lang="en-US" sz="2400" b="1" dirty="0"/>
              <a:t>IHE profiles provide specifications for testing</a:t>
            </a:r>
          </a:p>
          <a:p>
            <a:r>
              <a:rPr lang="en-US" sz="2400" b="1" dirty="0"/>
              <a:t>Modular Standards/</a:t>
            </a:r>
            <a:r>
              <a:rPr lang="en-US" sz="2400" b="1" dirty="0">
                <a:hlinkClick r:id="rId3"/>
              </a:rPr>
              <a:t>Specifications</a:t>
            </a:r>
            <a:r>
              <a:rPr lang="en-US" sz="2400" b="1" dirty="0"/>
              <a:t>/Test Cases</a:t>
            </a:r>
          </a:p>
          <a:p>
            <a:pPr lvl="1"/>
            <a:r>
              <a:rPr lang="en-US" sz="2400" u="sng" dirty="0"/>
              <a:t>Cross-Enterprise Document Sharing for Imaging (XDS-I)</a:t>
            </a:r>
            <a:endParaRPr lang="en-US" sz="2400" dirty="0"/>
          </a:p>
          <a:p>
            <a:pPr lvl="2"/>
            <a:r>
              <a:rPr lang="en-US" sz="2400" dirty="0"/>
              <a:t>Document </a:t>
            </a:r>
            <a:r>
              <a:rPr lang="en-US" sz="2400" dirty="0">
                <a:hlinkClick r:id="rId4"/>
              </a:rPr>
              <a:t>Source </a:t>
            </a:r>
            <a:r>
              <a:rPr lang="en-US" sz="2400" dirty="0"/>
              <a:t>and Document </a:t>
            </a:r>
            <a:r>
              <a:rPr lang="en-US" sz="2400" dirty="0">
                <a:hlinkClick r:id="rId5"/>
              </a:rPr>
              <a:t>Consumer</a:t>
            </a:r>
            <a:endParaRPr lang="en-US" sz="2400" dirty="0"/>
          </a:p>
          <a:p>
            <a:pPr lvl="2"/>
            <a:r>
              <a:rPr lang="en-US" sz="2400" dirty="0">
                <a:hlinkClick r:id="rId6"/>
              </a:rPr>
              <a:t>Registry</a:t>
            </a:r>
            <a:r>
              <a:rPr lang="en-US" sz="2400" dirty="0"/>
              <a:t> and </a:t>
            </a:r>
            <a:r>
              <a:rPr lang="en-US" sz="2400" dirty="0">
                <a:hlinkClick r:id="rId7"/>
              </a:rPr>
              <a:t>Repository</a:t>
            </a:r>
            <a:endParaRPr lang="en-US" sz="2400" dirty="0"/>
          </a:p>
          <a:p>
            <a:pPr lvl="1"/>
            <a:r>
              <a:rPr lang="en-US" sz="2400" u="sng" dirty="0"/>
              <a:t>Cross-Community Access for Imaging (XCA-I)</a:t>
            </a:r>
            <a:endParaRPr lang="en-US" sz="2400" dirty="0"/>
          </a:p>
          <a:p>
            <a:pPr lvl="2"/>
            <a:r>
              <a:rPr lang="en-US" sz="2200" dirty="0">
                <a:hlinkClick r:id="rId8"/>
              </a:rPr>
              <a:t>Initiating</a:t>
            </a:r>
            <a:r>
              <a:rPr lang="en-US" sz="2200" dirty="0"/>
              <a:t> Gateway </a:t>
            </a:r>
          </a:p>
          <a:p>
            <a:pPr lvl="2"/>
            <a:r>
              <a:rPr lang="en-US" sz="2200" dirty="0">
                <a:hlinkClick r:id="rId9"/>
              </a:rPr>
              <a:t>Responding</a:t>
            </a:r>
            <a:r>
              <a:rPr lang="en-US" sz="2200" dirty="0"/>
              <a:t> Gateway</a:t>
            </a:r>
          </a:p>
          <a:p>
            <a:pPr lvl="1"/>
            <a:r>
              <a:rPr lang="en-US" sz="2600" dirty="0"/>
              <a:t>RSNA Image Share </a:t>
            </a:r>
            <a:r>
              <a:rPr lang="en-US" sz="2600" dirty="0">
                <a:hlinkClick r:id="rId10"/>
              </a:rPr>
              <a:t>PHR</a:t>
            </a:r>
            <a:endParaRPr lang="en-US" sz="2600" dirty="0"/>
          </a:p>
          <a:p>
            <a:endParaRPr lang="en-US" dirty="0"/>
          </a:p>
        </p:txBody>
      </p:sp>
      <p:sp>
        <p:nvSpPr>
          <p:cNvPr id="4" name="Slide Number Placeholder 3"/>
          <p:cNvSpPr>
            <a:spLocks noGrp="1"/>
          </p:cNvSpPr>
          <p:nvPr>
            <p:ph type="sldNum" sz="quarter" idx="4"/>
          </p:nvPr>
        </p:nvSpPr>
        <p:spPr/>
        <p:txBody>
          <a:bodyPr/>
          <a:lstStyle/>
          <a:p>
            <a:fld id="{110F2CD9-D4A6-D649-B317-3FECD8B02543}" type="slidenum">
              <a:rPr lang="en-US" smtClean="0"/>
              <a:pPr/>
              <a:t>30</a:t>
            </a:fld>
            <a:endParaRPr lang="en-US" dirty="0"/>
          </a:p>
        </p:txBody>
      </p:sp>
      <p:sp>
        <p:nvSpPr>
          <p:cNvPr id="5" name="Footer Placeholder 4"/>
          <p:cNvSpPr>
            <a:spLocks noGrp="1"/>
          </p:cNvSpPr>
          <p:nvPr>
            <p:ph type="ftr" sz="quarter" idx="3"/>
          </p:nvPr>
        </p:nvSpPr>
        <p:spPr/>
        <p:txBody>
          <a:bodyPr/>
          <a:lstStyle/>
          <a:p>
            <a:r>
              <a:rPr lang="en-US" dirty="0"/>
              <a:t>© 2017-2018 The Sequoia Project. All Rights Reserved.  </a:t>
            </a:r>
          </a:p>
        </p:txBody>
      </p:sp>
      <p:pic>
        <p:nvPicPr>
          <p:cNvPr id="2" name="Picture 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408602" y="1453449"/>
            <a:ext cx="1802199" cy="1815500"/>
          </a:xfrm>
          <a:prstGeom prst="rect">
            <a:avLst/>
          </a:prstGeom>
        </p:spPr>
      </p:pic>
    </p:spTree>
    <p:extLst>
      <p:ext uri="{BB962C8B-B14F-4D97-AF65-F5344CB8AC3E}">
        <p14:creationId xmlns:p14="http://schemas.microsoft.com/office/powerpoint/2010/main" val="4171467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E75C9-5EC2-7645-9AC3-B97117DBC8CC}"/>
              </a:ext>
            </a:extLst>
          </p:cNvPr>
          <p:cNvSpPr>
            <a:spLocks noGrp="1"/>
          </p:cNvSpPr>
          <p:nvPr>
            <p:ph type="title"/>
          </p:nvPr>
        </p:nvSpPr>
        <p:spPr/>
        <p:txBody>
          <a:bodyPr/>
          <a:lstStyle/>
          <a:p>
            <a:r>
              <a:rPr lang="en-US" dirty="0"/>
              <a:t>What’s Gemini?</a:t>
            </a:r>
          </a:p>
        </p:txBody>
      </p:sp>
      <p:sp>
        <p:nvSpPr>
          <p:cNvPr id="4" name="Slide Number Placeholder 3">
            <a:extLst>
              <a:ext uri="{FF2B5EF4-FFF2-40B4-BE49-F238E27FC236}">
                <a16:creationId xmlns:a16="http://schemas.microsoft.com/office/drawing/2014/main" id="{92C50C46-6E9B-7647-8FA7-C06DD289F714}"/>
              </a:ext>
            </a:extLst>
          </p:cNvPr>
          <p:cNvSpPr>
            <a:spLocks noGrp="1"/>
          </p:cNvSpPr>
          <p:nvPr>
            <p:ph type="sldNum" sz="quarter" idx="4"/>
          </p:nvPr>
        </p:nvSpPr>
        <p:spPr/>
        <p:txBody>
          <a:bodyPr/>
          <a:lstStyle/>
          <a:p>
            <a:fld id="{110F2CD9-D4A6-D649-B317-3FECD8B02543}" type="slidenum">
              <a:rPr lang="en-US" smtClean="0"/>
              <a:pPr/>
              <a:t>31</a:t>
            </a:fld>
            <a:endParaRPr lang="en-US" dirty="0"/>
          </a:p>
        </p:txBody>
      </p:sp>
      <p:sp>
        <p:nvSpPr>
          <p:cNvPr id="5" name="Footer Placeholder 4">
            <a:extLst>
              <a:ext uri="{FF2B5EF4-FFF2-40B4-BE49-F238E27FC236}">
                <a16:creationId xmlns:a16="http://schemas.microsoft.com/office/drawing/2014/main" id="{830551F9-5022-674B-B187-EB2E45BBF4A9}"/>
              </a:ext>
            </a:extLst>
          </p:cNvPr>
          <p:cNvSpPr>
            <a:spLocks noGrp="1"/>
          </p:cNvSpPr>
          <p:nvPr>
            <p:ph type="ftr" sz="quarter" idx="3"/>
          </p:nvPr>
        </p:nvSpPr>
        <p:spPr/>
        <p:txBody>
          <a:bodyPr/>
          <a:lstStyle/>
          <a:p>
            <a:r>
              <a:rPr lang="en-US" dirty="0"/>
              <a:t>2019 @Copyright The Sequoia Project. All rights reserved.</a:t>
            </a:r>
          </a:p>
        </p:txBody>
      </p:sp>
      <p:sp>
        <p:nvSpPr>
          <p:cNvPr id="9" name="Content Placeholder 8">
            <a:extLst>
              <a:ext uri="{FF2B5EF4-FFF2-40B4-BE49-F238E27FC236}">
                <a16:creationId xmlns:a16="http://schemas.microsoft.com/office/drawing/2014/main" id="{F2967435-9CE9-414B-86E4-FA566DA8850F}"/>
              </a:ext>
            </a:extLst>
          </p:cNvPr>
          <p:cNvSpPr>
            <a:spLocks noGrp="1"/>
          </p:cNvSpPr>
          <p:nvPr>
            <p:ph idx="1"/>
          </p:nvPr>
        </p:nvSpPr>
        <p:spPr/>
        <p:txBody>
          <a:bodyPr/>
          <a:lstStyle/>
          <a:p>
            <a:r>
              <a:rPr lang="en-US" dirty="0"/>
              <a:t>A joint initiative of HL7 and IHE – not a separate organizational entity</a:t>
            </a:r>
          </a:p>
          <a:p>
            <a:pPr lvl="1"/>
            <a:r>
              <a:rPr lang="en-US" dirty="0"/>
              <a:t>Operates under the Statement of Understanding between HL7 International and IHE International</a:t>
            </a:r>
          </a:p>
          <a:p>
            <a:r>
              <a:rPr lang="en-US" dirty="0"/>
              <a:t>Oversight by a joint Steering Committee that includes 3 representatives from from each organization</a:t>
            </a:r>
          </a:p>
          <a:p>
            <a:r>
              <a:rPr lang="en-US" dirty="0"/>
              <a:t>Mission is to make further advances in interoperability by capitalizing on the advantages of FHIR and combining the relative strengths of both organizations</a:t>
            </a:r>
          </a:p>
          <a:p>
            <a:r>
              <a:rPr lang="en-US" dirty="0"/>
              <a:t>Will result in the creation of new, robust, jointly-owned specifications developed under the collaboration</a:t>
            </a:r>
          </a:p>
          <a:p>
            <a:r>
              <a:rPr lang="en-US" dirty="0"/>
              <a:t>Specifications will be based primarily on  </a:t>
            </a:r>
          </a:p>
          <a:p>
            <a:endParaRPr lang="en-US" dirty="0"/>
          </a:p>
        </p:txBody>
      </p:sp>
      <p:pic>
        <p:nvPicPr>
          <p:cNvPr id="11" name="Picture 10">
            <a:extLst>
              <a:ext uri="{FF2B5EF4-FFF2-40B4-BE49-F238E27FC236}">
                <a16:creationId xmlns:a16="http://schemas.microsoft.com/office/drawing/2014/main" id="{02EAFB50-B65A-FB49-8026-51F6EE44C082}"/>
              </a:ext>
            </a:extLst>
          </p:cNvPr>
          <p:cNvPicPr>
            <a:picLocks noChangeAspect="1"/>
          </p:cNvPicPr>
          <p:nvPr/>
        </p:nvPicPr>
        <p:blipFill>
          <a:blip r:embed="rId2"/>
          <a:stretch>
            <a:fillRect/>
          </a:stretch>
        </p:blipFill>
        <p:spPr>
          <a:xfrm>
            <a:off x="5300856" y="4420872"/>
            <a:ext cx="2120900" cy="706967"/>
          </a:xfrm>
          <a:prstGeom prst="rect">
            <a:avLst/>
          </a:prstGeom>
        </p:spPr>
      </p:pic>
      <p:pic>
        <p:nvPicPr>
          <p:cNvPr id="12" name="Picture 11">
            <a:extLst>
              <a:ext uri="{FF2B5EF4-FFF2-40B4-BE49-F238E27FC236}">
                <a16:creationId xmlns:a16="http://schemas.microsoft.com/office/drawing/2014/main" id="{53FF78C0-6AB2-B244-887A-2E507CBC6E0A}"/>
              </a:ext>
            </a:extLst>
          </p:cNvPr>
          <p:cNvPicPr>
            <a:picLocks noChangeAspect="1"/>
          </p:cNvPicPr>
          <p:nvPr/>
        </p:nvPicPr>
        <p:blipFill>
          <a:blip r:embed="rId3"/>
          <a:stretch>
            <a:fillRect/>
          </a:stretch>
        </p:blipFill>
        <p:spPr>
          <a:xfrm>
            <a:off x="7616284" y="4447118"/>
            <a:ext cx="2600402" cy="1986134"/>
          </a:xfrm>
          <a:prstGeom prst="rect">
            <a:avLst/>
          </a:prstGeom>
        </p:spPr>
      </p:pic>
    </p:spTree>
    <p:extLst>
      <p:ext uri="{BB962C8B-B14F-4D97-AF65-F5344CB8AC3E}">
        <p14:creationId xmlns:p14="http://schemas.microsoft.com/office/powerpoint/2010/main" val="652700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BE3FD-AC09-404C-BFBD-79E93B9977A5}"/>
              </a:ext>
            </a:extLst>
          </p:cNvPr>
          <p:cNvSpPr>
            <a:spLocks noGrp="1"/>
          </p:cNvSpPr>
          <p:nvPr>
            <p:ph type="title"/>
          </p:nvPr>
        </p:nvSpPr>
        <p:spPr/>
        <p:txBody>
          <a:bodyPr/>
          <a:lstStyle/>
          <a:p>
            <a:r>
              <a:rPr lang="en-US" dirty="0"/>
              <a:t>Leaping Forward through Collaboration</a:t>
            </a:r>
          </a:p>
        </p:txBody>
      </p:sp>
      <p:sp>
        <p:nvSpPr>
          <p:cNvPr id="4" name="Slide Number Placeholder 3">
            <a:extLst>
              <a:ext uri="{FF2B5EF4-FFF2-40B4-BE49-F238E27FC236}">
                <a16:creationId xmlns:a16="http://schemas.microsoft.com/office/drawing/2014/main" id="{9506EE2A-542F-374A-97C3-9321897B3F34}"/>
              </a:ext>
            </a:extLst>
          </p:cNvPr>
          <p:cNvSpPr>
            <a:spLocks noGrp="1"/>
          </p:cNvSpPr>
          <p:nvPr>
            <p:ph type="sldNum" sz="quarter" idx="4"/>
          </p:nvPr>
        </p:nvSpPr>
        <p:spPr/>
        <p:txBody>
          <a:bodyPr/>
          <a:lstStyle/>
          <a:p>
            <a:fld id="{110F2CD9-D4A6-D649-B317-3FECD8B02543}" type="slidenum">
              <a:rPr lang="en-US" smtClean="0"/>
              <a:pPr/>
              <a:t>32</a:t>
            </a:fld>
            <a:endParaRPr lang="en-US" dirty="0"/>
          </a:p>
        </p:txBody>
      </p:sp>
      <p:sp>
        <p:nvSpPr>
          <p:cNvPr id="5" name="Footer Placeholder 4">
            <a:extLst>
              <a:ext uri="{FF2B5EF4-FFF2-40B4-BE49-F238E27FC236}">
                <a16:creationId xmlns:a16="http://schemas.microsoft.com/office/drawing/2014/main" id="{9B226DC0-E9B3-D845-B945-60521850BC5D}"/>
              </a:ext>
            </a:extLst>
          </p:cNvPr>
          <p:cNvSpPr>
            <a:spLocks noGrp="1"/>
          </p:cNvSpPr>
          <p:nvPr>
            <p:ph type="ftr" sz="quarter" idx="3"/>
          </p:nvPr>
        </p:nvSpPr>
        <p:spPr/>
        <p:txBody>
          <a:bodyPr/>
          <a:lstStyle/>
          <a:p>
            <a:r>
              <a:rPr lang="en-US" dirty="0"/>
              <a:t>2019 @Copyright The Sequoia Project. All rights reserved.</a:t>
            </a:r>
          </a:p>
        </p:txBody>
      </p:sp>
      <p:pic>
        <p:nvPicPr>
          <p:cNvPr id="6" name="Picture 5">
            <a:extLst>
              <a:ext uri="{FF2B5EF4-FFF2-40B4-BE49-F238E27FC236}">
                <a16:creationId xmlns:a16="http://schemas.microsoft.com/office/drawing/2014/main" id="{ECC7A584-8625-3F46-9259-974456D29DC6}"/>
              </a:ext>
            </a:extLst>
          </p:cNvPr>
          <p:cNvPicPr>
            <a:picLocks noChangeAspect="1"/>
          </p:cNvPicPr>
          <p:nvPr/>
        </p:nvPicPr>
        <p:blipFill>
          <a:blip r:embed="rId2"/>
          <a:stretch>
            <a:fillRect/>
          </a:stretch>
        </p:blipFill>
        <p:spPr>
          <a:xfrm>
            <a:off x="1066800" y="1827463"/>
            <a:ext cx="10058400" cy="4184935"/>
          </a:xfrm>
          <a:prstGeom prst="rect">
            <a:avLst/>
          </a:prstGeom>
        </p:spPr>
      </p:pic>
    </p:spTree>
    <p:extLst>
      <p:ext uri="{BB962C8B-B14F-4D97-AF65-F5344CB8AC3E}">
        <p14:creationId xmlns:p14="http://schemas.microsoft.com/office/powerpoint/2010/main" val="3399867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0112B-5704-D948-89B7-91724B6680DE}"/>
              </a:ext>
            </a:extLst>
          </p:cNvPr>
          <p:cNvSpPr>
            <a:spLocks noGrp="1"/>
          </p:cNvSpPr>
          <p:nvPr>
            <p:ph type="title"/>
          </p:nvPr>
        </p:nvSpPr>
        <p:spPr/>
        <p:txBody>
          <a:bodyPr/>
          <a:lstStyle/>
          <a:p>
            <a:r>
              <a:rPr lang="en-US" dirty="0"/>
              <a:t>Some Gemini Projects</a:t>
            </a:r>
          </a:p>
        </p:txBody>
      </p:sp>
      <p:sp>
        <p:nvSpPr>
          <p:cNvPr id="3" name="Content Placeholder 2">
            <a:extLst>
              <a:ext uri="{FF2B5EF4-FFF2-40B4-BE49-F238E27FC236}">
                <a16:creationId xmlns:a16="http://schemas.microsoft.com/office/drawing/2014/main" id="{C6F101F5-CCC8-D74A-9B6A-3478D9ADAAB2}"/>
              </a:ext>
            </a:extLst>
          </p:cNvPr>
          <p:cNvSpPr>
            <a:spLocks noGrp="1"/>
          </p:cNvSpPr>
          <p:nvPr>
            <p:ph idx="1"/>
          </p:nvPr>
        </p:nvSpPr>
        <p:spPr/>
        <p:txBody>
          <a:bodyPr>
            <a:normAutofit fontScale="85000" lnSpcReduction="10000"/>
          </a:bodyPr>
          <a:lstStyle/>
          <a:p>
            <a:r>
              <a:rPr lang="en-US" sz="3200" dirty="0"/>
              <a:t>Endorsed: Breast Cancer Staging (HL7 Project) Work in Progress</a:t>
            </a:r>
          </a:p>
          <a:p>
            <a:r>
              <a:rPr lang="en-US" sz="3200" dirty="0"/>
              <a:t>Approved: Medical Imaging for Cancer Care</a:t>
            </a:r>
          </a:p>
          <a:p>
            <a:pPr lvl="1"/>
            <a:r>
              <a:rPr lang="en-US" sz="3200" dirty="0"/>
              <a:t>Goal: seek to make incremental progress over the course of IHE and HL7 Connectathons , culminating in a joint publication</a:t>
            </a:r>
          </a:p>
          <a:p>
            <a:pPr lvl="1"/>
            <a:r>
              <a:rPr lang="en-US" sz="3200" dirty="0"/>
              <a:t>Primary HL7 work groups participating include Health Care Devices, Image Integration and CIMI</a:t>
            </a:r>
          </a:p>
          <a:p>
            <a:pPr lvl="1"/>
            <a:r>
              <a:rPr lang="en-US" sz="3200" dirty="0"/>
              <a:t>Primary IHE domains include Radiology and Patient Care Coordination</a:t>
            </a:r>
          </a:p>
          <a:p>
            <a:r>
              <a:rPr lang="en-US" sz="3200" dirty="0"/>
              <a:t>Under Consideration: e-Immunization</a:t>
            </a:r>
          </a:p>
          <a:p>
            <a:r>
              <a:rPr lang="en-US" sz="3200" dirty="0"/>
              <a:t>Possible Future Consideration: Patient Care, Incorporating CS Hooks</a:t>
            </a:r>
          </a:p>
        </p:txBody>
      </p:sp>
      <p:sp>
        <p:nvSpPr>
          <p:cNvPr id="4" name="Slide Number Placeholder 3">
            <a:extLst>
              <a:ext uri="{FF2B5EF4-FFF2-40B4-BE49-F238E27FC236}">
                <a16:creationId xmlns:a16="http://schemas.microsoft.com/office/drawing/2014/main" id="{EBE621F6-20BB-4440-B7A2-6FB1BC03A948}"/>
              </a:ext>
            </a:extLst>
          </p:cNvPr>
          <p:cNvSpPr>
            <a:spLocks noGrp="1"/>
          </p:cNvSpPr>
          <p:nvPr>
            <p:ph type="sldNum" sz="quarter" idx="4"/>
          </p:nvPr>
        </p:nvSpPr>
        <p:spPr/>
        <p:txBody>
          <a:bodyPr/>
          <a:lstStyle/>
          <a:p>
            <a:fld id="{110F2CD9-D4A6-D649-B317-3FECD8B02543}" type="slidenum">
              <a:rPr lang="en-US" smtClean="0"/>
              <a:pPr/>
              <a:t>33</a:t>
            </a:fld>
            <a:endParaRPr lang="en-US" dirty="0"/>
          </a:p>
        </p:txBody>
      </p:sp>
      <p:sp>
        <p:nvSpPr>
          <p:cNvPr id="5" name="Footer Placeholder 4">
            <a:extLst>
              <a:ext uri="{FF2B5EF4-FFF2-40B4-BE49-F238E27FC236}">
                <a16:creationId xmlns:a16="http://schemas.microsoft.com/office/drawing/2014/main" id="{A43D5F3B-D091-6D46-A51D-6008DF7CA8EE}"/>
              </a:ext>
            </a:extLst>
          </p:cNvPr>
          <p:cNvSpPr>
            <a:spLocks noGrp="1"/>
          </p:cNvSpPr>
          <p:nvPr>
            <p:ph type="ftr" sz="quarter" idx="3"/>
          </p:nvPr>
        </p:nvSpPr>
        <p:spPr/>
        <p:txBody>
          <a:bodyPr/>
          <a:lstStyle/>
          <a:p>
            <a:r>
              <a:rPr lang="en-US" dirty="0"/>
              <a:t>2019 @Copyright The Sequoia Project. All rights reserved.</a:t>
            </a:r>
          </a:p>
        </p:txBody>
      </p:sp>
      <p:pic>
        <p:nvPicPr>
          <p:cNvPr id="6" name="Picture 5">
            <a:extLst>
              <a:ext uri="{FF2B5EF4-FFF2-40B4-BE49-F238E27FC236}">
                <a16:creationId xmlns:a16="http://schemas.microsoft.com/office/drawing/2014/main" id="{3708FB61-8446-284D-8F30-1124841D9EFB}"/>
              </a:ext>
            </a:extLst>
          </p:cNvPr>
          <p:cNvPicPr>
            <a:picLocks noChangeAspect="1"/>
          </p:cNvPicPr>
          <p:nvPr/>
        </p:nvPicPr>
        <p:blipFill>
          <a:blip r:embed="rId2"/>
          <a:stretch>
            <a:fillRect/>
          </a:stretch>
        </p:blipFill>
        <p:spPr>
          <a:xfrm>
            <a:off x="10151327" y="1035352"/>
            <a:ext cx="1612900" cy="1231900"/>
          </a:xfrm>
          <a:prstGeom prst="rect">
            <a:avLst/>
          </a:prstGeom>
        </p:spPr>
      </p:pic>
    </p:spTree>
    <p:extLst>
      <p:ext uri="{BB962C8B-B14F-4D97-AF65-F5344CB8AC3E}">
        <p14:creationId xmlns:p14="http://schemas.microsoft.com/office/powerpoint/2010/main" val="1084103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4CFD8-2240-374C-BF40-56EB8D64FD28}"/>
              </a:ext>
            </a:extLst>
          </p:cNvPr>
          <p:cNvSpPr>
            <a:spLocks noGrp="1"/>
          </p:cNvSpPr>
          <p:nvPr>
            <p:ph type="title"/>
          </p:nvPr>
        </p:nvSpPr>
        <p:spPr/>
        <p:txBody>
          <a:bodyPr/>
          <a:lstStyle/>
          <a:p>
            <a:r>
              <a:rPr lang="en-US" dirty="0"/>
              <a:t>FHIR Conformance Testing - What</a:t>
            </a:r>
          </a:p>
        </p:txBody>
      </p:sp>
      <p:sp>
        <p:nvSpPr>
          <p:cNvPr id="3" name="Content Placeholder 2">
            <a:extLst>
              <a:ext uri="{FF2B5EF4-FFF2-40B4-BE49-F238E27FC236}">
                <a16:creationId xmlns:a16="http://schemas.microsoft.com/office/drawing/2014/main" id="{1F05E063-69DD-E346-96EC-5E01DEB9FDE7}"/>
              </a:ext>
            </a:extLst>
          </p:cNvPr>
          <p:cNvSpPr>
            <a:spLocks noGrp="1"/>
          </p:cNvSpPr>
          <p:nvPr>
            <p:ph idx="1"/>
          </p:nvPr>
        </p:nvSpPr>
        <p:spPr/>
        <p:txBody>
          <a:bodyPr/>
          <a:lstStyle/>
          <a:p>
            <a:r>
              <a:rPr lang="en-US" sz="2800" dirty="0"/>
              <a:t>Implementers test conformance to base specifications </a:t>
            </a:r>
          </a:p>
          <a:p>
            <a:r>
              <a:rPr lang="en-US" sz="2800" dirty="0"/>
              <a:t>Implementers test conformance to published implementation guide(s)</a:t>
            </a:r>
          </a:p>
          <a:p>
            <a:endParaRPr lang="en-US" dirty="0"/>
          </a:p>
        </p:txBody>
      </p:sp>
      <p:sp>
        <p:nvSpPr>
          <p:cNvPr id="4" name="Slide Number Placeholder 3">
            <a:extLst>
              <a:ext uri="{FF2B5EF4-FFF2-40B4-BE49-F238E27FC236}">
                <a16:creationId xmlns:a16="http://schemas.microsoft.com/office/drawing/2014/main" id="{122E81BE-7F05-3F4C-A914-ADA3804D72E6}"/>
              </a:ext>
            </a:extLst>
          </p:cNvPr>
          <p:cNvSpPr>
            <a:spLocks noGrp="1"/>
          </p:cNvSpPr>
          <p:nvPr>
            <p:ph type="sldNum" sz="quarter" idx="4"/>
          </p:nvPr>
        </p:nvSpPr>
        <p:spPr/>
        <p:txBody>
          <a:bodyPr/>
          <a:lstStyle/>
          <a:p>
            <a:fld id="{110F2CD9-D4A6-D649-B317-3FECD8B02543}" type="slidenum">
              <a:rPr lang="en-US" smtClean="0"/>
              <a:pPr/>
              <a:t>34</a:t>
            </a:fld>
            <a:endParaRPr lang="en-US" dirty="0"/>
          </a:p>
        </p:txBody>
      </p:sp>
      <p:sp>
        <p:nvSpPr>
          <p:cNvPr id="5" name="Footer Placeholder 4">
            <a:extLst>
              <a:ext uri="{FF2B5EF4-FFF2-40B4-BE49-F238E27FC236}">
                <a16:creationId xmlns:a16="http://schemas.microsoft.com/office/drawing/2014/main" id="{FA1F0515-FDBC-7D48-8941-2439B5AB7021}"/>
              </a:ext>
            </a:extLst>
          </p:cNvPr>
          <p:cNvSpPr>
            <a:spLocks noGrp="1"/>
          </p:cNvSpPr>
          <p:nvPr>
            <p:ph type="ftr" sz="quarter" idx="3"/>
          </p:nvPr>
        </p:nvSpPr>
        <p:spPr/>
        <p:txBody>
          <a:bodyPr/>
          <a:lstStyle/>
          <a:p>
            <a:r>
              <a:rPr lang="en-US" dirty="0"/>
              <a:t>2019 @Copyright The Sequoia Project. All rights reserved.</a:t>
            </a:r>
          </a:p>
        </p:txBody>
      </p:sp>
    </p:spTree>
    <p:extLst>
      <p:ext uri="{BB962C8B-B14F-4D97-AF65-F5344CB8AC3E}">
        <p14:creationId xmlns:p14="http://schemas.microsoft.com/office/powerpoint/2010/main" val="523054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06E-73D6-434B-A2D7-9ECF71E17FCA}"/>
              </a:ext>
            </a:extLst>
          </p:cNvPr>
          <p:cNvSpPr>
            <a:spLocks noGrp="1"/>
          </p:cNvSpPr>
          <p:nvPr>
            <p:ph type="title"/>
          </p:nvPr>
        </p:nvSpPr>
        <p:spPr/>
        <p:txBody>
          <a:bodyPr/>
          <a:lstStyle/>
          <a:p>
            <a:r>
              <a:rPr lang="en-US" dirty="0"/>
              <a:t>Conformance Testing - Resources</a:t>
            </a:r>
          </a:p>
        </p:txBody>
      </p:sp>
      <p:sp>
        <p:nvSpPr>
          <p:cNvPr id="3" name="Content Placeholder 2">
            <a:extLst>
              <a:ext uri="{FF2B5EF4-FFF2-40B4-BE49-F238E27FC236}">
                <a16:creationId xmlns:a16="http://schemas.microsoft.com/office/drawing/2014/main" id="{5F9E7AB4-8551-3641-87B0-5361ADAFA195}"/>
              </a:ext>
            </a:extLst>
          </p:cNvPr>
          <p:cNvSpPr>
            <a:spLocks noGrp="1"/>
          </p:cNvSpPr>
          <p:nvPr>
            <p:ph idx="1"/>
          </p:nvPr>
        </p:nvSpPr>
        <p:spPr>
          <a:xfrm>
            <a:off x="1981200" y="1893605"/>
            <a:ext cx="8229600" cy="4417985"/>
          </a:xfrm>
        </p:spPr>
        <p:txBody>
          <a:bodyPr>
            <a:normAutofit fontScale="77500" lnSpcReduction="20000"/>
          </a:bodyPr>
          <a:lstStyle/>
          <a:p>
            <a:r>
              <a:rPr lang="en-US" sz="2800" dirty="0"/>
              <a:t>Test/Validate resources exchanged:  does not test behavior of the implementer or how they use the data exchanges</a:t>
            </a:r>
          </a:p>
          <a:p>
            <a:pPr lvl="1"/>
            <a:r>
              <a:rPr lang="en-US" sz="2800" dirty="0"/>
              <a:t>Schema: FHIR Specification provides schema for XML, JSON and RDF </a:t>
            </a:r>
          </a:p>
          <a:p>
            <a:pPr lvl="1"/>
            <a:r>
              <a:rPr lang="en-US" sz="2800" dirty="0"/>
              <a:t>Validating a Resource means checking the following aspects are valid:</a:t>
            </a:r>
          </a:p>
          <a:p>
            <a:pPr lvl="2"/>
            <a:r>
              <a:rPr lang="en-US" sz="2100" dirty="0"/>
              <a:t>Structure, Cardinality, Value Domains, Coding/CodeableConcept bindings, Invariants, Profiles, Questionnaires, Business Rules</a:t>
            </a:r>
          </a:p>
          <a:p>
            <a:pPr lvl="1"/>
            <a:r>
              <a:rPr lang="en-US" sz="2800" dirty="0"/>
              <a:t>FHIR Validator: </a:t>
            </a:r>
            <a:r>
              <a:rPr lang="en-US" sz="2800" dirty="0">
                <a:hlinkClick r:id="rId2"/>
              </a:rPr>
              <a:t>http://hl7.org/fhir/validation.html</a:t>
            </a:r>
            <a:endParaRPr lang="en-US" sz="2800" dirty="0"/>
          </a:p>
          <a:p>
            <a:pPr lvl="2"/>
            <a:r>
              <a:rPr lang="en-US" sz="2100" dirty="0">
                <a:hlinkClick r:id="rId3"/>
              </a:rPr>
              <a:t>http://wiki.hl7.org/index.php?title=Using_the_FHIR_Validator</a:t>
            </a:r>
            <a:endParaRPr lang="en-US" sz="2100" dirty="0"/>
          </a:p>
          <a:p>
            <a:pPr lvl="2"/>
            <a:r>
              <a:rPr lang="en-US" sz="2100" dirty="0"/>
              <a:t>Validate terminology content of resource</a:t>
            </a:r>
          </a:p>
          <a:p>
            <a:pPr lvl="2"/>
            <a:r>
              <a:rPr lang="en-US" sz="2100" dirty="0"/>
              <a:t>Validate against Implementation Guides</a:t>
            </a:r>
          </a:p>
          <a:p>
            <a:pPr marL="800100" lvl="1"/>
            <a:r>
              <a:rPr lang="en-US" sz="2800" dirty="0"/>
              <a:t>FHIR.org – to offer manual validation service staffed by FHIR experts to manually examine a resource and ensure content is valid against rules that only a human can test</a:t>
            </a:r>
          </a:p>
          <a:p>
            <a:pPr lvl="1"/>
            <a:endParaRPr lang="en-US" dirty="0"/>
          </a:p>
        </p:txBody>
      </p:sp>
      <p:sp>
        <p:nvSpPr>
          <p:cNvPr id="4" name="Slide Number Placeholder 3">
            <a:extLst>
              <a:ext uri="{FF2B5EF4-FFF2-40B4-BE49-F238E27FC236}">
                <a16:creationId xmlns:a16="http://schemas.microsoft.com/office/drawing/2014/main" id="{F697074A-3BBD-8540-94D8-7674C41F3426}"/>
              </a:ext>
            </a:extLst>
          </p:cNvPr>
          <p:cNvSpPr>
            <a:spLocks noGrp="1"/>
          </p:cNvSpPr>
          <p:nvPr>
            <p:ph type="sldNum" sz="quarter" idx="4"/>
          </p:nvPr>
        </p:nvSpPr>
        <p:spPr/>
        <p:txBody>
          <a:bodyPr/>
          <a:lstStyle/>
          <a:p>
            <a:fld id="{110F2CD9-D4A6-D649-B317-3FECD8B02543}" type="slidenum">
              <a:rPr lang="en-US" smtClean="0"/>
              <a:pPr/>
              <a:t>35</a:t>
            </a:fld>
            <a:endParaRPr lang="en-US" dirty="0"/>
          </a:p>
        </p:txBody>
      </p:sp>
      <p:sp>
        <p:nvSpPr>
          <p:cNvPr id="5" name="Footer Placeholder 4">
            <a:extLst>
              <a:ext uri="{FF2B5EF4-FFF2-40B4-BE49-F238E27FC236}">
                <a16:creationId xmlns:a16="http://schemas.microsoft.com/office/drawing/2014/main" id="{A3CAE7D0-2CEC-3B40-A61F-1E92A78F9C8C}"/>
              </a:ext>
            </a:extLst>
          </p:cNvPr>
          <p:cNvSpPr>
            <a:spLocks noGrp="1"/>
          </p:cNvSpPr>
          <p:nvPr>
            <p:ph type="ftr" sz="quarter" idx="3"/>
          </p:nvPr>
        </p:nvSpPr>
        <p:spPr/>
        <p:txBody>
          <a:bodyPr/>
          <a:lstStyle/>
          <a:p>
            <a:r>
              <a:rPr lang="en-US" dirty="0"/>
              <a:t>2019 @Copyright The Sequoia Project. All rights reserved.</a:t>
            </a:r>
          </a:p>
        </p:txBody>
      </p:sp>
    </p:spTree>
    <p:extLst>
      <p:ext uri="{BB962C8B-B14F-4D97-AF65-F5344CB8AC3E}">
        <p14:creationId xmlns:p14="http://schemas.microsoft.com/office/powerpoint/2010/main" val="1995094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06E-73D6-434B-A2D7-9ECF71E17FCA}"/>
              </a:ext>
            </a:extLst>
          </p:cNvPr>
          <p:cNvSpPr>
            <a:spLocks noGrp="1"/>
          </p:cNvSpPr>
          <p:nvPr>
            <p:ph type="title"/>
          </p:nvPr>
        </p:nvSpPr>
        <p:spPr/>
        <p:txBody>
          <a:bodyPr/>
          <a:lstStyle/>
          <a:p>
            <a:r>
              <a:rPr lang="en-US" dirty="0"/>
              <a:t>Conformance Testing - Servers</a:t>
            </a:r>
          </a:p>
        </p:txBody>
      </p:sp>
      <p:sp>
        <p:nvSpPr>
          <p:cNvPr id="3" name="Content Placeholder 2">
            <a:extLst>
              <a:ext uri="{FF2B5EF4-FFF2-40B4-BE49-F238E27FC236}">
                <a16:creationId xmlns:a16="http://schemas.microsoft.com/office/drawing/2014/main" id="{5F9E7AB4-8551-3641-87B0-5361ADAFA195}"/>
              </a:ext>
            </a:extLst>
          </p:cNvPr>
          <p:cNvSpPr>
            <a:spLocks noGrp="1"/>
          </p:cNvSpPr>
          <p:nvPr>
            <p:ph idx="1"/>
          </p:nvPr>
        </p:nvSpPr>
        <p:spPr>
          <a:xfrm>
            <a:off x="609600" y="1893605"/>
            <a:ext cx="10972800" cy="4362229"/>
          </a:xfrm>
        </p:spPr>
        <p:txBody>
          <a:bodyPr>
            <a:normAutofit fontScale="92500" lnSpcReduction="10000"/>
          </a:bodyPr>
          <a:lstStyle/>
          <a:p>
            <a:r>
              <a:rPr lang="en-US" sz="2200" dirty="0"/>
              <a:t>Testing Servers: Known inputs defined, tests are applied to server responses to validate server’s response is correct</a:t>
            </a:r>
          </a:p>
          <a:p>
            <a:pPr lvl="1"/>
            <a:r>
              <a:rPr lang="en-US" sz="2200" dirty="0"/>
              <a:t>FHIR includes a </a:t>
            </a:r>
            <a:r>
              <a:rPr lang="en-US" sz="2200" dirty="0">
                <a:hlinkClick r:id="rId2"/>
              </a:rPr>
              <a:t>TestScript</a:t>
            </a:r>
            <a:r>
              <a:rPr lang="en-US" sz="2200" dirty="0"/>
              <a:t>  resource (infrastructure support resource)</a:t>
            </a:r>
          </a:p>
          <a:p>
            <a:pPr lvl="2"/>
            <a:r>
              <a:rPr lang="en-US" sz="1900" dirty="0"/>
              <a:t>TestScript resource is used to define tests to be executed on one or more FHIR servers. Part of the Conformance Framework used to validate the behavior of FHIR systems specifically their correct implementation of </a:t>
            </a:r>
          </a:p>
          <a:p>
            <a:pPr lvl="3"/>
            <a:r>
              <a:rPr lang="en-US" sz="1700" dirty="0">
                <a:hlinkClick r:id="rId3"/>
              </a:rPr>
              <a:t>StructureDefinition</a:t>
            </a:r>
            <a:endParaRPr lang="en-US" sz="1700" dirty="0"/>
          </a:p>
          <a:p>
            <a:pPr lvl="3"/>
            <a:r>
              <a:rPr lang="en-US" sz="1700" dirty="0">
                <a:hlinkClick r:id="rId4"/>
              </a:rPr>
              <a:t>ValueSet</a:t>
            </a:r>
            <a:endParaRPr lang="en-US" sz="1700" dirty="0"/>
          </a:p>
          <a:p>
            <a:pPr lvl="3"/>
            <a:r>
              <a:rPr lang="en-US" sz="1700" dirty="0">
                <a:hlinkClick r:id="rId5"/>
              </a:rPr>
              <a:t>OperationDefinition</a:t>
            </a:r>
            <a:endParaRPr lang="en-US" sz="1700" dirty="0"/>
          </a:p>
          <a:p>
            <a:pPr lvl="3"/>
            <a:r>
              <a:rPr lang="en-US" sz="1700" dirty="0">
                <a:hlinkClick r:id="rId6"/>
              </a:rPr>
              <a:t>CapabilityStatement</a:t>
            </a:r>
            <a:endParaRPr lang="en-US" sz="1700" dirty="0"/>
          </a:p>
          <a:p>
            <a:pPr lvl="3"/>
            <a:r>
              <a:rPr lang="en-US" sz="1700" dirty="0">
                <a:hlinkClick r:id="rId5"/>
              </a:rPr>
              <a:t>ImplementationGuide</a:t>
            </a:r>
            <a:endParaRPr lang="en-US" sz="1700" dirty="0"/>
          </a:p>
          <a:p>
            <a:pPr lvl="3"/>
            <a:r>
              <a:rPr lang="en-US" sz="1700" dirty="0"/>
              <a:t>Or others that govern system behavior</a:t>
            </a:r>
          </a:p>
          <a:p>
            <a:pPr lvl="2"/>
            <a:r>
              <a:rPr lang="en-US" sz="1900" dirty="0"/>
              <a:t>The following services use the TestScript resource and other knowledge to test servers: </a:t>
            </a:r>
          </a:p>
          <a:p>
            <a:pPr lvl="3"/>
            <a:r>
              <a:rPr lang="en-US" sz="1700" dirty="0">
                <a:hlinkClick r:id="rId7"/>
              </a:rPr>
              <a:t>Touchstone</a:t>
            </a:r>
            <a:r>
              <a:rPr lang="en-US" sz="1700" dirty="0"/>
              <a:t> - AEGIS Testing Service</a:t>
            </a:r>
          </a:p>
          <a:p>
            <a:pPr lvl="3"/>
            <a:r>
              <a:rPr lang="en-US" sz="1700" dirty="0">
                <a:hlinkClick r:id="rId8"/>
              </a:rPr>
              <a:t>Crucible</a:t>
            </a:r>
            <a:r>
              <a:rPr lang="en-US" sz="1700" dirty="0"/>
              <a:t> - Mitre Test Service</a:t>
            </a:r>
          </a:p>
          <a:p>
            <a:pPr lvl="3"/>
            <a:endParaRPr lang="en-US" dirty="0"/>
          </a:p>
        </p:txBody>
      </p:sp>
      <p:sp>
        <p:nvSpPr>
          <p:cNvPr id="4" name="Slide Number Placeholder 3">
            <a:extLst>
              <a:ext uri="{FF2B5EF4-FFF2-40B4-BE49-F238E27FC236}">
                <a16:creationId xmlns:a16="http://schemas.microsoft.com/office/drawing/2014/main" id="{F697074A-3BBD-8540-94D8-7674C41F3426}"/>
              </a:ext>
            </a:extLst>
          </p:cNvPr>
          <p:cNvSpPr>
            <a:spLocks noGrp="1"/>
          </p:cNvSpPr>
          <p:nvPr>
            <p:ph type="sldNum" sz="quarter" idx="4"/>
          </p:nvPr>
        </p:nvSpPr>
        <p:spPr/>
        <p:txBody>
          <a:bodyPr/>
          <a:lstStyle/>
          <a:p>
            <a:fld id="{110F2CD9-D4A6-D649-B317-3FECD8B02543}" type="slidenum">
              <a:rPr lang="en-US" smtClean="0"/>
              <a:pPr/>
              <a:t>36</a:t>
            </a:fld>
            <a:endParaRPr lang="en-US" dirty="0"/>
          </a:p>
        </p:txBody>
      </p:sp>
      <p:sp>
        <p:nvSpPr>
          <p:cNvPr id="5" name="Footer Placeholder 4">
            <a:extLst>
              <a:ext uri="{FF2B5EF4-FFF2-40B4-BE49-F238E27FC236}">
                <a16:creationId xmlns:a16="http://schemas.microsoft.com/office/drawing/2014/main" id="{A3CAE7D0-2CEC-3B40-A61F-1E92A78F9C8C}"/>
              </a:ext>
            </a:extLst>
          </p:cNvPr>
          <p:cNvSpPr>
            <a:spLocks noGrp="1"/>
          </p:cNvSpPr>
          <p:nvPr>
            <p:ph type="ftr" sz="quarter" idx="3"/>
          </p:nvPr>
        </p:nvSpPr>
        <p:spPr/>
        <p:txBody>
          <a:bodyPr/>
          <a:lstStyle/>
          <a:p>
            <a:r>
              <a:rPr lang="en-US" dirty="0"/>
              <a:t>2019 @Copyright The Sequoia Project. All rights reserved.</a:t>
            </a:r>
          </a:p>
        </p:txBody>
      </p:sp>
      <p:pic>
        <p:nvPicPr>
          <p:cNvPr id="6" name="Picture 5">
            <a:extLst>
              <a:ext uri="{FF2B5EF4-FFF2-40B4-BE49-F238E27FC236}">
                <a16:creationId xmlns:a16="http://schemas.microsoft.com/office/drawing/2014/main" id="{328FFA8E-C687-0C45-B1D3-DFD581C8762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471849" y="5550167"/>
            <a:ext cx="2521424" cy="951714"/>
          </a:xfrm>
          <a:prstGeom prst="rect">
            <a:avLst/>
          </a:prstGeom>
        </p:spPr>
      </p:pic>
      <p:sp>
        <p:nvSpPr>
          <p:cNvPr id="7" name="Rectangle 6">
            <a:extLst>
              <a:ext uri="{FF2B5EF4-FFF2-40B4-BE49-F238E27FC236}">
                <a16:creationId xmlns:a16="http://schemas.microsoft.com/office/drawing/2014/main" id="{54760770-C9D8-9B47-BAC0-7BC343A7AE27}"/>
              </a:ext>
            </a:extLst>
          </p:cNvPr>
          <p:cNvSpPr/>
          <p:nvPr/>
        </p:nvSpPr>
        <p:spPr>
          <a:xfrm>
            <a:off x="2026223" y="6106089"/>
            <a:ext cx="3531672" cy="369332"/>
          </a:xfrm>
          <a:prstGeom prst="rect">
            <a:avLst/>
          </a:prstGeom>
        </p:spPr>
        <p:txBody>
          <a:bodyPr wrap="none">
            <a:spAutoFit/>
          </a:bodyPr>
          <a:lstStyle/>
          <a:p>
            <a:r>
              <a:rPr lang="en-US" dirty="0"/>
              <a:t>https://inferno.healthit.gov/inferno</a:t>
            </a:r>
          </a:p>
        </p:txBody>
      </p:sp>
    </p:spTree>
    <p:extLst>
      <p:ext uri="{BB962C8B-B14F-4D97-AF65-F5344CB8AC3E}">
        <p14:creationId xmlns:p14="http://schemas.microsoft.com/office/powerpoint/2010/main" val="3431564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06E-73D6-434B-A2D7-9ECF71E17FCA}"/>
              </a:ext>
            </a:extLst>
          </p:cNvPr>
          <p:cNvSpPr>
            <a:spLocks noGrp="1"/>
          </p:cNvSpPr>
          <p:nvPr>
            <p:ph type="title"/>
          </p:nvPr>
        </p:nvSpPr>
        <p:spPr/>
        <p:txBody>
          <a:bodyPr/>
          <a:lstStyle/>
          <a:p>
            <a:r>
              <a:rPr lang="en-US" dirty="0"/>
              <a:t>Conformance Testing - Clients</a:t>
            </a:r>
          </a:p>
        </p:txBody>
      </p:sp>
      <p:sp>
        <p:nvSpPr>
          <p:cNvPr id="3" name="Content Placeholder 2">
            <a:extLst>
              <a:ext uri="{FF2B5EF4-FFF2-40B4-BE49-F238E27FC236}">
                <a16:creationId xmlns:a16="http://schemas.microsoft.com/office/drawing/2014/main" id="{5F9E7AB4-8551-3641-87B0-5361ADAFA195}"/>
              </a:ext>
            </a:extLst>
          </p:cNvPr>
          <p:cNvSpPr>
            <a:spLocks noGrp="1"/>
          </p:cNvSpPr>
          <p:nvPr>
            <p:ph idx="1"/>
          </p:nvPr>
        </p:nvSpPr>
        <p:spPr/>
        <p:txBody>
          <a:bodyPr/>
          <a:lstStyle/>
          <a:p>
            <a:r>
              <a:rPr lang="en-US" dirty="0"/>
              <a:t>Testing Clients: Test Harness or Human can perform testing applied to the client requests and known inputs and application behavior are validated</a:t>
            </a:r>
          </a:p>
          <a:p>
            <a:pPr lvl="1"/>
            <a:r>
              <a:rPr lang="en-US" dirty="0"/>
              <a:t>AEGIS </a:t>
            </a:r>
            <a:r>
              <a:rPr lang="en-US" dirty="0">
                <a:hlinkClick r:id="rId2"/>
              </a:rPr>
              <a:t>Touchstone</a:t>
            </a:r>
            <a:r>
              <a:rPr lang="en-US" dirty="0"/>
              <a:t> can perform TestScript based testing of FHIR clients</a:t>
            </a:r>
          </a:p>
          <a:p>
            <a:endParaRPr lang="en-US" dirty="0"/>
          </a:p>
        </p:txBody>
      </p:sp>
      <p:sp>
        <p:nvSpPr>
          <p:cNvPr id="4" name="Slide Number Placeholder 3">
            <a:extLst>
              <a:ext uri="{FF2B5EF4-FFF2-40B4-BE49-F238E27FC236}">
                <a16:creationId xmlns:a16="http://schemas.microsoft.com/office/drawing/2014/main" id="{F697074A-3BBD-8540-94D8-7674C41F3426}"/>
              </a:ext>
            </a:extLst>
          </p:cNvPr>
          <p:cNvSpPr>
            <a:spLocks noGrp="1"/>
          </p:cNvSpPr>
          <p:nvPr>
            <p:ph type="sldNum" sz="quarter" idx="4"/>
          </p:nvPr>
        </p:nvSpPr>
        <p:spPr/>
        <p:txBody>
          <a:bodyPr/>
          <a:lstStyle/>
          <a:p>
            <a:fld id="{110F2CD9-D4A6-D649-B317-3FECD8B02543}" type="slidenum">
              <a:rPr lang="en-US" smtClean="0"/>
              <a:pPr/>
              <a:t>37</a:t>
            </a:fld>
            <a:endParaRPr lang="en-US" dirty="0"/>
          </a:p>
        </p:txBody>
      </p:sp>
      <p:sp>
        <p:nvSpPr>
          <p:cNvPr id="5" name="Footer Placeholder 4">
            <a:extLst>
              <a:ext uri="{FF2B5EF4-FFF2-40B4-BE49-F238E27FC236}">
                <a16:creationId xmlns:a16="http://schemas.microsoft.com/office/drawing/2014/main" id="{A3CAE7D0-2CEC-3B40-A61F-1E92A78F9C8C}"/>
              </a:ext>
            </a:extLst>
          </p:cNvPr>
          <p:cNvSpPr>
            <a:spLocks noGrp="1"/>
          </p:cNvSpPr>
          <p:nvPr>
            <p:ph type="ftr" sz="quarter" idx="3"/>
          </p:nvPr>
        </p:nvSpPr>
        <p:spPr/>
        <p:txBody>
          <a:bodyPr/>
          <a:lstStyle/>
          <a:p>
            <a:r>
              <a:rPr lang="en-US" dirty="0"/>
              <a:t>2019 @Copyright The Sequoia Project. All rights reserved.</a:t>
            </a:r>
          </a:p>
        </p:txBody>
      </p:sp>
    </p:spTree>
    <p:extLst>
      <p:ext uri="{BB962C8B-B14F-4D97-AF65-F5344CB8AC3E}">
        <p14:creationId xmlns:p14="http://schemas.microsoft.com/office/powerpoint/2010/main" val="2928132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284A08-01F6-441D-9E4D-A473A7A599C4}"/>
              </a:ext>
            </a:extLst>
          </p:cNvPr>
          <p:cNvSpPr>
            <a:spLocks noGrp="1"/>
          </p:cNvSpPr>
          <p:nvPr>
            <p:ph type="body" sz="quarter" idx="11"/>
          </p:nvPr>
        </p:nvSpPr>
        <p:spPr>
          <a:xfrm>
            <a:off x="6471227" y="3413115"/>
            <a:ext cx="3679031" cy="639041"/>
          </a:xfrm>
        </p:spPr>
        <p:txBody>
          <a:bodyPr>
            <a:normAutofit fontScale="92500" lnSpcReduction="10000"/>
          </a:bodyPr>
          <a:lstStyle/>
          <a:p>
            <a:r>
              <a:rPr lang="en-US" dirty="0"/>
              <a:t>Unlocking Payer Information to Improve Patient Care</a:t>
            </a:r>
          </a:p>
        </p:txBody>
      </p:sp>
      <p:sp>
        <p:nvSpPr>
          <p:cNvPr id="7" name="Text Placeholder 3">
            <a:extLst>
              <a:ext uri="{FF2B5EF4-FFF2-40B4-BE49-F238E27FC236}">
                <a16:creationId xmlns:a16="http://schemas.microsoft.com/office/drawing/2014/main" id="{9AA8B8E8-5E34-4BF3-A31D-8743FBC39C06}"/>
              </a:ext>
            </a:extLst>
          </p:cNvPr>
          <p:cNvSpPr txBox="1">
            <a:spLocks/>
          </p:cNvSpPr>
          <p:nvPr/>
        </p:nvSpPr>
        <p:spPr>
          <a:xfrm>
            <a:off x="5135914" y="2843590"/>
            <a:ext cx="5386844" cy="404489"/>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47200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Da Vinci Project: </a:t>
            </a:r>
          </a:p>
        </p:txBody>
      </p:sp>
    </p:spTree>
    <p:extLst>
      <p:ext uri="{BB962C8B-B14F-4D97-AF65-F5344CB8AC3E}">
        <p14:creationId xmlns:p14="http://schemas.microsoft.com/office/powerpoint/2010/main" val="78570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7876ED-641F-4831-91B3-D20BF9BDDE53}"/>
              </a:ext>
            </a:extLst>
          </p:cNvPr>
          <p:cNvSpPr>
            <a:spLocks noGrp="1"/>
          </p:cNvSpPr>
          <p:nvPr>
            <p:ph type="body" sz="quarter" idx="13"/>
          </p:nvPr>
        </p:nvSpPr>
        <p:spPr>
          <a:xfrm>
            <a:off x="3395663" y="1060446"/>
            <a:ext cx="7022306" cy="301918"/>
          </a:xfrm>
        </p:spPr>
        <p:txBody>
          <a:bodyPr>
            <a:noAutofit/>
          </a:bodyPr>
          <a:lstStyle/>
          <a:p>
            <a:r>
              <a:rPr lang="en-US" sz="2800" dirty="0"/>
              <a:t>2019 Use Cases and Project Deliverables</a:t>
            </a:r>
          </a:p>
        </p:txBody>
      </p:sp>
      <p:sp>
        <p:nvSpPr>
          <p:cNvPr id="14" name="Text Placeholder 13">
            <a:extLst>
              <a:ext uri="{FF2B5EF4-FFF2-40B4-BE49-F238E27FC236}">
                <a16:creationId xmlns:a16="http://schemas.microsoft.com/office/drawing/2014/main" id="{8FE4F795-7E3B-42A7-8689-50CB0773F44E}"/>
              </a:ext>
            </a:extLst>
          </p:cNvPr>
          <p:cNvSpPr txBox="1">
            <a:spLocks/>
          </p:cNvSpPr>
          <p:nvPr/>
        </p:nvSpPr>
        <p:spPr>
          <a:xfrm>
            <a:off x="7549779" y="1712993"/>
            <a:ext cx="2831624" cy="25802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47200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47200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7200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7200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7200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t>Project Deliverables</a:t>
            </a:r>
          </a:p>
          <a:p>
            <a:pPr marL="274320" indent="-274320">
              <a:spcBef>
                <a:spcPts val="450"/>
              </a:spcBef>
              <a:buFont typeface="Wingdings" panose="05000000000000000000" pitchFamily="2" charset="2"/>
              <a:buChar char="q"/>
            </a:pPr>
            <a:r>
              <a:rPr lang="en-US" sz="1500" dirty="0"/>
              <a:t>Define requirements (technical, business and testing)</a:t>
            </a:r>
          </a:p>
          <a:p>
            <a:pPr marL="274320" indent="-274320">
              <a:spcBef>
                <a:spcPts val="450"/>
              </a:spcBef>
              <a:buFont typeface="Wingdings" panose="05000000000000000000" pitchFamily="2" charset="2"/>
              <a:buChar char="q"/>
            </a:pPr>
            <a:r>
              <a:rPr lang="en-US" sz="1500" dirty="0"/>
              <a:t>Create Implementation Guide</a:t>
            </a:r>
          </a:p>
          <a:p>
            <a:pPr marL="274320" indent="-274320">
              <a:spcBef>
                <a:spcPts val="450"/>
              </a:spcBef>
              <a:buFont typeface="Wingdings" panose="05000000000000000000" pitchFamily="2" charset="2"/>
              <a:buChar char="q"/>
            </a:pPr>
            <a:r>
              <a:rPr lang="en-US" sz="1500" dirty="0"/>
              <a:t>Create and test Reference Implementation (prove the guide works)</a:t>
            </a:r>
          </a:p>
          <a:p>
            <a:pPr marL="274320" indent="-274320">
              <a:spcBef>
                <a:spcPts val="450"/>
              </a:spcBef>
              <a:buFont typeface="Wingdings" panose="05000000000000000000" pitchFamily="2" charset="2"/>
              <a:buChar char="q"/>
            </a:pPr>
            <a:r>
              <a:rPr lang="en-US" sz="1500" dirty="0"/>
              <a:t>Pilot the solution</a:t>
            </a:r>
          </a:p>
          <a:p>
            <a:pPr marL="274320" indent="-274320">
              <a:spcBef>
                <a:spcPts val="450"/>
              </a:spcBef>
              <a:buFont typeface="Wingdings" panose="05000000000000000000" pitchFamily="2" charset="2"/>
              <a:buChar char="q"/>
            </a:pPr>
            <a:r>
              <a:rPr lang="en-US" sz="1500" dirty="0"/>
              <a:t>Deploy the solution</a:t>
            </a:r>
          </a:p>
        </p:txBody>
      </p:sp>
      <p:sp>
        <p:nvSpPr>
          <p:cNvPr id="17" name="Rectangle: Rounded Corners 16">
            <a:extLst>
              <a:ext uri="{FF2B5EF4-FFF2-40B4-BE49-F238E27FC236}">
                <a16:creationId xmlns:a16="http://schemas.microsoft.com/office/drawing/2014/main" id="{108DBC1C-E5F9-4C89-A669-DEFB6378FD11}"/>
              </a:ext>
            </a:extLst>
          </p:cNvPr>
          <p:cNvSpPr/>
          <p:nvPr/>
        </p:nvSpPr>
        <p:spPr>
          <a:xfrm>
            <a:off x="2371745" y="2809534"/>
            <a:ext cx="1508720" cy="906842"/>
          </a:xfrm>
          <a:prstGeom prst="roundRect">
            <a:avLst>
              <a:gd name="adj" fmla="val 12220"/>
            </a:avLst>
          </a:prstGeom>
          <a:solidFill>
            <a:srgbClr val="E2E2E2"/>
          </a:solidFill>
          <a:ln w="57150">
            <a:solidFill>
              <a:srgbClr val="FF0000"/>
            </a:solidFill>
          </a:ln>
          <a:effectLst>
            <a:outerShdw blurRad="57150" dist="19050" dir="5400000" algn="tl"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2"/>
                </a:solidFill>
              </a:rPr>
              <a:t>Health Record Exchange: </a:t>
            </a:r>
          </a:p>
          <a:p>
            <a:pPr algn="ctr"/>
            <a:r>
              <a:rPr lang="en-US" sz="1350" b="1" dirty="0">
                <a:solidFill>
                  <a:schemeClr val="tx2"/>
                </a:solidFill>
              </a:rPr>
              <a:t>Clinical Data  Exchange</a:t>
            </a:r>
          </a:p>
        </p:txBody>
      </p:sp>
      <p:sp>
        <p:nvSpPr>
          <p:cNvPr id="18" name="Rectangle: Rounded Corners 17">
            <a:extLst>
              <a:ext uri="{FF2B5EF4-FFF2-40B4-BE49-F238E27FC236}">
                <a16:creationId xmlns:a16="http://schemas.microsoft.com/office/drawing/2014/main" id="{EB6CF317-8D06-4B8F-BCED-139A748C6B65}"/>
              </a:ext>
            </a:extLst>
          </p:cNvPr>
          <p:cNvSpPr/>
          <p:nvPr/>
        </p:nvSpPr>
        <p:spPr>
          <a:xfrm>
            <a:off x="5697908" y="1707755"/>
            <a:ext cx="1508720" cy="906842"/>
          </a:xfrm>
          <a:prstGeom prst="roundRect">
            <a:avLst>
              <a:gd name="adj" fmla="val 12220"/>
            </a:avLst>
          </a:prstGeom>
          <a:solidFill>
            <a:srgbClr val="E2E2E2"/>
          </a:solidFill>
          <a:ln w="57150">
            <a:noFill/>
          </a:ln>
          <a:effectLst>
            <a:outerShdw blurRad="57150" dist="19050" dir="5400000" algn="tl"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rPr>
              <a:t>Documentation Templates and Coverage Rules</a:t>
            </a:r>
          </a:p>
        </p:txBody>
      </p:sp>
      <p:sp>
        <p:nvSpPr>
          <p:cNvPr id="19" name="Rectangle: Rounded Corners 18">
            <a:extLst>
              <a:ext uri="{FF2B5EF4-FFF2-40B4-BE49-F238E27FC236}">
                <a16:creationId xmlns:a16="http://schemas.microsoft.com/office/drawing/2014/main" id="{5C458125-D217-48FA-A747-BC74F3B15338}"/>
              </a:ext>
            </a:extLst>
          </p:cNvPr>
          <p:cNvSpPr/>
          <p:nvPr/>
        </p:nvSpPr>
        <p:spPr>
          <a:xfrm>
            <a:off x="2346181" y="3858263"/>
            <a:ext cx="1508720" cy="906842"/>
          </a:xfrm>
          <a:prstGeom prst="roundRect">
            <a:avLst>
              <a:gd name="adj" fmla="val 12220"/>
            </a:avLst>
          </a:prstGeom>
          <a:solidFill>
            <a:srgbClr val="51657F"/>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solidFill>
                  <a:prstClr val="white"/>
                </a:solidFill>
              </a:rPr>
              <a:t>Gaps in Care &amp; Information</a:t>
            </a:r>
          </a:p>
        </p:txBody>
      </p:sp>
      <p:sp>
        <p:nvSpPr>
          <p:cNvPr id="20" name="Rectangle: Rounded Corners 19">
            <a:extLst>
              <a:ext uri="{FF2B5EF4-FFF2-40B4-BE49-F238E27FC236}">
                <a16:creationId xmlns:a16="http://schemas.microsoft.com/office/drawing/2014/main" id="{DB83F26A-7A23-4295-B2CD-72DA433B4A0E}"/>
              </a:ext>
            </a:extLst>
          </p:cNvPr>
          <p:cNvSpPr/>
          <p:nvPr/>
        </p:nvSpPr>
        <p:spPr>
          <a:xfrm>
            <a:off x="4034827" y="1712993"/>
            <a:ext cx="1508720" cy="906842"/>
          </a:xfrm>
          <a:prstGeom prst="roundRect">
            <a:avLst>
              <a:gd name="adj" fmla="val 12220"/>
            </a:avLst>
          </a:prstGeom>
          <a:solidFill>
            <a:srgbClr val="97440A"/>
          </a:solidFill>
          <a:ln w="254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solidFill>
                  <a:prstClr val="white"/>
                </a:solidFill>
              </a:rPr>
              <a:t>Coverage Requirements Discovery</a:t>
            </a:r>
          </a:p>
        </p:txBody>
      </p:sp>
      <p:sp>
        <p:nvSpPr>
          <p:cNvPr id="21" name="Rectangle: Rounded Corners 20">
            <a:extLst>
              <a:ext uri="{FF2B5EF4-FFF2-40B4-BE49-F238E27FC236}">
                <a16:creationId xmlns:a16="http://schemas.microsoft.com/office/drawing/2014/main" id="{15FF28CD-7CFF-4BB6-83E9-503BD33C7C34}"/>
              </a:ext>
            </a:extLst>
          </p:cNvPr>
          <p:cNvSpPr/>
          <p:nvPr/>
        </p:nvSpPr>
        <p:spPr>
          <a:xfrm>
            <a:off x="2346181" y="4895729"/>
            <a:ext cx="1508720" cy="906842"/>
          </a:xfrm>
          <a:prstGeom prst="roundRect">
            <a:avLst>
              <a:gd name="adj" fmla="val 12220"/>
            </a:avLst>
          </a:prstGeom>
          <a:solidFill>
            <a:schemeClr val="bg2">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solidFill>
                  <a:prstClr val="white"/>
                </a:solidFill>
              </a:rPr>
              <a:t>Performing Laboratory Reporting</a:t>
            </a:r>
          </a:p>
        </p:txBody>
      </p:sp>
      <p:sp>
        <p:nvSpPr>
          <p:cNvPr id="22" name="Rectangle: Rounded Corners 21">
            <a:extLst>
              <a:ext uri="{FF2B5EF4-FFF2-40B4-BE49-F238E27FC236}">
                <a16:creationId xmlns:a16="http://schemas.microsoft.com/office/drawing/2014/main" id="{00B60E23-64BB-4DBF-8E43-149739417EA9}"/>
              </a:ext>
            </a:extLst>
          </p:cNvPr>
          <p:cNvSpPr/>
          <p:nvPr/>
        </p:nvSpPr>
        <p:spPr>
          <a:xfrm>
            <a:off x="2371745" y="1707755"/>
            <a:ext cx="1508720" cy="906842"/>
          </a:xfrm>
          <a:prstGeom prst="roundRect">
            <a:avLst>
              <a:gd name="adj" fmla="val 12220"/>
            </a:avLst>
          </a:prstGeom>
          <a:solidFill>
            <a:srgbClr val="97440A"/>
          </a:solidFill>
          <a:ln w="254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solidFill>
                  <a:prstClr val="white"/>
                </a:solidFill>
              </a:rPr>
              <a:t>Data Exchange for Quality Measures </a:t>
            </a:r>
          </a:p>
        </p:txBody>
      </p:sp>
      <p:sp>
        <p:nvSpPr>
          <p:cNvPr id="23" name="Rectangle: Rounded Corners 22">
            <a:extLst>
              <a:ext uri="{FF2B5EF4-FFF2-40B4-BE49-F238E27FC236}">
                <a16:creationId xmlns:a16="http://schemas.microsoft.com/office/drawing/2014/main" id="{D2D27E2A-C15D-495A-8F2F-DB6942933A66}"/>
              </a:ext>
            </a:extLst>
          </p:cNvPr>
          <p:cNvSpPr/>
          <p:nvPr/>
        </p:nvSpPr>
        <p:spPr>
          <a:xfrm>
            <a:off x="5685696" y="2814154"/>
            <a:ext cx="1508720" cy="906842"/>
          </a:xfrm>
          <a:prstGeom prst="roundRect">
            <a:avLst>
              <a:gd name="adj" fmla="val 12220"/>
            </a:avLst>
          </a:prstGeom>
          <a:solidFill>
            <a:srgbClr val="E2E2E2"/>
          </a:solidFill>
          <a:ln w="57150">
            <a:noFill/>
          </a:ln>
          <a:effectLst>
            <a:outerShdw blurRad="57150" dist="19050" dir="5400000" algn="tl"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rPr>
              <a:t>Prior-Authorization </a:t>
            </a:r>
            <a:r>
              <a:rPr lang="en-US" sz="1350" b="1" dirty="0">
                <a:solidFill>
                  <a:schemeClr val="tx2"/>
                </a:solidFill>
              </a:rPr>
              <a:t>Support</a:t>
            </a:r>
            <a:endParaRPr lang="en-US" sz="1200" b="1" dirty="0">
              <a:solidFill>
                <a:schemeClr val="tx2"/>
              </a:solidFill>
            </a:endParaRPr>
          </a:p>
        </p:txBody>
      </p:sp>
      <p:sp>
        <p:nvSpPr>
          <p:cNvPr id="24" name="Rectangle: Rounded Corners 23">
            <a:extLst>
              <a:ext uri="{FF2B5EF4-FFF2-40B4-BE49-F238E27FC236}">
                <a16:creationId xmlns:a16="http://schemas.microsoft.com/office/drawing/2014/main" id="{64B904AD-08C8-43C9-90FC-E4E63901B3F0}"/>
              </a:ext>
            </a:extLst>
          </p:cNvPr>
          <p:cNvSpPr/>
          <p:nvPr/>
        </p:nvSpPr>
        <p:spPr>
          <a:xfrm>
            <a:off x="4034824" y="3858263"/>
            <a:ext cx="1508720" cy="906842"/>
          </a:xfrm>
          <a:prstGeom prst="roundRect">
            <a:avLst>
              <a:gd name="adj" fmla="val 12220"/>
            </a:avLst>
          </a:prstGeom>
          <a:solidFill>
            <a:srgbClr val="51657F"/>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solidFill>
                  <a:prstClr val="white"/>
                </a:solidFill>
              </a:rPr>
              <a:t>Risk Based Contract Member Identification</a:t>
            </a:r>
          </a:p>
        </p:txBody>
      </p:sp>
      <p:sp>
        <p:nvSpPr>
          <p:cNvPr id="25" name="Slide Number Placeholder 5">
            <a:extLst>
              <a:ext uri="{FF2B5EF4-FFF2-40B4-BE49-F238E27FC236}">
                <a16:creationId xmlns:a16="http://schemas.microsoft.com/office/drawing/2014/main" id="{A58135D0-AE5F-47B9-896B-80D7A78CF8D4}"/>
              </a:ext>
            </a:extLst>
          </p:cNvPr>
          <p:cNvSpPr txBox="1">
            <a:spLocks/>
          </p:cNvSpPr>
          <p:nvPr/>
        </p:nvSpPr>
        <p:spPr>
          <a:xfrm>
            <a:off x="5435666" y="5868908"/>
            <a:ext cx="250031" cy="131843"/>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685E2-ECFC-4B14-B52F-5ED9059F718A}" type="slidenum">
              <a:rPr lang="en-US" sz="900">
                <a:solidFill>
                  <a:prstClr val="black">
                    <a:tint val="75000"/>
                  </a:prstClr>
                </a:solidFill>
              </a:rPr>
              <a:pPr/>
              <a:t>39</a:t>
            </a:fld>
            <a:endParaRPr lang="en-US" sz="900" dirty="0">
              <a:solidFill>
                <a:prstClr val="black">
                  <a:tint val="75000"/>
                </a:prstClr>
              </a:solidFill>
            </a:endParaRPr>
          </a:p>
        </p:txBody>
      </p:sp>
      <p:sp>
        <p:nvSpPr>
          <p:cNvPr id="26" name="TextBox 25">
            <a:extLst>
              <a:ext uri="{FF2B5EF4-FFF2-40B4-BE49-F238E27FC236}">
                <a16:creationId xmlns:a16="http://schemas.microsoft.com/office/drawing/2014/main" id="{40691F74-346C-492E-99E6-7CA76AD65BEC}"/>
              </a:ext>
            </a:extLst>
          </p:cNvPr>
          <p:cNvSpPr txBox="1"/>
          <p:nvPr/>
        </p:nvSpPr>
        <p:spPr>
          <a:xfrm>
            <a:off x="7983395" y="4568624"/>
            <a:ext cx="2603267" cy="1471493"/>
          </a:xfrm>
          <a:prstGeom prst="rect">
            <a:avLst/>
          </a:prstGeom>
          <a:noFill/>
        </p:spPr>
        <p:txBody>
          <a:bodyPr wrap="square" rtlCol="0">
            <a:spAutoFit/>
          </a:bodyPr>
          <a:lstStyle/>
          <a:p>
            <a:pPr>
              <a:lnSpc>
                <a:spcPct val="150000"/>
              </a:lnSpc>
              <a:spcBef>
                <a:spcPts val="900"/>
              </a:spcBef>
            </a:pPr>
            <a:r>
              <a:rPr lang="en-US" sz="1050" b="1" dirty="0"/>
              <a:t>In HL7 ballot reconciliation as draft standard</a:t>
            </a:r>
          </a:p>
          <a:p>
            <a:pPr>
              <a:lnSpc>
                <a:spcPct val="150000"/>
              </a:lnSpc>
              <a:spcBef>
                <a:spcPts val="450"/>
              </a:spcBef>
            </a:pPr>
            <a:r>
              <a:rPr lang="en-US" sz="1050" b="1" dirty="0"/>
              <a:t>Under active development</a:t>
            </a:r>
          </a:p>
          <a:p>
            <a:pPr>
              <a:lnSpc>
                <a:spcPct val="150000"/>
              </a:lnSpc>
              <a:spcBef>
                <a:spcPts val="450"/>
              </a:spcBef>
            </a:pPr>
            <a:r>
              <a:rPr lang="en-US" sz="1050" b="1" dirty="0"/>
              <a:t>2019 Use Cases  </a:t>
            </a:r>
          </a:p>
          <a:p>
            <a:pPr>
              <a:lnSpc>
                <a:spcPct val="150000"/>
              </a:lnSpc>
              <a:spcBef>
                <a:spcPts val="450"/>
              </a:spcBef>
            </a:pPr>
            <a:r>
              <a:rPr lang="en-US" sz="1050" b="1" dirty="0"/>
              <a:t>Use Cases in Discovery</a:t>
            </a:r>
          </a:p>
        </p:txBody>
      </p:sp>
      <p:sp>
        <p:nvSpPr>
          <p:cNvPr id="27" name="Rectangle: Rounded Corners 26">
            <a:extLst>
              <a:ext uri="{FF2B5EF4-FFF2-40B4-BE49-F238E27FC236}">
                <a16:creationId xmlns:a16="http://schemas.microsoft.com/office/drawing/2014/main" id="{9C803C0E-7DED-4447-B062-4B4AF46CA4B6}"/>
              </a:ext>
            </a:extLst>
          </p:cNvPr>
          <p:cNvSpPr/>
          <p:nvPr/>
        </p:nvSpPr>
        <p:spPr>
          <a:xfrm>
            <a:off x="5685695" y="3863855"/>
            <a:ext cx="1508720" cy="906842"/>
          </a:xfrm>
          <a:prstGeom prst="roundRect">
            <a:avLst>
              <a:gd name="adj" fmla="val 12220"/>
            </a:avLst>
          </a:prstGeom>
          <a:solidFill>
            <a:srgbClr val="51657F"/>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25" b="1" dirty="0">
                <a:solidFill>
                  <a:prstClr val="white"/>
                </a:solidFill>
              </a:rPr>
              <a:t>Alerts:</a:t>
            </a:r>
          </a:p>
          <a:p>
            <a:pPr algn="ctr"/>
            <a:r>
              <a:rPr lang="en-US" sz="1125" b="1" dirty="0">
                <a:solidFill>
                  <a:prstClr val="white"/>
                </a:solidFill>
              </a:rPr>
              <a:t>Notification (ADT),</a:t>
            </a:r>
          </a:p>
          <a:p>
            <a:pPr algn="ctr"/>
            <a:r>
              <a:rPr lang="en-US" sz="1125" b="1" dirty="0">
                <a:solidFill>
                  <a:prstClr val="white"/>
                </a:solidFill>
              </a:rPr>
              <a:t>Transitions in Care, ER admit/discharge, …</a:t>
            </a:r>
          </a:p>
        </p:txBody>
      </p:sp>
      <p:sp>
        <p:nvSpPr>
          <p:cNvPr id="28" name="Rectangle: Rounded Corners 27">
            <a:extLst>
              <a:ext uri="{FF2B5EF4-FFF2-40B4-BE49-F238E27FC236}">
                <a16:creationId xmlns:a16="http://schemas.microsoft.com/office/drawing/2014/main" id="{987B6F25-3C99-41C9-AC07-A869FDEEFEFD}"/>
              </a:ext>
            </a:extLst>
          </p:cNvPr>
          <p:cNvSpPr/>
          <p:nvPr/>
        </p:nvSpPr>
        <p:spPr>
          <a:xfrm>
            <a:off x="7625706" y="5264699"/>
            <a:ext cx="247207" cy="191387"/>
          </a:xfrm>
          <a:prstGeom prst="roundRect">
            <a:avLst/>
          </a:prstGeom>
          <a:solidFill>
            <a:srgbClr val="51657F"/>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200" dirty="0">
              <a:solidFill>
                <a:prstClr val="white"/>
              </a:solidFill>
            </a:endParaRPr>
          </a:p>
        </p:txBody>
      </p:sp>
      <p:sp>
        <p:nvSpPr>
          <p:cNvPr id="29" name="Rectangle: Rounded Corners 28">
            <a:extLst>
              <a:ext uri="{FF2B5EF4-FFF2-40B4-BE49-F238E27FC236}">
                <a16:creationId xmlns:a16="http://schemas.microsoft.com/office/drawing/2014/main" id="{8BCC44E0-75AE-4B3B-8134-6509C5CD6905}"/>
              </a:ext>
            </a:extLst>
          </p:cNvPr>
          <p:cNvSpPr/>
          <p:nvPr/>
        </p:nvSpPr>
        <p:spPr>
          <a:xfrm>
            <a:off x="7625707" y="4675004"/>
            <a:ext cx="247207" cy="191387"/>
          </a:xfrm>
          <a:prstGeom prst="roundRect">
            <a:avLst/>
          </a:prstGeom>
          <a:solidFill>
            <a:srgbClr val="974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Rounded Corners 29">
            <a:extLst>
              <a:ext uri="{FF2B5EF4-FFF2-40B4-BE49-F238E27FC236}">
                <a16:creationId xmlns:a16="http://schemas.microsoft.com/office/drawing/2014/main" id="{027A8105-D524-486D-B6C5-AA02F24806B4}"/>
              </a:ext>
            </a:extLst>
          </p:cNvPr>
          <p:cNvSpPr/>
          <p:nvPr/>
        </p:nvSpPr>
        <p:spPr>
          <a:xfrm>
            <a:off x="7625707" y="4960607"/>
            <a:ext cx="247207" cy="191387"/>
          </a:xfrm>
          <a:prstGeom prst="roundRect">
            <a:avLst/>
          </a:prstGeom>
          <a:solidFill>
            <a:srgbClr val="E2E2E2"/>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Rounded Corners 27">
            <a:extLst>
              <a:ext uri="{FF2B5EF4-FFF2-40B4-BE49-F238E27FC236}">
                <a16:creationId xmlns:a16="http://schemas.microsoft.com/office/drawing/2014/main" id="{F36F84F9-E87D-4055-85E1-5024813F6C5D}"/>
              </a:ext>
            </a:extLst>
          </p:cNvPr>
          <p:cNvSpPr/>
          <p:nvPr/>
        </p:nvSpPr>
        <p:spPr>
          <a:xfrm>
            <a:off x="5694148" y="4925092"/>
            <a:ext cx="1508720" cy="906842"/>
          </a:xfrm>
          <a:prstGeom prst="roundRect">
            <a:avLst>
              <a:gd name="adj" fmla="val 12220"/>
            </a:avLst>
          </a:prstGeom>
          <a:solidFill>
            <a:schemeClr val="bg2">
              <a:lumMod val="50000"/>
            </a:schemeClr>
          </a:solidFill>
          <a:ln w="38100">
            <a:solidFill>
              <a:srgbClr val="FF0000"/>
            </a:solidFill>
            <a:prstDash val="solid"/>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solidFill>
                  <a:prstClr val="white"/>
                </a:solidFill>
              </a:rPr>
              <a:t>Patient Cost Transparency</a:t>
            </a:r>
          </a:p>
        </p:txBody>
      </p:sp>
      <p:sp>
        <p:nvSpPr>
          <p:cNvPr id="32" name="Rectangle: Rounded Corners 30">
            <a:extLst>
              <a:ext uri="{FF2B5EF4-FFF2-40B4-BE49-F238E27FC236}">
                <a16:creationId xmlns:a16="http://schemas.microsoft.com/office/drawing/2014/main" id="{5357CAA2-8A2A-441F-A901-5CFB85CBEEF3}"/>
              </a:ext>
            </a:extLst>
          </p:cNvPr>
          <p:cNvSpPr/>
          <p:nvPr/>
        </p:nvSpPr>
        <p:spPr>
          <a:xfrm>
            <a:off x="4034824" y="4906992"/>
            <a:ext cx="1508720" cy="906842"/>
          </a:xfrm>
          <a:prstGeom prst="roundRect">
            <a:avLst>
              <a:gd name="adj" fmla="val 12220"/>
            </a:avLst>
          </a:prstGeom>
          <a:solidFill>
            <a:schemeClr val="bg2">
              <a:lumMod val="50000"/>
            </a:schemeClr>
          </a:solidFill>
          <a:ln w="38100">
            <a:noFill/>
            <a:prstDash val="solid"/>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solidFill>
                  <a:prstClr val="white"/>
                </a:solidFill>
              </a:rPr>
              <a:t>Chronic Illness Documentation  for</a:t>
            </a:r>
          </a:p>
          <a:p>
            <a:pPr algn="ctr"/>
            <a:r>
              <a:rPr lang="en-US" sz="1200" b="1" dirty="0">
                <a:solidFill>
                  <a:prstClr val="white"/>
                </a:solidFill>
              </a:rPr>
              <a:t>Risk Adjustment</a:t>
            </a:r>
          </a:p>
        </p:txBody>
      </p:sp>
      <p:sp>
        <p:nvSpPr>
          <p:cNvPr id="33" name="Rectangle: Rounded Corners 32">
            <a:extLst>
              <a:ext uri="{FF2B5EF4-FFF2-40B4-BE49-F238E27FC236}">
                <a16:creationId xmlns:a16="http://schemas.microsoft.com/office/drawing/2014/main" id="{E0C0D74B-BE2A-4A51-B00D-2474D5F50707}"/>
              </a:ext>
            </a:extLst>
          </p:cNvPr>
          <p:cNvSpPr/>
          <p:nvPr/>
        </p:nvSpPr>
        <p:spPr>
          <a:xfrm>
            <a:off x="4034824" y="2809534"/>
            <a:ext cx="1508720" cy="906842"/>
          </a:xfrm>
          <a:prstGeom prst="roundRect">
            <a:avLst>
              <a:gd name="adj" fmla="val 12220"/>
            </a:avLst>
          </a:prstGeom>
          <a:solidFill>
            <a:srgbClr val="E2E2E2"/>
          </a:solidFill>
          <a:ln w="57150">
            <a:solidFill>
              <a:srgbClr val="FF0000"/>
            </a:solidFill>
          </a:ln>
          <a:effectLst>
            <a:outerShdw blurRad="57150" dist="19050" dir="5400000" algn="tl"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2"/>
                </a:solidFill>
              </a:rPr>
              <a:t>Health Record Exchange: </a:t>
            </a:r>
          </a:p>
          <a:p>
            <a:pPr algn="ctr"/>
            <a:r>
              <a:rPr lang="en-US" sz="1350" b="1" dirty="0">
                <a:solidFill>
                  <a:schemeClr val="tx2"/>
                </a:solidFill>
              </a:rPr>
              <a:t>Payer Data </a:t>
            </a:r>
          </a:p>
          <a:p>
            <a:pPr algn="ctr"/>
            <a:r>
              <a:rPr lang="en-US" sz="1350" b="1" dirty="0">
                <a:solidFill>
                  <a:schemeClr val="tx2"/>
                </a:solidFill>
              </a:rPr>
              <a:t>Exchange</a:t>
            </a:r>
          </a:p>
        </p:txBody>
      </p:sp>
      <p:sp>
        <p:nvSpPr>
          <p:cNvPr id="34" name="Rectangle: Rounded Corners 33">
            <a:extLst>
              <a:ext uri="{FF2B5EF4-FFF2-40B4-BE49-F238E27FC236}">
                <a16:creationId xmlns:a16="http://schemas.microsoft.com/office/drawing/2014/main" id="{3DB8FFFF-FF45-48EE-AA6F-F94AB016F567}"/>
              </a:ext>
            </a:extLst>
          </p:cNvPr>
          <p:cNvSpPr/>
          <p:nvPr/>
        </p:nvSpPr>
        <p:spPr>
          <a:xfrm>
            <a:off x="7625706" y="5564052"/>
            <a:ext cx="247207" cy="191387"/>
          </a:xfrm>
          <a:prstGeom prst="roundRect">
            <a:avLst/>
          </a:prstGeom>
          <a:solidFill>
            <a:schemeClr val="bg2">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200" dirty="0">
              <a:solidFill>
                <a:prstClr val="white"/>
              </a:solidFill>
              <a:highlight>
                <a:srgbClr val="808080"/>
              </a:highlight>
            </a:endParaRPr>
          </a:p>
        </p:txBody>
      </p:sp>
    </p:spTree>
    <p:extLst>
      <p:ext uri="{BB962C8B-B14F-4D97-AF65-F5344CB8AC3E}">
        <p14:creationId xmlns:p14="http://schemas.microsoft.com/office/powerpoint/2010/main" val="355970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Sequoia Project Initiatives</a:t>
            </a:r>
          </a:p>
        </p:txBody>
      </p:sp>
      <p:sp>
        <p:nvSpPr>
          <p:cNvPr id="4" name="Slide Number Placeholder 3"/>
          <p:cNvSpPr>
            <a:spLocks noGrp="1"/>
          </p:cNvSpPr>
          <p:nvPr>
            <p:ph type="sldNum" sz="quarter" idx="4"/>
          </p:nvPr>
        </p:nvSpPr>
        <p:spPr/>
        <p:txBody>
          <a:bodyPr/>
          <a:lstStyle/>
          <a:p>
            <a:fld id="{110F2CD9-D4A6-D649-B317-3FECD8B02543}" type="slidenum">
              <a:rPr lang="en-US" smtClean="0"/>
              <a:pPr/>
              <a:t>4</a:t>
            </a:fld>
            <a:endParaRPr lang="en-US" dirty="0"/>
          </a:p>
        </p:txBody>
      </p:sp>
      <p:sp>
        <p:nvSpPr>
          <p:cNvPr id="9" name="Footer Placeholder 4"/>
          <p:cNvSpPr>
            <a:spLocks noGrp="1"/>
          </p:cNvSpPr>
          <p:nvPr>
            <p:ph type="ftr" sz="quarter" idx="3"/>
          </p:nvPr>
        </p:nvSpPr>
        <p:spPr>
          <a:xfrm>
            <a:off x="2252241" y="6448961"/>
            <a:ext cx="2895600" cy="365125"/>
          </a:xfrm>
        </p:spPr>
        <p:txBody>
          <a:bodyPr/>
          <a:lstStyle/>
          <a:p>
            <a:r>
              <a:rPr lang="en-US" dirty="0"/>
              <a:t>2019 @Copyright The Sequoia Project. All rights reserved.</a:t>
            </a:r>
          </a:p>
        </p:txBody>
      </p:sp>
      <p:pic>
        <p:nvPicPr>
          <p:cNvPr id="14" name="Picture 13"/>
          <p:cNvPicPr>
            <a:picLocks noChangeAspect="1"/>
          </p:cNvPicPr>
          <p:nvPr/>
        </p:nvPicPr>
        <p:blipFill>
          <a:blip r:embed="rId2"/>
          <a:stretch>
            <a:fillRect/>
          </a:stretch>
        </p:blipFill>
        <p:spPr>
          <a:xfrm>
            <a:off x="2252241" y="4062295"/>
            <a:ext cx="2267618" cy="412673"/>
          </a:xfrm>
          <a:prstGeom prst="rect">
            <a:avLst/>
          </a:prstGeom>
        </p:spPr>
      </p:pic>
      <p:pic>
        <p:nvPicPr>
          <p:cNvPr id="3" name="Picture 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316513" y="2371699"/>
            <a:ext cx="1666303" cy="613200"/>
          </a:xfrm>
          <a:prstGeom prst="rect">
            <a:avLst/>
          </a:prstGeom>
        </p:spPr>
      </p:pic>
      <p:sp>
        <p:nvSpPr>
          <p:cNvPr id="5" name="Rectangle 4"/>
          <p:cNvSpPr/>
          <p:nvPr/>
        </p:nvSpPr>
        <p:spPr>
          <a:xfrm>
            <a:off x="5115734" y="2125466"/>
            <a:ext cx="5095066" cy="1421928"/>
          </a:xfrm>
          <a:prstGeom prst="rect">
            <a:avLst/>
          </a:prstGeom>
        </p:spPr>
        <p:txBody>
          <a:bodyPr wrap="square">
            <a:spAutoFit/>
          </a:bodyPr>
          <a:lstStyle/>
          <a:p>
            <a:pPr fontAlgn="ctr">
              <a:lnSpc>
                <a:spcPct val="120000"/>
              </a:lnSpc>
              <a:spcBef>
                <a:spcPts val="1680"/>
              </a:spcBef>
            </a:pPr>
            <a:r>
              <a:rPr lang="en-US" b="1" dirty="0">
                <a:solidFill>
                  <a:srgbClr val="FEA211"/>
                </a:solidFill>
                <a:latin typeface="Arial" panose="020B0604020202020204" pitchFamily="34" charset="0"/>
                <a:cs typeface="Arial" panose="020B0604020202020204" pitchFamily="34" charset="0"/>
              </a:rPr>
              <a:t>PULSE</a:t>
            </a:r>
            <a:r>
              <a:rPr lang="en-US" dirty="0">
                <a:solidFill>
                  <a:srgbClr val="FEA211"/>
                </a:solidFill>
                <a:latin typeface="Arial" panose="020B0604020202020204" pitchFamily="34" charset="0"/>
                <a:cs typeface="Arial" panose="020B0604020202020204" pitchFamily="34" charset="0"/>
              </a:rPr>
              <a:t> </a:t>
            </a:r>
            <a:r>
              <a:rPr lang="en-US" dirty="0">
                <a:solidFill>
                  <a:schemeClr val="tx2">
                    <a:lumMod val="50000"/>
                  </a:schemeClr>
                </a:solidFill>
                <a:latin typeface="Arial" panose="020B0604020202020204" pitchFamily="34" charset="0"/>
                <a:cs typeface="Arial" panose="020B0604020202020204" pitchFamily="34" charset="0"/>
              </a:rPr>
              <a:t>is a system which provides disaster healthcare volunteers access to information to treat individuals injured or displaced by disasters</a:t>
            </a:r>
          </a:p>
        </p:txBody>
      </p:sp>
      <p:sp>
        <p:nvSpPr>
          <p:cNvPr id="6" name="Rectangle 5"/>
          <p:cNvSpPr/>
          <p:nvPr/>
        </p:nvSpPr>
        <p:spPr>
          <a:xfrm>
            <a:off x="5115734" y="3798112"/>
            <a:ext cx="5062958" cy="1089529"/>
          </a:xfrm>
          <a:prstGeom prst="rect">
            <a:avLst/>
          </a:prstGeom>
        </p:spPr>
        <p:txBody>
          <a:bodyPr wrap="square">
            <a:spAutoFit/>
          </a:bodyPr>
          <a:lstStyle/>
          <a:p>
            <a:pPr fontAlgn="ctr">
              <a:lnSpc>
                <a:spcPct val="120000"/>
              </a:lnSpc>
              <a:spcBef>
                <a:spcPts val="1800"/>
              </a:spcBef>
            </a:pPr>
            <a:r>
              <a:rPr lang="en-US" b="1" dirty="0">
                <a:solidFill>
                  <a:srgbClr val="F58C09"/>
                </a:solidFill>
                <a:latin typeface="Arial" panose="020B0604020202020204" pitchFamily="34" charset="0"/>
                <a:cs typeface="Arial" panose="020B0604020202020204" pitchFamily="34" charset="0"/>
              </a:rPr>
              <a:t>RSNA Image Share Validation Program </a:t>
            </a:r>
            <a:r>
              <a:rPr lang="en-US" dirty="0">
                <a:solidFill>
                  <a:schemeClr val="tx2">
                    <a:lumMod val="50000"/>
                  </a:schemeClr>
                </a:solidFill>
                <a:latin typeface="Arial" panose="020B0604020202020204" pitchFamily="34" charset="0"/>
                <a:cs typeface="Arial" panose="020B0604020202020204" pitchFamily="34" charset="0"/>
              </a:rPr>
              <a:t>is an interoperability testing program to enable seamless sharing of medical images</a:t>
            </a:r>
          </a:p>
        </p:txBody>
      </p:sp>
      <p:sp>
        <p:nvSpPr>
          <p:cNvPr id="10" name="Rectangle 9"/>
          <p:cNvSpPr/>
          <p:nvPr/>
        </p:nvSpPr>
        <p:spPr>
          <a:xfrm>
            <a:off x="5115734" y="5168146"/>
            <a:ext cx="5062958" cy="757130"/>
          </a:xfrm>
          <a:prstGeom prst="rect">
            <a:avLst/>
          </a:prstGeom>
        </p:spPr>
        <p:txBody>
          <a:bodyPr wrap="square">
            <a:spAutoFit/>
          </a:bodyPr>
          <a:lstStyle/>
          <a:p>
            <a:pPr fontAlgn="ctr">
              <a:lnSpc>
                <a:spcPct val="120000"/>
              </a:lnSpc>
              <a:spcBef>
                <a:spcPts val="1800"/>
              </a:spcBef>
            </a:pPr>
            <a:r>
              <a:rPr lang="en-US" b="1" dirty="0">
                <a:solidFill>
                  <a:srgbClr val="F58C09"/>
                </a:solidFill>
                <a:latin typeface="Arial" panose="020B0604020202020204" pitchFamily="34" charset="0"/>
                <a:cs typeface="Arial" panose="020B0604020202020204" pitchFamily="34" charset="0"/>
              </a:rPr>
              <a:t>Interoperability Matters </a:t>
            </a:r>
            <a:r>
              <a:rPr lang="en-US" dirty="0">
                <a:solidFill>
                  <a:schemeClr val="tx2">
                    <a:lumMod val="50000"/>
                  </a:schemeClr>
                </a:solidFill>
                <a:latin typeface="Arial" panose="020B0604020202020204" pitchFamily="34" charset="0"/>
                <a:cs typeface="Arial" panose="020B0604020202020204" pitchFamily="34" charset="0"/>
              </a:rPr>
              <a:t>is an interoperability leadership forum</a:t>
            </a:r>
          </a:p>
        </p:txBody>
      </p:sp>
      <p:sp>
        <p:nvSpPr>
          <p:cNvPr id="7" name="TextBox 6"/>
          <p:cNvSpPr txBox="1"/>
          <p:nvPr/>
        </p:nvSpPr>
        <p:spPr>
          <a:xfrm>
            <a:off x="1823676" y="5131213"/>
            <a:ext cx="3124749" cy="830997"/>
          </a:xfrm>
          <a:prstGeom prst="rect">
            <a:avLst/>
          </a:prstGeom>
          <a:noFill/>
        </p:spPr>
        <p:txBody>
          <a:bodyPr wrap="square" rtlCol="0">
            <a:spAutoFit/>
          </a:bodyPr>
          <a:lstStyle/>
          <a:p>
            <a:pPr algn="ctr"/>
            <a:r>
              <a:rPr lang="en-US" sz="2400" b="1" dirty="0">
                <a:latin typeface="Bahnschrift" panose="020B0502040204020203" pitchFamily="34" charset="0"/>
              </a:rPr>
              <a:t>Interoperability Matters</a:t>
            </a:r>
          </a:p>
        </p:txBody>
      </p:sp>
    </p:spTree>
    <p:extLst>
      <p:ext uri="{BB962C8B-B14F-4D97-AF65-F5344CB8AC3E}">
        <p14:creationId xmlns:p14="http://schemas.microsoft.com/office/powerpoint/2010/main" val="2824724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7187E8-CFBE-4FB5-A85D-C9A87B59297D}"/>
              </a:ext>
            </a:extLst>
          </p:cNvPr>
          <p:cNvSpPr>
            <a:spLocks noGrp="1"/>
          </p:cNvSpPr>
          <p:nvPr>
            <p:ph type="body" sz="quarter" idx="13"/>
          </p:nvPr>
        </p:nvSpPr>
        <p:spPr>
          <a:xfrm>
            <a:off x="3261848" y="1258319"/>
            <a:ext cx="7022306" cy="402557"/>
          </a:xfrm>
        </p:spPr>
        <p:txBody>
          <a:bodyPr/>
          <a:lstStyle/>
          <a:p>
            <a:r>
              <a:rPr lang="en-US" dirty="0"/>
              <a:t>Dara’s Journey</a:t>
            </a:r>
          </a:p>
        </p:txBody>
      </p:sp>
      <p:pic>
        <p:nvPicPr>
          <p:cNvPr id="3" name="Picture 2">
            <a:extLst>
              <a:ext uri="{FF2B5EF4-FFF2-40B4-BE49-F238E27FC236}">
                <a16:creationId xmlns:a16="http://schemas.microsoft.com/office/drawing/2014/main" id="{C21D3C01-0895-47B4-A33A-954C838D01F1}"/>
              </a:ext>
            </a:extLst>
          </p:cNvPr>
          <p:cNvPicPr>
            <a:picLocks noChangeAspect="1"/>
          </p:cNvPicPr>
          <p:nvPr/>
        </p:nvPicPr>
        <p:blipFill>
          <a:blip r:embed="rId2"/>
          <a:stretch>
            <a:fillRect/>
          </a:stretch>
        </p:blipFill>
        <p:spPr>
          <a:xfrm>
            <a:off x="4605717" y="1660876"/>
            <a:ext cx="5941600" cy="4264599"/>
          </a:xfrm>
          <a:prstGeom prst="rect">
            <a:avLst/>
          </a:prstGeom>
        </p:spPr>
      </p:pic>
      <p:sp>
        <p:nvSpPr>
          <p:cNvPr id="4" name="Rectangle 3">
            <a:extLst>
              <a:ext uri="{FF2B5EF4-FFF2-40B4-BE49-F238E27FC236}">
                <a16:creationId xmlns:a16="http://schemas.microsoft.com/office/drawing/2014/main" id="{43AE5677-CF81-4A81-A32A-93DE795AB0FA}"/>
              </a:ext>
            </a:extLst>
          </p:cNvPr>
          <p:cNvSpPr/>
          <p:nvPr/>
        </p:nvSpPr>
        <p:spPr>
          <a:xfrm>
            <a:off x="1672401" y="2158576"/>
            <a:ext cx="2876779" cy="3672800"/>
          </a:xfrm>
          <a:prstGeom prst="rect">
            <a:avLst/>
          </a:prstGeom>
        </p:spPr>
        <p:txBody>
          <a:bodyPr wrap="square">
            <a:spAutoFit/>
          </a:bodyPr>
          <a:lstStyle/>
          <a:p>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vignette describes a clinical encounter for a 78-year-old Asian woman named Dara.  The encounter spans primary care, specialty care, hospitalization and return to primary care. The information exchanges include:</a:t>
            </a:r>
          </a:p>
          <a:p>
            <a:pPr marL="386954" lvl="1" indent="-258366">
              <a:spcBef>
                <a:spcPts val="450"/>
              </a:spcBef>
              <a:buFont typeface="+mj-lt"/>
              <a:buAutoNum type="arabicPeriod"/>
            </a:pPr>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payer scheduled appointments, </a:t>
            </a:r>
          </a:p>
          <a:p>
            <a:pPr marL="386954" lvl="1" indent="-258366">
              <a:spcBef>
                <a:spcPts val="450"/>
              </a:spcBef>
              <a:buFont typeface="+mj-lt"/>
              <a:buAutoNum type="arabicPeriod"/>
            </a:pPr>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retrieving payer information and incorporating it into the patient’s clinical record, </a:t>
            </a:r>
          </a:p>
          <a:p>
            <a:pPr marL="386954" lvl="1" indent="-258366">
              <a:spcBef>
                <a:spcPts val="450"/>
              </a:spcBef>
              <a:buFont typeface="+mj-lt"/>
              <a:buAutoNum type="arabicPeriod"/>
            </a:pPr>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integrating coverage requirements in the provider’s clinical workflow and </a:t>
            </a:r>
          </a:p>
          <a:p>
            <a:pPr marL="386954" lvl="1" indent="-258366">
              <a:spcBef>
                <a:spcPts val="450"/>
              </a:spcBef>
              <a:buFont typeface="+mj-lt"/>
              <a:buAutoNum type="arabicPeriod"/>
            </a:pPr>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support for automatic reporting of quality measures. </a:t>
            </a:r>
            <a:endParaRPr lang="en-US" sz="1350" b="1" dirty="0">
              <a:solidFill>
                <a:srgbClr val="002060"/>
              </a:solidFill>
            </a:endParaRPr>
          </a:p>
        </p:txBody>
      </p:sp>
    </p:spTree>
    <p:extLst>
      <p:ext uri="{BB962C8B-B14F-4D97-AF65-F5344CB8AC3E}">
        <p14:creationId xmlns:p14="http://schemas.microsoft.com/office/powerpoint/2010/main" val="422352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A484FE-5281-4C13-80CE-0CDB5411F941}"/>
              </a:ext>
            </a:extLst>
          </p:cNvPr>
          <p:cNvSpPr>
            <a:spLocks noGrp="1"/>
          </p:cNvSpPr>
          <p:nvPr>
            <p:ph type="body" sz="quarter" idx="13"/>
          </p:nvPr>
        </p:nvSpPr>
        <p:spPr>
          <a:xfrm>
            <a:off x="3362209" y="1227510"/>
            <a:ext cx="7022306" cy="402557"/>
          </a:xfrm>
        </p:spPr>
        <p:txBody>
          <a:bodyPr/>
          <a:lstStyle/>
          <a:p>
            <a:r>
              <a:rPr lang="en-US" dirty="0"/>
              <a:t>Interactions (all FHIR based)</a:t>
            </a:r>
          </a:p>
        </p:txBody>
      </p:sp>
      <p:graphicFrame>
        <p:nvGraphicFramePr>
          <p:cNvPr id="5" name="Table 4">
            <a:extLst>
              <a:ext uri="{FF2B5EF4-FFF2-40B4-BE49-F238E27FC236}">
                <a16:creationId xmlns:a16="http://schemas.microsoft.com/office/drawing/2014/main" id="{4481574F-ADAA-4B97-9AC2-F27434F90DDF}"/>
              </a:ext>
            </a:extLst>
          </p:cNvPr>
          <p:cNvGraphicFramePr>
            <a:graphicFrameLocks noGrp="1"/>
          </p:cNvGraphicFramePr>
          <p:nvPr>
            <p:extLst>
              <p:ext uri="{D42A27DB-BD31-4B8C-83A1-F6EECF244321}">
                <p14:modId xmlns:p14="http://schemas.microsoft.com/office/powerpoint/2010/main" val="2507872525"/>
              </p:ext>
            </p:extLst>
          </p:nvPr>
        </p:nvGraphicFramePr>
        <p:xfrm>
          <a:off x="1656287" y="2738990"/>
          <a:ext cx="8852736" cy="2221645"/>
        </p:xfrm>
        <a:graphic>
          <a:graphicData uri="http://schemas.openxmlformats.org/drawingml/2006/table">
            <a:tbl>
              <a:tblPr firstRow="1" bandRow="1">
                <a:tableStyleId>{D7AC3CCA-C797-4891-BE02-D94E43425B78}</a:tableStyleId>
              </a:tblPr>
              <a:tblGrid>
                <a:gridCol w="915560">
                  <a:extLst>
                    <a:ext uri="{9D8B030D-6E8A-4147-A177-3AD203B41FA5}">
                      <a16:colId xmlns:a16="http://schemas.microsoft.com/office/drawing/2014/main" val="2694047151"/>
                    </a:ext>
                  </a:extLst>
                </a:gridCol>
                <a:gridCol w="2395078">
                  <a:extLst>
                    <a:ext uri="{9D8B030D-6E8A-4147-A177-3AD203B41FA5}">
                      <a16:colId xmlns:a16="http://schemas.microsoft.com/office/drawing/2014/main" val="657338842"/>
                    </a:ext>
                  </a:extLst>
                </a:gridCol>
                <a:gridCol w="2798900">
                  <a:extLst>
                    <a:ext uri="{9D8B030D-6E8A-4147-A177-3AD203B41FA5}">
                      <a16:colId xmlns:a16="http://schemas.microsoft.com/office/drawing/2014/main" val="3395431828"/>
                    </a:ext>
                  </a:extLst>
                </a:gridCol>
                <a:gridCol w="1400286">
                  <a:extLst>
                    <a:ext uri="{9D8B030D-6E8A-4147-A177-3AD203B41FA5}">
                      <a16:colId xmlns:a16="http://schemas.microsoft.com/office/drawing/2014/main" val="2155959878"/>
                    </a:ext>
                  </a:extLst>
                </a:gridCol>
                <a:gridCol w="1342912">
                  <a:extLst>
                    <a:ext uri="{9D8B030D-6E8A-4147-A177-3AD203B41FA5}">
                      <a16:colId xmlns:a16="http://schemas.microsoft.com/office/drawing/2014/main" val="2452474367"/>
                    </a:ext>
                  </a:extLst>
                </a:gridCol>
              </a:tblGrid>
              <a:tr h="326980">
                <a:tc>
                  <a:txBody>
                    <a:bodyPr/>
                    <a:lstStyle/>
                    <a:p>
                      <a:pPr algn="ctr"/>
                      <a:r>
                        <a:rPr lang="en-US" sz="1400" b="1" dirty="0">
                          <a:latin typeface="+mn-lt"/>
                        </a:rPr>
                        <a:t>Interaction</a:t>
                      </a:r>
                    </a:p>
                  </a:txBody>
                  <a:tcPr marL="68580" marR="68580" marT="34290" marB="34290"/>
                </a:tc>
                <a:tc>
                  <a:txBody>
                    <a:bodyPr/>
                    <a:lstStyle/>
                    <a:p>
                      <a:pPr algn="ctr"/>
                      <a:r>
                        <a:rPr lang="en-US" sz="1400" b="1" dirty="0">
                          <a:latin typeface="+mn-lt"/>
                        </a:rPr>
                        <a:t>Interaction Description</a:t>
                      </a:r>
                    </a:p>
                  </a:txBody>
                  <a:tcPr marL="68580" marR="68580" marT="34290" marB="34290"/>
                </a:tc>
                <a:tc>
                  <a:txBody>
                    <a:bodyPr/>
                    <a:lstStyle/>
                    <a:p>
                      <a:pPr algn="ctr"/>
                      <a:r>
                        <a:rPr lang="en-US" sz="1400" b="1" dirty="0">
                          <a:latin typeface="+mn-lt"/>
                        </a:rPr>
                        <a:t>Standards Used</a:t>
                      </a:r>
                    </a:p>
                  </a:txBody>
                  <a:tcPr marL="68580" marR="68580" marT="34290" marB="34290"/>
                </a:tc>
                <a:tc>
                  <a:txBody>
                    <a:bodyPr/>
                    <a:lstStyle/>
                    <a:p>
                      <a:pPr algn="ctr"/>
                      <a:r>
                        <a:rPr lang="en-US" sz="1400" b="1" dirty="0">
                          <a:latin typeface="+mn-lt"/>
                        </a:rPr>
                        <a:t>Location</a:t>
                      </a:r>
                    </a:p>
                  </a:txBody>
                  <a:tcPr marL="68580" marR="68580" marT="34290" marB="34290"/>
                </a:tc>
                <a:tc>
                  <a:txBody>
                    <a:bodyPr/>
                    <a:lstStyle/>
                    <a:p>
                      <a:pPr algn="ctr"/>
                      <a:r>
                        <a:rPr lang="en-US" sz="1400" b="1" dirty="0">
                          <a:latin typeface="+mn-lt"/>
                        </a:rPr>
                        <a:t>Provider System</a:t>
                      </a:r>
                    </a:p>
                  </a:txBody>
                  <a:tcPr marL="68580" marR="68580" marT="34290" marB="34290"/>
                </a:tc>
                <a:extLst>
                  <a:ext uri="{0D108BD9-81ED-4DB2-BD59-A6C34878D82A}">
                    <a16:rowId xmlns:a16="http://schemas.microsoft.com/office/drawing/2014/main" val="626523348"/>
                  </a:ext>
                </a:extLst>
              </a:tr>
              <a:tr h="363311">
                <a:tc>
                  <a:txBody>
                    <a:bodyPr/>
                    <a:lstStyle/>
                    <a:p>
                      <a:pPr algn="ctr"/>
                      <a:r>
                        <a:rPr lang="en-US" sz="1400" b="1" dirty="0">
                          <a:latin typeface="+mn-lt"/>
                        </a:rPr>
                        <a:t>  1</a:t>
                      </a:r>
                    </a:p>
                  </a:txBody>
                  <a:tcPr marL="68580" marR="68580" marT="34290" marB="34290"/>
                </a:tc>
                <a:tc>
                  <a:txBody>
                    <a:bodyPr/>
                    <a:lstStyle/>
                    <a:p>
                      <a:r>
                        <a:rPr lang="en-US" sz="1400" b="1" dirty="0">
                          <a:latin typeface="+mn-lt"/>
                        </a:rPr>
                        <a:t>Scheduling</a:t>
                      </a:r>
                    </a:p>
                  </a:txBody>
                  <a:tcPr marL="68580" marR="68580" marT="34290" marB="34290"/>
                </a:tc>
                <a:tc>
                  <a:txBody>
                    <a:bodyPr/>
                    <a:lstStyle/>
                    <a:p>
                      <a:pPr algn="l"/>
                      <a:r>
                        <a:rPr lang="en-US" sz="1400" b="1" dirty="0">
                          <a:latin typeface="+mn-lt"/>
                        </a:rPr>
                        <a:t>FHIR DSTU2</a:t>
                      </a:r>
                    </a:p>
                  </a:txBody>
                  <a:tcPr marL="68580" marR="68580" marT="34290" marB="34290"/>
                </a:tc>
                <a:tc>
                  <a:txBody>
                    <a:bodyPr/>
                    <a:lstStyle/>
                    <a:p>
                      <a:pPr algn="l"/>
                      <a:r>
                        <a:rPr lang="en-US" sz="1400" b="1" dirty="0">
                          <a:latin typeface="+mn-lt"/>
                        </a:rPr>
                        <a:t> Cardiologist</a:t>
                      </a:r>
                    </a:p>
                  </a:txBody>
                  <a:tcPr marL="68580" marR="68580" marT="34290" marB="34290"/>
                </a:tc>
                <a:tc>
                  <a:txBody>
                    <a:bodyPr/>
                    <a:lstStyle/>
                    <a:p>
                      <a:r>
                        <a:rPr lang="en-US" sz="1400" b="1" dirty="0">
                          <a:latin typeface="+mn-lt"/>
                        </a:rPr>
                        <a:t> Cerner EHR</a:t>
                      </a:r>
                    </a:p>
                  </a:txBody>
                  <a:tcPr marL="68580" marR="68580" marT="34290" marB="34290"/>
                </a:tc>
                <a:extLst>
                  <a:ext uri="{0D108BD9-81ED-4DB2-BD59-A6C34878D82A}">
                    <a16:rowId xmlns:a16="http://schemas.microsoft.com/office/drawing/2014/main" val="1485252948"/>
                  </a:ext>
                </a:extLst>
              </a:tr>
              <a:tr h="372434">
                <a:tc>
                  <a:txBody>
                    <a:bodyPr/>
                    <a:lstStyle/>
                    <a:p>
                      <a:pPr algn="ctr"/>
                      <a:r>
                        <a:rPr lang="en-US" sz="1400" b="1" dirty="0">
                          <a:latin typeface="+mn-lt"/>
                        </a:rPr>
                        <a:t>  2</a:t>
                      </a:r>
                    </a:p>
                  </a:txBody>
                  <a:tcPr marL="68580" marR="68580" marT="34290" marB="34290"/>
                </a:tc>
                <a:tc>
                  <a:txBody>
                    <a:bodyPr/>
                    <a:lstStyle/>
                    <a:p>
                      <a:r>
                        <a:rPr lang="en-US" sz="1400" b="1" dirty="0">
                          <a:latin typeface="+mn-lt"/>
                        </a:rPr>
                        <a:t>Request Payer Data</a:t>
                      </a:r>
                    </a:p>
                  </a:txBody>
                  <a:tcPr marL="68580" marR="68580" marT="34290" marB="34290"/>
                </a:tc>
                <a:tc>
                  <a:txBody>
                    <a:bodyPr/>
                    <a:lstStyle/>
                    <a:p>
                      <a:pPr algn="l"/>
                      <a:r>
                        <a:rPr lang="en-US" sz="1400" b="1" dirty="0">
                          <a:latin typeface="+mn-lt"/>
                        </a:rPr>
                        <a:t>Payer Data Exchange</a:t>
                      </a:r>
                    </a:p>
                  </a:txBody>
                  <a:tcPr marL="68580" marR="68580" marT="34290" marB="34290"/>
                </a:tc>
                <a:tc>
                  <a:txBody>
                    <a:bodyPr/>
                    <a:lstStyle/>
                    <a:p>
                      <a:pPr algn="l"/>
                      <a:r>
                        <a:rPr lang="en-US" sz="1400" b="1" dirty="0">
                          <a:latin typeface="+mn-lt"/>
                        </a:rPr>
                        <a:t> Cardiologist</a:t>
                      </a:r>
                    </a:p>
                  </a:txBody>
                  <a:tcPr marL="68580" marR="68580" marT="34290" marB="34290"/>
                </a:tc>
                <a:tc>
                  <a:txBody>
                    <a:bodyPr/>
                    <a:lstStyle/>
                    <a:p>
                      <a:r>
                        <a:rPr lang="en-US" sz="1400" b="1" dirty="0">
                          <a:latin typeface="+mn-lt"/>
                        </a:rPr>
                        <a:t>Cerner EHR</a:t>
                      </a:r>
                    </a:p>
                  </a:txBody>
                  <a:tcPr marL="68580" marR="68580" marT="34290" marB="34290"/>
                </a:tc>
                <a:extLst>
                  <a:ext uri="{0D108BD9-81ED-4DB2-BD59-A6C34878D82A}">
                    <a16:rowId xmlns:a16="http://schemas.microsoft.com/office/drawing/2014/main" val="79714942"/>
                  </a:ext>
                </a:extLst>
              </a:tr>
              <a:tr h="363311">
                <a:tc>
                  <a:txBody>
                    <a:bodyPr/>
                    <a:lstStyle/>
                    <a:p>
                      <a:pPr algn="ctr"/>
                      <a:r>
                        <a:rPr lang="en-US" sz="1400" b="1" dirty="0">
                          <a:latin typeface="+mn-lt"/>
                        </a:rPr>
                        <a:t>  3</a:t>
                      </a:r>
                    </a:p>
                  </a:txBody>
                  <a:tcPr marL="68580" marR="68580" marT="34290" marB="34290"/>
                </a:tc>
                <a:tc>
                  <a:txBody>
                    <a:bodyPr/>
                    <a:lstStyle/>
                    <a:p>
                      <a:r>
                        <a:rPr lang="en-US" sz="1400" b="1" dirty="0">
                          <a:latin typeface="+mn-lt"/>
                        </a:rPr>
                        <a:t>Coverage for Home Oxygen</a:t>
                      </a:r>
                    </a:p>
                  </a:txBody>
                  <a:tcPr marL="68580" marR="68580" marT="34290" marB="34290"/>
                </a:tc>
                <a:tc>
                  <a:txBody>
                    <a:bodyPr/>
                    <a:lstStyle/>
                    <a:p>
                      <a:pPr algn="l"/>
                      <a:r>
                        <a:rPr lang="en-US" sz="1400" b="1" dirty="0">
                          <a:latin typeface="+mn-lt"/>
                        </a:rPr>
                        <a:t>Coverage Requirements Discovery</a:t>
                      </a:r>
                    </a:p>
                  </a:txBody>
                  <a:tcPr marL="68580" marR="68580" marT="34290" marB="34290"/>
                </a:tc>
                <a:tc>
                  <a:txBody>
                    <a:bodyPr/>
                    <a:lstStyle/>
                    <a:p>
                      <a:pPr algn="l"/>
                      <a:r>
                        <a:rPr lang="en-US" sz="1400" b="1" dirty="0">
                          <a:latin typeface="+mn-lt"/>
                        </a:rPr>
                        <a:t> Hosp (discharge)</a:t>
                      </a:r>
                    </a:p>
                  </a:txBody>
                  <a:tcPr marL="68580" marR="68580" marT="34290" marB="34290"/>
                </a:tc>
                <a:tc>
                  <a:txBody>
                    <a:bodyPr/>
                    <a:lstStyle/>
                    <a:p>
                      <a:r>
                        <a:rPr lang="en-US" sz="1400" b="1" dirty="0">
                          <a:latin typeface="+mn-lt"/>
                        </a:rPr>
                        <a:t> Rush (Epic EHR)</a:t>
                      </a:r>
                    </a:p>
                  </a:txBody>
                  <a:tcPr marL="68580" marR="68580" marT="34290" marB="34290"/>
                </a:tc>
                <a:extLst>
                  <a:ext uri="{0D108BD9-81ED-4DB2-BD59-A6C34878D82A}">
                    <a16:rowId xmlns:a16="http://schemas.microsoft.com/office/drawing/2014/main" val="1041332392"/>
                  </a:ext>
                </a:extLst>
              </a:tr>
              <a:tr h="363311">
                <a:tc>
                  <a:txBody>
                    <a:bodyPr/>
                    <a:lstStyle/>
                    <a:p>
                      <a:pPr algn="ctr"/>
                      <a:r>
                        <a:rPr lang="en-US" sz="1400" b="1" dirty="0">
                          <a:latin typeface="+mn-lt"/>
                        </a:rPr>
                        <a:t>  4</a:t>
                      </a:r>
                    </a:p>
                  </a:txBody>
                  <a:tcPr marL="68580" marR="68580" marT="34290" marB="34290"/>
                </a:tc>
                <a:tc>
                  <a:txBody>
                    <a:bodyPr/>
                    <a:lstStyle/>
                    <a:p>
                      <a:r>
                        <a:rPr lang="en-US" sz="1400" b="1" dirty="0">
                          <a:latin typeface="+mn-lt"/>
                        </a:rPr>
                        <a:t>Med Reconciliation Attestation</a:t>
                      </a:r>
                    </a:p>
                  </a:txBody>
                  <a:tcPr marL="68580" marR="68580" marT="34290" marB="34290"/>
                </a:tc>
                <a:tc>
                  <a:txBody>
                    <a:bodyPr/>
                    <a:lstStyle/>
                    <a:p>
                      <a:pPr algn="l"/>
                      <a:r>
                        <a:rPr lang="en-US" sz="1400" b="1" dirty="0">
                          <a:latin typeface="+mn-lt"/>
                        </a:rPr>
                        <a:t>Data Exchange for Quality Measures</a:t>
                      </a:r>
                    </a:p>
                  </a:txBody>
                  <a:tcPr marL="68580" marR="68580" marT="34290" marB="34290"/>
                </a:tc>
                <a:tc>
                  <a:txBody>
                    <a:bodyPr/>
                    <a:lstStyle/>
                    <a:p>
                      <a:pPr algn="l"/>
                      <a:r>
                        <a:rPr lang="en-US" sz="1400" b="1" dirty="0">
                          <a:latin typeface="+mn-lt"/>
                        </a:rPr>
                        <a:t> Primary Care</a:t>
                      </a:r>
                    </a:p>
                  </a:txBody>
                  <a:tcPr marL="68580" marR="68580" marT="34290" marB="34290"/>
                </a:tc>
                <a:tc>
                  <a:txBody>
                    <a:bodyPr/>
                    <a:lstStyle/>
                    <a:p>
                      <a:r>
                        <a:rPr lang="en-US" sz="1400" b="1" dirty="0">
                          <a:latin typeface="+mn-lt"/>
                        </a:rPr>
                        <a:t>Reference</a:t>
                      </a:r>
                    </a:p>
                  </a:txBody>
                  <a:tcPr marL="68580" marR="68580" marT="34290" marB="34290"/>
                </a:tc>
                <a:extLst>
                  <a:ext uri="{0D108BD9-81ED-4DB2-BD59-A6C34878D82A}">
                    <a16:rowId xmlns:a16="http://schemas.microsoft.com/office/drawing/2014/main" val="1194915386"/>
                  </a:ext>
                </a:extLst>
              </a:tr>
            </a:tbl>
          </a:graphicData>
        </a:graphic>
      </p:graphicFrame>
      <p:sp>
        <p:nvSpPr>
          <p:cNvPr id="6" name="Slide Number Placeholder 5">
            <a:extLst>
              <a:ext uri="{FF2B5EF4-FFF2-40B4-BE49-F238E27FC236}">
                <a16:creationId xmlns:a16="http://schemas.microsoft.com/office/drawing/2014/main" id="{1A7C20D5-F3D1-45B7-8A95-B86AB031A6B4}"/>
              </a:ext>
            </a:extLst>
          </p:cNvPr>
          <p:cNvSpPr txBox="1">
            <a:spLocks/>
          </p:cNvSpPr>
          <p:nvPr/>
        </p:nvSpPr>
        <p:spPr>
          <a:xfrm>
            <a:off x="6016616" y="5798979"/>
            <a:ext cx="250031" cy="18811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685E2-ECFC-4B14-B52F-5ED9059F718A}" type="slidenum">
              <a:rPr lang="en-US" sz="900">
                <a:solidFill>
                  <a:prstClr val="black">
                    <a:tint val="75000"/>
                  </a:prstClr>
                </a:solidFill>
              </a:rPr>
              <a:pPr/>
              <a:t>41</a:t>
            </a:fld>
            <a:endParaRPr lang="en-US" sz="900" dirty="0">
              <a:solidFill>
                <a:prstClr val="black">
                  <a:tint val="75000"/>
                </a:prstClr>
              </a:solidFill>
            </a:endParaRPr>
          </a:p>
        </p:txBody>
      </p:sp>
      <p:sp>
        <p:nvSpPr>
          <p:cNvPr id="3" name="TextBox 2">
            <a:extLst>
              <a:ext uri="{FF2B5EF4-FFF2-40B4-BE49-F238E27FC236}">
                <a16:creationId xmlns:a16="http://schemas.microsoft.com/office/drawing/2014/main" id="{B25EC2E0-0555-45DA-8CAF-C0DC9FB91964}"/>
              </a:ext>
            </a:extLst>
          </p:cNvPr>
          <p:cNvSpPr txBox="1"/>
          <p:nvPr/>
        </p:nvSpPr>
        <p:spPr>
          <a:xfrm>
            <a:off x="2145101" y="5083398"/>
            <a:ext cx="7993058" cy="738664"/>
          </a:xfrm>
          <a:prstGeom prst="rect">
            <a:avLst/>
          </a:prstGeom>
          <a:noFill/>
        </p:spPr>
        <p:txBody>
          <a:bodyPr wrap="square" rtlCol="0">
            <a:spAutoFit/>
          </a:bodyPr>
          <a:lstStyle/>
          <a:p>
            <a:r>
              <a:rPr lang="en-US" sz="1400" b="1" dirty="0"/>
              <a:t>Each interaction involves a different payer to demonstrate interoperability across Da Vinci payer members. </a:t>
            </a:r>
            <a:r>
              <a:rPr lang="en-US" sz="1400" b="1" u="sng" dirty="0"/>
              <a:t>U</a:t>
            </a:r>
            <a:r>
              <a:rPr lang="en-US" sz="1400" b="1" dirty="0"/>
              <a:t>nder normal circumstances a single payer would be involved with all of the interactions for a specific patient.</a:t>
            </a:r>
          </a:p>
        </p:txBody>
      </p:sp>
    </p:spTree>
    <p:extLst>
      <p:ext uri="{BB962C8B-B14F-4D97-AF65-F5344CB8AC3E}">
        <p14:creationId xmlns:p14="http://schemas.microsoft.com/office/powerpoint/2010/main" val="430811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F53626-0C91-479D-BB2F-7F56FB2A8A84}"/>
              </a:ext>
            </a:extLst>
          </p:cNvPr>
          <p:cNvSpPr>
            <a:spLocks noGrp="1"/>
          </p:cNvSpPr>
          <p:nvPr>
            <p:ph type="body" sz="quarter" idx="13"/>
          </p:nvPr>
        </p:nvSpPr>
        <p:spPr>
          <a:xfrm>
            <a:off x="3380428" y="1150343"/>
            <a:ext cx="7022306" cy="402557"/>
          </a:xfrm>
        </p:spPr>
        <p:txBody>
          <a:bodyPr/>
          <a:lstStyle/>
          <a:p>
            <a:r>
              <a:rPr lang="en-US" b="1" dirty="0"/>
              <a:t>Participants </a:t>
            </a:r>
          </a:p>
        </p:txBody>
      </p:sp>
      <p:sp>
        <p:nvSpPr>
          <p:cNvPr id="4" name="TextBox 3">
            <a:extLst>
              <a:ext uri="{FF2B5EF4-FFF2-40B4-BE49-F238E27FC236}">
                <a16:creationId xmlns:a16="http://schemas.microsoft.com/office/drawing/2014/main" id="{BA7BF1AB-517B-4C9E-A5AF-4EDB21A2F459}"/>
              </a:ext>
            </a:extLst>
          </p:cNvPr>
          <p:cNvSpPr txBox="1"/>
          <p:nvPr/>
        </p:nvSpPr>
        <p:spPr>
          <a:xfrm>
            <a:off x="1815785" y="5296667"/>
            <a:ext cx="2097818" cy="300082"/>
          </a:xfrm>
          <a:prstGeom prst="rect">
            <a:avLst/>
          </a:prstGeom>
          <a:noFill/>
        </p:spPr>
        <p:txBody>
          <a:bodyPr wrap="none" rtlCol="0">
            <a:spAutoFit/>
          </a:bodyPr>
          <a:lstStyle/>
          <a:p>
            <a:r>
              <a:rPr lang="en-US" sz="1350" b="1" dirty="0"/>
              <a:t>Reference Implementation</a:t>
            </a:r>
          </a:p>
        </p:txBody>
      </p:sp>
      <p:pic>
        <p:nvPicPr>
          <p:cNvPr id="6" name="Picture 5" descr="A picture containing clipart&#10;&#10;Description automatically generated">
            <a:extLst>
              <a:ext uri="{FF2B5EF4-FFF2-40B4-BE49-F238E27FC236}">
                <a16:creationId xmlns:a16="http://schemas.microsoft.com/office/drawing/2014/main" id="{9E7B0B07-029F-4FA5-89D2-33941DA8BAA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936156" y="4668066"/>
            <a:ext cx="1579298" cy="591922"/>
          </a:xfrm>
          <a:prstGeom prst="rect">
            <a:avLst/>
          </a:prstGeom>
        </p:spPr>
      </p:pic>
      <p:pic>
        <p:nvPicPr>
          <p:cNvPr id="8" name="Picture 7">
            <a:extLst>
              <a:ext uri="{FF2B5EF4-FFF2-40B4-BE49-F238E27FC236}">
                <a16:creationId xmlns:a16="http://schemas.microsoft.com/office/drawing/2014/main" id="{59F1CA05-FFCD-48B2-8A98-4401C3E7B6B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78376" y="4417662"/>
            <a:ext cx="1043046" cy="244977"/>
          </a:xfrm>
          <a:prstGeom prst="rect">
            <a:avLst/>
          </a:prstGeom>
        </p:spPr>
      </p:pic>
      <p:pic>
        <p:nvPicPr>
          <p:cNvPr id="9" name="Picture 8" descr="A picture containing object&#10;&#10;Description automatically generated">
            <a:extLst>
              <a:ext uri="{FF2B5EF4-FFF2-40B4-BE49-F238E27FC236}">
                <a16:creationId xmlns:a16="http://schemas.microsoft.com/office/drawing/2014/main" id="{BAC83509-1700-4205-AEE3-F9C01A41FBD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34354" y="2869173"/>
            <a:ext cx="2027010" cy="501035"/>
          </a:xfrm>
          <a:prstGeom prst="rect">
            <a:avLst/>
          </a:prstGeom>
        </p:spPr>
      </p:pic>
      <p:pic>
        <p:nvPicPr>
          <p:cNvPr id="10" name="Picture 9">
            <a:extLst>
              <a:ext uri="{FF2B5EF4-FFF2-40B4-BE49-F238E27FC236}">
                <a16:creationId xmlns:a16="http://schemas.microsoft.com/office/drawing/2014/main" id="{5E7CD8CE-C828-4D8F-B538-4942D1835CC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618138" y="4130848"/>
            <a:ext cx="953642" cy="362038"/>
          </a:xfrm>
          <a:prstGeom prst="rect">
            <a:avLst/>
          </a:prstGeom>
        </p:spPr>
      </p:pic>
      <p:pic>
        <p:nvPicPr>
          <p:cNvPr id="11" name="Picture 10" descr="A close up of a logo&#10;&#10;Description automatically generated">
            <a:extLst>
              <a:ext uri="{FF2B5EF4-FFF2-40B4-BE49-F238E27FC236}">
                <a16:creationId xmlns:a16="http://schemas.microsoft.com/office/drawing/2014/main" id="{994E29DC-08E8-4D57-B1D5-D8CC0AECD69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94994" y="3681323"/>
            <a:ext cx="1741627" cy="392621"/>
          </a:xfrm>
          <a:prstGeom prst="rect">
            <a:avLst/>
          </a:prstGeom>
        </p:spPr>
      </p:pic>
      <p:pic>
        <p:nvPicPr>
          <p:cNvPr id="13" name="Picture 12" descr="A picture containing object, clock&#10;&#10;Description automatically generated">
            <a:extLst>
              <a:ext uri="{FF2B5EF4-FFF2-40B4-BE49-F238E27FC236}">
                <a16:creationId xmlns:a16="http://schemas.microsoft.com/office/drawing/2014/main" id="{34C7BE2C-3C48-4AEB-A25E-9DAC57C6CED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917226" y="3774503"/>
            <a:ext cx="1485509" cy="346248"/>
          </a:xfrm>
          <a:prstGeom prst="rect">
            <a:avLst/>
          </a:prstGeom>
        </p:spPr>
      </p:pic>
      <p:pic>
        <p:nvPicPr>
          <p:cNvPr id="14" name="Picture 13">
            <a:extLst>
              <a:ext uri="{FF2B5EF4-FFF2-40B4-BE49-F238E27FC236}">
                <a16:creationId xmlns:a16="http://schemas.microsoft.com/office/drawing/2014/main" id="{5405A8B6-F5DE-4776-8027-2D16E369904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334096" y="4448395"/>
            <a:ext cx="1539221" cy="213698"/>
          </a:xfrm>
          <a:prstGeom prst="rect">
            <a:avLst/>
          </a:prstGeom>
        </p:spPr>
      </p:pic>
      <p:pic>
        <p:nvPicPr>
          <p:cNvPr id="15" name="Picture 14">
            <a:extLst>
              <a:ext uri="{FF2B5EF4-FFF2-40B4-BE49-F238E27FC236}">
                <a16:creationId xmlns:a16="http://schemas.microsoft.com/office/drawing/2014/main" id="{D7703993-4D3E-46FB-9CDE-30A75ADF532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403502" y="4780838"/>
            <a:ext cx="2193449" cy="460661"/>
          </a:xfrm>
          <a:prstGeom prst="rect">
            <a:avLst/>
          </a:prstGeom>
        </p:spPr>
      </p:pic>
      <p:pic>
        <p:nvPicPr>
          <p:cNvPr id="16" name="Picture 15" descr="A close up of a sign&#10;&#10;Description automatically generated">
            <a:extLst>
              <a:ext uri="{FF2B5EF4-FFF2-40B4-BE49-F238E27FC236}">
                <a16:creationId xmlns:a16="http://schemas.microsoft.com/office/drawing/2014/main" id="{F6119C7A-85A3-4481-8F86-7469951E664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401214" y="2727993"/>
            <a:ext cx="1118524" cy="305052"/>
          </a:xfrm>
          <a:prstGeom prst="rect">
            <a:avLst/>
          </a:prstGeom>
        </p:spPr>
      </p:pic>
      <p:pic>
        <p:nvPicPr>
          <p:cNvPr id="17" name="Picture 16">
            <a:extLst>
              <a:ext uri="{FF2B5EF4-FFF2-40B4-BE49-F238E27FC236}">
                <a16:creationId xmlns:a16="http://schemas.microsoft.com/office/drawing/2014/main" id="{ECF84874-8A4E-4DE7-9BC5-05CC96C52D4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019738" y="2679392"/>
            <a:ext cx="2034347" cy="428983"/>
          </a:xfrm>
          <a:prstGeom prst="rect">
            <a:avLst/>
          </a:prstGeom>
        </p:spPr>
      </p:pic>
      <p:pic>
        <p:nvPicPr>
          <p:cNvPr id="20" name="Picture 19" descr="A close up of a sign&#10;&#10;Description automatically generated">
            <a:extLst>
              <a:ext uri="{FF2B5EF4-FFF2-40B4-BE49-F238E27FC236}">
                <a16:creationId xmlns:a16="http://schemas.microsoft.com/office/drawing/2014/main" id="{58E845C2-176B-44B6-879A-95EADC7EC9AB}"/>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592350" y="4269476"/>
            <a:ext cx="1963027" cy="346247"/>
          </a:xfrm>
          <a:prstGeom prst="rect">
            <a:avLst/>
          </a:prstGeom>
        </p:spPr>
      </p:pic>
      <p:pic>
        <p:nvPicPr>
          <p:cNvPr id="21" name="Picture 20">
            <a:extLst>
              <a:ext uri="{FF2B5EF4-FFF2-40B4-BE49-F238E27FC236}">
                <a16:creationId xmlns:a16="http://schemas.microsoft.com/office/drawing/2014/main" id="{3D4EBAE4-6809-4526-9529-49E7FA6C6924}"/>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347581" y="3848265"/>
            <a:ext cx="1441681" cy="392620"/>
          </a:xfrm>
          <a:prstGeom prst="rect">
            <a:avLst/>
          </a:prstGeom>
        </p:spPr>
      </p:pic>
      <p:pic>
        <p:nvPicPr>
          <p:cNvPr id="23" name="Picture 22" descr="A picture containing object&#10;&#10;Description automatically generated">
            <a:extLst>
              <a:ext uri="{FF2B5EF4-FFF2-40B4-BE49-F238E27FC236}">
                <a16:creationId xmlns:a16="http://schemas.microsoft.com/office/drawing/2014/main" id="{3B1DF484-8497-4137-B8DE-352AC4D5200D}"/>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6096000" y="3851560"/>
            <a:ext cx="1450772" cy="428983"/>
          </a:xfrm>
          <a:prstGeom prst="rect">
            <a:avLst/>
          </a:prstGeom>
        </p:spPr>
      </p:pic>
      <p:pic>
        <p:nvPicPr>
          <p:cNvPr id="24" name="Picture 23">
            <a:extLst>
              <a:ext uri="{FF2B5EF4-FFF2-40B4-BE49-F238E27FC236}">
                <a16:creationId xmlns:a16="http://schemas.microsoft.com/office/drawing/2014/main" id="{FB258652-31A4-4B71-92C1-3BDE90C593EC}"/>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335270" y="3239432"/>
            <a:ext cx="1557372" cy="346249"/>
          </a:xfrm>
          <a:prstGeom prst="rect">
            <a:avLst/>
          </a:prstGeom>
        </p:spPr>
      </p:pic>
      <p:pic>
        <p:nvPicPr>
          <p:cNvPr id="27" name="Picture 26" descr="A picture containing object&#10;&#10;Description automatically generated">
            <a:extLst>
              <a:ext uri="{FF2B5EF4-FFF2-40B4-BE49-F238E27FC236}">
                <a16:creationId xmlns:a16="http://schemas.microsoft.com/office/drawing/2014/main" id="{0C42E5FF-5CEA-499E-A943-0B0E05FFD6CF}"/>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865781" y="2661677"/>
            <a:ext cx="1436516" cy="480048"/>
          </a:xfrm>
          <a:prstGeom prst="rect">
            <a:avLst/>
          </a:prstGeom>
        </p:spPr>
      </p:pic>
      <p:pic>
        <p:nvPicPr>
          <p:cNvPr id="28" name="Picture 27" descr="A picture containing clipart&#10;&#10;Description automatically generated">
            <a:extLst>
              <a:ext uri="{FF2B5EF4-FFF2-40B4-BE49-F238E27FC236}">
                <a16:creationId xmlns:a16="http://schemas.microsoft.com/office/drawing/2014/main" id="{C25B70AC-400B-4CA0-A361-00DB9B07F7D5}"/>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9091448" y="3238087"/>
            <a:ext cx="1017956" cy="351391"/>
          </a:xfrm>
          <a:prstGeom prst="rect">
            <a:avLst/>
          </a:prstGeom>
        </p:spPr>
      </p:pic>
      <p:sp>
        <p:nvSpPr>
          <p:cNvPr id="29" name="Rectangle 28">
            <a:extLst>
              <a:ext uri="{FF2B5EF4-FFF2-40B4-BE49-F238E27FC236}">
                <a16:creationId xmlns:a16="http://schemas.microsoft.com/office/drawing/2014/main" id="{DC362C66-0C04-4132-82BA-307588ECFDF3}"/>
              </a:ext>
            </a:extLst>
          </p:cNvPr>
          <p:cNvSpPr/>
          <p:nvPr/>
        </p:nvSpPr>
        <p:spPr>
          <a:xfrm>
            <a:off x="1633188" y="2048269"/>
            <a:ext cx="2414893" cy="530915"/>
          </a:xfrm>
          <a:prstGeom prst="rect">
            <a:avLst/>
          </a:prstGeom>
          <a:noFill/>
          <a:ln w="25400">
            <a:solidFill>
              <a:schemeClr val="accent1"/>
            </a:solidFill>
          </a:ln>
        </p:spPr>
        <p:txBody>
          <a:bodyPr wrap="none" lIns="68580" tIns="34290" rIns="68580" bIns="34290">
            <a:spAutoFit/>
          </a:bodyPr>
          <a:lstStyle/>
          <a:p>
            <a:pPr algn="ctr"/>
            <a:r>
              <a:rPr lang="en-US" sz="3000" dirty="0">
                <a:ln w="0"/>
                <a:solidFill>
                  <a:schemeClr val="accent1"/>
                </a:solidFill>
                <a:effectLst>
                  <a:outerShdw blurRad="38100" dist="25400" dir="5400000" algn="ctr" rotWithShape="0">
                    <a:srgbClr val="6E747A">
                      <a:alpha val="43000"/>
                    </a:srgbClr>
                  </a:outerShdw>
                </a:effectLst>
              </a:rPr>
              <a:t>Provider / EHR</a:t>
            </a:r>
          </a:p>
        </p:txBody>
      </p:sp>
      <p:sp>
        <p:nvSpPr>
          <p:cNvPr id="30" name="Rectangle 29">
            <a:extLst>
              <a:ext uri="{FF2B5EF4-FFF2-40B4-BE49-F238E27FC236}">
                <a16:creationId xmlns:a16="http://schemas.microsoft.com/office/drawing/2014/main" id="{2E2DFAD3-329C-4AF5-B7E4-8D073F7F2A07}"/>
              </a:ext>
            </a:extLst>
          </p:cNvPr>
          <p:cNvSpPr/>
          <p:nvPr/>
        </p:nvSpPr>
        <p:spPr>
          <a:xfrm>
            <a:off x="4353441" y="2028605"/>
            <a:ext cx="4336765" cy="530915"/>
          </a:xfrm>
          <a:prstGeom prst="rect">
            <a:avLst/>
          </a:prstGeom>
          <a:noFill/>
          <a:ln w="25400">
            <a:solidFill>
              <a:schemeClr val="accent1"/>
            </a:solidFill>
          </a:ln>
        </p:spPr>
        <p:txBody>
          <a:bodyPr wrap="none" lIns="68580" tIns="34290" rIns="68580" bIns="34290">
            <a:spAutoFit/>
          </a:bodyPr>
          <a:lstStyle/>
          <a:p>
            <a:pPr algn="ctr"/>
            <a:r>
              <a:rPr lang="en-US" sz="3000" dirty="0">
                <a:ln w="0"/>
                <a:solidFill>
                  <a:schemeClr val="accent1"/>
                </a:solidFill>
                <a:effectLst>
                  <a:outerShdw blurRad="38100" dist="25400" dir="5400000" algn="ctr" rotWithShape="0">
                    <a:srgbClr val="6E747A">
                      <a:alpha val="43000"/>
                    </a:srgbClr>
                  </a:outerShdw>
                </a:effectLst>
              </a:rPr>
              <a:t>Payer / Technology Partner</a:t>
            </a:r>
          </a:p>
        </p:txBody>
      </p:sp>
      <p:sp>
        <p:nvSpPr>
          <p:cNvPr id="34" name="Rectangle 33">
            <a:extLst>
              <a:ext uri="{FF2B5EF4-FFF2-40B4-BE49-F238E27FC236}">
                <a16:creationId xmlns:a16="http://schemas.microsoft.com/office/drawing/2014/main" id="{52117E72-6DFD-4875-8A2A-B0C3896F47FA}"/>
              </a:ext>
            </a:extLst>
          </p:cNvPr>
          <p:cNvSpPr/>
          <p:nvPr/>
        </p:nvSpPr>
        <p:spPr>
          <a:xfrm>
            <a:off x="9144950" y="2044421"/>
            <a:ext cx="1001685" cy="530915"/>
          </a:xfrm>
          <a:prstGeom prst="rect">
            <a:avLst/>
          </a:prstGeom>
          <a:noFill/>
          <a:ln w="25400">
            <a:solidFill>
              <a:schemeClr val="accent1"/>
            </a:solidFill>
          </a:ln>
        </p:spPr>
        <p:txBody>
          <a:bodyPr wrap="none" lIns="68580" tIns="34290" rIns="68580" bIns="34290">
            <a:spAutoFit/>
          </a:bodyPr>
          <a:lstStyle/>
          <a:p>
            <a:pPr algn="ctr"/>
            <a:r>
              <a:rPr lang="en-US" sz="3000" dirty="0">
                <a:ln w="0"/>
                <a:solidFill>
                  <a:schemeClr val="accent1"/>
                </a:solidFill>
                <a:effectLst>
                  <a:outerShdw blurRad="38100" dist="25400" dir="5400000" algn="ctr" rotWithShape="0">
                    <a:srgbClr val="6E747A">
                      <a:alpha val="43000"/>
                    </a:srgbClr>
                  </a:outerShdw>
                </a:effectLst>
              </a:rPr>
              <a:t>Payer</a:t>
            </a:r>
          </a:p>
        </p:txBody>
      </p:sp>
      <p:sp>
        <p:nvSpPr>
          <p:cNvPr id="35" name="Rectangle 34">
            <a:extLst>
              <a:ext uri="{FF2B5EF4-FFF2-40B4-BE49-F238E27FC236}">
                <a16:creationId xmlns:a16="http://schemas.microsoft.com/office/drawing/2014/main" id="{FED66D21-58A7-43AC-B899-D0A1B85F0190}"/>
              </a:ext>
            </a:extLst>
          </p:cNvPr>
          <p:cNvSpPr/>
          <p:nvPr/>
        </p:nvSpPr>
        <p:spPr>
          <a:xfrm>
            <a:off x="4642671" y="4829397"/>
            <a:ext cx="3147657" cy="530915"/>
          </a:xfrm>
          <a:prstGeom prst="rect">
            <a:avLst/>
          </a:prstGeom>
          <a:noFill/>
          <a:ln w="25400">
            <a:solidFill>
              <a:schemeClr val="accent1"/>
            </a:solidFill>
          </a:ln>
        </p:spPr>
        <p:txBody>
          <a:bodyPr wrap="none" lIns="68580" tIns="34290" rIns="68580" bIns="34290">
            <a:spAutoFit/>
          </a:bodyPr>
          <a:lstStyle/>
          <a:p>
            <a:pPr algn="ctr"/>
            <a:r>
              <a:rPr lang="en-US" sz="3000" dirty="0">
                <a:ln w="0"/>
                <a:solidFill>
                  <a:schemeClr val="accent1"/>
                </a:solidFill>
                <a:effectLst>
                  <a:outerShdw blurRad="38100" dist="25400" dir="5400000" algn="ctr" rotWithShape="0">
                    <a:srgbClr val="6E747A">
                      <a:alpha val="43000"/>
                    </a:srgbClr>
                  </a:outerShdw>
                </a:effectLst>
              </a:rPr>
              <a:t>Testing/Monitoring</a:t>
            </a:r>
          </a:p>
        </p:txBody>
      </p:sp>
      <p:pic>
        <p:nvPicPr>
          <p:cNvPr id="12" name="Picture 11">
            <a:extLst>
              <a:ext uri="{FF2B5EF4-FFF2-40B4-BE49-F238E27FC236}">
                <a16:creationId xmlns:a16="http://schemas.microsoft.com/office/drawing/2014/main" id="{C3D3AD41-E1F0-4A24-BC1D-155FF80717BC}"/>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5226316" y="5445618"/>
            <a:ext cx="1904123" cy="516904"/>
          </a:xfrm>
          <a:prstGeom prst="rect">
            <a:avLst/>
          </a:prstGeom>
        </p:spPr>
      </p:pic>
      <p:pic>
        <p:nvPicPr>
          <p:cNvPr id="5" name="Picture 4">
            <a:extLst>
              <a:ext uri="{FF2B5EF4-FFF2-40B4-BE49-F238E27FC236}">
                <a16:creationId xmlns:a16="http://schemas.microsoft.com/office/drawing/2014/main" id="{C1DB9F96-C674-4635-8358-E325C988F316}"/>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4220905" y="3260020"/>
            <a:ext cx="1958330" cy="321880"/>
          </a:xfrm>
          <a:prstGeom prst="rect">
            <a:avLst/>
          </a:prstGeom>
        </p:spPr>
      </p:pic>
    </p:spTree>
    <p:extLst>
      <p:ext uri="{BB962C8B-B14F-4D97-AF65-F5344CB8AC3E}">
        <p14:creationId xmlns:p14="http://schemas.microsoft.com/office/powerpoint/2010/main" val="2165449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B62394F-8C00-4E6B-8953-EBE10FF2BF0F}"/>
              </a:ext>
            </a:extLst>
          </p:cNvPr>
          <p:cNvSpPr/>
          <p:nvPr/>
        </p:nvSpPr>
        <p:spPr>
          <a:xfrm>
            <a:off x="4098832" y="1797660"/>
            <a:ext cx="4525459" cy="20656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9" name="Straight Connector 8">
            <a:extLst>
              <a:ext uri="{FF2B5EF4-FFF2-40B4-BE49-F238E27FC236}">
                <a16:creationId xmlns:a16="http://schemas.microsoft.com/office/drawing/2014/main" id="{F1338014-CC45-4659-85F5-87E91C3CA5C9}"/>
              </a:ext>
            </a:extLst>
          </p:cNvPr>
          <p:cNvCxnSpPr>
            <a:stCxn id="7" idx="0"/>
            <a:endCxn id="7" idx="2"/>
          </p:cNvCxnSpPr>
          <p:nvPr/>
        </p:nvCxnSpPr>
        <p:spPr>
          <a:xfrm>
            <a:off x="6361560" y="1797660"/>
            <a:ext cx="0" cy="2065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22B1A13-8D0C-4212-9F08-2EAA0E9F097C}"/>
              </a:ext>
            </a:extLst>
          </p:cNvPr>
          <p:cNvCxnSpPr>
            <a:stCxn id="7" idx="1"/>
            <a:endCxn id="7" idx="3"/>
          </p:cNvCxnSpPr>
          <p:nvPr/>
        </p:nvCxnSpPr>
        <p:spPr>
          <a:xfrm>
            <a:off x="4098832" y="2830466"/>
            <a:ext cx="45254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descr="A screen shot of a computer monitor&#10;&#10;Description automatically generated">
            <a:extLst>
              <a:ext uri="{FF2B5EF4-FFF2-40B4-BE49-F238E27FC236}">
                <a16:creationId xmlns:a16="http://schemas.microsoft.com/office/drawing/2014/main" id="{724B7FC6-80FD-499C-A812-0E311650CEE4}"/>
              </a:ext>
            </a:extLst>
          </p:cNvPr>
          <p:cNvPicPr>
            <a:picLocks noChangeAspect="1"/>
          </p:cNvPicPr>
          <p:nvPr/>
        </p:nvPicPr>
        <p:blipFill>
          <a:blip r:embed="rId4" cstate="hq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105202" y="1909986"/>
            <a:ext cx="1562247" cy="1443465"/>
          </a:xfrm>
          <a:prstGeom prst="rect">
            <a:avLst/>
          </a:prstGeom>
        </p:spPr>
      </p:pic>
      <p:pic>
        <p:nvPicPr>
          <p:cNvPr id="17" name="Picture 16" descr="A screen shot of a computer monitor&#10;&#10;Description automatically generated">
            <a:extLst>
              <a:ext uri="{FF2B5EF4-FFF2-40B4-BE49-F238E27FC236}">
                <a16:creationId xmlns:a16="http://schemas.microsoft.com/office/drawing/2014/main" id="{381DE66C-4BE3-44CD-B189-D5E1F6D3208C}"/>
              </a:ext>
            </a:extLst>
          </p:cNvPr>
          <p:cNvPicPr>
            <a:picLocks noChangeAspect="1"/>
          </p:cNvPicPr>
          <p:nvPr/>
        </p:nvPicPr>
        <p:blipFill>
          <a:blip r:embed="rId4" cstate="hq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034694" y="3827055"/>
            <a:ext cx="1562247" cy="1443465"/>
          </a:xfrm>
          <a:prstGeom prst="rect">
            <a:avLst/>
          </a:prstGeom>
        </p:spPr>
      </p:pic>
      <p:pic>
        <p:nvPicPr>
          <p:cNvPr id="18" name="Picture 17" descr="A screen shot of a computer monitor&#10;&#10;Description automatically generated">
            <a:extLst>
              <a:ext uri="{FF2B5EF4-FFF2-40B4-BE49-F238E27FC236}">
                <a16:creationId xmlns:a16="http://schemas.microsoft.com/office/drawing/2014/main" id="{D9A283AA-4EE4-4CDD-B1DA-B16318745DD6}"/>
              </a:ext>
            </a:extLst>
          </p:cNvPr>
          <p:cNvPicPr>
            <a:picLocks noChangeAspect="1"/>
          </p:cNvPicPr>
          <p:nvPr/>
        </p:nvPicPr>
        <p:blipFill>
          <a:blip r:embed="rId4" cstate="hq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8825519" y="1816895"/>
            <a:ext cx="1562247" cy="1443465"/>
          </a:xfrm>
          <a:prstGeom prst="rect">
            <a:avLst/>
          </a:prstGeom>
          <a:scene3d>
            <a:camera prst="orthographicFront">
              <a:rot lat="0" lon="10800000" rev="0"/>
            </a:camera>
            <a:lightRig rig="threePt" dir="t"/>
          </a:scene3d>
        </p:spPr>
      </p:pic>
      <p:pic>
        <p:nvPicPr>
          <p:cNvPr id="19" name="Picture 18" descr="A screen shot of a computer monitor&#10;&#10;Description automatically generated">
            <a:extLst>
              <a:ext uri="{FF2B5EF4-FFF2-40B4-BE49-F238E27FC236}">
                <a16:creationId xmlns:a16="http://schemas.microsoft.com/office/drawing/2014/main" id="{3437BEBC-82C1-40A6-BB5A-5CAD77691352}"/>
              </a:ext>
            </a:extLst>
          </p:cNvPr>
          <p:cNvPicPr>
            <a:picLocks noChangeAspect="1"/>
          </p:cNvPicPr>
          <p:nvPr/>
        </p:nvPicPr>
        <p:blipFill>
          <a:blip r:embed="rId4" cstate="hq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8825519" y="3855911"/>
            <a:ext cx="1562247" cy="1443465"/>
          </a:xfrm>
          <a:prstGeom prst="rect">
            <a:avLst/>
          </a:prstGeom>
          <a:scene3d>
            <a:camera prst="orthographicFront">
              <a:rot lat="0" lon="10800000" rev="0"/>
            </a:camera>
            <a:lightRig rig="threePt" dir="t"/>
          </a:scene3d>
        </p:spPr>
      </p:pic>
      <p:sp>
        <p:nvSpPr>
          <p:cNvPr id="29" name="TextBox 28">
            <a:extLst>
              <a:ext uri="{FF2B5EF4-FFF2-40B4-BE49-F238E27FC236}">
                <a16:creationId xmlns:a16="http://schemas.microsoft.com/office/drawing/2014/main" id="{0378E3FA-3D0C-48F2-A15E-77456EE905B9}"/>
              </a:ext>
            </a:extLst>
          </p:cNvPr>
          <p:cNvSpPr txBox="1"/>
          <p:nvPr/>
        </p:nvSpPr>
        <p:spPr>
          <a:xfrm>
            <a:off x="2173534" y="5224793"/>
            <a:ext cx="1219248" cy="300082"/>
          </a:xfrm>
          <a:prstGeom prst="rect">
            <a:avLst/>
          </a:prstGeom>
          <a:noFill/>
        </p:spPr>
        <p:txBody>
          <a:bodyPr wrap="square" rtlCol="0">
            <a:spAutoFit/>
          </a:bodyPr>
          <a:lstStyle/>
          <a:p>
            <a:r>
              <a:rPr lang="en-US" sz="1350" b="1" dirty="0"/>
              <a:t>Scheduling</a:t>
            </a:r>
          </a:p>
        </p:txBody>
      </p:sp>
      <p:sp>
        <p:nvSpPr>
          <p:cNvPr id="30" name="TextBox 29">
            <a:extLst>
              <a:ext uri="{FF2B5EF4-FFF2-40B4-BE49-F238E27FC236}">
                <a16:creationId xmlns:a16="http://schemas.microsoft.com/office/drawing/2014/main" id="{6FE7F9C0-78A1-406C-947F-AF6003BB42C5}"/>
              </a:ext>
            </a:extLst>
          </p:cNvPr>
          <p:cNvSpPr txBox="1"/>
          <p:nvPr/>
        </p:nvSpPr>
        <p:spPr>
          <a:xfrm>
            <a:off x="2072714" y="3250132"/>
            <a:ext cx="1652449" cy="300082"/>
          </a:xfrm>
          <a:prstGeom prst="rect">
            <a:avLst/>
          </a:prstGeom>
          <a:noFill/>
        </p:spPr>
        <p:txBody>
          <a:bodyPr wrap="square" rtlCol="0">
            <a:spAutoFit/>
          </a:bodyPr>
          <a:lstStyle/>
          <a:p>
            <a:r>
              <a:rPr lang="en-US" sz="1350" b="1" dirty="0"/>
              <a:t>Provide Payer Data</a:t>
            </a:r>
          </a:p>
        </p:txBody>
      </p:sp>
      <p:sp>
        <p:nvSpPr>
          <p:cNvPr id="31" name="TextBox 30">
            <a:extLst>
              <a:ext uri="{FF2B5EF4-FFF2-40B4-BE49-F238E27FC236}">
                <a16:creationId xmlns:a16="http://schemas.microsoft.com/office/drawing/2014/main" id="{D80F174B-E6A1-435A-ADD3-A3DEDD0FCBAD}"/>
              </a:ext>
            </a:extLst>
          </p:cNvPr>
          <p:cNvSpPr txBox="1"/>
          <p:nvPr/>
        </p:nvSpPr>
        <p:spPr>
          <a:xfrm>
            <a:off x="8627590" y="5195195"/>
            <a:ext cx="1986560" cy="715581"/>
          </a:xfrm>
          <a:prstGeom prst="rect">
            <a:avLst/>
          </a:prstGeom>
          <a:noFill/>
        </p:spPr>
        <p:txBody>
          <a:bodyPr wrap="square" rtlCol="0">
            <a:spAutoFit/>
          </a:bodyPr>
          <a:lstStyle/>
          <a:p>
            <a:pPr algn="ctr"/>
            <a:r>
              <a:rPr lang="en-US" sz="1350" b="1" dirty="0"/>
              <a:t>Medication Reconciliation Attestation</a:t>
            </a:r>
          </a:p>
        </p:txBody>
      </p:sp>
      <p:sp>
        <p:nvSpPr>
          <p:cNvPr id="32" name="TextBox 31">
            <a:extLst>
              <a:ext uri="{FF2B5EF4-FFF2-40B4-BE49-F238E27FC236}">
                <a16:creationId xmlns:a16="http://schemas.microsoft.com/office/drawing/2014/main" id="{89B460E4-C273-49C8-8D0B-C92B17D4C858}"/>
              </a:ext>
            </a:extLst>
          </p:cNvPr>
          <p:cNvSpPr txBox="1"/>
          <p:nvPr/>
        </p:nvSpPr>
        <p:spPr>
          <a:xfrm>
            <a:off x="8757573" y="3185268"/>
            <a:ext cx="1840473" cy="507831"/>
          </a:xfrm>
          <a:prstGeom prst="rect">
            <a:avLst/>
          </a:prstGeom>
          <a:noFill/>
        </p:spPr>
        <p:txBody>
          <a:bodyPr wrap="square" rtlCol="0">
            <a:spAutoFit/>
          </a:bodyPr>
          <a:lstStyle/>
          <a:p>
            <a:r>
              <a:rPr lang="en-US" sz="1350" b="1" dirty="0"/>
              <a:t>Coverage Requirements</a:t>
            </a:r>
          </a:p>
        </p:txBody>
      </p:sp>
      <p:pic>
        <p:nvPicPr>
          <p:cNvPr id="3" name="Picture 2" descr="A picture containing object&#10;&#10;Description automatically generated">
            <a:extLst>
              <a:ext uri="{FF2B5EF4-FFF2-40B4-BE49-F238E27FC236}">
                <a16:creationId xmlns:a16="http://schemas.microsoft.com/office/drawing/2014/main" id="{E971718A-0C30-43CF-88C8-155466ACDCD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229480" y="2135545"/>
            <a:ext cx="2027010" cy="501035"/>
          </a:xfrm>
          <a:prstGeom prst="rect">
            <a:avLst/>
          </a:prstGeom>
        </p:spPr>
      </p:pic>
      <p:pic>
        <p:nvPicPr>
          <p:cNvPr id="5" name="Picture 4">
            <a:extLst>
              <a:ext uri="{FF2B5EF4-FFF2-40B4-BE49-F238E27FC236}">
                <a16:creationId xmlns:a16="http://schemas.microsoft.com/office/drawing/2014/main" id="{362B82F8-7E88-454B-9F3F-13F01619196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21312" y="2476890"/>
            <a:ext cx="953642" cy="362038"/>
          </a:xfrm>
          <a:prstGeom prst="rect">
            <a:avLst/>
          </a:prstGeom>
        </p:spPr>
      </p:pic>
      <p:graphicFrame>
        <p:nvGraphicFramePr>
          <p:cNvPr id="6" name="Object 5">
            <a:extLst>
              <a:ext uri="{FF2B5EF4-FFF2-40B4-BE49-F238E27FC236}">
                <a16:creationId xmlns:a16="http://schemas.microsoft.com/office/drawing/2014/main" id="{0F2E01E2-E121-470B-8D1C-C578693741B1}"/>
              </a:ext>
            </a:extLst>
          </p:cNvPr>
          <p:cNvGraphicFramePr>
            <a:graphicFrameLocks noChangeAspect="1"/>
          </p:cNvGraphicFramePr>
          <p:nvPr>
            <p:extLst/>
          </p:nvPr>
        </p:nvGraphicFramePr>
        <p:xfrm>
          <a:off x="1597820" y="931070"/>
          <a:ext cx="496491" cy="288131"/>
        </p:xfrm>
        <a:graphic>
          <a:graphicData uri="http://schemas.openxmlformats.org/presentationml/2006/ole">
            <mc:AlternateContent xmlns:mc="http://schemas.openxmlformats.org/markup-compatibility/2006">
              <mc:Choice xmlns:v="urn:schemas-microsoft-com:vml" Requires="v">
                <p:oleObj spid="_x0000_s1058" name="Packager Shell Object" showAsIcon="1" r:id="rId8" imgW="662040" imgH="383400" progId="Package">
                  <p:embed/>
                </p:oleObj>
              </mc:Choice>
              <mc:Fallback>
                <p:oleObj name="Packager Shell Object" showAsIcon="1" r:id="rId8" imgW="662040" imgH="383400" progId="Package">
                  <p:embed/>
                  <p:pic>
                    <p:nvPicPr>
                      <p:cNvPr id="6" name="Object 5">
                        <a:extLst>
                          <a:ext uri="{FF2B5EF4-FFF2-40B4-BE49-F238E27FC236}">
                            <a16:creationId xmlns:a16="http://schemas.microsoft.com/office/drawing/2014/main" id="{0F2E01E2-E121-470B-8D1C-C578693741B1}"/>
                          </a:ext>
                        </a:extLst>
                      </p:cNvPr>
                      <p:cNvPicPr/>
                      <p:nvPr/>
                    </p:nvPicPr>
                    <p:blipFill>
                      <a:blip r:embed="rId9"/>
                      <a:stretch>
                        <a:fillRect/>
                      </a:stretch>
                    </p:blipFill>
                    <p:spPr>
                      <a:xfrm>
                        <a:off x="1597820" y="931070"/>
                        <a:ext cx="496491" cy="288131"/>
                      </a:xfrm>
                      <a:prstGeom prst="rect">
                        <a:avLst/>
                      </a:prstGeom>
                    </p:spPr>
                  </p:pic>
                </p:oleObj>
              </mc:Fallback>
            </mc:AlternateContent>
          </a:graphicData>
        </a:graphic>
      </p:graphicFrame>
      <p:pic>
        <p:nvPicPr>
          <p:cNvPr id="10" name="Picture 9" descr="A close up of a logo&#10;&#10;Description automatically generated">
            <a:extLst>
              <a:ext uri="{FF2B5EF4-FFF2-40B4-BE49-F238E27FC236}">
                <a16:creationId xmlns:a16="http://schemas.microsoft.com/office/drawing/2014/main" id="{75C78194-D316-4513-8DBF-107027BD187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598168" y="2027364"/>
            <a:ext cx="1741627" cy="392621"/>
          </a:xfrm>
          <a:prstGeom prst="rect">
            <a:avLst/>
          </a:prstGeom>
        </p:spPr>
      </p:pic>
      <p:sp>
        <p:nvSpPr>
          <p:cNvPr id="28" name="TextBox 27">
            <a:extLst>
              <a:ext uri="{FF2B5EF4-FFF2-40B4-BE49-F238E27FC236}">
                <a16:creationId xmlns:a16="http://schemas.microsoft.com/office/drawing/2014/main" id="{AD86A83D-0A69-4D98-B06D-AB6F49740D8F}"/>
              </a:ext>
            </a:extLst>
          </p:cNvPr>
          <p:cNvSpPr txBox="1"/>
          <p:nvPr/>
        </p:nvSpPr>
        <p:spPr>
          <a:xfrm>
            <a:off x="4109984" y="2838927"/>
            <a:ext cx="2248186" cy="923330"/>
          </a:xfrm>
          <a:prstGeom prst="rect">
            <a:avLst/>
          </a:prstGeom>
          <a:noFill/>
        </p:spPr>
        <p:txBody>
          <a:bodyPr wrap="square" rtlCol="0">
            <a:spAutoFit/>
          </a:bodyPr>
          <a:lstStyle/>
          <a:p>
            <a:pPr algn="ctr"/>
            <a:endParaRPr lang="en-US" b="1" dirty="0">
              <a:solidFill>
                <a:srgbClr val="FF0000"/>
              </a:solidFill>
            </a:endParaRPr>
          </a:p>
          <a:p>
            <a:pPr algn="ctr"/>
            <a:r>
              <a:rPr lang="en-US" b="1" dirty="0">
                <a:solidFill>
                  <a:srgbClr val="FF0000"/>
                </a:solidFill>
              </a:rPr>
              <a:t>Presentation</a:t>
            </a:r>
          </a:p>
          <a:p>
            <a:pPr algn="ctr"/>
            <a:endParaRPr lang="en-US" b="1" dirty="0"/>
          </a:p>
        </p:txBody>
      </p:sp>
      <p:sp>
        <p:nvSpPr>
          <p:cNvPr id="33" name="TextBox 32">
            <a:extLst>
              <a:ext uri="{FF2B5EF4-FFF2-40B4-BE49-F238E27FC236}">
                <a16:creationId xmlns:a16="http://schemas.microsoft.com/office/drawing/2014/main" id="{6D8519C2-7412-48C3-9027-47CDD25CA16A}"/>
              </a:ext>
            </a:extLst>
          </p:cNvPr>
          <p:cNvSpPr txBox="1"/>
          <p:nvPr/>
        </p:nvSpPr>
        <p:spPr>
          <a:xfrm>
            <a:off x="6463240" y="3537744"/>
            <a:ext cx="2097818" cy="300082"/>
          </a:xfrm>
          <a:prstGeom prst="rect">
            <a:avLst/>
          </a:prstGeom>
          <a:noFill/>
        </p:spPr>
        <p:txBody>
          <a:bodyPr wrap="none" rtlCol="0">
            <a:spAutoFit/>
          </a:bodyPr>
          <a:lstStyle/>
          <a:p>
            <a:r>
              <a:rPr lang="en-US" sz="1350" b="1" dirty="0"/>
              <a:t>Reference Implementation</a:t>
            </a:r>
          </a:p>
        </p:txBody>
      </p:sp>
      <p:sp>
        <p:nvSpPr>
          <p:cNvPr id="34" name="TextBox 33">
            <a:extLst>
              <a:ext uri="{FF2B5EF4-FFF2-40B4-BE49-F238E27FC236}">
                <a16:creationId xmlns:a16="http://schemas.microsoft.com/office/drawing/2014/main" id="{A7E106ED-79B0-4FB1-919A-3F9185C60696}"/>
              </a:ext>
            </a:extLst>
          </p:cNvPr>
          <p:cNvSpPr txBox="1"/>
          <p:nvPr/>
        </p:nvSpPr>
        <p:spPr>
          <a:xfrm>
            <a:off x="4840681" y="1782475"/>
            <a:ext cx="1036630" cy="300082"/>
          </a:xfrm>
          <a:prstGeom prst="rect">
            <a:avLst/>
          </a:prstGeom>
          <a:noFill/>
        </p:spPr>
        <p:txBody>
          <a:bodyPr wrap="none" rtlCol="0">
            <a:spAutoFit/>
          </a:bodyPr>
          <a:lstStyle/>
          <a:p>
            <a:r>
              <a:rPr lang="en-US" sz="1350" b="1" dirty="0"/>
              <a:t>Cardiologist</a:t>
            </a:r>
          </a:p>
        </p:txBody>
      </p:sp>
      <p:sp>
        <p:nvSpPr>
          <p:cNvPr id="37" name="TextBox 36">
            <a:extLst>
              <a:ext uri="{FF2B5EF4-FFF2-40B4-BE49-F238E27FC236}">
                <a16:creationId xmlns:a16="http://schemas.microsoft.com/office/drawing/2014/main" id="{24F1BDD2-D8A0-45FE-89B9-6C39AAE2DB2E}"/>
              </a:ext>
            </a:extLst>
          </p:cNvPr>
          <p:cNvSpPr txBox="1"/>
          <p:nvPr/>
        </p:nvSpPr>
        <p:spPr>
          <a:xfrm>
            <a:off x="7000774" y="1750445"/>
            <a:ext cx="777713" cy="300082"/>
          </a:xfrm>
          <a:prstGeom prst="rect">
            <a:avLst/>
          </a:prstGeom>
          <a:noFill/>
        </p:spPr>
        <p:txBody>
          <a:bodyPr wrap="none" rtlCol="0">
            <a:spAutoFit/>
          </a:bodyPr>
          <a:lstStyle/>
          <a:p>
            <a:r>
              <a:rPr lang="en-US" sz="1350" b="1" dirty="0"/>
              <a:t>Hospital</a:t>
            </a:r>
          </a:p>
        </p:txBody>
      </p:sp>
      <p:sp>
        <p:nvSpPr>
          <p:cNvPr id="38" name="TextBox 37">
            <a:extLst>
              <a:ext uri="{FF2B5EF4-FFF2-40B4-BE49-F238E27FC236}">
                <a16:creationId xmlns:a16="http://schemas.microsoft.com/office/drawing/2014/main" id="{81589C14-17EF-429A-9F63-3698505D95E0}"/>
              </a:ext>
            </a:extLst>
          </p:cNvPr>
          <p:cNvSpPr txBox="1"/>
          <p:nvPr/>
        </p:nvSpPr>
        <p:spPr>
          <a:xfrm>
            <a:off x="6908578" y="2796566"/>
            <a:ext cx="1110047" cy="300082"/>
          </a:xfrm>
          <a:prstGeom prst="rect">
            <a:avLst/>
          </a:prstGeom>
          <a:noFill/>
        </p:spPr>
        <p:txBody>
          <a:bodyPr wrap="none" rtlCol="0">
            <a:spAutoFit/>
          </a:bodyPr>
          <a:lstStyle/>
          <a:p>
            <a:r>
              <a:rPr lang="en-US" sz="1350" b="1" dirty="0"/>
              <a:t>Primary Care</a:t>
            </a:r>
          </a:p>
        </p:txBody>
      </p:sp>
      <p:sp>
        <p:nvSpPr>
          <p:cNvPr id="35" name="Rectangle 34">
            <a:extLst>
              <a:ext uri="{FF2B5EF4-FFF2-40B4-BE49-F238E27FC236}">
                <a16:creationId xmlns:a16="http://schemas.microsoft.com/office/drawing/2014/main" id="{381C38C2-E5B3-48EE-B583-6DA3475606B8}"/>
              </a:ext>
            </a:extLst>
          </p:cNvPr>
          <p:cNvSpPr/>
          <p:nvPr/>
        </p:nvSpPr>
        <p:spPr>
          <a:xfrm>
            <a:off x="4109984" y="4020337"/>
            <a:ext cx="4525458" cy="1754326"/>
          </a:xfrm>
          <a:prstGeom prst="rect">
            <a:avLst/>
          </a:prstGeom>
        </p:spPr>
        <p:txBody>
          <a:bodyPr wrap="square">
            <a:spAutoFit/>
          </a:bodyPr>
          <a:lstStyle/>
          <a:p>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vignette describes a clinical encounter for a 78-year-old Asian woman named Dara.  The encounter spans primary care, specialty care, hospitalization and return to primary care. The information exchanges include payer scheduled appointments, retrieving payer information and incorporating it into the patient’s clinical record, integrating coverage requirements in the provider’s clinical workflow and support for automatic reporting of quality measures. </a:t>
            </a:r>
            <a:endParaRPr lang="en-US" sz="1350" b="1" dirty="0">
              <a:solidFill>
                <a:srgbClr val="002060"/>
              </a:solidFill>
            </a:endParaRPr>
          </a:p>
        </p:txBody>
      </p:sp>
      <p:sp>
        <p:nvSpPr>
          <p:cNvPr id="40" name="Text Placeholder 4">
            <a:extLst>
              <a:ext uri="{FF2B5EF4-FFF2-40B4-BE49-F238E27FC236}">
                <a16:creationId xmlns:a16="http://schemas.microsoft.com/office/drawing/2014/main" id="{AB5DE13E-1275-4028-B264-783F0C32C982}"/>
              </a:ext>
            </a:extLst>
          </p:cNvPr>
          <p:cNvSpPr txBox="1">
            <a:spLocks/>
          </p:cNvSpPr>
          <p:nvPr/>
        </p:nvSpPr>
        <p:spPr>
          <a:xfrm>
            <a:off x="3689045" y="964487"/>
            <a:ext cx="6493181" cy="5169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solidFill>
                  <a:schemeClr val="accent4">
                    <a:lumMod val="50000"/>
                  </a:schemeClr>
                </a:solidFill>
              </a:rPr>
              <a:t>Unlocking Payer Information to Improve Patient Care</a:t>
            </a:r>
          </a:p>
        </p:txBody>
      </p:sp>
      <p:pic>
        <p:nvPicPr>
          <p:cNvPr id="41" name="Picture 40" descr="A picture containing clipart&#10;&#10;Description automatically generated">
            <a:extLst>
              <a:ext uri="{FF2B5EF4-FFF2-40B4-BE49-F238E27FC236}">
                <a16:creationId xmlns:a16="http://schemas.microsoft.com/office/drawing/2014/main" id="{0D514902-6015-46D1-B530-FCE378570EA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746383" y="3078691"/>
            <a:ext cx="1191586" cy="446607"/>
          </a:xfrm>
          <a:prstGeom prst="rect">
            <a:avLst/>
          </a:prstGeom>
        </p:spPr>
      </p:pic>
      <p:sp>
        <p:nvSpPr>
          <p:cNvPr id="49" name="Slide Number Placeholder 5">
            <a:extLst>
              <a:ext uri="{FF2B5EF4-FFF2-40B4-BE49-F238E27FC236}">
                <a16:creationId xmlns:a16="http://schemas.microsoft.com/office/drawing/2014/main" id="{D67D5D4C-BFCB-4DAD-A6D2-2A53732551B8}"/>
              </a:ext>
            </a:extLst>
          </p:cNvPr>
          <p:cNvSpPr txBox="1">
            <a:spLocks/>
          </p:cNvSpPr>
          <p:nvPr/>
        </p:nvSpPr>
        <p:spPr>
          <a:xfrm>
            <a:off x="6205400" y="5806193"/>
            <a:ext cx="250031" cy="18811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685E2-ECFC-4B14-B52F-5ED9059F718A}" type="slidenum">
              <a:rPr lang="en-US" sz="900">
                <a:solidFill>
                  <a:prstClr val="black">
                    <a:tint val="75000"/>
                  </a:prstClr>
                </a:solidFill>
              </a:rPr>
              <a:pPr/>
              <a:t>43</a:t>
            </a:fld>
            <a:endParaRPr lang="en-US" sz="900" dirty="0">
              <a:solidFill>
                <a:prstClr val="black">
                  <a:tint val="75000"/>
                </a:prstClr>
              </a:solidFill>
            </a:endParaRPr>
          </a:p>
        </p:txBody>
      </p:sp>
      <p:pic>
        <p:nvPicPr>
          <p:cNvPr id="36" name="Picture 35" descr="A picture containing object&#10;&#10;Description automatically generated">
            <a:extLst>
              <a:ext uri="{FF2B5EF4-FFF2-40B4-BE49-F238E27FC236}">
                <a16:creationId xmlns:a16="http://schemas.microsoft.com/office/drawing/2014/main" id="{FA1A0296-C149-4237-A3D8-0B162F388A9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229480" y="2130683"/>
            <a:ext cx="2027010" cy="501035"/>
          </a:xfrm>
          <a:prstGeom prst="rect">
            <a:avLst/>
          </a:prstGeom>
        </p:spPr>
      </p:pic>
      <p:pic>
        <p:nvPicPr>
          <p:cNvPr id="39" name="Picture 38">
            <a:extLst>
              <a:ext uri="{FF2B5EF4-FFF2-40B4-BE49-F238E27FC236}">
                <a16:creationId xmlns:a16="http://schemas.microsoft.com/office/drawing/2014/main" id="{DB5990E2-465A-4189-A1D5-4060FEF0B64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21312" y="2472028"/>
            <a:ext cx="953642" cy="362038"/>
          </a:xfrm>
          <a:prstGeom prst="rect">
            <a:avLst/>
          </a:prstGeom>
        </p:spPr>
      </p:pic>
      <p:pic>
        <p:nvPicPr>
          <p:cNvPr id="42" name="Picture 41" descr="A close up of a logo&#10;&#10;Description automatically generated">
            <a:extLst>
              <a:ext uri="{FF2B5EF4-FFF2-40B4-BE49-F238E27FC236}">
                <a16:creationId xmlns:a16="http://schemas.microsoft.com/office/drawing/2014/main" id="{F0F3B498-65B8-4896-9375-36538213978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598168" y="2022503"/>
            <a:ext cx="1741627" cy="392621"/>
          </a:xfrm>
          <a:prstGeom prst="rect">
            <a:avLst/>
          </a:prstGeom>
        </p:spPr>
      </p:pic>
      <p:pic>
        <p:nvPicPr>
          <p:cNvPr id="43" name="Picture 42">
            <a:extLst>
              <a:ext uri="{FF2B5EF4-FFF2-40B4-BE49-F238E27FC236}">
                <a16:creationId xmlns:a16="http://schemas.microsoft.com/office/drawing/2014/main" id="{3849C5FE-8EFB-4A5F-9090-5993A0CABC3E}"/>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9804271" y="5967801"/>
            <a:ext cx="755911" cy="177538"/>
          </a:xfrm>
          <a:prstGeom prst="rect">
            <a:avLst/>
          </a:prstGeom>
        </p:spPr>
      </p:pic>
      <p:pic>
        <p:nvPicPr>
          <p:cNvPr id="44" name="Picture 43">
            <a:extLst>
              <a:ext uri="{FF2B5EF4-FFF2-40B4-BE49-F238E27FC236}">
                <a16:creationId xmlns:a16="http://schemas.microsoft.com/office/drawing/2014/main" id="{ADD2DD0F-E5C3-48A1-B1A2-972BD9EBAE0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503023" y="6013813"/>
            <a:ext cx="1090762" cy="131527"/>
          </a:xfrm>
          <a:prstGeom prst="rect">
            <a:avLst/>
          </a:prstGeom>
        </p:spPr>
      </p:pic>
      <p:cxnSp>
        <p:nvCxnSpPr>
          <p:cNvPr id="45" name="Straight Connector 44">
            <a:extLst>
              <a:ext uri="{FF2B5EF4-FFF2-40B4-BE49-F238E27FC236}">
                <a16:creationId xmlns:a16="http://schemas.microsoft.com/office/drawing/2014/main" id="{E00B3D7D-3A83-4761-83F2-78463947E91C}"/>
              </a:ext>
            </a:extLst>
          </p:cNvPr>
          <p:cNvCxnSpPr>
            <a:cxnSpLocks/>
          </p:cNvCxnSpPr>
          <p:nvPr/>
        </p:nvCxnSpPr>
        <p:spPr>
          <a:xfrm flipV="1">
            <a:off x="9656948" y="5972674"/>
            <a:ext cx="136644" cy="17368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Picture 45" descr="A picture containing clipart&#10;&#10;Description automatically generated">
            <a:extLst>
              <a:ext uri="{FF2B5EF4-FFF2-40B4-BE49-F238E27FC236}">
                <a16:creationId xmlns:a16="http://schemas.microsoft.com/office/drawing/2014/main" id="{8B6DF930-CBCF-42FD-A146-77B40A309EEF}"/>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9175667" y="3624584"/>
            <a:ext cx="727364" cy="251081"/>
          </a:xfrm>
          <a:prstGeom prst="rect">
            <a:avLst/>
          </a:prstGeom>
        </p:spPr>
      </p:pic>
      <p:pic>
        <p:nvPicPr>
          <p:cNvPr id="48" name="Picture 47" descr="A picture containing object, clock&#10;&#10;Description automatically generated">
            <a:extLst>
              <a:ext uri="{FF2B5EF4-FFF2-40B4-BE49-F238E27FC236}">
                <a16:creationId xmlns:a16="http://schemas.microsoft.com/office/drawing/2014/main" id="{D3588F7D-97F1-479B-8D2F-4E59C41F7313}"/>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304160" y="3498199"/>
            <a:ext cx="982816" cy="229079"/>
          </a:xfrm>
          <a:prstGeom prst="rect">
            <a:avLst/>
          </a:prstGeom>
        </p:spPr>
      </p:pic>
      <p:pic>
        <p:nvPicPr>
          <p:cNvPr id="50" name="Picture 49">
            <a:extLst>
              <a:ext uri="{FF2B5EF4-FFF2-40B4-BE49-F238E27FC236}">
                <a16:creationId xmlns:a16="http://schemas.microsoft.com/office/drawing/2014/main" id="{057B0F15-80E7-4077-8B45-8E440908375C}"/>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3160061" y="5604157"/>
            <a:ext cx="851543" cy="189323"/>
          </a:xfrm>
          <a:prstGeom prst="rect">
            <a:avLst/>
          </a:prstGeom>
        </p:spPr>
      </p:pic>
      <p:cxnSp>
        <p:nvCxnSpPr>
          <p:cNvPr id="51" name="Straight Connector 50">
            <a:extLst>
              <a:ext uri="{FF2B5EF4-FFF2-40B4-BE49-F238E27FC236}">
                <a16:creationId xmlns:a16="http://schemas.microsoft.com/office/drawing/2014/main" id="{B2ECB2C8-0344-4432-9184-7C665A935477}"/>
              </a:ext>
            </a:extLst>
          </p:cNvPr>
          <p:cNvCxnSpPr>
            <a:cxnSpLocks/>
          </p:cNvCxnSpPr>
          <p:nvPr/>
        </p:nvCxnSpPr>
        <p:spPr>
          <a:xfrm flipV="1">
            <a:off x="2997637" y="5557815"/>
            <a:ext cx="136644" cy="17368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417F9D83-1ABD-4B68-A31F-2DD17F19C878}"/>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1687571" y="5569974"/>
            <a:ext cx="1256309" cy="206492"/>
          </a:xfrm>
          <a:prstGeom prst="rect">
            <a:avLst/>
          </a:prstGeom>
        </p:spPr>
      </p:pic>
    </p:spTree>
    <p:extLst>
      <p:ext uri="{BB962C8B-B14F-4D97-AF65-F5344CB8AC3E}">
        <p14:creationId xmlns:p14="http://schemas.microsoft.com/office/powerpoint/2010/main" val="579473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7187E8-CFBE-4FB5-A85D-C9A87B59297D}"/>
              </a:ext>
            </a:extLst>
          </p:cNvPr>
          <p:cNvSpPr>
            <a:spLocks noGrp="1"/>
          </p:cNvSpPr>
          <p:nvPr>
            <p:ph type="body" sz="quarter" idx="13"/>
          </p:nvPr>
        </p:nvSpPr>
        <p:spPr>
          <a:xfrm>
            <a:off x="3317604" y="1134184"/>
            <a:ext cx="7022306" cy="402557"/>
          </a:xfrm>
        </p:spPr>
        <p:txBody>
          <a:bodyPr/>
          <a:lstStyle/>
          <a:p>
            <a:r>
              <a:rPr lang="en-US" dirty="0"/>
              <a:t>Dara’s Journey</a:t>
            </a:r>
          </a:p>
        </p:txBody>
      </p:sp>
      <p:pic>
        <p:nvPicPr>
          <p:cNvPr id="3" name="Picture 2">
            <a:extLst>
              <a:ext uri="{FF2B5EF4-FFF2-40B4-BE49-F238E27FC236}">
                <a16:creationId xmlns:a16="http://schemas.microsoft.com/office/drawing/2014/main" id="{C21D3C01-0895-47B4-A33A-954C838D01F1}"/>
              </a:ext>
            </a:extLst>
          </p:cNvPr>
          <p:cNvPicPr>
            <a:picLocks noChangeAspect="1"/>
          </p:cNvPicPr>
          <p:nvPr/>
        </p:nvPicPr>
        <p:blipFill>
          <a:blip r:embed="rId2"/>
          <a:stretch>
            <a:fillRect/>
          </a:stretch>
        </p:blipFill>
        <p:spPr>
          <a:xfrm>
            <a:off x="4634463" y="1664983"/>
            <a:ext cx="5941600" cy="4264599"/>
          </a:xfrm>
          <a:prstGeom prst="rect">
            <a:avLst/>
          </a:prstGeom>
        </p:spPr>
      </p:pic>
      <p:sp>
        <p:nvSpPr>
          <p:cNvPr id="4" name="Rectangle 3">
            <a:extLst>
              <a:ext uri="{FF2B5EF4-FFF2-40B4-BE49-F238E27FC236}">
                <a16:creationId xmlns:a16="http://schemas.microsoft.com/office/drawing/2014/main" id="{43AE5677-CF81-4A81-A32A-93DE795AB0FA}"/>
              </a:ext>
            </a:extLst>
          </p:cNvPr>
          <p:cNvSpPr/>
          <p:nvPr/>
        </p:nvSpPr>
        <p:spPr>
          <a:xfrm>
            <a:off x="1672401" y="2158576"/>
            <a:ext cx="2876779" cy="3672800"/>
          </a:xfrm>
          <a:prstGeom prst="rect">
            <a:avLst/>
          </a:prstGeom>
        </p:spPr>
        <p:txBody>
          <a:bodyPr wrap="square">
            <a:spAutoFit/>
          </a:bodyPr>
          <a:lstStyle/>
          <a:p>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vignette describes a clinical encounter for a 78-year-old Asian woman named Dara.  The encounter spans primary care, specialty care, hospitalization and return to primary care. The information exchanges include:</a:t>
            </a:r>
          </a:p>
          <a:p>
            <a:pPr marL="386954" lvl="1" indent="-258366">
              <a:spcBef>
                <a:spcPts val="450"/>
              </a:spcBef>
              <a:buFont typeface="+mj-lt"/>
              <a:buAutoNum type="arabicPeriod"/>
            </a:pPr>
            <a:r>
              <a:rPr lang="en-US" sz="135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payer scheduled appointments, </a:t>
            </a:r>
          </a:p>
          <a:p>
            <a:pPr marL="386954" lvl="1" indent="-258366">
              <a:spcBef>
                <a:spcPts val="450"/>
              </a:spcBef>
              <a:buFont typeface="+mj-lt"/>
              <a:buAutoNum type="arabicPeriod"/>
            </a:pPr>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retrieving payer information and incorporating it into the patient’s clinical record, </a:t>
            </a:r>
          </a:p>
          <a:p>
            <a:pPr marL="386954" lvl="1" indent="-258366">
              <a:spcBef>
                <a:spcPts val="450"/>
              </a:spcBef>
              <a:buFont typeface="+mj-lt"/>
              <a:buAutoNum type="arabicPeriod"/>
            </a:pPr>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integrating coverage requirements in the provider’s clinical workflow and </a:t>
            </a:r>
          </a:p>
          <a:p>
            <a:pPr marL="386954" lvl="1" indent="-258366">
              <a:spcBef>
                <a:spcPts val="450"/>
              </a:spcBef>
              <a:buFont typeface="+mj-lt"/>
              <a:buAutoNum type="arabicPeriod"/>
            </a:pPr>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support for automatic reporting of quality measures. </a:t>
            </a:r>
            <a:endParaRPr lang="en-US" sz="1350" b="1" dirty="0">
              <a:solidFill>
                <a:srgbClr val="002060"/>
              </a:solidFill>
            </a:endParaRPr>
          </a:p>
        </p:txBody>
      </p:sp>
      <p:sp>
        <p:nvSpPr>
          <p:cNvPr id="5" name="Oval 4">
            <a:extLst>
              <a:ext uri="{FF2B5EF4-FFF2-40B4-BE49-F238E27FC236}">
                <a16:creationId xmlns:a16="http://schemas.microsoft.com/office/drawing/2014/main" id="{BAE8996C-DDBA-4028-9148-B30CBF3A67BD}"/>
              </a:ext>
            </a:extLst>
          </p:cNvPr>
          <p:cNvSpPr/>
          <p:nvPr/>
        </p:nvSpPr>
        <p:spPr>
          <a:xfrm rot="3040904">
            <a:off x="4497170" y="2892852"/>
            <a:ext cx="2550191" cy="1179857"/>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2775934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0F2E01E2-E121-470B-8D1C-C578693741B1}"/>
              </a:ext>
            </a:extLst>
          </p:cNvPr>
          <p:cNvGraphicFramePr>
            <a:graphicFrameLocks noChangeAspect="1"/>
          </p:cNvGraphicFramePr>
          <p:nvPr>
            <p:extLst/>
          </p:nvPr>
        </p:nvGraphicFramePr>
        <p:xfrm>
          <a:off x="1597820" y="931070"/>
          <a:ext cx="496491" cy="288131"/>
        </p:xfrm>
        <a:graphic>
          <a:graphicData uri="http://schemas.openxmlformats.org/presentationml/2006/ole">
            <mc:AlternateContent xmlns:mc="http://schemas.openxmlformats.org/markup-compatibility/2006">
              <mc:Choice xmlns:v="urn:schemas-microsoft-com:vml" Requires="v">
                <p:oleObj spid="_x0000_s2082" name="Packager Shell Object" showAsIcon="1" r:id="rId4" imgW="662040" imgH="383400" progId="Package">
                  <p:embed/>
                </p:oleObj>
              </mc:Choice>
              <mc:Fallback>
                <p:oleObj name="Packager Shell Object" showAsIcon="1" r:id="rId4" imgW="662040" imgH="383400" progId="Package">
                  <p:embed/>
                  <p:pic>
                    <p:nvPicPr>
                      <p:cNvPr id="6" name="Object 5">
                        <a:extLst>
                          <a:ext uri="{FF2B5EF4-FFF2-40B4-BE49-F238E27FC236}">
                            <a16:creationId xmlns:a16="http://schemas.microsoft.com/office/drawing/2014/main" id="{0F2E01E2-E121-470B-8D1C-C578693741B1}"/>
                          </a:ext>
                        </a:extLst>
                      </p:cNvPr>
                      <p:cNvPicPr/>
                      <p:nvPr/>
                    </p:nvPicPr>
                    <p:blipFill>
                      <a:blip r:embed="rId5"/>
                      <a:stretch>
                        <a:fillRect/>
                      </a:stretch>
                    </p:blipFill>
                    <p:spPr>
                      <a:xfrm>
                        <a:off x="1597820" y="931070"/>
                        <a:ext cx="496491" cy="288131"/>
                      </a:xfrm>
                      <a:prstGeom prst="rect">
                        <a:avLst/>
                      </a:prstGeom>
                    </p:spPr>
                  </p:pic>
                </p:oleObj>
              </mc:Fallback>
            </mc:AlternateContent>
          </a:graphicData>
        </a:graphic>
      </p:graphicFrame>
      <p:sp>
        <p:nvSpPr>
          <p:cNvPr id="40" name="Text Placeholder 4">
            <a:extLst>
              <a:ext uri="{FF2B5EF4-FFF2-40B4-BE49-F238E27FC236}">
                <a16:creationId xmlns:a16="http://schemas.microsoft.com/office/drawing/2014/main" id="{AB5DE13E-1275-4028-B264-783F0C32C982}"/>
              </a:ext>
            </a:extLst>
          </p:cNvPr>
          <p:cNvSpPr txBox="1">
            <a:spLocks/>
          </p:cNvSpPr>
          <p:nvPr/>
        </p:nvSpPr>
        <p:spPr>
          <a:xfrm>
            <a:off x="3689045" y="964487"/>
            <a:ext cx="6493181" cy="5169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solidFill>
                  <a:schemeClr val="accent4">
                    <a:lumMod val="50000"/>
                  </a:schemeClr>
                </a:solidFill>
              </a:rPr>
              <a:t>Unlocking Payer Information to Improve Patient Care</a:t>
            </a:r>
          </a:p>
        </p:txBody>
      </p:sp>
      <p:sp>
        <p:nvSpPr>
          <p:cNvPr id="49" name="Slide Number Placeholder 5">
            <a:extLst>
              <a:ext uri="{FF2B5EF4-FFF2-40B4-BE49-F238E27FC236}">
                <a16:creationId xmlns:a16="http://schemas.microsoft.com/office/drawing/2014/main" id="{D67D5D4C-BFCB-4DAD-A6D2-2A53732551B8}"/>
              </a:ext>
            </a:extLst>
          </p:cNvPr>
          <p:cNvSpPr txBox="1">
            <a:spLocks/>
          </p:cNvSpPr>
          <p:nvPr/>
        </p:nvSpPr>
        <p:spPr>
          <a:xfrm>
            <a:off x="6205400" y="5806193"/>
            <a:ext cx="317631" cy="18811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685E2-ECFC-4B14-B52F-5ED9059F718A}" type="slidenum">
              <a:rPr lang="en-US" sz="900">
                <a:solidFill>
                  <a:prstClr val="black">
                    <a:tint val="75000"/>
                  </a:prstClr>
                </a:solidFill>
              </a:rPr>
              <a:pPr/>
              <a:t>45</a:t>
            </a:fld>
            <a:endParaRPr lang="en-US" sz="900" dirty="0">
              <a:solidFill>
                <a:prstClr val="black">
                  <a:tint val="75000"/>
                </a:prstClr>
              </a:solidFill>
            </a:endParaRPr>
          </a:p>
        </p:txBody>
      </p:sp>
      <p:cxnSp>
        <p:nvCxnSpPr>
          <p:cNvPr id="56" name="Straight Arrow Connector 55">
            <a:extLst>
              <a:ext uri="{FF2B5EF4-FFF2-40B4-BE49-F238E27FC236}">
                <a16:creationId xmlns:a16="http://schemas.microsoft.com/office/drawing/2014/main" id="{350AC769-320A-49AA-8D2D-29A95E890137}"/>
              </a:ext>
            </a:extLst>
          </p:cNvPr>
          <p:cNvCxnSpPr>
            <a:cxnSpLocks/>
            <a:stCxn id="19" idx="1"/>
          </p:cNvCxnSpPr>
          <p:nvPr/>
        </p:nvCxnSpPr>
        <p:spPr>
          <a:xfrm flipH="1" flipV="1">
            <a:off x="3580901" y="4558072"/>
            <a:ext cx="1072092" cy="926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65BAED6-B786-40EC-81BD-3E8F801EAE03}"/>
              </a:ext>
            </a:extLst>
          </p:cNvPr>
          <p:cNvCxnSpPr>
            <a:cxnSpLocks/>
            <a:stCxn id="19" idx="3"/>
            <a:endCxn id="24" idx="1"/>
          </p:cNvCxnSpPr>
          <p:nvPr/>
        </p:nvCxnSpPr>
        <p:spPr>
          <a:xfrm>
            <a:off x="6032379" y="4567332"/>
            <a:ext cx="1148633"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Table 20">
            <a:extLst>
              <a:ext uri="{FF2B5EF4-FFF2-40B4-BE49-F238E27FC236}">
                <a16:creationId xmlns:a16="http://schemas.microsoft.com/office/drawing/2014/main" id="{7C5F7664-7728-443A-BC13-9222C039342F}"/>
              </a:ext>
            </a:extLst>
          </p:cNvPr>
          <p:cNvGraphicFramePr>
            <a:graphicFrameLocks noGrp="1"/>
          </p:cNvGraphicFramePr>
          <p:nvPr>
            <p:extLst/>
          </p:nvPr>
        </p:nvGraphicFramePr>
        <p:xfrm>
          <a:off x="2838832" y="2071172"/>
          <a:ext cx="6858253" cy="1257300"/>
        </p:xfrm>
        <a:graphic>
          <a:graphicData uri="http://schemas.openxmlformats.org/drawingml/2006/table">
            <a:tbl>
              <a:tblPr firstRow="1" bandRow="1">
                <a:tableStyleId>{D7AC3CCA-C797-4891-BE02-D94E43425B78}</a:tableStyleId>
              </a:tblPr>
              <a:tblGrid>
                <a:gridCol w="889740">
                  <a:extLst>
                    <a:ext uri="{9D8B030D-6E8A-4147-A177-3AD203B41FA5}">
                      <a16:colId xmlns:a16="http://schemas.microsoft.com/office/drawing/2014/main" val="2694047151"/>
                    </a:ext>
                  </a:extLst>
                </a:gridCol>
                <a:gridCol w="2739932">
                  <a:extLst>
                    <a:ext uri="{9D8B030D-6E8A-4147-A177-3AD203B41FA5}">
                      <a16:colId xmlns:a16="http://schemas.microsoft.com/office/drawing/2014/main" val="657338842"/>
                    </a:ext>
                  </a:extLst>
                </a:gridCol>
                <a:gridCol w="1242248">
                  <a:extLst>
                    <a:ext uri="{9D8B030D-6E8A-4147-A177-3AD203B41FA5}">
                      <a16:colId xmlns:a16="http://schemas.microsoft.com/office/drawing/2014/main" val="2054369296"/>
                    </a:ext>
                  </a:extLst>
                </a:gridCol>
                <a:gridCol w="1986333">
                  <a:extLst>
                    <a:ext uri="{9D8B030D-6E8A-4147-A177-3AD203B41FA5}">
                      <a16:colId xmlns:a16="http://schemas.microsoft.com/office/drawing/2014/main" val="3395431828"/>
                    </a:ext>
                  </a:extLst>
                </a:gridCol>
              </a:tblGrid>
              <a:tr h="251460">
                <a:tc>
                  <a:txBody>
                    <a:bodyPr/>
                    <a:lstStyle/>
                    <a:p>
                      <a:pPr algn="ctr"/>
                      <a:r>
                        <a:rPr lang="en-US" sz="1200" b="1" dirty="0">
                          <a:latin typeface="+mn-lt"/>
                        </a:rPr>
                        <a:t>Interaction</a:t>
                      </a:r>
                    </a:p>
                  </a:txBody>
                  <a:tcPr marL="68580" marR="68580" marT="34290" marB="34290"/>
                </a:tc>
                <a:tc>
                  <a:txBody>
                    <a:bodyPr/>
                    <a:lstStyle/>
                    <a:p>
                      <a:pPr algn="ctr"/>
                      <a:r>
                        <a:rPr lang="en-US" sz="1200" b="1" dirty="0">
                          <a:latin typeface="+mn-lt"/>
                        </a:rPr>
                        <a:t>Interaction Description</a:t>
                      </a:r>
                    </a:p>
                  </a:txBody>
                  <a:tcPr marL="68580" marR="68580" marT="34290" marB="34290"/>
                </a:tc>
                <a:tc>
                  <a:txBody>
                    <a:bodyPr/>
                    <a:lstStyle/>
                    <a:p>
                      <a:pPr algn="ctr"/>
                      <a:r>
                        <a:rPr lang="en-US" sz="1200" b="1" dirty="0">
                          <a:latin typeface="+mn-lt"/>
                        </a:rPr>
                        <a:t>Exchange</a:t>
                      </a:r>
                    </a:p>
                  </a:txBody>
                  <a:tcPr marL="68580" marR="68580" marT="34290" marB="34290"/>
                </a:tc>
                <a:tc>
                  <a:txBody>
                    <a:bodyPr/>
                    <a:lstStyle/>
                    <a:p>
                      <a:pPr algn="ctr"/>
                      <a:r>
                        <a:rPr lang="en-US" sz="1200" b="1" dirty="0">
                          <a:latin typeface="+mn-lt"/>
                        </a:rPr>
                        <a:t>Standards Used</a:t>
                      </a:r>
                    </a:p>
                  </a:txBody>
                  <a:tcPr marL="68580" marR="68580" marT="34290" marB="34290"/>
                </a:tc>
                <a:extLst>
                  <a:ext uri="{0D108BD9-81ED-4DB2-BD59-A6C34878D82A}">
                    <a16:rowId xmlns:a16="http://schemas.microsoft.com/office/drawing/2014/main" val="626523348"/>
                  </a:ext>
                </a:extLst>
              </a:tr>
              <a:tr h="251460">
                <a:tc>
                  <a:txBody>
                    <a:bodyPr/>
                    <a:lstStyle/>
                    <a:p>
                      <a:r>
                        <a:rPr lang="en-US" sz="1200" b="1" dirty="0">
                          <a:latin typeface="+mn-lt"/>
                        </a:rPr>
                        <a:t>  1</a:t>
                      </a:r>
                    </a:p>
                  </a:txBody>
                  <a:tcPr marL="68580" marR="68580" marT="34290" marB="34290"/>
                </a:tc>
                <a:tc>
                  <a:txBody>
                    <a:bodyPr/>
                    <a:lstStyle/>
                    <a:p>
                      <a:r>
                        <a:rPr lang="en-US" sz="1200" b="1" dirty="0">
                          <a:latin typeface="+mn-lt"/>
                        </a:rPr>
                        <a:t>Scheduling</a:t>
                      </a:r>
                    </a:p>
                  </a:txBody>
                  <a:tcPr marL="68580" marR="68580" marT="34290" marB="34290"/>
                </a:tc>
                <a:tc>
                  <a:txBody>
                    <a:bodyPr/>
                    <a:lstStyle/>
                    <a:p>
                      <a:pPr algn="l"/>
                      <a:endParaRPr lang="en-US" sz="1200" b="1" dirty="0">
                        <a:latin typeface="+mn-lt"/>
                      </a:endParaRPr>
                    </a:p>
                  </a:txBody>
                  <a:tcPr marL="68580" marR="68580" marT="34290" marB="34290"/>
                </a:tc>
                <a:tc>
                  <a:txBody>
                    <a:bodyPr/>
                    <a:lstStyle/>
                    <a:p>
                      <a:pPr algn="l"/>
                      <a:r>
                        <a:rPr lang="en-US" sz="1200" b="1" dirty="0">
                          <a:latin typeface="+mn-lt"/>
                        </a:rPr>
                        <a:t>FHIR DSTU2</a:t>
                      </a:r>
                    </a:p>
                  </a:txBody>
                  <a:tcPr marL="68580" marR="68580" marT="34290" marB="34290"/>
                </a:tc>
                <a:extLst>
                  <a:ext uri="{0D108BD9-81ED-4DB2-BD59-A6C34878D82A}">
                    <a16:rowId xmlns:a16="http://schemas.microsoft.com/office/drawing/2014/main" val="1485252948"/>
                  </a:ext>
                </a:extLst>
              </a:tr>
              <a:tr h="251460">
                <a:tc>
                  <a:txBody>
                    <a:bodyPr/>
                    <a:lstStyle/>
                    <a:p>
                      <a:r>
                        <a:rPr lang="en-US" sz="1200" b="1" dirty="0">
                          <a:latin typeface="+mn-lt"/>
                        </a:rPr>
                        <a:t>      1a</a:t>
                      </a:r>
                    </a:p>
                  </a:txBody>
                  <a:tcPr marL="68580" marR="68580" marT="34290" marB="34290"/>
                </a:tc>
                <a:tc>
                  <a:txBody>
                    <a:bodyPr/>
                    <a:lstStyle/>
                    <a:p>
                      <a:r>
                        <a:rPr lang="en-US" sz="1200" b="1" dirty="0">
                          <a:latin typeface="+mn-lt"/>
                        </a:rPr>
                        <a:t>       Authenticate and get token</a:t>
                      </a:r>
                    </a:p>
                  </a:txBody>
                  <a:tcPr marL="68580" marR="68580" marT="34290" marB="34290"/>
                </a:tc>
                <a:tc rowSpan="3">
                  <a:txBody>
                    <a:bodyPr/>
                    <a:lstStyle/>
                    <a:p>
                      <a:pPr algn="l"/>
                      <a:endParaRPr lang="en-US" sz="1200" b="1" dirty="0">
                        <a:latin typeface="+mn-lt"/>
                      </a:endParaRPr>
                    </a:p>
                    <a:p>
                      <a:pPr algn="l"/>
                      <a:r>
                        <a:rPr lang="en-US" sz="1200" b="1" dirty="0">
                          <a:latin typeface="+mn-lt"/>
                        </a:rPr>
                        <a:t>Payer-EHR -Payer</a:t>
                      </a:r>
                    </a:p>
                  </a:txBody>
                  <a:tcPr marL="68580" marR="68580" marT="34290" marB="34290"/>
                </a:tc>
                <a:tc>
                  <a:txBody>
                    <a:bodyPr/>
                    <a:lstStyle/>
                    <a:p>
                      <a:pPr algn="l"/>
                      <a:r>
                        <a:rPr lang="en-US" sz="1200" b="1" dirty="0">
                          <a:latin typeface="+mn-lt"/>
                        </a:rPr>
                        <a:t>    OAuth</a:t>
                      </a:r>
                    </a:p>
                  </a:txBody>
                  <a:tcPr marL="68580" marR="68580" marT="34290" marB="34290"/>
                </a:tc>
                <a:extLst>
                  <a:ext uri="{0D108BD9-81ED-4DB2-BD59-A6C34878D82A}">
                    <a16:rowId xmlns:a16="http://schemas.microsoft.com/office/drawing/2014/main" val="1083378361"/>
                  </a:ext>
                </a:extLst>
              </a:tr>
              <a:tr h="251460">
                <a:tc>
                  <a:txBody>
                    <a:bodyPr/>
                    <a:lstStyle/>
                    <a:p>
                      <a:r>
                        <a:rPr lang="en-US" sz="1200" b="1" dirty="0">
                          <a:latin typeface="+mn-lt"/>
                        </a:rPr>
                        <a:t>      1b</a:t>
                      </a:r>
                    </a:p>
                  </a:txBody>
                  <a:tcPr marL="68580" marR="68580" marT="34290" marB="34290"/>
                </a:tc>
                <a:tc>
                  <a:txBody>
                    <a:bodyPr/>
                    <a:lstStyle/>
                    <a:p>
                      <a:r>
                        <a:rPr lang="en-US" sz="1200" b="1" dirty="0">
                          <a:latin typeface="+mn-lt"/>
                        </a:rPr>
                        <a:t>      Request Slots (using token)</a:t>
                      </a:r>
                    </a:p>
                  </a:txBody>
                  <a:tcPr marL="68580" marR="68580" marT="34290" marB="34290"/>
                </a:tc>
                <a:tc vMerge="1">
                  <a:txBody>
                    <a:bodyPr/>
                    <a:lstStyle/>
                    <a:p>
                      <a:pPr algn="l"/>
                      <a:endParaRPr lang="en-US" sz="1400" b="1" dirty="0">
                        <a:latin typeface="+mn-lt"/>
                      </a:endParaRPr>
                    </a:p>
                  </a:txBody>
                  <a:tcPr/>
                </a:tc>
                <a:tc>
                  <a:txBody>
                    <a:bodyPr/>
                    <a:lstStyle/>
                    <a:p>
                      <a:pPr algn="l"/>
                      <a:r>
                        <a:rPr lang="en-US" sz="1200" b="1" dirty="0">
                          <a:latin typeface="+mn-lt"/>
                        </a:rPr>
                        <a:t>    RESTful GET (FHIR DSTU2)</a:t>
                      </a:r>
                    </a:p>
                  </a:txBody>
                  <a:tcPr marL="68580" marR="68580" marT="34290" marB="34290"/>
                </a:tc>
                <a:extLst>
                  <a:ext uri="{0D108BD9-81ED-4DB2-BD59-A6C34878D82A}">
                    <a16:rowId xmlns:a16="http://schemas.microsoft.com/office/drawing/2014/main" val="4145998102"/>
                  </a:ext>
                </a:extLst>
              </a:tr>
              <a:tr h="251460">
                <a:tc>
                  <a:txBody>
                    <a:bodyPr/>
                    <a:lstStyle/>
                    <a:p>
                      <a:r>
                        <a:rPr lang="en-US" sz="1200" b="1" dirty="0">
                          <a:latin typeface="+mn-lt"/>
                        </a:rPr>
                        <a:t>      1c</a:t>
                      </a:r>
                    </a:p>
                  </a:txBody>
                  <a:tcPr marL="68580" marR="68580" marT="34290" marB="34290"/>
                </a:tc>
                <a:tc>
                  <a:txBody>
                    <a:bodyPr/>
                    <a:lstStyle/>
                    <a:p>
                      <a:r>
                        <a:rPr lang="en-US" sz="1200" b="1" dirty="0">
                          <a:latin typeface="+mn-lt"/>
                        </a:rPr>
                        <a:t>      Schedule Appointment (using token)</a:t>
                      </a:r>
                    </a:p>
                  </a:txBody>
                  <a:tcPr marL="68580" marR="68580" marT="34290" marB="34290"/>
                </a:tc>
                <a:tc vMerge="1">
                  <a:txBody>
                    <a:bodyPr/>
                    <a:lstStyle/>
                    <a:p>
                      <a:pPr algn="l"/>
                      <a:endParaRPr lang="en-US" sz="1400" b="1" dirty="0">
                        <a:latin typeface="+mn-lt"/>
                      </a:endParaRPr>
                    </a:p>
                  </a:txBody>
                  <a:tcPr/>
                </a:tc>
                <a:tc>
                  <a:txBody>
                    <a:bodyPr/>
                    <a:lstStyle/>
                    <a:p>
                      <a:pPr algn="l"/>
                      <a:r>
                        <a:rPr lang="en-US" sz="1200" b="1" dirty="0">
                          <a:latin typeface="+mn-lt"/>
                        </a:rPr>
                        <a:t>    RESTful PUT (FHIR DSTU2)</a:t>
                      </a:r>
                    </a:p>
                  </a:txBody>
                  <a:tcPr marL="68580" marR="68580" marT="34290" marB="34290"/>
                </a:tc>
                <a:extLst>
                  <a:ext uri="{0D108BD9-81ED-4DB2-BD59-A6C34878D82A}">
                    <a16:rowId xmlns:a16="http://schemas.microsoft.com/office/drawing/2014/main" val="3412142125"/>
                  </a:ext>
                </a:extLst>
              </a:tr>
            </a:tbl>
          </a:graphicData>
        </a:graphic>
      </p:graphicFrame>
      <p:pic>
        <p:nvPicPr>
          <p:cNvPr id="19" name="Picture 18">
            <a:extLst>
              <a:ext uri="{FF2B5EF4-FFF2-40B4-BE49-F238E27FC236}">
                <a16:creationId xmlns:a16="http://schemas.microsoft.com/office/drawing/2014/main" id="{81427C14-C231-480C-8998-B9653389DC7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52994" y="4380104"/>
            <a:ext cx="1379385" cy="374456"/>
          </a:xfrm>
          <a:prstGeom prst="rect">
            <a:avLst/>
          </a:prstGeom>
        </p:spPr>
      </p:pic>
      <p:sp>
        <p:nvSpPr>
          <p:cNvPr id="24" name="Rectangle: Rounded Corners 23">
            <a:extLst>
              <a:ext uri="{FF2B5EF4-FFF2-40B4-BE49-F238E27FC236}">
                <a16:creationId xmlns:a16="http://schemas.microsoft.com/office/drawing/2014/main" id="{E1EADBC7-0074-4497-BE3C-D6226556260D}"/>
              </a:ext>
            </a:extLst>
          </p:cNvPr>
          <p:cNvSpPr/>
          <p:nvPr/>
        </p:nvSpPr>
        <p:spPr>
          <a:xfrm>
            <a:off x="7181011" y="3886802"/>
            <a:ext cx="2976296" cy="13610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5" name="Picture 24" descr="A picture containing object&#10;&#10;Description automatically generated">
            <a:extLst>
              <a:ext uri="{FF2B5EF4-FFF2-40B4-BE49-F238E27FC236}">
                <a16:creationId xmlns:a16="http://schemas.microsoft.com/office/drawing/2014/main" id="{D5C1329A-D573-41CD-87C5-066274AE930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661305" y="4562479"/>
            <a:ext cx="2027010" cy="501035"/>
          </a:xfrm>
          <a:prstGeom prst="rect">
            <a:avLst/>
          </a:prstGeom>
        </p:spPr>
      </p:pic>
      <p:sp>
        <p:nvSpPr>
          <p:cNvPr id="26" name="TextBox 25">
            <a:extLst>
              <a:ext uri="{FF2B5EF4-FFF2-40B4-BE49-F238E27FC236}">
                <a16:creationId xmlns:a16="http://schemas.microsoft.com/office/drawing/2014/main" id="{0AEFA233-6B6E-482B-99E7-B264582768C4}"/>
              </a:ext>
            </a:extLst>
          </p:cNvPr>
          <p:cNvSpPr txBox="1"/>
          <p:nvPr/>
        </p:nvSpPr>
        <p:spPr>
          <a:xfrm>
            <a:off x="8031558" y="4062812"/>
            <a:ext cx="1315809" cy="369332"/>
          </a:xfrm>
          <a:prstGeom prst="rect">
            <a:avLst/>
          </a:prstGeom>
          <a:noFill/>
        </p:spPr>
        <p:txBody>
          <a:bodyPr wrap="none" rtlCol="0">
            <a:spAutoFit/>
          </a:bodyPr>
          <a:lstStyle/>
          <a:p>
            <a:r>
              <a:rPr lang="en-US" b="1" dirty="0"/>
              <a:t>Cardiologist</a:t>
            </a:r>
          </a:p>
        </p:txBody>
      </p:sp>
      <p:pic>
        <p:nvPicPr>
          <p:cNvPr id="27" name="Picture 26" descr="A screen shot of a computer monitor&#10;&#10;Description automatically generated">
            <a:extLst>
              <a:ext uri="{FF2B5EF4-FFF2-40B4-BE49-F238E27FC236}">
                <a16:creationId xmlns:a16="http://schemas.microsoft.com/office/drawing/2014/main" id="{926852C2-BAC5-4D7C-B1D7-31229822D7FC}"/>
              </a:ext>
            </a:extLst>
          </p:cNvPr>
          <p:cNvPicPr>
            <a:picLocks noChangeAspect="1"/>
          </p:cNvPicPr>
          <p:nvPr/>
        </p:nvPicPr>
        <p:blipFill>
          <a:blip r:embed="rId8" cstate="hqprint">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2034694" y="3827055"/>
            <a:ext cx="1562247" cy="1443465"/>
          </a:xfrm>
          <a:prstGeom prst="rect">
            <a:avLst/>
          </a:prstGeom>
        </p:spPr>
      </p:pic>
      <p:sp>
        <p:nvSpPr>
          <p:cNvPr id="28" name="TextBox 27">
            <a:extLst>
              <a:ext uri="{FF2B5EF4-FFF2-40B4-BE49-F238E27FC236}">
                <a16:creationId xmlns:a16="http://schemas.microsoft.com/office/drawing/2014/main" id="{F3C70910-9A38-4785-8CDD-5499BF2C789B}"/>
              </a:ext>
            </a:extLst>
          </p:cNvPr>
          <p:cNvSpPr txBox="1"/>
          <p:nvPr/>
        </p:nvSpPr>
        <p:spPr>
          <a:xfrm>
            <a:off x="2318990" y="5358106"/>
            <a:ext cx="1277950" cy="300082"/>
          </a:xfrm>
          <a:prstGeom prst="rect">
            <a:avLst/>
          </a:prstGeom>
          <a:noFill/>
        </p:spPr>
        <p:txBody>
          <a:bodyPr wrap="square" rtlCol="0">
            <a:spAutoFit/>
          </a:bodyPr>
          <a:lstStyle/>
          <a:p>
            <a:r>
              <a:rPr lang="en-US" sz="1350" b="1" dirty="0"/>
              <a:t>Scheduling</a:t>
            </a:r>
          </a:p>
        </p:txBody>
      </p:sp>
      <p:pic>
        <p:nvPicPr>
          <p:cNvPr id="14" name="Picture 13">
            <a:extLst>
              <a:ext uri="{FF2B5EF4-FFF2-40B4-BE49-F238E27FC236}">
                <a16:creationId xmlns:a16="http://schemas.microsoft.com/office/drawing/2014/main" id="{D5ADBBDA-A05D-470F-81D7-530B97D27BB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893082" y="5629802"/>
            <a:ext cx="818654" cy="222948"/>
          </a:xfrm>
          <a:prstGeom prst="rect">
            <a:avLst/>
          </a:prstGeom>
        </p:spPr>
      </p:pic>
      <p:cxnSp>
        <p:nvCxnSpPr>
          <p:cNvPr id="15" name="Straight Connector 14">
            <a:extLst>
              <a:ext uri="{FF2B5EF4-FFF2-40B4-BE49-F238E27FC236}">
                <a16:creationId xmlns:a16="http://schemas.microsoft.com/office/drawing/2014/main" id="{D8B7E127-2203-4836-970D-8BBF87B28D5D}"/>
              </a:ext>
            </a:extLst>
          </p:cNvPr>
          <p:cNvCxnSpPr>
            <a:cxnSpLocks/>
          </p:cNvCxnSpPr>
          <p:nvPr/>
        </p:nvCxnSpPr>
        <p:spPr>
          <a:xfrm flipV="1">
            <a:off x="2772607" y="5652497"/>
            <a:ext cx="136644" cy="17368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object&#10;&#10;Description automatically generated">
            <a:extLst>
              <a:ext uri="{FF2B5EF4-FFF2-40B4-BE49-F238E27FC236}">
                <a16:creationId xmlns:a16="http://schemas.microsoft.com/office/drawing/2014/main" id="{A2C7ED3B-F94B-4BE0-BB2D-04E11156537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933717" y="5629802"/>
            <a:ext cx="900362" cy="266231"/>
          </a:xfrm>
          <a:prstGeom prst="rect">
            <a:avLst/>
          </a:prstGeom>
        </p:spPr>
      </p:pic>
    </p:spTree>
    <p:extLst>
      <p:ext uri="{BB962C8B-B14F-4D97-AF65-F5344CB8AC3E}">
        <p14:creationId xmlns:p14="http://schemas.microsoft.com/office/powerpoint/2010/main" val="2391397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7187E8-CFBE-4FB5-A85D-C9A87B59297D}"/>
              </a:ext>
            </a:extLst>
          </p:cNvPr>
          <p:cNvSpPr>
            <a:spLocks noGrp="1"/>
          </p:cNvSpPr>
          <p:nvPr>
            <p:ph type="body" sz="quarter" idx="13"/>
          </p:nvPr>
        </p:nvSpPr>
        <p:spPr>
          <a:xfrm>
            <a:off x="3315084" y="1026625"/>
            <a:ext cx="7022306" cy="402557"/>
          </a:xfrm>
        </p:spPr>
        <p:txBody>
          <a:bodyPr/>
          <a:lstStyle/>
          <a:p>
            <a:r>
              <a:rPr lang="en-US" dirty="0"/>
              <a:t>Dara’s Journey</a:t>
            </a:r>
          </a:p>
        </p:txBody>
      </p:sp>
      <p:pic>
        <p:nvPicPr>
          <p:cNvPr id="3" name="Picture 2">
            <a:extLst>
              <a:ext uri="{FF2B5EF4-FFF2-40B4-BE49-F238E27FC236}">
                <a16:creationId xmlns:a16="http://schemas.microsoft.com/office/drawing/2014/main" id="{C21D3C01-0895-47B4-A33A-954C838D01F1}"/>
              </a:ext>
            </a:extLst>
          </p:cNvPr>
          <p:cNvPicPr>
            <a:picLocks noChangeAspect="1"/>
          </p:cNvPicPr>
          <p:nvPr/>
        </p:nvPicPr>
        <p:blipFill>
          <a:blip r:embed="rId2"/>
          <a:stretch>
            <a:fillRect/>
          </a:stretch>
        </p:blipFill>
        <p:spPr>
          <a:xfrm>
            <a:off x="4634463" y="1664983"/>
            <a:ext cx="5941600" cy="4264599"/>
          </a:xfrm>
          <a:prstGeom prst="rect">
            <a:avLst/>
          </a:prstGeom>
        </p:spPr>
      </p:pic>
      <p:sp>
        <p:nvSpPr>
          <p:cNvPr id="4" name="Rectangle 3">
            <a:extLst>
              <a:ext uri="{FF2B5EF4-FFF2-40B4-BE49-F238E27FC236}">
                <a16:creationId xmlns:a16="http://schemas.microsoft.com/office/drawing/2014/main" id="{43AE5677-CF81-4A81-A32A-93DE795AB0FA}"/>
              </a:ext>
            </a:extLst>
          </p:cNvPr>
          <p:cNvSpPr/>
          <p:nvPr/>
        </p:nvSpPr>
        <p:spPr>
          <a:xfrm>
            <a:off x="1672401" y="2158576"/>
            <a:ext cx="2876779" cy="3672800"/>
          </a:xfrm>
          <a:prstGeom prst="rect">
            <a:avLst/>
          </a:prstGeom>
        </p:spPr>
        <p:txBody>
          <a:bodyPr wrap="square">
            <a:spAutoFit/>
          </a:bodyPr>
          <a:lstStyle/>
          <a:p>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vignette describes a clinical encounter for a 78-year-old Asian woman named Dara.  The encounter spans primary care, specialty care, hospitalization and return to primary care. The information exchanges include:</a:t>
            </a:r>
          </a:p>
          <a:p>
            <a:pPr marL="386954" lvl="1" indent="-258366">
              <a:spcBef>
                <a:spcPts val="450"/>
              </a:spcBef>
              <a:buFont typeface="+mj-lt"/>
              <a:buAutoNum type="arabicPeriod"/>
            </a:pPr>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payer scheduled appointments, </a:t>
            </a:r>
          </a:p>
          <a:p>
            <a:pPr marL="386954" lvl="1" indent="-258366">
              <a:spcBef>
                <a:spcPts val="450"/>
              </a:spcBef>
              <a:buFont typeface="+mj-lt"/>
              <a:buAutoNum type="arabicPeriod"/>
            </a:pPr>
            <a:r>
              <a:rPr lang="en-US" sz="135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retrieving payer information and incorporating it into the patient’s clinical record, </a:t>
            </a:r>
          </a:p>
          <a:p>
            <a:pPr marL="386954" lvl="1" indent="-258366">
              <a:spcBef>
                <a:spcPts val="450"/>
              </a:spcBef>
              <a:buFont typeface="+mj-lt"/>
              <a:buAutoNum type="arabicPeriod"/>
            </a:pPr>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integrating coverage requirements in the provider’s clinical workflow and </a:t>
            </a:r>
          </a:p>
          <a:p>
            <a:pPr marL="386954" lvl="1" indent="-258366">
              <a:spcBef>
                <a:spcPts val="450"/>
              </a:spcBef>
              <a:buFont typeface="+mj-lt"/>
              <a:buAutoNum type="arabicPeriod"/>
            </a:pPr>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support for automatic reporting of quality measures. </a:t>
            </a:r>
            <a:endParaRPr lang="en-US" sz="1350" b="1" dirty="0">
              <a:solidFill>
                <a:srgbClr val="002060"/>
              </a:solidFill>
            </a:endParaRPr>
          </a:p>
        </p:txBody>
      </p:sp>
      <p:sp>
        <p:nvSpPr>
          <p:cNvPr id="5" name="Oval 4">
            <a:extLst>
              <a:ext uri="{FF2B5EF4-FFF2-40B4-BE49-F238E27FC236}">
                <a16:creationId xmlns:a16="http://schemas.microsoft.com/office/drawing/2014/main" id="{BAE8996C-DDBA-4028-9148-B30CBF3A67BD}"/>
              </a:ext>
            </a:extLst>
          </p:cNvPr>
          <p:cNvSpPr/>
          <p:nvPr/>
        </p:nvSpPr>
        <p:spPr>
          <a:xfrm rot="5400000">
            <a:off x="4961214" y="4018057"/>
            <a:ext cx="2550191" cy="1179857"/>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835096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0F2E01E2-E121-470B-8D1C-C578693741B1}"/>
              </a:ext>
            </a:extLst>
          </p:cNvPr>
          <p:cNvGraphicFramePr>
            <a:graphicFrameLocks noChangeAspect="1"/>
          </p:cNvGraphicFramePr>
          <p:nvPr>
            <p:extLst/>
          </p:nvPr>
        </p:nvGraphicFramePr>
        <p:xfrm>
          <a:off x="1597820" y="931070"/>
          <a:ext cx="496491" cy="288131"/>
        </p:xfrm>
        <a:graphic>
          <a:graphicData uri="http://schemas.openxmlformats.org/presentationml/2006/ole">
            <mc:AlternateContent xmlns:mc="http://schemas.openxmlformats.org/markup-compatibility/2006">
              <mc:Choice xmlns:v="urn:schemas-microsoft-com:vml" Requires="v">
                <p:oleObj spid="_x0000_s3106" name="Packager Shell Object" showAsIcon="1" r:id="rId4" imgW="662040" imgH="383400" progId="Package">
                  <p:embed/>
                </p:oleObj>
              </mc:Choice>
              <mc:Fallback>
                <p:oleObj name="Packager Shell Object" showAsIcon="1" r:id="rId4" imgW="662040" imgH="383400" progId="Package">
                  <p:embed/>
                  <p:pic>
                    <p:nvPicPr>
                      <p:cNvPr id="6" name="Object 5">
                        <a:extLst>
                          <a:ext uri="{FF2B5EF4-FFF2-40B4-BE49-F238E27FC236}">
                            <a16:creationId xmlns:a16="http://schemas.microsoft.com/office/drawing/2014/main" id="{0F2E01E2-E121-470B-8D1C-C578693741B1}"/>
                          </a:ext>
                        </a:extLst>
                      </p:cNvPr>
                      <p:cNvPicPr/>
                      <p:nvPr/>
                    </p:nvPicPr>
                    <p:blipFill>
                      <a:blip r:embed="rId5"/>
                      <a:stretch>
                        <a:fillRect/>
                      </a:stretch>
                    </p:blipFill>
                    <p:spPr>
                      <a:xfrm>
                        <a:off x="1597820" y="931070"/>
                        <a:ext cx="496491" cy="288131"/>
                      </a:xfrm>
                      <a:prstGeom prst="rect">
                        <a:avLst/>
                      </a:prstGeom>
                    </p:spPr>
                  </p:pic>
                </p:oleObj>
              </mc:Fallback>
            </mc:AlternateContent>
          </a:graphicData>
        </a:graphic>
      </p:graphicFrame>
      <p:sp>
        <p:nvSpPr>
          <p:cNvPr id="40" name="Text Placeholder 4">
            <a:extLst>
              <a:ext uri="{FF2B5EF4-FFF2-40B4-BE49-F238E27FC236}">
                <a16:creationId xmlns:a16="http://schemas.microsoft.com/office/drawing/2014/main" id="{AB5DE13E-1275-4028-B264-783F0C32C982}"/>
              </a:ext>
            </a:extLst>
          </p:cNvPr>
          <p:cNvSpPr txBox="1">
            <a:spLocks/>
          </p:cNvSpPr>
          <p:nvPr/>
        </p:nvSpPr>
        <p:spPr>
          <a:xfrm>
            <a:off x="3689045" y="964487"/>
            <a:ext cx="6493181" cy="5169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solidFill>
                  <a:schemeClr val="accent4">
                    <a:lumMod val="50000"/>
                  </a:schemeClr>
                </a:solidFill>
              </a:rPr>
              <a:t>Unlocking Payer Information to Improve Patient Care</a:t>
            </a:r>
          </a:p>
        </p:txBody>
      </p:sp>
      <p:sp>
        <p:nvSpPr>
          <p:cNvPr id="49" name="Slide Number Placeholder 5">
            <a:extLst>
              <a:ext uri="{FF2B5EF4-FFF2-40B4-BE49-F238E27FC236}">
                <a16:creationId xmlns:a16="http://schemas.microsoft.com/office/drawing/2014/main" id="{D67D5D4C-BFCB-4DAD-A6D2-2A53732551B8}"/>
              </a:ext>
            </a:extLst>
          </p:cNvPr>
          <p:cNvSpPr txBox="1">
            <a:spLocks/>
          </p:cNvSpPr>
          <p:nvPr/>
        </p:nvSpPr>
        <p:spPr>
          <a:xfrm>
            <a:off x="6205399" y="5806193"/>
            <a:ext cx="331556" cy="18811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685E2-ECFC-4B14-B52F-5ED9059F718A}" type="slidenum">
              <a:rPr lang="en-US" sz="900">
                <a:solidFill>
                  <a:prstClr val="black">
                    <a:tint val="75000"/>
                  </a:prstClr>
                </a:solidFill>
              </a:rPr>
              <a:pPr/>
              <a:t>47</a:t>
            </a:fld>
            <a:endParaRPr lang="en-US" sz="900" dirty="0">
              <a:solidFill>
                <a:prstClr val="black">
                  <a:tint val="75000"/>
                </a:prstClr>
              </a:solidFill>
            </a:endParaRPr>
          </a:p>
        </p:txBody>
      </p:sp>
      <p:sp>
        <p:nvSpPr>
          <p:cNvPr id="42" name="TextBox 41">
            <a:extLst>
              <a:ext uri="{FF2B5EF4-FFF2-40B4-BE49-F238E27FC236}">
                <a16:creationId xmlns:a16="http://schemas.microsoft.com/office/drawing/2014/main" id="{9D9D5368-3534-4B78-A568-A6C5602E18B8}"/>
              </a:ext>
            </a:extLst>
          </p:cNvPr>
          <p:cNvSpPr txBox="1"/>
          <p:nvPr/>
        </p:nvSpPr>
        <p:spPr>
          <a:xfrm>
            <a:off x="2757070" y="5337491"/>
            <a:ext cx="6677860" cy="461665"/>
          </a:xfrm>
          <a:prstGeom prst="rect">
            <a:avLst/>
          </a:prstGeom>
          <a:noFill/>
        </p:spPr>
        <p:txBody>
          <a:bodyPr wrap="square" rtlCol="0">
            <a:spAutoFit/>
          </a:bodyPr>
          <a:lstStyle/>
          <a:p>
            <a:r>
              <a:rPr lang="en-US" sz="1200" b="1" dirty="0"/>
              <a:t>Note: a production version of this interaction should provide the ability for the provider to “filter” the information using, for example, a SMART on FHIR app before writing to the patients record.</a:t>
            </a:r>
          </a:p>
        </p:txBody>
      </p:sp>
      <p:graphicFrame>
        <p:nvGraphicFramePr>
          <p:cNvPr id="20" name="Table 19">
            <a:extLst>
              <a:ext uri="{FF2B5EF4-FFF2-40B4-BE49-F238E27FC236}">
                <a16:creationId xmlns:a16="http://schemas.microsoft.com/office/drawing/2014/main" id="{D51A1685-2FCD-4FFF-ACCE-95F2E21A3E2A}"/>
              </a:ext>
            </a:extLst>
          </p:cNvPr>
          <p:cNvGraphicFramePr>
            <a:graphicFrameLocks noGrp="1"/>
          </p:cNvGraphicFramePr>
          <p:nvPr>
            <p:extLst/>
          </p:nvPr>
        </p:nvGraphicFramePr>
        <p:xfrm>
          <a:off x="2643818" y="3949732"/>
          <a:ext cx="6677861" cy="1257300"/>
        </p:xfrm>
        <a:graphic>
          <a:graphicData uri="http://schemas.openxmlformats.org/drawingml/2006/table">
            <a:tbl>
              <a:tblPr firstRow="1" bandRow="1">
                <a:tableStyleId>{D7AC3CCA-C797-4891-BE02-D94E43425B78}</a:tableStyleId>
              </a:tblPr>
              <a:tblGrid>
                <a:gridCol w="889740">
                  <a:extLst>
                    <a:ext uri="{9D8B030D-6E8A-4147-A177-3AD203B41FA5}">
                      <a16:colId xmlns:a16="http://schemas.microsoft.com/office/drawing/2014/main" val="2694047151"/>
                    </a:ext>
                  </a:extLst>
                </a:gridCol>
                <a:gridCol w="2739932">
                  <a:extLst>
                    <a:ext uri="{9D8B030D-6E8A-4147-A177-3AD203B41FA5}">
                      <a16:colId xmlns:a16="http://schemas.microsoft.com/office/drawing/2014/main" val="657338842"/>
                    </a:ext>
                  </a:extLst>
                </a:gridCol>
                <a:gridCol w="1036045">
                  <a:extLst>
                    <a:ext uri="{9D8B030D-6E8A-4147-A177-3AD203B41FA5}">
                      <a16:colId xmlns:a16="http://schemas.microsoft.com/office/drawing/2014/main" val="2054369296"/>
                    </a:ext>
                  </a:extLst>
                </a:gridCol>
                <a:gridCol w="2012144">
                  <a:extLst>
                    <a:ext uri="{9D8B030D-6E8A-4147-A177-3AD203B41FA5}">
                      <a16:colId xmlns:a16="http://schemas.microsoft.com/office/drawing/2014/main" val="3395431828"/>
                    </a:ext>
                  </a:extLst>
                </a:gridCol>
              </a:tblGrid>
              <a:tr h="251460">
                <a:tc>
                  <a:txBody>
                    <a:bodyPr/>
                    <a:lstStyle/>
                    <a:p>
                      <a:pPr algn="ctr"/>
                      <a:r>
                        <a:rPr lang="en-US" sz="1200" b="1" dirty="0">
                          <a:latin typeface="+mn-lt"/>
                        </a:rPr>
                        <a:t>Interaction</a:t>
                      </a:r>
                    </a:p>
                  </a:txBody>
                  <a:tcPr marL="68580" marR="68580" marT="34290" marB="34290"/>
                </a:tc>
                <a:tc>
                  <a:txBody>
                    <a:bodyPr/>
                    <a:lstStyle/>
                    <a:p>
                      <a:pPr algn="ctr"/>
                      <a:r>
                        <a:rPr lang="en-US" sz="1200" b="1" dirty="0">
                          <a:latin typeface="+mn-lt"/>
                        </a:rPr>
                        <a:t>Interaction Description</a:t>
                      </a:r>
                    </a:p>
                  </a:txBody>
                  <a:tcPr marL="68580" marR="68580" marT="34290" marB="34290"/>
                </a:tc>
                <a:tc>
                  <a:txBody>
                    <a:bodyPr/>
                    <a:lstStyle/>
                    <a:p>
                      <a:pPr algn="ctr"/>
                      <a:r>
                        <a:rPr lang="en-US" sz="1200" b="1" dirty="0">
                          <a:latin typeface="+mn-lt"/>
                        </a:rPr>
                        <a:t>Exchange</a:t>
                      </a:r>
                    </a:p>
                  </a:txBody>
                  <a:tcPr marL="68580" marR="68580" marT="34290" marB="34290"/>
                </a:tc>
                <a:tc>
                  <a:txBody>
                    <a:bodyPr/>
                    <a:lstStyle/>
                    <a:p>
                      <a:pPr algn="ctr"/>
                      <a:r>
                        <a:rPr lang="en-US" sz="1200" b="1" dirty="0">
                          <a:latin typeface="+mn-lt"/>
                        </a:rPr>
                        <a:t>Standards Used</a:t>
                      </a:r>
                    </a:p>
                  </a:txBody>
                  <a:tcPr marL="68580" marR="68580" marT="34290" marB="34290"/>
                </a:tc>
                <a:extLst>
                  <a:ext uri="{0D108BD9-81ED-4DB2-BD59-A6C34878D82A}">
                    <a16:rowId xmlns:a16="http://schemas.microsoft.com/office/drawing/2014/main" val="626523348"/>
                  </a:ext>
                </a:extLst>
              </a:tr>
              <a:tr h="251460">
                <a:tc>
                  <a:txBody>
                    <a:bodyPr/>
                    <a:lstStyle/>
                    <a:p>
                      <a:r>
                        <a:rPr lang="en-US" sz="1200" b="1" dirty="0">
                          <a:latin typeface="+mn-lt"/>
                        </a:rPr>
                        <a:t>  2</a:t>
                      </a:r>
                    </a:p>
                  </a:txBody>
                  <a:tcPr marL="68580" marR="68580" marT="34290" marB="34290"/>
                </a:tc>
                <a:tc>
                  <a:txBody>
                    <a:bodyPr/>
                    <a:lstStyle/>
                    <a:p>
                      <a:r>
                        <a:rPr lang="en-US" sz="1200" b="1" dirty="0">
                          <a:latin typeface="+mn-lt"/>
                        </a:rPr>
                        <a:t>Request Payer Data</a:t>
                      </a:r>
                    </a:p>
                  </a:txBody>
                  <a:tcPr marL="68580" marR="68580" marT="34290" marB="34290"/>
                </a:tc>
                <a:tc>
                  <a:txBody>
                    <a:bodyPr/>
                    <a:lstStyle/>
                    <a:p>
                      <a:pPr algn="l"/>
                      <a:endParaRPr lang="en-US" sz="1200" b="1" dirty="0">
                        <a:latin typeface="+mn-lt"/>
                      </a:endParaRPr>
                    </a:p>
                  </a:txBody>
                  <a:tcPr marL="68580" marR="68580" marT="34290" marB="34290"/>
                </a:tc>
                <a:tc>
                  <a:txBody>
                    <a:bodyPr/>
                    <a:lstStyle/>
                    <a:p>
                      <a:pPr algn="l"/>
                      <a:r>
                        <a:rPr lang="en-US" sz="1200" b="1" dirty="0">
                          <a:latin typeface="+mn-lt"/>
                        </a:rPr>
                        <a:t>Payer Data Exchange</a:t>
                      </a:r>
                    </a:p>
                  </a:txBody>
                  <a:tcPr marL="68580" marR="68580" marT="34290" marB="34290"/>
                </a:tc>
                <a:extLst>
                  <a:ext uri="{0D108BD9-81ED-4DB2-BD59-A6C34878D82A}">
                    <a16:rowId xmlns:a16="http://schemas.microsoft.com/office/drawing/2014/main" val="79714942"/>
                  </a:ext>
                </a:extLst>
              </a:tr>
              <a:tr h="251460">
                <a:tc>
                  <a:txBody>
                    <a:bodyPr/>
                    <a:lstStyle/>
                    <a:p>
                      <a:r>
                        <a:rPr lang="en-US" sz="1200" b="1" dirty="0">
                          <a:latin typeface="+mn-lt"/>
                        </a:rPr>
                        <a:t>      2a</a:t>
                      </a:r>
                    </a:p>
                  </a:txBody>
                  <a:tcPr marL="68580" marR="68580" marT="34290" marB="34290"/>
                </a:tc>
                <a:tc>
                  <a:txBody>
                    <a:bodyPr/>
                    <a:lstStyle/>
                    <a:p>
                      <a:r>
                        <a:rPr lang="en-US" sz="1200" b="1" dirty="0">
                          <a:latin typeface="+mn-lt"/>
                        </a:rPr>
                        <a:t>      Request Payer Data (provide token)</a:t>
                      </a:r>
                    </a:p>
                  </a:txBody>
                  <a:tcPr marL="68580" marR="68580" marT="34290" marB="34290"/>
                </a:tc>
                <a:tc>
                  <a:txBody>
                    <a:bodyPr/>
                    <a:lstStyle/>
                    <a:p>
                      <a:pPr algn="l"/>
                      <a:r>
                        <a:rPr lang="en-US" sz="1200" b="1" dirty="0">
                          <a:latin typeface="+mn-lt"/>
                        </a:rPr>
                        <a:t>EHR - Payer</a:t>
                      </a:r>
                    </a:p>
                  </a:txBody>
                  <a:tcPr marL="68580" marR="68580" marT="34290" marB="34290"/>
                </a:tc>
                <a:tc>
                  <a:txBody>
                    <a:bodyPr/>
                    <a:lstStyle/>
                    <a:p>
                      <a:pPr algn="l"/>
                      <a:r>
                        <a:rPr lang="en-US" sz="1200" b="1" dirty="0">
                          <a:latin typeface="+mn-lt"/>
                        </a:rPr>
                        <a:t>   CDS Hooks</a:t>
                      </a:r>
                    </a:p>
                  </a:txBody>
                  <a:tcPr marL="68580" marR="68580" marT="34290" marB="34290"/>
                </a:tc>
                <a:extLst>
                  <a:ext uri="{0D108BD9-81ED-4DB2-BD59-A6C34878D82A}">
                    <a16:rowId xmlns:a16="http://schemas.microsoft.com/office/drawing/2014/main" val="691314578"/>
                  </a:ext>
                </a:extLst>
              </a:tr>
              <a:tr h="251460">
                <a:tc>
                  <a:txBody>
                    <a:bodyPr/>
                    <a:lstStyle/>
                    <a:p>
                      <a:r>
                        <a:rPr lang="en-US" sz="1200" b="1" dirty="0">
                          <a:latin typeface="+mn-lt"/>
                        </a:rPr>
                        <a:t>      2b</a:t>
                      </a:r>
                    </a:p>
                  </a:txBody>
                  <a:tcPr marL="68580" marR="68580" marT="34290" marB="34290"/>
                </a:tc>
                <a:tc>
                  <a:txBody>
                    <a:bodyPr/>
                    <a:lstStyle/>
                    <a:p>
                      <a:r>
                        <a:rPr lang="en-US" sz="1200" b="1" dirty="0">
                          <a:latin typeface="+mn-lt"/>
                        </a:rPr>
                        <a:t>      Write Data  to EHR (using token)</a:t>
                      </a:r>
                    </a:p>
                  </a:txBody>
                  <a:tcPr marL="68580" marR="68580" marT="34290" marB="34290"/>
                </a:tc>
                <a:tc rowSpan="2">
                  <a:txBody>
                    <a:bodyPr/>
                    <a:lstStyle/>
                    <a:p>
                      <a:pPr algn="l"/>
                      <a:endParaRPr lang="en-US" sz="1200" b="1" dirty="0">
                        <a:latin typeface="+mn-lt"/>
                      </a:endParaRPr>
                    </a:p>
                    <a:p>
                      <a:pPr algn="l"/>
                      <a:r>
                        <a:rPr lang="en-US" sz="1200" b="1" dirty="0">
                          <a:latin typeface="+mn-lt"/>
                        </a:rPr>
                        <a:t>Payer - EHR</a:t>
                      </a:r>
                    </a:p>
                  </a:txBody>
                  <a:tcPr marL="68580" marR="68580" marT="34290" marB="34290"/>
                </a:tc>
                <a:tc>
                  <a:txBody>
                    <a:bodyPr/>
                    <a:lstStyle/>
                    <a:p>
                      <a:pPr algn="l"/>
                      <a:r>
                        <a:rPr lang="en-US" sz="1200" b="1" dirty="0">
                          <a:latin typeface="+mn-lt"/>
                        </a:rPr>
                        <a:t>   RESTFUL PUT (FHIR DSTU2 )</a:t>
                      </a:r>
                    </a:p>
                  </a:txBody>
                  <a:tcPr marL="68580" marR="68580" marT="34290" marB="34290"/>
                </a:tc>
                <a:extLst>
                  <a:ext uri="{0D108BD9-81ED-4DB2-BD59-A6C34878D82A}">
                    <a16:rowId xmlns:a16="http://schemas.microsoft.com/office/drawing/2014/main" val="2241040773"/>
                  </a:ext>
                </a:extLst>
              </a:tr>
              <a:tr h="251460">
                <a:tc>
                  <a:txBody>
                    <a:bodyPr/>
                    <a:lstStyle/>
                    <a:p>
                      <a:r>
                        <a:rPr lang="en-US" sz="1200" b="1" dirty="0">
                          <a:latin typeface="+mn-lt"/>
                        </a:rPr>
                        <a:t>      2c</a:t>
                      </a:r>
                    </a:p>
                  </a:txBody>
                  <a:tcPr marL="68580" marR="68580" marT="34290" marB="34290"/>
                </a:tc>
                <a:tc>
                  <a:txBody>
                    <a:bodyPr/>
                    <a:lstStyle/>
                    <a:p>
                      <a:r>
                        <a:rPr lang="en-US" sz="1200" b="1" dirty="0">
                          <a:latin typeface="+mn-lt"/>
                        </a:rPr>
                        <a:t>      Send CARD with summary</a:t>
                      </a:r>
                    </a:p>
                  </a:txBody>
                  <a:tcPr marL="68580" marR="68580" marT="34290" marB="34290"/>
                </a:tc>
                <a:tc vMerge="1">
                  <a:txBody>
                    <a:bodyPr/>
                    <a:lstStyle/>
                    <a:p>
                      <a:pPr algn="l"/>
                      <a:endParaRPr lang="en-US" sz="1400" b="1" dirty="0">
                        <a:latin typeface="+mn-lt"/>
                      </a:endParaRPr>
                    </a:p>
                  </a:txBody>
                  <a:tcPr/>
                </a:tc>
                <a:tc>
                  <a:txBody>
                    <a:bodyPr/>
                    <a:lstStyle/>
                    <a:p>
                      <a:pPr algn="l"/>
                      <a:r>
                        <a:rPr lang="en-US" sz="1200" b="1" dirty="0">
                          <a:latin typeface="+mn-lt"/>
                        </a:rPr>
                        <a:t>   CDS Hooks</a:t>
                      </a:r>
                    </a:p>
                  </a:txBody>
                  <a:tcPr marL="68580" marR="68580" marT="34290" marB="34290"/>
                </a:tc>
                <a:extLst>
                  <a:ext uri="{0D108BD9-81ED-4DB2-BD59-A6C34878D82A}">
                    <a16:rowId xmlns:a16="http://schemas.microsoft.com/office/drawing/2014/main" val="4003738790"/>
                  </a:ext>
                </a:extLst>
              </a:tr>
            </a:tbl>
          </a:graphicData>
        </a:graphic>
      </p:graphicFrame>
      <p:cxnSp>
        <p:nvCxnSpPr>
          <p:cNvPr id="17" name="Straight Arrow Connector 16">
            <a:extLst>
              <a:ext uri="{FF2B5EF4-FFF2-40B4-BE49-F238E27FC236}">
                <a16:creationId xmlns:a16="http://schemas.microsoft.com/office/drawing/2014/main" id="{93CD1FA8-D435-48F3-BF91-F980005D7E29}"/>
              </a:ext>
            </a:extLst>
          </p:cNvPr>
          <p:cNvCxnSpPr>
            <a:cxnSpLocks/>
            <a:stCxn id="25" idx="1"/>
          </p:cNvCxnSpPr>
          <p:nvPr/>
        </p:nvCxnSpPr>
        <p:spPr>
          <a:xfrm flipH="1">
            <a:off x="3653656" y="2479335"/>
            <a:ext cx="929599"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D36A23B-D58A-4CF0-9ECE-6E9C538894F9}"/>
              </a:ext>
            </a:extLst>
          </p:cNvPr>
          <p:cNvCxnSpPr>
            <a:cxnSpLocks/>
            <a:stCxn id="25" idx="3"/>
            <a:endCxn id="28" idx="1"/>
          </p:cNvCxnSpPr>
          <p:nvPr/>
        </p:nvCxnSpPr>
        <p:spPr>
          <a:xfrm>
            <a:off x="5962639" y="2479335"/>
            <a:ext cx="1148633"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0583CC2-D5F4-4A3D-A74C-ABDA36F3FF3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583254" y="2292107"/>
            <a:ext cx="1379385" cy="374456"/>
          </a:xfrm>
          <a:prstGeom prst="rect">
            <a:avLst/>
          </a:prstGeom>
        </p:spPr>
      </p:pic>
      <p:sp>
        <p:nvSpPr>
          <p:cNvPr id="28" name="Rectangle: Rounded Corners 27">
            <a:extLst>
              <a:ext uri="{FF2B5EF4-FFF2-40B4-BE49-F238E27FC236}">
                <a16:creationId xmlns:a16="http://schemas.microsoft.com/office/drawing/2014/main" id="{BB8DF4A9-ED05-495D-BADB-7EB1FFC8F0DA}"/>
              </a:ext>
            </a:extLst>
          </p:cNvPr>
          <p:cNvSpPr/>
          <p:nvPr/>
        </p:nvSpPr>
        <p:spPr>
          <a:xfrm>
            <a:off x="7111271" y="1798805"/>
            <a:ext cx="2976296" cy="13610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9" name="Picture 28" descr="A picture containing object&#10;&#10;Description automatically generated">
            <a:extLst>
              <a:ext uri="{FF2B5EF4-FFF2-40B4-BE49-F238E27FC236}">
                <a16:creationId xmlns:a16="http://schemas.microsoft.com/office/drawing/2014/main" id="{AB279A2D-DC0A-4844-BDD4-4C087965EF0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91565" y="2474482"/>
            <a:ext cx="2027010" cy="501035"/>
          </a:xfrm>
          <a:prstGeom prst="rect">
            <a:avLst/>
          </a:prstGeom>
        </p:spPr>
      </p:pic>
      <p:sp>
        <p:nvSpPr>
          <p:cNvPr id="31" name="TextBox 30">
            <a:extLst>
              <a:ext uri="{FF2B5EF4-FFF2-40B4-BE49-F238E27FC236}">
                <a16:creationId xmlns:a16="http://schemas.microsoft.com/office/drawing/2014/main" id="{A3538BAC-7F2A-43BE-A219-B58E6F0A0A07}"/>
              </a:ext>
            </a:extLst>
          </p:cNvPr>
          <p:cNvSpPr txBox="1"/>
          <p:nvPr/>
        </p:nvSpPr>
        <p:spPr>
          <a:xfrm>
            <a:off x="7690624" y="1974815"/>
            <a:ext cx="1546398" cy="369332"/>
          </a:xfrm>
          <a:prstGeom prst="rect">
            <a:avLst/>
          </a:prstGeom>
          <a:noFill/>
        </p:spPr>
        <p:txBody>
          <a:bodyPr wrap="square" rtlCol="0">
            <a:spAutoFit/>
          </a:bodyPr>
          <a:lstStyle/>
          <a:p>
            <a:r>
              <a:rPr lang="en-US" b="1" dirty="0"/>
              <a:t>Cardiologist</a:t>
            </a:r>
          </a:p>
        </p:txBody>
      </p:sp>
      <p:pic>
        <p:nvPicPr>
          <p:cNvPr id="32" name="Picture 31" descr="A screen shot of a computer monitor&#10;&#10;Description automatically generated">
            <a:extLst>
              <a:ext uri="{FF2B5EF4-FFF2-40B4-BE49-F238E27FC236}">
                <a16:creationId xmlns:a16="http://schemas.microsoft.com/office/drawing/2014/main" id="{F6A25977-9B0D-4B38-BF2A-1DF622568B77}"/>
              </a:ext>
            </a:extLst>
          </p:cNvPr>
          <p:cNvPicPr>
            <a:picLocks noChangeAspect="1"/>
          </p:cNvPicPr>
          <p:nvPr/>
        </p:nvPicPr>
        <p:blipFill>
          <a:blip r:embed="rId8" cstate="hqprint">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2105202" y="1909986"/>
            <a:ext cx="1562247" cy="1443465"/>
          </a:xfrm>
          <a:prstGeom prst="rect">
            <a:avLst/>
          </a:prstGeom>
        </p:spPr>
      </p:pic>
      <p:sp>
        <p:nvSpPr>
          <p:cNvPr id="33" name="TextBox 32">
            <a:extLst>
              <a:ext uri="{FF2B5EF4-FFF2-40B4-BE49-F238E27FC236}">
                <a16:creationId xmlns:a16="http://schemas.microsoft.com/office/drawing/2014/main" id="{323A3865-41EE-43A1-B17B-9945FDD5AB37}"/>
              </a:ext>
            </a:extLst>
          </p:cNvPr>
          <p:cNvSpPr txBox="1"/>
          <p:nvPr/>
        </p:nvSpPr>
        <p:spPr>
          <a:xfrm>
            <a:off x="2072714" y="3250132"/>
            <a:ext cx="1965887" cy="300082"/>
          </a:xfrm>
          <a:prstGeom prst="rect">
            <a:avLst/>
          </a:prstGeom>
          <a:noFill/>
        </p:spPr>
        <p:txBody>
          <a:bodyPr wrap="square" rtlCol="0">
            <a:spAutoFit/>
          </a:bodyPr>
          <a:lstStyle/>
          <a:p>
            <a:r>
              <a:rPr lang="en-US" sz="1350" b="1" dirty="0"/>
              <a:t>Provide Payer Data</a:t>
            </a:r>
          </a:p>
        </p:txBody>
      </p:sp>
      <p:pic>
        <p:nvPicPr>
          <p:cNvPr id="15" name="Picture 14" descr="A picture containing object, clock&#10;&#10;Description automatically generated">
            <a:extLst>
              <a:ext uri="{FF2B5EF4-FFF2-40B4-BE49-F238E27FC236}">
                <a16:creationId xmlns:a16="http://schemas.microsoft.com/office/drawing/2014/main" id="{54AC2AAF-F922-4F91-8157-687ED464DC3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372402" y="3470903"/>
            <a:ext cx="982816" cy="229079"/>
          </a:xfrm>
          <a:prstGeom prst="rect">
            <a:avLst/>
          </a:prstGeom>
        </p:spPr>
      </p:pic>
    </p:spTree>
    <p:extLst>
      <p:ext uri="{BB962C8B-B14F-4D97-AF65-F5344CB8AC3E}">
        <p14:creationId xmlns:p14="http://schemas.microsoft.com/office/powerpoint/2010/main" val="4191779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7187E8-CFBE-4FB5-A85D-C9A87B59297D}"/>
              </a:ext>
            </a:extLst>
          </p:cNvPr>
          <p:cNvSpPr>
            <a:spLocks noGrp="1"/>
          </p:cNvSpPr>
          <p:nvPr>
            <p:ph type="body" sz="quarter" idx="13"/>
          </p:nvPr>
        </p:nvSpPr>
        <p:spPr>
          <a:xfrm>
            <a:off x="3373360" y="1118283"/>
            <a:ext cx="7022306" cy="402557"/>
          </a:xfrm>
        </p:spPr>
        <p:txBody>
          <a:bodyPr/>
          <a:lstStyle/>
          <a:p>
            <a:r>
              <a:rPr lang="en-US" dirty="0"/>
              <a:t>Dara’s Journey</a:t>
            </a:r>
          </a:p>
        </p:txBody>
      </p:sp>
      <p:pic>
        <p:nvPicPr>
          <p:cNvPr id="3" name="Picture 2">
            <a:extLst>
              <a:ext uri="{FF2B5EF4-FFF2-40B4-BE49-F238E27FC236}">
                <a16:creationId xmlns:a16="http://schemas.microsoft.com/office/drawing/2014/main" id="{C21D3C01-0895-47B4-A33A-954C838D01F1}"/>
              </a:ext>
            </a:extLst>
          </p:cNvPr>
          <p:cNvPicPr>
            <a:picLocks noChangeAspect="1"/>
          </p:cNvPicPr>
          <p:nvPr/>
        </p:nvPicPr>
        <p:blipFill>
          <a:blip r:embed="rId2"/>
          <a:stretch>
            <a:fillRect/>
          </a:stretch>
        </p:blipFill>
        <p:spPr>
          <a:xfrm>
            <a:off x="4634463" y="1664983"/>
            <a:ext cx="5941600" cy="4264599"/>
          </a:xfrm>
          <a:prstGeom prst="rect">
            <a:avLst/>
          </a:prstGeom>
        </p:spPr>
      </p:pic>
      <p:sp>
        <p:nvSpPr>
          <p:cNvPr id="4" name="Rectangle 3">
            <a:extLst>
              <a:ext uri="{FF2B5EF4-FFF2-40B4-BE49-F238E27FC236}">
                <a16:creationId xmlns:a16="http://schemas.microsoft.com/office/drawing/2014/main" id="{43AE5677-CF81-4A81-A32A-93DE795AB0FA}"/>
              </a:ext>
            </a:extLst>
          </p:cNvPr>
          <p:cNvSpPr/>
          <p:nvPr/>
        </p:nvSpPr>
        <p:spPr>
          <a:xfrm>
            <a:off x="1672401" y="2158576"/>
            <a:ext cx="2876779" cy="3672800"/>
          </a:xfrm>
          <a:prstGeom prst="rect">
            <a:avLst/>
          </a:prstGeom>
        </p:spPr>
        <p:txBody>
          <a:bodyPr wrap="square">
            <a:spAutoFit/>
          </a:bodyPr>
          <a:lstStyle/>
          <a:p>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vignette describes a clinical encounter for a 78-year-old Asian woman named Dara.  The encounter spans primary care, specialty care, hospitalization and return to primary care. The information exchanges include:</a:t>
            </a:r>
          </a:p>
          <a:p>
            <a:pPr marL="386954" lvl="1" indent="-258366">
              <a:spcBef>
                <a:spcPts val="450"/>
              </a:spcBef>
              <a:buFont typeface="+mj-lt"/>
              <a:buAutoNum type="arabicPeriod"/>
            </a:pPr>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payer scheduled appointments, </a:t>
            </a:r>
          </a:p>
          <a:p>
            <a:pPr marL="386954" lvl="1" indent="-258366">
              <a:spcBef>
                <a:spcPts val="450"/>
              </a:spcBef>
              <a:buFont typeface="+mj-lt"/>
              <a:buAutoNum type="arabicPeriod"/>
            </a:pPr>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retrieving payer information and incorporating it into the patient’s clinical record, </a:t>
            </a:r>
          </a:p>
          <a:p>
            <a:pPr marL="386954" lvl="1" indent="-258366">
              <a:spcBef>
                <a:spcPts val="450"/>
              </a:spcBef>
              <a:buFont typeface="+mj-lt"/>
              <a:buAutoNum type="arabicPeriod"/>
            </a:pPr>
            <a:r>
              <a:rPr lang="en-US" sz="135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integrating coverage requirements in the provider’s clinical workflow, and </a:t>
            </a:r>
          </a:p>
          <a:p>
            <a:pPr marL="386954" lvl="1" indent="-258366">
              <a:spcBef>
                <a:spcPts val="450"/>
              </a:spcBef>
              <a:buFont typeface="+mj-lt"/>
              <a:buAutoNum type="arabicPeriod"/>
            </a:pPr>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support for automatic reporting of quality measures. </a:t>
            </a:r>
            <a:endParaRPr lang="en-US" sz="1350" b="1" dirty="0">
              <a:solidFill>
                <a:srgbClr val="002060"/>
              </a:solidFill>
            </a:endParaRPr>
          </a:p>
        </p:txBody>
      </p:sp>
      <p:sp>
        <p:nvSpPr>
          <p:cNvPr id="5" name="Oval 4">
            <a:extLst>
              <a:ext uri="{FF2B5EF4-FFF2-40B4-BE49-F238E27FC236}">
                <a16:creationId xmlns:a16="http://schemas.microsoft.com/office/drawing/2014/main" id="{BAE8996C-DDBA-4028-9148-B30CBF3A67BD}"/>
              </a:ext>
            </a:extLst>
          </p:cNvPr>
          <p:cNvSpPr/>
          <p:nvPr/>
        </p:nvSpPr>
        <p:spPr>
          <a:xfrm rot="5400000">
            <a:off x="7425917" y="3673416"/>
            <a:ext cx="2550191" cy="1179857"/>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98321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2B82F8-7E88-454B-9F3F-13F01619196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49652" y="2788992"/>
            <a:ext cx="953642" cy="362038"/>
          </a:xfrm>
          <a:prstGeom prst="rect">
            <a:avLst/>
          </a:prstGeom>
        </p:spPr>
      </p:pic>
      <p:graphicFrame>
        <p:nvGraphicFramePr>
          <p:cNvPr id="6" name="Object 5">
            <a:extLst>
              <a:ext uri="{FF2B5EF4-FFF2-40B4-BE49-F238E27FC236}">
                <a16:creationId xmlns:a16="http://schemas.microsoft.com/office/drawing/2014/main" id="{0F2E01E2-E121-470B-8D1C-C578693741B1}"/>
              </a:ext>
            </a:extLst>
          </p:cNvPr>
          <p:cNvGraphicFramePr>
            <a:graphicFrameLocks noChangeAspect="1"/>
          </p:cNvGraphicFramePr>
          <p:nvPr>
            <p:extLst/>
          </p:nvPr>
        </p:nvGraphicFramePr>
        <p:xfrm>
          <a:off x="1597820" y="931070"/>
          <a:ext cx="496491" cy="288131"/>
        </p:xfrm>
        <a:graphic>
          <a:graphicData uri="http://schemas.openxmlformats.org/presentationml/2006/ole">
            <mc:AlternateContent xmlns:mc="http://schemas.openxmlformats.org/markup-compatibility/2006">
              <mc:Choice xmlns:v="urn:schemas-microsoft-com:vml" Requires="v">
                <p:oleObj spid="_x0000_s4130" name="Packager Shell Object" showAsIcon="1" r:id="rId5" imgW="662040" imgH="383400" progId="Package">
                  <p:embed/>
                </p:oleObj>
              </mc:Choice>
              <mc:Fallback>
                <p:oleObj name="Packager Shell Object" showAsIcon="1" r:id="rId5" imgW="662040" imgH="383400" progId="Package">
                  <p:embed/>
                  <p:pic>
                    <p:nvPicPr>
                      <p:cNvPr id="6" name="Object 5">
                        <a:extLst>
                          <a:ext uri="{FF2B5EF4-FFF2-40B4-BE49-F238E27FC236}">
                            <a16:creationId xmlns:a16="http://schemas.microsoft.com/office/drawing/2014/main" id="{0F2E01E2-E121-470B-8D1C-C578693741B1}"/>
                          </a:ext>
                        </a:extLst>
                      </p:cNvPr>
                      <p:cNvPicPr/>
                      <p:nvPr/>
                    </p:nvPicPr>
                    <p:blipFill>
                      <a:blip r:embed="rId6"/>
                      <a:stretch>
                        <a:fillRect/>
                      </a:stretch>
                    </p:blipFill>
                    <p:spPr>
                      <a:xfrm>
                        <a:off x="1597820" y="931070"/>
                        <a:ext cx="496491" cy="288131"/>
                      </a:xfrm>
                      <a:prstGeom prst="rect">
                        <a:avLst/>
                      </a:prstGeom>
                    </p:spPr>
                  </p:pic>
                </p:oleObj>
              </mc:Fallback>
            </mc:AlternateContent>
          </a:graphicData>
        </a:graphic>
      </p:graphicFrame>
      <p:pic>
        <p:nvPicPr>
          <p:cNvPr id="10" name="Picture 9" descr="A close up of a logo&#10;&#10;Description automatically generated">
            <a:extLst>
              <a:ext uri="{FF2B5EF4-FFF2-40B4-BE49-F238E27FC236}">
                <a16:creationId xmlns:a16="http://schemas.microsoft.com/office/drawing/2014/main" id="{75C78194-D316-4513-8DBF-107027BD187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957557" y="2295529"/>
            <a:ext cx="1741627" cy="392621"/>
          </a:xfrm>
          <a:prstGeom prst="rect">
            <a:avLst/>
          </a:prstGeom>
        </p:spPr>
      </p:pic>
      <p:sp>
        <p:nvSpPr>
          <p:cNvPr id="37" name="TextBox 36">
            <a:extLst>
              <a:ext uri="{FF2B5EF4-FFF2-40B4-BE49-F238E27FC236}">
                <a16:creationId xmlns:a16="http://schemas.microsoft.com/office/drawing/2014/main" id="{24F1BDD2-D8A0-45FE-89B9-6C39AAE2DB2E}"/>
              </a:ext>
            </a:extLst>
          </p:cNvPr>
          <p:cNvSpPr txBox="1"/>
          <p:nvPr/>
        </p:nvSpPr>
        <p:spPr>
          <a:xfrm>
            <a:off x="3494287" y="1890423"/>
            <a:ext cx="777713" cy="300082"/>
          </a:xfrm>
          <a:prstGeom prst="rect">
            <a:avLst/>
          </a:prstGeom>
          <a:noFill/>
        </p:spPr>
        <p:txBody>
          <a:bodyPr wrap="none" rtlCol="0">
            <a:spAutoFit/>
          </a:bodyPr>
          <a:lstStyle/>
          <a:p>
            <a:r>
              <a:rPr lang="en-US" sz="1350" b="1" dirty="0"/>
              <a:t>Hospital</a:t>
            </a:r>
          </a:p>
        </p:txBody>
      </p:sp>
      <p:sp>
        <p:nvSpPr>
          <p:cNvPr id="40" name="Text Placeholder 4">
            <a:extLst>
              <a:ext uri="{FF2B5EF4-FFF2-40B4-BE49-F238E27FC236}">
                <a16:creationId xmlns:a16="http://schemas.microsoft.com/office/drawing/2014/main" id="{AB5DE13E-1275-4028-B264-783F0C32C982}"/>
              </a:ext>
            </a:extLst>
          </p:cNvPr>
          <p:cNvSpPr txBox="1">
            <a:spLocks/>
          </p:cNvSpPr>
          <p:nvPr/>
        </p:nvSpPr>
        <p:spPr>
          <a:xfrm>
            <a:off x="3689045" y="964487"/>
            <a:ext cx="6493181" cy="5169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solidFill>
                  <a:schemeClr val="accent4">
                    <a:lumMod val="50000"/>
                  </a:schemeClr>
                </a:solidFill>
              </a:rPr>
              <a:t>Unlocking Payer Information to Improve Patient Care</a:t>
            </a:r>
          </a:p>
        </p:txBody>
      </p:sp>
      <p:sp>
        <p:nvSpPr>
          <p:cNvPr id="49" name="Slide Number Placeholder 5">
            <a:extLst>
              <a:ext uri="{FF2B5EF4-FFF2-40B4-BE49-F238E27FC236}">
                <a16:creationId xmlns:a16="http://schemas.microsoft.com/office/drawing/2014/main" id="{D67D5D4C-BFCB-4DAD-A6D2-2A53732551B8}"/>
              </a:ext>
            </a:extLst>
          </p:cNvPr>
          <p:cNvSpPr txBox="1">
            <a:spLocks/>
          </p:cNvSpPr>
          <p:nvPr/>
        </p:nvSpPr>
        <p:spPr>
          <a:xfrm>
            <a:off x="6205399" y="5806193"/>
            <a:ext cx="314150" cy="18811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685E2-ECFC-4B14-B52F-5ED9059F718A}" type="slidenum">
              <a:rPr lang="en-US" sz="900">
                <a:solidFill>
                  <a:prstClr val="black">
                    <a:tint val="75000"/>
                  </a:prstClr>
                </a:solidFill>
              </a:rPr>
              <a:pPr/>
              <a:t>49</a:t>
            </a:fld>
            <a:endParaRPr lang="en-US" sz="900" dirty="0">
              <a:solidFill>
                <a:prstClr val="black">
                  <a:tint val="75000"/>
                </a:prstClr>
              </a:solidFill>
            </a:endParaRPr>
          </a:p>
        </p:txBody>
      </p:sp>
      <p:graphicFrame>
        <p:nvGraphicFramePr>
          <p:cNvPr id="20" name="Table 19">
            <a:extLst>
              <a:ext uri="{FF2B5EF4-FFF2-40B4-BE49-F238E27FC236}">
                <a16:creationId xmlns:a16="http://schemas.microsoft.com/office/drawing/2014/main" id="{C7D0DEB9-B457-4E41-8076-6D882D54C2E5}"/>
              </a:ext>
            </a:extLst>
          </p:cNvPr>
          <p:cNvGraphicFramePr>
            <a:graphicFrameLocks noGrp="1"/>
          </p:cNvGraphicFramePr>
          <p:nvPr>
            <p:extLst>
              <p:ext uri="{D42A27DB-BD31-4B8C-83A1-F6EECF244321}">
                <p14:modId xmlns:p14="http://schemas.microsoft.com/office/powerpoint/2010/main" val="3694574377"/>
              </p:ext>
            </p:extLst>
          </p:nvPr>
        </p:nvGraphicFramePr>
        <p:xfrm>
          <a:off x="2094311" y="4163885"/>
          <a:ext cx="7949265" cy="1266815"/>
        </p:xfrm>
        <a:graphic>
          <a:graphicData uri="http://schemas.openxmlformats.org/drawingml/2006/table">
            <a:tbl>
              <a:tblPr firstRow="1" bandRow="1">
                <a:tableStyleId>{D7AC3CCA-C797-4891-BE02-D94E43425B78}</a:tableStyleId>
              </a:tblPr>
              <a:tblGrid>
                <a:gridCol w="958755">
                  <a:extLst>
                    <a:ext uri="{9D8B030D-6E8A-4147-A177-3AD203B41FA5}">
                      <a16:colId xmlns:a16="http://schemas.microsoft.com/office/drawing/2014/main" val="2694047151"/>
                    </a:ext>
                  </a:extLst>
                </a:gridCol>
                <a:gridCol w="2952463">
                  <a:extLst>
                    <a:ext uri="{9D8B030D-6E8A-4147-A177-3AD203B41FA5}">
                      <a16:colId xmlns:a16="http://schemas.microsoft.com/office/drawing/2014/main" val="657338842"/>
                    </a:ext>
                  </a:extLst>
                </a:gridCol>
                <a:gridCol w="1373808">
                  <a:extLst>
                    <a:ext uri="{9D8B030D-6E8A-4147-A177-3AD203B41FA5}">
                      <a16:colId xmlns:a16="http://schemas.microsoft.com/office/drawing/2014/main" val="2054369296"/>
                    </a:ext>
                  </a:extLst>
                </a:gridCol>
                <a:gridCol w="2664239">
                  <a:extLst>
                    <a:ext uri="{9D8B030D-6E8A-4147-A177-3AD203B41FA5}">
                      <a16:colId xmlns:a16="http://schemas.microsoft.com/office/drawing/2014/main" val="3395431828"/>
                    </a:ext>
                  </a:extLst>
                </a:gridCol>
              </a:tblGrid>
              <a:tr h="316263">
                <a:tc>
                  <a:txBody>
                    <a:bodyPr/>
                    <a:lstStyle/>
                    <a:p>
                      <a:pPr algn="ctr"/>
                      <a:r>
                        <a:rPr lang="en-US" sz="1200" b="1" dirty="0">
                          <a:latin typeface="+mn-lt"/>
                        </a:rPr>
                        <a:t>Interaction</a:t>
                      </a:r>
                    </a:p>
                  </a:txBody>
                  <a:tcPr marL="68580" marR="68580" marT="34290" marB="34290"/>
                </a:tc>
                <a:tc>
                  <a:txBody>
                    <a:bodyPr/>
                    <a:lstStyle/>
                    <a:p>
                      <a:pPr algn="ctr"/>
                      <a:r>
                        <a:rPr lang="en-US" sz="1200" b="1" dirty="0">
                          <a:latin typeface="+mn-lt"/>
                        </a:rPr>
                        <a:t>Interaction Description</a:t>
                      </a:r>
                    </a:p>
                  </a:txBody>
                  <a:tcPr marL="68580" marR="68580" marT="34290" marB="34290"/>
                </a:tc>
                <a:tc>
                  <a:txBody>
                    <a:bodyPr/>
                    <a:lstStyle/>
                    <a:p>
                      <a:pPr algn="ctr"/>
                      <a:r>
                        <a:rPr lang="en-US" sz="1200" b="1" dirty="0">
                          <a:latin typeface="+mn-lt"/>
                        </a:rPr>
                        <a:t>Exchange</a:t>
                      </a:r>
                    </a:p>
                  </a:txBody>
                  <a:tcPr marL="68580" marR="68580" marT="34290" marB="34290"/>
                </a:tc>
                <a:tc>
                  <a:txBody>
                    <a:bodyPr/>
                    <a:lstStyle/>
                    <a:p>
                      <a:pPr algn="ctr"/>
                      <a:r>
                        <a:rPr lang="en-US" sz="1200" b="1" dirty="0">
                          <a:latin typeface="+mn-lt"/>
                        </a:rPr>
                        <a:t>Standards Used</a:t>
                      </a:r>
                    </a:p>
                  </a:txBody>
                  <a:tcPr marL="68580" marR="68580" marT="34290" marB="34290"/>
                </a:tc>
                <a:extLst>
                  <a:ext uri="{0D108BD9-81ED-4DB2-BD59-A6C34878D82A}">
                    <a16:rowId xmlns:a16="http://schemas.microsoft.com/office/drawing/2014/main" val="626523348"/>
                  </a:ext>
                </a:extLst>
              </a:tr>
              <a:tr h="316263">
                <a:tc>
                  <a:txBody>
                    <a:bodyPr/>
                    <a:lstStyle/>
                    <a:p>
                      <a:r>
                        <a:rPr lang="en-US" sz="1200" b="1" dirty="0">
                          <a:latin typeface="+mn-lt"/>
                        </a:rPr>
                        <a:t>  3</a:t>
                      </a:r>
                    </a:p>
                  </a:txBody>
                  <a:tcPr marL="68580" marR="68580" marT="34290" marB="34290"/>
                </a:tc>
                <a:tc>
                  <a:txBody>
                    <a:bodyPr/>
                    <a:lstStyle/>
                    <a:p>
                      <a:r>
                        <a:rPr lang="en-US" sz="1200" b="1" dirty="0">
                          <a:latin typeface="+mn-lt"/>
                        </a:rPr>
                        <a:t>Coverage for Home Oxygen</a:t>
                      </a:r>
                    </a:p>
                  </a:txBody>
                  <a:tcPr marL="68580" marR="68580" marT="34290" marB="34290"/>
                </a:tc>
                <a:tc>
                  <a:txBody>
                    <a:bodyPr/>
                    <a:lstStyle/>
                    <a:p>
                      <a:pPr algn="l"/>
                      <a:endParaRPr lang="en-US" sz="1200" b="1" dirty="0">
                        <a:latin typeface="+mn-lt"/>
                      </a:endParaRPr>
                    </a:p>
                  </a:txBody>
                  <a:tcPr marL="68580" marR="68580" marT="34290" marB="34290"/>
                </a:tc>
                <a:tc>
                  <a:txBody>
                    <a:bodyPr/>
                    <a:lstStyle/>
                    <a:p>
                      <a:pPr algn="l"/>
                      <a:r>
                        <a:rPr lang="en-US" sz="1200" b="1" dirty="0">
                          <a:latin typeface="+mn-lt"/>
                        </a:rPr>
                        <a:t>Coverage Requirements Discovery</a:t>
                      </a:r>
                    </a:p>
                  </a:txBody>
                  <a:tcPr marL="68580" marR="68580" marT="34290" marB="34290"/>
                </a:tc>
                <a:extLst>
                  <a:ext uri="{0D108BD9-81ED-4DB2-BD59-A6C34878D82A}">
                    <a16:rowId xmlns:a16="http://schemas.microsoft.com/office/drawing/2014/main" val="1041332392"/>
                  </a:ext>
                </a:extLst>
              </a:tr>
              <a:tr h="316263">
                <a:tc>
                  <a:txBody>
                    <a:bodyPr/>
                    <a:lstStyle/>
                    <a:p>
                      <a:r>
                        <a:rPr lang="en-US" sz="1200" b="1" dirty="0">
                          <a:latin typeface="+mn-lt"/>
                        </a:rPr>
                        <a:t>      3a</a:t>
                      </a:r>
                    </a:p>
                  </a:txBody>
                  <a:tcPr marL="68580" marR="68580" marT="34290" marB="34290"/>
                </a:tc>
                <a:tc>
                  <a:txBody>
                    <a:bodyPr/>
                    <a:lstStyle/>
                    <a:p>
                      <a:r>
                        <a:rPr lang="en-US" sz="1200" b="1" dirty="0">
                          <a:latin typeface="+mn-lt"/>
                        </a:rPr>
                        <a:t>      CRD request for  O2</a:t>
                      </a:r>
                    </a:p>
                  </a:txBody>
                  <a:tcPr marL="68580" marR="68580" marT="34290" marB="34290"/>
                </a:tc>
                <a:tc>
                  <a:txBody>
                    <a:bodyPr/>
                    <a:lstStyle/>
                    <a:p>
                      <a:pPr algn="l"/>
                      <a:r>
                        <a:rPr lang="en-US" sz="1200" b="1" dirty="0">
                          <a:latin typeface="+mn-lt"/>
                        </a:rPr>
                        <a:t>EHR  - Payer</a:t>
                      </a:r>
                    </a:p>
                  </a:txBody>
                  <a:tcPr marL="68580" marR="68580" marT="34290" marB="34290"/>
                </a:tc>
                <a:tc>
                  <a:txBody>
                    <a:bodyPr/>
                    <a:lstStyle/>
                    <a:p>
                      <a:pPr algn="l"/>
                      <a:r>
                        <a:rPr lang="en-US" sz="1200" b="1" dirty="0">
                          <a:latin typeface="+mn-lt"/>
                        </a:rPr>
                        <a:t>   CDS Hooks</a:t>
                      </a:r>
                    </a:p>
                  </a:txBody>
                  <a:tcPr marL="68580" marR="68580" marT="34290" marB="34290"/>
                </a:tc>
                <a:extLst>
                  <a:ext uri="{0D108BD9-81ED-4DB2-BD59-A6C34878D82A}">
                    <a16:rowId xmlns:a16="http://schemas.microsoft.com/office/drawing/2014/main" val="2217168440"/>
                  </a:ext>
                </a:extLst>
              </a:tr>
              <a:tr h="318026">
                <a:tc>
                  <a:txBody>
                    <a:bodyPr/>
                    <a:lstStyle/>
                    <a:p>
                      <a:r>
                        <a:rPr lang="en-US" sz="1200" b="1" dirty="0">
                          <a:latin typeface="+mn-lt"/>
                        </a:rPr>
                        <a:t>      3b</a:t>
                      </a:r>
                    </a:p>
                  </a:txBody>
                  <a:tcPr marL="68580" marR="68580" marT="34290" marB="34290"/>
                </a:tc>
                <a:tc>
                  <a:txBody>
                    <a:bodyPr/>
                    <a:lstStyle/>
                    <a:p>
                      <a:r>
                        <a:rPr lang="en-US" sz="1200" b="1" dirty="0">
                          <a:latin typeface="+mn-lt"/>
                        </a:rPr>
                        <a:t>      Send CARD with requirements / cost</a:t>
                      </a:r>
                    </a:p>
                  </a:txBody>
                  <a:tcPr marL="68580" marR="68580" marT="34290" marB="34290"/>
                </a:tc>
                <a:tc>
                  <a:txBody>
                    <a:bodyPr/>
                    <a:lstStyle/>
                    <a:p>
                      <a:pPr algn="l"/>
                      <a:r>
                        <a:rPr lang="en-US" sz="1200" b="1" dirty="0">
                          <a:latin typeface="+mn-lt"/>
                        </a:rPr>
                        <a:t>Payer  - EHR</a:t>
                      </a:r>
                    </a:p>
                  </a:txBody>
                  <a:tcPr marL="68580" marR="68580" marT="34290" marB="34290"/>
                </a:tc>
                <a:tc>
                  <a:txBody>
                    <a:bodyPr/>
                    <a:lstStyle/>
                    <a:p>
                      <a:pPr algn="l"/>
                      <a:r>
                        <a:rPr lang="en-US" sz="1200" b="1" dirty="0">
                          <a:latin typeface="+mn-lt"/>
                        </a:rPr>
                        <a:t>   CDS Hooks</a:t>
                      </a:r>
                    </a:p>
                  </a:txBody>
                  <a:tcPr marL="68580" marR="68580" marT="34290" marB="34290"/>
                </a:tc>
                <a:extLst>
                  <a:ext uri="{0D108BD9-81ED-4DB2-BD59-A6C34878D82A}">
                    <a16:rowId xmlns:a16="http://schemas.microsoft.com/office/drawing/2014/main" val="1041456837"/>
                  </a:ext>
                </a:extLst>
              </a:tr>
            </a:tbl>
          </a:graphicData>
        </a:graphic>
      </p:graphicFrame>
      <p:cxnSp>
        <p:nvCxnSpPr>
          <p:cNvPr id="21" name="Straight Arrow Connector 20">
            <a:extLst>
              <a:ext uri="{FF2B5EF4-FFF2-40B4-BE49-F238E27FC236}">
                <a16:creationId xmlns:a16="http://schemas.microsoft.com/office/drawing/2014/main" id="{0288FB20-0CC6-4A61-B3A7-E03B6DD35F0E}"/>
              </a:ext>
            </a:extLst>
          </p:cNvPr>
          <p:cNvCxnSpPr>
            <a:cxnSpLocks/>
            <a:stCxn id="23" idx="1"/>
            <a:endCxn id="24" idx="3"/>
          </p:cNvCxnSpPr>
          <p:nvPr/>
        </p:nvCxnSpPr>
        <p:spPr>
          <a:xfrm flipH="1">
            <a:off x="5347197" y="2562852"/>
            <a:ext cx="903310" cy="3146"/>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E4727B1-ED79-4108-91B4-48AE23EDD6AE}"/>
              </a:ext>
            </a:extLst>
          </p:cNvPr>
          <p:cNvCxnSpPr>
            <a:cxnSpLocks/>
          </p:cNvCxnSpPr>
          <p:nvPr/>
        </p:nvCxnSpPr>
        <p:spPr>
          <a:xfrm flipV="1">
            <a:off x="7629893" y="2562853"/>
            <a:ext cx="1127681" cy="7652"/>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4CD2790-CE2B-43FE-B965-649AC2836E9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250508" y="2375624"/>
            <a:ext cx="1379385" cy="374456"/>
          </a:xfrm>
          <a:prstGeom prst="rect">
            <a:avLst/>
          </a:prstGeom>
        </p:spPr>
      </p:pic>
      <p:sp>
        <p:nvSpPr>
          <p:cNvPr id="24" name="Rectangle: Rounded Corners 23">
            <a:extLst>
              <a:ext uri="{FF2B5EF4-FFF2-40B4-BE49-F238E27FC236}">
                <a16:creationId xmlns:a16="http://schemas.microsoft.com/office/drawing/2014/main" id="{72F91C56-5449-40A6-99B6-A8E832BCDBE0}"/>
              </a:ext>
            </a:extLst>
          </p:cNvPr>
          <p:cNvSpPr/>
          <p:nvPr/>
        </p:nvSpPr>
        <p:spPr>
          <a:xfrm>
            <a:off x="2370901" y="1885467"/>
            <a:ext cx="2976296" cy="13610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6" name="Picture 45" descr="A screen shot of a computer monitor&#10;&#10;Description automatically generated">
            <a:extLst>
              <a:ext uri="{FF2B5EF4-FFF2-40B4-BE49-F238E27FC236}">
                <a16:creationId xmlns:a16="http://schemas.microsoft.com/office/drawing/2014/main" id="{F0965556-CACF-48B2-A3CD-172C5CC3F475}"/>
              </a:ext>
            </a:extLst>
          </p:cNvPr>
          <p:cNvPicPr>
            <a:picLocks noChangeAspect="1"/>
          </p:cNvPicPr>
          <p:nvPr/>
        </p:nvPicPr>
        <p:blipFill>
          <a:blip r:embed="rId9" cstate="hq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8825519" y="1816895"/>
            <a:ext cx="1562247" cy="1443465"/>
          </a:xfrm>
          <a:prstGeom prst="rect">
            <a:avLst/>
          </a:prstGeom>
          <a:scene3d>
            <a:camera prst="orthographicFront">
              <a:rot lat="0" lon="10800000" rev="0"/>
            </a:camera>
            <a:lightRig rig="threePt" dir="t"/>
          </a:scene3d>
        </p:spPr>
      </p:pic>
      <p:sp>
        <p:nvSpPr>
          <p:cNvPr id="47" name="TextBox 46">
            <a:extLst>
              <a:ext uri="{FF2B5EF4-FFF2-40B4-BE49-F238E27FC236}">
                <a16:creationId xmlns:a16="http://schemas.microsoft.com/office/drawing/2014/main" id="{3C7516BD-F51F-4F2B-B94C-293F917B52CF}"/>
              </a:ext>
            </a:extLst>
          </p:cNvPr>
          <p:cNvSpPr txBox="1"/>
          <p:nvPr/>
        </p:nvSpPr>
        <p:spPr>
          <a:xfrm>
            <a:off x="8178801" y="3185267"/>
            <a:ext cx="2419245" cy="300082"/>
          </a:xfrm>
          <a:prstGeom prst="rect">
            <a:avLst/>
          </a:prstGeom>
          <a:noFill/>
        </p:spPr>
        <p:txBody>
          <a:bodyPr wrap="square" rtlCol="0">
            <a:spAutoFit/>
          </a:bodyPr>
          <a:lstStyle/>
          <a:p>
            <a:r>
              <a:rPr lang="en-US" sz="1350" b="1" dirty="0"/>
              <a:t>Coverage Requirements</a:t>
            </a:r>
          </a:p>
        </p:txBody>
      </p:sp>
      <p:pic>
        <p:nvPicPr>
          <p:cNvPr id="18" name="Picture 17" descr="A picture containing clipart&#10;&#10;Description automatically generated">
            <a:extLst>
              <a:ext uri="{FF2B5EF4-FFF2-40B4-BE49-F238E27FC236}">
                <a16:creationId xmlns:a16="http://schemas.microsoft.com/office/drawing/2014/main" id="{4EAC41C9-B22C-4E5A-9627-5A0E8AF8A0B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158911" y="3470739"/>
            <a:ext cx="727364" cy="251081"/>
          </a:xfrm>
          <a:prstGeom prst="rect">
            <a:avLst/>
          </a:prstGeom>
        </p:spPr>
      </p:pic>
    </p:spTree>
    <p:extLst>
      <p:ext uri="{BB962C8B-B14F-4D97-AF65-F5344CB8AC3E}">
        <p14:creationId xmlns:p14="http://schemas.microsoft.com/office/powerpoint/2010/main" val="3607617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51">
            <a:extLst/>
          </p:cNvPr>
          <p:cNvCxnSpPr/>
          <p:nvPr/>
        </p:nvCxnSpPr>
        <p:spPr>
          <a:xfrm flipH="1">
            <a:off x="7068741" y="3687366"/>
            <a:ext cx="86439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p:cNvPr>
          <p:cNvCxnSpPr/>
          <p:nvPr/>
        </p:nvCxnSpPr>
        <p:spPr>
          <a:xfrm flipH="1">
            <a:off x="3982641" y="3687366"/>
            <a:ext cx="86439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Rounded Rectangle 37">
            <a:extLst/>
          </p:cNvPr>
          <p:cNvSpPr/>
          <p:nvPr/>
        </p:nvSpPr>
        <p:spPr>
          <a:xfrm>
            <a:off x="4773216" y="2272903"/>
            <a:ext cx="2441972" cy="2205038"/>
          </a:xfrm>
          <a:prstGeom prst="roundRect">
            <a:avLst>
              <a:gd name="adj" fmla="val 2323"/>
            </a:avLst>
          </a:prstGeom>
          <a:solidFill>
            <a:schemeClr val="bg1"/>
          </a:solid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22533" name="Title 1"/>
          <p:cNvSpPr>
            <a:spLocks noGrp="1" noChangeArrowheads="1"/>
          </p:cNvSpPr>
          <p:nvPr>
            <p:ph type="title"/>
          </p:nvPr>
        </p:nvSpPr>
        <p:spPr>
          <a:xfrm>
            <a:off x="1933575" y="1233816"/>
            <a:ext cx="8229600" cy="551259"/>
          </a:xfrm>
        </p:spPr>
        <p:txBody>
          <a:bodyPr/>
          <a:lstStyle/>
          <a:p>
            <a:pPr eaLnBrk="1" hangingPunct="1"/>
            <a:r>
              <a:rPr lang="en-US" altLang="en-US" dirty="0"/>
              <a:t>New Corporate Structure Overview</a:t>
            </a:r>
            <a:endParaRPr lang="en-US" altLang="en-US" dirty="0">
              <a:solidFill>
                <a:srgbClr val="C00000"/>
              </a:solidFill>
            </a:endParaRPr>
          </a:p>
        </p:txBody>
      </p:sp>
      <p:sp>
        <p:nvSpPr>
          <p:cNvPr id="22534" name="Slide Number Placeholder 3"/>
          <p:cNvSpPr>
            <a:spLocks noGrp="1" noChangeArrowheads="1"/>
          </p:cNvSpPr>
          <p:nvPr>
            <p:ph type="sldNum" sz="quarter" idx="4294967295"/>
          </p:nvPr>
        </p:nvSpPr>
        <p:spPr bwMode="auto">
          <a:xfrm>
            <a:off x="1849041" y="6521628"/>
            <a:ext cx="21336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spcBef>
                <a:spcPct val="20000"/>
              </a:spcBef>
              <a:buFont typeface="Arial" panose="020B0604020202020204" pitchFamily="34" charset="0"/>
              <a:buChar char="•"/>
              <a:defRPr sz="1500">
                <a:solidFill>
                  <a:schemeClr val="tx2"/>
                </a:solidFill>
                <a:latin typeface="Calibri" panose="020F0502020204030204" pitchFamily="34" charset="0"/>
              </a:defRPr>
            </a:lvl1pPr>
            <a:lvl2pPr marL="557213" indent="-214313">
              <a:spcBef>
                <a:spcPct val="20000"/>
              </a:spcBef>
              <a:buFont typeface="Arial" panose="020B0604020202020204" pitchFamily="34" charset="0"/>
              <a:buChar char="–"/>
              <a:defRPr sz="1500">
                <a:solidFill>
                  <a:schemeClr val="tx2"/>
                </a:solidFill>
                <a:latin typeface="Calibri" panose="020F0502020204030204" pitchFamily="34" charset="0"/>
              </a:defRPr>
            </a:lvl2pPr>
            <a:lvl3pPr marL="857250" indent="-171450">
              <a:spcBef>
                <a:spcPct val="20000"/>
              </a:spcBef>
              <a:buFont typeface="Arial" panose="020B0604020202020204" pitchFamily="34" charset="0"/>
              <a:buChar char="•"/>
              <a:defRPr>
                <a:solidFill>
                  <a:schemeClr val="tx2"/>
                </a:solidFill>
                <a:latin typeface="Calibri" panose="020F0502020204030204" pitchFamily="34" charset="0"/>
              </a:defRPr>
            </a:lvl3pPr>
            <a:lvl4pPr marL="1200150" indent="-171450">
              <a:spcBef>
                <a:spcPct val="20000"/>
              </a:spcBef>
              <a:buFont typeface="Arial" panose="020B0604020202020204" pitchFamily="34" charset="0"/>
              <a:buChar char="–"/>
              <a:defRPr sz="1200">
                <a:solidFill>
                  <a:schemeClr val="tx2"/>
                </a:solidFill>
                <a:latin typeface="Calibri" panose="020F0502020204030204" pitchFamily="34" charset="0"/>
              </a:defRPr>
            </a:lvl4pPr>
            <a:lvl5pPr marL="1543050" indent="-171450">
              <a:spcBef>
                <a:spcPct val="20000"/>
              </a:spcBef>
              <a:buFont typeface="Arial" panose="020B0604020202020204" pitchFamily="34" charset="0"/>
              <a:buChar char="»"/>
              <a:defRPr sz="1200">
                <a:solidFill>
                  <a:schemeClr val="tx2"/>
                </a:solidFill>
                <a:latin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defRPr>
            </a:lvl9pPr>
          </a:lstStyle>
          <a:p>
            <a:pPr fontAlgn="base">
              <a:spcBef>
                <a:spcPct val="0"/>
              </a:spcBef>
              <a:spcAft>
                <a:spcPct val="0"/>
              </a:spcAft>
              <a:buFontTx/>
              <a:buNone/>
            </a:pPr>
            <a:fld id="{2A045B0D-088F-4B3D-BD09-2272CDD65BD6}" type="slidenum">
              <a:rPr lang="en-US" altLang="en-US" sz="825">
                <a:solidFill>
                  <a:srgbClr val="2588B6"/>
                </a:solidFill>
              </a:rPr>
              <a:pPr fontAlgn="base">
                <a:spcBef>
                  <a:spcPct val="0"/>
                </a:spcBef>
                <a:spcAft>
                  <a:spcPct val="0"/>
                </a:spcAft>
                <a:buFontTx/>
                <a:buNone/>
              </a:pPr>
              <a:t>5</a:t>
            </a:fld>
            <a:endParaRPr lang="en-US" altLang="en-US" sz="825" dirty="0">
              <a:solidFill>
                <a:srgbClr val="2588B6"/>
              </a:solidFill>
            </a:endParaRPr>
          </a:p>
        </p:txBody>
      </p:sp>
      <p:sp>
        <p:nvSpPr>
          <p:cNvPr id="22535" name="Footer Placeholder 4"/>
          <p:cNvSpPr>
            <a:spLocks noGrp="1" noChangeArrowheads="1"/>
          </p:cNvSpPr>
          <p:nvPr>
            <p:ph type="ftr" sz="quarter" idx="4294967295"/>
          </p:nvPr>
        </p:nvSpPr>
        <p:spPr bwMode="auto">
          <a:xfrm>
            <a:off x="2181257" y="6494239"/>
            <a:ext cx="33909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spcBef>
                <a:spcPct val="20000"/>
              </a:spcBef>
              <a:buFont typeface="Arial" panose="020B0604020202020204" pitchFamily="34" charset="0"/>
              <a:buChar char="•"/>
              <a:defRPr sz="1500">
                <a:solidFill>
                  <a:schemeClr val="tx2"/>
                </a:solidFill>
                <a:latin typeface="Calibri" panose="020F0502020204030204" pitchFamily="34" charset="0"/>
              </a:defRPr>
            </a:lvl1pPr>
            <a:lvl2pPr marL="557213" indent="-214313">
              <a:spcBef>
                <a:spcPct val="20000"/>
              </a:spcBef>
              <a:buFont typeface="Arial" panose="020B0604020202020204" pitchFamily="34" charset="0"/>
              <a:buChar char="–"/>
              <a:defRPr sz="1500">
                <a:solidFill>
                  <a:schemeClr val="tx2"/>
                </a:solidFill>
                <a:latin typeface="Calibri" panose="020F0502020204030204" pitchFamily="34" charset="0"/>
              </a:defRPr>
            </a:lvl2pPr>
            <a:lvl3pPr marL="857250" indent="-171450">
              <a:spcBef>
                <a:spcPct val="20000"/>
              </a:spcBef>
              <a:buFont typeface="Arial" panose="020B0604020202020204" pitchFamily="34" charset="0"/>
              <a:buChar char="•"/>
              <a:defRPr>
                <a:solidFill>
                  <a:schemeClr val="tx2"/>
                </a:solidFill>
                <a:latin typeface="Calibri" panose="020F0502020204030204" pitchFamily="34" charset="0"/>
              </a:defRPr>
            </a:lvl3pPr>
            <a:lvl4pPr marL="1200150" indent="-171450">
              <a:spcBef>
                <a:spcPct val="20000"/>
              </a:spcBef>
              <a:buFont typeface="Arial" panose="020B0604020202020204" pitchFamily="34" charset="0"/>
              <a:buChar char="–"/>
              <a:defRPr sz="1200">
                <a:solidFill>
                  <a:schemeClr val="tx2"/>
                </a:solidFill>
                <a:latin typeface="Calibri" panose="020F0502020204030204" pitchFamily="34" charset="0"/>
              </a:defRPr>
            </a:lvl4pPr>
            <a:lvl5pPr marL="1543050" indent="-171450">
              <a:spcBef>
                <a:spcPct val="20000"/>
              </a:spcBef>
              <a:buFont typeface="Arial" panose="020B0604020202020204" pitchFamily="34" charset="0"/>
              <a:buChar char="»"/>
              <a:defRPr sz="1200">
                <a:solidFill>
                  <a:schemeClr val="tx2"/>
                </a:solidFill>
                <a:latin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200">
                <a:solidFill>
                  <a:schemeClr val="tx2"/>
                </a:solidFill>
                <a:latin typeface="Calibri" panose="020F0502020204030204" pitchFamily="34" charset="0"/>
              </a:defRPr>
            </a:lvl9pPr>
          </a:lstStyle>
          <a:p>
            <a:pPr fontAlgn="base">
              <a:spcBef>
                <a:spcPct val="0"/>
              </a:spcBef>
              <a:spcAft>
                <a:spcPct val="0"/>
              </a:spcAft>
              <a:buFontTx/>
              <a:buNone/>
            </a:pPr>
            <a:r>
              <a:rPr lang="en-US" altLang="en-US" sz="675" dirty="0">
                <a:solidFill>
                  <a:srgbClr val="8F8F8F"/>
                </a:solidFill>
              </a:rPr>
              <a:t>2019 @Copyright The Sequoia Project. All rights reserved.</a:t>
            </a:r>
          </a:p>
        </p:txBody>
      </p:sp>
      <p:sp>
        <p:nvSpPr>
          <p:cNvPr id="22536" name="Rectangle 10"/>
          <p:cNvSpPr>
            <a:spLocks noChangeArrowheads="1"/>
          </p:cNvSpPr>
          <p:nvPr/>
        </p:nvSpPr>
        <p:spPr bwMode="auto">
          <a:xfrm>
            <a:off x="3568305" y="1134998"/>
            <a:ext cx="184731" cy="47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20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defTabSz="685800">
              <a:spcBef>
                <a:spcPct val="0"/>
              </a:spcBef>
              <a:buNone/>
            </a:pPr>
            <a:br>
              <a:rPr lang="en-US" altLang="en-US" sz="825" b="1" dirty="0">
                <a:solidFill>
                  <a:schemeClr val="tx1"/>
                </a:solidFill>
                <a:latin typeface="Arial" panose="020B0604020202020204" pitchFamily="34" charset="0"/>
                <a:ea typeface="Times New Roman" panose="02020603050405020304" pitchFamily="18" charset="0"/>
                <a:cs typeface="Arial" panose="020B0604020202020204" pitchFamily="34" charset="0"/>
              </a:rPr>
            </a:br>
            <a:endParaRPr lang="en-US" altLang="en-US" sz="300" dirty="0">
              <a:solidFill>
                <a:schemeClr val="tx1"/>
              </a:solidFill>
              <a:ea typeface="Times New Roman" panose="02020603050405020304" pitchFamily="18" charset="0"/>
              <a:cs typeface="Arial" panose="020B0604020202020204" pitchFamily="34" charset="0"/>
            </a:endParaRPr>
          </a:p>
          <a:p>
            <a:pPr defTabSz="685800">
              <a:spcBef>
                <a:spcPct val="0"/>
              </a:spcBef>
              <a:buNone/>
            </a:pPr>
            <a:endParaRPr lang="en-US" altLang="en-US" sz="135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22537" name="Rectangle 38"/>
          <p:cNvSpPr>
            <a:spLocks noChangeArrowheads="1"/>
          </p:cNvSpPr>
          <p:nvPr/>
        </p:nvSpPr>
        <p:spPr bwMode="auto">
          <a:xfrm>
            <a:off x="4773216" y="2482454"/>
            <a:ext cx="2441972" cy="31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algn="ctr">
              <a:lnSpc>
                <a:spcPct val="80000"/>
              </a:lnSpc>
              <a:spcBef>
                <a:spcPct val="0"/>
              </a:spcBef>
              <a:buFontTx/>
              <a:buNone/>
            </a:pPr>
            <a:r>
              <a:rPr lang="en-US" altLang="en-US" sz="1800" dirty="0">
                <a:solidFill>
                  <a:schemeClr val="tx1"/>
                </a:solidFill>
              </a:rPr>
              <a:t>The Sequoia Project</a:t>
            </a:r>
            <a:endParaRPr lang="en-US" altLang="en-US" sz="1500" dirty="0">
              <a:solidFill>
                <a:schemeClr val="tx1"/>
              </a:solidFill>
            </a:endParaRPr>
          </a:p>
        </p:txBody>
      </p:sp>
      <p:grpSp>
        <p:nvGrpSpPr>
          <p:cNvPr id="22538" name="Group 33"/>
          <p:cNvGrpSpPr>
            <a:grpSpLocks/>
          </p:cNvGrpSpPr>
          <p:nvPr/>
        </p:nvGrpSpPr>
        <p:grpSpPr bwMode="auto">
          <a:xfrm>
            <a:off x="1852613" y="2767012"/>
            <a:ext cx="2343150" cy="1595438"/>
            <a:chOff x="481727" y="1791139"/>
            <a:chExt cx="2260958" cy="2127718"/>
          </a:xfrm>
        </p:grpSpPr>
        <p:sp>
          <p:nvSpPr>
            <p:cNvPr id="35" name="Rounded Rectangle 34">
              <a:extLst/>
            </p:cNvPr>
            <p:cNvSpPr/>
            <p:nvPr/>
          </p:nvSpPr>
          <p:spPr>
            <a:xfrm>
              <a:off x="481727" y="1791139"/>
              <a:ext cx="2260958" cy="2127718"/>
            </a:xfrm>
            <a:prstGeom prst="roundRect">
              <a:avLst>
                <a:gd name="adj" fmla="val 2323"/>
              </a:avLst>
            </a:prstGeom>
            <a:solidFill>
              <a:schemeClr val="bg1"/>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22553" name="Rectangle 35"/>
            <p:cNvSpPr>
              <a:spLocks noChangeArrowheads="1"/>
            </p:cNvSpPr>
            <p:nvPr/>
          </p:nvSpPr>
          <p:spPr bwMode="auto">
            <a:xfrm>
              <a:off x="481727" y="1863342"/>
              <a:ext cx="2260957" cy="43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algn="ctr">
                <a:spcBef>
                  <a:spcPct val="0"/>
                </a:spcBef>
                <a:buFontTx/>
                <a:buNone/>
              </a:pPr>
              <a:r>
                <a:rPr lang="en-US" altLang="en-US" sz="1500" b="1" dirty="0">
                  <a:solidFill>
                    <a:srgbClr val="0070C0"/>
                  </a:solidFill>
                </a:rPr>
                <a:t>eHealth Exchange</a:t>
              </a:r>
              <a:endParaRPr lang="en-US" altLang="en-US" sz="2100" b="1" dirty="0">
                <a:solidFill>
                  <a:srgbClr val="0070C0"/>
                </a:solidFill>
              </a:endParaRPr>
            </a:p>
          </p:txBody>
        </p:sp>
      </p:grpSp>
      <p:grpSp>
        <p:nvGrpSpPr>
          <p:cNvPr id="22539" name="Group 14"/>
          <p:cNvGrpSpPr>
            <a:grpSpLocks/>
          </p:cNvGrpSpPr>
          <p:nvPr/>
        </p:nvGrpSpPr>
        <p:grpSpPr bwMode="auto">
          <a:xfrm>
            <a:off x="7766448" y="2767012"/>
            <a:ext cx="2572940" cy="1595438"/>
            <a:chOff x="8112126" y="2545883"/>
            <a:chExt cx="3430588" cy="2127718"/>
          </a:xfrm>
        </p:grpSpPr>
        <p:sp>
          <p:nvSpPr>
            <p:cNvPr id="41" name="Rounded Rectangle 40">
              <a:extLst/>
            </p:cNvPr>
            <p:cNvSpPr/>
            <p:nvPr/>
          </p:nvSpPr>
          <p:spPr>
            <a:xfrm>
              <a:off x="8112126" y="2545883"/>
              <a:ext cx="3430588" cy="2127718"/>
            </a:xfrm>
            <a:prstGeom prst="roundRect">
              <a:avLst>
                <a:gd name="adj" fmla="val 2323"/>
              </a:avLst>
            </a:prstGeom>
            <a:solidFill>
              <a:schemeClr val="bg1"/>
            </a:solidFill>
            <a:ln w="19050">
              <a:solidFill>
                <a:srgbClr val="92D05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22551" name="Rectangle 41"/>
            <p:cNvSpPr>
              <a:spLocks noChangeArrowheads="1"/>
            </p:cNvSpPr>
            <p:nvPr/>
          </p:nvSpPr>
          <p:spPr bwMode="auto">
            <a:xfrm>
              <a:off x="8112126" y="2750032"/>
              <a:ext cx="3430588" cy="49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algn="ctr">
                <a:spcBef>
                  <a:spcPct val="0"/>
                </a:spcBef>
                <a:buFontTx/>
                <a:buNone/>
              </a:pPr>
              <a:r>
                <a:rPr lang="en-US" altLang="en-US" sz="1800" dirty="0">
                  <a:solidFill>
                    <a:srgbClr val="92D050"/>
                  </a:solidFill>
                </a:rPr>
                <a:t>Carequality</a:t>
              </a:r>
              <a:endParaRPr lang="en-US" altLang="en-US" sz="1500" dirty="0">
                <a:solidFill>
                  <a:srgbClr val="92D050"/>
                </a:solidFill>
              </a:endParaRPr>
            </a:p>
          </p:txBody>
        </p:sp>
      </p:grpSp>
      <p:sp>
        <p:nvSpPr>
          <p:cNvPr id="18" name="Rectangle 17">
            <a:extLst/>
          </p:cNvPr>
          <p:cNvSpPr/>
          <p:nvPr/>
        </p:nvSpPr>
        <p:spPr>
          <a:xfrm>
            <a:off x="1938338" y="3336132"/>
            <a:ext cx="2194322" cy="957955"/>
          </a:xfrm>
          <a:prstGeom prst="rect">
            <a:avLst/>
          </a:prstGeom>
        </p:spPr>
        <p:txBody>
          <a:bodyPr>
            <a:spAutoFit/>
          </a:bodyPr>
          <a:lstStyle/>
          <a:p>
            <a:pPr marL="128588" indent="-128588" defTabSz="685800">
              <a:buFont typeface="Arial" panose="020B0604020202020204" pitchFamily="34" charset="0"/>
              <a:buChar char="•"/>
              <a:defRPr/>
            </a:pPr>
            <a:r>
              <a:rPr lang="en-US" altLang="en-US" sz="1125" dirty="0">
                <a:solidFill>
                  <a:schemeClr val="accent6"/>
                </a:solidFill>
                <a:ea typeface="Times New Roman" panose="02020603050405020304" pitchFamily="18" charset="0"/>
                <a:cs typeface="Arial" panose="020B0604020202020204" pitchFamily="34" charset="0"/>
              </a:rPr>
              <a:t>Non Profit 501(c)(3)</a:t>
            </a:r>
          </a:p>
          <a:p>
            <a:pPr marL="128588" indent="-128588" defTabSz="685800">
              <a:buFont typeface="Arial" panose="020B0604020202020204" pitchFamily="34" charset="0"/>
              <a:buChar char="•"/>
              <a:defRPr/>
            </a:pPr>
            <a:r>
              <a:rPr lang="en-US" altLang="en-US" sz="1125" dirty="0">
                <a:solidFill>
                  <a:schemeClr val="accent6"/>
                </a:solidFill>
                <a:ea typeface="Times New Roman" panose="02020603050405020304" pitchFamily="18" charset="0"/>
                <a:cs typeface="Arial" panose="020B0604020202020204" pitchFamily="34" charset="0"/>
              </a:rPr>
              <a:t>Corporate board governs the company</a:t>
            </a:r>
          </a:p>
          <a:p>
            <a:pPr marL="128588" indent="-128588" defTabSz="685800">
              <a:buFont typeface="Arial" panose="020B0604020202020204" pitchFamily="34" charset="0"/>
              <a:buChar char="•"/>
              <a:defRPr/>
            </a:pPr>
            <a:r>
              <a:rPr lang="en-US" altLang="en-US" sz="1125" dirty="0">
                <a:solidFill>
                  <a:schemeClr val="accent6"/>
                </a:solidFill>
                <a:ea typeface="Times New Roman" panose="02020603050405020304" pitchFamily="18" charset="0"/>
                <a:cs typeface="Arial" panose="020B0604020202020204" pitchFamily="34" charset="0"/>
              </a:rPr>
              <a:t>Coordinating Committee governs the network</a:t>
            </a:r>
          </a:p>
        </p:txBody>
      </p:sp>
      <p:sp>
        <p:nvSpPr>
          <p:cNvPr id="48" name="Rectangle 47">
            <a:extLst/>
          </p:cNvPr>
          <p:cNvSpPr/>
          <p:nvPr/>
        </p:nvSpPr>
        <p:spPr>
          <a:xfrm>
            <a:off x="4847036" y="2842023"/>
            <a:ext cx="2368153" cy="1477328"/>
          </a:xfrm>
          <a:prstGeom prst="rect">
            <a:avLst/>
          </a:prstGeom>
        </p:spPr>
        <p:txBody>
          <a:bodyPr>
            <a:spAutoFit/>
          </a:bodyPr>
          <a:lstStyle/>
          <a:p>
            <a:pPr marL="128588" indent="-128588" defTabSz="685800">
              <a:buFont typeface="Arial" panose="020B0604020202020204" pitchFamily="34" charset="0"/>
              <a:buChar char="•"/>
              <a:defRPr/>
            </a:pPr>
            <a:r>
              <a:rPr lang="en-US" altLang="en-US" sz="1125" dirty="0">
                <a:solidFill>
                  <a:schemeClr val="accent6"/>
                </a:solidFill>
                <a:ea typeface="Times New Roman" panose="02020603050405020304" pitchFamily="18" charset="0"/>
                <a:cs typeface="Arial" panose="020B0604020202020204" pitchFamily="34" charset="0"/>
              </a:rPr>
              <a:t>Non Profit 501(c)(3)</a:t>
            </a:r>
          </a:p>
          <a:p>
            <a:pPr marL="128588" indent="-128588" defTabSz="685800">
              <a:buFont typeface="Arial" panose="020B0604020202020204" pitchFamily="34" charset="0"/>
              <a:buChar char="•"/>
              <a:defRPr/>
            </a:pPr>
            <a:r>
              <a:rPr lang="en-US" altLang="en-US" sz="1125" dirty="0">
                <a:solidFill>
                  <a:schemeClr val="accent6"/>
                </a:solidFill>
                <a:ea typeface="Times New Roman" panose="02020603050405020304" pitchFamily="18" charset="0"/>
                <a:cs typeface="Arial" panose="020B0604020202020204" pitchFamily="34" charset="0"/>
              </a:rPr>
              <a:t>Governed by board of directors</a:t>
            </a:r>
          </a:p>
          <a:p>
            <a:pPr marL="128588" indent="-128588" defTabSz="685800">
              <a:buFont typeface="Arial" panose="020B0604020202020204" pitchFamily="34" charset="0"/>
              <a:buChar char="•"/>
              <a:defRPr/>
            </a:pPr>
            <a:r>
              <a:rPr lang="en-US" altLang="en-US" sz="1125" dirty="0">
                <a:solidFill>
                  <a:schemeClr val="accent6"/>
                </a:solidFill>
                <a:ea typeface="Times New Roman" panose="02020603050405020304" pitchFamily="18" charset="0"/>
                <a:cs typeface="Arial" panose="020B0604020202020204" pitchFamily="34" charset="0"/>
              </a:rPr>
              <a:t>Strategic center for interoperability</a:t>
            </a:r>
          </a:p>
          <a:p>
            <a:pPr marL="128588" indent="-128588" defTabSz="685800">
              <a:buFont typeface="Arial" panose="020B0604020202020204" pitchFamily="34" charset="0"/>
              <a:buChar char="•"/>
              <a:defRPr/>
            </a:pPr>
            <a:r>
              <a:rPr lang="en-US" altLang="en-US" sz="1125" dirty="0">
                <a:solidFill>
                  <a:schemeClr val="accent6"/>
                </a:solidFill>
                <a:ea typeface="Times New Roman" panose="02020603050405020304" pitchFamily="18" charset="0"/>
                <a:cs typeface="Arial" panose="020B0604020202020204" pitchFamily="34" charset="0"/>
              </a:rPr>
              <a:t>Supports / incubates new initiatives</a:t>
            </a:r>
          </a:p>
          <a:p>
            <a:pPr marL="128588" indent="-128588" defTabSz="685800">
              <a:buFont typeface="Arial" panose="020B0604020202020204" pitchFamily="34" charset="0"/>
              <a:buChar char="•"/>
              <a:defRPr/>
            </a:pPr>
            <a:r>
              <a:rPr lang="en-US" altLang="en-US" sz="1125" dirty="0">
                <a:solidFill>
                  <a:schemeClr val="accent6"/>
                </a:solidFill>
                <a:ea typeface="Times New Roman" panose="02020603050405020304" pitchFamily="18" charset="0"/>
                <a:cs typeface="Arial" panose="020B0604020202020204" pitchFamily="34" charset="0"/>
              </a:rPr>
              <a:t>Provides management services to programs and affiliates</a:t>
            </a:r>
          </a:p>
          <a:p>
            <a:pPr marL="128588" indent="-128588" defTabSz="685800">
              <a:buFont typeface="Arial" panose="020B0604020202020204" pitchFamily="34" charset="0"/>
              <a:buChar char="•"/>
              <a:defRPr/>
            </a:pPr>
            <a:endParaRPr lang="en-US" altLang="en-US" sz="1125" dirty="0">
              <a:solidFill>
                <a:schemeClr val="accent6"/>
              </a:solidFill>
              <a:ea typeface="Times New Roman" panose="02020603050405020304" pitchFamily="18" charset="0"/>
              <a:cs typeface="Arial" panose="020B0604020202020204" pitchFamily="34" charset="0"/>
            </a:endParaRPr>
          </a:p>
        </p:txBody>
      </p:sp>
      <p:sp>
        <p:nvSpPr>
          <p:cNvPr id="49" name="Rectangle 48">
            <a:extLst/>
          </p:cNvPr>
          <p:cNvSpPr/>
          <p:nvPr/>
        </p:nvSpPr>
        <p:spPr>
          <a:xfrm>
            <a:off x="7836694" y="3336133"/>
            <a:ext cx="2502694" cy="1131079"/>
          </a:xfrm>
          <a:prstGeom prst="rect">
            <a:avLst/>
          </a:prstGeom>
        </p:spPr>
        <p:txBody>
          <a:bodyPr>
            <a:spAutoFit/>
          </a:bodyPr>
          <a:lstStyle/>
          <a:p>
            <a:pPr marL="128588" indent="-128588" defTabSz="685800">
              <a:buFont typeface="Arial" panose="020B0604020202020204" pitchFamily="34" charset="0"/>
              <a:buChar char="•"/>
              <a:defRPr/>
            </a:pPr>
            <a:r>
              <a:rPr lang="en-US" altLang="en-US" sz="1125" dirty="0">
                <a:solidFill>
                  <a:schemeClr val="accent6"/>
                </a:solidFill>
                <a:ea typeface="Times New Roman" panose="02020603050405020304" pitchFamily="18" charset="0"/>
                <a:cs typeface="Arial" panose="020B0604020202020204" pitchFamily="34" charset="0"/>
              </a:rPr>
              <a:t>Non Profit 501(c)(3)</a:t>
            </a:r>
          </a:p>
          <a:p>
            <a:pPr marL="128588" indent="-128588" defTabSz="685800">
              <a:buFont typeface="Arial" panose="020B0604020202020204" pitchFamily="34" charset="0"/>
              <a:buChar char="•"/>
              <a:defRPr/>
            </a:pPr>
            <a:r>
              <a:rPr lang="en-US" altLang="en-US" sz="1125" dirty="0">
                <a:solidFill>
                  <a:schemeClr val="accent6"/>
                </a:solidFill>
                <a:ea typeface="Times New Roman" panose="02020603050405020304" pitchFamily="18" charset="0"/>
                <a:cs typeface="Arial" panose="020B0604020202020204" pitchFamily="34" charset="0"/>
              </a:rPr>
              <a:t>Corporate board </a:t>
            </a:r>
          </a:p>
          <a:p>
            <a:pPr marL="128588" indent="-128588" defTabSz="685800">
              <a:buFont typeface="Arial" panose="020B0604020202020204" pitchFamily="34" charset="0"/>
              <a:buChar char="•"/>
              <a:defRPr/>
            </a:pPr>
            <a:r>
              <a:rPr lang="en-US" altLang="en-US" sz="1125" dirty="0">
                <a:solidFill>
                  <a:schemeClr val="accent6"/>
                </a:solidFill>
                <a:ea typeface="Times New Roman" panose="02020603050405020304" pitchFamily="18" charset="0"/>
                <a:cs typeface="Arial" panose="020B0604020202020204" pitchFamily="34" charset="0"/>
              </a:rPr>
              <a:t>Steering Committee governs the framework and implementers</a:t>
            </a:r>
          </a:p>
          <a:p>
            <a:pPr marL="128588" indent="-128588" defTabSz="685800">
              <a:buFont typeface="Arial" panose="020B0604020202020204" pitchFamily="34" charset="0"/>
              <a:buChar char="•"/>
              <a:defRPr/>
            </a:pPr>
            <a:r>
              <a:rPr lang="en-US" altLang="en-US" sz="1125" dirty="0">
                <a:solidFill>
                  <a:schemeClr val="accent6"/>
                </a:solidFill>
                <a:ea typeface="Times New Roman" panose="02020603050405020304" pitchFamily="18" charset="0"/>
                <a:cs typeface="Arial" panose="020B0604020202020204" pitchFamily="34" charset="0"/>
              </a:rPr>
              <a:t>Advisory Council retains advisory role</a:t>
            </a:r>
          </a:p>
          <a:p>
            <a:pPr marL="128588" indent="-128588" defTabSz="685800">
              <a:buFont typeface="Arial" panose="020B0604020202020204" pitchFamily="34" charset="0"/>
              <a:buChar char="•"/>
              <a:defRPr/>
            </a:pPr>
            <a:endParaRPr lang="en-US" altLang="en-US" sz="1125" dirty="0">
              <a:solidFill>
                <a:schemeClr val="accent6"/>
              </a:solidFill>
              <a:ea typeface="Times New Roman" panose="02020603050405020304" pitchFamily="18" charset="0"/>
              <a:cs typeface="Arial" panose="020B0604020202020204" pitchFamily="34" charset="0"/>
            </a:endParaRPr>
          </a:p>
        </p:txBody>
      </p:sp>
      <p:sp>
        <p:nvSpPr>
          <p:cNvPr id="53" name="TextBox 27">
            <a:extLst/>
          </p:cNvPr>
          <p:cNvSpPr txBox="1">
            <a:spLocks noChangeArrowheads="1"/>
          </p:cNvSpPr>
          <p:nvPr/>
        </p:nvSpPr>
        <p:spPr bwMode="auto">
          <a:xfrm>
            <a:off x="4249443" y="3040858"/>
            <a:ext cx="47961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algn="ctr">
              <a:spcBef>
                <a:spcPct val="0"/>
              </a:spcBef>
              <a:buFontTx/>
              <a:buNone/>
              <a:defRPr/>
            </a:pPr>
            <a:r>
              <a:rPr lang="en-US" altLang="en-US" sz="1050" dirty="0">
                <a:solidFill>
                  <a:schemeClr val="accent6"/>
                </a:solidFill>
              </a:rPr>
              <a:t>Mgt </a:t>
            </a:r>
          </a:p>
          <a:p>
            <a:pPr algn="ctr">
              <a:spcBef>
                <a:spcPct val="0"/>
              </a:spcBef>
              <a:buFontTx/>
              <a:buNone/>
              <a:defRPr/>
            </a:pPr>
            <a:r>
              <a:rPr lang="en-US" altLang="en-US" sz="1050" dirty="0">
                <a:solidFill>
                  <a:schemeClr val="accent6"/>
                </a:solidFill>
              </a:rPr>
              <a:t>Svcs </a:t>
            </a:r>
          </a:p>
          <a:p>
            <a:pPr algn="ctr">
              <a:spcBef>
                <a:spcPct val="0"/>
              </a:spcBef>
              <a:buFontTx/>
              <a:buNone/>
              <a:defRPr/>
            </a:pPr>
            <a:r>
              <a:rPr lang="en-US" altLang="en-US" sz="1050" dirty="0">
                <a:solidFill>
                  <a:schemeClr val="accent6"/>
                </a:solidFill>
              </a:rPr>
              <a:t>Agmt</a:t>
            </a:r>
          </a:p>
        </p:txBody>
      </p:sp>
      <p:sp>
        <p:nvSpPr>
          <p:cNvPr id="54" name="TextBox 27">
            <a:extLst/>
          </p:cNvPr>
          <p:cNvSpPr txBox="1">
            <a:spLocks noChangeArrowheads="1"/>
          </p:cNvSpPr>
          <p:nvPr/>
        </p:nvSpPr>
        <p:spPr bwMode="auto">
          <a:xfrm>
            <a:off x="7259343" y="3040858"/>
            <a:ext cx="47961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algn="ctr">
              <a:spcBef>
                <a:spcPct val="0"/>
              </a:spcBef>
              <a:buFontTx/>
              <a:buNone/>
              <a:defRPr/>
            </a:pPr>
            <a:r>
              <a:rPr lang="en-US" altLang="en-US" sz="1050" dirty="0">
                <a:solidFill>
                  <a:schemeClr val="accent6"/>
                </a:solidFill>
              </a:rPr>
              <a:t>Mgt </a:t>
            </a:r>
          </a:p>
          <a:p>
            <a:pPr algn="ctr">
              <a:spcBef>
                <a:spcPct val="0"/>
              </a:spcBef>
              <a:buFontTx/>
              <a:buNone/>
              <a:defRPr/>
            </a:pPr>
            <a:r>
              <a:rPr lang="en-US" altLang="en-US" sz="1050" dirty="0">
                <a:solidFill>
                  <a:schemeClr val="accent6"/>
                </a:solidFill>
              </a:rPr>
              <a:t>Svcs </a:t>
            </a:r>
          </a:p>
          <a:p>
            <a:pPr algn="ctr">
              <a:spcBef>
                <a:spcPct val="0"/>
              </a:spcBef>
              <a:buFontTx/>
              <a:buNone/>
              <a:defRPr/>
            </a:pPr>
            <a:r>
              <a:rPr lang="en-US" altLang="en-US" sz="1050" dirty="0">
                <a:solidFill>
                  <a:schemeClr val="accent6"/>
                </a:solidFill>
              </a:rPr>
              <a:t>Agmt</a:t>
            </a:r>
          </a:p>
        </p:txBody>
      </p:sp>
      <p:sp>
        <p:nvSpPr>
          <p:cNvPr id="55" name="Rectangle 54">
            <a:extLst/>
          </p:cNvPr>
          <p:cNvSpPr/>
          <p:nvPr/>
        </p:nvSpPr>
        <p:spPr>
          <a:xfrm>
            <a:off x="6085285" y="4894660"/>
            <a:ext cx="1189434" cy="311944"/>
          </a:xfrm>
          <a:prstGeom prst="rect">
            <a:avLst/>
          </a:prstGeom>
          <a:solidFill>
            <a:schemeClr val="bg1"/>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50" b="1" dirty="0">
                <a:solidFill>
                  <a:srgbClr val="7030A0"/>
                </a:solidFill>
              </a:rPr>
              <a:t>RSNA Program</a:t>
            </a:r>
          </a:p>
        </p:txBody>
      </p:sp>
      <p:sp>
        <p:nvSpPr>
          <p:cNvPr id="56" name="Rectangle 55">
            <a:extLst/>
          </p:cNvPr>
          <p:cNvSpPr/>
          <p:nvPr/>
        </p:nvSpPr>
        <p:spPr>
          <a:xfrm>
            <a:off x="4587480" y="4893469"/>
            <a:ext cx="1190625" cy="311944"/>
          </a:xfrm>
          <a:prstGeom prst="rect">
            <a:avLst/>
          </a:prstGeom>
          <a:solidFill>
            <a:schemeClr val="bg1"/>
          </a:solidFill>
          <a:ln w="19050">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50" b="1" dirty="0">
                <a:solidFill>
                  <a:schemeClr val="accent5">
                    <a:lumMod val="75000"/>
                  </a:schemeClr>
                </a:solidFill>
              </a:rPr>
              <a:t>PULSE</a:t>
            </a:r>
          </a:p>
        </p:txBody>
      </p:sp>
      <p:cxnSp>
        <p:nvCxnSpPr>
          <p:cNvPr id="6" name="Straight Connector 5"/>
          <p:cNvCxnSpPr>
            <a:endCxn id="55" idx="0"/>
          </p:cNvCxnSpPr>
          <p:nvPr/>
        </p:nvCxnSpPr>
        <p:spPr>
          <a:xfrm>
            <a:off x="6680597" y="4477942"/>
            <a:ext cx="0" cy="416719"/>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p:cNvCxnSpPr>
            <a:stCxn id="56" idx="0"/>
          </p:cNvCxnSpPr>
          <p:nvPr/>
        </p:nvCxnSpPr>
        <p:spPr>
          <a:xfrm flipV="1">
            <a:off x="5182791" y="4482705"/>
            <a:ext cx="0" cy="410765"/>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956665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7187E8-CFBE-4FB5-A85D-C9A87B59297D}"/>
              </a:ext>
            </a:extLst>
          </p:cNvPr>
          <p:cNvSpPr>
            <a:spLocks noGrp="1"/>
          </p:cNvSpPr>
          <p:nvPr>
            <p:ph type="body" sz="quarter" idx="13"/>
          </p:nvPr>
        </p:nvSpPr>
        <p:spPr>
          <a:xfrm>
            <a:off x="3395663" y="1100095"/>
            <a:ext cx="7022306" cy="402557"/>
          </a:xfrm>
        </p:spPr>
        <p:txBody>
          <a:bodyPr/>
          <a:lstStyle/>
          <a:p>
            <a:r>
              <a:rPr lang="en-US" dirty="0"/>
              <a:t>Dara’s Journey</a:t>
            </a:r>
          </a:p>
        </p:txBody>
      </p:sp>
      <p:pic>
        <p:nvPicPr>
          <p:cNvPr id="3" name="Picture 2">
            <a:extLst>
              <a:ext uri="{FF2B5EF4-FFF2-40B4-BE49-F238E27FC236}">
                <a16:creationId xmlns:a16="http://schemas.microsoft.com/office/drawing/2014/main" id="{C21D3C01-0895-47B4-A33A-954C838D01F1}"/>
              </a:ext>
            </a:extLst>
          </p:cNvPr>
          <p:cNvPicPr>
            <a:picLocks noChangeAspect="1"/>
          </p:cNvPicPr>
          <p:nvPr/>
        </p:nvPicPr>
        <p:blipFill>
          <a:blip r:embed="rId2"/>
          <a:stretch>
            <a:fillRect/>
          </a:stretch>
        </p:blipFill>
        <p:spPr>
          <a:xfrm>
            <a:off x="4634463" y="1664983"/>
            <a:ext cx="5941600" cy="4264599"/>
          </a:xfrm>
          <a:prstGeom prst="rect">
            <a:avLst/>
          </a:prstGeom>
        </p:spPr>
      </p:pic>
      <p:sp>
        <p:nvSpPr>
          <p:cNvPr id="4" name="Rectangle 3">
            <a:extLst>
              <a:ext uri="{FF2B5EF4-FFF2-40B4-BE49-F238E27FC236}">
                <a16:creationId xmlns:a16="http://schemas.microsoft.com/office/drawing/2014/main" id="{43AE5677-CF81-4A81-A32A-93DE795AB0FA}"/>
              </a:ext>
            </a:extLst>
          </p:cNvPr>
          <p:cNvSpPr/>
          <p:nvPr/>
        </p:nvSpPr>
        <p:spPr>
          <a:xfrm>
            <a:off x="1672401" y="2158576"/>
            <a:ext cx="2876779" cy="3672800"/>
          </a:xfrm>
          <a:prstGeom prst="rect">
            <a:avLst/>
          </a:prstGeom>
        </p:spPr>
        <p:txBody>
          <a:bodyPr wrap="square">
            <a:spAutoFit/>
          </a:bodyPr>
          <a:lstStyle/>
          <a:p>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vignette describes a clinical encounter for a 78-year-old Asian woman named Dara.  The encounter spans primary care, specialty care, hospitalization and return to primary care. The information exchanges include:</a:t>
            </a:r>
          </a:p>
          <a:p>
            <a:pPr marL="386954" lvl="1" indent="-258366">
              <a:spcBef>
                <a:spcPts val="450"/>
              </a:spcBef>
              <a:buFont typeface="+mj-lt"/>
              <a:buAutoNum type="arabicPeriod"/>
            </a:pPr>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payer scheduled appointments, </a:t>
            </a:r>
          </a:p>
          <a:p>
            <a:pPr marL="386954" lvl="1" indent="-258366">
              <a:spcBef>
                <a:spcPts val="450"/>
              </a:spcBef>
              <a:buFont typeface="+mj-lt"/>
              <a:buAutoNum type="arabicPeriod"/>
            </a:pPr>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retrieving payer information and incorporating it into the patient’s clinical record, </a:t>
            </a:r>
          </a:p>
          <a:p>
            <a:pPr marL="386954" lvl="1" indent="-258366">
              <a:spcBef>
                <a:spcPts val="450"/>
              </a:spcBef>
              <a:buFont typeface="+mj-lt"/>
              <a:buAutoNum type="arabicPeriod"/>
            </a:pPr>
            <a:r>
              <a:rPr lang="en-US" sz="135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integrating coverage requirements in the provider’s clinical workflow and </a:t>
            </a:r>
          </a:p>
          <a:p>
            <a:pPr marL="386954" lvl="1" indent="-258366">
              <a:spcBef>
                <a:spcPts val="450"/>
              </a:spcBef>
              <a:buFont typeface="+mj-lt"/>
              <a:buAutoNum type="arabicPeriod"/>
            </a:pPr>
            <a:r>
              <a:rPr lang="en-US" sz="135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support for automatic reporting of quality measures. </a:t>
            </a:r>
            <a:endParaRPr lang="en-US" sz="1350" b="1" dirty="0">
              <a:solidFill>
                <a:srgbClr val="FF0000"/>
              </a:solidFill>
            </a:endParaRPr>
          </a:p>
        </p:txBody>
      </p:sp>
      <p:sp>
        <p:nvSpPr>
          <p:cNvPr id="5" name="Oval 4">
            <a:extLst>
              <a:ext uri="{FF2B5EF4-FFF2-40B4-BE49-F238E27FC236}">
                <a16:creationId xmlns:a16="http://schemas.microsoft.com/office/drawing/2014/main" id="{BAE8996C-DDBA-4028-9148-B30CBF3A67BD}"/>
              </a:ext>
            </a:extLst>
          </p:cNvPr>
          <p:cNvSpPr/>
          <p:nvPr/>
        </p:nvSpPr>
        <p:spPr>
          <a:xfrm rot="5400000">
            <a:off x="8552946" y="4064558"/>
            <a:ext cx="2550191" cy="1179857"/>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9382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0F2E01E2-E121-470B-8D1C-C578693741B1}"/>
              </a:ext>
            </a:extLst>
          </p:cNvPr>
          <p:cNvGraphicFramePr>
            <a:graphicFrameLocks noChangeAspect="1"/>
          </p:cNvGraphicFramePr>
          <p:nvPr>
            <p:extLst/>
          </p:nvPr>
        </p:nvGraphicFramePr>
        <p:xfrm>
          <a:off x="1597820" y="931070"/>
          <a:ext cx="496491" cy="288131"/>
        </p:xfrm>
        <a:graphic>
          <a:graphicData uri="http://schemas.openxmlformats.org/presentationml/2006/ole">
            <mc:AlternateContent xmlns:mc="http://schemas.openxmlformats.org/markup-compatibility/2006">
              <mc:Choice xmlns:v="urn:schemas-microsoft-com:vml" Requires="v">
                <p:oleObj spid="_x0000_s5154" name="Packager Shell Object" showAsIcon="1" r:id="rId4" imgW="662040" imgH="383400" progId="Package">
                  <p:embed/>
                </p:oleObj>
              </mc:Choice>
              <mc:Fallback>
                <p:oleObj name="Packager Shell Object" showAsIcon="1" r:id="rId4" imgW="662040" imgH="383400" progId="Package">
                  <p:embed/>
                  <p:pic>
                    <p:nvPicPr>
                      <p:cNvPr id="6" name="Object 5">
                        <a:extLst>
                          <a:ext uri="{FF2B5EF4-FFF2-40B4-BE49-F238E27FC236}">
                            <a16:creationId xmlns:a16="http://schemas.microsoft.com/office/drawing/2014/main" id="{0F2E01E2-E121-470B-8D1C-C578693741B1}"/>
                          </a:ext>
                        </a:extLst>
                      </p:cNvPr>
                      <p:cNvPicPr/>
                      <p:nvPr/>
                    </p:nvPicPr>
                    <p:blipFill>
                      <a:blip r:embed="rId5"/>
                      <a:stretch>
                        <a:fillRect/>
                      </a:stretch>
                    </p:blipFill>
                    <p:spPr>
                      <a:xfrm>
                        <a:off x="1597820" y="931070"/>
                        <a:ext cx="496491" cy="288131"/>
                      </a:xfrm>
                      <a:prstGeom prst="rect">
                        <a:avLst/>
                      </a:prstGeom>
                    </p:spPr>
                  </p:pic>
                </p:oleObj>
              </mc:Fallback>
            </mc:AlternateContent>
          </a:graphicData>
        </a:graphic>
      </p:graphicFrame>
      <p:sp>
        <p:nvSpPr>
          <p:cNvPr id="40" name="Text Placeholder 4">
            <a:extLst>
              <a:ext uri="{FF2B5EF4-FFF2-40B4-BE49-F238E27FC236}">
                <a16:creationId xmlns:a16="http://schemas.microsoft.com/office/drawing/2014/main" id="{AB5DE13E-1275-4028-B264-783F0C32C982}"/>
              </a:ext>
            </a:extLst>
          </p:cNvPr>
          <p:cNvSpPr txBox="1">
            <a:spLocks/>
          </p:cNvSpPr>
          <p:nvPr/>
        </p:nvSpPr>
        <p:spPr>
          <a:xfrm>
            <a:off x="3689045" y="964487"/>
            <a:ext cx="6493181" cy="5169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solidFill>
                  <a:schemeClr val="accent4">
                    <a:lumMod val="50000"/>
                  </a:schemeClr>
                </a:solidFill>
              </a:rPr>
              <a:t>Unlocking Payer Information to Improve Patient Care</a:t>
            </a:r>
          </a:p>
        </p:txBody>
      </p:sp>
      <p:sp>
        <p:nvSpPr>
          <p:cNvPr id="49" name="Slide Number Placeholder 5">
            <a:extLst>
              <a:ext uri="{FF2B5EF4-FFF2-40B4-BE49-F238E27FC236}">
                <a16:creationId xmlns:a16="http://schemas.microsoft.com/office/drawing/2014/main" id="{D67D5D4C-BFCB-4DAD-A6D2-2A53732551B8}"/>
              </a:ext>
            </a:extLst>
          </p:cNvPr>
          <p:cNvSpPr txBox="1">
            <a:spLocks/>
          </p:cNvSpPr>
          <p:nvPr/>
        </p:nvSpPr>
        <p:spPr>
          <a:xfrm>
            <a:off x="6250919" y="5730423"/>
            <a:ext cx="321112" cy="188118"/>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685E2-ECFC-4B14-B52F-5ED9059F718A}" type="slidenum">
              <a:rPr lang="en-US" sz="900">
                <a:solidFill>
                  <a:prstClr val="black">
                    <a:tint val="75000"/>
                  </a:prstClr>
                </a:solidFill>
              </a:rPr>
              <a:pPr/>
              <a:t>51</a:t>
            </a:fld>
            <a:endParaRPr lang="en-US" sz="900" dirty="0">
              <a:solidFill>
                <a:prstClr val="black">
                  <a:tint val="75000"/>
                </a:prstClr>
              </a:solidFill>
            </a:endParaRPr>
          </a:p>
        </p:txBody>
      </p:sp>
      <p:graphicFrame>
        <p:nvGraphicFramePr>
          <p:cNvPr id="22" name="Table 21">
            <a:extLst>
              <a:ext uri="{FF2B5EF4-FFF2-40B4-BE49-F238E27FC236}">
                <a16:creationId xmlns:a16="http://schemas.microsoft.com/office/drawing/2014/main" id="{44DB05EC-D953-4639-85B8-B29AD7428D5A}"/>
              </a:ext>
            </a:extLst>
          </p:cNvPr>
          <p:cNvGraphicFramePr>
            <a:graphicFrameLocks noGrp="1"/>
          </p:cNvGraphicFramePr>
          <p:nvPr>
            <p:extLst>
              <p:ext uri="{D42A27DB-BD31-4B8C-83A1-F6EECF244321}">
                <p14:modId xmlns:p14="http://schemas.microsoft.com/office/powerpoint/2010/main" val="923600175"/>
              </p:ext>
            </p:extLst>
          </p:nvPr>
        </p:nvGraphicFramePr>
        <p:xfrm>
          <a:off x="2094311" y="2600597"/>
          <a:ext cx="8087915" cy="1106838"/>
        </p:xfrm>
        <a:graphic>
          <a:graphicData uri="http://schemas.openxmlformats.org/drawingml/2006/table">
            <a:tbl>
              <a:tblPr firstRow="1" bandRow="1">
                <a:tableStyleId>{D7AC3CCA-C797-4891-BE02-D94E43425B78}</a:tableStyleId>
              </a:tblPr>
              <a:tblGrid>
                <a:gridCol w="1028655">
                  <a:extLst>
                    <a:ext uri="{9D8B030D-6E8A-4147-A177-3AD203B41FA5}">
                      <a16:colId xmlns:a16="http://schemas.microsoft.com/office/drawing/2014/main" val="2694047151"/>
                    </a:ext>
                  </a:extLst>
                </a:gridCol>
                <a:gridCol w="3167716">
                  <a:extLst>
                    <a:ext uri="{9D8B030D-6E8A-4147-A177-3AD203B41FA5}">
                      <a16:colId xmlns:a16="http://schemas.microsoft.com/office/drawing/2014/main" val="657338842"/>
                    </a:ext>
                  </a:extLst>
                </a:gridCol>
                <a:gridCol w="1082274">
                  <a:extLst>
                    <a:ext uri="{9D8B030D-6E8A-4147-A177-3AD203B41FA5}">
                      <a16:colId xmlns:a16="http://schemas.microsoft.com/office/drawing/2014/main" val="2054369296"/>
                    </a:ext>
                  </a:extLst>
                </a:gridCol>
                <a:gridCol w="2809270">
                  <a:extLst>
                    <a:ext uri="{9D8B030D-6E8A-4147-A177-3AD203B41FA5}">
                      <a16:colId xmlns:a16="http://schemas.microsoft.com/office/drawing/2014/main" val="3395431828"/>
                    </a:ext>
                  </a:extLst>
                </a:gridCol>
              </a:tblGrid>
              <a:tr h="368946">
                <a:tc>
                  <a:txBody>
                    <a:bodyPr/>
                    <a:lstStyle/>
                    <a:p>
                      <a:pPr algn="ctr"/>
                      <a:r>
                        <a:rPr lang="en-US" sz="1200" b="1" dirty="0">
                          <a:latin typeface="+mn-lt"/>
                        </a:rPr>
                        <a:t>Interaction</a:t>
                      </a:r>
                    </a:p>
                  </a:txBody>
                  <a:tcPr marL="68580" marR="68580" marT="34290" marB="34290"/>
                </a:tc>
                <a:tc>
                  <a:txBody>
                    <a:bodyPr/>
                    <a:lstStyle/>
                    <a:p>
                      <a:pPr algn="ctr"/>
                      <a:r>
                        <a:rPr lang="en-US" sz="1200" b="1" dirty="0">
                          <a:latin typeface="+mn-lt"/>
                        </a:rPr>
                        <a:t>Interaction Description</a:t>
                      </a:r>
                    </a:p>
                  </a:txBody>
                  <a:tcPr marL="68580" marR="68580" marT="34290" marB="34290"/>
                </a:tc>
                <a:tc>
                  <a:txBody>
                    <a:bodyPr/>
                    <a:lstStyle/>
                    <a:p>
                      <a:pPr algn="ctr"/>
                      <a:r>
                        <a:rPr lang="en-US" sz="1200" b="1" dirty="0">
                          <a:latin typeface="+mn-lt"/>
                        </a:rPr>
                        <a:t>Exchange</a:t>
                      </a:r>
                    </a:p>
                  </a:txBody>
                  <a:tcPr marL="68580" marR="68580" marT="34290" marB="34290"/>
                </a:tc>
                <a:tc>
                  <a:txBody>
                    <a:bodyPr/>
                    <a:lstStyle/>
                    <a:p>
                      <a:pPr algn="ctr"/>
                      <a:r>
                        <a:rPr lang="en-US" sz="1200" b="1" dirty="0">
                          <a:latin typeface="+mn-lt"/>
                        </a:rPr>
                        <a:t>Standards Used</a:t>
                      </a:r>
                    </a:p>
                  </a:txBody>
                  <a:tcPr marL="68580" marR="68580" marT="34290" marB="34290"/>
                </a:tc>
                <a:extLst>
                  <a:ext uri="{0D108BD9-81ED-4DB2-BD59-A6C34878D82A}">
                    <a16:rowId xmlns:a16="http://schemas.microsoft.com/office/drawing/2014/main" val="626523348"/>
                  </a:ext>
                </a:extLst>
              </a:tr>
              <a:tr h="368946">
                <a:tc>
                  <a:txBody>
                    <a:bodyPr/>
                    <a:lstStyle/>
                    <a:p>
                      <a:r>
                        <a:rPr lang="en-US" sz="1200" b="1" dirty="0">
                          <a:latin typeface="+mn-lt"/>
                        </a:rPr>
                        <a:t>  4</a:t>
                      </a:r>
                    </a:p>
                  </a:txBody>
                  <a:tcPr marL="68580" marR="68580" marT="34290" marB="34290"/>
                </a:tc>
                <a:tc>
                  <a:txBody>
                    <a:bodyPr/>
                    <a:lstStyle/>
                    <a:p>
                      <a:r>
                        <a:rPr lang="en-US" sz="1200" b="1" dirty="0">
                          <a:latin typeface="+mn-lt"/>
                        </a:rPr>
                        <a:t>Medication Reconciliation Attestation</a:t>
                      </a:r>
                    </a:p>
                  </a:txBody>
                  <a:tcPr marL="68580" marR="68580" marT="34290" marB="34290"/>
                </a:tc>
                <a:tc>
                  <a:txBody>
                    <a:bodyPr/>
                    <a:lstStyle/>
                    <a:p>
                      <a:pPr algn="l"/>
                      <a:endParaRPr lang="en-US" sz="1200" b="1" dirty="0">
                        <a:latin typeface="+mn-lt"/>
                      </a:endParaRPr>
                    </a:p>
                  </a:txBody>
                  <a:tcPr marL="68580" marR="68580" marT="34290" marB="34290"/>
                </a:tc>
                <a:tc>
                  <a:txBody>
                    <a:bodyPr/>
                    <a:lstStyle/>
                    <a:p>
                      <a:pPr algn="l"/>
                      <a:r>
                        <a:rPr lang="en-US" sz="1200" b="1" dirty="0">
                          <a:latin typeface="+mn-lt"/>
                        </a:rPr>
                        <a:t>Data Exchange for Quality Measures</a:t>
                      </a:r>
                    </a:p>
                  </a:txBody>
                  <a:tcPr marL="68580" marR="68580" marT="34290" marB="34290"/>
                </a:tc>
                <a:extLst>
                  <a:ext uri="{0D108BD9-81ED-4DB2-BD59-A6C34878D82A}">
                    <a16:rowId xmlns:a16="http://schemas.microsoft.com/office/drawing/2014/main" val="1194915386"/>
                  </a:ext>
                </a:extLst>
              </a:tr>
              <a:tr h="368946">
                <a:tc>
                  <a:txBody>
                    <a:bodyPr/>
                    <a:lstStyle/>
                    <a:p>
                      <a:r>
                        <a:rPr lang="en-US" sz="1200" b="1" dirty="0">
                          <a:latin typeface="+mn-lt"/>
                        </a:rPr>
                        <a:t>      4a</a:t>
                      </a:r>
                    </a:p>
                  </a:txBody>
                  <a:tcPr marL="68580" marR="68580" marT="34290" marB="34290"/>
                </a:tc>
                <a:tc>
                  <a:txBody>
                    <a:bodyPr/>
                    <a:lstStyle/>
                    <a:p>
                      <a:r>
                        <a:rPr lang="en-US" sz="1200" b="1" dirty="0">
                          <a:latin typeface="+mn-lt"/>
                        </a:rPr>
                        <a:t>      Send Med Reconciliation Attestation</a:t>
                      </a:r>
                    </a:p>
                  </a:txBody>
                  <a:tcPr marL="68580" marR="68580" marT="34290" marB="34290"/>
                </a:tc>
                <a:tc>
                  <a:txBody>
                    <a:bodyPr/>
                    <a:lstStyle/>
                    <a:p>
                      <a:pPr algn="l"/>
                      <a:r>
                        <a:rPr lang="en-US" sz="1200" b="1" dirty="0">
                          <a:latin typeface="+mn-lt"/>
                        </a:rPr>
                        <a:t>EHR  - Payer</a:t>
                      </a:r>
                    </a:p>
                  </a:txBody>
                  <a:tcPr marL="68580" marR="68580" marT="34290" marB="34290"/>
                </a:tc>
                <a:tc>
                  <a:txBody>
                    <a:bodyPr/>
                    <a:lstStyle/>
                    <a:p>
                      <a:pPr algn="l"/>
                      <a:r>
                        <a:rPr lang="en-US" sz="1200" b="1" dirty="0">
                          <a:latin typeface="+mn-lt"/>
                        </a:rPr>
                        <a:t>    RESTful PUT  (FHIR STU3)</a:t>
                      </a:r>
                    </a:p>
                  </a:txBody>
                  <a:tcPr marL="68580" marR="68580" marT="34290" marB="34290"/>
                </a:tc>
                <a:extLst>
                  <a:ext uri="{0D108BD9-81ED-4DB2-BD59-A6C34878D82A}">
                    <a16:rowId xmlns:a16="http://schemas.microsoft.com/office/drawing/2014/main" val="3791197562"/>
                  </a:ext>
                </a:extLst>
              </a:tr>
            </a:tbl>
          </a:graphicData>
        </a:graphic>
      </p:graphicFrame>
      <p:cxnSp>
        <p:nvCxnSpPr>
          <p:cNvPr id="26" name="Straight Arrow Connector 25">
            <a:extLst>
              <a:ext uri="{FF2B5EF4-FFF2-40B4-BE49-F238E27FC236}">
                <a16:creationId xmlns:a16="http://schemas.microsoft.com/office/drawing/2014/main" id="{4C71FAFA-BE5B-434F-B804-2D970DB4C3C5}"/>
              </a:ext>
            </a:extLst>
          </p:cNvPr>
          <p:cNvCxnSpPr>
            <a:cxnSpLocks/>
            <a:stCxn id="29" idx="1"/>
            <a:endCxn id="30" idx="3"/>
          </p:cNvCxnSpPr>
          <p:nvPr/>
        </p:nvCxnSpPr>
        <p:spPr>
          <a:xfrm flipH="1">
            <a:off x="5367803" y="4582845"/>
            <a:ext cx="903310" cy="3146"/>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8274D0F-F654-48DE-B270-442A990BB7A0}"/>
              </a:ext>
            </a:extLst>
          </p:cNvPr>
          <p:cNvCxnSpPr>
            <a:cxnSpLocks/>
          </p:cNvCxnSpPr>
          <p:nvPr/>
        </p:nvCxnSpPr>
        <p:spPr>
          <a:xfrm flipV="1">
            <a:off x="7650498" y="4582846"/>
            <a:ext cx="1127681" cy="7652"/>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AE3EC437-4DE3-4CEA-9B6B-09302C1695D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71113" y="4395617"/>
            <a:ext cx="1379385" cy="374456"/>
          </a:xfrm>
          <a:prstGeom prst="rect">
            <a:avLst/>
          </a:prstGeom>
        </p:spPr>
      </p:pic>
      <p:sp>
        <p:nvSpPr>
          <p:cNvPr id="30" name="Rectangle: Rounded Corners 29">
            <a:extLst>
              <a:ext uri="{FF2B5EF4-FFF2-40B4-BE49-F238E27FC236}">
                <a16:creationId xmlns:a16="http://schemas.microsoft.com/office/drawing/2014/main" id="{1F7B4DCE-FB0F-458C-BE3A-C73A76BEA7A9}"/>
              </a:ext>
            </a:extLst>
          </p:cNvPr>
          <p:cNvSpPr/>
          <p:nvPr/>
        </p:nvSpPr>
        <p:spPr>
          <a:xfrm>
            <a:off x="2391507" y="3905460"/>
            <a:ext cx="2976296" cy="13610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TextBox 31">
            <a:extLst>
              <a:ext uri="{FF2B5EF4-FFF2-40B4-BE49-F238E27FC236}">
                <a16:creationId xmlns:a16="http://schemas.microsoft.com/office/drawing/2014/main" id="{2D82EC15-E57C-4D57-93C4-810688A89B39}"/>
              </a:ext>
            </a:extLst>
          </p:cNvPr>
          <p:cNvSpPr txBox="1"/>
          <p:nvPr/>
        </p:nvSpPr>
        <p:spPr>
          <a:xfrm>
            <a:off x="2876338" y="4830861"/>
            <a:ext cx="2097818" cy="300082"/>
          </a:xfrm>
          <a:prstGeom prst="rect">
            <a:avLst/>
          </a:prstGeom>
          <a:noFill/>
        </p:spPr>
        <p:txBody>
          <a:bodyPr wrap="none" rtlCol="0">
            <a:spAutoFit/>
          </a:bodyPr>
          <a:lstStyle/>
          <a:p>
            <a:r>
              <a:rPr lang="en-US" sz="1350" b="1" dirty="0"/>
              <a:t>Reference Implementation</a:t>
            </a:r>
          </a:p>
        </p:txBody>
      </p:sp>
      <p:sp>
        <p:nvSpPr>
          <p:cNvPr id="34" name="TextBox 33">
            <a:extLst>
              <a:ext uri="{FF2B5EF4-FFF2-40B4-BE49-F238E27FC236}">
                <a16:creationId xmlns:a16="http://schemas.microsoft.com/office/drawing/2014/main" id="{B1B95A3D-8795-4ED5-B44A-24F0F8ADBDC0}"/>
              </a:ext>
            </a:extLst>
          </p:cNvPr>
          <p:cNvSpPr txBox="1"/>
          <p:nvPr/>
        </p:nvSpPr>
        <p:spPr>
          <a:xfrm>
            <a:off x="3279343" y="3947788"/>
            <a:ext cx="1110047" cy="300082"/>
          </a:xfrm>
          <a:prstGeom prst="rect">
            <a:avLst/>
          </a:prstGeom>
          <a:noFill/>
        </p:spPr>
        <p:txBody>
          <a:bodyPr wrap="none" rtlCol="0">
            <a:spAutoFit/>
          </a:bodyPr>
          <a:lstStyle/>
          <a:p>
            <a:r>
              <a:rPr lang="en-US" sz="1350" b="1" dirty="0"/>
              <a:t>Primary Care</a:t>
            </a:r>
          </a:p>
        </p:txBody>
      </p:sp>
      <p:pic>
        <p:nvPicPr>
          <p:cNvPr id="35" name="Picture 34" descr="A picture containing clipart&#10;&#10;Description automatically generated">
            <a:extLst>
              <a:ext uri="{FF2B5EF4-FFF2-40B4-BE49-F238E27FC236}">
                <a16:creationId xmlns:a16="http://schemas.microsoft.com/office/drawing/2014/main" id="{2187D6E5-41DC-453B-8781-9C0F6417AAD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068077" y="4250702"/>
            <a:ext cx="1609782" cy="603347"/>
          </a:xfrm>
          <a:prstGeom prst="rect">
            <a:avLst/>
          </a:prstGeom>
        </p:spPr>
      </p:pic>
      <p:pic>
        <p:nvPicPr>
          <p:cNvPr id="37" name="Picture 36" descr="A screen shot of a computer monitor&#10;&#10;Description automatically generated">
            <a:extLst>
              <a:ext uri="{FF2B5EF4-FFF2-40B4-BE49-F238E27FC236}">
                <a16:creationId xmlns:a16="http://schemas.microsoft.com/office/drawing/2014/main" id="{C49A4F37-E980-415E-AFE1-B9682FBBF302}"/>
              </a:ext>
            </a:extLst>
          </p:cNvPr>
          <p:cNvPicPr>
            <a:picLocks noChangeAspect="1"/>
          </p:cNvPicPr>
          <p:nvPr/>
        </p:nvPicPr>
        <p:blipFill>
          <a:blip r:embed="rId8" cstate="hqprint">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8825519" y="3855911"/>
            <a:ext cx="1562247" cy="1443465"/>
          </a:xfrm>
          <a:prstGeom prst="rect">
            <a:avLst/>
          </a:prstGeom>
          <a:scene3d>
            <a:camera prst="orthographicFront">
              <a:rot lat="0" lon="10800000" rev="0"/>
            </a:camera>
            <a:lightRig rig="threePt" dir="t"/>
          </a:scene3d>
        </p:spPr>
      </p:pic>
      <p:sp>
        <p:nvSpPr>
          <p:cNvPr id="42" name="TextBox 41">
            <a:extLst>
              <a:ext uri="{FF2B5EF4-FFF2-40B4-BE49-F238E27FC236}">
                <a16:creationId xmlns:a16="http://schemas.microsoft.com/office/drawing/2014/main" id="{4886FAA7-956F-47E7-BE15-28D811870D9A}"/>
              </a:ext>
            </a:extLst>
          </p:cNvPr>
          <p:cNvSpPr txBox="1"/>
          <p:nvPr/>
        </p:nvSpPr>
        <p:spPr>
          <a:xfrm>
            <a:off x="8102600" y="5195195"/>
            <a:ext cx="2511550" cy="507831"/>
          </a:xfrm>
          <a:prstGeom prst="rect">
            <a:avLst/>
          </a:prstGeom>
          <a:noFill/>
        </p:spPr>
        <p:txBody>
          <a:bodyPr wrap="square" rtlCol="0">
            <a:spAutoFit/>
          </a:bodyPr>
          <a:lstStyle/>
          <a:p>
            <a:pPr algn="ctr"/>
            <a:r>
              <a:rPr lang="en-US" sz="1350" b="1" dirty="0"/>
              <a:t>Medication Reconciliation Attestation</a:t>
            </a:r>
          </a:p>
        </p:txBody>
      </p:sp>
      <p:pic>
        <p:nvPicPr>
          <p:cNvPr id="15" name="Picture 14">
            <a:extLst>
              <a:ext uri="{FF2B5EF4-FFF2-40B4-BE49-F238E27FC236}">
                <a16:creationId xmlns:a16="http://schemas.microsoft.com/office/drawing/2014/main" id="{FEC6DADC-446E-4E61-8F33-122160C6F99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804271" y="5640253"/>
            <a:ext cx="755911" cy="177538"/>
          </a:xfrm>
          <a:prstGeom prst="rect">
            <a:avLst/>
          </a:prstGeom>
        </p:spPr>
      </p:pic>
      <p:pic>
        <p:nvPicPr>
          <p:cNvPr id="16" name="Picture 15">
            <a:extLst>
              <a:ext uri="{FF2B5EF4-FFF2-40B4-BE49-F238E27FC236}">
                <a16:creationId xmlns:a16="http://schemas.microsoft.com/office/drawing/2014/main" id="{CC3EDD28-53BD-4ED4-830C-4EF3D9F0B69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503023" y="5686265"/>
            <a:ext cx="1090762" cy="131527"/>
          </a:xfrm>
          <a:prstGeom prst="rect">
            <a:avLst/>
          </a:prstGeom>
        </p:spPr>
      </p:pic>
      <p:cxnSp>
        <p:nvCxnSpPr>
          <p:cNvPr id="17" name="Straight Connector 16">
            <a:extLst>
              <a:ext uri="{FF2B5EF4-FFF2-40B4-BE49-F238E27FC236}">
                <a16:creationId xmlns:a16="http://schemas.microsoft.com/office/drawing/2014/main" id="{1820064F-8012-4830-8051-DCA45FB01755}"/>
              </a:ext>
            </a:extLst>
          </p:cNvPr>
          <p:cNvCxnSpPr>
            <a:cxnSpLocks/>
          </p:cNvCxnSpPr>
          <p:nvPr/>
        </p:nvCxnSpPr>
        <p:spPr>
          <a:xfrm flipV="1">
            <a:off x="9645795" y="5638139"/>
            <a:ext cx="136644" cy="17368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9893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Appendix: Lessons Learned Operating a</a:t>
            </a:r>
            <a:br>
              <a:rPr lang="en-US" dirty="0"/>
            </a:br>
            <a:r>
              <a:rPr lang="en-US" dirty="0"/>
              <a:t>Nationwide Health Information Network</a:t>
            </a:r>
          </a:p>
        </p:txBody>
      </p:sp>
      <p:sp>
        <p:nvSpPr>
          <p:cNvPr id="3" name="Footer Placeholder 4"/>
          <p:cNvSpPr>
            <a:spLocks noGrp="1"/>
          </p:cNvSpPr>
          <p:nvPr>
            <p:ph type="ftr" sz="quarter" idx="3"/>
          </p:nvPr>
        </p:nvSpPr>
        <p:spPr>
          <a:xfrm>
            <a:off x="2252241" y="6448963"/>
            <a:ext cx="2895600" cy="365125"/>
          </a:xfrm>
        </p:spPr>
        <p:txBody>
          <a:bodyPr/>
          <a:lstStyle/>
          <a:p>
            <a:r>
              <a:rPr lang="en-US" dirty="0"/>
              <a:t>2019 @Copyright The Sequoia Project. All rights reserved.</a:t>
            </a:r>
          </a:p>
        </p:txBody>
      </p:sp>
      <p:sp>
        <p:nvSpPr>
          <p:cNvPr id="4" name="Slide Number Placeholder 3"/>
          <p:cNvSpPr>
            <a:spLocks noGrp="1"/>
          </p:cNvSpPr>
          <p:nvPr>
            <p:ph type="sldNum" sz="quarter" idx="4"/>
          </p:nvPr>
        </p:nvSpPr>
        <p:spPr>
          <a:xfrm>
            <a:off x="1849215" y="6501883"/>
            <a:ext cx="2133600" cy="365125"/>
          </a:xfrm>
        </p:spPr>
        <p:txBody>
          <a:bodyPr/>
          <a:lstStyle/>
          <a:p>
            <a:fld id="{5EB0031F-B575-469B-BA34-DEF20C74DC59}" type="slidenum">
              <a:rPr lang="en-US"/>
              <a:t>52</a:t>
            </a:fld>
            <a:endParaRPr lang="en-US" dirty="0"/>
          </a:p>
        </p:txBody>
      </p:sp>
    </p:spTree>
    <p:extLst>
      <p:ext uri="{BB962C8B-B14F-4D97-AF65-F5344CB8AC3E}">
        <p14:creationId xmlns:p14="http://schemas.microsoft.com/office/powerpoint/2010/main" val="4163047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bright="70000" contrast="-70000"/>
          </a:blip>
          <a:stretch>
            <a:fillRect/>
          </a:stretch>
        </p:blipFill>
        <p:spPr>
          <a:xfrm>
            <a:off x="3221665" y="1037600"/>
            <a:ext cx="5748670" cy="5748670"/>
          </a:xfrm>
          <a:prstGeom prst="rect">
            <a:avLst/>
          </a:prstGeom>
        </p:spPr>
      </p:pic>
      <p:sp>
        <p:nvSpPr>
          <p:cNvPr id="3" name="Title 2"/>
          <p:cNvSpPr>
            <a:spLocks noGrp="1"/>
          </p:cNvSpPr>
          <p:nvPr>
            <p:ph type="title"/>
          </p:nvPr>
        </p:nvSpPr>
        <p:spPr/>
        <p:txBody>
          <a:bodyPr/>
          <a:lstStyle/>
          <a:p>
            <a:r>
              <a:rPr lang="en-US" dirty="0"/>
              <a:t>#1: Essential Building Blocks </a:t>
            </a:r>
          </a:p>
        </p:txBody>
      </p:sp>
      <p:sp>
        <p:nvSpPr>
          <p:cNvPr id="2" name="Content Placeholder 1"/>
          <p:cNvSpPr>
            <a:spLocks noGrp="1"/>
          </p:cNvSpPr>
          <p:nvPr>
            <p:ph idx="1"/>
          </p:nvPr>
        </p:nvSpPr>
        <p:spPr>
          <a:xfrm>
            <a:off x="1981200" y="1759525"/>
            <a:ext cx="8523767" cy="4648963"/>
          </a:xfrm>
        </p:spPr>
        <p:txBody>
          <a:bodyPr>
            <a:noAutofit/>
          </a:bodyPr>
          <a:lstStyle/>
          <a:p>
            <a:r>
              <a:rPr lang="en-US" sz="1300" b="1" dirty="0"/>
              <a:t>Highly constrained specifications</a:t>
            </a:r>
          </a:p>
          <a:p>
            <a:pPr lvl="1"/>
            <a:r>
              <a:rPr lang="en-US" sz="1300" dirty="0"/>
              <a:t>Transport, security, web services </a:t>
            </a:r>
          </a:p>
          <a:p>
            <a:pPr lvl="1"/>
            <a:r>
              <a:rPr lang="en-US" sz="1300" dirty="0"/>
              <a:t>Payload (e.g. clinical documents, images, etc.)</a:t>
            </a:r>
          </a:p>
          <a:p>
            <a:r>
              <a:rPr lang="en-US" sz="1300" b="1" dirty="0"/>
              <a:t>Robust Testing </a:t>
            </a:r>
          </a:p>
          <a:p>
            <a:pPr lvl="1"/>
            <a:r>
              <a:rPr lang="en-US" sz="1300" dirty="0"/>
              <a:t>Well-defined test cases and automated tools that focus on known interoperability issues and security</a:t>
            </a:r>
          </a:p>
          <a:p>
            <a:pPr lvl="1"/>
            <a:r>
              <a:rPr lang="en-US" sz="1300" dirty="0"/>
              <a:t>Product testing to assure capabilities are “baked in”</a:t>
            </a:r>
          </a:p>
          <a:p>
            <a:pPr lvl="1"/>
            <a:r>
              <a:rPr lang="en-US" sz="1300" dirty="0"/>
              <a:t>Implementation-level testing of production configuration of system used in exchange</a:t>
            </a:r>
          </a:p>
          <a:p>
            <a:r>
              <a:rPr lang="en-US" sz="1300" b="1" dirty="0"/>
              <a:t>Work flow and best practices</a:t>
            </a:r>
          </a:p>
          <a:p>
            <a:pPr lvl="1"/>
            <a:r>
              <a:rPr lang="en-US" sz="1300" dirty="0"/>
              <a:t>Patient matching</a:t>
            </a:r>
          </a:p>
          <a:p>
            <a:pPr lvl="1"/>
            <a:r>
              <a:rPr lang="en-US" sz="1300" dirty="0"/>
              <a:t>Consent</a:t>
            </a:r>
          </a:p>
          <a:p>
            <a:r>
              <a:rPr lang="en-US" sz="1300" b="1" dirty="0"/>
              <a:t>High-value use cases that drive adoption</a:t>
            </a:r>
          </a:p>
          <a:p>
            <a:pPr lvl="1"/>
            <a:r>
              <a:rPr lang="en-US" sz="1300" dirty="0"/>
              <a:t>Meaningful use a start</a:t>
            </a:r>
          </a:p>
          <a:p>
            <a:pPr lvl="1"/>
            <a:r>
              <a:rPr lang="en-US" sz="1300" dirty="0"/>
              <a:t>Other high-value transactions essential to realize value from connectivity</a:t>
            </a:r>
          </a:p>
          <a:p>
            <a:pPr lvl="1"/>
            <a:r>
              <a:rPr lang="en-US" sz="1300" dirty="0"/>
              <a:t>Alternative payment models</a:t>
            </a:r>
          </a:p>
          <a:p>
            <a:r>
              <a:rPr lang="en-US" sz="1300" b="1" dirty="0"/>
              <a:t>Interoperability policies that work across networks</a:t>
            </a:r>
          </a:p>
          <a:p>
            <a:pPr lvl="1"/>
            <a:r>
              <a:rPr lang="en-US" sz="1300" dirty="0"/>
              <a:t>Minimize barriers to exchange and foster trust</a:t>
            </a:r>
          </a:p>
          <a:p>
            <a:pPr lvl="1"/>
            <a:r>
              <a:rPr lang="en-US" sz="1300" dirty="0"/>
              <a:t>Need for clearly articulated responsibilities of parties to exchange</a:t>
            </a:r>
          </a:p>
          <a:p>
            <a:r>
              <a:rPr lang="en-US" sz="1300" b="1" dirty="0"/>
              <a:t>Interoperability eco-system and governance</a:t>
            </a:r>
          </a:p>
          <a:p>
            <a:pPr lvl="1"/>
            <a:r>
              <a:rPr lang="en-US" sz="1300" dirty="0"/>
              <a:t>Accountability measures to promote and maintain compliance</a:t>
            </a:r>
          </a:p>
          <a:p>
            <a:pPr lvl="1"/>
            <a:r>
              <a:rPr lang="en-US" sz="1300" dirty="0"/>
              <a:t>Consequences for non-compliance</a:t>
            </a:r>
          </a:p>
        </p:txBody>
      </p:sp>
      <p:sp>
        <p:nvSpPr>
          <p:cNvPr id="6" name="Slide Number Placeholder 3"/>
          <p:cNvSpPr>
            <a:spLocks noGrp="1"/>
          </p:cNvSpPr>
          <p:nvPr>
            <p:ph type="sldNum" sz="quarter" idx="4"/>
          </p:nvPr>
        </p:nvSpPr>
        <p:spPr>
          <a:xfrm>
            <a:off x="1849215" y="6517123"/>
            <a:ext cx="2133600" cy="365125"/>
          </a:xfrm>
        </p:spPr>
        <p:txBody>
          <a:bodyPr/>
          <a:lstStyle/>
          <a:p>
            <a:fld id="{D5C30887-E633-4D01-B689-06F1E4333E68}" type="slidenum">
              <a:rPr lang="en-US"/>
              <a:t>53</a:t>
            </a:fld>
            <a:endParaRPr lang="en-US" dirty="0"/>
          </a:p>
        </p:txBody>
      </p:sp>
      <p:sp>
        <p:nvSpPr>
          <p:cNvPr id="7" name="Footer Placeholder 5"/>
          <p:cNvSpPr>
            <a:spLocks noGrp="1"/>
          </p:cNvSpPr>
          <p:nvPr>
            <p:ph type="ftr" sz="quarter" idx="3"/>
          </p:nvPr>
        </p:nvSpPr>
        <p:spPr>
          <a:xfrm>
            <a:off x="2252241" y="6448963"/>
            <a:ext cx="2895600" cy="365125"/>
          </a:xfrm>
        </p:spPr>
        <p:txBody>
          <a:bodyPr/>
          <a:lstStyle/>
          <a:p>
            <a:r>
              <a:rPr lang="en-US" dirty="0">
                <a:solidFill>
                  <a:schemeClr val="accent4"/>
                </a:solidFill>
              </a:rPr>
              <a:t>2019 @Copyright The Sequoia Project. All rights reserved.</a:t>
            </a:r>
          </a:p>
        </p:txBody>
      </p:sp>
    </p:spTree>
    <p:extLst>
      <p:ext uri="{BB962C8B-B14F-4D97-AF65-F5344CB8AC3E}">
        <p14:creationId xmlns:p14="http://schemas.microsoft.com/office/powerpoint/2010/main" val="716743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bright="70000" contrast="-70000"/>
          </a:blip>
          <a:stretch>
            <a:fillRect/>
          </a:stretch>
        </p:blipFill>
        <p:spPr>
          <a:xfrm>
            <a:off x="3221665" y="1037600"/>
            <a:ext cx="5748670" cy="5748670"/>
          </a:xfrm>
          <a:prstGeom prst="rect">
            <a:avLst/>
          </a:prstGeom>
        </p:spPr>
      </p:pic>
      <p:sp>
        <p:nvSpPr>
          <p:cNvPr id="3" name="Title 2"/>
          <p:cNvSpPr>
            <a:spLocks noGrp="1"/>
          </p:cNvSpPr>
          <p:nvPr>
            <p:ph type="title"/>
          </p:nvPr>
        </p:nvSpPr>
        <p:spPr/>
        <p:txBody>
          <a:bodyPr/>
          <a:lstStyle/>
          <a:p>
            <a:r>
              <a:rPr lang="en-US" dirty="0"/>
              <a:t>#2:Testing is Key</a:t>
            </a:r>
          </a:p>
        </p:txBody>
      </p:sp>
      <p:sp>
        <p:nvSpPr>
          <p:cNvPr id="2" name="Content Placeholder 1"/>
          <p:cNvSpPr>
            <a:spLocks noGrp="1"/>
          </p:cNvSpPr>
          <p:nvPr>
            <p:ph idx="1"/>
          </p:nvPr>
        </p:nvSpPr>
        <p:spPr/>
        <p:txBody>
          <a:bodyPr>
            <a:normAutofit/>
          </a:bodyPr>
          <a:lstStyle/>
          <a:p>
            <a:r>
              <a:rPr lang="en-US" b="1" dirty="0"/>
              <a:t>Multi-level testing</a:t>
            </a:r>
          </a:p>
          <a:p>
            <a:pPr lvl="1"/>
            <a:r>
              <a:rPr lang="en-US" dirty="0"/>
              <a:t>Profile-level testing</a:t>
            </a:r>
          </a:p>
          <a:p>
            <a:pPr lvl="1"/>
            <a:r>
              <a:rPr lang="en-US" dirty="0"/>
              <a:t>Product testing and validation</a:t>
            </a:r>
          </a:p>
          <a:p>
            <a:pPr lvl="1"/>
            <a:r>
              <a:rPr lang="en-US" dirty="0"/>
              <a:t>Production-level testing to assure production configuration interoperates</a:t>
            </a:r>
          </a:p>
          <a:p>
            <a:r>
              <a:rPr lang="en-US" b="1" dirty="0"/>
              <a:t>Automated, self-service approach</a:t>
            </a:r>
          </a:p>
          <a:p>
            <a:r>
              <a:rPr lang="en-US" dirty="0"/>
              <a:t>Tightly constrained tests</a:t>
            </a:r>
          </a:p>
          <a:p>
            <a:r>
              <a:rPr lang="en-US" dirty="0"/>
              <a:t>Focus on known interoperability issues and security, as well as “negative tests”</a:t>
            </a:r>
          </a:p>
          <a:p>
            <a:r>
              <a:rPr lang="en-US" dirty="0"/>
              <a:t>Implementation-level testing essential to catch interoperability </a:t>
            </a:r>
            <a:r>
              <a:rPr lang="en-US" b="1" dirty="0"/>
              <a:t>issues introduced by systems configurations </a:t>
            </a:r>
          </a:p>
          <a:p>
            <a:r>
              <a:rPr lang="en-US" dirty="0"/>
              <a:t>Testing eco-system with </a:t>
            </a:r>
            <a:r>
              <a:rPr lang="en-US" b="1" dirty="0"/>
              <a:t>feedback loop </a:t>
            </a:r>
            <a:r>
              <a:rPr lang="en-US" dirty="0"/>
              <a:t>into tightly constrained implementation specifications</a:t>
            </a:r>
          </a:p>
        </p:txBody>
      </p:sp>
      <p:sp>
        <p:nvSpPr>
          <p:cNvPr id="6" name="Slide Number Placeholder 3"/>
          <p:cNvSpPr>
            <a:spLocks noGrp="1"/>
          </p:cNvSpPr>
          <p:nvPr>
            <p:ph type="sldNum" sz="quarter" idx="4"/>
          </p:nvPr>
        </p:nvSpPr>
        <p:spPr>
          <a:xfrm>
            <a:off x="1849215" y="6517123"/>
            <a:ext cx="2133600" cy="365125"/>
          </a:xfrm>
        </p:spPr>
        <p:txBody>
          <a:bodyPr/>
          <a:lstStyle/>
          <a:p>
            <a:fld id="{39CC564F-712C-4429-9D56-381B64112101}" type="slidenum">
              <a:rPr lang="en-US"/>
              <a:t>54</a:t>
            </a:fld>
            <a:endParaRPr lang="en-US" dirty="0"/>
          </a:p>
        </p:txBody>
      </p:sp>
      <p:sp>
        <p:nvSpPr>
          <p:cNvPr id="7" name="Footer Placeholder 5"/>
          <p:cNvSpPr>
            <a:spLocks noGrp="1"/>
          </p:cNvSpPr>
          <p:nvPr>
            <p:ph type="ftr" sz="quarter" idx="3"/>
          </p:nvPr>
        </p:nvSpPr>
        <p:spPr>
          <a:xfrm>
            <a:off x="2252241" y="6448963"/>
            <a:ext cx="2895600" cy="365125"/>
          </a:xfrm>
        </p:spPr>
        <p:txBody>
          <a:bodyPr/>
          <a:lstStyle/>
          <a:p>
            <a:r>
              <a:rPr lang="en-US" dirty="0">
                <a:solidFill>
                  <a:schemeClr val="accent4"/>
                </a:solidFill>
              </a:rPr>
              <a:t>2019 @Copyright The Sequoia Project. All rights reserved.</a:t>
            </a:r>
          </a:p>
        </p:txBody>
      </p:sp>
    </p:spTree>
    <p:extLst>
      <p:ext uri="{BB962C8B-B14F-4D97-AF65-F5344CB8AC3E}">
        <p14:creationId xmlns:p14="http://schemas.microsoft.com/office/powerpoint/2010/main" val="36279655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bright="70000" contrast="-70000"/>
          </a:blip>
          <a:stretch>
            <a:fillRect/>
          </a:stretch>
        </p:blipFill>
        <p:spPr>
          <a:xfrm>
            <a:off x="3221665" y="1037600"/>
            <a:ext cx="5748670" cy="5748670"/>
          </a:xfrm>
          <a:prstGeom prst="rect">
            <a:avLst/>
          </a:prstGeom>
        </p:spPr>
      </p:pic>
      <p:sp>
        <p:nvSpPr>
          <p:cNvPr id="3" name="Title 2"/>
          <p:cNvSpPr>
            <a:spLocks noGrp="1"/>
          </p:cNvSpPr>
          <p:nvPr>
            <p:ph type="title"/>
          </p:nvPr>
        </p:nvSpPr>
        <p:spPr/>
        <p:txBody>
          <a:bodyPr>
            <a:normAutofit/>
          </a:bodyPr>
          <a:lstStyle/>
          <a:p>
            <a:r>
              <a:rPr lang="en-US" dirty="0"/>
              <a:t>#3:  Interoperability is an ongoing, evolving process</a:t>
            </a:r>
          </a:p>
        </p:txBody>
      </p:sp>
      <p:sp>
        <p:nvSpPr>
          <p:cNvPr id="2" name="Content Placeholder 1"/>
          <p:cNvSpPr>
            <a:spLocks noGrp="1"/>
          </p:cNvSpPr>
          <p:nvPr>
            <p:ph idx="1"/>
          </p:nvPr>
        </p:nvSpPr>
        <p:spPr>
          <a:xfrm>
            <a:off x="1981200" y="1893604"/>
            <a:ext cx="8229600" cy="4502438"/>
          </a:xfrm>
        </p:spPr>
        <p:txBody>
          <a:bodyPr>
            <a:normAutofit fontScale="92500" lnSpcReduction="10000"/>
          </a:bodyPr>
          <a:lstStyle/>
          <a:p>
            <a:r>
              <a:rPr lang="en-US" dirty="0"/>
              <a:t>Health IT systems tested and validated as conformant and interoperable (tightly constrained transport, security, policy, content, clinical work flow incorporates HIE)</a:t>
            </a:r>
          </a:p>
          <a:p>
            <a:r>
              <a:rPr lang="en-US" dirty="0"/>
              <a:t>Health IT systems utilized and records populated with data</a:t>
            </a:r>
          </a:p>
          <a:p>
            <a:r>
              <a:rPr lang="en-US" dirty="0"/>
              <a:t>HIE capabilities implemented at scale to enable connectivity</a:t>
            </a:r>
          </a:p>
          <a:p>
            <a:r>
              <a:rPr lang="en-US" dirty="0"/>
              <a:t>High-value transactions and use cases implemented </a:t>
            </a:r>
          </a:p>
          <a:p>
            <a:r>
              <a:rPr lang="en-US" dirty="0"/>
              <a:t>Transmissions work reliably </a:t>
            </a:r>
          </a:p>
          <a:p>
            <a:r>
              <a:rPr lang="en-US" dirty="0"/>
              <a:t>Content sufficiently specified to assure consistency, value, and semantic interoperability to both sender and receiver</a:t>
            </a:r>
          </a:p>
          <a:p>
            <a:r>
              <a:rPr lang="en-US" dirty="0"/>
              <a:t>Living process to refine and improve capabilities over time</a:t>
            </a:r>
          </a:p>
          <a:p>
            <a:r>
              <a:rPr lang="en-US" dirty="0"/>
              <a:t>Leverage the growing connectivity footprint in the US and expand to include image exchange</a:t>
            </a:r>
          </a:p>
          <a:p>
            <a:r>
              <a:rPr lang="en-US" dirty="0"/>
              <a:t>Be part of growing movement to broaden connectivity to support care management and population health</a:t>
            </a:r>
          </a:p>
          <a:p>
            <a:endParaRPr lang="en-US" dirty="0"/>
          </a:p>
        </p:txBody>
      </p:sp>
      <p:sp>
        <p:nvSpPr>
          <p:cNvPr id="6" name="Slide Number Placeholder 3"/>
          <p:cNvSpPr>
            <a:spLocks noGrp="1"/>
          </p:cNvSpPr>
          <p:nvPr>
            <p:ph type="sldNum" sz="quarter" idx="4"/>
          </p:nvPr>
        </p:nvSpPr>
        <p:spPr>
          <a:xfrm>
            <a:off x="1849215" y="6501883"/>
            <a:ext cx="2133600" cy="365125"/>
          </a:xfrm>
        </p:spPr>
        <p:txBody>
          <a:bodyPr/>
          <a:lstStyle/>
          <a:p>
            <a:fld id="{58BB9F58-C818-45F2-A477-F5C88D8DD7FA}" type="slidenum">
              <a:rPr lang="en-US"/>
              <a:t>55</a:t>
            </a:fld>
            <a:endParaRPr lang="en-US" dirty="0"/>
          </a:p>
        </p:txBody>
      </p:sp>
      <p:sp>
        <p:nvSpPr>
          <p:cNvPr id="7" name="Footer Placeholder 5"/>
          <p:cNvSpPr>
            <a:spLocks noGrp="1"/>
          </p:cNvSpPr>
          <p:nvPr>
            <p:ph type="ftr" sz="quarter" idx="3"/>
          </p:nvPr>
        </p:nvSpPr>
        <p:spPr>
          <a:xfrm>
            <a:off x="2252241" y="6448963"/>
            <a:ext cx="2895600" cy="365125"/>
          </a:xfrm>
        </p:spPr>
        <p:txBody>
          <a:bodyPr/>
          <a:lstStyle/>
          <a:p>
            <a:r>
              <a:rPr lang="en-US" dirty="0">
                <a:solidFill>
                  <a:schemeClr val="accent4"/>
                </a:solidFill>
              </a:rPr>
              <a:t>2019 @Copyright The Sequoia Project. All rights reserved.</a:t>
            </a:r>
          </a:p>
        </p:txBody>
      </p:sp>
    </p:spTree>
    <p:extLst>
      <p:ext uri="{BB962C8B-B14F-4D97-AF65-F5344CB8AC3E}">
        <p14:creationId xmlns:p14="http://schemas.microsoft.com/office/powerpoint/2010/main" val="2310916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16750" y="2551838"/>
            <a:ext cx="3271530" cy="1161445"/>
          </a:xfrm>
        </p:spPr>
        <p:txBody>
          <a:bodyPr>
            <a:noAutofit/>
          </a:bodyPr>
          <a:lstStyle/>
          <a:p>
            <a:pPr algn="l">
              <a:spcBef>
                <a:spcPct val="20000"/>
              </a:spcBef>
              <a:spcAft>
                <a:spcPts val="1800"/>
              </a:spcAft>
            </a:pPr>
            <a:r>
              <a:rPr lang="en-US" sz="4800" dirty="0"/>
              <a:t>Discussion</a:t>
            </a:r>
            <a:br>
              <a:rPr lang="en-US" sz="1800" dirty="0">
                <a:solidFill>
                  <a:srgbClr val="474847"/>
                </a:solidFill>
                <a:ea typeface="+mn-ea"/>
                <a:cs typeface="+mn-cs"/>
              </a:rPr>
            </a:br>
            <a:endParaRPr lang="en-US" sz="4800" dirty="0"/>
          </a:p>
        </p:txBody>
      </p:sp>
      <p:sp>
        <p:nvSpPr>
          <p:cNvPr id="3" name="Slide Number Placeholder 2"/>
          <p:cNvSpPr>
            <a:spLocks noGrp="1"/>
          </p:cNvSpPr>
          <p:nvPr>
            <p:ph type="sldNum" sz="quarter" idx="4"/>
          </p:nvPr>
        </p:nvSpPr>
        <p:spPr/>
        <p:txBody>
          <a:bodyPr/>
          <a:lstStyle/>
          <a:p>
            <a:fld id="{110F2CD9-D4A6-D649-B317-3FECD8B02543}" type="slidenum">
              <a:rPr lang="en-US" smtClean="0"/>
              <a:pPr/>
              <a:t>56</a:t>
            </a:fld>
            <a:endParaRPr lang="en-US" dirty="0"/>
          </a:p>
        </p:txBody>
      </p:sp>
      <p:sp>
        <p:nvSpPr>
          <p:cNvPr id="6" name="Footer Placeholder 4"/>
          <p:cNvSpPr>
            <a:spLocks noGrp="1"/>
          </p:cNvSpPr>
          <p:nvPr>
            <p:ph type="ftr" sz="quarter" idx="3"/>
          </p:nvPr>
        </p:nvSpPr>
        <p:spPr>
          <a:xfrm>
            <a:off x="2252241" y="6448961"/>
            <a:ext cx="2895600" cy="365125"/>
          </a:xfrm>
        </p:spPr>
        <p:txBody>
          <a:bodyPr/>
          <a:lstStyle/>
          <a:p>
            <a:r>
              <a:rPr lang="en-US" dirty="0"/>
              <a:t>2019 @Copyright The Sequoia Project. All rights reserved.</a:t>
            </a:r>
          </a:p>
        </p:txBody>
      </p:sp>
      <p:sp>
        <p:nvSpPr>
          <p:cNvPr id="2" name="Rectangle 1"/>
          <p:cNvSpPr/>
          <p:nvPr/>
        </p:nvSpPr>
        <p:spPr>
          <a:xfrm>
            <a:off x="5147841" y="2551838"/>
            <a:ext cx="4572000" cy="1200329"/>
          </a:xfrm>
          <a:prstGeom prst="rect">
            <a:avLst/>
          </a:prstGeom>
        </p:spPr>
        <p:txBody>
          <a:bodyPr>
            <a:spAutoFit/>
          </a:bodyPr>
          <a:lstStyle/>
          <a:p>
            <a:r>
              <a:rPr lang="en-US" dirty="0">
                <a:solidFill>
                  <a:schemeClr val="tx2"/>
                </a:solidFill>
              </a:rPr>
              <a:t>Today’s Goals: </a:t>
            </a:r>
          </a:p>
          <a:p>
            <a:pPr marL="285750" indent="-285750">
              <a:buFont typeface="Arial" panose="020B0604020202020204" pitchFamily="34" charset="0"/>
              <a:buChar char="•"/>
            </a:pPr>
            <a:r>
              <a:rPr lang="en-US" dirty="0">
                <a:solidFill>
                  <a:schemeClr val="tx2"/>
                </a:solidFill>
              </a:rPr>
              <a:t>Share understandings</a:t>
            </a:r>
          </a:p>
          <a:p>
            <a:pPr marL="285750" indent="-285750">
              <a:buFont typeface="Arial" panose="020B0604020202020204" pitchFamily="34" charset="0"/>
              <a:buChar char="•"/>
            </a:pPr>
            <a:r>
              <a:rPr lang="en-US" dirty="0">
                <a:solidFill>
                  <a:schemeClr val="tx2"/>
                </a:solidFill>
              </a:rPr>
              <a:t>Identify synergies</a:t>
            </a:r>
          </a:p>
          <a:p>
            <a:pPr marL="285750" indent="-285750">
              <a:buFont typeface="Arial" panose="020B0604020202020204" pitchFamily="34" charset="0"/>
              <a:buChar char="•"/>
            </a:pPr>
            <a:r>
              <a:rPr lang="en-US" dirty="0">
                <a:solidFill>
                  <a:schemeClr val="tx2"/>
                </a:solidFill>
              </a:rPr>
              <a:t>Explore innovation opportunities </a:t>
            </a:r>
            <a:endParaRPr lang="en-US" dirty="0"/>
          </a:p>
        </p:txBody>
      </p:sp>
      <p:cxnSp>
        <p:nvCxnSpPr>
          <p:cNvPr id="7" name="Straight Connector 6"/>
          <p:cNvCxnSpPr/>
          <p:nvPr/>
        </p:nvCxnSpPr>
        <p:spPr>
          <a:xfrm>
            <a:off x="5036820" y="2551837"/>
            <a:ext cx="0" cy="118872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34395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Tooling</a:t>
            </a:r>
          </a:p>
        </p:txBody>
      </p:sp>
      <p:sp>
        <p:nvSpPr>
          <p:cNvPr id="3" name="Content Placeholder 2"/>
          <p:cNvSpPr>
            <a:spLocks noGrp="1"/>
          </p:cNvSpPr>
          <p:nvPr>
            <p:ph idx="1"/>
          </p:nvPr>
        </p:nvSpPr>
        <p:spPr/>
        <p:txBody>
          <a:bodyPr>
            <a:normAutofit/>
          </a:bodyPr>
          <a:lstStyle/>
          <a:p>
            <a:r>
              <a:rPr lang="en-US" dirty="0"/>
              <a:t>The community has developed a large body of test cases, data, and conformity assessment tools that are open source</a:t>
            </a:r>
          </a:p>
          <a:p>
            <a:r>
              <a:rPr lang="en-US" dirty="0"/>
              <a:t>Designed to ensure interoperability and assure compliance and minimal implementation 	</a:t>
            </a:r>
          </a:p>
          <a:p>
            <a:r>
              <a:rPr lang="en-US" dirty="0"/>
              <a:t>The Sequoia Project has collaborated on the development of testing tools with </a:t>
            </a:r>
            <a:r>
              <a:rPr lang="en-US" dirty="0">
                <a:hlinkClick r:id="rId2"/>
              </a:rPr>
              <a:t>IHE International</a:t>
            </a:r>
            <a:r>
              <a:rPr lang="en-US" dirty="0"/>
              <a:t>, </a:t>
            </a:r>
            <a:r>
              <a:rPr lang="en-US" dirty="0">
                <a:hlinkClick r:id="rId3"/>
              </a:rPr>
              <a:t>IHE Services</a:t>
            </a:r>
            <a:r>
              <a:rPr lang="en-US" dirty="0"/>
              <a:t>, and </a:t>
            </a:r>
            <a:r>
              <a:rPr lang="en-US" dirty="0">
                <a:hlinkClick r:id="rId4"/>
              </a:rPr>
              <a:t>NIST</a:t>
            </a:r>
            <a:r>
              <a:rPr lang="en-US" dirty="0"/>
              <a:t> to support our </a:t>
            </a:r>
            <a:r>
              <a:rPr lang="en-US" dirty="0">
                <a:hlinkClick r:id="rId5"/>
              </a:rPr>
              <a:t>RSNA</a:t>
            </a:r>
            <a:r>
              <a:rPr lang="en-US" dirty="0"/>
              <a:t> and </a:t>
            </a:r>
            <a:r>
              <a:rPr lang="en-US" dirty="0">
                <a:hlinkClick r:id="rId6"/>
              </a:rPr>
              <a:t>eHealth Exchange </a:t>
            </a:r>
            <a:r>
              <a:rPr lang="en-US" dirty="0"/>
              <a:t>validation testing programs</a:t>
            </a:r>
          </a:p>
          <a:p>
            <a:r>
              <a:rPr lang="en-US" dirty="0">
                <a:solidFill>
                  <a:srgbClr val="000000"/>
                </a:solidFill>
              </a:rPr>
              <a:t>Will leverage the eHealth Exchange Entrust Validation Certificates</a:t>
            </a:r>
          </a:p>
          <a:p>
            <a:r>
              <a:rPr lang="en-US" dirty="0">
                <a:solidFill>
                  <a:srgbClr val="000000"/>
                </a:solidFill>
              </a:rPr>
              <a:t>Battle-hardened by years of operations and productized into the new </a:t>
            </a:r>
            <a:r>
              <a:rPr lang="en-US" b="1" dirty="0">
                <a:solidFill>
                  <a:schemeClr val="bg2"/>
                </a:solidFill>
              </a:rPr>
              <a:t>Sequoia Interoperability Testing Platform (ITP)</a:t>
            </a:r>
          </a:p>
          <a:p>
            <a:pPr marL="342900" lvl="1" indent="0">
              <a:buNone/>
            </a:pPr>
            <a:endParaRPr lang="en-US" dirty="0"/>
          </a:p>
          <a:p>
            <a:endParaRPr lang="en-US" dirty="0"/>
          </a:p>
        </p:txBody>
      </p:sp>
      <p:pic>
        <p:nvPicPr>
          <p:cNvPr id="6" name="Picture 5">
            <a:extLst>
              <a:ext uri="{FF2B5EF4-FFF2-40B4-BE49-F238E27FC236}">
                <a16:creationId xmlns:a16="http://schemas.microsoft.com/office/drawing/2014/main" id="{49803993-2FB9-A941-858A-CFBDA9DBAD96}"/>
              </a:ext>
            </a:extLst>
          </p:cNvPr>
          <p:cNvPicPr>
            <a:picLocks noChangeAspect="1"/>
          </p:cNvPicPr>
          <p:nvPr/>
        </p:nvPicPr>
        <p:blipFill>
          <a:blip r:embed="rId7"/>
          <a:stretch>
            <a:fillRect/>
          </a:stretch>
        </p:blipFill>
        <p:spPr>
          <a:xfrm>
            <a:off x="3411039" y="5457181"/>
            <a:ext cx="2669187" cy="350966"/>
          </a:xfrm>
          <a:prstGeom prst="rect">
            <a:avLst/>
          </a:prstGeom>
        </p:spPr>
      </p:pic>
      <p:pic>
        <p:nvPicPr>
          <p:cNvPr id="7" name="Picture 6">
            <a:extLst>
              <a:ext uri="{FF2B5EF4-FFF2-40B4-BE49-F238E27FC236}">
                <a16:creationId xmlns:a16="http://schemas.microsoft.com/office/drawing/2014/main" id="{C82E439A-11C0-E146-975C-BA83BF3CC1A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468535" y="5343541"/>
            <a:ext cx="2018742" cy="591088"/>
          </a:xfrm>
          <a:prstGeom prst="rect">
            <a:avLst/>
          </a:prstGeom>
        </p:spPr>
      </p:pic>
      <p:pic>
        <p:nvPicPr>
          <p:cNvPr id="8" name="Picture 7">
            <a:extLst>
              <a:ext uri="{FF2B5EF4-FFF2-40B4-BE49-F238E27FC236}">
                <a16:creationId xmlns:a16="http://schemas.microsoft.com/office/drawing/2014/main" id="{98559B46-3482-9E44-A06C-0182C57D7A7A}"/>
              </a:ext>
            </a:extLst>
          </p:cNvPr>
          <p:cNvPicPr>
            <a:picLocks noChangeAspect="1"/>
          </p:cNvPicPr>
          <p:nvPr/>
        </p:nvPicPr>
        <p:blipFill>
          <a:blip r:embed="rId9"/>
          <a:stretch>
            <a:fillRect/>
          </a:stretch>
        </p:blipFill>
        <p:spPr>
          <a:xfrm>
            <a:off x="4954504" y="976603"/>
            <a:ext cx="2282992" cy="622634"/>
          </a:xfrm>
          <a:prstGeom prst="rect">
            <a:avLst/>
          </a:prstGeom>
        </p:spPr>
      </p:pic>
      <p:pic>
        <p:nvPicPr>
          <p:cNvPr id="10" name="Picture 9">
            <a:extLst>
              <a:ext uri="{FF2B5EF4-FFF2-40B4-BE49-F238E27FC236}">
                <a16:creationId xmlns:a16="http://schemas.microsoft.com/office/drawing/2014/main" id="{52F5B44C-7B03-BE46-AB1D-BAB5DD96556E}"/>
              </a:ext>
            </a:extLst>
          </p:cNvPr>
          <p:cNvPicPr>
            <a:picLocks noChangeAspect="1"/>
          </p:cNvPicPr>
          <p:nvPr/>
        </p:nvPicPr>
        <p:blipFill>
          <a:blip r:embed="rId10"/>
          <a:stretch>
            <a:fillRect/>
          </a:stretch>
        </p:blipFill>
        <p:spPr>
          <a:xfrm>
            <a:off x="8058652" y="932556"/>
            <a:ext cx="857250" cy="857250"/>
          </a:xfrm>
          <a:prstGeom prst="rect">
            <a:avLst/>
          </a:prstGeom>
        </p:spPr>
      </p:pic>
      <p:sp>
        <p:nvSpPr>
          <p:cNvPr id="9" name="Footer Placeholder 4"/>
          <p:cNvSpPr>
            <a:spLocks noGrp="1"/>
          </p:cNvSpPr>
          <p:nvPr>
            <p:ph type="ftr" sz="quarter" idx="3"/>
          </p:nvPr>
        </p:nvSpPr>
        <p:spPr>
          <a:xfrm>
            <a:off x="2137534" y="6553782"/>
            <a:ext cx="2766129" cy="273844"/>
          </a:xfrm>
          <a:prstGeom prst="rect">
            <a:avLst/>
          </a:prstGeom>
        </p:spPr>
        <p:txBody>
          <a:bodyPr anchor="ctr"/>
          <a:lstStyle>
            <a:defPPr>
              <a:defRPr lang="en-US"/>
            </a:defPPr>
            <a:lvl1pPr marL="0" algn="l" defTabSz="342900" rtl="0" eaLnBrk="1" latinLnBrk="0" hangingPunct="1">
              <a:defRPr sz="675"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dirty="0"/>
              <a:t>2019 @Copyright The Sequoia Project. All rights reserved.</a:t>
            </a:r>
          </a:p>
        </p:txBody>
      </p:sp>
      <p:sp>
        <p:nvSpPr>
          <p:cNvPr id="11" name="Slide Number Placeholder 3"/>
          <p:cNvSpPr>
            <a:spLocks noGrp="1"/>
          </p:cNvSpPr>
          <p:nvPr>
            <p:ph type="sldNum" sz="quarter" idx="4"/>
          </p:nvPr>
        </p:nvSpPr>
        <p:spPr>
          <a:xfrm>
            <a:off x="1767911" y="6593472"/>
            <a:ext cx="1600200" cy="273844"/>
          </a:xfrm>
          <a:prstGeom prst="rect">
            <a:avLst/>
          </a:prstGeom>
        </p:spPr>
        <p:txBody>
          <a:bodyPr/>
          <a:lstStyle>
            <a:defPPr>
              <a:defRPr lang="en-US"/>
            </a:defPPr>
            <a:lvl1pPr marL="0" algn="l" defTabSz="342900" rtl="0" eaLnBrk="1" latinLnBrk="0" hangingPunct="1">
              <a:defRPr sz="825" kern="1200">
                <a:solidFill>
                  <a:srgbClr val="2588B6"/>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110F2CD9-D4A6-D649-B317-3FECD8B02543}" type="slidenum">
              <a:rPr lang="en-US" smtClean="0"/>
              <a:pPr/>
              <a:t>6</a:t>
            </a:fld>
            <a:endParaRPr lang="en-US" dirty="0"/>
          </a:p>
        </p:txBody>
      </p:sp>
    </p:spTree>
    <p:extLst>
      <p:ext uri="{BB962C8B-B14F-4D97-AF65-F5344CB8AC3E}">
        <p14:creationId xmlns:p14="http://schemas.microsoft.com/office/powerpoint/2010/main" val="3712417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F6FBF-64BD-CB4E-81D9-8C363E704F4E}"/>
              </a:ext>
            </a:extLst>
          </p:cNvPr>
          <p:cNvSpPr>
            <a:spLocks noGrp="1"/>
          </p:cNvSpPr>
          <p:nvPr>
            <p:ph type="title"/>
          </p:nvPr>
        </p:nvSpPr>
        <p:spPr>
          <a:xfrm>
            <a:off x="2226528" y="1037948"/>
            <a:ext cx="7406833" cy="594291"/>
          </a:xfrm>
        </p:spPr>
        <p:txBody>
          <a:bodyPr>
            <a:normAutofit/>
          </a:bodyPr>
          <a:lstStyle/>
          <a:p>
            <a:r>
              <a:rPr lang="en-US" dirty="0"/>
              <a:t>Sequoia Interoperability Testing Platform (ITP) </a:t>
            </a:r>
          </a:p>
        </p:txBody>
      </p:sp>
      <p:sp>
        <p:nvSpPr>
          <p:cNvPr id="3" name="Content Placeholder 2">
            <a:extLst>
              <a:ext uri="{FF2B5EF4-FFF2-40B4-BE49-F238E27FC236}">
                <a16:creationId xmlns:a16="http://schemas.microsoft.com/office/drawing/2014/main" id="{A1F50381-9B98-0544-943E-2ECB438B6F0D}"/>
              </a:ext>
            </a:extLst>
          </p:cNvPr>
          <p:cNvSpPr>
            <a:spLocks noGrp="1"/>
          </p:cNvSpPr>
          <p:nvPr>
            <p:ph idx="1"/>
          </p:nvPr>
        </p:nvSpPr>
        <p:spPr>
          <a:xfrm>
            <a:off x="2137534" y="2100843"/>
            <a:ext cx="7929966" cy="4108889"/>
          </a:xfrm>
        </p:spPr>
        <p:txBody>
          <a:bodyPr>
            <a:normAutofit fontScale="92500" lnSpcReduction="20000"/>
          </a:bodyPr>
          <a:lstStyle/>
          <a:p>
            <a:r>
              <a:rPr lang="en-US" b="1" dirty="0"/>
              <a:t>Content Testing VM</a:t>
            </a:r>
            <a:endParaRPr lang="en-US" dirty="0"/>
          </a:p>
          <a:p>
            <a:pPr lvl="1"/>
            <a:r>
              <a:rPr lang="en-US" dirty="0"/>
              <a:t>Art Décor CDA/C-CDA Authoring Tool</a:t>
            </a:r>
          </a:p>
          <a:p>
            <a:pPr lvl="1"/>
            <a:r>
              <a:rPr lang="en-US" dirty="0"/>
              <a:t>EVS Client (UI for Systems Under Test) </a:t>
            </a:r>
            <a:r>
              <a:rPr lang="en-US" dirty="0">
                <a:hlinkClick r:id="rId3"/>
              </a:rPr>
              <a:t>https://gazellecontent.sequoiaproject.org/EVSClient/home.seam</a:t>
            </a:r>
            <a:endParaRPr lang="en-US" dirty="0"/>
          </a:p>
          <a:p>
            <a:pPr lvl="1"/>
            <a:r>
              <a:rPr lang="en-US" dirty="0"/>
              <a:t>Objects Checker + Gazelle SVS Simulator </a:t>
            </a:r>
          </a:p>
          <a:p>
            <a:r>
              <a:rPr lang="en-US" b="1" dirty="0"/>
              <a:t>Sequoia Transport &amp; Security Testing VM  </a:t>
            </a:r>
            <a:r>
              <a:rPr lang="en-US" dirty="0">
                <a:hlinkClick r:id="rId4"/>
              </a:rPr>
              <a:t>https://validation.sequoiaproject.org/</a:t>
            </a:r>
            <a:endParaRPr lang="en-US" dirty="0"/>
          </a:p>
          <a:p>
            <a:pPr lvl="1"/>
            <a:r>
              <a:rPr lang="en-US" dirty="0"/>
              <a:t>Gazelle Test Management (User Management)</a:t>
            </a:r>
          </a:p>
          <a:p>
            <a:pPr lvl="1"/>
            <a:r>
              <a:rPr lang="en-US" dirty="0"/>
              <a:t>Gazelle Security Suite (Security Testing)</a:t>
            </a:r>
          </a:p>
          <a:p>
            <a:pPr lvl="1"/>
            <a:r>
              <a:rPr lang="en-US" dirty="0"/>
              <a:t>Assertion Manager (Checklist Testing)</a:t>
            </a:r>
          </a:p>
          <a:p>
            <a:pPr lvl="1"/>
            <a:r>
              <a:rPr lang="en-US" dirty="0"/>
              <a:t>EVS Client (UI for Systems Under Test)</a:t>
            </a:r>
          </a:p>
          <a:p>
            <a:pPr lvl="1"/>
            <a:r>
              <a:rPr lang="en-US" dirty="0"/>
              <a:t>Patient Manager (PD Testing)</a:t>
            </a:r>
          </a:p>
          <a:p>
            <a:pPr lvl="1"/>
            <a:r>
              <a:rPr lang="en-US" dirty="0"/>
              <a:t>Gazelle Webservice Tester</a:t>
            </a:r>
          </a:p>
          <a:p>
            <a:pPr lvl="1"/>
            <a:r>
              <a:rPr lang="en-US" dirty="0"/>
              <a:t>XDS Toolkit (QD &amp; RD Testing)</a:t>
            </a:r>
          </a:p>
        </p:txBody>
      </p:sp>
      <p:pic>
        <p:nvPicPr>
          <p:cNvPr id="6" name="Picture 5">
            <a:extLst>
              <a:ext uri="{FF2B5EF4-FFF2-40B4-BE49-F238E27FC236}">
                <a16:creationId xmlns:a16="http://schemas.microsoft.com/office/drawing/2014/main" id="{5C570D71-DE77-AD4B-9A87-52DB56E0A46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235401" y="4517688"/>
            <a:ext cx="875590" cy="914298"/>
          </a:xfrm>
          <a:prstGeom prst="rect">
            <a:avLst/>
          </a:prstGeom>
        </p:spPr>
      </p:pic>
      <p:pic>
        <p:nvPicPr>
          <p:cNvPr id="8" name="Picture 7">
            <a:extLst>
              <a:ext uri="{FF2B5EF4-FFF2-40B4-BE49-F238E27FC236}">
                <a16:creationId xmlns:a16="http://schemas.microsoft.com/office/drawing/2014/main" id="{DCD7B1C8-96D8-D747-A0CA-9DC35F1830A9}"/>
              </a:ext>
            </a:extLst>
          </p:cNvPr>
          <p:cNvPicPr>
            <a:picLocks noChangeAspect="1"/>
          </p:cNvPicPr>
          <p:nvPr/>
        </p:nvPicPr>
        <p:blipFill>
          <a:blip r:embed="rId6"/>
          <a:stretch>
            <a:fillRect/>
          </a:stretch>
        </p:blipFill>
        <p:spPr>
          <a:xfrm>
            <a:off x="7800858" y="5551611"/>
            <a:ext cx="1801860" cy="327912"/>
          </a:xfrm>
          <a:prstGeom prst="rect">
            <a:avLst/>
          </a:prstGeom>
        </p:spPr>
      </p:pic>
      <p:pic>
        <p:nvPicPr>
          <p:cNvPr id="9" name="Picture 8" descr="ehealth-exchange-validated-logo-300x142.jpg">
            <a:extLst>
              <a:ext uri="{FF2B5EF4-FFF2-40B4-BE49-F238E27FC236}">
                <a16:creationId xmlns:a16="http://schemas.microsoft.com/office/drawing/2014/main" id="{E6EBF023-F14C-FD4E-BC73-17FB765F901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582144" y="3580498"/>
            <a:ext cx="2051216" cy="970909"/>
          </a:xfrm>
          <a:prstGeom prst="rect">
            <a:avLst/>
          </a:prstGeom>
        </p:spPr>
      </p:pic>
      <p:sp>
        <p:nvSpPr>
          <p:cNvPr id="7" name="Footer Placeholder 4"/>
          <p:cNvSpPr>
            <a:spLocks noGrp="1"/>
          </p:cNvSpPr>
          <p:nvPr>
            <p:ph type="ftr" sz="quarter" idx="3"/>
          </p:nvPr>
        </p:nvSpPr>
        <p:spPr>
          <a:xfrm>
            <a:off x="2137534" y="6485544"/>
            <a:ext cx="2766129" cy="273844"/>
          </a:xfrm>
          <a:prstGeom prst="rect">
            <a:avLst/>
          </a:prstGeom>
        </p:spPr>
        <p:txBody>
          <a:bodyPr anchor="ctr"/>
          <a:lstStyle>
            <a:defPPr>
              <a:defRPr lang="en-US"/>
            </a:defPPr>
            <a:lvl1pPr marL="0" algn="l" defTabSz="342900" rtl="0" eaLnBrk="1" latinLnBrk="0" hangingPunct="1">
              <a:defRPr sz="675"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dirty="0"/>
              <a:t>2019 @Copyright The Sequoia Project. All rights reserved.</a:t>
            </a:r>
          </a:p>
        </p:txBody>
      </p:sp>
      <p:sp>
        <p:nvSpPr>
          <p:cNvPr id="10" name="Slide Number Placeholder 3"/>
          <p:cNvSpPr>
            <a:spLocks noGrp="1"/>
          </p:cNvSpPr>
          <p:nvPr>
            <p:ph type="sldNum" sz="quarter" idx="4"/>
          </p:nvPr>
        </p:nvSpPr>
        <p:spPr>
          <a:xfrm>
            <a:off x="1767911" y="6525234"/>
            <a:ext cx="1600200" cy="273844"/>
          </a:xfrm>
          <a:prstGeom prst="rect">
            <a:avLst/>
          </a:prstGeom>
        </p:spPr>
        <p:txBody>
          <a:bodyPr/>
          <a:lstStyle>
            <a:defPPr>
              <a:defRPr lang="en-US"/>
            </a:defPPr>
            <a:lvl1pPr marL="0" algn="l" defTabSz="342900" rtl="0" eaLnBrk="1" latinLnBrk="0" hangingPunct="1">
              <a:defRPr sz="825" kern="1200">
                <a:solidFill>
                  <a:srgbClr val="2588B6"/>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110F2CD9-D4A6-D649-B317-3FECD8B02543}" type="slidenum">
              <a:rPr lang="en-US" smtClean="0"/>
              <a:pPr/>
              <a:t>7</a:t>
            </a:fld>
            <a:endParaRPr lang="en-US" dirty="0"/>
          </a:p>
        </p:txBody>
      </p:sp>
    </p:spTree>
    <p:extLst>
      <p:ext uri="{BB962C8B-B14F-4D97-AF65-F5344CB8AC3E}">
        <p14:creationId xmlns:p14="http://schemas.microsoft.com/office/powerpoint/2010/main" val="1515136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00631"/>
            <a:ext cx="8229600" cy="994071"/>
          </a:xfrm>
        </p:spPr>
        <p:txBody>
          <a:bodyPr>
            <a:normAutofit/>
          </a:bodyPr>
          <a:lstStyle/>
          <a:p>
            <a:r>
              <a:rPr lang="en-US" dirty="0"/>
              <a:t>Content Testing Required 2/5/18 to Solve </a:t>
            </a:r>
            <a:br>
              <a:rPr lang="en-US" dirty="0"/>
            </a:br>
            <a:r>
              <a:rPr lang="en-US" dirty="0"/>
              <a:t>Industry-Wide Content Pain Points </a:t>
            </a:r>
          </a:p>
        </p:txBody>
      </p:sp>
      <p:sp>
        <p:nvSpPr>
          <p:cNvPr id="6" name="Rectangle 5"/>
          <p:cNvSpPr/>
          <p:nvPr/>
        </p:nvSpPr>
        <p:spPr>
          <a:xfrm>
            <a:off x="6638584" y="3229655"/>
            <a:ext cx="3047635" cy="484748"/>
          </a:xfrm>
          <a:prstGeom prst="rect">
            <a:avLst/>
          </a:prstGeom>
        </p:spPr>
        <p:txBody>
          <a:bodyPr wrap="square">
            <a:spAutoFit/>
          </a:bodyPr>
          <a:lstStyle/>
          <a:p>
            <a:pPr marL="0" lvl="1"/>
            <a:r>
              <a:rPr lang="en-US" sz="1350" b="1" dirty="0">
                <a:solidFill>
                  <a:srgbClr val="1A59A0"/>
                </a:solidFill>
              </a:rPr>
              <a:t>Terminology</a:t>
            </a:r>
            <a:br>
              <a:rPr lang="en-US" sz="1350" dirty="0"/>
            </a:br>
            <a:r>
              <a:rPr lang="en-US" sz="1200" dirty="0">
                <a:solidFill>
                  <a:schemeClr val="tx2"/>
                </a:solidFill>
              </a:rPr>
              <a:t>Inconsistent terminology usage</a:t>
            </a:r>
            <a:endParaRPr lang="en-US" sz="1350" dirty="0">
              <a:solidFill>
                <a:schemeClr val="tx2"/>
              </a:solidFill>
            </a:endParaRPr>
          </a:p>
        </p:txBody>
      </p:sp>
      <p:sp>
        <p:nvSpPr>
          <p:cNvPr id="7" name="Rectangle 6"/>
          <p:cNvSpPr/>
          <p:nvPr/>
        </p:nvSpPr>
        <p:spPr>
          <a:xfrm>
            <a:off x="2988530" y="3194925"/>
            <a:ext cx="3222640" cy="877163"/>
          </a:xfrm>
          <a:prstGeom prst="rect">
            <a:avLst/>
          </a:prstGeom>
        </p:spPr>
        <p:txBody>
          <a:bodyPr wrap="square">
            <a:spAutoFit/>
          </a:bodyPr>
          <a:lstStyle/>
          <a:p>
            <a:pPr marL="0" lvl="1"/>
            <a:r>
              <a:rPr lang="en-US" sz="1350" b="1" dirty="0">
                <a:solidFill>
                  <a:srgbClr val="1A59A0"/>
                </a:solidFill>
              </a:rPr>
              <a:t>Optionality</a:t>
            </a:r>
            <a:br>
              <a:rPr lang="en-US" sz="1350" dirty="0"/>
            </a:br>
            <a:r>
              <a:rPr lang="en-US" sz="1200" dirty="0">
                <a:solidFill>
                  <a:schemeClr val="tx2"/>
                </a:solidFill>
              </a:rPr>
              <a:t>More than one way to do things and inconsistent implementations across vendors</a:t>
            </a:r>
            <a:endParaRPr lang="en-US" sz="1350" dirty="0">
              <a:solidFill>
                <a:schemeClr val="tx2"/>
              </a:solidFill>
            </a:endParaRPr>
          </a:p>
          <a:p>
            <a:pPr marL="0" lvl="1"/>
            <a:r>
              <a:rPr lang="en-US" sz="1350" dirty="0"/>
              <a:t> </a:t>
            </a:r>
          </a:p>
        </p:txBody>
      </p:sp>
      <p:sp>
        <p:nvSpPr>
          <p:cNvPr id="8" name="Rectangle 7"/>
          <p:cNvSpPr/>
          <p:nvPr/>
        </p:nvSpPr>
        <p:spPr>
          <a:xfrm>
            <a:off x="6638584" y="4880958"/>
            <a:ext cx="2876881" cy="854080"/>
          </a:xfrm>
          <a:prstGeom prst="rect">
            <a:avLst/>
          </a:prstGeom>
        </p:spPr>
        <p:txBody>
          <a:bodyPr wrap="square">
            <a:spAutoFit/>
          </a:bodyPr>
          <a:lstStyle/>
          <a:p>
            <a:pPr marL="0" lvl="1"/>
            <a:r>
              <a:rPr lang="en-US" sz="1350" b="1" dirty="0">
                <a:solidFill>
                  <a:srgbClr val="1A59A0"/>
                </a:solidFill>
              </a:rPr>
              <a:t>Complexity</a:t>
            </a:r>
            <a:br>
              <a:rPr lang="en-US" sz="1350" b="1" dirty="0"/>
            </a:br>
            <a:r>
              <a:rPr lang="en-US" sz="1200" dirty="0">
                <a:solidFill>
                  <a:schemeClr val="tx2"/>
                </a:solidFill>
              </a:rPr>
              <a:t>The C-CDA standard is difficult to understand and consume and is lacking in clearly documented examples</a:t>
            </a:r>
            <a:endParaRPr lang="en-US" sz="1350" dirty="0">
              <a:solidFill>
                <a:schemeClr val="tx2"/>
              </a:solidFill>
            </a:endParaRPr>
          </a:p>
        </p:txBody>
      </p:sp>
      <p:pic>
        <p:nvPicPr>
          <p:cNvPr id="11" name="Picture 1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42819" y="2035157"/>
            <a:ext cx="1067748" cy="106774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07433" y="1719807"/>
            <a:ext cx="1454968" cy="145496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53117" y="3769283"/>
            <a:ext cx="1007286" cy="1007286"/>
          </a:xfrm>
          <a:prstGeom prst="rect">
            <a:avLst/>
          </a:prstGeom>
        </p:spPr>
      </p:pic>
      <p:sp>
        <p:nvSpPr>
          <p:cNvPr id="14" name="Rectangle 13"/>
          <p:cNvSpPr/>
          <p:nvPr/>
        </p:nvSpPr>
        <p:spPr>
          <a:xfrm>
            <a:off x="3479930" y="4866179"/>
            <a:ext cx="2731241" cy="300082"/>
          </a:xfrm>
          <a:prstGeom prst="rect">
            <a:avLst/>
          </a:prstGeom>
        </p:spPr>
        <p:txBody>
          <a:bodyPr wrap="square">
            <a:spAutoFit/>
          </a:bodyPr>
          <a:lstStyle/>
          <a:p>
            <a:r>
              <a:rPr lang="en-US" sz="1350" b="1" dirty="0">
                <a:solidFill>
                  <a:srgbClr val="1A59A0"/>
                </a:solidFill>
              </a:rPr>
              <a:t>Specification Ambiguity</a:t>
            </a:r>
          </a:p>
        </p:txBody>
      </p:sp>
      <p:pic>
        <p:nvPicPr>
          <p:cNvPr id="15" name="Picture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42295" y="3747424"/>
            <a:ext cx="1268796" cy="1268796"/>
          </a:xfrm>
          <a:prstGeom prst="rect">
            <a:avLst/>
          </a:prstGeom>
        </p:spPr>
      </p:pic>
      <p:sp>
        <p:nvSpPr>
          <p:cNvPr id="16" name="Footer Placeholder 4"/>
          <p:cNvSpPr>
            <a:spLocks noGrp="1"/>
          </p:cNvSpPr>
          <p:nvPr>
            <p:ph type="ftr" sz="quarter" idx="3"/>
          </p:nvPr>
        </p:nvSpPr>
        <p:spPr>
          <a:xfrm>
            <a:off x="2137534" y="6516930"/>
            <a:ext cx="2766129" cy="273844"/>
          </a:xfrm>
          <a:prstGeom prst="rect">
            <a:avLst/>
          </a:prstGeom>
        </p:spPr>
        <p:txBody>
          <a:bodyPr anchor="ctr"/>
          <a:lstStyle>
            <a:defPPr>
              <a:defRPr lang="en-US"/>
            </a:defPPr>
            <a:lvl1pPr marL="0" algn="l" defTabSz="342900" rtl="0" eaLnBrk="1" latinLnBrk="0" hangingPunct="1">
              <a:defRPr sz="675"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dirty="0"/>
              <a:t>2019 @Copyright The Sequoia Project. All rights reserved.</a:t>
            </a:r>
          </a:p>
        </p:txBody>
      </p:sp>
      <p:sp>
        <p:nvSpPr>
          <p:cNvPr id="17" name="Slide Number Placeholder 3"/>
          <p:cNvSpPr>
            <a:spLocks noGrp="1"/>
          </p:cNvSpPr>
          <p:nvPr>
            <p:ph type="sldNum" sz="quarter" idx="4"/>
          </p:nvPr>
        </p:nvSpPr>
        <p:spPr>
          <a:xfrm>
            <a:off x="1767911" y="6556620"/>
            <a:ext cx="1600200" cy="273844"/>
          </a:xfrm>
          <a:prstGeom prst="rect">
            <a:avLst/>
          </a:prstGeom>
        </p:spPr>
        <p:txBody>
          <a:bodyPr/>
          <a:lstStyle>
            <a:defPPr>
              <a:defRPr lang="en-US"/>
            </a:defPPr>
            <a:lvl1pPr marL="0" algn="l" defTabSz="342900" rtl="0" eaLnBrk="1" latinLnBrk="0" hangingPunct="1">
              <a:defRPr sz="825" kern="1200">
                <a:solidFill>
                  <a:srgbClr val="2588B6"/>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110F2CD9-D4A6-D649-B317-3FECD8B02543}" type="slidenum">
              <a:rPr lang="en-US" smtClean="0"/>
              <a:pPr/>
              <a:t>8</a:t>
            </a:fld>
            <a:endParaRPr lang="en-US" dirty="0"/>
          </a:p>
        </p:txBody>
      </p:sp>
    </p:spTree>
    <p:extLst>
      <p:ext uri="{BB962C8B-B14F-4D97-AF65-F5344CB8AC3E}">
        <p14:creationId xmlns:p14="http://schemas.microsoft.com/office/powerpoint/2010/main" val="2118117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a:ext>
            </a:extLst>
          </a:blip>
          <a:stretch>
            <a:fillRect/>
          </a:stretch>
        </p:blipFill>
        <p:spPr>
          <a:xfrm>
            <a:off x="7124102" y="3507762"/>
            <a:ext cx="2309468" cy="1677465"/>
          </a:xfrm>
          <a:prstGeom prst="rect">
            <a:avLst/>
          </a:prstGeom>
          <a:ln w="12700">
            <a:solidFill>
              <a:schemeClr val="tx1">
                <a:lumMod val="60000"/>
                <a:lumOff val="40000"/>
              </a:schemeClr>
            </a:solidFill>
          </a:ln>
        </p:spPr>
      </p:pic>
      <p:sp>
        <p:nvSpPr>
          <p:cNvPr id="2" name="TextBox 1">
            <a:extLst>
              <a:ext uri="{FF2B5EF4-FFF2-40B4-BE49-F238E27FC236}">
                <a16:creationId xmlns:a16="http://schemas.microsoft.com/office/drawing/2014/main" id="{95AD0636-461E-864B-926D-3D111D46E308}"/>
              </a:ext>
            </a:extLst>
          </p:cNvPr>
          <p:cNvSpPr txBox="1"/>
          <p:nvPr/>
        </p:nvSpPr>
        <p:spPr>
          <a:xfrm>
            <a:off x="3089031" y="1170666"/>
            <a:ext cx="6013939" cy="523220"/>
          </a:xfrm>
          <a:prstGeom prst="rect">
            <a:avLst/>
          </a:prstGeom>
          <a:noFill/>
        </p:spPr>
        <p:txBody>
          <a:bodyPr wrap="square" rtlCol="0">
            <a:spAutoFit/>
          </a:bodyPr>
          <a:lstStyle/>
          <a:p>
            <a:r>
              <a:rPr lang="en-US" sz="2800" dirty="0">
                <a:solidFill>
                  <a:srgbClr val="16766A"/>
                </a:solidFill>
              </a:rPr>
              <a:t>Enhanced Content Testing Program</a:t>
            </a:r>
          </a:p>
        </p:txBody>
      </p:sp>
      <p:sp>
        <p:nvSpPr>
          <p:cNvPr id="3" name="Rectangle 2"/>
          <p:cNvSpPr/>
          <p:nvPr/>
        </p:nvSpPr>
        <p:spPr>
          <a:xfrm>
            <a:off x="2137533" y="2930700"/>
            <a:ext cx="4878654" cy="3731791"/>
          </a:xfrm>
          <a:prstGeom prst="rect">
            <a:avLst/>
          </a:prstGeom>
        </p:spPr>
        <p:txBody>
          <a:bodyPr wrap="square">
            <a:spAutoFit/>
          </a:bodyPr>
          <a:lstStyle/>
          <a:p>
            <a:pPr marL="214313" indent="-214313">
              <a:buFont typeface="Arial" panose="020B0604020202020204" pitchFamily="34" charset="0"/>
              <a:buChar char="•"/>
            </a:pPr>
            <a:r>
              <a:rPr lang="en-US" sz="1600" dirty="0">
                <a:solidFill>
                  <a:schemeClr val="tx2"/>
                </a:solidFill>
              </a:rPr>
              <a:t>Industry proven tooling leveraged </a:t>
            </a:r>
          </a:p>
          <a:p>
            <a:pPr marL="214313" indent="-214313">
              <a:buFont typeface="Arial" panose="020B0604020202020204" pitchFamily="34" charset="0"/>
              <a:buChar char="•"/>
            </a:pPr>
            <a:r>
              <a:rPr lang="en-US" sz="1600" dirty="0">
                <a:solidFill>
                  <a:schemeClr val="tx2"/>
                </a:solidFill>
              </a:rPr>
              <a:t>Covers the HITSP C32/CCD, HL7 C-CDA CCD R1.1 and R2.1 versions</a:t>
            </a:r>
          </a:p>
          <a:p>
            <a:pPr marL="214313" indent="-214313">
              <a:buFont typeface="Arial" panose="020B0604020202020204" pitchFamily="34" charset="0"/>
              <a:buChar char="•"/>
            </a:pPr>
            <a:r>
              <a:rPr lang="en-US" sz="1600" dirty="0">
                <a:solidFill>
                  <a:schemeClr val="tx2"/>
                </a:solidFill>
              </a:rPr>
              <a:t>All Errata included for 1.1 and 2.1 including HL7 2.1 Errata package released May 2018</a:t>
            </a:r>
          </a:p>
          <a:p>
            <a:pPr marL="214313" indent="-214313">
              <a:buFont typeface="Arial" panose="020B0604020202020204" pitchFamily="34" charset="0"/>
              <a:buChar char="•"/>
            </a:pPr>
            <a:r>
              <a:rPr lang="en-US" sz="1600" dirty="0">
                <a:solidFill>
                  <a:schemeClr val="tx2"/>
                </a:solidFill>
              </a:rPr>
              <a:t>Identifies warnings and errors not found by other testing tooling </a:t>
            </a:r>
          </a:p>
          <a:p>
            <a:pPr marL="214313" indent="-214313">
              <a:buFont typeface="Arial" panose="020B0604020202020204" pitchFamily="34" charset="0"/>
              <a:buChar char="•"/>
            </a:pPr>
            <a:r>
              <a:rPr lang="en-US" sz="1600" dirty="0">
                <a:solidFill>
                  <a:schemeClr val="tx2"/>
                </a:solidFill>
              </a:rPr>
              <a:t>Value Sets </a:t>
            </a:r>
            <a:r>
              <a:rPr lang="en-US" sz="1600" dirty="0">
                <a:solidFill>
                  <a:schemeClr val="tx2"/>
                </a:solidFill>
                <a:hlinkClick r:id="rId4"/>
              </a:rPr>
              <a:t>https://vsac.nlm.nih.gov/</a:t>
            </a:r>
            <a:endParaRPr lang="en-US" sz="1600" dirty="0">
              <a:solidFill>
                <a:schemeClr val="tx2"/>
              </a:solidFill>
            </a:endParaRPr>
          </a:p>
          <a:p>
            <a:pPr marL="214313" indent="-214313">
              <a:buFont typeface="Arial" panose="020B0604020202020204" pitchFamily="34" charset="0"/>
              <a:buChar char="•"/>
            </a:pPr>
            <a:endParaRPr lang="en-US" sz="1600" dirty="0"/>
          </a:p>
          <a:p>
            <a:r>
              <a:rPr lang="en-US" sz="1600" dirty="0">
                <a:solidFill>
                  <a:schemeClr val="tx2"/>
                </a:solidFill>
              </a:rPr>
              <a:t>eHealth Exchange Content Testing Program Website:</a:t>
            </a:r>
          </a:p>
          <a:p>
            <a:r>
              <a:rPr lang="en-US" sz="1600" dirty="0">
                <a:solidFill>
                  <a:srgbClr val="1A59A0"/>
                </a:solidFill>
                <a:hlinkClick r:id="rId5"/>
              </a:rPr>
              <a:t>https://sequoiaproject.org/ehealth-exchange/testing-overview/content-testing/</a:t>
            </a:r>
            <a:endParaRPr lang="en-US" sz="1600" dirty="0">
              <a:solidFill>
                <a:srgbClr val="1A59A0"/>
              </a:solidFill>
            </a:endParaRPr>
          </a:p>
          <a:p>
            <a:endParaRPr lang="en-US" sz="1350" dirty="0">
              <a:solidFill>
                <a:srgbClr val="1A59A0"/>
              </a:solidFill>
            </a:endParaRPr>
          </a:p>
          <a:p>
            <a:pPr marL="214313" indent="-214313">
              <a:buFont typeface="Arial" panose="020B0604020202020204" pitchFamily="34" charset="0"/>
              <a:buChar char="•"/>
            </a:pPr>
            <a:endParaRPr lang="en-US" sz="1350" dirty="0"/>
          </a:p>
          <a:p>
            <a:endParaRPr lang="en-US" sz="1350" dirty="0">
              <a:solidFill>
                <a:srgbClr val="1A59A0"/>
              </a:solidFill>
            </a:endParaRPr>
          </a:p>
        </p:txBody>
      </p:sp>
      <p:pic>
        <p:nvPicPr>
          <p:cNvPr id="8" name="Picture 7">
            <a:extLst>
              <a:ext uri="{FF2B5EF4-FFF2-40B4-BE49-F238E27FC236}">
                <a16:creationId xmlns:a16="http://schemas.microsoft.com/office/drawing/2014/main" id="{B70DE594-9649-354A-84AD-150B6F975C8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26225" y="2316149"/>
            <a:ext cx="1775579" cy="398447"/>
          </a:xfrm>
          <a:prstGeom prst="rect">
            <a:avLst/>
          </a:prstGeom>
        </p:spPr>
      </p:pic>
      <p:pic>
        <p:nvPicPr>
          <p:cNvPr id="9" name="Picture 8">
            <a:extLst>
              <a:ext uri="{FF2B5EF4-FFF2-40B4-BE49-F238E27FC236}">
                <a16:creationId xmlns:a16="http://schemas.microsoft.com/office/drawing/2014/main" id="{CF74BBBA-E71E-E145-856A-98485C74302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987486" y="2155273"/>
            <a:ext cx="1053938" cy="992498"/>
          </a:xfrm>
          <a:prstGeom prst="rect">
            <a:avLst/>
          </a:prstGeom>
        </p:spPr>
      </p:pic>
      <p:pic>
        <p:nvPicPr>
          <p:cNvPr id="10" name="Picture 9">
            <a:extLst>
              <a:ext uri="{FF2B5EF4-FFF2-40B4-BE49-F238E27FC236}">
                <a16:creationId xmlns:a16="http://schemas.microsoft.com/office/drawing/2014/main" id="{02A844B2-CA6B-4F46-B2C1-9228E65A81EC}"/>
              </a:ext>
            </a:extLst>
          </p:cNvPr>
          <p:cNvPicPr>
            <a:picLocks noChangeAspect="1"/>
          </p:cNvPicPr>
          <p:nvPr/>
        </p:nvPicPr>
        <p:blipFill>
          <a:blip r:embed="rId8"/>
          <a:stretch>
            <a:fillRect/>
          </a:stretch>
        </p:blipFill>
        <p:spPr>
          <a:xfrm>
            <a:off x="5755342" y="2394461"/>
            <a:ext cx="1907423" cy="241607"/>
          </a:xfrm>
          <a:prstGeom prst="rect">
            <a:avLst/>
          </a:prstGeom>
        </p:spPr>
      </p:pic>
      <p:sp>
        <p:nvSpPr>
          <p:cNvPr id="11" name="Footer Placeholder 4"/>
          <p:cNvSpPr>
            <a:spLocks noGrp="1"/>
          </p:cNvSpPr>
          <p:nvPr>
            <p:ph type="ftr" sz="quarter" idx="3"/>
          </p:nvPr>
        </p:nvSpPr>
        <p:spPr>
          <a:xfrm>
            <a:off x="2137534" y="6553782"/>
            <a:ext cx="2766129" cy="273844"/>
          </a:xfrm>
          <a:prstGeom prst="rect">
            <a:avLst/>
          </a:prstGeom>
        </p:spPr>
        <p:txBody>
          <a:bodyPr anchor="ctr"/>
          <a:lstStyle>
            <a:defPPr>
              <a:defRPr lang="en-US"/>
            </a:defPPr>
            <a:lvl1pPr marL="0" algn="l" defTabSz="342900" rtl="0" eaLnBrk="1" latinLnBrk="0" hangingPunct="1">
              <a:defRPr sz="675"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dirty="0"/>
              <a:t>2019 @Copyright The Sequoia Project. All rights reserved.</a:t>
            </a:r>
          </a:p>
        </p:txBody>
      </p:sp>
      <p:sp>
        <p:nvSpPr>
          <p:cNvPr id="12" name="Slide Number Placeholder 3"/>
          <p:cNvSpPr>
            <a:spLocks noGrp="1"/>
          </p:cNvSpPr>
          <p:nvPr>
            <p:ph type="sldNum" sz="quarter" idx="4"/>
          </p:nvPr>
        </p:nvSpPr>
        <p:spPr>
          <a:xfrm>
            <a:off x="1767911" y="6593472"/>
            <a:ext cx="1600200" cy="273844"/>
          </a:xfrm>
          <a:prstGeom prst="rect">
            <a:avLst/>
          </a:prstGeom>
        </p:spPr>
        <p:txBody>
          <a:bodyPr/>
          <a:lstStyle>
            <a:defPPr>
              <a:defRPr lang="en-US"/>
            </a:defPPr>
            <a:lvl1pPr marL="0" algn="l" defTabSz="342900" rtl="0" eaLnBrk="1" latinLnBrk="0" hangingPunct="1">
              <a:defRPr sz="825" kern="1200">
                <a:solidFill>
                  <a:srgbClr val="2588B6"/>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110F2CD9-D4A6-D649-B317-3FECD8B02543}" type="slidenum">
              <a:rPr lang="en-US" smtClean="0"/>
              <a:pPr/>
              <a:t>9</a:t>
            </a:fld>
            <a:endParaRPr lang="en-US" dirty="0"/>
          </a:p>
        </p:txBody>
      </p:sp>
    </p:spTree>
    <p:extLst>
      <p:ext uri="{BB962C8B-B14F-4D97-AF65-F5344CB8AC3E}">
        <p14:creationId xmlns:p14="http://schemas.microsoft.com/office/powerpoint/2010/main" val="3756349708"/>
      </p:ext>
    </p:extLst>
  </p:cSld>
  <p:clrMapOvr>
    <a:masterClrMapping/>
  </p:clrMapOvr>
</p:sld>
</file>

<file path=ppt/theme/theme1.xml><?xml version="1.0" encoding="utf-8"?>
<a:theme xmlns:a="http://schemas.openxmlformats.org/drawingml/2006/main" name="Office Theme">
  <a:themeElements>
    <a:clrScheme name="Custom 29">
      <a:dk1>
        <a:srgbClr val="0E7067"/>
      </a:dk1>
      <a:lt1>
        <a:srgbClr val="FFFFFE"/>
      </a:lt1>
      <a:dk2>
        <a:srgbClr val="474847"/>
      </a:dk2>
      <a:lt2>
        <a:srgbClr val="F58C09"/>
      </a:lt2>
      <a:accent1>
        <a:srgbClr val="E0DCCE"/>
      </a:accent1>
      <a:accent2>
        <a:srgbClr val="533242"/>
      </a:accent2>
      <a:accent3>
        <a:srgbClr val="212857"/>
      </a:accent3>
      <a:accent4>
        <a:srgbClr val="8F8F8F"/>
      </a:accent4>
      <a:accent5>
        <a:srgbClr val="309ADA"/>
      </a:accent5>
      <a:accent6>
        <a:srgbClr val="5B5448"/>
      </a:accent6>
      <a:hlink>
        <a:srgbClr val="2088BD"/>
      </a:hlink>
      <a:folHlink>
        <a:srgbClr val="EB68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4230</TotalTime>
  <Words>3881</Words>
  <Application>Microsoft Macintosh PowerPoint</Application>
  <PresentationFormat>Widescreen</PresentationFormat>
  <Paragraphs>739</Paragraphs>
  <Slides>56</Slides>
  <Notes>31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2" baseType="lpstr">
      <vt:lpstr>Arial</vt:lpstr>
      <vt:lpstr>Bahnschrift</vt:lpstr>
      <vt:lpstr>Calibri</vt:lpstr>
      <vt:lpstr>Wingdings</vt:lpstr>
      <vt:lpstr>Office Theme</vt:lpstr>
      <vt:lpstr>Packager Shell Object</vt:lpstr>
      <vt:lpstr>The Sequoia Project Testing Overview</vt:lpstr>
      <vt:lpstr>The Sequoia Project’s Role</vt:lpstr>
      <vt:lpstr>Companies Supported by The Sequoia Project</vt:lpstr>
      <vt:lpstr>Current Sequoia Project Initiatives</vt:lpstr>
      <vt:lpstr>New Corporate Structure Overview</vt:lpstr>
      <vt:lpstr>Testing Tooling</vt:lpstr>
      <vt:lpstr>Sequoia Interoperability Testing Platform (ITP) </vt:lpstr>
      <vt:lpstr>Content Testing Required 2/5/18 to Solve  Industry-Wide Content Pain Points </vt:lpstr>
      <vt:lpstr>PowerPoint Presentation</vt:lpstr>
      <vt:lpstr>Collaborative Process for Creating Consistent &amp; Robust HL7 C-CDAs - (VHIE/Sequoia)</vt:lpstr>
      <vt:lpstr>Value from the Largest Public-Private Health Information Network</vt:lpstr>
      <vt:lpstr>The Largest Public-Private Health Information Network</vt:lpstr>
      <vt:lpstr>eHealth Exchange Validated Products</vt:lpstr>
      <vt:lpstr>Federated Architecture</vt:lpstr>
      <vt:lpstr>Centralized Architecture - Hub Accelerates Expanded Reach </vt:lpstr>
      <vt:lpstr>2019 eHealth Exchange Roadmap</vt:lpstr>
      <vt:lpstr>Key Issues to Solve</vt:lpstr>
      <vt:lpstr>Trusted Exchange Framework and Common Agreement  Accelerating seamless, interoperable health information exchange among networks  </vt:lpstr>
      <vt:lpstr>The Solution</vt:lpstr>
      <vt:lpstr>The Power of Connecting Communities</vt:lpstr>
      <vt:lpstr>Essential Elements</vt:lpstr>
      <vt:lpstr>Current Carequality Connected Agreement Signees</vt:lpstr>
      <vt:lpstr>In Production:</vt:lpstr>
      <vt:lpstr>Accelerating Health Data Sharing in America</vt:lpstr>
      <vt:lpstr>PowerPoint Presentation</vt:lpstr>
      <vt:lpstr>History</vt:lpstr>
      <vt:lpstr>What Does PULSE Do?</vt:lpstr>
      <vt:lpstr>PowerPoint Presentation</vt:lpstr>
      <vt:lpstr>Foundational Standards for Image Sharing and Validation</vt:lpstr>
      <vt:lpstr>RSNA Image Share Validation Program</vt:lpstr>
      <vt:lpstr>What’s Gemini?</vt:lpstr>
      <vt:lpstr>Leaping Forward through Collaboration</vt:lpstr>
      <vt:lpstr>Some Gemini Projects</vt:lpstr>
      <vt:lpstr>FHIR Conformance Testing - What</vt:lpstr>
      <vt:lpstr>Conformance Testing - Resources</vt:lpstr>
      <vt:lpstr>Conformance Testing - Servers</vt:lpstr>
      <vt:lpstr>Conformance Testing - Clients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 Lessons Learned Operating a Nationwide Health Information Network</vt:lpstr>
      <vt:lpstr>#1: Essential Building Blocks </vt:lpstr>
      <vt:lpstr>#2:Testing is Key</vt:lpstr>
      <vt:lpstr>#3:  Interoperability is an ongoing, evolving process</vt:lpstr>
      <vt:lpstr>Discussion </vt:lpstr>
    </vt:vector>
  </TitlesOfParts>
  <Manager/>
  <Company>The Sequoia Project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Didi Davis</dc:creator>
  <cp:keywords/>
  <dc:description/>
  <cp:lastModifiedBy>Didi Davis</cp:lastModifiedBy>
  <cp:revision>274</cp:revision>
  <dcterms:created xsi:type="dcterms:W3CDTF">2014-11-20T18:56:47Z</dcterms:created>
  <dcterms:modified xsi:type="dcterms:W3CDTF">2019-02-28T12:56:42Z</dcterms:modified>
  <cp:category/>
</cp:coreProperties>
</file>