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4"/>
    <p:sldMasterId id="2147483813" r:id="rId5"/>
    <p:sldMasterId id="2147483823" r:id="rId6"/>
    <p:sldMasterId id="2147483835" r:id="rId7"/>
  </p:sldMasterIdLst>
  <p:notesMasterIdLst>
    <p:notesMasterId r:id="rId28"/>
  </p:notesMasterIdLst>
  <p:handoutMasterIdLst>
    <p:handoutMasterId r:id="rId29"/>
  </p:handoutMasterIdLst>
  <p:sldIdLst>
    <p:sldId id="256" r:id="rId8"/>
    <p:sldId id="1536" r:id="rId9"/>
    <p:sldId id="258" r:id="rId10"/>
    <p:sldId id="260" r:id="rId11"/>
    <p:sldId id="261" r:id="rId12"/>
    <p:sldId id="262" r:id="rId13"/>
    <p:sldId id="1547" r:id="rId14"/>
    <p:sldId id="1511" r:id="rId15"/>
    <p:sldId id="1539" r:id="rId16"/>
    <p:sldId id="946" r:id="rId17"/>
    <p:sldId id="1532" r:id="rId18"/>
    <p:sldId id="1611" r:id="rId19"/>
    <p:sldId id="1525" r:id="rId20"/>
    <p:sldId id="1548" r:id="rId21"/>
    <p:sldId id="1540" r:id="rId22"/>
    <p:sldId id="1608" r:id="rId23"/>
    <p:sldId id="263" r:id="rId24"/>
    <p:sldId id="264" r:id="rId25"/>
    <p:sldId id="1544" r:id="rId26"/>
    <p:sldId id="15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 Greg" initials="QG" lastIdx="32" clrIdx="0">
    <p:extLst>
      <p:ext uri="{19B8F6BF-5375-455C-9EA6-DF929625EA0E}">
        <p15:presenceInfo xmlns:p15="http://schemas.microsoft.com/office/powerpoint/2012/main" userId="S-1-5-21-1940666338-227100268-1349548132-87855" providerId="AD"/>
      </p:ext>
    </p:extLst>
  </p:cmAuthor>
  <p:cmAuthor id="2" name="Ng, Nicole" initials="NN" lastIdx="35" clrIdx="1">
    <p:extLst>
      <p:ext uri="{19B8F6BF-5375-455C-9EA6-DF929625EA0E}">
        <p15:presenceInfo xmlns:p15="http://schemas.microsoft.com/office/powerpoint/2012/main" userId="S-1-5-21-1940666338-227100268-1349548132-163360" providerId="AD"/>
      </p:ext>
    </p:extLst>
  </p:cmAuthor>
  <p:cmAuthor id="3" name="Quina, Andre C." initials="QAC" lastIdx="13" clrIdx="2">
    <p:extLst>
      <p:ext uri="{19B8F6BF-5375-455C-9EA6-DF929625EA0E}">
        <p15:presenceInfo xmlns:p15="http://schemas.microsoft.com/office/powerpoint/2012/main" userId="639be69b-cb24-4f47-b8d2-304e6a127dfa" providerId="Windows Live"/>
      </p:ext>
    </p:extLst>
  </p:cmAuthor>
  <p:cmAuthor id="4" name="Pulvermacher, Mary K." initials="PMK" lastIdx="1" clrIdx="3">
    <p:extLst>
      <p:ext uri="{19B8F6BF-5375-455C-9EA6-DF929625EA0E}">
        <p15:presenceInfo xmlns:p15="http://schemas.microsoft.com/office/powerpoint/2012/main" userId="S-1-5-21-1940666338-227100268-1349548132-7235" providerId="AD"/>
      </p:ext>
    </p:extLst>
  </p:cmAuthor>
  <p:cmAuthor id="5" name="Bratt, Steve" initials="BS" lastIdx="0" clrIdx="4">
    <p:extLst>
      <p:ext uri="{19B8F6BF-5375-455C-9EA6-DF929625EA0E}">
        <p15:presenceInfo xmlns:p15="http://schemas.microsoft.com/office/powerpoint/2012/main" userId="Bratt, Ste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8692"/>
    <a:srgbClr val="005B94"/>
    <a:srgbClr val="CB671C"/>
    <a:srgbClr val="FFFFFF"/>
    <a:srgbClr val="CBB011"/>
    <a:srgbClr val="8499A0"/>
    <a:srgbClr val="AEB4AE"/>
    <a:srgbClr val="BFA909"/>
    <a:srgbClr val="4585A1"/>
    <a:srgbClr val="D9E8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07" autoAdjust="0"/>
    <p:restoredTop sz="96433" autoAdjust="0"/>
  </p:normalViewPr>
  <p:slideViewPr>
    <p:cSldViewPr snapToGrid="0">
      <p:cViewPr varScale="1">
        <p:scale>
          <a:sx n="57" d="100"/>
          <a:sy n="57" d="100"/>
        </p:scale>
        <p:origin x="630" y="36"/>
      </p:cViewPr>
      <p:guideLst/>
    </p:cSldViewPr>
  </p:slideViewPr>
  <p:notesTextViewPr>
    <p:cViewPr>
      <p:scale>
        <a:sx n="1" d="1"/>
        <a:sy n="1" d="1"/>
      </p:scale>
      <p:origin x="0" y="0"/>
    </p:cViewPr>
  </p:notesTextViewPr>
  <p:sorterViewPr>
    <p:cViewPr>
      <p:scale>
        <a:sx n="50" d="100"/>
        <a:sy n="50" d="100"/>
      </p:scale>
      <p:origin x="0" y="-792"/>
    </p:cViewPr>
  </p:sorterViewPr>
  <p:notesViewPr>
    <p:cSldViewPr snapToGrid="0">
      <p:cViewPr varScale="1">
        <p:scale>
          <a:sx n="49" d="100"/>
          <a:sy n="49" d="100"/>
        </p:scale>
        <p:origin x="273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E76767-5322-D542-9E98-2A88DA212C5A}" type="datetimeFigureOut">
              <a:rPr lang="en-US" smtClean="0"/>
              <a:t>2/28/2019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03360C-7E85-A94C-B433-0840C7A67280}" type="slidenum">
              <a:rPr lang="en-US" smtClean="0"/>
              <a:t>‹#›</a:t>
            </a:fld>
            <a:endParaRPr lang="en-US" dirty="0"/>
          </a:p>
        </p:txBody>
      </p:sp>
    </p:spTree>
    <p:extLst>
      <p:ext uri="{BB962C8B-B14F-4D97-AF65-F5344CB8AC3E}">
        <p14:creationId xmlns:p14="http://schemas.microsoft.com/office/powerpoint/2010/main" val="389305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31731-A2BA-4C42-8716-F6A84AD29816}" type="datetimeFigureOut">
              <a:rPr lang="en-US" smtClean="0"/>
              <a:t>2/28/2019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14ADA-C32F-4A25-860A-73E620180102}" type="slidenum">
              <a:rPr lang="en-US" smtClean="0"/>
              <a:t>‹#›</a:t>
            </a:fld>
            <a:endParaRPr lang="en-US" dirty="0"/>
          </a:p>
        </p:txBody>
      </p:sp>
    </p:spTree>
    <p:extLst>
      <p:ext uri="{BB962C8B-B14F-4D97-AF65-F5344CB8AC3E}">
        <p14:creationId xmlns:p14="http://schemas.microsoft.com/office/powerpoint/2010/main" val="210296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014ADA-C32F-4A25-860A-73E620180102}" type="slidenum">
              <a:rPr lang="en-US" smtClean="0"/>
              <a:t>1</a:t>
            </a:fld>
            <a:endParaRPr lang="en-US" dirty="0"/>
          </a:p>
        </p:txBody>
      </p:sp>
    </p:spTree>
    <p:extLst>
      <p:ext uri="{BB962C8B-B14F-4D97-AF65-F5344CB8AC3E}">
        <p14:creationId xmlns:p14="http://schemas.microsoft.com/office/powerpoint/2010/main" val="226356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014ADA-C32F-4A25-860A-73E620180102}" type="slidenum">
              <a:rPr lang="en-US" smtClean="0"/>
              <a:t>8</a:t>
            </a:fld>
            <a:endParaRPr lang="en-US" dirty="0"/>
          </a:p>
        </p:txBody>
      </p:sp>
    </p:spTree>
    <p:extLst>
      <p:ext uri="{BB962C8B-B14F-4D97-AF65-F5344CB8AC3E}">
        <p14:creationId xmlns:p14="http://schemas.microsoft.com/office/powerpoint/2010/main" val="369303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014ADA-C32F-4A25-860A-73E620180102}" type="slidenum">
              <a:rPr lang="en-US" smtClean="0"/>
              <a:t>20</a:t>
            </a:fld>
            <a:endParaRPr lang="en-US" dirty="0"/>
          </a:p>
        </p:txBody>
      </p:sp>
    </p:spTree>
    <p:extLst>
      <p:ext uri="{BB962C8B-B14F-4D97-AF65-F5344CB8AC3E}">
        <p14:creationId xmlns:p14="http://schemas.microsoft.com/office/powerpoint/2010/main" val="37547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hyperlink" Target="http://www.facebook.com/MITREcorp" TargetMode="External"/><Relationship Id="rId4" Type="http://schemas.openxmlformats.org/officeDocument/2006/relationships/image" Target="../media/image4.png"/><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
        <p:nvSpPr>
          <p:cNvPr id="8" name="Text Placeholder 2"/>
          <p:cNvSpPr>
            <a:spLocks noGrp="1"/>
          </p:cNvSpPr>
          <p:nvPr>
            <p:ph idx="1"/>
          </p:nvPr>
        </p:nvSpPr>
        <p:spPr>
          <a:xfrm>
            <a:off x="812800" y="1447800"/>
            <a:ext cx="10972800" cy="4962525"/>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a:t>Edit Master text styles</a:t>
            </a:r>
          </a:p>
        </p:txBody>
      </p:sp>
    </p:spTree>
    <p:extLst>
      <p:ext uri="{BB962C8B-B14F-4D97-AF65-F5344CB8AC3E}">
        <p14:creationId xmlns:p14="http://schemas.microsoft.com/office/powerpoint/2010/main" val="306989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0" name="Picture 19" descr="A picture containing water, sitting&#10;&#10;Description generated with high confidence">
            <a:extLst>
              <a:ext uri="{FF2B5EF4-FFF2-40B4-BE49-F238E27FC236}">
                <a16:creationId xmlns:a16="http://schemas.microsoft.com/office/drawing/2014/main" id="{B2271FF3-C811-4DCA-87AA-7EC87F44DEA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l="81663"/>
          <a:stretch/>
        </p:blipFill>
        <p:spPr>
          <a:xfrm flipH="1">
            <a:off x="-1" y="0"/>
            <a:ext cx="4191759" cy="6858000"/>
          </a:xfrm>
          <a:prstGeom prst="rect">
            <a:avLst/>
          </a:prstGeom>
        </p:spPr>
      </p:pic>
      <p:sp>
        <p:nvSpPr>
          <p:cNvPr id="18" name="Rectangle 17"/>
          <p:cNvSpPr/>
          <p:nvPr/>
        </p:nvSpPr>
        <p:spPr bwMode="auto">
          <a:xfrm>
            <a:off x="4118195" y="0"/>
            <a:ext cx="73563" cy="68580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9" name="Rectangle 9"/>
          <p:cNvSpPr>
            <a:spLocks noGrp="1" noChangeArrowheads="1"/>
          </p:cNvSpPr>
          <p:nvPr>
            <p:ph type="ctrTitle" sz="quarter" hasCustomPrompt="1"/>
          </p:nvPr>
        </p:nvSpPr>
        <p:spPr>
          <a:xfrm>
            <a:off x="4416963" y="368932"/>
            <a:ext cx="6328288"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a:cxnSpLocks/>
          </p:cNvCxnSpPr>
          <p:nvPr/>
        </p:nvCxnSpPr>
        <p:spPr bwMode="auto">
          <a:xfrm>
            <a:off x="4416963" y="2448468"/>
            <a:ext cx="7347865"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cxnSp>
        <p:nvCxnSpPr>
          <p:cNvPr id="22" name="Straight Connector 21"/>
          <p:cNvCxnSpPr>
            <a:cxnSpLocks/>
          </p:cNvCxnSpPr>
          <p:nvPr/>
        </p:nvCxnSpPr>
        <p:spPr bwMode="auto">
          <a:xfrm>
            <a:off x="4343400" y="6534227"/>
            <a:ext cx="7347865"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4416963" y="2568943"/>
            <a:ext cx="4356109" cy="389923"/>
          </a:xfrm>
        </p:spPr>
        <p:txBody>
          <a:bodyPr/>
          <a:lstStyle>
            <a:lvl1pPr marL="0" indent="0">
              <a:buNone/>
              <a:defRPr>
                <a:solidFill>
                  <a:schemeClr val="tx2"/>
                </a:solidFill>
              </a:defRPr>
            </a:lvl1pPr>
          </a:lstStyle>
          <a:p>
            <a:r>
              <a:rPr lang="en-US" dirty="0"/>
              <a:t>Author</a:t>
            </a:r>
          </a:p>
        </p:txBody>
      </p:sp>
      <p:sp>
        <p:nvSpPr>
          <p:cNvPr id="24" name="Footer Placeholder 4">
            <a:extLst>
              <a:ext uri="{FF2B5EF4-FFF2-40B4-BE49-F238E27FC236}">
                <a16:creationId xmlns:a16="http://schemas.microsoft.com/office/drawing/2014/main" id="{A6F8C1D3-B223-45F7-8AB1-F8F23D05F8D9}"/>
              </a:ext>
            </a:extLst>
          </p:cNvPr>
          <p:cNvSpPr txBox="1">
            <a:spLocks/>
          </p:cNvSpPr>
          <p:nvPr userDrawn="1"/>
        </p:nvSpPr>
        <p:spPr>
          <a:xfrm>
            <a:off x="7318196" y="6568103"/>
            <a:ext cx="4382305" cy="149220"/>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2019</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sp>
        <p:nvSpPr>
          <p:cNvPr id="15" name="Text Box 34">
            <a:extLst>
              <a:ext uri="{FF2B5EF4-FFF2-40B4-BE49-F238E27FC236}">
                <a16:creationId xmlns:a16="http://schemas.microsoft.com/office/drawing/2014/main" id="{F52AD7CB-0A7E-47BE-9986-0050471E046F}"/>
              </a:ext>
            </a:extLst>
          </p:cNvPr>
          <p:cNvSpPr txBox="1">
            <a:spLocks noChangeArrowheads="1"/>
          </p:cNvSpPr>
          <p:nvPr userDrawn="1"/>
        </p:nvSpPr>
        <p:spPr bwMode="auto">
          <a:xfrm>
            <a:off x="4118195" y="6579957"/>
            <a:ext cx="3820277"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Arial" pitchFamily="34" charset="0"/>
              </a:rPr>
              <a:t>Approved for Public Release; Distribution Unlimited. Public Release #19-0219.</a:t>
            </a:r>
          </a:p>
        </p:txBody>
      </p:sp>
    </p:spTree>
    <p:extLst>
      <p:ext uri="{BB962C8B-B14F-4D97-AF65-F5344CB8AC3E}">
        <p14:creationId xmlns:p14="http://schemas.microsoft.com/office/powerpoint/2010/main" val="92188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616448" y="365760"/>
            <a:ext cx="11236721" cy="7502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5" name="Footer Placeholder 4">
            <a:extLst>
              <a:ext uri="{FF2B5EF4-FFF2-40B4-BE49-F238E27FC236}">
                <a16:creationId xmlns:a16="http://schemas.microsoft.com/office/drawing/2014/main" id="{23EC0F36-D4CB-468E-9966-B9986B20A44E}"/>
              </a:ext>
            </a:extLst>
          </p:cNvPr>
          <p:cNvSpPr>
            <a:spLocks noGrp="1"/>
          </p:cNvSpPr>
          <p:nvPr>
            <p:ph type="ftr" sz="quarter" idx="11"/>
          </p:nvPr>
        </p:nvSpPr>
        <p:spPr>
          <a:xfrm>
            <a:off x="616448" y="6466541"/>
            <a:ext cx="7536952" cy="239059"/>
          </a:xfrm>
          <a:prstGeom prst="rect">
            <a:avLst/>
          </a:prstGeo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2019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 </a:t>
            </a:r>
            <a:fld id="{295008BC-DA31-4D19-837B-EFA4386B05F5}" type="slidenum">
              <a:rPr lang="en-US" smtClean="0">
                <a:latin typeface="Arial" pitchFamily="34" charset="0"/>
              </a:rPr>
              <a:pPr/>
              <a:t>‹#›</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137850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8" name="Footer Placeholder 4">
            <a:extLst>
              <a:ext uri="{FF2B5EF4-FFF2-40B4-BE49-F238E27FC236}">
                <a16:creationId xmlns:a16="http://schemas.microsoft.com/office/drawing/2014/main" id="{D9402E9C-BD42-4CBC-B8DB-6DD8E327B3E0}"/>
              </a:ext>
            </a:extLst>
          </p:cNvPr>
          <p:cNvSpPr>
            <a:spLocks noGrp="1"/>
          </p:cNvSpPr>
          <p:nvPr>
            <p:ph type="ftr" sz="quarter" idx="11"/>
          </p:nvPr>
        </p:nvSpPr>
        <p:spPr>
          <a:xfrm>
            <a:off x="616448" y="6466541"/>
            <a:ext cx="7536952" cy="239059"/>
          </a:xfrm>
          <a:prstGeom prst="rect">
            <a:avLst/>
          </a:prstGeo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2019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 </a:t>
            </a:r>
            <a:fld id="{295008BC-DA31-4D19-837B-EFA4386B05F5}" type="slidenum">
              <a:rPr lang="en-US" smtClean="0">
                <a:latin typeface="Arial" pitchFamily="34" charset="0"/>
              </a:rPr>
              <a:pPr/>
              <a:t>‹#›</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71409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AEDCC4-6D38-465B-B49A-7AF26D66809D}"/>
              </a:ext>
            </a:extLst>
          </p:cNvPr>
          <p:cNvSpPr>
            <a:spLocks noGrp="1"/>
          </p:cNvSpPr>
          <p:nvPr>
            <p:ph type="ftr" sz="quarter" idx="11"/>
          </p:nvPr>
        </p:nvSpPr>
        <p:spPr>
          <a:xfrm>
            <a:off x="616448" y="6466541"/>
            <a:ext cx="7536952" cy="239059"/>
          </a:xfrm>
          <a:prstGeom prst="rect">
            <a:avLst/>
          </a:prstGeo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2019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 </a:t>
            </a:r>
            <a:fld id="{295008BC-DA31-4D19-837B-EFA4386B05F5}" type="slidenum">
              <a:rPr lang="en-US" smtClean="0">
                <a:latin typeface="Arial" pitchFamily="34" charset="0"/>
              </a:rPr>
              <a:pPr/>
              <a:t>‹#›</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97637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Rectangle 2"/>
          <p:cNvSpPr/>
          <p:nvPr/>
        </p:nvSpPr>
        <p:spPr>
          <a:xfrm>
            <a:off x="480646" y="1162059"/>
            <a:ext cx="11368454" cy="20954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4" name="Footer Placeholder 4">
            <a:extLst>
              <a:ext uri="{FF2B5EF4-FFF2-40B4-BE49-F238E27FC236}">
                <a16:creationId xmlns:a16="http://schemas.microsoft.com/office/drawing/2014/main" id="{37372B85-3FD3-4851-8934-DDF405A5FEBD}"/>
              </a:ext>
            </a:extLst>
          </p:cNvPr>
          <p:cNvSpPr>
            <a:spLocks noGrp="1"/>
          </p:cNvSpPr>
          <p:nvPr>
            <p:ph type="ftr" sz="quarter" idx="11"/>
          </p:nvPr>
        </p:nvSpPr>
        <p:spPr>
          <a:xfrm>
            <a:off x="616448" y="6466541"/>
            <a:ext cx="7536952" cy="239059"/>
          </a:xfrm>
          <a:prstGeom prst="rect">
            <a:avLst/>
          </a:prstGeo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2019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6E540930-2B08-4727-B9A2-078A4D8C527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 </a:t>
            </a:r>
            <a:fld id="{295008BC-DA31-4D19-837B-EFA4386B05F5}" type="slidenum">
              <a:rPr lang="en-US" smtClean="0">
                <a:latin typeface="Arial" pitchFamily="34" charset="0"/>
              </a:rPr>
              <a:pPr/>
              <a:t>‹#›</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685546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Slide - Large Imag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1639" y="6540147"/>
            <a:ext cx="670505" cy="243820"/>
          </a:xfrm>
          <a:prstGeom prst="rect">
            <a:avLst/>
          </a:prstGeom>
        </p:spPr>
      </p:pic>
      <p:sp>
        <p:nvSpPr>
          <p:cNvPr id="6" name="Footer Placeholder 4">
            <a:extLst>
              <a:ext uri="{FF2B5EF4-FFF2-40B4-BE49-F238E27FC236}">
                <a16:creationId xmlns:a16="http://schemas.microsoft.com/office/drawing/2014/main" id="{E241D38C-D493-43CF-9A9C-AF56A903165F}"/>
              </a:ext>
            </a:extLst>
          </p:cNvPr>
          <p:cNvSpPr>
            <a:spLocks noGrp="1"/>
          </p:cNvSpPr>
          <p:nvPr>
            <p:ph type="ftr" sz="quarter" idx="11"/>
          </p:nvPr>
        </p:nvSpPr>
        <p:spPr>
          <a:xfrm>
            <a:off x="616448" y="6466541"/>
            <a:ext cx="7536952" cy="239059"/>
          </a:xfrm>
          <a:prstGeom prst="rect">
            <a:avLst/>
          </a:prstGeo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2019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7" name="Slide Number Placeholder 5">
            <a:extLst>
              <a:ext uri="{FF2B5EF4-FFF2-40B4-BE49-F238E27FC236}">
                <a16:creationId xmlns:a16="http://schemas.microsoft.com/office/drawing/2014/main" id="{23D89D2D-9F9A-4436-ACCC-12C4EEB682D9}"/>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 </a:t>
            </a:r>
            <a:fld id="{295008BC-DA31-4D19-837B-EFA4386B05F5}" type="slidenum">
              <a:rPr lang="en-US" smtClean="0">
                <a:latin typeface="Arial" pitchFamily="34" charset="0"/>
              </a:rPr>
              <a:pPr/>
              <a:t>‹#›</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344132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0" name="Picture 19" descr="A picture containing water, sitting&#10;&#10;Description generated with high confidence">
            <a:extLst>
              <a:ext uri="{FF2B5EF4-FFF2-40B4-BE49-F238E27FC236}">
                <a16:creationId xmlns:a16="http://schemas.microsoft.com/office/drawing/2014/main" id="{B2271FF3-C811-4DCA-87AA-7EC87F44DEA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l="81663"/>
          <a:stretch/>
        </p:blipFill>
        <p:spPr>
          <a:xfrm flipH="1">
            <a:off x="-1" y="0"/>
            <a:ext cx="4191759" cy="6858000"/>
          </a:xfrm>
          <a:prstGeom prst="rect">
            <a:avLst/>
          </a:prstGeom>
        </p:spPr>
      </p:pic>
      <p:sp>
        <p:nvSpPr>
          <p:cNvPr id="29" name="Rectangle 28">
            <a:extLst>
              <a:ext uri="{FF2B5EF4-FFF2-40B4-BE49-F238E27FC236}">
                <a16:creationId xmlns:a16="http://schemas.microsoft.com/office/drawing/2014/main" id="{5C27C13D-428A-4C85-A9E4-9D206AB659F6}"/>
              </a:ext>
            </a:extLst>
          </p:cNvPr>
          <p:cNvSpPr/>
          <p:nvPr userDrawn="1"/>
        </p:nvSpPr>
        <p:spPr>
          <a:xfrm>
            <a:off x="2" y="-1"/>
            <a:ext cx="4118193" cy="6858001"/>
          </a:xfrm>
          <a:prstGeom prst="rect">
            <a:avLst/>
          </a:prstGeom>
          <a:solidFill>
            <a:schemeClr val="tx2">
              <a:lumMod val="50000"/>
              <a:alpha val="5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bwMode="auto">
          <a:xfrm>
            <a:off x="4118195" y="0"/>
            <a:ext cx="73563" cy="68580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cxnSp>
        <p:nvCxnSpPr>
          <p:cNvPr id="22" name="Straight Connector 21"/>
          <p:cNvCxnSpPr>
            <a:cxnSpLocks/>
          </p:cNvCxnSpPr>
          <p:nvPr/>
        </p:nvCxnSpPr>
        <p:spPr bwMode="auto">
          <a:xfrm>
            <a:off x="4343400" y="6534227"/>
            <a:ext cx="7347865"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5968147" y="3722245"/>
            <a:ext cx="4356109" cy="389923"/>
          </a:xfrm>
        </p:spPr>
        <p:txBody>
          <a:bodyPr/>
          <a:lstStyle>
            <a:lvl1pPr marL="0" indent="0" algn="ctr">
              <a:buNone/>
              <a:defRPr sz="2000" b="0">
                <a:solidFill>
                  <a:schemeClr val="tx2"/>
                </a:solidFill>
              </a:defRPr>
            </a:lvl1pPr>
          </a:lstStyle>
          <a:p>
            <a:r>
              <a:rPr lang="en-US" dirty="0"/>
              <a:t>Your E-mail Here</a:t>
            </a:r>
          </a:p>
        </p:txBody>
      </p:sp>
      <p:sp>
        <p:nvSpPr>
          <p:cNvPr id="24" name="Footer Placeholder 4">
            <a:extLst>
              <a:ext uri="{FF2B5EF4-FFF2-40B4-BE49-F238E27FC236}">
                <a16:creationId xmlns:a16="http://schemas.microsoft.com/office/drawing/2014/main" id="{A6F8C1D3-B223-45F7-8AB1-F8F23D05F8D9}"/>
              </a:ext>
            </a:extLst>
          </p:cNvPr>
          <p:cNvSpPr txBox="1">
            <a:spLocks/>
          </p:cNvSpPr>
          <p:nvPr userDrawn="1"/>
        </p:nvSpPr>
        <p:spPr>
          <a:xfrm>
            <a:off x="7318196" y="6568103"/>
            <a:ext cx="4382305" cy="149220"/>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2019</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sp>
        <p:nvSpPr>
          <p:cNvPr id="28" name="Rectangle 27">
            <a:extLst>
              <a:ext uri="{FF2B5EF4-FFF2-40B4-BE49-F238E27FC236}">
                <a16:creationId xmlns:a16="http://schemas.microsoft.com/office/drawing/2014/main" id="{03F840BE-6A22-4670-8419-AA0004974C9B}"/>
              </a:ext>
            </a:extLst>
          </p:cNvPr>
          <p:cNvSpPr/>
          <p:nvPr userDrawn="1"/>
        </p:nvSpPr>
        <p:spPr>
          <a:xfrm>
            <a:off x="2104389" y="6259709"/>
            <a:ext cx="1819922" cy="369332"/>
          </a:xfrm>
          <a:prstGeom prst="rect">
            <a:avLst/>
          </a:prstGeom>
        </p:spPr>
        <p:txBody>
          <a:bodyPr wrap="none">
            <a:spAutoFit/>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health.mitre.org</a:t>
            </a:r>
          </a:p>
        </p:txBody>
      </p:sp>
      <p:sp>
        <p:nvSpPr>
          <p:cNvPr id="30" name="Rectangle 29">
            <a:extLst>
              <a:ext uri="{FF2B5EF4-FFF2-40B4-BE49-F238E27FC236}">
                <a16:creationId xmlns:a16="http://schemas.microsoft.com/office/drawing/2014/main" id="{69A90AE3-2DDD-451D-B4DC-3FE1D6122FBC}"/>
              </a:ext>
            </a:extLst>
          </p:cNvPr>
          <p:cNvSpPr/>
          <p:nvPr userDrawn="1"/>
        </p:nvSpPr>
        <p:spPr>
          <a:xfrm>
            <a:off x="577516" y="3371417"/>
            <a:ext cx="3315474" cy="1342034"/>
          </a:xfrm>
          <a:prstGeom prst="rect">
            <a:avLst/>
          </a:prstGeom>
        </p:spPr>
        <p:txBody>
          <a:bodyPr wrap="square">
            <a:spAutoFit/>
          </a:bodyPr>
          <a:lstStyle/>
          <a:p>
            <a:pPr algn="r">
              <a:lnSpc>
                <a:spcPts val="2500"/>
              </a:lnSpc>
              <a:spcAft>
                <a:spcPts val="0"/>
              </a:spcAft>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MITRE is transforming data into insights to improve the health system and reinvent the healthcare experience.</a:t>
            </a:r>
            <a:endParaRPr lang="en-US"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7E366678-26B2-44AF-B2C7-A70105B272F5}"/>
              </a:ext>
            </a:extLst>
          </p:cNvPr>
          <p:cNvSpPr/>
          <p:nvPr userDrawn="1"/>
        </p:nvSpPr>
        <p:spPr>
          <a:xfrm>
            <a:off x="385011" y="2350132"/>
            <a:ext cx="3507979" cy="707886"/>
          </a:xfrm>
          <a:prstGeom prst="rect">
            <a:avLst/>
          </a:prstGeom>
        </p:spPr>
        <p:txBody>
          <a:bodyPr wrap="square">
            <a:spAutoFit/>
          </a:bodyPr>
          <a:lstStyle/>
          <a:p>
            <a:pPr algn="r"/>
            <a:r>
              <a:rPr lang="en-US" sz="2000" b="1" spc="300" dirty="0">
                <a:solidFill>
                  <a:schemeClr val="bg1"/>
                </a:solidFill>
                <a:latin typeface="Tahoma" panose="020B0604030504040204" pitchFamily="34" charset="0"/>
                <a:ea typeface="Tahoma" panose="020B0604030504040204" pitchFamily="34" charset="0"/>
                <a:cs typeface="Tahoma" panose="020B0604030504040204" pitchFamily="34" charset="0"/>
              </a:rPr>
              <a:t>PIONEERING A </a:t>
            </a:r>
          </a:p>
          <a:p>
            <a:pPr algn="r"/>
            <a:r>
              <a:rPr lang="en-US" sz="2000" b="1" spc="300" dirty="0">
                <a:solidFill>
                  <a:schemeClr val="bg1"/>
                </a:solidFill>
                <a:latin typeface="Tahoma" panose="020B0604030504040204" pitchFamily="34" charset="0"/>
                <a:ea typeface="Tahoma" panose="020B0604030504040204" pitchFamily="34" charset="0"/>
                <a:cs typeface="Tahoma" panose="020B0604030504040204" pitchFamily="34" charset="0"/>
              </a:rPr>
              <a:t>HEALTHIER FUTURE</a:t>
            </a:r>
            <a:endParaRPr lang="en-US" b="1" dirty="0">
              <a:solidFill>
                <a:schemeClr val="bg1"/>
              </a:solidFill>
            </a:endParaRPr>
          </a:p>
        </p:txBody>
      </p:sp>
      <p:pic>
        <p:nvPicPr>
          <p:cNvPr id="3" name="Picture 2">
            <a:extLst>
              <a:ext uri="{FF2B5EF4-FFF2-40B4-BE49-F238E27FC236}">
                <a16:creationId xmlns:a16="http://schemas.microsoft.com/office/drawing/2014/main" id="{CA2C0BF8-652B-4637-926D-90721768ECB7}"/>
              </a:ext>
            </a:extLst>
          </p:cNvPr>
          <p:cNvPicPr>
            <a:picLocks noChangeAspect="1"/>
          </p:cNvPicPr>
          <p:nvPr userDrawn="1"/>
        </p:nvPicPr>
        <p:blipFill>
          <a:blip r:embed="rId4"/>
          <a:stretch>
            <a:fillRect/>
          </a:stretch>
        </p:blipFill>
        <p:spPr>
          <a:xfrm>
            <a:off x="2115934" y="205583"/>
            <a:ext cx="1777055" cy="801181"/>
          </a:xfrm>
          <a:prstGeom prst="rect">
            <a:avLst/>
          </a:prstGeom>
        </p:spPr>
      </p:pic>
      <p:sp>
        <p:nvSpPr>
          <p:cNvPr id="23" name="TextBox 22">
            <a:extLst>
              <a:ext uri="{FF2B5EF4-FFF2-40B4-BE49-F238E27FC236}">
                <a16:creationId xmlns:a16="http://schemas.microsoft.com/office/drawing/2014/main" id="{EF463FA6-A94C-49BC-8E7F-0ABDE96DB611}"/>
              </a:ext>
            </a:extLst>
          </p:cNvPr>
          <p:cNvSpPr txBox="1"/>
          <p:nvPr userDrawn="1"/>
        </p:nvSpPr>
        <p:spPr>
          <a:xfrm>
            <a:off x="5392092" y="1901601"/>
            <a:ext cx="5599573" cy="1015663"/>
          </a:xfrm>
          <a:prstGeom prst="rect">
            <a:avLst/>
          </a:prstGeom>
          <a:noFill/>
        </p:spPr>
        <p:txBody>
          <a:bodyPr wrap="square" rtlCol="0">
            <a:spAutoFit/>
          </a:bodyPr>
          <a:lstStyle/>
          <a:p>
            <a:pPr algn="ctr" defTabSz="457200">
              <a:spcAft>
                <a:spcPts val="600"/>
              </a:spcAft>
            </a:pPr>
            <a:r>
              <a:rPr lang="en-US" sz="2000" dirty="0">
                <a:solidFill>
                  <a:srgbClr val="1B799F"/>
                </a:solidFill>
                <a:latin typeface="Tahoma" panose="020B0604030504040204" pitchFamily="34" charset="0"/>
                <a:ea typeface="Tahoma" panose="020B0604030504040204" pitchFamily="34" charset="0"/>
                <a:cs typeface="Tahoma" panose="020B0604030504040204" pitchFamily="34" charset="0"/>
              </a:rPr>
              <a:t>Join us to advance the nation's progress toward an integrated health system with improved access and quality at a sustainable cost.</a:t>
            </a:r>
            <a:endParaRPr lang="en-US" sz="1000" dirty="0">
              <a:solidFill>
                <a:srgbClr val="1B799F"/>
              </a:solidFill>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DA98B4B9-1663-4D7B-9879-4E1CA6E07792}"/>
              </a:ext>
            </a:extLst>
          </p:cNvPr>
          <p:cNvGrpSpPr/>
          <p:nvPr userDrawn="1"/>
        </p:nvGrpSpPr>
        <p:grpSpPr>
          <a:xfrm>
            <a:off x="6606464" y="5449515"/>
            <a:ext cx="3110076" cy="506001"/>
            <a:chOff x="6606464" y="5449515"/>
            <a:chExt cx="3110076" cy="506001"/>
          </a:xfrm>
        </p:grpSpPr>
        <p:pic>
          <p:nvPicPr>
            <p:cNvPr id="27" name="Picture 26" descr="Facebook Logo">
              <a:hlinkClick r:id="rId5"/>
              <a:extLst>
                <a:ext uri="{FF2B5EF4-FFF2-40B4-BE49-F238E27FC236}">
                  <a16:creationId xmlns:a16="http://schemas.microsoft.com/office/drawing/2014/main" id="{8E658156-16A1-40AE-AD13-6DC009B90BB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63495" y="5449515"/>
              <a:ext cx="498578" cy="498578"/>
            </a:xfrm>
            <a:prstGeom prst="rect">
              <a:avLst/>
            </a:prstGeom>
          </p:spPr>
        </p:pic>
        <p:pic>
          <p:nvPicPr>
            <p:cNvPr id="32" name="Picture 31" descr="LinkedIn Logo">
              <a:extLst>
                <a:ext uri="{FF2B5EF4-FFF2-40B4-BE49-F238E27FC236}">
                  <a16:creationId xmlns:a16="http://schemas.microsoft.com/office/drawing/2014/main" id="{E9B65F54-C6DC-4361-B723-82ACF2FF177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96913" y="5451154"/>
              <a:ext cx="498578" cy="498578"/>
            </a:xfrm>
            <a:prstGeom prst="rect">
              <a:avLst/>
            </a:prstGeom>
          </p:spPr>
        </p:pic>
        <p:pic>
          <p:nvPicPr>
            <p:cNvPr id="33" name="Picture 32" descr="YouTube Logo">
              <a:extLst>
                <a:ext uri="{FF2B5EF4-FFF2-40B4-BE49-F238E27FC236}">
                  <a16:creationId xmlns:a16="http://schemas.microsoft.com/office/drawing/2014/main" id="{8E8D0B77-C8E1-40B7-B426-0ADF64DDB7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30331" y="5456938"/>
              <a:ext cx="1186209" cy="498578"/>
            </a:xfrm>
            <a:prstGeom prst="rect">
              <a:avLst/>
            </a:prstGeom>
          </p:spPr>
        </p:pic>
        <p:pic>
          <p:nvPicPr>
            <p:cNvPr id="34" name="Picture 33" descr="Twitter Logo">
              <a:extLst>
                <a:ext uri="{FF2B5EF4-FFF2-40B4-BE49-F238E27FC236}">
                  <a16:creationId xmlns:a16="http://schemas.microsoft.com/office/drawing/2014/main" id="{0734EE5C-DC3F-49B3-A76C-7985059D0C6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06464" y="5449515"/>
              <a:ext cx="498578" cy="498578"/>
            </a:xfrm>
            <a:prstGeom prst="rect">
              <a:avLst/>
            </a:prstGeom>
          </p:spPr>
        </p:pic>
      </p:grpSp>
    </p:spTree>
    <p:extLst>
      <p:ext uri="{BB962C8B-B14F-4D97-AF65-F5344CB8AC3E}">
        <p14:creationId xmlns:p14="http://schemas.microsoft.com/office/powerpoint/2010/main" val="3858507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25517" y="274638"/>
            <a:ext cx="11260083"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4043008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0924" y="274638"/>
            <a:ext cx="11354676"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
        <p:nvSpPr>
          <p:cNvPr id="8" name="Text Placeholder 2"/>
          <p:cNvSpPr>
            <a:spLocks noGrp="1"/>
          </p:cNvSpPr>
          <p:nvPr>
            <p:ph idx="1"/>
          </p:nvPr>
        </p:nvSpPr>
        <p:spPr>
          <a:xfrm>
            <a:off x="430924" y="1447800"/>
            <a:ext cx="11354676" cy="4962525"/>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a:t>Edit Master text styles</a:t>
            </a:r>
          </a:p>
        </p:txBody>
      </p:sp>
    </p:spTree>
    <p:extLst>
      <p:ext uri="{BB962C8B-B14F-4D97-AF65-F5344CB8AC3E}">
        <p14:creationId xmlns:p14="http://schemas.microsoft.com/office/powerpoint/2010/main" val="2441780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 Title Bar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25843D8-BC05-4CA4-9427-6AE321EAC585}"/>
              </a:ext>
            </a:extLst>
          </p:cNvPr>
          <p:cNvSpPr>
            <a:spLocks noGrp="1"/>
          </p:cNvSpPr>
          <p:nvPr>
            <p:ph type="title"/>
          </p:nvPr>
        </p:nvSpPr>
        <p:spPr>
          <a:xfrm>
            <a:off x="548783" y="274638"/>
            <a:ext cx="10972800" cy="64620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200896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388414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8640"/>
            <a:ext cx="11247120" cy="640080"/>
          </a:xfrm>
        </p:spPr>
        <p:txBody>
          <a:bodyPr anchor="b" anchorCtr="0">
            <a:normAutofit/>
          </a:bodyPr>
          <a:lstStyle>
            <a:lvl1pPr>
              <a:defRPr sz="3600" b="1" baseline="0"/>
            </a:lvl1pPr>
          </a:lstStyle>
          <a:p>
            <a:r>
              <a:rPr lang="en-US" dirty="0"/>
              <a:t>Slide Heading Calibri 36 Pt.</a:t>
            </a:r>
          </a:p>
        </p:txBody>
      </p:sp>
      <p:sp>
        <p:nvSpPr>
          <p:cNvPr id="4" name="Text Placeholder 3"/>
          <p:cNvSpPr>
            <a:spLocks noGrp="1"/>
          </p:cNvSpPr>
          <p:nvPr>
            <p:ph type="body" sz="quarter" idx="14" hasCustomPrompt="1"/>
          </p:nvPr>
        </p:nvSpPr>
        <p:spPr>
          <a:xfrm>
            <a:off x="457200" y="1463040"/>
            <a:ext cx="11247120" cy="4480560"/>
          </a:xfrm>
        </p:spPr>
        <p:txBody>
          <a:bodyPr/>
          <a:lstStyle/>
          <a:p>
            <a:pPr lvl="0"/>
            <a:r>
              <a:rPr lang="en-US" dirty="0"/>
              <a:t>Subhead Calibri Body 30 pt.</a:t>
            </a:r>
          </a:p>
          <a:p>
            <a:pPr lvl="1"/>
            <a:r>
              <a:rPr lang="en-US" dirty="0"/>
              <a:t>Calibri Body 28 pt.</a:t>
            </a:r>
          </a:p>
          <a:p>
            <a:pPr lvl="2"/>
            <a:r>
              <a:rPr lang="en-US" dirty="0"/>
              <a:t>Calibri Body 24 pt.</a:t>
            </a:r>
          </a:p>
        </p:txBody>
      </p:sp>
      <p:sp>
        <p:nvSpPr>
          <p:cNvPr id="3" name="Slide Number Placeholder 2"/>
          <p:cNvSpPr>
            <a:spLocks noGrp="1"/>
          </p:cNvSpPr>
          <p:nvPr>
            <p:ph type="sldNum" sz="quarter" idx="15"/>
          </p:nvPr>
        </p:nvSpPr>
        <p:spPr/>
        <p:txBody>
          <a:bodyPr/>
          <a:lstStyle/>
          <a:p>
            <a:fld id="{82ECB687-F57F-49F9-B73A-487ED709F178}" type="slidenum">
              <a:rPr lang="en-US" smtClean="0"/>
              <a:pPr/>
              <a:t>‹#›</a:t>
            </a:fld>
            <a:endParaRPr lang="en-US" dirty="0"/>
          </a:p>
        </p:txBody>
      </p:sp>
    </p:spTree>
    <p:extLst>
      <p:ext uri="{BB962C8B-B14F-4D97-AF65-F5344CB8AC3E}">
        <p14:creationId xmlns:p14="http://schemas.microsoft.com/office/powerpoint/2010/main" val="1290899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4"/>
          <p:cNvSpPr>
            <a:spLocks noGrp="1" noChangeArrowheads="1"/>
          </p:cNvSpPr>
          <p:nvPr>
            <p:ph type="subTitle" idx="1" hasCustomPrompt="1"/>
          </p:nvPr>
        </p:nvSpPr>
        <p:spPr>
          <a:xfrm>
            <a:off x="1044156" y="2568939"/>
            <a:ext cx="7655345" cy="389922"/>
          </a:xfrm>
        </p:spPr>
        <p:txBody>
          <a:bodyPr/>
          <a:lstStyle>
            <a:lvl1pPr marL="0" indent="0">
              <a:buFont typeface="Wingdings" pitchFamily="2" charset="2"/>
              <a:buNone/>
              <a:defRPr b="1" spc="0" baseline="0">
                <a:solidFill>
                  <a:schemeClr val="tx2"/>
                </a:solidFill>
                <a:latin typeface="Arial" pitchFamily="34" charset="0"/>
                <a:cs typeface="Arial"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a:t>Title here</a:t>
            </a:r>
          </a:p>
        </p:txBody>
      </p:sp>
      <p:sp>
        <p:nvSpPr>
          <p:cNvPr id="12" name="Rectangle 11"/>
          <p:cNvSpPr/>
          <p:nvPr/>
        </p:nvSpPr>
        <p:spPr bwMode="auto">
          <a:xfrm>
            <a:off x="0" y="1"/>
            <a:ext cx="157655"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cxnSp>
        <p:nvCxnSpPr>
          <p:cNvPr id="15" name="Straight Connector 14"/>
          <p:cNvCxnSpPr/>
          <p:nvPr/>
        </p:nvCxnSpPr>
        <p:spPr bwMode="auto">
          <a:xfrm>
            <a:off x="1098200"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8"/>
            <a:ext cx="157655"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cxnSp>
        <p:nvCxnSpPr>
          <p:cNvPr id="16" name="Straight Connector 15"/>
          <p:cNvCxnSpPr/>
          <p:nvPr/>
        </p:nvCxnSpPr>
        <p:spPr bwMode="auto">
          <a:xfrm>
            <a:off x="1098200"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578" y="6250820"/>
            <a:ext cx="894007" cy="243820"/>
          </a:xfrm>
          <a:prstGeom prst="rect">
            <a:avLst/>
          </a:prstGeom>
        </p:spPr>
      </p:pic>
      <p:sp>
        <p:nvSpPr>
          <p:cNvPr id="5" name="Text Placeholder 4"/>
          <p:cNvSpPr>
            <a:spLocks noGrp="1"/>
          </p:cNvSpPr>
          <p:nvPr>
            <p:ph type="body" sz="quarter" idx="10" hasCustomPrompt="1"/>
          </p:nvPr>
        </p:nvSpPr>
        <p:spPr>
          <a:xfrm>
            <a:off x="5715001" y="76201"/>
            <a:ext cx="6096000" cy="247649"/>
          </a:xfrm>
        </p:spPr>
        <p:txBody>
          <a:bodyPr/>
          <a:lstStyle>
            <a:lvl1pPr marL="0" marR="0" indent="0" algn="r" defTabSz="914400" rtl="0" eaLnBrk="1" fontAlgn="auto" latinLnBrk="0" hangingPunct="1">
              <a:lnSpc>
                <a:spcPct val="100000"/>
              </a:lnSpc>
              <a:spcBef>
                <a:spcPts val="0"/>
              </a:spcBef>
              <a:spcAft>
                <a:spcPts val="600"/>
              </a:spcAft>
              <a:buClrTx/>
              <a:buSzTx/>
              <a:buFontTx/>
              <a:buNone/>
              <a:tabLst/>
              <a:defRPr sz="1200" b="1">
                <a:solidFill>
                  <a:schemeClr val="tx2"/>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5F9E"/>
                </a:solidFill>
                <a:effectLst/>
                <a:uLnTx/>
                <a:uFillTx/>
                <a:latin typeface="Arial" pitchFamily="34" charset="0"/>
                <a:ea typeface="Verdana" pitchFamily="34" charset="0"/>
                <a:cs typeface="Verdana" pitchFamily="34" charset="0"/>
              </a:rPr>
              <a:t>Organization Name Here</a:t>
            </a:r>
          </a:p>
        </p:txBody>
      </p:sp>
      <p:sp>
        <p:nvSpPr>
          <p:cNvPr id="13" name="Text Placeholder 12"/>
          <p:cNvSpPr>
            <a:spLocks noGrp="1"/>
          </p:cNvSpPr>
          <p:nvPr>
            <p:ph type="body" sz="quarter" idx="11" hasCustomPrompt="1"/>
          </p:nvPr>
        </p:nvSpPr>
        <p:spPr>
          <a:xfrm>
            <a:off x="1066801" y="3086101"/>
            <a:ext cx="3416300" cy="447675"/>
          </a:xfrm>
        </p:spPr>
        <p:txBody>
          <a:bodyPr/>
          <a:lstStyle>
            <a:lvl1pPr marL="0" indent="0" algn="l" defTabSz="914400" rtl="0" eaLnBrk="1" latinLnBrk="0" hangingPunct="1">
              <a:spcBef>
                <a:spcPts val="0"/>
              </a:spcBef>
              <a:spcAft>
                <a:spcPts val="600"/>
              </a:spcAft>
              <a:buClr>
                <a:schemeClr val="tx2"/>
              </a:buClr>
              <a:buSzPct val="120000"/>
              <a:buFont typeface="Wingdings" pitchFamily="2" charset="2"/>
              <a:buNone/>
              <a:defRPr lang="en-US" sz="1800" b="1" kern="1200" spc="0" baseline="0" dirty="0">
                <a:solidFill>
                  <a:schemeClr val="tx2"/>
                </a:solidFill>
                <a:latin typeface="Arial" pitchFamily="34" charset="0"/>
                <a:ea typeface="+mn-ea"/>
                <a:cs typeface="Arial" pitchFamily="34" charset="0"/>
              </a:defRPr>
            </a:lvl1pPr>
            <a:lvl2pPr marL="287338" indent="0">
              <a:buNone/>
              <a:defRPr/>
            </a:lvl2pPr>
            <a:lvl3pPr marL="515938" indent="0">
              <a:buNone/>
              <a:defRPr/>
            </a:lvl3pPr>
            <a:lvl4pPr marL="801688" indent="0">
              <a:buNone/>
              <a:defRPr/>
            </a:lvl4pPr>
            <a:lvl5pPr marL="1090613" indent="0">
              <a:buNone/>
              <a:defRPr/>
            </a:lvl5pPr>
          </a:lstStyle>
          <a:p>
            <a:pPr lvl="0"/>
            <a:r>
              <a:rPr lang="en-US" dirty="0"/>
              <a:t>Date</a:t>
            </a:r>
          </a:p>
        </p:txBody>
      </p:sp>
      <p:sp>
        <p:nvSpPr>
          <p:cNvPr id="11" name="TextBox 10">
            <a:extLst>
              <a:ext uri="{FF2B5EF4-FFF2-40B4-BE49-F238E27FC236}">
                <a16:creationId xmlns:a16="http://schemas.microsoft.com/office/drawing/2014/main" id="{24CDB495-CD48-40E8-9D97-742C7B0EA647}"/>
              </a:ext>
            </a:extLst>
          </p:cNvPr>
          <p:cNvSpPr txBox="1"/>
          <p:nvPr userDrawn="1"/>
        </p:nvSpPr>
        <p:spPr>
          <a:xfrm>
            <a:off x="317538" y="6557865"/>
            <a:ext cx="4115229" cy="230832"/>
          </a:xfrm>
          <a:prstGeom prst="rect">
            <a:avLst/>
          </a:prstGeom>
          <a:noFill/>
        </p:spPr>
        <p:txBody>
          <a:bodyPr wrap="none" rtlCol="0">
            <a:spAutoFit/>
          </a:bodyPr>
          <a:lstStyle/>
          <a:p>
            <a:pPr>
              <a:spcAft>
                <a:spcPts val="600"/>
              </a:spcAft>
            </a:pPr>
            <a:r>
              <a:rPr lang="en-US" sz="900" dirty="0">
                <a:solidFill>
                  <a:schemeClr val="bg1">
                    <a:lumMod val="50000"/>
                  </a:schemeClr>
                </a:solidFill>
              </a:rPr>
              <a:t>Approved for public release. Distribution unlimited. Case Number 16-1988.</a:t>
            </a:r>
            <a:endParaRPr lang="en-US" sz="900" dirty="0">
              <a:solidFill>
                <a:schemeClr val="bg1">
                  <a:lumMod val="50000"/>
                </a:schemeClr>
              </a:solidFill>
              <a:ea typeface="Verdana" pitchFamily="34" charset="0"/>
              <a:cs typeface="Verdana" pitchFamily="34" charset="0"/>
            </a:endParaRPr>
          </a:p>
        </p:txBody>
      </p:sp>
    </p:spTree>
    <p:extLst>
      <p:ext uri="{BB962C8B-B14F-4D97-AF65-F5344CB8AC3E}">
        <p14:creationId xmlns:p14="http://schemas.microsoft.com/office/powerpoint/2010/main" val="3520943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0924" y="274638"/>
            <a:ext cx="11354676"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
        <p:nvSpPr>
          <p:cNvPr id="8" name="Text Placeholder 2"/>
          <p:cNvSpPr>
            <a:spLocks noGrp="1"/>
          </p:cNvSpPr>
          <p:nvPr>
            <p:ph idx="1"/>
          </p:nvPr>
        </p:nvSpPr>
        <p:spPr>
          <a:xfrm>
            <a:off x="430924" y="1447800"/>
            <a:ext cx="11354676" cy="4962525"/>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a:t>Edit Master text styles</a:t>
            </a:r>
          </a:p>
        </p:txBody>
      </p:sp>
    </p:spTree>
    <p:extLst>
      <p:ext uri="{BB962C8B-B14F-4D97-AF65-F5344CB8AC3E}">
        <p14:creationId xmlns:p14="http://schemas.microsoft.com/office/powerpoint/2010/main" val="2970623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25517" y="274638"/>
            <a:ext cx="11260083"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2229386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3" name="Rectangle 2"/>
          <p:cNvSpPr/>
          <p:nvPr/>
        </p:nvSpPr>
        <p:spPr bwMode="auto">
          <a:xfrm>
            <a:off x="0" y="1"/>
            <a:ext cx="220717"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 name="Rectangle 3"/>
          <p:cNvSpPr/>
          <p:nvPr/>
        </p:nvSpPr>
        <p:spPr bwMode="auto">
          <a:xfrm>
            <a:off x="0" y="1371601"/>
            <a:ext cx="220717"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8" name="TextBox 7"/>
          <p:cNvSpPr txBox="1"/>
          <p:nvPr/>
        </p:nvSpPr>
        <p:spPr>
          <a:xfrm>
            <a:off x="9765908"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sp>
        <p:nvSpPr>
          <p:cNvPr id="6" name="TextBox 5">
            <a:extLst>
              <a:ext uri="{FF2B5EF4-FFF2-40B4-BE49-F238E27FC236}">
                <a16:creationId xmlns:a16="http://schemas.microsoft.com/office/drawing/2014/main" id="{DE22846B-16E0-4665-9648-105EA8BA286A}"/>
              </a:ext>
            </a:extLst>
          </p:cNvPr>
          <p:cNvSpPr txBox="1"/>
          <p:nvPr userDrawn="1"/>
        </p:nvSpPr>
        <p:spPr>
          <a:xfrm>
            <a:off x="317538" y="6627168"/>
            <a:ext cx="4115229" cy="230832"/>
          </a:xfrm>
          <a:prstGeom prst="rect">
            <a:avLst/>
          </a:prstGeom>
          <a:noFill/>
        </p:spPr>
        <p:txBody>
          <a:bodyPr wrap="none" rtlCol="0">
            <a:spAutoFit/>
          </a:bodyPr>
          <a:lstStyle/>
          <a:p>
            <a:pPr>
              <a:spcAft>
                <a:spcPts val="600"/>
              </a:spcAft>
            </a:pPr>
            <a:r>
              <a:rPr lang="en-US" sz="900" dirty="0">
                <a:solidFill>
                  <a:schemeClr val="bg1">
                    <a:lumMod val="50000"/>
                  </a:schemeClr>
                </a:solidFill>
              </a:rPr>
              <a:t>Approved for public release. Distribution unlimited. Case Number 16-1988.</a:t>
            </a:r>
            <a:endParaRPr lang="en-US" sz="900" dirty="0">
              <a:solidFill>
                <a:schemeClr val="bg1">
                  <a:lumMod val="50000"/>
                </a:schemeClr>
              </a:solidFill>
              <a:ea typeface="Verdana" pitchFamily="34" charset="0"/>
              <a:cs typeface="Verdana" pitchFamily="34" charset="0"/>
            </a:endParaRPr>
          </a:p>
        </p:txBody>
      </p:sp>
    </p:spTree>
    <p:extLst>
      <p:ext uri="{BB962C8B-B14F-4D97-AF65-F5344CB8AC3E}">
        <p14:creationId xmlns:p14="http://schemas.microsoft.com/office/powerpoint/2010/main" val="1109764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4" name="Rectangle 3"/>
          <p:cNvSpPr/>
          <p:nvPr/>
        </p:nvSpPr>
        <p:spPr>
          <a:xfrm>
            <a:off x="1" y="0"/>
            <a:ext cx="8001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Text Placeholder 5"/>
          <p:cNvSpPr>
            <a:spLocks noGrp="1"/>
          </p:cNvSpPr>
          <p:nvPr>
            <p:ph type="body" sz="quarter" idx="10" hasCustomPrompt="1"/>
          </p:nvPr>
        </p:nvSpPr>
        <p:spPr>
          <a:xfrm>
            <a:off x="1979084" y="2486024"/>
            <a:ext cx="8280400" cy="1666876"/>
          </a:xfrm>
        </p:spPr>
        <p:txBody>
          <a:bodyPr anchor="ctr"/>
          <a:lstStyle>
            <a:lvl1pPr marL="0" indent="0" algn="ctr">
              <a:buNone/>
              <a:defRPr sz="3600">
                <a:solidFill>
                  <a:schemeClr val="tx2"/>
                </a:solidFill>
              </a:defRPr>
            </a:lvl1pPr>
          </a:lstStyle>
          <a:p>
            <a:pPr lvl="0"/>
            <a:r>
              <a:rPr lang="en-US" dirty="0"/>
              <a:t>Section Header</a:t>
            </a:r>
            <a:br>
              <a:rPr lang="en-US" dirty="0"/>
            </a:br>
            <a:r>
              <a:rPr lang="en-US" dirty="0"/>
              <a:t>here</a:t>
            </a:r>
          </a:p>
        </p:txBody>
      </p:sp>
      <p:cxnSp>
        <p:nvCxnSpPr>
          <p:cNvPr id="8" name="Straight Connector 7"/>
          <p:cNvCxnSpPr/>
          <p:nvPr/>
        </p:nvCxnSpPr>
        <p:spPr>
          <a:xfrm>
            <a:off x="546100" y="2200275"/>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6100" y="4343400"/>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9008031-E745-4D1D-BF6E-8505CDF93932}"/>
              </a:ext>
            </a:extLst>
          </p:cNvPr>
          <p:cNvSpPr txBox="1"/>
          <p:nvPr userDrawn="1"/>
        </p:nvSpPr>
        <p:spPr>
          <a:xfrm>
            <a:off x="246654" y="6607002"/>
            <a:ext cx="4115229" cy="230832"/>
          </a:xfrm>
          <a:prstGeom prst="rect">
            <a:avLst/>
          </a:prstGeom>
          <a:noFill/>
        </p:spPr>
        <p:txBody>
          <a:bodyPr wrap="none" rtlCol="0">
            <a:spAutoFit/>
          </a:bodyPr>
          <a:lstStyle/>
          <a:p>
            <a:pPr>
              <a:spcAft>
                <a:spcPts val="600"/>
              </a:spcAft>
            </a:pPr>
            <a:r>
              <a:rPr lang="en-US" sz="900" dirty="0">
                <a:solidFill>
                  <a:schemeClr val="bg1">
                    <a:lumMod val="50000"/>
                  </a:schemeClr>
                </a:solidFill>
              </a:rPr>
              <a:t>Approved for public release. Distribution unlimited. Case Number 16-1988.</a:t>
            </a:r>
            <a:endParaRPr lang="en-US" sz="900" dirty="0">
              <a:solidFill>
                <a:schemeClr val="bg1">
                  <a:lumMod val="50000"/>
                </a:schemeClr>
              </a:solidFill>
              <a:ea typeface="Verdana" pitchFamily="34" charset="0"/>
              <a:cs typeface="Verdana" pitchFamily="34" charset="0"/>
            </a:endParaRPr>
          </a:p>
        </p:txBody>
      </p:sp>
    </p:spTree>
    <p:extLst>
      <p:ext uri="{BB962C8B-B14F-4D97-AF65-F5344CB8AC3E}">
        <p14:creationId xmlns:p14="http://schemas.microsoft.com/office/powerpoint/2010/main" val="2036541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0924" y="1498597"/>
            <a:ext cx="5444359"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096000" y="1498597"/>
            <a:ext cx="5689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1075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Logical Model">
    <p:spTree>
      <p:nvGrpSpPr>
        <p:cNvPr id="1" name=""/>
        <p:cNvGrpSpPr/>
        <p:nvPr/>
      </p:nvGrpSpPr>
      <p:grpSpPr>
        <a:xfrm>
          <a:off x="0" y="0"/>
          <a:ext cx="0" cy="0"/>
          <a:chOff x="0" y="0"/>
          <a:chExt cx="0" cy="0"/>
        </a:xfrm>
      </p:grpSpPr>
      <p:sp>
        <p:nvSpPr>
          <p:cNvPr id="3" name="Rectangle 2"/>
          <p:cNvSpPr/>
          <p:nvPr/>
        </p:nvSpPr>
        <p:spPr bwMode="auto">
          <a:xfrm>
            <a:off x="0" y="1"/>
            <a:ext cx="220717"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 name="Rectangle 3"/>
          <p:cNvSpPr/>
          <p:nvPr/>
        </p:nvSpPr>
        <p:spPr bwMode="auto">
          <a:xfrm>
            <a:off x="0" y="1371601"/>
            <a:ext cx="220717"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8" name="TextBox 7"/>
          <p:cNvSpPr txBox="1"/>
          <p:nvPr/>
        </p:nvSpPr>
        <p:spPr>
          <a:xfrm>
            <a:off x="9765908"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6" name="Picture 5">
            <a:extLst>
              <a:ext uri="{FF2B5EF4-FFF2-40B4-BE49-F238E27FC236}">
                <a16:creationId xmlns:a16="http://schemas.microsoft.com/office/drawing/2014/main" id="{61D9FB4C-F66A-47EF-832D-D7A7ADD2273F}"/>
              </a:ext>
            </a:extLst>
          </p:cNvPr>
          <p:cNvPicPr>
            <a:picLocks noChangeAspect="1"/>
          </p:cNvPicPr>
          <p:nvPr userDrawn="1"/>
        </p:nvPicPr>
        <p:blipFill>
          <a:blip r:embed="rId2">
            <a:clrChange>
              <a:clrFrom>
                <a:srgbClr val="FCFCFC"/>
              </a:clrFrom>
              <a:clrTo>
                <a:srgbClr val="FCFCFC">
                  <a:alpha val="0"/>
                </a:srgbClr>
              </a:clrTo>
            </a:clrChange>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07764" y="22852"/>
            <a:ext cx="11923741" cy="6583868"/>
          </a:xfrm>
          <a:prstGeom prst="rect">
            <a:avLst/>
          </a:prstGeom>
        </p:spPr>
      </p:pic>
      <p:sp>
        <p:nvSpPr>
          <p:cNvPr id="2" name="Rectangle 1">
            <a:extLst>
              <a:ext uri="{FF2B5EF4-FFF2-40B4-BE49-F238E27FC236}">
                <a16:creationId xmlns:a16="http://schemas.microsoft.com/office/drawing/2014/main" id="{E890A1B1-5B28-49F1-A1BC-F2FB53B3C49E}"/>
              </a:ext>
            </a:extLst>
          </p:cNvPr>
          <p:cNvSpPr/>
          <p:nvPr userDrawn="1"/>
        </p:nvSpPr>
        <p:spPr>
          <a:xfrm>
            <a:off x="1681133" y="647463"/>
            <a:ext cx="550912" cy="925759"/>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F2EEC338-C302-41F3-B166-068F680C1D18}"/>
              </a:ext>
            </a:extLst>
          </p:cNvPr>
          <p:cNvSpPr/>
          <p:nvPr userDrawn="1"/>
        </p:nvSpPr>
        <p:spPr>
          <a:xfrm>
            <a:off x="1726573" y="1734953"/>
            <a:ext cx="550912" cy="925759"/>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BE7CE3EA-4AD5-4006-BA81-0068BDA18B4B}"/>
              </a:ext>
            </a:extLst>
          </p:cNvPr>
          <p:cNvSpPr/>
          <p:nvPr userDrawn="1"/>
        </p:nvSpPr>
        <p:spPr>
          <a:xfrm>
            <a:off x="1492763" y="2660712"/>
            <a:ext cx="784718" cy="656118"/>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E3CC9EFD-AD1B-4BD2-9EC5-618B1D17ECFE}"/>
              </a:ext>
            </a:extLst>
          </p:cNvPr>
          <p:cNvSpPr/>
          <p:nvPr userDrawn="1"/>
        </p:nvSpPr>
        <p:spPr>
          <a:xfrm>
            <a:off x="3521835" y="998646"/>
            <a:ext cx="1544281" cy="1852465"/>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46538B06-60D1-45AA-9D7C-DBF52832C907}"/>
              </a:ext>
            </a:extLst>
          </p:cNvPr>
          <p:cNvSpPr/>
          <p:nvPr userDrawn="1"/>
        </p:nvSpPr>
        <p:spPr>
          <a:xfrm>
            <a:off x="2941035" y="3188568"/>
            <a:ext cx="1074374" cy="2093370"/>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90FA08A6-AE07-4483-9551-A84022B95FEE}"/>
              </a:ext>
            </a:extLst>
          </p:cNvPr>
          <p:cNvSpPr/>
          <p:nvPr userDrawn="1"/>
        </p:nvSpPr>
        <p:spPr>
          <a:xfrm>
            <a:off x="3320615" y="2851111"/>
            <a:ext cx="1074374" cy="337457"/>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8D859632-7A99-4F15-A487-7E9DEA2A554D}"/>
              </a:ext>
            </a:extLst>
          </p:cNvPr>
          <p:cNvSpPr/>
          <p:nvPr userDrawn="1"/>
        </p:nvSpPr>
        <p:spPr>
          <a:xfrm>
            <a:off x="4742384" y="292155"/>
            <a:ext cx="550913" cy="860784"/>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a:extLst>
              <a:ext uri="{FF2B5EF4-FFF2-40B4-BE49-F238E27FC236}">
                <a16:creationId xmlns:a16="http://schemas.microsoft.com/office/drawing/2014/main" id="{28187D51-61E0-4AA6-B628-4170B5F52377}"/>
              </a:ext>
            </a:extLst>
          </p:cNvPr>
          <p:cNvSpPr/>
          <p:nvPr userDrawn="1"/>
        </p:nvSpPr>
        <p:spPr>
          <a:xfrm>
            <a:off x="8047897" y="1134953"/>
            <a:ext cx="732615" cy="1716157"/>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A9CCDD7A-280A-4D6F-8882-8556DB0BC028}"/>
              </a:ext>
            </a:extLst>
          </p:cNvPr>
          <p:cNvSpPr/>
          <p:nvPr userDrawn="1"/>
        </p:nvSpPr>
        <p:spPr>
          <a:xfrm>
            <a:off x="7164324" y="2247189"/>
            <a:ext cx="732615" cy="603921"/>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8E514C0A-2FA2-40F2-B456-9DAC116CFA4A}"/>
              </a:ext>
            </a:extLst>
          </p:cNvPr>
          <p:cNvSpPr/>
          <p:nvPr userDrawn="1"/>
        </p:nvSpPr>
        <p:spPr>
          <a:xfrm>
            <a:off x="6199588" y="1098037"/>
            <a:ext cx="487656" cy="994861"/>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6FC810DC-FAA3-4A29-946D-11C82F5975AB}"/>
              </a:ext>
            </a:extLst>
          </p:cNvPr>
          <p:cNvSpPr/>
          <p:nvPr userDrawn="1"/>
        </p:nvSpPr>
        <p:spPr>
          <a:xfrm>
            <a:off x="5349743" y="3861115"/>
            <a:ext cx="454709" cy="925759"/>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394A4FD4-F927-4C62-A987-429E5220431C}"/>
              </a:ext>
            </a:extLst>
          </p:cNvPr>
          <p:cNvSpPr/>
          <p:nvPr userDrawn="1"/>
        </p:nvSpPr>
        <p:spPr>
          <a:xfrm>
            <a:off x="6496872" y="4462195"/>
            <a:ext cx="454709" cy="1347937"/>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E8278C29-EA88-4ECC-AC2D-5D7221952D90}"/>
              </a:ext>
            </a:extLst>
          </p:cNvPr>
          <p:cNvSpPr/>
          <p:nvPr userDrawn="1"/>
        </p:nvSpPr>
        <p:spPr>
          <a:xfrm>
            <a:off x="8704115" y="436373"/>
            <a:ext cx="792014" cy="1347937"/>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3D9813DB-03D2-4C6F-8F68-A451534E11AA}"/>
              </a:ext>
            </a:extLst>
          </p:cNvPr>
          <p:cNvSpPr/>
          <p:nvPr userDrawn="1"/>
        </p:nvSpPr>
        <p:spPr>
          <a:xfrm>
            <a:off x="10401376" y="1595467"/>
            <a:ext cx="477344" cy="1347937"/>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B7590B9C-41C2-45A3-827D-0B9833A0B118}"/>
              </a:ext>
            </a:extLst>
          </p:cNvPr>
          <p:cNvSpPr/>
          <p:nvPr userDrawn="1"/>
        </p:nvSpPr>
        <p:spPr>
          <a:xfrm>
            <a:off x="10620671" y="4591104"/>
            <a:ext cx="531446" cy="1347937"/>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07E5D530-81DA-4BD7-BB47-C2095DC685BF}"/>
              </a:ext>
            </a:extLst>
          </p:cNvPr>
          <p:cNvSpPr/>
          <p:nvPr userDrawn="1"/>
        </p:nvSpPr>
        <p:spPr>
          <a:xfrm>
            <a:off x="5729323" y="3152937"/>
            <a:ext cx="2114070" cy="1112370"/>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85D4A854-AE9D-498A-9E3B-E2BC8A1C2F3A}"/>
              </a:ext>
            </a:extLst>
          </p:cNvPr>
          <p:cNvSpPr/>
          <p:nvPr userDrawn="1"/>
        </p:nvSpPr>
        <p:spPr>
          <a:xfrm>
            <a:off x="4678483" y="3152937"/>
            <a:ext cx="1125969" cy="708178"/>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79DB000E-524B-4112-A8A9-46A5858E216E}"/>
              </a:ext>
            </a:extLst>
          </p:cNvPr>
          <p:cNvSpPr/>
          <p:nvPr userDrawn="1"/>
        </p:nvSpPr>
        <p:spPr>
          <a:xfrm>
            <a:off x="8185655" y="2851109"/>
            <a:ext cx="1755946" cy="1112101"/>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7D41D630-6801-442A-971E-3DC3ACA86655}"/>
              </a:ext>
            </a:extLst>
          </p:cNvPr>
          <p:cNvSpPr/>
          <p:nvPr userDrawn="1"/>
        </p:nvSpPr>
        <p:spPr>
          <a:xfrm>
            <a:off x="8799965" y="3963210"/>
            <a:ext cx="965943" cy="1750370"/>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a:extLst>
              <a:ext uri="{FF2B5EF4-FFF2-40B4-BE49-F238E27FC236}">
                <a16:creationId xmlns:a16="http://schemas.microsoft.com/office/drawing/2014/main" id="{EDC25A85-A220-444C-82C9-17B7DE000CB9}"/>
              </a:ext>
            </a:extLst>
          </p:cNvPr>
          <p:cNvSpPr/>
          <p:nvPr userDrawn="1"/>
        </p:nvSpPr>
        <p:spPr>
          <a:xfrm>
            <a:off x="5507264" y="1952802"/>
            <a:ext cx="566564" cy="1263690"/>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60DABB74-BD81-4BB2-85A9-E635B5D23A3E}"/>
              </a:ext>
            </a:extLst>
          </p:cNvPr>
          <p:cNvSpPr/>
          <p:nvPr userDrawn="1"/>
        </p:nvSpPr>
        <p:spPr>
          <a:xfrm>
            <a:off x="6072339" y="2737994"/>
            <a:ext cx="838707" cy="578836"/>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ectangle 28">
            <a:extLst>
              <a:ext uri="{FF2B5EF4-FFF2-40B4-BE49-F238E27FC236}">
                <a16:creationId xmlns:a16="http://schemas.microsoft.com/office/drawing/2014/main" id="{63D552DF-B073-4C6F-B477-465DA5DA26BF}"/>
              </a:ext>
            </a:extLst>
          </p:cNvPr>
          <p:cNvSpPr/>
          <p:nvPr userDrawn="1"/>
        </p:nvSpPr>
        <p:spPr>
          <a:xfrm>
            <a:off x="8752194" y="2317575"/>
            <a:ext cx="675781" cy="578836"/>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E5A47584-11DC-4E19-AA7C-106FF634D089}"/>
              </a:ext>
            </a:extLst>
          </p:cNvPr>
          <p:cNvSpPr/>
          <p:nvPr userDrawn="1"/>
        </p:nvSpPr>
        <p:spPr>
          <a:xfrm>
            <a:off x="5784866" y="4518622"/>
            <a:ext cx="675781" cy="496379"/>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5D1D52EA-0C02-44B8-AA96-D66149FE7375}"/>
              </a:ext>
            </a:extLst>
          </p:cNvPr>
          <p:cNvSpPr/>
          <p:nvPr userDrawn="1"/>
        </p:nvSpPr>
        <p:spPr>
          <a:xfrm>
            <a:off x="3381731" y="986067"/>
            <a:ext cx="161858" cy="220554"/>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8E6FBDD1-1E16-4663-A727-07E0D79856BE}"/>
              </a:ext>
            </a:extLst>
          </p:cNvPr>
          <p:cNvSpPr/>
          <p:nvPr userDrawn="1"/>
        </p:nvSpPr>
        <p:spPr>
          <a:xfrm>
            <a:off x="1542086" y="2317574"/>
            <a:ext cx="180296" cy="202939"/>
          </a:xfrm>
          <a:prstGeom prst="rect">
            <a:avLst/>
          </a:prstGeom>
          <a:solidFill>
            <a:srgbClr val="FFFFFF">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TextBox 32">
            <a:extLst>
              <a:ext uri="{FF2B5EF4-FFF2-40B4-BE49-F238E27FC236}">
                <a16:creationId xmlns:a16="http://schemas.microsoft.com/office/drawing/2014/main" id="{7FFC5534-864C-4633-AECB-CCDA3E847402}"/>
              </a:ext>
            </a:extLst>
          </p:cNvPr>
          <p:cNvSpPr txBox="1"/>
          <p:nvPr userDrawn="1"/>
        </p:nvSpPr>
        <p:spPr>
          <a:xfrm>
            <a:off x="279760" y="6580506"/>
            <a:ext cx="4115229" cy="230832"/>
          </a:xfrm>
          <a:prstGeom prst="rect">
            <a:avLst/>
          </a:prstGeom>
          <a:noFill/>
        </p:spPr>
        <p:txBody>
          <a:bodyPr wrap="none" rtlCol="0">
            <a:spAutoFit/>
          </a:bodyPr>
          <a:lstStyle/>
          <a:p>
            <a:pPr>
              <a:spcAft>
                <a:spcPts val="600"/>
              </a:spcAft>
            </a:pPr>
            <a:r>
              <a:rPr lang="en-US" sz="900" dirty="0">
                <a:solidFill>
                  <a:schemeClr val="bg1">
                    <a:lumMod val="50000"/>
                  </a:schemeClr>
                </a:solidFill>
              </a:rPr>
              <a:t>Approved for public release. Distribution unlimited. Case Number 16-1988.</a:t>
            </a:r>
            <a:endParaRPr lang="en-US" sz="900" dirty="0">
              <a:solidFill>
                <a:schemeClr val="bg1">
                  <a:lumMod val="50000"/>
                </a:schemeClr>
              </a:solidFill>
              <a:ea typeface="Verdana" pitchFamily="34" charset="0"/>
              <a:cs typeface="Verdana" pitchFamily="34" charset="0"/>
            </a:endParaRPr>
          </a:p>
        </p:txBody>
      </p:sp>
    </p:spTree>
    <p:extLst>
      <p:ext uri="{BB962C8B-B14F-4D97-AF65-F5344CB8AC3E}">
        <p14:creationId xmlns:p14="http://schemas.microsoft.com/office/powerpoint/2010/main" val="2867324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616448" y="365760"/>
            <a:ext cx="11236721" cy="7502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5" name="Footer Placeholder 4">
            <a:extLst>
              <a:ext uri="{FF2B5EF4-FFF2-40B4-BE49-F238E27FC236}">
                <a16:creationId xmlns:a16="http://schemas.microsoft.com/office/drawing/2014/main" id="{23EC0F36-D4CB-468E-9966-B9986B20A44E}"/>
              </a:ext>
            </a:extLst>
          </p:cNvPr>
          <p:cNvSpPr>
            <a:spLocks noGrp="1"/>
          </p:cNvSpPr>
          <p:nvPr>
            <p:ph type="ftr" sz="quarter" idx="11"/>
          </p:nvPr>
        </p:nvSpPr>
        <p:spPr>
          <a:xfrm>
            <a:off x="616448" y="6466541"/>
            <a:ext cx="7536952" cy="239059"/>
          </a:xfrm>
        </p:spPr>
        <p:txBody>
          <a:bodyPr/>
          <a:lstStyle>
            <a:lvl1pPr algn="l">
              <a:defRPr/>
            </a:lvl1pPr>
          </a:lstStyle>
          <a:p>
            <a:r>
              <a:rPr lang="en-US" altLang="en-US" dirty="0">
                <a:solidFill>
                  <a:schemeClr val="tx1">
                    <a:lumMod val="50000"/>
                    <a:lumOff val="50000"/>
                  </a:schemeClr>
                </a:solidFill>
                <a:latin typeface="Arial" pitchFamily="34" charset="0"/>
                <a:cs typeface="Arial" pitchFamily="34" charset="0"/>
              </a:rPr>
              <a:t>© 2019 The MITRE Corporation. All rights reserved.</a:t>
            </a:r>
            <a:endParaRPr lang="en-US" dirty="0">
              <a:solidFill>
                <a:schemeClr val="tx1">
                  <a:lumMod val="50000"/>
                  <a:lumOff val="50000"/>
                </a:schemeClr>
              </a:solidFill>
              <a:latin typeface="Arial" pitchFamily="34" charset="0"/>
              <a:cs typeface="Arial" pitchFamily="34" charset="0"/>
            </a:endParaRP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 </a:t>
            </a:r>
            <a:fld id="{295008BC-DA31-4D19-837B-EFA4386B05F5}" type="slidenum">
              <a:rPr lang="en-US" smtClean="0">
                <a:latin typeface="Arial" pitchFamily="34" charset="0"/>
              </a:rPr>
              <a:pPr/>
              <a:t>‹#›</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4073607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4862" y="1822563"/>
            <a:ext cx="6261618" cy="1181849"/>
          </a:xfrm>
        </p:spPr>
        <p:txBody>
          <a:bodyPr tIns="0" anchor="t" anchorCtr="0">
            <a:noAutofit/>
          </a:bodyPr>
          <a:lstStyle>
            <a:lvl1pPr algn="l">
              <a:lnSpc>
                <a:spcPct val="100000"/>
              </a:lnSpc>
              <a:defRPr sz="4000" b="1" spc="0" baseline="0">
                <a:solidFill>
                  <a:srgbClr val="24446C"/>
                </a:solidFill>
                <a:latin typeface="Calibri" panose="020F0502020204030204" pitchFamily="34" charset="0"/>
              </a:defRPr>
            </a:lvl1pPr>
          </a:lstStyle>
          <a:p>
            <a:r>
              <a:rPr lang="en-US" dirty="0"/>
              <a:t>Presentation Title </a:t>
            </a:r>
            <a:br>
              <a:rPr lang="en-US" dirty="0"/>
            </a:br>
            <a:r>
              <a:rPr lang="en-US" dirty="0"/>
              <a:t>Calibri 40 Pt.</a:t>
            </a:r>
          </a:p>
        </p:txBody>
      </p:sp>
      <p:sp>
        <p:nvSpPr>
          <p:cNvPr id="3" name="Subtitle 2"/>
          <p:cNvSpPr>
            <a:spLocks noGrp="1"/>
          </p:cNvSpPr>
          <p:nvPr>
            <p:ph type="subTitle" idx="1" hasCustomPrompt="1"/>
          </p:nvPr>
        </p:nvSpPr>
        <p:spPr>
          <a:xfrm>
            <a:off x="4944862" y="3152886"/>
            <a:ext cx="6261618" cy="901567"/>
          </a:xfrm>
        </p:spPr>
        <p:txBody>
          <a:bodyPr/>
          <a:lstStyle>
            <a:lvl1pPr marL="0" indent="0" algn="l">
              <a:lnSpc>
                <a:spcPct val="100000"/>
              </a:lnSpc>
              <a:spcBef>
                <a:spcPts val="0"/>
              </a:spcBef>
              <a:buNone/>
              <a:defRPr sz="2400" b="1">
                <a:solidFill>
                  <a:srgbClr val="4E84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Calibri Body 24 pt., Bold</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4388" y="2311765"/>
            <a:ext cx="2887109" cy="1771964"/>
          </a:xfrm>
          <a:prstGeom prst="rect">
            <a:avLst/>
          </a:prstGeom>
        </p:spPr>
      </p:pic>
      <p:cxnSp>
        <p:nvCxnSpPr>
          <p:cNvPr id="11" name="Straight Connector 10"/>
          <p:cNvCxnSpPr/>
          <p:nvPr userDrawn="1"/>
        </p:nvCxnSpPr>
        <p:spPr>
          <a:xfrm>
            <a:off x="4509858" y="1868133"/>
            <a:ext cx="0" cy="3023453"/>
          </a:xfrm>
          <a:prstGeom prst="line">
            <a:avLst/>
          </a:prstGeom>
          <a:ln w="15875">
            <a:solidFill>
              <a:srgbClr val="4E84C4"/>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4944862" y="4186388"/>
            <a:ext cx="6261618" cy="725518"/>
          </a:xfrm>
        </p:spPr>
        <p:txBody>
          <a:bodyPr>
            <a:normAutofit/>
          </a:bodyPr>
          <a:lstStyle>
            <a:lvl1pPr marL="0" indent="0">
              <a:lnSpc>
                <a:spcPct val="100000"/>
              </a:lnSpc>
              <a:spcBef>
                <a:spcPts val="0"/>
              </a:spcBef>
              <a:buNone/>
              <a:defRPr sz="2000" i="1">
                <a:solidFill>
                  <a:srgbClr val="4E84C4"/>
                </a:solidFill>
                <a:latin typeface="+mn-lt"/>
              </a:defRPr>
            </a:lvl1pPr>
            <a:lvl2pPr marL="457200" indent="0">
              <a:buNone/>
              <a:defRPr/>
            </a:lvl2pPr>
            <a:lvl5pPr marL="1828800" indent="0">
              <a:buNone/>
              <a:defRPr/>
            </a:lvl5pPr>
          </a:lstStyle>
          <a:p>
            <a:pPr lvl="0"/>
            <a:r>
              <a:rPr lang="en-US" dirty="0"/>
              <a:t>Presenter’s name and title</a:t>
            </a:r>
          </a:p>
          <a:p>
            <a:pPr lvl="0"/>
            <a:r>
              <a:rPr lang="en-US" dirty="0"/>
              <a:t>Calibri Body 20 pt., italics</a:t>
            </a:r>
          </a:p>
        </p:txBody>
      </p:sp>
    </p:spTree>
    <p:extLst>
      <p:ext uri="{BB962C8B-B14F-4D97-AF65-F5344CB8AC3E}">
        <p14:creationId xmlns:p14="http://schemas.microsoft.com/office/powerpoint/2010/main" val="151170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p:cNvSpPr txBox="1"/>
          <p:nvPr/>
        </p:nvSpPr>
        <p:spPr>
          <a:xfrm>
            <a:off x="9765908"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9" name="Picture 3">
            <a:extLst>
              <a:ext uri="{FF2B5EF4-FFF2-40B4-BE49-F238E27FC236}">
                <a16:creationId xmlns:a16="http://schemas.microsoft.com/office/drawing/2014/main" id="{D6C0C4A3-8490-402E-ACD7-61EE00AF5B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10404" y="5793340"/>
            <a:ext cx="9271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18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612531" y="3666744"/>
            <a:ext cx="10972946" cy="565352"/>
          </a:xfrm>
        </p:spPr>
        <p:txBody>
          <a:bodyPr>
            <a:normAutofit/>
          </a:bodyPr>
          <a:lstStyle>
            <a:lvl1pPr algn="ctr">
              <a:defRPr sz="2800"/>
            </a:lvl1pPr>
          </a:lstStyle>
          <a:p>
            <a:pPr lvl="0"/>
            <a:r>
              <a:rPr lang="en-US" dirty="0"/>
              <a:t>Section subhead, Calibri Body 30 pt.</a:t>
            </a:r>
          </a:p>
        </p:txBody>
      </p:sp>
      <p:sp>
        <p:nvSpPr>
          <p:cNvPr id="15" name="Title 1"/>
          <p:cNvSpPr>
            <a:spLocks noGrp="1"/>
          </p:cNvSpPr>
          <p:nvPr>
            <p:ph type="title" hasCustomPrompt="1"/>
          </p:nvPr>
        </p:nvSpPr>
        <p:spPr>
          <a:xfrm>
            <a:off x="612559" y="2377440"/>
            <a:ext cx="10972800" cy="1108478"/>
          </a:xfrm>
        </p:spPr>
        <p:txBody>
          <a:bodyPr anchor="b" anchorCtr="0">
            <a:normAutofit/>
          </a:bodyPr>
          <a:lstStyle>
            <a:lvl1pPr algn="ctr">
              <a:defRPr sz="3600" b="1" baseline="0">
                <a:solidFill>
                  <a:schemeClr val="tx2"/>
                </a:solidFill>
              </a:defRPr>
            </a:lvl1pPr>
          </a:lstStyle>
          <a:p>
            <a:r>
              <a:rPr lang="en-US" dirty="0"/>
              <a:t>Section Heading, </a:t>
            </a:r>
            <a:br>
              <a:rPr lang="en-US" dirty="0"/>
            </a:br>
            <a:r>
              <a:rPr lang="en-US" dirty="0"/>
              <a:t>Calibri 36 Pt</a:t>
            </a:r>
          </a:p>
        </p:txBody>
      </p:sp>
    </p:spTree>
    <p:extLst>
      <p:ext uri="{BB962C8B-B14F-4D97-AF65-F5344CB8AC3E}">
        <p14:creationId xmlns:p14="http://schemas.microsoft.com/office/powerpoint/2010/main" val="554011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8640"/>
            <a:ext cx="11247120" cy="640080"/>
          </a:xfrm>
        </p:spPr>
        <p:txBody>
          <a:bodyPr anchor="b" anchorCtr="0">
            <a:normAutofit/>
          </a:bodyPr>
          <a:lstStyle>
            <a:lvl1pPr>
              <a:defRPr sz="3600" b="1" baseline="0"/>
            </a:lvl1pPr>
          </a:lstStyle>
          <a:p>
            <a:r>
              <a:rPr lang="en-US" dirty="0"/>
              <a:t>Slide Heading Calibri 36 Pt.</a:t>
            </a:r>
          </a:p>
        </p:txBody>
      </p:sp>
      <p:sp>
        <p:nvSpPr>
          <p:cNvPr id="4" name="Text Placeholder 3"/>
          <p:cNvSpPr>
            <a:spLocks noGrp="1"/>
          </p:cNvSpPr>
          <p:nvPr>
            <p:ph type="body" sz="quarter" idx="14" hasCustomPrompt="1"/>
          </p:nvPr>
        </p:nvSpPr>
        <p:spPr>
          <a:xfrm>
            <a:off x="457200" y="1463040"/>
            <a:ext cx="11247120" cy="4480560"/>
          </a:xfrm>
        </p:spPr>
        <p:txBody>
          <a:bodyPr/>
          <a:lstStyle/>
          <a:p>
            <a:pPr lvl="0"/>
            <a:r>
              <a:rPr lang="en-US" dirty="0"/>
              <a:t>Subhead Calibri Body 30 pt.</a:t>
            </a:r>
          </a:p>
          <a:p>
            <a:pPr lvl="1"/>
            <a:r>
              <a:rPr lang="en-US" dirty="0"/>
              <a:t>Calibri Body 28 pt.</a:t>
            </a:r>
          </a:p>
          <a:p>
            <a:pPr lvl="2"/>
            <a:r>
              <a:rPr lang="en-US" dirty="0"/>
              <a:t>Calibri Body 24 pt.</a:t>
            </a:r>
          </a:p>
        </p:txBody>
      </p:sp>
      <p:sp>
        <p:nvSpPr>
          <p:cNvPr id="3" name="Slide Number Placeholder 2"/>
          <p:cNvSpPr>
            <a:spLocks noGrp="1"/>
          </p:cNvSpPr>
          <p:nvPr>
            <p:ph type="sldNum" sz="quarter" idx="15"/>
          </p:nvPr>
        </p:nvSpPr>
        <p:spPr/>
        <p:txBody>
          <a:bodyPr/>
          <a:lstStyle/>
          <a:p>
            <a:fld id="{82ECB687-F57F-49F9-B73A-487ED709F178}" type="slidenum">
              <a:rPr lang="en-US" smtClean="0"/>
              <a:pPr/>
              <a:t>‹#›</a:t>
            </a:fld>
            <a:endParaRPr lang="en-US" dirty="0"/>
          </a:p>
        </p:txBody>
      </p:sp>
    </p:spTree>
    <p:extLst>
      <p:ext uri="{BB962C8B-B14F-4D97-AF65-F5344CB8AC3E}">
        <p14:creationId xmlns:p14="http://schemas.microsoft.com/office/powerpoint/2010/main" val="1616201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48640"/>
            <a:ext cx="11247120" cy="640080"/>
          </a:xfrm>
        </p:spPr>
        <p:txBody>
          <a:bodyPr anchor="b" anchorCtr="0"/>
          <a:lstStyle>
            <a:lvl1pPr>
              <a:defRPr b="1"/>
            </a:lvl1pPr>
          </a:lstStyle>
          <a:p>
            <a:r>
              <a:rPr lang="en-US" dirty="0"/>
              <a:t>Slide Heading Calibri 36 Pt.</a:t>
            </a:r>
          </a:p>
        </p:txBody>
      </p:sp>
      <p:sp>
        <p:nvSpPr>
          <p:cNvPr id="5" name="Text Placeholder 4"/>
          <p:cNvSpPr>
            <a:spLocks noGrp="1"/>
          </p:cNvSpPr>
          <p:nvPr>
            <p:ph type="body" sz="quarter" idx="15" hasCustomPrompt="1"/>
          </p:nvPr>
        </p:nvSpPr>
        <p:spPr>
          <a:xfrm>
            <a:off x="457200" y="1463040"/>
            <a:ext cx="5238617" cy="4480560"/>
          </a:xfrm>
        </p:spPr>
        <p:txBody>
          <a:bodyPr/>
          <a:lstStyle>
            <a:lvl1pPr>
              <a:defRPr baseline="0"/>
            </a:lvl1pPr>
            <a:lvl2pPr>
              <a:defRPr baseline="0"/>
            </a:lvl2pPr>
            <a:lvl3pPr>
              <a:defRPr/>
            </a:lvl3pPr>
            <a:lvl4pPr>
              <a:defRPr baseline="0"/>
            </a:lvl4pPr>
            <a:lvl5pPr>
              <a:defRPr/>
            </a:lvl5pPr>
          </a:lstStyle>
          <a:p>
            <a:pPr lvl="0"/>
            <a:r>
              <a:rPr lang="en-US" dirty="0"/>
              <a:t>Subhead Calibri Body 30 pt.</a:t>
            </a:r>
          </a:p>
          <a:p>
            <a:pPr lvl="1"/>
            <a:r>
              <a:rPr lang="en-US" dirty="0"/>
              <a:t>Calibri Body 28 pt.</a:t>
            </a:r>
          </a:p>
          <a:p>
            <a:pPr lvl="2"/>
            <a:r>
              <a:rPr lang="en-US" dirty="0"/>
              <a:t>Calibri Body 24 pt.</a:t>
            </a:r>
          </a:p>
        </p:txBody>
      </p:sp>
      <p:sp>
        <p:nvSpPr>
          <p:cNvPr id="11" name="Text Placeholder 4"/>
          <p:cNvSpPr>
            <a:spLocks noGrp="1"/>
          </p:cNvSpPr>
          <p:nvPr>
            <p:ph type="body" sz="quarter" idx="16" hasCustomPrompt="1"/>
          </p:nvPr>
        </p:nvSpPr>
        <p:spPr>
          <a:xfrm>
            <a:off x="6352309" y="1463040"/>
            <a:ext cx="5238617" cy="448056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dirty="0"/>
              <a:t>Subhead Calibri Body 30 pt.</a:t>
            </a:r>
          </a:p>
          <a:p>
            <a:pPr lvl="1"/>
            <a:r>
              <a:rPr lang="en-US" dirty="0"/>
              <a:t>Calibri Body 28 pt.</a:t>
            </a:r>
          </a:p>
          <a:p>
            <a:pPr lvl="2"/>
            <a:r>
              <a:rPr lang="en-US" dirty="0"/>
              <a:t>Calibri Body 24 pt.</a:t>
            </a:r>
          </a:p>
        </p:txBody>
      </p:sp>
      <p:sp>
        <p:nvSpPr>
          <p:cNvPr id="3" name="Slide Number Placeholder 2"/>
          <p:cNvSpPr>
            <a:spLocks noGrp="1"/>
          </p:cNvSpPr>
          <p:nvPr>
            <p:ph type="sldNum" sz="quarter" idx="17"/>
          </p:nvPr>
        </p:nvSpPr>
        <p:spPr/>
        <p:txBody>
          <a:bodyPr/>
          <a:lstStyle/>
          <a:p>
            <a:fld id="{82ECB687-F57F-49F9-B73A-487ED709F178}" type="slidenum">
              <a:rPr lang="en-US" smtClean="0"/>
              <a:pPr/>
              <a:t>‹#›</a:t>
            </a:fld>
            <a:endParaRPr lang="en-US" dirty="0"/>
          </a:p>
        </p:txBody>
      </p:sp>
    </p:spTree>
    <p:extLst>
      <p:ext uri="{BB962C8B-B14F-4D97-AF65-F5344CB8AC3E}">
        <p14:creationId xmlns:p14="http://schemas.microsoft.com/office/powerpoint/2010/main" val="3180745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548640"/>
            <a:ext cx="6675120" cy="1034011"/>
          </a:xfrm>
        </p:spPr>
        <p:txBody>
          <a:bodyPr anchor="b" anchorCtr="0"/>
          <a:lstStyle>
            <a:lvl1pPr>
              <a:defRPr b="1"/>
            </a:lvl1pPr>
          </a:lstStyle>
          <a:p>
            <a:r>
              <a:rPr lang="en-US" dirty="0"/>
              <a:t>Slide Heading </a:t>
            </a:r>
            <a:br>
              <a:rPr lang="en-US" dirty="0"/>
            </a:br>
            <a:r>
              <a:rPr lang="en-US" dirty="0"/>
              <a:t>Calibri 36 Pt., All Caps</a:t>
            </a:r>
          </a:p>
        </p:txBody>
      </p:sp>
      <p:sp>
        <p:nvSpPr>
          <p:cNvPr id="6" name="Picture Placeholder 5"/>
          <p:cNvSpPr>
            <a:spLocks noGrp="1"/>
          </p:cNvSpPr>
          <p:nvPr>
            <p:ph type="pic" sz="quarter" idx="14" hasCustomPrompt="1"/>
          </p:nvPr>
        </p:nvSpPr>
        <p:spPr>
          <a:xfrm>
            <a:off x="7406640" y="547077"/>
            <a:ext cx="4368801" cy="5373077"/>
          </a:xfrm>
        </p:spPr>
        <p:txBody>
          <a:bodyPr>
            <a:normAutofit/>
          </a:bodyPr>
          <a:lstStyle>
            <a:lvl1pPr>
              <a:defRPr sz="1400" baseline="0"/>
            </a:lvl1pPr>
          </a:lstStyle>
          <a:p>
            <a:r>
              <a:rPr lang="en-US" dirty="0"/>
              <a:t>Choose a vertical-oriented photo</a:t>
            </a:r>
          </a:p>
        </p:txBody>
      </p:sp>
      <p:sp>
        <p:nvSpPr>
          <p:cNvPr id="10" name="Text Placeholder 4"/>
          <p:cNvSpPr>
            <a:spLocks noGrp="1"/>
          </p:cNvSpPr>
          <p:nvPr>
            <p:ph type="body" sz="quarter" idx="15" hasCustomPrompt="1"/>
          </p:nvPr>
        </p:nvSpPr>
        <p:spPr>
          <a:xfrm>
            <a:off x="457200" y="1788159"/>
            <a:ext cx="6675120" cy="4133088"/>
          </a:xfrm>
        </p:spPr>
        <p:txBody>
          <a:bodyPr/>
          <a:lstStyle/>
          <a:p>
            <a:pPr lvl="0"/>
            <a:r>
              <a:rPr lang="en-US" dirty="0"/>
              <a:t>Subhead Calibri Body 30 pt.</a:t>
            </a:r>
          </a:p>
          <a:p>
            <a:pPr lvl="1"/>
            <a:r>
              <a:rPr lang="en-US" dirty="0"/>
              <a:t>Calibri Body 28 pt.</a:t>
            </a:r>
          </a:p>
          <a:p>
            <a:pPr lvl="2"/>
            <a:r>
              <a:rPr lang="en-US" dirty="0"/>
              <a:t>Calibri Body 24 pt.</a:t>
            </a:r>
          </a:p>
        </p:txBody>
      </p:sp>
      <p:sp>
        <p:nvSpPr>
          <p:cNvPr id="3" name="Slide Number Placeholder 2"/>
          <p:cNvSpPr>
            <a:spLocks noGrp="1"/>
          </p:cNvSpPr>
          <p:nvPr>
            <p:ph type="sldNum" sz="quarter" idx="16"/>
          </p:nvPr>
        </p:nvSpPr>
        <p:spPr/>
        <p:txBody>
          <a:bodyPr/>
          <a:lstStyle/>
          <a:p>
            <a:fld id="{82ECB687-F57F-49F9-B73A-487ED709F178}" type="slidenum">
              <a:rPr lang="en-US" smtClean="0"/>
              <a:pPr/>
              <a:t>‹#›</a:t>
            </a:fld>
            <a:endParaRPr lang="en-US" dirty="0"/>
          </a:p>
        </p:txBody>
      </p:sp>
    </p:spTree>
    <p:extLst>
      <p:ext uri="{BB962C8B-B14F-4D97-AF65-F5344CB8AC3E}">
        <p14:creationId xmlns:p14="http://schemas.microsoft.com/office/powerpoint/2010/main" val="1107039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4264" y="548640"/>
            <a:ext cx="6492240" cy="1034011"/>
          </a:xfrm>
        </p:spPr>
        <p:txBody>
          <a:bodyPr anchor="b" anchorCtr="0"/>
          <a:lstStyle>
            <a:lvl1pPr>
              <a:defRPr b="1"/>
            </a:lvl1pPr>
          </a:lstStyle>
          <a:p>
            <a:r>
              <a:rPr lang="en-US" dirty="0"/>
              <a:t>Slide Heading </a:t>
            </a:r>
            <a:br>
              <a:rPr lang="en-US" dirty="0"/>
            </a:br>
            <a:r>
              <a:rPr lang="en-US" dirty="0"/>
              <a:t>Calibri 36 Pt.</a:t>
            </a:r>
          </a:p>
        </p:txBody>
      </p:sp>
      <p:sp>
        <p:nvSpPr>
          <p:cNvPr id="6" name="Picture Placeholder 5"/>
          <p:cNvSpPr>
            <a:spLocks noGrp="1"/>
          </p:cNvSpPr>
          <p:nvPr>
            <p:ph type="pic" sz="quarter" idx="14" hasCustomPrompt="1"/>
          </p:nvPr>
        </p:nvSpPr>
        <p:spPr>
          <a:xfrm>
            <a:off x="538481" y="547077"/>
            <a:ext cx="4307840" cy="5353538"/>
          </a:xfrm>
        </p:spPr>
        <p:txBody>
          <a:bodyPr>
            <a:normAutofit/>
          </a:bodyPr>
          <a:lstStyle>
            <a:lvl1pPr>
              <a:defRPr sz="1400"/>
            </a:lvl1pPr>
          </a:lstStyle>
          <a:p>
            <a:r>
              <a:rPr lang="en-US" dirty="0"/>
              <a:t>Choose a vertical-oriented photo</a:t>
            </a:r>
          </a:p>
        </p:txBody>
      </p:sp>
      <p:sp>
        <p:nvSpPr>
          <p:cNvPr id="10" name="Text Placeholder 4"/>
          <p:cNvSpPr>
            <a:spLocks noGrp="1"/>
          </p:cNvSpPr>
          <p:nvPr>
            <p:ph type="body" sz="quarter" idx="15" hasCustomPrompt="1"/>
          </p:nvPr>
        </p:nvSpPr>
        <p:spPr>
          <a:xfrm>
            <a:off x="5264264" y="1788159"/>
            <a:ext cx="6490855" cy="4114800"/>
          </a:xfrm>
        </p:spPr>
        <p:txBody>
          <a:bodyPr/>
          <a:lstStyle/>
          <a:p>
            <a:pPr lvl="0"/>
            <a:r>
              <a:rPr lang="en-US" dirty="0"/>
              <a:t>Subhead Calibri Body 30 pt.</a:t>
            </a:r>
          </a:p>
          <a:p>
            <a:pPr lvl="1"/>
            <a:r>
              <a:rPr lang="en-US" dirty="0"/>
              <a:t>Calibri Body 28 pt.</a:t>
            </a:r>
          </a:p>
          <a:p>
            <a:pPr lvl="2"/>
            <a:r>
              <a:rPr lang="en-US" dirty="0"/>
              <a:t>Calibri Body 24 pt.</a:t>
            </a:r>
          </a:p>
        </p:txBody>
      </p:sp>
      <p:sp>
        <p:nvSpPr>
          <p:cNvPr id="3" name="Slide Number Placeholder 2"/>
          <p:cNvSpPr>
            <a:spLocks noGrp="1"/>
          </p:cNvSpPr>
          <p:nvPr>
            <p:ph type="sldNum" sz="quarter" idx="16"/>
          </p:nvPr>
        </p:nvSpPr>
        <p:spPr/>
        <p:txBody>
          <a:bodyPr/>
          <a:lstStyle/>
          <a:p>
            <a:fld id="{82ECB687-F57F-49F9-B73A-487ED709F178}" type="slidenum">
              <a:rPr lang="en-US" smtClean="0"/>
              <a:pPr/>
              <a:t>‹#›</a:t>
            </a:fld>
            <a:endParaRPr lang="en-US" dirty="0"/>
          </a:p>
        </p:txBody>
      </p:sp>
    </p:spTree>
    <p:extLst>
      <p:ext uri="{BB962C8B-B14F-4D97-AF65-F5344CB8AC3E}">
        <p14:creationId xmlns:p14="http://schemas.microsoft.com/office/powerpoint/2010/main" val="1200512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4750" y="855606"/>
            <a:ext cx="5945928" cy="1034011"/>
          </a:xfrm>
        </p:spPr>
        <p:txBody>
          <a:bodyPr anchor="b" anchorCtr="0"/>
          <a:lstStyle>
            <a:lvl1pPr>
              <a:defRPr b="1"/>
            </a:lvl1pPr>
          </a:lstStyle>
          <a:p>
            <a:r>
              <a:rPr lang="en-US" dirty="0"/>
              <a:t>Slide Heading </a:t>
            </a:r>
            <a:br>
              <a:rPr lang="en-US" dirty="0"/>
            </a:br>
            <a:r>
              <a:rPr lang="en-US" dirty="0"/>
              <a:t>Calibri 36 Pt.</a:t>
            </a:r>
          </a:p>
        </p:txBody>
      </p:sp>
      <p:sp>
        <p:nvSpPr>
          <p:cNvPr id="10" name="Picture Placeholder 9"/>
          <p:cNvSpPr>
            <a:spLocks noGrp="1"/>
          </p:cNvSpPr>
          <p:nvPr>
            <p:ph type="pic" sz="quarter" idx="14" hasCustomPrompt="1"/>
          </p:nvPr>
        </p:nvSpPr>
        <p:spPr>
          <a:xfrm>
            <a:off x="623474" y="1113618"/>
            <a:ext cx="4441148" cy="4439602"/>
          </a:xfrm>
          <a:prstGeom prst="ellipse">
            <a:avLst/>
          </a:prstGeom>
        </p:spPr>
        <p:txBody>
          <a:bodyPr>
            <a:normAutofit/>
          </a:bodyPr>
          <a:lstStyle>
            <a:lvl1pPr algn="ctr">
              <a:defRPr sz="1400" baseline="0"/>
            </a:lvl1pPr>
          </a:lstStyle>
          <a:p>
            <a:r>
              <a:rPr lang="en-US" dirty="0"/>
              <a:t>Photo</a:t>
            </a:r>
          </a:p>
        </p:txBody>
      </p:sp>
      <p:sp>
        <p:nvSpPr>
          <p:cNvPr id="11" name="Text Placeholder 4"/>
          <p:cNvSpPr>
            <a:spLocks noGrp="1"/>
          </p:cNvSpPr>
          <p:nvPr>
            <p:ph type="body" sz="quarter" idx="15" hasCustomPrompt="1"/>
          </p:nvPr>
        </p:nvSpPr>
        <p:spPr>
          <a:xfrm>
            <a:off x="5624749" y="2057414"/>
            <a:ext cx="5945929" cy="3882277"/>
          </a:xfrm>
        </p:spPr>
        <p:txBody>
          <a:bodyPr/>
          <a:lstStyle/>
          <a:p>
            <a:pPr lvl="0"/>
            <a:r>
              <a:rPr lang="en-US" dirty="0"/>
              <a:t>Subhead Calibri Body 30 pt.</a:t>
            </a:r>
          </a:p>
          <a:p>
            <a:pPr lvl="1"/>
            <a:r>
              <a:rPr lang="en-US" dirty="0"/>
              <a:t>Calibri Body 28 pt.</a:t>
            </a:r>
          </a:p>
          <a:p>
            <a:pPr lvl="2"/>
            <a:r>
              <a:rPr lang="en-US" dirty="0"/>
              <a:t>Calibri Body 24 pt.</a:t>
            </a:r>
          </a:p>
        </p:txBody>
      </p:sp>
      <p:sp>
        <p:nvSpPr>
          <p:cNvPr id="3" name="Slide Number Placeholder 2"/>
          <p:cNvSpPr>
            <a:spLocks noGrp="1"/>
          </p:cNvSpPr>
          <p:nvPr>
            <p:ph type="sldNum" sz="quarter" idx="16"/>
          </p:nvPr>
        </p:nvSpPr>
        <p:spPr/>
        <p:txBody>
          <a:bodyPr/>
          <a:lstStyle/>
          <a:p>
            <a:fld id="{82ECB687-F57F-49F9-B73A-487ED709F178}" type="slidenum">
              <a:rPr lang="en-US" smtClean="0"/>
              <a:pPr/>
              <a:t>‹#›</a:t>
            </a:fld>
            <a:endParaRPr lang="en-US" dirty="0"/>
          </a:p>
        </p:txBody>
      </p:sp>
    </p:spTree>
    <p:extLst>
      <p:ext uri="{BB962C8B-B14F-4D97-AF65-F5344CB8AC3E}">
        <p14:creationId xmlns:p14="http://schemas.microsoft.com/office/powerpoint/2010/main" val="3141972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134" y="859536"/>
            <a:ext cx="5611823" cy="1034011"/>
          </a:xfrm>
        </p:spPr>
        <p:txBody>
          <a:bodyPr anchor="b" anchorCtr="0"/>
          <a:lstStyle>
            <a:lvl1pPr>
              <a:defRPr b="1"/>
            </a:lvl1pPr>
          </a:lstStyle>
          <a:p>
            <a:r>
              <a:rPr lang="en-US" dirty="0"/>
              <a:t>Slide Heading </a:t>
            </a:r>
            <a:br>
              <a:rPr lang="en-US" dirty="0"/>
            </a:br>
            <a:r>
              <a:rPr lang="en-US" dirty="0"/>
              <a:t>Calibri 36 Pt.</a:t>
            </a:r>
          </a:p>
        </p:txBody>
      </p:sp>
      <p:sp>
        <p:nvSpPr>
          <p:cNvPr id="11" name="Text Placeholder 4"/>
          <p:cNvSpPr>
            <a:spLocks noGrp="1"/>
          </p:cNvSpPr>
          <p:nvPr>
            <p:ph type="body" sz="quarter" idx="15" hasCustomPrompt="1"/>
          </p:nvPr>
        </p:nvSpPr>
        <p:spPr>
          <a:xfrm>
            <a:off x="613134" y="2057400"/>
            <a:ext cx="5611823" cy="2468683"/>
          </a:xfrm>
        </p:spPr>
        <p:txBody>
          <a:bodyPr/>
          <a:lstStyle/>
          <a:p>
            <a:pPr lvl="0"/>
            <a:r>
              <a:rPr lang="en-US" dirty="0"/>
              <a:t>Subhead Calibri Body 30 pt.</a:t>
            </a:r>
          </a:p>
          <a:p>
            <a:pPr lvl="1"/>
            <a:r>
              <a:rPr lang="en-US" dirty="0"/>
              <a:t>Calibri Body 28 pt.</a:t>
            </a:r>
          </a:p>
          <a:p>
            <a:pPr lvl="2"/>
            <a:r>
              <a:rPr lang="en-US" dirty="0"/>
              <a:t>Calibri Body 24 pt.</a:t>
            </a:r>
          </a:p>
        </p:txBody>
      </p:sp>
      <p:sp>
        <p:nvSpPr>
          <p:cNvPr id="10" name="Picture Placeholder 9"/>
          <p:cNvSpPr>
            <a:spLocks noGrp="1"/>
          </p:cNvSpPr>
          <p:nvPr>
            <p:ph type="pic" sz="quarter" idx="14" hasCustomPrompt="1"/>
          </p:nvPr>
        </p:nvSpPr>
        <p:spPr>
          <a:xfrm>
            <a:off x="6883587" y="1096035"/>
            <a:ext cx="4441148" cy="4439602"/>
          </a:xfrm>
          <a:prstGeom prst="ellipse">
            <a:avLst/>
          </a:prstGeom>
        </p:spPr>
        <p:txBody>
          <a:bodyPr>
            <a:normAutofit/>
          </a:bodyPr>
          <a:lstStyle>
            <a:lvl1pPr algn="ctr">
              <a:defRPr sz="1400" baseline="0"/>
            </a:lvl1pPr>
          </a:lstStyle>
          <a:p>
            <a:r>
              <a:rPr lang="en-US" dirty="0"/>
              <a:t>Photo</a:t>
            </a:r>
          </a:p>
        </p:txBody>
      </p:sp>
      <p:sp>
        <p:nvSpPr>
          <p:cNvPr id="3" name="Slide Number Placeholder 2"/>
          <p:cNvSpPr>
            <a:spLocks noGrp="1"/>
          </p:cNvSpPr>
          <p:nvPr>
            <p:ph type="sldNum" sz="quarter" idx="16"/>
          </p:nvPr>
        </p:nvSpPr>
        <p:spPr/>
        <p:txBody>
          <a:bodyPr/>
          <a:lstStyle/>
          <a:p>
            <a:fld id="{82ECB687-F57F-49F9-B73A-487ED709F178}" type="slidenum">
              <a:rPr lang="en-US" smtClean="0"/>
              <a:pPr/>
              <a:t>‹#›</a:t>
            </a:fld>
            <a:endParaRPr lang="en-US" dirty="0"/>
          </a:p>
        </p:txBody>
      </p:sp>
    </p:spTree>
    <p:extLst>
      <p:ext uri="{BB962C8B-B14F-4D97-AF65-F5344CB8AC3E}">
        <p14:creationId xmlns:p14="http://schemas.microsoft.com/office/powerpoint/2010/main" val="279475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Rectangle 3"/>
          <p:cNvSpPr/>
          <p:nvPr/>
        </p:nvSpPr>
        <p:spPr>
          <a:xfrm>
            <a:off x="1" y="0"/>
            <a:ext cx="8001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Text Placeholder 5"/>
          <p:cNvSpPr>
            <a:spLocks noGrp="1"/>
          </p:cNvSpPr>
          <p:nvPr>
            <p:ph type="body" sz="quarter" idx="10" hasCustomPrompt="1"/>
          </p:nvPr>
        </p:nvSpPr>
        <p:spPr>
          <a:xfrm>
            <a:off x="1979084" y="2486024"/>
            <a:ext cx="8280400" cy="1666876"/>
          </a:xfrm>
        </p:spPr>
        <p:txBody>
          <a:bodyPr/>
          <a:lstStyle>
            <a:lvl1pPr marL="0" indent="0" algn="ctr">
              <a:buNone/>
              <a:defRPr sz="3600">
                <a:solidFill>
                  <a:schemeClr val="tx2"/>
                </a:solidFill>
              </a:defRPr>
            </a:lvl1pPr>
          </a:lstStyle>
          <a:p>
            <a:pPr lvl="0"/>
            <a:r>
              <a:rPr lang="en-US" dirty="0"/>
              <a:t>Section Header</a:t>
            </a:r>
            <a:br>
              <a:rPr lang="en-US" dirty="0"/>
            </a:br>
            <a:r>
              <a:rPr lang="en-US" dirty="0"/>
              <a:t>here</a:t>
            </a:r>
          </a:p>
        </p:txBody>
      </p:sp>
      <p:cxnSp>
        <p:nvCxnSpPr>
          <p:cNvPr id="8" name="Straight Connector 7"/>
          <p:cNvCxnSpPr/>
          <p:nvPr/>
        </p:nvCxnSpPr>
        <p:spPr>
          <a:xfrm>
            <a:off x="546100" y="2200275"/>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6100" y="4343400"/>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87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498597"/>
            <a:ext cx="53848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00800" y="1498597"/>
            <a:ext cx="53848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284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p:cNvSpPr/>
          <p:nvPr/>
        </p:nvSpPr>
        <p:spPr>
          <a:xfrm>
            <a:off x="1613646" y="3032639"/>
            <a:ext cx="9117855" cy="1569660"/>
          </a:xfrm>
          <a:prstGeom prst="rect">
            <a:avLst/>
          </a:prstGeom>
        </p:spPr>
        <p:txBody>
          <a:bodyPr wrap="square">
            <a:spAutoFit/>
          </a:bodyPr>
          <a:lstStyle/>
          <a:p>
            <a:pPr lvl="0" eaLnBrk="0" fontAlgn="base" hangingPunct="0">
              <a:spcBef>
                <a:spcPct val="0"/>
              </a:spcBef>
              <a:spcAft>
                <a:spcPct val="0"/>
              </a:spcAft>
            </a:pPr>
            <a:r>
              <a:rPr lang="en-US" sz="1200" dirty="0">
                <a:solidFill>
                  <a:srgbClr val="000000"/>
                </a:solidFill>
              </a:rPr>
              <a:t>The views, opinions, and/or findings contained in this report are those of The MITRE Corporation and should not be construed as an official government position, policy, or decision, unless designated by other documentation.</a:t>
            </a:r>
            <a:br>
              <a:rPr lang="en-US" sz="1200" dirty="0">
                <a:solidFill>
                  <a:srgbClr val="000000"/>
                </a:solidFill>
              </a:rPr>
            </a:br>
            <a:endParaRPr lang="en-US" sz="1200" dirty="0">
              <a:solidFill>
                <a:srgbClr val="000000"/>
              </a:solidFill>
            </a:endParaRPr>
          </a:p>
          <a:p>
            <a:pPr lvl="0" eaLnBrk="0" fontAlgn="base" hangingPunct="0">
              <a:spcBef>
                <a:spcPct val="0"/>
              </a:spcBef>
              <a:spcAft>
                <a:spcPct val="0"/>
              </a:spcAft>
            </a:pPr>
            <a:r>
              <a:rPr lang="en-US" sz="1200" dirty="0">
                <a:solidFill>
                  <a:srgbClr val="000000"/>
                </a:solidFill>
              </a:rPr>
              <a:t>For internal MITRE use. This document was prepared for authorized distribution only. It has not been approved for public release. (FastJump: release statements for applicable release statement).</a:t>
            </a:r>
            <a:br>
              <a:rPr lang="en-US" sz="1200" dirty="0">
                <a:solidFill>
                  <a:srgbClr val="000000"/>
                </a:solidFill>
              </a:rPr>
            </a:br>
            <a:endParaRPr lang="en-US" sz="1200" dirty="0">
              <a:solidFill>
                <a:srgbClr val="000000"/>
              </a:solidFill>
            </a:endParaRPr>
          </a:p>
          <a:p>
            <a:pPr lvl="0" eaLnBrk="0" fontAlgn="base" hangingPunct="0">
              <a:spcBef>
                <a:spcPct val="0"/>
              </a:spcBef>
              <a:spcAft>
                <a:spcPct val="0"/>
              </a:spcAft>
            </a:pPr>
            <a:r>
              <a:rPr lang="en-US" sz="1200" dirty="0">
                <a:solidFill>
                  <a:srgbClr val="000000"/>
                </a:solidFill>
              </a:rPr>
              <a:t>Insert data rights legend information here, if applicable (FJ: data rights legend).</a:t>
            </a:r>
          </a:p>
          <a:p>
            <a:pPr lvl="0" eaLnBrk="0" fontAlgn="base" hangingPunct="0">
              <a:spcBef>
                <a:spcPct val="0"/>
              </a:spcBef>
              <a:spcAft>
                <a:spcPct val="0"/>
              </a:spcAft>
            </a:pPr>
            <a:endParaRPr lang="en-US" sz="1200" dirty="0">
              <a:solidFill>
                <a:srgbClr val="000000"/>
              </a:solidFill>
            </a:endParaRPr>
          </a:p>
        </p:txBody>
      </p:sp>
      <p:sp>
        <p:nvSpPr>
          <p:cNvPr id="7" name="Text Box 15"/>
          <p:cNvSpPr txBox="1">
            <a:spLocks noChangeArrowheads="1"/>
          </p:cNvSpPr>
          <p:nvPr/>
        </p:nvSpPr>
        <p:spPr bwMode="auto">
          <a:xfrm>
            <a:off x="820396" y="776626"/>
            <a:ext cx="4816288" cy="400110"/>
          </a:xfrm>
          <a:prstGeom prst="rect">
            <a:avLst/>
          </a:prstGeom>
          <a:solidFill>
            <a:schemeClr val="accent5">
              <a:lumMod val="20000"/>
              <a:lumOff val="80000"/>
            </a:schemeClr>
          </a:solidFill>
          <a:ln w="12700" algn="ctr">
            <a:noFill/>
            <a:miter lim="800000"/>
            <a:headEnd/>
            <a:tailEnd/>
          </a:ln>
        </p:spPr>
        <p:txBody>
          <a:bodyPr wrap="square">
            <a:spAutoFit/>
          </a:bodyPr>
          <a:lstStyle/>
          <a:p>
            <a:pPr marL="0" marR="0" lvl="0" indent="0" defTabSz="1030288" eaLnBrk="0" fontAlgn="auto" latinLnBrk="0" hangingPunct="0">
              <a:lnSpc>
                <a:spcPts val="1200"/>
              </a:lnSpc>
              <a:spcBef>
                <a:spcPts val="0"/>
              </a:spcBef>
              <a:spcAft>
                <a:spcPts val="0"/>
              </a:spcAft>
              <a:buClr>
                <a:srgbClr val="000000"/>
              </a:buClr>
              <a:buSzTx/>
              <a:buFontTx/>
              <a:buNone/>
              <a:tabLst/>
              <a:defRPr/>
            </a:pPr>
            <a:r>
              <a:rPr kumimoji="0" lang="en-US" sz="1000" b="1" i="0" strike="noStrike" kern="0" cap="none" spc="0" normalizeH="0" baseline="0" noProof="0" dirty="0">
                <a:ln>
                  <a:noFill/>
                </a:ln>
                <a:solidFill>
                  <a:sysClr val="windowText" lastClr="000000"/>
                </a:solidFill>
                <a:effectLst/>
                <a:uLnTx/>
                <a:uFillTx/>
              </a:rPr>
              <a:t>Note:</a:t>
            </a:r>
            <a:r>
              <a:rPr kumimoji="0" lang="en-US" sz="1000" b="0" i="0" u="none" strike="noStrike" kern="0" cap="none" spc="0" normalizeH="0" baseline="0" noProof="0" dirty="0">
                <a:ln>
                  <a:noFill/>
                </a:ln>
                <a:solidFill>
                  <a:sysClr val="windowText" lastClr="000000"/>
                </a:solidFill>
                <a:effectLst/>
                <a:uLnTx/>
                <a:uFillTx/>
              </a:rPr>
              <a:t> . If needed , this slide (and all copyright information) should be the last slide of your briefing when being delivered.</a:t>
            </a:r>
          </a:p>
        </p:txBody>
      </p:sp>
      <p:sp>
        <p:nvSpPr>
          <p:cNvPr id="8" name="Rectangle 7"/>
          <p:cNvSpPr/>
          <p:nvPr/>
        </p:nvSpPr>
        <p:spPr>
          <a:xfrm>
            <a:off x="1613646" y="1609726"/>
            <a:ext cx="9117855" cy="1200329"/>
          </a:xfrm>
          <a:prstGeom prst="rect">
            <a:avLst/>
          </a:prstGeom>
        </p:spPr>
        <p:txBody>
          <a:bodyPr wrap="square">
            <a:spAutoFit/>
          </a:bodyPr>
          <a:lstStyle/>
          <a:p>
            <a:pPr lvl="0" eaLnBrk="0" fontAlgn="base" hangingPunct="0">
              <a:spcBef>
                <a:spcPct val="0"/>
              </a:spcBef>
              <a:spcAft>
                <a:spcPct val="0"/>
              </a:spcAft>
            </a:pPr>
            <a:r>
              <a:rPr lang="en-US" sz="1200" dirty="0">
                <a:solidFill>
                  <a:srgbClr val="000000"/>
                </a:solidFill>
              </a:rPr>
              <a:t>Sponsor: </a:t>
            </a:r>
          </a:p>
          <a:p>
            <a:pPr lvl="0" eaLnBrk="0" fontAlgn="base" hangingPunct="0">
              <a:spcBef>
                <a:spcPct val="0"/>
              </a:spcBef>
              <a:spcAft>
                <a:spcPct val="0"/>
              </a:spcAft>
            </a:pPr>
            <a:r>
              <a:rPr lang="en-US" sz="1200" dirty="0">
                <a:solidFill>
                  <a:srgbClr val="000000"/>
                </a:solidFill>
              </a:rPr>
              <a:t>Dept. No.: </a:t>
            </a:r>
          </a:p>
          <a:p>
            <a:pPr lvl="0" eaLnBrk="0" fontAlgn="base" hangingPunct="0">
              <a:spcBef>
                <a:spcPct val="0"/>
              </a:spcBef>
              <a:spcAft>
                <a:spcPct val="0"/>
              </a:spcAft>
            </a:pPr>
            <a:r>
              <a:rPr lang="en-US" sz="1200" dirty="0">
                <a:solidFill>
                  <a:srgbClr val="000000"/>
                </a:solidFill>
              </a:rPr>
              <a:t>Contract No.: </a:t>
            </a:r>
          </a:p>
          <a:p>
            <a:pPr lvl="0" eaLnBrk="0" fontAlgn="base" hangingPunct="0">
              <a:spcBef>
                <a:spcPct val="0"/>
              </a:spcBef>
              <a:spcAft>
                <a:spcPct val="0"/>
              </a:spcAft>
            </a:pPr>
            <a:r>
              <a:rPr lang="en-US" sz="1200" dirty="0">
                <a:solidFill>
                  <a:srgbClr val="000000"/>
                </a:solidFill>
              </a:rPr>
              <a:t>Project No.: </a:t>
            </a:r>
          </a:p>
          <a:p>
            <a:pPr lvl="0" eaLnBrk="0" fontAlgn="base" hangingPunct="0">
              <a:spcBef>
                <a:spcPct val="0"/>
              </a:spcBef>
              <a:spcAft>
                <a:spcPct val="0"/>
              </a:spcAft>
            </a:pPr>
            <a:r>
              <a:rPr lang="en-US" sz="1200" dirty="0">
                <a:solidFill>
                  <a:srgbClr val="000000"/>
                </a:solidFill>
              </a:rPr>
              <a:t>Derived From:  </a:t>
            </a:r>
          </a:p>
          <a:p>
            <a:pPr lvl="0" eaLnBrk="0" fontAlgn="base" hangingPunct="0">
              <a:spcBef>
                <a:spcPct val="0"/>
              </a:spcBef>
              <a:spcAft>
                <a:spcPct val="0"/>
              </a:spcAft>
            </a:pPr>
            <a:r>
              <a:rPr lang="en-US" sz="1200" dirty="0">
                <a:solidFill>
                  <a:srgbClr val="000000"/>
                </a:solidFill>
              </a:rPr>
              <a:t>Declassify On: </a:t>
            </a:r>
          </a:p>
        </p:txBody>
      </p:sp>
    </p:spTree>
    <p:extLst>
      <p:ext uri="{BB962C8B-B14F-4D97-AF65-F5344CB8AC3E}">
        <p14:creationId xmlns:p14="http://schemas.microsoft.com/office/powerpoint/2010/main" val="396394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61683E-9973-4D3F-A385-ACE67644A7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61B4E-9BE8-4B51-B14C-937E121ADD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66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4" name="Rectangle 3"/>
          <p:cNvSpPr/>
          <p:nvPr/>
        </p:nvSpPr>
        <p:spPr>
          <a:xfrm>
            <a:off x="2" y="0"/>
            <a:ext cx="8001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6" name="Text Placeholder 5"/>
          <p:cNvSpPr>
            <a:spLocks noGrp="1"/>
          </p:cNvSpPr>
          <p:nvPr>
            <p:ph type="body" sz="quarter" idx="10" hasCustomPrompt="1"/>
          </p:nvPr>
        </p:nvSpPr>
        <p:spPr>
          <a:xfrm>
            <a:off x="1979084" y="2486025"/>
            <a:ext cx="8280400" cy="1666876"/>
          </a:xfrm>
        </p:spPr>
        <p:txBody>
          <a:bodyPr/>
          <a:lstStyle>
            <a:lvl1pPr marL="0" indent="0" algn="ctr">
              <a:buNone/>
              <a:defRPr sz="3600">
                <a:solidFill>
                  <a:schemeClr val="tx2"/>
                </a:solidFill>
              </a:defRPr>
            </a:lvl1pPr>
          </a:lstStyle>
          <a:p>
            <a:pPr lvl="0"/>
            <a:r>
              <a:rPr lang="en-US" dirty="0"/>
              <a:t>Section Header</a:t>
            </a:r>
            <a:br>
              <a:rPr lang="en-US" dirty="0"/>
            </a:br>
            <a:r>
              <a:rPr lang="en-US" dirty="0"/>
              <a:t>here</a:t>
            </a:r>
          </a:p>
        </p:txBody>
      </p:sp>
      <p:cxnSp>
        <p:nvCxnSpPr>
          <p:cNvPr id="8" name="Straight Connector 7"/>
          <p:cNvCxnSpPr/>
          <p:nvPr/>
        </p:nvCxnSpPr>
        <p:spPr>
          <a:xfrm>
            <a:off x="546100" y="2200275"/>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6100" y="4343400"/>
            <a:ext cx="110744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84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2800" y="274637"/>
            <a:ext cx="10972800" cy="868363"/>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402127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png"/><Relationship Id="rId5" Type="http://schemas.openxmlformats.org/officeDocument/2006/relationships/slideLayout" Target="../slideLayouts/slideLayout33.xml"/><Relationship Id="rId10" Type="http://schemas.openxmlformats.org/officeDocument/2006/relationships/image" Target="../media/image10.pn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812800" y="1447800"/>
            <a:ext cx="10972800" cy="494347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bwMode="auto">
          <a:xfrm>
            <a:off x="824411" y="1295400"/>
            <a:ext cx="10961189"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543099" cy="1219200"/>
          </a:xfrm>
          <a:prstGeom prst="rect">
            <a:avLst/>
          </a:prstGeom>
          <a:solidFill>
            <a:srgbClr val="00CB7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1" name="Rectangle 10"/>
          <p:cNvSpPr/>
          <p:nvPr/>
        </p:nvSpPr>
        <p:spPr bwMode="auto">
          <a:xfrm>
            <a:off x="0" y="1371601"/>
            <a:ext cx="543099" cy="5486400"/>
          </a:xfrm>
          <a:prstGeom prst="rect">
            <a:avLst/>
          </a:prstGeom>
          <a:solidFill>
            <a:srgbClr val="0094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13" name="TextBox 12"/>
          <p:cNvSpPr txBox="1"/>
          <p:nvPr/>
        </p:nvSpPr>
        <p:spPr>
          <a:xfrm>
            <a:off x="9765908"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12" name="Picture 3">
            <a:extLst>
              <a:ext uri="{FF2B5EF4-FFF2-40B4-BE49-F238E27FC236}">
                <a16:creationId xmlns:a16="http://schemas.microsoft.com/office/drawing/2014/main" id="{9C430788-9AAF-44EC-B209-E8823A5F11E5}"/>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0910404" y="5793340"/>
            <a:ext cx="92710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515453"/>
      </p:ext>
    </p:extLst>
  </p:cSld>
  <p:clrMap bg1="lt1" tx1="dk1" bg2="lt2" tx2="dk2" accent1="accent1" accent2="accent2" accent3="accent3" accent4="accent4" accent5="accent5" accent6="accent6" hlink="hlink" folHlink="folHlink"/>
  <p:sldLayoutIdLst>
    <p:sldLayoutId id="2147483797" r:id="rId1"/>
    <p:sldLayoutId id="2147483800" r:id="rId2"/>
    <p:sldLayoutId id="2147483801" r:id="rId3"/>
    <p:sldLayoutId id="2147483802" r:id="rId4"/>
    <p:sldLayoutId id="2147483803" r:id="rId5"/>
    <p:sldLayoutId id="2147483804" r:id="rId6"/>
    <p:sldLayoutId id="2147483806" r:id="rId7"/>
    <p:sldLayoutId id="2147483807" r:id="rId8"/>
    <p:sldLayoutId id="2147483808" r:id="rId9"/>
  </p:sldLayoutIdLst>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a:t>Click to edit Master title style</a:t>
            </a:r>
            <a:endParaRPr lang="en-US" dirty="0"/>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pic>
        <p:nvPicPr>
          <p:cNvPr id="12" name="Picture 11" descr="A picture containing water, sitting&#10;&#10;Description generated with high confidence">
            <a:extLst>
              <a:ext uri="{FF2B5EF4-FFF2-40B4-BE49-F238E27FC236}">
                <a16:creationId xmlns:a16="http://schemas.microsoft.com/office/drawing/2014/main" id="{A21E7B03-BD71-4212-9D40-255748B28B42}"/>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saturation sat="66000"/>
                    </a14:imgEffect>
                  </a14:imgLayer>
                </a14:imgProps>
              </a:ext>
            </a:extLst>
          </a:blip>
          <a:srcRect l="94425" r="4121"/>
          <a:stretch/>
        </p:blipFill>
        <p:spPr>
          <a:xfrm flipH="1">
            <a:off x="-2914" y="0"/>
            <a:ext cx="332509" cy="6858000"/>
          </a:xfrm>
          <a:prstGeom prst="rect">
            <a:avLst/>
          </a:prstGeom>
        </p:spPr>
      </p:pic>
      <p:sp>
        <p:nvSpPr>
          <p:cNvPr id="18" name="Rectangle 17">
            <a:extLst>
              <a:ext uri="{FF2B5EF4-FFF2-40B4-BE49-F238E27FC236}">
                <a16:creationId xmlns:a16="http://schemas.microsoft.com/office/drawing/2014/main" id="{793A4891-F387-42CB-89BF-FF2A1F566B02}"/>
              </a:ext>
            </a:extLst>
          </p:cNvPr>
          <p:cNvSpPr/>
          <p:nvPr userDrawn="1"/>
        </p:nvSpPr>
        <p:spPr bwMode="auto">
          <a:xfrm>
            <a:off x="293112" y="0"/>
            <a:ext cx="45719" cy="68580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5123335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2" r:id="rId8"/>
    <p:sldLayoutId id="2147483833" r:id="rId9"/>
    <p:sldLayoutId id="2147483834" r:id="rId10"/>
    <p:sldLayoutId id="2147483844" r:id="rId11"/>
  </p:sldLayoutIdLst>
  <p:hf hdr="0" dt="0"/>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0924" y="274638"/>
            <a:ext cx="11354676" cy="868362"/>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430924" y="1447800"/>
            <a:ext cx="11354676" cy="494347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a:cxnSpLocks/>
          </p:cNvCxnSpPr>
          <p:nvPr/>
        </p:nvCxnSpPr>
        <p:spPr bwMode="auto">
          <a:xfrm>
            <a:off x="430924" y="1295400"/>
            <a:ext cx="11354676"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1" y="1"/>
            <a:ext cx="1891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1" name="Rectangle 10"/>
          <p:cNvSpPr/>
          <p:nvPr/>
        </p:nvSpPr>
        <p:spPr bwMode="auto">
          <a:xfrm>
            <a:off x="1" y="1371601"/>
            <a:ext cx="1891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sp>
        <p:nvSpPr>
          <p:cNvPr id="13" name="TextBox 12"/>
          <p:cNvSpPr txBox="1"/>
          <p:nvPr/>
        </p:nvSpPr>
        <p:spPr>
          <a:xfrm>
            <a:off x="9765908" y="64169"/>
            <a:ext cx="2138947"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sp>
        <p:nvSpPr>
          <p:cNvPr id="12" name="TextBox 11">
            <a:extLst>
              <a:ext uri="{FF2B5EF4-FFF2-40B4-BE49-F238E27FC236}">
                <a16:creationId xmlns:a16="http://schemas.microsoft.com/office/drawing/2014/main" id="{2B18724F-786A-4A28-8D62-CDFBAC501BFD}"/>
              </a:ext>
            </a:extLst>
          </p:cNvPr>
          <p:cNvSpPr txBox="1"/>
          <p:nvPr userDrawn="1"/>
        </p:nvSpPr>
        <p:spPr>
          <a:xfrm>
            <a:off x="289185" y="6583362"/>
            <a:ext cx="4115229" cy="230832"/>
          </a:xfrm>
          <a:prstGeom prst="rect">
            <a:avLst/>
          </a:prstGeom>
          <a:noFill/>
        </p:spPr>
        <p:txBody>
          <a:bodyPr wrap="none" rtlCol="0">
            <a:spAutoFit/>
          </a:bodyPr>
          <a:lstStyle/>
          <a:p>
            <a:pPr>
              <a:spcAft>
                <a:spcPts val="600"/>
              </a:spcAft>
            </a:pPr>
            <a:r>
              <a:rPr lang="en-US" sz="900" dirty="0">
                <a:solidFill>
                  <a:schemeClr val="bg1">
                    <a:lumMod val="50000"/>
                  </a:schemeClr>
                </a:solidFill>
              </a:rPr>
              <a:t>Approved for public release. Distribution unlimited. Case Number 16-1988.</a:t>
            </a:r>
            <a:endParaRPr lang="en-US" sz="900" dirty="0">
              <a:solidFill>
                <a:schemeClr val="bg1">
                  <a:lumMod val="50000"/>
                </a:schemeClr>
              </a:solidFill>
              <a:ea typeface="Verdana" pitchFamily="34" charset="0"/>
              <a:cs typeface="Verdana" pitchFamily="34" charset="0"/>
            </a:endParaRPr>
          </a:p>
        </p:txBody>
      </p:sp>
    </p:spTree>
    <p:extLst>
      <p:ext uri="{BB962C8B-B14F-4D97-AF65-F5344CB8AC3E}">
        <p14:creationId xmlns:p14="http://schemas.microsoft.com/office/powerpoint/2010/main" val="131029101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1" r:id="rId7"/>
    <p:sldLayoutId id="2147483832" r:id="rId8"/>
  </p:sldLayoutIdLst>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8640"/>
            <a:ext cx="11247120"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63040"/>
            <a:ext cx="11247120"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4" name="Picture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1350"/>
            <a:ext cx="12192000" cy="228657"/>
          </a:xfrm>
          <a:prstGeom prst="rect">
            <a:avLst/>
          </a:prstGeom>
        </p:spPr>
      </p:pic>
      <p:pic>
        <p:nvPicPr>
          <p:cNvPr id="7" name="Picture 6"/>
          <p:cNvPicPr>
            <a:picLocks/>
          </p:cNvPicPr>
          <p:nvPr userDrawn="1"/>
        </p:nvPicPr>
        <p:blipFill>
          <a:blip r:embed="rId11" cstate="screen">
            <a:extLst>
              <a:ext uri="{28A0092B-C50C-407E-A947-70E740481C1C}">
                <a14:useLocalDpi xmlns:a14="http://schemas.microsoft.com/office/drawing/2010/main"/>
              </a:ext>
            </a:extLst>
          </a:blip>
          <a:stretch>
            <a:fillRect/>
          </a:stretch>
        </p:blipFill>
        <p:spPr>
          <a:xfrm>
            <a:off x="0" y="5864286"/>
            <a:ext cx="12192000" cy="1003096"/>
          </a:xfrm>
          <a:prstGeom prst="rect">
            <a:avLst/>
          </a:prstGeom>
        </p:spPr>
      </p:pic>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45092" y="6453932"/>
            <a:ext cx="1560777" cy="255644"/>
          </a:xfrm>
          <a:prstGeom prst="rect">
            <a:avLst/>
          </a:prstGeom>
        </p:spPr>
      </p:pic>
      <p:sp>
        <p:nvSpPr>
          <p:cNvPr id="6" name="Slide Number Placeholder 5"/>
          <p:cNvSpPr>
            <a:spLocks noGrp="1"/>
          </p:cNvSpPr>
          <p:nvPr>
            <p:ph type="sldNum" sz="quarter" idx="4"/>
          </p:nvPr>
        </p:nvSpPr>
        <p:spPr>
          <a:xfrm>
            <a:off x="11535508" y="6451460"/>
            <a:ext cx="656492" cy="406540"/>
          </a:xfrm>
          <a:prstGeom prst="rect">
            <a:avLst/>
          </a:prstGeom>
        </p:spPr>
        <p:txBody>
          <a:bodyPr vert="horz" lIns="91440" tIns="45720" rIns="91440" bIns="45720" rtlCol="0" anchor="ctr"/>
          <a:lstStyle>
            <a:lvl1pPr algn="ctr">
              <a:defRPr sz="1200">
                <a:solidFill>
                  <a:schemeClr val="bg1"/>
                </a:solidFill>
              </a:defRPr>
            </a:lvl1pPr>
          </a:lstStyle>
          <a:p>
            <a:fld id="{82ECB687-F57F-49F9-B73A-487ED709F178}" type="slidenum">
              <a:rPr lang="en-US" smtClean="0"/>
              <a:pPr/>
              <a:t>‹#›</a:t>
            </a:fld>
            <a:endParaRPr lang="en-US" dirty="0"/>
          </a:p>
        </p:txBody>
      </p:sp>
    </p:spTree>
    <p:extLst>
      <p:ext uri="{BB962C8B-B14F-4D97-AF65-F5344CB8AC3E}">
        <p14:creationId xmlns:p14="http://schemas.microsoft.com/office/powerpoint/2010/main" val="62776524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Lst>
  <p:hf hdr="0" ftr="0" dt="0"/>
  <p:txStyles>
    <p:titleStyle>
      <a:lvl1pPr algn="l" defTabSz="914400" rtl="0" eaLnBrk="1" latinLnBrk="0" hangingPunct="1">
        <a:lnSpc>
          <a:spcPct val="90000"/>
        </a:lnSpc>
        <a:spcBef>
          <a:spcPct val="0"/>
        </a:spcBef>
        <a:buNone/>
        <a:defRPr sz="3600" b="1" kern="1200" spc="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garet.VanMeter@imail.org" TargetMode="Externa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sbratt@mit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hyperlink" Target="http://standardhealthrecord.org/oncocore-ig/modeling.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healthrecord.org/oncocore-ig/" TargetMode="External"/><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png"/><Relationship Id="rId3" Type="http://schemas.openxmlformats.org/officeDocument/2006/relationships/image" Target="../media/image45.png"/><Relationship Id="rId7" Type="http://schemas.microsoft.com/office/2007/relationships/hdphoto" Target="../media/hdphoto3.wdp"/><Relationship Id="rId12" Type="http://schemas.openxmlformats.org/officeDocument/2006/relationships/image" Target="../media/image51.png"/><Relationship Id="rId2" Type="http://schemas.openxmlformats.org/officeDocument/2006/relationships/image" Target="../media/image36.png"/><Relationship Id="rId1" Type="http://schemas.openxmlformats.org/officeDocument/2006/relationships/slideLayout" Target="../slideLayouts/slideLayout28.xml"/><Relationship Id="rId6" Type="http://schemas.openxmlformats.org/officeDocument/2006/relationships/image" Target="../media/image48.png"/><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37.png"/><Relationship Id="rId4" Type="http://schemas.openxmlformats.org/officeDocument/2006/relationships/image" Target="../media/image46.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5.tiff"/><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image" Target="../media/image29.JPG"/><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16.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8467FF5-0B8B-4D72-ABFE-7538DA251CCC}"/>
              </a:ext>
            </a:extLst>
          </p:cNvPr>
          <p:cNvSpPr>
            <a:spLocks noGrp="1"/>
          </p:cNvSpPr>
          <p:nvPr>
            <p:ph type="ctrTitle" sz="quarter"/>
          </p:nvPr>
        </p:nvSpPr>
        <p:spPr>
          <a:xfrm>
            <a:off x="4334585" y="153593"/>
            <a:ext cx="7619999" cy="2316142"/>
          </a:xfrm>
        </p:spPr>
        <p:txBody>
          <a:bodyPr>
            <a:normAutofit fontScale="90000"/>
          </a:bodyPr>
          <a:lstStyle/>
          <a:p>
            <a:pPr>
              <a:lnSpc>
                <a:spcPct val="100000"/>
              </a:lnSpc>
            </a:pPr>
            <a:r>
              <a:rPr lang="en-US" dirty="0">
                <a:solidFill>
                  <a:srgbClr val="648692"/>
                </a:solidFill>
              </a:rPr>
              <a:t>Project:</a:t>
            </a:r>
            <a:br>
              <a:rPr lang="en-US" dirty="0"/>
            </a:br>
            <a:r>
              <a:rPr lang="en-US" dirty="0"/>
              <a:t>Cancer Data Interoperability</a:t>
            </a:r>
            <a:br>
              <a:rPr lang="en-US" sz="3600" dirty="0">
                <a:solidFill>
                  <a:srgbClr val="7030A0"/>
                </a:solidFill>
              </a:rPr>
            </a:br>
            <a:br>
              <a:rPr lang="en-US" sz="1300" dirty="0">
                <a:solidFill>
                  <a:srgbClr val="7030A0"/>
                </a:solidFill>
              </a:rPr>
            </a:br>
            <a:r>
              <a:rPr lang="en-US" sz="3100" b="0" dirty="0">
                <a:solidFill>
                  <a:srgbClr val="7030A0"/>
                </a:solidFill>
              </a:rPr>
              <a:t>Core Cancer Data Model, Systems and Pilots</a:t>
            </a:r>
            <a:br>
              <a:rPr lang="en-US" sz="3100" b="0" dirty="0">
                <a:solidFill>
                  <a:srgbClr val="7030A0"/>
                </a:solidFill>
              </a:rPr>
            </a:br>
            <a:r>
              <a:rPr lang="en-US" sz="3100" b="0" dirty="0">
                <a:solidFill>
                  <a:srgbClr val="7030A0"/>
                </a:solidFill>
              </a:rPr>
              <a:t>to Enable a Learning Health System</a:t>
            </a:r>
            <a:endParaRPr lang="en-US" sz="3600" b="0" dirty="0">
              <a:solidFill>
                <a:srgbClr val="7030A0"/>
              </a:solidFill>
            </a:endParaRPr>
          </a:p>
        </p:txBody>
      </p:sp>
      <p:sp>
        <p:nvSpPr>
          <p:cNvPr id="2" name="Slide Number Placeholder 1">
            <a:extLst>
              <a:ext uri="{FF2B5EF4-FFF2-40B4-BE49-F238E27FC236}">
                <a16:creationId xmlns:a16="http://schemas.microsoft.com/office/drawing/2014/main" id="{DF0E2809-7AAC-4377-881A-13E670C8C710}"/>
              </a:ext>
            </a:extLst>
          </p:cNvPr>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fld id="{295008BC-DA31-4D19-837B-EFA4386B05F5}" type="slidenum">
              <a:rPr kumimoji="0" lang="en-US" sz="1200" b="0" i="0" u="none" strike="noStrike" kern="1200" cap="none" spc="0" normalizeH="0" baseline="0" noProof="0" smtClean="0">
                <a:ln>
                  <a:noFill/>
                </a:ln>
                <a:solidFill>
                  <a:prstClr val="white">
                    <a:lumMod val="50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Verdana" pitchFamily="34" charset="0"/>
                <a:cs typeface="Verdana" pitchFamily="34" charset="0"/>
              </a:rPr>
              <a:t> </a:t>
            </a:r>
          </a:p>
        </p:txBody>
      </p:sp>
      <p:sp>
        <p:nvSpPr>
          <p:cNvPr id="5" name="Subtitle 19">
            <a:extLst>
              <a:ext uri="{FF2B5EF4-FFF2-40B4-BE49-F238E27FC236}">
                <a16:creationId xmlns:a16="http://schemas.microsoft.com/office/drawing/2014/main" id="{23AE38DD-C8CD-4354-A6FA-A6680228F17E}"/>
              </a:ext>
            </a:extLst>
          </p:cNvPr>
          <p:cNvSpPr>
            <a:spLocks noGrp="1"/>
          </p:cNvSpPr>
          <p:nvPr>
            <p:ph type="subTitle" idx="1"/>
          </p:nvPr>
        </p:nvSpPr>
        <p:spPr>
          <a:xfrm>
            <a:off x="4334585" y="2729985"/>
            <a:ext cx="7619999" cy="2380227"/>
          </a:xfrm>
        </p:spPr>
        <p:txBody>
          <a:bodyPr/>
          <a:lstStyle/>
          <a:p>
            <a:r>
              <a:rPr lang="en-US" dirty="0"/>
              <a:t>Margaret Van Meter, MD</a:t>
            </a:r>
          </a:p>
          <a:p>
            <a:pPr marL="457200" lvl="1" indent="0">
              <a:buNone/>
            </a:pPr>
            <a:r>
              <a:rPr lang="en-US" sz="1800" b="0" dirty="0"/>
              <a:t>Intermountain Healthcare, Director of Breast Oncology</a:t>
            </a:r>
          </a:p>
          <a:p>
            <a:pPr marL="457200" lvl="1" indent="0">
              <a:buNone/>
            </a:pPr>
            <a:r>
              <a:rPr lang="en-US" sz="2000" b="0" dirty="0">
                <a:hlinkClick r:id="rId3"/>
              </a:rPr>
              <a:t>Margaret.VanMeter@imail.org</a:t>
            </a:r>
            <a:r>
              <a:rPr lang="en-US" sz="2000" b="0" dirty="0"/>
              <a:t> </a:t>
            </a:r>
          </a:p>
          <a:p>
            <a:r>
              <a:rPr lang="en-US" dirty="0"/>
              <a:t>Steve Bratt, PhD</a:t>
            </a:r>
          </a:p>
          <a:p>
            <a:pPr marL="457200" lvl="1" indent="0">
              <a:buNone/>
            </a:pPr>
            <a:r>
              <a:rPr lang="en-US" sz="1800" dirty="0"/>
              <a:t>Leader, MITRE Health Standards and Interoperability Group</a:t>
            </a:r>
            <a:endParaRPr lang="en-US" sz="1800" b="0" dirty="0"/>
          </a:p>
          <a:p>
            <a:pPr marL="457200" lvl="1" indent="0">
              <a:buNone/>
            </a:pPr>
            <a:r>
              <a:rPr lang="en-US" sz="2000" b="0" dirty="0">
                <a:hlinkClick r:id="rId4"/>
              </a:rPr>
              <a:t>sbratt@mitre.org</a:t>
            </a:r>
            <a:r>
              <a:rPr lang="en-US" sz="2000" b="0" dirty="0"/>
              <a:t> </a:t>
            </a:r>
          </a:p>
        </p:txBody>
      </p:sp>
      <p:pic>
        <p:nvPicPr>
          <p:cNvPr id="9" name="Picture 8">
            <a:extLst>
              <a:ext uri="{FF2B5EF4-FFF2-40B4-BE49-F238E27FC236}">
                <a16:creationId xmlns:a16="http://schemas.microsoft.com/office/drawing/2014/main" id="{780B8FBE-BE6F-364E-9A42-DB0175A180CD}"/>
              </a:ext>
            </a:extLst>
          </p:cNvPr>
          <p:cNvPicPr>
            <a:picLocks noChangeAspect="1"/>
          </p:cNvPicPr>
          <p:nvPr/>
        </p:nvPicPr>
        <p:blipFill rotWithShape="1">
          <a:blip r:embed="rId5"/>
          <a:srcRect b="11525"/>
          <a:stretch/>
        </p:blipFill>
        <p:spPr>
          <a:xfrm>
            <a:off x="4483328" y="5654243"/>
            <a:ext cx="2641600" cy="707886"/>
          </a:xfrm>
          <a:prstGeom prst="rect">
            <a:avLst/>
          </a:prstGeom>
        </p:spPr>
      </p:pic>
      <p:pic>
        <p:nvPicPr>
          <p:cNvPr id="14" name="Picture 13" descr="Slice.png">
            <a:extLst>
              <a:ext uri="{FF2B5EF4-FFF2-40B4-BE49-F238E27FC236}">
                <a16:creationId xmlns:a16="http://schemas.microsoft.com/office/drawing/2014/main" id="{A62133FA-5D5F-7444-B77D-4CC58702F1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7523" y="4568296"/>
            <a:ext cx="1168255" cy="1197050"/>
          </a:xfrm>
          <a:prstGeom prst="rect">
            <a:avLst/>
          </a:prstGeom>
        </p:spPr>
      </p:pic>
      <p:sp>
        <p:nvSpPr>
          <p:cNvPr id="15" name="Rectangle 14">
            <a:extLst>
              <a:ext uri="{FF2B5EF4-FFF2-40B4-BE49-F238E27FC236}">
                <a16:creationId xmlns:a16="http://schemas.microsoft.com/office/drawing/2014/main" id="{D0D865A5-A6D4-8B44-B962-87586A1C9192}"/>
              </a:ext>
            </a:extLst>
          </p:cNvPr>
          <p:cNvSpPr/>
          <p:nvPr/>
        </p:nvSpPr>
        <p:spPr>
          <a:xfrm>
            <a:off x="6936948" y="5762533"/>
            <a:ext cx="304940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17D">
                    <a:alpha val="80000"/>
                  </a:srgbClr>
                </a:solidFill>
                <a:effectLst/>
                <a:uLnTx/>
                <a:uFillTx/>
                <a:latin typeface="Arial" pitchFamily="34" charset="0"/>
                <a:ea typeface="Verdana" pitchFamily="34" charset="0"/>
                <a:cs typeface="Arial" pitchFamily="34" charset="0"/>
              </a:rPr>
              <a:t>Standard Health Record™</a:t>
            </a:r>
            <a:endParaRPr kumimoji="0" lang="en-US" sz="2000" b="0" i="0" u="none" strike="noStrike" kern="1200" cap="none" spc="0" normalizeH="0" baseline="0" noProof="0" dirty="0">
              <a:ln>
                <a:noFill/>
              </a:ln>
              <a:solidFill>
                <a:srgbClr val="00517D">
                  <a:alpha val="80000"/>
                </a:srgbClr>
              </a:solidFill>
              <a:effectLst/>
              <a:uLnTx/>
              <a:uFillTx/>
              <a:latin typeface="Arial"/>
            </a:endParaRPr>
          </a:p>
        </p:txBody>
      </p:sp>
      <p:pic>
        <p:nvPicPr>
          <p:cNvPr id="16" name="Picture 15">
            <a:extLst>
              <a:ext uri="{FF2B5EF4-FFF2-40B4-BE49-F238E27FC236}">
                <a16:creationId xmlns:a16="http://schemas.microsoft.com/office/drawing/2014/main" id="{CAC6EB78-BDEF-B740-B635-E12EE71B47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5920" y="4510421"/>
            <a:ext cx="1351156" cy="1351156"/>
          </a:xfrm>
          <a:prstGeom prst="rect">
            <a:avLst/>
          </a:prstGeom>
        </p:spPr>
      </p:pic>
      <p:sp>
        <p:nvSpPr>
          <p:cNvPr id="17" name="Rectangle 16">
            <a:extLst>
              <a:ext uri="{FF2B5EF4-FFF2-40B4-BE49-F238E27FC236}">
                <a16:creationId xmlns:a16="http://schemas.microsoft.com/office/drawing/2014/main" id="{C3F99B2D-43FD-BB40-BBE2-EEE1D015FFE6}"/>
              </a:ext>
            </a:extLst>
          </p:cNvPr>
          <p:cNvSpPr/>
          <p:nvPr/>
        </p:nvSpPr>
        <p:spPr>
          <a:xfrm>
            <a:off x="9219803" y="5925848"/>
            <a:ext cx="3049403"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17D">
                    <a:alpha val="80000"/>
                  </a:srgbClr>
                </a:solidFill>
                <a:effectLst/>
                <a:uLnTx/>
                <a:uFillTx/>
                <a:latin typeface="Arial" pitchFamily="34" charset="0"/>
                <a:ea typeface="Verdana" pitchFamily="34" charset="0"/>
                <a:cs typeface="Arial" pitchFamily="34" charset="0"/>
              </a:rPr>
              <a:t>Compass™</a:t>
            </a:r>
            <a:endParaRPr kumimoji="0" lang="en-US" sz="2000" b="0" i="0" u="none" strike="noStrike" kern="1200" cap="none" spc="0" normalizeH="0" baseline="0" noProof="0" dirty="0">
              <a:ln>
                <a:noFill/>
              </a:ln>
              <a:solidFill>
                <a:srgbClr val="00517D">
                  <a:alpha val="80000"/>
                </a:srgbClr>
              </a:solidFill>
              <a:effectLst/>
              <a:uLnTx/>
              <a:uFillTx/>
              <a:latin typeface="Arial"/>
            </a:endParaRPr>
          </a:p>
        </p:txBody>
      </p:sp>
    </p:spTree>
    <p:extLst>
      <p:ext uri="{BB962C8B-B14F-4D97-AF65-F5344CB8AC3E}">
        <p14:creationId xmlns:p14="http://schemas.microsoft.com/office/powerpoint/2010/main" val="246246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65ED-1DC6-424B-BC51-9AE69C0B1C25}"/>
              </a:ext>
            </a:extLst>
          </p:cNvPr>
          <p:cNvSpPr>
            <a:spLocks noGrp="1"/>
          </p:cNvSpPr>
          <p:nvPr>
            <p:ph type="title"/>
          </p:nvPr>
        </p:nvSpPr>
        <p:spPr>
          <a:xfrm>
            <a:off x="616448" y="263890"/>
            <a:ext cx="10972800" cy="868363"/>
          </a:xfrm>
        </p:spPr>
        <p:txBody>
          <a:bodyPr>
            <a:noAutofit/>
          </a:bodyPr>
          <a:lstStyle/>
          <a:p>
            <a:pPr>
              <a:lnSpc>
                <a:spcPct val="100000"/>
              </a:lnSpc>
            </a:pPr>
            <a:r>
              <a:rPr lang="en-US" dirty="0"/>
              <a:t>Agile Standards Development and Piloting</a:t>
            </a:r>
          </a:p>
        </p:txBody>
      </p:sp>
      <p:grpSp>
        <p:nvGrpSpPr>
          <p:cNvPr id="22" name="Group 21">
            <a:extLst>
              <a:ext uri="{FF2B5EF4-FFF2-40B4-BE49-F238E27FC236}">
                <a16:creationId xmlns:a16="http://schemas.microsoft.com/office/drawing/2014/main" id="{AA17C4FA-85E0-48AF-AA36-54918E6C6F29}"/>
              </a:ext>
            </a:extLst>
          </p:cNvPr>
          <p:cNvGrpSpPr/>
          <p:nvPr/>
        </p:nvGrpSpPr>
        <p:grpSpPr>
          <a:xfrm>
            <a:off x="2433089" y="2182675"/>
            <a:ext cx="4802029" cy="3927615"/>
            <a:chOff x="599750" y="1711084"/>
            <a:chExt cx="3601522" cy="2945711"/>
          </a:xfrm>
        </p:grpSpPr>
        <p:sp>
          <p:nvSpPr>
            <p:cNvPr id="6" name="Freeform: Shape 5">
              <a:extLst>
                <a:ext uri="{FF2B5EF4-FFF2-40B4-BE49-F238E27FC236}">
                  <a16:creationId xmlns:a16="http://schemas.microsoft.com/office/drawing/2014/main" id="{4BEE80AE-3C8D-43C8-A061-1D680C41662F}"/>
                </a:ext>
              </a:extLst>
            </p:cNvPr>
            <p:cNvSpPr/>
            <p:nvPr/>
          </p:nvSpPr>
          <p:spPr>
            <a:xfrm>
              <a:off x="2861960" y="1999135"/>
              <a:ext cx="1171110" cy="374940"/>
            </a:xfrm>
            <a:custGeom>
              <a:avLst/>
              <a:gdLst>
                <a:gd name="connsiteX0" fmla="*/ 0 w 1171110"/>
                <a:gd name="connsiteY0" fmla="*/ 0 h 374940"/>
                <a:gd name="connsiteX1" fmla="*/ 1171110 w 1171110"/>
                <a:gd name="connsiteY1" fmla="*/ 0 h 374940"/>
                <a:gd name="connsiteX2" fmla="*/ 1171110 w 1171110"/>
                <a:gd name="connsiteY2" fmla="*/ 374940 h 374940"/>
                <a:gd name="connsiteX3" fmla="*/ 0 w 1171110"/>
                <a:gd name="connsiteY3" fmla="*/ 374940 h 374940"/>
                <a:gd name="connsiteX4" fmla="*/ 0 w 1171110"/>
                <a:gd name="connsiteY4" fmla="*/ 0 h 37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10" h="374940">
                  <a:moveTo>
                    <a:pt x="0" y="0"/>
                  </a:moveTo>
                  <a:lnTo>
                    <a:pt x="1171110" y="0"/>
                  </a:lnTo>
                  <a:lnTo>
                    <a:pt x="1171110" y="374940"/>
                  </a:lnTo>
                  <a:lnTo>
                    <a:pt x="0" y="374940"/>
                  </a:lnTo>
                  <a:lnTo>
                    <a:pt x="0" y="0"/>
                  </a:lnTo>
                  <a:close/>
                </a:path>
              </a:pathLst>
            </a:custGeom>
            <a:ln>
              <a:solidFill>
                <a:srgbClr val="7030A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93" tIns="27093" rIns="27093" bIns="27093" numCol="1" spcCol="1270" anchor="ctr" anchorCtr="0">
              <a:noAutofit/>
            </a:bodyPr>
            <a:lstStyle/>
            <a:p>
              <a:pPr algn="ctr" defTabSz="948243">
                <a:lnSpc>
                  <a:spcPct val="90000"/>
                </a:lnSpc>
                <a:spcBef>
                  <a:spcPct val="0"/>
                </a:spcBef>
                <a:spcAft>
                  <a:spcPct val="35000"/>
                </a:spcAft>
              </a:pPr>
              <a:r>
                <a:rPr lang="en-US" sz="1600" b="1" dirty="0"/>
                <a:t>5. Clinical Review</a:t>
              </a:r>
            </a:p>
          </p:txBody>
        </p:sp>
        <p:sp>
          <p:nvSpPr>
            <p:cNvPr id="8" name="Arrow: Circular 7">
              <a:extLst>
                <a:ext uri="{FF2B5EF4-FFF2-40B4-BE49-F238E27FC236}">
                  <a16:creationId xmlns:a16="http://schemas.microsoft.com/office/drawing/2014/main" id="{115F7302-EF1A-4AC1-9F26-96A311E87AD4}"/>
                </a:ext>
              </a:extLst>
            </p:cNvPr>
            <p:cNvSpPr/>
            <p:nvPr/>
          </p:nvSpPr>
          <p:spPr>
            <a:xfrm>
              <a:off x="1144802" y="1721659"/>
              <a:ext cx="2817672" cy="2817672"/>
            </a:xfrm>
            <a:prstGeom prst="circularArrow">
              <a:avLst>
                <a:gd name="adj1" fmla="val 5200"/>
                <a:gd name="adj2" fmla="val 335873"/>
                <a:gd name="adj3" fmla="val 218095"/>
                <a:gd name="adj4" fmla="val 19523584"/>
                <a:gd name="adj5" fmla="val 6066"/>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F822B8C2-D7A7-4064-92BD-CDC42DB8F0CE}"/>
                </a:ext>
              </a:extLst>
            </p:cNvPr>
            <p:cNvSpPr/>
            <p:nvPr/>
          </p:nvSpPr>
          <p:spPr>
            <a:xfrm>
              <a:off x="3236874" y="3367397"/>
              <a:ext cx="964398" cy="350259"/>
            </a:xfrm>
            <a:custGeom>
              <a:avLst/>
              <a:gdLst>
                <a:gd name="connsiteX0" fmla="*/ 0 w 964398"/>
                <a:gd name="connsiteY0" fmla="*/ 0 h 371461"/>
                <a:gd name="connsiteX1" fmla="*/ 964398 w 964398"/>
                <a:gd name="connsiteY1" fmla="*/ 0 h 371461"/>
                <a:gd name="connsiteX2" fmla="*/ 964398 w 964398"/>
                <a:gd name="connsiteY2" fmla="*/ 371461 h 371461"/>
                <a:gd name="connsiteX3" fmla="*/ 0 w 964398"/>
                <a:gd name="connsiteY3" fmla="*/ 371461 h 371461"/>
                <a:gd name="connsiteX4" fmla="*/ 0 w 964398"/>
                <a:gd name="connsiteY4" fmla="*/ 0 h 371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398" h="371461">
                  <a:moveTo>
                    <a:pt x="0" y="0"/>
                  </a:moveTo>
                  <a:lnTo>
                    <a:pt x="964398" y="0"/>
                  </a:lnTo>
                  <a:lnTo>
                    <a:pt x="964398" y="371461"/>
                  </a:lnTo>
                  <a:lnTo>
                    <a:pt x="0" y="371461"/>
                  </a:lnTo>
                  <a:lnTo>
                    <a:pt x="0" y="0"/>
                  </a:lnTo>
                  <a:close/>
                </a:path>
              </a:pathLst>
            </a:custGeom>
            <a:ln>
              <a:solidFill>
                <a:srgbClr val="7030A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93" tIns="27093" rIns="27093" bIns="27093" numCol="1" spcCol="1270" anchor="ctr" anchorCtr="0">
              <a:noAutofit/>
            </a:bodyPr>
            <a:lstStyle/>
            <a:p>
              <a:pPr algn="ctr" defTabSz="948243">
                <a:lnSpc>
                  <a:spcPct val="90000"/>
                </a:lnSpc>
                <a:spcBef>
                  <a:spcPct val="0"/>
                </a:spcBef>
                <a:spcAft>
                  <a:spcPct val="35000"/>
                </a:spcAft>
              </a:pPr>
              <a:r>
                <a:rPr lang="en-US" sz="1600" b="1" dirty="0"/>
                <a:t>1. Clinical Use Cases</a:t>
              </a:r>
            </a:p>
          </p:txBody>
        </p:sp>
        <p:sp>
          <p:nvSpPr>
            <p:cNvPr id="12" name="Arrow: Circular 11">
              <a:extLst>
                <a:ext uri="{FF2B5EF4-FFF2-40B4-BE49-F238E27FC236}">
                  <a16:creationId xmlns:a16="http://schemas.microsoft.com/office/drawing/2014/main" id="{61EAA3AA-1003-43ED-99BD-DC6EB633F699}"/>
                </a:ext>
              </a:extLst>
            </p:cNvPr>
            <p:cNvSpPr/>
            <p:nvPr/>
          </p:nvSpPr>
          <p:spPr>
            <a:xfrm rot="21286898">
              <a:off x="1277943" y="1711084"/>
              <a:ext cx="2817672" cy="2817672"/>
            </a:xfrm>
            <a:prstGeom prst="circularArrow">
              <a:avLst>
                <a:gd name="adj1" fmla="val 5200"/>
                <a:gd name="adj2" fmla="val 335873"/>
                <a:gd name="adj3" fmla="val 3550813"/>
                <a:gd name="adj4" fmla="val 2165660"/>
                <a:gd name="adj5" fmla="val 6066"/>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2400" b="1" dirty="0"/>
            </a:p>
          </p:txBody>
        </p:sp>
        <p:sp>
          <p:nvSpPr>
            <p:cNvPr id="13" name="Freeform: Shape 12">
              <a:extLst>
                <a:ext uri="{FF2B5EF4-FFF2-40B4-BE49-F238E27FC236}">
                  <a16:creationId xmlns:a16="http://schemas.microsoft.com/office/drawing/2014/main" id="{6FE39EA1-BFFC-41D3-A8D8-7DA606C5B4CC}"/>
                </a:ext>
              </a:extLst>
            </p:cNvPr>
            <p:cNvSpPr/>
            <p:nvPr/>
          </p:nvSpPr>
          <p:spPr>
            <a:xfrm>
              <a:off x="1825273" y="4134678"/>
              <a:ext cx="1482909" cy="522117"/>
            </a:xfrm>
            <a:custGeom>
              <a:avLst/>
              <a:gdLst>
                <a:gd name="connsiteX0" fmla="*/ 0 w 1065414"/>
                <a:gd name="connsiteY0" fmla="*/ 0 h 522117"/>
                <a:gd name="connsiteX1" fmla="*/ 1065414 w 1065414"/>
                <a:gd name="connsiteY1" fmla="*/ 0 h 522117"/>
                <a:gd name="connsiteX2" fmla="*/ 1065414 w 1065414"/>
                <a:gd name="connsiteY2" fmla="*/ 522117 h 522117"/>
                <a:gd name="connsiteX3" fmla="*/ 0 w 1065414"/>
                <a:gd name="connsiteY3" fmla="*/ 522117 h 522117"/>
                <a:gd name="connsiteX4" fmla="*/ 0 w 1065414"/>
                <a:gd name="connsiteY4" fmla="*/ 0 h 522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414" h="522117">
                  <a:moveTo>
                    <a:pt x="0" y="0"/>
                  </a:moveTo>
                  <a:lnTo>
                    <a:pt x="1065414" y="0"/>
                  </a:lnTo>
                  <a:lnTo>
                    <a:pt x="1065414" y="522117"/>
                  </a:lnTo>
                  <a:lnTo>
                    <a:pt x="0" y="522117"/>
                  </a:lnTo>
                  <a:lnTo>
                    <a:pt x="0" y="0"/>
                  </a:lnTo>
                  <a:close/>
                </a:path>
              </a:pathLst>
            </a:custGeom>
            <a:ln>
              <a:solidFill>
                <a:srgbClr val="7030A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93" tIns="27093" rIns="27093" bIns="27093" numCol="1" spcCol="1270" anchor="ctr" anchorCtr="0">
              <a:noAutofit/>
            </a:bodyPr>
            <a:lstStyle/>
            <a:p>
              <a:pPr algn="ctr" defTabSz="948243">
                <a:lnSpc>
                  <a:spcPct val="90000"/>
                </a:lnSpc>
                <a:spcBef>
                  <a:spcPct val="0"/>
                </a:spcBef>
                <a:spcAft>
                  <a:spcPct val="35000"/>
                </a:spcAft>
              </a:pPr>
              <a:r>
                <a:rPr lang="en-US" sz="1600" b="1" dirty="0"/>
                <a:t>2. Data Elements, Models &amp; FHIR IG</a:t>
              </a:r>
            </a:p>
          </p:txBody>
        </p:sp>
        <p:sp>
          <p:nvSpPr>
            <p:cNvPr id="15" name="Arrow: Circular 14">
              <a:extLst>
                <a:ext uri="{FF2B5EF4-FFF2-40B4-BE49-F238E27FC236}">
                  <a16:creationId xmlns:a16="http://schemas.microsoft.com/office/drawing/2014/main" id="{1E45F224-2F64-4AB6-A2F9-62FE1719AC3E}"/>
                </a:ext>
              </a:extLst>
            </p:cNvPr>
            <p:cNvSpPr/>
            <p:nvPr/>
          </p:nvSpPr>
          <p:spPr>
            <a:xfrm>
              <a:off x="1121303" y="1756180"/>
              <a:ext cx="2817672" cy="2817672"/>
            </a:xfrm>
            <a:prstGeom prst="circularArrow">
              <a:avLst>
                <a:gd name="adj1" fmla="val 5200"/>
                <a:gd name="adj2" fmla="val 335873"/>
                <a:gd name="adj3" fmla="val 8895492"/>
                <a:gd name="adj4" fmla="val 7470206"/>
                <a:gd name="adj5" fmla="val 6066"/>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0654DA2F-2D63-4DAB-B80E-724588CDD9F1}"/>
                </a:ext>
              </a:extLst>
            </p:cNvPr>
            <p:cNvSpPr/>
            <p:nvPr/>
          </p:nvSpPr>
          <p:spPr>
            <a:xfrm>
              <a:off x="599750" y="3367397"/>
              <a:ext cx="1482909" cy="350259"/>
            </a:xfrm>
            <a:custGeom>
              <a:avLst/>
              <a:gdLst>
                <a:gd name="connsiteX0" fmla="*/ 0 w 1482909"/>
                <a:gd name="connsiteY0" fmla="*/ 0 h 329057"/>
                <a:gd name="connsiteX1" fmla="*/ 1482909 w 1482909"/>
                <a:gd name="connsiteY1" fmla="*/ 0 h 329057"/>
                <a:gd name="connsiteX2" fmla="*/ 1482909 w 1482909"/>
                <a:gd name="connsiteY2" fmla="*/ 329057 h 329057"/>
                <a:gd name="connsiteX3" fmla="*/ 0 w 1482909"/>
                <a:gd name="connsiteY3" fmla="*/ 329057 h 329057"/>
                <a:gd name="connsiteX4" fmla="*/ 0 w 1482909"/>
                <a:gd name="connsiteY4" fmla="*/ 0 h 329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909" h="329057">
                  <a:moveTo>
                    <a:pt x="0" y="0"/>
                  </a:moveTo>
                  <a:lnTo>
                    <a:pt x="1482909" y="0"/>
                  </a:lnTo>
                  <a:lnTo>
                    <a:pt x="1482909" y="329057"/>
                  </a:lnTo>
                  <a:lnTo>
                    <a:pt x="0" y="329057"/>
                  </a:lnTo>
                  <a:lnTo>
                    <a:pt x="0" y="0"/>
                  </a:lnTo>
                  <a:close/>
                </a:path>
              </a:pathLst>
            </a:custGeom>
            <a:ln>
              <a:solidFill>
                <a:srgbClr val="7030A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93" tIns="27093" rIns="27093" bIns="27093" numCol="1" spcCol="1270" anchor="ctr" anchorCtr="0">
              <a:noAutofit/>
            </a:bodyPr>
            <a:lstStyle/>
            <a:p>
              <a:pPr algn="ctr" defTabSz="948243">
                <a:lnSpc>
                  <a:spcPct val="90000"/>
                </a:lnSpc>
                <a:spcBef>
                  <a:spcPct val="0"/>
                </a:spcBef>
                <a:spcAft>
                  <a:spcPct val="35000"/>
                </a:spcAft>
              </a:pPr>
              <a:r>
                <a:rPr lang="en-US" sz="1600" b="1" dirty="0"/>
                <a:t>3. Implement in Applications</a:t>
              </a:r>
            </a:p>
          </p:txBody>
        </p:sp>
        <p:sp>
          <p:nvSpPr>
            <p:cNvPr id="19" name="Arrow: Circular 18">
              <a:extLst>
                <a:ext uri="{FF2B5EF4-FFF2-40B4-BE49-F238E27FC236}">
                  <a16:creationId xmlns:a16="http://schemas.microsoft.com/office/drawing/2014/main" id="{83237650-A279-4CAE-BAF5-71A68C0D7B3F}"/>
                </a:ext>
              </a:extLst>
            </p:cNvPr>
            <p:cNvSpPr/>
            <p:nvPr/>
          </p:nvSpPr>
          <p:spPr>
            <a:xfrm rot="21062568">
              <a:off x="1070386" y="1749982"/>
              <a:ext cx="2725282" cy="2781921"/>
            </a:xfrm>
            <a:prstGeom prst="circularArrow">
              <a:avLst>
                <a:gd name="adj1" fmla="val 5200"/>
                <a:gd name="adj2" fmla="val 335873"/>
                <a:gd name="adj3" fmla="val 13104285"/>
                <a:gd name="adj4" fmla="val 10992397"/>
                <a:gd name="adj5" fmla="val 6066"/>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F6D91863-D410-4018-AFB4-206EB8109303}"/>
                </a:ext>
              </a:extLst>
            </p:cNvPr>
            <p:cNvSpPr/>
            <p:nvPr/>
          </p:nvSpPr>
          <p:spPr>
            <a:xfrm>
              <a:off x="1059515" y="2018526"/>
              <a:ext cx="1146085" cy="350258"/>
            </a:xfrm>
            <a:custGeom>
              <a:avLst/>
              <a:gdLst>
                <a:gd name="connsiteX0" fmla="*/ 0 w 751323"/>
                <a:gd name="connsiteY0" fmla="*/ 0 h 285841"/>
                <a:gd name="connsiteX1" fmla="*/ 751323 w 751323"/>
                <a:gd name="connsiteY1" fmla="*/ 0 h 285841"/>
                <a:gd name="connsiteX2" fmla="*/ 751323 w 751323"/>
                <a:gd name="connsiteY2" fmla="*/ 285841 h 285841"/>
                <a:gd name="connsiteX3" fmla="*/ 0 w 751323"/>
                <a:gd name="connsiteY3" fmla="*/ 285841 h 285841"/>
                <a:gd name="connsiteX4" fmla="*/ 0 w 751323"/>
                <a:gd name="connsiteY4" fmla="*/ 0 h 28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323" h="285841">
                  <a:moveTo>
                    <a:pt x="0" y="0"/>
                  </a:moveTo>
                  <a:lnTo>
                    <a:pt x="751323" y="0"/>
                  </a:lnTo>
                  <a:lnTo>
                    <a:pt x="751323" y="285841"/>
                  </a:lnTo>
                  <a:lnTo>
                    <a:pt x="0" y="285841"/>
                  </a:lnTo>
                  <a:lnTo>
                    <a:pt x="0" y="0"/>
                  </a:lnTo>
                  <a:close/>
                </a:path>
              </a:pathLst>
            </a:custGeom>
            <a:ln>
              <a:solidFill>
                <a:srgbClr val="7030A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93" tIns="27093" rIns="27093" bIns="27093" numCol="1" spcCol="1270" anchor="ctr" anchorCtr="0">
              <a:noAutofit/>
            </a:bodyPr>
            <a:lstStyle/>
            <a:p>
              <a:pPr algn="ctr" defTabSz="948243">
                <a:lnSpc>
                  <a:spcPct val="90000"/>
                </a:lnSpc>
                <a:spcBef>
                  <a:spcPct val="0"/>
                </a:spcBef>
              </a:pPr>
              <a:r>
                <a:rPr lang="en-US" sz="1600" b="1" dirty="0"/>
                <a:t>4. Clinical Field Testing</a:t>
              </a:r>
            </a:p>
          </p:txBody>
        </p:sp>
        <p:sp>
          <p:nvSpPr>
            <p:cNvPr id="21" name="Arrow: Circular 20">
              <a:extLst>
                <a:ext uri="{FF2B5EF4-FFF2-40B4-BE49-F238E27FC236}">
                  <a16:creationId xmlns:a16="http://schemas.microsoft.com/office/drawing/2014/main" id="{F8D70E10-7DD1-4A0B-B525-7125C7B36B0D}"/>
                </a:ext>
              </a:extLst>
            </p:cNvPr>
            <p:cNvSpPr/>
            <p:nvPr/>
          </p:nvSpPr>
          <p:spPr>
            <a:xfrm>
              <a:off x="1121303" y="1756180"/>
              <a:ext cx="2817672" cy="2817672"/>
            </a:xfrm>
            <a:prstGeom prst="circularArrow">
              <a:avLst>
                <a:gd name="adj1" fmla="val 5200"/>
                <a:gd name="adj2" fmla="val 335873"/>
                <a:gd name="adj3" fmla="val 16852198"/>
                <a:gd name="adj4" fmla="val 15258901"/>
                <a:gd name="adj5" fmla="val 6066"/>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27" name="Freeform: Shape 26">
            <a:extLst>
              <a:ext uri="{FF2B5EF4-FFF2-40B4-BE49-F238E27FC236}">
                <a16:creationId xmlns:a16="http://schemas.microsoft.com/office/drawing/2014/main" id="{AE87085A-57A2-4B5F-B56E-78D6A9E7B907}"/>
              </a:ext>
            </a:extLst>
          </p:cNvPr>
          <p:cNvSpPr/>
          <p:nvPr/>
        </p:nvSpPr>
        <p:spPr>
          <a:xfrm>
            <a:off x="8071752" y="3729518"/>
            <a:ext cx="1709270" cy="1027229"/>
          </a:xfrm>
          <a:custGeom>
            <a:avLst/>
            <a:gdLst>
              <a:gd name="connsiteX0" fmla="*/ 0 w 964398"/>
              <a:gd name="connsiteY0" fmla="*/ 0 h 371461"/>
              <a:gd name="connsiteX1" fmla="*/ 964398 w 964398"/>
              <a:gd name="connsiteY1" fmla="*/ 0 h 371461"/>
              <a:gd name="connsiteX2" fmla="*/ 964398 w 964398"/>
              <a:gd name="connsiteY2" fmla="*/ 371461 h 371461"/>
              <a:gd name="connsiteX3" fmla="*/ 0 w 964398"/>
              <a:gd name="connsiteY3" fmla="*/ 371461 h 371461"/>
              <a:gd name="connsiteX4" fmla="*/ 0 w 964398"/>
              <a:gd name="connsiteY4" fmla="*/ 0 h 371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398" h="371461">
                <a:moveTo>
                  <a:pt x="0" y="0"/>
                </a:moveTo>
                <a:lnTo>
                  <a:pt x="964398" y="0"/>
                </a:lnTo>
                <a:lnTo>
                  <a:pt x="964398" y="371461"/>
                </a:lnTo>
                <a:lnTo>
                  <a:pt x="0" y="371461"/>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93" tIns="27093" rIns="27093" bIns="27093" numCol="1" spcCol="1270" anchor="ctr" anchorCtr="0">
            <a:noAutofit/>
          </a:bodyPr>
          <a:lstStyle/>
          <a:p>
            <a:pPr defTabSz="948243">
              <a:lnSpc>
                <a:spcPct val="90000"/>
              </a:lnSpc>
              <a:spcBef>
                <a:spcPct val="0"/>
              </a:spcBef>
              <a:spcAft>
                <a:spcPct val="35000"/>
              </a:spcAft>
            </a:pPr>
            <a:r>
              <a:rPr lang="en-US" sz="1600" b="1" dirty="0">
                <a:solidFill>
                  <a:srgbClr val="C00000"/>
                </a:solidFill>
              </a:rPr>
              <a:t>HL7 technical review and possible standardization</a:t>
            </a:r>
          </a:p>
        </p:txBody>
      </p:sp>
      <p:grpSp>
        <p:nvGrpSpPr>
          <p:cNvPr id="68" name="Group 67">
            <a:extLst>
              <a:ext uri="{FF2B5EF4-FFF2-40B4-BE49-F238E27FC236}">
                <a16:creationId xmlns:a16="http://schemas.microsoft.com/office/drawing/2014/main" id="{899B027D-3D9A-4CAE-8900-80F5581ED638}"/>
              </a:ext>
            </a:extLst>
          </p:cNvPr>
          <p:cNvGrpSpPr/>
          <p:nvPr/>
        </p:nvGrpSpPr>
        <p:grpSpPr>
          <a:xfrm>
            <a:off x="8619383" y="1501272"/>
            <a:ext cx="2206231" cy="1078933"/>
            <a:chOff x="5977616" y="1311914"/>
            <a:chExt cx="1654673" cy="809200"/>
          </a:xfrm>
        </p:grpSpPr>
        <p:sp>
          <p:nvSpPr>
            <p:cNvPr id="64" name="Flowchart: Magnetic Disk 63">
              <a:extLst>
                <a:ext uri="{FF2B5EF4-FFF2-40B4-BE49-F238E27FC236}">
                  <a16:creationId xmlns:a16="http://schemas.microsoft.com/office/drawing/2014/main" id="{CD459B1C-13A5-4CA3-A092-AA852BF0EC0B}"/>
                </a:ext>
              </a:extLst>
            </p:cNvPr>
            <p:cNvSpPr/>
            <p:nvPr/>
          </p:nvSpPr>
          <p:spPr>
            <a:xfrm>
              <a:off x="5977616" y="1318816"/>
              <a:ext cx="1654673" cy="802298"/>
            </a:xfrm>
            <a:prstGeom prst="flowChartMagneticDisk">
              <a:avLst/>
            </a:prstGeom>
            <a:solidFill>
              <a:schemeClr val="accent4">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dirty="0">
                  <a:solidFill>
                    <a:schemeClr val="bg1"/>
                  </a:solidFill>
                </a:rPr>
                <a:t>Open HSPC/CIIC</a:t>
              </a:r>
            </a:p>
            <a:p>
              <a:pPr algn="ctr"/>
              <a:r>
                <a:rPr lang="en-US" sz="1867" dirty="0">
                  <a:solidFill>
                    <a:schemeClr val="bg1"/>
                  </a:solidFill>
                </a:rPr>
                <a:t>Model Repository</a:t>
              </a:r>
            </a:p>
          </p:txBody>
        </p:sp>
        <p:sp>
          <p:nvSpPr>
            <p:cNvPr id="65" name="Arrow: Curved Right 64">
              <a:extLst>
                <a:ext uri="{FF2B5EF4-FFF2-40B4-BE49-F238E27FC236}">
                  <a16:creationId xmlns:a16="http://schemas.microsoft.com/office/drawing/2014/main" id="{AB2F5905-558B-4E7D-9AAA-FB6CA276D4B4}"/>
                </a:ext>
              </a:extLst>
            </p:cNvPr>
            <p:cNvSpPr/>
            <p:nvPr/>
          </p:nvSpPr>
          <p:spPr>
            <a:xfrm>
              <a:off x="6168597" y="1342220"/>
              <a:ext cx="520986" cy="262831"/>
            </a:xfrm>
            <a:prstGeom prst="curvedRightArrow">
              <a:avLst/>
            </a:prstGeom>
            <a:solidFill>
              <a:schemeClr val="accent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66" name="Arrow: Curved Right 65">
              <a:extLst>
                <a:ext uri="{FF2B5EF4-FFF2-40B4-BE49-F238E27FC236}">
                  <a16:creationId xmlns:a16="http://schemas.microsoft.com/office/drawing/2014/main" id="{668EB3E9-F388-4CB2-A7E2-0D682BFA6C98}"/>
                </a:ext>
              </a:extLst>
            </p:cNvPr>
            <p:cNvSpPr/>
            <p:nvPr/>
          </p:nvSpPr>
          <p:spPr>
            <a:xfrm flipH="1" flipV="1">
              <a:off x="6952923" y="1311914"/>
              <a:ext cx="520986" cy="262831"/>
            </a:xfrm>
            <a:prstGeom prst="curvedRightArrow">
              <a:avLst/>
            </a:prstGeom>
            <a:solidFill>
              <a:schemeClr val="accent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67" name="TextBox 66">
              <a:extLst>
                <a:ext uri="{FF2B5EF4-FFF2-40B4-BE49-F238E27FC236}">
                  <a16:creationId xmlns:a16="http://schemas.microsoft.com/office/drawing/2014/main" id="{BA40545F-DA82-4458-95CD-8372E6D8061F}"/>
                </a:ext>
              </a:extLst>
            </p:cNvPr>
            <p:cNvSpPr txBox="1"/>
            <p:nvPr/>
          </p:nvSpPr>
          <p:spPr>
            <a:xfrm>
              <a:off x="6520386" y="1335137"/>
              <a:ext cx="585222" cy="253916"/>
            </a:xfrm>
            <a:prstGeom prst="rect">
              <a:avLst/>
            </a:prstGeom>
            <a:noFill/>
          </p:spPr>
          <p:txBody>
            <a:bodyPr wrap="square" rtlCol="0">
              <a:spAutoFit/>
            </a:bodyPr>
            <a:lstStyle/>
            <a:p>
              <a:pPr>
                <a:spcAft>
                  <a:spcPts val="1067"/>
                </a:spcAft>
              </a:pPr>
              <a:r>
                <a:rPr lang="en-US" sz="1600" dirty="0">
                  <a:solidFill>
                    <a:schemeClr val="bg1"/>
                  </a:solidFill>
                  <a:ea typeface="Verdana" pitchFamily="34" charset="0"/>
                  <a:cs typeface="Verdana" pitchFamily="34" charset="0"/>
                </a:rPr>
                <a:t>reuse</a:t>
              </a:r>
              <a:endParaRPr lang="en-US" sz="1867" dirty="0">
                <a:solidFill>
                  <a:schemeClr val="bg1"/>
                </a:solidFill>
                <a:ea typeface="Verdana" pitchFamily="34" charset="0"/>
                <a:cs typeface="Verdana" pitchFamily="34" charset="0"/>
              </a:endParaRPr>
            </a:p>
          </p:txBody>
        </p:sp>
      </p:grpSp>
      <p:sp>
        <p:nvSpPr>
          <p:cNvPr id="69" name="TextBox 68">
            <a:extLst>
              <a:ext uri="{FF2B5EF4-FFF2-40B4-BE49-F238E27FC236}">
                <a16:creationId xmlns:a16="http://schemas.microsoft.com/office/drawing/2014/main" id="{8A387C5D-473C-4124-AD21-0B4C2F1FE429}"/>
              </a:ext>
            </a:extLst>
          </p:cNvPr>
          <p:cNvSpPr txBox="1"/>
          <p:nvPr/>
        </p:nvSpPr>
        <p:spPr>
          <a:xfrm>
            <a:off x="7359824" y="2348163"/>
            <a:ext cx="1709270" cy="1077218"/>
          </a:xfrm>
          <a:prstGeom prst="rect">
            <a:avLst/>
          </a:prstGeom>
          <a:noFill/>
        </p:spPr>
        <p:txBody>
          <a:bodyPr wrap="square" rtlCol="0">
            <a:spAutoFit/>
          </a:bodyPr>
          <a:lstStyle/>
          <a:p>
            <a:pPr>
              <a:spcAft>
                <a:spcPts val="800"/>
              </a:spcAft>
            </a:pPr>
            <a:r>
              <a:rPr lang="en-US" sz="1600" b="1" dirty="0">
                <a:solidFill>
                  <a:schemeClr val="accent4">
                    <a:lumMod val="50000"/>
                  </a:schemeClr>
                </a:solidFill>
                <a:ea typeface="Verdana" pitchFamily="34" charset="0"/>
                <a:cs typeface="Verdana" pitchFamily="34" charset="0"/>
              </a:rPr>
              <a:t>HSPC/CIIC: broader clinical review and coordination</a:t>
            </a:r>
          </a:p>
        </p:txBody>
      </p:sp>
      <p:sp>
        <p:nvSpPr>
          <p:cNvPr id="71" name="Freeform: Shape 70">
            <a:extLst>
              <a:ext uri="{FF2B5EF4-FFF2-40B4-BE49-F238E27FC236}">
                <a16:creationId xmlns:a16="http://schemas.microsoft.com/office/drawing/2014/main" id="{923CE0F8-105F-4A2F-9CEF-E62975047D3C}"/>
              </a:ext>
            </a:extLst>
          </p:cNvPr>
          <p:cNvSpPr/>
          <p:nvPr/>
        </p:nvSpPr>
        <p:spPr>
          <a:xfrm>
            <a:off x="10123372" y="3341406"/>
            <a:ext cx="1902503" cy="1592201"/>
          </a:xfrm>
          <a:custGeom>
            <a:avLst/>
            <a:gdLst>
              <a:gd name="connsiteX0" fmla="*/ 0 w 1171110"/>
              <a:gd name="connsiteY0" fmla="*/ 0 h 374940"/>
              <a:gd name="connsiteX1" fmla="*/ 1171110 w 1171110"/>
              <a:gd name="connsiteY1" fmla="*/ 0 h 374940"/>
              <a:gd name="connsiteX2" fmla="*/ 1171110 w 1171110"/>
              <a:gd name="connsiteY2" fmla="*/ 374940 h 374940"/>
              <a:gd name="connsiteX3" fmla="*/ 0 w 1171110"/>
              <a:gd name="connsiteY3" fmla="*/ 374940 h 374940"/>
              <a:gd name="connsiteX4" fmla="*/ 0 w 1171110"/>
              <a:gd name="connsiteY4" fmla="*/ 0 h 374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110" h="374940">
                <a:moveTo>
                  <a:pt x="0" y="0"/>
                </a:moveTo>
                <a:lnTo>
                  <a:pt x="1171110" y="0"/>
                </a:lnTo>
                <a:lnTo>
                  <a:pt x="1171110" y="374940"/>
                </a:lnTo>
                <a:lnTo>
                  <a:pt x="0" y="374940"/>
                </a:lnTo>
                <a:lnTo>
                  <a:pt x="0" y="0"/>
                </a:lnTo>
                <a:close/>
              </a:path>
            </a:pathLst>
          </a:custGeom>
          <a:ln>
            <a:solidFill>
              <a:srgbClr val="7030A0"/>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93" tIns="27093" rIns="27093" bIns="27093" numCol="1" spcCol="1270" anchor="ctr" anchorCtr="0">
            <a:noAutofit/>
          </a:bodyPr>
          <a:lstStyle/>
          <a:p>
            <a:pPr marL="228594" indent="-228594" defTabSz="948243">
              <a:spcBef>
                <a:spcPct val="0"/>
              </a:spcBef>
              <a:buFont typeface="Arial" panose="020B0604020202020204" pitchFamily="34" charset="0"/>
              <a:buChar char="•"/>
            </a:pPr>
            <a:r>
              <a:rPr lang="en-US" sz="1600" b="1" dirty="0"/>
              <a:t>Future HSPC/CIIC projects</a:t>
            </a:r>
          </a:p>
          <a:p>
            <a:pPr marL="228594" indent="-228594" defTabSz="948243">
              <a:spcBef>
                <a:spcPct val="0"/>
              </a:spcBef>
              <a:buFont typeface="Arial" panose="020B0604020202020204" pitchFamily="34" charset="0"/>
              <a:buChar char="•"/>
            </a:pPr>
            <a:r>
              <a:rPr lang="en-US" sz="1600" b="1" dirty="0"/>
              <a:t>App developers</a:t>
            </a:r>
          </a:p>
          <a:p>
            <a:pPr marL="228594" indent="-228594" defTabSz="948243">
              <a:spcBef>
                <a:spcPct val="0"/>
              </a:spcBef>
              <a:buFont typeface="Arial" panose="020B0604020202020204" pitchFamily="34" charset="0"/>
              <a:buChar char="•"/>
            </a:pPr>
            <a:r>
              <a:rPr lang="en-US" sz="1600" b="1" dirty="0"/>
              <a:t>EHR vendors</a:t>
            </a:r>
          </a:p>
          <a:p>
            <a:pPr marL="228594" indent="-228594" defTabSz="948243">
              <a:spcBef>
                <a:spcPct val="0"/>
              </a:spcBef>
              <a:buFont typeface="Arial" panose="020B0604020202020204" pitchFamily="34" charset="0"/>
              <a:buChar char="•"/>
            </a:pPr>
            <a:r>
              <a:rPr lang="en-US" sz="1600" b="1" dirty="0"/>
              <a:t>Researchers</a:t>
            </a:r>
          </a:p>
          <a:p>
            <a:pPr marL="228594" indent="-228594" defTabSz="948243">
              <a:spcBef>
                <a:spcPct val="0"/>
              </a:spcBef>
              <a:buFont typeface="Arial" panose="020B0604020202020204" pitchFamily="34" charset="0"/>
              <a:buChar char="•"/>
            </a:pPr>
            <a:r>
              <a:rPr lang="en-US" sz="1600" b="1" dirty="0"/>
              <a:t>Etc.</a:t>
            </a:r>
          </a:p>
        </p:txBody>
      </p:sp>
      <p:grpSp>
        <p:nvGrpSpPr>
          <p:cNvPr id="40" name="Group 39">
            <a:extLst>
              <a:ext uri="{FF2B5EF4-FFF2-40B4-BE49-F238E27FC236}">
                <a16:creationId xmlns:a16="http://schemas.microsoft.com/office/drawing/2014/main" id="{DE08BC7E-D104-4EA1-936A-4DC691609B04}"/>
              </a:ext>
            </a:extLst>
          </p:cNvPr>
          <p:cNvGrpSpPr/>
          <p:nvPr/>
        </p:nvGrpSpPr>
        <p:grpSpPr>
          <a:xfrm>
            <a:off x="4017503" y="3654221"/>
            <a:ext cx="1947543" cy="582650"/>
            <a:chOff x="1143110" y="682991"/>
            <a:chExt cx="4199597" cy="575130"/>
          </a:xfrm>
        </p:grpSpPr>
        <p:sp>
          <p:nvSpPr>
            <p:cNvPr id="41" name="Rectangle 40">
              <a:extLst>
                <a:ext uri="{FF2B5EF4-FFF2-40B4-BE49-F238E27FC236}">
                  <a16:creationId xmlns:a16="http://schemas.microsoft.com/office/drawing/2014/main" id="{E4A53663-90E6-44A0-9968-151F08418B0E}"/>
                </a:ext>
              </a:extLst>
            </p:cNvPr>
            <p:cNvSpPr/>
            <p:nvPr/>
          </p:nvSpPr>
          <p:spPr>
            <a:xfrm>
              <a:off x="1216571" y="704749"/>
              <a:ext cx="4126136" cy="553372"/>
            </a:xfrm>
            <a:prstGeom prst="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TextBox 41">
              <a:extLst>
                <a:ext uri="{FF2B5EF4-FFF2-40B4-BE49-F238E27FC236}">
                  <a16:creationId xmlns:a16="http://schemas.microsoft.com/office/drawing/2014/main" id="{D66E3E78-15CF-4BF9-B160-E773BF48FB0E}"/>
                </a:ext>
              </a:extLst>
            </p:cNvPr>
            <p:cNvSpPr txBox="1"/>
            <p:nvPr/>
          </p:nvSpPr>
          <p:spPr>
            <a:xfrm>
              <a:off x="1143110" y="682991"/>
              <a:ext cx="4126136" cy="2599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73" tIns="19473" rIns="19473" bIns="19473" numCol="1" spcCol="1270" anchor="ctr" anchorCtr="0">
              <a:noAutofit/>
            </a:bodyPr>
            <a:lstStyle/>
            <a:p>
              <a:pPr algn="ctr" defTabSz="1363099">
                <a:lnSpc>
                  <a:spcPct val="90000"/>
                </a:lnSpc>
                <a:spcBef>
                  <a:spcPct val="0"/>
                </a:spcBef>
                <a:spcAft>
                  <a:spcPct val="35000"/>
                </a:spcAft>
              </a:pPr>
              <a:endParaRPr lang="en-US" sz="2000" b="1" dirty="0"/>
            </a:p>
            <a:p>
              <a:pPr algn="ctr" defTabSz="1363099">
                <a:lnSpc>
                  <a:spcPct val="90000"/>
                </a:lnSpc>
                <a:spcBef>
                  <a:spcPct val="0"/>
                </a:spcBef>
                <a:spcAft>
                  <a:spcPct val="35000"/>
                </a:spcAft>
              </a:pPr>
              <a:r>
                <a:rPr lang="en-US" sz="2000" b="1" dirty="0"/>
                <a:t>Governance </a:t>
              </a:r>
            </a:p>
          </p:txBody>
        </p:sp>
      </p:grpSp>
      <p:pic>
        <p:nvPicPr>
          <p:cNvPr id="1026" name="Picture 2" descr="Image result for hl7 logo">
            <a:extLst>
              <a:ext uri="{FF2B5EF4-FFF2-40B4-BE49-F238E27FC236}">
                <a16:creationId xmlns:a16="http://schemas.microsoft.com/office/drawing/2014/main" id="{952014C3-659C-4FC4-B797-0A60D7040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9088" y="4655336"/>
            <a:ext cx="1244960" cy="124496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730D20FE-83EF-464F-BD98-B1BE2F54258E}"/>
              </a:ext>
            </a:extLst>
          </p:cNvPr>
          <p:cNvCxnSpPr>
            <a:cxnSpLocks/>
          </p:cNvCxnSpPr>
          <p:nvPr/>
        </p:nvCxnSpPr>
        <p:spPr>
          <a:xfrm flipV="1">
            <a:off x="6993034" y="2001744"/>
            <a:ext cx="1608534" cy="521403"/>
          </a:xfrm>
          <a:prstGeom prst="straightConnector1">
            <a:avLst/>
          </a:prstGeom>
          <a:ln w="7620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7B58F3-89BA-4BC6-878A-C6E8A46F51FC}"/>
              </a:ext>
            </a:extLst>
          </p:cNvPr>
          <p:cNvCxnSpPr>
            <a:cxnSpLocks/>
            <a:stCxn id="6" idx="2"/>
          </p:cNvCxnSpPr>
          <p:nvPr/>
        </p:nvCxnSpPr>
        <p:spPr>
          <a:xfrm>
            <a:off x="7010849" y="3066663"/>
            <a:ext cx="968239" cy="1706732"/>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B13B926-C85A-499F-BF3D-4CD372E5CA09}"/>
              </a:ext>
            </a:extLst>
          </p:cNvPr>
          <p:cNvCxnSpPr>
            <a:cxnSpLocks/>
          </p:cNvCxnSpPr>
          <p:nvPr/>
        </p:nvCxnSpPr>
        <p:spPr>
          <a:xfrm flipH="1" flipV="1">
            <a:off x="10464818" y="2589410"/>
            <a:ext cx="713081" cy="751996"/>
          </a:xfrm>
          <a:prstGeom prst="straightConnector1">
            <a:avLst/>
          </a:prstGeom>
          <a:ln w="7620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Footer Placeholder 3">
            <a:extLst>
              <a:ext uri="{FF2B5EF4-FFF2-40B4-BE49-F238E27FC236}">
                <a16:creationId xmlns:a16="http://schemas.microsoft.com/office/drawing/2014/main" id="{C3D3E378-1509-442A-97F7-F9C003B6131D}"/>
              </a:ext>
            </a:extLst>
          </p:cNvPr>
          <p:cNvSpPr txBox="1">
            <a:spLocks/>
          </p:cNvSpPr>
          <p:nvPr/>
        </p:nvSpPr>
        <p:spPr>
          <a:xfrm>
            <a:off x="616448" y="6466541"/>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dirty="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grpSp>
        <p:nvGrpSpPr>
          <p:cNvPr id="35" name="Group 34">
            <a:extLst>
              <a:ext uri="{FF2B5EF4-FFF2-40B4-BE49-F238E27FC236}">
                <a16:creationId xmlns:a16="http://schemas.microsoft.com/office/drawing/2014/main" id="{C8483F73-00CB-4F33-8960-06EA67D68D78}"/>
              </a:ext>
            </a:extLst>
          </p:cNvPr>
          <p:cNvGrpSpPr/>
          <p:nvPr/>
        </p:nvGrpSpPr>
        <p:grpSpPr>
          <a:xfrm>
            <a:off x="507175" y="5356228"/>
            <a:ext cx="2206231" cy="1078933"/>
            <a:chOff x="5977616" y="1311914"/>
            <a:chExt cx="1654673" cy="809200"/>
          </a:xfrm>
        </p:grpSpPr>
        <p:sp>
          <p:nvSpPr>
            <p:cNvPr id="36" name="Flowchart: Magnetic Disk 35">
              <a:extLst>
                <a:ext uri="{FF2B5EF4-FFF2-40B4-BE49-F238E27FC236}">
                  <a16:creationId xmlns:a16="http://schemas.microsoft.com/office/drawing/2014/main" id="{D5E4014A-7AFA-47D3-A9C6-F4F7F9601520}"/>
                </a:ext>
              </a:extLst>
            </p:cNvPr>
            <p:cNvSpPr/>
            <p:nvPr/>
          </p:nvSpPr>
          <p:spPr>
            <a:xfrm>
              <a:off x="5977616" y="1318816"/>
              <a:ext cx="1654673" cy="802298"/>
            </a:xfrm>
            <a:prstGeom prst="flowChartMagneticDisk">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dirty="0">
                  <a:solidFill>
                    <a:schemeClr val="bg1"/>
                  </a:solidFill>
                </a:rPr>
                <a:t>Open Source Software Repository</a:t>
              </a:r>
            </a:p>
          </p:txBody>
        </p:sp>
        <p:sp>
          <p:nvSpPr>
            <p:cNvPr id="37" name="Arrow: Curved Right 36">
              <a:extLst>
                <a:ext uri="{FF2B5EF4-FFF2-40B4-BE49-F238E27FC236}">
                  <a16:creationId xmlns:a16="http://schemas.microsoft.com/office/drawing/2014/main" id="{DAB75A9A-934B-4F35-8708-77B48A1EE4F0}"/>
                </a:ext>
              </a:extLst>
            </p:cNvPr>
            <p:cNvSpPr/>
            <p:nvPr/>
          </p:nvSpPr>
          <p:spPr>
            <a:xfrm>
              <a:off x="6168597" y="1342220"/>
              <a:ext cx="520986" cy="262831"/>
            </a:xfrm>
            <a:prstGeom prst="curvedRightArrow">
              <a:avLst/>
            </a:prstGeom>
            <a:solidFill>
              <a:schemeClr val="accent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9" name="Arrow: Curved Right 38">
              <a:extLst>
                <a:ext uri="{FF2B5EF4-FFF2-40B4-BE49-F238E27FC236}">
                  <a16:creationId xmlns:a16="http://schemas.microsoft.com/office/drawing/2014/main" id="{05BF186F-F339-45F4-B12B-CF53C98AE174}"/>
                </a:ext>
              </a:extLst>
            </p:cNvPr>
            <p:cNvSpPr/>
            <p:nvPr/>
          </p:nvSpPr>
          <p:spPr>
            <a:xfrm flipH="1" flipV="1">
              <a:off x="6952923" y="1311914"/>
              <a:ext cx="520986" cy="262831"/>
            </a:xfrm>
            <a:prstGeom prst="curvedRightArrow">
              <a:avLst/>
            </a:prstGeom>
            <a:solidFill>
              <a:schemeClr val="accent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44" name="TextBox 43">
              <a:extLst>
                <a:ext uri="{FF2B5EF4-FFF2-40B4-BE49-F238E27FC236}">
                  <a16:creationId xmlns:a16="http://schemas.microsoft.com/office/drawing/2014/main" id="{AB757952-2F8D-45DB-9A33-0AC85F6CB61F}"/>
                </a:ext>
              </a:extLst>
            </p:cNvPr>
            <p:cNvSpPr txBox="1"/>
            <p:nvPr/>
          </p:nvSpPr>
          <p:spPr>
            <a:xfrm>
              <a:off x="6520386" y="1335137"/>
              <a:ext cx="585222" cy="253916"/>
            </a:xfrm>
            <a:prstGeom prst="rect">
              <a:avLst/>
            </a:prstGeom>
            <a:noFill/>
          </p:spPr>
          <p:txBody>
            <a:bodyPr wrap="square" rtlCol="0">
              <a:spAutoFit/>
            </a:bodyPr>
            <a:lstStyle/>
            <a:p>
              <a:pPr>
                <a:spcAft>
                  <a:spcPts val="1067"/>
                </a:spcAft>
              </a:pPr>
              <a:r>
                <a:rPr lang="en-US" sz="1600" dirty="0">
                  <a:solidFill>
                    <a:schemeClr val="bg1"/>
                  </a:solidFill>
                  <a:ea typeface="Verdana" pitchFamily="34" charset="0"/>
                  <a:cs typeface="Verdana" pitchFamily="34" charset="0"/>
                </a:rPr>
                <a:t>reuse</a:t>
              </a:r>
              <a:endParaRPr lang="en-US" sz="1867" dirty="0">
                <a:solidFill>
                  <a:schemeClr val="bg1"/>
                </a:solidFill>
                <a:ea typeface="Verdana" pitchFamily="34" charset="0"/>
                <a:cs typeface="Verdana" pitchFamily="34" charset="0"/>
              </a:endParaRPr>
            </a:p>
          </p:txBody>
        </p:sp>
      </p:grpSp>
      <p:cxnSp>
        <p:nvCxnSpPr>
          <p:cNvPr id="45" name="Straight Arrow Connector 44">
            <a:extLst>
              <a:ext uri="{FF2B5EF4-FFF2-40B4-BE49-F238E27FC236}">
                <a16:creationId xmlns:a16="http://schemas.microsoft.com/office/drawing/2014/main" id="{9BB381B6-C30F-453B-9B25-3FF4DF6C6847}"/>
              </a:ext>
            </a:extLst>
          </p:cNvPr>
          <p:cNvCxnSpPr>
            <a:cxnSpLocks/>
          </p:cNvCxnSpPr>
          <p:nvPr/>
        </p:nvCxnSpPr>
        <p:spPr>
          <a:xfrm flipV="1">
            <a:off x="1586370" y="4677778"/>
            <a:ext cx="814599" cy="608480"/>
          </a:xfrm>
          <a:prstGeom prst="straightConnector1">
            <a:avLst/>
          </a:prstGeom>
          <a:ln w="76200">
            <a:solidFill>
              <a:srgbClr val="005B94"/>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C78EB2B5-A9CC-44D6-BC70-5C07572BD998}"/>
              </a:ext>
            </a:extLst>
          </p:cNvPr>
          <p:cNvPicPr>
            <a:picLocks noChangeAspect="1"/>
          </p:cNvPicPr>
          <p:nvPr/>
        </p:nvPicPr>
        <p:blipFill>
          <a:blip r:embed="rId3"/>
          <a:stretch>
            <a:fillRect/>
          </a:stretch>
        </p:blipFill>
        <p:spPr>
          <a:xfrm>
            <a:off x="5965128" y="1351088"/>
            <a:ext cx="2672551" cy="465857"/>
          </a:xfrm>
          <a:prstGeom prst="rect">
            <a:avLst/>
          </a:prstGeom>
        </p:spPr>
      </p:pic>
    </p:spTree>
    <p:extLst>
      <p:ext uri="{BB962C8B-B14F-4D97-AF65-F5344CB8AC3E}">
        <p14:creationId xmlns:p14="http://schemas.microsoft.com/office/powerpoint/2010/main" val="426278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30BD3075-EE3B-4C0E-9CBC-EE9A0393FFF6}"/>
              </a:ext>
            </a:extLst>
          </p:cNvPr>
          <p:cNvCxnSpPr>
            <a:cxnSpLocks/>
            <a:endCxn id="24" idx="0"/>
          </p:cNvCxnSpPr>
          <p:nvPr/>
        </p:nvCxnSpPr>
        <p:spPr>
          <a:xfrm>
            <a:off x="10499332" y="5468029"/>
            <a:ext cx="539258" cy="47147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577835D-BA0B-46DC-AA50-CB446162D1CD}"/>
              </a:ext>
            </a:extLst>
          </p:cNvPr>
          <p:cNvSpPr/>
          <p:nvPr/>
        </p:nvSpPr>
        <p:spPr>
          <a:xfrm>
            <a:off x="10389233" y="5939505"/>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Government / Regulatory</a:t>
            </a:r>
          </a:p>
        </p:txBody>
      </p:sp>
      <p:cxnSp>
        <p:nvCxnSpPr>
          <p:cNvPr id="20" name="Straight Connector 19">
            <a:extLst>
              <a:ext uri="{FF2B5EF4-FFF2-40B4-BE49-F238E27FC236}">
                <a16:creationId xmlns:a16="http://schemas.microsoft.com/office/drawing/2014/main" id="{E35787DE-B38B-48B4-B5D5-8036427C6776}"/>
              </a:ext>
            </a:extLst>
          </p:cNvPr>
          <p:cNvCxnSpPr>
            <a:cxnSpLocks/>
            <a:stCxn id="25" idx="0"/>
            <a:endCxn id="9" idx="3"/>
          </p:cNvCxnSpPr>
          <p:nvPr/>
        </p:nvCxnSpPr>
        <p:spPr>
          <a:xfrm flipV="1">
            <a:off x="7461034" y="5466530"/>
            <a:ext cx="287493" cy="47297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4198ED9-BA3B-6843-9048-D412373484B0}"/>
              </a:ext>
            </a:extLst>
          </p:cNvPr>
          <p:cNvPicPr>
            <a:picLocks noChangeAspect="1"/>
          </p:cNvPicPr>
          <p:nvPr/>
        </p:nvPicPr>
        <p:blipFill rotWithShape="1">
          <a:blip r:embed="rId2"/>
          <a:srcRect b="14234"/>
          <a:stretch/>
        </p:blipFill>
        <p:spPr>
          <a:xfrm>
            <a:off x="616448" y="375187"/>
            <a:ext cx="2329725" cy="605201"/>
          </a:xfrm>
          <a:prstGeom prst="rect">
            <a:avLst/>
          </a:prstGeom>
        </p:spPr>
      </p:pic>
      <p:sp>
        <p:nvSpPr>
          <p:cNvPr id="2" name="Title 1">
            <a:extLst>
              <a:ext uri="{FF2B5EF4-FFF2-40B4-BE49-F238E27FC236}">
                <a16:creationId xmlns:a16="http://schemas.microsoft.com/office/drawing/2014/main" id="{22C56E7F-B61F-4D40-A0D9-F25B898D41C3}"/>
              </a:ext>
            </a:extLst>
          </p:cNvPr>
          <p:cNvSpPr>
            <a:spLocks noGrp="1"/>
          </p:cNvSpPr>
          <p:nvPr>
            <p:ph type="title"/>
          </p:nvPr>
        </p:nvSpPr>
        <p:spPr>
          <a:xfrm>
            <a:off x="2992480" y="365760"/>
            <a:ext cx="8860689" cy="750253"/>
          </a:xfrm>
        </p:spPr>
        <p:txBody>
          <a:bodyPr/>
          <a:lstStyle/>
          <a:p>
            <a:r>
              <a:rPr lang="en-US" dirty="0"/>
              <a:t>minimal Common Oncology Data Elements</a:t>
            </a:r>
          </a:p>
        </p:txBody>
      </p:sp>
      <p:sp>
        <p:nvSpPr>
          <p:cNvPr id="3" name="Content Placeholder 2">
            <a:extLst>
              <a:ext uri="{FF2B5EF4-FFF2-40B4-BE49-F238E27FC236}">
                <a16:creationId xmlns:a16="http://schemas.microsoft.com/office/drawing/2014/main" id="{73FC4F72-80DC-429A-B243-2ED37AF3DDD4}"/>
              </a:ext>
            </a:extLst>
          </p:cNvPr>
          <p:cNvSpPr>
            <a:spLocks noGrp="1"/>
          </p:cNvSpPr>
          <p:nvPr>
            <p:ph idx="1"/>
          </p:nvPr>
        </p:nvSpPr>
        <p:spPr>
          <a:xfrm>
            <a:off x="508168" y="1512407"/>
            <a:ext cx="6535388" cy="5126019"/>
          </a:xfrm>
        </p:spPr>
        <p:txBody>
          <a:bodyPr/>
          <a:lstStyle/>
          <a:p>
            <a:pPr>
              <a:lnSpc>
                <a:spcPct val="100000"/>
              </a:lnSpc>
              <a:spcAft>
                <a:spcPts val="0"/>
              </a:spcAft>
            </a:pPr>
            <a:r>
              <a:rPr lang="en-US" dirty="0"/>
              <a:t>Standard Health Record for Oncology</a:t>
            </a:r>
          </a:p>
          <a:p>
            <a:pPr lvl="1">
              <a:lnSpc>
                <a:spcPct val="100000"/>
              </a:lnSpc>
              <a:spcAft>
                <a:spcPts val="0"/>
              </a:spcAft>
            </a:pPr>
            <a:r>
              <a:rPr lang="en-US" sz="2000" dirty="0"/>
              <a:t>Data elements defined by panel of expert oncologist, and reviewed by </a:t>
            </a:r>
            <a:r>
              <a:rPr lang="en-US" sz="2000" b="0" dirty="0"/>
              <a:t>stakeholders     across the oncology ecosystem</a:t>
            </a:r>
          </a:p>
          <a:p>
            <a:pPr marL="0" indent="0">
              <a:lnSpc>
                <a:spcPct val="100000"/>
              </a:lnSpc>
              <a:spcAft>
                <a:spcPts val="0"/>
              </a:spcAft>
              <a:buNone/>
            </a:pPr>
            <a:endParaRPr lang="en-US" sz="1600" b="0" dirty="0"/>
          </a:p>
          <a:p>
            <a:pPr>
              <a:lnSpc>
                <a:spcPct val="100000"/>
              </a:lnSpc>
              <a:spcAft>
                <a:spcPts val="0"/>
              </a:spcAft>
            </a:pPr>
            <a:r>
              <a:rPr lang="en-US" b="0" dirty="0"/>
              <a:t>The </a:t>
            </a:r>
            <a:r>
              <a:rPr lang="en-US" dirty="0"/>
              <a:t>minimal set of data elements </a:t>
            </a:r>
            <a:r>
              <a:rPr lang="en-US" b="0" dirty="0"/>
              <a:t>applicable to </a:t>
            </a:r>
            <a:r>
              <a:rPr lang="en-US" dirty="0"/>
              <a:t>all cancers</a:t>
            </a:r>
            <a:r>
              <a:rPr lang="en-US" b="0" dirty="0"/>
              <a:t>, collected for:</a:t>
            </a:r>
          </a:p>
          <a:p>
            <a:pPr lvl="1">
              <a:lnSpc>
                <a:spcPct val="100000"/>
              </a:lnSpc>
              <a:spcAft>
                <a:spcPts val="0"/>
              </a:spcAft>
            </a:pPr>
            <a:r>
              <a:rPr lang="en-US" sz="2000" dirty="0"/>
              <a:t>standardized information exchange among oncology information systems</a:t>
            </a:r>
          </a:p>
          <a:p>
            <a:pPr lvl="1">
              <a:lnSpc>
                <a:spcPct val="100000"/>
              </a:lnSpc>
              <a:spcAft>
                <a:spcPts val="0"/>
              </a:spcAft>
            </a:pPr>
            <a:r>
              <a:rPr lang="en-US" sz="2000" dirty="0"/>
              <a:t>use by multiple stakeholders</a:t>
            </a:r>
          </a:p>
          <a:p>
            <a:pPr lvl="1">
              <a:lnSpc>
                <a:spcPct val="100000"/>
              </a:lnSpc>
              <a:spcAft>
                <a:spcPts val="0"/>
              </a:spcAft>
            </a:pPr>
            <a:endParaRPr lang="en-US" sz="1600" dirty="0"/>
          </a:p>
          <a:p>
            <a:pPr>
              <a:lnSpc>
                <a:spcPct val="100000"/>
              </a:lnSpc>
              <a:spcAft>
                <a:spcPts val="0"/>
              </a:spcAft>
            </a:pPr>
            <a:r>
              <a:rPr lang="en-US" b="0" dirty="0"/>
              <a:t>Builds on </a:t>
            </a:r>
            <a:r>
              <a:rPr lang="en-US" dirty="0"/>
              <a:t>previous work</a:t>
            </a:r>
          </a:p>
          <a:p>
            <a:pPr lvl="1">
              <a:lnSpc>
                <a:spcPct val="100000"/>
              </a:lnSpc>
              <a:spcAft>
                <a:spcPts val="0"/>
              </a:spcAft>
            </a:pPr>
            <a:r>
              <a:rPr lang="en-US" sz="2000" b="0" dirty="0"/>
              <a:t>~50 cancer data and terminology standards</a:t>
            </a:r>
          </a:p>
          <a:p>
            <a:pPr lvl="1">
              <a:lnSpc>
                <a:spcPct val="100000"/>
              </a:lnSpc>
              <a:spcAft>
                <a:spcPts val="0"/>
              </a:spcAft>
            </a:pPr>
            <a:r>
              <a:rPr lang="en-US" sz="2000" b="0" dirty="0"/>
              <a:t>Cancer Interoperability group (R. Esmond, chair) and HL7 CIC/CIMI work on breast cancer</a:t>
            </a:r>
          </a:p>
        </p:txBody>
      </p:sp>
      <p:sp>
        <p:nvSpPr>
          <p:cNvPr id="4" name="Footer Placeholder 3">
            <a:extLst>
              <a:ext uri="{FF2B5EF4-FFF2-40B4-BE49-F238E27FC236}">
                <a16:creationId xmlns:a16="http://schemas.microsoft.com/office/drawing/2014/main" id="{C3083E54-51BD-452C-92A7-0FFE3173CA25}"/>
              </a:ext>
            </a:extLst>
          </p:cNvPr>
          <p:cNvSpPr>
            <a:spLocks noGrp="1"/>
          </p:cNvSpPr>
          <p:nvPr>
            <p:ph type="ftr" sz="quarter" idx="11"/>
          </p:nvPr>
        </p:nvSpPr>
        <p:spPr>
          <a:xfrm>
            <a:off x="616448" y="6475594"/>
            <a:ext cx="7536952" cy="239059"/>
          </a:xfrm>
        </p:spPr>
        <p:txBody>
          <a:bodyPr/>
          <a:lstStyle/>
          <a:p>
            <a:r>
              <a:rPr lang="en-US" altLang="en-US" sz="800" dirty="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Slide Number Placeholder 4">
            <a:extLst>
              <a:ext uri="{FF2B5EF4-FFF2-40B4-BE49-F238E27FC236}">
                <a16:creationId xmlns:a16="http://schemas.microsoft.com/office/drawing/2014/main" id="{B64E0306-7516-4BDC-BEF8-007E20CEA5FC}"/>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11</a:t>
            </a:fld>
            <a:r>
              <a:rPr lang="en-US" dirty="0">
                <a:latin typeface="Arial" pitchFamily="34" charset="0"/>
              </a:rPr>
              <a:t> |</a:t>
            </a:r>
            <a:r>
              <a:rPr lang="en-US" dirty="0">
                <a:latin typeface="Arial" pitchFamily="34" charset="0"/>
                <a:ea typeface="Verdana" pitchFamily="34" charset="0"/>
                <a:cs typeface="Verdana" pitchFamily="34" charset="0"/>
              </a:rPr>
              <a:t> </a:t>
            </a:r>
          </a:p>
        </p:txBody>
      </p:sp>
      <p:cxnSp>
        <p:nvCxnSpPr>
          <p:cNvPr id="7" name="Straight Connector 6">
            <a:extLst>
              <a:ext uri="{FF2B5EF4-FFF2-40B4-BE49-F238E27FC236}">
                <a16:creationId xmlns:a16="http://schemas.microsoft.com/office/drawing/2014/main" id="{2E32D441-EA10-4887-87AE-9883FEF9A065}"/>
              </a:ext>
            </a:extLst>
          </p:cNvPr>
          <p:cNvCxnSpPr>
            <a:cxnSpLocks/>
          </p:cNvCxnSpPr>
          <p:nvPr/>
        </p:nvCxnSpPr>
        <p:spPr>
          <a:xfrm>
            <a:off x="9284597" y="5939505"/>
            <a:ext cx="0" cy="41410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E8091B2-1F43-4DC1-B627-CAE9A3CF839C}"/>
              </a:ext>
            </a:extLst>
          </p:cNvPr>
          <p:cNvGrpSpPr/>
          <p:nvPr/>
        </p:nvGrpSpPr>
        <p:grpSpPr>
          <a:xfrm>
            <a:off x="7137195" y="2050475"/>
            <a:ext cx="4174434" cy="4002157"/>
            <a:chOff x="6427305" y="2133599"/>
            <a:chExt cx="4174434" cy="4002157"/>
          </a:xfrm>
        </p:grpSpPr>
        <p:sp>
          <p:nvSpPr>
            <p:cNvPr id="9" name="Donut 5">
              <a:extLst>
                <a:ext uri="{FF2B5EF4-FFF2-40B4-BE49-F238E27FC236}">
                  <a16:creationId xmlns:a16="http://schemas.microsoft.com/office/drawing/2014/main" id="{EEB43E00-DC65-41D7-B390-DBD2416E27BF}"/>
                </a:ext>
              </a:extLst>
            </p:cNvPr>
            <p:cNvSpPr/>
            <p:nvPr/>
          </p:nvSpPr>
          <p:spPr>
            <a:xfrm>
              <a:off x="6427305" y="2133599"/>
              <a:ext cx="4174434" cy="4002157"/>
            </a:xfrm>
            <a:prstGeom prst="donut">
              <a:avLst>
                <a:gd name="adj" fmla="val 10428"/>
              </a:avLst>
            </a:prstGeom>
            <a:solidFill>
              <a:schemeClr val="bg1">
                <a:lumMod val="8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ounded Rectangle 6">
              <a:extLst>
                <a:ext uri="{FF2B5EF4-FFF2-40B4-BE49-F238E27FC236}">
                  <a16:creationId xmlns:a16="http://schemas.microsoft.com/office/drawing/2014/main" id="{C3DB4DE5-23B3-453C-8015-3C8D01D48715}"/>
                </a:ext>
              </a:extLst>
            </p:cNvPr>
            <p:cNvSpPr/>
            <p:nvPr/>
          </p:nvSpPr>
          <p:spPr>
            <a:xfrm>
              <a:off x="8009834" y="2978256"/>
              <a:ext cx="940904" cy="528048"/>
            </a:xfrm>
            <a:prstGeom prst="roundRect">
              <a:avLst/>
            </a:prstGeom>
            <a:solidFill>
              <a:srgbClr val="67D7C4"/>
            </a:solidFill>
            <a:ln w="9525" cap="flat" cmpd="sng" algn="ctr">
              <a:solidFill>
                <a:schemeClr val="tx2">
                  <a:lumMod val="40000"/>
                  <a:lumOff val="60000"/>
                </a:scheme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Patient</a:t>
              </a:r>
            </a:p>
          </p:txBody>
        </p:sp>
        <p:sp>
          <p:nvSpPr>
            <p:cNvPr id="11" name="Rounded Rectangle 7">
              <a:extLst>
                <a:ext uri="{FF2B5EF4-FFF2-40B4-BE49-F238E27FC236}">
                  <a16:creationId xmlns:a16="http://schemas.microsoft.com/office/drawing/2014/main" id="{A2D78439-1308-4C9C-B457-ED27EB4E5F1A}"/>
                </a:ext>
              </a:extLst>
            </p:cNvPr>
            <p:cNvSpPr/>
            <p:nvPr/>
          </p:nvSpPr>
          <p:spPr>
            <a:xfrm>
              <a:off x="7294215" y="3656898"/>
              <a:ext cx="1106557" cy="528048"/>
            </a:xfrm>
            <a:prstGeom prst="roundRect">
              <a:avLst/>
            </a:prstGeom>
            <a:solidFill>
              <a:srgbClr val="EEA674"/>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Disease</a:t>
              </a:r>
            </a:p>
          </p:txBody>
        </p:sp>
        <p:sp>
          <p:nvSpPr>
            <p:cNvPr id="12" name="Rounded Rectangle 8">
              <a:extLst>
                <a:ext uri="{FF2B5EF4-FFF2-40B4-BE49-F238E27FC236}">
                  <a16:creationId xmlns:a16="http://schemas.microsoft.com/office/drawing/2014/main" id="{6165C7B5-9DB3-4B26-A96B-F9A6CCF45D60}"/>
                </a:ext>
              </a:extLst>
            </p:cNvPr>
            <p:cNvSpPr/>
            <p:nvPr/>
          </p:nvSpPr>
          <p:spPr>
            <a:xfrm>
              <a:off x="8559799" y="3656898"/>
              <a:ext cx="1258958" cy="528048"/>
            </a:xfrm>
            <a:prstGeom prst="roundRect">
              <a:avLst/>
            </a:prstGeom>
            <a:solidFill>
              <a:srgbClr val="EAD456"/>
            </a:solidFill>
            <a:ln w="9525" cap="flat" cmpd="sng" algn="ctr">
              <a:solidFill>
                <a:schemeClr val="accent3">
                  <a:lumMod val="75000"/>
                </a:scheme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Treatment</a:t>
              </a:r>
            </a:p>
          </p:txBody>
        </p:sp>
        <p:sp>
          <p:nvSpPr>
            <p:cNvPr id="13" name="Rounded Rectangle 9">
              <a:extLst>
                <a:ext uri="{FF2B5EF4-FFF2-40B4-BE49-F238E27FC236}">
                  <a16:creationId xmlns:a16="http://schemas.microsoft.com/office/drawing/2014/main" id="{B3747D14-5C91-4BF6-8D42-932A70D578C8}"/>
                </a:ext>
              </a:extLst>
            </p:cNvPr>
            <p:cNvSpPr/>
            <p:nvPr/>
          </p:nvSpPr>
          <p:spPr>
            <a:xfrm>
              <a:off x="7189852" y="4342369"/>
              <a:ext cx="1258958" cy="528048"/>
            </a:xfrm>
            <a:prstGeom prst="roundRect">
              <a:avLst/>
            </a:prstGeom>
            <a:solidFill>
              <a:srgbClr val="BC73C6"/>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Outcomes</a:t>
              </a:r>
            </a:p>
          </p:txBody>
        </p:sp>
        <p:sp>
          <p:nvSpPr>
            <p:cNvPr id="14" name="Rounded Rectangle 10">
              <a:extLst>
                <a:ext uri="{FF2B5EF4-FFF2-40B4-BE49-F238E27FC236}">
                  <a16:creationId xmlns:a16="http://schemas.microsoft.com/office/drawing/2014/main" id="{D9A5F3B5-6394-427D-A5BA-F47911616766}"/>
                </a:ext>
              </a:extLst>
            </p:cNvPr>
            <p:cNvSpPr/>
            <p:nvPr/>
          </p:nvSpPr>
          <p:spPr>
            <a:xfrm>
              <a:off x="8574707" y="4348995"/>
              <a:ext cx="1258958" cy="528048"/>
            </a:xfrm>
            <a:prstGeom prst="roundRect">
              <a:avLst/>
            </a:prstGeom>
            <a:solidFill>
              <a:srgbClr val="ACDB7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Genomics</a:t>
              </a:r>
            </a:p>
          </p:txBody>
        </p:sp>
        <p:sp>
          <p:nvSpPr>
            <p:cNvPr id="15" name="TextBox 14">
              <a:extLst>
                <a:ext uri="{FF2B5EF4-FFF2-40B4-BE49-F238E27FC236}">
                  <a16:creationId xmlns:a16="http://schemas.microsoft.com/office/drawing/2014/main" id="{BDA5D538-36B8-4160-926A-5FB69BE74804}"/>
                </a:ext>
              </a:extLst>
            </p:cNvPr>
            <p:cNvSpPr txBox="1"/>
            <p:nvPr/>
          </p:nvSpPr>
          <p:spPr>
            <a:xfrm>
              <a:off x="7992180" y="2196138"/>
              <a:ext cx="1058303" cy="338554"/>
            </a:xfrm>
            <a:prstGeom prst="rect">
              <a:avLst/>
            </a:prstGeom>
            <a:noFill/>
          </p:spPr>
          <p:txBody>
            <a:bodyPr wrap="none" rtlCol="0">
              <a:spAutoFit/>
            </a:bodyPr>
            <a:lstStyle/>
            <a:p>
              <a:pPr>
                <a:spcAft>
                  <a:spcPts val="600"/>
                </a:spcAft>
              </a:pPr>
              <a:r>
                <a:rPr lang="en-US" sz="1600" b="1" dirty="0">
                  <a:ea typeface="Verdana" pitchFamily="34" charset="0"/>
                  <a:cs typeface="Verdana" pitchFamily="34" charset="0"/>
                </a:rPr>
                <a:t>CANCER</a:t>
              </a:r>
            </a:p>
          </p:txBody>
        </p:sp>
      </p:grpSp>
      <p:cxnSp>
        <p:nvCxnSpPr>
          <p:cNvPr id="16" name="Straight Connector 15">
            <a:extLst>
              <a:ext uri="{FF2B5EF4-FFF2-40B4-BE49-F238E27FC236}">
                <a16:creationId xmlns:a16="http://schemas.microsoft.com/office/drawing/2014/main" id="{7E47CB7B-33A3-4DC6-A984-208B82D93E81}"/>
              </a:ext>
            </a:extLst>
          </p:cNvPr>
          <p:cNvCxnSpPr>
            <a:cxnSpLocks/>
          </p:cNvCxnSpPr>
          <p:nvPr/>
        </p:nvCxnSpPr>
        <p:spPr>
          <a:xfrm>
            <a:off x="7702803" y="2300047"/>
            <a:ext cx="197321" cy="1929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97743D-A325-4552-9773-705029D0818B}"/>
              </a:ext>
            </a:extLst>
          </p:cNvPr>
          <p:cNvCxnSpPr>
            <a:cxnSpLocks/>
            <a:stCxn id="26" idx="2"/>
            <a:endCxn id="9" idx="0"/>
          </p:cNvCxnSpPr>
          <p:nvPr/>
        </p:nvCxnSpPr>
        <p:spPr>
          <a:xfrm>
            <a:off x="9224221" y="1875117"/>
            <a:ext cx="191" cy="17535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6B35E7-1D84-4502-98FC-F3D3DDE1C963}"/>
              </a:ext>
            </a:extLst>
          </p:cNvPr>
          <p:cNvCxnSpPr>
            <a:cxnSpLocks/>
          </p:cNvCxnSpPr>
          <p:nvPr/>
        </p:nvCxnSpPr>
        <p:spPr>
          <a:xfrm flipH="1">
            <a:off x="10738397" y="2275273"/>
            <a:ext cx="395943" cy="42986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86D864E-EBF7-4E86-B56B-1FCB8C86334A}"/>
              </a:ext>
            </a:extLst>
          </p:cNvPr>
          <p:cNvSpPr/>
          <p:nvPr/>
        </p:nvSpPr>
        <p:spPr>
          <a:xfrm>
            <a:off x="6614839" y="1694703"/>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Providers</a:t>
            </a:r>
          </a:p>
        </p:txBody>
      </p:sp>
      <p:sp>
        <p:nvSpPr>
          <p:cNvPr id="22" name="Rectangle 21">
            <a:extLst>
              <a:ext uri="{FF2B5EF4-FFF2-40B4-BE49-F238E27FC236}">
                <a16:creationId xmlns:a16="http://schemas.microsoft.com/office/drawing/2014/main" id="{F559E6C4-8ACA-423A-BF62-06E4192DB3AE}"/>
              </a:ext>
            </a:extLst>
          </p:cNvPr>
          <p:cNvSpPr/>
          <p:nvPr/>
        </p:nvSpPr>
        <p:spPr>
          <a:xfrm>
            <a:off x="10639996" y="1732803"/>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Research</a:t>
            </a:r>
          </a:p>
        </p:txBody>
      </p:sp>
      <p:sp>
        <p:nvSpPr>
          <p:cNvPr id="23" name="Rectangle 22">
            <a:extLst>
              <a:ext uri="{FF2B5EF4-FFF2-40B4-BE49-F238E27FC236}">
                <a16:creationId xmlns:a16="http://schemas.microsoft.com/office/drawing/2014/main" id="{F94251E6-FD00-4BB3-A7F0-692D255719D1}"/>
              </a:ext>
            </a:extLst>
          </p:cNvPr>
          <p:cNvSpPr/>
          <p:nvPr/>
        </p:nvSpPr>
        <p:spPr>
          <a:xfrm>
            <a:off x="8615363" y="6212364"/>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Payers</a:t>
            </a:r>
          </a:p>
        </p:txBody>
      </p:sp>
      <p:sp>
        <p:nvSpPr>
          <p:cNvPr id="25" name="Rectangle 24">
            <a:extLst>
              <a:ext uri="{FF2B5EF4-FFF2-40B4-BE49-F238E27FC236}">
                <a16:creationId xmlns:a16="http://schemas.microsoft.com/office/drawing/2014/main" id="{BACE0341-9FD2-4179-882E-94056222B187}"/>
              </a:ext>
            </a:extLst>
          </p:cNvPr>
          <p:cNvSpPr/>
          <p:nvPr/>
        </p:nvSpPr>
        <p:spPr>
          <a:xfrm>
            <a:off x="6811677" y="5939505"/>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Vendors</a:t>
            </a:r>
          </a:p>
        </p:txBody>
      </p:sp>
      <p:sp>
        <p:nvSpPr>
          <p:cNvPr id="26" name="Rectangle 25">
            <a:extLst>
              <a:ext uri="{FF2B5EF4-FFF2-40B4-BE49-F238E27FC236}">
                <a16:creationId xmlns:a16="http://schemas.microsoft.com/office/drawing/2014/main" id="{379591AA-33A4-4827-825B-C6CB5664490F}"/>
              </a:ext>
            </a:extLst>
          </p:cNvPr>
          <p:cNvSpPr/>
          <p:nvPr/>
        </p:nvSpPr>
        <p:spPr>
          <a:xfrm>
            <a:off x="8574864" y="1285253"/>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Patients</a:t>
            </a:r>
          </a:p>
        </p:txBody>
      </p:sp>
    </p:spTree>
    <p:extLst>
      <p:ext uri="{BB962C8B-B14F-4D97-AF65-F5344CB8AC3E}">
        <p14:creationId xmlns:p14="http://schemas.microsoft.com/office/powerpoint/2010/main" val="285222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1C7A-3D80-41B9-A18B-3E2011CD3EDD}"/>
              </a:ext>
            </a:extLst>
          </p:cNvPr>
          <p:cNvSpPr>
            <a:spLocks noGrp="1"/>
          </p:cNvSpPr>
          <p:nvPr>
            <p:ph type="title"/>
          </p:nvPr>
        </p:nvSpPr>
        <p:spPr>
          <a:xfrm>
            <a:off x="575781" y="163749"/>
            <a:ext cx="10972800" cy="1020251"/>
          </a:xfrm>
        </p:spPr>
        <p:txBody>
          <a:bodyPr>
            <a:normAutofit/>
          </a:bodyPr>
          <a:lstStyle/>
          <a:p>
            <a:r>
              <a:rPr lang="en-US" dirty="0"/>
              <a:t>Model Production Tooling and Pipeline</a:t>
            </a:r>
            <a:br>
              <a:rPr lang="en-US" dirty="0"/>
            </a:br>
            <a:r>
              <a:rPr lang="en-US" sz="2400" dirty="0"/>
              <a:t>Being used for SHR / mCODE and multiple Gov’t projects</a:t>
            </a:r>
            <a:endParaRPr lang="en-US" dirty="0"/>
          </a:p>
        </p:txBody>
      </p:sp>
      <p:sp>
        <p:nvSpPr>
          <p:cNvPr id="50" name="Flowchart: Magnetic Disk 49">
            <a:extLst>
              <a:ext uri="{FF2B5EF4-FFF2-40B4-BE49-F238E27FC236}">
                <a16:creationId xmlns:a16="http://schemas.microsoft.com/office/drawing/2014/main" id="{5002C7A8-1A3F-4A01-8270-72A0EDFF7C1A}"/>
              </a:ext>
            </a:extLst>
          </p:cNvPr>
          <p:cNvSpPr/>
          <p:nvPr/>
        </p:nvSpPr>
        <p:spPr>
          <a:xfrm>
            <a:off x="3714647" y="4171182"/>
            <a:ext cx="1605611" cy="1240871"/>
          </a:xfrm>
          <a:prstGeom prst="flowChartMagneticDisk">
            <a:avLst/>
          </a:prstGeom>
          <a:solidFill>
            <a:schemeClr val="tx2">
              <a:lumMod val="20000"/>
              <a:lumOff val="8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Base class modules</a:t>
            </a:r>
          </a:p>
        </p:txBody>
      </p:sp>
      <p:sp>
        <p:nvSpPr>
          <p:cNvPr id="11" name="Arrow: Right 10">
            <a:extLst>
              <a:ext uri="{FF2B5EF4-FFF2-40B4-BE49-F238E27FC236}">
                <a16:creationId xmlns:a16="http://schemas.microsoft.com/office/drawing/2014/main" id="{090D7C50-4340-4462-AE32-B421828396D1}"/>
              </a:ext>
            </a:extLst>
          </p:cNvPr>
          <p:cNvSpPr/>
          <p:nvPr/>
        </p:nvSpPr>
        <p:spPr>
          <a:xfrm>
            <a:off x="5294389" y="3499983"/>
            <a:ext cx="613458" cy="471878"/>
          </a:xfrm>
          <a:prstGeom prst="rightArrow">
            <a:avLst>
              <a:gd name="adj1" fmla="val 44468"/>
              <a:gd name="adj2" fmla="val 53975"/>
            </a:avLst>
          </a:prstGeom>
          <a:solidFill>
            <a:srgbClr val="FFC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Flowchart: Magnetic Disk 2">
            <a:extLst>
              <a:ext uri="{FF2B5EF4-FFF2-40B4-BE49-F238E27FC236}">
                <a16:creationId xmlns:a16="http://schemas.microsoft.com/office/drawing/2014/main" id="{30BB99FF-D858-482B-9752-472AC4FFED7F}"/>
              </a:ext>
            </a:extLst>
          </p:cNvPr>
          <p:cNvSpPr/>
          <p:nvPr/>
        </p:nvSpPr>
        <p:spPr>
          <a:xfrm>
            <a:off x="3716428" y="3016757"/>
            <a:ext cx="1597439" cy="1458674"/>
          </a:xfrm>
          <a:prstGeom prst="flowChartMagneticDisk">
            <a:avLst/>
          </a:prstGeom>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path path="circle">
              <a:fillToRect l="50000" t="50000" r="50000" b="50000"/>
            </a:path>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CIMPL Model modules</a:t>
            </a:r>
          </a:p>
        </p:txBody>
      </p:sp>
      <p:sp>
        <p:nvSpPr>
          <p:cNvPr id="34" name="Oval 33">
            <a:extLst>
              <a:ext uri="{FF2B5EF4-FFF2-40B4-BE49-F238E27FC236}">
                <a16:creationId xmlns:a16="http://schemas.microsoft.com/office/drawing/2014/main" id="{90097608-7E2B-4B46-BA1F-F75331245B14}"/>
              </a:ext>
            </a:extLst>
          </p:cNvPr>
          <p:cNvSpPr/>
          <p:nvPr/>
        </p:nvSpPr>
        <p:spPr>
          <a:xfrm>
            <a:off x="5924715" y="3399011"/>
            <a:ext cx="1397386" cy="686602"/>
          </a:xfrm>
          <a:prstGeom prst="ellipse">
            <a:avLst/>
          </a:prstGeom>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path path="circle">
              <a:fillToRect l="50000" t="50000" r="50000" b="50000"/>
            </a:path>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Exporters</a:t>
            </a:r>
          </a:p>
        </p:txBody>
      </p:sp>
      <p:sp>
        <p:nvSpPr>
          <p:cNvPr id="43" name="TextBox 42">
            <a:extLst>
              <a:ext uri="{FF2B5EF4-FFF2-40B4-BE49-F238E27FC236}">
                <a16:creationId xmlns:a16="http://schemas.microsoft.com/office/drawing/2014/main" id="{F3D64732-CFAB-4514-898E-63E2F7AAEBD7}"/>
              </a:ext>
            </a:extLst>
          </p:cNvPr>
          <p:cNvSpPr txBox="1"/>
          <p:nvPr/>
        </p:nvSpPr>
        <p:spPr>
          <a:xfrm>
            <a:off x="7913426" y="2431981"/>
            <a:ext cx="1215176"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solidFill>
              <a:schemeClr val="accent4">
                <a:lumMod val="75000"/>
              </a:schemeClr>
            </a:solidFill>
          </a:ln>
        </p:spPr>
        <p:txBody>
          <a:bodyPr wrap="square" rtlCol="0">
            <a:spAutoFit/>
          </a:bodyPr>
          <a:lstStyle>
            <a:defPPr>
              <a:defRPr lang="en-US"/>
            </a:defPPr>
            <a:lvl1pPr algn="ctr">
              <a:spcAft>
                <a:spcPts val="600"/>
              </a:spcAft>
              <a:defRPr sz="1200">
                <a:ea typeface="Verdana" pitchFamily="34" charset="0"/>
                <a:cs typeface="Verdana" pitchFamily="34" charset="0"/>
              </a:defRPr>
            </a:lvl1pPr>
          </a:lstStyle>
          <a:p>
            <a:r>
              <a:rPr lang="en-US" dirty="0"/>
              <a:t>DSTU 2 FHIR IG &amp; Profiles</a:t>
            </a:r>
          </a:p>
        </p:txBody>
      </p:sp>
      <p:sp>
        <p:nvSpPr>
          <p:cNvPr id="44" name="TextBox 43">
            <a:extLst>
              <a:ext uri="{FF2B5EF4-FFF2-40B4-BE49-F238E27FC236}">
                <a16:creationId xmlns:a16="http://schemas.microsoft.com/office/drawing/2014/main" id="{E24C6272-5E98-4138-BCDE-7EF17EEF0C95}"/>
              </a:ext>
            </a:extLst>
          </p:cNvPr>
          <p:cNvSpPr txBox="1"/>
          <p:nvPr/>
        </p:nvSpPr>
        <p:spPr>
          <a:xfrm>
            <a:off x="7913428" y="3221815"/>
            <a:ext cx="1228852"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solidFill>
              <a:schemeClr val="accent4">
                <a:lumMod val="75000"/>
              </a:schemeClr>
            </a:solidFill>
          </a:ln>
        </p:spPr>
        <p:txBody>
          <a:bodyPr wrap="square" rtlCol="0">
            <a:spAutoFit/>
          </a:bodyPr>
          <a:lstStyle>
            <a:defPPr>
              <a:defRPr lang="en-US"/>
            </a:defPPr>
            <a:lvl1pPr algn="ctr">
              <a:spcAft>
                <a:spcPts val="600"/>
              </a:spcAft>
              <a:defRPr sz="1200">
                <a:ea typeface="Verdana" pitchFamily="34" charset="0"/>
                <a:cs typeface="Verdana" pitchFamily="34" charset="0"/>
              </a:defRPr>
            </a:lvl1pPr>
          </a:lstStyle>
          <a:p>
            <a:r>
              <a:rPr lang="en-US" dirty="0"/>
              <a:t>STU 3 FHIR IG &amp; Profiles</a:t>
            </a:r>
          </a:p>
        </p:txBody>
      </p:sp>
      <p:sp>
        <p:nvSpPr>
          <p:cNvPr id="45" name="TextBox 44">
            <a:extLst>
              <a:ext uri="{FF2B5EF4-FFF2-40B4-BE49-F238E27FC236}">
                <a16:creationId xmlns:a16="http://schemas.microsoft.com/office/drawing/2014/main" id="{871E5E8D-8621-4092-9CF0-47BAD00DFD71}"/>
              </a:ext>
            </a:extLst>
          </p:cNvPr>
          <p:cNvSpPr txBox="1"/>
          <p:nvPr/>
        </p:nvSpPr>
        <p:spPr>
          <a:xfrm>
            <a:off x="7913427" y="3764101"/>
            <a:ext cx="1228854"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solidFill>
              <a:schemeClr val="accent4">
                <a:lumMod val="75000"/>
              </a:schemeClr>
            </a:solidFill>
            <a:prstDash val="lgDash"/>
          </a:ln>
        </p:spPr>
        <p:txBody>
          <a:bodyPr wrap="square" rtlCol="0">
            <a:spAutoFit/>
          </a:bodyPr>
          <a:lstStyle>
            <a:defPPr>
              <a:defRPr lang="en-US"/>
            </a:defPPr>
            <a:lvl1pPr algn="ctr">
              <a:spcAft>
                <a:spcPts val="600"/>
              </a:spcAft>
              <a:defRPr sz="1200">
                <a:ea typeface="Verdana" pitchFamily="34" charset="0"/>
                <a:cs typeface="Verdana" pitchFamily="34" charset="0"/>
              </a:defRPr>
            </a:lvl1pPr>
          </a:lstStyle>
          <a:p>
            <a:r>
              <a:rPr lang="en-US" dirty="0"/>
              <a:t>R4 FHIR IG &amp; Profiles</a:t>
            </a:r>
          </a:p>
        </p:txBody>
      </p:sp>
      <p:cxnSp>
        <p:nvCxnSpPr>
          <p:cNvPr id="49" name="Straight Arrow Connector 48">
            <a:extLst>
              <a:ext uri="{FF2B5EF4-FFF2-40B4-BE49-F238E27FC236}">
                <a16:creationId xmlns:a16="http://schemas.microsoft.com/office/drawing/2014/main" id="{57889018-E1FB-49F8-8FBB-FC91C84FCFE9}"/>
              </a:ext>
            </a:extLst>
          </p:cNvPr>
          <p:cNvCxnSpPr>
            <a:cxnSpLocks/>
            <a:stCxn id="34" idx="6"/>
            <a:endCxn id="43" idx="1"/>
          </p:cNvCxnSpPr>
          <p:nvPr/>
        </p:nvCxnSpPr>
        <p:spPr>
          <a:xfrm flipV="1">
            <a:off x="7322101" y="2662814"/>
            <a:ext cx="591325" cy="1079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E24556-06BB-41BE-A88D-522D0CC323B6}"/>
              </a:ext>
            </a:extLst>
          </p:cNvPr>
          <p:cNvCxnSpPr>
            <a:cxnSpLocks/>
            <a:stCxn id="34" idx="6"/>
            <a:endCxn id="44" idx="1"/>
          </p:cNvCxnSpPr>
          <p:nvPr/>
        </p:nvCxnSpPr>
        <p:spPr>
          <a:xfrm flipV="1">
            <a:off x="7322101" y="3452648"/>
            <a:ext cx="591327" cy="289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C0FA305-D4FA-4BFF-AE88-383E9A131322}"/>
              </a:ext>
            </a:extLst>
          </p:cNvPr>
          <p:cNvCxnSpPr>
            <a:cxnSpLocks/>
            <a:stCxn id="34" idx="6"/>
            <a:endCxn id="45" idx="1"/>
          </p:cNvCxnSpPr>
          <p:nvPr/>
        </p:nvCxnSpPr>
        <p:spPr>
          <a:xfrm>
            <a:off x="7322101" y="3742312"/>
            <a:ext cx="591326" cy="252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88D0FB2-ADC9-4320-A0B3-DA958E1F775B}"/>
              </a:ext>
            </a:extLst>
          </p:cNvPr>
          <p:cNvGrpSpPr/>
          <p:nvPr/>
        </p:nvGrpSpPr>
        <p:grpSpPr>
          <a:xfrm>
            <a:off x="3938285" y="3046300"/>
            <a:ext cx="1183921" cy="407098"/>
            <a:chOff x="4213830" y="1803793"/>
            <a:chExt cx="2103000" cy="510313"/>
          </a:xfrm>
          <a:solidFill>
            <a:schemeClr val="accent2"/>
          </a:solidFill>
        </p:grpSpPr>
        <p:sp>
          <p:nvSpPr>
            <p:cNvPr id="27" name="Arrow: Curved Right 26">
              <a:extLst>
                <a:ext uri="{FF2B5EF4-FFF2-40B4-BE49-F238E27FC236}">
                  <a16:creationId xmlns:a16="http://schemas.microsoft.com/office/drawing/2014/main" id="{CB7D1CD2-D34E-4217-B1A8-4D6ACE40CD0F}"/>
                </a:ext>
              </a:extLst>
            </p:cNvPr>
            <p:cNvSpPr/>
            <p:nvPr/>
          </p:nvSpPr>
          <p:spPr>
            <a:xfrm>
              <a:off x="4213830" y="1849763"/>
              <a:ext cx="1024835" cy="464343"/>
            </a:xfrm>
            <a:prstGeom prst="curvedRightArrow">
              <a:avLst/>
            </a:prstGeom>
            <a:grp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Arrow: Curved Right 41">
              <a:extLst>
                <a:ext uri="{FF2B5EF4-FFF2-40B4-BE49-F238E27FC236}">
                  <a16:creationId xmlns:a16="http://schemas.microsoft.com/office/drawing/2014/main" id="{BBAD28DF-DCB1-4C07-8512-338A57CCCAD6}"/>
                </a:ext>
              </a:extLst>
            </p:cNvPr>
            <p:cNvSpPr/>
            <p:nvPr/>
          </p:nvSpPr>
          <p:spPr>
            <a:xfrm flipH="1" flipV="1">
              <a:off x="5291995" y="1803793"/>
              <a:ext cx="1024835" cy="464343"/>
            </a:xfrm>
            <a:prstGeom prst="curvedRightArrow">
              <a:avLst/>
            </a:prstGeom>
            <a:grp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
        <p:nvSpPr>
          <p:cNvPr id="29" name="TextBox 28">
            <a:extLst>
              <a:ext uri="{FF2B5EF4-FFF2-40B4-BE49-F238E27FC236}">
                <a16:creationId xmlns:a16="http://schemas.microsoft.com/office/drawing/2014/main" id="{28E7270D-96A4-480D-BBB9-63FAF7B0DB74}"/>
              </a:ext>
            </a:extLst>
          </p:cNvPr>
          <p:cNvSpPr txBox="1"/>
          <p:nvPr/>
        </p:nvSpPr>
        <p:spPr>
          <a:xfrm>
            <a:off x="4019780" y="2623942"/>
            <a:ext cx="971874" cy="338554"/>
          </a:xfrm>
          <a:prstGeom prst="rect">
            <a:avLst/>
          </a:prstGeom>
          <a:noFill/>
        </p:spPr>
        <p:txBody>
          <a:bodyPr wrap="square" rtlCol="0">
            <a:spAutoFit/>
          </a:bodyPr>
          <a:lstStyle/>
          <a:p>
            <a:pPr algn="ctr">
              <a:spcAft>
                <a:spcPts val="800"/>
              </a:spcAft>
            </a:pPr>
            <a:r>
              <a:rPr lang="en-US" sz="1600" b="1" dirty="0">
                <a:ea typeface="Verdana" pitchFamily="34" charset="0"/>
                <a:cs typeface="Verdana" pitchFamily="34" charset="0"/>
              </a:rPr>
              <a:t>Github</a:t>
            </a:r>
            <a:endParaRPr lang="en-US" b="1" dirty="0">
              <a:ea typeface="Verdana" pitchFamily="34" charset="0"/>
              <a:cs typeface="Verdana" pitchFamily="34" charset="0"/>
            </a:endParaRPr>
          </a:p>
        </p:txBody>
      </p:sp>
      <p:sp>
        <p:nvSpPr>
          <p:cNvPr id="75" name="TextBox 74">
            <a:extLst>
              <a:ext uri="{FF2B5EF4-FFF2-40B4-BE49-F238E27FC236}">
                <a16:creationId xmlns:a16="http://schemas.microsoft.com/office/drawing/2014/main" id="{0A006A07-AFAA-4B26-A5B9-2D50C4336EA0}"/>
              </a:ext>
            </a:extLst>
          </p:cNvPr>
          <p:cNvSpPr txBox="1"/>
          <p:nvPr/>
        </p:nvSpPr>
        <p:spPr>
          <a:xfrm>
            <a:off x="5768323" y="4818661"/>
            <a:ext cx="1710168"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solidFill>
              <a:schemeClr val="accent4">
                <a:lumMod val="75000"/>
              </a:schemeClr>
            </a:solidFill>
            <a:prstDash val="lgDash"/>
          </a:ln>
        </p:spPr>
        <p:txBody>
          <a:bodyPr wrap="square" rtlCol="0">
            <a:spAutoFit/>
          </a:bodyPr>
          <a:lstStyle/>
          <a:p>
            <a:pPr algn="ctr">
              <a:spcAft>
                <a:spcPts val="600"/>
              </a:spcAft>
            </a:pPr>
            <a:r>
              <a:rPr lang="en-US" sz="1200" dirty="0">
                <a:ea typeface="Verdana" pitchFamily="34" charset="0"/>
                <a:cs typeface="Verdana" pitchFamily="34" charset="0"/>
              </a:rPr>
              <a:t>TBD: Testing tools, smart phrases, forms, etc.</a:t>
            </a:r>
          </a:p>
        </p:txBody>
      </p:sp>
      <p:sp>
        <p:nvSpPr>
          <p:cNvPr id="76" name="TextBox 75">
            <a:extLst>
              <a:ext uri="{FF2B5EF4-FFF2-40B4-BE49-F238E27FC236}">
                <a16:creationId xmlns:a16="http://schemas.microsoft.com/office/drawing/2014/main" id="{7FFC3CD5-2B84-4E96-BE91-6EBF651BD5C2}"/>
              </a:ext>
            </a:extLst>
          </p:cNvPr>
          <p:cNvSpPr txBox="1"/>
          <p:nvPr/>
        </p:nvSpPr>
        <p:spPr>
          <a:xfrm>
            <a:off x="7913425" y="4560786"/>
            <a:ext cx="1228841" cy="27699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solidFill>
              <a:schemeClr val="accent4">
                <a:lumMod val="75000"/>
              </a:schemeClr>
            </a:solidFill>
          </a:ln>
        </p:spPr>
        <p:txBody>
          <a:bodyPr wrap="square" rtlCol="0">
            <a:spAutoFit/>
          </a:bodyPr>
          <a:lstStyle>
            <a:defPPr>
              <a:defRPr lang="en-US"/>
            </a:defPPr>
            <a:lvl1pPr algn="ctr">
              <a:spcAft>
                <a:spcPts val="600"/>
              </a:spcAft>
              <a:defRPr sz="1200">
                <a:ea typeface="Verdana" pitchFamily="34" charset="0"/>
                <a:cs typeface="Verdana" pitchFamily="34" charset="0"/>
              </a:defRPr>
            </a:lvl1pPr>
          </a:lstStyle>
          <a:p>
            <a:r>
              <a:rPr lang="en-US" dirty="0"/>
              <a:t>HL7 / CIMI</a:t>
            </a:r>
          </a:p>
        </p:txBody>
      </p:sp>
      <p:sp>
        <p:nvSpPr>
          <p:cNvPr id="77" name="TextBox 76">
            <a:extLst>
              <a:ext uri="{FF2B5EF4-FFF2-40B4-BE49-F238E27FC236}">
                <a16:creationId xmlns:a16="http://schemas.microsoft.com/office/drawing/2014/main" id="{B079047F-2BD6-42A7-957E-271F3D1E5AFB}"/>
              </a:ext>
            </a:extLst>
          </p:cNvPr>
          <p:cNvSpPr txBox="1"/>
          <p:nvPr/>
        </p:nvSpPr>
        <p:spPr>
          <a:xfrm>
            <a:off x="5924715" y="1869333"/>
            <a:ext cx="1397384"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a:solidFill>
              <a:schemeClr val="accent4">
                <a:lumMod val="75000"/>
              </a:schemeClr>
            </a:solidFill>
            <a:prstDash val="lgDash"/>
          </a:ln>
        </p:spPr>
        <p:txBody>
          <a:bodyPr wrap="square" rtlCol="0">
            <a:spAutoFit/>
          </a:bodyPr>
          <a:lstStyle>
            <a:defPPr>
              <a:defRPr lang="en-US"/>
            </a:defPPr>
            <a:lvl1pPr algn="ctr">
              <a:spcAft>
                <a:spcPts val="600"/>
              </a:spcAft>
              <a:defRPr sz="1200">
                <a:ea typeface="Verdana" pitchFamily="34" charset="0"/>
                <a:cs typeface="Verdana" pitchFamily="34" charset="0"/>
              </a:defRPr>
            </a:lvl1pPr>
          </a:lstStyle>
          <a:p>
            <a:r>
              <a:rPr lang="en-US" dirty="0"/>
              <a:t>Mind maps, data dictionaries, etc.</a:t>
            </a:r>
          </a:p>
        </p:txBody>
      </p:sp>
      <p:cxnSp>
        <p:nvCxnSpPr>
          <p:cNvPr id="79" name="Straight Arrow Connector 78">
            <a:extLst>
              <a:ext uri="{FF2B5EF4-FFF2-40B4-BE49-F238E27FC236}">
                <a16:creationId xmlns:a16="http://schemas.microsoft.com/office/drawing/2014/main" id="{2F0CA83E-93DA-4A3E-99DB-10D60289135E}"/>
              </a:ext>
            </a:extLst>
          </p:cNvPr>
          <p:cNvCxnSpPr>
            <a:cxnSpLocks/>
            <a:stCxn id="34" idx="4"/>
            <a:endCxn id="75" idx="0"/>
          </p:cNvCxnSpPr>
          <p:nvPr/>
        </p:nvCxnSpPr>
        <p:spPr>
          <a:xfrm flipH="1">
            <a:off x="6623407" y="4085613"/>
            <a:ext cx="1" cy="733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046CD7E3-F3FE-4043-B398-CE9199D7D7BA}"/>
              </a:ext>
            </a:extLst>
          </p:cNvPr>
          <p:cNvCxnSpPr>
            <a:cxnSpLocks/>
            <a:stCxn id="34" idx="0"/>
            <a:endCxn id="77" idx="2"/>
          </p:cNvCxnSpPr>
          <p:nvPr/>
        </p:nvCxnSpPr>
        <p:spPr>
          <a:xfrm flipH="1" flipV="1">
            <a:off x="6623407" y="2330998"/>
            <a:ext cx="1" cy="1068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60DE286-2EBD-405E-BD4D-1A210A153613}"/>
              </a:ext>
            </a:extLst>
          </p:cNvPr>
          <p:cNvCxnSpPr>
            <a:cxnSpLocks/>
            <a:stCxn id="34" idx="6"/>
            <a:endCxn id="76" idx="1"/>
          </p:cNvCxnSpPr>
          <p:nvPr/>
        </p:nvCxnSpPr>
        <p:spPr>
          <a:xfrm>
            <a:off x="7322101" y="3742312"/>
            <a:ext cx="591324" cy="9569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49CC29B-7315-40D3-A913-7174F641A2AA}"/>
              </a:ext>
            </a:extLst>
          </p:cNvPr>
          <p:cNvSpPr txBox="1"/>
          <p:nvPr/>
        </p:nvSpPr>
        <p:spPr>
          <a:xfrm>
            <a:off x="1423264" y="1743475"/>
            <a:ext cx="1240246" cy="71897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b="1" dirty="0">
                <a:solidFill>
                  <a:schemeClr val="tx1"/>
                </a:solidFill>
              </a:rPr>
              <a:t>mCODE Clinical requirements</a:t>
            </a:r>
          </a:p>
        </p:txBody>
      </p:sp>
      <p:sp>
        <p:nvSpPr>
          <p:cNvPr id="41" name="TextBox 40">
            <a:extLst>
              <a:ext uri="{FF2B5EF4-FFF2-40B4-BE49-F238E27FC236}">
                <a16:creationId xmlns:a16="http://schemas.microsoft.com/office/drawing/2014/main" id="{9E113D7E-E800-4DFF-B8B0-5FC96213CF79}"/>
              </a:ext>
            </a:extLst>
          </p:cNvPr>
          <p:cNvSpPr txBox="1"/>
          <p:nvPr/>
        </p:nvSpPr>
        <p:spPr>
          <a:xfrm>
            <a:off x="1334529" y="3408069"/>
            <a:ext cx="1417716" cy="718972"/>
          </a:xfrm>
          <a:prstGeom prst="rect">
            <a:avLst/>
          </a:prstGeom>
          <a:gradFill flip="none" rotWithShape="1">
            <a:gsLst>
              <a:gs pos="0">
                <a:schemeClr val="accent5">
                  <a:lumMod val="40000"/>
                  <a:lumOff val="60000"/>
                  <a:tint val="66000"/>
                  <a:satMod val="160000"/>
                </a:schemeClr>
              </a:gs>
              <a:gs pos="50000">
                <a:schemeClr val="accent5">
                  <a:lumMod val="40000"/>
                  <a:lumOff val="60000"/>
                  <a:tint val="44500"/>
                  <a:satMod val="160000"/>
                </a:schemeClr>
              </a:gs>
              <a:gs pos="100000">
                <a:schemeClr val="accent5">
                  <a:lumMod val="40000"/>
                  <a:lumOff val="60000"/>
                  <a:tint val="23500"/>
                  <a:satMod val="160000"/>
                </a:schemeClr>
              </a:gs>
            </a:gsLst>
            <a:path path="circle">
              <a:fillToRect l="50000" t="50000" r="50000" b="50000"/>
            </a:path>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t>CIMPL Authoring Environment</a:t>
            </a:r>
          </a:p>
        </p:txBody>
      </p:sp>
      <p:cxnSp>
        <p:nvCxnSpPr>
          <p:cNvPr id="48" name="Straight Arrow Connector 47">
            <a:extLst>
              <a:ext uri="{FF2B5EF4-FFF2-40B4-BE49-F238E27FC236}">
                <a16:creationId xmlns:a16="http://schemas.microsoft.com/office/drawing/2014/main" id="{27C4C7CC-4A49-419B-9CA3-A64BC4AC080F}"/>
              </a:ext>
            </a:extLst>
          </p:cNvPr>
          <p:cNvCxnSpPr>
            <a:cxnSpLocks/>
            <a:stCxn id="41" idx="0"/>
            <a:endCxn id="40" idx="2"/>
          </p:cNvCxnSpPr>
          <p:nvPr/>
        </p:nvCxnSpPr>
        <p:spPr>
          <a:xfrm flipV="1">
            <a:off x="2043387" y="2462447"/>
            <a:ext cx="0" cy="94562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C362EED-2836-420C-A1D0-CC78B9CD8EE3}"/>
              </a:ext>
            </a:extLst>
          </p:cNvPr>
          <p:cNvSpPr txBox="1"/>
          <p:nvPr/>
        </p:nvSpPr>
        <p:spPr>
          <a:xfrm>
            <a:off x="2737551" y="2985243"/>
            <a:ext cx="1028551" cy="646331"/>
          </a:xfrm>
          <a:prstGeom prst="rect">
            <a:avLst/>
          </a:prstGeom>
          <a:noFill/>
        </p:spPr>
        <p:txBody>
          <a:bodyPr wrap="square" rtlCol="0">
            <a:spAutoFit/>
          </a:bodyPr>
          <a:lstStyle/>
          <a:p>
            <a:pPr algn="ctr">
              <a:spcAft>
                <a:spcPts val="800"/>
              </a:spcAft>
            </a:pPr>
            <a:r>
              <a:rPr lang="en-US" sz="1200" dirty="0">
                <a:ea typeface="Verdana" pitchFamily="34" charset="0"/>
                <a:cs typeface="Verdana" pitchFamily="34" charset="0"/>
              </a:rPr>
              <a:t>find/use existing modules</a:t>
            </a:r>
          </a:p>
        </p:txBody>
      </p:sp>
      <p:grpSp>
        <p:nvGrpSpPr>
          <p:cNvPr id="157" name="Group 156">
            <a:extLst>
              <a:ext uri="{FF2B5EF4-FFF2-40B4-BE49-F238E27FC236}">
                <a16:creationId xmlns:a16="http://schemas.microsoft.com/office/drawing/2014/main" id="{82415E1C-81E4-4727-8A51-D2992EFCEA42}"/>
              </a:ext>
            </a:extLst>
          </p:cNvPr>
          <p:cNvGrpSpPr/>
          <p:nvPr/>
        </p:nvGrpSpPr>
        <p:grpSpPr>
          <a:xfrm>
            <a:off x="2747545" y="3638094"/>
            <a:ext cx="968881" cy="333766"/>
            <a:chOff x="2568023" y="3609694"/>
            <a:chExt cx="1046562" cy="333766"/>
          </a:xfrm>
        </p:grpSpPr>
        <p:cxnSp>
          <p:nvCxnSpPr>
            <p:cNvPr id="51" name="Straight Arrow Connector 50">
              <a:extLst>
                <a:ext uri="{FF2B5EF4-FFF2-40B4-BE49-F238E27FC236}">
                  <a16:creationId xmlns:a16="http://schemas.microsoft.com/office/drawing/2014/main" id="{4CD998E3-A23F-4E90-B66A-BDE1047785F3}"/>
                </a:ext>
              </a:extLst>
            </p:cNvPr>
            <p:cNvCxnSpPr>
              <a:cxnSpLocks/>
            </p:cNvCxnSpPr>
            <p:nvPr/>
          </p:nvCxnSpPr>
          <p:spPr>
            <a:xfrm>
              <a:off x="2568023" y="3609694"/>
              <a:ext cx="1046562"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CD8D3E6A-23E0-4BA0-A3DE-C580D7250221}"/>
                </a:ext>
              </a:extLst>
            </p:cNvPr>
            <p:cNvCxnSpPr>
              <a:cxnSpLocks/>
            </p:cNvCxnSpPr>
            <p:nvPr/>
          </p:nvCxnSpPr>
          <p:spPr>
            <a:xfrm>
              <a:off x="2584112" y="3935391"/>
              <a:ext cx="1028551" cy="80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TextBox 133">
            <a:extLst>
              <a:ext uri="{FF2B5EF4-FFF2-40B4-BE49-F238E27FC236}">
                <a16:creationId xmlns:a16="http://schemas.microsoft.com/office/drawing/2014/main" id="{07EABD0E-6A76-46FA-929C-41E68405F9A5}"/>
              </a:ext>
            </a:extLst>
          </p:cNvPr>
          <p:cNvSpPr txBox="1"/>
          <p:nvPr/>
        </p:nvSpPr>
        <p:spPr>
          <a:xfrm>
            <a:off x="2658599" y="3992092"/>
            <a:ext cx="1028551" cy="461665"/>
          </a:xfrm>
          <a:prstGeom prst="rect">
            <a:avLst/>
          </a:prstGeom>
          <a:noFill/>
        </p:spPr>
        <p:txBody>
          <a:bodyPr wrap="square" rtlCol="0">
            <a:spAutoFit/>
          </a:bodyPr>
          <a:lstStyle/>
          <a:p>
            <a:pPr algn="ctr">
              <a:spcAft>
                <a:spcPts val="800"/>
              </a:spcAft>
            </a:pPr>
            <a:r>
              <a:rPr lang="en-US" sz="1200" dirty="0">
                <a:ea typeface="Verdana" pitchFamily="34" charset="0"/>
                <a:cs typeface="Verdana" pitchFamily="34" charset="0"/>
              </a:rPr>
              <a:t>new modules</a:t>
            </a:r>
          </a:p>
        </p:txBody>
      </p:sp>
      <p:cxnSp>
        <p:nvCxnSpPr>
          <p:cNvPr id="57" name="Straight Arrow Connector 56">
            <a:extLst>
              <a:ext uri="{FF2B5EF4-FFF2-40B4-BE49-F238E27FC236}">
                <a16:creationId xmlns:a16="http://schemas.microsoft.com/office/drawing/2014/main" id="{FF34ADB4-FF79-4B06-A3DF-35B4860FC539}"/>
              </a:ext>
            </a:extLst>
          </p:cNvPr>
          <p:cNvCxnSpPr>
            <a:cxnSpLocks/>
            <a:stCxn id="161" idx="1"/>
            <a:endCxn id="41" idx="2"/>
          </p:cNvCxnSpPr>
          <p:nvPr/>
        </p:nvCxnSpPr>
        <p:spPr>
          <a:xfrm flipV="1">
            <a:off x="2038688" y="4127041"/>
            <a:ext cx="4699" cy="6000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A9780C3-9D8C-45A7-8E6B-FC3BEE8BA0F3}"/>
              </a:ext>
            </a:extLst>
          </p:cNvPr>
          <p:cNvCxnSpPr>
            <a:cxnSpLocks/>
            <a:stCxn id="40" idx="3"/>
            <a:endCxn id="77" idx="1"/>
          </p:cNvCxnSpPr>
          <p:nvPr/>
        </p:nvCxnSpPr>
        <p:spPr>
          <a:xfrm flipV="1">
            <a:off x="2663510" y="2100166"/>
            <a:ext cx="3261205" cy="2795"/>
          </a:xfrm>
          <a:prstGeom prst="straightConnector1">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900D4AAA-F1CD-49C3-8C0B-059CCBEAFA2B}"/>
              </a:ext>
            </a:extLst>
          </p:cNvPr>
          <p:cNvSpPr txBox="1"/>
          <p:nvPr/>
        </p:nvSpPr>
        <p:spPr>
          <a:xfrm>
            <a:off x="4339351" y="1774545"/>
            <a:ext cx="1323081" cy="318100"/>
          </a:xfrm>
          <a:prstGeom prst="rect">
            <a:avLst/>
          </a:prstGeom>
          <a:noFill/>
        </p:spPr>
        <p:txBody>
          <a:bodyPr wrap="square" rtlCol="0">
            <a:spAutoFit/>
          </a:bodyPr>
          <a:lstStyle/>
          <a:p>
            <a:pPr algn="ctr">
              <a:spcAft>
                <a:spcPts val="800"/>
              </a:spcAft>
            </a:pPr>
            <a:r>
              <a:rPr lang="en-US" sz="1400" dirty="0">
                <a:ea typeface="Verdana" pitchFamily="34" charset="0"/>
                <a:cs typeface="Verdana" pitchFamily="34" charset="0"/>
              </a:rPr>
              <a:t>clinical review</a:t>
            </a:r>
          </a:p>
        </p:txBody>
      </p:sp>
      <p:cxnSp>
        <p:nvCxnSpPr>
          <p:cNvPr id="66" name="Connector: Elbow 65">
            <a:extLst>
              <a:ext uri="{FF2B5EF4-FFF2-40B4-BE49-F238E27FC236}">
                <a16:creationId xmlns:a16="http://schemas.microsoft.com/office/drawing/2014/main" id="{82E06EE6-D648-4E73-A4B5-6BC7D253D967}"/>
              </a:ext>
            </a:extLst>
          </p:cNvPr>
          <p:cNvCxnSpPr>
            <a:cxnSpLocks/>
            <a:endCxn id="167" idx="2"/>
          </p:cNvCxnSpPr>
          <p:nvPr/>
        </p:nvCxnSpPr>
        <p:spPr>
          <a:xfrm rot="16200000" flipH="1">
            <a:off x="644247" y="5097464"/>
            <a:ext cx="509666" cy="24342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A459081E-5632-49AE-BC45-7837542B5BB1}"/>
              </a:ext>
            </a:extLst>
          </p:cNvPr>
          <p:cNvSpPr txBox="1"/>
          <p:nvPr/>
        </p:nvSpPr>
        <p:spPr>
          <a:xfrm>
            <a:off x="359035" y="4308838"/>
            <a:ext cx="795056" cy="646331"/>
          </a:xfrm>
          <a:prstGeom prst="rect">
            <a:avLst/>
          </a:prstGeom>
          <a:noFill/>
        </p:spPr>
        <p:txBody>
          <a:bodyPr wrap="square" rtlCol="0">
            <a:spAutoFit/>
          </a:bodyPr>
          <a:lstStyle/>
          <a:p>
            <a:pPr algn="ctr">
              <a:spcAft>
                <a:spcPts val="800"/>
              </a:spcAft>
            </a:pPr>
            <a:r>
              <a:rPr lang="en-US" sz="1200" dirty="0">
                <a:ea typeface="Verdana" pitchFamily="34" charset="0"/>
                <a:cs typeface="Verdana" pitchFamily="34" charset="0"/>
              </a:rPr>
              <a:t>propose new terms</a:t>
            </a:r>
          </a:p>
        </p:txBody>
      </p:sp>
      <p:cxnSp>
        <p:nvCxnSpPr>
          <p:cNvPr id="153" name="Connector: Elbow 152">
            <a:extLst>
              <a:ext uri="{FF2B5EF4-FFF2-40B4-BE49-F238E27FC236}">
                <a16:creationId xmlns:a16="http://schemas.microsoft.com/office/drawing/2014/main" id="{E3C567A3-2F59-4849-A3FC-8D7A9BBEBD13}"/>
              </a:ext>
            </a:extLst>
          </p:cNvPr>
          <p:cNvCxnSpPr>
            <a:cxnSpLocks/>
            <a:stCxn id="41" idx="1"/>
            <a:endCxn id="150" idx="0"/>
          </p:cNvCxnSpPr>
          <p:nvPr/>
        </p:nvCxnSpPr>
        <p:spPr>
          <a:xfrm rot="10800000" flipV="1">
            <a:off x="756563" y="3767554"/>
            <a:ext cx="577966" cy="54128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1E7DC248-E54D-407D-8A95-F62620564489}"/>
              </a:ext>
            </a:extLst>
          </p:cNvPr>
          <p:cNvSpPr txBox="1"/>
          <p:nvPr/>
        </p:nvSpPr>
        <p:spPr>
          <a:xfrm>
            <a:off x="313935" y="3311424"/>
            <a:ext cx="1028551" cy="430887"/>
          </a:xfrm>
          <a:prstGeom prst="rect">
            <a:avLst/>
          </a:prstGeom>
          <a:noFill/>
        </p:spPr>
        <p:txBody>
          <a:bodyPr wrap="square" rtlCol="0">
            <a:spAutoFit/>
          </a:bodyPr>
          <a:lstStyle/>
          <a:p>
            <a:pPr algn="ctr">
              <a:spcAft>
                <a:spcPts val="800"/>
              </a:spcAft>
            </a:pPr>
            <a:r>
              <a:rPr lang="en-US" sz="1100" dirty="0">
                <a:ea typeface="Verdana" pitchFamily="34" charset="0"/>
                <a:cs typeface="Verdana" pitchFamily="34" charset="0"/>
              </a:rPr>
              <a:t>terminology requirements</a:t>
            </a:r>
          </a:p>
        </p:txBody>
      </p:sp>
      <p:sp>
        <p:nvSpPr>
          <p:cNvPr id="161" name="Flowchart: Magnetic Disk 160">
            <a:extLst>
              <a:ext uri="{FF2B5EF4-FFF2-40B4-BE49-F238E27FC236}">
                <a16:creationId xmlns:a16="http://schemas.microsoft.com/office/drawing/2014/main" id="{03488E62-F88D-4892-B4F4-9377AB63E631}"/>
              </a:ext>
            </a:extLst>
          </p:cNvPr>
          <p:cNvSpPr/>
          <p:nvPr/>
        </p:nvSpPr>
        <p:spPr>
          <a:xfrm>
            <a:off x="1388406" y="4727130"/>
            <a:ext cx="1300563" cy="705019"/>
          </a:xfrm>
          <a:prstGeom prst="flowChartMagneticDisk">
            <a:avLst/>
          </a:prstGeom>
          <a:solidFill>
            <a:srgbClr val="FFFFCC"/>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Terminologies</a:t>
            </a:r>
          </a:p>
          <a:p>
            <a:pPr algn="ctr"/>
            <a:r>
              <a:rPr lang="en-US" sz="1050" dirty="0">
                <a:solidFill>
                  <a:schemeClr val="tx1"/>
                </a:solidFill>
              </a:rPr>
              <a:t>and value sets</a:t>
            </a:r>
          </a:p>
        </p:txBody>
      </p:sp>
      <p:sp>
        <p:nvSpPr>
          <p:cNvPr id="167" name="Flowchart: Magnetic Disk 166">
            <a:extLst>
              <a:ext uri="{FF2B5EF4-FFF2-40B4-BE49-F238E27FC236}">
                <a16:creationId xmlns:a16="http://schemas.microsoft.com/office/drawing/2014/main" id="{307FB721-99AB-47DF-9DB4-86C816C19675}"/>
              </a:ext>
            </a:extLst>
          </p:cNvPr>
          <p:cNvSpPr/>
          <p:nvPr/>
        </p:nvSpPr>
        <p:spPr>
          <a:xfrm>
            <a:off x="1020792" y="5121499"/>
            <a:ext cx="1300563" cy="705019"/>
          </a:xfrm>
          <a:prstGeom prst="flowChartMagneticDisk">
            <a:avLst/>
          </a:prstGeom>
          <a:solidFill>
            <a:srgbClr val="FFFFCC"/>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Terminologies</a:t>
            </a:r>
          </a:p>
          <a:p>
            <a:pPr algn="ctr"/>
            <a:r>
              <a:rPr lang="en-US" sz="1050" dirty="0">
                <a:solidFill>
                  <a:schemeClr val="tx1"/>
                </a:solidFill>
              </a:rPr>
              <a:t>and value sets</a:t>
            </a:r>
          </a:p>
        </p:txBody>
      </p:sp>
      <p:sp>
        <p:nvSpPr>
          <p:cNvPr id="168" name="Flowchart: Magnetic Disk 167">
            <a:extLst>
              <a:ext uri="{FF2B5EF4-FFF2-40B4-BE49-F238E27FC236}">
                <a16:creationId xmlns:a16="http://schemas.microsoft.com/office/drawing/2014/main" id="{716793DA-0D7B-49B0-82E5-505783065912}"/>
              </a:ext>
            </a:extLst>
          </p:cNvPr>
          <p:cNvSpPr/>
          <p:nvPr/>
        </p:nvSpPr>
        <p:spPr>
          <a:xfrm>
            <a:off x="1725134" y="5043348"/>
            <a:ext cx="1300563" cy="705019"/>
          </a:xfrm>
          <a:prstGeom prst="flowChartMagneticDisk">
            <a:avLst/>
          </a:prstGeom>
          <a:solidFill>
            <a:srgbClr val="FFFFCC"/>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Terminologies</a:t>
            </a:r>
          </a:p>
          <a:p>
            <a:pPr algn="ctr"/>
            <a:r>
              <a:rPr lang="en-US" sz="1050" dirty="0">
                <a:solidFill>
                  <a:schemeClr val="tx1"/>
                </a:solidFill>
              </a:rPr>
              <a:t>and value sets</a:t>
            </a:r>
          </a:p>
        </p:txBody>
      </p:sp>
      <p:sp>
        <p:nvSpPr>
          <p:cNvPr id="169" name="Flowchart: Magnetic Disk 168">
            <a:extLst>
              <a:ext uri="{FF2B5EF4-FFF2-40B4-BE49-F238E27FC236}">
                <a16:creationId xmlns:a16="http://schemas.microsoft.com/office/drawing/2014/main" id="{4F6B3062-93E0-4DDD-B5D2-DB182575ED76}"/>
              </a:ext>
            </a:extLst>
          </p:cNvPr>
          <p:cNvSpPr/>
          <p:nvPr/>
        </p:nvSpPr>
        <p:spPr>
          <a:xfrm>
            <a:off x="1253211" y="5440868"/>
            <a:ext cx="1300563" cy="705019"/>
          </a:xfrm>
          <a:prstGeom prst="flowChartMagneticDisk">
            <a:avLst/>
          </a:prstGeom>
          <a:solidFill>
            <a:srgbClr val="FFFFCC"/>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Terminologies</a:t>
            </a:r>
          </a:p>
          <a:p>
            <a:pPr algn="ctr"/>
            <a:r>
              <a:rPr lang="en-US" sz="1050" dirty="0">
                <a:solidFill>
                  <a:schemeClr val="tx1"/>
                </a:solidFill>
              </a:rPr>
              <a:t>and value sets</a:t>
            </a:r>
          </a:p>
        </p:txBody>
      </p:sp>
      <p:sp>
        <p:nvSpPr>
          <p:cNvPr id="196" name="Rectangle 195">
            <a:extLst>
              <a:ext uri="{FF2B5EF4-FFF2-40B4-BE49-F238E27FC236}">
                <a16:creationId xmlns:a16="http://schemas.microsoft.com/office/drawing/2014/main" id="{247B2911-6DA3-45B5-BF1E-D10AD8AD3520}"/>
              </a:ext>
            </a:extLst>
          </p:cNvPr>
          <p:cNvSpPr/>
          <p:nvPr/>
        </p:nvSpPr>
        <p:spPr>
          <a:xfrm>
            <a:off x="10031116" y="2690658"/>
            <a:ext cx="1076092" cy="654993"/>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FHIR Profiles</a:t>
            </a:r>
          </a:p>
        </p:txBody>
      </p:sp>
      <p:sp>
        <p:nvSpPr>
          <p:cNvPr id="197" name="Rectangle 196">
            <a:extLst>
              <a:ext uri="{FF2B5EF4-FFF2-40B4-BE49-F238E27FC236}">
                <a16:creationId xmlns:a16="http://schemas.microsoft.com/office/drawing/2014/main" id="{29EC52A7-DE2D-4B97-90C7-B2027E4BA790}"/>
              </a:ext>
            </a:extLst>
          </p:cNvPr>
          <p:cNvSpPr/>
          <p:nvPr/>
        </p:nvSpPr>
        <p:spPr>
          <a:xfrm>
            <a:off x="9874998" y="4125866"/>
            <a:ext cx="1388328" cy="654993"/>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FHIR Resources</a:t>
            </a:r>
          </a:p>
        </p:txBody>
      </p:sp>
      <p:sp>
        <p:nvSpPr>
          <p:cNvPr id="198" name="TextBox 197">
            <a:extLst>
              <a:ext uri="{FF2B5EF4-FFF2-40B4-BE49-F238E27FC236}">
                <a16:creationId xmlns:a16="http://schemas.microsoft.com/office/drawing/2014/main" id="{79DA9852-BD40-41CB-AAE7-638F2E4B58BA}"/>
              </a:ext>
            </a:extLst>
          </p:cNvPr>
          <p:cNvSpPr txBox="1"/>
          <p:nvPr/>
        </p:nvSpPr>
        <p:spPr>
          <a:xfrm>
            <a:off x="9589742" y="941604"/>
            <a:ext cx="1958839" cy="584775"/>
          </a:xfrm>
          <a:prstGeom prst="rect">
            <a:avLst/>
          </a:prstGeom>
          <a:solidFill>
            <a:schemeClr val="bg1"/>
          </a:solidFill>
        </p:spPr>
        <p:txBody>
          <a:bodyPr wrap="square" rtlCol="0">
            <a:spAutoFit/>
          </a:bodyPr>
          <a:lstStyle/>
          <a:p>
            <a:pPr algn="ctr">
              <a:spcAft>
                <a:spcPts val="800"/>
              </a:spcAft>
            </a:pPr>
            <a:r>
              <a:rPr lang="en-US" sz="1600" dirty="0">
                <a:ea typeface="Verdana" pitchFamily="34" charset="0"/>
                <a:cs typeface="Verdana" pitchFamily="34" charset="0"/>
              </a:rPr>
              <a:t>Rest of the World (not to scale)</a:t>
            </a:r>
          </a:p>
        </p:txBody>
      </p:sp>
      <p:pic>
        <p:nvPicPr>
          <p:cNvPr id="199" name="Picture 198">
            <a:extLst>
              <a:ext uri="{FF2B5EF4-FFF2-40B4-BE49-F238E27FC236}">
                <a16:creationId xmlns:a16="http://schemas.microsoft.com/office/drawing/2014/main" id="{ED4962C3-B07D-497D-A18E-C5AF88396F1D}"/>
              </a:ext>
            </a:extLst>
          </p:cNvPr>
          <p:cNvPicPr>
            <a:picLocks noChangeAspect="1"/>
          </p:cNvPicPr>
          <p:nvPr/>
        </p:nvPicPr>
        <p:blipFill>
          <a:blip r:embed="rId2"/>
          <a:stretch>
            <a:fillRect/>
          </a:stretch>
        </p:blipFill>
        <p:spPr>
          <a:xfrm>
            <a:off x="10208607" y="1511494"/>
            <a:ext cx="721110" cy="721110"/>
          </a:xfrm>
          <a:prstGeom prst="rect">
            <a:avLst/>
          </a:prstGeom>
        </p:spPr>
      </p:pic>
      <p:cxnSp>
        <p:nvCxnSpPr>
          <p:cNvPr id="200" name="Straight Arrow Connector 199">
            <a:extLst>
              <a:ext uri="{FF2B5EF4-FFF2-40B4-BE49-F238E27FC236}">
                <a16:creationId xmlns:a16="http://schemas.microsoft.com/office/drawing/2014/main" id="{6E85E975-2227-4486-974B-A1B10728BF15}"/>
              </a:ext>
            </a:extLst>
          </p:cNvPr>
          <p:cNvCxnSpPr>
            <a:cxnSpLocks/>
            <a:stCxn id="199" idx="2"/>
            <a:endCxn id="196" idx="0"/>
          </p:cNvCxnSpPr>
          <p:nvPr/>
        </p:nvCxnSpPr>
        <p:spPr>
          <a:xfrm>
            <a:off x="10569162" y="2232604"/>
            <a:ext cx="0" cy="458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3051450C-3251-4719-90E3-857EC3FE9B63}"/>
              </a:ext>
            </a:extLst>
          </p:cNvPr>
          <p:cNvCxnSpPr>
            <a:cxnSpLocks/>
            <a:stCxn id="197" idx="0"/>
            <a:endCxn id="196" idx="2"/>
          </p:cNvCxnSpPr>
          <p:nvPr/>
        </p:nvCxnSpPr>
        <p:spPr>
          <a:xfrm flipV="1">
            <a:off x="10569162" y="3345651"/>
            <a:ext cx="0" cy="780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7" name="Picture 206">
            <a:extLst>
              <a:ext uri="{FF2B5EF4-FFF2-40B4-BE49-F238E27FC236}">
                <a16:creationId xmlns:a16="http://schemas.microsoft.com/office/drawing/2014/main" id="{68292379-4866-49EE-914D-0A576AE5426C}"/>
              </a:ext>
            </a:extLst>
          </p:cNvPr>
          <p:cNvPicPr>
            <a:picLocks noChangeAspect="1"/>
          </p:cNvPicPr>
          <p:nvPr/>
        </p:nvPicPr>
        <p:blipFill>
          <a:blip r:embed="rId3"/>
          <a:stretch>
            <a:fillRect/>
          </a:stretch>
        </p:blipFill>
        <p:spPr>
          <a:xfrm>
            <a:off x="10237367" y="5417672"/>
            <a:ext cx="663590" cy="564052"/>
          </a:xfrm>
          <a:prstGeom prst="rect">
            <a:avLst/>
          </a:prstGeom>
        </p:spPr>
      </p:pic>
      <p:cxnSp>
        <p:nvCxnSpPr>
          <p:cNvPr id="208" name="Straight Arrow Connector 207">
            <a:extLst>
              <a:ext uri="{FF2B5EF4-FFF2-40B4-BE49-F238E27FC236}">
                <a16:creationId xmlns:a16="http://schemas.microsoft.com/office/drawing/2014/main" id="{3D250409-CB92-4DD9-AB46-D85F8A27B713}"/>
              </a:ext>
            </a:extLst>
          </p:cNvPr>
          <p:cNvCxnSpPr>
            <a:cxnSpLocks/>
            <a:stCxn id="207" idx="0"/>
            <a:endCxn id="197" idx="2"/>
          </p:cNvCxnSpPr>
          <p:nvPr/>
        </p:nvCxnSpPr>
        <p:spPr>
          <a:xfrm flipV="1">
            <a:off x="10569162" y="4780859"/>
            <a:ext cx="0" cy="6368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Connector: Elbow 216">
            <a:extLst>
              <a:ext uri="{FF2B5EF4-FFF2-40B4-BE49-F238E27FC236}">
                <a16:creationId xmlns:a16="http://schemas.microsoft.com/office/drawing/2014/main" id="{6A660464-91FF-42FA-885A-35318CE00F4B}"/>
              </a:ext>
            </a:extLst>
          </p:cNvPr>
          <p:cNvCxnSpPr>
            <a:stCxn id="197" idx="1"/>
            <a:endCxn id="34" idx="5"/>
          </p:cNvCxnSpPr>
          <p:nvPr/>
        </p:nvCxnSpPr>
        <p:spPr>
          <a:xfrm rot="10800000">
            <a:off x="7117460" y="3985063"/>
            <a:ext cx="2757539" cy="468301"/>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9" name="Connector: Elbow 218">
            <a:extLst>
              <a:ext uri="{FF2B5EF4-FFF2-40B4-BE49-F238E27FC236}">
                <a16:creationId xmlns:a16="http://schemas.microsoft.com/office/drawing/2014/main" id="{A5E82D5B-D582-4729-B20D-798465CB14C2}"/>
              </a:ext>
            </a:extLst>
          </p:cNvPr>
          <p:cNvCxnSpPr>
            <a:cxnSpLocks/>
            <a:stCxn id="196" idx="1"/>
            <a:endCxn id="34" idx="7"/>
          </p:cNvCxnSpPr>
          <p:nvPr/>
        </p:nvCxnSpPr>
        <p:spPr>
          <a:xfrm rot="10800000" flipV="1">
            <a:off x="7117460" y="3018154"/>
            <a:ext cx="2913657" cy="481407"/>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8C6ED69-B858-46D0-98CC-3FE302CFF976}"/>
              </a:ext>
            </a:extLst>
          </p:cNvPr>
          <p:cNvSpPr txBox="1"/>
          <p:nvPr/>
        </p:nvSpPr>
        <p:spPr>
          <a:xfrm>
            <a:off x="3791231" y="5474008"/>
            <a:ext cx="1447832"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rPr>
              <a:t>Logical Model</a:t>
            </a:r>
          </a:p>
        </p:txBody>
      </p:sp>
      <p:sp>
        <p:nvSpPr>
          <p:cNvPr id="5" name="TextBox 4">
            <a:extLst>
              <a:ext uri="{FF2B5EF4-FFF2-40B4-BE49-F238E27FC236}">
                <a16:creationId xmlns:a16="http://schemas.microsoft.com/office/drawing/2014/main" id="{ED8AEDD1-F71D-45CE-95C9-A343437EFD0D}"/>
              </a:ext>
            </a:extLst>
          </p:cNvPr>
          <p:cNvSpPr txBox="1"/>
          <p:nvPr/>
        </p:nvSpPr>
        <p:spPr>
          <a:xfrm>
            <a:off x="1502914" y="5412053"/>
            <a:ext cx="755335" cy="276999"/>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Snomed</a:t>
            </a:r>
          </a:p>
        </p:txBody>
      </p:sp>
      <p:sp>
        <p:nvSpPr>
          <p:cNvPr id="55" name="TextBox 54">
            <a:extLst>
              <a:ext uri="{FF2B5EF4-FFF2-40B4-BE49-F238E27FC236}">
                <a16:creationId xmlns:a16="http://schemas.microsoft.com/office/drawing/2014/main" id="{5E490572-29AD-4807-93CF-4F6CFE82B990}"/>
              </a:ext>
            </a:extLst>
          </p:cNvPr>
          <p:cNvSpPr txBox="1"/>
          <p:nvPr/>
        </p:nvSpPr>
        <p:spPr>
          <a:xfrm>
            <a:off x="1713249" y="4678170"/>
            <a:ext cx="654346" cy="276999"/>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LOINC</a:t>
            </a:r>
          </a:p>
        </p:txBody>
      </p:sp>
      <p:sp>
        <p:nvSpPr>
          <p:cNvPr id="56" name="TextBox 55">
            <a:extLst>
              <a:ext uri="{FF2B5EF4-FFF2-40B4-BE49-F238E27FC236}">
                <a16:creationId xmlns:a16="http://schemas.microsoft.com/office/drawing/2014/main" id="{626635C4-CC6C-4841-8163-2615FD3DF78A}"/>
              </a:ext>
            </a:extLst>
          </p:cNvPr>
          <p:cNvSpPr txBox="1"/>
          <p:nvPr/>
        </p:nvSpPr>
        <p:spPr>
          <a:xfrm>
            <a:off x="1071898" y="5080676"/>
            <a:ext cx="747320" cy="276999"/>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RxNorm</a:t>
            </a:r>
          </a:p>
        </p:txBody>
      </p:sp>
      <p:sp>
        <p:nvSpPr>
          <p:cNvPr id="58" name="TextBox 57">
            <a:extLst>
              <a:ext uri="{FF2B5EF4-FFF2-40B4-BE49-F238E27FC236}">
                <a16:creationId xmlns:a16="http://schemas.microsoft.com/office/drawing/2014/main" id="{6649A3DE-9581-4062-9755-A2CA2B95DEDB}"/>
              </a:ext>
            </a:extLst>
          </p:cNvPr>
          <p:cNvSpPr txBox="1"/>
          <p:nvPr/>
        </p:nvSpPr>
        <p:spPr>
          <a:xfrm>
            <a:off x="2018445" y="5023447"/>
            <a:ext cx="723275" cy="276999"/>
          </a:xfrm>
          <a:prstGeom prst="rect">
            <a:avLst/>
          </a:prstGeom>
          <a:noFill/>
        </p:spPr>
        <p:txBody>
          <a:bodyPr wrap="none" rtlCol="0">
            <a:spAutoFit/>
          </a:bodyPr>
          <a:lstStyle/>
          <a:p>
            <a:pPr>
              <a:spcAft>
                <a:spcPts val="600"/>
              </a:spcAft>
            </a:pPr>
            <a:r>
              <a:rPr lang="en-US" sz="1200" dirty="0">
                <a:ea typeface="Verdana" pitchFamily="34" charset="0"/>
                <a:cs typeface="Verdana" pitchFamily="34" charset="0"/>
              </a:rPr>
              <a:t>SOLOR</a:t>
            </a:r>
          </a:p>
        </p:txBody>
      </p:sp>
      <p:sp>
        <p:nvSpPr>
          <p:cNvPr id="59" name="Footer Placeholder 3">
            <a:extLst>
              <a:ext uri="{FF2B5EF4-FFF2-40B4-BE49-F238E27FC236}">
                <a16:creationId xmlns:a16="http://schemas.microsoft.com/office/drawing/2014/main" id="{DB09764E-1BAC-408D-BC25-42E079B41623}"/>
              </a:ext>
            </a:extLst>
          </p:cNvPr>
          <p:cNvSpPr txBox="1">
            <a:spLocks/>
          </p:cNvSpPr>
          <p:nvPr/>
        </p:nvSpPr>
        <p:spPr>
          <a:xfrm>
            <a:off x="616448" y="6466541"/>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dirty="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8407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3BF4A5-B96F-4CB6-9969-0AFC793C012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Tahoma" panose="020B0604030504040204" pitchFamily="34" charset="0"/>
                <a:cs typeface="Arial" pitchFamily="34" charset="0"/>
              </a:rPr>
              <a:t>© 2019 The MITRE Corporation. All rights reserved.</a:t>
            </a:r>
            <a:endParaRPr kumimoji="0" 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Tahoma" panose="020B0604030504040204" pitchFamily="34" charset="0"/>
              <a:cs typeface="Arial" pitchFamily="34" charset="0"/>
            </a:endParaRPr>
          </a:p>
        </p:txBody>
      </p:sp>
      <p:sp>
        <p:nvSpPr>
          <p:cNvPr id="5" name="Slide Number Placeholder 4">
            <a:extLst>
              <a:ext uri="{FF2B5EF4-FFF2-40B4-BE49-F238E27FC236}">
                <a16:creationId xmlns:a16="http://schemas.microsoft.com/office/drawing/2014/main" id="{847FA13E-5824-4913-A0A3-FBE50D76C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fld id="{295008BC-DA31-4D19-837B-EFA4386B05F5}" type="slidenum">
              <a:rPr kumimoji="0" lang="en-US" sz="1200" b="0" i="0" u="none" strike="noStrike" kern="1200" cap="none" spc="0" normalizeH="0" baseline="0" noProof="0" smtClean="0">
                <a:ln>
                  <a:noFill/>
                </a:ln>
                <a:solidFill>
                  <a:prstClr val="white">
                    <a:lumMod val="50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Verdana" pitchFamily="34" charset="0"/>
                <a:cs typeface="Verdana" pitchFamily="34" charset="0"/>
              </a:rPr>
              <a:t> </a:t>
            </a:r>
          </a:p>
        </p:txBody>
      </p:sp>
      <p:pic>
        <p:nvPicPr>
          <p:cNvPr id="6" name="Picture 5">
            <a:extLst>
              <a:ext uri="{FF2B5EF4-FFF2-40B4-BE49-F238E27FC236}">
                <a16:creationId xmlns:a16="http://schemas.microsoft.com/office/drawing/2014/main" id="{C27ED727-1668-4597-B3AF-CF3F02E0FC4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49316" y="457458"/>
            <a:ext cx="11491030" cy="6344941"/>
          </a:xfrm>
          <a:prstGeom prst="rect">
            <a:avLst/>
          </a:prstGeom>
        </p:spPr>
      </p:pic>
      <p:sp>
        <p:nvSpPr>
          <p:cNvPr id="3" name="Rectangle 2">
            <a:extLst>
              <a:ext uri="{FF2B5EF4-FFF2-40B4-BE49-F238E27FC236}">
                <a16:creationId xmlns:a16="http://schemas.microsoft.com/office/drawing/2014/main" id="{E7DDF01F-5852-4C81-8F52-B5B79D52E3DF}"/>
              </a:ext>
            </a:extLst>
          </p:cNvPr>
          <p:cNvSpPr/>
          <p:nvPr/>
        </p:nvSpPr>
        <p:spPr>
          <a:xfrm>
            <a:off x="7384263" y="6400542"/>
            <a:ext cx="4656083" cy="307777"/>
          </a:xfrm>
          <a:prstGeom prst="rect">
            <a:avLst/>
          </a:prstGeom>
        </p:spPr>
        <p:txBody>
          <a:bodyPr wrap="none">
            <a:spAutoFit/>
          </a:bodyPr>
          <a:lstStyle/>
          <a:p>
            <a:r>
              <a:rPr lang="en-US" sz="1400" dirty="0">
                <a:hlinkClick r:id="rId4"/>
              </a:rPr>
              <a:t>http://standardhealthrecord.org/oncocore-ig/modeling.html</a:t>
            </a:r>
            <a:r>
              <a:rPr lang="en-US" sz="1400" dirty="0"/>
              <a:t> </a:t>
            </a:r>
          </a:p>
        </p:txBody>
      </p:sp>
      <p:sp>
        <p:nvSpPr>
          <p:cNvPr id="9" name="Title 1">
            <a:extLst>
              <a:ext uri="{FF2B5EF4-FFF2-40B4-BE49-F238E27FC236}">
                <a16:creationId xmlns:a16="http://schemas.microsoft.com/office/drawing/2014/main" id="{3487006B-2A86-4590-96B6-895E2405D290}"/>
              </a:ext>
            </a:extLst>
          </p:cNvPr>
          <p:cNvSpPr txBox="1">
            <a:spLocks/>
          </p:cNvSpPr>
          <p:nvPr/>
        </p:nvSpPr>
        <p:spPr>
          <a:xfrm>
            <a:off x="638092" y="11211"/>
            <a:ext cx="8437542" cy="806038"/>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DRAFT mCODE</a:t>
            </a:r>
            <a:r>
              <a:rPr lang="en-US" baseline="30000" dirty="0"/>
              <a:t>TM</a:t>
            </a:r>
            <a:r>
              <a:rPr lang="en-US" dirty="0"/>
              <a:t> Data Model Mind Map</a:t>
            </a:r>
          </a:p>
        </p:txBody>
      </p:sp>
    </p:spTree>
    <p:extLst>
      <p:ext uri="{BB962C8B-B14F-4D97-AF65-F5344CB8AC3E}">
        <p14:creationId xmlns:p14="http://schemas.microsoft.com/office/powerpoint/2010/main" val="254056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E61E69-7084-47E0-A9E3-BC58915CCC78}"/>
              </a:ext>
            </a:extLst>
          </p:cNvPr>
          <p:cNvPicPr>
            <a:picLocks noChangeAspect="1"/>
          </p:cNvPicPr>
          <p:nvPr/>
        </p:nvPicPr>
        <p:blipFill rotWithShape="1">
          <a:blip r:embed="rId2"/>
          <a:srcRect t="785" b="3880"/>
          <a:stretch/>
        </p:blipFill>
        <p:spPr>
          <a:xfrm>
            <a:off x="338831" y="55601"/>
            <a:ext cx="11701908" cy="6746798"/>
          </a:xfrm>
          <a:prstGeom prst="rect">
            <a:avLst/>
          </a:prstGeom>
        </p:spPr>
      </p:pic>
      <p:sp>
        <p:nvSpPr>
          <p:cNvPr id="2" name="Title 1">
            <a:extLst>
              <a:ext uri="{FF2B5EF4-FFF2-40B4-BE49-F238E27FC236}">
                <a16:creationId xmlns:a16="http://schemas.microsoft.com/office/drawing/2014/main" id="{57A6EF7F-5AE0-400F-8D50-9044BF047767}"/>
              </a:ext>
            </a:extLst>
          </p:cNvPr>
          <p:cNvSpPr>
            <a:spLocks noGrp="1"/>
          </p:cNvSpPr>
          <p:nvPr>
            <p:ph type="title"/>
          </p:nvPr>
        </p:nvSpPr>
        <p:spPr>
          <a:xfrm>
            <a:off x="4349879" y="3114388"/>
            <a:ext cx="7536952" cy="1510709"/>
          </a:xfrm>
        </p:spPr>
        <p:txBody>
          <a:bodyPr/>
          <a:lstStyle/>
          <a:p>
            <a:pPr algn="r"/>
            <a:r>
              <a:rPr lang="en-US" sz="3600" dirty="0">
                <a:solidFill>
                  <a:srgbClr val="7030A0"/>
                </a:solidFill>
              </a:rPr>
              <a:t>mCODE DRAFT </a:t>
            </a:r>
            <a:br>
              <a:rPr lang="en-US" sz="3600" dirty="0">
                <a:solidFill>
                  <a:srgbClr val="7030A0"/>
                </a:solidFill>
              </a:rPr>
            </a:br>
            <a:r>
              <a:rPr lang="en-US" sz="3600" dirty="0">
                <a:solidFill>
                  <a:srgbClr val="7030A0"/>
                </a:solidFill>
              </a:rPr>
              <a:t>FHIR IG</a:t>
            </a:r>
            <a:br>
              <a:rPr lang="en-US" sz="3600" dirty="0">
                <a:solidFill>
                  <a:srgbClr val="7030A0"/>
                </a:solidFill>
              </a:rPr>
            </a:br>
            <a:r>
              <a:rPr lang="en-US" sz="2400" b="0" dirty="0">
                <a:solidFill>
                  <a:srgbClr val="7030A0"/>
                </a:solidFill>
                <a:hlinkClick r:id="rId3">
                  <a:extLst>
                    <a:ext uri="{A12FA001-AC4F-418D-AE19-62706E023703}">
                      <ahyp:hlinkClr xmlns:ahyp="http://schemas.microsoft.com/office/drawing/2018/hyperlinkcolor" val="tx"/>
                    </a:ext>
                  </a:extLst>
                </a:hlinkClick>
              </a:rPr>
              <a:t>http://standardhealthrecord.org/oncocore-ig/</a:t>
            </a:r>
            <a:r>
              <a:rPr lang="en-US" sz="2400" b="0" dirty="0">
                <a:solidFill>
                  <a:srgbClr val="7030A0"/>
                </a:solidFill>
              </a:rPr>
              <a:t> </a:t>
            </a:r>
            <a:endParaRPr lang="en-US" sz="3600" b="0" dirty="0">
              <a:solidFill>
                <a:srgbClr val="7030A0"/>
              </a:solidFill>
            </a:endParaRPr>
          </a:p>
        </p:txBody>
      </p:sp>
      <p:sp>
        <p:nvSpPr>
          <p:cNvPr id="4" name="Footer Placeholder 3">
            <a:extLst>
              <a:ext uri="{FF2B5EF4-FFF2-40B4-BE49-F238E27FC236}">
                <a16:creationId xmlns:a16="http://schemas.microsoft.com/office/drawing/2014/main" id="{44DA43E2-107E-4C86-89A5-602E68A62B39}"/>
              </a:ext>
            </a:extLst>
          </p:cNvPr>
          <p:cNvSpPr>
            <a:spLocks noGrp="1"/>
          </p:cNvSpPr>
          <p:nvPr>
            <p:ph type="ftr" sz="quarter" idx="11"/>
          </p:nvPr>
        </p:nvSpPr>
        <p:spPr>
          <a:xfrm>
            <a:off x="3839486" y="6656660"/>
            <a:ext cx="7536952" cy="239059"/>
          </a:xfrm>
        </p:spPr>
        <p:txBody>
          <a:bodyPr/>
          <a:lstStyle/>
          <a:p>
            <a:r>
              <a:rPr lang="en-US" altLang="en-US" sz="800" dirty="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Slide Number Placeholder 4">
            <a:extLst>
              <a:ext uri="{FF2B5EF4-FFF2-40B4-BE49-F238E27FC236}">
                <a16:creationId xmlns:a16="http://schemas.microsoft.com/office/drawing/2014/main" id="{BFAD23B2-CFAF-44B3-B276-6CC42B5DB32B}"/>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14</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251858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628E-0D51-45AB-A975-B21767E25C0C}"/>
              </a:ext>
            </a:extLst>
          </p:cNvPr>
          <p:cNvSpPr>
            <a:spLocks noGrp="1"/>
          </p:cNvSpPr>
          <p:nvPr>
            <p:ph type="title"/>
          </p:nvPr>
        </p:nvSpPr>
        <p:spPr>
          <a:xfrm>
            <a:off x="477639" y="434522"/>
            <a:ext cx="11236721" cy="750253"/>
          </a:xfrm>
        </p:spPr>
        <p:txBody>
          <a:bodyPr/>
          <a:lstStyle/>
          <a:p>
            <a:r>
              <a:rPr lang="en-US" dirty="0"/>
              <a:t>Steps Toward a Learning Health System for Cancer</a:t>
            </a:r>
          </a:p>
        </p:txBody>
      </p:sp>
      <p:sp>
        <p:nvSpPr>
          <p:cNvPr id="4" name="Footer Placeholder 3">
            <a:extLst>
              <a:ext uri="{FF2B5EF4-FFF2-40B4-BE49-F238E27FC236}">
                <a16:creationId xmlns:a16="http://schemas.microsoft.com/office/drawing/2014/main" id="{0F980A69-CA01-48E8-B9D9-3BC105A3325B}"/>
              </a:ext>
            </a:extLst>
          </p:cNvPr>
          <p:cNvSpPr>
            <a:spLocks noGrp="1"/>
          </p:cNvSpPr>
          <p:nvPr>
            <p:ph type="ftr" sz="quarter" idx="11"/>
          </p:nvPr>
        </p:nvSpPr>
        <p:spPr>
          <a:xfrm>
            <a:off x="616448" y="6466541"/>
            <a:ext cx="7536952" cy="2390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Tahoma" panose="020B0604030504040204" pitchFamily="34" charset="0"/>
                <a:cs typeface="Arial" pitchFamily="34" charset="0"/>
              </a:rPr>
              <a:t>© 2019 The MITRE Corporation. All rights reserved.</a:t>
            </a:r>
            <a:endParaRPr kumimoji="0" 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Tahoma" panose="020B0604030504040204" pitchFamily="34" charset="0"/>
              <a:cs typeface="Arial" pitchFamily="34" charset="0"/>
            </a:endParaRPr>
          </a:p>
        </p:txBody>
      </p:sp>
      <p:sp>
        <p:nvSpPr>
          <p:cNvPr id="5" name="Slide Number Placeholder 4">
            <a:extLst>
              <a:ext uri="{FF2B5EF4-FFF2-40B4-BE49-F238E27FC236}">
                <a16:creationId xmlns:a16="http://schemas.microsoft.com/office/drawing/2014/main" id="{4EB86FF5-222D-47A1-A99D-561C7F7EEA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fld id="{295008BC-DA31-4D19-837B-EFA4386B05F5}" type="slidenum">
              <a:rPr kumimoji="0" lang="en-US" sz="1200" b="0" i="0" u="none" strike="noStrike" kern="1200" cap="none" spc="0" normalizeH="0" baseline="0" noProof="0" smtClean="0">
                <a:ln>
                  <a:noFill/>
                </a:ln>
                <a:solidFill>
                  <a:prstClr val="white">
                    <a:lumMod val="50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Verdana" pitchFamily="34" charset="0"/>
                <a:cs typeface="Verdana" pitchFamily="34" charset="0"/>
              </a:rPr>
              <a:t> </a:t>
            </a:r>
          </a:p>
        </p:txBody>
      </p:sp>
      <p:sp>
        <p:nvSpPr>
          <p:cNvPr id="33" name="Arrow: Right 32">
            <a:extLst>
              <a:ext uri="{FF2B5EF4-FFF2-40B4-BE49-F238E27FC236}">
                <a16:creationId xmlns:a16="http://schemas.microsoft.com/office/drawing/2014/main" id="{80BB4AD1-AFB0-40EF-AE41-49AAE0A0C3B2}"/>
              </a:ext>
            </a:extLst>
          </p:cNvPr>
          <p:cNvSpPr/>
          <p:nvPr/>
        </p:nvSpPr>
        <p:spPr>
          <a:xfrm>
            <a:off x="5154620" y="2321615"/>
            <a:ext cx="1207658" cy="362791"/>
          </a:xfrm>
          <a:prstGeom prst="rightArrow">
            <a:avLst>
              <a:gd name="adj1" fmla="val 50000"/>
              <a:gd name="adj2" fmla="val 74579"/>
            </a:avLst>
          </a:prstGeom>
          <a:solidFill>
            <a:srgbClr val="CBB01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56843172-DEBC-45FB-9FC9-5FFD00CEA959}"/>
              </a:ext>
            </a:extLst>
          </p:cNvPr>
          <p:cNvSpPr/>
          <p:nvPr/>
        </p:nvSpPr>
        <p:spPr>
          <a:xfrm>
            <a:off x="5154620" y="4403459"/>
            <a:ext cx="1195711" cy="376333"/>
          </a:xfrm>
          <a:prstGeom prst="rightArrow">
            <a:avLst>
              <a:gd name="adj1" fmla="val 50000"/>
              <a:gd name="adj2" fmla="val 79495"/>
            </a:avLst>
          </a:prstGeom>
          <a:solidFill>
            <a:srgbClr val="8499A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Arrow: Down 34">
            <a:extLst>
              <a:ext uri="{FF2B5EF4-FFF2-40B4-BE49-F238E27FC236}">
                <a16:creationId xmlns:a16="http://schemas.microsoft.com/office/drawing/2014/main" id="{8C0BF8AA-6CF9-481F-9B8D-7945D2D7E79A}"/>
              </a:ext>
            </a:extLst>
          </p:cNvPr>
          <p:cNvSpPr/>
          <p:nvPr/>
        </p:nvSpPr>
        <p:spPr>
          <a:xfrm>
            <a:off x="2914786" y="2484721"/>
            <a:ext cx="278990" cy="853330"/>
          </a:xfrm>
          <a:prstGeom prst="downArrow">
            <a:avLst/>
          </a:prstGeom>
          <a:solidFill>
            <a:srgbClr val="8FA64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Arrow: Down 35">
            <a:extLst>
              <a:ext uri="{FF2B5EF4-FFF2-40B4-BE49-F238E27FC236}">
                <a16:creationId xmlns:a16="http://schemas.microsoft.com/office/drawing/2014/main" id="{93B374E0-C7A5-440E-86DD-0516C9C171AD}"/>
              </a:ext>
            </a:extLst>
          </p:cNvPr>
          <p:cNvSpPr/>
          <p:nvPr/>
        </p:nvSpPr>
        <p:spPr>
          <a:xfrm>
            <a:off x="4574907" y="2484721"/>
            <a:ext cx="278990" cy="853330"/>
          </a:xfrm>
          <a:prstGeom prst="downArrow">
            <a:avLst/>
          </a:prstGeom>
          <a:solidFill>
            <a:srgbClr val="982D6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E61784B1-7D32-4BC0-B17C-6808F8F24A9A}"/>
              </a:ext>
            </a:extLst>
          </p:cNvPr>
          <p:cNvSpPr txBox="1"/>
          <p:nvPr/>
        </p:nvSpPr>
        <p:spPr>
          <a:xfrm>
            <a:off x="586304" y="2045624"/>
            <a:ext cx="1454582" cy="608885"/>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CAB2A"/>
                </a:solidFill>
                <a:effectLst/>
                <a:uLnTx/>
                <a:uFillTx/>
                <a:latin typeface="Calibri" panose="020F0502020204030204"/>
                <a:ea typeface="Verdana" pitchFamily="34" charset="0"/>
                <a:cs typeface="Verdana" pitchFamily="34" charset="0"/>
              </a:rPr>
              <a:t>Clinical</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CAB2A"/>
                </a:solidFill>
                <a:effectLst/>
                <a:uLnTx/>
                <a:uFillTx/>
                <a:latin typeface="Calibri" panose="020F0502020204030204"/>
                <a:ea typeface="Verdana" pitchFamily="34" charset="0"/>
                <a:cs typeface="Verdana" pitchFamily="34" charset="0"/>
              </a:rPr>
              <a:t>Research</a:t>
            </a:r>
          </a:p>
        </p:txBody>
      </p:sp>
      <p:sp>
        <p:nvSpPr>
          <p:cNvPr id="38" name="TextBox 37">
            <a:extLst>
              <a:ext uri="{FF2B5EF4-FFF2-40B4-BE49-F238E27FC236}">
                <a16:creationId xmlns:a16="http://schemas.microsoft.com/office/drawing/2014/main" id="{BD2B2437-7FE1-4DCE-880B-A57D326A88DE}"/>
              </a:ext>
            </a:extLst>
          </p:cNvPr>
          <p:cNvSpPr txBox="1"/>
          <p:nvPr/>
        </p:nvSpPr>
        <p:spPr>
          <a:xfrm>
            <a:off x="710592" y="4361420"/>
            <a:ext cx="1322350" cy="608885"/>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48692"/>
                </a:solidFill>
                <a:effectLst/>
                <a:uLnTx/>
                <a:uFillTx/>
                <a:latin typeface="Calibri" panose="020F0502020204030204"/>
                <a:ea typeface="Verdana" pitchFamily="34" charset="0"/>
                <a:cs typeface="Verdana" pitchFamily="34" charset="0"/>
              </a:rPr>
              <a:t>Clinical</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48692"/>
                </a:solidFill>
                <a:effectLst/>
                <a:uLnTx/>
                <a:uFillTx/>
                <a:latin typeface="Calibri" panose="020F0502020204030204"/>
                <a:ea typeface="Verdana" pitchFamily="34" charset="0"/>
                <a:cs typeface="Verdana" pitchFamily="34" charset="0"/>
              </a:rPr>
              <a:t>Care</a:t>
            </a:r>
          </a:p>
        </p:txBody>
      </p:sp>
      <p:sp>
        <p:nvSpPr>
          <p:cNvPr id="39" name="Rectangle 38">
            <a:extLst>
              <a:ext uri="{FF2B5EF4-FFF2-40B4-BE49-F238E27FC236}">
                <a16:creationId xmlns:a16="http://schemas.microsoft.com/office/drawing/2014/main" id="{BD4EA62C-A6AC-4A19-B008-33ADE75208C2}"/>
              </a:ext>
            </a:extLst>
          </p:cNvPr>
          <p:cNvSpPr/>
          <p:nvPr/>
        </p:nvSpPr>
        <p:spPr>
          <a:xfrm>
            <a:off x="2629389" y="2069118"/>
            <a:ext cx="2539972" cy="838130"/>
          </a:xfrm>
          <a:prstGeom prst="rect">
            <a:avLst/>
          </a:prstGeom>
          <a:solidFill>
            <a:srgbClr val="E2D47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4781E"/>
                </a:solidFill>
                <a:effectLst/>
                <a:uLnTx/>
                <a:uFillTx/>
                <a:latin typeface="Calibri" panose="020F0502020204030204"/>
                <a:ea typeface="+mn-ea"/>
                <a:cs typeface="+mn-cs"/>
              </a:rPr>
              <a:t>      mCODE </a:t>
            </a:r>
            <a:r>
              <a:rPr kumimoji="0" lang="en-US" sz="1800" b="0" i="0" u="none" strike="noStrike" kern="1200" cap="none" spc="0" normalizeH="0" baseline="0" noProof="0" dirty="0">
                <a:ln>
                  <a:noFill/>
                </a:ln>
                <a:solidFill>
                  <a:srgbClr val="84781E"/>
                </a:solidFill>
                <a:effectLst/>
                <a:uLnTx/>
                <a:uFillTx/>
                <a:latin typeface="Calibri" panose="020F0502020204030204"/>
                <a:ea typeface="+mn-ea"/>
                <a:cs typeface="+mn-cs"/>
              </a:rPr>
              <a:t>Outcomes</a:t>
            </a:r>
          </a:p>
        </p:txBody>
      </p:sp>
      <p:sp>
        <p:nvSpPr>
          <p:cNvPr id="40" name="Rectangle 39">
            <a:extLst>
              <a:ext uri="{FF2B5EF4-FFF2-40B4-BE49-F238E27FC236}">
                <a16:creationId xmlns:a16="http://schemas.microsoft.com/office/drawing/2014/main" id="{03A0BBD5-F572-42D1-B35A-DF1674F4CA0A}"/>
              </a:ext>
            </a:extLst>
          </p:cNvPr>
          <p:cNvSpPr/>
          <p:nvPr/>
        </p:nvSpPr>
        <p:spPr>
          <a:xfrm>
            <a:off x="10501346" y="1812342"/>
            <a:ext cx="1290828" cy="3285724"/>
          </a:xfrm>
          <a:prstGeom prst="rect">
            <a:avLst/>
          </a:prstGeom>
          <a:solidFill>
            <a:schemeClr val="bg1">
              <a:lumMod val="9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Learning Health System</a:t>
            </a:r>
          </a:p>
        </p:txBody>
      </p:sp>
      <p:sp>
        <p:nvSpPr>
          <p:cNvPr id="41" name="Rectangle 40">
            <a:extLst>
              <a:ext uri="{FF2B5EF4-FFF2-40B4-BE49-F238E27FC236}">
                <a16:creationId xmlns:a16="http://schemas.microsoft.com/office/drawing/2014/main" id="{E29CDD9D-63E8-49D3-915F-60AB0545278F}"/>
              </a:ext>
            </a:extLst>
          </p:cNvPr>
          <p:cNvSpPr/>
          <p:nvPr/>
        </p:nvSpPr>
        <p:spPr>
          <a:xfrm>
            <a:off x="2627992" y="4141808"/>
            <a:ext cx="2526628" cy="922684"/>
          </a:xfrm>
          <a:prstGeom prst="rect">
            <a:avLst/>
          </a:prstGeom>
          <a:solidFill>
            <a:srgbClr val="DC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EF061E51-5B14-4CBB-9C9C-1312FF9F7C3F}"/>
              </a:ext>
            </a:extLst>
          </p:cNvPr>
          <p:cNvSpPr/>
          <p:nvPr/>
        </p:nvSpPr>
        <p:spPr>
          <a:xfrm>
            <a:off x="6362643" y="4131364"/>
            <a:ext cx="1687930" cy="922684"/>
          </a:xfrm>
          <a:prstGeom prst="rect">
            <a:avLst/>
          </a:prstGeom>
          <a:solidFill>
            <a:srgbClr val="DC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48692"/>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981307F9-C114-477F-8919-1398620ECB34}"/>
              </a:ext>
            </a:extLst>
          </p:cNvPr>
          <p:cNvSpPr/>
          <p:nvPr/>
        </p:nvSpPr>
        <p:spPr>
          <a:xfrm>
            <a:off x="3032408" y="5592780"/>
            <a:ext cx="1733934" cy="763248"/>
          </a:xfrm>
          <a:prstGeom prst="rect">
            <a:avLst/>
          </a:prstGeom>
          <a:solidFill>
            <a:srgbClr val="DC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42C4F899-8CFF-49EE-B33F-756C13B84E0C}"/>
              </a:ext>
            </a:extLst>
          </p:cNvPr>
          <p:cNvPicPr>
            <a:picLocks noChangeAspect="1"/>
          </p:cNvPicPr>
          <p:nvPr/>
        </p:nvPicPr>
        <p:blipFill>
          <a:blip r:embed="rId2">
            <a:duotone>
              <a:schemeClr val="accent3">
                <a:shade val="45000"/>
                <a:satMod val="135000"/>
              </a:schemeClr>
              <a:prstClr val="white"/>
            </a:duotone>
          </a:blip>
          <a:stretch>
            <a:fillRect/>
          </a:stretch>
        </p:blipFill>
        <p:spPr>
          <a:xfrm>
            <a:off x="813847" y="2663090"/>
            <a:ext cx="999494" cy="902376"/>
          </a:xfrm>
          <a:prstGeom prst="rect">
            <a:avLst/>
          </a:prstGeom>
        </p:spPr>
      </p:pic>
      <p:pic>
        <p:nvPicPr>
          <p:cNvPr id="45" name="Picture 44">
            <a:extLst>
              <a:ext uri="{FF2B5EF4-FFF2-40B4-BE49-F238E27FC236}">
                <a16:creationId xmlns:a16="http://schemas.microsoft.com/office/drawing/2014/main" id="{9C3991F3-4517-4B11-9797-E7D4F2EB6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1953" y="3565398"/>
            <a:ext cx="1084656" cy="170442"/>
          </a:xfrm>
          <a:prstGeom prst="rect">
            <a:avLst/>
          </a:prstGeom>
        </p:spPr>
      </p:pic>
      <p:pic>
        <p:nvPicPr>
          <p:cNvPr id="46" name="Picture 45">
            <a:extLst>
              <a:ext uri="{FF2B5EF4-FFF2-40B4-BE49-F238E27FC236}">
                <a16:creationId xmlns:a16="http://schemas.microsoft.com/office/drawing/2014/main" id="{F82E3DA1-BB9A-48C6-9DCF-0D88C0F41A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8961" y="3549315"/>
            <a:ext cx="1050882" cy="182568"/>
          </a:xfrm>
          <a:prstGeom prst="rect">
            <a:avLst/>
          </a:prstGeom>
        </p:spPr>
      </p:pic>
      <p:pic>
        <p:nvPicPr>
          <p:cNvPr id="48" name="Picture 47" descr="A close up of a logo&#10;&#10;Description automatically generated">
            <a:extLst>
              <a:ext uri="{FF2B5EF4-FFF2-40B4-BE49-F238E27FC236}">
                <a16:creationId xmlns:a16="http://schemas.microsoft.com/office/drawing/2014/main" id="{4829DDCF-7DB1-4592-A6C6-43FB1FF1C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0827" y="2142336"/>
            <a:ext cx="369842" cy="702232"/>
          </a:xfrm>
          <a:prstGeom prst="rect">
            <a:avLst/>
          </a:prstGeom>
          <a:effectLst>
            <a:outerShdw blurRad="50800" dist="38100" dir="5400000" algn="t" rotWithShape="0">
              <a:prstClr val="black">
                <a:alpha val="40000"/>
              </a:prstClr>
            </a:outerShdw>
          </a:effectLst>
        </p:spPr>
      </p:pic>
      <p:pic>
        <p:nvPicPr>
          <p:cNvPr id="49" name="Picture 48">
            <a:extLst>
              <a:ext uri="{FF2B5EF4-FFF2-40B4-BE49-F238E27FC236}">
                <a16:creationId xmlns:a16="http://schemas.microsoft.com/office/drawing/2014/main" id="{621447ED-3E3C-44A1-BE4B-FFE004607A2A}"/>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0000"/>
                    </a14:imgEffect>
                  </a14:imgLayer>
                </a14:imgProps>
              </a:ext>
            </a:extLst>
          </a:blip>
          <a:srcRect l="4097"/>
          <a:stretch/>
        </p:blipFill>
        <p:spPr>
          <a:xfrm rot="21079969">
            <a:off x="8478375" y="4406723"/>
            <a:ext cx="2304077" cy="784872"/>
          </a:xfrm>
          <a:prstGeom prst="rect">
            <a:avLst/>
          </a:prstGeom>
        </p:spPr>
      </p:pic>
      <p:pic>
        <p:nvPicPr>
          <p:cNvPr id="50" name="Picture 49">
            <a:extLst>
              <a:ext uri="{FF2B5EF4-FFF2-40B4-BE49-F238E27FC236}">
                <a16:creationId xmlns:a16="http://schemas.microsoft.com/office/drawing/2014/main" id="{2A0C9614-EADB-4E3E-B81D-61C98EBBBCD7}"/>
              </a:ext>
            </a:extLst>
          </p:cNvPr>
          <p:cNvPicPr>
            <a:picLocks noChangeAspect="1"/>
          </p:cNvPicPr>
          <p:nvPr/>
        </p:nvPicPr>
        <p:blipFill>
          <a:blip r:embed="rId8">
            <a:duotone>
              <a:schemeClr val="accent3">
                <a:shade val="45000"/>
                <a:satMod val="135000"/>
              </a:schemeClr>
              <a:prstClr val="white"/>
            </a:duotone>
            <a:extLst>
              <a:ext uri="{BEBA8EAE-BF5A-486C-A8C5-ECC9F3942E4B}">
                <a14:imgProps xmlns:a14="http://schemas.microsoft.com/office/drawing/2010/main">
                  <a14:imgLayer r:embed="rId9">
                    <a14:imgEffect>
                      <a14:saturation sat="13000"/>
                    </a14:imgEffect>
                    <a14:imgEffect>
                      <a14:brightnessContrast bright="-100000" contrast="100000"/>
                    </a14:imgEffect>
                  </a14:imgLayer>
                </a14:imgProps>
              </a:ext>
            </a:extLst>
          </a:blip>
          <a:stretch>
            <a:fillRect/>
          </a:stretch>
        </p:blipFill>
        <p:spPr>
          <a:xfrm>
            <a:off x="7974639" y="2448859"/>
            <a:ext cx="2797746" cy="881108"/>
          </a:xfrm>
          <a:prstGeom prst="rect">
            <a:avLst/>
          </a:prstGeom>
        </p:spPr>
      </p:pic>
      <p:sp>
        <p:nvSpPr>
          <p:cNvPr id="51" name="Rectangle 50">
            <a:extLst>
              <a:ext uri="{FF2B5EF4-FFF2-40B4-BE49-F238E27FC236}">
                <a16:creationId xmlns:a16="http://schemas.microsoft.com/office/drawing/2014/main" id="{37F87084-0256-49EE-BEA3-CD181B78B45E}"/>
              </a:ext>
            </a:extLst>
          </p:cNvPr>
          <p:cNvSpPr/>
          <p:nvPr/>
        </p:nvSpPr>
        <p:spPr>
          <a:xfrm>
            <a:off x="6362278" y="2063397"/>
            <a:ext cx="1641740" cy="843580"/>
          </a:xfrm>
          <a:prstGeom prst="rect">
            <a:avLst/>
          </a:prstGeom>
          <a:solidFill>
            <a:srgbClr val="E2D47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4781E"/>
                </a:solidFill>
                <a:effectLst/>
                <a:uLnTx/>
                <a:uFillTx/>
                <a:latin typeface="Calibri" panose="020F0502020204030204"/>
                <a:ea typeface="+mn-ea"/>
                <a:cs typeface="+mn-cs"/>
              </a:rPr>
              <a:t>Brain Mets Study</a:t>
            </a:r>
          </a:p>
        </p:txBody>
      </p:sp>
      <p:pic>
        <p:nvPicPr>
          <p:cNvPr id="52" name="Picture 51">
            <a:extLst>
              <a:ext uri="{FF2B5EF4-FFF2-40B4-BE49-F238E27FC236}">
                <a16:creationId xmlns:a16="http://schemas.microsoft.com/office/drawing/2014/main" id="{3CBA6E18-CE79-483F-B74D-A9E7D935D9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6200" y="4896598"/>
            <a:ext cx="1186098" cy="1019304"/>
          </a:xfrm>
          <a:prstGeom prst="rect">
            <a:avLst/>
          </a:prstGeom>
        </p:spPr>
      </p:pic>
      <p:cxnSp>
        <p:nvCxnSpPr>
          <p:cNvPr id="53" name="Straight Connector 52">
            <a:extLst>
              <a:ext uri="{FF2B5EF4-FFF2-40B4-BE49-F238E27FC236}">
                <a16:creationId xmlns:a16="http://schemas.microsoft.com/office/drawing/2014/main" id="{B317A5AD-382C-4B98-B659-5267F2FF0A93}"/>
              </a:ext>
            </a:extLst>
          </p:cNvPr>
          <p:cNvCxnSpPr>
            <a:cxnSpLocks/>
          </p:cNvCxnSpPr>
          <p:nvPr/>
        </p:nvCxnSpPr>
        <p:spPr>
          <a:xfrm flipH="1">
            <a:off x="812801" y="3872803"/>
            <a:ext cx="8030574" cy="1"/>
          </a:xfrm>
          <a:prstGeom prst="line">
            <a:avLst/>
          </a:prstGeom>
          <a:ln w="285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4" name="Picture 53" descr="A close up of a sign&#10;&#10;Description automatically generated">
            <a:extLst>
              <a:ext uri="{FF2B5EF4-FFF2-40B4-BE49-F238E27FC236}">
                <a16:creationId xmlns:a16="http://schemas.microsoft.com/office/drawing/2014/main" id="{28B27495-6624-4B7E-BF2E-35A653F440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6573" y="4297799"/>
            <a:ext cx="1910776" cy="556910"/>
          </a:xfrm>
          <a:prstGeom prst="rect">
            <a:avLst/>
          </a:prstGeom>
        </p:spPr>
      </p:pic>
      <p:pic>
        <p:nvPicPr>
          <p:cNvPr id="55" name="Picture 54" descr="A close up of a sign&#10;&#10;Description automatically generated">
            <a:extLst>
              <a:ext uri="{FF2B5EF4-FFF2-40B4-BE49-F238E27FC236}">
                <a16:creationId xmlns:a16="http://schemas.microsoft.com/office/drawing/2014/main" id="{B29A37B0-10DC-424C-B1F9-8376CB82CAC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94237" y="4372709"/>
            <a:ext cx="1448682" cy="407086"/>
          </a:xfrm>
          <a:prstGeom prst="rect">
            <a:avLst/>
          </a:prstGeom>
        </p:spPr>
      </p:pic>
      <p:sp>
        <p:nvSpPr>
          <p:cNvPr id="56" name="Rectangle 55">
            <a:extLst>
              <a:ext uri="{FF2B5EF4-FFF2-40B4-BE49-F238E27FC236}">
                <a16:creationId xmlns:a16="http://schemas.microsoft.com/office/drawing/2014/main" id="{EDEC751D-860B-40DD-B6E4-6504DE408225}"/>
              </a:ext>
            </a:extLst>
          </p:cNvPr>
          <p:cNvSpPr/>
          <p:nvPr/>
        </p:nvSpPr>
        <p:spPr>
          <a:xfrm>
            <a:off x="6362278" y="5130851"/>
            <a:ext cx="1687930" cy="543856"/>
          </a:xfrm>
          <a:prstGeom prst="rect">
            <a:avLst/>
          </a:prstGeom>
          <a:solidFill>
            <a:srgbClr val="DC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8692"/>
                </a:solidFill>
                <a:effectLst/>
                <a:uLnTx/>
                <a:uFillTx/>
                <a:latin typeface="Calibri" panose="020F0502020204030204"/>
                <a:ea typeface="+mn-ea"/>
                <a:cs typeface="+mn-cs"/>
              </a:rPr>
              <a:t>Additional Sites</a:t>
            </a:r>
          </a:p>
        </p:txBody>
      </p:sp>
      <p:sp>
        <p:nvSpPr>
          <p:cNvPr id="57" name="Rectangle 56">
            <a:extLst>
              <a:ext uri="{FF2B5EF4-FFF2-40B4-BE49-F238E27FC236}">
                <a16:creationId xmlns:a16="http://schemas.microsoft.com/office/drawing/2014/main" id="{D2C98341-9599-4E1C-9018-9E007044939A}"/>
              </a:ext>
            </a:extLst>
          </p:cNvPr>
          <p:cNvSpPr/>
          <p:nvPr/>
        </p:nvSpPr>
        <p:spPr>
          <a:xfrm>
            <a:off x="6362278" y="5779232"/>
            <a:ext cx="1687930" cy="543856"/>
          </a:xfrm>
          <a:prstGeom prst="rect">
            <a:avLst/>
          </a:prstGeom>
          <a:solidFill>
            <a:srgbClr val="DC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8692"/>
                </a:solidFill>
                <a:effectLst/>
                <a:uLnTx/>
                <a:uFillTx/>
                <a:latin typeface="Calibri" panose="020F0502020204030204"/>
                <a:ea typeface="+mn-ea"/>
                <a:cs typeface="+mn-cs"/>
              </a:rPr>
              <a:t>Additional Sites</a:t>
            </a:r>
          </a:p>
        </p:txBody>
      </p:sp>
      <p:sp>
        <p:nvSpPr>
          <p:cNvPr id="58" name="Right Bracket 57">
            <a:extLst>
              <a:ext uri="{FF2B5EF4-FFF2-40B4-BE49-F238E27FC236}">
                <a16:creationId xmlns:a16="http://schemas.microsoft.com/office/drawing/2014/main" id="{C53621C3-4796-4B4C-81F0-206FDE564126}"/>
              </a:ext>
            </a:extLst>
          </p:cNvPr>
          <p:cNvSpPr/>
          <p:nvPr/>
        </p:nvSpPr>
        <p:spPr>
          <a:xfrm>
            <a:off x="8347596" y="4106214"/>
            <a:ext cx="156486" cy="2286450"/>
          </a:xfrm>
          <a:prstGeom prst="rightBracket">
            <a:avLst/>
          </a:prstGeom>
          <a:ln w="57150">
            <a:solidFill>
              <a:srgbClr val="8499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Arrow: Up-Down 58">
            <a:extLst>
              <a:ext uri="{FF2B5EF4-FFF2-40B4-BE49-F238E27FC236}">
                <a16:creationId xmlns:a16="http://schemas.microsoft.com/office/drawing/2014/main" id="{1A24C4F7-D0C5-43D3-A1B2-9FD9733D9D43}"/>
              </a:ext>
            </a:extLst>
          </p:cNvPr>
          <p:cNvSpPr/>
          <p:nvPr/>
        </p:nvSpPr>
        <p:spPr>
          <a:xfrm>
            <a:off x="3779223" y="5108722"/>
            <a:ext cx="227492" cy="365762"/>
          </a:xfrm>
          <a:prstGeom prst="upDownArrow">
            <a:avLst/>
          </a:prstGeom>
          <a:solidFill>
            <a:srgbClr val="CB671C"/>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C0A4BBB-4EA0-4D87-B648-74E158E6220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65730" y="5897648"/>
            <a:ext cx="1532462" cy="153512"/>
          </a:xfrm>
          <a:prstGeom prst="rect">
            <a:avLst/>
          </a:prstGeom>
        </p:spPr>
      </p:pic>
      <p:sp>
        <p:nvSpPr>
          <p:cNvPr id="3" name="TextBox 2">
            <a:extLst>
              <a:ext uri="{FF2B5EF4-FFF2-40B4-BE49-F238E27FC236}">
                <a16:creationId xmlns:a16="http://schemas.microsoft.com/office/drawing/2014/main" id="{4E2DB052-5727-4D47-A3A5-99AA0DEDE9BC}"/>
              </a:ext>
            </a:extLst>
          </p:cNvPr>
          <p:cNvSpPr txBox="1"/>
          <p:nvPr/>
        </p:nvSpPr>
        <p:spPr>
          <a:xfrm>
            <a:off x="3193776" y="1360288"/>
            <a:ext cx="1552386" cy="523220"/>
          </a:xfrm>
          <a:prstGeom prst="rect">
            <a:avLst/>
          </a:prstGeom>
          <a:noFill/>
        </p:spPr>
        <p:txBody>
          <a:bodyPr wrap="square" rtlCol="0">
            <a:spAutoFit/>
          </a:bodyPr>
          <a:lstStyle/>
          <a:p>
            <a:r>
              <a:rPr lang="en-US" sz="2800" b="1" dirty="0">
                <a:solidFill>
                  <a:srgbClr val="7030A0"/>
                </a:solidFill>
              </a:rPr>
              <a:t>Current</a:t>
            </a:r>
          </a:p>
        </p:txBody>
      </p:sp>
      <p:sp>
        <p:nvSpPr>
          <p:cNvPr id="47" name="TextBox 46">
            <a:extLst>
              <a:ext uri="{FF2B5EF4-FFF2-40B4-BE49-F238E27FC236}">
                <a16:creationId xmlns:a16="http://schemas.microsoft.com/office/drawing/2014/main" id="{A31BA24E-7C9B-4135-80CA-9BF180ADDD72}"/>
              </a:ext>
            </a:extLst>
          </p:cNvPr>
          <p:cNvSpPr txBox="1"/>
          <p:nvPr/>
        </p:nvSpPr>
        <p:spPr>
          <a:xfrm>
            <a:off x="6499025" y="1360288"/>
            <a:ext cx="1443894" cy="523220"/>
          </a:xfrm>
          <a:prstGeom prst="rect">
            <a:avLst/>
          </a:prstGeom>
          <a:noFill/>
        </p:spPr>
        <p:txBody>
          <a:bodyPr wrap="square" rtlCol="0">
            <a:spAutoFit/>
          </a:bodyPr>
          <a:lstStyle/>
          <a:p>
            <a:r>
              <a:rPr lang="en-US" sz="2800" b="1" dirty="0">
                <a:solidFill>
                  <a:srgbClr val="7030A0"/>
                </a:solidFill>
              </a:rPr>
              <a:t>Future</a:t>
            </a:r>
          </a:p>
        </p:txBody>
      </p:sp>
    </p:spTree>
    <p:extLst>
      <p:ext uri="{BB962C8B-B14F-4D97-AF65-F5344CB8AC3E}">
        <p14:creationId xmlns:p14="http://schemas.microsoft.com/office/powerpoint/2010/main" val="31002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DD7959-7747-45EF-BDA3-76416FAB2BB9}"/>
              </a:ext>
            </a:extLst>
          </p:cNvPr>
          <p:cNvSpPr/>
          <p:nvPr/>
        </p:nvSpPr>
        <p:spPr>
          <a:xfrm>
            <a:off x="300736" y="6560859"/>
            <a:ext cx="5795264" cy="26530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268FDADF-8F2E-4017-B5D9-D64006178665}"/>
              </a:ext>
            </a:extLst>
          </p:cNvPr>
          <p:cNvPicPr>
            <a:picLocks noChangeAspect="1"/>
          </p:cNvPicPr>
          <p:nvPr/>
        </p:nvPicPr>
        <p:blipFill>
          <a:blip r:embed="rId2"/>
          <a:stretch>
            <a:fillRect/>
          </a:stretch>
        </p:blipFill>
        <p:spPr>
          <a:xfrm>
            <a:off x="385753" y="61291"/>
            <a:ext cx="11456162" cy="2689529"/>
          </a:xfrm>
          <a:prstGeom prst="rect">
            <a:avLst/>
          </a:prstGeom>
        </p:spPr>
      </p:pic>
      <p:sp>
        <p:nvSpPr>
          <p:cNvPr id="5" name="Rectangle 4">
            <a:extLst>
              <a:ext uri="{FF2B5EF4-FFF2-40B4-BE49-F238E27FC236}">
                <a16:creationId xmlns:a16="http://schemas.microsoft.com/office/drawing/2014/main" id="{0438D345-FE0E-49CF-A5CD-84D7406F97FD}"/>
              </a:ext>
            </a:extLst>
          </p:cNvPr>
          <p:cNvSpPr/>
          <p:nvPr/>
        </p:nvSpPr>
        <p:spPr>
          <a:xfrm>
            <a:off x="1328927" y="938254"/>
            <a:ext cx="8936207" cy="1812566"/>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A00343AB-2255-4D02-9875-D24B1218C169}"/>
              </a:ext>
            </a:extLst>
          </p:cNvPr>
          <p:cNvSpPr/>
          <p:nvPr/>
        </p:nvSpPr>
        <p:spPr>
          <a:xfrm>
            <a:off x="9571823" y="2192215"/>
            <a:ext cx="2582500" cy="1261872"/>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Data elements</a:t>
            </a:r>
          </a:p>
        </p:txBody>
      </p:sp>
      <p:pic>
        <p:nvPicPr>
          <p:cNvPr id="18" name="Picture 17">
            <a:extLst>
              <a:ext uri="{FF2B5EF4-FFF2-40B4-BE49-F238E27FC236}">
                <a16:creationId xmlns:a16="http://schemas.microsoft.com/office/drawing/2014/main" id="{B8EA6DB5-1E3E-4416-9B69-DF6D81F3D4A2}"/>
              </a:ext>
            </a:extLst>
          </p:cNvPr>
          <p:cNvPicPr>
            <a:picLocks noChangeAspect="1"/>
          </p:cNvPicPr>
          <p:nvPr/>
        </p:nvPicPr>
        <p:blipFill rotWithShape="1">
          <a:blip r:embed="rId3"/>
          <a:srcRect b="25742"/>
          <a:stretch/>
        </p:blipFill>
        <p:spPr>
          <a:xfrm>
            <a:off x="508884" y="3474914"/>
            <a:ext cx="10385352" cy="3114271"/>
          </a:xfrm>
          <a:prstGeom prst="rect">
            <a:avLst/>
          </a:prstGeom>
        </p:spPr>
      </p:pic>
      <p:sp>
        <p:nvSpPr>
          <p:cNvPr id="20" name="Rectangle 19">
            <a:extLst>
              <a:ext uri="{FF2B5EF4-FFF2-40B4-BE49-F238E27FC236}">
                <a16:creationId xmlns:a16="http://schemas.microsoft.com/office/drawing/2014/main" id="{EF894FF0-F506-4206-8F48-9FBBAB1B01B1}"/>
              </a:ext>
            </a:extLst>
          </p:cNvPr>
          <p:cNvSpPr/>
          <p:nvPr/>
        </p:nvSpPr>
        <p:spPr>
          <a:xfrm>
            <a:off x="10265134" y="3737112"/>
            <a:ext cx="1805848" cy="2600077"/>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Comparable outcomes and side effects from matched patients</a:t>
            </a:r>
          </a:p>
        </p:txBody>
      </p:sp>
      <p:cxnSp>
        <p:nvCxnSpPr>
          <p:cNvPr id="15" name="Straight Arrow Connector 14">
            <a:extLst>
              <a:ext uri="{FF2B5EF4-FFF2-40B4-BE49-F238E27FC236}">
                <a16:creationId xmlns:a16="http://schemas.microsoft.com/office/drawing/2014/main" id="{612E6BC0-8454-4D0B-8AED-D68F0BDF30F8}"/>
              </a:ext>
            </a:extLst>
          </p:cNvPr>
          <p:cNvCxnSpPr>
            <a:cxnSpLocks/>
            <a:stCxn id="5" idx="2"/>
          </p:cNvCxnSpPr>
          <p:nvPr/>
        </p:nvCxnSpPr>
        <p:spPr>
          <a:xfrm flipH="1">
            <a:off x="5422791" y="2750820"/>
            <a:ext cx="374240" cy="10845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F3366A4-5A3E-466D-8BBA-F1D838C8BC90}"/>
              </a:ext>
            </a:extLst>
          </p:cNvPr>
          <p:cNvPicPr>
            <a:picLocks noChangeAspect="1"/>
          </p:cNvPicPr>
          <p:nvPr/>
        </p:nvPicPr>
        <p:blipFill>
          <a:blip r:embed="rId4"/>
          <a:stretch>
            <a:fillRect/>
          </a:stretch>
        </p:blipFill>
        <p:spPr>
          <a:xfrm>
            <a:off x="9631680" y="2414968"/>
            <a:ext cx="2210235" cy="456577"/>
          </a:xfrm>
          <a:prstGeom prst="rect">
            <a:avLst/>
          </a:prstGeom>
        </p:spPr>
      </p:pic>
      <p:sp>
        <p:nvSpPr>
          <p:cNvPr id="11" name="Footer Placeholder 3">
            <a:extLst>
              <a:ext uri="{FF2B5EF4-FFF2-40B4-BE49-F238E27FC236}">
                <a16:creationId xmlns:a16="http://schemas.microsoft.com/office/drawing/2014/main" id="{889C1AD4-F147-4A68-A2A1-76BD691C2303}"/>
              </a:ext>
            </a:extLst>
          </p:cNvPr>
          <p:cNvSpPr txBox="1">
            <a:spLocks/>
          </p:cNvSpPr>
          <p:nvPr/>
        </p:nvSpPr>
        <p:spPr>
          <a:xfrm>
            <a:off x="616448" y="6584231"/>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dirty="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17" name="Rectangle 16">
            <a:extLst>
              <a:ext uri="{FF2B5EF4-FFF2-40B4-BE49-F238E27FC236}">
                <a16:creationId xmlns:a16="http://schemas.microsoft.com/office/drawing/2014/main" id="{65E68122-5DC7-45CE-BCAA-13523B720074}"/>
              </a:ext>
            </a:extLst>
          </p:cNvPr>
          <p:cNvSpPr/>
          <p:nvPr/>
        </p:nvSpPr>
        <p:spPr>
          <a:xfrm>
            <a:off x="2406242" y="2981454"/>
            <a:ext cx="6240903" cy="321183"/>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2"/>
                </a:solidFill>
                <a:effectLst/>
                <a:uLnTx/>
                <a:uFillTx/>
                <a:latin typeface="Arial"/>
                <a:ea typeface="+mn-ea"/>
                <a:cs typeface="+mn-cs"/>
              </a:rPr>
              <a:t>Matching to similar patients in CancerLinQ database</a:t>
            </a:r>
          </a:p>
        </p:txBody>
      </p:sp>
    </p:spTree>
    <p:extLst>
      <p:ext uri="{BB962C8B-B14F-4D97-AF65-F5344CB8AC3E}">
        <p14:creationId xmlns:p14="http://schemas.microsoft.com/office/powerpoint/2010/main" val="1430006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2DD1-B5A5-4813-A3F3-165BB35D18AC}"/>
              </a:ext>
            </a:extLst>
          </p:cNvPr>
          <p:cNvSpPr>
            <a:spLocks noGrp="1"/>
          </p:cNvSpPr>
          <p:nvPr>
            <p:ph type="title"/>
          </p:nvPr>
        </p:nvSpPr>
        <p:spPr>
          <a:xfrm>
            <a:off x="628116" y="412513"/>
            <a:ext cx="11247120" cy="640080"/>
          </a:xfrm>
        </p:spPr>
        <p:txBody>
          <a:bodyPr>
            <a:normAutofit fontScale="90000"/>
          </a:bodyPr>
          <a:lstStyle/>
          <a:p>
            <a:br>
              <a:rPr lang="en-US" dirty="0"/>
            </a:br>
            <a:r>
              <a:rPr lang="en-US" dirty="0"/>
              <a:t>Challenges from a clinical perspective</a:t>
            </a:r>
          </a:p>
        </p:txBody>
      </p:sp>
      <p:sp>
        <p:nvSpPr>
          <p:cNvPr id="3" name="Text Placeholder 2">
            <a:extLst>
              <a:ext uri="{FF2B5EF4-FFF2-40B4-BE49-F238E27FC236}">
                <a16:creationId xmlns:a16="http://schemas.microsoft.com/office/drawing/2014/main" id="{E044F106-5910-46C8-8A75-0DBC0139CBF9}"/>
              </a:ext>
            </a:extLst>
          </p:cNvPr>
          <p:cNvSpPr>
            <a:spLocks noGrp="1"/>
          </p:cNvSpPr>
          <p:nvPr>
            <p:ph type="body" sz="quarter" idx="14"/>
          </p:nvPr>
        </p:nvSpPr>
        <p:spPr/>
        <p:txBody>
          <a:bodyPr>
            <a:normAutofit/>
          </a:bodyPr>
          <a:lstStyle/>
          <a:p>
            <a:pPr lvl="1">
              <a:spcBef>
                <a:spcPts val="1800"/>
              </a:spcBef>
            </a:pPr>
            <a:r>
              <a:rPr lang="en-US" dirty="0"/>
              <a:t>Presenting data in a way that makes sense to both physicians and patients</a:t>
            </a:r>
          </a:p>
          <a:p>
            <a:pPr lvl="1">
              <a:spcBef>
                <a:spcPts val="1800"/>
              </a:spcBef>
            </a:pPr>
            <a:r>
              <a:rPr lang="en-US" dirty="0"/>
              <a:t>Physician understanding strengths and weaknesses of data</a:t>
            </a:r>
          </a:p>
          <a:p>
            <a:pPr lvl="1">
              <a:spcBef>
                <a:spcPts val="1800"/>
              </a:spcBef>
            </a:pPr>
            <a:r>
              <a:rPr lang="en-US" dirty="0"/>
              <a:t>Integrating use of this tool into physician workflow during a busy clinic day</a:t>
            </a:r>
          </a:p>
          <a:p>
            <a:pPr lvl="1"/>
            <a:endParaRPr lang="en-US" dirty="0"/>
          </a:p>
          <a:p>
            <a:pPr marL="0" lvl="1" indent="0">
              <a:buNone/>
            </a:pPr>
            <a:endParaRPr lang="en-US" dirty="0">
              <a:solidFill>
                <a:schemeClr val="bg1">
                  <a:lumMod val="50000"/>
                </a:schemeClr>
              </a:solidFill>
            </a:endParaRPr>
          </a:p>
          <a:p>
            <a:pPr lvl="1"/>
            <a:endParaRPr lang="en-US" dirty="0"/>
          </a:p>
        </p:txBody>
      </p:sp>
      <p:sp>
        <p:nvSpPr>
          <p:cNvPr id="4" name="Slide Number Placeholder 3">
            <a:extLst>
              <a:ext uri="{FF2B5EF4-FFF2-40B4-BE49-F238E27FC236}">
                <a16:creationId xmlns:a16="http://schemas.microsoft.com/office/drawing/2014/main" id="{E768195C-D576-4D92-B905-0C42DD03F1D5}"/>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2ECB687-F57F-49F9-B73A-487ED709F178}"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12163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2DD1-B5A5-4813-A3F3-165BB35D18AC}"/>
              </a:ext>
            </a:extLst>
          </p:cNvPr>
          <p:cNvSpPr>
            <a:spLocks noGrp="1"/>
          </p:cNvSpPr>
          <p:nvPr>
            <p:ph type="title"/>
          </p:nvPr>
        </p:nvSpPr>
        <p:spPr>
          <a:xfrm>
            <a:off x="628116" y="328556"/>
            <a:ext cx="11247120" cy="640080"/>
          </a:xfrm>
        </p:spPr>
        <p:txBody>
          <a:bodyPr>
            <a:normAutofit fontScale="90000"/>
          </a:bodyPr>
          <a:lstStyle/>
          <a:p>
            <a:br>
              <a:rPr lang="en-US" dirty="0"/>
            </a:br>
            <a:r>
              <a:rPr lang="en-US" dirty="0"/>
              <a:t>Challenges from an institutional perspective</a:t>
            </a:r>
          </a:p>
        </p:txBody>
      </p:sp>
      <p:sp>
        <p:nvSpPr>
          <p:cNvPr id="3" name="Text Placeholder 2">
            <a:extLst>
              <a:ext uri="{FF2B5EF4-FFF2-40B4-BE49-F238E27FC236}">
                <a16:creationId xmlns:a16="http://schemas.microsoft.com/office/drawing/2014/main" id="{E044F106-5910-46C8-8A75-0DBC0139CBF9}"/>
              </a:ext>
            </a:extLst>
          </p:cNvPr>
          <p:cNvSpPr>
            <a:spLocks noGrp="1"/>
          </p:cNvSpPr>
          <p:nvPr>
            <p:ph type="body" sz="quarter" idx="14"/>
          </p:nvPr>
        </p:nvSpPr>
        <p:spPr>
          <a:xfrm>
            <a:off x="472440" y="1449148"/>
            <a:ext cx="11247120" cy="4760256"/>
          </a:xfrm>
        </p:spPr>
        <p:txBody>
          <a:bodyPr>
            <a:normAutofit/>
          </a:bodyPr>
          <a:lstStyle/>
          <a:p>
            <a:pPr lvl="1"/>
            <a:r>
              <a:rPr lang="en-US" dirty="0">
                <a:solidFill>
                  <a:srgbClr val="FF0000"/>
                </a:solidFill>
              </a:rPr>
              <a:t>Exchanging data</a:t>
            </a:r>
          </a:p>
          <a:p>
            <a:pPr lvl="1">
              <a:spcBef>
                <a:spcPts val="1200"/>
              </a:spcBef>
            </a:pPr>
            <a:r>
              <a:rPr lang="en-US" dirty="0"/>
              <a:t>Legal approval</a:t>
            </a:r>
          </a:p>
          <a:p>
            <a:pPr lvl="2"/>
            <a:r>
              <a:rPr lang="en-US" dirty="0"/>
              <a:t>Office of Research</a:t>
            </a:r>
          </a:p>
          <a:p>
            <a:pPr lvl="2"/>
            <a:r>
              <a:rPr lang="en-US" dirty="0"/>
              <a:t>Supply Chain</a:t>
            </a:r>
          </a:p>
          <a:p>
            <a:pPr lvl="2"/>
            <a:r>
              <a:rPr lang="en-US" dirty="0"/>
              <a:t>IRB review </a:t>
            </a:r>
          </a:p>
          <a:p>
            <a:pPr lvl="1">
              <a:spcBef>
                <a:spcPts val="1200"/>
              </a:spcBef>
            </a:pPr>
            <a:r>
              <a:rPr lang="en-US" dirty="0"/>
              <a:t>Business associates agreement</a:t>
            </a:r>
          </a:p>
          <a:p>
            <a:pPr lvl="1">
              <a:spcBef>
                <a:spcPts val="1200"/>
              </a:spcBef>
            </a:pPr>
            <a:r>
              <a:rPr lang="en-US" dirty="0"/>
              <a:t>Services agreement</a:t>
            </a:r>
          </a:p>
          <a:p>
            <a:pPr lvl="1">
              <a:spcBef>
                <a:spcPts val="1200"/>
              </a:spcBef>
            </a:pPr>
            <a:r>
              <a:rPr lang="en-US" dirty="0"/>
              <a:t>Cybersecurity review</a:t>
            </a:r>
          </a:p>
          <a:p>
            <a:pPr lvl="1">
              <a:spcBef>
                <a:spcPts val="1200"/>
              </a:spcBef>
            </a:pPr>
            <a:r>
              <a:rPr lang="en-US" dirty="0"/>
              <a:t>Business development office review</a:t>
            </a:r>
          </a:p>
          <a:p>
            <a:pPr lvl="1"/>
            <a:endParaRPr lang="en-US" dirty="0"/>
          </a:p>
          <a:p>
            <a:pPr marL="0" lvl="1" indent="0">
              <a:buNone/>
            </a:pPr>
            <a:endParaRPr lang="en-US" dirty="0">
              <a:solidFill>
                <a:schemeClr val="bg1">
                  <a:lumMod val="50000"/>
                </a:schemeClr>
              </a:solidFill>
            </a:endParaRPr>
          </a:p>
          <a:p>
            <a:pPr lvl="1"/>
            <a:endParaRPr lang="en-US" dirty="0"/>
          </a:p>
        </p:txBody>
      </p:sp>
      <p:sp>
        <p:nvSpPr>
          <p:cNvPr id="4" name="Slide Number Placeholder 3">
            <a:extLst>
              <a:ext uri="{FF2B5EF4-FFF2-40B4-BE49-F238E27FC236}">
                <a16:creationId xmlns:a16="http://schemas.microsoft.com/office/drawing/2014/main" id="{E768195C-D576-4D92-B905-0C42DD03F1D5}"/>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2ECB687-F57F-49F9-B73A-487ED709F178}"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42932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9A52B-06D6-409A-B6C1-689F592001AB}"/>
              </a:ext>
            </a:extLst>
          </p:cNvPr>
          <p:cNvSpPr>
            <a:spLocks noGrp="1"/>
          </p:cNvSpPr>
          <p:nvPr>
            <p:ph type="title"/>
          </p:nvPr>
        </p:nvSpPr>
        <p:spPr/>
        <p:txBody>
          <a:bodyPr/>
          <a:lstStyle/>
          <a:p>
            <a:r>
              <a:rPr lang="en-US" dirty="0"/>
              <a:t>HSPC / CIIC Value</a:t>
            </a:r>
          </a:p>
        </p:txBody>
      </p:sp>
      <p:sp>
        <p:nvSpPr>
          <p:cNvPr id="4" name="Content Placeholder 3">
            <a:extLst>
              <a:ext uri="{FF2B5EF4-FFF2-40B4-BE49-F238E27FC236}">
                <a16:creationId xmlns:a16="http://schemas.microsoft.com/office/drawing/2014/main" id="{2EB876BA-8CB5-4918-8905-52645A1A0015}"/>
              </a:ext>
            </a:extLst>
          </p:cNvPr>
          <p:cNvSpPr>
            <a:spLocks noGrp="1"/>
          </p:cNvSpPr>
          <p:nvPr>
            <p:ph idx="1"/>
          </p:nvPr>
        </p:nvSpPr>
        <p:spPr>
          <a:xfrm>
            <a:off x="616449" y="1729212"/>
            <a:ext cx="11236720" cy="4437126"/>
          </a:xfrm>
        </p:spPr>
        <p:txBody>
          <a:bodyPr/>
          <a:lstStyle/>
          <a:p>
            <a:r>
              <a:rPr lang="en-US" dirty="0"/>
              <a:t>High-quality, clinical-society-supported repository, where models can be made consistent, evolve and be reused</a:t>
            </a:r>
          </a:p>
          <a:p>
            <a:pPr lvl="1"/>
            <a:r>
              <a:rPr lang="en-US" sz="2000" dirty="0"/>
              <a:t>Approach to cancer data must work with other diseases, and with health as a whole</a:t>
            </a:r>
          </a:p>
          <a:p>
            <a:endParaRPr lang="en-US" dirty="0"/>
          </a:p>
          <a:p>
            <a:r>
              <a:rPr lang="en-US" dirty="0"/>
              <a:t>Governance process that provides integrity … with low burden</a:t>
            </a:r>
          </a:p>
          <a:p>
            <a:endParaRPr lang="en-US" dirty="0"/>
          </a:p>
          <a:p>
            <a:r>
              <a:rPr lang="en-US" dirty="0"/>
              <a:t>Consistent technical approach and expertise</a:t>
            </a:r>
          </a:p>
        </p:txBody>
      </p:sp>
    </p:spTree>
    <p:extLst>
      <p:ext uri="{BB962C8B-B14F-4D97-AF65-F5344CB8AC3E}">
        <p14:creationId xmlns:p14="http://schemas.microsoft.com/office/powerpoint/2010/main" val="211966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22D5-D6AB-4909-BE40-0D75E28B4C85}"/>
              </a:ext>
            </a:extLst>
          </p:cNvPr>
          <p:cNvSpPr>
            <a:spLocks noGrp="1"/>
          </p:cNvSpPr>
          <p:nvPr>
            <p:ph type="title"/>
          </p:nvPr>
        </p:nvSpPr>
        <p:spPr>
          <a:xfrm>
            <a:off x="181069" y="488552"/>
            <a:ext cx="11247120" cy="640080"/>
          </a:xfrm>
        </p:spPr>
        <p:txBody>
          <a:bodyPr/>
          <a:lstStyle/>
          <a:p>
            <a:r>
              <a:rPr lang="en-US" dirty="0"/>
              <a:t>The Problem</a:t>
            </a:r>
          </a:p>
        </p:txBody>
      </p:sp>
      <p:sp>
        <p:nvSpPr>
          <p:cNvPr id="3" name="Content Placeholder 2">
            <a:extLst>
              <a:ext uri="{FF2B5EF4-FFF2-40B4-BE49-F238E27FC236}">
                <a16:creationId xmlns:a16="http://schemas.microsoft.com/office/drawing/2014/main" id="{9916ED82-8E1B-4694-99CD-F9794530A1A9}"/>
              </a:ext>
            </a:extLst>
          </p:cNvPr>
          <p:cNvSpPr>
            <a:spLocks noGrp="1"/>
          </p:cNvSpPr>
          <p:nvPr>
            <p:ph type="body" sz="quarter" idx="14"/>
          </p:nvPr>
        </p:nvSpPr>
        <p:spPr>
          <a:xfrm>
            <a:off x="181069" y="1081181"/>
            <a:ext cx="12010931" cy="1544324"/>
          </a:xfrm>
        </p:spPr>
        <p:txBody>
          <a:bodyPr>
            <a:normAutofit/>
          </a:bodyPr>
          <a:lstStyle/>
          <a:p>
            <a:r>
              <a:rPr lang="en-US" sz="3200" b="1" dirty="0"/>
              <a:t>How to use “real world data” for shared decision making in oncology</a:t>
            </a:r>
          </a:p>
        </p:txBody>
      </p:sp>
      <p:sp>
        <p:nvSpPr>
          <p:cNvPr id="5" name="Slide Number Placeholder 4">
            <a:extLst>
              <a:ext uri="{FF2B5EF4-FFF2-40B4-BE49-F238E27FC236}">
                <a16:creationId xmlns:a16="http://schemas.microsoft.com/office/drawing/2014/main" id="{44846035-9520-42B4-9F9E-A80FD24E7667}"/>
              </a:ext>
            </a:extLst>
          </p:cNvPr>
          <p:cNvSpPr>
            <a:spLocks noGrp="1"/>
          </p:cNvSpPr>
          <p:nvPr>
            <p:ph type="sldNum" sz="quarter" idx="15"/>
          </p:nvPr>
        </p:nvSpPr>
        <p:spPr/>
        <p:txBody>
          <a:bodyPr/>
          <a:lstStyle/>
          <a:p>
            <a:r>
              <a:rPr lang="en-US" dirty="0">
                <a:latin typeface="Arial" pitchFamily="34" charset="0"/>
              </a:rPr>
              <a:t>| </a:t>
            </a:r>
            <a:fld id="{295008BC-DA31-4D19-837B-EFA4386B05F5}" type="slidenum">
              <a:rPr lang="en-US" smtClean="0">
                <a:latin typeface="Arial" pitchFamily="34" charset="0"/>
              </a:rPr>
              <a:pPr/>
              <a:t>2</a:t>
            </a:fld>
            <a:r>
              <a:rPr lang="en-US" dirty="0">
                <a:latin typeface="Arial" pitchFamily="34" charset="0"/>
              </a:rPr>
              <a:t> |</a:t>
            </a:r>
            <a:r>
              <a:rPr lang="en-US" dirty="0">
                <a:latin typeface="Arial" pitchFamily="34" charset="0"/>
                <a:ea typeface="Verdana" pitchFamily="34" charset="0"/>
                <a:cs typeface="Verdana" pitchFamily="34" charset="0"/>
              </a:rPr>
              <a:t> </a:t>
            </a:r>
          </a:p>
        </p:txBody>
      </p:sp>
      <p:pic>
        <p:nvPicPr>
          <p:cNvPr id="6" name="Picture 5" descr="A person looking at the camera&#10;&#10;Description automatically generated">
            <a:extLst>
              <a:ext uri="{FF2B5EF4-FFF2-40B4-BE49-F238E27FC236}">
                <a16:creationId xmlns:a16="http://schemas.microsoft.com/office/drawing/2014/main" id="{A2AC6769-BBE6-46BC-9F09-3E582767AC9A}"/>
              </a:ext>
            </a:extLst>
          </p:cNvPr>
          <p:cNvPicPr>
            <a:picLocks noChangeAspect="1"/>
          </p:cNvPicPr>
          <p:nvPr/>
        </p:nvPicPr>
        <p:blipFill rotWithShape="1">
          <a:blip r:embed="rId2">
            <a:extLst>
              <a:ext uri="{28A0092B-C50C-407E-A947-70E740481C1C}">
                <a14:useLocalDpi xmlns:a14="http://schemas.microsoft.com/office/drawing/2010/main" val="0"/>
              </a:ext>
            </a:extLst>
          </a:blip>
          <a:srcRect b="18692"/>
          <a:stretch/>
        </p:blipFill>
        <p:spPr>
          <a:xfrm>
            <a:off x="1530035" y="1557196"/>
            <a:ext cx="9418320" cy="4558463"/>
          </a:xfrm>
          <a:prstGeom prst="rect">
            <a:avLst/>
          </a:prstGeom>
        </p:spPr>
      </p:pic>
    </p:spTree>
    <p:extLst>
      <p:ext uri="{BB962C8B-B14F-4D97-AF65-F5344CB8AC3E}">
        <p14:creationId xmlns:p14="http://schemas.microsoft.com/office/powerpoint/2010/main" val="179294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7CA84F-EADC-4819-8912-38CAF9BADDAF}"/>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23258" y="308227"/>
            <a:ext cx="11768742" cy="6498284"/>
          </a:xfrm>
          <a:prstGeom prst="rect">
            <a:avLst/>
          </a:prstGeom>
        </p:spPr>
      </p:pic>
      <p:sp>
        <p:nvSpPr>
          <p:cNvPr id="2" name="Title 1">
            <a:extLst>
              <a:ext uri="{FF2B5EF4-FFF2-40B4-BE49-F238E27FC236}">
                <a16:creationId xmlns:a16="http://schemas.microsoft.com/office/drawing/2014/main" id="{A292AF7D-738B-48A8-A65B-864A0C7084E4}"/>
              </a:ext>
            </a:extLst>
          </p:cNvPr>
          <p:cNvSpPr>
            <a:spLocks noGrp="1"/>
          </p:cNvSpPr>
          <p:nvPr>
            <p:ph type="title"/>
          </p:nvPr>
        </p:nvSpPr>
        <p:spPr/>
        <p:txBody>
          <a:bodyPr/>
          <a:lstStyle/>
          <a:p>
            <a:r>
              <a:rPr lang="en-US" sz="4800" dirty="0"/>
              <a:t>Thank You!</a:t>
            </a:r>
          </a:p>
        </p:txBody>
      </p:sp>
      <p:sp>
        <p:nvSpPr>
          <p:cNvPr id="3" name="Content Placeholder 2">
            <a:extLst>
              <a:ext uri="{FF2B5EF4-FFF2-40B4-BE49-F238E27FC236}">
                <a16:creationId xmlns:a16="http://schemas.microsoft.com/office/drawing/2014/main" id="{0C6A4258-BDAC-4543-ACBC-5296A51EDA86}"/>
              </a:ext>
            </a:extLst>
          </p:cNvPr>
          <p:cNvSpPr>
            <a:spLocks noGrp="1"/>
          </p:cNvSpPr>
          <p:nvPr>
            <p:ph idx="1"/>
          </p:nvPr>
        </p:nvSpPr>
        <p:spPr>
          <a:xfrm>
            <a:off x="596643" y="1619336"/>
            <a:ext cx="11665035" cy="3876065"/>
          </a:xfrm>
        </p:spPr>
        <p:txBody>
          <a:bodyPr/>
          <a:lstStyle/>
          <a:p>
            <a:pPr marL="0" indent="0">
              <a:lnSpc>
                <a:spcPct val="100000"/>
              </a:lnSpc>
              <a:spcAft>
                <a:spcPts val="1800"/>
              </a:spcAft>
              <a:buNone/>
            </a:pPr>
            <a:r>
              <a:rPr lang="en-US" sz="3600" dirty="0"/>
              <a:t>How to Get Involved</a:t>
            </a:r>
          </a:p>
          <a:p>
            <a:pPr>
              <a:lnSpc>
                <a:spcPct val="100000"/>
              </a:lnSpc>
              <a:spcAft>
                <a:spcPts val="1800"/>
              </a:spcAft>
            </a:pPr>
            <a:r>
              <a:rPr lang="en-US" sz="2800" b="1" dirty="0"/>
              <a:t>Become an mCODE pilot site</a:t>
            </a:r>
          </a:p>
          <a:p>
            <a:pPr>
              <a:lnSpc>
                <a:spcPct val="100000"/>
              </a:lnSpc>
              <a:spcAft>
                <a:spcPts val="1800"/>
              </a:spcAft>
            </a:pPr>
            <a:r>
              <a:rPr lang="en-US" sz="2800" b="1" dirty="0"/>
              <a:t>Help improve the mCODE model</a:t>
            </a:r>
            <a:r>
              <a:rPr lang="en-US" sz="2000" b="1" dirty="0"/>
              <a:t> </a:t>
            </a:r>
          </a:p>
          <a:p>
            <a:pPr>
              <a:lnSpc>
                <a:spcPct val="100000"/>
              </a:lnSpc>
              <a:spcAft>
                <a:spcPts val="1800"/>
              </a:spcAft>
            </a:pPr>
            <a:r>
              <a:rPr lang="en-US" sz="2800" b="1" dirty="0"/>
              <a:t>Share new use cases for mCODE</a:t>
            </a:r>
          </a:p>
          <a:p>
            <a:pPr>
              <a:lnSpc>
                <a:spcPct val="100000"/>
              </a:lnSpc>
              <a:spcAft>
                <a:spcPts val="1800"/>
              </a:spcAft>
            </a:pPr>
            <a:r>
              <a:rPr lang="en-US" sz="2800" b="1" dirty="0"/>
              <a:t>Attending the mCODE Summit, planned for the end of 2019</a:t>
            </a:r>
          </a:p>
          <a:p>
            <a:pPr marL="382170" lvl="1" indent="0">
              <a:lnSpc>
                <a:spcPct val="100000"/>
              </a:lnSpc>
              <a:spcAft>
                <a:spcPts val="1800"/>
              </a:spcAft>
              <a:buNone/>
            </a:pPr>
            <a:endParaRPr lang="en-US" sz="2800" b="1" dirty="0"/>
          </a:p>
          <a:p>
            <a:pPr>
              <a:lnSpc>
                <a:spcPct val="100000"/>
              </a:lnSpc>
              <a:spcAft>
                <a:spcPts val="1800"/>
              </a:spcAft>
            </a:pPr>
            <a:endParaRPr lang="en-US" sz="2800" dirty="0"/>
          </a:p>
        </p:txBody>
      </p:sp>
      <p:sp>
        <p:nvSpPr>
          <p:cNvPr id="4" name="Footer Placeholder 3">
            <a:extLst>
              <a:ext uri="{FF2B5EF4-FFF2-40B4-BE49-F238E27FC236}">
                <a16:creationId xmlns:a16="http://schemas.microsoft.com/office/drawing/2014/main" id="{48D9B8D4-807E-468B-9523-F080BC76299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Tahoma" panose="020B0604030504040204" pitchFamily="34" charset="0"/>
                <a:cs typeface="Arial" pitchFamily="34" charset="0"/>
              </a:rPr>
              <a:t>© 2019 The MITRE Corporation. All rights reserved.</a:t>
            </a:r>
            <a:endParaRPr kumimoji="0" 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Tahoma" panose="020B0604030504040204" pitchFamily="34" charset="0"/>
              <a:cs typeface="Arial" pitchFamily="34" charset="0"/>
            </a:endParaRPr>
          </a:p>
        </p:txBody>
      </p:sp>
      <p:sp>
        <p:nvSpPr>
          <p:cNvPr id="5" name="Slide Number Placeholder 4">
            <a:extLst>
              <a:ext uri="{FF2B5EF4-FFF2-40B4-BE49-F238E27FC236}">
                <a16:creationId xmlns:a16="http://schemas.microsoft.com/office/drawing/2014/main" id="{60E1FA5C-70BA-4958-B33C-5DFA8D4A3F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fld id="{295008BC-DA31-4D19-837B-EFA4386B05F5}" type="slidenum">
              <a:rPr kumimoji="0" lang="en-US" sz="1200" b="0" i="0" u="none" strike="noStrike" kern="1200" cap="none" spc="0" normalizeH="0" baseline="0" noProof="0" smtClean="0">
                <a:ln>
                  <a:noFill/>
                </a:ln>
                <a:solidFill>
                  <a:prstClr val="white">
                    <a:lumMod val="50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235654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0E58-DC94-4F49-917D-E03B7394C4F8}"/>
              </a:ext>
            </a:extLst>
          </p:cNvPr>
          <p:cNvSpPr>
            <a:spLocks noGrp="1"/>
          </p:cNvSpPr>
          <p:nvPr>
            <p:ph type="title"/>
          </p:nvPr>
        </p:nvSpPr>
        <p:spPr/>
        <p:txBody>
          <a:bodyPr/>
          <a:lstStyle/>
          <a:p>
            <a:r>
              <a:rPr lang="en-US" dirty="0"/>
              <a:t>The Current Clinical Landscape of Oncology</a:t>
            </a:r>
          </a:p>
        </p:txBody>
      </p:sp>
      <p:sp>
        <p:nvSpPr>
          <p:cNvPr id="3" name="Text Placeholder 2">
            <a:extLst>
              <a:ext uri="{FF2B5EF4-FFF2-40B4-BE49-F238E27FC236}">
                <a16:creationId xmlns:a16="http://schemas.microsoft.com/office/drawing/2014/main" id="{5BD9A2AD-97B6-4DDA-9A0E-193DEB4EA1AB}"/>
              </a:ext>
            </a:extLst>
          </p:cNvPr>
          <p:cNvSpPr>
            <a:spLocks noGrp="1"/>
          </p:cNvSpPr>
          <p:nvPr>
            <p:ph type="body" sz="quarter" idx="14"/>
          </p:nvPr>
        </p:nvSpPr>
        <p:spPr/>
        <p:txBody>
          <a:bodyPr>
            <a:normAutofit lnSpcReduction="10000"/>
          </a:bodyPr>
          <a:lstStyle/>
          <a:p>
            <a:pPr lvl="1"/>
            <a:r>
              <a:rPr lang="en-US" dirty="0"/>
              <a:t>Rapid evolution of medications to treat cancers</a:t>
            </a:r>
          </a:p>
          <a:p>
            <a:pPr lvl="2"/>
            <a:r>
              <a:rPr lang="en-US" dirty="0"/>
              <a:t>23 new FDA drug approvals in 2018</a:t>
            </a:r>
          </a:p>
          <a:p>
            <a:pPr lvl="1">
              <a:spcBef>
                <a:spcPts val="1800"/>
              </a:spcBef>
            </a:pPr>
            <a:r>
              <a:rPr lang="en-US" dirty="0"/>
              <a:t>New protocols alter the sequencing of existing treatments</a:t>
            </a:r>
          </a:p>
          <a:p>
            <a:pPr lvl="2"/>
            <a:r>
              <a:rPr lang="en-US" dirty="0"/>
              <a:t>Surgery, chemotherapy, radiation</a:t>
            </a:r>
          </a:p>
          <a:p>
            <a:pPr lvl="1">
              <a:spcBef>
                <a:spcPts val="1800"/>
              </a:spcBef>
            </a:pPr>
            <a:r>
              <a:rPr lang="en-US" dirty="0"/>
              <a:t>Limitations of published literature</a:t>
            </a:r>
          </a:p>
          <a:p>
            <a:pPr lvl="2"/>
            <a:r>
              <a:rPr lang="en-US" dirty="0"/>
              <a:t>Rare diseases</a:t>
            </a:r>
          </a:p>
          <a:p>
            <a:pPr lvl="2"/>
            <a:r>
              <a:rPr lang="en-US" dirty="0"/>
              <a:t>Stringent entry criteria</a:t>
            </a:r>
          </a:p>
          <a:p>
            <a:pPr lvl="2"/>
            <a:r>
              <a:rPr lang="en-US" dirty="0"/>
              <a:t>Reliance on subgroup analysis</a:t>
            </a:r>
          </a:p>
          <a:p>
            <a:pPr lvl="2"/>
            <a:r>
              <a:rPr lang="en-US" dirty="0"/>
              <a:t>Publication bias</a:t>
            </a:r>
          </a:p>
          <a:p>
            <a:pPr lvl="2"/>
            <a:r>
              <a:rPr lang="en-US" dirty="0"/>
              <a:t>“Straw man” or outdated control arm</a:t>
            </a:r>
          </a:p>
        </p:txBody>
      </p:sp>
      <p:sp>
        <p:nvSpPr>
          <p:cNvPr id="4" name="Slide Number Placeholder 3">
            <a:extLst>
              <a:ext uri="{FF2B5EF4-FFF2-40B4-BE49-F238E27FC236}">
                <a16:creationId xmlns:a16="http://schemas.microsoft.com/office/drawing/2014/main" id="{16F5E001-5BD5-4A45-8E14-01DD687CD66C}"/>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2ECB687-F57F-49F9-B73A-487ED709F178}"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8964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2DD1-B5A5-4813-A3F3-165BB35D18AC}"/>
              </a:ext>
            </a:extLst>
          </p:cNvPr>
          <p:cNvSpPr>
            <a:spLocks noGrp="1"/>
          </p:cNvSpPr>
          <p:nvPr>
            <p:ph type="title"/>
          </p:nvPr>
        </p:nvSpPr>
        <p:spPr>
          <a:xfrm>
            <a:off x="457200" y="634704"/>
            <a:ext cx="11247120" cy="640080"/>
          </a:xfrm>
        </p:spPr>
        <p:txBody>
          <a:bodyPr>
            <a:normAutofit fontScale="90000"/>
          </a:bodyPr>
          <a:lstStyle/>
          <a:p>
            <a:br>
              <a:rPr lang="en-US" dirty="0"/>
            </a:br>
            <a:r>
              <a:rPr lang="en-US" dirty="0"/>
              <a:t>Common Scenario</a:t>
            </a:r>
          </a:p>
        </p:txBody>
      </p:sp>
      <p:sp>
        <p:nvSpPr>
          <p:cNvPr id="3" name="Text Placeholder 2">
            <a:extLst>
              <a:ext uri="{FF2B5EF4-FFF2-40B4-BE49-F238E27FC236}">
                <a16:creationId xmlns:a16="http://schemas.microsoft.com/office/drawing/2014/main" id="{E044F106-5910-46C8-8A75-0DBC0139CBF9}"/>
              </a:ext>
            </a:extLst>
          </p:cNvPr>
          <p:cNvSpPr>
            <a:spLocks noGrp="1"/>
          </p:cNvSpPr>
          <p:nvPr>
            <p:ph type="body" sz="quarter" idx="14"/>
          </p:nvPr>
        </p:nvSpPr>
        <p:spPr/>
        <p:txBody>
          <a:bodyPr/>
          <a:lstStyle/>
          <a:p>
            <a:pPr lvl="1"/>
            <a:r>
              <a:rPr lang="en-US" dirty="0">
                <a:solidFill>
                  <a:schemeClr val="bg2"/>
                </a:solidFill>
              </a:rPr>
              <a:t>73 year-old woman triple-negative breast cancer</a:t>
            </a:r>
            <a:r>
              <a:rPr lang="en-US" dirty="0"/>
              <a:t>.  Lumpectomy revealed 1.8 cm tumor without spread to lymph nodes.  She presents to discuss additional treatment options: chemotherapy and radiation.</a:t>
            </a:r>
          </a:p>
        </p:txBody>
      </p:sp>
      <p:sp>
        <p:nvSpPr>
          <p:cNvPr id="4" name="Slide Number Placeholder 3">
            <a:extLst>
              <a:ext uri="{FF2B5EF4-FFF2-40B4-BE49-F238E27FC236}">
                <a16:creationId xmlns:a16="http://schemas.microsoft.com/office/drawing/2014/main" id="{E768195C-D576-4D92-B905-0C42DD03F1D5}"/>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2ECB687-F57F-49F9-B73A-487ED709F178}"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715D0499-79AA-4DA2-8148-A28AF1F2C289}"/>
              </a:ext>
            </a:extLst>
          </p:cNvPr>
          <p:cNvPicPr>
            <a:picLocks noChangeAspect="1"/>
          </p:cNvPicPr>
          <p:nvPr/>
        </p:nvPicPr>
        <p:blipFill rotWithShape="1">
          <a:blip r:embed="rId2"/>
          <a:srcRect r="4582"/>
          <a:stretch/>
        </p:blipFill>
        <p:spPr>
          <a:xfrm>
            <a:off x="2515396" y="4041085"/>
            <a:ext cx="6833000" cy="907939"/>
          </a:xfrm>
          <a:prstGeom prst="rect">
            <a:avLst/>
          </a:prstGeom>
        </p:spPr>
      </p:pic>
      <p:pic>
        <p:nvPicPr>
          <p:cNvPr id="6" name="Picture 5">
            <a:extLst>
              <a:ext uri="{FF2B5EF4-FFF2-40B4-BE49-F238E27FC236}">
                <a16:creationId xmlns:a16="http://schemas.microsoft.com/office/drawing/2014/main" id="{71A8E7C5-F614-471D-A4EB-EC85B463C673}"/>
              </a:ext>
            </a:extLst>
          </p:cNvPr>
          <p:cNvPicPr>
            <a:picLocks noChangeAspect="1"/>
          </p:cNvPicPr>
          <p:nvPr/>
        </p:nvPicPr>
        <p:blipFill>
          <a:blip r:embed="rId3"/>
          <a:stretch>
            <a:fillRect/>
          </a:stretch>
        </p:blipFill>
        <p:spPr>
          <a:xfrm>
            <a:off x="3224777" y="3407899"/>
            <a:ext cx="5388736" cy="695044"/>
          </a:xfrm>
          <a:prstGeom prst="rect">
            <a:avLst/>
          </a:prstGeom>
        </p:spPr>
      </p:pic>
      <p:pic>
        <p:nvPicPr>
          <p:cNvPr id="7" name="Picture 6">
            <a:extLst>
              <a:ext uri="{FF2B5EF4-FFF2-40B4-BE49-F238E27FC236}">
                <a16:creationId xmlns:a16="http://schemas.microsoft.com/office/drawing/2014/main" id="{96A28716-4170-4D8F-8BE1-6CFCE70B3393}"/>
              </a:ext>
            </a:extLst>
          </p:cNvPr>
          <p:cNvPicPr>
            <a:picLocks noChangeAspect="1"/>
          </p:cNvPicPr>
          <p:nvPr/>
        </p:nvPicPr>
        <p:blipFill rotWithShape="1">
          <a:blip r:embed="rId4"/>
          <a:srcRect t="15250" b="16287"/>
          <a:stretch/>
        </p:blipFill>
        <p:spPr>
          <a:xfrm>
            <a:off x="945307" y="5090705"/>
            <a:ext cx="10520550" cy="546309"/>
          </a:xfrm>
          <a:prstGeom prst="rect">
            <a:avLst/>
          </a:prstGeom>
        </p:spPr>
      </p:pic>
      <p:sp>
        <p:nvSpPr>
          <p:cNvPr id="8" name="Rectangle 7">
            <a:extLst>
              <a:ext uri="{FF2B5EF4-FFF2-40B4-BE49-F238E27FC236}">
                <a16:creationId xmlns:a16="http://schemas.microsoft.com/office/drawing/2014/main" id="{8654B202-CB0D-4D5E-BB01-6E651BC6EBDA}"/>
              </a:ext>
            </a:extLst>
          </p:cNvPr>
          <p:cNvSpPr/>
          <p:nvPr/>
        </p:nvSpPr>
        <p:spPr>
          <a:xfrm>
            <a:off x="945307" y="4949024"/>
            <a:ext cx="10520550" cy="795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24759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6EA8-E2B1-4E39-9A9C-2C812DA446B0}"/>
              </a:ext>
            </a:extLst>
          </p:cNvPr>
          <p:cNvSpPr>
            <a:spLocks noGrp="1"/>
          </p:cNvSpPr>
          <p:nvPr>
            <p:ph type="title"/>
          </p:nvPr>
        </p:nvSpPr>
        <p:spPr/>
        <p:txBody>
          <a:bodyPr/>
          <a:lstStyle/>
          <a:p>
            <a:r>
              <a:rPr lang="en-US" dirty="0"/>
              <a:t>How are Treatment Decisions Currently Made?</a:t>
            </a:r>
          </a:p>
        </p:txBody>
      </p:sp>
      <p:sp>
        <p:nvSpPr>
          <p:cNvPr id="4" name="Slide Number Placeholder 3">
            <a:extLst>
              <a:ext uri="{FF2B5EF4-FFF2-40B4-BE49-F238E27FC236}">
                <a16:creationId xmlns:a16="http://schemas.microsoft.com/office/drawing/2014/main" id="{08AB591E-3A2E-4C71-9972-1BAB3A49D732}"/>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2ECB687-F57F-49F9-B73A-487ED709F178}"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B6F9C6D-1770-43B5-B3F0-7F456C8626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909" y="1269402"/>
            <a:ext cx="10324881" cy="5182057"/>
          </a:xfrm>
          <a:prstGeom prst="rect">
            <a:avLst/>
          </a:prstGeom>
        </p:spPr>
      </p:pic>
    </p:spTree>
    <p:extLst>
      <p:ext uri="{BB962C8B-B14F-4D97-AF65-F5344CB8AC3E}">
        <p14:creationId xmlns:p14="http://schemas.microsoft.com/office/powerpoint/2010/main" val="114902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2DD1-B5A5-4813-A3F3-165BB35D18AC}"/>
              </a:ext>
            </a:extLst>
          </p:cNvPr>
          <p:cNvSpPr>
            <a:spLocks noGrp="1"/>
          </p:cNvSpPr>
          <p:nvPr>
            <p:ph type="title"/>
          </p:nvPr>
        </p:nvSpPr>
        <p:spPr>
          <a:xfrm>
            <a:off x="457200" y="634704"/>
            <a:ext cx="11247120" cy="640080"/>
          </a:xfrm>
        </p:spPr>
        <p:txBody>
          <a:bodyPr>
            <a:normAutofit fontScale="90000"/>
          </a:bodyPr>
          <a:lstStyle/>
          <a:p>
            <a:br>
              <a:rPr lang="en-US" dirty="0"/>
            </a:br>
            <a:r>
              <a:rPr lang="en-US" dirty="0"/>
              <a:t>Wouldn’t It Be Great If…</a:t>
            </a:r>
          </a:p>
        </p:txBody>
      </p:sp>
      <p:sp>
        <p:nvSpPr>
          <p:cNvPr id="3" name="Text Placeholder 2">
            <a:extLst>
              <a:ext uri="{FF2B5EF4-FFF2-40B4-BE49-F238E27FC236}">
                <a16:creationId xmlns:a16="http://schemas.microsoft.com/office/drawing/2014/main" id="{E044F106-5910-46C8-8A75-0DBC0139CBF9}"/>
              </a:ext>
            </a:extLst>
          </p:cNvPr>
          <p:cNvSpPr>
            <a:spLocks noGrp="1"/>
          </p:cNvSpPr>
          <p:nvPr>
            <p:ph type="body" sz="quarter" idx="14"/>
          </p:nvPr>
        </p:nvSpPr>
        <p:spPr/>
        <p:txBody>
          <a:bodyPr>
            <a:normAutofit/>
          </a:bodyPr>
          <a:lstStyle/>
          <a:p>
            <a:pPr lvl="1"/>
            <a:r>
              <a:rPr lang="en-US" dirty="0"/>
              <a:t>…we could harness real-world data to help patients and their doctors choose the treatment that is “right” for them?</a:t>
            </a:r>
          </a:p>
          <a:p>
            <a:pPr lvl="2"/>
            <a:r>
              <a:rPr lang="en-US" dirty="0">
                <a:solidFill>
                  <a:schemeClr val="tx1"/>
                </a:solidFill>
              </a:rPr>
              <a:t>Aggregate data that is already being collected</a:t>
            </a:r>
          </a:p>
          <a:p>
            <a:pPr lvl="2"/>
            <a:r>
              <a:rPr lang="en-US" dirty="0">
                <a:solidFill>
                  <a:schemeClr val="tx1"/>
                </a:solidFill>
              </a:rPr>
              <a:t>Provide patients and their physicians with recent real-world data about survival rates and side effects associated with each type of therapy</a:t>
            </a:r>
          </a:p>
          <a:p>
            <a:pPr lvl="2"/>
            <a:r>
              <a:rPr lang="en-US" dirty="0">
                <a:solidFill>
                  <a:schemeClr val="tx1"/>
                </a:solidFill>
              </a:rPr>
              <a:t>Accessible format</a:t>
            </a:r>
          </a:p>
          <a:p>
            <a:pPr lvl="1">
              <a:spcBef>
                <a:spcPts val="2000"/>
              </a:spcBef>
            </a:pPr>
            <a:r>
              <a:rPr lang="en-US" dirty="0">
                <a:solidFill>
                  <a:schemeClr val="bg2"/>
                </a:solidFill>
              </a:rPr>
              <a:t>73 year-old woman triple-negative breast cancer. </a:t>
            </a:r>
          </a:p>
          <a:p>
            <a:pPr lvl="2"/>
            <a:r>
              <a:rPr lang="en-US" dirty="0">
                <a:solidFill>
                  <a:schemeClr val="tx1"/>
                </a:solidFill>
                <a:sym typeface="Wingdings" panose="05000000000000000000" pitchFamily="2" charset="2"/>
              </a:rPr>
              <a:t>e.g. Among 450 similar patients, chemotherapy improved 5 year survival by 4% (from 71% to 75%) with a 25% risk of severe nausea/vomiting requiring hospitalization and a 7% risk of severe neuropathy</a:t>
            </a:r>
            <a:endParaRPr lang="en-US" dirty="0">
              <a:solidFill>
                <a:schemeClr val="tx1"/>
              </a:solidFill>
            </a:endParaRPr>
          </a:p>
        </p:txBody>
      </p:sp>
      <p:sp>
        <p:nvSpPr>
          <p:cNvPr id="4" name="Slide Number Placeholder 3">
            <a:extLst>
              <a:ext uri="{FF2B5EF4-FFF2-40B4-BE49-F238E27FC236}">
                <a16:creationId xmlns:a16="http://schemas.microsoft.com/office/drawing/2014/main" id="{E768195C-D576-4D92-B905-0C42DD03F1D5}"/>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2ECB687-F57F-49F9-B73A-487ED709F178}"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91944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looking at the camera&#10;&#10;Description automatically generated">
            <a:extLst>
              <a:ext uri="{FF2B5EF4-FFF2-40B4-BE49-F238E27FC236}">
                <a16:creationId xmlns:a16="http://schemas.microsoft.com/office/drawing/2014/main" id="{F8B11211-B03B-4677-A6C1-1002916C8490}"/>
              </a:ext>
            </a:extLst>
          </p:cNvPr>
          <p:cNvPicPr>
            <a:picLocks noChangeAspect="1"/>
          </p:cNvPicPr>
          <p:nvPr/>
        </p:nvPicPr>
        <p:blipFill rotWithShape="1">
          <a:blip r:embed="rId2">
            <a:extLst>
              <a:ext uri="{28A0092B-C50C-407E-A947-70E740481C1C}">
                <a14:useLocalDpi xmlns:a14="http://schemas.microsoft.com/office/drawing/2010/main" val="0"/>
              </a:ext>
            </a:extLst>
          </a:blip>
          <a:srcRect l="8711" t="-1" r="17011" b="36612"/>
          <a:stretch/>
        </p:blipFill>
        <p:spPr>
          <a:xfrm>
            <a:off x="6494245" y="3984771"/>
            <a:ext cx="5546494" cy="2817628"/>
          </a:xfrm>
          <a:prstGeom prst="rect">
            <a:avLst/>
          </a:prstGeom>
        </p:spPr>
      </p:pic>
      <p:sp>
        <p:nvSpPr>
          <p:cNvPr id="2" name="Title 1">
            <a:extLst>
              <a:ext uri="{FF2B5EF4-FFF2-40B4-BE49-F238E27FC236}">
                <a16:creationId xmlns:a16="http://schemas.microsoft.com/office/drawing/2014/main" id="{7220BB88-18E6-421E-B2A1-2CD9230A4A50}"/>
              </a:ext>
            </a:extLst>
          </p:cNvPr>
          <p:cNvSpPr>
            <a:spLocks noGrp="1"/>
          </p:cNvSpPr>
          <p:nvPr>
            <p:ph type="title"/>
          </p:nvPr>
        </p:nvSpPr>
        <p:spPr/>
        <p:txBody>
          <a:bodyPr/>
          <a:lstStyle/>
          <a:p>
            <a:r>
              <a:rPr lang="en-US" dirty="0"/>
              <a:t>Approach to Addressing the Need</a:t>
            </a:r>
          </a:p>
        </p:txBody>
      </p:sp>
      <p:sp>
        <p:nvSpPr>
          <p:cNvPr id="3" name="Content Placeholder 2">
            <a:extLst>
              <a:ext uri="{FF2B5EF4-FFF2-40B4-BE49-F238E27FC236}">
                <a16:creationId xmlns:a16="http://schemas.microsoft.com/office/drawing/2014/main" id="{75BB6338-2162-4AD9-88E4-D887316D2769}"/>
              </a:ext>
            </a:extLst>
          </p:cNvPr>
          <p:cNvSpPr>
            <a:spLocks noGrp="1"/>
          </p:cNvSpPr>
          <p:nvPr>
            <p:ph idx="1"/>
          </p:nvPr>
        </p:nvSpPr>
        <p:spPr/>
        <p:txBody>
          <a:bodyPr/>
          <a:lstStyle/>
          <a:p>
            <a:pPr>
              <a:lnSpc>
                <a:spcPct val="100000"/>
              </a:lnSpc>
              <a:spcBef>
                <a:spcPts val="1200"/>
              </a:spcBef>
              <a:spcAft>
                <a:spcPts val="0"/>
              </a:spcAft>
            </a:pPr>
            <a:r>
              <a:rPr lang="en-US" b="0" dirty="0"/>
              <a:t>Build a </a:t>
            </a:r>
            <a:r>
              <a:rPr lang="en-US" dirty="0">
                <a:solidFill>
                  <a:srgbClr val="C00000"/>
                </a:solidFill>
              </a:rPr>
              <a:t>community</a:t>
            </a:r>
            <a:r>
              <a:rPr lang="en-US" b="0" dirty="0"/>
              <a:t> (around cancer care and research, here)</a:t>
            </a:r>
          </a:p>
          <a:p>
            <a:pPr>
              <a:lnSpc>
                <a:spcPct val="100000"/>
              </a:lnSpc>
              <a:spcBef>
                <a:spcPts val="1200"/>
              </a:spcBef>
              <a:spcAft>
                <a:spcPts val="0"/>
              </a:spcAft>
            </a:pPr>
            <a:r>
              <a:rPr lang="en-US" dirty="0">
                <a:solidFill>
                  <a:srgbClr val="C00000"/>
                </a:solidFill>
              </a:rPr>
              <a:t>Patient</a:t>
            </a:r>
            <a:r>
              <a:rPr lang="en-US" b="0" dirty="0"/>
              <a:t>-centered</a:t>
            </a:r>
          </a:p>
          <a:p>
            <a:pPr>
              <a:lnSpc>
                <a:spcPct val="100000"/>
              </a:lnSpc>
              <a:spcBef>
                <a:spcPts val="1200"/>
              </a:spcBef>
              <a:spcAft>
                <a:spcPts val="0"/>
              </a:spcAft>
            </a:pPr>
            <a:r>
              <a:rPr lang="en-US" dirty="0">
                <a:solidFill>
                  <a:srgbClr val="C00000"/>
                </a:solidFill>
              </a:rPr>
              <a:t>Oncologist</a:t>
            </a:r>
            <a:r>
              <a:rPr lang="en-US" b="0" dirty="0"/>
              <a:t>-driven (informaticist-supported, not led) </a:t>
            </a:r>
          </a:p>
          <a:p>
            <a:pPr>
              <a:lnSpc>
                <a:spcPct val="100000"/>
              </a:lnSpc>
              <a:spcBef>
                <a:spcPts val="1200"/>
              </a:spcBef>
              <a:spcAft>
                <a:spcPts val="0"/>
              </a:spcAft>
            </a:pPr>
            <a:r>
              <a:rPr lang="en-US" dirty="0">
                <a:solidFill>
                  <a:srgbClr val="C00000"/>
                </a:solidFill>
              </a:rPr>
              <a:t>Use-case</a:t>
            </a:r>
            <a:r>
              <a:rPr lang="en-US" b="0" dirty="0"/>
              <a:t> focused (with view toward expansion)</a:t>
            </a:r>
          </a:p>
          <a:p>
            <a:pPr>
              <a:lnSpc>
                <a:spcPct val="100000"/>
              </a:lnSpc>
              <a:spcBef>
                <a:spcPts val="1200"/>
              </a:spcBef>
              <a:spcAft>
                <a:spcPts val="0"/>
              </a:spcAft>
            </a:pPr>
            <a:r>
              <a:rPr lang="en-US" dirty="0">
                <a:solidFill>
                  <a:srgbClr val="C00000"/>
                </a:solidFill>
              </a:rPr>
              <a:t>Agile</a:t>
            </a:r>
            <a:r>
              <a:rPr lang="en-US" b="0" dirty="0"/>
              <a:t> development and testing </a:t>
            </a:r>
          </a:p>
          <a:p>
            <a:pPr>
              <a:lnSpc>
                <a:spcPct val="100000"/>
              </a:lnSpc>
              <a:spcBef>
                <a:spcPts val="1200"/>
              </a:spcBef>
              <a:spcAft>
                <a:spcPts val="0"/>
              </a:spcAft>
            </a:pPr>
            <a:r>
              <a:rPr lang="en-US" dirty="0">
                <a:solidFill>
                  <a:srgbClr val="C00000"/>
                </a:solidFill>
              </a:rPr>
              <a:t>Reuse</a:t>
            </a:r>
            <a:r>
              <a:rPr lang="en-US" b="0" dirty="0"/>
              <a:t> what’s been done</a:t>
            </a:r>
          </a:p>
          <a:p>
            <a:pPr>
              <a:lnSpc>
                <a:spcPct val="100000"/>
              </a:lnSpc>
              <a:spcBef>
                <a:spcPts val="1200"/>
              </a:spcBef>
              <a:spcAft>
                <a:spcPts val="0"/>
              </a:spcAft>
            </a:pPr>
            <a:r>
              <a:rPr lang="en-US" b="0" dirty="0"/>
              <a:t>Align with </a:t>
            </a:r>
            <a:r>
              <a:rPr lang="en-US" dirty="0">
                <a:solidFill>
                  <a:srgbClr val="C00000"/>
                </a:solidFill>
              </a:rPr>
              <a:t>HL7</a:t>
            </a:r>
            <a:r>
              <a:rPr lang="en-US" b="0" dirty="0"/>
              <a:t> and </a:t>
            </a:r>
            <a:r>
              <a:rPr lang="en-US" dirty="0">
                <a:solidFill>
                  <a:srgbClr val="C00000"/>
                </a:solidFill>
              </a:rPr>
              <a:t>HSPC/CIIC</a:t>
            </a:r>
          </a:p>
          <a:p>
            <a:pPr>
              <a:lnSpc>
                <a:spcPct val="100000"/>
              </a:lnSpc>
              <a:spcBef>
                <a:spcPts val="1200"/>
              </a:spcBef>
              <a:spcAft>
                <a:spcPts val="0"/>
              </a:spcAft>
            </a:pPr>
            <a:r>
              <a:rPr lang="en-US" dirty="0">
                <a:solidFill>
                  <a:srgbClr val="C00000"/>
                </a:solidFill>
              </a:rPr>
              <a:t>Pilot</a:t>
            </a:r>
            <a:r>
              <a:rPr lang="en-US" b="0" dirty="0"/>
              <a:t> in clinical settings</a:t>
            </a:r>
          </a:p>
          <a:p>
            <a:pPr>
              <a:lnSpc>
                <a:spcPct val="100000"/>
              </a:lnSpc>
              <a:spcBef>
                <a:spcPts val="1200"/>
              </a:spcBef>
              <a:spcAft>
                <a:spcPts val="0"/>
              </a:spcAft>
            </a:pPr>
            <a:r>
              <a:rPr lang="en-US" dirty="0">
                <a:solidFill>
                  <a:srgbClr val="C00000"/>
                </a:solidFill>
              </a:rPr>
              <a:t>Free</a:t>
            </a:r>
            <a:r>
              <a:rPr lang="en-US" b="0" dirty="0"/>
              <a:t> models and software, for all to use</a:t>
            </a:r>
          </a:p>
          <a:p>
            <a:pPr>
              <a:lnSpc>
                <a:spcPct val="100000"/>
              </a:lnSpc>
              <a:spcBef>
                <a:spcPts val="1200"/>
              </a:spcBef>
              <a:spcAft>
                <a:spcPts val="0"/>
              </a:spcAft>
            </a:pPr>
            <a:endParaRPr lang="en-US" b="0" dirty="0"/>
          </a:p>
        </p:txBody>
      </p:sp>
      <p:sp>
        <p:nvSpPr>
          <p:cNvPr id="4" name="Footer Placeholder 3">
            <a:extLst>
              <a:ext uri="{FF2B5EF4-FFF2-40B4-BE49-F238E27FC236}">
                <a16:creationId xmlns:a16="http://schemas.microsoft.com/office/drawing/2014/main" id="{DE83EDAE-8A98-4A77-88A7-8659D87B38C6}"/>
              </a:ext>
            </a:extLst>
          </p:cNvPr>
          <p:cNvSpPr>
            <a:spLocks noGrp="1"/>
          </p:cNvSpPr>
          <p:nvPr>
            <p:ph type="ftr" sz="quarter" idx="11"/>
          </p:nvPr>
        </p:nvSpPr>
        <p:spPr/>
        <p:txBody>
          <a:bodyPr/>
          <a:lstStyle/>
          <a:p>
            <a:r>
              <a:rPr lang="en-US" altLang="en-US" sz="800" dirty="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Slide Number Placeholder 4">
            <a:extLst>
              <a:ext uri="{FF2B5EF4-FFF2-40B4-BE49-F238E27FC236}">
                <a16:creationId xmlns:a16="http://schemas.microsoft.com/office/drawing/2014/main" id="{D7005E0D-6112-4A2A-B224-AF28D404DD5F}"/>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7</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242876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EAC4E76-F9BA-473F-A76D-D3A06E171CA7}"/>
              </a:ext>
            </a:extLst>
          </p:cNvPr>
          <p:cNvPicPr>
            <a:picLocks noChangeAspect="1"/>
          </p:cNvPicPr>
          <p:nvPr/>
        </p:nvPicPr>
        <p:blipFill rotWithShape="1">
          <a:blip r:embed="rId3"/>
          <a:srcRect l="36148" r="29526"/>
          <a:stretch/>
        </p:blipFill>
        <p:spPr>
          <a:xfrm>
            <a:off x="862724" y="5271672"/>
            <a:ext cx="784387" cy="398322"/>
          </a:xfrm>
          <a:prstGeom prst="rect">
            <a:avLst/>
          </a:prstGeom>
        </p:spPr>
      </p:pic>
      <p:sp>
        <p:nvSpPr>
          <p:cNvPr id="2" name="Title 1">
            <a:extLst>
              <a:ext uri="{FF2B5EF4-FFF2-40B4-BE49-F238E27FC236}">
                <a16:creationId xmlns:a16="http://schemas.microsoft.com/office/drawing/2014/main" id="{D35E6E92-92F3-47FE-B2BF-46D19E57A82C}"/>
              </a:ext>
            </a:extLst>
          </p:cNvPr>
          <p:cNvSpPr>
            <a:spLocks noGrp="1"/>
          </p:cNvSpPr>
          <p:nvPr>
            <p:ph type="title"/>
          </p:nvPr>
        </p:nvSpPr>
        <p:spPr>
          <a:xfrm>
            <a:off x="712841" y="330641"/>
            <a:ext cx="11236721" cy="750253"/>
          </a:xfrm>
        </p:spPr>
        <p:txBody>
          <a:bodyPr/>
          <a:lstStyle/>
          <a:p>
            <a:r>
              <a:rPr lang="en-US" dirty="0"/>
              <a:t>Core Community Collaborators</a:t>
            </a:r>
          </a:p>
        </p:txBody>
      </p:sp>
      <p:sp>
        <p:nvSpPr>
          <p:cNvPr id="4" name="Footer Placeholder 3">
            <a:extLst>
              <a:ext uri="{FF2B5EF4-FFF2-40B4-BE49-F238E27FC236}">
                <a16:creationId xmlns:a16="http://schemas.microsoft.com/office/drawing/2014/main" id="{170F55C7-851E-4BA3-8666-B2BF1EC45FA7}"/>
              </a:ext>
            </a:extLst>
          </p:cNvPr>
          <p:cNvSpPr>
            <a:spLocks noGrp="1"/>
          </p:cNvSpPr>
          <p:nvPr>
            <p:ph type="ftr" sz="quarter" idx="11"/>
          </p:nvPr>
        </p:nvSpPr>
        <p:spPr>
          <a:xfrm>
            <a:off x="616448" y="6416437"/>
            <a:ext cx="7536952" cy="2390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Tahoma" panose="020B0604030504040204" pitchFamily="34" charset="0"/>
                <a:cs typeface="Arial" pitchFamily="34" charset="0"/>
              </a:rPr>
              <a:t>© 2019 The MITRE Corporation. All rights reserved.</a:t>
            </a:r>
            <a:endParaRPr kumimoji="0" 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Tahoma" panose="020B0604030504040204" pitchFamily="34" charset="0"/>
              <a:cs typeface="Arial" pitchFamily="34" charset="0"/>
            </a:endParaRPr>
          </a:p>
        </p:txBody>
      </p:sp>
      <p:sp>
        <p:nvSpPr>
          <p:cNvPr id="5" name="Slide Number Placeholder 4">
            <a:extLst>
              <a:ext uri="{FF2B5EF4-FFF2-40B4-BE49-F238E27FC236}">
                <a16:creationId xmlns:a16="http://schemas.microsoft.com/office/drawing/2014/main" id="{98D986B9-7CF1-4B3E-89B3-7D6B60D230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fld id="{295008BC-DA31-4D19-837B-EFA4386B05F5}" type="slidenum">
              <a:rPr kumimoji="0" lang="en-US" sz="1200" b="0" i="0" u="none" strike="noStrike" kern="1200" cap="none" spc="0" normalizeH="0" baseline="0" noProof="0" smtClean="0">
                <a:ln>
                  <a:noFill/>
                </a:ln>
                <a:solidFill>
                  <a:prstClr val="white">
                    <a:lumMod val="50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Verdana" pitchFamily="34" charset="0"/>
                <a:cs typeface="Verdana" pitchFamily="34" charset="0"/>
              </a:rPr>
              <a:t> </a:t>
            </a:r>
          </a:p>
        </p:txBody>
      </p:sp>
      <p:sp>
        <p:nvSpPr>
          <p:cNvPr id="7" name="Content Placeholder 2">
            <a:extLst>
              <a:ext uri="{FF2B5EF4-FFF2-40B4-BE49-F238E27FC236}">
                <a16:creationId xmlns:a16="http://schemas.microsoft.com/office/drawing/2014/main" id="{0844A6E4-8CC8-4907-AF5D-670047C2AFDD}"/>
              </a:ext>
            </a:extLst>
          </p:cNvPr>
          <p:cNvSpPr txBox="1">
            <a:spLocks/>
          </p:cNvSpPr>
          <p:nvPr/>
        </p:nvSpPr>
        <p:spPr>
          <a:xfrm>
            <a:off x="1944531" y="1779349"/>
            <a:ext cx="4093569" cy="896455"/>
          </a:xfrm>
          <a:prstGeom prst="rect">
            <a:avLst/>
          </a:prstGeom>
        </p:spPr>
        <p:txBody>
          <a:bodyPr vert="horz" lIns="91440" tIns="45720" rIns="91440" bIns="45720" rtlCol="0">
            <a:no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005F9E"/>
              </a:buClr>
              <a:buSzTx/>
              <a:buFont typeface="Arial" pitchFamily="34" charset="0"/>
              <a:buNone/>
              <a:tabLst/>
              <a:defRPr/>
            </a:pPr>
            <a:r>
              <a:rPr kumimoji="0" lang="en-US" sz="1400" b="1" i="0" u="none" strike="noStrike" kern="1200" cap="none" spc="0" normalizeH="0" baseline="0" noProof="0" dirty="0">
                <a:ln>
                  <a:noFill/>
                </a:ln>
                <a:solidFill>
                  <a:srgbClr val="0A4A8C"/>
                </a:solidFill>
                <a:effectLst/>
                <a:uLnTx/>
                <a:uFillTx/>
                <a:latin typeface="Calibri" charset="0"/>
                <a:ea typeface="+mn-ea"/>
                <a:cs typeface="Arial" pitchFamily="34" charset="0"/>
              </a:rPr>
              <a:t>Mission:</a:t>
            </a:r>
            <a:r>
              <a:rPr kumimoji="0" lang="en-US" sz="1400" b="0" i="0" u="none" strike="noStrike" kern="1200" cap="none" spc="0" normalizeH="0" baseline="0" noProof="0" dirty="0">
                <a:ln>
                  <a:noFill/>
                </a:ln>
                <a:solidFill>
                  <a:prstClr val="black"/>
                </a:solidFill>
                <a:effectLst/>
                <a:uLnTx/>
                <a:uFillTx/>
                <a:latin typeface="Calibri" charset="0"/>
                <a:ea typeface="+mn-ea"/>
                <a:cs typeface="Arial" pitchFamily="34" charset="0"/>
              </a:rPr>
              <a:t>  To conquer cancer through research, education, and promotion of the highest quality patient care. ASCO is the world's leading professional organization for physicians and oncology professionals caring for people with cancer.</a:t>
            </a:r>
          </a:p>
        </p:txBody>
      </p:sp>
      <p:cxnSp>
        <p:nvCxnSpPr>
          <p:cNvPr id="8" name="Straight Connector 7">
            <a:extLst>
              <a:ext uri="{FF2B5EF4-FFF2-40B4-BE49-F238E27FC236}">
                <a16:creationId xmlns:a16="http://schemas.microsoft.com/office/drawing/2014/main" id="{268A6D81-CFE8-4595-A1E3-92F7CCF73A81}"/>
              </a:ext>
            </a:extLst>
          </p:cNvPr>
          <p:cNvCxnSpPr>
            <a:cxnSpLocks/>
          </p:cNvCxnSpPr>
          <p:nvPr/>
        </p:nvCxnSpPr>
        <p:spPr>
          <a:xfrm>
            <a:off x="807380" y="3136675"/>
            <a:ext cx="10546019" cy="0"/>
          </a:xfrm>
          <a:prstGeom prst="line">
            <a:avLst/>
          </a:prstGeom>
          <a:ln>
            <a:gradFill flip="none" rotWithShape="1">
              <a:gsLst>
                <a:gs pos="0">
                  <a:schemeClr val="tx1"/>
                </a:gs>
                <a:gs pos="52000">
                  <a:schemeClr val="bg1">
                    <a:lumMod val="7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DBFA98B-1160-4D8B-A6E5-ACABAC62187B}"/>
              </a:ext>
            </a:extLst>
          </p:cNvPr>
          <p:cNvSpPr txBox="1">
            <a:spLocks/>
          </p:cNvSpPr>
          <p:nvPr/>
        </p:nvSpPr>
        <p:spPr>
          <a:xfrm>
            <a:off x="7469597" y="3259613"/>
            <a:ext cx="4093376" cy="873968"/>
          </a:xfrm>
          <a:prstGeom prst="rect">
            <a:avLst/>
          </a:prstGeom>
        </p:spPr>
        <p:txBody>
          <a:bodyPr vert="horz" lIns="91440" tIns="45720" rIns="91440" bIns="45720" rtlCol="0">
            <a:no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005F9E"/>
              </a:buClr>
              <a:buSzTx/>
              <a:buFont typeface="Arial" pitchFamily="34" charset="0"/>
              <a:buNone/>
              <a:tabLst/>
              <a:defRPr/>
            </a:pPr>
            <a:r>
              <a:rPr kumimoji="0" lang="en-US" sz="1400" b="1" i="0" u="none" strike="noStrike" kern="1200" cap="none" spc="0" normalizeH="0" baseline="0" noProof="0" dirty="0">
                <a:ln>
                  <a:noFill/>
                </a:ln>
                <a:solidFill>
                  <a:srgbClr val="0A4A8C"/>
                </a:solidFill>
                <a:effectLst/>
                <a:uLnTx/>
                <a:uFillTx/>
                <a:latin typeface="Calibri" charset="0"/>
                <a:ea typeface="+mn-ea"/>
                <a:cs typeface="Arial" pitchFamily="34" charset="0"/>
              </a:rPr>
              <a:t>Mission:</a:t>
            </a:r>
            <a:r>
              <a:rPr kumimoji="0" lang="en-US" sz="1400" b="0" i="0" u="none" strike="noStrike" kern="1200" cap="none" spc="0" normalizeH="0" baseline="0" noProof="0" dirty="0">
                <a:ln>
                  <a:noFill/>
                </a:ln>
                <a:solidFill>
                  <a:prstClr val="black"/>
                </a:solidFill>
                <a:effectLst/>
                <a:uLnTx/>
                <a:uFillTx/>
                <a:latin typeface="Calibri" charset="0"/>
                <a:ea typeface="+mn-ea"/>
                <a:cs typeface="Arial" pitchFamily="34" charset="0"/>
              </a:rPr>
              <a:t>  To serve the needs of our local and global community, providing the highest quality health care to patients and their families, expanding the boundaries of medicine through research, and educating the next generation of health care professionals.</a:t>
            </a:r>
          </a:p>
        </p:txBody>
      </p:sp>
      <p:pic>
        <p:nvPicPr>
          <p:cNvPr id="13" name="Picture 12" descr="The_MITRE_Corporation.png">
            <a:extLst>
              <a:ext uri="{FF2B5EF4-FFF2-40B4-BE49-F238E27FC236}">
                <a16:creationId xmlns:a16="http://schemas.microsoft.com/office/drawing/2014/main" id="{EDC69F06-F6EC-4E67-B0DD-7248914C21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3715" y="1942061"/>
            <a:ext cx="1235107" cy="427984"/>
          </a:xfrm>
          <a:prstGeom prst="rect">
            <a:avLst/>
          </a:prstGeom>
        </p:spPr>
      </p:pic>
      <p:sp>
        <p:nvSpPr>
          <p:cNvPr id="14" name="Content Placeholder 2">
            <a:extLst>
              <a:ext uri="{FF2B5EF4-FFF2-40B4-BE49-F238E27FC236}">
                <a16:creationId xmlns:a16="http://schemas.microsoft.com/office/drawing/2014/main" id="{1FF3C804-AA75-4009-B56C-147997884309}"/>
              </a:ext>
            </a:extLst>
          </p:cNvPr>
          <p:cNvSpPr txBox="1">
            <a:spLocks/>
          </p:cNvSpPr>
          <p:nvPr/>
        </p:nvSpPr>
        <p:spPr>
          <a:xfrm>
            <a:off x="7469597" y="1736146"/>
            <a:ext cx="4091494" cy="787568"/>
          </a:xfrm>
          <a:prstGeom prst="rect">
            <a:avLst/>
          </a:prstGeom>
        </p:spPr>
        <p:txBody>
          <a:bodyPr vert="horz" lIns="91440" tIns="45720" rIns="91440" bIns="45720" rtlCol="0">
            <a:no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005F9E"/>
              </a:buClr>
              <a:buSzTx/>
              <a:buFont typeface="Arial" pitchFamily="34" charset="0"/>
              <a:buNone/>
              <a:tabLst/>
              <a:defRPr/>
            </a:pPr>
            <a:r>
              <a:rPr kumimoji="0" lang="en-US" sz="1400" b="1" i="0" u="none" strike="noStrike" kern="1200" cap="none" spc="0" normalizeH="0" baseline="0" noProof="0" dirty="0">
                <a:ln>
                  <a:noFill/>
                </a:ln>
                <a:solidFill>
                  <a:srgbClr val="0A4A8C"/>
                </a:solidFill>
                <a:effectLst/>
                <a:uLnTx/>
                <a:uFillTx/>
                <a:latin typeface="Calibri" charset="0"/>
                <a:ea typeface="+mn-ea"/>
                <a:cs typeface="Arial" pitchFamily="34" charset="0"/>
              </a:rPr>
              <a:t>Mission:</a:t>
            </a:r>
            <a:r>
              <a:rPr kumimoji="0" lang="en-US" sz="1400" b="0" i="0" u="none" strike="noStrike" kern="1200" cap="none" spc="0" normalizeH="0" baseline="0" noProof="0" dirty="0">
                <a:ln>
                  <a:noFill/>
                </a:ln>
                <a:solidFill>
                  <a:prstClr val="black"/>
                </a:solidFill>
                <a:effectLst/>
                <a:uLnTx/>
                <a:uFillTx/>
                <a:latin typeface="Calibri" charset="0"/>
                <a:ea typeface="+mn-ea"/>
                <a:cs typeface="Arial" pitchFamily="34" charset="0"/>
              </a:rPr>
              <a:t>  A public interest, not-for-profit company, working to discover new possibilities, create unexpected opportunities and lead by pioneering together for the public good to bring innovative ideas into existence. MITRE’s mission-driven team is dedicated to solving problems for a safer world.</a:t>
            </a:r>
          </a:p>
        </p:txBody>
      </p:sp>
      <p:cxnSp>
        <p:nvCxnSpPr>
          <p:cNvPr id="15" name="Straight Connector 14">
            <a:extLst>
              <a:ext uri="{FF2B5EF4-FFF2-40B4-BE49-F238E27FC236}">
                <a16:creationId xmlns:a16="http://schemas.microsoft.com/office/drawing/2014/main" id="{345F8E46-A077-479A-AF91-ECA8BC39A9F2}"/>
              </a:ext>
            </a:extLst>
          </p:cNvPr>
          <p:cNvCxnSpPr>
            <a:cxnSpLocks/>
          </p:cNvCxnSpPr>
          <p:nvPr/>
        </p:nvCxnSpPr>
        <p:spPr>
          <a:xfrm>
            <a:off x="807380" y="1618453"/>
            <a:ext cx="10546017" cy="0"/>
          </a:xfrm>
          <a:prstGeom prst="line">
            <a:avLst/>
          </a:prstGeom>
          <a:ln>
            <a:gradFill flip="none" rotWithShape="1">
              <a:gsLst>
                <a:gs pos="0">
                  <a:schemeClr val="tx1"/>
                </a:gs>
                <a:gs pos="52000">
                  <a:schemeClr val="bg1">
                    <a:lumMod val="7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C02D52A-E470-41D5-A152-49CF93B16F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4862" y="5416688"/>
            <a:ext cx="536017" cy="441463"/>
          </a:xfrm>
          <a:prstGeom prst="rect">
            <a:avLst/>
          </a:prstGeom>
        </p:spPr>
      </p:pic>
      <p:sp>
        <p:nvSpPr>
          <p:cNvPr id="17" name="Content Placeholder 2">
            <a:extLst>
              <a:ext uri="{FF2B5EF4-FFF2-40B4-BE49-F238E27FC236}">
                <a16:creationId xmlns:a16="http://schemas.microsoft.com/office/drawing/2014/main" id="{02AEB525-2E7E-48A3-B182-7300A588B520}"/>
              </a:ext>
            </a:extLst>
          </p:cNvPr>
          <p:cNvSpPr txBox="1">
            <a:spLocks/>
          </p:cNvSpPr>
          <p:nvPr/>
        </p:nvSpPr>
        <p:spPr>
          <a:xfrm>
            <a:off x="7469597" y="4853550"/>
            <a:ext cx="4272912" cy="640721"/>
          </a:xfrm>
          <a:prstGeom prst="rect">
            <a:avLst/>
          </a:prstGeom>
        </p:spPr>
        <p:txBody>
          <a:bodyPr vert="horz" lIns="91440" tIns="45720" rIns="91440" bIns="45720" rtlCol="0">
            <a:norm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005F9E"/>
              </a:buClr>
              <a:buSzTx/>
              <a:buFont typeface="Arial" pitchFamily="34" charset="0"/>
              <a:buNone/>
              <a:tabLst/>
              <a:defRPr/>
            </a:pPr>
            <a:r>
              <a:rPr kumimoji="0" lang="en-US" sz="1400" b="1" i="0" u="none" strike="noStrike" kern="1200" cap="none" spc="0" normalizeH="0" baseline="0" noProof="0" dirty="0">
                <a:ln>
                  <a:noFill/>
                </a:ln>
                <a:solidFill>
                  <a:srgbClr val="0A4A8C"/>
                </a:solidFill>
                <a:effectLst/>
                <a:uLnTx/>
                <a:uFillTx/>
                <a:latin typeface="Calibri" charset="0"/>
                <a:ea typeface="+mn-ea"/>
                <a:cs typeface="Arial" pitchFamily="34" charset="0"/>
              </a:rPr>
              <a:t>Mission:</a:t>
            </a:r>
            <a:r>
              <a:rPr kumimoji="0" lang="en-US" sz="1400" b="0" i="0" u="none" strike="noStrike" kern="1200" cap="none" spc="0" normalizeH="0" baseline="0" noProof="0" dirty="0">
                <a:ln>
                  <a:noFill/>
                </a:ln>
                <a:solidFill>
                  <a:prstClr val="black"/>
                </a:solidFill>
                <a:effectLst/>
                <a:uLnTx/>
                <a:uFillTx/>
                <a:latin typeface="Calibri" charset="0"/>
                <a:ea typeface="+mn-ea"/>
                <a:cs typeface="Arial" pitchFamily="34" charset="0"/>
              </a:rPr>
              <a:t> To develop standards that empower global health data interoperability. </a:t>
            </a:r>
          </a:p>
        </p:txBody>
      </p:sp>
      <p:cxnSp>
        <p:nvCxnSpPr>
          <p:cNvPr id="18" name="Straight Connector 17">
            <a:extLst>
              <a:ext uri="{FF2B5EF4-FFF2-40B4-BE49-F238E27FC236}">
                <a16:creationId xmlns:a16="http://schemas.microsoft.com/office/drawing/2014/main" id="{C868D67A-D47F-4B6C-9DC1-16721B7523DC}"/>
              </a:ext>
            </a:extLst>
          </p:cNvPr>
          <p:cNvCxnSpPr>
            <a:cxnSpLocks/>
          </p:cNvCxnSpPr>
          <p:nvPr/>
        </p:nvCxnSpPr>
        <p:spPr>
          <a:xfrm>
            <a:off x="807380" y="6203343"/>
            <a:ext cx="10546019" cy="0"/>
          </a:xfrm>
          <a:prstGeom prst="line">
            <a:avLst/>
          </a:prstGeom>
          <a:ln>
            <a:gradFill flip="none" rotWithShape="1">
              <a:gsLst>
                <a:gs pos="0">
                  <a:schemeClr val="tx1"/>
                </a:gs>
                <a:gs pos="52000">
                  <a:schemeClr val="bg1">
                    <a:lumMod val="7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167E5FB2-69FD-4D3A-8764-8C9C0A910D12}"/>
              </a:ext>
            </a:extLst>
          </p:cNvPr>
          <p:cNvSpPr txBox="1">
            <a:spLocks/>
          </p:cNvSpPr>
          <p:nvPr/>
        </p:nvSpPr>
        <p:spPr>
          <a:xfrm>
            <a:off x="1944531" y="4784671"/>
            <a:ext cx="4272912" cy="738967"/>
          </a:xfrm>
          <a:prstGeom prst="rect">
            <a:avLst/>
          </a:prstGeom>
        </p:spPr>
        <p:txBody>
          <a:bodyPr vert="horz" lIns="91440" tIns="45720" rIns="91440" bIns="45720" rtlCol="0">
            <a:no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005F9E"/>
              </a:buClr>
              <a:buSzTx/>
              <a:buFont typeface="Arial" pitchFamily="34" charset="0"/>
              <a:buNone/>
              <a:tabLst/>
              <a:defRPr/>
            </a:pPr>
            <a:r>
              <a:rPr kumimoji="0" lang="en-US" sz="1400" b="1" i="0" u="none" strike="noStrike" kern="1200" cap="none" spc="0" normalizeH="0" baseline="0" noProof="0" dirty="0">
                <a:ln>
                  <a:noFill/>
                </a:ln>
                <a:solidFill>
                  <a:srgbClr val="0A4A8C"/>
                </a:solidFill>
                <a:effectLst/>
                <a:uLnTx/>
                <a:uFillTx/>
                <a:latin typeface="Calibri" charset="0"/>
                <a:ea typeface="+mn-ea"/>
                <a:cs typeface="Arial" pitchFamily="34" charset="0"/>
              </a:rPr>
              <a:t>Mission:</a:t>
            </a:r>
            <a:r>
              <a:rPr kumimoji="0" lang="en-US" sz="1400" b="0" i="0" u="none" strike="noStrike" kern="1200" cap="none" spc="0" normalizeH="0" baseline="0" noProof="0" dirty="0">
                <a:ln>
                  <a:noFill/>
                </a:ln>
                <a:solidFill>
                  <a:prstClr val="black"/>
                </a:solidFill>
                <a:effectLst/>
                <a:uLnTx/>
                <a:uFillTx/>
                <a:latin typeface="Calibri" charset="0"/>
                <a:ea typeface="+mn-ea"/>
                <a:cs typeface="Arial" pitchFamily="34" charset="0"/>
              </a:rPr>
              <a:t> To coordinate with professional health societies to develop a single Standard Health Information Model library that is open source, can be implemented and used by anyone, and enables innovation. </a:t>
            </a:r>
          </a:p>
        </p:txBody>
      </p:sp>
      <p:pic>
        <p:nvPicPr>
          <p:cNvPr id="23" name="Picture 22">
            <a:extLst>
              <a:ext uri="{FF2B5EF4-FFF2-40B4-BE49-F238E27FC236}">
                <a16:creationId xmlns:a16="http://schemas.microsoft.com/office/drawing/2014/main" id="{B6FF5280-4FE7-4B85-BD78-74E1A9FDEA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14862" y="4777121"/>
            <a:ext cx="596665" cy="596665"/>
          </a:xfrm>
          <a:prstGeom prst="rect">
            <a:avLst/>
          </a:prstGeom>
        </p:spPr>
      </p:pic>
      <p:pic>
        <p:nvPicPr>
          <p:cNvPr id="25" name="Picture 24">
            <a:extLst>
              <a:ext uri="{FF2B5EF4-FFF2-40B4-BE49-F238E27FC236}">
                <a16:creationId xmlns:a16="http://schemas.microsoft.com/office/drawing/2014/main" id="{59050C72-A6E2-4F4E-9DA8-B2E1AA34C893}"/>
              </a:ext>
            </a:extLst>
          </p:cNvPr>
          <p:cNvPicPr>
            <a:picLocks noChangeAspect="1"/>
          </p:cNvPicPr>
          <p:nvPr/>
        </p:nvPicPr>
        <p:blipFill>
          <a:blip r:embed="rId7"/>
          <a:stretch>
            <a:fillRect/>
          </a:stretch>
        </p:blipFill>
        <p:spPr>
          <a:xfrm>
            <a:off x="6320236" y="3464945"/>
            <a:ext cx="1082078" cy="361266"/>
          </a:xfrm>
          <a:prstGeom prst="rect">
            <a:avLst/>
          </a:prstGeom>
        </p:spPr>
      </p:pic>
      <p:pic>
        <p:nvPicPr>
          <p:cNvPr id="26" name="Picture 2" descr="Biden Cancer Initiative">
            <a:extLst>
              <a:ext uri="{FF2B5EF4-FFF2-40B4-BE49-F238E27FC236}">
                <a16:creationId xmlns:a16="http://schemas.microsoft.com/office/drawing/2014/main" id="{C843C92D-B8D0-4C2E-8F0E-782AB43F9E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489" y="3235743"/>
            <a:ext cx="748161" cy="74816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C86DA10F-D818-46E9-B2A6-6342DDCACE42}"/>
              </a:ext>
            </a:extLst>
          </p:cNvPr>
          <p:cNvCxnSpPr>
            <a:cxnSpLocks/>
          </p:cNvCxnSpPr>
          <p:nvPr/>
        </p:nvCxnSpPr>
        <p:spPr>
          <a:xfrm>
            <a:off x="807380" y="4623605"/>
            <a:ext cx="10546019" cy="0"/>
          </a:xfrm>
          <a:prstGeom prst="line">
            <a:avLst/>
          </a:prstGeom>
          <a:ln>
            <a:gradFill flip="none" rotWithShape="1">
              <a:gsLst>
                <a:gs pos="0">
                  <a:schemeClr val="tx1"/>
                </a:gs>
                <a:gs pos="52000">
                  <a:schemeClr val="bg1">
                    <a:lumMod val="7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C6CB8D83-1DAB-4DB9-981F-95B7C595A346}"/>
              </a:ext>
            </a:extLst>
          </p:cNvPr>
          <p:cNvSpPr txBox="1">
            <a:spLocks/>
          </p:cNvSpPr>
          <p:nvPr/>
        </p:nvSpPr>
        <p:spPr>
          <a:xfrm>
            <a:off x="1944531" y="3216383"/>
            <a:ext cx="4093566" cy="892665"/>
          </a:xfrm>
          <a:prstGeom prst="rect">
            <a:avLst/>
          </a:prstGeom>
        </p:spPr>
        <p:txBody>
          <a:bodyPr vert="horz" lIns="91440" tIns="45720" rIns="91440" bIns="45720" rtlCol="0">
            <a:norm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005F9E"/>
              </a:buClr>
              <a:buSzTx/>
              <a:buFont typeface="Arial" pitchFamily="34" charset="0"/>
              <a:buNone/>
              <a:tabLst/>
              <a:defRPr/>
            </a:pPr>
            <a:r>
              <a:rPr kumimoji="0" lang="en-US" sz="1200" b="1" i="0" u="none" strike="noStrike" kern="1200" cap="none" spc="0" normalizeH="0" baseline="0" noProof="0" dirty="0">
                <a:ln>
                  <a:noFill/>
                </a:ln>
                <a:solidFill>
                  <a:srgbClr val="0A4A8C"/>
                </a:solidFill>
                <a:effectLst/>
                <a:uLnTx/>
                <a:uFillTx/>
                <a:latin typeface="Calibri" charset="0"/>
                <a:ea typeface="+mn-ea"/>
                <a:cs typeface="Arial" pitchFamily="34" charset="0"/>
              </a:rPr>
              <a:t>Mission:</a:t>
            </a:r>
            <a:r>
              <a:rPr kumimoji="0" lang="en-US" sz="1200" b="0" i="0" u="none" strike="noStrike" kern="1200" cap="none" spc="0" normalizeH="0" baseline="0" noProof="0" dirty="0">
                <a:ln>
                  <a:noFill/>
                </a:ln>
                <a:solidFill>
                  <a:prstClr val="black"/>
                </a:solidFill>
                <a:effectLst/>
                <a:uLnTx/>
                <a:uFillTx/>
                <a:latin typeface="Calibri" charset="0"/>
                <a:ea typeface="+mn-ea"/>
                <a:cs typeface="Arial" pitchFamily="34" charset="0"/>
              </a:rPr>
              <a:t>  The Biden Cancer Initiative mission is to develop and drive implementation of solutions to accelerate progress in cancer prevention, detection, diagnosis, research, and care, and to reduce disparities in </a:t>
            </a:r>
            <a:r>
              <a:rPr kumimoji="0" lang="en-US" sz="1400" b="0" i="0" u="none" strike="noStrike" kern="1200" cap="none" spc="0" normalizeH="0" baseline="0" noProof="0" dirty="0">
                <a:ln>
                  <a:noFill/>
                </a:ln>
                <a:solidFill>
                  <a:prstClr val="black"/>
                </a:solidFill>
                <a:effectLst/>
                <a:uLnTx/>
                <a:uFillTx/>
                <a:latin typeface="Calibri" charset="0"/>
                <a:ea typeface="+mn-ea"/>
                <a:cs typeface="Arial" pitchFamily="34" charset="0"/>
              </a:rPr>
              <a:t>cancer</a:t>
            </a:r>
            <a:r>
              <a:rPr kumimoji="0" lang="en-US" sz="1200" b="0" i="0" u="none" strike="noStrike" kern="1200" cap="none" spc="0" normalizeH="0" baseline="0" noProof="0" dirty="0">
                <a:ln>
                  <a:noFill/>
                </a:ln>
                <a:solidFill>
                  <a:prstClr val="black"/>
                </a:solidFill>
                <a:effectLst/>
                <a:uLnTx/>
                <a:uFillTx/>
                <a:latin typeface="Calibri" charset="0"/>
                <a:ea typeface="+mn-ea"/>
                <a:cs typeface="Arial" pitchFamily="34" charset="0"/>
              </a:rPr>
              <a:t> outcomes. </a:t>
            </a:r>
          </a:p>
        </p:txBody>
      </p:sp>
      <p:pic>
        <p:nvPicPr>
          <p:cNvPr id="36" name="Picture 35">
            <a:extLst>
              <a:ext uri="{FF2B5EF4-FFF2-40B4-BE49-F238E27FC236}">
                <a16:creationId xmlns:a16="http://schemas.microsoft.com/office/drawing/2014/main" id="{2149A1DC-B85E-5E4D-93F1-906F10F468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872" y="2014800"/>
            <a:ext cx="1381507" cy="355245"/>
          </a:xfrm>
          <a:prstGeom prst="rect">
            <a:avLst/>
          </a:prstGeom>
        </p:spPr>
      </p:pic>
      <p:pic>
        <p:nvPicPr>
          <p:cNvPr id="22" name="Picture 21">
            <a:extLst>
              <a:ext uri="{FF2B5EF4-FFF2-40B4-BE49-F238E27FC236}">
                <a16:creationId xmlns:a16="http://schemas.microsoft.com/office/drawing/2014/main" id="{4B284C94-0D67-435E-85A9-4FE65FF3E7FD}"/>
              </a:ext>
            </a:extLst>
          </p:cNvPr>
          <p:cNvPicPr>
            <a:picLocks noChangeAspect="1"/>
          </p:cNvPicPr>
          <p:nvPr/>
        </p:nvPicPr>
        <p:blipFill rotWithShape="1">
          <a:blip r:embed="rId3"/>
          <a:srcRect r="70650" b="5246"/>
          <a:stretch/>
        </p:blipFill>
        <p:spPr>
          <a:xfrm>
            <a:off x="862724" y="4850567"/>
            <a:ext cx="784387" cy="441420"/>
          </a:xfrm>
          <a:prstGeom prst="rect">
            <a:avLst/>
          </a:prstGeom>
        </p:spPr>
      </p:pic>
    </p:spTree>
    <p:extLst>
      <p:ext uri="{BB962C8B-B14F-4D97-AF65-F5344CB8AC3E}">
        <p14:creationId xmlns:p14="http://schemas.microsoft.com/office/powerpoint/2010/main" val="310250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6657-F4C9-4238-8DEC-1AF9E0AE9E2C}"/>
              </a:ext>
            </a:extLst>
          </p:cNvPr>
          <p:cNvSpPr>
            <a:spLocks noGrp="1"/>
          </p:cNvSpPr>
          <p:nvPr>
            <p:ph type="title"/>
          </p:nvPr>
        </p:nvSpPr>
        <p:spPr>
          <a:xfrm>
            <a:off x="616448" y="365760"/>
            <a:ext cx="11424291" cy="750253"/>
          </a:xfrm>
        </p:spPr>
        <p:txBody>
          <a:bodyPr/>
          <a:lstStyle/>
          <a:p>
            <a:r>
              <a:rPr lang="en-US" dirty="0"/>
              <a:t>2 Use Cases, with Clinical Pilots</a:t>
            </a:r>
            <a:endParaRPr lang="en-US" sz="2600" baseline="74000" dirty="0"/>
          </a:p>
        </p:txBody>
      </p:sp>
      <p:sp>
        <p:nvSpPr>
          <p:cNvPr id="4" name="Footer Placeholder 3">
            <a:extLst>
              <a:ext uri="{FF2B5EF4-FFF2-40B4-BE49-F238E27FC236}">
                <a16:creationId xmlns:a16="http://schemas.microsoft.com/office/drawing/2014/main" id="{DF672297-1468-4908-B932-224FE3525972}"/>
              </a:ext>
            </a:extLst>
          </p:cNvPr>
          <p:cNvSpPr>
            <a:spLocks noGrp="1"/>
          </p:cNvSpPr>
          <p:nvPr>
            <p:ph type="ftr" sz="quarter" idx="11"/>
          </p:nvPr>
        </p:nvSpPr>
        <p:spPr>
          <a:xfrm>
            <a:off x="616448" y="6466541"/>
            <a:ext cx="7536952" cy="23905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Tahoma" panose="020B0604030504040204" pitchFamily="34" charset="0"/>
                <a:cs typeface="Arial" pitchFamily="34" charset="0"/>
              </a:rPr>
              <a:t>© 2019 The MITRE Corporation. All rights reserved.</a:t>
            </a:r>
            <a:endParaRPr kumimoji="0" 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Tahoma" panose="020B0604030504040204" pitchFamily="34" charset="0"/>
              <a:cs typeface="Arial" pitchFamily="34" charset="0"/>
            </a:endParaRPr>
          </a:p>
        </p:txBody>
      </p:sp>
      <p:sp>
        <p:nvSpPr>
          <p:cNvPr id="5" name="Slide Number Placeholder 4">
            <a:extLst>
              <a:ext uri="{FF2B5EF4-FFF2-40B4-BE49-F238E27FC236}">
                <a16:creationId xmlns:a16="http://schemas.microsoft.com/office/drawing/2014/main" id="{459AF3AA-61EA-4567-BD48-9A9A7FEC73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fld id="{295008BC-DA31-4D19-837B-EFA4386B05F5}" type="slidenum">
              <a:rPr kumimoji="0" lang="en-US" sz="1200" b="0" i="0" u="none" strike="noStrike" kern="1200" cap="none" spc="0" normalizeH="0" baseline="0" noProof="0" smtClean="0">
                <a:ln>
                  <a:noFill/>
                </a:ln>
                <a:solidFill>
                  <a:prstClr val="white">
                    <a:lumMod val="50000"/>
                  </a:prstClr>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mn-ea"/>
                <a:cs typeface="+mn-cs"/>
              </a:rPr>
              <a:t> |</a:t>
            </a:r>
            <a:r>
              <a:rPr kumimoji="0" lang="en-US" sz="1200" b="0" i="0" u="none" strike="noStrike" kern="1200" cap="none" spc="0" normalizeH="0" baseline="0" noProof="0" dirty="0">
                <a:ln>
                  <a:noFill/>
                </a:ln>
                <a:solidFill>
                  <a:prstClr val="white">
                    <a:lumMod val="50000"/>
                  </a:prstClr>
                </a:solidFill>
                <a:effectLst/>
                <a:uLnTx/>
                <a:uFillTx/>
                <a:latin typeface="Arial" pitchFamily="34" charset="0"/>
                <a:ea typeface="Verdana" pitchFamily="34" charset="0"/>
                <a:cs typeface="Verdana" pitchFamily="34" charset="0"/>
              </a:rPr>
              <a:t> </a:t>
            </a:r>
          </a:p>
        </p:txBody>
      </p:sp>
      <p:pic>
        <p:nvPicPr>
          <p:cNvPr id="6" name="Picture 5" descr="alliancelogo.JPG">
            <a:extLst>
              <a:ext uri="{FF2B5EF4-FFF2-40B4-BE49-F238E27FC236}">
                <a16:creationId xmlns:a16="http://schemas.microsoft.com/office/drawing/2014/main" id="{B3142FC4-0159-453A-8B25-368B15E48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387" y="2928579"/>
            <a:ext cx="8683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477933E3-B4B9-4A69-B952-B7D682377A5E}"/>
              </a:ext>
            </a:extLst>
          </p:cNvPr>
          <p:cNvSpPr txBox="1">
            <a:spLocks noChangeArrowheads="1"/>
          </p:cNvSpPr>
          <p:nvPr/>
        </p:nvSpPr>
        <p:spPr bwMode="auto">
          <a:xfrm>
            <a:off x="2226685" y="2094486"/>
            <a:ext cx="5666336" cy="17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base" latinLnBrk="0" hangingPunct="1">
              <a:lnSpc>
                <a:spcPct val="100000"/>
              </a:lnSpc>
              <a:spcBef>
                <a:spcPts val="0"/>
              </a:spcBef>
              <a:spcAft>
                <a:spcPct val="0"/>
              </a:spcAft>
              <a:buClr>
                <a:srgbClr val="8AD0D6"/>
              </a:buClr>
              <a:buSzPct val="80000"/>
              <a:buFont typeface="Wingdings 3" panose="05040102010807070707" pitchFamily="18" charset="2"/>
              <a:buNone/>
              <a:tabLst/>
              <a:defRPr/>
            </a:pPr>
            <a:r>
              <a:rPr kumimoji="0" lang="en-US" altLang="en-US" sz="1800" b="0" i="0" u="none" strike="noStrike" kern="1200" cap="none" spc="0" normalizeH="0" baseline="0" noProof="0" dirty="0">
                <a:ln>
                  <a:noFill/>
                </a:ln>
                <a:solidFill>
                  <a:prstClr val="black"/>
                </a:solidFill>
                <a:effectLst/>
                <a:uLnTx/>
                <a:uFillTx/>
                <a:latin typeface="Century Gothic" panose="020B0502020202020204"/>
                <a:ea typeface="+mj-ea"/>
                <a:cs typeface="+mj-cs"/>
              </a:rPr>
              <a:t>EHR-based clinical trials endpoints collection:  </a:t>
            </a:r>
          </a:p>
          <a:p>
            <a:pPr marL="0" marR="0" lvl="0" indent="0" algn="l" defTabSz="457200" rtl="0" eaLnBrk="1" fontAlgn="base" latinLnBrk="0" hangingPunct="1">
              <a:lnSpc>
                <a:spcPct val="100000"/>
              </a:lnSpc>
              <a:spcBef>
                <a:spcPts val="0"/>
              </a:spcBef>
              <a:spcAft>
                <a:spcPct val="0"/>
              </a:spcAft>
              <a:buClr>
                <a:srgbClr val="8AD0D6"/>
              </a:buClr>
              <a:buSzPct val="80000"/>
              <a:buFont typeface="Wingdings 3" panose="05040102010807070707" pitchFamily="18" charset="2"/>
              <a:buNone/>
              <a:tabLst/>
              <a:defRPr/>
            </a:pPr>
            <a:endParaRPr kumimoji="0" lang="en-US" altLang="en-US" sz="1800" b="0" i="0" u="none" strike="noStrike" kern="1200" cap="none" spc="0" normalizeH="0" baseline="0" noProof="0" dirty="0">
              <a:ln>
                <a:noFill/>
              </a:ln>
              <a:solidFill>
                <a:prstClr val="black"/>
              </a:solidFill>
              <a:effectLst/>
              <a:uLnTx/>
              <a:uFillTx/>
              <a:latin typeface="Century Gothic" panose="020B0502020202020204"/>
              <a:ea typeface="+mj-ea"/>
              <a:cs typeface="+mj-cs"/>
            </a:endParaRPr>
          </a:p>
          <a:p>
            <a:pPr marL="0" marR="0" lvl="0" indent="0" algn="l" defTabSz="457200" rtl="0" eaLnBrk="1" fontAlgn="base" latinLnBrk="0" hangingPunct="1">
              <a:lnSpc>
                <a:spcPct val="100000"/>
              </a:lnSpc>
              <a:spcBef>
                <a:spcPts val="0"/>
              </a:spcBef>
              <a:spcAft>
                <a:spcPct val="0"/>
              </a:spcAft>
              <a:buClr>
                <a:srgbClr val="8AD0D6"/>
              </a:buClr>
              <a:buSzPct val="80000"/>
              <a:buFont typeface="Wingdings 3" panose="05040102010807070707" pitchFamily="18" charset="2"/>
              <a:buNone/>
              <a:tabLst/>
              <a:defRPr/>
            </a:pPr>
            <a:r>
              <a:rPr kumimoji="0" lang="en-US" altLang="en-US" sz="1800" b="0" i="0" u="none" strike="noStrike" kern="1200" cap="none" spc="0" normalizeH="0" baseline="0" noProof="0" dirty="0">
                <a:ln>
                  <a:noFill/>
                </a:ln>
                <a:solidFill>
                  <a:prstClr val="black"/>
                </a:solidFill>
                <a:effectLst/>
                <a:uLnTx/>
                <a:uFillTx/>
                <a:latin typeface="Century Gothic" panose="020B0502020202020204"/>
                <a:ea typeface="+mj-ea"/>
                <a:cs typeface="+mj-cs"/>
              </a:rPr>
              <a:t>Demonstrate that collection of structured real-world data (treatment response, toxicity, change in treatment, deviation from clinical pathway) can approach the quality of clinical trials data</a:t>
            </a:r>
          </a:p>
          <a:p>
            <a:pPr marL="342900" marR="0" lvl="0" indent="-342900" algn="l" defTabSz="457200" rtl="0" eaLnBrk="1" fontAlgn="base" latinLnBrk="0" hangingPunct="1">
              <a:lnSpc>
                <a:spcPct val="100000"/>
              </a:lnSpc>
              <a:spcBef>
                <a:spcPts val="0"/>
              </a:spcBef>
              <a:spcAft>
                <a:spcPct val="0"/>
              </a:spcAft>
              <a:buClr>
                <a:srgbClr val="8AD0D6"/>
              </a:buClr>
              <a:buSzPct val="80000"/>
              <a:buFont typeface="Wingdings 3" panose="05040102010807070707" pitchFamily="18" charset="2"/>
              <a:buChar char=""/>
              <a:tabLst/>
              <a:defRPr/>
            </a:pPr>
            <a:endParaRPr kumimoji="0" lang="en-US" altLang="en-US" sz="2400" b="0" i="0" u="none" strike="noStrike" kern="1200" cap="none" spc="0" normalizeH="0" baseline="0" noProof="0" dirty="0">
              <a:ln>
                <a:noFill/>
              </a:ln>
              <a:solidFill>
                <a:prstClr val="black"/>
              </a:solidFill>
              <a:effectLst/>
              <a:uLnTx/>
              <a:uFillTx/>
              <a:latin typeface="Century Gothic" panose="020B0502020202020204"/>
              <a:ea typeface="+mj-ea"/>
              <a:cs typeface="+mj-cs"/>
            </a:endParaRPr>
          </a:p>
        </p:txBody>
      </p:sp>
      <p:cxnSp>
        <p:nvCxnSpPr>
          <p:cNvPr id="8" name="Straight Connector 7">
            <a:extLst>
              <a:ext uri="{FF2B5EF4-FFF2-40B4-BE49-F238E27FC236}">
                <a16:creationId xmlns:a16="http://schemas.microsoft.com/office/drawing/2014/main" id="{3B7F0CFA-BF03-4B2D-B410-B32988FC8286}"/>
              </a:ext>
            </a:extLst>
          </p:cNvPr>
          <p:cNvCxnSpPr>
            <a:cxnSpLocks/>
          </p:cNvCxnSpPr>
          <p:nvPr/>
        </p:nvCxnSpPr>
        <p:spPr>
          <a:xfrm>
            <a:off x="863564" y="4221392"/>
            <a:ext cx="10546019" cy="0"/>
          </a:xfrm>
          <a:prstGeom prst="line">
            <a:avLst/>
          </a:prstGeom>
          <a:ln>
            <a:gradFill flip="none" rotWithShape="1">
              <a:gsLst>
                <a:gs pos="0">
                  <a:schemeClr val="tx1"/>
                </a:gs>
                <a:gs pos="52000">
                  <a:schemeClr val="bg1">
                    <a:lumMod val="7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919F2E5-150F-4C74-BDE9-052A9F7C4FF0}"/>
              </a:ext>
            </a:extLst>
          </p:cNvPr>
          <p:cNvPicPr>
            <a:picLocks noChangeAspect="1"/>
          </p:cNvPicPr>
          <p:nvPr/>
        </p:nvPicPr>
        <p:blipFill>
          <a:blip r:embed="rId3"/>
          <a:stretch>
            <a:fillRect/>
          </a:stretch>
        </p:blipFill>
        <p:spPr>
          <a:xfrm>
            <a:off x="9008745" y="5436997"/>
            <a:ext cx="1888696" cy="550250"/>
          </a:xfrm>
          <a:prstGeom prst="rect">
            <a:avLst/>
          </a:prstGeom>
        </p:spPr>
      </p:pic>
      <p:sp>
        <p:nvSpPr>
          <p:cNvPr id="13" name="Title 1">
            <a:extLst>
              <a:ext uri="{FF2B5EF4-FFF2-40B4-BE49-F238E27FC236}">
                <a16:creationId xmlns:a16="http://schemas.microsoft.com/office/drawing/2014/main" id="{33E740D5-D7F3-4D29-BE09-26A0C14866B9}"/>
              </a:ext>
            </a:extLst>
          </p:cNvPr>
          <p:cNvSpPr>
            <a:spLocks noGrp="1"/>
          </p:cNvSpPr>
          <p:nvPr/>
        </p:nvSpPr>
        <p:spPr>
          <a:xfrm>
            <a:off x="3208537" y="4301046"/>
            <a:ext cx="2186614" cy="82608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US" sz="3200" b="1" kern="1200">
                <a:solidFill>
                  <a:schemeClr val="tx2"/>
                </a:solidFill>
                <a:latin typeface="Arial" pitchFamily="34" charset="0"/>
                <a:ea typeface="Verdana" pitchFamily="34" charset="0"/>
                <a:cs typeface="Arial"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5F9E"/>
                </a:solidFill>
                <a:effectLst/>
                <a:uLnTx/>
                <a:uFillTx/>
                <a:latin typeface="Arial" pitchFamily="34" charset="0"/>
                <a:ea typeface="Verdana" pitchFamily="34" charset="0"/>
                <a:cs typeface="Arial" pitchFamily="34" charset="0"/>
              </a:rPr>
              <a:t>Compass</a:t>
            </a:r>
            <a:r>
              <a:rPr kumimoji="0" lang="en-US" sz="2000" b="1" i="0" u="none" strike="noStrike" kern="1200" cap="none" spc="0" normalizeH="0" baseline="30000" noProof="0" dirty="0">
                <a:ln>
                  <a:noFill/>
                </a:ln>
                <a:solidFill>
                  <a:srgbClr val="005F9E"/>
                </a:solidFill>
                <a:effectLst/>
                <a:uLnTx/>
                <a:uFillTx/>
                <a:latin typeface="Arial" pitchFamily="34" charset="0"/>
                <a:ea typeface="Verdana" pitchFamily="34" charset="0"/>
                <a:cs typeface="Arial" pitchFamily="34" charset="0"/>
              </a:rPr>
              <a:t>TM</a:t>
            </a:r>
            <a:r>
              <a:rPr kumimoji="0" lang="en-US" sz="2000" b="1" i="0" u="none" strike="noStrike" kern="1200" cap="none" spc="0" normalizeH="0" baseline="0" noProof="0" dirty="0">
                <a:ln>
                  <a:noFill/>
                </a:ln>
                <a:solidFill>
                  <a:srgbClr val="005F9E"/>
                </a:solidFill>
                <a:effectLst/>
                <a:uLnTx/>
                <a:uFillTx/>
                <a:latin typeface="Arial" pitchFamily="34" charset="0"/>
                <a:ea typeface="Verdana" pitchFamily="34" charset="0"/>
                <a:cs typeface="Arial" pitchFamily="34" charset="0"/>
              </a:rPr>
              <a:t> </a:t>
            </a:r>
            <a:endParaRPr kumimoji="0" lang="en-US" sz="2000" b="0" i="0" u="none" strike="noStrike" kern="1200" cap="none" spc="0" normalizeH="0" baseline="0" noProof="0" dirty="0">
              <a:ln>
                <a:noFill/>
              </a:ln>
              <a:solidFill>
                <a:srgbClr val="005F9E"/>
              </a:solidFill>
              <a:effectLst/>
              <a:uLnTx/>
              <a:uFillTx/>
              <a:latin typeface="Arial" pitchFamily="34" charset="0"/>
              <a:ea typeface="Verdana" pitchFamily="34" charset="0"/>
              <a:cs typeface="Arial" pitchFamily="34" charset="0"/>
            </a:endParaRPr>
          </a:p>
        </p:txBody>
      </p:sp>
      <p:pic>
        <p:nvPicPr>
          <p:cNvPr id="14" name="Picture 13">
            <a:extLst>
              <a:ext uri="{FF2B5EF4-FFF2-40B4-BE49-F238E27FC236}">
                <a16:creationId xmlns:a16="http://schemas.microsoft.com/office/drawing/2014/main" id="{0079A19B-5AE5-49C8-A54E-165614B7E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271" y="1488246"/>
            <a:ext cx="725733" cy="664748"/>
          </a:xfrm>
          <a:prstGeom prst="rect">
            <a:avLst/>
          </a:prstGeom>
        </p:spPr>
      </p:pic>
      <p:sp>
        <p:nvSpPr>
          <p:cNvPr id="16" name="Title 1">
            <a:extLst>
              <a:ext uri="{FF2B5EF4-FFF2-40B4-BE49-F238E27FC236}">
                <a16:creationId xmlns:a16="http://schemas.microsoft.com/office/drawing/2014/main" id="{C7822968-2C95-4148-B31C-688E14BD348A}"/>
              </a:ext>
            </a:extLst>
          </p:cNvPr>
          <p:cNvSpPr>
            <a:spLocks noGrp="1"/>
          </p:cNvSpPr>
          <p:nvPr/>
        </p:nvSpPr>
        <p:spPr>
          <a:xfrm>
            <a:off x="3111459" y="1528450"/>
            <a:ext cx="1990651" cy="28251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lang="en-US" sz="3200" b="1" kern="1200">
                <a:solidFill>
                  <a:schemeClr val="tx2"/>
                </a:solidFill>
                <a:latin typeface="Arial" pitchFamily="34" charset="0"/>
                <a:ea typeface="Verdana" pitchFamily="34" charset="0"/>
                <a:cs typeface="Arial"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5F9E"/>
                </a:solidFill>
                <a:effectLst/>
                <a:uLnTx/>
                <a:uFillTx/>
                <a:latin typeface="Arial" pitchFamily="34" charset="0"/>
                <a:ea typeface="Verdana" pitchFamily="34" charset="0"/>
                <a:cs typeface="Arial" pitchFamily="34" charset="0"/>
              </a:rPr>
              <a:t>ICAREdata</a:t>
            </a:r>
            <a:r>
              <a:rPr kumimoji="0" lang="en-US" sz="2000" b="1" i="0" u="none" strike="noStrike" kern="1200" cap="none" spc="0" normalizeH="0" baseline="30000" noProof="0" dirty="0">
                <a:ln>
                  <a:noFill/>
                </a:ln>
                <a:solidFill>
                  <a:srgbClr val="005F9E"/>
                </a:solidFill>
                <a:effectLst/>
                <a:uLnTx/>
                <a:uFillTx/>
                <a:latin typeface="Arial" pitchFamily="34" charset="0"/>
                <a:ea typeface="Verdana" pitchFamily="34" charset="0"/>
                <a:cs typeface="Arial" pitchFamily="34" charset="0"/>
              </a:rPr>
              <a:t>TM</a:t>
            </a:r>
            <a:endParaRPr kumimoji="0" lang="en-US" sz="2000" b="0" i="0" u="none" strike="noStrike" kern="1200" cap="none" spc="0" normalizeH="0" baseline="0" noProof="0" dirty="0">
              <a:ln>
                <a:noFill/>
              </a:ln>
              <a:solidFill>
                <a:srgbClr val="005F9E"/>
              </a:solidFill>
              <a:effectLst/>
              <a:uLnTx/>
              <a:uFillTx/>
              <a:latin typeface="Arial" pitchFamily="34" charset="0"/>
              <a:ea typeface="Verdana" pitchFamily="34" charset="0"/>
              <a:cs typeface="Arial" pitchFamily="34" charset="0"/>
            </a:endParaRPr>
          </a:p>
        </p:txBody>
      </p:sp>
      <p:pic>
        <p:nvPicPr>
          <p:cNvPr id="17" name="Picture 16">
            <a:extLst>
              <a:ext uri="{FF2B5EF4-FFF2-40B4-BE49-F238E27FC236}">
                <a16:creationId xmlns:a16="http://schemas.microsoft.com/office/drawing/2014/main" id="{3955148A-E2A3-4383-9CC7-D2FB9FDBAAD4}"/>
              </a:ext>
            </a:extLst>
          </p:cNvPr>
          <p:cNvPicPr>
            <a:picLocks noChangeAspect="1"/>
          </p:cNvPicPr>
          <p:nvPr/>
        </p:nvPicPr>
        <p:blipFill>
          <a:blip r:embed="rId5"/>
          <a:stretch>
            <a:fillRect/>
          </a:stretch>
        </p:blipFill>
        <p:spPr>
          <a:xfrm>
            <a:off x="9953093" y="1529338"/>
            <a:ext cx="1982400" cy="545878"/>
          </a:xfrm>
          <a:prstGeom prst="rect">
            <a:avLst/>
          </a:prstGeom>
        </p:spPr>
      </p:pic>
      <p:pic>
        <p:nvPicPr>
          <p:cNvPr id="18" name="Picture 17">
            <a:extLst>
              <a:ext uri="{FF2B5EF4-FFF2-40B4-BE49-F238E27FC236}">
                <a16:creationId xmlns:a16="http://schemas.microsoft.com/office/drawing/2014/main" id="{F0A8BD4F-FF43-4540-8703-E4514AA5FA45}"/>
              </a:ext>
            </a:extLst>
          </p:cNvPr>
          <p:cNvPicPr>
            <a:picLocks noChangeAspect="1"/>
          </p:cNvPicPr>
          <p:nvPr/>
        </p:nvPicPr>
        <p:blipFill>
          <a:blip r:embed="rId6"/>
          <a:stretch>
            <a:fillRect/>
          </a:stretch>
        </p:blipFill>
        <p:spPr>
          <a:xfrm>
            <a:off x="8042278" y="2262881"/>
            <a:ext cx="1778000" cy="542636"/>
          </a:xfrm>
          <a:prstGeom prst="rect">
            <a:avLst/>
          </a:prstGeom>
        </p:spPr>
      </p:pic>
      <p:pic>
        <p:nvPicPr>
          <p:cNvPr id="19" name="Picture 18">
            <a:extLst>
              <a:ext uri="{FF2B5EF4-FFF2-40B4-BE49-F238E27FC236}">
                <a16:creationId xmlns:a16="http://schemas.microsoft.com/office/drawing/2014/main" id="{C9BFD4F2-A2AF-4862-B808-E0EE3DA7A274}"/>
              </a:ext>
            </a:extLst>
          </p:cNvPr>
          <p:cNvPicPr>
            <a:picLocks noChangeAspect="1"/>
          </p:cNvPicPr>
          <p:nvPr/>
        </p:nvPicPr>
        <p:blipFill>
          <a:blip r:embed="rId7"/>
          <a:stretch>
            <a:fillRect/>
          </a:stretch>
        </p:blipFill>
        <p:spPr>
          <a:xfrm>
            <a:off x="8110299" y="1548282"/>
            <a:ext cx="1641960" cy="558158"/>
          </a:xfrm>
          <a:prstGeom prst="rect">
            <a:avLst/>
          </a:prstGeom>
        </p:spPr>
      </p:pic>
      <p:pic>
        <p:nvPicPr>
          <p:cNvPr id="20" name="Picture 19">
            <a:extLst>
              <a:ext uri="{FF2B5EF4-FFF2-40B4-BE49-F238E27FC236}">
                <a16:creationId xmlns:a16="http://schemas.microsoft.com/office/drawing/2014/main" id="{7D49B6FE-BA0E-4F0C-9467-6BA3BD098D7C}"/>
              </a:ext>
            </a:extLst>
          </p:cNvPr>
          <p:cNvPicPr>
            <a:picLocks noChangeAspect="1"/>
          </p:cNvPicPr>
          <p:nvPr/>
        </p:nvPicPr>
        <p:blipFill>
          <a:blip r:embed="rId8"/>
          <a:stretch>
            <a:fillRect/>
          </a:stretch>
        </p:blipFill>
        <p:spPr>
          <a:xfrm>
            <a:off x="8886013" y="2942838"/>
            <a:ext cx="2019504" cy="525450"/>
          </a:xfrm>
          <a:prstGeom prst="rect">
            <a:avLst/>
          </a:prstGeom>
        </p:spPr>
      </p:pic>
      <p:sp>
        <p:nvSpPr>
          <p:cNvPr id="21" name="TextBox 20">
            <a:extLst>
              <a:ext uri="{FF2B5EF4-FFF2-40B4-BE49-F238E27FC236}">
                <a16:creationId xmlns:a16="http://schemas.microsoft.com/office/drawing/2014/main" id="{44EB204C-400B-4609-9083-E4B85FD1A35E}"/>
              </a:ext>
            </a:extLst>
          </p:cNvPr>
          <p:cNvSpPr txBox="1"/>
          <p:nvPr/>
        </p:nvSpPr>
        <p:spPr>
          <a:xfrm>
            <a:off x="-200673" y="1583180"/>
            <a:ext cx="3134360" cy="611193"/>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CAB2A"/>
                </a:solidFill>
                <a:effectLst/>
                <a:uLnTx/>
                <a:uFillTx/>
                <a:latin typeface="Calibri" panose="020F0502020204030204"/>
                <a:ea typeface="Verdana" pitchFamily="34" charset="0"/>
                <a:cs typeface="Verdana" pitchFamily="34" charset="0"/>
              </a:rPr>
              <a:t>Clinical</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CAB2A"/>
                </a:solidFill>
                <a:effectLst/>
                <a:uLnTx/>
                <a:uFillTx/>
                <a:latin typeface="Calibri" panose="020F0502020204030204"/>
                <a:ea typeface="Verdana" pitchFamily="34" charset="0"/>
                <a:cs typeface="Verdana" pitchFamily="34" charset="0"/>
              </a:rPr>
              <a:t>Research</a:t>
            </a:r>
          </a:p>
        </p:txBody>
      </p:sp>
      <p:sp>
        <p:nvSpPr>
          <p:cNvPr id="22" name="TextBox 21">
            <a:extLst>
              <a:ext uri="{FF2B5EF4-FFF2-40B4-BE49-F238E27FC236}">
                <a16:creationId xmlns:a16="http://schemas.microsoft.com/office/drawing/2014/main" id="{CB7C96BA-497A-48FC-A4A3-3EBDE41B3330}"/>
              </a:ext>
            </a:extLst>
          </p:cNvPr>
          <p:cNvSpPr txBox="1"/>
          <p:nvPr/>
        </p:nvSpPr>
        <p:spPr>
          <a:xfrm>
            <a:off x="608760" y="4464751"/>
            <a:ext cx="1276358" cy="611193"/>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48692"/>
                </a:solidFill>
                <a:effectLst/>
                <a:uLnTx/>
                <a:uFillTx/>
                <a:latin typeface="Calibri" panose="020F0502020204030204"/>
                <a:ea typeface="Verdana" pitchFamily="34" charset="0"/>
                <a:cs typeface="Verdana" pitchFamily="34" charset="0"/>
              </a:rPr>
              <a:t>Clinical</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48692"/>
                </a:solidFill>
                <a:effectLst/>
                <a:uLnTx/>
                <a:uFillTx/>
                <a:latin typeface="Calibri" panose="020F0502020204030204"/>
                <a:ea typeface="Verdana" pitchFamily="34" charset="0"/>
                <a:cs typeface="Verdana" pitchFamily="34" charset="0"/>
              </a:rPr>
              <a:t>Care</a:t>
            </a:r>
          </a:p>
        </p:txBody>
      </p:sp>
      <p:pic>
        <p:nvPicPr>
          <p:cNvPr id="23" name="Picture 22">
            <a:extLst>
              <a:ext uri="{FF2B5EF4-FFF2-40B4-BE49-F238E27FC236}">
                <a16:creationId xmlns:a16="http://schemas.microsoft.com/office/drawing/2014/main" id="{CDE443FA-4811-4CF6-BA4A-9579B19F423C}"/>
              </a:ext>
            </a:extLst>
          </p:cNvPr>
          <p:cNvPicPr>
            <a:picLocks noChangeAspect="1"/>
          </p:cNvPicPr>
          <p:nvPr/>
        </p:nvPicPr>
        <p:blipFill>
          <a:blip r:embed="rId9">
            <a:duotone>
              <a:schemeClr val="accent3">
                <a:shade val="45000"/>
                <a:satMod val="135000"/>
              </a:schemeClr>
              <a:prstClr val="white"/>
            </a:duotone>
          </a:blip>
          <a:stretch>
            <a:fillRect/>
          </a:stretch>
        </p:blipFill>
        <p:spPr>
          <a:xfrm>
            <a:off x="774618" y="2297323"/>
            <a:ext cx="1159722" cy="1047037"/>
          </a:xfrm>
          <a:prstGeom prst="rect">
            <a:avLst/>
          </a:prstGeom>
        </p:spPr>
      </p:pic>
      <p:sp>
        <p:nvSpPr>
          <p:cNvPr id="24" name="Content Placeholder 2">
            <a:extLst>
              <a:ext uri="{FF2B5EF4-FFF2-40B4-BE49-F238E27FC236}">
                <a16:creationId xmlns:a16="http://schemas.microsoft.com/office/drawing/2014/main" id="{CFF96254-4CB0-49C2-832A-666A643F6DB0}"/>
              </a:ext>
            </a:extLst>
          </p:cNvPr>
          <p:cNvSpPr txBox="1">
            <a:spLocks noChangeArrowheads="1"/>
          </p:cNvSpPr>
          <p:nvPr/>
        </p:nvSpPr>
        <p:spPr bwMode="auto">
          <a:xfrm>
            <a:off x="2231473" y="5127088"/>
            <a:ext cx="5604036"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base" latinLnBrk="0" hangingPunct="1">
              <a:lnSpc>
                <a:spcPct val="100000"/>
              </a:lnSpc>
              <a:spcBef>
                <a:spcPts val="0"/>
              </a:spcBef>
              <a:spcAft>
                <a:spcPct val="0"/>
              </a:spcAft>
              <a:buClr>
                <a:srgbClr val="8AD0D6"/>
              </a:buClr>
              <a:buSzPct val="80000"/>
              <a:buFont typeface="Wingdings 3" panose="05040102010807070707" pitchFamily="18" charset="2"/>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j-ea"/>
                <a:cs typeface="+mj-cs"/>
              </a:rPr>
              <a:t>Demonstrate the use of mCODE data models to allow providers and patients to make informed, shared, data-driven decisions and provide data back to generate new knowledge</a:t>
            </a:r>
          </a:p>
          <a:p>
            <a:pPr marL="342900" marR="0" lvl="0" indent="-342900" algn="l" defTabSz="457200" rtl="0" eaLnBrk="1" fontAlgn="base" latinLnBrk="0" hangingPunct="1">
              <a:lnSpc>
                <a:spcPct val="100000"/>
              </a:lnSpc>
              <a:spcBef>
                <a:spcPts val="0"/>
              </a:spcBef>
              <a:spcAft>
                <a:spcPct val="0"/>
              </a:spcAft>
              <a:buClr>
                <a:srgbClr val="8AD0D6"/>
              </a:buClr>
              <a:buSzPct val="80000"/>
              <a:buFont typeface="Wingdings 3" panose="05040102010807070707" pitchFamily="18" charset="2"/>
              <a:buChar char=""/>
              <a:tabLst/>
              <a:defRPr/>
            </a:pPr>
            <a:endParaRPr kumimoji="0" lang="en-US" altLang="en-US" sz="2400" b="0" i="0" u="none" strike="noStrike" kern="1200" cap="none" spc="0" normalizeH="0" baseline="0" noProof="0" dirty="0">
              <a:ln>
                <a:noFill/>
              </a:ln>
              <a:solidFill>
                <a:prstClr val="black"/>
              </a:solidFill>
              <a:effectLst/>
              <a:uLnTx/>
              <a:uFillTx/>
              <a:latin typeface="Century Gothic" panose="020B0502020202020204"/>
              <a:ea typeface="+mj-ea"/>
              <a:cs typeface="+mj-cs"/>
            </a:endParaRPr>
          </a:p>
        </p:txBody>
      </p:sp>
      <p:pic>
        <p:nvPicPr>
          <p:cNvPr id="27" name="Picture 26">
            <a:extLst>
              <a:ext uri="{FF2B5EF4-FFF2-40B4-BE49-F238E27FC236}">
                <a16:creationId xmlns:a16="http://schemas.microsoft.com/office/drawing/2014/main" id="{E670E075-856F-4912-A638-7B21CFB2D6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244" y="5223983"/>
            <a:ext cx="1137389" cy="977444"/>
          </a:xfrm>
          <a:prstGeom prst="rect">
            <a:avLst/>
          </a:prstGeom>
        </p:spPr>
      </p:pic>
      <p:pic>
        <p:nvPicPr>
          <p:cNvPr id="15" name="Picture 14">
            <a:extLst>
              <a:ext uri="{FF2B5EF4-FFF2-40B4-BE49-F238E27FC236}">
                <a16:creationId xmlns:a16="http://schemas.microsoft.com/office/drawing/2014/main" id="{6968773A-EA1E-4EB2-8BF5-BA5A4A8131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67108" y="4257823"/>
            <a:ext cx="930470" cy="930470"/>
          </a:xfrm>
          <a:prstGeom prst="rect">
            <a:avLst/>
          </a:prstGeom>
        </p:spPr>
      </p:pic>
      <p:pic>
        <p:nvPicPr>
          <p:cNvPr id="29" name="Picture 3">
            <a:extLst>
              <a:ext uri="{FF2B5EF4-FFF2-40B4-BE49-F238E27FC236}">
                <a16:creationId xmlns:a16="http://schemas.microsoft.com/office/drawing/2014/main" id="{314ADFD6-FA7E-4141-AF47-BED589D710A2}"/>
              </a:ext>
            </a:extLst>
          </p:cNvPr>
          <p:cNvPicPr>
            <a:picLocks noChangeAspect="1" noChangeArrowheads="1"/>
          </p:cNvPicPr>
          <p:nvPr/>
        </p:nvPicPr>
        <p:blipFill>
          <a:blip r:embed="rId12"/>
          <a:stretch>
            <a:fillRect/>
          </a:stretch>
        </p:blipFill>
        <p:spPr bwMode="auto">
          <a:xfrm>
            <a:off x="8593647" y="4557488"/>
            <a:ext cx="2367808" cy="66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CD27975-2311-47BA-A4FF-03C0934A593F}"/>
              </a:ext>
            </a:extLst>
          </p:cNvPr>
          <p:cNvPicPr>
            <a:picLocks noChangeAspect="1"/>
          </p:cNvPicPr>
          <p:nvPr/>
        </p:nvPicPr>
        <p:blipFill>
          <a:blip r:embed="rId13"/>
          <a:stretch>
            <a:fillRect/>
          </a:stretch>
        </p:blipFill>
        <p:spPr>
          <a:xfrm>
            <a:off x="10153066" y="2366241"/>
            <a:ext cx="1582454" cy="364422"/>
          </a:xfrm>
          <a:prstGeom prst="rect">
            <a:avLst/>
          </a:prstGeom>
        </p:spPr>
      </p:pic>
      <p:pic>
        <p:nvPicPr>
          <p:cNvPr id="10" name="Picture 9">
            <a:extLst>
              <a:ext uri="{FF2B5EF4-FFF2-40B4-BE49-F238E27FC236}">
                <a16:creationId xmlns:a16="http://schemas.microsoft.com/office/drawing/2014/main" id="{2C56D1BF-21D9-4987-90AA-F0A639EB2BB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944293" y="2879046"/>
            <a:ext cx="929704" cy="693702"/>
          </a:xfrm>
          <a:prstGeom prst="rect">
            <a:avLst/>
          </a:prstGeom>
        </p:spPr>
      </p:pic>
    </p:spTree>
    <p:extLst>
      <p:ext uri="{BB962C8B-B14F-4D97-AF65-F5344CB8AC3E}">
        <p14:creationId xmlns:p14="http://schemas.microsoft.com/office/powerpoint/2010/main" val="1910369462"/>
      </p:ext>
    </p:extLst>
  </p:cSld>
  <p:clrMapOvr>
    <a:masterClrMapping/>
  </p:clrMapOvr>
</p:sld>
</file>

<file path=ppt/theme/theme1.xml><?xml version="1.0" encoding="utf-8"?>
<a:theme xmlns:a="http://schemas.openxmlformats.org/drawingml/2006/main" name="4_MITRE_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CorpTemplate.pptx" id="{CEAB987A-4C04-4486-9E55-1C80994E97A5}" vid="{7A63A845-46D7-4F9B-BF21-3163926A4E3C}"/>
    </a:ext>
  </a:extLst>
</a:theme>
</file>

<file path=ppt/theme/theme2.xml><?xml version="1.0" encoding="utf-8"?>
<a:theme xmlns:a="http://schemas.openxmlformats.org/drawingml/2006/main" name="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MSS_MITRE_Briefing_Templatev2.potx" id="{C537309C-97EE-4918-AA28-D39886BA0B00}" vid="{D067E08F-3E6F-400C-90DA-62BF016BB26F}"/>
    </a:ext>
  </a:extLst>
</a:theme>
</file>

<file path=ppt/theme/theme3.xml><?xml version="1.0" encoding="utf-8"?>
<a:theme xmlns:a="http://schemas.openxmlformats.org/drawingml/2006/main" name="MITRE_template">
  <a:themeElements>
    <a:clrScheme name="MITRE_Corporate Palette">
      <a:dk1>
        <a:sysClr val="windowText" lastClr="000000"/>
      </a:dk1>
      <a:lt1>
        <a:sysClr val="window" lastClr="FFFFFF"/>
      </a:lt1>
      <a:dk2>
        <a:srgbClr val="005B94"/>
      </a:dk2>
      <a:lt2>
        <a:srgbClr val="DFE1DF"/>
      </a:lt2>
      <a:accent1>
        <a:srgbClr val="00B3DC"/>
      </a:accent1>
      <a:accent2>
        <a:srgbClr val="F7901E"/>
      </a:accent2>
      <a:accent3>
        <a:srgbClr val="FFE23C"/>
      </a:accent3>
      <a:accent4>
        <a:srgbClr val="BED131"/>
      </a:accent4>
      <a:accent5>
        <a:srgbClr val="C64227"/>
      </a:accent5>
      <a:accent6>
        <a:srgbClr val="FFFFFF"/>
      </a:accent6>
      <a:hlink>
        <a:srgbClr val="00B3DC"/>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CorpTemplate.pptx" id="{CEAB987A-4C04-4486-9E55-1C80994E97A5}" vid="{7A63A845-46D7-4F9B-BF21-3163926A4E3C}"/>
    </a:ext>
  </a:extLst>
</a:theme>
</file>

<file path=ppt/theme/theme4.xml><?xml version="1.0" encoding="utf-8"?>
<a:theme xmlns:a="http://schemas.openxmlformats.org/drawingml/2006/main" name="Intermountain DkBlue Wave">
  <a:themeElements>
    <a:clrScheme name="Intermountain Colors 3">
      <a:dk1>
        <a:srgbClr val="000000"/>
      </a:dk1>
      <a:lt1>
        <a:srgbClr val="FFFFFF"/>
      </a:lt1>
      <a:dk2>
        <a:srgbClr val="37517D"/>
      </a:dk2>
      <a:lt2>
        <a:srgbClr val="4F81BD"/>
      </a:lt2>
      <a:accent1>
        <a:srgbClr val="4F81BD"/>
      </a:accent1>
      <a:accent2>
        <a:srgbClr val="005DAA"/>
      </a:accent2>
      <a:accent3>
        <a:srgbClr val="A8C5E7"/>
      </a:accent3>
      <a:accent4>
        <a:srgbClr val="EFAE1E"/>
      </a:accent4>
      <a:accent5>
        <a:srgbClr val="88BB00"/>
      </a:accent5>
      <a:accent6>
        <a:srgbClr val="B45114"/>
      </a:accent6>
      <a:hlink>
        <a:srgbClr val="005DAA"/>
      </a:hlink>
      <a:folHlink>
        <a:srgbClr val="4F81B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vm_ihc_template" id="{58BD4FDB-5043-4B48-8224-D571B45F24A2}" vid="{20A5CDE4-6F8C-F347-A96E-B833BB1AE2F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TRE_x0020_Sensitivity xmlns="http://schemas.microsoft.com/sharepoint/v3">Internal MITRE Information</MITRE_x0020_Sensitivity>
    <_Contributor xmlns="http://schemas.microsoft.com/sharepoint/v3/fields" xsi:nil="true"/>
    <Release_x0020_Statement xmlns="http://schemas.microsoft.com/sharepoint/v3">For Internal MITRE Use</Release_x0020_Stat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ITRE Work" ma:contentTypeID="0x010100823A99C636F7423283FB0D200866C613008D2D22F45296954795878D11ED85C32B" ma:contentTypeVersion="3" ma:contentTypeDescription="Materials and documents that contain MITRE authored content and other content directly attributable to MITRE and its work" ma:contentTypeScope="" ma:versionID="e282e12a3359e3c63ee4730fcc658651">
  <xsd:schema xmlns:xsd="http://www.w3.org/2001/XMLSchema" xmlns:xs="http://www.w3.org/2001/XMLSchema" xmlns:p="http://schemas.microsoft.com/office/2006/metadata/properties" xmlns:ns1="http://schemas.microsoft.com/sharepoint/v3" xmlns:ns2="http://schemas.microsoft.com/sharepoint/v3/fields" xmlns:ns3="32995615-acc2-4427-8058-58a987bf631f" xmlns:ns4="http://schemas.microsoft.com/sharepoint/v4" targetNamespace="http://schemas.microsoft.com/office/2006/metadata/properties" ma:root="true" ma:fieldsID="ebd93b9b42403c0d74b1805b3b9e95f6" ns1:_="" ns2:_="" ns3:_="" ns4:_="">
    <xsd:import namespace="http://schemas.microsoft.com/sharepoint/v3"/>
    <xsd:import namespace="http://schemas.microsoft.com/sharepoint/v3/fields"/>
    <xsd:import namespace="32995615-acc2-4427-8058-58a987bf631f"/>
    <xsd:import namespace="http://schemas.microsoft.com/sharepoint/v4"/>
    <xsd:element name="properties">
      <xsd:complexType>
        <xsd:sequence>
          <xsd:element name="documentManagement">
            <xsd:complexType>
              <xsd:all>
                <xsd:element ref="ns2:_Contributor" minOccurs="0"/>
                <xsd:element ref="ns1:MITRE_x0020_Sensitivity"/>
                <xsd:element ref="ns1:Release_x0020_Statement"/>
                <xsd:element ref="ns3: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995615-acc2-4427-8058-58a987bf631f"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8B6E99-22AC-46E7-9AD5-1169D05ABD3D}">
  <ds:schemaRefs>
    <ds:schemaRef ds:uri="http://schemas.microsoft.com/office/2006/documentManagement/types"/>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32995615-acc2-4427-8058-58a987bf631f"/>
    <ds:schemaRef ds:uri="http://purl.org/dc/elements/1.1/"/>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4E3FB36-E09C-409A-9E82-984A02FDDC50}">
  <ds:schemaRefs>
    <ds:schemaRef ds:uri="http://schemas.microsoft.com/sharepoint/v3/contenttype/forms"/>
  </ds:schemaRefs>
</ds:datastoreItem>
</file>

<file path=customXml/itemProps3.xml><?xml version="1.0" encoding="utf-8"?>
<ds:datastoreItem xmlns:ds="http://schemas.openxmlformats.org/officeDocument/2006/customXml" ds:itemID="{5D2E06E5-D997-42F2-9258-099F166DD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32995615-acc2-4427-8058-58a987bf631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mitrebriefing_2014</Template>
  <TotalTime>85727</TotalTime>
  <Words>1238</Words>
  <Application>Microsoft Office PowerPoint</Application>
  <PresentationFormat>Widescreen</PresentationFormat>
  <Paragraphs>216</Paragraphs>
  <Slides>20</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Arial</vt:lpstr>
      <vt:lpstr>Calibri</vt:lpstr>
      <vt:lpstr>Century Gothic</vt:lpstr>
      <vt:lpstr>Courier New</vt:lpstr>
      <vt:lpstr>Helvetica LT Std</vt:lpstr>
      <vt:lpstr>Tahoma</vt:lpstr>
      <vt:lpstr>Wingdings</vt:lpstr>
      <vt:lpstr>Wingdings 3</vt:lpstr>
      <vt:lpstr>4_MITRE_template</vt:lpstr>
      <vt:lpstr>mitre-2018</vt:lpstr>
      <vt:lpstr>MITRE_template</vt:lpstr>
      <vt:lpstr>Intermountain DkBlue Wave</vt:lpstr>
      <vt:lpstr>Project: Cancer Data Interoperability  Core Cancer Data Model, Systems and Pilots to Enable a Learning Health System</vt:lpstr>
      <vt:lpstr>The Problem</vt:lpstr>
      <vt:lpstr>The Current Clinical Landscape of Oncology</vt:lpstr>
      <vt:lpstr> Common Scenario</vt:lpstr>
      <vt:lpstr>How are Treatment Decisions Currently Made?</vt:lpstr>
      <vt:lpstr> Wouldn’t It Be Great If…</vt:lpstr>
      <vt:lpstr>Approach to Addressing the Need</vt:lpstr>
      <vt:lpstr>Core Community Collaborators</vt:lpstr>
      <vt:lpstr>2 Use Cases, with Clinical Pilots</vt:lpstr>
      <vt:lpstr>Agile Standards Development and Piloting</vt:lpstr>
      <vt:lpstr>minimal Common Oncology Data Elements</vt:lpstr>
      <vt:lpstr>Model Production Tooling and Pipeline Being used for SHR / mCODE and multiple Gov’t projects</vt:lpstr>
      <vt:lpstr>PowerPoint Presentation</vt:lpstr>
      <vt:lpstr>mCODE DRAFT  FHIR IG http://standardhealthrecord.org/oncocore-ig/ </vt:lpstr>
      <vt:lpstr>Steps Toward a Learning Health System for Cancer</vt:lpstr>
      <vt:lpstr>PowerPoint Presentation</vt:lpstr>
      <vt:lpstr> Challenges from a clinical perspective</vt:lpstr>
      <vt:lpstr> Challenges from an institutional perspective</vt:lpstr>
      <vt:lpstr>HSPC / CIIC Value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Health Record (SHR) for Oncology Moonshot Mid Year Review</dc:title>
  <dc:subject/>
  <dc:creator>Ng, Nicole</dc:creator>
  <cp:keywords/>
  <dc:description/>
  <cp:lastModifiedBy>Virginia Riehl</cp:lastModifiedBy>
  <cp:revision>844</cp:revision>
  <cp:lastPrinted>2018-07-18T13:35:47Z</cp:lastPrinted>
  <dcterms:created xsi:type="dcterms:W3CDTF">2017-06-15T15:58:42Z</dcterms:created>
  <dcterms:modified xsi:type="dcterms:W3CDTF">2019-02-28T15:43:39Z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0x010100823A99C636F7423283FB0D200866C613008D2D22F45296954795878D11ED85C32B</vt:lpwstr>
  </property>
  <property fmtid="{D5CDD505-2E9C-101B-9397-08002B2CF9AE}" pid="3" name="Sensitivity">
    <vt:lpwstr>Public Information</vt:lpwstr>
  </property>
  <property fmtid="{D5CDD505-2E9C-101B-9397-08002B2CF9AE}" pid="4" name="ReleaseStatement">
    <vt:lpwstr>Approved for Public Release</vt:lpwstr>
  </property>
</Properties>
</file>