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722" r:id="rId3"/>
    <p:sldId id="276" r:id="rId4"/>
    <p:sldId id="258" r:id="rId5"/>
    <p:sldId id="260" r:id="rId6"/>
    <p:sldId id="711" r:id="rId7"/>
    <p:sldId id="714" r:id="rId8"/>
    <p:sldId id="715" r:id="rId9"/>
    <p:sldId id="724" r:id="rId10"/>
    <p:sldId id="723" r:id="rId11"/>
    <p:sldId id="348" r:id="rId12"/>
    <p:sldId id="725" r:id="rId13"/>
    <p:sldId id="726" r:id="rId14"/>
    <p:sldId id="727" r:id="rId15"/>
    <p:sldId id="7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383CA"/>
    <a:srgbClr val="4F81BD"/>
    <a:srgbClr val="8282C9"/>
    <a:srgbClr val="3366FF"/>
    <a:srgbClr val="FF9900"/>
    <a:srgbClr val="3A3A86"/>
    <a:srgbClr val="4848A6"/>
    <a:srgbClr val="232351"/>
    <a:srgbClr val="34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46" autoAdjust="0"/>
  </p:normalViewPr>
  <p:slideViewPr>
    <p:cSldViewPr>
      <p:cViewPr varScale="1">
        <p:scale>
          <a:sx n="70" d="100"/>
          <a:sy n="70" d="100"/>
        </p:scale>
        <p:origin x="32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BCC91-B304-486F-99E9-BB2FF762996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7F907-DB27-4EE1-B2C8-9ABFCC6C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F907-DB27-4EE1-B2C8-9ABFCC6C7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Create an</a:t>
            </a:r>
            <a:r>
              <a:rPr lang="en-US" baseline="0" dirty="0"/>
              <a:t> open shared repository of “logical models” in an agreed format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Import existing content whenever possible – not comprehensive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Select one approved logical model for a given kind of data in a given context (data entry, data retrieval and analysis)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Create “approved” mappings to standard implementations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Caveats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This is the first meeting of a “campaign” or a “crusade”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This is a huge project – it will take many years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This is an essential first step to semantic interoperability.  We also need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Security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Legal basis for sharing data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Aligned incentives for sharing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084F-9E95-F644-8655-19620CEB46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5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25C9A-F8C5-4E28-A305-767D38DC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3" name="Picture 12" descr="FDA_FullColor_Monogram.jpg">
            <a:extLst>
              <a:ext uri="{FF2B5EF4-FFF2-40B4-BE49-F238E27FC236}">
                <a16:creationId xmlns:a16="http://schemas.microsoft.com/office/drawing/2014/main" id="{A59DE86F-741D-46D8-A10F-381EBEA34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52400"/>
            <a:ext cx="620543" cy="743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8413711E-31B4-4919-8B40-AD954F5D2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52400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5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B&amp;W_Primary_logo.jpg">
            <a:extLst>
              <a:ext uri="{FF2B5EF4-FFF2-40B4-BE49-F238E27FC236}">
                <a16:creationId xmlns:a16="http://schemas.microsoft.com/office/drawing/2014/main" id="{E3BE13EB-7367-47FE-9CD1-549659A18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41" y="2991577"/>
            <a:ext cx="4198518" cy="874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0023-9831-9D4B-A05B-F0F9667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8934B-3256-724A-9DC9-E4DCFBA6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7C9E4-906D-5D46-A06E-53C894E0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0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7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9" r:id="rId3"/>
    <p:sldLayoutId id="2147483668" r:id="rId4"/>
    <p:sldLayoutId id="214748366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bmp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g"/><Relationship Id="rId7" Type="http://schemas.openxmlformats.org/officeDocument/2006/relationships/hyperlink" Target="https://loinc.org/guides/micro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hyperlink" Target="https://www.fda.gov/downloads/MedicalDevices/DeviceRegulationandGuidance/GuidanceDocuments/UCM610636.pdf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://ivdconnectivity.org/livd/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0FD09F0-BE86-49C8-98AE-B9DC74BF2DF5}"/>
              </a:ext>
            </a:extLst>
          </p:cNvPr>
          <p:cNvSpPr txBox="1">
            <a:spLocks/>
          </p:cNvSpPr>
          <p:nvPr/>
        </p:nvSpPr>
        <p:spPr bwMode="auto">
          <a:xfrm>
            <a:off x="1125959" y="3585156"/>
            <a:ext cx="9865280" cy="26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dirty="0"/>
              <a:t>Michael Waters, Ph.D.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endParaRPr lang="en-US" altLang="en-US" sz="2000" i="1" dirty="0"/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400" i="1" dirty="0" err="1"/>
              <a:t>SHIELD</a:t>
            </a:r>
            <a:r>
              <a:rPr lang="en-US" altLang="en-US" sz="2400" i="1" baseline="-25000" dirty="0" err="1"/>
              <a:t>x</a:t>
            </a:r>
            <a:r>
              <a:rPr lang="en-US" altLang="en-US" sz="2400" i="1" dirty="0"/>
              <a:t> Team Lead/OIR RWE Representative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endParaRPr lang="en-US" altLang="en-US" sz="2000" i="1" dirty="0"/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000" i="1" dirty="0"/>
              <a:t>Office of In Vitro Diagnostics and Radiological Health (OIR)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000" i="1" dirty="0"/>
              <a:t>Center for Devices and Radiologic Health (CDRH)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000" i="1" dirty="0"/>
              <a:t>Food and Drug Administration (FDA)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BAE07-F1D6-4C24-9D07-08A7143C4329}"/>
              </a:ext>
            </a:extLst>
          </p:cNvPr>
          <p:cNvSpPr txBox="1"/>
          <p:nvPr/>
        </p:nvSpPr>
        <p:spPr>
          <a:xfrm>
            <a:off x="2738609" y="6482374"/>
            <a:ext cx="68845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0070C0"/>
                </a:solidFill>
              </a:rPr>
              <a:t>ystemic </a:t>
            </a:r>
            <a:r>
              <a:rPr lang="en-US" i="1" u="sng" dirty="0">
                <a:solidFill>
                  <a:srgbClr val="0070C0"/>
                </a:solidFill>
              </a:rPr>
              <a:t>H</a:t>
            </a:r>
            <a:r>
              <a:rPr lang="en-US" i="1" dirty="0">
                <a:solidFill>
                  <a:srgbClr val="0070C0"/>
                </a:solidFill>
              </a:rPr>
              <a:t>armonization and </a:t>
            </a:r>
            <a:r>
              <a:rPr lang="en-US" i="1" u="sng" dirty="0">
                <a:solidFill>
                  <a:srgbClr val="0070C0"/>
                </a:solidFill>
              </a:rPr>
              <a:t>I</a:t>
            </a:r>
            <a:r>
              <a:rPr lang="en-US" i="1" dirty="0">
                <a:solidFill>
                  <a:srgbClr val="0070C0"/>
                </a:solidFill>
              </a:rPr>
              <a:t>nteroperability </a:t>
            </a:r>
            <a:r>
              <a:rPr lang="en-US" i="1" u="sng" dirty="0">
                <a:solidFill>
                  <a:srgbClr val="0070C0"/>
                </a:solidFill>
              </a:rPr>
              <a:t>E</a:t>
            </a:r>
            <a:r>
              <a:rPr lang="en-US" i="1" dirty="0">
                <a:solidFill>
                  <a:srgbClr val="0070C0"/>
                </a:solidFill>
              </a:rPr>
              <a:t>nhancement for </a:t>
            </a:r>
            <a:r>
              <a:rPr lang="en-US" i="1" u="sng" dirty="0">
                <a:solidFill>
                  <a:srgbClr val="0070C0"/>
                </a:solidFill>
              </a:rPr>
              <a:t>L</a:t>
            </a:r>
            <a:r>
              <a:rPr lang="en-US" i="1" dirty="0">
                <a:solidFill>
                  <a:srgbClr val="0070C0"/>
                </a:solidFill>
              </a:rPr>
              <a:t>ab </a:t>
            </a:r>
            <a:r>
              <a:rPr lang="en-US" i="1" u="sng" dirty="0">
                <a:solidFill>
                  <a:srgbClr val="0070C0"/>
                </a:solidFill>
              </a:rPr>
              <a:t>D</a:t>
            </a:r>
            <a:r>
              <a:rPr lang="en-US" i="1" dirty="0">
                <a:solidFill>
                  <a:srgbClr val="0070C0"/>
                </a:solidFill>
              </a:rPr>
              <a:t>ata</a:t>
            </a:r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5826884D-9AB3-4D21-995C-4EB7A391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4" b="25580"/>
          <a:stretch/>
        </p:blipFill>
        <p:spPr>
          <a:xfrm>
            <a:off x="110472" y="6392451"/>
            <a:ext cx="2030974" cy="4655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5D8A14-13BE-4592-9BDB-A7D6DE2434D6}"/>
              </a:ext>
            </a:extLst>
          </p:cNvPr>
          <p:cNvSpPr txBox="1">
            <a:spLocks/>
          </p:cNvSpPr>
          <p:nvPr/>
        </p:nvSpPr>
        <p:spPr>
          <a:xfrm>
            <a:off x="0" y="1043416"/>
            <a:ext cx="12192000" cy="226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>
                <a:solidFill>
                  <a:srgbClr val="0070C0"/>
                </a:solidFill>
                <a:latin typeface="Calibri" panose="020F0502020204030204" pitchFamily="34" charset="0"/>
              </a:rPr>
              <a:t>SHEILD – CIIC Project Overview</a:t>
            </a:r>
            <a:endParaRPr lang="en-US" sz="5300" dirty="0">
              <a:solidFill>
                <a:srgbClr val="0070C0"/>
              </a:solidFill>
            </a:endParaRPr>
          </a:p>
          <a:p>
            <a:br>
              <a:rPr lang="en-US" dirty="0">
                <a:solidFill>
                  <a:srgbClr val="0070C0"/>
                </a:solidFill>
              </a:rPr>
            </a:br>
            <a:r>
              <a:rPr lang="en-US" sz="3100" i="1" dirty="0" err="1">
                <a:solidFill>
                  <a:srgbClr val="0070C0"/>
                </a:solidFill>
              </a:rPr>
              <a:t>SHIELD</a:t>
            </a:r>
            <a:r>
              <a:rPr lang="en-US" sz="3100" i="1" baseline="-25000" dirty="0" err="1">
                <a:solidFill>
                  <a:srgbClr val="0070C0"/>
                </a:solidFill>
              </a:rPr>
              <a:t>x</a:t>
            </a:r>
            <a:r>
              <a:rPr lang="en-US" sz="3100" i="1" dirty="0">
                <a:solidFill>
                  <a:srgbClr val="0070C0"/>
                </a:solidFill>
              </a:rPr>
              <a:t>- putting IVD data standards to work</a:t>
            </a:r>
            <a:endParaRPr lang="en-US" altLang="en-US" sz="3100" i="1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C66A4-DD41-4550-9813-8CFF41BB94F2}"/>
              </a:ext>
            </a:extLst>
          </p:cNvPr>
          <p:cNvSpPr/>
          <p:nvPr/>
        </p:nvSpPr>
        <p:spPr>
          <a:xfrm>
            <a:off x="5102939" y="3244334"/>
            <a:ext cx="19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Current/Next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0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05D6F-EB57-4033-9B75-389FF98C2ED7}"/>
              </a:ext>
            </a:extLst>
          </p:cNvPr>
          <p:cNvSpPr/>
          <p:nvPr/>
        </p:nvSpPr>
        <p:spPr>
          <a:xfrm>
            <a:off x="3922380" y="2058469"/>
            <a:ext cx="3545221" cy="3801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F2F24-6F41-4772-9F7C-6CE2C03FE503}"/>
              </a:ext>
            </a:extLst>
          </p:cNvPr>
          <p:cNvSpPr/>
          <p:nvPr/>
        </p:nvSpPr>
        <p:spPr>
          <a:xfrm>
            <a:off x="4142442" y="5117780"/>
            <a:ext cx="1343958" cy="512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Pre-Process &amp; 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8B471-71C3-4EC1-994D-54BC427A2BF1}"/>
              </a:ext>
            </a:extLst>
          </p:cNvPr>
          <p:cNvSpPr txBox="1"/>
          <p:nvPr/>
        </p:nvSpPr>
        <p:spPr>
          <a:xfrm>
            <a:off x="5097971" y="1998978"/>
            <a:ext cx="122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56E7F-B742-42D4-B780-67235A2C961D}"/>
              </a:ext>
            </a:extLst>
          </p:cNvPr>
          <p:cNvSpPr txBox="1"/>
          <p:nvPr/>
        </p:nvSpPr>
        <p:spPr>
          <a:xfrm>
            <a:off x="7510998" y="5018782"/>
            <a:ext cx="2949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LIMS/LIS Underlying Standards</a:t>
            </a:r>
          </a:p>
          <a:p>
            <a:r>
              <a:rPr lang="en-US" sz="1600" dirty="0"/>
              <a:t>MACP, MLCP, Specimen DAM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HL7 V2 Messages, LOINC, SNOMED CT, UCUM</a:t>
            </a:r>
            <a:r>
              <a:rPr lang="en-US" sz="1600" dirty="0"/>
              <a:t>, et 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68D24-9C03-4995-92B9-BEE5ED75FB51}"/>
              </a:ext>
            </a:extLst>
          </p:cNvPr>
          <p:cNvSpPr/>
          <p:nvPr/>
        </p:nvSpPr>
        <p:spPr>
          <a:xfrm>
            <a:off x="5081893" y="839942"/>
            <a:ext cx="1392705" cy="73866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LOINC</a:t>
            </a:r>
          </a:p>
          <a:p>
            <a:r>
              <a:rPr lang="en-US" sz="1400" dirty="0"/>
              <a:t>SNOMED-CT</a:t>
            </a:r>
          </a:p>
          <a:p>
            <a:r>
              <a:rPr lang="en-US" sz="1400" dirty="0"/>
              <a:t>UCUM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EE4B8-4815-4B49-85EF-294745566B0A}"/>
              </a:ext>
            </a:extLst>
          </p:cNvPr>
          <p:cNvSpPr/>
          <p:nvPr/>
        </p:nvSpPr>
        <p:spPr>
          <a:xfrm>
            <a:off x="1991394" y="2610600"/>
            <a:ext cx="1046412" cy="2518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3">
            <a:extLst>
              <a:ext uri="{FF2B5EF4-FFF2-40B4-BE49-F238E27FC236}">
                <a16:creationId xmlns:a16="http://schemas.microsoft.com/office/drawing/2014/main" id="{E9F3B92D-E527-4B4E-AD35-D382DC182C07}"/>
              </a:ext>
            </a:extLst>
          </p:cNvPr>
          <p:cNvCxnSpPr>
            <a:cxnSpLocks/>
            <a:stCxn id="8" idx="1"/>
            <a:endCxn id="11" idx="0"/>
          </p:cNvCxnSpPr>
          <p:nvPr/>
        </p:nvCxnSpPr>
        <p:spPr>
          <a:xfrm rot="10800000" flipV="1">
            <a:off x="2514600" y="1209274"/>
            <a:ext cx="2567292" cy="1401325"/>
          </a:xfrm>
          <a:prstGeom prst="curvedConnector2">
            <a:avLst/>
          </a:prstGeom>
          <a:ln w="38100">
            <a:prstDash val="dash"/>
            <a:headEnd type="none"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B88A8A-5374-454D-9806-DDD9314D5F97}"/>
              </a:ext>
            </a:extLst>
          </p:cNvPr>
          <p:cNvSpPr txBox="1"/>
          <p:nvPr/>
        </p:nvSpPr>
        <p:spPr>
          <a:xfrm>
            <a:off x="1986003" y="5129031"/>
            <a:ext cx="97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IVD</a:t>
            </a:r>
          </a:p>
          <a:p>
            <a:pPr algn="ctr"/>
            <a:r>
              <a:rPr lang="en-US" b="1" dirty="0"/>
              <a:t>Industry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172B05-DE31-463F-8357-4D3612A27836}"/>
              </a:ext>
            </a:extLst>
          </p:cNvPr>
          <p:cNvCxnSpPr>
            <a:cxnSpLocks/>
          </p:cNvCxnSpPr>
          <p:nvPr/>
        </p:nvCxnSpPr>
        <p:spPr>
          <a:xfrm flipH="1">
            <a:off x="5500600" y="5419161"/>
            <a:ext cx="829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57EE6D-4F17-4592-AB52-004D557262EA}"/>
              </a:ext>
            </a:extLst>
          </p:cNvPr>
          <p:cNvCxnSpPr>
            <a:cxnSpLocks/>
          </p:cNvCxnSpPr>
          <p:nvPr/>
        </p:nvCxnSpPr>
        <p:spPr>
          <a:xfrm>
            <a:off x="5507248" y="5316298"/>
            <a:ext cx="823021" cy="1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773029-9413-4809-9E58-985D52DCB0E5}"/>
              </a:ext>
            </a:extLst>
          </p:cNvPr>
          <p:cNvSpPr txBox="1"/>
          <p:nvPr/>
        </p:nvSpPr>
        <p:spPr>
          <a:xfrm>
            <a:off x="5723714" y="5012295"/>
            <a:ext cx="383439" cy="7232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45720" rIns="45720" rtlCol="0" anchor="ctr" anchorCtr="1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US" dirty="0"/>
              <a:t>LDA</a:t>
            </a:r>
          </a:p>
          <a:p>
            <a:r>
              <a:rPr lang="en-US" dirty="0"/>
              <a:t>LBL</a:t>
            </a:r>
          </a:p>
          <a:p>
            <a:r>
              <a:rPr lang="en-US" dirty="0"/>
              <a:t>LSH</a:t>
            </a:r>
          </a:p>
          <a:p>
            <a:r>
              <a:rPr lang="en-US" dirty="0"/>
              <a:t>LST </a:t>
            </a:r>
          </a:p>
          <a:p>
            <a:r>
              <a:rPr lang="en-US" dirty="0"/>
              <a:t>etc.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5F2072-B061-4386-B3B3-54AA45B75721}"/>
              </a:ext>
            </a:extLst>
          </p:cNvPr>
          <p:cNvSpPr txBox="1"/>
          <p:nvPr/>
        </p:nvSpPr>
        <p:spPr>
          <a:xfrm>
            <a:off x="7491346" y="4215896"/>
            <a:ext cx="3075243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" rIns="45720" rtlCol="0" anchor="ctr" anchorCtr="1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US" sz="900" dirty="0" err="1"/>
              <a:t>eDOS</a:t>
            </a:r>
            <a:r>
              <a:rPr lang="en-US" sz="900" dirty="0"/>
              <a:t> now electronic and computable</a:t>
            </a:r>
          </a:p>
          <a:p>
            <a:r>
              <a:rPr lang="en-US" sz="900" dirty="0"/>
              <a:t>Orders now standardized, harmonized with EHR requirements</a:t>
            </a:r>
          </a:p>
          <a:p>
            <a:r>
              <a:rPr lang="en-US" sz="900" dirty="0"/>
              <a:t>New LRI with harmonized profiles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716079-0983-4AE4-9ADF-08A3FC2898FB}"/>
              </a:ext>
            </a:extLst>
          </p:cNvPr>
          <p:cNvSpPr/>
          <p:nvPr/>
        </p:nvSpPr>
        <p:spPr>
          <a:xfrm>
            <a:off x="6338680" y="2318045"/>
            <a:ext cx="840101" cy="33138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LIS/ LIMS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560D7B-F913-48D2-ABA2-4E526C611E10}"/>
              </a:ext>
            </a:extLst>
          </p:cNvPr>
          <p:cNvGrpSpPr/>
          <p:nvPr/>
        </p:nvGrpSpPr>
        <p:grpSpPr>
          <a:xfrm>
            <a:off x="6333441" y="2320499"/>
            <a:ext cx="2215931" cy="551647"/>
            <a:chOff x="4814679" y="5460926"/>
            <a:chExt cx="2215931" cy="55164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3F0AEB0-6071-4F32-9D43-BFA67779F60F}"/>
                </a:ext>
              </a:extLst>
            </p:cNvPr>
            <p:cNvCxnSpPr>
              <a:cxnSpLocks/>
            </p:cNvCxnSpPr>
            <p:nvPr/>
          </p:nvCxnSpPr>
          <p:spPr>
            <a:xfrm>
              <a:off x="5654780" y="5747528"/>
              <a:ext cx="1375830" cy="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920EE6-D24E-4BDD-9886-0B0A54049AFB}"/>
                </a:ext>
              </a:extLst>
            </p:cNvPr>
            <p:cNvSpPr txBox="1"/>
            <p:nvPr/>
          </p:nvSpPr>
          <p:spPr>
            <a:xfrm>
              <a:off x="6111091" y="5643305"/>
              <a:ext cx="457200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lIns="45720" rIns="45720" rtlCol="0" anchor="ctr" anchorCtr="1">
              <a:spAutoFit/>
            </a:bodyPr>
            <a:lstStyle>
              <a:defPPr>
                <a:defRPr lang="en-US"/>
              </a:defPPr>
              <a:lvl1pPr>
                <a:defRPr sz="800" b="1"/>
              </a:lvl1pPr>
            </a:lstStyle>
            <a:p>
              <a:r>
                <a:rPr lang="en-US" dirty="0" err="1"/>
                <a:t>eDOS</a:t>
              </a:r>
              <a:endParaRPr lang="en-US" dirty="0"/>
            </a:p>
          </p:txBody>
        </p:sp>
        <p:sp>
          <p:nvSpPr>
            <p:cNvPr id="48" name="Frame 47">
              <a:extLst>
                <a:ext uri="{FF2B5EF4-FFF2-40B4-BE49-F238E27FC236}">
                  <a16:creationId xmlns:a16="http://schemas.microsoft.com/office/drawing/2014/main" id="{70CF6328-0326-424B-9852-EBE1F78ADBAB}"/>
                </a:ext>
              </a:extLst>
            </p:cNvPr>
            <p:cNvSpPr/>
            <p:nvPr/>
          </p:nvSpPr>
          <p:spPr>
            <a:xfrm>
              <a:off x="4814679" y="5460926"/>
              <a:ext cx="840101" cy="551647"/>
            </a:xfrm>
            <a:prstGeom prst="fram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</a:gradFill>
            <a:ln w="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Test Catalog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32C003-688F-40FA-881D-6DD0B1DFA644}"/>
              </a:ext>
            </a:extLst>
          </p:cNvPr>
          <p:cNvGrpSpPr/>
          <p:nvPr/>
        </p:nvGrpSpPr>
        <p:grpSpPr>
          <a:xfrm>
            <a:off x="2056725" y="2896668"/>
            <a:ext cx="4281955" cy="2127357"/>
            <a:chOff x="2056725" y="2896668"/>
            <a:chExt cx="4281955" cy="21273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A1A6EE-A9AE-40A1-BA16-4F780C2FC05F}"/>
                </a:ext>
              </a:extLst>
            </p:cNvPr>
            <p:cNvGrpSpPr/>
            <p:nvPr/>
          </p:nvGrpSpPr>
          <p:grpSpPr>
            <a:xfrm>
              <a:off x="2056725" y="3430068"/>
              <a:ext cx="4281955" cy="486394"/>
              <a:chOff x="532724" y="4118980"/>
              <a:chExt cx="4281955" cy="486394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342EEA7-4432-4D32-87FB-94D0F8884A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010" y="4451896"/>
                <a:ext cx="82966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7330D6B-FD4A-4372-973D-C1B5C9418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1658" y="4349033"/>
                <a:ext cx="823021" cy="15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AC7F2E-04D9-4682-B094-49717F2A9979}"/>
                  </a:ext>
                </a:extLst>
              </p:cNvPr>
              <p:cNvSpPr txBox="1"/>
              <p:nvPr/>
            </p:nvSpPr>
            <p:spPr>
              <a:xfrm>
                <a:off x="4207642" y="4273727"/>
                <a:ext cx="38343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LAW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53598D-C6E7-4F1A-88E4-BA47089776AB}"/>
                  </a:ext>
                </a:extLst>
              </p:cNvPr>
              <p:cNvSpPr/>
              <p:nvPr/>
            </p:nvSpPr>
            <p:spPr>
              <a:xfrm>
                <a:off x="532724" y="4118980"/>
                <a:ext cx="884179" cy="4863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Vendor 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F5318B-2DBC-478C-BAF2-F5E5F79517BC}"/>
                  </a:ext>
                </a:extLst>
              </p:cNvPr>
              <p:cNvSpPr/>
              <p:nvPr/>
            </p:nvSpPr>
            <p:spPr>
              <a:xfrm>
                <a:off x="2630878" y="4139267"/>
                <a:ext cx="1346338" cy="466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Analyzer 2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F7AD1E7-972C-4164-AEDA-6FFEA5F6EC91}"/>
                  </a:ext>
                </a:extLst>
              </p:cNvPr>
              <p:cNvCxnSpPr>
                <a:cxnSpLocks/>
                <a:stCxn id="19" idx="1"/>
                <a:endCxn id="18" idx="3"/>
              </p:cNvCxnSpPr>
              <p:nvPr/>
            </p:nvCxnSpPr>
            <p:spPr>
              <a:xfrm flipH="1" flipV="1">
                <a:off x="1416903" y="4362177"/>
                <a:ext cx="1213975" cy="10144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9C668A-1CB7-4C84-8543-A67CA08E58C0}"/>
                  </a:ext>
                </a:extLst>
              </p:cNvPr>
              <p:cNvSpPr txBox="1"/>
              <p:nvPr/>
            </p:nvSpPr>
            <p:spPr>
              <a:xfrm>
                <a:off x="1672409" y="4254455"/>
                <a:ext cx="506407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/>
              <a:p>
                <a:r>
                  <a:rPr lang="en-US" sz="800" b="1" dirty="0"/>
                  <a:t>LIVD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757BBA-8CA2-4DCD-811F-35D934A61BCD}"/>
                </a:ext>
              </a:extLst>
            </p:cNvPr>
            <p:cNvGrpSpPr/>
            <p:nvPr/>
          </p:nvGrpSpPr>
          <p:grpSpPr>
            <a:xfrm>
              <a:off x="2056725" y="2896668"/>
              <a:ext cx="4281955" cy="466108"/>
              <a:chOff x="2056725" y="2896668"/>
              <a:chExt cx="4281955" cy="466108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D099D16-B2D5-47F5-8A6D-BEDB508AF88D}"/>
                  </a:ext>
                </a:extLst>
              </p:cNvPr>
              <p:cNvCxnSpPr>
                <a:cxnSpLocks/>
                <a:stCxn id="25" idx="1"/>
                <a:endCxn id="10" idx="3"/>
              </p:cNvCxnSpPr>
              <p:nvPr/>
            </p:nvCxnSpPr>
            <p:spPr>
              <a:xfrm flipH="1" flipV="1">
                <a:off x="2936305" y="3129722"/>
                <a:ext cx="1218574" cy="1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2D5B4E-B4D8-4A01-9EB5-0A52D2C0B0D9}"/>
                  </a:ext>
                </a:extLst>
              </p:cNvPr>
              <p:cNvSpPr txBox="1"/>
              <p:nvPr/>
            </p:nvSpPr>
            <p:spPr>
              <a:xfrm>
                <a:off x="3208465" y="3025069"/>
                <a:ext cx="506407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LIVD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39E550-7790-45B8-8502-6B9ABF6AB859}"/>
                  </a:ext>
                </a:extLst>
              </p:cNvPr>
              <p:cNvSpPr/>
              <p:nvPr/>
            </p:nvSpPr>
            <p:spPr>
              <a:xfrm>
                <a:off x="2056725" y="2896668"/>
                <a:ext cx="879581" cy="46610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Vendor 1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CB798D4-96CD-4A89-8172-D5E65AF85B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9011" y="3170376"/>
                <a:ext cx="82966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B81038B-3CC6-4242-912A-C5206864C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5659" y="3067513"/>
                <a:ext cx="823021" cy="15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FDAD7E-9A2E-4663-B0A2-972BE50C601C}"/>
                  </a:ext>
                </a:extLst>
              </p:cNvPr>
              <p:cNvSpPr txBox="1"/>
              <p:nvPr/>
            </p:nvSpPr>
            <p:spPr>
              <a:xfrm>
                <a:off x="5731642" y="2992207"/>
                <a:ext cx="38343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LAW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C0C116-497B-4B7E-9C07-AB304DC7E62E}"/>
                  </a:ext>
                </a:extLst>
              </p:cNvPr>
              <p:cNvSpPr/>
              <p:nvPr/>
            </p:nvSpPr>
            <p:spPr>
              <a:xfrm>
                <a:off x="4154879" y="2896669"/>
                <a:ext cx="1354132" cy="46610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Analyzer 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113687-7D8C-4981-898D-741D302CE355}"/>
                </a:ext>
              </a:extLst>
            </p:cNvPr>
            <p:cNvGrpSpPr/>
            <p:nvPr/>
          </p:nvGrpSpPr>
          <p:grpSpPr>
            <a:xfrm>
              <a:off x="2056725" y="3991746"/>
              <a:ext cx="4281955" cy="486394"/>
              <a:chOff x="532724" y="4118980"/>
              <a:chExt cx="4281955" cy="486394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031BF6C-E654-4CDE-800E-FAECC4CBCD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010" y="4451896"/>
                <a:ext cx="82966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4DFD4D1-2E60-4C84-9A1D-939E87EEA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1658" y="4349033"/>
                <a:ext cx="823021" cy="15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865AF9-5207-4D78-A3B8-629C76ACA755}"/>
                  </a:ext>
                </a:extLst>
              </p:cNvPr>
              <p:cNvSpPr txBox="1"/>
              <p:nvPr/>
            </p:nvSpPr>
            <p:spPr>
              <a:xfrm>
                <a:off x="4207642" y="4273727"/>
                <a:ext cx="38343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LAW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13C823F-C8E1-47A3-AE48-5429734B565D}"/>
                  </a:ext>
                </a:extLst>
              </p:cNvPr>
              <p:cNvSpPr/>
              <p:nvPr/>
            </p:nvSpPr>
            <p:spPr>
              <a:xfrm>
                <a:off x="532724" y="4118980"/>
                <a:ext cx="884179" cy="48639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Vendor 3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BC001E-8E5E-429D-8965-8F823283D439}"/>
                  </a:ext>
                </a:extLst>
              </p:cNvPr>
              <p:cNvSpPr/>
              <p:nvPr/>
            </p:nvSpPr>
            <p:spPr>
              <a:xfrm>
                <a:off x="2630878" y="4139267"/>
                <a:ext cx="1346338" cy="46610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Analyzer 3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2BEE5CB-6E9F-42B2-9158-88BC8674DD8E}"/>
                  </a:ext>
                </a:extLst>
              </p:cNvPr>
              <p:cNvCxnSpPr>
                <a:cxnSpLocks/>
                <a:stCxn id="41" idx="1"/>
                <a:endCxn id="40" idx="3"/>
              </p:cNvCxnSpPr>
              <p:nvPr/>
            </p:nvCxnSpPr>
            <p:spPr>
              <a:xfrm flipH="1" flipV="1">
                <a:off x="1416903" y="4362177"/>
                <a:ext cx="1213975" cy="10144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247066-F78C-4DF5-A8DE-EB6CC0139C6D}"/>
                  </a:ext>
                </a:extLst>
              </p:cNvPr>
              <p:cNvSpPr txBox="1"/>
              <p:nvPr/>
            </p:nvSpPr>
            <p:spPr>
              <a:xfrm>
                <a:off x="1672409" y="4254455"/>
                <a:ext cx="506407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/>
              <a:p>
                <a:r>
                  <a:rPr lang="en-US" sz="800" b="1" dirty="0"/>
                  <a:t>LIVD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965ECA7-FDCC-4E40-9D92-61A600C7CD07}"/>
                </a:ext>
              </a:extLst>
            </p:cNvPr>
            <p:cNvGrpSpPr/>
            <p:nvPr/>
          </p:nvGrpSpPr>
          <p:grpSpPr>
            <a:xfrm>
              <a:off x="2056725" y="4537631"/>
              <a:ext cx="4281955" cy="486394"/>
              <a:chOff x="532724" y="4118980"/>
              <a:chExt cx="4281955" cy="486394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96C4CF0-C1EE-48BF-A449-105231A2C7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010" y="4451896"/>
                <a:ext cx="82966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F58FE9A-BADB-488E-A2DC-B49415768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1658" y="4349033"/>
                <a:ext cx="823021" cy="15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29A87EA-23EA-45CB-8994-8F1D386F0F5C}"/>
                  </a:ext>
                </a:extLst>
              </p:cNvPr>
              <p:cNvSpPr txBox="1"/>
              <p:nvPr/>
            </p:nvSpPr>
            <p:spPr>
              <a:xfrm>
                <a:off x="4207642" y="4273727"/>
                <a:ext cx="38343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LAW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ADC7B7C-1208-425E-B0DC-1AE2C100379F}"/>
                  </a:ext>
                </a:extLst>
              </p:cNvPr>
              <p:cNvSpPr/>
              <p:nvPr/>
            </p:nvSpPr>
            <p:spPr>
              <a:xfrm>
                <a:off x="532724" y="4118980"/>
                <a:ext cx="884179" cy="4863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CCB3345-041B-468D-B1EE-277CDED8E899}"/>
                  </a:ext>
                </a:extLst>
              </p:cNvPr>
              <p:cNvSpPr/>
              <p:nvPr/>
            </p:nvSpPr>
            <p:spPr>
              <a:xfrm>
                <a:off x="2630878" y="4139267"/>
                <a:ext cx="1346338" cy="466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245FF5E-9A6A-4D15-8189-746DBF0FDB9A}"/>
                  </a:ext>
                </a:extLst>
              </p:cNvPr>
              <p:cNvCxnSpPr>
                <a:cxnSpLocks/>
                <a:stCxn id="54" idx="1"/>
                <a:endCxn id="53" idx="3"/>
              </p:cNvCxnSpPr>
              <p:nvPr/>
            </p:nvCxnSpPr>
            <p:spPr>
              <a:xfrm flipH="1" flipV="1">
                <a:off x="1416903" y="4362177"/>
                <a:ext cx="1213975" cy="10144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CDE0B6D-70E4-4016-9FAF-7754EB6FC4CF}"/>
                  </a:ext>
                </a:extLst>
              </p:cNvPr>
              <p:cNvSpPr txBox="1"/>
              <p:nvPr/>
            </p:nvSpPr>
            <p:spPr>
              <a:xfrm>
                <a:off x="1672409" y="4254455"/>
                <a:ext cx="506407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/>
              <a:p>
                <a:r>
                  <a:rPr lang="en-US" sz="800" b="1" dirty="0"/>
                  <a:t>LIVD</a:t>
                </a:r>
              </a:p>
            </p:txBody>
          </p:sp>
        </p:grpSp>
      </p:grpSp>
      <p:pic>
        <p:nvPicPr>
          <p:cNvPr id="57" name="Content Placeholder 7">
            <a:extLst>
              <a:ext uri="{FF2B5EF4-FFF2-40B4-BE49-F238E27FC236}">
                <a16:creationId xmlns:a16="http://schemas.microsoft.com/office/drawing/2014/main" id="{73FE609F-7364-4779-A03B-6C176F37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491" y="2121999"/>
            <a:ext cx="1664928" cy="1606656"/>
          </a:xfrm>
          <a:prstGeom prst="rect">
            <a:avLst/>
          </a:prstGeom>
        </p:spPr>
      </p:pic>
      <p:cxnSp>
        <p:nvCxnSpPr>
          <p:cNvPr id="58" name="Curved Connector 167">
            <a:extLst>
              <a:ext uri="{FF2B5EF4-FFF2-40B4-BE49-F238E27FC236}">
                <a16:creationId xmlns:a16="http://schemas.microsoft.com/office/drawing/2014/main" id="{0C0C825B-DD9C-4244-8F9E-75ACCCD9EF3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6474597" y="1204751"/>
            <a:ext cx="3036358" cy="917248"/>
          </a:xfrm>
          <a:prstGeom prst="curvedConnector2">
            <a:avLst/>
          </a:prstGeom>
          <a:ln w="38100">
            <a:prstDash val="dash"/>
            <a:headEnd type="none"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4B1421F-F111-43C7-A454-3899ACDDEECA}"/>
              </a:ext>
            </a:extLst>
          </p:cNvPr>
          <p:cNvSpPr txBox="1"/>
          <p:nvPr/>
        </p:nvSpPr>
        <p:spPr>
          <a:xfrm>
            <a:off x="8979991" y="373732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Providers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4FB45C-DAFD-45C7-933D-8BA548A4290E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CURRENT STATUS: Expected Compatibility</a:t>
            </a:r>
          </a:p>
        </p:txBody>
      </p:sp>
      <p:pic>
        <p:nvPicPr>
          <p:cNvPr id="61" name="Picture 60" descr="Office of the National Coordinator for Health Information Technology">
            <a:extLst>
              <a:ext uri="{FF2B5EF4-FFF2-40B4-BE49-F238E27FC236}">
                <a16:creationId xmlns:a16="http://schemas.microsoft.com/office/drawing/2014/main" id="{D9B0D3B6-A178-4A19-B6BE-3A3A5A098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4" y="6115502"/>
            <a:ext cx="2579320" cy="690683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1B7D304-9F38-4F8E-BDB4-7FD502DEC70E}"/>
              </a:ext>
            </a:extLst>
          </p:cNvPr>
          <p:cNvGrpSpPr/>
          <p:nvPr/>
        </p:nvGrpSpPr>
        <p:grpSpPr>
          <a:xfrm>
            <a:off x="7167540" y="2747382"/>
            <a:ext cx="1678163" cy="393389"/>
            <a:chOff x="7167540" y="2747382"/>
            <a:chExt cx="1678163" cy="39338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45BC82-B866-413A-9BE9-4EBCFC77DD7E}"/>
                </a:ext>
              </a:extLst>
            </p:cNvPr>
            <p:cNvGrpSpPr/>
            <p:nvPr/>
          </p:nvGrpSpPr>
          <p:grpSpPr>
            <a:xfrm>
              <a:off x="7167540" y="2925327"/>
              <a:ext cx="1389888" cy="215444"/>
              <a:chOff x="5634723" y="3910653"/>
              <a:chExt cx="1389156" cy="25380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ED51D6C-A317-412A-92E5-B90E309D60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34723" y="4032358"/>
                <a:ext cx="1389156" cy="0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FA2F32-ACB0-417F-A730-52C4FEB732A4}"/>
                  </a:ext>
                </a:extLst>
              </p:cNvPr>
              <p:cNvSpPr txBox="1"/>
              <p:nvPr/>
            </p:nvSpPr>
            <p:spPr>
              <a:xfrm>
                <a:off x="6088194" y="3910653"/>
                <a:ext cx="456959" cy="2538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LOI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8BAB76B-4E31-4F56-B2E6-6E8A924C32B5}"/>
                </a:ext>
              </a:extLst>
            </p:cNvPr>
            <p:cNvSpPr txBox="1"/>
            <p:nvPr/>
          </p:nvSpPr>
          <p:spPr>
            <a:xfrm>
              <a:off x="8017463" y="2747382"/>
              <a:ext cx="828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Orders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40BB7D2-EA9B-40BC-9C66-25B6E7BE4DE7}"/>
              </a:ext>
            </a:extLst>
          </p:cNvPr>
          <p:cNvGrpSpPr/>
          <p:nvPr/>
        </p:nvGrpSpPr>
        <p:grpSpPr>
          <a:xfrm>
            <a:off x="7156222" y="3342633"/>
            <a:ext cx="1728978" cy="428181"/>
            <a:chOff x="7156222" y="3342633"/>
            <a:chExt cx="1728978" cy="42818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A8558CB-3101-4D90-816F-CA8FC47E84BF}"/>
                </a:ext>
              </a:extLst>
            </p:cNvPr>
            <p:cNvGrpSpPr/>
            <p:nvPr/>
          </p:nvGrpSpPr>
          <p:grpSpPr>
            <a:xfrm>
              <a:off x="7156222" y="3342633"/>
              <a:ext cx="1393150" cy="215444"/>
              <a:chOff x="5630729" y="4360763"/>
              <a:chExt cx="1393150" cy="21544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D8B6FA-00B0-4430-8799-13BC070E7C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729" y="4451896"/>
                <a:ext cx="1393150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E57722-C006-4BF5-8D03-EAE3350BACAF}"/>
                  </a:ext>
                </a:extLst>
              </p:cNvPr>
              <p:cNvSpPr txBox="1"/>
              <p:nvPr/>
            </p:nvSpPr>
            <p:spPr>
              <a:xfrm>
                <a:off x="6088432" y="4360763"/>
                <a:ext cx="457201" cy="215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45720" rIns="45720" rtlCol="0" anchor="ctr" anchorCtr="1">
                <a:spAutoFit/>
              </a:bodyPr>
              <a:lstStyle>
                <a:defPPr>
                  <a:defRPr lang="en-US"/>
                </a:defPPr>
                <a:lvl1pPr>
                  <a:defRPr sz="800" b="1"/>
                </a:lvl1pPr>
              </a:lstStyle>
              <a:p>
                <a:r>
                  <a:rPr lang="en-US" dirty="0"/>
                  <a:t>LRI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03F069-563D-4BA7-952F-1198B73089EC}"/>
                </a:ext>
              </a:extLst>
            </p:cNvPr>
            <p:cNvSpPr txBox="1"/>
            <p:nvPr/>
          </p:nvSpPr>
          <p:spPr>
            <a:xfrm>
              <a:off x="8016244" y="3401482"/>
              <a:ext cx="868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3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70173" y="2866023"/>
            <a:ext cx="6314789" cy="3004664"/>
            <a:chOff x="2579860" y="2151749"/>
            <a:chExt cx="7501290" cy="3338514"/>
          </a:xfrm>
        </p:grpSpPr>
        <p:sp>
          <p:nvSpPr>
            <p:cNvPr id="76" name="AutoShape 29"/>
            <p:cNvSpPr>
              <a:spLocks noChangeArrowheads="1"/>
            </p:cNvSpPr>
            <p:nvPr/>
          </p:nvSpPr>
          <p:spPr bwMode="auto">
            <a:xfrm>
              <a:off x="2937048" y="2613712"/>
              <a:ext cx="2363787" cy="398462"/>
            </a:xfrm>
            <a:prstGeom prst="flowChartTerminator">
              <a:avLst/>
            </a:prstGeom>
            <a:solidFill>
              <a:srgbClr val="FFFFFF"/>
            </a:solidFill>
            <a:ln w="15875">
              <a:solidFill>
                <a:srgbClr val="00000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980" kern="0">
                <a:solidFill>
                  <a:srgbClr val="FFFF00"/>
                </a:solidFill>
              </a:endParaRPr>
            </a:p>
          </p:txBody>
        </p:sp>
        <p:sp>
          <p:nvSpPr>
            <p:cNvPr id="77" name="AutoShape 30"/>
            <p:cNvSpPr>
              <a:spLocks noChangeArrowheads="1"/>
            </p:cNvSpPr>
            <p:nvPr/>
          </p:nvSpPr>
          <p:spPr bwMode="auto">
            <a:xfrm>
              <a:off x="3211685" y="2654988"/>
              <a:ext cx="639763" cy="3000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3160886" y="2635937"/>
              <a:ext cx="57164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40">
                  <a:solidFill>
                    <a:srgbClr val="00000A"/>
                  </a:solidFill>
                  <a:latin typeface="Arial Narrow" pitchFamily="34" charset="0"/>
                </a:rPr>
                <a:t>data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3827635" y="2626412"/>
              <a:ext cx="1128714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40" dirty="0">
                  <a:solidFill>
                    <a:srgbClr val="00000A"/>
                  </a:solidFill>
                  <a:latin typeface="Arial Narrow" pitchFamily="34" charset="0"/>
                </a:rPr>
                <a:t>138 mmHg</a:t>
              </a:r>
            </a:p>
          </p:txBody>
        </p:sp>
        <p:sp>
          <p:nvSpPr>
            <p:cNvPr id="80" name="Text Box 37"/>
            <p:cNvSpPr txBox="1">
              <a:spLocks noChangeArrowheads="1"/>
            </p:cNvSpPr>
            <p:nvPr/>
          </p:nvSpPr>
          <p:spPr bwMode="auto">
            <a:xfrm>
              <a:off x="5223048" y="2181912"/>
              <a:ext cx="2249487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40">
                  <a:solidFill>
                    <a:srgbClr val="00000A"/>
                  </a:solidFill>
                  <a:latin typeface="Arial Narrow" pitchFamily="34" charset="0"/>
                </a:rPr>
                <a:t>SystolicBP</a:t>
              </a:r>
            </a:p>
          </p:txBody>
        </p:sp>
        <p:sp>
          <p:nvSpPr>
            <p:cNvPr id="81" name="AutoShape 38"/>
            <p:cNvSpPr>
              <a:spLocks noChangeArrowheads="1"/>
            </p:cNvSpPr>
            <p:nvPr/>
          </p:nvSpPr>
          <p:spPr bwMode="auto">
            <a:xfrm>
              <a:off x="2579860" y="2178737"/>
              <a:ext cx="2606675" cy="292100"/>
            </a:xfrm>
            <a:prstGeom prst="flowChartTerminator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82" name="Text Box 39"/>
            <p:cNvSpPr txBox="1">
              <a:spLocks noChangeArrowheads="1"/>
            </p:cNvSpPr>
            <p:nvPr/>
          </p:nvSpPr>
          <p:spPr bwMode="auto">
            <a:xfrm>
              <a:off x="2687809" y="2151749"/>
              <a:ext cx="2847974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40" dirty="0" err="1">
                  <a:solidFill>
                    <a:srgbClr val="00000A"/>
                  </a:solidFill>
                  <a:latin typeface="Arial Narrow" pitchFamily="34" charset="0"/>
                </a:rPr>
                <a:t>SystolicBPObs</a:t>
              </a:r>
              <a:endParaRPr lang="en-US" altLang="en-US" sz="1440" dirty="0">
                <a:solidFill>
                  <a:srgbClr val="00000A"/>
                </a:solidFill>
                <a:latin typeface="Arial Narrow" pitchFamily="34" charset="0"/>
              </a:endParaRPr>
            </a:p>
          </p:txBody>
        </p:sp>
        <p:grpSp>
          <p:nvGrpSpPr>
            <p:cNvPr id="83" name="Group 37"/>
            <p:cNvGrpSpPr>
              <a:grpSpLocks/>
            </p:cNvGrpSpPr>
            <p:nvPr/>
          </p:nvGrpSpPr>
          <p:grpSpPr bwMode="auto">
            <a:xfrm>
              <a:off x="3208510" y="3112188"/>
              <a:ext cx="3983591" cy="2378075"/>
              <a:chOff x="2162067" y="3262457"/>
              <a:chExt cx="3983591" cy="2378075"/>
            </a:xfrm>
          </p:grpSpPr>
          <p:sp>
            <p:nvSpPr>
              <p:cNvPr id="91" name="AutoShape 33"/>
              <p:cNvSpPr>
                <a:spLocks noChangeArrowheads="1"/>
              </p:cNvSpPr>
              <p:nvPr/>
            </p:nvSpPr>
            <p:spPr bwMode="auto">
              <a:xfrm>
                <a:off x="2163655" y="3300557"/>
                <a:ext cx="639762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8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2" name="Text Box 34"/>
              <p:cNvSpPr txBox="1">
                <a:spLocks noChangeArrowheads="1"/>
              </p:cNvSpPr>
              <p:nvPr/>
            </p:nvSpPr>
            <p:spPr bwMode="auto">
              <a:xfrm>
                <a:off x="2162067" y="3262457"/>
                <a:ext cx="651616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>
                    <a:solidFill>
                      <a:srgbClr val="00000A"/>
                    </a:solidFill>
                    <a:latin typeface="Arial Narrow" pitchFamily="34" charset="0"/>
                  </a:rPr>
                  <a:t>quals</a:t>
                </a:r>
              </a:p>
            </p:txBody>
          </p:sp>
          <p:sp>
            <p:nvSpPr>
              <p:cNvPr id="93" name="AutoShape 40"/>
              <p:cNvSpPr>
                <a:spLocks noChangeArrowheads="1"/>
              </p:cNvSpPr>
              <p:nvPr/>
            </p:nvSpPr>
            <p:spPr bwMode="auto">
              <a:xfrm>
                <a:off x="2665305" y="4170507"/>
                <a:ext cx="2363787" cy="398462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980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AutoShape 41"/>
              <p:cNvSpPr>
                <a:spLocks noChangeArrowheads="1"/>
              </p:cNvSpPr>
              <p:nvPr/>
            </p:nvSpPr>
            <p:spPr bwMode="auto">
              <a:xfrm>
                <a:off x="2939942" y="4211782"/>
                <a:ext cx="639763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8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5" name="Text Box 42"/>
              <p:cNvSpPr txBox="1">
                <a:spLocks noChangeArrowheads="1"/>
              </p:cNvSpPr>
              <p:nvPr/>
            </p:nvSpPr>
            <p:spPr bwMode="auto">
              <a:xfrm>
                <a:off x="2889143" y="4192733"/>
                <a:ext cx="571640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96" name="Text Box 43"/>
              <p:cNvSpPr txBox="1">
                <a:spLocks noChangeArrowheads="1"/>
              </p:cNvSpPr>
              <p:nvPr/>
            </p:nvSpPr>
            <p:spPr bwMode="auto">
              <a:xfrm>
                <a:off x="3555892" y="4183207"/>
                <a:ext cx="1139772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 dirty="0">
                    <a:solidFill>
                      <a:srgbClr val="00000A"/>
                    </a:solidFill>
                    <a:latin typeface="Arial Narrow" pitchFamily="34" charset="0"/>
                  </a:rPr>
                  <a:t>Right Arm</a:t>
                </a:r>
              </a:p>
            </p:txBody>
          </p:sp>
          <p:sp>
            <p:nvSpPr>
              <p:cNvPr id="97" name="Text Box 44"/>
              <p:cNvSpPr txBox="1">
                <a:spLocks noChangeArrowheads="1"/>
              </p:cNvSpPr>
              <p:nvPr/>
            </p:nvSpPr>
            <p:spPr bwMode="auto">
              <a:xfrm>
                <a:off x="4656030" y="3672072"/>
                <a:ext cx="1348721" cy="359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  <a:endParaRPr lang="en-US" altLang="en-US" sz="144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8" name="AutoShape 45"/>
              <p:cNvSpPr>
                <a:spLocks noChangeArrowheads="1"/>
              </p:cNvSpPr>
              <p:nvPr/>
            </p:nvSpPr>
            <p:spPr bwMode="auto">
              <a:xfrm>
                <a:off x="2308117" y="3735532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8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9" name="Text Box 46"/>
              <p:cNvSpPr txBox="1">
                <a:spLocks noChangeArrowheads="1"/>
              </p:cNvSpPr>
              <p:nvPr/>
            </p:nvSpPr>
            <p:spPr bwMode="auto">
              <a:xfrm>
                <a:off x="2416067" y="3708543"/>
                <a:ext cx="1314276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  <a:endParaRPr lang="en-US" altLang="en-US" sz="144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0" name="AutoShape 47"/>
              <p:cNvSpPr>
                <a:spLocks noChangeArrowheads="1"/>
              </p:cNvSpPr>
              <p:nvPr/>
            </p:nvSpPr>
            <p:spPr bwMode="auto">
              <a:xfrm>
                <a:off x="2666892" y="5242069"/>
                <a:ext cx="2363788" cy="398463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980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AutoShape 48"/>
              <p:cNvSpPr>
                <a:spLocks noChangeArrowheads="1"/>
              </p:cNvSpPr>
              <p:nvPr/>
            </p:nvSpPr>
            <p:spPr bwMode="auto">
              <a:xfrm>
                <a:off x="2941530" y="5283344"/>
                <a:ext cx="639762" cy="3000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8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102" name="Text Box 49"/>
              <p:cNvSpPr txBox="1">
                <a:spLocks noChangeArrowheads="1"/>
              </p:cNvSpPr>
              <p:nvPr/>
            </p:nvSpPr>
            <p:spPr bwMode="auto">
              <a:xfrm>
                <a:off x="2890731" y="5264293"/>
                <a:ext cx="571640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103" name="Text Box 50"/>
              <p:cNvSpPr txBox="1">
                <a:spLocks noChangeArrowheads="1"/>
              </p:cNvSpPr>
              <p:nvPr/>
            </p:nvSpPr>
            <p:spPr bwMode="auto">
              <a:xfrm>
                <a:off x="3557481" y="5254769"/>
                <a:ext cx="810852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>
                    <a:solidFill>
                      <a:srgbClr val="00000A"/>
                    </a:solidFill>
                    <a:latin typeface="Arial Narrow" pitchFamily="34" charset="0"/>
                  </a:rPr>
                  <a:t>Sitting</a:t>
                </a:r>
              </a:p>
            </p:txBody>
          </p:sp>
          <p:sp>
            <p:nvSpPr>
              <p:cNvPr id="104" name="Text Box 51"/>
              <p:cNvSpPr txBox="1">
                <a:spLocks noChangeArrowheads="1"/>
              </p:cNvSpPr>
              <p:nvPr/>
            </p:nvSpPr>
            <p:spPr bwMode="auto">
              <a:xfrm>
                <a:off x="4657616" y="4754707"/>
                <a:ext cx="1488042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</a:p>
            </p:txBody>
          </p:sp>
          <p:sp>
            <p:nvSpPr>
              <p:cNvPr id="105" name="AutoShape 52"/>
              <p:cNvSpPr>
                <a:spLocks noChangeArrowheads="1"/>
              </p:cNvSpPr>
              <p:nvPr/>
            </p:nvSpPr>
            <p:spPr bwMode="auto">
              <a:xfrm>
                <a:off x="2309705" y="4807094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8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106" name="Text Box 53"/>
              <p:cNvSpPr txBox="1">
                <a:spLocks noChangeArrowheads="1"/>
              </p:cNvSpPr>
              <p:nvPr/>
            </p:nvSpPr>
            <p:spPr bwMode="auto">
              <a:xfrm>
                <a:off x="2417655" y="4780107"/>
                <a:ext cx="1422815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440" kern="0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6873926" y="3869424"/>
              <a:ext cx="1428882" cy="7809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5300835" y="4785161"/>
              <a:ext cx="3001971" cy="5300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8376703" y="4514609"/>
              <a:ext cx="1704447" cy="379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0A"/>
                  </a:solidFill>
                </a:defRPr>
              </a:lvl1pPr>
            </a:lstStyle>
            <a:p>
              <a:pPr defTabSz="411480"/>
              <a:r>
                <a:rPr lang="en-US" sz="1620" dirty="0"/>
                <a:t>SNOMED CT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123814" y="2499738"/>
              <a:ext cx="1348721" cy="3526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7279595" y="2646269"/>
              <a:ext cx="2330506" cy="656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411480"/>
              <a:r>
                <a:rPr lang="en-US" sz="1620" dirty="0">
                  <a:solidFill>
                    <a:srgbClr val="00000A"/>
                  </a:solidFill>
                </a:rPr>
                <a:t>LOINC or  </a:t>
              </a:r>
            </a:p>
            <a:p>
              <a:pPr algn="ctr" defTabSz="411480"/>
              <a:r>
                <a:rPr lang="en-US" sz="1620" dirty="0">
                  <a:solidFill>
                    <a:srgbClr val="00000A"/>
                  </a:solidFill>
                </a:rPr>
                <a:t>SNOMED Observable</a:t>
              </a:r>
              <a:endParaRPr lang="en-US" dirty="0">
                <a:solidFill>
                  <a:srgbClr val="00000A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 flipV="1">
              <a:off x="5553126" y="4219468"/>
              <a:ext cx="2644776" cy="4798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cxnSpLocks/>
              <a:endCxn id="104" idx="3"/>
            </p:cNvCxnSpPr>
            <p:nvPr/>
          </p:nvCxnSpPr>
          <p:spPr bwMode="auto">
            <a:xfrm flipH="1">
              <a:off x="7192102" y="4744190"/>
              <a:ext cx="1058340" cy="3465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8515709" y="3136100"/>
            <a:ext cx="1163700" cy="341634"/>
            <a:chOff x="8786601" y="3145185"/>
            <a:chExt cx="1293000" cy="379594"/>
          </a:xfrm>
        </p:grpSpPr>
        <p:sp>
          <p:nvSpPr>
            <p:cNvPr id="58" name="HL7 CDA"/>
            <p:cNvSpPr txBox="1"/>
            <p:nvPr/>
          </p:nvSpPr>
          <p:spPr>
            <a:xfrm>
              <a:off x="9335985" y="3145185"/>
              <a:ext cx="743616" cy="299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7" tIns="32147" rIns="32147" bIns="32147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330" kern="0" dirty="0"/>
                <a:t>HL7 CDA</a:t>
              </a:r>
            </a:p>
          </p:txBody>
        </p:sp>
        <p:sp>
          <p:nvSpPr>
            <p:cNvPr id="72" name="Connection Line"/>
            <p:cNvSpPr/>
            <p:nvPr/>
          </p:nvSpPr>
          <p:spPr>
            <a:xfrm>
              <a:off x="8786601" y="3398667"/>
              <a:ext cx="505495" cy="12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48705" y="2526400"/>
            <a:ext cx="1052445" cy="853751"/>
            <a:chOff x="8487890" y="2426110"/>
            <a:chExt cx="1169383" cy="948613"/>
          </a:xfrm>
        </p:grpSpPr>
        <p:sp>
          <p:nvSpPr>
            <p:cNvPr id="57" name="CDISC"/>
            <p:cNvSpPr txBox="1"/>
            <p:nvPr/>
          </p:nvSpPr>
          <p:spPr>
            <a:xfrm>
              <a:off x="9127392" y="2426110"/>
              <a:ext cx="529881" cy="299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7" tIns="32147" rIns="32147" bIns="32147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330" kern="0" dirty="0"/>
                <a:t>CDISC</a:t>
              </a:r>
            </a:p>
          </p:txBody>
        </p:sp>
        <p:sp>
          <p:nvSpPr>
            <p:cNvPr id="73" name="Connection Line"/>
            <p:cNvSpPr/>
            <p:nvPr/>
          </p:nvSpPr>
          <p:spPr>
            <a:xfrm>
              <a:off x="8487890" y="2797550"/>
              <a:ext cx="655846" cy="57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94837" y="1979656"/>
            <a:ext cx="1270381" cy="1323487"/>
            <a:chOff x="7836464" y="1853892"/>
            <a:chExt cx="1411533" cy="1470542"/>
          </a:xfrm>
        </p:grpSpPr>
        <p:sp>
          <p:nvSpPr>
            <p:cNvPr id="56" name="HL7 FHIR"/>
            <p:cNvSpPr txBox="1"/>
            <p:nvPr/>
          </p:nvSpPr>
          <p:spPr>
            <a:xfrm>
              <a:off x="7836464" y="1853892"/>
              <a:ext cx="1411533" cy="299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7" tIns="32147" rIns="32147" bIns="32147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330" kern="0" dirty="0"/>
                <a:t>HL7 FHIR</a:t>
              </a:r>
              <a:r>
                <a:rPr lang="en-US" sz="1330" kern="0" dirty="0"/>
                <a:t> Profiles</a:t>
              </a:r>
              <a:endParaRPr sz="1330" kern="0" dirty="0"/>
            </a:p>
          </p:txBody>
        </p:sp>
        <p:sp>
          <p:nvSpPr>
            <p:cNvPr id="74" name="Connection Line"/>
            <p:cNvSpPr/>
            <p:nvPr/>
          </p:nvSpPr>
          <p:spPr>
            <a:xfrm>
              <a:off x="8221692" y="2200119"/>
              <a:ext cx="272858" cy="112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706" y="901883"/>
            <a:ext cx="4537042" cy="5524814"/>
            <a:chOff x="507896" y="621091"/>
            <a:chExt cx="5041157" cy="6138683"/>
          </a:xfrm>
        </p:grpSpPr>
        <p:grpSp>
          <p:nvGrpSpPr>
            <p:cNvPr id="5" name="Group 4"/>
            <p:cNvGrpSpPr/>
            <p:nvPr/>
          </p:nvGrpSpPr>
          <p:grpSpPr>
            <a:xfrm>
              <a:off x="511479" y="1131162"/>
              <a:ext cx="5037574" cy="5628612"/>
              <a:chOff x="511479" y="1131162"/>
              <a:chExt cx="5037574" cy="5628612"/>
            </a:xfrm>
          </p:grpSpPr>
          <p:sp>
            <p:nvSpPr>
              <p:cNvPr id="121" name="Rounded Rectangle"/>
              <p:cNvSpPr/>
              <p:nvPr/>
            </p:nvSpPr>
            <p:spPr>
              <a:xfrm>
                <a:off x="511479" y="2963430"/>
                <a:ext cx="5037574" cy="3796344"/>
              </a:xfrm>
              <a:prstGeom prst="roundRect">
                <a:avLst>
                  <a:gd name="adj" fmla="val 2352"/>
                </a:avLst>
              </a:prstGeom>
              <a:blipFill>
                <a:blip r:embed="rId3">
                  <a:alphaModFix amt="26086"/>
                </a:blip>
                <a:stretch>
                  <a:fillRect/>
                </a:stretch>
              </a:blipFill>
              <a:ln w="50800">
                <a:solidFill>
                  <a:srgbClr val="C2E1F9">
                    <a:alpha val="26086"/>
                  </a:srgbClr>
                </a:solidFill>
                <a:miter lim="400000"/>
              </a:ln>
            </p:spPr>
            <p:txBody>
              <a:bodyPr lIns="32147" tIns="32147" rIns="32147" bIns="32147" anchor="ctr"/>
              <a:lstStyle/>
              <a:p>
                <a:pPr algn="ctr" defTabSz="369676" hangingPunct="0">
                  <a:defRPr sz="2600"/>
                </a:pPr>
                <a:endParaRPr sz="1645" kern="0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14001" y="1131162"/>
                <a:ext cx="4312026" cy="4225400"/>
                <a:chOff x="814001" y="1131162"/>
                <a:chExt cx="4312026" cy="4225400"/>
              </a:xfrm>
            </p:grpSpPr>
            <p:grpSp>
              <p:nvGrpSpPr>
                <p:cNvPr id="148" name="Group"/>
                <p:cNvGrpSpPr/>
                <p:nvPr/>
              </p:nvGrpSpPr>
              <p:grpSpPr>
                <a:xfrm>
                  <a:off x="2041200" y="3453805"/>
                  <a:ext cx="1788605" cy="1902757"/>
                  <a:chOff x="0" y="0"/>
                  <a:chExt cx="2543793" cy="2706142"/>
                </a:xfrm>
              </p:grpSpPr>
              <p:sp>
                <p:nvSpPr>
                  <p:cNvPr id="141" name="Oval"/>
                  <p:cNvSpPr/>
                  <p:nvPr/>
                </p:nvSpPr>
                <p:spPr>
                  <a:xfrm>
                    <a:off x="0" y="1636230"/>
                    <a:ext cx="2543793" cy="1069912"/>
                  </a:xfrm>
                  <a:prstGeom prst="ellipse">
                    <a:avLst/>
                  </a:prstGeom>
                  <a:solidFill>
                    <a:srgbClr val="2FAC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2147" tIns="32147" rIns="32147" bIns="32147" numCol="1" anchor="ctr">
                    <a:noAutofit/>
                  </a:bodyPr>
                  <a:lstStyle/>
                  <a:p>
                    <a:pPr algn="ctr" defTabSz="369676" hangingPunct="0">
                      <a:defRPr sz="2600"/>
                    </a:pPr>
                    <a:endParaRPr sz="1645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2" name="Rectangle"/>
                  <p:cNvSpPr/>
                  <p:nvPr/>
                </p:nvSpPr>
                <p:spPr>
                  <a:xfrm>
                    <a:off x="0" y="522466"/>
                    <a:ext cx="2543793" cy="1652074"/>
                  </a:xfrm>
                  <a:prstGeom prst="rect">
                    <a:avLst/>
                  </a:prstGeom>
                  <a:solidFill>
                    <a:srgbClr val="2FAC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2147" tIns="32147" rIns="32147" bIns="32147" numCol="1" anchor="b">
                    <a:noAutofit/>
                  </a:bodyPr>
                  <a:lstStyle/>
                  <a:p>
                    <a:pPr algn="ctr" defTabSz="369676" hangingPunct="0">
                      <a:defRPr sz="2600"/>
                    </a:pPr>
                    <a:endParaRPr sz="1645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3" name="Oval"/>
                  <p:cNvSpPr/>
                  <p:nvPr/>
                </p:nvSpPr>
                <p:spPr>
                  <a:xfrm>
                    <a:off x="0" y="0"/>
                    <a:ext cx="2543793" cy="1069911"/>
                  </a:xfrm>
                  <a:prstGeom prst="ellipse">
                    <a:avLst/>
                  </a:prstGeom>
                  <a:solidFill>
                    <a:srgbClr val="2FAC66"/>
                  </a:solidFill>
                  <a:ln w="254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2147" tIns="32147" rIns="32147" bIns="32147" numCol="1" anchor="ctr">
                    <a:noAutofit/>
                  </a:bodyPr>
                  <a:lstStyle/>
                  <a:p>
                    <a:pPr algn="ctr" defTabSz="369676" hangingPunct="0">
                      <a:defRPr sz="2600"/>
                    </a:pPr>
                    <a:endParaRPr sz="1645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4" name="Repository of…"/>
                  <p:cNvSpPr txBox="1"/>
                  <p:nvPr/>
                </p:nvSpPr>
                <p:spPr>
                  <a:xfrm>
                    <a:off x="121045" y="1076455"/>
                    <a:ext cx="2301703" cy="14336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2147" tIns="32147" rIns="32147" bIns="32147" numCol="1" anchor="ctr">
                    <a:noAutofit/>
                  </a:bodyPr>
                  <a:lstStyle/>
                  <a:p>
                    <a:pPr algn="ctr" defTabSz="369676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30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Repository of</a:t>
                    </a:r>
                  </a:p>
                  <a:p>
                    <a:pPr algn="ctr" defTabSz="369676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30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Shared Models</a:t>
                    </a:r>
                  </a:p>
                  <a:p>
                    <a:pPr algn="ctr" defTabSz="369676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30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in an approved</a:t>
                    </a:r>
                  </a:p>
                  <a:p>
                    <a:pPr algn="ctr" defTabSz="369676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30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Formalism</a:t>
                    </a:r>
                  </a:p>
                </p:txBody>
              </p:sp>
              <p:sp>
                <p:nvSpPr>
                  <p:cNvPr id="171" name="Connection Line"/>
                  <p:cNvSpPr/>
                  <p:nvPr/>
                </p:nvSpPr>
                <p:spPr>
                  <a:xfrm>
                    <a:off x="183575" y="177548"/>
                    <a:ext cx="622567" cy="6958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20" h="21600" extrusionOk="0">
                        <a:moveTo>
                          <a:pt x="16220" y="21600"/>
                        </a:moveTo>
                        <a:cubicBezTo>
                          <a:pt x="-4648" y="14025"/>
                          <a:pt x="-5380" y="6825"/>
                          <a:pt x="14025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/>
                  <a:lstStyle/>
                  <a:p>
                    <a:pPr algn="ctr" defTabSz="369676" hangingPunct="0"/>
                    <a:endParaRPr sz="227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6" name="Model Review"/>
                  <p:cNvSpPr txBox="1"/>
                  <p:nvPr/>
                </p:nvSpPr>
                <p:spPr>
                  <a:xfrm>
                    <a:off x="417594" y="326547"/>
                    <a:ext cx="1708603" cy="4260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2147" tIns="32147" rIns="32147" bIns="32147" numCol="1" anchor="ctr">
                    <a:spAutoFit/>
                  </a:bodyPr>
                  <a:lstStyle>
                    <a:lvl1pPr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lvl1pPr>
                  </a:lstStyle>
                  <a:p>
                    <a:pPr algn="ctr" defTabSz="369676" hangingPunct="0"/>
                    <a:r>
                      <a:rPr sz="1330" kern="0"/>
                      <a:t>Model Review</a:t>
                    </a:r>
                  </a:p>
                </p:txBody>
              </p:sp>
              <p:sp>
                <p:nvSpPr>
                  <p:cNvPr id="172" name="Connection Line"/>
                  <p:cNvSpPr/>
                  <p:nvPr/>
                </p:nvSpPr>
                <p:spPr>
                  <a:xfrm>
                    <a:off x="1733633" y="186320"/>
                    <a:ext cx="622567" cy="6958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20" h="21600" extrusionOk="0">
                        <a:moveTo>
                          <a:pt x="0" y="0"/>
                        </a:moveTo>
                        <a:cubicBezTo>
                          <a:pt x="20868" y="7575"/>
                          <a:pt x="21600" y="14775"/>
                          <a:pt x="2195" y="2160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/>
                  <a:lstStyle/>
                  <a:p>
                    <a:pPr algn="ctr" defTabSz="369676" hangingPunct="0"/>
                    <a:endParaRPr sz="227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814001" y="1131162"/>
                  <a:ext cx="4312026" cy="2380378"/>
                  <a:chOff x="4071672" y="1149111"/>
                  <a:chExt cx="4312026" cy="2380378"/>
                </a:xfrm>
              </p:grpSpPr>
              <p:sp>
                <p:nvSpPr>
                  <p:cNvPr id="139" name="Arrow"/>
                  <p:cNvSpPr/>
                  <p:nvPr/>
                </p:nvSpPr>
                <p:spPr>
                  <a:xfrm rot="5406826">
                    <a:off x="5209900" y="2714016"/>
                    <a:ext cx="856261" cy="774686"/>
                  </a:xfrm>
                  <a:prstGeom prst="rightArrow">
                    <a:avLst>
                      <a:gd name="adj1" fmla="val 58805"/>
                      <a:gd name="adj2" fmla="val 63109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</p:spPr>
                <p:txBody>
                  <a:bodyPr lIns="32147" tIns="32147" rIns="32147" bIns="32147" anchor="ctr"/>
                  <a:lstStyle/>
                  <a:p>
                    <a:pPr algn="ctr" defTabSz="369676" hangingPunct="0">
                      <a:defRPr sz="2600"/>
                    </a:pPr>
                    <a:endParaRPr sz="1645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51" name="Arrow"/>
                  <p:cNvSpPr/>
                  <p:nvPr/>
                </p:nvSpPr>
                <p:spPr>
                  <a:xfrm rot="5406826">
                    <a:off x="6450675" y="2714016"/>
                    <a:ext cx="856261" cy="774686"/>
                  </a:xfrm>
                  <a:prstGeom prst="rightArrow">
                    <a:avLst>
                      <a:gd name="adj1" fmla="val 58805"/>
                      <a:gd name="adj2" fmla="val 63109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</p:spPr>
                <p:txBody>
                  <a:bodyPr lIns="32147" tIns="32147" rIns="32147" bIns="32147" anchor="ctr"/>
                  <a:lstStyle/>
                  <a:p>
                    <a:pPr algn="ctr" defTabSz="369676" hangingPunct="0">
                      <a:defRPr sz="2600"/>
                    </a:pPr>
                    <a:endParaRPr sz="1645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68" name="SNOMED CT…"/>
                  <p:cNvSpPr/>
                  <p:nvPr/>
                </p:nvSpPr>
                <p:spPr>
                  <a:xfrm>
                    <a:off x="6634071" y="1149111"/>
                    <a:ext cx="1749627" cy="1429876"/>
                  </a:xfrm>
                  <a:prstGeom prst="roundRect">
                    <a:avLst>
                      <a:gd name="adj" fmla="val 6382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lIns="32147" tIns="32147" rIns="32147" bIns="32147" anchor="ctr"/>
                  <a:lstStyle/>
                  <a:p>
                    <a:pPr algn="ctr" defTabSz="369676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645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SNOMED CT</a:t>
                    </a:r>
                  </a:p>
                  <a:p>
                    <a:pPr algn="ctr" defTabSz="369676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645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LOINC</a:t>
                    </a:r>
                  </a:p>
                  <a:p>
                    <a:pPr algn="ctr" defTabSz="369676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645" b="1" kern="0" dirty="0" err="1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RxNorm</a:t>
                    </a:r>
                    <a:endParaRPr lang="en-US" sz="1645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  <a:p>
                    <a:pPr algn="ctr" defTabSz="369676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lang="en-US" sz="1645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(SOLOR)</a:t>
                    </a: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4071672" y="1150723"/>
                    <a:ext cx="2346347" cy="1426655"/>
                    <a:chOff x="3623354" y="1636581"/>
                    <a:chExt cx="3337027" cy="2029021"/>
                  </a:xfrm>
                </p:grpSpPr>
                <p:sp>
                  <p:nvSpPr>
                    <p:cNvPr id="169" name="Core Reference Model"/>
                    <p:cNvSpPr/>
                    <p:nvPr/>
                  </p:nvSpPr>
                  <p:spPr>
                    <a:xfrm>
                      <a:off x="3623354" y="1636581"/>
                      <a:ext cx="3337027" cy="2029021"/>
                    </a:xfrm>
                    <a:prstGeom prst="roundRect">
                      <a:avLst>
                        <a:gd name="adj" fmla="val 6382"/>
                      </a:avLst>
                    </a:prstGeom>
                    <a:solidFill>
                      <a:srgbClr val="BBDAF2"/>
                    </a:solidFill>
                    <a:ln w="12700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lIns="32147" tIns="32147" rIns="32147" bIns="32147"/>
                    <a:lstStyle>
                      <a:lvl1pPr>
                        <a:defRPr sz="2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lvl1pPr>
                    </a:lstStyle>
                    <a:p>
                      <a:pPr algn="ctr" defTabSz="369676" hangingPunct="0"/>
                      <a:r>
                        <a:rPr sz="1645" kern="0" dirty="0"/>
                        <a:t>Core Reference Model</a:t>
                      </a:r>
                    </a:p>
                  </p:txBody>
                </p:sp>
                <p:pic>
                  <p:nvPicPr>
                    <p:cNvPr id="170" name="pasted-image.tiff" descr="pasted-image.tiff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4065321" y="2170207"/>
                      <a:ext cx="2336801" cy="1358901"/>
                    </a:xfrm>
                    <a:prstGeom prst="rect">
                      <a:avLst/>
                    </a:prstGeom>
                    <a:ln w="12700">
                      <a:miter lim="400000"/>
                    </a:ln>
                  </p:spPr>
                </p:pic>
              </p:grp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507896" y="621091"/>
              <a:ext cx="5037574" cy="2182122"/>
              <a:chOff x="507896" y="621091"/>
              <a:chExt cx="5037574" cy="2182122"/>
            </a:xfrm>
          </p:grpSpPr>
          <p:sp>
            <p:nvSpPr>
              <p:cNvPr id="138" name="Standards Infusion"/>
              <p:cNvSpPr txBox="1"/>
              <p:nvPr/>
            </p:nvSpPr>
            <p:spPr>
              <a:xfrm>
                <a:off x="1048187" y="706985"/>
                <a:ext cx="3841963" cy="3858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2147" tIns="32147" rIns="32147" bIns="32147" anchor="ctr">
                <a:spAutoFit/>
              </a:bodyPr>
              <a:lstStyle>
                <a:lvl1pPr>
                  <a:defRPr sz="29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ctr" defTabSz="369676" hangingPunct="0"/>
                <a:r>
                  <a:rPr sz="1835" kern="0" dirty="0"/>
                  <a:t>Standards Infusion</a:t>
                </a:r>
              </a:p>
            </p:txBody>
          </p:sp>
          <p:sp>
            <p:nvSpPr>
              <p:cNvPr id="119" name="Rounded Rectangle"/>
              <p:cNvSpPr/>
              <p:nvPr/>
            </p:nvSpPr>
            <p:spPr>
              <a:xfrm>
                <a:off x="507896" y="621091"/>
                <a:ext cx="5037574" cy="2182122"/>
              </a:xfrm>
              <a:prstGeom prst="roundRect">
                <a:avLst>
                  <a:gd name="adj" fmla="val 4092"/>
                </a:avLst>
              </a:prstGeom>
              <a:ln w="12700">
                <a:solidFill>
                  <a:srgbClr val="C2E1F9"/>
                </a:solidFill>
                <a:miter lim="400000"/>
              </a:ln>
            </p:spPr>
            <p:txBody>
              <a:bodyPr lIns="32147" tIns="32147" rIns="32147" bIns="32147" anchor="ctr"/>
              <a:lstStyle/>
              <a:p>
                <a:pPr algn="ctr" defTabSz="369676" hangingPunct="0">
                  <a:defRPr sz="2600"/>
                </a:pPr>
                <a:endParaRPr sz="1645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sp>
        <p:nvSpPr>
          <p:cNvPr id="122" name="CEMs"/>
          <p:cNvSpPr/>
          <p:nvPr/>
        </p:nvSpPr>
        <p:spPr>
          <a:xfrm>
            <a:off x="1068597" y="3027157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>
            <a:lvl1pPr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69676" hangingPunct="0"/>
            <a:r>
              <a:rPr sz="1139" kern="0" dirty="0"/>
              <a:t>CEMs</a:t>
            </a:r>
          </a:p>
        </p:txBody>
      </p:sp>
      <p:sp>
        <p:nvSpPr>
          <p:cNvPr id="123" name="Initial Loading of Repository"/>
          <p:cNvSpPr txBox="1"/>
          <p:nvPr/>
        </p:nvSpPr>
        <p:spPr>
          <a:xfrm>
            <a:off x="1607938" y="6024836"/>
            <a:ext cx="3457768" cy="347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>
            <a:spAutoFit/>
          </a:bodyPr>
          <a:lstStyle>
            <a:lvl1pPr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69676" hangingPunct="0"/>
            <a:r>
              <a:rPr sz="1835" kern="0" dirty="0"/>
              <a:t>Initial Loading of Repository</a:t>
            </a:r>
          </a:p>
        </p:txBody>
      </p:sp>
      <p:sp>
        <p:nvSpPr>
          <p:cNvPr id="124" name="DCMs"/>
          <p:cNvSpPr/>
          <p:nvPr/>
        </p:nvSpPr>
        <p:spPr>
          <a:xfrm>
            <a:off x="1068597" y="3601334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>
            <a:lvl1pPr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69676" hangingPunct="0"/>
            <a:r>
              <a:rPr sz="1139" kern="0" dirty="0"/>
              <a:t>DCMs</a:t>
            </a:r>
          </a:p>
        </p:txBody>
      </p:sp>
      <p:sp>
        <p:nvSpPr>
          <p:cNvPr id="125" name="CDA…"/>
          <p:cNvSpPr/>
          <p:nvPr/>
        </p:nvSpPr>
        <p:spPr>
          <a:xfrm>
            <a:off x="1068597" y="4175512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/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CDA</a:t>
            </a:r>
          </a:p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Templates</a:t>
            </a:r>
          </a:p>
        </p:txBody>
      </p:sp>
      <p:sp>
        <p:nvSpPr>
          <p:cNvPr id="126" name="openEHR…"/>
          <p:cNvSpPr/>
          <p:nvPr/>
        </p:nvSpPr>
        <p:spPr>
          <a:xfrm>
            <a:off x="1068597" y="4763289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/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openEHR</a:t>
            </a:r>
          </a:p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Archetypes</a:t>
            </a:r>
          </a:p>
        </p:txBody>
      </p:sp>
      <p:sp>
        <p:nvSpPr>
          <p:cNvPr id="127" name="ISO EN 13606…"/>
          <p:cNvSpPr/>
          <p:nvPr/>
        </p:nvSpPr>
        <p:spPr>
          <a:xfrm>
            <a:off x="1068597" y="5432725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/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ISO EN 13606</a:t>
            </a:r>
          </a:p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Archetypes</a:t>
            </a:r>
          </a:p>
        </p:txBody>
      </p:sp>
      <p:sp>
        <p:nvSpPr>
          <p:cNvPr id="128" name="FHIM…"/>
          <p:cNvSpPr/>
          <p:nvPr/>
        </p:nvSpPr>
        <p:spPr>
          <a:xfrm>
            <a:off x="2226771" y="5432725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/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FHIM</a:t>
            </a:r>
          </a:p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Models</a:t>
            </a:r>
          </a:p>
        </p:txBody>
      </p:sp>
      <p:sp>
        <p:nvSpPr>
          <p:cNvPr id="129" name="FHIR…"/>
          <p:cNvSpPr/>
          <p:nvPr/>
        </p:nvSpPr>
        <p:spPr>
          <a:xfrm>
            <a:off x="3384946" y="5432725"/>
            <a:ext cx="964406" cy="482204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7" tIns="32147" rIns="32147" bIns="32147" anchor="ctr"/>
          <a:lstStyle/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FHIR</a:t>
            </a:r>
          </a:p>
          <a:p>
            <a:pPr algn="ctr" defTabSz="369676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3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140" name="Logical Model Development Lifecycle"/>
          <p:cNvSpPr txBox="1"/>
          <p:nvPr/>
        </p:nvSpPr>
        <p:spPr>
          <a:xfrm>
            <a:off x="0" y="25945"/>
            <a:ext cx="12140361" cy="742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ctr">
            <a:spAutoFit/>
          </a:bodyPr>
          <a:lstStyle>
            <a:lvl1pPr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69676" hangingPunct="0"/>
            <a:r>
              <a:rPr lang="en-US" sz="4400" b="0" kern="0" dirty="0">
                <a:solidFill>
                  <a:srgbClr val="0070C0"/>
                </a:solidFill>
              </a:rPr>
              <a:t>CHALLENGES: Harmonization w/CIMI &amp; SOLOR</a:t>
            </a:r>
            <a:endParaRPr sz="4400" b="0" kern="0" dirty="0">
              <a:solidFill>
                <a:srgbClr val="0070C0"/>
              </a:solidFill>
            </a:endParaRPr>
          </a:p>
        </p:txBody>
      </p:sp>
      <p:sp>
        <p:nvSpPr>
          <p:cNvPr id="173" name="Connection Line"/>
          <p:cNvSpPr/>
          <p:nvPr/>
        </p:nvSpPr>
        <p:spPr>
          <a:xfrm>
            <a:off x="2017544" y="3545565"/>
            <a:ext cx="381709" cy="226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4" name="Connection Line"/>
          <p:cNvSpPr/>
          <p:nvPr/>
        </p:nvSpPr>
        <p:spPr>
          <a:xfrm>
            <a:off x="2073184" y="3976480"/>
            <a:ext cx="333677" cy="85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5" name="Connection Line"/>
          <p:cNvSpPr/>
          <p:nvPr/>
        </p:nvSpPr>
        <p:spPr>
          <a:xfrm>
            <a:off x="2073184" y="4347335"/>
            <a:ext cx="333677" cy="2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6" name="Connection Line"/>
          <p:cNvSpPr/>
          <p:nvPr/>
        </p:nvSpPr>
        <p:spPr>
          <a:xfrm>
            <a:off x="2070425" y="4639322"/>
            <a:ext cx="336437" cy="143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7" name="Connection Line"/>
          <p:cNvSpPr/>
          <p:nvPr/>
        </p:nvSpPr>
        <p:spPr>
          <a:xfrm>
            <a:off x="1893839" y="4928947"/>
            <a:ext cx="565372" cy="46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8" name="Connection Line"/>
          <p:cNvSpPr/>
          <p:nvPr/>
        </p:nvSpPr>
        <p:spPr>
          <a:xfrm>
            <a:off x="2818460" y="5145167"/>
            <a:ext cx="96289" cy="24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9" name="Connection Line"/>
          <p:cNvSpPr/>
          <p:nvPr/>
        </p:nvSpPr>
        <p:spPr>
          <a:xfrm>
            <a:off x="3630284" y="5136799"/>
            <a:ext cx="112799" cy="255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69676" hangingPunct="0"/>
            <a:endParaRPr sz="2278" kern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50408" y="898558"/>
            <a:ext cx="3382915" cy="5526560"/>
            <a:chOff x="6823119" y="617397"/>
            <a:chExt cx="3758795" cy="6140623"/>
          </a:xfrm>
        </p:grpSpPr>
        <p:sp>
          <p:nvSpPr>
            <p:cNvPr id="55" name="Rounded Rectangle"/>
            <p:cNvSpPr/>
            <p:nvPr/>
          </p:nvSpPr>
          <p:spPr>
            <a:xfrm>
              <a:off x="6823119" y="617397"/>
              <a:ext cx="3758795" cy="6140623"/>
            </a:xfrm>
            <a:prstGeom prst="roundRect">
              <a:avLst>
                <a:gd name="adj" fmla="val 2376"/>
              </a:avLst>
            </a:prstGeom>
            <a:ln w="50800">
              <a:solidFill>
                <a:srgbClr val="C2E1F9"/>
              </a:solidFill>
              <a:miter lim="400000"/>
            </a:ln>
          </p:spPr>
          <p:txBody>
            <a:bodyPr lIns="32147" tIns="32147" rIns="32147" bIns="32147" anchor="ctr"/>
            <a:lstStyle/>
            <a:p>
              <a:pPr algn="ctr" defTabSz="369676" hangingPunct="0">
                <a:defRPr sz="2600"/>
              </a:pPr>
              <a:endParaRPr sz="1645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3" name="Model Dissemination"/>
            <p:cNvSpPr txBox="1"/>
            <p:nvPr/>
          </p:nvSpPr>
          <p:spPr>
            <a:xfrm>
              <a:off x="7540344" y="6313263"/>
              <a:ext cx="2426267" cy="3858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2147" tIns="32147" rIns="32147" bIns="32147" anchor="ctr">
              <a:spAutoFit/>
            </a:bodyPr>
            <a:lstStyle>
              <a:lvl1pPr>
                <a:defRPr sz="2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835" kern="0" dirty="0"/>
                <a:t>Model Dissemination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37682" y="3371669"/>
            <a:ext cx="4590060" cy="833525"/>
            <a:chOff x="3920090" y="3365299"/>
            <a:chExt cx="5100067" cy="926138"/>
          </a:xfrm>
        </p:grpSpPr>
        <p:sp>
          <p:nvSpPr>
            <p:cNvPr id="64" name="Connection Line"/>
            <p:cNvSpPr/>
            <p:nvPr/>
          </p:nvSpPr>
          <p:spPr>
            <a:xfrm>
              <a:off x="3920090" y="3829064"/>
              <a:ext cx="3506684" cy="46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  <p:grpSp>
          <p:nvGrpSpPr>
            <p:cNvPr id="65" name="Group"/>
            <p:cNvGrpSpPr/>
            <p:nvPr/>
          </p:nvGrpSpPr>
          <p:grpSpPr>
            <a:xfrm>
              <a:off x="7246904" y="3365299"/>
              <a:ext cx="1773253" cy="644818"/>
              <a:chOff x="0" y="0"/>
              <a:chExt cx="2521959" cy="917074"/>
            </a:xfrm>
          </p:grpSpPr>
          <p:sp>
            <p:nvSpPr>
              <p:cNvPr id="66" name="Oval"/>
              <p:cNvSpPr/>
              <p:nvPr/>
            </p:nvSpPr>
            <p:spPr>
              <a:xfrm>
                <a:off x="0" y="0"/>
                <a:ext cx="2084861" cy="666069"/>
              </a:xfrm>
              <a:prstGeom prst="ellipse">
                <a:avLst/>
              </a:prstGeom>
              <a:solidFill>
                <a:srgbClr val="E6A998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algn="ctr" defTabSz="369676" hangingPunct="0"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330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Oval"/>
              <p:cNvSpPr/>
              <p:nvPr/>
            </p:nvSpPr>
            <p:spPr>
              <a:xfrm>
                <a:off x="196238" y="119546"/>
                <a:ext cx="2084861" cy="666070"/>
              </a:xfrm>
              <a:prstGeom prst="ellipse">
                <a:avLst/>
              </a:prstGeom>
              <a:solidFill>
                <a:srgbClr val="D97C69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algn="ctr" defTabSz="369676" hangingPunct="0"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330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Translators"/>
              <p:cNvSpPr/>
              <p:nvPr/>
            </p:nvSpPr>
            <p:spPr>
              <a:xfrm>
                <a:off x="437098" y="251005"/>
                <a:ext cx="2084862" cy="666070"/>
              </a:xfrm>
              <a:prstGeom prst="ellipse">
                <a:avLst/>
              </a:prstGeom>
              <a:solidFill>
                <a:schemeClr val="accent5">
                  <a:hueOff val="101205"/>
                  <a:satOff val="-13598"/>
                  <a:lumOff val="23877"/>
                </a:schemeClr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7" tIns="32147" rIns="32147" bIns="32147" numCol="1" anchor="ctr">
                <a:noAutofit/>
              </a:bodyPr>
              <a:lstStyle>
                <a:lvl1pPr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ctr" defTabSz="369676" hangingPunct="0"/>
                <a:r>
                  <a:rPr sz="1330" kern="0" dirty="0"/>
                  <a:t>Translators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135925" y="3999002"/>
            <a:ext cx="916997" cy="1179051"/>
            <a:chOff x="8362584" y="4062335"/>
            <a:chExt cx="1018885" cy="1310057"/>
          </a:xfrm>
        </p:grpSpPr>
        <p:sp>
          <p:nvSpPr>
            <p:cNvPr id="61" name="HL7 V2"/>
            <p:cNvSpPr txBox="1"/>
            <p:nvPr/>
          </p:nvSpPr>
          <p:spPr>
            <a:xfrm>
              <a:off x="8762532" y="5072844"/>
              <a:ext cx="618937" cy="299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7" tIns="32147" rIns="32147" bIns="32147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330" kern="0" dirty="0"/>
                <a:t>HL7 V2</a:t>
              </a:r>
            </a:p>
          </p:txBody>
        </p:sp>
        <p:sp>
          <p:nvSpPr>
            <p:cNvPr id="69" name="Connection Line"/>
            <p:cNvSpPr/>
            <p:nvPr/>
          </p:nvSpPr>
          <p:spPr>
            <a:xfrm>
              <a:off x="8362584" y="4062335"/>
              <a:ext cx="589303" cy="96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63865" y="3959337"/>
            <a:ext cx="1058397" cy="569203"/>
            <a:chOff x="8726966" y="4018264"/>
            <a:chExt cx="1175996" cy="632448"/>
          </a:xfrm>
        </p:grpSpPr>
        <p:sp>
          <p:nvSpPr>
            <p:cNvPr id="60" name="NCPDP"/>
            <p:cNvSpPr txBox="1"/>
            <p:nvPr/>
          </p:nvSpPr>
          <p:spPr>
            <a:xfrm>
              <a:off x="9284025" y="4351164"/>
              <a:ext cx="618937" cy="299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7" tIns="32147" rIns="32147" bIns="32147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330" kern="0" dirty="0"/>
                <a:t>NCPDP</a:t>
              </a:r>
            </a:p>
          </p:txBody>
        </p:sp>
        <p:sp>
          <p:nvSpPr>
            <p:cNvPr id="70" name="Connection Line"/>
            <p:cNvSpPr/>
            <p:nvPr/>
          </p:nvSpPr>
          <p:spPr>
            <a:xfrm>
              <a:off x="8726966" y="4018264"/>
              <a:ext cx="529523" cy="29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9916" y="3716250"/>
            <a:ext cx="696995" cy="269593"/>
            <a:chOff x="9067004" y="3748174"/>
            <a:chExt cx="774437" cy="299548"/>
          </a:xfrm>
        </p:grpSpPr>
        <p:sp>
          <p:nvSpPr>
            <p:cNvPr id="59" name="X12"/>
            <p:cNvSpPr txBox="1"/>
            <p:nvPr/>
          </p:nvSpPr>
          <p:spPr>
            <a:xfrm>
              <a:off x="9471861" y="3748174"/>
              <a:ext cx="369580" cy="299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7" tIns="32147" rIns="32147" bIns="32147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69676" hangingPunct="0"/>
              <a:r>
                <a:rPr sz="1330" kern="0" dirty="0"/>
                <a:t>X12</a:t>
              </a:r>
            </a:p>
          </p:txBody>
        </p:sp>
        <p:sp>
          <p:nvSpPr>
            <p:cNvPr id="71" name="Connection Line"/>
            <p:cNvSpPr/>
            <p:nvPr/>
          </p:nvSpPr>
          <p:spPr>
            <a:xfrm>
              <a:off x="9067004" y="3816557"/>
              <a:ext cx="358130" cy="4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69676" hangingPunct="0"/>
              <a:endParaRPr sz="227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667801" y="1875373"/>
            <a:ext cx="1302854" cy="508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3440" y="6063617"/>
            <a:ext cx="2560320" cy="3286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z="396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z="396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8899478" y="2466406"/>
            <a:ext cx="2930007" cy="865704"/>
            <a:chOff x="6798503" y="2545428"/>
            <a:chExt cx="3906676" cy="1154272"/>
          </a:xfrm>
        </p:grpSpPr>
        <p:sp>
          <p:nvSpPr>
            <p:cNvPr id="108" name="Oval 107"/>
            <p:cNvSpPr/>
            <p:nvPr/>
          </p:nvSpPr>
          <p:spPr>
            <a:xfrm>
              <a:off x="8905248" y="2838191"/>
              <a:ext cx="1799931" cy="8615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0092" tIns="20092" rIns="20092" bIns="20092" anchor="ctr"/>
            <a:lstStyle/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1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OPA FPAR </a:t>
              </a:r>
            </a:p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1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Application</a:t>
              </a:r>
            </a:p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1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Development</a:t>
              </a:r>
            </a:p>
          </p:txBody>
        </p:sp>
        <p:sp>
          <p:nvSpPr>
            <p:cNvPr id="109" name="Connection Line"/>
            <p:cNvSpPr/>
            <p:nvPr/>
          </p:nvSpPr>
          <p:spPr>
            <a:xfrm rot="1321942" flipV="1">
              <a:off x="6798503" y="2545428"/>
              <a:ext cx="2300488" cy="15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424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0917346" y="3281992"/>
            <a:ext cx="1007007" cy="991606"/>
            <a:chOff x="9743401" y="3321614"/>
            <a:chExt cx="1342675" cy="1322140"/>
          </a:xfrm>
        </p:grpSpPr>
        <p:sp>
          <p:nvSpPr>
            <p:cNvPr id="111" name="TextBox 110"/>
            <p:cNvSpPr txBox="1"/>
            <p:nvPr/>
          </p:nvSpPr>
          <p:spPr>
            <a:xfrm>
              <a:off x="9743401" y="3966646"/>
              <a:ext cx="1342675" cy="677108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OPA FPAR</a:t>
              </a:r>
            </a:p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Application</a:t>
              </a:r>
            </a:p>
          </p:txBody>
        </p:sp>
        <p:sp>
          <p:nvSpPr>
            <p:cNvPr id="112" name="Connection Line"/>
            <p:cNvSpPr/>
            <p:nvPr/>
          </p:nvSpPr>
          <p:spPr>
            <a:xfrm rot="4959213">
              <a:off x="9861125" y="3462999"/>
              <a:ext cx="700203" cy="41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none"/>
            </a:ln>
          </p:spPr>
          <p:txBody>
            <a:bodyPr/>
            <a:lstStyle/>
            <a:p>
              <a:pPr algn="ctr" defTabSz="23103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424" kern="0">
                <a:solidFill>
                  <a:srgbClr val="FFFFFF"/>
                </a:solidFill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2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38867 -0.1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67 -0.18217 L -0.1 0.0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138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CURRENT STATUS: UPCOMING WORK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ED9002A-E2C7-4774-A073-0464CE333E67}"/>
              </a:ext>
            </a:extLst>
          </p:cNvPr>
          <p:cNvSpPr/>
          <p:nvPr/>
        </p:nvSpPr>
        <p:spPr>
          <a:xfrm>
            <a:off x="386772" y="1066800"/>
            <a:ext cx="11418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/>
              <a:t>Remainder of LOINC manuals should begin soon and be completed by ~March 2021 (funding pending).</a:t>
            </a:r>
          </a:p>
          <a:p>
            <a:pPr marL="742950" indent="-742950">
              <a:buAutoNum type="arabicParenR"/>
            </a:pPr>
            <a:r>
              <a:rPr lang="en-US" sz="4000" b="1" dirty="0"/>
              <a:t>A proposed CLSI standard for coding all lab data is under review by CLSI management.</a:t>
            </a:r>
          </a:p>
          <a:p>
            <a:pPr marL="742950" indent="-742950">
              <a:buAutoNum type="arabicParenR"/>
            </a:pPr>
            <a:r>
              <a:rPr lang="en-US" sz="4000" b="1" dirty="0"/>
              <a:t>Implementation pilots will be completed by ~March 2021 (funding pending).</a:t>
            </a:r>
          </a:p>
          <a:p>
            <a:pPr marL="742950" indent="-742950">
              <a:buAutoNum type="arabicParenR"/>
            </a:pPr>
            <a:r>
              <a:rPr lang="en-US" sz="4000" b="1" dirty="0"/>
              <a:t>LIVD expansion pack for answer sets is under development. </a:t>
            </a:r>
          </a:p>
        </p:txBody>
      </p:sp>
    </p:spTree>
    <p:extLst>
      <p:ext uri="{BB962C8B-B14F-4D97-AF65-F5344CB8AC3E}">
        <p14:creationId xmlns:p14="http://schemas.microsoft.com/office/powerpoint/2010/main" val="19817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PROCESSES: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ED9002A-E2C7-4774-A073-0464CE333E67}"/>
              </a:ext>
            </a:extLst>
          </p:cNvPr>
          <p:cNvSpPr/>
          <p:nvPr/>
        </p:nvSpPr>
        <p:spPr>
          <a:xfrm>
            <a:off x="386772" y="1066800"/>
            <a:ext cx="114184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We need your help to figure out how to go about the processes for ensuring content provided by manufacturers is aligned and interoperable with the appropriate clinical models, etc. </a:t>
            </a:r>
          </a:p>
          <a:p>
            <a:endParaRPr lang="en-US" sz="4000" b="1" dirty="0"/>
          </a:p>
          <a:p>
            <a:r>
              <a:rPr lang="en-US" sz="4000" b="1" dirty="0"/>
              <a:t>Would it be possible to receive a little more education on what can be done by this group and how we can optimally interact?</a:t>
            </a:r>
          </a:p>
        </p:txBody>
      </p:sp>
    </p:spTree>
    <p:extLst>
      <p:ext uri="{BB962C8B-B14F-4D97-AF65-F5344CB8AC3E}">
        <p14:creationId xmlns:p14="http://schemas.microsoft.com/office/powerpoint/2010/main" val="1807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CIIC VALUE/SUPPORT: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ED9002A-E2C7-4774-A073-0464CE333E67}"/>
              </a:ext>
            </a:extLst>
          </p:cNvPr>
          <p:cNvSpPr/>
          <p:nvPr/>
        </p:nvSpPr>
        <p:spPr>
          <a:xfrm>
            <a:off x="386772" y="990600"/>
            <a:ext cx="11418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Value: </a:t>
            </a:r>
          </a:p>
          <a:p>
            <a:r>
              <a:rPr lang="en-US" sz="3600" b="1" dirty="0"/>
              <a:t>We expect that by plugging in high quality, harmonized and standardized lab data into CIMI models, lab data utility and association will be dramatically increased.</a:t>
            </a:r>
          </a:p>
          <a:p>
            <a:endParaRPr lang="en-US" sz="3600" b="1" dirty="0"/>
          </a:p>
          <a:p>
            <a:r>
              <a:rPr lang="en-US" sz="3600" b="1" dirty="0"/>
              <a:t>Support:</a:t>
            </a:r>
          </a:p>
          <a:p>
            <a:r>
              <a:rPr lang="en-US" sz="3600" b="1" dirty="0"/>
              <a:t>We anticipate funding for implementation pilots for the standards listed above within healthcare institutions. We are willing to write applications together to attain other funding. (Open to any ideas.)</a:t>
            </a:r>
          </a:p>
        </p:txBody>
      </p:sp>
    </p:spTree>
    <p:extLst>
      <p:ext uri="{BB962C8B-B14F-4D97-AF65-F5344CB8AC3E}">
        <p14:creationId xmlns:p14="http://schemas.microsoft.com/office/powerpoint/2010/main" val="19579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A_B&amp;W_Primary_logo.jpg">
            <a:extLst>
              <a:ext uri="{FF2B5EF4-FFF2-40B4-BE49-F238E27FC236}">
                <a16:creationId xmlns:a16="http://schemas.microsoft.com/office/drawing/2014/main" id="{5E647928-C9A4-409B-9B98-E0198BE6E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88" y="2734000"/>
            <a:ext cx="6670823" cy="13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>
            <a:extLst>
              <a:ext uri="{FF2B5EF4-FFF2-40B4-BE49-F238E27FC236}">
                <a16:creationId xmlns:a16="http://schemas.microsoft.com/office/drawing/2014/main" id="{5BDF1F1C-1695-4AE6-97D4-20158C535269}"/>
              </a:ext>
            </a:extLst>
          </p:cNvPr>
          <p:cNvSpPr txBox="1">
            <a:spLocks/>
          </p:cNvSpPr>
          <p:nvPr/>
        </p:nvSpPr>
        <p:spPr>
          <a:xfrm>
            <a:off x="2" y="20776"/>
            <a:ext cx="11418455" cy="9260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CBA"/>
                </a:solidFill>
              </a:rPr>
              <a:t>NEED: Traceability, Context, Perspective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A09CD-3000-4986-92F7-05A9C2C92DA5}"/>
              </a:ext>
            </a:extLst>
          </p:cNvPr>
          <p:cNvSpPr/>
          <p:nvPr/>
        </p:nvSpPr>
        <p:spPr>
          <a:xfrm>
            <a:off x="495300" y="785809"/>
            <a:ext cx="11201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 advance utility of </a:t>
            </a:r>
            <a:r>
              <a:rPr lang="en-US" sz="2800" b="1" i="1" dirty="0"/>
              <a:t>in vitro</a:t>
            </a:r>
            <a:r>
              <a:rPr lang="en-US" sz="2800" b="1" dirty="0"/>
              <a:t> diagnostics (IVDs), we need a means for high quality, harmonized and semantically interoperable laboratory coding to be associated with other healthcare data appropriately. This includes establishment of provenance, traceability and appropriate </a:t>
            </a:r>
            <a:r>
              <a:rPr lang="en-US" sz="2800" b="1" dirty="0" err="1"/>
              <a:t>ontologic</a:t>
            </a:r>
            <a:r>
              <a:rPr lang="en-US" sz="2800" b="1" dirty="0"/>
              <a:t> association (among other things). </a:t>
            </a:r>
          </a:p>
          <a:p>
            <a:endParaRPr lang="en-US" sz="2800" i="1" dirty="0"/>
          </a:p>
          <a:p>
            <a:r>
              <a:rPr lang="en-US" sz="2800" b="1" u="sng" dirty="0"/>
              <a:t>Expected Benefits: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Epidemiology/outbreak monitoring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Healthcare innovation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cs typeface="PT Sans"/>
              </a:rPr>
              <a:t>Decision support/knowledge generation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cs typeface="PT Sans"/>
              </a:rPr>
              <a:t>Public health reporting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cs typeface="PT Sans"/>
              </a:rPr>
              <a:t>Laboratory cost savings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cs typeface="PT Sans"/>
              </a:rPr>
              <a:t>Signal detection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41755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6117117-295E-4807-818E-7BD81C0D0D1E}"/>
              </a:ext>
            </a:extLst>
          </p:cNvPr>
          <p:cNvSpPr txBox="1">
            <a:spLocks/>
          </p:cNvSpPr>
          <p:nvPr/>
        </p:nvSpPr>
        <p:spPr>
          <a:xfrm>
            <a:off x="2" y="20776"/>
            <a:ext cx="11418455" cy="9260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CBA"/>
                </a:solidFill>
              </a:rPr>
              <a:t>SCOPE: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255FF2-6E5B-442C-8DAF-A2E4097BC38D}"/>
              </a:ext>
            </a:extLst>
          </p:cNvPr>
          <p:cNvSpPr/>
          <p:nvPr/>
        </p:nvSpPr>
        <p:spPr>
          <a:xfrm>
            <a:off x="386772" y="1066800"/>
            <a:ext cx="11418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This effort is focused on making associations for diagnostic information through tooling and or processes/procedures, e.g., IVDs and radiologic data. </a:t>
            </a:r>
          </a:p>
          <a:p>
            <a:endParaRPr lang="en-US" sz="4000" b="1" dirty="0"/>
          </a:p>
          <a:p>
            <a:r>
              <a:rPr lang="en-US" sz="4000" b="1" dirty="0"/>
              <a:t>Currently, more complex molecular diagnostic technologies are excluded from this scope, e.g., Next Generation Sequencing (NGS) as we do not yet have consensus on a way to represent that information clinically.</a:t>
            </a:r>
          </a:p>
        </p:txBody>
      </p:sp>
    </p:spTree>
    <p:extLst>
      <p:ext uri="{BB962C8B-B14F-4D97-AF65-F5344CB8AC3E}">
        <p14:creationId xmlns:p14="http://schemas.microsoft.com/office/powerpoint/2010/main" val="219095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7E0806-B680-4C79-8260-C3BCE550D60C}"/>
              </a:ext>
            </a:extLst>
          </p:cNvPr>
          <p:cNvSpPr/>
          <p:nvPr/>
        </p:nvSpPr>
        <p:spPr>
          <a:xfrm>
            <a:off x="510073" y="1095074"/>
            <a:ext cx="1135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SHIELD Mission: </a:t>
            </a:r>
            <a:endParaRPr lang="en-US" sz="2400" dirty="0"/>
          </a:p>
          <a:p>
            <a:r>
              <a:rPr lang="en-US" sz="2400" dirty="0"/>
              <a:t>Accelerate lab data digitization; improve quality &amp; interoperability of IVD data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access to </a:t>
            </a:r>
            <a:r>
              <a:rPr lang="en-US" sz="2400" dirty="0">
                <a:solidFill>
                  <a:srgbClr val="FF0000"/>
                </a:solidFill>
              </a:rPr>
              <a:t>high-quality RWE </a:t>
            </a:r>
            <a:r>
              <a:rPr lang="en-US" sz="2400" dirty="0"/>
              <a:t>for regulatory decisions,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reduce burdens </a:t>
            </a:r>
            <a:r>
              <a:rPr lang="en-US" sz="2400" dirty="0"/>
              <a:t>to the healthcare ecosystem,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promote innovative </a:t>
            </a:r>
            <a:r>
              <a:rPr lang="en-US" sz="2400" dirty="0">
                <a:solidFill>
                  <a:srgbClr val="FF0000"/>
                </a:solidFill>
              </a:rPr>
              <a:t>21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century solutions </a:t>
            </a:r>
            <a:r>
              <a:rPr lang="en-US" sz="2400" dirty="0"/>
              <a:t>to public health challenges,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build NEST </a:t>
            </a:r>
            <a:r>
              <a:rPr lang="en-US" sz="2400" i="1" dirty="0"/>
              <a:t>(diagnostic arm).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5F492-6C9B-41FB-AA16-01A58F5F287D}"/>
              </a:ext>
            </a:extLst>
          </p:cNvPr>
          <p:cNvSpPr/>
          <p:nvPr/>
        </p:nvSpPr>
        <p:spPr>
          <a:xfrm>
            <a:off x="510073" y="5363486"/>
            <a:ext cx="11353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/>
              <a:t>SHIELD Stakeholders (&gt;50 institutions engaged):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/>
              <a:t>FDA (CDRH, CDER, CBER), CDC, NIH, ONC, CMS, CAP, IVD Manufacturers, EHR Vendors, Laboratories, Standards Developers, PEW Charitable Trusts, NEST/MDIC, Academia</a:t>
            </a:r>
            <a:endParaRPr lang="en-US" altLang="zh-CN" sz="2400" dirty="0">
              <a:ea typeface="SimSun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B1055-8AD0-4C3F-8570-57283F97A019}"/>
              </a:ext>
            </a:extLst>
          </p:cNvPr>
          <p:cNvSpPr txBox="1"/>
          <p:nvPr/>
        </p:nvSpPr>
        <p:spPr>
          <a:xfrm>
            <a:off x="2069177" y="553037"/>
            <a:ext cx="820570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i="1" u="sng" dirty="0">
                <a:solidFill>
                  <a:srgbClr val="0070C0"/>
                </a:solidFill>
              </a:rPr>
              <a:t>S</a:t>
            </a:r>
            <a:r>
              <a:rPr lang="en-US" sz="2100" i="1" dirty="0">
                <a:solidFill>
                  <a:srgbClr val="0070C0"/>
                </a:solidFill>
              </a:rPr>
              <a:t>ystemic </a:t>
            </a:r>
            <a:r>
              <a:rPr lang="en-US" sz="2100" i="1" u="sng" dirty="0">
                <a:solidFill>
                  <a:srgbClr val="0070C0"/>
                </a:solidFill>
              </a:rPr>
              <a:t>H</a:t>
            </a:r>
            <a:r>
              <a:rPr lang="en-US" sz="2100" i="1" dirty="0">
                <a:solidFill>
                  <a:srgbClr val="0070C0"/>
                </a:solidFill>
              </a:rPr>
              <a:t>armonization and </a:t>
            </a:r>
            <a:r>
              <a:rPr lang="en-US" sz="2100" i="1" u="sng" dirty="0">
                <a:solidFill>
                  <a:srgbClr val="0070C0"/>
                </a:solidFill>
              </a:rPr>
              <a:t>I</a:t>
            </a:r>
            <a:r>
              <a:rPr lang="en-US" sz="2100" i="1" dirty="0">
                <a:solidFill>
                  <a:srgbClr val="0070C0"/>
                </a:solidFill>
              </a:rPr>
              <a:t>nteroperability </a:t>
            </a:r>
            <a:r>
              <a:rPr lang="en-US" sz="2100" i="1" u="sng" dirty="0">
                <a:solidFill>
                  <a:srgbClr val="0070C0"/>
                </a:solidFill>
              </a:rPr>
              <a:t>E</a:t>
            </a:r>
            <a:r>
              <a:rPr lang="en-US" sz="2100" i="1" dirty="0">
                <a:solidFill>
                  <a:srgbClr val="0070C0"/>
                </a:solidFill>
              </a:rPr>
              <a:t>nhancement for </a:t>
            </a:r>
            <a:r>
              <a:rPr lang="en-US" sz="2100" i="1" u="sng" dirty="0">
                <a:solidFill>
                  <a:srgbClr val="0070C0"/>
                </a:solidFill>
              </a:rPr>
              <a:t>L</a:t>
            </a:r>
            <a:r>
              <a:rPr lang="en-US" sz="2100" i="1" dirty="0">
                <a:solidFill>
                  <a:srgbClr val="0070C0"/>
                </a:solidFill>
              </a:rPr>
              <a:t>ab </a:t>
            </a:r>
            <a:r>
              <a:rPr lang="en-US" sz="2100" i="1" u="sng" dirty="0">
                <a:solidFill>
                  <a:srgbClr val="0070C0"/>
                </a:solidFill>
              </a:rPr>
              <a:t>D</a:t>
            </a:r>
            <a:r>
              <a:rPr lang="en-US" sz="2100" i="1" dirty="0">
                <a:solidFill>
                  <a:srgbClr val="0070C0"/>
                </a:solidFill>
              </a:rPr>
              <a:t>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55508-027F-439C-8B8B-CB7B1ADB77CD}"/>
              </a:ext>
            </a:extLst>
          </p:cNvPr>
          <p:cNvSpPr/>
          <p:nvPr/>
        </p:nvSpPr>
        <p:spPr>
          <a:xfrm>
            <a:off x="496675" y="3584123"/>
            <a:ext cx="1135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u="sng" dirty="0"/>
              <a:t>How? – SHIELD employs consensus processes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leverage existing lab data standards and infrastructure,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standards/tools to fill lab data interoperability gaps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expedite ubiquitous adoption &amp; implementation of SHIELD infrastructure.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2DFF03-F674-4C20-8198-82BA63177A08}"/>
              </a:ext>
            </a:extLst>
          </p:cNvPr>
          <p:cNvSpPr txBox="1">
            <a:spLocks/>
          </p:cNvSpPr>
          <p:nvPr/>
        </p:nvSpPr>
        <p:spPr>
          <a:xfrm>
            <a:off x="2" y="20776"/>
            <a:ext cx="11418455" cy="9260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CBA"/>
                </a:solidFill>
              </a:rPr>
              <a:t>GOALS &amp; PARTICIPATING GROUPS:</a:t>
            </a:r>
          </a:p>
        </p:txBody>
      </p:sp>
    </p:spTree>
    <p:extLst>
      <p:ext uri="{BB962C8B-B14F-4D97-AF65-F5344CB8AC3E}">
        <p14:creationId xmlns:p14="http://schemas.microsoft.com/office/powerpoint/2010/main" val="16867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F570B0-2B88-49B1-8D7D-B716EE1FDA0A}"/>
              </a:ext>
            </a:extLst>
          </p:cNvPr>
          <p:cNvSpPr/>
          <p:nvPr/>
        </p:nvSpPr>
        <p:spPr>
          <a:xfrm>
            <a:off x="162280" y="1878618"/>
            <a:ext cx="11734799" cy="37778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222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CED8C7-C641-4D19-9E4F-A78C7B191858}"/>
              </a:ext>
            </a:extLst>
          </p:cNvPr>
          <p:cNvSpPr txBox="1">
            <a:spLocks/>
          </p:cNvSpPr>
          <p:nvPr/>
        </p:nvSpPr>
        <p:spPr>
          <a:xfrm>
            <a:off x="-15335" y="4580"/>
            <a:ext cx="11445336" cy="8177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GOALS &amp; TIMELINE: (initially expecting 2 years)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BE187-D9AF-476E-9693-B1F4BB9D3690}"/>
              </a:ext>
            </a:extLst>
          </p:cNvPr>
          <p:cNvSpPr txBox="1"/>
          <p:nvPr/>
        </p:nvSpPr>
        <p:spPr>
          <a:xfrm>
            <a:off x="2209800" y="822291"/>
            <a:ext cx="749577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tabLst>
                <a:tab pos="3316288" algn="l"/>
              </a:tabLst>
            </a:pPr>
            <a:r>
              <a:rPr lang="en-US" sz="2800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W/Standards: 	Quality in – Quality out.</a:t>
            </a:r>
          </a:p>
          <a:p>
            <a:pPr>
              <a:tabLst>
                <a:tab pos="3316288" algn="l"/>
              </a:tabLst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Standards: 	Garbage in – Garbage out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DC464-5674-4C61-9B3F-E3B3A5B9FBCE}"/>
              </a:ext>
            </a:extLst>
          </p:cNvPr>
          <p:cNvSpPr txBox="1"/>
          <p:nvPr/>
        </p:nvSpPr>
        <p:spPr>
          <a:xfrm>
            <a:off x="-15336" y="565767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Plan: </a:t>
            </a:r>
          </a:p>
          <a:p>
            <a:r>
              <a:rPr lang="en-US" sz="2400" dirty="0"/>
              <a:t>Government supports manufacturers/industry to provide vetted and harmonized descriptive IVD codes to labs to improve utility for consumers.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5C7AE-2BB0-43FD-9F7C-7D03F4B07280}"/>
              </a:ext>
            </a:extLst>
          </p:cNvPr>
          <p:cNvSpPr/>
          <p:nvPr/>
        </p:nvSpPr>
        <p:spPr>
          <a:xfrm>
            <a:off x="1784452" y="5225215"/>
            <a:ext cx="1758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Manufacturers</a:t>
            </a:r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8D8E3E-627C-4B4E-9A89-578EB0B45E8F}"/>
              </a:ext>
            </a:extLst>
          </p:cNvPr>
          <p:cNvCxnSpPr>
            <a:cxnSpLocks/>
          </p:cNvCxnSpPr>
          <p:nvPr/>
        </p:nvCxnSpPr>
        <p:spPr>
          <a:xfrm flipV="1">
            <a:off x="356307" y="5259904"/>
            <a:ext cx="4139492" cy="86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59E54F-C0DE-46C8-9E10-EC79EEFD8B27}"/>
              </a:ext>
            </a:extLst>
          </p:cNvPr>
          <p:cNvSpPr txBox="1"/>
          <p:nvPr/>
        </p:nvSpPr>
        <p:spPr>
          <a:xfrm>
            <a:off x="326380" y="1962720"/>
            <a:ext cx="4156144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Context:</a:t>
            </a:r>
            <a:r>
              <a:rPr lang="en-US" sz="2000" b="1" i="1" dirty="0"/>
              <a:t> An </a:t>
            </a:r>
            <a:r>
              <a:rPr lang="en-US" sz="2000" b="1" i="1" dirty="0">
                <a:solidFill>
                  <a:srgbClr val="C00000"/>
                </a:solidFill>
              </a:rPr>
              <a:t>IVD </a:t>
            </a:r>
            <a:r>
              <a:rPr lang="en-US" sz="2000" b="1" i="1" dirty="0"/>
              <a:t>asks a </a:t>
            </a:r>
            <a:r>
              <a:rPr lang="en-US" sz="2000" b="1" i="1" dirty="0">
                <a:solidFill>
                  <a:srgbClr val="C00000"/>
                </a:solidFill>
              </a:rPr>
              <a:t>question</a:t>
            </a:r>
            <a:r>
              <a:rPr lang="en-US" sz="2000" b="1" i="1" dirty="0"/>
              <a:t> of a specimen to get an </a:t>
            </a:r>
            <a:r>
              <a:rPr lang="en-US" sz="2000" b="1" i="1" dirty="0">
                <a:solidFill>
                  <a:srgbClr val="C00000"/>
                </a:solidFill>
              </a:rPr>
              <a:t>answer</a:t>
            </a:r>
            <a:r>
              <a:rPr lang="en-US" sz="2000" b="1" i="1" dirty="0"/>
              <a:t>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3E43B2-E202-49A7-93C3-71B714A42830}"/>
              </a:ext>
            </a:extLst>
          </p:cNvPr>
          <p:cNvGrpSpPr/>
          <p:nvPr/>
        </p:nvGrpSpPr>
        <p:grpSpPr>
          <a:xfrm>
            <a:off x="2927623" y="3482739"/>
            <a:ext cx="3522238" cy="2154003"/>
            <a:chOff x="2927623" y="3482739"/>
            <a:chExt cx="3522238" cy="215400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90107C-27E5-4A81-9164-08D51E948D5A}"/>
                </a:ext>
              </a:extLst>
            </p:cNvPr>
            <p:cNvCxnSpPr>
              <a:cxnSpLocks/>
            </p:cNvCxnSpPr>
            <p:nvPr/>
          </p:nvCxnSpPr>
          <p:spPr>
            <a:xfrm>
              <a:off x="4750337" y="5257800"/>
              <a:ext cx="159417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6FFD5AD-C25E-4052-A178-5857227B0534}"/>
                </a:ext>
              </a:extLst>
            </p:cNvPr>
            <p:cNvGrpSpPr/>
            <p:nvPr/>
          </p:nvGrpSpPr>
          <p:grpSpPr>
            <a:xfrm>
              <a:off x="2927623" y="3482739"/>
              <a:ext cx="3522238" cy="2154003"/>
              <a:chOff x="2927623" y="3482739"/>
              <a:chExt cx="3522238" cy="21540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12676EC-9D85-43C6-8132-3179B44A57F0}"/>
                  </a:ext>
                </a:extLst>
              </p:cNvPr>
              <p:cNvSpPr/>
              <p:nvPr/>
            </p:nvSpPr>
            <p:spPr>
              <a:xfrm>
                <a:off x="4675336" y="5236632"/>
                <a:ext cx="1774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Labs/Providers</a:t>
                </a:r>
                <a:endParaRPr lang="en-US" sz="2000" dirty="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6B16F9C3-28F1-4AEE-8739-EA685CD67380}"/>
                  </a:ext>
                </a:extLst>
              </p:cNvPr>
              <p:cNvGrpSpPr/>
              <p:nvPr/>
            </p:nvGrpSpPr>
            <p:grpSpPr>
              <a:xfrm>
                <a:off x="2927623" y="3482739"/>
                <a:ext cx="3522238" cy="1664235"/>
                <a:chOff x="2927623" y="3482739"/>
                <a:chExt cx="3522238" cy="1664235"/>
              </a:xfrm>
            </p:grpSpPr>
            <p:sp>
              <p:nvSpPr>
                <p:cNvPr id="23" name="Arrow: Right 22">
                  <a:extLst>
                    <a:ext uri="{FF2B5EF4-FFF2-40B4-BE49-F238E27FC236}">
                      <a16:creationId xmlns:a16="http://schemas.microsoft.com/office/drawing/2014/main" id="{B1F57470-2D2E-4D9F-A061-E18EA21F0F4D}"/>
                    </a:ext>
                  </a:extLst>
                </p:cNvPr>
                <p:cNvSpPr/>
                <p:nvPr/>
              </p:nvSpPr>
              <p:spPr>
                <a:xfrm>
                  <a:off x="2927623" y="4056606"/>
                  <a:ext cx="1748924" cy="893796"/>
                </a:xfrm>
                <a:prstGeom prst="rightArrow">
                  <a:avLst>
                    <a:gd name="adj1" fmla="val 67247"/>
                    <a:gd name="adj2" fmla="val 41208"/>
                  </a:avLst>
                </a:prstGeom>
                <a:solidFill>
                  <a:srgbClr val="8282C9"/>
                </a:solidFill>
                <a:ln w="222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</a:rPr>
                    <a:t>Structured Transfer</a:t>
                  </a:r>
                  <a:endParaRPr lang="en-US" sz="2000" b="1" i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FB131DEE-6B5B-4D36-98C8-C484D65B4445}"/>
                    </a:ext>
                  </a:extLst>
                </p:cNvPr>
                <p:cNvGrpSpPr/>
                <p:nvPr/>
              </p:nvGrpSpPr>
              <p:grpSpPr>
                <a:xfrm>
                  <a:off x="4675336" y="3482739"/>
                  <a:ext cx="1774525" cy="1664235"/>
                  <a:chOff x="8299267" y="1873867"/>
                  <a:chExt cx="3693825" cy="2979705"/>
                </a:xfrm>
              </p:grpSpPr>
              <p:sp>
                <p:nvSpPr>
                  <p:cNvPr id="34" name="Flowchart: Magnetic Disk 33">
                    <a:extLst>
                      <a:ext uri="{FF2B5EF4-FFF2-40B4-BE49-F238E27FC236}">
                        <a16:creationId xmlns:a16="http://schemas.microsoft.com/office/drawing/2014/main" id="{2FA05DD9-077F-4735-A4CE-9D79E69B30C8}"/>
                      </a:ext>
                    </a:extLst>
                  </p:cNvPr>
                  <p:cNvSpPr/>
                  <p:nvPr/>
                </p:nvSpPr>
                <p:spPr>
                  <a:xfrm>
                    <a:off x="8299267" y="1873867"/>
                    <a:ext cx="3693825" cy="2979705"/>
                  </a:xfrm>
                  <a:prstGeom prst="flowChartMagneticDisk">
                    <a:avLst/>
                  </a:prstGeom>
                  <a:gradFill flip="none" rotWithShape="1">
                    <a:gsLst>
                      <a:gs pos="17000">
                        <a:srgbClr val="8282C9"/>
                      </a:gs>
                      <a:gs pos="37000">
                        <a:srgbClr val="343478"/>
                      </a:gs>
                      <a:gs pos="100000">
                        <a:srgbClr val="23235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1B70CAA-BAAF-409E-B262-2608A8909D38}"/>
                      </a:ext>
                    </a:extLst>
                  </p:cNvPr>
                  <p:cNvSpPr/>
                  <p:nvPr/>
                </p:nvSpPr>
                <p:spPr>
                  <a:xfrm>
                    <a:off x="8328284" y="1894265"/>
                    <a:ext cx="3635116" cy="1021655"/>
                  </a:xfrm>
                  <a:prstGeom prst="ellipse">
                    <a:avLst/>
                  </a:prstGeom>
                  <a:solidFill>
                    <a:srgbClr val="3A3A8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448F455-5B54-462A-903A-F9EF30CD95A3}"/>
                      </a:ext>
                    </a:extLst>
                  </p:cNvPr>
                  <p:cNvSpPr txBox="1"/>
                  <p:nvPr/>
                </p:nvSpPr>
                <p:spPr>
                  <a:xfrm>
                    <a:off x="8437001" y="2924516"/>
                    <a:ext cx="3289654" cy="181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LIS/EHR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Data Association</a:t>
                    </a:r>
                  </a:p>
                </p:txBody>
              </p:sp>
            </p:grp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8C06AF-8EE5-475E-8CB1-05FD364F1C48}"/>
              </a:ext>
            </a:extLst>
          </p:cNvPr>
          <p:cNvGrpSpPr/>
          <p:nvPr/>
        </p:nvGrpSpPr>
        <p:grpSpPr>
          <a:xfrm>
            <a:off x="4518208" y="2203480"/>
            <a:ext cx="2058182" cy="1605875"/>
            <a:chOff x="4518208" y="2203480"/>
            <a:chExt cx="2058182" cy="1605875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497B827-9B59-490C-B8D4-47FA63AE63FC}"/>
                </a:ext>
              </a:extLst>
            </p:cNvPr>
            <p:cNvSpPr/>
            <p:nvPr/>
          </p:nvSpPr>
          <p:spPr>
            <a:xfrm rot="5400000">
              <a:off x="5325790" y="3467277"/>
              <a:ext cx="403118" cy="281038"/>
            </a:xfrm>
            <a:prstGeom prst="rightArrow">
              <a:avLst>
                <a:gd name="adj1" fmla="val 50000"/>
                <a:gd name="adj2" fmla="val 89562"/>
              </a:avLst>
            </a:prstGeom>
            <a:solidFill>
              <a:schemeClr val="bg1">
                <a:lumMod val="95000"/>
              </a:schemeClr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90DB0A-3DE5-4383-BDDF-28F9FE8BDD2F}"/>
                </a:ext>
              </a:extLst>
            </p:cNvPr>
            <p:cNvSpPr/>
            <p:nvPr/>
          </p:nvSpPr>
          <p:spPr>
            <a:xfrm>
              <a:off x="4518208" y="2203480"/>
              <a:ext cx="2058182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Patient Test Data</a:t>
              </a:r>
            </a:p>
          </p:txBody>
        </p:sp>
        <p:pic>
          <p:nvPicPr>
            <p:cNvPr id="50" name="Graphic 49" descr="Man">
              <a:extLst>
                <a:ext uri="{FF2B5EF4-FFF2-40B4-BE49-F238E27FC236}">
                  <a16:creationId xmlns:a16="http://schemas.microsoft.com/office/drawing/2014/main" id="{9A8BB4B4-DF0D-438F-92E7-2AC144D84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15641" y="2633688"/>
              <a:ext cx="823416" cy="77495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14C4EA4-7EFC-4EA5-ABFC-591A62EAFDDD}"/>
              </a:ext>
            </a:extLst>
          </p:cNvPr>
          <p:cNvGrpSpPr/>
          <p:nvPr/>
        </p:nvGrpSpPr>
        <p:grpSpPr>
          <a:xfrm>
            <a:off x="290036" y="2739945"/>
            <a:ext cx="2702667" cy="2452923"/>
            <a:chOff x="290036" y="2739945"/>
            <a:chExt cx="2702667" cy="24529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1540F0-7E90-4E58-9AA0-B421B2A9D5EA}"/>
                </a:ext>
              </a:extLst>
            </p:cNvPr>
            <p:cNvSpPr/>
            <p:nvPr/>
          </p:nvSpPr>
          <p:spPr>
            <a:xfrm>
              <a:off x="290036" y="2739945"/>
              <a:ext cx="2702667" cy="2452923"/>
            </a:xfrm>
            <a:prstGeom prst="rect">
              <a:avLst/>
            </a:prstGeom>
            <a:solidFill>
              <a:srgbClr val="828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12C3B0-DB99-4D58-B0D4-E66C87E1B768}"/>
                </a:ext>
              </a:extLst>
            </p:cNvPr>
            <p:cNvSpPr/>
            <p:nvPr/>
          </p:nvSpPr>
          <p:spPr>
            <a:xfrm>
              <a:off x="355115" y="3858905"/>
              <a:ext cx="2573012" cy="1246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lvl="1"/>
              <a:endParaRPr lang="en-US" sz="700" b="1" u="sng" dirty="0"/>
            </a:p>
            <a:p>
              <a:pPr marL="0" lvl="1"/>
              <a:r>
                <a:rPr lang="en-US" sz="2000" b="1" u="sng" dirty="0"/>
                <a:t>IVD (Code Standard)</a:t>
              </a:r>
              <a:endParaRPr lang="en-US" sz="2000" b="1" u="sng" dirty="0">
                <a:solidFill>
                  <a:srgbClr val="C00000"/>
                </a:solidFill>
              </a:endParaRPr>
            </a:p>
            <a:p>
              <a:pPr marL="0" lvl="1">
                <a:tabLst>
                  <a:tab pos="1198563" algn="l"/>
                </a:tabLst>
              </a:pPr>
              <a:r>
                <a:rPr lang="en-US" sz="1600" b="1" i="1" dirty="0">
                  <a:solidFill>
                    <a:srgbClr val="C00000"/>
                  </a:solidFill>
                </a:rPr>
                <a:t>Who’s Asking 	</a:t>
              </a:r>
              <a:r>
                <a:rPr lang="en-US" sz="1600" b="1" i="1" dirty="0"/>
                <a:t>(UDI)</a:t>
              </a:r>
            </a:p>
            <a:p>
              <a:pPr marL="0" lvl="1">
                <a:tabLst>
                  <a:tab pos="1198563" algn="l"/>
                </a:tabLst>
              </a:pPr>
              <a:r>
                <a:rPr lang="en-US" sz="1600" b="1" i="1" dirty="0">
                  <a:solidFill>
                    <a:srgbClr val="C00000"/>
                  </a:solidFill>
                </a:rPr>
                <a:t>Question</a:t>
              </a:r>
              <a:r>
                <a:rPr lang="en-US" sz="1600" b="1" i="1" dirty="0"/>
                <a:t> 	(LOINC)  </a:t>
              </a:r>
            </a:p>
            <a:p>
              <a:pPr marL="0" lvl="1">
                <a:tabLst>
                  <a:tab pos="1198563" algn="l"/>
                </a:tabLst>
              </a:pPr>
              <a:r>
                <a:rPr lang="en-US" sz="1600" b="1" i="1" dirty="0">
                  <a:solidFill>
                    <a:srgbClr val="C00000"/>
                  </a:solidFill>
                </a:rPr>
                <a:t>Answer</a:t>
              </a:r>
              <a:r>
                <a:rPr lang="en-US" sz="1600" b="1" i="1" dirty="0"/>
                <a:t> 	(SNOMED-CT)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FAECAAE-7099-49DE-8171-116D7EF80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9" b="17395"/>
            <a:stretch/>
          </p:blipFill>
          <p:spPr>
            <a:xfrm>
              <a:off x="810305" y="2824254"/>
              <a:ext cx="1536147" cy="1138047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06721A-933F-45D1-ACCD-5F13ED12F31B}"/>
              </a:ext>
            </a:extLst>
          </p:cNvPr>
          <p:cNvGrpSpPr/>
          <p:nvPr/>
        </p:nvGrpSpPr>
        <p:grpSpPr>
          <a:xfrm>
            <a:off x="6158739" y="2199126"/>
            <a:ext cx="2773275" cy="3456169"/>
            <a:chOff x="6158739" y="2199126"/>
            <a:chExt cx="2773275" cy="34561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CF0174-85C3-4DF4-99C6-A55794918BE2}"/>
                </a:ext>
              </a:extLst>
            </p:cNvPr>
            <p:cNvSpPr/>
            <p:nvPr/>
          </p:nvSpPr>
          <p:spPr>
            <a:xfrm>
              <a:off x="6967836" y="2199126"/>
              <a:ext cx="196417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Data Recipients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E7ECFDD-EB3B-4CA4-9F65-A38630F54FD6}"/>
                </a:ext>
              </a:extLst>
            </p:cNvPr>
            <p:cNvGrpSpPr/>
            <p:nvPr/>
          </p:nvGrpSpPr>
          <p:grpSpPr>
            <a:xfrm>
              <a:off x="6158739" y="2613045"/>
              <a:ext cx="2604261" cy="3042250"/>
              <a:chOff x="6158739" y="2613045"/>
              <a:chExt cx="2604261" cy="304225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20D53CB-9081-491C-833A-CC558A07E42D}"/>
                  </a:ext>
                </a:extLst>
              </p:cNvPr>
              <p:cNvGrpSpPr/>
              <p:nvPr/>
            </p:nvGrpSpPr>
            <p:grpSpPr>
              <a:xfrm>
                <a:off x="6158739" y="3732628"/>
                <a:ext cx="1690024" cy="939918"/>
                <a:chOff x="6158739" y="3732628"/>
                <a:chExt cx="1690024" cy="939918"/>
              </a:xfrm>
              <a:gradFill flip="none" rotWithShape="1">
                <a:gsLst>
                  <a:gs pos="0">
                    <a:srgbClr val="343478"/>
                  </a:gs>
                  <a:gs pos="35000">
                    <a:schemeClr val="accent1">
                      <a:lumMod val="45000"/>
                      <a:lumOff val="55000"/>
                    </a:schemeClr>
                  </a:gs>
                  <a:gs pos="52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bg1"/>
                  </a:gs>
                </a:gsLst>
                <a:lin ang="0" scaled="1"/>
                <a:tileRect/>
              </a:gradFill>
            </p:grpSpPr>
            <p:sp>
              <p:nvSpPr>
                <p:cNvPr id="25" name="Arrow: Right 24">
                  <a:extLst>
                    <a:ext uri="{FF2B5EF4-FFF2-40B4-BE49-F238E27FC236}">
                      <a16:creationId xmlns:a16="http://schemas.microsoft.com/office/drawing/2014/main" id="{FB955F71-5B0D-440B-B482-532FED294514}"/>
                    </a:ext>
                  </a:extLst>
                </p:cNvPr>
                <p:cNvSpPr/>
                <p:nvPr/>
              </p:nvSpPr>
              <p:spPr>
                <a:xfrm rot="19341947">
                  <a:off x="6248704" y="3732628"/>
                  <a:ext cx="1230678" cy="194355"/>
                </a:xfrm>
                <a:prstGeom prst="rightArrow">
                  <a:avLst>
                    <a:gd name="adj1" fmla="val 50000"/>
                    <a:gd name="adj2" fmla="val 89562"/>
                  </a:avLst>
                </a:prstGeom>
                <a:grpFill/>
                <a:ln w="222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Arrow: Right 68">
                  <a:extLst>
                    <a:ext uri="{FF2B5EF4-FFF2-40B4-BE49-F238E27FC236}">
                      <a16:creationId xmlns:a16="http://schemas.microsoft.com/office/drawing/2014/main" id="{DA7A9D28-1CB2-4E74-A835-7AAE4A233659}"/>
                    </a:ext>
                  </a:extLst>
                </p:cNvPr>
                <p:cNvSpPr/>
                <p:nvPr/>
              </p:nvSpPr>
              <p:spPr>
                <a:xfrm rot="20538137">
                  <a:off x="6240516" y="3837940"/>
                  <a:ext cx="1562265" cy="204379"/>
                </a:xfrm>
                <a:prstGeom prst="rightArrow">
                  <a:avLst>
                    <a:gd name="adj1" fmla="val 50000"/>
                    <a:gd name="adj2" fmla="val 89562"/>
                  </a:avLst>
                </a:prstGeom>
                <a:grpFill/>
                <a:ln w="222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Arrow: Right 69">
                  <a:extLst>
                    <a:ext uri="{FF2B5EF4-FFF2-40B4-BE49-F238E27FC236}">
                      <a16:creationId xmlns:a16="http://schemas.microsoft.com/office/drawing/2014/main" id="{8DE93DF9-8B5A-4CBB-AFF7-4707719D2EE2}"/>
                    </a:ext>
                  </a:extLst>
                </p:cNvPr>
                <p:cNvSpPr/>
                <p:nvPr/>
              </p:nvSpPr>
              <p:spPr>
                <a:xfrm>
                  <a:off x="6262062" y="4104597"/>
                  <a:ext cx="1562265" cy="204379"/>
                </a:xfrm>
                <a:prstGeom prst="rightArrow">
                  <a:avLst>
                    <a:gd name="adj1" fmla="val 50000"/>
                    <a:gd name="adj2" fmla="val 89562"/>
                  </a:avLst>
                </a:prstGeom>
                <a:grpFill/>
                <a:ln w="222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Arrow: Right 70">
                  <a:extLst>
                    <a:ext uri="{FF2B5EF4-FFF2-40B4-BE49-F238E27FC236}">
                      <a16:creationId xmlns:a16="http://schemas.microsoft.com/office/drawing/2014/main" id="{4EB1578A-5DD9-4C14-A64E-0E3B8C76972A}"/>
                    </a:ext>
                  </a:extLst>
                </p:cNvPr>
                <p:cNvSpPr/>
                <p:nvPr/>
              </p:nvSpPr>
              <p:spPr>
                <a:xfrm rot="1327653">
                  <a:off x="6286498" y="4376187"/>
                  <a:ext cx="1562265" cy="204379"/>
                </a:xfrm>
                <a:prstGeom prst="rightArrow">
                  <a:avLst>
                    <a:gd name="adj1" fmla="val 50000"/>
                    <a:gd name="adj2" fmla="val 89562"/>
                  </a:avLst>
                </a:prstGeom>
                <a:grpFill/>
                <a:ln w="222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Arrow: Right 71">
                  <a:extLst>
                    <a:ext uri="{FF2B5EF4-FFF2-40B4-BE49-F238E27FC236}">
                      <a16:creationId xmlns:a16="http://schemas.microsoft.com/office/drawing/2014/main" id="{DBD5FD21-277C-40C0-BDC1-5C8B88DC33DB}"/>
                    </a:ext>
                  </a:extLst>
                </p:cNvPr>
                <p:cNvSpPr/>
                <p:nvPr/>
              </p:nvSpPr>
              <p:spPr>
                <a:xfrm rot="2406715">
                  <a:off x="6158739" y="4478191"/>
                  <a:ext cx="1230678" cy="194355"/>
                </a:xfrm>
                <a:prstGeom prst="rightArrow">
                  <a:avLst>
                    <a:gd name="adj1" fmla="val 50000"/>
                    <a:gd name="adj2" fmla="val 89562"/>
                  </a:avLst>
                </a:prstGeom>
                <a:grpFill/>
                <a:ln w="222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6" name="Graphic 55" descr="Piggy Bank">
                <a:extLst>
                  <a:ext uri="{FF2B5EF4-FFF2-40B4-BE49-F238E27FC236}">
                    <a16:creationId xmlns:a16="http://schemas.microsoft.com/office/drawing/2014/main" id="{457039B1-4621-449B-A503-377BF9CC6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48600" y="374039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8" name="Graphic 57" descr="Factory">
                <a:extLst>
                  <a:ext uri="{FF2B5EF4-FFF2-40B4-BE49-F238E27FC236}">
                    <a16:creationId xmlns:a16="http://schemas.microsoft.com/office/drawing/2014/main" id="{739BB14F-DF39-4209-9035-EB1D803C9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799693" y="307024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0" name="Graphic 59" descr="Court">
                <a:extLst>
                  <a:ext uri="{FF2B5EF4-FFF2-40B4-BE49-F238E27FC236}">
                    <a16:creationId xmlns:a16="http://schemas.microsoft.com/office/drawing/2014/main" id="{FAA7AA5C-39F4-4162-8CC3-B716E42D8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35525" y="474089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4" name="Graphic 63" descr="Medical">
                <a:extLst>
                  <a:ext uri="{FF2B5EF4-FFF2-40B4-BE49-F238E27FC236}">
                    <a16:creationId xmlns:a16="http://schemas.microsoft.com/office/drawing/2014/main" id="{6477443B-1C5A-4962-8206-E06845E05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799693" y="4500383"/>
                <a:ext cx="763675" cy="763675"/>
              </a:xfrm>
              <a:prstGeom prst="rect">
                <a:avLst/>
              </a:prstGeom>
            </p:spPr>
          </p:pic>
          <p:pic>
            <p:nvPicPr>
              <p:cNvPr id="66" name="Graphic 65" descr="Family with two children">
                <a:extLst>
                  <a:ext uri="{FF2B5EF4-FFF2-40B4-BE49-F238E27FC236}">
                    <a16:creationId xmlns:a16="http://schemas.microsoft.com/office/drawing/2014/main" id="{EF3A0167-C894-47FB-895D-D16BB7DD9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42521" y="2613045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E80B775-CADA-4E50-8543-D5582F5F91F5}"/>
              </a:ext>
            </a:extLst>
          </p:cNvPr>
          <p:cNvGrpSpPr/>
          <p:nvPr/>
        </p:nvGrpSpPr>
        <p:grpSpPr>
          <a:xfrm>
            <a:off x="8784477" y="2196859"/>
            <a:ext cx="2917291" cy="2828682"/>
            <a:chOff x="8784477" y="2196859"/>
            <a:chExt cx="2917291" cy="2828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856D06-7AD2-4982-A45F-A6E022778EB1}"/>
                </a:ext>
              </a:extLst>
            </p:cNvPr>
            <p:cNvSpPr/>
            <p:nvPr/>
          </p:nvSpPr>
          <p:spPr>
            <a:xfrm>
              <a:off x="9492743" y="3209659"/>
              <a:ext cx="2209025" cy="1815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/>
                <a:t>e.g., Research, Regulatory Decisions,</a:t>
              </a:r>
            </a:p>
            <a:p>
              <a:pPr algn="ctr"/>
              <a:r>
                <a:rPr lang="en-US" sz="1600" b="1" i="1" dirty="0"/>
                <a:t>Outbreak Signals,</a:t>
              </a:r>
            </a:p>
            <a:p>
              <a:pPr algn="ctr"/>
              <a:r>
                <a:rPr lang="en-US" sz="1600" b="1" i="1" dirty="0"/>
                <a:t>Clinical Decision Support,</a:t>
              </a:r>
            </a:p>
            <a:p>
              <a:pPr algn="ctr"/>
              <a:r>
                <a:rPr lang="en-US" sz="1600" b="1" i="1" dirty="0"/>
                <a:t>Meaningful Use, </a:t>
              </a:r>
            </a:p>
            <a:p>
              <a:pPr algn="ctr"/>
              <a:r>
                <a:rPr lang="en-US" sz="1600" b="1" i="1" dirty="0"/>
                <a:t>etc.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DB77EF77-1980-4B8D-A772-AA1215634178}"/>
                </a:ext>
              </a:extLst>
            </p:cNvPr>
            <p:cNvSpPr/>
            <p:nvPr/>
          </p:nvSpPr>
          <p:spPr>
            <a:xfrm>
              <a:off x="8784477" y="3905273"/>
              <a:ext cx="686788" cy="452125"/>
            </a:xfrm>
            <a:prstGeom prst="rightArrow">
              <a:avLst>
                <a:gd name="adj1" fmla="val 50000"/>
                <a:gd name="adj2" fmla="val 76637"/>
              </a:avLst>
            </a:prstGeom>
            <a:solidFill>
              <a:schemeClr val="bg1">
                <a:lumMod val="95000"/>
              </a:schemeClr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F09C9-2DD3-4C50-820B-EFB791AE9558}"/>
                </a:ext>
              </a:extLst>
            </p:cNvPr>
            <p:cNvSpPr/>
            <p:nvPr/>
          </p:nvSpPr>
          <p:spPr>
            <a:xfrm>
              <a:off x="9492742" y="2196859"/>
              <a:ext cx="2209026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Data Utility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6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CURRENT STATUS: WORK COMPLETED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4D231-83DC-4CC8-BD58-2174F16BB526}"/>
              </a:ext>
            </a:extLst>
          </p:cNvPr>
          <p:cNvSpPr txBox="1"/>
          <p:nvPr/>
        </p:nvSpPr>
        <p:spPr>
          <a:xfrm>
            <a:off x="0" y="746461"/>
            <a:ext cx="276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Same IVD Type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2412F5-D723-40DB-A1E3-5E3C5CEF9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41826" r="28397" b="7334"/>
          <a:stretch/>
        </p:blipFill>
        <p:spPr>
          <a:xfrm>
            <a:off x="268733" y="4329746"/>
            <a:ext cx="1034060" cy="6400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01FF78-0BC1-4CB0-9260-12A55201E4D6}"/>
              </a:ext>
            </a:extLst>
          </p:cNvPr>
          <p:cNvGrpSpPr/>
          <p:nvPr/>
        </p:nvGrpSpPr>
        <p:grpSpPr>
          <a:xfrm rot="19948055">
            <a:off x="228888" y="2484597"/>
            <a:ext cx="1188722" cy="457201"/>
            <a:chOff x="220316" y="5898018"/>
            <a:chExt cx="1188722" cy="4572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14FA95-97B4-4519-9045-F26B70139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08" t="33533" r="1943" b="52745"/>
            <a:stretch/>
          </p:blipFill>
          <p:spPr>
            <a:xfrm rot="1899200">
              <a:off x="220316" y="5898018"/>
              <a:ext cx="1188722" cy="45720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510A5A-F165-4067-97B3-D548C6F4838B}"/>
                </a:ext>
              </a:extLst>
            </p:cNvPr>
            <p:cNvSpPr/>
            <p:nvPr/>
          </p:nvSpPr>
          <p:spPr>
            <a:xfrm rot="19217312">
              <a:off x="728917" y="6066607"/>
              <a:ext cx="214011" cy="71337"/>
            </a:xfrm>
            <a:prstGeom prst="rect">
              <a:avLst/>
            </a:prstGeom>
            <a:solidFill>
              <a:srgbClr val="E2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7823D63-4650-4CB2-B26F-005110B8D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0326">
            <a:off x="211254" y="5231394"/>
            <a:ext cx="617614" cy="11710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D704931-CC46-413F-A1E7-50B9FDD85640}"/>
              </a:ext>
            </a:extLst>
          </p:cNvPr>
          <p:cNvGrpSpPr/>
          <p:nvPr/>
        </p:nvGrpSpPr>
        <p:grpSpPr>
          <a:xfrm>
            <a:off x="268734" y="1276304"/>
            <a:ext cx="877028" cy="1178091"/>
            <a:chOff x="158957" y="3234715"/>
            <a:chExt cx="2889043" cy="34044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2221CA-FF80-4C11-9AE1-4EB6CA04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57" y="3234715"/>
              <a:ext cx="2889043" cy="340448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EA0449-37C1-4D64-8B31-B5F38B2E6DAB}"/>
                </a:ext>
              </a:extLst>
            </p:cNvPr>
            <p:cNvSpPr/>
            <p:nvPr/>
          </p:nvSpPr>
          <p:spPr>
            <a:xfrm>
              <a:off x="457200" y="3893758"/>
              <a:ext cx="881660" cy="631858"/>
            </a:xfrm>
            <a:prstGeom prst="rect">
              <a:avLst/>
            </a:prstGeom>
            <a:solidFill>
              <a:srgbClr val="ECED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A88281-7626-49F7-A49B-8904FB1A339F}"/>
              </a:ext>
            </a:extLst>
          </p:cNvPr>
          <p:cNvGrpSpPr/>
          <p:nvPr/>
        </p:nvGrpSpPr>
        <p:grpSpPr>
          <a:xfrm>
            <a:off x="268734" y="3037479"/>
            <a:ext cx="863462" cy="1178091"/>
            <a:chOff x="2382437" y="2147698"/>
            <a:chExt cx="1898883" cy="25908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11581B-01CB-46EB-9552-20E196DCA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0" t="4732" r="7339" b="3314"/>
            <a:stretch/>
          </p:blipFill>
          <p:spPr>
            <a:xfrm>
              <a:off x="2382437" y="2147698"/>
              <a:ext cx="1898883" cy="2590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4FA86C-F145-4BBE-9052-7D1C8FBB69F9}"/>
                </a:ext>
              </a:extLst>
            </p:cNvPr>
            <p:cNvSpPr/>
            <p:nvPr/>
          </p:nvSpPr>
          <p:spPr>
            <a:xfrm rot="20870291">
              <a:off x="2453665" y="2301036"/>
              <a:ext cx="1241791" cy="526868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5DC07CA-BA3D-4310-8D9A-86A7FFF55E7F}"/>
              </a:ext>
            </a:extLst>
          </p:cNvPr>
          <p:cNvGrpSpPr/>
          <p:nvPr/>
        </p:nvGrpSpPr>
        <p:grpSpPr>
          <a:xfrm rot="16200000">
            <a:off x="2599743" y="1870732"/>
            <a:ext cx="3829641" cy="3136986"/>
            <a:chOff x="3647440" y="4323424"/>
            <a:chExt cx="3058160" cy="2446528"/>
          </a:xfrm>
        </p:grpSpPr>
        <p:sp>
          <p:nvSpPr>
            <p:cNvPr id="56" name="Shape 55">
              <a:extLst>
                <a:ext uri="{FF2B5EF4-FFF2-40B4-BE49-F238E27FC236}">
                  <a16:creationId xmlns:a16="http://schemas.microsoft.com/office/drawing/2014/main" id="{2BC567AC-B45E-42D7-AFC0-5443185F994F}"/>
                </a:ext>
              </a:extLst>
            </p:cNvPr>
            <p:cNvSpPr/>
            <p:nvPr/>
          </p:nvSpPr>
          <p:spPr>
            <a:xfrm>
              <a:off x="3647440" y="4323424"/>
              <a:ext cx="3058160" cy="2446528"/>
            </a:xfrm>
            <a:prstGeom prst="funnel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D48344D-C57A-43A9-8E80-FB38DD39EEA4}"/>
                </a:ext>
              </a:extLst>
            </p:cNvPr>
            <p:cNvSpPr/>
            <p:nvPr/>
          </p:nvSpPr>
          <p:spPr>
            <a:xfrm>
              <a:off x="3767582" y="4434931"/>
              <a:ext cx="2817876" cy="978611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0BE59C2-E2E5-46B3-9764-0F6E31B22867}"/>
              </a:ext>
            </a:extLst>
          </p:cNvPr>
          <p:cNvSpPr txBox="1"/>
          <p:nvPr/>
        </p:nvSpPr>
        <p:spPr>
          <a:xfrm>
            <a:off x="4459823" y="2643277"/>
            <a:ext cx="1568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LOINC Mapping Manual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A58E659-6FA8-4479-9695-CD3E147CF4B0}"/>
              </a:ext>
            </a:extLst>
          </p:cNvPr>
          <p:cNvSpPr txBox="1"/>
          <p:nvPr/>
        </p:nvSpPr>
        <p:spPr>
          <a:xfrm rot="19504501">
            <a:off x="4481047" y="4202371"/>
            <a:ext cx="194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List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3EA05A-FE1F-4801-ADDB-A367C8EB0E07}"/>
              </a:ext>
            </a:extLst>
          </p:cNvPr>
          <p:cNvSpPr txBox="1"/>
          <p:nvPr/>
        </p:nvSpPr>
        <p:spPr>
          <a:xfrm rot="2052685">
            <a:off x="4062544" y="2065742"/>
            <a:ext cx="217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Helpdesk Support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398C320-E40B-4CEC-80C9-3EDE02C710BE}"/>
              </a:ext>
            </a:extLst>
          </p:cNvPr>
          <p:cNvGrpSpPr/>
          <p:nvPr/>
        </p:nvGrpSpPr>
        <p:grpSpPr>
          <a:xfrm>
            <a:off x="827847" y="1865351"/>
            <a:ext cx="11245734" cy="3926479"/>
            <a:chOff x="827847" y="1865351"/>
            <a:chExt cx="11245734" cy="392647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00CB07E-4BE0-42B9-A560-D4332D4D067E}"/>
                </a:ext>
              </a:extLst>
            </p:cNvPr>
            <p:cNvGrpSpPr/>
            <p:nvPr/>
          </p:nvGrpSpPr>
          <p:grpSpPr>
            <a:xfrm>
              <a:off x="10037088" y="2251670"/>
              <a:ext cx="2036493" cy="2735659"/>
              <a:chOff x="10037088" y="2251670"/>
              <a:chExt cx="2036493" cy="2735659"/>
            </a:xfrm>
          </p:grpSpPr>
          <p:sp>
            <p:nvSpPr>
              <p:cNvPr id="121" name="Arrow: Pentagon 120">
                <a:extLst>
                  <a:ext uri="{FF2B5EF4-FFF2-40B4-BE49-F238E27FC236}">
                    <a16:creationId xmlns:a16="http://schemas.microsoft.com/office/drawing/2014/main" id="{8DA720BA-EB85-41E8-9BBC-99BE89215796}"/>
                  </a:ext>
                </a:extLst>
              </p:cNvPr>
              <p:cNvSpPr/>
              <p:nvPr/>
            </p:nvSpPr>
            <p:spPr>
              <a:xfrm>
                <a:off x="10055282" y="3733800"/>
                <a:ext cx="2018299" cy="1253529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Arrow: Pentagon 119">
                <a:extLst>
                  <a:ext uri="{FF2B5EF4-FFF2-40B4-BE49-F238E27FC236}">
                    <a16:creationId xmlns:a16="http://schemas.microsoft.com/office/drawing/2014/main" id="{14B38AE1-6884-4DC0-A910-08477466302D}"/>
                  </a:ext>
                </a:extLst>
              </p:cNvPr>
              <p:cNvSpPr/>
              <p:nvPr/>
            </p:nvSpPr>
            <p:spPr>
              <a:xfrm>
                <a:off x="10037088" y="2251670"/>
                <a:ext cx="2018299" cy="1253529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EEF6900-82FD-4A23-8465-D1F0114CEDBC}"/>
                </a:ext>
              </a:extLst>
            </p:cNvPr>
            <p:cNvGrpSpPr/>
            <p:nvPr/>
          </p:nvGrpSpPr>
          <p:grpSpPr>
            <a:xfrm>
              <a:off x="827847" y="1865351"/>
              <a:ext cx="11147462" cy="3926479"/>
              <a:chOff x="827847" y="1865351"/>
              <a:chExt cx="11147462" cy="3926479"/>
            </a:xfrm>
          </p:grpSpPr>
          <p:sp>
            <p:nvSpPr>
              <p:cNvPr id="106" name="Arrow: Right 105">
                <a:extLst>
                  <a:ext uri="{FF2B5EF4-FFF2-40B4-BE49-F238E27FC236}">
                    <a16:creationId xmlns:a16="http://schemas.microsoft.com/office/drawing/2014/main" id="{BA4E2283-467B-4195-A73C-CD89979AB9A0}"/>
                  </a:ext>
                </a:extLst>
              </p:cNvPr>
              <p:cNvSpPr/>
              <p:nvPr/>
            </p:nvSpPr>
            <p:spPr>
              <a:xfrm rot="19888589">
                <a:off x="8979236" y="2776167"/>
                <a:ext cx="1071457" cy="384330"/>
              </a:xfrm>
              <a:prstGeom prst="rightArrow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3F8FD6B-19D2-447D-9B77-AA2BFF56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6073" y="2755911"/>
                <a:ext cx="2927769" cy="44253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Arrow: Right 67">
                <a:extLst>
                  <a:ext uri="{FF2B5EF4-FFF2-40B4-BE49-F238E27FC236}">
                    <a16:creationId xmlns:a16="http://schemas.microsoft.com/office/drawing/2014/main" id="{3F676E0C-B098-47AF-8BC0-5EF23503E152}"/>
                  </a:ext>
                </a:extLst>
              </p:cNvPr>
              <p:cNvSpPr/>
              <p:nvPr/>
            </p:nvSpPr>
            <p:spPr>
              <a:xfrm rot="1517245">
                <a:off x="8971269" y="3654772"/>
                <a:ext cx="1071457" cy="384330"/>
              </a:xfrm>
              <a:prstGeom prst="rightArrow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Arrow: Right 66">
                <a:extLst>
                  <a:ext uri="{FF2B5EF4-FFF2-40B4-BE49-F238E27FC236}">
                    <a16:creationId xmlns:a16="http://schemas.microsoft.com/office/drawing/2014/main" id="{7C6FF98D-9EA6-444D-82C4-4EBB7B50446A}"/>
                  </a:ext>
                </a:extLst>
              </p:cNvPr>
              <p:cNvSpPr/>
              <p:nvPr/>
            </p:nvSpPr>
            <p:spPr>
              <a:xfrm>
                <a:off x="6071987" y="3230836"/>
                <a:ext cx="633613" cy="395690"/>
              </a:xfrm>
              <a:prstGeom prst="rightArrow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B1809A-DB5D-41CF-9ED2-512F755BE958}"/>
                  </a:ext>
                </a:extLst>
              </p:cNvPr>
              <p:cNvSpPr/>
              <p:nvPr/>
            </p:nvSpPr>
            <p:spPr>
              <a:xfrm>
                <a:off x="10063878" y="2230130"/>
                <a:ext cx="1391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</a:rPr>
                  <a:t>43874-7</a:t>
                </a:r>
                <a:endParaRPr lang="en-US" sz="2800" dirty="0"/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B1E10F1-BC9C-401E-919D-A99C85CD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762" y="1865351"/>
                <a:ext cx="3160765" cy="92891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70E138B-811C-45A7-88EB-CF0C51A62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2196" y="3451117"/>
                <a:ext cx="3211646" cy="17540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C096C68-AF29-46BB-AD02-7C9EE541EF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2793" y="3809154"/>
                <a:ext cx="3067881" cy="84062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55E379D-9C85-4E65-B6FE-1632A92025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847" y="4215571"/>
                <a:ext cx="3478680" cy="157625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7AD2600-4FA2-419C-B3F6-59CD1826C012}"/>
                  </a:ext>
                </a:extLst>
              </p:cNvPr>
              <p:cNvSpPr/>
              <p:nvPr/>
            </p:nvSpPr>
            <p:spPr>
              <a:xfrm>
                <a:off x="10055319" y="3695185"/>
                <a:ext cx="13917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</a:rPr>
                  <a:t>43895-2</a:t>
                </a:r>
                <a:endParaRPr lang="en-US" sz="280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AE047FC-4408-4EEF-9BC6-1F1E7607EE3D}"/>
                  </a:ext>
                </a:extLst>
              </p:cNvPr>
              <p:cNvSpPr/>
              <p:nvPr/>
            </p:nvSpPr>
            <p:spPr>
              <a:xfrm>
                <a:off x="10058400" y="2581870"/>
                <a:ext cx="19169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rgbClr val="008000"/>
                    </a:solidFill>
                  </a:rPr>
                  <a:t>Influenza virus A Antigen in Nasopharynx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4BAA8B2-DA5C-42B6-B898-E996F703B7AA}"/>
                  </a:ext>
                </a:extLst>
              </p:cNvPr>
              <p:cNvSpPr/>
              <p:nvPr/>
            </p:nvSpPr>
            <p:spPr>
              <a:xfrm>
                <a:off x="10058400" y="4084152"/>
                <a:ext cx="18202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rgbClr val="008000"/>
                    </a:solidFill>
                  </a:rPr>
                  <a:t>Influenza virus B Antigen in Nasopharynx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80EC69-3580-4220-9AE6-21B93951DEA4}"/>
              </a:ext>
            </a:extLst>
          </p:cNvPr>
          <p:cNvSpPr txBox="1"/>
          <p:nvPr/>
        </p:nvSpPr>
        <p:spPr>
          <a:xfrm>
            <a:off x="6705600" y="2953025"/>
            <a:ext cx="245798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RELMA® LOINC Mapping Tool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BA05B3E-3FD1-45D5-AC2D-F580982DFBE7}"/>
              </a:ext>
            </a:extLst>
          </p:cNvPr>
          <p:cNvSpPr txBox="1"/>
          <p:nvPr/>
        </p:nvSpPr>
        <p:spPr>
          <a:xfrm>
            <a:off x="0" y="746461"/>
            <a:ext cx="276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Same IVD Type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46D60BD-524C-4712-9F29-707ADEEFBD4E}"/>
              </a:ext>
            </a:extLst>
          </p:cNvPr>
          <p:cNvSpPr txBox="1"/>
          <p:nvPr/>
        </p:nvSpPr>
        <p:spPr>
          <a:xfrm>
            <a:off x="9525000" y="1007878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Unambiguous LOINC Codes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F10716E-DC63-4E4A-8CDA-9052DB8CE2CF}"/>
              </a:ext>
            </a:extLst>
          </p:cNvPr>
          <p:cNvGrpSpPr/>
          <p:nvPr/>
        </p:nvGrpSpPr>
        <p:grpSpPr>
          <a:xfrm>
            <a:off x="3657600" y="152399"/>
            <a:ext cx="4917432" cy="6682859"/>
            <a:chOff x="3657600" y="152399"/>
            <a:chExt cx="4917432" cy="6682859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9899A24-365D-49D9-9326-6FA934D390E7}"/>
                </a:ext>
              </a:extLst>
            </p:cNvPr>
            <p:cNvSpPr/>
            <p:nvPr/>
          </p:nvSpPr>
          <p:spPr>
            <a:xfrm>
              <a:off x="4541271" y="6465926"/>
              <a:ext cx="31907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7"/>
                </a:rPr>
                <a:t>https://loinc.org/guides/micro/</a:t>
              </a:r>
              <a:r>
                <a:rPr lang="en-US" dirty="0"/>
                <a:t> 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99EF768-094D-4ED2-9CC9-AF2AB4B85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7600" y="152399"/>
              <a:ext cx="4917432" cy="6347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C50ECD-7F3C-4FA8-AD03-2515F7712BD2}"/>
              </a:ext>
            </a:extLst>
          </p:cNvPr>
          <p:cNvGrpSpPr/>
          <p:nvPr/>
        </p:nvGrpSpPr>
        <p:grpSpPr>
          <a:xfrm>
            <a:off x="3849927" y="495975"/>
            <a:ext cx="4636416" cy="5865412"/>
            <a:chOff x="3708307" y="263204"/>
            <a:chExt cx="4636416" cy="586541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E2A6456-9DA4-4B71-9117-6ED8508E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8307" y="263204"/>
              <a:ext cx="4528121" cy="58654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503801-BC5C-4C77-8BD0-5CCC2F7768DA}"/>
                </a:ext>
              </a:extLst>
            </p:cNvPr>
            <p:cNvSpPr/>
            <p:nvPr/>
          </p:nvSpPr>
          <p:spPr>
            <a:xfrm>
              <a:off x="3816602" y="5378685"/>
              <a:ext cx="45281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hlinkClick r:id="rId10"/>
                </a:rPr>
                <a:t>https://www.fda.gov/downloads/MedicalDevices/DeviceRegulationandGuidance/GuidanceDocuments/UCM610636.pdf</a:t>
              </a:r>
              <a:r>
                <a:rPr lang="en-US" sz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3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>
            <a:extLst>
              <a:ext uri="{FF2B5EF4-FFF2-40B4-BE49-F238E27FC236}">
                <a16:creationId xmlns:a16="http://schemas.microsoft.com/office/drawing/2014/main" id="{C8875FC7-51D3-4D2A-A926-68A085CD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" y="2393792"/>
            <a:ext cx="2762509" cy="2043937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57B450B-5CEE-4EE9-BADE-4B13871584C8}"/>
              </a:ext>
            </a:extLst>
          </p:cNvPr>
          <p:cNvGrpSpPr/>
          <p:nvPr/>
        </p:nvGrpSpPr>
        <p:grpSpPr>
          <a:xfrm>
            <a:off x="2139846" y="2405092"/>
            <a:ext cx="4430619" cy="2020353"/>
            <a:chOff x="2139846" y="2405092"/>
            <a:chExt cx="4430619" cy="2020353"/>
          </a:xfrm>
        </p:grpSpPr>
        <p:sp>
          <p:nvSpPr>
            <p:cNvPr id="137" name="Arrow: Pentagon 136">
              <a:extLst>
                <a:ext uri="{FF2B5EF4-FFF2-40B4-BE49-F238E27FC236}">
                  <a16:creationId xmlns:a16="http://schemas.microsoft.com/office/drawing/2014/main" id="{1DA96F53-3AFD-468F-89FA-8030A133BC47}"/>
                </a:ext>
              </a:extLst>
            </p:cNvPr>
            <p:cNvSpPr/>
            <p:nvPr/>
          </p:nvSpPr>
          <p:spPr>
            <a:xfrm>
              <a:off x="2139846" y="2405092"/>
              <a:ext cx="4430619" cy="2020353"/>
            </a:xfrm>
            <a:prstGeom prst="homePlate">
              <a:avLst/>
            </a:prstGeom>
            <a:solidFill>
              <a:srgbClr val="828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733EE6-1BE4-42BC-A248-B218539D299D}"/>
                </a:ext>
              </a:extLst>
            </p:cNvPr>
            <p:cNvSpPr txBox="1"/>
            <p:nvPr/>
          </p:nvSpPr>
          <p:spPr>
            <a:xfrm rot="16200000">
              <a:off x="1963918" y="3089838"/>
              <a:ext cx="9621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LAW</a:t>
              </a:r>
            </a:p>
          </p:txBody>
        </p:sp>
      </p:grpSp>
      <p:sp>
        <p:nvSpPr>
          <p:cNvPr id="150" name="Arrow: Chevron 149">
            <a:extLst>
              <a:ext uri="{FF2B5EF4-FFF2-40B4-BE49-F238E27FC236}">
                <a16:creationId xmlns:a16="http://schemas.microsoft.com/office/drawing/2014/main" id="{CBA7AB68-9C3E-4FAA-B9DC-57DBC9BDEA1F}"/>
              </a:ext>
            </a:extLst>
          </p:cNvPr>
          <p:cNvSpPr/>
          <p:nvPr/>
        </p:nvSpPr>
        <p:spPr>
          <a:xfrm>
            <a:off x="7536626" y="2405938"/>
            <a:ext cx="3575882" cy="2020353"/>
          </a:xfrm>
          <a:prstGeom prst="chevron">
            <a:avLst/>
          </a:prstGeom>
          <a:solidFill>
            <a:srgbClr val="8282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CD3F3FA-2354-46E5-A428-86DAAC265D64}"/>
              </a:ext>
            </a:extLst>
          </p:cNvPr>
          <p:cNvSpPr/>
          <p:nvPr/>
        </p:nvSpPr>
        <p:spPr>
          <a:xfrm>
            <a:off x="8382000" y="2590800"/>
            <a:ext cx="2286000" cy="1615440"/>
          </a:xfrm>
          <a:prstGeom prst="chevron">
            <a:avLst/>
          </a:prstGeom>
          <a:solidFill>
            <a:srgbClr val="8282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CURRENT STATUS: WORK COMPLETED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EA65CF-0F50-4D89-963B-D4E0CB7E20B5}"/>
              </a:ext>
            </a:extLst>
          </p:cNvPr>
          <p:cNvGrpSpPr/>
          <p:nvPr/>
        </p:nvGrpSpPr>
        <p:grpSpPr>
          <a:xfrm>
            <a:off x="228600" y="914400"/>
            <a:ext cx="1401702" cy="1247278"/>
            <a:chOff x="365906" y="1702751"/>
            <a:chExt cx="1401702" cy="1247278"/>
          </a:xfrm>
        </p:grpSpPr>
        <p:pic>
          <p:nvPicPr>
            <p:cNvPr id="72" name="Picture 13" descr="C:\Users\Michael.Waters\Desktop\logos\iicclogo2.jpg">
              <a:extLst>
                <a:ext uri="{FF2B5EF4-FFF2-40B4-BE49-F238E27FC236}">
                  <a16:creationId xmlns:a16="http://schemas.microsoft.com/office/drawing/2014/main" id="{3EAF19C7-9854-4EB6-94C3-DA70E6FDF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06" y="1702751"/>
              <a:ext cx="1401702" cy="1247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A70882-12B6-4566-A46F-D2C683427EB2}"/>
                </a:ext>
              </a:extLst>
            </p:cNvPr>
            <p:cNvSpPr txBox="1"/>
            <p:nvPr/>
          </p:nvSpPr>
          <p:spPr>
            <a:xfrm>
              <a:off x="515756" y="1752583"/>
              <a:ext cx="98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</a:rPr>
                <a:t>IVD Industry Connectivity Consortium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E6FD302-4743-44A8-9F1E-E1821C0DFF51}"/>
              </a:ext>
            </a:extLst>
          </p:cNvPr>
          <p:cNvGrpSpPr/>
          <p:nvPr/>
        </p:nvGrpSpPr>
        <p:grpSpPr>
          <a:xfrm>
            <a:off x="2764283" y="2605194"/>
            <a:ext cx="3494167" cy="1600200"/>
            <a:chOff x="2764283" y="2605194"/>
            <a:chExt cx="3494167" cy="16002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623B318-8790-4F7B-B5F9-D9E361B1E669}"/>
                </a:ext>
              </a:extLst>
            </p:cNvPr>
            <p:cNvGrpSpPr/>
            <p:nvPr/>
          </p:nvGrpSpPr>
          <p:grpSpPr>
            <a:xfrm>
              <a:off x="2764283" y="2605194"/>
              <a:ext cx="3494167" cy="1600200"/>
              <a:chOff x="1905000" y="2819400"/>
              <a:chExt cx="2983423" cy="1600200"/>
            </a:xfrm>
          </p:grpSpPr>
          <p:sp>
            <p:nvSpPr>
              <p:cNvPr id="157" name="Arrow: Pentagon 156">
                <a:extLst>
                  <a:ext uri="{FF2B5EF4-FFF2-40B4-BE49-F238E27FC236}">
                    <a16:creationId xmlns:a16="http://schemas.microsoft.com/office/drawing/2014/main" id="{79016BAC-E905-4136-8935-BC52F8AD481C}"/>
                  </a:ext>
                </a:extLst>
              </p:cNvPr>
              <p:cNvSpPr/>
              <p:nvPr/>
            </p:nvSpPr>
            <p:spPr>
              <a:xfrm>
                <a:off x="1916623" y="2819400"/>
                <a:ext cx="2971800" cy="16002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64C70321-8F8D-4C75-B7B4-72C97C821FE7}"/>
                  </a:ext>
                </a:extLst>
              </p:cNvPr>
              <p:cNvSpPr txBox="1"/>
              <p:nvPr/>
            </p:nvSpPr>
            <p:spPr>
              <a:xfrm rot="16200000">
                <a:off x="1713922" y="3327112"/>
                <a:ext cx="9669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LIVD</a:t>
                </a:r>
              </a:p>
            </p:txBody>
          </p: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2CF8D8C-367E-4D8B-A657-38B3BCA191D2}"/>
                </a:ext>
              </a:extLst>
            </p:cNvPr>
            <p:cNvSpPr/>
            <p:nvPr/>
          </p:nvSpPr>
          <p:spPr>
            <a:xfrm>
              <a:off x="5059860" y="2815725"/>
              <a:ext cx="149551" cy="1642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09E6697-CB1D-4B6C-9D53-4729EBF2568C}"/>
                </a:ext>
              </a:extLst>
            </p:cNvPr>
            <p:cNvSpPr/>
            <p:nvPr/>
          </p:nvSpPr>
          <p:spPr>
            <a:xfrm>
              <a:off x="5491782" y="3312592"/>
              <a:ext cx="149551" cy="164233"/>
            </a:xfrm>
            <a:prstGeom prst="ellipse">
              <a:avLst/>
            </a:prstGeom>
            <a:solidFill>
              <a:srgbClr val="8282C9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39B1CDD-CF9E-4C1D-B510-D9188E56EB04}"/>
                </a:ext>
              </a:extLst>
            </p:cNvPr>
            <p:cNvSpPr/>
            <p:nvPr/>
          </p:nvSpPr>
          <p:spPr>
            <a:xfrm>
              <a:off x="4988014" y="3889970"/>
              <a:ext cx="149551" cy="164233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9D2CA1F2-FAC9-4FAF-A56C-3B7EB2C1BF9A}"/>
              </a:ext>
            </a:extLst>
          </p:cNvPr>
          <p:cNvSpPr/>
          <p:nvPr/>
        </p:nvSpPr>
        <p:spPr>
          <a:xfrm>
            <a:off x="5124358" y="2589954"/>
            <a:ext cx="1121842" cy="1615440"/>
          </a:xfrm>
          <a:prstGeom prst="chevron">
            <a:avLst>
              <a:gd name="adj" fmla="val 72194"/>
            </a:avLst>
          </a:prstGeom>
          <a:solidFill>
            <a:srgbClr val="33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BFE6C5E-0439-4866-970A-D7CDCD95CA30}"/>
              </a:ext>
            </a:extLst>
          </p:cNvPr>
          <p:cNvGrpSpPr/>
          <p:nvPr/>
        </p:nvGrpSpPr>
        <p:grpSpPr>
          <a:xfrm>
            <a:off x="3309306" y="2757594"/>
            <a:ext cx="2161729" cy="1335855"/>
            <a:chOff x="2132261" y="4682482"/>
            <a:chExt cx="2161729" cy="1335855"/>
          </a:xfrm>
        </p:grpSpPr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592ADEF4-3C55-4562-8165-FD6CFC0E8E34}"/>
                </a:ext>
              </a:extLst>
            </p:cNvPr>
            <p:cNvSpPr/>
            <p:nvPr/>
          </p:nvSpPr>
          <p:spPr>
            <a:xfrm>
              <a:off x="2133600" y="4704022"/>
              <a:ext cx="2160390" cy="1253529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BD27387-1F70-431F-840F-7D3CC9A7988A}"/>
                </a:ext>
              </a:extLst>
            </p:cNvPr>
            <p:cNvSpPr/>
            <p:nvPr/>
          </p:nvSpPr>
          <p:spPr>
            <a:xfrm>
              <a:off x="2160390" y="4682482"/>
              <a:ext cx="129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</a:rPr>
                <a:t>LOINC</a:t>
              </a:r>
              <a:endParaRPr lang="en-US" sz="2800" dirty="0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A7ECCC2-92D8-4081-9677-48DE4121E8CA}"/>
                </a:ext>
              </a:extLst>
            </p:cNvPr>
            <p:cNvGrpSpPr/>
            <p:nvPr/>
          </p:nvGrpSpPr>
          <p:grpSpPr>
            <a:xfrm>
              <a:off x="2160390" y="5611809"/>
              <a:ext cx="1842656" cy="345741"/>
              <a:chOff x="2132261" y="5611809"/>
              <a:chExt cx="1870785" cy="345741"/>
            </a:xfrm>
            <a:solidFill>
              <a:srgbClr val="FFC000"/>
            </a:solidFill>
          </p:grpSpPr>
          <p:sp>
            <p:nvSpPr>
              <p:cNvPr id="149" name="Right Triangle 148">
                <a:extLst>
                  <a:ext uri="{FF2B5EF4-FFF2-40B4-BE49-F238E27FC236}">
                    <a16:creationId xmlns:a16="http://schemas.microsoft.com/office/drawing/2014/main" id="{7D67E81B-5FB1-4D13-8E26-83F2E33757EF}"/>
                  </a:ext>
                </a:extLst>
              </p:cNvPr>
              <p:cNvSpPr/>
              <p:nvPr/>
            </p:nvSpPr>
            <p:spPr>
              <a:xfrm flipV="1">
                <a:off x="3657600" y="5612875"/>
                <a:ext cx="345446" cy="34467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0DE78C5-D43A-4D29-B641-CF633334178D}"/>
                  </a:ext>
                </a:extLst>
              </p:cNvPr>
              <p:cNvSpPr/>
              <p:nvPr/>
            </p:nvSpPr>
            <p:spPr>
              <a:xfrm>
                <a:off x="2132261" y="5611809"/>
                <a:ext cx="1525339" cy="34574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E2C53AD-8235-4015-BCB9-D3B18B52378F}"/>
                </a:ext>
              </a:extLst>
            </p:cNvPr>
            <p:cNvSpPr/>
            <p:nvPr/>
          </p:nvSpPr>
          <p:spPr>
            <a:xfrm>
              <a:off x="2132261" y="5495117"/>
              <a:ext cx="8663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</a:rPr>
                <a:t>UDI</a:t>
              </a:r>
              <a:endParaRPr lang="en-US" sz="2800" dirty="0"/>
            </a:p>
          </p:txBody>
        </p:sp>
        <p:sp>
          <p:nvSpPr>
            <p:cNvPr id="147" name="Arrow: Pentagon 146">
              <a:extLst>
                <a:ext uri="{FF2B5EF4-FFF2-40B4-BE49-F238E27FC236}">
                  <a16:creationId xmlns:a16="http://schemas.microsoft.com/office/drawing/2014/main" id="{9DC58712-4008-4D7E-96A3-49260E6CE6DD}"/>
                </a:ext>
              </a:extLst>
            </p:cNvPr>
            <p:cNvSpPr/>
            <p:nvPr/>
          </p:nvSpPr>
          <p:spPr>
            <a:xfrm>
              <a:off x="2132261" y="5099801"/>
              <a:ext cx="2160390" cy="491529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A93DB8C-3B93-4BA5-A45B-46339593A4B5}"/>
                </a:ext>
              </a:extLst>
            </p:cNvPr>
            <p:cNvSpPr/>
            <p:nvPr/>
          </p:nvSpPr>
          <p:spPr>
            <a:xfrm>
              <a:off x="2132261" y="5069176"/>
              <a:ext cx="20182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</a:rPr>
                <a:t>SNOMED-CT</a:t>
              </a:r>
              <a:endParaRPr lang="en-US" sz="2800" dirty="0"/>
            </a:p>
          </p:txBody>
        </p:sp>
      </p:grpSp>
      <p:sp>
        <p:nvSpPr>
          <p:cNvPr id="159" name="Arrow: Chevron 158">
            <a:extLst>
              <a:ext uri="{FF2B5EF4-FFF2-40B4-BE49-F238E27FC236}">
                <a16:creationId xmlns:a16="http://schemas.microsoft.com/office/drawing/2014/main" id="{9E37059D-BBA8-499B-805A-1A73921A1592}"/>
              </a:ext>
            </a:extLst>
          </p:cNvPr>
          <p:cNvSpPr/>
          <p:nvPr/>
        </p:nvSpPr>
        <p:spPr>
          <a:xfrm>
            <a:off x="5480340" y="2597062"/>
            <a:ext cx="1121842" cy="1615440"/>
          </a:xfrm>
          <a:prstGeom prst="chevron">
            <a:avLst>
              <a:gd name="adj" fmla="val 7219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Arrow: Chevron 133">
            <a:extLst>
              <a:ext uri="{FF2B5EF4-FFF2-40B4-BE49-F238E27FC236}">
                <a16:creationId xmlns:a16="http://schemas.microsoft.com/office/drawing/2014/main" id="{E6C7DD13-76C7-49EA-819A-B5CF4E8342B5}"/>
              </a:ext>
            </a:extLst>
          </p:cNvPr>
          <p:cNvSpPr/>
          <p:nvPr/>
        </p:nvSpPr>
        <p:spPr>
          <a:xfrm>
            <a:off x="5479229" y="2597062"/>
            <a:ext cx="1121842" cy="1615440"/>
          </a:xfrm>
          <a:prstGeom prst="chevron">
            <a:avLst>
              <a:gd name="adj" fmla="val 7219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EF3282-A504-4445-886B-7E1171B25E5A}"/>
              </a:ext>
            </a:extLst>
          </p:cNvPr>
          <p:cNvSpPr txBox="1"/>
          <p:nvPr/>
        </p:nvSpPr>
        <p:spPr>
          <a:xfrm>
            <a:off x="1502390" y="914676"/>
            <a:ext cx="92964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Digital Format for Publication of LOINC to Vendor IVD Test Results (LIVD)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FE48E4-E713-4844-A8E6-EF4AAB8D0E90}"/>
              </a:ext>
            </a:extLst>
          </p:cNvPr>
          <p:cNvSpPr txBox="1"/>
          <p:nvPr/>
        </p:nvSpPr>
        <p:spPr>
          <a:xfrm>
            <a:off x="1502390" y="1390662"/>
            <a:ext cx="5105399" cy="461665"/>
          </a:xfrm>
          <a:prstGeom prst="rect">
            <a:avLst/>
          </a:prstGeom>
          <a:solidFill>
            <a:srgbClr val="8383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Laboratory Analytical Workflow (LAW)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7C40CB-DB42-4D29-8E4D-F6DBF8EE00C0}"/>
              </a:ext>
            </a:extLst>
          </p:cNvPr>
          <p:cNvGrpSpPr/>
          <p:nvPr/>
        </p:nvGrpSpPr>
        <p:grpSpPr>
          <a:xfrm>
            <a:off x="8299267" y="1873867"/>
            <a:ext cx="3693825" cy="2979704"/>
            <a:chOff x="8299267" y="1873867"/>
            <a:chExt cx="3693825" cy="2979704"/>
          </a:xfrm>
        </p:grpSpPr>
        <p:sp>
          <p:nvSpPr>
            <p:cNvPr id="34" name="Flowchart: Magnetic Disk 33">
              <a:extLst>
                <a:ext uri="{FF2B5EF4-FFF2-40B4-BE49-F238E27FC236}">
                  <a16:creationId xmlns:a16="http://schemas.microsoft.com/office/drawing/2014/main" id="{F4B6E78A-2FCA-4479-8FE4-A06193E0C544}"/>
                </a:ext>
              </a:extLst>
            </p:cNvPr>
            <p:cNvSpPr/>
            <p:nvPr/>
          </p:nvSpPr>
          <p:spPr>
            <a:xfrm>
              <a:off x="8299267" y="1873867"/>
              <a:ext cx="3693825" cy="2979704"/>
            </a:xfrm>
            <a:prstGeom prst="flowChartMagneticDisk">
              <a:avLst/>
            </a:prstGeom>
            <a:gradFill flip="none" rotWithShape="1">
              <a:gsLst>
                <a:gs pos="17000">
                  <a:srgbClr val="8282C9"/>
                </a:gs>
                <a:gs pos="37000">
                  <a:srgbClr val="343478"/>
                </a:gs>
                <a:gs pos="100000">
                  <a:srgbClr val="23235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CBE31B7-119E-4770-820C-B67815D1DCEC}"/>
                </a:ext>
              </a:extLst>
            </p:cNvPr>
            <p:cNvGrpSpPr/>
            <p:nvPr/>
          </p:nvGrpSpPr>
          <p:grpSpPr>
            <a:xfrm>
              <a:off x="8524685" y="2711025"/>
              <a:ext cx="815291" cy="1476620"/>
              <a:chOff x="8524685" y="2711025"/>
              <a:chExt cx="815291" cy="147662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02C8D26-F9CC-479A-8E63-A0B16B979028}"/>
                  </a:ext>
                </a:extLst>
              </p:cNvPr>
              <p:cNvSpPr/>
              <p:nvPr/>
            </p:nvSpPr>
            <p:spPr>
              <a:xfrm>
                <a:off x="8758505" y="2815190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C05F588-9988-4384-A2E9-F35EB8516B1F}"/>
                  </a:ext>
                </a:extLst>
              </p:cNvPr>
              <p:cNvSpPr/>
              <p:nvPr/>
            </p:nvSpPr>
            <p:spPr>
              <a:xfrm>
                <a:off x="9190427" y="3312057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55C0F1D-5B6B-48FE-B966-77C950259FFF}"/>
                  </a:ext>
                </a:extLst>
              </p:cNvPr>
              <p:cNvSpPr/>
              <p:nvPr/>
            </p:nvSpPr>
            <p:spPr>
              <a:xfrm>
                <a:off x="8686659" y="3889435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8A86F70-73DC-4349-9996-E3470AAAACBC}"/>
                  </a:ext>
                </a:extLst>
              </p:cNvPr>
              <p:cNvSpPr/>
              <p:nvPr/>
            </p:nvSpPr>
            <p:spPr>
              <a:xfrm>
                <a:off x="8910905" y="2967590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C848C27-24D6-42A7-A818-FDF4C297C7EE}"/>
                  </a:ext>
                </a:extLst>
              </p:cNvPr>
              <p:cNvSpPr/>
              <p:nvPr/>
            </p:nvSpPr>
            <p:spPr>
              <a:xfrm>
                <a:off x="8582506" y="2711025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3E36E23-5363-4383-8C6B-74DA13CF4130}"/>
                  </a:ext>
                </a:extLst>
              </p:cNvPr>
              <p:cNvSpPr/>
              <p:nvPr/>
            </p:nvSpPr>
            <p:spPr>
              <a:xfrm>
                <a:off x="9075992" y="3433584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88BAC26-565D-45A6-ACBE-11A0ED9FC968}"/>
                  </a:ext>
                </a:extLst>
              </p:cNvPr>
              <p:cNvSpPr/>
              <p:nvPr/>
            </p:nvSpPr>
            <p:spPr>
              <a:xfrm>
                <a:off x="9079636" y="3160183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A583C7D-97CA-458D-A4A4-23F173BA80FC}"/>
                  </a:ext>
                </a:extLst>
              </p:cNvPr>
              <p:cNvSpPr/>
              <p:nvPr/>
            </p:nvSpPr>
            <p:spPr>
              <a:xfrm>
                <a:off x="8838723" y="3710955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33278EF-8989-4ADD-BC6B-32E1AE9D7109}"/>
                  </a:ext>
                </a:extLst>
              </p:cNvPr>
              <p:cNvSpPr/>
              <p:nvPr/>
            </p:nvSpPr>
            <p:spPr>
              <a:xfrm>
                <a:off x="8524685" y="4023412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35AB486-A196-4F18-AA4F-F813ED696E5B}"/>
              </a:ext>
            </a:extLst>
          </p:cNvPr>
          <p:cNvGrpSpPr/>
          <p:nvPr/>
        </p:nvGrpSpPr>
        <p:grpSpPr>
          <a:xfrm>
            <a:off x="7440577" y="2590800"/>
            <a:ext cx="1746474" cy="1615440"/>
            <a:chOff x="7440577" y="2590800"/>
            <a:chExt cx="1746474" cy="1615440"/>
          </a:xfrm>
        </p:grpSpPr>
        <p:sp>
          <p:nvSpPr>
            <p:cNvPr id="88" name="Arrow: Chevron 87">
              <a:extLst>
                <a:ext uri="{FF2B5EF4-FFF2-40B4-BE49-F238E27FC236}">
                  <a16:creationId xmlns:a16="http://schemas.microsoft.com/office/drawing/2014/main" id="{F5BC5F2C-623E-421D-A0F0-761073FF0236}"/>
                </a:ext>
              </a:extLst>
            </p:cNvPr>
            <p:cNvSpPr/>
            <p:nvPr/>
          </p:nvSpPr>
          <p:spPr>
            <a:xfrm>
              <a:off x="7440577" y="2590800"/>
              <a:ext cx="1746474" cy="1615440"/>
            </a:xfrm>
            <a:prstGeom prst="chevron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68A8299-1669-4E84-9562-E61A8E26366F}"/>
                </a:ext>
              </a:extLst>
            </p:cNvPr>
            <p:cNvGrpSpPr/>
            <p:nvPr/>
          </p:nvGrpSpPr>
          <p:grpSpPr>
            <a:xfrm>
              <a:off x="7709436" y="2800943"/>
              <a:ext cx="653317" cy="1238478"/>
              <a:chOff x="7709436" y="2800943"/>
              <a:chExt cx="653317" cy="123847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FF94F1-101E-490F-95FE-6A256D3934EF}"/>
                  </a:ext>
                </a:extLst>
              </p:cNvPr>
              <p:cNvSpPr/>
              <p:nvPr/>
            </p:nvSpPr>
            <p:spPr>
              <a:xfrm>
                <a:off x="7781282" y="2800943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E7EEAAF-51AD-43BC-8B11-F170D3B3299C}"/>
                  </a:ext>
                </a:extLst>
              </p:cNvPr>
              <p:cNvSpPr/>
              <p:nvPr/>
            </p:nvSpPr>
            <p:spPr>
              <a:xfrm>
                <a:off x="8213204" y="3297810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1C8DD4C-5B66-4051-84FA-A38AC47DB08D}"/>
                  </a:ext>
                </a:extLst>
              </p:cNvPr>
              <p:cNvSpPr/>
              <p:nvPr/>
            </p:nvSpPr>
            <p:spPr>
              <a:xfrm>
                <a:off x="7709436" y="3875188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91B3CB8-C4D6-4513-9BEA-D4D88A2F2E9A}"/>
              </a:ext>
            </a:extLst>
          </p:cNvPr>
          <p:cNvSpPr txBox="1"/>
          <p:nvPr/>
        </p:nvSpPr>
        <p:spPr>
          <a:xfrm rot="16200000">
            <a:off x="7922022" y="3164145"/>
            <a:ext cx="10819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FHIR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7E25D0B-9589-4F6F-A703-501F7F1F1308}"/>
              </a:ext>
            </a:extLst>
          </p:cNvPr>
          <p:cNvSpPr/>
          <p:nvPr/>
        </p:nvSpPr>
        <p:spPr>
          <a:xfrm rot="16200000">
            <a:off x="8220826" y="3176528"/>
            <a:ext cx="1022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FD2A35-0FBD-4417-A23B-C559480DD95F}"/>
              </a:ext>
            </a:extLst>
          </p:cNvPr>
          <p:cNvSpPr/>
          <p:nvPr/>
        </p:nvSpPr>
        <p:spPr>
          <a:xfrm>
            <a:off x="8328284" y="1894265"/>
            <a:ext cx="3635116" cy="1021655"/>
          </a:xfrm>
          <a:prstGeom prst="ellipse">
            <a:avLst/>
          </a:prstGeom>
          <a:solidFill>
            <a:srgbClr val="3A3A8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94A8D3B-624B-45F7-A8FE-C05B261BD7CA}"/>
              </a:ext>
            </a:extLst>
          </p:cNvPr>
          <p:cNvSpPr txBox="1"/>
          <p:nvPr/>
        </p:nvSpPr>
        <p:spPr>
          <a:xfrm>
            <a:off x="8501351" y="1873867"/>
            <a:ext cx="3289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Laboratory Information System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(LIS)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56A3C02-E01B-4446-814F-E938B520C277}"/>
              </a:ext>
            </a:extLst>
          </p:cNvPr>
          <p:cNvGrpSpPr/>
          <p:nvPr/>
        </p:nvGrpSpPr>
        <p:grpSpPr>
          <a:xfrm>
            <a:off x="609189" y="4768894"/>
            <a:ext cx="10668410" cy="2027964"/>
            <a:chOff x="609189" y="4768894"/>
            <a:chExt cx="10668410" cy="2027964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AF7E0DF-6E0A-4DF1-A3F7-DB29BF9E080C}"/>
                </a:ext>
              </a:extLst>
            </p:cNvPr>
            <p:cNvSpPr/>
            <p:nvPr/>
          </p:nvSpPr>
          <p:spPr>
            <a:xfrm>
              <a:off x="2448653" y="6322164"/>
              <a:ext cx="459975" cy="47469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5FF4032-E632-4547-9DA0-83662DADB804}"/>
                </a:ext>
              </a:extLst>
            </p:cNvPr>
            <p:cNvSpPr/>
            <p:nvPr/>
          </p:nvSpPr>
          <p:spPr>
            <a:xfrm>
              <a:off x="2448653" y="5783904"/>
              <a:ext cx="459975" cy="474694"/>
            </a:xfrm>
            <a:prstGeom prst="ellipse">
              <a:avLst/>
            </a:prstGeom>
            <a:solidFill>
              <a:srgbClr val="8282C9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DD3FFD7-EFAF-4330-8A2C-BFE3D08316F1}"/>
                </a:ext>
              </a:extLst>
            </p:cNvPr>
            <p:cNvSpPr/>
            <p:nvPr/>
          </p:nvSpPr>
          <p:spPr>
            <a:xfrm>
              <a:off x="2484031" y="5282201"/>
              <a:ext cx="428687" cy="4381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0DD35AA-90BB-4149-BE95-575FEA93A3F2}"/>
                </a:ext>
              </a:extLst>
            </p:cNvPr>
            <p:cNvSpPr/>
            <p:nvPr/>
          </p:nvSpPr>
          <p:spPr>
            <a:xfrm>
              <a:off x="3029617" y="5258673"/>
              <a:ext cx="75621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</a:rPr>
                <a:t>LOINC </a:t>
              </a:r>
              <a:r>
                <a:rPr lang="en-US" sz="1600" b="1" i="1" dirty="0">
                  <a:solidFill>
                    <a:srgbClr val="008000"/>
                  </a:solidFill>
                </a:rPr>
                <a:t>(Logical Observations Identifiers Names and Codes)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948B7CC-B89B-4FAA-8E96-51AFF746CF51}"/>
                </a:ext>
              </a:extLst>
            </p:cNvPr>
            <p:cNvSpPr/>
            <p:nvPr/>
          </p:nvSpPr>
          <p:spPr>
            <a:xfrm>
              <a:off x="2485917" y="4774945"/>
              <a:ext cx="32054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Coding Standard Nodes</a:t>
              </a:r>
              <a:endParaRPr lang="en-US" sz="2400" u="sng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DC76ACD-1DF7-4999-A197-52F8D8CCAD4A}"/>
                </a:ext>
              </a:extLst>
            </p:cNvPr>
            <p:cNvSpPr/>
            <p:nvPr/>
          </p:nvSpPr>
          <p:spPr>
            <a:xfrm>
              <a:off x="2988882" y="5796933"/>
              <a:ext cx="82887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</a:rPr>
                <a:t>SNOMED-CT </a:t>
              </a:r>
              <a:r>
                <a:rPr lang="en-US" sz="1600" b="1" i="1" dirty="0">
                  <a:solidFill>
                    <a:srgbClr val="008000"/>
                  </a:solidFill>
                </a:rPr>
                <a:t>(Systematized </a:t>
              </a:r>
              <a:r>
                <a:rPr lang="en-US" sz="1600" b="1" i="1" dirty="0" err="1">
                  <a:solidFill>
                    <a:srgbClr val="008000"/>
                  </a:solidFill>
                </a:rPr>
                <a:t>NOmenclature</a:t>
              </a:r>
              <a:r>
                <a:rPr lang="en-US" sz="1600" b="1" i="1" dirty="0">
                  <a:solidFill>
                    <a:srgbClr val="008000"/>
                  </a:solidFill>
                </a:rPr>
                <a:t> of </a:t>
              </a:r>
              <a:r>
                <a:rPr lang="en-US" sz="1600" b="1" i="1" dirty="0" err="1">
                  <a:solidFill>
                    <a:srgbClr val="008000"/>
                  </a:solidFill>
                </a:rPr>
                <a:t>MEDicine</a:t>
              </a:r>
              <a:r>
                <a:rPr lang="en-US" sz="1600" b="1" i="1" dirty="0">
                  <a:solidFill>
                    <a:srgbClr val="008000"/>
                  </a:solidFill>
                </a:rPr>
                <a:t> – Clinical Terms)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EB605E0-2B53-4101-8DB3-125C8BD13BC9}"/>
                </a:ext>
              </a:extLst>
            </p:cNvPr>
            <p:cNvSpPr/>
            <p:nvPr/>
          </p:nvSpPr>
          <p:spPr>
            <a:xfrm>
              <a:off x="2988882" y="6307336"/>
              <a:ext cx="75621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</a:rPr>
                <a:t>UDI </a:t>
              </a:r>
              <a:r>
                <a:rPr lang="en-US" sz="1600" b="1" i="1" dirty="0">
                  <a:solidFill>
                    <a:srgbClr val="008000"/>
                  </a:solidFill>
                </a:rPr>
                <a:t>(Unique Device Identification System)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8879916-4433-4C60-88BD-FCCB94C69D70}"/>
                </a:ext>
              </a:extLst>
            </p:cNvPr>
            <p:cNvSpPr/>
            <p:nvPr/>
          </p:nvSpPr>
          <p:spPr>
            <a:xfrm>
              <a:off x="1105360" y="5269973"/>
              <a:ext cx="1437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Question </a:t>
              </a:r>
              <a:r>
                <a:rPr lang="en-US" sz="1600" b="1" i="1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E4C6C13-090C-44D3-8787-33406509403D}"/>
                </a:ext>
              </a:extLst>
            </p:cNvPr>
            <p:cNvSpPr/>
            <p:nvPr/>
          </p:nvSpPr>
          <p:spPr>
            <a:xfrm>
              <a:off x="1156393" y="5751005"/>
              <a:ext cx="1437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Answer </a:t>
              </a:r>
              <a:r>
                <a:rPr lang="en-US" sz="1600" b="1" i="1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E2E240-63D4-40F9-B94C-B5DC1B0D8FED}"/>
                </a:ext>
              </a:extLst>
            </p:cNvPr>
            <p:cNvSpPr/>
            <p:nvPr/>
          </p:nvSpPr>
          <p:spPr>
            <a:xfrm>
              <a:off x="609189" y="6291497"/>
              <a:ext cx="19848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Who’s Asking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0C84F41-203B-431F-B33A-4EFCBC2F018B}"/>
                </a:ext>
              </a:extLst>
            </p:cNvPr>
            <p:cNvSpPr/>
            <p:nvPr/>
          </p:nvSpPr>
          <p:spPr>
            <a:xfrm>
              <a:off x="1431032" y="4768894"/>
              <a:ext cx="7863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Role</a:t>
              </a:r>
              <a:endParaRPr lang="en-US" sz="24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2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39" grpId="0" animBg="1"/>
      <p:bldP spid="133" grpId="0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9C9DC93B-9EC8-4064-BF4F-5EEE08659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" y="2393792"/>
            <a:ext cx="2762509" cy="204393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1EB30D-53F8-46A2-B65C-84BB09245D90}"/>
              </a:ext>
            </a:extLst>
          </p:cNvPr>
          <p:cNvGrpSpPr/>
          <p:nvPr/>
        </p:nvGrpSpPr>
        <p:grpSpPr>
          <a:xfrm rot="5400000">
            <a:off x="2016514" y="2399667"/>
            <a:ext cx="1815242" cy="1849498"/>
            <a:chOff x="4495800" y="5043395"/>
            <a:chExt cx="2362199" cy="18494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EEF82A-4B2F-46D1-8D33-F0F16246A26C}"/>
                </a:ext>
              </a:extLst>
            </p:cNvPr>
            <p:cNvGrpSpPr/>
            <p:nvPr/>
          </p:nvGrpSpPr>
          <p:grpSpPr>
            <a:xfrm>
              <a:off x="4495800" y="5043395"/>
              <a:ext cx="2362199" cy="1544699"/>
              <a:chOff x="4495800" y="5043395"/>
              <a:chExt cx="2362199" cy="1544699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5D21342D-136B-4F82-9BAC-A0483C3C0540}"/>
                  </a:ext>
                </a:extLst>
              </p:cNvPr>
              <p:cNvSpPr/>
              <p:nvPr/>
            </p:nvSpPr>
            <p:spPr>
              <a:xfrm>
                <a:off x="4632835" y="5292694"/>
                <a:ext cx="2148965" cy="1295400"/>
              </a:xfrm>
              <a:prstGeom prst="blockArc">
                <a:avLst>
                  <a:gd name="adj1" fmla="val 11887319"/>
                  <a:gd name="adj2" fmla="val 20427460"/>
                  <a:gd name="adj3" fmla="val 8281"/>
                </a:avLst>
              </a:prstGeom>
              <a:solidFill>
                <a:srgbClr val="838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84">
                <a:extLst>
                  <a:ext uri="{FF2B5EF4-FFF2-40B4-BE49-F238E27FC236}">
                    <a16:creationId xmlns:a16="http://schemas.microsoft.com/office/drawing/2014/main" id="{93313751-8A27-43BB-9DFF-47DEBEFE6320}"/>
                  </a:ext>
                </a:extLst>
              </p:cNvPr>
              <p:cNvSpPr/>
              <p:nvPr/>
            </p:nvSpPr>
            <p:spPr>
              <a:xfrm>
                <a:off x="4495800" y="5043395"/>
                <a:ext cx="2362199" cy="1128805"/>
              </a:xfrm>
              <a:prstGeom prst="blockArc">
                <a:avLst>
                  <a:gd name="adj1" fmla="val 11139497"/>
                  <a:gd name="adj2" fmla="val 21173265"/>
                  <a:gd name="adj3" fmla="val 10067"/>
                </a:avLst>
              </a:prstGeom>
              <a:solidFill>
                <a:srgbClr val="838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Block Arc 85">
              <a:extLst>
                <a:ext uri="{FF2B5EF4-FFF2-40B4-BE49-F238E27FC236}">
                  <a16:creationId xmlns:a16="http://schemas.microsoft.com/office/drawing/2014/main" id="{1E9297A1-016F-4157-A643-12E22865220D}"/>
                </a:ext>
              </a:extLst>
            </p:cNvPr>
            <p:cNvSpPr/>
            <p:nvPr/>
          </p:nvSpPr>
          <p:spPr>
            <a:xfrm>
              <a:off x="4785235" y="5519380"/>
              <a:ext cx="1920365" cy="1221113"/>
            </a:xfrm>
            <a:prstGeom prst="blockArc">
              <a:avLst>
                <a:gd name="adj1" fmla="val 12395054"/>
                <a:gd name="adj2" fmla="val 19733607"/>
                <a:gd name="adj3" fmla="val 8857"/>
              </a:avLst>
            </a:prstGeom>
            <a:solidFill>
              <a:srgbClr val="838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>
              <a:extLst>
                <a:ext uri="{FF2B5EF4-FFF2-40B4-BE49-F238E27FC236}">
                  <a16:creationId xmlns:a16="http://schemas.microsoft.com/office/drawing/2014/main" id="{5AB9843D-E301-49F9-BE60-BD6E1F05E5EA}"/>
                </a:ext>
              </a:extLst>
            </p:cNvPr>
            <p:cNvSpPr/>
            <p:nvPr/>
          </p:nvSpPr>
          <p:spPr>
            <a:xfrm>
              <a:off x="5137564" y="5791200"/>
              <a:ext cx="1263235" cy="1101693"/>
            </a:xfrm>
            <a:prstGeom prst="blockArc">
              <a:avLst>
                <a:gd name="adj1" fmla="val 13475868"/>
                <a:gd name="adj2" fmla="val 18749497"/>
                <a:gd name="adj3" fmla="val 10152"/>
              </a:avLst>
            </a:prstGeom>
            <a:solidFill>
              <a:srgbClr val="838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0" name="Arrow: Chevron 149">
            <a:extLst>
              <a:ext uri="{FF2B5EF4-FFF2-40B4-BE49-F238E27FC236}">
                <a16:creationId xmlns:a16="http://schemas.microsoft.com/office/drawing/2014/main" id="{CBA7AB68-9C3E-4FAA-B9DC-57DBC9BDEA1F}"/>
              </a:ext>
            </a:extLst>
          </p:cNvPr>
          <p:cNvSpPr/>
          <p:nvPr/>
        </p:nvSpPr>
        <p:spPr>
          <a:xfrm>
            <a:off x="7536626" y="2405938"/>
            <a:ext cx="3575882" cy="2020353"/>
          </a:xfrm>
          <a:prstGeom prst="chevron">
            <a:avLst/>
          </a:prstGeom>
          <a:solidFill>
            <a:srgbClr val="8282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CD3F3FA-2354-46E5-A428-86DAAC265D64}"/>
              </a:ext>
            </a:extLst>
          </p:cNvPr>
          <p:cNvSpPr/>
          <p:nvPr/>
        </p:nvSpPr>
        <p:spPr>
          <a:xfrm>
            <a:off x="8382000" y="2590800"/>
            <a:ext cx="2286000" cy="1615440"/>
          </a:xfrm>
          <a:prstGeom prst="chevron">
            <a:avLst/>
          </a:prstGeom>
          <a:solidFill>
            <a:srgbClr val="8282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Digital Format for IVD Vendors to Provide LOINC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EA65CF-0F50-4D89-963B-D4E0CB7E20B5}"/>
              </a:ext>
            </a:extLst>
          </p:cNvPr>
          <p:cNvGrpSpPr/>
          <p:nvPr/>
        </p:nvGrpSpPr>
        <p:grpSpPr>
          <a:xfrm>
            <a:off x="228600" y="914400"/>
            <a:ext cx="1401702" cy="1247278"/>
            <a:chOff x="365906" y="1702751"/>
            <a:chExt cx="1401702" cy="1247278"/>
          </a:xfrm>
        </p:grpSpPr>
        <p:pic>
          <p:nvPicPr>
            <p:cNvPr id="72" name="Picture 13" descr="C:\Users\Michael.Waters\Desktop\logos\iicclogo2.jpg">
              <a:extLst>
                <a:ext uri="{FF2B5EF4-FFF2-40B4-BE49-F238E27FC236}">
                  <a16:creationId xmlns:a16="http://schemas.microsoft.com/office/drawing/2014/main" id="{3EAF19C7-9854-4EB6-94C3-DA70E6FDF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06" y="1702751"/>
              <a:ext cx="1401702" cy="1247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A70882-12B6-4566-A46F-D2C683427EB2}"/>
                </a:ext>
              </a:extLst>
            </p:cNvPr>
            <p:cNvSpPr txBox="1"/>
            <p:nvPr/>
          </p:nvSpPr>
          <p:spPr>
            <a:xfrm>
              <a:off x="515756" y="1752583"/>
              <a:ext cx="98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</a:rPr>
                <a:t>IVD Industry Connectivity Consortium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B330CF-FC5E-46C2-8F40-7C8576689AE3}"/>
              </a:ext>
            </a:extLst>
          </p:cNvPr>
          <p:cNvGrpSpPr/>
          <p:nvPr/>
        </p:nvGrpSpPr>
        <p:grpSpPr>
          <a:xfrm>
            <a:off x="2139846" y="2405092"/>
            <a:ext cx="4462336" cy="2020353"/>
            <a:chOff x="2139846" y="2405092"/>
            <a:chExt cx="4462336" cy="202035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7B450B-5CEE-4EE9-BADE-4B13871584C8}"/>
                </a:ext>
              </a:extLst>
            </p:cNvPr>
            <p:cNvGrpSpPr/>
            <p:nvPr/>
          </p:nvGrpSpPr>
          <p:grpSpPr>
            <a:xfrm>
              <a:off x="2139846" y="2405092"/>
              <a:ext cx="4430619" cy="2020353"/>
              <a:chOff x="2139846" y="2405092"/>
              <a:chExt cx="4430619" cy="2020353"/>
            </a:xfrm>
          </p:grpSpPr>
          <p:sp>
            <p:nvSpPr>
              <p:cNvPr id="137" name="Arrow: Pentagon 136">
                <a:extLst>
                  <a:ext uri="{FF2B5EF4-FFF2-40B4-BE49-F238E27FC236}">
                    <a16:creationId xmlns:a16="http://schemas.microsoft.com/office/drawing/2014/main" id="{1DA96F53-3AFD-468F-89FA-8030A133BC47}"/>
                  </a:ext>
                </a:extLst>
              </p:cNvPr>
              <p:cNvSpPr/>
              <p:nvPr/>
            </p:nvSpPr>
            <p:spPr>
              <a:xfrm>
                <a:off x="2139846" y="2405092"/>
                <a:ext cx="4430619" cy="2020353"/>
              </a:xfrm>
              <a:prstGeom prst="homePlate">
                <a:avLst/>
              </a:prstGeom>
              <a:solidFill>
                <a:srgbClr val="8282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733EE6-1BE4-42BC-A248-B218539D299D}"/>
                  </a:ext>
                </a:extLst>
              </p:cNvPr>
              <p:cNvSpPr txBox="1"/>
              <p:nvPr/>
            </p:nvSpPr>
            <p:spPr>
              <a:xfrm rot="16200000">
                <a:off x="1963918" y="3089838"/>
                <a:ext cx="96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LAW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E6FD302-4743-44A8-9F1E-E1821C0DFF51}"/>
                </a:ext>
              </a:extLst>
            </p:cNvPr>
            <p:cNvGrpSpPr/>
            <p:nvPr/>
          </p:nvGrpSpPr>
          <p:grpSpPr>
            <a:xfrm>
              <a:off x="2764283" y="2605194"/>
              <a:ext cx="3494167" cy="1600200"/>
              <a:chOff x="2764283" y="2605194"/>
              <a:chExt cx="3494167" cy="160020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623B318-8790-4F7B-B5F9-D9E361B1E669}"/>
                  </a:ext>
                </a:extLst>
              </p:cNvPr>
              <p:cNvGrpSpPr/>
              <p:nvPr/>
            </p:nvGrpSpPr>
            <p:grpSpPr>
              <a:xfrm>
                <a:off x="2764283" y="2605194"/>
                <a:ext cx="3494167" cy="1600200"/>
                <a:chOff x="1905000" y="2819400"/>
                <a:chExt cx="2983423" cy="1600200"/>
              </a:xfrm>
            </p:grpSpPr>
            <p:sp>
              <p:nvSpPr>
                <p:cNvPr id="157" name="Arrow: Pentagon 156">
                  <a:extLst>
                    <a:ext uri="{FF2B5EF4-FFF2-40B4-BE49-F238E27FC236}">
                      <a16:creationId xmlns:a16="http://schemas.microsoft.com/office/drawing/2014/main" id="{79016BAC-E905-4136-8935-BC52F8AD481C}"/>
                    </a:ext>
                  </a:extLst>
                </p:cNvPr>
                <p:cNvSpPr/>
                <p:nvPr/>
              </p:nvSpPr>
              <p:spPr>
                <a:xfrm>
                  <a:off x="1916623" y="2819400"/>
                  <a:ext cx="2971800" cy="1600200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4C70321-8F8D-4C75-B7B4-72C97C821FE7}"/>
                    </a:ext>
                  </a:extLst>
                </p:cNvPr>
                <p:cNvSpPr txBox="1"/>
                <p:nvPr/>
              </p:nvSpPr>
              <p:spPr>
                <a:xfrm rot="16200000">
                  <a:off x="1713922" y="3327112"/>
                  <a:ext cx="96693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LIVD</a:t>
                  </a:r>
                </a:p>
              </p:txBody>
            </p:sp>
          </p:grp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2CF8D8C-367E-4D8B-A657-38B3BCA191D2}"/>
                  </a:ext>
                </a:extLst>
              </p:cNvPr>
              <p:cNvSpPr/>
              <p:nvPr/>
            </p:nvSpPr>
            <p:spPr>
              <a:xfrm>
                <a:off x="5059860" y="2815725"/>
                <a:ext cx="149551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09E6697-CB1D-4B6C-9D53-4729EBF2568C}"/>
                  </a:ext>
                </a:extLst>
              </p:cNvPr>
              <p:cNvSpPr/>
              <p:nvPr/>
            </p:nvSpPr>
            <p:spPr>
              <a:xfrm>
                <a:off x="5491782" y="3312592"/>
                <a:ext cx="149551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39B1CDD-CF9E-4C1D-B510-D9188E56EB04}"/>
                  </a:ext>
                </a:extLst>
              </p:cNvPr>
              <p:cNvSpPr/>
              <p:nvPr/>
            </p:nvSpPr>
            <p:spPr>
              <a:xfrm>
                <a:off x="4988014" y="3889970"/>
                <a:ext cx="149551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Arrow: Chevron 138">
              <a:extLst>
                <a:ext uri="{FF2B5EF4-FFF2-40B4-BE49-F238E27FC236}">
                  <a16:creationId xmlns:a16="http://schemas.microsoft.com/office/drawing/2014/main" id="{9D2CA1F2-FAC9-4FAF-A56C-3B7EB2C1BF9A}"/>
                </a:ext>
              </a:extLst>
            </p:cNvPr>
            <p:cNvSpPr/>
            <p:nvPr/>
          </p:nvSpPr>
          <p:spPr>
            <a:xfrm>
              <a:off x="5124358" y="2589954"/>
              <a:ext cx="1121842" cy="1615440"/>
            </a:xfrm>
            <a:prstGeom prst="chevron">
              <a:avLst>
                <a:gd name="adj" fmla="val 72194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BFE6C5E-0439-4866-970A-D7CDCD95CA30}"/>
                </a:ext>
              </a:extLst>
            </p:cNvPr>
            <p:cNvGrpSpPr/>
            <p:nvPr/>
          </p:nvGrpSpPr>
          <p:grpSpPr>
            <a:xfrm>
              <a:off x="3309306" y="2757594"/>
              <a:ext cx="2161729" cy="1335855"/>
              <a:chOff x="2132261" y="4682482"/>
              <a:chExt cx="2161729" cy="1335855"/>
            </a:xfrm>
          </p:grpSpPr>
          <p:sp>
            <p:nvSpPr>
              <p:cNvPr id="142" name="Arrow: Pentagon 141">
                <a:extLst>
                  <a:ext uri="{FF2B5EF4-FFF2-40B4-BE49-F238E27FC236}">
                    <a16:creationId xmlns:a16="http://schemas.microsoft.com/office/drawing/2014/main" id="{592ADEF4-3C55-4562-8165-FD6CFC0E8E34}"/>
                  </a:ext>
                </a:extLst>
              </p:cNvPr>
              <p:cNvSpPr/>
              <p:nvPr/>
            </p:nvSpPr>
            <p:spPr>
              <a:xfrm>
                <a:off x="2133600" y="4704022"/>
                <a:ext cx="2160390" cy="1253529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BD27387-1F70-431F-840F-7D3CC9A7988A}"/>
                  </a:ext>
                </a:extLst>
              </p:cNvPr>
              <p:cNvSpPr/>
              <p:nvPr/>
            </p:nvSpPr>
            <p:spPr>
              <a:xfrm>
                <a:off x="2160390" y="4682482"/>
                <a:ext cx="1295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</a:rPr>
                  <a:t>LOINC</a:t>
                </a:r>
                <a:endParaRPr lang="en-US" sz="2800" dirty="0"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A7ECCC2-92D8-4081-9677-48DE4121E8CA}"/>
                  </a:ext>
                </a:extLst>
              </p:cNvPr>
              <p:cNvGrpSpPr/>
              <p:nvPr/>
            </p:nvGrpSpPr>
            <p:grpSpPr>
              <a:xfrm>
                <a:off x="2160390" y="5611809"/>
                <a:ext cx="1842656" cy="345741"/>
                <a:chOff x="2132261" y="5611809"/>
                <a:chExt cx="1870785" cy="345741"/>
              </a:xfrm>
              <a:solidFill>
                <a:srgbClr val="FFC000"/>
              </a:solidFill>
            </p:grpSpPr>
            <p:sp>
              <p:nvSpPr>
                <p:cNvPr id="149" name="Right Triangle 148">
                  <a:extLst>
                    <a:ext uri="{FF2B5EF4-FFF2-40B4-BE49-F238E27FC236}">
                      <a16:creationId xmlns:a16="http://schemas.microsoft.com/office/drawing/2014/main" id="{7D67E81B-5FB1-4D13-8E26-83F2E33757EF}"/>
                    </a:ext>
                  </a:extLst>
                </p:cNvPr>
                <p:cNvSpPr/>
                <p:nvPr/>
              </p:nvSpPr>
              <p:spPr>
                <a:xfrm flipV="1">
                  <a:off x="3657600" y="5612875"/>
                  <a:ext cx="345446" cy="344675"/>
                </a:xfrm>
                <a:prstGeom prst="rtTriangle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0DE78C5-D43A-4D29-B641-CF633334178D}"/>
                    </a:ext>
                  </a:extLst>
                </p:cNvPr>
                <p:cNvSpPr/>
                <p:nvPr/>
              </p:nvSpPr>
              <p:spPr>
                <a:xfrm>
                  <a:off x="2132261" y="5611809"/>
                  <a:ext cx="1525339" cy="345741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4E2C53AD-8235-4015-BCB9-D3B18B52378F}"/>
                  </a:ext>
                </a:extLst>
              </p:cNvPr>
              <p:cNvSpPr/>
              <p:nvPr/>
            </p:nvSpPr>
            <p:spPr>
              <a:xfrm>
                <a:off x="2132261" y="5495117"/>
                <a:ext cx="8663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</a:rPr>
                  <a:t>UDI</a:t>
                </a:r>
                <a:endParaRPr lang="en-US" sz="2800" dirty="0"/>
              </a:p>
            </p:txBody>
          </p:sp>
          <p:sp>
            <p:nvSpPr>
              <p:cNvPr id="147" name="Arrow: Pentagon 146">
                <a:extLst>
                  <a:ext uri="{FF2B5EF4-FFF2-40B4-BE49-F238E27FC236}">
                    <a16:creationId xmlns:a16="http://schemas.microsoft.com/office/drawing/2014/main" id="{9DC58712-4008-4D7E-96A3-49260E6CE6DD}"/>
                  </a:ext>
                </a:extLst>
              </p:cNvPr>
              <p:cNvSpPr/>
              <p:nvPr/>
            </p:nvSpPr>
            <p:spPr>
              <a:xfrm>
                <a:off x="2132261" y="5099801"/>
                <a:ext cx="2160390" cy="491529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4A93DB8C-3B93-4BA5-A45B-46339593A4B5}"/>
                  </a:ext>
                </a:extLst>
              </p:cNvPr>
              <p:cNvSpPr/>
              <p:nvPr/>
            </p:nvSpPr>
            <p:spPr>
              <a:xfrm>
                <a:off x="2132261" y="5069176"/>
                <a:ext cx="20182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</a:rPr>
                  <a:t>SNOMED-CT</a:t>
                </a:r>
                <a:endParaRPr lang="en-US" sz="2800" dirty="0"/>
              </a:p>
            </p:txBody>
          </p:sp>
        </p:grpSp>
        <p:sp>
          <p:nvSpPr>
            <p:cNvPr id="159" name="Arrow: Chevron 158">
              <a:extLst>
                <a:ext uri="{FF2B5EF4-FFF2-40B4-BE49-F238E27FC236}">
                  <a16:creationId xmlns:a16="http://schemas.microsoft.com/office/drawing/2014/main" id="{9E37059D-BBA8-499B-805A-1A73921A1592}"/>
                </a:ext>
              </a:extLst>
            </p:cNvPr>
            <p:cNvSpPr/>
            <p:nvPr/>
          </p:nvSpPr>
          <p:spPr>
            <a:xfrm>
              <a:off x="5480340" y="2597062"/>
              <a:ext cx="1121842" cy="1615440"/>
            </a:xfrm>
            <a:prstGeom prst="chevron">
              <a:avLst>
                <a:gd name="adj" fmla="val 7219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" name="Arrow: Chevron 133">
              <a:extLst>
                <a:ext uri="{FF2B5EF4-FFF2-40B4-BE49-F238E27FC236}">
                  <a16:creationId xmlns:a16="http://schemas.microsoft.com/office/drawing/2014/main" id="{E6C7DD13-76C7-49EA-819A-B5CF4E8342B5}"/>
                </a:ext>
              </a:extLst>
            </p:cNvPr>
            <p:cNvSpPr/>
            <p:nvPr/>
          </p:nvSpPr>
          <p:spPr>
            <a:xfrm>
              <a:off x="5479229" y="2597062"/>
              <a:ext cx="1121842" cy="1615440"/>
            </a:xfrm>
            <a:prstGeom prst="chevron">
              <a:avLst>
                <a:gd name="adj" fmla="val 7219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7EF3282-A504-4445-886B-7E1171B25E5A}"/>
              </a:ext>
            </a:extLst>
          </p:cNvPr>
          <p:cNvSpPr txBox="1"/>
          <p:nvPr/>
        </p:nvSpPr>
        <p:spPr>
          <a:xfrm>
            <a:off x="1502390" y="914676"/>
            <a:ext cx="92964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Digital Format for Publication of LOINC to Vendor IVD Test Results (LIVD)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FE48E4-E713-4844-A8E6-EF4AAB8D0E90}"/>
              </a:ext>
            </a:extLst>
          </p:cNvPr>
          <p:cNvSpPr txBox="1"/>
          <p:nvPr/>
        </p:nvSpPr>
        <p:spPr>
          <a:xfrm>
            <a:off x="1502390" y="1390662"/>
            <a:ext cx="5105399" cy="461665"/>
          </a:xfrm>
          <a:prstGeom prst="rect">
            <a:avLst/>
          </a:prstGeom>
          <a:solidFill>
            <a:srgbClr val="8383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Laboratory Analytical Workflow (LAW)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7C40CB-DB42-4D29-8E4D-F6DBF8EE00C0}"/>
              </a:ext>
            </a:extLst>
          </p:cNvPr>
          <p:cNvGrpSpPr/>
          <p:nvPr/>
        </p:nvGrpSpPr>
        <p:grpSpPr>
          <a:xfrm>
            <a:off x="8299267" y="1873867"/>
            <a:ext cx="3693825" cy="2979704"/>
            <a:chOff x="8299267" y="1873867"/>
            <a:chExt cx="3693825" cy="2979704"/>
          </a:xfrm>
        </p:grpSpPr>
        <p:sp>
          <p:nvSpPr>
            <p:cNvPr id="34" name="Flowchart: Magnetic Disk 33">
              <a:extLst>
                <a:ext uri="{FF2B5EF4-FFF2-40B4-BE49-F238E27FC236}">
                  <a16:creationId xmlns:a16="http://schemas.microsoft.com/office/drawing/2014/main" id="{F4B6E78A-2FCA-4479-8FE4-A06193E0C544}"/>
                </a:ext>
              </a:extLst>
            </p:cNvPr>
            <p:cNvSpPr/>
            <p:nvPr/>
          </p:nvSpPr>
          <p:spPr>
            <a:xfrm>
              <a:off x="8299267" y="1873867"/>
              <a:ext cx="3693825" cy="2979704"/>
            </a:xfrm>
            <a:prstGeom prst="flowChartMagneticDisk">
              <a:avLst/>
            </a:prstGeom>
            <a:gradFill flip="none" rotWithShape="1">
              <a:gsLst>
                <a:gs pos="17000">
                  <a:srgbClr val="8282C9"/>
                </a:gs>
                <a:gs pos="37000">
                  <a:srgbClr val="343478"/>
                </a:gs>
                <a:gs pos="100000">
                  <a:srgbClr val="23235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CBE31B7-119E-4770-820C-B67815D1DCEC}"/>
                </a:ext>
              </a:extLst>
            </p:cNvPr>
            <p:cNvGrpSpPr/>
            <p:nvPr/>
          </p:nvGrpSpPr>
          <p:grpSpPr>
            <a:xfrm>
              <a:off x="8524685" y="2711025"/>
              <a:ext cx="815291" cy="1476620"/>
              <a:chOff x="8524685" y="2711025"/>
              <a:chExt cx="815291" cy="147662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02C8D26-F9CC-479A-8E63-A0B16B979028}"/>
                  </a:ext>
                </a:extLst>
              </p:cNvPr>
              <p:cNvSpPr/>
              <p:nvPr/>
            </p:nvSpPr>
            <p:spPr>
              <a:xfrm>
                <a:off x="8758505" y="2815190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C05F588-9988-4384-A2E9-F35EB8516B1F}"/>
                  </a:ext>
                </a:extLst>
              </p:cNvPr>
              <p:cNvSpPr/>
              <p:nvPr/>
            </p:nvSpPr>
            <p:spPr>
              <a:xfrm>
                <a:off x="9190427" y="3312057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55C0F1D-5B6B-48FE-B966-77C950259FFF}"/>
                  </a:ext>
                </a:extLst>
              </p:cNvPr>
              <p:cNvSpPr/>
              <p:nvPr/>
            </p:nvSpPr>
            <p:spPr>
              <a:xfrm>
                <a:off x="8686659" y="3889435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8A86F70-73DC-4349-9996-E3470AAAACBC}"/>
                  </a:ext>
                </a:extLst>
              </p:cNvPr>
              <p:cNvSpPr/>
              <p:nvPr/>
            </p:nvSpPr>
            <p:spPr>
              <a:xfrm>
                <a:off x="8910905" y="2967590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C848C27-24D6-42A7-A818-FDF4C297C7EE}"/>
                  </a:ext>
                </a:extLst>
              </p:cNvPr>
              <p:cNvSpPr/>
              <p:nvPr/>
            </p:nvSpPr>
            <p:spPr>
              <a:xfrm>
                <a:off x="8582506" y="2711025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3E36E23-5363-4383-8C6B-74DA13CF4130}"/>
                  </a:ext>
                </a:extLst>
              </p:cNvPr>
              <p:cNvSpPr/>
              <p:nvPr/>
            </p:nvSpPr>
            <p:spPr>
              <a:xfrm>
                <a:off x="9075992" y="3433584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88BAC26-565D-45A6-ACBE-11A0ED9FC968}"/>
                  </a:ext>
                </a:extLst>
              </p:cNvPr>
              <p:cNvSpPr/>
              <p:nvPr/>
            </p:nvSpPr>
            <p:spPr>
              <a:xfrm>
                <a:off x="9079636" y="3160183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A583C7D-97CA-458D-A4A4-23F173BA80FC}"/>
                  </a:ext>
                </a:extLst>
              </p:cNvPr>
              <p:cNvSpPr/>
              <p:nvPr/>
            </p:nvSpPr>
            <p:spPr>
              <a:xfrm>
                <a:off x="8838723" y="3710955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33278EF-8989-4ADD-BC6B-32E1AE9D7109}"/>
                  </a:ext>
                </a:extLst>
              </p:cNvPr>
              <p:cNvSpPr/>
              <p:nvPr/>
            </p:nvSpPr>
            <p:spPr>
              <a:xfrm>
                <a:off x="8524685" y="4023412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35AB486-A196-4F18-AA4F-F813ED696E5B}"/>
              </a:ext>
            </a:extLst>
          </p:cNvPr>
          <p:cNvGrpSpPr/>
          <p:nvPr/>
        </p:nvGrpSpPr>
        <p:grpSpPr>
          <a:xfrm>
            <a:off x="7440577" y="2590800"/>
            <a:ext cx="1746474" cy="1615440"/>
            <a:chOff x="7440577" y="2590800"/>
            <a:chExt cx="1746474" cy="1615440"/>
          </a:xfrm>
        </p:grpSpPr>
        <p:sp>
          <p:nvSpPr>
            <p:cNvPr id="88" name="Arrow: Chevron 87">
              <a:extLst>
                <a:ext uri="{FF2B5EF4-FFF2-40B4-BE49-F238E27FC236}">
                  <a16:creationId xmlns:a16="http://schemas.microsoft.com/office/drawing/2014/main" id="{F5BC5F2C-623E-421D-A0F0-761073FF0236}"/>
                </a:ext>
              </a:extLst>
            </p:cNvPr>
            <p:cNvSpPr/>
            <p:nvPr/>
          </p:nvSpPr>
          <p:spPr>
            <a:xfrm>
              <a:off x="7440577" y="2590800"/>
              <a:ext cx="1746474" cy="1615440"/>
            </a:xfrm>
            <a:prstGeom prst="chevron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68A8299-1669-4E84-9562-E61A8E26366F}"/>
                </a:ext>
              </a:extLst>
            </p:cNvPr>
            <p:cNvGrpSpPr/>
            <p:nvPr/>
          </p:nvGrpSpPr>
          <p:grpSpPr>
            <a:xfrm>
              <a:off x="7709436" y="2800943"/>
              <a:ext cx="653317" cy="1238478"/>
              <a:chOff x="7709436" y="2800943"/>
              <a:chExt cx="653317" cy="123847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FF94F1-101E-490F-95FE-6A256D3934EF}"/>
                  </a:ext>
                </a:extLst>
              </p:cNvPr>
              <p:cNvSpPr/>
              <p:nvPr/>
            </p:nvSpPr>
            <p:spPr>
              <a:xfrm>
                <a:off x="7781282" y="2800943"/>
                <a:ext cx="149549" cy="1642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E7EEAAF-51AD-43BC-8B11-F170D3B3299C}"/>
                  </a:ext>
                </a:extLst>
              </p:cNvPr>
              <p:cNvSpPr/>
              <p:nvPr/>
            </p:nvSpPr>
            <p:spPr>
              <a:xfrm>
                <a:off x="8213204" y="3297810"/>
                <a:ext cx="149549" cy="164233"/>
              </a:xfrm>
              <a:prstGeom prst="ellipse">
                <a:avLst/>
              </a:prstGeom>
              <a:solidFill>
                <a:srgbClr val="8282C9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1C8DD4C-5B66-4051-84FA-A38AC47DB08D}"/>
                  </a:ext>
                </a:extLst>
              </p:cNvPr>
              <p:cNvSpPr/>
              <p:nvPr/>
            </p:nvSpPr>
            <p:spPr>
              <a:xfrm>
                <a:off x="7709436" y="3875188"/>
                <a:ext cx="149549" cy="164233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2543428-42FA-47D6-BBB1-C64C381BD5AA}"/>
              </a:ext>
            </a:extLst>
          </p:cNvPr>
          <p:cNvGrpSpPr/>
          <p:nvPr/>
        </p:nvGrpSpPr>
        <p:grpSpPr>
          <a:xfrm>
            <a:off x="7121989" y="2793561"/>
            <a:ext cx="2945577" cy="1370033"/>
            <a:chOff x="7113055" y="2793142"/>
            <a:chExt cx="2945577" cy="137003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2922450-E3FC-4007-B472-244AFC086F53}"/>
                </a:ext>
              </a:extLst>
            </p:cNvPr>
            <p:cNvGrpSpPr/>
            <p:nvPr/>
          </p:nvGrpSpPr>
          <p:grpSpPr>
            <a:xfrm>
              <a:off x="7113055" y="2894029"/>
              <a:ext cx="1091663" cy="1069381"/>
              <a:chOff x="5810670" y="2893939"/>
              <a:chExt cx="1091663" cy="1069381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0F486F3-06FF-4882-AB1F-E52D4470C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5216" y="3376038"/>
                <a:ext cx="617117" cy="10585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F8FA216-D5F1-426C-B6CA-5CBD5EA2D523}"/>
                  </a:ext>
                </a:extLst>
              </p:cNvPr>
              <p:cNvCxnSpPr>
                <a:cxnSpLocks/>
                <a:endCxn id="92" idx="2"/>
              </p:cNvCxnSpPr>
              <p:nvPr/>
            </p:nvCxnSpPr>
            <p:spPr>
              <a:xfrm flipV="1">
                <a:off x="5810670" y="3956796"/>
                <a:ext cx="587447" cy="6524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5113E33-A31C-4B67-9FBC-8E9B6759C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282" y="2893939"/>
                <a:ext cx="61433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CA49020-C18E-4975-86A0-9CEC53CCBFCF}"/>
                </a:ext>
              </a:extLst>
            </p:cNvPr>
            <p:cNvGrpSpPr/>
            <p:nvPr/>
          </p:nvGrpSpPr>
          <p:grpSpPr>
            <a:xfrm>
              <a:off x="8643399" y="2793142"/>
              <a:ext cx="1415233" cy="1370033"/>
              <a:chOff x="8643399" y="2793142"/>
              <a:chExt cx="1415233" cy="1370033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80A937DF-F90E-42E8-B130-0DE76F418719}"/>
                  </a:ext>
                </a:extLst>
              </p:cNvPr>
              <p:cNvCxnSpPr>
                <a:stCxn id="95" idx="6"/>
              </p:cNvCxnSpPr>
              <p:nvPr/>
            </p:nvCxnSpPr>
            <p:spPr>
              <a:xfrm>
                <a:off x="9339976" y="3394174"/>
                <a:ext cx="712851" cy="4346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1E446DE7-FB32-47FB-80AC-C067462BE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8577" y="3777261"/>
                <a:ext cx="950728" cy="198022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5DF1F28C-094D-4D38-959D-4BA37DDD1C1F}"/>
                  </a:ext>
                </a:extLst>
              </p:cNvPr>
              <p:cNvCxnSpPr>
                <a:cxnSpLocks/>
                <a:stCxn id="94" idx="6"/>
              </p:cNvCxnSpPr>
              <p:nvPr/>
            </p:nvCxnSpPr>
            <p:spPr>
              <a:xfrm>
                <a:off x="8908054" y="2897307"/>
                <a:ext cx="1141952" cy="247427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2E6D98C7-780B-44B7-9A78-694CD25D7C79}"/>
                  </a:ext>
                </a:extLst>
              </p:cNvPr>
              <p:cNvCxnSpPr>
                <a:cxnSpLocks/>
                <a:stCxn id="66" idx="6"/>
              </p:cNvCxnSpPr>
              <p:nvPr/>
            </p:nvCxnSpPr>
            <p:spPr>
              <a:xfrm>
                <a:off x="9060454" y="3049707"/>
                <a:ext cx="969161" cy="172720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181E74D5-4307-4234-932E-AA6D1C89BF95}"/>
                  </a:ext>
                </a:extLst>
              </p:cNvPr>
              <p:cNvCxnSpPr>
                <a:cxnSpLocks/>
                <a:stCxn id="69" idx="6"/>
              </p:cNvCxnSpPr>
              <p:nvPr/>
            </p:nvCxnSpPr>
            <p:spPr>
              <a:xfrm>
                <a:off x="9229185" y="3242300"/>
                <a:ext cx="820821" cy="62023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085FDCE4-FF99-4149-B388-42F26F656300}"/>
                  </a:ext>
                </a:extLst>
              </p:cNvPr>
              <p:cNvCxnSpPr>
                <a:cxnSpLocks/>
                <a:stCxn id="67" idx="6"/>
              </p:cNvCxnSpPr>
              <p:nvPr/>
            </p:nvCxnSpPr>
            <p:spPr>
              <a:xfrm>
                <a:off x="8732055" y="2793142"/>
                <a:ext cx="1326577" cy="238400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0954EEE-952B-4862-ADF5-8C5AD5E392F2}"/>
                  </a:ext>
                </a:extLst>
              </p:cNvPr>
              <p:cNvCxnSpPr>
                <a:cxnSpLocks/>
                <a:stCxn id="68" idx="5"/>
              </p:cNvCxnSpPr>
              <p:nvPr/>
            </p:nvCxnSpPr>
            <p:spPr>
              <a:xfrm flipV="1">
                <a:off x="9203640" y="3515702"/>
                <a:ext cx="846366" cy="58064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22A04690-9C63-4932-88AD-8A2D568E150B}"/>
                  </a:ext>
                </a:extLst>
              </p:cNvPr>
              <p:cNvCxnSpPr>
                <a:cxnSpLocks/>
                <a:stCxn id="70" idx="6"/>
              </p:cNvCxnSpPr>
              <p:nvPr/>
            </p:nvCxnSpPr>
            <p:spPr>
              <a:xfrm flipV="1">
                <a:off x="8988272" y="3612704"/>
                <a:ext cx="1041343" cy="180368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8A4C307-D522-44A5-BC71-6D063A6830D2}"/>
                  </a:ext>
                </a:extLst>
              </p:cNvPr>
              <p:cNvCxnSpPr>
                <a:cxnSpLocks/>
                <a:stCxn id="71" idx="5"/>
              </p:cNvCxnSpPr>
              <p:nvPr/>
            </p:nvCxnSpPr>
            <p:spPr>
              <a:xfrm flipV="1">
                <a:off x="8643399" y="3924157"/>
                <a:ext cx="1149052" cy="239018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66E2F8C-F079-4945-BA61-E75DD1AB0007}"/>
                </a:ext>
              </a:extLst>
            </p:cNvPr>
            <p:cNvGrpSpPr/>
            <p:nvPr/>
          </p:nvGrpSpPr>
          <p:grpSpPr>
            <a:xfrm>
              <a:off x="7858985" y="2793142"/>
              <a:ext cx="1328066" cy="1312387"/>
              <a:chOff x="7858985" y="2793142"/>
              <a:chExt cx="1328066" cy="1312387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BE40479-9D79-4EA4-96A4-437B70865F9D}"/>
                  </a:ext>
                </a:extLst>
              </p:cNvPr>
              <p:cNvCxnSpPr>
                <a:cxnSpLocks/>
                <a:stCxn id="91" idx="6"/>
                <a:endCxn id="88" idx="3"/>
              </p:cNvCxnSpPr>
              <p:nvPr/>
            </p:nvCxnSpPr>
            <p:spPr>
              <a:xfrm>
                <a:off x="8362753" y="3379927"/>
                <a:ext cx="824298" cy="18593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3C054DE-B60C-40F6-972B-03500759CEB6}"/>
                  </a:ext>
                </a:extLst>
              </p:cNvPr>
              <p:cNvCxnSpPr>
                <a:cxnSpLocks/>
                <a:stCxn id="37" idx="6"/>
              </p:cNvCxnSpPr>
              <p:nvPr/>
            </p:nvCxnSpPr>
            <p:spPr>
              <a:xfrm flipV="1">
                <a:off x="7930831" y="2878746"/>
                <a:ext cx="824298" cy="4314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845295C-E299-45E6-A2EB-93043C0E7E66}"/>
                  </a:ext>
                </a:extLst>
              </p:cNvPr>
              <p:cNvCxnSpPr>
                <a:cxnSpLocks/>
                <a:stCxn id="92" idx="6"/>
                <a:endCxn id="97" idx="2"/>
              </p:cNvCxnSpPr>
              <p:nvPr/>
            </p:nvCxnSpPr>
            <p:spPr>
              <a:xfrm>
                <a:off x="7858985" y="3957305"/>
                <a:ext cx="827674" cy="14247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6EDF5F2-7A94-4E45-BED6-CB6A98C92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5800" y="2888329"/>
                <a:ext cx="611729" cy="142817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4F88851-8956-40AC-8F00-6779A20EEB33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 flipV="1">
                <a:off x="8258867" y="2793142"/>
                <a:ext cx="323639" cy="92605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98D87DA-D00C-4683-B4F8-8F8799ED7EA8}"/>
                  </a:ext>
                </a:extLst>
              </p:cNvPr>
              <p:cNvCxnSpPr>
                <a:cxnSpLocks/>
                <a:endCxn id="68" idx="2"/>
              </p:cNvCxnSpPr>
              <p:nvPr/>
            </p:nvCxnSpPr>
            <p:spPr>
              <a:xfrm>
                <a:off x="8485155" y="3383413"/>
                <a:ext cx="590837" cy="132288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A2DFFA1-C400-4005-91EC-CCC9711A0F1A}"/>
                  </a:ext>
                </a:extLst>
              </p:cNvPr>
              <p:cNvCxnSpPr>
                <a:cxnSpLocks/>
                <a:endCxn id="69" idx="2"/>
              </p:cNvCxnSpPr>
              <p:nvPr/>
            </p:nvCxnSpPr>
            <p:spPr>
              <a:xfrm flipV="1">
                <a:off x="8448222" y="3242300"/>
                <a:ext cx="631414" cy="138532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1ABA652-0486-4F77-BBE8-4A5A30043FE5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>
                <a:off x="8180841" y="3965990"/>
                <a:ext cx="343844" cy="139539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351A897-B471-4341-8598-5FF0F85BAC9E}"/>
                  </a:ext>
                </a:extLst>
              </p:cNvPr>
              <p:cNvCxnSpPr>
                <a:cxnSpLocks/>
                <a:endCxn id="70" idx="2"/>
              </p:cNvCxnSpPr>
              <p:nvPr/>
            </p:nvCxnSpPr>
            <p:spPr>
              <a:xfrm flipV="1">
                <a:off x="8143908" y="3793072"/>
                <a:ext cx="694815" cy="170338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91B3CB8-C4D6-4513-9BEA-D4D88A2F2E9A}"/>
              </a:ext>
            </a:extLst>
          </p:cNvPr>
          <p:cNvSpPr txBox="1"/>
          <p:nvPr/>
        </p:nvSpPr>
        <p:spPr>
          <a:xfrm rot="16200000">
            <a:off x="7922022" y="3164145"/>
            <a:ext cx="10819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FHIR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7E25D0B-9589-4F6F-A703-501F7F1F1308}"/>
              </a:ext>
            </a:extLst>
          </p:cNvPr>
          <p:cNvSpPr/>
          <p:nvPr/>
        </p:nvSpPr>
        <p:spPr>
          <a:xfrm rot="16200000">
            <a:off x="8220826" y="3176528"/>
            <a:ext cx="1022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FD2A35-0FBD-4417-A23B-C559480DD95F}"/>
              </a:ext>
            </a:extLst>
          </p:cNvPr>
          <p:cNvSpPr/>
          <p:nvPr/>
        </p:nvSpPr>
        <p:spPr>
          <a:xfrm>
            <a:off x="8328284" y="1894265"/>
            <a:ext cx="3635116" cy="1021655"/>
          </a:xfrm>
          <a:prstGeom prst="ellipse">
            <a:avLst/>
          </a:prstGeom>
          <a:solidFill>
            <a:srgbClr val="3A3A8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94A8D3B-624B-45F7-A8FE-C05B261BD7CA}"/>
              </a:ext>
            </a:extLst>
          </p:cNvPr>
          <p:cNvSpPr txBox="1"/>
          <p:nvPr/>
        </p:nvSpPr>
        <p:spPr>
          <a:xfrm>
            <a:off x="8501351" y="1873867"/>
            <a:ext cx="3289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Laboratory Information System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(LIS)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CF28EA4-17EF-4E72-A727-C4B4BE564029}"/>
              </a:ext>
            </a:extLst>
          </p:cNvPr>
          <p:cNvGrpSpPr/>
          <p:nvPr/>
        </p:nvGrpSpPr>
        <p:grpSpPr>
          <a:xfrm>
            <a:off x="609189" y="4768894"/>
            <a:ext cx="10668410" cy="2027964"/>
            <a:chOff x="609189" y="4768894"/>
            <a:chExt cx="10668410" cy="202796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0EF99E6-82D4-454B-BBE2-4A15B7ED6BA7}"/>
                </a:ext>
              </a:extLst>
            </p:cNvPr>
            <p:cNvSpPr/>
            <p:nvPr/>
          </p:nvSpPr>
          <p:spPr>
            <a:xfrm>
              <a:off x="2448653" y="6322164"/>
              <a:ext cx="459975" cy="47469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A28AA22-0A1E-474A-B21F-0F3F8EF4090A}"/>
                </a:ext>
              </a:extLst>
            </p:cNvPr>
            <p:cNvSpPr/>
            <p:nvPr/>
          </p:nvSpPr>
          <p:spPr>
            <a:xfrm>
              <a:off x="2448653" y="5783904"/>
              <a:ext cx="459975" cy="474694"/>
            </a:xfrm>
            <a:prstGeom prst="ellipse">
              <a:avLst/>
            </a:prstGeom>
            <a:solidFill>
              <a:srgbClr val="8282C9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9B7AD7B-5AC8-46D3-9861-FA81FB2DBD89}"/>
                </a:ext>
              </a:extLst>
            </p:cNvPr>
            <p:cNvSpPr/>
            <p:nvPr/>
          </p:nvSpPr>
          <p:spPr>
            <a:xfrm>
              <a:off x="2484031" y="5282201"/>
              <a:ext cx="428687" cy="4381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B2B30D0-06D4-4B4A-A0CC-1E48D855F011}"/>
                </a:ext>
              </a:extLst>
            </p:cNvPr>
            <p:cNvSpPr/>
            <p:nvPr/>
          </p:nvSpPr>
          <p:spPr>
            <a:xfrm>
              <a:off x="3029617" y="5258673"/>
              <a:ext cx="75621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</a:rPr>
                <a:t>LOINC </a:t>
              </a:r>
              <a:r>
                <a:rPr lang="en-US" sz="1600" b="1" i="1" dirty="0">
                  <a:solidFill>
                    <a:srgbClr val="008000"/>
                  </a:solidFill>
                </a:rPr>
                <a:t>(Logical Observations Identifiers Names and Codes)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4B920A9-1519-4D50-99DA-C3F84ECD9010}"/>
                </a:ext>
              </a:extLst>
            </p:cNvPr>
            <p:cNvSpPr/>
            <p:nvPr/>
          </p:nvSpPr>
          <p:spPr>
            <a:xfrm>
              <a:off x="2485917" y="4774945"/>
              <a:ext cx="32054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Coding Standard Nodes</a:t>
              </a:r>
              <a:endParaRPr lang="en-US" sz="2400" u="sng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9B38377-7253-4BDD-9F8C-3F083F5599AC}"/>
                </a:ext>
              </a:extLst>
            </p:cNvPr>
            <p:cNvSpPr/>
            <p:nvPr/>
          </p:nvSpPr>
          <p:spPr>
            <a:xfrm>
              <a:off x="2988882" y="5796933"/>
              <a:ext cx="82887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</a:rPr>
                <a:t>SNOMED-CT </a:t>
              </a:r>
              <a:r>
                <a:rPr lang="en-US" sz="1600" b="1" i="1" dirty="0">
                  <a:solidFill>
                    <a:srgbClr val="008000"/>
                  </a:solidFill>
                </a:rPr>
                <a:t>(Systematized </a:t>
              </a:r>
              <a:r>
                <a:rPr lang="en-US" sz="1600" b="1" i="1" dirty="0" err="1">
                  <a:solidFill>
                    <a:srgbClr val="008000"/>
                  </a:solidFill>
                </a:rPr>
                <a:t>NOmenclature</a:t>
              </a:r>
              <a:r>
                <a:rPr lang="en-US" sz="1600" b="1" i="1" dirty="0">
                  <a:solidFill>
                    <a:srgbClr val="008000"/>
                  </a:solidFill>
                </a:rPr>
                <a:t> of </a:t>
              </a:r>
              <a:r>
                <a:rPr lang="en-US" sz="1600" b="1" i="1" dirty="0" err="1">
                  <a:solidFill>
                    <a:srgbClr val="008000"/>
                  </a:solidFill>
                </a:rPr>
                <a:t>MEDicine</a:t>
              </a:r>
              <a:r>
                <a:rPr lang="en-US" sz="1600" b="1" i="1" dirty="0">
                  <a:solidFill>
                    <a:srgbClr val="008000"/>
                  </a:solidFill>
                </a:rPr>
                <a:t> – Clinical Terms)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F8FC4AB-0E53-4B8B-94A6-B498258CBABE}"/>
                </a:ext>
              </a:extLst>
            </p:cNvPr>
            <p:cNvSpPr/>
            <p:nvPr/>
          </p:nvSpPr>
          <p:spPr>
            <a:xfrm>
              <a:off x="2988882" y="6307336"/>
              <a:ext cx="75621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</a:rPr>
                <a:t>UDI </a:t>
              </a:r>
              <a:r>
                <a:rPr lang="en-US" sz="1600" b="1" i="1" dirty="0">
                  <a:solidFill>
                    <a:srgbClr val="008000"/>
                  </a:solidFill>
                </a:rPr>
                <a:t>(Unique Device Identification System)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195A07B-FEAB-4A24-A20B-564F15FEAC8B}"/>
                </a:ext>
              </a:extLst>
            </p:cNvPr>
            <p:cNvSpPr/>
            <p:nvPr/>
          </p:nvSpPr>
          <p:spPr>
            <a:xfrm>
              <a:off x="1105360" y="5269973"/>
              <a:ext cx="1437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Question </a:t>
              </a:r>
              <a:r>
                <a:rPr lang="en-US" sz="1600" b="1" i="1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1C3C445-F4EA-4127-A408-E3476DD0E432}"/>
                </a:ext>
              </a:extLst>
            </p:cNvPr>
            <p:cNvSpPr/>
            <p:nvPr/>
          </p:nvSpPr>
          <p:spPr>
            <a:xfrm>
              <a:off x="1156393" y="5751005"/>
              <a:ext cx="1437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Answer </a:t>
              </a:r>
              <a:r>
                <a:rPr lang="en-US" sz="1600" b="1" i="1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86AE18F-FB5C-4623-8158-19045E719729}"/>
                </a:ext>
              </a:extLst>
            </p:cNvPr>
            <p:cNvSpPr/>
            <p:nvPr/>
          </p:nvSpPr>
          <p:spPr>
            <a:xfrm>
              <a:off x="609189" y="6291497"/>
              <a:ext cx="19848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Who’s Asking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14ABDD3-2BFE-4A37-9F89-E579A2A423C1}"/>
                </a:ext>
              </a:extLst>
            </p:cNvPr>
            <p:cNvSpPr/>
            <p:nvPr/>
          </p:nvSpPr>
          <p:spPr>
            <a:xfrm>
              <a:off x="1431032" y="4768894"/>
              <a:ext cx="7863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Role</a:t>
              </a:r>
              <a:endParaRPr lang="en-US" sz="2400" u="sng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D770C31-A28D-4F19-A5A9-CD71712E9585}"/>
              </a:ext>
            </a:extLst>
          </p:cNvPr>
          <p:cNvGrpSpPr/>
          <p:nvPr/>
        </p:nvGrpSpPr>
        <p:grpSpPr>
          <a:xfrm>
            <a:off x="3832402" y="169381"/>
            <a:ext cx="4767290" cy="6152783"/>
            <a:chOff x="3832402" y="169381"/>
            <a:chExt cx="4767290" cy="6152783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8C2E303E-8D77-4CC1-8EFF-AB819C505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2402" y="169381"/>
              <a:ext cx="4767290" cy="61527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6BD917F-79C6-4884-B8D8-81C29D333793}"/>
                </a:ext>
              </a:extLst>
            </p:cNvPr>
            <p:cNvSpPr/>
            <p:nvPr/>
          </p:nvSpPr>
          <p:spPr>
            <a:xfrm>
              <a:off x="4724400" y="5867400"/>
              <a:ext cx="3158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5"/>
                </a:rPr>
                <a:t>http://ivdconnectivity.org/livd/</a:t>
              </a:r>
              <a:r>
                <a:rPr lang="en-US" dirty="0"/>
                <a:t> </a:t>
              </a:r>
            </a:p>
          </p:txBody>
        </p: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9B476382-1F6B-4BCA-B7F9-76F490D9D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51385"/>
            <a:ext cx="12187335" cy="37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0.1630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F4363-C8C2-4EE8-8310-EDF7AB60C642}"/>
              </a:ext>
            </a:extLst>
          </p:cNvPr>
          <p:cNvSpPr txBox="1"/>
          <p:nvPr/>
        </p:nvSpPr>
        <p:spPr>
          <a:xfrm>
            <a:off x="0" y="2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CURRENT STATUS: UPCOMING WORK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ED9002A-E2C7-4774-A073-0464CE333E67}"/>
              </a:ext>
            </a:extLst>
          </p:cNvPr>
          <p:cNvSpPr/>
          <p:nvPr/>
        </p:nvSpPr>
        <p:spPr>
          <a:xfrm>
            <a:off x="386772" y="1066800"/>
            <a:ext cx="11418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/>
              <a:t>Remainder of LOINC manuals should begin soon and be completed by ~March 2021 (funding pending).</a:t>
            </a:r>
          </a:p>
          <a:p>
            <a:pPr marL="742950" indent="-742950">
              <a:buAutoNum type="arabicParenR"/>
            </a:pPr>
            <a:r>
              <a:rPr lang="en-US" sz="4000" b="1" dirty="0"/>
              <a:t>A proposed CLSI standard for coding all lab data is under review by CLSI management.</a:t>
            </a:r>
          </a:p>
          <a:p>
            <a:pPr marL="742950" indent="-742950">
              <a:buAutoNum type="arabicParenR"/>
            </a:pPr>
            <a:r>
              <a:rPr lang="en-US" sz="4000" b="1" dirty="0"/>
              <a:t>Implementation pilots will be completed by ~March 2021 (funding pending).</a:t>
            </a:r>
          </a:p>
          <a:p>
            <a:pPr marL="742950" indent="-742950">
              <a:buAutoNum type="arabicParenR"/>
            </a:pPr>
            <a:r>
              <a:rPr lang="en-US" sz="4000" b="1" dirty="0"/>
              <a:t>LIVD expansion pack for answer sets is under development. </a:t>
            </a:r>
          </a:p>
        </p:txBody>
      </p:sp>
    </p:spTree>
    <p:extLst>
      <p:ext uri="{BB962C8B-B14F-4D97-AF65-F5344CB8AC3E}">
        <p14:creationId xmlns:p14="http://schemas.microsoft.com/office/powerpoint/2010/main" val="9124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</TotalTime>
  <Words>1224</Words>
  <Application>Microsoft Office PowerPoint</Application>
  <PresentationFormat>Widescreen</PresentationFormat>
  <Paragraphs>256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Arial Narrow</vt:lpstr>
      <vt:lpstr>Calibri</vt:lpstr>
      <vt:lpstr>Courier New</vt:lpstr>
      <vt:lpstr>Helvetica</vt:lpstr>
      <vt:lpstr>Helvetica Light</vt:lpstr>
      <vt:lpstr>PT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Waters, Michael</dc:creator>
  <cp:lastModifiedBy>Waters, Michael</cp:lastModifiedBy>
  <cp:revision>239</cp:revision>
  <dcterms:created xsi:type="dcterms:W3CDTF">2006-08-16T00:00:00Z</dcterms:created>
  <dcterms:modified xsi:type="dcterms:W3CDTF">2019-02-27T14:49:36Z</dcterms:modified>
</cp:coreProperties>
</file>