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25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/>
    <p:restoredTop sz="94664"/>
  </p:normalViewPr>
  <p:slideViewPr>
    <p:cSldViewPr snapToGrid="0">
      <p:cViewPr varScale="1">
        <p:scale>
          <a:sx n="190" d="100"/>
          <a:sy n="190" d="100"/>
        </p:scale>
        <p:origin x="208" y="2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4fc91adb8d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4fc91adb8d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4fc91adb8d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4fc91adb8d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fc91adb8d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fc91adb8d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fc91adb8d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fc91adb8d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fc91adb8d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fc91adb8d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fc91adb8d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fc91adb8d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fc91adb8d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fc91adb8d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4fc91adb8d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4fc91adb8d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4fc91adb8d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4fc91adb8d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4fc91adb8d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4fc91adb8d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932DC-A292-5C43-8B9B-F16405C431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70458A-1FA4-5641-9B87-4DEDE42C4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C59696-BF2E-F441-967A-79634FAD8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AF67-2FC9-F04E-86AC-CF189D15EF6E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376C8-5032-5D4A-9FB0-A3B00F9DF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5C425-8974-ED46-A5C1-5EE889841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3694931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804B0-D1FE-E34B-8E65-655BF6576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4A1AD1-C64C-8845-A0B0-60E7BF6C3D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37336-C956-E44C-9142-FE67B7688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AF67-2FC9-F04E-86AC-CF189D15EF6E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97E2B-1506-9448-A56B-1310EEEA4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F8919-AAF5-A84B-BF8A-3235E1B2D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9589670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66484C-61E0-484A-9166-50B92F04B7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E15EAD-A56E-A24E-82AB-2F8338F5E7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4F991-DAA7-514E-BE03-5314F3D5D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AF67-2FC9-F04E-86AC-CF189D15EF6E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0AE37-45C7-6D4B-A4AA-AAB3212E3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28869-7AF3-6E42-AC33-C8C8E8C1E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7261007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9703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F3B69-E8C6-954E-B21E-15756C106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798DE-C9C4-FC4B-8466-55917F547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67AFF-3FDF-3445-B889-11398E5F5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AF67-2FC9-F04E-86AC-CF189D15EF6E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3F6EF-3CFA-864D-8F09-A52587649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2D997-4B2C-BB45-BA8C-09E0F27A0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0423917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00C82-ED88-854B-A103-CE95AE4DF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AC15A7-A561-7F4C-B685-BF2218339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9BBF9-6C5E-EC48-A65E-A2FBE5DDD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AF67-2FC9-F04E-86AC-CF189D15EF6E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ACF1A-4208-C44B-A582-6B1BBB747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E0907-01BA-AC45-9625-CD8245D23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4594771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900D1-9F49-9E43-A445-C578D3CF8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1CB3B-444B-DB44-A6FC-6DA9929C1C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6B0AE-6893-1945-94C2-110BB0F0C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7602C6-2D00-DF41-882A-D90E7D9AF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AF67-2FC9-F04E-86AC-CF189D15EF6E}" type="datetimeFigureOut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E1505-37F3-674F-BC93-8D9F2B0DD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ECD501-2F8B-C447-A05F-83E5F7AAF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3509551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7A178-A9CD-D748-A546-AEB1A8B71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9E7332-2E37-264A-9367-2D4C209D4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A68F2B-96EF-CC43-8C3E-2003752AA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FF018E-EA3E-B441-AA2E-9C3BA2BF8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835799-0205-AF49-843F-8693EEB74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9CC255-5E65-D641-BFB0-42074999C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AF67-2FC9-F04E-86AC-CF189D15EF6E}" type="datetimeFigureOut">
              <a:rPr lang="en-US" smtClean="0"/>
              <a:t>2/26/19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CF49B2-9F11-A440-90B2-674799C00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CF8DCB-8F9F-8848-9E3B-6309A88A5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814401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ED211-CE76-3849-9A10-79E181C2C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04B2E5-587C-5F48-BCDF-070F8C37C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AF67-2FC9-F04E-86AC-CF189D15EF6E}" type="datetimeFigureOut">
              <a:rPr lang="en-US" smtClean="0"/>
              <a:t>2/26/19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7C0F81-B917-0543-A8B0-280DF7D7A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5373D1-A385-7944-8886-6E4D1EA38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4138532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D45C0C-13DA-014B-BC6F-B1F9FE427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AF67-2FC9-F04E-86AC-CF189D15EF6E}" type="datetimeFigureOut">
              <a:rPr lang="en-US" smtClean="0"/>
              <a:t>2/26/19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B541C3-50C9-114F-8C65-C587BCF0B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1158E2-1CA2-9C4A-B731-C12471559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27220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4FB45-26D9-1544-9DB3-CE1D435CA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357EA-D441-D340-814D-81C961E9A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0D040D-776E-3247-A798-F0F3F6ACE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E6A27F-E3CD-224D-8B0F-5575B27DA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AF67-2FC9-F04E-86AC-CF189D15EF6E}" type="datetimeFigureOut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9FBCBA-F178-664A-BBAC-36545C678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30EF7-9867-0B47-8526-7E6A458F8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2908475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E3011-26D6-914F-8026-6E87BB00B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9953F5-6879-8842-B43D-F1C760E8B5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AFD6C6-7341-9340-B218-59A9DFCC9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D2601A-9E5C-F647-B75D-ACAE6C42D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AF67-2FC9-F04E-86AC-CF189D15EF6E}" type="datetimeFigureOut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02D86-EF83-4F49-B823-96EFDD0D3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E96E80-9483-9A4C-A153-D9D885457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3654300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BB57E0-553A-6843-B631-99A62855A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9C6E0-B60D-4844-8F8E-E8A6C24DD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92E8F-A94E-8C45-BF4D-AF992DEBC3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DAF67-2FC9-F04E-86AC-CF189D15EF6E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4D0C3-05F9-A94E-9668-7ACE90BB75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DF1BD-A1D7-8348-803A-4ABFCB1D95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85085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1" r:id="rId1"/>
    <p:sldLayoutId id="2147484252" r:id="rId2"/>
    <p:sldLayoutId id="2147484253" r:id="rId3"/>
    <p:sldLayoutId id="2147484254" r:id="rId4"/>
    <p:sldLayoutId id="2147484255" r:id="rId5"/>
    <p:sldLayoutId id="2147484256" r:id="rId6"/>
    <p:sldLayoutId id="2147484257" r:id="rId7"/>
    <p:sldLayoutId id="2147484258" r:id="rId8"/>
    <p:sldLayoutId id="2147484259" r:id="rId9"/>
    <p:sldLayoutId id="2147484260" r:id="rId10"/>
    <p:sldLayoutId id="2147484261" r:id="rId11"/>
    <p:sldLayoutId id="2147484262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313259" y="1150400"/>
            <a:ext cx="6517482" cy="188191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HSPC/CIIC FHIR Implementation Guide for Evidence-Based Disease Management</a:t>
            </a:r>
            <a:endParaRPr sz="36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2913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Proposal for Consideration, February 2019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HSPC, CIIC, and HL7?</a:t>
            </a:r>
            <a:endParaRPr/>
          </a:p>
        </p:txBody>
      </p:sp>
      <p:sp>
        <p:nvSpPr>
          <p:cNvPr id="126" name="Google Shape;126;p2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Layered FHIR implementation guides are aligned with HSPC’s vision for a standardized FHIR-based EHR interface that enable the development of cross-platform SMART-on-FHIR applications.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FHIR resource profiles for the management of common chronic conditions align with CIIC’s vision of a well-defined set of evidence-based FHIR resource profiles to support the interoperable exchange of information to improve care.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Proposed implementation guides may provide input for future iterations of the HL7 US Core and QI Core IGs and/or may become ballot submissions of their own.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Participants</a:t>
            </a:r>
            <a:endParaRPr/>
          </a:p>
        </p:txBody>
      </p:sp>
      <p:sp>
        <p:nvSpPr>
          <p:cNvPr id="132" name="Google Shape;132;p2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Claude Nanjo, MAAS, MPH -- Senior Clinical Informaticist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Douglas Martin, MD -- Adjunct Professor, Senior Clinical Informaticist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Ken Kawamoto, MD, PhD, MHS -- Associate CMIO, HL7 Board Member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Phillip Warner, MS -- Senior Architect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Salvador Rodriguez, PhD -- Software Design Engineer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Other stakeholders from the University of Utah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Others?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Healthcare providers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Professional societies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EHR vendors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Motivation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U.S. Health IT Advisory Committee Interoperability Standards Priorities Task Force has identified evidence-based disease management as a priority clinical area for improved interoperability standards.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Interoperable decision support tools could: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Promote better evidence-based care of common chronic diseases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Reduce provider burnout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Yet, to better scale and to foster innovation in the field, a common, sufficiently expressive standards-based API at the EHR level is needed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Statement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Existing US Core FHIR-based APIs are too limited to support the evidence-based management of common chronic diseases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US Core FHIR API is read-only and coarse-grained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is a lack of needed FHIR resource profiles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exists significant terminology gaps in LOINC and SNOMED-CT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Scope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project shall define (1) APIs and (2) associated message definitions to support the management of common chronic conditions through a layered set of precise implementation guides that extend beyond US Core.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These implementation guides (IGs) are intended to provide vendors with an implementation roadmap that extends beyond US Core and to facilitate conformance testing.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API: Read (Search) and Write Operations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 read and two write conformance profiles: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Read I (a.k.a. US Core)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Read II: more sophisticated search queries (expanded date, status, and code searches) and support for additional FHIR resources (e.g., ServiceRequest)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Write I: Write API for FHIR Observation and Condition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Write II: Write API to support basic order placement: MedicationRequest, ServiceRequest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Proposed Implementation and Adoption Sequence</a:t>
            </a:r>
            <a:endParaRPr/>
          </a:p>
        </p:txBody>
      </p:sp>
      <p:sp>
        <p:nvSpPr>
          <p:cNvPr id="85" name="Google Shape;85;p18"/>
          <p:cNvSpPr/>
          <p:nvPr/>
        </p:nvSpPr>
        <p:spPr>
          <a:xfrm>
            <a:off x="311700" y="1503750"/>
            <a:ext cx="1611000" cy="983100"/>
          </a:xfrm>
          <a:prstGeom prst="roundRect">
            <a:avLst>
              <a:gd name="adj" fmla="val 16667"/>
            </a:avLst>
          </a:prstGeom>
          <a:solidFill>
            <a:srgbClr val="00E200">
              <a:alpha val="7922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Read I (US Core)</a:t>
            </a:r>
            <a:endParaRPr sz="1600"/>
          </a:p>
        </p:txBody>
      </p:sp>
      <p:sp>
        <p:nvSpPr>
          <p:cNvPr id="86" name="Google Shape;86;p18"/>
          <p:cNvSpPr/>
          <p:nvPr/>
        </p:nvSpPr>
        <p:spPr>
          <a:xfrm>
            <a:off x="2476775" y="1503750"/>
            <a:ext cx="1417200" cy="983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Read II</a:t>
            </a:r>
            <a:endParaRPr sz="1600"/>
          </a:p>
        </p:txBody>
      </p:sp>
      <p:sp>
        <p:nvSpPr>
          <p:cNvPr id="87" name="Google Shape;87;p18"/>
          <p:cNvSpPr/>
          <p:nvPr/>
        </p:nvSpPr>
        <p:spPr>
          <a:xfrm>
            <a:off x="4489225" y="1503750"/>
            <a:ext cx="1417200" cy="983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Write I</a:t>
            </a:r>
            <a:endParaRPr sz="1600"/>
          </a:p>
        </p:txBody>
      </p:sp>
      <p:sp>
        <p:nvSpPr>
          <p:cNvPr id="88" name="Google Shape;88;p18"/>
          <p:cNvSpPr/>
          <p:nvPr/>
        </p:nvSpPr>
        <p:spPr>
          <a:xfrm>
            <a:off x="6501675" y="1503750"/>
            <a:ext cx="1388100" cy="983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Write II</a:t>
            </a:r>
            <a:endParaRPr sz="1600"/>
          </a:p>
        </p:txBody>
      </p:sp>
      <p:sp>
        <p:nvSpPr>
          <p:cNvPr id="89" name="Google Shape;89;p18"/>
          <p:cNvSpPr/>
          <p:nvPr/>
        </p:nvSpPr>
        <p:spPr>
          <a:xfrm>
            <a:off x="2010950" y="1883950"/>
            <a:ext cx="400500" cy="21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  <p:sp>
        <p:nvSpPr>
          <p:cNvPr id="90" name="Google Shape;90;p18"/>
          <p:cNvSpPr/>
          <p:nvPr/>
        </p:nvSpPr>
        <p:spPr>
          <a:xfrm>
            <a:off x="3991350" y="1883950"/>
            <a:ext cx="400500" cy="21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  <p:sp>
        <p:nvSpPr>
          <p:cNvPr id="91" name="Google Shape;91;p18"/>
          <p:cNvSpPr/>
          <p:nvPr/>
        </p:nvSpPr>
        <p:spPr>
          <a:xfrm>
            <a:off x="6003800" y="1883950"/>
            <a:ext cx="400500" cy="21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  <p:sp>
        <p:nvSpPr>
          <p:cNvPr id="92" name="Google Shape;92;p18"/>
          <p:cNvSpPr/>
          <p:nvPr/>
        </p:nvSpPr>
        <p:spPr>
          <a:xfrm>
            <a:off x="311700" y="2899925"/>
            <a:ext cx="1611000" cy="983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600"/>
              <a:t>EHR Conformance Testing - Bronze</a:t>
            </a:r>
            <a:endParaRPr sz="1600"/>
          </a:p>
        </p:txBody>
      </p:sp>
      <p:sp>
        <p:nvSpPr>
          <p:cNvPr id="93" name="Google Shape;93;p18"/>
          <p:cNvSpPr/>
          <p:nvPr/>
        </p:nvSpPr>
        <p:spPr>
          <a:xfrm>
            <a:off x="2476825" y="2899925"/>
            <a:ext cx="1417200" cy="983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EHR Conformance Testing - Silver</a:t>
            </a:r>
            <a:endParaRPr sz="1600"/>
          </a:p>
        </p:txBody>
      </p:sp>
      <p:sp>
        <p:nvSpPr>
          <p:cNvPr id="94" name="Google Shape;94;p18"/>
          <p:cNvSpPr/>
          <p:nvPr/>
        </p:nvSpPr>
        <p:spPr>
          <a:xfrm>
            <a:off x="4489175" y="2867325"/>
            <a:ext cx="1417200" cy="983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EHR Conformance Testing - Gold</a:t>
            </a:r>
            <a:endParaRPr sz="1600"/>
          </a:p>
        </p:txBody>
      </p:sp>
      <p:sp>
        <p:nvSpPr>
          <p:cNvPr id="95" name="Google Shape;95;p18"/>
          <p:cNvSpPr/>
          <p:nvPr/>
        </p:nvSpPr>
        <p:spPr>
          <a:xfrm>
            <a:off x="6501775" y="2899925"/>
            <a:ext cx="1388100" cy="983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EHR Conformance Testing - Platinum</a:t>
            </a:r>
            <a:endParaRPr sz="1600"/>
          </a:p>
        </p:txBody>
      </p:sp>
      <p:sp>
        <p:nvSpPr>
          <p:cNvPr id="96" name="Google Shape;96;p18"/>
          <p:cNvSpPr/>
          <p:nvPr/>
        </p:nvSpPr>
        <p:spPr>
          <a:xfrm>
            <a:off x="2010950" y="3280125"/>
            <a:ext cx="400500" cy="21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  <p:sp>
        <p:nvSpPr>
          <p:cNvPr id="97" name="Google Shape;97;p18"/>
          <p:cNvSpPr/>
          <p:nvPr/>
        </p:nvSpPr>
        <p:spPr>
          <a:xfrm>
            <a:off x="3991350" y="3280125"/>
            <a:ext cx="400500" cy="21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  <p:sp>
        <p:nvSpPr>
          <p:cNvPr id="98" name="Google Shape;98;p18"/>
          <p:cNvSpPr/>
          <p:nvPr/>
        </p:nvSpPr>
        <p:spPr>
          <a:xfrm>
            <a:off x="6003700" y="3280125"/>
            <a:ext cx="400500" cy="21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  <p:cxnSp>
        <p:nvCxnSpPr>
          <p:cNvPr id="99" name="Google Shape;99;p18"/>
          <p:cNvCxnSpPr>
            <a:stCxn id="92" idx="0"/>
            <a:endCxn id="85" idx="2"/>
          </p:cNvCxnSpPr>
          <p:nvPr/>
        </p:nvCxnSpPr>
        <p:spPr>
          <a:xfrm rot="10800000">
            <a:off x="1117200" y="2486825"/>
            <a:ext cx="0" cy="413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0" name="Google Shape;100;p18"/>
          <p:cNvCxnSpPr>
            <a:stCxn id="93" idx="0"/>
            <a:endCxn id="86" idx="2"/>
          </p:cNvCxnSpPr>
          <p:nvPr/>
        </p:nvCxnSpPr>
        <p:spPr>
          <a:xfrm rot="10800000">
            <a:off x="3185425" y="2486825"/>
            <a:ext cx="0" cy="413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1" name="Google Shape;101;p18"/>
          <p:cNvCxnSpPr>
            <a:stCxn id="94" idx="0"/>
            <a:endCxn id="87" idx="2"/>
          </p:cNvCxnSpPr>
          <p:nvPr/>
        </p:nvCxnSpPr>
        <p:spPr>
          <a:xfrm rot="10800000">
            <a:off x="5197775" y="2486925"/>
            <a:ext cx="0" cy="380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2" name="Google Shape;102;p18"/>
          <p:cNvCxnSpPr>
            <a:stCxn id="95" idx="0"/>
            <a:endCxn id="88" idx="2"/>
          </p:cNvCxnSpPr>
          <p:nvPr/>
        </p:nvCxnSpPr>
        <p:spPr>
          <a:xfrm rot="10800000">
            <a:off x="7195825" y="2486825"/>
            <a:ext cx="0" cy="413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title"/>
          </p:nvPr>
        </p:nvSpPr>
        <p:spPr>
          <a:xfrm>
            <a:off x="311700" y="401575"/>
            <a:ext cx="8520600" cy="9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 Profiles for the Management of Common Chronic Conditions</a:t>
            </a:r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1"/>
          </p:nvPr>
        </p:nvSpPr>
        <p:spPr>
          <a:xfrm>
            <a:off x="311700" y="1498325"/>
            <a:ext cx="8520600" cy="307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Conditions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COPD, HTN, diabetes, asthma, CHF, CKD, health maintenance, etc.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/>
              <a:t>Examples from COPD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Detailed smoking history (start date, quit date, packs per day) → needed for evaluation of lung cancer screening 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Dyspnea status → needed for identifying medication appropriateness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DME oxygen orders (past and pending) → needed for identifying need for such orders, and for placing them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Past and upcoming appointments with sleep medicine clinic → needed for identifying whether patient has obtained needed obstructive sleep apnea screening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Filling Terminology Gaps</a:t>
            </a:r>
            <a:endParaRPr/>
          </a:p>
        </p:txBody>
      </p:sp>
      <p:sp>
        <p:nvSpPr>
          <p:cNvPr id="114" name="Google Shape;114;p2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SNOMED CT extensions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Proposed additions to LOINC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>
            <a:spLocks noGrp="1"/>
          </p:cNvSpPr>
          <p:nvPr>
            <p:ph type="title"/>
          </p:nvPr>
        </p:nvSpPr>
        <p:spPr>
          <a:xfrm>
            <a:off x="311700" y="401575"/>
            <a:ext cx="8520600" cy="9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Prioritization Criteria</a:t>
            </a:r>
            <a:endParaRPr/>
          </a:p>
        </p:txBody>
      </p:sp>
      <p:sp>
        <p:nvSpPr>
          <p:cNvPr id="120" name="Google Shape;120;p21"/>
          <p:cNvSpPr txBox="1">
            <a:spLocks noGrp="1"/>
          </p:cNvSpPr>
          <p:nvPr>
            <p:ph type="body" idx="1"/>
          </p:nvPr>
        </p:nvSpPr>
        <p:spPr>
          <a:xfrm>
            <a:off x="311700" y="1117325"/>
            <a:ext cx="8520600" cy="307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/>
              <a:t>Propose prioritizing those profiles which will be implemented for actual use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University of Utah: capable of implementing on Epic EHR for production use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Desire for others to implement in other EHR platforms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630</Words>
  <Application>Microsoft Macintosh PowerPoint</Application>
  <PresentationFormat>On-screen Show (16:9)</PresentationFormat>
  <Paragraphs>61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HSPC/CIIC FHIR Implementation Guide for Evidence-Based Disease Management</vt:lpstr>
      <vt:lpstr>Motivation</vt:lpstr>
      <vt:lpstr>Problem Statement</vt:lpstr>
      <vt:lpstr>Project Scope</vt:lpstr>
      <vt:lpstr>API: Read (Search) and Write Operations</vt:lpstr>
      <vt:lpstr>Proposed Implementation and Adoption Sequence</vt:lpstr>
      <vt:lpstr>Resource Profiles for the Management of Common Chronic Conditions</vt:lpstr>
      <vt:lpstr>Filling Terminology Gaps</vt:lpstr>
      <vt:lpstr>Prioritization Criteria</vt:lpstr>
      <vt:lpstr>Why HSPC, CIIC, and HL7?</vt:lpstr>
      <vt:lpstr>Project Participants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HSPC/CIIC FHIR Implementation Guide for Evidence-Based Disease Management</dc:title>
  <cp:lastModifiedBy>Claude Nanjo</cp:lastModifiedBy>
  <cp:revision>1</cp:revision>
  <dcterms:modified xsi:type="dcterms:W3CDTF">2019-02-27T06:24:48Z</dcterms:modified>
</cp:coreProperties>
</file>