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1" r:id="rId4"/>
    <p:sldId id="258" r:id="rId5"/>
    <p:sldId id="262" r:id="rId6"/>
    <p:sldId id="257" r:id="rId7"/>
    <p:sldId id="263" r:id="rId8"/>
    <p:sldId id="26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FF0C-3797-4C8D-809D-E78D5191574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4E6-884E-4EE9-872F-AA04BCD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FF0C-3797-4C8D-809D-E78D5191574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4E6-884E-4EE9-872F-AA04BCD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9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FF0C-3797-4C8D-809D-E78D5191574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4E6-884E-4EE9-872F-AA04BCD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8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FF0C-3797-4C8D-809D-E78D5191574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4E6-884E-4EE9-872F-AA04BCD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5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FF0C-3797-4C8D-809D-E78D5191574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4E6-884E-4EE9-872F-AA04BCD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6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FF0C-3797-4C8D-809D-E78D5191574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4E6-884E-4EE9-872F-AA04BCD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3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FF0C-3797-4C8D-809D-E78D5191574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4E6-884E-4EE9-872F-AA04BCD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9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FF0C-3797-4C8D-809D-E78D5191574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4E6-884E-4EE9-872F-AA04BCD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7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FF0C-3797-4C8D-809D-E78D5191574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4E6-884E-4EE9-872F-AA04BCD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7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FF0C-3797-4C8D-809D-E78D5191574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4E6-884E-4EE9-872F-AA04BCD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9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FF0C-3797-4C8D-809D-E78D5191574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4E6-884E-4EE9-872F-AA04BCD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5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FF0C-3797-4C8D-809D-E78D5191574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BB4E6-884E-4EE9-872F-AA04BCD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82D5-234C-4050-B65D-663FC1AF6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OPA and FPAR 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20208-B24E-4A67-8FF2-8D28259F8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X funding</a:t>
            </a:r>
          </a:p>
          <a:p>
            <a:pPr lvl="1"/>
            <a:r>
              <a:rPr lang="en-US" dirty="0"/>
              <a:t>4000+ sites</a:t>
            </a:r>
          </a:p>
          <a:p>
            <a:pPr lvl="1"/>
            <a:r>
              <a:rPr lang="en-US" dirty="0"/>
              <a:t>80+ EHR products</a:t>
            </a:r>
          </a:p>
          <a:p>
            <a:pPr lvl="1"/>
            <a:endParaRPr lang="en-US" dirty="0"/>
          </a:p>
          <a:p>
            <a:r>
              <a:rPr lang="en-US" dirty="0"/>
              <a:t>OPA wants encounter level data</a:t>
            </a:r>
          </a:p>
          <a:p>
            <a:pPr lvl="1"/>
            <a:r>
              <a:rPr lang="en-US" dirty="0"/>
              <a:t>35 elements</a:t>
            </a:r>
          </a:p>
          <a:p>
            <a:endParaRPr lang="en-US" dirty="0"/>
          </a:p>
          <a:p>
            <a:r>
              <a:rPr lang="en-US" dirty="0"/>
              <a:t>UPDATE – A deadline has been set for this</a:t>
            </a:r>
          </a:p>
          <a:p>
            <a:pPr lvl="1"/>
            <a:r>
              <a:rPr lang="en-US" dirty="0"/>
              <a:t>2021 data will be due Feb. 2022</a:t>
            </a:r>
          </a:p>
        </p:txBody>
      </p:sp>
    </p:spTree>
    <p:extLst>
      <p:ext uri="{BB962C8B-B14F-4D97-AF65-F5344CB8AC3E}">
        <p14:creationId xmlns:p14="http://schemas.microsoft.com/office/powerpoint/2010/main" val="10434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AD5E8-304A-48EA-A203-7753E47A7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ACOG has a contract to help OPA get this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3DD04-883D-41C9-A16A-3EA9A01FE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 assistance </a:t>
            </a:r>
          </a:p>
          <a:p>
            <a:r>
              <a:rPr lang="en-US" dirty="0"/>
              <a:t>Operational assistance</a:t>
            </a:r>
          </a:p>
          <a:p>
            <a:endParaRPr lang="en-US" dirty="0"/>
          </a:p>
          <a:p>
            <a:r>
              <a:rPr lang="en-US" dirty="0"/>
              <a:t>Pilot in 2018</a:t>
            </a:r>
          </a:p>
          <a:p>
            <a:pPr lvl="1"/>
            <a:r>
              <a:rPr lang="en-US" dirty="0"/>
              <a:t>Flat file</a:t>
            </a:r>
          </a:p>
          <a:p>
            <a:pPr lvl="1"/>
            <a:r>
              <a:rPr lang="en-US" dirty="0"/>
              <a:t>C-CDA</a:t>
            </a:r>
          </a:p>
          <a:p>
            <a:pPr lvl="1"/>
            <a:r>
              <a:rPr lang="en-US" dirty="0"/>
              <a:t>FHIR</a:t>
            </a:r>
          </a:p>
          <a:p>
            <a:pPr lvl="2"/>
            <a:r>
              <a:rPr lang="en-US" dirty="0"/>
              <a:t>IM developed profiles</a:t>
            </a:r>
          </a:p>
          <a:p>
            <a:pPr lvl="2"/>
            <a:r>
              <a:rPr lang="en-US" dirty="0"/>
              <a:t>Interopion developed a SOF app</a:t>
            </a:r>
          </a:p>
          <a:p>
            <a:pPr lvl="2"/>
            <a:r>
              <a:rPr lang="en-US" dirty="0"/>
              <a:t>August 2018 we hit a Epic prod server</a:t>
            </a:r>
          </a:p>
        </p:txBody>
      </p:sp>
    </p:spTree>
    <p:extLst>
      <p:ext uri="{BB962C8B-B14F-4D97-AF65-F5344CB8AC3E}">
        <p14:creationId xmlns:p14="http://schemas.microsoft.com/office/powerpoint/2010/main" val="45919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67563"/>
          </a:xfrm>
        </p:spPr>
        <p:txBody>
          <a:bodyPr>
            <a:normAutofit fontScale="90000"/>
          </a:bodyPr>
          <a:lstStyle/>
          <a:p>
            <a:r>
              <a:rPr lang="en-US" dirty="0"/>
              <a:t>FHIR – elements included in DSTU2 and US 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3232"/>
            <a:ext cx="4273296" cy="5463731"/>
          </a:xfrm>
        </p:spPr>
        <p:txBody>
          <a:bodyPr>
            <a:noAutofit/>
          </a:bodyPr>
          <a:lstStyle/>
          <a:p>
            <a:r>
              <a:rPr lang="en-US" sz="1050" dirty="0"/>
              <a:t>Practitioner Profile</a:t>
            </a:r>
            <a:endParaRPr lang="en-US" sz="1050" b="1" dirty="0">
              <a:effectLst/>
            </a:endParaRPr>
          </a:p>
          <a:p>
            <a:pPr lvl="1" fontAlgn="base"/>
            <a:r>
              <a:rPr lang="en-US" sz="1000" dirty="0"/>
              <a:t>Clinical Provider Identifier (</a:t>
            </a:r>
            <a:r>
              <a:rPr lang="en-US" sz="1000" i="1" dirty="0"/>
              <a:t>number</a:t>
            </a:r>
            <a:r>
              <a:rPr lang="en-US" sz="1000" dirty="0"/>
              <a:t>)</a:t>
            </a:r>
          </a:p>
          <a:p>
            <a:pPr lvl="1" fontAlgn="base"/>
            <a:r>
              <a:rPr lang="en-US" sz="1000" dirty="0"/>
              <a:t>Clinical Provider Role (</a:t>
            </a:r>
            <a:r>
              <a:rPr lang="en-US" sz="1000" i="1" dirty="0"/>
              <a:t>value set: MD/DO/RN/CNM/CM/NP/PA/OTR</a:t>
            </a:r>
            <a:r>
              <a:rPr lang="en-US" sz="1000" dirty="0"/>
              <a:t>)</a:t>
            </a:r>
          </a:p>
          <a:p>
            <a:r>
              <a:rPr lang="en-US" sz="1050" dirty="0"/>
              <a:t>Patient Profile</a:t>
            </a:r>
            <a:endParaRPr lang="en-US" sz="1050" b="1" dirty="0">
              <a:effectLst/>
            </a:endParaRPr>
          </a:p>
          <a:p>
            <a:pPr lvl="1" fontAlgn="base"/>
            <a:r>
              <a:rPr lang="en-US" sz="1000" dirty="0"/>
              <a:t>Patient Identifier (</a:t>
            </a:r>
            <a:r>
              <a:rPr lang="en-US" sz="1000" i="1" dirty="0"/>
              <a:t>number</a:t>
            </a:r>
            <a:r>
              <a:rPr lang="en-US" sz="1000" dirty="0"/>
              <a:t>)</a:t>
            </a:r>
          </a:p>
          <a:p>
            <a:pPr lvl="1" fontAlgn="base"/>
            <a:r>
              <a:rPr lang="en-US" sz="1000" dirty="0"/>
              <a:t>Date of Birth (</a:t>
            </a:r>
            <a:r>
              <a:rPr lang="en-US" sz="1000" i="1" dirty="0"/>
              <a:t>date</a:t>
            </a:r>
            <a:r>
              <a:rPr lang="en-US" sz="1000" dirty="0"/>
              <a:t>)</a:t>
            </a:r>
          </a:p>
          <a:p>
            <a:pPr lvl="1" fontAlgn="base"/>
            <a:r>
              <a:rPr lang="en-US" sz="1000" dirty="0"/>
              <a:t>Visit Date (</a:t>
            </a:r>
            <a:r>
              <a:rPr lang="en-US" sz="1000" i="1" dirty="0"/>
              <a:t>date</a:t>
            </a:r>
            <a:r>
              <a:rPr lang="en-US" sz="1000" dirty="0"/>
              <a:t>)</a:t>
            </a:r>
          </a:p>
          <a:p>
            <a:pPr lvl="1" fontAlgn="base"/>
            <a:r>
              <a:rPr lang="en-US" sz="1000" dirty="0"/>
              <a:t>Birth Sex (</a:t>
            </a:r>
            <a:r>
              <a:rPr lang="en-US" sz="1000" i="1" dirty="0"/>
              <a:t>value set: </a:t>
            </a:r>
            <a:r>
              <a:rPr lang="en-US" sz="1000" dirty="0"/>
              <a:t>M/F/U)</a:t>
            </a:r>
          </a:p>
          <a:p>
            <a:pPr lvl="1" fontAlgn="base"/>
            <a:r>
              <a:rPr lang="en-US" sz="1000" dirty="0"/>
              <a:t>Ethnicity (</a:t>
            </a:r>
            <a:r>
              <a:rPr lang="en-US" sz="1000" i="1" dirty="0"/>
              <a:t>value set: </a:t>
            </a:r>
            <a:r>
              <a:rPr lang="en-US" sz="1000" dirty="0"/>
              <a:t>Hispanic/Not-</a:t>
            </a:r>
            <a:r>
              <a:rPr lang="en-US" sz="1000" dirty="0" err="1"/>
              <a:t>hispanic</a:t>
            </a:r>
            <a:r>
              <a:rPr lang="en-US" sz="1000" dirty="0"/>
              <a:t>)</a:t>
            </a:r>
          </a:p>
          <a:p>
            <a:pPr lvl="1" fontAlgn="base"/>
            <a:r>
              <a:rPr lang="en-US" sz="1000" dirty="0"/>
              <a:t>Race (</a:t>
            </a:r>
            <a:r>
              <a:rPr lang="en-US" sz="1000" i="1" dirty="0"/>
              <a:t>value set</a:t>
            </a:r>
            <a:r>
              <a:rPr lang="en-US" sz="1000" dirty="0"/>
              <a:t>)</a:t>
            </a:r>
          </a:p>
          <a:p>
            <a:pPr lvl="1" fontAlgn="base"/>
            <a:r>
              <a:rPr lang="en-US" sz="1000" dirty="0"/>
              <a:t>Limited Language Proficiency (</a:t>
            </a:r>
            <a:r>
              <a:rPr lang="en-US" sz="1000" i="1" dirty="0" err="1"/>
              <a:t>boolean</a:t>
            </a:r>
            <a:r>
              <a:rPr lang="en-US" sz="1000" dirty="0"/>
              <a:t>)</a:t>
            </a:r>
          </a:p>
          <a:p>
            <a:r>
              <a:rPr lang="en-US" sz="1050" dirty="0"/>
              <a:t>Organization Profile</a:t>
            </a:r>
            <a:endParaRPr lang="en-US" sz="1050" b="1" dirty="0">
              <a:effectLst/>
            </a:endParaRPr>
          </a:p>
          <a:p>
            <a:pPr lvl="1" fontAlgn="base"/>
            <a:r>
              <a:rPr lang="en-US" sz="1000" dirty="0"/>
              <a:t>Facility Identifier (</a:t>
            </a:r>
            <a:r>
              <a:rPr lang="en-US" sz="1000" i="1" dirty="0"/>
              <a:t>7-digit number</a:t>
            </a:r>
            <a:r>
              <a:rPr lang="en-US" sz="1000" dirty="0"/>
              <a:t>)</a:t>
            </a:r>
          </a:p>
          <a:p>
            <a:pPr fontAlgn="base"/>
            <a:r>
              <a:rPr lang="en-US" sz="1050" dirty="0"/>
              <a:t>Payer for Visit (</a:t>
            </a:r>
            <a:r>
              <a:rPr lang="en-US" sz="1050" i="1" dirty="0"/>
              <a:t>value set</a:t>
            </a:r>
            <a:r>
              <a:rPr lang="en-US" sz="1050" dirty="0"/>
              <a:t>)</a:t>
            </a:r>
          </a:p>
          <a:p>
            <a:r>
              <a:rPr lang="en-US" sz="1050" dirty="0"/>
              <a:t>Vital Signs Profile</a:t>
            </a:r>
            <a:endParaRPr lang="en-US" sz="1050" b="1" dirty="0">
              <a:effectLst/>
            </a:endParaRPr>
          </a:p>
          <a:p>
            <a:pPr lvl="1" fontAlgn="base"/>
            <a:r>
              <a:rPr lang="en-US" sz="1000" dirty="0"/>
              <a:t>Systolic BP (</a:t>
            </a:r>
            <a:r>
              <a:rPr lang="en-US" sz="1000" i="1" dirty="0"/>
              <a:t>number</a:t>
            </a:r>
            <a:r>
              <a:rPr lang="en-US" sz="1000" dirty="0"/>
              <a:t>)</a:t>
            </a:r>
          </a:p>
          <a:p>
            <a:pPr lvl="1" fontAlgn="base"/>
            <a:r>
              <a:rPr lang="en-US" sz="1000" dirty="0"/>
              <a:t>Diastolic BP (</a:t>
            </a:r>
            <a:r>
              <a:rPr lang="en-US" sz="1000" i="1" dirty="0"/>
              <a:t>number</a:t>
            </a:r>
            <a:r>
              <a:rPr lang="en-US" sz="1000" dirty="0"/>
              <a:t>)</a:t>
            </a:r>
          </a:p>
          <a:p>
            <a:pPr lvl="1" fontAlgn="base"/>
            <a:r>
              <a:rPr lang="en-US" sz="1000" dirty="0"/>
              <a:t>Height (</a:t>
            </a:r>
            <a:r>
              <a:rPr lang="en-US" sz="1000" i="1" dirty="0"/>
              <a:t>value</a:t>
            </a:r>
            <a:r>
              <a:rPr lang="en-US" sz="1000" dirty="0"/>
              <a:t>)</a:t>
            </a:r>
          </a:p>
          <a:p>
            <a:pPr lvl="1" fontAlgn="base"/>
            <a:r>
              <a:rPr lang="en-US" sz="1000" dirty="0"/>
              <a:t>Weight (</a:t>
            </a:r>
            <a:r>
              <a:rPr lang="en-US" sz="1000" i="1" dirty="0"/>
              <a:t>value</a:t>
            </a:r>
            <a:r>
              <a:rPr lang="en-US" sz="1000" dirty="0"/>
              <a:t>)</a:t>
            </a:r>
          </a:p>
          <a:p>
            <a:r>
              <a:rPr lang="en-US" sz="1050" dirty="0"/>
              <a:t>Smoking Status Profile</a:t>
            </a:r>
            <a:endParaRPr lang="en-US" sz="1050" b="1" dirty="0">
              <a:effectLst/>
            </a:endParaRPr>
          </a:p>
          <a:p>
            <a:pPr lvl="1" fontAlgn="base"/>
            <a:r>
              <a:rPr lang="en-US" sz="1000" dirty="0"/>
              <a:t>Smoking status (</a:t>
            </a:r>
            <a:r>
              <a:rPr lang="en-US" sz="1000" i="1" dirty="0"/>
              <a:t>value set</a:t>
            </a:r>
            <a:r>
              <a:rPr lang="en-US" sz="1000" dirty="0"/>
              <a:t>)</a:t>
            </a:r>
          </a:p>
          <a:p>
            <a:r>
              <a:rPr lang="en-US" sz="1050" dirty="0"/>
              <a:t>Condition Profile</a:t>
            </a:r>
            <a:endParaRPr lang="en-US" sz="1050" b="1" dirty="0">
              <a:effectLst/>
            </a:endParaRPr>
          </a:p>
          <a:p>
            <a:pPr lvl="1" fontAlgn="base"/>
            <a:r>
              <a:rPr lang="en-US" sz="1000" dirty="0"/>
              <a:t>Parity (</a:t>
            </a:r>
            <a:r>
              <a:rPr lang="en-US" sz="1000" i="1" dirty="0"/>
              <a:t>number</a:t>
            </a:r>
            <a:r>
              <a:rPr lang="en-US" sz="1000" dirty="0"/>
              <a:t>)</a:t>
            </a:r>
          </a:p>
          <a:p>
            <a:pPr lvl="1" fontAlgn="base"/>
            <a:r>
              <a:rPr lang="en-US" sz="1000" dirty="0"/>
              <a:t>Gravidity (</a:t>
            </a:r>
            <a:r>
              <a:rPr lang="en-US" sz="1000" i="1" dirty="0"/>
              <a:t>number</a:t>
            </a:r>
            <a:r>
              <a:rPr lang="en-US" sz="1000" dirty="0"/>
              <a:t>)</a:t>
            </a:r>
          </a:p>
          <a:p>
            <a:pPr lvl="1" fontAlgn="base"/>
            <a:r>
              <a:rPr lang="en-US" sz="1000" dirty="0"/>
              <a:t>Pregnancy Status (</a:t>
            </a:r>
            <a:r>
              <a:rPr lang="en-US" sz="1000" i="1" dirty="0" err="1"/>
              <a:t>boolean</a:t>
            </a:r>
            <a:r>
              <a:rPr lang="en-US" sz="1000" dirty="0"/>
              <a:t>)</a:t>
            </a:r>
          </a:p>
          <a:p>
            <a:pPr lvl="1" fontAlgn="base"/>
            <a:r>
              <a:rPr lang="en-US" sz="1000" dirty="0"/>
              <a:t>Pregnancy Status Reporting Method (</a:t>
            </a:r>
            <a:r>
              <a:rPr lang="en-US" sz="1000" i="1" dirty="0"/>
              <a:t>value set</a:t>
            </a:r>
            <a:r>
              <a:rPr lang="en-US" sz="1000" dirty="0"/>
              <a:t>: self-report/POC/Lab)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49824" y="1801368"/>
            <a:ext cx="5303520" cy="499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prstClr val="black"/>
                </a:solidFill>
              </a:rPr>
              <a:t>DiagnosticReport</a:t>
            </a:r>
            <a:r>
              <a:rPr lang="en-US" sz="1400" dirty="0">
                <a:solidFill>
                  <a:prstClr val="black"/>
                </a:solidFill>
              </a:rPr>
              <a:t> Profile, Results Profile</a:t>
            </a:r>
            <a:endParaRPr lang="en-US" sz="1400" b="1" dirty="0">
              <a:solidFill>
                <a:prstClr val="black"/>
              </a:solidFill>
            </a:endParaRP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Date of Pap Tests Last 5 Years (</a:t>
            </a:r>
            <a:r>
              <a:rPr lang="en-US" sz="1400" i="1" dirty="0">
                <a:solidFill>
                  <a:prstClr val="black"/>
                </a:solidFill>
              </a:rPr>
              <a:t>date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Last Pap Result (</a:t>
            </a:r>
            <a:r>
              <a:rPr lang="en-US" sz="1400" i="1" dirty="0">
                <a:solidFill>
                  <a:prstClr val="black"/>
                </a:solidFill>
              </a:rPr>
              <a:t>value set</a:t>
            </a:r>
            <a:r>
              <a:rPr lang="en-US" sz="1400" dirty="0">
                <a:solidFill>
                  <a:prstClr val="black"/>
                </a:solidFill>
              </a:rPr>
              <a:t>: normal/ASC-US/LSIL/HSIL/CIN1/CIN2/CIN3)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Date of Last HPV Co-test (</a:t>
            </a:r>
            <a:r>
              <a:rPr lang="en-US" sz="1400" i="1" dirty="0">
                <a:solidFill>
                  <a:prstClr val="black"/>
                </a:solidFill>
              </a:rPr>
              <a:t>date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HPV Test Result (</a:t>
            </a:r>
            <a:r>
              <a:rPr lang="en-US" sz="1400" i="1" dirty="0">
                <a:solidFill>
                  <a:prstClr val="black"/>
                </a:solidFill>
              </a:rPr>
              <a:t>value set</a:t>
            </a:r>
            <a:r>
              <a:rPr lang="en-US" sz="1400" dirty="0">
                <a:solidFill>
                  <a:prstClr val="black"/>
                </a:solidFill>
              </a:rPr>
              <a:t>: neg/</a:t>
            </a:r>
            <a:r>
              <a:rPr lang="en-US" sz="1400" dirty="0" err="1">
                <a:solidFill>
                  <a:prstClr val="black"/>
                </a:solidFill>
              </a:rPr>
              <a:t>pos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Date of Last CT test (</a:t>
            </a:r>
            <a:r>
              <a:rPr lang="en-US" sz="1400" i="1" dirty="0">
                <a:solidFill>
                  <a:prstClr val="black"/>
                </a:solidFill>
              </a:rPr>
              <a:t>date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CT Test Result (</a:t>
            </a:r>
            <a:r>
              <a:rPr lang="en-US" sz="1400" i="1" dirty="0">
                <a:solidFill>
                  <a:prstClr val="black"/>
                </a:solidFill>
              </a:rPr>
              <a:t>value set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Date of Last GC test (</a:t>
            </a:r>
            <a:r>
              <a:rPr lang="en-US" sz="1400" i="1" dirty="0">
                <a:solidFill>
                  <a:prstClr val="black"/>
                </a:solidFill>
              </a:rPr>
              <a:t>date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GC Test Result (</a:t>
            </a:r>
            <a:r>
              <a:rPr lang="en-US" sz="1400" i="1" dirty="0">
                <a:solidFill>
                  <a:prstClr val="black"/>
                </a:solidFill>
              </a:rPr>
              <a:t>value set</a:t>
            </a:r>
            <a:r>
              <a:rPr lang="en-US" sz="1400" dirty="0">
                <a:solidFill>
                  <a:prstClr val="black"/>
                </a:solidFill>
              </a:rPr>
              <a:t>: neg/</a:t>
            </a:r>
            <a:r>
              <a:rPr lang="en-US" sz="1400" dirty="0" err="1">
                <a:solidFill>
                  <a:prstClr val="black"/>
                </a:solidFill>
              </a:rPr>
              <a:t>pos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Date of Last HIV test (</a:t>
            </a:r>
            <a:r>
              <a:rPr lang="en-US" sz="1400" i="1" dirty="0">
                <a:solidFill>
                  <a:prstClr val="black"/>
                </a:solidFill>
              </a:rPr>
              <a:t>date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HIV Rapid Test Result (</a:t>
            </a:r>
            <a:r>
              <a:rPr lang="en-US" sz="1400" i="1" dirty="0">
                <a:solidFill>
                  <a:prstClr val="black"/>
                </a:solidFill>
              </a:rPr>
              <a:t>value set</a:t>
            </a:r>
            <a:r>
              <a:rPr lang="en-US" sz="1400" dirty="0">
                <a:solidFill>
                  <a:prstClr val="black"/>
                </a:solidFill>
              </a:rPr>
              <a:t>: neg/</a:t>
            </a:r>
            <a:r>
              <a:rPr lang="en-US" sz="1400" dirty="0" err="1">
                <a:solidFill>
                  <a:prstClr val="black"/>
                </a:solidFill>
              </a:rPr>
              <a:t>pos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HIV Supplemental Test Result (</a:t>
            </a:r>
            <a:r>
              <a:rPr lang="en-US" sz="1400" i="1" dirty="0">
                <a:solidFill>
                  <a:prstClr val="black"/>
                </a:solidFill>
              </a:rPr>
              <a:t>value set</a:t>
            </a:r>
            <a:r>
              <a:rPr lang="en-US" sz="1400" dirty="0">
                <a:solidFill>
                  <a:prstClr val="black"/>
                </a:solidFill>
              </a:rPr>
              <a:t>: neg/</a:t>
            </a:r>
            <a:r>
              <a:rPr lang="en-US" sz="1400" dirty="0" err="1">
                <a:solidFill>
                  <a:prstClr val="black"/>
                </a:solidFill>
              </a:rPr>
              <a:t>pos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Procedure Profile</a:t>
            </a:r>
            <a:endParaRPr lang="en-US" sz="1400" b="1" dirty="0">
              <a:solidFill>
                <a:prstClr val="black"/>
              </a:solidFill>
            </a:endParaRP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Contraceptive Counseling (</a:t>
            </a:r>
            <a:r>
              <a:rPr lang="en-US" sz="1400" i="1" dirty="0">
                <a:solidFill>
                  <a:prstClr val="black"/>
                </a:solidFill>
              </a:rPr>
              <a:t>date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Counseling to Achieve Pregnancy (</a:t>
            </a:r>
            <a:r>
              <a:rPr lang="en-US" sz="1400" i="1" dirty="0">
                <a:solidFill>
                  <a:prstClr val="black"/>
                </a:solidFill>
              </a:rPr>
              <a:t>date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060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dirty="0"/>
              <a:t>FHIR -- Out of Scope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DTSU 2 and US core have constrained the number of data elements that are currently exposed in a FHIR API</a:t>
            </a:r>
          </a:p>
          <a:p>
            <a:pPr lvl="1"/>
            <a:r>
              <a:rPr lang="en-US" sz="2900" dirty="0"/>
              <a:t>Coverage Resource</a:t>
            </a:r>
          </a:p>
          <a:p>
            <a:pPr lvl="2"/>
            <a:r>
              <a:rPr lang="en-US" sz="2500" dirty="0"/>
              <a:t>Insurance Coverage Type (value set: public/private/uninsured/unknown)</a:t>
            </a:r>
          </a:p>
          <a:p>
            <a:pPr lvl="1"/>
            <a:r>
              <a:rPr lang="en-US" sz="2900" dirty="0"/>
              <a:t>Questionnaire, </a:t>
            </a:r>
            <a:r>
              <a:rPr lang="en-US" sz="2900" dirty="0" err="1"/>
              <a:t>QuestionnaireResponse</a:t>
            </a:r>
            <a:r>
              <a:rPr lang="en-US" sz="2900" dirty="0"/>
              <a:t> Resources</a:t>
            </a:r>
          </a:p>
          <a:p>
            <a:pPr lvl="2"/>
            <a:r>
              <a:rPr lang="en-US" sz="2500" dirty="0"/>
              <a:t>Annual Household Income (number)</a:t>
            </a:r>
          </a:p>
          <a:p>
            <a:pPr lvl="2"/>
            <a:r>
              <a:rPr lang="en-US" sz="2500" dirty="0"/>
              <a:t>Household Size (number)</a:t>
            </a:r>
          </a:p>
          <a:p>
            <a:pPr lvl="2"/>
            <a:r>
              <a:rPr lang="en-US" sz="2500" dirty="0"/>
              <a:t>Pregnancy Intention (value set: yes/no/unsure/indifferent)</a:t>
            </a:r>
          </a:p>
          <a:p>
            <a:pPr lvl="2"/>
            <a:r>
              <a:rPr lang="en-US" sz="2500" dirty="0"/>
              <a:t>Ever Had Sex (</a:t>
            </a:r>
            <a:r>
              <a:rPr lang="en-US" sz="2500" dirty="0" err="1"/>
              <a:t>boolean</a:t>
            </a:r>
            <a:r>
              <a:rPr lang="en-US" sz="2500" dirty="0"/>
              <a:t>)</a:t>
            </a:r>
          </a:p>
          <a:p>
            <a:pPr lvl="2"/>
            <a:r>
              <a:rPr lang="en-US" sz="2500" dirty="0"/>
              <a:t>Sex Last 3 Months (</a:t>
            </a:r>
            <a:r>
              <a:rPr lang="en-US" sz="2500" dirty="0" err="1"/>
              <a:t>boolean</a:t>
            </a:r>
            <a:r>
              <a:rPr lang="en-US" sz="2500" dirty="0"/>
              <a:t>)</a:t>
            </a:r>
          </a:p>
          <a:p>
            <a:pPr lvl="2"/>
            <a:r>
              <a:rPr lang="en-US" sz="2500" dirty="0"/>
              <a:t>Sex Last 12 Months (</a:t>
            </a:r>
            <a:r>
              <a:rPr lang="en-US" sz="2500" dirty="0" err="1"/>
              <a:t>boolean</a:t>
            </a:r>
            <a:r>
              <a:rPr lang="en-US" sz="2500" dirty="0"/>
              <a:t>)</a:t>
            </a:r>
          </a:p>
          <a:p>
            <a:pPr lvl="1"/>
            <a:r>
              <a:rPr lang="en-US" sz="2900" dirty="0"/>
              <a:t>Observation Resource</a:t>
            </a:r>
          </a:p>
          <a:p>
            <a:pPr lvl="2"/>
            <a:r>
              <a:rPr lang="en-US" sz="2500" dirty="0"/>
              <a:t>Contraceptive Method at Exit (value set)</a:t>
            </a:r>
          </a:p>
          <a:p>
            <a:pPr lvl="2"/>
            <a:r>
              <a:rPr lang="en-US" sz="2500" dirty="0"/>
              <a:t>Contraceptive Method at Intake (value set)</a:t>
            </a:r>
          </a:p>
          <a:p>
            <a:pPr lvl="2"/>
            <a:r>
              <a:rPr lang="en-US" sz="2500" dirty="0"/>
              <a:t>Reason for no contraceptive method at intake (value set)</a:t>
            </a:r>
          </a:p>
          <a:p>
            <a:pPr lvl="2"/>
            <a:r>
              <a:rPr lang="en-US" sz="2500" dirty="0"/>
              <a:t>Reason for no contraceptive method at exit (value set)</a:t>
            </a:r>
          </a:p>
          <a:p>
            <a:pPr lvl="2"/>
            <a:r>
              <a:rPr lang="en-US" sz="2500" dirty="0"/>
              <a:t>How Contraceptive Method Was Provided At Exit (value set: on-site/referral/prescription)</a:t>
            </a:r>
          </a:p>
          <a:p>
            <a:pPr lvl="1"/>
            <a:r>
              <a:rPr lang="en-US" sz="2900" dirty="0" err="1"/>
              <a:t>ReferralRequest</a:t>
            </a:r>
            <a:r>
              <a:rPr lang="en-US" sz="2900" dirty="0"/>
              <a:t>, </a:t>
            </a:r>
            <a:r>
              <a:rPr lang="en-US" sz="2900" dirty="0" err="1"/>
              <a:t>ClinicalImpression</a:t>
            </a:r>
            <a:r>
              <a:rPr lang="en-US" sz="2900" dirty="0"/>
              <a:t> Resources</a:t>
            </a:r>
          </a:p>
          <a:p>
            <a:pPr lvl="2"/>
            <a:r>
              <a:rPr lang="en-US" sz="2500" dirty="0"/>
              <a:t>Referral Recommended Date (date)</a:t>
            </a:r>
          </a:p>
          <a:p>
            <a:pPr lvl="2"/>
            <a:r>
              <a:rPr lang="en-US" sz="2500" dirty="0"/>
              <a:t>Referral Completed Date (date)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2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FHIR – Data received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466 encounters sent from 100 patients at a production Epic site</a:t>
            </a:r>
          </a:p>
          <a:p>
            <a:pPr lvl="1"/>
            <a:r>
              <a:rPr lang="en-US" dirty="0"/>
              <a:t>Patient Identifier (assigned by SOF app)</a:t>
            </a:r>
          </a:p>
          <a:p>
            <a:pPr lvl="1"/>
            <a:r>
              <a:rPr lang="en-US" dirty="0"/>
              <a:t>Date of Birth</a:t>
            </a:r>
          </a:p>
          <a:p>
            <a:pPr lvl="1"/>
            <a:r>
              <a:rPr lang="en-US" dirty="0"/>
              <a:t>Ethnicity</a:t>
            </a:r>
          </a:p>
          <a:p>
            <a:pPr lvl="1"/>
            <a:r>
              <a:rPr lang="en-US" dirty="0"/>
              <a:t>Race</a:t>
            </a:r>
          </a:p>
          <a:p>
            <a:pPr lvl="1"/>
            <a:r>
              <a:rPr lang="en-US" dirty="0"/>
              <a:t>Height Weight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All received</a:t>
            </a:r>
          </a:p>
          <a:p>
            <a:pPr lvl="2"/>
            <a:r>
              <a:rPr lang="en-US" dirty="0"/>
              <a:t>Some “bugs”, these have been corrected.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1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Data</a:t>
            </a:r>
          </a:p>
          <a:p>
            <a:pPr lvl="1"/>
            <a:r>
              <a:rPr lang="en-US" dirty="0"/>
              <a:t>Sys BP</a:t>
            </a:r>
          </a:p>
          <a:p>
            <a:pPr lvl="1"/>
            <a:r>
              <a:rPr lang="en-US" dirty="0"/>
              <a:t>Dias BP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ICD-10 codes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Contraceptive counseling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Counseling to achieve pregnancy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These should have worked, under further investigation</a:t>
            </a:r>
          </a:p>
        </p:txBody>
      </p:sp>
    </p:spTree>
    <p:extLst>
      <p:ext uri="{BB962C8B-B14F-4D97-AF65-F5344CB8AC3E}">
        <p14:creationId xmlns:p14="http://schemas.microsoft.com/office/powerpoint/2010/main" val="32095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Data – Evidently Epic has not mapped these codes to a FHIR resource</a:t>
            </a:r>
          </a:p>
          <a:p>
            <a:pPr lvl="1"/>
            <a:r>
              <a:rPr lang="en-US" dirty="0"/>
              <a:t>Gravid</a:t>
            </a:r>
          </a:p>
          <a:p>
            <a:pPr lvl="1"/>
            <a:r>
              <a:rPr lang="en-US" dirty="0"/>
              <a:t>Parity</a:t>
            </a:r>
          </a:p>
          <a:p>
            <a:pPr lvl="1"/>
            <a:r>
              <a:rPr lang="en-US" dirty="0"/>
              <a:t>Limited Language Proficiency</a:t>
            </a:r>
          </a:p>
          <a:p>
            <a:pPr lvl="1"/>
            <a:r>
              <a:rPr lang="en-US" dirty="0"/>
              <a:t>Pregnancy Status</a:t>
            </a:r>
          </a:p>
          <a:p>
            <a:pPr lvl="1"/>
            <a:r>
              <a:rPr lang="en-US" dirty="0"/>
              <a:t>Pregnancy Status Reporting Method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8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FHIR --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FHIR needs further maturity </a:t>
            </a:r>
          </a:p>
          <a:p>
            <a:pPr lvl="1"/>
            <a:r>
              <a:rPr lang="en-US" dirty="0"/>
              <a:t>STU3, Awaiting STU 4 in Jan 2019.</a:t>
            </a:r>
          </a:p>
          <a:p>
            <a:pPr lvl="1"/>
            <a:r>
              <a:rPr lang="en-US" dirty="0"/>
              <a:t>And additional resources to become available</a:t>
            </a:r>
          </a:p>
          <a:p>
            <a:pPr lvl="2"/>
            <a:r>
              <a:rPr lang="en-US" dirty="0"/>
              <a:t>So we can expect elements currently out of scope -- Method on Exit, </a:t>
            </a:r>
            <a:r>
              <a:rPr lang="en-US" dirty="0" err="1"/>
              <a:t>Preg</a:t>
            </a:r>
            <a:r>
              <a:rPr lang="en-US" dirty="0"/>
              <a:t> intent, etc.</a:t>
            </a:r>
          </a:p>
          <a:p>
            <a:r>
              <a:rPr lang="en-US" dirty="0"/>
              <a:t>AND additional support from vendors</a:t>
            </a:r>
          </a:p>
          <a:p>
            <a:pPr lvl="1"/>
            <a:r>
              <a:rPr lang="en-US" dirty="0"/>
              <a:t>Epic needs to map G, P, etc. to their FHIR endpoint</a:t>
            </a:r>
          </a:p>
          <a:p>
            <a:pPr lvl="1"/>
            <a:endParaRPr lang="en-US" dirty="0"/>
          </a:p>
          <a:p>
            <a:r>
              <a:rPr lang="en-US" dirty="0"/>
              <a:t>And de-bugging</a:t>
            </a:r>
          </a:p>
          <a:p>
            <a:pPr lvl="1"/>
            <a:r>
              <a:rPr lang="en-US" dirty="0"/>
              <a:t>BPs and ICD-10 codes should have worked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491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ADE00-BFCC-4E56-903F-73306FFB1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BA777-03F6-406B-BD03-B5601FA5C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app has to hold the data</a:t>
            </a:r>
          </a:p>
          <a:p>
            <a:pPr lvl="1"/>
            <a:r>
              <a:rPr lang="en-US" dirty="0"/>
              <a:t>No way vendors are going to incorporate all the elements we need</a:t>
            </a:r>
          </a:p>
          <a:p>
            <a:pPr lvl="1"/>
            <a:r>
              <a:rPr lang="en-US" dirty="0"/>
              <a:t>The app is the Registry, the Registry is the app</a:t>
            </a:r>
          </a:p>
          <a:p>
            <a:r>
              <a:rPr lang="en-US" dirty="0"/>
              <a:t>FHIR is great for PAMIL</a:t>
            </a:r>
          </a:p>
          <a:p>
            <a:pPr lvl="1"/>
            <a:r>
              <a:rPr lang="en-US" dirty="0"/>
              <a:t>May take a long time to reach true maturity</a:t>
            </a:r>
          </a:p>
          <a:p>
            <a:endParaRPr lang="en-US" dirty="0"/>
          </a:p>
          <a:p>
            <a:r>
              <a:rPr lang="en-US" dirty="0"/>
              <a:t>HSPC sandbox is Very Useful</a:t>
            </a:r>
          </a:p>
          <a:p>
            <a:pPr lvl="1"/>
            <a:r>
              <a:rPr lang="en-US" dirty="0"/>
              <a:t>Vendor sandboxes not so much</a:t>
            </a:r>
          </a:p>
          <a:p>
            <a:r>
              <a:rPr lang="en-US" dirty="0"/>
              <a:t>Flat files still have utility</a:t>
            </a:r>
          </a:p>
          <a:p>
            <a:pPr lvl="1"/>
            <a:r>
              <a:rPr lang="en-US">
                <a:sym typeface="Wingdings" panose="05000000000000000000" pitchFamily="2" charset="2"/>
              </a:rPr>
              <a:t> 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24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4352</TotalTime>
  <Words>761</Words>
  <Application>Microsoft Office PowerPoint</Application>
  <PresentationFormat>Widescreen</PresentationFormat>
  <Paragraphs>133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OPA and FPAR 2.0</vt:lpstr>
      <vt:lpstr>ACOG has a contract to help OPA get this data</vt:lpstr>
      <vt:lpstr>FHIR – elements included in DSTU2 and US Core</vt:lpstr>
      <vt:lpstr>FHIR -- Out of Scope elements</vt:lpstr>
      <vt:lpstr>FHIR – Data received</vt:lpstr>
      <vt:lpstr>FHIR</vt:lpstr>
      <vt:lpstr>FHIR</vt:lpstr>
      <vt:lpstr>FHIR -- Conclusions</vt:lpstr>
      <vt:lpstr>Lessons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Hasley, Stephen K</dc:creator>
  <cp:lastModifiedBy>Hasley, Stephen K</cp:lastModifiedBy>
  <cp:revision>10</cp:revision>
  <dcterms:created xsi:type="dcterms:W3CDTF">2018-10-02T17:51:47Z</dcterms:created>
  <dcterms:modified xsi:type="dcterms:W3CDTF">2019-02-27T16:07:30Z</dcterms:modified>
</cp:coreProperties>
</file>