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27"/>
  </p:notesMasterIdLst>
  <p:handoutMasterIdLst>
    <p:handoutMasterId r:id="rId28"/>
  </p:handoutMasterIdLst>
  <p:sldIdLst>
    <p:sldId id="257" r:id="rId2"/>
    <p:sldId id="680" r:id="rId3"/>
    <p:sldId id="678" r:id="rId4"/>
    <p:sldId id="367" r:id="rId5"/>
    <p:sldId id="356" r:id="rId6"/>
    <p:sldId id="445" r:id="rId7"/>
    <p:sldId id="558" r:id="rId8"/>
    <p:sldId id="602" r:id="rId9"/>
    <p:sldId id="604" r:id="rId10"/>
    <p:sldId id="453" r:id="rId11"/>
    <p:sldId id="564" r:id="rId12"/>
    <p:sldId id="641" r:id="rId13"/>
    <p:sldId id="452" r:id="rId14"/>
    <p:sldId id="560" r:id="rId15"/>
    <p:sldId id="677" r:id="rId16"/>
    <p:sldId id="682" r:id="rId17"/>
    <p:sldId id="679" r:id="rId18"/>
    <p:sldId id="567" r:id="rId19"/>
    <p:sldId id="547" r:id="rId20"/>
    <p:sldId id="569" r:id="rId21"/>
    <p:sldId id="568" r:id="rId22"/>
    <p:sldId id="420" r:id="rId23"/>
    <p:sldId id="681" r:id="rId24"/>
    <p:sldId id="565" r:id="rId25"/>
    <p:sldId id="438" r:id="rId26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Section" id="{84B4F76A-9C63-4251-B28D-EA56ABBD4864}">
          <p14:sldIdLst>
            <p14:sldId id="257"/>
            <p14:sldId id="680"/>
            <p14:sldId id="678"/>
          </p14:sldIdLst>
        </p14:section>
        <p14:section name="Semantic Interoperability" id="{69562FE7-713C-46DD-8EBB-7E2E78F2A3AA}">
          <p14:sldIdLst>
            <p14:sldId id="367"/>
            <p14:sldId id="356"/>
            <p14:sldId id="445"/>
            <p14:sldId id="558"/>
            <p14:sldId id="602"/>
            <p14:sldId id="604"/>
          </p14:sldIdLst>
        </p14:section>
        <p14:section name="Where We Are Today" id="{470D2696-F98D-4966-97ED-1C214F184093}">
          <p14:sldIdLst>
            <p14:sldId id="453"/>
            <p14:sldId id="564"/>
            <p14:sldId id="641"/>
          </p14:sldIdLst>
        </p14:section>
        <p14:section name="Intro to Solor" id="{5DC6FBCB-CC05-4B4A-ABE8-89240BE309A9}">
          <p14:sldIdLst>
            <p14:sldId id="452"/>
            <p14:sldId id="560"/>
            <p14:sldId id="677"/>
          </p14:sldIdLst>
        </p14:section>
        <p14:section name="HIMSS" id="{84E26BD9-4F9A-4EBA-B746-F35C66D990CB}">
          <p14:sldIdLst>
            <p14:sldId id="682"/>
            <p14:sldId id="679"/>
          </p14:sldIdLst>
        </p14:section>
        <p14:section name="SHIELD" id="{642CF541-53EE-4399-ADEE-9FAD9406BC9A}">
          <p14:sldIdLst>
            <p14:sldId id="567"/>
            <p14:sldId id="547"/>
            <p14:sldId id="569"/>
            <p14:sldId id="568"/>
          </p14:sldIdLst>
        </p14:section>
        <p14:section name="Contact Us Slides" id="{5A4FEDDA-F8A0-4FD7-98BC-4CD014413265}">
          <p14:sldIdLst>
            <p14:sldId id="420"/>
            <p14:sldId id="681"/>
            <p14:sldId id="565"/>
            <p14:sldId id="43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24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Connelly, Sarah" initials="SC" lastIdx="20" clrIdx="1">
    <p:extLst>
      <p:ext uri="{19B8F6BF-5375-455C-9EA6-DF929625EA0E}">
        <p15:presenceInfo xmlns:p15="http://schemas.microsoft.com/office/powerpoint/2012/main" userId="Connelly, Sarah" providerId="None"/>
      </p:ext>
    </p:extLst>
  </p:cmAuthor>
  <p:cmAuthor id="3" name="susan Castillo" initials="sC" lastIdx="2" clrIdx="2"/>
  <p:cmAuthor id="4" name="Susan Castillo" initials="SC" lastIdx="25" clrIdx="3">
    <p:extLst>
      <p:ext uri="{19B8F6BF-5375-455C-9EA6-DF929625EA0E}">
        <p15:presenceInfo xmlns:p15="http://schemas.microsoft.com/office/powerpoint/2012/main" userId="S::susan.castillo@vetsez.com::5c3c5171-f0e6-4b21-9835-63197f67cc72" providerId="AD"/>
      </p:ext>
    </p:extLst>
  </p:cmAuthor>
  <p:cmAuthor id="5" name="Wang, Andy Chen" initials="ACW" lastIdx="16" clrIdx="4">
    <p:extLst>
      <p:ext uri="{19B8F6BF-5375-455C-9EA6-DF929625EA0E}">
        <p15:presenceInfo xmlns:p15="http://schemas.microsoft.com/office/powerpoint/2012/main" userId="Wang, Andy Ch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7"/>
    <a:srgbClr val="2972FF"/>
    <a:srgbClr val="5DC200"/>
    <a:srgbClr val="0078FF"/>
    <a:srgbClr val="93D8FF"/>
    <a:srgbClr val="FFC000"/>
    <a:srgbClr val="FF2600"/>
    <a:srgbClr val="0076FF"/>
    <a:srgbClr val="B9D1F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46" autoAdjust="0"/>
  </p:normalViewPr>
  <p:slideViewPr>
    <p:cSldViewPr snapToGrid="0">
      <p:cViewPr varScale="1">
        <p:scale>
          <a:sx n="93" d="100"/>
          <a:sy n="93" d="100"/>
        </p:scale>
        <p:origin x="4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89DA80-89A2-4E5F-B878-A2B000F55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785FE-DCAF-4BF3-A890-60D24B51AC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76DAC-E5AA-4AEA-9200-196682C1EB3D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1D84A-A320-441D-BECD-E2F7D847F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FF514-0F3D-4926-8BF0-9C5B9CF1EA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4C032-4705-48DD-B04A-065FA3408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6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FB706-3D14-4F98-8C5D-05C6738AC3A2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3EA63-3CB8-4406-9D50-49514CF4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3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3EA63-3CB8-4406-9D50-49514CF4C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39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EA63-3CB8-4406-9D50-49514CF4CF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31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EA63-3CB8-4406-9D50-49514CF4CF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6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0E969-1F33-9945-AD3B-1AF00A1450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0E969-1F33-9945-AD3B-1AF00A1450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330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0E969-1F33-9945-AD3B-1AF00A1450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61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https://www.himss.org/library/interoperability-standards/what-is-interoperability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EA63-3CB8-4406-9D50-49514CF4CF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21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F0F25-D77E-49EF-B17C-92C14B6B7B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48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F0F25-D77E-49EF-B17C-92C14B6B7B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2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 curation </a:t>
            </a:r>
            <a:r>
              <a:rPr lang="en-US" dirty="0">
                <a:sym typeface="Wingdings" panose="05000000000000000000" pitchFamily="2" charset="2"/>
              </a:rPr>
              <a:t> local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EA63-3CB8-4406-9D50-49514CF4CF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59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venir Medium"/>
              </a:rPr>
              <a:t>Contribution of local extensions to standards results in l</a:t>
            </a:r>
            <a:r>
              <a:rPr lang="en-US" sz="2800" dirty="0">
                <a:latin typeface="Avenir Medium"/>
              </a:rPr>
              <a:t>ower cost of ownership</a:t>
            </a:r>
          </a:p>
          <a:p>
            <a:pPr lvl="1"/>
            <a:endParaRPr lang="en-US" sz="2800" dirty="0">
              <a:latin typeface="Avenir Mediu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EA63-3CB8-4406-9D50-49514CF4CF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0E969-1F33-9945-AD3B-1AF00A1450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99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064" y="1828946"/>
            <a:ext cx="8326582" cy="2387600"/>
          </a:xfrm>
        </p:spPr>
        <p:txBody>
          <a:bodyPr anchor="b"/>
          <a:lstStyle>
            <a:lvl1pPr algn="l">
              <a:defRPr sz="6000">
                <a:solidFill>
                  <a:srgbClr val="002A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064" y="4308620"/>
            <a:ext cx="8326582" cy="102191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972FF"/>
                </a:solidFill>
              </a:defRPr>
            </a:lvl1pPr>
            <a:lvl2pPr marL="457192" indent="0" algn="ctr">
              <a:buNone/>
              <a:defRPr sz="2000"/>
            </a:lvl2pPr>
            <a:lvl3pPr marL="914384" indent="0" algn="ctr">
              <a:buNone/>
              <a:defRPr sz="1800"/>
            </a:lvl3pPr>
            <a:lvl4pPr marL="1371576" indent="0" algn="ctr">
              <a:buNone/>
              <a:defRPr sz="1600"/>
            </a:lvl4pPr>
            <a:lvl5pPr marL="1828768" indent="0" algn="ctr">
              <a:buNone/>
              <a:defRPr sz="1600"/>
            </a:lvl5pPr>
            <a:lvl6pPr marL="2285960" indent="0" algn="ctr">
              <a:buNone/>
              <a:defRPr sz="1600"/>
            </a:lvl6pPr>
            <a:lvl7pPr marL="2743152" indent="0" algn="ctr">
              <a:buNone/>
              <a:defRPr sz="1600"/>
            </a:lvl7pPr>
            <a:lvl8pPr marL="3200344" indent="0" algn="ctr">
              <a:buNone/>
              <a:defRPr sz="1600"/>
            </a:lvl8pPr>
            <a:lvl9pPr marL="3657536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ABB7744-6AD8-4FF4-8B53-37D0AB7E1C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57" y="402469"/>
            <a:ext cx="4179147" cy="13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737" y="0"/>
            <a:ext cx="4635263" cy="4104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B1D514-9158-7143-952E-69DC611F0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9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737" y="0"/>
            <a:ext cx="4635263" cy="4104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B1D514-9158-7143-952E-69DC611F0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68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4944"/>
            <a:ext cx="10363200" cy="594360"/>
          </a:xfrm>
        </p:spPr>
        <p:txBody>
          <a:bodyPr vert="horz" lIns="0" tIns="45720" rIns="0" bIns="0" rtlCol="0" anchor="b" anchorCtr="0">
            <a:noAutofit/>
          </a:bodyPr>
          <a:lstStyle>
            <a:lvl1pPr>
              <a:defRPr lang="en-US" sz="3600" b="0" spc="-75" dirty="0">
                <a:latin typeface="+mj-lt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14721" y="1353312"/>
            <a:ext cx="10362880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36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972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0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96675"/>
            <a:ext cx="7865341" cy="274796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76400"/>
            <a:ext cx="7865341" cy="1312574"/>
          </a:xfrm>
        </p:spPr>
        <p:txBody>
          <a:bodyPr/>
          <a:lstStyle>
            <a:lvl1pPr marL="0" indent="0">
              <a:buNone/>
              <a:defRPr sz="2400">
                <a:solidFill>
                  <a:srgbClr val="002A77"/>
                </a:solidFill>
              </a:defRPr>
            </a:lvl1pPr>
            <a:lvl2pPr marL="457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8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972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1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>
            <a:lvl1pPr>
              <a:defRPr>
                <a:solidFill>
                  <a:srgbClr val="2972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92" indent="0">
              <a:buNone/>
              <a:defRPr sz="2000" b="1"/>
            </a:lvl2pPr>
            <a:lvl3pPr marL="914384" indent="0">
              <a:buNone/>
              <a:defRPr sz="1800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92" indent="0">
              <a:buNone/>
              <a:defRPr sz="2000" b="1"/>
            </a:lvl2pPr>
            <a:lvl3pPr marL="914384" indent="0">
              <a:buNone/>
              <a:defRPr sz="1800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972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0"/>
            </a:lvl2pPr>
            <a:lvl3pPr marL="914384" indent="0">
              <a:buNone/>
              <a:defRPr sz="1200"/>
            </a:lvl3pPr>
            <a:lvl4pPr marL="1371576" indent="0">
              <a:buNone/>
              <a:defRPr sz="1000"/>
            </a:lvl4pPr>
            <a:lvl5pPr marL="1828768" indent="0">
              <a:buNone/>
              <a:defRPr sz="1000"/>
            </a:lvl5pPr>
            <a:lvl6pPr marL="2285960" indent="0">
              <a:buNone/>
              <a:defRPr sz="1000"/>
            </a:lvl6pPr>
            <a:lvl7pPr marL="2743152" indent="0">
              <a:buNone/>
              <a:defRPr sz="1000"/>
            </a:lvl7pPr>
            <a:lvl8pPr marL="3200344" indent="0">
              <a:buNone/>
              <a:defRPr sz="1000"/>
            </a:lvl8pPr>
            <a:lvl9pPr marL="365753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8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328" y="0"/>
            <a:ext cx="4636672" cy="4105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972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4" indent="0">
              <a:buNone/>
              <a:defRPr sz="2400"/>
            </a:lvl3pPr>
            <a:lvl4pPr marL="1371576" indent="0">
              <a:buNone/>
              <a:defRPr sz="2000"/>
            </a:lvl4pPr>
            <a:lvl5pPr marL="1828768" indent="0">
              <a:buNone/>
              <a:defRPr sz="2000"/>
            </a:lvl5pPr>
            <a:lvl6pPr marL="2285960" indent="0">
              <a:buNone/>
              <a:defRPr sz="2000"/>
            </a:lvl6pPr>
            <a:lvl7pPr marL="2743152" indent="0">
              <a:buNone/>
              <a:defRPr sz="2000"/>
            </a:lvl7pPr>
            <a:lvl8pPr marL="3200344" indent="0">
              <a:buNone/>
              <a:defRPr sz="2000"/>
            </a:lvl8pPr>
            <a:lvl9pPr marL="365753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0"/>
            </a:lvl2pPr>
            <a:lvl3pPr marL="914384" indent="0">
              <a:buNone/>
              <a:defRPr sz="1200"/>
            </a:lvl3pPr>
            <a:lvl4pPr marL="1371576" indent="0">
              <a:buNone/>
              <a:defRPr sz="1000"/>
            </a:lvl4pPr>
            <a:lvl5pPr marL="1828768" indent="0">
              <a:buNone/>
              <a:defRPr sz="1000"/>
            </a:lvl5pPr>
            <a:lvl6pPr marL="2285960" indent="0">
              <a:buNone/>
              <a:defRPr sz="1000"/>
            </a:lvl6pPr>
            <a:lvl7pPr marL="2743152" indent="0">
              <a:buNone/>
              <a:defRPr sz="1000"/>
            </a:lvl7pPr>
            <a:lvl8pPr marL="3200344" indent="0">
              <a:buNone/>
              <a:defRPr sz="1000"/>
            </a:lvl8pPr>
            <a:lvl9pPr marL="365753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50000"/>
                  </a:schemeClr>
                </a:solidFill>
                <a:latin typeface="Avenir Book"/>
                <a:ea typeface="Avenir Book"/>
                <a:cs typeface="Avenir Book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50000"/>
                  </a:schemeClr>
                </a:solidFill>
                <a:latin typeface="Avenir Book"/>
                <a:ea typeface="Avenir Book"/>
                <a:cs typeface="Avenir Book"/>
              </a:defRPr>
            </a:lvl1pPr>
          </a:lstStyle>
          <a:p>
            <a:r>
              <a:rPr lang="en-US" dirty="0"/>
              <a:t>Solor - SHIELD Presentation Dec 11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2">
                    <a:lumMod val="50000"/>
                  </a:schemeClr>
                </a:solidFill>
                <a:latin typeface="Avenir Book"/>
                <a:ea typeface="Avenir Book"/>
                <a:cs typeface="Avenir Book"/>
              </a:defRPr>
            </a:lvl1pPr>
          </a:lstStyle>
          <a:p>
            <a:fld id="{88B1D514-9158-7143-952E-69DC611F0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0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algn="l" defTabSz="914384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002A77"/>
          </a:solidFill>
          <a:latin typeface="Avenir Roman"/>
          <a:ea typeface="Avenir Roman"/>
          <a:cs typeface="Avenir Roman"/>
        </a:defRPr>
      </a:lvl1pPr>
    </p:titleStyle>
    <p:bodyStyle>
      <a:lvl1pPr marL="228596" indent="-228596" algn="l" defTabSz="914384" rtl="0" eaLnBrk="1" latinLnBrk="0" hangingPunct="1">
        <a:lnSpc>
          <a:spcPct val="90000"/>
        </a:lnSpc>
        <a:spcBef>
          <a:spcPts val="1000"/>
        </a:spcBef>
        <a:buClr>
          <a:srgbClr val="2972FF"/>
        </a:buClr>
        <a:buFont typeface="Arial"/>
        <a:buChar char="•"/>
        <a:defRPr sz="2800" b="0" i="0" kern="1200">
          <a:solidFill>
            <a:schemeClr val="bg2">
              <a:lumMod val="25000"/>
            </a:schemeClr>
          </a:solidFill>
          <a:latin typeface="Avenir Book" charset="0"/>
          <a:ea typeface="Avenir Book" charset="0"/>
          <a:cs typeface="Avenir Book" charset="0"/>
        </a:defRPr>
      </a:lvl1pPr>
      <a:lvl2pPr marL="685788" indent="-228596" algn="l" defTabSz="914384" rtl="0" eaLnBrk="1" latinLnBrk="0" hangingPunct="1">
        <a:lnSpc>
          <a:spcPct val="90000"/>
        </a:lnSpc>
        <a:spcBef>
          <a:spcPts val="500"/>
        </a:spcBef>
        <a:buClr>
          <a:srgbClr val="2972FF"/>
        </a:buClr>
        <a:buFont typeface="Arial"/>
        <a:buChar char="•"/>
        <a:defRPr sz="2400" b="0" i="0" kern="1200">
          <a:solidFill>
            <a:schemeClr val="bg2">
              <a:lumMod val="25000"/>
            </a:schemeClr>
          </a:solidFill>
          <a:latin typeface="Avenir Book" charset="0"/>
          <a:ea typeface="Avenir Book" charset="0"/>
          <a:cs typeface="Avenir Book" charset="0"/>
        </a:defRPr>
      </a:lvl2pPr>
      <a:lvl3pPr marL="1142980" indent="-228596" algn="l" defTabSz="914384" rtl="0" eaLnBrk="1" latinLnBrk="0" hangingPunct="1">
        <a:lnSpc>
          <a:spcPct val="90000"/>
        </a:lnSpc>
        <a:spcBef>
          <a:spcPts val="500"/>
        </a:spcBef>
        <a:buClr>
          <a:srgbClr val="2972FF"/>
        </a:buClr>
        <a:buFont typeface="Arial"/>
        <a:buChar char="•"/>
        <a:defRPr sz="2000" b="0" i="0" kern="1200">
          <a:solidFill>
            <a:schemeClr val="bg2">
              <a:lumMod val="25000"/>
            </a:schemeClr>
          </a:solidFill>
          <a:latin typeface="Avenir Book" charset="0"/>
          <a:ea typeface="Avenir Book" charset="0"/>
          <a:cs typeface="Avenir Book" charset="0"/>
        </a:defRPr>
      </a:lvl3pPr>
      <a:lvl4pPr marL="1600172" indent="-228596" algn="l" defTabSz="914384" rtl="0" eaLnBrk="1" latinLnBrk="0" hangingPunct="1">
        <a:lnSpc>
          <a:spcPct val="90000"/>
        </a:lnSpc>
        <a:spcBef>
          <a:spcPts val="500"/>
        </a:spcBef>
        <a:buClr>
          <a:srgbClr val="2972FF"/>
        </a:buClr>
        <a:buFont typeface="Arial"/>
        <a:buChar char="•"/>
        <a:defRPr sz="1800" b="0" i="0" kern="1200">
          <a:solidFill>
            <a:schemeClr val="bg2">
              <a:lumMod val="25000"/>
            </a:schemeClr>
          </a:solidFill>
          <a:latin typeface="Avenir Book" charset="0"/>
          <a:ea typeface="Avenir Book" charset="0"/>
          <a:cs typeface="Avenir Book" charset="0"/>
        </a:defRPr>
      </a:lvl4pPr>
      <a:lvl5pPr marL="2057364" indent="-228596" algn="l" defTabSz="914384" rtl="0" eaLnBrk="1" latinLnBrk="0" hangingPunct="1">
        <a:lnSpc>
          <a:spcPct val="90000"/>
        </a:lnSpc>
        <a:spcBef>
          <a:spcPts val="500"/>
        </a:spcBef>
        <a:buClr>
          <a:srgbClr val="2972FF"/>
        </a:buClr>
        <a:buFont typeface="Arial"/>
        <a:buChar char="•"/>
        <a:defRPr sz="1800" b="0" i="0" kern="1200">
          <a:solidFill>
            <a:schemeClr val="bg2">
              <a:lumMod val="25000"/>
            </a:schemeClr>
          </a:solidFill>
          <a:latin typeface="Avenir Book" charset="0"/>
          <a:ea typeface="Avenir Book" charset="0"/>
          <a:cs typeface="Avenir Book" charset="0"/>
        </a:defRPr>
      </a:lvl5pPr>
      <a:lvl6pPr marL="2514556" indent="-228596" algn="l" defTabSz="91438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8" indent="-228596" algn="l" defTabSz="91438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0" indent="-228596" algn="l" defTabSz="91438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2" indent="-228596" algn="l" defTabSz="91438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8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0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2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4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6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olor.io/" TargetMode="External"/><Relationship Id="rId2" Type="http://schemas.openxmlformats.org/officeDocument/2006/relationships/hyperlink" Target="https://healthservices.atlassian.net/wiki/spaces/Solor/over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hyperlink" Target="http://solor.io/blo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venir Roman"/>
              </a:rPr>
              <a:t>Solor Overview and Progress to 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064" y="4308619"/>
            <a:ext cx="8326582" cy="1328506"/>
          </a:xfrm>
        </p:spPr>
        <p:txBody>
          <a:bodyPr>
            <a:normAutofit/>
          </a:bodyPr>
          <a:lstStyle/>
          <a:p>
            <a:r>
              <a:rPr lang="en-US" b="1" dirty="0">
                <a:latin typeface="Avenir Heavy" panose="02000503020000020003" pitchFamily="2" charset="0"/>
              </a:rPr>
              <a:t>Keith E. Campbell M</a:t>
            </a:r>
            <a:r>
              <a:rPr lang="en-US" b="1" dirty="0">
                <a:latin typeface="Avenir Medium" panose="02000503020000020003" pitchFamily="2" charset="0"/>
              </a:rPr>
              <a:t>.D. PhD</a:t>
            </a:r>
            <a:endParaRPr lang="en-US" dirty="0">
              <a:latin typeface="Avenir Medium" panose="02000503020000020003" pitchFamily="2" charset="0"/>
            </a:endParaRPr>
          </a:p>
          <a:p>
            <a:endParaRPr lang="en-US" b="1" dirty="0">
              <a:latin typeface="Avenir Heavy" panose="02000503020000020003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DD56B0-168A-CD41-AE1C-A8EBF6AE93F3}"/>
              </a:ext>
            </a:extLst>
          </p:cNvPr>
          <p:cNvSpPr/>
          <p:nvPr/>
        </p:nvSpPr>
        <p:spPr>
          <a:xfrm>
            <a:off x="134485" y="6054796"/>
            <a:ext cx="1888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venir Roman" panose="02000503020000020003" pitchFamily="2" charset="0"/>
              </a:rPr>
              <a:t>February 27,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F3CE89-C531-483B-9380-8BBDE975A5FB}"/>
              </a:ext>
            </a:extLst>
          </p:cNvPr>
          <p:cNvSpPr txBox="1"/>
          <p:nvPr/>
        </p:nvSpPr>
        <p:spPr>
          <a:xfrm>
            <a:off x="134485" y="6424128"/>
            <a:ext cx="317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Roman" panose="02000503020000020003" pitchFamily="2" charset="0"/>
                <a:ea typeface="Avenir Heavy" charset="0"/>
                <a:cs typeface="Avenir Heavy" charset="0"/>
              </a:rPr>
              <a:t>http://www.solor.io</a:t>
            </a:r>
          </a:p>
        </p:txBody>
      </p:sp>
    </p:spTree>
    <p:extLst>
      <p:ext uri="{BB962C8B-B14F-4D97-AF65-F5344CB8AC3E}">
        <p14:creationId xmlns:p14="http://schemas.microsoft.com/office/powerpoint/2010/main" val="133901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C617F-E6ED-4C97-9DD4-C6E6394E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4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Interoperability by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/>
              </a:rPr>
              <a:t>Mapping is always </a:t>
            </a:r>
            <a:r>
              <a:rPr lang="en-US" b="1" dirty="0">
                <a:latin typeface="Avenir Book" panose="02000503020000020003"/>
              </a:rPr>
              <a:t>out of date</a:t>
            </a:r>
            <a:endParaRPr lang="en-US" dirty="0">
              <a:latin typeface="Avenir Book" panose="02000503020000020003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/>
              </a:rPr>
              <a:t>Local terminology is </a:t>
            </a:r>
            <a:r>
              <a:rPr lang="en-US" b="1" dirty="0">
                <a:latin typeface="Avenir Book" panose="02000503020000020003"/>
              </a:rPr>
              <a:t>not scalable</a:t>
            </a:r>
            <a:endParaRPr lang="en-US" dirty="0">
              <a:latin typeface="Avenir Book" panose="02000503020000020003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/>
              </a:rPr>
              <a:t>Potential </a:t>
            </a:r>
            <a:r>
              <a:rPr lang="en-US" b="1" dirty="0">
                <a:latin typeface="Avenir Book" panose="02000503020000020003"/>
              </a:rPr>
              <a:t>information loss </a:t>
            </a:r>
            <a:r>
              <a:rPr lang="en-US" dirty="0">
                <a:latin typeface="Avenir Book" panose="02000503020000020003"/>
              </a:rPr>
              <a:t>at each transformation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/>
              </a:rPr>
              <a:t>Unnecessary </a:t>
            </a:r>
            <a:r>
              <a:rPr lang="en-US" b="1" dirty="0">
                <a:latin typeface="Avenir Book" panose="02000503020000020003"/>
              </a:rPr>
              <a:t>complexity</a:t>
            </a:r>
            <a:endParaRPr lang="en-US" dirty="0">
              <a:latin typeface="Avenir Book" panose="02000503020000020003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/>
              </a:rPr>
              <a:t>Patient safety is </a:t>
            </a:r>
            <a:r>
              <a:rPr lang="en-US" b="1" dirty="0">
                <a:latin typeface="Avenir Book" panose="02000503020000020003"/>
              </a:rPr>
              <a:t>compromised</a:t>
            </a:r>
            <a:endParaRPr lang="en-US" dirty="0">
              <a:latin typeface="Avenir Book" panose="02000503020000020003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70DBC2-F942-4457-BE63-B957898A064E}"/>
              </a:ext>
            </a:extLst>
          </p:cNvPr>
          <p:cNvSpPr/>
          <p:nvPr/>
        </p:nvSpPr>
        <p:spPr>
          <a:xfrm>
            <a:off x="6238573" y="1825625"/>
            <a:ext cx="5064369" cy="458559"/>
          </a:xfrm>
          <a:prstGeom prst="rect">
            <a:avLst/>
          </a:prstGeom>
          <a:solidFill>
            <a:srgbClr val="2972FF"/>
          </a:solidFill>
          <a:ln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Avenir Roman" panose="02000503020000020003"/>
              </a:rPr>
              <a:t>Administrative Data Standards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C36980-2988-4EB1-B331-DE1038038840}"/>
              </a:ext>
            </a:extLst>
          </p:cNvPr>
          <p:cNvSpPr/>
          <p:nvPr/>
        </p:nvSpPr>
        <p:spPr>
          <a:xfrm>
            <a:off x="6238573" y="2264112"/>
            <a:ext cx="5064369" cy="1271146"/>
          </a:xfrm>
          <a:prstGeom prst="rect">
            <a:avLst/>
          </a:prstGeom>
          <a:solidFill>
            <a:schemeClr val="bg1"/>
          </a:solidFill>
          <a:ln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163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/>
              </a:rPr>
              <a:t>Content is not driven by implementation needs</a:t>
            </a:r>
          </a:p>
          <a:p>
            <a:pPr marL="40163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/>
              </a:rPr>
              <a:t>Insufficient detail for clinical care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4D941A-193F-477F-BF84-B395F8ADE582}"/>
              </a:ext>
            </a:extLst>
          </p:cNvPr>
          <p:cNvSpPr/>
          <p:nvPr/>
        </p:nvSpPr>
        <p:spPr>
          <a:xfrm>
            <a:off x="6238572" y="3725920"/>
            <a:ext cx="5064369" cy="457200"/>
          </a:xfrm>
          <a:prstGeom prst="rect">
            <a:avLst/>
          </a:prstGeom>
          <a:solidFill>
            <a:srgbClr val="2972FF"/>
          </a:solidFill>
          <a:ln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Avenir Roman" panose="02000503020000020003"/>
              </a:rPr>
              <a:t>Clinical Data Standards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42E4A5-9581-4528-ADA2-7169F5496503}"/>
              </a:ext>
            </a:extLst>
          </p:cNvPr>
          <p:cNvSpPr/>
          <p:nvPr/>
        </p:nvSpPr>
        <p:spPr>
          <a:xfrm>
            <a:off x="6238573" y="4188342"/>
            <a:ext cx="5064369" cy="1271146"/>
          </a:xfrm>
          <a:prstGeom prst="rect">
            <a:avLst/>
          </a:prstGeom>
          <a:solidFill>
            <a:schemeClr val="bg1"/>
          </a:solidFill>
          <a:ln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163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/>
              </a:rPr>
              <a:t>Lack coherence</a:t>
            </a:r>
          </a:p>
          <a:p>
            <a:pPr marL="40163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/>
              </a:rPr>
              <a:t>Submission process does not meet operational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37D02-B4F2-4237-9F21-A98542B8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CCFA8-0023-FC43-B0A2-809C12F0D296}"/>
              </a:ext>
            </a:extLst>
          </p:cNvPr>
          <p:cNvSpPr txBox="1"/>
          <p:nvPr/>
        </p:nvSpPr>
        <p:spPr>
          <a:xfrm>
            <a:off x="6238572" y="5655169"/>
            <a:ext cx="5064368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latin typeface="Avenir Book" panose="02000503020000020003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Every System is Different!</a:t>
            </a:r>
          </a:p>
        </p:txBody>
      </p:sp>
    </p:spTree>
    <p:extLst>
      <p:ext uri="{BB962C8B-B14F-4D97-AF65-F5344CB8AC3E}">
        <p14:creationId xmlns:p14="http://schemas.microsoft.com/office/powerpoint/2010/main" val="23211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</a:t>
            </a:r>
            <a:r>
              <a:rPr lang="en-US" b="1" dirty="0"/>
              <a:t>Semantic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venir Book"/>
              </a:rPr>
              <a:t>       Standardize the Standards</a:t>
            </a:r>
          </a:p>
          <a:p>
            <a:pPr marL="803275" indent="-227013"/>
            <a:r>
              <a:rPr lang="en-US" dirty="0">
                <a:latin typeface="Avenir Book"/>
              </a:rPr>
              <a:t>Standardize the encoded data model</a:t>
            </a:r>
          </a:p>
          <a:p>
            <a:pPr marL="803275" indent="-227013"/>
            <a:r>
              <a:rPr lang="en-US" dirty="0">
                <a:latin typeface="Avenir Book"/>
              </a:rPr>
              <a:t>Standardize the extension model</a:t>
            </a:r>
            <a:endParaRPr lang="en-US" sz="1100" dirty="0">
              <a:latin typeface="Avenir Book"/>
            </a:endParaRPr>
          </a:p>
          <a:p>
            <a:pPr marL="0" indent="0">
              <a:buNone/>
            </a:pPr>
            <a:r>
              <a:rPr lang="en-US" b="1" dirty="0">
                <a:latin typeface="Avenir Book"/>
              </a:rPr>
              <a:t>       Meet Operational Needs</a:t>
            </a:r>
          </a:p>
          <a:p>
            <a:pPr marL="803275" indent="-227013"/>
            <a:r>
              <a:rPr lang="en-US" dirty="0">
                <a:latin typeface="Avenir Book"/>
              </a:rPr>
              <a:t>Enable sharing of extensions</a:t>
            </a:r>
          </a:p>
          <a:p>
            <a:pPr marL="1371600" lvl="1" indent="-284163"/>
            <a:r>
              <a:rPr lang="en-US" dirty="0">
                <a:latin typeface="Avenir Book"/>
              </a:rPr>
              <a:t>Open-extensions</a:t>
            </a:r>
          </a:p>
          <a:p>
            <a:pPr marL="1371600" lvl="1" indent="-284163"/>
            <a:r>
              <a:rPr lang="en-US" dirty="0">
                <a:latin typeface="Avenir Book"/>
              </a:rPr>
              <a:t>Proprietary-extensions</a:t>
            </a:r>
          </a:p>
          <a:p>
            <a:pPr marL="914408" indent="-284163"/>
            <a:r>
              <a:rPr lang="en-US" dirty="0">
                <a:latin typeface="Avenir Book"/>
              </a:rPr>
              <a:t>Lowers costs by contributing local extensions to standards </a:t>
            </a:r>
          </a:p>
          <a:p>
            <a:pPr marL="630245" indent="0">
              <a:buNone/>
            </a:pPr>
            <a:r>
              <a:rPr lang="en-US" b="1" dirty="0">
                <a:latin typeface="Avenir Book"/>
              </a:rPr>
              <a:t>Evolve Existing Systems</a:t>
            </a:r>
          </a:p>
          <a:p>
            <a:pPr marL="798513" indent="-227013"/>
            <a:r>
              <a:rPr lang="en-US" dirty="0">
                <a:latin typeface="Avenir Book"/>
              </a:rPr>
              <a:t>Transforms SNOMED CT, LOINC, RxNorm, and others</a:t>
            </a:r>
          </a:p>
          <a:p>
            <a:pPr marL="0" indent="0">
              <a:buNone/>
            </a:pPr>
            <a:endParaRPr lang="en-US" b="1" dirty="0">
              <a:latin typeface="Avenir Book"/>
            </a:endParaRPr>
          </a:p>
          <a:p>
            <a:pPr marL="0" indent="0">
              <a:buNone/>
            </a:pPr>
            <a:endParaRPr lang="en-US" dirty="0">
              <a:latin typeface="Avenir Book"/>
            </a:endParaRPr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61C9020F-CC09-45F8-A3C3-270B5BADD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9" y="1728432"/>
            <a:ext cx="540031" cy="540031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D6758812-1178-4D57-9597-501CB20EA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8" y="3104907"/>
            <a:ext cx="540031" cy="54003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38F51-0C15-47AE-83ED-FE4BD593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12</a:t>
            </a:fld>
            <a:endParaRPr lang="en-US"/>
          </a:p>
        </p:txBody>
      </p:sp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BB59D8FA-C0F1-421C-A4BC-FCE3B105B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8" y="5082304"/>
            <a:ext cx="540031" cy="54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59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Solor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A6D557-65BE-453D-B574-91A654DA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5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AB2F-41D4-FB45-A4F3-9AF4A333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/>
          <a:lstStyle/>
          <a:p>
            <a:r>
              <a:rPr lang="en-US" dirty="0"/>
              <a:t>What is Solor?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A9646-31F6-8B46-8145-F497F2D2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2F60BE-2E8B-8B43-B50D-CB56CA501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4721286"/>
            <a:ext cx="2857500" cy="91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95F91F-E806-EB40-9AFE-5E760EBEF788}"/>
              </a:ext>
            </a:extLst>
          </p:cNvPr>
          <p:cNvSpPr/>
          <p:nvPr/>
        </p:nvSpPr>
        <p:spPr>
          <a:xfrm>
            <a:off x="2673752" y="5990442"/>
            <a:ext cx="6580039" cy="631882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venir Book" panose="02000503020000020003"/>
              </a:rPr>
              <a:t>Integration of terminology in a common model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655948-7765-0C4B-9B42-1C8359083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672" y="1734458"/>
            <a:ext cx="6190352" cy="281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47903-8D29-49EF-AC61-15F78D1CF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Solor: An Open-Source Ecosystem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606A7-2657-4B2B-A43F-E63D4BEC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15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4BBAE5-94D2-4536-9AED-3609FFEA47B6}"/>
              </a:ext>
            </a:extLst>
          </p:cNvPr>
          <p:cNvSpPr txBox="1"/>
          <p:nvPr/>
        </p:nvSpPr>
        <p:spPr>
          <a:xfrm>
            <a:off x="5427828" y="1991107"/>
            <a:ext cx="5925972" cy="230832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venir Book"/>
                <a:ea typeface="Open Sans" panose="020B0606030504020204" pitchFamily="34" charset="0"/>
                <a:cs typeface="Open Sans" panose="020B0606030504020204" pitchFamily="34" charset="0"/>
              </a:rPr>
              <a:t>Solor</a:t>
            </a:r>
            <a:r>
              <a:rPr lang="en-US" dirty="0">
                <a:latin typeface="Avenir Book"/>
                <a:ea typeface="Open Sans" panose="020B0606030504020204" pitchFamily="34" charset="0"/>
                <a:cs typeface="Open Sans" panose="020B0606030504020204" pitchFamily="34" charset="0"/>
              </a:rPr>
              <a:t> is an open-source ecosystem that brings together different health standards by using a single model that can encompass any customized content with the goal to help health care organizations </a:t>
            </a:r>
            <a:r>
              <a:rPr lang="en-US" b="1" dirty="0">
                <a:latin typeface="Avenir Book"/>
                <a:ea typeface="Open Sans" panose="020B0606030504020204" pitchFamily="34" charset="0"/>
                <a:cs typeface="Open Sans" panose="020B0606030504020204" pitchFamily="34" charset="0"/>
              </a:rPr>
              <a:t>avoid errors in the interpretation of clinical data</a:t>
            </a:r>
            <a:r>
              <a:rPr lang="en-US" dirty="0">
                <a:latin typeface="Avenir Book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US" sz="2000" spc="251" dirty="0">
              <a:solidFill>
                <a:srgbClr val="000000"/>
              </a:solidFill>
              <a:latin typeface="Avenir Book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B47E1E-4BC8-46EE-9413-C160D66375F7}"/>
              </a:ext>
            </a:extLst>
          </p:cNvPr>
          <p:cNvSpPr txBox="1"/>
          <p:nvPr/>
        </p:nvSpPr>
        <p:spPr>
          <a:xfrm>
            <a:off x="5690769" y="4839368"/>
            <a:ext cx="2268044" cy="113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7880">
              <a:lnSpc>
                <a:spcPct val="90000"/>
              </a:lnSpc>
              <a:spcAft>
                <a:spcPts val="409"/>
              </a:spcAft>
            </a:pPr>
            <a:r>
              <a:rPr lang="en-US" sz="1800" b="1" dirty="0" err="1">
                <a:solidFill>
                  <a:srgbClr val="000000"/>
                </a:solidFill>
                <a:latin typeface="Avenir Book"/>
                <a:ea typeface="Chronicle Display Black" charset="0"/>
                <a:cs typeface="Chronicle Display Black" charset="0"/>
              </a:rPr>
              <a:t>Solor</a:t>
            </a:r>
            <a:r>
              <a:rPr lang="en-US" sz="1800" b="1" dirty="0">
                <a:solidFill>
                  <a:srgbClr val="000000"/>
                </a:solidFill>
                <a:latin typeface="Avenir Book"/>
                <a:ea typeface="Chronicle Display Black" charset="0"/>
                <a:cs typeface="Chronicle Display Black" charset="0"/>
              </a:rPr>
              <a:t> awarded the FedHealthIT 2018 Innovation Award</a:t>
            </a:r>
          </a:p>
          <a:p>
            <a:pPr defTabSz="837880">
              <a:spcAft>
                <a:spcPts val="409"/>
              </a:spcAft>
            </a:pPr>
            <a:r>
              <a:rPr lang="en-US" sz="1600" dirty="0">
                <a:solidFill>
                  <a:srgbClr val="000000"/>
                </a:solidFill>
                <a:latin typeface="Avenir Book"/>
                <a:ea typeface="Open Sans" charset="0"/>
                <a:cs typeface="Open Sans" charset="0"/>
              </a:rPr>
              <a:t>June 2018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4E718C-DB4F-44EF-9DFE-956DE017FF44}"/>
              </a:ext>
            </a:extLst>
          </p:cNvPr>
          <p:cNvCxnSpPr>
            <a:cxnSpLocks/>
          </p:cNvCxnSpPr>
          <p:nvPr/>
        </p:nvCxnSpPr>
        <p:spPr>
          <a:xfrm>
            <a:off x="5561927" y="4861345"/>
            <a:ext cx="0" cy="1149625"/>
          </a:xfrm>
          <a:prstGeom prst="line">
            <a:avLst/>
          </a:prstGeom>
          <a:ln w="28575" cmpd="sng">
            <a:solidFill>
              <a:srgbClr val="9DE7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8CBC762-419B-48A6-A931-51147C288D0A}"/>
              </a:ext>
            </a:extLst>
          </p:cNvPr>
          <p:cNvSpPr txBox="1"/>
          <p:nvPr/>
        </p:nvSpPr>
        <p:spPr>
          <a:xfrm>
            <a:off x="8383345" y="4852537"/>
            <a:ext cx="2830792" cy="113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7880">
              <a:lnSpc>
                <a:spcPct val="90000"/>
              </a:lnSpc>
              <a:spcAft>
                <a:spcPts val="409"/>
              </a:spcAft>
            </a:pPr>
            <a:r>
              <a:rPr lang="en-US" sz="1800" b="1" dirty="0">
                <a:solidFill>
                  <a:srgbClr val="000000"/>
                </a:solidFill>
                <a:latin typeface="Avenir Book"/>
              </a:rPr>
              <a:t>HSPC highlighted </a:t>
            </a:r>
            <a:r>
              <a:rPr lang="en-US" sz="1800" b="1" dirty="0" err="1">
                <a:solidFill>
                  <a:srgbClr val="000000"/>
                </a:solidFill>
                <a:latin typeface="Avenir Book"/>
              </a:rPr>
              <a:t>Solor</a:t>
            </a:r>
            <a:r>
              <a:rPr lang="en-US" sz="1800" b="1" dirty="0">
                <a:solidFill>
                  <a:srgbClr val="000000"/>
                </a:solidFill>
                <a:latin typeface="Avenir Book"/>
              </a:rPr>
              <a:t> as mission critical at the </a:t>
            </a:r>
            <a:r>
              <a:rPr lang="en-US" sz="1800" b="1" dirty="0">
                <a:solidFill>
                  <a:srgbClr val="000000"/>
                </a:solidFill>
                <a:latin typeface="Avenir Book"/>
                <a:ea typeface="Chronicle Display Black" charset="0"/>
                <a:cs typeface="Chronicle Display Black" charset="0"/>
              </a:rPr>
              <a:t>HSPC 17</a:t>
            </a:r>
            <a:r>
              <a:rPr lang="en-US" sz="1800" b="1" baseline="30000" dirty="0">
                <a:solidFill>
                  <a:srgbClr val="000000"/>
                </a:solidFill>
                <a:latin typeface="Avenir Book"/>
                <a:ea typeface="Chronicle Display Black" charset="0"/>
                <a:cs typeface="Chronicle Display Black" charset="0"/>
              </a:rPr>
              <a:t>th</a:t>
            </a:r>
            <a:r>
              <a:rPr lang="en-US" sz="1800" b="1" dirty="0">
                <a:solidFill>
                  <a:srgbClr val="000000"/>
                </a:solidFill>
                <a:latin typeface="Avenir Book"/>
                <a:ea typeface="Chronicle Display Black" charset="0"/>
                <a:cs typeface="Chronicle Display Black" charset="0"/>
              </a:rPr>
              <a:t> General Meeting</a:t>
            </a:r>
          </a:p>
          <a:p>
            <a:pPr defTabSz="837880">
              <a:spcAft>
                <a:spcPts val="409"/>
              </a:spcAft>
            </a:pPr>
            <a:r>
              <a:rPr lang="en-US" sz="1600" dirty="0">
                <a:solidFill>
                  <a:srgbClr val="000000"/>
                </a:solidFill>
                <a:latin typeface="Avenir Book"/>
                <a:ea typeface="Open Sans" charset="0"/>
                <a:cs typeface="Open Sans" charset="0"/>
              </a:rPr>
              <a:t>July 2018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96218ED-FD6B-4FEE-84B3-90E3DC3B9B23}"/>
              </a:ext>
            </a:extLst>
          </p:cNvPr>
          <p:cNvCxnSpPr/>
          <p:nvPr/>
        </p:nvCxnSpPr>
        <p:spPr>
          <a:xfrm>
            <a:off x="8259989" y="4896203"/>
            <a:ext cx="0" cy="1188720"/>
          </a:xfrm>
          <a:prstGeom prst="line">
            <a:avLst/>
          </a:prstGeom>
          <a:ln w="28575" cmpd="sng">
            <a:solidFill>
              <a:srgbClr val="9DE7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E89C84C-CA17-41E7-865D-2AECD79E7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69" y="1690689"/>
            <a:ext cx="3928986" cy="46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39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A6D557-65BE-453D-B574-91A654DA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25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58D25-0154-429A-88FF-115252AE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Solor at HIMSS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ABBEB-4714-4E24-B5A1-13063F17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5100782" cy="4351338"/>
          </a:xfrm>
        </p:spPr>
        <p:txBody>
          <a:bodyPr>
            <a:normAutofit/>
          </a:bodyPr>
          <a:lstStyle/>
          <a:p>
            <a:r>
              <a:rPr lang="en-US" dirty="0"/>
              <a:t>Featured as one of VA’s Seamless Care projects</a:t>
            </a:r>
          </a:p>
          <a:p>
            <a:r>
              <a:rPr lang="en-US" dirty="0"/>
              <a:t>Presented at the Federal Health Pavilion</a:t>
            </a:r>
          </a:p>
          <a:p>
            <a:r>
              <a:rPr lang="en-US" dirty="0"/>
              <a:t>Met with 69 individuals representing 39 organizations across government agencies and commercial stakeholders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00CFC-AEE9-4F11-92EE-F61B4D03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D8D9C3-2DCE-47DE-A375-3CA4CDE55A80}"/>
              </a:ext>
            </a:extLst>
          </p:cNvPr>
          <p:cNvSpPr txBox="1">
            <a:spLocks/>
          </p:cNvSpPr>
          <p:nvPr/>
        </p:nvSpPr>
        <p:spPr>
          <a:xfrm>
            <a:off x="5839688" y="2512731"/>
            <a:ext cx="5947065" cy="389990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228596" indent="-228596" algn="l" defTabSz="914384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972FF"/>
              </a:buClr>
              <a:buFont typeface="Arial"/>
              <a:buChar char="•"/>
              <a:defRPr sz="2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78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4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298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0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17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364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556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3088" lvl="1" indent="-176213"/>
            <a:r>
              <a:rPr lang="en-US" dirty="0"/>
              <a:t>FDA Systemic Harmonization &amp; Interoperability Enhancement for Lab Data (SHIELD) and IVD Industry Connectivity Consortium (IICC) </a:t>
            </a:r>
          </a:p>
          <a:p>
            <a:pPr marL="573088" lvl="1" indent="-176213"/>
            <a:r>
              <a:rPr lang="en-US" dirty="0"/>
              <a:t>Social Security Administration (SSA)</a:t>
            </a:r>
          </a:p>
          <a:p>
            <a:pPr marL="573088" lvl="1" indent="-176213"/>
            <a:r>
              <a:rPr lang="en-US" dirty="0"/>
              <a:t>Centers for Disease Control and Prevention (CDC)</a:t>
            </a:r>
          </a:p>
          <a:p>
            <a:pPr marL="517525" lvl="1" indent="-176213"/>
            <a:r>
              <a:rPr lang="en-US" dirty="0"/>
              <a:t>Centers for Medicare and Medicaid Services (CMS)</a:t>
            </a:r>
          </a:p>
          <a:p>
            <a:pPr marL="517525" lvl="1" indent="-176213"/>
            <a:r>
              <a:rPr lang="en-US" dirty="0"/>
              <a:t>Agency for Healthcare Research and Quality (AHRQ)</a:t>
            </a:r>
          </a:p>
          <a:p>
            <a:pPr marL="517525" lvl="1" indent="-176213"/>
            <a:r>
              <a:rPr lang="en-US" dirty="0"/>
              <a:t>Clinical Architecture</a:t>
            </a:r>
          </a:p>
          <a:p>
            <a:pPr marL="517525" lvl="1" indent="-176213"/>
            <a:r>
              <a:rPr lang="en-US" dirty="0" err="1"/>
              <a:t>Perspecta</a:t>
            </a:r>
            <a:endParaRPr lang="en-US" dirty="0"/>
          </a:p>
          <a:p>
            <a:pPr marL="517525" lvl="1" indent="-176213"/>
            <a:r>
              <a:rPr lang="en-US" dirty="0"/>
              <a:t>Wolters Kluwer - Health Language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5D459B-F436-48A2-A99B-A806AE3C6D45}"/>
              </a:ext>
            </a:extLst>
          </p:cNvPr>
          <p:cNvSpPr txBox="1">
            <a:spLocks/>
          </p:cNvSpPr>
          <p:nvPr/>
        </p:nvSpPr>
        <p:spPr>
          <a:xfrm>
            <a:off x="6096000" y="1595234"/>
            <a:ext cx="5100782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6" indent="-228596" algn="l" defTabSz="914384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972FF"/>
              </a:buClr>
              <a:buFont typeface="Arial"/>
              <a:buChar char="•"/>
              <a:defRPr sz="2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78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4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298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0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17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364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556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C5059B-FB9C-4BAD-A2D2-0AC3E45C9F54}"/>
              </a:ext>
            </a:extLst>
          </p:cNvPr>
          <p:cNvSpPr/>
          <p:nvPr/>
        </p:nvSpPr>
        <p:spPr>
          <a:xfrm>
            <a:off x="6114206" y="1690689"/>
            <a:ext cx="5625212" cy="4590038"/>
          </a:xfrm>
          <a:prstGeom prst="rect">
            <a:avLst/>
          </a:prstGeom>
          <a:noFill/>
          <a:ln w="38100"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1638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E88F8B-812F-4092-94FA-D2BC23069319}"/>
              </a:ext>
            </a:extLst>
          </p:cNvPr>
          <p:cNvSpPr/>
          <p:nvPr/>
        </p:nvSpPr>
        <p:spPr>
          <a:xfrm>
            <a:off x="6098309" y="1679416"/>
            <a:ext cx="5625212" cy="785588"/>
          </a:xfrm>
          <a:prstGeom prst="rect">
            <a:avLst/>
          </a:prstGeom>
          <a:solidFill>
            <a:srgbClr val="2972FF"/>
          </a:solidFill>
          <a:ln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venir Book" panose="02000503020000020003"/>
              </a:rPr>
              <a:t>We are pursuing use cases/projects with the following organizations:</a:t>
            </a:r>
          </a:p>
        </p:txBody>
      </p:sp>
    </p:spTree>
    <p:extLst>
      <p:ext uri="{BB962C8B-B14F-4D97-AF65-F5344CB8AC3E}">
        <p14:creationId xmlns:p14="http://schemas.microsoft.com/office/powerpoint/2010/main" val="4120940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Common Mission with SHIELD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486B3EF-BB60-4771-A608-0B4FF218B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3223"/>
            <a:ext cx="8821366" cy="1620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Avenir Book"/>
              </a:rPr>
              <a:t>To develop, harmonize and implement </a:t>
            </a:r>
            <a:r>
              <a:rPr lang="en-US" b="1" u="sng" dirty="0">
                <a:latin typeface="Avenir Book"/>
              </a:rPr>
              <a:t>semantic interoperability</a:t>
            </a:r>
            <a:r>
              <a:rPr lang="en-US" b="1" dirty="0">
                <a:latin typeface="Avenir Book"/>
              </a:rPr>
              <a:t> standards </a:t>
            </a:r>
            <a:r>
              <a:rPr lang="en-US" dirty="0">
                <a:latin typeface="Avenir Book"/>
              </a:rPr>
              <a:t>in order to protect and promote public health by:</a:t>
            </a:r>
          </a:p>
          <a:p>
            <a:pPr marL="0" indent="0">
              <a:buNone/>
            </a:pPr>
            <a:endParaRPr lang="en-US" b="1" dirty="0">
              <a:latin typeface="Avenir Book"/>
            </a:endParaRPr>
          </a:p>
          <a:p>
            <a:pPr marL="0" indent="0">
              <a:buNone/>
            </a:pPr>
            <a:endParaRPr lang="en-US" b="1" dirty="0">
              <a:latin typeface="Avenir Book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7DF118F-7144-4AEC-AFEA-14ED3549EFCA}"/>
              </a:ext>
            </a:extLst>
          </p:cNvPr>
          <p:cNvSpPr txBox="1">
            <a:spLocks/>
          </p:cNvSpPr>
          <p:nvPr/>
        </p:nvSpPr>
        <p:spPr>
          <a:xfrm>
            <a:off x="838200" y="2945785"/>
            <a:ext cx="9297321" cy="3296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6" indent="-228596" algn="l" defTabSz="914384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972FF"/>
              </a:buClr>
              <a:buFont typeface="Arial"/>
              <a:buChar char="•"/>
              <a:defRPr sz="2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78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4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298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0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17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364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556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1986" indent="-457200">
              <a:buFont typeface="Arial" panose="020B0604020202020204" pitchFamily="34" charset="0"/>
              <a:buChar char="•"/>
            </a:pPr>
            <a:r>
              <a:rPr lang="en-US" dirty="0">
                <a:latin typeface="Avenir Book"/>
              </a:rPr>
              <a:t>Improving support for clinical decisions</a:t>
            </a:r>
          </a:p>
          <a:p>
            <a:pPr marL="761986" indent="-457200">
              <a:buFont typeface="Arial" panose="020B0604020202020204" pitchFamily="34" charset="0"/>
              <a:buChar char="•"/>
            </a:pPr>
            <a:r>
              <a:rPr lang="en-US" dirty="0">
                <a:latin typeface="Avenir Book"/>
              </a:rPr>
              <a:t>Reducing burdens to the healthcare ecosystem</a:t>
            </a:r>
          </a:p>
          <a:p>
            <a:pPr marL="761986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venir Book"/>
              </a:rPr>
              <a:t>Promoting the development of innovative solutions to public health challenges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C7BDB6-CEF7-4917-8A9D-87E3CA7E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3953C-9E8E-4995-B026-650242C9798E}"/>
              </a:ext>
            </a:extLst>
          </p:cNvPr>
          <p:cNvSpPr/>
          <p:nvPr/>
        </p:nvSpPr>
        <p:spPr>
          <a:xfrm>
            <a:off x="838200" y="5141343"/>
            <a:ext cx="10076848" cy="1215008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Avenir Book" panose="02000503020000020003"/>
              </a:rPr>
              <a:t>We are excited to collaborate with FDA SHIELD/IICC to help manage and represent their LOINC IVD catalogs and move them along in their goal to be interoperable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2340004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FEDDD360-A1F6-4D1A-92BA-378CE11B609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972FF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en-US" dirty="0">
                <a:latin typeface="Avenir Roman" panose="02000503020000020003"/>
              </a:rPr>
              <a:t>Integration into a Common Model</a:t>
            </a:r>
          </a:p>
        </p:txBody>
      </p:sp>
      <p:sp>
        <p:nvSpPr>
          <p:cNvPr id="18" name="Freeform 350">
            <a:extLst>
              <a:ext uri="{FF2B5EF4-FFF2-40B4-BE49-F238E27FC236}">
                <a16:creationId xmlns:a16="http://schemas.microsoft.com/office/drawing/2014/main" id="{A4EED15C-C57F-46DE-A572-9F13655145AF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745994" y="2325248"/>
            <a:ext cx="1977551" cy="1896150"/>
          </a:xfrm>
          <a:custGeom>
            <a:avLst/>
            <a:gdLst>
              <a:gd name="T0" fmla="*/ 160 w 256"/>
              <a:gd name="T1" fmla="*/ 85 h 320"/>
              <a:gd name="T2" fmla="*/ 10 w 256"/>
              <a:gd name="T3" fmla="*/ 85 h 320"/>
              <a:gd name="T4" fmla="*/ 0 w 256"/>
              <a:gd name="T5" fmla="*/ 96 h 320"/>
              <a:gd name="T6" fmla="*/ 0 w 256"/>
              <a:gd name="T7" fmla="*/ 309 h 320"/>
              <a:gd name="T8" fmla="*/ 10 w 256"/>
              <a:gd name="T9" fmla="*/ 320 h 320"/>
              <a:gd name="T10" fmla="*/ 160 w 256"/>
              <a:gd name="T11" fmla="*/ 320 h 320"/>
              <a:gd name="T12" fmla="*/ 170 w 256"/>
              <a:gd name="T13" fmla="*/ 309 h 320"/>
              <a:gd name="T14" fmla="*/ 170 w 256"/>
              <a:gd name="T15" fmla="*/ 96 h 320"/>
              <a:gd name="T16" fmla="*/ 160 w 256"/>
              <a:gd name="T17" fmla="*/ 85 h 320"/>
              <a:gd name="T18" fmla="*/ 149 w 256"/>
              <a:gd name="T19" fmla="*/ 298 h 320"/>
              <a:gd name="T20" fmla="*/ 21 w 256"/>
              <a:gd name="T21" fmla="*/ 298 h 320"/>
              <a:gd name="T22" fmla="*/ 21 w 256"/>
              <a:gd name="T23" fmla="*/ 106 h 320"/>
              <a:gd name="T24" fmla="*/ 149 w 256"/>
              <a:gd name="T25" fmla="*/ 106 h 320"/>
              <a:gd name="T26" fmla="*/ 149 w 256"/>
              <a:gd name="T27" fmla="*/ 298 h 320"/>
              <a:gd name="T28" fmla="*/ 213 w 256"/>
              <a:gd name="T29" fmla="*/ 53 h 320"/>
              <a:gd name="T30" fmla="*/ 213 w 256"/>
              <a:gd name="T31" fmla="*/ 266 h 320"/>
              <a:gd name="T32" fmla="*/ 202 w 256"/>
              <a:gd name="T33" fmla="*/ 277 h 320"/>
              <a:gd name="T34" fmla="*/ 192 w 256"/>
              <a:gd name="T35" fmla="*/ 266 h 320"/>
              <a:gd name="T36" fmla="*/ 192 w 256"/>
              <a:gd name="T37" fmla="*/ 64 h 320"/>
              <a:gd name="T38" fmla="*/ 53 w 256"/>
              <a:gd name="T39" fmla="*/ 64 h 320"/>
              <a:gd name="T40" fmla="*/ 42 w 256"/>
              <a:gd name="T41" fmla="*/ 53 h 320"/>
              <a:gd name="T42" fmla="*/ 53 w 256"/>
              <a:gd name="T43" fmla="*/ 42 h 320"/>
              <a:gd name="T44" fmla="*/ 202 w 256"/>
              <a:gd name="T45" fmla="*/ 42 h 320"/>
              <a:gd name="T46" fmla="*/ 213 w 256"/>
              <a:gd name="T47" fmla="*/ 53 h 320"/>
              <a:gd name="T48" fmla="*/ 256 w 256"/>
              <a:gd name="T49" fmla="*/ 10 h 320"/>
              <a:gd name="T50" fmla="*/ 256 w 256"/>
              <a:gd name="T51" fmla="*/ 224 h 320"/>
              <a:gd name="T52" fmla="*/ 245 w 256"/>
              <a:gd name="T53" fmla="*/ 234 h 320"/>
              <a:gd name="T54" fmla="*/ 234 w 256"/>
              <a:gd name="T55" fmla="*/ 224 h 320"/>
              <a:gd name="T56" fmla="*/ 234 w 256"/>
              <a:gd name="T57" fmla="*/ 21 h 320"/>
              <a:gd name="T58" fmla="*/ 96 w 256"/>
              <a:gd name="T59" fmla="*/ 21 h 320"/>
              <a:gd name="T60" fmla="*/ 85 w 256"/>
              <a:gd name="T61" fmla="*/ 10 h 320"/>
              <a:gd name="T62" fmla="*/ 96 w 256"/>
              <a:gd name="T63" fmla="*/ 0 h 320"/>
              <a:gd name="T64" fmla="*/ 245 w 256"/>
              <a:gd name="T65" fmla="*/ 0 h 320"/>
              <a:gd name="T66" fmla="*/ 256 w 256"/>
              <a:gd name="T67" fmla="*/ 10 h 320"/>
              <a:gd name="T68" fmla="*/ 32 w 256"/>
              <a:gd name="T69" fmla="*/ 266 h 320"/>
              <a:gd name="T70" fmla="*/ 42 w 256"/>
              <a:gd name="T71" fmla="*/ 256 h 320"/>
              <a:gd name="T72" fmla="*/ 128 w 256"/>
              <a:gd name="T73" fmla="*/ 256 h 320"/>
              <a:gd name="T74" fmla="*/ 138 w 256"/>
              <a:gd name="T75" fmla="*/ 266 h 320"/>
              <a:gd name="T76" fmla="*/ 128 w 256"/>
              <a:gd name="T77" fmla="*/ 277 h 320"/>
              <a:gd name="T78" fmla="*/ 42 w 256"/>
              <a:gd name="T79" fmla="*/ 277 h 320"/>
              <a:gd name="T80" fmla="*/ 32 w 256"/>
              <a:gd name="T81" fmla="*/ 266 h 320"/>
              <a:gd name="T82" fmla="*/ 32 w 256"/>
              <a:gd name="T83" fmla="*/ 224 h 320"/>
              <a:gd name="T84" fmla="*/ 42 w 256"/>
              <a:gd name="T85" fmla="*/ 213 h 320"/>
              <a:gd name="T86" fmla="*/ 128 w 256"/>
              <a:gd name="T87" fmla="*/ 213 h 320"/>
              <a:gd name="T88" fmla="*/ 138 w 256"/>
              <a:gd name="T89" fmla="*/ 224 h 320"/>
              <a:gd name="T90" fmla="*/ 128 w 256"/>
              <a:gd name="T91" fmla="*/ 234 h 320"/>
              <a:gd name="T92" fmla="*/ 42 w 256"/>
              <a:gd name="T93" fmla="*/ 234 h 320"/>
              <a:gd name="T94" fmla="*/ 32 w 256"/>
              <a:gd name="T95" fmla="*/ 224 h 320"/>
              <a:gd name="T96" fmla="*/ 32 w 256"/>
              <a:gd name="T97" fmla="*/ 181 h 320"/>
              <a:gd name="T98" fmla="*/ 42 w 256"/>
              <a:gd name="T99" fmla="*/ 170 h 320"/>
              <a:gd name="T100" fmla="*/ 128 w 256"/>
              <a:gd name="T101" fmla="*/ 170 h 320"/>
              <a:gd name="T102" fmla="*/ 138 w 256"/>
              <a:gd name="T103" fmla="*/ 181 h 320"/>
              <a:gd name="T104" fmla="*/ 128 w 256"/>
              <a:gd name="T105" fmla="*/ 192 h 320"/>
              <a:gd name="T106" fmla="*/ 42 w 256"/>
              <a:gd name="T107" fmla="*/ 192 h 320"/>
              <a:gd name="T108" fmla="*/ 32 w 256"/>
              <a:gd name="T109" fmla="*/ 181 h 320"/>
              <a:gd name="T110" fmla="*/ 32 w 256"/>
              <a:gd name="T111" fmla="*/ 138 h 320"/>
              <a:gd name="T112" fmla="*/ 42 w 256"/>
              <a:gd name="T113" fmla="*/ 128 h 320"/>
              <a:gd name="T114" fmla="*/ 128 w 256"/>
              <a:gd name="T115" fmla="*/ 128 h 320"/>
              <a:gd name="T116" fmla="*/ 138 w 256"/>
              <a:gd name="T117" fmla="*/ 138 h 320"/>
              <a:gd name="T118" fmla="*/ 128 w 256"/>
              <a:gd name="T119" fmla="*/ 149 h 320"/>
              <a:gd name="T120" fmla="*/ 42 w 256"/>
              <a:gd name="T121" fmla="*/ 149 h 320"/>
              <a:gd name="T122" fmla="*/ 32 w 256"/>
              <a:gd name="T123" fmla="*/ 13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6" h="320">
                <a:moveTo>
                  <a:pt x="160" y="85"/>
                </a:moveTo>
                <a:cubicBezTo>
                  <a:pt x="10" y="85"/>
                  <a:pt x="10" y="85"/>
                  <a:pt x="10" y="85"/>
                </a:cubicBezTo>
                <a:cubicBezTo>
                  <a:pt x="4" y="85"/>
                  <a:pt x="0" y="90"/>
                  <a:pt x="0" y="96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15"/>
                  <a:pt x="4" y="320"/>
                  <a:pt x="10" y="320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6" y="320"/>
                  <a:pt x="170" y="315"/>
                  <a:pt x="170" y="309"/>
                </a:cubicBezTo>
                <a:cubicBezTo>
                  <a:pt x="170" y="96"/>
                  <a:pt x="170" y="96"/>
                  <a:pt x="170" y="96"/>
                </a:cubicBezTo>
                <a:cubicBezTo>
                  <a:pt x="170" y="90"/>
                  <a:pt x="166" y="85"/>
                  <a:pt x="160" y="85"/>
                </a:cubicBezTo>
                <a:close/>
                <a:moveTo>
                  <a:pt x="149" y="298"/>
                </a:moveTo>
                <a:cubicBezTo>
                  <a:pt x="21" y="298"/>
                  <a:pt x="21" y="298"/>
                  <a:pt x="21" y="298"/>
                </a:cubicBezTo>
                <a:cubicBezTo>
                  <a:pt x="21" y="106"/>
                  <a:pt x="21" y="106"/>
                  <a:pt x="21" y="106"/>
                </a:cubicBezTo>
                <a:cubicBezTo>
                  <a:pt x="149" y="106"/>
                  <a:pt x="149" y="106"/>
                  <a:pt x="149" y="106"/>
                </a:cubicBezTo>
                <a:lnTo>
                  <a:pt x="149" y="298"/>
                </a:lnTo>
                <a:close/>
                <a:moveTo>
                  <a:pt x="213" y="53"/>
                </a:moveTo>
                <a:cubicBezTo>
                  <a:pt x="213" y="266"/>
                  <a:pt x="213" y="266"/>
                  <a:pt x="213" y="266"/>
                </a:cubicBezTo>
                <a:cubicBezTo>
                  <a:pt x="213" y="272"/>
                  <a:pt x="208" y="277"/>
                  <a:pt x="202" y="277"/>
                </a:cubicBezTo>
                <a:cubicBezTo>
                  <a:pt x="196" y="277"/>
                  <a:pt x="192" y="272"/>
                  <a:pt x="192" y="266"/>
                </a:cubicBezTo>
                <a:cubicBezTo>
                  <a:pt x="192" y="64"/>
                  <a:pt x="192" y="64"/>
                  <a:pt x="192" y="64"/>
                </a:cubicBezTo>
                <a:cubicBezTo>
                  <a:pt x="53" y="64"/>
                  <a:pt x="53" y="64"/>
                  <a:pt x="53" y="64"/>
                </a:cubicBezTo>
                <a:cubicBezTo>
                  <a:pt x="47" y="64"/>
                  <a:pt x="42" y="59"/>
                  <a:pt x="42" y="53"/>
                </a:cubicBezTo>
                <a:cubicBezTo>
                  <a:pt x="42" y="47"/>
                  <a:pt x="47" y="42"/>
                  <a:pt x="53" y="42"/>
                </a:cubicBezTo>
                <a:cubicBezTo>
                  <a:pt x="202" y="42"/>
                  <a:pt x="202" y="42"/>
                  <a:pt x="202" y="42"/>
                </a:cubicBezTo>
                <a:cubicBezTo>
                  <a:pt x="208" y="42"/>
                  <a:pt x="213" y="47"/>
                  <a:pt x="213" y="53"/>
                </a:cubicBezTo>
                <a:close/>
                <a:moveTo>
                  <a:pt x="256" y="10"/>
                </a:moveTo>
                <a:cubicBezTo>
                  <a:pt x="256" y="224"/>
                  <a:pt x="256" y="224"/>
                  <a:pt x="256" y="224"/>
                </a:cubicBezTo>
                <a:cubicBezTo>
                  <a:pt x="256" y="230"/>
                  <a:pt x="251" y="234"/>
                  <a:pt x="245" y="234"/>
                </a:cubicBezTo>
                <a:cubicBezTo>
                  <a:pt x="239" y="234"/>
                  <a:pt x="234" y="230"/>
                  <a:pt x="234" y="224"/>
                </a:cubicBezTo>
                <a:cubicBezTo>
                  <a:pt x="234" y="21"/>
                  <a:pt x="234" y="21"/>
                  <a:pt x="23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0" y="21"/>
                  <a:pt x="85" y="16"/>
                  <a:pt x="85" y="10"/>
                </a:cubicBezTo>
                <a:cubicBezTo>
                  <a:pt x="85" y="4"/>
                  <a:pt x="90" y="0"/>
                  <a:pt x="96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51" y="0"/>
                  <a:pt x="256" y="4"/>
                  <a:pt x="256" y="10"/>
                </a:cubicBezTo>
                <a:close/>
                <a:moveTo>
                  <a:pt x="32" y="266"/>
                </a:moveTo>
                <a:cubicBezTo>
                  <a:pt x="32" y="260"/>
                  <a:pt x="36" y="256"/>
                  <a:pt x="42" y="256"/>
                </a:cubicBezTo>
                <a:cubicBezTo>
                  <a:pt x="128" y="256"/>
                  <a:pt x="128" y="256"/>
                  <a:pt x="128" y="256"/>
                </a:cubicBezTo>
                <a:cubicBezTo>
                  <a:pt x="134" y="256"/>
                  <a:pt x="138" y="260"/>
                  <a:pt x="138" y="266"/>
                </a:cubicBezTo>
                <a:cubicBezTo>
                  <a:pt x="138" y="272"/>
                  <a:pt x="134" y="277"/>
                  <a:pt x="128" y="277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36" y="277"/>
                  <a:pt x="32" y="272"/>
                  <a:pt x="32" y="266"/>
                </a:cubicBezTo>
                <a:close/>
                <a:moveTo>
                  <a:pt x="32" y="224"/>
                </a:moveTo>
                <a:cubicBezTo>
                  <a:pt x="32" y="218"/>
                  <a:pt x="36" y="213"/>
                  <a:pt x="42" y="213"/>
                </a:cubicBezTo>
                <a:cubicBezTo>
                  <a:pt x="128" y="213"/>
                  <a:pt x="128" y="213"/>
                  <a:pt x="128" y="213"/>
                </a:cubicBezTo>
                <a:cubicBezTo>
                  <a:pt x="134" y="213"/>
                  <a:pt x="138" y="218"/>
                  <a:pt x="138" y="224"/>
                </a:cubicBezTo>
                <a:cubicBezTo>
                  <a:pt x="138" y="230"/>
                  <a:pt x="134" y="234"/>
                  <a:pt x="128" y="234"/>
                </a:cubicBezTo>
                <a:cubicBezTo>
                  <a:pt x="42" y="234"/>
                  <a:pt x="42" y="234"/>
                  <a:pt x="42" y="234"/>
                </a:cubicBezTo>
                <a:cubicBezTo>
                  <a:pt x="36" y="234"/>
                  <a:pt x="32" y="230"/>
                  <a:pt x="32" y="224"/>
                </a:cubicBezTo>
                <a:close/>
                <a:moveTo>
                  <a:pt x="32" y="181"/>
                </a:moveTo>
                <a:cubicBezTo>
                  <a:pt x="32" y="175"/>
                  <a:pt x="36" y="170"/>
                  <a:pt x="42" y="170"/>
                </a:cubicBezTo>
                <a:cubicBezTo>
                  <a:pt x="128" y="170"/>
                  <a:pt x="128" y="170"/>
                  <a:pt x="128" y="170"/>
                </a:cubicBezTo>
                <a:cubicBezTo>
                  <a:pt x="134" y="170"/>
                  <a:pt x="138" y="175"/>
                  <a:pt x="138" y="181"/>
                </a:cubicBezTo>
                <a:cubicBezTo>
                  <a:pt x="138" y="187"/>
                  <a:pt x="134" y="192"/>
                  <a:pt x="128" y="192"/>
                </a:cubicBezTo>
                <a:cubicBezTo>
                  <a:pt x="42" y="192"/>
                  <a:pt x="42" y="192"/>
                  <a:pt x="42" y="192"/>
                </a:cubicBezTo>
                <a:cubicBezTo>
                  <a:pt x="36" y="192"/>
                  <a:pt x="32" y="187"/>
                  <a:pt x="32" y="181"/>
                </a:cubicBezTo>
                <a:close/>
                <a:moveTo>
                  <a:pt x="32" y="138"/>
                </a:moveTo>
                <a:cubicBezTo>
                  <a:pt x="32" y="132"/>
                  <a:pt x="36" y="128"/>
                  <a:pt x="42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34" y="128"/>
                  <a:pt x="138" y="132"/>
                  <a:pt x="138" y="138"/>
                </a:cubicBezTo>
                <a:cubicBezTo>
                  <a:pt x="138" y="144"/>
                  <a:pt x="134" y="149"/>
                  <a:pt x="128" y="149"/>
                </a:cubicBezTo>
                <a:cubicBezTo>
                  <a:pt x="42" y="149"/>
                  <a:pt x="42" y="149"/>
                  <a:pt x="42" y="149"/>
                </a:cubicBezTo>
                <a:cubicBezTo>
                  <a:pt x="36" y="149"/>
                  <a:pt x="32" y="144"/>
                  <a:pt x="32" y="138"/>
                </a:cubicBezTo>
                <a:close/>
              </a:path>
            </a:pathLst>
          </a:custGeom>
          <a:solidFill>
            <a:srgbClr val="2972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EE1107-FBA0-4942-A94F-5AC761BDE3C1}"/>
              </a:ext>
            </a:extLst>
          </p:cNvPr>
          <p:cNvSpPr txBox="1"/>
          <p:nvPr/>
        </p:nvSpPr>
        <p:spPr>
          <a:xfrm>
            <a:off x="4867456" y="4613191"/>
            <a:ext cx="185608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n-US" sz="2400" dirty="0">
                <a:solidFill>
                  <a:srgbClr val="313131"/>
                </a:solidFill>
                <a:latin typeface="Avenir Book" panose="02000503020000020003"/>
              </a:rPr>
              <a:t>LIVD Solor Extension</a:t>
            </a:r>
            <a:endParaRPr lang="en-US" sz="2000" dirty="0">
              <a:solidFill>
                <a:srgbClr val="313131"/>
              </a:solidFill>
              <a:latin typeface="Avenir Book" panose="02000503020000020003"/>
            </a:endParaRPr>
          </a:p>
        </p:txBody>
      </p:sp>
      <p:sp>
        <p:nvSpPr>
          <p:cNvPr id="22" name="Right Arrow 9">
            <a:extLst>
              <a:ext uri="{FF2B5EF4-FFF2-40B4-BE49-F238E27FC236}">
                <a16:creationId xmlns:a16="http://schemas.microsoft.com/office/drawing/2014/main" id="{2E715948-740E-47B2-9665-BAFB72F4EF1A}"/>
              </a:ext>
            </a:extLst>
          </p:cNvPr>
          <p:cNvSpPr/>
          <p:nvPr/>
        </p:nvSpPr>
        <p:spPr>
          <a:xfrm>
            <a:off x="7295425" y="2893004"/>
            <a:ext cx="1199204" cy="760638"/>
          </a:xfrm>
          <a:prstGeom prst="rightArrow">
            <a:avLst/>
          </a:prstGeom>
          <a:solidFill>
            <a:srgbClr val="002A77"/>
          </a:solidFill>
          <a:ln>
            <a:solidFill>
              <a:srgbClr val="002A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0DEB05B-D17C-4F90-8E70-9915B9295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2297" y="2390586"/>
            <a:ext cx="1899804" cy="176547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808039B-0A3B-4092-9455-0C782527D680}"/>
              </a:ext>
            </a:extLst>
          </p:cNvPr>
          <p:cNvSpPr txBox="1"/>
          <p:nvPr/>
        </p:nvSpPr>
        <p:spPr>
          <a:xfrm>
            <a:off x="8807099" y="4536247"/>
            <a:ext cx="2476321" cy="815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n-US" sz="2400" dirty="0">
                <a:solidFill>
                  <a:srgbClr val="313131"/>
                </a:solidFill>
                <a:latin typeface="Avenir Book" panose="02000503020000020003"/>
              </a:rPr>
              <a:t>Solor</a:t>
            </a:r>
          </a:p>
          <a:p>
            <a:pPr algn="ctr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313131"/>
                </a:solidFill>
                <a:latin typeface="Avenir Book" panose="02000503020000020003"/>
              </a:rPr>
              <a:t>Ecosystem</a:t>
            </a:r>
            <a:endParaRPr lang="en-US" sz="2000" dirty="0">
              <a:solidFill>
                <a:srgbClr val="313131"/>
              </a:solidFill>
              <a:latin typeface="Avenir Book" panose="02000503020000020003"/>
            </a:endParaRPr>
          </a:p>
        </p:txBody>
      </p:sp>
      <p:sp>
        <p:nvSpPr>
          <p:cNvPr id="26" name="Freeform 350">
            <a:extLst>
              <a:ext uri="{FF2B5EF4-FFF2-40B4-BE49-F238E27FC236}">
                <a16:creationId xmlns:a16="http://schemas.microsoft.com/office/drawing/2014/main" id="{DC874BDF-C75D-4476-AE1C-99F8BFD5B8FF}"/>
              </a:ext>
            </a:extLst>
          </p:cNvPr>
          <p:cNvSpPr>
            <a:spLocks noEditPoints="1"/>
          </p:cNvSpPr>
          <p:nvPr/>
        </p:nvSpPr>
        <p:spPr bwMode="auto">
          <a:xfrm>
            <a:off x="838199" y="2396784"/>
            <a:ext cx="1817077" cy="1753078"/>
          </a:xfrm>
          <a:custGeom>
            <a:avLst/>
            <a:gdLst>
              <a:gd name="T0" fmla="*/ 160 w 256"/>
              <a:gd name="T1" fmla="*/ 85 h 320"/>
              <a:gd name="T2" fmla="*/ 10 w 256"/>
              <a:gd name="T3" fmla="*/ 85 h 320"/>
              <a:gd name="T4" fmla="*/ 0 w 256"/>
              <a:gd name="T5" fmla="*/ 96 h 320"/>
              <a:gd name="T6" fmla="*/ 0 w 256"/>
              <a:gd name="T7" fmla="*/ 309 h 320"/>
              <a:gd name="T8" fmla="*/ 10 w 256"/>
              <a:gd name="T9" fmla="*/ 320 h 320"/>
              <a:gd name="T10" fmla="*/ 160 w 256"/>
              <a:gd name="T11" fmla="*/ 320 h 320"/>
              <a:gd name="T12" fmla="*/ 170 w 256"/>
              <a:gd name="T13" fmla="*/ 309 h 320"/>
              <a:gd name="T14" fmla="*/ 170 w 256"/>
              <a:gd name="T15" fmla="*/ 96 h 320"/>
              <a:gd name="T16" fmla="*/ 160 w 256"/>
              <a:gd name="T17" fmla="*/ 85 h 320"/>
              <a:gd name="T18" fmla="*/ 149 w 256"/>
              <a:gd name="T19" fmla="*/ 298 h 320"/>
              <a:gd name="T20" fmla="*/ 21 w 256"/>
              <a:gd name="T21" fmla="*/ 298 h 320"/>
              <a:gd name="T22" fmla="*/ 21 w 256"/>
              <a:gd name="T23" fmla="*/ 106 h 320"/>
              <a:gd name="T24" fmla="*/ 149 w 256"/>
              <a:gd name="T25" fmla="*/ 106 h 320"/>
              <a:gd name="T26" fmla="*/ 149 w 256"/>
              <a:gd name="T27" fmla="*/ 298 h 320"/>
              <a:gd name="T28" fmla="*/ 213 w 256"/>
              <a:gd name="T29" fmla="*/ 53 h 320"/>
              <a:gd name="T30" fmla="*/ 213 w 256"/>
              <a:gd name="T31" fmla="*/ 266 h 320"/>
              <a:gd name="T32" fmla="*/ 202 w 256"/>
              <a:gd name="T33" fmla="*/ 277 h 320"/>
              <a:gd name="T34" fmla="*/ 192 w 256"/>
              <a:gd name="T35" fmla="*/ 266 h 320"/>
              <a:gd name="T36" fmla="*/ 192 w 256"/>
              <a:gd name="T37" fmla="*/ 64 h 320"/>
              <a:gd name="T38" fmla="*/ 53 w 256"/>
              <a:gd name="T39" fmla="*/ 64 h 320"/>
              <a:gd name="T40" fmla="*/ 42 w 256"/>
              <a:gd name="T41" fmla="*/ 53 h 320"/>
              <a:gd name="T42" fmla="*/ 53 w 256"/>
              <a:gd name="T43" fmla="*/ 42 h 320"/>
              <a:gd name="T44" fmla="*/ 202 w 256"/>
              <a:gd name="T45" fmla="*/ 42 h 320"/>
              <a:gd name="T46" fmla="*/ 213 w 256"/>
              <a:gd name="T47" fmla="*/ 53 h 320"/>
              <a:gd name="T48" fmla="*/ 256 w 256"/>
              <a:gd name="T49" fmla="*/ 10 h 320"/>
              <a:gd name="T50" fmla="*/ 256 w 256"/>
              <a:gd name="T51" fmla="*/ 224 h 320"/>
              <a:gd name="T52" fmla="*/ 245 w 256"/>
              <a:gd name="T53" fmla="*/ 234 h 320"/>
              <a:gd name="T54" fmla="*/ 234 w 256"/>
              <a:gd name="T55" fmla="*/ 224 h 320"/>
              <a:gd name="T56" fmla="*/ 234 w 256"/>
              <a:gd name="T57" fmla="*/ 21 h 320"/>
              <a:gd name="T58" fmla="*/ 96 w 256"/>
              <a:gd name="T59" fmla="*/ 21 h 320"/>
              <a:gd name="T60" fmla="*/ 85 w 256"/>
              <a:gd name="T61" fmla="*/ 10 h 320"/>
              <a:gd name="T62" fmla="*/ 96 w 256"/>
              <a:gd name="T63" fmla="*/ 0 h 320"/>
              <a:gd name="T64" fmla="*/ 245 w 256"/>
              <a:gd name="T65" fmla="*/ 0 h 320"/>
              <a:gd name="T66" fmla="*/ 256 w 256"/>
              <a:gd name="T67" fmla="*/ 10 h 320"/>
              <a:gd name="T68" fmla="*/ 32 w 256"/>
              <a:gd name="T69" fmla="*/ 266 h 320"/>
              <a:gd name="T70" fmla="*/ 42 w 256"/>
              <a:gd name="T71" fmla="*/ 256 h 320"/>
              <a:gd name="T72" fmla="*/ 128 w 256"/>
              <a:gd name="T73" fmla="*/ 256 h 320"/>
              <a:gd name="T74" fmla="*/ 138 w 256"/>
              <a:gd name="T75" fmla="*/ 266 h 320"/>
              <a:gd name="T76" fmla="*/ 128 w 256"/>
              <a:gd name="T77" fmla="*/ 277 h 320"/>
              <a:gd name="T78" fmla="*/ 42 w 256"/>
              <a:gd name="T79" fmla="*/ 277 h 320"/>
              <a:gd name="T80" fmla="*/ 32 w 256"/>
              <a:gd name="T81" fmla="*/ 266 h 320"/>
              <a:gd name="T82" fmla="*/ 32 w 256"/>
              <a:gd name="T83" fmla="*/ 224 h 320"/>
              <a:gd name="T84" fmla="*/ 42 w 256"/>
              <a:gd name="T85" fmla="*/ 213 h 320"/>
              <a:gd name="T86" fmla="*/ 128 w 256"/>
              <a:gd name="T87" fmla="*/ 213 h 320"/>
              <a:gd name="T88" fmla="*/ 138 w 256"/>
              <a:gd name="T89" fmla="*/ 224 h 320"/>
              <a:gd name="T90" fmla="*/ 128 w 256"/>
              <a:gd name="T91" fmla="*/ 234 h 320"/>
              <a:gd name="T92" fmla="*/ 42 w 256"/>
              <a:gd name="T93" fmla="*/ 234 h 320"/>
              <a:gd name="T94" fmla="*/ 32 w 256"/>
              <a:gd name="T95" fmla="*/ 224 h 320"/>
              <a:gd name="T96" fmla="*/ 32 w 256"/>
              <a:gd name="T97" fmla="*/ 181 h 320"/>
              <a:gd name="T98" fmla="*/ 42 w 256"/>
              <a:gd name="T99" fmla="*/ 170 h 320"/>
              <a:gd name="T100" fmla="*/ 128 w 256"/>
              <a:gd name="T101" fmla="*/ 170 h 320"/>
              <a:gd name="T102" fmla="*/ 138 w 256"/>
              <a:gd name="T103" fmla="*/ 181 h 320"/>
              <a:gd name="T104" fmla="*/ 128 w 256"/>
              <a:gd name="T105" fmla="*/ 192 h 320"/>
              <a:gd name="T106" fmla="*/ 42 w 256"/>
              <a:gd name="T107" fmla="*/ 192 h 320"/>
              <a:gd name="T108" fmla="*/ 32 w 256"/>
              <a:gd name="T109" fmla="*/ 181 h 320"/>
              <a:gd name="T110" fmla="*/ 32 w 256"/>
              <a:gd name="T111" fmla="*/ 138 h 320"/>
              <a:gd name="T112" fmla="*/ 42 w 256"/>
              <a:gd name="T113" fmla="*/ 128 h 320"/>
              <a:gd name="T114" fmla="*/ 128 w 256"/>
              <a:gd name="T115" fmla="*/ 128 h 320"/>
              <a:gd name="T116" fmla="*/ 138 w 256"/>
              <a:gd name="T117" fmla="*/ 138 h 320"/>
              <a:gd name="T118" fmla="*/ 128 w 256"/>
              <a:gd name="T119" fmla="*/ 149 h 320"/>
              <a:gd name="T120" fmla="*/ 42 w 256"/>
              <a:gd name="T121" fmla="*/ 149 h 320"/>
              <a:gd name="T122" fmla="*/ 32 w 256"/>
              <a:gd name="T123" fmla="*/ 13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6" h="320">
                <a:moveTo>
                  <a:pt x="160" y="85"/>
                </a:moveTo>
                <a:cubicBezTo>
                  <a:pt x="10" y="85"/>
                  <a:pt x="10" y="85"/>
                  <a:pt x="10" y="85"/>
                </a:cubicBezTo>
                <a:cubicBezTo>
                  <a:pt x="4" y="85"/>
                  <a:pt x="0" y="90"/>
                  <a:pt x="0" y="96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15"/>
                  <a:pt x="4" y="320"/>
                  <a:pt x="10" y="320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6" y="320"/>
                  <a:pt x="170" y="315"/>
                  <a:pt x="170" y="309"/>
                </a:cubicBezTo>
                <a:cubicBezTo>
                  <a:pt x="170" y="96"/>
                  <a:pt x="170" y="96"/>
                  <a:pt x="170" y="96"/>
                </a:cubicBezTo>
                <a:cubicBezTo>
                  <a:pt x="170" y="90"/>
                  <a:pt x="166" y="85"/>
                  <a:pt x="160" y="85"/>
                </a:cubicBezTo>
                <a:close/>
                <a:moveTo>
                  <a:pt x="149" y="298"/>
                </a:moveTo>
                <a:cubicBezTo>
                  <a:pt x="21" y="298"/>
                  <a:pt x="21" y="298"/>
                  <a:pt x="21" y="298"/>
                </a:cubicBezTo>
                <a:cubicBezTo>
                  <a:pt x="21" y="106"/>
                  <a:pt x="21" y="106"/>
                  <a:pt x="21" y="106"/>
                </a:cubicBezTo>
                <a:cubicBezTo>
                  <a:pt x="149" y="106"/>
                  <a:pt x="149" y="106"/>
                  <a:pt x="149" y="106"/>
                </a:cubicBezTo>
                <a:lnTo>
                  <a:pt x="149" y="298"/>
                </a:lnTo>
                <a:close/>
                <a:moveTo>
                  <a:pt x="213" y="53"/>
                </a:moveTo>
                <a:cubicBezTo>
                  <a:pt x="213" y="266"/>
                  <a:pt x="213" y="266"/>
                  <a:pt x="213" y="266"/>
                </a:cubicBezTo>
                <a:cubicBezTo>
                  <a:pt x="213" y="272"/>
                  <a:pt x="208" y="277"/>
                  <a:pt x="202" y="277"/>
                </a:cubicBezTo>
                <a:cubicBezTo>
                  <a:pt x="196" y="277"/>
                  <a:pt x="192" y="272"/>
                  <a:pt x="192" y="266"/>
                </a:cubicBezTo>
                <a:cubicBezTo>
                  <a:pt x="192" y="64"/>
                  <a:pt x="192" y="64"/>
                  <a:pt x="192" y="64"/>
                </a:cubicBezTo>
                <a:cubicBezTo>
                  <a:pt x="53" y="64"/>
                  <a:pt x="53" y="64"/>
                  <a:pt x="53" y="64"/>
                </a:cubicBezTo>
                <a:cubicBezTo>
                  <a:pt x="47" y="64"/>
                  <a:pt x="42" y="59"/>
                  <a:pt x="42" y="53"/>
                </a:cubicBezTo>
                <a:cubicBezTo>
                  <a:pt x="42" y="47"/>
                  <a:pt x="47" y="42"/>
                  <a:pt x="53" y="42"/>
                </a:cubicBezTo>
                <a:cubicBezTo>
                  <a:pt x="202" y="42"/>
                  <a:pt x="202" y="42"/>
                  <a:pt x="202" y="42"/>
                </a:cubicBezTo>
                <a:cubicBezTo>
                  <a:pt x="208" y="42"/>
                  <a:pt x="213" y="47"/>
                  <a:pt x="213" y="53"/>
                </a:cubicBezTo>
                <a:close/>
                <a:moveTo>
                  <a:pt x="256" y="10"/>
                </a:moveTo>
                <a:cubicBezTo>
                  <a:pt x="256" y="224"/>
                  <a:pt x="256" y="224"/>
                  <a:pt x="256" y="224"/>
                </a:cubicBezTo>
                <a:cubicBezTo>
                  <a:pt x="256" y="230"/>
                  <a:pt x="251" y="234"/>
                  <a:pt x="245" y="234"/>
                </a:cubicBezTo>
                <a:cubicBezTo>
                  <a:pt x="239" y="234"/>
                  <a:pt x="234" y="230"/>
                  <a:pt x="234" y="224"/>
                </a:cubicBezTo>
                <a:cubicBezTo>
                  <a:pt x="234" y="21"/>
                  <a:pt x="234" y="21"/>
                  <a:pt x="23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0" y="21"/>
                  <a:pt x="85" y="16"/>
                  <a:pt x="85" y="10"/>
                </a:cubicBezTo>
                <a:cubicBezTo>
                  <a:pt x="85" y="4"/>
                  <a:pt x="90" y="0"/>
                  <a:pt x="96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51" y="0"/>
                  <a:pt x="256" y="4"/>
                  <a:pt x="256" y="10"/>
                </a:cubicBezTo>
                <a:close/>
                <a:moveTo>
                  <a:pt x="32" y="266"/>
                </a:moveTo>
                <a:cubicBezTo>
                  <a:pt x="32" y="260"/>
                  <a:pt x="36" y="256"/>
                  <a:pt x="42" y="256"/>
                </a:cubicBezTo>
                <a:cubicBezTo>
                  <a:pt x="128" y="256"/>
                  <a:pt x="128" y="256"/>
                  <a:pt x="128" y="256"/>
                </a:cubicBezTo>
                <a:cubicBezTo>
                  <a:pt x="134" y="256"/>
                  <a:pt x="138" y="260"/>
                  <a:pt x="138" y="266"/>
                </a:cubicBezTo>
                <a:cubicBezTo>
                  <a:pt x="138" y="272"/>
                  <a:pt x="134" y="277"/>
                  <a:pt x="128" y="277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36" y="277"/>
                  <a:pt x="32" y="272"/>
                  <a:pt x="32" y="266"/>
                </a:cubicBezTo>
                <a:close/>
                <a:moveTo>
                  <a:pt x="32" y="224"/>
                </a:moveTo>
                <a:cubicBezTo>
                  <a:pt x="32" y="218"/>
                  <a:pt x="36" y="213"/>
                  <a:pt x="42" y="213"/>
                </a:cubicBezTo>
                <a:cubicBezTo>
                  <a:pt x="128" y="213"/>
                  <a:pt x="128" y="213"/>
                  <a:pt x="128" y="213"/>
                </a:cubicBezTo>
                <a:cubicBezTo>
                  <a:pt x="134" y="213"/>
                  <a:pt x="138" y="218"/>
                  <a:pt x="138" y="224"/>
                </a:cubicBezTo>
                <a:cubicBezTo>
                  <a:pt x="138" y="230"/>
                  <a:pt x="134" y="234"/>
                  <a:pt x="128" y="234"/>
                </a:cubicBezTo>
                <a:cubicBezTo>
                  <a:pt x="42" y="234"/>
                  <a:pt x="42" y="234"/>
                  <a:pt x="42" y="234"/>
                </a:cubicBezTo>
                <a:cubicBezTo>
                  <a:pt x="36" y="234"/>
                  <a:pt x="32" y="230"/>
                  <a:pt x="32" y="224"/>
                </a:cubicBezTo>
                <a:close/>
                <a:moveTo>
                  <a:pt x="32" y="181"/>
                </a:moveTo>
                <a:cubicBezTo>
                  <a:pt x="32" y="175"/>
                  <a:pt x="36" y="170"/>
                  <a:pt x="42" y="170"/>
                </a:cubicBezTo>
                <a:cubicBezTo>
                  <a:pt x="128" y="170"/>
                  <a:pt x="128" y="170"/>
                  <a:pt x="128" y="170"/>
                </a:cubicBezTo>
                <a:cubicBezTo>
                  <a:pt x="134" y="170"/>
                  <a:pt x="138" y="175"/>
                  <a:pt x="138" y="181"/>
                </a:cubicBezTo>
                <a:cubicBezTo>
                  <a:pt x="138" y="187"/>
                  <a:pt x="134" y="192"/>
                  <a:pt x="128" y="192"/>
                </a:cubicBezTo>
                <a:cubicBezTo>
                  <a:pt x="42" y="192"/>
                  <a:pt x="42" y="192"/>
                  <a:pt x="42" y="192"/>
                </a:cubicBezTo>
                <a:cubicBezTo>
                  <a:pt x="36" y="192"/>
                  <a:pt x="32" y="187"/>
                  <a:pt x="32" y="181"/>
                </a:cubicBezTo>
                <a:close/>
                <a:moveTo>
                  <a:pt x="32" y="138"/>
                </a:moveTo>
                <a:cubicBezTo>
                  <a:pt x="32" y="132"/>
                  <a:pt x="36" y="128"/>
                  <a:pt x="42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34" y="128"/>
                  <a:pt x="138" y="132"/>
                  <a:pt x="138" y="138"/>
                </a:cubicBezTo>
                <a:cubicBezTo>
                  <a:pt x="138" y="144"/>
                  <a:pt x="134" y="149"/>
                  <a:pt x="128" y="149"/>
                </a:cubicBezTo>
                <a:cubicBezTo>
                  <a:pt x="42" y="149"/>
                  <a:pt x="42" y="149"/>
                  <a:pt x="42" y="149"/>
                </a:cubicBezTo>
                <a:cubicBezTo>
                  <a:pt x="36" y="149"/>
                  <a:pt x="32" y="144"/>
                  <a:pt x="32" y="138"/>
                </a:cubicBezTo>
                <a:close/>
              </a:path>
            </a:pathLst>
          </a:custGeom>
          <a:solidFill>
            <a:srgbClr val="5BC2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6BBB9F-89E4-497B-A642-588F5F552CC6}"/>
              </a:ext>
            </a:extLst>
          </p:cNvPr>
          <p:cNvSpPr txBox="1"/>
          <p:nvPr/>
        </p:nvSpPr>
        <p:spPr>
          <a:xfrm>
            <a:off x="463292" y="4536247"/>
            <a:ext cx="2566890" cy="815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313131"/>
                </a:solidFill>
                <a:latin typeface="Avenir Book" panose="02000503020000020003"/>
              </a:rPr>
              <a:t>SHIELD</a:t>
            </a:r>
          </a:p>
          <a:p>
            <a:pPr algn="ctr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313131"/>
                </a:solidFill>
                <a:latin typeface="Avenir Book" panose="02000503020000020003"/>
              </a:rPr>
              <a:t>LIVD Specifications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8D05784-A820-4DDC-BA40-53513A841B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2945" y="2809554"/>
            <a:ext cx="927538" cy="9275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E15157-D29E-4EDD-949F-CDC8B6B9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2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8A0B7-BB09-4DD6-9C5E-84D9BFCD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HSPC and CIIC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7E8B9-DDF9-4021-9AC8-BE04B4258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07255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Solor seeks to:</a:t>
            </a:r>
          </a:p>
          <a:p>
            <a:pPr lvl="0"/>
            <a:r>
              <a:rPr lang="en-US" b="1" dirty="0"/>
              <a:t>Improve upon quality assurance </a:t>
            </a:r>
            <a:r>
              <a:rPr lang="en-US" dirty="0"/>
              <a:t>and other metric calculations by clearly defining what is being measured (e.g. separation of concerns)</a:t>
            </a:r>
          </a:p>
          <a:p>
            <a:pPr lvl="0"/>
            <a:r>
              <a:rPr lang="en-US" b="1" dirty="0"/>
              <a:t>Establish a collaborative terminology environment </a:t>
            </a:r>
            <a:r>
              <a:rPr lang="en-US" dirty="0"/>
              <a:t>where remote and disparate teams can seamlessly work on health data standards projects</a:t>
            </a:r>
          </a:p>
          <a:p>
            <a:pPr lvl="0"/>
            <a:r>
              <a:rPr lang="en-US" b="1" dirty="0"/>
              <a:t>Provide comprehensive transparency of terminology data</a:t>
            </a:r>
            <a:r>
              <a:rPr lang="en-US" dirty="0"/>
              <a:t>, especially in the form of version control of edits over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2BB32-7D69-46A0-9673-DD040B56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1F9C6B-F8AA-44B8-BC9D-F7B6CF67F1AE}"/>
              </a:ext>
            </a:extLst>
          </p:cNvPr>
          <p:cNvSpPr/>
          <p:nvPr/>
        </p:nvSpPr>
        <p:spPr>
          <a:xfrm>
            <a:off x="1429973" y="5350524"/>
            <a:ext cx="9332053" cy="916133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venir Book" panose="02000503020000020003"/>
                <a:cs typeface="Arial" panose="020B0604020202020204" pitchFamily="34" charset="0"/>
              </a:rPr>
              <a:t>We want to expand the use and usability of exchanged data.</a:t>
            </a:r>
          </a:p>
        </p:txBody>
      </p:sp>
    </p:spTree>
    <p:extLst>
      <p:ext uri="{BB962C8B-B14F-4D97-AF65-F5344CB8AC3E}">
        <p14:creationId xmlns:p14="http://schemas.microsoft.com/office/powerpoint/2010/main" val="359190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CEBEFE1-212D-49F9-A98B-5665483DD5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65"/>
          <a:stretch/>
        </p:blipFill>
        <p:spPr>
          <a:xfrm>
            <a:off x="2252548" y="3963905"/>
            <a:ext cx="1619720" cy="719192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F3DE71-4C92-483B-909A-7DEB1153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Terminology Environment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466C2-F2C6-4828-88EE-954BBC20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88B1D514-9158-7143-952E-69DC611F0F0B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BF2F-D9B5-4DE9-81A6-41D2A09F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543" y="1475662"/>
            <a:ext cx="10515600" cy="1026083"/>
          </a:xfrm>
        </p:spPr>
        <p:txBody>
          <a:bodyPr>
            <a:normAutofit/>
          </a:bodyPr>
          <a:lstStyle/>
          <a:p>
            <a:r>
              <a:rPr lang="en-US" dirty="0"/>
              <a:t>We are currently developing a knowledge management environment that could potentially be used to integrate LIVD specifications   </a:t>
            </a:r>
          </a:p>
        </p:txBody>
      </p:sp>
      <p:pic>
        <p:nvPicPr>
          <p:cNvPr id="6" name="Graphic 5" descr="Teacher">
            <a:extLst>
              <a:ext uri="{FF2B5EF4-FFF2-40B4-BE49-F238E27FC236}">
                <a16:creationId xmlns:a16="http://schemas.microsoft.com/office/drawing/2014/main" id="{8F7CF042-8892-4B29-A25B-93804F6FD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7873" y="3223831"/>
            <a:ext cx="2604655" cy="26046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3D0A78-3587-4233-819F-F35851D982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65"/>
          <a:stretch/>
        </p:blipFill>
        <p:spPr>
          <a:xfrm>
            <a:off x="8081818" y="3838374"/>
            <a:ext cx="1727200" cy="766915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pic>
        <p:nvPicPr>
          <p:cNvPr id="11" name="Graphic 10" descr="Teacher">
            <a:extLst>
              <a:ext uri="{FF2B5EF4-FFF2-40B4-BE49-F238E27FC236}">
                <a16:creationId xmlns:a16="http://schemas.microsoft.com/office/drawing/2014/main" id="{E12E2848-D11F-4AB2-92C3-0213834E3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7855105" y="3217980"/>
            <a:ext cx="2604655" cy="260465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A3E2DE9-37A1-40E5-A292-A4C56977B3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3922" y="2080789"/>
            <a:ext cx="4512863" cy="2354537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1A2380-8559-4D5F-9265-296125ECA195}"/>
              </a:ext>
            </a:extLst>
          </p:cNvPr>
          <p:cNvCxnSpPr/>
          <p:nvPr/>
        </p:nvCxnSpPr>
        <p:spPr>
          <a:xfrm flipV="1">
            <a:off x="3165197" y="2914177"/>
            <a:ext cx="2253673" cy="607605"/>
          </a:xfrm>
          <a:prstGeom prst="straightConnector1">
            <a:avLst/>
          </a:prstGeom>
          <a:ln w="76200">
            <a:solidFill>
              <a:srgbClr val="002A7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01740D-B21C-4E89-BBEC-E21DD85DA334}"/>
              </a:ext>
            </a:extLst>
          </p:cNvPr>
          <p:cNvCxnSpPr>
            <a:cxnSpLocks/>
          </p:cNvCxnSpPr>
          <p:nvPr/>
        </p:nvCxnSpPr>
        <p:spPr>
          <a:xfrm>
            <a:off x="6531649" y="2909362"/>
            <a:ext cx="2356694" cy="608078"/>
          </a:xfrm>
          <a:prstGeom prst="straightConnector1">
            <a:avLst/>
          </a:prstGeom>
          <a:ln w="76200">
            <a:solidFill>
              <a:srgbClr val="002A7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3C43869-F6FB-4630-AA41-F0D892604D44}"/>
              </a:ext>
            </a:extLst>
          </p:cNvPr>
          <p:cNvSpPr/>
          <p:nvPr/>
        </p:nvSpPr>
        <p:spPr>
          <a:xfrm>
            <a:off x="3677065" y="5213317"/>
            <a:ext cx="4644556" cy="1386336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Book" panose="02000503020000020003"/>
              </a:rPr>
              <a:t>Learn more at the next event:</a:t>
            </a: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venir Book" panose="02000503020000020003"/>
              </a:rPr>
              <a:t>Solor – Technical Discussion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Book" panose="02000503020000020003"/>
              </a:rPr>
              <a:t>Today, 2:30pm – 5pm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Book" panose="02000503020000020003"/>
              </a:rPr>
              <a:t>Room FCB 2W1L</a:t>
            </a:r>
          </a:p>
        </p:txBody>
      </p:sp>
    </p:spTree>
    <p:extLst>
      <p:ext uri="{BB962C8B-B14F-4D97-AF65-F5344CB8AC3E}">
        <p14:creationId xmlns:p14="http://schemas.microsoft.com/office/powerpoint/2010/main" val="1301544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8879A-5D68-4211-BC6A-5274DBD4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Collaboration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DB73B-5269-4CAD-9092-18A07611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134223-C271-4763-9CF0-951E8DD8690A}"/>
              </a:ext>
            </a:extLst>
          </p:cNvPr>
          <p:cNvSpPr txBox="1">
            <a:spLocks/>
          </p:cNvSpPr>
          <p:nvPr/>
        </p:nvSpPr>
        <p:spPr>
          <a:xfrm>
            <a:off x="838200" y="1754870"/>
            <a:ext cx="105156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6" indent="-228596" algn="l" defTabSz="914384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972FF"/>
              </a:buClr>
              <a:buFont typeface="Arial"/>
              <a:buChar char="•"/>
              <a:defRPr sz="2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78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4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298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0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17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364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556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We are pursuing exciting projects with </a:t>
            </a:r>
          </a:p>
          <a:p>
            <a:pPr marL="571500" indent="-571500">
              <a:buAutoNum type="romanLcParenBoth"/>
            </a:pPr>
            <a:r>
              <a:rPr lang="en-US" b="1" dirty="0"/>
              <a:t>FDA SHIELD / IICC working group </a:t>
            </a:r>
            <a:r>
              <a:rPr lang="en-US" dirty="0"/>
              <a:t>to integrate device manufacturer data in a standardized common model for laboratories, and</a:t>
            </a:r>
          </a:p>
          <a:p>
            <a:pPr marL="571500" indent="-571500">
              <a:buAutoNum type="romanLcParenBoth"/>
            </a:pPr>
            <a:r>
              <a:rPr lang="en-US" b="1" dirty="0"/>
              <a:t>Intermountain Healthcare </a:t>
            </a:r>
            <a:r>
              <a:rPr lang="en-US" dirty="0"/>
              <a:t>to develop a methodology to integrate Clinical LOINC to SNOMED for Skin and Wound Assessment Models</a:t>
            </a:r>
          </a:p>
          <a:p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r>
              <a:rPr lang="en-US" dirty="0"/>
              <a:t>	 </a:t>
            </a:r>
          </a:p>
          <a:p>
            <a:pPr marL="0" indent="0">
              <a:buFont typeface="Arial"/>
              <a:buNone/>
            </a:pPr>
            <a:endParaRPr lang="en-US" i="1" dirty="0"/>
          </a:p>
          <a:p>
            <a:pPr marL="0" indent="0">
              <a:buFont typeface="Arial"/>
              <a:buNone/>
            </a:pPr>
            <a:endParaRPr lang="en-US" i="1" dirty="0"/>
          </a:p>
          <a:p>
            <a:pPr marL="0" indent="0">
              <a:buFont typeface="Arial"/>
              <a:buNone/>
            </a:pPr>
            <a:endParaRPr lang="en-US" i="1" dirty="0"/>
          </a:p>
          <a:p>
            <a:pPr marL="0" indent="0">
              <a:buFont typeface="Arial"/>
              <a:buNone/>
            </a:pPr>
            <a:endParaRPr lang="en-US" dirty="0"/>
          </a:p>
          <a:p>
            <a:pPr marL="457192" lvl="1" indent="0">
              <a:buFont typeface="Arial"/>
              <a:buNone/>
            </a:pPr>
            <a:endParaRPr lang="en-US" dirty="0"/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0C3B8B5C-F0D8-4951-814D-075B81AEE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08517" y="4195191"/>
            <a:ext cx="1229547" cy="12295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F603A8-10D0-4799-B30D-FA912B9C9D96}"/>
              </a:ext>
            </a:extLst>
          </p:cNvPr>
          <p:cNvSpPr txBox="1"/>
          <p:nvPr/>
        </p:nvSpPr>
        <p:spPr>
          <a:xfrm>
            <a:off x="2253160" y="4314652"/>
            <a:ext cx="2127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 panose="02000503020000020003"/>
              </a:rPr>
              <a:t>Share Your Requirements /</a:t>
            </a:r>
          </a:p>
          <a:p>
            <a:r>
              <a:rPr lang="en-US" dirty="0">
                <a:latin typeface="Avenir Book" panose="02000503020000020003"/>
              </a:rPr>
              <a:t>Data Samples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B60BCF-C977-4304-9DC2-5C6E04D9CA60}"/>
              </a:ext>
            </a:extLst>
          </p:cNvPr>
          <p:cNvSpPr txBox="1"/>
          <p:nvPr/>
        </p:nvSpPr>
        <p:spPr>
          <a:xfrm>
            <a:off x="5684633" y="4303921"/>
            <a:ext cx="2458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 panose="02000503020000020003"/>
              </a:rPr>
              <a:t>Validate the Solor Interoperability Model</a:t>
            </a:r>
          </a:p>
        </p:txBody>
      </p:sp>
      <p:pic>
        <p:nvPicPr>
          <p:cNvPr id="10" name="Graphic 9" descr="Playbook">
            <a:extLst>
              <a:ext uri="{FF2B5EF4-FFF2-40B4-BE49-F238E27FC236}">
                <a16:creationId xmlns:a16="http://schemas.microsoft.com/office/drawing/2014/main" id="{0850A1AF-D3D3-4130-AD5A-27B7393CB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71851" y="4249556"/>
            <a:ext cx="1309060" cy="13090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7D83857-4BC6-4624-9E0E-F6EDF3D20796}"/>
              </a:ext>
            </a:extLst>
          </p:cNvPr>
          <p:cNvSpPr txBox="1"/>
          <p:nvPr/>
        </p:nvSpPr>
        <p:spPr>
          <a:xfrm>
            <a:off x="9313418" y="4249555"/>
            <a:ext cx="2458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 panose="02000503020000020003"/>
              </a:rPr>
              <a:t>Integrate and Apply Solor to Your Workflow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79CD7-0593-4A8C-93CF-13E3272D57F8}"/>
              </a:ext>
            </a:extLst>
          </p:cNvPr>
          <p:cNvSpPr/>
          <p:nvPr/>
        </p:nvSpPr>
        <p:spPr>
          <a:xfrm>
            <a:off x="3187829" y="5825068"/>
            <a:ext cx="6259688" cy="651415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venir Book" panose="02000503020000020003"/>
              </a:rPr>
              <a:t>Discussion on Next Steps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35485B-459C-4EA3-9C3C-6EEE398D69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00" y="4303921"/>
            <a:ext cx="1309060" cy="122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3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929"/>
            <a:ext cx="10515600" cy="4924422"/>
          </a:xfrm>
        </p:spPr>
        <p:txBody>
          <a:bodyPr>
            <a:noAutofit/>
          </a:bodyPr>
          <a:lstStyle/>
          <a:p>
            <a:r>
              <a:rPr lang="en-US" sz="2400" dirty="0"/>
              <a:t>Solor project information on HSPC Confluence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hlinkClick r:id="rId2"/>
              </a:rPr>
              <a:t>https://healthservices.atlassian.net/wiki/spaces/Solor/overview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Solor Website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hlinkClick r:id="rId3"/>
              </a:rPr>
              <a:t>http://solor.io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hlinkClick r:id="rId4"/>
              </a:rPr>
              <a:t>http://solor.io/blog/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For more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Keith Campbell, Chief Architect, campbell@informatics.com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Susan </a:t>
            </a:r>
            <a:r>
              <a:rPr lang="en-US" sz="2000" dirty="0" err="1"/>
              <a:t>Matney</a:t>
            </a:r>
            <a:r>
              <a:rPr lang="en-US" sz="2000" dirty="0"/>
              <a:t>, Terminology and Modeling Initiative Leader, Susan.Matney@imail.org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Andrew Sills, Software Architect, asills@deloitte.com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Raja Cholan, Informatics Support, rcholan@deloitte.com </a:t>
            </a:r>
            <a:br>
              <a:rPr lang="en-US" sz="2000" dirty="0"/>
            </a:b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22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92" y="2376448"/>
            <a:ext cx="2463800" cy="164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16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C1AF-C98F-4C55-B34E-9F22344D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96675"/>
            <a:ext cx="10194738" cy="3367749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4BFC2-BABE-4C58-A22F-793F61C10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94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8E14A527-B831-45C0-94C6-1F28D285E282}"/>
              </a:ext>
            </a:extLst>
          </p:cNvPr>
          <p:cNvSpPr/>
          <p:nvPr/>
        </p:nvSpPr>
        <p:spPr>
          <a:xfrm>
            <a:off x="5785200" y="1413392"/>
            <a:ext cx="5445312" cy="89884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DF448D-3FF5-410F-A174-6E36CAA57883}"/>
              </a:ext>
            </a:extLst>
          </p:cNvPr>
          <p:cNvSpPr/>
          <p:nvPr/>
        </p:nvSpPr>
        <p:spPr>
          <a:xfrm>
            <a:off x="5785200" y="1069586"/>
            <a:ext cx="1815104" cy="343278"/>
          </a:xfrm>
          <a:prstGeom prst="rect">
            <a:avLst/>
          </a:prstGeom>
          <a:solidFill>
            <a:srgbClr val="5DC200"/>
          </a:solidFill>
          <a:ln w="9525"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venir Roman" panose="02000503020000020003"/>
              </a:rPr>
              <a:t>SNOMED CT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8644690-D8BA-456E-9885-FEA2169FC2EB}"/>
              </a:ext>
            </a:extLst>
          </p:cNvPr>
          <p:cNvSpPr/>
          <p:nvPr/>
        </p:nvSpPr>
        <p:spPr>
          <a:xfrm>
            <a:off x="7600304" y="1071384"/>
            <a:ext cx="1815104" cy="340590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venir Roman" panose="02000503020000020003"/>
              </a:rPr>
              <a:t>LOINC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8361CC0-F11F-4021-8837-28371E90CF02}"/>
              </a:ext>
            </a:extLst>
          </p:cNvPr>
          <p:cNvGrpSpPr/>
          <p:nvPr/>
        </p:nvGrpSpPr>
        <p:grpSpPr>
          <a:xfrm>
            <a:off x="673744" y="1470142"/>
            <a:ext cx="4436369" cy="3354776"/>
            <a:chOff x="3741083" y="1155607"/>
            <a:chExt cx="4415612" cy="3506905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FCBDBEA-4822-4D83-9456-6A9E8BABA87F}"/>
                </a:ext>
              </a:extLst>
            </p:cNvPr>
            <p:cNvSpPr/>
            <p:nvPr/>
          </p:nvSpPr>
          <p:spPr>
            <a:xfrm>
              <a:off x="3741083" y="1588905"/>
              <a:ext cx="2943336" cy="2943336"/>
            </a:xfrm>
            <a:prstGeom prst="ellipse">
              <a:avLst/>
            </a:prstGeom>
            <a:solidFill>
              <a:srgbClr val="5DC200"/>
            </a:solidFill>
            <a:ln w="25400">
              <a:solidFill>
                <a:srgbClr val="002A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Roman" panose="02000503020000020003"/>
                  <a:ea typeface="Avenir Heavy" charset="0"/>
                  <a:cs typeface="Avenir Heavy" charset="0"/>
                </a:rPr>
                <a:t>SNOMED CT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2FB941D-7604-44B2-8C44-7927E0C9C248}"/>
                </a:ext>
              </a:extLst>
            </p:cNvPr>
            <p:cNvSpPr/>
            <p:nvPr/>
          </p:nvSpPr>
          <p:spPr>
            <a:xfrm>
              <a:off x="5952301" y="1155607"/>
              <a:ext cx="1885700" cy="1885699"/>
            </a:xfrm>
            <a:prstGeom prst="ellipse">
              <a:avLst/>
            </a:prstGeom>
            <a:solidFill>
              <a:srgbClr val="FF9300">
                <a:alpha val="82000"/>
              </a:srgbClr>
            </a:solidFill>
            <a:ln w="22225">
              <a:solidFill>
                <a:srgbClr val="002A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Roman" panose="02000503020000020003"/>
                  <a:ea typeface="Avenir Heavy" charset="0"/>
                  <a:cs typeface="Avenir Heavy" charset="0"/>
                </a:rPr>
                <a:t>Lab LOINC</a:t>
              </a:r>
            </a:p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Roman" panose="02000503020000020003"/>
                <a:ea typeface="Avenir Heavy" charset="0"/>
                <a:cs typeface="Avenir Heavy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F0D917F-8660-4051-AF2D-A2CDA4269F4A}"/>
                </a:ext>
              </a:extLst>
            </p:cNvPr>
            <p:cNvSpPr/>
            <p:nvPr/>
          </p:nvSpPr>
          <p:spPr>
            <a:xfrm>
              <a:off x="5960255" y="2466073"/>
              <a:ext cx="2196440" cy="2196439"/>
            </a:xfrm>
            <a:prstGeom prst="ellipse">
              <a:avLst/>
            </a:prstGeom>
            <a:solidFill>
              <a:srgbClr val="FF2600">
                <a:alpha val="85000"/>
              </a:srgbClr>
            </a:solidFill>
            <a:ln w="19050">
              <a:solidFill>
                <a:srgbClr val="002A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Roman" panose="02000503020000020003"/>
                  <a:ea typeface="Avenir Heavy" charset="0"/>
                  <a:cs typeface="Avenir Heavy" charset="0"/>
                </a:rPr>
                <a:t>RxNorm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Roman" panose="02000503020000020003"/>
                <a:ea typeface="Avenir Heavy" charset="0"/>
                <a:cs typeface="Avenir Heavy" charset="0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0B1FE8A6-5FEE-46CD-BBBE-35F8FF48C656}"/>
              </a:ext>
            </a:extLst>
          </p:cNvPr>
          <p:cNvSpPr/>
          <p:nvPr/>
        </p:nvSpPr>
        <p:spPr>
          <a:xfrm>
            <a:off x="5774012" y="4848551"/>
            <a:ext cx="5475903" cy="1456457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A139FEA-7737-428F-B5F0-E3A4ABB3E86E}"/>
              </a:ext>
            </a:extLst>
          </p:cNvPr>
          <p:cNvSpPr/>
          <p:nvPr/>
        </p:nvSpPr>
        <p:spPr>
          <a:xfrm>
            <a:off x="5774012" y="4498512"/>
            <a:ext cx="1825301" cy="343278"/>
          </a:xfrm>
          <a:prstGeom prst="rect">
            <a:avLst/>
          </a:prstGeom>
          <a:solidFill>
            <a:srgbClr val="5DC200"/>
          </a:solidFill>
          <a:ln w="9525"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venir Roman" panose="02000503020000020003"/>
              </a:rPr>
              <a:t>SNOMED CT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54411A-CC25-4AAC-8CF5-F508383909CF}"/>
              </a:ext>
            </a:extLst>
          </p:cNvPr>
          <p:cNvSpPr/>
          <p:nvPr/>
        </p:nvSpPr>
        <p:spPr>
          <a:xfrm>
            <a:off x="9424614" y="4507282"/>
            <a:ext cx="1825301" cy="343278"/>
          </a:xfrm>
          <a:prstGeom prst="rect">
            <a:avLst/>
          </a:prstGeom>
          <a:solidFill>
            <a:srgbClr val="FF4626"/>
          </a:solidFill>
          <a:ln w="952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Avenir Roman" panose="02000503020000020003"/>
              </a:rPr>
              <a:t>RxNorm</a:t>
            </a:r>
            <a:endParaRPr lang="en-US" sz="2000" b="1" dirty="0">
              <a:latin typeface="Avenir Roman" panose="02000503020000020003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E119F9C-5A82-4661-88B7-5C3B66F88532}"/>
              </a:ext>
            </a:extLst>
          </p:cNvPr>
          <p:cNvSpPr/>
          <p:nvPr/>
        </p:nvSpPr>
        <p:spPr>
          <a:xfrm>
            <a:off x="5804603" y="2891296"/>
            <a:ext cx="5445312" cy="1456457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FA24C2-9610-4C85-B15C-B2485C00A043}"/>
              </a:ext>
            </a:extLst>
          </p:cNvPr>
          <p:cNvSpPr/>
          <p:nvPr/>
        </p:nvSpPr>
        <p:spPr>
          <a:xfrm>
            <a:off x="5804603" y="2550265"/>
            <a:ext cx="1815104" cy="343278"/>
          </a:xfrm>
          <a:prstGeom prst="rect">
            <a:avLst/>
          </a:prstGeom>
          <a:solidFill>
            <a:srgbClr val="5DC200"/>
          </a:solidFill>
          <a:ln w="9525"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venir Roman" panose="02000503020000020003"/>
              </a:rPr>
              <a:t>SNOMED CT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5B445B9-6080-4C5F-9E12-AB326A60E7F9}"/>
              </a:ext>
            </a:extLst>
          </p:cNvPr>
          <p:cNvSpPr/>
          <p:nvPr/>
        </p:nvSpPr>
        <p:spPr>
          <a:xfrm>
            <a:off x="7619707" y="2550477"/>
            <a:ext cx="1815104" cy="343278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venir Roman" panose="02000503020000020003"/>
              </a:rPr>
              <a:t>LOINC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4FD1F83-0C33-406A-AA86-954F085B5F81}"/>
              </a:ext>
            </a:extLst>
          </p:cNvPr>
          <p:cNvSpPr/>
          <p:nvPr/>
        </p:nvSpPr>
        <p:spPr>
          <a:xfrm>
            <a:off x="9434813" y="2549923"/>
            <a:ext cx="1815104" cy="343278"/>
          </a:xfrm>
          <a:prstGeom prst="rect">
            <a:avLst/>
          </a:prstGeom>
          <a:solidFill>
            <a:srgbClr val="FF4626"/>
          </a:solidFill>
          <a:ln w="952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Avenir Roman" panose="02000503020000020003"/>
              </a:rPr>
              <a:t>RxNorm</a:t>
            </a:r>
            <a:endParaRPr lang="en-US" sz="2000" b="1" dirty="0">
              <a:latin typeface="Avenir Roman" panose="020005030200000200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595"/>
            <a:ext cx="10515600" cy="1325563"/>
          </a:xfrm>
        </p:spPr>
        <p:txBody>
          <a:bodyPr/>
          <a:lstStyle/>
          <a:p>
            <a:r>
              <a:rPr lang="en-US" dirty="0"/>
              <a:t>Overlap in Content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83CE96-3B45-4C2E-AD3A-B4C1A30F8344}"/>
              </a:ext>
            </a:extLst>
          </p:cNvPr>
          <p:cNvSpPr/>
          <p:nvPr/>
        </p:nvSpPr>
        <p:spPr>
          <a:xfrm>
            <a:off x="5785449" y="3013887"/>
            <a:ext cx="54670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EE7612"/>
                </a:solidFill>
                <a:effectLst/>
                <a:uLnTx/>
                <a:uFillTx/>
                <a:latin typeface="Avenir Book"/>
                <a:ea typeface="Avenir Black" charset="0"/>
                <a:cs typeface="Avenir Black" charset="0"/>
              </a:rPr>
              <a:t>LOINC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EE7612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: Gentamicin is a component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8382ECE-D724-489E-8ADB-26A9CA63DDAB}"/>
              </a:ext>
            </a:extLst>
          </p:cNvPr>
          <p:cNvSpPr/>
          <p:nvPr/>
        </p:nvSpPr>
        <p:spPr>
          <a:xfrm>
            <a:off x="5785449" y="3460782"/>
            <a:ext cx="54854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Black" charset="0"/>
                <a:cs typeface="Avenir Black" charset="0"/>
              </a:rPr>
              <a:t>SNOMED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: Gentamicin is a substance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CEE020-F90A-4C12-95A0-E9AFB4879262}"/>
              </a:ext>
            </a:extLst>
          </p:cNvPr>
          <p:cNvSpPr/>
          <p:nvPr/>
        </p:nvSpPr>
        <p:spPr>
          <a:xfrm>
            <a:off x="5785449" y="3907676"/>
            <a:ext cx="54817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Avenir Book"/>
                <a:ea typeface="Avenir Black" charset="0"/>
                <a:cs typeface="Avenir Black" charset="0"/>
              </a:rPr>
              <a:t>RxNorm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: Gentamicin is an ingredient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EA42B4-AC36-49DB-A53E-3704C2D602F3}"/>
              </a:ext>
            </a:extLst>
          </p:cNvPr>
          <p:cNvCxnSpPr>
            <a:cxnSpLocks/>
            <a:stCxn id="45" idx="1"/>
          </p:cNvCxnSpPr>
          <p:nvPr/>
        </p:nvCxnSpPr>
        <p:spPr>
          <a:xfrm flipH="1" flipV="1">
            <a:off x="3384331" y="3013887"/>
            <a:ext cx="2420272" cy="605638"/>
          </a:xfrm>
          <a:prstGeom prst="straightConnector1">
            <a:avLst/>
          </a:prstGeom>
          <a:ln w="28575">
            <a:solidFill>
              <a:srgbClr val="002A77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F1C34F1-EFA9-44CB-9E4A-7465D415FF03}"/>
              </a:ext>
            </a:extLst>
          </p:cNvPr>
          <p:cNvSpPr/>
          <p:nvPr/>
        </p:nvSpPr>
        <p:spPr>
          <a:xfrm>
            <a:off x="5756265" y="4896996"/>
            <a:ext cx="5265208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SNOMED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: Gentamicin is a product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E3ACBA-3240-4FBA-8ED7-8043EE146858}"/>
              </a:ext>
            </a:extLst>
          </p:cNvPr>
          <p:cNvSpPr/>
          <p:nvPr/>
        </p:nvSpPr>
        <p:spPr>
          <a:xfrm>
            <a:off x="5756265" y="5240440"/>
            <a:ext cx="5673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SNOMED: 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Gentamicin 0.3% preservative-free eye drops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36CCF6-B67A-4F39-B11B-5BC45F10D03F}"/>
              </a:ext>
            </a:extLst>
          </p:cNvPr>
          <p:cNvSpPr/>
          <p:nvPr/>
        </p:nvSpPr>
        <p:spPr>
          <a:xfrm>
            <a:off x="5756265" y="5594901"/>
            <a:ext cx="5475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RxNorm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: Gentamicin sulfate 0.3% Ophthalmic Solution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3B2B7C-6010-48C4-9C74-1F3D3A680DF4}"/>
              </a:ext>
            </a:extLst>
          </p:cNvPr>
          <p:cNvSpPr/>
          <p:nvPr/>
        </p:nvSpPr>
        <p:spPr>
          <a:xfrm>
            <a:off x="5756265" y="5957879"/>
            <a:ext cx="5265208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RxNorm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: Gentamicin is a </a:t>
            </a:r>
            <a:r>
              <a:rPr lang="en-US" sz="1600" dirty="0">
                <a:solidFill>
                  <a:srgbClr val="FF0000"/>
                </a:solidFill>
                <a:latin typeface="Avenir Book"/>
                <a:ea typeface="Avenir Medium" charset="0"/>
                <a:cs typeface="Avenir Medium" charset="0"/>
              </a:rPr>
              <a:t>p</a:t>
            </a:r>
            <a:r>
              <a:rPr kumimoji="0" lang="en-US" sz="160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roduct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venir Book"/>
              <a:ea typeface="Avenir Medium" charset="0"/>
              <a:cs typeface="Avenir Medium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D539056-4FDC-45F8-8ADD-59699118C19C}"/>
              </a:ext>
            </a:extLst>
          </p:cNvPr>
          <p:cNvCxnSpPr>
            <a:cxnSpLocks/>
          </p:cNvCxnSpPr>
          <p:nvPr/>
        </p:nvCxnSpPr>
        <p:spPr>
          <a:xfrm flipH="1" flipV="1">
            <a:off x="3107885" y="3887811"/>
            <a:ext cx="2662878" cy="1123377"/>
          </a:xfrm>
          <a:prstGeom prst="straightConnector1">
            <a:avLst/>
          </a:prstGeom>
          <a:ln w="28575">
            <a:solidFill>
              <a:srgbClr val="002A77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51443D-6130-4CFF-8D0A-DD85CA20A574}"/>
              </a:ext>
            </a:extLst>
          </p:cNvPr>
          <p:cNvSpPr txBox="1"/>
          <p:nvPr/>
        </p:nvSpPr>
        <p:spPr>
          <a:xfrm>
            <a:off x="5804604" y="1959262"/>
            <a:ext cx="5683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Black" charset="0"/>
                <a:cs typeface="Avenir Black" charset="0"/>
              </a:rPr>
              <a:t>SNOMED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5BC200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: Gentamicin is a component of laboratory tests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7C7607-C2DD-4469-A145-92873482988A}"/>
              </a:ext>
            </a:extLst>
          </p:cNvPr>
          <p:cNvSpPr/>
          <p:nvPr/>
        </p:nvSpPr>
        <p:spPr>
          <a:xfrm>
            <a:off x="5804604" y="1495894"/>
            <a:ext cx="53963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EE7612"/>
                </a:solidFill>
                <a:effectLst/>
                <a:uLnTx/>
                <a:uFillTx/>
                <a:latin typeface="Avenir Book"/>
                <a:ea typeface="Avenir Black" charset="0"/>
                <a:cs typeface="Avenir Black" charset="0"/>
              </a:rPr>
              <a:t>LOINC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rgbClr val="EE7612"/>
                </a:solidFill>
                <a:effectLst/>
                <a:uLnTx/>
                <a:uFillTx/>
                <a:latin typeface="Avenir Book"/>
                <a:ea typeface="Avenir Heavy" charset="0"/>
                <a:cs typeface="Avenir Heavy" charset="0"/>
              </a:rPr>
              <a:t>: Gentamicin is a component of laboratory tests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69E25E-4CFC-4EB4-8FB9-BBF7DA57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>
                <a:latin typeface="Avenir-Book" panose="02000503020000020003" pitchFamily="2" charset="0"/>
              </a:rPr>
              <a:t>24</a:t>
            </a:fld>
            <a:endParaRPr lang="en-US">
              <a:latin typeface="Avenir-Book" panose="02000503020000020003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4CEA3F3-BB9F-4763-B001-9DB45B44A86F}"/>
              </a:ext>
            </a:extLst>
          </p:cNvPr>
          <p:cNvCxnSpPr>
            <a:cxnSpLocks/>
          </p:cNvCxnSpPr>
          <p:nvPr/>
        </p:nvCxnSpPr>
        <p:spPr>
          <a:xfrm flipH="1">
            <a:off x="3245504" y="2226945"/>
            <a:ext cx="2539696" cy="435171"/>
          </a:xfrm>
          <a:prstGeom prst="straightConnector1">
            <a:avLst/>
          </a:prstGeom>
          <a:ln w="28575">
            <a:solidFill>
              <a:srgbClr val="002A77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4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7" grpId="0" animBg="1"/>
      <p:bldP spid="38" grpId="0" animBg="1"/>
      <p:bldP spid="47" grpId="0" animBg="1"/>
      <p:bldP spid="48" grpId="0" animBg="1"/>
      <p:bldP spid="49" grpId="0" animBg="1"/>
      <p:bldP spid="45" grpId="0" animBg="1"/>
      <p:bldP spid="43" grpId="0" animBg="1"/>
      <p:bldP spid="44" grpId="0" animBg="1"/>
      <p:bldP spid="46" grpId="0" animBg="1"/>
      <p:bldP spid="17" grpId="0"/>
      <p:bldP spid="18" grpId="0"/>
      <p:bldP spid="20" grpId="0"/>
      <p:bldP spid="22" grpId="0"/>
      <p:bldP spid="23" grpId="0"/>
      <p:bldP spid="24" grpId="0"/>
      <p:bldP spid="25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/>
          <a:lstStyle/>
          <a:p>
            <a:r>
              <a:rPr lang="en-US" dirty="0"/>
              <a:t>SNOMED Mapping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37538" y="4023825"/>
            <a:ext cx="2878525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5DC2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venir Heavy" panose="02000503020000020003" pitchFamily="2" charset="0"/>
                <a:ea typeface="Avenir Medium" charset="0"/>
                <a:cs typeface="Avenir Medium" charset="0"/>
              </a:rPr>
              <a:t>SNOMED Code: 373080008</a:t>
            </a:r>
          </a:p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/>
              <a:ea typeface="Avenir Medium" charset="0"/>
              <a:cs typeface="Avenir Medium" charset="0"/>
            </a:endParaRPr>
          </a:p>
          <a:p>
            <a:r>
              <a:rPr lang="en-US" sz="1800" dirty="0">
                <a:latin typeface="Avenir Book"/>
                <a:ea typeface="Avenir Medium" charset="0"/>
                <a:cs typeface="Avenir Medium" charset="0"/>
              </a:rPr>
              <a:t>Malignant neoplasm of lower inner quadrant of breast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57145" y="1515076"/>
            <a:ext cx="3014308" cy="369332"/>
          </a:xfrm>
          <a:prstGeom prst="rect">
            <a:avLst/>
          </a:prstGeom>
          <a:solidFill>
            <a:srgbClr val="2972FF"/>
          </a:solidFill>
          <a:ln w="12700">
            <a:solidFill>
              <a:srgbClr val="2972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Heavy" panose="02000503020000020003" pitchFamily="2" charset="0"/>
                <a:ea typeface="Arial" charset="0"/>
                <a:cs typeface="Arial" charset="0"/>
              </a:rPr>
              <a:t>Organization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3859" y="1517347"/>
            <a:ext cx="3036542" cy="369332"/>
          </a:xfrm>
          <a:prstGeom prst="rect">
            <a:avLst/>
          </a:prstGeom>
          <a:solidFill>
            <a:srgbClr val="2972FF"/>
          </a:solidFill>
          <a:ln w="12700">
            <a:solidFill>
              <a:srgbClr val="2972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Heavy" panose="02000503020000020003" pitchFamily="2" charset="0"/>
                <a:ea typeface="Arial" charset="0"/>
                <a:cs typeface="Arial" charset="0"/>
              </a:rPr>
              <a:t>Organization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7862" y="4114824"/>
            <a:ext cx="3040579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5DC2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Avenir Heavy" panose="02000503020000020003" pitchFamily="2" charset="0"/>
                <a:ea typeface="Avenir Medium" charset="0"/>
                <a:cs typeface="Avenir Medium" charset="0"/>
              </a:rPr>
              <a:t>SNOMED Code: </a:t>
            </a:r>
          </a:p>
          <a:p>
            <a:pPr algn="ctr"/>
            <a:r>
              <a:rPr lang="en-US" sz="1800" b="1" dirty="0">
                <a:latin typeface="Avenir Heavy" panose="02000503020000020003" pitchFamily="2" charset="0"/>
                <a:ea typeface="Avenir Medium" charset="0"/>
                <a:cs typeface="Avenir Medium" charset="0"/>
              </a:rPr>
              <a:t>408643008</a:t>
            </a:r>
          </a:p>
          <a:p>
            <a:endParaRPr lang="en-US" sz="800" dirty="0">
              <a:latin typeface="Avenir Book"/>
              <a:ea typeface="Avenir Medium" charset="0"/>
              <a:cs typeface="Avenir Medium" charset="0"/>
            </a:endParaRPr>
          </a:p>
          <a:p>
            <a:r>
              <a:rPr lang="en-US" sz="1800" dirty="0">
                <a:latin typeface="Avenir Book"/>
                <a:ea typeface="Avenir Medium" charset="0"/>
                <a:cs typeface="Avenir Medium" charset="0"/>
              </a:rPr>
              <a:t>Infiltrating ductal carcinoma of breast</a:t>
            </a:r>
          </a:p>
        </p:txBody>
      </p:sp>
      <p:sp>
        <p:nvSpPr>
          <p:cNvPr id="9" name="Rectangle 8"/>
          <p:cNvSpPr/>
          <p:nvPr/>
        </p:nvSpPr>
        <p:spPr>
          <a:xfrm>
            <a:off x="789788" y="1883554"/>
            <a:ext cx="3040580" cy="1099378"/>
          </a:xfrm>
          <a:prstGeom prst="rect">
            <a:avLst/>
          </a:prstGeom>
          <a:solidFill>
            <a:srgbClr val="2972FF">
              <a:alpha val="29804"/>
            </a:srgbClr>
          </a:solidFill>
          <a:ln w="9525"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Local</a:t>
            </a: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 code: </a:t>
            </a: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12345</a:t>
            </a: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 </a:t>
            </a:r>
          </a:p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/>
              <a:ea typeface="Avenir Medium" charset="0"/>
              <a:cs typeface="Avenir Medium" charset="0"/>
            </a:endParaRPr>
          </a:p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Infiltrating ductal carcinoma of lower inner quadrant of breast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55218" y="1398573"/>
            <a:ext cx="3700691" cy="2692117"/>
            <a:chOff x="3741083" y="1288868"/>
            <a:chExt cx="4415612" cy="3373644"/>
          </a:xfrm>
        </p:grpSpPr>
        <p:sp>
          <p:nvSpPr>
            <p:cNvPr id="17" name="Oval 16"/>
            <p:cNvSpPr/>
            <p:nvPr/>
          </p:nvSpPr>
          <p:spPr>
            <a:xfrm>
              <a:off x="3741083" y="1588905"/>
              <a:ext cx="2943336" cy="2943336"/>
            </a:xfrm>
            <a:prstGeom prst="ellipse">
              <a:avLst/>
            </a:prstGeom>
            <a:solidFill>
              <a:srgbClr val="5DC200"/>
            </a:solidFill>
            <a:ln w="25400">
              <a:solidFill>
                <a:srgbClr val="002A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Roman" panose="02000503020000020003"/>
                  <a:ea typeface="Avenir Heavy" charset="0"/>
                  <a:cs typeface="Avenir Heavy" charset="0"/>
                </a:rPr>
                <a:t>SNOMED CT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960253" y="1288868"/>
              <a:ext cx="1600757" cy="1600757"/>
            </a:xfrm>
            <a:prstGeom prst="ellipse">
              <a:avLst/>
            </a:prstGeom>
            <a:solidFill>
              <a:srgbClr val="FF9300">
                <a:alpha val="82000"/>
              </a:srgbClr>
            </a:solidFill>
            <a:ln w="22225">
              <a:solidFill>
                <a:srgbClr val="002A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Roman" panose="02000503020000020003"/>
                  <a:ea typeface="Avenir Heavy" charset="0"/>
                  <a:cs typeface="Avenir Heavy" charset="0"/>
                </a:rPr>
                <a:t>Lab LOINC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960255" y="2466073"/>
              <a:ext cx="2196440" cy="2196439"/>
            </a:xfrm>
            <a:prstGeom prst="ellipse">
              <a:avLst/>
            </a:prstGeom>
            <a:solidFill>
              <a:srgbClr val="FF2600">
                <a:alpha val="85000"/>
              </a:srgbClr>
            </a:solidFill>
            <a:ln w="19050">
              <a:solidFill>
                <a:srgbClr val="002A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Roman" panose="02000503020000020003"/>
                  <a:ea typeface="Avenir Heavy" charset="0"/>
                  <a:cs typeface="Avenir Heavy" charset="0"/>
                </a:rPr>
                <a:t>RxNorm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Roman" panose="02000503020000020003"/>
                <a:ea typeface="Avenir Heavy" charset="0"/>
                <a:cs typeface="Avenir Heavy" charset="0"/>
              </a:endParaRPr>
            </a:p>
          </p:txBody>
        </p:sp>
      </p:grpSp>
      <p:cxnSp>
        <p:nvCxnSpPr>
          <p:cNvPr id="29" name="Elbow Connector 28"/>
          <p:cNvCxnSpPr>
            <a:cxnSpLocks/>
            <a:stCxn id="17" idx="4"/>
          </p:cNvCxnSpPr>
          <p:nvPr/>
        </p:nvCxnSpPr>
        <p:spPr>
          <a:xfrm rot="5400000">
            <a:off x="4369044" y="3473670"/>
            <a:ext cx="706503" cy="1732635"/>
          </a:xfrm>
          <a:prstGeom prst="bentConnector2">
            <a:avLst/>
          </a:prstGeom>
          <a:ln w="25400">
            <a:solidFill>
              <a:srgbClr val="002A7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cxnSpLocks/>
            <a:stCxn id="17" idx="4"/>
            <a:endCxn id="4" idx="1"/>
          </p:cNvCxnSpPr>
          <p:nvPr/>
        </p:nvCxnSpPr>
        <p:spPr>
          <a:xfrm rot="16200000" flipH="1">
            <a:off x="6859824" y="2715524"/>
            <a:ext cx="706503" cy="3248926"/>
          </a:xfrm>
          <a:prstGeom prst="bentConnector2">
            <a:avLst/>
          </a:prstGeom>
          <a:ln w="25400">
            <a:solidFill>
              <a:srgbClr val="002A7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stCxn id="9" idx="2"/>
            <a:endCxn id="30" idx="0"/>
          </p:cNvCxnSpPr>
          <p:nvPr/>
        </p:nvCxnSpPr>
        <p:spPr>
          <a:xfrm flipH="1">
            <a:off x="2308702" y="2982932"/>
            <a:ext cx="1376" cy="795676"/>
          </a:xfrm>
          <a:prstGeom prst="straightConnector1">
            <a:avLst/>
          </a:prstGeom>
          <a:ln w="25400">
            <a:solidFill>
              <a:srgbClr val="002A7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>
            <a:off x="10264299" y="2982932"/>
            <a:ext cx="0" cy="664786"/>
          </a:xfrm>
          <a:prstGeom prst="straightConnector1">
            <a:avLst/>
          </a:prstGeom>
          <a:ln w="25400">
            <a:solidFill>
              <a:srgbClr val="002A7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3F89B1-D956-431C-B1C1-DF10E7ED00F8}"/>
              </a:ext>
            </a:extLst>
          </p:cNvPr>
          <p:cNvSpPr txBox="1"/>
          <p:nvPr/>
        </p:nvSpPr>
        <p:spPr>
          <a:xfrm>
            <a:off x="820892" y="5685926"/>
            <a:ext cx="3024637" cy="646331"/>
          </a:xfrm>
          <a:prstGeom prst="rect">
            <a:avLst/>
          </a:prstGeom>
          <a:solidFill>
            <a:srgbClr val="FF2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800" dirty="0">
                <a:solidFill>
                  <a:schemeClr val="bg1"/>
                </a:solidFill>
                <a:latin typeface="Avenir Heavy" panose="02000503020000020003" pitchFamily="2" charset="0"/>
              </a:rPr>
              <a:t>Lose location of the carcinoma</a:t>
            </a:r>
          </a:p>
        </p:txBody>
      </p:sp>
      <p:pic>
        <p:nvPicPr>
          <p:cNvPr id="12" name="Graphic 11" descr="Warning">
            <a:extLst>
              <a:ext uri="{FF2B5EF4-FFF2-40B4-BE49-F238E27FC236}">
                <a16:creationId xmlns:a16="http://schemas.microsoft.com/office/drawing/2014/main" id="{71D43105-550B-4347-8670-2955F79D7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15939"/>
            <a:ext cx="529021" cy="50914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2145F83-B580-4AF5-A0B1-035BEF4268DF}"/>
              </a:ext>
            </a:extLst>
          </p:cNvPr>
          <p:cNvSpPr txBox="1"/>
          <p:nvPr/>
        </p:nvSpPr>
        <p:spPr>
          <a:xfrm>
            <a:off x="789013" y="3778608"/>
            <a:ext cx="3039378" cy="369332"/>
          </a:xfrm>
          <a:prstGeom prst="rect">
            <a:avLst/>
          </a:prstGeom>
          <a:solidFill>
            <a:srgbClr val="5DC200"/>
          </a:solidFill>
          <a:ln w="12700">
            <a:solidFill>
              <a:srgbClr val="5DC2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Heavy" panose="02000503020000020003" pitchFamily="2" charset="0"/>
                <a:ea typeface="Arial" charset="0"/>
                <a:cs typeface="Arial" charset="0"/>
              </a:rPr>
              <a:t>Provider 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4D9E23-24AF-426C-A996-8421E2CBFE0C}"/>
              </a:ext>
            </a:extLst>
          </p:cNvPr>
          <p:cNvSpPr txBox="1"/>
          <p:nvPr/>
        </p:nvSpPr>
        <p:spPr>
          <a:xfrm>
            <a:off x="8837538" y="3654493"/>
            <a:ext cx="2878525" cy="369332"/>
          </a:xfrm>
          <a:prstGeom prst="rect">
            <a:avLst/>
          </a:prstGeom>
          <a:solidFill>
            <a:srgbClr val="5DC200"/>
          </a:solidFill>
          <a:ln w="12700">
            <a:solidFill>
              <a:srgbClr val="5DC2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Heavy" panose="02000503020000020003" pitchFamily="2" charset="0"/>
                <a:ea typeface="Arial" charset="0"/>
                <a:cs typeface="Arial" charset="0"/>
              </a:rPr>
              <a:t>Provider B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DFC6F08-37BF-48B1-8C47-9555ACAB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25</a:t>
            </a:fld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1C83FC-8BCD-3946-AE6B-F0E5238A552D}"/>
              </a:ext>
            </a:extLst>
          </p:cNvPr>
          <p:cNvSpPr txBox="1"/>
          <p:nvPr/>
        </p:nvSpPr>
        <p:spPr>
          <a:xfrm>
            <a:off x="8849356" y="5708039"/>
            <a:ext cx="2891953" cy="646331"/>
          </a:xfrm>
          <a:prstGeom prst="rect">
            <a:avLst/>
          </a:prstGeom>
          <a:solidFill>
            <a:srgbClr val="FF2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800" dirty="0">
                <a:solidFill>
                  <a:schemeClr val="bg1"/>
                </a:solidFill>
                <a:latin typeface="Avenir Heavy" panose="02000503020000020003" pitchFamily="2" charset="0"/>
              </a:rPr>
              <a:t>Lose morphology of the carcinoma</a:t>
            </a:r>
          </a:p>
        </p:txBody>
      </p:sp>
      <p:pic>
        <p:nvPicPr>
          <p:cNvPr id="25" name="Graphic 24" descr="Warning">
            <a:extLst>
              <a:ext uri="{FF2B5EF4-FFF2-40B4-BE49-F238E27FC236}">
                <a16:creationId xmlns:a16="http://schemas.microsoft.com/office/drawing/2014/main" id="{A92BAF33-E3B5-4DAB-A695-3BC34E5B4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5558" y="5754591"/>
            <a:ext cx="529021" cy="509143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7E848860-7AC5-4769-98BD-DB11F22C4FAD}"/>
              </a:ext>
            </a:extLst>
          </p:cNvPr>
          <p:cNvSpPr/>
          <p:nvPr/>
        </p:nvSpPr>
        <p:spPr>
          <a:xfrm>
            <a:off x="8762236" y="1880167"/>
            <a:ext cx="3009217" cy="1099378"/>
          </a:xfrm>
          <a:prstGeom prst="rect">
            <a:avLst/>
          </a:prstGeom>
          <a:solidFill>
            <a:srgbClr val="2972FF">
              <a:alpha val="29804"/>
            </a:srgbClr>
          </a:solidFill>
          <a:ln w="9525">
            <a:solidFill>
              <a:srgbClr val="29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Local</a:t>
            </a: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 code: </a:t>
            </a: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54321</a:t>
            </a: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 panose="02000503020000020003" pitchFamily="2" charset="0"/>
                <a:ea typeface="Avenir Medium" charset="0"/>
                <a:cs typeface="Avenir Medium" charset="0"/>
              </a:rPr>
              <a:t> </a:t>
            </a:r>
          </a:p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/>
              <a:ea typeface="Avenir Medium" charset="0"/>
              <a:cs typeface="Avenir Medium" charset="0"/>
            </a:endParaRPr>
          </a:p>
          <a:p>
            <a:pPr marL="0" marR="0" lvl="0" indent="0" algn="l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/>
                <a:ea typeface="Avenir Medium" charset="0"/>
                <a:cs typeface="Avenir Medium" charset="0"/>
              </a:rPr>
              <a:t>Infiltrating ductal carcinoma of lower inner quadrant of breast</a:t>
            </a:r>
          </a:p>
        </p:txBody>
      </p:sp>
    </p:spTree>
    <p:extLst>
      <p:ext uri="{BB962C8B-B14F-4D97-AF65-F5344CB8AC3E}">
        <p14:creationId xmlns:p14="http://schemas.microsoft.com/office/powerpoint/2010/main" val="275599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1327-018A-4E44-B6CE-D78EC82C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Data in Health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20C66-3ED1-46B1-A668-812BBCDA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0" y="1908753"/>
            <a:ext cx="8820728" cy="3614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venir Book" panose="02000503020000020003"/>
                <a:ea typeface="Open Sans" panose="020B0606030504020204" pitchFamily="34" charset="0"/>
                <a:cs typeface="Open Sans" panose="020B0606030504020204" pitchFamily="34" charset="0"/>
              </a:rPr>
              <a:t>If you can’t measure something, you can’t understand it.</a:t>
            </a:r>
          </a:p>
          <a:p>
            <a:pPr marL="0" indent="0">
              <a:buNone/>
            </a:pPr>
            <a:endParaRPr lang="en-US" dirty="0">
              <a:latin typeface="Avenir Book" panose="02000503020000020003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/>
                <a:ea typeface="Open Sans" panose="020B0606030504020204" pitchFamily="34" charset="0"/>
                <a:cs typeface="Open Sans" panose="020B0606030504020204" pitchFamily="34" charset="0"/>
              </a:rPr>
              <a:t>If you can’t understand it, you can’t control it. </a:t>
            </a:r>
          </a:p>
          <a:p>
            <a:pPr marL="0" indent="0">
              <a:buNone/>
            </a:pPr>
            <a:endParaRPr lang="en-US" dirty="0">
              <a:latin typeface="Avenir Book" panose="02000503020000020003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/>
                <a:ea typeface="Open Sans" panose="020B0606030504020204" pitchFamily="34" charset="0"/>
                <a:cs typeface="Open Sans" panose="020B0606030504020204" pitchFamily="34" charset="0"/>
              </a:rPr>
              <a:t>If you can’t control it, you can’t improve it.</a:t>
            </a:r>
          </a:p>
          <a:p>
            <a:pPr marL="0" indent="0">
              <a:buNone/>
            </a:pPr>
            <a:endParaRPr lang="en-US" dirty="0">
              <a:latin typeface="Avenir Book" panose="02000503020000020003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/>
                <a:ea typeface="Open Sans" panose="020B0606030504020204" pitchFamily="34" charset="0"/>
                <a:cs typeface="Open Sans" panose="020B0606030504020204" pitchFamily="34" charset="0"/>
              </a:rPr>
              <a:t>					- </a:t>
            </a:r>
            <a:r>
              <a:rPr lang="en-US" i="1" dirty="0">
                <a:latin typeface="Avenir Book" panose="02000503020000020003"/>
                <a:ea typeface="Open Sans" panose="020B0606030504020204" pitchFamily="34" charset="0"/>
                <a:cs typeface="Open Sans" panose="020B0606030504020204" pitchFamily="34" charset="0"/>
              </a:rPr>
              <a:t>H. James Harrington</a:t>
            </a:r>
          </a:p>
          <a:p>
            <a:endParaRPr lang="en-US" sz="2400" dirty="0">
              <a:latin typeface="Avenir Book" panose="02000503020000020003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latin typeface="Avenir Book" panose="02000503020000020003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13CAD-BBF3-436B-8875-91645DD4F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B9BF95-998D-44EC-A13A-D690FF64966F}"/>
              </a:ext>
            </a:extLst>
          </p:cNvPr>
          <p:cNvCxnSpPr>
            <a:cxnSpLocks/>
          </p:cNvCxnSpPr>
          <p:nvPr/>
        </p:nvCxnSpPr>
        <p:spPr>
          <a:xfrm>
            <a:off x="994709" y="1908753"/>
            <a:ext cx="0" cy="2478520"/>
          </a:xfrm>
          <a:prstGeom prst="line">
            <a:avLst/>
          </a:prstGeom>
          <a:ln w="76200" cmpd="sng">
            <a:solidFill>
              <a:srgbClr val="0078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59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96675"/>
            <a:ext cx="9910912" cy="2747961"/>
          </a:xfrm>
        </p:spPr>
        <p:txBody>
          <a:bodyPr/>
          <a:lstStyle/>
          <a:p>
            <a:r>
              <a:rPr lang="en-US" dirty="0">
                <a:latin typeface="Avenir Roman"/>
              </a:rPr>
              <a:t>Semantic Interoperability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7FDF4-841B-47DD-9381-3583592F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Roman"/>
              </a:rPr>
              <a:t>The Promise of Health IT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486B3EF-BB60-4771-A608-0B4FF218B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587" y="1808758"/>
            <a:ext cx="842118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dirty="0">
                <a:latin typeface="Avenir Book" panose="02000503020000020003"/>
              </a:rPr>
              <a:t>Improve the </a:t>
            </a:r>
            <a:r>
              <a:rPr lang="en-US" b="1" dirty="0">
                <a:latin typeface="Avenir Book" panose="02000503020000020003"/>
              </a:rPr>
              <a:t>quality</a:t>
            </a:r>
            <a:r>
              <a:rPr lang="en-US" dirty="0">
                <a:latin typeface="Avenir Book" panose="02000503020000020003"/>
              </a:rPr>
              <a:t> and </a:t>
            </a:r>
            <a:r>
              <a:rPr lang="en-US" b="1" dirty="0">
                <a:latin typeface="Avenir Book" panose="02000503020000020003"/>
              </a:rPr>
              <a:t>safety</a:t>
            </a:r>
            <a:r>
              <a:rPr lang="en-US" dirty="0">
                <a:latin typeface="Avenir Book" panose="02000503020000020003"/>
              </a:rPr>
              <a:t> of health-care</a:t>
            </a:r>
          </a:p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dirty="0">
                <a:latin typeface="Avenir Book" panose="02000503020000020003"/>
              </a:rPr>
              <a:t>Measure </a:t>
            </a:r>
            <a:r>
              <a:rPr lang="en-US" b="1" dirty="0">
                <a:latin typeface="Avenir Book" panose="02000503020000020003"/>
              </a:rPr>
              <a:t>the cost</a:t>
            </a:r>
            <a:r>
              <a:rPr lang="en-US" dirty="0">
                <a:latin typeface="Avenir Book" panose="02000503020000020003"/>
              </a:rPr>
              <a:t> and </a:t>
            </a:r>
            <a:r>
              <a:rPr lang="en-US" b="1" dirty="0">
                <a:latin typeface="Avenir Book" panose="02000503020000020003"/>
              </a:rPr>
              <a:t>quality of services</a:t>
            </a:r>
          </a:p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b="1" dirty="0">
                <a:latin typeface="Avenir Book" panose="02000503020000020003"/>
              </a:rPr>
              <a:t>Integrate multiple providers</a:t>
            </a:r>
            <a:r>
              <a:rPr lang="en-US" dirty="0">
                <a:latin typeface="Avenir Book" panose="02000503020000020003"/>
              </a:rPr>
              <a:t> across organizations in a continuum of care</a:t>
            </a:r>
          </a:p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b="1" dirty="0">
                <a:latin typeface="Avenir Book" panose="02000503020000020003"/>
              </a:rPr>
              <a:t>Integrate high-quality decision support</a:t>
            </a:r>
            <a:r>
              <a:rPr lang="en-US" dirty="0">
                <a:latin typeface="Avenir Book" panose="02000503020000020003"/>
              </a:rPr>
              <a:t> into the clinical workflow across the continuum of care</a:t>
            </a:r>
          </a:p>
        </p:txBody>
      </p:sp>
      <p:sp>
        <p:nvSpPr>
          <p:cNvPr id="21" name="Freeform 325">
            <a:extLst>
              <a:ext uri="{FF2B5EF4-FFF2-40B4-BE49-F238E27FC236}">
                <a16:creationId xmlns:a16="http://schemas.microsoft.com/office/drawing/2014/main" id="{797024FE-72B2-4DC5-8B76-9CBF4D5E50DC}"/>
              </a:ext>
            </a:extLst>
          </p:cNvPr>
          <p:cNvSpPr>
            <a:spLocks noEditPoints="1"/>
          </p:cNvSpPr>
          <p:nvPr/>
        </p:nvSpPr>
        <p:spPr bwMode="auto">
          <a:xfrm>
            <a:off x="1079861" y="1948517"/>
            <a:ext cx="275980" cy="300747"/>
          </a:xfrm>
          <a:custGeom>
            <a:avLst/>
            <a:gdLst>
              <a:gd name="T0" fmla="*/ 170 w 234"/>
              <a:gd name="T1" fmla="*/ 0 h 256"/>
              <a:gd name="T2" fmla="*/ 64 w 234"/>
              <a:gd name="T3" fmla="*/ 53 h 256"/>
              <a:gd name="T4" fmla="*/ 0 w 234"/>
              <a:gd name="T5" fmla="*/ 64 h 256"/>
              <a:gd name="T6" fmla="*/ 64 w 234"/>
              <a:gd name="T7" fmla="*/ 256 h 256"/>
              <a:gd name="T8" fmla="*/ 74 w 234"/>
              <a:gd name="T9" fmla="*/ 170 h 256"/>
              <a:gd name="T10" fmla="*/ 170 w 234"/>
              <a:gd name="T11" fmla="*/ 181 h 256"/>
              <a:gd name="T12" fmla="*/ 234 w 234"/>
              <a:gd name="T13" fmla="*/ 256 h 256"/>
              <a:gd name="T14" fmla="*/ 181 w 234"/>
              <a:gd name="T15" fmla="*/ 64 h 256"/>
              <a:gd name="T16" fmla="*/ 32 w 234"/>
              <a:gd name="T17" fmla="*/ 234 h 256"/>
              <a:gd name="T18" fmla="*/ 32 w 234"/>
              <a:gd name="T19" fmla="*/ 213 h 256"/>
              <a:gd name="T20" fmla="*/ 32 w 234"/>
              <a:gd name="T21" fmla="*/ 234 h 256"/>
              <a:gd name="T22" fmla="*/ 21 w 234"/>
              <a:gd name="T23" fmla="*/ 181 h 256"/>
              <a:gd name="T24" fmla="*/ 42 w 234"/>
              <a:gd name="T25" fmla="*/ 181 h 256"/>
              <a:gd name="T26" fmla="*/ 32 w 234"/>
              <a:gd name="T27" fmla="*/ 149 h 256"/>
              <a:gd name="T28" fmla="*/ 32 w 234"/>
              <a:gd name="T29" fmla="*/ 128 h 256"/>
              <a:gd name="T30" fmla="*/ 32 w 234"/>
              <a:gd name="T31" fmla="*/ 149 h 256"/>
              <a:gd name="T32" fmla="*/ 21 w 234"/>
              <a:gd name="T33" fmla="*/ 96 h 256"/>
              <a:gd name="T34" fmla="*/ 42 w 234"/>
              <a:gd name="T35" fmla="*/ 96 h 256"/>
              <a:gd name="T36" fmla="*/ 74 w 234"/>
              <a:gd name="T37" fmla="*/ 149 h 256"/>
              <a:gd name="T38" fmla="*/ 74 w 234"/>
              <a:gd name="T39" fmla="*/ 128 h 256"/>
              <a:gd name="T40" fmla="*/ 74 w 234"/>
              <a:gd name="T41" fmla="*/ 149 h 256"/>
              <a:gd name="T42" fmla="*/ 64 w 234"/>
              <a:gd name="T43" fmla="*/ 96 h 256"/>
              <a:gd name="T44" fmla="*/ 85 w 234"/>
              <a:gd name="T45" fmla="*/ 96 h 256"/>
              <a:gd name="T46" fmla="*/ 117 w 234"/>
              <a:gd name="T47" fmla="*/ 149 h 256"/>
              <a:gd name="T48" fmla="*/ 117 w 234"/>
              <a:gd name="T49" fmla="*/ 128 h 256"/>
              <a:gd name="T50" fmla="*/ 117 w 234"/>
              <a:gd name="T51" fmla="*/ 149 h 256"/>
              <a:gd name="T52" fmla="*/ 128 w 234"/>
              <a:gd name="T53" fmla="*/ 64 h 256"/>
              <a:gd name="T54" fmla="*/ 117 w 234"/>
              <a:gd name="T55" fmla="*/ 85 h 256"/>
              <a:gd name="T56" fmla="*/ 106 w 234"/>
              <a:gd name="T57" fmla="*/ 64 h 256"/>
              <a:gd name="T58" fmla="*/ 85 w 234"/>
              <a:gd name="T59" fmla="*/ 53 h 256"/>
              <a:gd name="T60" fmla="*/ 106 w 234"/>
              <a:gd name="T61" fmla="*/ 42 h 256"/>
              <a:gd name="T62" fmla="*/ 117 w 234"/>
              <a:gd name="T63" fmla="*/ 21 h 256"/>
              <a:gd name="T64" fmla="*/ 128 w 234"/>
              <a:gd name="T65" fmla="*/ 42 h 256"/>
              <a:gd name="T66" fmla="*/ 149 w 234"/>
              <a:gd name="T67" fmla="*/ 53 h 256"/>
              <a:gd name="T68" fmla="*/ 160 w 234"/>
              <a:gd name="T69" fmla="*/ 149 h 256"/>
              <a:gd name="T70" fmla="*/ 160 w 234"/>
              <a:gd name="T71" fmla="*/ 128 h 256"/>
              <a:gd name="T72" fmla="*/ 160 w 234"/>
              <a:gd name="T73" fmla="*/ 149 h 256"/>
              <a:gd name="T74" fmla="*/ 149 w 234"/>
              <a:gd name="T75" fmla="*/ 96 h 256"/>
              <a:gd name="T76" fmla="*/ 170 w 234"/>
              <a:gd name="T77" fmla="*/ 96 h 256"/>
              <a:gd name="T78" fmla="*/ 202 w 234"/>
              <a:gd name="T79" fmla="*/ 85 h 256"/>
              <a:gd name="T80" fmla="*/ 202 w 234"/>
              <a:gd name="T81" fmla="*/ 106 h 256"/>
              <a:gd name="T82" fmla="*/ 202 w 234"/>
              <a:gd name="T83" fmla="*/ 85 h 256"/>
              <a:gd name="T84" fmla="*/ 213 w 234"/>
              <a:gd name="T85" fmla="*/ 138 h 256"/>
              <a:gd name="T86" fmla="*/ 192 w 234"/>
              <a:gd name="T87" fmla="*/ 138 h 256"/>
              <a:gd name="T88" fmla="*/ 202 w 234"/>
              <a:gd name="T89" fmla="*/ 170 h 256"/>
              <a:gd name="T90" fmla="*/ 202 w 234"/>
              <a:gd name="T91" fmla="*/ 192 h 256"/>
              <a:gd name="T92" fmla="*/ 202 w 234"/>
              <a:gd name="T93" fmla="*/ 170 h 256"/>
              <a:gd name="T94" fmla="*/ 213 w 234"/>
              <a:gd name="T95" fmla="*/ 224 h 256"/>
              <a:gd name="T96" fmla="*/ 192 w 234"/>
              <a:gd name="T97" fmla="*/ 224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4" h="256">
                <a:moveTo>
                  <a:pt x="170" y="53"/>
                </a:moveTo>
                <a:cubicBezTo>
                  <a:pt x="170" y="0"/>
                  <a:pt x="170" y="0"/>
                  <a:pt x="17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53"/>
                  <a:pt x="64" y="53"/>
                  <a:pt x="64" y="53"/>
                </a:cubicBezTo>
                <a:cubicBezTo>
                  <a:pt x="64" y="59"/>
                  <a:pt x="59" y="64"/>
                  <a:pt x="53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56"/>
                  <a:pt x="0" y="256"/>
                  <a:pt x="0" y="256"/>
                </a:cubicBezTo>
                <a:cubicBezTo>
                  <a:pt x="64" y="256"/>
                  <a:pt x="64" y="256"/>
                  <a:pt x="64" y="256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64" y="175"/>
                  <a:pt x="68" y="170"/>
                  <a:pt x="74" y="170"/>
                </a:cubicBezTo>
                <a:cubicBezTo>
                  <a:pt x="160" y="170"/>
                  <a:pt x="160" y="170"/>
                  <a:pt x="160" y="170"/>
                </a:cubicBezTo>
                <a:cubicBezTo>
                  <a:pt x="166" y="170"/>
                  <a:pt x="170" y="175"/>
                  <a:pt x="170" y="181"/>
                </a:cubicBezTo>
                <a:cubicBezTo>
                  <a:pt x="170" y="256"/>
                  <a:pt x="170" y="256"/>
                  <a:pt x="170" y="256"/>
                </a:cubicBezTo>
                <a:cubicBezTo>
                  <a:pt x="234" y="256"/>
                  <a:pt x="234" y="256"/>
                  <a:pt x="234" y="256"/>
                </a:cubicBezTo>
                <a:cubicBezTo>
                  <a:pt x="234" y="64"/>
                  <a:pt x="234" y="64"/>
                  <a:pt x="234" y="64"/>
                </a:cubicBezTo>
                <a:cubicBezTo>
                  <a:pt x="181" y="64"/>
                  <a:pt x="181" y="64"/>
                  <a:pt x="181" y="64"/>
                </a:cubicBezTo>
                <a:cubicBezTo>
                  <a:pt x="175" y="64"/>
                  <a:pt x="170" y="59"/>
                  <a:pt x="170" y="53"/>
                </a:cubicBezTo>
                <a:close/>
                <a:moveTo>
                  <a:pt x="32" y="234"/>
                </a:moveTo>
                <a:cubicBezTo>
                  <a:pt x="26" y="234"/>
                  <a:pt x="21" y="230"/>
                  <a:pt x="21" y="224"/>
                </a:cubicBezTo>
                <a:cubicBezTo>
                  <a:pt x="21" y="218"/>
                  <a:pt x="26" y="213"/>
                  <a:pt x="32" y="213"/>
                </a:cubicBezTo>
                <a:cubicBezTo>
                  <a:pt x="38" y="213"/>
                  <a:pt x="42" y="218"/>
                  <a:pt x="42" y="224"/>
                </a:cubicBezTo>
                <a:cubicBezTo>
                  <a:pt x="42" y="230"/>
                  <a:pt x="38" y="234"/>
                  <a:pt x="32" y="234"/>
                </a:cubicBezTo>
                <a:close/>
                <a:moveTo>
                  <a:pt x="32" y="192"/>
                </a:moveTo>
                <a:cubicBezTo>
                  <a:pt x="26" y="192"/>
                  <a:pt x="21" y="187"/>
                  <a:pt x="21" y="181"/>
                </a:cubicBezTo>
                <a:cubicBezTo>
                  <a:pt x="21" y="175"/>
                  <a:pt x="26" y="170"/>
                  <a:pt x="32" y="170"/>
                </a:cubicBezTo>
                <a:cubicBezTo>
                  <a:pt x="38" y="170"/>
                  <a:pt x="42" y="175"/>
                  <a:pt x="42" y="181"/>
                </a:cubicBezTo>
                <a:cubicBezTo>
                  <a:pt x="42" y="187"/>
                  <a:pt x="38" y="192"/>
                  <a:pt x="32" y="192"/>
                </a:cubicBezTo>
                <a:close/>
                <a:moveTo>
                  <a:pt x="32" y="149"/>
                </a:moveTo>
                <a:cubicBezTo>
                  <a:pt x="26" y="149"/>
                  <a:pt x="21" y="144"/>
                  <a:pt x="21" y="138"/>
                </a:cubicBezTo>
                <a:cubicBezTo>
                  <a:pt x="21" y="132"/>
                  <a:pt x="26" y="128"/>
                  <a:pt x="32" y="128"/>
                </a:cubicBezTo>
                <a:cubicBezTo>
                  <a:pt x="38" y="128"/>
                  <a:pt x="42" y="132"/>
                  <a:pt x="42" y="138"/>
                </a:cubicBezTo>
                <a:cubicBezTo>
                  <a:pt x="42" y="144"/>
                  <a:pt x="38" y="149"/>
                  <a:pt x="32" y="149"/>
                </a:cubicBezTo>
                <a:close/>
                <a:moveTo>
                  <a:pt x="32" y="106"/>
                </a:moveTo>
                <a:cubicBezTo>
                  <a:pt x="26" y="106"/>
                  <a:pt x="21" y="102"/>
                  <a:pt x="21" y="96"/>
                </a:cubicBezTo>
                <a:cubicBezTo>
                  <a:pt x="21" y="90"/>
                  <a:pt x="26" y="85"/>
                  <a:pt x="32" y="85"/>
                </a:cubicBezTo>
                <a:cubicBezTo>
                  <a:pt x="38" y="85"/>
                  <a:pt x="42" y="90"/>
                  <a:pt x="42" y="96"/>
                </a:cubicBezTo>
                <a:cubicBezTo>
                  <a:pt x="42" y="102"/>
                  <a:pt x="38" y="106"/>
                  <a:pt x="32" y="106"/>
                </a:cubicBezTo>
                <a:close/>
                <a:moveTo>
                  <a:pt x="74" y="149"/>
                </a:moveTo>
                <a:cubicBezTo>
                  <a:pt x="68" y="149"/>
                  <a:pt x="64" y="144"/>
                  <a:pt x="64" y="138"/>
                </a:cubicBezTo>
                <a:cubicBezTo>
                  <a:pt x="64" y="132"/>
                  <a:pt x="68" y="128"/>
                  <a:pt x="74" y="128"/>
                </a:cubicBezTo>
                <a:cubicBezTo>
                  <a:pt x="80" y="128"/>
                  <a:pt x="85" y="132"/>
                  <a:pt x="85" y="138"/>
                </a:cubicBezTo>
                <a:cubicBezTo>
                  <a:pt x="85" y="144"/>
                  <a:pt x="80" y="149"/>
                  <a:pt x="74" y="149"/>
                </a:cubicBezTo>
                <a:close/>
                <a:moveTo>
                  <a:pt x="74" y="106"/>
                </a:moveTo>
                <a:cubicBezTo>
                  <a:pt x="68" y="106"/>
                  <a:pt x="64" y="102"/>
                  <a:pt x="64" y="96"/>
                </a:cubicBezTo>
                <a:cubicBezTo>
                  <a:pt x="64" y="90"/>
                  <a:pt x="68" y="85"/>
                  <a:pt x="74" y="85"/>
                </a:cubicBezTo>
                <a:cubicBezTo>
                  <a:pt x="80" y="85"/>
                  <a:pt x="85" y="90"/>
                  <a:pt x="85" y="96"/>
                </a:cubicBezTo>
                <a:cubicBezTo>
                  <a:pt x="85" y="102"/>
                  <a:pt x="80" y="106"/>
                  <a:pt x="74" y="106"/>
                </a:cubicBezTo>
                <a:close/>
                <a:moveTo>
                  <a:pt x="117" y="149"/>
                </a:moveTo>
                <a:cubicBezTo>
                  <a:pt x="111" y="149"/>
                  <a:pt x="106" y="144"/>
                  <a:pt x="106" y="138"/>
                </a:cubicBezTo>
                <a:cubicBezTo>
                  <a:pt x="106" y="132"/>
                  <a:pt x="111" y="128"/>
                  <a:pt x="117" y="128"/>
                </a:cubicBezTo>
                <a:cubicBezTo>
                  <a:pt x="123" y="128"/>
                  <a:pt x="128" y="132"/>
                  <a:pt x="128" y="138"/>
                </a:cubicBezTo>
                <a:cubicBezTo>
                  <a:pt x="128" y="144"/>
                  <a:pt x="123" y="149"/>
                  <a:pt x="117" y="149"/>
                </a:cubicBezTo>
                <a:close/>
                <a:moveTo>
                  <a:pt x="138" y="64"/>
                </a:moveTo>
                <a:cubicBezTo>
                  <a:pt x="128" y="64"/>
                  <a:pt x="128" y="64"/>
                  <a:pt x="128" y="64"/>
                </a:cubicBezTo>
                <a:cubicBezTo>
                  <a:pt x="128" y="74"/>
                  <a:pt x="128" y="74"/>
                  <a:pt x="128" y="74"/>
                </a:cubicBezTo>
                <a:cubicBezTo>
                  <a:pt x="128" y="80"/>
                  <a:pt x="123" y="85"/>
                  <a:pt x="117" y="85"/>
                </a:cubicBezTo>
                <a:cubicBezTo>
                  <a:pt x="111" y="85"/>
                  <a:pt x="106" y="80"/>
                  <a:pt x="106" y="7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0" y="64"/>
                  <a:pt x="85" y="59"/>
                  <a:pt x="85" y="53"/>
                </a:cubicBezTo>
                <a:cubicBezTo>
                  <a:pt x="85" y="47"/>
                  <a:pt x="90" y="42"/>
                  <a:pt x="96" y="42"/>
                </a:cubicBezTo>
                <a:cubicBezTo>
                  <a:pt x="106" y="42"/>
                  <a:pt x="106" y="42"/>
                  <a:pt x="106" y="4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26"/>
                  <a:pt x="111" y="21"/>
                  <a:pt x="117" y="21"/>
                </a:cubicBezTo>
                <a:cubicBezTo>
                  <a:pt x="123" y="21"/>
                  <a:pt x="128" y="26"/>
                  <a:pt x="128" y="32"/>
                </a:cubicBezTo>
                <a:cubicBezTo>
                  <a:pt x="128" y="42"/>
                  <a:pt x="128" y="42"/>
                  <a:pt x="128" y="42"/>
                </a:cubicBezTo>
                <a:cubicBezTo>
                  <a:pt x="138" y="42"/>
                  <a:pt x="138" y="42"/>
                  <a:pt x="138" y="42"/>
                </a:cubicBezTo>
                <a:cubicBezTo>
                  <a:pt x="144" y="42"/>
                  <a:pt x="149" y="47"/>
                  <a:pt x="149" y="53"/>
                </a:cubicBezTo>
                <a:cubicBezTo>
                  <a:pt x="149" y="59"/>
                  <a:pt x="144" y="64"/>
                  <a:pt x="138" y="64"/>
                </a:cubicBezTo>
                <a:close/>
                <a:moveTo>
                  <a:pt x="160" y="149"/>
                </a:moveTo>
                <a:cubicBezTo>
                  <a:pt x="154" y="149"/>
                  <a:pt x="149" y="144"/>
                  <a:pt x="149" y="138"/>
                </a:cubicBezTo>
                <a:cubicBezTo>
                  <a:pt x="149" y="132"/>
                  <a:pt x="154" y="128"/>
                  <a:pt x="160" y="128"/>
                </a:cubicBezTo>
                <a:cubicBezTo>
                  <a:pt x="166" y="128"/>
                  <a:pt x="170" y="132"/>
                  <a:pt x="170" y="138"/>
                </a:cubicBezTo>
                <a:cubicBezTo>
                  <a:pt x="170" y="144"/>
                  <a:pt x="166" y="149"/>
                  <a:pt x="160" y="149"/>
                </a:cubicBezTo>
                <a:close/>
                <a:moveTo>
                  <a:pt x="160" y="106"/>
                </a:moveTo>
                <a:cubicBezTo>
                  <a:pt x="154" y="106"/>
                  <a:pt x="149" y="102"/>
                  <a:pt x="149" y="96"/>
                </a:cubicBezTo>
                <a:cubicBezTo>
                  <a:pt x="149" y="90"/>
                  <a:pt x="154" y="85"/>
                  <a:pt x="160" y="85"/>
                </a:cubicBezTo>
                <a:cubicBezTo>
                  <a:pt x="166" y="85"/>
                  <a:pt x="170" y="90"/>
                  <a:pt x="170" y="96"/>
                </a:cubicBezTo>
                <a:cubicBezTo>
                  <a:pt x="170" y="102"/>
                  <a:pt x="166" y="106"/>
                  <a:pt x="160" y="106"/>
                </a:cubicBezTo>
                <a:close/>
                <a:moveTo>
                  <a:pt x="202" y="85"/>
                </a:moveTo>
                <a:cubicBezTo>
                  <a:pt x="208" y="85"/>
                  <a:pt x="213" y="90"/>
                  <a:pt x="213" y="96"/>
                </a:cubicBezTo>
                <a:cubicBezTo>
                  <a:pt x="213" y="102"/>
                  <a:pt x="208" y="106"/>
                  <a:pt x="202" y="106"/>
                </a:cubicBezTo>
                <a:cubicBezTo>
                  <a:pt x="196" y="106"/>
                  <a:pt x="192" y="102"/>
                  <a:pt x="192" y="96"/>
                </a:cubicBezTo>
                <a:cubicBezTo>
                  <a:pt x="192" y="90"/>
                  <a:pt x="196" y="85"/>
                  <a:pt x="202" y="85"/>
                </a:cubicBezTo>
                <a:close/>
                <a:moveTo>
                  <a:pt x="202" y="128"/>
                </a:moveTo>
                <a:cubicBezTo>
                  <a:pt x="208" y="128"/>
                  <a:pt x="213" y="132"/>
                  <a:pt x="213" y="138"/>
                </a:cubicBezTo>
                <a:cubicBezTo>
                  <a:pt x="213" y="144"/>
                  <a:pt x="208" y="149"/>
                  <a:pt x="202" y="149"/>
                </a:cubicBezTo>
                <a:cubicBezTo>
                  <a:pt x="196" y="149"/>
                  <a:pt x="192" y="144"/>
                  <a:pt x="192" y="138"/>
                </a:cubicBezTo>
                <a:cubicBezTo>
                  <a:pt x="192" y="132"/>
                  <a:pt x="196" y="128"/>
                  <a:pt x="202" y="128"/>
                </a:cubicBezTo>
                <a:close/>
                <a:moveTo>
                  <a:pt x="202" y="170"/>
                </a:moveTo>
                <a:cubicBezTo>
                  <a:pt x="208" y="170"/>
                  <a:pt x="213" y="175"/>
                  <a:pt x="213" y="181"/>
                </a:cubicBezTo>
                <a:cubicBezTo>
                  <a:pt x="213" y="187"/>
                  <a:pt x="208" y="192"/>
                  <a:pt x="202" y="192"/>
                </a:cubicBezTo>
                <a:cubicBezTo>
                  <a:pt x="196" y="192"/>
                  <a:pt x="192" y="187"/>
                  <a:pt x="192" y="181"/>
                </a:cubicBezTo>
                <a:cubicBezTo>
                  <a:pt x="192" y="175"/>
                  <a:pt x="196" y="170"/>
                  <a:pt x="202" y="170"/>
                </a:cubicBezTo>
                <a:close/>
                <a:moveTo>
                  <a:pt x="202" y="213"/>
                </a:moveTo>
                <a:cubicBezTo>
                  <a:pt x="208" y="213"/>
                  <a:pt x="213" y="218"/>
                  <a:pt x="213" y="224"/>
                </a:cubicBezTo>
                <a:cubicBezTo>
                  <a:pt x="213" y="230"/>
                  <a:pt x="208" y="234"/>
                  <a:pt x="202" y="234"/>
                </a:cubicBezTo>
                <a:cubicBezTo>
                  <a:pt x="196" y="234"/>
                  <a:pt x="192" y="230"/>
                  <a:pt x="192" y="224"/>
                </a:cubicBezTo>
                <a:cubicBezTo>
                  <a:pt x="192" y="218"/>
                  <a:pt x="196" y="213"/>
                  <a:pt x="202" y="213"/>
                </a:cubicBezTo>
                <a:close/>
              </a:path>
            </a:pathLst>
          </a:custGeom>
          <a:solidFill>
            <a:srgbClr val="2972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326">
            <a:extLst>
              <a:ext uri="{FF2B5EF4-FFF2-40B4-BE49-F238E27FC236}">
                <a16:creationId xmlns:a16="http://schemas.microsoft.com/office/drawing/2014/main" id="{DFB5A4E7-C1E9-4F34-80B1-72F8B1F03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235" y="2173193"/>
            <a:ext cx="24767" cy="76071"/>
          </a:xfrm>
          <a:prstGeom prst="rect">
            <a:avLst/>
          </a:prstGeom>
          <a:solidFill>
            <a:srgbClr val="2B7FD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327">
            <a:extLst>
              <a:ext uri="{FF2B5EF4-FFF2-40B4-BE49-F238E27FC236}">
                <a16:creationId xmlns:a16="http://schemas.microsoft.com/office/drawing/2014/main" id="{5731FB24-1E7F-44F8-8E25-DC1349190407}"/>
              </a:ext>
            </a:extLst>
          </p:cNvPr>
          <p:cNvSpPr>
            <a:spLocks noEditPoints="1"/>
          </p:cNvSpPr>
          <p:nvPr/>
        </p:nvSpPr>
        <p:spPr bwMode="auto">
          <a:xfrm>
            <a:off x="917104" y="1766093"/>
            <a:ext cx="601495" cy="603263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395 w 512"/>
              <a:gd name="T11" fmla="*/ 182 h 512"/>
              <a:gd name="T12" fmla="*/ 395 w 512"/>
              <a:gd name="T13" fmla="*/ 384 h 512"/>
              <a:gd name="T14" fmla="*/ 384 w 512"/>
              <a:gd name="T15" fmla="*/ 395 h 512"/>
              <a:gd name="T16" fmla="*/ 128 w 512"/>
              <a:gd name="T17" fmla="*/ 395 h 512"/>
              <a:gd name="T18" fmla="*/ 117 w 512"/>
              <a:gd name="T19" fmla="*/ 384 h 512"/>
              <a:gd name="T20" fmla="*/ 117 w 512"/>
              <a:gd name="T21" fmla="*/ 182 h 512"/>
              <a:gd name="T22" fmla="*/ 107 w 512"/>
              <a:gd name="T23" fmla="*/ 171 h 512"/>
              <a:gd name="T24" fmla="*/ 117 w 512"/>
              <a:gd name="T25" fmla="*/ 160 h 512"/>
              <a:gd name="T26" fmla="*/ 181 w 512"/>
              <a:gd name="T27" fmla="*/ 160 h 512"/>
              <a:gd name="T28" fmla="*/ 181 w 512"/>
              <a:gd name="T29" fmla="*/ 107 h 512"/>
              <a:gd name="T30" fmla="*/ 192 w 512"/>
              <a:gd name="T31" fmla="*/ 96 h 512"/>
              <a:gd name="T32" fmla="*/ 320 w 512"/>
              <a:gd name="T33" fmla="*/ 96 h 512"/>
              <a:gd name="T34" fmla="*/ 331 w 512"/>
              <a:gd name="T35" fmla="*/ 107 h 512"/>
              <a:gd name="T36" fmla="*/ 331 w 512"/>
              <a:gd name="T37" fmla="*/ 160 h 512"/>
              <a:gd name="T38" fmla="*/ 395 w 512"/>
              <a:gd name="T39" fmla="*/ 160 h 512"/>
              <a:gd name="T40" fmla="*/ 405 w 512"/>
              <a:gd name="T41" fmla="*/ 171 h 512"/>
              <a:gd name="T42" fmla="*/ 395 w 512"/>
              <a:gd name="T43" fmla="*/ 18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5" y="0"/>
                  <a:pt x="0" y="115"/>
                  <a:pt x="0" y="256"/>
                </a:cubicBezTo>
                <a:cubicBezTo>
                  <a:pt x="0" y="398"/>
                  <a:pt x="115" y="512"/>
                  <a:pt x="256" y="512"/>
                </a:cubicBezTo>
                <a:cubicBezTo>
                  <a:pt x="397" y="512"/>
                  <a:pt x="512" y="398"/>
                  <a:pt x="512" y="256"/>
                </a:cubicBezTo>
                <a:cubicBezTo>
                  <a:pt x="512" y="115"/>
                  <a:pt x="397" y="0"/>
                  <a:pt x="256" y="0"/>
                </a:cubicBezTo>
                <a:close/>
                <a:moveTo>
                  <a:pt x="395" y="182"/>
                </a:moveTo>
                <a:cubicBezTo>
                  <a:pt x="395" y="384"/>
                  <a:pt x="395" y="384"/>
                  <a:pt x="395" y="384"/>
                </a:cubicBezTo>
                <a:cubicBezTo>
                  <a:pt x="395" y="390"/>
                  <a:pt x="390" y="395"/>
                  <a:pt x="384" y="395"/>
                </a:cubicBezTo>
                <a:cubicBezTo>
                  <a:pt x="128" y="395"/>
                  <a:pt x="128" y="395"/>
                  <a:pt x="128" y="395"/>
                </a:cubicBezTo>
                <a:cubicBezTo>
                  <a:pt x="122" y="395"/>
                  <a:pt x="117" y="390"/>
                  <a:pt x="117" y="384"/>
                </a:cubicBezTo>
                <a:cubicBezTo>
                  <a:pt x="117" y="182"/>
                  <a:pt x="117" y="182"/>
                  <a:pt x="117" y="182"/>
                </a:cubicBezTo>
                <a:cubicBezTo>
                  <a:pt x="111" y="182"/>
                  <a:pt x="107" y="177"/>
                  <a:pt x="107" y="171"/>
                </a:cubicBezTo>
                <a:cubicBezTo>
                  <a:pt x="107" y="165"/>
                  <a:pt x="111" y="160"/>
                  <a:pt x="117" y="160"/>
                </a:cubicBezTo>
                <a:cubicBezTo>
                  <a:pt x="181" y="160"/>
                  <a:pt x="181" y="160"/>
                  <a:pt x="181" y="160"/>
                </a:cubicBezTo>
                <a:cubicBezTo>
                  <a:pt x="181" y="107"/>
                  <a:pt x="181" y="107"/>
                  <a:pt x="181" y="107"/>
                </a:cubicBezTo>
                <a:cubicBezTo>
                  <a:pt x="181" y="101"/>
                  <a:pt x="186" y="96"/>
                  <a:pt x="192" y="96"/>
                </a:cubicBezTo>
                <a:cubicBezTo>
                  <a:pt x="320" y="96"/>
                  <a:pt x="320" y="96"/>
                  <a:pt x="320" y="96"/>
                </a:cubicBezTo>
                <a:cubicBezTo>
                  <a:pt x="326" y="96"/>
                  <a:pt x="331" y="101"/>
                  <a:pt x="331" y="107"/>
                </a:cubicBezTo>
                <a:cubicBezTo>
                  <a:pt x="331" y="160"/>
                  <a:pt x="331" y="160"/>
                  <a:pt x="331" y="160"/>
                </a:cubicBezTo>
                <a:cubicBezTo>
                  <a:pt x="395" y="160"/>
                  <a:pt x="395" y="160"/>
                  <a:pt x="395" y="160"/>
                </a:cubicBezTo>
                <a:cubicBezTo>
                  <a:pt x="401" y="160"/>
                  <a:pt x="405" y="165"/>
                  <a:pt x="405" y="171"/>
                </a:cubicBezTo>
                <a:cubicBezTo>
                  <a:pt x="405" y="177"/>
                  <a:pt x="401" y="182"/>
                  <a:pt x="395" y="182"/>
                </a:cubicBezTo>
                <a:close/>
              </a:path>
            </a:pathLst>
          </a:custGeom>
          <a:solidFill>
            <a:srgbClr val="2972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328">
            <a:extLst>
              <a:ext uri="{FF2B5EF4-FFF2-40B4-BE49-F238E27FC236}">
                <a16:creationId xmlns:a16="http://schemas.microsoft.com/office/drawing/2014/main" id="{4A32C9ED-5A75-49CA-ADA7-84AE18DF3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700" y="2173193"/>
            <a:ext cx="24767" cy="76071"/>
          </a:xfrm>
          <a:prstGeom prst="rect">
            <a:avLst/>
          </a:prstGeom>
          <a:solidFill>
            <a:srgbClr val="2B7FD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" name="Group 374">
            <a:extLst>
              <a:ext uri="{FF2B5EF4-FFF2-40B4-BE49-F238E27FC236}">
                <a16:creationId xmlns:a16="http://schemas.microsoft.com/office/drawing/2014/main" id="{786C559C-AAA3-424E-9BCE-B07DF97D0ED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8603" y="2504422"/>
            <a:ext cx="603263" cy="603263"/>
            <a:chOff x="6996" y="1195"/>
            <a:chExt cx="340" cy="340"/>
          </a:xfrm>
          <a:solidFill>
            <a:srgbClr val="66BD21"/>
          </a:solidFill>
        </p:grpSpPr>
        <p:sp>
          <p:nvSpPr>
            <p:cNvPr id="26" name="Freeform 375">
              <a:extLst>
                <a:ext uri="{FF2B5EF4-FFF2-40B4-BE49-F238E27FC236}">
                  <a16:creationId xmlns:a16="http://schemas.microsoft.com/office/drawing/2014/main" id="{6BBF1D56-53F8-4F08-9B5C-FD51CD19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0" y="1287"/>
              <a:ext cx="29" cy="70"/>
            </a:xfrm>
            <a:custGeom>
              <a:avLst/>
              <a:gdLst>
                <a:gd name="T0" fmla="*/ 0 w 43"/>
                <a:gd name="T1" fmla="*/ 53 h 105"/>
                <a:gd name="T2" fmla="*/ 43 w 43"/>
                <a:gd name="T3" fmla="*/ 105 h 105"/>
                <a:gd name="T4" fmla="*/ 43 w 43"/>
                <a:gd name="T5" fmla="*/ 0 h 105"/>
                <a:gd name="T6" fmla="*/ 0 w 43"/>
                <a:gd name="T7" fmla="*/ 5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5">
                  <a:moveTo>
                    <a:pt x="0" y="53"/>
                  </a:moveTo>
                  <a:cubicBezTo>
                    <a:pt x="0" y="78"/>
                    <a:pt x="19" y="100"/>
                    <a:pt x="43" y="10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19" y="5"/>
                    <a:pt x="0" y="27"/>
                    <a:pt x="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376">
              <a:extLst>
                <a:ext uri="{FF2B5EF4-FFF2-40B4-BE49-F238E27FC236}">
                  <a16:creationId xmlns:a16="http://schemas.microsoft.com/office/drawing/2014/main" id="{61285BBA-9AD9-44C2-8738-10345B1F3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" y="1372"/>
              <a:ext cx="28" cy="70"/>
            </a:xfrm>
            <a:custGeom>
              <a:avLst/>
              <a:gdLst>
                <a:gd name="T0" fmla="*/ 0 w 43"/>
                <a:gd name="T1" fmla="*/ 0 h 105"/>
                <a:gd name="T2" fmla="*/ 0 w 43"/>
                <a:gd name="T3" fmla="*/ 105 h 105"/>
                <a:gd name="T4" fmla="*/ 43 w 43"/>
                <a:gd name="T5" fmla="*/ 53 h 105"/>
                <a:gd name="T6" fmla="*/ 0 w 43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5">
                  <a:moveTo>
                    <a:pt x="0" y="0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25" y="100"/>
                    <a:pt x="43" y="78"/>
                    <a:pt x="43" y="53"/>
                  </a:cubicBezTo>
                  <a:cubicBezTo>
                    <a:pt x="43" y="27"/>
                    <a:pt x="25" y="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377">
              <a:extLst>
                <a:ext uri="{FF2B5EF4-FFF2-40B4-BE49-F238E27FC236}">
                  <a16:creationId xmlns:a16="http://schemas.microsoft.com/office/drawing/2014/main" id="{63A1B940-1E2B-4909-BBF4-ED49A0E43C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6" y="1195"/>
              <a:ext cx="340" cy="34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266 w 512"/>
                <a:gd name="T11" fmla="*/ 393 h 512"/>
                <a:gd name="T12" fmla="*/ 266 w 512"/>
                <a:gd name="T13" fmla="*/ 416 h 512"/>
                <a:gd name="T14" fmla="*/ 256 w 512"/>
                <a:gd name="T15" fmla="*/ 426 h 512"/>
                <a:gd name="T16" fmla="*/ 245 w 512"/>
                <a:gd name="T17" fmla="*/ 416 h 512"/>
                <a:gd name="T18" fmla="*/ 245 w 512"/>
                <a:gd name="T19" fmla="*/ 393 h 512"/>
                <a:gd name="T20" fmla="*/ 185 w 512"/>
                <a:gd name="T21" fmla="*/ 345 h 512"/>
                <a:gd name="T22" fmla="*/ 192 w 512"/>
                <a:gd name="T23" fmla="*/ 331 h 512"/>
                <a:gd name="T24" fmla="*/ 205 w 512"/>
                <a:gd name="T25" fmla="*/ 337 h 512"/>
                <a:gd name="T26" fmla="*/ 245 w 512"/>
                <a:gd name="T27" fmla="*/ 372 h 512"/>
                <a:gd name="T28" fmla="*/ 245 w 512"/>
                <a:gd name="T29" fmla="*/ 265 h 512"/>
                <a:gd name="T30" fmla="*/ 181 w 512"/>
                <a:gd name="T31" fmla="*/ 192 h 512"/>
                <a:gd name="T32" fmla="*/ 245 w 512"/>
                <a:gd name="T33" fmla="*/ 118 h 512"/>
                <a:gd name="T34" fmla="*/ 245 w 512"/>
                <a:gd name="T35" fmla="*/ 106 h 512"/>
                <a:gd name="T36" fmla="*/ 256 w 512"/>
                <a:gd name="T37" fmla="*/ 96 h 512"/>
                <a:gd name="T38" fmla="*/ 266 w 512"/>
                <a:gd name="T39" fmla="*/ 106 h 512"/>
                <a:gd name="T40" fmla="*/ 266 w 512"/>
                <a:gd name="T41" fmla="*/ 118 h 512"/>
                <a:gd name="T42" fmla="*/ 320 w 512"/>
                <a:gd name="T43" fmla="*/ 154 h 512"/>
                <a:gd name="T44" fmla="*/ 316 w 512"/>
                <a:gd name="T45" fmla="*/ 169 h 512"/>
                <a:gd name="T46" fmla="*/ 302 w 512"/>
                <a:gd name="T47" fmla="*/ 165 h 512"/>
                <a:gd name="T48" fmla="*/ 266 w 512"/>
                <a:gd name="T49" fmla="*/ 140 h 512"/>
                <a:gd name="T50" fmla="*/ 266 w 512"/>
                <a:gd name="T51" fmla="*/ 246 h 512"/>
                <a:gd name="T52" fmla="*/ 330 w 512"/>
                <a:gd name="T53" fmla="*/ 320 h 512"/>
                <a:gd name="T54" fmla="*/ 266 w 512"/>
                <a:gd name="T55" fmla="*/ 39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66" y="393"/>
                  </a:moveTo>
                  <a:cubicBezTo>
                    <a:pt x="266" y="416"/>
                    <a:pt x="266" y="416"/>
                    <a:pt x="266" y="416"/>
                  </a:cubicBezTo>
                  <a:cubicBezTo>
                    <a:pt x="266" y="422"/>
                    <a:pt x="262" y="426"/>
                    <a:pt x="256" y="426"/>
                  </a:cubicBezTo>
                  <a:cubicBezTo>
                    <a:pt x="250" y="426"/>
                    <a:pt x="245" y="422"/>
                    <a:pt x="245" y="416"/>
                  </a:cubicBezTo>
                  <a:cubicBezTo>
                    <a:pt x="245" y="393"/>
                    <a:pt x="245" y="393"/>
                    <a:pt x="245" y="393"/>
                  </a:cubicBezTo>
                  <a:cubicBezTo>
                    <a:pt x="218" y="390"/>
                    <a:pt x="195" y="371"/>
                    <a:pt x="185" y="345"/>
                  </a:cubicBezTo>
                  <a:cubicBezTo>
                    <a:pt x="183" y="339"/>
                    <a:pt x="186" y="333"/>
                    <a:pt x="192" y="331"/>
                  </a:cubicBezTo>
                  <a:cubicBezTo>
                    <a:pt x="197" y="329"/>
                    <a:pt x="203" y="332"/>
                    <a:pt x="205" y="337"/>
                  </a:cubicBezTo>
                  <a:cubicBezTo>
                    <a:pt x="212" y="355"/>
                    <a:pt x="227" y="368"/>
                    <a:pt x="245" y="372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09" y="260"/>
                    <a:pt x="181" y="229"/>
                    <a:pt x="181" y="192"/>
                  </a:cubicBezTo>
                  <a:cubicBezTo>
                    <a:pt x="181" y="154"/>
                    <a:pt x="209" y="123"/>
                    <a:pt x="245" y="118"/>
                  </a:cubicBezTo>
                  <a:cubicBezTo>
                    <a:pt x="245" y="106"/>
                    <a:pt x="245" y="106"/>
                    <a:pt x="245" y="106"/>
                  </a:cubicBezTo>
                  <a:cubicBezTo>
                    <a:pt x="245" y="100"/>
                    <a:pt x="250" y="96"/>
                    <a:pt x="256" y="96"/>
                  </a:cubicBezTo>
                  <a:cubicBezTo>
                    <a:pt x="262" y="96"/>
                    <a:pt x="266" y="100"/>
                    <a:pt x="266" y="106"/>
                  </a:cubicBezTo>
                  <a:cubicBezTo>
                    <a:pt x="266" y="118"/>
                    <a:pt x="266" y="118"/>
                    <a:pt x="266" y="118"/>
                  </a:cubicBezTo>
                  <a:cubicBezTo>
                    <a:pt x="289" y="121"/>
                    <a:pt x="309" y="134"/>
                    <a:pt x="320" y="154"/>
                  </a:cubicBezTo>
                  <a:cubicBezTo>
                    <a:pt x="323" y="159"/>
                    <a:pt x="322" y="166"/>
                    <a:pt x="316" y="169"/>
                  </a:cubicBezTo>
                  <a:cubicBezTo>
                    <a:pt x="311" y="172"/>
                    <a:pt x="305" y="170"/>
                    <a:pt x="302" y="165"/>
                  </a:cubicBezTo>
                  <a:cubicBezTo>
                    <a:pt x="294" y="152"/>
                    <a:pt x="281" y="143"/>
                    <a:pt x="266" y="140"/>
                  </a:cubicBezTo>
                  <a:cubicBezTo>
                    <a:pt x="266" y="246"/>
                    <a:pt x="266" y="246"/>
                    <a:pt x="266" y="246"/>
                  </a:cubicBezTo>
                  <a:cubicBezTo>
                    <a:pt x="302" y="251"/>
                    <a:pt x="330" y="282"/>
                    <a:pt x="330" y="320"/>
                  </a:cubicBezTo>
                  <a:cubicBezTo>
                    <a:pt x="330" y="357"/>
                    <a:pt x="302" y="388"/>
                    <a:pt x="266" y="3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9" name="Freeform 822">
            <a:extLst>
              <a:ext uri="{FF2B5EF4-FFF2-40B4-BE49-F238E27FC236}">
                <a16:creationId xmlns:a16="http://schemas.microsoft.com/office/drawing/2014/main" id="{20306C8C-2790-47F5-827F-B4ED65C1BD7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17104" y="3318155"/>
            <a:ext cx="603263" cy="603263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360 w 512"/>
              <a:gd name="T11" fmla="*/ 408 h 512"/>
              <a:gd name="T12" fmla="*/ 352 w 512"/>
              <a:gd name="T13" fmla="*/ 413 h 512"/>
              <a:gd name="T14" fmla="*/ 346 w 512"/>
              <a:gd name="T15" fmla="*/ 411 h 512"/>
              <a:gd name="T16" fmla="*/ 310 w 512"/>
              <a:gd name="T17" fmla="*/ 380 h 512"/>
              <a:gd name="T18" fmla="*/ 260 w 512"/>
              <a:gd name="T19" fmla="*/ 302 h 512"/>
              <a:gd name="T20" fmla="*/ 256 w 512"/>
              <a:gd name="T21" fmla="*/ 288 h 512"/>
              <a:gd name="T22" fmla="*/ 199 w 512"/>
              <a:gd name="T23" fmla="*/ 383 h 512"/>
              <a:gd name="T24" fmla="*/ 166 w 512"/>
              <a:gd name="T25" fmla="*/ 411 h 512"/>
              <a:gd name="T26" fmla="*/ 160 w 512"/>
              <a:gd name="T27" fmla="*/ 413 h 512"/>
              <a:gd name="T28" fmla="*/ 151 w 512"/>
              <a:gd name="T29" fmla="*/ 408 h 512"/>
              <a:gd name="T30" fmla="*/ 154 w 512"/>
              <a:gd name="T31" fmla="*/ 393 h 512"/>
              <a:gd name="T32" fmla="*/ 184 w 512"/>
              <a:gd name="T33" fmla="*/ 368 h 512"/>
              <a:gd name="T34" fmla="*/ 245 w 512"/>
              <a:gd name="T35" fmla="*/ 218 h 512"/>
              <a:gd name="T36" fmla="*/ 245 w 512"/>
              <a:gd name="T37" fmla="*/ 132 h 512"/>
              <a:gd name="T38" fmla="*/ 178 w 512"/>
              <a:gd name="T39" fmla="*/ 199 h 512"/>
              <a:gd name="T40" fmla="*/ 170 w 512"/>
              <a:gd name="T41" fmla="*/ 202 h 512"/>
              <a:gd name="T42" fmla="*/ 163 w 512"/>
              <a:gd name="T43" fmla="*/ 199 h 512"/>
              <a:gd name="T44" fmla="*/ 163 w 512"/>
              <a:gd name="T45" fmla="*/ 184 h 512"/>
              <a:gd name="T46" fmla="*/ 248 w 512"/>
              <a:gd name="T47" fmla="*/ 99 h 512"/>
              <a:gd name="T48" fmla="*/ 252 w 512"/>
              <a:gd name="T49" fmla="*/ 96 h 512"/>
              <a:gd name="T50" fmla="*/ 260 w 512"/>
              <a:gd name="T51" fmla="*/ 96 h 512"/>
              <a:gd name="T52" fmla="*/ 263 w 512"/>
              <a:gd name="T53" fmla="*/ 99 h 512"/>
              <a:gd name="T54" fmla="*/ 349 w 512"/>
              <a:gd name="T55" fmla="*/ 184 h 512"/>
              <a:gd name="T56" fmla="*/ 349 w 512"/>
              <a:gd name="T57" fmla="*/ 199 h 512"/>
              <a:gd name="T58" fmla="*/ 341 w 512"/>
              <a:gd name="T59" fmla="*/ 202 h 512"/>
              <a:gd name="T60" fmla="*/ 333 w 512"/>
              <a:gd name="T61" fmla="*/ 199 h 512"/>
              <a:gd name="T62" fmla="*/ 266 w 512"/>
              <a:gd name="T63" fmla="*/ 132 h 512"/>
              <a:gd name="T64" fmla="*/ 266 w 512"/>
              <a:gd name="T65" fmla="*/ 218 h 512"/>
              <a:gd name="T66" fmla="*/ 280 w 512"/>
              <a:gd name="T67" fmla="*/ 294 h 512"/>
              <a:gd name="T68" fmla="*/ 325 w 512"/>
              <a:gd name="T69" fmla="*/ 366 h 512"/>
              <a:gd name="T70" fmla="*/ 358 w 512"/>
              <a:gd name="T71" fmla="*/ 393 h 512"/>
              <a:gd name="T72" fmla="*/ 360 w 512"/>
              <a:gd name="T73" fmla="*/ 40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360" y="408"/>
                </a:moveTo>
                <a:cubicBezTo>
                  <a:pt x="358" y="411"/>
                  <a:pt x="355" y="413"/>
                  <a:pt x="352" y="413"/>
                </a:cubicBezTo>
                <a:cubicBezTo>
                  <a:pt x="350" y="413"/>
                  <a:pt x="347" y="412"/>
                  <a:pt x="346" y="411"/>
                </a:cubicBezTo>
                <a:cubicBezTo>
                  <a:pt x="333" y="402"/>
                  <a:pt x="321" y="392"/>
                  <a:pt x="310" y="380"/>
                </a:cubicBezTo>
                <a:cubicBezTo>
                  <a:pt x="288" y="358"/>
                  <a:pt x="272" y="331"/>
                  <a:pt x="260" y="302"/>
                </a:cubicBezTo>
                <a:cubicBezTo>
                  <a:pt x="259" y="297"/>
                  <a:pt x="257" y="293"/>
                  <a:pt x="256" y="288"/>
                </a:cubicBezTo>
                <a:cubicBezTo>
                  <a:pt x="245" y="323"/>
                  <a:pt x="226" y="356"/>
                  <a:pt x="199" y="383"/>
                </a:cubicBezTo>
                <a:cubicBezTo>
                  <a:pt x="189" y="393"/>
                  <a:pt x="178" y="403"/>
                  <a:pt x="166" y="411"/>
                </a:cubicBezTo>
                <a:cubicBezTo>
                  <a:pt x="164" y="412"/>
                  <a:pt x="162" y="413"/>
                  <a:pt x="160" y="413"/>
                </a:cubicBezTo>
                <a:cubicBezTo>
                  <a:pt x="156" y="413"/>
                  <a:pt x="153" y="411"/>
                  <a:pt x="151" y="408"/>
                </a:cubicBezTo>
                <a:cubicBezTo>
                  <a:pt x="148" y="403"/>
                  <a:pt x="149" y="397"/>
                  <a:pt x="154" y="393"/>
                </a:cubicBezTo>
                <a:cubicBezTo>
                  <a:pt x="164" y="386"/>
                  <a:pt x="175" y="377"/>
                  <a:pt x="184" y="368"/>
                </a:cubicBezTo>
                <a:cubicBezTo>
                  <a:pt x="223" y="328"/>
                  <a:pt x="245" y="275"/>
                  <a:pt x="245" y="218"/>
                </a:cubicBezTo>
                <a:cubicBezTo>
                  <a:pt x="245" y="132"/>
                  <a:pt x="245" y="132"/>
                  <a:pt x="245" y="132"/>
                </a:cubicBezTo>
                <a:cubicBezTo>
                  <a:pt x="178" y="199"/>
                  <a:pt x="178" y="199"/>
                  <a:pt x="178" y="199"/>
                </a:cubicBezTo>
                <a:cubicBezTo>
                  <a:pt x="176" y="201"/>
                  <a:pt x="173" y="202"/>
                  <a:pt x="170" y="202"/>
                </a:cubicBezTo>
                <a:cubicBezTo>
                  <a:pt x="168" y="202"/>
                  <a:pt x="165" y="201"/>
                  <a:pt x="163" y="199"/>
                </a:cubicBezTo>
                <a:cubicBezTo>
                  <a:pt x="159" y="195"/>
                  <a:pt x="159" y="188"/>
                  <a:pt x="163" y="184"/>
                </a:cubicBezTo>
                <a:cubicBezTo>
                  <a:pt x="248" y="99"/>
                  <a:pt x="248" y="99"/>
                  <a:pt x="248" y="99"/>
                </a:cubicBezTo>
                <a:cubicBezTo>
                  <a:pt x="249" y="98"/>
                  <a:pt x="250" y="97"/>
                  <a:pt x="252" y="96"/>
                </a:cubicBezTo>
                <a:cubicBezTo>
                  <a:pt x="254" y="95"/>
                  <a:pt x="257" y="95"/>
                  <a:pt x="260" y="96"/>
                </a:cubicBezTo>
                <a:cubicBezTo>
                  <a:pt x="261" y="97"/>
                  <a:pt x="262" y="98"/>
                  <a:pt x="263" y="99"/>
                </a:cubicBezTo>
                <a:cubicBezTo>
                  <a:pt x="349" y="184"/>
                  <a:pt x="349" y="184"/>
                  <a:pt x="349" y="184"/>
                </a:cubicBezTo>
                <a:cubicBezTo>
                  <a:pt x="353" y="188"/>
                  <a:pt x="353" y="195"/>
                  <a:pt x="349" y="199"/>
                </a:cubicBezTo>
                <a:cubicBezTo>
                  <a:pt x="346" y="201"/>
                  <a:pt x="344" y="202"/>
                  <a:pt x="341" y="202"/>
                </a:cubicBezTo>
                <a:cubicBezTo>
                  <a:pt x="338" y="202"/>
                  <a:pt x="336" y="201"/>
                  <a:pt x="333" y="199"/>
                </a:cubicBezTo>
                <a:cubicBezTo>
                  <a:pt x="266" y="132"/>
                  <a:pt x="266" y="132"/>
                  <a:pt x="266" y="132"/>
                </a:cubicBezTo>
                <a:cubicBezTo>
                  <a:pt x="266" y="218"/>
                  <a:pt x="266" y="218"/>
                  <a:pt x="266" y="218"/>
                </a:cubicBezTo>
                <a:cubicBezTo>
                  <a:pt x="266" y="245"/>
                  <a:pt x="271" y="270"/>
                  <a:pt x="280" y="294"/>
                </a:cubicBezTo>
                <a:cubicBezTo>
                  <a:pt x="290" y="321"/>
                  <a:pt x="306" y="345"/>
                  <a:pt x="325" y="366"/>
                </a:cubicBezTo>
                <a:cubicBezTo>
                  <a:pt x="335" y="376"/>
                  <a:pt x="346" y="385"/>
                  <a:pt x="358" y="393"/>
                </a:cubicBezTo>
                <a:cubicBezTo>
                  <a:pt x="363" y="397"/>
                  <a:pt x="364" y="403"/>
                  <a:pt x="360" y="40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357">
            <a:extLst>
              <a:ext uri="{FF2B5EF4-FFF2-40B4-BE49-F238E27FC236}">
                <a16:creationId xmlns:a16="http://schemas.microsoft.com/office/drawing/2014/main" id="{4A770798-04DF-445E-8FE4-09039620EA6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17067" y="4404032"/>
            <a:ext cx="601495" cy="603263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384 w 512"/>
              <a:gd name="T11" fmla="*/ 352 h 512"/>
              <a:gd name="T12" fmla="*/ 352 w 512"/>
              <a:gd name="T13" fmla="*/ 320 h 512"/>
              <a:gd name="T14" fmla="*/ 373 w 512"/>
              <a:gd name="T15" fmla="*/ 290 h 512"/>
              <a:gd name="T16" fmla="*/ 373 w 512"/>
              <a:gd name="T17" fmla="*/ 245 h 512"/>
              <a:gd name="T18" fmla="*/ 341 w 512"/>
              <a:gd name="T19" fmla="*/ 213 h 512"/>
              <a:gd name="T20" fmla="*/ 309 w 512"/>
              <a:gd name="T21" fmla="*/ 245 h 512"/>
              <a:gd name="T22" fmla="*/ 309 w 512"/>
              <a:gd name="T23" fmla="*/ 341 h 512"/>
              <a:gd name="T24" fmla="*/ 234 w 512"/>
              <a:gd name="T25" fmla="*/ 416 h 512"/>
              <a:gd name="T26" fmla="*/ 160 w 512"/>
              <a:gd name="T27" fmla="*/ 341 h 512"/>
              <a:gd name="T28" fmla="*/ 160 w 512"/>
              <a:gd name="T29" fmla="*/ 287 h 512"/>
              <a:gd name="T30" fmla="*/ 96 w 512"/>
              <a:gd name="T31" fmla="*/ 224 h 512"/>
              <a:gd name="T32" fmla="*/ 96 w 512"/>
              <a:gd name="T33" fmla="*/ 149 h 512"/>
              <a:gd name="T34" fmla="*/ 106 w 512"/>
              <a:gd name="T35" fmla="*/ 138 h 512"/>
              <a:gd name="T36" fmla="*/ 128 w 512"/>
              <a:gd name="T37" fmla="*/ 138 h 512"/>
              <a:gd name="T38" fmla="*/ 138 w 512"/>
              <a:gd name="T39" fmla="*/ 149 h 512"/>
              <a:gd name="T40" fmla="*/ 128 w 512"/>
              <a:gd name="T41" fmla="*/ 160 h 512"/>
              <a:gd name="T42" fmla="*/ 117 w 512"/>
              <a:gd name="T43" fmla="*/ 160 h 512"/>
              <a:gd name="T44" fmla="*/ 117 w 512"/>
              <a:gd name="T45" fmla="*/ 224 h 512"/>
              <a:gd name="T46" fmla="*/ 170 w 512"/>
              <a:gd name="T47" fmla="*/ 266 h 512"/>
              <a:gd name="T48" fmla="*/ 224 w 512"/>
              <a:gd name="T49" fmla="*/ 224 h 512"/>
              <a:gd name="T50" fmla="*/ 224 w 512"/>
              <a:gd name="T51" fmla="*/ 160 h 512"/>
              <a:gd name="T52" fmla="*/ 213 w 512"/>
              <a:gd name="T53" fmla="*/ 160 h 512"/>
              <a:gd name="T54" fmla="*/ 202 w 512"/>
              <a:gd name="T55" fmla="*/ 149 h 512"/>
              <a:gd name="T56" fmla="*/ 213 w 512"/>
              <a:gd name="T57" fmla="*/ 138 h 512"/>
              <a:gd name="T58" fmla="*/ 234 w 512"/>
              <a:gd name="T59" fmla="*/ 138 h 512"/>
              <a:gd name="T60" fmla="*/ 245 w 512"/>
              <a:gd name="T61" fmla="*/ 149 h 512"/>
              <a:gd name="T62" fmla="*/ 245 w 512"/>
              <a:gd name="T63" fmla="*/ 224 h 512"/>
              <a:gd name="T64" fmla="*/ 181 w 512"/>
              <a:gd name="T65" fmla="*/ 287 h 512"/>
              <a:gd name="T66" fmla="*/ 181 w 512"/>
              <a:gd name="T67" fmla="*/ 341 h 512"/>
              <a:gd name="T68" fmla="*/ 234 w 512"/>
              <a:gd name="T69" fmla="*/ 394 h 512"/>
              <a:gd name="T70" fmla="*/ 288 w 512"/>
              <a:gd name="T71" fmla="*/ 341 h 512"/>
              <a:gd name="T72" fmla="*/ 288 w 512"/>
              <a:gd name="T73" fmla="*/ 245 h 512"/>
              <a:gd name="T74" fmla="*/ 341 w 512"/>
              <a:gd name="T75" fmla="*/ 192 h 512"/>
              <a:gd name="T76" fmla="*/ 394 w 512"/>
              <a:gd name="T77" fmla="*/ 245 h 512"/>
              <a:gd name="T78" fmla="*/ 394 w 512"/>
              <a:gd name="T79" fmla="*/ 290 h 512"/>
              <a:gd name="T80" fmla="*/ 416 w 512"/>
              <a:gd name="T81" fmla="*/ 320 h 512"/>
              <a:gd name="T82" fmla="*/ 384 w 512"/>
              <a:gd name="T83" fmla="*/ 352 h 512"/>
              <a:gd name="T84" fmla="*/ 394 w 512"/>
              <a:gd name="T85" fmla="*/ 320 h 512"/>
              <a:gd name="T86" fmla="*/ 384 w 512"/>
              <a:gd name="T87" fmla="*/ 330 h 512"/>
              <a:gd name="T88" fmla="*/ 373 w 512"/>
              <a:gd name="T89" fmla="*/ 320 h 512"/>
              <a:gd name="T90" fmla="*/ 384 w 512"/>
              <a:gd name="T91" fmla="*/ 309 h 512"/>
              <a:gd name="T92" fmla="*/ 394 w 512"/>
              <a:gd name="T93" fmla="*/ 32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384" y="352"/>
                </a:moveTo>
                <a:cubicBezTo>
                  <a:pt x="366" y="352"/>
                  <a:pt x="352" y="337"/>
                  <a:pt x="352" y="320"/>
                </a:cubicBezTo>
                <a:cubicBezTo>
                  <a:pt x="352" y="306"/>
                  <a:pt x="361" y="294"/>
                  <a:pt x="373" y="290"/>
                </a:cubicBezTo>
                <a:cubicBezTo>
                  <a:pt x="373" y="245"/>
                  <a:pt x="373" y="245"/>
                  <a:pt x="373" y="245"/>
                </a:cubicBezTo>
                <a:cubicBezTo>
                  <a:pt x="373" y="227"/>
                  <a:pt x="359" y="213"/>
                  <a:pt x="341" y="213"/>
                </a:cubicBezTo>
                <a:cubicBezTo>
                  <a:pt x="323" y="213"/>
                  <a:pt x="309" y="227"/>
                  <a:pt x="309" y="245"/>
                </a:cubicBezTo>
                <a:cubicBezTo>
                  <a:pt x="309" y="341"/>
                  <a:pt x="309" y="341"/>
                  <a:pt x="309" y="341"/>
                </a:cubicBezTo>
                <a:cubicBezTo>
                  <a:pt x="309" y="382"/>
                  <a:pt x="276" y="416"/>
                  <a:pt x="234" y="416"/>
                </a:cubicBezTo>
                <a:cubicBezTo>
                  <a:pt x="193" y="416"/>
                  <a:pt x="160" y="382"/>
                  <a:pt x="160" y="341"/>
                </a:cubicBezTo>
                <a:cubicBezTo>
                  <a:pt x="160" y="287"/>
                  <a:pt x="160" y="287"/>
                  <a:pt x="160" y="287"/>
                </a:cubicBezTo>
                <a:cubicBezTo>
                  <a:pt x="128" y="282"/>
                  <a:pt x="96" y="256"/>
                  <a:pt x="96" y="224"/>
                </a:cubicBezTo>
                <a:cubicBezTo>
                  <a:pt x="96" y="149"/>
                  <a:pt x="96" y="149"/>
                  <a:pt x="96" y="149"/>
                </a:cubicBezTo>
                <a:cubicBezTo>
                  <a:pt x="96" y="143"/>
                  <a:pt x="100" y="138"/>
                  <a:pt x="106" y="138"/>
                </a:cubicBezTo>
                <a:cubicBezTo>
                  <a:pt x="128" y="138"/>
                  <a:pt x="128" y="138"/>
                  <a:pt x="128" y="138"/>
                </a:cubicBezTo>
                <a:cubicBezTo>
                  <a:pt x="134" y="138"/>
                  <a:pt x="138" y="143"/>
                  <a:pt x="138" y="149"/>
                </a:cubicBezTo>
                <a:cubicBezTo>
                  <a:pt x="138" y="155"/>
                  <a:pt x="134" y="160"/>
                  <a:pt x="128" y="160"/>
                </a:cubicBezTo>
                <a:cubicBezTo>
                  <a:pt x="117" y="160"/>
                  <a:pt x="117" y="160"/>
                  <a:pt x="117" y="160"/>
                </a:cubicBezTo>
                <a:cubicBezTo>
                  <a:pt x="117" y="224"/>
                  <a:pt x="117" y="224"/>
                  <a:pt x="117" y="224"/>
                </a:cubicBezTo>
                <a:cubicBezTo>
                  <a:pt x="117" y="247"/>
                  <a:pt x="146" y="266"/>
                  <a:pt x="170" y="266"/>
                </a:cubicBezTo>
                <a:cubicBezTo>
                  <a:pt x="194" y="266"/>
                  <a:pt x="224" y="247"/>
                  <a:pt x="224" y="224"/>
                </a:cubicBezTo>
                <a:cubicBezTo>
                  <a:pt x="224" y="160"/>
                  <a:pt x="224" y="160"/>
                  <a:pt x="224" y="160"/>
                </a:cubicBezTo>
                <a:cubicBezTo>
                  <a:pt x="213" y="160"/>
                  <a:pt x="213" y="160"/>
                  <a:pt x="213" y="160"/>
                </a:cubicBezTo>
                <a:cubicBezTo>
                  <a:pt x="207" y="160"/>
                  <a:pt x="202" y="155"/>
                  <a:pt x="202" y="149"/>
                </a:cubicBezTo>
                <a:cubicBezTo>
                  <a:pt x="202" y="143"/>
                  <a:pt x="207" y="138"/>
                  <a:pt x="213" y="138"/>
                </a:cubicBezTo>
                <a:cubicBezTo>
                  <a:pt x="234" y="138"/>
                  <a:pt x="234" y="138"/>
                  <a:pt x="234" y="138"/>
                </a:cubicBezTo>
                <a:cubicBezTo>
                  <a:pt x="240" y="138"/>
                  <a:pt x="245" y="143"/>
                  <a:pt x="245" y="149"/>
                </a:cubicBezTo>
                <a:cubicBezTo>
                  <a:pt x="245" y="224"/>
                  <a:pt x="245" y="224"/>
                  <a:pt x="245" y="224"/>
                </a:cubicBezTo>
                <a:cubicBezTo>
                  <a:pt x="245" y="256"/>
                  <a:pt x="213" y="282"/>
                  <a:pt x="181" y="287"/>
                </a:cubicBezTo>
                <a:cubicBezTo>
                  <a:pt x="181" y="341"/>
                  <a:pt x="181" y="341"/>
                  <a:pt x="181" y="341"/>
                </a:cubicBezTo>
                <a:cubicBezTo>
                  <a:pt x="181" y="370"/>
                  <a:pt x="205" y="394"/>
                  <a:pt x="234" y="394"/>
                </a:cubicBezTo>
                <a:cubicBezTo>
                  <a:pt x="264" y="394"/>
                  <a:pt x="288" y="370"/>
                  <a:pt x="288" y="341"/>
                </a:cubicBezTo>
                <a:cubicBezTo>
                  <a:pt x="288" y="245"/>
                  <a:pt x="288" y="245"/>
                  <a:pt x="288" y="245"/>
                </a:cubicBezTo>
                <a:cubicBezTo>
                  <a:pt x="288" y="216"/>
                  <a:pt x="312" y="192"/>
                  <a:pt x="341" y="192"/>
                </a:cubicBezTo>
                <a:cubicBezTo>
                  <a:pt x="370" y="192"/>
                  <a:pt x="394" y="216"/>
                  <a:pt x="394" y="245"/>
                </a:cubicBezTo>
                <a:cubicBezTo>
                  <a:pt x="394" y="290"/>
                  <a:pt x="394" y="290"/>
                  <a:pt x="394" y="290"/>
                </a:cubicBezTo>
                <a:cubicBezTo>
                  <a:pt x="407" y="294"/>
                  <a:pt x="416" y="306"/>
                  <a:pt x="416" y="320"/>
                </a:cubicBezTo>
                <a:cubicBezTo>
                  <a:pt x="416" y="337"/>
                  <a:pt x="401" y="352"/>
                  <a:pt x="384" y="352"/>
                </a:cubicBezTo>
                <a:close/>
                <a:moveTo>
                  <a:pt x="394" y="320"/>
                </a:moveTo>
                <a:cubicBezTo>
                  <a:pt x="394" y="326"/>
                  <a:pt x="390" y="330"/>
                  <a:pt x="384" y="330"/>
                </a:cubicBezTo>
                <a:cubicBezTo>
                  <a:pt x="378" y="330"/>
                  <a:pt x="373" y="326"/>
                  <a:pt x="373" y="320"/>
                </a:cubicBezTo>
                <a:cubicBezTo>
                  <a:pt x="373" y="314"/>
                  <a:pt x="378" y="309"/>
                  <a:pt x="384" y="309"/>
                </a:cubicBezTo>
                <a:cubicBezTo>
                  <a:pt x="390" y="309"/>
                  <a:pt x="394" y="314"/>
                  <a:pt x="394" y="320"/>
                </a:cubicBezTo>
                <a:close/>
              </a:path>
            </a:pathLst>
          </a:custGeom>
          <a:solidFill>
            <a:srgbClr val="9FDDF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C8FD1B-6E41-4CB2-84EB-77561281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613A4-FB88-45A3-9B07-D28BF2096B2D}"/>
              </a:ext>
            </a:extLst>
          </p:cNvPr>
          <p:cNvSpPr/>
          <p:nvPr/>
        </p:nvSpPr>
        <p:spPr>
          <a:xfrm>
            <a:off x="1554906" y="5623820"/>
            <a:ext cx="9082188" cy="654345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venir Book" panose="02000503020000020003"/>
              </a:rPr>
              <a:t>The Promise of Health IT Depends on 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31238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Roman"/>
              </a:rPr>
              <a:t>The Promise of Health IT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486B3EF-BB60-4771-A608-0B4FF218B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587" y="1808758"/>
            <a:ext cx="842118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dirty="0">
                <a:latin typeface="Avenir Book" panose="02000503020000020003"/>
              </a:rPr>
              <a:t>Improve the </a:t>
            </a:r>
            <a:r>
              <a:rPr lang="en-US" b="1" dirty="0">
                <a:latin typeface="Avenir Book" panose="02000503020000020003"/>
              </a:rPr>
              <a:t>quality</a:t>
            </a:r>
            <a:r>
              <a:rPr lang="en-US" dirty="0">
                <a:latin typeface="Avenir Book" panose="02000503020000020003"/>
              </a:rPr>
              <a:t> and </a:t>
            </a:r>
            <a:r>
              <a:rPr lang="en-US" b="1" dirty="0">
                <a:latin typeface="Avenir Book" panose="02000503020000020003"/>
              </a:rPr>
              <a:t>safety</a:t>
            </a:r>
            <a:r>
              <a:rPr lang="en-US" dirty="0">
                <a:latin typeface="Avenir Book" panose="02000503020000020003"/>
              </a:rPr>
              <a:t> of health-care</a:t>
            </a:r>
          </a:p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dirty="0">
                <a:latin typeface="Avenir Book" panose="02000503020000020003"/>
              </a:rPr>
              <a:t>Measure </a:t>
            </a:r>
            <a:r>
              <a:rPr lang="en-US" b="1" dirty="0">
                <a:latin typeface="Avenir Book" panose="02000503020000020003"/>
              </a:rPr>
              <a:t>the cost</a:t>
            </a:r>
            <a:r>
              <a:rPr lang="en-US" dirty="0">
                <a:latin typeface="Avenir Book" panose="02000503020000020003"/>
              </a:rPr>
              <a:t> and </a:t>
            </a:r>
            <a:r>
              <a:rPr lang="en-US" b="1" dirty="0">
                <a:latin typeface="Avenir Book" panose="02000503020000020003"/>
              </a:rPr>
              <a:t>quality of services</a:t>
            </a:r>
          </a:p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b="1" dirty="0">
                <a:latin typeface="Avenir Book" panose="02000503020000020003"/>
              </a:rPr>
              <a:t>Integrate multiple providers</a:t>
            </a:r>
            <a:r>
              <a:rPr lang="en-US" dirty="0">
                <a:latin typeface="Avenir Book" panose="02000503020000020003"/>
              </a:rPr>
              <a:t> across organizations in a continuum of care</a:t>
            </a:r>
          </a:p>
          <a:p>
            <a:pPr marL="0" indent="0">
              <a:lnSpc>
                <a:spcPct val="110000"/>
              </a:lnSpc>
              <a:spcBef>
                <a:spcPts val="1700"/>
              </a:spcBef>
              <a:buNone/>
            </a:pPr>
            <a:r>
              <a:rPr lang="en-US" b="1" dirty="0">
                <a:latin typeface="Avenir Book" panose="02000503020000020003"/>
              </a:rPr>
              <a:t>Integrate high-quality decision support</a:t>
            </a:r>
            <a:r>
              <a:rPr lang="en-US" dirty="0">
                <a:latin typeface="Avenir Book" panose="02000503020000020003"/>
              </a:rPr>
              <a:t> into the clinical workflow across the continuum of care</a:t>
            </a:r>
          </a:p>
        </p:txBody>
      </p:sp>
      <p:pic>
        <p:nvPicPr>
          <p:cNvPr id="16" name="Graphic 15" descr="Checkmark">
            <a:extLst>
              <a:ext uri="{FF2B5EF4-FFF2-40B4-BE49-F238E27FC236}">
                <a16:creationId xmlns:a16="http://schemas.microsoft.com/office/drawing/2014/main" id="{8C20194A-1017-4C89-B746-8A2474E51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2598" y="1808758"/>
            <a:ext cx="540031" cy="540031"/>
          </a:xfrm>
          <a:prstGeom prst="rect">
            <a:avLst/>
          </a:prstGeom>
        </p:spPr>
      </p:pic>
      <p:pic>
        <p:nvPicPr>
          <p:cNvPr id="17" name="Graphic 16" descr="Close">
            <a:extLst>
              <a:ext uri="{FF2B5EF4-FFF2-40B4-BE49-F238E27FC236}">
                <a16:creationId xmlns:a16="http://schemas.microsoft.com/office/drawing/2014/main" id="{228F0B40-B331-4621-AD97-0F4B6DA3C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7041" y="3429000"/>
            <a:ext cx="547326" cy="547326"/>
          </a:xfrm>
          <a:prstGeom prst="rect">
            <a:avLst/>
          </a:prstGeom>
        </p:spPr>
      </p:pic>
      <p:pic>
        <p:nvPicPr>
          <p:cNvPr id="18" name="Graphic 17" descr="Close">
            <a:extLst>
              <a:ext uri="{FF2B5EF4-FFF2-40B4-BE49-F238E27FC236}">
                <a16:creationId xmlns:a16="http://schemas.microsoft.com/office/drawing/2014/main" id="{FDA953F4-1C67-4583-BB0D-ADEDF6BA4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2732" y="4514235"/>
            <a:ext cx="547326" cy="547326"/>
          </a:xfrm>
          <a:prstGeom prst="rect">
            <a:avLst/>
          </a:prstGeom>
        </p:spPr>
      </p:pic>
      <p:pic>
        <p:nvPicPr>
          <p:cNvPr id="31" name="Graphic 30" descr="Help">
            <a:extLst>
              <a:ext uri="{FF2B5EF4-FFF2-40B4-BE49-F238E27FC236}">
                <a16:creationId xmlns:a16="http://schemas.microsoft.com/office/drawing/2014/main" id="{3BA8BE00-118B-4465-92D7-8BDB66292F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9509" y="2588296"/>
            <a:ext cx="563120" cy="56312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353F5-A9CE-4D8A-B6CB-B0868CDA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00EC49-EBC2-9E43-A6E9-F2B1B00A3B36}"/>
              </a:ext>
            </a:extLst>
          </p:cNvPr>
          <p:cNvSpPr/>
          <p:nvPr/>
        </p:nvSpPr>
        <p:spPr>
          <a:xfrm>
            <a:off x="769201" y="5591916"/>
            <a:ext cx="10653598" cy="666307"/>
          </a:xfrm>
          <a:prstGeom prst="rect">
            <a:avLst/>
          </a:prstGeom>
          <a:solidFill>
            <a:schemeClr val="bg1"/>
          </a:solidFill>
          <a:ln w="28575">
            <a:solidFill>
              <a:srgbClr val="0078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venir Book" panose="02000503020000020003"/>
              </a:rPr>
              <a:t>Encoded data is the foundation needed to deliver The Promise!</a:t>
            </a:r>
          </a:p>
        </p:txBody>
      </p:sp>
    </p:spTree>
    <p:extLst>
      <p:ext uri="{BB962C8B-B14F-4D97-AF65-F5344CB8AC3E}">
        <p14:creationId xmlns:p14="http://schemas.microsoft.com/office/powerpoint/2010/main" val="134138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3AF2-0021-427A-BDB8-ACB602F7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8FF"/>
                </a:solidFill>
                <a:latin typeface="Avenir Roman"/>
              </a:rPr>
              <a:t>Types</a:t>
            </a:r>
            <a:r>
              <a:rPr lang="en-US" dirty="0">
                <a:latin typeface="Avenir Roman"/>
              </a:rPr>
              <a:t> of Interoperability</a:t>
            </a:r>
            <a:r>
              <a:rPr lang="en-US" baseline="30000" dirty="0">
                <a:latin typeface="Avenir Roman"/>
              </a:rPr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88A7-52B5-49C8-B614-EB131860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D514-9158-7143-952E-69DC611F0F0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285610-123E-410C-AA15-71412289B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758"/>
            <a:ext cx="9900683" cy="27422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latin typeface="Avenir Book" panose="02000503020000020003"/>
              </a:rPr>
              <a:t>Foundational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venir Book" panose="02000503020000020003"/>
              </a:rPr>
              <a:t>Data exchange from one system to another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latin typeface="Avenir Book" panose="02000503020000020003"/>
              </a:rPr>
              <a:t>Structural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venir Book" panose="02000503020000020003"/>
              </a:rPr>
              <a:t>The syntax of the data exchange at the data format/field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552AB5-A5D0-46C2-9FEA-3DEE003107BC}"/>
              </a:ext>
            </a:extLst>
          </p:cNvPr>
          <p:cNvSpPr txBox="1">
            <a:spLocks/>
          </p:cNvSpPr>
          <p:nvPr/>
        </p:nvSpPr>
        <p:spPr>
          <a:xfrm>
            <a:off x="838200" y="4345332"/>
            <a:ext cx="9900683" cy="1601143"/>
          </a:xfrm>
          <a:prstGeom prst="rect">
            <a:avLst/>
          </a:prstGeom>
          <a:ln w="28575">
            <a:solidFill>
              <a:schemeClr val="accent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228596" indent="-228596" algn="l" defTabSz="914384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972FF"/>
              </a:buClr>
              <a:buFont typeface="Arial"/>
              <a:buChar char="•"/>
              <a:defRPr sz="2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78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4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298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20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17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364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972FF"/>
              </a:buClr>
              <a:buFont typeface="Arial"/>
              <a:buChar char="•"/>
              <a:defRPr sz="1800" b="0" i="0" kern="1200">
                <a:solidFill>
                  <a:schemeClr val="bg2">
                    <a:lumMod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556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48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40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32" indent="-228596" algn="l" defTabSz="91438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latin typeface="Avenir Book" panose="02000503020000020003"/>
              </a:rPr>
              <a:t>Semantic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venir Book" panose="02000503020000020003"/>
              </a:rPr>
              <a:t>The exchange of information in a way that the receiving system can </a:t>
            </a:r>
            <a:r>
              <a:rPr lang="en-US" sz="2800" b="1" dirty="0">
                <a:latin typeface="Avenir Book" panose="02000503020000020003"/>
              </a:rPr>
              <a:t>interpret the data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204633-1C2C-4E11-BC92-C23C74A702C0}"/>
              </a:ext>
            </a:extLst>
          </p:cNvPr>
          <p:cNvSpPr txBox="1"/>
          <p:nvPr/>
        </p:nvSpPr>
        <p:spPr>
          <a:xfrm>
            <a:off x="904008" y="6286500"/>
            <a:ext cx="8295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venir Roman"/>
              </a:rPr>
              <a:t>1 </a:t>
            </a:r>
            <a:r>
              <a:rPr lang="en-US" sz="1600" dirty="0">
                <a:latin typeface="Avenir Book" panose="02000503020000020003"/>
              </a:rPr>
              <a:t>https://www.himss.org/library/interoperability-standards/what-is-interoperability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21983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D31D-B259-3545-89DC-A1594CE5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8FF"/>
                </a:solidFill>
              </a:rPr>
              <a:t>Architectural Separation of Concerns</a:t>
            </a:r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FB78933F-8A04-A94E-8E76-A794AF0F8C34}"/>
              </a:ext>
            </a:extLst>
          </p:cNvPr>
          <p:cNvSpPr/>
          <p:nvPr/>
        </p:nvSpPr>
        <p:spPr>
          <a:xfrm>
            <a:off x="4829288" y="4546456"/>
            <a:ext cx="336601" cy="698225"/>
          </a:xfrm>
          <a:prstGeom prst="rightBrace">
            <a:avLst>
              <a:gd name="adj1" fmla="val 8333"/>
              <a:gd name="adj2" fmla="val 302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Roman" panose="02000503020000020003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60CD44B-7BC0-5C4F-98A6-B0BC98296B2D}"/>
              </a:ext>
            </a:extLst>
          </p:cNvPr>
          <p:cNvGrpSpPr/>
          <p:nvPr/>
        </p:nvGrpSpPr>
        <p:grpSpPr>
          <a:xfrm>
            <a:off x="1380417" y="1972245"/>
            <a:ext cx="3415088" cy="4172442"/>
            <a:chOff x="2084879" y="2054228"/>
            <a:chExt cx="3157421" cy="385762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6D99A23-ACAE-C743-878E-8C1FA2F52999}"/>
                </a:ext>
              </a:extLst>
            </p:cNvPr>
            <p:cNvGrpSpPr/>
            <p:nvPr/>
          </p:nvGrpSpPr>
          <p:grpSpPr>
            <a:xfrm>
              <a:off x="4513632" y="2054228"/>
              <a:ext cx="728668" cy="3857625"/>
              <a:chOff x="1032247" y="1885950"/>
              <a:chExt cx="728668" cy="3857625"/>
            </a:xfrm>
          </p:grpSpPr>
          <p:sp>
            <p:nvSpPr>
              <p:cNvPr id="12" name="Frame 11">
                <a:extLst>
                  <a:ext uri="{FF2B5EF4-FFF2-40B4-BE49-F238E27FC236}">
                    <a16:creationId xmlns:a16="http://schemas.microsoft.com/office/drawing/2014/main" id="{8F0622A0-BA84-2F4F-A329-D8D8152B82B1}"/>
                  </a:ext>
                </a:extLst>
              </p:cNvPr>
              <p:cNvSpPr/>
              <p:nvPr/>
            </p:nvSpPr>
            <p:spPr>
              <a:xfrm>
                <a:off x="1032249" y="1885950"/>
                <a:ext cx="728662" cy="771525"/>
              </a:xfrm>
              <a:prstGeom prst="fram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P</a:t>
                </a:r>
              </a:p>
            </p:txBody>
          </p:sp>
          <p:sp>
            <p:nvSpPr>
              <p:cNvPr id="13" name="Frame 12">
                <a:extLst>
                  <a:ext uri="{FF2B5EF4-FFF2-40B4-BE49-F238E27FC236}">
                    <a16:creationId xmlns:a16="http://schemas.microsoft.com/office/drawing/2014/main" id="{43B461AD-A575-644D-9D46-615AB208012E}"/>
                  </a:ext>
                </a:extLst>
              </p:cNvPr>
              <p:cNvSpPr/>
              <p:nvPr/>
            </p:nvSpPr>
            <p:spPr>
              <a:xfrm>
                <a:off x="1032247" y="2657475"/>
                <a:ext cx="728662" cy="771525"/>
              </a:xfrm>
              <a:prstGeom prst="fram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A</a:t>
                </a:r>
              </a:p>
            </p:txBody>
          </p:sp>
          <p:sp>
            <p:nvSpPr>
              <p:cNvPr id="14" name="Frame 13">
                <a:extLst>
                  <a:ext uri="{FF2B5EF4-FFF2-40B4-BE49-F238E27FC236}">
                    <a16:creationId xmlns:a16="http://schemas.microsoft.com/office/drawing/2014/main" id="{AA21D64A-19B1-7E42-B99E-E9D9C92D29A6}"/>
                  </a:ext>
                </a:extLst>
              </p:cNvPr>
              <p:cNvSpPr/>
              <p:nvPr/>
            </p:nvSpPr>
            <p:spPr>
              <a:xfrm>
                <a:off x="1032253" y="3429000"/>
                <a:ext cx="728662" cy="771525"/>
              </a:xfrm>
              <a:prstGeom prst="frame">
                <a:avLst/>
              </a:prstGeom>
              <a:solidFill>
                <a:srgbClr val="007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0078FF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S</a:t>
                </a:r>
              </a:p>
            </p:txBody>
          </p:sp>
          <p:sp>
            <p:nvSpPr>
              <p:cNvPr id="15" name="Frame 14">
                <a:extLst>
                  <a:ext uri="{FF2B5EF4-FFF2-40B4-BE49-F238E27FC236}">
                    <a16:creationId xmlns:a16="http://schemas.microsoft.com/office/drawing/2014/main" id="{CFBD45CB-EC97-024D-A15F-74F9BEF8807E}"/>
                  </a:ext>
                </a:extLst>
              </p:cNvPr>
              <p:cNvSpPr/>
              <p:nvPr/>
            </p:nvSpPr>
            <p:spPr>
              <a:xfrm>
                <a:off x="1032253" y="4200525"/>
                <a:ext cx="728662" cy="771525"/>
              </a:xfrm>
              <a:prstGeom prst="frame">
                <a:avLst/>
              </a:prstGeom>
              <a:solidFill>
                <a:srgbClr val="5DC2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5DC200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T</a:t>
                </a:r>
              </a:p>
            </p:txBody>
          </p:sp>
          <p:sp>
            <p:nvSpPr>
              <p:cNvPr id="16" name="Frame 15">
                <a:extLst>
                  <a:ext uri="{FF2B5EF4-FFF2-40B4-BE49-F238E27FC236}">
                    <a16:creationId xmlns:a16="http://schemas.microsoft.com/office/drawing/2014/main" id="{4C6DAAB1-4770-CE40-861E-7D323A1EFB34}"/>
                  </a:ext>
                </a:extLst>
              </p:cNvPr>
              <p:cNvSpPr/>
              <p:nvPr/>
            </p:nvSpPr>
            <p:spPr>
              <a:xfrm>
                <a:off x="1032253" y="4972050"/>
                <a:ext cx="728662" cy="771525"/>
              </a:xfrm>
              <a:prstGeom prst="frame">
                <a:avLst/>
              </a:prstGeom>
              <a:solidFill>
                <a:srgbClr val="93D8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93D8FF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F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BBCF098-1F97-BB47-AD92-9B914F68B1FC}"/>
                </a:ext>
              </a:extLst>
            </p:cNvPr>
            <p:cNvSpPr txBox="1"/>
            <p:nvPr/>
          </p:nvSpPr>
          <p:spPr>
            <a:xfrm>
              <a:off x="2084880" y="4446917"/>
              <a:ext cx="1402083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66BD21"/>
                  </a:solidFill>
                  <a:effectLst/>
                  <a:uLnTx/>
                  <a:uFillTx/>
                  <a:latin typeface="Avenir Roman" panose="02000503020000020003"/>
                </a:rPr>
                <a:t>Terminology Knowledge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02A62B0-7113-3642-B455-A07FAD85669D}"/>
                </a:ext>
              </a:extLst>
            </p:cNvPr>
            <p:cNvSpPr txBox="1"/>
            <p:nvPr/>
          </p:nvSpPr>
          <p:spPr>
            <a:xfrm>
              <a:off x="2103003" y="5212644"/>
              <a:ext cx="2047492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3D8FF"/>
                  </a:solidFill>
                  <a:effectLst/>
                  <a:uLnTx/>
                  <a:uFillTx/>
                  <a:latin typeface="Avenir Roman" panose="02000503020000020003"/>
                </a:rPr>
                <a:t>Solor Architectural Foundation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C23BB0F-FEF0-A74C-9D11-DC76994994A9}"/>
                </a:ext>
              </a:extLst>
            </p:cNvPr>
            <p:cNvSpPr txBox="1"/>
            <p:nvPr/>
          </p:nvSpPr>
          <p:spPr>
            <a:xfrm>
              <a:off x="2084880" y="3675261"/>
              <a:ext cx="1351579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78FF"/>
                  </a:solidFill>
                  <a:effectLst/>
                  <a:uLnTx/>
                  <a:uFillTx/>
                  <a:latin typeface="Avenir Roman" panose="02000503020000020003"/>
                </a:rPr>
                <a:t>Statement Model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66BD21"/>
                  </a:solidFill>
                  <a:effectLst/>
                  <a:uLnTx/>
                  <a:uFillTx/>
                  <a:latin typeface="Avenir Roman" panose="02000503020000020003"/>
                </a:rPr>
                <a:t> 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34AFB9-3A0E-3843-B1B1-67015DCC874D}"/>
                </a:ext>
              </a:extLst>
            </p:cNvPr>
            <p:cNvSpPr txBox="1"/>
            <p:nvPr/>
          </p:nvSpPr>
          <p:spPr>
            <a:xfrm>
              <a:off x="2103004" y="2900157"/>
              <a:ext cx="1473699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2600"/>
                  </a:solidFill>
                  <a:effectLst/>
                  <a:uLnTx/>
                  <a:uFillTx/>
                  <a:latin typeface="Avenir Roman" panose="02000503020000020003"/>
                </a:rPr>
                <a:t>Assertional Knowledge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EED3D33-391C-CA4D-BCCD-6A0A67CFDF94}"/>
                </a:ext>
              </a:extLst>
            </p:cNvPr>
            <p:cNvSpPr txBox="1"/>
            <p:nvPr/>
          </p:nvSpPr>
          <p:spPr>
            <a:xfrm>
              <a:off x="2084879" y="2126776"/>
              <a:ext cx="1459050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A77"/>
                  </a:solidFill>
                  <a:effectLst/>
                  <a:uLnTx/>
                  <a:uFillTx/>
                  <a:latin typeface="Avenir Roman" panose="02000503020000020003"/>
                </a:rPr>
                <a:t>Procedural Knowledge</a:t>
              </a:r>
            </a:p>
          </p:txBody>
        </p:sp>
      </p:grpSp>
      <p:sp>
        <p:nvSpPr>
          <p:cNvPr id="87" name="Right Brace 86">
            <a:extLst>
              <a:ext uri="{FF2B5EF4-FFF2-40B4-BE49-F238E27FC236}">
                <a16:creationId xmlns:a16="http://schemas.microsoft.com/office/drawing/2014/main" id="{C3CB6810-C87F-A242-8A35-D1CF534922E4}"/>
              </a:ext>
            </a:extLst>
          </p:cNvPr>
          <p:cNvSpPr/>
          <p:nvPr/>
        </p:nvSpPr>
        <p:spPr>
          <a:xfrm>
            <a:off x="4824430" y="5410175"/>
            <a:ext cx="336601" cy="630017"/>
          </a:xfrm>
          <a:prstGeom prst="rightBrace">
            <a:avLst>
              <a:gd name="adj1" fmla="val 8333"/>
              <a:gd name="adj2" fmla="val 4581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Roman" panose="02000503020000020003"/>
            </a:endParaRPr>
          </a:p>
        </p:txBody>
      </p:sp>
      <p:sp>
        <p:nvSpPr>
          <p:cNvPr id="88" name="Right Brace 87">
            <a:extLst>
              <a:ext uri="{FF2B5EF4-FFF2-40B4-BE49-F238E27FC236}">
                <a16:creationId xmlns:a16="http://schemas.microsoft.com/office/drawing/2014/main" id="{2C81B06E-50FF-E14D-ABF5-221D1B3EA373}"/>
              </a:ext>
            </a:extLst>
          </p:cNvPr>
          <p:cNvSpPr/>
          <p:nvPr/>
        </p:nvSpPr>
        <p:spPr>
          <a:xfrm>
            <a:off x="4829289" y="2157789"/>
            <a:ext cx="346028" cy="1374370"/>
          </a:xfrm>
          <a:prstGeom prst="rightBrace">
            <a:avLst>
              <a:gd name="adj1" fmla="val 8333"/>
              <a:gd name="adj2" fmla="val 3070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Roman" panose="02000503020000020003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963B00-C3B9-034F-9D89-4B5DF6C49574}"/>
              </a:ext>
            </a:extLst>
          </p:cNvPr>
          <p:cNvSpPr txBox="1"/>
          <p:nvPr/>
        </p:nvSpPr>
        <p:spPr>
          <a:xfrm>
            <a:off x="5307291" y="3495782"/>
            <a:ext cx="267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Roman" panose="02000503020000020003"/>
              </a:rPr>
              <a:t>HL7 FHIR, CIMI, …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D204644-4CD0-C342-939F-8CE24801B08B}"/>
              </a:ext>
            </a:extLst>
          </p:cNvPr>
          <p:cNvSpPr txBox="1"/>
          <p:nvPr/>
        </p:nvSpPr>
        <p:spPr>
          <a:xfrm>
            <a:off x="5316718" y="2231361"/>
            <a:ext cx="4250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Roman" panose="02000503020000020003"/>
              </a:rPr>
              <a:t>Decision support and analytics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C027FCD-9ADF-7D40-901A-1E265B6D948B}"/>
              </a:ext>
            </a:extLst>
          </p:cNvPr>
          <p:cNvSpPr txBox="1"/>
          <p:nvPr/>
        </p:nvSpPr>
        <p:spPr>
          <a:xfrm>
            <a:off x="5316718" y="4409296"/>
            <a:ext cx="387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Roman" panose="02000503020000020003"/>
              </a:rPr>
              <a:t>SNOMED, LOINC, RxNorm, 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F933F5-9D11-E749-AB19-A19624FF2208}"/>
              </a:ext>
            </a:extLst>
          </p:cNvPr>
          <p:cNvSpPr/>
          <p:nvPr/>
        </p:nvSpPr>
        <p:spPr>
          <a:xfrm>
            <a:off x="5589278" y="4676376"/>
            <a:ext cx="4119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Define what can be measured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(Description Logic and Language)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D5235D-AF6A-5D44-A78E-B164FC05D98D}"/>
              </a:ext>
            </a:extLst>
          </p:cNvPr>
          <p:cNvSpPr/>
          <p:nvPr/>
        </p:nvSpPr>
        <p:spPr>
          <a:xfrm>
            <a:off x="5589278" y="3730541"/>
            <a:ext cx="4119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Define how to record a measurement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(Numerical and Subject of Information)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0211272-95F9-A94A-A3B9-78E4C402A93C}"/>
              </a:ext>
            </a:extLst>
          </p:cNvPr>
          <p:cNvSpPr txBox="1"/>
          <p:nvPr/>
        </p:nvSpPr>
        <p:spPr>
          <a:xfrm>
            <a:off x="5316718" y="5342249"/>
            <a:ext cx="3544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Roman" panose="02000503020000020003"/>
              </a:rPr>
              <a:t>Shared module system</a:t>
            </a:r>
          </a:p>
        </p:txBody>
      </p:sp>
      <p:sp>
        <p:nvSpPr>
          <p:cNvPr id="92" name="Right Brace 91">
            <a:extLst>
              <a:ext uri="{FF2B5EF4-FFF2-40B4-BE49-F238E27FC236}">
                <a16:creationId xmlns:a16="http://schemas.microsoft.com/office/drawing/2014/main" id="{E6415026-8FA1-554D-81BE-80E16E37948A}"/>
              </a:ext>
            </a:extLst>
          </p:cNvPr>
          <p:cNvSpPr/>
          <p:nvPr/>
        </p:nvSpPr>
        <p:spPr>
          <a:xfrm>
            <a:off x="4829287" y="3690759"/>
            <a:ext cx="336601" cy="646331"/>
          </a:xfrm>
          <a:prstGeom prst="rightBrace">
            <a:avLst>
              <a:gd name="adj1" fmla="val 8333"/>
              <a:gd name="adj2" fmla="val 32717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Roman" panose="02000503020000020003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563A122-59E1-7B4D-BE9F-48465B0B4193}"/>
              </a:ext>
            </a:extLst>
          </p:cNvPr>
          <p:cNvSpPr/>
          <p:nvPr/>
        </p:nvSpPr>
        <p:spPr>
          <a:xfrm>
            <a:off x="5589278" y="5643061"/>
            <a:ext cx="41197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Provides the interoperability foundation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93069A-14F0-E549-B420-846F8B708E85}"/>
              </a:ext>
            </a:extLst>
          </p:cNvPr>
          <p:cNvSpPr/>
          <p:nvPr/>
        </p:nvSpPr>
        <p:spPr>
          <a:xfrm>
            <a:off x="5589278" y="2490561"/>
            <a:ext cx="4119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Define how to process measurements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venir Roman" panose="02000503020000020003"/>
                <a:ea typeface="+mn-ea"/>
                <a:cs typeface="+mn-cs"/>
              </a:rPr>
              <a:t>(Decision support, analytics…)</a:t>
            </a:r>
          </a:p>
        </p:txBody>
      </p:sp>
    </p:spTree>
    <p:extLst>
      <p:ext uri="{BB962C8B-B14F-4D97-AF65-F5344CB8AC3E}">
        <p14:creationId xmlns:p14="http://schemas.microsoft.com/office/powerpoint/2010/main" val="183295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DE440CC-A5BA-417D-8C93-82DE915BC53F}"/>
              </a:ext>
            </a:extLst>
          </p:cNvPr>
          <p:cNvGrpSpPr/>
          <p:nvPr/>
        </p:nvGrpSpPr>
        <p:grpSpPr>
          <a:xfrm>
            <a:off x="6078248" y="4111178"/>
            <a:ext cx="1592664" cy="1395440"/>
            <a:chOff x="5517306" y="4181755"/>
            <a:chExt cx="1502612" cy="1128444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7C89A9A9-5047-46EC-AE46-0D3860DED590}"/>
                </a:ext>
              </a:extLst>
            </p:cNvPr>
            <p:cNvSpPr/>
            <p:nvPr/>
          </p:nvSpPr>
          <p:spPr>
            <a:xfrm>
              <a:off x="5517306" y="4181755"/>
              <a:ext cx="1502612" cy="1128444"/>
            </a:xfrm>
            <a:prstGeom prst="rect">
              <a:avLst/>
            </a:prstGeom>
            <a:solidFill>
              <a:srgbClr val="93D8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F3080E8D-54D4-4298-B80B-7F159BA1A0F3}"/>
                </a:ext>
              </a:extLst>
            </p:cNvPr>
            <p:cNvGrpSpPr/>
            <p:nvPr/>
          </p:nvGrpSpPr>
          <p:grpSpPr>
            <a:xfrm>
              <a:off x="5642139" y="4296791"/>
              <a:ext cx="1243352" cy="931080"/>
              <a:chOff x="4755895" y="2719848"/>
              <a:chExt cx="788156" cy="80904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3CF138DD-82B8-4A99-AA29-5D4482B06763}"/>
                  </a:ext>
                </a:extLst>
              </p:cNvPr>
              <p:cNvSpPr/>
              <p:nvPr/>
            </p:nvSpPr>
            <p:spPr>
              <a:xfrm>
                <a:off x="4755895" y="2719848"/>
                <a:ext cx="788153" cy="182748"/>
              </a:xfrm>
              <a:prstGeom prst="rect">
                <a:avLst/>
              </a:prstGeom>
              <a:solidFill>
                <a:srgbClr val="002A77"/>
              </a:solidFill>
              <a:ln>
                <a:solidFill>
                  <a:srgbClr val="002A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1041965D-FA41-4E43-810A-EA1B41006A1B}"/>
                  </a:ext>
                </a:extLst>
              </p:cNvPr>
              <p:cNvSpPr/>
              <p:nvPr/>
            </p:nvSpPr>
            <p:spPr>
              <a:xfrm>
                <a:off x="4755897" y="2928334"/>
                <a:ext cx="788153" cy="182748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08916246-CE39-4204-B307-2BB4F94473E4}"/>
                  </a:ext>
                </a:extLst>
              </p:cNvPr>
              <p:cNvSpPr/>
              <p:nvPr/>
            </p:nvSpPr>
            <p:spPr>
              <a:xfrm>
                <a:off x="4755897" y="3137447"/>
                <a:ext cx="788153" cy="182748"/>
              </a:xfrm>
              <a:prstGeom prst="rect">
                <a:avLst/>
              </a:prstGeom>
              <a:solidFill>
                <a:srgbClr val="0076FF"/>
              </a:solidFill>
              <a:ln>
                <a:solidFill>
                  <a:srgbClr val="007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5A1A9640-F5DE-4DB5-8EBE-08187C758FF8}"/>
                  </a:ext>
                </a:extLst>
              </p:cNvPr>
              <p:cNvSpPr/>
              <p:nvPr/>
            </p:nvSpPr>
            <p:spPr>
              <a:xfrm>
                <a:off x="4755899" y="3346149"/>
                <a:ext cx="788152" cy="182748"/>
              </a:xfrm>
              <a:prstGeom prst="rect">
                <a:avLst/>
              </a:prstGeom>
              <a:solidFill>
                <a:srgbClr val="5DC200"/>
              </a:solidFill>
              <a:ln>
                <a:solidFill>
                  <a:srgbClr val="5DC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2AD9D1B-A126-4CCF-9034-1265F3D41FB7}"/>
              </a:ext>
            </a:extLst>
          </p:cNvPr>
          <p:cNvSpPr/>
          <p:nvPr/>
        </p:nvSpPr>
        <p:spPr>
          <a:xfrm>
            <a:off x="6163362" y="4270607"/>
            <a:ext cx="842962" cy="806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671FFEF-62B0-4484-98AB-2109001DA025}"/>
              </a:ext>
            </a:extLst>
          </p:cNvPr>
          <p:cNvGrpSpPr/>
          <p:nvPr/>
        </p:nvGrpSpPr>
        <p:grpSpPr>
          <a:xfrm>
            <a:off x="5797003" y="3848335"/>
            <a:ext cx="1592664" cy="1395440"/>
            <a:chOff x="5517306" y="4181755"/>
            <a:chExt cx="1502612" cy="1128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B4CA3A3-6667-463C-B971-57E0BA6A378B}"/>
                </a:ext>
              </a:extLst>
            </p:cNvPr>
            <p:cNvSpPr/>
            <p:nvPr/>
          </p:nvSpPr>
          <p:spPr>
            <a:xfrm>
              <a:off x="5517306" y="4181755"/>
              <a:ext cx="1502612" cy="1128444"/>
            </a:xfrm>
            <a:prstGeom prst="rect">
              <a:avLst/>
            </a:prstGeom>
            <a:solidFill>
              <a:srgbClr val="93D8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35A4247-35C1-4F3C-BC57-02AFECED2587}"/>
                </a:ext>
              </a:extLst>
            </p:cNvPr>
            <p:cNvGrpSpPr/>
            <p:nvPr/>
          </p:nvGrpSpPr>
          <p:grpSpPr>
            <a:xfrm>
              <a:off x="5642139" y="4296791"/>
              <a:ext cx="1243352" cy="931080"/>
              <a:chOff x="4755895" y="2719848"/>
              <a:chExt cx="788156" cy="809049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6D8F2C6-7BA9-4D3D-89E8-DBDB4C04E21E}"/>
                  </a:ext>
                </a:extLst>
              </p:cNvPr>
              <p:cNvSpPr/>
              <p:nvPr/>
            </p:nvSpPr>
            <p:spPr>
              <a:xfrm>
                <a:off x="4755895" y="2719848"/>
                <a:ext cx="788153" cy="182748"/>
              </a:xfrm>
              <a:prstGeom prst="rect">
                <a:avLst/>
              </a:prstGeom>
              <a:solidFill>
                <a:srgbClr val="002A77"/>
              </a:solidFill>
              <a:ln>
                <a:solidFill>
                  <a:srgbClr val="002A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AA8D2EA-E679-4F1D-8392-EAEA118659DD}"/>
                  </a:ext>
                </a:extLst>
              </p:cNvPr>
              <p:cNvSpPr/>
              <p:nvPr/>
            </p:nvSpPr>
            <p:spPr>
              <a:xfrm>
                <a:off x="4755897" y="2928334"/>
                <a:ext cx="788153" cy="182748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7AAE42EE-36D6-40FB-9741-40DC96BDC3F7}"/>
                  </a:ext>
                </a:extLst>
              </p:cNvPr>
              <p:cNvSpPr/>
              <p:nvPr/>
            </p:nvSpPr>
            <p:spPr>
              <a:xfrm>
                <a:off x="4755897" y="3137447"/>
                <a:ext cx="788153" cy="182748"/>
              </a:xfrm>
              <a:prstGeom prst="rect">
                <a:avLst/>
              </a:prstGeom>
              <a:solidFill>
                <a:srgbClr val="0076FF"/>
              </a:solidFill>
              <a:ln>
                <a:solidFill>
                  <a:srgbClr val="007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868CDE7F-19BC-420E-AD08-69511B204E72}"/>
                  </a:ext>
                </a:extLst>
              </p:cNvPr>
              <p:cNvSpPr/>
              <p:nvPr/>
            </p:nvSpPr>
            <p:spPr>
              <a:xfrm>
                <a:off x="4755899" y="3346149"/>
                <a:ext cx="788152" cy="182748"/>
              </a:xfrm>
              <a:prstGeom prst="rect">
                <a:avLst/>
              </a:prstGeom>
              <a:solidFill>
                <a:srgbClr val="5DC200"/>
              </a:solidFill>
              <a:ln>
                <a:solidFill>
                  <a:srgbClr val="5DC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6DF53D0-4D75-4FDD-8678-3D21D7187ECF}"/>
              </a:ext>
            </a:extLst>
          </p:cNvPr>
          <p:cNvSpPr/>
          <p:nvPr/>
        </p:nvSpPr>
        <p:spPr>
          <a:xfrm>
            <a:off x="6029248" y="4066661"/>
            <a:ext cx="842962" cy="806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3D31D-B259-3545-89DC-A1594CE5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72FF"/>
                </a:solidFill>
              </a:rPr>
              <a:t>Semantic Interoperability Architecture</a:t>
            </a:r>
            <a:endParaRPr lang="en-US" dirty="0"/>
          </a:p>
        </p:txBody>
      </p:sp>
      <p:sp>
        <p:nvSpPr>
          <p:cNvPr id="88" name="Right Brace 87">
            <a:extLst>
              <a:ext uri="{FF2B5EF4-FFF2-40B4-BE49-F238E27FC236}">
                <a16:creationId xmlns:a16="http://schemas.microsoft.com/office/drawing/2014/main" id="{2C81B06E-50FF-E14D-ABF5-221D1B3EA373}"/>
              </a:ext>
            </a:extLst>
          </p:cNvPr>
          <p:cNvSpPr/>
          <p:nvPr/>
        </p:nvSpPr>
        <p:spPr>
          <a:xfrm>
            <a:off x="4829289" y="2157789"/>
            <a:ext cx="346028" cy="3116580"/>
          </a:xfrm>
          <a:prstGeom prst="rightBrace">
            <a:avLst>
              <a:gd name="adj1" fmla="val 8333"/>
              <a:gd name="adj2" fmla="val 4792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Roman" panose="02000503020000020003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B8BF616-F727-4D8E-86E0-F69FA1C317AD}"/>
              </a:ext>
            </a:extLst>
          </p:cNvPr>
          <p:cNvGrpSpPr/>
          <p:nvPr/>
        </p:nvGrpSpPr>
        <p:grpSpPr>
          <a:xfrm>
            <a:off x="5497049" y="3592205"/>
            <a:ext cx="1592664" cy="1395440"/>
            <a:chOff x="5517306" y="4181755"/>
            <a:chExt cx="1502612" cy="1128444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116320-52AC-4561-9652-65D9DAB23E79}"/>
                </a:ext>
              </a:extLst>
            </p:cNvPr>
            <p:cNvSpPr/>
            <p:nvPr/>
          </p:nvSpPr>
          <p:spPr>
            <a:xfrm>
              <a:off x="5517306" y="4181755"/>
              <a:ext cx="1502612" cy="1128444"/>
            </a:xfrm>
            <a:prstGeom prst="rect">
              <a:avLst/>
            </a:prstGeom>
            <a:solidFill>
              <a:srgbClr val="93D8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E9521AF-1900-40C9-980D-B4F435D77BBD}"/>
                </a:ext>
              </a:extLst>
            </p:cNvPr>
            <p:cNvGrpSpPr/>
            <p:nvPr/>
          </p:nvGrpSpPr>
          <p:grpSpPr>
            <a:xfrm>
              <a:off x="5642139" y="4296791"/>
              <a:ext cx="1243352" cy="931080"/>
              <a:chOff x="4755895" y="2719848"/>
              <a:chExt cx="788156" cy="809049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089249D-5D7C-4641-BEE7-1BEC4137B285}"/>
                  </a:ext>
                </a:extLst>
              </p:cNvPr>
              <p:cNvSpPr/>
              <p:nvPr/>
            </p:nvSpPr>
            <p:spPr>
              <a:xfrm>
                <a:off x="4755895" y="2719848"/>
                <a:ext cx="788153" cy="182748"/>
              </a:xfrm>
              <a:prstGeom prst="rect">
                <a:avLst/>
              </a:prstGeom>
              <a:solidFill>
                <a:srgbClr val="002A77"/>
              </a:solidFill>
              <a:ln>
                <a:solidFill>
                  <a:srgbClr val="002A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037EFE30-051B-46ED-91F6-A5D8B3AFC8A3}"/>
                  </a:ext>
                </a:extLst>
              </p:cNvPr>
              <p:cNvSpPr/>
              <p:nvPr/>
            </p:nvSpPr>
            <p:spPr>
              <a:xfrm>
                <a:off x="4755897" y="2928334"/>
                <a:ext cx="788153" cy="182748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0AE3ACD-3B6A-41FD-906C-E3C5E7AF747D}"/>
                  </a:ext>
                </a:extLst>
              </p:cNvPr>
              <p:cNvSpPr/>
              <p:nvPr/>
            </p:nvSpPr>
            <p:spPr>
              <a:xfrm>
                <a:off x="4755897" y="3137447"/>
                <a:ext cx="788153" cy="182748"/>
              </a:xfrm>
              <a:prstGeom prst="rect">
                <a:avLst/>
              </a:prstGeom>
              <a:solidFill>
                <a:srgbClr val="0076FF"/>
              </a:solidFill>
              <a:ln>
                <a:solidFill>
                  <a:srgbClr val="007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8B0344F-54B5-4E25-8A3D-A976B0E4263A}"/>
                  </a:ext>
                </a:extLst>
              </p:cNvPr>
              <p:cNvSpPr/>
              <p:nvPr/>
            </p:nvSpPr>
            <p:spPr>
              <a:xfrm>
                <a:off x="4755899" y="3346149"/>
                <a:ext cx="788152" cy="182748"/>
              </a:xfrm>
              <a:prstGeom prst="rect">
                <a:avLst/>
              </a:prstGeom>
              <a:solidFill>
                <a:srgbClr val="5DC200"/>
              </a:solidFill>
              <a:ln>
                <a:solidFill>
                  <a:srgbClr val="5DC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2BC3D074-0797-4D99-875D-91131E6B1E87}"/>
              </a:ext>
            </a:extLst>
          </p:cNvPr>
          <p:cNvSpPr/>
          <p:nvPr/>
        </p:nvSpPr>
        <p:spPr>
          <a:xfrm>
            <a:off x="5876848" y="3914261"/>
            <a:ext cx="842962" cy="806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Line Callout 2 (No Border) 63">
            <a:extLst>
              <a:ext uri="{FF2B5EF4-FFF2-40B4-BE49-F238E27FC236}">
                <a16:creationId xmlns:a16="http://schemas.microsoft.com/office/drawing/2014/main" id="{5C38EA26-5596-48C6-8E06-B47C86A3B46D}"/>
              </a:ext>
            </a:extLst>
          </p:cNvPr>
          <p:cNvSpPr/>
          <p:nvPr/>
        </p:nvSpPr>
        <p:spPr>
          <a:xfrm>
            <a:off x="5449874" y="3064470"/>
            <a:ext cx="1360009" cy="400329"/>
          </a:xfrm>
          <a:prstGeom prst="callout2">
            <a:avLst>
              <a:gd name="adj1" fmla="val 19052"/>
              <a:gd name="adj2" fmla="val 16972"/>
              <a:gd name="adj3" fmla="val 18750"/>
              <a:gd name="adj4" fmla="val -847"/>
              <a:gd name="adj5" fmla="val 107276"/>
              <a:gd name="adj6" fmla="val 1705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Line Callout 2 (No Border) 66">
            <a:extLst>
              <a:ext uri="{FF2B5EF4-FFF2-40B4-BE49-F238E27FC236}">
                <a16:creationId xmlns:a16="http://schemas.microsoft.com/office/drawing/2014/main" id="{32DD4455-AA34-4E4C-ABFB-13C4CD3123D1}"/>
              </a:ext>
            </a:extLst>
          </p:cNvPr>
          <p:cNvSpPr/>
          <p:nvPr/>
        </p:nvSpPr>
        <p:spPr>
          <a:xfrm>
            <a:off x="9087333" y="1773619"/>
            <a:ext cx="2565313" cy="400329"/>
          </a:xfrm>
          <a:prstGeom prst="callout2">
            <a:avLst>
              <a:gd name="adj1" fmla="val 19052"/>
              <a:gd name="adj2" fmla="val 10884"/>
              <a:gd name="adj3" fmla="val 18750"/>
              <a:gd name="adj4" fmla="val -16667"/>
              <a:gd name="adj5" fmla="val 52859"/>
              <a:gd name="adj6" fmla="val -2127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Extension Module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Line Callout 2 (No Border) 67">
            <a:extLst>
              <a:ext uri="{FF2B5EF4-FFF2-40B4-BE49-F238E27FC236}">
                <a16:creationId xmlns:a16="http://schemas.microsoft.com/office/drawing/2014/main" id="{16E52E02-07CA-4502-95ED-0A1EC2AA0DB5}"/>
              </a:ext>
            </a:extLst>
          </p:cNvPr>
          <p:cNvSpPr/>
          <p:nvPr/>
        </p:nvSpPr>
        <p:spPr>
          <a:xfrm>
            <a:off x="8150109" y="4261524"/>
            <a:ext cx="2565313" cy="400329"/>
          </a:xfrm>
          <a:prstGeom prst="callout2">
            <a:avLst>
              <a:gd name="adj1" fmla="val 17149"/>
              <a:gd name="adj2" fmla="val 15933"/>
              <a:gd name="adj3" fmla="val 18750"/>
              <a:gd name="adj4" fmla="val -3633"/>
              <a:gd name="adj5" fmla="val -90905"/>
              <a:gd name="adj6" fmla="val -1201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extends M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Line Callout 2 (No Border) 119">
            <a:extLst>
              <a:ext uri="{FF2B5EF4-FFF2-40B4-BE49-F238E27FC236}">
                <a16:creationId xmlns:a16="http://schemas.microsoft.com/office/drawing/2014/main" id="{8FA12A92-2DA6-4F1C-A7D0-BDF7360F998E}"/>
              </a:ext>
            </a:extLst>
          </p:cNvPr>
          <p:cNvSpPr/>
          <p:nvPr/>
        </p:nvSpPr>
        <p:spPr>
          <a:xfrm>
            <a:off x="6775335" y="5762878"/>
            <a:ext cx="4596999" cy="400329"/>
          </a:xfrm>
          <a:prstGeom prst="callout2">
            <a:avLst>
              <a:gd name="adj1" fmla="val 19052"/>
              <a:gd name="adj2" fmla="val 1604"/>
              <a:gd name="adj3" fmla="val 18750"/>
              <a:gd name="adj4" fmla="val -6603"/>
              <a:gd name="adj5" fmla="val -21710"/>
              <a:gd name="adj6" fmla="val -1030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Versioned Modules: M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…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BAD76377-05A7-4B54-ABF9-6E39E2CC93C6}"/>
              </a:ext>
            </a:extLst>
          </p:cNvPr>
          <p:cNvGrpSpPr/>
          <p:nvPr/>
        </p:nvGrpSpPr>
        <p:grpSpPr>
          <a:xfrm>
            <a:off x="8577334" y="2526303"/>
            <a:ext cx="1592664" cy="1395440"/>
            <a:chOff x="5517306" y="4181755"/>
            <a:chExt cx="1502612" cy="1128444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B5489324-3C71-40DB-9AC3-5697B5B38212}"/>
                </a:ext>
              </a:extLst>
            </p:cNvPr>
            <p:cNvSpPr/>
            <p:nvPr/>
          </p:nvSpPr>
          <p:spPr>
            <a:xfrm>
              <a:off x="5517306" y="4181755"/>
              <a:ext cx="1502612" cy="1128444"/>
            </a:xfrm>
            <a:prstGeom prst="rect">
              <a:avLst/>
            </a:prstGeom>
            <a:solidFill>
              <a:srgbClr val="93D8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9350A406-D993-46CE-9BCF-99CA14614FB1}"/>
                </a:ext>
              </a:extLst>
            </p:cNvPr>
            <p:cNvGrpSpPr/>
            <p:nvPr/>
          </p:nvGrpSpPr>
          <p:grpSpPr>
            <a:xfrm>
              <a:off x="5642139" y="4296791"/>
              <a:ext cx="1243352" cy="931080"/>
              <a:chOff x="4755895" y="2719848"/>
              <a:chExt cx="788156" cy="809049"/>
            </a:xfrm>
          </p:grpSpPr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A59843B4-B607-43BF-8A97-B12E5C143E85}"/>
                  </a:ext>
                </a:extLst>
              </p:cNvPr>
              <p:cNvSpPr/>
              <p:nvPr/>
            </p:nvSpPr>
            <p:spPr>
              <a:xfrm>
                <a:off x="4755895" y="2719848"/>
                <a:ext cx="788153" cy="182748"/>
              </a:xfrm>
              <a:prstGeom prst="rect">
                <a:avLst/>
              </a:prstGeom>
              <a:solidFill>
                <a:srgbClr val="002A77"/>
              </a:solidFill>
              <a:ln>
                <a:solidFill>
                  <a:srgbClr val="002A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338EF0BE-792D-4B65-BFEB-708DF40325C1}"/>
                  </a:ext>
                </a:extLst>
              </p:cNvPr>
              <p:cNvSpPr/>
              <p:nvPr/>
            </p:nvSpPr>
            <p:spPr>
              <a:xfrm>
                <a:off x="4755897" y="2928334"/>
                <a:ext cx="788153" cy="182748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0AF7D0E9-682C-4DD0-B56B-30EDA949A2CD}"/>
                  </a:ext>
                </a:extLst>
              </p:cNvPr>
              <p:cNvSpPr/>
              <p:nvPr/>
            </p:nvSpPr>
            <p:spPr>
              <a:xfrm>
                <a:off x="4755897" y="3137447"/>
                <a:ext cx="788153" cy="182748"/>
              </a:xfrm>
              <a:prstGeom prst="rect">
                <a:avLst/>
              </a:prstGeom>
              <a:solidFill>
                <a:srgbClr val="0076FF"/>
              </a:solidFill>
              <a:ln>
                <a:solidFill>
                  <a:srgbClr val="007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356FA641-6F7E-4D87-9C49-08CB27176802}"/>
                  </a:ext>
                </a:extLst>
              </p:cNvPr>
              <p:cNvSpPr/>
              <p:nvPr/>
            </p:nvSpPr>
            <p:spPr>
              <a:xfrm>
                <a:off x="4755899" y="3346149"/>
                <a:ext cx="788152" cy="182748"/>
              </a:xfrm>
              <a:prstGeom prst="rect">
                <a:avLst/>
              </a:prstGeom>
              <a:solidFill>
                <a:srgbClr val="5DC200"/>
              </a:solidFill>
              <a:ln>
                <a:solidFill>
                  <a:srgbClr val="5DC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96BE815E-BD6E-4320-AEE0-2B51B7D9D4D0}"/>
              </a:ext>
            </a:extLst>
          </p:cNvPr>
          <p:cNvGrpSpPr/>
          <p:nvPr/>
        </p:nvGrpSpPr>
        <p:grpSpPr>
          <a:xfrm>
            <a:off x="8296089" y="2293940"/>
            <a:ext cx="1592664" cy="1395440"/>
            <a:chOff x="5517306" y="4181755"/>
            <a:chExt cx="1502612" cy="1128444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9930C53-3C66-4171-890C-4B6CB6D25C19}"/>
                </a:ext>
              </a:extLst>
            </p:cNvPr>
            <p:cNvSpPr/>
            <p:nvPr/>
          </p:nvSpPr>
          <p:spPr>
            <a:xfrm>
              <a:off x="5517306" y="4181755"/>
              <a:ext cx="1502612" cy="1128444"/>
            </a:xfrm>
            <a:prstGeom prst="rect">
              <a:avLst/>
            </a:prstGeom>
            <a:solidFill>
              <a:srgbClr val="93D8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11772BA9-BA18-4BF0-8A62-686F760D2E56}"/>
                </a:ext>
              </a:extLst>
            </p:cNvPr>
            <p:cNvGrpSpPr/>
            <p:nvPr/>
          </p:nvGrpSpPr>
          <p:grpSpPr>
            <a:xfrm>
              <a:off x="5642139" y="4296791"/>
              <a:ext cx="1243352" cy="931080"/>
              <a:chOff x="4755895" y="2719848"/>
              <a:chExt cx="788156" cy="809049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C9FDBA0E-61C0-4895-951E-FFCB4A4BC311}"/>
                  </a:ext>
                </a:extLst>
              </p:cNvPr>
              <p:cNvSpPr/>
              <p:nvPr/>
            </p:nvSpPr>
            <p:spPr>
              <a:xfrm>
                <a:off x="4755895" y="2719848"/>
                <a:ext cx="788153" cy="182748"/>
              </a:xfrm>
              <a:prstGeom prst="rect">
                <a:avLst/>
              </a:prstGeom>
              <a:solidFill>
                <a:srgbClr val="002A77"/>
              </a:solidFill>
              <a:ln>
                <a:solidFill>
                  <a:srgbClr val="002A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44C3F8BB-33F6-4BE4-95C6-580A647E0648}"/>
                  </a:ext>
                </a:extLst>
              </p:cNvPr>
              <p:cNvSpPr/>
              <p:nvPr/>
            </p:nvSpPr>
            <p:spPr>
              <a:xfrm>
                <a:off x="4755897" y="2928334"/>
                <a:ext cx="788153" cy="182748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684ABA50-2375-4637-B79E-7F7B2FCADF94}"/>
                  </a:ext>
                </a:extLst>
              </p:cNvPr>
              <p:cNvSpPr/>
              <p:nvPr/>
            </p:nvSpPr>
            <p:spPr>
              <a:xfrm>
                <a:off x="4755897" y="3137447"/>
                <a:ext cx="788153" cy="182748"/>
              </a:xfrm>
              <a:prstGeom prst="rect">
                <a:avLst/>
              </a:prstGeom>
              <a:solidFill>
                <a:srgbClr val="0076FF"/>
              </a:solidFill>
              <a:ln>
                <a:solidFill>
                  <a:srgbClr val="007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3F1143E1-AF3E-4982-A78B-9A6B7E503AC4}"/>
                  </a:ext>
                </a:extLst>
              </p:cNvPr>
              <p:cNvSpPr/>
              <p:nvPr/>
            </p:nvSpPr>
            <p:spPr>
              <a:xfrm>
                <a:off x="4755899" y="3346149"/>
                <a:ext cx="788152" cy="182748"/>
              </a:xfrm>
              <a:prstGeom prst="rect">
                <a:avLst/>
              </a:prstGeom>
              <a:solidFill>
                <a:srgbClr val="5DC200"/>
              </a:solidFill>
              <a:ln>
                <a:solidFill>
                  <a:srgbClr val="5DC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EFCF3C8D-E42F-4539-B4B9-C91BAF825B0C}"/>
              </a:ext>
            </a:extLst>
          </p:cNvPr>
          <p:cNvGrpSpPr/>
          <p:nvPr/>
        </p:nvGrpSpPr>
        <p:grpSpPr>
          <a:xfrm>
            <a:off x="7996135" y="2045430"/>
            <a:ext cx="1592664" cy="1395440"/>
            <a:chOff x="5517306" y="4181755"/>
            <a:chExt cx="1502612" cy="1128444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713662DB-50A1-4A6C-BB6A-DE5F4FAACBBE}"/>
                </a:ext>
              </a:extLst>
            </p:cNvPr>
            <p:cNvSpPr/>
            <p:nvPr/>
          </p:nvSpPr>
          <p:spPr>
            <a:xfrm>
              <a:off x="5517306" y="4181755"/>
              <a:ext cx="1502612" cy="1128444"/>
            </a:xfrm>
            <a:prstGeom prst="rect">
              <a:avLst/>
            </a:prstGeom>
            <a:solidFill>
              <a:srgbClr val="93D8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B339438C-6103-4321-99FB-B6A5FD27245F}"/>
                </a:ext>
              </a:extLst>
            </p:cNvPr>
            <p:cNvGrpSpPr/>
            <p:nvPr/>
          </p:nvGrpSpPr>
          <p:grpSpPr>
            <a:xfrm>
              <a:off x="5642139" y="4296791"/>
              <a:ext cx="1243352" cy="931080"/>
              <a:chOff x="4755895" y="2719848"/>
              <a:chExt cx="788156" cy="809049"/>
            </a:xfrm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293327C-1B93-4A6B-A6BC-CFE158681CFC}"/>
                  </a:ext>
                </a:extLst>
              </p:cNvPr>
              <p:cNvSpPr/>
              <p:nvPr/>
            </p:nvSpPr>
            <p:spPr>
              <a:xfrm>
                <a:off x="4755895" y="2719848"/>
                <a:ext cx="788153" cy="182748"/>
              </a:xfrm>
              <a:prstGeom prst="rect">
                <a:avLst/>
              </a:prstGeom>
              <a:solidFill>
                <a:srgbClr val="002A77"/>
              </a:solidFill>
              <a:ln>
                <a:solidFill>
                  <a:srgbClr val="002A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24FEF4C1-598C-4683-A485-46135D230D52}"/>
                  </a:ext>
                </a:extLst>
              </p:cNvPr>
              <p:cNvSpPr/>
              <p:nvPr/>
            </p:nvSpPr>
            <p:spPr>
              <a:xfrm>
                <a:off x="4755897" y="2928334"/>
                <a:ext cx="788153" cy="182748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A5AC4F01-CD5F-4AD9-BCFB-F35AB0B9AB05}"/>
                  </a:ext>
                </a:extLst>
              </p:cNvPr>
              <p:cNvSpPr/>
              <p:nvPr/>
            </p:nvSpPr>
            <p:spPr>
              <a:xfrm>
                <a:off x="4755897" y="3137447"/>
                <a:ext cx="788153" cy="182748"/>
              </a:xfrm>
              <a:prstGeom prst="rect">
                <a:avLst/>
              </a:prstGeom>
              <a:solidFill>
                <a:srgbClr val="0076FF"/>
              </a:solidFill>
              <a:ln>
                <a:solidFill>
                  <a:srgbClr val="007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3E4064E9-03CB-40A2-88B8-3EB2AF4E1399}"/>
                  </a:ext>
                </a:extLst>
              </p:cNvPr>
              <p:cNvSpPr/>
              <p:nvPr/>
            </p:nvSpPr>
            <p:spPr>
              <a:xfrm>
                <a:off x="4755899" y="3346149"/>
                <a:ext cx="788152" cy="182748"/>
              </a:xfrm>
              <a:prstGeom prst="rect">
                <a:avLst/>
              </a:prstGeom>
              <a:solidFill>
                <a:srgbClr val="5DC200"/>
              </a:solidFill>
              <a:ln>
                <a:solidFill>
                  <a:srgbClr val="5DC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4" name="Rectangle 203">
            <a:extLst>
              <a:ext uri="{FF2B5EF4-FFF2-40B4-BE49-F238E27FC236}">
                <a16:creationId xmlns:a16="http://schemas.microsoft.com/office/drawing/2014/main" id="{FE7D6ED3-5BD3-4158-A508-ED5C76F92AC0}"/>
              </a:ext>
            </a:extLst>
          </p:cNvPr>
          <p:cNvSpPr/>
          <p:nvPr/>
        </p:nvSpPr>
        <p:spPr>
          <a:xfrm>
            <a:off x="8375934" y="2367486"/>
            <a:ext cx="842962" cy="806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5" name="Elbow Connector 60">
            <a:extLst>
              <a:ext uri="{FF2B5EF4-FFF2-40B4-BE49-F238E27FC236}">
                <a16:creationId xmlns:a16="http://schemas.microsoft.com/office/drawing/2014/main" id="{ADB0E9DA-4BB9-4514-8F51-FF904F9DD1E9}"/>
              </a:ext>
            </a:extLst>
          </p:cNvPr>
          <p:cNvCxnSpPr>
            <a:cxnSpLocks/>
            <a:stCxn id="198" idx="2"/>
          </p:cNvCxnSpPr>
          <p:nvPr/>
        </p:nvCxnSpPr>
        <p:spPr>
          <a:xfrm rot="5400000">
            <a:off x="7786362" y="2749725"/>
            <a:ext cx="314960" cy="1697251"/>
          </a:xfrm>
          <a:prstGeom prst="bentConnector2">
            <a:avLst/>
          </a:prstGeom>
          <a:ln w="34925" cmpd="sng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2CF42D0-56DA-43EA-9721-904005F08B69}"/>
              </a:ext>
            </a:extLst>
          </p:cNvPr>
          <p:cNvGrpSpPr/>
          <p:nvPr/>
        </p:nvGrpSpPr>
        <p:grpSpPr>
          <a:xfrm>
            <a:off x="1380417" y="1972245"/>
            <a:ext cx="3415088" cy="4172442"/>
            <a:chOff x="2084879" y="2054228"/>
            <a:chExt cx="3157421" cy="3857625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3C1FED5-42B5-4BF1-9600-EF3F96CBBF40}"/>
                </a:ext>
              </a:extLst>
            </p:cNvPr>
            <p:cNvGrpSpPr/>
            <p:nvPr/>
          </p:nvGrpSpPr>
          <p:grpSpPr>
            <a:xfrm>
              <a:off x="4513632" y="2054228"/>
              <a:ext cx="728668" cy="3857625"/>
              <a:chOff x="1032247" y="1885950"/>
              <a:chExt cx="728668" cy="3857625"/>
            </a:xfrm>
          </p:grpSpPr>
          <p:sp>
            <p:nvSpPr>
              <p:cNvPr id="93" name="Frame 92">
                <a:extLst>
                  <a:ext uri="{FF2B5EF4-FFF2-40B4-BE49-F238E27FC236}">
                    <a16:creationId xmlns:a16="http://schemas.microsoft.com/office/drawing/2014/main" id="{9F2551F4-75BC-49AD-B316-077076441E0F}"/>
                  </a:ext>
                </a:extLst>
              </p:cNvPr>
              <p:cNvSpPr/>
              <p:nvPr/>
            </p:nvSpPr>
            <p:spPr>
              <a:xfrm>
                <a:off x="1032249" y="1885950"/>
                <a:ext cx="728662" cy="771525"/>
              </a:xfrm>
              <a:prstGeom prst="fram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P</a:t>
                </a:r>
              </a:p>
            </p:txBody>
          </p:sp>
          <p:sp>
            <p:nvSpPr>
              <p:cNvPr id="94" name="Frame 93">
                <a:extLst>
                  <a:ext uri="{FF2B5EF4-FFF2-40B4-BE49-F238E27FC236}">
                    <a16:creationId xmlns:a16="http://schemas.microsoft.com/office/drawing/2014/main" id="{DE74280A-3B40-4F2C-B50B-12DF6F0CB163}"/>
                  </a:ext>
                </a:extLst>
              </p:cNvPr>
              <p:cNvSpPr/>
              <p:nvPr/>
            </p:nvSpPr>
            <p:spPr>
              <a:xfrm>
                <a:off x="1032247" y="2657475"/>
                <a:ext cx="728662" cy="771525"/>
              </a:xfrm>
              <a:prstGeom prst="fram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A</a:t>
                </a:r>
              </a:p>
            </p:txBody>
          </p:sp>
          <p:sp>
            <p:nvSpPr>
              <p:cNvPr id="95" name="Frame 94">
                <a:extLst>
                  <a:ext uri="{FF2B5EF4-FFF2-40B4-BE49-F238E27FC236}">
                    <a16:creationId xmlns:a16="http://schemas.microsoft.com/office/drawing/2014/main" id="{E6984AA7-0C91-4804-BE28-661016D4571B}"/>
                  </a:ext>
                </a:extLst>
              </p:cNvPr>
              <p:cNvSpPr/>
              <p:nvPr/>
            </p:nvSpPr>
            <p:spPr>
              <a:xfrm>
                <a:off x="1032253" y="3429000"/>
                <a:ext cx="728662" cy="771525"/>
              </a:xfrm>
              <a:prstGeom prst="frame">
                <a:avLst/>
              </a:prstGeom>
              <a:solidFill>
                <a:srgbClr val="007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0078FF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S</a:t>
                </a:r>
              </a:p>
            </p:txBody>
          </p:sp>
          <p:sp>
            <p:nvSpPr>
              <p:cNvPr id="96" name="Frame 95">
                <a:extLst>
                  <a:ext uri="{FF2B5EF4-FFF2-40B4-BE49-F238E27FC236}">
                    <a16:creationId xmlns:a16="http://schemas.microsoft.com/office/drawing/2014/main" id="{6A7F47E5-1663-462F-9E86-9C0B5C486460}"/>
                  </a:ext>
                </a:extLst>
              </p:cNvPr>
              <p:cNvSpPr/>
              <p:nvPr/>
            </p:nvSpPr>
            <p:spPr>
              <a:xfrm>
                <a:off x="1032253" y="4200525"/>
                <a:ext cx="728662" cy="771525"/>
              </a:xfrm>
              <a:prstGeom prst="frame">
                <a:avLst/>
              </a:prstGeom>
              <a:solidFill>
                <a:srgbClr val="5DC2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5DC200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T</a:t>
                </a:r>
              </a:p>
            </p:txBody>
          </p:sp>
          <p:sp>
            <p:nvSpPr>
              <p:cNvPr id="97" name="Frame 96">
                <a:extLst>
                  <a:ext uri="{FF2B5EF4-FFF2-40B4-BE49-F238E27FC236}">
                    <a16:creationId xmlns:a16="http://schemas.microsoft.com/office/drawing/2014/main" id="{1A9A66EB-D9A7-4F49-BEBA-C8B11E85BF8A}"/>
                  </a:ext>
                </a:extLst>
              </p:cNvPr>
              <p:cNvSpPr/>
              <p:nvPr/>
            </p:nvSpPr>
            <p:spPr>
              <a:xfrm>
                <a:off x="1032253" y="4972050"/>
                <a:ext cx="728662" cy="771525"/>
              </a:xfrm>
              <a:prstGeom prst="frame">
                <a:avLst/>
              </a:prstGeom>
              <a:solidFill>
                <a:srgbClr val="93D8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 w="0"/>
                    <a:solidFill>
                      <a:srgbClr val="93D8FF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venir Roman" panose="02000503020000020003"/>
                  </a:rPr>
                  <a:t>F</a:t>
                </a:r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0BF7722-58E4-4DAE-8724-AB2FA0D88FBA}"/>
                </a:ext>
              </a:extLst>
            </p:cNvPr>
            <p:cNvSpPr txBox="1"/>
            <p:nvPr/>
          </p:nvSpPr>
          <p:spPr>
            <a:xfrm>
              <a:off x="2084880" y="4446917"/>
              <a:ext cx="1402083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66BD21"/>
                  </a:solidFill>
                  <a:effectLst/>
                  <a:uLnTx/>
                  <a:uFillTx/>
                  <a:latin typeface="Avenir Roman" panose="02000503020000020003"/>
                </a:rPr>
                <a:t>Terminology Knowledge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CBF0CA-FE35-4269-BA8B-620B6DC48AAF}"/>
                </a:ext>
              </a:extLst>
            </p:cNvPr>
            <p:cNvSpPr txBox="1"/>
            <p:nvPr/>
          </p:nvSpPr>
          <p:spPr>
            <a:xfrm>
              <a:off x="2103003" y="5212644"/>
              <a:ext cx="2047492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3D8FF"/>
                  </a:solidFill>
                  <a:effectLst/>
                  <a:uLnTx/>
                  <a:uFillTx/>
                  <a:latin typeface="Avenir Roman" panose="02000503020000020003"/>
                </a:rPr>
                <a:t>Solor Architectural Foundation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767B6F-2587-4659-863F-CF5BC9A8733F}"/>
                </a:ext>
              </a:extLst>
            </p:cNvPr>
            <p:cNvSpPr txBox="1"/>
            <p:nvPr/>
          </p:nvSpPr>
          <p:spPr>
            <a:xfrm>
              <a:off x="2084880" y="3675261"/>
              <a:ext cx="1351579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78FF"/>
                  </a:solidFill>
                  <a:effectLst/>
                  <a:uLnTx/>
                  <a:uFillTx/>
                  <a:latin typeface="Avenir Roman" panose="02000503020000020003"/>
                </a:rPr>
                <a:t>Statement Model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66BD21"/>
                  </a:solidFill>
                  <a:effectLst/>
                  <a:uLnTx/>
                  <a:uFillTx/>
                  <a:latin typeface="Avenir Roman" panose="02000503020000020003"/>
                </a:rPr>
                <a:t>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4A43FCB-35AA-451E-91D5-871F5214DE6C}"/>
                </a:ext>
              </a:extLst>
            </p:cNvPr>
            <p:cNvSpPr txBox="1"/>
            <p:nvPr/>
          </p:nvSpPr>
          <p:spPr>
            <a:xfrm>
              <a:off x="2103004" y="2900157"/>
              <a:ext cx="1473699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2600"/>
                  </a:solidFill>
                  <a:effectLst/>
                  <a:uLnTx/>
                  <a:uFillTx/>
                  <a:latin typeface="Avenir Roman" panose="02000503020000020003"/>
                </a:rPr>
                <a:t>Assertional Knowledge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736EDD6-51A2-4CD7-A663-2AFFD3F3B172}"/>
                </a:ext>
              </a:extLst>
            </p:cNvPr>
            <p:cNvSpPr txBox="1"/>
            <p:nvPr/>
          </p:nvSpPr>
          <p:spPr>
            <a:xfrm>
              <a:off x="2084879" y="2126776"/>
              <a:ext cx="1459050" cy="654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A77"/>
                  </a:solidFill>
                  <a:effectLst/>
                  <a:uLnTx/>
                  <a:uFillTx/>
                  <a:latin typeface="Avenir Roman" panose="02000503020000020003"/>
                </a:rPr>
                <a:t>Procedural Knowledge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77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Deloitte 16_9 onscreen</Template>
  <TotalTime>27471</TotalTime>
  <Words>1149</Words>
  <Application>Microsoft Office PowerPoint</Application>
  <PresentationFormat>Widescreen</PresentationFormat>
  <Paragraphs>252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Avenir Black</vt:lpstr>
      <vt:lpstr>Avenir Book</vt:lpstr>
      <vt:lpstr>Avenir Heavy</vt:lpstr>
      <vt:lpstr>Avenir Medium</vt:lpstr>
      <vt:lpstr>Avenir Roman</vt:lpstr>
      <vt:lpstr>Avenir-Book</vt:lpstr>
      <vt:lpstr>Calibri</vt:lpstr>
      <vt:lpstr>Calibri Light</vt:lpstr>
      <vt:lpstr>Chronicle Display Black</vt:lpstr>
      <vt:lpstr>Courier New</vt:lpstr>
      <vt:lpstr>Open Sans</vt:lpstr>
      <vt:lpstr>Wingdings</vt:lpstr>
      <vt:lpstr>Office Theme</vt:lpstr>
      <vt:lpstr>Solor Overview and Progress to Date</vt:lpstr>
      <vt:lpstr>Collaboration with HSPC and CIIC</vt:lpstr>
      <vt:lpstr>Why Do We Care About Data in Health Care?</vt:lpstr>
      <vt:lpstr>Semantic Interoperability</vt:lpstr>
      <vt:lpstr>The Promise of Health IT</vt:lpstr>
      <vt:lpstr>The Promise of Health IT</vt:lpstr>
      <vt:lpstr>Types of Interoperability1</vt:lpstr>
      <vt:lpstr>Architectural Separation of Concerns</vt:lpstr>
      <vt:lpstr>Semantic Interoperability Architecture</vt:lpstr>
      <vt:lpstr>Where We Are Today</vt:lpstr>
      <vt:lpstr>Interoperability by Mapping</vt:lpstr>
      <vt:lpstr>Enabling Semantic Interoperability</vt:lpstr>
      <vt:lpstr>Introduction to Solor</vt:lpstr>
      <vt:lpstr>What is Solor?</vt:lpstr>
      <vt:lpstr>Solor: An Open-Source Ecosystem</vt:lpstr>
      <vt:lpstr>Progress</vt:lpstr>
      <vt:lpstr>Solor at HIMSS</vt:lpstr>
      <vt:lpstr>A Common Mission with SHIELD</vt:lpstr>
      <vt:lpstr>PowerPoint Presentation</vt:lpstr>
      <vt:lpstr>Collaborative Terminology Environment</vt:lpstr>
      <vt:lpstr>Continued Collaboration</vt:lpstr>
      <vt:lpstr>Get Involved</vt:lpstr>
      <vt:lpstr>Background</vt:lpstr>
      <vt:lpstr>Overlap in Content</vt:lpstr>
      <vt:lpstr>SNOMED Mapping Example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Chen Wang</dc:creator>
  <cp:lastModifiedBy>Administrator</cp:lastModifiedBy>
  <cp:revision>636</cp:revision>
  <dcterms:created xsi:type="dcterms:W3CDTF">2018-08-10T19:06:37Z</dcterms:created>
  <dcterms:modified xsi:type="dcterms:W3CDTF">2019-02-25T23:51:31Z</dcterms:modified>
</cp:coreProperties>
</file>