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sldIdLst>
    <p:sldId id="256" r:id="rId2"/>
    <p:sldId id="302" r:id="rId3"/>
    <p:sldId id="257" r:id="rId4"/>
    <p:sldId id="297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s, Timothy A" initials="TW" lastIdx="1" clrIdx="0">
    <p:extLst>
      <p:ext uri="{19B8F6BF-5375-455C-9EA6-DF929625EA0E}">
        <p15:presenceInfo xmlns:p15="http://schemas.microsoft.com/office/powerpoint/2012/main" userId="Williams, Timothy 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8EC"/>
    <a:srgbClr val="F3F1F3"/>
    <a:srgbClr val="F6F4F6"/>
    <a:srgbClr val="FFD757"/>
    <a:srgbClr val="FF7C80"/>
    <a:srgbClr val="65D7FF"/>
    <a:srgbClr val="BF8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1236" autoAdjust="0"/>
  </p:normalViewPr>
  <p:slideViewPr>
    <p:cSldViewPr snapToGrid="0">
      <p:cViewPr>
        <p:scale>
          <a:sx n="80" d="100"/>
          <a:sy n="80" d="100"/>
        </p:scale>
        <p:origin x="2536" y="3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4F785-CC9B-4F47-B8FE-913672D71E76}" type="datetimeFigureOut">
              <a:rPr lang="en-US" smtClean="0"/>
              <a:t>1/15/2019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6C94D-1A2D-4CA5-A50D-3A30A86F92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084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1AFA-56F0-48C1-9C11-83609B39FD0C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D20D-F37E-4BB9-9384-79154AD1BAC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6A5E63-D995-4024-9EB0-6DACC1243C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F10E3FD-529B-4C76-B04C-517080CB6835}"/>
              </a:ext>
            </a:extLst>
          </p:cNvPr>
          <p:cNvSpPr/>
          <p:nvPr userDrawn="1"/>
        </p:nvSpPr>
        <p:spPr>
          <a:xfrm>
            <a:off x="7486650" y="5951095"/>
            <a:ext cx="1439993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7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3DD0-2B00-4CCA-ABD8-E01163F9438B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D20D-F37E-4BB9-9384-79154AD1BA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92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DA6E3-B3DD-4CE8-A24A-50A31524F4DF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D20D-F37E-4BB9-9384-79154AD1BA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9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7039-3145-4EE3-A78A-0096D21050F6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D20D-F37E-4BB9-9384-79154AD1BAC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FF0C44-C246-4CEA-902F-1B1F47563F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45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AF2E-C906-439B-8B10-AEA4D5E8E1B7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D20D-F37E-4BB9-9384-79154AD1BA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74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3E09-0B29-4DEF-80EE-A4D1C1EAF32E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D20D-F37E-4BB9-9384-79154AD1BA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5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8A00-8152-4CEC-A12D-F9ECF51DB050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D20D-F37E-4BB9-9384-79154AD1BA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02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3948-80E9-4C68-9284-C28F88B420E6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D20D-F37E-4BB9-9384-79154AD1BA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309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047B-7851-4EA5-8AEA-1FEACF162201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D20D-F37E-4BB9-9384-79154AD1BA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37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BC26-5E56-4DDE-B5E7-F9F65CBD9EF4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D20D-F37E-4BB9-9384-79154AD1BA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147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0602-01C7-47A3-88E5-EC010679F2CA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D20D-F37E-4BB9-9384-79154AD1BA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22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C43AD-F76D-4BAE-A64A-710C978BE449}" type="datetime1">
              <a:rPr lang="en-US" smtClean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9D20D-F37E-4BB9-9384-79154AD1BA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01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khaake@Deloitte.com" TargetMode="External"/><Relationship Id="rId2" Type="http://schemas.openxmlformats.org/officeDocument/2006/relationships/hyperlink" Target="mailto:timowilliams@Deloitte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0816" y="6350040"/>
            <a:ext cx="1959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1/15/2019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D0A86-FB32-4CEF-BB30-4C5F1E28E225}"/>
              </a:ext>
            </a:extLst>
          </p:cNvPr>
          <p:cNvSpPr txBox="1"/>
          <p:nvPr/>
        </p:nvSpPr>
        <p:spPr>
          <a:xfrm>
            <a:off x="973207" y="2495233"/>
            <a:ext cx="71975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charset="0"/>
              </a:rPr>
              <a:t>Department of Veterans Affairs</a:t>
            </a:r>
          </a:p>
          <a:p>
            <a:pPr algn="ctr"/>
            <a:r>
              <a:rPr lang="en-US" sz="2400" dirty="0">
                <a:latin typeface="Arial Black" charset="0"/>
              </a:rPr>
              <a:t>Veteran Health Administration</a:t>
            </a:r>
          </a:p>
          <a:p>
            <a:pPr algn="ctr"/>
            <a:r>
              <a:rPr lang="en-US" sz="2400" dirty="0">
                <a:latin typeface="Arial Black" charset="0"/>
              </a:rPr>
              <a:t>Knowledge Based Systems</a:t>
            </a:r>
          </a:p>
          <a:p>
            <a:pPr algn="ctr"/>
            <a:r>
              <a:rPr lang="en-US" sz="1600" dirty="0">
                <a:latin typeface="Arial Black" charset="0"/>
              </a:rPr>
              <a:t>Informatics Architecture Support Services</a:t>
            </a:r>
            <a:endParaRPr lang="en-US" dirty="0">
              <a:latin typeface="Arial Black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F816C7-76E6-4AF5-82FA-3BFB3E108F06}"/>
              </a:ext>
            </a:extLst>
          </p:cNvPr>
          <p:cNvSpPr txBox="1"/>
          <p:nvPr/>
        </p:nvSpPr>
        <p:spPr>
          <a:xfrm>
            <a:off x="973207" y="2495233"/>
            <a:ext cx="71975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charset="0"/>
              </a:rPr>
              <a:t>Department of Veterans Affairs</a:t>
            </a:r>
          </a:p>
          <a:p>
            <a:pPr algn="ctr"/>
            <a:r>
              <a:rPr lang="en-US" sz="2400" dirty="0">
                <a:latin typeface="Arial Black" charset="0"/>
              </a:rPr>
              <a:t>Veteran Health Administration</a:t>
            </a:r>
          </a:p>
          <a:p>
            <a:pPr algn="ctr"/>
            <a:r>
              <a:rPr lang="en-US" sz="2400" dirty="0">
                <a:latin typeface="Arial Black" charset="0"/>
              </a:rPr>
              <a:t>Knowledge Based Systems</a:t>
            </a:r>
          </a:p>
          <a:p>
            <a:pPr algn="ctr"/>
            <a:r>
              <a:rPr lang="en-US" sz="1600" dirty="0">
                <a:latin typeface="Arial Black" charset="0"/>
              </a:rPr>
              <a:t>Informatics Architecture Support Services</a:t>
            </a:r>
            <a:endParaRPr lang="en-US" dirty="0">
              <a:latin typeface="Arial Black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D54A4E-E80F-4D2C-9B41-B0A3843F605E}"/>
              </a:ext>
            </a:extLst>
          </p:cNvPr>
          <p:cNvSpPr txBox="1"/>
          <p:nvPr/>
        </p:nvSpPr>
        <p:spPr>
          <a:xfrm>
            <a:off x="823289" y="3945229"/>
            <a:ext cx="749741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Grades, Scales, Stages, and Scores</a:t>
            </a: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Findings and Issues</a:t>
            </a:r>
          </a:p>
          <a:p>
            <a:pPr algn="ctr"/>
            <a:endParaRPr lang="en-US" sz="2000" dirty="0">
              <a:effectLst>
                <a:outerShdw blurRad="38100" dist="38100" dir="2700000" algn="tl">
                  <a:srgbClr val="DDDDDD"/>
                </a:outerShdw>
              </a:effectLst>
              <a:latin typeface="Arial Black" charset="0"/>
            </a:endParaRP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Tim Williams, Specialist Master, Deloitte &amp; Touche, LLC</a:t>
            </a: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Kirsten Haake, Specialist Master, Deloitte &amp; Touche, LLC</a:t>
            </a:r>
          </a:p>
          <a:p>
            <a:pPr algn="ctr"/>
            <a:r>
              <a:rPr lang="en-US" sz="1600" dirty="0"/>
              <a:t>Veterans Health Administration, Office of Informatics &amp; Analytics and Health Informatics Informatics Architecture Support Services Contract VA701-16-C-0039-01 (VET10380.01)  Bi Weekly Web Based Workshops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1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CBED86C-AC5E-47EF-A431-456ABCEE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30" y="1"/>
            <a:ext cx="7846630" cy="1025718"/>
          </a:xfrm>
        </p:spPr>
        <p:txBody>
          <a:bodyPr>
            <a:normAutofit/>
          </a:bodyPr>
          <a:lstStyle/>
          <a:p>
            <a:r>
              <a:rPr lang="en-US" sz="3600" dirty="0"/>
              <a:t>Grades, Scales, Stages, and Scores (cont.)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78DE2C-5684-455B-B157-F583BFA95A99}"/>
              </a:ext>
            </a:extLst>
          </p:cNvPr>
          <p:cNvSpPr/>
          <p:nvPr/>
        </p:nvSpPr>
        <p:spPr>
          <a:xfrm>
            <a:off x="274320" y="1489978"/>
            <a:ext cx="84124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We reviewed Stage, Scales, and Grades to ensure that: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All are concepts </a:t>
            </a:r>
            <a:r>
              <a:rPr lang="en-US" sz="2800" i="1" dirty="0"/>
              <a:t>related</a:t>
            </a:r>
            <a:r>
              <a:rPr lang="en-US" sz="2800" dirty="0"/>
              <a:t> to a Stage, Scale, or Grade are present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All appropriate concepts exist in the Finding and Disorder hierarchies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Were modeled consistently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36B8ECE-B626-459C-B87B-1837C1B6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6587" y="6322529"/>
            <a:ext cx="2057400" cy="365125"/>
          </a:xfrm>
        </p:spPr>
        <p:txBody>
          <a:bodyPr/>
          <a:lstStyle/>
          <a:p>
            <a:fld id="{3519D20D-F37E-4BB9-9384-79154AD1BAC7}" type="slidenum">
              <a:rPr lang="en-US" sz="1600" b="1" smtClean="0">
                <a:solidFill>
                  <a:schemeClr val="bg1"/>
                </a:solidFill>
              </a:rPr>
              <a:t>10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26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032E518-8775-4A0D-90C6-C72DA5AD8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30" y="1"/>
            <a:ext cx="7846630" cy="1049572"/>
          </a:xfrm>
        </p:spPr>
        <p:txBody>
          <a:bodyPr>
            <a:normAutofit/>
          </a:bodyPr>
          <a:lstStyle/>
          <a:p>
            <a:r>
              <a:rPr lang="en-US" sz="3600" dirty="0"/>
              <a:t>Grades, Scales, Stages, and Scores (cont.)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74F95A-8C14-4D51-BBFC-C91E2E1B7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67" y="2178307"/>
            <a:ext cx="3997633" cy="285875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99175C-1C25-4AD3-BAB0-3AA9E3606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210" y="2209104"/>
            <a:ext cx="3915589" cy="280655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F17927-E5D7-462D-B77D-69AD50EBC423}"/>
              </a:ext>
            </a:extLst>
          </p:cNvPr>
          <p:cNvSpPr/>
          <p:nvPr/>
        </p:nvSpPr>
        <p:spPr>
          <a:xfrm>
            <a:off x="274320" y="1489978"/>
            <a:ext cx="1691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Examples: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8D8CAB8C-83E8-443A-B6E2-0533D9D69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6587" y="6322529"/>
            <a:ext cx="2057400" cy="365125"/>
          </a:xfrm>
        </p:spPr>
        <p:txBody>
          <a:bodyPr/>
          <a:lstStyle/>
          <a:p>
            <a:fld id="{3519D20D-F37E-4BB9-9384-79154AD1BAC7}" type="slidenum">
              <a:rPr lang="en-US" sz="1600" b="1" smtClean="0">
                <a:solidFill>
                  <a:schemeClr val="bg1"/>
                </a:solidFill>
              </a:rPr>
              <a:t>11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95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7B12238-ED0F-424A-A4CE-77FBB681E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30" y="0"/>
            <a:ext cx="7846630" cy="1057523"/>
          </a:xfrm>
        </p:spPr>
        <p:txBody>
          <a:bodyPr>
            <a:normAutofit/>
          </a:bodyPr>
          <a:lstStyle/>
          <a:p>
            <a:r>
              <a:rPr lang="en-US" sz="3600" dirty="0"/>
              <a:t>Review Findings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7E82D42-8CEE-432C-9A83-91BCD29FE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747" y="1435465"/>
            <a:ext cx="7812283" cy="9953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Naming Inconsistencies</a:t>
            </a:r>
          </a:p>
          <a:p>
            <a:pPr lvl="1"/>
            <a:r>
              <a:rPr lang="en-US" dirty="0"/>
              <a:t>Scale and Score are used interchangeably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FE8E34-CE32-422E-B487-84BBD11D1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30" y="2502091"/>
            <a:ext cx="4646230" cy="187940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2D471E-E148-40C0-9E0F-4654361EB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860" y="2502091"/>
            <a:ext cx="4029010" cy="270988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B0FDADC-1931-4DF8-AB24-C999421E9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6587" y="6322529"/>
            <a:ext cx="2057400" cy="365125"/>
          </a:xfrm>
        </p:spPr>
        <p:txBody>
          <a:bodyPr/>
          <a:lstStyle/>
          <a:p>
            <a:fld id="{3519D20D-F37E-4BB9-9384-79154AD1BAC7}" type="slidenum">
              <a:rPr lang="en-US" sz="1600" b="1" smtClean="0">
                <a:solidFill>
                  <a:schemeClr val="bg1"/>
                </a:solidFill>
              </a:rPr>
              <a:t>12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30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1DD03B8-F811-43AC-BFEB-E186DD2AB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925" y="1350932"/>
            <a:ext cx="7956425" cy="4303107"/>
          </a:xfrm>
        </p:spPr>
        <p:txBody>
          <a:bodyPr>
            <a:normAutofit fontScale="92500"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/>
              <a:t>2. Grades, Scales, and Stages without corresponding findings/disorders: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762993000 |Assessment using Morse Fall Scale (procedure) does not have a corresponding finding pertaining to Morse Fall Scale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426938003 |Morse falls risk assessment (assessment scale)|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718584002 |Morse Falls Risk Assessment score (observable entity)| also exist.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277459008 |Daumas-Duport grading system (staging scale)| has no corresponding concepts in Procedures, Observables, or Findings/Disorders</a:t>
            </a:r>
            <a:endParaRPr lang="en-US" altLang="en-US" sz="800" dirty="0"/>
          </a:p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7A47B29-00BC-45A6-BB14-2E3B850E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30" y="1"/>
            <a:ext cx="7846630" cy="1049572"/>
          </a:xfrm>
        </p:spPr>
        <p:txBody>
          <a:bodyPr>
            <a:normAutofit/>
          </a:bodyPr>
          <a:lstStyle/>
          <a:p>
            <a:r>
              <a:rPr lang="en-US" sz="3600" dirty="0"/>
              <a:t>Review Findings (cont.)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411A39-F0BC-45CE-A8B1-94E34B722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6587" y="6322529"/>
            <a:ext cx="2057400" cy="365125"/>
          </a:xfrm>
        </p:spPr>
        <p:txBody>
          <a:bodyPr/>
          <a:lstStyle/>
          <a:p>
            <a:fld id="{3519D20D-F37E-4BB9-9384-79154AD1BAC7}" type="slidenum">
              <a:rPr lang="en-US" sz="1600" b="1" smtClean="0">
                <a:solidFill>
                  <a:schemeClr val="bg1"/>
                </a:solidFill>
              </a:rPr>
              <a:t>13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72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E9A524-AF53-41D5-B4AB-877E776BC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57" y="1722211"/>
            <a:ext cx="8031593" cy="4351339"/>
          </a:xfrm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Interpret  = Procedure (42 concepts)</a:t>
            </a:r>
          </a:p>
          <a:p>
            <a:endParaRPr lang="en-US" altLang="en-US" sz="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altLang="en-US" sz="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altLang="en-US" sz="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altLang="en-US" sz="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altLang="en-US" sz="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altLang="en-US" sz="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800" dirty="0"/>
          </a:p>
          <a:p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Interprets = Observable (352 concepts)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50B785-C4AA-4A41-8E11-05AE5ED8B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25" y="2293269"/>
            <a:ext cx="4961110" cy="14252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16366F-441D-480C-8D2D-0285F34C7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25" y="4334811"/>
            <a:ext cx="4961110" cy="173873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B89EAC5-812F-4C6F-A445-2B45BC6D4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30" y="1"/>
            <a:ext cx="7846630" cy="1049572"/>
          </a:xfrm>
        </p:spPr>
        <p:txBody>
          <a:bodyPr>
            <a:normAutofit/>
          </a:bodyPr>
          <a:lstStyle/>
          <a:p>
            <a:r>
              <a:rPr lang="en-US" sz="3600" dirty="0"/>
              <a:t>Review Findings (cont.)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E6F4518-0F18-4BA0-944B-AB01FAED91AB}"/>
              </a:ext>
            </a:extLst>
          </p:cNvPr>
          <p:cNvSpPr txBox="1">
            <a:spLocks/>
          </p:cNvSpPr>
          <p:nvPr/>
        </p:nvSpPr>
        <p:spPr>
          <a:xfrm>
            <a:off x="483757" y="1150160"/>
            <a:ext cx="7956425" cy="571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dirty="0"/>
              <a:t>3. Interprets procedure vs. observable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854D9CD-C8EE-41FA-864A-9614F9DD1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6587" y="6322529"/>
            <a:ext cx="2057400" cy="365125"/>
          </a:xfrm>
        </p:spPr>
        <p:txBody>
          <a:bodyPr/>
          <a:lstStyle/>
          <a:p>
            <a:fld id="{3519D20D-F37E-4BB9-9384-79154AD1BAC7}" type="slidenum">
              <a:rPr lang="en-US" sz="1600" b="1" smtClean="0">
                <a:solidFill>
                  <a:schemeClr val="bg1"/>
                </a:solidFill>
              </a:rPr>
              <a:t>14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165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619363A-E5EE-453A-8E95-0DEE9028B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30" y="1666731"/>
            <a:ext cx="8612101" cy="4351339"/>
          </a:xfrm>
        </p:spPr>
        <p:txBody>
          <a:bodyPr/>
          <a:lstStyle/>
          <a:p>
            <a:r>
              <a:rPr lang="en-US" dirty="0"/>
              <a:t>Interprets both Observable and Procedure (41 concepts)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000" dirty="0"/>
          </a:p>
          <a:p>
            <a:r>
              <a:rPr lang="en-US" dirty="0"/>
              <a:t>Interprets missing (400 concepts)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7AFC0F-72C6-4453-BEE3-5C6E61B6C0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0" b="1"/>
          <a:stretch/>
        </p:blipFill>
        <p:spPr>
          <a:xfrm>
            <a:off x="932594" y="2138900"/>
            <a:ext cx="4852523" cy="18864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837C22-C08B-48E0-B262-65DE109DD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18" y="4432040"/>
            <a:ext cx="6922759" cy="151917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F558B11-41CF-47D9-B798-F4E490B5C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30" y="0"/>
            <a:ext cx="7846630" cy="1083309"/>
          </a:xfrm>
        </p:spPr>
        <p:txBody>
          <a:bodyPr>
            <a:normAutofit/>
          </a:bodyPr>
          <a:lstStyle/>
          <a:p>
            <a:r>
              <a:rPr lang="en-US" sz="3600" dirty="0"/>
              <a:t>Review Findings (cont.)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EAB8983-15F3-4795-BC20-69620ECA3B12}"/>
              </a:ext>
            </a:extLst>
          </p:cNvPr>
          <p:cNvSpPr txBox="1">
            <a:spLocks/>
          </p:cNvSpPr>
          <p:nvPr/>
        </p:nvSpPr>
        <p:spPr>
          <a:xfrm>
            <a:off x="483757" y="1150160"/>
            <a:ext cx="7956425" cy="571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dirty="0"/>
              <a:t>4. “Interprets” both or missing concepts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24B5821F-1335-4739-B417-8E24E7281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6587" y="6322529"/>
            <a:ext cx="2057400" cy="365125"/>
          </a:xfrm>
        </p:spPr>
        <p:txBody>
          <a:bodyPr/>
          <a:lstStyle/>
          <a:p>
            <a:fld id="{3519D20D-F37E-4BB9-9384-79154AD1BAC7}" type="slidenum">
              <a:rPr lang="en-US" sz="1600" b="1" smtClean="0">
                <a:solidFill>
                  <a:schemeClr val="bg1"/>
                </a:solidFill>
              </a:rPr>
              <a:t>15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91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F1A45BC-B8B5-4673-A0B6-40D872C6E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30" y="1"/>
            <a:ext cx="7846630" cy="1053246"/>
          </a:xfrm>
        </p:spPr>
        <p:txBody>
          <a:bodyPr>
            <a:normAutofit/>
          </a:bodyPr>
          <a:lstStyle/>
          <a:p>
            <a:r>
              <a:rPr lang="en-US" sz="3600" dirty="0"/>
              <a:t>Review Findings (cont.)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47F31FC-DBF4-42A5-98AE-E5616090C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285" y="1863115"/>
            <a:ext cx="8407075" cy="1207745"/>
          </a:xfrm>
        </p:spPr>
        <p:txBody>
          <a:bodyPr/>
          <a:lstStyle/>
          <a:p>
            <a:r>
              <a:rPr lang="en-US" dirty="0"/>
              <a:t>Concept uses generic Procedure but a specific Observable exists</a:t>
            </a:r>
          </a:p>
          <a:p>
            <a:pPr lvl="1"/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372276001 |Nottingham Combined Grade (observable entity)|</a:t>
            </a:r>
          </a:p>
          <a:p>
            <a:pPr lvl="1"/>
            <a:endParaRPr lang="en-US" altLang="en-US" sz="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altLang="en-US" sz="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altLang="en-US" sz="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altLang="en-US" sz="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altLang="en-US" sz="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altLang="en-US" sz="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altLang="en-US" sz="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altLang="en-US" sz="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altLang="en-US" sz="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993B79-265C-47B4-8059-053673D814AF}"/>
              </a:ext>
            </a:extLst>
          </p:cNvPr>
          <p:cNvSpPr txBox="1">
            <a:spLocks/>
          </p:cNvSpPr>
          <p:nvPr/>
        </p:nvSpPr>
        <p:spPr>
          <a:xfrm>
            <a:off x="483757" y="1150160"/>
            <a:ext cx="7956425" cy="571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dirty="0"/>
              <a:t>5. “Interprets” uses less specific values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344CA8-E74C-40ED-9B86-22C041C6F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13" y="3167774"/>
            <a:ext cx="5459957" cy="1969009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86CC7D2-EAD2-4E21-BF55-EBFA1059B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6587" y="6322529"/>
            <a:ext cx="2057400" cy="365125"/>
          </a:xfrm>
        </p:spPr>
        <p:txBody>
          <a:bodyPr/>
          <a:lstStyle/>
          <a:p>
            <a:fld id="{3519D20D-F37E-4BB9-9384-79154AD1BAC7}" type="slidenum">
              <a:rPr lang="en-US" sz="1600" b="1" smtClean="0">
                <a:solidFill>
                  <a:schemeClr val="bg1"/>
                </a:solidFill>
              </a:rPr>
              <a:t>16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05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8B7F659-FBD1-454D-8857-01E1066AD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30" y="1"/>
            <a:ext cx="7846630" cy="1033670"/>
          </a:xfrm>
        </p:spPr>
        <p:txBody>
          <a:bodyPr>
            <a:normAutofit/>
          </a:bodyPr>
          <a:lstStyle/>
          <a:p>
            <a:r>
              <a:rPr lang="en-US" sz="3600" dirty="0"/>
              <a:t>Review Findings (cont.)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69E6A4-D7B1-4362-BE58-834ED7A53653}"/>
              </a:ext>
            </a:extLst>
          </p:cNvPr>
          <p:cNvSpPr/>
          <p:nvPr/>
        </p:nvSpPr>
        <p:spPr>
          <a:xfrm>
            <a:off x="411480" y="1524476"/>
            <a:ext cx="757428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/>
              <a:t>Concept uses a generic Observable when a more specific one exists</a:t>
            </a:r>
          </a:p>
          <a:p>
            <a:pPr lvl="1"/>
            <a:r>
              <a:rPr lang="en-US" altLang="en-US" dirty="0"/>
              <a:t>385363007 |International Federation of Gynecology and Obstetrics ovarian tumor stage (observable entity)|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509AF3-5046-4C0F-9B4A-2CEB56641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82" y="3223260"/>
            <a:ext cx="6612725" cy="2026920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274762E-8468-4A5E-A85C-BC8FA575D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6587" y="6322529"/>
            <a:ext cx="2057400" cy="365125"/>
          </a:xfrm>
        </p:spPr>
        <p:txBody>
          <a:bodyPr/>
          <a:lstStyle/>
          <a:p>
            <a:fld id="{3519D20D-F37E-4BB9-9384-79154AD1BAC7}" type="slidenum">
              <a:rPr lang="en-US" sz="1600" b="1" smtClean="0">
                <a:solidFill>
                  <a:schemeClr val="bg1"/>
                </a:solidFill>
              </a:rPr>
              <a:t>17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9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F3E76B0-71AB-4097-87D3-78C6F6CDE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30" y="0"/>
            <a:ext cx="7846630" cy="1034651"/>
          </a:xfrm>
        </p:spPr>
        <p:txBody>
          <a:bodyPr>
            <a:normAutofit/>
          </a:bodyPr>
          <a:lstStyle/>
          <a:p>
            <a:r>
              <a:rPr lang="en-US" sz="3600" dirty="0"/>
              <a:t>Options For Remodeling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9616F4-4820-4997-A2B1-43C364577C8D}"/>
              </a:ext>
            </a:extLst>
          </p:cNvPr>
          <p:cNvSpPr txBox="1"/>
          <p:nvPr/>
        </p:nvSpPr>
        <p:spPr>
          <a:xfrm>
            <a:off x="5242506" y="2246479"/>
            <a:ext cx="186203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Finding/Disorder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EFCD18-ADAB-4114-B922-5D7A5F07A33B}"/>
              </a:ext>
            </a:extLst>
          </p:cNvPr>
          <p:cNvSpPr txBox="1"/>
          <p:nvPr/>
        </p:nvSpPr>
        <p:spPr>
          <a:xfrm>
            <a:off x="199370" y="2233411"/>
            <a:ext cx="361159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71388002 |Procedure (procedure)|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BA9FAD-2F00-476C-A21C-82DC88E0BD04}"/>
              </a:ext>
            </a:extLst>
          </p:cNvPr>
          <p:cNvSpPr txBox="1"/>
          <p:nvPr/>
        </p:nvSpPr>
        <p:spPr>
          <a:xfrm>
            <a:off x="3584492" y="4764312"/>
            <a:ext cx="237086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fr-FR" dirty="0"/>
              <a:t>363787002 |Observable entity (observable entity)|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BB56E4-66B4-431F-AC14-2930ACCC4EE1}"/>
              </a:ext>
            </a:extLst>
          </p:cNvPr>
          <p:cNvSpPr txBox="1"/>
          <p:nvPr/>
        </p:nvSpPr>
        <p:spPr>
          <a:xfrm>
            <a:off x="985123" y="4764313"/>
            <a:ext cx="204009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254291000 |Staging and scales (staging scale)|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327BFC9-5152-477F-A442-355B3E06F1E1}"/>
              </a:ext>
            </a:extLst>
          </p:cNvPr>
          <p:cNvCxnSpPr>
            <a:stCxn id="7" idx="2"/>
            <a:endCxn id="9" idx="0"/>
          </p:cNvCxnSpPr>
          <p:nvPr/>
        </p:nvCxnSpPr>
        <p:spPr>
          <a:xfrm flipH="1">
            <a:off x="2005173" y="2602743"/>
            <a:ext cx="1" cy="21615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AF27396-9C1C-42AE-8B72-061DB836B567}"/>
              </a:ext>
            </a:extLst>
          </p:cNvPr>
          <p:cNvSpPr txBox="1"/>
          <p:nvPr/>
        </p:nvSpPr>
        <p:spPr>
          <a:xfrm>
            <a:off x="2050877" y="3359174"/>
            <a:ext cx="16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Has scale type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1A4681E-0FD3-4A8E-8BBA-08997B3B9E73}"/>
              </a:ext>
            </a:extLst>
          </p:cNvPr>
          <p:cNvCxnSpPr>
            <a:stCxn id="6" idx="2"/>
            <a:endCxn id="8" idx="0"/>
          </p:cNvCxnSpPr>
          <p:nvPr/>
        </p:nvCxnSpPr>
        <p:spPr>
          <a:xfrm flipH="1">
            <a:off x="4769927" y="2615811"/>
            <a:ext cx="1403595" cy="21485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0D1EE2B-1141-41A5-A69D-0E4E7C4E5FA6}"/>
              </a:ext>
            </a:extLst>
          </p:cNvPr>
          <p:cNvSpPr txBox="1"/>
          <p:nvPr/>
        </p:nvSpPr>
        <p:spPr>
          <a:xfrm>
            <a:off x="4436129" y="3176796"/>
            <a:ext cx="1112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Interprets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86B71-148B-42DC-826A-3A41A105D9CD}"/>
              </a:ext>
            </a:extLst>
          </p:cNvPr>
          <p:cNvSpPr txBox="1"/>
          <p:nvPr/>
        </p:nvSpPr>
        <p:spPr>
          <a:xfrm>
            <a:off x="6173521" y="4901235"/>
            <a:ext cx="286616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272396007 |Ranked categories (qualifier value)|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E699527-DF0A-4A48-A7BC-6B1A3B2E58FE}"/>
              </a:ext>
            </a:extLst>
          </p:cNvPr>
          <p:cNvCxnSpPr>
            <a:stCxn id="6" idx="2"/>
            <a:endCxn id="14" idx="0"/>
          </p:cNvCxnSpPr>
          <p:nvPr/>
        </p:nvCxnSpPr>
        <p:spPr>
          <a:xfrm>
            <a:off x="6173522" y="2615811"/>
            <a:ext cx="1433082" cy="22854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BCCE663-5326-4AEA-886F-265EADB974BA}"/>
              </a:ext>
            </a:extLst>
          </p:cNvPr>
          <p:cNvSpPr txBox="1"/>
          <p:nvPr/>
        </p:nvSpPr>
        <p:spPr>
          <a:xfrm>
            <a:off x="7140727" y="3182098"/>
            <a:ext cx="188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Has interpretation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76BD30-CB06-40A5-8560-35F70316AA6C}"/>
              </a:ext>
            </a:extLst>
          </p:cNvPr>
          <p:cNvSpPr/>
          <p:nvPr/>
        </p:nvSpPr>
        <p:spPr>
          <a:xfrm>
            <a:off x="411480" y="1372421"/>
            <a:ext cx="7574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/>
              <a:t>Option 1</a:t>
            </a:r>
            <a:endParaRPr lang="en-US" altLang="en-US" b="1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EB0AE61-4E42-4F1C-94EB-5A88CDF7B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6587" y="6322529"/>
            <a:ext cx="2057400" cy="365125"/>
          </a:xfrm>
        </p:spPr>
        <p:txBody>
          <a:bodyPr/>
          <a:lstStyle/>
          <a:p>
            <a:fld id="{3519D20D-F37E-4BB9-9384-79154AD1BAC7}" type="slidenum">
              <a:rPr lang="en-US" sz="1600" b="1" smtClean="0">
                <a:solidFill>
                  <a:schemeClr val="bg1"/>
                </a:solidFill>
              </a:rPr>
              <a:t>18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0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701DAEB-7B7D-49DA-BF53-DE3DD0BDE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30" y="1"/>
            <a:ext cx="7846630" cy="1054476"/>
          </a:xfrm>
        </p:spPr>
        <p:txBody>
          <a:bodyPr>
            <a:normAutofit/>
          </a:bodyPr>
          <a:lstStyle/>
          <a:p>
            <a:r>
              <a:rPr lang="en-US" sz="3600" dirty="0"/>
              <a:t>Options For Remodeling (cont.)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E9F87D-43EC-4C4A-911F-8BC7E8F2BD5C}"/>
              </a:ext>
            </a:extLst>
          </p:cNvPr>
          <p:cNvSpPr/>
          <p:nvPr/>
        </p:nvSpPr>
        <p:spPr>
          <a:xfrm>
            <a:off x="386124" y="1169001"/>
            <a:ext cx="7574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/>
              <a:t>Option 1 – Example A</a:t>
            </a:r>
            <a:endParaRPr lang="en-US" alt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36F21B-C723-4249-A66B-B05FA979B183}"/>
              </a:ext>
            </a:extLst>
          </p:cNvPr>
          <p:cNvSpPr txBox="1"/>
          <p:nvPr/>
        </p:nvSpPr>
        <p:spPr>
          <a:xfrm>
            <a:off x="4815840" y="1847853"/>
            <a:ext cx="348348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120861000119102 |Systolic heart failure stage C (disorder)|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5C3D61-B395-4732-BC5F-A91156DF0A63}"/>
              </a:ext>
            </a:extLst>
          </p:cNvPr>
          <p:cNvSpPr txBox="1"/>
          <p:nvPr/>
        </p:nvSpPr>
        <p:spPr>
          <a:xfrm>
            <a:off x="162433" y="1824513"/>
            <a:ext cx="4055717" cy="1200329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Assessment using American Heart Association (AHA) and American College of Cardiology (ACC) Stages of Heart Failure (Procedure)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54B0E9-2EA4-412D-9159-ED54DF8D7EC0}"/>
              </a:ext>
            </a:extLst>
          </p:cNvPr>
          <p:cNvSpPr txBox="1"/>
          <p:nvPr/>
        </p:nvSpPr>
        <p:spPr>
          <a:xfrm>
            <a:off x="3564301" y="4525755"/>
            <a:ext cx="3060487" cy="1200329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American Heart Association (AHA) and American College of Cardiology (ACC) Stage </a:t>
            </a:r>
            <a:r>
              <a:rPr lang="fr-FR" dirty="0"/>
              <a:t>(observable entity)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720EC5-994C-4ABB-979C-A4DF0E62B073}"/>
              </a:ext>
            </a:extLst>
          </p:cNvPr>
          <p:cNvSpPr txBox="1"/>
          <p:nvPr/>
        </p:nvSpPr>
        <p:spPr>
          <a:xfrm>
            <a:off x="174939" y="4539254"/>
            <a:ext cx="3177862" cy="1200329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American Heart Association (AHA) and American College of Cardiology (ACC) Stages of Heart Failure (staging scale)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7A02528-28D9-4E7C-8172-4219D1910CB5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flipH="1">
            <a:off x="1763870" y="3024842"/>
            <a:ext cx="426422" cy="15144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9582061-BC42-4561-8A91-93E75868FA83}"/>
              </a:ext>
            </a:extLst>
          </p:cNvPr>
          <p:cNvSpPr txBox="1"/>
          <p:nvPr/>
        </p:nvSpPr>
        <p:spPr>
          <a:xfrm>
            <a:off x="520279" y="3410053"/>
            <a:ext cx="16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Has scale type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A35F1C2-529E-4C7A-A452-BB7DCA708FED}"/>
              </a:ext>
            </a:extLst>
          </p:cNvPr>
          <p:cNvCxnSpPr>
            <a:stCxn id="7" idx="2"/>
            <a:endCxn id="9" idx="0"/>
          </p:cNvCxnSpPr>
          <p:nvPr/>
        </p:nvCxnSpPr>
        <p:spPr>
          <a:xfrm flipH="1">
            <a:off x="5094545" y="2494184"/>
            <a:ext cx="1463039" cy="20315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57BCA7C-3802-40B9-B7E4-C2F280749B0D}"/>
              </a:ext>
            </a:extLst>
          </p:cNvPr>
          <p:cNvSpPr txBox="1"/>
          <p:nvPr/>
        </p:nvSpPr>
        <p:spPr>
          <a:xfrm>
            <a:off x="4951027" y="2969616"/>
            <a:ext cx="111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Interprets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F88861-39D3-48E7-BA12-4910E3A77062}"/>
              </a:ext>
            </a:extLst>
          </p:cNvPr>
          <p:cNvSpPr txBox="1"/>
          <p:nvPr/>
        </p:nvSpPr>
        <p:spPr>
          <a:xfrm>
            <a:off x="6750794" y="4816252"/>
            <a:ext cx="217467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261626008 |Stage C (qualifier value)|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6E26FFE-773A-40C7-9904-5E513F1394FA}"/>
              </a:ext>
            </a:extLst>
          </p:cNvPr>
          <p:cNvCxnSpPr>
            <a:cxnSpLocks/>
            <a:stCxn id="7" idx="2"/>
            <a:endCxn id="15" idx="0"/>
          </p:cNvCxnSpPr>
          <p:nvPr/>
        </p:nvCxnSpPr>
        <p:spPr>
          <a:xfrm>
            <a:off x="6557584" y="2494184"/>
            <a:ext cx="1280548" cy="23220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00FDBA5-0AF5-4348-BBD9-B31CFEEAFCC7}"/>
              </a:ext>
            </a:extLst>
          </p:cNvPr>
          <p:cNvSpPr txBox="1"/>
          <p:nvPr/>
        </p:nvSpPr>
        <p:spPr>
          <a:xfrm>
            <a:off x="6995340" y="3007212"/>
            <a:ext cx="193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Has interpretation</a:t>
            </a:r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AADEB831-3698-42AC-B622-9F0997AC0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6587" y="6322529"/>
            <a:ext cx="2057400" cy="365125"/>
          </a:xfrm>
        </p:spPr>
        <p:txBody>
          <a:bodyPr/>
          <a:lstStyle/>
          <a:p>
            <a:fld id="{3519D20D-F37E-4BB9-9384-79154AD1BAC7}" type="slidenum">
              <a:rPr lang="en-US" sz="1600" b="1" smtClean="0">
                <a:solidFill>
                  <a:schemeClr val="bg1"/>
                </a:solidFill>
              </a:rPr>
              <a:t>19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17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D84D3A4-9A27-478F-AEA2-B7B7E34CC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1" y="1547161"/>
            <a:ext cx="8044796" cy="4351339"/>
          </a:xfrm>
        </p:spPr>
        <p:txBody>
          <a:bodyPr>
            <a:normAutofit fontScale="92500"/>
          </a:bodyPr>
          <a:lstStyle/>
          <a:p>
            <a:r>
              <a:rPr lang="en-US" dirty="0"/>
              <a:t>In some areas of SNOMED CT, concepts exist, which should be modeled in a “symmetrical” way</a:t>
            </a:r>
          </a:p>
          <a:p>
            <a:r>
              <a:rPr lang="en-US" dirty="0"/>
              <a:t>We define “symmetrical” as being modeled following a consistent pattern</a:t>
            </a:r>
          </a:p>
          <a:p>
            <a:r>
              <a:rPr lang="en-US" dirty="0"/>
              <a:t>Concepts, that are “suspects” for potentially not being modeled symmetrically include:</a:t>
            </a:r>
          </a:p>
          <a:p>
            <a:pPr lvl="1"/>
            <a:r>
              <a:rPr lang="en-US" dirty="0"/>
              <a:t>Inverse concepts</a:t>
            </a:r>
          </a:p>
          <a:p>
            <a:pPr lvl="1"/>
            <a:r>
              <a:rPr lang="en-US" dirty="0"/>
              <a:t>Concepts, that are modeled with more than one of the same attribute, but with different values</a:t>
            </a:r>
          </a:p>
          <a:p>
            <a:pPr lvl="1"/>
            <a:r>
              <a:rPr lang="en-US" dirty="0"/>
              <a:t>Parent concepts of Leaf Nodes</a:t>
            </a:r>
          </a:p>
          <a:p>
            <a:pPr lvl="1"/>
            <a:r>
              <a:rPr lang="en-US" dirty="0"/>
              <a:t>Concepts to which Grades, Scales, Stages or Scores are applied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942CEE-0945-4CA5-AFF5-7C51190E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9" y="19518"/>
            <a:ext cx="7223121" cy="1024072"/>
          </a:xfrm>
        </p:spPr>
        <p:txBody>
          <a:bodyPr>
            <a:normAutofit/>
          </a:bodyPr>
          <a:lstStyle/>
          <a:p>
            <a:r>
              <a:rPr lang="en-US" sz="3600" dirty="0"/>
              <a:t>Symmetry Modeling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E88B40-3AE0-4D45-93F8-BF3FFB388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6587" y="6322529"/>
            <a:ext cx="2057400" cy="365125"/>
          </a:xfrm>
        </p:spPr>
        <p:txBody>
          <a:bodyPr/>
          <a:lstStyle/>
          <a:p>
            <a:fld id="{3519D20D-F37E-4BB9-9384-79154AD1BAC7}" type="slidenum">
              <a:rPr lang="en-US" sz="1600" b="1" smtClean="0">
                <a:solidFill>
                  <a:schemeClr val="bg1"/>
                </a:solidFill>
              </a:rPr>
              <a:t>2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145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8AEABBB-2AC2-4D34-8C17-2069EFB3D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30" y="0"/>
            <a:ext cx="7846630" cy="1068529"/>
          </a:xfrm>
        </p:spPr>
        <p:txBody>
          <a:bodyPr>
            <a:normAutofit/>
          </a:bodyPr>
          <a:lstStyle/>
          <a:p>
            <a:r>
              <a:rPr lang="en-US" sz="3600" dirty="0"/>
              <a:t>Options For Remodeling (cont.)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B693BD-9894-4315-82A3-465BF1052659}"/>
              </a:ext>
            </a:extLst>
          </p:cNvPr>
          <p:cNvSpPr/>
          <p:nvPr/>
        </p:nvSpPr>
        <p:spPr>
          <a:xfrm>
            <a:off x="386124" y="1169001"/>
            <a:ext cx="7574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/>
              <a:t>Option 1 – Example B</a:t>
            </a:r>
            <a:endParaRPr lang="en-US" alt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A3A0C2-5251-4B0F-ADFA-4778E12746EA}"/>
              </a:ext>
            </a:extLst>
          </p:cNvPr>
          <p:cNvSpPr txBox="1"/>
          <p:nvPr/>
        </p:nvSpPr>
        <p:spPr>
          <a:xfrm>
            <a:off x="4012257" y="1728041"/>
            <a:ext cx="4503093" cy="646331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Cognitive Level 1 on Rancho Los Amigos Levels of Cognitive Functioning Scale (finding)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020C20-D949-4DEB-90BE-511D4C698B19}"/>
              </a:ext>
            </a:extLst>
          </p:cNvPr>
          <p:cNvSpPr txBox="1"/>
          <p:nvPr/>
        </p:nvSpPr>
        <p:spPr>
          <a:xfrm>
            <a:off x="91797" y="1714860"/>
            <a:ext cx="333720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716792000 |Assessment using Rancho Los Amigos Levels of Cognitive Functioning Scale (procedure)|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3CD195-8350-4831-B643-6E35D5C14A89}"/>
              </a:ext>
            </a:extLst>
          </p:cNvPr>
          <p:cNvSpPr txBox="1"/>
          <p:nvPr/>
        </p:nvSpPr>
        <p:spPr>
          <a:xfrm>
            <a:off x="168315" y="4350172"/>
            <a:ext cx="277332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719953004 |Rancho Los Amigos Levels of Cognitive Functioning Scale (assessment scale)|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B5D7732-9AA5-41D4-B4DD-DBB503889183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flipH="1">
            <a:off x="1554977" y="2915189"/>
            <a:ext cx="205422" cy="14349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DD0F51A-FF5D-4483-A2DB-6D0CC315CC6B}"/>
              </a:ext>
            </a:extLst>
          </p:cNvPr>
          <p:cNvCxnSpPr>
            <a:cxnSpLocks/>
            <a:stCxn id="7" idx="2"/>
            <a:endCxn id="17" idx="0"/>
          </p:cNvCxnSpPr>
          <p:nvPr/>
        </p:nvCxnSpPr>
        <p:spPr>
          <a:xfrm flipH="1">
            <a:off x="4701153" y="2374372"/>
            <a:ext cx="1562651" cy="18373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DAF7648-3F5E-4974-BB41-D3551DF6746D}"/>
              </a:ext>
            </a:extLst>
          </p:cNvPr>
          <p:cNvSpPr txBox="1"/>
          <p:nvPr/>
        </p:nvSpPr>
        <p:spPr>
          <a:xfrm>
            <a:off x="4538812" y="2836037"/>
            <a:ext cx="16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Interprets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F09569C-D1AB-48D0-9196-8BF79C935BFB}"/>
              </a:ext>
            </a:extLst>
          </p:cNvPr>
          <p:cNvCxnSpPr>
            <a:stCxn id="7" idx="2"/>
            <a:endCxn id="15" idx="0"/>
          </p:cNvCxnSpPr>
          <p:nvPr/>
        </p:nvCxnSpPr>
        <p:spPr>
          <a:xfrm>
            <a:off x="6263804" y="2374372"/>
            <a:ext cx="1378103" cy="18373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429641A-7BCB-4C22-B980-61F9016171F9}"/>
              </a:ext>
            </a:extLst>
          </p:cNvPr>
          <p:cNvSpPr txBox="1"/>
          <p:nvPr/>
        </p:nvSpPr>
        <p:spPr>
          <a:xfrm>
            <a:off x="231091" y="3263348"/>
            <a:ext cx="16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Has scale type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27AD39-7FA5-4EF7-A66C-DBACE9C97AE3}"/>
              </a:ext>
            </a:extLst>
          </p:cNvPr>
          <p:cNvSpPr txBox="1"/>
          <p:nvPr/>
        </p:nvSpPr>
        <p:spPr>
          <a:xfrm>
            <a:off x="6208824" y="4211672"/>
            <a:ext cx="286616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277733009 |Level 1 (qualifier value)|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FC379D-12BA-4691-983F-2D4AE27CEC70}"/>
              </a:ext>
            </a:extLst>
          </p:cNvPr>
          <p:cNvSpPr txBox="1"/>
          <p:nvPr/>
        </p:nvSpPr>
        <p:spPr>
          <a:xfrm>
            <a:off x="6850856" y="2802793"/>
            <a:ext cx="200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Has interpretation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DCD5D8-D818-45AF-B32A-EED377CCF5A0}"/>
              </a:ext>
            </a:extLst>
          </p:cNvPr>
          <p:cNvSpPr txBox="1"/>
          <p:nvPr/>
        </p:nvSpPr>
        <p:spPr>
          <a:xfrm>
            <a:off x="3429000" y="4211672"/>
            <a:ext cx="2544306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716791007 |Rancho Los Amigos Levels of Cognitive Functioning Scale score (observable entity)|</a:t>
            </a:r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ED9C9302-A9B2-4A74-8F11-CC0B3AE2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6587" y="6322529"/>
            <a:ext cx="2057400" cy="365125"/>
          </a:xfrm>
        </p:spPr>
        <p:txBody>
          <a:bodyPr/>
          <a:lstStyle/>
          <a:p>
            <a:fld id="{3519D20D-F37E-4BB9-9384-79154AD1BAC7}" type="slidenum">
              <a:rPr lang="en-US" sz="1600" b="1" smtClean="0">
                <a:solidFill>
                  <a:schemeClr val="bg1"/>
                </a:solidFill>
              </a:rPr>
              <a:t>20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829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F3F8ACC-A609-496C-88B7-B54C6C833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30" y="0"/>
            <a:ext cx="7846630" cy="1078991"/>
          </a:xfrm>
        </p:spPr>
        <p:txBody>
          <a:bodyPr>
            <a:normAutofit/>
          </a:bodyPr>
          <a:lstStyle/>
          <a:p>
            <a:r>
              <a:rPr lang="en-US" sz="3600" dirty="0"/>
              <a:t>Options For Remodeling (cont.)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E858EA-CA43-4231-A616-8522857F765C}"/>
              </a:ext>
            </a:extLst>
          </p:cNvPr>
          <p:cNvSpPr/>
          <p:nvPr/>
        </p:nvSpPr>
        <p:spPr>
          <a:xfrm>
            <a:off x="386124" y="1169001"/>
            <a:ext cx="7574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/>
              <a:t>Option 2</a:t>
            </a:r>
            <a:endParaRPr lang="en-US" alt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90DC5F-97DE-4AB7-860F-2C8DCA401913}"/>
              </a:ext>
            </a:extLst>
          </p:cNvPr>
          <p:cNvSpPr txBox="1"/>
          <p:nvPr/>
        </p:nvSpPr>
        <p:spPr>
          <a:xfrm>
            <a:off x="2877010" y="4686206"/>
            <a:ext cx="237086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fr-FR" dirty="0"/>
              <a:t>363787002 |Observable entity (observable entity)|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F42BF5-1623-4A84-B000-DA4075781096}"/>
              </a:ext>
            </a:extLst>
          </p:cNvPr>
          <p:cNvSpPr txBox="1"/>
          <p:nvPr/>
        </p:nvSpPr>
        <p:spPr>
          <a:xfrm>
            <a:off x="4998711" y="1524393"/>
            <a:ext cx="186203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Finding/Disorder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EAFC0D7-3C30-4B1E-B473-120B51379021}"/>
              </a:ext>
            </a:extLst>
          </p:cNvPr>
          <p:cNvCxnSpPr>
            <a:stCxn id="8" idx="2"/>
          </p:cNvCxnSpPr>
          <p:nvPr/>
        </p:nvCxnSpPr>
        <p:spPr>
          <a:xfrm flipH="1">
            <a:off x="1970959" y="1893729"/>
            <a:ext cx="3958764" cy="9995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D87E642-B3FF-46D6-B94A-B7BD3ACA00A9}"/>
              </a:ext>
            </a:extLst>
          </p:cNvPr>
          <p:cNvSpPr txBox="1"/>
          <p:nvPr/>
        </p:nvSpPr>
        <p:spPr>
          <a:xfrm>
            <a:off x="3199365" y="1886304"/>
            <a:ext cx="16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Interprets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DA0998-CF13-471F-9CF5-594AE02CF316}"/>
              </a:ext>
            </a:extLst>
          </p:cNvPr>
          <p:cNvSpPr txBox="1"/>
          <p:nvPr/>
        </p:nvSpPr>
        <p:spPr>
          <a:xfrm>
            <a:off x="5241031" y="4678722"/>
            <a:ext cx="3274319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Retire or move these Observable Entity concepts to be subtypes of Procedure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BE2869-FD98-467F-A323-6DAF1150B78C}"/>
              </a:ext>
            </a:extLst>
          </p:cNvPr>
          <p:cNvSpPr txBox="1"/>
          <p:nvPr/>
        </p:nvSpPr>
        <p:spPr>
          <a:xfrm>
            <a:off x="272601" y="2932507"/>
            <a:ext cx="361159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71388002 |Procedure (procedure)|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08481C-E465-4C12-87A5-53E58B870E08}"/>
              </a:ext>
            </a:extLst>
          </p:cNvPr>
          <p:cNvSpPr txBox="1"/>
          <p:nvPr/>
        </p:nvSpPr>
        <p:spPr>
          <a:xfrm>
            <a:off x="139130" y="4622522"/>
            <a:ext cx="204009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254291000 |Staging and scales (staging scale)|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F831173-2C1F-47C5-8F25-3C47912846F6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 flipH="1">
            <a:off x="1159180" y="3301839"/>
            <a:ext cx="919221" cy="13206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AA41257-0C5F-4F4E-9596-69E14E1404D1}"/>
              </a:ext>
            </a:extLst>
          </p:cNvPr>
          <p:cNvSpPr txBox="1"/>
          <p:nvPr/>
        </p:nvSpPr>
        <p:spPr>
          <a:xfrm>
            <a:off x="1684222" y="3777514"/>
            <a:ext cx="16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Has scale type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FAB9D8-0F2C-4F36-99B6-061C5DE5B0A5}"/>
              </a:ext>
            </a:extLst>
          </p:cNvPr>
          <p:cNvSpPr txBox="1"/>
          <p:nvPr/>
        </p:nvSpPr>
        <p:spPr>
          <a:xfrm>
            <a:off x="5241031" y="3540477"/>
            <a:ext cx="286616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272396007 |Ranked categories (qualifier value)|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23581C8-27DA-42C1-9A3F-8C3AB75766AD}"/>
              </a:ext>
            </a:extLst>
          </p:cNvPr>
          <p:cNvCxnSpPr>
            <a:stCxn id="8" idx="2"/>
            <a:endCxn id="16" idx="0"/>
          </p:cNvCxnSpPr>
          <p:nvPr/>
        </p:nvCxnSpPr>
        <p:spPr>
          <a:xfrm>
            <a:off x="5929727" y="1893725"/>
            <a:ext cx="744387" cy="16467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08950DE-37F2-4DB0-A15D-F7602258F398}"/>
              </a:ext>
            </a:extLst>
          </p:cNvPr>
          <p:cNvSpPr txBox="1"/>
          <p:nvPr/>
        </p:nvSpPr>
        <p:spPr>
          <a:xfrm>
            <a:off x="6301920" y="2463358"/>
            <a:ext cx="200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Has interpretation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6B1BDFEE-8246-4524-9848-B09C09A7E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6587" y="6322529"/>
            <a:ext cx="2057400" cy="365125"/>
          </a:xfrm>
        </p:spPr>
        <p:txBody>
          <a:bodyPr/>
          <a:lstStyle/>
          <a:p>
            <a:fld id="{3519D20D-F37E-4BB9-9384-79154AD1BAC7}" type="slidenum">
              <a:rPr lang="en-US" sz="1600" b="1" smtClean="0">
                <a:solidFill>
                  <a:schemeClr val="bg1"/>
                </a:solidFill>
              </a:rPr>
              <a:t>21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68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DCEBE90-E0C7-4F86-9C78-A0F057783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30" y="7145"/>
            <a:ext cx="7846630" cy="1038475"/>
          </a:xfrm>
        </p:spPr>
        <p:txBody>
          <a:bodyPr>
            <a:normAutofit/>
          </a:bodyPr>
          <a:lstStyle/>
          <a:p>
            <a:r>
              <a:rPr lang="en-US" sz="3600" dirty="0"/>
              <a:t>Options For Remodeling (cont.)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C0A8C8-09F1-46CD-ACF8-DAD0BA7B5D24}"/>
              </a:ext>
            </a:extLst>
          </p:cNvPr>
          <p:cNvSpPr/>
          <p:nvPr/>
        </p:nvSpPr>
        <p:spPr>
          <a:xfrm>
            <a:off x="386124" y="1169001"/>
            <a:ext cx="7574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/>
              <a:t>Option 2 – Example A</a:t>
            </a:r>
            <a:endParaRPr lang="en-US" alt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6C3B4E-DE45-4301-8BD3-C2B24D06A86D}"/>
              </a:ext>
            </a:extLst>
          </p:cNvPr>
          <p:cNvSpPr txBox="1"/>
          <p:nvPr/>
        </p:nvSpPr>
        <p:spPr>
          <a:xfrm>
            <a:off x="4369617" y="1630331"/>
            <a:ext cx="348348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120861000119102 |Systolic heart failure stage C (disorder)|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8B768E-C07C-42F5-8F23-64EF0563CDD7}"/>
              </a:ext>
            </a:extLst>
          </p:cNvPr>
          <p:cNvSpPr txBox="1"/>
          <p:nvPr/>
        </p:nvSpPr>
        <p:spPr>
          <a:xfrm>
            <a:off x="839041" y="2788534"/>
            <a:ext cx="3223404" cy="1477328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Assessment using American Heart Association (AHA) and American College of Cardiology (ACC) Stages of Heart Failure (Procedure)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A1DCCB-2A6F-4D59-862F-F2DEC4D6001E}"/>
              </a:ext>
            </a:extLst>
          </p:cNvPr>
          <p:cNvSpPr txBox="1"/>
          <p:nvPr/>
        </p:nvSpPr>
        <p:spPr>
          <a:xfrm>
            <a:off x="714588" y="4821528"/>
            <a:ext cx="3472309" cy="1200329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American Heart Association (AHA) and American College of Cardiology (ACC) Stages of Heart Failure (staging scale)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CBD0810-1441-4F05-9263-DCCFF0C3E2AD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2450743" y="4265862"/>
            <a:ext cx="0" cy="5556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FB1663C-B8DA-434C-896B-54AB270BA72B}"/>
              </a:ext>
            </a:extLst>
          </p:cNvPr>
          <p:cNvSpPr txBox="1"/>
          <p:nvPr/>
        </p:nvSpPr>
        <p:spPr>
          <a:xfrm>
            <a:off x="996349" y="4309499"/>
            <a:ext cx="16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Has scale type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334F4CB-248E-4E78-BC7E-A1A8A8B20493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flipH="1">
            <a:off x="2450743" y="2276662"/>
            <a:ext cx="3660618" cy="511872"/>
          </a:xfrm>
          <a:prstGeom prst="straightConnector1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33B36D3-2F9C-4409-B4B6-4A7A62E570F2}"/>
              </a:ext>
            </a:extLst>
          </p:cNvPr>
          <p:cNvSpPr txBox="1"/>
          <p:nvPr/>
        </p:nvSpPr>
        <p:spPr>
          <a:xfrm>
            <a:off x="3227439" y="2245949"/>
            <a:ext cx="16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Interprets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3BDB9D-CD80-4819-A0C0-CAFA956175E8}"/>
              </a:ext>
            </a:extLst>
          </p:cNvPr>
          <p:cNvSpPr txBox="1"/>
          <p:nvPr/>
        </p:nvSpPr>
        <p:spPr>
          <a:xfrm>
            <a:off x="5182998" y="3438518"/>
            <a:ext cx="286616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261626008 |Stage C (qualifier value)|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DE758F2-5916-4F9B-8E58-D369AFF97FA5}"/>
              </a:ext>
            </a:extLst>
          </p:cNvPr>
          <p:cNvCxnSpPr>
            <a:stCxn id="7" idx="2"/>
            <a:endCxn id="14" idx="0"/>
          </p:cNvCxnSpPr>
          <p:nvPr/>
        </p:nvCxnSpPr>
        <p:spPr>
          <a:xfrm>
            <a:off x="6111361" y="2276662"/>
            <a:ext cx="504720" cy="11618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95A5830-498A-4AB7-A716-B0A070B1AFAA}"/>
              </a:ext>
            </a:extLst>
          </p:cNvPr>
          <p:cNvSpPr txBox="1"/>
          <p:nvPr/>
        </p:nvSpPr>
        <p:spPr>
          <a:xfrm>
            <a:off x="6405419" y="2655002"/>
            <a:ext cx="200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Has interpretation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395E3305-30DC-4B33-805C-000F92B11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6587" y="6322529"/>
            <a:ext cx="2057400" cy="365125"/>
          </a:xfrm>
        </p:spPr>
        <p:txBody>
          <a:bodyPr/>
          <a:lstStyle/>
          <a:p>
            <a:fld id="{3519D20D-F37E-4BB9-9384-79154AD1BAC7}" type="slidenum">
              <a:rPr lang="en-US" sz="1600" b="1" smtClean="0">
                <a:solidFill>
                  <a:schemeClr val="bg1"/>
                </a:solidFill>
              </a:rPr>
              <a:t>22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47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4885C3-A645-426B-9E65-3A7C62B27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30" y="0"/>
            <a:ext cx="7846630" cy="1045889"/>
          </a:xfrm>
        </p:spPr>
        <p:txBody>
          <a:bodyPr>
            <a:normAutofit/>
          </a:bodyPr>
          <a:lstStyle/>
          <a:p>
            <a:r>
              <a:rPr lang="en-US" sz="3600" dirty="0"/>
              <a:t>Options For Remodeling (cont.)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C6A70C-49EC-4A61-B5FF-205394CF9FEA}"/>
              </a:ext>
            </a:extLst>
          </p:cNvPr>
          <p:cNvSpPr/>
          <p:nvPr/>
        </p:nvSpPr>
        <p:spPr>
          <a:xfrm>
            <a:off x="386124" y="1169001"/>
            <a:ext cx="7574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/>
              <a:t>Option 2 – Example B</a:t>
            </a:r>
            <a:endParaRPr lang="en-US" alt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BFBCDE-21DC-4972-8625-8D2087C496AE}"/>
              </a:ext>
            </a:extLst>
          </p:cNvPr>
          <p:cNvSpPr txBox="1"/>
          <p:nvPr/>
        </p:nvSpPr>
        <p:spPr>
          <a:xfrm>
            <a:off x="3112187" y="1814359"/>
            <a:ext cx="4503093" cy="646331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Cognitive Level 1 on Rancho Los Amigos Levels of Cognitive Functioning Scale (finding)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4E0AC7-7AEE-4113-AE93-72C2001C3C59}"/>
              </a:ext>
            </a:extLst>
          </p:cNvPr>
          <p:cNvSpPr txBox="1"/>
          <p:nvPr/>
        </p:nvSpPr>
        <p:spPr>
          <a:xfrm>
            <a:off x="673033" y="3229160"/>
            <a:ext cx="3500231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716792000 |Assessment using Rancho Los Amigos Levels of Cognitive Functioning Scale (procedure)|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5AA2B7-4249-48A6-917D-45A3A1C9C204}"/>
              </a:ext>
            </a:extLst>
          </p:cNvPr>
          <p:cNvSpPr txBox="1"/>
          <p:nvPr/>
        </p:nvSpPr>
        <p:spPr>
          <a:xfrm>
            <a:off x="673033" y="5008765"/>
            <a:ext cx="350023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719953004 |Rancho Los Amigos Levels of Cognitive Functioning Scale (assessment scale)|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877120C-DC27-49D6-B1D8-F24C895784BD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2423149" y="4429489"/>
            <a:ext cx="0" cy="5792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3950C84-9269-463C-98A9-D418AD2B63D1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flipH="1">
            <a:off x="2423149" y="2460690"/>
            <a:ext cx="2940585" cy="7684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B536F18-12CC-4149-9895-F24FDE6CD6D5}"/>
              </a:ext>
            </a:extLst>
          </p:cNvPr>
          <p:cNvSpPr txBox="1"/>
          <p:nvPr/>
        </p:nvSpPr>
        <p:spPr>
          <a:xfrm>
            <a:off x="2335407" y="2625499"/>
            <a:ext cx="16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Interprets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E4B677F-6E94-425E-82F5-7CDEEB570DEB}"/>
              </a:ext>
            </a:extLst>
          </p:cNvPr>
          <p:cNvCxnSpPr>
            <a:stCxn id="7" idx="2"/>
            <a:endCxn id="15" idx="0"/>
          </p:cNvCxnSpPr>
          <p:nvPr/>
        </p:nvCxnSpPr>
        <p:spPr>
          <a:xfrm>
            <a:off x="5363734" y="2460690"/>
            <a:ext cx="2041513" cy="21028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8B7CC11-2AD4-4E2C-B1B3-ADCD9649C820}"/>
              </a:ext>
            </a:extLst>
          </p:cNvPr>
          <p:cNvSpPr txBox="1"/>
          <p:nvPr/>
        </p:nvSpPr>
        <p:spPr>
          <a:xfrm>
            <a:off x="2463201" y="4517404"/>
            <a:ext cx="16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Has scale type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54CAD1-CA62-4EC8-88BC-7021B304E7D3}"/>
              </a:ext>
            </a:extLst>
          </p:cNvPr>
          <p:cNvSpPr txBox="1"/>
          <p:nvPr/>
        </p:nvSpPr>
        <p:spPr>
          <a:xfrm>
            <a:off x="5972164" y="4563571"/>
            <a:ext cx="286616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277733009 |Level 1 (qualifier value)|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41B853-5092-473C-A72B-22BBA41D5EC9}"/>
              </a:ext>
            </a:extLst>
          </p:cNvPr>
          <p:cNvSpPr txBox="1"/>
          <p:nvPr/>
        </p:nvSpPr>
        <p:spPr>
          <a:xfrm>
            <a:off x="6240696" y="3068374"/>
            <a:ext cx="200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Has interpretation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A9381A1D-3008-4F0E-92A6-31FEA936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6587" y="6322529"/>
            <a:ext cx="2057400" cy="365125"/>
          </a:xfrm>
        </p:spPr>
        <p:txBody>
          <a:bodyPr/>
          <a:lstStyle/>
          <a:p>
            <a:fld id="{3519D20D-F37E-4BB9-9384-79154AD1BAC7}" type="slidenum">
              <a:rPr lang="en-US" sz="1600" b="1" smtClean="0">
                <a:solidFill>
                  <a:schemeClr val="bg1"/>
                </a:solidFill>
              </a:rPr>
              <a:t>23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27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3EE4108-D2DD-422E-A01A-2A56CA2F1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30" y="1"/>
            <a:ext cx="7846630" cy="1045890"/>
          </a:xfrm>
        </p:spPr>
        <p:txBody>
          <a:bodyPr>
            <a:normAutofit/>
          </a:bodyPr>
          <a:lstStyle/>
          <a:p>
            <a:r>
              <a:rPr lang="en-US" sz="3600" dirty="0"/>
              <a:t>Options For Remodeling (cont.)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F448FD-07BF-4D1D-B6D6-BC5BC0B4646E}"/>
              </a:ext>
            </a:extLst>
          </p:cNvPr>
          <p:cNvSpPr txBox="1"/>
          <p:nvPr/>
        </p:nvSpPr>
        <p:spPr>
          <a:xfrm>
            <a:off x="5334981" y="2209011"/>
            <a:ext cx="186203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Finding/Disorder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1996D7-6E09-4E79-B958-E61F0479745A}"/>
              </a:ext>
            </a:extLst>
          </p:cNvPr>
          <p:cNvSpPr txBox="1"/>
          <p:nvPr/>
        </p:nvSpPr>
        <p:spPr>
          <a:xfrm>
            <a:off x="322700" y="2185475"/>
            <a:ext cx="313034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71388002 |Procedure (procedure)|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78C6F9-3370-4731-B071-2A1747EF580C}"/>
              </a:ext>
            </a:extLst>
          </p:cNvPr>
          <p:cNvSpPr txBox="1"/>
          <p:nvPr/>
        </p:nvSpPr>
        <p:spPr>
          <a:xfrm>
            <a:off x="2964112" y="5159492"/>
            <a:ext cx="237086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fr-FR" dirty="0"/>
              <a:t>363787002 |Observable entity (observable entity)|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E2CE0C-9EAC-4D63-9B0D-FFAFCFAFD086}"/>
              </a:ext>
            </a:extLst>
          </p:cNvPr>
          <p:cNvSpPr txBox="1"/>
          <p:nvPr/>
        </p:nvSpPr>
        <p:spPr>
          <a:xfrm>
            <a:off x="3754136" y="4019907"/>
            <a:ext cx="204009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254291000 |Staging and scales (staging scale)|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5BF5402-BBED-4FC1-A393-D60443B41CC0}"/>
              </a:ext>
            </a:extLst>
          </p:cNvPr>
          <p:cNvCxnSpPr>
            <a:cxnSpLocks/>
            <a:stCxn id="7" idx="2"/>
            <a:endCxn id="18" idx="0"/>
          </p:cNvCxnSpPr>
          <p:nvPr/>
        </p:nvCxnSpPr>
        <p:spPr>
          <a:xfrm>
            <a:off x="1887874" y="2831806"/>
            <a:ext cx="0" cy="11881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E86A174-5098-4017-9544-111C2537DAD6}"/>
              </a:ext>
            </a:extLst>
          </p:cNvPr>
          <p:cNvSpPr txBox="1"/>
          <p:nvPr/>
        </p:nvSpPr>
        <p:spPr>
          <a:xfrm>
            <a:off x="780448" y="3196037"/>
            <a:ext cx="16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Has focus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95EA000-DDA8-4825-80CE-F5509A7C2C72}"/>
              </a:ext>
            </a:extLst>
          </p:cNvPr>
          <p:cNvCxnSpPr>
            <a:stCxn id="6" idx="2"/>
            <a:endCxn id="9" idx="0"/>
          </p:cNvCxnSpPr>
          <p:nvPr/>
        </p:nvCxnSpPr>
        <p:spPr>
          <a:xfrm flipH="1">
            <a:off x="4774186" y="2578343"/>
            <a:ext cx="1491811" cy="14415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663E9D0-E7C7-4D0A-A6F8-0EA8625DF2DA}"/>
              </a:ext>
            </a:extLst>
          </p:cNvPr>
          <p:cNvSpPr txBox="1"/>
          <p:nvPr/>
        </p:nvSpPr>
        <p:spPr>
          <a:xfrm>
            <a:off x="4062445" y="3207514"/>
            <a:ext cx="16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Interprets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A2D1FE-C3B6-4189-85D6-29E5BC58AD35}"/>
              </a:ext>
            </a:extLst>
          </p:cNvPr>
          <p:cNvSpPr txBox="1"/>
          <p:nvPr/>
        </p:nvSpPr>
        <p:spPr>
          <a:xfrm>
            <a:off x="6265798" y="4066073"/>
            <a:ext cx="286616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272396007 |Ranked categories (qualifier value)|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4F97AC1-7D45-44FF-872D-32C7B40F3220}"/>
              </a:ext>
            </a:extLst>
          </p:cNvPr>
          <p:cNvCxnSpPr>
            <a:stCxn id="6" idx="2"/>
            <a:endCxn id="14" idx="0"/>
          </p:cNvCxnSpPr>
          <p:nvPr/>
        </p:nvCxnSpPr>
        <p:spPr>
          <a:xfrm>
            <a:off x="6265997" y="2578343"/>
            <a:ext cx="1432884" cy="14877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E98EF77-F937-4682-B3C8-0EBED05EA8FE}"/>
              </a:ext>
            </a:extLst>
          </p:cNvPr>
          <p:cNvSpPr txBox="1"/>
          <p:nvPr/>
        </p:nvSpPr>
        <p:spPr>
          <a:xfrm>
            <a:off x="7140727" y="3169105"/>
            <a:ext cx="200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Has interpretation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2C965A-4328-40EC-B8DF-D31572026A45}"/>
              </a:ext>
            </a:extLst>
          </p:cNvPr>
          <p:cNvSpPr txBox="1"/>
          <p:nvPr/>
        </p:nvSpPr>
        <p:spPr>
          <a:xfrm>
            <a:off x="5345279" y="5159492"/>
            <a:ext cx="3274319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Retire or move these Observable Entity concepts to be subtypes of Procedure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F93B09-F30F-47B2-A2AF-C7653D284527}"/>
              </a:ext>
            </a:extLst>
          </p:cNvPr>
          <p:cNvSpPr/>
          <p:nvPr/>
        </p:nvSpPr>
        <p:spPr>
          <a:xfrm>
            <a:off x="322700" y="4019907"/>
            <a:ext cx="313034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404684003 |Clinical finding (finding)|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3469B2-D3C7-4E10-8A45-AC67A2EFCDBD}"/>
              </a:ext>
            </a:extLst>
          </p:cNvPr>
          <p:cNvSpPr/>
          <p:nvPr/>
        </p:nvSpPr>
        <p:spPr>
          <a:xfrm>
            <a:off x="386124" y="1169001"/>
            <a:ext cx="7574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/>
              <a:t>Option 3</a:t>
            </a:r>
            <a:endParaRPr lang="en-US" altLang="en-US" b="1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0A1D6B42-A2CD-42DA-AE7C-B4CFE3380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6587" y="6322529"/>
            <a:ext cx="2057400" cy="365125"/>
          </a:xfrm>
        </p:spPr>
        <p:txBody>
          <a:bodyPr/>
          <a:lstStyle/>
          <a:p>
            <a:fld id="{3519D20D-F37E-4BB9-9384-79154AD1BAC7}" type="slidenum">
              <a:rPr lang="en-US" sz="1600" b="1" smtClean="0">
                <a:solidFill>
                  <a:schemeClr val="bg1"/>
                </a:solidFill>
              </a:rPr>
              <a:t>24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00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284B5B9-C7D8-428A-AF67-515010E80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30" y="0"/>
            <a:ext cx="7846630" cy="1083395"/>
          </a:xfrm>
        </p:spPr>
        <p:txBody>
          <a:bodyPr>
            <a:normAutofit/>
          </a:bodyPr>
          <a:lstStyle/>
          <a:p>
            <a:r>
              <a:rPr lang="en-US" sz="3600" dirty="0"/>
              <a:t>Options For Remodeling (cont.)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720B06-8E85-428E-B6CC-E56AF6E91DDB}"/>
              </a:ext>
            </a:extLst>
          </p:cNvPr>
          <p:cNvSpPr/>
          <p:nvPr/>
        </p:nvSpPr>
        <p:spPr>
          <a:xfrm>
            <a:off x="386124" y="1169001"/>
            <a:ext cx="7574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/>
              <a:t>Option 3 – Example A</a:t>
            </a:r>
            <a:endParaRPr lang="en-US" alt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9546B8-59FF-40A4-819D-53A8979F6522}"/>
              </a:ext>
            </a:extLst>
          </p:cNvPr>
          <p:cNvSpPr txBox="1"/>
          <p:nvPr/>
        </p:nvSpPr>
        <p:spPr>
          <a:xfrm>
            <a:off x="4178998" y="1922619"/>
            <a:ext cx="348348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120861000119102 |Systolic heart failure stage C (disorder)|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B31946-2728-47B8-9874-306A6D06161C}"/>
              </a:ext>
            </a:extLst>
          </p:cNvPr>
          <p:cNvSpPr txBox="1"/>
          <p:nvPr/>
        </p:nvSpPr>
        <p:spPr>
          <a:xfrm>
            <a:off x="139130" y="1846758"/>
            <a:ext cx="3084130" cy="1477328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Assessment using American Heart Association (AHA) and American College of Cardiology (ACC) Stages of Heart Failure (Procedure)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4D12A7-F70E-4266-A956-F9B4A1DB440C}"/>
              </a:ext>
            </a:extLst>
          </p:cNvPr>
          <p:cNvSpPr txBox="1"/>
          <p:nvPr/>
        </p:nvSpPr>
        <p:spPr>
          <a:xfrm>
            <a:off x="3546645" y="4227896"/>
            <a:ext cx="2911305" cy="1200329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American Heart Association (AHA) and American College of Cardiology (ACC) Stages of Heart Failure (staging scale)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8ED1E7-371F-4492-BF13-6969409BD5E5}"/>
              </a:ext>
            </a:extLst>
          </p:cNvPr>
          <p:cNvCxnSpPr>
            <a:cxnSpLocks/>
            <a:stCxn id="8" idx="2"/>
            <a:endCxn id="16" idx="0"/>
          </p:cNvCxnSpPr>
          <p:nvPr/>
        </p:nvCxnSpPr>
        <p:spPr>
          <a:xfrm>
            <a:off x="1681195" y="3324086"/>
            <a:ext cx="12959" cy="9003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322FB06-0838-403C-BBF4-58D6B68A9241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flipH="1">
            <a:off x="5002298" y="2568950"/>
            <a:ext cx="918444" cy="16589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F88AAFB-CE21-401F-BA74-7C487935C6ED}"/>
              </a:ext>
            </a:extLst>
          </p:cNvPr>
          <p:cNvSpPr txBox="1"/>
          <p:nvPr/>
        </p:nvSpPr>
        <p:spPr>
          <a:xfrm>
            <a:off x="4250730" y="3261013"/>
            <a:ext cx="16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Interprets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B53E20-3DE8-41A7-B361-5E3CCDF1BBDE}"/>
              </a:ext>
            </a:extLst>
          </p:cNvPr>
          <p:cNvSpPr txBox="1"/>
          <p:nvPr/>
        </p:nvSpPr>
        <p:spPr>
          <a:xfrm>
            <a:off x="6721837" y="4224465"/>
            <a:ext cx="222404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261626008 |Stage C (qualifier value)|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8C3A1F8-E9B9-48C9-96AC-6BD69E6BAFA8}"/>
              </a:ext>
            </a:extLst>
          </p:cNvPr>
          <p:cNvCxnSpPr>
            <a:cxnSpLocks/>
            <a:stCxn id="7" idx="2"/>
            <a:endCxn id="13" idx="0"/>
          </p:cNvCxnSpPr>
          <p:nvPr/>
        </p:nvCxnSpPr>
        <p:spPr>
          <a:xfrm>
            <a:off x="5920742" y="2568950"/>
            <a:ext cx="1913117" cy="16555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CDFC431-5DEB-4660-A7C5-E8295425B6B2}"/>
              </a:ext>
            </a:extLst>
          </p:cNvPr>
          <p:cNvSpPr txBox="1"/>
          <p:nvPr/>
        </p:nvSpPr>
        <p:spPr>
          <a:xfrm>
            <a:off x="7225613" y="3261013"/>
            <a:ext cx="200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Has interpretation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BF7559-3CB6-453C-9049-48120490C526}"/>
              </a:ext>
            </a:extLst>
          </p:cNvPr>
          <p:cNvSpPr txBox="1"/>
          <p:nvPr/>
        </p:nvSpPr>
        <p:spPr>
          <a:xfrm>
            <a:off x="82979" y="4224465"/>
            <a:ext cx="322234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301458000 |Functional cardiovascular finding (finding)|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C6A336-1078-434F-89F1-1A91DB77CBE8}"/>
              </a:ext>
            </a:extLst>
          </p:cNvPr>
          <p:cNvSpPr txBox="1"/>
          <p:nvPr/>
        </p:nvSpPr>
        <p:spPr>
          <a:xfrm>
            <a:off x="597616" y="3533915"/>
            <a:ext cx="16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Has focus</a:t>
            </a:r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F6A33DAA-CBFA-4639-A477-47043C32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5159" y="6322529"/>
            <a:ext cx="2057400" cy="365125"/>
          </a:xfrm>
        </p:spPr>
        <p:txBody>
          <a:bodyPr/>
          <a:lstStyle/>
          <a:p>
            <a:fld id="{3519D20D-F37E-4BB9-9384-79154AD1BAC7}" type="slidenum">
              <a:rPr lang="en-US" sz="1600" b="1" smtClean="0">
                <a:solidFill>
                  <a:schemeClr val="bg1"/>
                </a:solidFill>
              </a:rPr>
              <a:t>25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54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7C7D160-5F9B-4F4C-9B95-943439E8C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30" y="0"/>
            <a:ext cx="7846630" cy="1075071"/>
          </a:xfrm>
        </p:spPr>
        <p:txBody>
          <a:bodyPr>
            <a:normAutofit/>
          </a:bodyPr>
          <a:lstStyle/>
          <a:p>
            <a:r>
              <a:rPr lang="en-US" sz="3600" dirty="0"/>
              <a:t>Options For Remodeling (cont.)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08C347-56C4-4850-8AA5-098509A35914}"/>
              </a:ext>
            </a:extLst>
          </p:cNvPr>
          <p:cNvSpPr/>
          <p:nvPr/>
        </p:nvSpPr>
        <p:spPr>
          <a:xfrm>
            <a:off x="386124" y="1169001"/>
            <a:ext cx="7574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/>
              <a:t>Option 3 – Example B</a:t>
            </a:r>
            <a:endParaRPr lang="en-US" alt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825E51-7154-4FF9-B036-7CA4DC327C96}"/>
              </a:ext>
            </a:extLst>
          </p:cNvPr>
          <p:cNvSpPr txBox="1"/>
          <p:nvPr/>
        </p:nvSpPr>
        <p:spPr>
          <a:xfrm>
            <a:off x="4062445" y="1741355"/>
            <a:ext cx="2932715" cy="1200329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Cognitive Level 1 on Rancho Los Amigos Levels of Cognitive Functioning Scale (finding)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B97825-331B-4E83-AFF3-5FDCDDBAE4C0}"/>
              </a:ext>
            </a:extLst>
          </p:cNvPr>
          <p:cNvSpPr txBox="1"/>
          <p:nvPr/>
        </p:nvSpPr>
        <p:spPr>
          <a:xfrm>
            <a:off x="297813" y="1786151"/>
            <a:ext cx="2742567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716792000 |Assessment using Rancho Los Amigos Levels of Cognitive Functioning Scale (procedure)|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387043-B923-492E-AF1E-EB71377F5BD8}"/>
              </a:ext>
            </a:extLst>
          </p:cNvPr>
          <p:cNvSpPr txBox="1"/>
          <p:nvPr/>
        </p:nvSpPr>
        <p:spPr>
          <a:xfrm>
            <a:off x="3639925" y="4317179"/>
            <a:ext cx="311901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719953004 |Rancho Los Amigos Levels of Cognitive Functioning Scale (assessment scale)|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D3EA82D-254C-4684-AF85-E196BD36B205}"/>
              </a:ext>
            </a:extLst>
          </p:cNvPr>
          <p:cNvCxnSpPr>
            <a:cxnSpLocks/>
            <a:stCxn id="8" idx="2"/>
            <a:endCxn id="14" idx="0"/>
          </p:cNvCxnSpPr>
          <p:nvPr/>
        </p:nvCxnSpPr>
        <p:spPr>
          <a:xfrm flipH="1">
            <a:off x="1669096" y="3263479"/>
            <a:ext cx="1" cy="10537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0DF64DB-A408-489B-841B-C4CD77E6FCB4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flipH="1">
            <a:off x="5199433" y="2941684"/>
            <a:ext cx="329370" cy="13754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DA50A13-D520-4D76-867E-10FFBDD15A3E}"/>
              </a:ext>
            </a:extLst>
          </p:cNvPr>
          <p:cNvSpPr txBox="1"/>
          <p:nvPr/>
        </p:nvSpPr>
        <p:spPr>
          <a:xfrm>
            <a:off x="4173264" y="3528124"/>
            <a:ext cx="16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Interprets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2C4EB71-A964-4079-9ACE-754BC20FF8FC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5528803" y="2941684"/>
            <a:ext cx="2385264" cy="13754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B168EC6-1380-4209-A9CE-2817F89BB1C7}"/>
              </a:ext>
            </a:extLst>
          </p:cNvPr>
          <p:cNvSpPr txBox="1"/>
          <p:nvPr/>
        </p:nvSpPr>
        <p:spPr>
          <a:xfrm>
            <a:off x="282565" y="4317179"/>
            <a:ext cx="277306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373930000 |Cognitive function finding (finding)|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2E292F-F13F-41A3-B3CE-A87769B63440}"/>
              </a:ext>
            </a:extLst>
          </p:cNvPr>
          <p:cNvSpPr txBox="1"/>
          <p:nvPr/>
        </p:nvSpPr>
        <p:spPr>
          <a:xfrm>
            <a:off x="560049" y="3530139"/>
            <a:ext cx="16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Has focus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00E497-0FBA-4190-B441-A055D992DB11}"/>
              </a:ext>
            </a:extLst>
          </p:cNvPr>
          <p:cNvSpPr txBox="1"/>
          <p:nvPr/>
        </p:nvSpPr>
        <p:spPr>
          <a:xfrm>
            <a:off x="6885367" y="4317178"/>
            <a:ext cx="20574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277733009 |Level 1 (qualifier value)|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358916-F4BC-482A-BB9D-569566E19A38}"/>
              </a:ext>
            </a:extLst>
          </p:cNvPr>
          <p:cNvSpPr txBox="1"/>
          <p:nvPr/>
        </p:nvSpPr>
        <p:spPr>
          <a:xfrm>
            <a:off x="7088311" y="3528124"/>
            <a:ext cx="200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Has interpretation</a:t>
            </a:r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9891F328-E666-4C20-AFCA-C473AFDE6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6587" y="6322529"/>
            <a:ext cx="2057400" cy="365125"/>
          </a:xfrm>
        </p:spPr>
        <p:txBody>
          <a:bodyPr/>
          <a:lstStyle/>
          <a:p>
            <a:fld id="{3519D20D-F37E-4BB9-9384-79154AD1BAC7}" type="slidenum">
              <a:rPr lang="en-US" sz="1600" b="1" smtClean="0">
                <a:solidFill>
                  <a:schemeClr val="bg1"/>
                </a:solidFill>
              </a:rPr>
              <a:t>26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86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9118C3D-4546-4CC8-A77C-5BDFAAB76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30" y="1"/>
            <a:ext cx="7846630" cy="1049572"/>
          </a:xfrm>
        </p:spPr>
        <p:txBody>
          <a:bodyPr>
            <a:normAutofit/>
          </a:bodyPr>
          <a:lstStyle/>
          <a:p>
            <a:r>
              <a:rPr lang="en-US" sz="3600" dirty="0"/>
              <a:t>Recommendations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24DDC9-6558-4C10-AA99-E440EA7D6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792" y="1348155"/>
            <a:ext cx="8506848" cy="4351339"/>
          </a:xfrm>
        </p:spPr>
        <p:txBody>
          <a:bodyPr>
            <a:normAutofit/>
          </a:bodyPr>
          <a:lstStyle/>
          <a:p>
            <a:r>
              <a:rPr lang="en-US" dirty="0"/>
              <a:t>Option #3 can be accomplished without the addition of new concept model attributes</a:t>
            </a:r>
          </a:p>
          <a:p>
            <a:r>
              <a:rPr lang="en-US" dirty="0"/>
              <a:t>It would require the addition of 254291000 |Staging and scales (staging scale)| as an allowable value for Interprets.</a:t>
            </a:r>
          </a:p>
          <a:p>
            <a:r>
              <a:rPr lang="en-US" dirty="0"/>
              <a:t>A large number of Observables would need to be retired or made a subtype of Procedures.</a:t>
            </a:r>
          </a:p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65FFFF2-82C8-4C49-BF25-5AE5471E1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6587" y="6322529"/>
            <a:ext cx="2057400" cy="365125"/>
          </a:xfrm>
        </p:spPr>
        <p:txBody>
          <a:bodyPr/>
          <a:lstStyle/>
          <a:p>
            <a:fld id="{3519D20D-F37E-4BB9-9384-79154AD1BAC7}" type="slidenum">
              <a:rPr lang="en-US" sz="1600" b="1" smtClean="0">
                <a:solidFill>
                  <a:schemeClr val="bg1"/>
                </a:solidFill>
              </a:rPr>
              <a:t>27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59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D29F8C-ACBF-4A98-A86E-E4D23B6E0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30" y="1"/>
            <a:ext cx="7846630" cy="1021608"/>
          </a:xfrm>
        </p:spPr>
        <p:txBody>
          <a:bodyPr>
            <a:normAutofit/>
          </a:bodyPr>
          <a:lstStyle/>
          <a:p>
            <a:r>
              <a:rPr lang="en-US" sz="3600" dirty="0"/>
              <a:t>Discussion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A85360-B487-4632-A4CC-26A91A582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815" y="1341120"/>
            <a:ext cx="8267165" cy="46957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How to Represent Grade/Score/Scale Values ?</a:t>
            </a:r>
          </a:p>
          <a:p>
            <a:pPr marL="0" indent="0">
              <a:buNone/>
            </a:pPr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Numeric Values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401323002 |Borg Breathlessness Score: 0.5 very, very slight (just noticeable) (finding)|</a:t>
            </a:r>
          </a:p>
          <a:p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Alpha-Numeric Values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735623008 |Grade A2 albuminuria (disorder)|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Range of Scores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369776000 |Gleason Score 5-6: Moderately differentiated (finding)|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Values are expressed with their scale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33013007 |Gleason grade score 8 out of 10 (finding)|</a:t>
            </a:r>
          </a:p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	</a:t>
            </a:r>
            <a:endParaRPr lang="en-US" sz="1800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8E1FE9D-FC05-408D-83EE-881EE6C41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6587" y="6322529"/>
            <a:ext cx="2057400" cy="365125"/>
          </a:xfrm>
        </p:spPr>
        <p:txBody>
          <a:bodyPr/>
          <a:lstStyle/>
          <a:p>
            <a:fld id="{3519D20D-F37E-4BB9-9384-79154AD1BAC7}" type="slidenum">
              <a:rPr lang="en-US" sz="1600" b="1" smtClean="0">
                <a:solidFill>
                  <a:schemeClr val="bg1"/>
                </a:solidFill>
              </a:rPr>
              <a:t>28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41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0BE3369-05B7-4C04-B5A5-3B2163F52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30" y="1"/>
            <a:ext cx="7846630" cy="1049572"/>
          </a:xfrm>
        </p:spPr>
        <p:txBody>
          <a:bodyPr>
            <a:normAutofit/>
          </a:bodyPr>
          <a:lstStyle/>
          <a:p>
            <a:r>
              <a:rPr lang="en-US" sz="3600" dirty="0"/>
              <a:t>Questions?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160DB6-2A01-4DA7-9F24-AD607E892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47560" cy="18319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Tim Williams – </a:t>
            </a:r>
            <a:r>
              <a:rPr lang="en-US" dirty="0">
                <a:hlinkClick r:id="rId2"/>
              </a:rPr>
              <a:t>timowilliams@Deloitte.com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Kirsten Haake – </a:t>
            </a:r>
            <a:r>
              <a:rPr lang="en-US" dirty="0">
                <a:hlinkClick r:id="rId3"/>
              </a:rPr>
              <a:t>khaake@Deloitte.com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856D559-4397-4942-84B7-B8F33E909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6587" y="6322529"/>
            <a:ext cx="2057400" cy="365125"/>
          </a:xfrm>
        </p:spPr>
        <p:txBody>
          <a:bodyPr/>
          <a:lstStyle/>
          <a:p>
            <a:fld id="{3519D20D-F37E-4BB9-9384-79154AD1BAC7}" type="slidenum">
              <a:rPr lang="en-US" sz="1600" b="1" smtClean="0">
                <a:solidFill>
                  <a:schemeClr val="bg1"/>
                </a:solidFill>
              </a:rPr>
              <a:t>29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42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16587" y="6322529"/>
            <a:ext cx="2057400" cy="365125"/>
          </a:xfrm>
        </p:spPr>
        <p:txBody>
          <a:bodyPr/>
          <a:lstStyle/>
          <a:p>
            <a:fld id="{3519D20D-F37E-4BB9-9384-79154AD1BAC7}" type="slidenum">
              <a:rPr lang="en-US" sz="1600" b="1" smtClean="0">
                <a:solidFill>
                  <a:schemeClr val="bg1"/>
                </a:solidFill>
              </a:rPr>
              <a:t>3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5008449-6276-4DB1-B147-DD68D8E41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39" y="0"/>
            <a:ext cx="7223121" cy="1033670"/>
          </a:xfrm>
        </p:spPr>
        <p:txBody>
          <a:bodyPr>
            <a:normAutofit/>
          </a:bodyPr>
          <a:lstStyle/>
          <a:p>
            <a:r>
              <a:rPr lang="en-US" sz="3600" dirty="0"/>
              <a:t>Symmetry Criteria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9057FB1-DCD4-4EC4-AC21-663DB8FEF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1" y="1547161"/>
            <a:ext cx="8044796" cy="43513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considered modeling “symmetrical” if the concepts:</a:t>
            </a:r>
          </a:p>
          <a:p>
            <a:pPr lvl="1"/>
            <a:r>
              <a:rPr lang="en-US" dirty="0"/>
              <a:t>Which are considered opposites of each other (inverse concepts)</a:t>
            </a:r>
          </a:p>
          <a:p>
            <a:pPr lvl="2"/>
            <a:r>
              <a:rPr lang="en-US" dirty="0"/>
              <a:t>Exist in SNOMED and</a:t>
            </a:r>
          </a:p>
          <a:p>
            <a:pPr lvl="2"/>
            <a:r>
              <a:rPr lang="en-US" dirty="0"/>
              <a:t>Reside in the correct hierarchy under the correct parent concept</a:t>
            </a:r>
          </a:p>
          <a:p>
            <a:pPr lvl="1"/>
            <a:r>
              <a:rPr lang="en-US" dirty="0"/>
              <a:t>Which are not modeled with more than one of the same attribute, but with different values (e.g. a clinical course that is both acute and chronic)</a:t>
            </a:r>
          </a:p>
          <a:p>
            <a:pPr lvl="1"/>
            <a:r>
              <a:rPr lang="en-US" dirty="0"/>
              <a:t>Which are parent concepts of a Leaf Node and have all the correct Leaf concepts</a:t>
            </a:r>
          </a:p>
          <a:p>
            <a:pPr lvl="1"/>
            <a:r>
              <a:rPr lang="en-US" dirty="0"/>
              <a:t>Which are Grades, Scales, Stages, and Scores, where all concepts existed and were consistently modeled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7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1AB1C6E-F25F-49C9-B3EA-68FE7943091A}"/>
              </a:ext>
            </a:extLst>
          </p:cNvPr>
          <p:cNvSpPr/>
          <p:nvPr/>
        </p:nvSpPr>
        <p:spPr>
          <a:xfrm>
            <a:off x="1114689" y="2889248"/>
            <a:ext cx="6918929" cy="292608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16587" y="6322529"/>
            <a:ext cx="2057400" cy="365125"/>
          </a:xfrm>
        </p:spPr>
        <p:txBody>
          <a:bodyPr/>
          <a:lstStyle/>
          <a:p>
            <a:fld id="{3519D20D-F37E-4BB9-9384-79154AD1BAC7}" type="slidenum">
              <a:rPr lang="en-US" sz="1600" b="1" smtClean="0">
                <a:solidFill>
                  <a:schemeClr val="bg1"/>
                </a:solidFill>
              </a:rPr>
              <a:t>4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EC1BC20-BD42-4B29-9210-5F1476C2B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11" y="1"/>
            <a:ext cx="7219669" cy="1042672"/>
          </a:xfrm>
        </p:spPr>
        <p:txBody>
          <a:bodyPr>
            <a:normAutofit/>
          </a:bodyPr>
          <a:lstStyle/>
          <a:p>
            <a:r>
              <a:rPr lang="en-US" sz="3600" dirty="0"/>
              <a:t>Inverse Concepts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FC5B669-2696-4592-AA28-EB3CB7D24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075" y="1312119"/>
            <a:ext cx="7753745" cy="127106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Concepts should have an opposing concept</a:t>
            </a:r>
          </a:p>
          <a:p>
            <a:r>
              <a:rPr lang="en-US" dirty="0"/>
              <a:t>If the opposing concept does not exist, it is considered “asymmetric”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987C186-36C0-4369-B3BB-883F7986A3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002694"/>
              </p:ext>
            </p:extLst>
          </p:nvPr>
        </p:nvGraphicFramePr>
        <p:xfrm>
          <a:off x="1127328" y="2889248"/>
          <a:ext cx="6889343" cy="2926080"/>
        </p:xfrm>
        <a:graphic>
          <a:graphicData uri="http://schemas.openxmlformats.org/drawingml/2006/table">
            <a:tbl>
              <a:tblPr/>
              <a:tblGrid>
                <a:gridCol w="1365486">
                  <a:extLst>
                    <a:ext uri="{9D8B030D-6E8A-4147-A177-3AD203B41FA5}">
                      <a16:colId xmlns:a16="http://schemas.microsoft.com/office/drawing/2014/main" val="1797897185"/>
                    </a:ext>
                  </a:extLst>
                </a:gridCol>
                <a:gridCol w="5523857">
                  <a:extLst>
                    <a:ext uri="{9D8B030D-6E8A-4147-A177-3AD203B41FA5}">
                      <a16:colId xmlns:a16="http://schemas.microsoft.com/office/drawing/2014/main" val="2388787824"/>
                    </a:ext>
                  </a:extLst>
                </a:gridCol>
              </a:tblGrid>
              <a:tr h="351415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Concept ID</a:t>
                      </a:r>
                      <a:endParaRPr lang="en-US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FSN</a:t>
                      </a:r>
                      <a:endParaRPr lang="en-US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435659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8587003</a:t>
                      </a:r>
                      <a:endParaRPr lang="en-US" sz="1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Congenital diverticulum of colon (disorder)</a:t>
                      </a:r>
                    </a:p>
                    <a:p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 Acquired diverticulum of colon (disorder)</a:t>
                      </a: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251404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8656007</a:t>
                      </a:r>
                      <a:endParaRPr lang="en-US" sz="1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Total traumatic cataract (disorder)</a:t>
                      </a:r>
                    </a:p>
                    <a:p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 Total non-traumatic cataract (disorder)</a:t>
                      </a: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921697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9027003</a:t>
                      </a:r>
                      <a:endParaRPr lang="en-US" sz="1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Normal pulmonary arterial wedge pressure (finding)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 Abnormal 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pulmonary arterial wedge pressure (finding)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427038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21370008</a:t>
                      </a:r>
                      <a:endParaRPr lang="en-US" sz="1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Tenotomy of abductor of hip, open (procedure)</a:t>
                      </a:r>
                    </a:p>
                    <a:p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 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Tenotomy of abductor of hip, closed (procedure)</a:t>
                      </a: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194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42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F1716C8-FEEB-460E-81C6-0407DA9FF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71" y="1"/>
            <a:ext cx="7219669" cy="1021288"/>
          </a:xfrm>
        </p:spPr>
        <p:txBody>
          <a:bodyPr>
            <a:normAutofit/>
          </a:bodyPr>
          <a:lstStyle/>
          <a:p>
            <a:r>
              <a:rPr lang="en-US" sz="3600" dirty="0"/>
              <a:t>Inverse Concepts (cont.)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9B9818-74E7-4F24-BD67-2A3241255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075" y="1220679"/>
            <a:ext cx="7753745" cy="1453941"/>
          </a:xfrm>
        </p:spPr>
        <p:txBody>
          <a:bodyPr>
            <a:noAutofit/>
          </a:bodyPr>
          <a:lstStyle/>
          <a:p>
            <a:r>
              <a:rPr lang="en-US" sz="2400" dirty="0"/>
              <a:t>Opposing concepts should reside in the correct hierarchy under the correct parent</a:t>
            </a:r>
          </a:p>
          <a:p>
            <a:r>
              <a:rPr lang="en-US" sz="2400" dirty="0"/>
              <a:t>This does not always mean they have to reside under the same proximal parent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7C4E7E-DA13-490A-A428-293FEE67FFED}"/>
              </a:ext>
            </a:extLst>
          </p:cNvPr>
          <p:cNvSpPr txBox="1">
            <a:spLocks/>
          </p:cNvSpPr>
          <p:nvPr/>
        </p:nvSpPr>
        <p:spPr>
          <a:xfrm>
            <a:off x="1942705" y="2907663"/>
            <a:ext cx="6424055" cy="18273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0070C0"/>
                </a:solidFill>
              </a:rPr>
              <a:t>Example: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70C0"/>
                </a:solidFill>
              </a:rPr>
              <a:t>268163008 |Congenital ptosis (disorder)|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70C0"/>
                </a:solidFill>
              </a:rPr>
              <a:t>Proximal parent: 91158006 |Congenital anomaly of eyelid (disorder)|</a:t>
            </a:r>
          </a:p>
          <a:p>
            <a:pPr marL="0" indent="0">
              <a:buNone/>
            </a:pP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70C0"/>
                </a:solidFill>
              </a:rPr>
              <a:t>271429007 |Acquired ptosis of eyelid (disorder)|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70C0"/>
                </a:solidFill>
              </a:rPr>
              <a:t>Proximal parent: 11934000 |Ptosis of eyelid (disorder)|</a:t>
            </a:r>
          </a:p>
          <a:p>
            <a:pPr marL="0" indent="0">
              <a:buNone/>
            </a:pP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439D45-E2A8-4543-B565-148AA8BF4C5D}"/>
              </a:ext>
            </a:extLst>
          </p:cNvPr>
          <p:cNvSpPr txBox="1">
            <a:spLocks/>
          </p:cNvSpPr>
          <p:nvPr/>
        </p:nvSpPr>
        <p:spPr>
          <a:xfrm>
            <a:off x="761605" y="4968027"/>
            <a:ext cx="7753745" cy="1188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If the opposing concept does not reside in the correct hierarchy and the correct parent, it is considered “asymmetric” 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932B110-0713-4A06-BD91-A8CCB4AC8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6587" y="6322529"/>
            <a:ext cx="2057400" cy="365125"/>
          </a:xfrm>
        </p:spPr>
        <p:txBody>
          <a:bodyPr/>
          <a:lstStyle/>
          <a:p>
            <a:fld id="{3519D20D-F37E-4BB9-9384-79154AD1BAC7}" type="slidenum">
              <a:rPr lang="en-US" sz="1600" b="1" smtClean="0">
                <a:solidFill>
                  <a:schemeClr val="bg1"/>
                </a:solidFill>
              </a:rPr>
              <a:t>5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93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2B02D25-7662-45C9-9F1A-9679A208E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93" y="1"/>
            <a:ext cx="7322857" cy="1025718"/>
          </a:xfrm>
        </p:spPr>
        <p:txBody>
          <a:bodyPr>
            <a:normAutofit/>
          </a:bodyPr>
          <a:lstStyle/>
          <a:p>
            <a:r>
              <a:rPr lang="en-US" sz="3600" dirty="0"/>
              <a:t>Attribute Modeling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8C9965-5A3B-489D-AD5A-87022A987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" y="1274773"/>
            <a:ext cx="7764780" cy="12398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a concept is modeled with more than one of the same attributes, but with different values, it is considered “asymmetric”</a:t>
            </a:r>
          </a:p>
          <a:p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021245-B1C0-4A1B-B506-79C1209C7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40" y="2449962"/>
            <a:ext cx="5420242" cy="35774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A7D8720-7EA2-4481-AD12-0215E7F27132}"/>
              </a:ext>
            </a:extLst>
          </p:cNvPr>
          <p:cNvSpPr/>
          <p:nvPr/>
        </p:nvSpPr>
        <p:spPr>
          <a:xfrm>
            <a:off x="4647506" y="4067492"/>
            <a:ext cx="2061210" cy="4283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F74D1F7-AFAA-4834-9EA6-75A1884A4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6587" y="6322529"/>
            <a:ext cx="2057400" cy="365125"/>
          </a:xfrm>
        </p:spPr>
        <p:txBody>
          <a:bodyPr/>
          <a:lstStyle/>
          <a:p>
            <a:fld id="{3519D20D-F37E-4BB9-9384-79154AD1BAC7}" type="slidenum">
              <a:rPr lang="en-US" sz="1600" b="1" smtClean="0">
                <a:solidFill>
                  <a:schemeClr val="bg1"/>
                </a:solidFill>
              </a:rPr>
              <a:t>6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08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DD9B9C3-DC3D-491E-B2A0-7434FB6DF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71" y="0"/>
            <a:ext cx="7105669" cy="1049572"/>
          </a:xfrm>
        </p:spPr>
        <p:txBody>
          <a:bodyPr>
            <a:normAutofit/>
          </a:bodyPr>
          <a:lstStyle/>
          <a:p>
            <a:pPr>
              <a:tabLst>
                <a:tab pos="1431925" algn="l"/>
              </a:tabLst>
            </a:pPr>
            <a:r>
              <a:rPr lang="en-US" sz="3600" dirty="0"/>
              <a:t>Leaf Node Parents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3FBF3A8-6373-4CC9-8322-8CF812BAF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10" y="1373117"/>
            <a:ext cx="7898149" cy="859543"/>
          </a:xfrm>
        </p:spPr>
        <p:txBody>
          <a:bodyPr>
            <a:normAutofit/>
          </a:bodyPr>
          <a:lstStyle/>
          <a:p>
            <a:r>
              <a:rPr lang="en-US" dirty="0"/>
              <a:t>Parent concepts of a Leaf Node should have the correct Leaf concepts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57DDC0-82C2-4C75-867B-A778ADE73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669" y="2461846"/>
            <a:ext cx="5606661" cy="326507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0A5C225-2945-44CB-AF2C-721E86147F1E}"/>
              </a:ext>
            </a:extLst>
          </p:cNvPr>
          <p:cNvSpPr/>
          <p:nvPr/>
        </p:nvSpPr>
        <p:spPr>
          <a:xfrm>
            <a:off x="1768669" y="5225749"/>
            <a:ext cx="2526999" cy="4601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8928E259-05BA-41CA-84CE-9E5F1C721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6587" y="6322529"/>
            <a:ext cx="2057400" cy="365125"/>
          </a:xfrm>
        </p:spPr>
        <p:txBody>
          <a:bodyPr/>
          <a:lstStyle/>
          <a:p>
            <a:fld id="{3519D20D-F37E-4BB9-9384-79154AD1BAC7}" type="slidenum">
              <a:rPr lang="en-US" sz="1600" b="1" smtClean="0">
                <a:solidFill>
                  <a:schemeClr val="bg1"/>
                </a:solidFill>
              </a:rPr>
              <a:t>7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35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BE17E21-1E8B-47BF-992D-C3362DF36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71" y="0"/>
            <a:ext cx="7105669" cy="1015463"/>
          </a:xfrm>
        </p:spPr>
        <p:txBody>
          <a:bodyPr>
            <a:normAutofit/>
          </a:bodyPr>
          <a:lstStyle/>
          <a:p>
            <a:pPr>
              <a:tabLst>
                <a:tab pos="1431925" algn="l"/>
              </a:tabLst>
            </a:pPr>
            <a:r>
              <a:rPr lang="en-US" sz="3600" dirty="0"/>
              <a:t>Leaf Node Parents (cont.)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AF1178-A25F-46B9-A85F-36EB9FBE5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10" y="1373117"/>
            <a:ext cx="7898149" cy="859543"/>
          </a:xfrm>
        </p:spPr>
        <p:txBody>
          <a:bodyPr>
            <a:normAutofit fontScale="92500"/>
          </a:bodyPr>
          <a:lstStyle/>
          <a:p>
            <a:r>
              <a:rPr lang="en-US" dirty="0"/>
              <a:t>Parent concepts of a Leaf Node that do not have the correct Leaf concepts are considered “asymmetric”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CF6C1C-EF74-49E5-B362-E4B002C54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861" y="2590314"/>
            <a:ext cx="5153519" cy="268489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E9CD976-585B-429C-8F79-5A85B8B3BA5C}"/>
              </a:ext>
            </a:extLst>
          </p:cNvPr>
          <p:cNvSpPr/>
          <p:nvPr/>
        </p:nvSpPr>
        <p:spPr>
          <a:xfrm>
            <a:off x="1769498" y="4532328"/>
            <a:ext cx="2680582" cy="6340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C756FC4A-70B4-4984-A9E5-5BA792409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6587" y="6322529"/>
            <a:ext cx="2057400" cy="365125"/>
          </a:xfrm>
        </p:spPr>
        <p:txBody>
          <a:bodyPr/>
          <a:lstStyle/>
          <a:p>
            <a:fld id="{3519D20D-F37E-4BB9-9384-79154AD1BAC7}" type="slidenum">
              <a:rPr lang="en-US" sz="1600" b="1" smtClean="0">
                <a:solidFill>
                  <a:schemeClr val="bg1"/>
                </a:solidFill>
              </a:rPr>
              <a:t>8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08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B1D7156-AF3F-49C3-A2A4-7AA39C50A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30" y="1"/>
            <a:ext cx="7846630" cy="1033670"/>
          </a:xfrm>
        </p:spPr>
        <p:txBody>
          <a:bodyPr>
            <a:normAutofit/>
          </a:bodyPr>
          <a:lstStyle/>
          <a:p>
            <a:r>
              <a:rPr lang="en-US" sz="3600" dirty="0"/>
              <a:t>Grades, Scales, Stages, and Scores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8DA6B7E-3926-4857-9FFC-369D18241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" y="1274773"/>
            <a:ext cx="7764780" cy="3335327"/>
          </a:xfrm>
        </p:spPr>
        <p:txBody>
          <a:bodyPr>
            <a:normAutofit/>
          </a:bodyPr>
          <a:lstStyle/>
          <a:p>
            <a:r>
              <a:rPr lang="en-US" dirty="0"/>
              <a:t>This part of the “Symmetry” work is exploratory in nature</a:t>
            </a:r>
          </a:p>
          <a:p>
            <a:r>
              <a:rPr lang="en-US" dirty="0"/>
              <a:t>The goal was to identify patterns of concepts, where Grades, Scales, Stages, or Scores are applied and examined, if they are applied in a consistent way</a:t>
            </a:r>
          </a:p>
          <a:p>
            <a:r>
              <a:rPr lang="en-US" dirty="0"/>
              <a:t>We identified and examined a sample of concepts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C5B0671-6307-4613-B53E-B748AEB74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6587" y="6322529"/>
            <a:ext cx="2057400" cy="365125"/>
          </a:xfrm>
        </p:spPr>
        <p:txBody>
          <a:bodyPr/>
          <a:lstStyle/>
          <a:p>
            <a:fld id="{3519D20D-F37E-4BB9-9384-79154AD1BAC7}" type="slidenum">
              <a:rPr lang="en-US" sz="1600" b="1" smtClean="0">
                <a:solidFill>
                  <a:schemeClr val="bg1"/>
                </a:solidFill>
              </a:rPr>
              <a:t>9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570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5929</TotalTime>
  <Words>1568</Words>
  <Application>Microsoft Office PowerPoint</Application>
  <PresentationFormat>On-screen Show (4:3)</PresentationFormat>
  <Paragraphs>256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PowerPoint Presentation</vt:lpstr>
      <vt:lpstr>Symmetry Modeling</vt:lpstr>
      <vt:lpstr>Symmetry Criteria</vt:lpstr>
      <vt:lpstr>Inverse Concepts</vt:lpstr>
      <vt:lpstr>Inverse Concepts (cont.)</vt:lpstr>
      <vt:lpstr>Attribute Modeling</vt:lpstr>
      <vt:lpstr>Leaf Node Parents</vt:lpstr>
      <vt:lpstr>Leaf Node Parents (cont.)</vt:lpstr>
      <vt:lpstr>Grades, Scales, Stages, and Scores</vt:lpstr>
      <vt:lpstr>Grades, Scales, Stages, and Scores (cont.)</vt:lpstr>
      <vt:lpstr>Grades, Scales, Stages, and Scores (cont.)</vt:lpstr>
      <vt:lpstr>Review Findings</vt:lpstr>
      <vt:lpstr>Review Findings (cont.)</vt:lpstr>
      <vt:lpstr>Review Findings (cont.)</vt:lpstr>
      <vt:lpstr>Review Findings (cont.)</vt:lpstr>
      <vt:lpstr>Review Findings (cont.)</vt:lpstr>
      <vt:lpstr>Review Findings (cont.)</vt:lpstr>
      <vt:lpstr>Options For Remodeling</vt:lpstr>
      <vt:lpstr>Options For Remodeling (cont.)</vt:lpstr>
      <vt:lpstr>Options For Remodeling (cont.)</vt:lpstr>
      <vt:lpstr>Options For Remodeling (cont.)</vt:lpstr>
      <vt:lpstr>Options For Remodeling (cont.)</vt:lpstr>
      <vt:lpstr>Options For Remodeling (cont.)</vt:lpstr>
      <vt:lpstr>Options For Remodeling (cont.)</vt:lpstr>
      <vt:lpstr>Options For Remodeling (cont.)</vt:lpstr>
      <vt:lpstr>Options For Remodeling (cont.)</vt:lpstr>
      <vt:lpstr>Recommendations</vt:lpstr>
      <vt:lpstr>Discussion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LKarchner</dc:creator>
  <cp:lastModifiedBy>Boyland, Stephanie (US - Arlington)</cp:lastModifiedBy>
  <cp:revision>165</cp:revision>
  <dcterms:created xsi:type="dcterms:W3CDTF">2017-04-20T20:34:41Z</dcterms:created>
  <dcterms:modified xsi:type="dcterms:W3CDTF">2019-01-15T17:46:57Z</dcterms:modified>
</cp:coreProperties>
</file>