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sldIdLst>
    <p:sldId id="256" r:id="rId2"/>
    <p:sldId id="289" r:id="rId3"/>
    <p:sldId id="304" r:id="rId4"/>
    <p:sldId id="257" r:id="rId5"/>
    <p:sldId id="305" r:id="rId6"/>
    <p:sldId id="290" r:id="rId7"/>
    <p:sldId id="291" r:id="rId8"/>
    <p:sldId id="292" r:id="rId9"/>
    <p:sldId id="294" r:id="rId10"/>
    <p:sldId id="306" r:id="rId11"/>
    <p:sldId id="295" r:id="rId12"/>
    <p:sldId id="307" r:id="rId13"/>
    <p:sldId id="296" r:id="rId14"/>
    <p:sldId id="308" r:id="rId15"/>
    <p:sldId id="309" r:id="rId16"/>
    <p:sldId id="29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say Karchner" initials="LK" lastIdx="5" clrIdx="0">
    <p:extLst>
      <p:ext uri="{19B8F6BF-5375-455C-9EA6-DF929625EA0E}">
        <p15:presenceInfo xmlns:p15="http://schemas.microsoft.com/office/powerpoint/2012/main" userId="S-1-5-21-681341395-1446962545-3345824355-1001" providerId="AD"/>
      </p:ext>
    </p:extLst>
  </p:cmAuthor>
  <p:cmAuthor id="2" name="Ken Lord" initials="KL" lastIdx="4" clrIdx="1">
    <p:extLst>
      <p:ext uri="{19B8F6BF-5375-455C-9EA6-DF929625EA0E}">
        <p15:presenceInfo xmlns:p15="http://schemas.microsoft.com/office/powerpoint/2012/main" userId="84f8369dfb789b0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91" autoAdjust="0"/>
  </p:normalViewPr>
  <p:slideViewPr>
    <p:cSldViewPr snapToGrid="0">
      <p:cViewPr varScale="1">
        <p:scale>
          <a:sx n="64" d="100"/>
          <a:sy n="64" d="100"/>
        </p:scale>
        <p:origin x="67" y="31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4F785-CC9B-4F47-B8FE-913672D71E76}" type="datetimeFigureOut">
              <a:rPr lang="en-US" smtClean="0"/>
              <a:t>1/22/2019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B6C94D-1A2D-4CA5-A50D-3A30A86F9201}" type="slidenum">
              <a:rPr lang="en-US" smtClean="0"/>
              <a:t>‹#›</a:t>
            </a:fld>
            <a:endParaRPr lang="en-US" dirty="0"/>
          </a:p>
        </p:txBody>
      </p:sp>
    </p:spTree>
    <p:extLst>
      <p:ext uri="{BB962C8B-B14F-4D97-AF65-F5344CB8AC3E}">
        <p14:creationId xmlns:p14="http://schemas.microsoft.com/office/powerpoint/2010/main" val="1165084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B6C94D-1A2D-4CA5-A50D-3A30A86F9201}" type="slidenum">
              <a:rPr lang="en-US" smtClean="0"/>
              <a:t>1</a:t>
            </a:fld>
            <a:endParaRPr lang="en-US" dirty="0"/>
          </a:p>
        </p:txBody>
      </p:sp>
    </p:spTree>
    <p:extLst>
      <p:ext uri="{BB962C8B-B14F-4D97-AF65-F5344CB8AC3E}">
        <p14:creationId xmlns:p14="http://schemas.microsoft.com/office/powerpoint/2010/main" val="3271423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8B6C94D-1A2D-4CA5-A50D-3A30A86F9201}" type="slidenum">
              <a:rPr lang="en-US" smtClean="0"/>
              <a:t>4</a:t>
            </a:fld>
            <a:endParaRPr lang="en-US" dirty="0"/>
          </a:p>
        </p:txBody>
      </p:sp>
    </p:spTree>
    <p:extLst>
      <p:ext uri="{BB962C8B-B14F-4D97-AF65-F5344CB8AC3E}">
        <p14:creationId xmlns:p14="http://schemas.microsoft.com/office/powerpoint/2010/main" val="2936872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B6C94D-1A2D-4CA5-A50D-3A30A86F9201}" type="slidenum">
              <a:rPr lang="en-US" smtClean="0"/>
              <a:t>13</a:t>
            </a:fld>
            <a:endParaRPr lang="en-US" dirty="0"/>
          </a:p>
        </p:txBody>
      </p:sp>
    </p:spTree>
    <p:extLst>
      <p:ext uri="{BB962C8B-B14F-4D97-AF65-F5344CB8AC3E}">
        <p14:creationId xmlns:p14="http://schemas.microsoft.com/office/powerpoint/2010/main" val="343668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B6C94D-1A2D-4CA5-A50D-3A30A86F9201}" type="slidenum">
              <a:rPr lang="en-US" smtClean="0"/>
              <a:t>14</a:t>
            </a:fld>
            <a:endParaRPr lang="en-US" dirty="0"/>
          </a:p>
        </p:txBody>
      </p:sp>
    </p:spTree>
    <p:extLst>
      <p:ext uri="{BB962C8B-B14F-4D97-AF65-F5344CB8AC3E}">
        <p14:creationId xmlns:p14="http://schemas.microsoft.com/office/powerpoint/2010/main" val="2794840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B6C94D-1A2D-4CA5-A50D-3A30A86F9201}" type="slidenum">
              <a:rPr lang="en-US" smtClean="0"/>
              <a:t>15</a:t>
            </a:fld>
            <a:endParaRPr lang="en-US" dirty="0"/>
          </a:p>
        </p:txBody>
      </p:sp>
    </p:spTree>
    <p:extLst>
      <p:ext uri="{BB962C8B-B14F-4D97-AF65-F5344CB8AC3E}">
        <p14:creationId xmlns:p14="http://schemas.microsoft.com/office/powerpoint/2010/main" val="1540071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ABB299-5BC7-45FF-91B2-30D413895256}" type="datetime1">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19D20D-F37E-4BB9-9384-79154AD1BAC7}" type="slidenum">
              <a:rPr lang="en-US" smtClean="0"/>
              <a:t>‹#›</a:t>
            </a:fld>
            <a:endParaRPr lang="en-US" dirty="0"/>
          </a:p>
        </p:txBody>
      </p:sp>
    </p:spTree>
    <p:extLst>
      <p:ext uri="{BB962C8B-B14F-4D97-AF65-F5344CB8AC3E}">
        <p14:creationId xmlns:p14="http://schemas.microsoft.com/office/powerpoint/2010/main" val="124307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80BE97-0AB8-4063-B0BC-84DF950848E3}" type="datetime1">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19D20D-F37E-4BB9-9384-79154AD1BAC7}" type="slidenum">
              <a:rPr lang="en-US" smtClean="0"/>
              <a:t>‹#›</a:t>
            </a:fld>
            <a:endParaRPr lang="en-US" dirty="0"/>
          </a:p>
        </p:txBody>
      </p:sp>
    </p:spTree>
    <p:extLst>
      <p:ext uri="{BB962C8B-B14F-4D97-AF65-F5344CB8AC3E}">
        <p14:creationId xmlns:p14="http://schemas.microsoft.com/office/powerpoint/2010/main" val="2518924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6AA1D2-90EE-445D-9549-B3470D467603}" type="datetime1">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19D20D-F37E-4BB9-9384-79154AD1BAC7}" type="slidenum">
              <a:rPr lang="en-US" smtClean="0"/>
              <a:t>‹#›</a:t>
            </a:fld>
            <a:endParaRPr lang="en-US" dirty="0"/>
          </a:p>
        </p:txBody>
      </p:sp>
    </p:spTree>
    <p:extLst>
      <p:ext uri="{BB962C8B-B14F-4D97-AF65-F5344CB8AC3E}">
        <p14:creationId xmlns:p14="http://schemas.microsoft.com/office/powerpoint/2010/main" val="319499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46493B-2B78-4441-8AAE-E59A110C2822}" type="datetime1">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19D20D-F37E-4BB9-9384-79154AD1BAC7}" type="slidenum">
              <a:rPr lang="en-US" smtClean="0"/>
              <a:t>‹#›</a:t>
            </a:fld>
            <a:endParaRPr lang="en-US" dirty="0"/>
          </a:p>
        </p:txBody>
      </p:sp>
    </p:spTree>
    <p:extLst>
      <p:ext uri="{BB962C8B-B14F-4D97-AF65-F5344CB8AC3E}">
        <p14:creationId xmlns:p14="http://schemas.microsoft.com/office/powerpoint/2010/main" val="10145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89EDAA-7AA0-4E35-91BD-FB6FC7CF76FC}" type="datetime1">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19D20D-F37E-4BB9-9384-79154AD1BAC7}" type="slidenum">
              <a:rPr lang="en-US" smtClean="0"/>
              <a:t>‹#›</a:t>
            </a:fld>
            <a:endParaRPr lang="en-US" dirty="0"/>
          </a:p>
        </p:txBody>
      </p:sp>
    </p:spTree>
    <p:extLst>
      <p:ext uri="{BB962C8B-B14F-4D97-AF65-F5344CB8AC3E}">
        <p14:creationId xmlns:p14="http://schemas.microsoft.com/office/powerpoint/2010/main" val="3534749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1B750E-ABC6-4E1A-A646-E27D322E645E}" type="datetime1">
              <a:rPr lang="en-US" smtClean="0"/>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19D20D-F37E-4BB9-9384-79154AD1BAC7}" type="slidenum">
              <a:rPr lang="en-US" smtClean="0"/>
              <a:t>‹#›</a:t>
            </a:fld>
            <a:endParaRPr lang="en-US" dirty="0"/>
          </a:p>
        </p:txBody>
      </p:sp>
    </p:spTree>
    <p:extLst>
      <p:ext uri="{BB962C8B-B14F-4D97-AF65-F5344CB8AC3E}">
        <p14:creationId xmlns:p14="http://schemas.microsoft.com/office/powerpoint/2010/main" val="3835953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592065-FC76-49AE-B31C-3F48F2DC83D6}" type="datetime1">
              <a:rPr lang="en-US" smtClean="0"/>
              <a:t>1/22/2019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19D20D-F37E-4BB9-9384-79154AD1BAC7}" type="slidenum">
              <a:rPr lang="en-US" smtClean="0"/>
              <a:t>‹#›</a:t>
            </a:fld>
            <a:endParaRPr lang="en-US" dirty="0"/>
          </a:p>
        </p:txBody>
      </p:sp>
    </p:spTree>
    <p:extLst>
      <p:ext uri="{BB962C8B-B14F-4D97-AF65-F5344CB8AC3E}">
        <p14:creationId xmlns:p14="http://schemas.microsoft.com/office/powerpoint/2010/main" val="1480029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5E3EB9-05E2-4ECA-8BD0-B1584F53B8BD}" type="datetime1">
              <a:rPr lang="en-US" smtClean="0"/>
              <a:t>1/22/2019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19D20D-F37E-4BB9-9384-79154AD1BAC7}" type="slidenum">
              <a:rPr lang="en-US" smtClean="0"/>
              <a:t>‹#›</a:t>
            </a:fld>
            <a:endParaRPr lang="en-US" dirty="0"/>
          </a:p>
        </p:txBody>
      </p:sp>
    </p:spTree>
    <p:extLst>
      <p:ext uri="{BB962C8B-B14F-4D97-AF65-F5344CB8AC3E}">
        <p14:creationId xmlns:p14="http://schemas.microsoft.com/office/powerpoint/2010/main" val="1437309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EDC002-1CF4-476D-9508-72FE9E9FD602}" type="datetime1">
              <a:rPr lang="en-US" smtClean="0"/>
              <a:t>1/22/2019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19D20D-F37E-4BB9-9384-79154AD1BAC7}" type="slidenum">
              <a:rPr lang="en-US" smtClean="0"/>
              <a:t>‹#›</a:t>
            </a:fld>
            <a:endParaRPr lang="en-US" dirty="0"/>
          </a:p>
        </p:txBody>
      </p:sp>
    </p:spTree>
    <p:extLst>
      <p:ext uri="{BB962C8B-B14F-4D97-AF65-F5344CB8AC3E}">
        <p14:creationId xmlns:p14="http://schemas.microsoft.com/office/powerpoint/2010/main" val="3522376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7DFC3B-9455-44FF-9A4D-3ED798BB4906}" type="datetime1">
              <a:rPr lang="en-US" smtClean="0"/>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19D20D-F37E-4BB9-9384-79154AD1BAC7}" type="slidenum">
              <a:rPr lang="en-US" smtClean="0"/>
              <a:t>‹#›</a:t>
            </a:fld>
            <a:endParaRPr lang="en-US" dirty="0"/>
          </a:p>
        </p:txBody>
      </p:sp>
    </p:spTree>
    <p:extLst>
      <p:ext uri="{BB962C8B-B14F-4D97-AF65-F5344CB8AC3E}">
        <p14:creationId xmlns:p14="http://schemas.microsoft.com/office/powerpoint/2010/main" val="3376147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CE939B-AEE5-4388-A6C0-00F72768C7AD}" type="datetime1">
              <a:rPr lang="en-US" smtClean="0"/>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19D20D-F37E-4BB9-9384-79154AD1BAC7}" type="slidenum">
              <a:rPr lang="en-US" smtClean="0"/>
              <a:t>‹#›</a:t>
            </a:fld>
            <a:endParaRPr lang="en-US" dirty="0"/>
          </a:p>
        </p:txBody>
      </p:sp>
    </p:spTree>
    <p:extLst>
      <p:ext uri="{BB962C8B-B14F-4D97-AF65-F5344CB8AC3E}">
        <p14:creationId xmlns:p14="http://schemas.microsoft.com/office/powerpoint/2010/main" val="56122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E60FFC-38AA-46B5-A9FB-73AB1DC57E35}" type="datetime1">
              <a:rPr lang="en-US" smtClean="0"/>
              <a:t>1/22/2019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19D20D-F37E-4BB9-9384-79154AD1BAC7}" type="slidenum">
              <a:rPr lang="en-US" smtClean="0"/>
              <a:t>‹#›</a:t>
            </a:fld>
            <a:endParaRPr lang="en-US" dirty="0"/>
          </a:p>
        </p:txBody>
      </p:sp>
    </p:spTree>
    <p:extLst>
      <p:ext uri="{BB962C8B-B14F-4D97-AF65-F5344CB8AC3E}">
        <p14:creationId xmlns:p14="http://schemas.microsoft.com/office/powerpoint/2010/main" val="3110017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Ken.Lord@bookzurman.co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0" y="-1"/>
            <a:ext cx="9144000" cy="6858001"/>
          </a:xfrm>
          <a:prstGeom prst="rect">
            <a:avLst/>
          </a:prstGeom>
        </p:spPr>
      </p:pic>
      <p:sp>
        <p:nvSpPr>
          <p:cNvPr id="7" name="TextBox 6"/>
          <p:cNvSpPr txBox="1"/>
          <p:nvPr/>
        </p:nvSpPr>
        <p:spPr>
          <a:xfrm>
            <a:off x="973206" y="2495231"/>
            <a:ext cx="7197587" cy="2369880"/>
          </a:xfrm>
          <a:prstGeom prst="rect">
            <a:avLst/>
          </a:prstGeom>
          <a:noFill/>
        </p:spPr>
        <p:txBody>
          <a:bodyPr wrap="square" rtlCol="0">
            <a:spAutoFit/>
          </a:bodyPr>
          <a:lstStyle/>
          <a:p>
            <a:pPr algn="ctr"/>
            <a:r>
              <a:rPr lang="en-US" sz="2400" dirty="0">
                <a:latin typeface="Arial Black" charset="0"/>
              </a:rPr>
              <a:t>Department of Veterans Affairs</a:t>
            </a:r>
          </a:p>
          <a:p>
            <a:pPr algn="ctr"/>
            <a:r>
              <a:rPr lang="en-US" sz="2400" dirty="0">
                <a:latin typeface="Arial Black" charset="0"/>
              </a:rPr>
              <a:t>Veteran Health Administration</a:t>
            </a:r>
          </a:p>
          <a:p>
            <a:pPr algn="ctr"/>
            <a:r>
              <a:rPr lang="en-US" sz="2400" dirty="0">
                <a:latin typeface="Arial Black" charset="0"/>
              </a:rPr>
              <a:t>Knowledge Based Systems</a:t>
            </a:r>
          </a:p>
          <a:p>
            <a:pPr algn="ctr"/>
            <a:r>
              <a:rPr lang="en-US" sz="1600" dirty="0">
                <a:latin typeface="Arial Black" charset="0"/>
              </a:rPr>
              <a:t>Informatics Architecture Support Services</a:t>
            </a:r>
          </a:p>
          <a:p>
            <a:pPr algn="ctr"/>
            <a:endParaRPr lang="en-US" sz="2400" dirty="0">
              <a:latin typeface="Arial Black" charset="0"/>
            </a:endParaRPr>
          </a:p>
          <a:p>
            <a:pPr algn="ctr"/>
            <a:endParaRPr lang="en-US" dirty="0">
              <a:latin typeface="Arial Black" charset="0"/>
            </a:endParaRPr>
          </a:p>
          <a:p>
            <a:pPr algn="ctr"/>
            <a:endParaRPr lang="en-US" dirty="0">
              <a:latin typeface="Arial Black" charset="0"/>
            </a:endParaRPr>
          </a:p>
        </p:txBody>
      </p:sp>
      <p:sp>
        <p:nvSpPr>
          <p:cNvPr id="9" name="TextBox 8"/>
          <p:cNvSpPr txBox="1"/>
          <p:nvPr/>
        </p:nvSpPr>
        <p:spPr>
          <a:xfrm>
            <a:off x="823290" y="4082389"/>
            <a:ext cx="7497418" cy="2123658"/>
          </a:xfrm>
          <a:prstGeom prst="rect">
            <a:avLst/>
          </a:prstGeom>
          <a:noFill/>
        </p:spPr>
        <p:txBody>
          <a:bodyPr wrap="square" rtlCol="0">
            <a:spAutoFit/>
          </a:bodyPr>
          <a:lstStyle/>
          <a:p>
            <a:pPr algn="ctr"/>
            <a:r>
              <a:rPr lang="en-US" sz="2800" dirty="0">
                <a:effectLst>
                  <a:outerShdw blurRad="38100" dist="38100" dir="2700000" algn="tl">
                    <a:srgbClr val="DDDDDD"/>
                  </a:outerShdw>
                </a:effectLst>
                <a:latin typeface="Arial Black" charset="0"/>
              </a:rPr>
              <a:t>MDMI &amp; Use of SOLOR Deep Dive</a:t>
            </a:r>
          </a:p>
          <a:p>
            <a:pPr algn="ctr"/>
            <a:endParaRPr lang="en-US" sz="2000" dirty="0">
              <a:effectLst>
                <a:outerShdw blurRad="38100" dist="38100" dir="2700000" algn="tl">
                  <a:srgbClr val="DDDDDD"/>
                </a:outerShdw>
              </a:effectLst>
              <a:latin typeface="Arial Black" charset="0"/>
            </a:endParaRPr>
          </a:p>
          <a:p>
            <a:pPr algn="ctr"/>
            <a:r>
              <a:rPr lang="en-US" dirty="0">
                <a:effectLst>
                  <a:outerShdw blurRad="38100" dist="38100" dir="2700000" algn="tl">
                    <a:srgbClr val="DDDDDD"/>
                  </a:outerShdw>
                </a:effectLst>
                <a:latin typeface="Arial Black" charset="0"/>
              </a:rPr>
              <a:t>Ken Lord, Semantic Interoperability Expert</a:t>
            </a:r>
          </a:p>
          <a:p>
            <a:pPr algn="ctr"/>
            <a:endParaRPr lang="en-US" dirty="0">
              <a:effectLst>
                <a:outerShdw blurRad="38100" dist="38100" dir="2700000" algn="tl">
                  <a:srgbClr val="DDDDDD"/>
                </a:outerShdw>
              </a:effectLst>
              <a:latin typeface="Arial Black" charset="0"/>
            </a:endParaRPr>
          </a:p>
          <a:p>
            <a:pPr algn="ctr"/>
            <a:r>
              <a:rPr lang="en-US" sz="1600" dirty="0"/>
              <a:t>Veterans Health Administration, Office of Informatics &amp; Analytics and Health Informatics Informatics Architecture Support Services Contract VA701-16-C-0039 </a:t>
            </a:r>
          </a:p>
          <a:p>
            <a:pPr algn="ctr"/>
            <a:r>
              <a:rPr lang="en-US" sz="1600" dirty="0"/>
              <a:t>CLIN 0012, 5.4.1A. Bi Weekly Web Based Workshops</a:t>
            </a:r>
            <a:endParaRPr lang="en-US" dirty="0"/>
          </a:p>
        </p:txBody>
      </p:sp>
      <p:sp>
        <p:nvSpPr>
          <p:cNvPr id="6" name="Rectangle 5">
            <a:extLst>
              <a:ext uri="{FF2B5EF4-FFF2-40B4-BE49-F238E27FC236}">
                <a16:creationId xmlns:a16="http://schemas.microsoft.com/office/drawing/2014/main" id="{AF0BC311-FB4E-4C3B-97E9-9059E19E9382}"/>
              </a:ext>
            </a:extLst>
          </p:cNvPr>
          <p:cNvSpPr/>
          <p:nvPr/>
        </p:nvSpPr>
        <p:spPr>
          <a:xfrm>
            <a:off x="3193773" y="6203201"/>
            <a:ext cx="2756452" cy="620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2AF8B7B-4567-44BD-83CA-F90671B9B9E3}"/>
              </a:ext>
            </a:extLst>
          </p:cNvPr>
          <p:cNvSpPr/>
          <p:nvPr/>
        </p:nvSpPr>
        <p:spPr>
          <a:xfrm>
            <a:off x="7484051" y="6004822"/>
            <a:ext cx="1524000" cy="732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36D78376-9D71-48B4-A16B-BCCECC638C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782" y="6150163"/>
            <a:ext cx="2504209" cy="517209"/>
          </a:xfrm>
          <a:prstGeom prst="rect">
            <a:avLst/>
          </a:prstGeom>
        </p:spPr>
      </p:pic>
      <p:sp>
        <p:nvSpPr>
          <p:cNvPr id="5" name="TextBox 4"/>
          <p:cNvSpPr txBox="1"/>
          <p:nvPr/>
        </p:nvSpPr>
        <p:spPr>
          <a:xfrm>
            <a:off x="7348556" y="6328818"/>
            <a:ext cx="1656522" cy="338554"/>
          </a:xfrm>
          <a:prstGeom prst="rect">
            <a:avLst/>
          </a:prstGeom>
          <a:noFill/>
        </p:spPr>
        <p:txBody>
          <a:bodyPr wrap="square" rtlCol="0">
            <a:spAutoFit/>
          </a:bodyPr>
          <a:lstStyle/>
          <a:p>
            <a:r>
              <a:rPr lang="en-US" sz="1600" dirty="0"/>
              <a:t>January 2019</a:t>
            </a:r>
          </a:p>
        </p:txBody>
      </p:sp>
    </p:spTree>
    <p:extLst>
      <p:ext uri="{BB962C8B-B14F-4D97-AF65-F5344CB8AC3E}">
        <p14:creationId xmlns:p14="http://schemas.microsoft.com/office/powerpoint/2010/main" val="94712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9144000" cy="6858001"/>
          </a:xfrm>
          <a:prstGeom prst="rect">
            <a:avLst/>
          </a:prstGeom>
        </p:spPr>
      </p:pic>
      <p:sp>
        <p:nvSpPr>
          <p:cNvPr id="2" name="Title 1"/>
          <p:cNvSpPr>
            <a:spLocks noGrp="1"/>
          </p:cNvSpPr>
          <p:nvPr>
            <p:ph type="title"/>
          </p:nvPr>
        </p:nvSpPr>
        <p:spPr>
          <a:xfrm>
            <a:off x="145774" y="139840"/>
            <a:ext cx="7699513" cy="695048"/>
          </a:xfrm>
        </p:spPr>
        <p:txBody>
          <a:bodyPr/>
          <a:lstStyle/>
          <a:p>
            <a:r>
              <a:rPr lang="en-US" dirty="0"/>
              <a:t>Our Need</a:t>
            </a:r>
          </a:p>
        </p:txBody>
      </p:sp>
      <p:sp>
        <p:nvSpPr>
          <p:cNvPr id="5" name="Slide Number Placeholder 4"/>
          <p:cNvSpPr>
            <a:spLocks noGrp="1"/>
          </p:cNvSpPr>
          <p:nvPr>
            <p:ph type="sldNum" sz="quarter" idx="12"/>
          </p:nvPr>
        </p:nvSpPr>
        <p:spPr>
          <a:xfrm>
            <a:off x="6816587" y="6322529"/>
            <a:ext cx="2057400" cy="365125"/>
          </a:xfrm>
        </p:spPr>
        <p:txBody>
          <a:bodyPr/>
          <a:lstStyle/>
          <a:p>
            <a:fld id="{3519D20D-F37E-4BB9-9384-79154AD1BAC7}" type="slidenum">
              <a:rPr lang="en-US" sz="1600" b="1" smtClean="0">
                <a:solidFill>
                  <a:schemeClr val="bg1"/>
                </a:solidFill>
              </a:rPr>
              <a:t>10</a:t>
            </a:fld>
            <a:endParaRPr lang="en-US" sz="1600" b="1" dirty="0">
              <a:solidFill>
                <a:schemeClr val="bg1"/>
              </a:solidFill>
            </a:endParaRPr>
          </a:p>
        </p:txBody>
      </p:sp>
      <p:sp>
        <p:nvSpPr>
          <p:cNvPr id="6" name="Rectangle 5">
            <a:extLst>
              <a:ext uri="{FF2B5EF4-FFF2-40B4-BE49-F238E27FC236}">
                <a16:creationId xmlns:a16="http://schemas.microsoft.com/office/drawing/2014/main" id="{88839E93-BF4E-454B-860E-505EC5425582}"/>
              </a:ext>
            </a:extLst>
          </p:cNvPr>
          <p:cNvSpPr/>
          <p:nvPr/>
        </p:nvSpPr>
        <p:spPr>
          <a:xfrm>
            <a:off x="145774" y="6202017"/>
            <a:ext cx="6069496" cy="6559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C706798E-CCA3-4D1F-BFB0-9C30DA5B539A}"/>
              </a:ext>
            </a:extLst>
          </p:cNvPr>
          <p:cNvSpPr txBox="1"/>
          <p:nvPr/>
        </p:nvSpPr>
        <p:spPr>
          <a:xfrm>
            <a:off x="516835" y="1762539"/>
            <a:ext cx="8357151" cy="3416320"/>
          </a:xfrm>
          <a:prstGeom prst="rect">
            <a:avLst/>
          </a:prstGeom>
          <a:noFill/>
        </p:spPr>
        <p:txBody>
          <a:bodyPr wrap="square" rtlCol="0">
            <a:spAutoFit/>
          </a:bodyPr>
          <a:lstStyle/>
          <a:p>
            <a:r>
              <a:rPr lang="en-US" sz="2000" dirty="0"/>
              <a:t>The initial driver for MDMI Version 2.0 was based on experience: the description of a business element used in MDMI was the only resource for understanding the meaning of the business element. Descriptions are subject to interpretation.</a:t>
            </a:r>
          </a:p>
          <a:p>
            <a:pPr lvl="1"/>
            <a:endParaRPr lang="en-US" dirty="0"/>
          </a:p>
          <a:p>
            <a:pPr marL="742950" lvl="1" indent="-285750">
              <a:buFont typeface="Arial" panose="020B0604020202020204" pitchFamily="34" charset="0"/>
              <a:buChar char="•"/>
            </a:pPr>
            <a:r>
              <a:rPr lang="en-US" dirty="0"/>
              <a:t>Example 1 – Industry Standards Experiences. HL7 projects.</a:t>
            </a:r>
          </a:p>
          <a:p>
            <a:pPr marL="742950" lvl="1" indent="-285750">
              <a:buFont typeface="Arial" panose="020B0604020202020204" pitchFamily="34" charset="0"/>
              <a:buChar char="•"/>
            </a:pPr>
            <a:r>
              <a:rPr lang="en-US" dirty="0"/>
              <a:t>Example 2 – Transformations between existing implementations experiences. IPO and HIE projects. </a:t>
            </a:r>
          </a:p>
          <a:p>
            <a:pPr lvl="1"/>
            <a:endParaRPr lang="en-US" sz="2000" dirty="0"/>
          </a:p>
          <a:p>
            <a:r>
              <a:rPr lang="en-US" sz="2000" dirty="0"/>
              <a:t>Bottom Line: </a:t>
            </a:r>
          </a:p>
          <a:p>
            <a:pPr lvl="1"/>
            <a:r>
              <a:rPr lang="en-US" dirty="0"/>
              <a:t>There can be data quality issues in transformations using current practices.</a:t>
            </a:r>
          </a:p>
        </p:txBody>
      </p:sp>
    </p:spTree>
    <p:extLst>
      <p:ext uri="{BB962C8B-B14F-4D97-AF65-F5344CB8AC3E}">
        <p14:creationId xmlns:p14="http://schemas.microsoft.com/office/powerpoint/2010/main" val="3380872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9144000" cy="6858001"/>
          </a:xfrm>
          <a:prstGeom prst="rect">
            <a:avLst/>
          </a:prstGeom>
        </p:spPr>
      </p:pic>
      <p:sp>
        <p:nvSpPr>
          <p:cNvPr id="2" name="Title 1"/>
          <p:cNvSpPr>
            <a:spLocks noGrp="1"/>
          </p:cNvSpPr>
          <p:nvPr>
            <p:ph type="title"/>
          </p:nvPr>
        </p:nvSpPr>
        <p:spPr>
          <a:xfrm>
            <a:off x="145774" y="139840"/>
            <a:ext cx="7699513" cy="695048"/>
          </a:xfrm>
        </p:spPr>
        <p:txBody>
          <a:bodyPr/>
          <a:lstStyle/>
          <a:p>
            <a:r>
              <a:rPr lang="en-US" dirty="0"/>
              <a:t>MDMI 2.0</a:t>
            </a:r>
          </a:p>
        </p:txBody>
      </p:sp>
      <p:sp>
        <p:nvSpPr>
          <p:cNvPr id="5" name="Slide Number Placeholder 4"/>
          <p:cNvSpPr>
            <a:spLocks noGrp="1"/>
          </p:cNvSpPr>
          <p:nvPr>
            <p:ph type="sldNum" sz="quarter" idx="12"/>
          </p:nvPr>
        </p:nvSpPr>
        <p:spPr>
          <a:xfrm>
            <a:off x="6816587" y="6322529"/>
            <a:ext cx="2057400" cy="365125"/>
          </a:xfrm>
        </p:spPr>
        <p:txBody>
          <a:bodyPr/>
          <a:lstStyle/>
          <a:p>
            <a:fld id="{3519D20D-F37E-4BB9-9384-79154AD1BAC7}" type="slidenum">
              <a:rPr lang="en-US" sz="1600" b="1" smtClean="0">
                <a:solidFill>
                  <a:schemeClr val="bg1"/>
                </a:solidFill>
              </a:rPr>
              <a:t>11</a:t>
            </a:fld>
            <a:endParaRPr lang="en-US" sz="1600" b="1" dirty="0">
              <a:solidFill>
                <a:schemeClr val="bg1"/>
              </a:solidFill>
            </a:endParaRPr>
          </a:p>
        </p:txBody>
      </p:sp>
      <p:sp>
        <p:nvSpPr>
          <p:cNvPr id="6" name="Rectangle 5">
            <a:extLst>
              <a:ext uri="{FF2B5EF4-FFF2-40B4-BE49-F238E27FC236}">
                <a16:creationId xmlns:a16="http://schemas.microsoft.com/office/drawing/2014/main" id="{88839E93-BF4E-454B-860E-505EC5425582}"/>
              </a:ext>
            </a:extLst>
          </p:cNvPr>
          <p:cNvSpPr/>
          <p:nvPr/>
        </p:nvSpPr>
        <p:spPr>
          <a:xfrm>
            <a:off x="145774" y="6202017"/>
            <a:ext cx="6069496" cy="6559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C706798E-CCA3-4D1F-BFB0-9C30DA5B539A}"/>
              </a:ext>
            </a:extLst>
          </p:cNvPr>
          <p:cNvSpPr txBox="1"/>
          <p:nvPr/>
        </p:nvSpPr>
        <p:spPr>
          <a:xfrm>
            <a:off x="516836" y="2699599"/>
            <a:ext cx="8357151" cy="923330"/>
          </a:xfrm>
          <a:prstGeom prst="rect">
            <a:avLst/>
          </a:prstGeom>
          <a:noFill/>
        </p:spPr>
        <p:txBody>
          <a:bodyPr wrap="square" rtlCol="0">
            <a:spAutoFit/>
          </a:bodyPr>
          <a:lstStyle/>
          <a:p>
            <a:pPr marL="285750" indent="-285750">
              <a:buFont typeface="Arial" panose="020B0604020202020204" pitchFamily="34" charset="0"/>
              <a:buChar char="•"/>
            </a:pPr>
            <a:r>
              <a:rPr lang="en-US" dirty="0"/>
              <a:t>The plan for MDMI 2.0 is to use SOLOR as the Reference Model to add Semantic Concepts for each Business Element in the SEER to provide a unique, post-coordinated description. </a:t>
            </a:r>
          </a:p>
        </p:txBody>
      </p:sp>
    </p:spTree>
    <p:extLst>
      <p:ext uri="{BB962C8B-B14F-4D97-AF65-F5344CB8AC3E}">
        <p14:creationId xmlns:p14="http://schemas.microsoft.com/office/powerpoint/2010/main" val="4236955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9144000" cy="6858001"/>
          </a:xfrm>
          <a:prstGeom prst="rect">
            <a:avLst/>
          </a:prstGeom>
        </p:spPr>
      </p:pic>
      <p:sp>
        <p:nvSpPr>
          <p:cNvPr id="2" name="Title 1"/>
          <p:cNvSpPr>
            <a:spLocks noGrp="1"/>
          </p:cNvSpPr>
          <p:nvPr>
            <p:ph type="title"/>
          </p:nvPr>
        </p:nvSpPr>
        <p:spPr>
          <a:xfrm>
            <a:off x="145774" y="139840"/>
            <a:ext cx="7699513" cy="695048"/>
          </a:xfrm>
        </p:spPr>
        <p:txBody>
          <a:bodyPr/>
          <a:lstStyle/>
          <a:p>
            <a:r>
              <a:rPr lang="en-US" dirty="0"/>
              <a:t>MDMI 2.0</a:t>
            </a:r>
          </a:p>
        </p:txBody>
      </p:sp>
      <p:sp>
        <p:nvSpPr>
          <p:cNvPr id="5" name="Slide Number Placeholder 4"/>
          <p:cNvSpPr>
            <a:spLocks noGrp="1"/>
          </p:cNvSpPr>
          <p:nvPr>
            <p:ph type="sldNum" sz="quarter" idx="12"/>
          </p:nvPr>
        </p:nvSpPr>
        <p:spPr>
          <a:xfrm>
            <a:off x="6816587" y="6322529"/>
            <a:ext cx="2057400" cy="365125"/>
          </a:xfrm>
        </p:spPr>
        <p:txBody>
          <a:bodyPr/>
          <a:lstStyle/>
          <a:p>
            <a:fld id="{3519D20D-F37E-4BB9-9384-79154AD1BAC7}" type="slidenum">
              <a:rPr lang="en-US" sz="1600" b="1" smtClean="0">
                <a:solidFill>
                  <a:schemeClr val="bg1"/>
                </a:solidFill>
              </a:rPr>
              <a:t>12</a:t>
            </a:fld>
            <a:endParaRPr lang="en-US" sz="1600" b="1" dirty="0">
              <a:solidFill>
                <a:schemeClr val="bg1"/>
              </a:solidFill>
            </a:endParaRPr>
          </a:p>
        </p:txBody>
      </p:sp>
      <p:sp>
        <p:nvSpPr>
          <p:cNvPr id="6" name="Rectangle 5">
            <a:extLst>
              <a:ext uri="{FF2B5EF4-FFF2-40B4-BE49-F238E27FC236}">
                <a16:creationId xmlns:a16="http://schemas.microsoft.com/office/drawing/2014/main" id="{88839E93-BF4E-454B-860E-505EC5425582}"/>
              </a:ext>
            </a:extLst>
          </p:cNvPr>
          <p:cNvSpPr/>
          <p:nvPr/>
        </p:nvSpPr>
        <p:spPr>
          <a:xfrm>
            <a:off x="145774" y="6202017"/>
            <a:ext cx="6069496" cy="6559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C706798E-CCA3-4D1F-BFB0-9C30DA5B539A}"/>
              </a:ext>
            </a:extLst>
          </p:cNvPr>
          <p:cNvSpPr txBox="1"/>
          <p:nvPr/>
        </p:nvSpPr>
        <p:spPr>
          <a:xfrm>
            <a:off x="516835" y="1762539"/>
            <a:ext cx="8357151" cy="1015663"/>
          </a:xfrm>
          <a:prstGeom prst="rect">
            <a:avLst/>
          </a:prstGeom>
          <a:noFill/>
        </p:spPr>
        <p:txBody>
          <a:bodyPr wrap="square" rtlCol="0">
            <a:spAutoFit/>
          </a:bodyPr>
          <a:lstStyle/>
          <a:p>
            <a:r>
              <a:rPr lang="en-US" sz="2000" dirty="0"/>
              <a:t>The plan for MDMI 2.0 is to use SOLOR as the Reference Model to add Semantic Concepts for each Business Element in the SEER to provide a unique, post-coordinated description. </a:t>
            </a:r>
          </a:p>
        </p:txBody>
      </p:sp>
      <p:sp>
        <p:nvSpPr>
          <p:cNvPr id="7" name="TextBox 6">
            <a:extLst>
              <a:ext uri="{FF2B5EF4-FFF2-40B4-BE49-F238E27FC236}">
                <a16:creationId xmlns:a16="http://schemas.microsoft.com/office/drawing/2014/main" id="{BFA0AF30-2A1D-440A-B8DC-5A239454AF5C}"/>
              </a:ext>
            </a:extLst>
          </p:cNvPr>
          <p:cNvSpPr txBox="1"/>
          <p:nvPr/>
        </p:nvSpPr>
        <p:spPr>
          <a:xfrm>
            <a:off x="516835" y="3028343"/>
            <a:ext cx="324230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The business elements in MDMI 2.0 will have post-coordinated concepts linked to the semantic concepts in SOLOR.</a:t>
            </a:r>
          </a:p>
          <a:p>
            <a:pPr marL="285750" indent="-285750">
              <a:buFont typeface="Arial" panose="020B0604020202020204" pitchFamily="34" charset="0"/>
              <a:buChar char="•"/>
            </a:pPr>
            <a:r>
              <a:rPr lang="en-US" dirty="0"/>
              <a:t>SOLOR provides a harmonized understanding of many industry standard healthcare ontologies &amp; terminologies.</a:t>
            </a:r>
          </a:p>
        </p:txBody>
      </p:sp>
      <p:sp>
        <p:nvSpPr>
          <p:cNvPr id="8" name="Rectangle: Rounded Corners 7">
            <a:extLst>
              <a:ext uri="{FF2B5EF4-FFF2-40B4-BE49-F238E27FC236}">
                <a16:creationId xmlns:a16="http://schemas.microsoft.com/office/drawing/2014/main" id="{048E4319-A9EC-4B6A-A630-74975F7D0EDE}"/>
              </a:ext>
            </a:extLst>
          </p:cNvPr>
          <p:cNvSpPr/>
          <p:nvPr/>
        </p:nvSpPr>
        <p:spPr>
          <a:xfrm>
            <a:off x="4483586" y="2676227"/>
            <a:ext cx="4047582" cy="2318666"/>
          </a:xfrm>
          <a:prstGeom prst="roundRect">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38C0C953-DE97-43A1-825C-78D112270E81}"/>
              </a:ext>
            </a:extLst>
          </p:cNvPr>
          <p:cNvSpPr/>
          <p:nvPr/>
        </p:nvSpPr>
        <p:spPr>
          <a:xfrm>
            <a:off x="4616236" y="2948725"/>
            <a:ext cx="2169594" cy="163252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54848327-3744-478F-B54B-7F84D9A66388}"/>
              </a:ext>
            </a:extLst>
          </p:cNvPr>
          <p:cNvSpPr/>
          <p:nvPr/>
        </p:nvSpPr>
        <p:spPr>
          <a:xfrm>
            <a:off x="7059980" y="3046290"/>
            <a:ext cx="1269358" cy="105954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OMG ODM</a:t>
            </a:r>
          </a:p>
        </p:txBody>
      </p:sp>
      <p:sp>
        <p:nvSpPr>
          <p:cNvPr id="12" name="Rectangle: Rounded Corners 11">
            <a:extLst>
              <a:ext uri="{FF2B5EF4-FFF2-40B4-BE49-F238E27FC236}">
                <a16:creationId xmlns:a16="http://schemas.microsoft.com/office/drawing/2014/main" id="{5C78D7D9-E6F1-475E-A253-F008E617711F}"/>
              </a:ext>
            </a:extLst>
          </p:cNvPr>
          <p:cNvSpPr/>
          <p:nvPr/>
        </p:nvSpPr>
        <p:spPr>
          <a:xfrm>
            <a:off x="4483586" y="5504109"/>
            <a:ext cx="4047582" cy="463798"/>
          </a:xfrm>
          <a:prstGeom prst="roundRect">
            <a:avLst/>
          </a:prstGeom>
          <a:solidFill>
            <a:srgbClr val="FFC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SOLOR</a:t>
            </a:r>
          </a:p>
        </p:txBody>
      </p:sp>
      <p:cxnSp>
        <p:nvCxnSpPr>
          <p:cNvPr id="13" name="Straight Arrow Connector 12">
            <a:extLst>
              <a:ext uri="{FF2B5EF4-FFF2-40B4-BE49-F238E27FC236}">
                <a16:creationId xmlns:a16="http://schemas.microsoft.com/office/drawing/2014/main" id="{CE0815BC-1E8F-40D6-B67E-42C6C579EBAB}"/>
              </a:ext>
            </a:extLst>
          </p:cNvPr>
          <p:cNvCxnSpPr>
            <a:cxnSpLocks/>
          </p:cNvCxnSpPr>
          <p:nvPr/>
        </p:nvCxnSpPr>
        <p:spPr>
          <a:xfrm>
            <a:off x="6507377" y="3691890"/>
            <a:ext cx="552603" cy="0"/>
          </a:xfrm>
          <a:prstGeom prst="straightConnector1">
            <a:avLst/>
          </a:prstGeom>
          <a:ln>
            <a:tailEnd type="none"/>
          </a:ln>
        </p:spPr>
        <p:style>
          <a:lnRef idx="1">
            <a:schemeClr val="dk1"/>
          </a:lnRef>
          <a:fillRef idx="0">
            <a:schemeClr val="dk1"/>
          </a:fillRef>
          <a:effectRef idx="0">
            <a:schemeClr val="dk1"/>
          </a:effectRef>
          <a:fontRef idx="minor">
            <a:schemeClr val="tx1"/>
          </a:fontRef>
        </p:style>
      </p:cxnSp>
      <p:pic>
        <p:nvPicPr>
          <p:cNvPr id="14" name="Picture 13">
            <a:extLst>
              <a:ext uri="{FF2B5EF4-FFF2-40B4-BE49-F238E27FC236}">
                <a16:creationId xmlns:a16="http://schemas.microsoft.com/office/drawing/2014/main" id="{DF971C5D-5997-4033-9988-F6A95A9AD168}"/>
              </a:ext>
            </a:extLst>
          </p:cNvPr>
          <p:cNvPicPr>
            <a:picLocks noChangeAspect="1"/>
          </p:cNvPicPr>
          <p:nvPr/>
        </p:nvPicPr>
        <p:blipFill>
          <a:blip r:embed="rId3"/>
          <a:stretch>
            <a:fillRect/>
          </a:stretch>
        </p:blipFill>
        <p:spPr>
          <a:xfrm>
            <a:off x="4881084" y="3174256"/>
            <a:ext cx="1657916" cy="1322607"/>
          </a:xfrm>
          <a:prstGeom prst="rect">
            <a:avLst/>
          </a:prstGeom>
          <a:ln>
            <a:solidFill>
              <a:schemeClr val="bg1">
                <a:lumMod val="65000"/>
              </a:schemeClr>
            </a:solidFill>
          </a:ln>
        </p:spPr>
      </p:pic>
      <p:sp>
        <p:nvSpPr>
          <p:cNvPr id="15" name="TextBox 14">
            <a:extLst>
              <a:ext uri="{FF2B5EF4-FFF2-40B4-BE49-F238E27FC236}">
                <a16:creationId xmlns:a16="http://schemas.microsoft.com/office/drawing/2014/main" id="{FFF2895E-69CF-4ABD-98A5-2F95DD66BA24}"/>
              </a:ext>
            </a:extLst>
          </p:cNvPr>
          <p:cNvSpPr txBox="1"/>
          <p:nvPr/>
        </p:nvSpPr>
        <p:spPr>
          <a:xfrm>
            <a:off x="5240081" y="2903313"/>
            <a:ext cx="921903" cy="307777"/>
          </a:xfrm>
          <a:prstGeom prst="rect">
            <a:avLst/>
          </a:prstGeom>
          <a:noFill/>
        </p:spPr>
        <p:txBody>
          <a:bodyPr wrap="square" rtlCol="0">
            <a:spAutoFit/>
          </a:bodyPr>
          <a:lstStyle/>
          <a:p>
            <a:r>
              <a:rPr lang="en-US" sz="1400" dirty="0">
                <a:solidFill>
                  <a:srgbClr val="002060"/>
                </a:solidFill>
              </a:rPr>
              <a:t>MDMI 1.0</a:t>
            </a:r>
          </a:p>
        </p:txBody>
      </p:sp>
      <p:cxnSp>
        <p:nvCxnSpPr>
          <p:cNvPr id="17" name="Straight Connector 16">
            <a:extLst>
              <a:ext uri="{FF2B5EF4-FFF2-40B4-BE49-F238E27FC236}">
                <a16:creationId xmlns:a16="http://schemas.microsoft.com/office/drawing/2014/main" id="{8ECCBB82-9EB3-4625-9001-5F50B9E5A652}"/>
              </a:ext>
            </a:extLst>
          </p:cNvPr>
          <p:cNvCxnSpPr>
            <a:cxnSpLocks/>
          </p:cNvCxnSpPr>
          <p:nvPr/>
        </p:nvCxnSpPr>
        <p:spPr>
          <a:xfrm flipH="1">
            <a:off x="4823791" y="4078169"/>
            <a:ext cx="2518581" cy="1425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7B087E2-EF68-405F-B96F-81CE34418825}"/>
              </a:ext>
            </a:extLst>
          </p:cNvPr>
          <p:cNvCxnSpPr>
            <a:cxnSpLocks/>
          </p:cNvCxnSpPr>
          <p:nvPr/>
        </p:nvCxnSpPr>
        <p:spPr>
          <a:xfrm flipH="1">
            <a:off x="6447148" y="4094688"/>
            <a:ext cx="1174426" cy="1409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C29C53-F6CC-4CCA-8B05-85D925815AA8}"/>
              </a:ext>
            </a:extLst>
          </p:cNvPr>
          <p:cNvCxnSpPr>
            <a:cxnSpLocks/>
          </p:cNvCxnSpPr>
          <p:nvPr/>
        </p:nvCxnSpPr>
        <p:spPr>
          <a:xfrm>
            <a:off x="7850557" y="4105838"/>
            <a:ext cx="21042" cy="1398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355FD29-BE61-4363-8D83-CFA6ACBDC59A}"/>
              </a:ext>
            </a:extLst>
          </p:cNvPr>
          <p:cNvCxnSpPr>
            <a:cxnSpLocks/>
          </p:cNvCxnSpPr>
          <p:nvPr/>
        </p:nvCxnSpPr>
        <p:spPr>
          <a:xfrm flipH="1">
            <a:off x="5871621" y="4087267"/>
            <a:ext cx="1579365" cy="14168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BB4008F-FF2B-4E88-AB34-F5383B903AA8}"/>
              </a:ext>
            </a:extLst>
          </p:cNvPr>
          <p:cNvCxnSpPr>
            <a:cxnSpLocks/>
          </p:cNvCxnSpPr>
          <p:nvPr/>
        </p:nvCxnSpPr>
        <p:spPr>
          <a:xfrm flipH="1">
            <a:off x="7388084" y="4105838"/>
            <a:ext cx="322038" cy="1398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437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9144000" cy="6858001"/>
          </a:xfrm>
          <a:prstGeom prst="rect">
            <a:avLst/>
          </a:prstGeom>
        </p:spPr>
      </p:pic>
      <p:sp>
        <p:nvSpPr>
          <p:cNvPr id="2" name="Title 1"/>
          <p:cNvSpPr>
            <a:spLocks noGrp="1"/>
          </p:cNvSpPr>
          <p:nvPr>
            <p:ph type="title"/>
          </p:nvPr>
        </p:nvSpPr>
        <p:spPr>
          <a:xfrm>
            <a:off x="145774" y="139840"/>
            <a:ext cx="7699513" cy="695048"/>
          </a:xfrm>
        </p:spPr>
        <p:txBody>
          <a:bodyPr/>
          <a:lstStyle/>
          <a:p>
            <a:r>
              <a:rPr lang="en-US" dirty="0"/>
              <a:t>Benefits of MDMI 2.0</a:t>
            </a:r>
          </a:p>
        </p:txBody>
      </p:sp>
      <p:sp>
        <p:nvSpPr>
          <p:cNvPr id="5" name="Slide Number Placeholder 4"/>
          <p:cNvSpPr>
            <a:spLocks noGrp="1"/>
          </p:cNvSpPr>
          <p:nvPr>
            <p:ph type="sldNum" sz="quarter" idx="12"/>
          </p:nvPr>
        </p:nvSpPr>
        <p:spPr>
          <a:xfrm>
            <a:off x="6816587" y="6322529"/>
            <a:ext cx="2057400" cy="365125"/>
          </a:xfrm>
        </p:spPr>
        <p:txBody>
          <a:bodyPr/>
          <a:lstStyle/>
          <a:p>
            <a:fld id="{3519D20D-F37E-4BB9-9384-79154AD1BAC7}" type="slidenum">
              <a:rPr lang="en-US" sz="1600" b="1" smtClean="0">
                <a:solidFill>
                  <a:schemeClr val="bg1"/>
                </a:solidFill>
              </a:rPr>
              <a:t>13</a:t>
            </a:fld>
            <a:endParaRPr lang="en-US" sz="1600" b="1" dirty="0">
              <a:solidFill>
                <a:schemeClr val="bg1"/>
              </a:solidFill>
            </a:endParaRPr>
          </a:p>
        </p:txBody>
      </p:sp>
      <p:sp>
        <p:nvSpPr>
          <p:cNvPr id="6" name="Rectangle 5">
            <a:extLst>
              <a:ext uri="{FF2B5EF4-FFF2-40B4-BE49-F238E27FC236}">
                <a16:creationId xmlns:a16="http://schemas.microsoft.com/office/drawing/2014/main" id="{88839E93-BF4E-454B-860E-505EC5425582}"/>
              </a:ext>
            </a:extLst>
          </p:cNvPr>
          <p:cNvSpPr/>
          <p:nvPr/>
        </p:nvSpPr>
        <p:spPr>
          <a:xfrm>
            <a:off x="145774" y="6202017"/>
            <a:ext cx="6069496" cy="6559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C706798E-CCA3-4D1F-BFB0-9C30DA5B539A}"/>
              </a:ext>
            </a:extLst>
          </p:cNvPr>
          <p:cNvSpPr txBox="1"/>
          <p:nvPr/>
        </p:nvSpPr>
        <p:spPr>
          <a:xfrm>
            <a:off x="516835" y="1762539"/>
            <a:ext cx="8357151" cy="3170099"/>
          </a:xfrm>
          <a:prstGeom prst="rect">
            <a:avLst/>
          </a:prstGeom>
          <a:noFill/>
        </p:spPr>
        <p:txBody>
          <a:bodyPr wrap="square" rtlCol="0">
            <a:spAutoFit/>
          </a:bodyPr>
          <a:lstStyle/>
          <a:p>
            <a:r>
              <a:rPr lang="en-US" sz="2800" b="1" dirty="0"/>
              <a:t>Precision</a:t>
            </a:r>
            <a:endParaRPr lang="en-US" dirty="0"/>
          </a:p>
          <a:p>
            <a:pPr marL="285750" indent="-285750">
              <a:buFont typeface="Arial" panose="020B0604020202020204" pitchFamily="34" charset="0"/>
              <a:buChar char="•"/>
            </a:pPr>
            <a:r>
              <a:rPr lang="en-US" dirty="0"/>
              <a:t>Insurance that each business element is unique. The requirement is to have disjointed semantic concepts/classes in the SEER linked to Concepts in SOLOR.</a:t>
            </a:r>
          </a:p>
          <a:p>
            <a:pPr marL="285750" indent="-285750">
              <a:buFont typeface="Arial" panose="020B0604020202020204" pitchFamily="34" charset="0"/>
              <a:buChar char="•"/>
            </a:pPr>
            <a:endParaRPr lang="en-US" dirty="0">
              <a:highlight>
                <a:srgbClr val="FFFF00"/>
              </a:highlight>
            </a:endParaRPr>
          </a:p>
          <a:p>
            <a:r>
              <a:rPr lang="en-US" sz="2800" b="1" dirty="0"/>
              <a:t>Search</a:t>
            </a:r>
            <a:endParaRPr lang="en-US" dirty="0"/>
          </a:p>
          <a:p>
            <a:pPr marL="285750" indent="-285750">
              <a:buFont typeface="Arial" panose="020B0604020202020204" pitchFamily="34" charset="0"/>
              <a:buChar char="•"/>
            </a:pPr>
            <a:r>
              <a:rPr lang="en-US" dirty="0"/>
              <a:t>An improved search mechanism for the over 3,500 business elements in SEER (the number is continuously growing)</a:t>
            </a:r>
          </a:p>
          <a:p>
            <a:pPr marL="742950" lvl="1" indent="-285750">
              <a:buFont typeface="Calibri" panose="020F0502020204030204" pitchFamily="34" charset="0"/>
              <a:buChar char="₋"/>
            </a:pPr>
            <a:r>
              <a:rPr lang="en-US" dirty="0"/>
              <a:t>New capability: a classification system based on disjoint classes where users can employ standard “programming” techniques</a:t>
            </a:r>
          </a:p>
          <a:p>
            <a:pPr marL="285750" indent="-285750">
              <a:buFont typeface="Arial" panose="020B0604020202020204" pitchFamily="34" charset="0"/>
              <a:buChar char="•"/>
            </a:pPr>
            <a:r>
              <a:rPr lang="en-US" dirty="0"/>
              <a:t>The use of semantic web technologies for discovery.</a:t>
            </a:r>
          </a:p>
        </p:txBody>
      </p:sp>
      <p:sp>
        <p:nvSpPr>
          <p:cNvPr id="3" name="Rectangle: Rounded Corners 2">
            <a:extLst>
              <a:ext uri="{FF2B5EF4-FFF2-40B4-BE49-F238E27FC236}">
                <a16:creationId xmlns:a16="http://schemas.microsoft.com/office/drawing/2014/main" id="{137D610D-2D11-44B5-9FBF-D05F32428884}"/>
              </a:ext>
            </a:extLst>
          </p:cNvPr>
          <p:cNvSpPr/>
          <p:nvPr/>
        </p:nvSpPr>
        <p:spPr>
          <a:xfrm>
            <a:off x="5817704" y="4545496"/>
            <a:ext cx="3056282" cy="13498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dirty="0" err="1"/>
              <a:t>ImmunizationAdministeredDate</a:t>
            </a:r>
            <a:endParaRPr lang="en-US" sz="1600" dirty="0"/>
          </a:p>
          <a:p>
            <a:pPr marL="285750" indent="-285750">
              <a:buFont typeface="Arial" panose="020B0604020202020204" pitchFamily="34" charset="0"/>
              <a:buChar char="•"/>
            </a:pPr>
            <a:r>
              <a:rPr lang="en-US" sz="1600" dirty="0"/>
              <a:t>Subject: Immunization = SOLOR code</a:t>
            </a:r>
          </a:p>
          <a:p>
            <a:pPr marL="285750" indent="-285750">
              <a:buFont typeface="Arial" panose="020B0604020202020204" pitchFamily="34" charset="0"/>
              <a:buChar char="•"/>
            </a:pPr>
            <a:r>
              <a:rPr lang="en-US" sz="1600" dirty="0"/>
              <a:t>Object: Date</a:t>
            </a:r>
          </a:p>
          <a:p>
            <a:pPr marL="285750" indent="-285750">
              <a:buFont typeface="Arial" panose="020B0604020202020204" pitchFamily="34" charset="0"/>
              <a:buChar char="•"/>
            </a:pPr>
            <a:r>
              <a:rPr lang="en-US" sz="1600" dirty="0"/>
              <a:t>Property: was administered</a:t>
            </a:r>
          </a:p>
        </p:txBody>
      </p:sp>
    </p:spTree>
    <p:extLst>
      <p:ext uri="{BB962C8B-B14F-4D97-AF65-F5344CB8AC3E}">
        <p14:creationId xmlns:p14="http://schemas.microsoft.com/office/powerpoint/2010/main" val="152477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9144000" cy="6858001"/>
          </a:xfrm>
          <a:prstGeom prst="rect">
            <a:avLst/>
          </a:prstGeom>
        </p:spPr>
      </p:pic>
      <p:sp>
        <p:nvSpPr>
          <p:cNvPr id="2" name="Title 1"/>
          <p:cNvSpPr>
            <a:spLocks noGrp="1"/>
          </p:cNvSpPr>
          <p:nvPr>
            <p:ph type="title"/>
          </p:nvPr>
        </p:nvSpPr>
        <p:spPr>
          <a:xfrm>
            <a:off x="145774" y="139840"/>
            <a:ext cx="7699513" cy="695048"/>
          </a:xfrm>
        </p:spPr>
        <p:txBody>
          <a:bodyPr/>
          <a:lstStyle/>
          <a:p>
            <a:r>
              <a:rPr lang="en-US" dirty="0"/>
              <a:t>Benefits of MDMI 2.0 </a:t>
            </a:r>
            <a:r>
              <a:rPr lang="en-US" sz="2800" dirty="0"/>
              <a:t>(cont’d)</a:t>
            </a:r>
            <a:endParaRPr lang="en-US" dirty="0"/>
          </a:p>
        </p:txBody>
      </p:sp>
      <p:sp>
        <p:nvSpPr>
          <p:cNvPr id="5" name="Slide Number Placeholder 4"/>
          <p:cNvSpPr>
            <a:spLocks noGrp="1"/>
          </p:cNvSpPr>
          <p:nvPr>
            <p:ph type="sldNum" sz="quarter" idx="12"/>
          </p:nvPr>
        </p:nvSpPr>
        <p:spPr>
          <a:xfrm>
            <a:off x="6816587" y="6322529"/>
            <a:ext cx="2057400" cy="365125"/>
          </a:xfrm>
        </p:spPr>
        <p:txBody>
          <a:bodyPr/>
          <a:lstStyle/>
          <a:p>
            <a:fld id="{3519D20D-F37E-4BB9-9384-79154AD1BAC7}" type="slidenum">
              <a:rPr lang="en-US" sz="1600" b="1" smtClean="0">
                <a:solidFill>
                  <a:schemeClr val="bg1"/>
                </a:solidFill>
              </a:rPr>
              <a:t>14</a:t>
            </a:fld>
            <a:endParaRPr lang="en-US" sz="1600" b="1" dirty="0">
              <a:solidFill>
                <a:schemeClr val="bg1"/>
              </a:solidFill>
            </a:endParaRPr>
          </a:p>
        </p:txBody>
      </p:sp>
      <p:sp>
        <p:nvSpPr>
          <p:cNvPr id="6" name="Rectangle 5">
            <a:extLst>
              <a:ext uri="{FF2B5EF4-FFF2-40B4-BE49-F238E27FC236}">
                <a16:creationId xmlns:a16="http://schemas.microsoft.com/office/drawing/2014/main" id="{88839E93-BF4E-454B-860E-505EC5425582}"/>
              </a:ext>
            </a:extLst>
          </p:cNvPr>
          <p:cNvSpPr/>
          <p:nvPr/>
        </p:nvSpPr>
        <p:spPr>
          <a:xfrm>
            <a:off x="145774" y="6202017"/>
            <a:ext cx="6069496" cy="6559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C706798E-CCA3-4D1F-BFB0-9C30DA5B539A}"/>
              </a:ext>
            </a:extLst>
          </p:cNvPr>
          <p:cNvSpPr txBox="1"/>
          <p:nvPr/>
        </p:nvSpPr>
        <p:spPr>
          <a:xfrm>
            <a:off x="516836" y="1762539"/>
            <a:ext cx="4644712" cy="4124206"/>
          </a:xfrm>
          <a:prstGeom prst="rect">
            <a:avLst/>
          </a:prstGeom>
          <a:noFill/>
        </p:spPr>
        <p:txBody>
          <a:bodyPr wrap="square" rtlCol="0">
            <a:spAutoFit/>
          </a:bodyPr>
          <a:lstStyle/>
          <a:p>
            <a:r>
              <a:rPr lang="en-US" sz="2800" b="1" dirty="0"/>
              <a:t>Content Awareness</a:t>
            </a:r>
            <a:endParaRPr lang="en-US" dirty="0"/>
          </a:p>
          <a:p>
            <a:pPr marL="285750" indent="-285750">
              <a:buFont typeface="Arial" panose="020B0604020202020204" pitchFamily="34" charset="0"/>
              <a:buChar char="•"/>
            </a:pPr>
            <a:r>
              <a:rPr lang="en-US" dirty="0"/>
              <a:t>Shared Clinical Pathways</a:t>
            </a:r>
          </a:p>
          <a:p>
            <a:pPr marL="742950" lvl="1" indent="-285750">
              <a:buFont typeface="Calibri" panose="020F0502020204030204" pitchFamily="34" charset="0"/>
              <a:buChar char="₋"/>
            </a:pPr>
            <a:r>
              <a:rPr lang="en-US" dirty="0"/>
              <a:t>Use of the SEER  linked to SOLOR to annotate concepts in process models and services</a:t>
            </a:r>
          </a:p>
          <a:p>
            <a:pPr marL="742950" lvl="1" indent="-285750">
              <a:buFont typeface="Calibri" panose="020F0502020204030204" pitchFamily="34" charset="0"/>
              <a:buChar char="₋"/>
            </a:pPr>
            <a:endParaRPr lang="en-US" dirty="0"/>
          </a:p>
          <a:p>
            <a:pPr marL="742950" lvl="1" indent="-285750">
              <a:buFont typeface="Calibri" panose="020F0502020204030204" pitchFamily="34" charset="0"/>
              <a:buChar char="₋"/>
            </a:pPr>
            <a:endParaRPr lang="en-US" dirty="0"/>
          </a:p>
          <a:p>
            <a:pPr marL="285750" indent="-285750">
              <a:buFont typeface="Arial" panose="020B0604020202020204" pitchFamily="34" charset="0"/>
              <a:buChar char="•"/>
            </a:pPr>
            <a:r>
              <a:rPr lang="en-US" dirty="0"/>
              <a:t>Dynamic Discovery at Point of Care Service </a:t>
            </a:r>
          </a:p>
          <a:p>
            <a:pPr marL="742950" lvl="1" indent="-285750">
              <a:buFont typeface="Calibri" panose="020F0502020204030204" pitchFamily="34" charset="0"/>
              <a:buChar char="₋"/>
            </a:pPr>
            <a:r>
              <a:rPr lang="en-US" dirty="0"/>
              <a:t>Florida and Massachusetts Behavioral </a:t>
            </a:r>
            <a:br>
              <a:rPr lang="en-US" dirty="0"/>
            </a:br>
            <a:r>
              <a:rPr lang="en-US" dirty="0"/>
              <a:t>Health Community, Opioid Crisis</a:t>
            </a:r>
          </a:p>
          <a:p>
            <a:pPr marL="742950" lvl="1" indent="-285750">
              <a:buFont typeface="Calibri" panose="020F0502020204030204" pitchFamily="34" charset="0"/>
              <a:buChar char="₋"/>
            </a:pPr>
            <a:r>
              <a:rPr lang="en-US" dirty="0"/>
              <a:t>Point of Care service provider recognized problem</a:t>
            </a:r>
          </a:p>
          <a:p>
            <a:pPr marL="742950" lvl="1" indent="-285750">
              <a:buFont typeface="Calibri" panose="020F0502020204030204" pitchFamily="34" charset="0"/>
              <a:buChar char="₋"/>
            </a:pPr>
            <a:r>
              <a:rPr lang="en-US" dirty="0"/>
              <a:t>How do they provide the What, Who, </a:t>
            </a:r>
            <a:br>
              <a:rPr lang="en-US" dirty="0"/>
            </a:br>
            <a:r>
              <a:rPr lang="en-US" dirty="0"/>
              <a:t>and When</a:t>
            </a:r>
          </a:p>
        </p:txBody>
      </p:sp>
      <p:pic>
        <p:nvPicPr>
          <p:cNvPr id="8" name="Picture 7">
            <a:extLst>
              <a:ext uri="{FF2B5EF4-FFF2-40B4-BE49-F238E27FC236}">
                <a16:creationId xmlns:a16="http://schemas.microsoft.com/office/drawing/2014/main" id="{C6CF9225-EEE8-45C8-A222-EA31A5845333}"/>
              </a:ext>
            </a:extLst>
          </p:cNvPr>
          <p:cNvPicPr>
            <a:picLocks noChangeAspect="1"/>
          </p:cNvPicPr>
          <p:nvPr/>
        </p:nvPicPr>
        <p:blipFill>
          <a:blip r:embed="rId4"/>
          <a:stretch>
            <a:fillRect/>
          </a:stretch>
        </p:blipFill>
        <p:spPr>
          <a:xfrm>
            <a:off x="5261309" y="1900939"/>
            <a:ext cx="3365855" cy="2520650"/>
          </a:xfrm>
          <a:prstGeom prst="rect">
            <a:avLst/>
          </a:prstGeom>
        </p:spPr>
      </p:pic>
    </p:spTree>
    <p:extLst>
      <p:ext uri="{BB962C8B-B14F-4D97-AF65-F5344CB8AC3E}">
        <p14:creationId xmlns:p14="http://schemas.microsoft.com/office/powerpoint/2010/main" val="3744221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9144000" cy="6858001"/>
          </a:xfrm>
          <a:prstGeom prst="rect">
            <a:avLst/>
          </a:prstGeom>
        </p:spPr>
      </p:pic>
      <p:sp>
        <p:nvSpPr>
          <p:cNvPr id="2" name="Title 1"/>
          <p:cNvSpPr>
            <a:spLocks noGrp="1"/>
          </p:cNvSpPr>
          <p:nvPr>
            <p:ph type="title"/>
          </p:nvPr>
        </p:nvSpPr>
        <p:spPr>
          <a:xfrm>
            <a:off x="145774" y="139840"/>
            <a:ext cx="7699513" cy="695048"/>
          </a:xfrm>
        </p:spPr>
        <p:txBody>
          <a:bodyPr/>
          <a:lstStyle/>
          <a:p>
            <a:r>
              <a:rPr lang="en-US" dirty="0"/>
              <a:t>In Summary</a:t>
            </a:r>
          </a:p>
        </p:txBody>
      </p:sp>
      <p:sp>
        <p:nvSpPr>
          <p:cNvPr id="5" name="Slide Number Placeholder 4"/>
          <p:cNvSpPr>
            <a:spLocks noGrp="1"/>
          </p:cNvSpPr>
          <p:nvPr>
            <p:ph type="sldNum" sz="quarter" idx="12"/>
          </p:nvPr>
        </p:nvSpPr>
        <p:spPr>
          <a:xfrm>
            <a:off x="6816587" y="6322529"/>
            <a:ext cx="2057400" cy="365125"/>
          </a:xfrm>
        </p:spPr>
        <p:txBody>
          <a:bodyPr/>
          <a:lstStyle/>
          <a:p>
            <a:fld id="{3519D20D-F37E-4BB9-9384-79154AD1BAC7}" type="slidenum">
              <a:rPr lang="en-US" sz="1600" b="1" smtClean="0">
                <a:solidFill>
                  <a:schemeClr val="bg1"/>
                </a:solidFill>
              </a:rPr>
              <a:t>15</a:t>
            </a:fld>
            <a:endParaRPr lang="en-US" sz="1600" b="1" dirty="0">
              <a:solidFill>
                <a:schemeClr val="bg1"/>
              </a:solidFill>
            </a:endParaRPr>
          </a:p>
        </p:txBody>
      </p:sp>
      <p:sp>
        <p:nvSpPr>
          <p:cNvPr id="6" name="Rectangle 5">
            <a:extLst>
              <a:ext uri="{FF2B5EF4-FFF2-40B4-BE49-F238E27FC236}">
                <a16:creationId xmlns:a16="http://schemas.microsoft.com/office/drawing/2014/main" id="{88839E93-BF4E-454B-860E-505EC5425582}"/>
              </a:ext>
            </a:extLst>
          </p:cNvPr>
          <p:cNvSpPr/>
          <p:nvPr/>
        </p:nvSpPr>
        <p:spPr>
          <a:xfrm>
            <a:off x="145774" y="6202017"/>
            <a:ext cx="6069496" cy="6559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C706798E-CCA3-4D1F-BFB0-9C30DA5B539A}"/>
              </a:ext>
            </a:extLst>
          </p:cNvPr>
          <p:cNvSpPr txBox="1"/>
          <p:nvPr/>
        </p:nvSpPr>
        <p:spPr>
          <a:xfrm>
            <a:off x="516835" y="1762539"/>
            <a:ext cx="8357151"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MDMI and SOLOR are complementary.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MDMI would like to use SOLOR as the Reference Model for meaning.</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Filling the gap in the Information Architecture will continue to reveal new opportunities to drive best practices and clinical workflow across the entire continuum of care, integrating multiple providers working in independent systems.</a:t>
            </a:r>
          </a:p>
        </p:txBody>
      </p:sp>
    </p:spTree>
    <p:extLst>
      <p:ext uri="{BB962C8B-B14F-4D97-AF65-F5344CB8AC3E}">
        <p14:creationId xmlns:p14="http://schemas.microsoft.com/office/powerpoint/2010/main" val="3332348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9144000" cy="6858001"/>
          </a:xfrm>
          <a:prstGeom prst="rect">
            <a:avLst/>
          </a:prstGeom>
        </p:spPr>
      </p:pic>
      <p:sp>
        <p:nvSpPr>
          <p:cNvPr id="2" name="Title 1"/>
          <p:cNvSpPr>
            <a:spLocks noGrp="1"/>
          </p:cNvSpPr>
          <p:nvPr>
            <p:ph type="title"/>
          </p:nvPr>
        </p:nvSpPr>
        <p:spPr>
          <a:xfrm>
            <a:off x="722243" y="2595254"/>
            <a:ext cx="7699513" cy="3070758"/>
          </a:xfrm>
        </p:spPr>
        <p:txBody>
          <a:bodyPr>
            <a:noAutofit/>
          </a:bodyPr>
          <a:lstStyle/>
          <a:p>
            <a:pPr algn="ctr"/>
            <a:r>
              <a:rPr lang="en-US" sz="8800" dirty="0"/>
              <a:t>Q&amp;A</a:t>
            </a:r>
            <a:br>
              <a:rPr lang="en-US" sz="7200" dirty="0"/>
            </a:br>
            <a:br>
              <a:rPr lang="en-US" sz="7200" dirty="0"/>
            </a:br>
            <a:r>
              <a:rPr lang="en-US" sz="2800" dirty="0"/>
              <a:t>Questions may also be directed to </a:t>
            </a:r>
            <a:r>
              <a:rPr lang="en-US" sz="2800" dirty="0">
                <a:hlinkClick r:id="rId3"/>
              </a:rPr>
              <a:t>Ken.Lord@bookzurman.com</a:t>
            </a:r>
            <a:r>
              <a:rPr lang="en-US" sz="2800" dirty="0"/>
              <a:t>. </a:t>
            </a:r>
            <a:endParaRPr lang="en-US" sz="7200" dirty="0"/>
          </a:p>
        </p:txBody>
      </p:sp>
      <p:sp>
        <p:nvSpPr>
          <p:cNvPr id="5" name="Slide Number Placeholder 4"/>
          <p:cNvSpPr>
            <a:spLocks noGrp="1"/>
          </p:cNvSpPr>
          <p:nvPr>
            <p:ph type="sldNum" sz="quarter" idx="12"/>
          </p:nvPr>
        </p:nvSpPr>
        <p:spPr>
          <a:xfrm>
            <a:off x="6816587" y="6322529"/>
            <a:ext cx="2057400" cy="365125"/>
          </a:xfrm>
        </p:spPr>
        <p:txBody>
          <a:bodyPr/>
          <a:lstStyle/>
          <a:p>
            <a:fld id="{3519D20D-F37E-4BB9-9384-79154AD1BAC7}" type="slidenum">
              <a:rPr lang="en-US" sz="1600" b="1" smtClean="0">
                <a:solidFill>
                  <a:schemeClr val="bg1"/>
                </a:solidFill>
              </a:rPr>
              <a:t>16</a:t>
            </a:fld>
            <a:endParaRPr lang="en-US" sz="1600" b="1" dirty="0">
              <a:solidFill>
                <a:schemeClr val="bg1"/>
              </a:solidFill>
            </a:endParaRPr>
          </a:p>
        </p:txBody>
      </p:sp>
      <p:sp>
        <p:nvSpPr>
          <p:cNvPr id="6" name="Rectangle 5">
            <a:extLst>
              <a:ext uri="{FF2B5EF4-FFF2-40B4-BE49-F238E27FC236}">
                <a16:creationId xmlns:a16="http://schemas.microsoft.com/office/drawing/2014/main" id="{88839E93-BF4E-454B-860E-505EC5425582}"/>
              </a:ext>
            </a:extLst>
          </p:cNvPr>
          <p:cNvSpPr/>
          <p:nvPr/>
        </p:nvSpPr>
        <p:spPr>
          <a:xfrm>
            <a:off x="145774" y="6202017"/>
            <a:ext cx="6069496" cy="6559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2236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9144000" cy="6858001"/>
          </a:xfrm>
          <a:prstGeom prst="rect">
            <a:avLst/>
          </a:prstGeom>
        </p:spPr>
      </p:pic>
      <p:sp>
        <p:nvSpPr>
          <p:cNvPr id="2" name="Title 1"/>
          <p:cNvSpPr>
            <a:spLocks noGrp="1"/>
          </p:cNvSpPr>
          <p:nvPr>
            <p:ph type="title"/>
          </p:nvPr>
        </p:nvSpPr>
        <p:spPr>
          <a:xfrm>
            <a:off x="145774" y="139840"/>
            <a:ext cx="7699513" cy="695048"/>
          </a:xfrm>
        </p:spPr>
        <p:txBody>
          <a:bodyPr/>
          <a:lstStyle/>
          <a:p>
            <a:r>
              <a:rPr lang="en-US" dirty="0"/>
              <a:t>Webinar Agenda</a:t>
            </a:r>
          </a:p>
        </p:txBody>
      </p:sp>
      <p:sp>
        <p:nvSpPr>
          <p:cNvPr id="5" name="Slide Number Placeholder 4"/>
          <p:cNvSpPr>
            <a:spLocks noGrp="1"/>
          </p:cNvSpPr>
          <p:nvPr>
            <p:ph type="sldNum" sz="quarter" idx="12"/>
          </p:nvPr>
        </p:nvSpPr>
        <p:spPr>
          <a:xfrm>
            <a:off x="6816587" y="6322529"/>
            <a:ext cx="2057400" cy="365125"/>
          </a:xfrm>
        </p:spPr>
        <p:txBody>
          <a:bodyPr/>
          <a:lstStyle/>
          <a:p>
            <a:fld id="{3519D20D-F37E-4BB9-9384-79154AD1BAC7}" type="slidenum">
              <a:rPr lang="en-US" sz="1600" b="1" smtClean="0">
                <a:solidFill>
                  <a:schemeClr val="bg1"/>
                </a:solidFill>
              </a:rPr>
              <a:t>2</a:t>
            </a:fld>
            <a:endParaRPr lang="en-US" sz="1600" b="1" dirty="0">
              <a:solidFill>
                <a:schemeClr val="bg1"/>
              </a:solidFill>
            </a:endParaRPr>
          </a:p>
        </p:txBody>
      </p:sp>
      <p:sp>
        <p:nvSpPr>
          <p:cNvPr id="6" name="Rectangle 5">
            <a:extLst>
              <a:ext uri="{FF2B5EF4-FFF2-40B4-BE49-F238E27FC236}">
                <a16:creationId xmlns:a16="http://schemas.microsoft.com/office/drawing/2014/main" id="{88839E93-BF4E-454B-860E-505EC5425582}"/>
              </a:ext>
            </a:extLst>
          </p:cNvPr>
          <p:cNvSpPr/>
          <p:nvPr/>
        </p:nvSpPr>
        <p:spPr>
          <a:xfrm>
            <a:off x="145774" y="6202017"/>
            <a:ext cx="6069496" cy="6559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8E3CC7A-AFF6-4E12-BF8A-A9E1E43EE38A}"/>
              </a:ext>
            </a:extLst>
          </p:cNvPr>
          <p:cNvSpPr txBox="1"/>
          <p:nvPr/>
        </p:nvSpPr>
        <p:spPr>
          <a:xfrm>
            <a:off x="540026" y="1648531"/>
            <a:ext cx="8603974" cy="3046988"/>
          </a:xfrm>
          <a:prstGeom prst="rect">
            <a:avLst/>
          </a:prstGeom>
          <a:noFill/>
        </p:spPr>
        <p:txBody>
          <a:bodyPr wrap="square" rtlCol="0">
            <a:spAutoFit/>
          </a:bodyPr>
          <a:lstStyle/>
          <a:p>
            <a:pPr marL="342900" indent="-342900">
              <a:buFont typeface="+mj-lt"/>
              <a:buAutoNum type="arabicPeriod"/>
            </a:pPr>
            <a:r>
              <a:rPr lang="en-US" sz="3200" dirty="0"/>
              <a:t> MDMI Background</a:t>
            </a:r>
          </a:p>
          <a:p>
            <a:pPr marL="342900" indent="-342900">
              <a:buFont typeface="+mj-lt"/>
              <a:buAutoNum type="arabicPeriod"/>
            </a:pPr>
            <a:r>
              <a:rPr lang="en-US" sz="3200" dirty="0"/>
              <a:t> Positioning of MDMI with SOLOR</a:t>
            </a:r>
          </a:p>
          <a:p>
            <a:pPr marL="342900" indent="-342900">
              <a:buFont typeface="+mj-lt"/>
              <a:buAutoNum type="arabicPeriod"/>
            </a:pPr>
            <a:r>
              <a:rPr lang="en-US" sz="3200" dirty="0"/>
              <a:t> MDMI Technical Introduction</a:t>
            </a:r>
          </a:p>
          <a:p>
            <a:pPr marL="342900" indent="-342900">
              <a:buFont typeface="+mj-lt"/>
              <a:buAutoNum type="arabicPeriod"/>
            </a:pPr>
            <a:r>
              <a:rPr lang="en-US" sz="3200" dirty="0"/>
              <a:t> Why MDMI Needs SOLOR / a Reference Model</a:t>
            </a:r>
          </a:p>
          <a:p>
            <a:pPr marL="342900" indent="-342900">
              <a:buFont typeface="+mj-lt"/>
              <a:buAutoNum type="arabicPeriod"/>
            </a:pPr>
            <a:r>
              <a:rPr lang="en-US" sz="3200" dirty="0"/>
              <a:t> Our Present Plan</a:t>
            </a:r>
          </a:p>
          <a:p>
            <a:pPr marL="342900" indent="-342900">
              <a:buFont typeface="+mj-lt"/>
              <a:buAutoNum type="arabicPeriod"/>
            </a:pPr>
            <a:r>
              <a:rPr lang="en-US" sz="3200" dirty="0"/>
              <a:t> Future Opportunities </a:t>
            </a:r>
          </a:p>
        </p:txBody>
      </p:sp>
    </p:spTree>
    <p:extLst>
      <p:ext uri="{BB962C8B-B14F-4D97-AF65-F5344CB8AC3E}">
        <p14:creationId xmlns:p14="http://schemas.microsoft.com/office/powerpoint/2010/main" val="145240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9144000" cy="6858001"/>
          </a:xfrm>
          <a:prstGeom prst="rect">
            <a:avLst/>
          </a:prstGeom>
        </p:spPr>
      </p:pic>
      <p:sp>
        <p:nvSpPr>
          <p:cNvPr id="2" name="Title 1"/>
          <p:cNvSpPr>
            <a:spLocks noGrp="1"/>
          </p:cNvSpPr>
          <p:nvPr>
            <p:ph type="title"/>
          </p:nvPr>
        </p:nvSpPr>
        <p:spPr>
          <a:xfrm>
            <a:off x="145774" y="139840"/>
            <a:ext cx="7699513" cy="695048"/>
          </a:xfrm>
        </p:spPr>
        <p:txBody>
          <a:bodyPr/>
          <a:lstStyle/>
          <a:p>
            <a:r>
              <a:rPr lang="en-US" dirty="0"/>
              <a:t>MDMI Background</a:t>
            </a:r>
          </a:p>
        </p:txBody>
      </p:sp>
      <p:sp>
        <p:nvSpPr>
          <p:cNvPr id="5" name="Slide Number Placeholder 4"/>
          <p:cNvSpPr>
            <a:spLocks noGrp="1"/>
          </p:cNvSpPr>
          <p:nvPr>
            <p:ph type="sldNum" sz="quarter" idx="12"/>
          </p:nvPr>
        </p:nvSpPr>
        <p:spPr>
          <a:xfrm>
            <a:off x="6816587" y="6322529"/>
            <a:ext cx="2057400" cy="365125"/>
          </a:xfrm>
        </p:spPr>
        <p:txBody>
          <a:bodyPr/>
          <a:lstStyle/>
          <a:p>
            <a:fld id="{3519D20D-F37E-4BB9-9384-79154AD1BAC7}" type="slidenum">
              <a:rPr lang="en-US" sz="1600" b="1" smtClean="0">
                <a:solidFill>
                  <a:schemeClr val="bg1"/>
                </a:solidFill>
              </a:rPr>
              <a:t>3</a:t>
            </a:fld>
            <a:endParaRPr lang="en-US" sz="1600" b="1" dirty="0">
              <a:solidFill>
                <a:schemeClr val="bg1"/>
              </a:solidFill>
            </a:endParaRPr>
          </a:p>
        </p:txBody>
      </p:sp>
      <p:sp>
        <p:nvSpPr>
          <p:cNvPr id="6" name="Rectangle 5">
            <a:extLst>
              <a:ext uri="{FF2B5EF4-FFF2-40B4-BE49-F238E27FC236}">
                <a16:creationId xmlns:a16="http://schemas.microsoft.com/office/drawing/2014/main" id="{88839E93-BF4E-454B-860E-505EC5425582}"/>
              </a:ext>
            </a:extLst>
          </p:cNvPr>
          <p:cNvSpPr/>
          <p:nvPr/>
        </p:nvSpPr>
        <p:spPr>
          <a:xfrm>
            <a:off x="145774" y="6202017"/>
            <a:ext cx="6069496" cy="6559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8E3CC7A-AFF6-4E12-BF8A-A9E1E43EE38A}"/>
              </a:ext>
            </a:extLst>
          </p:cNvPr>
          <p:cNvSpPr txBox="1"/>
          <p:nvPr/>
        </p:nvSpPr>
        <p:spPr>
          <a:xfrm>
            <a:off x="540026" y="1648531"/>
            <a:ext cx="8603974" cy="3662541"/>
          </a:xfrm>
          <a:prstGeom prst="rect">
            <a:avLst/>
          </a:prstGeom>
          <a:noFill/>
        </p:spPr>
        <p:txBody>
          <a:bodyPr wrap="square" rtlCol="0">
            <a:spAutoFit/>
          </a:bodyPr>
          <a:lstStyle/>
          <a:p>
            <a:r>
              <a:rPr lang="en-US" dirty="0"/>
              <a:t>Model Driven Message Interoperability (MDMI):</a:t>
            </a:r>
          </a:p>
          <a:p>
            <a:pPr marL="742950" lvl="1" indent="-285750">
              <a:buFont typeface="Arial" panose="020B0604020202020204" pitchFamily="34" charset="0"/>
              <a:buChar char="•"/>
            </a:pPr>
            <a:r>
              <a:rPr lang="en-US" sz="1600" dirty="0"/>
              <a:t>An open Object Management Group (OMG) standard,</a:t>
            </a:r>
          </a:p>
          <a:p>
            <a:pPr marL="742950" lvl="1" indent="-285750">
              <a:buFont typeface="Arial" panose="020B0604020202020204" pitchFamily="34" charset="0"/>
              <a:buChar char="•"/>
            </a:pPr>
            <a:r>
              <a:rPr lang="en-US" sz="1600" dirty="0"/>
              <a:t>current version 1.0</a:t>
            </a:r>
          </a:p>
          <a:p>
            <a:pPr marL="742950" lvl="1" indent="-285750">
              <a:buFont typeface="Arial" panose="020B0604020202020204" pitchFamily="34" charset="0"/>
              <a:buChar char="•"/>
            </a:pPr>
            <a:r>
              <a:rPr lang="en-US" sz="1600" dirty="0"/>
              <a:t>provides transformations between information in </a:t>
            </a:r>
            <a:br>
              <a:rPr lang="en-US" sz="1600" dirty="0"/>
            </a:br>
            <a:r>
              <a:rPr lang="en-US" sz="1600" dirty="0"/>
              <a:t>different applications and services</a:t>
            </a:r>
          </a:p>
          <a:p>
            <a:endParaRPr lang="en-US" dirty="0"/>
          </a:p>
          <a:p>
            <a:r>
              <a:rPr lang="en-US" dirty="0"/>
              <a:t>Projects using MDMI:</a:t>
            </a:r>
          </a:p>
          <a:p>
            <a:pPr marL="742950" lvl="1" indent="-285750">
              <a:buFont typeface="Arial" panose="020B0604020202020204" pitchFamily="34" charset="0"/>
              <a:buChar char="•"/>
            </a:pPr>
            <a:r>
              <a:rPr lang="en-US" sz="1600" dirty="0"/>
              <a:t>Partners Research (CCDA to i2b2)</a:t>
            </a:r>
          </a:p>
          <a:p>
            <a:pPr marL="742950" lvl="1" indent="-285750">
              <a:buFont typeface="Arial" panose="020B0604020202020204" pitchFamily="34" charset="0"/>
              <a:buChar char="•"/>
            </a:pPr>
            <a:r>
              <a:rPr lang="en-US" sz="1600" dirty="0"/>
              <a:t>SAMHSA (Semantic Information Workbench, IExHUB, and OCP)</a:t>
            </a:r>
          </a:p>
          <a:p>
            <a:pPr marL="742950" lvl="1" indent="-285750">
              <a:buFont typeface="Arial" panose="020B0604020202020204" pitchFamily="34" charset="0"/>
              <a:buChar char="•"/>
            </a:pPr>
            <a:r>
              <a:rPr lang="en-US" sz="1600" dirty="0"/>
              <a:t>HL7 Cross Paradigm Transformation Projects (Immunizations, CDA-FHIR-V2-CIMI)</a:t>
            </a:r>
          </a:p>
          <a:p>
            <a:pPr marL="742950" lvl="1" indent="-285750">
              <a:buFont typeface="Arial" panose="020B0604020202020204" pitchFamily="34" charset="0"/>
              <a:buChar char="•"/>
            </a:pPr>
            <a:r>
              <a:rPr lang="en-US" sz="1600" dirty="0"/>
              <a:t>IPO JET Project (DES, VLER, FHIR)</a:t>
            </a:r>
          </a:p>
          <a:p>
            <a:pPr marL="742950" lvl="1" indent="-285750">
              <a:buFont typeface="Arial" panose="020B0604020202020204" pitchFamily="34" charset="0"/>
              <a:buChar char="•"/>
            </a:pPr>
            <a:r>
              <a:rPr lang="en-US" sz="1600" dirty="0"/>
              <a:t>Massachusetts Behavioral Healthcare Community Partners (Spreadsheets)</a:t>
            </a:r>
          </a:p>
          <a:p>
            <a:pPr marL="742950" lvl="1" indent="-285750">
              <a:buFont typeface="Arial" panose="020B0604020202020204" pitchFamily="34" charset="0"/>
              <a:buChar char="•"/>
            </a:pPr>
            <a:r>
              <a:rPr lang="en-US" sz="1600" dirty="0"/>
              <a:t>Perspecta (Transformation Service and Context Awareness in Clinical Pathways)</a:t>
            </a:r>
          </a:p>
          <a:p>
            <a:endParaRPr lang="en-US" dirty="0"/>
          </a:p>
        </p:txBody>
      </p:sp>
      <p:pic>
        <p:nvPicPr>
          <p:cNvPr id="8" name="Picture 7">
            <a:extLst>
              <a:ext uri="{FF2B5EF4-FFF2-40B4-BE49-F238E27FC236}">
                <a16:creationId xmlns:a16="http://schemas.microsoft.com/office/drawing/2014/main" id="{10C034F1-6647-41E5-AC58-46749236C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1822" y="834888"/>
            <a:ext cx="2773017" cy="2773017"/>
          </a:xfrm>
          <a:prstGeom prst="rect">
            <a:avLst/>
          </a:prstGeom>
        </p:spPr>
      </p:pic>
    </p:spTree>
    <p:extLst>
      <p:ext uri="{BB962C8B-B14F-4D97-AF65-F5344CB8AC3E}">
        <p14:creationId xmlns:p14="http://schemas.microsoft.com/office/powerpoint/2010/main" val="1278535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9144000" cy="6858001"/>
          </a:xfrm>
          <a:prstGeom prst="rect">
            <a:avLst/>
          </a:prstGeom>
        </p:spPr>
      </p:pic>
      <p:sp>
        <p:nvSpPr>
          <p:cNvPr id="2" name="Title 1"/>
          <p:cNvSpPr>
            <a:spLocks noGrp="1"/>
          </p:cNvSpPr>
          <p:nvPr>
            <p:ph type="title"/>
          </p:nvPr>
        </p:nvSpPr>
        <p:spPr>
          <a:xfrm>
            <a:off x="145774" y="139840"/>
            <a:ext cx="7699513" cy="695048"/>
          </a:xfrm>
        </p:spPr>
        <p:txBody>
          <a:bodyPr/>
          <a:lstStyle/>
          <a:p>
            <a:r>
              <a:rPr lang="en-US" dirty="0"/>
              <a:t>MDMI Positioning</a:t>
            </a:r>
          </a:p>
        </p:txBody>
      </p:sp>
      <p:sp>
        <p:nvSpPr>
          <p:cNvPr id="5" name="Slide Number Placeholder 4"/>
          <p:cNvSpPr>
            <a:spLocks noGrp="1"/>
          </p:cNvSpPr>
          <p:nvPr>
            <p:ph type="sldNum" sz="quarter" idx="12"/>
          </p:nvPr>
        </p:nvSpPr>
        <p:spPr>
          <a:xfrm>
            <a:off x="6816587" y="6322529"/>
            <a:ext cx="2057400" cy="365125"/>
          </a:xfrm>
        </p:spPr>
        <p:txBody>
          <a:bodyPr/>
          <a:lstStyle/>
          <a:p>
            <a:fld id="{3519D20D-F37E-4BB9-9384-79154AD1BAC7}" type="slidenum">
              <a:rPr lang="en-US" sz="1600" b="1" smtClean="0">
                <a:solidFill>
                  <a:schemeClr val="bg1"/>
                </a:solidFill>
              </a:rPr>
              <a:t>4</a:t>
            </a:fld>
            <a:endParaRPr lang="en-US" sz="1600" b="1" dirty="0">
              <a:solidFill>
                <a:schemeClr val="bg1"/>
              </a:solidFill>
            </a:endParaRPr>
          </a:p>
        </p:txBody>
      </p:sp>
      <p:sp>
        <p:nvSpPr>
          <p:cNvPr id="6" name="Rectangle 5">
            <a:extLst>
              <a:ext uri="{FF2B5EF4-FFF2-40B4-BE49-F238E27FC236}">
                <a16:creationId xmlns:a16="http://schemas.microsoft.com/office/drawing/2014/main" id="{88839E93-BF4E-454B-860E-505EC5425582}"/>
              </a:ext>
            </a:extLst>
          </p:cNvPr>
          <p:cNvSpPr/>
          <p:nvPr/>
        </p:nvSpPr>
        <p:spPr>
          <a:xfrm>
            <a:off x="145774" y="6202017"/>
            <a:ext cx="6069496" cy="6559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ube 2">
            <a:extLst>
              <a:ext uri="{FF2B5EF4-FFF2-40B4-BE49-F238E27FC236}">
                <a16:creationId xmlns:a16="http://schemas.microsoft.com/office/drawing/2014/main" id="{B236F813-0A6A-4F82-B1F1-19516468278F}"/>
              </a:ext>
            </a:extLst>
          </p:cNvPr>
          <p:cNvSpPr/>
          <p:nvPr/>
        </p:nvSpPr>
        <p:spPr>
          <a:xfrm>
            <a:off x="3051766" y="1580500"/>
            <a:ext cx="1028700" cy="996043"/>
          </a:xfrm>
          <a:prstGeom prst="cub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ube 6">
            <a:extLst>
              <a:ext uri="{FF2B5EF4-FFF2-40B4-BE49-F238E27FC236}">
                <a16:creationId xmlns:a16="http://schemas.microsoft.com/office/drawing/2014/main" id="{4A565AD6-E289-4A70-906A-9121F2EBC128}"/>
              </a:ext>
            </a:extLst>
          </p:cNvPr>
          <p:cNvSpPr/>
          <p:nvPr/>
        </p:nvSpPr>
        <p:spPr>
          <a:xfrm>
            <a:off x="3051766" y="3285415"/>
            <a:ext cx="1028700" cy="996043"/>
          </a:xfrm>
          <a:prstGeom prst="cub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rPr>
              <a:t>MDMI</a:t>
            </a:r>
          </a:p>
        </p:txBody>
      </p:sp>
      <p:sp>
        <p:nvSpPr>
          <p:cNvPr id="8" name="Cube 7">
            <a:extLst>
              <a:ext uri="{FF2B5EF4-FFF2-40B4-BE49-F238E27FC236}">
                <a16:creationId xmlns:a16="http://schemas.microsoft.com/office/drawing/2014/main" id="{592C54C4-1B0F-416F-B893-C9FA59524C26}"/>
              </a:ext>
            </a:extLst>
          </p:cNvPr>
          <p:cNvSpPr/>
          <p:nvPr/>
        </p:nvSpPr>
        <p:spPr>
          <a:xfrm>
            <a:off x="3051766" y="4990330"/>
            <a:ext cx="1028700" cy="996043"/>
          </a:xfrm>
          <a:prstGeom prst="cub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rPr>
              <a:t>SOLOR</a:t>
            </a:r>
          </a:p>
        </p:txBody>
      </p:sp>
      <p:sp>
        <p:nvSpPr>
          <p:cNvPr id="9" name="TextBox 8">
            <a:extLst>
              <a:ext uri="{FF2B5EF4-FFF2-40B4-BE49-F238E27FC236}">
                <a16:creationId xmlns:a16="http://schemas.microsoft.com/office/drawing/2014/main" id="{F64B96BF-60DD-4E75-81A6-6B3212822B50}"/>
              </a:ext>
            </a:extLst>
          </p:cNvPr>
          <p:cNvSpPr txBox="1"/>
          <p:nvPr/>
        </p:nvSpPr>
        <p:spPr>
          <a:xfrm>
            <a:off x="4575056" y="5317671"/>
            <a:ext cx="6069496" cy="338554"/>
          </a:xfrm>
          <a:prstGeom prst="rect">
            <a:avLst/>
          </a:prstGeom>
          <a:noFill/>
        </p:spPr>
        <p:txBody>
          <a:bodyPr wrap="square" rtlCol="0">
            <a:spAutoFit/>
          </a:bodyPr>
          <a:lstStyle/>
          <a:p>
            <a:r>
              <a:rPr lang="en-US" sz="1600" dirty="0">
                <a:solidFill>
                  <a:srgbClr val="002060"/>
                </a:solidFill>
                <a:latin typeface="Arial" panose="020B0604020202020204" pitchFamily="34" charset="0"/>
              </a:rPr>
              <a:t>Definitional Knowledge</a:t>
            </a:r>
          </a:p>
        </p:txBody>
      </p:sp>
      <p:sp>
        <p:nvSpPr>
          <p:cNvPr id="10" name="TextBox 9">
            <a:extLst>
              <a:ext uri="{FF2B5EF4-FFF2-40B4-BE49-F238E27FC236}">
                <a16:creationId xmlns:a16="http://schemas.microsoft.com/office/drawing/2014/main" id="{78BB97E2-AB9A-4195-97AC-A73657A38078}"/>
              </a:ext>
            </a:extLst>
          </p:cNvPr>
          <p:cNvSpPr txBox="1"/>
          <p:nvPr/>
        </p:nvSpPr>
        <p:spPr>
          <a:xfrm>
            <a:off x="4575056" y="3614159"/>
            <a:ext cx="6069496" cy="338554"/>
          </a:xfrm>
          <a:prstGeom prst="rect">
            <a:avLst/>
          </a:prstGeom>
          <a:noFill/>
        </p:spPr>
        <p:txBody>
          <a:bodyPr wrap="square" rtlCol="0">
            <a:spAutoFit/>
          </a:bodyPr>
          <a:lstStyle/>
          <a:p>
            <a:pPr defTabSz="342900" eaLnBrk="0" fontAlgn="base" hangingPunct="0">
              <a:spcBef>
                <a:spcPct val="0"/>
              </a:spcBef>
              <a:spcAft>
                <a:spcPct val="0"/>
              </a:spcAft>
            </a:pPr>
            <a:r>
              <a:rPr lang="en-US" sz="1600" dirty="0">
                <a:solidFill>
                  <a:srgbClr val="002060"/>
                </a:solidFill>
                <a:latin typeface="Arial" panose="020B0604020202020204" pitchFamily="34" charset="0"/>
              </a:rPr>
              <a:t>Structured Information / Domain Models</a:t>
            </a:r>
          </a:p>
        </p:txBody>
      </p:sp>
      <p:sp>
        <p:nvSpPr>
          <p:cNvPr id="12" name="TextBox 11">
            <a:extLst>
              <a:ext uri="{FF2B5EF4-FFF2-40B4-BE49-F238E27FC236}">
                <a16:creationId xmlns:a16="http://schemas.microsoft.com/office/drawing/2014/main" id="{1D5D27E8-4247-490F-ADA6-EDB06EADA812}"/>
              </a:ext>
            </a:extLst>
          </p:cNvPr>
          <p:cNvSpPr txBox="1"/>
          <p:nvPr/>
        </p:nvSpPr>
        <p:spPr>
          <a:xfrm>
            <a:off x="4575056" y="1910647"/>
            <a:ext cx="6069496" cy="338554"/>
          </a:xfrm>
          <a:prstGeom prst="rect">
            <a:avLst/>
          </a:prstGeom>
          <a:noFill/>
        </p:spPr>
        <p:txBody>
          <a:bodyPr wrap="square" rtlCol="0">
            <a:spAutoFit/>
          </a:bodyPr>
          <a:lstStyle/>
          <a:p>
            <a:pPr defTabSz="342900" eaLnBrk="0" fontAlgn="base" hangingPunct="0">
              <a:spcBef>
                <a:spcPct val="0"/>
              </a:spcBef>
              <a:spcAft>
                <a:spcPct val="0"/>
              </a:spcAft>
            </a:pPr>
            <a:r>
              <a:rPr lang="en-US" sz="1600" dirty="0">
                <a:solidFill>
                  <a:srgbClr val="002060"/>
                </a:solidFill>
                <a:latin typeface="Arial" panose="020B0604020202020204" pitchFamily="34" charset="0"/>
              </a:rPr>
              <a:t>Procedural and Assertion Knowledge</a:t>
            </a:r>
          </a:p>
        </p:txBody>
      </p:sp>
      <p:sp>
        <p:nvSpPr>
          <p:cNvPr id="13" name="TextBox 12">
            <a:extLst>
              <a:ext uri="{FF2B5EF4-FFF2-40B4-BE49-F238E27FC236}">
                <a16:creationId xmlns:a16="http://schemas.microsoft.com/office/drawing/2014/main" id="{DB7B4B94-E3E7-417E-954A-AE30D45DE125}"/>
              </a:ext>
            </a:extLst>
          </p:cNvPr>
          <p:cNvSpPr txBox="1"/>
          <p:nvPr/>
        </p:nvSpPr>
        <p:spPr>
          <a:xfrm>
            <a:off x="320794" y="5317671"/>
            <a:ext cx="2259120" cy="584775"/>
          </a:xfrm>
          <a:prstGeom prst="rect">
            <a:avLst/>
          </a:prstGeom>
          <a:noFill/>
        </p:spPr>
        <p:txBody>
          <a:bodyPr wrap="square" rtlCol="0">
            <a:spAutoFit/>
          </a:bodyPr>
          <a:lstStyle/>
          <a:p>
            <a:r>
              <a:rPr lang="en-US" sz="1600" dirty="0"/>
              <a:t>Web Science /</a:t>
            </a:r>
          </a:p>
          <a:p>
            <a:pPr algn="r"/>
            <a:r>
              <a:rPr lang="en-US" sz="1600" dirty="0"/>
              <a:t>Healthcare Informatics</a:t>
            </a:r>
          </a:p>
        </p:txBody>
      </p:sp>
      <p:sp>
        <p:nvSpPr>
          <p:cNvPr id="14" name="TextBox 13">
            <a:extLst>
              <a:ext uri="{FF2B5EF4-FFF2-40B4-BE49-F238E27FC236}">
                <a16:creationId xmlns:a16="http://schemas.microsoft.com/office/drawing/2014/main" id="{9D162F45-89C8-43A7-8BED-DFA0B8518035}"/>
              </a:ext>
            </a:extLst>
          </p:cNvPr>
          <p:cNvSpPr txBox="1"/>
          <p:nvPr/>
        </p:nvSpPr>
        <p:spPr>
          <a:xfrm>
            <a:off x="145774" y="1910647"/>
            <a:ext cx="2587585" cy="584775"/>
          </a:xfrm>
          <a:prstGeom prst="rect">
            <a:avLst/>
          </a:prstGeom>
          <a:noFill/>
        </p:spPr>
        <p:txBody>
          <a:bodyPr wrap="square" rtlCol="0">
            <a:spAutoFit/>
          </a:bodyPr>
          <a:lstStyle/>
          <a:p>
            <a:pPr algn="r"/>
            <a:r>
              <a:rPr lang="en-US" sz="1600" dirty="0"/>
              <a:t>Information Technology /</a:t>
            </a:r>
          </a:p>
          <a:p>
            <a:pPr algn="r"/>
            <a:r>
              <a:rPr lang="en-US" sz="1600" dirty="0"/>
              <a:t>System - Software Engineers</a:t>
            </a:r>
          </a:p>
        </p:txBody>
      </p:sp>
      <p:sp>
        <p:nvSpPr>
          <p:cNvPr id="27" name="Right Bracket 26">
            <a:extLst>
              <a:ext uri="{FF2B5EF4-FFF2-40B4-BE49-F238E27FC236}">
                <a16:creationId xmlns:a16="http://schemas.microsoft.com/office/drawing/2014/main" id="{62CA50AB-C3E5-455A-BD09-C1C77BAC29A7}"/>
              </a:ext>
            </a:extLst>
          </p:cNvPr>
          <p:cNvSpPr/>
          <p:nvPr/>
        </p:nvSpPr>
        <p:spPr>
          <a:xfrm>
            <a:off x="4080466" y="2000295"/>
            <a:ext cx="252501" cy="3469776"/>
          </a:xfrm>
          <a:prstGeom prst="rightBracket">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9" name="Straight Arrow Connector 28">
            <a:extLst>
              <a:ext uri="{FF2B5EF4-FFF2-40B4-BE49-F238E27FC236}">
                <a16:creationId xmlns:a16="http://schemas.microsoft.com/office/drawing/2014/main" id="{2BE91DA4-F1D5-4CC5-9618-A835B9B8BD84}"/>
              </a:ext>
            </a:extLst>
          </p:cNvPr>
          <p:cNvCxnSpPr>
            <a:stCxn id="3" idx="3"/>
          </p:cNvCxnSpPr>
          <p:nvPr/>
        </p:nvCxnSpPr>
        <p:spPr>
          <a:xfrm>
            <a:off x="3441611" y="2576543"/>
            <a:ext cx="2041" cy="7088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B77997E-94E9-4545-B34C-8180EE2374EE}"/>
              </a:ext>
            </a:extLst>
          </p:cNvPr>
          <p:cNvCxnSpPr>
            <a:stCxn id="7" idx="3"/>
          </p:cNvCxnSpPr>
          <p:nvPr/>
        </p:nvCxnSpPr>
        <p:spPr>
          <a:xfrm>
            <a:off x="3441611" y="4281458"/>
            <a:ext cx="2041" cy="7088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6736CE1-9281-45C9-8D9D-29B7DF4F0D1B}"/>
              </a:ext>
            </a:extLst>
          </p:cNvPr>
          <p:cNvSpPr txBox="1"/>
          <p:nvPr/>
        </p:nvSpPr>
        <p:spPr>
          <a:xfrm>
            <a:off x="5078542" y="2998976"/>
            <a:ext cx="1681843" cy="369332"/>
          </a:xfrm>
          <a:prstGeom prst="rect">
            <a:avLst/>
          </a:prstGeom>
          <a:noFill/>
        </p:spPr>
        <p:txBody>
          <a:bodyPr wrap="square" rtlCol="0">
            <a:spAutoFit/>
          </a:bodyPr>
          <a:lstStyle/>
          <a:p>
            <a:r>
              <a:rPr lang="en-US" dirty="0">
                <a:solidFill>
                  <a:schemeClr val="bg1"/>
                </a:solidFill>
              </a:rPr>
              <a:t>software</a:t>
            </a:r>
          </a:p>
        </p:txBody>
      </p:sp>
      <p:cxnSp>
        <p:nvCxnSpPr>
          <p:cNvPr id="53" name="Straight Connector 52">
            <a:extLst>
              <a:ext uri="{FF2B5EF4-FFF2-40B4-BE49-F238E27FC236}">
                <a16:creationId xmlns:a16="http://schemas.microsoft.com/office/drawing/2014/main" id="{26281B7B-3FF0-47E0-95D8-A0D0B3DA4DE0}"/>
              </a:ext>
            </a:extLst>
          </p:cNvPr>
          <p:cNvCxnSpPr>
            <a:cxnSpLocks/>
          </p:cNvCxnSpPr>
          <p:nvPr/>
        </p:nvCxnSpPr>
        <p:spPr>
          <a:xfrm flipV="1">
            <a:off x="3935605" y="2576543"/>
            <a:ext cx="0" cy="708872"/>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51BF6865-E084-4A05-B419-42C18DA4860F}"/>
              </a:ext>
            </a:extLst>
          </p:cNvPr>
          <p:cNvCxnSpPr/>
          <p:nvPr/>
        </p:nvCxnSpPr>
        <p:spPr>
          <a:xfrm flipV="1">
            <a:off x="3811302" y="2584292"/>
            <a:ext cx="0" cy="708872"/>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B5C79F5D-D08A-4294-8E4D-BE9A886475B0}"/>
              </a:ext>
            </a:extLst>
          </p:cNvPr>
          <p:cNvCxnSpPr/>
          <p:nvPr/>
        </p:nvCxnSpPr>
        <p:spPr>
          <a:xfrm flipV="1">
            <a:off x="3719862" y="2584292"/>
            <a:ext cx="0" cy="708872"/>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2BD1FEFE-3B3A-4C14-8320-A7798D9B3F37}"/>
              </a:ext>
            </a:extLst>
          </p:cNvPr>
          <p:cNvCxnSpPr/>
          <p:nvPr/>
        </p:nvCxnSpPr>
        <p:spPr>
          <a:xfrm flipV="1">
            <a:off x="3631488" y="2584292"/>
            <a:ext cx="0" cy="708872"/>
          </a:xfrm>
          <a:prstGeom prst="line">
            <a:avLst/>
          </a:prstGeom>
        </p:spPr>
        <p:style>
          <a:lnRef idx="1">
            <a:schemeClr val="dk1"/>
          </a:lnRef>
          <a:fillRef idx="0">
            <a:schemeClr val="dk1"/>
          </a:fillRef>
          <a:effectRef idx="0">
            <a:schemeClr val="dk1"/>
          </a:effectRef>
          <a:fontRef idx="minor">
            <a:schemeClr val="tx1"/>
          </a:fontRef>
        </p:style>
      </p:cxnSp>
      <p:sp>
        <p:nvSpPr>
          <p:cNvPr id="57" name="Flowchart: Multidocument 56">
            <a:extLst>
              <a:ext uri="{FF2B5EF4-FFF2-40B4-BE49-F238E27FC236}">
                <a16:creationId xmlns:a16="http://schemas.microsoft.com/office/drawing/2014/main" id="{0A0A9945-4BE4-408C-BF3A-FBAA394D8813}"/>
              </a:ext>
            </a:extLst>
          </p:cNvPr>
          <p:cNvSpPr/>
          <p:nvPr/>
        </p:nvSpPr>
        <p:spPr>
          <a:xfrm>
            <a:off x="3117875" y="1860678"/>
            <a:ext cx="1386853" cy="872886"/>
          </a:xfrm>
          <a:prstGeom prst="flowChartMultidocumen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Applications</a:t>
            </a:r>
          </a:p>
        </p:txBody>
      </p:sp>
    </p:spTree>
    <p:extLst>
      <p:ext uri="{BB962C8B-B14F-4D97-AF65-F5344CB8AC3E}">
        <p14:creationId xmlns:p14="http://schemas.microsoft.com/office/powerpoint/2010/main" val="259407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1"/>
          </a:xfrm>
          <a:prstGeom prst="rect">
            <a:avLst/>
          </a:prstGeom>
        </p:spPr>
      </p:pic>
      <p:sp>
        <p:nvSpPr>
          <p:cNvPr id="2" name="Title 1"/>
          <p:cNvSpPr>
            <a:spLocks noGrp="1"/>
          </p:cNvSpPr>
          <p:nvPr>
            <p:ph type="title"/>
          </p:nvPr>
        </p:nvSpPr>
        <p:spPr>
          <a:xfrm>
            <a:off x="145774" y="139840"/>
            <a:ext cx="7699513" cy="695048"/>
          </a:xfrm>
        </p:spPr>
        <p:txBody>
          <a:bodyPr/>
          <a:lstStyle/>
          <a:p>
            <a:r>
              <a:rPr lang="en-US" dirty="0"/>
              <a:t>MDMI &amp; SOLOR</a:t>
            </a:r>
          </a:p>
        </p:txBody>
      </p:sp>
      <p:sp>
        <p:nvSpPr>
          <p:cNvPr id="5" name="Slide Number Placeholder 4"/>
          <p:cNvSpPr>
            <a:spLocks noGrp="1"/>
          </p:cNvSpPr>
          <p:nvPr>
            <p:ph type="sldNum" sz="quarter" idx="12"/>
          </p:nvPr>
        </p:nvSpPr>
        <p:spPr>
          <a:xfrm>
            <a:off x="6816587" y="6322529"/>
            <a:ext cx="2057400" cy="365125"/>
          </a:xfrm>
        </p:spPr>
        <p:txBody>
          <a:bodyPr/>
          <a:lstStyle/>
          <a:p>
            <a:fld id="{3519D20D-F37E-4BB9-9384-79154AD1BAC7}" type="slidenum">
              <a:rPr lang="en-US" sz="1600" b="1" smtClean="0">
                <a:solidFill>
                  <a:schemeClr val="bg1"/>
                </a:solidFill>
              </a:rPr>
              <a:t>5</a:t>
            </a:fld>
            <a:endParaRPr lang="en-US" sz="1600" b="1" dirty="0">
              <a:solidFill>
                <a:schemeClr val="bg1"/>
              </a:solidFill>
            </a:endParaRPr>
          </a:p>
        </p:txBody>
      </p:sp>
      <p:sp>
        <p:nvSpPr>
          <p:cNvPr id="6" name="Rectangle 5">
            <a:extLst>
              <a:ext uri="{FF2B5EF4-FFF2-40B4-BE49-F238E27FC236}">
                <a16:creationId xmlns:a16="http://schemas.microsoft.com/office/drawing/2014/main" id="{88839E93-BF4E-454B-860E-505EC5425582}"/>
              </a:ext>
            </a:extLst>
          </p:cNvPr>
          <p:cNvSpPr/>
          <p:nvPr/>
        </p:nvSpPr>
        <p:spPr>
          <a:xfrm>
            <a:off x="145774" y="6202017"/>
            <a:ext cx="6069496" cy="6559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8E3CC7A-AFF6-4E12-BF8A-A9E1E43EE38A}"/>
              </a:ext>
            </a:extLst>
          </p:cNvPr>
          <p:cNvSpPr txBox="1"/>
          <p:nvPr/>
        </p:nvSpPr>
        <p:spPr>
          <a:xfrm>
            <a:off x="540026" y="1648531"/>
            <a:ext cx="8603974" cy="2800767"/>
          </a:xfrm>
          <a:prstGeom prst="rect">
            <a:avLst/>
          </a:prstGeom>
          <a:noFill/>
        </p:spPr>
        <p:txBody>
          <a:bodyPr wrap="square" rtlCol="0">
            <a:spAutoFit/>
          </a:bodyPr>
          <a:lstStyle/>
          <a:p>
            <a:r>
              <a:rPr lang="en-US" sz="2000" dirty="0"/>
              <a:t>Shared Goals and Principles</a:t>
            </a:r>
          </a:p>
          <a:p>
            <a:pPr marL="742950" lvl="1" indent="-285750">
              <a:buFont typeface="Arial" panose="020B0604020202020204" pitchFamily="34" charset="0"/>
              <a:buChar char="•"/>
            </a:pPr>
            <a:r>
              <a:rPr lang="en-US" sz="2000" dirty="0"/>
              <a:t>Working to improve the quality and safety of healthcare</a:t>
            </a:r>
          </a:p>
          <a:p>
            <a:pPr marL="742950" lvl="1" indent="-285750">
              <a:buFont typeface="Arial" panose="020B0604020202020204" pitchFamily="34" charset="0"/>
              <a:buChar char="•"/>
            </a:pPr>
            <a:r>
              <a:rPr lang="en-US" sz="2000" dirty="0"/>
              <a:t>Encoded data (ontologies and terminologies) is the foundation of meaning</a:t>
            </a:r>
          </a:p>
          <a:p>
            <a:pPr marL="742950" lvl="1" indent="-285750">
              <a:buFont typeface="Arial" panose="020B0604020202020204" pitchFamily="34" charset="0"/>
              <a:buChar char="•"/>
            </a:pPr>
            <a:r>
              <a:rPr lang="en-US" sz="2000" dirty="0"/>
              <a:t>Big bang transitions don’t work</a:t>
            </a:r>
          </a:p>
          <a:p>
            <a:pPr marL="742950" lvl="1" indent="-285750">
              <a:buFont typeface="Arial" panose="020B0604020202020204" pitchFamily="34" charset="0"/>
              <a:buChar char="•"/>
            </a:pPr>
            <a:r>
              <a:rPr lang="en-US" sz="2000" dirty="0"/>
              <a:t>Decision support will drive best practices and clinical workflow across the entire continuum of care, integrating multiple providers working in independent systems</a:t>
            </a:r>
          </a:p>
          <a:p>
            <a:endParaRPr lang="en-US" dirty="0"/>
          </a:p>
          <a:p>
            <a:endParaRPr lang="en-US" dirty="0"/>
          </a:p>
        </p:txBody>
      </p:sp>
      <p:pic>
        <p:nvPicPr>
          <p:cNvPr id="9" name="Picture 8" descr="A screenshot of a cell phone&#10;&#10;Description generated with very high confidence">
            <a:extLst>
              <a:ext uri="{FF2B5EF4-FFF2-40B4-BE49-F238E27FC236}">
                <a16:creationId xmlns:a16="http://schemas.microsoft.com/office/drawing/2014/main" id="{317F3937-BB93-4B31-85A7-43104CC55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028" y="4530233"/>
            <a:ext cx="6337943" cy="1123416"/>
          </a:xfrm>
          <a:prstGeom prst="rect">
            <a:avLst/>
          </a:prstGeom>
          <a:ln>
            <a:solidFill>
              <a:srgbClr val="002060"/>
            </a:solidFill>
          </a:ln>
        </p:spPr>
      </p:pic>
    </p:spTree>
    <p:extLst>
      <p:ext uri="{BB962C8B-B14F-4D97-AF65-F5344CB8AC3E}">
        <p14:creationId xmlns:p14="http://schemas.microsoft.com/office/powerpoint/2010/main" val="1426881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9144000" cy="6858001"/>
          </a:xfrm>
          <a:prstGeom prst="rect">
            <a:avLst/>
          </a:prstGeom>
        </p:spPr>
      </p:pic>
      <p:sp>
        <p:nvSpPr>
          <p:cNvPr id="2" name="Title 1"/>
          <p:cNvSpPr>
            <a:spLocks noGrp="1"/>
          </p:cNvSpPr>
          <p:nvPr>
            <p:ph type="title"/>
          </p:nvPr>
        </p:nvSpPr>
        <p:spPr>
          <a:xfrm>
            <a:off x="145774" y="139840"/>
            <a:ext cx="7699513" cy="695048"/>
          </a:xfrm>
        </p:spPr>
        <p:txBody>
          <a:bodyPr>
            <a:normAutofit fontScale="90000"/>
          </a:bodyPr>
          <a:lstStyle/>
          <a:p>
            <a:r>
              <a:rPr lang="en-US" sz="4800" dirty="0"/>
              <a:t>MDMI Meta Model </a:t>
            </a:r>
            <a:r>
              <a:rPr lang="en-US" sz="2000" dirty="0"/>
              <a:t>(Transformation Model)</a:t>
            </a:r>
            <a:endParaRPr lang="en-US" sz="4800" dirty="0"/>
          </a:p>
        </p:txBody>
      </p:sp>
      <p:sp>
        <p:nvSpPr>
          <p:cNvPr id="5" name="Slide Number Placeholder 4"/>
          <p:cNvSpPr>
            <a:spLocks noGrp="1"/>
          </p:cNvSpPr>
          <p:nvPr>
            <p:ph type="sldNum" sz="quarter" idx="12"/>
          </p:nvPr>
        </p:nvSpPr>
        <p:spPr>
          <a:xfrm>
            <a:off x="6816587" y="6322529"/>
            <a:ext cx="2057400" cy="365125"/>
          </a:xfrm>
        </p:spPr>
        <p:txBody>
          <a:bodyPr/>
          <a:lstStyle/>
          <a:p>
            <a:fld id="{3519D20D-F37E-4BB9-9384-79154AD1BAC7}" type="slidenum">
              <a:rPr lang="en-US" sz="1600" b="1" smtClean="0">
                <a:solidFill>
                  <a:schemeClr val="bg1"/>
                </a:solidFill>
              </a:rPr>
              <a:t>6</a:t>
            </a:fld>
            <a:endParaRPr lang="en-US" sz="1600" b="1" dirty="0">
              <a:solidFill>
                <a:schemeClr val="bg1"/>
              </a:solidFill>
            </a:endParaRPr>
          </a:p>
        </p:txBody>
      </p:sp>
      <p:sp>
        <p:nvSpPr>
          <p:cNvPr id="6" name="Rectangle 5">
            <a:extLst>
              <a:ext uri="{FF2B5EF4-FFF2-40B4-BE49-F238E27FC236}">
                <a16:creationId xmlns:a16="http://schemas.microsoft.com/office/drawing/2014/main" id="{88839E93-BF4E-454B-860E-505EC5425582}"/>
              </a:ext>
            </a:extLst>
          </p:cNvPr>
          <p:cNvSpPr/>
          <p:nvPr/>
        </p:nvSpPr>
        <p:spPr>
          <a:xfrm>
            <a:off x="145774" y="6202017"/>
            <a:ext cx="6069496" cy="6559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 name="TextBox 2">
            <a:extLst>
              <a:ext uri="{FF2B5EF4-FFF2-40B4-BE49-F238E27FC236}">
                <a16:creationId xmlns:a16="http://schemas.microsoft.com/office/drawing/2014/main" id="{78E3CC7A-AFF6-4E12-BF8A-A9E1E43EE38A}"/>
              </a:ext>
            </a:extLst>
          </p:cNvPr>
          <p:cNvSpPr txBox="1"/>
          <p:nvPr/>
        </p:nvSpPr>
        <p:spPr>
          <a:xfrm>
            <a:off x="540026" y="1648531"/>
            <a:ext cx="4161655" cy="4401205"/>
          </a:xfrm>
          <a:prstGeom prst="rect">
            <a:avLst/>
          </a:prstGeom>
          <a:noFill/>
        </p:spPr>
        <p:txBody>
          <a:bodyPr wrap="square" rtlCol="0">
            <a:spAutoFit/>
          </a:bodyPr>
          <a:lstStyle/>
          <a:p>
            <a:pPr marL="214313" indent="-214313">
              <a:buFont typeface="Arial" panose="020B0604020202020204" pitchFamily="34" charset="0"/>
              <a:buChar char="•"/>
            </a:pPr>
            <a:r>
              <a:rPr lang="en-US" sz="2800" dirty="0"/>
              <a:t>Used to create a computable artifact for any format</a:t>
            </a:r>
          </a:p>
          <a:p>
            <a:pPr marL="214313" indent="-214313">
              <a:buFont typeface="Arial" panose="020B0604020202020204" pitchFamily="34" charset="0"/>
              <a:buChar char="•"/>
            </a:pPr>
            <a:r>
              <a:rPr lang="en-US" sz="2800" dirty="0"/>
              <a:t>Separates syntax from semantics</a:t>
            </a:r>
          </a:p>
          <a:p>
            <a:pPr marL="214313" indent="-214313">
              <a:buFont typeface="Arial" panose="020B0604020202020204" pitchFamily="34" charset="0"/>
              <a:buChar char="•"/>
            </a:pPr>
            <a:r>
              <a:rPr lang="en-US" sz="2800" dirty="0"/>
              <a:t>There is an iso-semantic relationship between the  semantics in the format with the elements in the SEER (Business elements)</a:t>
            </a:r>
          </a:p>
        </p:txBody>
      </p:sp>
      <p:pic>
        <p:nvPicPr>
          <p:cNvPr id="7" name="Picture 6">
            <a:extLst>
              <a:ext uri="{FF2B5EF4-FFF2-40B4-BE49-F238E27FC236}">
                <a16:creationId xmlns:a16="http://schemas.microsoft.com/office/drawing/2014/main" id="{A31EB587-CBF7-413F-B41E-1296CB650F6F}"/>
              </a:ext>
            </a:extLst>
          </p:cNvPr>
          <p:cNvPicPr>
            <a:picLocks noChangeAspect="1"/>
          </p:cNvPicPr>
          <p:nvPr/>
        </p:nvPicPr>
        <p:blipFill>
          <a:blip r:embed="rId3"/>
          <a:stretch>
            <a:fillRect/>
          </a:stretch>
        </p:blipFill>
        <p:spPr>
          <a:xfrm>
            <a:off x="4791000" y="1928547"/>
            <a:ext cx="3985311" cy="3179810"/>
          </a:xfrm>
          <a:prstGeom prst="rect">
            <a:avLst/>
          </a:prstGeom>
        </p:spPr>
      </p:pic>
      <p:sp>
        <p:nvSpPr>
          <p:cNvPr id="8" name="Rectangle: Rounded Corners 7">
            <a:extLst>
              <a:ext uri="{FF2B5EF4-FFF2-40B4-BE49-F238E27FC236}">
                <a16:creationId xmlns:a16="http://schemas.microsoft.com/office/drawing/2014/main" id="{CDE2D187-BD46-48B2-B2DB-C9FAAC8055C2}"/>
              </a:ext>
            </a:extLst>
          </p:cNvPr>
          <p:cNvSpPr/>
          <p:nvPr/>
        </p:nvSpPr>
        <p:spPr>
          <a:xfrm>
            <a:off x="0" y="1212823"/>
            <a:ext cx="9051235" cy="4818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1B94410-9B49-4654-9D93-6F30D886C022}"/>
              </a:ext>
            </a:extLst>
          </p:cNvPr>
          <p:cNvSpPr/>
          <p:nvPr/>
        </p:nvSpPr>
        <p:spPr>
          <a:xfrm>
            <a:off x="5861676" y="2579256"/>
            <a:ext cx="3012311" cy="208597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200" dirty="0">
              <a:solidFill>
                <a:schemeClr val="tx1"/>
              </a:solidFill>
            </a:endParaRPr>
          </a:p>
          <a:p>
            <a:endParaRPr lang="en-US" sz="1200" dirty="0">
              <a:solidFill>
                <a:schemeClr val="tx1"/>
              </a:solidFill>
            </a:endParaRPr>
          </a:p>
          <a:p>
            <a:r>
              <a:rPr lang="en-US" sz="1400" b="1" dirty="0" err="1">
                <a:solidFill>
                  <a:schemeClr val="tx1"/>
                </a:solidFill>
              </a:rPr>
              <a:t>ImmunizationAdministeredTime</a:t>
            </a:r>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r>
              <a:rPr lang="en-US" sz="1400" b="1" dirty="0" err="1">
                <a:solidFill>
                  <a:schemeClr val="tx1"/>
                </a:solidFill>
              </a:rPr>
              <a:t>ImmunizationAdministeredVaccine</a:t>
            </a:r>
            <a:endParaRPr lang="en-US" sz="1400" b="1" dirty="0">
              <a:solidFill>
                <a:schemeClr val="tx1"/>
              </a:solidFill>
            </a:endParaRPr>
          </a:p>
          <a:p>
            <a:endParaRPr lang="en-US" sz="1400" b="1" dirty="0">
              <a:solidFill>
                <a:schemeClr val="tx1"/>
              </a:solidFill>
            </a:endParaRPr>
          </a:p>
        </p:txBody>
      </p:sp>
      <p:sp>
        <p:nvSpPr>
          <p:cNvPr id="9" name="Rectangle: Rounded Corners 8">
            <a:extLst>
              <a:ext uri="{FF2B5EF4-FFF2-40B4-BE49-F238E27FC236}">
                <a16:creationId xmlns:a16="http://schemas.microsoft.com/office/drawing/2014/main" id="{3DD821D2-70D7-42B5-8D00-C8FFC5EA9B92}"/>
              </a:ext>
            </a:extLst>
          </p:cNvPr>
          <p:cNvSpPr/>
          <p:nvPr/>
        </p:nvSpPr>
        <p:spPr>
          <a:xfrm>
            <a:off x="202061" y="2210353"/>
            <a:ext cx="4966288" cy="319872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dirty="0">
                <a:solidFill>
                  <a:schemeClr val="tx1"/>
                </a:solidFill>
              </a:rPr>
              <a:t>CCDA:			</a:t>
            </a:r>
          </a:p>
          <a:p>
            <a:r>
              <a:rPr lang="en-US" sz="1200" dirty="0">
                <a:solidFill>
                  <a:schemeClr val="tx1"/>
                </a:solidFill>
              </a:rPr>
              <a:t>   &lt;entry </a:t>
            </a:r>
            <a:r>
              <a:rPr lang="en-US" sz="1200" dirty="0" err="1">
                <a:solidFill>
                  <a:schemeClr val="tx1"/>
                </a:solidFill>
              </a:rPr>
              <a:t>typeCode</a:t>
            </a:r>
            <a:r>
              <a:rPr lang="en-US" sz="1200" dirty="0">
                <a:solidFill>
                  <a:schemeClr val="tx1"/>
                </a:solidFill>
              </a:rPr>
              <a:t>="DRIV"&gt;</a:t>
            </a:r>
          </a:p>
          <a:p>
            <a:r>
              <a:rPr lang="en-US" sz="1200" dirty="0">
                <a:solidFill>
                  <a:schemeClr val="tx1"/>
                </a:solidFill>
              </a:rPr>
              <a:t>&lt;</a:t>
            </a:r>
            <a:r>
              <a:rPr lang="en-US" sz="1200" dirty="0" err="1">
                <a:solidFill>
                  <a:schemeClr val="tx1"/>
                </a:solidFill>
              </a:rPr>
              <a:t>substanceAdministration</a:t>
            </a:r>
            <a:r>
              <a:rPr lang="en-US" sz="1200" dirty="0">
                <a:solidFill>
                  <a:schemeClr val="tx1"/>
                </a:solidFill>
              </a:rPr>
              <a:t> </a:t>
            </a:r>
            <a:r>
              <a:rPr lang="en-US" sz="1200" dirty="0" err="1">
                <a:solidFill>
                  <a:schemeClr val="tx1"/>
                </a:solidFill>
              </a:rPr>
              <a:t>classCode</a:t>
            </a:r>
            <a:r>
              <a:rPr lang="en-US" sz="1200" dirty="0">
                <a:solidFill>
                  <a:schemeClr val="tx1"/>
                </a:solidFill>
              </a:rPr>
              <a:t>="SBADM" moodCode="EVN" </a:t>
            </a:r>
            <a:r>
              <a:rPr lang="en-US" sz="1200" dirty="0" err="1">
                <a:solidFill>
                  <a:schemeClr val="tx1"/>
                </a:solidFill>
              </a:rPr>
              <a:t>negationInd</a:t>
            </a:r>
            <a:r>
              <a:rPr lang="en-US" sz="1200" dirty="0">
                <a:solidFill>
                  <a:schemeClr val="tx1"/>
                </a:solidFill>
              </a:rPr>
              <a:t>="false"&gt;</a:t>
            </a:r>
          </a:p>
          <a:p>
            <a:r>
              <a:rPr lang="en-US" sz="1200" dirty="0">
                <a:solidFill>
                  <a:schemeClr val="tx1"/>
                </a:solidFill>
              </a:rPr>
              <a:t>	  &lt;</a:t>
            </a:r>
            <a:r>
              <a:rPr lang="en-US" sz="1200" dirty="0" err="1">
                <a:solidFill>
                  <a:schemeClr val="tx1"/>
                </a:solidFill>
              </a:rPr>
              <a:t>effectiveTime</a:t>
            </a:r>
            <a:r>
              <a:rPr lang="en-US" sz="1200" dirty="0">
                <a:solidFill>
                  <a:schemeClr val="tx1"/>
                </a:solidFill>
              </a:rPr>
              <a:t> value="20140510"/&gt;</a:t>
            </a:r>
          </a:p>
          <a:p>
            <a:r>
              <a:rPr lang="en-US" sz="1200" dirty="0">
                <a:solidFill>
                  <a:schemeClr val="tx1"/>
                </a:solidFill>
              </a:rPr>
              <a:t>	  &lt;consumable&gt;</a:t>
            </a:r>
          </a:p>
          <a:p>
            <a:r>
              <a:rPr lang="en-US" sz="1200" dirty="0">
                <a:solidFill>
                  <a:schemeClr val="tx1"/>
                </a:solidFill>
              </a:rPr>
              <a:t>	     &lt;</a:t>
            </a:r>
            <a:r>
              <a:rPr lang="en-US" sz="1200" dirty="0" err="1">
                <a:solidFill>
                  <a:schemeClr val="tx1"/>
                </a:solidFill>
              </a:rPr>
              <a:t>manufacturedProduct</a:t>
            </a:r>
            <a:r>
              <a:rPr lang="en-US" sz="1200" dirty="0">
                <a:solidFill>
                  <a:schemeClr val="tx1"/>
                </a:solidFill>
              </a:rPr>
              <a:t> </a:t>
            </a:r>
            <a:r>
              <a:rPr lang="en-US" sz="1200" dirty="0" err="1">
                <a:solidFill>
                  <a:schemeClr val="tx1"/>
                </a:solidFill>
              </a:rPr>
              <a:t>classCode</a:t>
            </a:r>
            <a:r>
              <a:rPr lang="en-US" sz="1200" dirty="0">
                <a:solidFill>
                  <a:schemeClr val="tx1"/>
                </a:solidFill>
              </a:rPr>
              <a:t>="MANU"&gt;</a:t>
            </a:r>
          </a:p>
          <a:p>
            <a:r>
              <a:rPr lang="en-US" sz="1200" dirty="0">
                <a:solidFill>
                  <a:schemeClr val="tx1"/>
                </a:solidFill>
              </a:rPr>
              <a:t>		  &lt;</a:t>
            </a:r>
            <a:r>
              <a:rPr lang="en-US" sz="1200" dirty="0" err="1">
                <a:solidFill>
                  <a:schemeClr val="tx1"/>
                </a:solidFill>
              </a:rPr>
              <a:t>manufacturedMaterial</a:t>
            </a:r>
            <a:r>
              <a:rPr lang="en-US" sz="1200" dirty="0">
                <a:solidFill>
                  <a:schemeClr val="tx1"/>
                </a:solidFill>
              </a:rPr>
              <a:t>&gt;</a:t>
            </a:r>
          </a:p>
          <a:p>
            <a:r>
              <a:rPr lang="en-US" sz="1200" dirty="0">
                <a:solidFill>
                  <a:schemeClr val="tx1"/>
                </a:solidFill>
              </a:rPr>
              <a:t>                             &lt;code code="88" </a:t>
            </a:r>
            <a:r>
              <a:rPr lang="en-US" sz="1200" dirty="0" err="1">
                <a:solidFill>
                  <a:schemeClr val="tx1"/>
                </a:solidFill>
              </a:rPr>
              <a:t>codeSystem</a:t>
            </a:r>
            <a:r>
              <a:rPr lang="en-US" sz="1200" dirty="0">
                <a:solidFill>
                  <a:schemeClr val="tx1"/>
                </a:solidFill>
              </a:rPr>
              <a:t>= "2.16.840.1.113883.6.59“         </a:t>
            </a:r>
            <a:r>
              <a:rPr lang="en-US" sz="1200" dirty="0" err="1">
                <a:solidFill>
                  <a:schemeClr val="tx1"/>
                </a:solidFill>
              </a:rPr>
              <a:t>displayName</a:t>
            </a:r>
            <a:r>
              <a:rPr lang="en-US" sz="1200" dirty="0">
                <a:solidFill>
                  <a:schemeClr val="tx1"/>
                </a:solidFill>
              </a:rPr>
              <a:t>="Influenza virus vaccine" </a:t>
            </a:r>
            <a:r>
              <a:rPr lang="en-US" sz="1200" dirty="0" err="1">
                <a:solidFill>
                  <a:schemeClr val="tx1"/>
                </a:solidFill>
              </a:rPr>
              <a:t>codeSystemName</a:t>
            </a:r>
            <a:r>
              <a:rPr lang="en-US" sz="1200" dirty="0">
                <a:solidFill>
                  <a:schemeClr val="tx1"/>
                </a:solidFill>
              </a:rPr>
              <a:t>="CVX"/&gt;</a:t>
            </a:r>
          </a:p>
          <a:p>
            <a:r>
              <a:rPr lang="en-US" sz="1200" dirty="0">
                <a:solidFill>
                  <a:schemeClr val="tx1"/>
                </a:solidFill>
              </a:rPr>
              <a:t>		 &lt;/</a:t>
            </a:r>
            <a:r>
              <a:rPr lang="en-US" sz="1200" dirty="0" err="1">
                <a:solidFill>
                  <a:schemeClr val="tx1"/>
                </a:solidFill>
              </a:rPr>
              <a:t>manufacturedMaterial</a:t>
            </a:r>
            <a:r>
              <a:rPr lang="en-US" sz="1200" dirty="0">
                <a:solidFill>
                  <a:schemeClr val="tx1"/>
                </a:solidFill>
              </a:rPr>
              <a:t>&gt;</a:t>
            </a:r>
          </a:p>
          <a:p>
            <a:r>
              <a:rPr lang="en-US" sz="1200" dirty="0">
                <a:solidFill>
                  <a:schemeClr val="tx1"/>
                </a:solidFill>
              </a:rPr>
              <a:t>	     &lt;/</a:t>
            </a:r>
            <a:r>
              <a:rPr lang="en-US" sz="1200" dirty="0" err="1">
                <a:solidFill>
                  <a:schemeClr val="tx1"/>
                </a:solidFill>
              </a:rPr>
              <a:t>manufacturedProduct</a:t>
            </a:r>
            <a:r>
              <a:rPr lang="en-US" sz="1200" dirty="0">
                <a:solidFill>
                  <a:schemeClr val="tx1"/>
                </a:solidFill>
              </a:rPr>
              <a:t>&gt;</a:t>
            </a:r>
          </a:p>
          <a:p>
            <a:r>
              <a:rPr lang="en-US" sz="1200" dirty="0">
                <a:solidFill>
                  <a:schemeClr val="tx1"/>
                </a:solidFill>
              </a:rPr>
              <a:t>	   &lt;/consumable&gt;</a:t>
            </a:r>
          </a:p>
          <a:p>
            <a:r>
              <a:rPr lang="en-US" sz="1200" dirty="0">
                <a:solidFill>
                  <a:schemeClr val="tx1"/>
                </a:solidFill>
              </a:rPr>
              <a:t>	&lt;/</a:t>
            </a:r>
            <a:r>
              <a:rPr lang="en-US" sz="1200" dirty="0" err="1">
                <a:solidFill>
                  <a:schemeClr val="tx1"/>
                </a:solidFill>
              </a:rPr>
              <a:t>substanceAdministration</a:t>
            </a:r>
            <a:r>
              <a:rPr lang="en-US" sz="1200" dirty="0">
                <a:solidFill>
                  <a:schemeClr val="tx1"/>
                </a:solidFill>
              </a:rPr>
              <a:t>&gt;</a:t>
            </a:r>
          </a:p>
          <a:p>
            <a:r>
              <a:rPr lang="en-US" sz="1200" dirty="0">
                <a:solidFill>
                  <a:schemeClr val="tx1"/>
                </a:solidFill>
              </a:rPr>
              <a:t>     &lt;/entry&gt;</a:t>
            </a:r>
          </a:p>
        </p:txBody>
      </p:sp>
      <p:grpSp>
        <p:nvGrpSpPr>
          <p:cNvPr id="34" name="Group 33">
            <a:extLst>
              <a:ext uri="{FF2B5EF4-FFF2-40B4-BE49-F238E27FC236}">
                <a16:creationId xmlns:a16="http://schemas.microsoft.com/office/drawing/2014/main" id="{0238A1AB-DD6A-4EF1-B556-A68A7270B376}"/>
              </a:ext>
            </a:extLst>
          </p:cNvPr>
          <p:cNvGrpSpPr/>
          <p:nvPr/>
        </p:nvGrpSpPr>
        <p:grpSpPr>
          <a:xfrm>
            <a:off x="197041" y="3234323"/>
            <a:ext cx="5807952" cy="1043127"/>
            <a:chOff x="126490" y="2483420"/>
            <a:chExt cx="6196668" cy="1043127"/>
          </a:xfrm>
        </p:grpSpPr>
        <p:sp>
          <p:nvSpPr>
            <p:cNvPr id="29" name="Rectangle: Rounded Corners 28">
              <a:extLst>
                <a:ext uri="{FF2B5EF4-FFF2-40B4-BE49-F238E27FC236}">
                  <a16:creationId xmlns:a16="http://schemas.microsoft.com/office/drawing/2014/main" id="{0CB92600-5C32-4EE1-ACBF-E52BA61B9F8D}"/>
                </a:ext>
              </a:extLst>
            </p:cNvPr>
            <p:cNvSpPr/>
            <p:nvPr/>
          </p:nvSpPr>
          <p:spPr>
            <a:xfrm>
              <a:off x="126490" y="2483420"/>
              <a:ext cx="5333761" cy="104312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dirty="0">
                  <a:solidFill>
                    <a:schemeClr val="tx1"/>
                  </a:solidFill>
                </a:rPr>
                <a:t>HL7 V2</a:t>
              </a:r>
            </a:p>
            <a:p>
              <a:endParaRPr lang="en-US" sz="1200" dirty="0">
                <a:solidFill>
                  <a:schemeClr val="tx1"/>
                </a:solidFill>
              </a:endParaRPr>
            </a:p>
            <a:p>
              <a:r>
                <a:rPr lang="en-US" sz="1200" dirty="0">
                  <a:solidFill>
                    <a:schemeClr val="tx1"/>
                  </a:solidFill>
                </a:rPr>
                <a:t>RXA|0|1|20090415132511|20090415132511|31^Hep B Peds NOS^CVX|999|||01^historical record^NIP0001|||||||| </a:t>
              </a:r>
            </a:p>
            <a:p>
              <a:endParaRPr lang="en-US" sz="1200" dirty="0">
                <a:solidFill>
                  <a:schemeClr val="tx1"/>
                </a:solidFill>
              </a:endParaRPr>
            </a:p>
          </p:txBody>
        </p:sp>
        <p:cxnSp>
          <p:nvCxnSpPr>
            <p:cNvPr id="30" name="Straight Arrow Connector 29">
              <a:extLst>
                <a:ext uri="{FF2B5EF4-FFF2-40B4-BE49-F238E27FC236}">
                  <a16:creationId xmlns:a16="http://schemas.microsoft.com/office/drawing/2014/main" id="{BA3687E4-E0AE-4DD0-8232-EDE5755CEC12}"/>
                </a:ext>
              </a:extLst>
            </p:cNvPr>
            <p:cNvCxnSpPr>
              <a:cxnSpLocks/>
            </p:cNvCxnSpPr>
            <p:nvPr/>
          </p:nvCxnSpPr>
          <p:spPr>
            <a:xfrm flipV="1">
              <a:off x="1563329" y="2497118"/>
              <a:ext cx="4759829" cy="507865"/>
            </a:xfrm>
            <a:prstGeom prst="straightConnector1">
              <a:avLst/>
            </a:prstGeom>
            <a:ln w="34925">
              <a:solidFill>
                <a:schemeClr val="tx1">
                  <a:lumMod val="95000"/>
                  <a:lumOff val="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94C250D-3BF5-49F3-AE05-AE0314E867A7}"/>
                </a:ext>
              </a:extLst>
            </p:cNvPr>
            <p:cNvCxnSpPr>
              <a:cxnSpLocks/>
            </p:cNvCxnSpPr>
            <p:nvPr/>
          </p:nvCxnSpPr>
          <p:spPr>
            <a:xfrm>
              <a:off x="3465265" y="3034334"/>
              <a:ext cx="2857893" cy="317549"/>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EDAE2358-E324-438A-98DD-44BCD19A2DC2}"/>
              </a:ext>
            </a:extLst>
          </p:cNvPr>
          <p:cNvGrpSpPr/>
          <p:nvPr/>
        </p:nvGrpSpPr>
        <p:grpSpPr>
          <a:xfrm>
            <a:off x="197041" y="2225297"/>
            <a:ext cx="5852160" cy="3162921"/>
            <a:chOff x="74957" y="1712800"/>
            <a:chExt cx="6252701" cy="3143956"/>
          </a:xfrm>
        </p:grpSpPr>
        <p:sp>
          <p:nvSpPr>
            <p:cNvPr id="19" name="Rectangle: Rounded Corners 18">
              <a:extLst>
                <a:ext uri="{FF2B5EF4-FFF2-40B4-BE49-F238E27FC236}">
                  <a16:creationId xmlns:a16="http://schemas.microsoft.com/office/drawing/2014/main" id="{1C05A169-1FDB-4125-852C-DD57E8DA983E}"/>
                </a:ext>
              </a:extLst>
            </p:cNvPr>
            <p:cNvSpPr/>
            <p:nvPr/>
          </p:nvSpPr>
          <p:spPr>
            <a:xfrm>
              <a:off x="74957" y="1712800"/>
              <a:ext cx="5322049" cy="31439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1"/>
              <a:r>
                <a:rPr lang="en-US" sz="1400" dirty="0">
                  <a:solidFill>
                    <a:schemeClr val="tx1"/>
                  </a:solidFill>
                </a:rPr>
                <a:t>FHIR</a:t>
              </a:r>
            </a:p>
            <a:p>
              <a:pPr latinLnBrk="1"/>
              <a:r>
                <a:rPr lang="en-US" sz="1400" dirty="0">
                  <a:solidFill>
                    <a:schemeClr val="tx1"/>
                  </a:solidFill>
                </a:rPr>
                <a:t>{</a:t>
              </a:r>
            </a:p>
            <a:p>
              <a:pPr latinLnBrk="1"/>
              <a:r>
                <a:rPr lang="en-US" sz="1400" dirty="0">
                  <a:solidFill>
                    <a:schemeClr val="tx1"/>
                  </a:solidFill>
                </a:rPr>
                <a:t>  "</a:t>
              </a:r>
              <a:r>
                <a:rPr lang="en-US" sz="1400" dirty="0" err="1">
                  <a:solidFill>
                    <a:schemeClr val="tx1"/>
                  </a:solidFill>
                </a:rPr>
                <a:t>resourceType</a:t>
              </a:r>
              <a:r>
                <a:rPr lang="en-US" sz="1400" dirty="0">
                  <a:solidFill>
                    <a:schemeClr val="tx1"/>
                  </a:solidFill>
                </a:rPr>
                <a:t>": "Immunization",</a:t>
              </a:r>
            </a:p>
            <a:p>
              <a:pPr latinLnBrk="1"/>
              <a:r>
                <a:rPr lang="en-US" sz="1400" dirty="0">
                  <a:solidFill>
                    <a:schemeClr val="tx1"/>
                  </a:solidFill>
                </a:rPr>
                <a:t>  "</a:t>
              </a:r>
              <a:r>
                <a:rPr lang="en-US" sz="1400" dirty="0" err="1">
                  <a:solidFill>
                    <a:schemeClr val="tx1"/>
                  </a:solidFill>
                </a:rPr>
                <a:t>vaccineCode</a:t>
              </a:r>
              <a:r>
                <a:rPr lang="en-US" sz="1400" dirty="0">
                  <a:solidFill>
                    <a:schemeClr val="tx1"/>
                  </a:solidFill>
                </a:rPr>
                <a:t>": {</a:t>
              </a:r>
            </a:p>
            <a:p>
              <a:pPr latinLnBrk="1"/>
              <a:r>
                <a:rPr lang="en-US" sz="1400" dirty="0">
                  <a:solidFill>
                    <a:schemeClr val="tx1"/>
                  </a:solidFill>
                </a:rPr>
                <a:t>    "coding": [</a:t>
              </a:r>
            </a:p>
            <a:p>
              <a:pPr latinLnBrk="1"/>
              <a:r>
                <a:rPr lang="en-US" sz="1400" dirty="0">
                  <a:solidFill>
                    <a:schemeClr val="tx1"/>
                  </a:solidFill>
                </a:rPr>
                <a:t>      {</a:t>
              </a:r>
            </a:p>
            <a:p>
              <a:pPr latinLnBrk="1"/>
              <a:r>
                <a:rPr lang="en-US" sz="1400" dirty="0">
                  <a:solidFill>
                    <a:schemeClr val="tx1"/>
                  </a:solidFill>
                </a:rPr>
                <a:t>        "system": "urn:oid:1.2.36.1.2001.1005.17",</a:t>
              </a:r>
            </a:p>
            <a:p>
              <a:pPr latinLnBrk="1"/>
              <a:r>
                <a:rPr lang="en-US" sz="1400" dirty="0">
                  <a:solidFill>
                    <a:schemeClr val="tx1"/>
                  </a:solidFill>
                </a:rPr>
                <a:t>        "code": "FLUVAX"</a:t>
              </a:r>
            </a:p>
            <a:p>
              <a:pPr latinLnBrk="1"/>
              <a:r>
                <a:rPr lang="en-US" sz="1400" dirty="0">
                  <a:solidFill>
                    <a:schemeClr val="tx1"/>
                  </a:solidFill>
                </a:rPr>
                <a:t>      }</a:t>
              </a:r>
            </a:p>
            <a:p>
              <a:pPr latinLnBrk="1"/>
              <a:r>
                <a:rPr lang="en-US" sz="1400" dirty="0">
                  <a:solidFill>
                    <a:schemeClr val="tx1"/>
                  </a:solidFill>
                </a:rPr>
                <a:t>    ],</a:t>
              </a:r>
            </a:p>
            <a:p>
              <a:pPr latinLnBrk="1"/>
              <a:r>
                <a:rPr lang="en-US" sz="1400" dirty="0">
                  <a:solidFill>
                    <a:schemeClr val="tx1"/>
                  </a:solidFill>
                </a:rPr>
                <a:t>  },</a:t>
              </a:r>
            </a:p>
            <a:p>
              <a:pPr latinLnBrk="1"/>
              <a:r>
                <a:rPr lang="en-US" sz="1400" dirty="0">
                  <a:solidFill>
                    <a:schemeClr val="tx1"/>
                  </a:solidFill>
                </a:rPr>
                <a:t>  "</a:t>
              </a:r>
              <a:r>
                <a:rPr lang="en-US" sz="1400" dirty="0" err="1">
                  <a:solidFill>
                    <a:schemeClr val="tx1"/>
                  </a:solidFill>
                </a:rPr>
                <a:t>occurrenceDateTime</a:t>
              </a:r>
              <a:r>
                <a:rPr lang="en-US" sz="1400" dirty="0">
                  <a:solidFill>
                    <a:schemeClr val="tx1"/>
                  </a:solidFill>
                </a:rPr>
                <a:t>": "2013-01-10",</a:t>
              </a:r>
            </a:p>
            <a:p>
              <a:pPr latinLnBrk="1"/>
              <a:r>
                <a:rPr lang="en-US" sz="1400" dirty="0">
                  <a:solidFill>
                    <a:schemeClr val="tx1"/>
                  </a:solidFill>
                </a:rPr>
                <a:t>}</a:t>
              </a:r>
            </a:p>
          </p:txBody>
        </p:sp>
        <p:cxnSp>
          <p:nvCxnSpPr>
            <p:cNvPr id="22" name="Straight Arrow Connector 21">
              <a:extLst>
                <a:ext uri="{FF2B5EF4-FFF2-40B4-BE49-F238E27FC236}">
                  <a16:creationId xmlns:a16="http://schemas.microsoft.com/office/drawing/2014/main" id="{F46EAB19-1AD3-48DA-A78F-43C1AF1F6075}"/>
                </a:ext>
              </a:extLst>
            </p:cNvPr>
            <p:cNvCxnSpPr>
              <a:cxnSpLocks/>
            </p:cNvCxnSpPr>
            <p:nvPr/>
          </p:nvCxnSpPr>
          <p:spPr>
            <a:xfrm>
              <a:off x="1415025" y="2661711"/>
              <a:ext cx="4912633" cy="918336"/>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932EB19-6E71-4CA7-9F34-E66B338D5687}"/>
                </a:ext>
              </a:extLst>
            </p:cNvPr>
            <p:cNvCxnSpPr>
              <a:cxnSpLocks/>
            </p:cNvCxnSpPr>
            <p:nvPr/>
          </p:nvCxnSpPr>
          <p:spPr>
            <a:xfrm flipV="1">
              <a:off x="2164500" y="2661711"/>
              <a:ext cx="4163158" cy="1724282"/>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0F12FB65-59D3-4589-89DA-2CB709F079E0}"/>
              </a:ext>
            </a:extLst>
          </p:cNvPr>
          <p:cNvSpPr txBox="1"/>
          <p:nvPr/>
        </p:nvSpPr>
        <p:spPr>
          <a:xfrm>
            <a:off x="540026" y="1484243"/>
            <a:ext cx="1473151" cy="400110"/>
          </a:xfrm>
          <a:prstGeom prst="rect">
            <a:avLst/>
          </a:prstGeom>
          <a:noFill/>
        </p:spPr>
        <p:txBody>
          <a:bodyPr wrap="square" rtlCol="0">
            <a:spAutoFit/>
          </a:bodyPr>
          <a:lstStyle/>
          <a:p>
            <a:r>
              <a:rPr lang="en-US" sz="2000" dirty="0">
                <a:solidFill>
                  <a:schemeClr val="bg1"/>
                </a:solidFill>
              </a:rPr>
              <a:t>Examples:</a:t>
            </a:r>
          </a:p>
        </p:txBody>
      </p:sp>
      <p:cxnSp>
        <p:nvCxnSpPr>
          <p:cNvPr id="23" name="Straight Arrow Connector 22">
            <a:extLst>
              <a:ext uri="{FF2B5EF4-FFF2-40B4-BE49-F238E27FC236}">
                <a16:creationId xmlns:a16="http://schemas.microsoft.com/office/drawing/2014/main" id="{269C58C3-EE23-475B-97D7-07B2D7007CC5}"/>
              </a:ext>
            </a:extLst>
          </p:cNvPr>
          <p:cNvCxnSpPr>
            <a:cxnSpLocks/>
          </p:cNvCxnSpPr>
          <p:nvPr/>
        </p:nvCxnSpPr>
        <p:spPr>
          <a:xfrm>
            <a:off x="2239617" y="3226585"/>
            <a:ext cx="3765376" cy="0"/>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AAFE40D-988C-4DFE-81A2-D3C6E76F9CFE}"/>
              </a:ext>
            </a:extLst>
          </p:cNvPr>
          <p:cNvCxnSpPr>
            <a:cxnSpLocks/>
          </p:cNvCxnSpPr>
          <p:nvPr/>
        </p:nvCxnSpPr>
        <p:spPr>
          <a:xfrm>
            <a:off x="1868557" y="3975652"/>
            <a:ext cx="4136436" cy="105698"/>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58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3"/>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9" grpId="0" animBg="1"/>
      <p:bldP spid="9" grpId="1"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1"/>
          </a:xfrm>
          <a:prstGeom prst="rect">
            <a:avLst/>
          </a:prstGeom>
        </p:spPr>
      </p:pic>
      <p:sp>
        <p:nvSpPr>
          <p:cNvPr id="7" name="Rectangle: Rounded Corners 6">
            <a:extLst>
              <a:ext uri="{FF2B5EF4-FFF2-40B4-BE49-F238E27FC236}">
                <a16:creationId xmlns:a16="http://schemas.microsoft.com/office/drawing/2014/main" id="{A2F0ABBE-35CA-4BE7-93A8-D5C5DF86B770}"/>
              </a:ext>
            </a:extLst>
          </p:cNvPr>
          <p:cNvSpPr/>
          <p:nvPr/>
        </p:nvSpPr>
        <p:spPr>
          <a:xfrm>
            <a:off x="2198842" y="2125362"/>
            <a:ext cx="4746316" cy="276202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45774" y="139840"/>
            <a:ext cx="7699513" cy="695048"/>
          </a:xfrm>
        </p:spPr>
        <p:txBody>
          <a:bodyPr/>
          <a:lstStyle/>
          <a:p>
            <a:r>
              <a:rPr lang="en-US" dirty="0"/>
              <a:t>MDMI Transformations</a:t>
            </a:r>
          </a:p>
        </p:txBody>
      </p:sp>
      <p:sp>
        <p:nvSpPr>
          <p:cNvPr id="5" name="Slide Number Placeholder 4"/>
          <p:cNvSpPr>
            <a:spLocks noGrp="1"/>
          </p:cNvSpPr>
          <p:nvPr>
            <p:ph type="sldNum" sz="quarter" idx="12"/>
          </p:nvPr>
        </p:nvSpPr>
        <p:spPr>
          <a:xfrm>
            <a:off x="6816587" y="6322529"/>
            <a:ext cx="2057400" cy="365125"/>
          </a:xfrm>
        </p:spPr>
        <p:txBody>
          <a:bodyPr/>
          <a:lstStyle/>
          <a:p>
            <a:fld id="{3519D20D-F37E-4BB9-9384-79154AD1BAC7}" type="slidenum">
              <a:rPr lang="en-US" sz="1600" b="1" smtClean="0">
                <a:solidFill>
                  <a:schemeClr val="bg1"/>
                </a:solidFill>
              </a:rPr>
              <a:t>7</a:t>
            </a:fld>
            <a:endParaRPr lang="en-US" sz="1600" b="1" dirty="0">
              <a:solidFill>
                <a:schemeClr val="bg1"/>
              </a:solidFill>
            </a:endParaRPr>
          </a:p>
        </p:txBody>
      </p:sp>
      <p:sp>
        <p:nvSpPr>
          <p:cNvPr id="6" name="Rectangle 5">
            <a:extLst>
              <a:ext uri="{FF2B5EF4-FFF2-40B4-BE49-F238E27FC236}">
                <a16:creationId xmlns:a16="http://schemas.microsoft.com/office/drawing/2014/main" id="{88839E93-BF4E-454B-860E-505EC5425582}"/>
              </a:ext>
            </a:extLst>
          </p:cNvPr>
          <p:cNvSpPr/>
          <p:nvPr/>
        </p:nvSpPr>
        <p:spPr>
          <a:xfrm>
            <a:off x="145774" y="6202017"/>
            <a:ext cx="6069496" cy="6559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99C26BD4-64AB-4EDB-BC0B-8D34233E8B67}"/>
              </a:ext>
            </a:extLst>
          </p:cNvPr>
          <p:cNvSpPr/>
          <p:nvPr/>
        </p:nvSpPr>
        <p:spPr>
          <a:xfrm>
            <a:off x="6700949" y="2939142"/>
            <a:ext cx="1010649" cy="1002464"/>
          </a:xfrm>
          <a:prstGeom prst="ellipse">
            <a:avLst/>
          </a:prstGeom>
          <a:solidFill>
            <a:srgbClr val="FFC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Target </a:t>
            </a:r>
          </a:p>
          <a:p>
            <a:pPr algn="ctr"/>
            <a:r>
              <a:rPr lang="en-US" sz="1100" dirty="0">
                <a:solidFill>
                  <a:schemeClr val="tx1"/>
                </a:solidFill>
              </a:rPr>
              <a:t>Message</a:t>
            </a:r>
          </a:p>
        </p:txBody>
      </p:sp>
      <p:sp>
        <p:nvSpPr>
          <p:cNvPr id="30" name="Oval 29">
            <a:extLst>
              <a:ext uri="{FF2B5EF4-FFF2-40B4-BE49-F238E27FC236}">
                <a16:creationId xmlns:a16="http://schemas.microsoft.com/office/drawing/2014/main" id="{970466FC-277B-452F-812B-143A0CAC1770}"/>
              </a:ext>
            </a:extLst>
          </p:cNvPr>
          <p:cNvSpPr/>
          <p:nvPr/>
        </p:nvSpPr>
        <p:spPr>
          <a:xfrm>
            <a:off x="1424614" y="2939142"/>
            <a:ext cx="1010649" cy="1002464"/>
          </a:xfrm>
          <a:prstGeom prst="ellipse">
            <a:avLst/>
          </a:prstGeom>
          <a:solidFill>
            <a:srgbClr val="FFC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Source </a:t>
            </a:r>
          </a:p>
          <a:p>
            <a:pPr algn="ctr"/>
            <a:r>
              <a:rPr lang="en-US" sz="1100" dirty="0">
                <a:solidFill>
                  <a:schemeClr val="tx1"/>
                </a:solidFill>
              </a:rPr>
              <a:t>Message</a:t>
            </a:r>
          </a:p>
        </p:txBody>
      </p:sp>
      <p:cxnSp>
        <p:nvCxnSpPr>
          <p:cNvPr id="33" name="Straight Arrow Connector 32">
            <a:extLst>
              <a:ext uri="{FF2B5EF4-FFF2-40B4-BE49-F238E27FC236}">
                <a16:creationId xmlns:a16="http://schemas.microsoft.com/office/drawing/2014/main" id="{4398DB0A-0EBD-4D28-B7F6-E22843FF300C}"/>
              </a:ext>
            </a:extLst>
          </p:cNvPr>
          <p:cNvCxnSpPr>
            <a:cxnSpLocks/>
          </p:cNvCxnSpPr>
          <p:nvPr/>
        </p:nvCxnSpPr>
        <p:spPr>
          <a:xfrm>
            <a:off x="2435263" y="3398396"/>
            <a:ext cx="60358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Rectangle 2">
            <a:extLst>
              <a:ext uri="{FF2B5EF4-FFF2-40B4-BE49-F238E27FC236}">
                <a16:creationId xmlns:a16="http://schemas.microsoft.com/office/drawing/2014/main" id="{11EE21B4-2D9C-4613-BCBA-48B29CEE4477}"/>
              </a:ext>
            </a:extLst>
          </p:cNvPr>
          <p:cNvSpPr/>
          <p:nvPr/>
        </p:nvSpPr>
        <p:spPr>
          <a:xfrm>
            <a:off x="3038846" y="2798013"/>
            <a:ext cx="1160233" cy="118470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Source </a:t>
            </a:r>
          </a:p>
          <a:p>
            <a:pPr algn="ctr"/>
            <a:r>
              <a:rPr lang="en-US" sz="1400" dirty="0">
                <a:solidFill>
                  <a:schemeClr val="bg1"/>
                </a:solidFill>
              </a:rPr>
              <a:t>Map</a:t>
            </a:r>
          </a:p>
        </p:txBody>
      </p:sp>
      <p:sp>
        <p:nvSpPr>
          <p:cNvPr id="24" name="Rectangle 23">
            <a:extLst>
              <a:ext uri="{FF2B5EF4-FFF2-40B4-BE49-F238E27FC236}">
                <a16:creationId xmlns:a16="http://schemas.microsoft.com/office/drawing/2014/main" id="{18A7BB82-B5BC-4322-BE7F-8D207060056F}"/>
              </a:ext>
            </a:extLst>
          </p:cNvPr>
          <p:cNvSpPr/>
          <p:nvPr/>
        </p:nvSpPr>
        <p:spPr>
          <a:xfrm>
            <a:off x="4871239" y="2798013"/>
            <a:ext cx="1160232" cy="118470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Target</a:t>
            </a:r>
          </a:p>
          <a:p>
            <a:pPr algn="ctr"/>
            <a:r>
              <a:rPr lang="en-US" sz="1400" dirty="0">
                <a:solidFill>
                  <a:schemeClr val="bg1"/>
                </a:solidFill>
              </a:rPr>
              <a:t>Map</a:t>
            </a:r>
          </a:p>
        </p:txBody>
      </p:sp>
      <p:sp>
        <p:nvSpPr>
          <p:cNvPr id="12" name="TextBox 11">
            <a:extLst>
              <a:ext uri="{FF2B5EF4-FFF2-40B4-BE49-F238E27FC236}">
                <a16:creationId xmlns:a16="http://schemas.microsoft.com/office/drawing/2014/main" id="{FA58A19C-5A5E-40A9-9FBE-82B890A9B2BE}"/>
              </a:ext>
            </a:extLst>
          </p:cNvPr>
          <p:cNvSpPr txBox="1"/>
          <p:nvPr/>
        </p:nvSpPr>
        <p:spPr>
          <a:xfrm>
            <a:off x="3422935" y="4286039"/>
            <a:ext cx="2298130" cy="369332"/>
          </a:xfrm>
          <a:prstGeom prst="rect">
            <a:avLst/>
          </a:prstGeom>
          <a:noFill/>
        </p:spPr>
        <p:txBody>
          <a:bodyPr wrap="none" rtlCol="0">
            <a:spAutoFit/>
          </a:bodyPr>
          <a:lstStyle/>
          <a:p>
            <a:r>
              <a:rPr lang="en-US" dirty="0"/>
              <a:t>Transformation Engine</a:t>
            </a:r>
          </a:p>
        </p:txBody>
      </p:sp>
      <p:cxnSp>
        <p:nvCxnSpPr>
          <p:cNvPr id="17" name="Straight Arrow Connector 16">
            <a:extLst>
              <a:ext uri="{FF2B5EF4-FFF2-40B4-BE49-F238E27FC236}">
                <a16:creationId xmlns:a16="http://schemas.microsoft.com/office/drawing/2014/main" id="{2036DAB3-58FC-4F64-A5ED-B035416AB43D}"/>
              </a:ext>
            </a:extLst>
          </p:cNvPr>
          <p:cNvCxnSpPr>
            <a:cxnSpLocks/>
          </p:cNvCxnSpPr>
          <p:nvPr/>
        </p:nvCxnSpPr>
        <p:spPr>
          <a:xfrm>
            <a:off x="6031471" y="3390366"/>
            <a:ext cx="66947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4632A271-8B69-4657-BAF4-02960E17E333}"/>
              </a:ext>
            </a:extLst>
          </p:cNvPr>
          <p:cNvCxnSpPr>
            <a:cxnSpLocks/>
            <a:stCxn id="3" idx="3"/>
            <a:endCxn id="24" idx="1"/>
          </p:cNvCxnSpPr>
          <p:nvPr/>
        </p:nvCxnSpPr>
        <p:spPr>
          <a:xfrm>
            <a:off x="4199079" y="3390367"/>
            <a:ext cx="67216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98902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1"/>
          </a:xfrm>
          <a:prstGeom prst="rect">
            <a:avLst/>
          </a:prstGeom>
        </p:spPr>
      </p:pic>
      <p:sp>
        <p:nvSpPr>
          <p:cNvPr id="7" name="Rectangle: Rounded Corners 6">
            <a:extLst>
              <a:ext uri="{FF2B5EF4-FFF2-40B4-BE49-F238E27FC236}">
                <a16:creationId xmlns:a16="http://schemas.microsoft.com/office/drawing/2014/main" id="{A2F0ABBE-35CA-4BE7-93A8-D5C5DF86B770}"/>
              </a:ext>
            </a:extLst>
          </p:cNvPr>
          <p:cNvSpPr/>
          <p:nvPr/>
        </p:nvSpPr>
        <p:spPr>
          <a:xfrm>
            <a:off x="1281044" y="1378226"/>
            <a:ext cx="6482846" cy="4280449"/>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a:xfrm>
            <a:off x="145774" y="139840"/>
            <a:ext cx="7699513" cy="695048"/>
          </a:xfrm>
        </p:spPr>
        <p:txBody>
          <a:bodyPr/>
          <a:lstStyle/>
          <a:p>
            <a:r>
              <a:rPr lang="en-US" dirty="0"/>
              <a:t>Map Design Environment</a:t>
            </a:r>
          </a:p>
        </p:txBody>
      </p:sp>
      <p:sp>
        <p:nvSpPr>
          <p:cNvPr id="5" name="Slide Number Placeholder 4"/>
          <p:cNvSpPr>
            <a:spLocks noGrp="1"/>
          </p:cNvSpPr>
          <p:nvPr>
            <p:ph type="sldNum" sz="quarter" idx="12"/>
          </p:nvPr>
        </p:nvSpPr>
        <p:spPr>
          <a:xfrm>
            <a:off x="6816587" y="6322529"/>
            <a:ext cx="2057400" cy="365125"/>
          </a:xfrm>
        </p:spPr>
        <p:txBody>
          <a:bodyPr/>
          <a:lstStyle/>
          <a:p>
            <a:fld id="{3519D20D-F37E-4BB9-9384-79154AD1BAC7}" type="slidenum">
              <a:rPr lang="en-US" sz="1600" b="1" smtClean="0">
                <a:solidFill>
                  <a:schemeClr val="bg1"/>
                </a:solidFill>
              </a:rPr>
              <a:t>8</a:t>
            </a:fld>
            <a:endParaRPr lang="en-US" sz="1600" b="1" dirty="0">
              <a:solidFill>
                <a:schemeClr val="bg1"/>
              </a:solidFill>
            </a:endParaRPr>
          </a:p>
        </p:txBody>
      </p:sp>
      <p:sp>
        <p:nvSpPr>
          <p:cNvPr id="6" name="Rectangle 5">
            <a:extLst>
              <a:ext uri="{FF2B5EF4-FFF2-40B4-BE49-F238E27FC236}">
                <a16:creationId xmlns:a16="http://schemas.microsoft.com/office/drawing/2014/main" id="{88839E93-BF4E-454B-860E-505EC5425582}"/>
              </a:ext>
            </a:extLst>
          </p:cNvPr>
          <p:cNvSpPr/>
          <p:nvPr/>
        </p:nvSpPr>
        <p:spPr>
          <a:xfrm>
            <a:off x="145774" y="6202017"/>
            <a:ext cx="6069496" cy="6559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1EFD095D-D701-492E-A280-115B990B775B}"/>
              </a:ext>
            </a:extLst>
          </p:cNvPr>
          <p:cNvSpPr/>
          <p:nvPr/>
        </p:nvSpPr>
        <p:spPr>
          <a:xfrm>
            <a:off x="185123" y="2571621"/>
            <a:ext cx="1010649" cy="10024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Format /Model</a:t>
            </a:r>
          </a:p>
        </p:txBody>
      </p:sp>
      <p:sp>
        <p:nvSpPr>
          <p:cNvPr id="13" name="Rectangle: Rounded Corners 12">
            <a:extLst>
              <a:ext uri="{FF2B5EF4-FFF2-40B4-BE49-F238E27FC236}">
                <a16:creationId xmlns:a16="http://schemas.microsoft.com/office/drawing/2014/main" id="{52B6B007-291E-41A0-ABDA-06C24C31181A}"/>
              </a:ext>
            </a:extLst>
          </p:cNvPr>
          <p:cNvSpPr/>
          <p:nvPr/>
        </p:nvSpPr>
        <p:spPr>
          <a:xfrm>
            <a:off x="1522489" y="2614996"/>
            <a:ext cx="1041333" cy="9157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Map Automation Tooling</a:t>
            </a:r>
          </a:p>
        </p:txBody>
      </p:sp>
      <p:sp>
        <p:nvSpPr>
          <p:cNvPr id="14" name="Rectangle: Rounded Corners 13">
            <a:extLst>
              <a:ext uri="{FF2B5EF4-FFF2-40B4-BE49-F238E27FC236}">
                <a16:creationId xmlns:a16="http://schemas.microsoft.com/office/drawing/2014/main" id="{DD3483AC-FDE4-48E8-8B93-D575BBE838C5}"/>
              </a:ext>
            </a:extLst>
          </p:cNvPr>
          <p:cNvSpPr/>
          <p:nvPr/>
        </p:nvSpPr>
        <p:spPr>
          <a:xfrm>
            <a:off x="6580180" y="2615389"/>
            <a:ext cx="1041333" cy="9157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Generation of Computable Map</a:t>
            </a:r>
          </a:p>
        </p:txBody>
      </p:sp>
      <p:sp>
        <p:nvSpPr>
          <p:cNvPr id="15" name="Rectangle: Rounded Corners 14">
            <a:extLst>
              <a:ext uri="{FF2B5EF4-FFF2-40B4-BE49-F238E27FC236}">
                <a16:creationId xmlns:a16="http://schemas.microsoft.com/office/drawing/2014/main" id="{3CE2223F-64C2-4E00-A899-302488212D98}"/>
              </a:ext>
            </a:extLst>
          </p:cNvPr>
          <p:cNvSpPr/>
          <p:nvPr/>
        </p:nvSpPr>
        <p:spPr>
          <a:xfrm>
            <a:off x="3346175" y="2380853"/>
            <a:ext cx="2451652" cy="1384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effectLst>
                  <a:outerShdw blurRad="38100" dist="38100" dir="2700000" algn="tl">
                    <a:srgbClr val="000000">
                      <a:alpha val="43137"/>
                    </a:srgbClr>
                  </a:outerShdw>
                </a:effectLst>
              </a:rPr>
              <a:t>Interoperability Model</a:t>
            </a:r>
          </a:p>
        </p:txBody>
      </p:sp>
      <p:sp>
        <p:nvSpPr>
          <p:cNvPr id="16" name="Rectangle: Rounded Corners 15">
            <a:extLst>
              <a:ext uri="{FF2B5EF4-FFF2-40B4-BE49-F238E27FC236}">
                <a16:creationId xmlns:a16="http://schemas.microsoft.com/office/drawing/2014/main" id="{974A441D-D999-4C3E-848B-DCEE5A18A75B}"/>
              </a:ext>
            </a:extLst>
          </p:cNvPr>
          <p:cNvSpPr/>
          <p:nvPr/>
        </p:nvSpPr>
        <p:spPr>
          <a:xfrm>
            <a:off x="3346176" y="1688460"/>
            <a:ext cx="2451651" cy="4848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Map Editing Tooling</a:t>
            </a:r>
          </a:p>
        </p:txBody>
      </p:sp>
      <p:cxnSp>
        <p:nvCxnSpPr>
          <p:cNvPr id="33" name="Straight Arrow Connector 32">
            <a:extLst>
              <a:ext uri="{FF2B5EF4-FFF2-40B4-BE49-F238E27FC236}">
                <a16:creationId xmlns:a16="http://schemas.microsoft.com/office/drawing/2014/main" id="{4398DB0A-0EBD-4D28-B7F6-E22843FF300C}"/>
              </a:ext>
            </a:extLst>
          </p:cNvPr>
          <p:cNvCxnSpPr>
            <a:cxnSpLocks/>
            <a:stCxn id="9" idx="6"/>
            <a:endCxn id="13" idx="1"/>
          </p:cNvCxnSpPr>
          <p:nvPr/>
        </p:nvCxnSpPr>
        <p:spPr>
          <a:xfrm>
            <a:off x="1195772" y="3072853"/>
            <a:ext cx="326717"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074BE208-2084-4630-BBCB-D6B7B556DFEB}"/>
              </a:ext>
            </a:extLst>
          </p:cNvPr>
          <p:cNvCxnSpPr>
            <a:cxnSpLocks/>
            <a:stCxn id="13" idx="3"/>
            <a:endCxn id="15" idx="1"/>
          </p:cNvCxnSpPr>
          <p:nvPr/>
        </p:nvCxnSpPr>
        <p:spPr>
          <a:xfrm>
            <a:off x="2563822" y="3072854"/>
            <a:ext cx="782353" cy="393"/>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BC036456-F9F7-44D6-B16E-D990E6461425}"/>
              </a:ext>
            </a:extLst>
          </p:cNvPr>
          <p:cNvCxnSpPr>
            <a:cxnSpLocks/>
            <a:stCxn id="15" idx="3"/>
            <a:endCxn id="14" idx="1"/>
          </p:cNvCxnSpPr>
          <p:nvPr/>
        </p:nvCxnSpPr>
        <p:spPr>
          <a:xfrm>
            <a:off x="5797827" y="3073247"/>
            <a:ext cx="782353" cy="0"/>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366963FC-E91D-447A-8C7B-F56D0A599D47}"/>
              </a:ext>
            </a:extLst>
          </p:cNvPr>
          <p:cNvCxnSpPr>
            <a:cxnSpLocks/>
            <a:stCxn id="14" idx="3"/>
          </p:cNvCxnSpPr>
          <p:nvPr/>
        </p:nvCxnSpPr>
        <p:spPr>
          <a:xfrm flipV="1">
            <a:off x="7621513" y="3072853"/>
            <a:ext cx="238072" cy="3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7" name="Rectangle: Rounded Corners 46">
            <a:extLst>
              <a:ext uri="{FF2B5EF4-FFF2-40B4-BE49-F238E27FC236}">
                <a16:creationId xmlns:a16="http://schemas.microsoft.com/office/drawing/2014/main" id="{21F98B78-2C0C-4465-B879-99D97167547C}"/>
              </a:ext>
            </a:extLst>
          </p:cNvPr>
          <p:cNvSpPr/>
          <p:nvPr/>
        </p:nvSpPr>
        <p:spPr>
          <a:xfrm>
            <a:off x="3034748" y="3981050"/>
            <a:ext cx="3074504" cy="684088"/>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SEER</a:t>
            </a:r>
            <a:endParaRPr lang="en-US" sz="1200" b="1" dirty="0"/>
          </a:p>
          <a:p>
            <a:pPr algn="ctr"/>
            <a:r>
              <a:rPr lang="en-US" sz="1200" dirty="0"/>
              <a:t>(Semantic Element Exchange Repository)</a:t>
            </a:r>
          </a:p>
        </p:txBody>
      </p:sp>
      <p:sp>
        <p:nvSpPr>
          <p:cNvPr id="49" name="Rectangle: Rounded Corners 48">
            <a:extLst>
              <a:ext uri="{FF2B5EF4-FFF2-40B4-BE49-F238E27FC236}">
                <a16:creationId xmlns:a16="http://schemas.microsoft.com/office/drawing/2014/main" id="{DBCE6A60-C739-432F-B126-F9B366D8F1D4}"/>
              </a:ext>
            </a:extLst>
          </p:cNvPr>
          <p:cNvSpPr/>
          <p:nvPr/>
        </p:nvSpPr>
        <p:spPr>
          <a:xfrm>
            <a:off x="3346176" y="4839538"/>
            <a:ext cx="2451651" cy="4848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Tooling to Administration of SEER</a:t>
            </a:r>
          </a:p>
        </p:txBody>
      </p:sp>
      <p:cxnSp>
        <p:nvCxnSpPr>
          <p:cNvPr id="45" name="Straight Connector 44">
            <a:extLst>
              <a:ext uri="{FF2B5EF4-FFF2-40B4-BE49-F238E27FC236}">
                <a16:creationId xmlns:a16="http://schemas.microsoft.com/office/drawing/2014/main" id="{A877A14A-342B-4866-8919-AA407BC505CF}"/>
              </a:ext>
            </a:extLst>
          </p:cNvPr>
          <p:cNvCxnSpPr>
            <a:stCxn id="16" idx="2"/>
            <a:endCxn id="15" idx="0"/>
          </p:cNvCxnSpPr>
          <p:nvPr/>
        </p:nvCxnSpPr>
        <p:spPr>
          <a:xfrm flipH="1">
            <a:off x="4572001" y="2173356"/>
            <a:ext cx="1" cy="207497"/>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DD27A3A9-19AA-4672-9140-CA7A11A30EDE}"/>
              </a:ext>
            </a:extLst>
          </p:cNvPr>
          <p:cNvCxnSpPr>
            <a:stCxn id="15" idx="2"/>
            <a:endCxn id="47" idx="0"/>
          </p:cNvCxnSpPr>
          <p:nvPr/>
        </p:nvCxnSpPr>
        <p:spPr>
          <a:xfrm flipH="1">
            <a:off x="4572000" y="3765640"/>
            <a:ext cx="1" cy="215410"/>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F43EC0B-63BF-462B-9230-8F24512AC489}"/>
              </a:ext>
            </a:extLst>
          </p:cNvPr>
          <p:cNvCxnSpPr>
            <a:stCxn id="47" idx="2"/>
            <a:endCxn id="49" idx="0"/>
          </p:cNvCxnSpPr>
          <p:nvPr/>
        </p:nvCxnSpPr>
        <p:spPr>
          <a:xfrm>
            <a:off x="4572000" y="4665138"/>
            <a:ext cx="2" cy="174400"/>
          </a:xfrm>
          <a:prstGeom prst="line">
            <a:avLst/>
          </a:prstGeom>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15005600-F72D-44B6-B34B-E785F8584AB5}"/>
              </a:ext>
            </a:extLst>
          </p:cNvPr>
          <p:cNvSpPr txBox="1"/>
          <p:nvPr/>
        </p:nvSpPr>
        <p:spPr>
          <a:xfrm>
            <a:off x="6629056" y="4626480"/>
            <a:ext cx="2085238" cy="1246495"/>
          </a:xfrm>
          <a:prstGeom prst="rect">
            <a:avLst/>
          </a:prstGeom>
          <a:solidFill>
            <a:schemeClr val="bg1"/>
          </a:solidFill>
          <a:ln>
            <a:solidFill>
              <a:srgbClr val="002060"/>
            </a:solidFill>
          </a:ln>
        </p:spPr>
        <p:txBody>
          <a:bodyPr wrap="square" rtlCol="0">
            <a:spAutoFit/>
          </a:bodyPr>
          <a:lstStyle/>
          <a:p>
            <a:r>
              <a:rPr lang="en-US" sz="1500" b="1" dirty="0">
                <a:solidFill>
                  <a:srgbClr val="002060"/>
                </a:solidFill>
              </a:rPr>
              <a:t>SEER</a:t>
            </a:r>
            <a:r>
              <a:rPr lang="en-US" sz="1500" dirty="0">
                <a:solidFill>
                  <a:srgbClr val="002060"/>
                </a:solidFill>
              </a:rPr>
              <a:t> is the missing link between formats by providing semantic understanding between models.</a:t>
            </a:r>
          </a:p>
        </p:txBody>
      </p:sp>
      <p:sp>
        <p:nvSpPr>
          <p:cNvPr id="23" name="Rectangle 22">
            <a:extLst>
              <a:ext uri="{FF2B5EF4-FFF2-40B4-BE49-F238E27FC236}">
                <a16:creationId xmlns:a16="http://schemas.microsoft.com/office/drawing/2014/main" id="{C225164B-DF10-4F53-AB26-BADFC705B12E}"/>
              </a:ext>
            </a:extLst>
          </p:cNvPr>
          <p:cNvSpPr/>
          <p:nvPr/>
        </p:nvSpPr>
        <p:spPr>
          <a:xfrm>
            <a:off x="8000872" y="2624515"/>
            <a:ext cx="906146" cy="94957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Format </a:t>
            </a:r>
          </a:p>
          <a:p>
            <a:pPr algn="ctr"/>
            <a:r>
              <a:rPr lang="en-US" sz="1400" dirty="0">
                <a:solidFill>
                  <a:schemeClr val="tx1"/>
                </a:solidFill>
              </a:rPr>
              <a:t>Map</a:t>
            </a:r>
          </a:p>
        </p:txBody>
      </p:sp>
    </p:spTree>
    <p:extLst>
      <p:ext uri="{BB962C8B-B14F-4D97-AF65-F5344CB8AC3E}">
        <p14:creationId xmlns:p14="http://schemas.microsoft.com/office/powerpoint/2010/main" val="96400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9144000" cy="6858001"/>
          </a:xfrm>
          <a:prstGeom prst="rect">
            <a:avLst/>
          </a:prstGeom>
        </p:spPr>
      </p:pic>
      <p:sp>
        <p:nvSpPr>
          <p:cNvPr id="2" name="Title 1"/>
          <p:cNvSpPr>
            <a:spLocks noGrp="1"/>
          </p:cNvSpPr>
          <p:nvPr>
            <p:ph type="title"/>
          </p:nvPr>
        </p:nvSpPr>
        <p:spPr>
          <a:xfrm>
            <a:off x="145774" y="139840"/>
            <a:ext cx="7699513" cy="695048"/>
          </a:xfrm>
        </p:spPr>
        <p:txBody>
          <a:bodyPr/>
          <a:lstStyle/>
          <a:p>
            <a:r>
              <a:rPr lang="en-US" dirty="0"/>
              <a:t>MDMI SEER &amp; SOLOR: Similarities</a:t>
            </a:r>
          </a:p>
        </p:txBody>
      </p:sp>
      <p:sp>
        <p:nvSpPr>
          <p:cNvPr id="5" name="Slide Number Placeholder 4"/>
          <p:cNvSpPr>
            <a:spLocks noGrp="1"/>
          </p:cNvSpPr>
          <p:nvPr>
            <p:ph type="sldNum" sz="quarter" idx="12"/>
          </p:nvPr>
        </p:nvSpPr>
        <p:spPr>
          <a:xfrm>
            <a:off x="6816587" y="6322529"/>
            <a:ext cx="2057400" cy="365125"/>
          </a:xfrm>
        </p:spPr>
        <p:txBody>
          <a:bodyPr/>
          <a:lstStyle/>
          <a:p>
            <a:fld id="{3519D20D-F37E-4BB9-9384-79154AD1BAC7}" type="slidenum">
              <a:rPr lang="en-US" sz="1600" b="1" smtClean="0">
                <a:solidFill>
                  <a:schemeClr val="bg1"/>
                </a:solidFill>
              </a:rPr>
              <a:t>9</a:t>
            </a:fld>
            <a:endParaRPr lang="en-US" sz="1600" b="1" dirty="0">
              <a:solidFill>
                <a:schemeClr val="bg1"/>
              </a:solidFill>
            </a:endParaRPr>
          </a:p>
        </p:txBody>
      </p:sp>
      <p:sp>
        <p:nvSpPr>
          <p:cNvPr id="6" name="Rectangle 5">
            <a:extLst>
              <a:ext uri="{FF2B5EF4-FFF2-40B4-BE49-F238E27FC236}">
                <a16:creationId xmlns:a16="http://schemas.microsoft.com/office/drawing/2014/main" id="{88839E93-BF4E-454B-860E-505EC5425582}"/>
              </a:ext>
            </a:extLst>
          </p:cNvPr>
          <p:cNvSpPr/>
          <p:nvPr/>
        </p:nvSpPr>
        <p:spPr>
          <a:xfrm>
            <a:off x="145774" y="6202017"/>
            <a:ext cx="6069496" cy="6559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C706798E-CCA3-4D1F-BFB0-9C30DA5B539A}"/>
              </a:ext>
            </a:extLst>
          </p:cNvPr>
          <p:cNvSpPr txBox="1"/>
          <p:nvPr/>
        </p:nvSpPr>
        <p:spPr>
          <a:xfrm>
            <a:off x="516835" y="1762539"/>
            <a:ext cx="8357151"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Both SEER and SOLOR are open source.</a:t>
            </a:r>
          </a:p>
          <a:p>
            <a:pPr marL="285750" indent="-285750">
              <a:buFont typeface="Arial" panose="020B0604020202020204" pitchFamily="34" charset="0"/>
              <a:buChar char="•"/>
            </a:pPr>
            <a:r>
              <a:rPr lang="en-US" sz="2400" dirty="0"/>
              <a:t>Both SEER and SOLOR have unambiguous, unique atomic concepts.</a:t>
            </a:r>
          </a:p>
          <a:p>
            <a:pPr marL="285750" indent="-285750">
              <a:buFont typeface="Arial" panose="020B0604020202020204" pitchFamily="34" charset="0"/>
              <a:buChar char="•"/>
            </a:pPr>
            <a:r>
              <a:rPr lang="en-US" sz="2400" dirty="0"/>
              <a:t>Both SEER and SOLOR are extensible, with local and shared extensions that can be added if the desired concept does not already exist.</a:t>
            </a:r>
          </a:p>
        </p:txBody>
      </p:sp>
    </p:spTree>
    <p:extLst>
      <p:ext uri="{BB962C8B-B14F-4D97-AF65-F5344CB8AC3E}">
        <p14:creationId xmlns:p14="http://schemas.microsoft.com/office/powerpoint/2010/main" val="25309978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1482</TotalTime>
  <Words>827</Words>
  <Application>Microsoft Office PowerPoint</Application>
  <PresentationFormat>On-screen Show (4:3)</PresentationFormat>
  <Paragraphs>184</Paragraphs>
  <Slides>16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Black</vt:lpstr>
      <vt:lpstr>Calibri</vt:lpstr>
      <vt:lpstr>Calibri Light</vt:lpstr>
      <vt:lpstr>Office Theme</vt:lpstr>
      <vt:lpstr>PowerPoint Presentation</vt:lpstr>
      <vt:lpstr>Webinar Agenda</vt:lpstr>
      <vt:lpstr>MDMI Background</vt:lpstr>
      <vt:lpstr>MDMI Positioning</vt:lpstr>
      <vt:lpstr>MDMI &amp; SOLOR</vt:lpstr>
      <vt:lpstr>MDMI Meta Model (Transformation Model)</vt:lpstr>
      <vt:lpstr>MDMI Transformations</vt:lpstr>
      <vt:lpstr>Map Design Environment</vt:lpstr>
      <vt:lpstr>MDMI SEER &amp; SOLOR: Similarities</vt:lpstr>
      <vt:lpstr>Our Need</vt:lpstr>
      <vt:lpstr>MDMI 2.0</vt:lpstr>
      <vt:lpstr>MDMI 2.0</vt:lpstr>
      <vt:lpstr>Benefits of MDMI 2.0</vt:lpstr>
      <vt:lpstr>Benefits of MDMI 2.0 (cont’d)</vt:lpstr>
      <vt:lpstr>In Summary</vt:lpstr>
      <vt:lpstr>Q&amp;A  Questions may also be directed to Ken.Lord@bookzurman.com.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LKarchner</dc:creator>
  <cp:lastModifiedBy>Ken Lord</cp:lastModifiedBy>
  <cp:revision>92</cp:revision>
  <dcterms:created xsi:type="dcterms:W3CDTF">2017-04-20T20:34:41Z</dcterms:created>
  <dcterms:modified xsi:type="dcterms:W3CDTF">2019-01-22T19:03:44Z</dcterms:modified>
</cp:coreProperties>
</file>