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7"/>
  </p:notesMasterIdLst>
  <p:sldIdLst>
    <p:sldId id="256" r:id="rId2"/>
    <p:sldId id="328" r:id="rId3"/>
    <p:sldId id="302" r:id="rId4"/>
    <p:sldId id="334" r:id="rId5"/>
    <p:sldId id="362" r:id="rId6"/>
    <p:sldId id="340" r:id="rId7"/>
    <p:sldId id="338" r:id="rId8"/>
    <p:sldId id="341" r:id="rId9"/>
    <p:sldId id="342" r:id="rId10"/>
    <p:sldId id="343" r:id="rId11"/>
    <p:sldId id="336" r:id="rId12"/>
    <p:sldId id="345" r:id="rId13"/>
    <p:sldId id="346" r:id="rId14"/>
    <p:sldId id="337" r:id="rId15"/>
    <p:sldId id="349" r:id="rId16"/>
    <p:sldId id="348" r:id="rId17"/>
    <p:sldId id="363" r:id="rId18"/>
    <p:sldId id="350" r:id="rId19"/>
    <p:sldId id="356" r:id="rId20"/>
    <p:sldId id="357" r:id="rId21"/>
    <p:sldId id="352" r:id="rId22"/>
    <p:sldId id="358" r:id="rId23"/>
    <p:sldId id="354" r:id="rId24"/>
    <p:sldId id="353" r:id="rId25"/>
    <p:sldId id="359" r:id="rId26"/>
    <p:sldId id="368" r:id="rId27"/>
    <p:sldId id="332" r:id="rId28"/>
    <p:sldId id="360" r:id="rId29"/>
    <p:sldId id="361" r:id="rId30"/>
    <p:sldId id="369" r:id="rId31"/>
    <p:sldId id="364" r:id="rId32"/>
    <p:sldId id="365" r:id="rId33"/>
    <p:sldId id="366" r:id="rId34"/>
    <p:sldId id="367" r:id="rId35"/>
    <p:sldId id="327"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 Timothy A" initials="TW" lastIdx="2" clrIdx="0">
    <p:extLst>
      <p:ext uri="{19B8F6BF-5375-455C-9EA6-DF929625EA0E}">
        <p15:presenceInfo xmlns:p15="http://schemas.microsoft.com/office/powerpoint/2012/main" userId="Williams, Timothy 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8EC"/>
    <a:srgbClr val="F3F1F3"/>
    <a:srgbClr val="F6F4F6"/>
    <a:srgbClr val="FFD757"/>
    <a:srgbClr val="FF7C80"/>
    <a:srgbClr val="65D7FF"/>
    <a:srgbClr val="BF8B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17" autoAdjust="0"/>
    <p:restoredTop sz="87152" autoAdjust="0"/>
  </p:normalViewPr>
  <p:slideViewPr>
    <p:cSldViewPr snapToGrid="0">
      <p:cViewPr varScale="1">
        <p:scale>
          <a:sx n="102" d="100"/>
          <a:sy n="102" d="100"/>
        </p:scale>
        <p:origin x="2068"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4F785-CC9B-4F47-B8FE-913672D71E76}" type="datetimeFigureOut">
              <a:rPr lang="en-US" smtClean="0"/>
              <a:t>1/29/2019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B6C94D-1A2D-4CA5-A50D-3A30A86F9201}" type="slidenum">
              <a:rPr lang="en-US" smtClean="0"/>
              <a:t>‹#›</a:t>
            </a:fld>
            <a:endParaRPr lang="en-US" dirty="0"/>
          </a:p>
        </p:txBody>
      </p:sp>
    </p:spTree>
    <p:extLst>
      <p:ext uri="{BB962C8B-B14F-4D97-AF65-F5344CB8AC3E}">
        <p14:creationId xmlns:p14="http://schemas.microsoft.com/office/powerpoint/2010/main" val="1165084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B6C94D-1A2D-4CA5-A50D-3A30A86F9201}" type="slidenum">
              <a:rPr lang="en-US" smtClean="0"/>
              <a:t>6</a:t>
            </a:fld>
            <a:endParaRPr lang="en-US" dirty="0"/>
          </a:p>
        </p:txBody>
      </p:sp>
    </p:spTree>
    <p:extLst>
      <p:ext uri="{BB962C8B-B14F-4D97-AF65-F5344CB8AC3E}">
        <p14:creationId xmlns:p14="http://schemas.microsoft.com/office/powerpoint/2010/main" val="3305597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E931AFA-56F0-48C1-9C11-83609B39FD0C}" type="datetime1">
              <a:rPr lang="en-US" smtClean="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19D20D-F37E-4BB9-9384-79154AD1BAC7}" type="slidenum">
              <a:rPr lang="en-US" smtClean="0"/>
              <a:t>‹#›</a:t>
            </a:fld>
            <a:endParaRPr lang="en-US" dirty="0"/>
          </a:p>
        </p:txBody>
      </p:sp>
      <p:pic>
        <p:nvPicPr>
          <p:cNvPr id="7" name="Picture 6">
            <a:extLst>
              <a:ext uri="{FF2B5EF4-FFF2-40B4-BE49-F238E27FC236}">
                <a16:creationId xmlns:a16="http://schemas.microsoft.com/office/drawing/2014/main" id="{906A5E63-D995-4024-9EB0-6DACC1243C4F}"/>
              </a:ext>
            </a:extLst>
          </p:cNvPr>
          <p:cNvPicPr>
            <a:picLocks noChangeAspect="1"/>
          </p:cNvPicPr>
          <p:nvPr userDrawn="1"/>
        </p:nvPicPr>
        <p:blipFill>
          <a:blip r:embed="rId2"/>
          <a:stretch>
            <a:fillRect/>
          </a:stretch>
        </p:blipFill>
        <p:spPr>
          <a:xfrm>
            <a:off x="0" y="-1"/>
            <a:ext cx="9144000" cy="6858001"/>
          </a:xfrm>
          <a:prstGeom prst="rect">
            <a:avLst/>
          </a:prstGeom>
        </p:spPr>
      </p:pic>
      <p:sp>
        <p:nvSpPr>
          <p:cNvPr id="8" name="Rectangle 7">
            <a:extLst>
              <a:ext uri="{FF2B5EF4-FFF2-40B4-BE49-F238E27FC236}">
                <a16:creationId xmlns:a16="http://schemas.microsoft.com/office/drawing/2014/main" id="{AF10E3FD-529B-4C76-B04C-517080CB6835}"/>
              </a:ext>
            </a:extLst>
          </p:cNvPr>
          <p:cNvSpPr/>
          <p:nvPr userDrawn="1"/>
        </p:nvSpPr>
        <p:spPr>
          <a:xfrm>
            <a:off x="7486650" y="5951095"/>
            <a:ext cx="1439993" cy="824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307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A43DD0-2B00-4CCA-ABD8-E01163F9438B}" type="datetime1">
              <a:rPr lang="en-US" smtClean="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19D20D-F37E-4BB9-9384-79154AD1BAC7}" type="slidenum">
              <a:rPr lang="en-US" smtClean="0"/>
              <a:t>‹#›</a:t>
            </a:fld>
            <a:endParaRPr lang="en-US" dirty="0"/>
          </a:p>
        </p:txBody>
      </p:sp>
    </p:spTree>
    <p:extLst>
      <p:ext uri="{BB962C8B-B14F-4D97-AF65-F5344CB8AC3E}">
        <p14:creationId xmlns:p14="http://schemas.microsoft.com/office/powerpoint/2010/main" val="2518924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3DA6E3-B3DD-4CE8-A24A-50A31524F4DF}" type="datetime1">
              <a:rPr lang="en-US" smtClean="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19D20D-F37E-4BB9-9384-79154AD1BAC7}" type="slidenum">
              <a:rPr lang="en-US" smtClean="0"/>
              <a:t>‹#›</a:t>
            </a:fld>
            <a:endParaRPr lang="en-US" dirty="0"/>
          </a:p>
        </p:txBody>
      </p:sp>
    </p:spTree>
    <p:extLst>
      <p:ext uri="{BB962C8B-B14F-4D97-AF65-F5344CB8AC3E}">
        <p14:creationId xmlns:p14="http://schemas.microsoft.com/office/powerpoint/2010/main" val="319499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67039-3145-4EE3-A78A-0096D21050F6}" type="datetime1">
              <a:rPr lang="en-US" smtClean="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19D20D-F37E-4BB9-9384-79154AD1BAC7}" type="slidenum">
              <a:rPr lang="en-US" smtClean="0"/>
              <a:t>‹#›</a:t>
            </a:fld>
            <a:endParaRPr lang="en-US" dirty="0"/>
          </a:p>
        </p:txBody>
      </p:sp>
      <p:pic>
        <p:nvPicPr>
          <p:cNvPr id="7" name="Picture 6">
            <a:extLst>
              <a:ext uri="{FF2B5EF4-FFF2-40B4-BE49-F238E27FC236}">
                <a16:creationId xmlns:a16="http://schemas.microsoft.com/office/drawing/2014/main" id="{21FF0C44-C246-4CEA-902F-1B1F47563F2A}"/>
              </a:ext>
            </a:extLst>
          </p:cNvPr>
          <p:cNvPicPr>
            <a:picLocks noChangeAspect="1"/>
          </p:cNvPicPr>
          <p:nvPr userDrawn="1"/>
        </p:nvPicPr>
        <p:blipFill>
          <a:blip r:embed="rId2"/>
          <a:stretch>
            <a:fillRect/>
          </a:stretch>
        </p:blipFill>
        <p:spPr>
          <a:xfrm>
            <a:off x="0" y="0"/>
            <a:ext cx="9144000" cy="6858001"/>
          </a:xfrm>
          <a:prstGeom prst="rect">
            <a:avLst/>
          </a:prstGeom>
          <a:ln>
            <a:noFill/>
          </a:ln>
        </p:spPr>
      </p:pic>
    </p:spTree>
    <p:extLst>
      <p:ext uri="{BB962C8B-B14F-4D97-AF65-F5344CB8AC3E}">
        <p14:creationId xmlns:p14="http://schemas.microsoft.com/office/powerpoint/2010/main" val="10145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ABAF2E-C906-439B-8B10-AEA4D5E8E1B7}" type="datetime1">
              <a:rPr lang="en-US" smtClean="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19D20D-F37E-4BB9-9384-79154AD1BAC7}" type="slidenum">
              <a:rPr lang="en-US" smtClean="0"/>
              <a:t>‹#›</a:t>
            </a:fld>
            <a:endParaRPr lang="en-US" dirty="0"/>
          </a:p>
        </p:txBody>
      </p:sp>
    </p:spTree>
    <p:extLst>
      <p:ext uri="{BB962C8B-B14F-4D97-AF65-F5344CB8AC3E}">
        <p14:creationId xmlns:p14="http://schemas.microsoft.com/office/powerpoint/2010/main" val="3534749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073E09-0B29-4DEF-80EE-A4D1C1EAF32E}" type="datetime1">
              <a:rPr lang="en-US" smtClean="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19D20D-F37E-4BB9-9384-79154AD1BAC7}" type="slidenum">
              <a:rPr lang="en-US" smtClean="0"/>
              <a:t>‹#›</a:t>
            </a:fld>
            <a:endParaRPr lang="en-US" dirty="0"/>
          </a:p>
        </p:txBody>
      </p:sp>
    </p:spTree>
    <p:extLst>
      <p:ext uri="{BB962C8B-B14F-4D97-AF65-F5344CB8AC3E}">
        <p14:creationId xmlns:p14="http://schemas.microsoft.com/office/powerpoint/2010/main" val="3835953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7C8A00-8152-4CEC-A12D-F9ECF51DB050}" type="datetime1">
              <a:rPr lang="en-US" smtClean="0"/>
              <a:t>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19D20D-F37E-4BB9-9384-79154AD1BAC7}" type="slidenum">
              <a:rPr lang="en-US" smtClean="0"/>
              <a:t>‹#›</a:t>
            </a:fld>
            <a:endParaRPr lang="en-US" dirty="0"/>
          </a:p>
        </p:txBody>
      </p:sp>
    </p:spTree>
    <p:extLst>
      <p:ext uri="{BB962C8B-B14F-4D97-AF65-F5344CB8AC3E}">
        <p14:creationId xmlns:p14="http://schemas.microsoft.com/office/powerpoint/2010/main" val="1480029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923948-80E9-4C68-9284-C28F88B420E6}" type="datetime1">
              <a:rPr lang="en-US" smtClean="0"/>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19D20D-F37E-4BB9-9384-79154AD1BAC7}" type="slidenum">
              <a:rPr lang="en-US" smtClean="0"/>
              <a:t>‹#›</a:t>
            </a:fld>
            <a:endParaRPr lang="en-US" dirty="0"/>
          </a:p>
        </p:txBody>
      </p:sp>
    </p:spTree>
    <p:extLst>
      <p:ext uri="{BB962C8B-B14F-4D97-AF65-F5344CB8AC3E}">
        <p14:creationId xmlns:p14="http://schemas.microsoft.com/office/powerpoint/2010/main" val="1437309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48047B-7851-4EA5-8AEA-1FEACF162201}" type="datetime1">
              <a:rPr lang="en-US" smtClean="0"/>
              <a:t>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19D20D-F37E-4BB9-9384-79154AD1BAC7}" type="slidenum">
              <a:rPr lang="en-US" smtClean="0"/>
              <a:t>‹#›</a:t>
            </a:fld>
            <a:endParaRPr lang="en-US" dirty="0"/>
          </a:p>
        </p:txBody>
      </p:sp>
    </p:spTree>
    <p:extLst>
      <p:ext uri="{BB962C8B-B14F-4D97-AF65-F5344CB8AC3E}">
        <p14:creationId xmlns:p14="http://schemas.microsoft.com/office/powerpoint/2010/main" val="3522376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5DBC26-5E56-4DDE-B5E7-F9F65CBD9EF4}" type="datetime1">
              <a:rPr lang="en-US" smtClean="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19D20D-F37E-4BB9-9384-79154AD1BAC7}" type="slidenum">
              <a:rPr lang="en-US" smtClean="0"/>
              <a:t>‹#›</a:t>
            </a:fld>
            <a:endParaRPr lang="en-US" dirty="0"/>
          </a:p>
        </p:txBody>
      </p:sp>
    </p:spTree>
    <p:extLst>
      <p:ext uri="{BB962C8B-B14F-4D97-AF65-F5344CB8AC3E}">
        <p14:creationId xmlns:p14="http://schemas.microsoft.com/office/powerpoint/2010/main" val="3376147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3F0602-01C7-47A3-88E5-EC010679F2CA}" type="datetime1">
              <a:rPr lang="en-US" smtClean="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19D20D-F37E-4BB9-9384-79154AD1BAC7}" type="slidenum">
              <a:rPr lang="en-US" smtClean="0"/>
              <a:t>‹#›</a:t>
            </a:fld>
            <a:endParaRPr lang="en-US" dirty="0"/>
          </a:p>
        </p:txBody>
      </p:sp>
    </p:spTree>
    <p:extLst>
      <p:ext uri="{BB962C8B-B14F-4D97-AF65-F5344CB8AC3E}">
        <p14:creationId xmlns:p14="http://schemas.microsoft.com/office/powerpoint/2010/main" val="56122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EC43AD-F76D-4BAE-A64A-710C978BE449}" type="datetime1">
              <a:rPr lang="en-US" smtClean="0"/>
              <a:t>1/29/2019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19D20D-F37E-4BB9-9384-79154AD1BAC7}" type="slidenum">
              <a:rPr lang="en-US" smtClean="0"/>
              <a:t>‹#›</a:t>
            </a:fld>
            <a:endParaRPr lang="en-US" dirty="0"/>
          </a:p>
        </p:txBody>
      </p:sp>
    </p:spTree>
    <p:extLst>
      <p:ext uri="{BB962C8B-B14F-4D97-AF65-F5344CB8AC3E}">
        <p14:creationId xmlns:p14="http://schemas.microsoft.com/office/powerpoint/2010/main" val="3110017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onfluence.ihtsdotools.org/display/DOCGLOSS/defining+characteristic" TargetMode="External"/><Relationship Id="rId2" Type="http://schemas.openxmlformats.org/officeDocument/2006/relationships/hyperlink" Target="http://snomed.info/id/233604007" TargetMode="External"/><Relationship Id="rId1" Type="http://schemas.openxmlformats.org/officeDocument/2006/relationships/slideLayout" Target="../slideLayouts/slideLayout2.xml"/><Relationship Id="rId5" Type="http://schemas.openxmlformats.org/officeDocument/2006/relationships/hyperlink" Target="https://confluence.ihtsdotools.org/display/DOCGLOSS/Concept" TargetMode="External"/><Relationship Id="rId4" Type="http://schemas.openxmlformats.org/officeDocument/2006/relationships/hyperlink" Target="https://confluence.ihtsdotools.org/display/DOCGLOSS/primitiv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hyperlink" Target="mailto:khaake@Deloitte.com" TargetMode="External"/><Relationship Id="rId2" Type="http://schemas.openxmlformats.org/officeDocument/2006/relationships/hyperlink" Target="mailto:timowilliams@Deloitte.com" TargetMode="External"/><Relationship Id="rId1" Type="http://schemas.openxmlformats.org/officeDocument/2006/relationships/slideLayout" Target="../slideLayouts/slideLayout2.xml"/><Relationship Id="rId4" Type="http://schemas.openxmlformats.org/officeDocument/2006/relationships/hyperlink" Target="mailto:asills@Deloitte.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0816" y="6350040"/>
            <a:ext cx="1959004" cy="369332"/>
          </a:xfrm>
          <a:prstGeom prst="rect">
            <a:avLst/>
          </a:prstGeom>
          <a:noFill/>
        </p:spPr>
        <p:txBody>
          <a:bodyPr wrap="square" rtlCol="0">
            <a:spAutoFit/>
          </a:bodyPr>
          <a:lstStyle/>
          <a:p>
            <a:r>
              <a:rPr lang="en-US" dirty="0"/>
              <a:t>1/29/2019</a:t>
            </a:r>
          </a:p>
        </p:txBody>
      </p:sp>
      <p:sp>
        <p:nvSpPr>
          <p:cNvPr id="6" name="TextBox 5">
            <a:extLst>
              <a:ext uri="{FF2B5EF4-FFF2-40B4-BE49-F238E27FC236}">
                <a16:creationId xmlns:a16="http://schemas.microsoft.com/office/drawing/2014/main" id="{488D0A86-FB32-4CEF-BB30-4C5F1E28E225}"/>
              </a:ext>
            </a:extLst>
          </p:cNvPr>
          <p:cNvSpPr txBox="1"/>
          <p:nvPr/>
        </p:nvSpPr>
        <p:spPr>
          <a:xfrm>
            <a:off x="973207" y="2495233"/>
            <a:ext cx="7197587" cy="1446550"/>
          </a:xfrm>
          <a:prstGeom prst="rect">
            <a:avLst/>
          </a:prstGeom>
          <a:noFill/>
        </p:spPr>
        <p:txBody>
          <a:bodyPr wrap="square" rtlCol="0">
            <a:spAutoFit/>
          </a:bodyPr>
          <a:lstStyle/>
          <a:p>
            <a:pPr algn="ctr"/>
            <a:r>
              <a:rPr lang="en-US" sz="2400" dirty="0">
                <a:latin typeface="Arial Black" charset="0"/>
              </a:rPr>
              <a:t>Department of Veterans Affairs</a:t>
            </a:r>
          </a:p>
          <a:p>
            <a:pPr algn="ctr"/>
            <a:r>
              <a:rPr lang="en-US" sz="2400" dirty="0">
                <a:latin typeface="Arial Black" charset="0"/>
              </a:rPr>
              <a:t>Veteran Health Administration</a:t>
            </a:r>
          </a:p>
          <a:p>
            <a:pPr algn="ctr"/>
            <a:r>
              <a:rPr lang="en-US" sz="2400" dirty="0">
                <a:latin typeface="Arial Black" charset="0"/>
              </a:rPr>
              <a:t>Knowledge Based Systems</a:t>
            </a:r>
          </a:p>
          <a:p>
            <a:pPr algn="ctr"/>
            <a:r>
              <a:rPr lang="en-US" sz="1600" dirty="0">
                <a:latin typeface="Arial Black" charset="0"/>
              </a:rPr>
              <a:t>Informatics Architecture Support Services</a:t>
            </a:r>
            <a:endParaRPr lang="en-US" dirty="0">
              <a:latin typeface="Arial Black" charset="0"/>
            </a:endParaRPr>
          </a:p>
        </p:txBody>
      </p:sp>
      <p:sp>
        <p:nvSpPr>
          <p:cNvPr id="7" name="TextBox 6">
            <a:extLst>
              <a:ext uri="{FF2B5EF4-FFF2-40B4-BE49-F238E27FC236}">
                <a16:creationId xmlns:a16="http://schemas.microsoft.com/office/drawing/2014/main" id="{B8F816C7-76E6-4AF5-82FA-3BFB3E108F06}"/>
              </a:ext>
            </a:extLst>
          </p:cNvPr>
          <p:cNvSpPr txBox="1"/>
          <p:nvPr/>
        </p:nvSpPr>
        <p:spPr>
          <a:xfrm>
            <a:off x="973207" y="2495233"/>
            <a:ext cx="7197587" cy="1446550"/>
          </a:xfrm>
          <a:prstGeom prst="rect">
            <a:avLst/>
          </a:prstGeom>
          <a:noFill/>
        </p:spPr>
        <p:txBody>
          <a:bodyPr wrap="square" rtlCol="0">
            <a:spAutoFit/>
          </a:bodyPr>
          <a:lstStyle/>
          <a:p>
            <a:pPr algn="ctr"/>
            <a:r>
              <a:rPr lang="en-US" sz="2400" dirty="0">
                <a:latin typeface="Arial Black" charset="0"/>
              </a:rPr>
              <a:t>Department of Veterans Affairs</a:t>
            </a:r>
          </a:p>
          <a:p>
            <a:pPr algn="ctr"/>
            <a:r>
              <a:rPr lang="en-US" sz="2400" dirty="0">
                <a:latin typeface="Arial Black" charset="0"/>
              </a:rPr>
              <a:t>Veteran Health Administration</a:t>
            </a:r>
          </a:p>
          <a:p>
            <a:pPr algn="ctr"/>
            <a:r>
              <a:rPr lang="en-US" sz="2400" dirty="0">
                <a:latin typeface="Arial Black" charset="0"/>
              </a:rPr>
              <a:t>Knowledge Based Systems</a:t>
            </a:r>
          </a:p>
          <a:p>
            <a:pPr algn="ctr"/>
            <a:r>
              <a:rPr lang="en-US" sz="1600" dirty="0">
                <a:latin typeface="Arial Black" charset="0"/>
              </a:rPr>
              <a:t>Informatics Architecture Support Services</a:t>
            </a:r>
            <a:endParaRPr lang="en-US" dirty="0">
              <a:latin typeface="Arial Black" charset="0"/>
            </a:endParaRPr>
          </a:p>
        </p:txBody>
      </p:sp>
      <p:sp>
        <p:nvSpPr>
          <p:cNvPr id="10" name="TextBox 9">
            <a:extLst>
              <a:ext uri="{FF2B5EF4-FFF2-40B4-BE49-F238E27FC236}">
                <a16:creationId xmlns:a16="http://schemas.microsoft.com/office/drawing/2014/main" id="{54D54A4E-E80F-4D2C-9B41-B0A3843F605E}"/>
              </a:ext>
            </a:extLst>
          </p:cNvPr>
          <p:cNvSpPr txBox="1"/>
          <p:nvPr/>
        </p:nvSpPr>
        <p:spPr>
          <a:xfrm>
            <a:off x="823289" y="3945229"/>
            <a:ext cx="7497419" cy="2339102"/>
          </a:xfrm>
          <a:prstGeom prst="rect">
            <a:avLst/>
          </a:prstGeom>
          <a:noFill/>
        </p:spPr>
        <p:txBody>
          <a:bodyPr wrap="square" rtlCol="0">
            <a:spAutoFit/>
          </a:bodyPr>
          <a:lstStyle/>
          <a:p>
            <a:pPr algn="ctr"/>
            <a:r>
              <a:rPr lang="en-US" sz="2400" dirty="0">
                <a:effectLst>
                  <a:outerShdw blurRad="38100" dist="38100" dir="2700000" algn="tl">
                    <a:srgbClr val="DDDDDD"/>
                  </a:outerShdw>
                </a:effectLst>
                <a:latin typeface="Arial Black" charset="0"/>
              </a:rPr>
              <a:t>Content for Special Handling RefSet Review</a:t>
            </a:r>
          </a:p>
          <a:p>
            <a:pPr algn="ctr"/>
            <a:endParaRPr lang="en-US" sz="2000" dirty="0">
              <a:effectLst>
                <a:outerShdw blurRad="38100" dist="38100" dir="2700000" algn="tl">
                  <a:srgbClr val="DDDDDD"/>
                </a:outerShdw>
              </a:effectLst>
              <a:latin typeface="Arial Black" charset="0"/>
            </a:endParaRPr>
          </a:p>
          <a:p>
            <a:pPr algn="ctr"/>
            <a:r>
              <a:rPr lang="en-US" dirty="0">
                <a:effectLst>
                  <a:outerShdw blurRad="38100" dist="38100" dir="2700000" algn="tl">
                    <a:srgbClr val="DDDDDD"/>
                  </a:outerShdw>
                </a:effectLst>
                <a:latin typeface="Arial Black" charset="0"/>
              </a:rPr>
              <a:t>Tim Williams, Specialist Master, Deloitte &amp; Touche, LLC</a:t>
            </a:r>
          </a:p>
          <a:p>
            <a:pPr algn="ctr"/>
            <a:r>
              <a:rPr lang="en-US" dirty="0">
                <a:effectLst>
                  <a:outerShdw blurRad="38100" dist="38100" dir="2700000" algn="tl">
                    <a:srgbClr val="DDDDDD"/>
                  </a:outerShdw>
                </a:effectLst>
                <a:latin typeface="Arial Black" charset="0"/>
              </a:rPr>
              <a:t>Kirsten Haake, Specialist Master, Deloitte &amp; Touche, LLC</a:t>
            </a:r>
          </a:p>
          <a:p>
            <a:pPr algn="ctr"/>
            <a:r>
              <a:rPr lang="en-US" dirty="0">
                <a:effectLst>
                  <a:outerShdw blurRad="38100" dist="38100" dir="2700000" algn="tl">
                    <a:srgbClr val="DDDDDD"/>
                  </a:outerShdw>
                </a:effectLst>
                <a:latin typeface="Arial Black" charset="0"/>
              </a:rPr>
              <a:t>Andrew Sills, Specialist Senior, Deloitte Consulting, LLP</a:t>
            </a:r>
          </a:p>
          <a:p>
            <a:pPr algn="ctr"/>
            <a:r>
              <a:rPr lang="en-US" sz="1600" dirty="0"/>
              <a:t>Veterans Health Administration, Office of Informatics &amp; Analytics and Health Informatics Informatics Architecture Support Services Contract VA701-16-C-0039-01 (VET10380.01)  Bi Weekly Web Based Workshops</a:t>
            </a:r>
            <a:endParaRPr lang="en-US" dirty="0"/>
          </a:p>
        </p:txBody>
      </p:sp>
    </p:spTree>
    <p:extLst>
      <p:ext uri="{BB962C8B-B14F-4D97-AF65-F5344CB8AC3E}">
        <p14:creationId xmlns:p14="http://schemas.microsoft.com/office/powerpoint/2010/main" val="9471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84D3A4-9A27-478F-AEA2-B7B7E34CC7D1}"/>
              </a:ext>
            </a:extLst>
          </p:cNvPr>
          <p:cNvSpPr>
            <a:spLocks noGrp="1"/>
          </p:cNvSpPr>
          <p:nvPr>
            <p:ph idx="1"/>
          </p:nvPr>
        </p:nvSpPr>
        <p:spPr>
          <a:xfrm>
            <a:off x="623451" y="1254553"/>
            <a:ext cx="8044796" cy="4205939"/>
          </a:xfrm>
        </p:spPr>
        <p:txBody>
          <a:bodyPr>
            <a:normAutofit/>
          </a:bodyPr>
          <a:lstStyle/>
          <a:p>
            <a:pPr marL="0" indent="0">
              <a:buNone/>
            </a:pPr>
            <a:r>
              <a:rPr lang="en-US" sz="2000" b="1" u="sng" dirty="0"/>
              <a:t>Examples for Inclusion/Exclusion in Negation </a:t>
            </a:r>
            <a:r>
              <a:rPr lang="en-US" sz="2000" b="1" u="sng" dirty="0" err="1"/>
              <a:t>RefSet</a:t>
            </a:r>
            <a:endParaRPr lang="en-US" sz="2000" b="1" u="sng" dirty="0"/>
          </a:p>
          <a:p>
            <a:pPr marL="0" indent="0">
              <a:buNone/>
            </a:pPr>
            <a:endParaRPr lang="en-US" sz="2100" dirty="0"/>
          </a:p>
          <a:p>
            <a:pPr marL="457200" indent="-457200">
              <a:buFont typeface="+mj-lt"/>
              <a:buAutoNum type="arabicPeriod"/>
            </a:pPr>
            <a:endParaRPr lang="en-US" sz="2100" dirty="0"/>
          </a:p>
          <a:p>
            <a:pPr marL="457200" indent="-457200">
              <a:buFont typeface="+mj-lt"/>
              <a:buAutoNum type="arabicPeriod"/>
            </a:pPr>
            <a:endParaRPr lang="en-US" sz="2000" dirty="0"/>
          </a:p>
        </p:txBody>
      </p:sp>
      <p:sp>
        <p:nvSpPr>
          <p:cNvPr id="9" name="Title 1">
            <a:extLst>
              <a:ext uri="{FF2B5EF4-FFF2-40B4-BE49-F238E27FC236}">
                <a16:creationId xmlns:a16="http://schemas.microsoft.com/office/drawing/2014/main" id="{48942CEE-0945-4CA5-AFF5-7C51190E5E11}"/>
              </a:ext>
            </a:extLst>
          </p:cNvPr>
          <p:cNvSpPr>
            <a:spLocks noGrp="1"/>
          </p:cNvSpPr>
          <p:nvPr>
            <p:ph type="title"/>
          </p:nvPr>
        </p:nvSpPr>
        <p:spPr>
          <a:xfrm>
            <a:off x="141609" y="19518"/>
            <a:ext cx="7223121" cy="1024072"/>
          </a:xfrm>
        </p:spPr>
        <p:txBody>
          <a:bodyPr>
            <a:normAutofit/>
          </a:bodyPr>
          <a:lstStyle/>
          <a:p>
            <a:pPr lvl="0"/>
            <a:r>
              <a:rPr lang="en-US" sz="2000" dirty="0"/>
              <a:t>Base Year </a:t>
            </a:r>
            <a:r>
              <a:rPr lang="en-US" sz="2000" dirty="0" err="1"/>
              <a:t>RefSets</a:t>
            </a:r>
            <a:r>
              <a:rPr lang="en-US" sz="2000" dirty="0"/>
              <a:t> – Negation  </a:t>
            </a:r>
          </a:p>
        </p:txBody>
      </p:sp>
      <p:sp>
        <p:nvSpPr>
          <p:cNvPr id="5" name="Slide Number Placeholder 4">
            <a:extLst>
              <a:ext uri="{FF2B5EF4-FFF2-40B4-BE49-F238E27FC236}">
                <a16:creationId xmlns:a16="http://schemas.microsoft.com/office/drawing/2014/main" id="{9EE88B40-3AE0-4D45-93F8-BF3FFB388A54}"/>
              </a:ext>
            </a:extLst>
          </p:cNvPr>
          <p:cNvSpPr>
            <a:spLocks noGrp="1"/>
          </p:cNvSpPr>
          <p:nvPr>
            <p:ph type="sldNum" sz="quarter" idx="12"/>
          </p:nvPr>
        </p:nvSpPr>
        <p:spPr>
          <a:xfrm>
            <a:off x="6816587" y="6322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19D20D-F37E-4BB9-9384-79154AD1BAC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2C4A185-3BFD-4FEB-9DF8-102FAE81072B}"/>
              </a:ext>
            </a:extLst>
          </p:cNvPr>
          <p:cNvSpPr txBox="1"/>
          <p:nvPr/>
        </p:nvSpPr>
        <p:spPr>
          <a:xfrm>
            <a:off x="623450" y="1711773"/>
            <a:ext cx="3618349" cy="338554"/>
          </a:xfrm>
          <a:prstGeom prst="rect">
            <a:avLst/>
          </a:prstGeom>
          <a:noFill/>
        </p:spPr>
        <p:txBody>
          <a:bodyPr wrap="square" rtlCol="0">
            <a:spAutoFit/>
          </a:bodyPr>
          <a:lstStyle/>
          <a:p>
            <a:r>
              <a:rPr lang="en-US" sz="1600" b="1" dirty="0"/>
              <a:t>Keyword “WITHOUT”</a:t>
            </a:r>
          </a:p>
        </p:txBody>
      </p:sp>
      <p:sp>
        <p:nvSpPr>
          <p:cNvPr id="25" name="Rectangle 24">
            <a:extLst>
              <a:ext uri="{FF2B5EF4-FFF2-40B4-BE49-F238E27FC236}">
                <a16:creationId xmlns:a16="http://schemas.microsoft.com/office/drawing/2014/main" id="{5DED1E2D-34CF-43DE-95B1-DDDEA78A4544}"/>
              </a:ext>
            </a:extLst>
          </p:cNvPr>
          <p:cNvSpPr/>
          <p:nvPr/>
        </p:nvSpPr>
        <p:spPr>
          <a:xfrm>
            <a:off x="623450" y="3599806"/>
            <a:ext cx="2709973" cy="338554"/>
          </a:xfrm>
          <a:prstGeom prst="rect">
            <a:avLst/>
          </a:prstGeom>
        </p:spPr>
        <p:txBody>
          <a:bodyPr wrap="none">
            <a:spAutoFit/>
          </a:bodyPr>
          <a:lstStyle/>
          <a:p>
            <a:r>
              <a:rPr lang="en-US" sz="1600" b="1" dirty="0"/>
              <a:t>Keyword “NONE” or “NON-X”</a:t>
            </a:r>
          </a:p>
        </p:txBody>
      </p:sp>
      <p:pic>
        <p:nvPicPr>
          <p:cNvPr id="4" name="Picture 3">
            <a:extLst>
              <a:ext uri="{FF2B5EF4-FFF2-40B4-BE49-F238E27FC236}">
                <a16:creationId xmlns:a16="http://schemas.microsoft.com/office/drawing/2014/main" id="{FA0D14A3-8F0E-44A6-A004-1D4FDACDE566}"/>
              </a:ext>
            </a:extLst>
          </p:cNvPr>
          <p:cNvPicPr>
            <a:picLocks noChangeAspect="1"/>
          </p:cNvPicPr>
          <p:nvPr/>
        </p:nvPicPr>
        <p:blipFill>
          <a:blip r:embed="rId2"/>
          <a:stretch>
            <a:fillRect/>
          </a:stretch>
        </p:blipFill>
        <p:spPr>
          <a:xfrm>
            <a:off x="692117" y="3984131"/>
            <a:ext cx="6215927" cy="2065601"/>
          </a:xfrm>
          <a:prstGeom prst="rect">
            <a:avLst/>
          </a:prstGeom>
        </p:spPr>
      </p:pic>
      <p:pic>
        <p:nvPicPr>
          <p:cNvPr id="7" name="Picture 6">
            <a:extLst>
              <a:ext uri="{FF2B5EF4-FFF2-40B4-BE49-F238E27FC236}">
                <a16:creationId xmlns:a16="http://schemas.microsoft.com/office/drawing/2014/main" id="{04089753-CDB2-4864-BA88-74FED5DC1746}"/>
              </a:ext>
            </a:extLst>
          </p:cNvPr>
          <p:cNvPicPr>
            <a:picLocks noChangeAspect="1"/>
          </p:cNvPicPr>
          <p:nvPr/>
        </p:nvPicPr>
        <p:blipFill>
          <a:blip r:embed="rId3"/>
          <a:stretch>
            <a:fillRect/>
          </a:stretch>
        </p:blipFill>
        <p:spPr>
          <a:xfrm>
            <a:off x="692117" y="2071061"/>
            <a:ext cx="6215927" cy="1357940"/>
          </a:xfrm>
          <a:prstGeom prst="rect">
            <a:avLst/>
          </a:prstGeom>
        </p:spPr>
      </p:pic>
    </p:spTree>
    <p:extLst>
      <p:ext uri="{BB962C8B-B14F-4D97-AF65-F5344CB8AC3E}">
        <p14:creationId xmlns:p14="http://schemas.microsoft.com/office/powerpoint/2010/main" val="1889516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84D3A4-9A27-478F-AEA2-B7B7E34CC7D1}"/>
              </a:ext>
            </a:extLst>
          </p:cNvPr>
          <p:cNvSpPr>
            <a:spLocks noGrp="1"/>
          </p:cNvSpPr>
          <p:nvPr>
            <p:ph idx="1"/>
          </p:nvPr>
        </p:nvSpPr>
        <p:spPr>
          <a:xfrm>
            <a:off x="623451" y="1547161"/>
            <a:ext cx="8044796" cy="4351339"/>
          </a:xfrm>
        </p:spPr>
        <p:txBody>
          <a:bodyPr>
            <a:normAutofit/>
          </a:bodyPr>
          <a:lstStyle/>
          <a:p>
            <a:pPr marL="0" indent="0">
              <a:buNone/>
            </a:pPr>
            <a:r>
              <a:rPr lang="en-US" sz="2000" b="1" u="sng" dirty="0"/>
              <a:t>Compound</a:t>
            </a:r>
            <a:endParaRPr lang="en-US" b="1" u="sng" dirty="0"/>
          </a:p>
          <a:p>
            <a:r>
              <a:rPr lang="en-US" sz="2000" dirty="0"/>
              <a:t>Compound Observations are the set of concepts within SNOMED CT that involve the combination of more than one observation.  </a:t>
            </a:r>
          </a:p>
          <a:p>
            <a:r>
              <a:rPr lang="en-US" sz="2000" dirty="0"/>
              <a:t>While these concepts do not necessarily have issues with them, the fact that they combine multiple concepts into one can cause modeling issues that affect retrieval.</a:t>
            </a:r>
          </a:p>
        </p:txBody>
      </p:sp>
      <p:sp>
        <p:nvSpPr>
          <p:cNvPr id="9" name="Title 1">
            <a:extLst>
              <a:ext uri="{FF2B5EF4-FFF2-40B4-BE49-F238E27FC236}">
                <a16:creationId xmlns:a16="http://schemas.microsoft.com/office/drawing/2014/main" id="{48942CEE-0945-4CA5-AFF5-7C51190E5E11}"/>
              </a:ext>
            </a:extLst>
          </p:cNvPr>
          <p:cNvSpPr>
            <a:spLocks noGrp="1"/>
          </p:cNvSpPr>
          <p:nvPr>
            <p:ph type="title"/>
          </p:nvPr>
        </p:nvSpPr>
        <p:spPr>
          <a:xfrm>
            <a:off x="141609" y="19518"/>
            <a:ext cx="7223121" cy="1024072"/>
          </a:xfrm>
        </p:spPr>
        <p:txBody>
          <a:bodyPr>
            <a:normAutofit/>
          </a:bodyPr>
          <a:lstStyle/>
          <a:p>
            <a:pPr lvl="0"/>
            <a:r>
              <a:rPr lang="en-US" sz="2000" dirty="0"/>
              <a:t>Base Year </a:t>
            </a:r>
            <a:r>
              <a:rPr lang="en-US" sz="2000" dirty="0" err="1"/>
              <a:t>RefSets</a:t>
            </a:r>
            <a:r>
              <a:rPr lang="en-US" sz="2000" dirty="0"/>
              <a:t> – Compound </a:t>
            </a:r>
          </a:p>
        </p:txBody>
      </p:sp>
      <p:sp>
        <p:nvSpPr>
          <p:cNvPr id="5" name="Slide Number Placeholder 4">
            <a:extLst>
              <a:ext uri="{FF2B5EF4-FFF2-40B4-BE49-F238E27FC236}">
                <a16:creationId xmlns:a16="http://schemas.microsoft.com/office/drawing/2014/main" id="{9EE88B40-3AE0-4D45-93F8-BF3FFB388A54}"/>
              </a:ext>
            </a:extLst>
          </p:cNvPr>
          <p:cNvSpPr>
            <a:spLocks noGrp="1"/>
          </p:cNvSpPr>
          <p:nvPr>
            <p:ph type="sldNum" sz="quarter" idx="12"/>
          </p:nvPr>
        </p:nvSpPr>
        <p:spPr>
          <a:xfrm>
            <a:off x="6816587" y="6322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19D20D-F37E-4BB9-9384-79154AD1BAC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986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84D3A4-9A27-478F-AEA2-B7B7E34CC7D1}"/>
              </a:ext>
            </a:extLst>
          </p:cNvPr>
          <p:cNvSpPr>
            <a:spLocks noGrp="1"/>
          </p:cNvSpPr>
          <p:nvPr>
            <p:ph idx="1"/>
          </p:nvPr>
        </p:nvSpPr>
        <p:spPr>
          <a:xfrm>
            <a:off x="623451" y="1547161"/>
            <a:ext cx="8044796" cy="1361139"/>
          </a:xfrm>
        </p:spPr>
        <p:txBody>
          <a:bodyPr>
            <a:normAutofit/>
          </a:bodyPr>
          <a:lstStyle/>
          <a:p>
            <a:pPr marL="0" indent="0">
              <a:buNone/>
            </a:pPr>
            <a:r>
              <a:rPr lang="en-US" sz="2000" b="1" u="sng" dirty="0"/>
              <a:t>Compound Rule Set Considerations:</a:t>
            </a:r>
            <a:br>
              <a:rPr lang="en-US" sz="1800" b="1" u="sng" dirty="0"/>
            </a:br>
            <a:br>
              <a:rPr lang="en-US" sz="1800" b="1" u="sng" dirty="0"/>
            </a:br>
            <a:r>
              <a:rPr lang="en-AU" sz="1800" dirty="0"/>
              <a:t>Definition for Inclusion: The SNOMED CT concept describes more than one observation or procedure.</a:t>
            </a:r>
            <a:endParaRPr lang="en-US" sz="1800" dirty="0"/>
          </a:p>
        </p:txBody>
      </p:sp>
      <p:sp>
        <p:nvSpPr>
          <p:cNvPr id="9" name="Title 1">
            <a:extLst>
              <a:ext uri="{FF2B5EF4-FFF2-40B4-BE49-F238E27FC236}">
                <a16:creationId xmlns:a16="http://schemas.microsoft.com/office/drawing/2014/main" id="{48942CEE-0945-4CA5-AFF5-7C51190E5E11}"/>
              </a:ext>
            </a:extLst>
          </p:cNvPr>
          <p:cNvSpPr>
            <a:spLocks noGrp="1"/>
          </p:cNvSpPr>
          <p:nvPr>
            <p:ph type="title"/>
          </p:nvPr>
        </p:nvSpPr>
        <p:spPr>
          <a:xfrm>
            <a:off x="141609" y="19518"/>
            <a:ext cx="7223121" cy="1024072"/>
          </a:xfrm>
        </p:spPr>
        <p:txBody>
          <a:bodyPr>
            <a:normAutofit/>
          </a:bodyPr>
          <a:lstStyle/>
          <a:p>
            <a:pPr lvl="0"/>
            <a:r>
              <a:rPr lang="en-US" sz="2000" dirty="0"/>
              <a:t>Base Year </a:t>
            </a:r>
            <a:r>
              <a:rPr lang="en-US" sz="2000" dirty="0" err="1"/>
              <a:t>RefSets</a:t>
            </a:r>
            <a:r>
              <a:rPr lang="en-US" sz="2000" dirty="0"/>
              <a:t> – Compound  </a:t>
            </a:r>
          </a:p>
        </p:txBody>
      </p:sp>
      <p:sp>
        <p:nvSpPr>
          <p:cNvPr id="5" name="Slide Number Placeholder 4">
            <a:extLst>
              <a:ext uri="{FF2B5EF4-FFF2-40B4-BE49-F238E27FC236}">
                <a16:creationId xmlns:a16="http://schemas.microsoft.com/office/drawing/2014/main" id="{9EE88B40-3AE0-4D45-93F8-BF3FFB388A54}"/>
              </a:ext>
            </a:extLst>
          </p:cNvPr>
          <p:cNvSpPr>
            <a:spLocks noGrp="1"/>
          </p:cNvSpPr>
          <p:nvPr>
            <p:ph type="sldNum" sz="quarter" idx="12"/>
          </p:nvPr>
        </p:nvSpPr>
        <p:spPr>
          <a:xfrm>
            <a:off x="6816587" y="6322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19D20D-F37E-4BB9-9384-79154AD1BAC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A767BD0-E9C5-461B-AE73-67FFE3D4C529}"/>
              </a:ext>
            </a:extLst>
          </p:cNvPr>
          <p:cNvSpPr txBox="1"/>
          <p:nvPr/>
        </p:nvSpPr>
        <p:spPr>
          <a:xfrm>
            <a:off x="1729508" y="2678545"/>
            <a:ext cx="5684985" cy="3231654"/>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AU" sz="1200" b="1" dirty="0"/>
              <a:t>Rules for Inclusion in “Compound Observation” </a:t>
            </a:r>
            <a:r>
              <a:rPr lang="en-AU" sz="1200" b="1" dirty="0" err="1"/>
              <a:t>RefSet</a:t>
            </a:r>
            <a:r>
              <a:rPr lang="en-AU" sz="1200" b="1" dirty="0"/>
              <a:t>:</a:t>
            </a:r>
          </a:p>
          <a:p>
            <a:pPr marL="342900" lvl="0" indent="-342900">
              <a:buFont typeface="+mj-lt"/>
              <a:buAutoNum type="arabicPeriod"/>
            </a:pPr>
            <a:r>
              <a:rPr lang="en-AU" sz="1200" dirty="0"/>
              <a:t>Concept is about X </a:t>
            </a:r>
            <a:r>
              <a:rPr lang="en-AU" sz="1200" b="1" i="1" dirty="0"/>
              <a:t>and</a:t>
            </a:r>
            <a:r>
              <a:rPr lang="en-AU" sz="1200" dirty="0"/>
              <a:t> Y, e.g.</a:t>
            </a:r>
            <a:br>
              <a:rPr lang="en-US" sz="1200" dirty="0"/>
            </a:br>
            <a:r>
              <a:rPr lang="en-US" sz="1200" i="1" dirty="0"/>
              <a:t>Malaise and fatigue (finding)  </a:t>
            </a:r>
          </a:p>
          <a:p>
            <a:pPr marL="342900" lvl="0" indent="-342900">
              <a:buFont typeface="+mj-lt"/>
              <a:buAutoNum type="arabicPeriod"/>
            </a:pPr>
            <a:r>
              <a:rPr lang="en-AU" sz="1200" dirty="0"/>
              <a:t>Concept is about X or Y, e.g.</a:t>
            </a:r>
            <a:br>
              <a:rPr lang="en-US" sz="1200" dirty="0"/>
            </a:br>
            <a:r>
              <a:rPr lang="en-US" sz="1200" i="1" dirty="0"/>
              <a:t>Mass in head or neck (finding)</a:t>
            </a:r>
          </a:p>
          <a:p>
            <a:pPr marL="342900" lvl="0" indent="-342900">
              <a:buFont typeface="+mj-lt"/>
              <a:buAutoNum type="arabicPeriod"/>
            </a:pPr>
            <a:r>
              <a:rPr lang="en-AU" sz="1200" dirty="0"/>
              <a:t>Concept is about X with Y, e.g.</a:t>
            </a:r>
            <a:br>
              <a:rPr lang="en-US" sz="1200" dirty="0"/>
            </a:br>
            <a:r>
              <a:rPr lang="en-US" sz="1200" i="1" dirty="0"/>
              <a:t>Cough with fever (finding) </a:t>
            </a:r>
          </a:p>
          <a:p>
            <a:pPr marL="342900" lvl="0" indent="-342900">
              <a:buFont typeface="+mj-lt"/>
              <a:buAutoNum type="arabicPeriod"/>
            </a:pPr>
            <a:r>
              <a:rPr lang="en-US" sz="1200" dirty="0"/>
              <a:t>Concept is about X without Y, e.g.</a:t>
            </a:r>
            <a:br>
              <a:rPr lang="en-US" sz="1200" dirty="0"/>
            </a:br>
            <a:r>
              <a:rPr lang="en-US" sz="1200" i="1" dirty="0"/>
              <a:t>Bee sting without reaction (disorder) </a:t>
            </a:r>
          </a:p>
          <a:p>
            <a:pPr marL="342900" lvl="0" indent="-342900">
              <a:buFont typeface="+mj-lt"/>
              <a:buAutoNum type="arabicPeriod"/>
            </a:pPr>
            <a:r>
              <a:rPr lang="en-US" sz="1200" dirty="0"/>
              <a:t>Concept is about X not Y, e.g. </a:t>
            </a:r>
            <a:br>
              <a:rPr lang="en-US" sz="1200" dirty="0"/>
            </a:br>
            <a:r>
              <a:rPr lang="en-US" sz="1200" i="1" dirty="0"/>
              <a:t>Radiographic image not correlated with tumor pathology finding (finding)</a:t>
            </a:r>
          </a:p>
          <a:p>
            <a:pPr marL="342900" lvl="0" indent="-342900">
              <a:buFont typeface="+mj-lt"/>
              <a:buAutoNum type="arabicPeriod"/>
            </a:pPr>
            <a:r>
              <a:rPr lang="en-US" sz="1200" dirty="0"/>
              <a:t>Concept is about X due to Y, e.g.</a:t>
            </a:r>
            <a:br>
              <a:rPr lang="en-US" sz="1200" dirty="0"/>
            </a:br>
            <a:r>
              <a:rPr lang="en-US" sz="1200" i="1" dirty="0"/>
              <a:t>Malnutrition due to child maltreatment (disorder)</a:t>
            </a:r>
          </a:p>
          <a:p>
            <a:pPr marL="342900" lvl="0" indent="-342900">
              <a:buFont typeface="+mj-lt"/>
              <a:buAutoNum type="arabicPeriod"/>
            </a:pPr>
            <a:r>
              <a:rPr lang="en-US" sz="1200" dirty="0"/>
              <a:t>Concept is about X associated with Y, e.g. </a:t>
            </a:r>
            <a:br>
              <a:rPr lang="en-US" sz="1200" dirty="0"/>
            </a:br>
            <a:r>
              <a:rPr lang="en-US" sz="1200" i="1" dirty="0"/>
              <a:t>Limited duction associated with other condition of eye (disorder)</a:t>
            </a:r>
          </a:p>
          <a:p>
            <a:pPr marL="342900" lvl="0" indent="-342900">
              <a:buFont typeface="+mj-lt"/>
              <a:buAutoNum type="arabicPeriod"/>
            </a:pPr>
            <a:r>
              <a:rPr lang="en-US" sz="1200" dirty="0"/>
              <a:t>Concept is about X after to Y, e.g.</a:t>
            </a:r>
            <a:br>
              <a:rPr lang="en-US" sz="1200" dirty="0"/>
            </a:br>
            <a:r>
              <a:rPr lang="en-US" sz="1200" i="1" dirty="0"/>
              <a:t>Seizure after head injury (finding)</a:t>
            </a:r>
            <a:endParaRPr lang="en-US" sz="1200" dirty="0"/>
          </a:p>
        </p:txBody>
      </p:sp>
    </p:spTree>
    <p:extLst>
      <p:ext uri="{BB962C8B-B14F-4D97-AF65-F5344CB8AC3E}">
        <p14:creationId xmlns:p14="http://schemas.microsoft.com/office/powerpoint/2010/main" val="1158320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84D3A4-9A27-478F-AEA2-B7B7E34CC7D1}"/>
              </a:ext>
            </a:extLst>
          </p:cNvPr>
          <p:cNvSpPr>
            <a:spLocks noGrp="1"/>
          </p:cNvSpPr>
          <p:nvPr>
            <p:ph idx="1"/>
          </p:nvPr>
        </p:nvSpPr>
        <p:spPr>
          <a:xfrm>
            <a:off x="623451" y="1254553"/>
            <a:ext cx="8044796" cy="4205939"/>
          </a:xfrm>
        </p:spPr>
        <p:txBody>
          <a:bodyPr>
            <a:normAutofit/>
          </a:bodyPr>
          <a:lstStyle/>
          <a:p>
            <a:pPr marL="0" indent="0">
              <a:buNone/>
            </a:pPr>
            <a:r>
              <a:rPr lang="en-US" sz="2000" b="1" u="sng" dirty="0"/>
              <a:t>Examples for Inclusion/Exclusion in Compound </a:t>
            </a:r>
            <a:r>
              <a:rPr lang="en-US" sz="2000" b="1" u="sng" dirty="0" err="1"/>
              <a:t>Refset</a:t>
            </a:r>
            <a:endParaRPr lang="en-US" sz="2000" b="1" u="sng" dirty="0"/>
          </a:p>
          <a:p>
            <a:pPr marL="0" indent="0">
              <a:buNone/>
            </a:pPr>
            <a:endParaRPr lang="en-US" sz="2100" dirty="0"/>
          </a:p>
          <a:p>
            <a:pPr marL="457200" indent="-457200">
              <a:buFont typeface="+mj-lt"/>
              <a:buAutoNum type="arabicPeriod"/>
            </a:pPr>
            <a:endParaRPr lang="en-US" sz="2100" dirty="0"/>
          </a:p>
          <a:p>
            <a:pPr marL="457200" indent="-457200">
              <a:buFont typeface="+mj-lt"/>
              <a:buAutoNum type="arabicPeriod"/>
            </a:pPr>
            <a:endParaRPr lang="en-US" sz="2000" dirty="0"/>
          </a:p>
        </p:txBody>
      </p:sp>
      <p:sp>
        <p:nvSpPr>
          <p:cNvPr id="9" name="Title 1">
            <a:extLst>
              <a:ext uri="{FF2B5EF4-FFF2-40B4-BE49-F238E27FC236}">
                <a16:creationId xmlns:a16="http://schemas.microsoft.com/office/drawing/2014/main" id="{48942CEE-0945-4CA5-AFF5-7C51190E5E11}"/>
              </a:ext>
            </a:extLst>
          </p:cNvPr>
          <p:cNvSpPr>
            <a:spLocks noGrp="1"/>
          </p:cNvSpPr>
          <p:nvPr>
            <p:ph type="title"/>
          </p:nvPr>
        </p:nvSpPr>
        <p:spPr>
          <a:xfrm>
            <a:off x="141609" y="19518"/>
            <a:ext cx="7223121" cy="1024072"/>
          </a:xfrm>
        </p:spPr>
        <p:txBody>
          <a:bodyPr>
            <a:normAutofit/>
          </a:bodyPr>
          <a:lstStyle/>
          <a:p>
            <a:pPr lvl="0"/>
            <a:r>
              <a:rPr lang="en-US" sz="2000" dirty="0"/>
              <a:t>Base Year </a:t>
            </a:r>
            <a:r>
              <a:rPr lang="en-US" sz="2000" dirty="0" err="1"/>
              <a:t>RefSets</a:t>
            </a:r>
            <a:r>
              <a:rPr lang="en-US" sz="2000" dirty="0"/>
              <a:t> – Compound  </a:t>
            </a:r>
          </a:p>
        </p:txBody>
      </p:sp>
      <p:sp>
        <p:nvSpPr>
          <p:cNvPr id="5" name="Slide Number Placeholder 4">
            <a:extLst>
              <a:ext uri="{FF2B5EF4-FFF2-40B4-BE49-F238E27FC236}">
                <a16:creationId xmlns:a16="http://schemas.microsoft.com/office/drawing/2014/main" id="{9EE88B40-3AE0-4D45-93F8-BF3FFB388A54}"/>
              </a:ext>
            </a:extLst>
          </p:cNvPr>
          <p:cNvSpPr>
            <a:spLocks noGrp="1"/>
          </p:cNvSpPr>
          <p:nvPr>
            <p:ph type="sldNum" sz="quarter" idx="12"/>
          </p:nvPr>
        </p:nvSpPr>
        <p:spPr>
          <a:xfrm>
            <a:off x="6816587" y="6322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19D20D-F37E-4BB9-9384-79154AD1BAC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2C4A185-3BFD-4FEB-9DF8-102FAE81072B}"/>
              </a:ext>
            </a:extLst>
          </p:cNvPr>
          <p:cNvSpPr txBox="1"/>
          <p:nvPr/>
        </p:nvSpPr>
        <p:spPr>
          <a:xfrm>
            <a:off x="623450" y="1711773"/>
            <a:ext cx="3618349" cy="338554"/>
          </a:xfrm>
          <a:prstGeom prst="rect">
            <a:avLst/>
          </a:prstGeom>
          <a:noFill/>
        </p:spPr>
        <p:txBody>
          <a:bodyPr wrap="square" rtlCol="0">
            <a:spAutoFit/>
          </a:bodyPr>
          <a:lstStyle/>
          <a:p>
            <a:r>
              <a:rPr lang="en-US" sz="1600" b="1" dirty="0"/>
              <a:t>Examples “X and Y”</a:t>
            </a:r>
          </a:p>
        </p:txBody>
      </p:sp>
      <p:sp>
        <p:nvSpPr>
          <p:cNvPr id="25" name="Rectangle 24">
            <a:extLst>
              <a:ext uri="{FF2B5EF4-FFF2-40B4-BE49-F238E27FC236}">
                <a16:creationId xmlns:a16="http://schemas.microsoft.com/office/drawing/2014/main" id="{5DED1E2D-34CF-43DE-95B1-DDDEA78A4544}"/>
              </a:ext>
            </a:extLst>
          </p:cNvPr>
          <p:cNvSpPr/>
          <p:nvPr/>
        </p:nvSpPr>
        <p:spPr>
          <a:xfrm>
            <a:off x="623450" y="3599806"/>
            <a:ext cx="1714315" cy="338554"/>
          </a:xfrm>
          <a:prstGeom prst="rect">
            <a:avLst/>
          </a:prstGeom>
        </p:spPr>
        <p:txBody>
          <a:bodyPr wrap="none">
            <a:spAutoFit/>
          </a:bodyPr>
          <a:lstStyle/>
          <a:p>
            <a:r>
              <a:rPr lang="en-US" sz="1600" b="1" dirty="0"/>
              <a:t>Examples “X or Y”</a:t>
            </a:r>
          </a:p>
        </p:txBody>
      </p:sp>
      <p:graphicFrame>
        <p:nvGraphicFramePr>
          <p:cNvPr id="3" name="Table 2">
            <a:extLst>
              <a:ext uri="{FF2B5EF4-FFF2-40B4-BE49-F238E27FC236}">
                <a16:creationId xmlns:a16="http://schemas.microsoft.com/office/drawing/2014/main" id="{1A96343D-6BEF-4428-8C3F-5029DB443D76}"/>
              </a:ext>
            </a:extLst>
          </p:cNvPr>
          <p:cNvGraphicFramePr>
            <a:graphicFrameLocks noGrp="1"/>
          </p:cNvGraphicFramePr>
          <p:nvPr>
            <p:extLst>
              <p:ext uri="{D42A27DB-BD31-4B8C-83A1-F6EECF244321}">
                <p14:modId xmlns:p14="http://schemas.microsoft.com/office/powerpoint/2010/main" val="4114545339"/>
              </p:ext>
            </p:extLst>
          </p:nvPr>
        </p:nvGraphicFramePr>
        <p:xfrm>
          <a:off x="633850" y="2069786"/>
          <a:ext cx="8139624" cy="1493936"/>
        </p:xfrm>
        <a:graphic>
          <a:graphicData uri="http://schemas.openxmlformats.org/drawingml/2006/table">
            <a:tbl>
              <a:tblPr firstRow="1" bandRow="1"/>
              <a:tblGrid>
                <a:gridCol w="873896">
                  <a:extLst>
                    <a:ext uri="{9D8B030D-6E8A-4147-A177-3AD203B41FA5}">
                      <a16:colId xmlns:a16="http://schemas.microsoft.com/office/drawing/2014/main" val="1909796687"/>
                    </a:ext>
                  </a:extLst>
                </a:gridCol>
                <a:gridCol w="2805107">
                  <a:extLst>
                    <a:ext uri="{9D8B030D-6E8A-4147-A177-3AD203B41FA5}">
                      <a16:colId xmlns:a16="http://schemas.microsoft.com/office/drawing/2014/main" val="264501706"/>
                    </a:ext>
                  </a:extLst>
                </a:gridCol>
                <a:gridCol w="1021533">
                  <a:extLst>
                    <a:ext uri="{9D8B030D-6E8A-4147-A177-3AD203B41FA5}">
                      <a16:colId xmlns:a16="http://schemas.microsoft.com/office/drawing/2014/main" val="927161540"/>
                    </a:ext>
                  </a:extLst>
                </a:gridCol>
                <a:gridCol w="3439088">
                  <a:extLst>
                    <a:ext uri="{9D8B030D-6E8A-4147-A177-3AD203B41FA5}">
                      <a16:colId xmlns:a16="http://schemas.microsoft.com/office/drawing/2014/main" val="104186121"/>
                    </a:ext>
                  </a:extLst>
                </a:gridCol>
              </a:tblGrid>
              <a:tr h="410413">
                <a:tc>
                  <a:txBody>
                    <a:bodyPr/>
                    <a:lstStyle/>
                    <a:p>
                      <a:pPr marL="0" marR="0">
                        <a:lnSpc>
                          <a:spcPct val="115000"/>
                        </a:lnSpc>
                        <a:spcBef>
                          <a:spcPts val="0"/>
                        </a:spcBef>
                        <a:spcAft>
                          <a:spcPts val="800"/>
                        </a:spcAft>
                      </a:pPr>
                      <a:r>
                        <a:rPr lang="en-US" sz="1000" b="1" spc="7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SCT ID</a:t>
                      </a:r>
                      <a:endParaRPr lang="en-US" sz="1200" spc="75"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7698" marR="87698" marT="43849" marB="4384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nSpc>
                          <a:spcPct val="115000"/>
                        </a:lnSpc>
                        <a:spcBef>
                          <a:spcPts val="0"/>
                        </a:spcBef>
                        <a:spcAft>
                          <a:spcPts val="800"/>
                        </a:spcAft>
                      </a:pPr>
                      <a:r>
                        <a:rPr lang="en-US" sz="1000" b="1" spc="7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FSN</a:t>
                      </a:r>
                      <a:endParaRPr lang="en-US" sz="1200" spc="75"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7698" marR="87698" marT="43849" marB="4384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800"/>
                        </a:spcAft>
                      </a:pPr>
                      <a:r>
                        <a:rPr lang="en-US" sz="1000" b="1" spc="7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INCLUSION</a:t>
                      </a:r>
                      <a:endParaRPr lang="en-US" sz="12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7698" marR="87698" marT="43849" marB="4384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nSpc>
                          <a:spcPct val="115000"/>
                        </a:lnSpc>
                        <a:spcBef>
                          <a:spcPts val="0"/>
                        </a:spcBef>
                        <a:spcAft>
                          <a:spcPts val="800"/>
                        </a:spcAft>
                      </a:pPr>
                      <a:r>
                        <a:rPr lang="en-US" sz="1000" b="1" spc="7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COMMENT</a:t>
                      </a:r>
                      <a:endParaRPr lang="en-US" sz="1200" spc="75"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7698" marR="87698" marT="43849" marB="4384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38103743"/>
                  </a:ext>
                </a:extLst>
              </a:tr>
              <a:tr h="410413">
                <a:tc>
                  <a:txBody>
                    <a:bodyPr/>
                    <a:lstStyle/>
                    <a:p>
                      <a:pPr marL="0" marR="0">
                        <a:lnSpc>
                          <a:spcPct val="115000"/>
                        </a:lnSpc>
                        <a:spcBef>
                          <a:spcPts val="0"/>
                        </a:spcBef>
                        <a:spcAft>
                          <a:spcPts val="800"/>
                        </a:spcAft>
                      </a:pPr>
                      <a:r>
                        <a:rPr lang="en-US" sz="1000" b="1" spc="7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417850002</a:t>
                      </a:r>
                      <a:endParaRPr lang="en-US" sz="12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7698" marR="87698" marT="43849" marB="4384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800"/>
                        </a:spcAft>
                      </a:pPr>
                      <a:r>
                        <a:rPr lang="en-US" sz="1000" b="1" spc="7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Respiratory tract congestion and cough (disorder) </a:t>
                      </a:r>
                      <a:endParaRPr lang="en-US" sz="1200" spc="75"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7698" marR="87698" marT="43849" marB="4384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800"/>
                        </a:spcAft>
                      </a:pPr>
                      <a:r>
                        <a:rPr lang="en-US" sz="1000" b="1" spc="75">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lang="en-US" sz="12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7698" marR="87698" marT="43849" marB="4384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rowSpan="3">
                  <a:txBody>
                    <a:bodyPr/>
                    <a:lstStyle/>
                    <a:p>
                      <a:pPr marL="0" marR="0">
                        <a:lnSpc>
                          <a:spcPct val="115000"/>
                        </a:lnSpc>
                        <a:spcBef>
                          <a:spcPts val="0"/>
                        </a:spcBef>
                        <a:spcAft>
                          <a:spcPts val="800"/>
                        </a:spcAft>
                      </a:pPr>
                      <a:r>
                        <a:rPr lang="en-US" sz="1000" spc="7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Concepts describe more than one observation or procedure</a:t>
                      </a:r>
                      <a:endParaRPr lang="en-US" sz="12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7698" marR="87698" marT="43849" marB="4384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3929033290"/>
                  </a:ext>
                </a:extLst>
              </a:tr>
              <a:tr h="410413">
                <a:tc>
                  <a:txBody>
                    <a:bodyPr/>
                    <a:lstStyle/>
                    <a:p>
                      <a:pPr marL="0" marR="0">
                        <a:lnSpc>
                          <a:spcPct val="115000"/>
                        </a:lnSpc>
                        <a:spcBef>
                          <a:spcPts val="0"/>
                        </a:spcBef>
                        <a:spcAft>
                          <a:spcPts val="800"/>
                        </a:spcAft>
                      </a:pPr>
                      <a:r>
                        <a:rPr lang="en-US" sz="1000" b="1" spc="7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247805009</a:t>
                      </a:r>
                      <a:endParaRPr lang="en-US" sz="12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7698" marR="87698" marT="43849" marB="4384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800"/>
                        </a:spcAft>
                      </a:pPr>
                      <a:r>
                        <a:rPr lang="en-US" sz="1000" b="1" spc="7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Anxiety and fear (finding) </a:t>
                      </a:r>
                      <a:endParaRPr lang="en-US" sz="12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7698" marR="87698" marT="43849" marB="4384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gn="ctr">
                        <a:lnSpc>
                          <a:spcPct val="115000"/>
                        </a:lnSpc>
                        <a:spcBef>
                          <a:spcPts val="0"/>
                        </a:spcBef>
                        <a:spcAft>
                          <a:spcPts val="800"/>
                        </a:spcAft>
                      </a:pPr>
                      <a:r>
                        <a:rPr lang="en-US" sz="1000" b="1" spc="75">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lang="en-US" sz="12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7698" marR="87698" marT="43849" marB="4384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en-US"/>
                    </a:p>
                  </a:txBody>
                  <a:tcPr/>
                </a:tc>
                <a:extLst>
                  <a:ext uri="{0D108BD9-81ED-4DB2-BD59-A6C34878D82A}">
                    <a16:rowId xmlns:a16="http://schemas.microsoft.com/office/drawing/2014/main" val="1047782514"/>
                  </a:ext>
                </a:extLst>
              </a:tr>
              <a:tr h="242326">
                <a:tc>
                  <a:txBody>
                    <a:bodyPr/>
                    <a:lstStyle/>
                    <a:p>
                      <a:pPr marL="0" marR="0">
                        <a:lnSpc>
                          <a:spcPct val="115000"/>
                        </a:lnSpc>
                        <a:spcBef>
                          <a:spcPts val="0"/>
                        </a:spcBef>
                        <a:spcAft>
                          <a:spcPts val="800"/>
                        </a:spcAft>
                      </a:pPr>
                      <a:r>
                        <a:rPr lang="en-US" sz="1000" b="1" spc="7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16932000</a:t>
                      </a:r>
                      <a:endParaRPr lang="en-US" sz="1200" spc="75"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7698" marR="87698" marT="43849" marB="4384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800"/>
                        </a:spcAft>
                      </a:pPr>
                      <a:r>
                        <a:rPr lang="en-US" sz="1000" b="1" spc="7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Nausea and vomiting (disorder) </a:t>
                      </a:r>
                      <a:endParaRPr lang="en-US" sz="1200" spc="75"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7698" marR="87698" marT="43849" marB="4384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800"/>
                        </a:spcAft>
                      </a:pPr>
                      <a:r>
                        <a:rPr lang="en-US" sz="1000" b="1" spc="75"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lang="en-US" sz="1200" spc="75"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7698" marR="87698" marT="43849" marB="4384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vMerge="1">
                  <a:txBody>
                    <a:bodyPr/>
                    <a:lstStyle/>
                    <a:p>
                      <a:endParaRPr lang="en-US"/>
                    </a:p>
                  </a:txBody>
                  <a:tcPr/>
                </a:tc>
                <a:extLst>
                  <a:ext uri="{0D108BD9-81ED-4DB2-BD59-A6C34878D82A}">
                    <a16:rowId xmlns:a16="http://schemas.microsoft.com/office/drawing/2014/main" val="998792453"/>
                  </a:ext>
                </a:extLst>
              </a:tr>
            </a:tbl>
          </a:graphicData>
        </a:graphic>
      </p:graphicFrame>
      <p:graphicFrame>
        <p:nvGraphicFramePr>
          <p:cNvPr id="8" name="Table 7">
            <a:extLst>
              <a:ext uri="{FF2B5EF4-FFF2-40B4-BE49-F238E27FC236}">
                <a16:creationId xmlns:a16="http://schemas.microsoft.com/office/drawing/2014/main" id="{799F3342-4946-4C83-8DD4-554CDB4239D4}"/>
              </a:ext>
            </a:extLst>
          </p:cNvPr>
          <p:cNvGraphicFramePr>
            <a:graphicFrameLocks noGrp="1"/>
          </p:cNvGraphicFramePr>
          <p:nvPr>
            <p:extLst>
              <p:ext uri="{D42A27DB-BD31-4B8C-83A1-F6EECF244321}">
                <p14:modId xmlns:p14="http://schemas.microsoft.com/office/powerpoint/2010/main" val="561410603"/>
              </p:ext>
            </p:extLst>
          </p:nvPr>
        </p:nvGraphicFramePr>
        <p:xfrm>
          <a:off x="633850" y="4041705"/>
          <a:ext cx="7886701" cy="1332448"/>
        </p:xfrm>
        <a:graphic>
          <a:graphicData uri="http://schemas.openxmlformats.org/drawingml/2006/table">
            <a:tbl>
              <a:tblPr firstRow="1" bandRow="1"/>
              <a:tblGrid>
                <a:gridCol w="890150">
                  <a:extLst>
                    <a:ext uri="{9D8B030D-6E8A-4147-A177-3AD203B41FA5}">
                      <a16:colId xmlns:a16="http://schemas.microsoft.com/office/drawing/2014/main" val="1329755631"/>
                    </a:ext>
                  </a:extLst>
                </a:gridCol>
                <a:gridCol w="2761673">
                  <a:extLst>
                    <a:ext uri="{9D8B030D-6E8A-4147-A177-3AD203B41FA5}">
                      <a16:colId xmlns:a16="http://schemas.microsoft.com/office/drawing/2014/main" val="2620165122"/>
                    </a:ext>
                  </a:extLst>
                </a:gridCol>
                <a:gridCol w="1006763">
                  <a:extLst>
                    <a:ext uri="{9D8B030D-6E8A-4147-A177-3AD203B41FA5}">
                      <a16:colId xmlns:a16="http://schemas.microsoft.com/office/drawing/2014/main" val="2101467084"/>
                    </a:ext>
                  </a:extLst>
                </a:gridCol>
                <a:gridCol w="3228115">
                  <a:extLst>
                    <a:ext uri="{9D8B030D-6E8A-4147-A177-3AD203B41FA5}">
                      <a16:colId xmlns:a16="http://schemas.microsoft.com/office/drawing/2014/main" val="2471733762"/>
                    </a:ext>
                  </a:extLst>
                </a:gridCol>
              </a:tblGrid>
              <a:tr h="410413">
                <a:tc>
                  <a:txBody>
                    <a:bodyPr/>
                    <a:lstStyle/>
                    <a:p>
                      <a:pPr marL="0" marR="0">
                        <a:lnSpc>
                          <a:spcPct val="115000"/>
                        </a:lnSpc>
                        <a:spcBef>
                          <a:spcPts val="0"/>
                        </a:spcBef>
                        <a:spcAft>
                          <a:spcPts val="800"/>
                        </a:spcAft>
                      </a:pPr>
                      <a:r>
                        <a:rPr lang="en-US" sz="1000" b="1" spc="7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SCT ID</a:t>
                      </a:r>
                      <a:endParaRPr lang="en-US" sz="12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7698" marR="87698" marT="43849" marB="4384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nSpc>
                          <a:spcPct val="115000"/>
                        </a:lnSpc>
                        <a:spcBef>
                          <a:spcPts val="0"/>
                        </a:spcBef>
                        <a:spcAft>
                          <a:spcPts val="800"/>
                        </a:spcAft>
                      </a:pPr>
                      <a:r>
                        <a:rPr lang="en-US" sz="1000" b="1" spc="7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FSN</a:t>
                      </a:r>
                      <a:endParaRPr lang="en-US" sz="12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7698" marR="87698" marT="43849" marB="4384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800"/>
                        </a:spcAft>
                      </a:pPr>
                      <a:r>
                        <a:rPr lang="en-US" sz="1000" b="1" spc="7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INCLUSION</a:t>
                      </a:r>
                      <a:endParaRPr lang="en-US" sz="12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7698" marR="87698" marT="43849" marB="4384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nSpc>
                          <a:spcPct val="115000"/>
                        </a:lnSpc>
                        <a:spcBef>
                          <a:spcPts val="0"/>
                        </a:spcBef>
                        <a:spcAft>
                          <a:spcPts val="800"/>
                        </a:spcAft>
                      </a:pPr>
                      <a:r>
                        <a:rPr lang="en-US" sz="1000" b="1" spc="7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COMMENT</a:t>
                      </a:r>
                      <a:endParaRPr lang="en-US" sz="12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7698" marR="87698" marT="43849" marB="4384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4266280558"/>
                  </a:ext>
                </a:extLst>
              </a:tr>
              <a:tr h="242326">
                <a:tc>
                  <a:txBody>
                    <a:bodyPr/>
                    <a:lstStyle/>
                    <a:p>
                      <a:pPr marL="0" marR="0">
                        <a:lnSpc>
                          <a:spcPct val="115000"/>
                        </a:lnSpc>
                        <a:spcBef>
                          <a:spcPts val="0"/>
                        </a:spcBef>
                        <a:spcAft>
                          <a:spcPts val="800"/>
                        </a:spcAft>
                      </a:pPr>
                      <a:r>
                        <a:rPr lang="en-US" sz="1000" b="1" spc="7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211506004</a:t>
                      </a:r>
                      <a:endParaRPr lang="en-US" sz="12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7698" marR="87698" marT="43849" marB="4384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800"/>
                        </a:spcAft>
                      </a:pPr>
                      <a:r>
                        <a:rPr lang="en-US" sz="1000" b="1" spc="7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Contusion wrist or hand (disorder) </a:t>
                      </a:r>
                      <a:endParaRPr lang="en-US" sz="12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7698" marR="87698" marT="43849" marB="4384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800"/>
                        </a:spcAft>
                      </a:pPr>
                      <a:r>
                        <a:rPr lang="en-US" sz="1000" b="1" spc="75">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lang="en-US" sz="12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7698" marR="87698" marT="43849" marB="4384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rowSpan="3">
                  <a:txBody>
                    <a:bodyPr/>
                    <a:lstStyle/>
                    <a:p>
                      <a:pPr marL="0" marR="0">
                        <a:lnSpc>
                          <a:spcPct val="115000"/>
                        </a:lnSpc>
                        <a:spcBef>
                          <a:spcPts val="0"/>
                        </a:spcBef>
                        <a:spcAft>
                          <a:spcPts val="800"/>
                        </a:spcAft>
                      </a:pPr>
                      <a:r>
                        <a:rPr lang="en-US" sz="1000" spc="7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Concepts describe more than one observation or procedure</a:t>
                      </a:r>
                      <a:endParaRPr lang="en-US" sz="12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7698" marR="87698" marT="43849" marB="4384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3684237275"/>
                  </a:ext>
                </a:extLst>
              </a:tr>
              <a:tr h="242326">
                <a:tc>
                  <a:txBody>
                    <a:bodyPr/>
                    <a:lstStyle/>
                    <a:p>
                      <a:pPr marL="0" marR="0">
                        <a:lnSpc>
                          <a:spcPct val="115000"/>
                        </a:lnSpc>
                        <a:spcBef>
                          <a:spcPts val="0"/>
                        </a:spcBef>
                        <a:spcAft>
                          <a:spcPts val="800"/>
                        </a:spcAft>
                      </a:pPr>
                      <a:r>
                        <a:rPr lang="en-US" sz="1000" b="1" spc="7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248477007</a:t>
                      </a:r>
                      <a:endParaRPr lang="en-US" sz="12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7698" marR="87698" marT="43849" marB="4384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800"/>
                        </a:spcAft>
                      </a:pPr>
                      <a:r>
                        <a:rPr lang="en-US" sz="1000" b="1" spc="7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Swelling or edema (finding) </a:t>
                      </a:r>
                      <a:endParaRPr lang="en-US" sz="12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7698" marR="87698" marT="43849" marB="4384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gn="ctr">
                        <a:lnSpc>
                          <a:spcPct val="115000"/>
                        </a:lnSpc>
                        <a:spcBef>
                          <a:spcPts val="0"/>
                        </a:spcBef>
                        <a:spcAft>
                          <a:spcPts val="800"/>
                        </a:spcAft>
                      </a:pPr>
                      <a:r>
                        <a:rPr lang="en-US" sz="1000" b="1" spc="75">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lang="en-US" sz="12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7698" marR="87698" marT="43849" marB="4384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en-US"/>
                    </a:p>
                  </a:txBody>
                  <a:tcPr/>
                </a:tc>
                <a:extLst>
                  <a:ext uri="{0D108BD9-81ED-4DB2-BD59-A6C34878D82A}">
                    <a16:rowId xmlns:a16="http://schemas.microsoft.com/office/drawing/2014/main" val="2975487491"/>
                  </a:ext>
                </a:extLst>
              </a:tr>
              <a:tr h="410413">
                <a:tc>
                  <a:txBody>
                    <a:bodyPr/>
                    <a:lstStyle/>
                    <a:p>
                      <a:pPr marL="0" marR="0">
                        <a:lnSpc>
                          <a:spcPct val="115000"/>
                        </a:lnSpc>
                        <a:spcBef>
                          <a:spcPts val="0"/>
                        </a:spcBef>
                        <a:spcAft>
                          <a:spcPts val="800"/>
                        </a:spcAft>
                      </a:pPr>
                      <a:r>
                        <a:rPr lang="en-US" sz="1000" b="1" spc="7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287613009</a:t>
                      </a:r>
                      <a:endParaRPr lang="en-US" sz="1200" spc="75"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7698" marR="87698" marT="43849" marB="4384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800"/>
                        </a:spcAft>
                      </a:pPr>
                      <a:r>
                        <a:rPr lang="en-US" sz="1000" b="1" spc="7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Middle ear syringing or suction (procedure)</a:t>
                      </a:r>
                      <a:endParaRPr lang="en-US" sz="12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7698" marR="87698" marT="43849" marB="4384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800"/>
                        </a:spcAft>
                      </a:pPr>
                      <a:r>
                        <a:rPr lang="en-US" sz="1000" b="1" spc="75"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lang="en-US" sz="1200" spc="75"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7698" marR="87698" marT="43849" marB="4384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vMerge="1">
                  <a:txBody>
                    <a:bodyPr/>
                    <a:lstStyle/>
                    <a:p>
                      <a:endParaRPr lang="en-US"/>
                    </a:p>
                  </a:txBody>
                  <a:tcPr/>
                </a:tc>
                <a:extLst>
                  <a:ext uri="{0D108BD9-81ED-4DB2-BD59-A6C34878D82A}">
                    <a16:rowId xmlns:a16="http://schemas.microsoft.com/office/drawing/2014/main" val="263320225"/>
                  </a:ext>
                </a:extLst>
              </a:tr>
            </a:tbl>
          </a:graphicData>
        </a:graphic>
      </p:graphicFrame>
    </p:spTree>
    <p:extLst>
      <p:ext uri="{BB962C8B-B14F-4D97-AF65-F5344CB8AC3E}">
        <p14:creationId xmlns:p14="http://schemas.microsoft.com/office/powerpoint/2010/main" val="446005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84D3A4-9A27-478F-AEA2-B7B7E34CC7D1}"/>
              </a:ext>
            </a:extLst>
          </p:cNvPr>
          <p:cNvSpPr>
            <a:spLocks noGrp="1"/>
          </p:cNvSpPr>
          <p:nvPr>
            <p:ph idx="1"/>
          </p:nvPr>
        </p:nvSpPr>
        <p:spPr>
          <a:xfrm>
            <a:off x="623451" y="1547161"/>
            <a:ext cx="8044796" cy="3443939"/>
          </a:xfrm>
        </p:spPr>
        <p:txBody>
          <a:bodyPr>
            <a:normAutofit fontScale="70000" lnSpcReduction="20000"/>
          </a:bodyPr>
          <a:lstStyle/>
          <a:p>
            <a:pPr marL="0" indent="0">
              <a:buNone/>
            </a:pPr>
            <a:r>
              <a:rPr lang="en-US" sz="2900" b="1" u="sng" dirty="0"/>
              <a:t>Patient is the NOT Subject of Record</a:t>
            </a:r>
          </a:p>
          <a:p>
            <a:r>
              <a:rPr lang="en-US" sz="2600" dirty="0"/>
              <a:t>The default context of SNOMED CT concepts (as stated in the SNOMED CT Editorial Guide) means that, unless stated otherwise within the description or the definition of the concept, clinical findings are occurring to the subject of record (the patient) and procedures are performed on the subject of record (the patient). </a:t>
            </a:r>
          </a:p>
          <a:p>
            <a:r>
              <a:rPr lang="en-US" sz="2600" dirty="0"/>
              <a:t>Exceptions are concepts whose description actually contain a specific context (e.g. father smokes), and these are all grouped into the “situation with explicit context” hierarchy.</a:t>
            </a:r>
          </a:p>
          <a:p>
            <a:r>
              <a:rPr lang="en-US" sz="2600" dirty="0"/>
              <a:t>Concepts where the patient is not the subject of record outside this hierarchy do not adhere to the guidelines.</a:t>
            </a:r>
          </a:p>
          <a:p>
            <a:r>
              <a:rPr lang="en-US" sz="2600" dirty="0"/>
              <a:t>For the purposes of this project, we did not focus on the concepts within the “situation with explicit context” hierarchy as they have their context already identified using the context attributes.</a:t>
            </a:r>
          </a:p>
          <a:p>
            <a:endParaRPr lang="en-US" dirty="0"/>
          </a:p>
          <a:p>
            <a:endParaRPr lang="en-US" dirty="0"/>
          </a:p>
        </p:txBody>
      </p:sp>
      <p:sp>
        <p:nvSpPr>
          <p:cNvPr id="9" name="Title 1">
            <a:extLst>
              <a:ext uri="{FF2B5EF4-FFF2-40B4-BE49-F238E27FC236}">
                <a16:creationId xmlns:a16="http://schemas.microsoft.com/office/drawing/2014/main" id="{48942CEE-0945-4CA5-AFF5-7C51190E5E11}"/>
              </a:ext>
            </a:extLst>
          </p:cNvPr>
          <p:cNvSpPr>
            <a:spLocks noGrp="1"/>
          </p:cNvSpPr>
          <p:nvPr>
            <p:ph type="title"/>
          </p:nvPr>
        </p:nvSpPr>
        <p:spPr>
          <a:xfrm>
            <a:off x="141609" y="19518"/>
            <a:ext cx="7223121" cy="1024072"/>
          </a:xfrm>
        </p:spPr>
        <p:txBody>
          <a:bodyPr>
            <a:normAutofit/>
          </a:bodyPr>
          <a:lstStyle/>
          <a:p>
            <a:pPr lvl="0"/>
            <a:r>
              <a:rPr lang="en-US" sz="2000" dirty="0"/>
              <a:t>Base Year </a:t>
            </a:r>
            <a:r>
              <a:rPr lang="en-US" sz="2000" dirty="0" err="1"/>
              <a:t>RefSets</a:t>
            </a:r>
            <a:r>
              <a:rPr lang="en-US" sz="2000" dirty="0"/>
              <a:t> – Patient is NOT Subject of Record </a:t>
            </a:r>
          </a:p>
        </p:txBody>
      </p:sp>
      <p:sp>
        <p:nvSpPr>
          <p:cNvPr id="5" name="Slide Number Placeholder 4">
            <a:extLst>
              <a:ext uri="{FF2B5EF4-FFF2-40B4-BE49-F238E27FC236}">
                <a16:creationId xmlns:a16="http://schemas.microsoft.com/office/drawing/2014/main" id="{9EE88B40-3AE0-4D45-93F8-BF3FFB388A54}"/>
              </a:ext>
            </a:extLst>
          </p:cNvPr>
          <p:cNvSpPr>
            <a:spLocks noGrp="1"/>
          </p:cNvSpPr>
          <p:nvPr>
            <p:ph type="sldNum" sz="quarter" idx="12"/>
          </p:nvPr>
        </p:nvSpPr>
        <p:spPr>
          <a:xfrm>
            <a:off x="6816587" y="6322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19D20D-F37E-4BB9-9384-79154AD1BAC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998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84D3A4-9A27-478F-AEA2-B7B7E34CC7D1}"/>
              </a:ext>
            </a:extLst>
          </p:cNvPr>
          <p:cNvSpPr>
            <a:spLocks noGrp="1"/>
          </p:cNvSpPr>
          <p:nvPr>
            <p:ph idx="1"/>
          </p:nvPr>
        </p:nvSpPr>
        <p:spPr>
          <a:xfrm>
            <a:off x="623451" y="1547161"/>
            <a:ext cx="8044796" cy="1881839"/>
          </a:xfrm>
        </p:spPr>
        <p:txBody>
          <a:bodyPr>
            <a:normAutofit fontScale="62500" lnSpcReduction="20000"/>
          </a:bodyPr>
          <a:lstStyle/>
          <a:p>
            <a:pPr marL="0" indent="0">
              <a:buNone/>
            </a:pPr>
            <a:r>
              <a:rPr lang="en-US" sz="3200" b="1" u="sng" dirty="0"/>
              <a:t>Patient is NOT Subject of Record Rule Set Considerations:</a:t>
            </a:r>
            <a:br>
              <a:rPr lang="en-US" sz="3200" b="1" u="sng" dirty="0"/>
            </a:br>
            <a:endParaRPr lang="en-US" sz="3200" b="1" u="sng" dirty="0"/>
          </a:p>
          <a:p>
            <a:r>
              <a:rPr lang="en-US" dirty="0"/>
              <a:t>Definition for Inclusion: The SNOMED CT concept is about something / someone </a:t>
            </a:r>
            <a:r>
              <a:rPr lang="en-US" b="1" u="sng" dirty="0"/>
              <a:t>other</a:t>
            </a:r>
            <a:r>
              <a:rPr lang="en-US" dirty="0"/>
              <a:t> than the patient.</a:t>
            </a:r>
          </a:p>
          <a:p>
            <a:r>
              <a:rPr lang="en-AU" dirty="0"/>
              <a:t>Although it can be assumed that all SNOMED CT concepts, which are included in this </a:t>
            </a:r>
            <a:r>
              <a:rPr lang="en-AU" dirty="0" err="1"/>
              <a:t>RefSet</a:t>
            </a:r>
            <a:r>
              <a:rPr lang="en-AU" dirty="0"/>
              <a:t> are ultimately used to document something in a patient’s record, this particular concept for documentation is </a:t>
            </a:r>
            <a:r>
              <a:rPr lang="en-AU" b="1" dirty="0"/>
              <a:t>NOT</a:t>
            </a:r>
            <a:r>
              <a:rPr lang="en-AU" dirty="0"/>
              <a:t> about the patient.</a:t>
            </a:r>
            <a:endParaRPr lang="en-US" dirty="0"/>
          </a:p>
          <a:p>
            <a:endParaRPr lang="en-US" sz="1800" dirty="0"/>
          </a:p>
        </p:txBody>
      </p:sp>
      <p:sp>
        <p:nvSpPr>
          <p:cNvPr id="9" name="Title 1">
            <a:extLst>
              <a:ext uri="{FF2B5EF4-FFF2-40B4-BE49-F238E27FC236}">
                <a16:creationId xmlns:a16="http://schemas.microsoft.com/office/drawing/2014/main" id="{48942CEE-0945-4CA5-AFF5-7C51190E5E11}"/>
              </a:ext>
            </a:extLst>
          </p:cNvPr>
          <p:cNvSpPr>
            <a:spLocks noGrp="1"/>
          </p:cNvSpPr>
          <p:nvPr>
            <p:ph type="title"/>
          </p:nvPr>
        </p:nvSpPr>
        <p:spPr>
          <a:xfrm>
            <a:off x="141609" y="19518"/>
            <a:ext cx="7223121" cy="1024072"/>
          </a:xfrm>
        </p:spPr>
        <p:txBody>
          <a:bodyPr>
            <a:normAutofit/>
          </a:bodyPr>
          <a:lstStyle/>
          <a:p>
            <a:pPr lvl="0"/>
            <a:r>
              <a:rPr lang="en-US" sz="2000" dirty="0"/>
              <a:t>Base Year </a:t>
            </a:r>
            <a:r>
              <a:rPr lang="en-US" sz="2000" dirty="0" err="1"/>
              <a:t>RefSets</a:t>
            </a:r>
            <a:r>
              <a:rPr lang="en-US" sz="2000" dirty="0"/>
              <a:t> – Patient is NOT Subject of Record  </a:t>
            </a:r>
          </a:p>
        </p:txBody>
      </p:sp>
      <p:sp>
        <p:nvSpPr>
          <p:cNvPr id="5" name="Slide Number Placeholder 4">
            <a:extLst>
              <a:ext uri="{FF2B5EF4-FFF2-40B4-BE49-F238E27FC236}">
                <a16:creationId xmlns:a16="http://schemas.microsoft.com/office/drawing/2014/main" id="{9EE88B40-3AE0-4D45-93F8-BF3FFB388A54}"/>
              </a:ext>
            </a:extLst>
          </p:cNvPr>
          <p:cNvSpPr>
            <a:spLocks noGrp="1"/>
          </p:cNvSpPr>
          <p:nvPr>
            <p:ph type="sldNum" sz="quarter" idx="12"/>
          </p:nvPr>
        </p:nvSpPr>
        <p:spPr>
          <a:xfrm>
            <a:off x="6816587" y="6322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19D20D-F37E-4BB9-9384-79154AD1BAC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A214A81-F452-44C1-B060-1A6E5AD89341}"/>
              </a:ext>
            </a:extLst>
          </p:cNvPr>
          <p:cNvSpPr txBox="1"/>
          <p:nvPr/>
        </p:nvSpPr>
        <p:spPr>
          <a:xfrm>
            <a:off x="597476" y="3924300"/>
            <a:ext cx="7949049" cy="861774"/>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AU" sz="1600" b="1" dirty="0"/>
              <a:t>Rule for Inclusion in “Patient Not Subject of Record” </a:t>
            </a:r>
            <a:r>
              <a:rPr lang="en-AU" sz="1600" b="1" dirty="0" err="1"/>
              <a:t>RefSet</a:t>
            </a:r>
            <a:r>
              <a:rPr lang="en-AU" sz="1600" b="1" dirty="0"/>
              <a:t>:</a:t>
            </a:r>
            <a:endParaRPr lang="en-US" sz="1600" dirty="0"/>
          </a:p>
          <a:p>
            <a:r>
              <a:rPr lang="en-AU" sz="1600" dirty="0"/>
              <a:t>The concept is about patient’s family, family members, friends or other social contacts, even if it is the patient’s family members, friends or other social contacts</a:t>
            </a:r>
            <a:r>
              <a:rPr lang="en-AU" dirty="0"/>
              <a:t>.</a:t>
            </a:r>
            <a:endParaRPr lang="en-US" dirty="0"/>
          </a:p>
        </p:txBody>
      </p:sp>
    </p:spTree>
    <p:extLst>
      <p:ext uri="{BB962C8B-B14F-4D97-AF65-F5344CB8AC3E}">
        <p14:creationId xmlns:p14="http://schemas.microsoft.com/office/powerpoint/2010/main" val="3161179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84D3A4-9A27-478F-AEA2-B7B7E34CC7D1}"/>
              </a:ext>
            </a:extLst>
          </p:cNvPr>
          <p:cNvSpPr>
            <a:spLocks noGrp="1"/>
          </p:cNvSpPr>
          <p:nvPr>
            <p:ph idx="1"/>
          </p:nvPr>
        </p:nvSpPr>
        <p:spPr>
          <a:xfrm>
            <a:off x="623451" y="1254553"/>
            <a:ext cx="8044796" cy="4205939"/>
          </a:xfrm>
        </p:spPr>
        <p:txBody>
          <a:bodyPr>
            <a:normAutofit/>
          </a:bodyPr>
          <a:lstStyle/>
          <a:p>
            <a:pPr marL="0" indent="0">
              <a:buNone/>
            </a:pPr>
            <a:r>
              <a:rPr lang="en-US" sz="1800" b="1" u="sng" dirty="0"/>
              <a:t>Examples for Inclusion/Exclusion in Patient is NOT Subject of Record </a:t>
            </a:r>
            <a:r>
              <a:rPr lang="en-US" sz="1800" b="1" u="sng" dirty="0" err="1"/>
              <a:t>Refset</a:t>
            </a:r>
            <a:endParaRPr lang="en-US" sz="1800" b="1" u="sng" dirty="0"/>
          </a:p>
          <a:p>
            <a:pPr marL="0" indent="0">
              <a:buNone/>
            </a:pPr>
            <a:endParaRPr lang="en-US" sz="2100" dirty="0"/>
          </a:p>
          <a:p>
            <a:pPr marL="457200" indent="-457200">
              <a:buFont typeface="+mj-lt"/>
              <a:buAutoNum type="arabicPeriod"/>
            </a:pPr>
            <a:endParaRPr lang="en-US" sz="2100" dirty="0"/>
          </a:p>
          <a:p>
            <a:pPr marL="457200" indent="-457200">
              <a:buFont typeface="+mj-lt"/>
              <a:buAutoNum type="arabicPeriod"/>
            </a:pPr>
            <a:endParaRPr lang="en-US" sz="2000" dirty="0"/>
          </a:p>
        </p:txBody>
      </p:sp>
      <p:sp>
        <p:nvSpPr>
          <p:cNvPr id="9" name="Title 1">
            <a:extLst>
              <a:ext uri="{FF2B5EF4-FFF2-40B4-BE49-F238E27FC236}">
                <a16:creationId xmlns:a16="http://schemas.microsoft.com/office/drawing/2014/main" id="{48942CEE-0945-4CA5-AFF5-7C51190E5E11}"/>
              </a:ext>
            </a:extLst>
          </p:cNvPr>
          <p:cNvSpPr>
            <a:spLocks noGrp="1"/>
          </p:cNvSpPr>
          <p:nvPr>
            <p:ph type="title"/>
          </p:nvPr>
        </p:nvSpPr>
        <p:spPr>
          <a:xfrm>
            <a:off x="141609" y="19518"/>
            <a:ext cx="7223121" cy="1024072"/>
          </a:xfrm>
        </p:spPr>
        <p:txBody>
          <a:bodyPr>
            <a:normAutofit/>
          </a:bodyPr>
          <a:lstStyle/>
          <a:p>
            <a:pPr lvl="0"/>
            <a:r>
              <a:rPr lang="en-US" sz="2000" dirty="0"/>
              <a:t>Base Year </a:t>
            </a:r>
            <a:r>
              <a:rPr lang="en-US" sz="2000" dirty="0" err="1"/>
              <a:t>RefSets</a:t>
            </a:r>
            <a:r>
              <a:rPr lang="en-US" sz="2000" dirty="0"/>
              <a:t> – Patient is NOT Subject of Record </a:t>
            </a:r>
          </a:p>
        </p:txBody>
      </p:sp>
      <p:sp>
        <p:nvSpPr>
          <p:cNvPr id="5" name="Slide Number Placeholder 4">
            <a:extLst>
              <a:ext uri="{FF2B5EF4-FFF2-40B4-BE49-F238E27FC236}">
                <a16:creationId xmlns:a16="http://schemas.microsoft.com/office/drawing/2014/main" id="{9EE88B40-3AE0-4D45-93F8-BF3FFB388A54}"/>
              </a:ext>
            </a:extLst>
          </p:cNvPr>
          <p:cNvSpPr>
            <a:spLocks noGrp="1"/>
          </p:cNvSpPr>
          <p:nvPr>
            <p:ph type="sldNum" sz="quarter" idx="12"/>
          </p:nvPr>
        </p:nvSpPr>
        <p:spPr>
          <a:xfrm>
            <a:off x="6816587" y="6322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19D20D-F37E-4BB9-9384-79154AD1BAC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2C4A185-3BFD-4FEB-9DF8-102FAE81072B}"/>
              </a:ext>
            </a:extLst>
          </p:cNvPr>
          <p:cNvSpPr txBox="1"/>
          <p:nvPr/>
        </p:nvSpPr>
        <p:spPr>
          <a:xfrm>
            <a:off x="623450" y="1889573"/>
            <a:ext cx="6831450" cy="338554"/>
          </a:xfrm>
          <a:prstGeom prst="rect">
            <a:avLst/>
          </a:prstGeom>
          <a:noFill/>
        </p:spPr>
        <p:txBody>
          <a:bodyPr wrap="square" rtlCol="0">
            <a:spAutoFit/>
          </a:bodyPr>
          <a:lstStyle/>
          <a:p>
            <a:r>
              <a:rPr lang="en-US" sz="1600" b="1" dirty="0"/>
              <a:t>Examples “</a:t>
            </a:r>
            <a:r>
              <a:rPr lang="en-AU" sz="1600" b="1" dirty="0"/>
              <a:t>Family”, “Family Members”, “Friends”, or Other “Social Contacts”</a:t>
            </a:r>
            <a:endParaRPr lang="en-US" sz="1600" b="1" dirty="0"/>
          </a:p>
        </p:txBody>
      </p:sp>
      <p:graphicFrame>
        <p:nvGraphicFramePr>
          <p:cNvPr id="11" name="Table 10">
            <a:extLst>
              <a:ext uri="{FF2B5EF4-FFF2-40B4-BE49-F238E27FC236}">
                <a16:creationId xmlns:a16="http://schemas.microsoft.com/office/drawing/2014/main" id="{B9EFA0D0-07C1-4C22-9147-B623FFE5D391}"/>
              </a:ext>
            </a:extLst>
          </p:cNvPr>
          <p:cNvGraphicFramePr>
            <a:graphicFrameLocks noGrp="1"/>
          </p:cNvGraphicFramePr>
          <p:nvPr>
            <p:extLst>
              <p:ext uri="{D42A27DB-BD31-4B8C-83A1-F6EECF244321}">
                <p14:modId xmlns:p14="http://schemas.microsoft.com/office/powerpoint/2010/main" val="489749830"/>
              </p:ext>
            </p:extLst>
          </p:nvPr>
        </p:nvGraphicFramePr>
        <p:xfrm>
          <a:off x="623450" y="2297161"/>
          <a:ext cx="8108748" cy="2739618"/>
        </p:xfrm>
        <a:graphic>
          <a:graphicData uri="http://schemas.openxmlformats.org/drawingml/2006/table">
            <a:tbl>
              <a:tblPr firstRow="1" bandRow="1"/>
              <a:tblGrid>
                <a:gridCol w="805433">
                  <a:extLst>
                    <a:ext uri="{9D8B030D-6E8A-4147-A177-3AD203B41FA5}">
                      <a16:colId xmlns:a16="http://schemas.microsoft.com/office/drawing/2014/main" val="4237974816"/>
                    </a:ext>
                  </a:extLst>
                </a:gridCol>
                <a:gridCol w="2461254">
                  <a:extLst>
                    <a:ext uri="{9D8B030D-6E8A-4147-A177-3AD203B41FA5}">
                      <a16:colId xmlns:a16="http://schemas.microsoft.com/office/drawing/2014/main" val="3204183254"/>
                    </a:ext>
                  </a:extLst>
                </a:gridCol>
                <a:gridCol w="938783">
                  <a:extLst>
                    <a:ext uri="{9D8B030D-6E8A-4147-A177-3AD203B41FA5}">
                      <a16:colId xmlns:a16="http://schemas.microsoft.com/office/drawing/2014/main" val="2907384158"/>
                    </a:ext>
                  </a:extLst>
                </a:gridCol>
                <a:gridCol w="3903278">
                  <a:extLst>
                    <a:ext uri="{9D8B030D-6E8A-4147-A177-3AD203B41FA5}">
                      <a16:colId xmlns:a16="http://schemas.microsoft.com/office/drawing/2014/main" val="3787280353"/>
                    </a:ext>
                  </a:extLst>
                </a:gridCol>
              </a:tblGrid>
              <a:tr h="391374">
                <a:tc>
                  <a:txBody>
                    <a:bodyPr/>
                    <a:lstStyle/>
                    <a:p>
                      <a:pPr marL="0" marR="0">
                        <a:lnSpc>
                          <a:spcPct val="115000"/>
                        </a:lnSpc>
                        <a:spcBef>
                          <a:spcPts val="0"/>
                        </a:spcBef>
                        <a:spcAft>
                          <a:spcPts val="800"/>
                        </a:spcAft>
                      </a:pPr>
                      <a:r>
                        <a:rPr lang="en-US" sz="900" b="1"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SCT ID</a:t>
                      </a:r>
                      <a:endParaRPr lang="en-US" sz="11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3629" marR="83629" marT="41815" marB="418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nSpc>
                          <a:spcPct val="115000"/>
                        </a:lnSpc>
                        <a:spcBef>
                          <a:spcPts val="0"/>
                        </a:spcBef>
                        <a:spcAft>
                          <a:spcPts val="800"/>
                        </a:spcAft>
                      </a:pPr>
                      <a:r>
                        <a:rPr lang="en-US" sz="900" b="1"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FSN</a:t>
                      </a:r>
                      <a:endParaRPr lang="en-US" sz="11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3629" marR="83629" marT="41815" marB="418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800"/>
                        </a:spcAft>
                      </a:pPr>
                      <a:r>
                        <a:rPr lang="en-US" sz="900" b="1"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INCLUSION</a:t>
                      </a:r>
                      <a:endParaRPr lang="en-US" sz="11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3629" marR="83629" marT="41815" marB="418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nSpc>
                          <a:spcPct val="115000"/>
                        </a:lnSpc>
                        <a:spcBef>
                          <a:spcPts val="0"/>
                        </a:spcBef>
                        <a:spcAft>
                          <a:spcPts val="800"/>
                        </a:spcAft>
                      </a:pPr>
                      <a:r>
                        <a:rPr lang="en-US" sz="900" b="1" spc="75"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COMMENT</a:t>
                      </a:r>
                      <a:endParaRPr lang="en-US" sz="1100" spc="75"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3629" marR="83629" marT="41815" marB="418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343316030"/>
                  </a:ext>
                </a:extLst>
              </a:tr>
              <a:tr h="391374">
                <a:tc>
                  <a:txBody>
                    <a:bodyPr/>
                    <a:lstStyle/>
                    <a:p>
                      <a:pPr marL="0" marR="0">
                        <a:lnSpc>
                          <a:spcPct val="115000"/>
                        </a:lnSpc>
                        <a:spcBef>
                          <a:spcPts val="0"/>
                        </a:spcBef>
                        <a:spcAft>
                          <a:spcPts val="800"/>
                        </a:spcAft>
                      </a:pPr>
                      <a:r>
                        <a:rPr lang="en-US" sz="900" b="1"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169944002</a:t>
                      </a:r>
                      <a:endParaRPr lang="en-US" sz="11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3629" marR="83629" marT="41815" marB="418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800"/>
                        </a:spcAft>
                      </a:pPr>
                      <a:r>
                        <a:rPr lang="en-US" sz="900" b="1"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Mother has a social worker (finding)</a:t>
                      </a:r>
                      <a:endParaRPr lang="en-US" sz="11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3629" marR="83629" marT="41815" marB="418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800"/>
                        </a:spcAft>
                      </a:pPr>
                      <a:r>
                        <a:rPr lang="en-US" sz="900" b="1" spc="75">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sym typeface="Wingdings" panose="05000000000000000000" pitchFamily="2" charset="2"/>
                        </a:rPr>
                        <a:t></a:t>
                      </a:r>
                      <a:endParaRPr lang="en-US" sz="11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3629" marR="83629" marT="41815" marB="418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rowSpan="3">
                  <a:txBody>
                    <a:bodyPr/>
                    <a:lstStyle/>
                    <a:p>
                      <a:pPr marL="0" marR="0">
                        <a:lnSpc>
                          <a:spcPct val="115000"/>
                        </a:lnSpc>
                        <a:spcBef>
                          <a:spcPts val="0"/>
                        </a:spcBef>
                        <a:spcAft>
                          <a:spcPts val="800"/>
                        </a:spcAft>
                      </a:pPr>
                      <a:r>
                        <a:rPr lang="en-US" sz="900" spc="75"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Although it is the patient’s  “Mother”, “Father” or “Friend”, the concepts are about the “</a:t>
                      </a:r>
                      <a:r>
                        <a:rPr lang="en-US" sz="900" b="1" i="1" spc="75"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Mother</a:t>
                      </a:r>
                      <a:r>
                        <a:rPr lang="en-US" sz="900" spc="75"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00" b="1" i="1" spc="75"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Father</a:t>
                      </a:r>
                      <a:r>
                        <a:rPr lang="en-US" sz="900" spc="75"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or “</a:t>
                      </a:r>
                      <a:r>
                        <a:rPr lang="en-US" sz="900" b="1" i="1" spc="75"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Friend</a:t>
                      </a:r>
                      <a:r>
                        <a:rPr lang="en-US" sz="900" spc="75"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not the patient</a:t>
                      </a:r>
                      <a:endParaRPr lang="en-US" sz="1100" spc="75"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3629" marR="83629" marT="41815" marB="418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611987951"/>
                  </a:ext>
                </a:extLst>
              </a:tr>
              <a:tr h="391374">
                <a:tc>
                  <a:txBody>
                    <a:bodyPr/>
                    <a:lstStyle/>
                    <a:p>
                      <a:pPr marL="0" marR="0">
                        <a:lnSpc>
                          <a:spcPct val="115000"/>
                        </a:lnSpc>
                        <a:spcBef>
                          <a:spcPts val="0"/>
                        </a:spcBef>
                        <a:spcAft>
                          <a:spcPts val="800"/>
                        </a:spcAft>
                      </a:pPr>
                      <a:r>
                        <a:rPr lang="en-US" sz="900" b="1"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185412005</a:t>
                      </a:r>
                      <a:endParaRPr lang="en-US" sz="11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3629" marR="83629" marT="41815" marB="418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800"/>
                        </a:spcAft>
                      </a:pPr>
                      <a:r>
                        <a:rPr lang="en-US" sz="900" b="1"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Father made appointment (finding) </a:t>
                      </a:r>
                      <a:endParaRPr lang="en-US" sz="11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3629" marR="83629" marT="41815" marB="418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gn="ctr">
                        <a:lnSpc>
                          <a:spcPct val="115000"/>
                        </a:lnSpc>
                        <a:spcBef>
                          <a:spcPts val="0"/>
                        </a:spcBef>
                        <a:spcAft>
                          <a:spcPts val="800"/>
                        </a:spcAft>
                      </a:pPr>
                      <a:r>
                        <a:rPr lang="en-US" sz="900" b="1" spc="75"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sym typeface="Wingdings" panose="05000000000000000000" pitchFamily="2" charset="2"/>
                        </a:rPr>
                        <a:t></a:t>
                      </a:r>
                      <a:endParaRPr lang="en-US" sz="1100" spc="75"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3629" marR="83629" marT="41815" marB="418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en-US"/>
                    </a:p>
                  </a:txBody>
                  <a:tcPr/>
                </a:tc>
                <a:extLst>
                  <a:ext uri="{0D108BD9-81ED-4DB2-BD59-A6C34878D82A}">
                    <a16:rowId xmlns:a16="http://schemas.microsoft.com/office/drawing/2014/main" val="1833590205"/>
                  </a:ext>
                </a:extLst>
              </a:tr>
              <a:tr h="391374">
                <a:tc>
                  <a:txBody>
                    <a:bodyPr/>
                    <a:lstStyle/>
                    <a:p>
                      <a:pPr marL="0" marR="0">
                        <a:lnSpc>
                          <a:spcPct val="115000"/>
                        </a:lnSpc>
                        <a:spcBef>
                          <a:spcPts val="0"/>
                        </a:spcBef>
                        <a:spcAft>
                          <a:spcPts val="800"/>
                        </a:spcAft>
                      </a:pPr>
                      <a:r>
                        <a:rPr lang="en-US" sz="900" b="1"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224334009</a:t>
                      </a:r>
                      <a:endParaRPr lang="en-US" sz="11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3629" marR="83629" marT="41815" marB="418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800"/>
                        </a:spcAft>
                      </a:pPr>
                      <a:r>
                        <a:rPr lang="en-US" sz="900" b="1"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Friend arrested (finding)</a:t>
                      </a:r>
                      <a:endParaRPr lang="en-US" sz="11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3629" marR="83629" marT="41815" marB="418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800"/>
                        </a:spcAft>
                      </a:pPr>
                      <a:r>
                        <a:rPr lang="en-US" sz="900" b="1" spc="75">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sym typeface="Wingdings" panose="05000000000000000000" pitchFamily="2" charset="2"/>
                        </a:rPr>
                        <a:t></a:t>
                      </a:r>
                      <a:endParaRPr lang="en-US" sz="11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3629" marR="83629" marT="41815" marB="418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vMerge="1">
                  <a:txBody>
                    <a:bodyPr/>
                    <a:lstStyle/>
                    <a:p>
                      <a:endParaRPr lang="en-US"/>
                    </a:p>
                  </a:txBody>
                  <a:tcPr/>
                </a:tc>
                <a:extLst>
                  <a:ext uri="{0D108BD9-81ED-4DB2-BD59-A6C34878D82A}">
                    <a16:rowId xmlns:a16="http://schemas.microsoft.com/office/drawing/2014/main" val="3203123865"/>
                  </a:ext>
                </a:extLst>
              </a:tr>
              <a:tr h="391374">
                <a:tc>
                  <a:txBody>
                    <a:bodyPr/>
                    <a:lstStyle/>
                    <a:p>
                      <a:pPr marL="0" marR="0">
                        <a:lnSpc>
                          <a:spcPct val="115000"/>
                        </a:lnSpc>
                        <a:spcBef>
                          <a:spcPts val="0"/>
                        </a:spcBef>
                        <a:spcAft>
                          <a:spcPts val="800"/>
                        </a:spcAft>
                      </a:pPr>
                      <a:r>
                        <a:rPr lang="en-US" sz="900" b="1"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224139006</a:t>
                      </a:r>
                      <a:endParaRPr lang="en-US" sz="11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3629" marR="83629" marT="41815" marB="418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800"/>
                        </a:spcAft>
                      </a:pPr>
                      <a:r>
                        <a:rPr lang="en-US" sz="900" b="1"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Lives with mother (finding) </a:t>
                      </a:r>
                      <a:endParaRPr lang="en-US" sz="11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3629" marR="83629" marT="41815" marB="418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gn="ctr">
                        <a:lnSpc>
                          <a:spcPct val="115000"/>
                        </a:lnSpc>
                        <a:spcBef>
                          <a:spcPts val="0"/>
                        </a:spcBef>
                        <a:spcAft>
                          <a:spcPts val="800"/>
                        </a:spcAft>
                      </a:pPr>
                      <a:r>
                        <a:rPr lang="en-US" sz="900" b="1" spc="75">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US" sz="11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3629" marR="83629" marT="41815" marB="418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800"/>
                        </a:spcAft>
                      </a:pPr>
                      <a:r>
                        <a:rPr lang="en-US" sz="9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Concept is about the </a:t>
                      </a:r>
                      <a:r>
                        <a:rPr lang="en-US" sz="900" b="1"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patient</a:t>
                      </a:r>
                      <a:r>
                        <a:rPr lang="en-US" sz="9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who lives with the mother – </a:t>
                      </a:r>
                      <a:r>
                        <a:rPr lang="en-US" sz="900" b="1"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not</a:t>
                      </a:r>
                      <a:r>
                        <a:rPr lang="en-US" sz="9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about the </a:t>
                      </a:r>
                      <a:r>
                        <a:rPr lang="en-US" sz="900" b="1"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mother</a:t>
                      </a:r>
                      <a:endParaRPr lang="en-US" sz="11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3629" marR="83629" marT="41815" marB="418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383421450"/>
                  </a:ext>
                </a:extLst>
              </a:tr>
              <a:tr h="391374">
                <a:tc>
                  <a:txBody>
                    <a:bodyPr/>
                    <a:lstStyle/>
                    <a:p>
                      <a:pPr marL="0" marR="0">
                        <a:lnSpc>
                          <a:spcPct val="115000"/>
                        </a:lnSpc>
                        <a:spcBef>
                          <a:spcPts val="0"/>
                        </a:spcBef>
                        <a:spcAft>
                          <a:spcPts val="800"/>
                        </a:spcAft>
                      </a:pPr>
                      <a:r>
                        <a:rPr lang="en-US" sz="900" b="1"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307101004</a:t>
                      </a:r>
                      <a:endParaRPr lang="en-US" sz="11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3629" marR="83629" marT="41815" marB="418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800"/>
                        </a:spcAft>
                      </a:pPr>
                      <a:r>
                        <a:rPr lang="en-US" sz="900" b="1" spc="75"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Deserted by father (finding) </a:t>
                      </a:r>
                      <a:endParaRPr lang="en-US" sz="1100" spc="75"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3629" marR="83629" marT="41815" marB="418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gn="ctr">
                        <a:lnSpc>
                          <a:spcPct val="115000"/>
                        </a:lnSpc>
                        <a:spcBef>
                          <a:spcPts val="0"/>
                        </a:spcBef>
                        <a:spcAft>
                          <a:spcPts val="800"/>
                        </a:spcAft>
                      </a:pPr>
                      <a:r>
                        <a:rPr lang="en-US" sz="900" b="1" spc="75">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US" sz="11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3629" marR="83629" marT="41815" marB="418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800"/>
                        </a:spcAft>
                      </a:pPr>
                      <a:r>
                        <a:rPr lang="en-US" sz="9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Concept is about the </a:t>
                      </a:r>
                      <a:r>
                        <a:rPr lang="en-US" sz="900" b="1"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patient</a:t>
                      </a:r>
                      <a:r>
                        <a:rPr lang="en-US" sz="9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who was deserted by the father – </a:t>
                      </a:r>
                      <a:r>
                        <a:rPr lang="en-US" sz="900" b="1"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not</a:t>
                      </a:r>
                      <a:r>
                        <a:rPr lang="en-US" sz="9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about the </a:t>
                      </a:r>
                      <a:r>
                        <a:rPr lang="en-US" sz="900" b="1"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father</a:t>
                      </a:r>
                      <a:endParaRPr lang="en-US" sz="11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3629" marR="83629" marT="41815" marB="418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69153720"/>
                  </a:ext>
                </a:extLst>
              </a:tr>
              <a:tr h="391374">
                <a:tc>
                  <a:txBody>
                    <a:bodyPr/>
                    <a:lstStyle/>
                    <a:p>
                      <a:pPr marL="0" marR="0">
                        <a:lnSpc>
                          <a:spcPct val="115000"/>
                        </a:lnSpc>
                        <a:spcBef>
                          <a:spcPts val="0"/>
                        </a:spcBef>
                        <a:spcAft>
                          <a:spcPts val="800"/>
                        </a:spcAft>
                      </a:pPr>
                      <a:r>
                        <a:rPr lang="en-US" sz="900" b="1" spc="75"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228302005</a:t>
                      </a:r>
                      <a:endParaRPr lang="en-US" sz="1100" spc="75"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3629" marR="83629" marT="41815" marB="418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800"/>
                        </a:spcAft>
                      </a:pPr>
                      <a:r>
                        <a:rPr lang="en-US" sz="900" b="1"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Drinks with friends (finding) </a:t>
                      </a:r>
                      <a:endParaRPr lang="en-US" sz="11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3629" marR="83629" marT="41815" marB="418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gn="ctr">
                        <a:lnSpc>
                          <a:spcPct val="115000"/>
                        </a:lnSpc>
                        <a:spcBef>
                          <a:spcPts val="0"/>
                        </a:spcBef>
                        <a:spcAft>
                          <a:spcPts val="800"/>
                        </a:spcAft>
                      </a:pPr>
                      <a:r>
                        <a:rPr lang="en-US" sz="900" b="1" spc="75">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sym typeface="Wingdings 2" panose="05020102010507070707" pitchFamily="18" charset="2"/>
                        </a:rPr>
                        <a:t></a:t>
                      </a:r>
                      <a:endParaRPr lang="en-US" sz="1100" spc="75">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3629" marR="83629" marT="41815" marB="418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800"/>
                        </a:spcAft>
                      </a:pPr>
                      <a:r>
                        <a:rPr lang="en-US" sz="900" spc="75"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Concept is about the </a:t>
                      </a:r>
                      <a:r>
                        <a:rPr lang="en-US" sz="900" b="1" spc="75"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patient</a:t>
                      </a:r>
                      <a:r>
                        <a:rPr lang="en-US" sz="900" spc="75"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who drinks with friends – </a:t>
                      </a:r>
                      <a:r>
                        <a:rPr lang="en-US" sz="900" b="1" spc="75"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not</a:t>
                      </a:r>
                      <a:r>
                        <a:rPr lang="en-US" sz="900" spc="75"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about the </a:t>
                      </a:r>
                      <a:r>
                        <a:rPr lang="en-US" sz="900" b="1" spc="75"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friends</a:t>
                      </a:r>
                      <a:endParaRPr lang="en-US" sz="1100" spc="75"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83629" marR="83629" marT="41815" marB="418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088835526"/>
                  </a:ext>
                </a:extLst>
              </a:tr>
            </a:tbl>
          </a:graphicData>
        </a:graphic>
      </p:graphicFrame>
    </p:spTree>
    <p:extLst>
      <p:ext uri="{BB962C8B-B14F-4D97-AF65-F5344CB8AC3E}">
        <p14:creationId xmlns:p14="http://schemas.microsoft.com/office/powerpoint/2010/main" val="737561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892" y="0"/>
            <a:ext cx="7886700" cy="1045924"/>
          </a:xfrm>
        </p:spPr>
        <p:txBody>
          <a:bodyPr>
            <a:normAutofit/>
          </a:bodyPr>
          <a:lstStyle/>
          <a:p>
            <a:r>
              <a:rPr lang="en-US" sz="2000" dirty="0"/>
              <a:t>Option Year RefSets </a:t>
            </a:r>
          </a:p>
        </p:txBody>
      </p:sp>
      <p:sp>
        <p:nvSpPr>
          <p:cNvPr id="3" name="Content Placeholder 2"/>
          <p:cNvSpPr>
            <a:spLocks noGrp="1"/>
          </p:cNvSpPr>
          <p:nvPr>
            <p:ph idx="1"/>
          </p:nvPr>
        </p:nvSpPr>
        <p:spPr/>
        <p:txBody>
          <a:bodyPr/>
          <a:lstStyle/>
          <a:p>
            <a:pPr lvl="1"/>
            <a:r>
              <a:rPr lang="en-US" sz="1800" dirty="0"/>
              <a:t>Inverse</a:t>
            </a:r>
          </a:p>
          <a:p>
            <a:pPr lvl="1"/>
            <a:r>
              <a:rPr lang="en-US" sz="1800" dirty="0"/>
              <a:t>Laterality</a:t>
            </a:r>
          </a:p>
          <a:p>
            <a:pPr lvl="1"/>
            <a:r>
              <a:rPr lang="en-US" sz="1800" dirty="0"/>
              <a:t>Primitive</a:t>
            </a:r>
          </a:p>
          <a:p>
            <a:endParaRPr lang="en-US" dirty="0"/>
          </a:p>
        </p:txBody>
      </p:sp>
      <p:sp>
        <p:nvSpPr>
          <p:cNvPr id="5" name="Slide Number Placeholder 4">
            <a:extLst>
              <a:ext uri="{FF2B5EF4-FFF2-40B4-BE49-F238E27FC236}">
                <a16:creationId xmlns:a16="http://schemas.microsoft.com/office/drawing/2014/main" id="{5C5AFC39-842A-4AC0-A0BB-7E5CAA37FA41}"/>
              </a:ext>
            </a:extLst>
          </p:cNvPr>
          <p:cNvSpPr>
            <a:spLocks noGrp="1"/>
          </p:cNvSpPr>
          <p:nvPr>
            <p:ph type="sldNum" sz="quarter" idx="12"/>
          </p:nvPr>
        </p:nvSpPr>
        <p:spPr>
          <a:xfrm>
            <a:off x="6816587" y="6322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19D20D-F37E-4BB9-9384-79154AD1BAC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222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84D3A4-9A27-478F-AEA2-B7B7E34CC7D1}"/>
              </a:ext>
            </a:extLst>
          </p:cNvPr>
          <p:cNvSpPr>
            <a:spLocks noGrp="1"/>
          </p:cNvSpPr>
          <p:nvPr>
            <p:ph idx="1"/>
          </p:nvPr>
        </p:nvSpPr>
        <p:spPr>
          <a:xfrm>
            <a:off x="623451" y="1547161"/>
            <a:ext cx="8044796" cy="2046939"/>
          </a:xfrm>
        </p:spPr>
        <p:txBody>
          <a:bodyPr>
            <a:normAutofit fontScale="62500" lnSpcReduction="20000"/>
          </a:bodyPr>
          <a:lstStyle/>
          <a:p>
            <a:pPr marL="0" indent="0">
              <a:buNone/>
            </a:pPr>
            <a:r>
              <a:rPr lang="en-US" sz="3200" b="1" u="sng" dirty="0"/>
              <a:t>Inverse</a:t>
            </a:r>
          </a:p>
          <a:p>
            <a:r>
              <a:rPr lang="en-AU" dirty="0"/>
              <a:t>The purpose of the Inverse </a:t>
            </a:r>
            <a:r>
              <a:rPr lang="en-AU" dirty="0" err="1"/>
              <a:t>RefSets</a:t>
            </a:r>
            <a:r>
              <a:rPr lang="en-AU" dirty="0"/>
              <a:t> is to identify concepts that </a:t>
            </a:r>
            <a:r>
              <a:rPr lang="en-AU" u="sng" dirty="0"/>
              <a:t>should</a:t>
            </a:r>
            <a:r>
              <a:rPr lang="en-AU" dirty="0"/>
              <a:t> have an opposing concept due to a description indicating an opposite or inverse concept, regardless of whether that opposing concept currently exists in SNOMED CT.  </a:t>
            </a:r>
          </a:p>
          <a:p>
            <a:r>
              <a:rPr lang="en-AU" dirty="0"/>
              <a:t>It is </a:t>
            </a:r>
            <a:r>
              <a:rPr lang="en-AU" u="sng" dirty="0"/>
              <a:t>not</a:t>
            </a:r>
            <a:r>
              <a:rPr lang="en-AU" dirty="0"/>
              <a:t> the purpose to identify and pair opposing concepts.  In many cases, the opposing concept does not exist in SNOMED CT and the next iteration (not a part of this PWS) of this </a:t>
            </a:r>
            <a:r>
              <a:rPr lang="en-AU" dirty="0" err="1"/>
              <a:t>RefSet</a:t>
            </a:r>
            <a:r>
              <a:rPr lang="en-AU" dirty="0"/>
              <a:t> should be to link the two inverse concepts together to identify missing content.</a:t>
            </a:r>
            <a:endParaRPr lang="en-US" dirty="0"/>
          </a:p>
          <a:p>
            <a:endParaRPr lang="en-US" dirty="0"/>
          </a:p>
        </p:txBody>
      </p:sp>
      <p:sp>
        <p:nvSpPr>
          <p:cNvPr id="9" name="Title 1">
            <a:extLst>
              <a:ext uri="{FF2B5EF4-FFF2-40B4-BE49-F238E27FC236}">
                <a16:creationId xmlns:a16="http://schemas.microsoft.com/office/drawing/2014/main" id="{48942CEE-0945-4CA5-AFF5-7C51190E5E11}"/>
              </a:ext>
            </a:extLst>
          </p:cNvPr>
          <p:cNvSpPr>
            <a:spLocks noGrp="1"/>
          </p:cNvSpPr>
          <p:nvPr>
            <p:ph type="title"/>
          </p:nvPr>
        </p:nvSpPr>
        <p:spPr>
          <a:xfrm>
            <a:off x="141609" y="19518"/>
            <a:ext cx="7223121" cy="1024072"/>
          </a:xfrm>
        </p:spPr>
        <p:txBody>
          <a:bodyPr>
            <a:normAutofit/>
          </a:bodyPr>
          <a:lstStyle/>
          <a:p>
            <a:pPr lvl="0"/>
            <a:r>
              <a:rPr lang="en-US" sz="2000" dirty="0"/>
              <a:t>Option Year </a:t>
            </a:r>
            <a:r>
              <a:rPr lang="en-US" sz="2000" dirty="0" err="1"/>
              <a:t>RefSets</a:t>
            </a:r>
            <a:r>
              <a:rPr lang="en-US" sz="2000" dirty="0"/>
              <a:t> – Inverse </a:t>
            </a:r>
          </a:p>
        </p:txBody>
      </p:sp>
      <p:sp>
        <p:nvSpPr>
          <p:cNvPr id="5" name="Slide Number Placeholder 4">
            <a:extLst>
              <a:ext uri="{FF2B5EF4-FFF2-40B4-BE49-F238E27FC236}">
                <a16:creationId xmlns:a16="http://schemas.microsoft.com/office/drawing/2014/main" id="{9EE88B40-3AE0-4D45-93F8-BF3FFB388A54}"/>
              </a:ext>
            </a:extLst>
          </p:cNvPr>
          <p:cNvSpPr>
            <a:spLocks noGrp="1"/>
          </p:cNvSpPr>
          <p:nvPr>
            <p:ph type="sldNum" sz="quarter" idx="12"/>
          </p:nvPr>
        </p:nvSpPr>
        <p:spPr>
          <a:xfrm>
            <a:off x="6816587" y="6322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19D20D-F37E-4BB9-9384-79154AD1BAC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11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84D3A4-9A27-478F-AEA2-B7B7E34CC7D1}"/>
              </a:ext>
            </a:extLst>
          </p:cNvPr>
          <p:cNvSpPr>
            <a:spLocks noGrp="1"/>
          </p:cNvSpPr>
          <p:nvPr>
            <p:ph idx="1"/>
          </p:nvPr>
        </p:nvSpPr>
        <p:spPr>
          <a:xfrm>
            <a:off x="623451" y="1547161"/>
            <a:ext cx="8044796" cy="2643839"/>
          </a:xfrm>
        </p:spPr>
        <p:txBody>
          <a:bodyPr>
            <a:normAutofit fontScale="92500" lnSpcReduction="10000"/>
          </a:bodyPr>
          <a:lstStyle/>
          <a:p>
            <a:pPr marL="0" indent="0">
              <a:buNone/>
            </a:pPr>
            <a:r>
              <a:rPr lang="en-AU" sz="2200" b="1" u="sng" dirty="0"/>
              <a:t>Rules for Inclusion in “Inverse” </a:t>
            </a:r>
            <a:r>
              <a:rPr lang="en-AU" sz="2200" b="1" u="sng" dirty="0" err="1"/>
              <a:t>RefSet</a:t>
            </a:r>
            <a:r>
              <a:rPr lang="en-AU" sz="2200" b="1" u="sng" dirty="0"/>
              <a:t>:</a:t>
            </a:r>
            <a:endParaRPr lang="en-US" sz="2200" b="1" u="sng" dirty="0"/>
          </a:p>
          <a:p>
            <a:pPr marL="514350" indent="-514350">
              <a:buFont typeface="+mj-lt"/>
              <a:buAutoNum type="arabicPeriod"/>
            </a:pPr>
            <a:r>
              <a:rPr lang="en-AU" sz="1900" dirty="0"/>
              <a:t>Concepts were only considered inverse if a valid opposing concept should exist in SNOMED CT.  </a:t>
            </a:r>
            <a:br>
              <a:rPr lang="en-AU" sz="2000" dirty="0"/>
            </a:br>
            <a:br>
              <a:rPr lang="en-AU" sz="2000" dirty="0"/>
            </a:br>
            <a:br>
              <a:rPr lang="en-AU" sz="2000" dirty="0"/>
            </a:br>
            <a:br>
              <a:rPr lang="en-AU" sz="2000" b="1" i="1" dirty="0"/>
            </a:br>
            <a:br>
              <a:rPr lang="en-AU" sz="2000" b="1" i="1" dirty="0"/>
            </a:br>
            <a:endParaRPr lang="en-US" sz="1900" dirty="0"/>
          </a:p>
          <a:p>
            <a:pPr marL="514350" indent="-514350">
              <a:buFont typeface="+mj-lt"/>
              <a:buAutoNum type="arabicPeriod"/>
            </a:pPr>
            <a:r>
              <a:rPr lang="en-AU" sz="1900" dirty="0"/>
              <a:t>Anatomical positions and relative locations such as lateral, medial, distal, proximal, etc., were not considered to be inverse.</a:t>
            </a:r>
            <a:endParaRPr lang="en-US" sz="1900" dirty="0"/>
          </a:p>
        </p:txBody>
      </p:sp>
      <p:sp>
        <p:nvSpPr>
          <p:cNvPr id="9" name="Title 1">
            <a:extLst>
              <a:ext uri="{FF2B5EF4-FFF2-40B4-BE49-F238E27FC236}">
                <a16:creationId xmlns:a16="http://schemas.microsoft.com/office/drawing/2014/main" id="{48942CEE-0945-4CA5-AFF5-7C51190E5E11}"/>
              </a:ext>
            </a:extLst>
          </p:cNvPr>
          <p:cNvSpPr>
            <a:spLocks noGrp="1"/>
          </p:cNvSpPr>
          <p:nvPr>
            <p:ph type="title"/>
          </p:nvPr>
        </p:nvSpPr>
        <p:spPr>
          <a:xfrm>
            <a:off x="141609" y="19518"/>
            <a:ext cx="7223121" cy="1024072"/>
          </a:xfrm>
        </p:spPr>
        <p:txBody>
          <a:bodyPr>
            <a:normAutofit/>
          </a:bodyPr>
          <a:lstStyle/>
          <a:p>
            <a:pPr lvl="0"/>
            <a:r>
              <a:rPr lang="en-US" sz="2000" dirty="0"/>
              <a:t>Option Year </a:t>
            </a:r>
            <a:r>
              <a:rPr lang="en-US" sz="2000" dirty="0" err="1"/>
              <a:t>RefSets</a:t>
            </a:r>
            <a:r>
              <a:rPr lang="en-US" sz="2000" dirty="0"/>
              <a:t> – Inverse </a:t>
            </a:r>
          </a:p>
        </p:txBody>
      </p:sp>
      <p:sp>
        <p:nvSpPr>
          <p:cNvPr id="5" name="Slide Number Placeholder 4">
            <a:extLst>
              <a:ext uri="{FF2B5EF4-FFF2-40B4-BE49-F238E27FC236}">
                <a16:creationId xmlns:a16="http://schemas.microsoft.com/office/drawing/2014/main" id="{9EE88B40-3AE0-4D45-93F8-BF3FFB388A54}"/>
              </a:ext>
            </a:extLst>
          </p:cNvPr>
          <p:cNvSpPr>
            <a:spLocks noGrp="1"/>
          </p:cNvSpPr>
          <p:nvPr>
            <p:ph type="sldNum" sz="quarter" idx="12"/>
          </p:nvPr>
        </p:nvSpPr>
        <p:spPr>
          <a:xfrm>
            <a:off x="6816587" y="6322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19D20D-F37E-4BB9-9384-79154AD1BAC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C7AFA18-358D-40F6-9D77-EA75103AD89D}"/>
              </a:ext>
            </a:extLst>
          </p:cNvPr>
          <p:cNvSpPr txBox="1"/>
          <p:nvPr/>
        </p:nvSpPr>
        <p:spPr>
          <a:xfrm>
            <a:off x="1182381" y="2474893"/>
            <a:ext cx="7086600" cy="95410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AU" sz="1400" b="1" dirty="0"/>
              <a:t>Example:</a:t>
            </a:r>
            <a:r>
              <a:rPr lang="en-AU" sz="1400" dirty="0"/>
              <a:t> </a:t>
            </a:r>
          </a:p>
          <a:p>
            <a:r>
              <a:rPr lang="en-AU" sz="1400" dirty="0"/>
              <a:t>56313000|Abnormal placenta affecting management of mother (disorder)| was not considered to be inverse since the opposing concept would be “Normal placenta affecting management of mother” which would not be a valid concept.</a:t>
            </a:r>
            <a:endParaRPr lang="en-US" sz="1400" dirty="0"/>
          </a:p>
        </p:txBody>
      </p:sp>
    </p:spTree>
    <p:extLst>
      <p:ext uri="{BB962C8B-B14F-4D97-AF65-F5344CB8AC3E}">
        <p14:creationId xmlns:p14="http://schemas.microsoft.com/office/powerpoint/2010/main" val="1115181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262"/>
            <a:ext cx="9144000" cy="6858001"/>
          </a:xfrm>
          <a:prstGeom prst="rect">
            <a:avLst/>
          </a:prstGeom>
        </p:spPr>
      </p:pic>
      <p:sp>
        <p:nvSpPr>
          <p:cNvPr id="3" name="Content Placeholder 2"/>
          <p:cNvSpPr>
            <a:spLocks noGrp="1"/>
          </p:cNvSpPr>
          <p:nvPr>
            <p:ph idx="1"/>
          </p:nvPr>
        </p:nvSpPr>
        <p:spPr>
          <a:xfrm>
            <a:off x="628650" y="1494321"/>
            <a:ext cx="7886700" cy="4351338"/>
          </a:xfrm>
        </p:spPr>
        <p:txBody>
          <a:bodyPr>
            <a:normAutofit/>
          </a:bodyPr>
          <a:lstStyle/>
          <a:p>
            <a:pPr marL="0" indent="0">
              <a:buNone/>
            </a:pPr>
            <a:r>
              <a:rPr lang="en-US" sz="1800" b="1" dirty="0"/>
              <a:t>IAS Contract Content for Special Handling Reference Set Review</a:t>
            </a:r>
          </a:p>
          <a:p>
            <a:pPr lvl="1"/>
            <a:r>
              <a:rPr lang="en-US" sz="1400" dirty="0"/>
              <a:t>Base Year RefSets </a:t>
            </a:r>
          </a:p>
          <a:p>
            <a:pPr lvl="2"/>
            <a:r>
              <a:rPr lang="en-US" sz="1200" dirty="0"/>
              <a:t>Negation</a:t>
            </a:r>
          </a:p>
          <a:p>
            <a:pPr lvl="2"/>
            <a:r>
              <a:rPr lang="en-US" sz="1200" dirty="0"/>
              <a:t>Compound</a:t>
            </a:r>
          </a:p>
          <a:p>
            <a:pPr lvl="2"/>
            <a:r>
              <a:rPr lang="en-US" sz="1200" dirty="0"/>
              <a:t>Patient is NOT the Subject of Record</a:t>
            </a:r>
          </a:p>
          <a:p>
            <a:pPr lvl="1"/>
            <a:r>
              <a:rPr lang="en-US" sz="1400" dirty="0"/>
              <a:t>Option Year RefSets </a:t>
            </a:r>
          </a:p>
          <a:p>
            <a:pPr lvl="2"/>
            <a:r>
              <a:rPr lang="en-US" sz="1200" dirty="0"/>
              <a:t>Inverse</a:t>
            </a:r>
          </a:p>
          <a:p>
            <a:pPr lvl="2"/>
            <a:r>
              <a:rPr lang="en-US" sz="1200" dirty="0"/>
              <a:t>Laterality</a:t>
            </a:r>
          </a:p>
          <a:p>
            <a:pPr lvl="2"/>
            <a:r>
              <a:rPr lang="en-US" sz="1200" dirty="0"/>
              <a:t>Primitive</a:t>
            </a:r>
          </a:p>
          <a:p>
            <a:pPr lvl="1"/>
            <a:r>
              <a:rPr lang="en-US" sz="1400" dirty="0"/>
              <a:t>Option Year Extension </a:t>
            </a:r>
          </a:p>
          <a:p>
            <a:pPr lvl="2"/>
            <a:r>
              <a:rPr lang="en-US" sz="1200" dirty="0"/>
              <a:t>Symmetry</a:t>
            </a:r>
          </a:p>
          <a:p>
            <a:pPr lvl="1"/>
            <a:r>
              <a:rPr lang="en-US" sz="1400" dirty="0"/>
              <a:t>RefSet Representation in </a:t>
            </a:r>
            <a:r>
              <a:rPr lang="en-US" sz="1400" dirty="0" err="1"/>
              <a:t>Solor</a:t>
            </a:r>
            <a:r>
              <a:rPr lang="en-US" sz="1400" dirty="0"/>
              <a:t> </a:t>
            </a:r>
          </a:p>
          <a:p>
            <a:pPr lvl="2"/>
            <a:r>
              <a:rPr lang="en-US" sz="1200" dirty="0" err="1"/>
              <a:t>RefSets</a:t>
            </a:r>
            <a:r>
              <a:rPr lang="en-US" sz="1200" dirty="0"/>
              <a:t> and Assemblages</a:t>
            </a:r>
          </a:p>
          <a:p>
            <a:pPr lvl="2"/>
            <a:r>
              <a:rPr lang="en-US" sz="1200" dirty="0"/>
              <a:t>Transformation Process</a:t>
            </a:r>
          </a:p>
          <a:p>
            <a:pPr lvl="2"/>
            <a:r>
              <a:rPr lang="en-US" sz="1200" dirty="0"/>
              <a:t>Current Status</a:t>
            </a:r>
          </a:p>
          <a:p>
            <a:pPr lvl="2"/>
            <a:r>
              <a:rPr lang="en-US" sz="1200" dirty="0"/>
              <a:t>Assemblages in Action</a:t>
            </a:r>
          </a:p>
          <a:p>
            <a:pPr marL="349250" lvl="0" indent="-349250">
              <a:lnSpc>
                <a:spcPct val="100000"/>
              </a:lnSpc>
              <a:spcBef>
                <a:spcPts val="2000"/>
              </a:spcBef>
              <a:buClr>
                <a:srgbClr val="2C7C9F">
                  <a:lumMod val="60000"/>
                  <a:lumOff val="40000"/>
                </a:srgbClr>
              </a:buClr>
              <a:buSzPct val="110000"/>
              <a:buFont typeface="Wingdings 2" pitchFamily="18" charset="2"/>
              <a:buChar char=""/>
            </a:pPr>
            <a:endParaRPr lang="en-US" sz="1600" dirty="0">
              <a:solidFill>
                <a:prstClr val="black">
                  <a:lumMod val="65000"/>
                  <a:lumOff val="35000"/>
                </a:prstClr>
              </a:solidFill>
              <a:latin typeface="News Gothic MT"/>
            </a:endParaRPr>
          </a:p>
          <a:p>
            <a:endParaRPr lang="en-US" sz="1800" dirty="0"/>
          </a:p>
        </p:txBody>
      </p:sp>
      <p:sp>
        <p:nvSpPr>
          <p:cNvPr id="5" name="Slide Number Placeholder 4"/>
          <p:cNvSpPr>
            <a:spLocks noGrp="1"/>
          </p:cNvSpPr>
          <p:nvPr>
            <p:ph type="sldNum" sz="quarter" idx="12"/>
          </p:nvPr>
        </p:nvSpPr>
        <p:spPr>
          <a:xfrm>
            <a:off x="6816587" y="6322529"/>
            <a:ext cx="2057400" cy="365125"/>
          </a:xfrm>
        </p:spPr>
        <p:txBody>
          <a:bodyPr/>
          <a:lstStyle/>
          <a:p>
            <a:fld id="{3519D20D-F37E-4BB9-9384-79154AD1BAC7}" type="slidenum">
              <a:rPr lang="en-US" sz="1600" b="1" smtClean="0">
                <a:solidFill>
                  <a:schemeClr val="bg1"/>
                </a:solidFill>
              </a:rPr>
              <a:t>2</a:t>
            </a:fld>
            <a:endParaRPr lang="en-US" sz="1600" b="1" dirty="0">
              <a:solidFill>
                <a:schemeClr val="bg1"/>
              </a:solidFill>
            </a:endParaRPr>
          </a:p>
        </p:txBody>
      </p:sp>
      <p:sp>
        <p:nvSpPr>
          <p:cNvPr id="7" name="Title 1"/>
          <p:cNvSpPr>
            <a:spLocks noGrp="1"/>
          </p:cNvSpPr>
          <p:nvPr>
            <p:ph type="title"/>
          </p:nvPr>
        </p:nvSpPr>
        <p:spPr>
          <a:xfrm>
            <a:off x="146050" y="-1"/>
            <a:ext cx="7699375" cy="1012341"/>
          </a:xfrm>
          <a:prstGeom prst="rect">
            <a:avLst/>
          </a:prstGeom>
        </p:spPr>
        <p:txBody>
          <a:bodyPr>
            <a:normAutofit/>
          </a:bodyPr>
          <a:lstStyle/>
          <a:p>
            <a:pPr lvl="0" algn="ctr">
              <a:lnSpc>
                <a:spcPct val="100000"/>
              </a:lnSpc>
              <a:spcBef>
                <a:spcPts val="0"/>
              </a:spcBef>
            </a:pPr>
            <a:r>
              <a:rPr lang="en-US" sz="2000" dirty="0">
                <a:solidFill>
                  <a:srgbClr val="2C7C9F"/>
                </a:solidFill>
                <a:latin typeface="News Gothic MT"/>
              </a:rPr>
              <a:t>Agenda</a:t>
            </a:r>
            <a:endParaRPr kumimoji="0" lang="en-US" sz="2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31952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84D3A4-9A27-478F-AEA2-B7B7E34CC7D1}"/>
              </a:ext>
            </a:extLst>
          </p:cNvPr>
          <p:cNvSpPr>
            <a:spLocks noGrp="1"/>
          </p:cNvSpPr>
          <p:nvPr>
            <p:ph idx="1"/>
          </p:nvPr>
        </p:nvSpPr>
        <p:spPr>
          <a:xfrm>
            <a:off x="623451" y="1547161"/>
            <a:ext cx="8044796" cy="2694639"/>
          </a:xfrm>
        </p:spPr>
        <p:txBody>
          <a:bodyPr>
            <a:normAutofit fontScale="92500" lnSpcReduction="20000"/>
          </a:bodyPr>
          <a:lstStyle/>
          <a:p>
            <a:pPr marL="0" indent="0">
              <a:buNone/>
            </a:pPr>
            <a:r>
              <a:rPr lang="en-AU" sz="2200" b="1" u="sng" dirty="0"/>
              <a:t>Rules for Inclusion in “Inverse” </a:t>
            </a:r>
            <a:r>
              <a:rPr lang="en-AU" sz="2200" b="1" u="sng" dirty="0" err="1"/>
              <a:t>RefSet</a:t>
            </a:r>
            <a:r>
              <a:rPr lang="en-AU" sz="2200" b="1" u="sng" dirty="0"/>
              <a:t>:</a:t>
            </a:r>
            <a:endParaRPr lang="en-US" sz="2200" b="1" u="sng" dirty="0"/>
          </a:p>
          <a:p>
            <a:pPr marL="514350" indent="-514350">
              <a:buFont typeface="+mj-lt"/>
              <a:buAutoNum type="arabicPeriod" startAt="3"/>
            </a:pPr>
            <a:r>
              <a:rPr lang="en-AU" sz="1900" dirty="0"/>
              <a:t>If there is an Open procedure and the only “closed” concept that would ever need to be created would be one that uses only one specific device, we would consider these two concepts as inverse.  </a:t>
            </a:r>
            <a:br>
              <a:rPr lang="en-AU" sz="1900" dirty="0"/>
            </a:br>
            <a:br>
              <a:rPr lang="en-AU" sz="1900" dirty="0"/>
            </a:br>
            <a:br>
              <a:rPr lang="en-AU" sz="1900" dirty="0"/>
            </a:br>
            <a:br>
              <a:rPr lang="en-AU" sz="1900" dirty="0"/>
            </a:br>
            <a:br>
              <a:rPr lang="en-AU" sz="1900" dirty="0"/>
            </a:br>
            <a:br>
              <a:rPr lang="en-AU" sz="1900" dirty="0"/>
            </a:br>
            <a:br>
              <a:rPr lang="en-AU" sz="1900" dirty="0"/>
            </a:br>
            <a:endParaRPr lang="en-US" sz="1900" dirty="0"/>
          </a:p>
          <a:p>
            <a:pPr marL="514350" indent="-514350">
              <a:buFont typeface="+mj-lt"/>
              <a:buAutoNum type="arabicPeriod" startAt="3"/>
            </a:pPr>
            <a:r>
              <a:rPr lang="en-AU" sz="1900" dirty="0"/>
              <a:t>Male and Female were not considered to be inverse.</a:t>
            </a:r>
            <a:endParaRPr lang="en-US" sz="1900" dirty="0"/>
          </a:p>
        </p:txBody>
      </p:sp>
      <p:sp>
        <p:nvSpPr>
          <p:cNvPr id="9" name="Title 1">
            <a:extLst>
              <a:ext uri="{FF2B5EF4-FFF2-40B4-BE49-F238E27FC236}">
                <a16:creationId xmlns:a16="http://schemas.microsoft.com/office/drawing/2014/main" id="{48942CEE-0945-4CA5-AFF5-7C51190E5E11}"/>
              </a:ext>
            </a:extLst>
          </p:cNvPr>
          <p:cNvSpPr>
            <a:spLocks noGrp="1"/>
          </p:cNvSpPr>
          <p:nvPr>
            <p:ph type="title"/>
          </p:nvPr>
        </p:nvSpPr>
        <p:spPr>
          <a:xfrm>
            <a:off x="141609" y="19518"/>
            <a:ext cx="7223121" cy="1024072"/>
          </a:xfrm>
        </p:spPr>
        <p:txBody>
          <a:bodyPr>
            <a:normAutofit/>
          </a:bodyPr>
          <a:lstStyle/>
          <a:p>
            <a:pPr lvl="0"/>
            <a:r>
              <a:rPr lang="en-US" sz="2000" dirty="0"/>
              <a:t>Option Year </a:t>
            </a:r>
            <a:r>
              <a:rPr lang="en-US" sz="2000" dirty="0" err="1"/>
              <a:t>RefSets</a:t>
            </a:r>
            <a:r>
              <a:rPr lang="en-US" sz="2000" dirty="0"/>
              <a:t> – Inverse </a:t>
            </a:r>
          </a:p>
        </p:txBody>
      </p:sp>
      <p:sp>
        <p:nvSpPr>
          <p:cNvPr id="5" name="Slide Number Placeholder 4">
            <a:extLst>
              <a:ext uri="{FF2B5EF4-FFF2-40B4-BE49-F238E27FC236}">
                <a16:creationId xmlns:a16="http://schemas.microsoft.com/office/drawing/2014/main" id="{9EE88B40-3AE0-4D45-93F8-BF3FFB388A54}"/>
              </a:ext>
            </a:extLst>
          </p:cNvPr>
          <p:cNvSpPr>
            <a:spLocks noGrp="1"/>
          </p:cNvSpPr>
          <p:nvPr>
            <p:ph type="sldNum" sz="quarter" idx="12"/>
          </p:nvPr>
        </p:nvSpPr>
        <p:spPr>
          <a:xfrm>
            <a:off x="6816587" y="6322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19D20D-F37E-4BB9-9384-79154AD1BAC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771F21C-DC65-470D-BE3E-E92ACB3DEC0C}"/>
              </a:ext>
            </a:extLst>
          </p:cNvPr>
          <p:cNvSpPr txBox="1"/>
          <p:nvPr/>
        </p:nvSpPr>
        <p:spPr>
          <a:xfrm>
            <a:off x="1167013" y="2613395"/>
            <a:ext cx="7086600" cy="116955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AU" sz="1400" b="1" dirty="0"/>
              <a:t>Example:</a:t>
            </a:r>
            <a:r>
              <a:rPr lang="en-AU" sz="1400" dirty="0"/>
              <a:t> </a:t>
            </a:r>
          </a:p>
          <a:p>
            <a:r>
              <a:rPr lang="en-AU" sz="1400" dirty="0"/>
              <a:t>179820004 |Open excision of implanted ligament (procedure)| is inverse of 179891009 |Arthroscopic excision of implanted ligament (procedure)| and 265071006 |Open bilateral clipping of fallopian tubes (procedure)| is inverse of 176979002 |Endoscopic bilateral clipping of fallopian tubes (procedure)|</a:t>
            </a:r>
            <a:endParaRPr lang="en-US" sz="1400" dirty="0"/>
          </a:p>
        </p:txBody>
      </p:sp>
    </p:spTree>
    <p:extLst>
      <p:ext uri="{BB962C8B-B14F-4D97-AF65-F5344CB8AC3E}">
        <p14:creationId xmlns:p14="http://schemas.microsoft.com/office/powerpoint/2010/main" val="1547110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84D3A4-9A27-478F-AEA2-B7B7E34CC7D1}"/>
              </a:ext>
            </a:extLst>
          </p:cNvPr>
          <p:cNvSpPr>
            <a:spLocks noGrp="1"/>
          </p:cNvSpPr>
          <p:nvPr>
            <p:ph idx="1"/>
          </p:nvPr>
        </p:nvSpPr>
        <p:spPr>
          <a:xfrm>
            <a:off x="623451" y="1547162"/>
            <a:ext cx="8044796" cy="3058178"/>
          </a:xfrm>
        </p:spPr>
        <p:txBody>
          <a:bodyPr>
            <a:normAutofit/>
          </a:bodyPr>
          <a:lstStyle/>
          <a:p>
            <a:pPr marL="0" indent="0">
              <a:buNone/>
            </a:pPr>
            <a:r>
              <a:rPr lang="en-US" sz="2000" b="1" u="sng" dirty="0"/>
              <a:t>Laterality</a:t>
            </a:r>
            <a:r>
              <a:rPr lang="en-US" sz="2400" b="1" u="sng" dirty="0"/>
              <a:t> </a:t>
            </a:r>
          </a:p>
          <a:p>
            <a:r>
              <a:rPr lang="en-AU" sz="1800" dirty="0"/>
              <a:t>The purpose of the Laterality </a:t>
            </a:r>
            <a:r>
              <a:rPr lang="en-AU" sz="1800" dirty="0" err="1"/>
              <a:t>RefSets</a:t>
            </a:r>
            <a:r>
              <a:rPr lang="en-AU" sz="1800" dirty="0"/>
              <a:t> is to identify concepts that are </a:t>
            </a:r>
            <a:r>
              <a:rPr lang="en-AU" sz="1800" u="sng" dirty="0"/>
              <a:t>not</a:t>
            </a:r>
            <a:r>
              <a:rPr lang="en-AU" sz="1800" dirty="0"/>
              <a:t> currently modelled with the correct body structure that utilizes laterality.  </a:t>
            </a:r>
          </a:p>
          <a:p>
            <a:r>
              <a:rPr lang="en-AU" sz="1800" dirty="0"/>
              <a:t>This only pertains to laterality as currently represented in SNOMED CT, which is used to designate one or both of paired bilaterally symmetrical (or near symmetrical) body structures.  </a:t>
            </a:r>
          </a:p>
          <a:p>
            <a:r>
              <a:rPr lang="en-AU" sz="1800" dirty="0"/>
              <a:t>This does not apply to sidedness of specific body structures. </a:t>
            </a:r>
          </a:p>
          <a:p>
            <a:endParaRPr lang="en-US" sz="2400" dirty="0"/>
          </a:p>
        </p:txBody>
      </p:sp>
      <p:sp>
        <p:nvSpPr>
          <p:cNvPr id="9" name="Title 1">
            <a:extLst>
              <a:ext uri="{FF2B5EF4-FFF2-40B4-BE49-F238E27FC236}">
                <a16:creationId xmlns:a16="http://schemas.microsoft.com/office/drawing/2014/main" id="{48942CEE-0945-4CA5-AFF5-7C51190E5E11}"/>
              </a:ext>
            </a:extLst>
          </p:cNvPr>
          <p:cNvSpPr>
            <a:spLocks noGrp="1"/>
          </p:cNvSpPr>
          <p:nvPr>
            <p:ph type="title"/>
          </p:nvPr>
        </p:nvSpPr>
        <p:spPr>
          <a:xfrm>
            <a:off x="141609" y="19518"/>
            <a:ext cx="7223121" cy="1024072"/>
          </a:xfrm>
        </p:spPr>
        <p:txBody>
          <a:bodyPr>
            <a:normAutofit/>
          </a:bodyPr>
          <a:lstStyle/>
          <a:p>
            <a:pPr lvl="0"/>
            <a:r>
              <a:rPr lang="en-US" sz="2000" dirty="0"/>
              <a:t>Option Year </a:t>
            </a:r>
            <a:r>
              <a:rPr lang="en-US" sz="2000" dirty="0" err="1"/>
              <a:t>RefSets</a:t>
            </a:r>
            <a:r>
              <a:rPr lang="en-US" sz="2000" dirty="0"/>
              <a:t> – Laterality </a:t>
            </a:r>
          </a:p>
        </p:txBody>
      </p:sp>
      <p:sp>
        <p:nvSpPr>
          <p:cNvPr id="5" name="Slide Number Placeholder 4">
            <a:extLst>
              <a:ext uri="{FF2B5EF4-FFF2-40B4-BE49-F238E27FC236}">
                <a16:creationId xmlns:a16="http://schemas.microsoft.com/office/drawing/2014/main" id="{9EE88B40-3AE0-4D45-93F8-BF3FFB388A54}"/>
              </a:ext>
            </a:extLst>
          </p:cNvPr>
          <p:cNvSpPr>
            <a:spLocks noGrp="1"/>
          </p:cNvSpPr>
          <p:nvPr>
            <p:ph type="sldNum" sz="quarter" idx="12"/>
          </p:nvPr>
        </p:nvSpPr>
        <p:spPr>
          <a:xfrm>
            <a:off x="6816587" y="6322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19D20D-F37E-4BB9-9384-79154AD1BAC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ED35C9F-819C-4833-B7D9-F8BDD2CBF118}"/>
              </a:ext>
            </a:extLst>
          </p:cNvPr>
          <p:cNvSpPr txBox="1"/>
          <p:nvPr/>
        </p:nvSpPr>
        <p:spPr>
          <a:xfrm>
            <a:off x="960440" y="4037069"/>
            <a:ext cx="7223121" cy="83099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AU" sz="1600" b="1" dirty="0"/>
              <a:t>Example:</a:t>
            </a:r>
          </a:p>
          <a:p>
            <a:r>
              <a:rPr lang="en-AU" sz="1600" dirty="0"/>
              <a:t> 364006 |Acute left-sided heart failure (disorder)| is not a lateralized disorder since the heart is not a bilaterally symmetrical body structure.</a:t>
            </a:r>
            <a:endParaRPr lang="en-US" sz="1600" dirty="0"/>
          </a:p>
        </p:txBody>
      </p:sp>
    </p:spTree>
    <p:extLst>
      <p:ext uri="{BB962C8B-B14F-4D97-AF65-F5344CB8AC3E}">
        <p14:creationId xmlns:p14="http://schemas.microsoft.com/office/powerpoint/2010/main" val="3724612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84D3A4-9A27-478F-AEA2-B7B7E34CC7D1}"/>
              </a:ext>
            </a:extLst>
          </p:cNvPr>
          <p:cNvSpPr>
            <a:spLocks noGrp="1"/>
          </p:cNvSpPr>
          <p:nvPr>
            <p:ph idx="1"/>
          </p:nvPr>
        </p:nvSpPr>
        <p:spPr>
          <a:xfrm>
            <a:off x="623451" y="1547161"/>
            <a:ext cx="8044796" cy="4383739"/>
          </a:xfrm>
        </p:spPr>
        <p:txBody>
          <a:bodyPr>
            <a:normAutofit/>
          </a:bodyPr>
          <a:lstStyle/>
          <a:p>
            <a:pPr marL="0" indent="0">
              <a:buNone/>
            </a:pPr>
            <a:r>
              <a:rPr lang="en-AU" sz="2000" b="1" u="sng" dirty="0"/>
              <a:t>Rules for Inclusion in “Laterality” </a:t>
            </a:r>
            <a:r>
              <a:rPr lang="en-AU" sz="2000" b="1" u="sng" dirty="0" err="1"/>
              <a:t>RefSet</a:t>
            </a:r>
            <a:r>
              <a:rPr lang="en-AU" sz="2000" b="1" u="sng" dirty="0"/>
              <a:t>:</a:t>
            </a:r>
            <a:endParaRPr lang="en-US" sz="2000" b="1" u="sng" dirty="0"/>
          </a:p>
          <a:p>
            <a:pPr marL="514350" lvl="0" indent="-514350">
              <a:buFont typeface="+mj-lt"/>
              <a:buAutoNum type="arabicPeriod"/>
            </a:pPr>
            <a:r>
              <a:rPr lang="en-AU" sz="1600" dirty="0"/>
              <a:t>If the concept being evaluated includes laterality in its FSN and it is not modelled using a Finding Site or Procedure Site, even in cases where there is no current SCT body structure concept with the correct laterality, it will be marked as incorrect.  </a:t>
            </a:r>
            <a:br>
              <a:rPr lang="en-AU" sz="1600" dirty="0"/>
            </a:br>
            <a:br>
              <a:rPr lang="en-AU" sz="2000" dirty="0"/>
            </a:br>
            <a:br>
              <a:rPr lang="en-AU" sz="2000" dirty="0"/>
            </a:br>
            <a:endParaRPr lang="en-AU" sz="2000" dirty="0"/>
          </a:p>
          <a:p>
            <a:pPr marL="514350" indent="-514350">
              <a:buFont typeface="+mj-lt"/>
              <a:buAutoNum type="arabicPeriod"/>
            </a:pPr>
            <a:r>
              <a:rPr lang="en-AU" sz="1600" dirty="0"/>
              <a:t>All bilateral concepts were evaluated against the current SNOMED CT modelling guidance, which requires the use of two separate role groups with one representing the right body structure and one representing the left body structure.  If the concept is modelled using the bilateral body structure (e.g. 40638003 |Structure of both eyes (body structure)|), it was added to the Laterality Incorrectly Modelled </a:t>
            </a:r>
            <a:r>
              <a:rPr lang="en-AU" sz="1600" dirty="0" err="1"/>
              <a:t>RefSet</a:t>
            </a:r>
            <a:r>
              <a:rPr lang="en-AU" sz="1600" dirty="0"/>
              <a:t>.  </a:t>
            </a:r>
            <a:br>
              <a:rPr lang="en-AU" sz="1700" dirty="0"/>
            </a:br>
            <a:endParaRPr lang="en-US" sz="1700" dirty="0"/>
          </a:p>
        </p:txBody>
      </p:sp>
      <p:sp>
        <p:nvSpPr>
          <p:cNvPr id="9" name="Title 1">
            <a:extLst>
              <a:ext uri="{FF2B5EF4-FFF2-40B4-BE49-F238E27FC236}">
                <a16:creationId xmlns:a16="http://schemas.microsoft.com/office/drawing/2014/main" id="{48942CEE-0945-4CA5-AFF5-7C51190E5E11}"/>
              </a:ext>
            </a:extLst>
          </p:cNvPr>
          <p:cNvSpPr>
            <a:spLocks noGrp="1"/>
          </p:cNvSpPr>
          <p:nvPr>
            <p:ph type="title"/>
          </p:nvPr>
        </p:nvSpPr>
        <p:spPr>
          <a:xfrm>
            <a:off x="141609" y="19518"/>
            <a:ext cx="7223121" cy="1024072"/>
          </a:xfrm>
        </p:spPr>
        <p:txBody>
          <a:bodyPr>
            <a:normAutofit/>
          </a:bodyPr>
          <a:lstStyle/>
          <a:p>
            <a:pPr lvl="0"/>
            <a:r>
              <a:rPr lang="en-US" sz="2000" dirty="0"/>
              <a:t>Option Year </a:t>
            </a:r>
            <a:r>
              <a:rPr lang="en-US" sz="2000" dirty="0" err="1"/>
              <a:t>RefSets</a:t>
            </a:r>
            <a:r>
              <a:rPr lang="en-US" sz="2000" dirty="0"/>
              <a:t> – Laterality </a:t>
            </a:r>
          </a:p>
        </p:txBody>
      </p:sp>
      <p:sp>
        <p:nvSpPr>
          <p:cNvPr id="5" name="Slide Number Placeholder 4">
            <a:extLst>
              <a:ext uri="{FF2B5EF4-FFF2-40B4-BE49-F238E27FC236}">
                <a16:creationId xmlns:a16="http://schemas.microsoft.com/office/drawing/2014/main" id="{9EE88B40-3AE0-4D45-93F8-BF3FFB388A54}"/>
              </a:ext>
            </a:extLst>
          </p:cNvPr>
          <p:cNvSpPr>
            <a:spLocks noGrp="1"/>
          </p:cNvSpPr>
          <p:nvPr>
            <p:ph type="sldNum" sz="quarter" idx="12"/>
          </p:nvPr>
        </p:nvSpPr>
        <p:spPr>
          <a:xfrm>
            <a:off x="6816587" y="6322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19D20D-F37E-4BB9-9384-79154AD1BAC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60E088A-B418-496E-860E-E3867903988B}"/>
              </a:ext>
            </a:extLst>
          </p:cNvPr>
          <p:cNvSpPr txBox="1"/>
          <p:nvPr/>
        </p:nvSpPr>
        <p:spPr>
          <a:xfrm>
            <a:off x="1190065" y="2782669"/>
            <a:ext cx="7086600" cy="64633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AU" sz="1200" b="1" dirty="0"/>
              <a:t>Example:</a:t>
            </a:r>
            <a:r>
              <a:rPr lang="en-AU" sz="1200" dirty="0"/>
              <a:t> </a:t>
            </a:r>
          </a:p>
          <a:p>
            <a:pPr lvl="0"/>
            <a:r>
              <a:rPr lang="en-AU" sz="1200" dirty="0"/>
              <a:t>16730001000004104 |Thrombosis of left peroneal vein (disorder)| should be defined with Structure of left peroneal vein, which does not currently exist in SNOMED CT.</a:t>
            </a:r>
          </a:p>
        </p:txBody>
      </p:sp>
      <p:sp>
        <p:nvSpPr>
          <p:cNvPr id="8" name="TextBox 7">
            <a:extLst>
              <a:ext uri="{FF2B5EF4-FFF2-40B4-BE49-F238E27FC236}">
                <a16:creationId xmlns:a16="http://schemas.microsoft.com/office/drawing/2014/main" id="{3DD7E895-0C94-48E0-A78E-856CAD44F37A}"/>
              </a:ext>
            </a:extLst>
          </p:cNvPr>
          <p:cNvSpPr txBox="1"/>
          <p:nvPr/>
        </p:nvSpPr>
        <p:spPr>
          <a:xfrm>
            <a:off x="1190065" y="4847579"/>
            <a:ext cx="7086600" cy="83099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AU" sz="1200" b="1" dirty="0"/>
              <a:t>Example:</a:t>
            </a:r>
            <a:r>
              <a:rPr lang="en-AU" sz="1200" dirty="0"/>
              <a:t> </a:t>
            </a:r>
          </a:p>
          <a:p>
            <a:pPr lvl="0"/>
            <a:r>
              <a:rPr lang="en-AU" sz="1200" dirty="0"/>
              <a:t>12239101000119100 |Bilateral degeneration of macula (disorder)| should have two different role groups, one with 721947001 |Structure of macula lutea of left eye (body structure)| and the other with 721945009 |Structure of macula lutea of right eye (body structure)|</a:t>
            </a:r>
          </a:p>
        </p:txBody>
      </p:sp>
    </p:spTree>
    <p:extLst>
      <p:ext uri="{BB962C8B-B14F-4D97-AF65-F5344CB8AC3E}">
        <p14:creationId xmlns:p14="http://schemas.microsoft.com/office/powerpoint/2010/main" val="1387067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84D3A4-9A27-478F-AEA2-B7B7E34CC7D1}"/>
              </a:ext>
            </a:extLst>
          </p:cNvPr>
          <p:cNvSpPr>
            <a:spLocks noGrp="1"/>
          </p:cNvSpPr>
          <p:nvPr>
            <p:ph idx="1"/>
          </p:nvPr>
        </p:nvSpPr>
        <p:spPr>
          <a:xfrm>
            <a:off x="623451" y="1547161"/>
            <a:ext cx="8044796" cy="4142439"/>
          </a:xfrm>
        </p:spPr>
        <p:txBody>
          <a:bodyPr>
            <a:normAutofit fontScale="70000" lnSpcReduction="20000"/>
          </a:bodyPr>
          <a:lstStyle/>
          <a:p>
            <a:pPr marL="0" indent="0">
              <a:buNone/>
            </a:pPr>
            <a:r>
              <a:rPr lang="en-AU" b="1" u="sng" dirty="0"/>
              <a:t>Rules for Inclusion in “Laterality” </a:t>
            </a:r>
            <a:r>
              <a:rPr lang="en-AU" b="1" u="sng" dirty="0" err="1"/>
              <a:t>RefSet</a:t>
            </a:r>
            <a:r>
              <a:rPr lang="en-AU" b="1" u="sng" dirty="0"/>
              <a:t>:</a:t>
            </a:r>
            <a:endParaRPr lang="en-US" b="1" u="sng" dirty="0"/>
          </a:p>
          <a:p>
            <a:pPr marL="514350" indent="-514350">
              <a:buFont typeface="+mj-lt"/>
              <a:buAutoNum type="arabicPeriod" startAt="3"/>
            </a:pPr>
            <a:r>
              <a:rPr lang="en-AU" sz="2600" dirty="0"/>
              <a:t>If the concept being evaluated included a plural form of a potentially </a:t>
            </a:r>
            <a:r>
              <a:rPr lang="en-AU" sz="2600" dirty="0" err="1"/>
              <a:t>lateralizable</a:t>
            </a:r>
            <a:r>
              <a:rPr lang="en-AU" sz="2600" dirty="0"/>
              <a:t> body structure in the FSN, we considered this concept to represent </a:t>
            </a:r>
            <a:r>
              <a:rPr lang="en-AU" sz="2600" dirty="0" err="1"/>
              <a:t>bilaterality</a:t>
            </a:r>
            <a:r>
              <a:rPr lang="en-AU" sz="2600" dirty="0"/>
              <a:t> and evaluated it as such.  </a:t>
            </a:r>
            <a:br>
              <a:rPr lang="en-AU" sz="2600" dirty="0"/>
            </a:br>
            <a:br>
              <a:rPr lang="en-AU" sz="2600" dirty="0"/>
            </a:br>
            <a:br>
              <a:rPr lang="en-AU" sz="2600" dirty="0"/>
            </a:br>
            <a:br>
              <a:rPr lang="en-AU" sz="2600" dirty="0"/>
            </a:br>
            <a:br>
              <a:rPr lang="en-AU" sz="2600" dirty="0"/>
            </a:br>
            <a:endParaRPr lang="en-US" sz="2600" dirty="0"/>
          </a:p>
          <a:p>
            <a:pPr marL="514350" indent="-514350">
              <a:buFont typeface="+mj-lt"/>
              <a:buAutoNum type="arabicPeriod" startAt="3"/>
            </a:pPr>
            <a:r>
              <a:rPr lang="en-AU" sz="2600" dirty="0"/>
              <a:t>If the concept being evaluated represented sidedness of a non-bilaterally symmetrical body structure, it was added to the Does Not Include Laterality </a:t>
            </a:r>
            <a:r>
              <a:rPr lang="en-AU" sz="2600" dirty="0" err="1"/>
              <a:t>RefSet</a:t>
            </a:r>
            <a:r>
              <a:rPr lang="en-AU" sz="2600" dirty="0"/>
              <a:t>.  </a:t>
            </a:r>
            <a:br>
              <a:rPr lang="en-AU" sz="2600" dirty="0"/>
            </a:br>
            <a:br>
              <a:rPr lang="en-AU" sz="2600" b="1" i="1" dirty="0"/>
            </a:br>
            <a:br>
              <a:rPr lang="en-AU" sz="2600" b="1" i="1" dirty="0"/>
            </a:br>
            <a:endParaRPr lang="en-US" sz="2600" dirty="0"/>
          </a:p>
          <a:p>
            <a:pPr marL="514350" indent="-514350">
              <a:buFont typeface="+mj-lt"/>
              <a:buAutoNum type="arabicPeriod" startAt="3"/>
            </a:pPr>
            <a:r>
              <a:rPr lang="en-AU" sz="2600" dirty="0"/>
              <a:t>If the concept being evaluated was ambiguous as to whether it represented one side vs both sides, it was placed in the Ambiguous Laterality </a:t>
            </a:r>
            <a:r>
              <a:rPr lang="en-AU" sz="2600" dirty="0" err="1"/>
              <a:t>RefSet</a:t>
            </a:r>
            <a:r>
              <a:rPr lang="en-AU" sz="2600" dirty="0"/>
              <a:t>.  </a:t>
            </a:r>
            <a:br>
              <a:rPr lang="en-AU" sz="2600" dirty="0"/>
            </a:br>
            <a:endParaRPr lang="en-US" sz="2600" dirty="0"/>
          </a:p>
          <a:p>
            <a:pPr marL="514350" indent="-514350">
              <a:buFont typeface="+mj-lt"/>
              <a:buAutoNum type="arabicPeriod" startAt="3"/>
            </a:pPr>
            <a:endParaRPr lang="en-US" dirty="0"/>
          </a:p>
        </p:txBody>
      </p:sp>
      <p:sp>
        <p:nvSpPr>
          <p:cNvPr id="9" name="Title 1">
            <a:extLst>
              <a:ext uri="{FF2B5EF4-FFF2-40B4-BE49-F238E27FC236}">
                <a16:creationId xmlns:a16="http://schemas.microsoft.com/office/drawing/2014/main" id="{48942CEE-0945-4CA5-AFF5-7C51190E5E11}"/>
              </a:ext>
            </a:extLst>
          </p:cNvPr>
          <p:cNvSpPr>
            <a:spLocks noGrp="1"/>
          </p:cNvSpPr>
          <p:nvPr>
            <p:ph type="title"/>
          </p:nvPr>
        </p:nvSpPr>
        <p:spPr>
          <a:xfrm>
            <a:off x="141609" y="19518"/>
            <a:ext cx="7223121" cy="1024072"/>
          </a:xfrm>
        </p:spPr>
        <p:txBody>
          <a:bodyPr>
            <a:normAutofit/>
          </a:bodyPr>
          <a:lstStyle/>
          <a:p>
            <a:pPr lvl="0"/>
            <a:r>
              <a:rPr lang="en-US" sz="2000" dirty="0"/>
              <a:t>Option Year </a:t>
            </a:r>
            <a:r>
              <a:rPr lang="en-US" sz="2000" dirty="0" err="1"/>
              <a:t>RefSets</a:t>
            </a:r>
            <a:r>
              <a:rPr lang="en-US" sz="2000" dirty="0"/>
              <a:t> – Laterality </a:t>
            </a:r>
          </a:p>
        </p:txBody>
      </p:sp>
      <p:sp>
        <p:nvSpPr>
          <p:cNvPr id="5" name="Slide Number Placeholder 4">
            <a:extLst>
              <a:ext uri="{FF2B5EF4-FFF2-40B4-BE49-F238E27FC236}">
                <a16:creationId xmlns:a16="http://schemas.microsoft.com/office/drawing/2014/main" id="{9EE88B40-3AE0-4D45-93F8-BF3FFB388A54}"/>
              </a:ext>
            </a:extLst>
          </p:cNvPr>
          <p:cNvSpPr>
            <a:spLocks noGrp="1"/>
          </p:cNvSpPr>
          <p:nvPr>
            <p:ph type="sldNum" sz="quarter" idx="12"/>
          </p:nvPr>
        </p:nvSpPr>
        <p:spPr>
          <a:xfrm>
            <a:off x="6816587" y="6322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19D20D-F37E-4BB9-9384-79154AD1BAC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809D384-AAF5-4E19-A84A-96EB9A3FC274}"/>
              </a:ext>
            </a:extLst>
          </p:cNvPr>
          <p:cNvSpPr txBox="1"/>
          <p:nvPr/>
        </p:nvSpPr>
        <p:spPr>
          <a:xfrm>
            <a:off x="1174697" y="2598003"/>
            <a:ext cx="7086600" cy="83099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AU" sz="1200" b="1" dirty="0"/>
              <a:t>Example:</a:t>
            </a:r>
            <a:r>
              <a:rPr lang="en-AU" sz="1200" dirty="0"/>
              <a:t> </a:t>
            </a:r>
          </a:p>
          <a:p>
            <a:pPr lvl="0"/>
            <a:r>
              <a:rPr lang="en-AU" sz="1200" dirty="0"/>
              <a:t>248422003 |Warm hands (finding)| does not specify right, left, or bilateral in the FSN but since it uses the term “hands,” we considered it to be bilateral and evaluated against the current SNOMED CT modelling guidance as stated above.</a:t>
            </a:r>
          </a:p>
        </p:txBody>
      </p:sp>
      <p:sp>
        <p:nvSpPr>
          <p:cNvPr id="8" name="TextBox 7">
            <a:extLst>
              <a:ext uri="{FF2B5EF4-FFF2-40B4-BE49-F238E27FC236}">
                <a16:creationId xmlns:a16="http://schemas.microsoft.com/office/drawing/2014/main" id="{221E9CD4-F5DB-4A09-B5A4-C4CA71285469}"/>
              </a:ext>
            </a:extLst>
          </p:cNvPr>
          <p:cNvSpPr txBox="1"/>
          <p:nvPr/>
        </p:nvSpPr>
        <p:spPr>
          <a:xfrm>
            <a:off x="1174697" y="4265139"/>
            <a:ext cx="7086600" cy="461665"/>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AU" sz="1200" b="1" dirty="0"/>
              <a:t>Example:</a:t>
            </a:r>
            <a:endParaRPr lang="en-AU" sz="1200" dirty="0"/>
          </a:p>
          <a:p>
            <a:r>
              <a:rPr lang="en-AU" sz="1200" dirty="0"/>
              <a:t>111283005 |Chronic left-sided heart failure (disorder)| represents heart failure on the left side of the heart.  </a:t>
            </a:r>
            <a:endParaRPr lang="en-US" sz="1200" dirty="0"/>
          </a:p>
        </p:txBody>
      </p:sp>
      <p:sp>
        <p:nvSpPr>
          <p:cNvPr id="10" name="TextBox 9">
            <a:extLst>
              <a:ext uri="{FF2B5EF4-FFF2-40B4-BE49-F238E27FC236}">
                <a16:creationId xmlns:a16="http://schemas.microsoft.com/office/drawing/2014/main" id="{8549EC07-D61E-4A57-9B90-55B108A6BACB}"/>
              </a:ext>
            </a:extLst>
          </p:cNvPr>
          <p:cNvSpPr txBox="1"/>
          <p:nvPr/>
        </p:nvSpPr>
        <p:spPr>
          <a:xfrm>
            <a:off x="1174697" y="5366434"/>
            <a:ext cx="7086600" cy="64633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AU" sz="1200" b="1" dirty="0"/>
              <a:t>Example:</a:t>
            </a:r>
            <a:endParaRPr lang="en-AU" sz="1200" dirty="0"/>
          </a:p>
          <a:p>
            <a:r>
              <a:rPr lang="en-AU" sz="1200" dirty="0"/>
              <a:t>“lacrimal canaliculi” concepts were considered to be ambiguous since their FSNs did not specify if it was the lacrimal canaliculi of both eyes or the right or left eye.</a:t>
            </a:r>
            <a:endParaRPr lang="en-US" sz="1200" dirty="0"/>
          </a:p>
        </p:txBody>
      </p:sp>
    </p:spTree>
    <p:extLst>
      <p:ext uri="{BB962C8B-B14F-4D97-AF65-F5344CB8AC3E}">
        <p14:creationId xmlns:p14="http://schemas.microsoft.com/office/powerpoint/2010/main" val="1588395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84D3A4-9A27-478F-AEA2-B7B7E34CC7D1}"/>
              </a:ext>
            </a:extLst>
          </p:cNvPr>
          <p:cNvSpPr>
            <a:spLocks noGrp="1"/>
          </p:cNvSpPr>
          <p:nvPr>
            <p:ph idx="1"/>
          </p:nvPr>
        </p:nvSpPr>
        <p:spPr>
          <a:xfrm>
            <a:off x="623451" y="1547162"/>
            <a:ext cx="8044796" cy="3058178"/>
          </a:xfrm>
        </p:spPr>
        <p:txBody>
          <a:bodyPr>
            <a:normAutofit/>
          </a:bodyPr>
          <a:lstStyle/>
          <a:p>
            <a:pPr marL="0" indent="0">
              <a:buNone/>
            </a:pPr>
            <a:r>
              <a:rPr lang="en-US" sz="2200" b="1" u="sng" dirty="0"/>
              <a:t>Primitive </a:t>
            </a:r>
          </a:p>
          <a:p>
            <a:r>
              <a:rPr lang="en-AU" sz="1900" dirty="0"/>
              <a:t>The purpose of the Primitive </a:t>
            </a:r>
            <a:r>
              <a:rPr lang="en-AU" sz="1900" dirty="0" err="1"/>
              <a:t>RefSets</a:t>
            </a:r>
            <a:r>
              <a:rPr lang="en-AU" sz="1900" dirty="0"/>
              <a:t> is to identify concepts that could be easily fully defined under the current concept model of SNOMED CT.  From the SNOMED CT Technical Implementation Guide, a fully defined concept is defined as:</a:t>
            </a:r>
            <a:endParaRPr lang="en-US" sz="1900" dirty="0"/>
          </a:p>
          <a:p>
            <a:pPr lvl="1"/>
            <a:r>
              <a:rPr lang="en-US" sz="1400" dirty="0"/>
              <a:t>“A Concept is considered to be fully defined if its defining characteristics are sufficient to define it relative to its immediate supertype(s). A Concept which is not fully defined is Primitive and this is indicated by the value of the </a:t>
            </a:r>
            <a:r>
              <a:rPr lang="en-US" sz="1400" dirty="0" err="1"/>
              <a:t>definitionStatusId</a:t>
            </a:r>
            <a:r>
              <a:rPr lang="en-US" sz="1400" dirty="0"/>
              <a:t> field. </a:t>
            </a:r>
          </a:p>
        </p:txBody>
      </p:sp>
      <p:sp>
        <p:nvSpPr>
          <p:cNvPr id="9" name="Title 1">
            <a:extLst>
              <a:ext uri="{FF2B5EF4-FFF2-40B4-BE49-F238E27FC236}">
                <a16:creationId xmlns:a16="http://schemas.microsoft.com/office/drawing/2014/main" id="{48942CEE-0945-4CA5-AFF5-7C51190E5E11}"/>
              </a:ext>
            </a:extLst>
          </p:cNvPr>
          <p:cNvSpPr>
            <a:spLocks noGrp="1"/>
          </p:cNvSpPr>
          <p:nvPr>
            <p:ph type="title"/>
          </p:nvPr>
        </p:nvSpPr>
        <p:spPr>
          <a:xfrm>
            <a:off x="141609" y="19518"/>
            <a:ext cx="7223121" cy="1024072"/>
          </a:xfrm>
        </p:spPr>
        <p:txBody>
          <a:bodyPr>
            <a:normAutofit/>
          </a:bodyPr>
          <a:lstStyle/>
          <a:p>
            <a:pPr lvl="0"/>
            <a:r>
              <a:rPr lang="en-US" sz="2000" dirty="0"/>
              <a:t>Option Year </a:t>
            </a:r>
            <a:r>
              <a:rPr lang="en-US" sz="2000" dirty="0" err="1"/>
              <a:t>RefSets</a:t>
            </a:r>
            <a:r>
              <a:rPr lang="en-US" sz="2000" dirty="0"/>
              <a:t> – Primitive  </a:t>
            </a:r>
          </a:p>
        </p:txBody>
      </p:sp>
      <p:sp>
        <p:nvSpPr>
          <p:cNvPr id="5" name="Slide Number Placeholder 4">
            <a:extLst>
              <a:ext uri="{FF2B5EF4-FFF2-40B4-BE49-F238E27FC236}">
                <a16:creationId xmlns:a16="http://schemas.microsoft.com/office/drawing/2014/main" id="{9EE88B40-3AE0-4D45-93F8-BF3FFB388A54}"/>
              </a:ext>
            </a:extLst>
          </p:cNvPr>
          <p:cNvSpPr>
            <a:spLocks noGrp="1"/>
          </p:cNvSpPr>
          <p:nvPr>
            <p:ph type="sldNum" sz="quarter" idx="12"/>
          </p:nvPr>
        </p:nvSpPr>
        <p:spPr>
          <a:xfrm>
            <a:off x="6816587" y="6322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19D20D-F37E-4BB9-9384-79154AD1BAC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ED35C9F-819C-4833-B7D9-F8BDD2CBF118}"/>
              </a:ext>
            </a:extLst>
          </p:cNvPr>
          <p:cNvSpPr txBox="1"/>
          <p:nvPr/>
        </p:nvSpPr>
        <p:spPr>
          <a:xfrm>
            <a:off x="960440" y="4102274"/>
            <a:ext cx="7223121" cy="1077218"/>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t>Example:</a:t>
            </a:r>
          </a:p>
          <a:p>
            <a:r>
              <a:rPr lang="en-US" sz="1600" dirty="0">
                <a:hlinkClick r:id="rId2" tooltip="233604007 | Pneumonia |"/>
              </a:rPr>
              <a:t> 233604007 |Pneumonia|</a:t>
            </a:r>
            <a:r>
              <a:rPr lang="en-US" sz="1600" dirty="0"/>
              <a:t> is a lung disease but unless </a:t>
            </a:r>
            <a:r>
              <a:rPr lang="en-US" sz="1600" dirty="0">
                <a:hlinkClick r:id="rId3" tooltip="Glossary link: defining characteristics"/>
              </a:rPr>
              <a:t>defining characteristics</a:t>
            </a:r>
            <a:r>
              <a:rPr lang="en-US" sz="1600" dirty="0"/>
              <a:t> are specified that effectively distinguish </a:t>
            </a:r>
            <a:r>
              <a:rPr lang="en-US" sz="1600" dirty="0">
                <a:hlinkClick r:id="rId2" tooltip="233604007 | pneumonia |"/>
              </a:rPr>
              <a:t>233604007 |pneumonia|</a:t>
            </a:r>
            <a:r>
              <a:rPr lang="en-US" sz="1600" dirty="0"/>
              <a:t> from other lung diseases then it is regarded as a </a:t>
            </a:r>
            <a:r>
              <a:rPr lang="en-US" sz="1600" dirty="0">
                <a:hlinkClick r:id="rId4" tooltip="Glossary link: primitive"/>
              </a:rPr>
              <a:t>primitive</a:t>
            </a:r>
            <a:r>
              <a:rPr lang="en-US" sz="1600" dirty="0"/>
              <a:t> </a:t>
            </a:r>
            <a:r>
              <a:rPr lang="en-US" sz="1600" dirty="0">
                <a:hlinkClick r:id="rId5" tooltip="Glossary link: Concept"/>
              </a:rPr>
              <a:t>Concept</a:t>
            </a:r>
            <a:r>
              <a:rPr lang="en-US" sz="1600" dirty="0"/>
              <a:t>. </a:t>
            </a:r>
          </a:p>
        </p:txBody>
      </p:sp>
    </p:spTree>
    <p:extLst>
      <p:ext uri="{BB962C8B-B14F-4D97-AF65-F5344CB8AC3E}">
        <p14:creationId xmlns:p14="http://schemas.microsoft.com/office/powerpoint/2010/main" val="939325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84D3A4-9A27-478F-AEA2-B7B7E34CC7D1}"/>
              </a:ext>
            </a:extLst>
          </p:cNvPr>
          <p:cNvSpPr>
            <a:spLocks noGrp="1"/>
          </p:cNvSpPr>
          <p:nvPr>
            <p:ph idx="1"/>
          </p:nvPr>
        </p:nvSpPr>
        <p:spPr>
          <a:xfrm>
            <a:off x="623451" y="1547161"/>
            <a:ext cx="8044796" cy="4548839"/>
          </a:xfrm>
        </p:spPr>
        <p:txBody>
          <a:bodyPr>
            <a:normAutofit fontScale="55000" lnSpcReduction="20000"/>
          </a:bodyPr>
          <a:lstStyle/>
          <a:p>
            <a:pPr marL="0" indent="0">
              <a:buNone/>
            </a:pPr>
            <a:r>
              <a:rPr lang="en-AU" sz="3600" b="1" u="sng" dirty="0"/>
              <a:t>Rules for Inclusion in “Primitive” </a:t>
            </a:r>
            <a:r>
              <a:rPr lang="en-AU" sz="3600" b="1" u="sng" dirty="0" err="1"/>
              <a:t>RefSet</a:t>
            </a:r>
            <a:r>
              <a:rPr lang="en-AU" sz="3600" b="1" u="sng" dirty="0"/>
              <a:t>:</a:t>
            </a:r>
            <a:endParaRPr lang="en-US" sz="3600" b="1" u="sng" dirty="0"/>
          </a:p>
          <a:p>
            <a:pPr marL="514350" lvl="0" indent="-514350">
              <a:buFont typeface="+mj-lt"/>
              <a:buAutoNum type="arabicPeriod"/>
            </a:pPr>
            <a:r>
              <a:rPr lang="en-AU" dirty="0"/>
              <a:t>If the evaluated concept can be fully defined within the current SNOMED CT concept model and no changes are required, then it will be placed in the Can Be Fully Defined </a:t>
            </a:r>
            <a:r>
              <a:rPr lang="en-AU" dirty="0" err="1"/>
              <a:t>RefSet</a:t>
            </a:r>
            <a:r>
              <a:rPr lang="en-AU" dirty="0"/>
              <a:t>.  </a:t>
            </a:r>
            <a:br>
              <a:rPr lang="en-AU" dirty="0"/>
            </a:br>
            <a:br>
              <a:rPr lang="en-AU" dirty="0"/>
            </a:br>
            <a:br>
              <a:rPr lang="en-AU" dirty="0"/>
            </a:br>
            <a:br>
              <a:rPr lang="en-AU" dirty="0"/>
            </a:br>
            <a:br>
              <a:rPr lang="en-AU" dirty="0"/>
            </a:br>
            <a:endParaRPr lang="en-AU" dirty="0"/>
          </a:p>
          <a:p>
            <a:pPr marL="514350" indent="-514350">
              <a:buFont typeface="+mj-lt"/>
              <a:buAutoNum type="arabicPeriod"/>
            </a:pPr>
            <a:r>
              <a:rPr lang="en-AU" dirty="0"/>
              <a:t>If a concept could be fully defined by the addition of a new concept to represent a single parent or by adding a single concept that could be used as a value for a current concept model attribute, the concept will be placed in the Can Be Fully Defined </a:t>
            </a:r>
            <a:r>
              <a:rPr lang="en-AU" dirty="0" err="1"/>
              <a:t>RefSet</a:t>
            </a:r>
            <a:r>
              <a:rPr lang="en-AU" dirty="0"/>
              <a:t>.  </a:t>
            </a:r>
            <a:br>
              <a:rPr lang="en-AU" dirty="0"/>
            </a:br>
            <a:br>
              <a:rPr lang="en-AU" dirty="0"/>
            </a:br>
            <a:br>
              <a:rPr lang="en-AU" dirty="0"/>
            </a:br>
            <a:br>
              <a:rPr lang="en-AU" dirty="0"/>
            </a:br>
            <a:br>
              <a:rPr lang="en-AU" dirty="0"/>
            </a:br>
            <a:br>
              <a:rPr lang="en-AU" dirty="0"/>
            </a:br>
            <a:endParaRPr lang="en-US" dirty="0"/>
          </a:p>
          <a:p>
            <a:pPr marL="514350" indent="-514350">
              <a:buFont typeface="+mj-lt"/>
              <a:buAutoNum type="arabicPeriod"/>
            </a:pPr>
            <a:r>
              <a:rPr lang="en-AU" dirty="0"/>
              <a:t>If the evaluated concept requires a change to the Concept Model, for example, adding a new attribute or changing the range of values an existing Concept Model attribute takes, then it will be placed in the Can Not Be Fully Defined </a:t>
            </a:r>
            <a:r>
              <a:rPr lang="en-AU" dirty="0" err="1"/>
              <a:t>RefSet</a:t>
            </a:r>
            <a:r>
              <a:rPr lang="en-AU" dirty="0"/>
              <a:t>.  </a:t>
            </a:r>
            <a:br>
              <a:rPr lang="en-AU" dirty="0"/>
            </a:br>
            <a:endParaRPr lang="en-US" dirty="0"/>
          </a:p>
          <a:p>
            <a:pPr marL="514350" indent="-514350">
              <a:buFont typeface="+mj-lt"/>
              <a:buAutoNum type="arabicPeriod"/>
            </a:pPr>
            <a:endParaRPr lang="en-US" dirty="0"/>
          </a:p>
        </p:txBody>
      </p:sp>
      <p:sp>
        <p:nvSpPr>
          <p:cNvPr id="9" name="Title 1">
            <a:extLst>
              <a:ext uri="{FF2B5EF4-FFF2-40B4-BE49-F238E27FC236}">
                <a16:creationId xmlns:a16="http://schemas.microsoft.com/office/drawing/2014/main" id="{48942CEE-0945-4CA5-AFF5-7C51190E5E11}"/>
              </a:ext>
            </a:extLst>
          </p:cNvPr>
          <p:cNvSpPr>
            <a:spLocks noGrp="1"/>
          </p:cNvSpPr>
          <p:nvPr>
            <p:ph type="title"/>
          </p:nvPr>
        </p:nvSpPr>
        <p:spPr>
          <a:xfrm>
            <a:off x="141609" y="19518"/>
            <a:ext cx="7223121" cy="1024072"/>
          </a:xfrm>
        </p:spPr>
        <p:txBody>
          <a:bodyPr>
            <a:normAutofit/>
          </a:bodyPr>
          <a:lstStyle/>
          <a:p>
            <a:pPr lvl="0"/>
            <a:r>
              <a:rPr lang="en-US" sz="2000" dirty="0"/>
              <a:t>Option Year </a:t>
            </a:r>
            <a:r>
              <a:rPr lang="en-US" sz="2000" dirty="0" err="1"/>
              <a:t>RefSets</a:t>
            </a:r>
            <a:r>
              <a:rPr lang="en-US" sz="2000" dirty="0"/>
              <a:t> – Primitive </a:t>
            </a:r>
          </a:p>
        </p:txBody>
      </p:sp>
      <p:sp>
        <p:nvSpPr>
          <p:cNvPr id="5" name="Slide Number Placeholder 4">
            <a:extLst>
              <a:ext uri="{FF2B5EF4-FFF2-40B4-BE49-F238E27FC236}">
                <a16:creationId xmlns:a16="http://schemas.microsoft.com/office/drawing/2014/main" id="{9EE88B40-3AE0-4D45-93F8-BF3FFB388A54}"/>
              </a:ext>
            </a:extLst>
          </p:cNvPr>
          <p:cNvSpPr>
            <a:spLocks noGrp="1"/>
          </p:cNvSpPr>
          <p:nvPr>
            <p:ph type="sldNum" sz="quarter" idx="12"/>
          </p:nvPr>
        </p:nvSpPr>
        <p:spPr>
          <a:xfrm>
            <a:off x="6816587" y="6322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19D20D-F37E-4BB9-9384-79154AD1BAC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757A1B6-9616-42D6-98AE-09031B64F9D5}"/>
              </a:ext>
            </a:extLst>
          </p:cNvPr>
          <p:cNvSpPr txBox="1"/>
          <p:nvPr/>
        </p:nvSpPr>
        <p:spPr>
          <a:xfrm>
            <a:off x="1228485" y="2382581"/>
            <a:ext cx="7086600" cy="64633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AU" sz="1200" b="1" dirty="0"/>
              <a:t>Example:</a:t>
            </a:r>
            <a:r>
              <a:rPr lang="en-AU" sz="1200" dirty="0"/>
              <a:t> </a:t>
            </a:r>
          </a:p>
          <a:p>
            <a:pPr lvl="0"/>
            <a:r>
              <a:rPr lang="en-AU" sz="1200" dirty="0"/>
              <a:t>201558003 |Reactive </a:t>
            </a:r>
            <a:r>
              <a:rPr lang="en-AU" sz="1200" dirty="0" err="1"/>
              <a:t>arthropathy</a:t>
            </a:r>
            <a:r>
              <a:rPr lang="en-AU" sz="1200" dirty="0"/>
              <a:t> of shoulder (disorder)| can be changed to fully defined today as there is nothing missing from its definition.</a:t>
            </a:r>
          </a:p>
        </p:txBody>
      </p:sp>
      <p:sp>
        <p:nvSpPr>
          <p:cNvPr id="8" name="TextBox 7">
            <a:extLst>
              <a:ext uri="{FF2B5EF4-FFF2-40B4-BE49-F238E27FC236}">
                <a16:creationId xmlns:a16="http://schemas.microsoft.com/office/drawing/2014/main" id="{9BF7FE4D-ADB4-4FA0-A1DD-335D35F74666}"/>
              </a:ext>
            </a:extLst>
          </p:cNvPr>
          <p:cNvSpPr txBox="1"/>
          <p:nvPr/>
        </p:nvSpPr>
        <p:spPr>
          <a:xfrm>
            <a:off x="1228485" y="3731458"/>
            <a:ext cx="7086600" cy="83099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AU" sz="1200" b="1" dirty="0"/>
              <a:t>Example:</a:t>
            </a:r>
            <a:r>
              <a:rPr lang="en-AU" sz="1200" dirty="0"/>
              <a:t> </a:t>
            </a:r>
          </a:p>
          <a:p>
            <a:r>
              <a:rPr lang="en-AU" sz="1200" dirty="0"/>
              <a:t>207959006 |Closed fracture lumbar vertebra, wedge (disorder)| currently cannot be considered as fully defined because an Associated Morphology concept doesn’t currently exist to represent a Wedge Fracture.  By adding that single concept, the concept will then be able to be fully defined.</a:t>
            </a:r>
            <a:endParaRPr lang="en-US" sz="1200" dirty="0"/>
          </a:p>
        </p:txBody>
      </p:sp>
      <p:sp>
        <p:nvSpPr>
          <p:cNvPr id="10" name="TextBox 9">
            <a:extLst>
              <a:ext uri="{FF2B5EF4-FFF2-40B4-BE49-F238E27FC236}">
                <a16:creationId xmlns:a16="http://schemas.microsoft.com/office/drawing/2014/main" id="{5ECDFE4B-36EA-4096-AA1C-811F29442BEF}"/>
              </a:ext>
            </a:extLst>
          </p:cNvPr>
          <p:cNvSpPr txBox="1"/>
          <p:nvPr/>
        </p:nvSpPr>
        <p:spPr>
          <a:xfrm>
            <a:off x="1228485" y="5284035"/>
            <a:ext cx="7086600" cy="83099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AU" sz="1200" b="1" dirty="0"/>
              <a:t>Example:</a:t>
            </a:r>
            <a:r>
              <a:rPr lang="en-AU" sz="1200" dirty="0"/>
              <a:t> </a:t>
            </a:r>
          </a:p>
          <a:p>
            <a:r>
              <a:rPr lang="en-AU" sz="1200" dirty="0"/>
              <a:t>427252003 |Pain radiating to right side of chest (finding)| cannot be fully defined because there is no concept model attribute to represent that the pain radiated to the right side of the chest.  Currently, it only indicates radiating pain and doesn’t specify the body structure of chest or that it is on the right side.</a:t>
            </a:r>
            <a:endParaRPr lang="en-US" sz="1200" dirty="0"/>
          </a:p>
        </p:txBody>
      </p:sp>
    </p:spTree>
    <p:extLst>
      <p:ext uri="{BB962C8B-B14F-4D97-AF65-F5344CB8AC3E}">
        <p14:creationId xmlns:p14="http://schemas.microsoft.com/office/powerpoint/2010/main" val="2486633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892" y="0"/>
            <a:ext cx="7886700" cy="1045924"/>
          </a:xfrm>
        </p:spPr>
        <p:txBody>
          <a:bodyPr>
            <a:normAutofit/>
          </a:bodyPr>
          <a:lstStyle/>
          <a:p>
            <a:r>
              <a:rPr lang="en-US" sz="2000" dirty="0"/>
              <a:t>Option Year Extension RefSets </a:t>
            </a:r>
          </a:p>
        </p:txBody>
      </p:sp>
      <p:sp>
        <p:nvSpPr>
          <p:cNvPr id="3" name="Content Placeholder 2"/>
          <p:cNvSpPr>
            <a:spLocks noGrp="1"/>
          </p:cNvSpPr>
          <p:nvPr>
            <p:ph idx="1"/>
          </p:nvPr>
        </p:nvSpPr>
        <p:spPr/>
        <p:txBody>
          <a:bodyPr/>
          <a:lstStyle/>
          <a:p>
            <a:pPr lvl="1"/>
            <a:r>
              <a:rPr lang="en-US" sz="1800" dirty="0"/>
              <a:t>Symmetry</a:t>
            </a:r>
          </a:p>
        </p:txBody>
      </p:sp>
      <p:sp>
        <p:nvSpPr>
          <p:cNvPr id="5" name="Slide Number Placeholder 4">
            <a:extLst>
              <a:ext uri="{FF2B5EF4-FFF2-40B4-BE49-F238E27FC236}">
                <a16:creationId xmlns:a16="http://schemas.microsoft.com/office/drawing/2014/main" id="{D24EDF03-83E1-4EC9-8521-83602C276980}"/>
              </a:ext>
            </a:extLst>
          </p:cNvPr>
          <p:cNvSpPr>
            <a:spLocks noGrp="1"/>
          </p:cNvSpPr>
          <p:nvPr>
            <p:ph type="sldNum" sz="quarter" idx="12"/>
          </p:nvPr>
        </p:nvSpPr>
        <p:spPr>
          <a:xfrm>
            <a:off x="6816587" y="6322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19D20D-F37E-4BB9-9384-79154AD1BAC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321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84D3A4-9A27-478F-AEA2-B7B7E34CC7D1}"/>
              </a:ext>
            </a:extLst>
          </p:cNvPr>
          <p:cNvSpPr>
            <a:spLocks noGrp="1"/>
          </p:cNvSpPr>
          <p:nvPr>
            <p:ph idx="1"/>
          </p:nvPr>
        </p:nvSpPr>
        <p:spPr>
          <a:xfrm>
            <a:off x="623451" y="1547162"/>
            <a:ext cx="8044796" cy="3608825"/>
          </a:xfrm>
        </p:spPr>
        <p:txBody>
          <a:bodyPr>
            <a:normAutofit fontScale="70000" lnSpcReduction="20000"/>
          </a:bodyPr>
          <a:lstStyle/>
          <a:p>
            <a:pPr marL="0" indent="0">
              <a:buNone/>
            </a:pPr>
            <a:r>
              <a:rPr lang="en-US" b="1" u="sng" dirty="0"/>
              <a:t>Symmetry</a:t>
            </a:r>
          </a:p>
          <a:p>
            <a:r>
              <a:rPr lang="en-US" dirty="0"/>
              <a:t>The purpose of the </a:t>
            </a:r>
            <a:r>
              <a:rPr lang="en-US" dirty="0" err="1"/>
              <a:t>RefSets</a:t>
            </a:r>
            <a:r>
              <a:rPr lang="en-US" dirty="0"/>
              <a:t> produced in the four-month extension to Option Year 1 was to identify concepts in SNOMED that are and are </a:t>
            </a:r>
            <a:r>
              <a:rPr lang="en-US" u="sng" dirty="0"/>
              <a:t>not symmetrical</a:t>
            </a:r>
            <a:r>
              <a:rPr lang="en-US" dirty="0"/>
              <a:t>.  </a:t>
            </a:r>
          </a:p>
          <a:p>
            <a:r>
              <a:rPr lang="en-US" dirty="0"/>
              <a:t>Modeling concepts are considered “symmetrical” if concepts:</a:t>
            </a:r>
          </a:p>
          <a:p>
            <a:pPr lvl="1"/>
            <a:r>
              <a:rPr lang="en-US" dirty="0"/>
              <a:t>Which are opposites of each other (inverse concepts) </a:t>
            </a:r>
          </a:p>
          <a:p>
            <a:pPr lvl="2"/>
            <a:r>
              <a:rPr lang="en-US" dirty="0"/>
              <a:t>Exist in SNOMED and</a:t>
            </a:r>
          </a:p>
          <a:p>
            <a:pPr lvl="2"/>
            <a:r>
              <a:rPr lang="en-US" dirty="0"/>
              <a:t>Reside in the correct hierarchy under the correct parent concept</a:t>
            </a:r>
          </a:p>
          <a:p>
            <a:pPr lvl="1"/>
            <a:r>
              <a:rPr lang="en-US" dirty="0"/>
              <a:t>Which are not modeled with more than one of the same attribute, but with different values (e.g. a clinical course that is both acute and chronic)</a:t>
            </a:r>
          </a:p>
          <a:p>
            <a:pPr lvl="1"/>
            <a:r>
              <a:rPr lang="en-US" dirty="0"/>
              <a:t>Which are parent concepts of a Leaf Node and have all the correct Leaf concepts</a:t>
            </a:r>
          </a:p>
          <a:p>
            <a:pPr lvl="1"/>
            <a:r>
              <a:rPr lang="en-US" dirty="0"/>
              <a:t>Which are Grades, Scales, Stages, and Scores, where all concepts existed and were consistently modeled</a:t>
            </a:r>
          </a:p>
          <a:p>
            <a:pPr lvl="1"/>
            <a:endParaRPr lang="en-US" dirty="0"/>
          </a:p>
        </p:txBody>
      </p:sp>
      <p:sp>
        <p:nvSpPr>
          <p:cNvPr id="9" name="Title 1">
            <a:extLst>
              <a:ext uri="{FF2B5EF4-FFF2-40B4-BE49-F238E27FC236}">
                <a16:creationId xmlns:a16="http://schemas.microsoft.com/office/drawing/2014/main" id="{48942CEE-0945-4CA5-AFF5-7C51190E5E11}"/>
              </a:ext>
            </a:extLst>
          </p:cNvPr>
          <p:cNvSpPr>
            <a:spLocks noGrp="1"/>
          </p:cNvSpPr>
          <p:nvPr>
            <p:ph type="title"/>
          </p:nvPr>
        </p:nvSpPr>
        <p:spPr>
          <a:xfrm>
            <a:off x="141609" y="19518"/>
            <a:ext cx="7223121" cy="1024072"/>
          </a:xfrm>
        </p:spPr>
        <p:txBody>
          <a:bodyPr>
            <a:normAutofit/>
          </a:bodyPr>
          <a:lstStyle/>
          <a:p>
            <a:pPr lvl="0"/>
            <a:r>
              <a:rPr lang="en-US" sz="2000" dirty="0"/>
              <a:t>Option Year Extension – Symmetry </a:t>
            </a:r>
          </a:p>
        </p:txBody>
      </p:sp>
      <p:sp>
        <p:nvSpPr>
          <p:cNvPr id="5" name="Slide Number Placeholder 4">
            <a:extLst>
              <a:ext uri="{FF2B5EF4-FFF2-40B4-BE49-F238E27FC236}">
                <a16:creationId xmlns:a16="http://schemas.microsoft.com/office/drawing/2014/main" id="{9EE88B40-3AE0-4D45-93F8-BF3FFB388A54}"/>
              </a:ext>
            </a:extLst>
          </p:cNvPr>
          <p:cNvSpPr>
            <a:spLocks noGrp="1"/>
          </p:cNvSpPr>
          <p:nvPr>
            <p:ph type="sldNum" sz="quarter" idx="12"/>
          </p:nvPr>
        </p:nvSpPr>
        <p:spPr>
          <a:xfrm>
            <a:off x="6816587" y="6322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19D20D-F37E-4BB9-9384-79154AD1BAC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74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84D3A4-9A27-478F-AEA2-B7B7E34CC7D1}"/>
              </a:ext>
            </a:extLst>
          </p:cNvPr>
          <p:cNvSpPr>
            <a:spLocks noGrp="1"/>
          </p:cNvSpPr>
          <p:nvPr>
            <p:ph idx="1"/>
          </p:nvPr>
        </p:nvSpPr>
        <p:spPr>
          <a:xfrm>
            <a:off x="623451" y="1547162"/>
            <a:ext cx="8044796" cy="3993026"/>
          </a:xfrm>
        </p:spPr>
        <p:txBody>
          <a:bodyPr>
            <a:normAutofit fontScale="70000" lnSpcReduction="20000"/>
          </a:bodyPr>
          <a:lstStyle/>
          <a:p>
            <a:pPr marL="0" indent="0">
              <a:buNone/>
            </a:pPr>
            <a:r>
              <a:rPr lang="en-US" b="1" u="sng" dirty="0"/>
              <a:t>Symmetry Rules for Evaluating Memberships in </a:t>
            </a:r>
            <a:r>
              <a:rPr lang="en-US" b="1" u="sng" dirty="0" err="1"/>
              <a:t>RefSets</a:t>
            </a:r>
            <a:endParaRPr lang="en-US" b="1" u="sng" dirty="0"/>
          </a:p>
          <a:p>
            <a:pPr marL="0" indent="0">
              <a:buNone/>
            </a:pPr>
            <a:r>
              <a:rPr lang="en-US" dirty="0" err="1"/>
              <a:t>RefSets</a:t>
            </a:r>
            <a:r>
              <a:rPr lang="en-US" dirty="0"/>
              <a:t> were categorized into the following:</a:t>
            </a:r>
          </a:p>
          <a:p>
            <a:pPr marL="514350" indent="-514350">
              <a:buFont typeface="+mj-lt"/>
              <a:buAutoNum type="arabicPeriod"/>
            </a:pPr>
            <a:r>
              <a:rPr lang="en-US" dirty="0"/>
              <a:t>Symmetric Correct Modeling</a:t>
            </a:r>
          </a:p>
          <a:p>
            <a:pPr lvl="1"/>
            <a:r>
              <a:rPr lang="en-US" dirty="0"/>
              <a:t>A simple </a:t>
            </a:r>
            <a:r>
              <a:rPr lang="en-US" dirty="0" err="1"/>
              <a:t>RefSet</a:t>
            </a:r>
            <a:r>
              <a:rPr lang="en-US" dirty="0"/>
              <a:t> of child concepts that were reviewed and deemed to be in the correct hierarchy and under the correct parent.</a:t>
            </a:r>
          </a:p>
          <a:p>
            <a:pPr marL="514350" indent="-514350">
              <a:buFont typeface="+mj-lt"/>
              <a:buAutoNum type="arabicPeriod"/>
            </a:pPr>
            <a:r>
              <a:rPr lang="en-US" dirty="0"/>
              <a:t>Symmetric Incorrect Modeling</a:t>
            </a:r>
          </a:p>
          <a:p>
            <a:pPr lvl="1"/>
            <a:r>
              <a:rPr lang="en-US" dirty="0"/>
              <a:t>A simple </a:t>
            </a:r>
            <a:r>
              <a:rPr lang="en-US" dirty="0" err="1"/>
              <a:t>RefSet</a:t>
            </a:r>
            <a:r>
              <a:rPr lang="en-US" dirty="0"/>
              <a:t> of </a:t>
            </a:r>
            <a:r>
              <a:rPr lang="en-US" b="1" dirty="0"/>
              <a:t>child concepts</a:t>
            </a:r>
            <a:r>
              <a:rPr lang="en-US" dirty="0"/>
              <a:t> that were reviewed and deemed to be placed in the wrong hierarchy (under an incorrect parent).</a:t>
            </a:r>
          </a:p>
          <a:p>
            <a:pPr marL="514350" indent="-514350">
              <a:buFont typeface="+mj-lt"/>
              <a:buAutoNum type="arabicPeriod"/>
            </a:pPr>
            <a:r>
              <a:rPr lang="en-US" dirty="0"/>
              <a:t>Symmetric Modeling Children Present</a:t>
            </a:r>
          </a:p>
          <a:p>
            <a:pPr lvl="1"/>
            <a:r>
              <a:rPr lang="en-US" dirty="0"/>
              <a:t>A simple </a:t>
            </a:r>
            <a:r>
              <a:rPr lang="en-US" dirty="0" err="1"/>
              <a:t>RefSet</a:t>
            </a:r>
            <a:r>
              <a:rPr lang="en-US" dirty="0"/>
              <a:t> of </a:t>
            </a:r>
            <a:r>
              <a:rPr lang="en-US" b="1" dirty="0"/>
              <a:t>parent concepts</a:t>
            </a:r>
            <a:r>
              <a:rPr lang="en-US" dirty="0"/>
              <a:t> that had correct symmetric children</a:t>
            </a:r>
          </a:p>
          <a:p>
            <a:pPr marL="514350" indent="-514350">
              <a:buFont typeface="+mj-lt"/>
              <a:buAutoNum type="arabicPeriod"/>
            </a:pPr>
            <a:r>
              <a:rPr lang="en-US" dirty="0"/>
              <a:t>Symmetric Modeling Non-Existent Children</a:t>
            </a:r>
          </a:p>
          <a:p>
            <a:pPr lvl="1"/>
            <a:r>
              <a:rPr lang="en-US" dirty="0"/>
              <a:t>An Annotation </a:t>
            </a:r>
            <a:r>
              <a:rPr lang="en-US" dirty="0" err="1"/>
              <a:t>RefSet</a:t>
            </a:r>
            <a:r>
              <a:rPr lang="en-US" dirty="0"/>
              <a:t> with </a:t>
            </a:r>
            <a:r>
              <a:rPr lang="en-US" b="1" dirty="0"/>
              <a:t>parent concepts</a:t>
            </a:r>
            <a:r>
              <a:rPr lang="en-US" dirty="0"/>
              <a:t> that are missing symmetric children that should exist and any comments on what needs to be done to make them symmetric.</a:t>
            </a:r>
          </a:p>
          <a:p>
            <a:pPr lvl="1"/>
            <a:endParaRPr lang="en-US" dirty="0"/>
          </a:p>
        </p:txBody>
      </p:sp>
      <p:sp>
        <p:nvSpPr>
          <p:cNvPr id="9" name="Title 1">
            <a:extLst>
              <a:ext uri="{FF2B5EF4-FFF2-40B4-BE49-F238E27FC236}">
                <a16:creationId xmlns:a16="http://schemas.microsoft.com/office/drawing/2014/main" id="{48942CEE-0945-4CA5-AFF5-7C51190E5E11}"/>
              </a:ext>
            </a:extLst>
          </p:cNvPr>
          <p:cNvSpPr>
            <a:spLocks noGrp="1"/>
          </p:cNvSpPr>
          <p:nvPr>
            <p:ph type="title"/>
          </p:nvPr>
        </p:nvSpPr>
        <p:spPr>
          <a:xfrm>
            <a:off x="141609" y="19518"/>
            <a:ext cx="7223121" cy="1024072"/>
          </a:xfrm>
        </p:spPr>
        <p:txBody>
          <a:bodyPr>
            <a:normAutofit/>
          </a:bodyPr>
          <a:lstStyle/>
          <a:p>
            <a:pPr lvl="0"/>
            <a:r>
              <a:rPr lang="en-US" sz="2000" dirty="0"/>
              <a:t>Option Year Extension – Symmetry </a:t>
            </a:r>
          </a:p>
        </p:txBody>
      </p:sp>
      <p:sp>
        <p:nvSpPr>
          <p:cNvPr id="5" name="Slide Number Placeholder 4">
            <a:extLst>
              <a:ext uri="{FF2B5EF4-FFF2-40B4-BE49-F238E27FC236}">
                <a16:creationId xmlns:a16="http://schemas.microsoft.com/office/drawing/2014/main" id="{9EE88B40-3AE0-4D45-93F8-BF3FFB388A54}"/>
              </a:ext>
            </a:extLst>
          </p:cNvPr>
          <p:cNvSpPr>
            <a:spLocks noGrp="1"/>
          </p:cNvSpPr>
          <p:nvPr>
            <p:ph type="sldNum" sz="quarter" idx="12"/>
          </p:nvPr>
        </p:nvSpPr>
        <p:spPr>
          <a:xfrm>
            <a:off x="6816587" y="6322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19D20D-F37E-4BB9-9384-79154AD1BAC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154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84D3A4-9A27-478F-AEA2-B7B7E34CC7D1}"/>
              </a:ext>
            </a:extLst>
          </p:cNvPr>
          <p:cNvSpPr>
            <a:spLocks noGrp="1"/>
          </p:cNvSpPr>
          <p:nvPr>
            <p:ph idx="1"/>
          </p:nvPr>
        </p:nvSpPr>
        <p:spPr>
          <a:xfrm>
            <a:off x="623451" y="1547161"/>
            <a:ext cx="8044796" cy="4351339"/>
          </a:xfrm>
        </p:spPr>
        <p:txBody>
          <a:bodyPr>
            <a:normAutofit lnSpcReduction="10000"/>
          </a:bodyPr>
          <a:lstStyle/>
          <a:p>
            <a:pPr marL="0" indent="0">
              <a:buNone/>
            </a:pPr>
            <a:r>
              <a:rPr lang="en-US" sz="2000" b="1" u="sng" dirty="0"/>
              <a:t>Symmetry Rules for Placing Concepts in the </a:t>
            </a:r>
            <a:r>
              <a:rPr lang="en-US" sz="2000" b="1" u="sng" dirty="0" err="1"/>
              <a:t>RefSets</a:t>
            </a:r>
            <a:endParaRPr lang="en-US" sz="2000" b="1" u="sng" dirty="0"/>
          </a:p>
          <a:p>
            <a:pPr marL="514350" indent="-514350">
              <a:buFont typeface="+mj-lt"/>
              <a:buAutoNum type="arabicPeriod"/>
            </a:pPr>
            <a:r>
              <a:rPr lang="en-US" sz="1600" dirty="0"/>
              <a:t>Inverse Concepts</a:t>
            </a:r>
          </a:p>
          <a:p>
            <a:pPr lvl="1"/>
            <a:r>
              <a:rPr lang="en-AU" sz="1400" dirty="0"/>
              <a:t>If an inverse concept has an existing opposite concept and it is in the appropriate hierarchy, it was considered Symmetric Correct </a:t>
            </a:r>
            <a:r>
              <a:rPr lang="en-US" sz="1400" dirty="0"/>
              <a:t>Modeling</a:t>
            </a:r>
            <a:r>
              <a:rPr lang="en-AU" sz="1400" dirty="0"/>
              <a:t> and placed in the “Symmetric Correct</a:t>
            </a:r>
            <a:r>
              <a:rPr lang="en-US" sz="1400" dirty="0"/>
              <a:t> Modeling</a:t>
            </a:r>
            <a:r>
              <a:rPr lang="en-AU" sz="1400" dirty="0"/>
              <a:t>” </a:t>
            </a:r>
            <a:r>
              <a:rPr lang="en-AU" sz="1400" dirty="0" err="1"/>
              <a:t>RefSet</a:t>
            </a:r>
            <a:r>
              <a:rPr lang="en-AU" sz="1400" dirty="0"/>
              <a:t>.</a:t>
            </a:r>
          </a:p>
          <a:p>
            <a:pPr lvl="1"/>
            <a:r>
              <a:rPr lang="en-AU" sz="1400" dirty="0"/>
              <a:t>If an inverse concept has an existing opposite concept and it is in the wrong hierarchy, it was considered Symmetric Incorrect </a:t>
            </a:r>
            <a:r>
              <a:rPr lang="en-US" sz="1400" dirty="0"/>
              <a:t>Modeling</a:t>
            </a:r>
            <a:r>
              <a:rPr lang="en-AU" sz="1400" dirty="0"/>
              <a:t> and placed in the “Symmetric Incorrect</a:t>
            </a:r>
            <a:r>
              <a:rPr lang="en-US" sz="1400" dirty="0"/>
              <a:t> Modeling</a:t>
            </a:r>
            <a:r>
              <a:rPr lang="en-AU" sz="1400" dirty="0"/>
              <a:t>” </a:t>
            </a:r>
            <a:r>
              <a:rPr lang="en-AU" sz="1400" dirty="0" err="1"/>
              <a:t>RefSet</a:t>
            </a:r>
            <a:r>
              <a:rPr lang="en-AU" sz="1400" dirty="0"/>
              <a:t>.</a:t>
            </a:r>
            <a:endParaRPr lang="en-US" sz="1400" dirty="0"/>
          </a:p>
          <a:p>
            <a:pPr marL="514350" indent="-514350">
              <a:buFont typeface="+mj-lt"/>
              <a:buAutoNum type="arabicPeriod"/>
            </a:pPr>
            <a:r>
              <a:rPr lang="en-US" sz="1600" dirty="0"/>
              <a:t>Parents of Leaf Concepts</a:t>
            </a:r>
          </a:p>
          <a:p>
            <a:pPr lvl="1"/>
            <a:r>
              <a:rPr lang="en-AU" sz="1400" dirty="0"/>
              <a:t>If the child is in the correct hierarchy and if the child </a:t>
            </a:r>
            <a:r>
              <a:rPr lang="en-US" sz="1400" dirty="0"/>
              <a:t>modeled</a:t>
            </a:r>
            <a:r>
              <a:rPr lang="en-AU" sz="1400" dirty="0"/>
              <a:t> correctly, it was considered Symmetric Correct </a:t>
            </a:r>
            <a:r>
              <a:rPr lang="en-AU" sz="1400" dirty="0" err="1"/>
              <a:t>Modeling</a:t>
            </a:r>
            <a:r>
              <a:rPr lang="en-AU" sz="1400" dirty="0"/>
              <a:t> and placed in the “Symmetric Correct</a:t>
            </a:r>
            <a:r>
              <a:rPr lang="en-US" sz="1400" dirty="0"/>
              <a:t> Modeling</a:t>
            </a:r>
            <a:r>
              <a:rPr lang="en-AU" sz="1400" dirty="0"/>
              <a:t>” </a:t>
            </a:r>
            <a:r>
              <a:rPr lang="en-AU" sz="1400" dirty="0" err="1"/>
              <a:t>RefSet</a:t>
            </a:r>
            <a:r>
              <a:rPr lang="en-AU" sz="1400" dirty="0"/>
              <a:t>.</a:t>
            </a:r>
          </a:p>
          <a:p>
            <a:pPr lvl="1"/>
            <a:r>
              <a:rPr lang="en-AU" sz="1400" b="1" dirty="0"/>
              <a:t>Note:</a:t>
            </a:r>
            <a:r>
              <a:rPr lang="en-AU" sz="1400" dirty="0"/>
              <a:t> “correct </a:t>
            </a:r>
            <a:r>
              <a:rPr lang="en-US" sz="1400" dirty="0"/>
              <a:t>modeling</a:t>
            </a:r>
            <a:r>
              <a:rPr lang="en-AU" sz="1400" dirty="0"/>
              <a:t>” only applies to the correct inferred view for this concept as it pertains to symmetry. </a:t>
            </a:r>
            <a:r>
              <a:rPr lang="en-AU" sz="1400" b="1" i="1" dirty="0"/>
              <a:t>If a concept has other </a:t>
            </a:r>
            <a:r>
              <a:rPr lang="en-US" sz="1400" b="1" i="1" dirty="0"/>
              <a:t>modeling</a:t>
            </a:r>
            <a:r>
              <a:rPr lang="en-AU" sz="1400" b="1" i="1" dirty="0"/>
              <a:t> problems, it is not marked as “incorrectly </a:t>
            </a:r>
            <a:r>
              <a:rPr lang="en-US" sz="1400" b="1" i="1" dirty="0"/>
              <a:t>modeled</a:t>
            </a:r>
            <a:r>
              <a:rPr lang="en-AU" sz="1400" b="1" i="1" dirty="0"/>
              <a:t>”.</a:t>
            </a:r>
          </a:p>
          <a:p>
            <a:pPr marL="514350" indent="-514350">
              <a:buFont typeface="+mj-lt"/>
              <a:buAutoNum type="arabicPeriod"/>
            </a:pPr>
            <a:r>
              <a:rPr lang="en-AU" sz="1600" dirty="0"/>
              <a:t>Some keywords that could indicate the need for symmetry are not always reliable, for example:</a:t>
            </a:r>
            <a:endParaRPr lang="en-US" sz="1600" dirty="0"/>
          </a:p>
          <a:p>
            <a:pPr lvl="1"/>
            <a:r>
              <a:rPr lang="en-AU" sz="1400" i="1" dirty="0"/>
              <a:t>Traumatic vs. non-traumatic</a:t>
            </a:r>
            <a:r>
              <a:rPr lang="en-AU" sz="1400" dirty="0"/>
              <a:t> - concepts without a stated “traumatic” in the FSN are considered non-traumatic by default.</a:t>
            </a:r>
            <a:endParaRPr lang="en-US" sz="1400" dirty="0"/>
          </a:p>
          <a:p>
            <a:pPr lvl="1"/>
            <a:r>
              <a:rPr lang="en-AU" sz="1400" i="1" dirty="0"/>
              <a:t>With vs. without</a:t>
            </a:r>
            <a:r>
              <a:rPr lang="en-AU" sz="1400" dirty="0"/>
              <a:t> - not every concept that has a “with” or “without” needs its opposite, e.g. Diagnostic arthroscopy of elbow with synovial biopsy (procedure) does not need a “…without biopsy”.</a:t>
            </a:r>
            <a:endParaRPr lang="en-US" sz="1400" dirty="0"/>
          </a:p>
        </p:txBody>
      </p:sp>
      <p:sp>
        <p:nvSpPr>
          <p:cNvPr id="9" name="Title 1">
            <a:extLst>
              <a:ext uri="{FF2B5EF4-FFF2-40B4-BE49-F238E27FC236}">
                <a16:creationId xmlns:a16="http://schemas.microsoft.com/office/drawing/2014/main" id="{48942CEE-0945-4CA5-AFF5-7C51190E5E11}"/>
              </a:ext>
            </a:extLst>
          </p:cNvPr>
          <p:cNvSpPr>
            <a:spLocks noGrp="1"/>
          </p:cNvSpPr>
          <p:nvPr>
            <p:ph type="title"/>
          </p:nvPr>
        </p:nvSpPr>
        <p:spPr>
          <a:xfrm>
            <a:off x="141609" y="19518"/>
            <a:ext cx="7223121" cy="1024072"/>
          </a:xfrm>
        </p:spPr>
        <p:txBody>
          <a:bodyPr>
            <a:normAutofit/>
          </a:bodyPr>
          <a:lstStyle/>
          <a:p>
            <a:pPr lvl="0"/>
            <a:r>
              <a:rPr lang="en-US" sz="2000" dirty="0"/>
              <a:t>Option Year Extension – Symmetry </a:t>
            </a:r>
          </a:p>
        </p:txBody>
      </p:sp>
      <p:sp>
        <p:nvSpPr>
          <p:cNvPr id="5" name="Slide Number Placeholder 4">
            <a:extLst>
              <a:ext uri="{FF2B5EF4-FFF2-40B4-BE49-F238E27FC236}">
                <a16:creationId xmlns:a16="http://schemas.microsoft.com/office/drawing/2014/main" id="{9EE88B40-3AE0-4D45-93F8-BF3FFB388A54}"/>
              </a:ext>
            </a:extLst>
          </p:cNvPr>
          <p:cNvSpPr>
            <a:spLocks noGrp="1"/>
          </p:cNvSpPr>
          <p:nvPr>
            <p:ph type="sldNum" sz="quarter" idx="12"/>
          </p:nvPr>
        </p:nvSpPr>
        <p:spPr>
          <a:xfrm>
            <a:off x="6816587" y="6322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19D20D-F37E-4BB9-9384-79154AD1BAC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561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84D3A4-9A27-478F-AEA2-B7B7E34CC7D1}"/>
              </a:ext>
            </a:extLst>
          </p:cNvPr>
          <p:cNvSpPr>
            <a:spLocks noGrp="1"/>
          </p:cNvSpPr>
          <p:nvPr>
            <p:ph idx="1"/>
          </p:nvPr>
        </p:nvSpPr>
        <p:spPr>
          <a:xfrm>
            <a:off x="623451" y="1547161"/>
            <a:ext cx="8044796" cy="3520139"/>
          </a:xfrm>
        </p:spPr>
        <p:txBody>
          <a:bodyPr>
            <a:normAutofit fontScale="62500" lnSpcReduction="20000"/>
          </a:bodyPr>
          <a:lstStyle/>
          <a:p>
            <a:pPr marL="0" indent="0">
              <a:buNone/>
            </a:pPr>
            <a:r>
              <a:rPr lang="en-US" sz="3200" b="1" u="sng" dirty="0"/>
              <a:t>Purpose</a:t>
            </a:r>
            <a:endParaRPr lang="en-US" sz="2200" b="1" u="sng" dirty="0"/>
          </a:p>
          <a:p>
            <a:r>
              <a:rPr lang="en-US" dirty="0"/>
              <a:t>The creation of </a:t>
            </a:r>
            <a:r>
              <a:rPr lang="en-US" dirty="0" err="1"/>
              <a:t>RefSets</a:t>
            </a:r>
            <a:r>
              <a:rPr lang="en-US" dirty="0"/>
              <a:t> containing SNOMED CT concepts that require special handling supports the maintenance of this content over time without the necessity of re-reviewing the entire content.</a:t>
            </a:r>
          </a:p>
          <a:p>
            <a:r>
              <a:rPr lang="en-US" dirty="0"/>
              <a:t>Concepts may require special handling for a number of reasons:</a:t>
            </a:r>
          </a:p>
          <a:p>
            <a:pPr lvl="1"/>
            <a:r>
              <a:rPr lang="en-US" dirty="0"/>
              <a:t>Hierarchies may be incorrect and could affect retrieval</a:t>
            </a:r>
          </a:p>
          <a:p>
            <a:pPr lvl="1"/>
            <a:r>
              <a:rPr lang="en-US" dirty="0"/>
              <a:t>Concepts may require retirement or movement to the “Situation” hierarchy</a:t>
            </a:r>
          </a:p>
          <a:p>
            <a:pPr lvl="1"/>
            <a:r>
              <a:rPr lang="en-US" dirty="0"/>
              <a:t>Use of concepts may have to be limited</a:t>
            </a:r>
          </a:p>
          <a:p>
            <a:r>
              <a:rPr lang="en-US" dirty="0"/>
              <a:t>Concepts identified in this task as either meeting inclusion or exclusion criteria.  For example the base year criteria are:</a:t>
            </a:r>
          </a:p>
          <a:p>
            <a:pPr lvl="1"/>
            <a:r>
              <a:rPr lang="en-US" dirty="0"/>
              <a:t>Concept includes negation</a:t>
            </a:r>
          </a:p>
          <a:p>
            <a:pPr lvl="1"/>
            <a:r>
              <a:rPr lang="en-US" dirty="0"/>
              <a:t>Concept is not related to the subject of record</a:t>
            </a:r>
          </a:p>
          <a:p>
            <a:pPr lvl="1"/>
            <a:r>
              <a:rPr lang="en-US" dirty="0"/>
              <a:t>Concept is a compound observations concept</a:t>
            </a:r>
          </a:p>
          <a:p>
            <a:pPr lvl="1"/>
            <a:r>
              <a:rPr lang="en-US" dirty="0"/>
              <a:t>Concept is ambiguous within a </a:t>
            </a:r>
            <a:r>
              <a:rPr lang="en-US" dirty="0" err="1"/>
              <a:t>RefSet</a:t>
            </a:r>
            <a:endParaRPr lang="en-US" dirty="0"/>
          </a:p>
          <a:p>
            <a:pPr lvl="1"/>
            <a:endParaRPr lang="en-US" dirty="0"/>
          </a:p>
        </p:txBody>
      </p:sp>
      <p:sp>
        <p:nvSpPr>
          <p:cNvPr id="9" name="Title 1">
            <a:extLst>
              <a:ext uri="{FF2B5EF4-FFF2-40B4-BE49-F238E27FC236}">
                <a16:creationId xmlns:a16="http://schemas.microsoft.com/office/drawing/2014/main" id="{48942CEE-0945-4CA5-AFF5-7C51190E5E11}"/>
              </a:ext>
            </a:extLst>
          </p:cNvPr>
          <p:cNvSpPr>
            <a:spLocks noGrp="1"/>
          </p:cNvSpPr>
          <p:nvPr>
            <p:ph type="title"/>
          </p:nvPr>
        </p:nvSpPr>
        <p:spPr>
          <a:xfrm>
            <a:off x="141609" y="19518"/>
            <a:ext cx="7223121" cy="1024072"/>
          </a:xfrm>
        </p:spPr>
        <p:txBody>
          <a:bodyPr>
            <a:normAutofit/>
          </a:bodyPr>
          <a:lstStyle/>
          <a:p>
            <a:r>
              <a:rPr lang="en-US" sz="2000" dirty="0"/>
              <a:t>IAS Contract Content for Special Handling Reference Set Review</a:t>
            </a:r>
          </a:p>
        </p:txBody>
      </p:sp>
      <p:sp>
        <p:nvSpPr>
          <p:cNvPr id="5" name="Slide Number Placeholder 4">
            <a:extLst>
              <a:ext uri="{FF2B5EF4-FFF2-40B4-BE49-F238E27FC236}">
                <a16:creationId xmlns:a16="http://schemas.microsoft.com/office/drawing/2014/main" id="{9EE88B40-3AE0-4D45-93F8-BF3FFB388A54}"/>
              </a:ext>
            </a:extLst>
          </p:cNvPr>
          <p:cNvSpPr>
            <a:spLocks noGrp="1"/>
          </p:cNvSpPr>
          <p:nvPr>
            <p:ph type="sldNum" sz="quarter" idx="12"/>
          </p:nvPr>
        </p:nvSpPr>
        <p:spPr>
          <a:xfrm>
            <a:off x="6816587" y="6322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19D20D-F37E-4BB9-9384-79154AD1BAC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145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892" y="0"/>
            <a:ext cx="7886700" cy="1039660"/>
          </a:xfrm>
        </p:spPr>
        <p:txBody>
          <a:bodyPr>
            <a:normAutofit/>
          </a:bodyPr>
          <a:lstStyle/>
          <a:p>
            <a:r>
              <a:rPr lang="en-US" sz="2000" dirty="0" err="1"/>
              <a:t>RefSet</a:t>
            </a:r>
            <a:r>
              <a:rPr lang="en-US" sz="2000" dirty="0"/>
              <a:t> Representation in </a:t>
            </a:r>
            <a:r>
              <a:rPr lang="en-US" sz="2000" dirty="0" err="1"/>
              <a:t>Solor</a:t>
            </a:r>
            <a:endParaRPr lang="en-US" sz="2000" dirty="0"/>
          </a:p>
        </p:txBody>
      </p:sp>
      <p:sp>
        <p:nvSpPr>
          <p:cNvPr id="3" name="Content Placeholder 2"/>
          <p:cNvSpPr>
            <a:spLocks noGrp="1"/>
          </p:cNvSpPr>
          <p:nvPr>
            <p:ph idx="1"/>
          </p:nvPr>
        </p:nvSpPr>
        <p:spPr>
          <a:xfrm>
            <a:off x="628650" y="1806836"/>
            <a:ext cx="7886700" cy="4351338"/>
          </a:xfrm>
        </p:spPr>
        <p:txBody>
          <a:bodyPr/>
          <a:lstStyle/>
          <a:p>
            <a:pPr lvl="1"/>
            <a:r>
              <a:rPr lang="en-US" sz="1800" dirty="0" err="1"/>
              <a:t>RefSets</a:t>
            </a:r>
            <a:r>
              <a:rPr lang="en-US" sz="1800" dirty="0"/>
              <a:t> and Assemblages</a:t>
            </a:r>
          </a:p>
          <a:p>
            <a:pPr lvl="1"/>
            <a:r>
              <a:rPr lang="en-US" sz="1800" dirty="0"/>
              <a:t>Transformation Process</a:t>
            </a:r>
          </a:p>
          <a:p>
            <a:pPr lvl="1"/>
            <a:r>
              <a:rPr lang="en-US" sz="1800" dirty="0"/>
              <a:t>Current Process</a:t>
            </a:r>
          </a:p>
          <a:p>
            <a:pPr lvl="1"/>
            <a:r>
              <a:rPr lang="en-US" sz="1800" dirty="0"/>
              <a:t>Assemblages in Action</a:t>
            </a:r>
          </a:p>
          <a:p>
            <a:pPr lvl="1"/>
            <a:endParaRPr lang="en-US" sz="1800" dirty="0"/>
          </a:p>
        </p:txBody>
      </p:sp>
      <p:sp>
        <p:nvSpPr>
          <p:cNvPr id="5" name="Slide Number Placeholder 4">
            <a:extLst>
              <a:ext uri="{FF2B5EF4-FFF2-40B4-BE49-F238E27FC236}">
                <a16:creationId xmlns:a16="http://schemas.microsoft.com/office/drawing/2014/main" id="{CF0D47BC-0382-4208-A0E2-C9B7FD052A4A}"/>
              </a:ext>
            </a:extLst>
          </p:cNvPr>
          <p:cNvSpPr>
            <a:spLocks noGrp="1"/>
          </p:cNvSpPr>
          <p:nvPr>
            <p:ph type="sldNum" sz="quarter" idx="12"/>
          </p:nvPr>
        </p:nvSpPr>
        <p:spPr>
          <a:xfrm>
            <a:off x="6816587" y="6322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19D20D-F37E-4BB9-9384-79154AD1BAC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7188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8942CEE-0945-4CA5-AFF5-7C51190E5E11}"/>
              </a:ext>
            </a:extLst>
          </p:cNvPr>
          <p:cNvSpPr>
            <a:spLocks noGrp="1"/>
          </p:cNvSpPr>
          <p:nvPr>
            <p:ph type="title"/>
          </p:nvPr>
        </p:nvSpPr>
        <p:spPr>
          <a:xfrm>
            <a:off x="141609" y="19518"/>
            <a:ext cx="7223121" cy="1024072"/>
          </a:xfrm>
        </p:spPr>
        <p:txBody>
          <a:bodyPr>
            <a:normAutofit/>
          </a:bodyPr>
          <a:lstStyle/>
          <a:p>
            <a:pPr lvl="0"/>
            <a:r>
              <a:rPr lang="en-US" sz="2000" dirty="0" err="1"/>
              <a:t>RefSet</a:t>
            </a:r>
            <a:r>
              <a:rPr lang="en-US" sz="2000" dirty="0"/>
              <a:t> Representation in </a:t>
            </a:r>
            <a:r>
              <a:rPr lang="en-US" sz="2000" dirty="0" err="1"/>
              <a:t>Solor</a:t>
            </a:r>
            <a:r>
              <a:rPr lang="en-US" sz="2000" dirty="0"/>
              <a:t> – </a:t>
            </a:r>
            <a:r>
              <a:rPr lang="en-US" sz="2000" dirty="0" err="1"/>
              <a:t>RefSets</a:t>
            </a:r>
            <a:r>
              <a:rPr lang="en-US" sz="2000" dirty="0"/>
              <a:t> and Assemblages</a:t>
            </a:r>
          </a:p>
        </p:txBody>
      </p:sp>
      <p:sp>
        <p:nvSpPr>
          <p:cNvPr id="5" name="Slide Number Placeholder 4">
            <a:extLst>
              <a:ext uri="{FF2B5EF4-FFF2-40B4-BE49-F238E27FC236}">
                <a16:creationId xmlns:a16="http://schemas.microsoft.com/office/drawing/2014/main" id="{9EE88B40-3AE0-4D45-93F8-BF3FFB388A54}"/>
              </a:ext>
            </a:extLst>
          </p:cNvPr>
          <p:cNvSpPr>
            <a:spLocks noGrp="1"/>
          </p:cNvSpPr>
          <p:nvPr>
            <p:ph type="sldNum" sz="quarter" idx="12"/>
          </p:nvPr>
        </p:nvSpPr>
        <p:spPr>
          <a:xfrm>
            <a:off x="6816587" y="6322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19D20D-F37E-4BB9-9384-79154AD1BAC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4FE8967A-14E4-3C46-8F36-E9623F02BE92}"/>
              </a:ext>
            </a:extLst>
          </p:cNvPr>
          <p:cNvSpPr/>
          <p:nvPr/>
        </p:nvSpPr>
        <p:spPr>
          <a:xfrm>
            <a:off x="834888" y="1212339"/>
            <a:ext cx="7529689" cy="63206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All </a:t>
            </a:r>
            <a:r>
              <a:rPr lang="en-US" dirty="0" err="1"/>
              <a:t>RefSets</a:t>
            </a:r>
            <a:r>
              <a:rPr lang="en-US" dirty="0"/>
              <a:t> authored met the SNOMED CT RF2 Simple </a:t>
            </a:r>
            <a:r>
              <a:rPr lang="en-US" dirty="0" err="1"/>
              <a:t>RefSet</a:t>
            </a:r>
            <a:r>
              <a:rPr lang="en-US" dirty="0"/>
              <a:t> specification which allows a set of components to be specified for inclusion or exclusion</a:t>
            </a:r>
          </a:p>
        </p:txBody>
      </p:sp>
      <p:sp>
        <p:nvSpPr>
          <p:cNvPr id="31" name="Freeform 350">
            <a:extLst>
              <a:ext uri="{FF2B5EF4-FFF2-40B4-BE49-F238E27FC236}">
                <a16:creationId xmlns:a16="http://schemas.microsoft.com/office/drawing/2014/main" id="{75FABF0C-FB0B-B946-A0EA-ECC3B1D14F3F}"/>
              </a:ext>
            </a:extLst>
          </p:cNvPr>
          <p:cNvSpPr>
            <a:spLocks noEditPoints="1"/>
          </p:cNvSpPr>
          <p:nvPr/>
        </p:nvSpPr>
        <p:spPr bwMode="auto">
          <a:xfrm flipH="1">
            <a:off x="4572000" y="2007204"/>
            <a:ext cx="750791" cy="719887"/>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solidFill>
            <a:srgbClr val="2972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36" name="Freeform 350">
            <a:extLst>
              <a:ext uri="{FF2B5EF4-FFF2-40B4-BE49-F238E27FC236}">
                <a16:creationId xmlns:a16="http://schemas.microsoft.com/office/drawing/2014/main" id="{6DEF58F1-839C-A049-8343-3798C1638B09}"/>
              </a:ext>
            </a:extLst>
          </p:cNvPr>
          <p:cNvSpPr>
            <a:spLocks noEditPoints="1"/>
          </p:cNvSpPr>
          <p:nvPr/>
        </p:nvSpPr>
        <p:spPr bwMode="auto">
          <a:xfrm>
            <a:off x="401253" y="2007204"/>
            <a:ext cx="687031" cy="662833"/>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solidFill>
            <a:srgbClr val="5BC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52" name="TextBox 51">
            <a:extLst>
              <a:ext uri="{FF2B5EF4-FFF2-40B4-BE49-F238E27FC236}">
                <a16:creationId xmlns:a16="http://schemas.microsoft.com/office/drawing/2014/main" id="{5C2B2C94-FD2C-4E4E-AA83-6C98AFCED283}"/>
              </a:ext>
            </a:extLst>
          </p:cNvPr>
          <p:cNvSpPr txBox="1"/>
          <p:nvPr/>
        </p:nvSpPr>
        <p:spPr>
          <a:xfrm>
            <a:off x="401253" y="2727091"/>
            <a:ext cx="4170747" cy="2862322"/>
          </a:xfrm>
          <a:prstGeom prst="rect">
            <a:avLst/>
          </a:prstGeom>
          <a:noFill/>
        </p:spPr>
        <p:txBody>
          <a:bodyPr wrap="square" rtlCol="0">
            <a:spAutoFit/>
          </a:bodyPr>
          <a:lstStyle/>
          <a:p>
            <a:pPr marL="285750" indent="-285750">
              <a:buFont typeface="Arial" panose="020B0604020202020204" pitchFamily="34" charset="0"/>
              <a:buChar char="•"/>
            </a:pPr>
            <a:r>
              <a:rPr lang="en-US" dirty="0"/>
              <a:t>File </a:t>
            </a:r>
            <a:r>
              <a:rPr lang="en-US" b="1" dirty="0"/>
              <a:t>Data Type </a:t>
            </a:r>
            <a:r>
              <a:rPr lang="en-US" dirty="0"/>
              <a:t> - String, Integer, Component</a:t>
            </a:r>
          </a:p>
          <a:p>
            <a:pPr marL="285750" indent="-285750">
              <a:buFont typeface="Arial" panose="020B0604020202020204" pitchFamily="34" charset="0"/>
              <a:buChar char="•"/>
            </a:pPr>
            <a:r>
              <a:rPr lang="en-US" dirty="0"/>
              <a:t>File </a:t>
            </a:r>
            <a:r>
              <a:rPr lang="en-US" b="1" dirty="0"/>
              <a:t>Name </a:t>
            </a:r>
            <a:r>
              <a:rPr lang="en-US" dirty="0"/>
              <a:t>– context of membership</a:t>
            </a:r>
            <a:endParaRPr lang="en-US" b="1" dirty="0"/>
          </a:p>
          <a:p>
            <a:pPr marL="285750" indent="-285750">
              <a:buFont typeface="Arial" panose="020B0604020202020204" pitchFamily="34" charset="0"/>
              <a:buChar char="•"/>
            </a:pPr>
            <a:r>
              <a:rPr lang="en-US" dirty="0"/>
              <a:t>Fields:</a:t>
            </a:r>
          </a:p>
          <a:p>
            <a:pPr marL="742950" lvl="1" indent="-285750">
              <a:buFont typeface="Arial" panose="020B0604020202020204" pitchFamily="34" charset="0"/>
              <a:buChar char="•"/>
            </a:pPr>
            <a:r>
              <a:rPr lang="en-US" b="1" dirty="0"/>
              <a:t>id </a:t>
            </a:r>
            <a:r>
              <a:rPr lang="en-US" dirty="0"/>
              <a:t>(UUID)</a:t>
            </a:r>
          </a:p>
          <a:p>
            <a:pPr marL="742950" lvl="1" indent="-285750">
              <a:buFont typeface="Arial" panose="020B0604020202020204" pitchFamily="34" charset="0"/>
              <a:buChar char="•"/>
            </a:pPr>
            <a:r>
              <a:rPr lang="en-US" b="1" dirty="0" err="1"/>
              <a:t>effectiveTime</a:t>
            </a:r>
            <a:r>
              <a:rPr lang="en-US" b="1" dirty="0"/>
              <a:t> </a:t>
            </a:r>
            <a:r>
              <a:rPr lang="en-US" dirty="0"/>
              <a:t>(Time)</a:t>
            </a:r>
          </a:p>
          <a:p>
            <a:pPr marL="742950" lvl="1" indent="-285750">
              <a:buFont typeface="Arial" panose="020B0604020202020204" pitchFamily="34" charset="0"/>
              <a:buChar char="•"/>
            </a:pPr>
            <a:r>
              <a:rPr lang="en-US" b="1" dirty="0"/>
              <a:t>active </a:t>
            </a:r>
            <a:r>
              <a:rPr lang="en-US" dirty="0"/>
              <a:t>(Boolean)</a:t>
            </a:r>
          </a:p>
          <a:p>
            <a:pPr marL="742950" lvl="1" indent="-285750">
              <a:buFont typeface="Arial" panose="020B0604020202020204" pitchFamily="34" charset="0"/>
              <a:buChar char="•"/>
            </a:pPr>
            <a:r>
              <a:rPr lang="en-US" b="1" dirty="0" err="1"/>
              <a:t>moduleId</a:t>
            </a:r>
            <a:r>
              <a:rPr lang="en-US" b="1" dirty="0"/>
              <a:t> </a:t>
            </a:r>
            <a:r>
              <a:rPr lang="en-US" dirty="0"/>
              <a:t>(SCTID)</a:t>
            </a:r>
          </a:p>
          <a:p>
            <a:pPr marL="742950" lvl="1" indent="-285750">
              <a:buFont typeface="Arial" panose="020B0604020202020204" pitchFamily="34" charset="0"/>
              <a:buChar char="•"/>
            </a:pPr>
            <a:r>
              <a:rPr lang="en-US" b="1" dirty="0" err="1"/>
              <a:t>refsetId</a:t>
            </a:r>
            <a:r>
              <a:rPr lang="en-US" b="1" dirty="0"/>
              <a:t> </a:t>
            </a:r>
            <a:r>
              <a:rPr lang="en-US" dirty="0"/>
              <a:t>(SCTID)</a:t>
            </a:r>
          </a:p>
          <a:p>
            <a:pPr marL="742950" lvl="1" indent="-285750">
              <a:buFont typeface="Arial" panose="020B0604020202020204" pitchFamily="34" charset="0"/>
              <a:buChar char="•"/>
            </a:pPr>
            <a:r>
              <a:rPr lang="en-US" b="1" dirty="0" err="1"/>
              <a:t>referencedComponentId</a:t>
            </a:r>
            <a:r>
              <a:rPr lang="en-US" b="1" dirty="0"/>
              <a:t> </a:t>
            </a:r>
            <a:r>
              <a:rPr lang="en-US" dirty="0"/>
              <a:t>(SCTID)</a:t>
            </a:r>
          </a:p>
        </p:txBody>
      </p:sp>
      <p:sp>
        <p:nvSpPr>
          <p:cNvPr id="54" name="TextBox 53">
            <a:extLst>
              <a:ext uri="{FF2B5EF4-FFF2-40B4-BE49-F238E27FC236}">
                <a16:creationId xmlns:a16="http://schemas.microsoft.com/office/drawing/2014/main" id="{43256023-A658-A846-A0D4-60D797098C2B}"/>
              </a:ext>
            </a:extLst>
          </p:cNvPr>
          <p:cNvSpPr txBox="1"/>
          <p:nvPr/>
        </p:nvSpPr>
        <p:spPr>
          <a:xfrm>
            <a:off x="1125719" y="2112371"/>
            <a:ext cx="2725776" cy="369332"/>
          </a:xfrm>
          <a:prstGeom prst="rect">
            <a:avLst/>
          </a:prstGeom>
          <a:noFill/>
        </p:spPr>
        <p:txBody>
          <a:bodyPr wrap="square" rtlCol="0">
            <a:spAutoFit/>
          </a:bodyPr>
          <a:lstStyle/>
          <a:p>
            <a:r>
              <a:rPr lang="en-US" dirty="0"/>
              <a:t>SNOMED CT Simple </a:t>
            </a:r>
            <a:r>
              <a:rPr lang="en-US" dirty="0" err="1"/>
              <a:t>RefSet</a:t>
            </a:r>
            <a:endParaRPr lang="en-US" dirty="0"/>
          </a:p>
        </p:txBody>
      </p:sp>
      <p:sp>
        <p:nvSpPr>
          <p:cNvPr id="55" name="TextBox 54">
            <a:extLst>
              <a:ext uri="{FF2B5EF4-FFF2-40B4-BE49-F238E27FC236}">
                <a16:creationId xmlns:a16="http://schemas.microsoft.com/office/drawing/2014/main" id="{D0350A9E-E77C-A04F-94B2-A51B9D0234E6}"/>
              </a:ext>
            </a:extLst>
          </p:cNvPr>
          <p:cNvSpPr txBox="1"/>
          <p:nvPr/>
        </p:nvSpPr>
        <p:spPr>
          <a:xfrm>
            <a:off x="5453699" y="2109838"/>
            <a:ext cx="2725776" cy="369332"/>
          </a:xfrm>
          <a:prstGeom prst="rect">
            <a:avLst/>
          </a:prstGeom>
          <a:noFill/>
        </p:spPr>
        <p:txBody>
          <a:bodyPr wrap="square" rtlCol="0">
            <a:spAutoFit/>
          </a:bodyPr>
          <a:lstStyle/>
          <a:p>
            <a:r>
              <a:rPr lang="en-US" dirty="0"/>
              <a:t>Solor Simple Assemblage</a:t>
            </a:r>
          </a:p>
        </p:txBody>
      </p:sp>
      <p:sp>
        <p:nvSpPr>
          <p:cNvPr id="56" name="TextBox 55">
            <a:extLst>
              <a:ext uri="{FF2B5EF4-FFF2-40B4-BE49-F238E27FC236}">
                <a16:creationId xmlns:a16="http://schemas.microsoft.com/office/drawing/2014/main" id="{FB53DE9B-351F-6D44-AB63-CE404082E6A2}"/>
              </a:ext>
            </a:extLst>
          </p:cNvPr>
          <p:cNvSpPr txBox="1"/>
          <p:nvPr/>
        </p:nvSpPr>
        <p:spPr>
          <a:xfrm>
            <a:off x="4572000" y="2727091"/>
            <a:ext cx="4170747" cy="3416320"/>
          </a:xfrm>
          <a:prstGeom prst="rect">
            <a:avLst/>
          </a:prstGeom>
          <a:noFill/>
        </p:spPr>
        <p:txBody>
          <a:bodyPr wrap="square" rtlCol="0">
            <a:spAutoFit/>
          </a:bodyPr>
          <a:lstStyle/>
          <a:p>
            <a:pPr marL="285750" indent="-285750">
              <a:buFont typeface="Arial" panose="020B0604020202020204" pitchFamily="34" charset="0"/>
              <a:buChar char="•"/>
            </a:pPr>
            <a:r>
              <a:rPr lang="en-US" dirty="0"/>
              <a:t>File </a:t>
            </a:r>
            <a:r>
              <a:rPr lang="en-US" b="1" dirty="0"/>
              <a:t>Data Type </a:t>
            </a:r>
            <a:r>
              <a:rPr lang="en-US" dirty="0"/>
              <a:t>– String, Integer, Component </a:t>
            </a:r>
            <a:endParaRPr lang="en-US" b="1" dirty="0"/>
          </a:p>
          <a:p>
            <a:pPr marL="285750" indent="-285750">
              <a:buFont typeface="Arial" panose="020B0604020202020204" pitchFamily="34" charset="0"/>
              <a:buChar char="•"/>
            </a:pPr>
            <a:r>
              <a:rPr lang="en-US" dirty="0"/>
              <a:t>File </a:t>
            </a:r>
            <a:r>
              <a:rPr lang="en-US" b="1" dirty="0"/>
              <a:t>Name </a:t>
            </a:r>
            <a:r>
              <a:rPr lang="en-US" dirty="0"/>
              <a:t>– context of membership</a:t>
            </a:r>
            <a:endParaRPr lang="en-US" b="1" dirty="0"/>
          </a:p>
          <a:p>
            <a:pPr marL="285750" indent="-285750">
              <a:buFont typeface="Arial" panose="020B0604020202020204" pitchFamily="34" charset="0"/>
              <a:buChar char="•"/>
            </a:pPr>
            <a:r>
              <a:rPr lang="en-US" dirty="0"/>
              <a:t>Fields:</a:t>
            </a:r>
          </a:p>
          <a:p>
            <a:pPr marL="742950" lvl="1" indent="-285750">
              <a:buFont typeface="Arial" panose="020B0604020202020204" pitchFamily="34" charset="0"/>
              <a:buChar char="•"/>
            </a:pPr>
            <a:r>
              <a:rPr lang="en-US" b="1" dirty="0"/>
              <a:t>id </a:t>
            </a:r>
            <a:r>
              <a:rPr lang="en-US" dirty="0"/>
              <a:t>(UUID)</a:t>
            </a:r>
          </a:p>
          <a:p>
            <a:pPr marL="742950" lvl="1" indent="-285750">
              <a:buFont typeface="Arial" panose="020B0604020202020204" pitchFamily="34" charset="0"/>
              <a:buChar char="•"/>
            </a:pPr>
            <a:r>
              <a:rPr lang="en-US" b="1" dirty="0" err="1"/>
              <a:t>effectiveTime</a:t>
            </a:r>
            <a:r>
              <a:rPr lang="en-US" b="1" dirty="0"/>
              <a:t> </a:t>
            </a:r>
            <a:r>
              <a:rPr lang="en-US" dirty="0"/>
              <a:t>(Time)</a:t>
            </a:r>
          </a:p>
          <a:p>
            <a:pPr marL="742950" lvl="1" indent="-285750">
              <a:buFont typeface="Arial" panose="020B0604020202020204" pitchFamily="34" charset="0"/>
              <a:buChar char="•"/>
            </a:pPr>
            <a:r>
              <a:rPr lang="en-US" b="1" dirty="0"/>
              <a:t>active </a:t>
            </a:r>
            <a:r>
              <a:rPr lang="en-US" dirty="0"/>
              <a:t>(Boolean)</a:t>
            </a:r>
          </a:p>
          <a:p>
            <a:pPr marL="742950" lvl="1" indent="-285750">
              <a:buFont typeface="Arial" panose="020B0604020202020204" pitchFamily="34" charset="0"/>
              <a:buChar char="•"/>
            </a:pPr>
            <a:r>
              <a:rPr lang="en-US" b="1" dirty="0" err="1"/>
              <a:t>moduleId</a:t>
            </a:r>
            <a:r>
              <a:rPr lang="en-US" b="1" dirty="0"/>
              <a:t> </a:t>
            </a:r>
            <a:r>
              <a:rPr lang="en-US" dirty="0"/>
              <a:t>(UUID)</a:t>
            </a:r>
          </a:p>
          <a:p>
            <a:pPr marL="742950" lvl="1" indent="-285750">
              <a:buFont typeface="Arial" panose="020B0604020202020204" pitchFamily="34" charset="0"/>
              <a:buChar char="•"/>
            </a:pPr>
            <a:r>
              <a:rPr lang="en-US" b="1" dirty="0" err="1"/>
              <a:t>refsetId</a:t>
            </a:r>
            <a:r>
              <a:rPr lang="en-US" b="1" dirty="0"/>
              <a:t> </a:t>
            </a:r>
            <a:r>
              <a:rPr lang="en-US" dirty="0"/>
              <a:t>(UUID)</a:t>
            </a:r>
          </a:p>
          <a:p>
            <a:pPr marL="742950" lvl="1" indent="-285750">
              <a:buFont typeface="Arial" panose="020B0604020202020204" pitchFamily="34" charset="0"/>
              <a:buChar char="•"/>
            </a:pPr>
            <a:r>
              <a:rPr lang="en-US" b="1" dirty="0" err="1"/>
              <a:t>referencedComponentId</a:t>
            </a:r>
            <a:r>
              <a:rPr lang="en-US" b="1" dirty="0"/>
              <a:t> </a:t>
            </a:r>
            <a:r>
              <a:rPr lang="en-US" dirty="0"/>
              <a:t>(UUID)</a:t>
            </a:r>
          </a:p>
          <a:p>
            <a:pPr marL="742950" lvl="1" indent="-285750">
              <a:buFont typeface="Arial" panose="020B0604020202020204" pitchFamily="34" charset="0"/>
              <a:buChar char="•"/>
            </a:pPr>
            <a:r>
              <a:rPr lang="en-US" b="1" dirty="0" err="1"/>
              <a:t>authorId</a:t>
            </a:r>
            <a:r>
              <a:rPr lang="en-US" b="1" dirty="0"/>
              <a:t> </a:t>
            </a:r>
            <a:r>
              <a:rPr lang="en-US" dirty="0"/>
              <a:t>(UUID)</a:t>
            </a:r>
          </a:p>
          <a:p>
            <a:pPr marL="742950" lvl="1" indent="-285750">
              <a:buFont typeface="Arial" panose="020B0604020202020204" pitchFamily="34" charset="0"/>
              <a:buChar char="•"/>
            </a:pPr>
            <a:r>
              <a:rPr lang="en-US" b="1" dirty="0" err="1"/>
              <a:t>pathId</a:t>
            </a:r>
            <a:r>
              <a:rPr lang="en-US" b="1" dirty="0"/>
              <a:t> </a:t>
            </a:r>
            <a:r>
              <a:rPr lang="en-US" dirty="0"/>
              <a:t>(UUID)</a:t>
            </a:r>
          </a:p>
        </p:txBody>
      </p:sp>
      <p:cxnSp>
        <p:nvCxnSpPr>
          <p:cNvPr id="59" name="Straight Connector 58">
            <a:extLst>
              <a:ext uri="{FF2B5EF4-FFF2-40B4-BE49-F238E27FC236}">
                <a16:creationId xmlns:a16="http://schemas.microsoft.com/office/drawing/2014/main" id="{EC57F61F-B770-2C47-A3BA-09767604857F}"/>
              </a:ext>
            </a:extLst>
          </p:cNvPr>
          <p:cNvCxnSpPr/>
          <p:nvPr/>
        </p:nvCxnSpPr>
        <p:spPr>
          <a:xfrm>
            <a:off x="1193453" y="2411436"/>
            <a:ext cx="248672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529C7BF-2912-5940-A7EC-5FF292684196}"/>
              </a:ext>
            </a:extLst>
          </p:cNvPr>
          <p:cNvCxnSpPr>
            <a:cxnSpLocks/>
          </p:cNvCxnSpPr>
          <p:nvPr/>
        </p:nvCxnSpPr>
        <p:spPr>
          <a:xfrm>
            <a:off x="5555300" y="2423592"/>
            <a:ext cx="232385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096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8942CEE-0945-4CA5-AFF5-7C51190E5E11}"/>
              </a:ext>
            </a:extLst>
          </p:cNvPr>
          <p:cNvSpPr>
            <a:spLocks noGrp="1"/>
          </p:cNvSpPr>
          <p:nvPr>
            <p:ph type="title"/>
          </p:nvPr>
        </p:nvSpPr>
        <p:spPr>
          <a:xfrm>
            <a:off x="141609" y="19518"/>
            <a:ext cx="7223121" cy="1024072"/>
          </a:xfrm>
        </p:spPr>
        <p:txBody>
          <a:bodyPr>
            <a:normAutofit/>
          </a:bodyPr>
          <a:lstStyle/>
          <a:p>
            <a:r>
              <a:rPr lang="en-US" sz="2000" dirty="0" err="1"/>
              <a:t>RefSet</a:t>
            </a:r>
            <a:r>
              <a:rPr lang="en-US" sz="2000" dirty="0"/>
              <a:t> Representation in </a:t>
            </a:r>
            <a:r>
              <a:rPr lang="en-US" sz="2000" dirty="0" err="1"/>
              <a:t>Solor</a:t>
            </a:r>
            <a:r>
              <a:rPr lang="en-US" sz="2000" dirty="0"/>
              <a:t> – Transformation Process</a:t>
            </a:r>
          </a:p>
        </p:txBody>
      </p:sp>
      <p:sp>
        <p:nvSpPr>
          <p:cNvPr id="5" name="Slide Number Placeholder 4">
            <a:extLst>
              <a:ext uri="{FF2B5EF4-FFF2-40B4-BE49-F238E27FC236}">
                <a16:creationId xmlns:a16="http://schemas.microsoft.com/office/drawing/2014/main" id="{9EE88B40-3AE0-4D45-93F8-BF3FFB388A54}"/>
              </a:ext>
            </a:extLst>
          </p:cNvPr>
          <p:cNvSpPr>
            <a:spLocks noGrp="1"/>
          </p:cNvSpPr>
          <p:nvPr>
            <p:ph type="sldNum" sz="quarter" idx="12"/>
          </p:nvPr>
        </p:nvSpPr>
        <p:spPr>
          <a:xfrm>
            <a:off x="6816587" y="6322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19D20D-F37E-4BB9-9384-79154AD1BAC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Left Brace 23">
            <a:extLst>
              <a:ext uri="{FF2B5EF4-FFF2-40B4-BE49-F238E27FC236}">
                <a16:creationId xmlns:a16="http://schemas.microsoft.com/office/drawing/2014/main" id="{4AC759B0-CD69-E349-A2E5-EF4223036142}"/>
              </a:ext>
            </a:extLst>
          </p:cNvPr>
          <p:cNvSpPr/>
          <p:nvPr/>
        </p:nvSpPr>
        <p:spPr>
          <a:xfrm>
            <a:off x="1597070" y="1488411"/>
            <a:ext cx="618747" cy="1096745"/>
          </a:xfrm>
          <a:prstGeom prst="leftBrace">
            <a:avLst>
              <a:gd name="adj1" fmla="val 8333"/>
              <a:gd name="adj2" fmla="val 39062"/>
            </a:avLst>
          </a:prstGeom>
          <a:ln w="317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Left Brace 25">
            <a:extLst>
              <a:ext uri="{FF2B5EF4-FFF2-40B4-BE49-F238E27FC236}">
                <a16:creationId xmlns:a16="http://schemas.microsoft.com/office/drawing/2014/main" id="{E923CAB3-36D9-CF49-96BA-04EFE6FFEC24}"/>
              </a:ext>
            </a:extLst>
          </p:cNvPr>
          <p:cNvSpPr/>
          <p:nvPr/>
        </p:nvSpPr>
        <p:spPr>
          <a:xfrm>
            <a:off x="1597069" y="4635143"/>
            <a:ext cx="618747" cy="1096745"/>
          </a:xfrm>
          <a:prstGeom prst="leftBrace">
            <a:avLst>
              <a:gd name="adj1" fmla="val 8333"/>
              <a:gd name="adj2" fmla="val 39062"/>
            </a:avLst>
          </a:prstGeom>
          <a:ln w="317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Picture 3">
            <a:extLst>
              <a:ext uri="{FF2B5EF4-FFF2-40B4-BE49-F238E27FC236}">
                <a16:creationId xmlns:a16="http://schemas.microsoft.com/office/drawing/2014/main" id="{FF01F5B9-49F5-AD4A-ABF2-9AD6476D41B8}"/>
              </a:ext>
            </a:extLst>
          </p:cNvPr>
          <p:cNvPicPr>
            <a:picLocks noChangeAspect="1"/>
          </p:cNvPicPr>
          <p:nvPr/>
        </p:nvPicPr>
        <p:blipFill>
          <a:blip r:embed="rId2"/>
          <a:stretch>
            <a:fillRect/>
          </a:stretch>
        </p:blipFill>
        <p:spPr>
          <a:xfrm>
            <a:off x="344311" y="1689159"/>
            <a:ext cx="1117600" cy="3987800"/>
          </a:xfrm>
          <a:prstGeom prst="rect">
            <a:avLst/>
          </a:prstGeom>
        </p:spPr>
      </p:pic>
      <p:sp>
        <p:nvSpPr>
          <p:cNvPr id="29" name="TextBox 28">
            <a:extLst>
              <a:ext uri="{FF2B5EF4-FFF2-40B4-BE49-F238E27FC236}">
                <a16:creationId xmlns:a16="http://schemas.microsoft.com/office/drawing/2014/main" id="{3DD1DF12-3E26-F94A-9D3E-9D4A89CB1918}"/>
              </a:ext>
            </a:extLst>
          </p:cNvPr>
          <p:cNvSpPr txBox="1"/>
          <p:nvPr/>
        </p:nvSpPr>
        <p:spPr>
          <a:xfrm>
            <a:off x="2350976" y="1436618"/>
            <a:ext cx="6523011"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err="1"/>
              <a:t>RefSet</a:t>
            </a:r>
            <a:r>
              <a:rPr lang="en-US" dirty="0"/>
              <a:t> are authored and published as </a:t>
            </a:r>
            <a:r>
              <a:rPr lang="en-US" b="1" dirty="0"/>
              <a:t>RF2 Simple </a:t>
            </a:r>
            <a:r>
              <a:rPr lang="en-US" b="1" dirty="0" err="1"/>
              <a:t>RefSets</a:t>
            </a:r>
            <a:endParaRPr lang="en-US" b="1" dirty="0"/>
          </a:p>
          <a:p>
            <a:pPr marL="285750" indent="-285750">
              <a:buFont typeface="Arial" panose="020B0604020202020204" pitchFamily="34" charset="0"/>
              <a:buChar char="•"/>
            </a:pPr>
            <a:r>
              <a:rPr lang="en-US" dirty="0"/>
              <a:t>All file data types, names, and  fields are </a:t>
            </a:r>
            <a:r>
              <a:rPr lang="en-US" b="1" dirty="0"/>
              <a:t>verified</a:t>
            </a:r>
            <a:r>
              <a:rPr lang="en-US" dirty="0"/>
              <a:t> to contain RF2 appropriate formats, ranges, and values (min &amp; max)</a:t>
            </a:r>
          </a:p>
          <a:p>
            <a:pPr marL="285750" indent="-285750">
              <a:buFont typeface="Arial" panose="020B0604020202020204" pitchFamily="34" charset="0"/>
              <a:buChar char="•"/>
            </a:pPr>
            <a:r>
              <a:rPr lang="en-US" dirty="0"/>
              <a:t>Files are </a:t>
            </a:r>
            <a:r>
              <a:rPr lang="en-US" b="1" dirty="0"/>
              <a:t>zipped</a:t>
            </a:r>
            <a:r>
              <a:rPr lang="en-US" dirty="0"/>
              <a:t> in an RF2 </a:t>
            </a:r>
            <a:r>
              <a:rPr lang="en-US" b="1" dirty="0"/>
              <a:t>valid</a:t>
            </a:r>
            <a:r>
              <a:rPr lang="en-US" dirty="0"/>
              <a:t> directory structure</a:t>
            </a:r>
          </a:p>
        </p:txBody>
      </p:sp>
      <p:sp>
        <p:nvSpPr>
          <p:cNvPr id="8" name="Left Brace 7">
            <a:extLst>
              <a:ext uri="{FF2B5EF4-FFF2-40B4-BE49-F238E27FC236}">
                <a16:creationId xmlns:a16="http://schemas.microsoft.com/office/drawing/2014/main" id="{0AFBB51D-0571-2A44-81BA-52943998D5AC}"/>
              </a:ext>
            </a:extLst>
          </p:cNvPr>
          <p:cNvSpPr/>
          <p:nvPr/>
        </p:nvSpPr>
        <p:spPr>
          <a:xfrm>
            <a:off x="1597069" y="3061777"/>
            <a:ext cx="618747" cy="1096745"/>
          </a:xfrm>
          <a:prstGeom prst="leftBrace">
            <a:avLst>
              <a:gd name="adj1" fmla="val 8333"/>
              <a:gd name="adj2" fmla="val 39062"/>
            </a:avLst>
          </a:prstGeom>
          <a:ln w="317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359A953B-361B-9F43-B818-4FC400D87EA7}"/>
              </a:ext>
            </a:extLst>
          </p:cNvPr>
          <p:cNvSpPr txBox="1"/>
          <p:nvPr/>
        </p:nvSpPr>
        <p:spPr>
          <a:xfrm>
            <a:off x="2350976" y="3009984"/>
            <a:ext cx="6634980"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t>Convert</a:t>
            </a:r>
            <a:r>
              <a:rPr lang="en-US" dirty="0"/>
              <a:t> all SCTIDs (</a:t>
            </a:r>
            <a:r>
              <a:rPr lang="en-US" dirty="0" err="1"/>
              <a:t>moduleId</a:t>
            </a:r>
            <a:r>
              <a:rPr lang="en-US" dirty="0"/>
              <a:t>, </a:t>
            </a:r>
            <a:r>
              <a:rPr lang="en-US" dirty="0" err="1"/>
              <a:t>refsetId</a:t>
            </a:r>
            <a:r>
              <a:rPr lang="en-US" dirty="0"/>
              <a:t>, and </a:t>
            </a:r>
            <a:r>
              <a:rPr lang="en-US" dirty="0" err="1"/>
              <a:t>referencedComponentId</a:t>
            </a:r>
            <a:r>
              <a:rPr lang="en-US" dirty="0"/>
              <a:t>) to </a:t>
            </a:r>
            <a:r>
              <a:rPr lang="en-US" b="1" dirty="0"/>
              <a:t>valid UUID Type 3 </a:t>
            </a:r>
            <a:r>
              <a:rPr lang="en-US" dirty="0"/>
              <a:t>IDs (ISO-8859-1)</a:t>
            </a:r>
          </a:p>
          <a:p>
            <a:pPr marL="285750" indent="-285750">
              <a:buFont typeface="Arial" panose="020B0604020202020204" pitchFamily="34" charset="0"/>
              <a:buChar char="•"/>
            </a:pPr>
            <a:r>
              <a:rPr lang="en-US" dirty="0"/>
              <a:t>UUID generation must use consistent </a:t>
            </a:r>
            <a:r>
              <a:rPr lang="en-US" b="1" dirty="0"/>
              <a:t>namespace</a:t>
            </a:r>
            <a:r>
              <a:rPr lang="en-US" dirty="0"/>
              <a:t> </a:t>
            </a:r>
            <a:r>
              <a:rPr lang="en-US" b="1" dirty="0"/>
              <a:t>seed</a:t>
            </a:r>
          </a:p>
          <a:p>
            <a:pPr marL="285750" indent="-285750">
              <a:buFont typeface="Arial" panose="020B0604020202020204" pitchFamily="34" charset="0"/>
              <a:buChar char="•"/>
            </a:pPr>
            <a:r>
              <a:rPr lang="en-US" dirty="0"/>
              <a:t>Add additional </a:t>
            </a:r>
            <a:r>
              <a:rPr lang="en-US" b="1" dirty="0" err="1"/>
              <a:t>authorId</a:t>
            </a:r>
            <a:r>
              <a:rPr lang="en-US" dirty="0"/>
              <a:t> and </a:t>
            </a:r>
            <a:r>
              <a:rPr lang="en-US" b="1" dirty="0" err="1"/>
              <a:t>pathId</a:t>
            </a:r>
            <a:r>
              <a:rPr lang="en-US" dirty="0"/>
              <a:t> Type 3 UUID IDs</a:t>
            </a:r>
          </a:p>
        </p:txBody>
      </p:sp>
      <p:sp>
        <p:nvSpPr>
          <p:cNvPr id="11" name="TextBox 10">
            <a:extLst>
              <a:ext uri="{FF2B5EF4-FFF2-40B4-BE49-F238E27FC236}">
                <a16:creationId xmlns:a16="http://schemas.microsoft.com/office/drawing/2014/main" id="{590A9B8E-A077-4444-BDFF-E8B2005D2D0C}"/>
              </a:ext>
            </a:extLst>
          </p:cNvPr>
          <p:cNvSpPr txBox="1"/>
          <p:nvPr/>
        </p:nvSpPr>
        <p:spPr>
          <a:xfrm>
            <a:off x="2350974" y="4444851"/>
            <a:ext cx="6287911"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t>Rename </a:t>
            </a:r>
            <a:r>
              <a:rPr lang="en-US" dirty="0"/>
              <a:t>file to include “assemblage_ ” prefix, data types would included after “assemblage”</a:t>
            </a:r>
          </a:p>
          <a:p>
            <a:pPr marL="285750" indent="-285750">
              <a:buFont typeface="Arial" panose="020B0604020202020204" pitchFamily="34" charset="0"/>
              <a:buChar char="•"/>
            </a:pPr>
            <a:r>
              <a:rPr lang="en-US" b="1" dirty="0"/>
              <a:t>Allow </a:t>
            </a:r>
            <a:r>
              <a:rPr lang="en-US" dirty="0"/>
              <a:t>for </a:t>
            </a:r>
            <a:r>
              <a:rPr lang="en-US" b="1" dirty="0"/>
              <a:t>spaces</a:t>
            </a:r>
            <a:r>
              <a:rPr lang="en-US" dirty="0"/>
              <a:t> in file name (e.g. assemblage_ Ambiguous Compound Snapshot)</a:t>
            </a:r>
          </a:p>
          <a:p>
            <a:pPr marL="285750" indent="-285750">
              <a:buFont typeface="Arial" panose="020B0604020202020204" pitchFamily="34" charset="0"/>
              <a:buChar char="•"/>
            </a:pPr>
            <a:r>
              <a:rPr lang="en-US" b="1" dirty="0"/>
              <a:t>Zip</a:t>
            </a:r>
            <a:r>
              <a:rPr lang="en-US" dirty="0"/>
              <a:t> files in appropriate directory called “Assemblage”</a:t>
            </a:r>
          </a:p>
        </p:txBody>
      </p:sp>
    </p:spTree>
    <p:extLst>
      <p:ext uri="{BB962C8B-B14F-4D97-AF65-F5344CB8AC3E}">
        <p14:creationId xmlns:p14="http://schemas.microsoft.com/office/powerpoint/2010/main" val="2247511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8942CEE-0945-4CA5-AFF5-7C51190E5E11}"/>
              </a:ext>
            </a:extLst>
          </p:cNvPr>
          <p:cNvSpPr>
            <a:spLocks noGrp="1"/>
          </p:cNvSpPr>
          <p:nvPr>
            <p:ph type="title"/>
          </p:nvPr>
        </p:nvSpPr>
        <p:spPr>
          <a:xfrm>
            <a:off x="141609" y="19518"/>
            <a:ext cx="7223121" cy="1024072"/>
          </a:xfrm>
        </p:spPr>
        <p:txBody>
          <a:bodyPr>
            <a:normAutofit/>
          </a:bodyPr>
          <a:lstStyle/>
          <a:p>
            <a:r>
              <a:rPr lang="en-US" sz="2000" dirty="0" err="1"/>
              <a:t>RefSet</a:t>
            </a:r>
            <a:r>
              <a:rPr lang="en-US" sz="2000" dirty="0"/>
              <a:t> Representation in </a:t>
            </a:r>
            <a:r>
              <a:rPr lang="en-US" sz="2000" dirty="0" err="1"/>
              <a:t>Solor</a:t>
            </a:r>
            <a:r>
              <a:rPr lang="en-US" sz="2000" dirty="0"/>
              <a:t> – Current Status</a:t>
            </a:r>
          </a:p>
        </p:txBody>
      </p:sp>
      <p:sp>
        <p:nvSpPr>
          <p:cNvPr id="5" name="Slide Number Placeholder 4">
            <a:extLst>
              <a:ext uri="{FF2B5EF4-FFF2-40B4-BE49-F238E27FC236}">
                <a16:creationId xmlns:a16="http://schemas.microsoft.com/office/drawing/2014/main" id="{9EE88B40-3AE0-4D45-93F8-BF3FFB388A54}"/>
              </a:ext>
            </a:extLst>
          </p:cNvPr>
          <p:cNvSpPr>
            <a:spLocks noGrp="1"/>
          </p:cNvSpPr>
          <p:nvPr>
            <p:ph type="sldNum" sz="quarter" idx="12"/>
          </p:nvPr>
        </p:nvSpPr>
        <p:spPr>
          <a:xfrm>
            <a:off x="6816587" y="6322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19D20D-F37E-4BB9-9384-79154AD1BAC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6" name="Group 45">
            <a:extLst>
              <a:ext uri="{FF2B5EF4-FFF2-40B4-BE49-F238E27FC236}">
                <a16:creationId xmlns:a16="http://schemas.microsoft.com/office/drawing/2014/main" id="{D4CB08BD-192E-9549-A7B1-BFF38D991451}"/>
              </a:ext>
            </a:extLst>
          </p:cNvPr>
          <p:cNvGrpSpPr/>
          <p:nvPr/>
        </p:nvGrpSpPr>
        <p:grpSpPr>
          <a:xfrm>
            <a:off x="679198" y="1302594"/>
            <a:ext cx="7785605" cy="3182444"/>
            <a:chOff x="213779" y="1302594"/>
            <a:chExt cx="7785605" cy="3182444"/>
          </a:xfrm>
        </p:grpSpPr>
        <p:pic>
          <p:nvPicPr>
            <p:cNvPr id="23" name="Picture 22">
              <a:extLst>
                <a:ext uri="{FF2B5EF4-FFF2-40B4-BE49-F238E27FC236}">
                  <a16:creationId xmlns:a16="http://schemas.microsoft.com/office/drawing/2014/main" id="{D9A9765E-7378-9640-80DD-A310B64EE41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85333" y="2881081"/>
              <a:ext cx="6814051" cy="1603957"/>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E420DD5F-C6F1-EE4D-AA24-BE43FE49D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333" y="1302594"/>
              <a:ext cx="5712178" cy="1370627"/>
            </a:xfrm>
            <a:prstGeom prst="rect">
              <a:avLst/>
            </a:prstGeom>
            <a:ln>
              <a:noFill/>
            </a:ln>
            <a:effectLst>
              <a:outerShdw blurRad="292100" dist="139700" dir="2700000" algn="tl" rotWithShape="0">
                <a:srgbClr val="333333">
                  <a:alpha val="65000"/>
                </a:srgbClr>
              </a:outerShdw>
            </a:effectLst>
          </p:spPr>
        </p:pic>
        <p:sp>
          <p:nvSpPr>
            <p:cNvPr id="28" name="Freeform 350">
              <a:extLst>
                <a:ext uri="{FF2B5EF4-FFF2-40B4-BE49-F238E27FC236}">
                  <a16:creationId xmlns:a16="http://schemas.microsoft.com/office/drawing/2014/main" id="{1FCCA74D-B2E8-954A-91EC-737C9F25826D}"/>
                </a:ext>
              </a:extLst>
            </p:cNvPr>
            <p:cNvSpPr>
              <a:spLocks noEditPoints="1"/>
            </p:cNvSpPr>
            <p:nvPr/>
          </p:nvSpPr>
          <p:spPr bwMode="auto">
            <a:xfrm>
              <a:off x="276961" y="1656490"/>
              <a:ext cx="687031" cy="662833"/>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solidFill>
              <a:srgbClr val="5BC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29" name="Freeform 350">
              <a:extLst>
                <a:ext uri="{FF2B5EF4-FFF2-40B4-BE49-F238E27FC236}">
                  <a16:creationId xmlns:a16="http://schemas.microsoft.com/office/drawing/2014/main" id="{6601E3A2-68DC-A04F-8034-59A25D83946A}"/>
                </a:ext>
              </a:extLst>
            </p:cNvPr>
            <p:cNvSpPr>
              <a:spLocks noEditPoints="1"/>
            </p:cNvSpPr>
            <p:nvPr/>
          </p:nvSpPr>
          <p:spPr bwMode="auto">
            <a:xfrm flipH="1">
              <a:off x="276961" y="3323115"/>
              <a:ext cx="750791" cy="719887"/>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solidFill>
              <a:srgbClr val="2972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30" name="TextBox 29">
              <a:extLst>
                <a:ext uri="{FF2B5EF4-FFF2-40B4-BE49-F238E27FC236}">
                  <a16:creationId xmlns:a16="http://schemas.microsoft.com/office/drawing/2014/main" id="{A725B2F9-0C8D-A345-947C-EF9FD8CCF002}"/>
                </a:ext>
              </a:extLst>
            </p:cNvPr>
            <p:cNvSpPr txBox="1"/>
            <p:nvPr/>
          </p:nvSpPr>
          <p:spPr>
            <a:xfrm>
              <a:off x="213779" y="2319323"/>
              <a:ext cx="741902" cy="261610"/>
            </a:xfrm>
            <a:prstGeom prst="rect">
              <a:avLst/>
            </a:prstGeom>
            <a:noFill/>
          </p:spPr>
          <p:txBody>
            <a:bodyPr wrap="square" rtlCol="0">
              <a:spAutoFit/>
            </a:bodyPr>
            <a:lstStyle/>
            <a:p>
              <a:r>
                <a:rPr lang="en-US" sz="1100" dirty="0"/>
                <a:t>SNOMED</a:t>
              </a:r>
            </a:p>
          </p:txBody>
        </p:sp>
        <p:sp>
          <p:nvSpPr>
            <p:cNvPr id="31" name="TextBox 30">
              <a:extLst>
                <a:ext uri="{FF2B5EF4-FFF2-40B4-BE49-F238E27FC236}">
                  <a16:creationId xmlns:a16="http://schemas.microsoft.com/office/drawing/2014/main" id="{333AA7E7-84E3-EF4D-806E-07CD41344AA0}"/>
                </a:ext>
              </a:extLst>
            </p:cNvPr>
            <p:cNvSpPr txBox="1"/>
            <p:nvPr/>
          </p:nvSpPr>
          <p:spPr>
            <a:xfrm>
              <a:off x="387652" y="4043002"/>
              <a:ext cx="529408" cy="261610"/>
            </a:xfrm>
            <a:prstGeom prst="rect">
              <a:avLst/>
            </a:prstGeom>
            <a:noFill/>
          </p:spPr>
          <p:txBody>
            <a:bodyPr wrap="square" rtlCol="0">
              <a:spAutoFit/>
            </a:bodyPr>
            <a:lstStyle/>
            <a:p>
              <a:r>
                <a:rPr lang="en-US" sz="1100" dirty="0"/>
                <a:t>Solor</a:t>
              </a:r>
            </a:p>
          </p:txBody>
        </p:sp>
      </p:grpSp>
      <p:grpSp>
        <p:nvGrpSpPr>
          <p:cNvPr id="45" name="Group 44">
            <a:extLst>
              <a:ext uri="{FF2B5EF4-FFF2-40B4-BE49-F238E27FC236}">
                <a16:creationId xmlns:a16="http://schemas.microsoft.com/office/drawing/2014/main" id="{6C33E6D5-C5CE-8643-8422-FB8750814E8C}"/>
              </a:ext>
            </a:extLst>
          </p:cNvPr>
          <p:cNvGrpSpPr/>
          <p:nvPr/>
        </p:nvGrpSpPr>
        <p:grpSpPr>
          <a:xfrm>
            <a:off x="617741" y="4815219"/>
            <a:ext cx="7908518" cy="1173340"/>
            <a:chOff x="470424" y="4815219"/>
            <a:chExt cx="7908518" cy="1173340"/>
          </a:xfrm>
        </p:grpSpPr>
        <p:sp>
          <p:nvSpPr>
            <p:cNvPr id="32" name="TextBox 31">
              <a:extLst>
                <a:ext uri="{FF2B5EF4-FFF2-40B4-BE49-F238E27FC236}">
                  <a16:creationId xmlns:a16="http://schemas.microsoft.com/office/drawing/2014/main" id="{EFF2FFEC-B3BE-8847-A91D-2CF441AEF041}"/>
                </a:ext>
              </a:extLst>
            </p:cNvPr>
            <p:cNvSpPr txBox="1"/>
            <p:nvPr/>
          </p:nvSpPr>
          <p:spPr>
            <a:xfrm>
              <a:off x="584730" y="4819008"/>
              <a:ext cx="2034292" cy="1169551"/>
            </a:xfrm>
            <a:prstGeom prst="rect">
              <a:avLst/>
            </a:prstGeom>
            <a:noFill/>
          </p:spPr>
          <p:txBody>
            <a:bodyPr wrap="square" rtlCol="0">
              <a:spAutoFit/>
            </a:bodyPr>
            <a:lstStyle/>
            <a:p>
              <a:r>
                <a:rPr lang="en-US" sz="1400" dirty="0"/>
                <a:t>Ambiguous Compound</a:t>
              </a:r>
            </a:p>
            <a:p>
              <a:r>
                <a:rPr lang="en-US" sz="1400" dirty="0"/>
                <a:t>Ambiguous Negated</a:t>
              </a:r>
            </a:p>
            <a:p>
              <a:r>
                <a:rPr lang="en-US" sz="1400" dirty="0"/>
                <a:t>Ambiguous Patient</a:t>
              </a:r>
            </a:p>
            <a:p>
              <a:r>
                <a:rPr lang="en-US" sz="1400" dirty="0"/>
                <a:t>Is Compound</a:t>
              </a:r>
            </a:p>
            <a:p>
              <a:r>
                <a:rPr lang="en-US" sz="1400" dirty="0"/>
                <a:t>Is Negated</a:t>
              </a:r>
            </a:p>
          </p:txBody>
        </p:sp>
        <p:sp>
          <p:nvSpPr>
            <p:cNvPr id="33" name="Rectangle 32">
              <a:extLst>
                <a:ext uri="{FF2B5EF4-FFF2-40B4-BE49-F238E27FC236}">
                  <a16:creationId xmlns:a16="http://schemas.microsoft.com/office/drawing/2014/main" id="{03B6A731-6FCF-2247-AA31-6E8875E965AE}"/>
                </a:ext>
              </a:extLst>
            </p:cNvPr>
            <p:cNvSpPr/>
            <p:nvPr/>
          </p:nvSpPr>
          <p:spPr>
            <a:xfrm>
              <a:off x="2523067" y="4819008"/>
              <a:ext cx="1563511" cy="954107"/>
            </a:xfrm>
            <a:prstGeom prst="rect">
              <a:avLst/>
            </a:prstGeom>
          </p:spPr>
          <p:txBody>
            <a:bodyPr wrap="square">
              <a:spAutoFit/>
            </a:bodyPr>
            <a:lstStyle/>
            <a:p>
              <a:r>
                <a:rPr lang="en-US" sz="1400" dirty="0"/>
                <a:t>Is Not Compound</a:t>
              </a:r>
            </a:p>
            <a:p>
              <a:r>
                <a:rPr lang="en-US" sz="1400" dirty="0"/>
                <a:t>Is Not Negated</a:t>
              </a:r>
            </a:p>
            <a:p>
              <a:r>
                <a:rPr lang="en-US" sz="1400" dirty="0"/>
                <a:t>Patient Is</a:t>
              </a:r>
            </a:p>
            <a:p>
              <a:r>
                <a:rPr lang="en-US" sz="1400" dirty="0"/>
                <a:t>Patient Not</a:t>
              </a:r>
            </a:p>
          </p:txBody>
        </p:sp>
        <p:pic>
          <p:nvPicPr>
            <p:cNvPr id="34" name="Graphic 33" descr="Checkmark">
              <a:extLst>
                <a:ext uri="{FF2B5EF4-FFF2-40B4-BE49-F238E27FC236}">
                  <a16:creationId xmlns:a16="http://schemas.microsoft.com/office/drawing/2014/main" id="{FE83694C-C9CE-EC42-AED3-BB30DBAE15A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0837" y="4842812"/>
              <a:ext cx="227786" cy="227786"/>
            </a:xfrm>
            <a:prstGeom prst="rect">
              <a:avLst/>
            </a:prstGeom>
          </p:spPr>
        </p:pic>
        <p:pic>
          <p:nvPicPr>
            <p:cNvPr id="35" name="Graphic 34" descr="Checkmark">
              <a:extLst>
                <a:ext uri="{FF2B5EF4-FFF2-40B4-BE49-F238E27FC236}">
                  <a16:creationId xmlns:a16="http://schemas.microsoft.com/office/drawing/2014/main" id="{E5CEDCD3-1FC9-C34D-A128-281422FC526E}"/>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0424" y="5049864"/>
              <a:ext cx="227786" cy="227786"/>
            </a:xfrm>
            <a:prstGeom prst="rect">
              <a:avLst/>
            </a:prstGeom>
          </p:spPr>
        </p:pic>
        <p:pic>
          <p:nvPicPr>
            <p:cNvPr id="36" name="Graphic 35" descr="Checkmark">
              <a:extLst>
                <a:ext uri="{FF2B5EF4-FFF2-40B4-BE49-F238E27FC236}">
                  <a16:creationId xmlns:a16="http://schemas.microsoft.com/office/drawing/2014/main" id="{CD9C425C-0761-B541-B5A4-DE9493701B5C}"/>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0424" y="5302442"/>
              <a:ext cx="227786" cy="227786"/>
            </a:xfrm>
            <a:prstGeom prst="rect">
              <a:avLst/>
            </a:prstGeom>
          </p:spPr>
        </p:pic>
        <p:pic>
          <p:nvPicPr>
            <p:cNvPr id="37" name="Graphic 36" descr="Checkmark">
              <a:extLst>
                <a:ext uri="{FF2B5EF4-FFF2-40B4-BE49-F238E27FC236}">
                  <a16:creationId xmlns:a16="http://schemas.microsoft.com/office/drawing/2014/main" id="{9EF7B9AB-F5E8-B247-8C84-CE2F29F351F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0424" y="5494905"/>
              <a:ext cx="227786" cy="227786"/>
            </a:xfrm>
            <a:prstGeom prst="rect">
              <a:avLst/>
            </a:prstGeom>
          </p:spPr>
        </p:pic>
        <p:pic>
          <p:nvPicPr>
            <p:cNvPr id="38" name="Graphic 37" descr="Checkmark">
              <a:extLst>
                <a:ext uri="{FF2B5EF4-FFF2-40B4-BE49-F238E27FC236}">
                  <a16:creationId xmlns:a16="http://schemas.microsoft.com/office/drawing/2014/main" id="{3AB7E731-0C5E-C548-A5F8-9D9ECC994C1A}"/>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0424" y="5722691"/>
              <a:ext cx="227786" cy="227786"/>
            </a:xfrm>
            <a:prstGeom prst="rect">
              <a:avLst/>
            </a:prstGeom>
          </p:spPr>
        </p:pic>
        <p:pic>
          <p:nvPicPr>
            <p:cNvPr id="39" name="Graphic 38" descr="Checkmark">
              <a:extLst>
                <a:ext uri="{FF2B5EF4-FFF2-40B4-BE49-F238E27FC236}">
                  <a16:creationId xmlns:a16="http://schemas.microsoft.com/office/drawing/2014/main" id="{E360C9AE-4AD1-FD41-87AE-27250C2F019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95771" y="4842812"/>
              <a:ext cx="227786" cy="227786"/>
            </a:xfrm>
            <a:prstGeom prst="rect">
              <a:avLst/>
            </a:prstGeom>
          </p:spPr>
        </p:pic>
        <p:pic>
          <p:nvPicPr>
            <p:cNvPr id="40" name="Graphic 39" descr="Checkmark">
              <a:extLst>
                <a:ext uri="{FF2B5EF4-FFF2-40B4-BE49-F238E27FC236}">
                  <a16:creationId xmlns:a16="http://schemas.microsoft.com/office/drawing/2014/main" id="{2E8BB660-EE0A-1D46-8E98-DDBA39B5261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95358" y="5074656"/>
              <a:ext cx="227786" cy="227786"/>
            </a:xfrm>
            <a:prstGeom prst="rect">
              <a:avLst/>
            </a:prstGeom>
          </p:spPr>
        </p:pic>
        <p:pic>
          <p:nvPicPr>
            <p:cNvPr id="41" name="Graphic 40" descr="Checkmark">
              <a:extLst>
                <a:ext uri="{FF2B5EF4-FFF2-40B4-BE49-F238E27FC236}">
                  <a16:creationId xmlns:a16="http://schemas.microsoft.com/office/drawing/2014/main" id="{F855EABF-C1F6-5045-A487-D01F66B4AD9C}"/>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89892" y="5286102"/>
              <a:ext cx="227786" cy="227786"/>
            </a:xfrm>
            <a:prstGeom prst="rect">
              <a:avLst/>
            </a:prstGeom>
          </p:spPr>
        </p:pic>
        <p:pic>
          <p:nvPicPr>
            <p:cNvPr id="42" name="Graphic 41" descr="Checkmark">
              <a:extLst>
                <a:ext uri="{FF2B5EF4-FFF2-40B4-BE49-F238E27FC236}">
                  <a16:creationId xmlns:a16="http://schemas.microsoft.com/office/drawing/2014/main" id="{E7527872-2BD8-FF4A-AAB3-6B0E1C73C86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95358" y="5507717"/>
              <a:ext cx="227786" cy="227786"/>
            </a:xfrm>
            <a:prstGeom prst="rect">
              <a:avLst/>
            </a:prstGeom>
          </p:spPr>
        </p:pic>
        <p:sp>
          <p:nvSpPr>
            <p:cNvPr id="43" name="TextBox 42">
              <a:extLst>
                <a:ext uri="{FF2B5EF4-FFF2-40B4-BE49-F238E27FC236}">
                  <a16:creationId xmlns:a16="http://schemas.microsoft.com/office/drawing/2014/main" id="{DBB9EDC2-CC76-3445-B508-BA5227C9FFF4}"/>
                </a:ext>
              </a:extLst>
            </p:cNvPr>
            <p:cNvSpPr txBox="1"/>
            <p:nvPr/>
          </p:nvSpPr>
          <p:spPr>
            <a:xfrm>
              <a:off x="4213874" y="4815219"/>
              <a:ext cx="2041713" cy="1169551"/>
            </a:xfrm>
            <a:prstGeom prst="rect">
              <a:avLst/>
            </a:prstGeom>
            <a:noFill/>
          </p:spPr>
          <p:txBody>
            <a:bodyPr wrap="none" rtlCol="0">
              <a:spAutoFit/>
            </a:bodyPr>
            <a:lstStyle/>
            <a:p>
              <a:r>
                <a:rPr lang="en-US" sz="1400" dirty="0"/>
                <a:t>Ambiguous Laterality</a:t>
              </a:r>
            </a:p>
            <a:p>
              <a:r>
                <a:rPr lang="en-US" sz="1400" dirty="0"/>
                <a:t>Doesn't Include Laterality</a:t>
              </a:r>
            </a:p>
            <a:p>
              <a:r>
                <a:rPr lang="en-US" sz="1400" dirty="0"/>
                <a:t>Laterality Correct</a:t>
              </a:r>
            </a:p>
            <a:p>
              <a:r>
                <a:rPr lang="en-US" sz="1400" dirty="0"/>
                <a:t>Laterality Incorrect</a:t>
              </a:r>
            </a:p>
            <a:p>
              <a:r>
                <a:rPr lang="en-US" sz="1400" dirty="0"/>
                <a:t>Inverse</a:t>
              </a:r>
            </a:p>
          </p:txBody>
        </p:sp>
        <p:sp>
          <p:nvSpPr>
            <p:cNvPr id="44" name="TextBox 43">
              <a:extLst>
                <a:ext uri="{FF2B5EF4-FFF2-40B4-BE49-F238E27FC236}">
                  <a16:creationId xmlns:a16="http://schemas.microsoft.com/office/drawing/2014/main" id="{B42AAF46-BAC4-EB49-AAB5-C8E82C9E03AA}"/>
                </a:ext>
              </a:extLst>
            </p:cNvPr>
            <p:cNvSpPr txBox="1"/>
            <p:nvPr/>
          </p:nvSpPr>
          <p:spPr>
            <a:xfrm>
              <a:off x="6382883" y="4837675"/>
              <a:ext cx="1996059" cy="523220"/>
            </a:xfrm>
            <a:prstGeom prst="rect">
              <a:avLst/>
            </a:prstGeom>
            <a:noFill/>
          </p:spPr>
          <p:txBody>
            <a:bodyPr wrap="none" rtlCol="0">
              <a:spAutoFit/>
            </a:bodyPr>
            <a:lstStyle/>
            <a:p>
              <a:r>
                <a:rPr lang="en-US" sz="1400" dirty="0"/>
                <a:t>Can Be Fully Defined</a:t>
              </a:r>
            </a:p>
            <a:p>
              <a:r>
                <a:rPr lang="en-US" sz="1400" dirty="0"/>
                <a:t>Can Not Be Fully Defined</a:t>
              </a:r>
            </a:p>
          </p:txBody>
        </p:sp>
      </p:grpSp>
    </p:spTree>
    <p:extLst>
      <p:ext uri="{BB962C8B-B14F-4D97-AF65-F5344CB8AC3E}">
        <p14:creationId xmlns:p14="http://schemas.microsoft.com/office/powerpoint/2010/main" val="3084325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8942CEE-0945-4CA5-AFF5-7C51190E5E11}"/>
              </a:ext>
            </a:extLst>
          </p:cNvPr>
          <p:cNvSpPr>
            <a:spLocks noGrp="1"/>
          </p:cNvSpPr>
          <p:nvPr>
            <p:ph type="title"/>
          </p:nvPr>
        </p:nvSpPr>
        <p:spPr>
          <a:xfrm>
            <a:off x="141609" y="19518"/>
            <a:ext cx="7223121" cy="1024072"/>
          </a:xfrm>
        </p:spPr>
        <p:txBody>
          <a:bodyPr>
            <a:normAutofit/>
          </a:bodyPr>
          <a:lstStyle/>
          <a:p>
            <a:pPr lvl="0"/>
            <a:r>
              <a:rPr lang="en-US" sz="2000" dirty="0" err="1"/>
              <a:t>RefSet</a:t>
            </a:r>
            <a:r>
              <a:rPr lang="en-US" sz="2000" dirty="0"/>
              <a:t> Representation in </a:t>
            </a:r>
            <a:r>
              <a:rPr lang="en-US" sz="2000" dirty="0" err="1"/>
              <a:t>Solor</a:t>
            </a:r>
            <a:r>
              <a:rPr lang="en-US" sz="2000" dirty="0"/>
              <a:t> – Assemblages in Action!</a:t>
            </a:r>
          </a:p>
        </p:txBody>
      </p:sp>
      <p:sp>
        <p:nvSpPr>
          <p:cNvPr id="5" name="Slide Number Placeholder 4">
            <a:extLst>
              <a:ext uri="{FF2B5EF4-FFF2-40B4-BE49-F238E27FC236}">
                <a16:creationId xmlns:a16="http://schemas.microsoft.com/office/drawing/2014/main" id="{9EE88B40-3AE0-4D45-93F8-BF3FFB388A54}"/>
              </a:ext>
            </a:extLst>
          </p:cNvPr>
          <p:cNvSpPr>
            <a:spLocks noGrp="1"/>
          </p:cNvSpPr>
          <p:nvPr>
            <p:ph type="sldNum" sz="quarter" idx="12"/>
          </p:nvPr>
        </p:nvSpPr>
        <p:spPr>
          <a:xfrm>
            <a:off x="6816587" y="6322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19D20D-F37E-4BB9-9384-79154AD1BAC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D360D3EB-F346-BF4C-BA83-AEE9B2584F0E}"/>
              </a:ext>
            </a:extLst>
          </p:cNvPr>
          <p:cNvPicPr>
            <a:picLocks noChangeAspect="1"/>
          </p:cNvPicPr>
          <p:nvPr/>
        </p:nvPicPr>
        <p:blipFill rotWithShape="1">
          <a:blip r:embed="rId2"/>
          <a:srcRect b="48293"/>
          <a:stretch/>
        </p:blipFill>
        <p:spPr>
          <a:xfrm>
            <a:off x="141609" y="1280137"/>
            <a:ext cx="6167726" cy="2795891"/>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DA429E9D-1137-C445-94C0-13DB2DB92145}"/>
              </a:ext>
            </a:extLst>
          </p:cNvPr>
          <p:cNvPicPr>
            <a:picLocks noChangeAspect="1"/>
          </p:cNvPicPr>
          <p:nvPr/>
        </p:nvPicPr>
        <p:blipFill>
          <a:blip r:embed="rId3"/>
          <a:stretch>
            <a:fillRect/>
          </a:stretch>
        </p:blipFill>
        <p:spPr>
          <a:xfrm>
            <a:off x="4856599" y="3217332"/>
            <a:ext cx="4017388" cy="2750961"/>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55525B78-07DB-3541-BD6C-C9632BFB8379}"/>
              </a:ext>
            </a:extLst>
          </p:cNvPr>
          <p:cNvPicPr>
            <a:picLocks noChangeAspect="1"/>
          </p:cNvPicPr>
          <p:nvPr/>
        </p:nvPicPr>
        <p:blipFill>
          <a:blip r:embed="rId4"/>
          <a:stretch>
            <a:fillRect/>
          </a:stretch>
        </p:blipFill>
        <p:spPr>
          <a:xfrm>
            <a:off x="7002930" y="1552243"/>
            <a:ext cx="1498971" cy="1392983"/>
          </a:xfrm>
          <a:prstGeom prst="rect">
            <a:avLst/>
          </a:prstGeom>
        </p:spPr>
      </p:pic>
      <p:sp>
        <p:nvSpPr>
          <p:cNvPr id="29" name="TextBox 28">
            <a:extLst>
              <a:ext uri="{FF2B5EF4-FFF2-40B4-BE49-F238E27FC236}">
                <a16:creationId xmlns:a16="http://schemas.microsoft.com/office/drawing/2014/main" id="{5C9CAC18-EF2F-BD4F-8E20-1E80F8669013}"/>
              </a:ext>
            </a:extLst>
          </p:cNvPr>
          <p:cNvSpPr txBox="1"/>
          <p:nvPr/>
        </p:nvSpPr>
        <p:spPr>
          <a:xfrm>
            <a:off x="225778" y="4176889"/>
            <a:ext cx="4436533"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t>Above</a:t>
            </a:r>
            <a:r>
              <a:rPr lang="en-US" dirty="0"/>
              <a:t>: </a:t>
            </a:r>
            <a:r>
              <a:rPr lang="en-US" i="1" dirty="0"/>
              <a:t>Assemblage View </a:t>
            </a:r>
            <a:r>
              <a:rPr lang="en-US" dirty="0"/>
              <a:t>- Shows a list of concepts that are members of the Negated Assemblage</a:t>
            </a:r>
          </a:p>
          <a:p>
            <a:pPr marL="285750" indent="-285750">
              <a:buFont typeface="Arial" panose="020B0604020202020204" pitchFamily="34" charset="0"/>
              <a:buChar char="•"/>
            </a:pPr>
            <a:r>
              <a:rPr lang="en-US" b="1" dirty="0"/>
              <a:t>Right</a:t>
            </a:r>
            <a:r>
              <a:rPr lang="en-US" dirty="0"/>
              <a:t>: </a:t>
            </a:r>
            <a:r>
              <a:rPr lang="en-US" i="1" dirty="0"/>
              <a:t>Concept Details View </a:t>
            </a:r>
            <a:r>
              <a:rPr lang="en-US" dirty="0"/>
              <a:t>- Depicts a particular concept having multiple member Assemblages</a:t>
            </a:r>
          </a:p>
        </p:txBody>
      </p:sp>
    </p:spTree>
    <p:extLst>
      <p:ext uri="{BB962C8B-B14F-4D97-AF65-F5344CB8AC3E}">
        <p14:creationId xmlns:p14="http://schemas.microsoft.com/office/powerpoint/2010/main" val="981350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0BE3369-05B7-4C04-B5A5-3B2163F52B18}"/>
              </a:ext>
            </a:extLst>
          </p:cNvPr>
          <p:cNvSpPr>
            <a:spLocks noGrp="1"/>
          </p:cNvSpPr>
          <p:nvPr>
            <p:ph type="title"/>
          </p:nvPr>
        </p:nvSpPr>
        <p:spPr>
          <a:xfrm>
            <a:off x="139130" y="0"/>
            <a:ext cx="7846630" cy="1077433"/>
          </a:xfrm>
        </p:spPr>
        <p:txBody>
          <a:bodyPr>
            <a:normAutofit/>
          </a:bodyPr>
          <a:lstStyle/>
          <a:p>
            <a:r>
              <a:rPr lang="en-US" sz="2000" dirty="0"/>
              <a:t>Questions?</a:t>
            </a:r>
          </a:p>
        </p:txBody>
      </p:sp>
      <p:sp>
        <p:nvSpPr>
          <p:cNvPr id="6" name="Content Placeholder 2">
            <a:extLst>
              <a:ext uri="{FF2B5EF4-FFF2-40B4-BE49-F238E27FC236}">
                <a16:creationId xmlns:a16="http://schemas.microsoft.com/office/drawing/2014/main" id="{3B160DB6-2A01-4DA7-9F24-AD607E892956}"/>
              </a:ext>
            </a:extLst>
          </p:cNvPr>
          <p:cNvSpPr>
            <a:spLocks noGrp="1"/>
          </p:cNvSpPr>
          <p:nvPr>
            <p:ph idx="1"/>
          </p:nvPr>
        </p:nvSpPr>
        <p:spPr>
          <a:xfrm>
            <a:off x="838200" y="1825625"/>
            <a:ext cx="7147560" cy="1831975"/>
          </a:xfrm>
        </p:spPr>
        <p:txBody>
          <a:bodyPr>
            <a:normAutofit/>
          </a:bodyPr>
          <a:lstStyle/>
          <a:p>
            <a:pPr marL="0" indent="0">
              <a:buNone/>
            </a:pPr>
            <a:r>
              <a:rPr lang="en-US" sz="2000" dirty="0"/>
              <a:t>Tim Williams – </a:t>
            </a:r>
            <a:r>
              <a:rPr lang="en-US" sz="2000" dirty="0">
                <a:hlinkClick r:id="rId2"/>
              </a:rPr>
              <a:t>timowilliams@Deloitte.com</a:t>
            </a:r>
            <a:endParaRPr lang="en-US" sz="2000" dirty="0"/>
          </a:p>
          <a:p>
            <a:pPr marL="0" indent="0">
              <a:buNone/>
            </a:pPr>
            <a:r>
              <a:rPr lang="en-US" sz="2000" dirty="0"/>
              <a:t>Kirsten Haake – </a:t>
            </a:r>
            <a:r>
              <a:rPr lang="en-US" sz="2000" dirty="0">
                <a:hlinkClick r:id="rId3"/>
              </a:rPr>
              <a:t>khaake@Deloitte.com</a:t>
            </a:r>
            <a:endParaRPr lang="en-US" sz="2000" dirty="0"/>
          </a:p>
          <a:p>
            <a:pPr marL="0" indent="0">
              <a:buNone/>
            </a:pPr>
            <a:r>
              <a:rPr lang="en-US" sz="2000" dirty="0"/>
              <a:t>Andrew Sills – </a:t>
            </a:r>
            <a:r>
              <a:rPr lang="en-US" sz="2000" dirty="0">
                <a:hlinkClick r:id="rId4"/>
              </a:rPr>
              <a:t>asills@Deloitte.com</a:t>
            </a:r>
            <a:endParaRPr lang="en-US" sz="2000" dirty="0"/>
          </a:p>
          <a:p>
            <a:pPr marL="0" indent="0">
              <a:buNone/>
            </a:pPr>
            <a:endParaRPr lang="en-US" sz="2000" dirty="0"/>
          </a:p>
          <a:p>
            <a:pPr marL="0" indent="0">
              <a:buNone/>
            </a:pPr>
            <a:endParaRPr lang="en-US" sz="2000" dirty="0"/>
          </a:p>
        </p:txBody>
      </p:sp>
      <p:sp>
        <p:nvSpPr>
          <p:cNvPr id="7" name="Slide Number Placeholder 4">
            <a:extLst>
              <a:ext uri="{FF2B5EF4-FFF2-40B4-BE49-F238E27FC236}">
                <a16:creationId xmlns:a16="http://schemas.microsoft.com/office/drawing/2014/main" id="{4AA1782A-1F7E-425F-9C6B-56B3F154C33C}"/>
              </a:ext>
            </a:extLst>
          </p:cNvPr>
          <p:cNvSpPr>
            <a:spLocks noGrp="1"/>
          </p:cNvSpPr>
          <p:nvPr>
            <p:ph type="sldNum" sz="quarter" idx="12"/>
          </p:nvPr>
        </p:nvSpPr>
        <p:spPr>
          <a:xfrm>
            <a:off x="6816587" y="6322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19D20D-F37E-4BB9-9384-79154AD1BAC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842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84D3A4-9A27-478F-AEA2-B7B7E34CC7D1}"/>
              </a:ext>
            </a:extLst>
          </p:cNvPr>
          <p:cNvSpPr>
            <a:spLocks noGrp="1"/>
          </p:cNvSpPr>
          <p:nvPr>
            <p:ph idx="1"/>
          </p:nvPr>
        </p:nvSpPr>
        <p:spPr>
          <a:xfrm>
            <a:off x="623451" y="1547161"/>
            <a:ext cx="8044796" cy="4351339"/>
          </a:xfrm>
        </p:spPr>
        <p:txBody>
          <a:bodyPr>
            <a:normAutofit fontScale="92500" lnSpcReduction="20000"/>
          </a:bodyPr>
          <a:lstStyle/>
          <a:p>
            <a:pPr marL="0" indent="0">
              <a:buNone/>
            </a:pPr>
            <a:r>
              <a:rPr lang="en-US" sz="2200" b="1" u="sng" dirty="0"/>
              <a:t>General Approach</a:t>
            </a:r>
          </a:p>
          <a:p>
            <a:r>
              <a:rPr lang="en-US" sz="1800" dirty="0"/>
              <a:t>Evaluated 50,000 concepts to determine potential membership in one or more of the </a:t>
            </a:r>
            <a:r>
              <a:rPr lang="en-US" sz="1800" dirty="0" err="1"/>
              <a:t>RefSets</a:t>
            </a:r>
            <a:endParaRPr lang="en-US" sz="1800" dirty="0"/>
          </a:p>
          <a:p>
            <a:r>
              <a:rPr lang="en-US" sz="1800" dirty="0"/>
              <a:t>For each of the RefSets for inclusion, word patterns and attribute queries that explicitly or implicitly identify a concept as a member of RefSets were developed. Queries were applied to the relevant SNOMED CT hierarchies, for example:</a:t>
            </a:r>
          </a:p>
          <a:p>
            <a:pPr lvl="1"/>
            <a:r>
              <a:rPr lang="en-US" sz="1600" dirty="0"/>
              <a:t>Clinical Findings</a:t>
            </a:r>
          </a:p>
          <a:p>
            <a:pPr lvl="1"/>
            <a:r>
              <a:rPr lang="en-US" sz="1600" dirty="0"/>
              <a:t>Procedures</a:t>
            </a:r>
          </a:p>
          <a:p>
            <a:pPr lvl="1"/>
            <a:r>
              <a:rPr lang="en-US" sz="1600" dirty="0"/>
              <a:t>Body Structures </a:t>
            </a:r>
          </a:p>
          <a:p>
            <a:r>
              <a:rPr lang="en-US" sz="1800" dirty="0"/>
              <a:t>Based on keywords, terminologists developed a set of rules for each inclusion/exclusion to be applied to each </a:t>
            </a:r>
            <a:r>
              <a:rPr lang="en-US" sz="1800" dirty="0" err="1"/>
              <a:t>RefSet</a:t>
            </a:r>
            <a:endParaRPr lang="en-US" sz="1800" dirty="0"/>
          </a:p>
          <a:p>
            <a:r>
              <a:rPr lang="en-US" sz="1800" dirty="0"/>
              <a:t>Note:</a:t>
            </a:r>
          </a:p>
          <a:p>
            <a:pPr lvl="1"/>
            <a:r>
              <a:rPr lang="en-US" sz="1600" dirty="0"/>
              <a:t>The sets of concepts that resulted from the initial automated query were then assigned to at least two independent reviewers to confirm or deny </a:t>
            </a:r>
            <a:r>
              <a:rPr lang="en-US" sz="1600" dirty="0" err="1"/>
              <a:t>RefSet</a:t>
            </a:r>
            <a:r>
              <a:rPr lang="en-US" sz="1600" dirty="0"/>
              <a:t> membership of each concept based on the rule sets</a:t>
            </a:r>
          </a:p>
          <a:p>
            <a:pPr lvl="1"/>
            <a:r>
              <a:rPr lang="en-US" sz="1600" dirty="0"/>
              <a:t>Disagreements between reviewers were extracted and analyzed to determine if the rules needed to be adjusted in order to achieve maximum reproducibility</a:t>
            </a:r>
          </a:p>
          <a:p>
            <a:pPr lvl="1"/>
            <a:r>
              <a:rPr lang="en-US" sz="1600" dirty="0"/>
              <a:t>Adjustments included clarifying rules, adding rules, or in some cases eliminating ambiguous rules</a:t>
            </a:r>
          </a:p>
        </p:txBody>
      </p:sp>
      <p:sp>
        <p:nvSpPr>
          <p:cNvPr id="9" name="Title 1">
            <a:extLst>
              <a:ext uri="{FF2B5EF4-FFF2-40B4-BE49-F238E27FC236}">
                <a16:creationId xmlns:a16="http://schemas.microsoft.com/office/drawing/2014/main" id="{48942CEE-0945-4CA5-AFF5-7C51190E5E11}"/>
              </a:ext>
            </a:extLst>
          </p:cNvPr>
          <p:cNvSpPr>
            <a:spLocks noGrp="1"/>
          </p:cNvSpPr>
          <p:nvPr>
            <p:ph type="title"/>
          </p:nvPr>
        </p:nvSpPr>
        <p:spPr>
          <a:xfrm>
            <a:off x="141609" y="19518"/>
            <a:ext cx="7719691" cy="1024072"/>
          </a:xfrm>
        </p:spPr>
        <p:txBody>
          <a:bodyPr>
            <a:normAutofit/>
          </a:bodyPr>
          <a:lstStyle/>
          <a:p>
            <a:r>
              <a:rPr lang="en-US" sz="2000" dirty="0"/>
              <a:t>IAS Contract Content for Special Handling Reference Set Review (cont.)</a:t>
            </a:r>
          </a:p>
        </p:txBody>
      </p:sp>
      <p:sp>
        <p:nvSpPr>
          <p:cNvPr id="5" name="Slide Number Placeholder 4">
            <a:extLst>
              <a:ext uri="{FF2B5EF4-FFF2-40B4-BE49-F238E27FC236}">
                <a16:creationId xmlns:a16="http://schemas.microsoft.com/office/drawing/2014/main" id="{9EE88B40-3AE0-4D45-93F8-BF3FFB388A54}"/>
              </a:ext>
            </a:extLst>
          </p:cNvPr>
          <p:cNvSpPr>
            <a:spLocks noGrp="1"/>
          </p:cNvSpPr>
          <p:nvPr>
            <p:ph type="sldNum" sz="quarter" idx="12"/>
          </p:nvPr>
        </p:nvSpPr>
        <p:spPr>
          <a:xfrm>
            <a:off x="6816587" y="6322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19D20D-F37E-4BB9-9384-79154AD1BAC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6988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0"/>
            <a:ext cx="7886700" cy="1027546"/>
          </a:xfrm>
        </p:spPr>
        <p:txBody>
          <a:bodyPr>
            <a:normAutofit/>
          </a:bodyPr>
          <a:lstStyle/>
          <a:p>
            <a:r>
              <a:rPr lang="en-US" sz="2000" dirty="0"/>
              <a:t>Base Year RefSets </a:t>
            </a:r>
          </a:p>
        </p:txBody>
      </p:sp>
      <p:sp>
        <p:nvSpPr>
          <p:cNvPr id="3" name="Content Placeholder 2"/>
          <p:cNvSpPr>
            <a:spLocks noGrp="1"/>
          </p:cNvSpPr>
          <p:nvPr>
            <p:ph idx="1"/>
          </p:nvPr>
        </p:nvSpPr>
        <p:spPr>
          <a:xfrm>
            <a:off x="397643" y="1479116"/>
            <a:ext cx="7886700" cy="4351338"/>
          </a:xfrm>
        </p:spPr>
        <p:txBody>
          <a:bodyPr/>
          <a:lstStyle/>
          <a:p>
            <a:pPr lvl="1"/>
            <a:r>
              <a:rPr lang="en-US" sz="1800" dirty="0"/>
              <a:t>Negation</a:t>
            </a:r>
          </a:p>
          <a:p>
            <a:pPr lvl="1"/>
            <a:r>
              <a:rPr lang="en-US" sz="1800" dirty="0"/>
              <a:t>Compound</a:t>
            </a:r>
          </a:p>
          <a:p>
            <a:pPr lvl="1"/>
            <a:r>
              <a:rPr lang="en-US" sz="1800" dirty="0"/>
              <a:t>Patient is NOT the Subject of Record</a:t>
            </a:r>
          </a:p>
          <a:p>
            <a:endParaRPr lang="en-US" dirty="0"/>
          </a:p>
        </p:txBody>
      </p:sp>
      <p:sp>
        <p:nvSpPr>
          <p:cNvPr id="5" name="Slide Number Placeholder 4">
            <a:extLst>
              <a:ext uri="{FF2B5EF4-FFF2-40B4-BE49-F238E27FC236}">
                <a16:creationId xmlns:a16="http://schemas.microsoft.com/office/drawing/2014/main" id="{C46DB249-1224-463C-AD98-9AB88CE4D568}"/>
              </a:ext>
            </a:extLst>
          </p:cNvPr>
          <p:cNvSpPr>
            <a:spLocks noGrp="1"/>
          </p:cNvSpPr>
          <p:nvPr>
            <p:ph type="sldNum" sz="quarter" idx="12"/>
          </p:nvPr>
        </p:nvSpPr>
        <p:spPr>
          <a:xfrm>
            <a:off x="6816587" y="6322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19D20D-F37E-4BB9-9384-79154AD1BAC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83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84D3A4-9A27-478F-AEA2-B7B7E34CC7D1}"/>
              </a:ext>
            </a:extLst>
          </p:cNvPr>
          <p:cNvSpPr>
            <a:spLocks noGrp="1"/>
          </p:cNvSpPr>
          <p:nvPr>
            <p:ph idx="1"/>
          </p:nvPr>
        </p:nvSpPr>
        <p:spPr>
          <a:xfrm>
            <a:off x="623451" y="1384300"/>
            <a:ext cx="8044796" cy="1605783"/>
          </a:xfrm>
        </p:spPr>
        <p:txBody>
          <a:bodyPr>
            <a:normAutofit lnSpcReduction="10000"/>
          </a:bodyPr>
          <a:lstStyle/>
          <a:p>
            <a:pPr marL="0" indent="0">
              <a:buNone/>
            </a:pPr>
            <a:r>
              <a:rPr lang="en-US" sz="2200" b="1" u="sng" dirty="0"/>
              <a:t>Negation</a:t>
            </a:r>
          </a:p>
          <a:p>
            <a:r>
              <a:rPr lang="en-US" sz="1600" dirty="0"/>
              <a:t>“Negation” vs “Affirmation” are two polar opposite paradigms within the SNOMED CT Concept Model</a:t>
            </a:r>
          </a:p>
          <a:p>
            <a:r>
              <a:rPr lang="en-US" sz="1600" dirty="0"/>
              <a:t>“Affirmation” represents a statement that represents a finding or a disorder that is present</a:t>
            </a:r>
          </a:p>
          <a:p>
            <a:r>
              <a:rPr lang="en-US" sz="1600" dirty="0"/>
              <a:t>“Negation” states their absence</a:t>
            </a:r>
          </a:p>
        </p:txBody>
      </p:sp>
      <p:sp>
        <p:nvSpPr>
          <p:cNvPr id="9" name="Title 1">
            <a:extLst>
              <a:ext uri="{FF2B5EF4-FFF2-40B4-BE49-F238E27FC236}">
                <a16:creationId xmlns:a16="http://schemas.microsoft.com/office/drawing/2014/main" id="{48942CEE-0945-4CA5-AFF5-7C51190E5E11}"/>
              </a:ext>
            </a:extLst>
          </p:cNvPr>
          <p:cNvSpPr>
            <a:spLocks noGrp="1"/>
          </p:cNvSpPr>
          <p:nvPr>
            <p:ph type="title"/>
          </p:nvPr>
        </p:nvSpPr>
        <p:spPr>
          <a:xfrm>
            <a:off x="141609" y="19518"/>
            <a:ext cx="7223121" cy="1024072"/>
          </a:xfrm>
        </p:spPr>
        <p:txBody>
          <a:bodyPr>
            <a:normAutofit/>
          </a:bodyPr>
          <a:lstStyle/>
          <a:p>
            <a:pPr lvl="0"/>
            <a:r>
              <a:rPr lang="en-US" sz="2000" dirty="0"/>
              <a:t>Base Year </a:t>
            </a:r>
            <a:r>
              <a:rPr lang="en-US" sz="2000" dirty="0" err="1"/>
              <a:t>RefSets</a:t>
            </a:r>
            <a:r>
              <a:rPr lang="en-US" sz="2000" dirty="0"/>
              <a:t> – Negation  </a:t>
            </a:r>
          </a:p>
        </p:txBody>
      </p:sp>
      <p:sp>
        <p:nvSpPr>
          <p:cNvPr id="5" name="Slide Number Placeholder 4">
            <a:extLst>
              <a:ext uri="{FF2B5EF4-FFF2-40B4-BE49-F238E27FC236}">
                <a16:creationId xmlns:a16="http://schemas.microsoft.com/office/drawing/2014/main" id="{9EE88B40-3AE0-4D45-93F8-BF3FFB388A54}"/>
              </a:ext>
            </a:extLst>
          </p:cNvPr>
          <p:cNvSpPr>
            <a:spLocks noGrp="1"/>
          </p:cNvSpPr>
          <p:nvPr>
            <p:ph type="sldNum" sz="quarter" idx="12"/>
          </p:nvPr>
        </p:nvSpPr>
        <p:spPr>
          <a:xfrm>
            <a:off x="6816587" y="6322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19D20D-F37E-4BB9-9384-79154AD1BAC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0E4D6A6-4116-424B-8C81-146F1CC032AB}"/>
              </a:ext>
            </a:extLst>
          </p:cNvPr>
          <p:cNvSpPr txBox="1"/>
          <p:nvPr/>
        </p:nvSpPr>
        <p:spPr>
          <a:xfrm>
            <a:off x="1066800" y="2946400"/>
            <a:ext cx="7010401" cy="584775"/>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t>Example:</a:t>
            </a:r>
          </a:p>
          <a:p>
            <a:r>
              <a:rPr lang="en-US" sz="1600" dirty="0"/>
              <a:t>65124004 |Swelling (finding)| vs. 300890009 |Swelling absent (situation)|</a:t>
            </a:r>
          </a:p>
        </p:txBody>
      </p:sp>
      <p:sp>
        <p:nvSpPr>
          <p:cNvPr id="7" name="Content Placeholder 2">
            <a:extLst>
              <a:ext uri="{FF2B5EF4-FFF2-40B4-BE49-F238E27FC236}">
                <a16:creationId xmlns:a16="http://schemas.microsoft.com/office/drawing/2014/main" id="{631459C0-AED8-4A03-94FA-9673D357072C}"/>
              </a:ext>
            </a:extLst>
          </p:cNvPr>
          <p:cNvSpPr txBox="1">
            <a:spLocks/>
          </p:cNvSpPr>
          <p:nvPr/>
        </p:nvSpPr>
        <p:spPr>
          <a:xfrm>
            <a:off x="623451" y="3719507"/>
            <a:ext cx="8044796" cy="1169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“Negation” concepts are generally located in the “situation with explicit context” hierarchy, where the Context terminological model is consistently applied.</a:t>
            </a:r>
          </a:p>
          <a:p>
            <a:r>
              <a:rPr lang="en-US" sz="1600" dirty="0"/>
              <a:t>This project focused on only identifying concepts that are not located within the “situation with explicit context” hierarchy. </a:t>
            </a:r>
          </a:p>
        </p:txBody>
      </p:sp>
      <p:sp>
        <p:nvSpPr>
          <p:cNvPr id="8" name="TextBox 7">
            <a:extLst>
              <a:ext uri="{FF2B5EF4-FFF2-40B4-BE49-F238E27FC236}">
                <a16:creationId xmlns:a16="http://schemas.microsoft.com/office/drawing/2014/main" id="{44DC2D3C-8320-4FB9-8F18-F68B81868ED6}"/>
              </a:ext>
            </a:extLst>
          </p:cNvPr>
          <p:cNvSpPr txBox="1"/>
          <p:nvPr/>
        </p:nvSpPr>
        <p:spPr>
          <a:xfrm>
            <a:off x="1066800" y="5036011"/>
            <a:ext cx="7010401" cy="83099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t>Example:</a:t>
            </a:r>
          </a:p>
          <a:p>
            <a:r>
              <a:rPr lang="en-US" sz="1600" dirty="0"/>
              <a:t>162298006 |No headache (situation)| is a subtype of 81765008 |No pain (situation)|, but “no headache” does not mean, the patient has no pain</a:t>
            </a:r>
          </a:p>
        </p:txBody>
      </p:sp>
    </p:spTree>
    <p:extLst>
      <p:ext uri="{BB962C8B-B14F-4D97-AF65-F5344CB8AC3E}">
        <p14:creationId xmlns:p14="http://schemas.microsoft.com/office/powerpoint/2010/main" val="3809523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84D3A4-9A27-478F-AEA2-B7B7E34CC7D1}"/>
              </a:ext>
            </a:extLst>
          </p:cNvPr>
          <p:cNvSpPr>
            <a:spLocks noGrp="1"/>
          </p:cNvSpPr>
          <p:nvPr>
            <p:ph idx="1"/>
          </p:nvPr>
        </p:nvSpPr>
        <p:spPr>
          <a:xfrm>
            <a:off x="623451" y="1547161"/>
            <a:ext cx="8044796" cy="2059639"/>
          </a:xfrm>
        </p:spPr>
        <p:txBody>
          <a:bodyPr>
            <a:normAutofit/>
          </a:bodyPr>
          <a:lstStyle/>
          <a:p>
            <a:pPr marL="0" indent="0">
              <a:buNone/>
            </a:pPr>
            <a:r>
              <a:rPr lang="en-US" sz="2000" b="1" u="sng" dirty="0"/>
              <a:t>Negation Rule Set Considerations:</a:t>
            </a:r>
            <a:br>
              <a:rPr lang="en-US" sz="2000" b="1" u="sng" dirty="0"/>
            </a:br>
            <a:endParaRPr lang="en-US" sz="2000" b="1" u="sng" dirty="0"/>
          </a:p>
          <a:p>
            <a:pPr marL="0" indent="0">
              <a:buNone/>
            </a:pPr>
            <a:r>
              <a:rPr lang="en-AU" sz="2000" dirty="0"/>
              <a:t>Besides clearly </a:t>
            </a:r>
            <a:r>
              <a:rPr lang="en-AU" sz="2000" i="1" dirty="0"/>
              <a:t>stated</a:t>
            </a:r>
            <a:r>
              <a:rPr lang="en-AU" sz="2000" dirty="0"/>
              <a:t> negation in the SNOMED CT (SCT) Fully Specified Names (FSN), </a:t>
            </a:r>
            <a:r>
              <a:rPr lang="en-AU" sz="2000" i="1" dirty="0"/>
              <a:t>implied</a:t>
            </a:r>
            <a:r>
              <a:rPr lang="en-AU" sz="2000" dirty="0"/>
              <a:t> negation had to be considered in a number of contexts. </a:t>
            </a:r>
          </a:p>
        </p:txBody>
      </p:sp>
      <p:sp>
        <p:nvSpPr>
          <p:cNvPr id="9" name="Title 1">
            <a:extLst>
              <a:ext uri="{FF2B5EF4-FFF2-40B4-BE49-F238E27FC236}">
                <a16:creationId xmlns:a16="http://schemas.microsoft.com/office/drawing/2014/main" id="{48942CEE-0945-4CA5-AFF5-7C51190E5E11}"/>
              </a:ext>
            </a:extLst>
          </p:cNvPr>
          <p:cNvSpPr>
            <a:spLocks noGrp="1"/>
          </p:cNvSpPr>
          <p:nvPr>
            <p:ph type="title"/>
          </p:nvPr>
        </p:nvSpPr>
        <p:spPr>
          <a:xfrm>
            <a:off x="141609" y="19518"/>
            <a:ext cx="7223121" cy="1024072"/>
          </a:xfrm>
        </p:spPr>
        <p:txBody>
          <a:bodyPr>
            <a:normAutofit/>
          </a:bodyPr>
          <a:lstStyle/>
          <a:p>
            <a:pPr lvl="0"/>
            <a:r>
              <a:rPr lang="en-US" sz="2000" dirty="0"/>
              <a:t>Base Year </a:t>
            </a:r>
            <a:r>
              <a:rPr lang="en-US" sz="2000" dirty="0" err="1"/>
              <a:t>RefSets</a:t>
            </a:r>
            <a:r>
              <a:rPr lang="en-US" sz="2000" dirty="0"/>
              <a:t> – Negation  </a:t>
            </a:r>
          </a:p>
        </p:txBody>
      </p:sp>
      <p:sp>
        <p:nvSpPr>
          <p:cNvPr id="5" name="Slide Number Placeholder 4">
            <a:extLst>
              <a:ext uri="{FF2B5EF4-FFF2-40B4-BE49-F238E27FC236}">
                <a16:creationId xmlns:a16="http://schemas.microsoft.com/office/drawing/2014/main" id="{9EE88B40-3AE0-4D45-93F8-BF3FFB388A54}"/>
              </a:ext>
            </a:extLst>
          </p:cNvPr>
          <p:cNvSpPr>
            <a:spLocks noGrp="1"/>
          </p:cNvSpPr>
          <p:nvPr>
            <p:ph type="sldNum" sz="quarter" idx="12"/>
          </p:nvPr>
        </p:nvSpPr>
        <p:spPr>
          <a:xfrm>
            <a:off x="6816587" y="6322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19D20D-F37E-4BB9-9384-79154AD1BAC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D27E747-EBF3-49F5-9B7A-8041EA8F7292}"/>
              </a:ext>
            </a:extLst>
          </p:cNvPr>
          <p:cNvSpPr txBox="1"/>
          <p:nvPr/>
        </p:nvSpPr>
        <p:spPr>
          <a:xfrm>
            <a:off x="1201361" y="3405096"/>
            <a:ext cx="6741279" cy="707886"/>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t>Example</a:t>
            </a:r>
            <a:r>
              <a:rPr lang="en-US" sz="2000" dirty="0"/>
              <a:t>: </a:t>
            </a:r>
            <a:r>
              <a:rPr lang="en-AU" sz="2000" dirty="0"/>
              <a:t>Symptom not changed (finding) </a:t>
            </a:r>
            <a:r>
              <a:rPr lang="en-AU" sz="2000" i="1" dirty="0"/>
              <a:t>vs. </a:t>
            </a:r>
            <a:r>
              <a:rPr lang="en-AU" sz="2000" dirty="0"/>
              <a:t>Late syphilis with clinical manifestations other than neurosyphilis (disorder)</a:t>
            </a:r>
            <a:endParaRPr lang="en-US" sz="2000" dirty="0"/>
          </a:p>
        </p:txBody>
      </p:sp>
      <p:sp>
        <p:nvSpPr>
          <p:cNvPr id="4" name="TextBox 3">
            <a:extLst>
              <a:ext uri="{FF2B5EF4-FFF2-40B4-BE49-F238E27FC236}">
                <a16:creationId xmlns:a16="http://schemas.microsoft.com/office/drawing/2014/main" id="{B042BC78-3EEB-4FF2-899E-8FB7D0829FED}"/>
              </a:ext>
            </a:extLst>
          </p:cNvPr>
          <p:cNvSpPr txBox="1"/>
          <p:nvPr/>
        </p:nvSpPr>
        <p:spPr>
          <a:xfrm>
            <a:off x="623451" y="4459069"/>
            <a:ext cx="8044796" cy="707886"/>
          </a:xfrm>
          <a:prstGeom prst="rect">
            <a:avLst/>
          </a:prstGeom>
          <a:noFill/>
        </p:spPr>
        <p:txBody>
          <a:bodyPr wrap="square" rtlCol="0">
            <a:spAutoFit/>
          </a:bodyPr>
          <a:lstStyle/>
          <a:p>
            <a:r>
              <a:rPr lang="en-US" sz="2000" dirty="0"/>
              <a:t>The first concept clearly states the negation (“NOT changed”), the words “other than” in the second concept just implies it.</a:t>
            </a:r>
          </a:p>
        </p:txBody>
      </p:sp>
    </p:spTree>
    <p:extLst>
      <p:ext uri="{BB962C8B-B14F-4D97-AF65-F5344CB8AC3E}">
        <p14:creationId xmlns:p14="http://schemas.microsoft.com/office/powerpoint/2010/main" val="998786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84D3A4-9A27-478F-AEA2-B7B7E34CC7D1}"/>
              </a:ext>
            </a:extLst>
          </p:cNvPr>
          <p:cNvSpPr>
            <a:spLocks noGrp="1"/>
          </p:cNvSpPr>
          <p:nvPr>
            <p:ph idx="1"/>
          </p:nvPr>
        </p:nvSpPr>
        <p:spPr>
          <a:xfrm>
            <a:off x="623451" y="1547161"/>
            <a:ext cx="8044796" cy="4205939"/>
          </a:xfrm>
        </p:spPr>
        <p:txBody>
          <a:bodyPr>
            <a:normAutofit/>
          </a:bodyPr>
          <a:lstStyle/>
          <a:p>
            <a:pPr marL="0" indent="0">
              <a:buNone/>
            </a:pPr>
            <a:r>
              <a:rPr lang="en-US" sz="2000" b="1" u="sng" dirty="0"/>
              <a:t>Rules Defined for Inclusion in “Negation” </a:t>
            </a:r>
            <a:r>
              <a:rPr lang="en-US" sz="2000" b="1" u="sng" dirty="0" err="1"/>
              <a:t>RefSet</a:t>
            </a:r>
            <a:r>
              <a:rPr lang="en-US" sz="2000" b="1" u="sng" dirty="0"/>
              <a:t>:</a:t>
            </a:r>
          </a:p>
          <a:p>
            <a:pPr marL="457200" indent="-457200">
              <a:buFont typeface="+mj-lt"/>
              <a:buAutoNum type="arabicPeriod"/>
            </a:pPr>
            <a:r>
              <a:rPr lang="en-US" sz="2000" dirty="0"/>
              <a:t>FSN states that something about the Subject of Record is “absent”</a:t>
            </a:r>
            <a:br>
              <a:rPr lang="en-US" sz="2000" dirty="0"/>
            </a:br>
            <a:br>
              <a:rPr lang="en-US" sz="2000" dirty="0"/>
            </a:br>
            <a:endParaRPr lang="en-US" sz="2000" dirty="0"/>
          </a:p>
          <a:p>
            <a:pPr marL="457200" indent="-457200">
              <a:buFont typeface="+mj-lt"/>
              <a:buAutoNum type="arabicPeriod"/>
            </a:pPr>
            <a:r>
              <a:rPr lang="en-AU" sz="2000" dirty="0"/>
              <a:t>FSN states that something about a procedure is “absent” (Assumption: Procedures are documented, when they are carried out on a Subject of Record)</a:t>
            </a:r>
            <a:br>
              <a:rPr lang="en-AU" sz="2000" dirty="0"/>
            </a:br>
            <a:br>
              <a:rPr lang="en-AU" sz="2000" dirty="0"/>
            </a:br>
            <a:br>
              <a:rPr lang="en-AU" sz="2000" dirty="0"/>
            </a:br>
            <a:endParaRPr lang="en-AU" sz="2000" dirty="0"/>
          </a:p>
          <a:p>
            <a:pPr marL="457200" indent="-457200">
              <a:buFont typeface="+mj-lt"/>
              <a:buAutoNum type="arabicPeriod"/>
            </a:pPr>
            <a:r>
              <a:rPr lang="en-AU" sz="2000" dirty="0"/>
              <a:t>FSN negates everything “other” than what it describes</a:t>
            </a:r>
          </a:p>
          <a:p>
            <a:pPr marL="0" indent="0">
              <a:buNone/>
            </a:pPr>
            <a:endParaRPr lang="en-US" sz="2100" dirty="0"/>
          </a:p>
          <a:p>
            <a:pPr marL="457200" indent="-457200">
              <a:buFont typeface="+mj-lt"/>
              <a:buAutoNum type="arabicPeriod"/>
            </a:pPr>
            <a:endParaRPr lang="en-US" sz="2100" dirty="0"/>
          </a:p>
          <a:p>
            <a:pPr marL="457200" indent="-457200">
              <a:buFont typeface="+mj-lt"/>
              <a:buAutoNum type="arabicPeriod"/>
            </a:pPr>
            <a:endParaRPr lang="en-US" sz="2000" dirty="0"/>
          </a:p>
        </p:txBody>
      </p:sp>
      <p:sp>
        <p:nvSpPr>
          <p:cNvPr id="9" name="Title 1">
            <a:extLst>
              <a:ext uri="{FF2B5EF4-FFF2-40B4-BE49-F238E27FC236}">
                <a16:creationId xmlns:a16="http://schemas.microsoft.com/office/drawing/2014/main" id="{48942CEE-0945-4CA5-AFF5-7C51190E5E11}"/>
              </a:ext>
            </a:extLst>
          </p:cNvPr>
          <p:cNvSpPr>
            <a:spLocks noGrp="1"/>
          </p:cNvSpPr>
          <p:nvPr>
            <p:ph type="title"/>
          </p:nvPr>
        </p:nvSpPr>
        <p:spPr>
          <a:xfrm>
            <a:off x="141609" y="19518"/>
            <a:ext cx="7223121" cy="1024072"/>
          </a:xfrm>
        </p:spPr>
        <p:txBody>
          <a:bodyPr>
            <a:normAutofit/>
          </a:bodyPr>
          <a:lstStyle/>
          <a:p>
            <a:pPr lvl="0"/>
            <a:r>
              <a:rPr lang="en-US" sz="2000" dirty="0"/>
              <a:t>Base Year </a:t>
            </a:r>
            <a:r>
              <a:rPr lang="en-US" sz="2000" dirty="0" err="1"/>
              <a:t>RefSets</a:t>
            </a:r>
            <a:r>
              <a:rPr lang="en-US" sz="2000" dirty="0"/>
              <a:t> – Negation </a:t>
            </a:r>
          </a:p>
        </p:txBody>
      </p:sp>
      <p:sp>
        <p:nvSpPr>
          <p:cNvPr id="5" name="Slide Number Placeholder 4">
            <a:extLst>
              <a:ext uri="{FF2B5EF4-FFF2-40B4-BE49-F238E27FC236}">
                <a16:creationId xmlns:a16="http://schemas.microsoft.com/office/drawing/2014/main" id="{9EE88B40-3AE0-4D45-93F8-BF3FFB388A54}"/>
              </a:ext>
            </a:extLst>
          </p:cNvPr>
          <p:cNvSpPr>
            <a:spLocks noGrp="1"/>
          </p:cNvSpPr>
          <p:nvPr>
            <p:ph type="sldNum" sz="quarter" idx="12"/>
          </p:nvPr>
        </p:nvSpPr>
        <p:spPr>
          <a:xfrm>
            <a:off x="6816587" y="6322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19D20D-F37E-4BB9-9384-79154AD1BAC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958CDBA-D91C-4767-89CA-B4D45B97636C}"/>
              </a:ext>
            </a:extLst>
          </p:cNvPr>
          <p:cNvSpPr txBox="1"/>
          <p:nvPr/>
        </p:nvSpPr>
        <p:spPr>
          <a:xfrm>
            <a:off x="1123950" y="2374900"/>
            <a:ext cx="6896100" cy="36933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AU" b="1" dirty="0"/>
              <a:t>Example</a:t>
            </a:r>
            <a:r>
              <a:rPr lang="en-AU" dirty="0"/>
              <a:t>: Ankle movement </a:t>
            </a:r>
            <a:r>
              <a:rPr lang="en-AU" b="1" dirty="0"/>
              <a:t>absent</a:t>
            </a:r>
            <a:r>
              <a:rPr lang="en-AU" dirty="0"/>
              <a:t> in </a:t>
            </a:r>
            <a:r>
              <a:rPr lang="en-AU" i="1" dirty="0"/>
              <a:t>“</a:t>
            </a:r>
            <a:r>
              <a:rPr lang="en-US" i="1" dirty="0"/>
              <a:t>No ankle movement (finding)”</a:t>
            </a:r>
            <a:endParaRPr lang="en-US" dirty="0"/>
          </a:p>
        </p:txBody>
      </p:sp>
      <p:sp>
        <p:nvSpPr>
          <p:cNvPr id="7" name="TextBox 6">
            <a:extLst>
              <a:ext uri="{FF2B5EF4-FFF2-40B4-BE49-F238E27FC236}">
                <a16:creationId xmlns:a16="http://schemas.microsoft.com/office/drawing/2014/main" id="{B432704B-2C72-4428-96F7-98922956F9E9}"/>
              </a:ext>
            </a:extLst>
          </p:cNvPr>
          <p:cNvSpPr txBox="1"/>
          <p:nvPr/>
        </p:nvSpPr>
        <p:spPr>
          <a:xfrm>
            <a:off x="1123950" y="3898900"/>
            <a:ext cx="6896100" cy="64633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AU" b="1" dirty="0"/>
              <a:t>Example</a:t>
            </a:r>
            <a:r>
              <a:rPr lang="en-AU" dirty="0"/>
              <a:t>: Use of contrast media </a:t>
            </a:r>
            <a:r>
              <a:rPr lang="en-AU" b="1" dirty="0"/>
              <a:t>absent</a:t>
            </a:r>
            <a:r>
              <a:rPr lang="en-AU" dirty="0"/>
              <a:t> in </a:t>
            </a:r>
            <a:r>
              <a:rPr lang="en-AU" i="1" dirty="0"/>
              <a:t>“</a:t>
            </a:r>
            <a:r>
              <a:rPr lang="en-US" i="1" dirty="0"/>
              <a:t>Magnetic resonance imaging without contrast (procedure)”</a:t>
            </a:r>
            <a:endParaRPr lang="en-US" dirty="0"/>
          </a:p>
        </p:txBody>
      </p:sp>
      <p:sp>
        <p:nvSpPr>
          <p:cNvPr id="8" name="TextBox 7">
            <a:extLst>
              <a:ext uri="{FF2B5EF4-FFF2-40B4-BE49-F238E27FC236}">
                <a16:creationId xmlns:a16="http://schemas.microsoft.com/office/drawing/2014/main" id="{72C589C9-62F7-4D27-AA25-93BFDEE0C652}"/>
              </a:ext>
            </a:extLst>
          </p:cNvPr>
          <p:cNvSpPr txBox="1"/>
          <p:nvPr/>
        </p:nvSpPr>
        <p:spPr>
          <a:xfrm>
            <a:off x="1123950" y="5081018"/>
            <a:ext cx="6896100" cy="64633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AU" b="1" dirty="0"/>
              <a:t>Example</a:t>
            </a:r>
            <a:r>
              <a:rPr lang="en-AU" dirty="0"/>
              <a:t>: Perception of anything </a:t>
            </a:r>
            <a:r>
              <a:rPr lang="en-AU" b="1" dirty="0"/>
              <a:t>other</a:t>
            </a:r>
            <a:r>
              <a:rPr lang="en-AU" dirty="0"/>
              <a:t> than light in </a:t>
            </a:r>
            <a:r>
              <a:rPr lang="en-AU" i="1" dirty="0"/>
              <a:t>“</a:t>
            </a:r>
            <a:r>
              <a:rPr lang="en-US" i="1" dirty="0"/>
              <a:t>Perceives light only (finding)”</a:t>
            </a:r>
            <a:endParaRPr lang="en-US" dirty="0"/>
          </a:p>
        </p:txBody>
      </p:sp>
    </p:spTree>
    <p:extLst>
      <p:ext uri="{BB962C8B-B14F-4D97-AF65-F5344CB8AC3E}">
        <p14:creationId xmlns:p14="http://schemas.microsoft.com/office/powerpoint/2010/main" val="361888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84D3A4-9A27-478F-AEA2-B7B7E34CC7D1}"/>
              </a:ext>
            </a:extLst>
          </p:cNvPr>
          <p:cNvSpPr>
            <a:spLocks noGrp="1"/>
          </p:cNvSpPr>
          <p:nvPr>
            <p:ph idx="1"/>
          </p:nvPr>
        </p:nvSpPr>
        <p:spPr>
          <a:xfrm>
            <a:off x="623451" y="1254553"/>
            <a:ext cx="8044796" cy="4205939"/>
          </a:xfrm>
        </p:spPr>
        <p:txBody>
          <a:bodyPr>
            <a:normAutofit/>
          </a:bodyPr>
          <a:lstStyle/>
          <a:p>
            <a:pPr marL="0" indent="0">
              <a:buNone/>
            </a:pPr>
            <a:r>
              <a:rPr lang="en-US" sz="2000" b="1" u="sng" dirty="0"/>
              <a:t>Examples for Inclusion/Exclusion in Negation </a:t>
            </a:r>
            <a:r>
              <a:rPr lang="en-US" sz="2000" b="1" u="sng" dirty="0" err="1"/>
              <a:t>RefSet</a:t>
            </a:r>
            <a:endParaRPr lang="en-US" sz="2000" b="1" u="sng" dirty="0"/>
          </a:p>
          <a:p>
            <a:pPr marL="0" indent="0">
              <a:buNone/>
            </a:pPr>
            <a:endParaRPr lang="en-US" sz="2100" dirty="0"/>
          </a:p>
          <a:p>
            <a:pPr marL="457200" indent="-457200">
              <a:buFont typeface="+mj-lt"/>
              <a:buAutoNum type="arabicPeriod"/>
            </a:pPr>
            <a:endParaRPr lang="en-US" sz="2100" dirty="0"/>
          </a:p>
          <a:p>
            <a:pPr marL="457200" indent="-457200">
              <a:buFont typeface="+mj-lt"/>
              <a:buAutoNum type="arabicPeriod"/>
            </a:pPr>
            <a:endParaRPr lang="en-US" sz="2000" dirty="0"/>
          </a:p>
        </p:txBody>
      </p:sp>
      <p:sp>
        <p:nvSpPr>
          <p:cNvPr id="9" name="Title 1">
            <a:extLst>
              <a:ext uri="{FF2B5EF4-FFF2-40B4-BE49-F238E27FC236}">
                <a16:creationId xmlns:a16="http://schemas.microsoft.com/office/drawing/2014/main" id="{48942CEE-0945-4CA5-AFF5-7C51190E5E11}"/>
              </a:ext>
            </a:extLst>
          </p:cNvPr>
          <p:cNvSpPr>
            <a:spLocks noGrp="1"/>
          </p:cNvSpPr>
          <p:nvPr>
            <p:ph type="title"/>
          </p:nvPr>
        </p:nvSpPr>
        <p:spPr>
          <a:xfrm>
            <a:off x="141609" y="19518"/>
            <a:ext cx="7223121" cy="1024072"/>
          </a:xfrm>
        </p:spPr>
        <p:txBody>
          <a:bodyPr>
            <a:normAutofit/>
          </a:bodyPr>
          <a:lstStyle/>
          <a:p>
            <a:pPr lvl="0"/>
            <a:r>
              <a:rPr lang="en-US" sz="2000" dirty="0"/>
              <a:t>Base Year </a:t>
            </a:r>
            <a:r>
              <a:rPr lang="en-US" sz="2000" dirty="0" err="1"/>
              <a:t>RefSets</a:t>
            </a:r>
            <a:r>
              <a:rPr lang="en-US" sz="2000" dirty="0"/>
              <a:t> – Negation  </a:t>
            </a:r>
          </a:p>
        </p:txBody>
      </p:sp>
      <p:sp>
        <p:nvSpPr>
          <p:cNvPr id="5" name="Slide Number Placeholder 4">
            <a:extLst>
              <a:ext uri="{FF2B5EF4-FFF2-40B4-BE49-F238E27FC236}">
                <a16:creationId xmlns:a16="http://schemas.microsoft.com/office/drawing/2014/main" id="{9EE88B40-3AE0-4D45-93F8-BF3FFB388A54}"/>
              </a:ext>
            </a:extLst>
          </p:cNvPr>
          <p:cNvSpPr>
            <a:spLocks noGrp="1"/>
          </p:cNvSpPr>
          <p:nvPr>
            <p:ph type="sldNum" sz="quarter" idx="12"/>
          </p:nvPr>
        </p:nvSpPr>
        <p:spPr>
          <a:xfrm>
            <a:off x="6816587" y="632252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19D20D-F37E-4BB9-9384-79154AD1BAC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2C4A185-3BFD-4FEB-9DF8-102FAE81072B}"/>
              </a:ext>
            </a:extLst>
          </p:cNvPr>
          <p:cNvSpPr txBox="1"/>
          <p:nvPr/>
        </p:nvSpPr>
        <p:spPr>
          <a:xfrm>
            <a:off x="623450" y="1711773"/>
            <a:ext cx="3618349" cy="338554"/>
          </a:xfrm>
          <a:prstGeom prst="rect">
            <a:avLst/>
          </a:prstGeom>
          <a:noFill/>
        </p:spPr>
        <p:txBody>
          <a:bodyPr wrap="square" rtlCol="0">
            <a:spAutoFit/>
          </a:bodyPr>
          <a:lstStyle/>
          <a:p>
            <a:r>
              <a:rPr lang="en-US" sz="1600" b="1" dirty="0"/>
              <a:t>Keyword “NO”</a:t>
            </a:r>
          </a:p>
        </p:txBody>
      </p:sp>
      <p:pic>
        <p:nvPicPr>
          <p:cNvPr id="21" name="Picture 20">
            <a:extLst>
              <a:ext uri="{FF2B5EF4-FFF2-40B4-BE49-F238E27FC236}">
                <a16:creationId xmlns:a16="http://schemas.microsoft.com/office/drawing/2014/main" id="{434829BA-32B1-4453-B88A-FE53F7D4EB58}"/>
              </a:ext>
            </a:extLst>
          </p:cNvPr>
          <p:cNvPicPr>
            <a:picLocks noChangeAspect="1"/>
          </p:cNvPicPr>
          <p:nvPr/>
        </p:nvPicPr>
        <p:blipFill>
          <a:blip r:embed="rId2"/>
          <a:stretch>
            <a:fillRect/>
          </a:stretch>
        </p:blipFill>
        <p:spPr>
          <a:xfrm>
            <a:off x="718985" y="2087788"/>
            <a:ext cx="6947244" cy="1854379"/>
          </a:xfrm>
          <a:prstGeom prst="rect">
            <a:avLst/>
          </a:prstGeom>
        </p:spPr>
      </p:pic>
      <p:pic>
        <p:nvPicPr>
          <p:cNvPr id="24" name="Picture 23">
            <a:extLst>
              <a:ext uri="{FF2B5EF4-FFF2-40B4-BE49-F238E27FC236}">
                <a16:creationId xmlns:a16="http://schemas.microsoft.com/office/drawing/2014/main" id="{66D45DEB-30AD-4C42-ABD6-9D3BC193EBB9}"/>
              </a:ext>
            </a:extLst>
          </p:cNvPr>
          <p:cNvPicPr>
            <a:picLocks noChangeAspect="1"/>
          </p:cNvPicPr>
          <p:nvPr/>
        </p:nvPicPr>
        <p:blipFill>
          <a:blip r:embed="rId3"/>
          <a:stretch>
            <a:fillRect/>
          </a:stretch>
        </p:blipFill>
        <p:spPr>
          <a:xfrm>
            <a:off x="718985" y="4377256"/>
            <a:ext cx="6947244" cy="1639357"/>
          </a:xfrm>
          <a:prstGeom prst="rect">
            <a:avLst/>
          </a:prstGeom>
        </p:spPr>
      </p:pic>
      <p:sp>
        <p:nvSpPr>
          <p:cNvPr id="25" name="Rectangle 24">
            <a:extLst>
              <a:ext uri="{FF2B5EF4-FFF2-40B4-BE49-F238E27FC236}">
                <a16:creationId xmlns:a16="http://schemas.microsoft.com/office/drawing/2014/main" id="{5DED1E2D-34CF-43DE-95B1-DDDEA78A4544}"/>
              </a:ext>
            </a:extLst>
          </p:cNvPr>
          <p:cNvSpPr/>
          <p:nvPr/>
        </p:nvSpPr>
        <p:spPr>
          <a:xfrm>
            <a:off x="623450" y="3965566"/>
            <a:ext cx="1536190" cy="338554"/>
          </a:xfrm>
          <a:prstGeom prst="rect">
            <a:avLst/>
          </a:prstGeom>
        </p:spPr>
        <p:txBody>
          <a:bodyPr wrap="none">
            <a:spAutoFit/>
          </a:bodyPr>
          <a:lstStyle/>
          <a:p>
            <a:r>
              <a:rPr lang="en-US" sz="1600" b="1" dirty="0"/>
              <a:t>Keyword “NOT”</a:t>
            </a:r>
          </a:p>
        </p:txBody>
      </p:sp>
    </p:spTree>
    <p:extLst>
      <p:ext uri="{BB962C8B-B14F-4D97-AF65-F5344CB8AC3E}">
        <p14:creationId xmlns:p14="http://schemas.microsoft.com/office/powerpoint/2010/main" val="8205157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12445</TotalTime>
  <Words>3244</Words>
  <Application>Microsoft Office PowerPoint</Application>
  <PresentationFormat>On-screen Show (4:3)</PresentationFormat>
  <Paragraphs>382</Paragraphs>
  <Slides>35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MS Mincho</vt:lpstr>
      <vt:lpstr>Arial</vt:lpstr>
      <vt:lpstr>Arial Black</vt:lpstr>
      <vt:lpstr>Calibri</vt:lpstr>
      <vt:lpstr>Calibri Light</vt:lpstr>
      <vt:lpstr>News Gothic MT</vt:lpstr>
      <vt:lpstr>Times New Roman</vt:lpstr>
      <vt:lpstr>Wingdings</vt:lpstr>
      <vt:lpstr>Wingdings 2</vt:lpstr>
      <vt:lpstr>Office Theme</vt:lpstr>
      <vt:lpstr>PowerPoint Presentation</vt:lpstr>
      <vt:lpstr>Agenda</vt:lpstr>
      <vt:lpstr>IAS Contract Content for Special Handling Reference Set Review</vt:lpstr>
      <vt:lpstr>IAS Contract Content for Special Handling Reference Set Review (cont.)</vt:lpstr>
      <vt:lpstr>Base Year RefSets </vt:lpstr>
      <vt:lpstr>Base Year RefSets – Negation  </vt:lpstr>
      <vt:lpstr>Base Year RefSets – Negation  </vt:lpstr>
      <vt:lpstr>Base Year RefSets – Negation </vt:lpstr>
      <vt:lpstr>Base Year RefSets – Negation  </vt:lpstr>
      <vt:lpstr>Base Year RefSets – Negation  </vt:lpstr>
      <vt:lpstr>Base Year RefSets – Compound </vt:lpstr>
      <vt:lpstr>Base Year RefSets – Compound  </vt:lpstr>
      <vt:lpstr>Base Year RefSets – Compound  </vt:lpstr>
      <vt:lpstr>Base Year RefSets – Patient is NOT Subject of Record </vt:lpstr>
      <vt:lpstr>Base Year RefSets – Patient is NOT Subject of Record  </vt:lpstr>
      <vt:lpstr>Base Year RefSets – Patient is NOT Subject of Record </vt:lpstr>
      <vt:lpstr>Option Year RefSets </vt:lpstr>
      <vt:lpstr>Option Year RefSets – Inverse </vt:lpstr>
      <vt:lpstr>Option Year RefSets – Inverse </vt:lpstr>
      <vt:lpstr>Option Year RefSets – Inverse </vt:lpstr>
      <vt:lpstr>Option Year RefSets – Laterality </vt:lpstr>
      <vt:lpstr>Option Year RefSets – Laterality </vt:lpstr>
      <vt:lpstr>Option Year RefSets – Laterality </vt:lpstr>
      <vt:lpstr>Option Year RefSets – Primitive  </vt:lpstr>
      <vt:lpstr>Option Year RefSets – Primitive </vt:lpstr>
      <vt:lpstr>Option Year Extension RefSets </vt:lpstr>
      <vt:lpstr>Option Year Extension – Symmetry </vt:lpstr>
      <vt:lpstr>Option Year Extension – Symmetry </vt:lpstr>
      <vt:lpstr>Option Year Extension – Symmetry </vt:lpstr>
      <vt:lpstr>RefSet Representation in Solor</vt:lpstr>
      <vt:lpstr>RefSet Representation in Solor – RefSets and Assemblages</vt:lpstr>
      <vt:lpstr>RefSet Representation in Solor – Transformation Process</vt:lpstr>
      <vt:lpstr>RefSet Representation in Solor – Current Status</vt:lpstr>
      <vt:lpstr>RefSet Representation in Solor – Assemblages in Action!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LKarchner</dc:creator>
  <cp:lastModifiedBy>Boyland, Stephanie (US - Arlington)</cp:lastModifiedBy>
  <cp:revision>211</cp:revision>
  <dcterms:created xsi:type="dcterms:W3CDTF">2017-04-20T20:34:41Z</dcterms:created>
  <dcterms:modified xsi:type="dcterms:W3CDTF">2019-01-29T15:40:18Z</dcterms:modified>
</cp:coreProperties>
</file>