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0" r:id="rId1"/>
  </p:sldMasterIdLst>
  <p:notesMasterIdLst>
    <p:notesMasterId r:id="rId41"/>
  </p:notesMasterIdLst>
  <p:sldIdLst>
    <p:sldId id="256" r:id="rId2"/>
    <p:sldId id="269" r:id="rId3"/>
    <p:sldId id="267" r:id="rId4"/>
    <p:sldId id="275" r:id="rId5"/>
    <p:sldId id="274" r:id="rId6"/>
    <p:sldId id="277" r:id="rId7"/>
    <p:sldId id="276" r:id="rId8"/>
    <p:sldId id="278" r:id="rId9"/>
    <p:sldId id="280" r:id="rId10"/>
    <p:sldId id="286" r:id="rId11"/>
    <p:sldId id="279" r:id="rId12"/>
    <p:sldId id="287" r:id="rId13"/>
    <p:sldId id="288" r:id="rId14"/>
    <p:sldId id="281" r:id="rId15"/>
    <p:sldId id="282" r:id="rId16"/>
    <p:sldId id="283" r:id="rId17"/>
    <p:sldId id="285" r:id="rId18"/>
    <p:sldId id="284" r:id="rId19"/>
    <p:sldId id="289" r:id="rId20"/>
    <p:sldId id="290" r:id="rId21"/>
    <p:sldId id="291" r:id="rId22"/>
    <p:sldId id="300" r:id="rId23"/>
    <p:sldId id="298" r:id="rId24"/>
    <p:sldId id="301" r:id="rId25"/>
    <p:sldId id="302" r:id="rId26"/>
    <p:sldId id="303" r:id="rId27"/>
    <p:sldId id="304" r:id="rId28"/>
    <p:sldId id="305" r:id="rId29"/>
    <p:sldId id="306" r:id="rId30"/>
    <p:sldId id="307" r:id="rId31"/>
    <p:sldId id="308" r:id="rId32"/>
    <p:sldId id="299" r:id="rId33"/>
    <p:sldId id="293" r:id="rId34"/>
    <p:sldId id="292" r:id="rId35"/>
    <p:sldId id="294" r:id="rId36"/>
    <p:sldId id="295" r:id="rId37"/>
    <p:sldId id="296" r:id="rId38"/>
    <p:sldId id="297" r:id="rId39"/>
    <p:sldId id="273"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1" autoAdjust="0"/>
    <p:restoredTop sz="94678" autoAdjust="0"/>
  </p:normalViewPr>
  <p:slideViewPr>
    <p:cSldViewPr snapToGrid="0">
      <p:cViewPr varScale="1">
        <p:scale>
          <a:sx n="77" d="100"/>
          <a:sy n="77" d="100"/>
        </p:scale>
        <p:origin x="13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18A2C2-522E-4630-8A65-34DF4EC157B8}"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F3A149-EFDC-4627-B029-45CDF03FD9E6}" type="slidenum">
              <a:rPr lang="en-US" smtClean="0"/>
              <a:t>‹#›</a:t>
            </a:fld>
            <a:endParaRPr lang="en-US"/>
          </a:p>
        </p:txBody>
      </p:sp>
    </p:spTree>
    <p:extLst>
      <p:ext uri="{BB962C8B-B14F-4D97-AF65-F5344CB8AC3E}">
        <p14:creationId xmlns:p14="http://schemas.microsoft.com/office/powerpoint/2010/main" val="350441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6DFE0BF4-B32C-4DFC-92D0-ABF8EFF22056}" type="datetime1">
              <a:rPr lang="en-US" smtClean="0"/>
              <a:t>1/25/2019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64944129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B81808-28B8-49B6-BFC2-0B3B4F471E43}"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31482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843BC6-36F1-454E-AA44-7582AE4C303B}"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501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00642FD-577F-43E3-A773-3A013182645A}" type="datetime1">
              <a:rPr lang="en-US" smtClean="0"/>
              <a:t>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6060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379E91C-98FF-4E3B-856B-4D01611039B1}" type="datetime1">
              <a:rPr lang="en-US" smtClean="0"/>
              <a:t>1/25/2019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794217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130EE4-A4B5-40E3-BD3F-1AE381B5DC07}" type="datetime1">
              <a:rPr lang="en-US" smtClean="0"/>
              <a:t>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698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A22687-0141-4967-AC74-091FD8A89E22}" type="datetime1">
              <a:rPr lang="en-US" smtClean="0"/>
              <a:t>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8870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AED225-EC5E-452B-943D-270B06E32A22}" type="datetime1">
              <a:rPr lang="en-US" smtClean="0"/>
              <a:t>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93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248B1-5D5C-4874-AE62-CDD75F845541}" type="datetime1">
              <a:rPr lang="en-US" smtClean="0"/>
              <a:t>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42314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4EE8E53-E12E-4964-BFB1-4DB255AC5B85}" type="datetime1">
              <a:rPr lang="en-US" smtClean="0"/>
              <a:t>1/25/2019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36351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0240856-75EE-4CB6-A0F5-21E1A4D77D08}" type="datetime1">
              <a:rPr lang="en-US" smtClean="0"/>
              <a:t>1/25/2019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759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E26B19A-0BB0-4188-B7D6-23249206C730}" type="datetime1">
              <a:rPr lang="en-US" smtClean="0"/>
              <a:t>1/25/2019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668027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cql.hl7.org/03-developersguide.html#using-fhirpath" TargetMode="External"/><Relationship Id="rId2" Type="http://schemas.openxmlformats.org/officeDocument/2006/relationships/hyperlink" Target="http://hl7.org/fhir" TargetMode="External"/><Relationship Id="rId1" Type="http://schemas.openxmlformats.org/officeDocument/2006/relationships/slideLayout" Target="../slideLayouts/slideLayout2.xml"/><Relationship Id="rId5" Type="http://schemas.openxmlformats.org/officeDocument/2006/relationships/hyperlink" Target="http://www.hl7.org/index.cfm" TargetMode="External"/><Relationship Id="rId4" Type="http://schemas.openxmlformats.org/officeDocument/2006/relationships/hyperlink" Target="http://www.hl7.org/implement/standards/product_brief.cfm?product_id=40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build.fhir.org/valueset-definitions.html#ValueSet.url" TargetMode="External"/><Relationship Id="rId2" Type="http://schemas.openxmlformats.org/officeDocument/2006/relationships/hyperlink" Target="http://build.fhir.org/valueset-operation-expand.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build.fhir.org/conceptmap-operation-closure.html" TargetMode="Externa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en.wikipedia.org/wiki/Fluent_interfa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8875-ADA0-4930-A7FB-4609B7DCBF16}"/>
              </a:ext>
            </a:extLst>
          </p:cNvPr>
          <p:cNvSpPr>
            <a:spLocks noGrp="1"/>
          </p:cNvSpPr>
          <p:nvPr>
            <p:ph type="ctrTitle"/>
          </p:nvPr>
        </p:nvSpPr>
        <p:spPr/>
        <p:txBody>
          <a:bodyPr/>
          <a:lstStyle/>
          <a:p>
            <a:r>
              <a:rPr lang="en-US" dirty="0"/>
              <a:t>FHIR </a:t>
            </a:r>
            <a:r>
              <a:rPr lang="en-US"/>
              <a:t>ConstraintS </a:t>
            </a:r>
            <a:r>
              <a:rPr lang="en-US" dirty="0"/>
              <a:t>and Terminology </a:t>
            </a:r>
          </a:p>
        </p:txBody>
      </p:sp>
      <p:sp>
        <p:nvSpPr>
          <p:cNvPr id="3" name="Subtitle 2">
            <a:extLst>
              <a:ext uri="{FF2B5EF4-FFF2-40B4-BE49-F238E27FC236}">
                <a16:creationId xmlns:a16="http://schemas.microsoft.com/office/drawing/2014/main" id="{ADBD8B31-AD4D-4D07-8AAC-23EE005DBCF7}"/>
              </a:ext>
            </a:extLst>
          </p:cNvPr>
          <p:cNvSpPr>
            <a:spLocks noGrp="1"/>
          </p:cNvSpPr>
          <p:nvPr>
            <p:ph type="subTitle" idx="1"/>
          </p:nvPr>
        </p:nvSpPr>
        <p:spPr/>
        <p:txBody>
          <a:bodyPr/>
          <a:lstStyle/>
          <a:p>
            <a:r>
              <a:rPr lang="en-US" dirty="0" err="1"/>
              <a:t>FHIRPath</a:t>
            </a:r>
            <a:r>
              <a:rPr lang="en-US" dirty="0"/>
              <a:t> and FHIR Terminology Server implications to SOLOR adoption</a:t>
            </a:r>
          </a:p>
        </p:txBody>
      </p:sp>
      <p:sp>
        <p:nvSpPr>
          <p:cNvPr id="4" name="Slide Number Placeholder 3">
            <a:extLst>
              <a:ext uri="{FF2B5EF4-FFF2-40B4-BE49-F238E27FC236}">
                <a16:creationId xmlns:a16="http://schemas.microsoft.com/office/drawing/2014/main" id="{5B207E44-8EAD-46B6-BB9D-6129C31B5835}"/>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894244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798E-238F-4ED1-976E-D16496E78347}"/>
              </a:ext>
            </a:extLst>
          </p:cNvPr>
          <p:cNvSpPr>
            <a:spLocks noGrp="1"/>
          </p:cNvSpPr>
          <p:nvPr>
            <p:ph type="title"/>
          </p:nvPr>
        </p:nvSpPr>
        <p:spPr/>
        <p:txBody>
          <a:bodyPr/>
          <a:lstStyle/>
          <a:p>
            <a:r>
              <a:rPr lang="en-US" dirty="0"/>
              <a:t>Keywords and Symbols</a:t>
            </a:r>
          </a:p>
        </p:txBody>
      </p:sp>
      <p:pic>
        <p:nvPicPr>
          <p:cNvPr id="4" name="Picture 3">
            <a:extLst>
              <a:ext uri="{FF2B5EF4-FFF2-40B4-BE49-F238E27FC236}">
                <a16:creationId xmlns:a16="http://schemas.microsoft.com/office/drawing/2014/main" id="{6CF82B37-1576-4313-AEB1-1495A9BD7DC1}"/>
              </a:ext>
            </a:extLst>
          </p:cNvPr>
          <p:cNvPicPr>
            <a:picLocks noChangeAspect="1"/>
          </p:cNvPicPr>
          <p:nvPr/>
        </p:nvPicPr>
        <p:blipFill>
          <a:blip r:embed="rId2"/>
          <a:stretch>
            <a:fillRect/>
          </a:stretch>
        </p:blipFill>
        <p:spPr>
          <a:xfrm>
            <a:off x="460257" y="2057399"/>
            <a:ext cx="6467475" cy="3952875"/>
          </a:xfrm>
          <a:prstGeom prst="rect">
            <a:avLst/>
          </a:prstGeom>
        </p:spPr>
      </p:pic>
      <p:pic>
        <p:nvPicPr>
          <p:cNvPr id="5" name="Picture 4">
            <a:extLst>
              <a:ext uri="{FF2B5EF4-FFF2-40B4-BE49-F238E27FC236}">
                <a16:creationId xmlns:a16="http://schemas.microsoft.com/office/drawing/2014/main" id="{B9802BA2-8583-4145-AA16-FC3EB7779C61}"/>
              </a:ext>
            </a:extLst>
          </p:cNvPr>
          <p:cNvPicPr>
            <a:picLocks noChangeAspect="1"/>
          </p:cNvPicPr>
          <p:nvPr/>
        </p:nvPicPr>
        <p:blipFill>
          <a:blip r:embed="rId3"/>
          <a:stretch>
            <a:fillRect/>
          </a:stretch>
        </p:blipFill>
        <p:spPr>
          <a:xfrm>
            <a:off x="7282288" y="2171700"/>
            <a:ext cx="4314825" cy="3724275"/>
          </a:xfrm>
          <a:prstGeom prst="rect">
            <a:avLst/>
          </a:prstGeom>
        </p:spPr>
      </p:pic>
      <p:sp>
        <p:nvSpPr>
          <p:cNvPr id="6" name="Slide Number Placeholder 5">
            <a:extLst>
              <a:ext uri="{FF2B5EF4-FFF2-40B4-BE49-F238E27FC236}">
                <a16:creationId xmlns:a16="http://schemas.microsoft.com/office/drawing/2014/main" id="{93E20254-D2CF-4D4C-B171-BF8E7B4ADB59}"/>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70410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9C397-6F3C-4CFA-84BF-CD988E3AB073}"/>
              </a:ext>
            </a:extLst>
          </p:cNvPr>
          <p:cNvSpPr>
            <a:spLocks noGrp="1"/>
          </p:cNvSpPr>
          <p:nvPr>
            <p:ph type="title"/>
          </p:nvPr>
        </p:nvSpPr>
        <p:spPr/>
        <p:txBody>
          <a:bodyPr/>
          <a:lstStyle/>
          <a:p>
            <a:r>
              <a:rPr lang="en-US" dirty="0"/>
              <a:t>Operators: Comparison and Type</a:t>
            </a:r>
          </a:p>
        </p:txBody>
      </p:sp>
      <p:sp>
        <p:nvSpPr>
          <p:cNvPr id="3" name="Content Placeholder 2">
            <a:extLst>
              <a:ext uri="{FF2B5EF4-FFF2-40B4-BE49-F238E27FC236}">
                <a16:creationId xmlns:a16="http://schemas.microsoft.com/office/drawing/2014/main" id="{9E721249-3CFC-4CA6-8A35-89433E0D9B06}"/>
              </a:ext>
            </a:extLst>
          </p:cNvPr>
          <p:cNvSpPr>
            <a:spLocks noGrp="1"/>
          </p:cNvSpPr>
          <p:nvPr>
            <p:ph idx="1"/>
          </p:nvPr>
        </p:nvSpPr>
        <p:spPr/>
        <p:txBody>
          <a:bodyPr>
            <a:normAutofit fontScale="92500" lnSpcReduction="20000"/>
          </a:bodyPr>
          <a:lstStyle/>
          <a:p>
            <a:r>
              <a:rPr lang="en-US" dirty="0"/>
              <a:t>Left hand and right had must be the same type, including collection and complex types</a:t>
            </a:r>
          </a:p>
          <a:p>
            <a:r>
              <a:rPr lang="en-US" dirty="0"/>
              <a:t>Expressions may evaluate to true, false, or empty( { } )</a:t>
            </a:r>
          </a:p>
          <a:p>
            <a:pPr lvl="1"/>
            <a:r>
              <a:rPr lang="en-US" dirty="0"/>
              <a:t>@2019-01 = @2019 // January 2019 = 2019 returns “empty”</a:t>
            </a:r>
          </a:p>
          <a:p>
            <a:r>
              <a:rPr lang="en-US" b="1" dirty="0"/>
              <a:t>Equal</a:t>
            </a:r>
            <a:r>
              <a:rPr lang="en-US" dirty="0"/>
              <a:t> </a:t>
            </a:r>
            <a:r>
              <a:rPr lang="en-US" dirty="0">
                <a:highlight>
                  <a:srgbClr val="C0C0C0"/>
                </a:highlight>
              </a:rPr>
              <a:t>(=),</a:t>
            </a:r>
            <a:r>
              <a:rPr lang="en-US" dirty="0"/>
              <a:t> </a:t>
            </a:r>
            <a:r>
              <a:rPr lang="en-US" b="1" dirty="0"/>
              <a:t>Equivalent</a:t>
            </a:r>
            <a:r>
              <a:rPr lang="en-US" dirty="0">
                <a:highlight>
                  <a:srgbClr val="C0C0C0"/>
                </a:highlight>
              </a:rPr>
              <a:t> (~), </a:t>
            </a:r>
            <a:r>
              <a:rPr lang="en-US" b="1" dirty="0"/>
              <a:t>Not Equal </a:t>
            </a:r>
            <a:r>
              <a:rPr lang="en-US" dirty="0">
                <a:highlight>
                  <a:srgbClr val="C0C0C0"/>
                </a:highlight>
              </a:rPr>
              <a:t>(!=)</a:t>
            </a:r>
            <a:r>
              <a:rPr lang="en-US" dirty="0"/>
              <a:t>, </a:t>
            </a:r>
            <a:r>
              <a:rPr lang="en-US" b="1" dirty="0"/>
              <a:t>Not Equivalent </a:t>
            </a:r>
            <a:r>
              <a:rPr lang="en-US" dirty="0">
                <a:highlight>
                  <a:srgbClr val="C0C0C0"/>
                </a:highlight>
              </a:rPr>
              <a:t>(!~)</a:t>
            </a:r>
          </a:p>
          <a:p>
            <a:r>
              <a:rPr lang="en-US" dirty="0"/>
              <a:t>Comparison: </a:t>
            </a:r>
          </a:p>
          <a:p>
            <a:pPr lvl="1"/>
            <a:r>
              <a:rPr lang="en-US" b="1" dirty="0"/>
              <a:t>Greater Than </a:t>
            </a:r>
            <a:r>
              <a:rPr lang="en-US" dirty="0"/>
              <a:t>(&gt;),</a:t>
            </a:r>
            <a:r>
              <a:rPr lang="en-US" b="1" dirty="0"/>
              <a:t>Less Than </a:t>
            </a:r>
            <a:r>
              <a:rPr lang="en-US" dirty="0"/>
              <a:t>(&lt;), </a:t>
            </a:r>
          </a:p>
          <a:p>
            <a:pPr lvl="1"/>
            <a:r>
              <a:rPr lang="en-US" b="1" dirty="0"/>
              <a:t>Greater or Equal </a:t>
            </a:r>
            <a:r>
              <a:rPr lang="en-US" dirty="0"/>
              <a:t>(&gt;=), </a:t>
            </a:r>
            <a:r>
              <a:rPr lang="en-US" b="1" dirty="0"/>
              <a:t>Less or Equal </a:t>
            </a:r>
            <a:r>
              <a:rPr lang="en-US" dirty="0"/>
              <a:t>(&lt;=), </a:t>
            </a:r>
          </a:p>
          <a:p>
            <a:r>
              <a:rPr lang="en-US" dirty="0"/>
              <a:t>Types:	</a:t>
            </a:r>
          </a:p>
          <a:p>
            <a:pPr lvl="1"/>
            <a:r>
              <a:rPr lang="en-US" dirty="0">
                <a:highlight>
                  <a:srgbClr val="C0C0C0"/>
                </a:highlight>
                <a:latin typeface="Courier New" panose="02070309020205020404" pitchFamily="49" charset="0"/>
                <a:cs typeface="Courier New" panose="02070309020205020404" pitchFamily="49" charset="0"/>
              </a:rPr>
              <a:t>is</a:t>
            </a:r>
          </a:p>
          <a:p>
            <a:pPr lvl="1"/>
            <a:r>
              <a:rPr lang="en-US" dirty="0">
                <a:highlight>
                  <a:srgbClr val="C0C0C0"/>
                </a:highlight>
              </a:rPr>
              <a:t>as</a:t>
            </a:r>
          </a:p>
          <a:p>
            <a:endParaRPr lang="en-US" dirty="0"/>
          </a:p>
        </p:txBody>
      </p:sp>
      <p:pic>
        <p:nvPicPr>
          <p:cNvPr id="4" name="Picture 3">
            <a:extLst>
              <a:ext uri="{FF2B5EF4-FFF2-40B4-BE49-F238E27FC236}">
                <a16:creationId xmlns:a16="http://schemas.microsoft.com/office/drawing/2014/main" id="{A1FE9D8E-8E64-4820-80CA-9D3DC3661EE2}"/>
              </a:ext>
            </a:extLst>
          </p:cNvPr>
          <p:cNvPicPr>
            <a:picLocks noChangeAspect="1"/>
          </p:cNvPicPr>
          <p:nvPr/>
        </p:nvPicPr>
        <p:blipFill>
          <a:blip r:embed="rId2"/>
          <a:stretch>
            <a:fillRect/>
          </a:stretch>
        </p:blipFill>
        <p:spPr>
          <a:xfrm>
            <a:off x="3189489" y="4917957"/>
            <a:ext cx="7630911" cy="499068"/>
          </a:xfrm>
          <a:prstGeom prst="rect">
            <a:avLst/>
          </a:prstGeom>
        </p:spPr>
      </p:pic>
      <p:pic>
        <p:nvPicPr>
          <p:cNvPr id="5" name="Picture 4">
            <a:extLst>
              <a:ext uri="{FF2B5EF4-FFF2-40B4-BE49-F238E27FC236}">
                <a16:creationId xmlns:a16="http://schemas.microsoft.com/office/drawing/2014/main" id="{3994A8C6-4177-4735-B503-747DD46D35A4}"/>
              </a:ext>
            </a:extLst>
          </p:cNvPr>
          <p:cNvPicPr>
            <a:picLocks noChangeAspect="1"/>
          </p:cNvPicPr>
          <p:nvPr/>
        </p:nvPicPr>
        <p:blipFill>
          <a:blip r:embed="rId3"/>
          <a:stretch>
            <a:fillRect/>
          </a:stretch>
        </p:blipFill>
        <p:spPr>
          <a:xfrm>
            <a:off x="2871263" y="5364246"/>
            <a:ext cx="8101537" cy="499068"/>
          </a:xfrm>
          <a:prstGeom prst="rect">
            <a:avLst/>
          </a:prstGeom>
        </p:spPr>
      </p:pic>
      <p:sp>
        <p:nvSpPr>
          <p:cNvPr id="6" name="Slide Number Placeholder 5">
            <a:extLst>
              <a:ext uri="{FF2B5EF4-FFF2-40B4-BE49-F238E27FC236}">
                <a16:creationId xmlns:a16="http://schemas.microsoft.com/office/drawing/2014/main" id="{B12F3112-0B7A-4A9D-A96C-26AA8BD39F0C}"/>
              </a:ext>
            </a:extLst>
          </p:cNvPr>
          <p:cNvSpPr>
            <a:spLocks noGrp="1"/>
          </p:cNvSpPr>
          <p:nvPr>
            <p:ph type="sldNum" sz="quarter" idx="12"/>
          </p:nvPr>
        </p:nvSpPr>
        <p:spPr/>
        <p:txBody>
          <a:bodyPr/>
          <a:lstStyle/>
          <a:p>
            <a:fld id="{6D22F896-40B5-4ADD-8801-0D06FADFA095}" type="slidenum">
              <a:rPr lang="en-US" smtClean="0"/>
              <a:pPr/>
              <a:t>11</a:t>
            </a:fld>
            <a:endParaRPr lang="en-US" dirty="0"/>
          </a:p>
        </p:txBody>
      </p:sp>
    </p:spTree>
    <p:extLst>
      <p:ext uri="{BB962C8B-B14F-4D97-AF65-F5344CB8AC3E}">
        <p14:creationId xmlns:p14="http://schemas.microsoft.com/office/powerpoint/2010/main" val="1450960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83FF7-8A51-4F4E-9296-94F342A6F57C}"/>
              </a:ext>
            </a:extLst>
          </p:cNvPr>
          <p:cNvSpPr>
            <a:spLocks noGrp="1"/>
          </p:cNvSpPr>
          <p:nvPr>
            <p:ph type="title"/>
          </p:nvPr>
        </p:nvSpPr>
        <p:spPr/>
        <p:txBody>
          <a:bodyPr/>
          <a:lstStyle/>
          <a:p>
            <a:r>
              <a:rPr lang="en-US" dirty="0"/>
              <a:t>Operators: Boolean</a:t>
            </a:r>
          </a:p>
        </p:txBody>
      </p:sp>
      <p:sp>
        <p:nvSpPr>
          <p:cNvPr id="3" name="Content Placeholder 2">
            <a:extLst>
              <a:ext uri="{FF2B5EF4-FFF2-40B4-BE49-F238E27FC236}">
                <a16:creationId xmlns:a16="http://schemas.microsoft.com/office/drawing/2014/main" id="{8F30D31C-68E8-488F-8205-51B984FCE4BD}"/>
              </a:ext>
            </a:extLst>
          </p:cNvPr>
          <p:cNvSpPr>
            <a:spLocks noGrp="1"/>
          </p:cNvSpPr>
          <p:nvPr>
            <p:ph idx="1"/>
          </p:nvPr>
        </p:nvSpPr>
        <p:spPr/>
        <p:txBody>
          <a:bodyPr>
            <a:normAutofit fontScale="92500" lnSpcReduction="10000"/>
          </a:bodyPr>
          <a:lstStyle/>
          <a:p>
            <a:r>
              <a:rPr lang="en-US" dirty="0"/>
              <a:t>and</a:t>
            </a:r>
          </a:p>
          <a:p>
            <a:endParaRPr lang="en-US" dirty="0"/>
          </a:p>
          <a:p>
            <a:r>
              <a:rPr lang="en-US" dirty="0"/>
              <a:t>or</a:t>
            </a:r>
          </a:p>
          <a:p>
            <a:endParaRPr lang="en-US" dirty="0"/>
          </a:p>
          <a:p>
            <a:r>
              <a:rPr lang="en-US" dirty="0" err="1"/>
              <a:t>xor</a:t>
            </a:r>
            <a:endParaRPr lang="en-US" dirty="0"/>
          </a:p>
          <a:p>
            <a:endParaRPr lang="en-US" dirty="0"/>
          </a:p>
          <a:p>
            <a:endParaRPr lang="en-US" dirty="0"/>
          </a:p>
          <a:p>
            <a:endParaRPr lang="en-US" dirty="0"/>
          </a:p>
          <a:p>
            <a:r>
              <a:rPr lang="en-US" dirty="0"/>
              <a:t>Implies </a:t>
            </a:r>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1E4A8B93-FDEA-45CC-B570-68D3B4FF2489}"/>
              </a:ext>
            </a:extLst>
          </p:cNvPr>
          <p:cNvPicPr>
            <a:picLocks noChangeAspect="1"/>
          </p:cNvPicPr>
          <p:nvPr/>
        </p:nvPicPr>
        <p:blipFill>
          <a:blip r:embed="rId2"/>
          <a:stretch>
            <a:fillRect/>
          </a:stretch>
        </p:blipFill>
        <p:spPr>
          <a:xfrm>
            <a:off x="1596787" y="5981700"/>
            <a:ext cx="7898077" cy="442883"/>
          </a:xfrm>
          <a:prstGeom prst="rect">
            <a:avLst/>
          </a:prstGeom>
        </p:spPr>
      </p:pic>
      <p:pic>
        <p:nvPicPr>
          <p:cNvPr id="5" name="Picture 4">
            <a:extLst>
              <a:ext uri="{FF2B5EF4-FFF2-40B4-BE49-F238E27FC236}">
                <a16:creationId xmlns:a16="http://schemas.microsoft.com/office/drawing/2014/main" id="{2772EBE3-4EF8-42BF-BC5E-2E45A9A34B2D}"/>
              </a:ext>
            </a:extLst>
          </p:cNvPr>
          <p:cNvPicPr>
            <a:picLocks noChangeAspect="1"/>
          </p:cNvPicPr>
          <p:nvPr/>
        </p:nvPicPr>
        <p:blipFill>
          <a:blip r:embed="rId3"/>
          <a:stretch>
            <a:fillRect/>
          </a:stretch>
        </p:blipFill>
        <p:spPr>
          <a:xfrm>
            <a:off x="4280635" y="3877744"/>
            <a:ext cx="4086225" cy="1743075"/>
          </a:xfrm>
          <a:prstGeom prst="rect">
            <a:avLst/>
          </a:prstGeom>
        </p:spPr>
      </p:pic>
      <p:pic>
        <p:nvPicPr>
          <p:cNvPr id="6" name="Picture 5">
            <a:extLst>
              <a:ext uri="{FF2B5EF4-FFF2-40B4-BE49-F238E27FC236}">
                <a16:creationId xmlns:a16="http://schemas.microsoft.com/office/drawing/2014/main" id="{8991DF79-9FB0-49A6-9CFE-2C8DA22B430D}"/>
              </a:ext>
            </a:extLst>
          </p:cNvPr>
          <p:cNvPicPr>
            <a:picLocks noChangeAspect="1"/>
          </p:cNvPicPr>
          <p:nvPr/>
        </p:nvPicPr>
        <p:blipFill>
          <a:blip r:embed="rId4"/>
          <a:stretch>
            <a:fillRect/>
          </a:stretch>
        </p:blipFill>
        <p:spPr>
          <a:xfrm>
            <a:off x="7672175" y="2025131"/>
            <a:ext cx="4095750" cy="1743075"/>
          </a:xfrm>
          <a:prstGeom prst="rect">
            <a:avLst/>
          </a:prstGeom>
        </p:spPr>
      </p:pic>
      <p:pic>
        <p:nvPicPr>
          <p:cNvPr id="7" name="Picture 6">
            <a:extLst>
              <a:ext uri="{FF2B5EF4-FFF2-40B4-BE49-F238E27FC236}">
                <a16:creationId xmlns:a16="http://schemas.microsoft.com/office/drawing/2014/main" id="{96B05020-A28A-4970-8EC7-126666DD0B8A}"/>
              </a:ext>
            </a:extLst>
          </p:cNvPr>
          <p:cNvPicPr>
            <a:picLocks noChangeAspect="1"/>
          </p:cNvPicPr>
          <p:nvPr/>
        </p:nvPicPr>
        <p:blipFill>
          <a:blip r:embed="rId5"/>
          <a:stretch>
            <a:fillRect/>
          </a:stretch>
        </p:blipFill>
        <p:spPr>
          <a:xfrm>
            <a:off x="3517000" y="1428750"/>
            <a:ext cx="4057650" cy="1724025"/>
          </a:xfrm>
          <a:prstGeom prst="rect">
            <a:avLst/>
          </a:prstGeom>
        </p:spPr>
      </p:pic>
      <p:sp>
        <p:nvSpPr>
          <p:cNvPr id="8" name="Slide Number Placeholder 7">
            <a:extLst>
              <a:ext uri="{FF2B5EF4-FFF2-40B4-BE49-F238E27FC236}">
                <a16:creationId xmlns:a16="http://schemas.microsoft.com/office/drawing/2014/main" id="{3F53B381-3CA9-4005-82AE-1445DBF674D8}"/>
              </a:ext>
            </a:extLst>
          </p:cNvPr>
          <p:cNvSpPr>
            <a:spLocks noGrp="1"/>
          </p:cNvSpPr>
          <p:nvPr>
            <p:ph type="sldNum" sz="quarter" idx="12"/>
          </p:nvPr>
        </p:nvSpPr>
        <p:spPr/>
        <p:txBody>
          <a:bodyPr/>
          <a:lstStyle/>
          <a:p>
            <a:fld id="{6D22F896-40B5-4ADD-8801-0D06FADFA095}" type="slidenum">
              <a:rPr lang="en-US" smtClean="0"/>
              <a:pPr/>
              <a:t>12</a:t>
            </a:fld>
            <a:endParaRPr lang="en-US" dirty="0"/>
          </a:p>
        </p:txBody>
      </p:sp>
    </p:spTree>
    <p:extLst>
      <p:ext uri="{BB962C8B-B14F-4D97-AF65-F5344CB8AC3E}">
        <p14:creationId xmlns:p14="http://schemas.microsoft.com/office/powerpoint/2010/main" val="4091082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E2616-74D4-42DD-9C4F-4CBBBCCA661C}"/>
              </a:ext>
            </a:extLst>
          </p:cNvPr>
          <p:cNvSpPr>
            <a:spLocks noGrp="1"/>
          </p:cNvSpPr>
          <p:nvPr>
            <p:ph type="title"/>
          </p:nvPr>
        </p:nvSpPr>
        <p:spPr/>
        <p:txBody>
          <a:bodyPr/>
          <a:lstStyle/>
          <a:p>
            <a:r>
              <a:rPr lang="en-US" dirty="0"/>
              <a:t>Other operators</a:t>
            </a:r>
          </a:p>
        </p:txBody>
      </p:sp>
      <p:sp>
        <p:nvSpPr>
          <p:cNvPr id="3" name="Content Placeholder 2">
            <a:extLst>
              <a:ext uri="{FF2B5EF4-FFF2-40B4-BE49-F238E27FC236}">
                <a16:creationId xmlns:a16="http://schemas.microsoft.com/office/drawing/2014/main" id="{BD1C46C7-DE65-4D4A-ABF6-C7096140A4E1}"/>
              </a:ext>
            </a:extLst>
          </p:cNvPr>
          <p:cNvSpPr>
            <a:spLocks noGrp="1"/>
          </p:cNvSpPr>
          <p:nvPr>
            <p:ph idx="1"/>
          </p:nvPr>
        </p:nvSpPr>
        <p:spPr/>
        <p:txBody>
          <a:bodyPr/>
          <a:lstStyle/>
          <a:p>
            <a:r>
              <a:rPr lang="en-US" dirty="0"/>
              <a:t>Math: * (multiplication), /, +, - , div, mod, </a:t>
            </a:r>
          </a:p>
          <a:p>
            <a:r>
              <a:rPr lang="en-US" dirty="0"/>
              <a:t>String concatenation: &amp; </a:t>
            </a:r>
          </a:p>
          <a:p>
            <a:r>
              <a:rPr lang="en-US" dirty="0"/>
              <a:t>Date/time arithmetic: uses keywords to add or subtract </a:t>
            </a:r>
          </a:p>
          <a:p>
            <a:pPr lvl="1"/>
            <a:r>
              <a:rPr lang="en-US" dirty="0"/>
              <a:t>@2014 + 24 months</a:t>
            </a:r>
          </a:p>
          <a:p>
            <a:r>
              <a:rPr lang="en-US" dirty="0"/>
              <a:t> </a:t>
            </a:r>
            <a:r>
              <a:rPr lang="en-US" b="1" dirty="0"/>
              <a:t>aggregate</a:t>
            </a:r>
            <a:r>
              <a:rPr lang="en-US" dirty="0"/>
              <a:t>(aggregator : expression [, </a:t>
            </a:r>
            <a:r>
              <a:rPr lang="en-US" dirty="0" err="1"/>
              <a:t>init</a:t>
            </a:r>
            <a:r>
              <a:rPr lang="en-US" dirty="0"/>
              <a:t> : value]) : value</a:t>
            </a:r>
          </a:p>
          <a:p>
            <a:endParaRPr lang="en-US" dirty="0"/>
          </a:p>
          <a:p>
            <a:pPr marL="530352" lvl="1" indent="0">
              <a:buNone/>
            </a:pPr>
            <a:endParaRPr lang="en-US" dirty="0"/>
          </a:p>
          <a:p>
            <a:endParaRPr lang="en-US" dirty="0"/>
          </a:p>
        </p:txBody>
      </p:sp>
      <p:sp>
        <p:nvSpPr>
          <p:cNvPr id="6" name="Slide Number Placeholder 5">
            <a:extLst>
              <a:ext uri="{FF2B5EF4-FFF2-40B4-BE49-F238E27FC236}">
                <a16:creationId xmlns:a16="http://schemas.microsoft.com/office/drawing/2014/main" id="{44857436-C496-4BFD-8E3C-496C3B77B1DA}"/>
              </a:ext>
            </a:extLst>
          </p:cNvPr>
          <p:cNvSpPr>
            <a:spLocks noGrp="1"/>
          </p:cNvSpPr>
          <p:nvPr>
            <p:ph type="sldNum" sz="quarter" idx="12"/>
          </p:nvPr>
        </p:nvSpPr>
        <p:spPr/>
        <p:txBody>
          <a:bodyPr/>
          <a:lstStyle/>
          <a:p>
            <a:fld id="{6D22F896-40B5-4ADD-8801-0D06FADFA095}" type="slidenum">
              <a:rPr lang="en-US" smtClean="0"/>
              <a:pPr/>
              <a:t>13</a:t>
            </a:fld>
            <a:endParaRPr lang="en-US" dirty="0"/>
          </a:p>
        </p:txBody>
      </p:sp>
    </p:spTree>
    <p:extLst>
      <p:ext uri="{BB962C8B-B14F-4D97-AF65-F5344CB8AC3E}">
        <p14:creationId xmlns:p14="http://schemas.microsoft.com/office/powerpoint/2010/main" val="686777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0E95-E9B8-43C9-802F-1089B7357593}"/>
              </a:ext>
            </a:extLst>
          </p:cNvPr>
          <p:cNvSpPr>
            <a:spLocks noGrp="1"/>
          </p:cNvSpPr>
          <p:nvPr>
            <p:ph type="title"/>
          </p:nvPr>
        </p:nvSpPr>
        <p:spPr/>
        <p:txBody>
          <a:bodyPr/>
          <a:lstStyle/>
          <a:p>
            <a:r>
              <a:rPr lang="en-US" dirty="0"/>
              <a:t>Existence functions</a:t>
            </a:r>
          </a:p>
        </p:txBody>
      </p:sp>
      <p:sp>
        <p:nvSpPr>
          <p:cNvPr id="3" name="Content Placeholder 2">
            <a:extLst>
              <a:ext uri="{FF2B5EF4-FFF2-40B4-BE49-F238E27FC236}">
                <a16:creationId xmlns:a16="http://schemas.microsoft.com/office/drawing/2014/main" id="{EF015EB7-DF97-4BE9-96F6-A7EAB00E4C87}"/>
              </a:ext>
            </a:extLst>
          </p:cNvPr>
          <p:cNvSpPr>
            <a:spLocks noGrp="1"/>
          </p:cNvSpPr>
          <p:nvPr>
            <p:ph idx="1"/>
          </p:nvPr>
        </p:nvSpPr>
        <p:spPr/>
        <p:txBody>
          <a:bodyPr>
            <a:normAutofit fontScale="92500" lnSpcReduction="20000"/>
          </a:bodyPr>
          <a:lstStyle/>
          <a:p>
            <a:pPr marL="0" indent="0">
              <a:buNone/>
            </a:pPr>
            <a:r>
              <a:rPr lang="en-US" dirty="0"/>
              <a:t> </a:t>
            </a:r>
          </a:p>
          <a:p>
            <a:pPr lvl="1"/>
            <a:r>
              <a:rPr lang="en-US" dirty="0">
                <a:highlight>
                  <a:srgbClr val="C0C0C0"/>
                </a:highlight>
              </a:rPr>
              <a:t>empty</a:t>
            </a:r>
            <a:r>
              <a:rPr lang="en-US" dirty="0"/>
              <a:t>():Boolean</a:t>
            </a:r>
          </a:p>
          <a:p>
            <a:pPr lvl="1"/>
            <a:r>
              <a:rPr lang="en-US" dirty="0">
                <a:highlight>
                  <a:srgbClr val="C0C0C0"/>
                </a:highlight>
              </a:rPr>
              <a:t>not</a:t>
            </a:r>
            <a:r>
              <a:rPr lang="en-US" dirty="0"/>
              <a:t>():Boolean</a:t>
            </a:r>
          </a:p>
          <a:p>
            <a:pPr lvl="1"/>
            <a:r>
              <a:rPr lang="en-US" dirty="0">
                <a:highlight>
                  <a:srgbClr val="C0C0C0"/>
                </a:highlight>
              </a:rPr>
              <a:t>exists</a:t>
            </a:r>
            <a:r>
              <a:rPr lang="en-US" dirty="0"/>
              <a:t>( criteria: expression]) : Boolean</a:t>
            </a:r>
          </a:p>
          <a:p>
            <a:pPr lvl="1"/>
            <a:r>
              <a:rPr lang="en-US" dirty="0">
                <a:highlight>
                  <a:srgbClr val="C0C0C0"/>
                </a:highlight>
              </a:rPr>
              <a:t>all</a:t>
            </a:r>
            <a:r>
              <a:rPr lang="en-US" dirty="0"/>
              <a:t> ( criteria: expression]) : Boolean</a:t>
            </a:r>
          </a:p>
          <a:p>
            <a:pPr lvl="2"/>
            <a:r>
              <a:rPr lang="en-US" dirty="0"/>
              <a:t>returns true if for every element in the input collection, criteria evaluates to true. Otherwise, the result is false. If the input collection is empty ({ }), the result is true.</a:t>
            </a:r>
          </a:p>
          <a:p>
            <a:pPr lvl="2"/>
            <a:r>
              <a:rPr lang="en-US" dirty="0"/>
              <a:t>Variants: </a:t>
            </a:r>
            <a:r>
              <a:rPr lang="en-US" dirty="0" err="1"/>
              <a:t>allTrue</a:t>
            </a:r>
            <a:r>
              <a:rPr lang="en-US" dirty="0"/>
              <a:t>, </a:t>
            </a:r>
            <a:r>
              <a:rPr lang="en-US" dirty="0" err="1"/>
              <a:t>anyTrue</a:t>
            </a:r>
            <a:r>
              <a:rPr lang="en-US" dirty="0"/>
              <a:t>, </a:t>
            </a:r>
            <a:r>
              <a:rPr lang="en-US" dirty="0" err="1"/>
              <a:t>allFalse</a:t>
            </a:r>
            <a:r>
              <a:rPr lang="en-US" dirty="0"/>
              <a:t>, </a:t>
            </a:r>
            <a:r>
              <a:rPr lang="en-US" dirty="0" err="1"/>
              <a:t>anyFalse</a:t>
            </a:r>
            <a:endParaRPr lang="en-US" dirty="0"/>
          </a:p>
          <a:p>
            <a:pPr lvl="1"/>
            <a:r>
              <a:rPr lang="en-US" dirty="0" err="1">
                <a:highlight>
                  <a:srgbClr val="C0C0C0"/>
                </a:highlight>
              </a:rPr>
              <a:t>subsetOf</a:t>
            </a:r>
            <a:r>
              <a:rPr lang="en-US" dirty="0"/>
              <a:t>(other : collection) : Boolean</a:t>
            </a:r>
          </a:p>
          <a:p>
            <a:pPr lvl="1"/>
            <a:r>
              <a:rPr lang="en-US" dirty="0" err="1">
                <a:highlight>
                  <a:srgbClr val="C0C0C0"/>
                </a:highlight>
              </a:rPr>
              <a:t>supersetOf</a:t>
            </a:r>
            <a:r>
              <a:rPr lang="en-US" dirty="0"/>
              <a:t> (other : collection) : Boolean</a:t>
            </a:r>
          </a:p>
          <a:p>
            <a:pPr lvl="1"/>
            <a:r>
              <a:rPr lang="en-US" dirty="0">
                <a:highlight>
                  <a:srgbClr val="C0C0C0"/>
                </a:highlight>
              </a:rPr>
              <a:t>count() : Integer </a:t>
            </a:r>
            <a:r>
              <a:rPr lang="en-US" dirty="0"/>
              <a:t>– all elements, </a:t>
            </a:r>
            <a:r>
              <a:rPr lang="en-US" dirty="0">
                <a:highlight>
                  <a:srgbClr val="C0C0C0"/>
                </a:highlight>
              </a:rPr>
              <a:t>distinct() : collection </a:t>
            </a:r>
            <a:r>
              <a:rPr lang="en-US" dirty="0"/>
              <a:t>– distinct elements, </a:t>
            </a:r>
            <a:r>
              <a:rPr lang="en-US" dirty="0" err="1">
                <a:highlight>
                  <a:srgbClr val="C0C0C0"/>
                </a:highlight>
              </a:rPr>
              <a:t>isDistinct</a:t>
            </a:r>
            <a:r>
              <a:rPr lang="en-US" dirty="0">
                <a:highlight>
                  <a:srgbClr val="C0C0C0"/>
                </a:highlight>
              </a:rPr>
              <a:t>() : Boolean </a:t>
            </a:r>
            <a:r>
              <a:rPr lang="en-US" dirty="0"/>
              <a:t>– equivalent to </a:t>
            </a:r>
            <a:r>
              <a:rPr lang="en-US" dirty="0" err="1"/>
              <a:t>collection.count</a:t>
            </a:r>
            <a:r>
              <a:rPr lang="en-US" dirty="0"/>
              <a:t>() == </a:t>
            </a:r>
            <a:r>
              <a:rPr lang="en-US" dirty="0" err="1"/>
              <a:t>collection.distinct</a:t>
            </a:r>
            <a:r>
              <a:rPr lang="en-US" dirty="0"/>
              <a:t>()</a:t>
            </a:r>
          </a:p>
          <a:p>
            <a:endParaRPr lang="en-US" dirty="0"/>
          </a:p>
          <a:p>
            <a:pPr lvl="1"/>
            <a:endParaRPr lang="en-US" dirty="0"/>
          </a:p>
        </p:txBody>
      </p:sp>
      <p:pic>
        <p:nvPicPr>
          <p:cNvPr id="4" name="Picture 3">
            <a:extLst>
              <a:ext uri="{FF2B5EF4-FFF2-40B4-BE49-F238E27FC236}">
                <a16:creationId xmlns:a16="http://schemas.microsoft.com/office/drawing/2014/main" id="{8474D68E-EE97-4DF2-87F6-5BE95CFF6F2A}"/>
              </a:ext>
            </a:extLst>
          </p:cNvPr>
          <p:cNvPicPr>
            <a:picLocks noChangeAspect="1"/>
          </p:cNvPicPr>
          <p:nvPr/>
        </p:nvPicPr>
        <p:blipFill>
          <a:blip r:embed="rId2"/>
          <a:stretch>
            <a:fillRect/>
          </a:stretch>
        </p:blipFill>
        <p:spPr>
          <a:xfrm>
            <a:off x="4290529" y="1343468"/>
            <a:ext cx="7901471" cy="1428614"/>
          </a:xfrm>
          <a:prstGeom prst="rect">
            <a:avLst/>
          </a:prstGeom>
        </p:spPr>
      </p:pic>
      <p:sp>
        <p:nvSpPr>
          <p:cNvPr id="5" name="Rectangle 4">
            <a:extLst>
              <a:ext uri="{FF2B5EF4-FFF2-40B4-BE49-F238E27FC236}">
                <a16:creationId xmlns:a16="http://schemas.microsoft.com/office/drawing/2014/main" id="{58CD2D78-7A4D-4959-8C56-8B26E13BE497}"/>
              </a:ext>
            </a:extLst>
          </p:cNvPr>
          <p:cNvSpPr/>
          <p:nvPr/>
        </p:nvSpPr>
        <p:spPr>
          <a:xfrm>
            <a:off x="6933063" y="1410413"/>
            <a:ext cx="518615" cy="309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FF05849-C8BC-4120-9E08-3277E0056EE5}"/>
              </a:ext>
            </a:extLst>
          </p:cNvPr>
          <p:cNvSpPr/>
          <p:nvPr/>
        </p:nvSpPr>
        <p:spPr>
          <a:xfrm>
            <a:off x="4290529" y="1410412"/>
            <a:ext cx="1618952" cy="30920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9AE469F-D240-4967-AB0D-05F67250966F}"/>
              </a:ext>
            </a:extLst>
          </p:cNvPr>
          <p:cNvSpPr/>
          <p:nvPr/>
        </p:nvSpPr>
        <p:spPr>
          <a:xfrm>
            <a:off x="5919199" y="1410836"/>
            <a:ext cx="918329" cy="375729"/>
          </a:xfrm>
          <a:prstGeom prst="rect">
            <a:avLst/>
          </a:prstGeom>
          <a:solidFill>
            <a:schemeClr val="accent6">
              <a:lumMod val="75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5CFE2F-22AD-4F4C-AFBA-DA4864BCEB32}"/>
              </a:ext>
            </a:extLst>
          </p:cNvPr>
          <p:cNvSpPr/>
          <p:nvPr/>
        </p:nvSpPr>
        <p:spPr>
          <a:xfrm>
            <a:off x="5498390" y="1713364"/>
            <a:ext cx="918329" cy="375729"/>
          </a:xfrm>
          <a:prstGeom prst="rect">
            <a:avLst/>
          </a:prstGeom>
          <a:solidFill>
            <a:schemeClr val="accent6">
              <a:lumMod val="75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D75A803-3BDC-49D7-BCCB-D2B53FAE626F}"/>
              </a:ext>
            </a:extLst>
          </p:cNvPr>
          <p:cNvSpPr/>
          <p:nvPr/>
        </p:nvSpPr>
        <p:spPr>
          <a:xfrm>
            <a:off x="7245314" y="2081857"/>
            <a:ext cx="918329" cy="375729"/>
          </a:xfrm>
          <a:prstGeom prst="rect">
            <a:avLst/>
          </a:prstGeom>
          <a:solidFill>
            <a:schemeClr val="accent6">
              <a:lumMod val="75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E971C3B-97B1-4B3F-B3E5-9CB81CDDC342}"/>
              </a:ext>
            </a:extLst>
          </p:cNvPr>
          <p:cNvPicPr>
            <a:picLocks noChangeAspect="1"/>
          </p:cNvPicPr>
          <p:nvPr/>
        </p:nvPicPr>
        <p:blipFill>
          <a:blip r:embed="rId3"/>
          <a:stretch>
            <a:fillRect/>
          </a:stretch>
        </p:blipFill>
        <p:spPr>
          <a:xfrm>
            <a:off x="7245314" y="2772082"/>
            <a:ext cx="3361708" cy="480244"/>
          </a:xfrm>
          <a:prstGeom prst="rect">
            <a:avLst/>
          </a:prstGeom>
        </p:spPr>
      </p:pic>
      <p:sp>
        <p:nvSpPr>
          <p:cNvPr id="11" name="Slide Number Placeholder 10">
            <a:extLst>
              <a:ext uri="{FF2B5EF4-FFF2-40B4-BE49-F238E27FC236}">
                <a16:creationId xmlns:a16="http://schemas.microsoft.com/office/drawing/2014/main" id="{9BED41B0-F3C4-44B4-AB93-1A0609DFF9A9}"/>
              </a:ext>
            </a:extLst>
          </p:cNvPr>
          <p:cNvSpPr>
            <a:spLocks noGrp="1"/>
          </p:cNvSpPr>
          <p:nvPr>
            <p:ph type="sldNum" sz="quarter" idx="12"/>
          </p:nvPr>
        </p:nvSpPr>
        <p:spPr/>
        <p:txBody>
          <a:bodyPr/>
          <a:lstStyle/>
          <a:p>
            <a:fld id="{6D22F896-40B5-4ADD-8801-0D06FADFA095}" type="slidenum">
              <a:rPr lang="en-US" smtClean="0"/>
              <a:pPr/>
              <a:t>14</a:t>
            </a:fld>
            <a:endParaRPr lang="en-US" dirty="0"/>
          </a:p>
        </p:txBody>
      </p:sp>
    </p:spTree>
    <p:extLst>
      <p:ext uri="{BB962C8B-B14F-4D97-AF65-F5344CB8AC3E}">
        <p14:creationId xmlns:p14="http://schemas.microsoft.com/office/powerpoint/2010/main" val="4215472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118EC-E791-4BBE-8D16-CC60CE9A9CE8}"/>
              </a:ext>
            </a:extLst>
          </p:cNvPr>
          <p:cNvSpPr>
            <a:spLocks noGrp="1"/>
          </p:cNvSpPr>
          <p:nvPr>
            <p:ph type="title"/>
          </p:nvPr>
        </p:nvSpPr>
        <p:spPr/>
        <p:txBody>
          <a:bodyPr/>
          <a:lstStyle/>
          <a:p>
            <a:r>
              <a:rPr lang="en-US" dirty="0"/>
              <a:t>Projection and Filtering Functions</a:t>
            </a:r>
          </a:p>
        </p:txBody>
      </p:sp>
      <p:sp>
        <p:nvSpPr>
          <p:cNvPr id="3" name="Content Placeholder 2">
            <a:extLst>
              <a:ext uri="{FF2B5EF4-FFF2-40B4-BE49-F238E27FC236}">
                <a16:creationId xmlns:a16="http://schemas.microsoft.com/office/drawing/2014/main" id="{7CF5CCDB-8F02-41DB-B151-2855E6ABD905}"/>
              </a:ext>
            </a:extLst>
          </p:cNvPr>
          <p:cNvSpPr>
            <a:spLocks noGrp="1"/>
          </p:cNvSpPr>
          <p:nvPr>
            <p:ph idx="1"/>
          </p:nvPr>
        </p:nvSpPr>
        <p:spPr>
          <a:xfrm>
            <a:off x="1371600" y="2286000"/>
            <a:ext cx="9724030" cy="3991970"/>
          </a:xfrm>
        </p:spPr>
        <p:txBody>
          <a:bodyPr>
            <a:normAutofit/>
          </a:bodyPr>
          <a:lstStyle/>
          <a:p>
            <a:r>
              <a:rPr lang="en-US" dirty="0"/>
              <a:t>Similar to SQL using fluent syntax (chaining)</a:t>
            </a:r>
          </a:p>
          <a:p>
            <a:r>
              <a:rPr lang="en-US" dirty="0">
                <a:highlight>
                  <a:srgbClr val="C0C0C0"/>
                </a:highlight>
              </a:rPr>
              <a:t>select</a:t>
            </a:r>
            <a:r>
              <a:rPr lang="en-US" dirty="0"/>
              <a:t>(projection: expression) : collection</a:t>
            </a:r>
          </a:p>
          <a:p>
            <a:pPr lvl="1"/>
            <a:endParaRPr lang="en-US" dirty="0"/>
          </a:p>
          <a:p>
            <a:pPr lvl="1"/>
            <a:r>
              <a:rPr lang="en-US" dirty="0"/>
              <a:t>Variation: </a:t>
            </a:r>
            <a:r>
              <a:rPr lang="en-US" dirty="0">
                <a:highlight>
                  <a:srgbClr val="C0C0C0"/>
                </a:highlight>
              </a:rPr>
              <a:t>repeat</a:t>
            </a:r>
            <a:r>
              <a:rPr lang="en-US" dirty="0"/>
              <a:t> – returns nested nodes until no matches are found</a:t>
            </a:r>
          </a:p>
          <a:p>
            <a:pPr marL="0" indent="0">
              <a:buNone/>
            </a:pPr>
            <a:endParaRPr lang="en-US" dirty="0"/>
          </a:p>
          <a:p>
            <a:r>
              <a:rPr lang="en-US" dirty="0">
                <a:highlight>
                  <a:srgbClr val="C0C0C0"/>
                </a:highlight>
              </a:rPr>
              <a:t>where</a:t>
            </a:r>
            <a:r>
              <a:rPr lang="en-US" dirty="0"/>
              <a:t>(criteria : expression) : collection</a:t>
            </a:r>
          </a:p>
          <a:p>
            <a:endParaRPr lang="en-US" dirty="0"/>
          </a:p>
          <a:p>
            <a:endParaRPr lang="en-US" dirty="0"/>
          </a:p>
          <a:p>
            <a:r>
              <a:rPr lang="en-US" dirty="0" err="1">
                <a:highlight>
                  <a:srgbClr val="C0C0C0"/>
                </a:highlight>
              </a:rPr>
              <a:t>ofType</a:t>
            </a:r>
            <a:r>
              <a:rPr lang="en-US" dirty="0"/>
              <a:t>(type : identifier) : collection</a:t>
            </a:r>
          </a:p>
          <a:p>
            <a:pPr marL="0" indent="0">
              <a:buNone/>
            </a:pPr>
            <a:endParaRPr lang="en-US" dirty="0"/>
          </a:p>
          <a:p>
            <a:pPr marL="0" indent="0">
              <a:buNone/>
            </a:pPr>
            <a:endParaRPr lang="en-US"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FC8304D1-747B-48ED-8394-4E6ECD399A66}"/>
              </a:ext>
            </a:extLst>
          </p:cNvPr>
          <p:cNvPicPr>
            <a:picLocks noChangeAspect="1"/>
          </p:cNvPicPr>
          <p:nvPr/>
        </p:nvPicPr>
        <p:blipFill>
          <a:blip r:embed="rId2"/>
          <a:stretch>
            <a:fillRect/>
          </a:stretch>
        </p:blipFill>
        <p:spPr>
          <a:xfrm>
            <a:off x="1371600" y="3129621"/>
            <a:ext cx="5059979" cy="452044"/>
          </a:xfrm>
          <a:prstGeom prst="rect">
            <a:avLst/>
          </a:prstGeom>
        </p:spPr>
      </p:pic>
      <p:pic>
        <p:nvPicPr>
          <p:cNvPr id="5" name="Picture 4">
            <a:extLst>
              <a:ext uri="{FF2B5EF4-FFF2-40B4-BE49-F238E27FC236}">
                <a16:creationId xmlns:a16="http://schemas.microsoft.com/office/drawing/2014/main" id="{48B54D65-17F9-46CA-8636-E634BDFF5941}"/>
              </a:ext>
            </a:extLst>
          </p:cNvPr>
          <p:cNvPicPr>
            <a:picLocks noChangeAspect="1"/>
          </p:cNvPicPr>
          <p:nvPr/>
        </p:nvPicPr>
        <p:blipFill>
          <a:blip r:embed="rId3"/>
          <a:stretch>
            <a:fillRect/>
          </a:stretch>
        </p:blipFill>
        <p:spPr>
          <a:xfrm>
            <a:off x="1491886" y="4831539"/>
            <a:ext cx="9208230" cy="571753"/>
          </a:xfrm>
          <a:prstGeom prst="rect">
            <a:avLst/>
          </a:prstGeom>
        </p:spPr>
      </p:pic>
      <p:pic>
        <p:nvPicPr>
          <p:cNvPr id="6" name="Picture 5">
            <a:extLst>
              <a:ext uri="{FF2B5EF4-FFF2-40B4-BE49-F238E27FC236}">
                <a16:creationId xmlns:a16="http://schemas.microsoft.com/office/drawing/2014/main" id="{563DCB48-E2AB-41A0-9231-674001E1DB82}"/>
              </a:ext>
            </a:extLst>
          </p:cNvPr>
          <p:cNvPicPr>
            <a:picLocks noChangeAspect="1"/>
          </p:cNvPicPr>
          <p:nvPr/>
        </p:nvPicPr>
        <p:blipFill>
          <a:blip r:embed="rId4"/>
          <a:stretch>
            <a:fillRect/>
          </a:stretch>
        </p:blipFill>
        <p:spPr>
          <a:xfrm>
            <a:off x="1491885" y="5216756"/>
            <a:ext cx="8853117" cy="392800"/>
          </a:xfrm>
          <a:prstGeom prst="rect">
            <a:avLst/>
          </a:prstGeom>
        </p:spPr>
      </p:pic>
      <p:sp>
        <p:nvSpPr>
          <p:cNvPr id="7" name="Speech Bubble: Rectangle with Corners Rounded 6">
            <a:extLst>
              <a:ext uri="{FF2B5EF4-FFF2-40B4-BE49-F238E27FC236}">
                <a16:creationId xmlns:a16="http://schemas.microsoft.com/office/drawing/2014/main" id="{46D707BE-C084-4836-91D7-548B6F2CBCD7}"/>
              </a:ext>
            </a:extLst>
          </p:cNvPr>
          <p:cNvSpPr/>
          <p:nvPr/>
        </p:nvSpPr>
        <p:spPr>
          <a:xfrm>
            <a:off x="7410733" y="2428284"/>
            <a:ext cx="2934269" cy="612648"/>
          </a:xfrm>
          <a:prstGeom prst="wedgeRoundRectCallout">
            <a:avLst>
              <a:gd name="adj1" fmla="val -93225"/>
              <a:gd name="adj2" fmla="val 803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only the patient resources from the bundle.</a:t>
            </a:r>
          </a:p>
        </p:txBody>
      </p:sp>
      <p:pic>
        <p:nvPicPr>
          <p:cNvPr id="8" name="Picture 7">
            <a:extLst>
              <a:ext uri="{FF2B5EF4-FFF2-40B4-BE49-F238E27FC236}">
                <a16:creationId xmlns:a16="http://schemas.microsoft.com/office/drawing/2014/main" id="{00DE09B2-9947-434F-9905-2D30B22491EA}"/>
              </a:ext>
            </a:extLst>
          </p:cNvPr>
          <p:cNvPicPr>
            <a:picLocks noChangeAspect="1"/>
          </p:cNvPicPr>
          <p:nvPr/>
        </p:nvPicPr>
        <p:blipFill>
          <a:blip r:embed="rId5"/>
          <a:stretch>
            <a:fillRect/>
          </a:stretch>
        </p:blipFill>
        <p:spPr>
          <a:xfrm>
            <a:off x="2491888" y="3948661"/>
            <a:ext cx="4181407" cy="452044"/>
          </a:xfrm>
          <a:prstGeom prst="rect">
            <a:avLst/>
          </a:prstGeom>
        </p:spPr>
      </p:pic>
      <p:pic>
        <p:nvPicPr>
          <p:cNvPr id="11" name="Picture 10">
            <a:extLst>
              <a:ext uri="{FF2B5EF4-FFF2-40B4-BE49-F238E27FC236}">
                <a16:creationId xmlns:a16="http://schemas.microsoft.com/office/drawing/2014/main" id="{27F72DD0-0621-4F70-AB23-AB30D5089823}"/>
              </a:ext>
            </a:extLst>
          </p:cNvPr>
          <p:cNvPicPr>
            <a:picLocks noChangeAspect="1"/>
          </p:cNvPicPr>
          <p:nvPr/>
        </p:nvPicPr>
        <p:blipFill>
          <a:blip r:embed="rId6"/>
          <a:stretch>
            <a:fillRect/>
          </a:stretch>
        </p:blipFill>
        <p:spPr>
          <a:xfrm>
            <a:off x="1582217" y="6019801"/>
            <a:ext cx="4982356" cy="506144"/>
          </a:xfrm>
          <a:prstGeom prst="rect">
            <a:avLst/>
          </a:prstGeom>
        </p:spPr>
      </p:pic>
      <p:sp>
        <p:nvSpPr>
          <p:cNvPr id="12" name="Slide Number Placeholder 11">
            <a:extLst>
              <a:ext uri="{FF2B5EF4-FFF2-40B4-BE49-F238E27FC236}">
                <a16:creationId xmlns:a16="http://schemas.microsoft.com/office/drawing/2014/main" id="{D6112454-E0D8-4A40-BA93-DA40F7E12F76}"/>
              </a:ext>
            </a:extLst>
          </p:cNvPr>
          <p:cNvSpPr>
            <a:spLocks noGrp="1"/>
          </p:cNvSpPr>
          <p:nvPr>
            <p:ph type="sldNum" sz="quarter" idx="12"/>
          </p:nvPr>
        </p:nvSpPr>
        <p:spPr/>
        <p:txBody>
          <a:bodyPr/>
          <a:lstStyle/>
          <a:p>
            <a:fld id="{6D22F896-40B5-4ADD-8801-0D06FADFA095}" type="slidenum">
              <a:rPr lang="en-US" smtClean="0"/>
              <a:pPr/>
              <a:t>15</a:t>
            </a:fld>
            <a:endParaRPr lang="en-US" dirty="0"/>
          </a:p>
        </p:txBody>
      </p:sp>
    </p:spTree>
    <p:extLst>
      <p:ext uri="{BB962C8B-B14F-4D97-AF65-F5344CB8AC3E}">
        <p14:creationId xmlns:p14="http://schemas.microsoft.com/office/powerpoint/2010/main" val="1069840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7F66-6CDB-4217-BFAF-569E6AF30DD1}"/>
              </a:ext>
            </a:extLst>
          </p:cNvPr>
          <p:cNvSpPr>
            <a:spLocks noGrp="1"/>
          </p:cNvSpPr>
          <p:nvPr>
            <p:ph type="title"/>
          </p:nvPr>
        </p:nvSpPr>
        <p:spPr/>
        <p:txBody>
          <a:bodyPr/>
          <a:lstStyle/>
          <a:p>
            <a:r>
              <a:rPr lang="en-US" dirty="0"/>
              <a:t>Collection manipulation</a:t>
            </a:r>
          </a:p>
        </p:txBody>
      </p:sp>
      <p:sp>
        <p:nvSpPr>
          <p:cNvPr id="4" name="Text Placeholder 3">
            <a:extLst>
              <a:ext uri="{FF2B5EF4-FFF2-40B4-BE49-F238E27FC236}">
                <a16:creationId xmlns:a16="http://schemas.microsoft.com/office/drawing/2014/main" id="{663F24AF-5FAA-4DC1-BF5E-A7D0E0B4D097}"/>
              </a:ext>
            </a:extLst>
          </p:cNvPr>
          <p:cNvSpPr>
            <a:spLocks noGrp="1"/>
          </p:cNvSpPr>
          <p:nvPr>
            <p:ph type="body" idx="1"/>
          </p:nvPr>
        </p:nvSpPr>
        <p:spPr/>
        <p:txBody>
          <a:bodyPr/>
          <a:lstStyle/>
          <a:p>
            <a:r>
              <a:rPr lang="en-US" dirty="0" err="1"/>
              <a:t>Subsetting</a:t>
            </a:r>
            <a:endParaRPr lang="en-US" dirty="0"/>
          </a:p>
        </p:txBody>
      </p:sp>
      <p:sp>
        <p:nvSpPr>
          <p:cNvPr id="3" name="Content Placeholder 2">
            <a:extLst>
              <a:ext uri="{FF2B5EF4-FFF2-40B4-BE49-F238E27FC236}">
                <a16:creationId xmlns:a16="http://schemas.microsoft.com/office/drawing/2014/main" id="{3A46EAB6-99DC-479C-959D-81818B3720B9}"/>
              </a:ext>
            </a:extLst>
          </p:cNvPr>
          <p:cNvSpPr>
            <a:spLocks noGrp="1"/>
          </p:cNvSpPr>
          <p:nvPr>
            <p:ph sz="half" idx="2"/>
          </p:nvPr>
        </p:nvSpPr>
        <p:spPr/>
        <p:txBody>
          <a:bodyPr>
            <a:normAutofit fontScale="92500" lnSpcReduction="20000"/>
          </a:bodyPr>
          <a:lstStyle/>
          <a:p>
            <a:r>
              <a:rPr lang="en-US" dirty="0"/>
              <a:t>[ index : Integer ] : collection</a:t>
            </a:r>
          </a:p>
          <a:p>
            <a:endParaRPr lang="en-US" dirty="0"/>
          </a:p>
          <a:p>
            <a:r>
              <a:rPr lang="en-US" dirty="0"/>
              <a:t>single(), first(), last(), tail()</a:t>
            </a:r>
          </a:p>
          <a:p>
            <a:r>
              <a:rPr lang="en-US" dirty="0"/>
              <a:t>skip(num : Integer) : collection</a:t>
            </a:r>
          </a:p>
          <a:p>
            <a:r>
              <a:rPr lang="en-US" dirty="0"/>
              <a:t>take(num : Integer) : collection</a:t>
            </a:r>
          </a:p>
          <a:p>
            <a:r>
              <a:rPr lang="en-US" dirty="0"/>
              <a:t> intersect(other: collection) : collection</a:t>
            </a:r>
          </a:p>
          <a:p>
            <a:r>
              <a:rPr lang="en-US" dirty="0"/>
              <a:t>exclude(other: collection) : collection</a:t>
            </a:r>
          </a:p>
          <a:p>
            <a:endParaRPr lang="en-US" dirty="0"/>
          </a:p>
        </p:txBody>
      </p:sp>
      <p:sp>
        <p:nvSpPr>
          <p:cNvPr id="5" name="Text Placeholder 4">
            <a:extLst>
              <a:ext uri="{FF2B5EF4-FFF2-40B4-BE49-F238E27FC236}">
                <a16:creationId xmlns:a16="http://schemas.microsoft.com/office/drawing/2014/main" id="{06F6F166-DEE3-4D0A-AB32-D9C33DBAED11}"/>
              </a:ext>
            </a:extLst>
          </p:cNvPr>
          <p:cNvSpPr>
            <a:spLocks noGrp="1"/>
          </p:cNvSpPr>
          <p:nvPr>
            <p:ph type="body" sz="quarter" idx="3"/>
          </p:nvPr>
        </p:nvSpPr>
        <p:spPr/>
        <p:txBody>
          <a:bodyPr/>
          <a:lstStyle/>
          <a:p>
            <a:r>
              <a:rPr lang="en-US" dirty="0"/>
              <a:t>Combining</a:t>
            </a:r>
          </a:p>
        </p:txBody>
      </p:sp>
      <p:sp>
        <p:nvSpPr>
          <p:cNvPr id="6" name="Content Placeholder 5">
            <a:extLst>
              <a:ext uri="{FF2B5EF4-FFF2-40B4-BE49-F238E27FC236}">
                <a16:creationId xmlns:a16="http://schemas.microsoft.com/office/drawing/2014/main" id="{C4B535E5-9BE1-48B7-8048-9BE137699453}"/>
              </a:ext>
            </a:extLst>
          </p:cNvPr>
          <p:cNvSpPr>
            <a:spLocks noGrp="1"/>
          </p:cNvSpPr>
          <p:nvPr>
            <p:ph sz="quarter" idx="4"/>
          </p:nvPr>
        </p:nvSpPr>
        <p:spPr/>
        <p:txBody>
          <a:bodyPr>
            <a:normAutofit fontScale="92500" lnSpcReduction="20000"/>
          </a:bodyPr>
          <a:lstStyle/>
          <a:p>
            <a:r>
              <a:rPr lang="en-US" dirty="0"/>
              <a:t>union(other : collection)</a:t>
            </a:r>
          </a:p>
          <a:p>
            <a:pPr lvl="1"/>
            <a:r>
              <a:rPr lang="en-US" dirty="0"/>
              <a:t>Contains distinct items</a:t>
            </a:r>
          </a:p>
          <a:p>
            <a:r>
              <a:rPr lang="en-US" dirty="0"/>
              <a:t>combine(other : collection) : collection</a:t>
            </a:r>
          </a:p>
          <a:p>
            <a:pPr lvl="1"/>
            <a:r>
              <a:rPr lang="en-US" dirty="0"/>
              <a:t>May contain duplicates</a:t>
            </a:r>
          </a:p>
          <a:p>
            <a:endParaRPr lang="en-US" dirty="0"/>
          </a:p>
        </p:txBody>
      </p:sp>
      <p:pic>
        <p:nvPicPr>
          <p:cNvPr id="7" name="Picture 6">
            <a:extLst>
              <a:ext uri="{FF2B5EF4-FFF2-40B4-BE49-F238E27FC236}">
                <a16:creationId xmlns:a16="http://schemas.microsoft.com/office/drawing/2014/main" id="{1F7D4500-4674-409B-A5B9-89F4018AC4C5}"/>
              </a:ext>
            </a:extLst>
          </p:cNvPr>
          <p:cNvPicPr>
            <a:picLocks noChangeAspect="1"/>
          </p:cNvPicPr>
          <p:nvPr/>
        </p:nvPicPr>
        <p:blipFill>
          <a:blip r:embed="rId2"/>
          <a:stretch>
            <a:fillRect/>
          </a:stretch>
        </p:blipFill>
        <p:spPr>
          <a:xfrm>
            <a:off x="9676264" y="2657644"/>
            <a:ext cx="1212376" cy="531961"/>
          </a:xfrm>
          <a:prstGeom prst="rect">
            <a:avLst/>
          </a:prstGeom>
        </p:spPr>
      </p:pic>
      <p:pic>
        <p:nvPicPr>
          <p:cNvPr id="8" name="Picture 7">
            <a:extLst>
              <a:ext uri="{FF2B5EF4-FFF2-40B4-BE49-F238E27FC236}">
                <a16:creationId xmlns:a16="http://schemas.microsoft.com/office/drawing/2014/main" id="{8C9AE91C-9B89-4908-A8E3-393E4878BC77}"/>
              </a:ext>
            </a:extLst>
          </p:cNvPr>
          <p:cNvPicPr>
            <a:picLocks noChangeAspect="1"/>
          </p:cNvPicPr>
          <p:nvPr/>
        </p:nvPicPr>
        <p:blipFill>
          <a:blip r:embed="rId3"/>
          <a:stretch>
            <a:fillRect/>
          </a:stretch>
        </p:blipFill>
        <p:spPr>
          <a:xfrm>
            <a:off x="10809031" y="3240412"/>
            <a:ext cx="863581" cy="481340"/>
          </a:xfrm>
          <a:prstGeom prst="rect">
            <a:avLst/>
          </a:prstGeom>
        </p:spPr>
      </p:pic>
      <p:sp>
        <p:nvSpPr>
          <p:cNvPr id="9" name="Arrow: Left-Up 8">
            <a:extLst>
              <a:ext uri="{FF2B5EF4-FFF2-40B4-BE49-F238E27FC236}">
                <a16:creationId xmlns:a16="http://schemas.microsoft.com/office/drawing/2014/main" id="{9CE2916A-EAFB-43D2-BDF8-E9214A17D5E7}"/>
              </a:ext>
            </a:extLst>
          </p:cNvPr>
          <p:cNvSpPr/>
          <p:nvPr/>
        </p:nvSpPr>
        <p:spPr>
          <a:xfrm rot="16200000">
            <a:off x="10814429" y="2758675"/>
            <a:ext cx="559559" cy="547616"/>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A45B115-4FA6-42BC-A3FE-8B4FB8B95563}"/>
              </a:ext>
            </a:extLst>
          </p:cNvPr>
          <p:cNvSpPr txBox="1"/>
          <p:nvPr/>
        </p:nvSpPr>
        <p:spPr>
          <a:xfrm rot="2169237">
            <a:off x="10862194" y="2499769"/>
            <a:ext cx="1084784" cy="338554"/>
          </a:xfrm>
          <a:prstGeom prst="rect">
            <a:avLst/>
          </a:prstGeom>
          <a:noFill/>
        </p:spPr>
        <p:txBody>
          <a:bodyPr wrap="none" rtlCol="0">
            <a:spAutoFit/>
          </a:bodyPr>
          <a:lstStyle/>
          <a:p>
            <a:r>
              <a:rPr lang="en-US" sz="1600" dirty="0"/>
              <a:t>equivalent</a:t>
            </a:r>
          </a:p>
        </p:txBody>
      </p:sp>
      <p:sp>
        <p:nvSpPr>
          <p:cNvPr id="11" name="Slide Number Placeholder 10">
            <a:extLst>
              <a:ext uri="{FF2B5EF4-FFF2-40B4-BE49-F238E27FC236}">
                <a16:creationId xmlns:a16="http://schemas.microsoft.com/office/drawing/2014/main" id="{573F8615-9EE7-4551-8F8F-87A697D4EDBA}"/>
              </a:ext>
            </a:extLst>
          </p:cNvPr>
          <p:cNvSpPr>
            <a:spLocks noGrp="1"/>
          </p:cNvSpPr>
          <p:nvPr>
            <p:ph type="sldNum" sz="quarter" idx="12"/>
          </p:nvPr>
        </p:nvSpPr>
        <p:spPr/>
        <p:txBody>
          <a:bodyPr/>
          <a:lstStyle/>
          <a:p>
            <a:fld id="{6D22F896-40B5-4ADD-8801-0D06FADFA095}" type="slidenum">
              <a:rPr lang="en-US" smtClean="0"/>
              <a:pPr/>
              <a:t>16</a:t>
            </a:fld>
            <a:endParaRPr lang="en-US" dirty="0"/>
          </a:p>
        </p:txBody>
      </p:sp>
    </p:spTree>
    <p:extLst>
      <p:ext uri="{BB962C8B-B14F-4D97-AF65-F5344CB8AC3E}">
        <p14:creationId xmlns:p14="http://schemas.microsoft.com/office/powerpoint/2010/main" val="169344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3E9371-E3BB-4B52-8932-FDE568206B92}"/>
              </a:ext>
            </a:extLst>
          </p:cNvPr>
          <p:cNvSpPr>
            <a:spLocks noGrp="1"/>
          </p:cNvSpPr>
          <p:nvPr>
            <p:ph type="title"/>
          </p:nvPr>
        </p:nvSpPr>
        <p:spPr/>
        <p:txBody>
          <a:bodyPr/>
          <a:lstStyle/>
          <a:p>
            <a:r>
              <a:rPr lang="en-US" dirty="0"/>
              <a:t>Conditional and Type Conversion Functions</a:t>
            </a:r>
          </a:p>
        </p:txBody>
      </p:sp>
      <p:sp>
        <p:nvSpPr>
          <p:cNvPr id="8" name="Content Placeholder 7">
            <a:extLst>
              <a:ext uri="{FF2B5EF4-FFF2-40B4-BE49-F238E27FC236}">
                <a16:creationId xmlns:a16="http://schemas.microsoft.com/office/drawing/2014/main" id="{C601D505-3783-4322-8EE5-9978C3F2A052}"/>
              </a:ext>
            </a:extLst>
          </p:cNvPr>
          <p:cNvSpPr>
            <a:spLocks noGrp="1"/>
          </p:cNvSpPr>
          <p:nvPr>
            <p:ph sz="half" idx="1"/>
          </p:nvPr>
        </p:nvSpPr>
        <p:spPr/>
        <p:txBody>
          <a:bodyPr/>
          <a:lstStyle/>
          <a:p>
            <a:r>
              <a:rPr lang="en-US" dirty="0" err="1">
                <a:highlight>
                  <a:srgbClr val="FFFF00"/>
                </a:highlight>
              </a:rPr>
              <a:t>iif</a:t>
            </a:r>
            <a:r>
              <a:rPr lang="en-US" dirty="0"/>
              <a:t>(</a:t>
            </a:r>
            <a:r>
              <a:rPr lang="en-US" dirty="0">
                <a:highlight>
                  <a:srgbClr val="00FFFF"/>
                </a:highlight>
              </a:rPr>
              <a:t>criterium: </a:t>
            </a:r>
            <a:r>
              <a:rPr lang="en-US" dirty="0"/>
              <a:t>expression, </a:t>
            </a:r>
            <a:r>
              <a:rPr lang="en-US" dirty="0">
                <a:highlight>
                  <a:srgbClr val="C0C0C0"/>
                </a:highlight>
              </a:rPr>
              <a:t>true-result: </a:t>
            </a:r>
            <a:r>
              <a:rPr lang="en-US" dirty="0"/>
              <a:t>collection [, </a:t>
            </a:r>
            <a:r>
              <a:rPr lang="en-US" dirty="0">
                <a:highlight>
                  <a:srgbClr val="FFFF00"/>
                </a:highlight>
              </a:rPr>
              <a:t>otherwise-resul</a:t>
            </a:r>
            <a:r>
              <a:rPr lang="en-US" dirty="0"/>
              <a:t>t: collection]) : collection</a:t>
            </a:r>
          </a:p>
          <a:p>
            <a:pPr marL="0" indent="0">
              <a:buNone/>
            </a:pPr>
            <a:endParaRPr lang="en-US" dirty="0"/>
          </a:p>
          <a:p>
            <a:r>
              <a:rPr lang="en-US" dirty="0"/>
              <a:t>Explicit conversions</a:t>
            </a:r>
          </a:p>
          <a:p>
            <a:pPr lvl="1"/>
            <a:r>
              <a:rPr lang="en-US" dirty="0" err="1"/>
              <a:t>toInteger</a:t>
            </a:r>
            <a:r>
              <a:rPr lang="en-US" dirty="0"/>
              <a:t>, </a:t>
            </a:r>
            <a:r>
              <a:rPr lang="en-US" dirty="0" err="1"/>
              <a:t>toDecimal</a:t>
            </a:r>
            <a:r>
              <a:rPr lang="en-US" dirty="0"/>
              <a:t>, </a:t>
            </a:r>
            <a:r>
              <a:rPr lang="en-US" dirty="0" err="1"/>
              <a:t>toString</a:t>
            </a:r>
            <a:endParaRPr lang="en-US" dirty="0"/>
          </a:p>
          <a:p>
            <a:r>
              <a:rPr lang="en-US" dirty="0"/>
              <a:t>Implicit type conversions</a:t>
            </a:r>
          </a:p>
          <a:p>
            <a:pPr lvl="1"/>
            <a:r>
              <a:rPr lang="en-US" dirty="0"/>
              <a:t>“first” + “ “ + “last”</a:t>
            </a:r>
          </a:p>
          <a:p>
            <a:pPr lvl="1"/>
            <a:r>
              <a:rPr lang="en-US" dirty="0"/>
              <a:t>5 + 10.0 (</a:t>
            </a:r>
            <a:r>
              <a:rPr lang="en-US" dirty="0" err="1"/>
              <a:t>toDecimal</a:t>
            </a:r>
            <a:r>
              <a:rPr lang="en-US" dirty="0"/>
              <a:t>)</a:t>
            </a:r>
          </a:p>
          <a:p>
            <a:pPr marL="0" indent="0">
              <a:buNone/>
            </a:pPr>
            <a:endParaRPr lang="en-US" dirty="0"/>
          </a:p>
        </p:txBody>
      </p:sp>
      <p:sp>
        <p:nvSpPr>
          <p:cNvPr id="9" name="Content Placeholder 8">
            <a:extLst>
              <a:ext uri="{FF2B5EF4-FFF2-40B4-BE49-F238E27FC236}">
                <a16:creationId xmlns:a16="http://schemas.microsoft.com/office/drawing/2014/main" id="{C2F5A48B-082E-4BAB-96DE-D72A3A447F6E}"/>
              </a:ext>
            </a:extLst>
          </p:cNvPr>
          <p:cNvSpPr>
            <a:spLocks noGrp="1"/>
          </p:cNvSpPr>
          <p:nvPr>
            <p:ph sz="half" idx="2"/>
          </p:nvPr>
        </p:nvSpPr>
        <p:spPr/>
        <p:txBody>
          <a:bodyPr/>
          <a:lstStyle/>
          <a:p>
            <a:endParaRPr lang="en-US"/>
          </a:p>
        </p:txBody>
      </p:sp>
      <p:pic>
        <p:nvPicPr>
          <p:cNvPr id="10" name="Picture 9">
            <a:extLst>
              <a:ext uri="{FF2B5EF4-FFF2-40B4-BE49-F238E27FC236}">
                <a16:creationId xmlns:a16="http://schemas.microsoft.com/office/drawing/2014/main" id="{32A099F9-8274-4496-9EEA-0148929D1240}"/>
              </a:ext>
            </a:extLst>
          </p:cNvPr>
          <p:cNvPicPr>
            <a:picLocks noChangeAspect="1"/>
          </p:cNvPicPr>
          <p:nvPr/>
        </p:nvPicPr>
        <p:blipFill>
          <a:blip r:embed="rId2"/>
          <a:stretch>
            <a:fillRect/>
          </a:stretch>
        </p:blipFill>
        <p:spPr>
          <a:xfrm>
            <a:off x="5819386" y="2066925"/>
            <a:ext cx="6353175" cy="3800475"/>
          </a:xfrm>
          <a:prstGeom prst="rect">
            <a:avLst/>
          </a:prstGeom>
        </p:spPr>
      </p:pic>
      <p:sp>
        <p:nvSpPr>
          <p:cNvPr id="11" name="Slide Number Placeholder 10">
            <a:extLst>
              <a:ext uri="{FF2B5EF4-FFF2-40B4-BE49-F238E27FC236}">
                <a16:creationId xmlns:a16="http://schemas.microsoft.com/office/drawing/2014/main" id="{1621177E-114F-4486-B340-8D0BFEAFBA8E}"/>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3368087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1ED5-2CC8-44B2-8B76-B42D44D3EC71}"/>
              </a:ext>
            </a:extLst>
          </p:cNvPr>
          <p:cNvSpPr>
            <a:spLocks noGrp="1"/>
          </p:cNvSpPr>
          <p:nvPr>
            <p:ph type="title"/>
          </p:nvPr>
        </p:nvSpPr>
        <p:spPr/>
        <p:txBody>
          <a:bodyPr/>
          <a:lstStyle/>
          <a:p>
            <a:r>
              <a:rPr lang="en-US" dirty="0"/>
              <a:t>String and Utility Functions</a:t>
            </a:r>
          </a:p>
        </p:txBody>
      </p:sp>
      <p:sp>
        <p:nvSpPr>
          <p:cNvPr id="3" name="Content Placeholder 2">
            <a:extLst>
              <a:ext uri="{FF2B5EF4-FFF2-40B4-BE49-F238E27FC236}">
                <a16:creationId xmlns:a16="http://schemas.microsoft.com/office/drawing/2014/main" id="{8EAC708D-54DA-4497-90C5-653B9740892D}"/>
              </a:ext>
            </a:extLst>
          </p:cNvPr>
          <p:cNvSpPr>
            <a:spLocks noGrp="1"/>
          </p:cNvSpPr>
          <p:nvPr>
            <p:ph sz="half" idx="1"/>
          </p:nvPr>
        </p:nvSpPr>
        <p:spPr/>
        <p:txBody>
          <a:bodyPr>
            <a:normAutofit fontScale="92500" lnSpcReduction="20000"/>
          </a:bodyPr>
          <a:lstStyle/>
          <a:p>
            <a:r>
              <a:rPr lang="en-US" dirty="0" err="1">
                <a:highlight>
                  <a:srgbClr val="C0C0C0"/>
                </a:highlight>
              </a:rPr>
              <a:t>indexOf</a:t>
            </a:r>
            <a:r>
              <a:rPr lang="en-US" dirty="0"/>
              <a:t>(substring : String) : Integer</a:t>
            </a:r>
          </a:p>
          <a:p>
            <a:r>
              <a:rPr lang="en-US" dirty="0">
                <a:highlight>
                  <a:srgbClr val="C0C0C0"/>
                </a:highlight>
              </a:rPr>
              <a:t>substring</a:t>
            </a:r>
            <a:r>
              <a:rPr lang="en-US" dirty="0"/>
              <a:t>(start : Integer [, length : Integer]) : String</a:t>
            </a:r>
          </a:p>
          <a:p>
            <a:r>
              <a:rPr lang="en-US" dirty="0" err="1">
                <a:highlight>
                  <a:srgbClr val="C0C0C0"/>
                </a:highlight>
              </a:rPr>
              <a:t>startsWith</a:t>
            </a:r>
            <a:r>
              <a:rPr lang="en-US" dirty="0"/>
              <a:t>(prefix : String) : Boolean</a:t>
            </a:r>
          </a:p>
          <a:p>
            <a:r>
              <a:rPr lang="en-US" dirty="0" err="1">
                <a:highlight>
                  <a:srgbClr val="C0C0C0"/>
                </a:highlight>
              </a:rPr>
              <a:t>endsWith</a:t>
            </a:r>
            <a:r>
              <a:rPr lang="en-US" dirty="0"/>
              <a:t>(suffix : String) : Boolean</a:t>
            </a:r>
          </a:p>
          <a:p>
            <a:r>
              <a:rPr lang="en-US" dirty="0">
                <a:highlight>
                  <a:srgbClr val="C0C0C0"/>
                </a:highlight>
              </a:rPr>
              <a:t>contains</a:t>
            </a:r>
            <a:r>
              <a:rPr lang="en-US" dirty="0"/>
              <a:t>(substring : String) : Boolean</a:t>
            </a:r>
          </a:p>
          <a:p>
            <a:r>
              <a:rPr lang="en-US" dirty="0">
                <a:highlight>
                  <a:srgbClr val="C0C0C0"/>
                </a:highlight>
              </a:rPr>
              <a:t>upper</a:t>
            </a:r>
            <a:r>
              <a:rPr lang="en-US" dirty="0"/>
              <a:t>() : String</a:t>
            </a:r>
          </a:p>
          <a:p>
            <a:r>
              <a:rPr lang="en-US" dirty="0">
                <a:highlight>
                  <a:srgbClr val="C0C0C0"/>
                </a:highlight>
              </a:rPr>
              <a:t>lower</a:t>
            </a:r>
            <a:r>
              <a:rPr lang="en-US" dirty="0"/>
              <a:t>() : String</a:t>
            </a:r>
          </a:p>
          <a:p>
            <a:r>
              <a:rPr lang="en-US" dirty="0">
                <a:highlight>
                  <a:srgbClr val="C0C0C0"/>
                </a:highlight>
              </a:rPr>
              <a:t>length</a:t>
            </a:r>
            <a:r>
              <a:rPr lang="en-US" dirty="0"/>
              <a:t>() : Integer</a:t>
            </a:r>
          </a:p>
          <a:p>
            <a:r>
              <a:rPr lang="en-US" dirty="0" err="1">
                <a:highlight>
                  <a:srgbClr val="C0C0C0"/>
                </a:highlight>
              </a:rPr>
              <a:t>toChars</a:t>
            </a:r>
            <a:r>
              <a:rPr lang="en-US" dirty="0"/>
              <a:t>() : collection</a:t>
            </a:r>
          </a:p>
          <a:p>
            <a:endParaRPr lang="en-US" dirty="0"/>
          </a:p>
          <a:p>
            <a:endParaRPr lang="en-US" dirty="0"/>
          </a:p>
        </p:txBody>
      </p:sp>
      <p:sp>
        <p:nvSpPr>
          <p:cNvPr id="6" name="Content Placeholder 5">
            <a:extLst>
              <a:ext uri="{FF2B5EF4-FFF2-40B4-BE49-F238E27FC236}">
                <a16:creationId xmlns:a16="http://schemas.microsoft.com/office/drawing/2014/main" id="{93D69A66-63F1-4C03-9E15-1839B6F63AC3}"/>
              </a:ext>
            </a:extLst>
          </p:cNvPr>
          <p:cNvSpPr>
            <a:spLocks noGrp="1"/>
          </p:cNvSpPr>
          <p:nvPr>
            <p:ph sz="half" idx="2"/>
          </p:nvPr>
        </p:nvSpPr>
        <p:spPr/>
        <p:txBody>
          <a:bodyPr>
            <a:normAutofit fontScale="92500" lnSpcReduction="20000"/>
          </a:bodyPr>
          <a:lstStyle/>
          <a:p>
            <a:r>
              <a:rPr lang="en-US" dirty="0">
                <a:highlight>
                  <a:srgbClr val="C0C0C0"/>
                </a:highlight>
              </a:rPr>
              <a:t>replace</a:t>
            </a:r>
            <a:r>
              <a:rPr lang="en-US" dirty="0"/>
              <a:t>(pattern : String, substitution : String) : String</a:t>
            </a:r>
          </a:p>
          <a:p>
            <a:r>
              <a:rPr lang="en-US" b="1" dirty="0"/>
              <a:t>matches</a:t>
            </a:r>
            <a:r>
              <a:rPr lang="en-US" dirty="0"/>
              <a:t>(regex : String) : Boolean</a:t>
            </a:r>
          </a:p>
          <a:p>
            <a:r>
              <a:rPr lang="en-US" dirty="0" err="1">
                <a:highlight>
                  <a:srgbClr val="C0C0C0"/>
                </a:highlight>
              </a:rPr>
              <a:t>replaceMatches</a:t>
            </a:r>
            <a:r>
              <a:rPr lang="en-US" dirty="0"/>
              <a:t>(regex : String, substitution: String) : String</a:t>
            </a:r>
          </a:p>
          <a:p>
            <a:pPr marL="0" indent="0">
              <a:buNone/>
            </a:pPr>
            <a:r>
              <a:rPr lang="en-US" b="1" dirty="0"/>
              <a:t>Utilities</a:t>
            </a:r>
            <a:r>
              <a:rPr lang="en-US" dirty="0"/>
              <a:t>:</a:t>
            </a:r>
          </a:p>
          <a:p>
            <a:r>
              <a:rPr lang="en-US" dirty="0"/>
              <a:t>trace(name : String) : collection</a:t>
            </a:r>
          </a:p>
          <a:p>
            <a:r>
              <a:rPr lang="en-US" b="1" dirty="0"/>
              <a:t>today</a:t>
            </a:r>
            <a:r>
              <a:rPr lang="en-US" dirty="0"/>
              <a:t>() : Date</a:t>
            </a:r>
          </a:p>
          <a:p>
            <a:r>
              <a:rPr lang="en-US" b="1" dirty="0"/>
              <a:t>now</a:t>
            </a:r>
            <a:r>
              <a:rPr lang="en-US" dirty="0"/>
              <a:t>() : </a:t>
            </a:r>
            <a:r>
              <a:rPr lang="en-US" dirty="0" err="1"/>
              <a:t>DateTime</a:t>
            </a:r>
            <a:endParaRPr lang="en-US" dirty="0"/>
          </a:p>
          <a:p>
            <a:endParaRPr lang="en-US" dirty="0"/>
          </a:p>
        </p:txBody>
      </p:sp>
      <p:sp>
        <p:nvSpPr>
          <p:cNvPr id="7" name="Slide Number Placeholder 6">
            <a:extLst>
              <a:ext uri="{FF2B5EF4-FFF2-40B4-BE49-F238E27FC236}">
                <a16:creationId xmlns:a16="http://schemas.microsoft.com/office/drawing/2014/main" id="{B1A23556-2B54-4311-93C1-D61DC4366F3D}"/>
              </a:ext>
            </a:extLst>
          </p:cNvPr>
          <p:cNvSpPr>
            <a:spLocks noGrp="1"/>
          </p:cNvSpPr>
          <p:nvPr>
            <p:ph type="sldNum" sz="quarter" idx="12"/>
          </p:nvPr>
        </p:nvSpPr>
        <p:spPr/>
        <p:txBody>
          <a:bodyPr/>
          <a:lstStyle/>
          <a:p>
            <a:fld id="{6D22F896-40B5-4ADD-8801-0D06FADFA095}" type="slidenum">
              <a:rPr lang="en-US" smtClean="0"/>
              <a:pPr/>
              <a:t>18</a:t>
            </a:fld>
            <a:endParaRPr lang="en-US" dirty="0"/>
          </a:p>
        </p:txBody>
      </p:sp>
    </p:spTree>
    <p:extLst>
      <p:ext uri="{BB962C8B-B14F-4D97-AF65-F5344CB8AC3E}">
        <p14:creationId xmlns:p14="http://schemas.microsoft.com/office/powerpoint/2010/main" val="3041746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8B4751D-DD24-4A65-9D1B-14C145CBA4C1}"/>
              </a:ext>
            </a:extLst>
          </p:cNvPr>
          <p:cNvSpPr>
            <a:spLocks noGrp="1"/>
          </p:cNvSpPr>
          <p:nvPr>
            <p:ph type="title"/>
          </p:nvPr>
        </p:nvSpPr>
        <p:spPr/>
        <p:txBody>
          <a:bodyPr/>
          <a:lstStyle/>
          <a:p>
            <a:r>
              <a:rPr lang="en-US" dirty="0"/>
              <a:t>FHIR Terminology Model</a:t>
            </a:r>
          </a:p>
        </p:txBody>
      </p:sp>
      <p:pic>
        <p:nvPicPr>
          <p:cNvPr id="4098" name="Picture 2" descr="Image showing the terminology resources and relationships">
            <a:extLst>
              <a:ext uri="{FF2B5EF4-FFF2-40B4-BE49-F238E27FC236}">
                <a16:creationId xmlns:a16="http://schemas.microsoft.com/office/drawing/2014/main" id="{3CA7092D-F76E-43F3-87B5-BCE7E58F1F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465806"/>
            <a:ext cx="10820400" cy="5410200"/>
          </a:xfrm>
          <a:prstGeom prst="rect">
            <a:avLst/>
          </a:prstGeom>
          <a:noFill/>
          <a:extLst>
            <a:ext uri="{909E8E84-426E-40DD-AFC4-6F175D3DCCD1}">
              <a14:hiddenFill xmlns:a14="http://schemas.microsoft.com/office/drawing/2010/main">
                <a:solidFill>
                  <a:srgbClr val="FFFFFF"/>
                </a:solidFill>
              </a14:hiddenFill>
            </a:ext>
          </a:extLst>
        </p:spPr>
      </p:pic>
      <p:sp>
        <p:nvSpPr>
          <p:cNvPr id="14" name="Speech Bubble: Rectangle with Corners Rounded 13">
            <a:extLst>
              <a:ext uri="{FF2B5EF4-FFF2-40B4-BE49-F238E27FC236}">
                <a16:creationId xmlns:a16="http://schemas.microsoft.com/office/drawing/2014/main" id="{A93BA4A4-9622-4047-994A-04225E84CEF3}"/>
              </a:ext>
            </a:extLst>
          </p:cNvPr>
          <p:cNvSpPr/>
          <p:nvPr/>
        </p:nvSpPr>
        <p:spPr>
          <a:xfrm>
            <a:off x="10690167" y="5735782"/>
            <a:ext cx="1197033" cy="928531"/>
          </a:xfrm>
          <a:prstGeom prst="wedgeRoundRectCallout">
            <a:avLst>
              <a:gd name="adj1" fmla="val -146540"/>
              <a:gd name="adj2" fmla="val -18323"/>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a:t>Data Element</a:t>
            </a:r>
          </a:p>
        </p:txBody>
      </p:sp>
      <p:sp>
        <p:nvSpPr>
          <p:cNvPr id="15" name="Slide Number Placeholder 14">
            <a:extLst>
              <a:ext uri="{FF2B5EF4-FFF2-40B4-BE49-F238E27FC236}">
                <a16:creationId xmlns:a16="http://schemas.microsoft.com/office/drawing/2014/main" id="{C085BF52-6B05-49E5-8DD0-6B9F1843488E}"/>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6600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EE796-66C8-40A4-8DCF-0D0A952CB56F}"/>
              </a:ext>
            </a:extLst>
          </p:cNvPr>
          <p:cNvSpPr>
            <a:spLocks noGrp="1"/>
          </p:cNvSpPr>
          <p:nvPr>
            <p:ph type="title"/>
          </p:nvPr>
        </p:nvSpPr>
        <p:spPr/>
        <p:txBody>
          <a:bodyPr/>
          <a:lstStyle/>
          <a:p>
            <a:r>
              <a:rPr lang="en-US"/>
              <a:t>Objectives</a:t>
            </a:r>
            <a:endParaRPr lang="en-US" dirty="0"/>
          </a:p>
        </p:txBody>
      </p:sp>
      <p:sp>
        <p:nvSpPr>
          <p:cNvPr id="3" name="Content Placeholder 2">
            <a:extLst>
              <a:ext uri="{FF2B5EF4-FFF2-40B4-BE49-F238E27FC236}">
                <a16:creationId xmlns:a16="http://schemas.microsoft.com/office/drawing/2014/main" id="{2D577980-5A3E-4B6C-914D-EF37888F6058}"/>
              </a:ext>
            </a:extLst>
          </p:cNvPr>
          <p:cNvSpPr>
            <a:spLocks noGrp="1"/>
          </p:cNvSpPr>
          <p:nvPr>
            <p:ph idx="1"/>
          </p:nvPr>
        </p:nvSpPr>
        <p:spPr/>
        <p:txBody>
          <a:bodyPr>
            <a:normAutofit fontScale="92500" lnSpcReduction="20000"/>
          </a:bodyPr>
          <a:lstStyle/>
          <a:p>
            <a:r>
              <a:rPr lang="en-US" dirty="0" err="1"/>
              <a:t>FHIRPath</a:t>
            </a:r>
            <a:r>
              <a:rPr lang="en-US" dirty="0"/>
              <a:t> introduction</a:t>
            </a:r>
          </a:p>
          <a:p>
            <a:pPr lvl="1"/>
            <a:r>
              <a:rPr lang="en-US" dirty="0"/>
              <a:t>Normative standard  under development since 2016</a:t>
            </a:r>
          </a:p>
          <a:p>
            <a:pPr lvl="1"/>
            <a:r>
              <a:rPr lang="en-US" dirty="0"/>
              <a:t>Syntax, path for navigation, validation (“constraint” predicates), business rules </a:t>
            </a:r>
          </a:p>
          <a:p>
            <a:pPr lvl="1"/>
            <a:r>
              <a:rPr lang="en-US" dirty="0"/>
              <a:t>Open-source Reference Implementations (RI) </a:t>
            </a:r>
          </a:p>
          <a:p>
            <a:pPr lvl="2"/>
            <a:r>
              <a:rPr lang="en-US" dirty="0"/>
              <a:t>HAPI server uses </a:t>
            </a:r>
            <a:r>
              <a:rPr lang="en-US" dirty="0" err="1"/>
              <a:t>FHIRPath</a:t>
            </a:r>
            <a:r>
              <a:rPr lang="en-US" dirty="0"/>
              <a:t> for validation, business rules</a:t>
            </a:r>
          </a:p>
          <a:p>
            <a:pPr lvl="2"/>
            <a:r>
              <a:rPr lang="en-US" dirty="0"/>
              <a:t>Tools available editing/formulating expressions</a:t>
            </a:r>
          </a:p>
          <a:p>
            <a:pPr lvl="1"/>
            <a:endParaRPr lang="en-US" dirty="0"/>
          </a:p>
          <a:p>
            <a:r>
              <a:rPr lang="en-US" dirty="0"/>
              <a:t>Terminology Server features</a:t>
            </a:r>
          </a:p>
          <a:p>
            <a:pPr lvl="1"/>
            <a:r>
              <a:rPr lang="en-US" dirty="0"/>
              <a:t>to increase precision</a:t>
            </a:r>
          </a:p>
          <a:p>
            <a:pPr lvl="1"/>
            <a:r>
              <a:rPr lang="en-US" dirty="0"/>
              <a:t>Constraints and Extensions</a:t>
            </a:r>
          </a:p>
          <a:p>
            <a:pPr lvl="1"/>
            <a:r>
              <a:rPr lang="en-US" dirty="0"/>
              <a:t>Terminology </a:t>
            </a:r>
          </a:p>
          <a:p>
            <a:pPr lvl="1"/>
            <a:endParaRPr lang="en-US" dirty="0"/>
          </a:p>
          <a:p>
            <a:endParaRPr lang="en-US" dirty="0"/>
          </a:p>
        </p:txBody>
      </p:sp>
      <p:sp>
        <p:nvSpPr>
          <p:cNvPr id="4" name="Slide Number Placeholder 3">
            <a:extLst>
              <a:ext uri="{FF2B5EF4-FFF2-40B4-BE49-F238E27FC236}">
                <a16:creationId xmlns:a16="http://schemas.microsoft.com/office/drawing/2014/main" id="{13B42BA0-70DC-462E-8E07-F78F10249AD4}"/>
              </a:ext>
            </a:extLst>
          </p:cNvPr>
          <p:cNvSpPr>
            <a:spLocks noGrp="1"/>
          </p:cNvSpPr>
          <p:nvPr>
            <p:ph type="sldNum" sz="quarter" idx="12"/>
          </p:nvPr>
        </p:nvSpPr>
        <p:spPr/>
        <p:txBody>
          <a:bodyPr/>
          <a:lstStyle/>
          <a:p>
            <a:fld id="{6D22F896-40B5-4ADD-8801-0D06FADFA095}" type="slidenum">
              <a:rPr lang="en-US" smtClean="0"/>
              <a:pPr/>
              <a:t>2</a:t>
            </a:fld>
            <a:endParaRPr lang="en-US" dirty="0"/>
          </a:p>
        </p:txBody>
      </p:sp>
    </p:spTree>
    <p:extLst>
      <p:ext uri="{BB962C8B-B14F-4D97-AF65-F5344CB8AC3E}">
        <p14:creationId xmlns:p14="http://schemas.microsoft.com/office/powerpoint/2010/main" val="1932840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BA53E-84CF-4362-98FD-D074CDFD14FB}"/>
              </a:ext>
            </a:extLst>
          </p:cNvPr>
          <p:cNvSpPr>
            <a:spLocks noGrp="1"/>
          </p:cNvSpPr>
          <p:nvPr>
            <p:ph type="title"/>
          </p:nvPr>
        </p:nvSpPr>
        <p:spPr/>
        <p:txBody>
          <a:bodyPr/>
          <a:lstStyle/>
          <a:p>
            <a:r>
              <a:rPr lang="en-US" dirty="0"/>
              <a:t>Terminology Resources and Operation</a:t>
            </a:r>
          </a:p>
        </p:txBody>
      </p:sp>
      <p:pic>
        <p:nvPicPr>
          <p:cNvPr id="3" name="Picture 2">
            <a:extLst>
              <a:ext uri="{FF2B5EF4-FFF2-40B4-BE49-F238E27FC236}">
                <a16:creationId xmlns:a16="http://schemas.microsoft.com/office/drawing/2014/main" id="{4A4DB168-0BF5-4FC4-8A7B-5B8D92B6EC53}"/>
              </a:ext>
            </a:extLst>
          </p:cNvPr>
          <p:cNvPicPr>
            <a:picLocks noChangeAspect="1"/>
          </p:cNvPicPr>
          <p:nvPr/>
        </p:nvPicPr>
        <p:blipFill>
          <a:blip r:embed="rId2"/>
          <a:stretch>
            <a:fillRect/>
          </a:stretch>
        </p:blipFill>
        <p:spPr>
          <a:xfrm>
            <a:off x="1510533" y="1806577"/>
            <a:ext cx="5204771" cy="2009516"/>
          </a:xfrm>
          <a:prstGeom prst="rect">
            <a:avLst/>
          </a:prstGeom>
        </p:spPr>
      </p:pic>
      <p:pic>
        <p:nvPicPr>
          <p:cNvPr id="4" name="Picture 3">
            <a:extLst>
              <a:ext uri="{FF2B5EF4-FFF2-40B4-BE49-F238E27FC236}">
                <a16:creationId xmlns:a16="http://schemas.microsoft.com/office/drawing/2014/main" id="{1328AABF-8ED4-4D53-86F4-3B2B990A1FB1}"/>
              </a:ext>
            </a:extLst>
          </p:cNvPr>
          <p:cNvPicPr>
            <a:picLocks noChangeAspect="1"/>
          </p:cNvPicPr>
          <p:nvPr/>
        </p:nvPicPr>
        <p:blipFill>
          <a:blip r:embed="rId3"/>
          <a:stretch>
            <a:fillRect/>
          </a:stretch>
        </p:blipFill>
        <p:spPr>
          <a:xfrm>
            <a:off x="5817920" y="3101625"/>
            <a:ext cx="4601702" cy="2697984"/>
          </a:xfrm>
          <a:prstGeom prst="rect">
            <a:avLst/>
          </a:prstGeom>
        </p:spPr>
      </p:pic>
      <p:sp>
        <p:nvSpPr>
          <p:cNvPr id="5" name="Rectangle: Rounded Corners 4">
            <a:extLst>
              <a:ext uri="{FF2B5EF4-FFF2-40B4-BE49-F238E27FC236}">
                <a16:creationId xmlns:a16="http://schemas.microsoft.com/office/drawing/2014/main" id="{D8DCAE83-838F-4246-B429-E2E8941C8CB3}"/>
              </a:ext>
            </a:extLst>
          </p:cNvPr>
          <p:cNvSpPr/>
          <p:nvPr/>
        </p:nvSpPr>
        <p:spPr>
          <a:xfrm>
            <a:off x="6096000" y="3429000"/>
            <a:ext cx="1363288" cy="1682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82FB5A3F-4E09-4348-B403-56CFCFF166FE}"/>
              </a:ext>
            </a:extLst>
          </p:cNvPr>
          <p:cNvSpPr/>
          <p:nvPr/>
        </p:nvSpPr>
        <p:spPr>
          <a:xfrm>
            <a:off x="7644928" y="3415146"/>
            <a:ext cx="1363288" cy="1682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C45B439-EF11-426B-AFE5-F988B4901DAB}"/>
              </a:ext>
            </a:extLst>
          </p:cNvPr>
          <p:cNvSpPr/>
          <p:nvPr/>
        </p:nvSpPr>
        <p:spPr>
          <a:xfrm>
            <a:off x="9077486" y="3434546"/>
            <a:ext cx="1363288" cy="168214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peech Bubble: Rectangle with Corners Rounded 9">
            <a:extLst>
              <a:ext uri="{FF2B5EF4-FFF2-40B4-BE49-F238E27FC236}">
                <a16:creationId xmlns:a16="http://schemas.microsoft.com/office/drawing/2014/main" id="{801FDC1B-0BC5-4332-B5D7-91DC2148C818}"/>
              </a:ext>
            </a:extLst>
          </p:cNvPr>
          <p:cNvSpPr/>
          <p:nvPr/>
        </p:nvSpPr>
        <p:spPr>
          <a:xfrm>
            <a:off x="3585557" y="5524785"/>
            <a:ext cx="1413164" cy="612648"/>
          </a:xfrm>
          <a:prstGeom prst="wedgeRoundRectCallout">
            <a:avLst>
              <a:gd name="adj1" fmla="val 119702"/>
              <a:gd name="adj2" fmla="val -2433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HL7 code/string</a:t>
            </a:r>
          </a:p>
        </p:txBody>
      </p:sp>
      <p:sp>
        <p:nvSpPr>
          <p:cNvPr id="11" name="Speech Bubble: Rectangle with Corners Rounded 10">
            <a:extLst>
              <a:ext uri="{FF2B5EF4-FFF2-40B4-BE49-F238E27FC236}">
                <a16:creationId xmlns:a16="http://schemas.microsoft.com/office/drawing/2014/main" id="{58745D64-F759-4AE5-A668-6FB308677A1B}"/>
              </a:ext>
            </a:extLst>
          </p:cNvPr>
          <p:cNvSpPr/>
          <p:nvPr/>
        </p:nvSpPr>
        <p:spPr>
          <a:xfrm>
            <a:off x="6675121" y="5868378"/>
            <a:ext cx="1413164" cy="612648"/>
          </a:xfrm>
          <a:prstGeom prst="wedgeRoundRectCallout">
            <a:avLst>
              <a:gd name="adj1" fmla="val -1474"/>
              <a:gd name="adj2" fmla="val -59618"/>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t>Coded concept </a:t>
            </a:r>
          </a:p>
        </p:txBody>
      </p:sp>
      <p:sp>
        <p:nvSpPr>
          <p:cNvPr id="12" name="Speech Bubble: Rectangle with Corners Rounded 11">
            <a:extLst>
              <a:ext uri="{FF2B5EF4-FFF2-40B4-BE49-F238E27FC236}">
                <a16:creationId xmlns:a16="http://schemas.microsoft.com/office/drawing/2014/main" id="{F957988C-7486-4EB6-B20C-0652645BAFFF}"/>
              </a:ext>
            </a:extLst>
          </p:cNvPr>
          <p:cNvSpPr/>
          <p:nvPr/>
        </p:nvSpPr>
        <p:spPr>
          <a:xfrm>
            <a:off x="9625149" y="5844825"/>
            <a:ext cx="1874124" cy="612648"/>
          </a:xfrm>
          <a:prstGeom prst="wedgeRoundRectCallout">
            <a:avLst>
              <a:gd name="adj1" fmla="val -94415"/>
              <a:gd name="adj2" fmla="val -59618"/>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Coded concept  with equivalent</a:t>
            </a:r>
          </a:p>
        </p:txBody>
      </p:sp>
      <p:sp>
        <p:nvSpPr>
          <p:cNvPr id="13" name="Slide Number Placeholder 12">
            <a:extLst>
              <a:ext uri="{FF2B5EF4-FFF2-40B4-BE49-F238E27FC236}">
                <a16:creationId xmlns:a16="http://schemas.microsoft.com/office/drawing/2014/main" id="{C82E90DF-3C2F-4851-8A08-3F8BF1896117}"/>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2421375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A29DD9-3CA7-4353-88A2-A150D5C191A9}"/>
              </a:ext>
            </a:extLst>
          </p:cNvPr>
          <p:cNvSpPr>
            <a:spLocks noGrp="1"/>
          </p:cNvSpPr>
          <p:nvPr>
            <p:ph type="title"/>
          </p:nvPr>
        </p:nvSpPr>
        <p:spPr/>
        <p:txBody>
          <a:bodyPr/>
          <a:lstStyle/>
          <a:p>
            <a:r>
              <a:rPr lang="en-US" dirty="0"/>
              <a:t>Terminology Service: Conformance</a:t>
            </a:r>
          </a:p>
        </p:txBody>
      </p:sp>
      <p:sp>
        <p:nvSpPr>
          <p:cNvPr id="4" name="Content Placeholder 3">
            <a:extLst>
              <a:ext uri="{FF2B5EF4-FFF2-40B4-BE49-F238E27FC236}">
                <a16:creationId xmlns:a16="http://schemas.microsoft.com/office/drawing/2014/main" id="{23B6E978-0D6A-423A-8454-8E97D3889571}"/>
              </a:ext>
            </a:extLst>
          </p:cNvPr>
          <p:cNvSpPr>
            <a:spLocks noGrp="1"/>
          </p:cNvSpPr>
          <p:nvPr>
            <p:ph idx="1"/>
          </p:nvPr>
        </p:nvSpPr>
        <p:spPr/>
        <p:txBody>
          <a:bodyPr>
            <a:normAutofit lnSpcReduction="10000"/>
          </a:bodyPr>
          <a:lstStyle/>
          <a:p>
            <a:r>
              <a:rPr lang="en-US" dirty="0"/>
              <a:t>Provides access to terminology needed to for data capture – coded data elements</a:t>
            </a:r>
          </a:p>
          <a:p>
            <a:r>
              <a:rPr lang="en-US" dirty="0"/>
              <a:t>It implements </a:t>
            </a:r>
            <a:r>
              <a:rPr lang="en-US" dirty="0" err="1"/>
              <a:t>CodeSystem</a:t>
            </a:r>
            <a:r>
              <a:rPr lang="en-US" dirty="0"/>
              <a:t>, </a:t>
            </a:r>
            <a:r>
              <a:rPr lang="en-US" dirty="0" err="1"/>
              <a:t>ValueSet</a:t>
            </a:r>
            <a:r>
              <a:rPr lang="en-US" dirty="0"/>
              <a:t>, and </a:t>
            </a:r>
            <a:r>
              <a:rPr lang="en-US" dirty="0" err="1"/>
              <a:t>ConceptMap</a:t>
            </a:r>
            <a:r>
              <a:rPr lang="en-US" dirty="0"/>
              <a:t> resources</a:t>
            </a:r>
          </a:p>
          <a:p>
            <a:pPr lvl="1"/>
            <a:r>
              <a:rPr lang="en-US" dirty="0"/>
              <a:t>Create, update, delete, search</a:t>
            </a:r>
          </a:p>
          <a:p>
            <a:pPr lvl="1"/>
            <a:r>
              <a:rPr lang="en-US" dirty="0"/>
              <a:t>Additional operations; </a:t>
            </a:r>
            <a:r>
              <a:rPr lang="en-US" dirty="0" err="1"/>
              <a:t>CodeSystem</a:t>
            </a:r>
            <a:r>
              <a:rPr lang="en-US" dirty="0"/>
              <a:t>-&gt;$lookup, </a:t>
            </a:r>
            <a:r>
              <a:rPr lang="en-US" dirty="0" err="1"/>
              <a:t>ValueSet</a:t>
            </a:r>
            <a:r>
              <a:rPr lang="en-US" dirty="0"/>
              <a:t>-&gt;$expand,</a:t>
            </a:r>
          </a:p>
          <a:p>
            <a:pPr lvl="1"/>
            <a:r>
              <a:rPr lang="en-US" i="0" dirty="0"/>
              <a:t>Expand, Lookup, Validate, Subsumes, and Translate account for most operational requirements associated with terminology use</a:t>
            </a:r>
            <a:r>
              <a:rPr lang="en-US" dirty="0"/>
              <a:t> </a:t>
            </a:r>
          </a:p>
          <a:p>
            <a:r>
              <a:rPr lang="en-US" dirty="0"/>
              <a:t>Declares external code systems</a:t>
            </a:r>
          </a:p>
          <a:p>
            <a:pPr lvl="1"/>
            <a:r>
              <a:rPr lang="en-US" dirty="0"/>
              <a:t>LOINC, SNOMED CT, CPT, ICD 10, RxNorm</a:t>
            </a:r>
          </a:p>
          <a:p>
            <a:r>
              <a:rPr lang="en-US" dirty="0"/>
              <a:t>Terminology maintenance</a:t>
            </a:r>
          </a:p>
          <a:p>
            <a:pPr lvl="1"/>
            <a:r>
              <a:rPr lang="en-US" dirty="0"/>
              <a:t>Value set authoring/publication</a:t>
            </a:r>
          </a:p>
          <a:p>
            <a:endParaRPr lang="en-US" dirty="0"/>
          </a:p>
        </p:txBody>
      </p:sp>
      <p:sp>
        <p:nvSpPr>
          <p:cNvPr id="6" name="Slide Number Placeholder 5">
            <a:extLst>
              <a:ext uri="{FF2B5EF4-FFF2-40B4-BE49-F238E27FC236}">
                <a16:creationId xmlns:a16="http://schemas.microsoft.com/office/drawing/2014/main" id="{1DC40D7F-8BFF-42FF-B2DB-F3256A6EAF19}"/>
              </a:ext>
            </a:extLst>
          </p:cNvPr>
          <p:cNvSpPr>
            <a:spLocks noGrp="1"/>
          </p:cNvSpPr>
          <p:nvPr>
            <p:ph type="sldNum" sz="quarter" idx="12"/>
          </p:nvPr>
        </p:nvSpPr>
        <p:spPr/>
        <p:txBody>
          <a:bodyPr/>
          <a:lstStyle/>
          <a:p>
            <a:fld id="{6D22F896-40B5-4ADD-8801-0D06FADFA095}" type="slidenum">
              <a:rPr lang="en-US" smtClean="0"/>
              <a:pPr/>
              <a:t>21</a:t>
            </a:fld>
            <a:endParaRPr lang="en-US" dirty="0"/>
          </a:p>
        </p:txBody>
      </p:sp>
    </p:spTree>
    <p:extLst>
      <p:ext uri="{BB962C8B-B14F-4D97-AF65-F5344CB8AC3E}">
        <p14:creationId xmlns:p14="http://schemas.microsoft.com/office/powerpoint/2010/main" val="404047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F382DE-3F30-4212-BADB-AD4179874B9E}"/>
              </a:ext>
            </a:extLst>
          </p:cNvPr>
          <p:cNvSpPr>
            <a:spLocks noGrp="1"/>
          </p:cNvSpPr>
          <p:nvPr>
            <p:ph type="title"/>
          </p:nvPr>
        </p:nvSpPr>
        <p:spPr/>
        <p:txBody>
          <a:bodyPr/>
          <a:lstStyle/>
          <a:p>
            <a:r>
              <a:rPr lang="en-US" dirty="0"/>
              <a:t>Capabilities</a:t>
            </a:r>
          </a:p>
        </p:txBody>
      </p:sp>
      <p:sp>
        <p:nvSpPr>
          <p:cNvPr id="3" name="Content Placeholder 2">
            <a:extLst>
              <a:ext uri="{FF2B5EF4-FFF2-40B4-BE49-F238E27FC236}">
                <a16:creationId xmlns:a16="http://schemas.microsoft.com/office/drawing/2014/main" id="{FD625B3F-E917-40C2-8C43-04E584EE62E8}"/>
              </a:ext>
            </a:extLst>
          </p:cNvPr>
          <p:cNvSpPr>
            <a:spLocks noGrp="1"/>
          </p:cNvSpPr>
          <p:nvPr>
            <p:ph sz="half" idx="1"/>
          </p:nvPr>
        </p:nvSpPr>
        <p:spPr/>
        <p:txBody>
          <a:bodyPr>
            <a:normAutofit fontScale="92500" lnSpcReduction="20000"/>
          </a:bodyPr>
          <a:lstStyle/>
          <a:p>
            <a:r>
              <a:rPr lang="en-US" dirty="0"/>
              <a:t>Create or reference a code system</a:t>
            </a:r>
          </a:p>
          <a:p>
            <a:r>
              <a:rPr lang="en-US" dirty="0"/>
              <a:t>Create or reference a value set</a:t>
            </a:r>
          </a:p>
          <a:p>
            <a:r>
              <a:rPr lang="en-US" dirty="0"/>
              <a:t>Record data using pre-coordinated codes</a:t>
            </a:r>
          </a:p>
          <a:p>
            <a:r>
              <a:rPr lang="en-US" dirty="0"/>
              <a:t>Record data using post-coordinated expressions</a:t>
            </a:r>
          </a:p>
          <a:p>
            <a:r>
              <a:rPr lang="en-US" dirty="0"/>
              <a:t>Record data using multiple local or standard code systems (translations)</a:t>
            </a:r>
          </a:p>
          <a:p>
            <a:r>
              <a:rPr lang="en-US" dirty="0"/>
              <a:t>Expand a value set</a:t>
            </a:r>
          </a:p>
          <a:p>
            <a:r>
              <a:rPr lang="en-US" dirty="0"/>
              <a:t>Validate a code</a:t>
            </a:r>
          </a:p>
          <a:p>
            <a:r>
              <a:rPr lang="en-US" dirty="0"/>
              <a:t>Look up a display term for a code</a:t>
            </a:r>
          </a:p>
        </p:txBody>
      </p:sp>
      <p:sp>
        <p:nvSpPr>
          <p:cNvPr id="6" name="Content Placeholder 5">
            <a:extLst>
              <a:ext uri="{FF2B5EF4-FFF2-40B4-BE49-F238E27FC236}">
                <a16:creationId xmlns:a16="http://schemas.microsoft.com/office/drawing/2014/main" id="{69B57DB8-5342-4E51-A66C-DD930D4572D9}"/>
              </a:ext>
            </a:extLst>
          </p:cNvPr>
          <p:cNvSpPr>
            <a:spLocks noGrp="1"/>
          </p:cNvSpPr>
          <p:nvPr>
            <p:ph sz="half" idx="2"/>
          </p:nvPr>
        </p:nvSpPr>
        <p:spPr/>
        <p:txBody>
          <a:bodyPr>
            <a:normAutofit fontScale="92500" lnSpcReduction="20000"/>
          </a:bodyPr>
          <a:lstStyle/>
          <a:p>
            <a:r>
              <a:rPr lang="en-US" dirty="0"/>
              <a:t>Translate a code from one value set to another</a:t>
            </a:r>
          </a:p>
          <a:p>
            <a:r>
              <a:rPr lang="en-US" dirty="0"/>
              <a:t>Maintain a client-side transitive closure table  on </a:t>
            </a:r>
            <a:r>
              <a:rPr lang="en-US" dirty="0" err="1"/>
              <a:t>subsumption</a:t>
            </a:r>
            <a:r>
              <a:rPr lang="en-US" dirty="0"/>
              <a:t> relationships</a:t>
            </a:r>
          </a:p>
          <a:p>
            <a:r>
              <a:rPr lang="en-US" dirty="0"/>
              <a:t>Test </a:t>
            </a:r>
            <a:r>
              <a:rPr lang="en-US" dirty="0" err="1"/>
              <a:t>subsumption</a:t>
            </a:r>
            <a:r>
              <a:rPr lang="en-US" dirty="0"/>
              <a:t> between concepts</a:t>
            </a:r>
          </a:p>
          <a:p>
            <a:r>
              <a:rPr lang="en-US" dirty="0"/>
              <a:t>For a set of property/concept pairs, return the set of concepts for the requested properties</a:t>
            </a:r>
          </a:p>
          <a:p>
            <a:r>
              <a:rPr lang="en-US" dirty="0"/>
              <a:t>Map data between different terminologies</a:t>
            </a:r>
          </a:p>
          <a:p>
            <a:r>
              <a:rPr lang="en-US" dirty="0"/>
              <a:t>Declare the capabilities of a terminology service</a:t>
            </a:r>
          </a:p>
          <a:p>
            <a:endParaRPr lang="en-US" dirty="0"/>
          </a:p>
        </p:txBody>
      </p:sp>
      <p:sp>
        <p:nvSpPr>
          <p:cNvPr id="7" name="Slide Number Placeholder 6">
            <a:extLst>
              <a:ext uri="{FF2B5EF4-FFF2-40B4-BE49-F238E27FC236}">
                <a16:creationId xmlns:a16="http://schemas.microsoft.com/office/drawing/2014/main" id="{A10BDC3E-528B-414E-96D5-1171CE4271BE}"/>
              </a:ext>
            </a:extLst>
          </p:cNvPr>
          <p:cNvSpPr>
            <a:spLocks noGrp="1"/>
          </p:cNvSpPr>
          <p:nvPr>
            <p:ph type="sldNum" sz="quarter" idx="12"/>
          </p:nvPr>
        </p:nvSpPr>
        <p:spPr/>
        <p:txBody>
          <a:bodyPr/>
          <a:lstStyle/>
          <a:p>
            <a:fld id="{6D22F896-40B5-4ADD-8801-0D06FADFA095}" type="slidenum">
              <a:rPr lang="en-US" smtClean="0"/>
              <a:pPr/>
              <a:t>22</a:t>
            </a:fld>
            <a:endParaRPr lang="en-US" dirty="0"/>
          </a:p>
        </p:txBody>
      </p:sp>
    </p:spTree>
    <p:extLst>
      <p:ext uri="{BB962C8B-B14F-4D97-AF65-F5344CB8AC3E}">
        <p14:creationId xmlns:p14="http://schemas.microsoft.com/office/powerpoint/2010/main" val="1986714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69F07-6DFC-4B24-868F-925479837704}"/>
              </a:ext>
            </a:extLst>
          </p:cNvPr>
          <p:cNvSpPr>
            <a:spLocks noGrp="1"/>
          </p:cNvSpPr>
          <p:nvPr>
            <p:ph type="title"/>
          </p:nvPr>
        </p:nvSpPr>
        <p:spPr/>
        <p:txBody>
          <a:bodyPr/>
          <a:lstStyle/>
          <a:p>
            <a:r>
              <a:rPr lang="en-US" dirty="0" err="1"/>
              <a:t>ValueSet</a:t>
            </a:r>
            <a:r>
              <a:rPr lang="en-US" dirty="0"/>
              <a:t> Resource</a:t>
            </a:r>
          </a:p>
        </p:txBody>
      </p:sp>
      <p:sp>
        <p:nvSpPr>
          <p:cNvPr id="5" name="Content Placeholder 4">
            <a:extLst>
              <a:ext uri="{FF2B5EF4-FFF2-40B4-BE49-F238E27FC236}">
                <a16:creationId xmlns:a16="http://schemas.microsoft.com/office/drawing/2014/main" id="{7B24D231-5F33-4B24-A02D-D6C89758AA62}"/>
              </a:ext>
            </a:extLst>
          </p:cNvPr>
          <p:cNvSpPr>
            <a:spLocks noGrp="1"/>
          </p:cNvSpPr>
          <p:nvPr>
            <p:ph idx="1"/>
          </p:nvPr>
        </p:nvSpPr>
        <p:spPr>
          <a:xfrm>
            <a:off x="1371600" y="1878676"/>
            <a:ext cx="9601200" cy="3972099"/>
          </a:xfrm>
        </p:spPr>
        <p:txBody>
          <a:bodyPr>
            <a:normAutofit fontScale="85000" lnSpcReduction="20000"/>
          </a:bodyPr>
          <a:lstStyle/>
          <a:p>
            <a:pPr marL="0" indent="0">
              <a:buNone/>
            </a:pPr>
            <a:r>
              <a:rPr lang="en-US" sz="1600" dirty="0"/>
              <a:t>The FHIR terminology specification is based on two key concepts, originally defined in HL7 v3 Core Principles :</a:t>
            </a:r>
          </a:p>
          <a:p>
            <a:r>
              <a:rPr lang="en-US" sz="1600" b="1" dirty="0" err="1"/>
              <a:t>CodeSystem</a:t>
            </a:r>
            <a:r>
              <a:rPr lang="en-US" sz="1600" dirty="0"/>
              <a:t> - declares the existence of and describes a code system or code system supplement and its key properties, and optionally defines a part or all of its content. Also known as Ontology, Terminology, or Enumeration</a:t>
            </a:r>
          </a:p>
          <a:p>
            <a:r>
              <a:rPr lang="en-US" sz="1600" b="1" dirty="0" err="1"/>
              <a:t>ValueSet</a:t>
            </a:r>
            <a:r>
              <a:rPr lang="en-US" sz="1600" dirty="0"/>
              <a:t> - specifies a set of codes drawn from one or more code systems, intended for use in a particular context. Value sets link between </a:t>
            </a:r>
            <a:r>
              <a:rPr lang="en-US" sz="1600" dirty="0" err="1"/>
              <a:t>CodeSystem</a:t>
            </a:r>
            <a:r>
              <a:rPr lang="en-US" sz="1600" dirty="0"/>
              <a:t> definitions and their use in coded elements</a:t>
            </a:r>
          </a:p>
          <a:p>
            <a:r>
              <a:rPr lang="en-US" sz="1600" dirty="0"/>
              <a:t>Value sets have 2 aspects:</a:t>
            </a:r>
          </a:p>
          <a:p>
            <a:pPr lvl="1"/>
            <a:r>
              <a:rPr lang="en-US" sz="1600" dirty="0"/>
              <a:t>.compose: A definition of which codes are intended to be in the value set ("intension")</a:t>
            </a:r>
          </a:p>
          <a:p>
            <a:pPr lvl="1"/>
            <a:r>
              <a:rPr lang="en-US" sz="1600" dirty="0"/>
              <a:t>.expansion: The list of codes that are actually in the value set under a given set of conditions ("extension") - see Value Set Expansion</a:t>
            </a:r>
          </a:p>
          <a:p>
            <a:r>
              <a:rPr lang="en-US" sz="1600" dirty="0"/>
              <a:t>The </a:t>
            </a:r>
            <a:r>
              <a:rPr lang="en-US" sz="1600" dirty="0" err="1"/>
              <a:t>ValueSet</a:t>
            </a:r>
            <a:r>
              <a:rPr lang="en-US" sz="1600" dirty="0"/>
              <a:t> resource can carry either the .compose or the .expansion, both of them, or neither of them (if only the metadata is being represented). </a:t>
            </a:r>
          </a:p>
          <a:p>
            <a:r>
              <a:rPr lang="en-US" sz="1600" dirty="0"/>
              <a:t>"$expand" operation which can be used request server to generate an expansion given the composition rules, in a particular context, and a "$validate-code" operation which can be used to ask a server to check whether a given code or concept is in the value set in a particular context.</a:t>
            </a:r>
          </a:p>
          <a:p>
            <a:r>
              <a:rPr lang="en-US" sz="1600" dirty="0"/>
              <a:t>Value sets are uniquely identified by an id, URI, or business identifier</a:t>
            </a:r>
          </a:p>
          <a:p>
            <a:pPr lvl="1"/>
            <a:r>
              <a:rPr lang="en-US" sz="1600" dirty="0"/>
              <a:t>Each expansion has a its own identifier</a:t>
            </a:r>
          </a:p>
        </p:txBody>
      </p:sp>
      <p:sp>
        <p:nvSpPr>
          <p:cNvPr id="7" name="Slide Number Placeholder 6">
            <a:extLst>
              <a:ext uri="{FF2B5EF4-FFF2-40B4-BE49-F238E27FC236}">
                <a16:creationId xmlns:a16="http://schemas.microsoft.com/office/drawing/2014/main" id="{8DCFFD93-77CC-403D-98FF-2A58F13147EB}"/>
              </a:ext>
            </a:extLst>
          </p:cNvPr>
          <p:cNvSpPr>
            <a:spLocks noGrp="1"/>
          </p:cNvSpPr>
          <p:nvPr>
            <p:ph type="sldNum" sz="quarter" idx="12"/>
          </p:nvPr>
        </p:nvSpPr>
        <p:spPr/>
        <p:txBody>
          <a:bodyPr/>
          <a:lstStyle/>
          <a:p>
            <a:fld id="{6D22F896-40B5-4ADD-8801-0D06FADFA095}" type="slidenum">
              <a:rPr lang="en-US" smtClean="0"/>
              <a:pPr/>
              <a:t>23</a:t>
            </a:fld>
            <a:endParaRPr lang="en-US" dirty="0"/>
          </a:p>
        </p:txBody>
      </p:sp>
    </p:spTree>
    <p:extLst>
      <p:ext uri="{BB962C8B-B14F-4D97-AF65-F5344CB8AC3E}">
        <p14:creationId xmlns:p14="http://schemas.microsoft.com/office/powerpoint/2010/main" val="134383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3488-65AA-4B88-B853-F87E3269A87E}"/>
              </a:ext>
            </a:extLst>
          </p:cNvPr>
          <p:cNvSpPr>
            <a:spLocks noGrp="1"/>
          </p:cNvSpPr>
          <p:nvPr>
            <p:ph type="title"/>
          </p:nvPr>
        </p:nvSpPr>
        <p:spPr/>
        <p:txBody>
          <a:bodyPr/>
          <a:lstStyle/>
          <a:p>
            <a:r>
              <a:rPr lang="en-US" dirty="0"/>
              <a:t>Intensional vs. Extensional Value Sets</a:t>
            </a:r>
          </a:p>
        </p:txBody>
      </p:sp>
      <p:sp>
        <p:nvSpPr>
          <p:cNvPr id="3" name="Content Placeholder 2">
            <a:extLst>
              <a:ext uri="{FF2B5EF4-FFF2-40B4-BE49-F238E27FC236}">
                <a16:creationId xmlns:a16="http://schemas.microsoft.com/office/drawing/2014/main" id="{32D82E40-516B-4A13-9E45-08E7A4433B08}"/>
              </a:ext>
            </a:extLst>
          </p:cNvPr>
          <p:cNvSpPr>
            <a:spLocks noGrp="1"/>
          </p:cNvSpPr>
          <p:nvPr>
            <p:ph idx="1"/>
          </p:nvPr>
        </p:nvSpPr>
        <p:spPr/>
        <p:txBody>
          <a:bodyPr>
            <a:normAutofit fontScale="92500" lnSpcReduction="20000"/>
          </a:bodyPr>
          <a:lstStyle/>
          <a:p>
            <a:r>
              <a:rPr lang="en-US" dirty="0"/>
              <a:t>An </a:t>
            </a:r>
            <a:r>
              <a:rPr lang="en-US" b="1" dirty="0"/>
              <a:t>intensional</a:t>
            </a:r>
            <a:r>
              <a:rPr lang="en-US" dirty="0"/>
              <a:t> value set is typically algorithmically defined. That is, the code group is defined as a rule e.g. all codes with the word diabetes in their description). The key benefit of intensional code groups is that they can be dynamically updated. Dynamic updating helps healthcare organizations keep current value sets </a:t>
            </a:r>
          </a:p>
          <a:p>
            <a:pPr lvl="1"/>
            <a:r>
              <a:rPr lang="en-US" dirty="0"/>
              <a:t>An intensional value set designed to contain all of the drugs in the beta blocker category can automatically receive a new beta blocker’s code as soon as it hits the market.</a:t>
            </a:r>
          </a:p>
          <a:p>
            <a:pPr lvl="1"/>
            <a:r>
              <a:rPr lang="en-US" dirty="0"/>
              <a:t>A predicate may be used to specify an intensional value set</a:t>
            </a:r>
          </a:p>
          <a:p>
            <a:endParaRPr lang="en-US" dirty="0"/>
          </a:p>
          <a:p>
            <a:r>
              <a:rPr lang="en-US" b="1" dirty="0"/>
              <a:t>Extensional</a:t>
            </a:r>
            <a:r>
              <a:rPr lang="en-US" dirty="0"/>
              <a:t> value sets, meanwhile, are enumerated lists of codes where each code is listed individually. This gives the author and user of the value set more control over the which codes are in the value set, but there is a greater maintenance burden to ensure that the value set is kept up to date.</a:t>
            </a:r>
          </a:p>
        </p:txBody>
      </p:sp>
      <p:sp>
        <p:nvSpPr>
          <p:cNvPr id="6" name="Slide Number Placeholder 5">
            <a:extLst>
              <a:ext uri="{FF2B5EF4-FFF2-40B4-BE49-F238E27FC236}">
                <a16:creationId xmlns:a16="http://schemas.microsoft.com/office/drawing/2014/main" id="{FE476752-6C58-4F2C-848C-9A46CAFD6A0F}"/>
              </a:ext>
            </a:extLst>
          </p:cNvPr>
          <p:cNvSpPr>
            <a:spLocks noGrp="1"/>
          </p:cNvSpPr>
          <p:nvPr>
            <p:ph type="sldNum" sz="quarter" idx="12"/>
          </p:nvPr>
        </p:nvSpPr>
        <p:spPr/>
        <p:txBody>
          <a:bodyPr/>
          <a:lstStyle/>
          <a:p>
            <a:fld id="{6D22F896-40B5-4ADD-8801-0D06FADFA095}" type="slidenum">
              <a:rPr lang="en-US" smtClean="0"/>
              <a:pPr/>
              <a:t>24</a:t>
            </a:fld>
            <a:endParaRPr lang="en-US" dirty="0"/>
          </a:p>
        </p:txBody>
      </p:sp>
    </p:spTree>
    <p:extLst>
      <p:ext uri="{BB962C8B-B14F-4D97-AF65-F5344CB8AC3E}">
        <p14:creationId xmlns:p14="http://schemas.microsoft.com/office/powerpoint/2010/main" val="3787961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83E9AA-E999-4C9E-A7C0-5993D4E30014}"/>
              </a:ext>
            </a:extLst>
          </p:cNvPr>
          <p:cNvPicPr>
            <a:picLocks noChangeAspect="1"/>
          </p:cNvPicPr>
          <p:nvPr/>
        </p:nvPicPr>
        <p:blipFill>
          <a:blip r:embed="rId2"/>
          <a:stretch>
            <a:fillRect/>
          </a:stretch>
        </p:blipFill>
        <p:spPr>
          <a:xfrm>
            <a:off x="905848" y="444015"/>
            <a:ext cx="10380303" cy="6235977"/>
          </a:xfrm>
          <a:prstGeom prst="rect">
            <a:avLst/>
          </a:prstGeom>
        </p:spPr>
      </p:pic>
      <p:sp>
        <p:nvSpPr>
          <p:cNvPr id="5" name="Rectangle: Rounded Corners 4">
            <a:extLst>
              <a:ext uri="{FF2B5EF4-FFF2-40B4-BE49-F238E27FC236}">
                <a16:creationId xmlns:a16="http://schemas.microsoft.com/office/drawing/2014/main" id="{C7AAA271-57F8-4678-925D-4399A9352F69}"/>
              </a:ext>
            </a:extLst>
          </p:cNvPr>
          <p:cNvSpPr/>
          <p:nvPr/>
        </p:nvSpPr>
        <p:spPr>
          <a:xfrm>
            <a:off x="1124991" y="4808914"/>
            <a:ext cx="10196946" cy="13092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1E35F17-3255-409A-8B8B-0032D4B2215F}"/>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667677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7209F3-C679-4642-8D91-859E166E1E39}"/>
              </a:ext>
            </a:extLst>
          </p:cNvPr>
          <p:cNvPicPr>
            <a:picLocks noChangeAspect="1"/>
          </p:cNvPicPr>
          <p:nvPr/>
        </p:nvPicPr>
        <p:blipFill>
          <a:blip r:embed="rId2"/>
          <a:stretch>
            <a:fillRect/>
          </a:stretch>
        </p:blipFill>
        <p:spPr>
          <a:xfrm>
            <a:off x="2011421" y="3262745"/>
            <a:ext cx="5998586" cy="3387437"/>
          </a:xfrm>
          <a:prstGeom prst="rect">
            <a:avLst/>
          </a:prstGeom>
        </p:spPr>
      </p:pic>
      <p:sp>
        <p:nvSpPr>
          <p:cNvPr id="3" name="Title 2">
            <a:extLst>
              <a:ext uri="{FF2B5EF4-FFF2-40B4-BE49-F238E27FC236}">
                <a16:creationId xmlns:a16="http://schemas.microsoft.com/office/drawing/2014/main" id="{2853C284-DF94-4C91-93BB-9B81850B1FA9}"/>
              </a:ext>
            </a:extLst>
          </p:cNvPr>
          <p:cNvSpPr>
            <a:spLocks noGrp="1"/>
          </p:cNvSpPr>
          <p:nvPr>
            <p:ph type="title"/>
          </p:nvPr>
        </p:nvSpPr>
        <p:spPr/>
        <p:txBody>
          <a:bodyPr>
            <a:normAutofit fontScale="90000"/>
          </a:bodyPr>
          <a:lstStyle/>
          <a:p>
            <a:r>
              <a:rPr lang="en-US" dirty="0"/>
              <a:t>Intensional value set using filter expression: SNOMED CT Body Structures</a:t>
            </a:r>
          </a:p>
        </p:txBody>
      </p:sp>
      <p:sp>
        <p:nvSpPr>
          <p:cNvPr id="4" name="Content Placeholder 3">
            <a:extLst>
              <a:ext uri="{FF2B5EF4-FFF2-40B4-BE49-F238E27FC236}">
                <a16:creationId xmlns:a16="http://schemas.microsoft.com/office/drawing/2014/main" id="{228EC733-A2D2-4224-84B5-10EEC8B3ACC8}"/>
              </a:ext>
            </a:extLst>
          </p:cNvPr>
          <p:cNvSpPr>
            <a:spLocks noGrp="1"/>
          </p:cNvSpPr>
          <p:nvPr>
            <p:ph idx="1"/>
          </p:nvPr>
        </p:nvSpPr>
        <p:spPr/>
        <p:txBody>
          <a:bodyPr/>
          <a:lstStyle/>
          <a:p>
            <a:r>
              <a:rPr lang="en-US" dirty="0"/>
              <a:t>This value set includes all codes from SNOMED CT  where concept “is-a” </a:t>
            </a:r>
            <a:r>
              <a:rPr lang="en-US" b="1" dirty="0"/>
              <a:t>442083009</a:t>
            </a:r>
            <a:r>
              <a:rPr lang="en-US" dirty="0"/>
              <a:t> (Anatomical or acquired body site (body structure)).</a:t>
            </a:r>
          </a:p>
        </p:txBody>
      </p:sp>
      <p:sp>
        <p:nvSpPr>
          <p:cNvPr id="6" name="Slide Number Placeholder 5">
            <a:extLst>
              <a:ext uri="{FF2B5EF4-FFF2-40B4-BE49-F238E27FC236}">
                <a16:creationId xmlns:a16="http://schemas.microsoft.com/office/drawing/2014/main" id="{97081693-F5A7-4070-B599-2E247DD5B41B}"/>
              </a:ext>
            </a:extLst>
          </p:cNvPr>
          <p:cNvSpPr>
            <a:spLocks noGrp="1"/>
          </p:cNvSpPr>
          <p:nvPr>
            <p:ph type="sldNum" sz="quarter" idx="12"/>
          </p:nvPr>
        </p:nvSpPr>
        <p:spPr/>
        <p:txBody>
          <a:bodyPr/>
          <a:lstStyle/>
          <a:p>
            <a:fld id="{6D22F896-40B5-4ADD-8801-0D06FADFA095}" type="slidenum">
              <a:rPr lang="en-US" smtClean="0"/>
              <a:pPr/>
              <a:t>26</a:t>
            </a:fld>
            <a:endParaRPr lang="en-US" dirty="0"/>
          </a:p>
        </p:txBody>
      </p:sp>
    </p:spTree>
    <p:extLst>
      <p:ext uri="{BB962C8B-B14F-4D97-AF65-F5344CB8AC3E}">
        <p14:creationId xmlns:p14="http://schemas.microsoft.com/office/powerpoint/2010/main" val="31533350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D1905-D2FE-4205-8B50-BF8DDC355D29}"/>
              </a:ext>
            </a:extLst>
          </p:cNvPr>
          <p:cNvSpPr>
            <a:spLocks noGrp="1"/>
          </p:cNvSpPr>
          <p:nvPr>
            <p:ph type="title"/>
          </p:nvPr>
        </p:nvSpPr>
        <p:spPr/>
        <p:txBody>
          <a:bodyPr/>
          <a:lstStyle/>
          <a:p>
            <a:r>
              <a:rPr lang="en-US" dirty="0"/>
              <a:t>Value set using two coding systems: US Core Procedure</a:t>
            </a:r>
          </a:p>
        </p:txBody>
      </p:sp>
      <p:sp>
        <p:nvSpPr>
          <p:cNvPr id="3" name="Content Placeholder 2">
            <a:extLst>
              <a:ext uri="{FF2B5EF4-FFF2-40B4-BE49-F238E27FC236}">
                <a16:creationId xmlns:a16="http://schemas.microsoft.com/office/drawing/2014/main" id="{A095E88E-38D8-4DF5-9040-5DA70112E5D1}"/>
              </a:ext>
            </a:extLst>
          </p:cNvPr>
          <p:cNvSpPr>
            <a:spLocks noGrp="1"/>
          </p:cNvSpPr>
          <p:nvPr>
            <p:ph idx="1"/>
          </p:nvPr>
        </p:nvSpPr>
        <p:spPr/>
        <p:txBody>
          <a:bodyPr/>
          <a:lstStyle/>
          <a:p>
            <a:r>
              <a:rPr lang="en-US" dirty="0"/>
              <a:t>CPT and SNOMED CT (procedures: </a:t>
            </a:r>
            <a:r>
              <a:rPr lang="en-US" dirty="0">
                <a:highlight>
                  <a:srgbClr val="C0C0C0"/>
                </a:highlight>
              </a:rPr>
              <a:t>71388002</a:t>
            </a:r>
            <a:r>
              <a:rPr lang="en-US" dirty="0"/>
              <a:t>)</a:t>
            </a:r>
          </a:p>
        </p:txBody>
      </p:sp>
      <p:pic>
        <p:nvPicPr>
          <p:cNvPr id="4" name="Picture 3">
            <a:extLst>
              <a:ext uri="{FF2B5EF4-FFF2-40B4-BE49-F238E27FC236}">
                <a16:creationId xmlns:a16="http://schemas.microsoft.com/office/drawing/2014/main" id="{D25DD6BB-5456-4921-BC67-AC8CEB09E2FB}"/>
              </a:ext>
            </a:extLst>
          </p:cNvPr>
          <p:cNvPicPr>
            <a:picLocks noChangeAspect="1"/>
          </p:cNvPicPr>
          <p:nvPr/>
        </p:nvPicPr>
        <p:blipFill>
          <a:blip r:embed="rId2"/>
          <a:stretch>
            <a:fillRect/>
          </a:stretch>
        </p:blipFill>
        <p:spPr>
          <a:xfrm>
            <a:off x="1814947" y="2859579"/>
            <a:ext cx="7212675" cy="3606338"/>
          </a:xfrm>
          <a:prstGeom prst="rect">
            <a:avLst/>
          </a:prstGeom>
        </p:spPr>
      </p:pic>
      <p:sp>
        <p:nvSpPr>
          <p:cNvPr id="6" name="Slide Number Placeholder 5">
            <a:extLst>
              <a:ext uri="{FF2B5EF4-FFF2-40B4-BE49-F238E27FC236}">
                <a16:creationId xmlns:a16="http://schemas.microsoft.com/office/drawing/2014/main" id="{1F0679EC-FBE9-4D6E-8123-587CF66BFF43}"/>
              </a:ext>
            </a:extLst>
          </p:cNvPr>
          <p:cNvSpPr>
            <a:spLocks noGrp="1"/>
          </p:cNvSpPr>
          <p:nvPr>
            <p:ph type="sldNum" sz="quarter" idx="12"/>
          </p:nvPr>
        </p:nvSpPr>
        <p:spPr/>
        <p:txBody>
          <a:bodyPr/>
          <a:lstStyle/>
          <a:p>
            <a:fld id="{6D22F896-40B5-4ADD-8801-0D06FADFA095}" type="slidenum">
              <a:rPr lang="en-US" smtClean="0"/>
              <a:pPr/>
              <a:t>27</a:t>
            </a:fld>
            <a:endParaRPr lang="en-US" dirty="0"/>
          </a:p>
        </p:txBody>
      </p:sp>
    </p:spTree>
    <p:extLst>
      <p:ext uri="{BB962C8B-B14F-4D97-AF65-F5344CB8AC3E}">
        <p14:creationId xmlns:p14="http://schemas.microsoft.com/office/powerpoint/2010/main" val="8043772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5EF21-DDCB-4EFB-BA0F-67B3930D99C5}"/>
              </a:ext>
            </a:extLst>
          </p:cNvPr>
          <p:cNvSpPr>
            <a:spLocks noGrp="1"/>
          </p:cNvSpPr>
          <p:nvPr>
            <p:ph type="title"/>
          </p:nvPr>
        </p:nvSpPr>
        <p:spPr/>
        <p:txBody>
          <a:bodyPr/>
          <a:lstStyle/>
          <a:p>
            <a:r>
              <a:rPr lang="en-US" dirty="0"/>
              <a:t>Smoking Status</a:t>
            </a:r>
          </a:p>
        </p:txBody>
      </p:sp>
      <p:sp>
        <p:nvSpPr>
          <p:cNvPr id="3" name="Content Placeholder 2">
            <a:extLst>
              <a:ext uri="{FF2B5EF4-FFF2-40B4-BE49-F238E27FC236}">
                <a16:creationId xmlns:a16="http://schemas.microsoft.com/office/drawing/2014/main" id="{4897B4E4-5C69-4F60-901E-6C1B4C9113A0}"/>
              </a:ext>
            </a:extLst>
          </p:cNvPr>
          <p:cNvSpPr>
            <a:spLocks noGrp="1"/>
          </p:cNvSpPr>
          <p:nvPr>
            <p:ph idx="1"/>
          </p:nvPr>
        </p:nvSpPr>
        <p:spPr/>
        <p:txBody>
          <a:bodyPr/>
          <a:lstStyle/>
          <a:p>
            <a:r>
              <a:rPr lang="en-US" dirty="0"/>
              <a:t>US Core value set for </a:t>
            </a:r>
          </a:p>
          <a:p>
            <a:r>
              <a:rPr lang="en-US" dirty="0"/>
              <a:t>Enumerated/extensional</a:t>
            </a:r>
          </a:p>
        </p:txBody>
      </p:sp>
      <p:pic>
        <p:nvPicPr>
          <p:cNvPr id="4" name="Picture 3">
            <a:extLst>
              <a:ext uri="{FF2B5EF4-FFF2-40B4-BE49-F238E27FC236}">
                <a16:creationId xmlns:a16="http://schemas.microsoft.com/office/drawing/2014/main" id="{97D6E9B7-DF79-4F0E-9C6B-BDDCB2C6AB97}"/>
              </a:ext>
            </a:extLst>
          </p:cNvPr>
          <p:cNvPicPr>
            <a:picLocks noChangeAspect="1"/>
          </p:cNvPicPr>
          <p:nvPr/>
        </p:nvPicPr>
        <p:blipFill>
          <a:blip r:embed="rId2"/>
          <a:stretch>
            <a:fillRect/>
          </a:stretch>
        </p:blipFill>
        <p:spPr>
          <a:xfrm>
            <a:off x="6434051" y="146378"/>
            <a:ext cx="4724053" cy="6741182"/>
          </a:xfrm>
          <a:prstGeom prst="rect">
            <a:avLst/>
          </a:prstGeom>
        </p:spPr>
      </p:pic>
      <p:sp>
        <p:nvSpPr>
          <p:cNvPr id="5" name="Slide Number Placeholder 4">
            <a:extLst>
              <a:ext uri="{FF2B5EF4-FFF2-40B4-BE49-F238E27FC236}">
                <a16:creationId xmlns:a16="http://schemas.microsoft.com/office/drawing/2014/main" id="{624C7661-070E-4CD5-A304-DB3AF586E14A}"/>
              </a:ext>
            </a:extLst>
          </p:cNvPr>
          <p:cNvSpPr>
            <a:spLocks noGrp="1"/>
          </p:cNvSpPr>
          <p:nvPr>
            <p:ph type="sldNum" sz="quarter" idx="12"/>
          </p:nvPr>
        </p:nvSpPr>
        <p:spPr/>
        <p:txBody>
          <a:bodyPr/>
          <a:lstStyle/>
          <a:p>
            <a:fld id="{6D22F896-40B5-4ADD-8801-0D06FADFA095}" type="slidenum">
              <a:rPr lang="en-US" smtClean="0"/>
              <a:pPr/>
              <a:t>28</a:t>
            </a:fld>
            <a:endParaRPr lang="en-US" dirty="0"/>
          </a:p>
        </p:txBody>
      </p:sp>
    </p:spTree>
    <p:extLst>
      <p:ext uri="{BB962C8B-B14F-4D97-AF65-F5344CB8AC3E}">
        <p14:creationId xmlns:p14="http://schemas.microsoft.com/office/powerpoint/2010/main" val="2381929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4D16B-403B-4FA3-88FE-9E5246A6BDD6}"/>
              </a:ext>
            </a:extLst>
          </p:cNvPr>
          <p:cNvSpPr>
            <a:spLocks noGrp="1"/>
          </p:cNvSpPr>
          <p:nvPr>
            <p:ph type="title"/>
          </p:nvPr>
        </p:nvSpPr>
        <p:spPr/>
        <p:txBody>
          <a:bodyPr/>
          <a:lstStyle/>
          <a:p>
            <a:r>
              <a:rPr lang="en-US" dirty="0"/>
              <a:t>US Core: Medication Clinical Drug</a:t>
            </a:r>
          </a:p>
        </p:txBody>
      </p:sp>
      <p:sp>
        <p:nvSpPr>
          <p:cNvPr id="3" name="Content Placeholder 2">
            <a:extLst>
              <a:ext uri="{FF2B5EF4-FFF2-40B4-BE49-F238E27FC236}">
                <a16:creationId xmlns:a16="http://schemas.microsoft.com/office/drawing/2014/main" id="{8A1F9B76-CDB8-4721-B669-91EBA97F49D7}"/>
              </a:ext>
            </a:extLst>
          </p:cNvPr>
          <p:cNvSpPr>
            <a:spLocks noGrp="1"/>
          </p:cNvSpPr>
          <p:nvPr>
            <p:ph idx="1"/>
          </p:nvPr>
        </p:nvSpPr>
        <p:spPr/>
        <p:txBody>
          <a:bodyPr/>
          <a:lstStyle/>
          <a:p>
            <a:r>
              <a:rPr lang="en-US" dirty="0"/>
              <a:t>All prescribable medication formulations represented using either a 'generic' or 'brand-specific' concept. This includes RxNorm codes whose Term Type is SCD (semantic clinical drug), SBD (semantic brand drug), GPCK (generic pack), BPCK (brand pack), SCDG (semantic clinical drug group), SBDG (semantic brand drug group), SCDF (semantic clinical drug form), or SBDF (semantic brand drug form)</a:t>
            </a:r>
          </a:p>
        </p:txBody>
      </p:sp>
      <p:pic>
        <p:nvPicPr>
          <p:cNvPr id="4" name="Picture 3">
            <a:extLst>
              <a:ext uri="{FF2B5EF4-FFF2-40B4-BE49-F238E27FC236}">
                <a16:creationId xmlns:a16="http://schemas.microsoft.com/office/drawing/2014/main" id="{ACA2DE2F-02C6-4FFD-8CE3-079197C2DBC9}"/>
              </a:ext>
            </a:extLst>
          </p:cNvPr>
          <p:cNvPicPr>
            <a:picLocks noChangeAspect="1"/>
          </p:cNvPicPr>
          <p:nvPr/>
        </p:nvPicPr>
        <p:blipFill>
          <a:blip r:embed="rId2"/>
          <a:stretch>
            <a:fillRect/>
          </a:stretch>
        </p:blipFill>
        <p:spPr>
          <a:xfrm>
            <a:off x="1524000" y="3936868"/>
            <a:ext cx="9448800" cy="2921132"/>
          </a:xfrm>
          <a:prstGeom prst="rect">
            <a:avLst/>
          </a:prstGeom>
        </p:spPr>
      </p:pic>
      <p:sp>
        <p:nvSpPr>
          <p:cNvPr id="6" name="Slide Number Placeholder 5">
            <a:extLst>
              <a:ext uri="{FF2B5EF4-FFF2-40B4-BE49-F238E27FC236}">
                <a16:creationId xmlns:a16="http://schemas.microsoft.com/office/drawing/2014/main" id="{24AF2F46-4FCF-4502-A5B3-4CFB59AC8BB2}"/>
              </a:ext>
            </a:extLst>
          </p:cNvPr>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1482817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4068F-55BE-4C9B-A1D0-A0DC49EAE206}"/>
              </a:ext>
            </a:extLst>
          </p:cNvPr>
          <p:cNvSpPr>
            <a:spLocks noGrp="1"/>
          </p:cNvSpPr>
          <p:nvPr>
            <p:ph type="title"/>
          </p:nvPr>
        </p:nvSpPr>
        <p:spPr/>
        <p:txBody>
          <a:bodyPr/>
          <a:lstStyle/>
          <a:p>
            <a:r>
              <a:rPr lang="en-US" dirty="0" err="1"/>
              <a:t>FHIRPath</a:t>
            </a:r>
            <a:endParaRPr lang="en-US" dirty="0"/>
          </a:p>
        </p:txBody>
      </p:sp>
      <p:sp>
        <p:nvSpPr>
          <p:cNvPr id="3" name="Content Placeholder 2">
            <a:extLst>
              <a:ext uri="{FF2B5EF4-FFF2-40B4-BE49-F238E27FC236}">
                <a16:creationId xmlns:a16="http://schemas.microsoft.com/office/drawing/2014/main" id="{1D854A2A-B54F-44D6-A5A7-40D70A75AD57}"/>
              </a:ext>
            </a:extLst>
          </p:cNvPr>
          <p:cNvSpPr>
            <a:spLocks noGrp="1"/>
          </p:cNvSpPr>
          <p:nvPr>
            <p:ph idx="1"/>
          </p:nvPr>
        </p:nvSpPr>
        <p:spPr>
          <a:xfrm>
            <a:off x="838199" y="1825625"/>
            <a:ext cx="10704755" cy="4667250"/>
          </a:xfrm>
        </p:spPr>
        <p:txBody>
          <a:bodyPr>
            <a:normAutofit/>
          </a:bodyPr>
          <a:lstStyle/>
          <a:p>
            <a:r>
              <a:rPr lang="en-US" dirty="0"/>
              <a:t>Path based navigation and extraction language, somewhat like XPath. </a:t>
            </a:r>
          </a:p>
          <a:p>
            <a:r>
              <a:rPr lang="en-US" dirty="0"/>
              <a:t>Operations are expressed in terms of the logical content of hierarchical data models, and </a:t>
            </a:r>
          </a:p>
          <a:p>
            <a:pPr lvl="1"/>
            <a:r>
              <a:rPr lang="en-US" dirty="0"/>
              <a:t>support traversal, </a:t>
            </a:r>
          </a:p>
          <a:p>
            <a:pPr lvl="1"/>
            <a:r>
              <a:rPr lang="en-US" dirty="0"/>
              <a:t>selection and </a:t>
            </a:r>
          </a:p>
          <a:p>
            <a:pPr lvl="1"/>
            <a:r>
              <a:rPr lang="en-US" dirty="0"/>
              <a:t>filtering of data (for FHIR “search” criteria using  </a:t>
            </a:r>
            <a:r>
              <a:rPr lang="en-US" sz="1800" i="0" dirty="0">
                <a:highlight>
                  <a:srgbClr val="C0C0C0"/>
                </a:highlight>
                <a:latin typeface="Courier New" panose="02070309020205020404" pitchFamily="49" charset="0"/>
                <a:cs typeface="Courier New" panose="02070309020205020404" pitchFamily="49" charset="0"/>
              </a:rPr>
              <a:t>_filter </a:t>
            </a:r>
            <a:r>
              <a:rPr lang="en-US" dirty="0"/>
              <a:t>operator)</a:t>
            </a:r>
          </a:p>
          <a:p>
            <a:r>
              <a:rPr lang="en-US" dirty="0"/>
              <a:t>Use selection and formulation of invariants in both HL7 Fast Healthcare Interoperability Resources (</a:t>
            </a:r>
            <a:r>
              <a:rPr lang="en-US" dirty="0">
                <a:hlinkClick r:id="rId2"/>
              </a:rPr>
              <a:t>FHIR</a:t>
            </a:r>
            <a:r>
              <a:rPr lang="en-US" dirty="0"/>
              <a:t>) and HL7 Clinical Quality Language (</a:t>
            </a:r>
            <a:r>
              <a:rPr lang="en-US" dirty="0">
                <a:hlinkClick r:id="rId3"/>
              </a:rPr>
              <a:t>CQL</a:t>
            </a:r>
            <a:r>
              <a:rPr lang="en-US" dirty="0"/>
              <a:t>).</a:t>
            </a:r>
          </a:p>
          <a:p>
            <a:pPr lvl="1"/>
            <a:r>
              <a:rPr lang="en-US" dirty="0"/>
              <a:t>FHIR resource invariants and FHIR profile constraints</a:t>
            </a:r>
          </a:p>
          <a:p>
            <a:r>
              <a:rPr lang="en-US" i="0" dirty="0"/>
              <a:t>Clinical Quality Language (</a:t>
            </a:r>
            <a:r>
              <a:rPr lang="en-US" i="0" dirty="0">
                <a:hlinkClick r:id="rId4"/>
              </a:rPr>
              <a:t>CQL</a:t>
            </a:r>
            <a:r>
              <a:rPr lang="en-US" i="0" dirty="0"/>
              <a:t>) is a Health Level 7 (</a:t>
            </a:r>
            <a:r>
              <a:rPr lang="en-US" i="0" dirty="0">
                <a:hlinkClick r:id="rId5"/>
              </a:rPr>
              <a:t>HL7</a:t>
            </a:r>
            <a:r>
              <a:rPr lang="en-US" i="0" dirty="0"/>
              <a:t>) standard for the expression of clinical knowledge that can be used within a broad range of clinical domains, including Clinical Decision Support (CDS), and Clinical Quality Measurement (CQM).</a:t>
            </a:r>
          </a:p>
          <a:p>
            <a:r>
              <a:rPr lang="en-US" dirty="0"/>
              <a:t>Uses </a:t>
            </a:r>
            <a:r>
              <a:rPr lang="en-US" dirty="0" err="1"/>
              <a:t>Antlr</a:t>
            </a:r>
            <a:r>
              <a:rPr lang="en-US" dirty="0"/>
              <a:t> 4.0 grammar rules: http://hl7.org/fhirpath/2018Sep/grammar.html</a:t>
            </a:r>
          </a:p>
        </p:txBody>
      </p:sp>
      <p:sp>
        <p:nvSpPr>
          <p:cNvPr id="4" name="TextBox 3">
            <a:extLst>
              <a:ext uri="{FF2B5EF4-FFF2-40B4-BE49-F238E27FC236}">
                <a16:creationId xmlns:a16="http://schemas.microsoft.com/office/drawing/2014/main" id="{5A8D4372-5ECA-4F55-9AD6-163EB56C809E}"/>
              </a:ext>
            </a:extLst>
          </p:cNvPr>
          <p:cNvSpPr txBox="1"/>
          <p:nvPr/>
        </p:nvSpPr>
        <p:spPr>
          <a:xfrm>
            <a:off x="6325496" y="6492875"/>
            <a:ext cx="4695516" cy="307777"/>
          </a:xfrm>
          <a:prstGeom prst="rect">
            <a:avLst/>
          </a:prstGeom>
          <a:noFill/>
        </p:spPr>
        <p:txBody>
          <a:bodyPr wrap="none" rtlCol="0">
            <a:spAutoFit/>
          </a:bodyPr>
          <a:lstStyle/>
          <a:p>
            <a:r>
              <a:rPr lang="en-US" sz="1400" dirty="0">
                <a:latin typeface="Courier New" panose="02070309020205020404" pitchFamily="49" charset="0"/>
                <a:cs typeface="Courier New" panose="02070309020205020404" pitchFamily="49" charset="0"/>
              </a:rPr>
              <a:t>http://hl7.org/fhirpath/2018Sep/index.html</a:t>
            </a:r>
          </a:p>
        </p:txBody>
      </p:sp>
      <p:sp>
        <p:nvSpPr>
          <p:cNvPr id="5" name="Slide Number Placeholder 4">
            <a:extLst>
              <a:ext uri="{FF2B5EF4-FFF2-40B4-BE49-F238E27FC236}">
                <a16:creationId xmlns:a16="http://schemas.microsoft.com/office/drawing/2014/main" id="{67DF3CD8-99AB-46EB-88FC-17EA2F98BAB4}"/>
              </a:ext>
            </a:extLst>
          </p:cNvPr>
          <p:cNvSpPr>
            <a:spLocks noGrp="1"/>
          </p:cNvSpPr>
          <p:nvPr>
            <p:ph type="sldNum" sz="quarter" idx="12"/>
          </p:nvPr>
        </p:nvSpPr>
        <p:spPr/>
        <p:txBody>
          <a:bodyPr/>
          <a:lstStyle/>
          <a:p>
            <a:fld id="{6D22F896-40B5-4ADD-8801-0D06FADFA095}" type="slidenum">
              <a:rPr lang="en-US" smtClean="0"/>
              <a:pPr/>
              <a:t>3</a:t>
            </a:fld>
            <a:endParaRPr lang="en-US" dirty="0"/>
          </a:p>
        </p:txBody>
      </p:sp>
    </p:spTree>
    <p:extLst>
      <p:ext uri="{BB962C8B-B14F-4D97-AF65-F5344CB8AC3E}">
        <p14:creationId xmlns:p14="http://schemas.microsoft.com/office/powerpoint/2010/main" val="3951555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FA7D-E286-4CF9-8C4C-E063D3EE8913}"/>
              </a:ext>
            </a:extLst>
          </p:cNvPr>
          <p:cNvSpPr>
            <a:spLocks noGrp="1"/>
          </p:cNvSpPr>
          <p:nvPr>
            <p:ph type="title"/>
          </p:nvPr>
        </p:nvSpPr>
        <p:spPr/>
        <p:txBody>
          <a:bodyPr/>
          <a:lstStyle/>
          <a:p>
            <a:r>
              <a:rPr lang="en-US" dirty="0"/>
              <a:t>US Core: Medication form </a:t>
            </a:r>
          </a:p>
        </p:txBody>
      </p:sp>
      <p:sp>
        <p:nvSpPr>
          <p:cNvPr id="3" name="Content Placeholder 2">
            <a:extLst>
              <a:ext uri="{FF2B5EF4-FFF2-40B4-BE49-F238E27FC236}">
                <a16:creationId xmlns:a16="http://schemas.microsoft.com/office/drawing/2014/main" id="{A5EFC681-1C83-4926-A6FF-42385EFB5D29}"/>
              </a:ext>
            </a:extLst>
          </p:cNvPr>
          <p:cNvSpPr>
            <a:spLocks noGrp="1"/>
          </p:cNvSpPr>
          <p:nvPr>
            <p:ph idx="1"/>
          </p:nvPr>
        </p:nvSpPr>
        <p:spPr/>
        <p:txBody>
          <a:bodyPr/>
          <a:lstStyle/>
          <a:p>
            <a:r>
              <a:rPr lang="en-US" dirty="0"/>
              <a:t>value set includes all dose form codes from SNOMED CT </a:t>
            </a:r>
          </a:p>
        </p:txBody>
      </p:sp>
      <p:pic>
        <p:nvPicPr>
          <p:cNvPr id="4" name="Picture 3">
            <a:extLst>
              <a:ext uri="{FF2B5EF4-FFF2-40B4-BE49-F238E27FC236}">
                <a16:creationId xmlns:a16="http://schemas.microsoft.com/office/drawing/2014/main" id="{2392A820-BB90-4392-86B8-503F5DB69EDF}"/>
              </a:ext>
            </a:extLst>
          </p:cNvPr>
          <p:cNvPicPr>
            <a:picLocks noChangeAspect="1"/>
          </p:cNvPicPr>
          <p:nvPr/>
        </p:nvPicPr>
        <p:blipFill>
          <a:blip r:embed="rId2"/>
          <a:stretch>
            <a:fillRect/>
          </a:stretch>
        </p:blipFill>
        <p:spPr>
          <a:xfrm>
            <a:off x="2784764" y="3429000"/>
            <a:ext cx="6099637" cy="2334218"/>
          </a:xfrm>
          <a:prstGeom prst="rect">
            <a:avLst/>
          </a:prstGeom>
        </p:spPr>
      </p:pic>
      <p:sp>
        <p:nvSpPr>
          <p:cNvPr id="5" name="Slide Number Placeholder 4">
            <a:extLst>
              <a:ext uri="{FF2B5EF4-FFF2-40B4-BE49-F238E27FC236}">
                <a16:creationId xmlns:a16="http://schemas.microsoft.com/office/drawing/2014/main" id="{DC31EE61-C580-4F52-8318-D0C8FE6F5A75}"/>
              </a:ext>
            </a:extLst>
          </p:cNvPr>
          <p:cNvSpPr>
            <a:spLocks noGrp="1"/>
          </p:cNvSpPr>
          <p:nvPr>
            <p:ph type="sldNum" sz="quarter" idx="12"/>
          </p:nvPr>
        </p:nvSpPr>
        <p:spPr/>
        <p:txBody>
          <a:bodyPr/>
          <a:lstStyle/>
          <a:p>
            <a:fld id="{6D22F896-40B5-4ADD-8801-0D06FADFA095}" type="slidenum">
              <a:rPr lang="en-US" smtClean="0"/>
              <a:pPr/>
              <a:t>30</a:t>
            </a:fld>
            <a:endParaRPr lang="en-US" dirty="0"/>
          </a:p>
        </p:txBody>
      </p:sp>
    </p:spTree>
    <p:extLst>
      <p:ext uri="{BB962C8B-B14F-4D97-AF65-F5344CB8AC3E}">
        <p14:creationId xmlns:p14="http://schemas.microsoft.com/office/powerpoint/2010/main" val="1605557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633F6A-B5B2-486D-AC1E-189DC6F59F7F}"/>
              </a:ext>
            </a:extLst>
          </p:cNvPr>
          <p:cNvSpPr>
            <a:spLocks noGrp="1"/>
          </p:cNvSpPr>
          <p:nvPr>
            <p:ph idx="1"/>
          </p:nvPr>
        </p:nvSpPr>
        <p:spPr/>
        <p:txBody>
          <a:bodyPr/>
          <a:lstStyle/>
          <a:p>
            <a:r>
              <a:rPr lang="en-US" dirty="0"/>
              <a:t>Binding identifies:</a:t>
            </a:r>
          </a:p>
          <a:p>
            <a:pPr lvl="1"/>
            <a:r>
              <a:rPr lang="en-US" dirty="0"/>
              <a:t>Value set</a:t>
            </a:r>
          </a:p>
          <a:p>
            <a:pPr lvl="1"/>
            <a:r>
              <a:rPr lang="en-US" dirty="0"/>
              <a:t>Strength</a:t>
            </a:r>
          </a:p>
        </p:txBody>
      </p:sp>
      <p:pic>
        <p:nvPicPr>
          <p:cNvPr id="4" name="Picture 3">
            <a:extLst>
              <a:ext uri="{FF2B5EF4-FFF2-40B4-BE49-F238E27FC236}">
                <a16:creationId xmlns:a16="http://schemas.microsoft.com/office/drawing/2014/main" id="{3D923E56-84F8-481B-8C39-FD1DCE4657FB}"/>
              </a:ext>
            </a:extLst>
          </p:cNvPr>
          <p:cNvPicPr>
            <a:picLocks noChangeAspect="1"/>
          </p:cNvPicPr>
          <p:nvPr/>
        </p:nvPicPr>
        <p:blipFill>
          <a:blip r:embed="rId2"/>
          <a:stretch>
            <a:fillRect/>
          </a:stretch>
        </p:blipFill>
        <p:spPr>
          <a:xfrm>
            <a:off x="4693392" y="-18884"/>
            <a:ext cx="7058025" cy="6762750"/>
          </a:xfrm>
          <a:prstGeom prst="rect">
            <a:avLst/>
          </a:prstGeom>
        </p:spPr>
      </p:pic>
      <p:sp>
        <p:nvSpPr>
          <p:cNvPr id="2" name="Title 1">
            <a:extLst>
              <a:ext uri="{FF2B5EF4-FFF2-40B4-BE49-F238E27FC236}">
                <a16:creationId xmlns:a16="http://schemas.microsoft.com/office/drawing/2014/main" id="{98673EDA-E86B-4D6E-8987-DEE7976005BC}"/>
              </a:ext>
            </a:extLst>
          </p:cNvPr>
          <p:cNvSpPr>
            <a:spLocks noGrp="1"/>
          </p:cNvSpPr>
          <p:nvPr>
            <p:ph type="title"/>
          </p:nvPr>
        </p:nvSpPr>
        <p:spPr/>
        <p:txBody>
          <a:bodyPr/>
          <a:lstStyle/>
          <a:p>
            <a:r>
              <a:rPr lang="en-US" dirty="0"/>
              <a:t>US Core Medication</a:t>
            </a:r>
          </a:p>
        </p:txBody>
      </p:sp>
      <p:sp>
        <p:nvSpPr>
          <p:cNvPr id="5" name="Slide Number Placeholder 4">
            <a:extLst>
              <a:ext uri="{FF2B5EF4-FFF2-40B4-BE49-F238E27FC236}">
                <a16:creationId xmlns:a16="http://schemas.microsoft.com/office/drawing/2014/main" id="{65E996C7-E5DF-4A11-B3BE-278480F53791}"/>
              </a:ext>
            </a:extLst>
          </p:cNvPr>
          <p:cNvSpPr>
            <a:spLocks noGrp="1"/>
          </p:cNvSpPr>
          <p:nvPr>
            <p:ph type="sldNum" sz="quarter" idx="12"/>
          </p:nvPr>
        </p:nvSpPr>
        <p:spPr/>
        <p:txBody>
          <a:bodyPr/>
          <a:lstStyle/>
          <a:p>
            <a:fld id="{6D22F896-40B5-4ADD-8801-0D06FADFA095}" type="slidenum">
              <a:rPr lang="en-US" smtClean="0"/>
              <a:pPr/>
              <a:t>31</a:t>
            </a:fld>
            <a:endParaRPr lang="en-US" dirty="0"/>
          </a:p>
        </p:txBody>
      </p:sp>
    </p:spTree>
    <p:extLst>
      <p:ext uri="{BB962C8B-B14F-4D97-AF65-F5344CB8AC3E}">
        <p14:creationId xmlns:p14="http://schemas.microsoft.com/office/powerpoint/2010/main" val="2187392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46DB-0FB5-495A-B593-FC83F7277150}"/>
              </a:ext>
            </a:extLst>
          </p:cNvPr>
          <p:cNvSpPr>
            <a:spLocks noGrp="1"/>
          </p:cNvSpPr>
          <p:nvPr>
            <p:ph type="title"/>
          </p:nvPr>
        </p:nvSpPr>
        <p:spPr>
          <a:xfrm>
            <a:off x="1371600" y="685800"/>
            <a:ext cx="9833956" cy="1485900"/>
          </a:xfrm>
        </p:spPr>
        <p:txBody>
          <a:bodyPr/>
          <a:lstStyle/>
          <a:p>
            <a:r>
              <a:rPr lang="en-US" dirty="0" err="1"/>
              <a:t>ValueSet</a:t>
            </a:r>
            <a:r>
              <a:rPr lang="en-US" dirty="0"/>
              <a:t> Expansion ($expand operation)</a:t>
            </a:r>
          </a:p>
        </p:txBody>
      </p:sp>
      <p:sp>
        <p:nvSpPr>
          <p:cNvPr id="3" name="Content Placeholder 2">
            <a:extLst>
              <a:ext uri="{FF2B5EF4-FFF2-40B4-BE49-F238E27FC236}">
                <a16:creationId xmlns:a16="http://schemas.microsoft.com/office/drawing/2014/main" id="{C86F9D24-FE4B-40B8-8062-00EA79642E43}"/>
              </a:ext>
            </a:extLst>
          </p:cNvPr>
          <p:cNvSpPr>
            <a:spLocks noGrp="1"/>
          </p:cNvSpPr>
          <p:nvPr>
            <p:ph idx="1"/>
          </p:nvPr>
        </p:nvSpPr>
        <p:spPr/>
        <p:txBody>
          <a:bodyPr>
            <a:normAutofit fontScale="92500" lnSpcReduction="20000"/>
          </a:bodyPr>
          <a:lstStyle/>
          <a:p>
            <a:r>
              <a:rPr lang="en-US" dirty="0"/>
              <a:t>A FHIR-enabled application can simply ask a terminology server to figure out all the details and return a list of the current codes in the value set. This is known as </a:t>
            </a:r>
            <a:r>
              <a:rPr lang="en-US" dirty="0">
                <a:hlinkClick r:id="rId2"/>
              </a:rPr>
              <a:t>"expanding" the </a:t>
            </a:r>
            <a:r>
              <a:rPr lang="en-US" dirty="0" err="1">
                <a:hlinkClick r:id="rId2"/>
              </a:rPr>
              <a:t>valueset</a:t>
            </a:r>
            <a:r>
              <a:rPr lang="en-US" dirty="0"/>
              <a:t>. As a summary, the client passes the server the following information:</a:t>
            </a:r>
          </a:p>
          <a:p>
            <a:pPr lvl="1"/>
            <a:r>
              <a:rPr lang="en-US" b="1" dirty="0"/>
              <a:t>the value set (either by its URL on the RESTful interface, by its logical identifier </a:t>
            </a:r>
            <a:r>
              <a:rPr lang="en-US" b="1" dirty="0">
                <a:hlinkClick r:id="rId3"/>
              </a:rPr>
              <a:t>(ValueSet.url)</a:t>
            </a:r>
            <a:r>
              <a:rPr lang="en-US" b="1" dirty="0"/>
              <a:t>, or directly as a parameter to the call)</a:t>
            </a:r>
          </a:p>
          <a:p>
            <a:pPr lvl="1"/>
            <a:r>
              <a:rPr lang="en-US" dirty="0"/>
              <a:t>(Optionally) a text filter to use to restrict the codes that are returned (e.g. user input text). It is left to server discretion to choose how to apply the text filter</a:t>
            </a:r>
          </a:p>
          <a:p>
            <a:pPr lvl="1"/>
            <a:r>
              <a:rPr lang="en-US" dirty="0"/>
              <a:t>(Optionally) a date at which the expansion should be evaluated (usually, this is the current date/time, but there are circumstances where that is not appropriate)</a:t>
            </a:r>
          </a:p>
          <a:p>
            <a:pPr lvl="1"/>
            <a:r>
              <a:rPr lang="en-US" dirty="0"/>
              <a:t>(Optionally) which page to retrieve - asking the server to break the expansion into a set of pages</a:t>
            </a:r>
          </a:p>
          <a:p>
            <a:pPr lvl="1"/>
            <a:r>
              <a:rPr lang="en-US" dirty="0"/>
              <a:t>(Optionally) other parameters that supply additional information about how to perform the expansions</a:t>
            </a:r>
          </a:p>
        </p:txBody>
      </p:sp>
      <p:sp>
        <p:nvSpPr>
          <p:cNvPr id="5" name="Slide Number Placeholder 4">
            <a:extLst>
              <a:ext uri="{FF2B5EF4-FFF2-40B4-BE49-F238E27FC236}">
                <a16:creationId xmlns:a16="http://schemas.microsoft.com/office/drawing/2014/main" id="{C7E51603-2E7D-4BDE-9340-3723E38F28EC}"/>
              </a:ext>
            </a:extLst>
          </p:cNvPr>
          <p:cNvSpPr>
            <a:spLocks noGrp="1"/>
          </p:cNvSpPr>
          <p:nvPr>
            <p:ph type="sldNum" sz="quarter" idx="12"/>
          </p:nvPr>
        </p:nvSpPr>
        <p:spPr/>
        <p:txBody>
          <a:bodyPr/>
          <a:lstStyle/>
          <a:p>
            <a:fld id="{6D22F896-40B5-4ADD-8801-0D06FADFA095}" type="slidenum">
              <a:rPr lang="en-US" smtClean="0"/>
              <a:pPr/>
              <a:t>32</a:t>
            </a:fld>
            <a:endParaRPr lang="en-US" dirty="0"/>
          </a:p>
        </p:txBody>
      </p:sp>
    </p:spTree>
    <p:extLst>
      <p:ext uri="{BB962C8B-B14F-4D97-AF65-F5344CB8AC3E}">
        <p14:creationId xmlns:p14="http://schemas.microsoft.com/office/powerpoint/2010/main" val="3384479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ACE2-A130-44EC-8BA1-A75C5F381231}"/>
              </a:ext>
            </a:extLst>
          </p:cNvPr>
          <p:cNvSpPr>
            <a:spLocks noGrp="1"/>
          </p:cNvSpPr>
          <p:nvPr>
            <p:ph type="title"/>
          </p:nvPr>
        </p:nvSpPr>
        <p:spPr/>
        <p:txBody>
          <a:bodyPr/>
          <a:lstStyle/>
          <a:p>
            <a:r>
              <a:rPr lang="en-US" dirty="0"/>
              <a:t>Referencing a value set in resource instance – dropdown list/options</a:t>
            </a:r>
          </a:p>
        </p:txBody>
      </p:sp>
      <p:pic>
        <p:nvPicPr>
          <p:cNvPr id="3" name="Picture 2">
            <a:extLst>
              <a:ext uri="{FF2B5EF4-FFF2-40B4-BE49-F238E27FC236}">
                <a16:creationId xmlns:a16="http://schemas.microsoft.com/office/drawing/2014/main" id="{582E1D78-A2CA-4EEF-83CD-958C966873D1}"/>
              </a:ext>
            </a:extLst>
          </p:cNvPr>
          <p:cNvPicPr>
            <a:picLocks noChangeAspect="1"/>
          </p:cNvPicPr>
          <p:nvPr/>
        </p:nvPicPr>
        <p:blipFill>
          <a:blip r:embed="rId2"/>
          <a:stretch>
            <a:fillRect/>
          </a:stretch>
        </p:blipFill>
        <p:spPr>
          <a:xfrm>
            <a:off x="3084820" y="2408613"/>
            <a:ext cx="6174759" cy="3667991"/>
          </a:xfrm>
          <a:prstGeom prst="rect">
            <a:avLst/>
          </a:prstGeom>
        </p:spPr>
      </p:pic>
      <p:sp>
        <p:nvSpPr>
          <p:cNvPr id="4" name="Slide Number Placeholder 3">
            <a:extLst>
              <a:ext uri="{FF2B5EF4-FFF2-40B4-BE49-F238E27FC236}">
                <a16:creationId xmlns:a16="http://schemas.microsoft.com/office/drawing/2014/main" id="{5F8BCB20-791A-4E6B-92D9-68B465A1A875}"/>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834471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689E3-E636-4635-B1E7-F7BE8C8FE4C9}"/>
              </a:ext>
            </a:extLst>
          </p:cNvPr>
          <p:cNvSpPr>
            <a:spLocks noGrp="1"/>
          </p:cNvSpPr>
          <p:nvPr>
            <p:ph type="title"/>
          </p:nvPr>
        </p:nvSpPr>
        <p:spPr/>
        <p:txBody>
          <a:bodyPr/>
          <a:lstStyle/>
          <a:p>
            <a:r>
              <a:rPr lang="en-US" dirty="0"/>
              <a:t>Logical  a value set reference in a profile using its </a:t>
            </a:r>
            <a:r>
              <a:rPr lang="en-US" dirty="0" err="1"/>
              <a:t>uri</a:t>
            </a:r>
            <a:endParaRPr lang="en-US" dirty="0"/>
          </a:p>
        </p:txBody>
      </p:sp>
      <p:pic>
        <p:nvPicPr>
          <p:cNvPr id="3" name="Picture 2">
            <a:extLst>
              <a:ext uri="{FF2B5EF4-FFF2-40B4-BE49-F238E27FC236}">
                <a16:creationId xmlns:a16="http://schemas.microsoft.com/office/drawing/2014/main" id="{904ED634-E8CC-4CAE-BBCF-1EE22A12EB98}"/>
              </a:ext>
            </a:extLst>
          </p:cNvPr>
          <p:cNvPicPr>
            <a:picLocks noChangeAspect="1"/>
          </p:cNvPicPr>
          <p:nvPr/>
        </p:nvPicPr>
        <p:blipFill>
          <a:blip r:embed="rId2"/>
          <a:stretch>
            <a:fillRect/>
          </a:stretch>
        </p:blipFill>
        <p:spPr>
          <a:xfrm>
            <a:off x="2131159" y="2549321"/>
            <a:ext cx="8614772" cy="3622879"/>
          </a:xfrm>
          <a:prstGeom prst="rect">
            <a:avLst/>
          </a:prstGeom>
        </p:spPr>
      </p:pic>
      <p:sp>
        <p:nvSpPr>
          <p:cNvPr id="4" name="Speech Bubble: Rectangle with Corners Rounded 3">
            <a:extLst>
              <a:ext uri="{FF2B5EF4-FFF2-40B4-BE49-F238E27FC236}">
                <a16:creationId xmlns:a16="http://schemas.microsoft.com/office/drawing/2014/main" id="{C7A77CE7-CDA5-49C7-9AE5-D58CB82E64B2}"/>
              </a:ext>
            </a:extLst>
          </p:cNvPr>
          <p:cNvSpPr/>
          <p:nvPr/>
        </p:nvSpPr>
        <p:spPr>
          <a:xfrm>
            <a:off x="4688378" y="3041627"/>
            <a:ext cx="1529542" cy="774746"/>
          </a:xfrm>
          <a:prstGeom prst="wedgeRoundRectCallout">
            <a:avLst>
              <a:gd name="adj1" fmla="val -117909"/>
              <a:gd name="adj2" fmla="val 7240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a:t>Terminology binding</a:t>
            </a:r>
          </a:p>
        </p:txBody>
      </p:sp>
      <p:sp>
        <p:nvSpPr>
          <p:cNvPr id="5" name="Slide Number Placeholder 4">
            <a:extLst>
              <a:ext uri="{FF2B5EF4-FFF2-40B4-BE49-F238E27FC236}">
                <a16:creationId xmlns:a16="http://schemas.microsoft.com/office/drawing/2014/main" id="{C41B7A8C-DE94-4B58-921D-93B97BD72DF4}"/>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43193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B0E4-32BF-4300-AC31-A0788E9EAA9F}"/>
              </a:ext>
            </a:extLst>
          </p:cNvPr>
          <p:cNvSpPr>
            <a:spLocks noGrp="1"/>
          </p:cNvSpPr>
          <p:nvPr>
            <p:ph type="title"/>
          </p:nvPr>
        </p:nvSpPr>
        <p:spPr/>
        <p:txBody>
          <a:bodyPr/>
          <a:lstStyle/>
          <a:p>
            <a:r>
              <a:rPr lang="en-US" dirty="0"/>
              <a:t>Binding strength</a:t>
            </a:r>
          </a:p>
        </p:txBody>
      </p:sp>
      <p:sp>
        <p:nvSpPr>
          <p:cNvPr id="3" name="Content Placeholder 2">
            <a:extLst>
              <a:ext uri="{FF2B5EF4-FFF2-40B4-BE49-F238E27FC236}">
                <a16:creationId xmlns:a16="http://schemas.microsoft.com/office/drawing/2014/main" id="{799CF687-82BC-4B4F-9E08-784226D3F0D3}"/>
              </a:ext>
            </a:extLst>
          </p:cNvPr>
          <p:cNvSpPr>
            <a:spLocks noGrp="1"/>
          </p:cNvSpPr>
          <p:nvPr>
            <p:ph idx="1"/>
          </p:nvPr>
        </p:nvSpPr>
        <p:spPr>
          <a:xfrm>
            <a:off x="1371600" y="2186250"/>
            <a:ext cx="9601200" cy="3581400"/>
          </a:xfrm>
        </p:spPr>
        <p:txBody>
          <a:bodyPr/>
          <a:lstStyle/>
          <a:p>
            <a:r>
              <a:rPr lang="en-US" dirty="0"/>
              <a:t>StructureDefinition resources specify FHIR profiles</a:t>
            </a:r>
          </a:p>
          <a:p>
            <a:r>
              <a:rPr lang="en-US" dirty="0"/>
              <a:t>Terminology constraints typically mandate a value set and require a qualifier: binding strength that affect conformance</a:t>
            </a:r>
          </a:p>
          <a:p>
            <a:r>
              <a:rPr lang="en-US" dirty="0"/>
              <a:t>Fixed values are also supported for coded data elements as well as other profiles</a:t>
            </a:r>
          </a:p>
        </p:txBody>
      </p:sp>
      <p:pic>
        <p:nvPicPr>
          <p:cNvPr id="4" name="Picture 3">
            <a:extLst>
              <a:ext uri="{FF2B5EF4-FFF2-40B4-BE49-F238E27FC236}">
                <a16:creationId xmlns:a16="http://schemas.microsoft.com/office/drawing/2014/main" id="{DF7B02CF-D645-47B6-8D18-41864D061BB7}"/>
              </a:ext>
            </a:extLst>
          </p:cNvPr>
          <p:cNvPicPr>
            <a:picLocks noChangeAspect="1"/>
          </p:cNvPicPr>
          <p:nvPr/>
        </p:nvPicPr>
        <p:blipFill>
          <a:blip r:embed="rId2"/>
          <a:stretch>
            <a:fillRect/>
          </a:stretch>
        </p:blipFill>
        <p:spPr>
          <a:xfrm>
            <a:off x="841714" y="3912177"/>
            <a:ext cx="11220504" cy="2782685"/>
          </a:xfrm>
          <a:prstGeom prst="rect">
            <a:avLst/>
          </a:prstGeom>
        </p:spPr>
      </p:pic>
      <p:sp>
        <p:nvSpPr>
          <p:cNvPr id="5" name="Slide Number Placeholder 4">
            <a:extLst>
              <a:ext uri="{FF2B5EF4-FFF2-40B4-BE49-F238E27FC236}">
                <a16:creationId xmlns:a16="http://schemas.microsoft.com/office/drawing/2014/main" id="{24DB07B9-D39C-489C-8F3E-C2579D0CC11E}"/>
              </a:ext>
            </a:extLst>
          </p:cNvPr>
          <p:cNvSpPr>
            <a:spLocks noGrp="1"/>
          </p:cNvSpPr>
          <p:nvPr>
            <p:ph type="sldNum" sz="quarter" idx="12"/>
          </p:nvPr>
        </p:nvSpPr>
        <p:spPr/>
        <p:txBody>
          <a:bodyPr/>
          <a:lstStyle/>
          <a:p>
            <a:fld id="{6D22F896-40B5-4ADD-8801-0D06FADFA095}" type="slidenum">
              <a:rPr lang="en-US" smtClean="0"/>
              <a:pPr/>
              <a:t>35</a:t>
            </a:fld>
            <a:endParaRPr lang="en-US" dirty="0"/>
          </a:p>
        </p:txBody>
      </p:sp>
    </p:spTree>
    <p:extLst>
      <p:ext uri="{BB962C8B-B14F-4D97-AF65-F5344CB8AC3E}">
        <p14:creationId xmlns:p14="http://schemas.microsoft.com/office/powerpoint/2010/main" val="1194380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F0CE1-D0BE-411F-B1F3-CAE8FDE1BD8D}"/>
              </a:ext>
            </a:extLst>
          </p:cNvPr>
          <p:cNvSpPr>
            <a:spLocks noGrp="1"/>
          </p:cNvSpPr>
          <p:nvPr>
            <p:ph type="title"/>
          </p:nvPr>
        </p:nvSpPr>
        <p:spPr/>
        <p:txBody>
          <a:bodyPr/>
          <a:lstStyle/>
          <a:p>
            <a:r>
              <a:rPr lang="en-US" dirty="0" err="1"/>
              <a:t>CodeSystem$subsumes</a:t>
            </a:r>
            <a:endParaRPr lang="en-US" dirty="0"/>
          </a:p>
        </p:txBody>
      </p:sp>
      <p:pic>
        <p:nvPicPr>
          <p:cNvPr id="5" name="Picture 4">
            <a:extLst>
              <a:ext uri="{FF2B5EF4-FFF2-40B4-BE49-F238E27FC236}">
                <a16:creationId xmlns:a16="http://schemas.microsoft.com/office/drawing/2014/main" id="{161DB8E0-27E1-4B1D-A71A-97ED20D48C1E}"/>
              </a:ext>
            </a:extLst>
          </p:cNvPr>
          <p:cNvPicPr>
            <a:picLocks noChangeAspect="1"/>
          </p:cNvPicPr>
          <p:nvPr/>
        </p:nvPicPr>
        <p:blipFill>
          <a:blip r:embed="rId2"/>
          <a:stretch>
            <a:fillRect/>
          </a:stretch>
        </p:blipFill>
        <p:spPr>
          <a:xfrm>
            <a:off x="1219200" y="2171700"/>
            <a:ext cx="5476875" cy="4743450"/>
          </a:xfrm>
          <a:prstGeom prst="rect">
            <a:avLst/>
          </a:prstGeom>
        </p:spPr>
      </p:pic>
      <p:pic>
        <p:nvPicPr>
          <p:cNvPr id="4" name="Content Placeholder 3">
            <a:extLst>
              <a:ext uri="{FF2B5EF4-FFF2-40B4-BE49-F238E27FC236}">
                <a16:creationId xmlns:a16="http://schemas.microsoft.com/office/drawing/2014/main" id="{CF1F6E0C-BA73-4FC8-B838-FE977A607411}"/>
              </a:ext>
            </a:extLst>
          </p:cNvPr>
          <p:cNvPicPr>
            <a:picLocks noGrp="1" noChangeAspect="1"/>
          </p:cNvPicPr>
          <p:nvPr>
            <p:ph idx="1"/>
          </p:nvPr>
        </p:nvPicPr>
        <p:blipFill>
          <a:blip r:embed="rId3"/>
          <a:stretch>
            <a:fillRect/>
          </a:stretch>
        </p:blipFill>
        <p:spPr>
          <a:xfrm>
            <a:off x="4448314" y="1428750"/>
            <a:ext cx="7743686" cy="1371401"/>
          </a:xfrm>
          <a:prstGeom prst="rect">
            <a:avLst/>
          </a:prstGeom>
        </p:spPr>
      </p:pic>
      <p:sp>
        <p:nvSpPr>
          <p:cNvPr id="6" name="Slide Number Placeholder 5">
            <a:extLst>
              <a:ext uri="{FF2B5EF4-FFF2-40B4-BE49-F238E27FC236}">
                <a16:creationId xmlns:a16="http://schemas.microsoft.com/office/drawing/2014/main" id="{5C23C022-9C83-4CDD-BCEC-446C56EC1081}"/>
              </a:ext>
            </a:extLst>
          </p:cNvPr>
          <p:cNvSpPr>
            <a:spLocks noGrp="1"/>
          </p:cNvSpPr>
          <p:nvPr>
            <p:ph type="sldNum" sz="quarter" idx="12"/>
          </p:nvPr>
        </p:nvSpPr>
        <p:spPr/>
        <p:txBody>
          <a:bodyPr/>
          <a:lstStyle/>
          <a:p>
            <a:fld id="{6D22F896-40B5-4ADD-8801-0D06FADFA095}" type="slidenum">
              <a:rPr lang="en-US" smtClean="0"/>
              <a:pPr/>
              <a:t>36</a:t>
            </a:fld>
            <a:endParaRPr lang="en-US" dirty="0"/>
          </a:p>
        </p:txBody>
      </p:sp>
    </p:spTree>
    <p:extLst>
      <p:ext uri="{BB962C8B-B14F-4D97-AF65-F5344CB8AC3E}">
        <p14:creationId xmlns:p14="http://schemas.microsoft.com/office/powerpoint/2010/main" val="2730417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BC302-8A9A-4F6E-A3A6-D656EDDC16FF}"/>
              </a:ext>
            </a:extLst>
          </p:cNvPr>
          <p:cNvSpPr>
            <a:spLocks noGrp="1"/>
          </p:cNvSpPr>
          <p:nvPr>
            <p:ph type="title"/>
          </p:nvPr>
        </p:nvSpPr>
        <p:spPr/>
        <p:txBody>
          <a:bodyPr/>
          <a:lstStyle/>
          <a:p>
            <a:r>
              <a:rPr lang="en-US" dirty="0" err="1"/>
              <a:t>ConceptMap</a:t>
            </a:r>
            <a:r>
              <a:rPr lang="en-US" dirty="0"/>
              <a:t>/$translate</a:t>
            </a:r>
          </a:p>
        </p:txBody>
      </p:sp>
      <p:sp>
        <p:nvSpPr>
          <p:cNvPr id="5" name="Content Placeholder 4">
            <a:extLst>
              <a:ext uri="{FF2B5EF4-FFF2-40B4-BE49-F238E27FC236}">
                <a16:creationId xmlns:a16="http://schemas.microsoft.com/office/drawing/2014/main" id="{825269F3-2962-44EE-8AC6-074FFE6A3AC0}"/>
              </a:ext>
            </a:extLst>
          </p:cNvPr>
          <p:cNvSpPr>
            <a:spLocks noGrp="1"/>
          </p:cNvSpPr>
          <p:nvPr>
            <p:ph sz="half" idx="1"/>
          </p:nvPr>
        </p:nvSpPr>
        <p:spPr/>
        <p:txBody>
          <a:bodyPr/>
          <a:lstStyle/>
          <a:p>
            <a:r>
              <a:rPr lang="en-US" dirty="0" err="1"/>
              <a:t>ConceptMap</a:t>
            </a:r>
            <a:r>
              <a:rPr lang="en-US" dirty="0"/>
              <a:t> stores the translations</a:t>
            </a:r>
          </a:p>
          <a:p>
            <a:r>
              <a:rPr lang="en-US" dirty="0"/>
              <a:t>$translate executes translations at runtime</a:t>
            </a:r>
          </a:p>
          <a:p>
            <a:r>
              <a:rPr lang="en-US" dirty="0"/>
              <a:t>Batch translations are also supported</a:t>
            </a:r>
          </a:p>
        </p:txBody>
      </p:sp>
      <p:sp>
        <p:nvSpPr>
          <p:cNvPr id="6" name="Content Placeholder 5">
            <a:extLst>
              <a:ext uri="{FF2B5EF4-FFF2-40B4-BE49-F238E27FC236}">
                <a16:creationId xmlns:a16="http://schemas.microsoft.com/office/drawing/2014/main" id="{470C3AE3-8F73-4252-8622-A21F66FEF415}"/>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F71D8A4B-ED91-4ACF-894E-248DAE5344D9}"/>
              </a:ext>
            </a:extLst>
          </p:cNvPr>
          <p:cNvPicPr>
            <a:picLocks noChangeAspect="1"/>
          </p:cNvPicPr>
          <p:nvPr/>
        </p:nvPicPr>
        <p:blipFill>
          <a:blip r:embed="rId2"/>
          <a:stretch>
            <a:fillRect/>
          </a:stretch>
        </p:blipFill>
        <p:spPr>
          <a:xfrm>
            <a:off x="5819386" y="1557336"/>
            <a:ext cx="6067425" cy="5038725"/>
          </a:xfrm>
          <a:prstGeom prst="rect">
            <a:avLst/>
          </a:prstGeom>
        </p:spPr>
      </p:pic>
      <p:sp>
        <p:nvSpPr>
          <p:cNvPr id="7" name="Slide Number Placeholder 6">
            <a:extLst>
              <a:ext uri="{FF2B5EF4-FFF2-40B4-BE49-F238E27FC236}">
                <a16:creationId xmlns:a16="http://schemas.microsoft.com/office/drawing/2014/main" id="{61F93B0E-4C84-423C-8E1D-E9B676B684EE}"/>
              </a:ext>
            </a:extLst>
          </p:cNvPr>
          <p:cNvSpPr>
            <a:spLocks noGrp="1"/>
          </p:cNvSpPr>
          <p:nvPr>
            <p:ph type="sldNum" sz="quarter" idx="12"/>
          </p:nvPr>
        </p:nvSpPr>
        <p:spPr/>
        <p:txBody>
          <a:bodyPr/>
          <a:lstStyle/>
          <a:p>
            <a:fld id="{6D22F896-40B5-4ADD-8801-0D06FADFA095}" type="slidenum">
              <a:rPr lang="en-US" smtClean="0"/>
              <a:pPr/>
              <a:t>37</a:t>
            </a:fld>
            <a:endParaRPr lang="en-US" dirty="0"/>
          </a:p>
        </p:txBody>
      </p:sp>
    </p:spTree>
    <p:extLst>
      <p:ext uri="{BB962C8B-B14F-4D97-AF65-F5344CB8AC3E}">
        <p14:creationId xmlns:p14="http://schemas.microsoft.com/office/powerpoint/2010/main" val="3206105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2148-6915-4DB1-8FA6-6B2B9D32EB24}"/>
              </a:ext>
            </a:extLst>
          </p:cNvPr>
          <p:cNvSpPr>
            <a:spLocks noGrp="1"/>
          </p:cNvSpPr>
          <p:nvPr>
            <p:ph type="title"/>
          </p:nvPr>
        </p:nvSpPr>
        <p:spPr/>
        <p:txBody>
          <a:bodyPr/>
          <a:lstStyle/>
          <a:p>
            <a:r>
              <a:rPr lang="en-US" dirty="0" err="1"/>
              <a:t>ConceptMap</a:t>
            </a:r>
            <a:r>
              <a:rPr lang="en-US" dirty="0"/>
              <a:t>/$closure</a:t>
            </a:r>
          </a:p>
        </p:txBody>
      </p:sp>
      <p:sp>
        <p:nvSpPr>
          <p:cNvPr id="3" name="Content Placeholder 2">
            <a:extLst>
              <a:ext uri="{FF2B5EF4-FFF2-40B4-BE49-F238E27FC236}">
                <a16:creationId xmlns:a16="http://schemas.microsoft.com/office/drawing/2014/main" id="{423C6F27-2BB5-4BEB-A873-7A925F8AD619}"/>
              </a:ext>
            </a:extLst>
          </p:cNvPr>
          <p:cNvSpPr>
            <a:spLocks noGrp="1"/>
          </p:cNvSpPr>
          <p:nvPr>
            <p:ph sz="half" idx="1"/>
          </p:nvPr>
        </p:nvSpPr>
        <p:spPr>
          <a:xfrm>
            <a:off x="1271850" y="2285999"/>
            <a:ext cx="4447786" cy="3581401"/>
          </a:xfrm>
        </p:spPr>
        <p:txBody>
          <a:bodyPr/>
          <a:lstStyle/>
          <a:p>
            <a:r>
              <a:rPr lang="en-US" dirty="0" err="1"/>
              <a:t>ConceptMap</a:t>
            </a:r>
            <a:r>
              <a:rPr lang="en-US" dirty="0"/>
              <a:t> operation used to maintain the underlying closure table</a:t>
            </a:r>
          </a:p>
          <a:p>
            <a:r>
              <a:rPr lang="en-US" dirty="0"/>
              <a:t>The </a:t>
            </a:r>
            <a:r>
              <a:rPr lang="en-US" dirty="0">
                <a:hlinkClick r:id="rId2"/>
              </a:rPr>
              <a:t>$closure operation</a:t>
            </a:r>
            <a:r>
              <a:rPr lang="en-US" dirty="0"/>
              <a:t> takes 2 parameters:</a:t>
            </a:r>
          </a:p>
          <a:p>
            <a:pPr lvl="1"/>
            <a:r>
              <a:rPr lang="en-US" dirty="0"/>
              <a:t>closure table context name</a:t>
            </a:r>
          </a:p>
          <a:p>
            <a:pPr lvl="1"/>
            <a:r>
              <a:rPr lang="en-US" dirty="0"/>
              <a:t>concepts to enter into the table (0 or more - 0 </a:t>
            </a:r>
            <a:r>
              <a:rPr lang="en-US" dirty="0" err="1"/>
              <a:t>codings</a:t>
            </a:r>
            <a:r>
              <a:rPr lang="en-US" dirty="0"/>
              <a:t> is a request to (re-)initialize the table)</a:t>
            </a:r>
          </a:p>
          <a:p>
            <a:endParaRPr lang="en-US" dirty="0"/>
          </a:p>
        </p:txBody>
      </p:sp>
      <p:pic>
        <p:nvPicPr>
          <p:cNvPr id="7" name="Content Placeholder 6">
            <a:extLst>
              <a:ext uri="{FF2B5EF4-FFF2-40B4-BE49-F238E27FC236}">
                <a16:creationId xmlns:a16="http://schemas.microsoft.com/office/drawing/2014/main" id="{0D0A0A44-4591-46C3-94B7-68ED49553A0A}"/>
              </a:ext>
            </a:extLst>
          </p:cNvPr>
          <p:cNvPicPr>
            <a:picLocks noGrp="1" noChangeAspect="1"/>
          </p:cNvPicPr>
          <p:nvPr>
            <p:ph sz="half" idx="2"/>
          </p:nvPr>
        </p:nvPicPr>
        <p:blipFill>
          <a:blip r:embed="rId3"/>
          <a:stretch>
            <a:fillRect/>
          </a:stretch>
        </p:blipFill>
        <p:spPr>
          <a:xfrm>
            <a:off x="5819386" y="2197846"/>
            <a:ext cx="6083166" cy="4237070"/>
          </a:xfrm>
          <a:prstGeom prst="rect">
            <a:avLst/>
          </a:prstGeom>
        </p:spPr>
      </p:pic>
      <p:sp>
        <p:nvSpPr>
          <p:cNvPr id="8" name="Slide Number Placeholder 7">
            <a:extLst>
              <a:ext uri="{FF2B5EF4-FFF2-40B4-BE49-F238E27FC236}">
                <a16:creationId xmlns:a16="http://schemas.microsoft.com/office/drawing/2014/main" id="{D2DCBFE5-5DDC-45E1-8E0F-B11DDB1EE57A}"/>
              </a:ext>
            </a:extLst>
          </p:cNvPr>
          <p:cNvSpPr>
            <a:spLocks noGrp="1"/>
          </p:cNvSpPr>
          <p:nvPr>
            <p:ph type="sldNum" sz="quarter" idx="12"/>
          </p:nvPr>
        </p:nvSpPr>
        <p:spPr/>
        <p:txBody>
          <a:bodyPr/>
          <a:lstStyle/>
          <a:p>
            <a:fld id="{6D22F896-40B5-4ADD-8801-0D06FADFA095}" type="slidenum">
              <a:rPr lang="en-US" smtClean="0"/>
              <a:pPr/>
              <a:t>38</a:t>
            </a:fld>
            <a:endParaRPr lang="en-US" dirty="0"/>
          </a:p>
        </p:txBody>
      </p:sp>
    </p:spTree>
    <p:extLst>
      <p:ext uri="{BB962C8B-B14F-4D97-AF65-F5344CB8AC3E}">
        <p14:creationId xmlns:p14="http://schemas.microsoft.com/office/powerpoint/2010/main" val="616413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22C31-C705-4D96-81D9-178E5FC83BB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F9A2A286-4D39-4C9D-B5A4-4B96833D6883}"/>
              </a:ext>
            </a:extLst>
          </p:cNvPr>
          <p:cNvSpPr>
            <a:spLocks noGrp="1"/>
          </p:cNvSpPr>
          <p:nvPr>
            <p:ph idx="1"/>
          </p:nvPr>
        </p:nvSpPr>
        <p:spPr/>
        <p:txBody>
          <a:bodyPr>
            <a:normAutofit fontScale="85000" lnSpcReduction="20000"/>
          </a:bodyPr>
          <a:lstStyle/>
          <a:p>
            <a:r>
              <a:rPr lang="en-US" dirty="0" err="1">
                <a:highlight>
                  <a:srgbClr val="00FF00"/>
                </a:highlight>
              </a:rPr>
              <a:t>FHIRPath</a:t>
            </a:r>
            <a:r>
              <a:rPr lang="en-US" dirty="0"/>
              <a:t> can be used to add precision to data capture, validation, patient-safety requirements</a:t>
            </a:r>
          </a:p>
          <a:p>
            <a:pPr lvl="1"/>
            <a:r>
              <a:rPr lang="en-US" dirty="0"/>
              <a:t>To validate data before it’s stored in a FHIR server</a:t>
            </a:r>
          </a:p>
          <a:p>
            <a:pPr lvl="1"/>
            <a:r>
              <a:rPr lang="en-US" dirty="0"/>
              <a:t>To validate data entry rules and ensure the information captured by systems meets patient safety needs</a:t>
            </a:r>
          </a:p>
          <a:p>
            <a:pPr lvl="1"/>
            <a:r>
              <a:rPr lang="en-US" dirty="0"/>
              <a:t>It has already been implemented and it’s part of open-source FHIR servers</a:t>
            </a:r>
          </a:p>
          <a:p>
            <a:pPr lvl="1"/>
            <a:r>
              <a:rPr lang="en-US" dirty="0"/>
              <a:t>Replaces “SHALL” conformance statements or need for Schematron – which is only available for XML payloads</a:t>
            </a:r>
          </a:p>
          <a:p>
            <a:pPr lvl="1"/>
            <a:r>
              <a:rPr lang="en-US" dirty="0"/>
              <a:t>Normative specification – not yet published/approved; we can contribute new content.</a:t>
            </a:r>
          </a:p>
          <a:p>
            <a:r>
              <a:rPr lang="en-US" dirty="0" err="1">
                <a:highlight>
                  <a:srgbClr val="00FF00"/>
                </a:highlight>
              </a:rPr>
              <a:t>ValuetSet</a:t>
            </a:r>
            <a:r>
              <a:rPr lang="en-US" dirty="0"/>
              <a:t> resources can be authored and deployed using Terminology Servers to improve the quality of the data captured during treatment and reused for decision support, analysis, quality, research, etc.</a:t>
            </a:r>
          </a:p>
          <a:p>
            <a:pPr lvl="1"/>
            <a:r>
              <a:rPr lang="en-US" dirty="0"/>
              <a:t>SOLOR can be a source of intensional or extensional value sets</a:t>
            </a:r>
          </a:p>
          <a:p>
            <a:pPr lvl="1"/>
            <a:r>
              <a:rPr lang="en-US" dirty="0"/>
              <a:t>If there are missing data elements – we can create an extension, try it out, and then propose it as an addition to the standard.</a:t>
            </a:r>
          </a:p>
          <a:p>
            <a:pPr marL="530352" lvl="1"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2DB3B7E2-6301-4A25-B781-F423B1D39D97}"/>
              </a:ext>
            </a:extLst>
          </p:cNvPr>
          <p:cNvSpPr>
            <a:spLocks noGrp="1"/>
          </p:cNvSpPr>
          <p:nvPr>
            <p:ph type="sldNum" sz="quarter" idx="12"/>
          </p:nvPr>
        </p:nvSpPr>
        <p:spPr/>
        <p:txBody>
          <a:bodyPr/>
          <a:lstStyle/>
          <a:p>
            <a:fld id="{6D22F896-40B5-4ADD-8801-0D06FADFA095}" type="slidenum">
              <a:rPr lang="en-US" smtClean="0"/>
              <a:pPr/>
              <a:t>39</a:t>
            </a:fld>
            <a:endParaRPr lang="en-US" dirty="0"/>
          </a:p>
        </p:txBody>
      </p:sp>
    </p:spTree>
    <p:extLst>
      <p:ext uri="{BB962C8B-B14F-4D97-AF65-F5344CB8AC3E}">
        <p14:creationId xmlns:p14="http://schemas.microsoft.com/office/powerpoint/2010/main" val="2884651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16339-96D2-4038-83A6-C0402BEE39DF}"/>
              </a:ext>
            </a:extLst>
          </p:cNvPr>
          <p:cNvSpPr>
            <a:spLocks noGrp="1"/>
          </p:cNvSpPr>
          <p:nvPr>
            <p:ph type="title"/>
          </p:nvPr>
        </p:nvSpPr>
        <p:spPr/>
        <p:txBody>
          <a:bodyPr/>
          <a:lstStyle/>
          <a:p>
            <a:r>
              <a:rPr lang="en-US" dirty="0" err="1"/>
              <a:t>FHIRPath</a:t>
            </a:r>
            <a:r>
              <a:rPr lang="en-US" dirty="0"/>
              <a:t> Features and Conventions</a:t>
            </a:r>
          </a:p>
        </p:txBody>
      </p:sp>
      <p:sp>
        <p:nvSpPr>
          <p:cNvPr id="3" name="Content Placeholder 2">
            <a:extLst>
              <a:ext uri="{FF2B5EF4-FFF2-40B4-BE49-F238E27FC236}">
                <a16:creationId xmlns:a16="http://schemas.microsoft.com/office/drawing/2014/main" id="{D54882EC-6FC7-4ECE-9987-39E62AD5B944}"/>
              </a:ext>
            </a:extLst>
          </p:cNvPr>
          <p:cNvSpPr>
            <a:spLocks noGrp="1"/>
          </p:cNvSpPr>
          <p:nvPr>
            <p:ph idx="1"/>
          </p:nvPr>
        </p:nvSpPr>
        <p:spPr/>
        <p:txBody>
          <a:bodyPr>
            <a:normAutofit fontScale="92500" lnSpcReduction="20000"/>
          </a:bodyPr>
          <a:lstStyle/>
          <a:p>
            <a:r>
              <a:rPr lang="en-US" sz="1600" b="1" dirty="0"/>
              <a:t>Standard-based, Normative</a:t>
            </a:r>
          </a:p>
          <a:p>
            <a:r>
              <a:rPr lang="en-US" sz="1600" b="1" dirty="0"/>
              <a:t>Implemented by open-source community</a:t>
            </a:r>
          </a:p>
          <a:p>
            <a:r>
              <a:rPr lang="en-US" sz="1600" b="1" dirty="0"/>
              <a:t>Graph-traversal: </a:t>
            </a:r>
            <a:r>
              <a:rPr lang="en-US" sz="1600" dirty="0" err="1"/>
              <a:t>FHIRPath</a:t>
            </a:r>
            <a:r>
              <a:rPr lang="en-US" sz="1600" dirty="0"/>
              <a:t> is a graph-traversal language; authors can clearly and concisely express graph traversal on hierarchical information models (e.g. HL7 V3, FHIR, </a:t>
            </a:r>
            <a:r>
              <a:rPr lang="en-US" sz="1600" dirty="0" err="1"/>
              <a:t>vMR</a:t>
            </a:r>
            <a:r>
              <a:rPr lang="en-US" sz="1600" dirty="0"/>
              <a:t>, CIMI, and QDM).</a:t>
            </a:r>
          </a:p>
          <a:p>
            <a:r>
              <a:rPr lang="en-US" sz="1600" b="1" dirty="0"/>
              <a:t>Fluent</a:t>
            </a:r>
            <a:r>
              <a:rPr lang="en-US" sz="1600" dirty="0"/>
              <a:t>: </a:t>
            </a:r>
            <a:r>
              <a:rPr lang="en-US" sz="1600" dirty="0" err="1"/>
              <a:t>FHIRPath</a:t>
            </a:r>
            <a:r>
              <a:rPr lang="en-US" sz="1600" dirty="0"/>
              <a:t> has a syntax based on the </a:t>
            </a:r>
            <a:r>
              <a:rPr lang="en-US" sz="1600" dirty="0">
                <a:hlinkClick r:id="rId2"/>
              </a:rPr>
              <a:t>Fluent Interface</a:t>
            </a:r>
            <a:r>
              <a:rPr lang="en-US" sz="1600" dirty="0"/>
              <a:t> pattern to chain operators</a:t>
            </a:r>
          </a:p>
          <a:p>
            <a:r>
              <a:rPr lang="en-US" sz="1600" b="1" dirty="0"/>
              <a:t>Collection-centric: </a:t>
            </a:r>
            <a:r>
              <a:rPr lang="en-US" sz="1600" dirty="0" err="1"/>
              <a:t>FHIRPath</a:t>
            </a:r>
            <a:r>
              <a:rPr lang="en-US" sz="1600" dirty="0"/>
              <a:t> deals with all values as collections, allowing it to easily deal with information models with repeating elements.</a:t>
            </a:r>
          </a:p>
          <a:p>
            <a:r>
              <a:rPr lang="en-US" sz="1600" b="1" dirty="0"/>
              <a:t>Platform-independent: </a:t>
            </a:r>
            <a:r>
              <a:rPr lang="en-US" sz="1600" dirty="0" err="1"/>
              <a:t>FHIRPath</a:t>
            </a:r>
            <a:r>
              <a:rPr lang="en-US" sz="1600" dirty="0"/>
              <a:t> is a conceptual and logical specification that can be implemented in any platform.</a:t>
            </a:r>
          </a:p>
          <a:p>
            <a:r>
              <a:rPr lang="en-US" sz="1600" b="1" dirty="0"/>
              <a:t>Model-independent: </a:t>
            </a:r>
            <a:r>
              <a:rPr lang="en-US" sz="1600" dirty="0" err="1"/>
              <a:t>FHIRPath</a:t>
            </a:r>
            <a:r>
              <a:rPr lang="en-US" sz="1600" dirty="0"/>
              <a:t> deals with data as an abstract model, allowing it to be used with any information model</a:t>
            </a:r>
          </a:p>
          <a:p>
            <a:r>
              <a:rPr lang="en-US" sz="1600" dirty="0"/>
              <a:t>All functions  return a collection of matching objects unless explicitly </a:t>
            </a:r>
          </a:p>
          <a:p>
            <a:pPr lvl="1"/>
            <a:r>
              <a:rPr lang="en-US" sz="1600" i="0" dirty="0">
                <a:highlight>
                  <a:srgbClr val="C0C0C0"/>
                </a:highlight>
                <a:latin typeface="Courier New" panose="02070309020205020404" pitchFamily="49" charset="0"/>
                <a:cs typeface="Courier New" panose="02070309020205020404" pitchFamily="49" charset="0"/>
              </a:rPr>
              <a:t>all(…​) : Boolean</a:t>
            </a:r>
            <a:endParaRPr lang="en-US" sz="1600" dirty="0">
              <a:highlight>
                <a:srgbClr val="C0C0C0"/>
              </a:highlight>
              <a:latin typeface="Courier New" panose="02070309020205020404" pitchFamily="49" charset="0"/>
              <a:cs typeface="Courier New" panose="02070309020205020404" pitchFamily="49" charset="0"/>
            </a:endParaRPr>
          </a:p>
          <a:p>
            <a:endParaRPr lang="en-US" sz="1600" dirty="0"/>
          </a:p>
        </p:txBody>
      </p:sp>
      <p:sp>
        <p:nvSpPr>
          <p:cNvPr id="4" name="Slide Number Placeholder 3">
            <a:extLst>
              <a:ext uri="{FF2B5EF4-FFF2-40B4-BE49-F238E27FC236}">
                <a16:creationId xmlns:a16="http://schemas.microsoft.com/office/drawing/2014/main" id="{D1234777-3464-4650-B2F6-43452DC8D317}"/>
              </a:ext>
            </a:extLst>
          </p:cNvPr>
          <p:cNvSpPr>
            <a:spLocks noGrp="1"/>
          </p:cNvSpPr>
          <p:nvPr>
            <p:ph type="sldNum" sz="quarter" idx="12"/>
          </p:nvPr>
        </p:nvSpPr>
        <p:spPr/>
        <p:txBody>
          <a:bodyPr/>
          <a:lstStyle/>
          <a:p>
            <a:fld id="{6D22F896-40B5-4ADD-8801-0D06FADFA095}" type="slidenum">
              <a:rPr lang="en-US" smtClean="0"/>
              <a:pPr/>
              <a:t>4</a:t>
            </a:fld>
            <a:endParaRPr lang="en-US" dirty="0"/>
          </a:p>
        </p:txBody>
      </p:sp>
    </p:spTree>
    <p:extLst>
      <p:ext uri="{BB962C8B-B14F-4D97-AF65-F5344CB8AC3E}">
        <p14:creationId xmlns:p14="http://schemas.microsoft.com/office/powerpoint/2010/main" val="280237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39826-0FBF-4E31-BB5E-DFFF7F3C7026}"/>
              </a:ext>
            </a:extLst>
          </p:cNvPr>
          <p:cNvSpPr>
            <a:spLocks noGrp="1"/>
          </p:cNvSpPr>
          <p:nvPr>
            <p:ph type="title"/>
          </p:nvPr>
        </p:nvSpPr>
        <p:spPr/>
        <p:txBody>
          <a:bodyPr/>
          <a:lstStyle/>
          <a:p>
            <a:r>
              <a:rPr lang="en-US" dirty="0"/>
              <a:t>Path/Navigation syntax</a:t>
            </a:r>
          </a:p>
        </p:txBody>
      </p:sp>
      <p:sp>
        <p:nvSpPr>
          <p:cNvPr id="4" name="Content Placeholder 3">
            <a:extLst>
              <a:ext uri="{FF2B5EF4-FFF2-40B4-BE49-F238E27FC236}">
                <a16:creationId xmlns:a16="http://schemas.microsoft.com/office/drawing/2014/main" id="{17FD77EF-DE43-41FF-90C1-236E9F2B9480}"/>
              </a:ext>
            </a:extLst>
          </p:cNvPr>
          <p:cNvSpPr>
            <a:spLocks noGrp="1"/>
          </p:cNvSpPr>
          <p:nvPr>
            <p:ph sz="half" idx="1"/>
          </p:nvPr>
        </p:nvSpPr>
        <p:spPr>
          <a:xfrm>
            <a:off x="1125937" y="2285999"/>
            <a:ext cx="4447786" cy="3581401"/>
          </a:xfrm>
        </p:spPr>
        <p:txBody>
          <a:bodyPr>
            <a:normAutofit fontScale="85000" lnSpcReduction="20000"/>
          </a:bodyPr>
          <a:lstStyle/>
          <a:p>
            <a:r>
              <a:rPr lang="en-US" dirty="0"/>
              <a:t>Root: doesn’t have any parent note</a:t>
            </a:r>
          </a:p>
          <a:p>
            <a:r>
              <a:rPr lang="en-US" dirty="0"/>
              <a:t>Child nodes: recursive</a:t>
            </a:r>
          </a:p>
          <a:p>
            <a:pPr lvl="1"/>
            <a:r>
              <a:rPr lang="en-US" dirty="0"/>
              <a:t>name[0].use </a:t>
            </a:r>
            <a:r>
              <a:rPr lang="en-US" dirty="0" err="1"/>
              <a:t>returns..”official</a:t>
            </a:r>
            <a:r>
              <a:rPr lang="en-US" dirty="0"/>
              <a:t>”</a:t>
            </a:r>
          </a:p>
          <a:p>
            <a:pPr lvl="1"/>
            <a:r>
              <a:rPr lang="en-US" dirty="0"/>
              <a:t>name[0].</a:t>
            </a:r>
            <a:r>
              <a:rPr lang="en-US" dirty="0" err="1"/>
              <a:t>familiy</a:t>
            </a:r>
            <a:r>
              <a:rPr lang="en-US" dirty="0"/>
              <a:t> </a:t>
            </a:r>
            <a:r>
              <a:rPr lang="en-US" dirty="0" err="1"/>
              <a:t>returns..”Kramer</a:t>
            </a:r>
            <a:r>
              <a:rPr lang="en-US" dirty="0"/>
              <a:t>”</a:t>
            </a:r>
          </a:p>
          <a:p>
            <a:pPr lvl="1"/>
            <a:r>
              <a:rPr lang="en-US" dirty="0"/>
              <a:t>active.extension.url...</a:t>
            </a:r>
          </a:p>
          <a:p>
            <a:r>
              <a:rPr lang="en-US" dirty="0"/>
              <a:t>“.” is the default path separator</a:t>
            </a:r>
          </a:p>
          <a:p>
            <a:r>
              <a:rPr lang="en-US" dirty="0"/>
              <a:t>It can be used with any data structure including CIMI, FHIM, etc.</a:t>
            </a:r>
          </a:p>
          <a:p>
            <a:r>
              <a:rPr lang="en-US" dirty="0"/>
              <a:t>Tree navigation function are available to access graph notes</a:t>
            </a:r>
          </a:p>
          <a:p>
            <a:pPr lvl="1"/>
            <a:r>
              <a:rPr lang="en-US" sz="1900" dirty="0">
                <a:solidFill>
                  <a:schemeClr val="tx1"/>
                </a:solidFill>
                <a:highlight>
                  <a:srgbClr val="C0C0C0"/>
                </a:highlight>
                <a:latin typeface="Courier New" panose="02070309020205020404" pitchFamily="49" charset="0"/>
                <a:cs typeface="Courier New" panose="02070309020205020404" pitchFamily="49" charset="0"/>
              </a:rPr>
              <a:t>children():collection</a:t>
            </a:r>
          </a:p>
          <a:p>
            <a:pPr lvl="1"/>
            <a:r>
              <a:rPr lang="en-US" sz="1900" dirty="0">
                <a:solidFill>
                  <a:schemeClr val="tx1"/>
                </a:solidFill>
                <a:highlight>
                  <a:srgbClr val="C0C0C0"/>
                </a:highlight>
                <a:latin typeface="Courier New" panose="02070309020205020404" pitchFamily="49" charset="0"/>
                <a:cs typeface="Courier New" panose="02070309020205020404" pitchFamily="49" charset="0"/>
              </a:rPr>
              <a:t>descendants():collection</a:t>
            </a:r>
          </a:p>
          <a:p>
            <a:pPr lvl="1"/>
            <a:endParaRPr lang="en-US" dirty="0">
              <a:solidFill>
                <a:schemeClr val="tx1"/>
              </a:solidFill>
              <a:highlight>
                <a:srgbClr val="C0C0C0"/>
              </a:highlight>
            </a:endParaRPr>
          </a:p>
          <a:p>
            <a:endParaRPr lang="en-US" dirty="0"/>
          </a:p>
        </p:txBody>
      </p:sp>
      <p:pic>
        <p:nvPicPr>
          <p:cNvPr id="1026" name="Picture 2" descr="Tree representation of a Patient">
            <a:extLst>
              <a:ext uri="{FF2B5EF4-FFF2-40B4-BE49-F238E27FC236}">
                <a16:creationId xmlns:a16="http://schemas.microsoft.com/office/drawing/2014/main" id="{3D68C7C7-D180-441F-BE17-C5B006AE0C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934" y="1858759"/>
            <a:ext cx="6517125" cy="490231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F913955-D9BA-4003-9776-CDF641AAB80D}"/>
              </a:ext>
            </a:extLst>
          </p:cNvPr>
          <p:cNvSpPr>
            <a:spLocks noGrp="1"/>
          </p:cNvSpPr>
          <p:nvPr>
            <p:ph type="sldNum" sz="quarter" idx="12"/>
          </p:nvPr>
        </p:nvSpPr>
        <p:spPr/>
        <p:txBody>
          <a:bodyPr/>
          <a:lstStyle/>
          <a:p>
            <a:fld id="{6D22F896-40B5-4ADD-8801-0D06FADFA095}" type="slidenum">
              <a:rPr lang="en-US" smtClean="0"/>
              <a:pPr/>
              <a:t>5</a:t>
            </a:fld>
            <a:endParaRPr lang="en-US" dirty="0"/>
          </a:p>
        </p:txBody>
      </p:sp>
    </p:spTree>
    <p:extLst>
      <p:ext uri="{BB962C8B-B14F-4D97-AF65-F5344CB8AC3E}">
        <p14:creationId xmlns:p14="http://schemas.microsoft.com/office/powerpoint/2010/main" val="286967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7F99-0D7D-4EDF-9FAA-D272B011BEB7}"/>
              </a:ext>
            </a:extLst>
          </p:cNvPr>
          <p:cNvSpPr>
            <a:spLocks noGrp="1"/>
          </p:cNvSpPr>
          <p:nvPr>
            <p:ph type="title"/>
          </p:nvPr>
        </p:nvSpPr>
        <p:spPr>
          <a:xfrm>
            <a:off x="1371599" y="685800"/>
            <a:ext cx="10254343" cy="1485900"/>
          </a:xfrm>
        </p:spPr>
        <p:txBody>
          <a:bodyPr/>
          <a:lstStyle/>
          <a:p>
            <a:r>
              <a:rPr lang="en-US" dirty="0"/>
              <a:t>Polymorphism: </a:t>
            </a:r>
            <a:r>
              <a:rPr lang="en-US" b="1" dirty="0" err="1">
                <a:highlight>
                  <a:srgbClr val="C0C0C0"/>
                </a:highlight>
                <a:latin typeface="Courier New" panose="02070309020205020404" pitchFamily="49" charset="0"/>
                <a:cs typeface="Courier New" panose="02070309020205020404" pitchFamily="49" charset="0"/>
              </a:rPr>
              <a:t>Observation.value</a:t>
            </a:r>
            <a:r>
              <a:rPr lang="en-US" b="1" dirty="0">
                <a:highlight>
                  <a:srgbClr val="C0C0C0"/>
                </a:highlight>
                <a:latin typeface="Courier New" panose="02070309020205020404" pitchFamily="49" charset="0"/>
                <a:cs typeface="Courier New" panose="02070309020205020404" pitchFamily="49" charset="0"/>
              </a:rPr>
              <a:t>  </a:t>
            </a:r>
          </a:p>
        </p:txBody>
      </p:sp>
      <p:pic>
        <p:nvPicPr>
          <p:cNvPr id="4" name="Picture 3">
            <a:extLst>
              <a:ext uri="{FF2B5EF4-FFF2-40B4-BE49-F238E27FC236}">
                <a16:creationId xmlns:a16="http://schemas.microsoft.com/office/drawing/2014/main" id="{7AE3D30D-17EE-4157-900C-C8B368A9335E}"/>
              </a:ext>
            </a:extLst>
          </p:cNvPr>
          <p:cNvPicPr>
            <a:picLocks noChangeAspect="1"/>
          </p:cNvPicPr>
          <p:nvPr/>
        </p:nvPicPr>
        <p:blipFill>
          <a:blip r:embed="rId2"/>
          <a:stretch>
            <a:fillRect/>
          </a:stretch>
        </p:blipFill>
        <p:spPr>
          <a:xfrm>
            <a:off x="845061" y="1518558"/>
            <a:ext cx="11346939" cy="5177518"/>
          </a:xfrm>
          <a:prstGeom prst="rect">
            <a:avLst/>
          </a:prstGeom>
        </p:spPr>
      </p:pic>
      <p:sp>
        <p:nvSpPr>
          <p:cNvPr id="5" name="Rectangle 4">
            <a:extLst>
              <a:ext uri="{FF2B5EF4-FFF2-40B4-BE49-F238E27FC236}">
                <a16:creationId xmlns:a16="http://schemas.microsoft.com/office/drawing/2014/main" id="{74D9B8E4-4986-4D98-BB06-16B156817C00}"/>
              </a:ext>
            </a:extLst>
          </p:cNvPr>
          <p:cNvSpPr/>
          <p:nvPr/>
        </p:nvSpPr>
        <p:spPr>
          <a:xfrm>
            <a:off x="3448951" y="2857502"/>
            <a:ext cx="1529449" cy="277567"/>
          </a:xfrm>
          <a:prstGeom prst="rect">
            <a:avLst/>
          </a:prstGeom>
          <a:solidFill>
            <a:schemeClr val="accent6">
              <a:lumMod val="75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6E9353-1DE9-4705-9D90-D44F533C6598}"/>
              </a:ext>
            </a:extLst>
          </p:cNvPr>
          <p:cNvSpPr/>
          <p:nvPr/>
        </p:nvSpPr>
        <p:spPr>
          <a:xfrm>
            <a:off x="1779814" y="2601684"/>
            <a:ext cx="1669137" cy="255817"/>
          </a:xfrm>
          <a:prstGeom prst="rect">
            <a:avLst/>
          </a:prstGeom>
          <a:solidFill>
            <a:schemeClr val="accent5">
              <a:lumMod val="60000"/>
              <a:lumOff val="40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9A26F9E-8C51-4909-8E0F-0F08BD87E299}"/>
              </a:ext>
            </a:extLst>
          </p:cNvPr>
          <p:cNvSpPr/>
          <p:nvPr/>
        </p:nvSpPr>
        <p:spPr>
          <a:xfrm>
            <a:off x="1795977" y="2884715"/>
            <a:ext cx="1669137" cy="255817"/>
          </a:xfrm>
          <a:prstGeom prst="rect">
            <a:avLst/>
          </a:prstGeom>
          <a:solidFill>
            <a:schemeClr val="accent5">
              <a:lumMod val="60000"/>
              <a:lumOff val="40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1DAAAC3-C974-49E1-8161-AA40266CFA54}"/>
              </a:ext>
            </a:extLst>
          </p:cNvPr>
          <p:cNvSpPr/>
          <p:nvPr/>
        </p:nvSpPr>
        <p:spPr>
          <a:xfrm>
            <a:off x="1834240" y="4093021"/>
            <a:ext cx="1669137" cy="255817"/>
          </a:xfrm>
          <a:prstGeom prst="rect">
            <a:avLst/>
          </a:prstGeom>
          <a:solidFill>
            <a:schemeClr val="accent5">
              <a:lumMod val="60000"/>
              <a:lumOff val="40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3B67DB3-C5DD-4FEC-B02E-96CF04FEA14F}"/>
              </a:ext>
            </a:extLst>
          </p:cNvPr>
          <p:cNvSpPr/>
          <p:nvPr/>
        </p:nvSpPr>
        <p:spPr>
          <a:xfrm>
            <a:off x="1856008" y="5306790"/>
            <a:ext cx="1669137" cy="255817"/>
          </a:xfrm>
          <a:prstGeom prst="rect">
            <a:avLst/>
          </a:prstGeom>
          <a:solidFill>
            <a:schemeClr val="accent5">
              <a:lumMod val="60000"/>
              <a:lumOff val="40000"/>
              <a:alpha val="32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a:extLst>
              <a:ext uri="{FF2B5EF4-FFF2-40B4-BE49-F238E27FC236}">
                <a16:creationId xmlns:a16="http://schemas.microsoft.com/office/drawing/2014/main" id="{AF93EE52-BF01-4F16-94B9-51AC24EA0FAA}"/>
              </a:ext>
            </a:extLst>
          </p:cNvPr>
          <p:cNvSpPr>
            <a:spLocks noGrp="1"/>
          </p:cNvSpPr>
          <p:nvPr>
            <p:ph type="sldNum" sz="quarter" idx="12"/>
          </p:nvPr>
        </p:nvSpPr>
        <p:spPr/>
        <p:txBody>
          <a:bodyPr/>
          <a:lstStyle/>
          <a:p>
            <a:fld id="{6D22F896-40B5-4ADD-8801-0D06FADFA095}" type="slidenum">
              <a:rPr lang="en-US" smtClean="0"/>
              <a:pPr/>
              <a:t>6</a:t>
            </a:fld>
            <a:endParaRPr lang="en-US" dirty="0"/>
          </a:p>
        </p:txBody>
      </p:sp>
    </p:spTree>
    <p:extLst>
      <p:ext uri="{BB962C8B-B14F-4D97-AF65-F5344CB8AC3E}">
        <p14:creationId xmlns:p14="http://schemas.microsoft.com/office/powerpoint/2010/main" val="485552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B9E64-E59C-4F80-89F6-F61161E2CE49}"/>
              </a:ext>
            </a:extLst>
          </p:cNvPr>
          <p:cNvSpPr>
            <a:spLocks noGrp="1"/>
          </p:cNvSpPr>
          <p:nvPr>
            <p:ph type="title"/>
          </p:nvPr>
        </p:nvSpPr>
        <p:spPr/>
        <p:txBody>
          <a:bodyPr/>
          <a:lstStyle/>
          <a:p>
            <a:r>
              <a:rPr lang="en-US" dirty="0"/>
              <a:t>Collections: default return type for all </a:t>
            </a:r>
            <a:r>
              <a:rPr lang="en-US" dirty="0" err="1"/>
              <a:t>FHIRPath</a:t>
            </a:r>
            <a:r>
              <a:rPr lang="en-US" dirty="0"/>
              <a:t> expression</a:t>
            </a:r>
          </a:p>
        </p:txBody>
      </p:sp>
      <p:sp>
        <p:nvSpPr>
          <p:cNvPr id="3" name="Content Placeholder 2">
            <a:extLst>
              <a:ext uri="{FF2B5EF4-FFF2-40B4-BE49-F238E27FC236}">
                <a16:creationId xmlns:a16="http://schemas.microsoft.com/office/drawing/2014/main" id="{0D58BF8C-5FD7-4188-86F5-7710192E7B4B}"/>
              </a:ext>
            </a:extLst>
          </p:cNvPr>
          <p:cNvSpPr>
            <a:spLocks noGrp="1"/>
          </p:cNvSpPr>
          <p:nvPr>
            <p:ph idx="1"/>
          </p:nvPr>
        </p:nvSpPr>
        <p:spPr/>
        <p:txBody>
          <a:bodyPr>
            <a:normAutofit lnSpcReduction="10000"/>
          </a:bodyPr>
          <a:lstStyle/>
          <a:p>
            <a:r>
              <a:rPr lang="en-US" b="1" dirty="0"/>
              <a:t>Non-Unique</a:t>
            </a:r>
            <a:r>
              <a:rPr lang="en-US" dirty="0"/>
              <a:t> - Duplicate elements are allowed within a collection. Some functions, such as </a:t>
            </a:r>
            <a:r>
              <a:rPr lang="en-US" dirty="0">
                <a:highlight>
                  <a:srgbClr val="C0C0C0"/>
                </a:highlight>
                <a:latin typeface="Courier New" panose="02070309020205020404" pitchFamily="49" charset="0"/>
                <a:cs typeface="Courier New" panose="02070309020205020404" pitchFamily="49" charset="0"/>
              </a:rPr>
              <a:t>distinct()</a:t>
            </a:r>
            <a:r>
              <a:rPr lang="en-US" dirty="0"/>
              <a:t>  and the union operator </a:t>
            </a:r>
            <a:r>
              <a:rPr lang="en-US" dirty="0">
                <a:highlight>
                  <a:srgbClr val="C0C0C0"/>
                </a:highlight>
              </a:rPr>
              <a:t>|</a:t>
            </a:r>
            <a:r>
              <a:rPr lang="en-US" dirty="0"/>
              <a:t> produce collections of unique elements, but in general, duplicate elements are allowed.</a:t>
            </a:r>
          </a:p>
          <a:p>
            <a:r>
              <a:rPr lang="en-US" b="1" dirty="0"/>
              <a:t>Indexed</a:t>
            </a:r>
            <a:r>
              <a:rPr lang="en-US" dirty="0"/>
              <a:t> - Each item in a collection can be uniquely addressed by it’s index, i.e. ordinal position within the collection.</a:t>
            </a:r>
          </a:p>
          <a:p>
            <a:pPr lvl="1"/>
            <a:r>
              <a:rPr lang="en-US" dirty="0"/>
              <a:t>Unless specified otherwise by the underlying Object Model, the first item in a collection has index 0. Note that if the underlying model specifies that a collection is 1-based (the only reasonable alternative to 0-based collections), any collections generated from operations on the 1-based list are 0-based.</a:t>
            </a:r>
          </a:p>
          <a:p>
            <a:r>
              <a:rPr lang="en-US" b="1" dirty="0"/>
              <a:t>Countable</a:t>
            </a:r>
            <a:r>
              <a:rPr lang="en-US" dirty="0"/>
              <a:t> - The number of items in a given collection can always be determined using the count() function</a:t>
            </a:r>
          </a:p>
          <a:p>
            <a:endParaRPr lang="en-US" dirty="0"/>
          </a:p>
          <a:p>
            <a:endParaRPr lang="en-US" dirty="0"/>
          </a:p>
        </p:txBody>
      </p:sp>
      <p:sp>
        <p:nvSpPr>
          <p:cNvPr id="9" name="Slide Number Placeholder 8">
            <a:extLst>
              <a:ext uri="{FF2B5EF4-FFF2-40B4-BE49-F238E27FC236}">
                <a16:creationId xmlns:a16="http://schemas.microsoft.com/office/drawing/2014/main" id="{810F03BF-CF18-4B04-8B80-976EB396BC39}"/>
              </a:ext>
            </a:extLst>
          </p:cNvPr>
          <p:cNvSpPr>
            <a:spLocks noGrp="1"/>
          </p:cNvSpPr>
          <p:nvPr>
            <p:ph type="sldNum" sz="quarter" idx="12"/>
          </p:nvPr>
        </p:nvSpPr>
        <p:spPr/>
        <p:txBody>
          <a:bodyPr/>
          <a:lstStyle/>
          <a:p>
            <a:fld id="{6D22F896-40B5-4ADD-8801-0D06FADFA095}" type="slidenum">
              <a:rPr lang="en-US" smtClean="0"/>
              <a:pPr/>
              <a:t>7</a:t>
            </a:fld>
            <a:endParaRPr lang="en-US" dirty="0"/>
          </a:p>
        </p:txBody>
      </p:sp>
    </p:spTree>
    <p:extLst>
      <p:ext uri="{BB962C8B-B14F-4D97-AF65-F5344CB8AC3E}">
        <p14:creationId xmlns:p14="http://schemas.microsoft.com/office/powerpoint/2010/main" val="2569977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D1D1-015F-4059-A204-F9F1759CB001}"/>
              </a:ext>
            </a:extLst>
          </p:cNvPr>
          <p:cNvSpPr>
            <a:spLocks noGrp="1"/>
          </p:cNvSpPr>
          <p:nvPr>
            <p:ph type="title"/>
          </p:nvPr>
        </p:nvSpPr>
        <p:spPr/>
        <p:txBody>
          <a:bodyPr/>
          <a:lstStyle/>
          <a:p>
            <a:r>
              <a:rPr lang="en-US" dirty="0"/>
              <a:t>Data Types</a:t>
            </a:r>
          </a:p>
        </p:txBody>
      </p:sp>
      <p:sp>
        <p:nvSpPr>
          <p:cNvPr id="3" name="Content Placeholder 2">
            <a:extLst>
              <a:ext uri="{FF2B5EF4-FFF2-40B4-BE49-F238E27FC236}">
                <a16:creationId xmlns:a16="http://schemas.microsoft.com/office/drawing/2014/main" id="{85EB2473-2B87-4EE2-B455-8B42E1D1219B}"/>
              </a:ext>
            </a:extLst>
          </p:cNvPr>
          <p:cNvSpPr>
            <a:spLocks noGrp="1"/>
          </p:cNvSpPr>
          <p:nvPr>
            <p:ph sz="half" idx="1"/>
          </p:nvPr>
        </p:nvSpPr>
        <p:spPr/>
        <p:txBody>
          <a:bodyPr>
            <a:normAutofit fontScale="85000" lnSpcReduction="20000"/>
          </a:bodyPr>
          <a:lstStyle/>
          <a:p>
            <a:r>
              <a:rPr lang="en-US" b="1" dirty="0"/>
              <a:t>Boolean</a:t>
            </a:r>
            <a:r>
              <a:rPr lang="en-US" dirty="0"/>
              <a:t>: true, false </a:t>
            </a:r>
          </a:p>
          <a:p>
            <a:r>
              <a:rPr lang="en-US" b="1" dirty="0"/>
              <a:t>String</a:t>
            </a:r>
            <a:r>
              <a:rPr lang="en-US" dirty="0"/>
              <a:t>: 'test string', 'urn:oid:3.4.5.6.7.8’ </a:t>
            </a:r>
          </a:p>
          <a:p>
            <a:r>
              <a:rPr lang="en-US" b="1" dirty="0"/>
              <a:t>Integer</a:t>
            </a:r>
            <a:r>
              <a:rPr lang="en-US" dirty="0"/>
              <a:t>: 0, 45 </a:t>
            </a:r>
          </a:p>
          <a:p>
            <a:r>
              <a:rPr lang="en-US" b="1" dirty="0"/>
              <a:t>Decimal</a:t>
            </a:r>
            <a:r>
              <a:rPr lang="en-US" dirty="0"/>
              <a:t>: 0.0, 3.141592653589793236 </a:t>
            </a:r>
          </a:p>
          <a:p>
            <a:r>
              <a:rPr lang="en-US" b="1" dirty="0"/>
              <a:t>Date</a:t>
            </a:r>
            <a:r>
              <a:rPr lang="en-US" dirty="0"/>
              <a:t>: @2015-02-04 (@ followed by ISO8601 compliant date) </a:t>
            </a:r>
          </a:p>
          <a:p>
            <a:r>
              <a:rPr lang="en-US" b="1" dirty="0" err="1"/>
              <a:t>DateTime</a:t>
            </a:r>
            <a:r>
              <a:rPr lang="en-US" dirty="0"/>
              <a:t>: @2015-02-04T14:34:28Z (@ followed by ISO8601 compliant date/time) </a:t>
            </a:r>
          </a:p>
          <a:p>
            <a:r>
              <a:rPr lang="en-US" b="1" dirty="0"/>
              <a:t>Time</a:t>
            </a:r>
            <a:r>
              <a:rPr lang="en-US" dirty="0"/>
              <a:t>: @T14:34:28+09:00 (@ followed by ISO8601 compliant time beginning with `T`) </a:t>
            </a:r>
          </a:p>
          <a:p>
            <a:r>
              <a:rPr lang="en-US" b="1" dirty="0"/>
              <a:t>Quantity</a:t>
            </a:r>
            <a:r>
              <a:rPr lang="en-US" dirty="0"/>
              <a:t>: 10 'mg', 4 days</a:t>
            </a:r>
          </a:p>
        </p:txBody>
      </p:sp>
      <p:sp>
        <p:nvSpPr>
          <p:cNvPr id="5" name="Content Placeholder 4">
            <a:extLst>
              <a:ext uri="{FF2B5EF4-FFF2-40B4-BE49-F238E27FC236}">
                <a16:creationId xmlns:a16="http://schemas.microsoft.com/office/drawing/2014/main" id="{D39FFC66-D440-49FD-811A-A581E3C49C00}"/>
              </a:ext>
            </a:extLst>
          </p:cNvPr>
          <p:cNvSpPr>
            <a:spLocks noGrp="1"/>
          </p:cNvSpPr>
          <p:nvPr>
            <p:ph sz="half" idx="2"/>
          </p:nvPr>
        </p:nvSpPr>
        <p:spPr/>
        <p:txBody>
          <a:bodyPr>
            <a:normAutofit fontScale="85000" lnSpcReduction="20000"/>
          </a:bodyPr>
          <a:lstStyle/>
          <a:p>
            <a:endParaRPr lang="en-US"/>
          </a:p>
        </p:txBody>
      </p:sp>
      <p:pic>
        <p:nvPicPr>
          <p:cNvPr id="4" name="Picture 3">
            <a:extLst>
              <a:ext uri="{FF2B5EF4-FFF2-40B4-BE49-F238E27FC236}">
                <a16:creationId xmlns:a16="http://schemas.microsoft.com/office/drawing/2014/main" id="{1A3D5302-AA50-4310-80C2-FA29A01782B8}"/>
              </a:ext>
            </a:extLst>
          </p:cNvPr>
          <p:cNvPicPr>
            <a:picLocks noChangeAspect="1"/>
          </p:cNvPicPr>
          <p:nvPr/>
        </p:nvPicPr>
        <p:blipFill>
          <a:blip r:embed="rId2"/>
          <a:stretch>
            <a:fillRect/>
          </a:stretch>
        </p:blipFill>
        <p:spPr>
          <a:xfrm>
            <a:off x="6172200" y="1428750"/>
            <a:ext cx="5791200" cy="5038725"/>
          </a:xfrm>
          <a:prstGeom prst="rect">
            <a:avLst/>
          </a:prstGeom>
        </p:spPr>
      </p:pic>
      <p:sp>
        <p:nvSpPr>
          <p:cNvPr id="6" name="Slide Number Placeholder 5">
            <a:extLst>
              <a:ext uri="{FF2B5EF4-FFF2-40B4-BE49-F238E27FC236}">
                <a16:creationId xmlns:a16="http://schemas.microsoft.com/office/drawing/2014/main" id="{BFBA293E-39D1-4317-8A44-128EC46243DC}"/>
              </a:ext>
            </a:extLst>
          </p:cNvPr>
          <p:cNvSpPr>
            <a:spLocks noGrp="1"/>
          </p:cNvSpPr>
          <p:nvPr>
            <p:ph type="sldNum" sz="quarter" idx="12"/>
          </p:nvPr>
        </p:nvSpPr>
        <p:spPr/>
        <p:txBody>
          <a:bodyPr/>
          <a:lstStyle/>
          <a:p>
            <a:fld id="{6D22F896-40B5-4ADD-8801-0D06FADFA095}" type="slidenum">
              <a:rPr lang="en-US" smtClean="0"/>
              <a:pPr/>
              <a:t>8</a:t>
            </a:fld>
            <a:endParaRPr lang="en-US" dirty="0"/>
          </a:p>
        </p:txBody>
      </p:sp>
    </p:spTree>
    <p:extLst>
      <p:ext uri="{BB962C8B-B14F-4D97-AF65-F5344CB8AC3E}">
        <p14:creationId xmlns:p14="http://schemas.microsoft.com/office/powerpoint/2010/main" val="320374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A367-BB8E-47A5-A0D7-CC4B4AA53F65}"/>
              </a:ext>
            </a:extLst>
          </p:cNvPr>
          <p:cNvSpPr>
            <a:spLocks noGrp="1"/>
          </p:cNvSpPr>
          <p:nvPr>
            <p:ph type="title"/>
          </p:nvPr>
        </p:nvSpPr>
        <p:spPr/>
        <p:txBody>
          <a:bodyPr/>
          <a:lstStyle/>
          <a:p>
            <a:r>
              <a:rPr lang="en-US" dirty="0" err="1"/>
              <a:t>FHIRPath</a:t>
            </a:r>
            <a:r>
              <a:rPr lang="en-US" dirty="0"/>
              <a:t> Constructs</a:t>
            </a:r>
          </a:p>
        </p:txBody>
      </p:sp>
      <p:sp>
        <p:nvSpPr>
          <p:cNvPr id="3" name="Content Placeholder 2">
            <a:extLst>
              <a:ext uri="{FF2B5EF4-FFF2-40B4-BE49-F238E27FC236}">
                <a16:creationId xmlns:a16="http://schemas.microsoft.com/office/drawing/2014/main" id="{BFD4C874-C61E-467D-959B-49EADD5D7DE3}"/>
              </a:ext>
            </a:extLst>
          </p:cNvPr>
          <p:cNvSpPr>
            <a:spLocks noGrp="1"/>
          </p:cNvSpPr>
          <p:nvPr>
            <p:ph idx="1"/>
          </p:nvPr>
        </p:nvSpPr>
        <p:spPr/>
        <p:txBody>
          <a:bodyPr/>
          <a:lstStyle/>
          <a:p>
            <a:r>
              <a:rPr lang="en-US" b="1" dirty="0"/>
              <a:t>Keywords</a:t>
            </a:r>
          </a:p>
          <a:p>
            <a:r>
              <a:rPr lang="en-US" b="1" dirty="0"/>
              <a:t>Operators</a:t>
            </a:r>
            <a:r>
              <a:rPr lang="en-US" dirty="0"/>
              <a:t>: mathematical, boolean logic</a:t>
            </a:r>
          </a:p>
          <a:p>
            <a:r>
              <a:rPr lang="en-US" b="1" dirty="0"/>
              <a:t>Functions</a:t>
            </a:r>
            <a:r>
              <a:rPr lang="en-US" dirty="0"/>
              <a:t>: processing collections, computing derived information</a:t>
            </a:r>
          </a:p>
          <a:p>
            <a:r>
              <a:rPr lang="en-US" b="1" dirty="0"/>
              <a:t>Null and empty: </a:t>
            </a:r>
            <a:r>
              <a:rPr lang="en-US" dirty="0" err="1"/>
              <a:t>FHIRPath</a:t>
            </a:r>
            <a:r>
              <a:rPr lang="en-US" dirty="0"/>
              <a:t> doesn’t have the concept of null; “empty collection” is used instead </a:t>
            </a:r>
            <a:r>
              <a:rPr lang="en-US" dirty="0">
                <a:highlight>
                  <a:srgbClr val="C0C0C0"/>
                </a:highlight>
                <a:latin typeface="Courier New" panose="02070309020205020404" pitchFamily="49" charset="0"/>
                <a:cs typeface="Courier New" panose="02070309020205020404" pitchFamily="49" charset="0"/>
              </a:rPr>
              <a:t>{}</a:t>
            </a:r>
            <a:r>
              <a:rPr lang="en-US" dirty="0"/>
              <a:t>.</a:t>
            </a:r>
          </a:p>
          <a:p>
            <a:endParaRPr lang="en-US" dirty="0"/>
          </a:p>
          <a:p>
            <a:pPr lvl="1"/>
            <a:endParaRPr lang="en-US" dirty="0"/>
          </a:p>
        </p:txBody>
      </p:sp>
      <p:sp>
        <p:nvSpPr>
          <p:cNvPr id="4" name="Slide Number Placeholder 3">
            <a:extLst>
              <a:ext uri="{FF2B5EF4-FFF2-40B4-BE49-F238E27FC236}">
                <a16:creationId xmlns:a16="http://schemas.microsoft.com/office/drawing/2014/main" id="{AA5BBE89-B626-4822-AB06-FF0416BF436D}"/>
              </a:ext>
            </a:extLst>
          </p:cNvPr>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2093281409"/>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3041</TotalTime>
  <Words>2261</Words>
  <Application>Microsoft Office PowerPoint</Application>
  <PresentationFormat>Widescreen</PresentationFormat>
  <Paragraphs>298</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Calibri</vt:lpstr>
      <vt:lpstr>Courier New</vt:lpstr>
      <vt:lpstr>Franklin Gothic Book</vt:lpstr>
      <vt:lpstr>Crop</vt:lpstr>
      <vt:lpstr>FHIR ConstraintS and Terminology </vt:lpstr>
      <vt:lpstr>Objectives</vt:lpstr>
      <vt:lpstr>FHIRPath</vt:lpstr>
      <vt:lpstr>FHIRPath Features and Conventions</vt:lpstr>
      <vt:lpstr>Path/Navigation syntax</vt:lpstr>
      <vt:lpstr>Polymorphism: Observation.value  </vt:lpstr>
      <vt:lpstr>Collections: default return type for all FHIRPath expression</vt:lpstr>
      <vt:lpstr>Data Types</vt:lpstr>
      <vt:lpstr>FHIRPath Constructs</vt:lpstr>
      <vt:lpstr>Keywords and Symbols</vt:lpstr>
      <vt:lpstr>Operators: Comparison and Type</vt:lpstr>
      <vt:lpstr>Operators: Boolean</vt:lpstr>
      <vt:lpstr>Other operators</vt:lpstr>
      <vt:lpstr>Existence functions</vt:lpstr>
      <vt:lpstr>Projection and Filtering Functions</vt:lpstr>
      <vt:lpstr>Collection manipulation</vt:lpstr>
      <vt:lpstr>Conditional and Type Conversion Functions</vt:lpstr>
      <vt:lpstr>String and Utility Functions</vt:lpstr>
      <vt:lpstr>FHIR Terminology Model</vt:lpstr>
      <vt:lpstr>Terminology Resources and Operation</vt:lpstr>
      <vt:lpstr>Terminology Service: Conformance</vt:lpstr>
      <vt:lpstr>Capabilities</vt:lpstr>
      <vt:lpstr>ValueSet Resource</vt:lpstr>
      <vt:lpstr>Intensional vs. Extensional Value Sets</vt:lpstr>
      <vt:lpstr>PowerPoint Presentation</vt:lpstr>
      <vt:lpstr>Intensional value set using filter expression: SNOMED CT Body Structures</vt:lpstr>
      <vt:lpstr>Value set using two coding systems: US Core Procedure</vt:lpstr>
      <vt:lpstr>Smoking Status</vt:lpstr>
      <vt:lpstr>US Core: Medication Clinical Drug</vt:lpstr>
      <vt:lpstr>US Core: Medication form </vt:lpstr>
      <vt:lpstr>US Core Medication</vt:lpstr>
      <vt:lpstr>ValueSet Expansion ($expand operation)</vt:lpstr>
      <vt:lpstr>Referencing a value set in resource instance – dropdown list/options</vt:lpstr>
      <vt:lpstr>Logical  a value set reference in a profile using its uri</vt:lpstr>
      <vt:lpstr>Binding strength</vt:lpstr>
      <vt:lpstr>CodeSystem$subsumes</vt:lpstr>
      <vt:lpstr>ConceptMap/$translate</vt:lpstr>
      <vt:lpstr>ConceptMap/$closure</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Ioana Singureanu</dc:creator>
  <cp:lastModifiedBy>Ioana Singureanu</cp:lastModifiedBy>
  <cp:revision>119</cp:revision>
  <dcterms:created xsi:type="dcterms:W3CDTF">2019-01-21T21:29:45Z</dcterms:created>
  <dcterms:modified xsi:type="dcterms:W3CDTF">2019-01-25T10:34:21Z</dcterms:modified>
</cp:coreProperties>
</file>