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notesMasterIdLst>
    <p:notesMasterId r:id="rId21"/>
  </p:notesMasterIdLst>
  <p:sldIdLst>
    <p:sldId id="256" r:id="rId2"/>
    <p:sldId id="269" r:id="rId3"/>
    <p:sldId id="267" r:id="rId4"/>
    <p:sldId id="268" r:id="rId5"/>
    <p:sldId id="257" r:id="rId6"/>
    <p:sldId id="270" r:id="rId7"/>
    <p:sldId id="266" r:id="rId8"/>
    <p:sldId id="258" r:id="rId9"/>
    <p:sldId id="259" r:id="rId10"/>
    <p:sldId id="260" r:id="rId11"/>
    <p:sldId id="261" r:id="rId12"/>
    <p:sldId id="271" r:id="rId13"/>
    <p:sldId id="272" r:id="rId14"/>
    <p:sldId id="262" r:id="rId15"/>
    <p:sldId id="263" r:id="rId16"/>
    <p:sldId id="265" r:id="rId17"/>
    <p:sldId id="264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06656-64E3-4C97-BAF2-DA513BC778BE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9BE4A-72CA-48C3-AB6E-D1E95714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7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C32CAE-6885-45D0-9A0A-DE9A90B23C20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944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E6EB-ED5E-4A7C-8B76-FB8FFAA9E845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8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8901-79C7-49E6-9137-3C1CE301DF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7C78-47E0-418A-A5F5-E1C12C682BC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3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A347-8F76-477C-B66D-9F3E44425829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6358-C3E0-40B2-86BC-37B0CEA2DD0C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0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63D80-04EF-4229-831F-310FD7FEAE70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9421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4FC-2189-4F2A-B4B6-1589448C29A1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27C4-F4D6-48D8-8709-4B8EDF1B6D10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A7FA-102D-43F1-B191-36CB62625FEE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6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D1CA-F52A-4DF3-806B-A099BC154AD7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1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2BF369-EBA0-41AF-A072-2AFFE9AA40D2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635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2E676C-1B0E-4DDD-AC56-B14E87A706FD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59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FBA1D2C-17E2-4DDB-B0D4-297A25E1B9A3}" type="datetime1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68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8875-ADA0-4930-A7FB-4609B7DCBF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FHIR Implementation for Patient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D8B31-AD4D-4D07-8AAC-23EE005DB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Removing Ambiguity and Increasing Precision using Profiles and Implementation Guides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9C6C5-E1B2-4CB9-AF2D-CCF45956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4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59ED-AEAF-4D33-9668-BFE8F6B4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Condition resource  - R4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BBF9A0-E800-49B3-B0B4-D9C12898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68" y="1914862"/>
            <a:ext cx="11936755" cy="4179981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D68E31C4-C13B-434E-8DA6-5693033ABFAC}"/>
              </a:ext>
            </a:extLst>
          </p:cNvPr>
          <p:cNvSpPr/>
          <p:nvPr/>
        </p:nvSpPr>
        <p:spPr>
          <a:xfrm>
            <a:off x="9584558" y="4432148"/>
            <a:ext cx="2141280" cy="903642"/>
          </a:xfrm>
          <a:prstGeom prst="wedgeRectCallout">
            <a:avLst>
              <a:gd name="adj1" fmla="val -114529"/>
              <a:gd name="adj2" fmla="val -4418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set binding may be changed in the profile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A15AC91-96F8-4254-9A9C-52D17F7BE7B2}"/>
              </a:ext>
            </a:extLst>
          </p:cNvPr>
          <p:cNvSpPr/>
          <p:nvPr/>
        </p:nvSpPr>
        <p:spPr>
          <a:xfrm>
            <a:off x="9672412" y="4464422"/>
            <a:ext cx="2141280" cy="903642"/>
          </a:xfrm>
          <a:prstGeom prst="wedgeRectCallout">
            <a:avLst>
              <a:gd name="adj1" fmla="val -107496"/>
              <a:gd name="adj2" fmla="val -6085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set binding may be changed in the profile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401285C8-9F41-42AB-A68C-67134B5CC68A}"/>
              </a:ext>
            </a:extLst>
          </p:cNvPr>
          <p:cNvSpPr/>
          <p:nvPr/>
        </p:nvSpPr>
        <p:spPr>
          <a:xfrm>
            <a:off x="9749508" y="4496696"/>
            <a:ext cx="2141280" cy="903642"/>
          </a:xfrm>
          <a:prstGeom prst="wedgeRectCallout">
            <a:avLst>
              <a:gd name="adj1" fmla="val -95941"/>
              <a:gd name="adj2" fmla="val 2962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set binding may be changed in the profile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AF7CF348-C960-4F24-B2BA-E881FD8222DB}"/>
              </a:ext>
            </a:extLst>
          </p:cNvPr>
          <p:cNvSpPr/>
          <p:nvPr/>
        </p:nvSpPr>
        <p:spPr>
          <a:xfrm>
            <a:off x="4197275" y="1187826"/>
            <a:ext cx="2741407" cy="658008"/>
          </a:xfrm>
          <a:prstGeom prst="wedgeRectCallout">
            <a:avLst>
              <a:gd name="adj1" fmla="val -41387"/>
              <a:gd name="adj2" fmla="val 316592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Supports a mapping to SNOMED-CT, if required. 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9C186117-88CE-4EC3-A025-331E3B8AC65A}"/>
              </a:ext>
            </a:extLst>
          </p:cNvPr>
          <p:cNvSpPr/>
          <p:nvPr/>
        </p:nvSpPr>
        <p:spPr>
          <a:xfrm>
            <a:off x="255494" y="1284902"/>
            <a:ext cx="3797450" cy="658008"/>
          </a:xfrm>
          <a:prstGeom prst="wedgeRectCallout">
            <a:avLst>
              <a:gd name="adj1" fmla="val 31726"/>
              <a:gd name="adj2" fmla="val 306783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Cardinality to identify mandatory [1..1] not supported [0..0] data elements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2E603D59-6922-4E83-B0A0-4D8E627D4EB4}"/>
              </a:ext>
            </a:extLst>
          </p:cNvPr>
          <p:cNvSpPr/>
          <p:nvPr/>
        </p:nvSpPr>
        <p:spPr>
          <a:xfrm>
            <a:off x="930539" y="6199992"/>
            <a:ext cx="3797450" cy="534274"/>
          </a:xfrm>
          <a:prstGeom prst="wedgeRectCallout">
            <a:avLst>
              <a:gd name="adj1" fmla="val 14729"/>
              <a:gd name="adj2" fmla="val -1229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Mandatory reference to Patient resource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E4911E90-6F12-4A2E-880B-C58B11CE6B92}"/>
              </a:ext>
            </a:extLst>
          </p:cNvPr>
          <p:cNvSpPr/>
          <p:nvPr/>
        </p:nvSpPr>
        <p:spPr>
          <a:xfrm>
            <a:off x="9835244" y="4531210"/>
            <a:ext cx="2141280" cy="903642"/>
          </a:xfrm>
          <a:prstGeom prst="wedgeRectCallout">
            <a:avLst>
              <a:gd name="adj1" fmla="val -124075"/>
              <a:gd name="adj2" fmla="val 6177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Value set binding may be changed in the profile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AC575-7180-4595-8A95-256E3BB9978F}"/>
              </a:ext>
            </a:extLst>
          </p:cNvPr>
          <p:cNvSpPr/>
          <p:nvPr/>
        </p:nvSpPr>
        <p:spPr>
          <a:xfrm>
            <a:off x="3668358" y="3582296"/>
            <a:ext cx="1226371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5A7A42-27C6-4E32-8343-15869FD91487}"/>
              </a:ext>
            </a:extLst>
          </p:cNvPr>
          <p:cNvSpPr/>
          <p:nvPr/>
        </p:nvSpPr>
        <p:spPr>
          <a:xfrm>
            <a:off x="3205779" y="3587041"/>
            <a:ext cx="376518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FBF385-51D0-4AA6-94E3-BA8F52520E2C}"/>
              </a:ext>
            </a:extLst>
          </p:cNvPr>
          <p:cNvSpPr/>
          <p:nvPr/>
        </p:nvSpPr>
        <p:spPr>
          <a:xfrm>
            <a:off x="3196813" y="5611272"/>
            <a:ext cx="376518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BE0E48-09EE-45E7-9F1F-6F63CE336A6A}"/>
              </a:ext>
            </a:extLst>
          </p:cNvPr>
          <p:cNvSpPr/>
          <p:nvPr/>
        </p:nvSpPr>
        <p:spPr>
          <a:xfrm>
            <a:off x="7637929" y="5473212"/>
            <a:ext cx="623944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25627D-112D-4EF4-B8B2-5A72F099B574}"/>
              </a:ext>
            </a:extLst>
          </p:cNvPr>
          <p:cNvSpPr/>
          <p:nvPr/>
        </p:nvSpPr>
        <p:spPr>
          <a:xfrm>
            <a:off x="8059270" y="5119995"/>
            <a:ext cx="623944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4942AE-EC24-40D3-B7F0-4BF60F7A5AB8}"/>
              </a:ext>
            </a:extLst>
          </p:cNvPr>
          <p:cNvSpPr/>
          <p:nvPr/>
        </p:nvSpPr>
        <p:spPr>
          <a:xfrm>
            <a:off x="7652273" y="4799056"/>
            <a:ext cx="623944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5FBD97-EF8A-46E4-BED9-7773086C2ACB}"/>
              </a:ext>
            </a:extLst>
          </p:cNvPr>
          <p:cNvSpPr/>
          <p:nvPr/>
        </p:nvSpPr>
        <p:spPr>
          <a:xfrm>
            <a:off x="7471184" y="4413570"/>
            <a:ext cx="704628" cy="215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5B4DD2AD-F7CA-40F8-B387-581B8B611AE7}"/>
              </a:ext>
            </a:extLst>
          </p:cNvPr>
          <p:cNvSpPr/>
          <p:nvPr/>
        </p:nvSpPr>
        <p:spPr>
          <a:xfrm>
            <a:off x="973569" y="4441617"/>
            <a:ext cx="2768627" cy="658008"/>
          </a:xfrm>
          <a:prstGeom prst="wedgeRectCallout">
            <a:avLst>
              <a:gd name="adj1" fmla="val 13732"/>
              <a:gd name="adj2" fmla="val -10684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Modifiers that change the meaning of the business data in the resource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AF0C22-3FDF-497F-ADAF-7D5AFCF30F4A}"/>
              </a:ext>
            </a:extLst>
          </p:cNvPr>
          <p:cNvSpPr/>
          <p:nvPr/>
        </p:nvSpPr>
        <p:spPr>
          <a:xfrm>
            <a:off x="2658924" y="3940728"/>
            <a:ext cx="191847" cy="15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837F30-F204-4039-9C0D-5BADF3A0B27A}"/>
              </a:ext>
            </a:extLst>
          </p:cNvPr>
          <p:cNvSpPr/>
          <p:nvPr/>
        </p:nvSpPr>
        <p:spPr>
          <a:xfrm>
            <a:off x="2682234" y="3609035"/>
            <a:ext cx="191847" cy="15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E33704-8672-44B9-BBB2-498447CB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15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64AD0D-F714-45E8-81AF-7FF79B3E7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50" y="340600"/>
            <a:ext cx="7715250" cy="6419850"/>
          </a:xfrm>
          <a:prstGeom prst="rect">
            <a:avLst/>
          </a:prstGeom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45FF9B1-44DB-41FA-AA99-14B310705A87}"/>
              </a:ext>
            </a:extLst>
          </p:cNvPr>
          <p:cNvSpPr/>
          <p:nvPr/>
        </p:nvSpPr>
        <p:spPr>
          <a:xfrm>
            <a:off x="4502077" y="2257815"/>
            <a:ext cx="2768627" cy="658008"/>
          </a:xfrm>
          <a:prstGeom prst="wedgeRectCallout">
            <a:avLst>
              <a:gd name="adj1" fmla="val -118765"/>
              <a:gd name="adj2" fmla="val -10193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Invariant (</a:t>
            </a:r>
            <a:r>
              <a:rPr lang="en-US" sz="1400" dirty="0" err="1"/>
              <a:t>i.e.FHIRPath</a:t>
            </a:r>
            <a:r>
              <a:rPr lang="en-US" sz="1400" dirty="0"/>
              <a:t>) expression related to this data element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9BA57-F6DC-485C-80BA-C62DC4A4622B}"/>
              </a:ext>
            </a:extLst>
          </p:cNvPr>
          <p:cNvSpPr/>
          <p:nvPr/>
        </p:nvSpPr>
        <p:spPr>
          <a:xfrm>
            <a:off x="2433015" y="1756925"/>
            <a:ext cx="191847" cy="15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FA8A8-A83E-4748-89EC-0FDEAC5CCCF8}"/>
              </a:ext>
            </a:extLst>
          </p:cNvPr>
          <p:cNvSpPr/>
          <p:nvPr/>
        </p:nvSpPr>
        <p:spPr>
          <a:xfrm>
            <a:off x="853434" y="5652985"/>
            <a:ext cx="7128740" cy="769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B6DCCA60-1821-4A71-8A46-08E7659AA5A7}"/>
              </a:ext>
            </a:extLst>
          </p:cNvPr>
          <p:cNvSpPr/>
          <p:nvPr/>
        </p:nvSpPr>
        <p:spPr>
          <a:xfrm>
            <a:off x="597051" y="3874941"/>
            <a:ext cx="2768627" cy="658008"/>
          </a:xfrm>
          <a:prstGeom prst="wedgeRectCallout">
            <a:avLst>
              <a:gd name="adj1" fmla="val 20337"/>
              <a:gd name="adj2" fmla="val -10357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Summary data returned for “</a:t>
            </a:r>
            <a:r>
              <a:rPr lang="en-US" sz="1400" dirty="0" err="1"/>
              <a:t>isSummary</a:t>
            </a:r>
            <a:r>
              <a:rPr lang="en-US" sz="1400" dirty="0"/>
              <a:t>” searches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85AF40-C189-4EF6-9195-D9EBFCAABC26}"/>
              </a:ext>
            </a:extLst>
          </p:cNvPr>
          <p:cNvSpPr/>
          <p:nvPr/>
        </p:nvSpPr>
        <p:spPr>
          <a:xfrm>
            <a:off x="2465287" y="3363294"/>
            <a:ext cx="191847" cy="153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C9D2548-6EC0-480B-B7AB-3BC48695CBD6}"/>
              </a:ext>
            </a:extLst>
          </p:cNvPr>
          <p:cNvSpPr/>
          <p:nvPr/>
        </p:nvSpPr>
        <p:spPr>
          <a:xfrm>
            <a:off x="8892990" y="5561704"/>
            <a:ext cx="2241176" cy="860610"/>
          </a:xfrm>
          <a:prstGeom prst="wedgeRectCallout">
            <a:avLst>
              <a:gd name="adj1" fmla="val -104984"/>
              <a:gd name="adj2" fmla="val 3539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Observation or other resource(s) on which the finding in the Condition is based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D1EEFE-2B1A-4520-A0F5-C46B9616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2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2D9F04-8F99-4FAD-BBE9-F3C56333F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19" y="2388198"/>
            <a:ext cx="8875901" cy="433264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B972200-B47B-403E-9B6B-3A4EB002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FHIRPath</a:t>
            </a:r>
            <a:r>
              <a:rPr lang="en-US" dirty="0"/>
              <a:t> Expressions/Predicates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22B0C11-DB02-4C2D-B252-DDBCCC3CF9B8}"/>
              </a:ext>
            </a:extLst>
          </p:cNvPr>
          <p:cNvSpPr/>
          <p:nvPr/>
        </p:nvSpPr>
        <p:spPr>
          <a:xfrm>
            <a:off x="860612" y="2140772"/>
            <a:ext cx="1000461" cy="666974"/>
          </a:xfrm>
          <a:prstGeom prst="wedgeRoundRectCallout">
            <a:avLst>
              <a:gd name="adj1" fmla="val 82348"/>
              <a:gd name="adj2" fmla="val 8669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 if “false”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7CD1133-D7AE-4728-AC9D-B3556B4E49FB}"/>
              </a:ext>
            </a:extLst>
          </p:cNvPr>
          <p:cNvSpPr/>
          <p:nvPr/>
        </p:nvSpPr>
        <p:spPr>
          <a:xfrm>
            <a:off x="860612" y="4042635"/>
            <a:ext cx="898263" cy="666974"/>
          </a:xfrm>
          <a:prstGeom prst="wedgeRoundRectCallout">
            <a:avLst>
              <a:gd name="adj1" fmla="val 109856"/>
              <a:gd name="adj2" fmla="val -7459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Info if “false”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78EB9-AEDA-43AA-B933-FB1D854B1A25}"/>
              </a:ext>
            </a:extLst>
          </p:cNvPr>
          <p:cNvSpPr/>
          <p:nvPr/>
        </p:nvSpPr>
        <p:spPr>
          <a:xfrm flipV="1">
            <a:off x="5013063" y="2861535"/>
            <a:ext cx="2581835" cy="29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A14787-53BF-423A-B734-B3506B08E353}"/>
              </a:ext>
            </a:extLst>
          </p:cNvPr>
          <p:cNvSpPr/>
          <p:nvPr/>
        </p:nvSpPr>
        <p:spPr>
          <a:xfrm flipV="1">
            <a:off x="5013063" y="3766523"/>
            <a:ext cx="4528970" cy="396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58E0C4D-72CD-4EF1-819E-8FAA4AEA11B5}"/>
              </a:ext>
            </a:extLst>
          </p:cNvPr>
          <p:cNvSpPr/>
          <p:nvPr/>
        </p:nvSpPr>
        <p:spPr>
          <a:xfrm>
            <a:off x="7691719" y="1838213"/>
            <a:ext cx="1475590" cy="666974"/>
          </a:xfrm>
          <a:prstGeom prst="wedgeRoundRectCallout">
            <a:avLst>
              <a:gd name="adj1" fmla="val -79214"/>
              <a:gd name="adj2" fmla="val 10927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Valid: true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C34DF5-DF6F-4AEA-B9E7-0A8107BBCBD1}"/>
              </a:ext>
            </a:extLst>
          </p:cNvPr>
          <p:cNvSpPr/>
          <p:nvPr/>
        </p:nvSpPr>
        <p:spPr>
          <a:xfrm flipV="1">
            <a:off x="4993340" y="5134539"/>
            <a:ext cx="5489379" cy="739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164F5-4445-430E-B029-AEBEB61A1134}"/>
              </a:ext>
            </a:extLst>
          </p:cNvPr>
          <p:cNvSpPr/>
          <p:nvPr/>
        </p:nvSpPr>
        <p:spPr>
          <a:xfrm flipV="1">
            <a:off x="5004093" y="5941363"/>
            <a:ext cx="5478625" cy="5992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2F6F5C5-4BA4-4114-9588-FCC97B8807C9}"/>
              </a:ext>
            </a:extLst>
          </p:cNvPr>
          <p:cNvSpPr/>
          <p:nvPr/>
        </p:nvSpPr>
        <p:spPr>
          <a:xfrm>
            <a:off x="2207111" y="4221031"/>
            <a:ext cx="1859280" cy="913507"/>
          </a:xfrm>
          <a:prstGeom prst="wedgeRoundRectCallout">
            <a:avLst>
              <a:gd name="adj1" fmla="val -37584"/>
              <a:gd name="adj2" fmla="val -8593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promote best-practices, patient safety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36701-832B-4B03-A7A1-D839E99F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7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972200-B47B-403E-9B6B-3A4EB002F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en-US" dirty="0"/>
              <a:t>Observation invariants: part of the “default” profile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78EB9-AEDA-43AA-B933-FB1D854B1A25}"/>
              </a:ext>
            </a:extLst>
          </p:cNvPr>
          <p:cNvSpPr/>
          <p:nvPr/>
        </p:nvSpPr>
        <p:spPr>
          <a:xfrm flipV="1">
            <a:off x="5303520" y="3138544"/>
            <a:ext cx="2506532" cy="29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A14787-53BF-423A-B734-B3506B08E353}"/>
              </a:ext>
            </a:extLst>
          </p:cNvPr>
          <p:cNvSpPr/>
          <p:nvPr/>
        </p:nvSpPr>
        <p:spPr>
          <a:xfrm flipV="1">
            <a:off x="5303520" y="3915783"/>
            <a:ext cx="4270786" cy="376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3F1FFF-19BF-424D-9092-B742F5296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47669"/>
            <a:ext cx="8977113" cy="3353809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58E0C4D-72CD-4EF1-819E-8FAA4AEA11B5}"/>
              </a:ext>
            </a:extLst>
          </p:cNvPr>
          <p:cNvSpPr/>
          <p:nvPr/>
        </p:nvSpPr>
        <p:spPr>
          <a:xfrm>
            <a:off x="3723940" y="2171700"/>
            <a:ext cx="1475590" cy="666974"/>
          </a:xfrm>
          <a:prstGeom prst="wedgeRoundRectCallout">
            <a:avLst>
              <a:gd name="adj1" fmla="val -46407"/>
              <a:gd name="adj2" fmla="val 13185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Path where it applies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AA5EED1F-1735-4345-967E-F20F37CC6038}"/>
              </a:ext>
            </a:extLst>
          </p:cNvPr>
          <p:cNvSpPr/>
          <p:nvPr/>
        </p:nvSpPr>
        <p:spPr>
          <a:xfrm>
            <a:off x="6334460" y="1948422"/>
            <a:ext cx="3487271" cy="666974"/>
          </a:xfrm>
          <a:prstGeom prst="wedgeRoundRectCallout">
            <a:avLst>
              <a:gd name="adj1" fmla="val 23686"/>
              <a:gd name="adj2" fmla="val 16411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FHIRPath</a:t>
            </a:r>
            <a:r>
              <a:rPr lang="en-US" dirty="0"/>
              <a:t> conditional expression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5AD85-FEB6-45CC-B33F-17EBDC83639E}"/>
              </a:ext>
            </a:extLst>
          </p:cNvPr>
          <p:cNvSpPr/>
          <p:nvPr/>
        </p:nvSpPr>
        <p:spPr>
          <a:xfrm flipV="1">
            <a:off x="6669741" y="3320723"/>
            <a:ext cx="2678654" cy="476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EC4F77-F179-4550-8599-4FC2E6CE9495}"/>
              </a:ext>
            </a:extLst>
          </p:cNvPr>
          <p:cNvSpPr/>
          <p:nvPr/>
        </p:nvSpPr>
        <p:spPr>
          <a:xfrm flipV="1">
            <a:off x="6556786" y="4540720"/>
            <a:ext cx="3264946" cy="13221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B3F065-E225-4C88-A072-EB8C1227A8F6}"/>
              </a:ext>
            </a:extLst>
          </p:cNvPr>
          <p:cNvSpPr/>
          <p:nvPr/>
        </p:nvSpPr>
        <p:spPr>
          <a:xfrm flipV="1">
            <a:off x="6669741" y="3847847"/>
            <a:ext cx="2678654" cy="476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6B2DA42-5BA5-4FBE-8C9E-F03A3EED6F59}"/>
              </a:ext>
            </a:extLst>
          </p:cNvPr>
          <p:cNvSpPr/>
          <p:nvPr/>
        </p:nvSpPr>
        <p:spPr>
          <a:xfrm>
            <a:off x="6445623" y="6058347"/>
            <a:ext cx="3487271" cy="666974"/>
          </a:xfrm>
          <a:prstGeom prst="wedgeRoundRectCallout">
            <a:avLst>
              <a:gd name="adj1" fmla="val 36797"/>
              <a:gd name="adj2" fmla="val -23384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FHIRPath</a:t>
            </a:r>
            <a:r>
              <a:rPr lang="en-US" dirty="0"/>
              <a:t> uses “fluent” syntax to chain operators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F151E0-91B8-4824-B903-FC71D514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1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09BB28-9650-47E6-9BEE-53231FCEE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185" y="2228850"/>
            <a:ext cx="7915275" cy="46291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860C2BD-1FD2-4676-A0DD-850B697C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Condition</a:t>
            </a:r>
            <a:r>
              <a:rPr lang="en-US" dirty="0"/>
              <a:t> R4: Default terminology bindings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983C37DD-F771-4500-AAA3-076578C6B19E}"/>
              </a:ext>
            </a:extLst>
          </p:cNvPr>
          <p:cNvSpPr/>
          <p:nvPr/>
        </p:nvSpPr>
        <p:spPr>
          <a:xfrm>
            <a:off x="8292671" y="1839558"/>
            <a:ext cx="3214744" cy="802341"/>
          </a:xfrm>
          <a:prstGeom prst="wedgeRectCallout">
            <a:avLst>
              <a:gd name="adj1" fmla="val -91582"/>
              <a:gd name="adj2" fmla="val 8466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Mapping to SNOMED-CT supported for all “required” bindings if the data type is “CodeableConcept”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FF7A7-1265-421D-8D26-C3A45EED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14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5425BA-8E65-491E-93A7-0C759C562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Condition</a:t>
            </a:r>
            <a:r>
              <a:rPr lang="en-US" dirty="0"/>
              <a:t> negation: R4 using </a:t>
            </a:r>
            <a:r>
              <a:rPr lang="en-US" b="1" dirty="0" err="1"/>
              <a:t>Condition.code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ECD1CB-1724-4158-80A7-AA6C98FB6C10}"/>
              </a:ext>
            </a:extLst>
          </p:cNvPr>
          <p:cNvSpPr/>
          <p:nvPr/>
        </p:nvSpPr>
        <p:spPr>
          <a:xfrm>
            <a:off x="838200" y="4383636"/>
            <a:ext cx="667871" cy="177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DB42EB-B836-47EC-9A79-0E0466D4F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58" y="2291379"/>
            <a:ext cx="11060002" cy="317350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C13F712-A963-4F5B-9236-54D740CEE8A1}"/>
              </a:ext>
            </a:extLst>
          </p:cNvPr>
          <p:cNvSpPr/>
          <p:nvPr/>
        </p:nvSpPr>
        <p:spPr>
          <a:xfrm>
            <a:off x="1117899" y="4254542"/>
            <a:ext cx="3970468" cy="177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AD1680-374D-43C2-A264-813E2575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8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85E8C78-522B-46E6-BD67-912E43473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23" y="2445627"/>
            <a:ext cx="7715250" cy="429577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03D8EE-AAD0-4D27-B3F4-4638FB936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1183" y="3131948"/>
            <a:ext cx="4946557" cy="264870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F3E36F9-1E89-4D84-A187-95507F8D1E4A}"/>
              </a:ext>
            </a:extLst>
          </p:cNvPr>
          <p:cNvCxnSpPr>
            <a:cxnSpLocks/>
            <a:stCxn id="13" idx="3"/>
            <a:endCxn id="6" idx="1"/>
          </p:cNvCxnSpPr>
          <p:nvPr/>
        </p:nvCxnSpPr>
        <p:spPr>
          <a:xfrm flipV="1">
            <a:off x="3029372" y="4456301"/>
            <a:ext cx="4901811" cy="215687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EECD1CB-1724-4158-80A7-AA6C98FB6C10}"/>
              </a:ext>
            </a:extLst>
          </p:cNvPr>
          <p:cNvSpPr/>
          <p:nvPr/>
        </p:nvSpPr>
        <p:spPr>
          <a:xfrm>
            <a:off x="774552" y="4362119"/>
            <a:ext cx="3808206" cy="231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1158A5-7C43-4272-91B9-AEBEDA795942}"/>
              </a:ext>
            </a:extLst>
          </p:cNvPr>
          <p:cNvSpPr/>
          <p:nvPr/>
        </p:nvSpPr>
        <p:spPr>
          <a:xfrm>
            <a:off x="624842" y="3374207"/>
            <a:ext cx="2327436" cy="231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83F37F-14A8-4FE7-AC51-4FDD5738E67F}"/>
              </a:ext>
            </a:extLst>
          </p:cNvPr>
          <p:cNvSpPr/>
          <p:nvPr/>
        </p:nvSpPr>
        <p:spPr>
          <a:xfrm>
            <a:off x="8655843" y="2588733"/>
            <a:ext cx="2064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FHIR Issue Tracker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5425BA-8E65-491E-93A7-0C759C5627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alpha val="58000"/>
            </a:schemeClr>
          </a:solidFill>
        </p:spPr>
        <p:txBody>
          <a:bodyPr/>
          <a:lstStyle/>
          <a:p>
            <a:r>
              <a:rPr lang="en-US" b="1" dirty="0"/>
              <a:t>Condition</a:t>
            </a:r>
            <a:r>
              <a:rPr lang="en-US" dirty="0"/>
              <a:t> negation: R4 Update and </a:t>
            </a:r>
            <a:br>
              <a:rPr lang="en-US" dirty="0"/>
            </a:br>
            <a:r>
              <a:rPr lang="en-US" dirty="0"/>
              <a:t>Trial Use feedback </a:t>
            </a:r>
            <a:r>
              <a:rPr lang="en-US" dirty="0">
                <a:sym typeface="Wingdings" panose="05000000000000000000" pitchFamily="2" charset="2"/>
              </a:rPr>
              <a:t> Change Requests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5FD9EA-2064-4678-82D8-08F7A2319CD0}"/>
              </a:ext>
            </a:extLst>
          </p:cNvPr>
          <p:cNvSpPr/>
          <p:nvPr/>
        </p:nvSpPr>
        <p:spPr>
          <a:xfrm>
            <a:off x="925158" y="6484958"/>
            <a:ext cx="2104214" cy="256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F4F49-27F7-4E11-855A-055610D5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54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D37004-2C7D-4357-87D8-2A4F2107A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65" y="1904794"/>
            <a:ext cx="12500983" cy="265825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DC288E2-FCC2-4207-9B17-9C9FC517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Core Condition profile: Minimum data set for US implementers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334CF-5666-4460-B019-272CF1F61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4486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“Must support” data elements have to specified by an EHR if it’s collected</a:t>
            </a:r>
          </a:p>
          <a:p>
            <a:pPr lvl="1"/>
            <a:r>
              <a:rPr lang="en-US" dirty="0"/>
              <a:t>0..1 –  data is supported by application but now always relevant</a:t>
            </a:r>
          </a:p>
          <a:p>
            <a:pPr lvl="1"/>
            <a:r>
              <a:rPr lang="en-US" dirty="0"/>
              <a:t>1..1 – data is mandatory</a:t>
            </a:r>
          </a:p>
          <a:p>
            <a:r>
              <a:rPr lang="en-US" dirty="0"/>
              <a:t>VA may add data elements and requirements to support SOLOR for “verification status”</a:t>
            </a:r>
          </a:p>
          <a:p>
            <a:r>
              <a:rPr lang="en-US" dirty="0"/>
              <a:t>VA may add example resources illustrating a “negated” condition and suggest improvements to any guidance included in the standards using the FHIR tracker to submit change requests against the “Trial Use” parts of the standards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96C4E-B37E-4BE6-BCA9-A52D28A1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5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D2B8-F995-498E-AE5A-56284597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Associations/relationships: contained and referenced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3367-867C-4AB9-8292-F1DF2C397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Association to other resources</a:t>
            </a:r>
          </a:p>
          <a:p>
            <a:pPr lvl="1"/>
            <a:r>
              <a:rPr lang="en-US" dirty="0"/>
              <a:t>“references” to stand-alone resources</a:t>
            </a:r>
          </a:p>
          <a:p>
            <a:pPr lvl="2"/>
            <a:r>
              <a:rPr lang="en-US" dirty="0"/>
              <a:t>Diagnostic report </a:t>
            </a:r>
            <a:r>
              <a:rPr lang="en-US" dirty="0">
                <a:sym typeface="Wingdings" panose="05000000000000000000" pitchFamily="2" charset="2"/>
              </a:rPr>
              <a:t> references Observation resources.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The constituent observations may be queried/updated individually using RESTful services.</a:t>
            </a:r>
            <a:endParaRPr lang="en-US" dirty="0"/>
          </a:p>
          <a:p>
            <a:pPr lvl="1"/>
            <a:r>
              <a:rPr lang="en-US" dirty="0"/>
              <a:t>“contained” resources</a:t>
            </a:r>
          </a:p>
          <a:p>
            <a:pPr lvl="2"/>
            <a:r>
              <a:rPr lang="en-US" dirty="0"/>
              <a:t>Diagnostic report </a:t>
            </a:r>
            <a:r>
              <a:rPr lang="en-US" dirty="0">
                <a:sym typeface="Wingdings" panose="05000000000000000000" pitchFamily="2" charset="2"/>
              </a:rPr>
              <a:t>:: contains “impressions” – as Observations resources.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The constituent observation can be accessed only via the report and may be updated by updating the report</a:t>
            </a:r>
          </a:p>
          <a:p>
            <a:r>
              <a:rPr lang="en-US" dirty="0">
                <a:sym typeface="Wingdings" panose="05000000000000000000" pitchFamily="2" charset="2"/>
              </a:rPr>
              <a:t>FHIR Profiles can constrain a reference to another resource: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Reference(Any)  Reference(us-core-Observation)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Reference(Observation)  Reference(us-core-Observation)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987552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91E41-E7DA-4437-B3FA-33201412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29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22C31-C705-4D96-81D9-178E5FC8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A286-4D39-4C9D-B5A4-4B96833D6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Conformance and testing capabilities can promote patient safety and best-practices</a:t>
            </a:r>
          </a:p>
          <a:p>
            <a:pPr lvl="1"/>
            <a:r>
              <a:rPr lang="en-US" dirty="0"/>
              <a:t>“</a:t>
            </a:r>
            <a:r>
              <a:rPr lang="en-US" u="sng" dirty="0"/>
              <a:t>must support” for patient safety </a:t>
            </a:r>
            <a:r>
              <a:rPr lang="en-US" dirty="0"/>
              <a:t>or </a:t>
            </a:r>
            <a:r>
              <a:rPr lang="en-US" u="sng" dirty="0"/>
              <a:t>“must support” for treatment </a:t>
            </a:r>
            <a:r>
              <a:rPr lang="en-US" dirty="0"/>
              <a:t>can be defined contextually per IG</a:t>
            </a:r>
          </a:p>
          <a:p>
            <a:r>
              <a:rPr lang="en-US" dirty="0"/>
              <a:t>US Core IG is intended to contain profiles and value set applicable to VA and other US implementers</a:t>
            </a:r>
          </a:p>
          <a:p>
            <a:pPr lvl="1"/>
            <a:r>
              <a:rPr lang="en-US" dirty="0"/>
              <a:t>The base profiles for a EHR queries using MU-certified EHR systems</a:t>
            </a:r>
          </a:p>
          <a:p>
            <a:r>
              <a:rPr lang="en-US" dirty="0"/>
              <a:t>FHIR-related APIs can promote seamless application integration and EHR extensions</a:t>
            </a:r>
          </a:p>
          <a:p>
            <a:pPr lvl="1"/>
            <a:r>
              <a:rPr lang="en-US" dirty="0"/>
              <a:t>Mobile or web application created by VA to improve patient safety in VistA/Cerner</a:t>
            </a:r>
          </a:p>
          <a:p>
            <a:pPr lvl="1"/>
            <a:r>
              <a:rPr lang="en-US" dirty="0"/>
              <a:t>Data capture profiles</a:t>
            </a:r>
          </a:p>
          <a:p>
            <a:pPr lvl="1"/>
            <a:r>
              <a:rPr lang="en-US" dirty="0"/>
              <a:t>Add-on applications to extend EHR systems</a:t>
            </a:r>
          </a:p>
          <a:p>
            <a:pPr lvl="1"/>
            <a:r>
              <a:rPr lang="en-US" dirty="0"/>
              <a:t>Single sign-on, context sharing, launching, clinical decision support, clinical quality</a:t>
            </a:r>
          </a:p>
          <a:p>
            <a:r>
              <a:rPr lang="en-US" dirty="0" err="1"/>
              <a:t>FHIRPath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Adds validation predicates to FHIR resources (constraint predicates) </a:t>
            </a:r>
          </a:p>
          <a:p>
            <a:pPr marL="53035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7F725-5F99-4A5C-A0B7-8A79687DB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5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E796-66C8-40A4-8DCF-0D0A952CB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7980-5A3E-4B6C-914D-EF37888F6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Roadmap and standard maintenance</a:t>
            </a:r>
          </a:p>
          <a:p>
            <a:pPr lvl="1"/>
            <a:r>
              <a:rPr lang="en-US" dirty="0"/>
              <a:t>Tools, mythology</a:t>
            </a:r>
          </a:p>
          <a:p>
            <a:pPr lvl="1"/>
            <a:r>
              <a:rPr lang="en-US" dirty="0"/>
              <a:t>Open-source community </a:t>
            </a:r>
          </a:p>
          <a:p>
            <a:r>
              <a:rPr lang="en-US" dirty="0"/>
              <a:t>What’s new in R4 and what’s coming in R5</a:t>
            </a:r>
          </a:p>
          <a:p>
            <a:pPr lvl="1"/>
            <a:r>
              <a:rPr lang="en-US" dirty="0"/>
              <a:t>Additional APIs and integration options</a:t>
            </a:r>
          </a:p>
          <a:p>
            <a:pPr lvl="1"/>
            <a:r>
              <a:rPr lang="en-US" dirty="0"/>
              <a:t>Opportunity to improve support for patient care and safety</a:t>
            </a:r>
          </a:p>
          <a:p>
            <a:pPr lvl="1"/>
            <a:r>
              <a:rPr lang="en-US" dirty="0"/>
              <a:t>Clinical quality, analysis, “decision  support” for admin and clinical purposes</a:t>
            </a:r>
          </a:p>
          <a:p>
            <a:r>
              <a:rPr lang="en-US" dirty="0"/>
              <a:t>FHIR Conformance: Profiling Methodology.</a:t>
            </a:r>
          </a:p>
          <a:p>
            <a:pPr lvl="1"/>
            <a:r>
              <a:rPr lang="en-US" dirty="0"/>
              <a:t>Increase precision, accelerate adoption using profiles</a:t>
            </a:r>
          </a:p>
          <a:p>
            <a:pPr lvl="1"/>
            <a:r>
              <a:rPr lang="en-US" dirty="0"/>
              <a:t>“Must support”, excluded data, constraint predicates  </a:t>
            </a:r>
          </a:p>
          <a:p>
            <a:pPr lvl="1"/>
            <a:r>
              <a:rPr lang="en-US" dirty="0"/>
              <a:t>Terminology – using SOLOR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E6509-2755-4559-B522-6548C7F8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4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068F-55BE-4C9B-A1D0-A0DC49EA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for FHIR 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54A2A-B54F-44D6-A5A7-40D70A75A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4755" cy="46672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Moving more resources to formal Normative status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Thus entering backwards-compatibility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Improving the support for publishing implementation guides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Adding additional content in newly developing domains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Improving support for applications using multiple FHIR releases seamlessly, and also multi-language support and federated servers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Burden primarily on application developers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Early release of DSTU2 need to be replaced by R4 (Argonaut </a:t>
            </a:r>
            <a:r>
              <a:rPr lang="en-US" dirty="0">
                <a:sym typeface="Wingdings" panose="05000000000000000000" pitchFamily="2" charset="2"/>
              </a:rPr>
              <a:t> US Core)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Adding new facilities for migrating data from HL7 V2 messages and CDA documents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Complete API including: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CDSHooks</a:t>
            </a:r>
            <a:r>
              <a:rPr lang="en-US" dirty="0"/>
              <a:t> for clinical decision support integration,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SMART launch/application integration,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BulkUpload</a:t>
            </a:r>
            <a:r>
              <a:rPr lang="en-US" dirty="0"/>
              <a:t>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FHIRCast</a:t>
            </a:r>
            <a:r>
              <a:rPr lang="en-US" dirty="0"/>
              <a:t> for context sharing,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Clinical Quality Language (CQL)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R5 planned for Q3 of 2020 (20 month cycle, patch release are possible, if needed)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8D4372-5ECA-4F55-9AD6-163EB56C809E}"/>
              </a:ext>
            </a:extLst>
          </p:cNvPr>
          <p:cNvSpPr txBox="1"/>
          <p:nvPr/>
        </p:nvSpPr>
        <p:spPr>
          <a:xfrm>
            <a:off x="6325496" y="6492875"/>
            <a:ext cx="5554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https://onfhir.hl7.org/2019/01/20/fhir-r5-roadmap/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78DE55-81B9-4C9C-AA34-32E30301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5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88FD69-C29C-46C7-A90B-9EB72D50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R5 Planned Normative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128D62-E703-45D6-8520-21FF85AF6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3201" y="1588961"/>
            <a:ext cx="4482799" cy="4667250"/>
          </a:xfrm>
        </p:spPr>
        <p:txBody>
          <a:bodyPr>
            <a:noAutofit/>
          </a:bodyPr>
          <a:lstStyle/>
          <a:p>
            <a:r>
              <a:rPr lang="en-US" sz="1800" dirty="0" err="1"/>
              <a:t>AuditEvent</a:t>
            </a:r>
            <a:endParaRPr lang="en-US" sz="1800" dirty="0"/>
          </a:p>
          <a:p>
            <a:r>
              <a:rPr lang="en-US" sz="1800" dirty="0"/>
              <a:t>Claim</a:t>
            </a:r>
          </a:p>
          <a:p>
            <a:r>
              <a:rPr lang="en-US" sz="1800" dirty="0" err="1"/>
              <a:t>ClaimResponse</a:t>
            </a:r>
            <a:endParaRPr lang="en-US" sz="1800" dirty="0"/>
          </a:p>
          <a:p>
            <a:r>
              <a:rPr lang="en-US" sz="1800" dirty="0" err="1"/>
              <a:t>ConceptMap</a:t>
            </a:r>
            <a:endParaRPr lang="en-US" sz="1800" dirty="0"/>
          </a:p>
          <a:p>
            <a:r>
              <a:rPr lang="en-US" sz="1800" dirty="0"/>
              <a:t>Consent</a:t>
            </a:r>
          </a:p>
          <a:p>
            <a:r>
              <a:rPr lang="en-US" sz="1800" dirty="0" err="1"/>
              <a:t>CoverageEligibiltyRequest</a:t>
            </a:r>
            <a:endParaRPr lang="en-US" sz="1800" dirty="0"/>
          </a:p>
          <a:p>
            <a:r>
              <a:rPr lang="en-US" sz="1800" dirty="0" err="1"/>
              <a:t>CoverageEligibilityResponse</a:t>
            </a:r>
            <a:endParaRPr lang="en-US" sz="1800" dirty="0"/>
          </a:p>
          <a:p>
            <a:r>
              <a:rPr lang="en-US" sz="1800" dirty="0"/>
              <a:t>Device</a:t>
            </a:r>
          </a:p>
          <a:p>
            <a:r>
              <a:rPr lang="en-US" sz="1800" dirty="0" err="1"/>
              <a:t>DiagnosticReport</a:t>
            </a:r>
            <a:endParaRPr lang="en-US" sz="1800" dirty="0"/>
          </a:p>
          <a:p>
            <a:r>
              <a:rPr lang="en-US" sz="1800" dirty="0"/>
              <a:t>Encounter</a:t>
            </a:r>
          </a:p>
          <a:p>
            <a:r>
              <a:rPr lang="en-US" sz="1800" dirty="0" err="1"/>
              <a:t>ExplanationOfBenefit</a:t>
            </a:r>
            <a:endParaRPr lang="en-US" sz="1800" dirty="0"/>
          </a:p>
          <a:p>
            <a:r>
              <a:rPr lang="en-US" sz="1800" dirty="0" err="1"/>
              <a:t>ImagingStudy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B5A8F-EF7C-48CA-BE40-34BCB8649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019" y="1593866"/>
            <a:ext cx="5403028" cy="4876389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err="1"/>
              <a:t>ImplementationGuide</a:t>
            </a:r>
            <a:endParaRPr lang="en-US" sz="6400" dirty="0"/>
          </a:p>
          <a:p>
            <a:r>
              <a:rPr lang="en-US" sz="6400" dirty="0"/>
              <a:t>Location</a:t>
            </a:r>
          </a:p>
          <a:p>
            <a:r>
              <a:rPr lang="en-US" sz="6400" dirty="0"/>
              <a:t>Medication</a:t>
            </a:r>
          </a:p>
          <a:p>
            <a:r>
              <a:rPr lang="en-US" sz="6400" dirty="0" err="1"/>
              <a:t>MedicationRequest</a:t>
            </a:r>
            <a:endParaRPr lang="en-US" sz="6400" dirty="0"/>
          </a:p>
          <a:p>
            <a:r>
              <a:rPr lang="en-US" sz="6400" dirty="0" err="1"/>
              <a:t>MedicationStatement</a:t>
            </a:r>
            <a:endParaRPr lang="en-US" sz="6400" dirty="0"/>
          </a:p>
          <a:p>
            <a:r>
              <a:rPr lang="en-US" sz="6400" dirty="0"/>
              <a:t>Organization</a:t>
            </a:r>
          </a:p>
          <a:p>
            <a:r>
              <a:rPr lang="en-US" sz="6400" dirty="0" err="1"/>
              <a:t>PaymentNotice</a:t>
            </a:r>
            <a:endParaRPr lang="en-US" sz="6400" dirty="0"/>
          </a:p>
          <a:p>
            <a:r>
              <a:rPr lang="en-US" sz="6400" dirty="0" err="1"/>
              <a:t>PaymentReconciliation</a:t>
            </a:r>
            <a:endParaRPr lang="en-US" sz="6400" dirty="0"/>
          </a:p>
          <a:p>
            <a:r>
              <a:rPr lang="en-US" sz="6400" dirty="0"/>
              <a:t>Practitioner</a:t>
            </a:r>
          </a:p>
          <a:p>
            <a:r>
              <a:rPr lang="en-US" sz="6400" dirty="0" err="1"/>
              <a:t>PractitionerRole</a:t>
            </a:r>
            <a:endParaRPr lang="en-US" sz="6400" dirty="0"/>
          </a:p>
          <a:p>
            <a:r>
              <a:rPr lang="en-US" sz="6400" dirty="0"/>
              <a:t>Provenance</a:t>
            </a:r>
          </a:p>
          <a:p>
            <a:r>
              <a:rPr lang="en-US" sz="6400" dirty="0"/>
              <a:t>Questionnaire</a:t>
            </a:r>
          </a:p>
          <a:p>
            <a:r>
              <a:rPr lang="en-US" sz="6400" dirty="0" err="1"/>
              <a:t>QuestionnaireResponse</a:t>
            </a:r>
            <a:endParaRPr lang="en-US" sz="6400" dirty="0"/>
          </a:p>
          <a:p>
            <a:r>
              <a:rPr lang="en-US" sz="6400" dirty="0" err="1"/>
              <a:t>SearchParameter</a:t>
            </a:r>
            <a:endParaRPr lang="en-US" sz="6400" dirty="0"/>
          </a:p>
          <a:p>
            <a:r>
              <a:rPr lang="en-US" sz="6400" dirty="0"/>
              <a:t>Subscription</a:t>
            </a:r>
          </a:p>
          <a:p>
            <a:r>
              <a:rPr lang="en-US" sz="6400" dirty="0" err="1"/>
              <a:t>VisionPrescription</a:t>
            </a:r>
            <a:endParaRPr lang="en-US" sz="6400" dirty="0"/>
          </a:p>
          <a:p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67DED5-ED95-40E9-8004-89BE84D6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2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EDF0-08AF-405B-AA2F-506058AC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Clarity and Improve Patient Safety using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7CED-37D5-45FC-9C8F-299E8FAE4F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4556" y="1981151"/>
            <a:ext cx="11103684" cy="499091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b="1" dirty="0"/>
              <a:t>Precise Profiles can address all the issues identified: </a:t>
            </a:r>
          </a:p>
          <a:p>
            <a:r>
              <a:rPr lang="en-US" sz="1600" dirty="0"/>
              <a:t>Profiles or templates are mandatory for conformance. Projects and products implement profiles organized into implementation guides (e.g. US Core for common data elements required in the US)</a:t>
            </a:r>
          </a:p>
          <a:p>
            <a:r>
              <a:rPr lang="en-US" sz="1600" dirty="0"/>
              <a:t>Remove the ambiguity inherent in any base standard from DICOM, X12, NCPDP, HL7 V2, and CDA. The healthcare community has a very long track record with HL7 V2 profiles – introduced in HL7 V2.5. </a:t>
            </a:r>
          </a:p>
          <a:p>
            <a:r>
              <a:rPr lang="en-US" sz="1600" dirty="0"/>
              <a:t> “An unambiguous specification of one standard structure that has been analyzed for particular set of requirements. It prescribes </a:t>
            </a:r>
            <a:r>
              <a:rPr lang="en-US" sz="1600" b="1" dirty="0"/>
              <a:t>a set of precise constraints </a:t>
            </a:r>
            <a:r>
              <a:rPr lang="en-US" sz="1600" dirty="0"/>
              <a:t>upon this HL7 standard.” [based on HL7 V2 Control section]</a:t>
            </a:r>
          </a:p>
          <a:p>
            <a:pPr lvl="1"/>
            <a:r>
              <a:rPr lang="en-US" sz="1600" dirty="0"/>
              <a:t>CDA “profiles” or “templates”; they are logically equivalent to V2 and FHIR profiles.</a:t>
            </a:r>
          </a:p>
          <a:p>
            <a:pPr lvl="1"/>
            <a:r>
              <a:rPr lang="en-US" sz="1600" dirty="0"/>
              <a:t>FHIR profiles are represented as FHIR resources: StructureDefinition with reference </a:t>
            </a:r>
            <a:r>
              <a:rPr lang="en-US" sz="1600" dirty="0" err="1"/>
              <a:t>ValueSet</a:t>
            </a:r>
            <a:r>
              <a:rPr lang="en-US" sz="1600" dirty="0"/>
              <a:t> resources organized using </a:t>
            </a:r>
            <a:r>
              <a:rPr lang="en-US" sz="1600" dirty="0" err="1"/>
              <a:t>ImplementationGuide</a:t>
            </a:r>
            <a:r>
              <a:rPr lang="en-US" sz="1600" dirty="0"/>
              <a:t>; Testing resources: </a:t>
            </a:r>
            <a:r>
              <a:rPr lang="en-US" sz="1600" dirty="0" err="1"/>
              <a:t>TestScript</a:t>
            </a:r>
            <a:r>
              <a:rPr lang="en-US" sz="1600" dirty="0"/>
              <a:t>, </a:t>
            </a:r>
            <a:r>
              <a:rPr lang="en-US" sz="1600" dirty="0" err="1"/>
              <a:t>TestReport</a:t>
            </a:r>
            <a:endParaRPr lang="en-US" sz="1600" dirty="0"/>
          </a:p>
          <a:p>
            <a:r>
              <a:rPr lang="en-US" sz="1600" dirty="0"/>
              <a:t>“Must support” data elements to highlights data elements required to implemented according to the Implementation Guide</a:t>
            </a:r>
          </a:p>
          <a:p>
            <a:r>
              <a:rPr lang="en-US" sz="1600" dirty="0"/>
              <a:t>Cardinality can be used to identify “excluded” data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A formal model of negation</a:t>
            </a:r>
            <a:r>
              <a:rPr lang="en-US" sz="1600" dirty="0"/>
              <a:t>.  All resources except Condition provide a “status” data element for an internal state machine (“preliminary”  </a:t>
            </a:r>
            <a:r>
              <a:rPr lang="en-US" sz="1600" dirty="0">
                <a:sym typeface="Wingdings" panose="05000000000000000000" pitchFamily="2" charset="2"/>
              </a:rPr>
              <a:t> “completed”</a:t>
            </a:r>
            <a:endParaRPr lang="en-US" sz="1600" dirty="0"/>
          </a:p>
          <a:p>
            <a:pPr lvl="1"/>
            <a:r>
              <a:rPr lang="en-US" sz="1600" b="1" dirty="0"/>
              <a:t>Condition R4 </a:t>
            </a:r>
            <a:r>
              <a:rPr lang="en-US" sz="1600" dirty="0"/>
              <a:t>provides data elements that can be modified using change requests (see FHIR Issue Tracker)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Enhanced terminology, value-set, and predicate constraints</a:t>
            </a:r>
            <a:r>
              <a:rPr lang="en-US" sz="1600" dirty="0"/>
              <a:t>. Terminology bindings, value sets, constraint predicates can be added/improved.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Prohibition of modifier extensions</a:t>
            </a:r>
            <a:r>
              <a:rPr lang="en-US" sz="1600" dirty="0"/>
              <a:t>. FHIR, like HL7 V2, is extensible but profiles can limit the extensions to real-specific extension or prohibit modifier extensions, if needed.</a:t>
            </a:r>
          </a:p>
        </p:txBody>
      </p:sp>
      <p:pic>
        <p:nvPicPr>
          <p:cNvPr id="1026" name="Picture 2" descr="Image result for project icon">
            <a:extLst>
              <a:ext uri="{FF2B5EF4-FFF2-40B4-BE49-F238E27FC236}">
                <a16:creationId xmlns:a16="http://schemas.microsoft.com/office/drawing/2014/main" id="{B4F153F6-958D-45CC-A2C8-314613C68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464" y="365125"/>
            <a:ext cx="1217408" cy="12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04A3F-C718-417F-B081-A20A4E2C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5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5547E9-2061-473A-8C95-D8AB76ED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Tools...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4AA1AD-D6B0-41B5-BCED-78F937DD3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79" y="1388353"/>
            <a:ext cx="8995752" cy="408129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D19CBD-C737-474F-B582-3CBF3EE2CB13}"/>
              </a:ext>
            </a:extLst>
          </p:cNvPr>
          <p:cNvSpPr txBox="1"/>
          <p:nvPr/>
        </p:nvSpPr>
        <p:spPr>
          <a:xfrm>
            <a:off x="2280621" y="6465346"/>
            <a:ext cx="4628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http://build.fhir.org/downloads.html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42FAA6-9EE8-46A4-BE76-EE42D0DBF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954" y="3560782"/>
            <a:ext cx="7198776" cy="261141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9FE67330-7388-44C3-B75A-880C1E6FA70D}"/>
              </a:ext>
            </a:extLst>
          </p:cNvPr>
          <p:cNvSpPr txBox="1">
            <a:spLocks/>
          </p:cNvSpPr>
          <p:nvPr/>
        </p:nvSpPr>
        <p:spPr>
          <a:xfrm>
            <a:off x="4349954" y="2914873"/>
            <a:ext cx="7305344" cy="764689"/>
          </a:xfrm>
          <a:prstGeom prst="rect">
            <a:avLst/>
          </a:prstGeom>
          <a:solidFill>
            <a:schemeClr val="bg2">
              <a:alpha val="34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Reference implementations...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2B25AB-E0E6-4821-9EB2-AA62DEC2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6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D8B6-6B90-4743-821C-03A94B90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Programming Interface and Open-source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CE561-9416-454F-8083-607D25F183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Open-source community, reference implementations, and implementation tools</a:t>
            </a:r>
          </a:p>
          <a:p>
            <a:pPr lvl="1"/>
            <a:r>
              <a:rPr lang="en-US" dirty="0"/>
              <a:t>API</a:t>
            </a:r>
          </a:p>
          <a:p>
            <a:pPr lvl="2"/>
            <a:r>
              <a:rPr lang="en-US" dirty="0"/>
              <a:t>Java, </a:t>
            </a:r>
            <a:r>
              <a:rPr lang="en-US" dirty="0" err="1"/>
              <a:t>.Net</a:t>
            </a:r>
            <a:r>
              <a:rPr lang="en-US" dirty="0"/>
              <a:t>,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/>
              <a:t>FHIR Server</a:t>
            </a:r>
          </a:p>
          <a:p>
            <a:pPr lvl="2"/>
            <a:r>
              <a:rPr lang="en-US" dirty="0"/>
              <a:t>HAPI is supported by a large open-source community and has a commercial version</a:t>
            </a:r>
          </a:p>
          <a:p>
            <a:pPr lvl="1"/>
            <a:r>
              <a:rPr lang="en-US" dirty="0" err="1"/>
              <a:t>FHIRPath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path/syntax used to define resource invariants and constraint predicates</a:t>
            </a:r>
          </a:p>
          <a:p>
            <a:pPr lvl="2"/>
            <a:r>
              <a:rPr lang="en-US" dirty="0"/>
              <a:t>Java, </a:t>
            </a:r>
            <a:r>
              <a:rPr lang="en-US" dirty="0" err="1"/>
              <a:t>.Net</a:t>
            </a:r>
            <a:r>
              <a:rPr lang="en-US" dirty="0"/>
              <a:t>, Notepad++, etc.</a:t>
            </a:r>
          </a:p>
          <a:p>
            <a:pPr lvl="1"/>
            <a:r>
              <a:rPr lang="en-US" dirty="0"/>
              <a:t>SMART-on-FHIR to launch/integrate FHIR-based application</a:t>
            </a:r>
          </a:p>
          <a:p>
            <a:pPr lvl="2"/>
            <a:r>
              <a:rPr lang="en-US" dirty="0"/>
              <a:t>Authorization/Authentication using OAuth2, OpenID Connect</a:t>
            </a:r>
          </a:p>
          <a:p>
            <a:pPr lvl="2"/>
            <a:r>
              <a:rPr lang="en-US" dirty="0"/>
              <a:t>Single Sign-on, context sharing</a:t>
            </a:r>
          </a:p>
          <a:p>
            <a:pPr lvl="2"/>
            <a:r>
              <a:rPr lang="en-US" dirty="0"/>
              <a:t>Add-on application to optimize user experience for specific tasks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B2E60-E1E4-48B8-847C-68FBC7D9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9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6945FE-0089-46A0-BA21-2108E3D1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Issues and Approach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F519C-90A7-4F69-A348-55BE07015A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Issues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65AF3B-BE39-4B3F-BB5A-D14A91604A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Ambiguity related to data required to support patient safety</a:t>
            </a:r>
          </a:p>
          <a:p>
            <a:r>
              <a:rPr lang="en-US" dirty="0"/>
              <a:t>Imprecise terminology</a:t>
            </a:r>
          </a:p>
          <a:p>
            <a:r>
              <a:rPr lang="en-US" dirty="0"/>
              <a:t>Ad-hoc extensions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628427-2D2C-4B95-80FE-686932FA3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9E6E1A-2CE5-4EE5-B937-1E0CC7853DC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Create profile</a:t>
            </a:r>
          </a:p>
          <a:p>
            <a:pPr lvl="1"/>
            <a:r>
              <a:rPr lang="en-US" dirty="0"/>
              <a:t>Based in existing US-mandated </a:t>
            </a:r>
          </a:p>
          <a:p>
            <a:pPr lvl="1"/>
            <a:r>
              <a:rPr lang="en-US" dirty="0"/>
              <a:t>Based on VA requirements</a:t>
            </a:r>
          </a:p>
          <a:p>
            <a:pPr lvl="1"/>
            <a:r>
              <a:rPr lang="en-US" dirty="0"/>
              <a:t>Based on patient-safety  best-practices</a:t>
            </a:r>
          </a:p>
          <a:p>
            <a:pPr lvl="1"/>
            <a:r>
              <a:rPr lang="en-US" dirty="0"/>
              <a:t>Based on SOLOR </a:t>
            </a:r>
          </a:p>
          <a:p>
            <a:r>
              <a:rPr lang="en-US" dirty="0"/>
              <a:t>Constrains a resource/default profile, a parent profile (i.e. profile of a profile_</a:t>
            </a:r>
          </a:p>
          <a:p>
            <a:pPr lvl="1"/>
            <a:r>
              <a:rPr lang="en-US" dirty="0"/>
              <a:t>“must support”, cardinality, slicing repetitions</a:t>
            </a:r>
          </a:p>
          <a:p>
            <a:pPr lvl="1"/>
            <a:r>
              <a:rPr lang="en-US" dirty="0"/>
              <a:t>Terminology, fixed values, fixed coding systems</a:t>
            </a:r>
          </a:p>
          <a:p>
            <a:pPr lvl="1"/>
            <a:r>
              <a:rPr lang="en-US" dirty="0"/>
              <a:t>Predicates using Normative </a:t>
            </a:r>
            <a:r>
              <a:rPr lang="en-US" dirty="0" err="1"/>
              <a:t>FHIRPath</a:t>
            </a:r>
            <a:r>
              <a:rPr lang="en-US" dirty="0"/>
              <a:t> notation</a:t>
            </a:r>
          </a:p>
          <a:p>
            <a:pPr lvl="1"/>
            <a:r>
              <a:rPr lang="en-US" dirty="0"/>
              <a:t>Constrain/eliminate data elements and extensions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EE2123-17FC-439F-9A4E-DF103E83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6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347FDC7-F525-48B8-9BF4-E55A21F7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Profiling Methodology: Profile Derivation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2ED70204-ED9B-4ED7-8B15-EBF68BC9D252}"/>
              </a:ext>
            </a:extLst>
          </p:cNvPr>
          <p:cNvSpPr/>
          <p:nvPr/>
        </p:nvSpPr>
        <p:spPr>
          <a:xfrm>
            <a:off x="3689793" y="2166572"/>
            <a:ext cx="1296867" cy="758952"/>
          </a:xfrm>
          <a:prstGeom prst="flowChartDocumen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 Resource</a:t>
            </a:r>
          </a:p>
        </p:txBody>
      </p:sp>
      <p:sp>
        <p:nvSpPr>
          <p:cNvPr id="9" name="Flowchart: Multidocument 8">
            <a:extLst>
              <a:ext uri="{FF2B5EF4-FFF2-40B4-BE49-F238E27FC236}">
                <a16:creationId xmlns:a16="http://schemas.microsoft.com/office/drawing/2014/main" id="{9554CDEA-8842-4E5D-A9D2-40C099F4AECA}"/>
              </a:ext>
            </a:extLst>
          </p:cNvPr>
          <p:cNvSpPr/>
          <p:nvPr/>
        </p:nvSpPr>
        <p:spPr>
          <a:xfrm>
            <a:off x="3463965" y="3474449"/>
            <a:ext cx="1678192" cy="872237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Realm Profiles</a:t>
            </a:r>
          </a:p>
        </p:txBody>
      </p:sp>
      <p:sp>
        <p:nvSpPr>
          <p:cNvPr id="10" name="Flowchart: Multidocument 9">
            <a:extLst>
              <a:ext uri="{FF2B5EF4-FFF2-40B4-BE49-F238E27FC236}">
                <a16:creationId xmlns:a16="http://schemas.microsoft.com/office/drawing/2014/main" id="{8390BA60-ABF9-4FD2-A166-43AE56965E55}"/>
              </a:ext>
            </a:extLst>
          </p:cNvPr>
          <p:cNvSpPr/>
          <p:nvPr/>
        </p:nvSpPr>
        <p:spPr>
          <a:xfrm>
            <a:off x="2009581" y="5067904"/>
            <a:ext cx="1633848" cy="890648"/>
          </a:xfrm>
          <a:prstGeom prst="flowChartMultidocumen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66FD5915-AB5E-456D-82CE-92800025CF7D}"/>
              </a:ext>
            </a:extLst>
          </p:cNvPr>
          <p:cNvSpPr/>
          <p:nvPr/>
        </p:nvSpPr>
        <p:spPr>
          <a:xfrm>
            <a:off x="6085087" y="1516828"/>
            <a:ext cx="1917700" cy="1230452"/>
          </a:xfrm>
          <a:prstGeom prst="wedgeRectCallout">
            <a:avLst>
              <a:gd name="adj1" fmla="val -116816"/>
              <a:gd name="adj2" fmla="val 366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Open optionality, allows support for any use cases/requirements 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B92DEE57-0543-4335-A9AA-51E920F2A01E}"/>
              </a:ext>
            </a:extLst>
          </p:cNvPr>
          <p:cNvSpPr/>
          <p:nvPr/>
        </p:nvSpPr>
        <p:spPr>
          <a:xfrm>
            <a:off x="473331" y="1988327"/>
            <a:ext cx="2485913" cy="887021"/>
          </a:xfrm>
          <a:prstGeom prst="wedgeRectCallout">
            <a:avLst>
              <a:gd name="adj1" fmla="val 85275"/>
              <a:gd name="adj2" fmla="val 2809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Invariants, “required”, “preferred”, “example” terminology bindings,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5968EEDA-99C4-4EAE-AF7E-C4964E98B082}"/>
              </a:ext>
            </a:extLst>
          </p:cNvPr>
          <p:cNvSpPr/>
          <p:nvPr/>
        </p:nvSpPr>
        <p:spPr>
          <a:xfrm>
            <a:off x="473331" y="3302061"/>
            <a:ext cx="2485913" cy="1044625"/>
          </a:xfrm>
          <a:prstGeom prst="wedgeRectCallout">
            <a:avLst>
              <a:gd name="adj1" fmla="val 85558"/>
              <a:gd name="adj2" fmla="val 120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Additional constraints, adds </a:t>
            </a:r>
            <a:r>
              <a:rPr lang="en-US" sz="1600" dirty="0">
                <a:sym typeface="Wingdings" panose="05000000000000000000" pitchFamily="2" charset="2"/>
              </a:rPr>
              <a:t>“required” </a:t>
            </a:r>
            <a:r>
              <a:rPr lang="en-US" sz="1600" dirty="0"/>
              <a:t>bindings and value sets, jurisdictional requirements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8AE63B54-0A1A-4E82-A2B2-8AA6810331D3}"/>
              </a:ext>
            </a:extLst>
          </p:cNvPr>
          <p:cNvSpPr/>
          <p:nvPr/>
        </p:nvSpPr>
        <p:spPr>
          <a:xfrm>
            <a:off x="6085087" y="3226160"/>
            <a:ext cx="1844548" cy="1044625"/>
          </a:xfrm>
          <a:prstGeom prst="wedgeRectCallout">
            <a:avLst>
              <a:gd name="adj1" fmla="val -123231"/>
              <a:gd name="adj2" fmla="val 2216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Optionality, allows support for any use cases/requirements 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FE8E440-A396-4654-8708-78F2485F035A}"/>
              </a:ext>
            </a:extLst>
          </p:cNvPr>
          <p:cNvCxnSpPr>
            <a:cxnSpLocks/>
            <a:stCxn id="10" idx="0"/>
            <a:endCxn id="9" idx="2"/>
          </p:cNvCxnSpPr>
          <p:nvPr/>
        </p:nvCxnSpPr>
        <p:spPr>
          <a:xfrm rot="5400000" flipH="1" flipV="1">
            <a:off x="3185511" y="4067051"/>
            <a:ext cx="754250" cy="12474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5129124-6C62-4ED6-AED6-90D7474E493E}"/>
              </a:ext>
            </a:extLst>
          </p:cNvPr>
          <p:cNvCxnSpPr>
            <a:cxnSpLocks/>
            <a:endCxn id="8" idx="2"/>
          </p:cNvCxnSpPr>
          <p:nvPr/>
        </p:nvCxnSpPr>
        <p:spPr>
          <a:xfrm rot="16200000" flipV="1">
            <a:off x="4035544" y="3178032"/>
            <a:ext cx="611142" cy="57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D756AAC-611F-490B-AD60-BD1143DC02DD}"/>
              </a:ext>
            </a:extLst>
          </p:cNvPr>
          <p:cNvSpPr txBox="1"/>
          <p:nvPr/>
        </p:nvSpPr>
        <p:spPr>
          <a:xfrm>
            <a:off x="4301461" y="2965476"/>
            <a:ext cx="10184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constrains/</a:t>
            </a:r>
            <a:br>
              <a:rPr lang="en-US" sz="1100" dirty="0"/>
            </a:br>
            <a:r>
              <a:rPr lang="en-US" sz="1100" dirty="0"/>
              <a:t>extends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A04A8B-A605-491B-9C5D-3617D4496F00}"/>
              </a:ext>
            </a:extLst>
          </p:cNvPr>
          <p:cNvSpPr txBox="1"/>
          <p:nvPr/>
        </p:nvSpPr>
        <p:spPr>
          <a:xfrm>
            <a:off x="3263599" y="4558548"/>
            <a:ext cx="10184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constrains/</a:t>
            </a:r>
            <a:br>
              <a:rPr lang="en-US" sz="1100" dirty="0"/>
            </a:br>
            <a:r>
              <a:rPr lang="en-US" sz="1100" dirty="0"/>
              <a:t>extends 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0CDA786A-3A00-49B8-AC34-A04EFD5E25FD}"/>
              </a:ext>
            </a:extLst>
          </p:cNvPr>
          <p:cNvSpPr/>
          <p:nvPr/>
        </p:nvSpPr>
        <p:spPr>
          <a:xfrm>
            <a:off x="467457" y="4568758"/>
            <a:ext cx="1364497" cy="758952"/>
          </a:xfrm>
          <a:prstGeom prst="wedgeRectCallout">
            <a:avLst>
              <a:gd name="adj1" fmla="val 66845"/>
              <a:gd name="adj2" fmla="val 630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VA, DoD, IPO</a:t>
            </a:r>
          </a:p>
        </p:txBody>
      </p:sp>
      <p:sp>
        <p:nvSpPr>
          <p:cNvPr id="36" name="Flowchart: Multidocument 35">
            <a:extLst>
              <a:ext uri="{FF2B5EF4-FFF2-40B4-BE49-F238E27FC236}">
                <a16:creationId xmlns:a16="http://schemas.microsoft.com/office/drawing/2014/main" id="{944CFFFD-7B16-441C-95F7-FA08F5CE970F}"/>
              </a:ext>
            </a:extLst>
          </p:cNvPr>
          <p:cNvSpPr/>
          <p:nvPr/>
        </p:nvSpPr>
        <p:spPr>
          <a:xfrm>
            <a:off x="3777721" y="5189212"/>
            <a:ext cx="1633848" cy="890648"/>
          </a:xfrm>
          <a:prstGeom prst="flowChartMultidocumen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37" name="Flowchart: Multidocument 36">
            <a:extLst>
              <a:ext uri="{FF2B5EF4-FFF2-40B4-BE49-F238E27FC236}">
                <a16:creationId xmlns:a16="http://schemas.microsoft.com/office/drawing/2014/main" id="{8FEE2D2A-3204-4B01-9495-DB26D1BA08D6}"/>
              </a:ext>
            </a:extLst>
          </p:cNvPr>
          <p:cNvSpPr/>
          <p:nvPr/>
        </p:nvSpPr>
        <p:spPr>
          <a:xfrm>
            <a:off x="5632944" y="5027532"/>
            <a:ext cx="1633848" cy="890648"/>
          </a:xfrm>
          <a:prstGeom prst="flowChartMultidocument">
            <a:avLst/>
          </a:prstGeom>
          <a:solidFill>
            <a:srgbClr val="92D050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Vendor/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5BC0780F-9515-4120-A297-CBB1383D0DBF}"/>
              </a:ext>
            </a:extLst>
          </p:cNvPr>
          <p:cNvSpPr/>
          <p:nvPr/>
        </p:nvSpPr>
        <p:spPr>
          <a:xfrm>
            <a:off x="335745" y="5606524"/>
            <a:ext cx="1472066" cy="1044625"/>
          </a:xfrm>
          <a:prstGeom prst="wedgeRectCallout">
            <a:avLst>
              <a:gd name="adj1" fmla="val 61065"/>
              <a:gd name="adj2" fmla="val -313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Veteran-specific extensions, VA/DoD terminology constraints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4BCF1714-4975-4950-A69A-05531ABC7DF7}"/>
              </a:ext>
            </a:extLst>
          </p:cNvPr>
          <p:cNvCxnSpPr>
            <a:cxnSpLocks/>
            <a:stCxn id="36" idx="0"/>
          </p:cNvCxnSpPr>
          <p:nvPr/>
        </p:nvCxnSpPr>
        <p:spPr>
          <a:xfrm rot="16200000" flipV="1">
            <a:off x="4073298" y="4555461"/>
            <a:ext cx="842526" cy="4249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9A1780AC-5B12-455C-98C7-DA36D203E05D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92007" y="3489625"/>
            <a:ext cx="775698" cy="23808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Flowchart: Multidocument 46">
            <a:extLst>
              <a:ext uri="{FF2B5EF4-FFF2-40B4-BE49-F238E27FC236}">
                <a16:creationId xmlns:a16="http://schemas.microsoft.com/office/drawing/2014/main" id="{DB7568B4-925C-4A38-80F0-31EB0C5DEF90}"/>
              </a:ext>
            </a:extLst>
          </p:cNvPr>
          <p:cNvSpPr/>
          <p:nvPr/>
        </p:nvSpPr>
        <p:spPr>
          <a:xfrm>
            <a:off x="2285193" y="6224344"/>
            <a:ext cx="1015145" cy="528592"/>
          </a:xfrm>
          <a:prstGeom prst="flowChartMultidocument">
            <a:avLst/>
          </a:prstGeom>
          <a:solidFill>
            <a:srgbClr val="92D05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Project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2ED5AEED-54C7-431F-9DE0-0F6620555FF0}"/>
              </a:ext>
            </a:extLst>
          </p:cNvPr>
          <p:cNvCxnSpPr>
            <a:cxnSpLocks/>
            <a:stCxn id="47" idx="0"/>
            <a:endCxn id="10" idx="2"/>
          </p:cNvCxnSpPr>
          <p:nvPr/>
        </p:nvCxnSpPr>
        <p:spPr>
          <a:xfrm rot="16200000" flipV="1">
            <a:off x="2637988" y="5999728"/>
            <a:ext cx="299521" cy="149712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1" name="Picture 50">
            <a:extLst>
              <a:ext uri="{FF2B5EF4-FFF2-40B4-BE49-F238E27FC236}">
                <a16:creationId xmlns:a16="http://schemas.microsoft.com/office/drawing/2014/main" id="{F3A385BD-98F5-4A0B-A00D-863DFDAD3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713" y="2088645"/>
            <a:ext cx="4305300" cy="3857625"/>
          </a:xfrm>
          <a:prstGeom prst="rect">
            <a:avLst/>
          </a:prstGeom>
        </p:spPr>
      </p:pic>
      <p:sp>
        <p:nvSpPr>
          <p:cNvPr id="62" name="Speech Bubble: Rectangle 61">
            <a:extLst>
              <a:ext uri="{FF2B5EF4-FFF2-40B4-BE49-F238E27FC236}">
                <a16:creationId xmlns:a16="http://schemas.microsoft.com/office/drawing/2014/main" id="{E3F18363-060A-4CAB-A3A7-2E8BCCDA887E}"/>
              </a:ext>
            </a:extLst>
          </p:cNvPr>
          <p:cNvSpPr/>
          <p:nvPr/>
        </p:nvSpPr>
        <p:spPr>
          <a:xfrm>
            <a:off x="7592092" y="5813375"/>
            <a:ext cx="1472066" cy="1044625"/>
          </a:xfrm>
          <a:prstGeom prst="wedgeRectCallout">
            <a:avLst>
              <a:gd name="adj1" fmla="val 85181"/>
              <a:gd name="adj2" fmla="val -1014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Inherited “must support” from US Core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45E1F5-DD8B-4240-8842-F05683CF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284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721</TotalTime>
  <Words>1387</Words>
  <Application>Microsoft Office PowerPoint</Application>
  <PresentationFormat>Widescreen</PresentationFormat>
  <Paragraphs>205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Courier New</vt:lpstr>
      <vt:lpstr>Franklin Gothic Book</vt:lpstr>
      <vt:lpstr>Wingdings</vt:lpstr>
      <vt:lpstr>Crop</vt:lpstr>
      <vt:lpstr>FHIR Implementation for Patient Safety</vt:lpstr>
      <vt:lpstr>Objectives</vt:lpstr>
      <vt:lpstr>Roadmap for FHIR R4</vt:lpstr>
      <vt:lpstr>R5 Planned Normative Resources</vt:lpstr>
      <vt:lpstr>Improving Clarity and Improve Patient Safety using Profiles</vt:lpstr>
      <vt:lpstr>Tools...</vt:lpstr>
      <vt:lpstr>Application Programming Interface and Open-source Community</vt:lpstr>
      <vt:lpstr>FHIR Issues and Approach</vt:lpstr>
      <vt:lpstr>Profiling Methodology: Profile Derivation</vt:lpstr>
      <vt:lpstr>Example: Condition resource  - R4</vt:lpstr>
      <vt:lpstr>PowerPoint Presentation</vt:lpstr>
      <vt:lpstr>FHIRPath Expressions/Predicates</vt:lpstr>
      <vt:lpstr>Observation invariants: part of the “default” profile</vt:lpstr>
      <vt:lpstr>Condition R4: Default terminology bindings</vt:lpstr>
      <vt:lpstr>Condition negation: R4 using Condition.code</vt:lpstr>
      <vt:lpstr>Condition negation: R4 Update and  Trial Use feedback  Change Requests</vt:lpstr>
      <vt:lpstr>US Core Condition profile: Minimum data set for US implementers</vt:lpstr>
      <vt:lpstr>Associations/relationships: contained and referenced resources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 Singureanu</dc:creator>
  <cp:lastModifiedBy>Ioana Singureanu</cp:lastModifiedBy>
  <cp:revision>61</cp:revision>
  <dcterms:created xsi:type="dcterms:W3CDTF">2019-01-21T21:29:45Z</dcterms:created>
  <dcterms:modified xsi:type="dcterms:W3CDTF">2019-01-25T10:34:39Z</dcterms:modified>
</cp:coreProperties>
</file>