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97" r:id="rId5"/>
    <p:sldId id="266" r:id="rId6"/>
    <p:sldId id="287" r:id="rId7"/>
    <p:sldId id="288" r:id="rId8"/>
    <p:sldId id="289" r:id="rId9"/>
    <p:sldId id="290" r:id="rId10"/>
    <p:sldId id="260" r:id="rId11"/>
    <p:sldId id="291" r:id="rId12"/>
    <p:sldId id="293" r:id="rId13"/>
    <p:sldId id="298" r:id="rId14"/>
    <p:sldId id="300" r:id="rId15"/>
    <p:sldId id="299" r:id="rId16"/>
    <p:sldId id="294" r:id="rId17"/>
    <p:sldId id="295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8EC"/>
    <a:srgbClr val="F3F1F3"/>
    <a:srgbClr val="F6F4F6"/>
    <a:srgbClr val="FFD757"/>
    <a:srgbClr val="FF7C80"/>
    <a:srgbClr val="65D7FF"/>
    <a:srgbClr val="BF8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41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DC2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Sheet1!$A$2:$A$60</c:f>
              <c:numCache>
                <c:formatCode>m/d/yyyy</c:formatCode>
                <c:ptCount val="59"/>
                <c:pt idx="0">
                  <c:v>37164</c:v>
                </c:pt>
                <c:pt idx="1">
                  <c:v>37346</c:v>
                </c:pt>
                <c:pt idx="2">
                  <c:v>37529</c:v>
                </c:pt>
                <c:pt idx="3">
                  <c:v>37711</c:v>
                </c:pt>
                <c:pt idx="4">
                  <c:v>37925</c:v>
                </c:pt>
                <c:pt idx="5">
                  <c:v>38017</c:v>
                </c:pt>
                <c:pt idx="6">
                  <c:v>38107</c:v>
                </c:pt>
                <c:pt idx="7">
                  <c:v>38199</c:v>
                </c:pt>
                <c:pt idx="8">
                  <c:v>38291</c:v>
                </c:pt>
                <c:pt idx="9">
                  <c:v>38383</c:v>
                </c:pt>
                <c:pt idx="10">
                  <c:v>38472</c:v>
                </c:pt>
                <c:pt idx="11">
                  <c:v>38564</c:v>
                </c:pt>
                <c:pt idx="12">
                  <c:v>38656</c:v>
                </c:pt>
                <c:pt idx="13">
                  <c:v>38748</c:v>
                </c:pt>
                <c:pt idx="14">
                  <c:v>38837</c:v>
                </c:pt>
                <c:pt idx="15">
                  <c:v>38929</c:v>
                </c:pt>
                <c:pt idx="16">
                  <c:v>39021</c:v>
                </c:pt>
                <c:pt idx="17">
                  <c:v>39113</c:v>
                </c:pt>
                <c:pt idx="18">
                  <c:v>39202</c:v>
                </c:pt>
                <c:pt idx="19">
                  <c:v>39294</c:v>
                </c:pt>
                <c:pt idx="20">
                  <c:v>39386</c:v>
                </c:pt>
                <c:pt idx="21">
                  <c:v>39478</c:v>
                </c:pt>
                <c:pt idx="22">
                  <c:v>39568</c:v>
                </c:pt>
                <c:pt idx="23">
                  <c:v>39660</c:v>
                </c:pt>
                <c:pt idx="24">
                  <c:v>39752</c:v>
                </c:pt>
                <c:pt idx="25">
                  <c:v>39844</c:v>
                </c:pt>
                <c:pt idx="26">
                  <c:v>39933</c:v>
                </c:pt>
                <c:pt idx="27">
                  <c:v>40025</c:v>
                </c:pt>
                <c:pt idx="28">
                  <c:v>40117</c:v>
                </c:pt>
                <c:pt idx="29">
                  <c:v>40209</c:v>
                </c:pt>
                <c:pt idx="30">
                  <c:v>40298</c:v>
                </c:pt>
                <c:pt idx="31">
                  <c:v>40390</c:v>
                </c:pt>
                <c:pt idx="32">
                  <c:v>40482</c:v>
                </c:pt>
                <c:pt idx="33">
                  <c:v>40574</c:v>
                </c:pt>
                <c:pt idx="34">
                  <c:v>40663</c:v>
                </c:pt>
                <c:pt idx="35">
                  <c:v>40755</c:v>
                </c:pt>
                <c:pt idx="36">
                  <c:v>40846</c:v>
                </c:pt>
                <c:pt idx="37">
                  <c:v>40939</c:v>
                </c:pt>
                <c:pt idx="38">
                  <c:v>41029</c:v>
                </c:pt>
                <c:pt idx="39">
                  <c:v>41121</c:v>
                </c:pt>
                <c:pt idx="40">
                  <c:v>41213</c:v>
                </c:pt>
                <c:pt idx="41">
                  <c:v>41305</c:v>
                </c:pt>
                <c:pt idx="42">
                  <c:v>41394</c:v>
                </c:pt>
                <c:pt idx="43">
                  <c:v>41486</c:v>
                </c:pt>
                <c:pt idx="44">
                  <c:v>41578</c:v>
                </c:pt>
                <c:pt idx="45">
                  <c:v>41670</c:v>
                </c:pt>
                <c:pt idx="46">
                  <c:v>41759</c:v>
                </c:pt>
                <c:pt idx="47">
                  <c:v>41851</c:v>
                </c:pt>
                <c:pt idx="48">
                  <c:v>41943</c:v>
                </c:pt>
                <c:pt idx="49">
                  <c:v>42035</c:v>
                </c:pt>
                <c:pt idx="50">
                  <c:v>42124</c:v>
                </c:pt>
                <c:pt idx="51">
                  <c:v>42216</c:v>
                </c:pt>
                <c:pt idx="52">
                  <c:v>42308</c:v>
                </c:pt>
                <c:pt idx="53">
                  <c:v>42490</c:v>
                </c:pt>
                <c:pt idx="54">
                  <c:v>42582</c:v>
                </c:pt>
                <c:pt idx="55">
                  <c:v>42674</c:v>
                </c:pt>
                <c:pt idx="56">
                  <c:v>42766</c:v>
                </c:pt>
                <c:pt idx="57">
                  <c:v>42855</c:v>
                </c:pt>
                <c:pt idx="58">
                  <c:v>42947</c:v>
                </c:pt>
              </c:numCache>
            </c:numRef>
          </c:cat>
          <c:val>
            <c:numRef>
              <c:f>Sheet1!$B$2:$B$60</c:f>
              <c:numCache>
                <c:formatCode>"$"#,##0_);[Red]\("$"#,##0\)</c:formatCode>
                <c:ptCount val="59"/>
                <c:pt idx="0">
                  <c:v>95263072</c:v>
                </c:pt>
                <c:pt idx="1">
                  <c:v>70175437</c:v>
                </c:pt>
                <c:pt idx="2">
                  <c:v>61448422</c:v>
                </c:pt>
                <c:pt idx="3">
                  <c:v>53751684</c:v>
                </c:pt>
                <c:pt idx="4">
                  <c:v>40157554</c:v>
                </c:pt>
                <c:pt idx="5">
                  <c:v>28780376</c:v>
                </c:pt>
                <c:pt idx="6">
                  <c:v>20442576</c:v>
                </c:pt>
                <c:pt idx="7">
                  <c:v>19934346</c:v>
                </c:pt>
                <c:pt idx="8">
                  <c:v>18519312</c:v>
                </c:pt>
                <c:pt idx="9">
                  <c:v>17534970</c:v>
                </c:pt>
                <c:pt idx="10">
                  <c:v>16159699</c:v>
                </c:pt>
                <c:pt idx="11">
                  <c:v>16180224</c:v>
                </c:pt>
                <c:pt idx="12">
                  <c:v>13801124</c:v>
                </c:pt>
                <c:pt idx="13">
                  <c:v>12585659</c:v>
                </c:pt>
                <c:pt idx="14">
                  <c:v>11732535</c:v>
                </c:pt>
                <c:pt idx="15">
                  <c:v>11455315</c:v>
                </c:pt>
                <c:pt idx="16">
                  <c:v>10474556</c:v>
                </c:pt>
                <c:pt idx="17">
                  <c:v>9408739</c:v>
                </c:pt>
                <c:pt idx="18">
                  <c:v>9047003</c:v>
                </c:pt>
                <c:pt idx="19">
                  <c:v>8927342</c:v>
                </c:pt>
                <c:pt idx="20">
                  <c:v>7147571</c:v>
                </c:pt>
                <c:pt idx="21">
                  <c:v>3063820</c:v>
                </c:pt>
                <c:pt idx="22">
                  <c:v>1352982</c:v>
                </c:pt>
                <c:pt idx="23">
                  <c:v>752080</c:v>
                </c:pt>
                <c:pt idx="24">
                  <c:v>342502</c:v>
                </c:pt>
                <c:pt idx="25">
                  <c:v>232735</c:v>
                </c:pt>
                <c:pt idx="26">
                  <c:v>154714</c:v>
                </c:pt>
                <c:pt idx="27">
                  <c:v>108065</c:v>
                </c:pt>
                <c:pt idx="28">
                  <c:v>70333</c:v>
                </c:pt>
                <c:pt idx="29">
                  <c:v>46774</c:v>
                </c:pt>
                <c:pt idx="30">
                  <c:v>31512</c:v>
                </c:pt>
                <c:pt idx="31">
                  <c:v>31125</c:v>
                </c:pt>
                <c:pt idx="32">
                  <c:v>29092</c:v>
                </c:pt>
                <c:pt idx="33">
                  <c:v>20963</c:v>
                </c:pt>
                <c:pt idx="34">
                  <c:v>16712</c:v>
                </c:pt>
                <c:pt idx="35">
                  <c:v>10497</c:v>
                </c:pt>
                <c:pt idx="36">
                  <c:v>7743</c:v>
                </c:pt>
                <c:pt idx="37">
                  <c:v>7666</c:v>
                </c:pt>
                <c:pt idx="38">
                  <c:v>5901</c:v>
                </c:pt>
                <c:pt idx="39">
                  <c:v>5985</c:v>
                </c:pt>
                <c:pt idx="40">
                  <c:v>6618</c:v>
                </c:pt>
                <c:pt idx="41">
                  <c:v>5671</c:v>
                </c:pt>
                <c:pt idx="42">
                  <c:v>5550</c:v>
                </c:pt>
                <c:pt idx="43">
                  <c:v>5550</c:v>
                </c:pt>
                <c:pt idx="44">
                  <c:v>5096</c:v>
                </c:pt>
                <c:pt idx="45">
                  <c:v>4008</c:v>
                </c:pt>
                <c:pt idx="46">
                  <c:v>4920</c:v>
                </c:pt>
                <c:pt idx="47">
                  <c:v>4905</c:v>
                </c:pt>
                <c:pt idx="48">
                  <c:v>5731</c:v>
                </c:pt>
                <c:pt idx="49">
                  <c:v>3970</c:v>
                </c:pt>
                <c:pt idx="50">
                  <c:v>4211</c:v>
                </c:pt>
                <c:pt idx="51">
                  <c:v>1363</c:v>
                </c:pt>
                <c:pt idx="52">
                  <c:v>1245</c:v>
                </c:pt>
                <c:pt idx="53">
                  <c:v>1297</c:v>
                </c:pt>
                <c:pt idx="54">
                  <c:v>2257</c:v>
                </c:pt>
                <c:pt idx="55">
                  <c:v>1356</c:v>
                </c:pt>
                <c:pt idx="56">
                  <c:v>1015</c:v>
                </c:pt>
                <c:pt idx="57">
                  <c:v>1323</c:v>
                </c:pt>
                <c:pt idx="58">
                  <c:v>1121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0A-40A0-A707-CF9C68985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2398504"/>
        <c:axId val="812391616"/>
      </c:lineChart>
      <c:dateAx>
        <c:axId val="812398504"/>
        <c:scaling>
          <c:orientation val="minMax"/>
          <c:max val="42948"/>
        </c:scaling>
        <c:delete val="0"/>
        <c:axPos val="b"/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1616"/>
        <c:crosses val="autoZero"/>
        <c:auto val="1"/>
        <c:lblOffset val="100"/>
        <c:baseTimeUnit val="months"/>
        <c:majorUnit val="46"/>
        <c:majorTimeUnit val="months"/>
      </c:dateAx>
      <c:valAx>
        <c:axId val="812391616"/>
        <c:scaling>
          <c:logBase val="10"/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39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F785-CC9B-4F47-B8FE-913672D71E76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6C94D-1A2D-4CA5-A50D-3A30A86F9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84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B299-5BC7-45FF-91B2-30D413895256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6A5E63-D995-4024-9EB0-6DACC1243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10E3FD-529B-4C76-B04C-517080CB6835}"/>
              </a:ext>
            </a:extLst>
          </p:cNvPr>
          <p:cNvSpPr/>
          <p:nvPr userDrawn="1"/>
        </p:nvSpPr>
        <p:spPr>
          <a:xfrm>
            <a:off x="7486650" y="5951095"/>
            <a:ext cx="1439993" cy="82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0BE97-0AB8-4063-B0BC-84DF950848E3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1D2-90EE-445D-9549-B3470D467603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493B-2B78-4441-8AAE-E59A110C2822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F0C44-C246-4CEA-902F-1B1F47563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EDAA-7AA0-4E35-91BD-FB6FC7CF76FC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4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750E-ABC6-4E1A-A646-E27D322E645E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2065-FC76-49AE-B31C-3F48F2DC83D6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3EB9-05E2-4ECA-8BD0-B1584F53B8BD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0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DC002-1CF4-476D-9508-72FE9E9FD602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FC3B-9455-44FF-9A4D-3ED798BB4906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7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939B-AEE5-4388-A6C0-00F72768C7AD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60FFC-38AA-46B5-A9FB-73AB1DC57E35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D20D-F37E-4BB9-9384-79154AD1BA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0816" y="6350040"/>
            <a:ext cx="195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11/20/2018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89BFEA-829C-4384-AC6E-DDCD2D9D9829}"/>
              </a:ext>
            </a:extLst>
          </p:cNvPr>
          <p:cNvSpPr txBox="1"/>
          <p:nvPr/>
        </p:nvSpPr>
        <p:spPr>
          <a:xfrm>
            <a:off x="973206" y="2495231"/>
            <a:ext cx="71975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Black" charset="0"/>
              </a:rPr>
              <a:t>Department of Veterans Affairs</a:t>
            </a:r>
          </a:p>
          <a:p>
            <a:pPr algn="ctr"/>
            <a:r>
              <a:rPr lang="en-US" sz="2400" dirty="0">
                <a:latin typeface="Arial Black" charset="0"/>
              </a:rPr>
              <a:t>Veteran Health Administration</a:t>
            </a:r>
          </a:p>
          <a:p>
            <a:pPr algn="ctr"/>
            <a:r>
              <a:rPr lang="en-US" sz="2400" dirty="0">
                <a:latin typeface="Arial Black" charset="0"/>
              </a:rPr>
              <a:t>Knowledge Based Systems</a:t>
            </a:r>
          </a:p>
          <a:p>
            <a:pPr algn="ctr"/>
            <a:r>
              <a:rPr lang="en-US" sz="1600" dirty="0">
                <a:latin typeface="Arial Black" charset="0"/>
              </a:rPr>
              <a:t>Informatics Architecture Support Services</a:t>
            </a:r>
          </a:p>
          <a:p>
            <a:pPr algn="ctr"/>
            <a:endParaRPr lang="en-US" sz="2400" dirty="0">
              <a:latin typeface="Arial Black" charset="0"/>
            </a:endParaRPr>
          </a:p>
          <a:p>
            <a:pPr algn="ctr"/>
            <a:endParaRPr lang="en-US" dirty="0">
              <a:latin typeface="Arial Black" charset="0"/>
            </a:endParaRPr>
          </a:p>
          <a:p>
            <a:pPr algn="ctr"/>
            <a:endParaRPr lang="en-US" dirty="0">
              <a:latin typeface="Arial Bl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290" y="3998569"/>
            <a:ext cx="74974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SOLOR Overview and Use Case Application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Kirsten Haake, Specialist Master, Deloitte &amp; Touche, LLC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 Black" charset="0"/>
              </a:rPr>
              <a:t>Andrew Sills, Specialist Senior, Deloitte &amp; Touche, LLC</a:t>
            </a:r>
          </a:p>
          <a:p>
            <a:pPr algn="ctr"/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Arial Black" charset="0"/>
            </a:endParaRPr>
          </a:p>
          <a:p>
            <a:pPr algn="ctr"/>
            <a:r>
              <a:rPr lang="en-US" sz="1600" dirty="0"/>
              <a:t>Veterans Health Administration, Office of Informatics &amp; Analytics and Health Informatics </a:t>
            </a:r>
            <a:r>
              <a:rPr lang="en-US" sz="1600" dirty="0" err="1"/>
              <a:t>Informatics</a:t>
            </a:r>
            <a:r>
              <a:rPr lang="en-US" sz="1600" dirty="0"/>
              <a:t> Architecture Support Services Contract VA701-16-C-0039-01 (VET10380.01)  Bi Weekly Web Based Workshops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SOLOR - </a:t>
            </a:r>
            <a:r>
              <a:rPr lang="en-US" sz="3600" i="1" dirty="0"/>
              <a:t>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289705"/>
            <a:ext cx="7886700" cy="1017417"/>
          </a:xfr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Localized terminologies remain necessary to satisfy operational needs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10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23184B-F222-4898-9201-9EDAE1514A66}"/>
              </a:ext>
            </a:extLst>
          </p:cNvPr>
          <p:cNvSpPr/>
          <p:nvPr/>
        </p:nvSpPr>
        <p:spPr>
          <a:xfrm>
            <a:off x="600075" y="2542681"/>
            <a:ext cx="794385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Standards can extend to other standards, e.g. SNOMED CT U.S. Extension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A5F2A-8A23-44CA-8778-EA01B938ED28}"/>
              </a:ext>
            </a:extLst>
          </p:cNvPr>
          <p:cNvSpPr/>
          <p:nvPr/>
        </p:nvSpPr>
        <p:spPr>
          <a:xfrm>
            <a:off x="664860" y="4084894"/>
            <a:ext cx="787906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Standardize the standards by integrating them into a common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F5866-9AD7-4F78-AE86-4A0785029973}"/>
              </a:ext>
            </a:extLst>
          </p:cNvPr>
          <p:cNvSpPr/>
          <p:nvPr/>
        </p:nvSpPr>
        <p:spPr>
          <a:xfrm>
            <a:off x="632467" y="5164810"/>
            <a:ext cx="7879065" cy="86793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Enable development, contribution and sharing of localized terminologies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3DDECB5C-8E3C-467C-BB8D-E356893443CB}"/>
              </a:ext>
            </a:extLst>
          </p:cNvPr>
          <p:cNvSpPr/>
          <p:nvPr/>
        </p:nvSpPr>
        <p:spPr>
          <a:xfrm>
            <a:off x="3642360" y="3410611"/>
            <a:ext cx="1211580" cy="6043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SOLOR In Action - </a:t>
            </a:r>
            <a:r>
              <a:rPr lang="en-US" sz="3600" i="1" dirty="0"/>
              <a:t>Integration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03EC7F-4515-4473-82B8-F3DCAD93DF28}"/>
              </a:ext>
            </a:extLst>
          </p:cNvPr>
          <p:cNvSpPr/>
          <p:nvPr/>
        </p:nvSpPr>
        <p:spPr>
          <a:xfrm>
            <a:off x="778879" y="3751830"/>
            <a:ext cx="1419558" cy="141955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Lump in right breast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9D9E19-F53C-4E57-85E0-E4A12C58044C}"/>
              </a:ext>
            </a:extLst>
          </p:cNvPr>
          <p:cNvSpPr/>
          <p:nvPr/>
        </p:nvSpPr>
        <p:spPr>
          <a:xfrm>
            <a:off x="3070172" y="2946705"/>
            <a:ext cx="1419558" cy="6714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of meaning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F5028-FD10-4867-A59A-9F7AC3ABD841}"/>
              </a:ext>
            </a:extLst>
          </p:cNvPr>
          <p:cNvSpPr/>
          <p:nvPr/>
        </p:nvSpPr>
        <p:spPr>
          <a:xfrm>
            <a:off x="3070172" y="4125903"/>
            <a:ext cx="1419558" cy="6714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of meaning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C61159-3A60-4E13-981B-00BBB7C1E1D4}"/>
              </a:ext>
            </a:extLst>
          </p:cNvPr>
          <p:cNvSpPr/>
          <p:nvPr/>
        </p:nvSpPr>
        <p:spPr>
          <a:xfrm>
            <a:off x="3070172" y="5250612"/>
            <a:ext cx="1419558" cy="6714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Unit of meaning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A53D5A-46CB-4061-AFA6-A225554F993C}"/>
              </a:ext>
            </a:extLst>
          </p:cNvPr>
          <p:cNvCxnSpPr>
            <a:stCxn id="13" idx="1"/>
            <a:endCxn id="12" idx="7"/>
          </p:cNvCxnSpPr>
          <p:nvPr/>
        </p:nvCxnSpPr>
        <p:spPr>
          <a:xfrm flipH="1">
            <a:off x="1990548" y="3282412"/>
            <a:ext cx="1079624" cy="67730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D35E860-725D-4B12-B645-D4591C05D29F}"/>
              </a:ext>
            </a:extLst>
          </p:cNvPr>
          <p:cNvCxnSpPr>
            <a:stCxn id="14" idx="1"/>
            <a:endCxn id="12" idx="6"/>
          </p:cNvCxnSpPr>
          <p:nvPr/>
        </p:nvCxnSpPr>
        <p:spPr>
          <a:xfrm flipH="1" flipV="1">
            <a:off x="2198437" y="4461609"/>
            <a:ext cx="87173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11B39C-4A3E-4C78-B862-ADD5D473B1F2}"/>
              </a:ext>
            </a:extLst>
          </p:cNvPr>
          <p:cNvCxnSpPr>
            <a:stCxn id="15" idx="1"/>
            <a:endCxn id="12" idx="5"/>
          </p:cNvCxnSpPr>
          <p:nvPr/>
        </p:nvCxnSpPr>
        <p:spPr>
          <a:xfrm flipH="1" flipV="1">
            <a:off x="1990548" y="4963499"/>
            <a:ext cx="1079624" cy="6228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4CBF5FA-35A2-475D-BCCF-7F6A652EF204}"/>
              </a:ext>
            </a:extLst>
          </p:cNvPr>
          <p:cNvSpPr txBox="1"/>
          <p:nvPr/>
        </p:nvSpPr>
        <p:spPr>
          <a:xfrm>
            <a:off x="5114201" y="1225370"/>
            <a:ext cx="3317827" cy="11695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/>
              <a:t>S</a:t>
            </a:r>
            <a:r>
              <a:rPr lang="en-US" sz="1400" i="1" dirty="0"/>
              <a:t>tatus: Active </a:t>
            </a:r>
          </a:p>
          <a:p>
            <a:r>
              <a:rPr lang="en-US" sz="1400" b="1" i="1" dirty="0"/>
              <a:t>T</a:t>
            </a:r>
            <a:r>
              <a:rPr lang="en-US" sz="1400" i="1" dirty="0"/>
              <a:t>ime: 2002-1-31 08:00:00</a:t>
            </a:r>
          </a:p>
          <a:p>
            <a:r>
              <a:rPr lang="en-US" sz="1400" b="1" i="1" dirty="0"/>
              <a:t>A</a:t>
            </a:r>
            <a:r>
              <a:rPr lang="en-US" sz="1400" i="1" dirty="0"/>
              <a:t>uthor: user </a:t>
            </a:r>
          </a:p>
          <a:p>
            <a:r>
              <a:rPr lang="en-US" sz="1400" b="1" i="1" dirty="0"/>
              <a:t>M</a:t>
            </a:r>
            <a:r>
              <a:rPr lang="en-US" sz="1400" i="1" dirty="0"/>
              <a:t>odule: SNOMEDCT core modules</a:t>
            </a:r>
          </a:p>
          <a:p>
            <a:r>
              <a:rPr lang="en-US" sz="1400" b="1" i="1" dirty="0"/>
              <a:t>P</a:t>
            </a:r>
            <a:r>
              <a:rPr lang="en-US" sz="1400" i="1" dirty="0"/>
              <a:t>ath: development path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FB4D5F-63D6-4185-97EC-C2B6485DBADD}"/>
              </a:ext>
            </a:extLst>
          </p:cNvPr>
          <p:cNvSpPr txBox="1"/>
          <p:nvPr/>
        </p:nvSpPr>
        <p:spPr>
          <a:xfrm>
            <a:off x="319530" y="1409619"/>
            <a:ext cx="2314774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Basic Building Blocks: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Unit of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Assemblage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STAMP</a:t>
            </a:r>
          </a:p>
        </p:txBody>
      </p:sp>
      <p:sp>
        <p:nvSpPr>
          <p:cNvPr id="42" name="Callout: Line 41">
            <a:extLst>
              <a:ext uri="{FF2B5EF4-FFF2-40B4-BE49-F238E27FC236}">
                <a16:creationId xmlns:a16="http://schemas.microsoft.com/office/drawing/2014/main" id="{A8FF796B-3B2E-47D5-B5B9-8DB298D6D7AD}"/>
              </a:ext>
            </a:extLst>
          </p:cNvPr>
          <p:cNvSpPr/>
          <p:nvPr/>
        </p:nvSpPr>
        <p:spPr>
          <a:xfrm>
            <a:off x="5281839" y="2946288"/>
            <a:ext cx="3176361" cy="478201"/>
          </a:xfrm>
          <a:prstGeom prst="borderCallout1">
            <a:avLst>
              <a:gd name="adj1" fmla="val 18750"/>
              <a:gd name="adj2" fmla="val -8333"/>
              <a:gd name="adj3" fmla="val 63102"/>
              <a:gd name="adj4" fmla="val -222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English description</a:t>
            </a:r>
            <a:r>
              <a:rPr lang="en-US" sz="1400" i="1" dirty="0">
                <a:solidFill>
                  <a:schemeClr val="tx1"/>
                </a:solidFill>
              </a:rPr>
              <a:t>: Mass in right breast; English language; </a:t>
            </a:r>
            <a:r>
              <a:rPr lang="en-US" sz="1400" i="1" u="sng" dirty="0">
                <a:solidFill>
                  <a:schemeClr val="tx1"/>
                </a:solidFill>
              </a:rPr>
              <a:t>synonym</a:t>
            </a:r>
          </a:p>
        </p:txBody>
      </p:sp>
      <p:sp>
        <p:nvSpPr>
          <p:cNvPr id="43" name="Callout: Line 42">
            <a:extLst>
              <a:ext uri="{FF2B5EF4-FFF2-40B4-BE49-F238E27FC236}">
                <a16:creationId xmlns:a16="http://schemas.microsoft.com/office/drawing/2014/main" id="{27B0EBB7-22E4-4675-AC24-A0EE4A243B21}"/>
              </a:ext>
            </a:extLst>
          </p:cNvPr>
          <p:cNvSpPr/>
          <p:nvPr/>
        </p:nvSpPr>
        <p:spPr>
          <a:xfrm>
            <a:off x="5255667" y="4139493"/>
            <a:ext cx="3176362" cy="478201"/>
          </a:xfrm>
          <a:prstGeom prst="borderCallout1">
            <a:avLst>
              <a:gd name="adj1" fmla="val 18750"/>
              <a:gd name="adj2" fmla="val -8333"/>
              <a:gd name="adj3" fmla="val 63102"/>
              <a:gd name="adj4" fmla="val -222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English description</a:t>
            </a:r>
            <a:r>
              <a:rPr lang="en-US" sz="1400" i="1" dirty="0">
                <a:solidFill>
                  <a:schemeClr val="tx1"/>
                </a:solidFill>
              </a:rPr>
              <a:t>: Lump in right breast (finding); </a:t>
            </a:r>
            <a:r>
              <a:rPr lang="en-US" sz="1400" i="1" u="sng" dirty="0">
                <a:solidFill>
                  <a:schemeClr val="tx1"/>
                </a:solidFill>
              </a:rPr>
              <a:t>fully specified name</a:t>
            </a:r>
          </a:p>
        </p:txBody>
      </p:sp>
      <p:sp>
        <p:nvSpPr>
          <p:cNvPr id="44" name="Callout: Line 43">
            <a:extLst>
              <a:ext uri="{FF2B5EF4-FFF2-40B4-BE49-F238E27FC236}">
                <a16:creationId xmlns:a16="http://schemas.microsoft.com/office/drawing/2014/main" id="{0D995970-DE8E-4C4A-9BD7-8CAE70849AF6}"/>
              </a:ext>
            </a:extLst>
          </p:cNvPr>
          <p:cNvSpPr/>
          <p:nvPr/>
        </p:nvSpPr>
        <p:spPr>
          <a:xfrm>
            <a:off x="5255665" y="5283255"/>
            <a:ext cx="3176363" cy="478201"/>
          </a:xfrm>
          <a:prstGeom prst="borderCallout1">
            <a:avLst>
              <a:gd name="adj1" fmla="val 18750"/>
              <a:gd name="adj2" fmla="val -8333"/>
              <a:gd name="adj3" fmla="val 63102"/>
              <a:gd name="adj4" fmla="val -222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EL++ inferred: </a:t>
            </a:r>
            <a:r>
              <a:rPr lang="en-US" sz="1400" i="1" dirty="0">
                <a:solidFill>
                  <a:schemeClr val="tx1"/>
                </a:solidFill>
              </a:rPr>
              <a:t>Necessary And </a:t>
            </a:r>
          </a:p>
          <a:p>
            <a:r>
              <a:rPr lang="en-US" sz="1400" i="1" dirty="0">
                <a:solidFill>
                  <a:schemeClr val="tx1"/>
                </a:solidFill>
              </a:rPr>
              <a:t>	1)Breast lump (finding)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8DB92E4-0459-4556-914F-8C03E6796996}"/>
              </a:ext>
            </a:extLst>
          </p:cNvPr>
          <p:cNvCxnSpPr>
            <a:cxnSpLocks/>
            <a:stCxn id="21" idx="3"/>
            <a:endCxn id="43" idx="0"/>
          </p:cNvCxnSpPr>
          <p:nvPr/>
        </p:nvCxnSpPr>
        <p:spPr>
          <a:xfrm>
            <a:off x="8432028" y="1810146"/>
            <a:ext cx="1" cy="2568448"/>
          </a:xfrm>
          <a:prstGeom prst="bentConnector3">
            <a:avLst>
              <a:gd name="adj1" fmla="val 2286010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84402EE-1EAB-4A20-AE09-B734FF079C05}"/>
              </a:ext>
            </a:extLst>
          </p:cNvPr>
          <p:cNvCxnSpPr>
            <a:cxnSpLocks/>
            <a:stCxn id="21" idx="3"/>
            <a:endCxn id="44" idx="0"/>
          </p:cNvCxnSpPr>
          <p:nvPr/>
        </p:nvCxnSpPr>
        <p:spPr>
          <a:xfrm>
            <a:off x="8432028" y="1810146"/>
            <a:ext cx="12700" cy="3712210"/>
          </a:xfrm>
          <a:prstGeom prst="bentConnector3">
            <a:avLst>
              <a:gd name="adj1" fmla="val 180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BBAA354-B910-4978-BBFD-93CD83898B2A}"/>
              </a:ext>
            </a:extLst>
          </p:cNvPr>
          <p:cNvCxnSpPr>
            <a:cxnSpLocks/>
            <a:stCxn id="21" idx="3"/>
            <a:endCxn id="42" idx="0"/>
          </p:cNvCxnSpPr>
          <p:nvPr/>
        </p:nvCxnSpPr>
        <p:spPr>
          <a:xfrm>
            <a:off x="8432028" y="1810146"/>
            <a:ext cx="26172" cy="1375243"/>
          </a:xfrm>
          <a:prstGeom prst="bentConnector3">
            <a:avLst>
              <a:gd name="adj1" fmla="val 856992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1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FA95724-4F96-4375-A8EF-5AC7F4152E97}"/>
              </a:ext>
            </a:extLst>
          </p:cNvPr>
          <p:cNvSpPr/>
          <p:nvPr/>
        </p:nvSpPr>
        <p:spPr>
          <a:xfrm>
            <a:off x="2846368" y="1596389"/>
            <a:ext cx="1282892" cy="727712"/>
          </a:xfrm>
          <a:prstGeom prst="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LOINC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7F1FB-868B-444E-A2CA-81EBB708A192}"/>
              </a:ext>
            </a:extLst>
          </p:cNvPr>
          <p:cNvSpPr/>
          <p:nvPr/>
        </p:nvSpPr>
        <p:spPr>
          <a:xfrm>
            <a:off x="937260" y="1653539"/>
            <a:ext cx="952500" cy="670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SNOMED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SOLOR – </a:t>
            </a:r>
            <a:r>
              <a:rPr lang="en-US" sz="3600" i="1" dirty="0"/>
              <a:t>Single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12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F2F3D-66E9-4AA1-B5F0-6E035B570C56}"/>
              </a:ext>
            </a:extLst>
          </p:cNvPr>
          <p:cNvSpPr/>
          <p:nvPr/>
        </p:nvSpPr>
        <p:spPr>
          <a:xfrm>
            <a:off x="365759" y="1432561"/>
            <a:ext cx="8397241" cy="1076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57099-3F27-4CBE-A120-0F6C498406C5}"/>
              </a:ext>
            </a:extLst>
          </p:cNvPr>
          <p:cNvSpPr txBox="1"/>
          <p:nvPr/>
        </p:nvSpPr>
        <p:spPr>
          <a:xfrm>
            <a:off x="1386840" y="1247894"/>
            <a:ext cx="1390093" cy="370988"/>
          </a:xfrm>
          <a:prstGeom prst="rect">
            <a:avLst/>
          </a:prstGeom>
          <a:solidFill>
            <a:srgbClr val="F6F4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Source Files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F3A196-5588-4336-9ED5-D4DED0F608B5}"/>
              </a:ext>
            </a:extLst>
          </p:cNvPr>
          <p:cNvSpPr/>
          <p:nvPr/>
        </p:nvSpPr>
        <p:spPr>
          <a:xfrm>
            <a:off x="4822190" y="1596387"/>
            <a:ext cx="1007110" cy="72480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RxNorm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2FCA34C7-25F9-492C-8DD9-91F75F40AD81}"/>
              </a:ext>
            </a:extLst>
          </p:cNvPr>
          <p:cNvSpPr/>
          <p:nvPr/>
        </p:nvSpPr>
        <p:spPr>
          <a:xfrm>
            <a:off x="6728461" y="1653539"/>
            <a:ext cx="1146096" cy="667649"/>
          </a:xfrm>
          <a:prstGeom prst="pentagon">
            <a:avLst/>
          </a:prstGeom>
          <a:solidFill>
            <a:srgbClr val="FFD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16" name="Flowchart: Predefined Process 15">
            <a:extLst>
              <a:ext uri="{FF2B5EF4-FFF2-40B4-BE49-F238E27FC236}">
                <a16:creationId xmlns:a16="http://schemas.microsoft.com/office/drawing/2014/main" id="{BD8687A5-121C-4752-9A92-635A9FA4FBBA}"/>
              </a:ext>
            </a:extLst>
          </p:cNvPr>
          <p:cNvSpPr/>
          <p:nvPr/>
        </p:nvSpPr>
        <p:spPr>
          <a:xfrm>
            <a:off x="931333" y="3095561"/>
            <a:ext cx="1213994" cy="612306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SNOMED</a:t>
            </a:r>
          </a:p>
        </p:txBody>
      </p:sp>
      <p:sp>
        <p:nvSpPr>
          <p:cNvPr id="17" name="Flowchart: Predefined Process 16">
            <a:extLst>
              <a:ext uri="{FF2B5EF4-FFF2-40B4-BE49-F238E27FC236}">
                <a16:creationId xmlns:a16="http://schemas.microsoft.com/office/drawing/2014/main" id="{18081EFD-B86B-4047-A0BB-BA10584D30FD}"/>
              </a:ext>
            </a:extLst>
          </p:cNvPr>
          <p:cNvSpPr/>
          <p:nvPr/>
        </p:nvSpPr>
        <p:spPr>
          <a:xfrm>
            <a:off x="2846367" y="3095561"/>
            <a:ext cx="1169373" cy="612306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LOINC</a:t>
            </a:r>
          </a:p>
        </p:txBody>
      </p:sp>
      <p:sp>
        <p:nvSpPr>
          <p:cNvPr id="18" name="Flowchart: Predefined Process 17">
            <a:extLst>
              <a:ext uri="{FF2B5EF4-FFF2-40B4-BE49-F238E27FC236}">
                <a16:creationId xmlns:a16="http://schemas.microsoft.com/office/drawing/2014/main" id="{29C718B1-0E08-4E67-8193-815D7471CAD3}"/>
              </a:ext>
            </a:extLst>
          </p:cNvPr>
          <p:cNvSpPr/>
          <p:nvPr/>
        </p:nvSpPr>
        <p:spPr>
          <a:xfrm>
            <a:off x="4810509" y="3095561"/>
            <a:ext cx="1169374" cy="612306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RxNorm</a:t>
            </a:r>
          </a:p>
        </p:txBody>
      </p:sp>
      <p:sp>
        <p:nvSpPr>
          <p:cNvPr id="19" name="Flowchart: Predefined Process 18">
            <a:extLst>
              <a:ext uri="{FF2B5EF4-FFF2-40B4-BE49-F238E27FC236}">
                <a16:creationId xmlns:a16="http://schemas.microsoft.com/office/drawing/2014/main" id="{28475232-9EA9-4EB0-84E2-6C825C7521C1}"/>
              </a:ext>
            </a:extLst>
          </p:cNvPr>
          <p:cNvSpPr/>
          <p:nvPr/>
        </p:nvSpPr>
        <p:spPr>
          <a:xfrm>
            <a:off x="6791061" y="3095560"/>
            <a:ext cx="1169373" cy="612306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121846-E07F-487F-A92C-8EB470C532BE}"/>
              </a:ext>
            </a:extLst>
          </p:cNvPr>
          <p:cNvSpPr/>
          <p:nvPr/>
        </p:nvSpPr>
        <p:spPr>
          <a:xfrm>
            <a:off x="365759" y="2842261"/>
            <a:ext cx="8389621" cy="10678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C00C71-B809-4DD3-A5AD-7BCDCFBD2A13}"/>
              </a:ext>
            </a:extLst>
          </p:cNvPr>
          <p:cNvSpPr txBox="1"/>
          <p:nvPr/>
        </p:nvSpPr>
        <p:spPr>
          <a:xfrm>
            <a:off x="1280159" y="2643642"/>
            <a:ext cx="3734583" cy="369332"/>
          </a:xfrm>
          <a:prstGeom prst="rect">
            <a:avLst/>
          </a:prstGeom>
          <a:solidFill>
            <a:srgbClr val="F6F4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Common Model – SOLOR Ecosystem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844EB-C1EE-403A-A540-911E673670F1}"/>
              </a:ext>
            </a:extLst>
          </p:cNvPr>
          <p:cNvSpPr/>
          <p:nvPr/>
        </p:nvSpPr>
        <p:spPr>
          <a:xfrm>
            <a:off x="662940" y="4901753"/>
            <a:ext cx="1531620" cy="455108"/>
          </a:xfrm>
          <a:prstGeom prst="rect">
            <a:avLst/>
          </a:prstGeom>
          <a:solidFill>
            <a:srgbClr val="002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Versioned Concept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4031A9-B418-4A4C-B55F-B2A10F480A2A}"/>
              </a:ext>
            </a:extLst>
          </p:cNvPr>
          <p:cNvSpPr/>
          <p:nvPr/>
        </p:nvSpPr>
        <p:spPr>
          <a:xfrm>
            <a:off x="3327409" y="4306549"/>
            <a:ext cx="1816081" cy="46709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Versioned Descriptions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C9B893-DC19-4FE6-AC7B-6389059C670E}"/>
              </a:ext>
            </a:extLst>
          </p:cNvPr>
          <p:cNvSpPr/>
          <p:nvPr/>
        </p:nvSpPr>
        <p:spPr>
          <a:xfrm>
            <a:off x="3327408" y="4894132"/>
            <a:ext cx="1816076" cy="4670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Versioned Definitions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E6531A-0429-4507-B5DA-08650D322C61}"/>
              </a:ext>
            </a:extLst>
          </p:cNvPr>
          <p:cNvSpPr/>
          <p:nvPr/>
        </p:nvSpPr>
        <p:spPr>
          <a:xfrm>
            <a:off x="3327408" y="5501318"/>
            <a:ext cx="1816076" cy="467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Versioned Extensions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591FBE-7494-4B93-9AB9-95A6A4740CC0}"/>
              </a:ext>
            </a:extLst>
          </p:cNvPr>
          <p:cNvSpPr/>
          <p:nvPr/>
        </p:nvSpPr>
        <p:spPr>
          <a:xfrm>
            <a:off x="373379" y="4137078"/>
            <a:ext cx="8389621" cy="19132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301EA9-308F-44D6-8038-DFC8709E91C3}"/>
              </a:ext>
            </a:extLst>
          </p:cNvPr>
          <p:cNvSpPr txBox="1"/>
          <p:nvPr/>
        </p:nvSpPr>
        <p:spPr>
          <a:xfrm>
            <a:off x="1280159" y="3953525"/>
            <a:ext cx="2019301" cy="369332"/>
          </a:xfrm>
          <a:prstGeom prst="rect">
            <a:avLst/>
          </a:prstGeom>
          <a:solidFill>
            <a:srgbClr val="ECE8EC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Conceptual Model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51C9D92-C193-44C3-A7B4-5E1F22379367}"/>
              </a:ext>
            </a:extLst>
          </p:cNvPr>
          <p:cNvCxnSpPr>
            <a:cxnSpLocks/>
            <a:stCxn id="22" idx="3"/>
            <a:endCxn id="35" idx="1"/>
          </p:cNvCxnSpPr>
          <p:nvPr/>
        </p:nvCxnSpPr>
        <p:spPr>
          <a:xfrm flipV="1">
            <a:off x="2194560" y="4540095"/>
            <a:ext cx="1132849" cy="589212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EAE3190D-1DE1-4638-8AD0-E207D5D85C73}"/>
              </a:ext>
            </a:extLst>
          </p:cNvPr>
          <p:cNvCxnSpPr>
            <a:cxnSpLocks/>
            <a:stCxn id="22" idx="3"/>
            <a:endCxn id="36" idx="1"/>
          </p:cNvCxnSpPr>
          <p:nvPr/>
        </p:nvCxnSpPr>
        <p:spPr>
          <a:xfrm flipV="1">
            <a:off x="2194560" y="5127678"/>
            <a:ext cx="1132848" cy="162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2BA7BB5F-7CAE-4ED7-AE26-36615B3A9B83}"/>
              </a:ext>
            </a:extLst>
          </p:cNvPr>
          <p:cNvCxnSpPr>
            <a:cxnSpLocks/>
            <a:stCxn id="22" idx="3"/>
            <a:endCxn id="37" idx="1"/>
          </p:cNvCxnSpPr>
          <p:nvPr/>
        </p:nvCxnSpPr>
        <p:spPr>
          <a:xfrm>
            <a:off x="2194560" y="5129307"/>
            <a:ext cx="1132848" cy="60555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4BA2FFC-7436-4548-8DB3-38E7499BFBF1}"/>
              </a:ext>
            </a:extLst>
          </p:cNvPr>
          <p:cNvSpPr txBox="1"/>
          <p:nvPr/>
        </p:nvSpPr>
        <p:spPr>
          <a:xfrm>
            <a:off x="5464721" y="4501970"/>
            <a:ext cx="2665819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/>
              <a:t>S</a:t>
            </a:r>
            <a:r>
              <a:rPr lang="en-US" sz="1400" i="1" dirty="0"/>
              <a:t>tatus: Active </a:t>
            </a:r>
          </a:p>
          <a:p>
            <a:r>
              <a:rPr lang="en-US" sz="1400" b="1" i="1" dirty="0"/>
              <a:t>T</a:t>
            </a:r>
            <a:r>
              <a:rPr lang="en-US" sz="1400" i="1" dirty="0"/>
              <a:t>ime: 2002-1-31 08:00:00</a:t>
            </a:r>
          </a:p>
          <a:p>
            <a:r>
              <a:rPr lang="en-US" sz="1400" b="1" i="1" dirty="0"/>
              <a:t>A</a:t>
            </a:r>
            <a:r>
              <a:rPr lang="en-US" sz="1400" i="1" dirty="0"/>
              <a:t>uthor: user </a:t>
            </a:r>
          </a:p>
          <a:p>
            <a:r>
              <a:rPr lang="en-US" sz="1400" b="1" i="1" dirty="0"/>
              <a:t>M</a:t>
            </a:r>
            <a:r>
              <a:rPr lang="en-US" sz="1400" i="1" dirty="0"/>
              <a:t>odule: SNOMEDCT core modules</a:t>
            </a:r>
          </a:p>
          <a:p>
            <a:r>
              <a:rPr lang="en-US" sz="1400" b="1" i="1" dirty="0"/>
              <a:t>P</a:t>
            </a:r>
            <a:r>
              <a:rPr lang="en-US" sz="1400" i="1" dirty="0"/>
              <a:t>ath: development path</a:t>
            </a:r>
          </a:p>
        </p:txBody>
      </p:sp>
    </p:spTree>
    <p:extLst>
      <p:ext uri="{BB962C8B-B14F-4D97-AF65-F5344CB8AC3E}">
        <p14:creationId xmlns:p14="http://schemas.microsoft.com/office/powerpoint/2010/main" val="36354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F9DB3-9060-4F27-A222-9B21F40B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529F39-4717-4C0A-A347-DAB972E9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Use Case – Precision Medicine</a:t>
            </a:r>
            <a:endParaRPr lang="en-US" sz="3600" i="1" dirty="0"/>
          </a:p>
        </p:txBody>
      </p:sp>
      <p:sp>
        <p:nvSpPr>
          <p:cNvPr id="9" name="Kicker">
            <a:extLst>
              <a:ext uri="{FF2B5EF4-FFF2-40B4-BE49-F238E27FC236}">
                <a16:creationId xmlns:a16="http://schemas.microsoft.com/office/drawing/2014/main" id="{35ADB691-BFFD-4AD7-9306-68AE4250203E}"/>
              </a:ext>
            </a:extLst>
          </p:cNvPr>
          <p:cNvSpPr txBox="1"/>
          <p:nvPr/>
        </p:nvSpPr>
        <p:spPr>
          <a:xfrm>
            <a:off x="129540" y="5522609"/>
            <a:ext cx="9115028" cy="595741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88900" tIns="88900" rIns="88900" bIns="8890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This data is not structured in the EHRs in a format useful for clinical decision support, research, or interoperability. 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951D48F-78C6-44A3-B853-68A143CA8FE6}"/>
              </a:ext>
            </a:extLst>
          </p:cNvPr>
          <p:cNvSpPr txBox="1">
            <a:spLocks/>
          </p:cNvSpPr>
          <p:nvPr/>
        </p:nvSpPr>
        <p:spPr>
          <a:xfrm>
            <a:off x="6069836" y="1957119"/>
            <a:ext cx="2451670" cy="417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900" b="1" kern="0" spc="250" baseline="0" dirty="0">
                <a:solidFill>
                  <a:schemeClr val="accent5"/>
                </a:solidFill>
                <a:ea typeface="Nexa Black" charset="0"/>
                <a:cs typeface="Nexa Black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pc="-30">
                <a:ea typeface="Open Sans" charset="0"/>
                <a:cs typeface="Open Sans" charset="0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spc="-30">
                <a:ea typeface="Open Sans" charset="0"/>
                <a:cs typeface="Open Sans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spc="-30">
                <a:ea typeface="Open Sans" charset="0"/>
                <a:cs typeface="Open Sans" charset="0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spc="-30"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GENOMIC INFORMATION IS VALUABLE FOR: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B26E5A-B45B-4D0E-9B10-5648EDAF5960}"/>
              </a:ext>
            </a:extLst>
          </p:cNvPr>
          <p:cNvSpPr txBox="1">
            <a:spLocks/>
          </p:cNvSpPr>
          <p:nvPr/>
        </p:nvSpPr>
        <p:spPr>
          <a:xfrm>
            <a:off x="171610" y="1239438"/>
            <a:ext cx="8800779" cy="583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As the cost of genetic testing continues to decrease, genetic information is becoming a more common addition to an individual’s health records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FFB4B3-1A40-436E-9C13-49029946494B}"/>
              </a:ext>
            </a:extLst>
          </p:cNvPr>
          <p:cNvGrpSpPr>
            <a:grpSpLocks noChangeAspect="1"/>
          </p:cNvGrpSpPr>
          <p:nvPr/>
        </p:nvGrpSpPr>
        <p:grpSpPr>
          <a:xfrm>
            <a:off x="5951988" y="2640634"/>
            <a:ext cx="457200" cy="457200"/>
            <a:chOff x="11106151" y="1662113"/>
            <a:chExt cx="520700" cy="520700"/>
          </a:xfrm>
        </p:grpSpPr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C946251-A9F3-4393-831C-98C79D56A1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06151" y="1662113"/>
              <a:ext cx="520700" cy="520700"/>
            </a:xfrm>
            <a:custGeom>
              <a:avLst/>
              <a:gdLst>
                <a:gd name="T0" fmla="*/ 312 w 657"/>
                <a:gd name="T1" fmla="*/ 656 h 656"/>
                <a:gd name="T2" fmla="*/ 262 w 657"/>
                <a:gd name="T3" fmla="*/ 650 h 656"/>
                <a:gd name="T4" fmla="*/ 200 w 657"/>
                <a:gd name="T5" fmla="*/ 631 h 656"/>
                <a:gd name="T6" fmla="*/ 120 w 657"/>
                <a:gd name="T7" fmla="*/ 581 h 656"/>
                <a:gd name="T8" fmla="*/ 55 w 657"/>
                <a:gd name="T9" fmla="*/ 511 h 656"/>
                <a:gd name="T10" fmla="*/ 15 w 657"/>
                <a:gd name="T11" fmla="*/ 426 h 656"/>
                <a:gd name="T12" fmla="*/ 3 w 657"/>
                <a:gd name="T13" fmla="*/ 379 h 656"/>
                <a:gd name="T14" fmla="*/ 0 w 657"/>
                <a:gd name="T15" fmla="*/ 329 h 656"/>
                <a:gd name="T16" fmla="*/ 1 w 657"/>
                <a:gd name="T17" fmla="*/ 295 h 656"/>
                <a:gd name="T18" fmla="*/ 9 w 657"/>
                <a:gd name="T19" fmla="*/ 246 h 656"/>
                <a:gd name="T20" fmla="*/ 39 w 657"/>
                <a:gd name="T21" fmla="*/ 172 h 656"/>
                <a:gd name="T22" fmla="*/ 95 w 657"/>
                <a:gd name="T23" fmla="*/ 97 h 656"/>
                <a:gd name="T24" fmla="*/ 172 w 657"/>
                <a:gd name="T25" fmla="*/ 39 h 656"/>
                <a:gd name="T26" fmla="*/ 246 w 657"/>
                <a:gd name="T27" fmla="*/ 11 h 656"/>
                <a:gd name="T28" fmla="*/ 294 w 657"/>
                <a:gd name="T29" fmla="*/ 1 h 656"/>
                <a:gd name="T30" fmla="*/ 328 w 657"/>
                <a:gd name="T31" fmla="*/ 0 h 656"/>
                <a:gd name="T32" fmla="*/ 379 w 657"/>
                <a:gd name="T33" fmla="*/ 4 h 656"/>
                <a:gd name="T34" fmla="*/ 426 w 657"/>
                <a:gd name="T35" fmla="*/ 15 h 656"/>
                <a:gd name="T36" fmla="*/ 512 w 657"/>
                <a:gd name="T37" fmla="*/ 56 h 656"/>
                <a:gd name="T38" fmla="*/ 581 w 657"/>
                <a:gd name="T39" fmla="*/ 119 h 656"/>
                <a:gd name="T40" fmla="*/ 631 w 657"/>
                <a:gd name="T41" fmla="*/ 200 h 656"/>
                <a:gd name="T42" fmla="*/ 650 w 657"/>
                <a:gd name="T43" fmla="*/ 262 h 656"/>
                <a:gd name="T44" fmla="*/ 657 w 657"/>
                <a:gd name="T45" fmla="*/ 311 h 656"/>
                <a:gd name="T46" fmla="*/ 657 w 657"/>
                <a:gd name="T47" fmla="*/ 345 h 656"/>
                <a:gd name="T48" fmla="*/ 650 w 657"/>
                <a:gd name="T49" fmla="*/ 395 h 656"/>
                <a:gd name="T50" fmla="*/ 631 w 657"/>
                <a:gd name="T51" fmla="*/ 456 h 656"/>
                <a:gd name="T52" fmla="*/ 581 w 657"/>
                <a:gd name="T53" fmla="*/ 537 h 656"/>
                <a:gd name="T54" fmla="*/ 512 w 657"/>
                <a:gd name="T55" fmla="*/ 600 h 656"/>
                <a:gd name="T56" fmla="*/ 426 w 657"/>
                <a:gd name="T57" fmla="*/ 642 h 656"/>
                <a:gd name="T58" fmla="*/ 379 w 657"/>
                <a:gd name="T59" fmla="*/ 654 h 656"/>
                <a:gd name="T60" fmla="*/ 328 w 657"/>
                <a:gd name="T61" fmla="*/ 656 h 656"/>
                <a:gd name="T62" fmla="*/ 328 w 657"/>
                <a:gd name="T63" fmla="*/ 38 h 656"/>
                <a:gd name="T64" fmla="*/ 242 w 657"/>
                <a:gd name="T65" fmla="*/ 51 h 656"/>
                <a:gd name="T66" fmla="*/ 165 w 657"/>
                <a:gd name="T67" fmla="*/ 87 h 656"/>
                <a:gd name="T68" fmla="*/ 103 w 657"/>
                <a:gd name="T69" fmla="*/ 144 h 656"/>
                <a:gd name="T70" fmla="*/ 60 w 657"/>
                <a:gd name="T71" fmla="*/ 215 h 656"/>
                <a:gd name="T72" fmla="*/ 39 w 657"/>
                <a:gd name="T73" fmla="*/ 298 h 656"/>
                <a:gd name="T74" fmla="*/ 39 w 657"/>
                <a:gd name="T75" fmla="*/ 358 h 656"/>
                <a:gd name="T76" fmla="*/ 60 w 657"/>
                <a:gd name="T77" fmla="*/ 442 h 656"/>
                <a:gd name="T78" fmla="*/ 103 w 657"/>
                <a:gd name="T79" fmla="*/ 513 h 656"/>
                <a:gd name="T80" fmla="*/ 165 w 657"/>
                <a:gd name="T81" fmla="*/ 569 h 656"/>
                <a:gd name="T82" fmla="*/ 242 w 657"/>
                <a:gd name="T83" fmla="*/ 607 h 656"/>
                <a:gd name="T84" fmla="*/ 328 w 657"/>
                <a:gd name="T85" fmla="*/ 619 h 656"/>
                <a:gd name="T86" fmla="*/ 387 w 657"/>
                <a:gd name="T87" fmla="*/ 613 h 656"/>
                <a:gd name="T88" fmla="*/ 467 w 657"/>
                <a:gd name="T89" fmla="*/ 584 h 656"/>
                <a:gd name="T90" fmla="*/ 534 w 657"/>
                <a:gd name="T91" fmla="*/ 534 h 656"/>
                <a:gd name="T92" fmla="*/ 584 w 657"/>
                <a:gd name="T93" fmla="*/ 467 h 656"/>
                <a:gd name="T94" fmla="*/ 614 w 657"/>
                <a:gd name="T95" fmla="*/ 387 h 656"/>
                <a:gd name="T96" fmla="*/ 619 w 657"/>
                <a:gd name="T97" fmla="*/ 329 h 656"/>
                <a:gd name="T98" fmla="*/ 606 w 657"/>
                <a:gd name="T99" fmla="*/ 242 h 656"/>
                <a:gd name="T100" fmla="*/ 569 w 657"/>
                <a:gd name="T101" fmla="*/ 165 h 656"/>
                <a:gd name="T102" fmla="*/ 513 w 657"/>
                <a:gd name="T103" fmla="*/ 103 h 656"/>
                <a:gd name="T104" fmla="*/ 442 w 657"/>
                <a:gd name="T105" fmla="*/ 60 h 656"/>
                <a:gd name="T106" fmla="*/ 357 w 657"/>
                <a:gd name="T107" fmla="*/ 39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6">
                  <a:moveTo>
                    <a:pt x="328" y="656"/>
                  </a:moveTo>
                  <a:lnTo>
                    <a:pt x="328" y="656"/>
                  </a:lnTo>
                  <a:lnTo>
                    <a:pt x="312" y="656"/>
                  </a:lnTo>
                  <a:lnTo>
                    <a:pt x="294" y="655"/>
                  </a:lnTo>
                  <a:lnTo>
                    <a:pt x="278" y="654"/>
                  </a:lnTo>
                  <a:lnTo>
                    <a:pt x="262" y="650"/>
                  </a:lnTo>
                  <a:lnTo>
                    <a:pt x="246" y="647"/>
                  </a:lnTo>
                  <a:lnTo>
                    <a:pt x="231" y="642"/>
                  </a:lnTo>
                  <a:lnTo>
                    <a:pt x="200" y="631"/>
                  </a:lnTo>
                  <a:lnTo>
                    <a:pt x="172" y="618"/>
                  </a:lnTo>
                  <a:lnTo>
                    <a:pt x="145" y="600"/>
                  </a:lnTo>
                  <a:lnTo>
                    <a:pt x="120" y="581"/>
                  </a:lnTo>
                  <a:lnTo>
                    <a:pt x="95" y="561"/>
                  </a:lnTo>
                  <a:lnTo>
                    <a:pt x="75" y="537"/>
                  </a:lnTo>
                  <a:lnTo>
                    <a:pt x="55" y="511"/>
                  </a:lnTo>
                  <a:lnTo>
                    <a:pt x="39" y="485"/>
                  </a:lnTo>
                  <a:lnTo>
                    <a:pt x="26" y="456"/>
                  </a:lnTo>
                  <a:lnTo>
                    <a:pt x="15" y="426"/>
                  </a:lnTo>
                  <a:lnTo>
                    <a:pt x="9" y="411"/>
                  </a:lnTo>
                  <a:lnTo>
                    <a:pt x="7" y="395"/>
                  </a:lnTo>
                  <a:lnTo>
                    <a:pt x="3" y="379"/>
                  </a:lnTo>
                  <a:lnTo>
                    <a:pt x="1" y="362"/>
                  </a:lnTo>
                  <a:lnTo>
                    <a:pt x="0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11"/>
                  </a:lnTo>
                  <a:lnTo>
                    <a:pt x="1" y="295"/>
                  </a:lnTo>
                  <a:lnTo>
                    <a:pt x="3" y="278"/>
                  </a:lnTo>
                  <a:lnTo>
                    <a:pt x="7" y="262"/>
                  </a:lnTo>
                  <a:lnTo>
                    <a:pt x="9" y="246"/>
                  </a:lnTo>
                  <a:lnTo>
                    <a:pt x="15" y="231"/>
                  </a:lnTo>
                  <a:lnTo>
                    <a:pt x="26" y="200"/>
                  </a:lnTo>
                  <a:lnTo>
                    <a:pt x="39" y="172"/>
                  </a:lnTo>
                  <a:lnTo>
                    <a:pt x="55" y="145"/>
                  </a:lnTo>
                  <a:lnTo>
                    <a:pt x="75" y="119"/>
                  </a:lnTo>
                  <a:lnTo>
                    <a:pt x="95" y="97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2" y="39"/>
                  </a:lnTo>
                  <a:lnTo>
                    <a:pt x="200" y="25"/>
                  </a:lnTo>
                  <a:lnTo>
                    <a:pt x="231" y="15"/>
                  </a:lnTo>
                  <a:lnTo>
                    <a:pt x="246" y="11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4" y="1"/>
                  </a:lnTo>
                  <a:lnTo>
                    <a:pt x="312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45" y="0"/>
                  </a:lnTo>
                  <a:lnTo>
                    <a:pt x="361" y="1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0" y="11"/>
                  </a:lnTo>
                  <a:lnTo>
                    <a:pt x="426" y="15"/>
                  </a:lnTo>
                  <a:lnTo>
                    <a:pt x="457" y="25"/>
                  </a:lnTo>
                  <a:lnTo>
                    <a:pt x="485" y="39"/>
                  </a:lnTo>
                  <a:lnTo>
                    <a:pt x="512" y="56"/>
                  </a:lnTo>
                  <a:lnTo>
                    <a:pt x="537" y="75"/>
                  </a:lnTo>
                  <a:lnTo>
                    <a:pt x="560" y="97"/>
                  </a:lnTo>
                  <a:lnTo>
                    <a:pt x="581" y="119"/>
                  </a:lnTo>
                  <a:lnTo>
                    <a:pt x="600" y="145"/>
                  </a:lnTo>
                  <a:lnTo>
                    <a:pt x="618" y="172"/>
                  </a:lnTo>
                  <a:lnTo>
                    <a:pt x="631" y="200"/>
                  </a:lnTo>
                  <a:lnTo>
                    <a:pt x="642" y="231"/>
                  </a:lnTo>
                  <a:lnTo>
                    <a:pt x="646" y="246"/>
                  </a:lnTo>
                  <a:lnTo>
                    <a:pt x="650" y="262"/>
                  </a:lnTo>
                  <a:lnTo>
                    <a:pt x="653" y="278"/>
                  </a:lnTo>
                  <a:lnTo>
                    <a:pt x="655" y="295"/>
                  </a:lnTo>
                  <a:lnTo>
                    <a:pt x="657" y="311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57" y="345"/>
                  </a:lnTo>
                  <a:lnTo>
                    <a:pt x="655" y="362"/>
                  </a:lnTo>
                  <a:lnTo>
                    <a:pt x="653" y="379"/>
                  </a:lnTo>
                  <a:lnTo>
                    <a:pt x="650" y="395"/>
                  </a:lnTo>
                  <a:lnTo>
                    <a:pt x="646" y="411"/>
                  </a:lnTo>
                  <a:lnTo>
                    <a:pt x="642" y="426"/>
                  </a:lnTo>
                  <a:lnTo>
                    <a:pt x="631" y="456"/>
                  </a:lnTo>
                  <a:lnTo>
                    <a:pt x="618" y="485"/>
                  </a:lnTo>
                  <a:lnTo>
                    <a:pt x="600" y="511"/>
                  </a:lnTo>
                  <a:lnTo>
                    <a:pt x="581" y="537"/>
                  </a:lnTo>
                  <a:lnTo>
                    <a:pt x="560" y="561"/>
                  </a:lnTo>
                  <a:lnTo>
                    <a:pt x="537" y="581"/>
                  </a:lnTo>
                  <a:lnTo>
                    <a:pt x="512" y="600"/>
                  </a:lnTo>
                  <a:lnTo>
                    <a:pt x="485" y="618"/>
                  </a:lnTo>
                  <a:lnTo>
                    <a:pt x="457" y="631"/>
                  </a:lnTo>
                  <a:lnTo>
                    <a:pt x="426" y="642"/>
                  </a:lnTo>
                  <a:lnTo>
                    <a:pt x="410" y="647"/>
                  </a:lnTo>
                  <a:lnTo>
                    <a:pt x="395" y="650"/>
                  </a:lnTo>
                  <a:lnTo>
                    <a:pt x="379" y="654"/>
                  </a:lnTo>
                  <a:lnTo>
                    <a:pt x="361" y="655"/>
                  </a:lnTo>
                  <a:lnTo>
                    <a:pt x="345" y="656"/>
                  </a:lnTo>
                  <a:lnTo>
                    <a:pt x="328" y="656"/>
                  </a:lnTo>
                  <a:lnTo>
                    <a:pt x="328" y="656"/>
                  </a:lnTo>
                  <a:close/>
                  <a:moveTo>
                    <a:pt x="328" y="38"/>
                  </a:moveTo>
                  <a:lnTo>
                    <a:pt x="328" y="38"/>
                  </a:lnTo>
                  <a:lnTo>
                    <a:pt x="298" y="39"/>
                  </a:lnTo>
                  <a:lnTo>
                    <a:pt x="270" y="43"/>
                  </a:lnTo>
                  <a:lnTo>
                    <a:pt x="242" y="51"/>
                  </a:lnTo>
                  <a:lnTo>
                    <a:pt x="215" y="60"/>
                  </a:lnTo>
                  <a:lnTo>
                    <a:pt x="189" y="72"/>
                  </a:lnTo>
                  <a:lnTo>
                    <a:pt x="165" y="87"/>
                  </a:lnTo>
                  <a:lnTo>
                    <a:pt x="144" y="103"/>
                  </a:lnTo>
                  <a:lnTo>
                    <a:pt x="122" y="122"/>
                  </a:lnTo>
                  <a:lnTo>
                    <a:pt x="103" y="144"/>
                  </a:lnTo>
                  <a:lnTo>
                    <a:pt x="87" y="165"/>
                  </a:lnTo>
                  <a:lnTo>
                    <a:pt x="73" y="189"/>
                  </a:lnTo>
                  <a:lnTo>
                    <a:pt x="60" y="215"/>
                  </a:lnTo>
                  <a:lnTo>
                    <a:pt x="50" y="242"/>
                  </a:lnTo>
                  <a:lnTo>
                    <a:pt x="43" y="270"/>
                  </a:lnTo>
                  <a:lnTo>
                    <a:pt x="39" y="298"/>
                  </a:lnTo>
                  <a:lnTo>
                    <a:pt x="38" y="329"/>
                  </a:lnTo>
                  <a:lnTo>
                    <a:pt x="38" y="329"/>
                  </a:lnTo>
                  <a:lnTo>
                    <a:pt x="39" y="358"/>
                  </a:lnTo>
                  <a:lnTo>
                    <a:pt x="43" y="387"/>
                  </a:lnTo>
                  <a:lnTo>
                    <a:pt x="50" y="415"/>
                  </a:lnTo>
                  <a:lnTo>
                    <a:pt x="60" y="442"/>
                  </a:lnTo>
                  <a:lnTo>
                    <a:pt x="73" y="467"/>
                  </a:lnTo>
                  <a:lnTo>
                    <a:pt x="87" y="491"/>
                  </a:lnTo>
                  <a:lnTo>
                    <a:pt x="103" y="513"/>
                  </a:lnTo>
                  <a:lnTo>
                    <a:pt x="122" y="534"/>
                  </a:lnTo>
                  <a:lnTo>
                    <a:pt x="144" y="553"/>
                  </a:lnTo>
                  <a:lnTo>
                    <a:pt x="165" y="569"/>
                  </a:lnTo>
                  <a:lnTo>
                    <a:pt x="189" y="584"/>
                  </a:lnTo>
                  <a:lnTo>
                    <a:pt x="215" y="596"/>
                  </a:lnTo>
                  <a:lnTo>
                    <a:pt x="242" y="607"/>
                  </a:lnTo>
                  <a:lnTo>
                    <a:pt x="270" y="613"/>
                  </a:lnTo>
                  <a:lnTo>
                    <a:pt x="298" y="618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57" y="618"/>
                  </a:lnTo>
                  <a:lnTo>
                    <a:pt x="387" y="613"/>
                  </a:lnTo>
                  <a:lnTo>
                    <a:pt x="415" y="607"/>
                  </a:lnTo>
                  <a:lnTo>
                    <a:pt x="442" y="596"/>
                  </a:lnTo>
                  <a:lnTo>
                    <a:pt x="467" y="584"/>
                  </a:lnTo>
                  <a:lnTo>
                    <a:pt x="490" y="569"/>
                  </a:lnTo>
                  <a:lnTo>
                    <a:pt x="513" y="553"/>
                  </a:lnTo>
                  <a:lnTo>
                    <a:pt x="534" y="534"/>
                  </a:lnTo>
                  <a:lnTo>
                    <a:pt x="553" y="513"/>
                  </a:lnTo>
                  <a:lnTo>
                    <a:pt x="569" y="491"/>
                  </a:lnTo>
                  <a:lnTo>
                    <a:pt x="584" y="467"/>
                  </a:lnTo>
                  <a:lnTo>
                    <a:pt x="596" y="442"/>
                  </a:lnTo>
                  <a:lnTo>
                    <a:pt x="606" y="415"/>
                  </a:lnTo>
                  <a:lnTo>
                    <a:pt x="614" y="387"/>
                  </a:lnTo>
                  <a:lnTo>
                    <a:pt x="618" y="358"/>
                  </a:lnTo>
                  <a:lnTo>
                    <a:pt x="619" y="329"/>
                  </a:lnTo>
                  <a:lnTo>
                    <a:pt x="619" y="329"/>
                  </a:lnTo>
                  <a:lnTo>
                    <a:pt x="618" y="298"/>
                  </a:lnTo>
                  <a:lnTo>
                    <a:pt x="614" y="270"/>
                  </a:lnTo>
                  <a:lnTo>
                    <a:pt x="606" y="242"/>
                  </a:lnTo>
                  <a:lnTo>
                    <a:pt x="596" y="215"/>
                  </a:lnTo>
                  <a:lnTo>
                    <a:pt x="584" y="189"/>
                  </a:lnTo>
                  <a:lnTo>
                    <a:pt x="569" y="165"/>
                  </a:lnTo>
                  <a:lnTo>
                    <a:pt x="553" y="144"/>
                  </a:lnTo>
                  <a:lnTo>
                    <a:pt x="534" y="122"/>
                  </a:lnTo>
                  <a:lnTo>
                    <a:pt x="513" y="103"/>
                  </a:lnTo>
                  <a:lnTo>
                    <a:pt x="490" y="87"/>
                  </a:lnTo>
                  <a:lnTo>
                    <a:pt x="467" y="72"/>
                  </a:lnTo>
                  <a:lnTo>
                    <a:pt x="442" y="60"/>
                  </a:lnTo>
                  <a:lnTo>
                    <a:pt x="415" y="51"/>
                  </a:lnTo>
                  <a:lnTo>
                    <a:pt x="387" y="43"/>
                  </a:lnTo>
                  <a:lnTo>
                    <a:pt x="357" y="39"/>
                  </a:lnTo>
                  <a:lnTo>
                    <a:pt x="328" y="38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5D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4">
              <a:extLst>
                <a:ext uri="{FF2B5EF4-FFF2-40B4-BE49-F238E27FC236}">
                  <a16:creationId xmlns:a16="http://schemas.microsoft.com/office/drawing/2014/main" id="{BD04FCF9-B136-4DD7-8095-CC973EF7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6963" y="1798638"/>
              <a:ext cx="165100" cy="177800"/>
            </a:xfrm>
            <a:custGeom>
              <a:avLst/>
              <a:gdLst>
                <a:gd name="T0" fmla="*/ 210 w 210"/>
                <a:gd name="T1" fmla="*/ 32 h 224"/>
                <a:gd name="T2" fmla="*/ 210 w 210"/>
                <a:gd name="T3" fmla="*/ 28 h 224"/>
                <a:gd name="T4" fmla="*/ 208 w 210"/>
                <a:gd name="T5" fmla="*/ 20 h 224"/>
                <a:gd name="T6" fmla="*/ 206 w 210"/>
                <a:gd name="T7" fmla="*/ 17 h 224"/>
                <a:gd name="T8" fmla="*/ 199 w 210"/>
                <a:gd name="T9" fmla="*/ 12 h 224"/>
                <a:gd name="T10" fmla="*/ 191 w 210"/>
                <a:gd name="T11" fmla="*/ 9 h 224"/>
                <a:gd name="T12" fmla="*/ 160 w 210"/>
                <a:gd name="T13" fmla="*/ 9 h 224"/>
                <a:gd name="T14" fmla="*/ 160 w 210"/>
                <a:gd name="T15" fmla="*/ 5 h 224"/>
                <a:gd name="T16" fmla="*/ 155 w 210"/>
                <a:gd name="T17" fmla="*/ 0 h 224"/>
                <a:gd name="T18" fmla="*/ 152 w 210"/>
                <a:gd name="T19" fmla="*/ 0 h 224"/>
                <a:gd name="T20" fmla="*/ 145 w 210"/>
                <a:gd name="T21" fmla="*/ 2 h 224"/>
                <a:gd name="T22" fmla="*/ 143 w 210"/>
                <a:gd name="T23" fmla="*/ 9 h 224"/>
                <a:gd name="T24" fmla="*/ 143 w 210"/>
                <a:gd name="T25" fmla="*/ 40 h 224"/>
                <a:gd name="T26" fmla="*/ 145 w 210"/>
                <a:gd name="T27" fmla="*/ 45 h 224"/>
                <a:gd name="T28" fmla="*/ 152 w 210"/>
                <a:gd name="T29" fmla="*/ 48 h 224"/>
                <a:gd name="T30" fmla="*/ 155 w 210"/>
                <a:gd name="T31" fmla="*/ 48 h 224"/>
                <a:gd name="T32" fmla="*/ 160 w 210"/>
                <a:gd name="T33" fmla="*/ 43 h 224"/>
                <a:gd name="T34" fmla="*/ 160 w 210"/>
                <a:gd name="T35" fmla="*/ 28 h 224"/>
                <a:gd name="T36" fmla="*/ 191 w 210"/>
                <a:gd name="T37" fmla="*/ 28 h 224"/>
                <a:gd name="T38" fmla="*/ 192 w 210"/>
                <a:gd name="T39" fmla="*/ 28 h 224"/>
                <a:gd name="T40" fmla="*/ 165 w 210"/>
                <a:gd name="T41" fmla="*/ 196 h 224"/>
                <a:gd name="T42" fmla="*/ 164 w 210"/>
                <a:gd name="T43" fmla="*/ 200 h 224"/>
                <a:gd name="T44" fmla="*/ 159 w 210"/>
                <a:gd name="T45" fmla="*/ 205 h 224"/>
                <a:gd name="T46" fmla="*/ 55 w 210"/>
                <a:gd name="T47" fmla="*/ 205 h 224"/>
                <a:gd name="T48" fmla="*/ 51 w 210"/>
                <a:gd name="T49" fmla="*/ 205 h 224"/>
                <a:gd name="T50" fmla="*/ 46 w 210"/>
                <a:gd name="T51" fmla="*/ 200 h 224"/>
                <a:gd name="T52" fmla="*/ 18 w 210"/>
                <a:gd name="T53" fmla="*/ 29 h 224"/>
                <a:gd name="T54" fmla="*/ 18 w 210"/>
                <a:gd name="T55" fmla="*/ 28 h 224"/>
                <a:gd name="T56" fmla="*/ 19 w 210"/>
                <a:gd name="T57" fmla="*/ 28 h 224"/>
                <a:gd name="T58" fmla="*/ 50 w 210"/>
                <a:gd name="T59" fmla="*/ 40 h 224"/>
                <a:gd name="T60" fmla="*/ 50 w 210"/>
                <a:gd name="T61" fmla="*/ 43 h 224"/>
                <a:gd name="T62" fmla="*/ 55 w 210"/>
                <a:gd name="T63" fmla="*/ 48 h 224"/>
                <a:gd name="T64" fmla="*/ 58 w 210"/>
                <a:gd name="T65" fmla="*/ 48 h 224"/>
                <a:gd name="T66" fmla="*/ 65 w 210"/>
                <a:gd name="T67" fmla="*/ 45 h 224"/>
                <a:gd name="T68" fmla="*/ 67 w 210"/>
                <a:gd name="T69" fmla="*/ 40 h 224"/>
                <a:gd name="T70" fmla="*/ 67 w 210"/>
                <a:gd name="T71" fmla="*/ 9 h 224"/>
                <a:gd name="T72" fmla="*/ 65 w 210"/>
                <a:gd name="T73" fmla="*/ 2 h 224"/>
                <a:gd name="T74" fmla="*/ 58 w 210"/>
                <a:gd name="T75" fmla="*/ 0 h 224"/>
                <a:gd name="T76" fmla="*/ 55 w 210"/>
                <a:gd name="T77" fmla="*/ 0 h 224"/>
                <a:gd name="T78" fmla="*/ 50 w 210"/>
                <a:gd name="T79" fmla="*/ 5 h 224"/>
                <a:gd name="T80" fmla="*/ 50 w 210"/>
                <a:gd name="T81" fmla="*/ 9 h 224"/>
                <a:gd name="T82" fmla="*/ 19 w 210"/>
                <a:gd name="T83" fmla="*/ 9 h 224"/>
                <a:gd name="T84" fmla="*/ 11 w 210"/>
                <a:gd name="T85" fmla="*/ 12 h 224"/>
                <a:gd name="T86" fmla="*/ 4 w 210"/>
                <a:gd name="T87" fmla="*/ 17 h 224"/>
                <a:gd name="T88" fmla="*/ 2 w 210"/>
                <a:gd name="T89" fmla="*/ 20 h 224"/>
                <a:gd name="T90" fmla="*/ 0 w 210"/>
                <a:gd name="T91" fmla="*/ 28 h 224"/>
                <a:gd name="T92" fmla="*/ 26 w 210"/>
                <a:gd name="T93" fmla="*/ 198 h 224"/>
                <a:gd name="T94" fmla="*/ 27 w 210"/>
                <a:gd name="T95" fmla="*/ 204 h 224"/>
                <a:gd name="T96" fmla="*/ 33 w 210"/>
                <a:gd name="T97" fmla="*/ 213 h 224"/>
                <a:gd name="T98" fmla="*/ 41 w 210"/>
                <a:gd name="T99" fmla="*/ 220 h 224"/>
                <a:gd name="T100" fmla="*/ 50 w 210"/>
                <a:gd name="T101" fmla="*/ 224 h 224"/>
                <a:gd name="T102" fmla="*/ 155 w 210"/>
                <a:gd name="T103" fmla="*/ 224 h 224"/>
                <a:gd name="T104" fmla="*/ 160 w 210"/>
                <a:gd name="T105" fmla="*/ 224 h 224"/>
                <a:gd name="T106" fmla="*/ 170 w 210"/>
                <a:gd name="T107" fmla="*/ 220 h 224"/>
                <a:gd name="T108" fmla="*/ 178 w 210"/>
                <a:gd name="T109" fmla="*/ 213 h 224"/>
                <a:gd name="T110" fmla="*/ 183 w 210"/>
                <a:gd name="T111" fmla="*/ 204 h 224"/>
                <a:gd name="T112" fmla="*/ 184 w 210"/>
                <a:gd name="T113" fmla="*/ 19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224">
                  <a:moveTo>
                    <a:pt x="184" y="198"/>
                  </a:moveTo>
                  <a:lnTo>
                    <a:pt x="210" y="32"/>
                  </a:lnTo>
                  <a:lnTo>
                    <a:pt x="210" y="32"/>
                  </a:lnTo>
                  <a:lnTo>
                    <a:pt x="210" y="28"/>
                  </a:lnTo>
                  <a:lnTo>
                    <a:pt x="210" y="24"/>
                  </a:lnTo>
                  <a:lnTo>
                    <a:pt x="208" y="20"/>
                  </a:lnTo>
                  <a:lnTo>
                    <a:pt x="206" y="17"/>
                  </a:lnTo>
                  <a:lnTo>
                    <a:pt x="206" y="17"/>
                  </a:lnTo>
                  <a:lnTo>
                    <a:pt x="203" y="13"/>
                  </a:lnTo>
                  <a:lnTo>
                    <a:pt x="199" y="12"/>
                  </a:lnTo>
                  <a:lnTo>
                    <a:pt x="195" y="11"/>
                  </a:lnTo>
                  <a:lnTo>
                    <a:pt x="191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5"/>
                  </a:lnTo>
                  <a:lnTo>
                    <a:pt x="157" y="2"/>
                  </a:lnTo>
                  <a:lnTo>
                    <a:pt x="155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45" y="2"/>
                  </a:lnTo>
                  <a:lnTo>
                    <a:pt x="143" y="5"/>
                  </a:lnTo>
                  <a:lnTo>
                    <a:pt x="143" y="9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43" y="43"/>
                  </a:lnTo>
                  <a:lnTo>
                    <a:pt x="145" y="45"/>
                  </a:lnTo>
                  <a:lnTo>
                    <a:pt x="148" y="48"/>
                  </a:lnTo>
                  <a:lnTo>
                    <a:pt x="152" y="48"/>
                  </a:lnTo>
                  <a:lnTo>
                    <a:pt x="152" y="48"/>
                  </a:lnTo>
                  <a:lnTo>
                    <a:pt x="155" y="48"/>
                  </a:lnTo>
                  <a:lnTo>
                    <a:pt x="157" y="45"/>
                  </a:lnTo>
                  <a:lnTo>
                    <a:pt x="160" y="43"/>
                  </a:lnTo>
                  <a:lnTo>
                    <a:pt x="160" y="40"/>
                  </a:lnTo>
                  <a:lnTo>
                    <a:pt x="160" y="28"/>
                  </a:lnTo>
                  <a:lnTo>
                    <a:pt x="191" y="28"/>
                  </a:lnTo>
                  <a:lnTo>
                    <a:pt x="191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2" y="29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4" y="200"/>
                  </a:lnTo>
                  <a:lnTo>
                    <a:pt x="161" y="203"/>
                  </a:lnTo>
                  <a:lnTo>
                    <a:pt x="159" y="205"/>
                  </a:lnTo>
                  <a:lnTo>
                    <a:pt x="155" y="205"/>
                  </a:lnTo>
                  <a:lnTo>
                    <a:pt x="55" y="205"/>
                  </a:lnTo>
                  <a:lnTo>
                    <a:pt x="55" y="205"/>
                  </a:lnTo>
                  <a:lnTo>
                    <a:pt x="51" y="205"/>
                  </a:lnTo>
                  <a:lnTo>
                    <a:pt x="49" y="203"/>
                  </a:lnTo>
                  <a:lnTo>
                    <a:pt x="46" y="200"/>
                  </a:lnTo>
                  <a:lnTo>
                    <a:pt x="45" y="19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50" y="28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53" y="45"/>
                  </a:lnTo>
                  <a:lnTo>
                    <a:pt x="55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2" y="48"/>
                  </a:lnTo>
                  <a:lnTo>
                    <a:pt x="65" y="45"/>
                  </a:lnTo>
                  <a:lnTo>
                    <a:pt x="67" y="43"/>
                  </a:lnTo>
                  <a:lnTo>
                    <a:pt x="67" y="4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5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3" y="2"/>
                  </a:lnTo>
                  <a:lnTo>
                    <a:pt x="50" y="5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5" y="11"/>
                  </a:lnTo>
                  <a:lnTo>
                    <a:pt x="11" y="12"/>
                  </a:lnTo>
                  <a:lnTo>
                    <a:pt x="7" y="13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7" y="204"/>
                  </a:lnTo>
                  <a:lnTo>
                    <a:pt x="30" y="209"/>
                  </a:lnTo>
                  <a:lnTo>
                    <a:pt x="33" y="213"/>
                  </a:lnTo>
                  <a:lnTo>
                    <a:pt x="37" y="217"/>
                  </a:lnTo>
                  <a:lnTo>
                    <a:pt x="41" y="220"/>
                  </a:lnTo>
                  <a:lnTo>
                    <a:pt x="45" y="223"/>
                  </a:lnTo>
                  <a:lnTo>
                    <a:pt x="50" y="224"/>
                  </a:lnTo>
                  <a:lnTo>
                    <a:pt x="55" y="224"/>
                  </a:lnTo>
                  <a:lnTo>
                    <a:pt x="155" y="224"/>
                  </a:lnTo>
                  <a:lnTo>
                    <a:pt x="155" y="224"/>
                  </a:lnTo>
                  <a:lnTo>
                    <a:pt x="160" y="224"/>
                  </a:lnTo>
                  <a:lnTo>
                    <a:pt x="165" y="223"/>
                  </a:lnTo>
                  <a:lnTo>
                    <a:pt x="170" y="220"/>
                  </a:lnTo>
                  <a:lnTo>
                    <a:pt x="174" y="217"/>
                  </a:lnTo>
                  <a:lnTo>
                    <a:pt x="178" y="213"/>
                  </a:lnTo>
                  <a:lnTo>
                    <a:pt x="180" y="209"/>
                  </a:lnTo>
                  <a:lnTo>
                    <a:pt x="183" y="204"/>
                  </a:lnTo>
                  <a:lnTo>
                    <a:pt x="184" y="198"/>
                  </a:lnTo>
                  <a:lnTo>
                    <a:pt x="184" y="1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5">
              <a:extLst>
                <a:ext uri="{FF2B5EF4-FFF2-40B4-BE49-F238E27FC236}">
                  <a16:creationId xmlns:a16="http://schemas.microsoft.com/office/drawing/2014/main" id="{29E2A44E-4144-4C23-ADDB-424A3C1C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8401" y="1928813"/>
              <a:ext cx="180975" cy="142875"/>
            </a:xfrm>
            <a:custGeom>
              <a:avLst/>
              <a:gdLst>
                <a:gd name="T0" fmla="*/ 186 w 230"/>
                <a:gd name="T1" fmla="*/ 0 h 178"/>
                <a:gd name="T2" fmla="*/ 168 w 230"/>
                <a:gd name="T3" fmla="*/ 4 h 178"/>
                <a:gd name="T4" fmla="*/ 153 w 230"/>
                <a:gd name="T5" fmla="*/ 13 h 178"/>
                <a:gd name="T6" fmla="*/ 144 w 230"/>
                <a:gd name="T7" fmla="*/ 28 h 178"/>
                <a:gd name="T8" fmla="*/ 140 w 230"/>
                <a:gd name="T9" fmla="*/ 46 h 178"/>
                <a:gd name="T10" fmla="*/ 141 w 230"/>
                <a:gd name="T11" fmla="*/ 54 h 178"/>
                <a:gd name="T12" fmla="*/ 145 w 230"/>
                <a:gd name="T13" fmla="*/ 67 h 178"/>
                <a:gd name="T14" fmla="*/ 156 w 230"/>
                <a:gd name="T15" fmla="*/ 79 h 178"/>
                <a:gd name="T16" fmla="*/ 168 w 230"/>
                <a:gd name="T17" fmla="*/ 87 h 178"/>
                <a:gd name="T18" fmla="*/ 176 w 230"/>
                <a:gd name="T19" fmla="*/ 90 h 178"/>
                <a:gd name="T20" fmla="*/ 169 w 230"/>
                <a:gd name="T21" fmla="*/ 117 h 178"/>
                <a:gd name="T22" fmla="*/ 153 w 230"/>
                <a:gd name="T23" fmla="*/ 140 h 178"/>
                <a:gd name="T24" fmla="*/ 131 w 230"/>
                <a:gd name="T25" fmla="*/ 154 h 178"/>
                <a:gd name="T26" fmla="*/ 102 w 230"/>
                <a:gd name="T27" fmla="*/ 160 h 178"/>
                <a:gd name="T28" fmla="*/ 93 w 230"/>
                <a:gd name="T29" fmla="*/ 160 h 178"/>
                <a:gd name="T30" fmla="*/ 63 w 230"/>
                <a:gd name="T31" fmla="*/ 154 h 178"/>
                <a:gd name="T32" fmla="*/ 41 w 230"/>
                <a:gd name="T33" fmla="*/ 138 h 178"/>
                <a:gd name="T34" fmla="*/ 24 w 230"/>
                <a:gd name="T35" fmla="*/ 115 h 178"/>
                <a:gd name="T36" fmla="*/ 19 w 230"/>
                <a:gd name="T37" fmla="*/ 87 h 178"/>
                <a:gd name="T38" fmla="*/ 0 w 230"/>
                <a:gd name="T39" fmla="*/ 78 h 178"/>
                <a:gd name="T40" fmla="*/ 0 w 230"/>
                <a:gd name="T41" fmla="*/ 87 h 178"/>
                <a:gd name="T42" fmla="*/ 3 w 230"/>
                <a:gd name="T43" fmla="*/ 105 h 178"/>
                <a:gd name="T44" fmla="*/ 8 w 230"/>
                <a:gd name="T45" fmla="*/ 122 h 178"/>
                <a:gd name="T46" fmla="*/ 16 w 230"/>
                <a:gd name="T47" fmla="*/ 138 h 178"/>
                <a:gd name="T48" fmla="*/ 27 w 230"/>
                <a:gd name="T49" fmla="*/ 152 h 178"/>
                <a:gd name="T50" fmla="*/ 41 w 230"/>
                <a:gd name="T51" fmla="*/ 162 h 178"/>
                <a:gd name="T52" fmla="*/ 57 w 230"/>
                <a:gd name="T53" fmla="*/ 170 h 178"/>
                <a:gd name="T54" fmla="*/ 74 w 230"/>
                <a:gd name="T55" fmla="*/ 176 h 178"/>
                <a:gd name="T56" fmla="*/ 93 w 230"/>
                <a:gd name="T57" fmla="*/ 178 h 178"/>
                <a:gd name="T58" fmla="*/ 102 w 230"/>
                <a:gd name="T59" fmla="*/ 178 h 178"/>
                <a:gd name="T60" fmla="*/ 121 w 230"/>
                <a:gd name="T61" fmla="*/ 177 h 178"/>
                <a:gd name="T62" fmla="*/ 137 w 230"/>
                <a:gd name="T63" fmla="*/ 172 h 178"/>
                <a:gd name="T64" fmla="*/ 153 w 230"/>
                <a:gd name="T65" fmla="*/ 164 h 178"/>
                <a:gd name="T66" fmla="*/ 167 w 230"/>
                <a:gd name="T67" fmla="*/ 153 h 178"/>
                <a:gd name="T68" fmla="*/ 178 w 230"/>
                <a:gd name="T69" fmla="*/ 140 h 178"/>
                <a:gd name="T70" fmla="*/ 186 w 230"/>
                <a:gd name="T71" fmla="*/ 125 h 178"/>
                <a:gd name="T72" fmla="*/ 192 w 230"/>
                <a:gd name="T73" fmla="*/ 107 h 178"/>
                <a:gd name="T74" fmla="*/ 194 w 230"/>
                <a:gd name="T75" fmla="*/ 90 h 178"/>
                <a:gd name="T76" fmla="*/ 202 w 230"/>
                <a:gd name="T77" fmla="*/ 87 h 178"/>
                <a:gd name="T78" fmla="*/ 215 w 230"/>
                <a:gd name="T79" fmla="*/ 79 h 178"/>
                <a:gd name="T80" fmla="*/ 225 w 230"/>
                <a:gd name="T81" fmla="*/ 68 h 178"/>
                <a:gd name="T82" fmla="*/ 230 w 230"/>
                <a:gd name="T83" fmla="*/ 54 h 178"/>
                <a:gd name="T84" fmla="*/ 230 w 230"/>
                <a:gd name="T85" fmla="*/ 46 h 178"/>
                <a:gd name="T86" fmla="*/ 227 w 230"/>
                <a:gd name="T87" fmla="*/ 28 h 178"/>
                <a:gd name="T88" fmla="*/ 218 w 230"/>
                <a:gd name="T89" fmla="*/ 13 h 178"/>
                <a:gd name="T90" fmla="*/ 203 w 230"/>
                <a:gd name="T91" fmla="*/ 4 h 178"/>
                <a:gd name="T92" fmla="*/ 186 w 230"/>
                <a:gd name="T9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0" h="178">
                  <a:moveTo>
                    <a:pt x="186" y="0"/>
                  </a:moveTo>
                  <a:lnTo>
                    <a:pt x="186" y="0"/>
                  </a:lnTo>
                  <a:lnTo>
                    <a:pt x="176" y="1"/>
                  </a:lnTo>
                  <a:lnTo>
                    <a:pt x="168" y="4"/>
                  </a:lnTo>
                  <a:lnTo>
                    <a:pt x="160" y="8"/>
                  </a:lnTo>
                  <a:lnTo>
                    <a:pt x="153" y="13"/>
                  </a:lnTo>
                  <a:lnTo>
                    <a:pt x="148" y="20"/>
                  </a:lnTo>
                  <a:lnTo>
                    <a:pt x="144" y="28"/>
                  </a:lnTo>
                  <a:lnTo>
                    <a:pt x="141" y="36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41" y="54"/>
                  </a:lnTo>
                  <a:lnTo>
                    <a:pt x="143" y="60"/>
                  </a:lnTo>
                  <a:lnTo>
                    <a:pt x="145" y="67"/>
                  </a:lnTo>
                  <a:lnTo>
                    <a:pt x="151" y="74"/>
                  </a:lnTo>
                  <a:lnTo>
                    <a:pt x="156" y="79"/>
                  </a:lnTo>
                  <a:lnTo>
                    <a:pt x="161" y="84"/>
                  </a:lnTo>
                  <a:lnTo>
                    <a:pt x="168" y="87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4" y="103"/>
                  </a:lnTo>
                  <a:lnTo>
                    <a:pt x="169" y="117"/>
                  </a:lnTo>
                  <a:lnTo>
                    <a:pt x="163" y="129"/>
                  </a:lnTo>
                  <a:lnTo>
                    <a:pt x="153" y="140"/>
                  </a:lnTo>
                  <a:lnTo>
                    <a:pt x="143" y="148"/>
                  </a:lnTo>
                  <a:lnTo>
                    <a:pt x="131" y="154"/>
                  </a:lnTo>
                  <a:lnTo>
                    <a:pt x="117" y="158"/>
                  </a:lnTo>
                  <a:lnTo>
                    <a:pt x="10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78" y="158"/>
                  </a:lnTo>
                  <a:lnTo>
                    <a:pt x="63" y="154"/>
                  </a:lnTo>
                  <a:lnTo>
                    <a:pt x="51" y="148"/>
                  </a:lnTo>
                  <a:lnTo>
                    <a:pt x="41" y="138"/>
                  </a:lnTo>
                  <a:lnTo>
                    <a:pt x="31" y="127"/>
                  </a:lnTo>
                  <a:lnTo>
                    <a:pt x="24" y="115"/>
                  </a:lnTo>
                  <a:lnTo>
                    <a:pt x="20" y="102"/>
                  </a:lnTo>
                  <a:lnTo>
                    <a:pt x="19" y="87"/>
                  </a:lnTo>
                  <a:lnTo>
                    <a:pt x="19" y="78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2" y="97"/>
                  </a:lnTo>
                  <a:lnTo>
                    <a:pt x="3" y="105"/>
                  </a:lnTo>
                  <a:lnTo>
                    <a:pt x="4" y="114"/>
                  </a:lnTo>
                  <a:lnTo>
                    <a:pt x="8" y="122"/>
                  </a:lnTo>
                  <a:lnTo>
                    <a:pt x="12" y="130"/>
                  </a:lnTo>
                  <a:lnTo>
                    <a:pt x="16" y="138"/>
                  </a:lnTo>
                  <a:lnTo>
                    <a:pt x="22" y="145"/>
                  </a:lnTo>
                  <a:lnTo>
                    <a:pt x="27" y="152"/>
                  </a:lnTo>
                  <a:lnTo>
                    <a:pt x="34" y="157"/>
                  </a:lnTo>
                  <a:lnTo>
                    <a:pt x="41" y="162"/>
                  </a:lnTo>
                  <a:lnTo>
                    <a:pt x="49" y="168"/>
                  </a:lnTo>
                  <a:lnTo>
                    <a:pt x="57" y="170"/>
                  </a:lnTo>
                  <a:lnTo>
                    <a:pt x="65" y="174"/>
                  </a:lnTo>
                  <a:lnTo>
                    <a:pt x="74" y="176"/>
                  </a:lnTo>
                  <a:lnTo>
                    <a:pt x="84" y="177"/>
                  </a:lnTo>
                  <a:lnTo>
                    <a:pt x="93" y="178"/>
                  </a:lnTo>
                  <a:lnTo>
                    <a:pt x="102" y="178"/>
                  </a:lnTo>
                  <a:lnTo>
                    <a:pt x="102" y="178"/>
                  </a:lnTo>
                  <a:lnTo>
                    <a:pt x="112" y="178"/>
                  </a:lnTo>
                  <a:lnTo>
                    <a:pt x="121" y="177"/>
                  </a:lnTo>
                  <a:lnTo>
                    <a:pt x="129" y="174"/>
                  </a:lnTo>
                  <a:lnTo>
                    <a:pt x="137" y="172"/>
                  </a:lnTo>
                  <a:lnTo>
                    <a:pt x="145" y="168"/>
                  </a:lnTo>
                  <a:lnTo>
                    <a:pt x="153" y="164"/>
                  </a:lnTo>
                  <a:lnTo>
                    <a:pt x="160" y="158"/>
                  </a:lnTo>
                  <a:lnTo>
                    <a:pt x="167" y="153"/>
                  </a:lnTo>
                  <a:lnTo>
                    <a:pt x="172" y="146"/>
                  </a:lnTo>
                  <a:lnTo>
                    <a:pt x="178" y="140"/>
                  </a:lnTo>
                  <a:lnTo>
                    <a:pt x="182" y="131"/>
                  </a:lnTo>
                  <a:lnTo>
                    <a:pt x="186" y="125"/>
                  </a:lnTo>
                  <a:lnTo>
                    <a:pt x="190" y="117"/>
                  </a:lnTo>
                  <a:lnTo>
                    <a:pt x="192" y="107"/>
                  </a:lnTo>
                  <a:lnTo>
                    <a:pt x="194" y="99"/>
                  </a:lnTo>
                  <a:lnTo>
                    <a:pt x="194" y="90"/>
                  </a:lnTo>
                  <a:lnTo>
                    <a:pt x="194" y="90"/>
                  </a:lnTo>
                  <a:lnTo>
                    <a:pt x="202" y="87"/>
                  </a:lnTo>
                  <a:lnTo>
                    <a:pt x="208" y="84"/>
                  </a:lnTo>
                  <a:lnTo>
                    <a:pt x="215" y="79"/>
                  </a:lnTo>
                  <a:lnTo>
                    <a:pt x="220" y="74"/>
                  </a:lnTo>
                  <a:lnTo>
                    <a:pt x="225" y="68"/>
                  </a:lnTo>
                  <a:lnTo>
                    <a:pt x="227" y="60"/>
                  </a:lnTo>
                  <a:lnTo>
                    <a:pt x="230" y="54"/>
                  </a:lnTo>
                  <a:lnTo>
                    <a:pt x="230" y="46"/>
                  </a:lnTo>
                  <a:lnTo>
                    <a:pt x="230" y="46"/>
                  </a:lnTo>
                  <a:lnTo>
                    <a:pt x="230" y="36"/>
                  </a:lnTo>
                  <a:lnTo>
                    <a:pt x="227" y="28"/>
                  </a:lnTo>
                  <a:lnTo>
                    <a:pt x="223" y="20"/>
                  </a:lnTo>
                  <a:lnTo>
                    <a:pt x="218" y="13"/>
                  </a:lnTo>
                  <a:lnTo>
                    <a:pt x="211" y="8"/>
                  </a:lnTo>
                  <a:lnTo>
                    <a:pt x="203" y="4"/>
                  </a:lnTo>
                  <a:lnTo>
                    <a:pt x="194" y="1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06D1549-B1DC-4548-A3BA-8F89A280DAB2}"/>
              </a:ext>
            </a:extLst>
          </p:cNvPr>
          <p:cNvSpPr/>
          <p:nvPr/>
        </p:nvSpPr>
        <p:spPr>
          <a:xfrm>
            <a:off x="6643294" y="2632133"/>
            <a:ext cx="2700703" cy="548640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Treatment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Genetic testing can lead to more effective treatment for patients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8CDFAA-5B4B-4434-B081-3D5BC5A38EB6}"/>
              </a:ext>
            </a:extLst>
          </p:cNvPr>
          <p:cNvSpPr/>
          <p:nvPr/>
        </p:nvSpPr>
        <p:spPr>
          <a:xfrm>
            <a:off x="6643294" y="3585660"/>
            <a:ext cx="2842418" cy="60016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Basic Research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Genetic testing results can provide valuable ref sets for basic science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4D408D-EF5A-4417-9B92-0D5EBE17B698}"/>
              </a:ext>
            </a:extLst>
          </p:cNvPr>
          <p:cNvGrpSpPr>
            <a:grpSpLocks noChangeAspect="1"/>
          </p:cNvGrpSpPr>
          <p:nvPr/>
        </p:nvGrpSpPr>
        <p:grpSpPr>
          <a:xfrm>
            <a:off x="5951988" y="3495382"/>
            <a:ext cx="458594" cy="457200"/>
            <a:chOff x="2328863" y="2503488"/>
            <a:chExt cx="522288" cy="520700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8BDB0681-7499-4B78-908D-F75FD7143B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8863" y="2503488"/>
              <a:ext cx="522288" cy="520700"/>
            </a:xfrm>
            <a:custGeom>
              <a:avLst/>
              <a:gdLst>
                <a:gd name="T0" fmla="*/ 311 w 658"/>
                <a:gd name="T1" fmla="*/ 657 h 657"/>
                <a:gd name="T2" fmla="*/ 263 w 658"/>
                <a:gd name="T3" fmla="*/ 650 h 657"/>
                <a:gd name="T4" fmla="*/ 201 w 658"/>
                <a:gd name="T5" fmla="*/ 631 h 657"/>
                <a:gd name="T6" fmla="*/ 119 w 658"/>
                <a:gd name="T7" fmla="*/ 582 h 657"/>
                <a:gd name="T8" fmla="*/ 56 w 658"/>
                <a:gd name="T9" fmla="*/ 512 h 657"/>
                <a:gd name="T10" fmla="*/ 14 w 658"/>
                <a:gd name="T11" fmla="*/ 426 h 657"/>
                <a:gd name="T12" fmla="*/ 4 w 658"/>
                <a:gd name="T13" fmla="*/ 379 h 657"/>
                <a:gd name="T14" fmla="*/ 0 w 658"/>
                <a:gd name="T15" fmla="*/ 329 h 657"/>
                <a:gd name="T16" fmla="*/ 1 w 658"/>
                <a:gd name="T17" fmla="*/ 296 h 657"/>
                <a:gd name="T18" fmla="*/ 10 w 658"/>
                <a:gd name="T19" fmla="*/ 246 h 657"/>
                <a:gd name="T20" fmla="*/ 40 w 658"/>
                <a:gd name="T21" fmla="*/ 172 h 657"/>
                <a:gd name="T22" fmla="*/ 96 w 658"/>
                <a:gd name="T23" fmla="*/ 97 h 657"/>
                <a:gd name="T24" fmla="*/ 172 w 658"/>
                <a:gd name="T25" fmla="*/ 39 h 657"/>
                <a:gd name="T26" fmla="*/ 247 w 658"/>
                <a:gd name="T27" fmla="*/ 11 h 657"/>
                <a:gd name="T28" fmla="*/ 295 w 658"/>
                <a:gd name="T29" fmla="*/ 2 h 657"/>
                <a:gd name="T30" fmla="*/ 329 w 658"/>
                <a:gd name="T31" fmla="*/ 0 h 657"/>
                <a:gd name="T32" fmla="*/ 378 w 658"/>
                <a:gd name="T33" fmla="*/ 4 h 657"/>
                <a:gd name="T34" fmla="*/ 427 w 658"/>
                <a:gd name="T35" fmla="*/ 15 h 657"/>
                <a:gd name="T36" fmla="*/ 513 w 658"/>
                <a:gd name="T37" fmla="*/ 57 h 657"/>
                <a:gd name="T38" fmla="*/ 582 w 658"/>
                <a:gd name="T39" fmla="*/ 120 h 657"/>
                <a:gd name="T40" fmla="*/ 631 w 658"/>
                <a:gd name="T41" fmla="*/ 200 h 657"/>
                <a:gd name="T42" fmla="*/ 651 w 658"/>
                <a:gd name="T43" fmla="*/ 262 h 657"/>
                <a:gd name="T44" fmla="*/ 656 w 658"/>
                <a:gd name="T45" fmla="*/ 312 h 657"/>
                <a:gd name="T46" fmla="*/ 656 w 658"/>
                <a:gd name="T47" fmla="*/ 345 h 657"/>
                <a:gd name="T48" fmla="*/ 651 w 658"/>
                <a:gd name="T49" fmla="*/ 395 h 657"/>
                <a:gd name="T50" fmla="*/ 631 w 658"/>
                <a:gd name="T51" fmla="*/ 457 h 657"/>
                <a:gd name="T52" fmla="*/ 582 w 658"/>
                <a:gd name="T53" fmla="*/ 537 h 657"/>
                <a:gd name="T54" fmla="*/ 513 w 658"/>
                <a:gd name="T55" fmla="*/ 600 h 657"/>
                <a:gd name="T56" fmla="*/ 427 w 658"/>
                <a:gd name="T57" fmla="*/ 642 h 657"/>
                <a:gd name="T58" fmla="*/ 378 w 658"/>
                <a:gd name="T59" fmla="*/ 654 h 657"/>
                <a:gd name="T60" fmla="*/ 329 w 658"/>
                <a:gd name="T61" fmla="*/ 657 h 657"/>
                <a:gd name="T62" fmla="*/ 329 w 658"/>
                <a:gd name="T63" fmla="*/ 38 h 657"/>
                <a:gd name="T64" fmla="*/ 243 w 658"/>
                <a:gd name="T65" fmla="*/ 51 h 657"/>
                <a:gd name="T66" fmla="*/ 166 w 658"/>
                <a:gd name="T67" fmla="*/ 87 h 657"/>
                <a:gd name="T68" fmla="*/ 104 w 658"/>
                <a:gd name="T69" fmla="*/ 144 h 657"/>
                <a:gd name="T70" fmla="*/ 60 w 658"/>
                <a:gd name="T71" fmla="*/ 215 h 657"/>
                <a:gd name="T72" fmla="*/ 39 w 658"/>
                <a:gd name="T73" fmla="*/ 298 h 657"/>
                <a:gd name="T74" fmla="*/ 39 w 658"/>
                <a:gd name="T75" fmla="*/ 359 h 657"/>
                <a:gd name="T76" fmla="*/ 60 w 658"/>
                <a:gd name="T77" fmla="*/ 442 h 657"/>
                <a:gd name="T78" fmla="*/ 104 w 658"/>
                <a:gd name="T79" fmla="*/ 513 h 657"/>
                <a:gd name="T80" fmla="*/ 166 w 658"/>
                <a:gd name="T81" fmla="*/ 569 h 657"/>
                <a:gd name="T82" fmla="*/ 243 w 658"/>
                <a:gd name="T83" fmla="*/ 607 h 657"/>
                <a:gd name="T84" fmla="*/ 329 w 658"/>
                <a:gd name="T85" fmla="*/ 619 h 657"/>
                <a:gd name="T86" fmla="*/ 388 w 658"/>
                <a:gd name="T87" fmla="*/ 614 h 657"/>
                <a:gd name="T88" fmla="*/ 467 w 658"/>
                <a:gd name="T89" fmla="*/ 584 h 657"/>
                <a:gd name="T90" fmla="*/ 534 w 658"/>
                <a:gd name="T91" fmla="*/ 535 h 657"/>
                <a:gd name="T92" fmla="*/ 585 w 658"/>
                <a:gd name="T93" fmla="*/ 467 h 657"/>
                <a:gd name="T94" fmla="*/ 613 w 658"/>
                <a:gd name="T95" fmla="*/ 387 h 657"/>
                <a:gd name="T96" fmla="*/ 620 w 658"/>
                <a:gd name="T97" fmla="*/ 329 h 657"/>
                <a:gd name="T98" fmla="*/ 607 w 658"/>
                <a:gd name="T99" fmla="*/ 242 h 657"/>
                <a:gd name="T100" fmla="*/ 570 w 658"/>
                <a:gd name="T101" fmla="*/ 165 h 657"/>
                <a:gd name="T102" fmla="*/ 514 w 658"/>
                <a:gd name="T103" fmla="*/ 104 h 657"/>
                <a:gd name="T104" fmla="*/ 441 w 658"/>
                <a:gd name="T105" fmla="*/ 61 h 657"/>
                <a:gd name="T106" fmla="*/ 358 w 658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657">
                  <a:moveTo>
                    <a:pt x="329" y="657"/>
                  </a:moveTo>
                  <a:lnTo>
                    <a:pt x="329" y="657"/>
                  </a:lnTo>
                  <a:lnTo>
                    <a:pt x="311" y="657"/>
                  </a:lnTo>
                  <a:lnTo>
                    <a:pt x="295" y="655"/>
                  </a:lnTo>
                  <a:lnTo>
                    <a:pt x="279" y="654"/>
                  </a:lnTo>
                  <a:lnTo>
                    <a:pt x="263" y="650"/>
                  </a:lnTo>
                  <a:lnTo>
                    <a:pt x="247" y="647"/>
                  </a:lnTo>
                  <a:lnTo>
                    <a:pt x="231" y="642"/>
                  </a:lnTo>
                  <a:lnTo>
                    <a:pt x="201" y="631"/>
                  </a:lnTo>
                  <a:lnTo>
                    <a:pt x="172" y="618"/>
                  </a:lnTo>
                  <a:lnTo>
                    <a:pt x="145" y="600"/>
                  </a:lnTo>
                  <a:lnTo>
                    <a:pt x="119" y="582"/>
                  </a:lnTo>
                  <a:lnTo>
                    <a:pt x="96" y="561"/>
                  </a:lnTo>
                  <a:lnTo>
                    <a:pt x="75" y="537"/>
                  </a:lnTo>
                  <a:lnTo>
                    <a:pt x="56" y="512"/>
                  </a:lnTo>
                  <a:lnTo>
                    <a:pt x="40" y="485"/>
                  </a:lnTo>
                  <a:lnTo>
                    <a:pt x="25" y="457"/>
                  </a:lnTo>
                  <a:lnTo>
                    <a:pt x="14" y="426"/>
                  </a:lnTo>
                  <a:lnTo>
                    <a:pt x="10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1" y="363"/>
                  </a:lnTo>
                  <a:lnTo>
                    <a:pt x="0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1" y="296"/>
                  </a:lnTo>
                  <a:lnTo>
                    <a:pt x="4" y="278"/>
                  </a:lnTo>
                  <a:lnTo>
                    <a:pt x="6" y="262"/>
                  </a:lnTo>
                  <a:lnTo>
                    <a:pt x="10" y="246"/>
                  </a:lnTo>
                  <a:lnTo>
                    <a:pt x="14" y="231"/>
                  </a:lnTo>
                  <a:lnTo>
                    <a:pt x="25" y="200"/>
                  </a:lnTo>
                  <a:lnTo>
                    <a:pt x="40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6" y="97"/>
                  </a:lnTo>
                  <a:lnTo>
                    <a:pt x="119" y="75"/>
                  </a:lnTo>
                  <a:lnTo>
                    <a:pt x="145" y="57"/>
                  </a:lnTo>
                  <a:lnTo>
                    <a:pt x="172" y="39"/>
                  </a:lnTo>
                  <a:lnTo>
                    <a:pt x="201" y="26"/>
                  </a:lnTo>
                  <a:lnTo>
                    <a:pt x="231" y="15"/>
                  </a:lnTo>
                  <a:lnTo>
                    <a:pt x="247" y="11"/>
                  </a:lnTo>
                  <a:lnTo>
                    <a:pt x="263" y="7"/>
                  </a:lnTo>
                  <a:lnTo>
                    <a:pt x="279" y="4"/>
                  </a:lnTo>
                  <a:lnTo>
                    <a:pt x="295" y="2"/>
                  </a:lnTo>
                  <a:lnTo>
                    <a:pt x="311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6" y="0"/>
                  </a:lnTo>
                  <a:lnTo>
                    <a:pt x="362" y="2"/>
                  </a:lnTo>
                  <a:lnTo>
                    <a:pt x="378" y="4"/>
                  </a:lnTo>
                  <a:lnTo>
                    <a:pt x="394" y="7"/>
                  </a:lnTo>
                  <a:lnTo>
                    <a:pt x="411" y="11"/>
                  </a:lnTo>
                  <a:lnTo>
                    <a:pt x="427" y="15"/>
                  </a:lnTo>
                  <a:lnTo>
                    <a:pt x="456" y="26"/>
                  </a:lnTo>
                  <a:lnTo>
                    <a:pt x="486" y="39"/>
                  </a:lnTo>
                  <a:lnTo>
                    <a:pt x="513" y="57"/>
                  </a:lnTo>
                  <a:lnTo>
                    <a:pt x="538" y="75"/>
                  </a:lnTo>
                  <a:lnTo>
                    <a:pt x="561" y="97"/>
                  </a:lnTo>
                  <a:lnTo>
                    <a:pt x="582" y="120"/>
                  </a:lnTo>
                  <a:lnTo>
                    <a:pt x="601" y="145"/>
                  </a:lnTo>
                  <a:lnTo>
                    <a:pt x="617" y="172"/>
                  </a:lnTo>
                  <a:lnTo>
                    <a:pt x="631" y="200"/>
                  </a:lnTo>
                  <a:lnTo>
                    <a:pt x="643" y="231"/>
                  </a:lnTo>
                  <a:lnTo>
                    <a:pt x="647" y="246"/>
                  </a:lnTo>
                  <a:lnTo>
                    <a:pt x="651" y="262"/>
                  </a:lnTo>
                  <a:lnTo>
                    <a:pt x="654" y="278"/>
                  </a:lnTo>
                  <a:lnTo>
                    <a:pt x="655" y="296"/>
                  </a:lnTo>
                  <a:lnTo>
                    <a:pt x="656" y="31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6" y="345"/>
                  </a:lnTo>
                  <a:lnTo>
                    <a:pt x="655" y="363"/>
                  </a:lnTo>
                  <a:lnTo>
                    <a:pt x="654" y="379"/>
                  </a:lnTo>
                  <a:lnTo>
                    <a:pt x="651" y="395"/>
                  </a:lnTo>
                  <a:lnTo>
                    <a:pt x="647" y="411"/>
                  </a:lnTo>
                  <a:lnTo>
                    <a:pt x="643" y="426"/>
                  </a:lnTo>
                  <a:lnTo>
                    <a:pt x="631" y="457"/>
                  </a:lnTo>
                  <a:lnTo>
                    <a:pt x="617" y="485"/>
                  </a:lnTo>
                  <a:lnTo>
                    <a:pt x="601" y="512"/>
                  </a:lnTo>
                  <a:lnTo>
                    <a:pt x="582" y="537"/>
                  </a:lnTo>
                  <a:lnTo>
                    <a:pt x="561" y="561"/>
                  </a:lnTo>
                  <a:lnTo>
                    <a:pt x="538" y="582"/>
                  </a:lnTo>
                  <a:lnTo>
                    <a:pt x="513" y="600"/>
                  </a:lnTo>
                  <a:lnTo>
                    <a:pt x="486" y="618"/>
                  </a:lnTo>
                  <a:lnTo>
                    <a:pt x="456" y="631"/>
                  </a:lnTo>
                  <a:lnTo>
                    <a:pt x="427" y="642"/>
                  </a:lnTo>
                  <a:lnTo>
                    <a:pt x="411" y="647"/>
                  </a:lnTo>
                  <a:lnTo>
                    <a:pt x="394" y="650"/>
                  </a:lnTo>
                  <a:lnTo>
                    <a:pt x="378" y="654"/>
                  </a:lnTo>
                  <a:lnTo>
                    <a:pt x="362" y="655"/>
                  </a:lnTo>
                  <a:lnTo>
                    <a:pt x="346" y="657"/>
                  </a:lnTo>
                  <a:lnTo>
                    <a:pt x="329" y="657"/>
                  </a:lnTo>
                  <a:lnTo>
                    <a:pt x="329" y="657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299" y="39"/>
                  </a:lnTo>
                  <a:lnTo>
                    <a:pt x="270" y="43"/>
                  </a:lnTo>
                  <a:lnTo>
                    <a:pt x="243" y="51"/>
                  </a:lnTo>
                  <a:lnTo>
                    <a:pt x="216" y="61"/>
                  </a:lnTo>
                  <a:lnTo>
                    <a:pt x="190" y="73"/>
                  </a:lnTo>
                  <a:lnTo>
                    <a:pt x="166" y="87"/>
                  </a:lnTo>
                  <a:lnTo>
                    <a:pt x="143" y="104"/>
                  </a:lnTo>
                  <a:lnTo>
                    <a:pt x="123" y="122"/>
                  </a:lnTo>
                  <a:lnTo>
                    <a:pt x="104" y="144"/>
                  </a:lnTo>
                  <a:lnTo>
                    <a:pt x="87" y="165"/>
                  </a:lnTo>
                  <a:lnTo>
                    <a:pt x="72" y="190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4" y="270"/>
                  </a:lnTo>
                  <a:lnTo>
                    <a:pt x="39" y="298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9" y="359"/>
                  </a:lnTo>
                  <a:lnTo>
                    <a:pt x="44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7"/>
                  </a:lnTo>
                  <a:lnTo>
                    <a:pt x="87" y="492"/>
                  </a:lnTo>
                  <a:lnTo>
                    <a:pt x="104" y="513"/>
                  </a:lnTo>
                  <a:lnTo>
                    <a:pt x="123" y="535"/>
                  </a:lnTo>
                  <a:lnTo>
                    <a:pt x="143" y="553"/>
                  </a:lnTo>
                  <a:lnTo>
                    <a:pt x="166" y="569"/>
                  </a:lnTo>
                  <a:lnTo>
                    <a:pt x="190" y="584"/>
                  </a:lnTo>
                  <a:lnTo>
                    <a:pt x="216" y="596"/>
                  </a:lnTo>
                  <a:lnTo>
                    <a:pt x="243" y="607"/>
                  </a:lnTo>
                  <a:lnTo>
                    <a:pt x="270" y="614"/>
                  </a:lnTo>
                  <a:lnTo>
                    <a:pt x="299" y="618"/>
                  </a:lnTo>
                  <a:lnTo>
                    <a:pt x="329" y="619"/>
                  </a:lnTo>
                  <a:lnTo>
                    <a:pt x="329" y="619"/>
                  </a:lnTo>
                  <a:lnTo>
                    <a:pt x="358" y="618"/>
                  </a:lnTo>
                  <a:lnTo>
                    <a:pt x="388" y="614"/>
                  </a:lnTo>
                  <a:lnTo>
                    <a:pt x="415" y="607"/>
                  </a:lnTo>
                  <a:lnTo>
                    <a:pt x="441" y="596"/>
                  </a:lnTo>
                  <a:lnTo>
                    <a:pt x="467" y="584"/>
                  </a:lnTo>
                  <a:lnTo>
                    <a:pt x="491" y="569"/>
                  </a:lnTo>
                  <a:lnTo>
                    <a:pt x="514" y="553"/>
                  </a:lnTo>
                  <a:lnTo>
                    <a:pt x="534" y="535"/>
                  </a:lnTo>
                  <a:lnTo>
                    <a:pt x="553" y="513"/>
                  </a:lnTo>
                  <a:lnTo>
                    <a:pt x="570" y="492"/>
                  </a:lnTo>
                  <a:lnTo>
                    <a:pt x="585" y="467"/>
                  </a:lnTo>
                  <a:lnTo>
                    <a:pt x="597" y="442"/>
                  </a:lnTo>
                  <a:lnTo>
                    <a:pt x="607" y="415"/>
                  </a:lnTo>
                  <a:lnTo>
                    <a:pt x="613" y="387"/>
                  </a:lnTo>
                  <a:lnTo>
                    <a:pt x="619" y="359"/>
                  </a:lnTo>
                  <a:lnTo>
                    <a:pt x="620" y="329"/>
                  </a:lnTo>
                  <a:lnTo>
                    <a:pt x="620" y="329"/>
                  </a:lnTo>
                  <a:lnTo>
                    <a:pt x="619" y="298"/>
                  </a:lnTo>
                  <a:lnTo>
                    <a:pt x="613" y="270"/>
                  </a:lnTo>
                  <a:lnTo>
                    <a:pt x="607" y="242"/>
                  </a:lnTo>
                  <a:lnTo>
                    <a:pt x="597" y="215"/>
                  </a:lnTo>
                  <a:lnTo>
                    <a:pt x="585" y="190"/>
                  </a:lnTo>
                  <a:lnTo>
                    <a:pt x="570" y="165"/>
                  </a:lnTo>
                  <a:lnTo>
                    <a:pt x="553" y="144"/>
                  </a:lnTo>
                  <a:lnTo>
                    <a:pt x="534" y="122"/>
                  </a:lnTo>
                  <a:lnTo>
                    <a:pt x="514" y="104"/>
                  </a:lnTo>
                  <a:lnTo>
                    <a:pt x="491" y="87"/>
                  </a:lnTo>
                  <a:lnTo>
                    <a:pt x="467" y="73"/>
                  </a:lnTo>
                  <a:lnTo>
                    <a:pt x="441" y="61"/>
                  </a:lnTo>
                  <a:lnTo>
                    <a:pt x="415" y="51"/>
                  </a:lnTo>
                  <a:lnTo>
                    <a:pt x="388" y="43"/>
                  </a:lnTo>
                  <a:lnTo>
                    <a:pt x="358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5D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36">
              <a:extLst>
                <a:ext uri="{FF2B5EF4-FFF2-40B4-BE49-F238E27FC236}">
                  <a16:creationId xmlns:a16="http://schemas.microsoft.com/office/drawing/2014/main" id="{85FB833F-3DBE-450E-B61A-A8CB21B264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3488" y="2609850"/>
              <a:ext cx="173038" cy="307975"/>
            </a:xfrm>
            <a:custGeom>
              <a:avLst/>
              <a:gdLst>
                <a:gd name="T0" fmla="*/ 217 w 217"/>
                <a:gd name="T1" fmla="*/ 11 h 388"/>
                <a:gd name="T2" fmla="*/ 211 w 217"/>
                <a:gd name="T3" fmla="*/ 2 h 388"/>
                <a:gd name="T4" fmla="*/ 203 w 217"/>
                <a:gd name="T5" fmla="*/ 2 h 388"/>
                <a:gd name="T6" fmla="*/ 196 w 217"/>
                <a:gd name="T7" fmla="*/ 11 h 388"/>
                <a:gd name="T8" fmla="*/ 21 w 217"/>
                <a:gd name="T9" fmla="*/ 11 h 388"/>
                <a:gd name="T10" fmla="*/ 19 w 217"/>
                <a:gd name="T11" fmla="*/ 4 h 388"/>
                <a:gd name="T12" fmla="*/ 11 w 217"/>
                <a:gd name="T13" fmla="*/ 0 h 388"/>
                <a:gd name="T14" fmla="*/ 1 w 217"/>
                <a:gd name="T15" fmla="*/ 7 h 388"/>
                <a:gd name="T16" fmla="*/ 0 w 217"/>
                <a:gd name="T17" fmla="*/ 73 h 388"/>
                <a:gd name="T18" fmla="*/ 4 w 217"/>
                <a:gd name="T19" fmla="*/ 102 h 388"/>
                <a:gd name="T20" fmla="*/ 16 w 217"/>
                <a:gd name="T21" fmla="*/ 128 h 388"/>
                <a:gd name="T22" fmla="*/ 55 w 217"/>
                <a:gd name="T23" fmla="*/ 170 h 388"/>
                <a:gd name="T24" fmla="*/ 90 w 217"/>
                <a:gd name="T25" fmla="*/ 195 h 388"/>
                <a:gd name="T26" fmla="*/ 39 w 217"/>
                <a:gd name="T27" fmla="*/ 233 h 388"/>
                <a:gd name="T28" fmla="*/ 11 w 217"/>
                <a:gd name="T29" fmla="*/ 270 h 388"/>
                <a:gd name="T30" fmla="*/ 3 w 217"/>
                <a:gd name="T31" fmla="*/ 296 h 388"/>
                <a:gd name="T32" fmla="*/ 0 w 217"/>
                <a:gd name="T33" fmla="*/ 378 h 388"/>
                <a:gd name="T34" fmla="*/ 4 w 217"/>
                <a:gd name="T35" fmla="*/ 386 h 388"/>
                <a:gd name="T36" fmla="*/ 11 w 217"/>
                <a:gd name="T37" fmla="*/ 388 h 388"/>
                <a:gd name="T38" fmla="*/ 21 w 217"/>
                <a:gd name="T39" fmla="*/ 382 h 388"/>
                <a:gd name="T40" fmla="*/ 196 w 217"/>
                <a:gd name="T41" fmla="*/ 340 h 388"/>
                <a:gd name="T42" fmla="*/ 196 w 217"/>
                <a:gd name="T43" fmla="*/ 382 h 388"/>
                <a:gd name="T44" fmla="*/ 207 w 217"/>
                <a:gd name="T45" fmla="*/ 388 h 388"/>
                <a:gd name="T46" fmla="*/ 213 w 217"/>
                <a:gd name="T47" fmla="*/ 386 h 388"/>
                <a:gd name="T48" fmla="*/ 217 w 217"/>
                <a:gd name="T49" fmla="*/ 317 h 388"/>
                <a:gd name="T50" fmla="*/ 215 w 217"/>
                <a:gd name="T51" fmla="*/ 296 h 388"/>
                <a:gd name="T52" fmla="*/ 207 w 217"/>
                <a:gd name="T53" fmla="*/ 270 h 388"/>
                <a:gd name="T54" fmla="*/ 177 w 217"/>
                <a:gd name="T55" fmla="*/ 233 h 388"/>
                <a:gd name="T56" fmla="*/ 127 w 217"/>
                <a:gd name="T57" fmla="*/ 195 h 388"/>
                <a:gd name="T58" fmla="*/ 162 w 217"/>
                <a:gd name="T59" fmla="*/ 170 h 388"/>
                <a:gd name="T60" fmla="*/ 201 w 217"/>
                <a:gd name="T61" fmla="*/ 128 h 388"/>
                <a:gd name="T62" fmla="*/ 213 w 217"/>
                <a:gd name="T63" fmla="*/ 102 h 388"/>
                <a:gd name="T64" fmla="*/ 217 w 217"/>
                <a:gd name="T65" fmla="*/ 73 h 388"/>
                <a:gd name="T66" fmla="*/ 21 w 217"/>
                <a:gd name="T67" fmla="*/ 317 h 388"/>
                <a:gd name="T68" fmla="*/ 24 w 217"/>
                <a:gd name="T69" fmla="*/ 297 h 388"/>
                <a:gd name="T70" fmla="*/ 187 w 217"/>
                <a:gd name="T71" fmla="*/ 278 h 388"/>
                <a:gd name="T72" fmla="*/ 193 w 217"/>
                <a:gd name="T73" fmla="*/ 297 h 388"/>
                <a:gd name="T74" fmla="*/ 196 w 217"/>
                <a:gd name="T75" fmla="*/ 319 h 388"/>
                <a:gd name="T76" fmla="*/ 46 w 217"/>
                <a:gd name="T77" fmla="*/ 257 h 388"/>
                <a:gd name="T78" fmla="*/ 90 w 217"/>
                <a:gd name="T79" fmla="*/ 219 h 388"/>
                <a:gd name="T80" fmla="*/ 127 w 217"/>
                <a:gd name="T81" fmla="*/ 219 h 388"/>
                <a:gd name="T82" fmla="*/ 172 w 217"/>
                <a:gd name="T83" fmla="*/ 257 h 388"/>
                <a:gd name="T84" fmla="*/ 109 w 217"/>
                <a:gd name="T85" fmla="*/ 182 h 388"/>
                <a:gd name="T86" fmla="*/ 58 w 217"/>
                <a:gd name="T87" fmla="*/ 145 h 388"/>
                <a:gd name="T88" fmla="*/ 172 w 217"/>
                <a:gd name="T89" fmla="*/ 132 h 388"/>
                <a:gd name="T90" fmla="*/ 127 w 217"/>
                <a:gd name="T91" fmla="*/ 170 h 388"/>
                <a:gd name="T92" fmla="*/ 196 w 217"/>
                <a:gd name="T93" fmla="*/ 72 h 388"/>
                <a:gd name="T94" fmla="*/ 195 w 217"/>
                <a:gd name="T95" fmla="*/ 82 h 388"/>
                <a:gd name="T96" fmla="*/ 187 w 217"/>
                <a:gd name="T97" fmla="*/ 111 h 388"/>
                <a:gd name="T98" fmla="*/ 27 w 217"/>
                <a:gd name="T99" fmla="*/ 101 h 388"/>
                <a:gd name="T100" fmla="*/ 21 w 217"/>
                <a:gd name="T101" fmla="*/ 73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388">
                  <a:moveTo>
                    <a:pt x="217" y="73"/>
                  </a:moveTo>
                  <a:lnTo>
                    <a:pt x="217" y="11"/>
                  </a:lnTo>
                  <a:lnTo>
                    <a:pt x="217" y="11"/>
                  </a:lnTo>
                  <a:lnTo>
                    <a:pt x="216" y="7"/>
                  </a:lnTo>
                  <a:lnTo>
                    <a:pt x="213" y="4"/>
                  </a:lnTo>
                  <a:lnTo>
                    <a:pt x="211" y="2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3" y="2"/>
                  </a:lnTo>
                  <a:lnTo>
                    <a:pt x="199" y="4"/>
                  </a:lnTo>
                  <a:lnTo>
                    <a:pt x="196" y="7"/>
                  </a:lnTo>
                  <a:lnTo>
                    <a:pt x="196" y="11"/>
                  </a:lnTo>
                  <a:lnTo>
                    <a:pt x="196" y="50"/>
                  </a:lnTo>
                  <a:lnTo>
                    <a:pt x="21" y="5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" y="82"/>
                  </a:lnTo>
                  <a:lnTo>
                    <a:pt x="3" y="93"/>
                  </a:lnTo>
                  <a:lnTo>
                    <a:pt x="4" y="102"/>
                  </a:lnTo>
                  <a:lnTo>
                    <a:pt x="7" y="111"/>
                  </a:lnTo>
                  <a:lnTo>
                    <a:pt x="11" y="120"/>
                  </a:lnTo>
                  <a:lnTo>
                    <a:pt x="16" y="128"/>
                  </a:lnTo>
                  <a:lnTo>
                    <a:pt x="27" y="143"/>
                  </a:lnTo>
                  <a:lnTo>
                    <a:pt x="39" y="156"/>
                  </a:lnTo>
                  <a:lnTo>
                    <a:pt x="55" y="170"/>
                  </a:lnTo>
                  <a:lnTo>
                    <a:pt x="71" y="182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71" y="207"/>
                  </a:lnTo>
                  <a:lnTo>
                    <a:pt x="55" y="219"/>
                  </a:lnTo>
                  <a:lnTo>
                    <a:pt x="39" y="233"/>
                  </a:lnTo>
                  <a:lnTo>
                    <a:pt x="27" y="246"/>
                  </a:lnTo>
                  <a:lnTo>
                    <a:pt x="16" y="262"/>
                  </a:lnTo>
                  <a:lnTo>
                    <a:pt x="11" y="270"/>
                  </a:lnTo>
                  <a:lnTo>
                    <a:pt x="7" y="278"/>
                  </a:lnTo>
                  <a:lnTo>
                    <a:pt x="4" y="288"/>
                  </a:lnTo>
                  <a:lnTo>
                    <a:pt x="3" y="296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1" y="382"/>
                  </a:lnTo>
                  <a:lnTo>
                    <a:pt x="4" y="386"/>
                  </a:lnTo>
                  <a:lnTo>
                    <a:pt x="7" y="387"/>
                  </a:lnTo>
                  <a:lnTo>
                    <a:pt x="11" y="388"/>
                  </a:lnTo>
                  <a:lnTo>
                    <a:pt x="11" y="388"/>
                  </a:lnTo>
                  <a:lnTo>
                    <a:pt x="15" y="387"/>
                  </a:lnTo>
                  <a:lnTo>
                    <a:pt x="19" y="386"/>
                  </a:lnTo>
                  <a:lnTo>
                    <a:pt x="21" y="382"/>
                  </a:lnTo>
                  <a:lnTo>
                    <a:pt x="21" y="378"/>
                  </a:lnTo>
                  <a:lnTo>
                    <a:pt x="21" y="340"/>
                  </a:lnTo>
                  <a:lnTo>
                    <a:pt x="196" y="340"/>
                  </a:lnTo>
                  <a:lnTo>
                    <a:pt x="196" y="378"/>
                  </a:lnTo>
                  <a:lnTo>
                    <a:pt x="196" y="378"/>
                  </a:lnTo>
                  <a:lnTo>
                    <a:pt x="196" y="382"/>
                  </a:lnTo>
                  <a:lnTo>
                    <a:pt x="199" y="386"/>
                  </a:lnTo>
                  <a:lnTo>
                    <a:pt x="203" y="387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11" y="387"/>
                  </a:lnTo>
                  <a:lnTo>
                    <a:pt x="213" y="386"/>
                  </a:lnTo>
                  <a:lnTo>
                    <a:pt x="216" y="382"/>
                  </a:lnTo>
                  <a:lnTo>
                    <a:pt x="217" y="378"/>
                  </a:lnTo>
                  <a:lnTo>
                    <a:pt x="217" y="317"/>
                  </a:lnTo>
                  <a:lnTo>
                    <a:pt x="217" y="317"/>
                  </a:lnTo>
                  <a:lnTo>
                    <a:pt x="216" y="307"/>
                  </a:lnTo>
                  <a:lnTo>
                    <a:pt x="215" y="296"/>
                  </a:lnTo>
                  <a:lnTo>
                    <a:pt x="213" y="288"/>
                  </a:lnTo>
                  <a:lnTo>
                    <a:pt x="209" y="278"/>
                  </a:lnTo>
                  <a:lnTo>
                    <a:pt x="207" y="270"/>
                  </a:lnTo>
                  <a:lnTo>
                    <a:pt x="201" y="262"/>
                  </a:lnTo>
                  <a:lnTo>
                    <a:pt x="191" y="246"/>
                  </a:lnTo>
                  <a:lnTo>
                    <a:pt x="177" y="233"/>
                  </a:lnTo>
                  <a:lnTo>
                    <a:pt x="162" y="219"/>
                  </a:lnTo>
                  <a:lnTo>
                    <a:pt x="146" y="207"/>
                  </a:lnTo>
                  <a:lnTo>
                    <a:pt x="127" y="195"/>
                  </a:lnTo>
                  <a:lnTo>
                    <a:pt x="127" y="195"/>
                  </a:lnTo>
                  <a:lnTo>
                    <a:pt x="146" y="182"/>
                  </a:lnTo>
                  <a:lnTo>
                    <a:pt x="162" y="170"/>
                  </a:lnTo>
                  <a:lnTo>
                    <a:pt x="177" y="156"/>
                  </a:lnTo>
                  <a:lnTo>
                    <a:pt x="191" y="143"/>
                  </a:lnTo>
                  <a:lnTo>
                    <a:pt x="201" y="128"/>
                  </a:lnTo>
                  <a:lnTo>
                    <a:pt x="207" y="120"/>
                  </a:lnTo>
                  <a:lnTo>
                    <a:pt x="209" y="111"/>
                  </a:lnTo>
                  <a:lnTo>
                    <a:pt x="213" y="102"/>
                  </a:lnTo>
                  <a:lnTo>
                    <a:pt x="215" y="93"/>
                  </a:lnTo>
                  <a:lnTo>
                    <a:pt x="216" y="82"/>
                  </a:lnTo>
                  <a:lnTo>
                    <a:pt x="217" y="73"/>
                  </a:lnTo>
                  <a:lnTo>
                    <a:pt x="217" y="73"/>
                  </a:lnTo>
                  <a:close/>
                  <a:moveTo>
                    <a:pt x="21" y="319"/>
                  </a:moveTo>
                  <a:lnTo>
                    <a:pt x="21" y="317"/>
                  </a:lnTo>
                  <a:lnTo>
                    <a:pt x="21" y="317"/>
                  </a:lnTo>
                  <a:lnTo>
                    <a:pt x="23" y="307"/>
                  </a:lnTo>
                  <a:lnTo>
                    <a:pt x="24" y="297"/>
                  </a:lnTo>
                  <a:lnTo>
                    <a:pt x="27" y="288"/>
                  </a:lnTo>
                  <a:lnTo>
                    <a:pt x="31" y="278"/>
                  </a:lnTo>
                  <a:lnTo>
                    <a:pt x="187" y="278"/>
                  </a:lnTo>
                  <a:lnTo>
                    <a:pt x="187" y="278"/>
                  </a:lnTo>
                  <a:lnTo>
                    <a:pt x="191" y="288"/>
                  </a:lnTo>
                  <a:lnTo>
                    <a:pt x="193" y="297"/>
                  </a:lnTo>
                  <a:lnTo>
                    <a:pt x="195" y="307"/>
                  </a:lnTo>
                  <a:lnTo>
                    <a:pt x="196" y="317"/>
                  </a:lnTo>
                  <a:lnTo>
                    <a:pt x="196" y="319"/>
                  </a:lnTo>
                  <a:lnTo>
                    <a:pt x="21" y="319"/>
                  </a:lnTo>
                  <a:close/>
                  <a:moveTo>
                    <a:pt x="46" y="257"/>
                  </a:moveTo>
                  <a:lnTo>
                    <a:pt x="46" y="257"/>
                  </a:lnTo>
                  <a:lnTo>
                    <a:pt x="58" y="245"/>
                  </a:lnTo>
                  <a:lnTo>
                    <a:pt x="72" y="231"/>
                  </a:lnTo>
                  <a:lnTo>
                    <a:pt x="90" y="219"/>
                  </a:lnTo>
                  <a:lnTo>
                    <a:pt x="109" y="207"/>
                  </a:lnTo>
                  <a:lnTo>
                    <a:pt x="109" y="207"/>
                  </a:lnTo>
                  <a:lnTo>
                    <a:pt x="127" y="219"/>
                  </a:lnTo>
                  <a:lnTo>
                    <a:pt x="144" y="231"/>
                  </a:lnTo>
                  <a:lnTo>
                    <a:pt x="158" y="245"/>
                  </a:lnTo>
                  <a:lnTo>
                    <a:pt x="172" y="257"/>
                  </a:lnTo>
                  <a:lnTo>
                    <a:pt x="46" y="257"/>
                  </a:lnTo>
                  <a:close/>
                  <a:moveTo>
                    <a:pt x="109" y="182"/>
                  </a:moveTo>
                  <a:lnTo>
                    <a:pt x="109" y="182"/>
                  </a:lnTo>
                  <a:lnTo>
                    <a:pt x="90" y="170"/>
                  </a:lnTo>
                  <a:lnTo>
                    <a:pt x="72" y="158"/>
                  </a:lnTo>
                  <a:lnTo>
                    <a:pt x="58" y="145"/>
                  </a:lnTo>
                  <a:lnTo>
                    <a:pt x="46" y="132"/>
                  </a:lnTo>
                  <a:lnTo>
                    <a:pt x="172" y="132"/>
                  </a:lnTo>
                  <a:lnTo>
                    <a:pt x="172" y="132"/>
                  </a:lnTo>
                  <a:lnTo>
                    <a:pt x="158" y="145"/>
                  </a:lnTo>
                  <a:lnTo>
                    <a:pt x="144" y="158"/>
                  </a:lnTo>
                  <a:lnTo>
                    <a:pt x="127" y="170"/>
                  </a:lnTo>
                  <a:lnTo>
                    <a:pt x="109" y="182"/>
                  </a:lnTo>
                  <a:lnTo>
                    <a:pt x="109" y="182"/>
                  </a:lnTo>
                  <a:close/>
                  <a:moveTo>
                    <a:pt x="196" y="72"/>
                  </a:moveTo>
                  <a:lnTo>
                    <a:pt x="196" y="73"/>
                  </a:lnTo>
                  <a:lnTo>
                    <a:pt x="196" y="73"/>
                  </a:lnTo>
                  <a:lnTo>
                    <a:pt x="195" y="82"/>
                  </a:lnTo>
                  <a:lnTo>
                    <a:pt x="193" y="92"/>
                  </a:lnTo>
                  <a:lnTo>
                    <a:pt x="191" y="101"/>
                  </a:lnTo>
                  <a:lnTo>
                    <a:pt x="187" y="111"/>
                  </a:lnTo>
                  <a:lnTo>
                    <a:pt x="31" y="111"/>
                  </a:lnTo>
                  <a:lnTo>
                    <a:pt x="31" y="111"/>
                  </a:lnTo>
                  <a:lnTo>
                    <a:pt x="27" y="101"/>
                  </a:lnTo>
                  <a:lnTo>
                    <a:pt x="24" y="92"/>
                  </a:lnTo>
                  <a:lnTo>
                    <a:pt x="23" y="82"/>
                  </a:lnTo>
                  <a:lnTo>
                    <a:pt x="21" y="73"/>
                  </a:lnTo>
                  <a:lnTo>
                    <a:pt x="21" y="72"/>
                  </a:lnTo>
                  <a:lnTo>
                    <a:pt x="19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89C87D5-4F61-4105-8A0F-263755C77D46}"/>
              </a:ext>
            </a:extLst>
          </p:cNvPr>
          <p:cNvSpPr/>
          <p:nvPr/>
        </p:nvSpPr>
        <p:spPr>
          <a:xfrm>
            <a:off x="6643293" y="4673213"/>
            <a:ext cx="2764475" cy="600164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Clinical Research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Genetic testing results will enable researchers to preform large scale data analytics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C71486-EE79-4AFE-ACF1-5EEEB9BA8602}"/>
              </a:ext>
            </a:extLst>
          </p:cNvPr>
          <p:cNvGrpSpPr>
            <a:grpSpLocks noChangeAspect="1"/>
          </p:cNvGrpSpPr>
          <p:nvPr/>
        </p:nvGrpSpPr>
        <p:grpSpPr>
          <a:xfrm>
            <a:off x="5951988" y="4601896"/>
            <a:ext cx="455809" cy="457200"/>
            <a:chOff x="8475663" y="1654175"/>
            <a:chExt cx="520700" cy="522288"/>
          </a:xfrm>
          <a:solidFill>
            <a:srgbClr val="5DC200"/>
          </a:solidFill>
        </p:grpSpPr>
        <p:sp>
          <p:nvSpPr>
            <p:cNvPr id="24" name="Freeform 40">
              <a:extLst>
                <a:ext uri="{FF2B5EF4-FFF2-40B4-BE49-F238E27FC236}">
                  <a16:creationId xmlns:a16="http://schemas.microsoft.com/office/drawing/2014/main" id="{EAC0E061-D72B-4FC2-8485-0D866B696E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75663" y="1654175"/>
              <a:ext cx="520700" cy="522288"/>
            </a:xfrm>
            <a:custGeom>
              <a:avLst/>
              <a:gdLst>
                <a:gd name="T0" fmla="*/ 312 w 657"/>
                <a:gd name="T1" fmla="*/ 656 h 657"/>
                <a:gd name="T2" fmla="*/ 262 w 657"/>
                <a:gd name="T3" fmla="*/ 651 h 657"/>
                <a:gd name="T4" fmla="*/ 200 w 657"/>
                <a:gd name="T5" fmla="*/ 631 h 657"/>
                <a:gd name="T6" fmla="*/ 120 w 657"/>
                <a:gd name="T7" fmla="*/ 582 h 657"/>
                <a:gd name="T8" fmla="*/ 57 w 657"/>
                <a:gd name="T9" fmla="*/ 512 h 657"/>
                <a:gd name="T10" fmla="*/ 15 w 657"/>
                <a:gd name="T11" fmla="*/ 426 h 657"/>
                <a:gd name="T12" fmla="*/ 4 w 657"/>
                <a:gd name="T13" fmla="*/ 378 h 657"/>
                <a:gd name="T14" fmla="*/ 0 w 657"/>
                <a:gd name="T15" fmla="*/ 328 h 657"/>
                <a:gd name="T16" fmla="*/ 2 w 657"/>
                <a:gd name="T17" fmla="*/ 295 h 657"/>
                <a:gd name="T18" fmla="*/ 10 w 657"/>
                <a:gd name="T19" fmla="*/ 247 h 657"/>
                <a:gd name="T20" fmla="*/ 39 w 657"/>
                <a:gd name="T21" fmla="*/ 171 h 657"/>
                <a:gd name="T22" fmla="*/ 97 w 657"/>
                <a:gd name="T23" fmla="*/ 96 h 657"/>
                <a:gd name="T24" fmla="*/ 172 w 657"/>
                <a:gd name="T25" fmla="*/ 40 h 657"/>
                <a:gd name="T26" fmla="*/ 246 w 657"/>
                <a:gd name="T27" fmla="*/ 10 h 657"/>
                <a:gd name="T28" fmla="*/ 296 w 657"/>
                <a:gd name="T29" fmla="*/ 1 h 657"/>
                <a:gd name="T30" fmla="*/ 329 w 657"/>
                <a:gd name="T31" fmla="*/ 0 h 657"/>
                <a:gd name="T32" fmla="*/ 379 w 657"/>
                <a:gd name="T33" fmla="*/ 4 h 657"/>
                <a:gd name="T34" fmla="*/ 426 w 657"/>
                <a:gd name="T35" fmla="*/ 14 h 657"/>
                <a:gd name="T36" fmla="*/ 512 w 657"/>
                <a:gd name="T37" fmla="*/ 56 h 657"/>
                <a:gd name="T38" fmla="*/ 582 w 657"/>
                <a:gd name="T39" fmla="*/ 119 h 657"/>
                <a:gd name="T40" fmla="*/ 631 w 657"/>
                <a:gd name="T41" fmla="*/ 201 h 657"/>
                <a:gd name="T42" fmla="*/ 650 w 657"/>
                <a:gd name="T43" fmla="*/ 263 h 657"/>
                <a:gd name="T44" fmla="*/ 657 w 657"/>
                <a:gd name="T45" fmla="*/ 311 h 657"/>
                <a:gd name="T46" fmla="*/ 657 w 657"/>
                <a:gd name="T47" fmla="*/ 345 h 657"/>
                <a:gd name="T48" fmla="*/ 650 w 657"/>
                <a:gd name="T49" fmla="*/ 394 h 657"/>
                <a:gd name="T50" fmla="*/ 631 w 657"/>
                <a:gd name="T51" fmla="*/ 456 h 657"/>
                <a:gd name="T52" fmla="*/ 582 w 657"/>
                <a:gd name="T53" fmla="*/ 538 h 657"/>
                <a:gd name="T54" fmla="*/ 512 w 657"/>
                <a:gd name="T55" fmla="*/ 601 h 657"/>
                <a:gd name="T56" fmla="*/ 426 w 657"/>
                <a:gd name="T57" fmla="*/ 643 h 657"/>
                <a:gd name="T58" fmla="*/ 379 w 657"/>
                <a:gd name="T59" fmla="*/ 653 h 657"/>
                <a:gd name="T60" fmla="*/ 329 w 657"/>
                <a:gd name="T61" fmla="*/ 657 h 657"/>
                <a:gd name="T62" fmla="*/ 329 w 657"/>
                <a:gd name="T63" fmla="*/ 37 h 657"/>
                <a:gd name="T64" fmla="*/ 242 w 657"/>
                <a:gd name="T65" fmla="*/ 51 h 657"/>
                <a:gd name="T66" fmla="*/ 165 w 657"/>
                <a:gd name="T67" fmla="*/ 87 h 657"/>
                <a:gd name="T68" fmla="*/ 104 w 657"/>
                <a:gd name="T69" fmla="*/ 143 h 657"/>
                <a:gd name="T70" fmla="*/ 61 w 657"/>
                <a:gd name="T71" fmla="*/ 216 h 657"/>
                <a:gd name="T72" fmla="*/ 39 w 657"/>
                <a:gd name="T73" fmla="*/ 299 h 657"/>
                <a:gd name="T74" fmla="*/ 39 w 657"/>
                <a:gd name="T75" fmla="*/ 358 h 657"/>
                <a:gd name="T76" fmla="*/ 61 w 657"/>
                <a:gd name="T77" fmla="*/ 441 h 657"/>
                <a:gd name="T78" fmla="*/ 104 w 657"/>
                <a:gd name="T79" fmla="*/ 514 h 657"/>
                <a:gd name="T80" fmla="*/ 165 w 657"/>
                <a:gd name="T81" fmla="*/ 570 h 657"/>
                <a:gd name="T82" fmla="*/ 242 w 657"/>
                <a:gd name="T83" fmla="*/ 606 h 657"/>
                <a:gd name="T84" fmla="*/ 329 w 657"/>
                <a:gd name="T85" fmla="*/ 620 h 657"/>
                <a:gd name="T86" fmla="*/ 387 w 657"/>
                <a:gd name="T87" fmla="*/ 613 h 657"/>
                <a:gd name="T88" fmla="*/ 467 w 657"/>
                <a:gd name="T89" fmla="*/ 584 h 657"/>
                <a:gd name="T90" fmla="*/ 535 w 657"/>
                <a:gd name="T91" fmla="*/ 534 h 657"/>
                <a:gd name="T92" fmla="*/ 584 w 657"/>
                <a:gd name="T93" fmla="*/ 467 h 657"/>
                <a:gd name="T94" fmla="*/ 614 w 657"/>
                <a:gd name="T95" fmla="*/ 388 h 657"/>
                <a:gd name="T96" fmla="*/ 619 w 657"/>
                <a:gd name="T97" fmla="*/ 328 h 657"/>
                <a:gd name="T98" fmla="*/ 607 w 657"/>
                <a:gd name="T99" fmla="*/ 243 h 657"/>
                <a:gd name="T100" fmla="*/ 570 w 657"/>
                <a:gd name="T101" fmla="*/ 166 h 657"/>
                <a:gd name="T102" fmla="*/ 513 w 657"/>
                <a:gd name="T103" fmla="*/ 104 h 657"/>
                <a:gd name="T104" fmla="*/ 442 w 657"/>
                <a:gd name="T105" fmla="*/ 60 h 657"/>
                <a:gd name="T106" fmla="*/ 359 w 657"/>
                <a:gd name="T107" fmla="*/ 3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7">
                  <a:moveTo>
                    <a:pt x="329" y="657"/>
                  </a:moveTo>
                  <a:lnTo>
                    <a:pt x="329" y="657"/>
                  </a:lnTo>
                  <a:lnTo>
                    <a:pt x="312" y="656"/>
                  </a:lnTo>
                  <a:lnTo>
                    <a:pt x="296" y="655"/>
                  </a:lnTo>
                  <a:lnTo>
                    <a:pt x="278" y="653"/>
                  </a:lnTo>
                  <a:lnTo>
                    <a:pt x="262" y="651"/>
                  </a:lnTo>
                  <a:lnTo>
                    <a:pt x="246" y="647"/>
                  </a:lnTo>
                  <a:lnTo>
                    <a:pt x="231" y="643"/>
                  </a:lnTo>
                  <a:lnTo>
                    <a:pt x="200" y="631"/>
                  </a:lnTo>
                  <a:lnTo>
                    <a:pt x="172" y="617"/>
                  </a:lnTo>
                  <a:lnTo>
                    <a:pt x="145" y="601"/>
                  </a:lnTo>
                  <a:lnTo>
                    <a:pt x="120" y="582"/>
                  </a:lnTo>
                  <a:lnTo>
                    <a:pt x="97" y="561"/>
                  </a:lnTo>
                  <a:lnTo>
                    <a:pt x="75" y="538"/>
                  </a:lnTo>
                  <a:lnTo>
                    <a:pt x="57" y="512"/>
                  </a:lnTo>
                  <a:lnTo>
                    <a:pt x="39" y="484"/>
                  </a:lnTo>
                  <a:lnTo>
                    <a:pt x="26" y="456"/>
                  </a:lnTo>
                  <a:lnTo>
                    <a:pt x="15" y="426"/>
                  </a:lnTo>
                  <a:lnTo>
                    <a:pt x="10" y="410"/>
                  </a:lnTo>
                  <a:lnTo>
                    <a:pt x="7" y="394"/>
                  </a:lnTo>
                  <a:lnTo>
                    <a:pt x="4" y="378"/>
                  </a:lnTo>
                  <a:lnTo>
                    <a:pt x="2" y="362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11"/>
                  </a:lnTo>
                  <a:lnTo>
                    <a:pt x="2" y="295"/>
                  </a:lnTo>
                  <a:lnTo>
                    <a:pt x="4" y="279"/>
                  </a:lnTo>
                  <a:lnTo>
                    <a:pt x="7" y="263"/>
                  </a:lnTo>
                  <a:lnTo>
                    <a:pt x="10" y="247"/>
                  </a:lnTo>
                  <a:lnTo>
                    <a:pt x="15" y="230"/>
                  </a:lnTo>
                  <a:lnTo>
                    <a:pt x="26" y="201"/>
                  </a:lnTo>
                  <a:lnTo>
                    <a:pt x="39" y="171"/>
                  </a:lnTo>
                  <a:lnTo>
                    <a:pt x="57" y="145"/>
                  </a:lnTo>
                  <a:lnTo>
                    <a:pt x="75" y="119"/>
                  </a:lnTo>
                  <a:lnTo>
                    <a:pt x="97" y="96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2" y="40"/>
                  </a:lnTo>
                  <a:lnTo>
                    <a:pt x="200" y="25"/>
                  </a:lnTo>
                  <a:lnTo>
                    <a:pt x="231" y="14"/>
                  </a:lnTo>
                  <a:lnTo>
                    <a:pt x="246" y="10"/>
                  </a:lnTo>
                  <a:lnTo>
                    <a:pt x="262" y="6"/>
                  </a:lnTo>
                  <a:lnTo>
                    <a:pt x="278" y="4"/>
                  </a:lnTo>
                  <a:lnTo>
                    <a:pt x="296" y="1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1"/>
                  </a:lnTo>
                  <a:lnTo>
                    <a:pt x="379" y="4"/>
                  </a:lnTo>
                  <a:lnTo>
                    <a:pt x="395" y="6"/>
                  </a:lnTo>
                  <a:lnTo>
                    <a:pt x="411" y="10"/>
                  </a:lnTo>
                  <a:lnTo>
                    <a:pt x="426" y="14"/>
                  </a:lnTo>
                  <a:lnTo>
                    <a:pt x="457" y="25"/>
                  </a:lnTo>
                  <a:lnTo>
                    <a:pt x="485" y="40"/>
                  </a:lnTo>
                  <a:lnTo>
                    <a:pt x="512" y="56"/>
                  </a:lnTo>
                  <a:lnTo>
                    <a:pt x="537" y="75"/>
                  </a:lnTo>
                  <a:lnTo>
                    <a:pt x="561" y="96"/>
                  </a:lnTo>
                  <a:lnTo>
                    <a:pt x="582" y="119"/>
                  </a:lnTo>
                  <a:lnTo>
                    <a:pt x="600" y="145"/>
                  </a:lnTo>
                  <a:lnTo>
                    <a:pt x="618" y="171"/>
                  </a:lnTo>
                  <a:lnTo>
                    <a:pt x="631" y="201"/>
                  </a:lnTo>
                  <a:lnTo>
                    <a:pt x="642" y="230"/>
                  </a:lnTo>
                  <a:lnTo>
                    <a:pt x="647" y="247"/>
                  </a:lnTo>
                  <a:lnTo>
                    <a:pt x="650" y="263"/>
                  </a:lnTo>
                  <a:lnTo>
                    <a:pt x="653" y="279"/>
                  </a:lnTo>
                  <a:lnTo>
                    <a:pt x="655" y="295"/>
                  </a:lnTo>
                  <a:lnTo>
                    <a:pt x="657" y="311"/>
                  </a:lnTo>
                  <a:lnTo>
                    <a:pt x="657" y="328"/>
                  </a:lnTo>
                  <a:lnTo>
                    <a:pt x="657" y="328"/>
                  </a:lnTo>
                  <a:lnTo>
                    <a:pt x="657" y="345"/>
                  </a:lnTo>
                  <a:lnTo>
                    <a:pt x="655" y="362"/>
                  </a:lnTo>
                  <a:lnTo>
                    <a:pt x="653" y="378"/>
                  </a:lnTo>
                  <a:lnTo>
                    <a:pt x="650" y="394"/>
                  </a:lnTo>
                  <a:lnTo>
                    <a:pt x="647" y="410"/>
                  </a:lnTo>
                  <a:lnTo>
                    <a:pt x="642" y="426"/>
                  </a:lnTo>
                  <a:lnTo>
                    <a:pt x="631" y="456"/>
                  </a:lnTo>
                  <a:lnTo>
                    <a:pt x="618" y="484"/>
                  </a:lnTo>
                  <a:lnTo>
                    <a:pt x="600" y="512"/>
                  </a:lnTo>
                  <a:lnTo>
                    <a:pt x="582" y="538"/>
                  </a:lnTo>
                  <a:lnTo>
                    <a:pt x="561" y="561"/>
                  </a:lnTo>
                  <a:lnTo>
                    <a:pt x="537" y="582"/>
                  </a:lnTo>
                  <a:lnTo>
                    <a:pt x="512" y="601"/>
                  </a:lnTo>
                  <a:lnTo>
                    <a:pt x="485" y="617"/>
                  </a:lnTo>
                  <a:lnTo>
                    <a:pt x="457" y="631"/>
                  </a:lnTo>
                  <a:lnTo>
                    <a:pt x="426" y="643"/>
                  </a:lnTo>
                  <a:lnTo>
                    <a:pt x="411" y="647"/>
                  </a:lnTo>
                  <a:lnTo>
                    <a:pt x="395" y="651"/>
                  </a:lnTo>
                  <a:lnTo>
                    <a:pt x="379" y="653"/>
                  </a:lnTo>
                  <a:lnTo>
                    <a:pt x="363" y="655"/>
                  </a:lnTo>
                  <a:lnTo>
                    <a:pt x="345" y="656"/>
                  </a:lnTo>
                  <a:lnTo>
                    <a:pt x="329" y="657"/>
                  </a:lnTo>
                  <a:lnTo>
                    <a:pt x="329" y="657"/>
                  </a:lnTo>
                  <a:close/>
                  <a:moveTo>
                    <a:pt x="329" y="37"/>
                  </a:moveTo>
                  <a:lnTo>
                    <a:pt x="329" y="37"/>
                  </a:lnTo>
                  <a:lnTo>
                    <a:pt x="298" y="38"/>
                  </a:lnTo>
                  <a:lnTo>
                    <a:pt x="270" y="44"/>
                  </a:lnTo>
                  <a:lnTo>
                    <a:pt x="242" y="51"/>
                  </a:lnTo>
                  <a:lnTo>
                    <a:pt x="215" y="60"/>
                  </a:lnTo>
                  <a:lnTo>
                    <a:pt x="190" y="72"/>
                  </a:lnTo>
                  <a:lnTo>
                    <a:pt x="165" y="87"/>
                  </a:lnTo>
                  <a:lnTo>
                    <a:pt x="144" y="104"/>
                  </a:lnTo>
                  <a:lnTo>
                    <a:pt x="122" y="123"/>
                  </a:lnTo>
                  <a:lnTo>
                    <a:pt x="104" y="143"/>
                  </a:lnTo>
                  <a:lnTo>
                    <a:pt x="88" y="166"/>
                  </a:lnTo>
                  <a:lnTo>
                    <a:pt x="73" y="190"/>
                  </a:lnTo>
                  <a:lnTo>
                    <a:pt x="61" y="216"/>
                  </a:lnTo>
                  <a:lnTo>
                    <a:pt x="51" y="243"/>
                  </a:lnTo>
                  <a:lnTo>
                    <a:pt x="43" y="269"/>
                  </a:lnTo>
                  <a:lnTo>
                    <a:pt x="39" y="299"/>
                  </a:lnTo>
                  <a:lnTo>
                    <a:pt x="38" y="328"/>
                  </a:lnTo>
                  <a:lnTo>
                    <a:pt x="38" y="328"/>
                  </a:lnTo>
                  <a:lnTo>
                    <a:pt x="39" y="358"/>
                  </a:lnTo>
                  <a:lnTo>
                    <a:pt x="43" y="388"/>
                  </a:lnTo>
                  <a:lnTo>
                    <a:pt x="51" y="414"/>
                  </a:lnTo>
                  <a:lnTo>
                    <a:pt x="61" y="441"/>
                  </a:lnTo>
                  <a:lnTo>
                    <a:pt x="73" y="467"/>
                  </a:lnTo>
                  <a:lnTo>
                    <a:pt x="88" y="491"/>
                  </a:lnTo>
                  <a:lnTo>
                    <a:pt x="104" y="514"/>
                  </a:lnTo>
                  <a:lnTo>
                    <a:pt x="122" y="534"/>
                  </a:lnTo>
                  <a:lnTo>
                    <a:pt x="144" y="553"/>
                  </a:lnTo>
                  <a:lnTo>
                    <a:pt x="165" y="570"/>
                  </a:lnTo>
                  <a:lnTo>
                    <a:pt x="190" y="584"/>
                  </a:lnTo>
                  <a:lnTo>
                    <a:pt x="215" y="597"/>
                  </a:lnTo>
                  <a:lnTo>
                    <a:pt x="242" y="606"/>
                  </a:lnTo>
                  <a:lnTo>
                    <a:pt x="270" y="613"/>
                  </a:lnTo>
                  <a:lnTo>
                    <a:pt x="298" y="618"/>
                  </a:lnTo>
                  <a:lnTo>
                    <a:pt x="329" y="620"/>
                  </a:lnTo>
                  <a:lnTo>
                    <a:pt x="329" y="620"/>
                  </a:lnTo>
                  <a:lnTo>
                    <a:pt x="359" y="618"/>
                  </a:lnTo>
                  <a:lnTo>
                    <a:pt x="387" y="613"/>
                  </a:lnTo>
                  <a:lnTo>
                    <a:pt x="415" y="606"/>
                  </a:lnTo>
                  <a:lnTo>
                    <a:pt x="442" y="597"/>
                  </a:lnTo>
                  <a:lnTo>
                    <a:pt x="467" y="584"/>
                  </a:lnTo>
                  <a:lnTo>
                    <a:pt x="492" y="570"/>
                  </a:lnTo>
                  <a:lnTo>
                    <a:pt x="513" y="553"/>
                  </a:lnTo>
                  <a:lnTo>
                    <a:pt x="535" y="534"/>
                  </a:lnTo>
                  <a:lnTo>
                    <a:pt x="553" y="514"/>
                  </a:lnTo>
                  <a:lnTo>
                    <a:pt x="570" y="491"/>
                  </a:lnTo>
                  <a:lnTo>
                    <a:pt x="584" y="467"/>
                  </a:lnTo>
                  <a:lnTo>
                    <a:pt x="596" y="441"/>
                  </a:lnTo>
                  <a:lnTo>
                    <a:pt x="607" y="414"/>
                  </a:lnTo>
                  <a:lnTo>
                    <a:pt x="614" y="388"/>
                  </a:lnTo>
                  <a:lnTo>
                    <a:pt x="618" y="358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8" y="299"/>
                  </a:lnTo>
                  <a:lnTo>
                    <a:pt x="614" y="269"/>
                  </a:lnTo>
                  <a:lnTo>
                    <a:pt x="607" y="243"/>
                  </a:lnTo>
                  <a:lnTo>
                    <a:pt x="596" y="216"/>
                  </a:lnTo>
                  <a:lnTo>
                    <a:pt x="584" y="190"/>
                  </a:lnTo>
                  <a:lnTo>
                    <a:pt x="570" y="166"/>
                  </a:lnTo>
                  <a:lnTo>
                    <a:pt x="553" y="143"/>
                  </a:lnTo>
                  <a:lnTo>
                    <a:pt x="535" y="123"/>
                  </a:lnTo>
                  <a:lnTo>
                    <a:pt x="513" y="104"/>
                  </a:lnTo>
                  <a:lnTo>
                    <a:pt x="492" y="87"/>
                  </a:lnTo>
                  <a:lnTo>
                    <a:pt x="467" y="72"/>
                  </a:lnTo>
                  <a:lnTo>
                    <a:pt x="442" y="60"/>
                  </a:lnTo>
                  <a:lnTo>
                    <a:pt x="415" y="51"/>
                  </a:lnTo>
                  <a:lnTo>
                    <a:pt x="387" y="44"/>
                  </a:lnTo>
                  <a:lnTo>
                    <a:pt x="359" y="38"/>
                  </a:lnTo>
                  <a:lnTo>
                    <a:pt x="329" y="37"/>
                  </a:lnTo>
                  <a:lnTo>
                    <a:pt x="32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3">
              <a:extLst>
                <a:ext uri="{FF2B5EF4-FFF2-40B4-BE49-F238E27FC236}">
                  <a16:creationId xmlns:a16="http://schemas.microsoft.com/office/drawing/2014/main" id="{B088AF84-B5EB-4A92-A774-BB5BF146CB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2351" y="1792288"/>
              <a:ext cx="187325" cy="263525"/>
            </a:xfrm>
            <a:custGeom>
              <a:avLst/>
              <a:gdLst>
                <a:gd name="T0" fmla="*/ 235 w 235"/>
                <a:gd name="T1" fmla="*/ 39 h 331"/>
                <a:gd name="T2" fmla="*/ 228 w 235"/>
                <a:gd name="T3" fmla="*/ 32 h 331"/>
                <a:gd name="T4" fmla="*/ 121 w 235"/>
                <a:gd name="T5" fmla="*/ 0 h 331"/>
                <a:gd name="T6" fmla="*/ 7 w 235"/>
                <a:gd name="T7" fmla="*/ 32 h 331"/>
                <a:gd name="T8" fmla="*/ 0 w 235"/>
                <a:gd name="T9" fmla="*/ 39 h 331"/>
                <a:gd name="T10" fmla="*/ 11 w 235"/>
                <a:gd name="T11" fmla="*/ 225 h 331"/>
                <a:gd name="T12" fmla="*/ 13 w 235"/>
                <a:gd name="T13" fmla="*/ 247 h 331"/>
                <a:gd name="T14" fmla="*/ 24 w 235"/>
                <a:gd name="T15" fmla="*/ 276 h 331"/>
                <a:gd name="T16" fmla="*/ 42 w 235"/>
                <a:gd name="T17" fmla="*/ 300 h 331"/>
                <a:gd name="T18" fmla="*/ 67 w 235"/>
                <a:gd name="T19" fmla="*/ 319 h 331"/>
                <a:gd name="T20" fmla="*/ 97 w 235"/>
                <a:gd name="T21" fmla="*/ 330 h 331"/>
                <a:gd name="T22" fmla="*/ 118 w 235"/>
                <a:gd name="T23" fmla="*/ 331 h 331"/>
                <a:gd name="T24" fmla="*/ 149 w 235"/>
                <a:gd name="T25" fmla="*/ 327 h 331"/>
                <a:gd name="T26" fmla="*/ 177 w 235"/>
                <a:gd name="T27" fmla="*/ 314 h 331"/>
                <a:gd name="T28" fmla="*/ 200 w 235"/>
                <a:gd name="T29" fmla="*/ 292 h 331"/>
                <a:gd name="T30" fmla="*/ 216 w 235"/>
                <a:gd name="T31" fmla="*/ 267 h 331"/>
                <a:gd name="T32" fmla="*/ 224 w 235"/>
                <a:gd name="T33" fmla="*/ 236 h 331"/>
                <a:gd name="T34" fmla="*/ 235 w 235"/>
                <a:gd name="T35" fmla="*/ 41 h 331"/>
                <a:gd name="T36" fmla="*/ 74 w 235"/>
                <a:gd name="T37" fmla="*/ 68 h 331"/>
                <a:gd name="T38" fmla="*/ 99 w 235"/>
                <a:gd name="T39" fmla="*/ 44 h 331"/>
                <a:gd name="T40" fmla="*/ 105 w 235"/>
                <a:gd name="T41" fmla="*/ 40 h 331"/>
                <a:gd name="T42" fmla="*/ 134 w 235"/>
                <a:gd name="T43" fmla="*/ 41 h 331"/>
                <a:gd name="T44" fmla="*/ 158 w 235"/>
                <a:gd name="T45" fmla="*/ 67 h 331"/>
                <a:gd name="T46" fmla="*/ 163 w 235"/>
                <a:gd name="T47" fmla="*/ 71 h 331"/>
                <a:gd name="T48" fmla="*/ 161 w 235"/>
                <a:gd name="T49" fmla="*/ 100 h 331"/>
                <a:gd name="T50" fmla="*/ 136 w 235"/>
                <a:gd name="T51" fmla="*/ 125 h 331"/>
                <a:gd name="T52" fmla="*/ 132 w 235"/>
                <a:gd name="T53" fmla="*/ 129 h 331"/>
                <a:gd name="T54" fmla="*/ 101 w 235"/>
                <a:gd name="T55" fmla="*/ 127 h 331"/>
                <a:gd name="T56" fmla="*/ 78 w 235"/>
                <a:gd name="T57" fmla="*/ 102 h 331"/>
                <a:gd name="T58" fmla="*/ 73 w 235"/>
                <a:gd name="T59" fmla="*/ 98 h 331"/>
                <a:gd name="T60" fmla="*/ 205 w 235"/>
                <a:gd name="T61" fmla="*/ 225 h 331"/>
                <a:gd name="T62" fmla="*/ 201 w 235"/>
                <a:gd name="T63" fmla="*/ 251 h 331"/>
                <a:gd name="T64" fmla="*/ 191 w 235"/>
                <a:gd name="T65" fmla="*/ 274 h 331"/>
                <a:gd name="T66" fmla="*/ 173 w 235"/>
                <a:gd name="T67" fmla="*/ 292 h 331"/>
                <a:gd name="T68" fmla="*/ 152 w 235"/>
                <a:gd name="T69" fmla="*/ 306 h 331"/>
                <a:gd name="T70" fmla="*/ 126 w 235"/>
                <a:gd name="T71" fmla="*/ 313 h 331"/>
                <a:gd name="T72" fmla="*/ 109 w 235"/>
                <a:gd name="T73" fmla="*/ 313 h 331"/>
                <a:gd name="T74" fmla="*/ 83 w 235"/>
                <a:gd name="T75" fmla="*/ 306 h 331"/>
                <a:gd name="T76" fmla="*/ 62 w 235"/>
                <a:gd name="T77" fmla="*/ 292 h 331"/>
                <a:gd name="T78" fmla="*/ 44 w 235"/>
                <a:gd name="T79" fmla="*/ 274 h 331"/>
                <a:gd name="T80" fmla="*/ 34 w 235"/>
                <a:gd name="T81" fmla="*/ 251 h 331"/>
                <a:gd name="T82" fmla="*/ 30 w 235"/>
                <a:gd name="T83" fmla="*/ 225 h 331"/>
                <a:gd name="T84" fmla="*/ 205 w 235"/>
                <a:gd name="T85" fmla="*/ 22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" h="331">
                  <a:moveTo>
                    <a:pt x="235" y="41"/>
                  </a:moveTo>
                  <a:lnTo>
                    <a:pt x="235" y="41"/>
                  </a:lnTo>
                  <a:lnTo>
                    <a:pt x="235" y="39"/>
                  </a:lnTo>
                  <a:lnTo>
                    <a:pt x="234" y="36"/>
                  </a:lnTo>
                  <a:lnTo>
                    <a:pt x="231" y="33"/>
                  </a:lnTo>
                  <a:lnTo>
                    <a:pt x="228" y="32"/>
                  </a:lnTo>
                  <a:lnTo>
                    <a:pt x="228" y="3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" y="33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1" y="161"/>
                  </a:lnTo>
                  <a:lnTo>
                    <a:pt x="11" y="225"/>
                  </a:lnTo>
                  <a:lnTo>
                    <a:pt x="11" y="225"/>
                  </a:lnTo>
                  <a:lnTo>
                    <a:pt x="11" y="236"/>
                  </a:lnTo>
                  <a:lnTo>
                    <a:pt x="13" y="247"/>
                  </a:lnTo>
                  <a:lnTo>
                    <a:pt x="16" y="256"/>
                  </a:lnTo>
                  <a:lnTo>
                    <a:pt x="19" y="267"/>
                  </a:lnTo>
                  <a:lnTo>
                    <a:pt x="24" y="276"/>
                  </a:lnTo>
                  <a:lnTo>
                    <a:pt x="30" y="284"/>
                  </a:lnTo>
                  <a:lnTo>
                    <a:pt x="35" y="292"/>
                  </a:lnTo>
                  <a:lnTo>
                    <a:pt x="42" y="300"/>
                  </a:lnTo>
                  <a:lnTo>
                    <a:pt x="50" y="307"/>
                  </a:lnTo>
                  <a:lnTo>
                    <a:pt x="58" y="314"/>
                  </a:lnTo>
                  <a:lnTo>
                    <a:pt x="67" y="319"/>
                  </a:lnTo>
                  <a:lnTo>
                    <a:pt x="77" y="323"/>
                  </a:lnTo>
                  <a:lnTo>
                    <a:pt x="86" y="327"/>
                  </a:lnTo>
                  <a:lnTo>
                    <a:pt x="97" y="330"/>
                  </a:lnTo>
                  <a:lnTo>
                    <a:pt x="106" y="331"/>
                  </a:lnTo>
                  <a:lnTo>
                    <a:pt x="118" y="331"/>
                  </a:lnTo>
                  <a:lnTo>
                    <a:pt x="118" y="331"/>
                  </a:lnTo>
                  <a:lnTo>
                    <a:pt x="129" y="331"/>
                  </a:lnTo>
                  <a:lnTo>
                    <a:pt x="140" y="330"/>
                  </a:lnTo>
                  <a:lnTo>
                    <a:pt x="149" y="327"/>
                  </a:lnTo>
                  <a:lnTo>
                    <a:pt x="158" y="323"/>
                  </a:lnTo>
                  <a:lnTo>
                    <a:pt x="168" y="319"/>
                  </a:lnTo>
                  <a:lnTo>
                    <a:pt x="177" y="314"/>
                  </a:lnTo>
                  <a:lnTo>
                    <a:pt x="185" y="307"/>
                  </a:lnTo>
                  <a:lnTo>
                    <a:pt x="193" y="300"/>
                  </a:lnTo>
                  <a:lnTo>
                    <a:pt x="200" y="292"/>
                  </a:lnTo>
                  <a:lnTo>
                    <a:pt x="207" y="284"/>
                  </a:lnTo>
                  <a:lnTo>
                    <a:pt x="212" y="276"/>
                  </a:lnTo>
                  <a:lnTo>
                    <a:pt x="216" y="267"/>
                  </a:lnTo>
                  <a:lnTo>
                    <a:pt x="220" y="256"/>
                  </a:lnTo>
                  <a:lnTo>
                    <a:pt x="223" y="247"/>
                  </a:lnTo>
                  <a:lnTo>
                    <a:pt x="224" y="236"/>
                  </a:lnTo>
                  <a:lnTo>
                    <a:pt x="224" y="225"/>
                  </a:lnTo>
                  <a:lnTo>
                    <a:pt x="224" y="161"/>
                  </a:lnTo>
                  <a:lnTo>
                    <a:pt x="235" y="41"/>
                  </a:lnTo>
                  <a:close/>
                  <a:moveTo>
                    <a:pt x="73" y="71"/>
                  </a:moveTo>
                  <a:lnTo>
                    <a:pt x="73" y="71"/>
                  </a:lnTo>
                  <a:lnTo>
                    <a:pt x="74" y="68"/>
                  </a:lnTo>
                  <a:lnTo>
                    <a:pt x="78" y="67"/>
                  </a:lnTo>
                  <a:lnTo>
                    <a:pt x="99" y="67"/>
                  </a:lnTo>
                  <a:lnTo>
                    <a:pt x="99" y="44"/>
                  </a:lnTo>
                  <a:lnTo>
                    <a:pt x="99" y="44"/>
                  </a:lnTo>
                  <a:lnTo>
                    <a:pt x="101" y="41"/>
                  </a:lnTo>
                  <a:lnTo>
                    <a:pt x="105" y="40"/>
                  </a:lnTo>
                  <a:lnTo>
                    <a:pt x="132" y="40"/>
                  </a:lnTo>
                  <a:lnTo>
                    <a:pt x="132" y="40"/>
                  </a:lnTo>
                  <a:lnTo>
                    <a:pt x="134" y="41"/>
                  </a:lnTo>
                  <a:lnTo>
                    <a:pt x="136" y="44"/>
                  </a:lnTo>
                  <a:lnTo>
                    <a:pt x="136" y="67"/>
                  </a:lnTo>
                  <a:lnTo>
                    <a:pt x="158" y="67"/>
                  </a:lnTo>
                  <a:lnTo>
                    <a:pt x="158" y="67"/>
                  </a:lnTo>
                  <a:lnTo>
                    <a:pt x="161" y="68"/>
                  </a:lnTo>
                  <a:lnTo>
                    <a:pt x="163" y="71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61" y="100"/>
                  </a:lnTo>
                  <a:lnTo>
                    <a:pt x="158" y="102"/>
                  </a:lnTo>
                  <a:lnTo>
                    <a:pt x="136" y="102"/>
                  </a:lnTo>
                  <a:lnTo>
                    <a:pt x="136" y="125"/>
                  </a:lnTo>
                  <a:lnTo>
                    <a:pt x="136" y="125"/>
                  </a:lnTo>
                  <a:lnTo>
                    <a:pt x="134" y="127"/>
                  </a:lnTo>
                  <a:lnTo>
                    <a:pt x="132" y="129"/>
                  </a:lnTo>
                  <a:lnTo>
                    <a:pt x="105" y="129"/>
                  </a:lnTo>
                  <a:lnTo>
                    <a:pt x="105" y="129"/>
                  </a:lnTo>
                  <a:lnTo>
                    <a:pt x="101" y="127"/>
                  </a:lnTo>
                  <a:lnTo>
                    <a:pt x="99" y="125"/>
                  </a:lnTo>
                  <a:lnTo>
                    <a:pt x="99" y="102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4" y="100"/>
                  </a:lnTo>
                  <a:lnTo>
                    <a:pt x="73" y="98"/>
                  </a:lnTo>
                  <a:lnTo>
                    <a:pt x="73" y="71"/>
                  </a:lnTo>
                  <a:close/>
                  <a:moveTo>
                    <a:pt x="205" y="225"/>
                  </a:moveTo>
                  <a:lnTo>
                    <a:pt x="205" y="225"/>
                  </a:lnTo>
                  <a:lnTo>
                    <a:pt x="205" y="233"/>
                  </a:lnTo>
                  <a:lnTo>
                    <a:pt x="204" y="243"/>
                  </a:lnTo>
                  <a:lnTo>
                    <a:pt x="201" y="251"/>
                  </a:lnTo>
                  <a:lnTo>
                    <a:pt x="199" y="259"/>
                  </a:lnTo>
                  <a:lnTo>
                    <a:pt x="195" y="267"/>
                  </a:lnTo>
                  <a:lnTo>
                    <a:pt x="191" y="274"/>
                  </a:lnTo>
                  <a:lnTo>
                    <a:pt x="185" y="280"/>
                  </a:lnTo>
                  <a:lnTo>
                    <a:pt x="180" y="287"/>
                  </a:lnTo>
                  <a:lnTo>
                    <a:pt x="173" y="292"/>
                  </a:lnTo>
                  <a:lnTo>
                    <a:pt x="167" y="298"/>
                  </a:lnTo>
                  <a:lnTo>
                    <a:pt x="160" y="302"/>
                  </a:lnTo>
                  <a:lnTo>
                    <a:pt x="152" y="306"/>
                  </a:lnTo>
                  <a:lnTo>
                    <a:pt x="144" y="309"/>
                  </a:lnTo>
                  <a:lnTo>
                    <a:pt x="136" y="311"/>
                  </a:lnTo>
                  <a:lnTo>
                    <a:pt x="126" y="313"/>
                  </a:lnTo>
                  <a:lnTo>
                    <a:pt x="118" y="313"/>
                  </a:lnTo>
                  <a:lnTo>
                    <a:pt x="118" y="313"/>
                  </a:lnTo>
                  <a:lnTo>
                    <a:pt x="109" y="313"/>
                  </a:lnTo>
                  <a:lnTo>
                    <a:pt x="99" y="311"/>
                  </a:lnTo>
                  <a:lnTo>
                    <a:pt x="91" y="309"/>
                  </a:lnTo>
                  <a:lnTo>
                    <a:pt x="83" y="306"/>
                  </a:lnTo>
                  <a:lnTo>
                    <a:pt x="75" y="302"/>
                  </a:lnTo>
                  <a:lnTo>
                    <a:pt x="69" y="298"/>
                  </a:lnTo>
                  <a:lnTo>
                    <a:pt x="62" y="292"/>
                  </a:lnTo>
                  <a:lnTo>
                    <a:pt x="55" y="287"/>
                  </a:lnTo>
                  <a:lnTo>
                    <a:pt x="50" y="280"/>
                  </a:lnTo>
                  <a:lnTo>
                    <a:pt x="44" y="274"/>
                  </a:lnTo>
                  <a:lnTo>
                    <a:pt x="40" y="267"/>
                  </a:lnTo>
                  <a:lnTo>
                    <a:pt x="36" y="259"/>
                  </a:lnTo>
                  <a:lnTo>
                    <a:pt x="34" y="251"/>
                  </a:lnTo>
                  <a:lnTo>
                    <a:pt x="31" y="243"/>
                  </a:lnTo>
                  <a:lnTo>
                    <a:pt x="30" y="233"/>
                  </a:lnTo>
                  <a:lnTo>
                    <a:pt x="30" y="225"/>
                  </a:lnTo>
                  <a:lnTo>
                    <a:pt x="30" y="169"/>
                  </a:lnTo>
                  <a:lnTo>
                    <a:pt x="205" y="169"/>
                  </a:lnTo>
                  <a:lnTo>
                    <a:pt x="205" y="2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5CE114CD-65A3-4E44-98FE-DE239700CFF4}"/>
              </a:ext>
            </a:extLst>
          </p:cNvPr>
          <p:cNvSpPr txBox="1">
            <a:spLocks/>
          </p:cNvSpPr>
          <p:nvPr/>
        </p:nvSpPr>
        <p:spPr>
          <a:xfrm>
            <a:off x="1237604" y="1957119"/>
            <a:ext cx="2818963" cy="417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900" b="1" kern="0" spc="250" baseline="0" dirty="0">
                <a:solidFill>
                  <a:schemeClr val="accent5"/>
                </a:solidFill>
                <a:ea typeface="Nexa Black" charset="0"/>
                <a:cs typeface="Nexa Black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pc="-30">
                <a:ea typeface="Open Sans" charset="0"/>
                <a:cs typeface="Open Sans" charset="0"/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spc="-30">
                <a:ea typeface="Open Sans" charset="0"/>
                <a:cs typeface="Open Sans" charset="0"/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spc="-30">
                <a:ea typeface="Open Sans" charset="0"/>
                <a:cs typeface="Open Sans" charset="0"/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spc="-30">
                <a:ea typeface="Open Sans" charset="0"/>
                <a:cs typeface="Open Sans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100" dirty="0">
                <a:solidFill>
                  <a:schemeClr val="tx2"/>
                </a:solidFill>
              </a:rPr>
              <a:t>COST OF GENETIC TESTING</a:t>
            </a:r>
            <a:r>
              <a:rPr lang="en-US" sz="1100" baseline="30000" dirty="0">
                <a:solidFill>
                  <a:schemeClr val="tx2"/>
                </a:solidFill>
              </a:rPr>
              <a:t>1</a:t>
            </a:r>
            <a:endParaRPr lang="en-US" sz="1100" dirty="0">
              <a:solidFill>
                <a:schemeClr val="tx2"/>
              </a:solidFill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375A48B-54FC-4B2B-86B5-B8B8A592BF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261032"/>
              </p:ext>
            </p:extLst>
          </p:nvPr>
        </p:nvGraphicFramePr>
        <p:xfrm>
          <a:off x="314682" y="2340717"/>
          <a:ext cx="3814235" cy="275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E38F0CF1-7C76-49A5-836E-0F2B0254D9DB}"/>
              </a:ext>
            </a:extLst>
          </p:cNvPr>
          <p:cNvSpPr txBox="1"/>
          <p:nvPr/>
        </p:nvSpPr>
        <p:spPr>
          <a:xfrm>
            <a:off x="487423" y="5205745"/>
            <a:ext cx="35429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aseline="30000" dirty="0"/>
              <a:t>1</a:t>
            </a:r>
            <a:r>
              <a:rPr lang="en-US" sz="700" dirty="0"/>
              <a:t> https://www.genome.gov/27565109/the-cost-of-sequencing-a-human-genome/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F91443-8F4A-41F1-B0B2-9986855BC4C7}"/>
              </a:ext>
            </a:extLst>
          </p:cNvPr>
          <p:cNvSpPr/>
          <p:nvPr/>
        </p:nvSpPr>
        <p:spPr>
          <a:xfrm>
            <a:off x="4157461" y="2680480"/>
            <a:ext cx="1831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genetic variations reported to date</a:t>
            </a:r>
          </a:p>
        </p:txBody>
      </p:sp>
      <p:sp>
        <p:nvSpPr>
          <p:cNvPr id="30" name="Textfeld 242">
            <a:extLst>
              <a:ext uri="{FF2B5EF4-FFF2-40B4-BE49-F238E27FC236}">
                <a16:creationId xmlns:a16="http://schemas.microsoft.com/office/drawing/2014/main" id="{28D84680-25D2-4C2F-9A1F-E2E73B0EA2A8}"/>
              </a:ext>
            </a:extLst>
          </p:cNvPr>
          <p:cNvSpPr txBox="1"/>
          <p:nvPr/>
        </p:nvSpPr>
        <p:spPr bwMode="gray">
          <a:xfrm>
            <a:off x="4393900" y="1846925"/>
            <a:ext cx="1358395" cy="682202"/>
          </a:xfrm>
          <a:prstGeom prst="rect">
            <a:avLst/>
          </a:prstGeom>
          <a:noFill/>
        </p:spPr>
        <p:txBody>
          <a:bodyPr wrap="square" lIns="1056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&gt; </a:t>
            </a:r>
            <a:r>
              <a:rPr lang="en-US" sz="2800" b="1" dirty="0">
                <a:solidFill>
                  <a:schemeClr val="tx1"/>
                </a:solidFill>
              </a:rPr>
              <a:t>3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b="1" spc="300" dirty="0">
                <a:solidFill>
                  <a:schemeClr val="tx1"/>
                </a:solidFill>
              </a:rPr>
              <a:t>MILLION</a:t>
            </a:r>
            <a:endParaRPr lang="en-US" sz="2000" b="1" spc="3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D4D5A20-2980-4A59-8BC5-38211CC942BD}"/>
              </a:ext>
            </a:extLst>
          </p:cNvPr>
          <p:cNvSpPr/>
          <p:nvPr/>
        </p:nvSpPr>
        <p:spPr>
          <a:xfrm>
            <a:off x="4048529" y="4097664"/>
            <a:ext cx="2049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genetic tests for</a:t>
            </a:r>
          </a:p>
        </p:txBody>
      </p:sp>
      <p:sp>
        <p:nvSpPr>
          <p:cNvPr id="32" name="Textfeld 242">
            <a:extLst>
              <a:ext uri="{FF2B5EF4-FFF2-40B4-BE49-F238E27FC236}">
                <a16:creationId xmlns:a16="http://schemas.microsoft.com/office/drawing/2014/main" id="{3BD64EB3-1001-45D8-8E43-0BAAA748FA57}"/>
              </a:ext>
            </a:extLst>
          </p:cNvPr>
          <p:cNvSpPr txBox="1"/>
          <p:nvPr/>
        </p:nvSpPr>
        <p:spPr bwMode="gray">
          <a:xfrm>
            <a:off x="4326760" y="3249481"/>
            <a:ext cx="1492676" cy="682202"/>
          </a:xfrm>
          <a:prstGeom prst="rect">
            <a:avLst/>
          </a:prstGeom>
          <a:noFill/>
        </p:spPr>
        <p:txBody>
          <a:bodyPr wrap="square" lIns="1056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~ </a:t>
            </a:r>
            <a:r>
              <a:rPr lang="en-US" sz="2800" b="1" dirty="0">
                <a:solidFill>
                  <a:schemeClr val="tx1"/>
                </a:solidFill>
              </a:rPr>
              <a:t>1-1.3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b="1" spc="300" dirty="0">
                <a:solidFill>
                  <a:schemeClr val="tx1"/>
                </a:solidFill>
              </a:rPr>
              <a:t>THOUSAND</a:t>
            </a:r>
            <a:endParaRPr lang="en-US" sz="2000" b="1" spc="300" dirty="0">
              <a:solidFill>
                <a:schemeClr val="tx1"/>
              </a:solidFill>
            </a:endParaRPr>
          </a:p>
        </p:txBody>
      </p:sp>
      <p:sp>
        <p:nvSpPr>
          <p:cNvPr id="33" name="Textfeld 242">
            <a:extLst>
              <a:ext uri="{FF2B5EF4-FFF2-40B4-BE49-F238E27FC236}">
                <a16:creationId xmlns:a16="http://schemas.microsoft.com/office/drawing/2014/main" id="{4DDCEAC4-E199-4672-B67E-2849DD092588}"/>
              </a:ext>
            </a:extLst>
          </p:cNvPr>
          <p:cNvSpPr txBox="1"/>
          <p:nvPr/>
        </p:nvSpPr>
        <p:spPr bwMode="gray">
          <a:xfrm>
            <a:off x="4300339" y="4440614"/>
            <a:ext cx="1350957" cy="682202"/>
          </a:xfrm>
          <a:prstGeom prst="rect">
            <a:avLst/>
          </a:prstGeom>
          <a:noFill/>
        </p:spPr>
        <p:txBody>
          <a:bodyPr wrap="square" lIns="1056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</a:rPr>
              <a:t>~ </a:t>
            </a:r>
            <a:r>
              <a:rPr lang="en-US" sz="2800" b="1" dirty="0">
                <a:solidFill>
                  <a:schemeClr val="tx1"/>
                </a:solidFill>
              </a:rPr>
              <a:t>2.5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b="1" spc="300" dirty="0">
                <a:solidFill>
                  <a:schemeClr val="tx1"/>
                </a:solidFill>
              </a:rPr>
              <a:t>THOUSAND</a:t>
            </a:r>
            <a:endParaRPr lang="en-US" sz="2000" b="1" spc="3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7D35E1-6B18-4EC1-8E48-C1FE042D3AC3}"/>
              </a:ext>
            </a:extLst>
          </p:cNvPr>
          <p:cNvSpPr/>
          <p:nvPr/>
        </p:nvSpPr>
        <p:spPr>
          <a:xfrm>
            <a:off x="4302005" y="5232282"/>
            <a:ext cx="13476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conditions</a:t>
            </a:r>
          </a:p>
        </p:txBody>
      </p:sp>
    </p:spTree>
    <p:extLst>
      <p:ext uri="{BB962C8B-B14F-4D97-AF65-F5344CB8AC3E}">
        <p14:creationId xmlns:p14="http://schemas.microsoft.com/office/powerpoint/2010/main" val="384587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4C1D6-6380-40A5-8DED-3C82DC32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E696E1-3C40-4FE0-AD37-15886B40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Use Case – Precision Medicine</a:t>
            </a:r>
            <a:endParaRPr lang="en-US" sz="360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536D69-FF26-46B1-9D4F-775B90B0D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" y="1189521"/>
            <a:ext cx="8503920" cy="465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NCBI - </a:t>
            </a:r>
            <a:r>
              <a:rPr lang="en-US" sz="3000" b="1" dirty="0" err="1"/>
              <a:t>ClinVar</a:t>
            </a:r>
            <a:endParaRPr lang="en-US" sz="3000" b="1" dirty="0"/>
          </a:p>
          <a:p>
            <a:r>
              <a:rPr lang="en-US" dirty="0" err="1"/>
              <a:t>ClinVar</a:t>
            </a:r>
            <a:r>
              <a:rPr lang="en-US" dirty="0"/>
              <a:t> aggregates information about genomic variation and its relationship to human health</a:t>
            </a:r>
            <a:r>
              <a:rPr lang="en-US" sz="2400" b="1" baseline="30000" dirty="0">
                <a:solidFill>
                  <a:srgbClr val="0070C0"/>
                </a:solidFill>
              </a:rPr>
              <a:t>1</a:t>
            </a:r>
            <a:endParaRPr lang="en-US" dirty="0"/>
          </a:p>
          <a:p>
            <a:r>
              <a:rPr lang="en-US" dirty="0" err="1"/>
              <a:t>ClinVar</a:t>
            </a:r>
            <a:r>
              <a:rPr lang="en-US" dirty="0"/>
              <a:t> processes submissions reporting variants found in patient samples, assertions made regarding their clinical significance, information about the submitter, and other supporting data</a:t>
            </a:r>
            <a:r>
              <a:rPr lang="en-US" b="1" baseline="30000" dirty="0">
                <a:solidFill>
                  <a:srgbClr val="0070C0"/>
                </a:solidFill>
              </a:rPr>
              <a:t>1</a:t>
            </a:r>
            <a:endParaRPr lang="en-US" dirty="0"/>
          </a:p>
          <a:p>
            <a:r>
              <a:rPr lang="en-US" dirty="0"/>
              <a:t>Genotype variants are associated with phenotypes, e.g. disorders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FBAA4B-B4F9-45F6-A29D-2CA0C1E30C96}"/>
              </a:ext>
            </a:extLst>
          </p:cNvPr>
          <p:cNvSpPr txBox="1"/>
          <p:nvPr/>
        </p:nvSpPr>
        <p:spPr>
          <a:xfrm>
            <a:off x="281940" y="5737860"/>
            <a:ext cx="403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070C0"/>
                </a:solidFill>
              </a:rPr>
              <a:t>1 </a:t>
            </a:r>
            <a:r>
              <a:rPr lang="en-US" altLang="en-US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https://www.ncbi.nlm.nih.gov/clinvar/ </a:t>
            </a:r>
            <a:endParaRPr lang="en-US" altLang="en-US" sz="1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7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87D92-6105-4286-A782-E08DDFD7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AB44F8-0504-4315-91FE-04570D98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Use Case – Precision Medicine</a:t>
            </a:r>
            <a:endParaRPr lang="en-US" sz="3600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BE8E30-8576-432B-ACC4-9C53061DC649}"/>
              </a:ext>
            </a:extLst>
          </p:cNvPr>
          <p:cNvSpPr txBox="1">
            <a:spLocks/>
          </p:cNvSpPr>
          <p:nvPr/>
        </p:nvSpPr>
        <p:spPr>
          <a:xfrm>
            <a:off x="245699" y="1685100"/>
            <a:ext cx="4849840" cy="8962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20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8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6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4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Wingdings" charset="2"/>
              <a:buChar char="§"/>
              <a:defRPr sz="1400" kern="1200">
                <a:solidFill>
                  <a:srgbClr val="3F3F3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5000"/>
              </a:lnSpc>
              <a:buNone/>
            </a:pPr>
            <a:r>
              <a:rPr lang="en-US" sz="1600" spc="150" dirty="0">
                <a:solidFill>
                  <a:srgbClr val="000000"/>
                </a:solidFill>
                <a:ea typeface="Chronicle Display Black" charset="0"/>
                <a:cs typeface="Chronicle Display Black" charset="0"/>
              </a:rPr>
              <a:t>Genotype-Phenotype Content Integration</a:t>
            </a:r>
          </a:p>
        </p:txBody>
      </p:sp>
      <p:sp>
        <p:nvSpPr>
          <p:cNvPr id="9" name="Text Placeholder 58">
            <a:extLst>
              <a:ext uri="{FF2B5EF4-FFF2-40B4-BE49-F238E27FC236}">
                <a16:creationId xmlns:a16="http://schemas.microsoft.com/office/drawing/2014/main" id="{6F8901A0-F119-4C31-A88F-86FAB85B7F47}"/>
              </a:ext>
            </a:extLst>
          </p:cNvPr>
          <p:cNvSpPr txBox="1">
            <a:spLocks/>
          </p:cNvSpPr>
          <p:nvPr/>
        </p:nvSpPr>
        <p:spPr>
          <a:xfrm>
            <a:off x="51047" y="1178016"/>
            <a:ext cx="9026296" cy="1049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SOLOR Genomic Extension transforms concepts from </a:t>
            </a:r>
            <a:r>
              <a:rPr lang="en-US" sz="2000" dirty="0" err="1"/>
              <a:t>ClinVar</a:t>
            </a:r>
            <a:r>
              <a:rPr lang="en-US" sz="2000" dirty="0"/>
              <a:t>, establishing a relationship between a desired variant and a SNOMED concept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66A1396-3701-4433-BD83-11B68BB177A2}"/>
              </a:ext>
            </a:extLst>
          </p:cNvPr>
          <p:cNvGrpSpPr/>
          <p:nvPr/>
        </p:nvGrpSpPr>
        <p:grpSpPr>
          <a:xfrm>
            <a:off x="2263140" y="2339340"/>
            <a:ext cx="4760387" cy="3835286"/>
            <a:chOff x="2563533" y="2618566"/>
            <a:chExt cx="4459994" cy="35560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A60E3-2A81-4232-ADE0-3028EEE9ED1B}"/>
                </a:ext>
              </a:extLst>
            </p:cNvPr>
            <p:cNvSpPr txBox="1"/>
            <p:nvPr/>
          </p:nvSpPr>
          <p:spPr>
            <a:xfrm>
              <a:off x="2563533" y="2713917"/>
              <a:ext cx="80951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en-US" sz="1200" i="1" dirty="0">
                  <a:solidFill>
                    <a:srgbClr val="31313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Genetic</a:t>
              </a:r>
            </a:p>
            <a:p>
              <a:pPr algn="ctr">
                <a:buSzPct val="100000"/>
              </a:pPr>
              <a:r>
                <a:rPr lang="en-US" sz="1200" i="1" dirty="0">
                  <a:solidFill>
                    <a:srgbClr val="31313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F4A2B4-60E4-4798-B0CE-A34EAF9D097B}"/>
                </a:ext>
              </a:extLst>
            </p:cNvPr>
            <p:cNvSpPr txBox="1"/>
            <p:nvPr/>
          </p:nvSpPr>
          <p:spPr>
            <a:xfrm>
              <a:off x="5052256" y="3162528"/>
              <a:ext cx="113620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200" i="1" dirty="0">
                  <a:solidFill>
                    <a:srgbClr val="31313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Genotype-Phenotype Terminology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BAE866F-7A19-4075-AA4F-16190324A7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09603" y="2713917"/>
              <a:ext cx="364652" cy="365760"/>
              <a:chOff x="4954588" y="1664335"/>
              <a:chExt cx="522288" cy="523875"/>
            </a:xfrm>
          </p:grpSpPr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F32D81BE-FDEC-4669-827A-67CEB0E57E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4588" y="1664335"/>
                <a:ext cx="522288" cy="523875"/>
              </a:xfrm>
              <a:custGeom>
                <a:avLst/>
                <a:gdLst>
                  <a:gd name="T0" fmla="*/ 312 w 658"/>
                  <a:gd name="T1" fmla="*/ 659 h 659"/>
                  <a:gd name="T2" fmla="*/ 262 w 658"/>
                  <a:gd name="T3" fmla="*/ 652 h 659"/>
                  <a:gd name="T4" fmla="*/ 202 w 658"/>
                  <a:gd name="T5" fmla="*/ 634 h 659"/>
                  <a:gd name="T6" fmla="*/ 120 w 658"/>
                  <a:gd name="T7" fmla="*/ 584 h 659"/>
                  <a:gd name="T8" fmla="*/ 56 w 658"/>
                  <a:gd name="T9" fmla="*/ 514 h 659"/>
                  <a:gd name="T10" fmla="*/ 15 w 658"/>
                  <a:gd name="T11" fmla="*/ 428 h 659"/>
                  <a:gd name="T12" fmla="*/ 4 w 658"/>
                  <a:gd name="T13" fmla="*/ 380 h 659"/>
                  <a:gd name="T14" fmla="*/ 0 w 658"/>
                  <a:gd name="T15" fmla="*/ 330 h 659"/>
                  <a:gd name="T16" fmla="*/ 1 w 658"/>
                  <a:gd name="T17" fmla="*/ 296 h 659"/>
                  <a:gd name="T18" fmla="*/ 11 w 658"/>
                  <a:gd name="T19" fmla="*/ 248 h 659"/>
                  <a:gd name="T20" fmla="*/ 40 w 658"/>
                  <a:gd name="T21" fmla="*/ 174 h 659"/>
                  <a:gd name="T22" fmla="*/ 97 w 658"/>
                  <a:gd name="T23" fmla="*/ 97 h 659"/>
                  <a:gd name="T24" fmla="*/ 172 w 658"/>
                  <a:gd name="T25" fmla="*/ 41 h 659"/>
                  <a:gd name="T26" fmla="*/ 247 w 658"/>
                  <a:gd name="T27" fmla="*/ 11 h 659"/>
                  <a:gd name="T28" fmla="*/ 296 w 658"/>
                  <a:gd name="T29" fmla="*/ 3 h 659"/>
                  <a:gd name="T30" fmla="*/ 329 w 658"/>
                  <a:gd name="T31" fmla="*/ 0 h 659"/>
                  <a:gd name="T32" fmla="*/ 379 w 658"/>
                  <a:gd name="T33" fmla="*/ 5 h 659"/>
                  <a:gd name="T34" fmla="*/ 426 w 658"/>
                  <a:gd name="T35" fmla="*/ 15 h 659"/>
                  <a:gd name="T36" fmla="*/ 513 w 658"/>
                  <a:gd name="T37" fmla="*/ 57 h 659"/>
                  <a:gd name="T38" fmla="*/ 583 w 658"/>
                  <a:gd name="T39" fmla="*/ 121 h 659"/>
                  <a:gd name="T40" fmla="*/ 632 w 658"/>
                  <a:gd name="T41" fmla="*/ 202 h 659"/>
                  <a:gd name="T42" fmla="*/ 652 w 658"/>
                  <a:gd name="T43" fmla="*/ 264 h 659"/>
                  <a:gd name="T44" fmla="*/ 657 w 658"/>
                  <a:gd name="T45" fmla="*/ 314 h 659"/>
                  <a:gd name="T46" fmla="*/ 657 w 658"/>
                  <a:gd name="T47" fmla="*/ 347 h 659"/>
                  <a:gd name="T48" fmla="*/ 652 w 658"/>
                  <a:gd name="T49" fmla="*/ 396 h 659"/>
                  <a:gd name="T50" fmla="*/ 632 w 658"/>
                  <a:gd name="T51" fmla="*/ 457 h 659"/>
                  <a:gd name="T52" fmla="*/ 583 w 658"/>
                  <a:gd name="T53" fmla="*/ 539 h 659"/>
                  <a:gd name="T54" fmla="*/ 513 w 658"/>
                  <a:gd name="T55" fmla="*/ 603 h 659"/>
                  <a:gd name="T56" fmla="*/ 426 w 658"/>
                  <a:gd name="T57" fmla="*/ 644 h 659"/>
                  <a:gd name="T58" fmla="*/ 379 w 658"/>
                  <a:gd name="T59" fmla="*/ 655 h 659"/>
                  <a:gd name="T60" fmla="*/ 329 w 658"/>
                  <a:gd name="T61" fmla="*/ 659 h 659"/>
                  <a:gd name="T62" fmla="*/ 329 w 658"/>
                  <a:gd name="T63" fmla="*/ 38 h 659"/>
                  <a:gd name="T64" fmla="*/ 242 w 658"/>
                  <a:gd name="T65" fmla="*/ 52 h 659"/>
                  <a:gd name="T66" fmla="*/ 167 w 658"/>
                  <a:gd name="T67" fmla="*/ 89 h 659"/>
                  <a:gd name="T68" fmla="*/ 105 w 658"/>
                  <a:gd name="T69" fmla="*/ 144 h 659"/>
                  <a:gd name="T70" fmla="*/ 60 w 658"/>
                  <a:gd name="T71" fmla="*/ 217 h 659"/>
                  <a:gd name="T72" fmla="*/ 39 w 658"/>
                  <a:gd name="T73" fmla="*/ 300 h 659"/>
                  <a:gd name="T74" fmla="*/ 39 w 658"/>
                  <a:gd name="T75" fmla="*/ 359 h 659"/>
                  <a:gd name="T76" fmla="*/ 60 w 658"/>
                  <a:gd name="T77" fmla="*/ 444 h 659"/>
                  <a:gd name="T78" fmla="*/ 105 w 658"/>
                  <a:gd name="T79" fmla="*/ 515 h 659"/>
                  <a:gd name="T80" fmla="*/ 167 w 658"/>
                  <a:gd name="T81" fmla="*/ 572 h 659"/>
                  <a:gd name="T82" fmla="*/ 242 w 658"/>
                  <a:gd name="T83" fmla="*/ 608 h 659"/>
                  <a:gd name="T84" fmla="*/ 329 w 658"/>
                  <a:gd name="T85" fmla="*/ 621 h 659"/>
                  <a:gd name="T86" fmla="*/ 387 w 658"/>
                  <a:gd name="T87" fmla="*/ 616 h 659"/>
                  <a:gd name="T88" fmla="*/ 468 w 658"/>
                  <a:gd name="T89" fmla="*/ 586 h 659"/>
                  <a:gd name="T90" fmla="*/ 535 w 658"/>
                  <a:gd name="T91" fmla="*/ 535 h 659"/>
                  <a:gd name="T92" fmla="*/ 585 w 658"/>
                  <a:gd name="T93" fmla="*/ 468 h 659"/>
                  <a:gd name="T94" fmla="*/ 614 w 658"/>
                  <a:gd name="T95" fmla="*/ 389 h 659"/>
                  <a:gd name="T96" fmla="*/ 621 w 658"/>
                  <a:gd name="T97" fmla="*/ 330 h 659"/>
                  <a:gd name="T98" fmla="*/ 607 w 658"/>
                  <a:gd name="T99" fmla="*/ 244 h 659"/>
                  <a:gd name="T100" fmla="*/ 570 w 658"/>
                  <a:gd name="T101" fmla="*/ 167 h 659"/>
                  <a:gd name="T102" fmla="*/ 515 w 658"/>
                  <a:gd name="T103" fmla="*/ 105 h 659"/>
                  <a:gd name="T104" fmla="*/ 442 w 658"/>
                  <a:gd name="T105" fmla="*/ 62 h 659"/>
                  <a:gd name="T106" fmla="*/ 359 w 658"/>
                  <a:gd name="T107" fmla="*/ 41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8" h="659">
                    <a:moveTo>
                      <a:pt x="329" y="659"/>
                    </a:moveTo>
                    <a:lnTo>
                      <a:pt x="329" y="659"/>
                    </a:lnTo>
                    <a:lnTo>
                      <a:pt x="312" y="659"/>
                    </a:lnTo>
                    <a:lnTo>
                      <a:pt x="296" y="658"/>
                    </a:lnTo>
                    <a:lnTo>
                      <a:pt x="279" y="655"/>
                    </a:lnTo>
                    <a:lnTo>
                      <a:pt x="262" y="652"/>
                    </a:lnTo>
                    <a:lnTo>
                      <a:pt x="247" y="648"/>
                    </a:lnTo>
                    <a:lnTo>
                      <a:pt x="231" y="644"/>
                    </a:lnTo>
                    <a:lnTo>
                      <a:pt x="202" y="634"/>
                    </a:lnTo>
                    <a:lnTo>
                      <a:pt x="172" y="619"/>
                    </a:lnTo>
                    <a:lnTo>
                      <a:pt x="145" y="603"/>
                    </a:lnTo>
                    <a:lnTo>
                      <a:pt x="120" y="584"/>
                    </a:lnTo>
                    <a:lnTo>
                      <a:pt x="97" y="562"/>
                    </a:lnTo>
                    <a:lnTo>
                      <a:pt x="75" y="539"/>
                    </a:lnTo>
                    <a:lnTo>
                      <a:pt x="56" y="514"/>
                    </a:lnTo>
                    <a:lnTo>
                      <a:pt x="40" y="487"/>
                    </a:lnTo>
                    <a:lnTo>
                      <a:pt x="25" y="457"/>
                    </a:lnTo>
                    <a:lnTo>
                      <a:pt x="15" y="428"/>
                    </a:lnTo>
                    <a:lnTo>
                      <a:pt x="11" y="412"/>
                    </a:lnTo>
                    <a:lnTo>
                      <a:pt x="7" y="396"/>
                    </a:lnTo>
                    <a:lnTo>
                      <a:pt x="4" y="380"/>
                    </a:lnTo>
                    <a:lnTo>
                      <a:pt x="1" y="363"/>
                    </a:lnTo>
                    <a:lnTo>
                      <a:pt x="0" y="347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0" y="314"/>
                    </a:lnTo>
                    <a:lnTo>
                      <a:pt x="1" y="296"/>
                    </a:lnTo>
                    <a:lnTo>
                      <a:pt x="4" y="280"/>
                    </a:lnTo>
                    <a:lnTo>
                      <a:pt x="7" y="264"/>
                    </a:lnTo>
                    <a:lnTo>
                      <a:pt x="11" y="248"/>
                    </a:lnTo>
                    <a:lnTo>
                      <a:pt x="15" y="233"/>
                    </a:lnTo>
                    <a:lnTo>
                      <a:pt x="25" y="202"/>
                    </a:lnTo>
                    <a:lnTo>
                      <a:pt x="40" y="174"/>
                    </a:lnTo>
                    <a:lnTo>
                      <a:pt x="56" y="146"/>
                    </a:lnTo>
                    <a:lnTo>
                      <a:pt x="75" y="121"/>
                    </a:lnTo>
                    <a:lnTo>
                      <a:pt x="97" y="97"/>
                    </a:lnTo>
                    <a:lnTo>
                      <a:pt x="120" y="76"/>
                    </a:lnTo>
                    <a:lnTo>
                      <a:pt x="145" y="57"/>
                    </a:lnTo>
                    <a:lnTo>
                      <a:pt x="172" y="41"/>
                    </a:lnTo>
                    <a:lnTo>
                      <a:pt x="202" y="27"/>
                    </a:lnTo>
                    <a:lnTo>
                      <a:pt x="231" y="15"/>
                    </a:lnTo>
                    <a:lnTo>
                      <a:pt x="247" y="11"/>
                    </a:lnTo>
                    <a:lnTo>
                      <a:pt x="262" y="7"/>
                    </a:lnTo>
                    <a:lnTo>
                      <a:pt x="279" y="5"/>
                    </a:lnTo>
                    <a:lnTo>
                      <a:pt x="296" y="3"/>
                    </a:lnTo>
                    <a:lnTo>
                      <a:pt x="312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5" y="2"/>
                    </a:lnTo>
                    <a:lnTo>
                      <a:pt x="363" y="3"/>
                    </a:lnTo>
                    <a:lnTo>
                      <a:pt x="379" y="5"/>
                    </a:lnTo>
                    <a:lnTo>
                      <a:pt x="395" y="7"/>
                    </a:lnTo>
                    <a:lnTo>
                      <a:pt x="411" y="11"/>
                    </a:lnTo>
                    <a:lnTo>
                      <a:pt x="426" y="15"/>
                    </a:lnTo>
                    <a:lnTo>
                      <a:pt x="457" y="27"/>
                    </a:lnTo>
                    <a:lnTo>
                      <a:pt x="485" y="41"/>
                    </a:lnTo>
                    <a:lnTo>
                      <a:pt x="513" y="57"/>
                    </a:lnTo>
                    <a:lnTo>
                      <a:pt x="538" y="76"/>
                    </a:lnTo>
                    <a:lnTo>
                      <a:pt x="562" y="97"/>
                    </a:lnTo>
                    <a:lnTo>
                      <a:pt x="583" y="121"/>
                    </a:lnTo>
                    <a:lnTo>
                      <a:pt x="602" y="146"/>
                    </a:lnTo>
                    <a:lnTo>
                      <a:pt x="618" y="174"/>
                    </a:lnTo>
                    <a:lnTo>
                      <a:pt x="632" y="202"/>
                    </a:lnTo>
                    <a:lnTo>
                      <a:pt x="644" y="233"/>
                    </a:lnTo>
                    <a:lnTo>
                      <a:pt x="648" y="248"/>
                    </a:lnTo>
                    <a:lnTo>
                      <a:pt x="652" y="264"/>
                    </a:lnTo>
                    <a:lnTo>
                      <a:pt x="654" y="280"/>
                    </a:lnTo>
                    <a:lnTo>
                      <a:pt x="656" y="296"/>
                    </a:lnTo>
                    <a:lnTo>
                      <a:pt x="657" y="314"/>
                    </a:lnTo>
                    <a:lnTo>
                      <a:pt x="658" y="330"/>
                    </a:lnTo>
                    <a:lnTo>
                      <a:pt x="658" y="330"/>
                    </a:lnTo>
                    <a:lnTo>
                      <a:pt x="657" y="347"/>
                    </a:lnTo>
                    <a:lnTo>
                      <a:pt x="656" y="363"/>
                    </a:lnTo>
                    <a:lnTo>
                      <a:pt x="654" y="380"/>
                    </a:lnTo>
                    <a:lnTo>
                      <a:pt x="652" y="396"/>
                    </a:lnTo>
                    <a:lnTo>
                      <a:pt x="648" y="412"/>
                    </a:lnTo>
                    <a:lnTo>
                      <a:pt x="644" y="428"/>
                    </a:lnTo>
                    <a:lnTo>
                      <a:pt x="632" y="457"/>
                    </a:lnTo>
                    <a:lnTo>
                      <a:pt x="618" y="487"/>
                    </a:lnTo>
                    <a:lnTo>
                      <a:pt x="602" y="514"/>
                    </a:lnTo>
                    <a:lnTo>
                      <a:pt x="583" y="539"/>
                    </a:lnTo>
                    <a:lnTo>
                      <a:pt x="562" y="562"/>
                    </a:lnTo>
                    <a:lnTo>
                      <a:pt x="538" y="584"/>
                    </a:lnTo>
                    <a:lnTo>
                      <a:pt x="513" y="603"/>
                    </a:lnTo>
                    <a:lnTo>
                      <a:pt x="485" y="619"/>
                    </a:lnTo>
                    <a:lnTo>
                      <a:pt x="457" y="634"/>
                    </a:lnTo>
                    <a:lnTo>
                      <a:pt x="426" y="644"/>
                    </a:lnTo>
                    <a:lnTo>
                      <a:pt x="411" y="648"/>
                    </a:lnTo>
                    <a:lnTo>
                      <a:pt x="395" y="652"/>
                    </a:lnTo>
                    <a:lnTo>
                      <a:pt x="379" y="655"/>
                    </a:lnTo>
                    <a:lnTo>
                      <a:pt x="363" y="658"/>
                    </a:lnTo>
                    <a:lnTo>
                      <a:pt x="345" y="659"/>
                    </a:lnTo>
                    <a:lnTo>
                      <a:pt x="329" y="659"/>
                    </a:lnTo>
                    <a:lnTo>
                      <a:pt x="329" y="659"/>
                    </a:lnTo>
                    <a:close/>
                    <a:moveTo>
                      <a:pt x="329" y="38"/>
                    </a:moveTo>
                    <a:lnTo>
                      <a:pt x="329" y="38"/>
                    </a:lnTo>
                    <a:lnTo>
                      <a:pt x="300" y="41"/>
                    </a:lnTo>
                    <a:lnTo>
                      <a:pt x="270" y="45"/>
                    </a:lnTo>
                    <a:lnTo>
                      <a:pt x="242" y="52"/>
                    </a:lnTo>
                    <a:lnTo>
                      <a:pt x="215" y="62"/>
                    </a:lnTo>
                    <a:lnTo>
                      <a:pt x="191" y="74"/>
                    </a:lnTo>
                    <a:lnTo>
                      <a:pt x="167" y="89"/>
                    </a:lnTo>
                    <a:lnTo>
                      <a:pt x="144" y="105"/>
                    </a:lnTo>
                    <a:lnTo>
                      <a:pt x="124" y="124"/>
                    </a:lnTo>
                    <a:lnTo>
                      <a:pt x="105" y="144"/>
                    </a:lnTo>
                    <a:lnTo>
                      <a:pt x="87" y="167"/>
                    </a:lnTo>
                    <a:lnTo>
                      <a:pt x="73" y="191"/>
                    </a:lnTo>
                    <a:lnTo>
                      <a:pt x="60" y="217"/>
                    </a:lnTo>
                    <a:lnTo>
                      <a:pt x="51" y="244"/>
                    </a:lnTo>
                    <a:lnTo>
                      <a:pt x="43" y="272"/>
                    </a:lnTo>
                    <a:lnTo>
                      <a:pt x="39" y="300"/>
                    </a:lnTo>
                    <a:lnTo>
                      <a:pt x="38" y="330"/>
                    </a:lnTo>
                    <a:lnTo>
                      <a:pt x="38" y="330"/>
                    </a:lnTo>
                    <a:lnTo>
                      <a:pt x="39" y="359"/>
                    </a:lnTo>
                    <a:lnTo>
                      <a:pt x="43" y="389"/>
                    </a:lnTo>
                    <a:lnTo>
                      <a:pt x="51" y="417"/>
                    </a:lnTo>
                    <a:lnTo>
                      <a:pt x="60" y="444"/>
                    </a:lnTo>
                    <a:lnTo>
                      <a:pt x="73" y="468"/>
                    </a:lnTo>
                    <a:lnTo>
                      <a:pt x="87" y="492"/>
                    </a:lnTo>
                    <a:lnTo>
                      <a:pt x="105" y="515"/>
                    </a:lnTo>
                    <a:lnTo>
                      <a:pt x="124" y="535"/>
                    </a:lnTo>
                    <a:lnTo>
                      <a:pt x="144" y="554"/>
                    </a:lnTo>
                    <a:lnTo>
                      <a:pt x="167" y="572"/>
                    </a:lnTo>
                    <a:lnTo>
                      <a:pt x="191" y="586"/>
                    </a:lnTo>
                    <a:lnTo>
                      <a:pt x="215" y="599"/>
                    </a:lnTo>
                    <a:lnTo>
                      <a:pt x="242" y="608"/>
                    </a:lnTo>
                    <a:lnTo>
                      <a:pt x="270" y="616"/>
                    </a:lnTo>
                    <a:lnTo>
                      <a:pt x="300" y="620"/>
                    </a:lnTo>
                    <a:lnTo>
                      <a:pt x="329" y="621"/>
                    </a:lnTo>
                    <a:lnTo>
                      <a:pt x="329" y="621"/>
                    </a:lnTo>
                    <a:lnTo>
                      <a:pt x="359" y="620"/>
                    </a:lnTo>
                    <a:lnTo>
                      <a:pt x="387" y="616"/>
                    </a:lnTo>
                    <a:lnTo>
                      <a:pt x="415" y="608"/>
                    </a:lnTo>
                    <a:lnTo>
                      <a:pt x="442" y="599"/>
                    </a:lnTo>
                    <a:lnTo>
                      <a:pt x="468" y="586"/>
                    </a:lnTo>
                    <a:lnTo>
                      <a:pt x="492" y="572"/>
                    </a:lnTo>
                    <a:lnTo>
                      <a:pt x="515" y="554"/>
                    </a:lnTo>
                    <a:lnTo>
                      <a:pt x="535" y="535"/>
                    </a:lnTo>
                    <a:lnTo>
                      <a:pt x="554" y="515"/>
                    </a:lnTo>
                    <a:lnTo>
                      <a:pt x="570" y="492"/>
                    </a:lnTo>
                    <a:lnTo>
                      <a:pt x="585" y="468"/>
                    </a:lnTo>
                    <a:lnTo>
                      <a:pt x="597" y="444"/>
                    </a:lnTo>
                    <a:lnTo>
                      <a:pt x="607" y="417"/>
                    </a:lnTo>
                    <a:lnTo>
                      <a:pt x="614" y="389"/>
                    </a:lnTo>
                    <a:lnTo>
                      <a:pt x="618" y="359"/>
                    </a:lnTo>
                    <a:lnTo>
                      <a:pt x="621" y="330"/>
                    </a:lnTo>
                    <a:lnTo>
                      <a:pt x="621" y="330"/>
                    </a:lnTo>
                    <a:lnTo>
                      <a:pt x="618" y="300"/>
                    </a:lnTo>
                    <a:lnTo>
                      <a:pt x="614" y="272"/>
                    </a:lnTo>
                    <a:lnTo>
                      <a:pt x="607" y="244"/>
                    </a:lnTo>
                    <a:lnTo>
                      <a:pt x="597" y="217"/>
                    </a:lnTo>
                    <a:lnTo>
                      <a:pt x="585" y="191"/>
                    </a:lnTo>
                    <a:lnTo>
                      <a:pt x="570" y="167"/>
                    </a:lnTo>
                    <a:lnTo>
                      <a:pt x="554" y="144"/>
                    </a:lnTo>
                    <a:lnTo>
                      <a:pt x="535" y="124"/>
                    </a:lnTo>
                    <a:lnTo>
                      <a:pt x="515" y="105"/>
                    </a:lnTo>
                    <a:lnTo>
                      <a:pt x="492" y="89"/>
                    </a:lnTo>
                    <a:lnTo>
                      <a:pt x="468" y="74"/>
                    </a:lnTo>
                    <a:lnTo>
                      <a:pt x="442" y="62"/>
                    </a:lnTo>
                    <a:lnTo>
                      <a:pt x="415" y="52"/>
                    </a:lnTo>
                    <a:lnTo>
                      <a:pt x="387" y="45"/>
                    </a:lnTo>
                    <a:lnTo>
                      <a:pt x="359" y="41"/>
                    </a:lnTo>
                    <a:lnTo>
                      <a:pt x="329" y="38"/>
                    </a:lnTo>
                    <a:lnTo>
                      <a:pt x="329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38">
                <a:extLst>
                  <a:ext uri="{FF2B5EF4-FFF2-40B4-BE49-F238E27FC236}">
                    <a16:creationId xmlns:a16="http://schemas.microsoft.com/office/drawing/2014/main" id="{7B574428-823B-4702-8660-BF91AEC9B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263" y="1778635"/>
                <a:ext cx="134938" cy="168275"/>
              </a:xfrm>
              <a:custGeom>
                <a:avLst/>
                <a:gdLst>
                  <a:gd name="T0" fmla="*/ 84 w 169"/>
                  <a:gd name="T1" fmla="*/ 213 h 213"/>
                  <a:gd name="T2" fmla="*/ 84 w 169"/>
                  <a:gd name="T3" fmla="*/ 213 h 213"/>
                  <a:gd name="T4" fmla="*/ 92 w 169"/>
                  <a:gd name="T5" fmla="*/ 211 h 213"/>
                  <a:gd name="T6" fmla="*/ 100 w 169"/>
                  <a:gd name="T7" fmla="*/ 211 h 213"/>
                  <a:gd name="T8" fmla="*/ 108 w 169"/>
                  <a:gd name="T9" fmla="*/ 209 h 213"/>
                  <a:gd name="T10" fmla="*/ 116 w 169"/>
                  <a:gd name="T11" fmla="*/ 206 h 213"/>
                  <a:gd name="T12" fmla="*/ 131 w 169"/>
                  <a:gd name="T13" fmla="*/ 198 h 213"/>
                  <a:gd name="T14" fmla="*/ 143 w 169"/>
                  <a:gd name="T15" fmla="*/ 187 h 213"/>
                  <a:gd name="T16" fmla="*/ 154 w 169"/>
                  <a:gd name="T17" fmla="*/ 175 h 213"/>
                  <a:gd name="T18" fmla="*/ 162 w 169"/>
                  <a:gd name="T19" fmla="*/ 160 h 213"/>
                  <a:gd name="T20" fmla="*/ 165 w 169"/>
                  <a:gd name="T21" fmla="*/ 154 h 213"/>
                  <a:gd name="T22" fmla="*/ 166 w 169"/>
                  <a:gd name="T23" fmla="*/ 144 h 213"/>
                  <a:gd name="T24" fmla="*/ 168 w 169"/>
                  <a:gd name="T25" fmla="*/ 136 h 213"/>
                  <a:gd name="T26" fmla="*/ 169 w 169"/>
                  <a:gd name="T27" fmla="*/ 128 h 213"/>
                  <a:gd name="T28" fmla="*/ 169 w 169"/>
                  <a:gd name="T29" fmla="*/ 85 h 213"/>
                  <a:gd name="T30" fmla="*/ 169 w 169"/>
                  <a:gd name="T31" fmla="*/ 85 h 213"/>
                  <a:gd name="T32" fmla="*/ 168 w 169"/>
                  <a:gd name="T33" fmla="*/ 77 h 213"/>
                  <a:gd name="T34" fmla="*/ 166 w 169"/>
                  <a:gd name="T35" fmla="*/ 69 h 213"/>
                  <a:gd name="T36" fmla="*/ 165 w 169"/>
                  <a:gd name="T37" fmla="*/ 61 h 213"/>
                  <a:gd name="T38" fmla="*/ 162 w 169"/>
                  <a:gd name="T39" fmla="*/ 53 h 213"/>
                  <a:gd name="T40" fmla="*/ 154 w 169"/>
                  <a:gd name="T41" fmla="*/ 38 h 213"/>
                  <a:gd name="T42" fmla="*/ 143 w 169"/>
                  <a:gd name="T43" fmla="*/ 26 h 213"/>
                  <a:gd name="T44" fmla="*/ 131 w 169"/>
                  <a:gd name="T45" fmla="*/ 15 h 213"/>
                  <a:gd name="T46" fmla="*/ 116 w 169"/>
                  <a:gd name="T47" fmla="*/ 7 h 213"/>
                  <a:gd name="T48" fmla="*/ 108 w 169"/>
                  <a:gd name="T49" fmla="*/ 4 h 213"/>
                  <a:gd name="T50" fmla="*/ 100 w 169"/>
                  <a:gd name="T51" fmla="*/ 3 h 213"/>
                  <a:gd name="T52" fmla="*/ 92 w 169"/>
                  <a:gd name="T53" fmla="*/ 2 h 213"/>
                  <a:gd name="T54" fmla="*/ 84 w 169"/>
                  <a:gd name="T55" fmla="*/ 0 h 213"/>
                  <a:gd name="T56" fmla="*/ 84 w 169"/>
                  <a:gd name="T57" fmla="*/ 0 h 213"/>
                  <a:gd name="T58" fmla="*/ 75 w 169"/>
                  <a:gd name="T59" fmla="*/ 2 h 213"/>
                  <a:gd name="T60" fmla="*/ 67 w 169"/>
                  <a:gd name="T61" fmla="*/ 3 h 213"/>
                  <a:gd name="T62" fmla="*/ 59 w 169"/>
                  <a:gd name="T63" fmla="*/ 4 h 213"/>
                  <a:gd name="T64" fmla="*/ 51 w 169"/>
                  <a:gd name="T65" fmla="*/ 7 h 213"/>
                  <a:gd name="T66" fmla="*/ 37 w 169"/>
                  <a:gd name="T67" fmla="*/ 15 h 213"/>
                  <a:gd name="T68" fmla="*/ 24 w 169"/>
                  <a:gd name="T69" fmla="*/ 26 h 213"/>
                  <a:gd name="T70" fmla="*/ 14 w 169"/>
                  <a:gd name="T71" fmla="*/ 38 h 213"/>
                  <a:gd name="T72" fmla="*/ 6 w 169"/>
                  <a:gd name="T73" fmla="*/ 53 h 213"/>
                  <a:gd name="T74" fmla="*/ 4 w 169"/>
                  <a:gd name="T75" fmla="*/ 61 h 213"/>
                  <a:gd name="T76" fmla="*/ 1 w 169"/>
                  <a:gd name="T77" fmla="*/ 69 h 213"/>
                  <a:gd name="T78" fmla="*/ 0 w 169"/>
                  <a:gd name="T79" fmla="*/ 77 h 213"/>
                  <a:gd name="T80" fmla="*/ 0 w 169"/>
                  <a:gd name="T81" fmla="*/ 85 h 213"/>
                  <a:gd name="T82" fmla="*/ 0 w 169"/>
                  <a:gd name="T83" fmla="*/ 128 h 213"/>
                  <a:gd name="T84" fmla="*/ 0 w 169"/>
                  <a:gd name="T85" fmla="*/ 128 h 213"/>
                  <a:gd name="T86" fmla="*/ 0 w 169"/>
                  <a:gd name="T87" fmla="*/ 136 h 213"/>
                  <a:gd name="T88" fmla="*/ 1 w 169"/>
                  <a:gd name="T89" fmla="*/ 144 h 213"/>
                  <a:gd name="T90" fmla="*/ 4 w 169"/>
                  <a:gd name="T91" fmla="*/ 154 h 213"/>
                  <a:gd name="T92" fmla="*/ 6 w 169"/>
                  <a:gd name="T93" fmla="*/ 160 h 213"/>
                  <a:gd name="T94" fmla="*/ 14 w 169"/>
                  <a:gd name="T95" fmla="*/ 175 h 213"/>
                  <a:gd name="T96" fmla="*/ 24 w 169"/>
                  <a:gd name="T97" fmla="*/ 187 h 213"/>
                  <a:gd name="T98" fmla="*/ 37 w 169"/>
                  <a:gd name="T99" fmla="*/ 198 h 213"/>
                  <a:gd name="T100" fmla="*/ 51 w 169"/>
                  <a:gd name="T101" fmla="*/ 206 h 213"/>
                  <a:gd name="T102" fmla="*/ 59 w 169"/>
                  <a:gd name="T103" fmla="*/ 209 h 213"/>
                  <a:gd name="T104" fmla="*/ 67 w 169"/>
                  <a:gd name="T105" fmla="*/ 211 h 213"/>
                  <a:gd name="T106" fmla="*/ 75 w 169"/>
                  <a:gd name="T107" fmla="*/ 211 h 213"/>
                  <a:gd name="T108" fmla="*/ 84 w 169"/>
                  <a:gd name="T109" fmla="*/ 213 h 213"/>
                  <a:gd name="T110" fmla="*/ 84 w 169"/>
                  <a:gd name="T111" fmla="*/ 2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9" h="213">
                    <a:moveTo>
                      <a:pt x="84" y="213"/>
                    </a:moveTo>
                    <a:lnTo>
                      <a:pt x="84" y="213"/>
                    </a:lnTo>
                    <a:lnTo>
                      <a:pt x="92" y="211"/>
                    </a:lnTo>
                    <a:lnTo>
                      <a:pt x="100" y="211"/>
                    </a:lnTo>
                    <a:lnTo>
                      <a:pt x="108" y="209"/>
                    </a:lnTo>
                    <a:lnTo>
                      <a:pt x="116" y="206"/>
                    </a:lnTo>
                    <a:lnTo>
                      <a:pt x="131" y="198"/>
                    </a:lnTo>
                    <a:lnTo>
                      <a:pt x="143" y="187"/>
                    </a:lnTo>
                    <a:lnTo>
                      <a:pt x="154" y="175"/>
                    </a:lnTo>
                    <a:lnTo>
                      <a:pt x="162" y="160"/>
                    </a:lnTo>
                    <a:lnTo>
                      <a:pt x="165" y="154"/>
                    </a:lnTo>
                    <a:lnTo>
                      <a:pt x="166" y="144"/>
                    </a:lnTo>
                    <a:lnTo>
                      <a:pt x="168" y="136"/>
                    </a:lnTo>
                    <a:lnTo>
                      <a:pt x="169" y="128"/>
                    </a:lnTo>
                    <a:lnTo>
                      <a:pt x="169" y="85"/>
                    </a:lnTo>
                    <a:lnTo>
                      <a:pt x="169" y="85"/>
                    </a:lnTo>
                    <a:lnTo>
                      <a:pt x="168" y="77"/>
                    </a:lnTo>
                    <a:lnTo>
                      <a:pt x="166" y="69"/>
                    </a:lnTo>
                    <a:lnTo>
                      <a:pt x="165" y="61"/>
                    </a:lnTo>
                    <a:lnTo>
                      <a:pt x="162" y="53"/>
                    </a:lnTo>
                    <a:lnTo>
                      <a:pt x="154" y="38"/>
                    </a:lnTo>
                    <a:lnTo>
                      <a:pt x="143" y="26"/>
                    </a:lnTo>
                    <a:lnTo>
                      <a:pt x="131" y="15"/>
                    </a:lnTo>
                    <a:lnTo>
                      <a:pt x="116" y="7"/>
                    </a:lnTo>
                    <a:lnTo>
                      <a:pt x="108" y="4"/>
                    </a:lnTo>
                    <a:lnTo>
                      <a:pt x="100" y="3"/>
                    </a:lnTo>
                    <a:lnTo>
                      <a:pt x="92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75" y="2"/>
                    </a:lnTo>
                    <a:lnTo>
                      <a:pt x="67" y="3"/>
                    </a:lnTo>
                    <a:lnTo>
                      <a:pt x="59" y="4"/>
                    </a:lnTo>
                    <a:lnTo>
                      <a:pt x="51" y="7"/>
                    </a:lnTo>
                    <a:lnTo>
                      <a:pt x="37" y="15"/>
                    </a:lnTo>
                    <a:lnTo>
                      <a:pt x="24" y="26"/>
                    </a:lnTo>
                    <a:lnTo>
                      <a:pt x="14" y="38"/>
                    </a:lnTo>
                    <a:lnTo>
                      <a:pt x="6" y="53"/>
                    </a:lnTo>
                    <a:lnTo>
                      <a:pt x="4" y="61"/>
                    </a:lnTo>
                    <a:lnTo>
                      <a:pt x="1" y="69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1" y="144"/>
                    </a:lnTo>
                    <a:lnTo>
                      <a:pt x="4" y="154"/>
                    </a:lnTo>
                    <a:lnTo>
                      <a:pt x="6" y="160"/>
                    </a:lnTo>
                    <a:lnTo>
                      <a:pt x="14" y="175"/>
                    </a:lnTo>
                    <a:lnTo>
                      <a:pt x="24" y="187"/>
                    </a:lnTo>
                    <a:lnTo>
                      <a:pt x="37" y="198"/>
                    </a:lnTo>
                    <a:lnTo>
                      <a:pt x="51" y="206"/>
                    </a:lnTo>
                    <a:lnTo>
                      <a:pt x="59" y="209"/>
                    </a:lnTo>
                    <a:lnTo>
                      <a:pt x="67" y="211"/>
                    </a:lnTo>
                    <a:lnTo>
                      <a:pt x="75" y="211"/>
                    </a:lnTo>
                    <a:lnTo>
                      <a:pt x="84" y="213"/>
                    </a:lnTo>
                    <a:lnTo>
                      <a:pt x="84" y="2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9">
                <a:extLst>
                  <a:ext uri="{FF2B5EF4-FFF2-40B4-BE49-F238E27FC236}">
                    <a16:creationId xmlns:a16="http://schemas.microsoft.com/office/drawing/2014/main" id="{CEB53D0E-F632-4E7B-8783-6C2472B63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1946910"/>
                <a:ext cx="250825" cy="101600"/>
              </a:xfrm>
              <a:custGeom>
                <a:avLst/>
                <a:gdLst>
                  <a:gd name="T0" fmla="*/ 216 w 315"/>
                  <a:gd name="T1" fmla="*/ 0 h 128"/>
                  <a:gd name="T2" fmla="*/ 216 w 315"/>
                  <a:gd name="T3" fmla="*/ 0 h 128"/>
                  <a:gd name="T4" fmla="*/ 204 w 315"/>
                  <a:gd name="T5" fmla="*/ 8 h 128"/>
                  <a:gd name="T6" fmla="*/ 189 w 315"/>
                  <a:gd name="T7" fmla="*/ 15 h 128"/>
                  <a:gd name="T8" fmla="*/ 174 w 315"/>
                  <a:gd name="T9" fmla="*/ 19 h 128"/>
                  <a:gd name="T10" fmla="*/ 158 w 315"/>
                  <a:gd name="T11" fmla="*/ 20 h 128"/>
                  <a:gd name="T12" fmla="*/ 158 w 315"/>
                  <a:gd name="T13" fmla="*/ 20 h 128"/>
                  <a:gd name="T14" fmla="*/ 142 w 315"/>
                  <a:gd name="T15" fmla="*/ 19 h 128"/>
                  <a:gd name="T16" fmla="*/ 126 w 315"/>
                  <a:gd name="T17" fmla="*/ 15 h 128"/>
                  <a:gd name="T18" fmla="*/ 113 w 315"/>
                  <a:gd name="T19" fmla="*/ 8 h 128"/>
                  <a:gd name="T20" fmla="*/ 99 w 315"/>
                  <a:gd name="T21" fmla="*/ 0 h 128"/>
                  <a:gd name="T22" fmla="*/ 99 w 315"/>
                  <a:gd name="T23" fmla="*/ 0 h 128"/>
                  <a:gd name="T24" fmla="*/ 90 w 315"/>
                  <a:gd name="T25" fmla="*/ 3 h 128"/>
                  <a:gd name="T26" fmla="*/ 80 w 315"/>
                  <a:gd name="T27" fmla="*/ 6 h 128"/>
                  <a:gd name="T28" fmla="*/ 71 w 315"/>
                  <a:gd name="T29" fmla="*/ 10 h 128"/>
                  <a:gd name="T30" fmla="*/ 63 w 315"/>
                  <a:gd name="T31" fmla="*/ 14 h 128"/>
                  <a:gd name="T32" fmla="*/ 53 w 315"/>
                  <a:gd name="T33" fmla="*/ 20 h 128"/>
                  <a:gd name="T34" fmla="*/ 47 w 315"/>
                  <a:gd name="T35" fmla="*/ 26 h 128"/>
                  <a:gd name="T36" fmla="*/ 39 w 315"/>
                  <a:gd name="T37" fmla="*/ 34 h 128"/>
                  <a:gd name="T38" fmla="*/ 32 w 315"/>
                  <a:gd name="T39" fmla="*/ 41 h 128"/>
                  <a:gd name="T40" fmla="*/ 20 w 315"/>
                  <a:gd name="T41" fmla="*/ 58 h 128"/>
                  <a:gd name="T42" fmla="*/ 10 w 315"/>
                  <a:gd name="T43" fmla="*/ 77 h 128"/>
                  <a:gd name="T44" fmla="*/ 4 w 315"/>
                  <a:gd name="T45" fmla="*/ 97 h 128"/>
                  <a:gd name="T46" fmla="*/ 1 w 315"/>
                  <a:gd name="T47" fmla="*/ 106 h 128"/>
                  <a:gd name="T48" fmla="*/ 0 w 315"/>
                  <a:gd name="T49" fmla="*/ 116 h 128"/>
                  <a:gd name="T50" fmla="*/ 0 w 315"/>
                  <a:gd name="T51" fmla="*/ 116 h 128"/>
                  <a:gd name="T52" fmla="*/ 0 w 315"/>
                  <a:gd name="T53" fmla="*/ 121 h 128"/>
                  <a:gd name="T54" fmla="*/ 2 w 315"/>
                  <a:gd name="T55" fmla="*/ 124 h 128"/>
                  <a:gd name="T56" fmla="*/ 6 w 315"/>
                  <a:gd name="T57" fmla="*/ 127 h 128"/>
                  <a:gd name="T58" fmla="*/ 10 w 315"/>
                  <a:gd name="T59" fmla="*/ 128 h 128"/>
                  <a:gd name="T60" fmla="*/ 306 w 315"/>
                  <a:gd name="T61" fmla="*/ 128 h 128"/>
                  <a:gd name="T62" fmla="*/ 306 w 315"/>
                  <a:gd name="T63" fmla="*/ 128 h 128"/>
                  <a:gd name="T64" fmla="*/ 310 w 315"/>
                  <a:gd name="T65" fmla="*/ 127 h 128"/>
                  <a:gd name="T66" fmla="*/ 313 w 315"/>
                  <a:gd name="T67" fmla="*/ 124 h 128"/>
                  <a:gd name="T68" fmla="*/ 315 w 315"/>
                  <a:gd name="T69" fmla="*/ 121 h 128"/>
                  <a:gd name="T70" fmla="*/ 315 w 315"/>
                  <a:gd name="T71" fmla="*/ 116 h 128"/>
                  <a:gd name="T72" fmla="*/ 315 w 315"/>
                  <a:gd name="T73" fmla="*/ 116 h 128"/>
                  <a:gd name="T74" fmla="*/ 314 w 315"/>
                  <a:gd name="T75" fmla="*/ 106 h 128"/>
                  <a:gd name="T76" fmla="*/ 313 w 315"/>
                  <a:gd name="T77" fmla="*/ 97 h 128"/>
                  <a:gd name="T78" fmla="*/ 306 w 315"/>
                  <a:gd name="T79" fmla="*/ 77 h 128"/>
                  <a:gd name="T80" fmla="*/ 297 w 315"/>
                  <a:gd name="T81" fmla="*/ 58 h 128"/>
                  <a:gd name="T82" fmla="*/ 285 w 315"/>
                  <a:gd name="T83" fmla="*/ 41 h 128"/>
                  <a:gd name="T84" fmla="*/ 276 w 315"/>
                  <a:gd name="T85" fmla="*/ 34 h 128"/>
                  <a:gd name="T86" fmla="*/ 270 w 315"/>
                  <a:gd name="T87" fmla="*/ 26 h 128"/>
                  <a:gd name="T88" fmla="*/ 262 w 315"/>
                  <a:gd name="T89" fmla="*/ 20 h 128"/>
                  <a:gd name="T90" fmla="*/ 254 w 315"/>
                  <a:gd name="T91" fmla="*/ 14 h 128"/>
                  <a:gd name="T92" fmla="*/ 244 w 315"/>
                  <a:gd name="T93" fmla="*/ 10 h 128"/>
                  <a:gd name="T94" fmla="*/ 235 w 315"/>
                  <a:gd name="T95" fmla="*/ 6 h 128"/>
                  <a:gd name="T96" fmla="*/ 225 w 315"/>
                  <a:gd name="T97" fmla="*/ 3 h 128"/>
                  <a:gd name="T98" fmla="*/ 216 w 315"/>
                  <a:gd name="T99" fmla="*/ 0 h 128"/>
                  <a:gd name="T100" fmla="*/ 216 w 315"/>
                  <a:gd name="T10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5" h="128">
                    <a:moveTo>
                      <a:pt x="216" y="0"/>
                    </a:moveTo>
                    <a:lnTo>
                      <a:pt x="216" y="0"/>
                    </a:lnTo>
                    <a:lnTo>
                      <a:pt x="204" y="8"/>
                    </a:lnTo>
                    <a:lnTo>
                      <a:pt x="189" y="15"/>
                    </a:lnTo>
                    <a:lnTo>
                      <a:pt x="174" y="19"/>
                    </a:lnTo>
                    <a:lnTo>
                      <a:pt x="158" y="20"/>
                    </a:lnTo>
                    <a:lnTo>
                      <a:pt x="158" y="20"/>
                    </a:lnTo>
                    <a:lnTo>
                      <a:pt x="142" y="19"/>
                    </a:lnTo>
                    <a:lnTo>
                      <a:pt x="126" y="15"/>
                    </a:lnTo>
                    <a:lnTo>
                      <a:pt x="113" y="8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0" y="3"/>
                    </a:lnTo>
                    <a:lnTo>
                      <a:pt x="80" y="6"/>
                    </a:lnTo>
                    <a:lnTo>
                      <a:pt x="71" y="10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7" y="26"/>
                    </a:lnTo>
                    <a:lnTo>
                      <a:pt x="39" y="34"/>
                    </a:lnTo>
                    <a:lnTo>
                      <a:pt x="32" y="41"/>
                    </a:lnTo>
                    <a:lnTo>
                      <a:pt x="20" y="58"/>
                    </a:lnTo>
                    <a:lnTo>
                      <a:pt x="10" y="77"/>
                    </a:lnTo>
                    <a:lnTo>
                      <a:pt x="4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2" y="124"/>
                    </a:lnTo>
                    <a:lnTo>
                      <a:pt x="6" y="127"/>
                    </a:lnTo>
                    <a:lnTo>
                      <a:pt x="10" y="128"/>
                    </a:lnTo>
                    <a:lnTo>
                      <a:pt x="306" y="128"/>
                    </a:lnTo>
                    <a:lnTo>
                      <a:pt x="306" y="128"/>
                    </a:lnTo>
                    <a:lnTo>
                      <a:pt x="310" y="127"/>
                    </a:lnTo>
                    <a:lnTo>
                      <a:pt x="313" y="124"/>
                    </a:lnTo>
                    <a:lnTo>
                      <a:pt x="315" y="121"/>
                    </a:lnTo>
                    <a:lnTo>
                      <a:pt x="315" y="116"/>
                    </a:lnTo>
                    <a:lnTo>
                      <a:pt x="315" y="116"/>
                    </a:lnTo>
                    <a:lnTo>
                      <a:pt x="314" y="106"/>
                    </a:lnTo>
                    <a:lnTo>
                      <a:pt x="313" y="97"/>
                    </a:lnTo>
                    <a:lnTo>
                      <a:pt x="306" y="77"/>
                    </a:lnTo>
                    <a:lnTo>
                      <a:pt x="297" y="58"/>
                    </a:lnTo>
                    <a:lnTo>
                      <a:pt x="285" y="41"/>
                    </a:lnTo>
                    <a:lnTo>
                      <a:pt x="276" y="34"/>
                    </a:lnTo>
                    <a:lnTo>
                      <a:pt x="270" y="26"/>
                    </a:lnTo>
                    <a:lnTo>
                      <a:pt x="262" y="20"/>
                    </a:lnTo>
                    <a:lnTo>
                      <a:pt x="254" y="14"/>
                    </a:lnTo>
                    <a:lnTo>
                      <a:pt x="244" y="10"/>
                    </a:lnTo>
                    <a:lnTo>
                      <a:pt x="235" y="6"/>
                    </a:lnTo>
                    <a:lnTo>
                      <a:pt x="225" y="3"/>
                    </a:lnTo>
                    <a:lnTo>
                      <a:pt x="216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5C92F7-5020-4595-AE58-A0326DB90738}"/>
                </a:ext>
              </a:extLst>
            </p:cNvPr>
            <p:cNvGrpSpPr/>
            <p:nvPr/>
          </p:nvGrpSpPr>
          <p:grpSpPr>
            <a:xfrm>
              <a:off x="5393020" y="2710594"/>
              <a:ext cx="457200" cy="457200"/>
              <a:chOff x="5186589" y="4691619"/>
              <a:chExt cx="743564" cy="79478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AFFFE60-AB7F-4C24-B1E5-724D9300FB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r="60767" b="-28319"/>
              <a:stretch/>
            </p:blipFill>
            <p:spPr>
              <a:xfrm>
                <a:off x="5248542" y="4780176"/>
                <a:ext cx="681611" cy="706223"/>
              </a:xfrm>
              <a:prstGeom prst="rect">
                <a:avLst/>
              </a:prstGeom>
            </p:spPr>
          </p:pic>
          <p:sp>
            <p:nvSpPr>
              <p:cNvPr id="21" name="Freeform 70">
                <a:extLst>
                  <a:ext uri="{FF2B5EF4-FFF2-40B4-BE49-F238E27FC236}">
                    <a16:creationId xmlns:a16="http://schemas.microsoft.com/office/drawing/2014/main" id="{0ECB0150-A4D1-4050-BAB7-E003457BC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6589" y="4691619"/>
                <a:ext cx="729296" cy="731520"/>
              </a:xfrm>
              <a:custGeom>
                <a:avLst/>
                <a:gdLst>
                  <a:gd name="T0" fmla="*/ 312 w 657"/>
                  <a:gd name="T1" fmla="*/ 657 h 657"/>
                  <a:gd name="T2" fmla="*/ 262 w 657"/>
                  <a:gd name="T3" fmla="*/ 650 h 657"/>
                  <a:gd name="T4" fmla="*/ 200 w 657"/>
                  <a:gd name="T5" fmla="*/ 631 h 657"/>
                  <a:gd name="T6" fmla="*/ 120 w 657"/>
                  <a:gd name="T7" fmla="*/ 581 h 657"/>
                  <a:gd name="T8" fmla="*/ 55 w 657"/>
                  <a:gd name="T9" fmla="*/ 512 h 657"/>
                  <a:gd name="T10" fmla="*/ 15 w 657"/>
                  <a:gd name="T11" fmla="*/ 426 h 657"/>
                  <a:gd name="T12" fmla="*/ 3 w 657"/>
                  <a:gd name="T13" fmla="*/ 379 h 657"/>
                  <a:gd name="T14" fmla="*/ 0 w 657"/>
                  <a:gd name="T15" fmla="*/ 328 h 657"/>
                  <a:gd name="T16" fmla="*/ 2 w 657"/>
                  <a:gd name="T17" fmla="*/ 294 h 657"/>
                  <a:gd name="T18" fmla="*/ 10 w 657"/>
                  <a:gd name="T19" fmla="*/ 246 h 657"/>
                  <a:gd name="T20" fmla="*/ 39 w 657"/>
                  <a:gd name="T21" fmla="*/ 172 h 657"/>
                  <a:gd name="T22" fmla="*/ 95 w 657"/>
                  <a:gd name="T23" fmla="*/ 95 h 657"/>
                  <a:gd name="T24" fmla="*/ 172 w 657"/>
                  <a:gd name="T25" fmla="*/ 39 h 657"/>
                  <a:gd name="T26" fmla="*/ 246 w 657"/>
                  <a:gd name="T27" fmla="*/ 9 h 657"/>
                  <a:gd name="T28" fmla="*/ 294 w 657"/>
                  <a:gd name="T29" fmla="*/ 1 h 657"/>
                  <a:gd name="T30" fmla="*/ 328 w 657"/>
                  <a:gd name="T31" fmla="*/ 0 h 657"/>
                  <a:gd name="T32" fmla="*/ 379 w 657"/>
                  <a:gd name="T33" fmla="*/ 3 h 657"/>
                  <a:gd name="T34" fmla="*/ 426 w 657"/>
                  <a:gd name="T35" fmla="*/ 15 h 657"/>
                  <a:gd name="T36" fmla="*/ 512 w 657"/>
                  <a:gd name="T37" fmla="*/ 55 h 657"/>
                  <a:gd name="T38" fmla="*/ 582 w 657"/>
                  <a:gd name="T39" fmla="*/ 120 h 657"/>
                  <a:gd name="T40" fmla="*/ 631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2 h 657"/>
                  <a:gd name="T46" fmla="*/ 657 w 657"/>
                  <a:gd name="T47" fmla="*/ 345 h 657"/>
                  <a:gd name="T48" fmla="*/ 650 w 657"/>
                  <a:gd name="T49" fmla="*/ 395 h 657"/>
                  <a:gd name="T50" fmla="*/ 631 w 657"/>
                  <a:gd name="T51" fmla="*/ 455 h 657"/>
                  <a:gd name="T52" fmla="*/ 582 w 657"/>
                  <a:gd name="T53" fmla="*/ 537 h 657"/>
                  <a:gd name="T54" fmla="*/ 512 w 657"/>
                  <a:gd name="T55" fmla="*/ 600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8 w 657"/>
                  <a:gd name="T61" fmla="*/ 657 h 657"/>
                  <a:gd name="T62" fmla="*/ 328 w 657"/>
                  <a:gd name="T63" fmla="*/ 38 h 657"/>
                  <a:gd name="T64" fmla="*/ 242 w 657"/>
                  <a:gd name="T65" fmla="*/ 50 h 657"/>
                  <a:gd name="T66" fmla="*/ 165 w 657"/>
                  <a:gd name="T67" fmla="*/ 87 h 657"/>
                  <a:gd name="T68" fmla="*/ 104 w 657"/>
                  <a:gd name="T69" fmla="*/ 144 h 657"/>
                  <a:gd name="T70" fmla="*/ 61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7 h 657"/>
                  <a:gd name="T76" fmla="*/ 61 w 657"/>
                  <a:gd name="T77" fmla="*/ 442 h 657"/>
                  <a:gd name="T78" fmla="*/ 104 w 657"/>
                  <a:gd name="T79" fmla="*/ 513 h 657"/>
                  <a:gd name="T80" fmla="*/ 165 w 657"/>
                  <a:gd name="T81" fmla="*/ 569 h 657"/>
                  <a:gd name="T82" fmla="*/ 242 w 657"/>
                  <a:gd name="T83" fmla="*/ 606 h 657"/>
                  <a:gd name="T84" fmla="*/ 328 w 657"/>
                  <a:gd name="T85" fmla="*/ 619 h 657"/>
                  <a:gd name="T86" fmla="*/ 387 w 657"/>
                  <a:gd name="T87" fmla="*/ 614 h 657"/>
                  <a:gd name="T88" fmla="*/ 467 w 657"/>
                  <a:gd name="T89" fmla="*/ 584 h 657"/>
                  <a:gd name="T90" fmla="*/ 535 w 657"/>
                  <a:gd name="T91" fmla="*/ 534 h 657"/>
                  <a:gd name="T92" fmla="*/ 584 w 657"/>
                  <a:gd name="T93" fmla="*/ 467 h 657"/>
                  <a:gd name="T94" fmla="*/ 614 w 657"/>
                  <a:gd name="T95" fmla="*/ 387 h 657"/>
                  <a:gd name="T96" fmla="*/ 619 w 657"/>
                  <a:gd name="T97" fmla="*/ 328 h 657"/>
                  <a:gd name="T98" fmla="*/ 606 w 657"/>
                  <a:gd name="T99" fmla="*/ 242 h 657"/>
                  <a:gd name="T100" fmla="*/ 569 w 657"/>
                  <a:gd name="T101" fmla="*/ 165 h 657"/>
                  <a:gd name="T102" fmla="*/ 513 w 657"/>
                  <a:gd name="T103" fmla="*/ 103 h 657"/>
                  <a:gd name="T104" fmla="*/ 442 w 657"/>
                  <a:gd name="T105" fmla="*/ 60 h 657"/>
                  <a:gd name="T106" fmla="*/ 357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8" y="657"/>
                    </a:moveTo>
                    <a:lnTo>
                      <a:pt x="328" y="657"/>
                    </a:lnTo>
                    <a:lnTo>
                      <a:pt x="312" y="657"/>
                    </a:lnTo>
                    <a:lnTo>
                      <a:pt x="294" y="655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6" y="646"/>
                    </a:lnTo>
                    <a:lnTo>
                      <a:pt x="231" y="642"/>
                    </a:lnTo>
                    <a:lnTo>
                      <a:pt x="200" y="631"/>
                    </a:lnTo>
                    <a:lnTo>
                      <a:pt x="172" y="616"/>
                    </a:lnTo>
                    <a:lnTo>
                      <a:pt x="145" y="600"/>
                    </a:lnTo>
                    <a:lnTo>
                      <a:pt x="120" y="581"/>
                    </a:lnTo>
                    <a:lnTo>
                      <a:pt x="95" y="560"/>
                    </a:lnTo>
                    <a:lnTo>
                      <a:pt x="75" y="537"/>
                    </a:lnTo>
                    <a:lnTo>
                      <a:pt x="55" y="512"/>
                    </a:lnTo>
                    <a:lnTo>
                      <a:pt x="39" y="485"/>
                    </a:lnTo>
                    <a:lnTo>
                      <a:pt x="26" y="455"/>
                    </a:lnTo>
                    <a:lnTo>
                      <a:pt x="15" y="426"/>
                    </a:lnTo>
                    <a:lnTo>
                      <a:pt x="10" y="410"/>
                    </a:lnTo>
                    <a:lnTo>
                      <a:pt x="7" y="395"/>
                    </a:lnTo>
                    <a:lnTo>
                      <a:pt x="3" y="379"/>
                    </a:lnTo>
                    <a:lnTo>
                      <a:pt x="2" y="361"/>
                    </a:lnTo>
                    <a:lnTo>
                      <a:pt x="0" y="345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3" y="278"/>
                    </a:lnTo>
                    <a:lnTo>
                      <a:pt x="7" y="262"/>
                    </a:lnTo>
                    <a:lnTo>
                      <a:pt x="10" y="246"/>
                    </a:lnTo>
                    <a:lnTo>
                      <a:pt x="15" y="231"/>
                    </a:lnTo>
                    <a:lnTo>
                      <a:pt x="26" y="200"/>
                    </a:lnTo>
                    <a:lnTo>
                      <a:pt x="39" y="172"/>
                    </a:lnTo>
                    <a:lnTo>
                      <a:pt x="55" y="145"/>
                    </a:lnTo>
                    <a:lnTo>
                      <a:pt x="75" y="120"/>
                    </a:lnTo>
                    <a:lnTo>
                      <a:pt x="95" y="95"/>
                    </a:lnTo>
                    <a:lnTo>
                      <a:pt x="120" y="75"/>
                    </a:lnTo>
                    <a:lnTo>
                      <a:pt x="145" y="55"/>
                    </a:lnTo>
                    <a:lnTo>
                      <a:pt x="172" y="39"/>
                    </a:lnTo>
                    <a:lnTo>
                      <a:pt x="200" y="26"/>
                    </a:lnTo>
                    <a:lnTo>
                      <a:pt x="231" y="15"/>
                    </a:lnTo>
                    <a:lnTo>
                      <a:pt x="246" y="9"/>
                    </a:lnTo>
                    <a:lnTo>
                      <a:pt x="262" y="7"/>
                    </a:lnTo>
                    <a:lnTo>
                      <a:pt x="278" y="3"/>
                    </a:lnTo>
                    <a:lnTo>
                      <a:pt x="294" y="1"/>
                    </a:lnTo>
                    <a:lnTo>
                      <a:pt x="31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5" y="0"/>
                    </a:lnTo>
                    <a:lnTo>
                      <a:pt x="361" y="1"/>
                    </a:lnTo>
                    <a:lnTo>
                      <a:pt x="379" y="3"/>
                    </a:lnTo>
                    <a:lnTo>
                      <a:pt x="395" y="7"/>
                    </a:lnTo>
                    <a:lnTo>
                      <a:pt x="410" y="9"/>
                    </a:lnTo>
                    <a:lnTo>
                      <a:pt x="426" y="15"/>
                    </a:lnTo>
                    <a:lnTo>
                      <a:pt x="455" y="26"/>
                    </a:lnTo>
                    <a:lnTo>
                      <a:pt x="485" y="39"/>
                    </a:lnTo>
                    <a:lnTo>
                      <a:pt x="512" y="55"/>
                    </a:lnTo>
                    <a:lnTo>
                      <a:pt x="537" y="75"/>
                    </a:lnTo>
                    <a:lnTo>
                      <a:pt x="560" y="95"/>
                    </a:lnTo>
                    <a:lnTo>
                      <a:pt x="582" y="120"/>
                    </a:lnTo>
                    <a:lnTo>
                      <a:pt x="600" y="145"/>
                    </a:lnTo>
                    <a:lnTo>
                      <a:pt x="616" y="172"/>
                    </a:lnTo>
                    <a:lnTo>
                      <a:pt x="631" y="200"/>
                    </a:lnTo>
                    <a:lnTo>
                      <a:pt x="642" y="231"/>
                    </a:lnTo>
                    <a:lnTo>
                      <a:pt x="646" y="246"/>
                    </a:lnTo>
                    <a:lnTo>
                      <a:pt x="650" y="262"/>
                    </a:lnTo>
                    <a:lnTo>
                      <a:pt x="653" y="278"/>
                    </a:lnTo>
                    <a:lnTo>
                      <a:pt x="655" y="294"/>
                    </a:lnTo>
                    <a:lnTo>
                      <a:pt x="657" y="312"/>
                    </a:lnTo>
                    <a:lnTo>
                      <a:pt x="657" y="328"/>
                    </a:lnTo>
                    <a:lnTo>
                      <a:pt x="657" y="328"/>
                    </a:lnTo>
                    <a:lnTo>
                      <a:pt x="657" y="345"/>
                    </a:lnTo>
                    <a:lnTo>
                      <a:pt x="655" y="361"/>
                    </a:lnTo>
                    <a:lnTo>
                      <a:pt x="653" y="379"/>
                    </a:lnTo>
                    <a:lnTo>
                      <a:pt x="650" y="395"/>
                    </a:lnTo>
                    <a:lnTo>
                      <a:pt x="646" y="410"/>
                    </a:lnTo>
                    <a:lnTo>
                      <a:pt x="642" y="426"/>
                    </a:lnTo>
                    <a:lnTo>
                      <a:pt x="631" y="455"/>
                    </a:lnTo>
                    <a:lnTo>
                      <a:pt x="616" y="485"/>
                    </a:lnTo>
                    <a:lnTo>
                      <a:pt x="600" y="512"/>
                    </a:lnTo>
                    <a:lnTo>
                      <a:pt x="582" y="537"/>
                    </a:lnTo>
                    <a:lnTo>
                      <a:pt x="560" y="560"/>
                    </a:lnTo>
                    <a:lnTo>
                      <a:pt x="537" y="581"/>
                    </a:lnTo>
                    <a:lnTo>
                      <a:pt x="512" y="600"/>
                    </a:lnTo>
                    <a:lnTo>
                      <a:pt x="485" y="616"/>
                    </a:lnTo>
                    <a:lnTo>
                      <a:pt x="455" y="631"/>
                    </a:lnTo>
                    <a:lnTo>
                      <a:pt x="426" y="642"/>
                    </a:lnTo>
                    <a:lnTo>
                      <a:pt x="410" y="646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1" y="655"/>
                    </a:lnTo>
                    <a:lnTo>
                      <a:pt x="345" y="657"/>
                    </a:lnTo>
                    <a:lnTo>
                      <a:pt x="328" y="657"/>
                    </a:lnTo>
                    <a:lnTo>
                      <a:pt x="328" y="657"/>
                    </a:lnTo>
                    <a:close/>
                    <a:moveTo>
                      <a:pt x="328" y="38"/>
                    </a:moveTo>
                    <a:lnTo>
                      <a:pt x="328" y="38"/>
                    </a:lnTo>
                    <a:lnTo>
                      <a:pt x="298" y="39"/>
                    </a:lnTo>
                    <a:lnTo>
                      <a:pt x="270" y="43"/>
                    </a:lnTo>
                    <a:lnTo>
                      <a:pt x="242" y="50"/>
                    </a:lnTo>
                    <a:lnTo>
                      <a:pt x="215" y="60"/>
                    </a:lnTo>
                    <a:lnTo>
                      <a:pt x="189" y="73"/>
                    </a:lnTo>
                    <a:lnTo>
                      <a:pt x="165" y="87"/>
                    </a:lnTo>
                    <a:lnTo>
                      <a:pt x="144" y="103"/>
                    </a:lnTo>
                    <a:lnTo>
                      <a:pt x="122" y="122"/>
                    </a:lnTo>
                    <a:lnTo>
                      <a:pt x="104" y="144"/>
                    </a:lnTo>
                    <a:lnTo>
                      <a:pt x="87" y="165"/>
                    </a:lnTo>
                    <a:lnTo>
                      <a:pt x="73" y="189"/>
                    </a:lnTo>
                    <a:lnTo>
                      <a:pt x="61" y="215"/>
                    </a:lnTo>
                    <a:lnTo>
                      <a:pt x="50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8" y="328"/>
                    </a:lnTo>
                    <a:lnTo>
                      <a:pt x="38" y="328"/>
                    </a:lnTo>
                    <a:lnTo>
                      <a:pt x="39" y="357"/>
                    </a:lnTo>
                    <a:lnTo>
                      <a:pt x="43" y="387"/>
                    </a:lnTo>
                    <a:lnTo>
                      <a:pt x="50" y="415"/>
                    </a:lnTo>
                    <a:lnTo>
                      <a:pt x="61" y="442"/>
                    </a:lnTo>
                    <a:lnTo>
                      <a:pt x="73" y="467"/>
                    </a:lnTo>
                    <a:lnTo>
                      <a:pt x="87" y="490"/>
                    </a:lnTo>
                    <a:lnTo>
                      <a:pt x="104" y="513"/>
                    </a:lnTo>
                    <a:lnTo>
                      <a:pt x="122" y="534"/>
                    </a:lnTo>
                    <a:lnTo>
                      <a:pt x="144" y="553"/>
                    </a:lnTo>
                    <a:lnTo>
                      <a:pt x="165" y="569"/>
                    </a:lnTo>
                    <a:lnTo>
                      <a:pt x="189" y="584"/>
                    </a:lnTo>
                    <a:lnTo>
                      <a:pt x="215" y="596"/>
                    </a:lnTo>
                    <a:lnTo>
                      <a:pt x="242" y="606"/>
                    </a:lnTo>
                    <a:lnTo>
                      <a:pt x="270" y="614"/>
                    </a:lnTo>
                    <a:lnTo>
                      <a:pt x="298" y="618"/>
                    </a:lnTo>
                    <a:lnTo>
                      <a:pt x="328" y="619"/>
                    </a:lnTo>
                    <a:lnTo>
                      <a:pt x="328" y="619"/>
                    </a:lnTo>
                    <a:lnTo>
                      <a:pt x="357" y="618"/>
                    </a:lnTo>
                    <a:lnTo>
                      <a:pt x="387" y="614"/>
                    </a:lnTo>
                    <a:lnTo>
                      <a:pt x="415" y="606"/>
                    </a:lnTo>
                    <a:lnTo>
                      <a:pt x="442" y="596"/>
                    </a:lnTo>
                    <a:lnTo>
                      <a:pt x="467" y="584"/>
                    </a:lnTo>
                    <a:lnTo>
                      <a:pt x="490" y="569"/>
                    </a:lnTo>
                    <a:lnTo>
                      <a:pt x="513" y="553"/>
                    </a:lnTo>
                    <a:lnTo>
                      <a:pt x="535" y="534"/>
                    </a:lnTo>
                    <a:lnTo>
                      <a:pt x="553" y="513"/>
                    </a:lnTo>
                    <a:lnTo>
                      <a:pt x="569" y="490"/>
                    </a:lnTo>
                    <a:lnTo>
                      <a:pt x="584" y="467"/>
                    </a:lnTo>
                    <a:lnTo>
                      <a:pt x="596" y="442"/>
                    </a:lnTo>
                    <a:lnTo>
                      <a:pt x="606" y="415"/>
                    </a:lnTo>
                    <a:lnTo>
                      <a:pt x="614" y="387"/>
                    </a:lnTo>
                    <a:lnTo>
                      <a:pt x="618" y="357"/>
                    </a:lnTo>
                    <a:lnTo>
                      <a:pt x="619" y="328"/>
                    </a:lnTo>
                    <a:lnTo>
                      <a:pt x="619" y="328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6" y="242"/>
                    </a:lnTo>
                    <a:lnTo>
                      <a:pt x="596" y="215"/>
                    </a:lnTo>
                    <a:lnTo>
                      <a:pt x="584" y="189"/>
                    </a:lnTo>
                    <a:lnTo>
                      <a:pt x="569" y="165"/>
                    </a:lnTo>
                    <a:lnTo>
                      <a:pt x="553" y="144"/>
                    </a:lnTo>
                    <a:lnTo>
                      <a:pt x="535" y="122"/>
                    </a:lnTo>
                    <a:lnTo>
                      <a:pt x="513" y="103"/>
                    </a:lnTo>
                    <a:lnTo>
                      <a:pt x="490" y="87"/>
                    </a:lnTo>
                    <a:lnTo>
                      <a:pt x="467" y="73"/>
                    </a:lnTo>
                    <a:lnTo>
                      <a:pt x="442" y="60"/>
                    </a:lnTo>
                    <a:lnTo>
                      <a:pt x="415" y="50"/>
                    </a:lnTo>
                    <a:lnTo>
                      <a:pt x="387" y="43"/>
                    </a:lnTo>
                    <a:lnTo>
                      <a:pt x="357" y="39"/>
                    </a:lnTo>
                    <a:lnTo>
                      <a:pt x="328" y="38"/>
                    </a:lnTo>
                    <a:lnTo>
                      <a:pt x="32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F2CB1E-4DEE-4B05-841C-9F5243B9E75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63369" y="3324411"/>
              <a:ext cx="733751" cy="731520"/>
              <a:chOff x="7593013" y="2505710"/>
              <a:chExt cx="522288" cy="520700"/>
            </a:xfrm>
          </p:grpSpPr>
          <p:sp>
            <p:nvSpPr>
              <p:cNvPr id="23" name="Freeform 30">
                <a:extLst>
                  <a:ext uri="{FF2B5EF4-FFF2-40B4-BE49-F238E27FC236}">
                    <a16:creationId xmlns:a16="http://schemas.microsoft.com/office/drawing/2014/main" id="{39077597-08EB-4988-8E3F-9BA2E09728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93013" y="2505710"/>
                <a:ext cx="522288" cy="520700"/>
              </a:xfrm>
              <a:custGeom>
                <a:avLst/>
                <a:gdLst>
                  <a:gd name="T0" fmla="*/ 313 w 658"/>
                  <a:gd name="T1" fmla="*/ 657 h 657"/>
                  <a:gd name="T2" fmla="*/ 263 w 658"/>
                  <a:gd name="T3" fmla="*/ 650 h 657"/>
                  <a:gd name="T4" fmla="*/ 201 w 658"/>
                  <a:gd name="T5" fmla="*/ 631 h 657"/>
                  <a:gd name="T6" fmla="*/ 121 w 658"/>
                  <a:gd name="T7" fmla="*/ 582 h 657"/>
                  <a:gd name="T8" fmla="*/ 56 w 658"/>
                  <a:gd name="T9" fmla="*/ 512 h 657"/>
                  <a:gd name="T10" fmla="*/ 14 w 658"/>
                  <a:gd name="T11" fmla="*/ 426 h 657"/>
                  <a:gd name="T12" fmla="*/ 4 w 658"/>
                  <a:gd name="T13" fmla="*/ 379 h 657"/>
                  <a:gd name="T14" fmla="*/ 0 w 658"/>
                  <a:gd name="T15" fmla="*/ 329 h 657"/>
                  <a:gd name="T16" fmla="*/ 2 w 658"/>
                  <a:gd name="T17" fmla="*/ 295 h 657"/>
                  <a:gd name="T18" fmla="*/ 10 w 658"/>
                  <a:gd name="T19" fmla="*/ 247 h 657"/>
                  <a:gd name="T20" fmla="*/ 40 w 658"/>
                  <a:gd name="T21" fmla="*/ 172 h 657"/>
                  <a:gd name="T22" fmla="*/ 96 w 658"/>
                  <a:gd name="T23" fmla="*/ 96 h 657"/>
                  <a:gd name="T24" fmla="*/ 173 w 658"/>
                  <a:gd name="T25" fmla="*/ 39 h 657"/>
                  <a:gd name="T26" fmla="*/ 247 w 658"/>
                  <a:gd name="T27" fmla="*/ 10 h 657"/>
                  <a:gd name="T28" fmla="*/ 295 w 658"/>
                  <a:gd name="T29" fmla="*/ 1 h 657"/>
                  <a:gd name="T30" fmla="*/ 329 w 658"/>
                  <a:gd name="T31" fmla="*/ 0 h 657"/>
                  <a:gd name="T32" fmla="*/ 379 w 658"/>
                  <a:gd name="T33" fmla="*/ 4 h 657"/>
                  <a:gd name="T34" fmla="*/ 427 w 658"/>
                  <a:gd name="T35" fmla="*/ 14 h 657"/>
                  <a:gd name="T36" fmla="*/ 513 w 658"/>
                  <a:gd name="T37" fmla="*/ 56 h 657"/>
                  <a:gd name="T38" fmla="*/ 583 w 658"/>
                  <a:gd name="T39" fmla="*/ 119 h 657"/>
                  <a:gd name="T40" fmla="*/ 633 w 658"/>
                  <a:gd name="T41" fmla="*/ 200 h 657"/>
                  <a:gd name="T42" fmla="*/ 651 w 658"/>
                  <a:gd name="T43" fmla="*/ 262 h 657"/>
                  <a:gd name="T44" fmla="*/ 658 w 658"/>
                  <a:gd name="T45" fmla="*/ 311 h 657"/>
                  <a:gd name="T46" fmla="*/ 658 w 658"/>
                  <a:gd name="T47" fmla="*/ 345 h 657"/>
                  <a:gd name="T48" fmla="*/ 651 w 658"/>
                  <a:gd name="T49" fmla="*/ 395 h 657"/>
                  <a:gd name="T50" fmla="*/ 633 w 658"/>
                  <a:gd name="T51" fmla="*/ 457 h 657"/>
                  <a:gd name="T52" fmla="*/ 583 w 658"/>
                  <a:gd name="T53" fmla="*/ 537 h 657"/>
                  <a:gd name="T54" fmla="*/ 513 w 658"/>
                  <a:gd name="T55" fmla="*/ 602 h 657"/>
                  <a:gd name="T56" fmla="*/ 427 w 658"/>
                  <a:gd name="T57" fmla="*/ 642 h 657"/>
                  <a:gd name="T58" fmla="*/ 379 w 658"/>
                  <a:gd name="T59" fmla="*/ 654 h 657"/>
                  <a:gd name="T60" fmla="*/ 329 w 658"/>
                  <a:gd name="T61" fmla="*/ 657 h 657"/>
                  <a:gd name="T62" fmla="*/ 329 w 658"/>
                  <a:gd name="T63" fmla="*/ 37 h 657"/>
                  <a:gd name="T64" fmla="*/ 243 w 658"/>
                  <a:gd name="T65" fmla="*/ 51 h 657"/>
                  <a:gd name="T66" fmla="*/ 166 w 658"/>
                  <a:gd name="T67" fmla="*/ 87 h 657"/>
                  <a:gd name="T68" fmla="*/ 104 w 658"/>
                  <a:gd name="T69" fmla="*/ 143 h 657"/>
                  <a:gd name="T70" fmla="*/ 60 w 658"/>
                  <a:gd name="T71" fmla="*/ 215 h 657"/>
                  <a:gd name="T72" fmla="*/ 40 w 658"/>
                  <a:gd name="T73" fmla="*/ 298 h 657"/>
                  <a:gd name="T74" fmla="*/ 40 w 658"/>
                  <a:gd name="T75" fmla="*/ 358 h 657"/>
                  <a:gd name="T76" fmla="*/ 60 w 658"/>
                  <a:gd name="T77" fmla="*/ 442 h 657"/>
                  <a:gd name="T78" fmla="*/ 104 w 658"/>
                  <a:gd name="T79" fmla="*/ 513 h 657"/>
                  <a:gd name="T80" fmla="*/ 166 w 658"/>
                  <a:gd name="T81" fmla="*/ 570 h 657"/>
                  <a:gd name="T82" fmla="*/ 243 w 658"/>
                  <a:gd name="T83" fmla="*/ 607 h 657"/>
                  <a:gd name="T84" fmla="*/ 329 w 658"/>
                  <a:gd name="T85" fmla="*/ 619 h 657"/>
                  <a:gd name="T86" fmla="*/ 388 w 658"/>
                  <a:gd name="T87" fmla="*/ 614 h 657"/>
                  <a:gd name="T88" fmla="*/ 467 w 658"/>
                  <a:gd name="T89" fmla="*/ 584 h 657"/>
                  <a:gd name="T90" fmla="*/ 535 w 658"/>
                  <a:gd name="T91" fmla="*/ 535 h 657"/>
                  <a:gd name="T92" fmla="*/ 586 w 658"/>
                  <a:gd name="T93" fmla="*/ 467 h 657"/>
                  <a:gd name="T94" fmla="*/ 615 w 658"/>
                  <a:gd name="T95" fmla="*/ 387 h 657"/>
                  <a:gd name="T96" fmla="*/ 621 w 658"/>
                  <a:gd name="T97" fmla="*/ 329 h 657"/>
                  <a:gd name="T98" fmla="*/ 607 w 658"/>
                  <a:gd name="T99" fmla="*/ 242 h 657"/>
                  <a:gd name="T100" fmla="*/ 571 w 658"/>
                  <a:gd name="T101" fmla="*/ 166 h 657"/>
                  <a:gd name="T102" fmla="*/ 514 w 658"/>
                  <a:gd name="T103" fmla="*/ 103 h 657"/>
                  <a:gd name="T104" fmla="*/ 442 w 658"/>
                  <a:gd name="T105" fmla="*/ 60 h 657"/>
                  <a:gd name="T106" fmla="*/ 358 w 658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8" h="657">
                    <a:moveTo>
                      <a:pt x="329" y="657"/>
                    </a:moveTo>
                    <a:lnTo>
                      <a:pt x="329" y="657"/>
                    </a:lnTo>
                    <a:lnTo>
                      <a:pt x="313" y="657"/>
                    </a:lnTo>
                    <a:lnTo>
                      <a:pt x="295" y="656"/>
                    </a:lnTo>
                    <a:lnTo>
                      <a:pt x="279" y="654"/>
                    </a:lnTo>
                    <a:lnTo>
                      <a:pt x="263" y="650"/>
                    </a:lnTo>
                    <a:lnTo>
                      <a:pt x="247" y="647"/>
                    </a:lnTo>
                    <a:lnTo>
                      <a:pt x="231" y="642"/>
                    </a:lnTo>
                    <a:lnTo>
                      <a:pt x="201" y="631"/>
                    </a:lnTo>
                    <a:lnTo>
                      <a:pt x="173" y="618"/>
                    </a:lnTo>
                    <a:lnTo>
                      <a:pt x="145" y="602"/>
                    </a:lnTo>
                    <a:lnTo>
                      <a:pt x="121" y="582"/>
                    </a:lnTo>
                    <a:lnTo>
                      <a:pt x="96" y="561"/>
                    </a:lnTo>
                    <a:lnTo>
                      <a:pt x="75" y="537"/>
                    </a:lnTo>
                    <a:lnTo>
                      <a:pt x="56" y="512"/>
                    </a:lnTo>
                    <a:lnTo>
                      <a:pt x="40" y="485"/>
                    </a:lnTo>
                    <a:lnTo>
                      <a:pt x="26" y="457"/>
                    </a:lnTo>
                    <a:lnTo>
                      <a:pt x="14" y="426"/>
                    </a:lnTo>
                    <a:lnTo>
                      <a:pt x="10" y="411"/>
                    </a:lnTo>
                    <a:lnTo>
                      <a:pt x="6" y="395"/>
                    </a:lnTo>
                    <a:lnTo>
                      <a:pt x="4" y="379"/>
                    </a:lnTo>
                    <a:lnTo>
                      <a:pt x="2" y="363"/>
                    </a:lnTo>
                    <a:lnTo>
                      <a:pt x="1" y="345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1" y="311"/>
                    </a:lnTo>
                    <a:lnTo>
                      <a:pt x="2" y="295"/>
                    </a:lnTo>
                    <a:lnTo>
                      <a:pt x="4" y="278"/>
                    </a:lnTo>
                    <a:lnTo>
                      <a:pt x="6" y="262"/>
                    </a:lnTo>
                    <a:lnTo>
                      <a:pt x="10" y="247"/>
                    </a:lnTo>
                    <a:lnTo>
                      <a:pt x="14" y="231"/>
                    </a:lnTo>
                    <a:lnTo>
                      <a:pt x="26" y="200"/>
                    </a:lnTo>
                    <a:lnTo>
                      <a:pt x="40" y="172"/>
                    </a:lnTo>
                    <a:lnTo>
                      <a:pt x="56" y="145"/>
                    </a:lnTo>
                    <a:lnTo>
                      <a:pt x="75" y="119"/>
                    </a:lnTo>
                    <a:lnTo>
                      <a:pt x="96" y="96"/>
                    </a:lnTo>
                    <a:lnTo>
                      <a:pt x="121" y="75"/>
                    </a:lnTo>
                    <a:lnTo>
                      <a:pt x="145" y="56"/>
                    </a:lnTo>
                    <a:lnTo>
                      <a:pt x="173" y="39"/>
                    </a:lnTo>
                    <a:lnTo>
                      <a:pt x="201" y="25"/>
                    </a:lnTo>
                    <a:lnTo>
                      <a:pt x="231" y="14"/>
                    </a:lnTo>
                    <a:lnTo>
                      <a:pt x="247" y="10"/>
                    </a:lnTo>
                    <a:lnTo>
                      <a:pt x="263" y="6"/>
                    </a:lnTo>
                    <a:lnTo>
                      <a:pt x="279" y="4"/>
                    </a:lnTo>
                    <a:lnTo>
                      <a:pt x="295" y="1"/>
                    </a:lnTo>
                    <a:lnTo>
                      <a:pt x="313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46" y="0"/>
                    </a:lnTo>
                    <a:lnTo>
                      <a:pt x="362" y="1"/>
                    </a:lnTo>
                    <a:lnTo>
                      <a:pt x="379" y="4"/>
                    </a:lnTo>
                    <a:lnTo>
                      <a:pt x="395" y="6"/>
                    </a:lnTo>
                    <a:lnTo>
                      <a:pt x="411" y="10"/>
                    </a:lnTo>
                    <a:lnTo>
                      <a:pt x="427" y="14"/>
                    </a:lnTo>
                    <a:lnTo>
                      <a:pt x="457" y="25"/>
                    </a:lnTo>
                    <a:lnTo>
                      <a:pt x="486" y="39"/>
                    </a:lnTo>
                    <a:lnTo>
                      <a:pt x="513" y="56"/>
                    </a:lnTo>
                    <a:lnTo>
                      <a:pt x="539" y="75"/>
                    </a:lnTo>
                    <a:lnTo>
                      <a:pt x="561" y="96"/>
                    </a:lnTo>
                    <a:lnTo>
                      <a:pt x="583" y="119"/>
                    </a:lnTo>
                    <a:lnTo>
                      <a:pt x="602" y="145"/>
                    </a:lnTo>
                    <a:lnTo>
                      <a:pt x="618" y="172"/>
                    </a:lnTo>
                    <a:lnTo>
                      <a:pt x="633" y="200"/>
                    </a:lnTo>
                    <a:lnTo>
                      <a:pt x="643" y="231"/>
                    </a:lnTo>
                    <a:lnTo>
                      <a:pt x="647" y="247"/>
                    </a:lnTo>
                    <a:lnTo>
                      <a:pt x="651" y="262"/>
                    </a:lnTo>
                    <a:lnTo>
                      <a:pt x="654" y="278"/>
                    </a:lnTo>
                    <a:lnTo>
                      <a:pt x="657" y="295"/>
                    </a:lnTo>
                    <a:lnTo>
                      <a:pt x="658" y="311"/>
                    </a:lnTo>
                    <a:lnTo>
                      <a:pt x="658" y="329"/>
                    </a:lnTo>
                    <a:lnTo>
                      <a:pt x="658" y="329"/>
                    </a:lnTo>
                    <a:lnTo>
                      <a:pt x="658" y="345"/>
                    </a:lnTo>
                    <a:lnTo>
                      <a:pt x="657" y="363"/>
                    </a:lnTo>
                    <a:lnTo>
                      <a:pt x="654" y="379"/>
                    </a:lnTo>
                    <a:lnTo>
                      <a:pt x="651" y="395"/>
                    </a:lnTo>
                    <a:lnTo>
                      <a:pt x="647" y="411"/>
                    </a:lnTo>
                    <a:lnTo>
                      <a:pt x="643" y="426"/>
                    </a:lnTo>
                    <a:lnTo>
                      <a:pt x="633" y="457"/>
                    </a:lnTo>
                    <a:lnTo>
                      <a:pt x="618" y="485"/>
                    </a:lnTo>
                    <a:lnTo>
                      <a:pt x="602" y="512"/>
                    </a:lnTo>
                    <a:lnTo>
                      <a:pt x="583" y="537"/>
                    </a:lnTo>
                    <a:lnTo>
                      <a:pt x="561" y="561"/>
                    </a:lnTo>
                    <a:lnTo>
                      <a:pt x="539" y="582"/>
                    </a:lnTo>
                    <a:lnTo>
                      <a:pt x="513" y="602"/>
                    </a:lnTo>
                    <a:lnTo>
                      <a:pt x="486" y="618"/>
                    </a:lnTo>
                    <a:lnTo>
                      <a:pt x="457" y="631"/>
                    </a:lnTo>
                    <a:lnTo>
                      <a:pt x="427" y="642"/>
                    </a:lnTo>
                    <a:lnTo>
                      <a:pt x="411" y="647"/>
                    </a:lnTo>
                    <a:lnTo>
                      <a:pt x="395" y="650"/>
                    </a:lnTo>
                    <a:lnTo>
                      <a:pt x="379" y="654"/>
                    </a:lnTo>
                    <a:lnTo>
                      <a:pt x="362" y="656"/>
                    </a:lnTo>
                    <a:lnTo>
                      <a:pt x="346" y="657"/>
                    </a:lnTo>
                    <a:lnTo>
                      <a:pt x="329" y="657"/>
                    </a:lnTo>
                    <a:lnTo>
                      <a:pt x="329" y="657"/>
                    </a:lnTo>
                    <a:close/>
                    <a:moveTo>
                      <a:pt x="329" y="37"/>
                    </a:moveTo>
                    <a:lnTo>
                      <a:pt x="329" y="37"/>
                    </a:lnTo>
                    <a:lnTo>
                      <a:pt x="299" y="39"/>
                    </a:lnTo>
                    <a:lnTo>
                      <a:pt x="271" y="43"/>
                    </a:lnTo>
                    <a:lnTo>
                      <a:pt x="243" y="51"/>
                    </a:lnTo>
                    <a:lnTo>
                      <a:pt x="216" y="60"/>
                    </a:lnTo>
                    <a:lnTo>
                      <a:pt x="190" y="72"/>
                    </a:lnTo>
                    <a:lnTo>
                      <a:pt x="166" y="87"/>
                    </a:lnTo>
                    <a:lnTo>
                      <a:pt x="143" y="103"/>
                    </a:lnTo>
                    <a:lnTo>
                      <a:pt x="123" y="122"/>
                    </a:lnTo>
                    <a:lnTo>
                      <a:pt x="104" y="143"/>
                    </a:lnTo>
                    <a:lnTo>
                      <a:pt x="87" y="166"/>
                    </a:lnTo>
                    <a:lnTo>
                      <a:pt x="74" y="189"/>
                    </a:lnTo>
                    <a:lnTo>
                      <a:pt x="60" y="215"/>
                    </a:lnTo>
                    <a:lnTo>
                      <a:pt x="51" y="242"/>
                    </a:lnTo>
                    <a:lnTo>
                      <a:pt x="44" y="270"/>
                    </a:lnTo>
                    <a:lnTo>
                      <a:pt x="40" y="298"/>
                    </a:lnTo>
                    <a:lnTo>
                      <a:pt x="37" y="329"/>
                    </a:lnTo>
                    <a:lnTo>
                      <a:pt x="37" y="329"/>
                    </a:lnTo>
                    <a:lnTo>
                      <a:pt x="40" y="358"/>
                    </a:lnTo>
                    <a:lnTo>
                      <a:pt x="44" y="387"/>
                    </a:lnTo>
                    <a:lnTo>
                      <a:pt x="51" y="415"/>
                    </a:lnTo>
                    <a:lnTo>
                      <a:pt x="60" y="442"/>
                    </a:lnTo>
                    <a:lnTo>
                      <a:pt x="74" y="467"/>
                    </a:lnTo>
                    <a:lnTo>
                      <a:pt x="87" y="492"/>
                    </a:lnTo>
                    <a:lnTo>
                      <a:pt x="104" y="513"/>
                    </a:lnTo>
                    <a:lnTo>
                      <a:pt x="123" y="535"/>
                    </a:lnTo>
                    <a:lnTo>
                      <a:pt x="143" y="553"/>
                    </a:lnTo>
                    <a:lnTo>
                      <a:pt x="166" y="570"/>
                    </a:lnTo>
                    <a:lnTo>
                      <a:pt x="190" y="584"/>
                    </a:lnTo>
                    <a:lnTo>
                      <a:pt x="216" y="596"/>
                    </a:lnTo>
                    <a:lnTo>
                      <a:pt x="243" y="607"/>
                    </a:lnTo>
                    <a:lnTo>
                      <a:pt x="271" y="614"/>
                    </a:lnTo>
                    <a:lnTo>
                      <a:pt x="299" y="618"/>
                    </a:lnTo>
                    <a:lnTo>
                      <a:pt x="329" y="619"/>
                    </a:lnTo>
                    <a:lnTo>
                      <a:pt x="329" y="619"/>
                    </a:lnTo>
                    <a:lnTo>
                      <a:pt x="358" y="618"/>
                    </a:lnTo>
                    <a:lnTo>
                      <a:pt x="388" y="614"/>
                    </a:lnTo>
                    <a:lnTo>
                      <a:pt x="416" y="607"/>
                    </a:lnTo>
                    <a:lnTo>
                      <a:pt x="442" y="596"/>
                    </a:lnTo>
                    <a:lnTo>
                      <a:pt x="467" y="584"/>
                    </a:lnTo>
                    <a:lnTo>
                      <a:pt x="492" y="570"/>
                    </a:lnTo>
                    <a:lnTo>
                      <a:pt x="514" y="553"/>
                    </a:lnTo>
                    <a:lnTo>
                      <a:pt x="535" y="535"/>
                    </a:lnTo>
                    <a:lnTo>
                      <a:pt x="553" y="513"/>
                    </a:lnTo>
                    <a:lnTo>
                      <a:pt x="571" y="492"/>
                    </a:lnTo>
                    <a:lnTo>
                      <a:pt x="586" y="467"/>
                    </a:lnTo>
                    <a:lnTo>
                      <a:pt x="598" y="442"/>
                    </a:lnTo>
                    <a:lnTo>
                      <a:pt x="607" y="415"/>
                    </a:lnTo>
                    <a:lnTo>
                      <a:pt x="615" y="387"/>
                    </a:lnTo>
                    <a:lnTo>
                      <a:pt x="619" y="358"/>
                    </a:lnTo>
                    <a:lnTo>
                      <a:pt x="621" y="329"/>
                    </a:lnTo>
                    <a:lnTo>
                      <a:pt x="621" y="329"/>
                    </a:lnTo>
                    <a:lnTo>
                      <a:pt x="619" y="298"/>
                    </a:lnTo>
                    <a:lnTo>
                      <a:pt x="615" y="270"/>
                    </a:lnTo>
                    <a:lnTo>
                      <a:pt x="607" y="242"/>
                    </a:lnTo>
                    <a:lnTo>
                      <a:pt x="598" y="215"/>
                    </a:lnTo>
                    <a:lnTo>
                      <a:pt x="586" y="189"/>
                    </a:lnTo>
                    <a:lnTo>
                      <a:pt x="571" y="166"/>
                    </a:lnTo>
                    <a:lnTo>
                      <a:pt x="553" y="143"/>
                    </a:lnTo>
                    <a:lnTo>
                      <a:pt x="535" y="122"/>
                    </a:lnTo>
                    <a:lnTo>
                      <a:pt x="514" y="103"/>
                    </a:lnTo>
                    <a:lnTo>
                      <a:pt x="492" y="87"/>
                    </a:lnTo>
                    <a:lnTo>
                      <a:pt x="467" y="72"/>
                    </a:lnTo>
                    <a:lnTo>
                      <a:pt x="442" y="60"/>
                    </a:lnTo>
                    <a:lnTo>
                      <a:pt x="416" y="51"/>
                    </a:lnTo>
                    <a:lnTo>
                      <a:pt x="388" y="43"/>
                    </a:lnTo>
                    <a:lnTo>
                      <a:pt x="358" y="39"/>
                    </a:lnTo>
                    <a:lnTo>
                      <a:pt x="329" y="37"/>
                    </a:lnTo>
                    <a:lnTo>
                      <a:pt x="329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16">
                <a:extLst>
                  <a:ext uri="{FF2B5EF4-FFF2-40B4-BE49-F238E27FC236}">
                    <a16:creationId xmlns:a16="http://schemas.microsoft.com/office/drawing/2014/main" id="{7806E6E6-B41C-4458-B806-773A03EB6A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9538" y="2675573"/>
                <a:ext cx="249238" cy="198438"/>
              </a:xfrm>
              <a:custGeom>
                <a:avLst/>
                <a:gdLst>
                  <a:gd name="T0" fmla="*/ 258 w 313"/>
                  <a:gd name="T1" fmla="*/ 2 h 252"/>
                  <a:gd name="T2" fmla="*/ 255 w 313"/>
                  <a:gd name="T3" fmla="*/ 12 h 252"/>
                  <a:gd name="T4" fmla="*/ 237 w 313"/>
                  <a:gd name="T5" fmla="*/ 25 h 252"/>
                  <a:gd name="T6" fmla="*/ 223 w 313"/>
                  <a:gd name="T7" fmla="*/ 19 h 252"/>
                  <a:gd name="T8" fmla="*/ 216 w 313"/>
                  <a:gd name="T9" fmla="*/ 4 h 252"/>
                  <a:gd name="T10" fmla="*/ 181 w 313"/>
                  <a:gd name="T11" fmla="*/ 0 h 252"/>
                  <a:gd name="T12" fmla="*/ 176 w 313"/>
                  <a:gd name="T13" fmla="*/ 8 h 252"/>
                  <a:gd name="T14" fmla="*/ 160 w 313"/>
                  <a:gd name="T15" fmla="*/ 25 h 252"/>
                  <a:gd name="T16" fmla="*/ 148 w 313"/>
                  <a:gd name="T17" fmla="*/ 23 h 252"/>
                  <a:gd name="T18" fmla="*/ 136 w 313"/>
                  <a:gd name="T19" fmla="*/ 4 h 252"/>
                  <a:gd name="T20" fmla="*/ 101 w 313"/>
                  <a:gd name="T21" fmla="*/ 0 h 252"/>
                  <a:gd name="T22" fmla="*/ 95 w 313"/>
                  <a:gd name="T23" fmla="*/ 4 h 252"/>
                  <a:gd name="T24" fmla="*/ 83 w 313"/>
                  <a:gd name="T25" fmla="*/ 23 h 252"/>
                  <a:gd name="T26" fmla="*/ 71 w 313"/>
                  <a:gd name="T27" fmla="*/ 25 h 252"/>
                  <a:gd name="T28" fmla="*/ 55 w 313"/>
                  <a:gd name="T29" fmla="*/ 8 h 252"/>
                  <a:gd name="T30" fmla="*/ 50 w 313"/>
                  <a:gd name="T31" fmla="*/ 0 h 252"/>
                  <a:gd name="T32" fmla="*/ 0 w 313"/>
                  <a:gd name="T33" fmla="*/ 4 h 252"/>
                  <a:gd name="T34" fmla="*/ 5 w 313"/>
                  <a:gd name="T35" fmla="*/ 252 h 252"/>
                  <a:gd name="T36" fmla="*/ 313 w 313"/>
                  <a:gd name="T37" fmla="*/ 248 h 252"/>
                  <a:gd name="T38" fmla="*/ 308 w 313"/>
                  <a:gd name="T39" fmla="*/ 0 h 252"/>
                  <a:gd name="T40" fmla="*/ 71 w 313"/>
                  <a:gd name="T41" fmla="*/ 101 h 252"/>
                  <a:gd name="T42" fmla="*/ 82 w 313"/>
                  <a:gd name="T43" fmla="*/ 85 h 252"/>
                  <a:gd name="T44" fmla="*/ 95 w 313"/>
                  <a:gd name="T45" fmla="*/ 81 h 252"/>
                  <a:gd name="T46" fmla="*/ 113 w 313"/>
                  <a:gd name="T47" fmla="*/ 88 h 252"/>
                  <a:gd name="T48" fmla="*/ 121 w 313"/>
                  <a:gd name="T49" fmla="*/ 105 h 252"/>
                  <a:gd name="T50" fmla="*/ 118 w 313"/>
                  <a:gd name="T51" fmla="*/ 125 h 252"/>
                  <a:gd name="T52" fmla="*/ 105 w 313"/>
                  <a:gd name="T53" fmla="*/ 139 h 252"/>
                  <a:gd name="T54" fmla="*/ 90 w 313"/>
                  <a:gd name="T55" fmla="*/ 140 h 252"/>
                  <a:gd name="T56" fmla="*/ 75 w 313"/>
                  <a:gd name="T57" fmla="*/ 129 h 252"/>
                  <a:gd name="T58" fmla="*/ 70 w 313"/>
                  <a:gd name="T59" fmla="*/ 105 h 252"/>
                  <a:gd name="T60" fmla="*/ 46 w 313"/>
                  <a:gd name="T61" fmla="*/ 191 h 252"/>
                  <a:gd name="T62" fmla="*/ 40 w 313"/>
                  <a:gd name="T63" fmla="*/ 187 h 252"/>
                  <a:gd name="T64" fmla="*/ 51 w 313"/>
                  <a:gd name="T65" fmla="*/ 162 h 252"/>
                  <a:gd name="T66" fmla="*/ 75 w 313"/>
                  <a:gd name="T67" fmla="*/ 151 h 252"/>
                  <a:gd name="T68" fmla="*/ 129 w 313"/>
                  <a:gd name="T69" fmla="*/ 154 h 252"/>
                  <a:gd name="T70" fmla="*/ 148 w 313"/>
                  <a:gd name="T71" fmla="*/ 172 h 252"/>
                  <a:gd name="T72" fmla="*/ 152 w 313"/>
                  <a:gd name="T73" fmla="*/ 187 h 252"/>
                  <a:gd name="T74" fmla="*/ 146 w 313"/>
                  <a:gd name="T75" fmla="*/ 191 h 252"/>
                  <a:gd name="T76" fmla="*/ 183 w 313"/>
                  <a:gd name="T77" fmla="*/ 174 h 252"/>
                  <a:gd name="T78" fmla="*/ 179 w 313"/>
                  <a:gd name="T79" fmla="*/ 167 h 252"/>
                  <a:gd name="T80" fmla="*/ 187 w 313"/>
                  <a:gd name="T81" fmla="*/ 159 h 252"/>
                  <a:gd name="T82" fmla="*/ 254 w 313"/>
                  <a:gd name="T83" fmla="*/ 160 h 252"/>
                  <a:gd name="T84" fmla="*/ 255 w 313"/>
                  <a:gd name="T85" fmla="*/ 170 h 252"/>
                  <a:gd name="T86" fmla="*/ 249 w 313"/>
                  <a:gd name="T87" fmla="*/ 175 h 252"/>
                  <a:gd name="T88" fmla="*/ 183 w 313"/>
                  <a:gd name="T89" fmla="*/ 133 h 252"/>
                  <a:gd name="T90" fmla="*/ 179 w 313"/>
                  <a:gd name="T91" fmla="*/ 125 h 252"/>
                  <a:gd name="T92" fmla="*/ 187 w 313"/>
                  <a:gd name="T93" fmla="*/ 117 h 252"/>
                  <a:gd name="T94" fmla="*/ 274 w 313"/>
                  <a:gd name="T95" fmla="*/ 120 h 252"/>
                  <a:gd name="T96" fmla="*/ 277 w 313"/>
                  <a:gd name="T97" fmla="*/ 129 h 252"/>
                  <a:gd name="T98" fmla="*/ 269 w 313"/>
                  <a:gd name="T99" fmla="*/ 133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3" h="252">
                    <a:moveTo>
                      <a:pt x="308" y="0"/>
                    </a:moveTo>
                    <a:lnTo>
                      <a:pt x="262" y="0"/>
                    </a:lnTo>
                    <a:lnTo>
                      <a:pt x="262" y="0"/>
                    </a:lnTo>
                    <a:lnTo>
                      <a:pt x="258" y="2"/>
                    </a:lnTo>
                    <a:lnTo>
                      <a:pt x="257" y="4"/>
                    </a:lnTo>
                    <a:lnTo>
                      <a:pt x="257" y="4"/>
                    </a:lnTo>
                    <a:lnTo>
                      <a:pt x="257" y="8"/>
                    </a:lnTo>
                    <a:lnTo>
                      <a:pt x="255" y="12"/>
                    </a:lnTo>
                    <a:lnTo>
                      <a:pt x="251" y="19"/>
                    </a:lnTo>
                    <a:lnTo>
                      <a:pt x="245" y="23"/>
                    </a:lnTo>
                    <a:lnTo>
                      <a:pt x="241" y="25"/>
                    </a:lnTo>
                    <a:lnTo>
                      <a:pt x="237" y="25"/>
                    </a:lnTo>
                    <a:lnTo>
                      <a:pt x="237" y="25"/>
                    </a:lnTo>
                    <a:lnTo>
                      <a:pt x="232" y="25"/>
                    </a:lnTo>
                    <a:lnTo>
                      <a:pt x="228" y="23"/>
                    </a:lnTo>
                    <a:lnTo>
                      <a:pt x="223" y="19"/>
                    </a:lnTo>
                    <a:lnTo>
                      <a:pt x="218" y="12"/>
                    </a:lnTo>
                    <a:lnTo>
                      <a:pt x="218" y="8"/>
                    </a:lnTo>
                    <a:lnTo>
                      <a:pt x="216" y="4"/>
                    </a:lnTo>
                    <a:lnTo>
                      <a:pt x="216" y="4"/>
                    </a:lnTo>
                    <a:lnTo>
                      <a:pt x="215" y="2"/>
                    </a:lnTo>
                    <a:lnTo>
                      <a:pt x="211" y="0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7" y="2"/>
                    </a:lnTo>
                    <a:lnTo>
                      <a:pt x="176" y="4"/>
                    </a:lnTo>
                    <a:lnTo>
                      <a:pt x="176" y="4"/>
                    </a:lnTo>
                    <a:lnTo>
                      <a:pt x="176" y="8"/>
                    </a:lnTo>
                    <a:lnTo>
                      <a:pt x="175" y="12"/>
                    </a:lnTo>
                    <a:lnTo>
                      <a:pt x="171" y="19"/>
                    </a:lnTo>
                    <a:lnTo>
                      <a:pt x="164" y="23"/>
                    </a:lnTo>
                    <a:lnTo>
                      <a:pt x="160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2" y="25"/>
                    </a:lnTo>
                    <a:lnTo>
                      <a:pt x="148" y="23"/>
                    </a:lnTo>
                    <a:lnTo>
                      <a:pt x="142" y="19"/>
                    </a:lnTo>
                    <a:lnTo>
                      <a:pt x="137" y="12"/>
                    </a:lnTo>
                    <a:lnTo>
                      <a:pt x="136" y="8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30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7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5" y="8"/>
                    </a:lnTo>
                    <a:lnTo>
                      <a:pt x="94" y="12"/>
                    </a:lnTo>
                    <a:lnTo>
                      <a:pt x="90" y="19"/>
                    </a:lnTo>
                    <a:lnTo>
                      <a:pt x="83" y="23"/>
                    </a:lnTo>
                    <a:lnTo>
                      <a:pt x="79" y="25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1" y="25"/>
                    </a:lnTo>
                    <a:lnTo>
                      <a:pt x="67" y="23"/>
                    </a:lnTo>
                    <a:lnTo>
                      <a:pt x="62" y="19"/>
                    </a:lnTo>
                    <a:lnTo>
                      <a:pt x="56" y="12"/>
                    </a:lnTo>
                    <a:lnTo>
                      <a:pt x="55" y="8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1" y="250"/>
                    </a:lnTo>
                    <a:lnTo>
                      <a:pt x="5" y="252"/>
                    </a:lnTo>
                    <a:lnTo>
                      <a:pt x="308" y="252"/>
                    </a:lnTo>
                    <a:lnTo>
                      <a:pt x="308" y="252"/>
                    </a:lnTo>
                    <a:lnTo>
                      <a:pt x="310" y="250"/>
                    </a:lnTo>
                    <a:lnTo>
                      <a:pt x="313" y="248"/>
                    </a:lnTo>
                    <a:lnTo>
                      <a:pt x="313" y="4"/>
                    </a:lnTo>
                    <a:lnTo>
                      <a:pt x="313" y="4"/>
                    </a:lnTo>
                    <a:lnTo>
                      <a:pt x="310" y="2"/>
                    </a:lnTo>
                    <a:lnTo>
                      <a:pt x="308" y="0"/>
                    </a:lnTo>
                    <a:lnTo>
                      <a:pt x="308" y="0"/>
                    </a:lnTo>
                    <a:close/>
                    <a:moveTo>
                      <a:pt x="70" y="105"/>
                    </a:moveTo>
                    <a:lnTo>
                      <a:pt x="70" y="105"/>
                    </a:lnTo>
                    <a:lnTo>
                      <a:pt x="71" y="101"/>
                    </a:lnTo>
                    <a:lnTo>
                      <a:pt x="73" y="96"/>
                    </a:lnTo>
                    <a:lnTo>
                      <a:pt x="75" y="92"/>
                    </a:lnTo>
                    <a:lnTo>
                      <a:pt x="78" y="88"/>
                    </a:lnTo>
                    <a:lnTo>
                      <a:pt x="82" y="85"/>
                    </a:lnTo>
                    <a:lnTo>
                      <a:pt x="86" y="82"/>
                    </a:lnTo>
                    <a:lnTo>
                      <a:pt x="90" y="81"/>
                    </a:lnTo>
                    <a:lnTo>
                      <a:pt x="95" y="81"/>
                    </a:lnTo>
                    <a:lnTo>
                      <a:pt x="95" y="81"/>
                    </a:lnTo>
                    <a:lnTo>
                      <a:pt x="101" y="81"/>
                    </a:lnTo>
                    <a:lnTo>
                      <a:pt x="105" y="82"/>
                    </a:lnTo>
                    <a:lnTo>
                      <a:pt x="110" y="85"/>
                    </a:lnTo>
                    <a:lnTo>
                      <a:pt x="113" y="88"/>
                    </a:lnTo>
                    <a:lnTo>
                      <a:pt x="117" y="92"/>
                    </a:lnTo>
                    <a:lnTo>
                      <a:pt x="118" y="96"/>
                    </a:lnTo>
                    <a:lnTo>
                      <a:pt x="121" y="101"/>
                    </a:lnTo>
                    <a:lnTo>
                      <a:pt x="121" y="105"/>
                    </a:lnTo>
                    <a:lnTo>
                      <a:pt x="121" y="116"/>
                    </a:lnTo>
                    <a:lnTo>
                      <a:pt x="121" y="116"/>
                    </a:lnTo>
                    <a:lnTo>
                      <a:pt x="121" y="121"/>
                    </a:lnTo>
                    <a:lnTo>
                      <a:pt x="118" y="125"/>
                    </a:lnTo>
                    <a:lnTo>
                      <a:pt x="117" y="129"/>
                    </a:lnTo>
                    <a:lnTo>
                      <a:pt x="113" y="133"/>
                    </a:lnTo>
                    <a:lnTo>
                      <a:pt x="110" y="137"/>
                    </a:lnTo>
                    <a:lnTo>
                      <a:pt x="105" y="139"/>
                    </a:lnTo>
                    <a:lnTo>
                      <a:pt x="101" y="140"/>
                    </a:lnTo>
                    <a:lnTo>
                      <a:pt x="95" y="141"/>
                    </a:lnTo>
                    <a:lnTo>
                      <a:pt x="95" y="141"/>
                    </a:lnTo>
                    <a:lnTo>
                      <a:pt x="90" y="140"/>
                    </a:lnTo>
                    <a:lnTo>
                      <a:pt x="86" y="139"/>
                    </a:lnTo>
                    <a:lnTo>
                      <a:pt x="82" y="137"/>
                    </a:lnTo>
                    <a:lnTo>
                      <a:pt x="78" y="133"/>
                    </a:lnTo>
                    <a:lnTo>
                      <a:pt x="75" y="129"/>
                    </a:lnTo>
                    <a:lnTo>
                      <a:pt x="73" y="125"/>
                    </a:lnTo>
                    <a:lnTo>
                      <a:pt x="71" y="121"/>
                    </a:lnTo>
                    <a:lnTo>
                      <a:pt x="70" y="116"/>
                    </a:lnTo>
                    <a:lnTo>
                      <a:pt x="70" y="105"/>
                    </a:lnTo>
                    <a:close/>
                    <a:moveTo>
                      <a:pt x="146" y="191"/>
                    </a:moveTo>
                    <a:lnTo>
                      <a:pt x="146" y="191"/>
                    </a:lnTo>
                    <a:lnTo>
                      <a:pt x="146" y="191"/>
                    </a:lnTo>
                    <a:lnTo>
                      <a:pt x="46" y="191"/>
                    </a:lnTo>
                    <a:lnTo>
                      <a:pt x="46" y="191"/>
                    </a:lnTo>
                    <a:lnTo>
                      <a:pt x="42" y="190"/>
                    </a:lnTo>
                    <a:lnTo>
                      <a:pt x="40" y="187"/>
                    </a:lnTo>
                    <a:lnTo>
                      <a:pt x="40" y="187"/>
                    </a:lnTo>
                    <a:lnTo>
                      <a:pt x="40" y="179"/>
                    </a:lnTo>
                    <a:lnTo>
                      <a:pt x="43" y="172"/>
                    </a:lnTo>
                    <a:lnTo>
                      <a:pt x="46" y="167"/>
                    </a:lnTo>
                    <a:lnTo>
                      <a:pt x="51" y="162"/>
                    </a:lnTo>
                    <a:lnTo>
                      <a:pt x="55" y="158"/>
                    </a:lnTo>
                    <a:lnTo>
                      <a:pt x="62" y="154"/>
                    </a:lnTo>
                    <a:lnTo>
                      <a:pt x="69" y="152"/>
                    </a:lnTo>
                    <a:lnTo>
                      <a:pt x="75" y="151"/>
                    </a:lnTo>
                    <a:lnTo>
                      <a:pt x="116" y="151"/>
                    </a:lnTo>
                    <a:lnTo>
                      <a:pt x="116" y="151"/>
                    </a:lnTo>
                    <a:lnTo>
                      <a:pt x="122" y="152"/>
                    </a:lnTo>
                    <a:lnTo>
                      <a:pt x="129" y="154"/>
                    </a:lnTo>
                    <a:lnTo>
                      <a:pt x="136" y="158"/>
                    </a:lnTo>
                    <a:lnTo>
                      <a:pt x="140" y="162"/>
                    </a:lnTo>
                    <a:lnTo>
                      <a:pt x="145" y="166"/>
                    </a:lnTo>
                    <a:lnTo>
                      <a:pt x="148" y="172"/>
                    </a:lnTo>
                    <a:lnTo>
                      <a:pt x="151" y="179"/>
                    </a:lnTo>
                    <a:lnTo>
                      <a:pt x="151" y="186"/>
                    </a:lnTo>
                    <a:lnTo>
                      <a:pt x="151" y="186"/>
                    </a:lnTo>
                    <a:lnTo>
                      <a:pt x="152" y="187"/>
                    </a:lnTo>
                    <a:lnTo>
                      <a:pt x="152" y="187"/>
                    </a:lnTo>
                    <a:lnTo>
                      <a:pt x="149" y="190"/>
                    </a:lnTo>
                    <a:lnTo>
                      <a:pt x="146" y="191"/>
                    </a:lnTo>
                    <a:lnTo>
                      <a:pt x="146" y="191"/>
                    </a:lnTo>
                    <a:close/>
                    <a:moveTo>
                      <a:pt x="249" y="175"/>
                    </a:moveTo>
                    <a:lnTo>
                      <a:pt x="187" y="175"/>
                    </a:lnTo>
                    <a:lnTo>
                      <a:pt x="187" y="175"/>
                    </a:lnTo>
                    <a:lnTo>
                      <a:pt x="183" y="174"/>
                    </a:lnTo>
                    <a:lnTo>
                      <a:pt x="180" y="172"/>
                    </a:lnTo>
                    <a:lnTo>
                      <a:pt x="179" y="170"/>
                    </a:lnTo>
                    <a:lnTo>
                      <a:pt x="179" y="167"/>
                    </a:lnTo>
                    <a:lnTo>
                      <a:pt x="179" y="167"/>
                    </a:lnTo>
                    <a:lnTo>
                      <a:pt x="179" y="163"/>
                    </a:lnTo>
                    <a:lnTo>
                      <a:pt x="180" y="160"/>
                    </a:lnTo>
                    <a:lnTo>
                      <a:pt x="183" y="159"/>
                    </a:lnTo>
                    <a:lnTo>
                      <a:pt x="187" y="159"/>
                    </a:lnTo>
                    <a:lnTo>
                      <a:pt x="249" y="159"/>
                    </a:lnTo>
                    <a:lnTo>
                      <a:pt x="249" y="159"/>
                    </a:lnTo>
                    <a:lnTo>
                      <a:pt x="251" y="159"/>
                    </a:lnTo>
                    <a:lnTo>
                      <a:pt x="254" y="160"/>
                    </a:lnTo>
                    <a:lnTo>
                      <a:pt x="255" y="163"/>
                    </a:lnTo>
                    <a:lnTo>
                      <a:pt x="257" y="167"/>
                    </a:lnTo>
                    <a:lnTo>
                      <a:pt x="257" y="167"/>
                    </a:lnTo>
                    <a:lnTo>
                      <a:pt x="255" y="170"/>
                    </a:lnTo>
                    <a:lnTo>
                      <a:pt x="254" y="172"/>
                    </a:lnTo>
                    <a:lnTo>
                      <a:pt x="251" y="174"/>
                    </a:lnTo>
                    <a:lnTo>
                      <a:pt x="249" y="175"/>
                    </a:lnTo>
                    <a:lnTo>
                      <a:pt x="249" y="175"/>
                    </a:lnTo>
                    <a:close/>
                    <a:moveTo>
                      <a:pt x="269" y="133"/>
                    </a:moveTo>
                    <a:lnTo>
                      <a:pt x="187" y="133"/>
                    </a:lnTo>
                    <a:lnTo>
                      <a:pt x="187" y="133"/>
                    </a:lnTo>
                    <a:lnTo>
                      <a:pt x="183" y="133"/>
                    </a:lnTo>
                    <a:lnTo>
                      <a:pt x="180" y="132"/>
                    </a:lnTo>
                    <a:lnTo>
                      <a:pt x="179" y="129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79" y="123"/>
                    </a:lnTo>
                    <a:lnTo>
                      <a:pt x="180" y="120"/>
                    </a:lnTo>
                    <a:lnTo>
                      <a:pt x="183" y="119"/>
                    </a:lnTo>
                    <a:lnTo>
                      <a:pt x="187" y="117"/>
                    </a:lnTo>
                    <a:lnTo>
                      <a:pt x="269" y="117"/>
                    </a:lnTo>
                    <a:lnTo>
                      <a:pt x="269" y="117"/>
                    </a:lnTo>
                    <a:lnTo>
                      <a:pt x="271" y="119"/>
                    </a:lnTo>
                    <a:lnTo>
                      <a:pt x="274" y="120"/>
                    </a:lnTo>
                    <a:lnTo>
                      <a:pt x="277" y="123"/>
                    </a:lnTo>
                    <a:lnTo>
                      <a:pt x="277" y="125"/>
                    </a:lnTo>
                    <a:lnTo>
                      <a:pt x="277" y="125"/>
                    </a:lnTo>
                    <a:lnTo>
                      <a:pt x="277" y="129"/>
                    </a:lnTo>
                    <a:lnTo>
                      <a:pt x="274" y="132"/>
                    </a:lnTo>
                    <a:lnTo>
                      <a:pt x="271" y="133"/>
                    </a:lnTo>
                    <a:lnTo>
                      <a:pt x="269" y="133"/>
                    </a:lnTo>
                    <a:lnTo>
                      <a:pt x="269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FAA33D-D3D9-4B56-A609-ECE0CC9DC284}"/>
                </a:ext>
              </a:extLst>
            </p:cNvPr>
            <p:cNvSpPr txBox="1"/>
            <p:nvPr/>
          </p:nvSpPr>
          <p:spPr>
            <a:xfrm>
              <a:off x="4371584" y="3097349"/>
              <a:ext cx="34304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sz="1400" dirty="0">
                  <a:solidFill>
                    <a:srgbClr val="31313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EHR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422C4F-B826-4BE5-BACF-3BC005C3857C}"/>
                </a:ext>
              </a:extLst>
            </p:cNvPr>
            <p:cNvGrpSpPr/>
            <p:nvPr/>
          </p:nvGrpSpPr>
          <p:grpSpPr>
            <a:xfrm rot="5400000">
              <a:off x="4011989" y="4447413"/>
              <a:ext cx="1028893" cy="365760"/>
              <a:chOff x="4907108" y="475053"/>
              <a:chExt cx="524738" cy="365760"/>
            </a:xfrm>
          </p:grpSpPr>
          <p:sp>
            <p:nvSpPr>
              <p:cNvPr id="27" name="Chevron 111">
                <a:extLst>
                  <a:ext uri="{FF2B5EF4-FFF2-40B4-BE49-F238E27FC236}">
                    <a16:creationId xmlns:a16="http://schemas.microsoft.com/office/drawing/2014/main" id="{C1855C2B-2A79-46A8-9D8B-3B91EFE68190}"/>
                  </a:ext>
                </a:extLst>
              </p:cNvPr>
              <p:cNvSpPr/>
              <p:nvPr/>
            </p:nvSpPr>
            <p:spPr>
              <a:xfrm>
                <a:off x="5291942" y="475053"/>
                <a:ext cx="139904" cy="365760"/>
              </a:xfrm>
              <a:prstGeom prst="chevron">
                <a:avLst>
                  <a:gd name="adj" fmla="val 74590"/>
                </a:avLst>
              </a:prstGeom>
              <a:solidFill>
                <a:srgbClr val="2B7FD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9B5E357-0A49-46E7-9706-C8E383AB7D87}"/>
                  </a:ext>
                </a:extLst>
              </p:cNvPr>
              <p:cNvCxnSpPr/>
              <p:nvPr/>
            </p:nvCxnSpPr>
            <p:spPr>
              <a:xfrm>
                <a:off x="4907108" y="665139"/>
                <a:ext cx="4572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ot"/>
                <a:miter lim="800000"/>
              </a:ln>
              <a:effectLst/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BF1BD7E-39F8-4B98-AE51-0B2C7B2CC575}"/>
                </a:ext>
              </a:extLst>
            </p:cNvPr>
            <p:cNvGrpSpPr/>
            <p:nvPr/>
          </p:nvGrpSpPr>
          <p:grpSpPr>
            <a:xfrm rot="19575485" flipH="1">
              <a:off x="4711684" y="2990806"/>
              <a:ext cx="565909" cy="274320"/>
              <a:chOff x="4907108" y="528838"/>
              <a:chExt cx="565909" cy="274320"/>
            </a:xfrm>
          </p:grpSpPr>
          <p:sp>
            <p:nvSpPr>
              <p:cNvPr id="30" name="Chevron 114">
                <a:extLst>
                  <a:ext uri="{FF2B5EF4-FFF2-40B4-BE49-F238E27FC236}">
                    <a16:creationId xmlns:a16="http://schemas.microsoft.com/office/drawing/2014/main" id="{5C5C9BEB-9B7B-40DF-940C-E51288C76035}"/>
                  </a:ext>
                </a:extLst>
              </p:cNvPr>
              <p:cNvSpPr/>
              <p:nvPr/>
            </p:nvSpPr>
            <p:spPr>
              <a:xfrm>
                <a:off x="5251601" y="528838"/>
                <a:ext cx="221416" cy="274320"/>
              </a:xfrm>
              <a:prstGeom prst="chevron">
                <a:avLst>
                  <a:gd name="adj" fmla="val 74590"/>
                </a:avLst>
              </a:prstGeom>
              <a:solidFill>
                <a:srgbClr val="0000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48EA4E7-622B-4D5A-88C2-1D6471FC9CFC}"/>
                  </a:ext>
                </a:extLst>
              </p:cNvPr>
              <p:cNvCxnSpPr/>
              <p:nvPr/>
            </p:nvCxnSpPr>
            <p:spPr>
              <a:xfrm>
                <a:off x="4907108" y="665139"/>
                <a:ext cx="4572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ot"/>
                <a:miter lim="800000"/>
              </a:ln>
              <a:effectLst/>
            </p:spPr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9F4314-7D61-42C9-9204-972B1B0DE287}"/>
                </a:ext>
              </a:extLst>
            </p:cNvPr>
            <p:cNvSpPr txBox="1"/>
            <p:nvPr/>
          </p:nvSpPr>
          <p:spPr>
            <a:xfrm>
              <a:off x="6297807" y="3171202"/>
              <a:ext cx="68828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en-US" sz="1200" i="1" dirty="0">
                  <a:solidFill>
                    <a:srgbClr val="31313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External Data Resource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5A7136-A9B8-407E-8FFD-AB298C5FC350}"/>
                </a:ext>
              </a:extLst>
            </p:cNvPr>
            <p:cNvGrpSpPr/>
            <p:nvPr/>
          </p:nvGrpSpPr>
          <p:grpSpPr>
            <a:xfrm flipH="1">
              <a:off x="5913332" y="2793719"/>
              <a:ext cx="418456" cy="274320"/>
              <a:chOff x="4609763" y="528838"/>
              <a:chExt cx="863254" cy="274320"/>
            </a:xfrm>
          </p:grpSpPr>
          <p:sp>
            <p:nvSpPr>
              <p:cNvPr id="34" name="Chevron 123">
                <a:extLst>
                  <a:ext uri="{FF2B5EF4-FFF2-40B4-BE49-F238E27FC236}">
                    <a16:creationId xmlns:a16="http://schemas.microsoft.com/office/drawing/2014/main" id="{B04394D0-7872-4887-BA4F-903C08300259}"/>
                  </a:ext>
                </a:extLst>
              </p:cNvPr>
              <p:cNvSpPr/>
              <p:nvPr/>
            </p:nvSpPr>
            <p:spPr>
              <a:xfrm>
                <a:off x="5251601" y="528838"/>
                <a:ext cx="221416" cy="274320"/>
              </a:xfrm>
              <a:prstGeom prst="chevron">
                <a:avLst>
                  <a:gd name="adj" fmla="val 74590"/>
                </a:avLst>
              </a:prstGeom>
              <a:solidFill>
                <a:srgbClr val="0000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3202DC6-4CBC-4DB3-8BD9-605D51B5998D}"/>
                  </a:ext>
                </a:extLst>
              </p:cNvPr>
              <p:cNvCxnSpPr/>
              <p:nvPr/>
            </p:nvCxnSpPr>
            <p:spPr>
              <a:xfrm>
                <a:off x="4609763" y="665139"/>
                <a:ext cx="75454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ot"/>
                <a:miter lim="800000"/>
              </a:ln>
              <a:effectLst/>
            </p:spPr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76E952-7092-47BC-B6B7-B0A03B75818C}"/>
                </a:ext>
              </a:extLst>
            </p:cNvPr>
            <p:cNvGrpSpPr/>
            <p:nvPr/>
          </p:nvGrpSpPr>
          <p:grpSpPr>
            <a:xfrm rot="2024515">
              <a:off x="3797153" y="2990807"/>
              <a:ext cx="565909" cy="274320"/>
              <a:chOff x="4907108" y="528838"/>
              <a:chExt cx="565909" cy="274320"/>
            </a:xfrm>
          </p:grpSpPr>
          <p:sp>
            <p:nvSpPr>
              <p:cNvPr id="37" name="Chevron 74">
                <a:extLst>
                  <a:ext uri="{FF2B5EF4-FFF2-40B4-BE49-F238E27FC236}">
                    <a16:creationId xmlns:a16="http://schemas.microsoft.com/office/drawing/2014/main" id="{0AC892C7-A891-4D16-9F95-0DB407C9C71C}"/>
                  </a:ext>
                </a:extLst>
              </p:cNvPr>
              <p:cNvSpPr/>
              <p:nvPr/>
            </p:nvSpPr>
            <p:spPr>
              <a:xfrm>
                <a:off x="5251601" y="528838"/>
                <a:ext cx="221416" cy="274320"/>
              </a:xfrm>
              <a:prstGeom prst="chevron">
                <a:avLst>
                  <a:gd name="adj" fmla="val 74590"/>
                </a:avLst>
              </a:prstGeom>
              <a:solidFill>
                <a:srgbClr val="00000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FE19ACB-86D9-4F10-A395-78835B0CAA6D}"/>
                  </a:ext>
                </a:extLst>
              </p:cNvPr>
              <p:cNvCxnSpPr/>
              <p:nvPr/>
            </p:nvCxnSpPr>
            <p:spPr>
              <a:xfrm>
                <a:off x="4907108" y="665139"/>
                <a:ext cx="45720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dot"/>
                <a:miter lim="800000"/>
              </a:ln>
              <a:effectLst/>
            </p:spPr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D32CF2-48CC-4E84-81C4-05751A1CA2CA}"/>
                </a:ext>
              </a:extLst>
            </p:cNvPr>
            <p:cNvSpPr txBox="1"/>
            <p:nvPr/>
          </p:nvSpPr>
          <p:spPr>
            <a:xfrm>
              <a:off x="3504564" y="5189741"/>
              <a:ext cx="2028389" cy="98488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pc="150" dirty="0"/>
                <a:t>Improved Patient Outcomes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spc="150" dirty="0"/>
                <a:t>Mineable Research Data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C2BE94D-8B3E-4C94-9F58-F8F9A965CAA7}"/>
                </a:ext>
              </a:extLst>
            </p:cNvPr>
            <p:cNvGrpSpPr/>
            <p:nvPr/>
          </p:nvGrpSpPr>
          <p:grpSpPr>
            <a:xfrm>
              <a:off x="6423215" y="2728784"/>
              <a:ext cx="448427" cy="420809"/>
              <a:chOff x="4529937" y="2171677"/>
              <a:chExt cx="448427" cy="42080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8B751BE4-BD2A-4360-8F76-3A96711191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2" r="34815"/>
              <a:stretch/>
            </p:blipFill>
            <p:spPr>
              <a:xfrm>
                <a:off x="4531574" y="2181042"/>
                <a:ext cx="420624" cy="389042"/>
              </a:xfrm>
              <a:prstGeom prst="flowChartConnector">
                <a:avLst/>
              </a:prstGeom>
              <a:ln>
                <a:noFill/>
              </a:ln>
            </p:spPr>
          </p:pic>
          <p:sp>
            <p:nvSpPr>
              <p:cNvPr id="42" name="Freeform 70">
                <a:extLst>
                  <a:ext uri="{FF2B5EF4-FFF2-40B4-BE49-F238E27FC236}">
                    <a16:creationId xmlns:a16="http://schemas.microsoft.com/office/drawing/2014/main" id="{4EF43DF1-4887-47DA-9A44-F951A52928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9937" y="2171677"/>
                <a:ext cx="448427" cy="420809"/>
              </a:xfrm>
              <a:custGeom>
                <a:avLst/>
                <a:gdLst>
                  <a:gd name="T0" fmla="*/ 312 w 657"/>
                  <a:gd name="T1" fmla="*/ 657 h 657"/>
                  <a:gd name="T2" fmla="*/ 262 w 657"/>
                  <a:gd name="T3" fmla="*/ 650 h 657"/>
                  <a:gd name="T4" fmla="*/ 200 w 657"/>
                  <a:gd name="T5" fmla="*/ 631 h 657"/>
                  <a:gd name="T6" fmla="*/ 120 w 657"/>
                  <a:gd name="T7" fmla="*/ 581 h 657"/>
                  <a:gd name="T8" fmla="*/ 55 w 657"/>
                  <a:gd name="T9" fmla="*/ 512 h 657"/>
                  <a:gd name="T10" fmla="*/ 15 w 657"/>
                  <a:gd name="T11" fmla="*/ 426 h 657"/>
                  <a:gd name="T12" fmla="*/ 3 w 657"/>
                  <a:gd name="T13" fmla="*/ 379 h 657"/>
                  <a:gd name="T14" fmla="*/ 0 w 657"/>
                  <a:gd name="T15" fmla="*/ 328 h 657"/>
                  <a:gd name="T16" fmla="*/ 2 w 657"/>
                  <a:gd name="T17" fmla="*/ 294 h 657"/>
                  <a:gd name="T18" fmla="*/ 10 w 657"/>
                  <a:gd name="T19" fmla="*/ 246 h 657"/>
                  <a:gd name="T20" fmla="*/ 39 w 657"/>
                  <a:gd name="T21" fmla="*/ 172 h 657"/>
                  <a:gd name="T22" fmla="*/ 95 w 657"/>
                  <a:gd name="T23" fmla="*/ 95 h 657"/>
                  <a:gd name="T24" fmla="*/ 172 w 657"/>
                  <a:gd name="T25" fmla="*/ 39 h 657"/>
                  <a:gd name="T26" fmla="*/ 246 w 657"/>
                  <a:gd name="T27" fmla="*/ 9 h 657"/>
                  <a:gd name="T28" fmla="*/ 294 w 657"/>
                  <a:gd name="T29" fmla="*/ 1 h 657"/>
                  <a:gd name="T30" fmla="*/ 328 w 657"/>
                  <a:gd name="T31" fmla="*/ 0 h 657"/>
                  <a:gd name="T32" fmla="*/ 379 w 657"/>
                  <a:gd name="T33" fmla="*/ 3 h 657"/>
                  <a:gd name="T34" fmla="*/ 426 w 657"/>
                  <a:gd name="T35" fmla="*/ 15 h 657"/>
                  <a:gd name="T36" fmla="*/ 512 w 657"/>
                  <a:gd name="T37" fmla="*/ 55 h 657"/>
                  <a:gd name="T38" fmla="*/ 582 w 657"/>
                  <a:gd name="T39" fmla="*/ 120 h 657"/>
                  <a:gd name="T40" fmla="*/ 631 w 657"/>
                  <a:gd name="T41" fmla="*/ 200 h 657"/>
                  <a:gd name="T42" fmla="*/ 650 w 657"/>
                  <a:gd name="T43" fmla="*/ 262 h 657"/>
                  <a:gd name="T44" fmla="*/ 657 w 657"/>
                  <a:gd name="T45" fmla="*/ 312 h 657"/>
                  <a:gd name="T46" fmla="*/ 657 w 657"/>
                  <a:gd name="T47" fmla="*/ 345 h 657"/>
                  <a:gd name="T48" fmla="*/ 650 w 657"/>
                  <a:gd name="T49" fmla="*/ 395 h 657"/>
                  <a:gd name="T50" fmla="*/ 631 w 657"/>
                  <a:gd name="T51" fmla="*/ 455 h 657"/>
                  <a:gd name="T52" fmla="*/ 582 w 657"/>
                  <a:gd name="T53" fmla="*/ 537 h 657"/>
                  <a:gd name="T54" fmla="*/ 512 w 657"/>
                  <a:gd name="T55" fmla="*/ 600 h 657"/>
                  <a:gd name="T56" fmla="*/ 426 w 657"/>
                  <a:gd name="T57" fmla="*/ 642 h 657"/>
                  <a:gd name="T58" fmla="*/ 379 w 657"/>
                  <a:gd name="T59" fmla="*/ 653 h 657"/>
                  <a:gd name="T60" fmla="*/ 328 w 657"/>
                  <a:gd name="T61" fmla="*/ 657 h 657"/>
                  <a:gd name="T62" fmla="*/ 328 w 657"/>
                  <a:gd name="T63" fmla="*/ 38 h 657"/>
                  <a:gd name="T64" fmla="*/ 242 w 657"/>
                  <a:gd name="T65" fmla="*/ 50 h 657"/>
                  <a:gd name="T66" fmla="*/ 165 w 657"/>
                  <a:gd name="T67" fmla="*/ 87 h 657"/>
                  <a:gd name="T68" fmla="*/ 104 w 657"/>
                  <a:gd name="T69" fmla="*/ 144 h 657"/>
                  <a:gd name="T70" fmla="*/ 61 w 657"/>
                  <a:gd name="T71" fmla="*/ 215 h 657"/>
                  <a:gd name="T72" fmla="*/ 39 w 657"/>
                  <a:gd name="T73" fmla="*/ 298 h 657"/>
                  <a:gd name="T74" fmla="*/ 39 w 657"/>
                  <a:gd name="T75" fmla="*/ 357 h 657"/>
                  <a:gd name="T76" fmla="*/ 61 w 657"/>
                  <a:gd name="T77" fmla="*/ 442 h 657"/>
                  <a:gd name="T78" fmla="*/ 104 w 657"/>
                  <a:gd name="T79" fmla="*/ 513 h 657"/>
                  <a:gd name="T80" fmla="*/ 165 w 657"/>
                  <a:gd name="T81" fmla="*/ 569 h 657"/>
                  <a:gd name="T82" fmla="*/ 242 w 657"/>
                  <a:gd name="T83" fmla="*/ 606 h 657"/>
                  <a:gd name="T84" fmla="*/ 328 w 657"/>
                  <a:gd name="T85" fmla="*/ 619 h 657"/>
                  <a:gd name="T86" fmla="*/ 387 w 657"/>
                  <a:gd name="T87" fmla="*/ 614 h 657"/>
                  <a:gd name="T88" fmla="*/ 467 w 657"/>
                  <a:gd name="T89" fmla="*/ 584 h 657"/>
                  <a:gd name="T90" fmla="*/ 535 w 657"/>
                  <a:gd name="T91" fmla="*/ 534 h 657"/>
                  <a:gd name="T92" fmla="*/ 584 w 657"/>
                  <a:gd name="T93" fmla="*/ 467 h 657"/>
                  <a:gd name="T94" fmla="*/ 614 w 657"/>
                  <a:gd name="T95" fmla="*/ 387 h 657"/>
                  <a:gd name="T96" fmla="*/ 619 w 657"/>
                  <a:gd name="T97" fmla="*/ 328 h 657"/>
                  <a:gd name="T98" fmla="*/ 606 w 657"/>
                  <a:gd name="T99" fmla="*/ 242 h 657"/>
                  <a:gd name="T100" fmla="*/ 569 w 657"/>
                  <a:gd name="T101" fmla="*/ 165 h 657"/>
                  <a:gd name="T102" fmla="*/ 513 w 657"/>
                  <a:gd name="T103" fmla="*/ 103 h 657"/>
                  <a:gd name="T104" fmla="*/ 442 w 657"/>
                  <a:gd name="T105" fmla="*/ 60 h 657"/>
                  <a:gd name="T106" fmla="*/ 357 w 657"/>
                  <a:gd name="T107" fmla="*/ 3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7" h="657">
                    <a:moveTo>
                      <a:pt x="328" y="657"/>
                    </a:moveTo>
                    <a:lnTo>
                      <a:pt x="328" y="657"/>
                    </a:lnTo>
                    <a:lnTo>
                      <a:pt x="312" y="657"/>
                    </a:lnTo>
                    <a:lnTo>
                      <a:pt x="294" y="655"/>
                    </a:lnTo>
                    <a:lnTo>
                      <a:pt x="278" y="653"/>
                    </a:lnTo>
                    <a:lnTo>
                      <a:pt x="262" y="650"/>
                    </a:lnTo>
                    <a:lnTo>
                      <a:pt x="246" y="646"/>
                    </a:lnTo>
                    <a:lnTo>
                      <a:pt x="231" y="642"/>
                    </a:lnTo>
                    <a:lnTo>
                      <a:pt x="200" y="631"/>
                    </a:lnTo>
                    <a:lnTo>
                      <a:pt x="172" y="616"/>
                    </a:lnTo>
                    <a:lnTo>
                      <a:pt x="145" y="600"/>
                    </a:lnTo>
                    <a:lnTo>
                      <a:pt x="120" y="581"/>
                    </a:lnTo>
                    <a:lnTo>
                      <a:pt x="95" y="560"/>
                    </a:lnTo>
                    <a:lnTo>
                      <a:pt x="75" y="537"/>
                    </a:lnTo>
                    <a:lnTo>
                      <a:pt x="55" y="512"/>
                    </a:lnTo>
                    <a:lnTo>
                      <a:pt x="39" y="485"/>
                    </a:lnTo>
                    <a:lnTo>
                      <a:pt x="26" y="455"/>
                    </a:lnTo>
                    <a:lnTo>
                      <a:pt x="15" y="426"/>
                    </a:lnTo>
                    <a:lnTo>
                      <a:pt x="10" y="410"/>
                    </a:lnTo>
                    <a:lnTo>
                      <a:pt x="7" y="395"/>
                    </a:lnTo>
                    <a:lnTo>
                      <a:pt x="3" y="379"/>
                    </a:lnTo>
                    <a:lnTo>
                      <a:pt x="2" y="361"/>
                    </a:lnTo>
                    <a:lnTo>
                      <a:pt x="0" y="345"/>
                    </a:lnTo>
                    <a:lnTo>
                      <a:pt x="0" y="328"/>
                    </a:lnTo>
                    <a:lnTo>
                      <a:pt x="0" y="328"/>
                    </a:lnTo>
                    <a:lnTo>
                      <a:pt x="0" y="312"/>
                    </a:lnTo>
                    <a:lnTo>
                      <a:pt x="2" y="294"/>
                    </a:lnTo>
                    <a:lnTo>
                      <a:pt x="3" y="278"/>
                    </a:lnTo>
                    <a:lnTo>
                      <a:pt x="7" y="262"/>
                    </a:lnTo>
                    <a:lnTo>
                      <a:pt x="10" y="246"/>
                    </a:lnTo>
                    <a:lnTo>
                      <a:pt x="15" y="231"/>
                    </a:lnTo>
                    <a:lnTo>
                      <a:pt x="26" y="200"/>
                    </a:lnTo>
                    <a:lnTo>
                      <a:pt x="39" y="172"/>
                    </a:lnTo>
                    <a:lnTo>
                      <a:pt x="55" y="145"/>
                    </a:lnTo>
                    <a:lnTo>
                      <a:pt x="75" y="120"/>
                    </a:lnTo>
                    <a:lnTo>
                      <a:pt x="95" y="95"/>
                    </a:lnTo>
                    <a:lnTo>
                      <a:pt x="120" y="75"/>
                    </a:lnTo>
                    <a:lnTo>
                      <a:pt x="145" y="55"/>
                    </a:lnTo>
                    <a:lnTo>
                      <a:pt x="172" y="39"/>
                    </a:lnTo>
                    <a:lnTo>
                      <a:pt x="200" y="26"/>
                    </a:lnTo>
                    <a:lnTo>
                      <a:pt x="231" y="15"/>
                    </a:lnTo>
                    <a:lnTo>
                      <a:pt x="246" y="9"/>
                    </a:lnTo>
                    <a:lnTo>
                      <a:pt x="262" y="7"/>
                    </a:lnTo>
                    <a:lnTo>
                      <a:pt x="278" y="3"/>
                    </a:lnTo>
                    <a:lnTo>
                      <a:pt x="294" y="1"/>
                    </a:lnTo>
                    <a:lnTo>
                      <a:pt x="312" y="0"/>
                    </a:lnTo>
                    <a:lnTo>
                      <a:pt x="328" y="0"/>
                    </a:lnTo>
                    <a:lnTo>
                      <a:pt x="328" y="0"/>
                    </a:lnTo>
                    <a:lnTo>
                      <a:pt x="345" y="0"/>
                    </a:lnTo>
                    <a:lnTo>
                      <a:pt x="361" y="1"/>
                    </a:lnTo>
                    <a:lnTo>
                      <a:pt x="379" y="3"/>
                    </a:lnTo>
                    <a:lnTo>
                      <a:pt x="395" y="7"/>
                    </a:lnTo>
                    <a:lnTo>
                      <a:pt x="410" y="9"/>
                    </a:lnTo>
                    <a:lnTo>
                      <a:pt x="426" y="15"/>
                    </a:lnTo>
                    <a:lnTo>
                      <a:pt x="455" y="26"/>
                    </a:lnTo>
                    <a:lnTo>
                      <a:pt x="485" y="39"/>
                    </a:lnTo>
                    <a:lnTo>
                      <a:pt x="512" y="55"/>
                    </a:lnTo>
                    <a:lnTo>
                      <a:pt x="537" y="75"/>
                    </a:lnTo>
                    <a:lnTo>
                      <a:pt x="560" y="95"/>
                    </a:lnTo>
                    <a:lnTo>
                      <a:pt x="582" y="120"/>
                    </a:lnTo>
                    <a:lnTo>
                      <a:pt x="600" y="145"/>
                    </a:lnTo>
                    <a:lnTo>
                      <a:pt x="616" y="172"/>
                    </a:lnTo>
                    <a:lnTo>
                      <a:pt x="631" y="200"/>
                    </a:lnTo>
                    <a:lnTo>
                      <a:pt x="642" y="231"/>
                    </a:lnTo>
                    <a:lnTo>
                      <a:pt x="646" y="246"/>
                    </a:lnTo>
                    <a:lnTo>
                      <a:pt x="650" y="262"/>
                    </a:lnTo>
                    <a:lnTo>
                      <a:pt x="653" y="278"/>
                    </a:lnTo>
                    <a:lnTo>
                      <a:pt x="655" y="294"/>
                    </a:lnTo>
                    <a:lnTo>
                      <a:pt x="657" y="312"/>
                    </a:lnTo>
                    <a:lnTo>
                      <a:pt x="657" y="328"/>
                    </a:lnTo>
                    <a:lnTo>
                      <a:pt x="657" y="328"/>
                    </a:lnTo>
                    <a:lnTo>
                      <a:pt x="657" y="345"/>
                    </a:lnTo>
                    <a:lnTo>
                      <a:pt x="655" y="361"/>
                    </a:lnTo>
                    <a:lnTo>
                      <a:pt x="653" y="379"/>
                    </a:lnTo>
                    <a:lnTo>
                      <a:pt x="650" y="395"/>
                    </a:lnTo>
                    <a:lnTo>
                      <a:pt x="646" y="410"/>
                    </a:lnTo>
                    <a:lnTo>
                      <a:pt x="642" y="426"/>
                    </a:lnTo>
                    <a:lnTo>
                      <a:pt x="631" y="455"/>
                    </a:lnTo>
                    <a:lnTo>
                      <a:pt x="616" y="485"/>
                    </a:lnTo>
                    <a:lnTo>
                      <a:pt x="600" y="512"/>
                    </a:lnTo>
                    <a:lnTo>
                      <a:pt x="582" y="537"/>
                    </a:lnTo>
                    <a:lnTo>
                      <a:pt x="560" y="560"/>
                    </a:lnTo>
                    <a:lnTo>
                      <a:pt x="537" y="581"/>
                    </a:lnTo>
                    <a:lnTo>
                      <a:pt x="512" y="600"/>
                    </a:lnTo>
                    <a:lnTo>
                      <a:pt x="485" y="616"/>
                    </a:lnTo>
                    <a:lnTo>
                      <a:pt x="455" y="631"/>
                    </a:lnTo>
                    <a:lnTo>
                      <a:pt x="426" y="642"/>
                    </a:lnTo>
                    <a:lnTo>
                      <a:pt x="410" y="646"/>
                    </a:lnTo>
                    <a:lnTo>
                      <a:pt x="395" y="650"/>
                    </a:lnTo>
                    <a:lnTo>
                      <a:pt x="379" y="653"/>
                    </a:lnTo>
                    <a:lnTo>
                      <a:pt x="361" y="655"/>
                    </a:lnTo>
                    <a:lnTo>
                      <a:pt x="345" y="657"/>
                    </a:lnTo>
                    <a:lnTo>
                      <a:pt x="328" y="657"/>
                    </a:lnTo>
                    <a:lnTo>
                      <a:pt x="328" y="657"/>
                    </a:lnTo>
                    <a:close/>
                    <a:moveTo>
                      <a:pt x="328" y="38"/>
                    </a:moveTo>
                    <a:lnTo>
                      <a:pt x="328" y="38"/>
                    </a:lnTo>
                    <a:lnTo>
                      <a:pt x="298" y="39"/>
                    </a:lnTo>
                    <a:lnTo>
                      <a:pt x="270" y="43"/>
                    </a:lnTo>
                    <a:lnTo>
                      <a:pt x="242" y="50"/>
                    </a:lnTo>
                    <a:lnTo>
                      <a:pt x="215" y="60"/>
                    </a:lnTo>
                    <a:lnTo>
                      <a:pt x="189" y="73"/>
                    </a:lnTo>
                    <a:lnTo>
                      <a:pt x="165" y="87"/>
                    </a:lnTo>
                    <a:lnTo>
                      <a:pt x="144" y="103"/>
                    </a:lnTo>
                    <a:lnTo>
                      <a:pt x="122" y="122"/>
                    </a:lnTo>
                    <a:lnTo>
                      <a:pt x="104" y="144"/>
                    </a:lnTo>
                    <a:lnTo>
                      <a:pt x="87" y="165"/>
                    </a:lnTo>
                    <a:lnTo>
                      <a:pt x="73" y="189"/>
                    </a:lnTo>
                    <a:lnTo>
                      <a:pt x="61" y="215"/>
                    </a:lnTo>
                    <a:lnTo>
                      <a:pt x="50" y="242"/>
                    </a:lnTo>
                    <a:lnTo>
                      <a:pt x="43" y="270"/>
                    </a:lnTo>
                    <a:lnTo>
                      <a:pt x="39" y="298"/>
                    </a:lnTo>
                    <a:lnTo>
                      <a:pt x="38" y="328"/>
                    </a:lnTo>
                    <a:lnTo>
                      <a:pt x="38" y="328"/>
                    </a:lnTo>
                    <a:lnTo>
                      <a:pt x="39" y="357"/>
                    </a:lnTo>
                    <a:lnTo>
                      <a:pt x="43" y="387"/>
                    </a:lnTo>
                    <a:lnTo>
                      <a:pt x="50" y="415"/>
                    </a:lnTo>
                    <a:lnTo>
                      <a:pt x="61" y="442"/>
                    </a:lnTo>
                    <a:lnTo>
                      <a:pt x="73" y="467"/>
                    </a:lnTo>
                    <a:lnTo>
                      <a:pt x="87" y="490"/>
                    </a:lnTo>
                    <a:lnTo>
                      <a:pt x="104" y="513"/>
                    </a:lnTo>
                    <a:lnTo>
                      <a:pt x="122" y="534"/>
                    </a:lnTo>
                    <a:lnTo>
                      <a:pt x="144" y="553"/>
                    </a:lnTo>
                    <a:lnTo>
                      <a:pt x="165" y="569"/>
                    </a:lnTo>
                    <a:lnTo>
                      <a:pt x="189" y="584"/>
                    </a:lnTo>
                    <a:lnTo>
                      <a:pt x="215" y="596"/>
                    </a:lnTo>
                    <a:lnTo>
                      <a:pt x="242" y="606"/>
                    </a:lnTo>
                    <a:lnTo>
                      <a:pt x="270" y="614"/>
                    </a:lnTo>
                    <a:lnTo>
                      <a:pt x="298" y="618"/>
                    </a:lnTo>
                    <a:lnTo>
                      <a:pt x="328" y="619"/>
                    </a:lnTo>
                    <a:lnTo>
                      <a:pt x="328" y="619"/>
                    </a:lnTo>
                    <a:lnTo>
                      <a:pt x="357" y="618"/>
                    </a:lnTo>
                    <a:lnTo>
                      <a:pt x="387" y="614"/>
                    </a:lnTo>
                    <a:lnTo>
                      <a:pt x="415" y="606"/>
                    </a:lnTo>
                    <a:lnTo>
                      <a:pt x="442" y="596"/>
                    </a:lnTo>
                    <a:lnTo>
                      <a:pt x="467" y="584"/>
                    </a:lnTo>
                    <a:lnTo>
                      <a:pt x="490" y="569"/>
                    </a:lnTo>
                    <a:lnTo>
                      <a:pt x="513" y="553"/>
                    </a:lnTo>
                    <a:lnTo>
                      <a:pt x="535" y="534"/>
                    </a:lnTo>
                    <a:lnTo>
                      <a:pt x="553" y="513"/>
                    </a:lnTo>
                    <a:lnTo>
                      <a:pt x="569" y="490"/>
                    </a:lnTo>
                    <a:lnTo>
                      <a:pt x="584" y="467"/>
                    </a:lnTo>
                    <a:lnTo>
                      <a:pt x="596" y="442"/>
                    </a:lnTo>
                    <a:lnTo>
                      <a:pt x="606" y="415"/>
                    </a:lnTo>
                    <a:lnTo>
                      <a:pt x="614" y="387"/>
                    </a:lnTo>
                    <a:lnTo>
                      <a:pt x="618" y="357"/>
                    </a:lnTo>
                    <a:lnTo>
                      <a:pt x="619" y="328"/>
                    </a:lnTo>
                    <a:lnTo>
                      <a:pt x="619" y="328"/>
                    </a:lnTo>
                    <a:lnTo>
                      <a:pt x="618" y="298"/>
                    </a:lnTo>
                    <a:lnTo>
                      <a:pt x="614" y="270"/>
                    </a:lnTo>
                    <a:lnTo>
                      <a:pt x="606" y="242"/>
                    </a:lnTo>
                    <a:lnTo>
                      <a:pt x="596" y="215"/>
                    </a:lnTo>
                    <a:lnTo>
                      <a:pt x="584" y="189"/>
                    </a:lnTo>
                    <a:lnTo>
                      <a:pt x="569" y="165"/>
                    </a:lnTo>
                    <a:lnTo>
                      <a:pt x="553" y="144"/>
                    </a:lnTo>
                    <a:lnTo>
                      <a:pt x="535" y="122"/>
                    </a:lnTo>
                    <a:lnTo>
                      <a:pt x="513" y="103"/>
                    </a:lnTo>
                    <a:lnTo>
                      <a:pt x="490" y="87"/>
                    </a:lnTo>
                    <a:lnTo>
                      <a:pt x="467" y="73"/>
                    </a:lnTo>
                    <a:lnTo>
                      <a:pt x="442" y="60"/>
                    </a:lnTo>
                    <a:lnTo>
                      <a:pt x="415" y="50"/>
                    </a:lnTo>
                    <a:lnTo>
                      <a:pt x="387" y="43"/>
                    </a:lnTo>
                    <a:lnTo>
                      <a:pt x="357" y="39"/>
                    </a:lnTo>
                    <a:lnTo>
                      <a:pt x="328" y="38"/>
                    </a:lnTo>
                    <a:lnTo>
                      <a:pt x="32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5ED1705-6B7A-4A25-B8E6-6B7FB673C612}"/>
                </a:ext>
              </a:extLst>
            </p:cNvPr>
            <p:cNvSpPr/>
            <p:nvPr/>
          </p:nvSpPr>
          <p:spPr>
            <a:xfrm>
              <a:off x="5194727" y="2618566"/>
              <a:ext cx="1828800" cy="118872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3306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FA78A-EB4C-4464-B38E-BCE1A003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C912D8A-C888-46E3-B914-0633A975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Use Case Demo: Genomics</a:t>
            </a:r>
            <a:endParaRPr lang="en-US" sz="3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0843E-9008-4B87-B17D-4DCA0E8D9F9A}"/>
              </a:ext>
            </a:extLst>
          </p:cNvPr>
          <p:cNvSpPr txBox="1"/>
          <p:nvPr/>
        </p:nvSpPr>
        <p:spPr>
          <a:xfrm>
            <a:off x="2476500" y="2564568"/>
            <a:ext cx="4191000" cy="10772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Use Case Demo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Andrew Sills</a:t>
            </a:r>
          </a:p>
        </p:txBody>
      </p:sp>
    </p:spTree>
    <p:extLst>
      <p:ext uri="{BB962C8B-B14F-4D97-AF65-F5344CB8AC3E}">
        <p14:creationId xmlns:p14="http://schemas.microsoft.com/office/powerpoint/2010/main" val="10556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088B9-146C-4D5F-8DBB-6901D0C5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F4447F-AF11-4EF8-8A8A-8EFC0924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Advantage: SOLOR</a:t>
            </a:r>
            <a:endParaRPr lang="en-US" sz="360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868486-A25B-4F9C-BF63-80C88107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5261"/>
            <a:ext cx="7886700" cy="4657862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Common format</a:t>
            </a:r>
          </a:p>
          <a:p>
            <a:pPr lvl="1"/>
            <a:r>
              <a:rPr lang="en-US" sz="2900" dirty="0"/>
              <a:t>Using a common model, content is represented in a common format for downstream use</a:t>
            </a:r>
          </a:p>
          <a:p>
            <a:pPr lvl="1"/>
            <a:r>
              <a:rPr lang="en-US" sz="2900" dirty="0"/>
              <a:t>Extend and integrate terminology standards and other terminologies</a:t>
            </a:r>
          </a:p>
          <a:p>
            <a:pPr lvl="1"/>
            <a:r>
              <a:rPr lang="en-US" sz="2900" dirty="0"/>
              <a:t>Description-logic classification</a:t>
            </a:r>
          </a:p>
          <a:p>
            <a:r>
              <a:rPr lang="en-US" sz="3500" dirty="0"/>
              <a:t>Open system </a:t>
            </a:r>
          </a:p>
          <a:p>
            <a:pPr lvl="1"/>
            <a:r>
              <a:rPr lang="en-US" sz="2900" dirty="0"/>
              <a:t>Apache 2 open source license</a:t>
            </a:r>
          </a:p>
          <a:p>
            <a:r>
              <a:rPr lang="en-US" sz="3500" dirty="0"/>
              <a:t>Existing off the shelf tools</a:t>
            </a:r>
          </a:p>
          <a:p>
            <a:pPr lvl="1"/>
            <a:r>
              <a:rPr lang="en-US" sz="2900" dirty="0"/>
              <a:t>TermSpace</a:t>
            </a:r>
          </a:p>
          <a:p>
            <a:pPr lvl="1"/>
            <a:r>
              <a:rPr lang="en-US" sz="2900" dirty="0"/>
              <a:t>Maven</a:t>
            </a:r>
          </a:p>
          <a:p>
            <a:r>
              <a:rPr lang="en-US" sz="3500" dirty="0"/>
              <a:t>Data exchange between entities semantically sound</a:t>
            </a:r>
          </a:p>
          <a:p>
            <a:pPr lvl="1"/>
            <a:r>
              <a:rPr lang="en-US" sz="2900" dirty="0"/>
              <a:t>Enable knowledge representation to be shared</a:t>
            </a:r>
          </a:p>
          <a:p>
            <a:pPr lvl="1"/>
            <a:r>
              <a:rPr lang="en-US" sz="2900" dirty="0"/>
              <a:t>Drive towards healthcare interoperability</a:t>
            </a:r>
          </a:p>
          <a:p>
            <a:r>
              <a:rPr lang="en-US" sz="3300" dirty="0"/>
              <a:t>Reduce cost</a:t>
            </a:r>
          </a:p>
          <a:p>
            <a:r>
              <a:rPr lang="en-US" sz="3500" dirty="0"/>
              <a:t>Improve curation/quality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308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7F26C-C26B-42E4-9167-DB1110ED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D20D-F37E-4BB9-9384-79154AD1BAC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690ADE-B6C4-4881-B0D7-4CD444CE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Outlook: Bring It!</a:t>
            </a:r>
            <a:endParaRPr lang="en-US" sz="3600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D6C6BD-D5D6-446D-84B3-3A6024B9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6241"/>
            <a:ext cx="7886700" cy="4106379"/>
          </a:xfrm>
        </p:spPr>
        <p:txBody>
          <a:bodyPr>
            <a:normAutofit/>
          </a:bodyPr>
          <a:lstStyle/>
          <a:p>
            <a:r>
              <a:rPr lang="en-US" dirty="0"/>
              <a:t>Bring your own license and content</a:t>
            </a:r>
          </a:p>
          <a:p>
            <a:r>
              <a:rPr lang="en-US" dirty="0"/>
              <a:t>Add concepts to your SOLOR extension if they do not exist </a:t>
            </a:r>
          </a:p>
          <a:p>
            <a:r>
              <a:rPr lang="en-US" dirty="0"/>
              <a:t>Share SOLOR extensions</a:t>
            </a:r>
          </a:p>
          <a:p>
            <a:pPr lvl="1"/>
            <a:r>
              <a:rPr lang="en-US" dirty="0"/>
              <a:t>Care partners</a:t>
            </a:r>
          </a:p>
          <a:p>
            <a:pPr lvl="1"/>
            <a:r>
              <a:rPr lang="en-US" dirty="0"/>
              <a:t>Standards providers</a:t>
            </a:r>
          </a:p>
          <a:p>
            <a:pPr lvl="1"/>
            <a:r>
              <a:rPr lang="en-US" dirty="0"/>
              <a:t>Commercial customers</a:t>
            </a:r>
          </a:p>
          <a:p>
            <a:r>
              <a:rPr lang="en-US" dirty="0"/>
              <a:t>Migrate to native encoding standards + extensions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139840"/>
            <a:ext cx="7699513" cy="695048"/>
          </a:xfrm>
        </p:spPr>
        <p:txBody>
          <a:bodyPr/>
          <a:lstStyle/>
          <a:p>
            <a:r>
              <a:rPr lang="en-US" dirty="0"/>
              <a:t>Workshop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9520"/>
            <a:ext cx="7886700" cy="50360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Problem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SNOMED CT, RxNorm, LOINC et al: Ambiguity In Overlapping Standard Terminologies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Mapping: Solution Or Part Of The Problem?</a:t>
            </a:r>
          </a:p>
          <a:p>
            <a:pPr lvl="1"/>
            <a:endParaRPr lang="en-US" dirty="0"/>
          </a:p>
          <a:p>
            <a:r>
              <a:rPr lang="en-US" dirty="0"/>
              <a:t>SOLOR Integration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Integration – Not Replacement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Terminology Content Delivered In A Single Model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 Case Demo: Genomics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Advantage: SOLOR</a:t>
            </a:r>
          </a:p>
          <a:p>
            <a:pPr>
              <a:lnSpc>
                <a:spcPct val="120000"/>
              </a:lnSpc>
            </a:pPr>
            <a:r>
              <a:rPr lang="en-US" dirty="0"/>
              <a:t>Outlook: Bring It !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9521"/>
            <a:ext cx="7886700" cy="465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SNOMED CT, RxNorm, LOINC, Local Terminologies and others</a:t>
            </a:r>
          </a:p>
          <a:p>
            <a:r>
              <a:rPr lang="en-US" dirty="0"/>
              <a:t>Different models</a:t>
            </a:r>
            <a:endParaRPr lang="en-US" i="1" dirty="0"/>
          </a:p>
          <a:p>
            <a:r>
              <a:rPr lang="en-US" dirty="0"/>
              <a:t>Different update cycles</a:t>
            </a:r>
          </a:p>
          <a:p>
            <a:r>
              <a:rPr lang="en-US" dirty="0"/>
              <a:t>Different use cases</a:t>
            </a:r>
          </a:p>
          <a:p>
            <a:r>
              <a:rPr lang="en-US" dirty="0"/>
              <a:t>Siloed</a:t>
            </a:r>
          </a:p>
          <a:p>
            <a:r>
              <a:rPr lang="en-US" dirty="0"/>
              <a:t>Overlapping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8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85714-A30F-476C-AF9F-CCEA253F7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7" y="1321980"/>
            <a:ext cx="2205012" cy="1612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B8EB6A-F4EC-490C-9793-9CBD42909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87" y="2934525"/>
            <a:ext cx="2214630" cy="3763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/>
              <a:t>SNOMED</a:t>
            </a:r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435E39-26F5-4943-B1BE-102B5F346D09}"/>
              </a:ext>
            </a:extLst>
          </p:cNvPr>
          <p:cNvGrpSpPr/>
          <p:nvPr/>
        </p:nvGrpSpPr>
        <p:grpSpPr>
          <a:xfrm>
            <a:off x="3468400" y="1321980"/>
            <a:ext cx="2261840" cy="1612545"/>
            <a:chOff x="5874989" y="1304731"/>
            <a:chExt cx="6052725" cy="47872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B73191-28C8-4D7B-8BD3-44422EA55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4989" y="4458585"/>
              <a:ext cx="6052725" cy="16334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71C12B0-25DD-40E0-AD25-FE349170A399}"/>
                </a:ext>
              </a:extLst>
            </p:cNvPr>
            <p:cNvCxnSpPr/>
            <p:nvPr/>
          </p:nvCxnSpPr>
          <p:spPr>
            <a:xfrm>
              <a:off x="8062191" y="3143250"/>
              <a:ext cx="1067759" cy="157251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5DB10-32BD-4F0E-A915-B17B4AE96FAF}"/>
                </a:ext>
              </a:extLst>
            </p:cNvPr>
            <p:cNvCxnSpPr/>
            <p:nvPr/>
          </p:nvCxnSpPr>
          <p:spPr>
            <a:xfrm flipH="1">
              <a:off x="9429750" y="2895600"/>
              <a:ext cx="783260" cy="18296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A75E3-EF6F-4742-A243-94C573952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4490" y="1304731"/>
              <a:ext cx="2470919" cy="247212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pic>
        <p:nvPicPr>
          <p:cNvPr id="14" name="Picture 2" descr="https://www.nlm.nih.gov/research/umls/rxnorm/RxNorm_Drug_Relationships.png">
            <a:extLst>
              <a:ext uri="{FF2B5EF4-FFF2-40B4-BE49-F238E27FC236}">
                <a16:creationId xmlns:a16="http://schemas.microsoft.com/office/drawing/2014/main" id="{923A16E7-61DB-4EDC-BE76-EC8879FA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81" y="1308797"/>
            <a:ext cx="2739411" cy="15769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8DE1226-3B39-4F51-9D70-59B90CFD68D2}"/>
              </a:ext>
            </a:extLst>
          </p:cNvPr>
          <p:cNvSpPr txBox="1">
            <a:spLocks/>
          </p:cNvSpPr>
          <p:nvPr/>
        </p:nvSpPr>
        <p:spPr>
          <a:xfrm>
            <a:off x="3441080" y="2934525"/>
            <a:ext cx="2261840" cy="37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RxNorm</a:t>
            </a:r>
            <a:endParaRPr lang="en-US" sz="1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47BF5-C087-4C39-A48B-733B7DE840DA}"/>
              </a:ext>
            </a:extLst>
          </p:cNvPr>
          <p:cNvSpPr txBox="1">
            <a:spLocks/>
          </p:cNvSpPr>
          <p:nvPr/>
        </p:nvSpPr>
        <p:spPr>
          <a:xfrm>
            <a:off x="6280484" y="2918632"/>
            <a:ext cx="2501223" cy="3763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/>
              <a:t>LOINC</a:t>
            </a:r>
            <a:endParaRPr lang="en-US" sz="16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B0842B-F0FB-4583-8E5C-07AE5C564724}"/>
              </a:ext>
            </a:extLst>
          </p:cNvPr>
          <p:cNvSpPr txBox="1">
            <a:spLocks/>
          </p:cNvSpPr>
          <p:nvPr/>
        </p:nvSpPr>
        <p:spPr>
          <a:xfrm>
            <a:off x="488430" y="3923474"/>
            <a:ext cx="7886700" cy="2036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Different models</a:t>
            </a:r>
            <a:endParaRPr lang="en-US" sz="2000" i="1" dirty="0"/>
          </a:p>
          <a:p>
            <a:r>
              <a:rPr lang="en-US" sz="2000" dirty="0"/>
              <a:t>Different update cycles</a:t>
            </a:r>
          </a:p>
          <a:p>
            <a:r>
              <a:rPr lang="en-US" sz="2000" dirty="0"/>
              <a:t>Different use cases</a:t>
            </a:r>
          </a:p>
          <a:p>
            <a:r>
              <a:rPr lang="en-US" sz="2000" dirty="0"/>
              <a:t>Siloed</a:t>
            </a:r>
          </a:p>
          <a:p>
            <a:r>
              <a:rPr lang="en-US" sz="2000" dirty="0"/>
              <a:t>Overlapping</a:t>
            </a:r>
          </a:p>
          <a:p>
            <a:pPr lvl="2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4675204-9AD1-4481-A428-DBBBA9553DA2}"/>
              </a:ext>
            </a:extLst>
          </p:cNvPr>
          <p:cNvSpPr txBox="1">
            <a:spLocks/>
          </p:cNvSpPr>
          <p:nvPr/>
        </p:nvSpPr>
        <p:spPr>
          <a:xfrm>
            <a:off x="4750546" y="3970666"/>
            <a:ext cx="2780550" cy="9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Local Terminologies</a:t>
            </a:r>
          </a:p>
          <a:p>
            <a:r>
              <a:rPr lang="en-US" sz="2000" b="1" dirty="0"/>
              <a:t>Others…..</a:t>
            </a:r>
          </a:p>
          <a:p>
            <a:pPr lvl="2"/>
            <a:endParaRPr lang="en-US" b="1" dirty="0"/>
          </a:p>
          <a:p>
            <a:pPr lvl="1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84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9521"/>
            <a:ext cx="7886700" cy="4657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Mapping</a:t>
            </a:r>
          </a:p>
          <a:p>
            <a:r>
              <a:rPr lang="en-US" dirty="0"/>
              <a:t>Neither Standard-to-Standard nor Local-to-Standard mapping achieves consistent semantic equivalency</a:t>
            </a:r>
          </a:p>
          <a:p>
            <a:r>
              <a:rPr lang="en-US" sz="3000" dirty="0"/>
              <a:t>Many-to-one mappings, where the source term is more specific than the target term, cause loss of information</a:t>
            </a:r>
          </a:p>
          <a:p>
            <a:r>
              <a:rPr lang="en-US" sz="3000" dirty="0"/>
              <a:t>Mappings with a target term more specific than the source term add “false” information</a:t>
            </a:r>
          </a:p>
          <a:p>
            <a:endParaRPr lang="en-US" sz="30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5</a:t>
            </a:fld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6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7BCDC-4A28-4CFC-8852-1678C940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" y="1405108"/>
            <a:ext cx="8752585" cy="42227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CAB1D6-3C2C-423C-8D53-107424741E62}"/>
              </a:ext>
            </a:extLst>
          </p:cNvPr>
          <p:cNvSpPr/>
          <p:nvPr/>
        </p:nvSpPr>
        <p:spPr>
          <a:xfrm>
            <a:off x="7257098" y="2330242"/>
            <a:ext cx="1569720" cy="365125"/>
          </a:xfrm>
          <a:prstGeom prst="roundRect">
            <a:avLst/>
          </a:prstGeom>
          <a:solidFill>
            <a:srgbClr val="BF8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LOINC Term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1282D2-8A9B-48D4-BBE8-BF35D06BDFC3}"/>
              </a:ext>
            </a:extLst>
          </p:cNvPr>
          <p:cNvSpPr/>
          <p:nvPr/>
        </p:nvSpPr>
        <p:spPr>
          <a:xfrm>
            <a:off x="7257097" y="1468547"/>
            <a:ext cx="1569721" cy="5949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Org A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Local Rad Results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1468547"/>
            <a:ext cx="3059430" cy="486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/>
              <a:t>Example: Radiology Results</a:t>
            </a:r>
          </a:p>
        </p:txBody>
      </p:sp>
    </p:spTree>
    <p:extLst>
      <p:ext uri="{BB962C8B-B14F-4D97-AF65-F5344CB8AC3E}">
        <p14:creationId xmlns:p14="http://schemas.microsoft.com/office/powerpoint/2010/main" val="32059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CAB1D6-3C2C-423C-8D53-107424741E62}"/>
              </a:ext>
            </a:extLst>
          </p:cNvPr>
          <p:cNvSpPr/>
          <p:nvPr/>
        </p:nvSpPr>
        <p:spPr>
          <a:xfrm>
            <a:off x="7257098" y="2330242"/>
            <a:ext cx="1569720" cy="365125"/>
          </a:xfrm>
          <a:prstGeom prst="roundRect">
            <a:avLst/>
          </a:prstGeom>
          <a:solidFill>
            <a:srgbClr val="BF8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LOINC Term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1282D2-8A9B-48D4-BBE8-BF35D06BDFC3}"/>
              </a:ext>
            </a:extLst>
          </p:cNvPr>
          <p:cNvSpPr/>
          <p:nvPr/>
        </p:nvSpPr>
        <p:spPr>
          <a:xfrm>
            <a:off x="7257097" y="1468547"/>
            <a:ext cx="1569721" cy="59499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Org A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Local Rad Results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1468547"/>
            <a:ext cx="3059430" cy="486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/>
              <a:t>Example: Radiology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EE5FB-7CE7-4DF0-BEE1-7ED463B4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15" y="1837830"/>
            <a:ext cx="4241969" cy="41182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A901B91-C5E5-4801-A200-560C391A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8" y="1895267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0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8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CAB1D6-3C2C-423C-8D53-107424741E62}"/>
              </a:ext>
            </a:extLst>
          </p:cNvPr>
          <p:cNvSpPr/>
          <p:nvPr/>
        </p:nvSpPr>
        <p:spPr>
          <a:xfrm>
            <a:off x="7257098" y="2330242"/>
            <a:ext cx="1569720" cy="365125"/>
          </a:xfrm>
          <a:prstGeom prst="roundRect">
            <a:avLst/>
          </a:prstGeom>
          <a:solidFill>
            <a:srgbClr val="BF8B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LOINC Term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1282D2-8A9B-48D4-BBE8-BF35D06BDFC3}"/>
              </a:ext>
            </a:extLst>
          </p:cNvPr>
          <p:cNvSpPr/>
          <p:nvPr/>
        </p:nvSpPr>
        <p:spPr>
          <a:xfrm>
            <a:off x="7257097" y="1468547"/>
            <a:ext cx="1569721" cy="59499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Org A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Local Rad Results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1468547"/>
            <a:ext cx="3059430" cy="486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/>
              <a:t>Example: Radiology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EE5FB-7CE7-4DF0-BEE1-7ED463B49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15" y="1837830"/>
            <a:ext cx="4241969" cy="411827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A901B91-C5E5-4801-A200-560C391A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58" y="1895267"/>
            <a:ext cx="1219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39840"/>
            <a:ext cx="7924800" cy="695048"/>
          </a:xfrm>
        </p:spPr>
        <p:txBody>
          <a:bodyPr>
            <a:normAutofit/>
          </a:bodyPr>
          <a:lstStyle/>
          <a:p>
            <a:r>
              <a:rPr lang="en-US" sz="3600" dirty="0"/>
              <a:t>The Problem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6587" y="6322529"/>
            <a:ext cx="2057400" cy="365125"/>
          </a:xfrm>
        </p:spPr>
        <p:txBody>
          <a:bodyPr/>
          <a:lstStyle/>
          <a:p>
            <a:fld id="{3519D20D-F37E-4BB9-9384-79154AD1BAC7}" type="slidenum">
              <a:rPr lang="en-US" sz="1600" b="1" smtClean="0">
                <a:solidFill>
                  <a:schemeClr val="bg1"/>
                </a:solidFill>
              </a:rPr>
              <a:t>9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1468547"/>
            <a:ext cx="3059430" cy="48687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000" b="1" dirty="0"/>
              <a:t>Example: Radiology Results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1BD715-AB35-47A2-B6FF-0E265F5E1CE1}"/>
              </a:ext>
            </a:extLst>
          </p:cNvPr>
          <p:cNvSpPr txBox="1">
            <a:spLocks/>
          </p:cNvSpPr>
          <p:nvPr/>
        </p:nvSpPr>
        <p:spPr bwMode="auto">
          <a:xfrm>
            <a:off x="304800" y="2255520"/>
            <a:ext cx="2743200" cy="11588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4163" indent="-284163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600" b="1" kern="120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30238" indent="-28416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–"/>
              <a:defRPr sz="24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-22066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 sz="22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98563" indent="-22066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–"/>
              <a:defRPr sz="20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17303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»"/>
              <a:defRPr sz="18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INJECTION(S), ANESTHETIC AGENT AND/OR STEROID, TRANSFORAMINAL EPIDURAL, WITH IMAGING GUIDANCE (FLUOROSCOPY OR CT); LUMBAR OR SACRAL, SINGLE LEVEL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6B9B203-EBC5-41A7-B68E-B3912360D377}"/>
              </a:ext>
            </a:extLst>
          </p:cNvPr>
          <p:cNvSpPr txBox="1">
            <a:spLocks/>
          </p:cNvSpPr>
          <p:nvPr/>
        </p:nvSpPr>
        <p:spPr bwMode="auto">
          <a:xfrm>
            <a:off x="6530975" y="2255520"/>
            <a:ext cx="2278063" cy="417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30238" indent="-2841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indent="-22066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198563" indent="-22066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-17303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-173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-173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-173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-1730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None/>
            </a:pPr>
            <a:r>
              <a:rPr lang="en-US" altLang="en-US" sz="1200" b="1" dirty="0">
                <a:solidFill>
                  <a:srgbClr val="003876"/>
                </a:solidFill>
              </a:rPr>
              <a:t>Injection Epidural Steroid, Lumb/Caud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F6348A-91D1-4EAD-9021-EDB801A9C7E7}"/>
              </a:ext>
            </a:extLst>
          </p:cNvPr>
          <p:cNvSpPr/>
          <p:nvPr/>
        </p:nvSpPr>
        <p:spPr>
          <a:xfrm>
            <a:off x="304800" y="1807845"/>
            <a:ext cx="2743200" cy="31432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Org 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2DBDBD-8972-4419-A2C9-D961F217F574}"/>
              </a:ext>
            </a:extLst>
          </p:cNvPr>
          <p:cNvSpPr/>
          <p:nvPr/>
        </p:nvSpPr>
        <p:spPr>
          <a:xfrm>
            <a:off x="6538595" y="1837690"/>
            <a:ext cx="2278063" cy="314325"/>
          </a:xfrm>
          <a:prstGeom prst="rect">
            <a:avLst/>
          </a:prstGeom>
          <a:solidFill>
            <a:srgbClr val="FF7C8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Org 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EED18C9-0A4F-4736-AA48-A87F704B4E7E}"/>
              </a:ext>
            </a:extLst>
          </p:cNvPr>
          <p:cNvSpPr txBox="1">
            <a:spLocks/>
          </p:cNvSpPr>
          <p:nvPr/>
        </p:nvSpPr>
        <p:spPr bwMode="auto">
          <a:xfrm>
            <a:off x="6530975" y="3034983"/>
            <a:ext cx="2278063" cy="476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>
                <a:solidFill>
                  <a:srgbClr val="00387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30238" indent="-2841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198563"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-173038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latin typeface="+mn-lt"/>
              </a:rPr>
              <a:t>Lumbar Puncture (W/Injection)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B91C4A-5935-4D50-B84D-AE6A5BA7F748}"/>
              </a:ext>
            </a:extLst>
          </p:cNvPr>
          <p:cNvSpPr/>
          <p:nvPr/>
        </p:nvSpPr>
        <p:spPr>
          <a:xfrm>
            <a:off x="3592513" y="1798320"/>
            <a:ext cx="2362200" cy="323850"/>
          </a:xfrm>
          <a:prstGeom prst="rect">
            <a:avLst/>
          </a:prstGeom>
          <a:solidFill>
            <a:srgbClr val="E978E2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LOINC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27F5F3-81B2-46A7-9413-4B5C5CE94720}"/>
              </a:ext>
            </a:extLst>
          </p:cNvPr>
          <p:cNvSpPr txBox="1">
            <a:spLocks/>
          </p:cNvSpPr>
          <p:nvPr/>
        </p:nvSpPr>
        <p:spPr bwMode="auto">
          <a:xfrm>
            <a:off x="304800" y="3606483"/>
            <a:ext cx="2743200" cy="206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4163" indent="-284163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600" b="1" kern="1200">
                <a:solidFill>
                  <a:srgbClr val="00387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630238" indent="-28416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–"/>
              <a:defRPr sz="24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-22066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•"/>
              <a:defRPr sz="22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198563" indent="-220663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–"/>
              <a:defRPr sz="20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1600" indent="-173038" algn="l" rtl="0" eaLnBrk="0" fontAlgn="base" hangingPunct="0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Clr>
                <a:schemeClr val="bg2">
                  <a:lumMod val="10000"/>
                </a:schemeClr>
              </a:buClr>
              <a:buSzPct val="100000"/>
              <a:buFont typeface="Arial" panose="020B0604020202020204" pitchFamily="34" charset="0"/>
              <a:buChar char="»"/>
              <a:defRPr sz="1800" b="0" kern="1200">
                <a:solidFill>
                  <a:schemeClr val="bg2">
                    <a:lumMod val="10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1200" dirty="0"/>
              <a:t>INJECTION, SINGLE (NOT VIA INDWELLING CATHETER), NOT INCLUDING NEUROLYTIC SUBSTANCES, WITH OR WITHOUT CONTRAST (FOR EITHER LOCALIZATION OR EPIDUROGRAPHY), OF DIAGNOSTIC OR THERAPEUTIC SUBSTANCE(S) (INCLUDING ANESTHETIC, ANTISPASMODIC, OPIOID, STEROID, OTHER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A93A393-5FE7-4EB3-9762-E0E9B7C15375}"/>
              </a:ext>
            </a:extLst>
          </p:cNvPr>
          <p:cNvSpPr txBox="1">
            <a:spLocks/>
          </p:cNvSpPr>
          <p:nvPr/>
        </p:nvSpPr>
        <p:spPr bwMode="auto">
          <a:xfrm>
            <a:off x="6561138" y="4025583"/>
            <a:ext cx="2278062" cy="476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>
                <a:solidFill>
                  <a:srgbClr val="00387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30238" indent="-2841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198563"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-173038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latin typeface="+mn-lt"/>
              </a:rPr>
              <a:t>Interventional, Epidural Steroid Injection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ACD44F-ACE9-453F-A417-0495233BD051}"/>
              </a:ext>
            </a:extLst>
          </p:cNvPr>
          <p:cNvSpPr txBox="1">
            <a:spLocks/>
          </p:cNvSpPr>
          <p:nvPr/>
        </p:nvSpPr>
        <p:spPr bwMode="auto">
          <a:xfrm>
            <a:off x="6553200" y="4984433"/>
            <a:ext cx="2278063" cy="485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>
                <a:solidFill>
                  <a:srgbClr val="00387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30238" indent="-2841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198563"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-173038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200" dirty="0">
                <a:latin typeface="+mn-lt"/>
              </a:rPr>
              <a:t>Angiogram, Lumbar, Epidural-Neurolytic Injection, Single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D017CB-8333-4E5F-A28C-A8DAC8616386}"/>
              </a:ext>
            </a:extLst>
          </p:cNvPr>
          <p:cNvSpPr txBox="1">
            <a:spLocks/>
          </p:cNvSpPr>
          <p:nvPr/>
        </p:nvSpPr>
        <p:spPr bwMode="auto">
          <a:xfrm>
            <a:off x="3598863" y="2255520"/>
            <a:ext cx="2355850" cy="3236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>
                <a:solidFill>
                  <a:srgbClr val="003876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30238" indent="-2841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4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198563" indent="-220663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371600" indent="-173038">
              <a:lnSpc>
                <a:spcPct val="95000"/>
              </a:lnSpc>
              <a:spcBef>
                <a:spcPts val="600"/>
              </a:spcBef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288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860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7432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200400" indent="-173038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3876"/>
              </a:buClr>
              <a:buSzPct val="100000"/>
              <a:buFont typeface="Arial" panose="020B0604020202020204" pitchFamily="34" charset="0"/>
              <a:buChar char="»"/>
              <a:defRPr>
                <a:solidFill>
                  <a:srgbClr val="1E1C1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1200" dirty="0"/>
              <a:t>70919-6 | Fluoroscopy Guidance for injection of Spine Lumbar</a:t>
            </a:r>
            <a:endParaRPr lang="en-US" altLang="en-US" sz="1200" dirty="0">
              <a:latin typeface="+mn-lt"/>
            </a:endParaRPr>
          </a:p>
        </p:txBody>
      </p:sp>
      <p:sp>
        <p:nvSpPr>
          <p:cNvPr id="21" name="Left-Right Arrow 17">
            <a:extLst>
              <a:ext uri="{FF2B5EF4-FFF2-40B4-BE49-F238E27FC236}">
                <a16:creationId xmlns:a16="http://schemas.microsoft.com/office/drawing/2014/main" id="{E8FC71C3-21BE-4260-957B-D1B7E720C091}"/>
              </a:ext>
            </a:extLst>
          </p:cNvPr>
          <p:cNvSpPr/>
          <p:nvPr/>
        </p:nvSpPr>
        <p:spPr>
          <a:xfrm>
            <a:off x="5843588" y="3230245"/>
            <a:ext cx="785812" cy="882650"/>
          </a:xfrm>
          <a:prstGeom prst="leftRightArrow">
            <a:avLst>
              <a:gd name="adj1" fmla="val 50000"/>
              <a:gd name="adj2" fmla="val 308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Left-Right Arrow 18">
            <a:extLst>
              <a:ext uri="{FF2B5EF4-FFF2-40B4-BE49-F238E27FC236}">
                <a16:creationId xmlns:a16="http://schemas.microsoft.com/office/drawing/2014/main" id="{F0061080-7F38-43DB-AAD0-B6876616B9DB}"/>
              </a:ext>
            </a:extLst>
          </p:cNvPr>
          <p:cNvSpPr/>
          <p:nvPr/>
        </p:nvSpPr>
        <p:spPr>
          <a:xfrm>
            <a:off x="2889250" y="3222308"/>
            <a:ext cx="785813" cy="881062"/>
          </a:xfrm>
          <a:prstGeom prst="leftRightArrow">
            <a:avLst>
              <a:gd name="adj1" fmla="val 50000"/>
              <a:gd name="adj2" fmla="val 3085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1E230A0-D2DD-4211-8AD0-DDF208A03DBC}"/>
              </a:ext>
            </a:extLst>
          </p:cNvPr>
          <p:cNvSpPr txBox="1">
            <a:spLocks/>
          </p:cNvSpPr>
          <p:nvPr/>
        </p:nvSpPr>
        <p:spPr>
          <a:xfrm>
            <a:off x="579438" y="5699263"/>
            <a:ext cx="8229600" cy="453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/>
              <a:t>The source terms are mapped to the same target term, but they are not equivalent</a:t>
            </a:r>
          </a:p>
        </p:txBody>
      </p:sp>
    </p:spTree>
    <p:extLst>
      <p:ext uri="{BB962C8B-B14F-4D97-AF65-F5344CB8AC3E}">
        <p14:creationId xmlns:p14="http://schemas.microsoft.com/office/powerpoint/2010/main" val="7359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4759</TotalTime>
  <Words>938</Words>
  <Application>Microsoft Office PowerPoint</Application>
  <PresentationFormat>On-screen Show (4:3)</PresentationFormat>
  <Paragraphs>207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Arial Black</vt:lpstr>
      <vt:lpstr>Calibri</vt:lpstr>
      <vt:lpstr>Calibri Light</vt:lpstr>
      <vt:lpstr>Chronicle Display Black</vt:lpstr>
      <vt:lpstr>Nexa Black</vt:lpstr>
      <vt:lpstr>Open Sans</vt:lpstr>
      <vt:lpstr>Wingdings</vt:lpstr>
      <vt:lpstr>Office Theme</vt:lpstr>
      <vt:lpstr>PowerPoint Presentation</vt:lpstr>
      <vt:lpstr>Workshop Agenda</vt:lpstr>
      <vt:lpstr>The Problem</vt:lpstr>
      <vt:lpstr>The Problem</vt:lpstr>
      <vt:lpstr>The Problem</vt:lpstr>
      <vt:lpstr>The Problem</vt:lpstr>
      <vt:lpstr>The Problem</vt:lpstr>
      <vt:lpstr>The Problem</vt:lpstr>
      <vt:lpstr>The Problem</vt:lpstr>
      <vt:lpstr>SOLOR - Integration</vt:lpstr>
      <vt:lpstr>SOLOR In Action - Integration</vt:lpstr>
      <vt:lpstr>SOLOR – Single Model</vt:lpstr>
      <vt:lpstr>Use Case – Precision Medicine</vt:lpstr>
      <vt:lpstr>Use Case – Precision Medicine</vt:lpstr>
      <vt:lpstr>Use Case – Precision Medicine</vt:lpstr>
      <vt:lpstr>Use Case Demo: Genomics</vt:lpstr>
      <vt:lpstr>Advantage: SOLOR</vt:lpstr>
      <vt:lpstr>Outlook: Bring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LKarchner</dc:creator>
  <cp:lastModifiedBy>Haake, Kirsten</cp:lastModifiedBy>
  <cp:revision>117</cp:revision>
  <dcterms:created xsi:type="dcterms:W3CDTF">2017-04-20T20:34:41Z</dcterms:created>
  <dcterms:modified xsi:type="dcterms:W3CDTF">2018-11-19T22:49:39Z</dcterms:modified>
</cp:coreProperties>
</file>