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645" r:id="rId3"/>
    <p:sldId id="701" r:id="rId4"/>
    <p:sldId id="638" r:id="rId5"/>
    <p:sldId id="639" r:id="rId6"/>
    <p:sldId id="662" r:id="rId7"/>
    <p:sldId id="706" r:id="rId8"/>
    <p:sldId id="697" r:id="rId9"/>
    <p:sldId id="696" r:id="rId10"/>
    <p:sldId id="698" r:id="rId11"/>
    <p:sldId id="683" r:id="rId12"/>
    <p:sldId id="677" r:id="rId13"/>
    <p:sldId id="659" r:id="rId14"/>
    <p:sldId id="699" r:id="rId15"/>
    <p:sldId id="653" r:id="rId16"/>
    <p:sldId id="703" r:id="rId17"/>
    <p:sldId id="657" r:id="rId18"/>
    <p:sldId id="658" r:id="rId19"/>
    <p:sldId id="691" r:id="rId20"/>
    <p:sldId id="693" r:id="rId21"/>
    <p:sldId id="694" r:id="rId22"/>
    <p:sldId id="663" r:id="rId23"/>
    <p:sldId id="708" r:id="rId24"/>
    <p:sldId id="709" r:id="rId25"/>
    <p:sldId id="707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4" autoAdjust="0"/>
    <p:restoredTop sz="91565"/>
  </p:normalViewPr>
  <p:slideViewPr>
    <p:cSldViewPr snapToGrid="0">
      <p:cViewPr varScale="1">
        <p:scale>
          <a:sx n="105" d="100"/>
          <a:sy n="10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9" d="100"/>
        <a:sy n="189" d="100"/>
      </p:scale>
      <p:origin x="0" y="-6912"/>
    </p:cViewPr>
  </p:sorterViewPr>
  <p:notesViewPr>
    <p:cSldViewPr snapToGrid="0">
      <p:cViewPr varScale="1">
        <p:scale>
          <a:sx n="46" d="100"/>
          <a:sy n="46" d="100"/>
        </p:scale>
        <p:origin x="2712" y="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389096-9C60-4321-BCAC-3429F1362E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55021-EDB7-483B-8604-65AAD36274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6DF78-68AB-438E-93DE-818BA8319DDD}" type="datetimeFigureOut">
              <a:rPr lang="en-US" smtClean="0"/>
              <a:t>10/6/19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D3E90-A072-40B3-AA00-A9F0DF1089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C3BF0-AE3A-49A7-96F7-90330B6C7A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A2E47-F8CA-4B7B-9B0C-0A612B9AA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79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0B5568-82B4-43A8-8EE9-92941E5FA360}" type="datetimeFigureOut">
              <a:rPr lang="en-US" smtClean="0"/>
              <a:t>10/6/19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E59C6D-6C23-446F-927A-C78DA516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46437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2430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695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543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002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5007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1884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9319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7A18EBA-902A-4D6A-9EF0-72B7D318591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8600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18EBA-902A-4D6A-9EF0-72B7D31859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810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18EBA-902A-4D6A-9EF0-72B7D31859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90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C4D4E-B997-405E-8D71-F67B3B7FC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33062-90D0-4569-905C-F93477B78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11925-7F10-49DE-AAE5-E0B4605D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F06C-769E-CF44-BFA5-B271CE689129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B57A3-E24C-4E7C-92D1-7750EF3CB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635CB-6151-4E59-914F-8D01FB53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6400" y="6356350"/>
            <a:ext cx="2743200" cy="365125"/>
          </a:xfrm>
        </p:spPr>
        <p:txBody>
          <a:bodyPr/>
          <a:lstStyle>
            <a:lvl1pPr>
              <a:defRPr sz="1800" b="1"/>
            </a:lvl1pPr>
          </a:lstStyle>
          <a:p>
            <a:fld id="{201D0B44-F6F7-46F8-98B9-9931AF024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E488-0E77-4272-8BA5-D080BDC6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FA49A-C6F9-4D2C-8CA1-2856306F9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54F1D-7593-46CF-81A0-0E80FF26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8451-DA1D-0745-9478-323E8B0D191C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6B5E-A84E-427F-B666-00B4A28B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202B9-6187-465C-8E2C-D1E44564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402252-8A33-4D06-9F50-5453265A0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3ABC1-232A-4669-BA44-10A0A25A1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92724-9A75-49ED-B2F7-D1642CEC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E502-5037-864F-96E2-5AB3E776B682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B96B3-FF6F-4735-8C6C-6146173A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01CEA-C6C6-4371-8CEA-0A551E0A8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42C4-D09E-44B4-BE52-303CBFC6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E97F8-C2B4-4836-BF68-52871A4F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7231F-0F60-4987-A74E-FBE3A28B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72A-0CDB-EE4C-AAAF-71FF31CE2EDE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60699-8BAC-46A1-9AD6-EDB1E59A2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78EC0-D847-437E-A32A-22CD70BA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6009" y="6356350"/>
            <a:ext cx="2743200" cy="365125"/>
          </a:xfrm>
        </p:spPr>
        <p:txBody>
          <a:bodyPr/>
          <a:lstStyle>
            <a:lvl1pPr>
              <a:defRPr sz="1800" b="1"/>
            </a:lvl1pPr>
          </a:lstStyle>
          <a:p>
            <a:fld id="{201D0B44-F6F7-46F8-98B9-9931AF024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9D6A7-0317-4C64-AA91-8D55679D7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26EF2-1946-48E1-A974-4428C4D27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CA663-2CAB-4BA4-9329-D1B06CD8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7611-5FA8-1541-8739-4EA4BD602236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CFE4B-1B5B-4FD9-922C-8FABE311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5D1DF-460A-423C-8C9B-F44B2CE7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8746" y="6363855"/>
            <a:ext cx="2743200" cy="365125"/>
          </a:xfrm>
        </p:spPr>
        <p:txBody>
          <a:bodyPr/>
          <a:lstStyle>
            <a:lvl1pPr>
              <a:defRPr sz="1800" b="1"/>
            </a:lvl1pPr>
          </a:lstStyle>
          <a:p>
            <a:fld id="{201D0B44-F6F7-46F8-98B9-9931AF024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C3BD2-51E0-4A89-AB0F-2B448A9F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FA233-235A-45BC-B380-E0A98497B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2A4DF-B162-4C72-9966-13F469828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74B4A-80D9-4C62-B64C-A2C32D02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EFF18-1F78-1B41-A511-9186B030658B}" type="datetime1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91C7B-1607-4B04-82A4-64F8822A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7C1F7-3645-4322-9746-30FB329A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8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07B9-2237-4638-9DCE-0000DFA4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F4DF5-4F5C-46E0-BD01-D734B1F8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C5D57-1E8D-44A7-92E2-0B92AB4A5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55D0DA-5CE9-4325-B464-577CC2686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C071A6-C4B8-434C-ABD0-03D280D8E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B402E-50F7-402F-B771-FB119249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09F4C-FA51-3D47-91FE-5A3DF89BF05C}" type="datetime1">
              <a:rPr lang="en-US" smtClean="0"/>
              <a:t>10/6/19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D4494-4867-4FC0-9F20-1050118A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4C1B2B-304D-456C-A29B-3F7B76C1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E67B-FB72-47EA-B39E-0A4C2B82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A96A0-A284-487C-8517-199829423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6B2B-3C43-2848-8C4B-EBFF5F0785CF}" type="datetime1">
              <a:rPr lang="en-US" smtClean="0"/>
              <a:t>10/6/19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F9614-E806-4A69-A94D-E52AB6B6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DFD29-E4AD-431C-A977-4CD736C6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2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B4684F-7CB5-4BD3-BB1B-244F573B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DEAA-42B6-AD48-A383-776DCF7118F4}" type="datetime1">
              <a:rPr lang="en-US" smtClean="0"/>
              <a:t>10/6/19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B42E1A-57CD-4E10-894E-825A369B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6115-ECA7-4DED-A30C-35044085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FCBF-89BA-47CE-88E1-FBA06F44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C0074-E1C4-42C3-82F6-6496DC433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F34F8-41D1-4448-9A5A-8A5EAAB25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F18C3-5E71-4ADA-A0BF-6AFDACA2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BB4F-7455-FC42-BCD7-A21865235129}" type="datetime1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36CC5-4504-447A-88E8-BCD350BA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1D0C5-35DB-4195-B409-DA5CE3BA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EED5-8308-491F-A847-7665EE80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07F926-E71B-44A7-875B-D2BD412B2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19E22-D782-476D-82B8-2594541FE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9A09A-6B96-40FF-A6A7-C38A6E7A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3A4D-1EE7-DD46-88BD-915B9D8E2732}" type="datetime1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5E4F3-DA4B-48DF-9FCE-4110CA65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EC9C6-2B1F-4F2B-8738-E6C32B2A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9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C9876-C194-4C10-A8B1-5CBF345E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EF99B-0430-4EE0-9C78-50657E782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F89C8-7457-4C10-BEF3-B36572F6E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E1B16-B13F-C945-98E0-D9538E1E2F72}" type="datetime1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A9053-788B-4610-9D92-A3C16AD5E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50E1A-D1A2-4068-800D-858B91BEB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638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0B44-F6F7-46F8-98B9-9931AF0243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8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50AA-C924-4DEE-BD8B-2AB78796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HSPC/CIIC </a:t>
            </a:r>
            <a:br>
              <a:rPr lang="en-US" dirty="0"/>
            </a:br>
            <a:r>
              <a:rPr lang="en-US" dirty="0"/>
              <a:t>Organization 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8191D-6995-4A45-86B2-69DBFB6555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C258CD-C0FF-394F-B62B-1F351264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18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4F59BF-86A3-4F04-8F54-84775A3F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621"/>
            <a:ext cx="10515600" cy="1325563"/>
          </a:xfrm>
        </p:spPr>
        <p:txBody>
          <a:bodyPr/>
          <a:lstStyle/>
          <a:p>
            <a:r>
              <a:rPr lang="en-US" dirty="0"/>
              <a:t>Incubator Projects (Incubators)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DF6B92-C32C-4490-B1B3-830624D94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54" y="1253331"/>
            <a:ext cx="4828520" cy="4833362"/>
          </a:xfrm>
        </p:spPr>
        <p:txBody>
          <a:bodyPr>
            <a:normAutofit/>
          </a:bodyPr>
          <a:lstStyle/>
          <a:p>
            <a:r>
              <a:rPr lang="en-US" sz="1800" dirty="0"/>
              <a:t>Purpose:  To grow products for HSPC</a:t>
            </a:r>
          </a:p>
          <a:p>
            <a:r>
              <a:rPr lang="en-US" sz="1800" dirty="0"/>
              <a:t>Distinguishing Characteristics</a:t>
            </a:r>
          </a:p>
          <a:p>
            <a:pPr lvl="1"/>
            <a:r>
              <a:rPr lang="en-US" sz="1600" dirty="0"/>
              <a:t>Are NOT HSPC owned products</a:t>
            </a:r>
          </a:p>
          <a:p>
            <a:pPr lvl="1"/>
            <a:r>
              <a:rPr lang="en-US" sz="1600" dirty="0"/>
              <a:t>Are NOT driven by HSPC</a:t>
            </a:r>
          </a:p>
          <a:p>
            <a:pPr lvl="1"/>
            <a:r>
              <a:rPr lang="en-US" sz="1600" dirty="0"/>
              <a:t>HSPC does NOT guarantee to commit resources to incubators</a:t>
            </a:r>
          </a:p>
          <a:p>
            <a:pPr lvl="1"/>
            <a:r>
              <a:rPr lang="en-US" sz="1600" dirty="0"/>
              <a:t>May contribute to advancing HSPC Roadmap</a:t>
            </a:r>
          </a:p>
          <a:p>
            <a:r>
              <a:rPr lang="en-US" sz="1800" dirty="0"/>
              <a:t>Criteria to become an incubator </a:t>
            </a:r>
          </a:p>
          <a:p>
            <a:pPr lvl="1"/>
            <a:r>
              <a:rPr lang="en-US" sz="1600" dirty="0"/>
              <a:t>Led by an HSPC member</a:t>
            </a:r>
          </a:p>
          <a:p>
            <a:pPr lvl="1"/>
            <a:r>
              <a:rPr lang="en-US" sz="1600" dirty="0"/>
              <a:t>Manages their own priorities and release schedules</a:t>
            </a:r>
          </a:p>
          <a:p>
            <a:pPr lvl="1"/>
            <a:r>
              <a:rPr lang="en-US" sz="1600" dirty="0"/>
              <a:t>Supports its hosting requirements</a:t>
            </a:r>
          </a:p>
          <a:p>
            <a:pPr lvl="1"/>
            <a:r>
              <a:rPr lang="en-US" sz="1600" dirty="0"/>
              <a:t>NOT HSPC branded</a:t>
            </a:r>
          </a:p>
          <a:p>
            <a:pPr lvl="1"/>
            <a:r>
              <a:rPr lang="en-US" sz="1600" dirty="0"/>
              <a:t>NOT bound to HSPC license model</a:t>
            </a:r>
          </a:p>
          <a:p>
            <a:pPr lvl="1"/>
            <a:endParaRPr lang="en-US" sz="360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2D6F1E9-1BFF-E24F-9B65-B34FDD12D542}"/>
              </a:ext>
            </a:extLst>
          </p:cNvPr>
          <p:cNvSpPr txBox="1">
            <a:spLocks/>
          </p:cNvSpPr>
          <p:nvPr/>
        </p:nvSpPr>
        <p:spPr>
          <a:xfrm>
            <a:off x="6184997" y="1253331"/>
            <a:ext cx="4828520" cy="4833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Technical Council Role</a:t>
            </a:r>
          </a:p>
          <a:p>
            <a:pPr lvl="1"/>
            <a:r>
              <a:rPr lang="en-US" sz="1600" dirty="0"/>
              <a:t>Reviews and approves incubator proposals</a:t>
            </a:r>
          </a:p>
          <a:p>
            <a:pPr lvl="1"/>
            <a:r>
              <a:rPr lang="en-US" sz="1600" dirty="0"/>
              <a:t>Reviews incubator status and approves changes</a:t>
            </a:r>
          </a:p>
          <a:p>
            <a:r>
              <a:rPr lang="en-US" sz="1800" dirty="0"/>
              <a:t>Mechanism for Incubator Product Intake/Exit (Further refinement needed)</a:t>
            </a:r>
          </a:p>
          <a:p>
            <a:pPr lvl="1"/>
            <a:r>
              <a:rPr lang="en-US" sz="1600" dirty="0"/>
              <a:t>Application</a:t>
            </a:r>
          </a:p>
          <a:p>
            <a:pPr lvl="1"/>
            <a:r>
              <a:rPr lang="en-US" sz="1600" dirty="0"/>
              <a:t>Can be promoted to a product</a:t>
            </a:r>
          </a:p>
          <a:p>
            <a:pPr lvl="1"/>
            <a:r>
              <a:rPr lang="en-US" sz="1600" dirty="0"/>
              <a:t>Reviewed annually for continuation, promotion or exit</a:t>
            </a:r>
          </a:p>
          <a:p>
            <a:pPr lvl="1"/>
            <a:endParaRPr lang="en-US" sz="2000" dirty="0"/>
          </a:p>
          <a:p>
            <a:pPr lvl="1"/>
            <a:endParaRPr lang="en-US" sz="4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AEFA0E-D144-F843-AE45-74FD8422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E46ED8-F064-45E2-9101-D15A1E202461}"/>
              </a:ext>
            </a:extLst>
          </p:cNvPr>
          <p:cNvSpPr/>
          <p:nvPr/>
        </p:nvSpPr>
        <p:spPr>
          <a:xfrm>
            <a:off x="197657" y="2187986"/>
            <a:ext cx="3066836" cy="4274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Management Support</a:t>
            </a: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609A8FEC-8F19-4BF1-BA24-B6E87950E48E}"/>
              </a:ext>
            </a:extLst>
          </p:cNvPr>
          <p:cNvSpPr/>
          <p:nvPr/>
        </p:nvSpPr>
        <p:spPr>
          <a:xfrm>
            <a:off x="5130435" y="2719262"/>
            <a:ext cx="1669312" cy="59436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Administration</a:t>
            </a: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AF30C48D-9C8B-4D6D-92D9-B04E4D31A5CD}"/>
              </a:ext>
            </a:extLst>
          </p:cNvPr>
          <p:cNvSpPr/>
          <p:nvPr/>
        </p:nvSpPr>
        <p:spPr>
          <a:xfrm>
            <a:off x="6891975" y="2737669"/>
            <a:ext cx="1669312" cy="59436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Financial</a:t>
            </a: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FBCC35D4-FE4D-4DC8-85C9-481537FD2100}"/>
              </a:ext>
            </a:extLst>
          </p:cNvPr>
          <p:cNvSpPr/>
          <p:nvPr/>
        </p:nvSpPr>
        <p:spPr>
          <a:xfrm>
            <a:off x="8653515" y="2730240"/>
            <a:ext cx="1669312" cy="590107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Meeting Management</a:t>
            </a:r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22C04A63-DCB2-4EFF-A0BA-F17E9177F59E}"/>
              </a:ext>
            </a:extLst>
          </p:cNvPr>
          <p:cNvSpPr/>
          <p:nvPr/>
        </p:nvSpPr>
        <p:spPr>
          <a:xfrm>
            <a:off x="3377441" y="2737669"/>
            <a:ext cx="1669312" cy="59436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Marketing</a:t>
            </a:r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4FABCE9B-3FF6-44C5-AAF6-E5B0D7780049}"/>
              </a:ext>
            </a:extLst>
          </p:cNvPr>
          <p:cNvSpPr/>
          <p:nvPr/>
        </p:nvSpPr>
        <p:spPr>
          <a:xfrm>
            <a:off x="10420136" y="2769221"/>
            <a:ext cx="1669312" cy="590107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F5027-6D57-4A1C-AC6C-5F918BC15520}"/>
              </a:ext>
            </a:extLst>
          </p:cNvPr>
          <p:cNvSpPr/>
          <p:nvPr/>
        </p:nvSpPr>
        <p:spPr>
          <a:xfrm>
            <a:off x="5524374" y="1132111"/>
            <a:ext cx="1782696" cy="683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COO/CFO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654E53-7E4C-414D-85F2-E6CA5014F6AC}"/>
              </a:ext>
            </a:extLst>
          </p:cNvPr>
          <p:cNvSpPr/>
          <p:nvPr/>
        </p:nvSpPr>
        <p:spPr>
          <a:xfrm>
            <a:off x="3337257" y="2211689"/>
            <a:ext cx="8657085" cy="427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Operations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858C20AC-C59E-43C2-88D6-93B320EB5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09" y="237865"/>
            <a:ext cx="10515600" cy="590108"/>
          </a:xfrm>
        </p:spPr>
        <p:txBody>
          <a:bodyPr>
            <a:normAutofit fontScale="90000"/>
          </a:bodyPr>
          <a:lstStyle/>
          <a:p>
            <a:r>
              <a:rPr lang="en-US" dirty="0"/>
              <a:t>COO/CFO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F1B37D2-41B1-4176-99A0-16F2290618C3}"/>
              </a:ext>
            </a:extLst>
          </p:cNvPr>
          <p:cNvSpPr/>
          <p:nvPr/>
        </p:nvSpPr>
        <p:spPr>
          <a:xfrm>
            <a:off x="350509" y="6208657"/>
            <a:ext cx="2088108" cy="301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Not Currently Resourced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F10762B-F54D-4C9B-B94A-A9F81E6C98E6}"/>
              </a:ext>
            </a:extLst>
          </p:cNvPr>
          <p:cNvSpPr/>
          <p:nvPr/>
        </p:nvSpPr>
        <p:spPr>
          <a:xfrm>
            <a:off x="350509" y="5888347"/>
            <a:ext cx="2088108" cy="30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Resourced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F3AE3FE-E3F4-479B-A96E-985371152411}"/>
              </a:ext>
            </a:extLst>
          </p:cNvPr>
          <p:cNvSpPr/>
          <p:nvPr/>
        </p:nvSpPr>
        <p:spPr>
          <a:xfrm>
            <a:off x="197657" y="2615446"/>
            <a:ext cx="3066836" cy="2665855"/>
          </a:xfrm>
          <a:prstGeom prst="rect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Meeting logistics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Confluence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Document project timelines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Monitor project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Meeting support and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Applies to Councils, Groups, Products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8C196C-5939-384F-BF01-F0ED7AF2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3EBAE0-FD71-4ED7-A34B-E2818BC3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FAA7C-0B8E-4D7F-A998-6386057F3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88F700-1FF6-5A49-A868-7AD27509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1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AD38-D270-454E-907F-8DEBDF04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89" y="365125"/>
            <a:ext cx="10813111" cy="1325563"/>
          </a:xfrm>
        </p:spPr>
        <p:txBody>
          <a:bodyPr/>
          <a:lstStyle/>
          <a:p>
            <a:r>
              <a:rPr lang="en-US" dirty="0"/>
              <a:t>Council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4E01-E8C0-401B-8852-53E6925CD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36" y="1484431"/>
            <a:ext cx="10515600" cy="47913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Councils are anticipated to be large groups with executive committees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Provides the forum for member participation in HSPC/CIIC’s activities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Each HSPC member organization would designate one person as their voting member on each Council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Council Chairs are elected by the council members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Related C-Suite staff would be members of their </a:t>
            </a:r>
            <a:r>
              <a:rPr lang="en-US">
                <a:solidFill>
                  <a:prstClr val="black"/>
                </a:solidFill>
              </a:rPr>
              <a:t>related Councils</a:t>
            </a:r>
            <a:endParaRPr lang="en-US" dirty="0"/>
          </a:p>
          <a:p>
            <a:r>
              <a:rPr lang="en-US" dirty="0"/>
              <a:t>Executive Committee – approximately 5 members including the Council Chair</a:t>
            </a:r>
          </a:p>
          <a:p>
            <a:pPr lvl="1"/>
            <a:r>
              <a:rPr lang="en-US" dirty="0"/>
              <a:t>Chair of the Council is the Chair of the Executive Committee</a:t>
            </a:r>
          </a:p>
          <a:p>
            <a:pPr lvl="1"/>
            <a:r>
              <a:rPr lang="en-US" dirty="0"/>
              <a:t>Role of the Executive Committee is to manage the business of the Council</a:t>
            </a:r>
          </a:p>
          <a:p>
            <a:pPr lvl="1"/>
            <a:r>
              <a:rPr lang="en-US" dirty="0"/>
              <a:t>The Council will choose the members of the Executive Committee by a majority vote</a:t>
            </a:r>
          </a:p>
          <a:p>
            <a:r>
              <a:rPr lang="en-US" dirty="0"/>
              <a:t>C-Suite Council Roles</a:t>
            </a:r>
          </a:p>
          <a:p>
            <a:pPr lvl="1"/>
            <a:r>
              <a:rPr lang="en-US" dirty="0"/>
              <a:t>Relevant C-Suite staff would be members of the Council Executive Committee but would be eligible to be the Chair of the Executive Committee/Council.  </a:t>
            </a:r>
          </a:p>
          <a:p>
            <a:pPr lvl="1"/>
            <a:r>
              <a:rPr lang="en-US" dirty="0"/>
              <a:t>C-Suite members are also responsible for providing staff support to the Councils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54BBD-9F6A-2445-99B3-BAB17232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6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3EBAE0-FD71-4ED7-A34B-E2818BC3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Council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FAA7C-0B8E-4D7F-A998-6386057F3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5EA6AC-0CB2-494E-8458-3FB9FE4F1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16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BA9C-CA99-4326-94B7-2DECDBE1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95442"/>
            <a:ext cx="10805160" cy="596409"/>
          </a:xfrm>
        </p:spPr>
        <p:txBody>
          <a:bodyPr>
            <a:normAutofit fontScale="90000"/>
          </a:bodyPr>
          <a:lstStyle/>
          <a:p>
            <a:r>
              <a:rPr lang="en-US" dirty="0"/>
              <a:t>Clinical Council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04B3A4-5A26-4080-9E36-3FB14F054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977653"/>
              </p:ext>
            </p:extLst>
          </p:nvPr>
        </p:nvGraphicFramePr>
        <p:xfrm>
          <a:off x="484554" y="791851"/>
          <a:ext cx="1132723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95">
                  <a:extLst>
                    <a:ext uri="{9D8B030D-6E8A-4147-A177-3AD203B41FA5}">
                      <a16:colId xmlns:a16="http://schemas.microsoft.com/office/drawing/2014/main" val="1652274599"/>
                    </a:ext>
                  </a:extLst>
                </a:gridCol>
                <a:gridCol w="9386936">
                  <a:extLst>
                    <a:ext uri="{9D8B030D-6E8A-4147-A177-3AD203B41FA5}">
                      <a16:colId xmlns:a16="http://schemas.microsoft.com/office/drawing/2014/main" val="1750211044"/>
                    </a:ext>
                  </a:extLst>
                </a:gridCol>
              </a:tblGrid>
              <a:tr h="41646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Purpose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noStrike" dirty="0">
                          <a:solidFill>
                            <a:srgbClr val="0070C0"/>
                          </a:solidFill>
                        </a:rPr>
                        <a:t>Ensures </a:t>
                      </a:r>
                      <a:r>
                        <a:rPr lang="en-US" sz="1400" b="0" strike="noStrike" dirty="0">
                          <a:solidFill>
                            <a:schemeClr val="tx1"/>
                          </a:solidFill>
                        </a:rPr>
                        <a:t>that the work of HSPC/CIIC aligns with the priorities of the clinical community and that CIIC/HSPC clinical and knowledge models are clinically valid</a:t>
                      </a:r>
                      <a:endParaRPr lang="en-US" sz="14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926014"/>
                  </a:ext>
                </a:extLst>
              </a:tr>
              <a:tr h="2293650">
                <a:tc>
                  <a:txBody>
                    <a:bodyPr/>
                    <a:lstStyle/>
                    <a:p>
                      <a:r>
                        <a:rPr lang="en-US" sz="1400" b="1" dirty="0"/>
                        <a:t>Scope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Approves and establishes</a:t>
                      </a:r>
                      <a:r>
                        <a:rPr lang="en-US" sz="1400" dirty="0"/>
                        <a:t> clinical data models and knowledge artifacts as having </a:t>
                      </a:r>
                      <a:r>
                        <a:rPr lang="en-US" sz="1400" i="0" dirty="0">
                          <a:solidFill>
                            <a:schemeClr val="tx1"/>
                          </a:solidFill>
                        </a:rPr>
                        <a:t>HSPC/CIIC clinical endorsement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Defines and oversees </a:t>
                      </a:r>
                      <a:r>
                        <a:rPr lang="en-US" sz="1400" dirty="0"/>
                        <a:t>the process for clinical model and knowledge artifact </a:t>
                      </a:r>
                      <a:r>
                        <a:rPr lang="en-US" sz="1400" i="0" dirty="0"/>
                        <a:t>governance with input from the Quality Assurance Group and resolves issues that rise above the Project Coordination </a:t>
                      </a:r>
                      <a:r>
                        <a:rPr lang="en-US" sz="1400" dirty="0"/>
                        <a:t>and Quality Assurance Groups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Establishes</a:t>
                      </a:r>
                      <a:r>
                        <a:rPr lang="en-US" sz="1400" dirty="0"/>
                        <a:t> priorities for the clinical projects and activities of CIIC/HSPC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Approves </a:t>
                      </a:r>
                      <a:r>
                        <a:rPr lang="en-US" sz="1400" dirty="0"/>
                        <a:t>the process for recruiting and engaging clinically driven projects with CIIC/HSPC (Does NOT conduct the process itself)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Oversight and monitoring </a:t>
                      </a:r>
                      <a:r>
                        <a:rPr lang="en-US" sz="1400" dirty="0"/>
                        <a:t>of clinical projects </a:t>
                      </a:r>
                      <a:r>
                        <a:rPr lang="en-US" sz="1400" i="0" dirty="0"/>
                        <a:t>with support of the Projects Group </a:t>
                      </a:r>
                      <a:r>
                        <a:rPr lang="en-US" sz="1400" dirty="0"/>
                        <a:t>(NOT day to day coordination with the projects)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Facilitates collaboration </a:t>
                      </a:r>
                      <a:r>
                        <a:rPr lang="en-US" sz="1400" dirty="0"/>
                        <a:t>across medical societies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Aggregates and consolidate clinical input </a:t>
                      </a:r>
                      <a:r>
                        <a:rPr lang="en-US" sz="1400" dirty="0"/>
                        <a:t>to Technical and Commercial Adoption Councils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Receives operational support from the Executive Offices of HSPC/CIIC </a:t>
                      </a:r>
                      <a:r>
                        <a:rPr lang="en-US" sz="1400" dirty="0"/>
                        <a:t>for project management and other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Recommends</a:t>
                      </a:r>
                      <a:r>
                        <a:rPr lang="en-US" sz="1400" dirty="0"/>
                        <a:t> clinical representatives to the Board Nominating Committee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454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dirty="0"/>
                        <a:t>Chair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dirty="0"/>
                        <a:t>Elected by Council members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34556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400" b="1" dirty="0"/>
                        <a:t>Membership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Each member organization can appoint a representative as a voting member to the Clinical Council.  Member organizations are encouraged to appoint representatives with a clinical background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dirty="0"/>
                        <a:t>Board appoints one voting board member to the Council to act as a liaison between the Council and the Board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i="0" dirty="0"/>
                        <a:t>Related C-Suite representatives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36219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400" b="1" dirty="0"/>
                        <a:t>Member Commitment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Participate in Clinical Council calls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Attend CIIC/HSPC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Promote CIIC/HSPC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709764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037E8-9AE0-7647-B926-E50DF41C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12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1C7A-E2E6-447F-B6AA-366B57B5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58806"/>
            <a:ext cx="11355265" cy="614813"/>
          </a:xfrm>
        </p:spPr>
        <p:txBody>
          <a:bodyPr>
            <a:normAutofit fontScale="90000"/>
          </a:bodyPr>
          <a:lstStyle/>
          <a:p>
            <a:r>
              <a:rPr lang="en-US" dirty="0"/>
              <a:t>Clinical Council – Groups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5D2D91-7720-4511-9CAC-842E73E19DDB}"/>
              </a:ext>
            </a:extLst>
          </p:cNvPr>
          <p:cNvSpPr/>
          <p:nvPr/>
        </p:nvSpPr>
        <p:spPr>
          <a:xfrm>
            <a:off x="4496333" y="673619"/>
            <a:ext cx="3245750" cy="86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Council</a:t>
            </a:r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2CE4866C-3C88-4D5D-AC35-53F28DD4731A}"/>
              </a:ext>
            </a:extLst>
          </p:cNvPr>
          <p:cNvSpPr/>
          <p:nvPr/>
        </p:nvSpPr>
        <p:spPr>
          <a:xfrm>
            <a:off x="7907734" y="2109064"/>
            <a:ext cx="2370427" cy="130007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Clinical Quality Assurance Group</a:t>
            </a:r>
          </a:p>
          <a:p>
            <a:pPr lvl="0" algn="ctr">
              <a:defRPr/>
            </a:pPr>
            <a:r>
              <a:rPr lang="en-US" sz="1400" i="1" dirty="0">
                <a:solidFill>
                  <a:prstClr val="white"/>
                </a:solidFill>
              </a:rPr>
              <a:t>CMO/CMIO provides staff support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525BDFA6-F3E7-48D8-8C31-7A748958D094}"/>
              </a:ext>
            </a:extLst>
          </p:cNvPr>
          <p:cNvSpPr/>
          <p:nvPr/>
        </p:nvSpPr>
        <p:spPr>
          <a:xfrm>
            <a:off x="2001483" y="2109064"/>
            <a:ext cx="2329197" cy="1298448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Projects Strategic Coordination Group</a:t>
            </a:r>
          </a:p>
          <a:p>
            <a:pPr lvl="0" algn="ctr">
              <a:defRPr/>
            </a:pPr>
            <a:r>
              <a:rPr lang="en-US" sz="1400" i="1" dirty="0">
                <a:solidFill>
                  <a:schemeClr val="bg1"/>
                </a:solidFill>
              </a:rPr>
              <a:t>CMO/CMIO provides staff support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30CC73-81A6-7A46-9461-851F2B0F407A}"/>
              </a:ext>
            </a:extLst>
          </p:cNvPr>
          <p:cNvSpPr/>
          <p:nvPr/>
        </p:nvSpPr>
        <p:spPr>
          <a:xfrm>
            <a:off x="1704657" y="3429000"/>
            <a:ext cx="4325602" cy="2840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and validate the processes around projects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Solicit project applications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project applications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Oversee the status of projects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Inform and advise the Clinical Council on projects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AC67F0-1E52-D844-9E34-5E376C239AF8}"/>
              </a:ext>
            </a:extLst>
          </p:cNvPr>
          <p:cNvSpPr/>
          <p:nvPr/>
        </p:nvSpPr>
        <p:spPr>
          <a:xfrm>
            <a:off x="7408526" y="3429000"/>
            <a:ext cx="4239615" cy="2917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Define and oversee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 governance process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Ensures that work across projects is aligned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Ensures that project work complies with CIIC/HSPC adopted standards and specifications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68367291-D9DF-42EC-ADAF-2AAB1D6F1811}"/>
              </a:ext>
            </a:extLst>
          </p:cNvPr>
          <p:cNvCxnSpPr>
            <a:cxnSpLocks/>
          </p:cNvCxnSpPr>
          <p:nvPr/>
        </p:nvCxnSpPr>
        <p:spPr>
          <a:xfrm>
            <a:off x="6119208" y="1819620"/>
            <a:ext cx="2973741" cy="255098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A8182633-B897-47E8-9FEA-F9E522935C79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 rot="5400000">
            <a:off x="4359263" y="349118"/>
            <a:ext cx="566765" cy="295312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6950812-3812-564B-A395-5C6A39A8B069}"/>
              </a:ext>
            </a:extLst>
          </p:cNvPr>
          <p:cNvSpPr txBox="1"/>
          <p:nvPr/>
        </p:nvSpPr>
        <p:spPr>
          <a:xfrm>
            <a:off x="3370338" y="5621105"/>
            <a:ext cx="5582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Chairs of each group are appointed by the Clinical Council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65E5-1A10-FD4B-95BF-212E70ED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8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661F-4582-433A-81A2-DB0B5143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32" y="167164"/>
            <a:ext cx="10515600" cy="634116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Projects Strategic Coordination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CCAA-8AC0-4353-AE2E-6CC4506C7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017"/>
            <a:ext cx="10515600" cy="537568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Purpose:  </a:t>
            </a:r>
            <a:r>
              <a:rPr lang="en-US" sz="2500" dirty="0"/>
              <a:t>Oversee HSPC/CIIC projects and Inform and advise the Clinical Council on projects</a:t>
            </a:r>
          </a:p>
          <a:p>
            <a:r>
              <a:rPr lang="en-US" b="1" dirty="0"/>
              <a:t>Role</a:t>
            </a:r>
          </a:p>
          <a:p>
            <a:pPr lvl="1"/>
            <a:r>
              <a:rPr lang="en-US" dirty="0"/>
              <a:t>Define and validate the processes around project intake, approval, oversight, and coordination</a:t>
            </a:r>
          </a:p>
          <a:p>
            <a:pPr lvl="1"/>
            <a:r>
              <a:rPr lang="en-US" dirty="0"/>
              <a:t>Solicit project applications</a:t>
            </a:r>
          </a:p>
          <a:p>
            <a:pPr lvl="1"/>
            <a:r>
              <a:rPr lang="en-US" dirty="0"/>
              <a:t>Review project submissions including scope, workflow, use cases, timeline, and resources</a:t>
            </a:r>
          </a:p>
          <a:p>
            <a:pPr lvl="1"/>
            <a:r>
              <a:rPr lang="en-US" dirty="0"/>
              <a:t>Oversee the status of projects</a:t>
            </a:r>
          </a:p>
          <a:p>
            <a:pPr lvl="1"/>
            <a:r>
              <a:rPr lang="en-US" dirty="0"/>
              <a:t>Ensures that HSPC/CIIC resources are available to support project requirements</a:t>
            </a:r>
          </a:p>
          <a:p>
            <a:pPr lvl="1"/>
            <a:r>
              <a:rPr lang="en-US" dirty="0"/>
              <a:t>The role of this group requires the support of clinical, technical, and operational experts</a:t>
            </a:r>
          </a:p>
          <a:p>
            <a:r>
              <a:rPr lang="en-US" b="1" dirty="0"/>
              <a:t>Structure </a:t>
            </a:r>
          </a:p>
          <a:p>
            <a:pPr lvl="1"/>
            <a:r>
              <a:rPr lang="en-US" dirty="0"/>
              <a:t>Reports to Clinical Council</a:t>
            </a:r>
          </a:p>
          <a:p>
            <a:pPr lvl="1"/>
            <a:r>
              <a:rPr lang="en-US" dirty="0"/>
              <a:t>Has Clinical and Technical Council representation</a:t>
            </a:r>
          </a:p>
          <a:p>
            <a:pPr lvl="1"/>
            <a:r>
              <a:rPr lang="en-US" dirty="0"/>
              <a:t>Chair – appointed by the Clinical Council</a:t>
            </a:r>
          </a:p>
          <a:p>
            <a:pPr lvl="1"/>
            <a:r>
              <a:rPr lang="en-US" dirty="0"/>
              <a:t>Technical Council appoints one member to the Group</a:t>
            </a:r>
          </a:p>
          <a:p>
            <a:pPr lvl="1"/>
            <a:r>
              <a:rPr lang="en-US" dirty="0"/>
              <a:t>The COO appoints one representative to the Group</a:t>
            </a:r>
          </a:p>
          <a:p>
            <a:pPr lvl="1"/>
            <a:r>
              <a:rPr lang="en-US" dirty="0"/>
              <a:t>Other members of the Group are appointed by the Clinical Council</a:t>
            </a:r>
          </a:p>
          <a:p>
            <a:pPr lvl="1"/>
            <a:r>
              <a:rPr lang="en-US" dirty="0"/>
              <a:t>Expectation of total membership is up to seven.  This may be changed by the Clinical Council</a:t>
            </a:r>
          </a:p>
          <a:p>
            <a:pPr lvl="1"/>
            <a:r>
              <a:rPr lang="en-US" dirty="0"/>
              <a:t>Must represent an HSPC/CIIC member organization to participate on the Group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78ECE-F21E-5A4E-AC8A-FAA9A5ED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4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D5015-85A5-4FE6-B3D9-1F53F29F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Clinical Quality Assurance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97606-576D-4662-8EE9-EDE20A46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Purpose:  </a:t>
            </a:r>
            <a:r>
              <a:rPr lang="en-US" sz="2500" dirty="0"/>
              <a:t>Ensure that the expert content (e.g., terms, models, knowledge, services, workflows) produced is clinically coherent and consistent</a:t>
            </a:r>
          </a:p>
          <a:p>
            <a:r>
              <a:rPr lang="en-US" b="1" dirty="0"/>
              <a:t>Role</a:t>
            </a:r>
          </a:p>
          <a:p>
            <a:pPr lvl="1"/>
            <a:r>
              <a:rPr lang="en-US" dirty="0"/>
              <a:t>Ensures that clinical concepts expressed in models, knowledge artifacts, and services are aligned and clinically appropriate</a:t>
            </a:r>
          </a:p>
          <a:p>
            <a:pPr lvl="1"/>
            <a:r>
              <a:rPr lang="en-US" dirty="0"/>
              <a:t>Ensures that project work complies with CIIC/HSPC  adopted standards and specifications</a:t>
            </a:r>
          </a:p>
          <a:p>
            <a:pPr lvl="1"/>
            <a:r>
              <a:rPr lang="en-US" dirty="0"/>
              <a:t>Establishes and oversees the cross-domain/cross-specialty expert content approval processes</a:t>
            </a:r>
          </a:p>
          <a:p>
            <a:r>
              <a:rPr lang="en-US" b="1" dirty="0"/>
              <a:t>Structure</a:t>
            </a:r>
          </a:p>
          <a:p>
            <a:pPr lvl="1"/>
            <a:r>
              <a:rPr lang="en-US" dirty="0"/>
              <a:t>Reports to Clinical Council</a:t>
            </a:r>
          </a:p>
          <a:p>
            <a:pPr lvl="1"/>
            <a:r>
              <a:rPr lang="en-US" dirty="0"/>
              <a:t>Has clinical and technical Council representation</a:t>
            </a:r>
          </a:p>
          <a:p>
            <a:pPr lvl="1"/>
            <a:r>
              <a:rPr lang="en-US" dirty="0"/>
              <a:t>Chair – appointed by the Clinical Council</a:t>
            </a:r>
          </a:p>
          <a:p>
            <a:pPr lvl="1"/>
            <a:r>
              <a:rPr lang="en-US" dirty="0"/>
              <a:t>Technical Council appoints one member to the Group</a:t>
            </a:r>
          </a:p>
          <a:p>
            <a:pPr lvl="1"/>
            <a:r>
              <a:rPr lang="en-US" dirty="0"/>
              <a:t>Other members of the Group are appointed by the Clinical Council</a:t>
            </a:r>
          </a:p>
          <a:p>
            <a:pPr lvl="1"/>
            <a:r>
              <a:rPr lang="en-US" dirty="0"/>
              <a:t>Expectation of total membership is up to seven.  This may be changed by the Clinical Council</a:t>
            </a:r>
          </a:p>
          <a:p>
            <a:pPr lvl="1"/>
            <a:r>
              <a:rPr lang="en-US" dirty="0"/>
              <a:t>Must represent an HSPC/CIIC member organization to participate on the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341AC-6F5C-7A46-BFAE-472BB055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78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CACF0B-0822-4DBE-A925-FC568590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Council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B17A5-B611-49AA-A40A-AB2EE0F71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BB985-AF32-9145-9A5D-BE78956F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4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ADE6-D7BA-49FF-A566-907B91F1E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155" y="200770"/>
            <a:ext cx="10515600" cy="711741"/>
          </a:xfrm>
        </p:spPr>
        <p:txBody>
          <a:bodyPr>
            <a:normAutofit/>
          </a:bodyPr>
          <a:lstStyle/>
          <a:p>
            <a:r>
              <a:rPr lang="en-US" dirty="0"/>
              <a:t>Board Committee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A6989D-B723-4DAA-A5A2-D44B94C6802E}"/>
              </a:ext>
            </a:extLst>
          </p:cNvPr>
          <p:cNvSpPr/>
          <p:nvPr/>
        </p:nvSpPr>
        <p:spPr>
          <a:xfrm>
            <a:off x="3414272" y="1264752"/>
            <a:ext cx="4379899" cy="748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</a:t>
            </a: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209A4147-7C92-4591-BB97-698CFD22D940}"/>
              </a:ext>
            </a:extLst>
          </p:cNvPr>
          <p:cNvSpPr/>
          <p:nvPr/>
        </p:nvSpPr>
        <p:spPr>
          <a:xfrm>
            <a:off x="4769565" y="2602983"/>
            <a:ext cx="1669312" cy="59436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Nominating Committee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6DC3120D-5A88-4F6A-B8A8-7CB158145027}"/>
              </a:ext>
            </a:extLst>
          </p:cNvPr>
          <p:cNvSpPr/>
          <p:nvPr/>
        </p:nvSpPr>
        <p:spPr>
          <a:xfrm>
            <a:off x="2295425" y="2602983"/>
            <a:ext cx="1669312" cy="59436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Finance Committee</a:t>
            </a: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2A424D7A-59DC-4430-B0A6-7ACDB5612F0A}"/>
              </a:ext>
            </a:extLst>
          </p:cNvPr>
          <p:cNvSpPr/>
          <p:nvPr/>
        </p:nvSpPr>
        <p:spPr>
          <a:xfrm>
            <a:off x="7325950" y="2602983"/>
            <a:ext cx="1669312" cy="59436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Laws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Committee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C93F6AD3-A694-4EC6-A022-AB47859F2BF7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16200000" flipH="1">
            <a:off x="6587562" y="1029938"/>
            <a:ext cx="589705" cy="25563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32AD3D2-8207-4DF1-A629-D0A5E0951DFF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5604221" y="2013278"/>
            <a:ext cx="1" cy="589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E474F808-CE3D-44CC-990E-4A0B39AA766E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5400000">
            <a:off x="4072300" y="1071060"/>
            <a:ext cx="589705" cy="247414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E06E70C-4759-41DA-BF7D-25D8F656C2ED}"/>
              </a:ext>
            </a:extLst>
          </p:cNvPr>
          <p:cNvSpPr/>
          <p:nvPr/>
        </p:nvSpPr>
        <p:spPr>
          <a:xfrm>
            <a:off x="684553" y="3824225"/>
            <a:ext cx="10684031" cy="23800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approves appointment of CEO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CEO recommends and Board approves appointment of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COO, CIO, CTO, CMO, and CMIO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 establishes policy around governance of Finance, Nominating, and By Laws committees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Finance, Nominating and By Laws Committees are Chaired by a Board Member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Voting committee members represent organizations that are members of HSPC/CIIC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Committee membership can be supplemented with specific experts as non-voting members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 number of committees to start to keep burden of committee work manageable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need an executive committee at this time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370A419-60C8-6748-A854-811C3C50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3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BA9C-CA99-4326-94B7-2DECDBE1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8986"/>
          </a:xfrm>
        </p:spPr>
        <p:txBody>
          <a:bodyPr>
            <a:normAutofit/>
          </a:bodyPr>
          <a:lstStyle/>
          <a:p>
            <a:r>
              <a:rPr lang="en-US" dirty="0"/>
              <a:t>Technical Council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04B3A4-5A26-4080-9E36-3FB14F054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20643"/>
              </p:ext>
            </p:extLst>
          </p:nvPr>
        </p:nvGraphicFramePr>
        <p:xfrm>
          <a:off x="156309" y="700785"/>
          <a:ext cx="11746522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016">
                  <a:extLst>
                    <a:ext uri="{9D8B030D-6E8A-4147-A177-3AD203B41FA5}">
                      <a16:colId xmlns:a16="http://schemas.microsoft.com/office/drawing/2014/main" val="1652274599"/>
                    </a:ext>
                  </a:extLst>
                </a:gridCol>
                <a:gridCol w="9947506">
                  <a:extLst>
                    <a:ext uri="{9D8B030D-6E8A-4147-A177-3AD203B41FA5}">
                      <a16:colId xmlns:a16="http://schemas.microsoft.com/office/drawing/2014/main" val="1750211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Purpose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dirty="0">
                          <a:solidFill>
                            <a:schemeClr val="accent1"/>
                          </a:solidFill>
                        </a:rPr>
                        <a:t>Ensures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</a:rPr>
                        <a:t> that technical work and products across HSPC/CIIC enables HSPC/CIIC’s vision and strategy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i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92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Scope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dirty="0">
                          <a:solidFill>
                            <a:schemeClr val="accent1"/>
                          </a:solidFill>
                        </a:rPr>
                        <a:t>Oversee selection of and ensure</a:t>
                      </a:r>
                      <a:r>
                        <a:rPr lang="en-US" sz="1400" i="0" dirty="0"/>
                        <a:t> </a:t>
                      </a:r>
                      <a:r>
                        <a:rPr lang="en-US" sz="1400" dirty="0"/>
                        <a:t>consistent use of standards, principles, and practices in: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Reference model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Clinical data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Workflow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Knowledge representation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Identify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gaps</a:t>
                      </a:r>
                      <a:r>
                        <a:rPr lang="en-US" sz="1400" dirty="0"/>
                        <a:t> in standards and identify strategies to address gaps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Set priorities for and provide </a:t>
                      </a: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technical oversight </a:t>
                      </a:r>
                      <a:r>
                        <a:rPr lang="en-US" sz="1400" i="0" dirty="0"/>
                        <a:t>to HSPC’s product catalogue, including: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Developers sandbox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Tooling (including the model repository)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Testing and certification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App Store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Support the Clinical Council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developing standards compliant models, tooling support, and technical advice</a:t>
                      </a:r>
                      <a:endParaRPr lang="en-US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Support COO in execution </a:t>
                      </a:r>
                      <a:r>
                        <a:rPr lang="en-US" sz="1400" dirty="0"/>
                        <a:t>of technical infrastructure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Recommends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technical  representatives to the Board Nominating Committee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45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Chair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Elected by Council members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708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Membership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Each member organization can appoint a representative as a voting member to the Technical Council.  Member organizations are encouraged to appoint representatives with a technical  background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Board appoints one voting board member to the Council to act as a liaison between the Council and the Board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Related C-Suite representatives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0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Member Commitment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Participate in Technical Council calls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Attend CIIC/HSPC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Promote CIIC/HSPC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27264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30D69-664E-FA4A-A55C-C0CABB6D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EC23F5-84D6-41B3-BD74-7BE938C6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Adoption Council – Planned for 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DCA9B-0A65-42F1-8E87-6043334253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F95112-464E-8E4E-AFA3-C51D3B72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9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BA9C-CA99-4326-94B7-2DECDBE1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756"/>
            <a:ext cx="10515600" cy="1325563"/>
          </a:xfrm>
        </p:spPr>
        <p:txBody>
          <a:bodyPr/>
          <a:lstStyle/>
          <a:p>
            <a:r>
              <a:rPr lang="en-US" dirty="0"/>
              <a:t>Commercial Adoption Council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04B3A4-5A26-4080-9E36-3FB14F054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98760"/>
              </p:ext>
            </p:extLst>
          </p:nvPr>
        </p:nvGraphicFramePr>
        <p:xfrm>
          <a:off x="981765" y="1046585"/>
          <a:ext cx="10372035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75">
                  <a:extLst>
                    <a:ext uri="{9D8B030D-6E8A-4147-A177-3AD203B41FA5}">
                      <a16:colId xmlns:a16="http://schemas.microsoft.com/office/drawing/2014/main" val="1652274599"/>
                    </a:ext>
                  </a:extLst>
                </a:gridCol>
                <a:gridCol w="8595360">
                  <a:extLst>
                    <a:ext uri="{9D8B030D-6E8A-4147-A177-3AD203B41FA5}">
                      <a16:colId xmlns:a16="http://schemas.microsoft.com/office/drawing/2014/main" val="175021104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Purpose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Advises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HSPC/CIIC on commercial adoption and engagement strategies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92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Scope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Provides guidance </a:t>
                      </a:r>
                      <a:r>
                        <a:rPr lang="en-US" sz="1600" dirty="0"/>
                        <a:t>on the process for recruiting and engaging commercial companies in accessing and deploying CIIC/HSPC work products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Coordinates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chemeClr val="dk1"/>
                          </a:solidFill>
                        </a:rPr>
                        <a:t>engagement of commercial entities to advance adoption of non-proprietary standards (e.g.,  data models, FHIR, SMART and SOA)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Facilitates collaboration </a:t>
                      </a:r>
                      <a:r>
                        <a:rPr lang="en-US" sz="1600" dirty="0"/>
                        <a:t>across commercial</a:t>
                      </a:r>
                      <a:r>
                        <a:rPr lang="en-US" sz="1600" baseline="0" dirty="0"/>
                        <a:t> entities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Aggregates and consolidates commercial input </a:t>
                      </a:r>
                      <a:r>
                        <a:rPr lang="en-US" sz="1600" dirty="0"/>
                        <a:t>to Technical and Clinical Councils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Recommends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commercial representatives to the Board Nominating Committee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45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Chair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Elected by Council members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69975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b="1" dirty="0"/>
                        <a:t>Membership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member organization can appoint a representative as a voting member to the Commercial Adoption Council.  Member organizations are encouraged to appoint representatives with experience in implementation and adoption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Board appoints one voting board member to the Council to act as a liaison between the Council and the Board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Related C-Suite representatives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0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Member Commitment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Participate in Commercial Adoption Council calls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Attend CIIC/HSPC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Promote CIIC/HSPC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8904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79414-731D-5241-9013-B297739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27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EC23F5-84D6-41B3-BD74-7BE938C6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Implementation Council – Planned for 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DCA9B-0A65-42F1-8E87-6043334253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11C2B1-E2A8-C54B-AC01-39B0F41D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24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BA9C-CA99-4326-94B7-2DECDBE1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756"/>
            <a:ext cx="10515600" cy="1325563"/>
          </a:xfrm>
        </p:spPr>
        <p:txBody>
          <a:bodyPr/>
          <a:lstStyle/>
          <a:p>
            <a:r>
              <a:rPr lang="en-US" dirty="0"/>
              <a:t>Provider Implementation Council </a:t>
            </a:r>
            <a:r>
              <a:rPr lang="en-US" sz="3600" dirty="0"/>
              <a:t>(Planned)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F04B3A4-5A26-4080-9E36-3FB14F054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056070"/>
              </p:ext>
            </p:extLst>
          </p:nvPr>
        </p:nvGraphicFramePr>
        <p:xfrm>
          <a:off x="981765" y="1046585"/>
          <a:ext cx="10372035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75">
                  <a:extLst>
                    <a:ext uri="{9D8B030D-6E8A-4147-A177-3AD203B41FA5}">
                      <a16:colId xmlns:a16="http://schemas.microsoft.com/office/drawing/2014/main" val="1652274599"/>
                    </a:ext>
                  </a:extLst>
                </a:gridCol>
                <a:gridCol w="8595360">
                  <a:extLst>
                    <a:ext uri="{9D8B030D-6E8A-4147-A177-3AD203B41FA5}">
                      <a16:colId xmlns:a16="http://schemas.microsoft.com/office/drawing/2014/main" val="175021104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Purpose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Advises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HSPC/CIIC on provider implementation and engagement strategies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92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Scope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Provides guidance </a:t>
                      </a:r>
                      <a:r>
                        <a:rPr lang="en-US" sz="1600" dirty="0"/>
                        <a:t>on the process for recruiting and engaging providers in accessing and implementing CIIC/HSPC work products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Coordinates</a:t>
                      </a:r>
                      <a:r>
                        <a:rPr lang="en-US" sz="1600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0" baseline="0" dirty="0">
                          <a:solidFill>
                            <a:schemeClr val="dk1"/>
                          </a:solidFill>
                        </a:rPr>
                        <a:t>engagement of implementing providers to advance adoption of non-proprietary standards (e.g.,  data models, FHIR, SMART and SOA)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Facilitates collaboration </a:t>
                      </a:r>
                      <a:r>
                        <a:rPr lang="en-US" sz="1600" dirty="0"/>
                        <a:t>across </a:t>
                      </a:r>
                      <a:r>
                        <a:rPr lang="en-US" sz="1600" b="0" baseline="0" dirty="0">
                          <a:solidFill>
                            <a:schemeClr val="dk1"/>
                          </a:solidFill>
                        </a:rPr>
                        <a:t>implementing </a:t>
                      </a:r>
                      <a:r>
                        <a:rPr lang="en-US" sz="1600" dirty="0"/>
                        <a:t>provider </a:t>
                      </a:r>
                      <a:r>
                        <a:rPr lang="en-US" sz="1600" baseline="0" dirty="0"/>
                        <a:t>entities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/>
                          </a:solidFill>
                        </a:rPr>
                        <a:t>Aggregates and consolidates implementing providers input </a:t>
                      </a:r>
                      <a:r>
                        <a:rPr lang="en-US" sz="1600" dirty="0"/>
                        <a:t>to Technical and Clinical Councils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Recommends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implementing provider representatives to the Board Nominating Committee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545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Chair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Elected by Council members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699759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1600" b="1" dirty="0"/>
                        <a:t>Membership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member organization can appoint a representative as a voting member to the Provider Implementation Council.  Member organizations are encouraged to appoint representatives with experience in implementation and adoption in provider organizations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Board appoints one voting board member to the Council to act as a liaison between the Council and the Board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Related C-Suite representatives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0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Member Commitment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Participate in Provider Implementation Council calls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Attend CIIC/HSPC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Promote CIIC/HSPC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8904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50E03-24C5-0441-BCBD-077F972D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9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7AB3-113B-4087-A5E5-A91EDFFD8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86" y="386390"/>
            <a:ext cx="10515600" cy="1325563"/>
          </a:xfrm>
        </p:spPr>
        <p:txBody>
          <a:bodyPr/>
          <a:lstStyle/>
          <a:p>
            <a:r>
              <a:rPr lang="en-US" dirty="0"/>
              <a:t>Elected and Appointed Chairs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7EE8B92-6894-A043-A6DD-F075125926CB}"/>
              </a:ext>
            </a:extLst>
          </p:cNvPr>
          <p:cNvGrpSpPr/>
          <p:nvPr/>
        </p:nvGrpSpPr>
        <p:grpSpPr>
          <a:xfrm>
            <a:off x="496186" y="1821952"/>
            <a:ext cx="3469758" cy="3480060"/>
            <a:chOff x="546931" y="1690687"/>
            <a:chExt cx="2999574" cy="320230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1BDE92-10D6-274A-94AE-AB08A630EFCF}"/>
                </a:ext>
              </a:extLst>
            </p:cNvPr>
            <p:cNvSpPr/>
            <p:nvPr/>
          </p:nvSpPr>
          <p:spPr>
            <a:xfrm>
              <a:off x="546931" y="1690687"/>
              <a:ext cx="299957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Elected Chairs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FE14ADB-06A2-2444-B7E1-02DC7F9E65B3}"/>
                </a:ext>
              </a:extLst>
            </p:cNvPr>
            <p:cNvSpPr/>
            <p:nvPr/>
          </p:nvSpPr>
          <p:spPr>
            <a:xfrm>
              <a:off x="546931" y="2332674"/>
              <a:ext cx="2999574" cy="25603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Clinical Council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Technical Council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Commercial Adoption Council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1A14E80-D46D-5B46-8AEC-E3FD1E7D9752}"/>
              </a:ext>
            </a:extLst>
          </p:cNvPr>
          <p:cNvGrpSpPr/>
          <p:nvPr/>
        </p:nvGrpSpPr>
        <p:grpSpPr>
          <a:xfrm>
            <a:off x="4391247" y="1821952"/>
            <a:ext cx="7304567" cy="3480060"/>
            <a:chOff x="546931" y="1690687"/>
            <a:chExt cx="2999574" cy="32023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9216355-C1E0-6746-B706-4585B3781F9A}"/>
                </a:ext>
              </a:extLst>
            </p:cNvPr>
            <p:cNvSpPr/>
            <p:nvPr/>
          </p:nvSpPr>
          <p:spPr>
            <a:xfrm>
              <a:off x="546931" y="1690687"/>
              <a:ext cx="299957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Appointed Chairs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992391-E4B5-9043-B935-3E1A94128B2D}"/>
                </a:ext>
              </a:extLst>
            </p:cNvPr>
            <p:cNvSpPr/>
            <p:nvPr/>
          </p:nvSpPr>
          <p:spPr>
            <a:xfrm>
              <a:off x="546931" y="2332674"/>
              <a:ext cx="2999574" cy="25603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Projects Strategic Coordination Group – Appointed by Clinical Council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Strategic Clinical Quality Assurance Group – Appointed by Clinical Council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D263265-30EE-B346-9E81-B825C318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7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C1BC-0297-4B3E-ADBE-7953AA87B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19" y="70563"/>
            <a:ext cx="10515600" cy="1325563"/>
          </a:xfrm>
        </p:spPr>
        <p:txBody>
          <a:bodyPr/>
          <a:lstStyle/>
          <a:p>
            <a:r>
              <a:rPr lang="en-US" dirty="0"/>
              <a:t>Board Membership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1A4E1F-E694-4346-A094-BFDBEAF3E671}"/>
              </a:ext>
            </a:extLst>
          </p:cNvPr>
          <p:cNvGrpSpPr/>
          <p:nvPr/>
        </p:nvGrpSpPr>
        <p:grpSpPr>
          <a:xfrm>
            <a:off x="546931" y="1109571"/>
            <a:ext cx="2999574" cy="3480060"/>
            <a:chOff x="546931" y="1690687"/>
            <a:chExt cx="2999574" cy="32023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611482-3E2A-462D-9AC1-AAC0CA6E0454}"/>
                </a:ext>
              </a:extLst>
            </p:cNvPr>
            <p:cNvSpPr/>
            <p:nvPr/>
          </p:nvSpPr>
          <p:spPr>
            <a:xfrm>
              <a:off x="546931" y="1690687"/>
              <a:ext cx="2999574" cy="64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Voting Members *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68CF6B0-2C1D-4918-A60E-EBC874011551}"/>
                </a:ext>
              </a:extLst>
            </p:cNvPr>
            <p:cNvSpPr/>
            <p:nvPr/>
          </p:nvSpPr>
          <p:spPr>
            <a:xfrm>
              <a:off x="546931" y="2332674"/>
              <a:ext cx="2999574" cy="25603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Stan Huff, Chair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Wayne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Wilbright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Jonathan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Nebeker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Frank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Opelka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Steve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Hasley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Steve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Waldren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CEO – Oscar Diaz</a:t>
              </a:r>
            </a:p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* </a:t>
              </a:r>
              <a:r>
                <a:rPr lang="en-US" sz="1600" i="1" dirty="0">
                  <a:solidFill>
                    <a:schemeClr val="accent1">
                      <a:lumMod val="75000"/>
                    </a:schemeClr>
                  </a:solidFill>
                </a:rPr>
                <a:t>Voting members would be candidates for appointment to Councils as Board liaison</a:t>
              </a:r>
              <a:endParaRPr lang="en-US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BCB20C-B359-44C5-A7FF-7BB7E8F2292C}"/>
              </a:ext>
            </a:extLst>
          </p:cNvPr>
          <p:cNvGrpSpPr/>
          <p:nvPr/>
        </p:nvGrpSpPr>
        <p:grpSpPr>
          <a:xfrm>
            <a:off x="4596213" y="1129491"/>
            <a:ext cx="2999574" cy="3460140"/>
            <a:chOff x="4127619" y="1690688"/>
            <a:chExt cx="2999574" cy="243911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F3F4776-36E5-47E1-80EA-809FB7F3CCCF}"/>
                </a:ext>
              </a:extLst>
            </p:cNvPr>
            <p:cNvSpPr/>
            <p:nvPr/>
          </p:nvSpPr>
          <p:spPr>
            <a:xfrm>
              <a:off x="4127619" y="1690688"/>
              <a:ext cx="2999574" cy="4866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Advisors</a:t>
              </a:r>
            </a:p>
            <a:p>
              <a:pPr algn="ctr"/>
              <a:r>
                <a:rPr lang="en-US" b="1" dirty="0"/>
                <a:t>Non-Voting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FBA4AF-1741-4437-B4AA-698069FE2EE5}"/>
                </a:ext>
              </a:extLst>
            </p:cNvPr>
            <p:cNvSpPr/>
            <p:nvPr/>
          </p:nvSpPr>
          <p:spPr>
            <a:xfrm>
              <a:off x="4127619" y="2183149"/>
              <a:ext cx="2999574" cy="19466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Keith White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Jimmy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Tcheng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Chuck Jaffe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Russ Leftwich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C369E6-FA2A-47B5-89E4-657C8892A926}"/>
              </a:ext>
            </a:extLst>
          </p:cNvPr>
          <p:cNvGrpSpPr/>
          <p:nvPr/>
        </p:nvGrpSpPr>
        <p:grpSpPr>
          <a:xfrm>
            <a:off x="8645495" y="1131903"/>
            <a:ext cx="2999574" cy="3457727"/>
            <a:chOff x="8055836" y="1695006"/>
            <a:chExt cx="2999574" cy="21316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BBE8115-811E-40E1-8894-86149CA1BF8B}"/>
                </a:ext>
              </a:extLst>
            </p:cNvPr>
            <p:cNvSpPr/>
            <p:nvPr/>
          </p:nvSpPr>
          <p:spPr>
            <a:xfrm>
              <a:off x="8055836" y="1695006"/>
              <a:ext cx="2999574" cy="4245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Executive Staff Support</a:t>
              </a:r>
            </a:p>
            <a:p>
              <a:pPr algn="ctr"/>
              <a:r>
                <a:rPr lang="en-US" b="1" dirty="0"/>
                <a:t>Non-Voting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87C069-16AF-4032-9C8E-7BC2EF615890}"/>
                </a:ext>
              </a:extLst>
            </p:cNvPr>
            <p:cNvSpPr/>
            <p:nvPr/>
          </p:nvSpPr>
          <p:spPr>
            <a:xfrm>
              <a:off x="8055836" y="2128497"/>
              <a:ext cx="2999574" cy="16981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CMO – Viet Nguyen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CMIO – Julia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Skapik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CTO – Preston Lee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CIO – Bo </a:t>
              </a:r>
              <a:r>
                <a:rPr lang="en-US" dirty="0" err="1">
                  <a:solidFill>
                    <a:schemeClr val="accent1">
                      <a:lumMod val="75000"/>
                    </a:schemeClr>
                  </a:solidFill>
                </a:rPr>
                <a:t>Dagnall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COO/CFO – Laura Heermann Langford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Board Secretary – TBD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7884D4-E89A-4EA8-9B26-79F37D8AC8AA}"/>
              </a:ext>
            </a:extLst>
          </p:cNvPr>
          <p:cNvGrpSpPr/>
          <p:nvPr/>
        </p:nvGrpSpPr>
        <p:grpSpPr>
          <a:xfrm>
            <a:off x="195129" y="4783360"/>
            <a:ext cx="11795760" cy="1906845"/>
            <a:chOff x="195129" y="4783360"/>
            <a:chExt cx="11795760" cy="190684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16490CA-34F6-4352-BA4D-6FD2B025E70A}"/>
                </a:ext>
              </a:extLst>
            </p:cNvPr>
            <p:cNvSpPr/>
            <p:nvPr/>
          </p:nvSpPr>
          <p:spPr>
            <a:xfrm>
              <a:off x="195129" y="5135725"/>
              <a:ext cx="11795760" cy="15544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The Board shall consist of eleven (11) individuals, as follows: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 (a)    The Chair of the Board, who shall be selected from the senior executive ranks of any one of the Benefactor Members for a three-year term as Chair and Director;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 (b)    The Corporation's Chief Executive Officer, ex officio;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 (c)    Six Directors, who shall be selected from among the representatives of the Benefactor Members, and </a:t>
              </a:r>
            </a:p>
            <a:p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 (d)    Three Directors "at-large," who need not be affiliated with a Benefactor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C0A84D-4AE4-48A3-92E2-8B9C2B1EDA8E}"/>
                </a:ext>
              </a:extLst>
            </p:cNvPr>
            <p:cNvSpPr/>
            <p:nvPr/>
          </p:nvSpPr>
          <p:spPr>
            <a:xfrm>
              <a:off x="195129" y="4783360"/>
              <a:ext cx="11795760" cy="3466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By-Laws Language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0BFE7F-084A-6A4B-99C6-302CF33D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7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2A8CB8-5A51-41AF-A52C-88F97318A6A0}"/>
              </a:ext>
            </a:extLst>
          </p:cNvPr>
          <p:cNvSpPr/>
          <p:nvPr/>
        </p:nvSpPr>
        <p:spPr>
          <a:xfrm>
            <a:off x="288305" y="283143"/>
            <a:ext cx="4379899" cy="748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EE0BDC-12A9-41E1-98C6-7170E63C276B}"/>
              </a:ext>
            </a:extLst>
          </p:cNvPr>
          <p:cNvSpPr/>
          <p:nvPr/>
        </p:nvSpPr>
        <p:spPr>
          <a:xfrm>
            <a:off x="8604313" y="3822959"/>
            <a:ext cx="2589519" cy="107225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(Planned)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Commercial Adoption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E1B4C7-3639-42A0-A45B-65F03E02B041}"/>
              </a:ext>
            </a:extLst>
          </p:cNvPr>
          <p:cNvSpPr/>
          <p:nvPr/>
        </p:nvSpPr>
        <p:spPr>
          <a:xfrm>
            <a:off x="5194269" y="2093131"/>
            <a:ext cx="2704779" cy="91426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Executive Leadership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6C0BD3-3FCE-462D-9944-4592CFAFA7B3}"/>
              </a:ext>
            </a:extLst>
          </p:cNvPr>
          <p:cNvSpPr/>
          <p:nvPr/>
        </p:nvSpPr>
        <p:spPr>
          <a:xfrm>
            <a:off x="243053" y="1114572"/>
            <a:ext cx="4492874" cy="378565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and ensures that the mission and values of the organization are carried out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 strategy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Ensure financial viability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Review and act on findings of the annual financial audit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Approve the appointment of senior management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Board members represent the entity, not the stakeholder group that they come from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Advocate in industry and government for actions that will advance the vision and mission of HSPC/CIIC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</a:rPr>
              <a:t>Represents HSPC/CIIC back to external community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F18D946B-27EA-4B6D-A79A-B2AA48F8D0AB}"/>
              </a:ext>
            </a:extLst>
          </p:cNvPr>
          <p:cNvCxnSpPr>
            <a:stCxn id="4" idx="3"/>
            <a:endCxn id="11" idx="1"/>
          </p:cNvCxnSpPr>
          <p:nvPr/>
        </p:nvCxnSpPr>
        <p:spPr>
          <a:xfrm>
            <a:off x="4668204" y="657406"/>
            <a:ext cx="526065" cy="18928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9C9E7BE-2132-4CA5-8936-43496C9EE618}"/>
              </a:ext>
            </a:extLst>
          </p:cNvPr>
          <p:cNvSpPr/>
          <p:nvPr/>
        </p:nvSpPr>
        <p:spPr>
          <a:xfrm>
            <a:off x="8619681" y="234650"/>
            <a:ext cx="2589519" cy="1499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Council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Recommends Candidates to Board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Nominating Committee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BC6B83-CFDF-411C-B098-20AE30974AE8}"/>
              </a:ext>
            </a:extLst>
          </p:cNvPr>
          <p:cNvSpPr/>
          <p:nvPr/>
        </p:nvSpPr>
        <p:spPr>
          <a:xfrm>
            <a:off x="8627364" y="2031122"/>
            <a:ext cx="2574152" cy="1495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Council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Recommends Candidates to Board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Nominating Committee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D9DD5D36-CA0C-4DEB-B37F-E144C7EF3636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7899048" y="984458"/>
            <a:ext cx="720633" cy="1385046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DD0A7993-EA57-412C-9B2F-B228119439F2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7899048" y="2369504"/>
            <a:ext cx="728316" cy="40961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FF644FDD-F002-4905-8CF9-F6A24CD4DAB7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7899048" y="2369504"/>
            <a:ext cx="705265" cy="198958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8062566-4889-F04D-BBCD-D05784B354F9}"/>
              </a:ext>
            </a:extLst>
          </p:cNvPr>
          <p:cNvSpPr/>
          <p:nvPr/>
        </p:nvSpPr>
        <p:spPr>
          <a:xfrm>
            <a:off x="8627364" y="5213746"/>
            <a:ext cx="2589519" cy="107225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(Planned)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Provider Implementation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</a:t>
            </a:r>
          </a:p>
        </p:txBody>
      </p:sp>
      <p:cxnSp>
        <p:nvCxnSpPr>
          <p:cNvPr id="16" name="Connector: Elbow 18">
            <a:extLst>
              <a:ext uri="{FF2B5EF4-FFF2-40B4-BE49-F238E27FC236}">
                <a16:creationId xmlns:a16="http://schemas.microsoft.com/office/drawing/2014/main" id="{46E87BD8-2D04-8440-8FA4-2F7FD2F56E7D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7899048" y="2369504"/>
            <a:ext cx="728316" cy="338037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F960FB-0D49-264A-B279-0AAFF5449E69}"/>
              </a:ext>
            </a:extLst>
          </p:cNvPr>
          <p:cNvSpPr txBox="1"/>
          <p:nvPr/>
        </p:nvSpPr>
        <p:spPr>
          <a:xfrm>
            <a:off x="7919876" y="6385113"/>
            <a:ext cx="4004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Council Chairs are elected by council members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76957B4-0D32-0440-892A-C6EC8E44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9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C33A-6DBF-4BFC-8201-D462EAB3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38" y="136389"/>
            <a:ext cx="6989028" cy="745351"/>
          </a:xfrm>
        </p:spPr>
        <p:txBody>
          <a:bodyPr/>
          <a:lstStyle/>
          <a:p>
            <a:r>
              <a:rPr lang="en-US" dirty="0"/>
              <a:t>Executive Offices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D74D8B-2696-4C90-B02F-0A79DEF89EA7}"/>
              </a:ext>
            </a:extLst>
          </p:cNvPr>
          <p:cNvSpPr/>
          <p:nvPr/>
        </p:nvSpPr>
        <p:spPr>
          <a:xfrm>
            <a:off x="9283357" y="4158256"/>
            <a:ext cx="25741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</a:t>
            </a:r>
            <a:r>
              <a:rPr lang="en-US" b="1" dirty="0">
                <a:solidFill>
                  <a:prstClr val="white"/>
                </a:solidFill>
                <a:latin typeface="Calibri" panose="020F0502020204030204"/>
              </a:rPr>
              <a:t>Council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F6EB83-AD1F-4300-BEBA-A96233072458}"/>
              </a:ext>
            </a:extLst>
          </p:cNvPr>
          <p:cNvSpPr/>
          <p:nvPr/>
        </p:nvSpPr>
        <p:spPr>
          <a:xfrm>
            <a:off x="709684" y="1073467"/>
            <a:ext cx="10965976" cy="4209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Executive Leadership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796296-7398-4C20-A933-2882F5FA2F28}"/>
              </a:ext>
            </a:extLst>
          </p:cNvPr>
          <p:cNvSpPr/>
          <p:nvPr/>
        </p:nvSpPr>
        <p:spPr>
          <a:xfrm>
            <a:off x="400865" y="3871775"/>
            <a:ext cx="2589519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</a:t>
            </a:r>
            <a:r>
              <a:rPr lang="en-US" b="1" dirty="0">
                <a:solidFill>
                  <a:prstClr val="white"/>
                </a:solidFill>
                <a:latin typeface="Calibri" panose="020F0502020204030204"/>
              </a:rPr>
              <a:t>Council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A236B23-CB61-4C04-BA5B-EA8D0FBD94B6}"/>
              </a:ext>
            </a:extLst>
          </p:cNvPr>
          <p:cNvSpPr/>
          <p:nvPr/>
        </p:nvSpPr>
        <p:spPr>
          <a:xfrm>
            <a:off x="5194167" y="2371186"/>
            <a:ext cx="1483018" cy="745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CEO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F8C6C2-4AE3-47C0-B6F2-45B77960975C}"/>
              </a:ext>
            </a:extLst>
          </p:cNvPr>
          <p:cNvSpPr/>
          <p:nvPr/>
        </p:nvSpPr>
        <p:spPr>
          <a:xfrm>
            <a:off x="5184648" y="4291747"/>
            <a:ext cx="1483018" cy="745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COO/CFO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CB782-6CB1-4C29-96DB-23242E699FF7}"/>
              </a:ext>
            </a:extLst>
          </p:cNvPr>
          <p:cNvSpPr/>
          <p:nvPr/>
        </p:nvSpPr>
        <p:spPr>
          <a:xfrm>
            <a:off x="7084439" y="4334221"/>
            <a:ext cx="1483018" cy="745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CTO/CIO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A9D775A9-6D40-4E76-8A46-2034F21DC5ED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 rot="5400000">
            <a:off x="4397568" y="2796113"/>
            <a:ext cx="1217684" cy="185853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7F3ACD03-81DD-4C60-9591-3BBCE8685969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rot="16200000" flipH="1">
            <a:off x="6271970" y="2780243"/>
            <a:ext cx="1217684" cy="1890272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9A10103B-18E5-42CD-9E19-94FD6D4AC137}"/>
              </a:ext>
            </a:extLst>
          </p:cNvPr>
          <p:cNvCxnSpPr>
            <a:stCxn id="8" idx="2"/>
            <a:endCxn id="9" idx="0"/>
          </p:cNvCxnSpPr>
          <p:nvPr/>
        </p:nvCxnSpPr>
        <p:spPr>
          <a:xfrm rot="5400000">
            <a:off x="5343312" y="3699383"/>
            <a:ext cx="1175210" cy="9519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7A175BC-4937-46D2-9262-A982B21AE736}"/>
              </a:ext>
            </a:extLst>
          </p:cNvPr>
          <p:cNvSpPr/>
          <p:nvPr/>
        </p:nvSpPr>
        <p:spPr>
          <a:xfrm>
            <a:off x="3335635" y="4334221"/>
            <a:ext cx="1483018" cy="745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CMIO/CMO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AF5807-2414-4729-BBAC-66F56023C928}"/>
              </a:ext>
            </a:extLst>
          </p:cNvPr>
          <p:cNvSpPr/>
          <p:nvPr/>
        </p:nvSpPr>
        <p:spPr>
          <a:xfrm>
            <a:off x="400865" y="5260054"/>
            <a:ext cx="2574152" cy="109728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en-US" sz="1600" b="1" dirty="0">
                <a:solidFill>
                  <a:prstClr val="white"/>
                </a:solidFill>
                <a:latin typeface="Calibri" panose="020F0502020204030204"/>
              </a:rPr>
              <a:t>Planned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Provider Implementation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6E3A992-3465-470B-BAD7-84DC6D1119F2}"/>
              </a:ext>
            </a:extLst>
          </p:cNvPr>
          <p:cNvCxnSpPr>
            <a:stCxn id="10" idx="3"/>
            <a:endCxn id="4" idx="1"/>
          </p:cNvCxnSpPr>
          <p:nvPr/>
        </p:nvCxnSpPr>
        <p:spPr>
          <a:xfrm flipV="1">
            <a:off x="8567457" y="4706896"/>
            <a:ext cx="715900" cy="1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B41E6022-2445-437C-9E24-25A44F83A4A7}"/>
              </a:ext>
            </a:extLst>
          </p:cNvPr>
          <p:cNvCxnSpPr>
            <a:cxnSpLocks/>
            <a:stCxn id="6" idx="3"/>
            <a:endCxn id="18" idx="1"/>
          </p:cNvCxnSpPr>
          <p:nvPr/>
        </p:nvCxnSpPr>
        <p:spPr>
          <a:xfrm>
            <a:off x="2990384" y="4420415"/>
            <a:ext cx="345251" cy="286482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D6E9C71E-4C2B-4AC7-8701-511235AA94A8}"/>
              </a:ext>
            </a:extLst>
          </p:cNvPr>
          <p:cNvCxnSpPr>
            <a:stCxn id="18" idx="1"/>
            <a:endCxn id="16" idx="3"/>
          </p:cNvCxnSpPr>
          <p:nvPr/>
        </p:nvCxnSpPr>
        <p:spPr>
          <a:xfrm rot="10800000" flipV="1">
            <a:off x="2975017" y="4706896"/>
            <a:ext cx="360618" cy="1101797"/>
          </a:xfrm>
          <a:prstGeom prst="bentConnector3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8D9E8F7-6190-7E40-9FEE-418B1FFBDCE3}"/>
              </a:ext>
            </a:extLst>
          </p:cNvPr>
          <p:cNvSpPr/>
          <p:nvPr/>
        </p:nvSpPr>
        <p:spPr>
          <a:xfrm>
            <a:off x="9283357" y="5454984"/>
            <a:ext cx="2574152" cy="109728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(Planned)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Commercial Adoption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</a:t>
            </a:r>
          </a:p>
        </p:txBody>
      </p:sp>
      <p:cxnSp>
        <p:nvCxnSpPr>
          <p:cNvPr id="21" name="Connector: Elbow 21">
            <a:extLst>
              <a:ext uri="{FF2B5EF4-FFF2-40B4-BE49-F238E27FC236}">
                <a16:creationId xmlns:a16="http://schemas.microsoft.com/office/drawing/2014/main" id="{E1874D8D-019E-1740-8DC2-F432C4CD8563}"/>
              </a:ext>
            </a:extLst>
          </p:cNvPr>
          <p:cNvCxnSpPr>
            <a:cxnSpLocks/>
            <a:stCxn id="10" idx="3"/>
            <a:endCxn id="19" idx="1"/>
          </p:cNvCxnSpPr>
          <p:nvPr/>
        </p:nvCxnSpPr>
        <p:spPr>
          <a:xfrm>
            <a:off x="8567457" y="4706897"/>
            <a:ext cx="715900" cy="129672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8B722428-02F0-1B48-869D-B699F4CA1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6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C33A-6DBF-4BFC-8201-D462EAB3E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1" y="342034"/>
            <a:ext cx="6585404" cy="745351"/>
          </a:xfrm>
        </p:spPr>
        <p:txBody>
          <a:bodyPr>
            <a:normAutofit/>
          </a:bodyPr>
          <a:lstStyle/>
          <a:p>
            <a:r>
              <a:rPr lang="en-US" dirty="0"/>
              <a:t>Executive Office Roles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A236B23-CB61-4C04-BA5B-EA8D0FBD94B6}"/>
              </a:ext>
            </a:extLst>
          </p:cNvPr>
          <p:cNvSpPr/>
          <p:nvPr/>
        </p:nvSpPr>
        <p:spPr>
          <a:xfrm>
            <a:off x="5082849" y="1087385"/>
            <a:ext cx="1483018" cy="6645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CEO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F8C6C2-4AE3-47C0-B6F2-45B77960975C}"/>
              </a:ext>
            </a:extLst>
          </p:cNvPr>
          <p:cNvSpPr/>
          <p:nvPr/>
        </p:nvSpPr>
        <p:spPr>
          <a:xfrm>
            <a:off x="5073330" y="3006733"/>
            <a:ext cx="1483018" cy="3246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COO/CFO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Timelines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Planning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>
              <a:solidFill>
                <a:srgbClr val="70AD47">
                  <a:lumMod val="40000"/>
                  <a:lumOff val="60000"/>
                </a:srgbClr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Manufacture the car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CB782-6CB1-4C29-96DB-23242E699FF7}"/>
              </a:ext>
            </a:extLst>
          </p:cNvPr>
          <p:cNvSpPr/>
          <p:nvPr/>
        </p:nvSpPr>
        <p:spPr>
          <a:xfrm>
            <a:off x="6973121" y="3040330"/>
            <a:ext cx="1483018" cy="3246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CTO/CIO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technical solutions needed including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standards used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consistent architecture platform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Engineering constraints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A9D775A9-6D40-4E76-8A46-2034F21DC5ED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 rot="5400000">
            <a:off x="4246433" y="1471281"/>
            <a:ext cx="1297319" cy="185853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7F3ACD03-81DD-4C60-9591-3BBCE8685969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6125273" y="1450973"/>
            <a:ext cx="1288442" cy="1890272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9A10103B-18E5-42CD-9E19-94FD6D4AC137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rot="5400000">
            <a:off x="5192177" y="2374551"/>
            <a:ext cx="1254845" cy="9519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7A175BC-4937-46D2-9262-A982B21AE736}"/>
              </a:ext>
            </a:extLst>
          </p:cNvPr>
          <p:cNvSpPr/>
          <p:nvPr/>
        </p:nvSpPr>
        <p:spPr>
          <a:xfrm>
            <a:off x="3224317" y="3049207"/>
            <a:ext cx="1483018" cy="3203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CMIO/CMO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should be done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needed by medical Community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>
              <a:solidFill>
                <a:srgbClr val="70AD47">
                  <a:lumMod val="40000"/>
                  <a:lumOff val="60000"/>
                </a:srgbClr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the car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BFF2E1-BB84-4740-877D-83803048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1C7A-E2E6-447F-B6AA-366B57B5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58806"/>
            <a:ext cx="5343525" cy="614813"/>
          </a:xfrm>
        </p:spPr>
        <p:txBody>
          <a:bodyPr>
            <a:normAutofit fontScale="90000"/>
          </a:bodyPr>
          <a:lstStyle/>
          <a:p>
            <a:r>
              <a:rPr lang="en-US" dirty="0"/>
              <a:t>CMO/CMIO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5D2D91-7720-4511-9CAC-842E73E19DDB}"/>
              </a:ext>
            </a:extLst>
          </p:cNvPr>
          <p:cNvSpPr/>
          <p:nvPr/>
        </p:nvSpPr>
        <p:spPr>
          <a:xfrm>
            <a:off x="8029024" y="304444"/>
            <a:ext cx="332236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Council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>
                <a:solidFill>
                  <a:prstClr val="white"/>
                </a:solidFill>
                <a:latin typeface="Calibri" panose="020F0502020204030204"/>
              </a:rPr>
              <a:t>CMO/CMIO provides staff support</a:t>
            </a:r>
            <a:endParaRPr kumimoji="0" lang="en-US" sz="14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864015-A7B8-4FA4-BAC7-8E9C7A2E98A0}"/>
              </a:ext>
            </a:extLst>
          </p:cNvPr>
          <p:cNvSpPr/>
          <p:nvPr/>
        </p:nvSpPr>
        <p:spPr>
          <a:xfrm>
            <a:off x="4030091" y="161117"/>
            <a:ext cx="3107964" cy="9267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CMO/CMIO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design in conjunction with projects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9B9102-B996-4B91-A5EE-162124133761}"/>
              </a:ext>
            </a:extLst>
          </p:cNvPr>
          <p:cNvSpPr/>
          <p:nvPr/>
        </p:nvSpPr>
        <p:spPr>
          <a:xfrm>
            <a:off x="261867" y="788213"/>
            <a:ext cx="3245750" cy="59010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en-US" b="1" dirty="0">
                <a:solidFill>
                  <a:prstClr val="white"/>
                </a:solidFill>
                <a:latin typeface="Calibri" panose="020F0502020204030204"/>
              </a:rPr>
              <a:t>Planned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Provider Implementation Council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9C3AC9F-6C16-4CA9-888E-2F72F0E01A5C}"/>
              </a:ext>
            </a:extLst>
          </p:cNvPr>
          <p:cNvSpPr/>
          <p:nvPr/>
        </p:nvSpPr>
        <p:spPr>
          <a:xfrm>
            <a:off x="2724800" y="6233515"/>
            <a:ext cx="2088108" cy="301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Not Currently Resourced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57057C1-F20D-468B-86FA-6B305968CAD9}"/>
              </a:ext>
            </a:extLst>
          </p:cNvPr>
          <p:cNvSpPr/>
          <p:nvPr/>
        </p:nvSpPr>
        <p:spPr>
          <a:xfrm>
            <a:off x="2724800" y="5943206"/>
            <a:ext cx="2088108" cy="30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Resourced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7B8AD89-F57E-497F-8A38-FDC07EAEC9AF}"/>
              </a:ext>
            </a:extLst>
          </p:cNvPr>
          <p:cNvGrpSpPr/>
          <p:nvPr/>
        </p:nvGrpSpPr>
        <p:grpSpPr>
          <a:xfrm>
            <a:off x="2901111" y="2574645"/>
            <a:ext cx="3142673" cy="3086280"/>
            <a:chOff x="2757988" y="2079502"/>
            <a:chExt cx="3142673" cy="30862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75FAFED-A9E1-43F5-B2A3-3373743B579C}"/>
                </a:ext>
              </a:extLst>
            </p:cNvPr>
            <p:cNvSpPr/>
            <p:nvPr/>
          </p:nvSpPr>
          <p:spPr>
            <a:xfrm>
              <a:off x="2757988" y="2079502"/>
              <a:ext cx="3123902" cy="5837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Operational Infrastructure to Support Clinical Content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F202335-E1D0-486F-B99B-C4211395363E}"/>
                </a:ext>
              </a:extLst>
            </p:cNvPr>
            <p:cNvSpPr/>
            <p:nvPr/>
          </p:nvSpPr>
          <p:spPr>
            <a:xfrm>
              <a:off x="2776759" y="2666018"/>
              <a:ext cx="3123902" cy="249976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Contracts to support clinical content delivery (with support from COO)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Clinical support for MOUs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Budgeting for clinical products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Liaison to medical societies, provider groups and vendors on clinical content issues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Support for governance groups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Collaborations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6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E7016C1-5094-4438-8F79-E91CAB11EB9C}"/>
              </a:ext>
            </a:extLst>
          </p:cNvPr>
          <p:cNvGrpSpPr/>
          <p:nvPr/>
        </p:nvGrpSpPr>
        <p:grpSpPr>
          <a:xfrm>
            <a:off x="228425" y="2512610"/>
            <a:ext cx="2360180" cy="4238704"/>
            <a:chOff x="228425" y="2231111"/>
            <a:chExt cx="2360180" cy="423870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8799D88-8823-4EDA-891E-B2598F5CBD98}"/>
                </a:ext>
              </a:extLst>
            </p:cNvPr>
            <p:cNvSpPr/>
            <p:nvPr/>
          </p:nvSpPr>
          <p:spPr>
            <a:xfrm>
              <a:off x="302605" y="2231111"/>
              <a:ext cx="2286000" cy="58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Clinical Content Management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0D7AA04-8E01-44C4-90DB-D101F18247A8}"/>
                </a:ext>
              </a:extLst>
            </p:cNvPr>
            <p:cNvGrpSpPr/>
            <p:nvPr/>
          </p:nvGrpSpPr>
          <p:grpSpPr>
            <a:xfrm>
              <a:off x="228425" y="2812215"/>
              <a:ext cx="2360180" cy="3657600"/>
              <a:chOff x="228425" y="2649842"/>
              <a:chExt cx="2360180" cy="3845898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67E1821-4BE4-4D1E-AA7D-B8A5AF89B414}"/>
                  </a:ext>
                </a:extLst>
              </p:cNvPr>
              <p:cNvSpPr/>
              <p:nvPr/>
            </p:nvSpPr>
            <p:spPr>
              <a:xfrm>
                <a:off x="294658" y="2649842"/>
                <a:ext cx="2286000" cy="384589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1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4ABD76F4-7245-445D-A843-F0AD248D88ED}"/>
                  </a:ext>
                </a:extLst>
              </p:cNvPr>
              <p:cNvGrpSpPr/>
              <p:nvPr/>
            </p:nvGrpSpPr>
            <p:grpSpPr>
              <a:xfrm>
                <a:off x="228425" y="2790381"/>
                <a:ext cx="2360180" cy="3631239"/>
                <a:chOff x="228425" y="2790381"/>
                <a:chExt cx="2360180" cy="3631239"/>
              </a:xfrm>
            </p:grpSpPr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25164D2E-823E-407F-A33F-D10B210D6EBD}"/>
                    </a:ext>
                  </a:extLst>
                </p:cNvPr>
                <p:cNvGrpSpPr/>
                <p:nvPr/>
              </p:nvGrpSpPr>
              <p:grpSpPr>
                <a:xfrm>
                  <a:off x="381663" y="2790381"/>
                  <a:ext cx="2103120" cy="2555869"/>
                  <a:chOff x="381663" y="2790381"/>
                  <a:chExt cx="2103120" cy="2555869"/>
                </a:xfrm>
              </p:grpSpPr>
              <p:sp>
                <p:nvSpPr>
                  <p:cNvPr id="11" name="Flowchart: Terminator 10">
                    <a:extLst>
                      <a:ext uri="{FF2B5EF4-FFF2-40B4-BE49-F238E27FC236}">
                        <a16:creationId xmlns:a16="http://schemas.microsoft.com/office/drawing/2014/main" id="{2CE4866C-3C88-4D5D-AC35-53F28DD4731A}"/>
                      </a:ext>
                    </a:extLst>
                  </p:cNvPr>
                  <p:cNvSpPr/>
                  <p:nvPr/>
                </p:nvSpPr>
                <p:spPr>
                  <a:xfrm>
                    <a:off x="381663" y="3495354"/>
                    <a:ext cx="2103120" cy="457200"/>
                  </a:xfrm>
                  <a:prstGeom prst="flowChartTerminator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Workflow Modeling Content</a:t>
                    </a:r>
                  </a:p>
                </p:txBody>
              </p:sp>
              <p:sp>
                <p:nvSpPr>
                  <p:cNvPr id="12" name="Flowchart: Terminator 11">
                    <a:extLst>
                      <a:ext uri="{FF2B5EF4-FFF2-40B4-BE49-F238E27FC236}">
                        <a16:creationId xmlns:a16="http://schemas.microsoft.com/office/drawing/2014/main" id="{525BDFA6-F3E7-48D8-8C31-7A748958D094}"/>
                      </a:ext>
                    </a:extLst>
                  </p:cNvPr>
                  <p:cNvSpPr/>
                  <p:nvPr/>
                </p:nvSpPr>
                <p:spPr>
                  <a:xfrm>
                    <a:off x="381663" y="2790381"/>
                    <a:ext cx="2103120" cy="457200"/>
                  </a:xfrm>
                  <a:prstGeom prst="flowChartTerminator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Terminology </a:t>
                    </a:r>
                    <a:r>
                      <a:rPr lang="en-US" sz="1600" b="1" dirty="0">
                        <a:solidFill>
                          <a:srgbClr val="5B9BD5">
                            <a:lumMod val="75000"/>
                          </a:srgbClr>
                        </a:solidFill>
                        <a:latin typeface="Calibri" panose="020F0502020204030204"/>
                      </a:rPr>
                      <a:t>+</a:t>
                    </a:r>
                    <a:r>
                      <a: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 Data Modeling Content</a:t>
                    </a:r>
                  </a:p>
                </p:txBody>
              </p:sp>
              <p:sp>
                <p:nvSpPr>
                  <p:cNvPr id="34" name="Flowchart: Terminator 33">
                    <a:extLst>
                      <a:ext uri="{FF2B5EF4-FFF2-40B4-BE49-F238E27FC236}">
                        <a16:creationId xmlns:a16="http://schemas.microsoft.com/office/drawing/2014/main" id="{5ED1ED24-3C1E-40DE-AD43-0C58B0CB0266}"/>
                      </a:ext>
                    </a:extLst>
                  </p:cNvPr>
                  <p:cNvSpPr/>
                  <p:nvPr/>
                </p:nvSpPr>
                <p:spPr>
                  <a:xfrm>
                    <a:off x="381663" y="4889050"/>
                    <a:ext cx="2103120" cy="457200"/>
                  </a:xfrm>
                  <a:prstGeom prst="flowChartTerminator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Research and Publications</a:t>
                    </a:r>
                  </a:p>
                </p:txBody>
              </p:sp>
              <p:sp>
                <p:nvSpPr>
                  <p:cNvPr id="29" name="Flowchart: Terminator 28">
                    <a:extLst>
                      <a:ext uri="{FF2B5EF4-FFF2-40B4-BE49-F238E27FC236}">
                        <a16:creationId xmlns:a16="http://schemas.microsoft.com/office/drawing/2014/main" id="{B6ACE8AB-11E6-41A2-81B4-0B26AE153BD3}"/>
                      </a:ext>
                    </a:extLst>
                  </p:cNvPr>
                  <p:cNvSpPr/>
                  <p:nvPr/>
                </p:nvSpPr>
                <p:spPr>
                  <a:xfrm>
                    <a:off x="381663" y="4186253"/>
                    <a:ext cx="2103120" cy="457200"/>
                  </a:xfrm>
                  <a:prstGeom prst="flowChartTerminator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8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Knowledge  Content Authoring</a:t>
                    </a:r>
                  </a:p>
                </p:txBody>
              </p:sp>
            </p:grp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5F0BDB50-E5B4-4386-BDBE-FFFCE7BA9FB0}"/>
                    </a:ext>
                  </a:extLst>
                </p:cNvPr>
                <p:cNvSpPr/>
                <p:nvPr/>
              </p:nvSpPr>
              <p:spPr>
                <a:xfrm>
                  <a:off x="228425" y="5467513"/>
                  <a:ext cx="2360180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400" dirty="0">
                      <a:solidFill>
                        <a:srgbClr val="5B9BD5">
                          <a:lumMod val="75000"/>
                        </a:srgbClr>
                      </a:solidFill>
                    </a:rPr>
                    <a:t>Content creation and management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400" dirty="0">
                      <a:solidFill>
                        <a:srgbClr val="5B9BD5">
                          <a:lumMod val="75000"/>
                        </a:srgbClr>
                      </a:solidFill>
                    </a:rPr>
                    <a:t>Alignment with standards</a:t>
                  </a:r>
                </a:p>
                <a:p>
                  <a:pPr marL="285750" lvl="0" indent="-285750"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400" dirty="0">
                      <a:solidFill>
                        <a:srgbClr val="5B9BD5">
                          <a:lumMod val="75000"/>
                        </a:srgbClr>
                      </a:solidFill>
                    </a:rPr>
                    <a:t>SDO participation</a:t>
                  </a:r>
                </a:p>
              </p:txBody>
            </p:sp>
          </p:grp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EBB2680-FDF4-48A8-84C0-C9EA1FC3510A}"/>
              </a:ext>
            </a:extLst>
          </p:cNvPr>
          <p:cNvGrpSpPr/>
          <p:nvPr/>
        </p:nvGrpSpPr>
        <p:grpSpPr>
          <a:xfrm>
            <a:off x="6570967" y="2571676"/>
            <a:ext cx="4222921" cy="1837543"/>
            <a:chOff x="8083093" y="2872541"/>
            <a:chExt cx="2286000" cy="305749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D5CDA0F-78AB-421A-AB95-17CE575750E5}"/>
                </a:ext>
              </a:extLst>
            </p:cNvPr>
            <p:cNvSpPr/>
            <p:nvPr/>
          </p:nvSpPr>
          <p:spPr>
            <a:xfrm>
              <a:off x="8083093" y="3753240"/>
              <a:ext cx="2286000" cy="217679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Coordinate with project representatives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Project management – either provide or ensure that it exists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Provides staff support to the Project Strategic Coordination Group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09149C0-A9A5-4B7D-B953-8EFD03CE47E2}"/>
                </a:ext>
              </a:extLst>
            </p:cNvPr>
            <p:cNvSpPr/>
            <p:nvPr/>
          </p:nvSpPr>
          <p:spPr>
            <a:xfrm>
              <a:off x="8083093" y="2872541"/>
              <a:ext cx="2286000" cy="8629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Projects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solidFill>
                    <a:prstClr val="white"/>
                  </a:solidFill>
                  <a:latin typeface="Calibri" panose="020F0502020204030204"/>
                </a:rPr>
                <a:t>(Execution)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Flowchart: Terminator 36">
            <a:extLst>
              <a:ext uri="{FF2B5EF4-FFF2-40B4-BE49-F238E27FC236}">
                <a16:creationId xmlns:a16="http://schemas.microsoft.com/office/drawing/2014/main" id="{D0600414-25AB-45CD-8ECF-25328F20D894}"/>
              </a:ext>
            </a:extLst>
          </p:cNvPr>
          <p:cNvSpPr/>
          <p:nvPr/>
        </p:nvSpPr>
        <p:spPr>
          <a:xfrm>
            <a:off x="7238716" y="1284086"/>
            <a:ext cx="2329197" cy="82296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Projects Strategic Coordination Group</a:t>
            </a:r>
          </a:p>
        </p:txBody>
      </p:sp>
      <p:sp>
        <p:nvSpPr>
          <p:cNvPr id="39" name="Flowchart: Terminator 38">
            <a:extLst>
              <a:ext uri="{FF2B5EF4-FFF2-40B4-BE49-F238E27FC236}">
                <a16:creationId xmlns:a16="http://schemas.microsoft.com/office/drawing/2014/main" id="{B628F9C8-76FD-4F76-88EA-902155A6E781}"/>
              </a:ext>
            </a:extLst>
          </p:cNvPr>
          <p:cNvSpPr/>
          <p:nvPr/>
        </p:nvSpPr>
        <p:spPr>
          <a:xfrm>
            <a:off x="9608677" y="1278647"/>
            <a:ext cx="2370427" cy="822960"/>
          </a:xfrm>
          <a:prstGeom prst="flowChartTerminator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Strategic Clinical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Quality Assurance </a:t>
            </a:r>
            <a:r>
              <a:rPr kumimoji="0" lang="en-US" sz="1400" b="1" i="0" u="none" strike="sng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400" b="1" i="0" u="non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Group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0A58FB2-9AD4-45CC-9A2F-B2DBCB5ABA09}"/>
              </a:ext>
            </a:extLst>
          </p:cNvPr>
          <p:cNvGrpSpPr/>
          <p:nvPr/>
        </p:nvGrpSpPr>
        <p:grpSpPr>
          <a:xfrm>
            <a:off x="6570966" y="4593777"/>
            <a:ext cx="4222921" cy="1615641"/>
            <a:chOff x="8083093" y="4757834"/>
            <a:chExt cx="2286000" cy="192222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5033187-FEF3-4C06-8686-FC2797039C4D}"/>
                </a:ext>
              </a:extLst>
            </p:cNvPr>
            <p:cNvSpPr/>
            <p:nvPr/>
          </p:nvSpPr>
          <p:spPr>
            <a:xfrm>
              <a:off x="8083093" y="4757834"/>
              <a:ext cx="2286000" cy="6170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Quality Assurance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prstClr val="white"/>
                  </a:solidFill>
                </a:rPr>
                <a:t>(Execution)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03F245C-C7A8-43BF-AF7A-244FCE055A8B}"/>
                </a:ext>
              </a:extLst>
            </p:cNvPr>
            <p:cNvSpPr/>
            <p:nvPr/>
          </p:nvSpPr>
          <p:spPr>
            <a:xfrm>
              <a:off x="8083093" y="5374907"/>
              <a:ext cx="2286000" cy="1305150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Executes the model approval process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Identifies overlap of work across projects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solidFill>
                    <a:schemeClr val="accent1">
                      <a:lumMod val="75000"/>
                    </a:schemeClr>
                  </a:solidFill>
                </a:rPr>
                <a:t>Provides staff support to Strategic Clinical Quality Assurance Group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5754B7AA-0051-47B5-AF55-2EE4D72E1D7D}"/>
              </a:ext>
            </a:extLst>
          </p:cNvPr>
          <p:cNvCxnSpPr>
            <a:cxnSpLocks/>
            <a:endCxn id="37" idx="0"/>
          </p:cNvCxnSpPr>
          <p:nvPr/>
        </p:nvCxnSpPr>
        <p:spPr>
          <a:xfrm rot="10800000" flipV="1">
            <a:off x="8403315" y="1103174"/>
            <a:ext cx="1286888" cy="180912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7CB79CAD-2484-4DED-98E7-D6E9FFAC248B}"/>
              </a:ext>
            </a:extLst>
          </p:cNvPr>
          <p:cNvCxnSpPr>
            <a:cxnSpLocks/>
            <a:stCxn id="4" idx="2"/>
            <a:endCxn id="39" idx="0"/>
          </p:cNvCxnSpPr>
          <p:nvPr/>
        </p:nvCxnSpPr>
        <p:spPr>
          <a:xfrm rot="16200000" flipH="1">
            <a:off x="10074986" y="559741"/>
            <a:ext cx="334123" cy="1103687"/>
          </a:xfrm>
          <a:prstGeom prst="bentConnector3">
            <a:avLst>
              <a:gd name="adj1" fmla="val 46818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809DC19F-D0E5-4D2B-875A-E46569D6732B}"/>
              </a:ext>
            </a:extLst>
          </p:cNvPr>
          <p:cNvCxnSpPr>
            <a:cxnSpLocks/>
            <a:stCxn id="5" idx="3"/>
            <a:endCxn id="4" idx="1"/>
          </p:cNvCxnSpPr>
          <p:nvPr/>
        </p:nvCxnSpPr>
        <p:spPr>
          <a:xfrm flipV="1">
            <a:off x="7138055" y="624484"/>
            <a:ext cx="890969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8B3AC25A-E0BA-4E78-8E94-A810C0A96CDF}"/>
              </a:ext>
            </a:extLst>
          </p:cNvPr>
          <p:cNvCxnSpPr>
            <a:stCxn id="5" idx="1"/>
            <a:endCxn id="38" idx="3"/>
          </p:cNvCxnSpPr>
          <p:nvPr/>
        </p:nvCxnSpPr>
        <p:spPr>
          <a:xfrm rot="10800000" flipV="1">
            <a:off x="3507617" y="624485"/>
            <a:ext cx="522474" cy="45878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6D358A78-C06C-4B9A-AD9A-22D17FC7B2AA}"/>
              </a:ext>
            </a:extLst>
          </p:cNvPr>
          <p:cNvCxnSpPr>
            <a:cxnSpLocks/>
            <a:endCxn id="36" idx="0"/>
          </p:cNvCxnSpPr>
          <p:nvPr/>
        </p:nvCxnSpPr>
        <p:spPr>
          <a:xfrm rot="10800000" flipV="1">
            <a:off x="1445605" y="2335570"/>
            <a:ext cx="4841594" cy="17704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6ED08723-F243-41E6-8732-3201180DC28B}"/>
              </a:ext>
            </a:extLst>
          </p:cNvPr>
          <p:cNvCxnSpPr>
            <a:cxnSpLocks/>
          </p:cNvCxnSpPr>
          <p:nvPr/>
        </p:nvCxnSpPr>
        <p:spPr>
          <a:xfrm rot="5400000">
            <a:off x="4994088" y="1273555"/>
            <a:ext cx="1486793" cy="1121011"/>
          </a:xfrm>
          <a:prstGeom prst="bentConnector3">
            <a:avLst>
              <a:gd name="adj1" fmla="val 8364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793A8DC8-7CC9-4954-BF97-966272A6CDB9}"/>
              </a:ext>
            </a:extLst>
          </p:cNvPr>
          <p:cNvCxnSpPr>
            <a:cxnSpLocks/>
            <a:endCxn id="46" idx="1"/>
          </p:cNvCxnSpPr>
          <p:nvPr/>
        </p:nvCxnSpPr>
        <p:spPr>
          <a:xfrm rot="16200000" flipH="1">
            <a:off x="4153336" y="3243295"/>
            <a:ext cx="4573074" cy="262185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6DF71A4C-CC1E-4870-99F1-669FE5E5F965}"/>
              </a:ext>
            </a:extLst>
          </p:cNvPr>
          <p:cNvCxnSpPr>
            <a:cxnSpLocks/>
            <a:endCxn id="27" idx="1"/>
          </p:cNvCxnSpPr>
          <p:nvPr/>
        </p:nvCxnSpPr>
        <p:spPr>
          <a:xfrm rot="16200000" flipH="1">
            <a:off x="5124542" y="2308671"/>
            <a:ext cx="2619872" cy="272977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F15D2E-F005-4F01-8476-8BAED3A53FE0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8403315" y="2107046"/>
            <a:ext cx="0" cy="63205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5DD9F809-215A-EF4B-8B11-1ECE5BA5ABD7}"/>
              </a:ext>
            </a:extLst>
          </p:cNvPr>
          <p:cNvCxnSpPr>
            <a:cxnSpLocks/>
            <a:endCxn id="46" idx="3"/>
          </p:cNvCxnSpPr>
          <p:nvPr/>
        </p:nvCxnSpPr>
        <p:spPr>
          <a:xfrm rot="5400000">
            <a:off x="9292977" y="3602518"/>
            <a:ext cx="3559318" cy="557497"/>
          </a:xfrm>
          <a:prstGeom prst="bentConnector2">
            <a:avLst/>
          </a:prstGeom>
          <a:ln w="28575" cmpd="sng"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4435D3B-8176-6847-A5D2-8F0465BC5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1C7A-E2E6-447F-B6AA-366B57B5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76" y="53781"/>
            <a:ext cx="10515600" cy="927471"/>
          </a:xfrm>
        </p:spPr>
        <p:txBody>
          <a:bodyPr/>
          <a:lstStyle/>
          <a:p>
            <a:r>
              <a:rPr lang="en-US" dirty="0"/>
              <a:t>CTO/CIO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5D2D91-7720-4511-9CAC-842E73E19DDB}"/>
              </a:ext>
            </a:extLst>
          </p:cNvPr>
          <p:cNvSpPr/>
          <p:nvPr/>
        </p:nvSpPr>
        <p:spPr>
          <a:xfrm>
            <a:off x="436624" y="1043203"/>
            <a:ext cx="2773936" cy="850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</a:t>
            </a:r>
            <a:r>
              <a:rPr lang="en-US" sz="1600" b="1" dirty="0" err="1">
                <a:solidFill>
                  <a:prstClr val="white"/>
                </a:solidFill>
                <a:latin typeface="Calibri" panose="020F0502020204030204"/>
              </a:rPr>
              <a:t>cil</a:t>
            </a:r>
            <a:endParaRPr lang="en-US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CTO/CIO provide </a:t>
            </a:r>
            <a:r>
              <a:rPr lang="en-US" sz="1600" i="1" dirty="0">
                <a:solidFill>
                  <a:prstClr val="white"/>
                </a:solidFill>
                <a:latin typeface="Calibri" panose="020F0502020204030204"/>
              </a:rPr>
              <a:t>staff support</a:t>
            </a:r>
            <a:endParaRPr kumimoji="0" lang="en-US" sz="16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D864015-A7B8-4FA4-BAC7-8E9C7A2E98A0}"/>
              </a:ext>
            </a:extLst>
          </p:cNvPr>
          <p:cNvSpPr/>
          <p:nvPr/>
        </p:nvSpPr>
        <p:spPr>
          <a:xfrm>
            <a:off x="4716884" y="1044268"/>
            <a:ext cx="4169390" cy="848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CTO/CIO</a:t>
            </a:r>
          </a:p>
          <a:p>
            <a:pPr lvl="0" algn="ctr">
              <a:defRPr/>
            </a:pPr>
            <a:r>
              <a:rPr lang="en-US" sz="1200" b="1" i="1" dirty="0"/>
              <a:t>The technical solutions needed including the standards used and consistent architecture platform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1E026A-981F-41B5-8D6E-B54DCCF60D51}"/>
              </a:ext>
            </a:extLst>
          </p:cNvPr>
          <p:cNvSpPr/>
          <p:nvPr/>
        </p:nvSpPr>
        <p:spPr>
          <a:xfrm>
            <a:off x="4756413" y="2368846"/>
            <a:ext cx="4095742" cy="583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Operational Infrastructure to Support Products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92713C7-79D6-8044-8732-FE9FAAA86274}"/>
              </a:ext>
            </a:extLst>
          </p:cNvPr>
          <p:cNvGrpSpPr/>
          <p:nvPr/>
        </p:nvGrpSpPr>
        <p:grpSpPr>
          <a:xfrm>
            <a:off x="228296" y="2863886"/>
            <a:ext cx="4095742" cy="3795084"/>
            <a:chOff x="229194" y="2689998"/>
            <a:chExt cx="4095742" cy="379508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CC64328-FB27-1444-BF87-B17422B932B5}"/>
                </a:ext>
              </a:extLst>
            </p:cNvPr>
            <p:cNvSpPr/>
            <p:nvPr/>
          </p:nvSpPr>
          <p:spPr>
            <a:xfrm>
              <a:off x="229194" y="2689998"/>
              <a:ext cx="4095742" cy="379508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id="{E672BA36-3827-4A9A-8D56-FB4C85504E51}"/>
                </a:ext>
              </a:extLst>
            </p:cNvPr>
            <p:cNvSpPr/>
            <p:nvPr/>
          </p:nvSpPr>
          <p:spPr>
            <a:xfrm>
              <a:off x="278533" y="3572906"/>
              <a:ext cx="1673352" cy="640080"/>
            </a:xfrm>
            <a:prstGeom prst="flowChartTerminator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Developers Sandbox</a:t>
              </a:r>
            </a:p>
          </p:txBody>
        </p:sp>
        <p:sp>
          <p:nvSpPr>
            <p:cNvPr id="8" name="Flowchart: Terminator 7">
              <a:extLst>
                <a:ext uri="{FF2B5EF4-FFF2-40B4-BE49-F238E27FC236}">
                  <a16:creationId xmlns:a16="http://schemas.microsoft.com/office/drawing/2014/main" id="{11653ADE-9E84-482F-97A5-9312D98B5135}"/>
                </a:ext>
              </a:extLst>
            </p:cNvPr>
            <p:cNvSpPr/>
            <p:nvPr/>
          </p:nvSpPr>
          <p:spPr>
            <a:xfrm>
              <a:off x="2438559" y="3567437"/>
              <a:ext cx="1673352" cy="640080"/>
            </a:xfrm>
            <a:prstGeom prst="flowChartTerminator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SOA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Reference Arch</a:t>
              </a:r>
            </a:p>
          </p:txBody>
        </p:sp>
        <p:sp>
          <p:nvSpPr>
            <p:cNvPr id="9" name="Flowchart: Terminator 8">
              <a:extLst>
                <a:ext uri="{FF2B5EF4-FFF2-40B4-BE49-F238E27FC236}">
                  <a16:creationId xmlns:a16="http://schemas.microsoft.com/office/drawing/2014/main" id="{86E186D6-1E63-460A-AB9E-CAD90865BC62}"/>
                </a:ext>
              </a:extLst>
            </p:cNvPr>
            <p:cNvSpPr/>
            <p:nvPr/>
          </p:nvSpPr>
          <p:spPr>
            <a:xfrm>
              <a:off x="278533" y="4311248"/>
              <a:ext cx="1673352" cy="640080"/>
            </a:xfrm>
            <a:prstGeom prst="flowChartTerminator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Tooling</a:t>
              </a:r>
            </a:p>
          </p:txBody>
        </p:sp>
        <p:sp>
          <p:nvSpPr>
            <p:cNvPr id="10" name="Flowchart: Terminator 9">
              <a:extLst>
                <a:ext uri="{FF2B5EF4-FFF2-40B4-BE49-F238E27FC236}">
                  <a16:creationId xmlns:a16="http://schemas.microsoft.com/office/drawing/2014/main" id="{255F8AAC-1699-4628-8EE0-8FB8BB2DAC0D}"/>
                </a:ext>
              </a:extLst>
            </p:cNvPr>
            <p:cNvSpPr/>
            <p:nvPr/>
          </p:nvSpPr>
          <p:spPr>
            <a:xfrm>
              <a:off x="2393751" y="5762430"/>
              <a:ext cx="1761173" cy="640080"/>
            </a:xfrm>
            <a:prstGeom prst="flowChartTerminator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Testing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Certification Tools and Platform</a:t>
              </a:r>
            </a:p>
          </p:txBody>
        </p:sp>
        <p:sp>
          <p:nvSpPr>
            <p:cNvPr id="24" name="Flowchart: Terminator 23">
              <a:extLst>
                <a:ext uri="{FF2B5EF4-FFF2-40B4-BE49-F238E27FC236}">
                  <a16:creationId xmlns:a16="http://schemas.microsoft.com/office/drawing/2014/main" id="{B782E346-FE61-4F21-AB8A-8F1A42D684A0}"/>
                </a:ext>
              </a:extLst>
            </p:cNvPr>
            <p:cNvSpPr/>
            <p:nvPr/>
          </p:nvSpPr>
          <p:spPr>
            <a:xfrm>
              <a:off x="2438559" y="2856392"/>
              <a:ext cx="1673352" cy="640080"/>
            </a:xfrm>
            <a:prstGeom prst="flowChartTerminator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Market Place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 Store</a:t>
              </a:r>
            </a:p>
          </p:txBody>
        </p:sp>
        <p:sp>
          <p:nvSpPr>
            <p:cNvPr id="23" name="Flowchart: Terminator 22">
              <a:extLst>
                <a:ext uri="{FF2B5EF4-FFF2-40B4-BE49-F238E27FC236}">
                  <a16:creationId xmlns:a16="http://schemas.microsoft.com/office/drawing/2014/main" id="{8F061340-3C5B-45AE-B9B5-116F4EA435E2}"/>
                </a:ext>
              </a:extLst>
            </p:cNvPr>
            <p:cNvSpPr/>
            <p:nvPr/>
          </p:nvSpPr>
          <p:spPr>
            <a:xfrm>
              <a:off x="278533" y="5069886"/>
              <a:ext cx="1673352" cy="640080"/>
            </a:xfrm>
            <a:prstGeom prst="flowChartTerminator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Terminology and Modeling Mechanics</a:t>
              </a:r>
            </a:p>
          </p:txBody>
        </p:sp>
        <p:sp>
          <p:nvSpPr>
            <p:cNvPr id="25" name="Flowchart: Terminator 24">
              <a:extLst>
                <a:ext uri="{FF2B5EF4-FFF2-40B4-BE49-F238E27FC236}">
                  <a16:creationId xmlns:a16="http://schemas.microsoft.com/office/drawing/2014/main" id="{2B27CB03-5C63-4122-A793-0478BFCFF430}"/>
                </a:ext>
              </a:extLst>
            </p:cNvPr>
            <p:cNvSpPr/>
            <p:nvPr/>
          </p:nvSpPr>
          <p:spPr>
            <a:xfrm>
              <a:off x="2438559" y="4312430"/>
              <a:ext cx="1673352" cy="640080"/>
            </a:xfrm>
            <a:prstGeom prst="flowChartTerminator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Workflow Modeling Mechanics</a:t>
              </a:r>
            </a:p>
          </p:txBody>
        </p:sp>
        <p:sp>
          <p:nvSpPr>
            <p:cNvPr id="26" name="Flowchart: Terminator 25">
              <a:extLst>
                <a:ext uri="{FF2B5EF4-FFF2-40B4-BE49-F238E27FC236}">
                  <a16:creationId xmlns:a16="http://schemas.microsoft.com/office/drawing/2014/main" id="{B629AE03-D3CA-4E20-A3C0-03859BB1E759}"/>
                </a:ext>
              </a:extLst>
            </p:cNvPr>
            <p:cNvSpPr/>
            <p:nvPr/>
          </p:nvSpPr>
          <p:spPr>
            <a:xfrm>
              <a:off x="2437661" y="5051385"/>
              <a:ext cx="1673352" cy="640080"/>
            </a:xfrm>
            <a:prstGeom prst="flowChartTerminator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Knowledge Content Mechanics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FE988C83-2895-4289-A9E8-65E9514D2FCA}"/>
              </a:ext>
            </a:extLst>
          </p:cNvPr>
          <p:cNvSpPr/>
          <p:nvPr/>
        </p:nvSpPr>
        <p:spPr>
          <a:xfrm>
            <a:off x="228296" y="2375037"/>
            <a:ext cx="4095742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 Line Management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white"/>
                </a:solidFill>
                <a:latin typeface="Calibri" panose="020F0502020204030204"/>
              </a:rPr>
              <a:t>(Product Management Group)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18EA53-A583-40E6-9246-4920CDEA3C25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3210560" y="1468399"/>
            <a:ext cx="15063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8EB28-4170-44C9-B2C4-A6BEA972A22E}"/>
              </a:ext>
            </a:extLst>
          </p:cNvPr>
          <p:cNvSpPr/>
          <p:nvPr/>
        </p:nvSpPr>
        <p:spPr>
          <a:xfrm>
            <a:off x="4756413" y="2954295"/>
            <a:ext cx="4095741" cy="2511536"/>
          </a:xfrm>
          <a:prstGeom prst="rect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Contracts to support technical delivery (with support from COO)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Technical support for MOUs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Single-Sign-On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Security/Audit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Budgeting for technical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Liaison to other groups on technical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Collaborations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C2918B-33DC-D545-871A-BC3A40B71FD3}"/>
              </a:ext>
            </a:extLst>
          </p:cNvPr>
          <p:cNvSpPr/>
          <p:nvPr/>
        </p:nvSpPr>
        <p:spPr>
          <a:xfrm>
            <a:off x="9327986" y="2368846"/>
            <a:ext cx="2371481" cy="583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Incubator projects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3762D2A-2AA3-CC41-AAA7-9C2C52D0AD72}"/>
              </a:ext>
            </a:extLst>
          </p:cNvPr>
          <p:cNvSpPr/>
          <p:nvPr/>
        </p:nvSpPr>
        <p:spPr>
          <a:xfrm>
            <a:off x="9327986" y="2969922"/>
            <a:ext cx="2371481" cy="935529"/>
          </a:xfrm>
          <a:prstGeom prst="rect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BPM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Modeling Lab</a:t>
            </a: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D8CB8B-3B5F-4E6D-9945-19D7C405455A}"/>
              </a:ext>
            </a:extLst>
          </p:cNvPr>
          <p:cNvSpPr/>
          <p:nvPr/>
        </p:nvSpPr>
        <p:spPr>
          <a:xfrm>
            <a:off x="4737904" y="6289532"/>
            <a:ext cx="2088108" cy="301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Not Currently Resourced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53C151-C973-4C62-B2FB-B67C77D06E64}"/>
              </a:ext>
            </a:extLst>
          </p:cNvPr>
          <p:cNvSpPr/>
          <p:nvPr/>
        </p:nvSpPr>
        <p:spPr>
          <a:xfrm>
            <a:off x="4737904" y="5948338"/>
            <a:ext cx="2088108" cy="3015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Resourced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A8C55AE4-0B6C-49F3-A443-94EB30F978AB}"/>
              </a:ext>
            </a:extLst>
          </p:cNvPr>
          <p:cNvCxnSpPr>
            <a:stCxn id="5" idx="2"/>
            <a:endCxn id="27" idx="0"/>
          </p:cNvCxnSpPr>
          <p:nvPr/>
        </p:nvCxnSpPr>
        <p:spPr>
          <a:xfrm rot="16200000" flipH="1">
            <a:off x="8419495" y="274614"/>
            <a:ext cx="476316" cy="37121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732CC55F-4060-4B7F-96EA-01D92EA0B8A0}"/>
              </a:ext>
            </a:extLst>
          </p:cNvPr>
          <p:cNvCxnSpPr>
            <a:stCxn id="5" idx="2"/>
            <a:endCxn id="28" idx="0"/>
          </p:cNvCxnSpPr>
          <p:nvPr/>
        </p:nvCxnSpPr>
        <p:spPr>
          <a:xfrm rot="5400000">
            <a:off x="4297620" y="-128923"/>
            <a:ext cx="482507" cy="45254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15A93C-D0E2-4C22-8E48-FD8F2E320201}"/>
              </a:ext>
            </a:extLst>
          </p:cNvPr>
          <p:cNvCxnSpPr>
            <a:stCxn id="5" idx="2"/>
            <a:endCxn id="44" idx="0"/>
          </p:cNvCxnSpPr>
          <p:nvPr/>
        </p:nvCxnSpPr>
        <p:spPr>
          <a:xfrm>
            <a:off x="6801579" y="1892530"/>
            <a:ext cx="2705" cy="476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Terminator 54">
            <a:extLst>
              <a:ext uri="{FF2B5EF4-FFF2-40B4-BE49-F238E27FC236}">
                <a16:creationId xmlns:a16="http://schemas.microsoft.com/office/drawing/2014/main" id="{F766FD74-411B-4A9F-885B-38B495F54C0E}"/>
              </a:ext>
            </a:extLst>
          </p:cNvPr>
          <p:cNvSpPr/>
          <p:nvPr/>
        </p:nvSpPr>
        <p:spPr>
          <a:xfrm>
            <a:off x="288477" y="3026659"/>
            <a:ext cx="1673352" cy="64008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Roadmap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8F3CE0-E0E1-7E44-B27C-D90FB7AC268F}"/>
              </a:ext>
            </a:extLst>
          </p:cNvPr>
          <p:cNvSpPr/>
          <p:nvPr/>
        </p:nvSpPr>
        <p:spPr>
          <a:xfrm>
            <a:off x="9505507" y="1173345"/>
            <a:ext cx="2482956" cy="59010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(Planned ) Commercial Adoption Council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3C436E0-20B6-664C-AAA1-F3DCE9DCE7EF}"/>
              </a:ext>
            </a:extLst>
          </p:cNvPr>
          <p:cNvCxnSpPr>
            <a:cxnSpLocks/>
            <a:stCxn id="34" idx="1"/>
            <a:endCxn id="5" idx="3"/>
          </p:cNvCxnSpPr>
          <p:nvPr/>
        </p:nvCxnSpPr>
        <p:spPr>
          <a:xfrm flipH="1">
            <a:off x="8886274" y="1468399"/>
            <a:ext cx="61923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1B3CA670-4844-1547-B7C0-ED365128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4F59BF-86A3-4F04-8F54-84775A3F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621"/>
            <a:ext cx="11475720" cy="835097"/>
          </a:xfrm>
        </p:spPr>
        <p:txBody>
          <a:bodyPr/>
          <a:lstStyle/>
          <a:p>
            <a:r>
              <a:rPr lang="en-US" dirty="0"/>
              <a:t>Products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92A1D-0375-46AA-983F-20FA5CEE7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521" y="2072775"/>
            <a:ext cx="11532957" cy="4206240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Criteria for determining if a product is an HSPC product</a:t>
            </a:r>
          </a:p>
          <a:p>
            <a:pPr lvl="1"/>
            <a:r>
              <a:rPr lang="en-US" sz="1400" dirty="0"/>
              <a:t>Aligns to HSPC Roadmap</a:t>
            </a:r>
          </a:p>
          <a:p>
            <a:pPr lvl="1"/>
            <a:r>
              <a:rPr lang="en-US" sz="1400" dirty="0"/>
              <a:t>HSPC Resource commitment</a:t>
            </a:r>
          </a:p>
          <a:p>
            <a:pPr lvl="1"/>
            <a:r>
              <a:rPr lang="en-US" sz="1400" dirty="0"/>
              <a:t>Product development priorities and schedule are driven by HSPC</a:t>
            </a:r>
          </a:p>
          <a:p>
            <a:pPr lvl="1"/>
            <a:r>
              <a:rPr lang="en-US" sz="1400" dirty="0"/>
              <a:t>Designated product owner</a:t>
            </a:r>
          </a:p>
          <a:p>
            <a:r>
              <a:rPr lang="en-US" sz="1800" dirty="0"/>
              <a:t>Product Owner </a:t>
            </a:r>
          </a:p>
          <a:p>
            <a:pPr lvl="1"/>
            <a:r>
              <a:rPr lang="en-US" sz="1400" dirty="0"/>
              <a:t>Strategy</a:t>
            </a:r>
          </a:p>
          <a:p>
            <a:pPr lvl="1"/>
            <a:r>
              <a:rPr lang="en-US" sz="1400" dirty="0"/>
              <a:t>Features and functions</a:t>
            </a:r>
          </a:p>
          <a:p>
            <a:pPr lvl="1"/>
            <a:r>
              <a:rPr lang="en-US" sz="1400" dirty="0"/>
              <a:t>Feature/task prioritization</a:t>
            </a:r>
          </a:p>
          <a:p>
            <a:pPr lvl="1"/>
            <a:r>
              <a:rPr lang="en-US" sz="1400" dirty="0"/>
              <a:t>Release scheduling</a:t>
            </a:r>
          </a:p>
          <a:p>
            <a:pPr lvl="1"/>
            <a:r>
              <a:rPr lang="en-US" sz="1400" dirty="0"/>
              <a:t>Negotiating roadmap issues</a:t>
            </a:r>
          </a:p>
          <a:p>
            <a:pPr lvl="1"/>
            <a:r>
              <a:rPr lang="en-US" sz="1400" dirty="0"/>
              <a:t>Develops certification and testing criteria</a:t>
            </a:r>
          </a:p>
          <a:p>
            <a:pPr lvl="1"/>
            <a:r>
              <a:rPr lang="en-US" sz="1400" dirty="0"/>
              <a:t>Maintains product information in HSPC JIRA</a:t>
            </a:r>
          </a:p>
          <a:p>
            <a:pPr lvl="1"/>
            <a:r>
              <a:rPr lang="en-US" sz="1400" dirty="0"/>
              <a:t>Provides day-to-day management to the product</a:t>
            </a:r>
          </a:p>
          <a:p>
            <a:pPr lvl="1"/>
            <a:r>
              <a:rPr lang="en-US" sz="1400" dirty="0"/>
              <a:t>Product owner representative designated to participate in product management group</a:t>
            </a:r>
          </a:p>
          <a:p>
            <a:endParaRPr lang="en-US" sz="1400" dirty="0"/>
          </a:p>
          <a:p>
            <a:r>
              <a:rPr lang="en-US" sz="1800" dirty="0"/>
              <a:t>Product Management Group - </a:t>
            </a:r>
          </a:p>
          <a:p>
            <a:pPr lvl="1"/>
            <a:r>
              <a:rPr lang="en-US" sz="1400" dirty="0"/>
              <a:t>Led by CTO/CIO</a:t>
            </a:r>
          </a:p>
          <a:p>
            <a:pPr lvl="1"/>
            <a:r>
              <a:rPr lang="en-US" sz="1400" dirty="0"/>
              <a:t>Members are Product Owners</a:t>
            </a:r>
          </a:p>
          <a:p>
            <a:pPr lvl="1"/>
            <a:r>
              <a:rPr lang="en-US" sz="1400" dirty="0"/>
              <a:t>Oversees cross product plans and progress</a:t>
            </a:r>
          </a:p>
          <a:p>
            <a:pPr lvl="1"/>
            <a:r>
              <a:rPr lang="en-US" sz="1400" dirty="0"/>
              <a:t>Set HSPC/CIIC Technical priorities</a:t>
            </a:r>
          </a:p>
          <a:p>
            <a:pPr lvl="1"/>
            <a:r>
              <a:rPr lang="en-US" sz="1400" dirty="0"/>
              <a:t>Set HSPC/CIIC release schedules</a:t>
            </a:r>
          </a:p>
          <a:p>
            <a:pPr lvl="1"/>
            <a:r>
              <a:rPr lang="en-US" sz="1400" dirty="0"/>
              <a:t>Mitigate barriers to meeting release schedule</a:t>
            </a:r>
          </a:p>
          <a:p>
            <a:pPr lvl="1"/>
            <a:r>
              <a:rPr lang="en-US" sz="1400" dirty="0"/>
              <a:t>Harmonizing priorities and schedules</a:t>
            </a:r>
          </a:p>
          <a:p>
            <a:pPr lvl="1"/>
            <a:r>
              <a:rPr lang="en-US" sz="1400" dirty="0"/>
              <a:t>Managing dependencies</a:t>
            </a:r>
          </a:p>
          <a:p>
            <a:pPr lvl="1"/>
            <a:r>
              <a:rPr lang="en-US" sz="1400" dirty="0"/>
              <a:t>Others may participate to support product work</a:t>
            </a:r>
          </a:p>
          <a:p>
            <a:r>
              <a:rPr lang="en-US" sz="1800" dirty="0"/>
              <a:t>Technical Council Role</a:t>
            </a:r>
          </a:p>
          <a:p>
            <a:pPr lvl="1"/>
            <a:r>
              <a:rPr lang="en-US" sz="1400" dirty="0"/>
              <a:t>Confirms that the product aligns with the HSPC Roadmap</a:t>
            </a:r>
          </a:p>
          <a:p>
            <a:pPr lvl="1"/>
            <a:r>
              <a:rPr lang="en-US" sz="1400" dirty="0"/>
              <a:t>Approves product scope </a:t>
            </a:r>
          </a:p>
          <a:p>
            <a:pPr lvl="1"/>
            <a:r>
              <a:rPr lang="en-US" sz="1400" dirty="0"/>
              <a:t>Approves additions, updates, and removal of products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D1B282-8CD1-7B42-B98D-812FC2641AD3}"/>
              </a:ext>
            </a:extLst>
          </p:cNvPr>
          <p:cNvSpPr txBox="1"/>
          <p:nvPr/>
        </p:nvSpPr>
        <p:spPr>
          <a:xfrm>
            <a:off x="329521" y="942711"/>
            <a:ext cx="10883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Products are deliverables driven by HSPC, e.g., Sandbox, Marketplace, Roadmap, SOLOR, Clinical Models, Knowledge Artifacts, Clinical Model and Knowledge Artifact Repositories, Modeling Collaboration Tools, </a:t>
            </a:r>
            <a:r>
              <a:rPr lang="en-US" i="1" dirty="0" err="1"/>
              <a:t>DaVinci</a:t>
            </a:r>
            <a:r>
              <a:rPr lang="en-US" i="1" dirty="0"/>
              <a:t> Sandbox, SOA Deliverables, Tooling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ABAA52-B1FD-1D4C-9CF1-949F637EA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0B44-F6F7-46F8-98B9-9931AF0243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8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30755</TotalTime>
  <Words>2496</Words>
  <Application>Microsoft Macintosh PowerPoint</Application>
  <PresentationFormat>Widescreen</PresentationFormat>
  <Paragraphs>453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HSPC/CIIC  Organization Overview</vt:lpstr>
      <vt:lpstr>Board Committee Structure</vt:lpstr>
      <vt:lpstr>Board Membership</vt:lpstr>
      <vt:lpstr>PowerPoint Presentation</vt:lpstr>
      <vt:lpstr>Executive Offices</vt:lpstr>
      <vt:lpstr>Executive Office Roles</vt:lpstr>
      <vt:lpstr>CMO/CMIO</vt:lpstr>
      <vt:lpstr>CTO/CIO</vt:lpstr>
      <vt:lpstr>Products Framework</vt:lpstr>
      <vt:lpstr>Incubator Projects (Incubators)</vt:lpstr>
      <vt:lpstr>COO/CFO </vt:lpstr>
      <vt:lpstr>Council Structure</vt:lpstr>
      <vt:lpstr>Council Structure</vt:lpstr>
      <vt:lpstr>Clinical Council</vt:lpstr>
      <vt:lpstr>Clinical Council</vt:lpstr>
      <vt:lpstr>Clinical Council – Groups</vt:lpstr>
      <vt:lpstr>Projects Strategic Coordination Group</vt:lpstr>
      <vt:lpstr>Strategic Clinical Quality Assurance Group</vt:lpstr>
      <vt:lpstr>Technical Council</vt:lpstr>
      <vt:lpstr>Technical Council</vt:lpstr>
      <vt:lpstr>Commercial Adoption Council – Planned for the Future</vt:lpstr>
      <vt:lpstr>Commercial Adoption Council</vt:lpstr>
      <vt:lpstr>Provider Implementation Council – Planned for the Future</vt:lpstr>
      <vt:lpstr>Provider Implementation Council (Planned)</vt:lpstr>
      <vt:lpstr>Elected and Appointed Chairs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Overview</dc:title>
  <dc:creator>Virginia Riehl</dc:creator>
  <cp:lastModifiedBy>Laura Heermann Langford</cp:lastModifiedBy>
  <cp:revision>135</cp:revision>
  <cp:lastPrinted>2019-04-05T22:45:39Z</cp:lastPrinted>
  <dcterms:created xsi:type="dcterms:W3CDTF">2019-02-19T16:05:03Z</dcterms:created>
  <dcterms:modified xsi:type="dcterms:W3CDTF">2019-10-17T22:13:45Z</dcterms:modified>
</cp:coreProperties>
</file>