
<file path=[Content_Types].xml><?xml version="1.0" encoding="utf-8"?>
<Types xmlns="http://schemas.openxmlformats.org/package/2006/content-types">
  <Default Extension="bmp" ContentType="image/bmp"/>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62" r:id="rId2"/>
    <p:sldId id="1243" r:id="rId3"/>
    <p:sldId id="422" r:id="rId4"/>
    <p:sldId id="286" r:id="rId5"/>
    <p:sldId id="263" r:id="rId6"/>
    <p:sldId id="265" r:id="rId7"/>
    <p:sldId id="271" r:id="rId8"/>
    <p:sldId id="277" r:id="rId9"/>
    <p:sldId id="272" r:id="rId10"/>
    <p:sldId id="278" r:id="rId11"/>
    <p:sldId id="273" r:id="rId12"/>
    <p:sldId id="305" r:id="rId13"/>
    <p:sldId id="437" r:id="rId14"/>
    <p:sldId id="269" r:id="rId15"/>
    <p:sldId id="264" r:id="rId16"/>
    <p:sldId id="1633" r:id="rId17"/>
    <p:sldId id="1532" r:id="rId18"/>
    <p:sldId id="1611" r:id="rId19"/>
    <p:sldId id="1627" r:id="rId20"/>
    <p:sldId id="714" r:id="rId21"/>
    <p:sldId id="267" r:id="rId22"/>
    <p:sldId id="298" r:id="rId23"/>
    <p:sldId id="299" r:id="rId24"/>
    <p:sldId id="268" r:id="rId25"/>
    <p:sldId id="1241" r:id="rId26"/>
    <p:sldId id="1247" r:id="rId27"/>
    <p:sldId id="1242" r:id="rId28"/>
    <p:sldId id="1244" r:id="rId29"/>
    <p:sldId id="1246" r:id="rId30"/>
    <p:sldId id="124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782"/>
    <a:srgbClr val="F2FF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120" d="100"/>
          <a:sy n="120" d="100"/>
        </p:scale>
        <p:origin x="296"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735279-270F-4DE6-B1E0-A4FAF06C101B}" type="doc">
      <dgm:prSet loTypeId="urn:microsoft.com/office/officeart/2005/8/layout/chevron1" loCatId="process" qsTypeId="urn:microsoft.com/office/officeart/2005/8/quickstyle/simple1" qsCatId="simple" csTypeId="urn:microsoft.com/office/officeart/2005/8/colors/colorful3" csCatId="colorful" phldr="1"/>
      <dgm:spPr/>
    </dgm:pt>
    <dgm:pt modelId="{C324E2D1-0134-4FCD-B251-891D795BF7BD}">
      <dgm:prSet phldrT="[Text]"/>
      <dgm:spPr>
        <a:solidFill>
          <a:srgbClr val="A5A5A5"/>
        </a:solidFill>
      </dgm:spPr>
      <dgm:t>
        <a:bodyPr/>
        <a:lstStyle/>
        <a:p>
          <a:r>
            <a:rPr lang="en-US" dirty="0"/>
            <a:t>Project Intake</a:t>
          </a:r>
        </a:p>
      </dgm:t>
    </dgm:pt>
    <dgm:pt modelId="{3A2B0B79-F6D1-4F82-ADAC-14D029B89344}" type="parTrans" cxnId="{882C81FA-5E6F-4A2E-B67E-05DA346258DC}">
      <dgm:prSet/>
      <dgm:spPr/>
      <dgm:t>
        <a:bodyPr/>
        <a:lstStyle/>
        <a:p>
          <a:endParaRPr lang="en-US"/>
        </a:p>
      </dgm:t>
    </dgm:pt>
    <dgm:pt modelId="{EF7F5F74-B048-4A8A-BB4B-D406184DF96B}" type="sibTrans" cxnId="{882C81FA-5E6F-4A2E-B67E-05DA346258DC}">
      <dgm:prSet/>
      <dgm:spPr/>
      <dgm:t>
        <a:bodyPr/>
        <a:lstStyle/>
        <a:p>
          <a:endParaRPr lang="en-US"/>
        </a:p>
      </dgm:t>
    </dgm:pt>
    <dgm:pt modelId="{2B17FE6F-8D34-42A4-AD42-9D62215DA49A}">
      <dgm:prSet phldrT="[Text]"/>
      <dgm:spPr>
        <a:solidFill>
          <a:srgbClr val="AE8B45"/>
        </a:solidFill>
      </dgm:spPr>
      <dgm:t>
        <a:bodyPr/>
        <a:lstStyle/>
        <a:p>
          <a:r>
            <a:rPr lang="en-US" dirty="0"/>
            <a:t>Requirements</a:t>
          </a:r>
        </a:p>
      </dgm:t>
    </dgm:pt>
    <dgm:pt modelId="{078EBAFD-3334-4B8F-9EC0-EEC237162C49}" type="parTrans" cxnId="{08A8B5C3-498E-48E4-B37A-1A6602AD971F}">
      <dgm:prSet/>
      <dgm:spPr/>
      <dgm:t>
        <a:bodyPr/>
        <a:lstStyle/>
        <a:p>
          <a:endParaRPr lang="en-US"/>
        </a:p>
      </dgm:t>
    </dgm:pt>
    <dgm:pt modelId="{B8CCEE18-AE49-4879-B6D5-3AA219AC3E2D}" type="sibTrans" cxnId="{08A8B5C3-498E-48E4-B37A-1A6602AD971F}">
      <dgm:prSet/>
      <dgm:spPr/>
      <dgm:t>
        <a:bodyPr/>
        <a:lstStyle/>
        <a:p>
          <a:endParaRPr lang="en-US"/>
        </a:p>
      </dgm:t>
    </dgm:pt>
    <dgm:pt modelId="{AA3D3056-90A3-4540-9FF2-471F0ECE0A08}">
      <dgm:prSet phldrT="[Text]"/>
      <dgm:spPr>
        <a:solidFill>
          <a:srgbClr val="AB6E00"/>
        </a:solidFill>
      </dgm:spPr>
      <dgm:t>
        <a:bodyPr/>
        <a:lstStyle/>
        <a:p>
          <a:r>
            <a:rPr lang="en-US" dirty="0"/>
            <a:t>Create Models</a:t>
          </a:r>
        </a:p>
      </dgm:t>
    </dgm:pt>
    <dgm:pt modelId="{CEC0B695-495A-4726-AA49-1394E63A70FD}" type="parTrans" cxnId="{A1297C2B-D49E-4EBF-B202-834ACFDB3BE7}">
      <dgm:prSet/>
      <dgm:spPr/>
      <dgm:t>
        <a:bodyPr/>
        <a:lstStyle/>
        <a:p>
          <a:endParaRPr lang="en-US"/>
        </a:p>
      </dgm:t>
    </dgm:pt>
    <dgm:pt modelId="{918CCCC7-A07A-41E5-B37D-023E5EEF058F}" type="sibTrans" cxnId="{A1297C2B-D49E-4EBF-B202-834ACFDB3BE7}">
      <dgm:prSet/>
      <dgm:spPr/>
      <dgm:t>
        <a:bodyPr/>
        <a:lstStyle/>
        <a:p>
          <a:endParaRPr lang="en-US"/>
        </a:p>
      </dgm:t>
    </dgm:pt>
    <dgm:pt modelId="{F0E2E6EA-29E5-42C6-93CF-1DC171456A50}">
      <dgm:prSet phldrT="[Text]"/>
      <dgm:spPr>
        <a:solidFill>
          <a:srgbClr val="AE5800"/>
        </a:solidFill>
      </dgm:spPr>
      <dgm:t>
        <a:bodyPr/>
        <a:lstStyle/>
        <a:p>
          <a:r>
            <a:rPr lang="en-US" dirty="0"/>
            <a:t>Develop Applications</a:t>
          </a:r>
        </a:p>
      </dgm:t>
    </dgm:pt>
    <dgm:pt modelId="{6C43B58E-DDAF-474B-AB3D-960E87442018}" type="parTrans" cxnId="{3FFCC695-7A25-4284-93A2-60ABA5FC097B}">
      <dgm:prSet/>
      <dgm:spPr/>
      <dgm:t>
        <a:bodyPr/>
        <a:lstStyle/>
        <a:p>
          <a:endParaRPr lang="en-US"/>
        </a:p>
      </dgm:t>
    </dgm:pt>
    <dgm:pt modelId="{0A62E306-BB74-44B7-AC7A-6F8FA42E57D6}" type="sibTrans" cxnId="{3FFCC695-7A25-4284-93A2-60ABA5FC097B}">
      <dgm:prSet/>
      <dgm:spPr/>
      <dgm:t>
        <a:bodyPr/>
        <a:lstStyle/>
        <a:p>
          <a:endParaRPr lang="en-US"/>
        </a:p>
      </dgm:t>
    </dgm:pt>
    <dgm:pt modelId="{ED1C2A28-46FC-408C-A06C-847B9AE6159D}">
      <dgm:prSet phldrT="[Text]"/>
      <dgm:spPr>
        <a:solidFill>
          <a:srgbClr val="B14500"/>
        </a:solidFill>
      </dgm:spPr>
      <dgm:t>
        <a:bodyPr/>
        <a:lstStyle/>
        <a:p>
          <a:r>
            <a:rPr lang="en-US" dirty="0"/>
            <a:t>Piloting</a:t>
          </a:r>
        </a:p>
      </dgm:t>
    </dgm:pt>
    <dgm:pt modelId="{B2352A54-6623-45FC-B26F-3F5C51DC5493}" type="parTrans" cxnId="{353E3253-E548-471F-B155-C5046CFE4D55}">
      <dgm:prSet/>
      <dgm:spPr/>
      <dgm:t>
        <a:bodyPr/>
        <a:lstStyle/>
        <a:p>
          <a:endParaRPr lang="en-US"/>
        </a:p>
      </dgm:t>
    </dgm:pt>
    <dgm:pt modelId="{B3CB38AB-BB63-4AE7-B9B9-D3250D25B5FF}" type="sibTrans" cxnId="{353E3253-E548-471F-B155-C5046CFE4D55}">
      <dgm:prSet/>
      <dgm:spPr/>
      <dgm:t>
        <a:bodyPr/>
        <a:lstStyle/>
        <a:p>
          <a:endParaRPr lang="en-US"/>
        </a:p>
      </dgm:t>
    </dgm:pt>
    <dgm:pt modelId="{A8FC70B3-2C65-4B07-A5D1-5FA7C103E29E}">
      <dgm:prSet phldrT="[Text]"/>
      <dgm:spPr>
        <a:solidFill>
          <a:srgbClr val="B43500"/>
        </a:solidFill>
      </dgm:spPr>
      <dgm:t>
        <a:bodyPr/>
        <a:lstStyle/>
        <a:p>
          <a:r>
            <a:rPr lang="en-US" dirty="0"/>
            <a:t>Conformance and Certification Testing</a:t>
          </a:r>
        </a:p>
      </dgm:t>
    </dgm:pt>
    <dgm:pt modelId="{CDA55457-65D5-4AB8-9D44-2824E4CCDD0A}" type="parTrans" cxnId="{CA87BF1C-4D7E-4C2C-B7AA-5FFBEF2708C5}">
      <dgm:prSet/>
      <dgm:spPr/>
      <dgm:t>
        <a:bodyPr/>
        <a:lstStyle/>
        <a:p>
          <a:endParaRPr lang="en-US"/>
        </a:p>
      </dgm:t>
    </dgm:pt>
    <dgm:pt modelId="{A39DB713-EAB6-42FB-97D9-8CE629FE1793}" type="sibTrans" cxnId="{CA87BF1C-4D7E-4C2C-B7AA-5FFBEF2708C5}">
      <dgm:prSet/>
      <dgm:spPr/>
      <dgm:t>
        <a:bodyPr/>
        <a:lstStyle/>
        <a:p>
          <a:endParaRPr lang="en-US"/>
        </a:p>
      </dgm:t>
    </dgm:pt>
    <dgm:pt modelId="{948560FD-6A8C-4881-9E14-6B19C0CC2F7A}" type="pres">
      <dgm:prSet presAssocID="{CC735279-270F-4DE6-B1E0-A4FAF06C101B}" presName="Name0" presStyleCnt="0">
        <dgm:presLayoutVars>
          <dgm:dir/>
          <dgm:animLvl val="lvl"/>
          <dgm:resizeHandles val="exact"/>
        </dgm:presLayoutVars>
      </dgm:prSet>
      <dgm:spPr/>
    </dgm:pt>
    <dgm:pt modelId="{31ECD218-A561-4D6F-A966-CE75E8711C96}" type="pres">
      <dgm:prSet presAssocID="{C324E2D1-0134-4FCD-B251-891D795BF7BD}" presName="parTxOnly" presStyleLbl="node1" presStyleIdx="0" presStyleCnt="6" custLinFactNeighborY="-5204">
        <dgm:presLayoutVars>
          <dgm:chMax val="0"/>
          <dgm:chPref val="0"/>
          <dgm:bulletEnabled val="1"/>
        </dgm:presLayoutVars>
      </dgm:prSet>
      <dgm:spPr/>
    </dgm:pt>
    <dgm:pt modelId="{E226B509-06F8-41AA-AED3-42C07EDBA4C6}" type="pres">
      <dgm:prSet presAssocID="{EF7F5F74-B048-4A8A-BB4B-D406184DF96B}" presName="parTxOnlySpace" presStyleCnt="0"/>
      <dgm:spPr/>
    </dgm:pt>
    <dgm:pt modelId="{ED056DB7-7815-4289-B3B7-7CA95E0D6FAE}" type="pres">
      <dgm:prSet presAssocID="{2B17FE6F-8D34-42A4-AD42-9D62215DA49A}" presName="parTxOnly" presStyleLbl="node1" presStyleIdx="1" presStyleCnt="6" custLinFactNeighborY="-5204">
        <dgm:presLayoutVars>
          <dgm:chMax val="0"/>
          <dgm:chPref val="0"/>
          <dgm:bulletEnabled val="1"/>
        </dgm:presLayoutVars>
      </dgm:prSet>
      <dgm:spPr/>
    </dgm:pt>
    <dgm:pt modelId="{D7780747-EE23-4C1A-AB65-38B916518D56}" type="pres">
      <dgm:prSet presAssocID="{B8CCEE18-AE49-4879-B6D5-3AA219AC3E2D}" presName="parTxOnlySpace" presStyleCnt="0"/>
      <dgm:spPr/>
    </dgm:pt>
    <dgm:pt modelId="{FAC8C795-FD20-407C-9F15-FF21D69BC34F}" type="pres">
      <dgm:prSet presAssocID="{AA3D3056-90A3-4540-9FF2-471F0ECE0A08}" presName="parTxOnly" presStyleLbl="node1" presStyleIdx="2" presStyleCnt="6" custLinFactNeighborY="-5204">
        <dgm:presLayoutVars>
          <dgm:chMax val="0"/>
          <dgm:chPref val="0"/>
          <dgm:bulletEnabled val="1"/>
        </dgm:presLayoutVars>
      </dgm:prSet>
      <dgm:spPr/>
    </dgm:pt>
    <dgm:pt modelId="{6B70F10B-001E-405E-BF2B-E85AB50BDC80}" type="pres">
      <dgm:prSet presAssocID="{918CCCC7-A07A-41E5-B37D-023E5EEF058F}" presName="parTxOnlySpace" presStyleCnt="0"/>
      <dgm:spPr/>
    </dgm:pt>
    <dgm:pt modelId="{59B2BE07-0222-4F96-BAE3-8CA24A225FD9}" type="pres">
      <dgm:prSet presAssocID="{F0E2E6EA-29E5-42C6-93CF-1DC171456A50}" presName="parTxOnly" presStyleLbl="node1" presStyleIdx="3" presStyleCnt="6" custLinFactNeighborY="-5204">
        <dgm:presLayoutVars>
          <dgm:chMax val="0"/>
          <dgm:chPref val="0"/>
          <dgm:bulletEnabled val="1"/>
        </dgm:presLayoutVars>
      </dgm:prSet>
      <dgm:spPr/>
    </dgm:pt>
    <dgm:pt modelId="{5A3467DD-5717-422C-A498-14075F016A99}" type="pres">
      <dgm:prSet presAssocID="{0A62E306-BB74-44B7-AC7A-6F8FA42E57D6}" presName="parTxOnlySpace" presStyleCnt="0"/>
      <dgm:spPr/>
    </dgm:pt>
    <dgm:pt modelId="{977602D5-F06C-43FC-A5DC-C146F4990EC7}" type="pres">
      <dgm:prSet presAssocID="{ED1C2A28-46FC-408C-A06C-847B9AE6159D}" presName="parTxOnly" presStyleLbl="node1" presStyleIdx="4" presStyleCnt="6" custLinFactNeighborY="-5204">
        <dgm:presLayoutVars>
          <dgm:chMax val="0"/>
          <dgm:chPref val="0"/>
          <dgm:bulletEnabled val="1"/>
        </dgm:presLayoutVars>
      </dgm:prSet>
      <dgm:spPr/>
    </dgm:pt>
    <dgm:pt modelId="{77825FA5-EEDA-4678-AB56-60FF15A018C5}" type="pres">
      <dgm:prSet presAssocID="{B3CB38AB-BB63-4AE7-B9B9-D3250D25B5FF}" presName="parTxOnlySpace" presStyleCnt="0"/>
      <dgm:spPr/>
    </dgm:pt>
    <dgm:pt modelId="{97123A98-387B-44C7-8B55-08AF6CCE721E}" type="pres">
      <dgm:prSet presAssocID="{A8FC70B3-2C65-4B07-A5D1-5FA7C103E29E}" presName="parTxOnly" presStyleLbl="node1" presStyleIdx="5" presStyleCnt="6" custLinFactNeighborY="-5204">
        <dgm:presLayoutVars>
          <dgm:chMax val="0"/>
          <dgm:chPref val="0"/>
          <dgm:bulletEnabled val="1"/>
        </dgm:presLayoutVars>
      </dgm:prSet>
      <dgm:spPr/>
    </dgm:pt>
  </dgm:ptLst>
  <dgm:cxnLst>
    <dgm:cxn modelId="{CA87BF1C-4D7E-4C2C-B7AA-5FFBEF2708C5}" srcId="{CC735279-270F-4DE6-B1E0-A4FAF06C101B}" destId="{A8FC70B3-2C65-4B07-A5D1-5FA7C103E29E}" srcOrd="5" destOrd="0" parTransId="{CDA55457-65D5-4AB8-9D44-2824E4CCDD0A}" sibTransId="{A39DB713-EAB6-42FB-97D9-8CE629FE1793}"/>
    <dgm:cxn modelId="{1F9A7F20-5BCE-4325-BC8E-5C357D6D06C1}" type="presOf" srcId="{F0E2E6EA-29E5-42C6-93CF-1DC171456A50}" destId="{59B2BE07-0222-4F96-BAE3-8CA24A225FD9}" srcOrd="0" destOrd="0" presId="urn:microsoft.com/office/officeart/2005/8/layout/chevron1"/>
    <dgm:cxn modelId="{A1297C2B-D49E-4EBF-B202-834ACFDB3BE7}" srcId="{CC735279-270F-4DE6-B1E0-A4FAF06C101B}" destId="{AA3D3056-90A3-4540-9FF2-471F0ECE0A08}" srcOrd="2" destOrd="0" parTransId="{CEC0B695-495A-4726-AA49-1394E63A70FD}" sibTransId="{918CCCC7-A07A-41E5-B37D-023E5EEF058F}"/>
    <dgm:cxn modelId="{EB805E3E-6FAF-4107-AAAE-D515E0757A8D}" type="presOf" srcId="{2B17FE6F-8D34-42A4-AD42-9D62215DA49A}" destId="{ED056DB7-7815-4289-B3B7-7CA95E0D6FAE}" srcOrd="0" destOrd="0" presId="urn:microsoft.com/office/officeart/2005/8/layout/chevron1"/>
    <dgm:cxn modelId="{353E3253-E548-471F-B155-C5046CFE4D55}" srcId="{CC735279-270F-4DE6-B1E0-A4FAF06C101B}" destId="{ED1C2A28-46FC-408C-A06C-847B9AE6159D}" srcOrd="4" destOrd="0" parTransId="{B2352A54-6623-45FC-B26F-3F5C51DC5493}" sibTransId="{B3CB38AB-BB63-4AE7-B9B9-D3250D25B5FF}"/>
    <dgm:cxn modelId="{E0EFEC6E-C3BD-4F94-8EA8-80C9FCD00155}" type="presOf" srcId="{A8FC70B3-2C65-4B07-A5D1-5FA7C103E29E}" destId="{97123A98-387B-44C7-8B55-08AF6CCE721E}" srcOrd="0" destOrd="0" presId="urn:microsoft.com/office/officeart/2005/8/layout/chevron1"/>
    <dgm:cxn modelId="{3FFCC695-7A25-4284-93A2-60ABA5FC097B}" srcId="{CC735279-270F-4DE6-B1E0-A4FAF06C101B}" destId="{F0E2E6EA-29E5-42C6-93CF-1DC171456A50}" srcOrd="3" destOrd="0" parTransId="{6C43B58E-DDAF-474B-AB3D-960E87442018}" sibTransId="{0A62E306-BB74-44B7-AC7A-6F8FA42E57D6}"/>
    <dgm:cxn modelId="{F39E949C-3B1E-45A9-A4C1-F30DD6CD4E6D}" type="presOf" srcId="{CC735279-270F-4DE6-B1E0-A4FAF06C101B}" destId="{948560FD-6A8C-4881-9E14-6B19C0CC2F7A}" srcOrd="0" destOrd="0" presId="urn:microsoft.com/office/officeart/2005/8/layout/chevron1"/>
    <dgm:cxn modelId="{08A8B5C3-498E-48E4-B37A-1A6602AD971F}" srcId="{CC735279-270F-4DE6-B1E0-A4FAF06C101B}" destId="{2B17FE6F-8D34-42A4-AD42-9D62215DA49A}" srcOrd="1" destOrd="0" parTransId="{078EBAFD-3334-4B8F-9EC0-EEC237162C49}" sibTransId="{B8CCEE18-AE49-4879-B6D5-3AA219AC3E2D}"/>
    <dgm:cxn modelId="{F1C805C7-DDCD-4CED-985D-BE061B9C1F72}" type="presOf" srcId="{ED1C2A28-46FC-408C-A06C-847B9AE6159D}" destId="{977602D5-F06C-43FC-A5DC-C146F4990EC7}" srcOrd="0" destOrd="0" presId="urn:microsoft.com/office/officeart/2005/8/layout/chevron1"/>
    <dgm:cxn modelId="{615D18CC-2252-47EF-97DC-87A0FDCFCEFC}" type="presOf" srcId="{AA3D3056-90A3-4540-9FF2-471F0ECE0A08}" destId="{FAC8C795-FD20-407C-9F15-FF21D69BC34F}" srcOrd="0" destOrd="0" presId="urn:microsoft.com/office/officeart/2005/8/layout/chevron1"/>
    <dgm:cxn modelId="{DC1BC9E1-4BBF-44D0-B37E-4454DDC530E3}" type="presOf" srcId="{C324E2D1-0134-4FCD-B251-891D795BF7BD}" destId="{31ECD218-A561-4D6F-A966-CE75E8711C96}" srcOrd="0" destOrd="0" presId="urn:microsoft.com/office/officeart/2005/8/layout/chevron1"/>
    <dgm:cxn modelId="{882C81FA-5E6F-4A2E-B67E-05DA346258DC}" srcId="{CC735279-270F-4DE6-B1E0-A4FAF06C101B}" destId="{C324E2D1-0134-4FCD-B251-891D795BF7BD}" srcOrd="0" destOrd="0" parTransId="{3A2B0B79-F6D1-4F82-ADAC-14D029B89344}" sibTransId="{EF7F5F74-B048-4A8A-BB4B-D406184DF96B}"/>
    <dgm:cxn modelId="{B48E56B1-B23F-4095-B269-18EC8A0375C6}" type="presParOf" srcId="{948560FD-6A8C-4881-9E14-6B19C0CC2F7A}" destId="{31ECD218-A561-4D6F-A966-CE75E8711C96}" srcOrd="0" destOrd="0" presId="urn:microsoft.com/office/officeart/2005/8/layout/chevron1"/>
    <dgm:cxn modelId="{D5932E6A-35E5-45DC-A1E4-CDD5CBA86A96}" type="presParOf" srcId="{948560FD-6A8C-4881-9E14-6B19C0CC2F7A}" destId="{E226B509-06F8-41AA-AED3-42C07EDBA4C6}" srcOrd="1" destOrd="0" presId="urn:microsoft.com/office/officeart/2005/8/layout/chevron1"/>
    <dgm:cxn modelId="{3CD1D1EE-4EE9-473F-BDB3-31E74E8CFD44}" type="presParOf" srcId="{948560FD-6A8C-4881-9E14-6B19C0CC2F7A}" destId="{ED056DB7-7815-4289-B3B7-7CA95E0D6FAE}" srcOrd="2" destOrd="0" presId="urn:microsoft.com/office/officeart/2005/8/layout/chevron1"/>
    <dgm:cxn modelId="{8BF6DF63-5C7E-4099-9B6D-0C05849136B0}" type="presParOf" srcId="{948560FD-6A8C-4881-9E14-6B19C0CC2F7A}" destId="{D7780747-EE23-4C1A-AB65-38B916518D56}" srcOrd="3" destOrd="0" presId="urn:microsoft.com/office/officeart/2005/8/layout/chevron1"/>
    <dgm:cxn modelId="{529D2277-3923-492B-9E52-96A14308733D}" type="presParOf" srcId="{948560FD-6A8C-4881-9E14-6B19C0CC2F7A}" destId="{FAC8C795-FD20-407C-9F15-FF21D69BC34F}" srcOrd="4" destOrd="0" presId="urn:microsoft.com/office/officeart/2005/8/layout/chevron1"/>
    <dgm:cxn modelId="{40A30427-9B0A-49EC-8329-8419A57888D4}" type="presParOf" srcId="{948560FD-6A8C-4881-9E14-6B19C0CC2F7A}" destId="{6B70F10B-001E-405E-BF2B-E85AB50BDC80}" srcOrd="5" destOrd="0" presId="urn:microsoft.com/office/officeart/2005/8/layout/chevron1"/>
    <dgm:cxn modelId="{30C4F307-F47D-42FF-9A81-DAB40B3D1EFD}" type="presParOf" srcId="{948560FD-6A8C-4881-9E14-6B19C0CC2F7A}" destId="{59B2BE07-0222-4F96-BAE3-8CA24A225FD9}" srcOrd="6" destOrd="0" presId="urn:microsoft.com/office/officeart/2005/8/layout/chevron1"/>
    <dgm:cxn modelId="{DAE4FD4B-848C-4E64-8220-D5A9AFD26432}" type="presParOf" srcId="{948560FD-6A8C-4881-9E14-6B19C0CC2F7A}" destId="{5A3467DD-5717-422C-A498-14075F016A99}" srcOrd="7" destOrd="0" presId="urn:microsoft.com/office/officeart/2005/8/layout/chevron1"/>
    <dgm:cxn modelId="{57A8105F-F1BD-443B-BE28-C61132EDFCB0}" type="presParOf" srcId="{948560FD-6A8C-4881-9E14-6B19C0CC2F7A}" destId="{977602D5-F06C-43FC-A5DC-C146F4990EC7}" srcOrd="8" destOrd="0" presId="urn:microsoft.com/office/officeart/2005/8/layout/chevron1"/>
    <dgm:cxn modelId="{1247B5B9-157B-4276-8974-2C5A9D80DB2F}" type="presParOf" srcId="{948560FD-6A8C-4881-9E14-6B19C0CC2F7A}" destId="{77825FA5-EEDA-4678-AB56-60FF15A018C5}" srcOrd="9" destOrd="0" presId="urn:microsoft.com/office/officeart/2005/8/layout/chevron1"/>
    <dgm:cxn modelId="{D73AE8C5-69DD-4E6B-A7A2-D06928DBE78A}" type="presParOf" srcId="{948560FD-6A8C-4881-9E14-6B19C0CC2F7A}" destId="{97123A98-387B-44C7-8B55-08AF6CCE721E}"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735279-270F-4DE6-B1E0-A4FAF06C101B}" type="doc">
      <dgm:prSet loTypeId="urn:microsoft.com/office/officeart/2005/8/layout/chevron1" loCatId="process" qsTypeId="urn:microsoft.com/office/officeart/2005/8/quickstyle/simple1" qsCatId="simple" csTypeId="urn:microsoft.com/office/officeart/2005/8/colors/colorful3" csCatId="colorful" phldr="1"/>
      <dgm:spPr/>
    </dgm:pt>
    <dgm:pt modelId="{C324E2D1-0134-4FCD-B251-891D795BF7BD}">
      <dgm:prSet phldrT="[Text]"/>
      <dgm:spPr>
        <a:solidFill>
          <a:srgbClr val="A5A5A5"/>
        </a:solidFill>
      </dgm:spPr>
      <dgm:t>
        <a:bodyPr/>
        <a:lstStyle/>
        <a:p>
          <a:r>
            <a:rPr lang="en-US" dirty="0"/>
            <a:t>Project Intake</a:t>
          </a:r>
        </a:p>
      </dgm:t>
    </dgm:pt>
    <dgm:pt modelId="{3A2B0B79-F6D1-4F82-ADAC-14D029B89344}" type="parTrans" cxnId="{882C81FA-5E6F-4A2E-B67E-05DA346258DC}">
      <dgm:prSet/>
      <dgm:spPr/>
      <dgm:t>
        <a:bodyPr/>
        <a:lstStyle/>
        <a:p>
          <a:endParaRPr lang="en-US"/>
        </a:p>
      </dgm:t>
    </dgm:pt>
    <dgm:pt modelId="{EF7F5F74-B048-4A8A-BB4B-D406184DF96B}" type="sibTrans" cxnId="{882C81FA-5E6F-4A2E-B67E-05DA346258DC}">
      <dgm:prSet/>
      <dgm:spPr/>
      <dgm:t>
        <a:bodyPr/>
        <a:lstStyle/>
        <a:p>
          <a:endParaRPr lang="en-US"/>
        </a:p>
      </dgm:t>
    </dgm:pt>
    <dgm:pt modelId="{2B17FE6F-8D34-42A4-AD42-9D62215DA49A}">
      <dgm:prSet phldrT="[Text]"/>
      <dgm:spPr>
        <a:solidFill>
          <a:srgbClr val="AE8B45"/>
        </a:solidFill>
      </dgm:spPr>
      <dgm:t>
        <a:bodyPr/>
        <a:lstStyle/>
        <a:p>
          <a:r>
            <a:rPr lang="en-US" dirty="0"/>
            <a:t>Requirements</a:t>
          </a:r>
        </a:p>
      </dgm:t>
    </dgm:pt>
    <dgm:pt modelId="{078EBAFD-3334-4B8F-9EC0-EEC237162C49}" type="parTrans" cxnId="{08A8B5C3-498E-48E4-B37A-1A6602AD971F}">
      <dgm:prSet/>
      <dgm:spPr/>
      <dgm:t>
        <a:bodyPr/>
        <a:lstStyle/>
        <a:p>
          <a:endParaRPr lang="en-US"/>
        </a:p>
      </dgm:t>
    </dgm:pt>
    <dgm:pt modelId="{B8CCEE18-AE49-4879-B6D5-3AA219AC3E2D}" type="sibTrans" cxnId="{08A8B5C3-498E-48E4-B37A-1A6602AD971F}">
      <dgm:prSet/>
      <dgm:spPr/>
      <dgm:t>
        <a:bodyPr/>
        <a:lstStyle/>
        <a:p>
          <a:endParaRPr lang="en-US"/>
        </a:p>
      </dgm:t>
    </dgm:pt>
    <dgm:pt modelId="{AA3D3056-90A3-4540-9FF2-471F0ECE0A08}">
      <dgm:prSet phldrT="[Text]"/>
      <dgm:spPr>
        <a:solidFill>
          <a:srgbClr val="AB6E00"/>
        </a:solidFill>
      </dgm:spPr>
      <dgm:t>
        <a:bodyPr/>
        <a:lstStyle/>
        <a:p>
          <a:r>
            <a:rPr lang="en-US" dirty="0"/>
            <a:t>Create Models</a:t>
          </a:r>
        </a:p>
      </dgm:t>
    </dgm:pt>
    <dgm:pt modelId="{CEC0B695-495A-4726-AA49-1394E63A70FD}" type="parTrans" cxnId="{A1297C2B-D49E-4EBF-B202-834ACFDB3BE7}">
      <dgm:prSet/>
      <dgm:spPr/>
      <dgm:t>
        <a:bodyPr/>
        <a:lstStyle/>
        <a:p>
          <a:endParaRPr lang="en-US"/>
        </a:p>
      </dgm:t>
    </dgm:pt>
    <dgm:pt modelId="{918CCCC7-A07A-41E5-B37D-023E5EEF058F}" type="sibTrans" cxnId="{A1297C2B-D49E-4EBF-B202-834ACFDB3BE7}">
      <dgm:prSet/>
      <dgm:spPr/>
      <dgm:t>
        <a:bodyPr/>
        <a:lstStyle/>
        <a:p>
          <a:endParaRPr lang="en-US"/>
        </a:p>
      </dgm:t>
    </dgm:pt>
    <dgm:pt modelId="{F0E2E6EA-29E5-42C6-93CF-1DC171456A50}">
      <dgm:prSet phldrT="[Text]"/>
      <dgm:spPr>
        <a:solidFill>
          <a:srgbClr val="AE5800"/>
        </a:solidFill>
      </dgm:spPr>
      <dgm:t>
        <a:bodyPr/>
        <a:lstStyle/>
        <a:p>
          <a:r>
            <a:rPr lang="en-US" dirty="0"/>
            <a:t>Develop Applications</a:t>
          </a:r>
        </a:p>
      </dgm:t>
    </dgm:pt>
    <dgm:pt modelId="{6C43B58E-DDAF-474B-AB3D-960E87442018}" type="parTrans" cxnId="{3FFCC695-7A25-4284-93A2-60ABA5FC097B}">
      <dgm:prSet/>
      <dgm:spPr/>
      <dgm:t>
        <a:bodyPr/>
        <a:lstStyle/>
        <a:p>
          <a:endParaRPr lang="en-US"/>
        </a:p>
      </dgm:t>
    </dgm:pt>
    <dgm:pt modelId="{0A62E306-BB74-44B7-AC7A-6F8FA42E57D6}" type="sibTrans" cxnId="{3FFCC695-7A25-4284-93A2-60ABA5FC097B}">
      <dgm:prSet/>
      <dgm:spPr/>
      <dgm:t>
        <a:bodyPr/>
        <a:lstStyle/>
        <a:p>
          <a:endParaRPr lang="en-US"/>
        </a:p>
      </dgm:t>
    </dgm:pt>
    <dgm:pt modelId="{ED1C2A28-46FC-408C-A06C-847B9AE6159D}">
      <dgm:prSet phldrT="[Text]"/>
      <dgm:spPr>
        <a:solidFill>
          <a:srgbClr val="B14500"/>
        </a:solidFill>
      </dgm:spPr>
      <dgm:t>
        <a:bodyPr/>
        <a:lstStyle/>
        <a:p>
          <a:r>
            <a:rPr lang="en-US" dirty="0"/>
            <a:t>Piloting</a:t>
          </a:r>
        </a:p>
      </dgm:t>
    </dgm:pt>
    <dgm:pt modelId="{B2352A54-6623-45FC-B26F-3F5C51DC5493}" type="parTrans" cxnId="{353E3253-E548-471F-B155-C5046CFE4D55}">
      <dgm:prSet/>
      <dgm:spPr/>
      <dgm:t>
        <a:bodyPr/>
        <a:lstStyle/>
        <a:p>
          <a:endParaRPr lang="en-US"/>
        </a:p>
      </dgm:t>
    </dgm:pt>
    <dgm:pt modelId="{B3CB38AB-BB63-4AE7-B9B9-D3250D25B5FF}" type="sibTrans" cxnId="{353E3253-E548-471F-B155-C5046CFE4D55}">
      <dgm:prSet/>
      <dgm:spPr/>
      <dgm:t>
        <a:bodyPr/>
        <a:lstStyle/>
        <a:p>
          <a:endParaRPr lang="en-US"/>
        </a:p>
      </dgm:t>
    </dgm:pt>
    <dgm:pt modelId="{A8FC70B3-2C65-4B07-A5D1-5FA7C103E29E}">
      <dgm:prSet phldrT="[Text]"/>
      <dgm:spPr>
        <a:solidFill>
          <a:srgbClr val="B43500"/>
        </a:solidFill>
      </dgm:spPr>
      <dgm:t>
        <a:bodyPr/>
        <a:lstStyle/>
        <a:p>
          <a:r>
            <a:rPr lang="en-US" dirty="0"/>
            <a:t>Conformance and Certification Testing</a:t>
          </a:r>
        </a:p>
      </dgm:t>
    </dgm:pt>
    <dgm:pt modelId="{CDA55457-65D5-4AB8-9D44-2824E4CCDD0A}" type="parTrans" cxnId="{CA87BF1C-4D7E-4C2C-B7AA-5FFBEF2708C5}">
      <dgm:prSet/>
      <dgm:spPr/>
      <dgm:t>
        <a:bodyPr/>
        <a:lstStyle/>
        <a:p>
          <a:endParaRPr lang="en-US"/>
        </a:p>
      </dgm:t>
    </dgm:pt>
    <dgm:pt modelId="{A39DB713-EAB6-42FB-97D9-8CE629FE1793}" type="sibTrans" cxnId="{CA87BF1C-4D7E-4C2C-B7AA-5FFBEF2708C5}">
      <dgm:prSet/>
      <dgm:spPr/>
      <dgm:t>
        <a:bodyPr/>
        <a:lstStyle/>
        <a:p>
          <a:endParaRPr lang="en-US"/>
        </a:p>
      </dgm:t>
    </dgm:pt>
    <dgm:pt modelId="{948560FD-6A8C-4881-9E14-6B19C0CC2F7A}" type="pres">
      <dgm:prSet presAssocID="{CC735279-270F-4DE6-B1E0-A4FAF06C101B}" presName="Name0" presStyleCnt="0">
        <dgm:presLayoutVars>
          <dgm:dir/>
          <dgm:animLvl val="lvl"/>
          <dgm:resizeHandles val="exact"/>
        </dgm:presLayoutVars>
      </dgm:prSet>
      <dgm:spPr/>
    </dgm:pt>
    <dgm:pt modelId="{31ECD218-A561-4D6F-A966-CE75E8711C96}" type="pres">
      <dgm:prSet presAssocID="{C324E2D1-0134-4FCD-B251-891D795BF7BD}" presName="parTxOnly" presStyleLbl="node1" presStyleIdx="0" presStyleCnt="6" custLinFactNeighborY="-5204">
        <dgm:presLayoutVars>
          <dgm:chMax val="0"/>
          <dgm:chPref val="0"/>
          <dgm:bulletEnabled val="1"/>
        </dgm:presLayoutVars>
      </dgm:prSet>
      <dgm:spPr/>
    </dgm:pt>
    <dgm:pt modelId="{E226B509-06F8-41AA-AED3-42C07EDBA4C6}" type="pres">
      <dgm:prSet presAssocID="{EF7F5F74-B048-4A8A-BB4B-D406184DF96B}" presName="parTxOnlySpace" presStyleCnt="0"/>
      <dgm:spPr/>
    </dgm:pt>
    <dgm:pt modelId="{ED056DB7-7815-4289-B3B7-7CA95E0D6FAE}" type="pres">
      <dgm:prSet presAssocID="{2B17FE6F-8D34-42A4-AD42-9D62215DA49A}" presName="parTxOnly" presStyleLbl="node1" presStyleIdx="1" presStyleCnt="6" custLinFactNeighborY="-5204">
        <dgm:presLayoutVars>
          <dgm:chMax val="0"/>
          <dgm:chPref val="0"/>
          <dgm:bulletEnabled val="1"/>
        </dgm:presLayoutVars>
      </dgm:prSet>
      <dgm:spPr/>
    </dgm:pt>
    <dgm:pt modelId="{D7780747-EE23-4C1A-AB65-38B916518D56}" type="pres">
      <dgm:prSet presAssocID="{B8CCEE18-AE49-4879-B6D5-3AA219AC3E2D}" presName="parTxOnlySpace" presStyleCnt="0"/>
      <dgm:spPr/>
    </dgm:pt>
    <dgm:pt modelId="{FAC8C795-FD20-407C-9F15-FF21D69BC34F}" type="pres">
      <dgm:prSet presAssocID="{AA3D3056-90A3-4540-9FF2-471F0ECE0A08}" presName="parTxOnly" presStyleLbl="node1" presStyleIdx="2" presStyleCnt="6" custLinFactNeighborY="-5204">
        <dgm:presLayoutVars>
          <dgm:chMax val="0"/>
          <dgm:chPref val="0"/>
          <dgm:bulletEnabled val="1"/>
        </dgm:presLayoutVars>
      </dgm:prSet>
      <dgm:spPr/>
    </dgm:pt>
    <dgm:pt modelId="{6B70F10B-001E-405E-BF2B-E85AB50BDC80}" type="pres">
      <dgm:prSet presAssocID="{918CCCC7-A07A-41E5-B37D-023E5EEF058F}" presName="parTxOnlySpace" presStyleCnt="0"/>
      <dgm:spPr/>
    </dgm:pt>
    <dgm:pt modelId="{59B2BE07-0222-4F96-BAE3-8CA24A225FD9}" type="pres">
      <dgm:prSet presAssocID="{F0E2E6EA-29E5-42C6-93CF-1DC171456A50}" presName="parTxOnly" presStyleLbl="node1" presStyleIdx="3" presStyleCnt="6" custLinFactNeighborY="-5204">
        <dgm:presLayoutVars>
          <dgm:chMax val="0"/>
          <dgm:chPref val="0"/>
          <dgm:bulletEnabled val="1"/>
        </dgm:presLayoutVars>
      </dgm:prSet>
      <dgm:spPr/>
    </dgm:pt>
    <dgm:pt modelId="{5A3467DD-5717-422C-A498-14075F016A99}" type="pres">
      <dgm:prSet presAssocID="{0A62E306-BB74-44B7-AC7A-6F8FA42E57D6}" presName="parTxOnlySpace" presStyleCnt="0"/>
      <dgm:spPr/>
    </dgm:pt>
    <dgm:pt modelId="{977602D5-F06C-43FC-A5DC-C146F4990EC7}" type="pres">
      <dgm:prSet presAssocID="{ED1C2A28-46FC-408C-A06C-847B9AE6159D}" presName="parTxOnly" presStyleLbl="node1" presStyleIdx="4" presStyleCnt="6" custLinFactNeighborY="-5204">
        <dgm:presLayoutVars>
          <dgm:chMax val="0"/>
          <dgm:chPref val="0"/>
          <dgm:bulletEnabled val="1"/>
        </dgm:presLayoutVars>
      </dgm:prSet>
      <dgm:spPr/>
    </dgm:pt>
    <dgm:pt modelId="{77825FA5-EEDA-4678-AB56-60FF15A018C5}" type="pres">
      <dgm:prSet presAssocID="{B3CB38AB-BB63-4AE7-B9B9-D3250D25B5FF}" presName="parTxOnlySpace" presStyleCnt="0"/>
      <dgm:spPr/>
    </dgm:pt>
    <dgm:pt modelId="{97123A98-387B-44C7-8B55-08AF6CCE721E}" type="pres">
      <dgm:prSet presAssocID="{A8FC70B3-2C65-4B07-A5D1-5FA7C103E29E}" presName="parTxOnly" presStyleLbl="node1" presStyleIdx="5" presStyleCnt="6" custLinFactNeighborY="-5204">
        <dgm:presLayoutVars>
          <dgm:chMax val="0"/>
          <dgm:chPref val="0"/>
          <dgm:bulletEnabled val="1"/>
        </dgm:presLayoutVars>
      </dgm:prSet>
      <dgm:spPr/>
    </dgm:pt>
  </dgm:ptLst>
  <dgm:cxnLst>
    <dgm:cxn modelId="{CA87BF1C-4D7E-4C2C-B7AA-5FFBEF2708C5}" srcId="{CC735279-270F-4DE6-B1E0-A4FAF06C101B}" destId="{A8FC70B3-2C65-4B07-A5D1-5FA7C103E29E}" srcOrd="5" destOrd="0" parTransId="{CDA55457-65D5-4AB8-9D44-2824E4CCDD0A}" sibTransId="{A39DB713-EAB6-42FB-97D9-8CE629FE1793}"/>
    <dgm:cxn modelId="{1F9A7F20-5BCE-4325-BC8E-5C357D6D06C1}" type="presOf" srcId="{F0E2E6EA-29E5-42C6-93CF-1DC171456A50}" destId="{59B2BE07-0222-4F96-BAE3-8CA24A225FD9}" srcOrd="0" destOrd="0" presId="urn:microsoft.com/office/officeart/2005/8/layout/chevron1"/>
    <dgm:cxn modelId="{A1297C2B-D49E-4EBF-B202-834ACFDB3BE7}" srcId="{CC735279-270F-4DE6-B1E0-A4FAF06C101B}" destId="{AA3D3056-90A3-4540-9FF2-471F0ECE0A08}" srcOrd="2" destOrd="0" parTransId="{CEC0B695-495A-4726-AA49-1394E63A70FD}" sibTransId="{918CCCC7-A07A-41E5-B37D-023E5EEF058F}"/>
    <dgm:cxn modelId="{EB805E3E-6FAF-4107-AAAE-D515E0757A8D}" type="presOf" srcId="{2B17FE6F-8D34-42A4-AD42-9D62215DA49A}" destId="{ED056DB7-7815-4289-B3B7-7CA95E0D6FAE}" srcOrd="0" destOrd="0" presId="urn:microsoft.com/office/officeart/2005/8/layout/chevron1"/>
    <dgm:cxn modelId="{353E3253-E548-471F-B155-C5046CFE4D55}" srcId="{CC735279-270F-4DE6-B1E0-A4FAF06C101B}" destId="{ED1C2A28-46FC-408C-A06C-847B9AE6159D}" srcOrd="4" destOrd="0" parTransId="{B2352A54-6623-45FC-B26F-3F5C51DC5493}" sibTransId="{B3CB38AB-BB63-4AE7-B9B9-D3250D25B5FF}"/>
    <dgm:cxn modelId="{E0EFEC6E-C3BD-4F94-8EA8-80C9FCD00155}" type="presOf" srcId="{A8FC70B3-2C65-4B07-A5D1-5FA7C103E29E}" destId="{97123A98-387B-44C7-8B55-08AF6CCE721E}" srcOrd="0" destOrd="0" presId="urn:microsoft.com/office/officeart/2005/8/layout/chevron1"/>
    <dgm:cxn modelId="{3FFCC695-7A25-4284-93A2-60ABA5FC097B}" srcId="{CC735279-270F-4DE6-B1E0-A4FAF06C101B}" destId="{F0E2E6EA-29E5-42C6-93CF-1DC171456A50}" srcOrd="3" destOrd="0" parTransId="{6C43B58E-DDAF-474B-AB3D-960E87442018}" sibTransId="{0A62E306-BB74-44B7-AC7A-6F8FA42E57D6}"/>
    <dgm:cxn modelId="{F39E949C-3B1E-45A9-A4C1-F30DD6CD4E6D}" type="presOf" srcId="{CC735279-270F-4DE6-B1E0-A4FAF06C101B}" destId="{948560FD-6A8C-4881-9E14-6B19C0CC2F7A}" srcOrd="0" destOrd="0" presId="urn:microsoft.com/office/officeart/2005/8/layout/chevron1"/>
    <dgm:cxn modelId="{08A8B5C3-498E-48E4-B37A-1A6602AD971F}" srcId="{CC735279-270F-4DE6-B1E0-A4FAF06C101B}" destId="{2B17FE6F-8D34-42A4-AD42-9D62215DA49A}" srcOrd="1" destOrd="0" parTransId="{078EBAFD-3334-4B8F-9EC0-EEC237162C49}" sibTransId="{B8CCEE18-AE49-4879-B6D5-3AA219AC3E2D}"/>
    <dgm:cxn modelId="{F1C805C7-DDCD-4CED-985D-BE061B9C1F72}" type="presOf" srcId="{ED1C2A28-46FC-408C-A06C-847B9AE6159D}" destId="{977602D5-F06C-43FC-A5DC-C146F4990EC7}" srcOrd="0" destOrd="0" presId="urn:microsoft.com/office/officeart/2005/8/layout/chevron1"/>
    <dgm:cxn modelId="{615D18CC-2252-47EF-97DC-87A0FDCFCEFC}" type="presOf" srcId="{AA3D3056-90A3-4540-9FF2-471F0ECE0A08}" destId="{FAC8C795-FD20-407C-9F15-FF21D69BC34F}" srcOrd="0" destOrd="0" presId="urn:microsoft.com/office/officeart/2005/8/layout/chevron1"/>
    <dgm:cxn modelId="{DC1BC9E1-4BBF-44D0-B37E-4454DDC530E3}" type="presOf" srcId="{C324E2D1-0134-4FCD-B251-891D795BF7BD}" destId="{31ECD218-A561-4D6F-A966-CE75E8711C96}" srcOrd="0" destOrd="0" presId="urn:microsoft.com/office/officeart/2005/8/layout/chevron1"/>
    <dgm:cxn modelId="{882C81FA-5E6F-4A2E-B67E-05DA346258DC}" srcId="{CC735279-270F-4DE6-B1E0-A4FAF06C101B}" destId="{C324E2D1-0134-4FCD-B251-891D795BF7BD}" srcOrd="0" destOrd="0" parTransId="{3A2B0B79-F6D1-4F82-ADAC-14D029B89344}" sibTransId="{EF7F5F74-B048-4A8A-BB4B-D406184DF96B}"/>
    <dgm:cxn modelId="{B48E56B1-B23F-4095-B269-18EC8A0375C6}" type="presParOf" srcId="{948560FD-6A8C-4881-9E14-6B19C0CC2F7A}" destId="{31ECD218-A561-4D6F-A966-CE75E8711C96}" srcOrd="0" destOrd="0" presId="urn:microsoft.com/office/officeart/2005/8/layout/chevron1"/>
    <dgm:cxn modelId="{D5932E6A-35E5-45DC-A1E4-CDD5CBA86A96}" type="presParOf" srcId="{948560FD-6A8C-4881-9E14-6B19C0CC2F7A}" destId="{E226B509-06F8-41AA-AED3-42C07EDBA4C6}" srcOrd="1" destOrd="0" presId="urn:microsoft.com/office/officeart/2005/8/layout/chevron1"/>
    <dgm:cxn modelId="{3CD1D1EE-4EE9-473F-BDB3-31E74E8CFD44}" type="presParOf" srcId="{948560FD-6A8C-4881-9E14-6B19C0CC2F7A}" destId="{ED056DB7-7815-4289-B3B7-7CA95E0D6FAE}" srcOrd="2" destOrd="0" presId="urn:microsoft.com/office/officeart/2005/8/layout/chevron1"/>
    <dgm:cxn modelId="{8BF6DF63-5C7E-4099-9B6D-0C05849136B0}" type="presParOf" srcId="{948560FD-6A8C-4881-9E14-6B19C0CC2F7A}" destId="{D7780747-EE23-4C1A-AB65-38B916518D56}" srcOrd="3" destOrd="0" presId="urn:microsoft.com/office/officeart/2005/8/layout/chevron1"/>
    <dgm:cxn modelId="{529D2277-3923-492B-9E52-96A14308733D}" type="presParOf" srcId="{948560FD-6A8C-4881-9E14-6B19C0CC2F7A}" destId="{FAC8C795-FD20-407C-9F15-FF21D69BC34F}" srcOrd="4" destOrd="0" presId="urn:microsoft.com/office/officeart/2005/8/layout/chevron1"/>
    <dgm:cxn modelId="{40A30427-9B0A-49EC-8329-8419A57888D4}" type="presParOf" srcId="{948560FD-6A8C-4881-9E14-6B19C0CC2F7A}" destId="{6B70F10B-001E-405E-BF2B-E85AB50BDC80}" srcOrd="5" destOrd="0" presId="urn:microsoft.com/office/officeart/2005/8/layout/chevron1"/>
    <dgm:cxn modelId="{30C4F307-F47D-42FF-9A81-DAB40B3D1EFD}" type="presParOf" srcId="{948560FD-6A8C-4881-9E14-6B19C0CC2F7A}" destId="{59B2BE07-0222-4F96-BAE3-8CA24A225FD9}" srcOrd="6" destOrd="0" presId="urn:microsoft.com/office/officeart/2005/8/layout/chevron1"/>
    <dgm:cxn modelId="{DAE4FD4B-848C-4E64-8220-D5A9AFD26432}" type="presParOf" srcId="{948560FD-6A8C-4881-9E14-6B19C0CC2F7A}" destId="{5A3467DD-5717-422C-A498-14075F016A99}" srcOrd="7" destOrd="0" presId="urn:microsoft.com/office/officeart/2005/8/layout/chevron1"/>
    <dgm:cxn modelId="{57A8105F-F1BD-443B-BE28-C61132EDFCB0}" type="presParOf" srcId="{948560FD-6A8C-4881-9E14-6B19C0CC2F7A}" destId="{977602D5-F06C-43FC-A5DC-C146F4990EC7}" srcOrd="8" destOrd="0" presId="urn:microsoft.com/office/officeart/2005/8/layout/chevron1"/>
    <dgm:cxn modelId="{1247B5B9-157B-4276-8974-2C5A9D80DB2F}" type="presParOf" srcId="{948560FD-6A8C-4881-9E14-6B19C0CC2F7A}" destId="{77825FA5-EEDA-4678-AB56-60FF15A018C5}" srcOrd="9" destOrd="0" presId="urn:microsoft.com/office/officeart/2005/8/layout/chevron1"/>
    <dgm:cxn modelId="{D73AE8C5-69DD-4E6B-A7A2-D06928DBE78A}" type="presParOf" srcId="{948560FD-6A8C-4881-9E14-6B19C0CC2F7A}" destId="{97123A98-387B-44C7-8B55-08AF6CCE721E}"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25BEC0-C492-42F6-AF74-65E56604FF35}"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E80E868E-DBF1-4E9A-8B41-83F418674FA8}">
      <dgm:prSet/>
      <dgm:spPr/>
      <dgm:t>
        <a:bodyPr/>
        <a:lstStyle/>
        <a:p>
          <a:r>
            <a:rPr lang="en-US"/>
            <a:t>Through voluntary consensus, standardizing key common clinical data elements used across electronic health information systems and registries to reduce burden and cost</a:t>
          </a:r>
        </a:p>
      </dgm:t>
    </dgm:pt>
    <dgm:pt modelId="{D4C08282-1E14-47A1-B1DE-AEC4FCCFFA99}" type="parTrans" cxnId="{547A8A71-2338-4701-A70B-C2AA1F399BD3}">
      <dgm:prSet/>
      <dgm:spPr/>
      <dgm:t>
        <a:bodyPr/>
        <a:lstStyle/>
        <a:p>
          <a:endParaRPr lang="en-US"/>
        </a:p>
      </dgm:t>
    </dgm:pt>
    <dgm:pt modelId="{254BCDC0-AEBF-40FA-A6EF-424EAD0476DC}" type="sibTrans" cxnId="{547A8A71-2338-4701-A70B-C2AA1F399BD3}">
      <dgm:prSet/>
      <dgm:spPr/>
      <dgm:t>
        <a:bodyPr/>
        <a:lstStyle/>
        <a:p>
          <a:endParaRPr lang="en-US"/>
        </a:p>
      </dgm:t>
    </dgm:pt>
    <dgm:pt modelId="{721F3451-5434-4E2F-BE2D-99611BDBF3E9}">
      <dgm:prSet/>
      <dgm:spPr/>
      <dgm:t>
        <a:bodyPr/>
        <a:lstStyle/>
        <a:p>
          <a:r>
            <a:rPr lang="en-US"/>
            <a:t>Aid in providing the clinical backbone for population health by enabling patient matching</a:t>
          </a:r>
        </a:p>
      </dgm:t>
    </dgm:pt>
    <dgm:pt modelId="{D6C6CAB3-DC9A-4B7E-AD82-CAC4544D5864}" type="parTrans" cxnId="{E5F1D364-A82C-4538-BAD7-089E3747A4E0}">
      <dgm:prSet/>
      <dgm:spPr/>
      <dgm:t>
        <a:bodyPr/>
        <a:lstStyle/>
        <a:p>
          <a:endParaRPr lang="en-US"/>
        </a:p>
      </dgm:t>
    </dgm:pt>
    <dgm:pt modelId="{FA3DFABB-6623-4995-996B-3926AFDE24E6}" type="sibTrans" cxnId="{E5F1D364-A82C-4538-BAD7-089E3747A4E0}">
      <dgm:prSet/>
      <dgm:spPr/>
      <dgm:t>
        <a:bodyPr/>
        <a:lstStyle/>
        <a:p>
          <a:endParaRPr lang="en-US"/>
        </a:p>
      </dgm:t>
    </dgm:pt>
    <dgm:pt modelId="{6320DF03-7E89-488C-AB2C-9620157CF8BA}">
      <dgm:prSet/>
      <dgm:spPr/>
      <dgm:t>
        <a:bodyPr/>
        <a:lstStyle/>
        <a:p>
          <a:r>
            <a:rPr lang="en-US"/>
            <a:t>Creation of an HL7 FHIR implementation guide to be made available for registries and source data systems to implement, reducing registry data collection costs more broadly.</a:t>
          </a:r>
        </a:p>
      </dgm:t>
    </dgm:pt>
    <dgm:pt modelId="{211D807A-84FA-4ADF-8777-98CB5CA3A721}" type="parTrans" cxnId="{BC5E6CD6-3117-4DC8-8A82-311093499F08}">
      <dgm:prSet/>
      <dgm:spPr/>
      <dgm:t>
        <a:bodyPr/>
        <a:lstStyle/>
        <a:p>
          <a:endParaRPr lang="en-US"/>
        </a:p>
      </dgm:t>
    </dgm:pt>
    <dgm:pt modelId="{E8CF8371-618E-44BC-BDC3-B12C82A6C368}" type="sibTrans" cxnId="{BC5E6CD6-3117-4DC8-8A82-311093499F08}">
      <dgm:prSet/>
      <dgm:spPr/>
      <dgm:t>
        <a:bodyPr/>
        <a:lstStyle/>
        <a:p>
          <a:endParaRPr lang="en-US"/>
        </a:p>
      </dgm:t>
    </dgm:pt>
    <dgm:pt modelId="{02BF2A04-7650-4A81-8C5D-AC09A6CA1FA0}">
      <dgm:prSet/>
      <dgm:spPr/>
      <dgm:t>
        <a:bodyPr/>
        <a:lstStyle/>
        <a:p>
          <a:r>
            <a:rPr lang="en-US"/>
            <a:t>Providing a consensus-based standard for national/international data collection </a:t>
          </a:r>
        </a:p>
      </dgm:t>
    </dgm:pt>
    <dgm:pt modelId="{520E9FBC-AC57-4842-8D87-4B2F28823A02}" type="parTrans" cxnId="{A5A23D63-B01F-4F79-96CE-8109E221EBF4}">
      <dgm:prSet/>
      <dgm:spPr/>
      <dgm:t>
        <a:bodyPr/>
        <a:lstStyle/>
        <a:p>
          <a:endParaRPr lang="en-US"/>
        </a:p>
      </dgm:t>
    </dgm:pt>
    <dgm:pt modelId="{B8B3ED89-8656-4CB7-B68C-2059C9ED2BBC}" type="sibTrans" cxnId="{A5A23D63-B01F-4F79-96CE-8109E221EBF4}">
      <dgm:prSet/>
      <dgm:spPr/>
      <dgm:t>
        <a:bodyPr/>
        <a:lstStyle/>
        <a:p>
          <a:endParaRPr lang="en-US"/>
        </a:p>
      </dgm:t>
    </dgm:pt>
    <dgm:pt modelId="{D7D38D15-8D94-4B91-917D-3BFFA9480228}" type="pres">
      <dgm:prSet presAssocID="{5B25BEC0-C492-42F6-AF74-65E56604FF35}" presName="root" presStyleCnt="0">
        <dgm:presLayoutVars>
          <dgm:dir/>
          <dgm:resizeHandles val="exact"/>
        </dgm:presLayoutVars>
      </dgm:prSet>
      <dgm:spPr/>
    </dgm:pt>
    <dgm:pt modelId="{B98D5795-6174-4FEC-88A0-52FF21C9C493}" type="pres">
      <dgm:prSet presAssocID="{E80E868E-DBF1-4E9A-8B41-83F418674FA8}" presName="compNode" presStyleCnt="0"/>
      <dgm:spPr/>
    </dgm:pt>
    <dgm:pt modelId="{6A9E2BC1-979E-41EC-B9DD-F96304CE702F}" type="pres">
      <dgm:prSet presAssocID="{E80E868E-DBF1-4E9A-8B41-83F418674FA8}" presName="bgRect" presStyleLbl="bgShp" presStyleIdx="0" presStyleCnt="4"/>
      <dgm:spPr/>
    </dgm:pt>
    <dgm:pt modelId="{D3D45196-1541-4C9C-AF78-E963527E0C43}" type="pres">
      <dgm:prSet presAssocID="{E80E868E-DBF1-4E9A-8B41-83F418674FA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list"/>
        </a:ext>
      </dgm:extLst>
    </dgm:pt>
    <dgm:pt modelId="{54EA08C1-ACF4-466C-9EB4-71529DBD908B}" type="pres">
      <dgm:prSet presAssocID="{E80E868E-DBF1-4E9A-8B41-83F418674FA8}" presName="spaceRect" presStyleCnt="0"/>
      <dgm:spPr/>
    </dgm:pt>
    <dgm:pt modelId="{F682AF7F-CE46-4C47-A787-CC8333E06276}" type="pres">
      <dgm:prSet presAssocID="{E80E868E-DBF1-4E9A-8B41-83F418674FA8}" presName="parTx" presStyleLbl="revTx" presStyleIdx="0" presStyleCnt="4">
        <dgm:presLayoutVars>
          <dgm:chMax val="0"/>
          <dgm:chPref val="0"/>
        </dgm:presLayoutVars>
      </dgm:prSet>
      <dgm:spPr/>
    </dgm:pt>
    <dgm:pt modelId="{C86C7026-5BE3-40B7-8C3A-749AD1BF406E}" type="pres">
      <dgm:prSet presAssocID="{254BCDC0-AEBF-40FA-A6EF-424EAD0476DC}" presName="sibTrans" presStyleCnt="0"/>
      <dgm:spPr/>
    </dgm:pt>
    <dgm:pt modelId="{1DE87DBA-0140-48E5-ABFA-1437838E388F}" type="pres">
      <dgm:prSet presAssocID="{721F3451-5434-4E2F-BE2D-99611BDBF3E9}" presName="compNode" presStyleCnt="0"/>
      <dgm:spPr/>
    </dgm:pt>
    <dgm:pt modelId="{53E95430-47ED-4BB8-AD76-BE4FF92F2014}" type="pres">
      <dgm:prSet presAssocID="{721F3451-5434-4E2F-BE2D-99611BDBF3E9}" presName="bgRect" presStyleLbl="bgShp" presStyleIdx="1" presStyleCnt="4" custLinFactNeighborX="-4734" custLinFactNeighborY="884"/>
      <dgm:spPr/>
    </dgm:pt>
    <dgm:pt modelId="{CC0A6AB2-C43C-4311-A404-47E16A7D6DEA}" type="pres">
      <dgm:prSet presAssocID="{721F3451-5434-4E2F-BE2D-99611BDBF3E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9BFD7DB8-C5CE-4E24-B956-ADEBB5F3FC3F}" type="pres">
      <dgm:prSet presAssocID="{721F3451-5434-4E2F-BE2D-99611BDBF3E9}" presName="spaceRect" presStyleCnt="0"/>
      <dgm:spPr/>
    </dgm:pt>
    <dgm:pt modelId="{653AB9C7-5BE9-46EA-9B6C-A67B178E5B3F}" type="pres">
      <dgm:prSet presAssocID="{721F3451-5434-4E2F-BE2D-99611BDBF3E9}" presName="parTx" presStyleLbl="revTx" presStyleIdx="1" presStyleCnt="4">
        <dgm:presLayoutVars>
          <dgm:chMax val="0"/>
          <dgm:chPref val="0"/>
        </dgm:presLayoutVars>
      </dgm:prSet>
      <dgm:spPr/>
    </dgm:pt>
    <dgm:pt modelId="{719C58D9-3662-4271-9523-88B81FE2A1E0}" type="pres">
      <dgm:prSet presAssocID="{FA3DFABB-6623-4995-996B-3926AFDE24E6}" presName="sibTrans" presStyleCnt="0"/>
      <dgm:spPr/>
    </dgm:pt>
    <dgm:pt modelId="{870E2011-A25B-4940-A829-D896CCD2BE52}" type="pres">
      <dgm:prSet presAssocID="{6320DF03-7E89-488C-AB2C-9620157CF8BA}" presName="compNode" presStyleCnt="0"/>
      <dgm:spPr/>
    </dgm:pt>
    <dgm:pt modelId="{D4173147-4EC4-4610-B2AB-A428FDE9187C}" type="pres">
      <dgm:prSet presAssocID="{6320DF03-7E89-488C-AB2C-9620157CF8BA}" presName="bgRect" presStyleLbl="bgShp" presStyleIdx="2" presStyleCnt="4"/>
      <dgm:spPr/>
    </dgm:pt>
    <dgm:pt modelId="{8A6CC311-43A1-4C07-B3F2-59D62A81678F}" type="pres">
      <dgm:prSet presAssocID="{6320DF03-7E89-488C-AB2C-9620157CF8B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6ADA73E9-4756-4238-8210-C9C98703318F}" type="pres">
      <dgm:prSet presAssocID="{6320DF03-7E89-488C-AB2C-9620157CF8BA}" presName="spaceRect" presStyleCnt="0"/>
      <dgm:spPr/>
    </dgm:pt>
    <dgm:pt modelId="{63969F01-5391-4D74-AB51-96B66D843EC1}" type="pres">
      <dgm:prSet presAssocID="{6320DF03-7E89-488C-AB2C-9620157CF8BA}" presName="parTx" presStyleLbl="revTx" presStyleIdx="2" presStyleCnt="4">
        <dgm:presLayoutVars>
          <dgm:chMax val="0"/>
          <dgm:chPref val="0"/>
        </dgm:presLayoutVars>
      </dgm:prSet>
      <dgm:spPr/>
    </dgm:pt>
    <dgm:pt modelId="{6A60C0C6-855B-49F7-AA93-025FD68E403A}" type="pres">
      <dgm:prSet presAssocID="{E8CF8371-618E-44BC-BDC3-B12C82A6C368}" presName="sibTrans" presStyleCnt="0"/>
      <dgm:spPr/>
    </dgm:pt>
    <dgm:pt modelId="{1E13A595-5C80-4177-A8CB-A8A243621619}" type="pres">
      <dgm:prSet presAssocID="{02BF2A04-7650-4A81-8C5D-AC09A6CA1FA0}" presName="compNode" presStyleCnt="0"/>
      <dgm:spPr/>
    </dgm:pt>
    <dgm:pt modelId="{41AD1F43-6E5A-42CC-B69C-BDB2F472D1A9}" type="pres">
      <dgm:prSet presAssocID="{02BF2A04-7650-4A81-8C5D-AC09A6CA1FA0}" presName="bgRect" presStyleLbl="bgShp" presStyleIdx="3" presStyleCnt="4"/>
      <dgm:spPr/>
    </dgm:pt>
    <dgm:pt modelId="{AD5A4890-A887-416A-912C-445C6BC9264B}" type="pres">
      <dgm:prSet presAssocID="{02BF2A04-7650-4A81-8C5D-AC09A6CA1FA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5EF4A523-E51C-4ED6-97A8-BC6C992AFE25}" type="pres">
      <dgm:prSet presAssocID="{02BF2A04-7650-4A81-8C5D-AC09A6CA1FA0}" presName="spaceRect" presStyleCnt="0"/>
      <dgm:spPr/>
    </dgm:pt>
    <dgm:pt modelId="{D6E35C0E-98D5-4B92-9571-67757D391392}" type="pres">
      <dgm:prSet presAssocID="{02BF2A04-7650-4A81-8C5D-AC09A6CA1FA0}" presName="parTx" presStyleLbl="revTx" presStyleIdx="3" presStyleCnt="4">
        <dgm:presLayoutVars>
          <dgm:chMax val="0"/>
          <dgm:chPref val="0"/>
        </dgm:presLayoutVars>
      </dgm:prSet>
      <dgm:spPr/>
    </dgm:pt>
  </dgm:ptLst>
  <dgm:cxnLst>
    <dgm:cxn modelId="{367E2C1A-711B-4132-9E7A-FF8C07C6194F}" type="presOf" srcId="{721F3451-5434-4E2F-BE2D-99611BDBF3E9}" destId="{653AB9C7-5BE9-46EA-9B6C-A67B178E5B3F}" srcOrd="0" destOrd="0" presId="urn:microsoft.com/office/officeart/2018/2/layout/IconVerticalSolidList"/>
    <dgm:cxn modelId="{33180425-5216-42DC-92AE-2CDC6C07CD59}" type="presOf" srcId="{E80E868E-DBF1-4E9A-8B41-83F418674FA8}" destId="{F682AF7F-CE46-4C47-A787-CC8333E06276}" srcOrd="0" destOrd="0" presId="urn:microsoft.com/office/officeart/2018/2/layout/IconVerticalSolidList"/>
    <dgm:cxn modelId="{F8CEB248-EBD1-4A71-95F4-3566ADBABCA2}" type="presOf" srcId="{02BF2A04-7650-4A81-8C5D-AC09A6CA1FA0}" destId="{D6E35C0E-98D5-4B92-9571-67757D391392}" srcOrd="0" destOrd="0" presId="urn:microsoft.com/office/officeart/2018/2/layout/IconVerticalSolidList"/>
    <dgm:cxn modelId="{A5A23D63-B01F-4F79-96CE-8109E221EBF4}" srcId="{5B25BEC0-C492-42F6-AF74-65E56604FF35}" destId="{02BF2A04-7650-4A81-8C5D-AC09A6CA1FA0}" srcOrd="3" destOrd="0" parTransId="{520E9FBC-AC57-4842-8D87-4B2F28823A02}" sibTransId="{B8B3ED89-8656-4CB7-B68C-2059C9ED2BBC}"/>
    <dgm:cxn modelId="{E5F1D364-A82C-4538-BAD7-089E3747A4E0}" srcId="{5B25BEC0-C492-42F6-AF74-65E56604FF35}" destId="{721F3451-5434-4E2F-BE2D-99611BDBF3E9}" srcOrd="1" destOrd="0" parTransId="{D6C6CAB3-DC9A-4B7E-AD82-CAC4544D5864}" sibTransId="{FA3DFABB-6623-4995-996B-3926AFDE24E6}"/>
    <dgm:cxn modelId="{547A8A71-2338-4701-A70B-C2AA1F399BD3}" srcId="{5B25BEC0-C492-42F6-AF74-65E56604FF35}" destId="{E80E868E-DBF1-4E9A-8B41-83F418674FA8}" srcOrd="0" destOrd="0" parTransId="{D4C08282-1E14-47A1-B1DE-AEC4FCCFFA99}" sibTransId="{254BCDC0-AEBF-40FA-A6EF-424EAD0476DC}"/>
    <dgm:cxn modelId="{8AF284C1-72FC-4203-BC88-B01CDB120138}" type="presOf" srcId="{6320DF03-7E89-488C-AB2C-9620157CF8BA}" destId="{63969F01-5391-4D74-AB51-96B66D843EC1}" srcOrd="0" destOrd="0" presId="urn:microsoft.com/office/officeart/2018/2/layout/IconVerticalSolidList"/>
    <dgm:cxn modelId="{BC5E6CD6-3117-4DC8-8A82-311093499F08}" srcId="{5B25BEC0-C492-42F6-AF74-65E56604FF35}" destId="{6320DF03-7E89-488C-AB2C-9620157CF8BA}" srcOrd="2" destOrd="0" parTransId="{211D807A-84FA-4ADF-8777-98CB5CA3A721}" sibTransId="{E8CF8371-618E-44BC-BDC3-B12C82A6C368}"/>
    <dgm:cxn modelId="{3CB772D6-C39F-41C3-B521-8ECC2E0B819A}" type="presOf" srcId="{5B25BEC0-C492-42F6-AF74-65E56604FF35}" destId="{D7D38D15-8D94-4B91-917D-3BFFA9480228}" srcOrd="0" destOrd="0" presId="urn:microsoft.com/office/officeart/2018/2/layout/IconVerticalSolidList"/>
    <dgm:cxn modelId="{21302DE9-C270-451C-AEB1-9EC7681F3F01}" type="presParOf" srcId="{D7D38D15-8D94-4B91-917D-3BFFA9480228}" destId="{B98D5795-6174-4FEC-88A0-52FF21C9C493}" srcOrd="0" destOrd="0" presId="urn:microsoft.com/office/officeart/2018/2/layout/IconVerticalSolidList"/>
    <dgm:cxn modelId="{CD8B5296-66F3-4B8B-9DFD-508D9060D963}" type="presParOf" srcId="{B98D5795-6174-4FEC-88A0-52FF21C9C493}" destId="{6A9E2BC1-979E-41EC-B9DD-F96304CE702F}" srcOrd="0" destOrd="0" presId="urn:microsoft.com/office/officeart/2018/2/layout/IconVerticalSolidList"/>
    <dgm:cxn modelId="{1C0E40E4-0018-4AC1-9651-899E5C2AC627}" type="presParOf" srcId="{B98D5795-6174-4FEC-88A0-52FF21C9C493}" destId="{D3D45196-1541-4C9C-AF78-E963527E0C43}" srcOrd="1" destOrd="0" presId="urn:microsoft.com/office/officeart/2018/2/layout/IconVerticalSolidList"/>
    <dgm:cxn modelId="{72C7F8E0-75E9-463A-82CD-2E7FFD79F72F}" type="presParOf" srcId="{B98D5795-6174-4FEC-88A0-52FF21C9C493}" destId="{54EA08C1-ACF4-466C-9EB4-71529DBD908B}" srcOrd="2" destOrd="0" presId="urn:microsoft.com/office/officeart/2018/2/layout/IconVerticalSolidList"/>
    <dgm:cxn modelId="{D3D0E5E9-B627-4749-A664-A0C3C195B9EE}" type="presParOf" srcId="{B98D5795-6174-4FEC-88A0-52FF21C9C493}" destId="{F682AF7F-CE46-4C47-A787-CC8333E06276}" srcOrd="3" destOrd="0" presId="urn:microsoft.com/office/officeart/2018/2/layout/IconVerticalSolidList"/>
    <dgm:cxn modelId="{608DBBC6-5D34-47AC-9517-0B95BA52A7DE}" type="presParOf" srcId="{D7D38D15-8D94-4B91-917D-3BFFA9480228}" destId="{C86C7026-5BE3-40B7-8C3A-749AD1BF406E}" srcOrd="1" destOrd="0" presId="urn:microsoft.com/office/officeart/2018/2/layout/IconVerticalSolidList"/>
    <dgm:cxn modelId="{3185C9B1-422C-4061-9DB7-995C6A67F702}" type="presParOf" srcId="{D7D38D15-8D94-4B91-917D-3BFFA9480228}" destId="{1DE87DBA-0140-48E5-ABFA-1437838E388F}" srcOrd="2" destOrd="0" presId="urn:microsoft.com/office/officeart/2018/2/layout/IconVerticalSolidList"/>
    <dgm:cxn modelId="{48034606-B1B5-40AE-AC32-018DE49F2D49}" type="presParOf" srcId="{1DE87DBA-0140-48E5-ABFA-1437838E388F}" destId="{53E95430-47ED-4BB8-AD76-BE4FF92F2014}" srcOrd="0" destOrd="0" presId="urn:microsoft.com/office/officeart/2018/2/layout/IconVerticalSolidList"/>
    <dgm:cxn modelId="{06D35ECA-66CD-4C06-A016-4301B2A886DC}" type="presParOf" srcId="{1DE87DBA-0140-48E5-ABFA-1437838E388F}" destId="{CC0A6AB2-C43C-4311-A404-47E16A7D6DEA}" srcOrd="1" destOrd="0" presId="urn:microsoft.com/office/officeart/2018/2/layout/IconVerticalSolidList"/>
    <dgm:cxn modelId="{FED12B48-E8B0-424C-90ED-8CA173460D8B}" type="presParOf" srcId="{1DE87DBA-0140-48E5-ABFA-1437838E388F}" destId="{9BFD7DB8-C5CE-4E24-B956-ADEBB5F3FC3F}" srcOrd="2" destOrd="0" presId="urn:microsoft.com/office/officeart/2018/2/layout/IconVerticalSolidList"/>
    <dgm:cxn modelId="{8BEBA3F4-23D6-43B1-8DD4-0D5DD03072A7}" type="presParOf" srcId="{1DE87DBA-0140-48E5-ABFA-1437838E388F}" destId="{653AB9C7-5BE9-46EA-9B6C-A67B178E5B3F}" srcOrd="3" destOrd="0" presId="urn:microsoft.com/office/officeart/2018/2/layout/IconVerticalSolidList"/>
    <dgm:cxn modelId="{6A7E4598-380A-42C8-93EA-FAB31823C041}" type="presParOf" srcId="{D7D38D15-8D94-4B91-917D-3BFFA9480228}" destId="{719C58D9-3662-4271-9523-88B81FE2A1E0}" srcOrd="3" destOrd="0" presId="urn:microsoft.com/office/officeart/2018/2/layout/IconVerticalSolidList"/>
    <dgm:cxn modelId="{A358C2B6-CEF1-4517-A54B-E19A395925AD}" type="presParOf" srcId="{D7D38D15-8D94-4B91-917D-3BFFA9480228}" destId="{870E2011-A25B-4940-A829-D896CCD2BE52}" srcOrd="4" destOrd="0" presId="urn:microsoft.com/office/officeart/2018/2/layout/IconVerticalSolidList"/>
    <dgm:cxn modelId="{7D85BFBE-6822-46BB-B7D2-E81F6762A4F4}" type="presParOf" srcId="{870E2011-A25B-4940-A829-D896CCD2BE52}" destId="{D4173147-4EC4-4610-B2AB-A428FDE9187C}" srcOrd="0" destOrd="0" presId="urn:microsoft.com/office/officeart/2018/2/layout/IconVerticalSolidList"/>
    <dgm:cxn modelId="{B76F03DF-D688-4DB0-AF16-6222BA033758}" type="presParOf" srcId="{870E2011-A25B-4940-A829-D896CCD2BE52}" destId="{8A6CC311-43A1-4C07-B3F2-59D62A81678F}" srcOrd="1" destOrd="0" presId="urn:microsoft.com/office/officeart/2018/2/layout/IconVerticalSolidList"/>
    <dgm:cxn modelId="{2F22F124-C482-4F2A-985B-7E259892C263}" type="presParOf" srcId="{870E2011-A25B-4940-A829-D896CCD2BE52}" destId="{6ADA73E9-4756-4238-8210-C9C98703318F}" srcOrd="2" destOrd="0" presId="urn:microsoft.com/office/officeart/2018/2/layout/IconVerticalSolidList"/>
    <dgm:cxn modelId="{D96A4F18-8793-41E6-9511-CCB840423791}" type="presParOf" srcId="{870E2011-A25B-4940-A829-D896CCD2BE52}" destId="{63969F01-5391-4D74-AB51-96B66D843EC1}" srcOrd="3" destOrd="0" presId="urn:microsoft.com/office/officeart/2018/2/layout/IconVerticalSolidList"/>
    <dgm:cxn modelId="{2C4FA3D4-4632-442F-900C-9C83CC74F1BE}" type="presParOf" srcId="{D7D38D15-8D94-4B91-917D-3BFFA9480228}" destId="{6A60C0C6-855B-49F7-AA93-025FD68E403A}" srcOrd="5" destOrd="0" presId="urn:microsoft.com/office/officeart/2018/2/layout/IconVerticalSolidList"/>
    <dgm:cxn modelId="{5A9042FD-BD87-4373-AB97-FE33D31905D6}" type="presParOf" srcId="{D7D38D15-8D94-4B91-917D-3BFFA9480228}" destId="{1E13A595-5C80-4177-A8CB-A8A243621619}" srcOrd="6" destOrd="0" presId="urn:microsoft.com/office/officeart/2018/2/layout/IconVerticalSolidList"/>
    <dgm:cxn modelId="{DB808168-10FF-489E-A9FF-071AD3BE4CBF}" type="presParOf" srcId="{1E13A595-5C80-4177-A8CB-A8A243621619}" destId="{41AD1F43-6E5A-42CC-B69C-BDB2F472D1A9}" srcOrd="0" destOrd="0" presId="urn:microsoft.com/office/officeart/2018/2/layout/IconVerticalSolidList"/>
    <dgm:cxn modelId="{EE5EBDEF-1B30-48BE-AAF6-C6E5A56284EB}" type="presParOf" srcId="{1E13A595-5C80-4177-A8CB-A8A243621619}" destId="{AD5A4890-A887-416A-912C-445C6BC9264B}" srcOrd="1" destOrd="0" presId="urn:microsoft.com/office/officeart/2018/2/layout/IconVerticalSolidList"/>
    <dgm:cxn modelId="{ECA08CAD-19EC-48F2-9AAE-BEC1236C6216}" type="presParOf" srcId="{1E13A595-5C80-4177-A8CB-A8A243621619}" destId="{5EF4A523-E51C-4ED6-97A8-BC6C992AFE25}" srcOrd="2" destOrd="0" presId="urn:microsoft.com/office/officeart/2018/2/layout/IconVerticalSolidList"/>
    <dgm:cxn modelId="{C6E8F02F-02B9-41DB-8FBC-637734AF1B74}" type="presParOf" srcId="{1E13A595-5C80-4177-A8CB-A8A243621619}" destId="{D6E35C0E-98D5-4B92-9571-67757D39139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8C9E01-F37A-4322-AD10-067C2492C1E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2340A6D0-4129-4C15-B80B-8657DF56257A}">
      <dgm:prSet phldrT="[Text]"/>
      <dgm:spPr/>
      <dgm:t>
        <a:bodyPr/>
        <a:lstStyle/>
        <a:p>
          <a:r>
            <a:rPr lang="en-US" dirty="0"/>
            <a:t>Ongoing change in needs</a:t>
          </a:r>
        </a:p>
      </dgm:t>
    </dgm:pt>
    <dgm:pt modelId="{37CB2F01-6523-403A-B685-175B117ECEF9}" type="parTrans" cxnId="{886AA70A-0FC9-451D-8A93-95C5B59A7EB9}">
      <dgm:prSet/>
      <dgm:spPr/>
      <dgm:t>
        <a:bodyPr/>
        <a:lstStyle/>
        <a:p>
          <a:endParaRPr lang="en-US"/>
        </a:p>
      </dgm:t>
    </dgm:pt>
    <dgm:pt modelId="{F557166D-2BD6-4016-966C-E13405E59794}" type="sibTrans" cxnId="{886AA70A-0FC9-451D-8A93-95C5B59A7EB9}">
      <dgm:prSet/>
      <dgm:spPr/>
      <dgm:t>
        <a:bodyPr/>
        <a:lstStyle/>
        <a:p>
          <a:endParaRPr lang="en-US"/>
        </a:p>
      </dgm:t>
    </dgm:pt>
    <dgm:pt modelId="{D6021DFB-F869-4166-9675-3C58F44B9531}">
      <dgm:prSet phldrT="[Text]"/>
      <dgm:spPr/>
      <dgm:t>
        <a:bodyPr/>
        <a:lstStyle/>
        <a:p>
          <a:r>
            <a:rPr lang="en-US" dirty="0"/>
            <a:t>Refining data elements in light of USCDI changes</a:t>
          </a:r>
        </a:p>
      </dgm:t>
    </dgm:pt>
    <dgm:pt modelId="{527BC705-316D-461E-B47C-E3784FEF0568}" type="parTrans" cxnId="{1FF5EC5F-FAC3-43E9-ACA7-9EF8F4E6A10A}">
      <dgm:prSet/>
      <dgm:spPr/>
      <dgm:t>
        <a:bodyPr/>
        <a:lstStyle/>
        <a:p>
          <a:endParaRPr lang="en-US"/>
        </a:p>
      </dgm:t>
    </dgm:pt>
    <dgm:pt modelId="{993E9642-BD5A-4145-B739-273CCE49E828}" type="sibTrans" cxnId="{1FF5EC5F-FAC3-43E9-ACA7-9EF8F4E6A10A}">
      <dgm:prSet/>
      <dgm:spPr/>
      <dgm:t>
        <a:bodyPr/>
        <a:lstStyle/>
        <a:p>
          <a:endParaRPr lang="en-US"/>
        </a:p>
      </dgm:t>
    </dgm:pt>
    <dgm:pt modelId="{02B20A11-A4FC-493B-A93F-9EFD62B15CF3}">
      <dgm:prSet phldrT="[Text]"/>
      <dgm:spPr/>
      <dgm:t>
        <a:bodyPr/>
        <a:lstStyle/>
        <a:p>
          <a:r>
            <a:rPr lang="en-US" dirty="0"/>
            <a:t>Unanticipated cost for modeling resources</a:t>
          </a:r>
        </a:p>
      </dgm:t>
    </dgm:pt>
    <dgm:pt modelId="{D41702BC-EC7E-4EC9-9C68-CD876FB22CEC}" type="parTrans" cxnId="{F0991FB5-E17A-442B-AF42-BA1E60652588}">
      <dgm:prSet/>
      <dgm:spPr/>
      <dgm:t>
        <a:bodyPr/>
        <a:lstStyle/>
        <a:p>
          <a:endParaRPr lang="en-US"/>
        </a:p>
      </dgm:t>
    </dgm:pt>
    <dgm:pt modelId="{E0B64104-E467-481B-9CAA-5618C4FD896D}" type="sibTrans" cxnId="{F0991FB5-E17A-442B-AF42-BA1E60652588}">
      <dgm:prSet/>
      <dgm:spPr/>
      <dgm:t>
        <a:bodyPr/>
        <a:lstStyle/>
        <a:p>
          <a:endParaRPr lang="en-US"/>
        </a:p>
      </dgm:t>
    </dgm:pt>
    <dgm:pt modelId="{B883A977-39CF-4063-AC28-6CEF959CB9B8}">
      <dgm:prSet phldrT="[Text]"/>
      <dgm:spPr/>
      <dgm:t>
        <a:bodyPr/>
        <a:lstStyle/>
        <a:p>
          <a:r>
            <a:rPr lang="en-US" dirty="0"/>
            <a:t>Funding/Resources</a:t>
          </a:r>
        </a:p>
      </dgm:t>
    </dgm:pt>
    <dgm:pt modelId="{2FA8349B-F070-4576-B2CE-17D58437CF24}" type="parTrans" cxnId="{099D80AC-BEE2-4810-8F4C-A66C7206DD25}">
      <dgm:prSet/>
      <dgm:spPr/>
      <dgm:t>
        <a:bodyPr/>
        <a:lstStyle/>
        <a:p>
          <a:endParaRPr lang="en-US"/>
        </a:p>
      </dgm:t>
    </dgm:pt>
    <dgm:pt modelId="{901A07C1-3BE0-4E66-A326-F5A53BCDDD17}" type="sibTrans" cxnId="{099D80AC-BEE2-4810-8F4C-A66C7206DD25}">
      <dgm:prSet/>
      <dgm:spPr/>
      <dgm:t>
        <a:bodyPr/>
        <a:lstStyle/>
        <a:p>
          <a:endParaRPr lang="en-US"/>
        </a:p>
      </dgm:t>
    </dgm:pt>
    <dgm:pt modelId="{0DE139D5-6D17-45FF-88CF-67A21B54D75F}">
      <dgm:prSet phldrT="[Text]"/>
      <dgm:spPr/>
      <dgm:t>
        <a:bodyPr/>
        <a:lstStyle/>
        <a:p>
          <a:r>
            <a:rPr lang="en-US" dirty="0"/>
            <a:t>Modeling in a timely fashion </a:t>
          </a:r>
        </a:p>
      </dgm:t>
    </dgm:pt>
    <dgm:pt modelId="{4BFC9843-5C92-4153-A3DD-8038618CA042}" type="parTrans" cxnId="{17FC31C3-92C8-4760-BD18-9491D6D1EE46}">
      <dgm:prSet/>
      <dgm:spPr/>
      <dgm:t>
        <a:bodyPr/>
        <a:lstStyle/>
        <a:p>
          <a:endParaRPr lang="en-US"/>
        </a:p>
      </dgm:t>
    </dgm:pt>
    <dgm:pt modelId="{18FD2D1A-16B5-44E7-941F-3CE8B1FB78A4}" type="sibTrans" cxnId="{17FC31C3-92C8-4760-BD18-9491D6D1EE46}">
      <dgm:prSet/>
      <dgm:spPr/>
      <dgm:t>
        <a:bodyPr/>
        <a:lstStyle/>
        <a:p>
          <a:endParaRPr lang="en-US"/>
        </a:p>
      </dgm:t>
    </dgm:pt>
    <dgm:pt modelId="{19214204-9CBF-46B3-95E1-D1280C315668}">
      <dgm:prSet phldrT="[Text]"/>
      <dgm:spPr/>
      <dgm:t>
        <a:bodyPr/>
        <a:lstStyle/>
        <a:p>
          <a:r>
            <a:rPr lang="en-US" dirty="0"/>
            <a:t>Support for launching a pilot </a:t>
          </a:r>
        </a:p>
      </dgm:t>
    </dgm:pt>
    <dgm:pt modelId="{E54B5C54-0259-4D44-BC13-B9E1694CE840}" type="parTrans" cxnId="{94F93C28-D8CA-4696-80FF-CFC66ED56FBB}">
      <dgm:prSet/>
      <dgm:spPr/>
      <dgm:t>
        <a:bodyPr/>
        <a:lstStyle/>
        <a:p>
          <a:endParaRPr lang="en-US"/>
        </a:p>
      </dgm:t>
    </dgm:pt>
    <dgm:pt modelId="{85D3042E-EB1B-411F-876B-AD3D2F17156C}" type="sibTrans" cxnId="{94F93C28-D8CA-4696-80FF-CFC66ED56FBB}">
      <dgm:prSet/>
      <dgm:spPr/>
      <dgm:t>
        <a:bodyPr/>
        <a:lstStyle/>
        <a:p>
          <a:endParaRPr lang="en-US"/>
        </a:p>
      </dgm:t>
    </dgm:pt>
    <dgm:pt modelId="{98401AF1-2AED-4434-97F9-9DB11D6735FB}">
      <dgm:prSet phldrT="[Text]"/>
      <dgm:spPr/>
      <dgm:t>
        <a:bodyPr/>
        <a:lstStyle/>
        <a:p>
          <a:r>
            <a:rPr lang="en-US" dirty="0"/>
            <a:t>Implementation </a:t>
          </a:r>
        </a:p>
      </dgm:t>
    </dgm:pt>
    <dgm:pt modelId="{4AFA7B0A-22C1-4FF7-9532-F93AC24C9335}" type="parTrans" cxnId="{D5DE8C79-B95F-413A-B826-2D2E38EA5AC0}">
      <dgm:prSet/>
      <dgm:spPr/>
      <dgm:t>
        <a:bodyPr/>
        <a:lstStyle/>
        <a:p>
          <a:endParaRPr lang="en-US"/>
        </a:p>
      </dgm:t>
    </dgm:pt>
    <dgm:pt modelId="{1D6C28B0-6396-4EEF-9E02-6772A1834DB1}" type="sibTrans" cxnId="{D5DE8C79-B95F-413A-B826-2D2E38EA5AC0}">
      <dgm:prSet/>
      <dgm:spPr/>
      <dgm:t>
        <a:bodyPr/>
        <a:lstStyle/>
        <a:p>
          <a:endParaRPr lang="en-US"/>
        </a:p>
      </dgm:t>
    </dgm:pt>
    <dgm:pt modelId="{C06919F8-9F8B-468B-884C-4E4F05994B6D}">
      <dgm:prSet phldrT="[Text]"/>
      <dgm:spPr/>
      <dgm:t>
        <a:bodyPr/>
        <a:lstStyle/>
        <a:p>
          <a:r>
            <a:rPr lang="en-US" dirty="0"/>
            <a:t>Recruitment for pilot </a:t>
          </a:r>
        </a:p>
      </dgm:t>
    </dgm:pt>
    <dgm:pt modelId="{93F72810-930B-42D5-9926-86680CE16EEF}" type="parTrans" cxnId="{78584355-93E5-4765-B7BF-F24F782C3C29}">
      <dgm:prSet/>
      <dgm:spPr/>
      <dgm:t>
        <a:bodyPr/>
        <a:lstStyle/>
        <a:p>
          <a:endParaRPr lang="en-US"/>
        </a:p>
      </dgm:t>
    </dgm:pt>
    <dgm:pt modelId="{D4EEBC7D-A324-48D1-A827-606A63C89628}" type="sibTrans" cxnId="{78584355-93E5-4765-B7BF-F24F782C3C29}">
      <dgm:prSet/>
      <dgm:spPr/>
      <dgm:t>
        <a:bodyPr/>
        <a:lstStyle/>
        <a:p>
          <a:endParaRPr lang="en-US"/>
        </a:p>
      </dgm:t>
    </dgm:pt>
    <dgm:pt modelId="{FBB06718-5D7F-44A9-95D9-AB32638BF69B}">
      <dgm:prSet phldrT="[Text]"/>
      <dgm:spPr/>
      <dgm:t>
        <a:bodyPr/>
        <a:lstStyle/>
        <a:p>
          <a:r>
            <a:rPr lang="en-US" dirty="0"/>
            <a:t>Proving the value of implementation </a:t>
          </a:r>
        </a:p>
      </dgm:t>
    </dgm:pt>
    <dgm:pt modelId="{695D7569-63D4-4E58-9D6D-B5B502FFBD27}" type="parTrans" cxnId="{494680BF-AD0C-4AED-B12D-921D0FF21220}">
      <dgm:prSet/>
      <dgm:spPr/>
      <dgm:t>
        <a:bodyPr/>
        <a:lstStyle/>
        <a:p>
          <a:endParaRPr lang="en-US"/>
        </a:p>
      </dgm:t>
    </dgm:pt>
    <dgm:pt modelId="{F8EBA628-6984-4FA4-A025-F4A5C731217E}" type="sibTrans" cxnId="{494680BF-AD0C-4AED-B12D-921D0FF21220}">
      <dgm:prSet/>
      <dgm:spPr/>
      <dgm:t>
        <a:bodyPr/>
        <a:lstStyle/>
        <a:p>
          <a:endParaRPr lang="en-US"/>
        </a:p>
      </dgm:t>
    </dgm:pt>
    <dgm:pt modelId="{BBD00308-FF3B-4506-A2D7-C8D6A5933F9E}">
      <dgm:prSet phldrT="[Text]"/>
      <dgm:spPr/>
      <dgm:t>
        <a:bodyPr/>
        <a:lstStyle/>
        <a:p>
          <a:r>
            <a:rPr lang="en-US" dirty="0"/>
            <a:t>Philosophical Issues</a:t>
          </a:r>
        </a:p>
      </dgm:t>
    </dgm:pt>
    <dgm:pt modelId="{BD3E2683-0ECA-4C94-B7F0-2DE7F84A2BA9}" type="parTrans" cxnId="{E6309CD7-0F36-4381-BACB-F36778EBA189}">
      <dgm:prSet/>
      <dgm:spPr/>
      <dgm:t>
        <a:bodyPr/>
        <a:lstStyle/>
        <a:p>
          <a:endParaRPr lang="en-US"/>
        </a:p>
      </dgm:t>
    </dgm:pt>
    <dgm:pt modelId="{334304B1-FD4B-4A3E-B839-8656D01BB3FE}" type="sibTrans" cxnId="{E6309CD7-0F36-4381-BACB-F36778EBA189}">
      <dgm:prSet/>
      <dgm:spPr/>
      <dgm:t>
        <a:bodyPr/>
        <a:lstStyle/>
        <a:p>
          <a:endParaRPr lang="en-US"/>
        </a:p>
      </dgm:t>
    </dgm:pt>
    <dgm:pt modelId="{2ECA84BF-2ECB-40F3-B2A5-2D62E7273679}">
      <dgm:prSet phldrT="[Text]"/>
      <dgm:spPr/>
      <dgm:t>
        <a:bodyPr/>
        <a:lstStyle/>
        <a:p>
          <a:r>
            <a:rPr lang="en-US" dirty="0"/>
            <a:t>Pre-modeling of specific data elements</a:t>
          </a:r>
        </a:p>
      </dgm:t>
    </dgm:pt>
    <dgm:pt modelId="{3EA5BB69-C9D8-43FA-A1D5-EF7548DB2D16}" type="parTrans" cxnId="{9C27A52F-914E-478E-B246-D81851C483F8}">
      <dgm:prSet/>
      <dgm:spPr/>
      <dgm:t>
        <a:bodyPr/>
        <a:lstStyle/>
        <a:p>
          <a:endParaRPr lang="en-US"/>
        </a:p>
      </dgm:t>
    </dgm:pt>
    <dgm:pt modelId="{582AC7AA-5986-4A60-84B7-6FC1F01627FA}" type="sibTrans" cxnId="{9C27A52F-914E-478E-B246-D81851C483F8}">
      <dgm:prSet/>
      <dgm:spPr/>
      <dgm:t>
        <a:bodyPr/>
        <a:lstStyle/>
        <a:p>
          <a:endParaRPr lang="en-US"/>
        </a:p>
      </dgm:t>
    </dgm:pt>
    <dgm:pt modelId="{13A1FAA9-9EEE-4513-A175-A36EEB0A7F97}">
      <dgm:prSet phldrT="[Text]"/>
      <dgm:spPr/>
      <dgm:t>
        <a:bodyPr/>
        <a:lstStyle/>
        <a:p>
          <a:r>
            <a:rPr lang="en-US" dirty="0"/>
            <a:t>Pre-coordination of data elements vs. post-coordination </a:t>
          </a:r>
        </a:p>
      </dgm:t>
    </dgm:pt>
    <dgm:pt modelId="{5E236886-9D1F-4C4B-8ECE-0AE3D308D044}" type="parTrans" cxnId="{F9409BFE-644A-4B1D-A441-82E6304912CD}">
      <dgm:prSet/>
      <dgm:spPr/>
      <dgm:t>
        <a:bodyPr/>
        <a:lstStyle/>
        <a:p>
          <a:endParaRPr lang="en-US"/>
        </a:p>
      </dgm:t>
    </dgm:pt>
    <dgm:pt modelId="{57168403-63E6-4C79-B1C1-3DB4F8E8F72E}" type="sibTrans" cxnId="{F9409BFE-644A-4B1D-A441-82E6304912CD}">
      <dgm:prSet/>
      <dgm:spPr/>
      <dgm:t>
        <a:bodyPr/>
        <a:lstStyle/>
        <a:p>
          <a:endParaRPr lang="en-US"/>
        </a:p>
      </dgm:t>
    </dgm:pt>
    <dgm:pt modelId="{C3FD6A1E-8D17-4F3A-94B3-984AB7D9FAE7}" type="pres">
      <dgm:prSet presAssocID="{158C9E01-F37A-4322-AD10-067C2492C1E8}" presName="theList" presStyleCnt="0">
        <dgm:presLayoutVars>
          <dgm:dir/>
          <dgm:animLvl val="lvl"/>
          <dgm:resizeHandles val="exact"/>
        </dgm:presLayoutVars>
      </dgm:prSet>
      <dgm:spPr/>
    </dgm:pt>
    <dgm:pt modelId="{6EB62C0F-0F66-45A7-8D62-2313D5BE8BCF}" type="pres">
      <dgm:prSet presAssocID="{2340A6D0-4129-4C15-B80B-8657DF56257A}" presName="compNode" presStyleCnt="0"/>
      <dgm:spPr/>
    </dgm:pt>
    <dgm:pt modelId="{45CBE0E2-C5BB-4F7A-9381-A3356E509001}" type="pres">
      <dgm:prSet presAssocID="{2340A6D0-4129-4C15-B80B-8657DF56257A}" presName="aNode" presStyleLbl="bgShp" presStyleIdx="0" presStyleCnt="4"/>
      <dgm:spPr/>
    </dgm:pt>
    <dgm:pt modelId="{02AE01D9-5293-4237-B24B-2812032BB022}" type="pres">
      <dgm:prSet presAssocID="{2340A6D0-4129-4C15-B80B-8657DF56257A}" presName="textNode" presStyleLbl="bgShp" presStyleIdx="0" presStyleCnt="4"/>
      <dgm:spPr/>
    </dgm:pt>
    <dgm:pt modelId="{EE151D40-B0BC-4A5C-BCB4-CA717FD9BA38}" type="pres">
      <dgm:prSet presAssocID="{2340A6D0-4129-4C15-B80B-8657DF56257A}" presName="compChildNode" presStyleCnt="0"/>
      <dgm:spPr/>
    </dgm:pt>
    <dgm:pt modelId="{8B470B22-E5A8-4A47-AA9D-BBF8C2177678}" type="pres">
      <dgm:prSet presAssocID="{2340A6D0-4129-4C15-B80B-8657DF56257A}" presName="theInnerList" presStyleCnt="0"/>
      <dgm:spPr/>
    </dgm:pt>
    <dgm:pt modelId="{A04AEA46-4E69-4685-A896-21DFFF79059F}" type="pres">
      <dgm:prSet presAssocID="{D6021DFB-F869-4166-9675-3C58F44B9531}" presName="childNode" presStyleLbl="node1" presStyleIdx="0" presStyleCnt="8">
        <dgm:presLayoutVars>
          <dgm:bulletEnabled val="1"/>
        </dgm:presLayoutVars>
      </dgm:prSet>
      <dgm:spPr/>
    </dgm:pt>
    <dgm:pt modelId="{B1650D9E-4A89-465D-8A7C-F6D417585CBD}" type="pres">
      <dgm:prSet presAssocID="{D6021DFB-F869-4166-9675-3C58F44B9531}" presName="aSpace2" presStyleCnt="0"/>
      <dgm:spPr/>
    </dgm:pt>
    <dgm:pt modelId="{D4E4309C-BA19-4EF4-9328-8C51807CD630}" type="pres">
      <dgm:prSet presAssocID="{02B20A11-A4FC-493B-A93F-9EFD62B15CF3}" presName="childNode" presStyleLbl="node1" presStyleIdx="1" presStyleCnt="8">
        <dgm:presLayoutVars>
          <dgm:bulletEnabled val="1"/>
        </dgm:presLayoutVars>
      </dgm:prSet>
      <dgm:spPr/>
    </dgm:pt>
    <dgm:pt modelId="{71A22A3F-FE17-4F11-B530-1A4528BA7465}" type="pres">
      <dgm:prSet presAssocID="{2340A6D0-4129-4C15-B80B-8657DF56257A}" presName="aSpace" presStyleCnt="0"/>
      <dgm:spPr/>
    </dgm:pt>
    <dgm:pt modelId="{DDC0324B-B4FB-4257-81E2-35E30547FBC7}" type="pres">
      <dgm:prSet presAssocID="{B883A977-39CF-4063-AC28-6CEF959CB9B8}" presName="compNode" presStyleCnt="0"/>
      <dgm:spPr/>
    </dgm:pt>
    <dgm:pt modelId="{7968BB9A-257C-4828-BDEF-210C6A7BCD60}" type="pres">
      <dgm:prSet presAssocID="{B883A977-39CF-4063-AC28-6CEF959CB9B8}" presName="aNode" presStyleLbl="bgShp" presStyleIdx="1" presStyleCnt="4"/>
      <dgm:spPr/>
    </dgm:pt>
    <dgm:pt modelId="{A47192B6-3710-408B-A3DB-6ADC621D69B5}" type="pres">
      <dgm:prSet presAssocID="{B883A977-39CF-4063-AC28-6CEF959CB9B8}" presName="textNode" presStyleLbl="bgShp" presStyleIdx="1" presStyleCnt="4"/>
      <dgm:spPr/>
    </dgm:pt>
    <dgm:pt modelId="{A51BA000-08E3-419D-B094-EB54A7B2CAE8}" type="pres">
      <dgm:prSet presAssocID="{B883A977-39CF-4063-AC28-6CEF959CB9B8}" presName="compChildNode" presStyleCnt="0"/>
      <dgm:spPr/>
    </dgm:pt>
    <dgm:pt modelId="{14F2712C-D70D-40F9-B68C-8FA0ECAD58C3}" type="pres">
      <dgm:prSet presAssocID="{B883A977-39CF-4063-AC28-6CEF959CB9B8}" presName="theInnerList" presStyleCnt="0"/>
      <dgm:spPr/>
    </dgm:pt>
    <dgm:pt modelId="{0084CB80-6161-4440-8DCA-55925FCF2E8A}" type="pres">
      <dgm:prSet presAssocID="{0DE139D5-6D17-45FF-88CF-67A21B54D75F}" presName="childNode" presStyleLbl="node1" presStyleIdx="2" presStyleCnt="8">
        <dgm:presLayoutVars>
          <dgm:bulletEnabled val="1"/>
        </dgm:presLayoutVars>
      </dgm:prSet>
      <dgm:spPr/>
    </dgm:pt>
    <dgm:pt modelId="{1ABF09C3-A980-48A9-83BE-BC6AFCEC31B3}" type="pres">
      <dgm:prSet presAssocID="{0DE139D5-6D17-45FF-88CF-67A21B54D75F}" presName="aSpace2" presStyleCnt="0"/>
      <dgm:spPr/>
    </dgm:pt>
    <dgm:pt modelId="{B99B4643-660F-4491-996C-7CB3B5473E0F}" type="pres">
      <dgm:prSet presAssocID="{2ECA84BF-2ECB-40F3-B2A5-2D62E7273679}" presName="childNode" presStyleLbl="node1" presStyleIdx="3" presStyleCnt="8">
        <dgm:presLayoutVars>
          <dgm:bulletEnabled val="1"/>
        </dgm:presLayoutVars>
      </dgm:prSet>
      <dgm:spPr/>
    </dgm:pt>
    <dgm:pt modelId="{4319E020-4ECD-470B-8E2F-EA5E0A4D51CD}" type="pres">
      <dgm:prSet presAssocID="{2ECA84BF-2ECB-40F3-B2A5-2D62E7273679}" presName="aSpace2" presStyleCnt="0"/>
      <dgm:spPr/>
    </dgm:pt>
    <dgm:pt modelId="{B7494523-008A-4042-A8B6-CAF3814C0FF2}" type="pres">
      <dgm:prSet presAssocID="{19214204-9CBF-46B3-95E1-D1280C315668}" presName="childNode" presStyleLbl="node1" presStyleIdx="4" presStyleCnt="8">
        <dgm:presLayoutVars>
          <dgm:bulletEnabled val="1"/>
        </dgm:presLayoutVars>
      </dgm:prSet>
      <dgm:spPr/>
    </dgm:pt>
    <dgm:pt modelId="{A871E380-2FA3-4A8C-8B73-6F57779DD54F}" type="pres">
      <dgm:prSet presAssocID="{B883A977-39CF-4063-AC28-6CEF959CB9B8}" presName="aSpace" presStyleCnt="0"/>
      <dgm:spPr/>
    </dgm:pt>
    <dgm:pt modelId="{33F591CA-54BF-4CAF-B61D-ED5FD58C283D}" type="pres">
      <dgm:prSet presAssocID="{98401AF1-2AED-4434-97F9-9DB11D6735FB}" presName="compNode" presStyleCnt="0"/>
      <dgm:spPr/>
    </dgm:pt>
    <dgm:pt modelId="{0EB358C2-C274-4FF0-8AC5-E9A313A947D5}" type="pres">
      <dgm:prSet presAssocID="{98401AF1-2AED-4434-97F9-9DB11D6735FB}" presName="aNode" presStyleLbl="bgShp" presStyleIdx="2" presStyleCnt="4"/>
      <dgm:spPr/>
    </dgm:pt>
    <dgm:pt modelId="{1EAB838A-EEE7-4416-915D-26561E1A071E}" type="pres">
      <dgm:prSet presAssocID="{98401AF1-2AED-4434-97F9-9DB11D6735FB}" presName="textNode" presStyleLbl="bgShp" presStyleIdx="2" presStyleCnt="4"/>
      <dgm:spPr/>
    </dgm:pt>
    <dgm:pt modelId="{B5A2BE5A-7E21-4C32-90F2-0CF7C70BC0CF}" type="pres">
      <dgm:prSet presAssocID="{98401AF1-2AED-4434-97F9-9DB11D6735FB}" presName="compChildNode" presStyleCnt="0"/>
      <dgm:spPr/>
    </dgm:pt>
    <dgm:pt modelId="{307EB155-C612-46E7-8C43-E20AA82ED86E}" type="pres">
      <dgm:prSet presAssocID="{98401AF1-2AED-4434-97F9-9DB11D6735FB}" presName="theInnerList" presStyleCnt="0"/>
      <dgm:spPr/>
    </dgm:pt>
    <dgm:pt modelId="{917B709B-443F-4DF8-9A96-0DA13C77114A}" type="pres">
      <dgm:prSet presAssocID="{C06919F8-9F8B-468B-884C-4E4F05994B6D}" presName="childNode" presStyleLbl="node1" presStyleIdx="5" presStyleCnt="8">
        <dgm:presLayoutVars>
          <dgm:bulletEnabled val="1"/>
        </dgm:presLayoutVars>
      </dgm:prSet>
      <dgm:spPr/>
    </dgm:pt>
    <dgm:pt modelId="{2E86C3C5-A5A3-453F-B652-0E929581DF0F}" type="pres">
      <dgm:prSet presAssocID="{C06919F8-9F8B-468B-884C-4E4F05994B6D}" presName="aSpace2" presStyleCnt="0"/>
      <dgm:spPr/>
    </dgm:pt>
    <dgm:pt modelId="{2A7ED528-86D6-4801-ABC7-9D19EB8A2EB3}" type="pres">
      <dgm:prSet presAssocID="{FBB06718-5D7F-44A9-95D9-AB32638BF69B}" presName="childNode" presStyleLbl="node1" presStyleIdx="6" presStyleCnt="8">
        <dgm:presLayoutVars>
          <dgm:bulletEnabled val="1"/>
        </dgm:presLayoutVars>
      </dgm:prSet>
      <dgm:spPr/>
    </dgm:pt>
    <dgm:pt modelId="{2ECD42A3-D863-46C1-8DCF-0490A66E25F7}" type="pres">
      <dgm:prSet presAssocID="{98401AF1-2AED-4434-97F9-9DB11D6735FB}" presName="aSpace" presStyleCnt="0"/>
      <dgm:spPr/>
    </dgm:pt>
    <dgm:pt modelId="{2606A4A6-15C5-4673-8EDE-5718BF177F57}" type="pres">
      <dgm:prSet presAssocID="{BBD00308-FF3B-4506-A2D7-C8D6A5933F9E}" presName="compNode" presStyleCnt="0"/>
      <dgm:spPr/>
    </dgm:pt>
    <dgm:pt modelId="{88D19972-AE01-46FC-AEC2-798FD29B6B89}" type="pres">
      <dgm:prSet presAssocID="{BBD00308-FF3B-4506-A2D7-C8D6A5933F9E}" presName="aNode" presStyleLbl="bgShp" presStyleIdx="3" presStyleCnt="4"/>
      <dgm:spPr/>
    </dgm:pt>
    <dgm:pt modelId="{1373AF92-CAA8-40A3-9BF7-52C633AABA0B}" type="pres">
      <dgm:prSet presAssocID="{BBD00308-FF3B-4506-A2D7-C8D6A5933F9E}" presName="textNode" presStyleLbl="bgShp" presStyleIdx="3" presStyleCnt="4"/>
      <dgm:spPr/>
    </dgm:pt>
    <dgm:pt modelId="{B688D06F-35D3-4D18-90EA-99383E51703E}" type="pres">
      <dgm:prSet presAssocID="{BBD00308-FF3B-4506-A2D7-C8D6A5933F9E}" presName="compChildNode" presStyleCnt="0"/>
      <dgm:spPr/>
    </dgm:pt>
    <dgm:pt modelId="{C551C27B-CFC4-44DD-84E7-8B77A8D0FC6B}" type="pres">
      <dgm:prSet presAssocID="{BBD00308-FF3B-4506-A2D7-C8D6A5933F9E}" presName="theInnerList" presStyleCnt="0"/>
      <dgm:spPr/>
    </dgm:pt>
    <dgm:pt modelId="{4565A972-D024-4DD7-A984-9D1EB1B233BE}" type="pres">
      <dgm:prSet presAssocID="{13A1FAA9-9EEE-4513-A175-A36EEB0A7F97}" presName="childNode" presStyleLbl="node1" presStyleIdx="7" presStyleCnt="8">
        <dgm:presLayoutVars>
          <dgm:bulletEnabled val="1"/>
        </dgm:presLayoutVars>
      </dgm:prSet>
      <dgm:spPr/>
    </dgm:pt>
  </dgm:ptLst>
  <dgm:cxnLst>
    <dgm:cxn modelId="{7A3FAD01-826C-484A-BB6E-F51937399D62}" type="presOf" srcId="{B883A977-39CF-4063-AC28-6CEF959CB9B8}" destId="{7968BB9A-257C-4828-BDEF-210C6A7BCD60}" srcOrd="0" destOrd="0" presId="urn:microsoft.com/office/officeart/2005/8/layout/lProcess2"/>
    <dgm:cxn modelId="{886AA70A-0FC9-451D-8A93-95C5B59A7EB9}" srcId="{158C9E01-F37A-4322-AD10-067C2492C1E8}" destId="{2340A6D0-4129-4C15-B80B-8657DF56257A}" srcOrd="0" destOrd="0" parTransId="{37CB2F01-6523-403A-B685-175B117ECEF9}" sibTransId="{F557166D-2BD6-4016-966C-E13405E59794}"/>
    <dgm:cxn modelId="{05BB0617-14A4-4207-9DD2-EFDB20D1D76B}" type="presOf" srcId="{2340A6D0-4129-4C15-B80B-8657DF56257A}" destId="{45CBE0E2-C5BB-4F7A-9381-A3356E509001}" srcOrd="0" destOrd="0" presId="urn:microsoft.com/office/officeart/2005/8/layout/lProcess2"/>
    <dgm:cxn modelId="{52C78D1B-BB0B-46E3-8F38-47DAE472B3CC}" type="presOf" srcId="{158C9E01-F37A-4322-AD10-067C2492C1E8}" destId="{C3FD6A1E-8D17-4F3A-94B3-984AB7D9FAE7}" srcOrd="0" destOrd="0" presId="urn:microsoft.com/office/officeart/2005/8/layout/lProcess2"/>
    <dgm:cxn modelId="{94F93C28-D8CA-4696-80FF-CFC66ED56FBB}" srcId="{B883A977-39CF-4063-AC28-6CEF959CB9B8}" destId="{19214204-9CBF-46B3-95E1-D1280C315668}" srcOrd="2" destOrd="0" parTransId="{E54B5C54-0259-4D44-BC13-B9E1694CE840}" sibTransId="{85D3042E-EB1B-411F-876B-AD3D2F17156C}"/>
    <dgm:cxn modelId="{9C27A52F-914E-478E-B246-D81851C483F8}" srcId="{B883A977-39CF-4063-AC28-6CEF959CB9B8}" destId="{2ECA84BF-2ECB-40F3-B2A5-2D62E7273679}" srcOrd="1" destOrd="0" parTransId="{3EA5BB69-C9D8-43FA-A1D5-EF7548DB2D16}" sibTransId="{582AC7AA-5986-4A60-84B7-6FC1F01627FA}"/>
    <dgm:cxn modelId="{F09ABF34-B226-4F1E-9D96-FD4EFC33DCF5}" type="presOf" srcId="{02B20A11-A4FC-493B-A93F-9EFD62B15CF3}" destId="{D4E4309C-BA19-4EF4-9328-8C51807CD630}" srcOrd="0" destOrd="0" presId="urn:microsoft.com/office/officeart/2005/8/layout/lProcess2"/>
    <dgm:cxn modelId="{9E69B13C-98B7-4081-85B5-57A29D5BB864}" type="presOf" srcId="{C06919F8-9F8B-468B-884C-4E4F05994B6D}" destId="{917B709B-443F-4DF8-9A96-0DA13C77114A}" srcOrd="0" destOrd="0" presId="urn:microsoft.com/office/officeart/2005/8/layout/lProcess2"/>
    <dgm:cxn modelId="{3139424C-69DF-49A4-82E8-81C455160D0D}" type="presOf" srcId="{FBB06718-5D7F-44A9-95D9-AB32638BF69B}" destId="{2A7ED528-86D6-4801-ABC7-9D19EB8A2EB3}" srcOrd="0" destOrd="0" presId="urn:microsoft.com/office/officeart/2005/8/layout/lProcess2"/>
    <dgm:cxn modelId="{78584355-93E5-4765-B7BF-F24F782C3C29}" srcId="{98401AF1-2AED-4434-97F9-9DB11D6735FB}" destId="{C06919F8-9F8B-468B-884C-4E4F05994B6D}" srcOrd="0" destOrd="0" parTransId="{93F72810-930B-42D5-9926-86680CE16EEF}" sibTransId="{D4EEBC7D-A324-48D1-A827-606A63C89628}"/>
    <dgm:cxn modelId="{1FF5EC5F-FAC3-43E9-ACA7-9EF8F4E6A10A}" srcId="{2340A6D0-4129-4C15-B80B-8657DF56257A}" destId="{D6021DFB-F869-4166-9675-3C58F44B9531}" srcOrd="0" destOrd="0" parTransId="{527BC705-316D-461E-B47C-E3784FEF0568}" sibTransId="{993E9642-BD5A-4145-B739-273CCE49E828}"/>
    <dgm:cxn modelId="{090BC873-6BF9-47C5-B0EC-F57C75DD586D}" type="presOf" srcId="{B883A977-39CF-4063-AC28-6CEF959CB9B8}" destId="{A47192B6-3710-408B-A3DB-6ADC621D69B5}" srcOrd="1" destOrd="0" presId="urn:microsoft.com/office/officeart/2005/8/layout/lProcess2"/>
    <dgm:cxn modelId="{F39B3A77-F5A1-4474-AD39-910EA2E660BA}" type="presOf" srcId="{98401AF1-2AED-4434-97F9-9DB11D6735FB}" destId="{0EB358C2-C274-4FF0-8AC5-E9A313A947D5}" srcOrd="0" destOrd="0" presId="urn:microsoft.com/office/officeart/2005/8/layout/lProcess2"/>
    <dgm:cxn modelId="{D5DE8C79-B95F-413A-B826-2D2E38EA5AC0}" srcId="{158C9E01-F37A-4322-AD10-067C2492C1E8}" destId="{98401AF1-2AED-4434-97F9-9DB11D6735FB}" srcOrd="2" destOrd="0" parTransId="{4AFA7B0A-22C1-4FF7-9532-F93AC24C9335}" sibTransId="{1D6C28B0-6396-4EEF-9E02-6772A1834DB1}"/>
    <dgm:cxn modelId="{20D6A888-82BE-4476-A2D3-CAA57CCF5CE6}" type="presOf" srcId="{2ECA84BF-2ECB-40F3-B2A5-2D62E7273679}" destId="{B99B4643-660F-4491-996C-7CB3B5473E0F}" srcOrd="0" destOrd="0" presId="urn:microsoft.com/office/officeart/2005/8/layout/lProcess2"/>
    <dgm:cxn modelId="{5FA5CB99-A3CE-43CB-8F73-9EBA7648B438}" type="presOf" srcId="{13A1FAA9-9EEE-4513-A175-A36EEB0A7F97}" destId="{4565A972-D024-4DD7-A984-9D1EB1B233BE}" srcOrd="0" destOrd="0" presId="urn:microsoft.com/office/officeart/2005/8/layout/lProcess2"/>
    <dgm:cxn modelId="{3701E6A9-1F4D-46FD-884C-2ED96082431C}" type="presOf" srcId="{2340A6D0-4129-4C15-B80B-8657DF56257A}" destId="{02AE01D9-5293-4237-B24B-2812032BB022}" srcOrd="1" destOrd="0" presId="urn:microsoft.com/office/officeart/2005/8/layout/lProcess2"/>
    <dgm:cxn modelId="{099D80AC-BEE2-4810-8F4C-A66C7206DD25}" srcId="{158C9E01-F37A-4322-AD10-067C2492C1E8}" destId="{B883A977-39CF-4063-AC28-6CEF959CB9B8}" srcOrd="1" destOrd="0" parTransId="{2FA8349B-F070-4576-B2CE-17D58437CF24}" sibTransId="{901A07C1-3BE0-4E66-A326-F5A53BCDDD17}"/>
    <dgm:cxn modelId="{D5B16AB0-6CD0-4C36-BAAB-DDE036AA55F6}" type="presOf" srcId="{BBD00308-FF3B-4506-A2D7-C8D6A5933F9E}" destId="{1373AF92-CAA8-40A3-9BF7-52C633AABA0B}" srcOrd="1" destOrd="0" presId="urn:microsoft.com/office/officeart/2005/8/layout/lProcess2"/>
    <dgm:cxn modelId="{92242BB1-AF3B-462D-A067-451D7EA4DC74}" type="presOf" srcId="{0DE139D5-6D17-45FF-88CF-67A21B54D75F}" destId="{0084CB80-6161-4440-8DCA-55925FCF2E8A}" srcOrd="0" destOrd="0" presId="urn:microsoft.com/office/officeart/2005/8/layout/lProcess2"/>
    <dgm:cxn modelId="{F0991FB5-E17A-442B-AF42-BA1E60652588}" srcId="{2340A6D0-4129-4C15-B80B-8657DF56257A}" destId="{02B20A11-A4FC-493B-A93F-9EFD62B15CF3}" srcOrd="1" destOrd="0" parTransId="{D41702BC-EC7E-4EC9-9C68-CD876FB22CEC}" sibTransId="{E0B64104-E467-481B-9CAA-5618C4FD896D}"/>
    <dgm:cxn modelId="{494680BF-AD0C-4AED-B12D-921D0FF21220}" srcId="{98401AF1-2AED-4434-97F9-9DB11D6735FB}" destId="{FBB06718-5D7F-44A9-95D9-AB32638BF69B}" srcOrd="1" destOrd="0" parTransId="{695D7569-63D4-4E58-9D6D-B5B502FFBD27}" sibTransId="{F8EBA628-6984-4FA4-A025-F4A5C731217E}"/>
    <dgm:cxn modelId="{17FC31C3-92C8-4760-BD18-9491D6D1EE46}" srcId="{B883A977-39CF-4063-AC28-6CEF959CB9B8}" destId="{0DE139D5-6D17-45FF-88CF-67A21B54D75F}" srcOrd="0" destOrd="0" parTransId="{4BFC9843-5C92-4153-A3DD-8038618CA042}" sibTransId="{18FD2D1A-16B5-44E7-941F-3CE8B1FB78A4}"/>
    <dgm:cxn modelId="{DAB381D3-F671-4D37-89DD-6507DD52A0E8}" type="presOf" srcId="{BBD00308-FF3B-4506-A2D7-C8D6A5933F9E}" destId="{88D19972-AE01-46FC-AEC2-798FD29B6B89}" srcOrd="0" destOrd="0" presId="urn:microsoft.com/office/officeart/2005/8/layout/lProcess2"/>
    <dgm:cxn modelId="{E6309CD7-0F36-4381-BACB-F36778EBA189}" srcId="{158C9E01-F37A-4322-AD10-067C2492C1E8}" destId="{BBD00308-FF3B-4506-A2D7-C8D6A5933F9E}" srcOrd="3" destOrd="0" parTransId="{BD3E2683-0ECA-4C94-B7F0-2DE7F84A2BA9}" sibTransId="{334304B1-FD4B-4A3E-B839-8656D01BB3FE}"/>
    <dgm:cxn modelId="{41095EDC-56EA-4C20-876C-86E715709772}" type="presOf" srcId="{D6021DFB-F869-4166-9675-3C58F44B9531}" destId="{A04AEA46-4E69-4685-A896-21DFFF79059F}" srcOrd="0" destOrd="0" presId="urn:microsoft.com/office/officeart/2005/8/layout/lProcess2"/>
    <dgm:cxn modelId="{78258BF3-950A-447A-A1C0-6EB0B81FA041}" type="presOf" srcId="{19214204-9CBF-46B3-95E1-D1280C315668}" destId="{B7494523-008A-4042-A8B6-CAF3814C0FF2}" srcOrd="0" destOrd="0" presId="urn:microsoft.com/office/officeart/2005/8/layout/lProcess2"/>
    <dgm:cxn modelId="{F9409BFE-644A-4B1D-A441-82E6304912CD}" srcId="{BBD00308-FF3B-4506-A2D7-C8D6A5933F9E}" destId="{13A1FAA9-9EEE-4513-A175-A36EEB0A7F97}" srcOrd="0" destOrd="0" parTransId="{5E236886-9D1F-4C4B-8ECE-0AE3D308D044}" sibTransId="{57168403-63E6-4C79-B1C1-3DB4F8E8F72E}"/>
    <dgm:cxn modelId="{7F5794FF-55C1-446E-BB63-345DBCAA80CD}" type="presOf" srcId="{98401AF1-2AED-4434-97F9-9DB11D6735FB}" destId="{1EAB838A-EEE7-4416-915D-26561E1A071E}" srcOrd="1" destOrd="0" presId="urn:microsoft.com/office/officeart/2005/8/layout/lProcess2"/>
    <dgm:cxn modelId="{F01C540C-B350-40E8-8020-8DCFCF32BF65}" type="presParOf" srcId="{C3FD6A1E-8D17-4F3A-94B3-984AB7D9FAE7}" destId="{6EB62C0F-0F66-45A7-8D62-2313D5BE8BCF}" srcOrd="0" destOrd="0" presId="urn:microsoft.com/office/officeart/2005/8/layout/lProcess2"/>
    <dgm:cxn modelId="{634FCB75-227C-4F9B-A6F0-18325679A30D}" type="presParOf" srcId="{6EB62C0F-0F66-45A7-8D62-2313D5BE8BCF}" destId="{45CBE0E2-C5BB-4F7A-9381-A3356E509001}" srcOrd="0" destOrd="0" presId="urn:microsoft.com/office/officeart/2005/8/layout/lProcess2"/>
    <dgm:cxn modelId="{E42FA3D8-D6D7-48D3-9656-70933165454B}" type="presParOf" srcId="{6EB62C0F-0F66-45A7-8D62-2313D5BE8BCF}" destId="{02AE01D9-5293-4237-B24B-2812032BB022}" srcOrd="1" destOrd="0" presId="urn:microsoft.com/office/officeart/2005/8/layout/lProcess2"/>
    <dgm:cxn modelId="{5F57C7D3-41E8-4CCC-8089-EBFDB1FAAD1A}" type="presParOf" srcId="{6EB62C0F-0F66-45A7-8D62-2313D5BE8BCF}" destId="{EE151D40-B0BC-4A5C-BCB4-CA717FD9BA38}" srcOrd="2" destOrd="0" presId="urn:microsoft.com/office/officeart/2005/8/layout/lProcess2"/>
    <dgm:cxn modelId="{1B2960B1-F057-4050-862F-E340DC8A537B}" type="presParOf" srcId="{EE151D40-B0BC-4A5C-BCB4-CA717FD9BA38}" destId="{8B470B22-E5A8-4A47-AA9D-BBF8C2177678}" srcOrd="0" destOrd="0" presId="urn:microsoft.com/office/officeart/2005/8/layout/lProcess2"/>
    <dgm:cxn modelId="{C88C834A-7C3A-49DA-AF0D-F222CE51AE2C}" type="presParOf" srcId="{8B470B22-E5A8-4A47-AA9D-BBF8C2177678}" destId="{A04AEA46-4E69-4685-A896-21DFFF79059F}" srcOrd="0" destOrd="0" presId="urn:microsoft.com/office/officeart/2005/8/layout/lProcess2"/>
    <dgm:cxn modelId="{538D52BF-A1E4-4121-9FAB-0ED230418228}" type="presParOf" srcId="{8B470B22-E5A8-4A47-AA9D-BBF8C2177678}" destId="{B1650D9E-4A89-465D-8A7C-F6D417585CBD}" srcOrd="1" destOrd="0" presId="urn:microsoft.com/office/officeart/2005/8/layout/lProcess2"/>
    <dgm:cxn modelId="{5D5BDB29-FA4D-430B-86ED-CCE84E5E448F}" type="presParOf" srcId="{8B470B22-E5A8-4A47-AA9D-BBF8C2177678}" destId="{D4E4309C-BA19-4EF4-9328-8C51807CD630}" srcOrd="2" destOrd="0" presId="urn:microsoft.com/office/officeart/2005/8/layout/lProcess2"/>
    <dgm:cxn modelId="{9EC80CC4-37D4-43DC-AC6A-620C70DB21C9}" type="presParOf" srcId="{C3FD6A1E-8D17-4F3A-94B3-984AB7D9FAE7}" destId="{71A22A3F-FE17-4F11-B530-1A4528BA7465}" srcOrd="1" destOrd="0" presId="urn:microsoft.com/office/officeart/2005/8/layout/lProcess2"/>
    <dgm:cxn modelId="{D6C195C5-81B5-4E45-8BCC-399E516107C4}" type="presParOf" srcId="{C3FD6A1E-8D17-4F3A-94B3-984AB7D9FAE7}" destId="{DDC0324B-B4FB-4257-81E2-35E30547FBC7}" srcOrd="2" destOrd="0" presId="urn:microsoft.com/office/officeart/2005/8/layout/lProcess2"/>
    <dgm:cxn modelId="{CF42020D-6A6F-4A65-AB6C-E2ACA522CB5F}" type="presParOf" srcId="{DDC0324B-B4FB-4257-81E2-35E30547FBC7}" destId="{7968BB9A-257C-4828-BDEF-210C6A7BCD60}" srcOrd="0" destOrd="0" presId="urn:microsoft.com/office/officeart/2005/8/layout/lProcess2"/>
    <dgm:cxn modelId="{E21B83D4-D457-4475-9DA4-B9919B8E34DE}" type="presParOf" srcId="{DDC0324B-B4FB-4257-81E2-35E30547FBC7}" destId="{A47192B6-3710-408B-A3DB-6ADC621D69B5}" srcOrd="1" destOrd="0" presId="urn:microsoft.com/office/officeart/2005/8/layout/lProcess2"/>
    <dgm:cxn modelId="{D5CC3611-B168-4FD3-8207-CC68806BC38F}" type="presParOf" srcId="{DDC0324B-B4FB-4257-81E2-35E30547FBC7}" destId="{A51BA000-08E3-419D-B094-EB54A7B2CAE8}" srcOrd="2" destOrd="0" presId="urn:microsoft.com/office/officeart/2005/8/layout/lProcess2"/>
    <dgm:cxn modelId="{7227404A-76C0-43E7-8DBB-439CF1A2B624}" type="presParOf" srcId="{A51BA000-08E3-419D-B094-EB54A7B2CAE8}" destId="{14F2712C-D70D-40F9-B68C-8FA0ECAD58C3}" srcOrd="0" destOrd="0" presId="urn:microsoft.com/office/officeart/2005/8/layout/lProcess2"/>
    <dgm:cxn modelId="{E59B102F-4648-49AA-BB00-CACC7F4F6D29}" type="presParOf" srcId="{14F2712C-D70D-40F9-B68C-8FA0ECAD58C3}" destId="{0084CB80-6161-4440-8DCA-55925FCF2E8A}" srcOrd="0" destOrd="0" presId="urn:microsoft.com/office/officeart/2005/8/layout/lProcess2"/>
    <dgm:cxn modelId="{D9A4F247-CE3D-4001-9D3D-AA44DD0144A8}" type="presParOf" srcId="{14F2712C-D70D-40F9-B68C-8FA0ECAD58C3}" destId="{1ABF09C3-A980-48A9-83BE-BC6AFCEC31B3}" srcOrd="1" destOrd="0" presId="urn:microsoft.com/office/officeart/2005/8/layout/lProcess2"/>
    <dgm:cxn modelId="{B91D7893-F924-47EB-B7CF-5E45CA524648}" type="presParOf" srcId="{14F2712C-D70D-40F9-B68C-8FA0ECAD58C3}" destId="{B99B4643-660F-4491-996C-7CB3B5473E0F}" srcOrd="2" destOrd="0" presId="urn:microsoft.com/office/officeart/2005/8/layout/lProcess2"/>
    <dgm:cxn modelId="{9761D7AA-D43A-4A4C-81EC-055B14122EEF}" type="presParOf" srcId="{14F2712C-D70D-40F9-B68C-8FA0ECAD58C3}" destId="{4319E020-4ECD-470B-8E2F-EA5E0A4D51CD}" srcOrd="3" destOrd="0" presId="urn:microsoft.com/office/officeart/2005/8/layout/lProcess2"/>
    <dgm:cxn modelId="{A646299C-38F0-4BEE-90F8-44D32D7CFBCE}" type="presParOf" srcId="{14F2712C-D70D-40F9-B68C-8FA0ECAD58C3}" destId="{B7494523-008A-4042-A8B6-CAF3814C0FF2}" srcOrd="4" destOrd="0" presId="urn:microsoft.com/office/officeart/2005/8/layout/lProcess2"/>
    <dgm:cxn modelId="{3DC04631-DA93-45A0-BC54-E8684A611B5B}" type="presParOf" srcId="{C3FD6A1E-8D17-4F3A-94B3-984AB7D9FAE7}" destId="{A871E380-2FA3-4A8C-8B73-6F57779DD54F}" srcOrd="3" destOrd="0" presId="urn:microsoft.com/office/officeart/2005/8/layout/lProcess2"/>
    <dgm:cxn modelId="{091F846F-C5F0-43ED-A810-714142620398}" type="presParOf" srcId="{C3FD6A1E-8D17-4F3A-94B3-984AB7D9FAE7}" destId="{33F591CA-54BF-4CAF-B61D-ED5FD58C283D}" srcOrd="4" destOrd="0" presId="urn:microsoft.com/office/officeart/2005/8/layout/lProcess2"/>
    <dgm:cxn modelId="{480942AF-DA14-45F2-8AEB-A5A04AF7EEAE}" type="presParOf" srcId="{33F591CA-54BF-4CAF-B61D-ED5FD58C283D}" destId="{0EB358C2-C274-4FF0-8AC5-E9A313A947D5}" srcOrd="0" destOrd="0" presId="urn:microsoft.com/office/officeart/2005/8/layout/lProcess2"/>
    <dgm:cxn modelId="{1636B104-43B8-4F92-A3C9-DB2435657937}" type="presParOf" srcId="{33F591CA-54BF-4CAF-B61D-ED5FD58C283D}" destId="{1EAB838A-EEE7-4416-915D-26561E1A071E}" srcOrd="1" destOrd="0" presId="urn:microsoft.com/office/officeart/2005/8/layout/lProcess2"/>
    <dgm:cxn modelId="{5B74054B-F453-499E-9502-CDB3BA20BFAB}" type="presParOf" srcId="{33F591CA-54BF-4CAF-B61D-ED5FD58C283D}" destId="{B5A2BE5A-7E21-4C32-90F2-0CF7C70BC0CF}" srcOrd="2" destOrd="0" presId="urn:microsoft.com/office/officeart/2005/8/layout/lProcess2"/>
    <dgm:cxn modelId="{EE5817CB-097F-479E-B0D7-FEED90241EAD}" type="presParOf" srcId="{B5A2BE5A-7E21-4C32-90F2-0CF7C70BC0CF}" destId="{307EB155-C612-46E7-8C43-E20AA82ED86E}" srcOrd="0" destOrd="0" presId="urn:microsoft.com/office/officeart/2005/8/layout/lProcess2"/>
    <dgm:cxn modelId="{F72731A3-B0AC-4DC3-97BE-B1DF773E6CB4}" type="presParOf" srcId="{307EB155-C612-46E7-8C43-E20AA82ED86E}" destId="{917B709B-443F-4DF8-9A96-0DA13C77114A}" srcOrd="0" destOrd="0" presId="urn:microsoft.com/office/officeart/2005/8/layout/lProcess2"/>
    <dgm:cxn modelId="{8800231D-B68E-4270-BCE6-EE453FDD5F3A}" type="presParOf" srcId="{307EB155-C612-46E7-8C43-E20AA82ED86E}" destId="{2E86C3C5-A5A3-453F-B652-0E929581DF0F}" srcOrd="1" destOrd="0" presId="urn:microsoft.com/office/officeart/2005/8/layout/lProcess2"/>
    <dgm:cxn modelId="{E6A7A3B6-F34E-429E-AAE4-541DE2BF277B}" type="presParOf" srcId="{307EB155-C612-46E7-8C43-E20AA82ED86E}" destId="{2A7ED528-86D6-4801-ABC7-9D19EB8A2EB3}" srcOrd="2" destOrd="0" presId="urn:microsoft.com/office/officeart/2005/8/layout/lProcess2"/>
    <dgm:cxn modelId="{E6279FD2-6073-4EF9-990A-031657C0E884}" type="presParOf" srcId="{C3FD6A1E-8D17-4F3A-94B3-984AB7D9FAE7}" destId="{2ECD42A3-D863-46C1-8DCF-0490A66E25F7}" srcOrd="5" destOrd="0" presId="urn:microsoft.com/office/officeart/2005/8/layout/lProcess2"/>
    <dgm:cxn modelId="{891F51E9-8674-48E7-854B-A2A3A09B2426}" type="presParOf" srcId="{C3FD6A1E-8D17-4F3A-94B3-984AB7D9FAE7}" destId="{2606A4A6-15C5-4673-8EDE-5718BF177F57}" srcOrd="6" destOrd="0" presId="urn:microsoft.com/office/officeart/2005/8/layout/lProcess2"/>
    <dgm:cxn modelId="{909AFD44-0B86-414B-8C7C-D9EFCA170CBB}" type="presParOf" srcId="{2606A4A6-15C5-4673-8EDE-5718BF177F57}" destId="{88D19972-AE01-46FC-AEC2-798FD29B6B89}" srcOrd="0" destOrd="0" presId="urn:microsoft.com/office/officeart/2005/8/layout/lProcess2"/>
    <dgm:cxn modelId="{F37AD367-735C-4497-9E83-50BE4A3CF655}" type="presParOf" srcId="{2606A4A6-15C5-4673-8EDE-5718BF177F57}" destId="{1373AF92-CAA8-40A3-9BF7-52C633AABA0B}" srcOrd="1" destOrd="0" presId="urn:microsoft.com/office/officeart/2005/8/layout/lProcess2"/>
    <dgm:cxn modelId="{5F055896-1809-473F-A412-CDBFDA417A14}" type="presParOf" srcId="{2606A4A6-15C5-4673-8EDE-5718BF177F57}" destId="{B688D06F-35D3-4D18-90EA-99383E51703E}" srcOrd="2" destOrd="0" presId="urn:microsoft.com/office/officeart/2005/8/layout/lProcess2"/>
    <dgm:cxn modelId="{E75C5C23-5742-4A95-A19C-845DF7AA58B6}" type="presParOf" srcId="{B688D06F-35D3-4D18-90EA-99383E51703E}" destId="{C551C27B-CFC4-44DD-84E7-8B77A8D0FC6B}" srcOrd="0" destOrd="0" presId="urn:microsoft.com/office/officeart/2005/8/layout/lProcess2"/>
    <dgm:cxn modelId="{3EADE076-FF47-4C77-BAD1-603F1E7A28C6}" type="presParOf" srcId="{C551C27B-CFC4-44DD-84E7-8B77A8D0FC6B}" destId="{4565A972-D024-4DD7-A984-9D1EB1B233BE}"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0F6B13-F8CD-406D-80F7-97CC6D273FC0}"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4FC6A37E-8103-49C1-8D00-379D324B851A}">
      <dgm:prSet custT="1"/>
      <dgm:spPr/>
      <dgm:t>
        <a:bodyPr/>
        <a:lstStyle/>
        <a:p>
          <a:r>
            <a:rPr lang="fr-FR" sz="1800" dirty="0"/>
            <a:t>Model </a:t>
          </a:r>
          <a:r>
            <a:rPr lang="fr-FR" sz="1800" dirty="0" err="1"/>
            <a:t>development</a:t>
          </a:r>
          <a:endParaRPr lang="en-US" sz="1800" dirty="0"/>
        </a:p>
      </dgm:t>
    </dgm:pt>
    <dgm:pt modelId="{D0FC2567-332E-4D1C-AC71-909266155CA0}" type="parTrans" cxnId="{97BA1A2A-C38C-4F47-8EB2-0573C2DC080D}">
      <dgm:prSet/>
      <dgm:spPr/>
      <dgm:t>
        <a:bodyPr/>
        <a:lstStyle/>
        <a:p>
          <a:endParaRPr lang="en-US" sz="1800"/>
        </a:p>
      </dgm:t>
    </dgm:pt>
    <dgm:pt modelId="{63739776-7CAC-4443-B975-7C0F37BC0870}" type="sibTrans" cxnId="{97BA1A2A-C38C-4F47-8EB2-0573C2DC080D}">
      <dgm:prSet custT="1"/>
      <dgm:spPr/>
      <dgm:t>
        <a:bodyPr/>
        <a:lstStyle/>
        <a:p>
          <a:endParaRPr lang="en-US" sz="1800"/>
        </a:p>
      </dgm:t>
    </dgm:pt>
    <dgm:pt modelId="{C27E0C1A-0D0C-4EA7-B29F-AAF299E678A0}">
      <dgm:prSet custT="1"/>
      <dgm:spPr/>
      <dgm:t>
        <a:bodyPr/>
        <a:lstStyle/>
        <a:p>
          <a:r>
            <a:rPr lang="fr-FR" sz="1800" dirty="0"/>
            <a:t>Model QA and </a:t>
          </a:r>
          <a:r>
            <a:rPr lang="fr-FR" sz="1800" dirty="0" err="1"/>
            <a:t>resolution</a:t>
          </a:r>
          <a:endParaRPr lang="en-US" sz="1800" dirty="0"/>
        </a:p>
      </dgm:t>
    </dgm:pt>
    <dgm:pt modelId="{728DD384-5909-4DF3-B5C5-C33570ADF2D7}" type="parTrans" cxnId="{43DDA31B-2648-413A-AF3A-3F6AA8DFC6A0}">
      <dgm:prSet/>
      <dgm:spPr/>
      <dgm:t>
        <a:bodyPr/>
        <a:lstStyle/>
        <a:p>
          <a:endParaRPr lang="en-US" sz="1800"/>
        </a:p>
      </dgm:t>
    </dgm:pt>
    <dgm:pt modelId="{ED6B970C-5307-408A-A0B8-5444AD288590}" type="sibTrans" cxnId="{43DDA31B-2648-413A-AF3A-3F6AA8DFC6A0}">
      <dgm:prSet custT="1"/>
      <dgm:spPr/>
      <dgm:t>
        <a:bodyPr/>
        <a:lstStyle/>
        <a:p>
          <a:endParaRPr lang="en-US" sz="1800"/>
        </a:p>
      </dgm:t>
    </dgm:pt>
    <dgm:pt modelId="{34F44270-0231-4C2D-BE4E-C9987B151B5B}">
      <dgm:prSet custT="1"/>
      <dgm:spPr/>
      <dgm:t>
        <a:bodyPr/>
        <a:lstStyle/>
        <a:p>
          <a:r>
            <a:rPr lang="en-US" sz="1800" dirty="0"/>
            <a:t>CIMI modeling</a:t>
          </a:r>
        </a:p>
      </dgm:t>
    </dgm:pt>
    <dgm:pt modelId="{C88F6786-7D1F-483B-829C-9A7031C1D0D9}" type="parTrans" cxnId="{21683292-5963-4290-8145-67FB1FCEB36B}">
      <dgm:prSet/>
      <dgm:spPr/>
      <dgm:t>
        <a:bodyPr/>
        <a:lstStyle/>
        <a:p>
          <a:endParaRPr lang="en-US" sz="1800"/>
        </a:p>
      </dgm:t>
    </dgm:pt>
    <dgm:pt modelId="{E212F7AD-3838-4FE4-8377-8341BD540BCC}" type="sibTrans" cxnId="{21683292-5963-4290-8145-67FB1FCEB36B}">
      <dgm:prSet/>
      <dgm:spPr/>
      <dgm:t>
        <a:bodyPr/>
        <a:lstStyle/>
        <a:p>
          <a:endParaRPr lang="en-US" sz="1800"/>
        </a:p>
      </dgm:t>
    </dgm:pt>
    <dgm:pt modelId="{AB614C67-4049-45EE-8361-7DA7116E39BE}">
      <dgm:prSet custT="1"/>
      <dgm:spPr/>
      <dgm:t>
        <a:bodyPr/>
        <a:lstStyle/>
        <a:p>
          <a:r>
            <a:rPr lang="fr-FR" sz="1800" dirty="0"/>
            <a:t>Pilot </a:t>
          </a:r>
          <a:r>
            <a:rPr lang="fr-FR" sz="1800" dirty="0" err="1"/>
            <a:t>Implementation</a:t>
          </a:r>
          <a:r>
            <a:rPr lang="fr-FR" sz="1800" dirty="0"/>
            <a:t>/</a:t>
          </a:r>
        </a:p>
        <a:p>
          <a:r>
            <a:rPr lang="fr-FR" sz="1800" dirty="0" err="1"/>
            <a:t>demonstration</a:t>
          </a:r>
          <a:endParaRPr lang="en-US" sz="1800" dirty="0"/>
        </a:p>
      </dgm:t>
    </dgm:pt>
    <dgm:pt modelId="{F6A01AB7-0FD2-4DDB-AFC9-E810ECC82EDC}" type="parTrans" cxnId="{9D77B637-6D23-431F-B720-1F834F64CEF3}">
      <dgm:prSet/>
      <dgm:spPr/>
      <dgm:t>
        <a:bodyPr/>
        <a:lstStyle/>
        <a:p>
          <a:endParaRPr lang="en-US" sz="1800"/>
        </a:p>
      </dgm:t>
    </dgm:pt>
    <dgm:pt modelId="{DF2E7B84-1B72-4AA8-B6A9-8DF1F11D2AC6}" type="sibTrans" cxnId="{9D77B637-6D23-431F-B720-1F834F64CEF3}">
      <dgm:prSet custT="1"/>
      <dgm:spPr/>
      <dgm:t>
        <a:bodyPr/>
        <a:lstStyle/>
        <a:p>
          <a:endParaRPr lang="en-US" sz="1800"/>
        </a:p>
      </dgm:t>
    </dgm:pt>
    <dgm:pt modelId="{92343849-34EC-40DC-99DB-DEDD2DA80EBF}">
      <dgm:prSet custT="1"/>
      <dgm:spPr/>
      <dgm:t>
        <a:bodyPr/>
        <a:lstStyle/>
        <a:p>
          <a:r>
            <a:rPr lang="en-US" sz="1800" dirty="0"/>
            <a:t>Ballot/resolution</a:t>
          </a:r>
        </a:p>
      </dgm:t>
    </dgm:pt>
    <dgm:pt modelId="{AA0D8F9D-668F-43AE-BFE9-3015DC7ED392}" type="parTrans" cxnId="{549A2E23-439B-4D24-9D47-FA5756FF81A2}">
      <dgm:prSet/>
      <dgm:spPr/>
      <dgm:t>
        <a:bodyPr/>
        <a:lstStyle/>
        <a:p>
          <a:endParaRPr lang="en-US" sz="1800"/>
        </a:p>
      </dgm:t>
    </dgm:pt>
    <dgm:pt modelId="{65E5F6AA-BC70-43A3-AC86-9A08D8603164}" type="sibTrans" cxnId="{549A2E23-439B-4D24-9D47-FA5756FF81A2}">
      <dgm:prSet custT="1"/>
      <dgm:spPr/>
      <dgm:t>
        <a:bodyPr/>
        <a:lstStyle/>
        <a:p>
          <a:endParaRPr lang="en-US" sz="1800"/>
        </a:p>
      </dgm:t>
    </dgm:pt>
    <dgm:pt modelId="{F315065F-5566-4187-AB3D-8F1D014A81BF}">
      <dgm:prSet custT="1"/>
      <dgm:spPr/>
      <dgm:t>
        <a:bodyPr/>
        <a:lstStyle/>
        <a:p>
          <a:r>
            <a:rPr lang="en-US" sz="1800" dirty="0"/>
            <a:t>Publication </a:t>
          </a:r>
        </a:p>
      </dgm:t>
    </dgm:pt>
    <dgm:pt modelId="{6804B992-AFC2-4357-8CDF-5C0BBE8A00BA}" type="parTrans" cxnId="{9675732D-2600-4225-8C9A-02E7294422F5}">
      <dgm:prSet/>
      <dgm:spPr/>
      <dgm:t>
        <a:bodyPr/>
        <a:lstStyle/>
        <a:p>
          <a:endParaRPr lang="en-US" sz="1800"/>
        </a:p>
      </dgm:t>
    </dgm:pt>
    <dgm:pt modelId="{0F43AA28-2603-4A93-B80A-FCF287622485}" type="sibTrans" cxnId="{9675732D-2600-4225-8C9A-02E7294422F5}">
      <dgm:prSet/>
      <dgm:spPr/>
      <dgm:t>
        <a:bodyPr/>
        <a:lstStyle/>
        <a:p>
          <a:endParaRPr lang="en-US" sz="1800"/>
        </a:p>
      </dgm:t>
    </dgm:pt>
    <dgm:pt modelId="{CFF0D85C-F65C-4221-A89F-88E4F5660B74}">
      <dgm:prSet custT="1"/>
      <dgm:spPr/>
      <dgm:t>
        <a:bodyPr/>
        <a:lstStyle/>
        <a:p>
          <a:r>
            <a:rPr lang="en-US" sz="1800" dirty="0"/>
            <a:t>Compilation of HL7 FHIR IG</a:t>
          </a:r>
        </a:p>
      </dgm:t>
    </dgm:pt>
    <dgm:pt modelId="{98A85289-90BC-4ABF-9406-FB6A332973B1}" type="parTrans" cxnId="{349F6B07-2809-4E3A-BDDE-AF1DD0D13440}">
      <dgm:prSet/>
      <dgm:spPr/>
      <dgm:t>
        <a:bodyPr/>
        <a:lstStyle/>
        <a:p>
          <a:endParaRPr lang="en-US" sz="1800"/>
        </a:p>
      </dgm:t>
    </dgm:pt>
    <dgm:pt modelId="{0D7387C6-9557-46B9-931B-2FA99A05E78E}" type="sibTrans" cxnId="{349F6B07-2809-4E3A-BDDE-AF1DD0D13440}">
      <dgm:prSet custT="1"/>
      <dgm:spPr/>
      <dgm:t>
        <a:bodyPr/>
        <a:lstStyle/>
        <a:p>
          <a:endParaRPr lang="en-US" sz="1800"/>
        </a:p>
      </dgm:t>
    </dgm:pt>
    <dgm:pt modelId="{68CD22BF-7E95-480B-AB8D-EEE55EEE6629}">
      <dgm:prSet custT="1"/>
      <dgm:spPr/>
      <dgm:t>
        <a:bodyPr/>
        <a:lstStyle/>
        <a:p>
          <a:r>
            <a:rPr lang="en-US" sz="1800" dirty="0"/>
            <a:t>Ballot for Normative Use</a:t>
          </a:r>
        </a:p>
      </dgm:t>
    </dgm:pt>
    <dgm:pt modelId="{F171B0EA-4626-47DC-A95A-EB9023583B78}" type="parTrans" cxnId="{82931B3B-9F29-4DF9-AA08-DBC64D8ACB45}">
      <dgm:prSet/>
      <dgm:spPr/>
      <dgm:t>
        <a:bodyPr/>
        <a:lstStyle/>
        <a:p>
          <a:endParaRPr lang="en-US" sz="1800"/>
        </a:p>
      </dgm:t>
    </dgm:pt>
    <dgm:pt modelId="{1B8B65C3-4CEF-4985-B33D-556E3303CBCC}" type="sibTrans" cxnId="{82931B3B-9F29-4DF9-AA08-DBC64D8ACB45}">
      <dgm:prSet custT="1"/>
      <dgm:spPr/>
      <dgm:t>
        <a:bodyPr/>
        <a:lstStyle/>
        <a:p>
          <a:endParaRPr lang="en-US" sz="1800"/>
        </a:p>
      </dgm:t>
    </dgm:pt>
    <dgm:pt modelId="{B5F1CC09-B043-44BF-965F-7610EB5B9B9F}">
      <dgm:prSet custT="1"/>
      <dgm:spPr/>
      <dgm:t>
        <a:bodyPr/>
        <a:lstStyle/>
        <a:p>
          <a:r>
            <a:rPr lang="en-US" sz="1800" dirty="0"/>
            <a:t>Refinement of IG</a:t>
          </a:r>
        </a:p>
      </dgm:t>
    </dgm:pt>
    <dgm:pt modelId="{32447722-FB99-4FD9-B084-8095CD81802A}" type="sibTrans" cxnId="{009282C4-5A11-4CDD-A6CE-C60B6934232C}">
      <dgm:prSet custT="1"/>
      <dgm:spPr/>
      <dgm:t>
        <a:bodyPr/>
        <a:lstStyle/>
        <a:p>
          <a:endParaRPr lang="en-US" sz="1800"/>
        </a:p>
      </dgm:t>
    </dgm:pt>
    <dgm:pt modelId="{ECFED40F-8D53-495A-8D43-E30C63E57719}" type="parTrans" cxnId="{009282C4-5A11-4CDD-A6CE-C60B6934232C}">
      <dgm:prSet/>
      <dgm:spPr/>
      <dgm:t>
        <a:bodyPr/>
        <a:lstStyle/>
        <a:p>
          <a:endParaRPr lang="en-US" sz="1800"/>
        </a:p>
      </dgm:t>
    </dgm:pt>
    <dgm:pt modelId="{B9BB7083-7B50-4E52-A3CB-51231E3EBF13}" type="pres">
      <dgm:prSet presAssocID="{EB0F6B13-F8CD-406D-80F7-97CC6D273FC0}" presName="Name0" presStyleCnt="0">
        <dgm:presLayoutVars>
          <dgm:dir/>
          <dgm:resizeHandles val="exact"/>
        </dgm:presLayoutVars>
      </dgm:prSet>
      <dgm:spPr/>
    </dgm:pt>
    <dgm:pt modelId="{6B441CE9-80A4-44DD-8799-9A91AEE4951B}" type="pres">
      <dgm:prSet presAssocID="{4FC6A37E-8103-49C1-8D00-379D324B851A}" presName="node" presStyleLbl="node1" presStyleIdx="0" presStyleCnt="8">
        <dgm:presLayoutVars>
          <dgm:bulletEnabled val="1"/>
        </dgm:presLayoutVars>
      </dgm:prSet>
      <dgm:spPr/>
    </dgm:pt>
    <dgm:pt modelId="{B9BD6BE0-540B-43C3-B5B5-C17ABE1AC06E}" type="pres">
      <dgm:prSet presAssocID="{63739776-7CAC-4443-B975-7C0F37BC0870}" presName="sibTrans" presStyleLbl="sibTrans1D1" presStyleIdx="0" presStyleCnt="7"/>
      <dgm:spPr/>
    </dgm:pt>
    <dgm:pt modelId="{45DD50AB-3064-446F-AB56-5C793E8BABCA}" type="pres">
      <dgm:prSet presAssocID="{63739776-7CAC-4443-B975-7C0F37BC0870}" presName="connectorText" presStyleLbl="sibTrans1D1" presStyleIdx="0" presStyleCnt="7"/>
      <dgm:spPr/>
    </dgm:pt>
    <dgm:pt modelId="{E75C6C4E-9C0C-4A03-A2FF-EB0CF0DF366D}" type="pres">
      <dgm:prSet presAssocID="{C27E0C1A-0D0C-4EA7-B29F-AAF299E678A0}" presName="node" presStyleLbl="node1" presStyleIdx="1" presStyleCnt="8">
        <dgm:presLayoutVars>
          <dgm:bulletEnabled val="1"/>
        </dgm:presLayoutVars>
      </dgm:prSet>
      <dgm:spPr/>
    </dgm:pt>
    <dgm:pt modelId="{83AA6B24-C26D-45AC-ACE2-EEC3EF703B63}" type="pres">
      <dgm:prSet presAssocID="{ED6B970C-5307-408A-A0B8-5444AD288590}" presName="sibTrans" presStyleLbl="sibTrans1D1" presStyleIdx="1" presStyleCnt="7"/>
      <dgm:spPr/>
    </dgm:pt>
    <dgm:pt modelId="{17563E69-AED2-4F4B-AC5B-299C1B20A5F1}" type="pres">
      <dgm:prSet presAssocID="{ED6B970C-5307-408A-A0B8-5444AD288590}" presName="connectorText" presStyleLbl="sibTrans1D1" presStyleIdx="1" presStyleCnt="7"/>
      <dgm:spPr/>
    </dgm:pt>
    <dgm:pt modelId="{EACD752E-3A5F-4F20-8383-A2BA0CB8BD2B}" type="pres">
      <dgm:prSet presAssocID="{92343849-34EC-40DC-99DB-DEDD2DA80EBF}" presName="node" presStyleLbl="node1" presStyleIdx="2" presStyleCnt="8">
        <dgm:presLayoutVars>
          <dgm:bulletEnabled val="1"/>
        </dgm:presLayoutVars>
      </dgm:prSet>
      <dgm:spPr/>
    </dgm:pt>
    <dgm:pt modelId="{E2102E4E-3B79-4A19-881A-9130A49FF681}" type="pres">
      <dgm:prSet presAssocID="{65E5F6AA-BC70-43A3-AC86-9A08D8603164}" presName="sibTrans" presStyleLbl="sibTrans1D1" presStyleIdx="2" presStyleCnt="7"/>
      <dgm:spPr/>
    </dgm:pt>
    <dgm:pt modelId="{BE144756-5E89-4FD3-8166-C7C0B94D1D1C}" type="pres">
      <dgm:prSet presAssocID="{65E5F6AA-BC70-43A3-AC86-9A08D8603164}" presName="connectorText" presStyleLbl="sibTrans1D1" presStyleIdx="2" presStyleCnt="7"/>
      <dgm:spPr/>
    </dgm:pt>
    <dgm:pt modelId="{1FCDE10C-5F08-4DD2-A5FD-C0FFB9343A7A}" type="pres">
      <dgm:prSet presAssocID="{CFF0D85C-F65C-4221-A89F-88E4F5660B74}" presName="node" presStyleLbl="node1" presStyleIdx="3" presStyleCnt="8">
        <dgm:presLayoutVars>
          <dgm:bulletEnabled val="1"/>
        </dgm:presLayoutVars>
      </dgm:prSet>
      <dgm:spPr/>
    </dgm:pt>
    <dgm:pt modelId="{FC5EF9C4-D238-4AB5-A745-B4737DB1591B}" type="pres">
      <dgm:prSet presAssocID="{0D7387C6-9557-46B9-931B-2FA99A05E78E}" presName="sibTrans" presStyleLbl="sibTrans1D1" presStyleIdx="3" presStyleCnt="7"/>
      <dgm:spPr/>
    </dgm:pt>
    <dgm:pt modelId="{CE1417B8-851E-4CF2-9109-53968F0372A3}" type="pres">
      <dgm:prSet presAssocID="{0D7387C6-9557-46B9-931B-2FA99A05E78E}" presName="connectorText" presStyleLbl="sibTrans1D1" presStyleIdx="3" presStyleCnt="7"/>
      <dgm:spPr/>
    </dgm:pt>
    <dgm:pt modelId="{E83DACD1-EFCA-4CCF-8BEB-2F92E51FAE09}" type="pres">
      <dgm:prSet presAssocID="{AB614C67-4049-45EE-8361-7DA7116E39BE}" presName="node" presStyleLbl="node1" presStyleIdx="4" presStyleCnt="8">
        <dgm:presLayoutVars>
          <dgm:bulletEnabled val="1"/>
        </dgm:presLayoutVars>
      </dgm:prSet>
      <dgm:spPr/>
    </dgm:pt>
    <dgm:pt modelId="{CFDC612E-7016-49F3-A22D-995022D35D6C}" type="pres">
      <dgm:prSet presAssocID="{DF2E7B84-1B72-4AA8-B6A9-8DF1F11D2AC6}" presName="sibTrans" presStyleLbl="sibTrans1D1" presStyleIdx="4" presStyleCnt="7"/>
      <dgm:spPr/>
    </dgm:pt>
    <dgm:pt modelId="{DF93A007-7146-4BF9-BAC5-92E6346ED630}" type="pres">
      <dgm:prSet presAssocID="{DF2E7B84-1B72-4AA8-B6A9-8DF1F11D2AC6}" presName="connectorText" presStyleLbl="sibTrans1D1" presStyleIdx="4" presStyleCnt="7"/>
      <dgm:spPr/>
    </dgm:pt>
    <dgm:pt modelId="{C692E0C8-9922-47D3-A2AC-019B4F560CD5}" type="pres">
      <dgm:prSet presAssocID="{B5F1CC09-B043-44BF-965F-7610EB5B9B9F}" presName="node" presStyleLbl="node1" presStyleIdx="5" presStyleCnt="8">
        <dgm:presLayoutVars>
          <dgm:bulletEnabled val="1"/>
        </dgm:presLayoutVars>
      </dgm:prSet>
      <dgm:spPr/>
    </dgm:pt>
    <dgm:pt modelId="{892FF1E0-E513-43D4-9ABE-F6632DB7F912}" type="pres">
      <dgm:prSet presAssocID="{32447722-FB99-4FD9-B084-8095CD81802A}" presName="sibTrans" presStyleLbl="sibTrans1D1" presStyleIdx="5" presStyleCnt="7"/>
      <dgm:spPr/>
    </dgm:pt>
    <dgm:pt modelId="{D18E550C-0AA0-4AFC-A754-E35048611033}" type="pres">
      <dgm:prSet presAssocID="{32447722-FB99-4FD9-B084-8095CD81802A}" presName="connectorText" presStyleLbl="sibTrans1D1" presStyleIdx="5" presStyleCnt="7"/>
      <dgm:spPr/>
    </dgm:pt>
    <dgm:pt modelId="{2E5CE146-6FD1-4D8E-82D7-FEFD1B91E345}" type="pres">
      <dgm:prSet presAssocID="{68CD22BF-7E95-480B-AB8D-EEE55EEE6629}" presName="node" presStyleLbl="node1" presStyleIdx="6" presStyleCnt="8">
        <dgm:presLayoutVars>
          <dgm:bulletEnabled val="1"/>
        </dgm:presLayoutVars>
      </dgm:prSet>
      <dgm:spPr/>
    </dgm:pt>
    <dgm:pt modelId="{65E7232F-2714-413A-A5CB-404705A9548E}" type="pres">
      <dgm:prSet presAssocID="{1B8B65C3-4CEF-4985-B33D-556E3303CBCC}" presName="sibTrans" presStyleLbl="sibTrans1D1" presStyleIdx="6" presStyleCnt="7"/>
      <dgm:spPr/>
    </dgm:pt>
    <dgm:pt modelId="{63163264-0994-48C6-AF45-83496A9A9803}" type="pres">
      <dgm:prSet presAssocID="{1B8B65C3-4CEF-4985-B33D-556E3303CBCC}" presName="connectorText" presStyleLbl="sibTrans1D1" presStyleIdx="6" presStyleCnt="7"/>
      <dgm:spPr/>
    </dgm:pt>
    <dgm:pt modelId="{31F50681-3AEA-41C6-BD9E-1EDD9CF4D174}" type="pres">
      <dgm:prSet presAssocID="{F315065F-5566-4187-AB3D-8F1D014A81BF}" presName="node" presStyleLbl="node1" presStyleIdx="7" presStyleCnt="8">
        <dgm:presLayoutVars>
          <dgm:bulletEnabled val="1"/>
        </dgm:presLayoutVars>
      </dgm:prSet>
      <dgm:spPr/>
    </dgm:pt>
  </dgm:ptLst>
  <dgm:cxnLst>
    <dgm:cxn modelId="{349F6B07-2809-4E3A-BDDE-AF1DD0D13440}" srcId="{EB0F6B13-F8CD-406D-80F7-97CC6D273FC0}" destId="{CFF0D85C-F65C-4221-A89F-88E4F5660B74}" srcOrd="3" destOrd="0" parTransId="{98A85289-90BC-4ABF-9406-FB6A332973B1}" sibTransId="{0D7387C6-9557-46B9-931B-2FA99A05E78E}"/>
    <dgm:cxn modelId="{43A80816-4A15-4BDC-960D-80E49E2853A2}" type="presOf" srcId="{63739776-7CAC-4443-B975-7C0F37BC0870}" destId="{45DD50AB-3064-446F-AB56-5C793E8BABCA}" srcOrd="1" destOrd="0" presId="urn:microsoft.com/office/officeart/2016/7/layout/RepeatingBendingProcessNew"/>
    <dgm:cxn modelId="{9F8E4D16-8F24-4E57-B1BC-655E088EA16D}" type="presOf" srcId="{63739776-7CAC-4443-B975-7C0F37BC0870}" destId="{B9BD6BE0-540B-43C3-B5B5-C17ABE1AC06E}" srcOrd="0" destOrd="0" presId="urn:microsoft.com/office/officeart/2016/7/layout/RepeatingBendingProcessNew"/>
    <dgm:cxn modelId="{43DDA31B-2648-413A-AF3A-3F6AA8DFC6A0}" srcId="{EB0F6B13-F8CD-406D-80F7-97CC6D273FC0}" destId="{C27E0C1A-0D0C-4EA7-B29F-AAF299E678A0}" srcOrd="1" destOrd="0" parTransId="{728DD384-5909-4DF3-B5C5-C33570ADF2D7}" sibTransId="{ED6B970C-5307-408A-A0B8-5444AD288590}"/>
    <dgm:cxn modelId="{37BEE51B-EB82-49D6-94F7-CE068DCA6964}" type="presOf" srcId="{CFF0D85C-F65C-4221-A89F-88E4F5660B74}" destId="{1FCDE10C-5F08-4DD2-A5FD-C0FFB9343A7A}" srcOrd="0" destOrd="0" presId="urn:microsoft.com/office/officeart/2016/7/layout/RepeatingBendingProcessNew"/>
    <dgm:cxn modelId="{549A2E23-439B-4D24-9D47-FA5756FF81A2}" srcId="{EB0F6B13-F8CD-406D-80F7-97CC6D273FC0}" destId="{92343849-34EC-40DC-99DB-DEDD2DA80EBF}" srcOrd="2" destOrd="0" parTransId="{AA0D8F9D-668F-43AE-BFE9-3015DC7ED392}" sibTransId="{65E5F6AA-BC70-43A3-AC86-9A08D8603164}"/>
    <dgm:cxn modelId="{091D5625-1B14-491E-9BE5-CF0840915C26}" type="presOf" srcId="{1B8B65C3-4CEF-4985-B33D-556E3303CBCC}" destId="{65E7232F-2714-413A-A5CB-404705A9548E}" srcOrd="0" destOrd="0" presId="urn:microsoft.com/office/officeart/2016/7/layout/RepeatingBendingProcessNew"/>
    <dgm:cxn modelId="{97BA1A2A-C38C-4F47-8EB2-0573C2DC080D}" srcId="{EB0F6B13-F8CD-406D-80F7-97CC6D273FC0}" destId="{4FC6A37E-8103-49C1-8D00-379D324B851A}" srcOrd="0" destOrd="0" parTransId="{D0FC2567-332E-4D1C-AC71-909266155CA0}" sibTransId="{63739776-7CAC-4443-B975-7C0F37BC0870}"/>
    <dgm:cxn modelId="{9675732D-2600-4225-8C9A-02E7294422F5}" srcId="{EB0F6B13-F8CD-406D-80F7-97CC6D273FC0}" destId="{F315065F-5566-4187-AB3D-8F1D014A81BF}" srcOrd="7" destOrd="0" parTransId="{6804B992-AFC2-4357-8CDF-5C0BBE8A00BA}" sibTransId="{0F43AA28-2603-4A93-B80A-FCF287622485}"/>
    <dgm:cxn modelId="{9D77B637-6D23-431F-B720-1F834F64CEF3}" srcId="{EB0F6B13-F8CD-406D-80F7-97CC6D273FC0}" destId="{AB614C67-4049-45EE-8361-7DA7116E39BE}" srcOrd="4" destOrd="0" parTransId="{F6A01AB7-0FD2-4DDB-AFC9-E810ECC82EDC}" sibTransId="{DF2E7B84-1B72-4AA8-B6A9-8DF1F11D2AC6}"/>
    <dgm:cxn modelId="{3174DF39-FEDA-4F65-9B27-51814413BF95}" type="presOf" srcId="{C27E0C1A-0D0C-4EA7-B29F-AAF299E678A0}" destId="{E75C6C4E-9C0C-4A03-A2FF-EB0CF0DF366D}" srcOrd="0" destOrd="0" presId="urn:microsoft.com/office/officeart/2016/7/layout/RepeatingBendingProcessNew"/>
    <dgm:cxn modelId="{82931B3B-9F29-4DF9-AA08-DBC64D8ACB45}" srcId="{EB0F6B13-F8CD-406D-80F7-97CC6D273FC0}" destId="{68CD22BF-7E95-480B-AB8D-EEE55EEE6629}" srcOrd="6" destOrd="0" parTransId="{F171B0EA-4626-47DC-A95A-EB9023583B78}" sibTransId="{1B8B65C3-4CEF-4985-B33D-556E3303CBCC}"/>
    <dgm:cxn modelId="{4AF25E40-C69A-4F4D-AF2A-599F69744B18}" type="presOf" srcId="{68CD22BF-7E95-480B-AB8D-EEE55EEE6629}" destId="{2E5CE146-6FD1-4D8E-82D7-FEFD1B91E345}" srcOrd="0" destOrd="0" presId="urn:microsoft.com/office/officeart/2016/7/layout/RepeatingBendingProcessNew"/>
    <dgm:cxn modelId="{72E62449-C5D0-4703-8DF8-D27062E669AD}" type="presOf" srcId="{ED6B970C-5307-408A-A0B8-5444AD288590}" destId="{17563E69-AED2-4F4B-AC5B-299C1B20A5F1}" srcOrd="1" destOrd="0" presId="urn:microsoft.com/office/officeart/2016/7/layout/RepeatingBendingProcessNew"/>
    <dgm:cxn modelId="{8FFEA058-1F9D-4178-B561-4F330D74152D}" type="presOf" srcId="{EB0F6B13-F8CD-406D-80F7-97CC6D273FC0}" destId="{B9BB7083-7B50-4E52-A3CB-51231E3EBF13}" srcOrd="0" destOrd="0" presId="urn:microsoft.com/office/officeart/2016/7/layout/RepeatingBendingProcessNew"/>
    <dgm:cxn modelId="{19A57C59-699E-4257-9045-F86A09D8C44A}" type="presOf" srcId="{ED6B970C-5307-408A-A0B8-5444AD288590}" destId="{83AA6B24-C26D-45AC-ACE2-EEC3EF703B63}" srcOrd="0" destOrd="0" presId="urn:microsoft.com/office/officeart/2016/7/layout/RepeatingBendingProcessNew"/>
    <dgm:cxn modelId="{53F0465C-42E4-4EDB-A393-C9D8DF6E9BC7}" type="presOf" srcId="{B5F1CC09-B043-44BF-965F-7610EB5B9B9F}" destId="{C692E0C8-9922-47D3-A2AC-019B4F560CD5}" srcOrd="0" destOrd="0" presId="urn:microsoft.com/office/officeart/2016/7/layout/RepeatingBendingProcessNew"/>
    <dgm:cxn modelId="{508C956A-B579-461F-82E7-D8B9318E6245}" type="presOf" srcId="{AB614C67-4049-45EE-8361-7DA7116E39BE}" destId="{E83DACD1-EFCA-4CCF-8BEB-2F92E51FAE09}" srcOrd="0" destOrd="0" presId="urn:microsoft.com/office/officeart/2016/7/layout/RepeatingBendingProcessNew"/>
    <dgm:cxn modelId="{6A34226D-6E21-4BA5-BA02-AD32A0D45254}" type="presOf" srcId="{4FC6A37E-8103-49C1-8D00-379D324B851A}" destId="{6B441CE9-80A4-44DD-8799-9A91AEE4951B}" srcOrd="0" destOrd="0" presId="urn:microsoft.com/office/officeart/2016/7/layout/RepeatingBendingProcessNew"/>
    <dgm:cxn modelId="{0ECF326F-EE67-4124-8914-89CFA8CE7590}" type="presOf" srcId="{32447722-FB99-4FD9-B084-8095CD81802A}" destId="{D18E550C-0AA0-4AFC-A754-E35048611033}" srcOrd="1" destOrd="0" presId="urn:microsoft.com/office/officeart/2016/7/layout/RepeatingBendingProcessNew"/>
    <dgm:cxn modelId="{E9B3247B-3459-4628-A560-7B31D161EB29}" type="presOf" srcId="{92343849-34EC-40DC-99DB-DEDD2DA80EBF}" destId="{EACD752E-3A5F-4F20-8383-A2BA0CB8BD2B}" srcOrd="0" destOrd="0" presId="urn:microsoft.com/office/officeart/2016/7/layout/RepeatingBendingProcessNew"/>
    <dgm:cxn modelId="{0319C281-4852-48FB-854D-B10113732EE8}" type="presOf" srcId="{34F44270-0231-4C2D-BE4E-C9987B151B5B}" destId="{6B441CE9-80A4-44DD-8799-9A91AEE4951B}" srcOrd="0" destOrd="1" presId="urn:microsoft.com/office/officeart/2016/7/layout/RepeatingBendingProcessNew"/>
    <dgm:cxn modelId="{F5B75986-19E0-4EA8-83E4-A05648601CFD}" type="presOf" srcId="{32447722-FB99-4FD9-B084-8095CD81802A}" destId="{892FF1E0-E513-43D4-9ABE-F6632DB7F912}" srcOrd="0" destOrd="0" presId="urn:microsoft.com/office/officeart/2016/7/layout/RepeatingBendingProcessNew"/>
    <dgm:cxn modelId="{A5DAA786-5625-47B6-AE09-BF823148C778}" type="presOf" srcId="{65E5F6AA-BC70-43A3-AC86-9A08D8603164}" destId="{BE144756-5E89-4FD3-8166-C7C0B94D1D1C}" srcOrd="1" destOrd="0" presId="urn:microsoft.com/office/officeart/2016/7/layout/RepeatingBendingProcessNew"/>
    <dgm:cxn modelId="{21683292-5963-4290-8145-67FB1FCEB36B}" srcId="{4FC6A37E-8103-49C1-8D00-379D324B851A}" destId="{34F44270-0231-4C2D-BE4E-C9987B151B5B}" srcOrd="0" destOrd="0" parTransId="{C88F6786-7D1F-483B-829C-9A7031C1D0D9}" sibTransId="{E212F7AD-3838-4FE4-8377-8341BD540BCC}"/>
    <dgm:cxn modelId="{2024B69B-BEB5-4F1A-B06A-EE954CC0EDCE}" type="presOf" srcId="{DF2E7B84-1B72-4AA8-B6A9-8DF1F11D2AC6}" destId="{CFDC612E-7016-49F3-A22D-995022D35D6C}" srcOrd="0" destOrd="0" presId="urn:microsoft.com/office/officeart/2016/7/layout/RepeatingBendingProcessNew"/>
    <dgm:cxn modelId="{06FF6AA3-8FEB-4CD5-9002-8C5258B7A92C}" type="presOf" srcId="{DF2E7B84-1B72-4AA8-B6A9-8DF1F11D2AC6}" destId="{DF93A007-7146-4BF9-BAC5-92E6346ED630}" srcOrd="1" destOrd="0" presId="urn:microsoft.com/office/officeart/2016/7/layout/RepeatingBendingProcessNew"/>
    <dgm:cxn modelId="{687BD6AC-E037-4797-8FF1-011FFC44244A}" type="presOf" srcId="{0D7387C6-9557-46B9-931B-2FA99A05E78E}" destId="{FC5EF9C4-D238-4AB5-A745-B4737DB1591B}" srcOrd="0" destOrd="0" presId="urn:microsoft.com/office/officeart/2016/7/layout/RepeatingBendingProcessNew"/>
    <dgm:cxn modelId="{0A4D6BB3-A4CE-4CBB-BC9A-96161BBCF449}" type="presOf" srcId="{F315065F-5566-4187-AB3D-8F1D014A81BF}" destId="{31F50681-3AEA-41C6-BD9E-1EDD9CF4D174}" srcOrd="0" destOrd="0" presId="urn:microsoft.com/office/officeart/2016/7/layout/RepeatingBendingProcessNew"/>
    <dgm:cxn modelId="{009282C4-5A11-4CDD-A6CE-C60B6934232C}" srcId="{EB0F6B13-F8CD-406D-80F7-97CC6D273FC0}" destId="{B5F1CC09-B043-44BF-965F-7610EB5B9B9F}" srcOrd="5" destOrd="0" parTransId="{ECFED40F-8D53-495A-8D43-E30C63E57719}" sibTransId="{32447722-FB99-4FD9-B084-8095CD81802A}"/>
    <dgm:cxn modelId="{4FBB10E3-36AA-416A-8C6C-E3208BE18F61}" type="presOf" srcId="{65E5F6AA-BC70-43A3-AC86-9A08D8603164}" destId="{E2102E4E-3B79-4A19-881A-9130A49FF681}" srcOrd="0" destOrd="0" presId="urn:microsoft.com/office/officeart/2016/7/layout/RepeatingBendingProcessNew"/>
    <dgm:cxn modelId="{2D1F3DEF-84B6-435F-9582-CDF5D878DE93}" type="presOf" srcId="{1B8B65C3-4CEF-4985-B33D-556E3303CBCC}" destId="{63163264-0994-48C6-AF45-83496A9A9803}" srcOrd="1" destOrd="0" presId="urn:microsoft.com/office/officeart/2016/7/layout/RepeatingBendingProcessNew"/>
    <dgm:cxn modelId="{D7F81CFB-9E67-42A2-9DC4-40FCD2686F7B}" type="presOf" srcId="{0D7387C6-9557-46B9-931B-2FA99A05E78E}" destId="{CE1417B8-851E-4CF2-9109-53968F0372A3}" srcOrd="1" destOrd="0" presId="urn:microsoft.com/office/officeart/2016/7/layout/RepeatingBendingProcessNew"/>
    <dgm:cxn modelId="{2E47CEFA-BF28-4EC9-A95C-37D501E763CD}" type="presParOf" srcId="{B9BB7083-7B50-4E52-A3CB-51231E3EBF13}" destId="{6B441CE9-80A4-44DD-8799-9A91AEE4951B}" srcOrd="0" destOrd="0" presId="urn:microsoft.com/office/officeart/2016/7/layout/RepeatingBendingProcessNew"/>
    <dgm:cxn modelId="{BB4FCEDB-BD5F-4B29-A1BA-74120D708883}" type="presParOf" srcId="{B9BB7083-7B50-4E52-A3CB-51231E3EBF13}" destId="{B9BD6BE0-540B-43C3-B5B5-C17ABE1AC06E}" srcOrd="1" destOrd="0" presId="urn:microsoft.com/office/officeart/2016/7/layout/RepeatingBendingProcessNew"/>
    <dgm:cxn modelId="{0EC95836-1D3B-480F-8759-38C24A6EC4B4}" type="presParOf" srcId="{B9BD6BE0-540B-43C3-B5B5-C17ABE1AC06E}" destId="{45DD50AB-3064-446F-AB56-5C793E8BABCA}" srcOrd="0" destOrd="0" presId="urn:microsoft.com/office/officeart/2016/7/layout/RepeatingBendingProcessNew"/>
    <dgm:cxn modelId="{3A59B25A-51AF-4944-ADA5-A3D963C3150A}" type="presParOf" srcId="{B9BB7083-7B50-4E52-A3CB-51231E3EBF13}" destId="{E75C6C4E-9C0C-4A03-A2FF-EB0CF0DF366D}" srcOrd="2" destOrd="0" presId="urn:microsoft.com/office/officeart/2016/7/layout/RepeatingBendingProcessNew"/>
    <dgm:cxn modelId="{29D310B9-70BB-4435-A300-89CEEB2C8CDD}" type="presParOf" srcId="{B9BB7083-7B50-4E52-A3CB-51231E3EBF13}" destId="{83AA6B24-C26D-45AC-ACE2-EEC3EF703B63}" srcOrd="3" destOrd="0" presId="urn:microsoft.com/office/officeart/2016/7/layout/RepeatingBendingProcessNew"/>
    <dgm:cxn modelId="{5B92FBBF-043E-4BF3-AE5D-B5C7DC287AE0}" type="presParOf" srcId="{83AA6B24-C26D-45AC-ACE2-EEC3EF703B63}" destId="{17563E69-AED2-4F4B-AC5B-299C1B20A5F1}" srcOrd="0" destOrd="0" presId="urn:microsoft.com/office/officeart/2016/7/layout/RepeatingBendingProcessNew"/>
    <dgm:cxn modelId="{82C81317-1D2F-41CB-8FB8-2368FA31C154}" type="presParOf" srcId="{B9BB7083-7B50-4E52-A3CB-51231E3EBF13}" destId="{EACD752E-3A5F-4F20-8383-A2BA0CB8BD2B}" srcOrd="4" destOrd="0" presId="urn:microsoft.com/office/officeart/2016/7/layout/RepeatingBendingProcessNew"/>
    <dgm:cxn modelId="{8B2E03BC-0AC6-4195-BF40-09FFC3F10E4F}" type="presParOf" srcId="{B9BB7083-7B50-4E52-A3CB-51231E3EBF13}" destId="{E2102E4E-3B79-4A19-881A-9130A49FF681}" srcOrd="5" destOrd="0" presId="urn:microsoft.com/office/officeart/2016/7/layout/RepeatingBendingProcessNew"/>
    <dgm:cxn modelId="{0702DF28-9EE4-4812-B9AC-B191E473F452}" type="presParOf" srcId="{E2102E4E-3B79-4A19-881A-9130A49FF681}" destId="{BE144756-5E89-4FD3-8166-C7C0B94D1D1C}" srcOrd="0" destOrd="0" presId="urn:microsoft.com/office/officeart/2016/7/layout/RepeatingBendingProcessNew"/>
    <dgm:cxn modelId="{CC64A5E1-95E7-4877-BB1C-91EEC1B5181B}" type="presParOf" srcId="{B9BB7083-7B50-4E52-A3CB-51231E3EBF13}" destId="{1FCDE10C-5F08-4DD2-A5FD-C0FFB9343A7A}" srcOrd="6" destOrd="0" presId="urn:microsoft.com/office/officeart/2016/7/layout/RepeatingBendingProcessNew"/>
    <dgm:cxn modelId="{527185C1-0F93-4FEB-9E3B-2F331205662A}" type="presParOf" srcId="{B9BB7083-7B50-4E52-A3CB-51231E3EBF13}" destId="{FC5EF9C4-D238-4AB5-A745-B4737DB1591B}" srcOrd="7" destOrd="0" presId="urn:microsoft.com/office/officeart/2016/7/layout/RepeatingBendingProcessNew"/>
    <dgm:cxn modelId="{F47B706B-A450-4093-A068-ECCEB171E8E6}" type="presParOf" srcId="{FC5EF9C4-D238-4AB5-A745-B4737DB1591B}" destId="{CE1417B8-851E-4CF2-9109-53968F0372A3}" srcOrd="0" destOrd="0" presId="urn:microsoft.com/office/officeart/2016/7/layout/RepeatingBendingProcessNew"/>
    <dgm:cxn modelId="{BE9AF3FB-2346-4D7E-80CB-276691A7222A}" type="presParOf" srcId="{B9BB7083-7B50-4E52-A3CB-51231E3EBF13}" destId="{E83DACD1-EFCA-4CCF-8BEB-2F92E51FAE09}" srcOrd="8" destOrd="0" presId="urn:microsoft.com/office/officeart/2016/7/layout/RepeatingBendingProcessNew"/>
    <dgm:cxn modelId="{CD4851AD-0A99-4859-AA20-4A150F91A0E4}" type="presParOf" srcId="{B9BB7083-7B50-4E52-A3CB-51231E3EBF13}" destId="{CFDC612E-7016-49F3-A22D-995022D35D6C}" srcOrd="9" destOrd="0" presId="urn:microsoft.com/office/officeart/2016/7/layout/RepeatingBendingProcessNew"/>
    <dgm:cxn modelId="{D4F3C04F-149E-4C6E-BB00-A80042D078FC}" type="presParOf" srcId="{CFDC612E-7016-49F3-A22D-995022D35D6C}" destId="{DF93A007-7146-4BF9-BAC5-92E6346ED630}" srcOrd="0" destOrd="0" presId="urn:microsoft.com/office/officeart/2016/7/layout/RepeatingBendingProcessNew"/>
    <dgm:cxn modelId="{D2601E2D-E47F-4D60-8EE0-61B1DB186A05}" type="presParOf" srcId="{B9BB7083-7B50-4E52-A3CB-51231E3EBF13}" destId="{C692E0C8-9922-47D3-A2AC-019B4F560CD5}" srcOrd="10" destOrd="0" presId="urn:microsoft.com/office/officeart/2016/7/layout/RepeatingBendingProcessNew"/>
    <dgm:cxn modelId="{7B6C54C2-7D28-4A79-9B90-D7D8007FFBB7}" type="presParOf" srcId="{B9BB7083-7B50-4E52-A3CB-51231E3EBF13}" destId="{892FF1E0-E513-43D4-9ABE-F6632DB7F912}" srcOrd="11" destOrd="0" presId="urn:microsoft.com/office/officeart/2016/7/layout/RepeatingBendingProcessNew"/>
    <dgm:cxn modelId="{7A0FA86B-2158-4BD6-9BF3-9AF21ED45C8E}" type="presParOf" srcId="{892FF1E0-E513-43D4-9ABE-F6632DB7F912}" destId="{D18E550C-0AA0-4AFC-A754-E35048611033}" srcOrd="0" destOrd="0" presId="urn:microsoft.com/office/officeart/2016/7/layout/RepeatingBendingProcessNew"/>
    <dgm:cxn modelId="{38770557-20B7-4CE9-AA39-1C7A268B22BA}" type="presParOf" srcId="{B9BB7083-7B50-4E52-A3CB-51231E3EBF13}" destId="{2E5CE146-6FD1-4D8E-82D7-FEFD1B91E345}" srcOrd="12" destOrd="0" presId="urn:microsoft.com/office/officeart/2016/7/layout/RepeatingBendingProcessNew"/>
    <dgm:cxn modelId="{32454D37-53EC-4AE6-8A3E-94B80F4F2199}" type="presParOf" srcId="{B9BB7083-7B50-4E52-A3CB-51231E3EBF13}" destId="{65E7232F-2714-413A-A5CB-404705A9548E}" srcOrd="13" destOrd="0" presId="urn:microsoft.com/office/officeart/2016/7/layout/RepeatingBendingProcessNew"/>
    <dgm:cxn modelId="{3EB77AC0-58CC-44E7-8AE5-FDB0622BEC1C}" type="presParOf" srcId="{65E7232F-2714-413A-A5CB-404705A9548E}" destId="{63163264-0994-48C6-AF45-83496A9A9803}" srcOrd="0" destOrd="0" presId="urn:microsoft.com/office/officeart/2016/7/layout/RepeatingBendingProcessNew"/>
    <dgm:cxn modelId="{A1D04CDD-BB1C-4B90-852D-F9D684933B95}" type="presParOf" srcId="{B9BB7083-7B50-4E52-A3CB-51231E3EBF13}" destId="{31F50681-3AEA-41C6-BD9E-1EDD9CF4D174}"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735279-270F-4DE6-B1E0-A4FAF06C101B}" type="doc">
      <dgm:prSet loTypeId="urn:microsoft.com/office/officeart/2005/8/layout/chevron1" loCatId="process" qsTypeId="urn:microsoft.com/office/officeart/2005/8/quickstyle/simple1" qsCatId="simple" csTypeId="urn:microsoft.com/office/officeart/2005/8/colors/colorful3" csCatId="colorful" phldr="1"/>
      <dgm:spPr/>
    </dgm:pt>
    <dgm:pt modelId="{C324E2D1-0134-4FCD-B251-891D795BF7BD}">
      <dgm:prSet phldrT="[Text]"/>
      <dgm:spPr>
        <a:solidFill>
          <a:srgbClr val="A5A5A5"/>
        </a:solidFill>
      </dgm:spPr>
      <dgm:t>
        <a:bodyPr/>
        <a:lstStyle/>
        <a:p>
          <a:r>
            <a:rPr lang="en-US" dirty="0"/>
            <a:t>Project Intake</a:t>
          </a:r>
        </a:p>
      </dgm:t>
    </dgm:pt>
    <dgm:pt modelId="{3A2B0B79-F6D1-4F82-ADAC-14D029B89344}" type="parTrans" cxnId="{882C81FA-5E6F-4A2E-B67E-05DA346258DC}">
      <dgm:prSet/>
      <dgm:spPr/>
      <dgm:t>
        <a:bodyPr/>
        <a:lstStyle/>
        <a:p>
          <a:endParaRPr lang="en-US"/>
        </a:p>
      </dgm:t>
    </dgm:pt>
    <dgm:pt modelId="{EF7F5F74-B048-4A8A-BB4B-D406184DF96B}" type="sibTrans" cxnId="{882C81FA-5E6F-4A2E-B67E-05DA346258DC}">
      <dgm:prSet/>
      <dgm:spPr/>
      <dgm:t>
        <a:bodyPr/>
        <a:lstStyle/>
        <a:p>
          <a:endParaRPr lang="en-US"/>
        </a:p>
      </dgm:t>
    </dgm:pt>
    <dgm:pt modelId="{2B17FE6F-8D34-42A4-AD42-9D62215DA49A}">
      <dgm:prSet phldrT="[Text]"/>
      <dgm:spPr>
        <a:solidFill>
          <a:srgbClr val="AE8B45"/>
        </a:solidFill>
      </dgm:spPr>
      <dgm:t>
        <a:bodyPr/>
        <a:lstStyle/>
        <a:p>
          <a:r>
            <a:rPr lang="en-US" dirty="0"/>
            <a:t>Requirements</a:t>
          </a:r>
        </a:p>
      </dgm:t>
    </dgm:pt>
    <dgm:pt modelId="{078EBAFD-3334-4B8F-9EC0-EEC237162C49}" type="parTrans" cxnId="{08A8B5C3-498E-48E4-B37A-1A6602AD971F}">
      <dgm:prSet/>
      <dgm:spPr/>
      <dgm:t>
        <a:bodyPr/>
        <a:lstStyle/>
        <a:p>
          <a:endParaRPr lang="en-US"/>
        </a:p>
      </dgm:t>
    </dgm:pt>
    <dgm:pt modelId="{B8CCEE18-AE49-4879-B6D5-3AA219AC3E2D}" type="sibTrans" cxnId="{08A8B5C3-498E-48E4-B37A-1A6602AD971F}">
      <dgm:prSet/>
      <dgm:spPr/>
      <dgm:t>
        <a:bodyPr/>
        <a:lstStyle/>
        <a:p>
          <a:endParaRPr lang="en-US"/>
        </a:p>
      </dgm:t>
    </dgm:pt>
    <dgm:pt modelId="{AA3D3056-90A3-4540-9FF2-471F0ECE0A08}">
      <dgm:prSet phldrT="[Text]"/>
      <dgm:spPr>
        <a:solidFill>
          <a:srgbClr val="AB6E00"/>
        </a:solidFill>
      </dgm:spPr>
      <dgm:t>
        <a:bodyPr/>
        <a:lstStyle/>
        <a:p>
          <a:r>
            <a:rPr lang="en-US" dirty="0"/>
            <a:t>Create Models</a:t>
          </a:r>
        </a:p>
      </dgm:t>
    </dgm:pt>
    <dgm:pt modelId="{CEC0B695-495A-4726-AA49-1394E63A70FD}" type="parTrans" cxnId="{A1297C2B-D49E-4EBF-B202-834ACFDB3BE7}">
      <dgm:prSet/>
      <dgm:spPr/>
      <dgm:t>
        <a:bodyPr/>
        <a:lstStyle/>
        <a:p>
          <a:endParaRPr lang="en-US"/>
        </a:p>
      </dgm:t>
    </dgm:pt>
    <dgm:pt modelId="{918CCCC7-A07A-41E5-B37D-023E5EEF058F}" type="sibTrans" cxnId="{A1297C2B-D49E-4EBF-B202-834ACFDB3BE7}">
      <dgm:prSet/>
      <dgm:spPr/>
      <dgm:t>
        <a:bodyPr/>
        <a:lstStyle/>
        <a:p>
          <a:endParaRPr lang="en-US"/>
        </a:p>
      </dgm:t>
    </dgm:pt>
    <dgm:pt modelId="{F0E2E6EA-29E5-42C6-93CF-1DC171456A50}">
      <dgm:prSet phldrT="[Text]"/>
      <dgm:spPr>
        <a:solidFill>
          <a:srgbClr val="AE5800"/>
        </a:solidFill>
      </dgm:spPr>
      <dgm:t>
        <a:bodyPr/>
        <a:lstStyle/>
        <a:p>
          <a:r>
            <a:rPr lang="en-US" dirty="0"/>
            <a:t>Develop Applications</a:t>
          </a:r>
        </a:p>
      </dgm:t>
    </dgm:pt>
    <dgm:pt modelId="{6C43B58E-DDAF-474B-AB3D-960E87442018}" type="parTrans" cxnId="{3FFCC695-7A25-4284-93A2-60ABA5FC097B}">
      <dgm:prSet/>
      <dgm:spPr/>
      <dgm:t>
        <a:bodyPr/>
        <a:lstStyle/>
        <a:p>
          <a:endParaRPr lang="en-US"/>
        </a:p>
      </dgm:t>
    </dgm:pt>
    <dgm:pt modelId="{0A62E306-BB74-44B7-AC7A-6F8FA42E57D6}" type="sibTrans" cxnId="{3FFCC695-7A25-4284-93A2-60ABA5FC097B}">
      <dgm:prSet/>
      <dgm:spPr/>
      <dgm:t>
        <a:bodyPr/>
        <a:lstStyle/>
        <a:p>
          <a:endParaRPr lang="en-US"/>
        </a:p>
      </dgm:t>
    </dgm:pt>
    <dgm:pt modelId="{ED1C2A28-46FC-408C-A06C-847B9AE6159D}">
      <dgm:prSet phldrT="[Text]"/>
      <dgm:spPr>
        <a:solidFill>
          <a:srgbClr val="B14500"/>
        </a:solidFill>
      </dgm:spPr>
      <dgm:t>
        <a:bodyPr/>
        <a:lstStyle/>
        <a:p>
          <a:r>
            <a:rPr lang="en-US" dirty="0"/>
            <a:t>Piloting</a:t>
          </a:r>
        </a:p>
      </dgm:t>
    </dgm:pt>
    <dgm:pt modelId="{B2352A54-6623-45FC-B26F-3F5C51DC5493}" type="parTrans" cxnId="{353E3253-E548-471F-B155-C5046CFE4D55}">
      <dgm:prSet/>
      <dgm:spPr/>
      <dgm:t>
        <a:bodyPr/>
        <a:lstStyle/>
        <a:p>
          <a:endParaRPr lang="en-US"/>
        </a:p>
      </dgm:t>
    </dgm:pt>
    <dgm:pt modelId="{B3CB38AB-BB63-4AE7-B9B9-D3250D25B5FF}" type="sibTrans" cxnId="{353E3253-E548-471F-B155-C5046CFE4D55}">
      <dgm:prSet/>
      <dgm:spPr/>
      <dgm:t>
        <a:bodyPr/>
        <a:lstStyle/>
        <a:p>
          <a:endParaRPr lang="en-US"/>
        </a:p>
      </dgm:t>
    </dgm:pt>
    <dgm:pt modelId="{A8FC70B3-2C65-4B07-A5D1-5FA7C103E29E}">
      <dgm:prSet phldrT="[Text]"/>
      <dgm:spPr>
        <a:solidFill>
          <a:srgbClr val="B43500"/>
        </a:solidFill>
      </dgm:spPr>
      <dgm:t>
        <a:bodyPr/>
        <a:lstStyle/>
        <a:p>
          <a:r>
            <a:rPr lang="en-US" dirty="0"/>
            <a:t>Conformance and Certification Testing</a:t>
          </a:r>
        </a:p>
      </dgm:t>
    </dgm:pt>
    <dgm:pt modelId="{CDA55457-65D5-4AB8-9D44-2824E4CCDD0A}" type="parTrans" cxnId="{CA87BF1C-4D7E-4C2C-B7AA-5FFBEF2708C5}">
      <dgm:prSet/>
      <dgm:spPr/>
      <dgm:t>
        <a:bodyPr/>
        <a:lstStyle/>
        <a:p>
          <a:endParaRPr lang="en-US"/>
        </a:p>
      </dgm:t>
    </dgm:pt>
    <dgm:pt modelId="{A39DB713-EAB6-42FB-97D9-8CE629FE1793}" type="sibTrans" cxnId="{CA87BF1C-4D7E-4C2C-B7AA-5FFBEF2708C5}">
      <dgm:prSet/>
      <dgm:spPr/>
      <dgm:t>
        <a:bodyPr/>
        <a:lstStyle/>
        <a:p>
          <a:endParaRPr lang="en-US"/>
        </a:p>
      </dgm:t>
    </dgm:pt>
    <dgm:pt modelId="{948560FD-6A8C-4881-9E14-6B19C0CC2F7A}" type="pres">
      <dgm:prSet presAssocID="{CC735279-270F-4DE6-B1E0-A4FAF06C101B}" presName="Name0" presStyleCnt="0">
        <dgm:presLayoutVars>
          <dgm:dir/>
          <dgm:animLvl val="lvl"/>
          <dgm:resizeHandles val="exact"/>
        </dgm:presLayoutVars>
      </dgm:prSet>
      <dgm:spPr/>
    </dgm:pt>
    <dgm:pt modelId="{31ECD218-A561-4D6F-A966-CE75E8711C96}" type="pres">
      <dgm:prSet presAssocID="{C324E2D1-0134-4FCD-B251-891D795BF7BD}" presName="parTxOnly" presStyleLbl="node1" presStyleIdx="0" presStyleCnt="6" custLinFactNeighborY="-5204">
        <dgm:presLayoutVars>
          <dgm:chMax val="0"/>
          <dgm:chPref val="0"/>
          <dgm:bulletEnabled val="1"/>
        </dgm:presLayoutVars>
      </dgm:prSet>
      <dgm:spPr/>
    </dgm:pt>
    <dgm:pt modelId="{E226B509-06F8-41AA-AED3-42C07EDBA4C6}" type="pres">
      <dgm:prSet presAssocID="{EF7F5F74-B048-4A8A-BB4B-D406184DF96B}" presName="parTxOnlySpace" presStyleCnt="0"/>
      <dgm:spPr/>
    </dgm:pt>
    <dgm:pt modelId="{ED056DB7-7815-4289-B3B7-7CA95E0D6FAE}" type="pres">
      <dgm:prSet presAssocID="{2B17FE6F-8D34-42A4-AD42-9D62215DA49A}" presName="parTxOnly" presStyleLbl="node1" presStyleIdx="1" presStyleCnt="6" custLinFactNeighborY="-5204">
        <dgm:presLayoutVars>
          <dgm:chMax val="0"/>
          <dgm:chPref val="0"/>
          <dgm:bulletEnabled val="1"/>
        </dgm:presLayoutVars>
      </dgm:prSet>
      <dgm:spPr/>
    </dgm:pt>
    <dgm:pt modelId="{D7780747-EE23-4C1A-AB65-38B916518D56}" type="pres">
      <dgm:prSet presAssocID="{B8CCEE18-AE49-4879-B6D5-3AA219AC3E2D}" presName="parTxOnlySpace" presStyleCnt="0"/>
      <dgm:spPr/>
    </dgm:pt>
    <dgm:pt modelId="{FAC8C795-FD20-407C-9F15-FF21D69BC34F}" type="pres">
      <dgm:prSet presAssocID="{AA3D3056-90A3-4540-9FF2-471F0ECE0A08}" presName="parTxOnly" presStyleLbl="node1" presStyleIdx="2" presStyleCnt="6" custLinFactNeighborY="-5204">
        <dgm:presLayoutVars>
          <dgm:chMax val="0"/>
          <dgm:chPref val="0"/>
          <dgm:bulletEnabled val="1"/>
        </dgm:presLayoutVars>
      </dgm:prSet>
      <dgm:spPr/>
    </dgm:pt>
    <dgm:pt modelId="{6B70F10B-001E-405E-BF2B-E85AB50BDC80}" type="pres">
      <dgm:prSet presAssocID="{918CCCC7-A07A-41E5-B37D-023E5EEF058F}" presName="parTxOnlySpace" presStyleCnt="0"/>
      <dgm:spPr/>
    </dgm:pt>
    <dgm:pt modelId="{59B2BE07-0222-4F96-BAE3-8CA24A225FD9}" type="pres">
      <dgm:prSet presAssocID="{F0E2E6EA-29E5-42C6-93CF-1DC171456A50}" presName="parTxOnly" presStyleLbl="node1" presStyleIdx="3" presStyleCnt="6" custLinFactNeighborY="-5204">
        <dgm:presLayoutVars>
          <dgm:chMax val="0"/>
          <dgm:chPref val="0"/>
          <dgm:bulletEnabled val="1"/>
        </dgm:presLayoutVars>
      </dgm:prSet>
      <dgm:spPr/>
    </dgm:pt>
    <dgm:pt modelId="{5A3467DD-5717-422C-A498-14075F016A99}" type="pres">
      <dgm:prSet presAssocID="{0A62E306-BB74-44B7-AC7A-6F8FA42E57D6}" presName="parTxOnlySpace" presStyleCnt="0"/>
      <dgm:spPr/>
    </dgm:pt>
    <dgm:pt modelId="{977602D5-F06C-43FC-A5DC-C146F4990EC7}" type="pres">
      <dgm:prSet presAssocID="{ED1C2A28-46FC-408C-A06C-847B9AE6159D}" presName="parTxOnly" presStyleLbl="node1" presStyleIdx="4" presStyleCnt="6" custLinFactNeighborY="-5204">
        <dgm:presLayoutVars>
          <dgm:chMax val="0"/>
          <dgm:chPref val="0"/>
          <dgm:bulletEnabled val="1"/>
        </dgm:presLayoutVars>
      </dgm:prSet>
      <dgm:spPr/>
    </dgm:pt>
    <dgm:pt modelId="{77825FA5-EEDA-4678-AB56-60FF15A018C5}" type="pres">
      <dgm:prSet presAssocID="{B3CB38AB-BB63-4AE7-B9B9-D3250D25B5FF}" presName="parTxOnlySpace" presStyleCnt="0"/>
      <dgm:spPr/>
    </dgm:pt>
    <dgm:pt modelId="{97123A98-387B-44C7-8B55-08AF6CCE721E}" type="pres">
      <dgm:prSet presAssocID="{A8FC70B3-2C65-4B07-A5D1-5FA7C103E29E}" presName="parTxOnly" presStyleLbl="node1" presStyleIdx="5" presStyleCnt="6" custLinFactNeighborY="-5204">
        <dgm:presLayoutVars>
          <dgm:chMax val="0"/>
          <dgm:chPref val="0"/>
          <dgm:bulletEnabled val="1"/>
        </dgm:presLayoutVars>
      </dgm:prSet>
      <dgm:spPr/>
    </dgm:pt>
  </dgm:ptLst>
  <dgm:cxnLst>
    <dgm:cxn modelId="{CA87BF1C-4D7E-4C2C-B7AA-5FFBEF2708C5}" srcId="{CC735279-270F-4DE6-B1E0-A4FAF06C101B}" destId="{A8FC70B3-2C65-4B07-A5D1-5FA7C103E29E}" srcOrd="5" destOrd="0" parTransId="{CDA55457-65D5-4AB8-9D44-2824E4CCDD0A}" sibTransId="{A39DB713-EAB6-42FB-97D9-8CE629FE1793}"/>
    <dgm:cxn modelId="{1F9A7F20-5BCE-4325-BC8E-5C357D6D06C1}" type="presOf" srcId="{F0E2E6EA-29E5-42C6-93CF-1DC171456A50}" destId="{59B2BE07-0222-4F96-BAE3-8CA24A225FD9}" srcOrd="0" destOrd="0" presId="urn:microsoft.com/office/officeart/2005/8/layout/chevron1"/>
    <dgm:cxn modelId="{A1297C2B-D49E-4EBF-B202-834ACFDB3BE7}" srcId="{CC735279-270F-4DE6-B1E0-A4FAF06C101B}" destId="{AA3D3056-90A3-4540-9FF2-471F0ECE0A08}" srcOrd="2" destOrd="0" parTransId="{CEC0B695-495A-4726-AA49-1394E63A70FD}" sibTransId="{918CCCC7-A07A-41E5-B37D-023E5EEF058F}"/>
    <dgm:cxn modelId="{EB805E3E-6FAF-4107-AAAE-D515E0757A8D}" type="presOf" srcId="{2B17FE6F-8D34-42A4-AD42-9D62215DA49A}" destId="{ED056DB7-7815-4289-B3B7-7CA95E0D6FAE}" srcOrd="0" destOrd="0" presId="urn:microsoft.com/office/officeart/2005/8/layout/chevron1"/>
    <dgm:cxn modelId="{353E3253-E548-471F-B155-C5046CFE4D55}" srcId="{CC735279-270F-4DE6-B1E0-A4FAF06C101B}" destId="{ED1C2A28-46FC-408C-A06C-847B9AE6159D}" srcOrd="4" destOrd="0" parTransId="{B2352A54-6623-45FC-B26F-3F5C51DC5493}" sibTransId="{B3CB38AB-BB63-4AE7-B9B9-D3250D25B5FF}"/>
    <dgm:cxn modelId="{E0EFEC6E-C3BD-4F94-8EA8-80C9FCD00155}" type="presOf" srcId="{A8FC70B3-2C65-4B07-A5D1-5FA7C103E29E}" destId="{97123A98-387B-44C7-8B55-08AF6CCE721E}" srcOrd="0" destOrd="0" presId="urn:microsoft.com/office/officeart/2005/8/layout/chevron1"/>
    <dgm:cxn modelId="{3FFCC695-7A25-4284-93A2-60ABA5FC097B}" srcId="{CC735279-270F-4DE6-B1E0-A4FAF06C101B}" destId="{F0E2E6EA-29E5-42C6-93CF-1DC171456A50}" srcOrd="3" destOrd="0" parTransId="{6C43B58E-DDAF-474B-AB3D-960E87442018}" sibTransId="{0A62E306-BB74-44B7-AC7A-6F8FA42E57D6}"/>
    <dgm:cxn modelId="{F39E949C-3B1E-45A9-A4C1-F30DD6CD4E6D}" type="presOf" srcId="{CC735279-270F-4DE6-B1E0-A4FAF06C101B}" destId="{948560FD-6A8C-4881-9E14-6B19C0CC2F7A}" srcOrd="0" destOrd="0" presId="urn:microsoft.com/office/officeart/2005/8/layout/chevron1"/>
    <dgm:cxn modelId="{08A8B5C3-498E-48E4-B37A-1A6602AD971F}" srcId="{CC735279-270F-4DE6-B1E0-A4FAF06C101B}" destId="{2B17FE6F-8D34-42A4-AD42-9D62215DA49A}" srcOrd="1" destOrd="0" parTransId="{078EBAFD-3334-4B8F-9EC0-EEC237162C49}" sibTransId="{B8CCEE18-AE49-4879-B6D5-3AA219AC3E2D}"/>
    <dgm:cxn modelId="{F1C805C7-DDCD-4CED-985D-BE061B9C1F72}" type="presOf" srcId="{ED1C2A28-46FC-408C-A06C-847B9AE6159D}" destId="{977602D5-F06C-43FC-A5DC-C146F4990EC7}" srcOrd="0" destOrd="0" presId="urn:microsoft.com/office/officeart/2005/8/layout/chevron1"/>
    <dgm:cxn modelId="{615D18CC-2252-47EF-97DC-87A0FDCFCEFC}" type="presOf" srcId="{AA3D3056-90A3-4540-9FF2-471F0ECE0A08}" destId="{FAC8C795-FD20-407C-9F15-FF21D69BC34F}" srcOrd="0" destOrd="0" presId="urn:microsoft.com/office/officeart/2005/8/layout/chevron1"/>
    <dgm:cxn modelId="{DC1BC9E1-4BBF-44D0-B37E-4454DDC530E3}" type="presOf" srcId="{C324E2D1-0134-4FCD-B251-891D795BF7BD}" destId="{31ECD218-A561-4D6F-A966-CE75E8711C96}" srcOrd="0" destOrd="0" presId="urn:microsoft.com/office/officeart/2005/8/layout/chevron1"/>
    <dgm:cxn modelId="{882C81FA-5E6F-4A2E-B67E-05DA346258DC}" srcId="{CC735279-270F-4DE6-B1E0-A4FAF06C101B}" destId="{C324E2D1-0134-4FCD-B251-891D795BF7BD}" srcOrd="0" destOrd="0" parTransId="{3A2B0B79-F6D1-4F82-ADAC-14D029B89344}" sibTransId="{EF7F5F74-B048-4A8A-BB4B-D406184DF96B}"/>
    <dgm:cxn modelId="{B48E56B1-B23F-4095-B269-18EC8A0375C6}" type="presParOf" srcId="{948560FD-6A8C-4881-9E14-6B19C0CC2F7A}" destId="{31ECD218-A561-4D6F-A966-CE75E8711C96}" srcOrd="0" destOrd="0" presId="urn:microsoft.com/office/officeart/2005/8/layout/chevron1"/>
    <dgm:cxn modelId="{D5932E6A-35E5-45DC-A1E4-CDD5CBA86A96}" type="presParOf" srcId="{948560FD-6A8C-4881-9E14-6B19C0CC2F7A}" destId="{E226B509-06F8-41AA-AED3-42C07EDBA4C6}" srcOrd="1" destOrd="0" presId="urn:microsoft.com/office/officeart/2005/8/layout/chevron1"/>
    <dgm:cxn modelId="{3CD1D1EE-4EE9-473F-BDB3-31E74E8CFD44}" type="presParOf" srcId="{948560FD-6A8C-4881-9E14-6B19C0CC2F7A}" destId="{ED056DB7-7815-4289-B3B7-7CA95E0D6FAE}" srcOrd="2" destOrd="0" presId="urn:microsoft.com/office/officeart/2005/8/layout/chevron1"/>
    <dgm:cxn modelId="{8BF6DF63-5C7E-4099-9B6D-0C05849136B0}" type="presParOf" srcId="{948560FD-6A8C-4881-9E14-6B19C0CC2F7A}" destId="{D7780747-EE23-4C1A-AB65-38B916518D56}" srcOrd="3" destOrd="0" presId="urn:microsoft.com/office/officeart/2005/8/layout/chevron1"/>
    <dgm:cxn modelId="{529D2277-3923-492B-9E52-96A14308733D}" type="presParOf" srcId="{948560FD-6A8C-4881-9E14-6B19C0CC2F7A}" destId="{FAC8C795-FD20-407C-9F15-FF21D69BC34F}" srcOrd="4" destOrd="0" presId="urn:microsoft.com/office/officeart/2005/8/layout/chevron1"/>
    <dgm:cxn modelId="{40A30427-9B0A-49EC-8329-8419A57888D4}" type="presParOf" srcId="{948560FD-6A8C-4881-9E14-6B19C0CC2F7A}" destId="{6B70F10B-001E-405E-BF2B-E85AB50BDC80}" srcOrd="5" destOrd="0" presId="urn:microsoft.com/office/officeart/2005/8/layout/chevron1"/>
    <dgm:cxn modelId="{30C4F307-F47D-42FF-9A81-DAB40B3D1EFD}" type="presParOf" srcId="{948560FD-6A8C-4881-9E14-6B19C0CC2F7A}" destId="{59B2BE07-0222-4F96-BAE3-8CA24A225FD9}" srcOrd="6" destOrd="0" presId="urn:microsoft.com/office/officeart/2005/8/layout/chevron1"/>
    <dgm:cxn modelId="{DAE4FD4B-848C-4E64-8220-D5A9AFD26432}" type="presParOf" srcId="{948560FD-6A8C-4881-9E14-6B19C0CC2F7A}" destId="{5A3467DD-5717-422C-A498-14075F016A99}" srcOrd="7" destOrd="0" presId="urn:microsoft.com/office/officeart/2005/8/layout/chevron1"/>
    <dgm:cxn modelId="{57A8105F-F1BD-443B-BE28-C61132EDFCB0}" type="presParOf" srcId="{948560FD-6A8C-4881-9E14-6B19C0CC2F7A}" destId="{977602D5-F06C-43FC-A5DC-C146F4990EC7}" srcOrd="8" destOrd="0" presId="urn:microsoft.com/office/officeart/2005/8/layout/chevron1"/>
    <dgm:cxn modelId="{1247B5B9-157B-4276-8974-2C5A9D80DB2F}" type="presParOf" srcId="{948560FD-6A8C-4881-9E14-6B19C0CC2F7A}" destId="{77825FA5-EEDA-4678-AB56-60FF15A018C5}" srcOrd="9" destOrd="0" presId="urn:microsoft.com/office/officeart/2005/8/layout/chevron1"/>
    <dgm:cxn modelId="{D73AE8C5-69DD-4E6B-A7A2-D06928DBE78A}" type="presParOf" srcId="{948560FD-6A8C-4881-9E14-6B19C0CC2F7A}" destId="{97123A98-387B-44C7-8B55-08AF6CCE721E}"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CD218-A561-4D6F-A966-CE75E8711C96}">
      <dsp:nvSpPr>
        <dsp:cNvPr id="0" name=""/>
        <dsp:cNvSpPr/>
      </dsp:nvSpPr>
      <dsp:spPr>
        <a:xfrm>
          <a:off x="5134" y="90532"/>
          <a:ext cx="1910060" cy="764024"/>
        </a:xfrm>
        <a:prstGeom prst="chevron">
          <a:avLst/>
        </a:prstGeom>
        <a:solidFill>
          <a:srgbClr val="A5A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Project Intake</a:t>
          </a:r>
        </a:p>
      </dsp:txBody>
      <dsp:txXfrm>
        <a:off x="387146" y="90532"/>
        <a:ext cx="1146036" cy="764024"/>
      </dsp:txXfrm>
    </dsp:sp>
    <dsp:sp modelId="{ED056DB7-7815-4289-B3B7-7CA95E0D6FAE}">
      <dsp:nvSpPr>
        <dsp:cNvPr id="0" name=""/>
        <dsp:cNvSpPr/>
      </dsp:nvSpPr>
      <dsp:spPr>
        <a:xfrm>
          <a:off x="1724188" y="90532"/>
          <a:ext cx="1910060" cy="764024"/>
        </a:xfrm>
        <a:prstGeom prst="chevron">
          <a:avLst/>
        </a:prstGeom>
        <a:solidFill>
          <a:srgbClr val="AE8B4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Requirements</a:t>
          </a:r>
        </a:p>
      </dsp:txBody>
      <dsp:txXfrm>
        <a:off x="2106200" y="90532"/>
        <a:ext cx="1146036" cy="764024"/>
      </dsp:txXfrm>
    </dsp:sp>
    <dsp:sp modelId="{FAC8C795-FD20-407C-9F15-FF21D69BC34F}">
      <dsp:nvSpPr>
        <dsp:cNvPr id="0" name=""/>
        <dsp:cNvSpPr/>
      </dsp:nvSpPr>
      <dsp:spPr>
        <a:xfrm>
          <a:off x="3443242" y="90532"/>
          <a:ext cx="1910060" cy="764024"/>
        </a:xfrm>
        <a:prstGeom prst="chevron">
          <a:avLst/>
        </a:prstGeom>
        <a:solidFill>
          <a:srgbClr val="AB6E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Create Models</a:t>
          </a:r>
        </a:p>
      </dsp:txBody>
      <dsp:txXfrm>
        <a:off x="3825254" y="90532"/>
        <a:ext cx="1146036" cy="764024"/>
      </dsp:txXfrm>
    </dsp:sp>
    <dsp:sp modelId="{59B2BE07-0222-4F96-BAE3-8CA24A225FD9}">
      <dsp:nvSpPr>
        <dsp:cNvPr id="0" name=""/>
        <dsp:cNvSpPr/>
      </dsp:nvSpPr>
      <dsp:spPr>
        <a:xfrm>
          <a:off x="5162296" y="90532"/>
          <a:ext cx="1910060" cy="764024"/>
        </a:xfrm>
        <a:prstGeom prst="chevron">
          <a:avLst/>
        </a:prstGeom>
        <a:solidFill>
          <a:srgbClr val="AE58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Develop Applications</a:t>
          </a:r>
        </a:p>
      </dsp:txBody>
      <dsp:txXfrm>
        <a:off x="5544308" y="90532"/>
        <a:ext cx="1146036" cy="764024"/>
      </dsp:txXfrm>
    </dsp:sp>
    <dsp:sp modelId="{977602D5-F06C-43FC-A5DC-C146F4990EC7}">
      <dsp:nvSpPr>
        <dsp:cNvPr id="0" name=""/>
        <dsp:cNvSpPr/>
      </dsp:nvSpPr>
      <dsp:spPr>
        <a:xfrm>
          <a:off x="6881351" y="90532"/>
          <a:ext cx="1910060" cy="764024"/>
        </a:xfrm>
        <a:prstGeom prst="chevron">
          <a:avLst/>
        </a:prstGeom>
        <a:solidFill>
          <a:srgbClr val="B145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Piloting</a:t>
          </a:r>
        </a:p>
      </dsp:txBody>
      <dsp:txXfrm>
        <a:off x="7263363" y="90532"/>
        <a:ext cx="1146036" cy="764024"/>
      </dsp:txXfrm>
    </dsp:sp>
    <dsp:sp modelId="{97123A98-387B-44C7-8B55-08AF6CCE721E}">
      <dsp:nvSpPr>
        <dsp:cNvPr id="0" name=""/>
        <dsp:cNvSpPr/>
      </dsp:nvSpPr>
      <dsp:spPr>
        <a:xfrm>
          <a:off x="8600405" y="90532"/>
          <a:ext cx="1910060" cy="764024"/>
        </a:xfrm>
        <a:prstGeom prst="chevron">
          <a:avLst/>
        </a:prstGeom>
        <a:solidFill>
          <a:srgbClr val="B435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Conformance and Certification Testing</a:t>
          </a:r>
        </a:p>
      </dsp:txBody>
      <dsp:txXfrm>
        <a:off x="8982417" y="90532"/>
        <a:ext cx="1146036" cy="764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CD218-A561-4D6F-A966-CE75E8711C96}">
      <dsp:nvSpPr>
        <dsp:cNvPr id="0" name=""/>
        <dsp:cNvSpPr/>
      </dsp:nvSpPr>
      <dsp:spPr>
        <a:xfrm>
          <a:off x="5206" y="0"/>
          <a:ext cx="1936640" cy="529336"/>
        </a:xfrm>
        <a:prstGeom prst="chevron">
          <a:avLst/>
        </a:prstGeom>
        <a:solidFill>
          <a:srgbClr val="A5A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Project Intake</a:t>
          </a:r>
        </a:p>
      </dsp:txBody>
      <dsp:txXfrm>
        <a:off x="269874" y="0"/>
        <a:ext cx="1407304" cy="529336"/>
      </dsp:txXfrm>
    </dsp:sp>
    <dsp:sp modelId="{ED056DB7-7815-4289-B3B7-7CA95E0D6FAE}">
      <dsp:nvSpPr>
        <dsp:cNvPr id="0" name=""/>
        <dsp:cNvSpPr/>
      </dsp:nvSpPr>
      <dsp:spPr>
        <a:xfrm>
          <a:off x="1748182" y="0"/>
          <a:ext cx="1936640" cy="529336"/>
        </a:xfrm>
        <a:prstGeom prst="chevron">
          <a:avLst/>
        </a:prstGeom>
        <a:solidFill>
          <a:srgbClr val="AE8B4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Requirements</a:t>
          </a:r>
        </a:p>
      </dsp:txBody>
      <dsp:txXfrm>
        <a:off x="2012850" y="0"/>
        <a:ext cx="1407304" cy="529336"/>
      </dsp:txXfrm>
    </dsp:sp>
    <dsp:sp modelId="{FAC8C795-FD20-407C-9F15-FF21D69BC34F}">
      <dsp:nvSpPr>
        <dsp:cNvPr id="0" name=""/>
        <dsp:cNvSpPr/>
      </dsp:nvSpPr>
      <dsp:spPr>
        <a:xfrm>
          <a:off x="3491159" y="0"/>
          <a:ext cx="1936640" cy="529336"/>
        </a:xfrm>
        <a:prstGeom prst="chevron">
          <a:avLst/>
        </a:prstGeom>
        <a:solidFill>
          <a:srgbClr val="AB6E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Create Models</a:t>
          </a:r>
        </a:p>
      </dsp:txBody>
      <dsp:txXfrm>
        <a:off x="3755827" y="0"/>
        <a:ext cx="1407304" cy="529336"/>
      </dsp:txXfrm>
    </dsp:sp>
    <dsp:sp modelId="{59B2BE07-0222-4F96-BAE3-8CA24A225FD9}">
      <dsp:nvSpPr>
        <dsp:cNvPr id="0" name=""/>
        <dsp:cNvSpPr/>
      </dsp:nvSpPr>
      <dsp:spPr>
        <a:xfrm>
          <a:off x="5234136" y="0"/>
          <a:ext cx="1936640" cy="529336"/>
        </a:xfrm>
        <a:prstGeom prst="chevron">
          <a:avLst/>
        </a:prstGeom>
        <a:solidFill>
          <a:srgbClr val="AE58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Develop Applications</a:t>
          </a:r>
        </a:p>
      </dsp:txBody>
      <dsp:txXfrm>
        <a:off x="5498804" y="0"/>
        <a:ext cx="1407304" cy="529336"/>
      </dsp:txXfrm>
    </dsp:sp>
    <dsp:sp modelId="{977602D5-F06C-43FC-A5DC-C146F4990EC7}">
      <dsp:nvSpPr>
        <dsp:cNvPr id="0" name=""/>
        <dsp:cNvSpPr/>
      </dsp:nvSpPr>
      <dsp:spPr>
        <a:xfrm>
          <a:off x="6977113" y="0"/>
          <a:ext cx="1936640" cy="529336"/>
        </a:xfrm>
        <a:prstGeom prst="chevron">
          <a:avLst/>
        </a:prstGeom>
        <a:solidFill>
          <a:srgbClr val="B145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Piloting</a:t>
          </a:r>
        </a:p>
      </dsp:txBody>
      <dsp:txXfrm>
        <a:off x="7241781" y="0"/>
        <a:ext cx="1407304" cy="529336"/>
      </dsp:txXfrm>
    </dsp:sp>
    <dsp:sp modelId="{97123A98-387B-44C7-8B55-08AF6CCE721E}">
      <dsp:nvSpPr>
        <dsp:cNvPr id="0" name=""/>
        <dsp:cNvSpPr/>
      </dsp:nvSpPr>
      <dsp:spPr>
        <a:xfrm>
          <a:off x="8720090" y="0"/>
          <a:ext cx="1936640" cy="529336"/>
        </a:xfrm>
        <a:prstGeom prst="chevron">
          <a:avLst/>
        </a:prstGeom>
        <a:solidFill>
          <a:srgbClr val="B435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Conformance and Certification Testing</a:t>
          </a:r>
        </a:p>
      </dsp:txBody>
      <dsp:txXfrm>
        <a:off x="8984758" y="0"/>
        <a:ext cx="1407304" cy="529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E2BC1-979E-41EC-B9DD-F96304CE702F}">
      <dsp:nvSpPr>
        <dsp:cNvPr id="0" name=""/>
        <dsp:cNvSpPr/>
      </dsp:nvSpPr>
      <dsp:spPr>
        <a:xfrm>
          <a:off x="0" y="2344"/>
          <a:ext cx="6797675" cy="118846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3D45196-1541-4C9C-AF78-E963527E0C43}">
      <dsp:nvSpPr>
        <dsp:cNvPr id="0" name=""/>
        <dsp:cNvSpPr/>
      </dsp:nvSpPr>
      <dsp:spPr>
        <a:xfrm>
          <a:off x="359511" y="269750"/>
          <a:ext cx="653657" cy="6536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682AF7F-CE46-4C47-A787-CC8333E06276}">
      <dsp:nvSpPr>
        <dsp:cNvPr id="0" name=""/>
        <dsp:cNvSpPr/>
      </dsp:nvSpPr>
      <dsp:spPr>
        <a:xfrm>
          <a:off x="1372680" y="234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711200">
            <a:lnSpc>
              <a:spcPct val="90000"/>
            </a:lnSpc>
            <a:spcBef>
              <a:spcPct val="0"/>
            </a:spcBef>
            <a:spcAft>
              <a:spcPct val="35000"/>
            </a:spcAft>
            <a:buNone/>
          </a:pPr>
          <a:r>
            <a:rPr lang="en-US" sz="1600" kern="1200"/>
            <a:t>Through voluntary consensus, standardizing key common clinical data elements used across electronic health information systems and registries to reduce burden and cost</a:t>
          </a:r>
        </a:p>
      </dsp:txBody>
      <dsp:txXfrm>
        <a:off x="1372680" y="2344"/>
        <a:ext cx="5424994" cy="1188467"/>
      </dsp:txXfrm>
    </dsp:sp>
    <dsp:sp modelId="{53E95430-47ED-4BB8-AD76-BE4FF92F2014}">
      <dsp:nvSpPr>
        <dsp:cNvPr id="0" name=""/>
        <dsp:cNvSpPr/>
      </dsp:nvSpPr>
      <dsp:spPr>
        <a:xfrm>
          <a:off x="0" y="1498435"/>
          <a:ext cx="6797675" cy="118846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C0A6AB2-C43C-4311-A404-47E16A7D6DEA}">
      <dsp:nvSpPr>
        <dsp:cNvPr id="0" name=""/>
        <dsp:cNvSpPr/>
      </dsp:nvSpPr>
      <dsp:spPr>
        <a:xfrm>
          <a:off x="359511" y="1755334"/>
          <a:ext cx="653657" cy="6536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653AB9C7-5BE9-46EA-9B6C-A67B178E5B3F}">
      <dsp:nvSpPr>
        <dsp:cNvPr id="0" name=""/>
        <dsp:cNvSpPr/>
      </dsp:nvSpPr>
      <dsp:spPr>
        <a:xfrm>
          <a:off x="1372680" y="148792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711200">
            <a:lnSpc>
              <a:spcPct val="90000"/>
            </a:lnSpc>
            <a:spcBef>
              <a:spcPct val="0"/>
            </a:spcBef>
            <a:spcAft>
              <a:spcPct val="35000"/>
            </a:spcAft>
            <a:buNone/>
          </a:pPr>
          <a:r>
            <a:rPr lang="en-US" sz="1600" kern="1200"/>
            <a:t>Aid in providing the clinical backbone for population health by enabling patient matching</a:t>
          </a:r>
        </a:p>
      </dsp:txBody>
      <dsp:txXfrm>
        <a:off x="1372680" y="1487929"/>
        <a:ext cx="5424994" cy="1188467"/>
      </dsp:txXfrm>
    </dsp:sp>
    <dsp:sp modelId="{D4173147-4EC4-4610-B2AB-A428FDE9187C}">
      <dsp:nvSpPr>
        <dsp:cNvPr id="0" name=""/>
        <dsp:cNvSpPr/>
      </dsp:nvSpPr>
      <dsp:spPr>
        <a:xfrm>
          <a:off x="0" y="2973514"/>
          <a:ext cx="6797675" cy="118846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A6CC311-43A1-4C07-B3F2-59D62A81678F}">
      <dsp:nvSpPr>
        <dsp:cNvPr id="0" name=""/>
        <dsp:cNvSpPr/>
      </dsp:nvSpPr>
      <dsp:spPr>
        <a:xfrm>
          <a:off x="359511" y="3240919"/>
          <a:ext cx="653657" cy="6536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63969F01-5391-4D74-AB51-96B66D843EC1}">
      <dsp:nvSpPr>
        <dsp:cNvPr id="0" name=""/>
        <dsp:cNvSpPr/>
      </dsp:nvSpPr>
      <dsp:spPr>
        <a:xfrm>
          <a:off x="1372680" y="297351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711200">
            <a:lnSpc>
              <a:spcPct val="90000"/>
            </a:lnSpc>
            <a:spcBef>
              <a:spcPct val="0"/>
            </a:spcBef>
            <a:spcAft>
              <a:spcPct val="35000"/>
            </a:spcAft>
            <a:buNone/>
          </a:pPr>
          <a:r>
            <a:rPr lang="en-US" sz="1600" kern="1200"/>
            <a:t>Creation of an HL7 FHIR implementation guide to be made available for registries and source data systems to implement, reducing registry data collection costs more broadly.</a:t>
          </a:r>
        </a:p>
      </dsp:txBody>
      <dsp:txXfrm>
        <a:off x="1372680" y="2973514"/>
        <a:ext cx="5424994" cy="1188467"/>
      </dsp:txXfrm>
    </dsp:sp>
    <dsp:sp modelId="{41AD1F43-6E5A-42CC-B69C-BDB2F472D1A9}">
      <dsp:nvSpPr>
        <dsp:cNvPr id="0" name=""/>
        <dsp:cNvSpPr/>
      </dsp:nvSpPr>
      <dsp:spPr>
        <a:xfrm>
          <a:off x="0" y="4459099"/>
          <a:ext cx="6797675" cy="118846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D5A4890-A887-416A-912C-445C6BC9264B}">
      <dsp:nvSpPr>
        <dsp:cNvPr id="0" name=""/>
        <dsp:cNvSpPr/>
      </dsp:nvSpPr>
      <dsp:spPr>
        <a:xfrm>
          <a:off x="359511" y="4726504"/>
          <a:ext cx="653657" cy="6536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6E35C0E-98D5-4B92-9571-67757D391392}">
      <dsp:nvSpPr>
        <dsp:cNvPr id="0" name=""/>
        <dsp:cNvSpPr/>
      </dsp:nvSpPr>
      <dsp:spPr>
        <a:xfrm>
          <a:off x="1372680" y="445909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711200">
            <a:lnSpc>
              <a:spcPct val="90000"/>
            </a:lnSpc>
            <a:spcBef>
              <a:spcPct val="0"/>
            </a:spcBef>
            <a:spcAft>
              <a:spcPct val="35000"/>
            </a:spcAft>
            <a:buNone/>
          </a:pPr>
          <a:r>
            <a:rPr lang="en-US" sz="1600" kern="1200"/>
            <a:t>Providing a consensus-based standard for national/international data collection </a:t>
          </a:r>
        </a:p>
      </dsp:txBody>
      <dsp:txXfrm>
        <a:off x="1372680" y="4459099"/>
        <a:ext cx="5424994" cy="11884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BE0E2-C5BB-4F7A-9381-A3356E509001}">
      <dsp:nvSpPr>
        <dsp:cNvPr id="0" name=""/>
        <dsp:cNvSpPr/>
      </dsp:nvSpPr>
      <dsp:spPr>
        <a:xfrm>
          <a:off x="2424" y="0"/>
          <a:ext cx="2379538" cy="40227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Ongoing change in needs</a:t>
          </a:r>
        </a:p>
      </dsp:txBody>
      <dsp:txXfrm>
        <a:off x="2424" y="0"/>
        <a:ext cx="2379538" cy="1206817"/>
      </dsp:txXfrm>
    </dsp:sp>
    <dsp:sp modelId="{A04AEA46-4E69-4685-A896-21DFFF79059F}">
      <dsp:nvSpPr>
        <dsp:cNvPr id="0" name=""/>
        <dsp:cNvSpPr/>
      </dsp:nvSpPr>
      <dsp:spPr>
        <a:xfrm>
          <a:off x="240378" y="1207996"/>
          <a:ext cx="1903630" cy="12129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Refining data elements in light of USCDI changes</a:t>
          </a:r>
        </a:p>
      </dsp:txBody>
      <dsp:txXfrm>
        <a:off x="275903" y="1243521"/>
        <a:ext cx="1832580" cy="1141856"/>
      </dsp:txXfrm>
    </dsp:sp>
    <dsp:sp modelId="{D4E4309C-BA19-4EF4-9328-8C51807CD630}">
      <dsp:nvSpPr>
        <dsp:cNvPr id="0" name=""/>
        <dsp:cNvSpPr/>
      </dsp:nvSpPr>
      <dsp:spPr>
        <a:xfrm>
          <a:off x="240378" y="2607503"/>
          <a:ext cx="1903630" cy="12129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Unanticipated cost for modeling resources</a:t>
          </a:r>
        </a:p>
      </dsp:txBody>
      <dsp:txXfrm>
        <a:off x="275903" y="2643028"/>
        <a:ext cx="1832580" cy="1141856"/>
      </dsp:txXfrm>
    </dsp:sp>
    <dsp:sp modelId="{7968BB9A-257C-4828-BDEF-210C6A7BCD60}">
      <dsp:nvSpPr>
        <dsp:cNvPr id="0" name=""/>
        <dsp:cNvSpPr/>
      </dsp:nvSpPr>
      <dsp:spPr>
        <a:xfrm>
          <a:off x="2560428" y="0"/>
          <a:ext cx="2379538" cy="40227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Funding/Resources</a:t>
          </a:r>
        </a:p>
      </dsp:txBody>
      <dsp:txXfrm>
        <a:off x="2560428" y="0"/>
        <a:ext cx="2379538" cy="1206817"/>
      </dsp:txXfrm>
    </dsp:sp>
    <dsp:sp modelId="{0084CB80-6161-4440-8DCA-55925FCF2E8A}">
      <dsp:nvSpPr>
        <dsp:cNvPr id="0" name=""/>
        <dsp:cNvSpPr/>
      </dsp:nvSpPr>
      <dsp:spPr>
        <a:xfrm>
          <a:off x="2798382" y="1207161"/>
          <a:ext cx="1903630" cy="7903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Modeling in a timely fashion </a:t>
          </a:r>
        </a:p>
      </dsp:txBody>
      <dsp:txXfrm>
        <a:off x="2821529" y="1230308"/>
        <a:ext cx="1857336" cy="744010"/>
      </dsp:txXfrm>
    </dsp:sp>
    <dsp:sp modelId="{B99B4643-660F-4491-996C-7CB3B5473E0F}">
      <dsp:nvSpPr>
        <dsp:cNvPr id="0" name=""/>
        <dsp:cNvSpPr/>
      </dsp:nvSpPr>
      <dsp:spPr>
        <a:xfrm>
          <a:off x="2798382" y="2119050"/>
          <a:ext cx="1903630" cy="7903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Pre-modeling of specific data elements</a:t>
          </a:r>
        </a:p>
      </dsp:txBody>
      <dsp:txXfrm>
        <a:off x="2821529" y="2142197"/>
        <a:ext cx="1857336" cy="744010"/>
      </dsp:txXfrm>
    </dsp:sp>
    <dsp:sp modelId="{B7494523-008A-4042-A8B6-CAF3814C0FF2}">
      <dsp:nvSpPr>
        <dsp:cNvPr id="0" name=""/>
        <dsp:cNvSpPr/>
      </dsp:nvSpPr>
      <dsp:spPr>
        <a:xfrm>
          <a:off x="2798382" y="3030940"/>
          <a:ext cx="1903630" cy="7903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Support for launching a pilot </a:t>
          </a:r>
        </a:p>
      </dsp:txBody>
      <dsp:txXfrm>
        <a:off x="2821529" y="3054087"/>
        <a:ext cx="1857336" cy="744010"/>
      </dsp:txXfrm>
    </dsp:sp>
    <dsp:sp modelId="{0EB358C2-C274-4FF0-8AC5-E9A313A947D5}">
      <dsp:nvSpPr>
        <dsp:cNvPr id="0" name=""/>
        <dsp:cNvSpPr/>
      </dsp:nvSpPr>
      <dsp:spPr>
        <a:xfrm>
          <a:off x="5118432" y="0"/>
          <a:ext cx="2379538" cy="40227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Implementation </a:t>
          </a:r>
        </a:p>
      </dsp:txBody>
      <dsp:txXfrm>
        <a:off x="5118432" y="0"/>
        <a:ext cx="2379538" cy="1206817"/>
      </dsp:txXfrm>
    </dsp:sp>
    <dsp:sp modelId="{917B709B-443F-4DF8-9A96-0DA13C77114A}">
      <dsp:nvSpPr>
        <dsp:cNvPr id="0" name=""/>
        <dsp:cNvSpPr/>
      </dsp:nvSpPr>
      <dsp:spPr>
        <a:xfrm>
          <a:off x="5356386" y="1207996"/>
          <a:ext cx="1903630" cy="12129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Recruitment for pilot </a:t>
          </a:r>
        </a:p>
      </dsp:txBody>
      <dsp:txXfrm>
        <a:off x="5391911" y="1243521"/>
        <a:ext cx="1832580" cy="1141856"/>
      </dsp:txXfrm>
    </dsp:sp>
    <dsp:sp modelId="{2A7ED528-86D6-4801-ABC7-9D19EB8A2EB3}">
      <dsp:nvSpPr>
        <dsp:cNvPr id="0" name=""/>
        <dsp:cNvSpPr/>
      </dsp:nvSpPr>
      <dsp:spPr>
        <a:xfrm>
          <a:off x="5356386" y="2607503"/>
          <a:ext cx="1903630" cy="12129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Proving the value of implementation </a:t>
          </a:r>
        </a:p>
      </dsp:txBody>
      <dsp:txXfrm>
        <a:off x="5391911" y="2643028"/>
        <a:ext cx="1832580" cy="1141856"/>
      </dsp:txXfrm>
    </dsp:sp>
    <dsp:sp modelId="{88D19972-AE01-46FC-AEC2-798FD29B6B89}">
      <dsp:nvSpPr>
        <dsp:cNvPr id="0" name=""/>
        <dsp:cNvSpPr/>
      </dsp:nvSpPr>
      <dsp:spPr>
        <a:xfrm>
          <a:off x="7676436" y="0"/>
          <a:ext cx="2379538" cy="40227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Philosophical Issues</a:t>
          </a:r>
        </a:p>
      </dsp:txBody>
      <dsp:txXfrm>
        <a:off x="7676436" y="0"/>
        <a:ext cx="2379538" cy="1206817"/>
      </dsp:txXfrm>
    </dsp:sp>
    <dsp:sp modelId="{4565A972-D024-4DD7-A984-9D1EB1B233BE}">
      <dsp:nvSpPr>
        <dsp:cNvPr id="0" name=""/>
        <dsp:cNvSpPr/>
      </dsp:nvSpPr>
      <dsp:spPr>
        <a:xfrm>
          <a:off x="7914390" y="1206817"/>
          <a:ext cx="1903630" cy="261477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Pre-coordination of data elements vs. post-coordination </a:t>
          </a:r>
        </a:p>
      </dsp:txBody>
      <dsp:txXfrm>
        <a:off x="7970145" y="1262572"/>
        <a:ext cx="1792120" cy="25032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D6BE0-540B-43C3-B5B5-C17ABE1AC06E}">
      <dsp:nvSpPr>
        <dsp:cNvPr id="0" name=""/>
        <dsp:cNvSpPr/>
      </dsp:nvSpPr>
      <dsp:spPr>
        <a:xfrm>
          <a:off x="2241532" y="1064652"/>
          <a:ext cx="484885" cy="91440"/>
        </a:xfrm>
        <a:custGeom>
          <a:avLst/>
          <a:gdLst/>
          <a:ahLst/>
          <a:cxnLst/>
          <a:rect l="0" t="0" r="0" b="0"/>
          <a:pathLst>
            <a:path>
              <a:moveTo>
                <a:pt x="0" y="45720"/>
              </a:moveTo>
              <a:lnTo>
                <a:pt x="48488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471087" y="1107794"/>
        <a:ext cx="25774" cy="5154"/>
      </dsp:txXfrm>
    </dsp:sp>
    <dsp:sp modelId="{6B441CE9-80A4-44DD-8799-9A91AEE4951B}">
      <dsp:nvSpPr>
        <dsp:cNvPr id="0" name=""/>
        <dsp:cNvSpPr/>
      </dsp:nvSpPr>
      <dsp:spPr>
        <a:xfrm>
          <a:off x="2092" y="438000"/>
          <a:ext cx="2241239" cy="13447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t" anchorCtr="0">
          <a:noAutofit/>
        </a:bodyPr>
        <a:lstStyle/>
        <a:p>
          <a:pPr marL="0" lvl="0" indent="0" algn="l" defTabSz="800100">
            <a:lnSpc>
              <a:spcPct val="90000"/>
            </a:lnSpc>
            <a:spcBef>
              <a:spcPct val="0"/>
            </a:spcBef>
            <a:spcAft>
              <a:spcPct val="35000"/>
            </a:spcAft>
            <a:buNone/>
          </a:pPr>
          <a:r>
            <a:rPr lang="fr-FR" sz="1800" kern="1200" dirty="0"/>
            <a:t>Model </a:t>
          </a:r>
          <a:r>
            <a:rPr lang="fr-FR" sz="1800" kern="1200" dirty="0" err="1"/>
            <a:t>development</a:t>
          </a:r>
          <a:endParaRPr lang="en-US" sz="1800" kern="1200" dirty="0"/>
        </a:p>
        <a:p>
          <a:pPr marL="171450" lvl="1" indent="-171450" algn="l" defTabSz="800100">
            <a:lnSpc>
              <a:spcPct val="90000"/>
            </a:lnSpc>
            <a:spcBef>
              <a:spcPct val="0"/>
            </a:spcBef>
            <a:spcAft>
              <a:spcPct val="15000"/>
            </a:spcAft>
            <a:buChar char="•"/>
          </a:pPr>
          <a:r>
            <a:rPr lang="en-US" sz="1800" kern="1200" dirty="0"/>
            <a:t>CIMI modeling</a:t>
          </a:r>
        </a:p>
      </dsp:txBody>
      <dsp:txXfrm>
        <a:off x="2092" y="438000"/>
        <a:ext cx="2241239" cy="1344743"/>
      </dsp:txXfrm>
    </dsp:sp>
    <dsp:sp modelId="{83AA6B24-C26D-45AC-ACE2-EEC3EF703B63}">
      <dsp:nvSpPr>
        <dsp:cNvPr id="0" name=""/>
        <dsp:cNvSpPr/>
      </dsp:nvSpPr>
      <dsp:spPr>
        <a:xfrm>
          <a:off x="4998257" y="1064652"/>
          <a:ext cx="484885" cy="91440"/>
        </a:xfrm>
        <a:custGeom>
          <a:avLst/>
          <a:gdLst/>
          <a:ahLst/>
          <a:cxnLst/>
          <a:rect l="0" t="0" r="0" b="0"/>
          <a:pathLst>
            <a:path>
              <a:moveTo>
                <a:pt x="0" y="45720"/>
              </a:moveTo>
              <a:lnTo>
                <a:pt x="484885"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227812" y="1107794"/>
        <a:ext cx="25774" cy="5154"/>
      </dsp:txXfrm>
    </dsp:sp>
    <dsp:sp modelId="{E75C6C4E-9C0C-4A03-A2FF-EB0CF0DF366D}">
      <dsp:nvSpPr>
        <dsp:cNvPr id="0" name=""/>
        <dsp:cNvSpPr/>
      </dsp:nvSpPr>
      <dsp:spPr>
        <a:xfrm>
          <a:off x="2758817" y="438000"/>
          <a:ext cx="2241239" cy="134474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00100">
            <a:lnSpc>
              <a:spcPct val="90000"/>
            </a:lnSpc>
            <a:spcBef>
              <a:spcPct val="0"/>
            </a:spcBef>
            <a:spcAft>
              <a:spcPct val="35000"/>
            </a:spcAft>
            <a:buNone/>
          </a:pPr>
          <a:r>
            <a:rPr lang="fr-FR" sz="1800" kern="1200" dirty="0"/>
            <a:t>Model QA and </a:t>
          </a:r>
          <a:r>
            <a:rPr lang="fr-FR" sz="1800" kern="1200" dirty="0" err="1"/>
            <a:t>resolution</a:t>
          </a:r>
          <a:endParaRPr lang="en-US" sz="1800" kern="1200" dirty="0"/>
        </a:p>
      </dsp:txBody>
      <dsp:txXfrm>
        <a:off x="2758817" y="438000"/>
        <a:ext cx="2241239" cy="1344743"/>
      </dsp:txXfrm>
    </dsp:sp>
    <dsp:sp modelId="{E2102E4E-3B79-4A19-881A-9130A49FF681}">
      <dsp:nvSpPr>
        <dsp:cNvPr id="0" name=""/>
        <dsp:cNvSpPr/>
      </dsp:nvSpPr>
      <dsp:spPr>
        <a:xfrm>
          <a:off x="7754982" y="1064652"/>
          <a:ext cx="484885" cy="91440"/>
        </a:xfrm>
        <a:custGeom>
          <a:avLst/>
          <a:gdLst/>
          <a:ahLst/>
          <a:cxnLst/>
          <a:rect l="0" t="0" r="0" b="0"/>
          <a:pathLst>
            <a:path>
              <a:moveTo>
                <a:pt x="0" y="45720"/>
              </a:moveTo>
              <a:lnTo>
                <a:pt x="484885"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7984537" y="1107794"/>
        <a:ext cx="25774" cy="5154"/>
      </dsp:txXfrm>
    </dsp:sp>
    <dsp:sp modelId="{EACD752E-3A5F-4F20-8383-A2BA0CB8BD2B}">
      <dsp:nvSpPr>
        <dsp:cNvPr id="0" name=""/>
        <dsp:cNvSpPr/>
      </dsp:nvSpPr>
      <dsp:spPr>
        <a:xfrm>
          <a:off x="5515542" y="438000"/>
          <a:ext cx="2241239" cy="134474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00100">
            <a:lnSpc>
              <a:spcPct val="90000"/>
            </a:lnSpc>
            <a:spcBef>
              <a:spcPct val="0"/>
            </a:spcBef>
            <a:spcAft>
              <a:spcPct val="35000"/>
            </a:spcAft>
            <a:buNone/>
          </a:pPr>
          <a:r>
            <a:rPr lang="en-US" sz="1800" kern="1200" dirty="0"/>
            <a:t>Ballot/resolution</a:t>
          </a:r>
        </a:p>
      </dsp:txBody>
      <dsp:txXfrm>
        <a:off x="5515542" y="438000"/>
        <a:ext cx="2241239" cy="1344743"/>
      </dsp:txXfrm>
    </dsp:sp>
    <dsp:sp modelId="{FC5EF9C4-D238-4AB5-A745-B4737DB1591B}">
      <dsp:nvSpPr>
        <dsp:cNvPr id="0" name=""/>
        <dsp:cNvSpPr/>
      </dsp:nvSpPr>
      <dsp:spPr>
        <a:xfrm>
          <a:off x="1122712" y="1780944"/>
          <a:ext cx="8270175" cy="484885"/>
        </a:xfrm>
        <a:custGeom>
          <a:avLst/>
          <a:gdLst/>
          <a:ahLst/>
          <a:cxnLst/>
          <a:rect l="0" t="0" r="0" b="0"/>
          <a:pathLst>
            <a:path>
              <a:moveTo>
                <a:pt x="8270175" y="0"/>
              </a:moveTo>
              <a:lnTo>
                <a:pt x="8270175" y="259542"/>
              </a:lnTo>
              <a:lnTo>
                <a:pt x="0" y="259542"/>
              </a:lnTo>
              <a:lnTo>
                <a:pt x="0" y="484885"/>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050644" y="2020809"/>
        <a:ext cx="414311" cy="5154"/>
      </dsp:txXfrm>
    </dsp:sp>
    <dsp:sp modelId="{1FCDE10C-5F08-4DD2-A5FD-C0FFB9343A7A}">
      <dsp:nvSpPr>
        <dsp:cNvPr id="0" name=""/>
        <dsp:cNvSpPr/>
      </dsp:nvSpPr>
      <dsp:spPr>
        <a:xfrm>
          <a:off x="8272267" y="438000"/>
          <a:ext cx="2241239" cy="13447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00100">
            <a:lnSpc>
              <a:spcPct val="90000"/>
            </a:lnSpc>
            <a:spcBef>
              <a:spcPct val="0"/>
            </a:spcBef>
            <a:spcAft>
              <a:spcPct val="35000"/>
            </a:spcAft>
            <a:buNone/>
          </a:pPr>
          <a:r>
            <a:rPr lang="en-US" sz="1800" kern="1200" dirty="0"/>
            <a:t>Compilation of HL7 FHIR IG</a:t>
          </a:r>
        </a:p>
      </dsp:txBody>
      <dsp:txXfrm>
        <a:off x="8272267" y="438000"/>
        <a:ext cx="2241239" cy="1344743"/>
      </dsp:txXfrm>
    </dsp:sp>
    <dsp:sp modelId="{CFDC612E-7016-49F3-A22D-995022D35D6C}">
      <dsp:nvSpPr>
        <dsp:cNvPr id="0" name=""/>
        <dsp:cNvSpPr/>
      </dsp:nvSpPr>
      <dsp:spPr>
        <a:xfrm>
          <a:off x="2241532" y="2924881"/>
          <a:ext cx="484885" cy="91440"/>
        </a:xfrm>
        <a:custGeom>
          <a:avLst/>
          <a:gdLst/>
          <a:ahLst/>
          <a:cxnLst/>
          <a:rect l="0" t="0" r="0" b="0"/>
          <a:pathLst>
            <a:path>
              <a:moveTo>
                <a:pt x="0" y="45720"/>
              </a:moveTo>
              <a:lnTo>
                <a:pt x="484885"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471087" y="2968024"/>
        <a:ext cx="25774" cy="5154"/>
      </dsp:txXfrm>
    </dsp:sp>
    <dsp:sp modelId="{E83DACD1-EFCA-4CCF-8BEB-2F92E51FAE09}">
      <dsp:nvSpPr>
        <dsp:cNvPr id="0" name=""/>
        <dsp:cNvSpPr/>
      </dsp:nvSpPr>
      <dsp:spPr>
        <a:xfrm>
          <a:off x="2092" y="2298229"/>
          <a:ext cx="2241239" cy="134474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00100">
            <a:lnSpc>
              <a:spcPct val="90000"/>
            </a:lnSpc>
            <a:spcBef>
              <a:spcPct val="0"/>
            </a:spcBef>
            <a:spcAft>
              <a:spcPct val="35000"/>
            </a:spcAft>
            <a:buNone/>
          </a:pPr>
          <a:r>
            <a:rPr lang="fr-FR" sz="1800" kern="1200" dirty="0"/>
            <a:t>Pilot </a:t>
          </a:r>
          <a:r>
            <a:rPr lang="fr-FR" sz="1800" kern="1200" dirty="0" err="1"/>
            <a:t>Implementation</a:t>
          </a:r>
          <a:r>
            <a:rPr lang="fr-FR" sz="1800" kern="1200" dirty="0"/>
            <a:t>/</a:t>
          </a:r>
        </a:p>
        <a:p>
          <a:pPr marL="0" lvl="0" indent="0" algn="ctr" defTabSz="800100">
            <a:lnSpc>
              <a:spcPct val="90000"/>
            </a:lnSpc>
            <a:spcBef>
              <a:spcPct val="0"/>
            </a:spcBef>
            <a:spcAft>
              <a:spcPct val="35000"/>
            </a:spcAft>
            <a:buNone/>
          </a:pPr>
          <a:r>
            <a:rPr lang="fr-FR" sz="1800" kern="1200" dirty="0" err="1"/>
            <a:t>demonstration</a:t>
          </a:r>
          <a:endParaRPr lang="en-US" sz="1800" kern="1200" dirty="0"/>
        </a:p>
      </dsp:txBody>
      <dsp:txXfrm>
        <a:off x="2092" y="2298229"/>
        <a:ext cx="2241239" cy="1344743"/>
      </dsp:txXfrm>
    </dsp:sp>
    <dsp:sp modelId="{892FF1E0-E513-43D4-9ABE-F6632DB7F912}">
      <dsp:nvSpPr>
        <dsp:cNvPr id="0" name=""/>
        <dsp:cNvSpPr/>
      </dsp:nvSpPr>
      <dsp:spPr>
        <a:xfrm>
          <a:off x="4998257" y="2924881"/>
          <a:ext cx="484885" cy="91440"/>
        </a:xfrm>
        <a:custGeom>
          <a:avLst/>
          <a:gdLst/>
          <a:ahLst/>
          <a:cxnLst/>
          <a:rect l="0" t="0" r="0" b="0"/>
          <a:pathLst>
            <a:path>
              <a:moveTo>
                <a:pt x="0" y="45720"/>
              </a:moveTo>
              <a:lnTo>
                <a:pt x="48488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227812" y="2968024"/>
        <a:ext cx="25774" cy="5154"/>
      </dsp:txXfrm>
    </dsp:sp>
    <dsp:sp modelId="{C692E0C8-9922-47D3-A2AC-019B4F560CD5}">
      <dsp:nvSpPr>
        <dsp:cNvPr id="0" name=""/>
        <dsp:cNvSpPr/>
      </dsp:nvSpPr>
      <dsp:spPr>
        <a:xfrm>
          <a:off x="2758817" y="2298229"/>
          <a:ext cx="2241239" cy="13447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00100">
            <a:lnSpc>
              <a:spcPct val="90000"/>
            </a:lnSpc>
            <a:spcBef>
              <a:spcPct val="0"/>
            </a:spcBef>
            <a:spcAft>
              <a:spcPct val="35000"/>
            </a:spcAft>
            <a:buNone/>
          </a:pPr>
          <a:r>
            <a:rPr lang="en-US" sz="1800" kern="1200" dirty="0"/>
            <a:t>Refinement of IG</a:t>
          </a:r>
        </a:p>
      </dsp:txBody>
      <dsp:txXfrm>
        <a:off x="2758817" y="2298229"/>
        <a:ext cx="2241239" cy="1344743"/>
      </dsp:txXfrm>
    </dsp:sp>
    <dsp:sp modelId="{65E7232F-2714-413A-A5CB-404705A9548E}">
      <dsp:nvSpPr>
        <dsp:cNvPr id="0" name=""/>
        <dsp:cNvSpPr/>
      </dsp:nvSpPr>
      <dsp:spPr>
        <a:xfrm>
          <a:off x="7754982" y="2924881"/>
          <a:ext cx="484885" cy="91440"/>
        </a:xfrm>
        <a:custGeom>
          <a:avLst/>
          <a:gdLst/>
          <a:ahLst/>
          <a:cxnLst/>
          <a:rect l="0" t="0" r="0" b="0"/>
          <a:pathLst>
            <a:path>
              <a:moveTo>
                <a:pt x="0" y="45720"/>
              </a:moveTo>
              <a:lnTo>
                <a:pt x="484885"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7984537" y="2968024"/>
        <a:ext cx="25774" cy="5154"/>
      </dsp:txXfrm>
    </dsp:sp>
    <dsp:sp modelId="{2E5CE146-6FD1-4D8E-82D7-FEFD1B91E345}">
      <dsp:nvSpPr>
        <dsp:cNvPr id="0" name=""/>
        <dsp:cNvSpPr/>
      </dsp:nvSpPr>
      <dsp:spPr>
        <a:xfrm>
          <a:off x="5515542" y="2298229"/>
          <a:ext cx="2241239" cy="134474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00100">
            <a:lnSpc>
              <a:spcPct val="90000"/>
            </a:lnSpc>
            <a:spcBef>
              <a:spcPct val="0"/>
            </a:spcBef>
            <a:spcAft>
              <a:spcPct val="35000"/>
            </a:spcAft>
            <a:buNone/>
          </a:pPr>
          <a:r>
            <a:rPr lang="en-US" sz="1800" kern="1200" dirty="0"/>
            <a:t>Ballot for Normative Use</a:t>
          </a:r>
        </a:p>
      </dsp:txBody>
      <dsp:txXfrm>
        <a:off x="5515542" y="2298229"/>
        <a:ext cx="2241239" cy="1344743"/>
      </dsp:txXfrm>
    </dsp:sp>
    <dsp:sp modelId="{31F50681-3AEA-41C6-BD9E-1EDD9CF4D174}">
      <dsp:nvSpPr>
        <dsp:cNvPr id="0" name=""/>
        <dsp:cNvSpPr/>
      </dsp:nvSpPr>
      <dsp:spPr>
        <a:xfrm>
          <a:off x="8272267" y="2298229"/>
          <a:ext cx="2241239" cy="134474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823" tIns="115278" rIns="109823" bIns="115278" numCol="1" spcCol="1270" anchor="ctr" anchorCtr="0">
          <a:noAutofit/>
        </a:bodyPr>
        <a:lstStyle/>
        <a:p>
          <a:pPr marL="0" lvl="0" indent="0" algn="ctr" defTabSz="800100">
            <a:lnSpc>
              <a:spcPct val="90000"/>
            </a:lnSpc>
            <a:spcBef>
              <a:spcPct val="0"/>
            </a:spcBef>
            <a:spcAft>
              <a:spcPct val="35000"/>
            </a:spcAft>
            <a:buNone/>
          </a:pPr>
          <a:r>
            <a:rPr lang="en-US" sz="1800" kern="1200" dirty="0"/>
            <a:t>Publication </a:t>
          </a:r>
        </a:p>
      </dsp:txBody>
      <dsp:txXfrm>
        <a:off x="8272267" y="2298229"/>
        <a:ext cx="2241239" cy="13447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CD218-A561-4D6F-A966-CE75E8711C96}">
      <dsp:nvSpPr>
        <dsp:cNvPr id="0" name=""/>
        <dsp:cNvSpPr/>
      </dsp:nvSpPr>
      <dsp:spPr>
        <a:xfrm>
          <a:off x="5206" y="0"/>
          <a:ext cx="1936640" cy="529336"/>
        </a:xfrm>
        <a:prstGeom prst="chevron">
          <a:avLst/>
        </a:prstGeom>
        <a:solidFill>
          <a:srgbClr val="A5A5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Project Intake</a:t>
          </a:r>
        </a:p>
      </dsp:txBody>
      <dsp:txXfrm>
        <a:off x="269874" y="0"/>
        <a:ext cx="1407304" cy="529336"/>
      </dsp:txXfrm>
    </dsp:sp>
    <dsp:sp modelId="{ED056DB7-7815-4289-B3B7-7CA95E0D6FAE}">
      <dsp:nvSpPr>
        <dsp:cNvPr id="0" name=""/>
        <dsp:cNvSpPr/>
      </dsp:nvSpPr>
      <dsp:spPr>
        <a:xfrm>
          <a:off x="1748182" y="0"/>
          <a:ext cx="1936640" cy="529336"/>
        </a:xfrm>
        <a:prstGeom prst="chevron">
          <a:avLst/>
        </a:prstGeom>
        <a:solidFill>
          <a:srgbClr val="AE8B4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Requirements</a:t>
          </a:r>
        </a:p>
      </dsp:txBody>
      <dsp:txXfrm>
        <a:off x="2012850" y="0"/>
        <a:ext cx="1407304" cy="529336"/>
      </dsp:txXfrm>
    </dsp:sp>
    <dsp:sp modelId="{FAC8C795-FD20-407C-9F15-FF21D69BC34F}">
      <dsp:nvSpPr>
        <dsp:cNvPr id="0" name=""/>
        <dsp:cNvSpPr/>
      </dsp:nvSpPr>
      <dsp:spPr>
        <a:xfrm>
          <a:off x="3491159" y="0"/>
          <a:ext cx="1936640" cy="529336"/>
        </a:xfrm>
        <a:prstGeom prst="chevron">
          <a:avLst/>
        </a:prstGeom>
        <a:solidFill>
          <a:srgbClr val="AB6E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Create Models</a:t>
          </a:r>
        </a:p>
      </dsp:txBody>
      <dsp:txXfrm>
        <a:off x="3755827" y="0"/>
        <a:ext cx="1407304" cy="529336"/>
      </dsp:txXfrm>
    </dsp:sp>
    <dsp:sp modelId="{59B2BE07-0222-4F96-BAE3-8CA24A225FD9}">
      <dsp:nvSpPr>
        <dsp:cNvPr id="0" name=""/>
        <dsp:cNvSpPr/>
      </dsp:nvSpPr>
      <dsp:spPr>
        <a:xfrm>
          <a:off x="5234136" y="0"/>
          <a:ext cx="1936640" cy="529336"/>
        </a:xfrm>
        <a:prstGeom prst="chevron">
          <a:avLst/>
        </a:prstGeom>
        <a:solidFill>
          <a:srgbClr val="AE58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Develop Applications</a:t>
          </a:r>
        </a:p>
      </dsp:txBody>
      <dsp:txXfrm>
        <a:off x="5498804" y="0"/>
        <a:ext cx="1407304" cy="529336"/>
      </dsp:txXfrm>
    </dsp:sp>
    <dsp:sp modelId="{977602D5-F06C-43FC-A5DC-C146F4990EC7}">
      <dsp:nvSpPr>
        <dsp:cNvPr id="0" name=""/>
        <dsp:cNvSpPr/>
      </dsp:nvSpPr>
      <dsp:spPr>
        <a:xfrm>
          <a:off x="6977113" y="0"/>
          <a:ext cx="1936640" cy="529336"/>
        </a:xfrm>
        <a:prstGeom prst="chevron">
          <a:avLst/>
        </a:prstGeom>
        <a:solidFill>
          <a:srgbClr val="B145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Piloting</a:t>
          </a:r>
        </a:p>
      </dsp:txBody>
      <dsp:txXfrm>
        <a:off x="7241781" y="0"/>
        <a:ext cx="1407304" cy="529336"/>
      </dsp:txXfrm>
    </dsp:sp>
    <dsp:sp modelId="{97123A98-387B-44C7-8B55-08AF6CCE721E}">
      <dsp:nvSpPr>
        <dsp:cNvPr id="0" name=""/>
        <dsp:cNvSpPr/>
      </dsp:nvSpPr>
      <dsp:spPr>
        <a:xfrm>
          <a:off x="8720090" y="0"/>
          <a:ext cx="1936640" cy="529336"/>
        </a:xfrm>
        <a:prstGeom prst="chevron">
          <a:avLst/>
        </a:prstGeom>
        <a:solidFill>
          <a:srgbClr val="B435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dirty="0"/>
            <a:t>Conformance and Certification Testing</a:t>
          </a:r>
        </a:p>
      </dsp:txBody>
      <dsp:txXfrm>
        <a:off x="8984758" y="0"/>
        <a:ext cx="1407304" cy="52933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73235E-42B2-4861-9D51-8F867C051D62}" type="datetimeFigureOut">
              <a:rPr lang="en-US" smtClean="0"/>
              <a:t>7/10/19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4447CB-73BC-41EB-97E1-55F0D4B0E10B}" type="slidenum">
              <a:rPr lang="en-US" smtClean="0"/>
              <a:t>‹#›</a:t>
            </a:fld>
            <a:endParaRPr lang="en-US"/>
          </a:p>
        </p:txBody>
      </p:sp>
    </p:spTree>
    <p:extLst>
      <p:ext uri="{BB962C8B-B14F-4D97-AF65-F5344CB8AC3E}">
        <p14:creationId xmlns:p14="http://schemas.microsoft.com/office/powerpoint/2010/main" val="3017445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B991C8-B768-EA48-8ED5-40C19CB599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37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2038C-9447-5F47-9DE9-35A2E9A742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F08279-F9D7-AD4E-8917-0CFDCAC51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705828-9D8E-5042-AB9D-E637F762BF35}"/>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5" name="Footer Placeholder 4">
            <a:extLst>
              <a:ext uri="{FF2B5EF4-FFF2-40B4-BE49-F238E27FC236}">
                <a16:creationId xmlns:a16="http://schemas.microsoft.com/office/drawing/2014/main" id="{DE257C94-DD76-104F-AD3C-BF80C02BC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06712-0369-BE4F-B6DD-819A10ED91FE}"/>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7" name="Rectangle 6">
            <a:extLst>
              <a:ext uri="{FF2B5EF4-FFF2-40B4-BE49-F238E27FC236}">
                <a16:creationId xmlns:a16="http://schemas.microsoft.com/office/drawing/2014/main" id="{1A11E491-6006-AA43-87FA-0FFE1820D9D9}"/>
              </a:ext>
            </a:extLst>
          </p:cNvPr>
          <p:cNvSpPr/>
          <p:nvPr/>
        </p:nvSpPr>
        <p:spPr>
          <a:xfrm>
            <a:off x="0" y="5468112"/>
            <a:ext cx="12192000" cy="1389888"/>
          </a:xfrm>
          <a:prstGeom prst="rect">
            <a:avLst/>
          </a:prstGeom>
          <a:gradFill flip="none" rotWithShape="1">
            <a:gsLst>
              <a:gs pos="100000">
                <a:srgbClr val="3086AB"/>
              </a:gs>
              <a:gs pos="27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7BFB469A-4D67-4748-8456-F7950DDA61DA}"/>
              </a:ext>
            </a:extLst>
          </p:cNvPr>
          <p:cNvCxnSpPr>
            <a:cxnSpLocks/>
          </p:cNvCxnSpPr>
          <p:nvPr/>
        </p:nvCxnSpPr>
        <p:spPr>
          <a:xfrm>
            <a:off x="0" y="5432912"/>
            <a:ext cx="12192000" cy="0"/>
          </a:xfrm>
          <a:prstGeom prst="line">
            <a:avLst/>
          </a:prstGeom>
          <a:ln w="76200" cmpd="sng">
            <a:solidFill>
              <a:srgbClr val="FFA004"/>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88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36129F9-DA4E-F741-B235-71886E1C8F7E}"/>
              </a:ext>
            </a:extLst>
          </p:cNvPr>
          <p:cNvSpPr/>
          <p:nvPr/>
        </p:nvSpPr>
        <p:spPr>
          <a:xfrm>
            <a:off x="0" y="0"/>
            <a:ext cx="4772025" cy="2057400"/>
          </a:xfrm>
          <a:prstGeom prst="rect">
            <a:avLst/>
          </a:prstGeom>
          <a:gradFill flip="none" rotWithShape="1">
            <a:gsLst>
              <a:gs pos="100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341D7F-077F-BE4E-8142-EF0C4E4BD36A}"/>
              </a:ext>
            </a:extLst>
          </p:cNvPr>
          <p:cNvSpPr>
            <a:spLocks noGrp="1"/>
          </p:cNvSpPr>
          <p:nvPr>
            <p:ph type="title"/>
          </p:nvPr>
        </p:nvSpPr>
        <p:spPr>
          <a:xfrm>
            <a:off x="243673" y="187325"/>
            <a:ext cx="3932237" cy="1600200"/>
          </a:xfrm>
        </p:spPr>
        <p:txBody>
          <a:bodyPr anchor="b"/>
          <a:lstStyle>
            <a:lvl1pPr>
              <a:defRPr sz="3200">
                <a:solidFill>
                  <a:schemeClr val="bg1"/>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BDB88269-F592-E942-B357-F144A0EB03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C23954D-D541-E74F-B168-B6D0301AC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07F86C-46C5-1D42-83E5-BEDFA39F2FBF}"/>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6" name="Footer Placeholder 5">
            <a:extLst>
              <a:ext uri="{FF2B5EF4-FFF2-40B4-BE49-F238E27FC236}">
                <a16:creationId xmlns:a16="http://schemas.microsoft.com/office/drawing/2014/main" id="{383BA3CB-21A6-8748-872D-82C2843BA3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0E91CF-43CF-7E49-80FA-0A43B94D3C1E}"/>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8" name="Rectangle 7">
            <a:extLst>
              <a:ext uri="{FF2B5EF4-FFF2-40B4-BE49-F238E27FC236}">
                <a16:creationId xmlns:a16="http://schemas.microsoft.com/office/drawing/2014/main" id="{C0C7DBA5-3996-9145-A147-A2B67F4674F4}"/>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9" name="Picture 8">
            <a:extLst>
              <a:ext uri="{FF2B5EF4-FFF2-40B4-BE49-F238E27FC236}">
                <a16:creationId xmlns:a16="http://schemas.microsoft.com/office/drawing/2014/main" id="{6AE84F2A-01B6-FB49-B87E-F987517044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419318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6DE2C8-EAA1-C342-83BC-F7A99434E8AB}"/>
              </a:ext>
            </a:extLst>
          </p:cNvPr>
          <p:cNvSpPr/>
          <p:nvPr/>
        </p:nvSpPr>
        <p:spPr>
          <a:xfrm>
            <a:off x="0" y="0"/>
            <a:ext cx="12192000" cy="1389888"/>
          </a:xfrm>
          <a:prstGeom prst="rect">
            <a:avLst/>
          </a:prstGeom>
          <a:gradFill flip="none" rotWithShape="1">
            <a:gsLst>
              <a:gs pos="100000">
                <a:srgbClr val="3086AB"/>
              </a:gs>
              <a:gs pos="53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60B1E8-7691-AC40-88E2-849A0E5DE90B}"/>
              </a:ext>
            </a:extLst>
          </p:cNvPr>
          <p:cNvSpPr>
            <a:spLocks noGrp="1"/>
          </p:cNvSpPr>
          <p:nvPr>
            <p:ph type="title"/>
          </p:nvPr>
        </p:nvSpPr>
        <p:spPr>
          <a:xfrm>
            <a:off x="0" y="0"/>
            <a:ext cx="12192000" cy="1325563"/>
          </a:xfrm>
        </p:spPr>
        <p:txBody>
          <a:bodyPr/>
          <a:lstStyle>
            <a:lvl1pPr>
              <a:defRPr>
                <a:solidFill>
                  <a:schemeClr val="bg1"/>
                </a:solidFill>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D331A58-9040-2B49-B0E4-0DBF1011609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CB0B70-45A1-8442-B4CB-9A5BC05912B7}"/>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5" name="Footer Placeholder 4">
            <a:extLst>
              <a:ext uri="{FF2B5EF4-FFF2-40B4-BE49-F238E27FC236}">
                <a16:creationId xmlns:a16="http://schemas.microsoft.com/office/drawing/2014/main" id="{8BDB20D8-EC39-4449-9946-1B356CA7CB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887CA-E28F-7648-8975-E1F65EC78ECF}"/>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7" name="Rectangle 6">
            <a:extLst>
              <a:ext uri="{FF2B5EF4-FFF2-40B4-BE49-F238E27FC236}">
                <a16:creationId xmlns:a16="http://schemas.microsoft.com/office/drawing/2014/main" id="{8F9E272A-9128-414B-881C-7DEA06E7E859}"/>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8" name="Picture 7">
            <a:extLst>
              <a:ext uri="{FF2B5EF4-FFF2-40B4-BE49-F238E27FC236}">
                <a16:creationId xmlns:a16="http://schemas.microsoft.com/office/drawing/2014/main" id="{B9944F96-F0B3-DF4B-9959-F4BFC013B7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767800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E927101-B8BF-B741-ADC3-3DC3BE4C816A}"/>
              </a:ext>
            </a:extLst>
          </p:cNvPr>
          <p:cNvSpPr/>
          <p:nvPr/>
        </p:nvSpPr>
        <p:spPr>
          <a:xfrm>
            <a:off x="8724900" y="-1"/>
            <a:ext cx="3467100" cy="6176963"/>
          </a:xfrm>
          <a:prstGeom prst="rect">
            <a:avLst/>
          </a:prstGeom>
          <a:gradFill flip="none" rotWithShape="1">
            <a:gsLst>
              <a:gs pos="0">
                <a:srgbClr val="3086AB"/>
              </a:gs>
              <a:gs pos="50000">
                <a:srgbClr val="3086AB"/>
              </a:gs>
              <a:gs pos="10000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FF8ADFC9-D95A-CB4C-ADC7-92D9748EB24C}"/>
              </a:ext>
            </a:extLst>
          </p:cNvPr>
          <p:cNvSpPr>
            <a:spLocks noGrp="1"/>
          </p:cNvSpPr>
          <p:nvPr>
            <p:ph type="title" orient="vert"/>
          </p:nvPr>
        </p:nvSpPr>
        <p:spPr>
          <a:xfrm>
            <a:off x="9144000" y="152400"/>
            <a:ext cx="2628900" cy="6024562"/>
          </a:xfrm>
        </p:spPr>
        <p:txBody>
          <a:bodyPr vert="eaVert"/>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3D4EEF81-C4B5-DB47-BDD9-EDBAD20160A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0EBF8-14B1-664D-9D5B-AAE2995E75C8}"/>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5" name="Footer Placeholder 4">
            <a:extLst>
              <a:ext uri="{FF2B5EF4-FFF2-40B4-BE49-F238E27FC236}">
                <a16:creationId xmlns:a16="http://schemas.microsoft.com/office/drawing/2014/main" id="{BCBE7D37-03A2-A647-8817-3BB7774B0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ACBB5B-A7DC-6B4B-98EB-551FBA477D3A}"/>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7" name="Rectangle 6">
            <a:extLst>
              <a:ext uri="{FF2B5EF4-FFF2-40B4-BE49-F238E27FC236}">
                <a16:creationId xmlns:a16="http://schemas.microsoft.com/office/drawing/2014/main" id="{2018598C-A87A-9C48-B789-E75979C7745C}"/>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8" name="Picture 7">
            <a:extLst>
              <a:ext uri="{FF2B5EF4-FFF2-40B4-BE49-F238E27FC236}">
                <a16:creationId xmlns:a16="http://schemas.microsoft.com/office/drawing/2014/main" id="{DBE72D59-56A1-814C-93C1-54E37B9479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2785347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roject Matrix">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0FED371-E6A9-4DB5-A68C-10D39FDDDE4A}"/>
              </a:ext>
            </a:extLst>
          </p:cNvPr>
          <p:cNvSpPr/>
          <p:nvPr userDrawn="1"/>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Lightning Round</a:t>
            </a:r>
          </a:p>
        </p:txBody>
      </p:sp>
      <p:sp>
        <p:nvSpPr>
          <p:cNvPr id="8" name="Rectangle 7">
            <a:extLst>
              <a:ext uri="{FF2B5EF4-FFF2-40B4-BE49-F238E27FC236}">
                <a16:creationId xmlns:a16="http://schemas.microsoft.com/office/drawing/2014/main" id="{F1088D21-89E3-3D42-885E-36D17FA619B4}"/>
              </a:ext>
            </a:extLst>
          </p:cNvPr>
          <p:cNvSpPr/>
          <p:nvPr/>
        </p:nvSpPr>
        <p:spPr>
          <a:xfrm>
            <a:off x="0" y="0"/>
            <a:ext cx="12192000" cy="520390"/>
          </a:xfrm>
          <a:prstGeom prst="rect">
            <a:avLst/>
          </a:prstGeom>
          <a:gradFill flip="none" rotWithShape="1">
            <a:gsLst>
              <a:gs pos="98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a:p>
        </p:txBody>
      </p:sp>
      <p:sp>
        <p:nvSpPr>
          <p:cNvPr id="2" name="Title 1">
            <a:extLst>
              <a:ext uri="{FF2B5EF4-FFF2-40B4-BE49-F238E27FC236}">
                <a16:creationId xmlns:a16="http://schemas.microsoft.com/office/drawing/2014/main" id="{DA7C6AF6-15AA-934A-A8EE-25FAEA92198E}"/>
              </a:ext>
            </a:extLst>
          </p:cNvPr>
          <p:cNvSpPr>
            <a:spLocks noGrp="1"/>
          </p:cNvSpPr>
          <p:nvPr>
            <p:ph type="title" hasCustomPrompt="1"/>
          </p:nvPr>
        </p:nvSpPr>
        <p:spPr>
          <a:xfrm>
            <a:off x="0" y="0"/>
            <a:ext cx="12192000" cy="604911"/>
          </a:xfrm>
        </p:spPr>
        <p:txBody>
          <a:bodyPr anchor="ctr">
            <a:normAutofit/>
          </a:bodyPr>
          <a:lstStyle>
            <a:lvl1pPr marL="228600" indent="0">
              <a:defRPr sz="2400" b="0">
                <a:solidFill>
                  <a:schemeClr val="bg1"/>
                </a:solidFill>
              </a:defRPr>
            </a:lvl1pPr>
          </a:lstStyle>
          <a:p>
            <a:r>
              <a:rPr lang="en-US" dirty="0"/>
              <a:t>[Section Title]</a:t>
            </a:r>
          </a:p>
        </p:txBody>
      </p:sp>
      <p:sp>
        <p:nvSpPr>
          <p:cNvPr id="12" name="Content Placeholder 11">
            <a:extLst>
              <a:ext uri="{FF2B5EF4-FFF2-40B4-BE49-F238E27FC236}">
                <a16:creationId xmlns:a16="http://schemas.microsoft.com/office/drawing/2014/main" id="{A8F82322-0098-4B61-9F90-703BF3FFDEDE}"/>
              </a:ext>
            </a:extLst>
          </p:cNvPr>
          <p:cNvSpPr>
            <a:spLocks noGrp="1"/>
          </p:cNvSpPr>
          <p:nvPr>
            <p:ph sz="quarter" idx="13" hasCustomPrompt="1"/>
          </p:nvPr>
        </p:nvSpPr>
        <p:spPr>
          <a:xfrm>
            <a:off x="4170555" y="613318"/>
            <a:ext cx="7792351" cy="1003609"/>
          </a:xfrm>
          <a:ln w="19050">
            <a:solidFill>
              <a:srgbClr val="3086AB"/>
            </a:solidFill>
          </a:ln>
        </p:spPr>
        <p:txBody>
          <a:bodyPr anchor="ctr">
            <a:normAutofit/>
          </a:bodyPr>
          <a:lstStyle>
            <a:lvl1pPr marL="0" indent="0">
              <a:buNone/>
              <a:defRPr sz="1400" b="0"/>
            </a:lvl1pPr>
          </a:lstStyle>
          <a:p>
            <a:pPr lvl="0"/>
            <a:r>
              <a:rPr lang="en-US" dirty="0"/>
              <a:t>[Write a description of your project: what is the problem you are solving;  how is the project being implemented; who is leading the project; 3 – 4 sentences.]</a:t>
            </a:r>
          </a:p>
        </p:txBody>
      </p:sp>
      <p:sp>
        <p:nvSpPr>
          <p:cNvPr id="14" name="Content Placeholder 11">
            <a:extLst>
              <a:ext uri="{FF2B5EF4-FFF2-40B4-BE49-F238E27FC236}">
                <a16:creationId xmlns:a16="http://schemas.microsoft.com/office/drawing/2014/main" id="{C9493A87-59BA-4112-9A09-D13427EB3C96}"/>
              </a:ext>
            </a:extLst>
          </p:cNvPr>
          <p:cNvSpPr>
            <a:spLocks noGrp="1"/>
          </p:cNvSpPr>
          <p:nvPr>
            <p:ph sz="quarter" idx="14" hasCustomPrompt="1"/>
          </p:nvPr>
        </p:nvSpPr>
        <p:spPr>
          <a:xfrm>
            <a:off x="173336" y="2153625"/>
            <a:ext cx="3809506" cy="4091057"/>
          </a:xfrm>
          <a:ln w="19050">
            <a:solidFill>
              <a:schemeClr val="accent3">
                <a:lumMod val="75000"/>
              </a:schemeClr>
            </a:solidFill>
          </a:ln>
        </p:spPr>
        <p:txBody>
          <a:bodyPr anchor="t">
            <a:normAutofit/>
          </a:bodyPr>
          <a:lstStyle>
            <a:lvl1pPr marL="285750" indent="-285750">
              <a:buFont typeface="Arial" panose="020B0604020202020204" pitchFamily="34" charset="0"/>
              <a:buChar char="•"/>
              <a:defRPr sz="1400" b="0"/>
            </a:lvl1pPr>
          </a:lstStyle>
          <a:p>
            <a:pPr lvl="0"/>
            <a:r>
              <a:rPr lang="en-US" dirty="0"/>
              <a:t>[List your latest achievements and milestones reached for your project in the last year.]</a:t>
            </a:r>
          </a:p>
          <a:p>
            <a:pPr lvl="0"/>
            <a:endParaRPr lang="en-US" dirty="0"/>
          </a:p>
        </p:txBody>
      </p:sp>
      <p:sp>
        <p:nvSpPr>
          <p:cNvPr id="15" name="Rectangle 14">
            <a:extLst>
              <a:ext uri="{FF2B5EF4-FFF2-40B4-BE49-F238E27FC236}">
                <a16:creationId xmlns:a16="http://schemas.microsoft.com/office/drawing/2014/main" id="{7ACC2333-2386-48F2-955D-86672610A0A0}"/>
              </a:ext>
            </a:extLst>
          </p:cNvPr>
          <p:cNvSpPr/>
          <p:nvPr userDrawn="1"/>
        </p:nvSpPr>
        <p:spPr>
          <a:xfrm>
            <a:off x="173336" y="1731567"/>
            <a:ext cx="3809506" cy="422060"/>
          </a:xfrm>
          <a:prstGeom prst="rect">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2700000" scaled="1"/>
            <a:tileRect/>
          </a:grad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Open Sans" panose="020B0606030504020204" pitchFamily="34" charset="0"/>
                <a:ea typeface="Open Sans" panose="020B0606030504020204" pitchFamily="34" charset="0"/>
                <a:cs typeface="Open Sans" panose="020B0606030504020204" pitchFamily="34" charset="0"/>
              </a:rPr>
              <a:t>Achievements</a:t>
            </a:r>
          </a:p>
        </p:txBody>
      </p:sp>
      <p:sp>
        <p:nvSpPr>
          <p:cNvPr id="16" name="Content Placeholder 11">
            <a:extLst>
              <a:ext uri="{FF2B5EF4-FFF2-40B4-BE49-F238E27FC236}">
                <a16:creationId xmlns:a16="http://schemas.microsoft.com/office/drawing/2014/main" id="{DC02FCCC-9859-41DA-A9B4-D23C2179ED88}"/>
              </a:ext>
            </a:extLst>
          </p:cNvPr>
          <p:cNvSpPr>
            <a:spLocks noGrp="1"/>
          </p:cNvSpPr>
          <p:nvPr>
            <p:ph sz="quarter" idx="15" hasCustomPrompt="1"/>
          </p:nvPr>
        </p:nvSpPr>
        <p:spPr>
          <a:xfrm>
            <a:off x="4170555" y="2148049"/>
            <a:ext cx="3813048" cy="4091057"/>
          </a:xfrm>
          <a:ln w="19050">
            <a:solidFill>
              <a:schemeClr val="accent2">
                <a:lumMod val="75000"/>
              </a:schemeClr>
            </a:solidFill>
          </a:ln>
        </p:spPr>
        <p:txBody>
          <a:bodyPr anchor="t">
            <a:normAutofit/>
          </a:bodyPr>
          <a:lstStyle>
            <a:lvl1pPr marL="285750" indent="-285750">
              <a:buFont typeface="Arial" panose="020B0604020202020204" pitchFamily="34" charset="0"/>
              <a:buChar char="•"/>
              <a:defRPr sz="1400" b="0"/>
            </a:lvl1pPr>
          </a:lstStyle>
          <a:p>
            <a:pPr lvl="0"/>
            <a:r>
              <a:rPr lang="en-US" dirty="0"/>
              <a:t>[List any risks and concerns that you have in the implementation of your project.]</a:t>
            </a:r>
          </a:p>
          <a:p>
            <a:pPr lvl="0"/>
            <a:endParaRPr lang="en-US" dirty="0"/>
          </a:p>
        </p:txBody>
      </p:sp>
      <p:sp>
        <p:nvSpPr>
          <p:cNvPr id="17" name="Rectangle 16">
            <a:extLst>
              <a:ext uri="{FF2B5EF4-FFF2-40B4-BE49-F238E27FC236}">
                <a16:creationId xmlns:a16="http://schemas.microsoft.com/office/drawing/2014/main" id="{1F56D158-65F9-41A8-AA47-5EE5A1186870}"/>
              </a:ext>
            </a:extLst>
          </p:cNvPr>
          <p:cNvSpPr/>
          <p:nvPr userDrawn="1"/>
        </p:nvSpPr>
        <p:spPr>
          <a:xfrm>
            <a:off x="4170555" y="1725991"/>
            <a:ext cx="3813048" cy="422059"/>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2700000" scaled="1"/>
            <a:tileRect/>
          </a:gra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Open Sans" panose="020B0606030504020204" pitchFamily="34" charset="0"/>
                <a:ea typeface="Open Sans" panose="020B0606030504020204" pitchFamily="34" charset="0"/>
                <a:cs typeface="Open Sans" panose="020B0606030504020204" pitchFamily="34" charset="0"/>
              </a:rPr>
              <a:t>Challenges</a:t>
            </a:r>
          </a:p>
        </p:txBody>
      </p:sp>
      <p:sp>
        <p:nvSpPr>
          <p:cNvPr id="18" name="Content Placeholder 11">
            <a:extLst>
              <a:ext uri="{FF2B5EF4-FFF2-40B4-BE49-F238E27FC236}">
                <a16:creationId xmlns:a16="http://schemas.microsoft.com/office/drawing/2014/main" id="{BA493F8E-75BB-4151-ACFF-81BB13717BDA}"/>
              </a:ext>
            </a:extLst>
          </p:cNvPr>
          <p:cNvSpPr>
            <a:spLocks noGrp="1"/>
          </p:cNvSpPr>
          <p:nvPr>
            <p:ph sz="quarter" idx="16" hasCustomPrompt="1"/>
          </p:nvPr>
        </p:nvSpPr>
        <p:spPr>
          <a:xfrm>
            <a:off x="8149860" y="2153625"/>
            <a:ext cx="3813048" cy="4091057"/>
          </a:xfrm>
          <a:ln w="19050">
            <a:solidFill>
              <a:schemeClr val="tx2">
                <a:lumMod val="75000"/>
              </a:schemeClr>
            </a:solidFill>
          </a:ln>
        </p:spPr>
        <p:txBody>
          <a:bodyPr anchor="t">
            <a:normAutofit/>
          </a:bodyPr>
          <a:lstStyle>
            <a:lvl1pPr marL="285750" indent="-285750">
              <a:buFont typeface="Arial" panose="020B0604020202020204" pitchFamily="34" charset="0"/>
              <a:buChar char="•"/>
              <a:defRPr sz="1400" b="0"/>
            </a:lvl1pPr>
          </a:lstStyle>
          <a:p>
            <a:pPr lvl="0"/>
            <a:r>
              <a:rPr lang="en-US" dirty="0"/>
              <a:t>[List next steps for your project and future opportunities for the development of your project.]</a:t>
            </a:r>
          </a:p>
          <a:p>
            <a:pPr lvl="0"/>
            <a:endParaRPr lang="en-US" dirty="0"/>
          </a:p>
        </p:txBody>
      </p:sp>
      <p:sp>
        <p:nvSpPr>
          <p:cNvPr id="19" name="Rectangle 18">
            <a:extLst>
              <a:ext uri="{FF2B5EF4-FFF2-40B4-BE49-F238E27FC236}">
                <a16:creationId xmlns:a16="http://schemas.microsoft.com/office/drawing/2014/main" id="{DA962B3D-77C6-4791-861C-CA59779DA007}"/>
              </a:ext>
            </a:extLst>
          </p:cNvPr>
          <p:cNvSpPr/>
          <p:nvPr userDrawn="1"/>
        </p:nvSpPr>
        <p:spPr>
          <a:xfrm>
            <a:off x="8149860" y="1725991"/>
            <a:ext cx="3813048" cy="427635"/>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Open Sans" panose="020B0606030504020204" pitchFamily="34" charset="0"/>
                <a:ea typeface="Open Sans" panose="020B0606030504020204" pitchFamily="34" charset="0"/>
                <a:cs typeface="Open Sans" panose="020B0606030504020204" pitchFamily="34" charset="0"/>
              </a:rPr>
              <a:t>Next Steps </a:t>
            </a:r>
          </a:p>
        </p:txBody>
      </p:sp>
      <p:sp>
        <p:nvSpPr>
          <p:cNvPr id="13" name="Rectangle 12">
            <a:extLst>
              <a:ext uri="{FF2B5EF4-FFF2-40B4-BE49-F238E27FC236}">
                <a16:creationId xmlns:a16="http://schemas.microsoft.com/office/drawing/2014/main" id="{21250EAD-D9EC-4AFC-93FA-A75C64B0ACF5}"/>
              </a:ext>
            </a:extLst>
          </p:cNvPr>
          <p:cNvSpPr/>
          <p:nvPr userDrawn="1"/>
        </p:nvSpPr>
        <p:spPr>
          <a:xfrm>
            <a:off x="195638" y="613318"/>
            <a:ext cx="3787203" cy="1003609"/>
          </a:xfrm>
          <a:prstGeom prst="rect">
            <a:avLst/>
          </a:prstGeom>
          <a:gradFill flip="none" rotWithShape="1">
            <a:gsLst>
              <a:gs pos="0">
                <a:srgbClr val="3086AB">
                  <a:shade val="30000"/>
                  <a:satMod val="115000"/>
                </a:srgbClr>
              </a:gs>
              <a:gs pos="50000">
                <a:srgbClr val="3086AB">
                  <a:shade val="67500"/>
                  <a:satMod val="115000"/>
                </a:srgbClr>
              </a:gs>
              <a:gs pos="100000">
                <a:srgbClr val="3086AB">
                  <a:shade val="100000"/>
                  <a:satMod val="115000"/>
                </a:srgbClr>
              </a:gs>
            </a:gsLst>
            <a:lin ang="2700000" scaled="1"/>
            <a:tileRect/>
          </a:gradFill>
          <a:ln w="19050">
            <a:solidFill>
              <a:srgbClr val="3086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22" name="Picture 21">
            <a:extLst>
              <a:ext uri="{FF2B5EF4-FFF2-40B4-BE49-F238E27FC236}">
                <a16:creationId xmlns:a16="http://schemas.microsoft.com/office/drawing/2014/main" id="{E14629BD-5D6A-4854-A02A-4DB51AF156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
        <p:nvSpPr>
          <p:cNvPr id="23" name="Content Placeholder 11">
            <a:extLst>
              <a:ext uri="{FF2B5EF4-FFF2-40B4-BE49-F238E27FC236}">
                <a16:creationId xmlns:a16="http://schemas.microsoft.com/office/drawing/2014/main" id="{710C000D-2788-4B29-9AEE-5143CD61DFAF}"/>
              </a:ext>
            </a:extLst>
          </p:cNvPr>
          <p:cNvSpPr>
            <a:spLocks noGrp="1"/>
          </p:cNvSpPr>
          <p:nvPr>
            <p:ph sz="quarter" idx="17" hasCustomPrompt="1"/>
          </p:nvPr>
        </p:nvSpPr>
        <p:spPr>
          <a:xfrm>
            <a:off x="262545" y="674945"/>
            <a:ext cx="3696138" cy="897377"/>
          </a:xfrm>
          <a:ln w="19050">
            <a:solidFill>
              <a:srgbClr val="3086AB"/>
            </a:solidFill>
          </a:ln>
        </p:spPr>
        <p:txBody>
          <a:bodyPr anchor="ctr">
            <a:normAutofit/>
          </a:bodyPr>
          <a:lstStyle>
            <a:lvl1pPr marL="0" indent="0" algn="ctr">
              <a:buNone/>
              <a:defRPr sz="1800" b="1">
                <a:solidFill>
                  <a:schemeClr val="bg1"/>
                </a:solidFill>
              </a:defRPr>
            </a:lvl1pPr>
          </a:lstStyle>
          <a:p>
            <a:pPr lvl="0"/>
            <a:r>
              <a:rPr lang="en-US" dirty="0"/>
              <a:t>[Project Name]</a:t>
            </a:r>
          </a:p>
        </p:txBody>
      </p:sp>
    </p:spTree>
    <p:extLst>
      <p:ext uri="{BB962C8B-B14F-4D97-AF65-F5344CB8AC3E}">
        <p14:creationId xmlns:p14="http://schemas.microsoft.com/office/powerpoint/2010/main" val="23628459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 Title Bar Only">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525843D8-BC05-4CA4-9427-6AE321EAC585}"/>
              </a:ext>
            </a:extLst>
          </p:cNvPr>
          <p:cNvSpPr>
            <a:spLocks noGrp="1"/>
          </p:cNvSpPr>
          <p:nvPr>
            <p:ph type="title"/>
          </p:nvPr>
        </p:nvSpPr>
        <p:spPr>
          <a:xfrm>
            <a:off x="548783" y="274638"/>
            <a:ext cx="10972800" cy="64620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Tree>
    <p:extLst>
      <p:ext uri="{BB962C8B-B14F-4D97-AF65-F5344CB8AC3E}">
        <p14:creationId xmlns:p14="http://schemas.microsoft.com/office/powerpoint/2010/main" val="1007953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Footer Placeholder 4">
            <a:extLst>
              <a:ext uri="{FF2B5EF4-FFF2-40B4-BE49-F238E27FC236}">
                <a16:creationId xmlns:a16="http://schemas.microsoft.com/office/drawing/2014/main" id="{B6F25C9A-F8C5-4E28-A305-767D38DCA14C}"/>
              </a:ext>
            </a:extLst>
          </p:cNvPr>
          <p:cNvSpPr>
            <a:spLocks noGrp="1"/>
          </p:cNvSpPr>
          <p:nvPr>
            <p:ph type="ftr" sz="quarter" idx="11"/>
          </p:nvPr>
        </p:nvSpPr>
        <p:spPr>
          <a:xfrm>
            <a:off x="76200" y="6400800"/>
            <a:ext cx="2895600" cy="365125"/>
          </a:xfrm>
        </p:spPr>
        <p:txBody>
          <a:bodyPr/>
          <a:lstStyle/>
          <a:p>
            <a:pPr algn="l"/>
            <a:r>
              <a:rPr lang="en-US" b="1" dirty="0">
                <a:solidFill>
                  <a:schemeClr val="tx2">
                    <a:lumMod val="60000"/>
                    <a:lumOff val="40000"/>
                  </a:schemeClr>
                </a:solidFill>
                <a:latin typeface="Helvetica"/>
                <a:cs typeface="Helvetica"/>
              </a:rPr>
              <a:t>www.fda.gov</a:t>
            </a:r>
          </a:p>
        </p:txBody>
      </p:sp>
      <p:pic>
        <p:nvPicPr>
          <p:cNvPr id="13" name="Picture 12" descr="FDA_FullColor_Monogram.jpg">
            <a:extLst>
              <a:ext uri="{FF2B5EF4-FFF2-40B4-BE49-F238E27FC236}">
                <a16:creationId xmlns:a16="http://schemas.microsoft.com/office/drawing/2014/main" id="{A59DE86F-741D-46D8-A10F-381EBEA34A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00" y="152400"/>
            <a:ext cx="620543" cy="743080"/>
          </a:xfrm>
          <a:prstGeom prst="rect">
            <a:avLst/>
          </a:prstGeom>
        </p:spPr>
      </p:pic>
    </p:spTree>
    <p:extLst>
      <p:ext uri="{BB962C8B-B14F-4D97-AF65-F5344CB8AC3E}">
        <p14:creationId xmlns:p14="http://schemas.microsoft.com/office/powerpoint/2010/main" val="150140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E581F3-6C7B-CC4B-89AD-F533C4F865E7}"/>
              </a:ext>
            </a:extLst>
          </p:cNvPr>
          <p:cNvSpPr/>
          <p:nvPr/>
        </p:nvSpPr>
        <p:spPr>
          <a:xfrm>
            <a:off x="0" y="0"/>
            <a:ext cx="12192000" cy="1389888"/>
          </a:xfrm>
          <a:prstGeom prst="rect">
            <a:avLst/>
          </a:prstGeom>
          <a:gradFill flip="none" rotWithShape="1">
            <a:gsLst>
              <a:gs pos="97000">
                <a:srgbClr val="3086AB"/>
              </a:gs>
              <a:gs pos="48000">
                <a:srgbClr val="3086AB"/>
              </a:gs>
              <a:gs pos="100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91CEBD-8A79-A849-A78D-03A66FB62E1E}"/>
              </a:ext>
            </a:extLst>
          </p:cNvPr>
          <p:cNvSpPr>
            <a:spLocks noGrp="1"/>
          </p:cNvSpPr>
          <p:nvPr>
            <p:ph type="title"/>
          </p:nvPr>
        </p:nvSpPr>
        <p:spPr>
          <a:xfrm>
            <a:off x="0" y="32162"/>
            <a:ext cx="12192000" cy="1325563"/>
          </a:xfrm>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172AD5-0BA6-9448-8C9F-50A017A2CE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5C5FF2-5A67-3D44-9F53-AF065C67DD74}"/>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5" name="Footer Placeholder 4">
            <a:extLst>
              <a:ext uri="{FF2B5EF4-FFF2-40B4-BE49-F238E27FC236}">
                <a16:creationId xmlns:a16="http://schemas.microsoft.com/office/drawing/2014/main" id="{9BABF0BF-A6F8-D249-AB19-E8969996D0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B0FDC-4791-B647-B4C0-EAD4E0CA2650}"/>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8" name="Rectangle 7">
            <a:extLst>
              <a:ext uri="{FF2B5EF4-FFF2-40B4-BE49-F238E27FC236}">
                <a16:creationId xmlns:a16="http://schemas.microsoft.com/office/drawing/2014/main" id="{46F68700-FC05-5641-BBEC-BA35DC5D3ADC}"/>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9" name="Picture 8">
            <a:extLst>
              <a:ext uri="{FF2B5EF4-FFF2-40B4-BE49-F238E27FC236}">
                <a16:creationId xmlns:a16="http://schemas.microsoft.com/office/drawing/2014/main" id="{4B3AD35D-17FA-AF4F-B91E-7233BF8E35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63407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7BF70-C62D-E44B-9C93-00674DAFE0E7}"/>
              </a:ext>
            </a:extLst>
          </p:cNvPr>
          <p:cNvSpPr>
            <a:spLocks noGrp="1"/>
          </p:cNvSpPr>
          <p:nvPr>
            <p:ph type="title"/>
          </p:nvPr>
        </p:nvSpPr>
        <p:spPr>
          <a:xfrm>
            <a:off x="838200" y="887123"/>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AAC9E5-6901-3842-A7A7-12EE0460C659}"/>
              </a:ext>
            </a:extLst>
          </p:cNvPr>
          <p:cNvSpPr>
            <a:spLocks noGrp="1"/>
          </p:cNvSpPr>
          <p:nvPr>
            <p:ph type="body" idx="1"/>
          </p:nvPr>
        </p:nvSpPr>
        <p:spPr>
          <a:xfrm>
            <a:off x="838200" y="376684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BAB5A6-6CD1-234A-8F57-945041AE4B5B}"/>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5" name="Footer Placeholder 4">
            <a:extLst>
              <a:ext uri="{FF2B5EF4-FFF2-40B4-BE49-F238E27FC236}">
                <a16:creationId xmlns:a16="http://schemas.microsoft.com/office/drawing/2014/main" id="{1CECE37A-CACC-9143-A15A-4570E21F5B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D12E4-F23F-EC4F-9EBB-554740F6DE6F}"/>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10" name="Rectangle 9">
            <a:extLst>
              <a:ext uri="{FF2B5EF4-FFF2-40B4-BE49-F238E27FC236}">
                <a16:creationId xmlns:a16="http://schemas.microsoft.com/office/drawing/2014/main" id="{25DE2262-3EAF-294F-9276-7B015B927C16}"/>
              </a:ext>
            </a:extLst>
          </p:cNvPr>
          <p:cNvSpPr/>
          <p:nvPr/>
        </p:nvSpPr>
        <p:spPr>
          <a:xfrm>
            <a:off x="-11723" y="5503281"/>
            <a:ext cx="12192000" cy="1389888"/>
          </a:xfrm>
          <a:prstGeom prst="rect">
            <a:avLst/>
          </a:prstGeom>
          <a:gradFill flip="none" rotWithShape="1">
            <a:gsLst>
              <a:gs pos="100000">
                <a:srgbClr val="3086AB"/>
              </a:gs>
              <a:gs pos="4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40A91CED-FB15-A545-8166-66AEA6B4AFA6}"/>
              </a:ext>
            </a:extLst>
          </p:cNvPr>
          <p:cNvCxnSpPr>
            <a:cxnSpLocks/>
          </p:cNvCxnSpPr>
          <p:nvPr/>
        </p:nvCxnSpPr>
        <p:spPr>
          <a:xfrm>
            <a:off x="-11723" y="5468081"/>
            <a:ext cx="12192000" cy="0"/>
          </a:xfrm>
          <a:prstGeom prst="line">
            <a:avLst/>
          </a:prstGeom>
          <a:ln w="76200" cmpd="sng">
            <a:solidFill>
              <a:srgbClr val="FFA004"/>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529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E629AFE-D24C-DF4E-8808-A7C98AC09EA3}"/>
              </a:ext>
            </a:extLst>
          </p:cNvPr>
          <p:cNvSpPr/>
          <p:nvPr/>
        </p:nvSpPr>
        <p:spPr>
          <a:xfrm>
            <a:off x="0" y="0"/>
            <a:ext cx="12192000" cy="1389888"/>
          </a:xfrm>
          <a:prstGeom prst="rect">
            <a:avLst/>
          </a:prstGeom>
          <a:gradFill flip="none" rotWithShape="1">
            <a:gsLst>
              <a:gs pos="99000">
                <a:srgbClr val="3086AB"/>
              </a:gs>
              <a:gs pos="50000">
                <a:srgbClr val="3086AB"/>
              </a:gs>
              <a:gs pos="100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423330-8404-CF49-96D1-CB13A98788EA}"/>
              </a:ext>
            </a:extLst>
          </p:cNvPr>
          <p:cNvSpPr>
            <a:spLocks noGrp="1"/>
          </p:cNvSpPr>
          <p:nvPr>
            <p:ph type="title"/>
          </p:nvPr>
        </p:nvSpPr>
        <p:spPr>
          <a:xfrm>
            <a:off x="0" y="0"/>
            <a:ext cx="12192000" cy="1389888"/>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866C859-921B-BE4E-B2F9-F2FFF57545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F900C2-20DD-AF45-9941-8255D622E7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5C17F7-2652-8846-9D90-DF764469CD67}"/>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6" name="Footer Placeholder 5">
            <a:extLst>
              <a:ext uri="{FF2B5EF4-FFF2-40B4-BE49-F238E27FC236}">
                <a16:creationId xmlns:a16="http://schemas.microsoft.com/office/drawing/2014/main" id="{4B9A9667-6F35-DF47-AEA0-C89D48A00E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03F24E-8EB3-6748-A1C5-9613BFA1C4F3}"/>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8" name="Rectangle 7">
            <a:extLst>
              <a:ext uri="{FF2B5EF4-FFF2-40B4-BE49-F238E27FC236}">
                <a16:creationId xmlns:a16="http://schemas.microsoft.com/office/drawing/2014/main" id="{0296711B-029F-EF44-88D8-7C777CBCA21C}"/>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9" name="Picture 8">
            <a:extLst>
              <a:ext uri="{FF2B5EF4-FFF2-40B4-BE49-F238E27FC236}">
                <a16:creationId xmlns:a16="http://schemas.microsoft.com/office/drawing/2014/main" id="{55B4E9CC-EB55-C246-8C2F-ABC8F933FB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4105384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A3C6DD0-966D-B547-91F3-1691612E85CE}"/>
              </a:ext>
            </a:extLst>
          </p:cNvPr>
          <p:cNvSpPr/>
          <p:nvPr/>
        </p:nvSpPr>
        <p:spPr>
          <a:xfrm>
            <a:off x="0" y="13050"/>
            <a:ext cx="12192000" cy="1389888"/>
          </a:xfrm>
          <a:prstGeom prst="rect">
            <a:avLst/>
          </a:prstGeom>
          <a:gradFill flip="none" rotWithShape="1">
            <a:gsLst>
              <a:gs pos="99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031282-0EA6-C943-9E9A-4132ADAC2FAC}"/>
              </a:ext>
            </a:extLst>
          </p:cNvPr>
          <p:cNvSpPr>
            <a:spLocks noGrp="1"/>
          </p:cNvSpPr>
          <p:nvPr>
            <p:ph type="title"/>
          </p:nvPr>
        </p:nvSpPr>
        <p:spPr>
          <a:xfrm>
            <a:off x="0" y="46892"/>
            <a:ext cx="12192000" cy="1325563"/>
          </a:xfrm>
        </p:spPr>
        <p:txBody>
          <a:bodyPr/>
          <a:lstStyle>
            <a:lvl1pPr>
              <a:defRPr>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5FFB0C3-A8F0-7F4C-AFE9-B952E96C35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60FB2D-C9C9-8944-AB33-4EEAAB09C0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CE6FA-E06E-374E-B5F8-860BE74A8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2CC6AB-D39C-7E4D-9B67-7C227694B57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BEA18-9DBB-3E45-A1A1-05978A7E5E52}"/>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8" name="Footer Placeholder 7">
            <a:extLst>
              <a:ext uri="{FF2B5EF4-FFF2-40B4-BE49-F238E27FC236}">
                <a16:creationId xmlns:a16="http://schemas.microsoft.com/office/drawing/2014/main" id="{86582535-90AC-ED4E-90E2-EBD075B68D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40EA15-908D-764A-9581-82328997A8AC}"/>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10" name="Rectangle 9">
            <a:extLst>
              <a:ext uri="{FF2B5EF4-FFF2-40B4-BE49-F238E27FC236}">
                <a16:creationId xmlns:a16="http://schemas.microsoft.com/office/drawing/2014/main" id="{B360819A-A7A8-6B4D-98D1-1BA950081991}"/>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11" name="Picture 10">
            <a:extLst>
              <a:ext uri="{FF2B5EF4-FFF2-40B4-BE49-F238E27FC236}">
                <a16:creationId xmlns:a16="http://schemas.microsoft.com/office/drawing/2014/main" id="{3D29F18C-EEA7-5B45-8CEF-B35B37EE03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2182184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1088D21-89E3-3D42-885E-36D17FA619B4}"/>
              </a:ext>
            </a:extLst>
          </p:cNvPr>
          <p:cNvSpPr/>
          <p:nvPr/>
        </p:nvSpPr>
        <p:spPr>
          <a:xfrm>
            <a:off x="0" y="0"/>
            <a:ext cx="12192000" cy="1389888"/>
          </a:xfrm>
          <a:prstGeom prst="rect">
            <a:avLst/>
          </a:prstGeom>
          <a:gradFill flip="none" rotWithShape="1">
            <a:gsLst>
              <a:gs pos="98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7C6AF6-15AA-934A-A8EE-25FAEA92198E}"/>
              </a:ext>
            </a:extLst>
          </p:cNvPr>
          <p:cNvSpPr>
            <a:spLocks noGrp="1"/>
          </p:cNvSpPr>
          <p:nvPr>
            <p:ph type="title"/>
          </p:nvPr>
        </p:nvSpPr>
        <p:spPr>
          <a:xfrm>
            <a:off x="0" y="0"/>
            <a:ext cx="12192000" cy="1389888"/>
          </a:xfrm>
        </p:spPr>
        <p:txBody>
          <a:bodyPr/>
          <a:lstStyle>
            <a:lvl1pP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B8D434C5-CB35-3240-B967-2EE1F6C4B0EF}"/>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4" name="Footer Placeholder 3">
            <a:extLst>
              <a:ext uri="{FF2B5EF4-FFF2-40B4-BE49-F238E27FC236}">
                <a16:creationId xmlns:a16="http://schemas.microsoft.com/office/drawing/2014/main" id="{4378DBFB-77EC-814B-BAD7-018F50A5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0CF1FD-4C8F-9241-BD09-58A93857D9A9}"/>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6" name="Rectangle 5">
            <a:extLst>
              <a:ext uri="{FF2B5EF4-FFF2-40B4-BE49-F238E27FC236}">
                <a16:creationId xmlns:a16="http://schemas.microsoft.com/office/drawing/2014/main" id="{2C24783D-E74E-2649-8ADB-E431ECED88E2}"/>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7" name="Picture 6">
            <a:extLst>
              <a:ext uri="{FF2B5EF4-FFF2-40B4-BE49-F238E27FC236}">
                <a16:creationId xmlns:a16="http://schemas.microsoft.com/office/drawing/2014/main" id="{80A91349-17FC-FB46-A6E0-9C513F472C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78361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8D434C5-CB35-3240-B967-2EE1F6C4B0EF}"/>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4" name="Footer Placeholder 3">
            <a:extLst>
              <a:ext uri="{FF2B5EF4-FFF2-40B4-BE49-F238E27FC236}">
                <a16:creationId xmlns:a16="http://schemas.microsoft.com/office/drawing/2014/main" id="{4378DBFB-77EC-814B-BAD7-018F50A5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0CF1FD-4C8F-9241-BD09-58A93857D9A9}"/>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6" name="Rectangle 5">
            <a:extLst>
              <a:ext uri="{FF2B5EF4-FFF2-40B4-BE49-F238E27FC236}">
                <a16:creationId xmlns:a16="http://schemas.microsoft.com/office/drawing/2014/main" id="{2C24783D-E74E-2649-8ADB-E431ECED88E2}"/>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7" name="Picture 6">
            <a:extLst>
              <a:ext uri="{FF2B5EF4-FFF2-40B4-BE49-F238E27FC236}">
                <a16:creationId xmlns:a16="http://schemas.microsoft.com/office/drawing/2014/main" id="{80A91349-17FC-FB46-A6E0-9C513F472C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3934340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F0023-9831-9D4B-A05B-F0F966711956}"/>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3" name="Footer Placeholder 2">
            <a:extLst>
              <a:ext uri="{FF2B5EF4-FFF2-40B4-BE49-F238E27FC236}">
                <a16:creationId xmlns:a16="http://schemas.microsoft.com/office/drawing/2014/main" id="{0458934B-3256-724A-9DC9-E4DCFBA67B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27C9E4-906D-5D46-A06E-53C894E0442C}"/>
              </a:ext>
            </a:extLst>
          </p:cNvPr>
          <p:cNvSpPr>
            <a:spLocks noGrp="1"/>
          </p:cNvSpPr>
          <p:nvPr>
            <p:ph type="sldNum" sz="quarter" idx="12"/>
          </p:nvPr>
        </p:nvSpPr>
        <p:spPr/>
        <p:txBody>
          <a:bodyPr/>
          <a:lstStyle/>
          <a:p>
            <a:fld id="{BD8BB987-F618-424C-8E1A-D17225677942}" type="slidenum">
              <a:rPr lang="en-US" smtClean="0"/>
              <a:t>‹#›</a:t>
            </a:fld>
            <a:endParaRPr lang="en-US"/>
          </a:p>
        </p:txBody>
      </p:sp>
    </p:spTree>
    <p:extLst>
      <p:ext uri="{BB962C8B-B14F-4D97-AF65-F5344CB8AC3E}">
        <p14:creationId xmlns:p14="http://schemas.microsoft.com/office/powerpoint/2010/main" val="28833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4DBFDF3-8496-434F-9596-B44B49C860DC}"/>
              </a:ext>
            </a:extLst>
          </p:cNvPr>
          <p:cNvSpPr/>
          <p:nvPr/>
        </p:nvSpPr>
        <p:spPr>
          <a:xfrm>
            <a:off x="0" y="0"/>
            <a:ext cx="4772025" cy="1389888"/>
          </a:xfrm>
          <a:prstGeom prst="rect">
            <a:avLst/>
          </a:prstGeom>
          <a:gradFill flip="none" rotWithShape="1">
            <a:gsLst>
              <a:gs pos="100000">
                <a:srgbClr val="3086AB"/>
              </a:gs>
              <a:gs pos="50000">
                <a:srgbClr val="3086AB"/>
              </a:gs>
              <a:gs pos="0">
                <a:srgbClr val="B3C9D9"/>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918B3F-2F21-1048-8A0F-DF3EAA498634}"/>
              </a:ext>
            </a:extLst>
          </p:cNvPr>
          <p:cNvSpPr>
            <a:spLocks noGrp="1"/>
          </p:cNvSpPr>
          <p:nvPr>
            <p:ph type="title"/>
          </p:nvPr>
        </p:nvSpPr>
        <p:spPr>
          <a:xfrm>
            <a:off x="0" y="0"/>
            <a:ext cx="4772025" cy="1389888"/>
          </a:xfrm>
        </p:spPr>
        <p:txBody>
          <a:bodyPr anchor="b"/>
          <a:lstStyle>
            <a:lvl1pPr>
              <a:defRPr sz="32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F68832A-E474-A840-B530-3FAE2E8929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52389A-BBBC-BF4B-9900-00CA3E0CB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7358B6-11A2-D243-8AC2-7D5A92306E24}"/>
              </a:ext>
            </a:extLst>
          </p:cNvPr>
          <p:cNvSpPr>
            <a:spLocks noGrp="1"/>
          </p:cNvSpPr>
          <p:nvPr>
            <p:ph type="dt" sz="half" idx="10"/>
          </p:nvPr>
        </p:nvSpPr>
        <p:spPr/>
        <p:txBody>
          <a:bodyPr/>
          <a:lstStyle/>
          <a:p>
            <a:fld id="{7878B26E-5CFE-422D-A838-F9D8E9910B53}" type="datetimeFigureOut">
              <a:rPr lang="en-US" smtClean="0"/>
              <a:t>7/10/19</a:t>
            </a:fld>
            <a:endParaRPr lang="en-US"/>
          </a:p>
        </p:txBody>
      </p:sp>
      <p:sp>
        <p:nvSpPr>
          <p:cNvPr id="6" name="Footer Placeholder 5">
            <a:extLst>
              <a:ext uri="{FF2B5EF4-FFF2-40B4-BE49-F238E27FC236}">
                <a16:creationId xmlns:a16="http://schemas.microsoft.com/office/drawing/2014/main" id="{773901E1-1716-F54A-875B-F930E29C9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54362-0F9D-B048-889B-F028BD7EA4C5}"/>
              </a:ext>
            </a:extLst>
          </p:cNvPr>
          <p:cNvSpPr>
            <a:spLocks noGrp="1"/>
          </p:cNvSpPr>
          <p:nvPr>
            <p:ph type="sldNum" sz="quarter" idx="12"/>
          </p:nvPr>
        </p:nvSpPr>
        <p:spPr/>
        <p:txBody>
          <a:bodyPr/>
          <a:lstStyle/>
          <a:p>
            <a:fld id="{BD8BB987-F618-424C-8E1A-D17225677942}" type="slidenum">
              <a:rPr lang="en-US" smtClean="0"/>
              <a:t>‹#›</a:t>
            </a:fld>
            <a:endParaRPr lang="en-US"/>
          </a:p>
        </p:txBody>
      </p:sp>
      <p:sp>
        <p:nvSpPr>
          <p:cNvPr id="8" name="Rectangle 7">
            <a:extLst>
              <a:ext uri="{FF2B5EF4-FFF2-40B4-BE49-F238E27FC236}">
                <a16:creationId xmlns:a16="http://schemas.microsoft.com/office/drawing/2014/main" id="{1A30CC76-7B76-E642-A0A5-1794CCC4CC86}"/>
              </a:ext>
            </a:extLst>
          </p:cNvPr>
          <p:cNvSpPr/>
          <p:nvPr/>
        </p:nvSpPr>
        <p:spPr>
          <a:xfrm>
            <a:off x="0" y="6359321"/>
            <a:ext cx="12192000" cy="498679"/>
          </a:xfrm>
          <a:prstGeom prst="rect">
            <a:avLst/>
          </a:prstGeom>
          <a:gradFill flip="none" rotWithShape="1">
            <a:gsLst>
              <a:gs pos="0">
                <a:srgbClr val="E0752D"/>
              </a:gs>
              <a:gs pos="69000">
                <a:srgbClr val="EDAC7B"/>
              </a:gs>
              <a:gs pos="100000">
                <a:srgbClr val="F2C8A7"/>
              </a:gs>
            </a:gsLst>
            <a:path path="circle">
              <a:fillToRect l="100000" t="100000"/>
            </a:path>
            <a:tileRect r="-100000" b="-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http://</a:t>
            </a:r>
            <a:r>
              <a:rPr lang="en-US" dirty="0" err="1"/>
              <a:t>hspconsortium.org</a:t>
            </a:r>
            <a:endParaRPr lang="en-US" dirty="0"/>
          </a:p>
        </p:txBody>
      </p:sp>
      <p:pic>
        <p:nvPicPr>
          <p:cNvPr id="9" name="Picture 8">
            <a:extLst>
              <a:ext uri="{FF2B5EF4-FFF2-40B4-BE49-F238E27FC236}">
                <a16:creationId xmlns:a16="http://schemas.microsoft.com/office/drawing/2014/main" id="{4AFDEC61-660A-C041-B6C7-6BC83D4CF1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73" y="6389988"/>
            <a:ext cx="1825656" cy="422689"/>
          </a:xfrm>
          <a:prstGeom prst="rect">
            <a:avLst/>
          </a:prstGeom>
        </p:spPr>
      </p:pic>
    </p:spTree>
    <p:extLst>
      <p:ext uri="{BB962C8B-B14F-4D97-AF65-F5344CB8AC3E}">
        <p14:creationId xmlns:p14="http://schemas.microsoft.com/office/powerpoint/2010/main" val="154209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0A243C-514C-DD4F-B7F1-F6CE34C540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05BBB5-F8F2-7F48-BEE1-9E74D994FD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BD041-5E47-1147-8DC7-E680BD04DD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8B26E-5CFE-422D-A838-F9D8E9910B53}" type="datetimeFigureOut">
              <a:rPr lang="en-US" smtClean="0"/>
              <a:t>7/10/19</a:t>
            </a:fld>
            <a:endParaRPr lang="en-US"/>
          </a:p>
        </p:txBody>
      </p:sp>
      <p:sp>
        <p:nvSpPr>
          <p:cNvPr id="5" name="Footer Placeholder 4">
            <a:extLst>
              <a:ext uri="{FF2B5EF4-FFF2-40B4-BE49-F238E27FC236}">
                <a16:creationId xmlns:a16="http://schemas.microsoft.com/office/drawing/2014/main" id="{9758D1E2-D62A-4945-96BF-CC16A1A376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736C82-A7D0-F342-9759-8A439E21FE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BB987-F618-424C-8E1A-D17225677942}" type="slidenum">
              <a:rPr lang="en-US" smtClean="0"/>
              <a:t>‹#›</a:t>
            </a:fld>
            <a:endParaRPr lang="en-US"/>
          </a:p>
        </p:txBody>
      </p:sp>
    </p:spTree>
    <p:extLst>
      <p:ext uri="{BB962C8B-B14F-4D97-AF65-F5344CB8AC3E}">
        <p14:creationId xmlns:p14="http://schemas.microsoft.com/office/powerpoint/2010/main" val="982818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image" Target="../media/image15.sv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png"/><Relationship Id="rId1" Type="http://schemas.openxmlformats.org/officeDocument/2006/relationships/slideLayout" Target="../slideLayouts/slideLayout15.xml"/><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bmp"/><Relationship Id="rId9" Type="http://schemas.openxmlformats.org/officeDocument/2006/relationships/image" Target="../media/image21.png"/><Relationship Id="rId14" Type="http://schemas.openxmlformats.org/officeDocument/2006/relationships/image" Target="../media/image2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68DD9-D433-48AD-824F-A6BEDCED81C1}"/>
              </a:ext>
            </a:extLst>
          </p:cNvPr>
          <p:cNvSpPr>
            <a:spLocks noGrp="1"/>
          </p:cNvSpPr>
          <p:nvPr>
            <p:ph type="ctrTitle"/>
          </p:nvPr>
        </p:nvSpPr>
        <p:spPr/>
        <p:txBody>
          <a:bodyPr/>
          <a:lstStyle/>
          <a:p>
            <a:r>
              <a:rPr lang="en-US" dirty="0"/>
              <a:t>Projects Overview</a:t>
            </a:r>
          </a:p>
        </p:txBody>
      </p:sp>
      <p:sp>
        <p:nvSpPr>
          <p:cNvPr id="3" name="Subtitle 2">
            <a:extLst>
              <a:ext uri="{FF2B5EF4-FFF2-40B4-BE49-F238E27FC236}">
                <a16:creationId xmlns:a16="http://schemas.microsoft.com/office/drawing/2014/main" id="{F543EC38-C7EB-452E-B472-D1C0F9AE7639}"/>
              </a:ext>
            </a:extLst>
          </p:cNvPr>
          <p:cNvSpPr>
            <a:spLocks noGrp="1"/>
          </p:cNvSpPr>
          <p:nvPr>
            <p:ph type="subTitle" idx="1"/>
          </p:nvPr>
        </p:nvSpPr>
        <p:spPr/>
        <p:txBody>
          <a:bodyPr/>
          <a:lstStyle/>
          <a:p>
            <a:r>
              <a:rPr lang="en-US" dirty="0"/>
              <a:t>Projects Workgroup:</a:t>
            </a:r>
          </a:p>
          <a:p>
            <a:r>
              <a:rPr lang="en-US" dirty="0"/>
              <a:t>Seth Blumenthal, Steve Bratt, Laura </a:t>
            </a:r>
            <a:r>
              <a:rPr lang="en-US" dirty="0" err="1"/>
              <a:t>Heermann</a:t>
            </a:r>
            <a:r>
              <a:rPr lang="en-US" dirty="0"/>
              <a:t>-Langford, Susan </a:t>
            </a:r>
            <a:r>
              <a:rPr lang="en-US" dirty="0" err="1"/>
              <a:t>Matney</a:t>
            </a:r>
            <a:r>
              <a:rPr lang="en-US" dirty="0"/>
              <a:t>, Julia </a:t>
            </a:r>
            <a:r>
              <a:rPr lang="en-US" dirty="0" err="1"/>
              <a:t>Skapik</a:t>
            </a:r>
            <a:r>
              <a:rPr lang="en-US" dirty="0"/>
              <a:t>, James </a:t>
            </a:r>
            <a:r>
              <a:rPr lang="en-US" dirty="0" err="1"/>
              <a:t>Tcheng</a:t>
            </a:r>
            <a:r>
              <a:rPr lang="en-US" dirty="0"/>
              <a:t>, Virginia Riehl </a:t>
            </a:r>
          </a:p>
        </p:txBody>
      </p:sp>
      <p:sp>
        <p:nvSpPr>
          <p:cNvPr id="4" name="TextBox 3">
            <a:extLst>
              <a:ext uri="{FF2B5EF4-FFF2-40B4-BE49-F238E27FC236}">
                <a16:creationId xmlns:a16="http://schemas.microsoft.com/office/drawing/2014/main" id="{6CBFE003-4342-3949-862A-4F042E2A83C2}"/>
              </a:ext>
            </a:extLst>
          </p:cNvPr>
          <p:cNvSpPr txBox="1"/>
          <p:nvPr/>
        </p:nvSpPr>
        <p:spPr>
          <a:xfrm>
            <a:off x="609599" y="766515"/>
            <a:ext cx="11004331" cy="830997"/>
          </a:xfrm>
          <a:prstGeom prst="rect">
            <a:avLst/>
          </a:prstGeom>
          <a:solidFill>
            <a:schemeClr val="accent1">
              <a:lumMod val="20000"/>
              <a:lumOff val="80000"/>
            </a:schemeClr>
          </a:solidFill>
          <a:ln>
            <a:solidFill>
              <a:schemeClr val="accent1">
                <a:lumMod val="75000"/>
              </a:schemeClr>
            </a:solidFill>
          </a:ln>
        </p:spPr>
        <p:txBody>
          <a:bodyPr wrap="square" rtlCol="0" anchor="ctr" anchorCtr="0">
            <a:spAutoFit/>
          </a:bodyPr>
          <a:lstStyle/>
          <a:p>
            <a:pPr algn="ctr"/>
            <a:r>
              <a:rPr lang="en-US" sz="4800" dirty="0">
                <a:solidFill>
                  <a:schemeClr val="accent1"/>
                </a:solidFill>
                <a:effectLst>
                  <a:glow rad="139700">
                    <a:schemeClr val="accent1">
                      <a:alpha val="27000"/>
                    </a:schemeClr>
                  </a:glow>
                  <a:outerShdw blurRad="609600" dist="50800" dir="5400000" algn="ctr" rotWithShape="0">
                    <a:schemeClr val="accent1">
                      <a:lumMod val="75000"/>
                      <a:alpha val="50000"/>
                    </a:schemeClr>
                  </a:outerShdw>
                </a:effectLst>
                <a:latin typeface="Baskerville" panose="02020502070401020303" pitchFamily="18" charset="0"/>
              </a:rPr>
              <a:t>LOGICA HEALTH</a:t>
            </a:r>
          </a:p>
        </p:txBody>
      </p:sp>
    </p:spTree>
    <p:extLst>
      <p:ext uri="{BB962C8B-B14F-4D97-AF65-F5344CB8AC3E}">
        <p14:creationId xmlns:p14="http://schemas.microsoft.com/office/powerpoint/2010/main" val="2613685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95BB-3282-46E8-A81E-7D7F70F0347B}"/>
              </a:ext>
            </a:extLst>
          </p:cNvPr>
          <p:cNvSpPr>
            <a:spLocks noGrp="1"/>
          </p:cNvSpPr>
          <p:nvPr>
            <p:ph type="title"/>
          </p:nvPr>
        </p:nvSpPr>
        <p:spPr/>
        <p:txBody>
          <a:bodyPr/>
          <a:lstStyle/>
          <a:p>
            <a:r>
              <a:rPr lang="en-US" dirty="0"/>
              <a:t>CIIC Commitments</a:t>
            </a:r>
          </a:p>
        </p:txBody>
      </p:sp>
      <p:sp>
        <p:nvSpPr>
          <p:cNvPr id="3" name="Content Placeholder 2">
            <a:extLst>
              <a:ext uri="{FF2B5EF4-FFF2-40B4-BE49-F238E27FC236}">
                <a16:creationId xmlns:a16="http://schemas.microsoft.com/office/drawing/2014/main" id="{A7BB5299-D9B4-4782-8B19-7EA58F792AE1}"/>
              </a:ext>
            </a:extLst>
          </p:cNvPr>
          <p:cNvSpPr>
            <a:spLocks noGrp="1"/>
          </p:cNvSpPr>
          <p:nvPr>
            <p:ph idx="1"/>
          </p:nvPr>
        </p:nvSpPr>
        <p:spPr>
          <a:xfrm>
            <a:off x="838200" y="1421546"/>
            <a:ext cx="10515600" cy="4755417"/>
          </a:xfrm>
        </p:spPr>
        <p:txBody>
          <a:bodyPr>
            <a:normAutofit/>
          </a:bodyPr>
          <a:lstStyle/>
          <a:p>
            <a:pPr lvl="0"/>
            <a:r>
              <a:rPr lang="en-US" dirty="0"/>
              <a:t>Having multi-stakeholder involvement throughout the process, including as appropriate the following stakeholder groups</a:t>
            </a:r>
          </a:p>
          <a:p>
            <a:pPr lvl="1">
              <a:buFont typeface="Courier New" panose="02070309020205020404" pitchFamily="49" charset="0"/>
              <a:buChar char="o"/>
            </a:pPr>
            <a:r>
              <a:rPr lang="en-US" dirty="0"/>
              <a:t>Clinical </a:t>
            </a:r>
          </a:p>
          <a:p>
            <a:pPr lvl="1">
              <a:buFont typeface="Courier New" panose="02070309020205020404" pitchFamily="49" charset="0"/>
              <a:buChar char="o"/>
            </a:pPr>
            <a:r>
              <a:rPr lang="en-US" dirty="0"/>
              <a:t>Technical, informatics and terminology</a:t>
            </a:r>
          </a:p>
          <a:p>
            <a:pPr lvl="1">
              <a:buFont typeface="Courier New" panose="02070309020205020404" pitchFamily="49" charset="0"/>
              <a:buChar char="o"/>
            </a:pPr>
            <a:r>
              <a:rPr lang="en-US" dirty="0"/>
              <a:t>Process</a:t>
            </a:r>
          </a:p>
          <a:p>
            <a:pPr lvl="1">
              <a:buFont typeface="Courier New" panose="02070309020205020404" pitchFamily="49" charset="0"/>
              <a:buChar char="o"/>
            </a:pPr>
            <a:r>
              <a:rPr lang="en-US" dirty="0"/>
              <a:t>Implementer</a:t>
            </a:r>
          </a:p>
          <a:p>
            <a:pPr lvl="1">
              <a:buFont typeface="Courier New" panose="02070309020205020404" pitchFamily="49" charset="0"/>
              <a:buChar char="o"/>
            </a:pPr>
            <a:r>
              <a:rPr lang="en-US" dirty="0"/>
              <a:t>System: developers, health information exchanges, registries and others </a:t>
            </a:r>
          </a:p>
          <a:p>
            <a:pPr lvl="1">
              <a:buFont typeface="Courier New" panose="02070309020205020404" pitchFamily="49" charset="0"/>
              <a:buChar char="o"/>
            </a:pPr>
            <a:r>
              <a:rPr lang="en-US" dirty="0"/>
              <a:t>Patient</a:t>
            </a:r>
          </a:p>
          <a:p>
            <a:endParaRPr lang="en-US" dirty="0"/>
          </a:p>
        </p:txBody>
      </p:sp>
    </p:spTree>
    <p:extLst>
      <p:ext uri="{BB962C8B-B14F-4D97-AF65-F5344CB8AC3E}">
        <p14:creationId xmlns:p14="http://schemas.microsoft.com/office/powerpoint/2010/main" val="2232040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77F9-1ADA-4FF9-AFEF-192101D96DCC}"/>
              </a:ext>
            </a:extLst>
          </p:cNvPr>
          <p:cNvSpPr>
            <a:spLocks noGrp="1"/>
          </p:cNvSpPr>
          <p:nvPr>
            <p:ph type="title"/>
          </p:nvPr>
        </p:nvSpPr>
        <p:spPr/>
        <p:txBody>
          <a:bodyPr/>
          <a:lstStyle/>
          <a:p>
            <a:r>
              <a:rPr lang="en-US" dirty="0"/>
              <a:t>Project Acceptance Criteria</a:t>
            </a:r>
          </a:p>
        </p:txBody>
      </p:sp>
      <p:sp>
        <p:nvSpPr>
          <p:cNvPr id="3" name="Content Placeholder 2">
            <a:extLst>
              <a:ext uri="{FF2B5EF4-FFF2-40B4-BE49-F238E27FC236}">
                <a16:creationId xmlns:a16="http://schemas.microsoft.com/office/drawing/2014/main" id="{58A7FA82-B932-4601-9CC3-D051F4C14CAD}"/>
              </a:ext>
            </a:extLst>
          </p:cNvPr>
          <p:cNvSpPr>
            <a:spLocks noGrp="1"/>
          </p:cNvSpPr>
          <p:nvPr>
            <p:ph idx="1"/>
          </p:nvPr>
        </p:nvSpPr>
        <p:spPr>
          <a:xfrm>
            <a:off x="838200" y="1426055"/>
            <a:ext cx="10515600" cy="4351338"/>
          </a:xfrm>
        </p:spPr>
        <p:txBody>
          <a:bodyPr/>
          <a:lstStyle/>
          <a:p>
            <a:pPr>
              <a:buFont typeface="Wingdings" pitchFamily="2" charset="2"/>
              <a:buChar char="q"/>
            </a:pPr>
            <a:r>
              <a:rPr lang="en-US" dirty="0"/>
              <a:t>  Acceptance of CIIC Commitments</a:t>
            </a:r>
          </a:p>
          <a:p>
            <a:pPr>
              <a:buFont typeface="Wingdings" pitchFamily="2" charset="2"/>
              <a:buChar char="q"/>
            </a:pPr>
            <a:r>
              <a:rPr lang="en-US" dirty="0"/>
              <a:t>  Value proposition to advancing interoperability</a:t>
            </a:r>
          </a:p>
          <a:p>
            <a:pPr>
              <a:buFont typeface="Wingdings" pitchFamily="2" charset="2"/>
              <a:buChar char="q"/>
            </a:pPr>
            <a:r>
              <a:rPr lang="en-US" dirty="0"/>
              <a:t>  Sufficient resources to meet the scope of the project</a:t>
            </a:r>
          </a:p>
          <a:p>
            <a:pPr>
              <a:buFont typeface="Wingdings" pitchFamily="2" charset="2"/>
              <a:buChar char="q"/>
            </a:pPr>
            <a:r>
              <a:rPr lang="en-US" dirty="0"/>
              <a:t>  Support for CIIC core services</a:t>
            </a:r>
          </a:p>
          <a:p>
            <a:pPr>
              <a:buFont typeface="Wingdings" pitchFamily="2" charset="2"/>
              <a:buChar char="q"/>
            </a:pPr>
            <a:r>
              <a:rPr lang="en-US" dirty="0"/>
              <a:t>  Open to community feedback and governance</a:t>
            </a:r>
          </a:p>
          <a:p>
            <a:pPr>
              <a:buFont typeface="Wingdings" pitchFamily="2" charset="2"/>
              <a:buChar char="q"/>
            </a:pPr>
            <a:r>
              <a:rPr lang="en-US" dirty="0"/>
              <a:t>  Implementation plan or partners</a:t>
            </a:r>
          </a:p>
          <a:p>
            <a:pPr>
              <a:buFont typeface="Wingdings" pitchFamily="2" charset="2"/>
              <a:buChar char="q"/>
            </a:pPr>
            <a:r>
              <a:rPr lang="en-US" dirty="0"/>
              <a:t>  HSPC/CIIC member</a:t>
            </a:r>
          </a:p>
        </p:txBody>
      </p:sp>
    </p:spTree>
    <p:extLst>
      <p:ext uri="{BB962C8B-B14F-4D97-AF65-F5344CB8AC3E}">
        <p14:creationId xmlns:p14="http://schemas.microsoft.com/office/powerpoint/2010/main" val="214998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D0722-6670-4DAE-96B7-3BE656089804}"/>
              </a:ext>
            </a:extLst>
          </p:cNvPr>
          <p:cNvSpPr>
            <a:spLocks noGrp="1"/>
          </p:cNvSpPr>
          <p:nvPr>
            <p:ph type="title"/>
          </p:nvPr>
        </p:nvSpPr>
        <p:spPr/>
        <p:txBody>
          <a:bodyPr/>
          <a:lstStyle/>
          <a:p>
            <a:r>
              <a:rPr lang="en-US" dirty="0"/>
              <a:t>Project Engagement/Enrollment</a:t>
            </a:r>
          </a:p>
        </p:txBody>
      </p:sp>
      <p:sp>
        <p:nvSpPr>
          <p:cNvPr id="4" name="Striped Right Arrow 3">
            <a:extLst>
              <a:ext uri="{FF2B5EF4-FFF2-40B4-BE49-F238E27FC236}">
                <a16:creationId xmlns:a16="http://schemas.microsoft.com/office/drawing/2014/main" id="{9B346FC8-9790-9D4B-86C6-C0E213DC4E93}"/>
              </a:ext>
            </a:extLst>
          </p:cNvPr>
          <p:cNvSpPr/>
          <p:nvPr/>
        </p:nvSpPr>
        <p:spPr>
          <a:xfrm>
            <a:off x="168165" y="1579316"/>
            <a:ext cx="11866180" cy="4576624"/>
          </a:xfrm>
          <a:prstGeom prst="striped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981B36-FA12-4C13-A7A9-22E032ACE6F6}"/>
              </a:ext>
            </a:extLst>
          </p:cNvPr>
          <p:cNvSpPr>
            <a:spLocks noGrp="1"/>
          </p:cNvSpPr>
          <p:nvPr>
            <p:ph idx="1"/>
          </p:nvPr>
        </p:nvSpPr>
        <p:spPr>
          <a:xfrm>
            <a:off x="838200" y="2816771"/>
            <a:ext cx="10515600" cy="3360191"/>
          </a:xfrm>
        </p:spPr>
        <p:txBody>
          <a:bodyPr/>
          <a:lstStyle/>
          <a:p>
            <a:r>
              <a:rPr lang="en-US" dirty="0"/>
              <a:t>Project provides data to Projects Workgroup and they document and evaluate requirements above </a:t>
            </a:r>
          </a:p>
          <a:p>
            <a:r>
              <a:rPr lang="en-US" dirty="0"/>
              <a:t>Will communicate with project owner until criteria are satisfied</a:t>
            </a:r>
          </a:p>
          <a:p>
            <a:r>
              <a:rPr lang="en-US" dirty="0"/>
              <a:t>Clinical Steering Committee concurrence</a:t>
            </a:r>
          </a:p>
        </p:txBody>
      </p:sp>
    </p:spTree>
    <p:extLst>
      <p:ext uri="{BB962C8B-B14F-4D97-AF65-F5344CB8AC3E}">
        <p14:creationId xmlns:p14="http://schemas.microsoft.com/office/powerpoint/2010/main" val="4174498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164E-2798-43FF-B110-8DA253385B5D}"/>
              </a:ext>
            </a:extLst>
          </p:cNvPr>
          <p:cNvSpPr>
            <a:spLocks noGrp="1"/>
          </p:cNvSpPr>
          <p:nvPr>
            <p:ph type="title"/>
          </p:nvPr>
        </p:nvSpPr>
        <p:spPr/>
        <p:txBody>
          <a:bodyPr/>
          <a:lstStyle/>
          <a:p>
            <a:r>
              <a:rPr lang="en-US" dirty="0"/>
              <a:t>CIIC Project Partners</a:t>
            </a:r>
          </a:p>
        </p:txBody>
      </p:sp>
      <p:graphicFrame>
        <p:nvGraphicFramePr>
          <p:cNvPr id="4" name="Table 3">
            <a:extLst>
              <a:ext uri="{FF2B5EF4-FFF2-40B4-BE49-F238E27FC236}">
                <a16:creationId xmlns:a16="http://schemas.microsoft.com/office/drawing/2014/main" id="{B2EDDE6A-A80C-4B38-BFC8-7D1DC2AED471}"/>
              </a:ext>
            </a:extLst>
          </p:cNvPr>
          <p:cNvGraphicFramePr>
            <a:graphicFrameLocks noGrp="1"/>
          </p:cNvGraphicFramePr>
          <p:nvPr/>
        </p:nvGraphicFramePr>
        <p:xfrm>
          <a:off x="274320" y="1628233"/>
          <a:ext cx="11795760" cy="4581018"/>
        </p:xfrm>
        <a:graphic>
          <a:graphicData uri="http://schemas.openxmlformats.org/drawingml/2006/table">
            <a:tbl>
              <a:tblPr firstRow="1" firstCol="1" bandRow="1"/>
              <a:tblGrid>
                <a:gridCol w="3657600">
                  <a:extLst>
                    <a:ext uri="{9D8B030D-6E8A-4147-A177-3AD203B41FA5}">
                      <a16:colId xmlns:a16="http://schemas.microsoft.com/office/drawing/2014/main" val="1724983381"/>
                    </a:ext>
                  </a:extLst>
                </a:gridCol>
                <a:gridCol w="5760720">
                  <a:extLst>
                    <a:ext uri="{9D8B030D-6E8A-4147-A177-3AD203B41FA5}">
                      <a16:colId xmlns:a16="http://schemas.microsoft.com/office/drawing/2014/main" val="1994687234"/>
                    </a:ext>
                  </a:extLst>
                </a:gridCol>
                <a:gridCol w="2377440">
                  <a:extLst>
                    <a:ext uri="{9D8B030D-6E8A-4147-A177-3AD203B41FA5}">
                      <a16:colId xmlns:a16="http://schemas.microsoft.com/office/drawing/2014/main" val="1409040286"/>
                    </a:ext>
                  </a:extLst>
                </a:gridCol>
              </a:tblGrid>
              <a:tr h="0">
                <a:tc>
                  <a:txBody>
                    <a:bodyPr/>
                    <a:lstStyle/>
                    <a:p>
                      <a:pPr marL="0" marR="0">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Organization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Project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07000"/>
                        </a:lnSpc>
                        <a:spcBef>
                          <a:spcPts val="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Points of Contact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4280690718"/>
                  </a:ext>
                </a:extLst>
              </a:tr>
              <a:tr h="0">
                <a:tc>
                  <a:txBody>
                    <a:bodyPr/>
                    <a:lstStyle/>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PCPI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Duke Clinical Research Institute (DCRI)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Registries on FHIR</a:t>
                      </a:r>
                      <a:r>
                        <a:rPr lang="en-US" sz="16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Chrystal Price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9364187"/>
                  </a:ext>
                </a:extLst>
              </a:tr>
              <a:tr h="0">
                <a:tc>
                  <a:txBody>
                    <a:bodyPr/>
                    <a:lstStyle/>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American Society of Clinical Oncology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MITRE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Cancer Interoperability</a:t>
                      </a:r>
                      <a:r>
                        <a:rPr lang="en-US" sz="16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Steve Bratt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384640"/>
                  </a:ext>
                </a:extLst>
              </a:tr>
              <a:tr h="0">
                <a:tc>
                  <a:txBody>
                    <a:bodyPr/>
                    <a:lstStyle/>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2018 Nursing Big Data Group Intermountain Healthcare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Pain Assessment</a:t>
                      </a:r>
                      <a:r>
                        <a:rPr lang="en-US"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Susan Matney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186974"/>
                  </a:ext>
                </a:extLst>
              </a:tr>
              <a:tr h="0">
                <a:tc>
                  <a:txBody>
                    <a:bodyPr/>
                    <a:lstStyle/>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FDA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Systemic Harmonization and Interoperability Enhancement for Laboratory Data (SHIELD)</a:t>
                      </a:r>
                      <a:r>
                        <a:rPr lang="en-US" sz="16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Michael Waters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756667"/>
                  </a:ext>
                </a:extLst>
              </a:tr>
              <a:tr h="0">
                <a:tc>
                  <a:txBody>
                    <a:bodyPr/>
                    <a:lstStyle/>
                    <a:p>
                      <a:pPr marL="0" marR="0">
                        <a:lnSpc>
                          <a:spcPct val="107000"/>
                        </a:lnSpc>
                        <a:spcBef>
                          <a:spcPts val="0"/>
                        </a:spcBef>
                        <a:spcAft>
                          <a:spcPts val="0"/>
                        </a:spcAft>
                      </a:pPr>
                      <a:r>
                        <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FDA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Women's Health Technology Coordinated Registry Network</a:t>
                      </a:r>
                      <a:r>
                        <a:rPr lang="en-US" sz="16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Terrie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Reed,Behnaz</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Minaei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8100204"/>
                  </a:ext>
                </a:extLst>
              </a:tr>
              <a:tr h="0">
                <a:tc>
                  <a:txBody>
                    <a:bodyPr/>
                    <a:lstStyle/>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National Institute of Diabetes and Digestive and Kidney Diseases (NIDDK)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Development of a Chronic Kidney Disease (CKD) Care Plan </a:t>
                      </a:r>
                      <a:endParaRPr lang="en-US" sz="16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Jenna Norton</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945539"/>
                  </a:ext>
                </a:extLst>
              </a:tr>
              <a:tr h="0">
                <a:tc>
                  <a:txBody>
                    <a:bodyPr/>
                    <a:lstStyle/>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ACOG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DHHS – Office of Population Affairs (OPA)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OPA Family Planning Annual Report</a:t>
                      </a:r>
                      <a:r>
                        <a:rPr lang="en-US" sz="16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Steve Hasley, ACOG CMIO</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4445148"/>
                  </a:ext>
                </a:extLst>
              </a:tr>
              <a:tr h="0">
                <a:tc>
                  <a:txBody>
                    <a:bodyPr/>
                    <a:lstStyle/>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University of Utah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FHIR Implementation Guide for Evidence-Based Disease Management</a:t>
                      </a:r>
                      <a:r>
                        <a:rPr lang="en-US" sz="16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Claude Nanjo</a:t>
                      </a:r>
                    </a:p>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1794933"/>
                  </a:ext>
                </a:extLst>
              </a:tr>
              <a:tr h="0">
                <a:tc>
                  <a:txBody>
                    <a:bodyPr/>
                    <a:lstStyle/>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National Podiatry Association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Intermountain Healthcare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Skin and Wound Assessment</a:t>
                      </a:r>
                      <a:r>
                        <a:rPr lang="en-US"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p>
                      <a:pPr marL="457200" marR="0">
                        <a:lnSpc>
                          <a:spcPct val="107000"/>
                        </a:lnSpc>
                        <a:spcBef>
                          <a:spcPts val="0"/>
                        </a:spcBef>
                        <a:spcAft>
                          <a:spcPts val="0"/>
                        </a:spcAft>
                      </a:pPr>
                      <a:r>
                        <a:rPr lang="en-US"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Susan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Matney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6166864"/>
                  </a:ext>
                </a:extLst>
              </a:tr>
            </a:tbl>
          </a:graphicData>
        </a:graphic>
      </p:graphicFrame>
    </p:spTree>
    <p:extLst>
      <p:ext uri="{BB962C8B-B14F-4D97-AF65-F5344CB8AC3E}">
        <p14:creationId xmlns:p14="http://schemas.microsoft.com/office/powerpoint/2010/main" val="467532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74C91-E4C6-44D0-9923-0AD4F01FC41F}"/>
              </a:ext>
            </a:extLst>
          </p:cNvPr>
          <p:cNvSpPr>
            <a:spLocks noGrp="1"/>
          </p:cNvSpPr>
          <p:nvPr>
            <p:ph type="title" idx="4294967295"/>
          </p:nvPr>
        </p:nvSpPr>
        <p:spPr>
          <a:xfrm>
            <a:off x="620110" y="578644"/>
            <a:ext cx="3636580" cy="5772150"/>
          </a:xfrm>
          <a:solidFill>
            <a:schemeClr val="accent1"/>
          </a:solidFill>
        </p:spPr>
        <p:txBody>
          <a:bodyPr anchor="ctr">
            <a:normAutofit/>
          </a:bodyPr>
          <a:lstStyle/>
          <a:p>
            <a:r>
              <a:rPr lang="en-US" sz="3600" dirty="0">
                <a:solidFill>
                  <a:schemeClr val="bg1"/>
                </a:solidFill>
              </a:rPr>
              <a:t>Registries on FHIR: Needs Addressed</a:t>
            </a:r>
          </a:p>
        </p:txBody>
      </p:sp>
      <p:graphicFrame>
        <p:nvGraphicFramePr>
          <p:cNvPr id="5" name="Content Placeholder 2">
            <a:extLst>
              <a:ext uri="{FF2B5EF4-FFF2-40B4-BE49-F238E27FC236}">
                <a16:creationId xmlns:a16="http://schemas.microsoft.com/office/drawing/2014/main" id="{6C172CC8-79F3-41A5-ADDC-C3A21EA65BEF}"/>
              </a:ext>
            </a:extLst>
          </p:cNvPr>
          <p:cNvGraphicFramePr>
            <a:graphicFrameLocks noGrp="1"/>
          </p:cNvGraphicFramePr>
          <p:nvPr>
            <p:ph idx="4294967295"/>
          </p:nvPr>
        </p:nvGraphicFramePr>
        <p:xfrm>
          <a:off x="4669111" y="604044"/>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4002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E2F33-BE1C-4986-B0FF-863587FC46CE}"/>
              </a:ext>
            </a:extLst>
          </p:cNvPr>
          <p:cNvSpPr>
            <a:spLocks noGrp="1"/>
          </p:cNvSpPr>
          <p:nvPr>
            <p:ph type="title"/>
          </p:nvPr>
        </p:nvSpPr>
        <p:spPr/>
        <p:txBody>
          <a:bodyPr/>
          <a:lstStyle/>
          <a:p>
            <a:r>
              <a:rPr lang="en-US" dirty="0"/>
              <a:t>Registries on FHIR: Challenges</a:t>
            </a:r>
          </a:p>
        </p:txBody>
      </p:sp>
      <p:graphicFrame>
        <p:nvGraphicFramePr>
          <p:cNvPr id="4" name="Content Placeholder 3">
            <a:extLst>
              <a:ext uri="{FF2B5EF4-FFF2-40B4-BE49-F238E27FC236}">
                <a16:creationId xmlns:a16="http://schemas.microsoft.com/office/drawing/2014/main" id="{F2B2AEF1-42A7-4C88-9564-3DDB59ABF0AC}"/>
              </a:ext>
            </a:extLst>
          </p:cNvPr>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4115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825A3-D022-4A22-B0E0-BD7FCF17ABAF}"/>
              </a:ext>
            </a:extLst>
          </p:cNvPr>
          <p:cNvSpPr>
            <a:spLocks noGrp="1"/>
          </p:cNvSpPr>
          <p:nvPr>
            <p:ph type="title"/>
          </p:nvPr>
        </p:nvSpPr>
        <p:spPr>
          <a:xfrm>
            <a:off x="660400" y="4983784"/>
            <a:ext cx="7719381" cy="1096331"/>
          </a:xfrm>
        </p:spPr>
        <p:txBody>
          <a:bodyPr>
            <a:normAutofit/>
          </a:bodyPr>
          <a:lstStyle/>
          <a:p>
            <a:r>
              <a:rPr lang="en-US" dirty="0">
                <a:solidFill>
                  <a:schemeClr val="accent1"/>
                </a:solidFill>
              </a:rPr>
              <a:t>Registries on FHIR: Process</a:t>
            </a:r>
          </a:p>
        </p:txBody>
      </p:sp>
      <p:graphicFrame>
        <p:nvGraphicFramePr>
          <p:cNvPr id="5" name="Content Placeholder 2">
            <a:extLst>
              <a:ext uri="{FF2B5EF4-FFF2-40B4-BE49-F238E27FC236}">
                <a16:creationId xmlns:a16="http://schemas.microsoft.com/office/drawing/2014/main" id="{C6B7BD3B-E382-43E5-9E78-BD2C56D28ED9}"/>
              </a:ext>
            </a:extLst>
          </p:cNvPr>
          <p:cNvGraphicFramePr>
            <a:graphicFrameLocks noGrp="1"/>
          </p:cNvGraphicFramePr>
          <p:nvPr>
            <p:ph idx="1"/>
            <p:extLst>
              <p:ext uri="{D42A27DB-BD31-4B8C-83A1-F6EECF244321}">
                <p14:modId xmlns:p14="http://schemas.microsoft.com/office/powerpoint/2010/main" val="3882051337"/>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587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30BD3075-EE3B-4C0E-9CBC-EE9A0393FFF6}"/>
              </a:ext>
            </a:extLst>
          </p:cNvPr>
          <p:cNvCxnSpPr>
            <a:cxnSpLocks/>
            <a:endCxn id="24" idx="0"/>
          </p:cNvCxnSpPr>
          <p:nvPr/>
        </p:nvCxnSpPr>
        <p:spPr>
          <a:xfrm>
            <a:off x="10499332" y="5468029"/>
            <a:ext cx="539258" cy="471476"/>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A577835D-BA0B-46DC-AA50-CB446162D1CD}"/>
              </a:ext>
            </a:extLst>
          </p:cNvPr>
          <p:cNvSpPr/>
          <p:nvPr/>
        </p:nvSpPr>
        <p:spPr>
          <a:xfrm>
            <a:off x="10389233" y="5939505"/>
            <a:ext cx="1298713" cy="589864"/>
          </a:xfrm>
          <a:prstGeom prst="rect">
            <a:avLst/>
          </a:prstGeom>
          <a:solidFill>
            <a:schemeClr val="tx2">
              <a:lumMod val="20000"/>
              <a:lumOff val="80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Government / Regulatory</a:t>
            </a:r>
          </a:p>
        </p:txBody>
      </p:sp>
      <p:cxnSp>
        <p:nvCxnSpPr>
          <p:cNvPr id="20" name="Straight Connector 19">
            <a:extLst>
              <a:ext uri="{FF2B5EF4-FFF2-40B4-BE49-F238E27FC236}">
                <a16:creationId xmlns:a16="http://schemas.microsoft.com/office/drawing/2014/main" id="{E35787DE-B38B-48B4-B5D5-8036427C6776}"/>
              </a:ext>
            </a:extLst>
          </p:cNvPr>
          <p:cNvCxnSpPr>
            <a:cxnSpLocks/>
            <a:stCxn id="25" idx="0"/>
            <a:endCxn id="9" idx="3"/>
          </p:cNvCxnSpPr>
          <p:nvPr/>
        </p:nvCxnSpPr>
        <p:spPr>
          <a:xfrm flipV="1">
            <a:off x="7461034" y="5466530"/>
            <a:ext cx="287493" cy="472975"/>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E4198ED9-BA3B-6843-9048-D412373484B0}"/>
              </a:ext>
            </a:extLst>
          </p:cNvPr>
          <p:cNvPicPr>
            <a:picLocks noChangeAspect="1"/>
          </p:cNvPicPr>
          <p:nvPr/>
        </p:nvPicPr>
        <p:blipFill rotWithShape="1">
          <a:blip r:embed="rId2"/>
          <a:srcRect b="14234"/>
          <a:stretch/>
        </p:blipFill>
        <p:spPr>
          <a:xfrm>
            <a:off x="616448" y="375187"/>
            <a:ext cx="2329725" cy="605201"/>
          </a:xfrm>
          <a:prstGeom prst="rect">
            <a:avLst/>
          </a:prstGeom>
        </p:spPr>
      </p:pic>
      <p:sp>
        <p:nvSpPr>
          <p:cNvPr id="2" name="Title 1">
            <a:extLst>
              <a:ext uri="{FF2B5EF4-FFF2-40B4-BE49-F238E27FC236}">
                <a16:creationId xmlns:a16="http://schemas.microsoft.com/office/drawing/2014/main" id="{22C56E7F-B61F-4D40-A0D9-F25B898D41C3}"/>
              </a:ext>
            </a:extLst>
          </p:cNvPr>
          <p:cNvSpPr>
            <a:spLocks noGrp="1"/>
          </p:cNvSpPr>
          <p:nvPr>
            <p:ph type="title"/>
          </p:nvPr>
        </p:nvSpPr>
        <p:spPr>
          <a:xfrm>
            <a:off x="2992480" y="365760"/>
            <a:ext cx="8860689" cy="750253"/>
          </a:xfrm>
        </p:spPr>
        <p:txBody>
          <a:bodyPr>
            <a:normAutofit fontScale="90000"/>
          </a:bodyPr>
          <a:lstStyle/>
          <a:p>
            <a:r>
              <a:rPr lang="en-US" dirty="0"/>
              <a:t>minimal Common Oncology Data Elements: Cancer Interoperability Project</a:t>
            </a:r>
          </a:p>
        </p:txBody>
      </p:sp>
      <p:sp>
        <p:nvSpPr>
          <p:cNvPr id="3" name="Content Placeholder 2">
            <a:extLst>
              <a:ext uri="{FF2B5EF4-FFF2-40B4-BE49-F238E27FC236}">
                <a16:creationId xmlns:a16="http://schemas.microsoft.com/office/drawing/2014/main" id="{73FC4F72-80DC-429A-B243-2ED37AF3DDD4}"/>
              </a:ext>
            </a:extLst>
          </p:cNvPr>
          <p:cNvSpPr>
            <a:spLocks noGrp="1"/>
          </p:cNvSpPr>
          <p:nvPr>
            <p:ph idx="1"/>
          </p:nvPr>
        </p:nvSpPr>
        <p:spPr>
          <a:xfrm>
            <a:off x="508168" y="1512407"/>
            <a:ext cx="6535388" cy="5126019"/>
          </a:xfrm>
        </p:spPr>
        <p:txBody>
          <a:bodyPr>
            <a:normAutofit fontScale="92500" lnSpcReduction="10000"/>
          </a:bodyPr>
          <a:lstStyle/>
          <a:p>
            <a:pPr>
              <a:lnSpc>
                <a:spcPct val="100000"/>
              </a:lnSpc>
              <a:spcAft>
                <a:spcPts val="0"/>
              </a:spcAft>
            </a:pPr>
            <a:r>
              <a:rPr lang="en-US" dirty="0"/>
              <a:t>Standard Health Record for Oncology</a:t>
            </a:r>
          </a:p>
          <a:p>
            <a:pPr lvl="1">
              <a:lnSpc>
                <a:spcPct val="100000"/>
              </a:lnSpc>
              <a:spcAft>
                <a:spcPts val="0"/>
              </a:spcAft>
            </a:pPr>
            <a:r>
              <a:rPr lang="en-US" sz="2000" dirty="0"/>
              <a:t>Data elements defined by panel of expert oncologist, and reviewed by </a:t>
            </a:r>
            <a:r>
              <a:rPr lang="en-US" sz="2000" b="0" dirty="0"/>
              <a:t>stakeholders     across the oncology ecosystem</a:t>
            </a:r>
          </a:p>
          <a:p>
            <a:pPr marL="0" indent="0">
              <a:lnSpc>
                <a:spcPct val="100000"/>
              </a:lnSpc>
              <a:spcAft>
                <a:spcPts val="0"/>
              </a:spcAft>
              <a:buNone/>
            </a:pPr>
            <a:endParaRPr lang="en-US" sz="1600" b="0" dirty="0"/>
          </a:p>
          <a:p>
            <a:pPr>
              <a:lnSpc>
                <a:spcPct val="100000"/>
              </a:lnSpc>
              <a:spcAft>
                <a:spcPts val="0"/>
              </a:spcAft>
            </a:pPr>
            <a:r>
              <a:rPr lang="en-US" b="0" dirty="0"/>
              <a:t>The </a:t>
            </a:r>
            <a:r>
              <a:rPr lang="en-US" dirty="0"/>
              <a:t>minimal set of data elements </a:t>
            </a:r>
            <a:r>
              <a:rPr lang="en-US" b="0" dirty="0"/>
              <a:t>applicable to </a:t>
            </a:r>
            <a:r>
              <a:rPr lang="en-US" dirty="0"/>
              <a:t>all cancers</a:t>
            </a:r>
            <a:r>
              <a:rPr lang="en-US" b="0" dirty="0"/>
              <a:t>, collected for:</a:t>
            </a:r>
          </a:p>
          <a:p>
            <a:pPr lvl="1">
              <a:lnSpc>
                <a:spcPct val="100000"/>
              </a:lnSpc>
              <a:spcAft>
                <a:spcPts val="0"/>
              </a:spcAft>
            </a:pPr>
            <a:r>
              <a:rPr lang="en-US" sz="2000" dirty="0"/>
              <a:t>standardized information exchange among oncology information systems</a:t>
            </a:r>
          </a:p>
          <a:p>
            <a:pPr lvl="1">
              <a:lnSpc>
                <a:spcPct val="100000"/>
              </a:lnSpc>
              <a:spcAft>
                <a:spcPts val="0"/>
              </a:spcAft>
            </a:pPr>
            <a:r>
              <a:rPr lang="en-US" sz="2000" dirty="0"/>
              <a:t>use by multiple stakeholders</a:t>
            </a:r>
          </a:p>
          <a:p>
            <a:pPr lvl="1">
              <a:lnSpc>
                <a:spcPct val="100000"/>
              </a:lnSpc>
              <a:spcAft>
                <a:spcPts val="0"/>
              </a:spcAft>
            </a:pPr>
            <a:endParaRPr lang="en-US" sz="1600" dirty="0"/>
          </a:p>
          <a:p>
            <a:pPr>
              <a:lnSpc>
                <a:spcPct val="100000"/>
              </a:lnSpc>
              <a:spcAft>
                <a:spcPts val="0"/>
              </a:spcAft>
            </a:pPr>
            <a:r>
              <a:rPr lang="en-US" b="0" dirty="0"/>
              <a:t>Builds on </a:t>
            </a:r>
            <a:r>
              <a:rPr lang="en-US" dirty="0"/>
              <a:t>previous work</a:t>
            </a:r>
          </a:p>
          <a:p>
            <a:pPr lvl="1">
              <a:lnSpc>
                <a:spcPct val="100000"/>
              </a:lnSpc>
              <a:spcAft>
                <a:spcPts val="0"/>
              </a:spcAft>
            </a:pPr>
            <a:r>
              <a:rPr lang="en-US" sz="2000" b="0" dirty="0"/>
              <a:t>~50 cancer data and terminology standards</a:t>
            </a:r>
          </a:p>
          <a:p>
            <a:pPr lvl="1">
              <a:lnSpc>
                <a:spcPct val="100000"/>
              </a:lnSpc>
              <a:spcAft>
                <a:spcPts val="0"/>
              </a:spcAft>
            </a:pPr>
            <a:r>
              <a:rPr lang="en-US" sz="2000" b="0" dirty="0"/>
              <a:t>Cancer Interoperability group (R. Esmond, chair) and HL7 CIC/CIMI work on breast cancer</a:t>
            </a:r>
          </a:p>
        </p:txBody>
      </p:sp>
      <p:sp>
        <p:nvSpPr>
          <p:cNvPr id="4" name="Footer Placeholder 3">
            <a:extLst>
              <a:ext uri="{FF2B5EF4-FFF2-40B4-BE49-F238E27FC236}">
                <a16:creationId xmlns:a16="http://schemas.microsoft.com/office/drawing/2014/main" id="{C3083E54-51BD-452C-92A7-0FFE3173CA25}"/>
              </a:ext>
            </a:extLst>
          </p:cNvPr>
          <p:cNvSpPr>
            <a:spLocks noGrp="1"/>
          </p:cNvSpPr>
          <p:nvPr>
            <p:ph type="ftr" sz="quarter" idx="11"/>
          </p:nvPr>
        </p:nvSpPr>
        <p:spPr>
          <a:xfrm>
            <a:off x="616448" y="6475594"/>
            <a:ext cx="7536952" cy="23905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800" b="0" i="0" u="none" strike="noStrike" kern="1200" cap="none" spc="0" normalizeH="0" baseline="0" noProof="0" dirty="0">
                <a:ln>
                  <a:noFill/>
                </a:ln>
                <a:solidFill>
                  <a:prstClr val="black">
                    <a:lumMod val="50000"/>
                    <a:lumOff val="50000"/>
                  </a:prstClr>
                </a:solidFill>
                <a:effectLst/>
                <a:uLnTx/>
                <a:uFillTx/>
                <a:latin typeface="Arial" pitchFamily="34" charset="0"/>
                <a:ea typeface="+mn-ea"/>
                <a:cs typeface="Arial" pitchFamily="34" charset="0"/>
              </a:rPr>
              <a:t>© 2019 The MITRE Corporation. All rights reserved.</a:t>
            </a:r>
            <a:endParaRPr kumimoji="0" lang="en-US" sz="800" b="0" i="0" u="none" strike="noStrike" kern="1200" cap="none" spc="0" normalizeH="0" baseline="0" noProof="0" dirty="0">
              <a:ln>
                <a:noFill/>
              </a:ln>
              <a:solidFill>
                <a:prstClr val="black">
                  <a:lumMod val="50000"/>
                  <a:lumOff val="50000"/>
                </a:prstClr>
              </a:solidFill>
              <a:effectLst/>
              <a:uLnTx/>
              <a:uFillTx/>
              <a:latin typeface="Arial" pitchFamily="34" charset="0"/>
              <a:ea typeface="+mn-ea"/>
              <a:cs typeface="Arial" pitchFamily="34" charset="0"/>
            </a:endParaRPr>
          </a:p>
        </p:txBody>
      </p:sp>
      <p:sp>
        <p:nvSpPr>
          <p:cNvPr id="5" name="Slide Number Placeholder 4">
            <a:extLst>
              <a:ext uri="{FF2B5EF4-FFF2-40B4-BE49-F238E27FC236}">
                <a16:creationId xmlns:a16="http://schemas.microsoft.com/office/drawing/2014/main" id="{B64E0306-7516-4BDC-BEF8-007E20CEA5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fld id="{295008BC-DA31-4D19-837B-EFA4386B05F5}" type="slidenum">
              <a:rPr kumimoji="0" lang="en-US" sz="1200" b="0" i="0" u="none" strike="noStrike" kern="1200" cap="none" spc="0" normalizeH="0" baseline="0" noProof="0" smtClean="0">
                <a:ln>
                  <a:noFill/>
                </a:ln>
                <a:solidFill>
                  <a:prstClr val="white">
                    <a:lumMod val="50000"/>
                  </a:prstClr>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r>
              <a:rPr kumimoji="0" lang="en-US" sz="1200" b="0" i="0" u="none" strike="noStrike" kern="1200" cap="none" spc="0" normalizeH="0" baseline="0" noProof="0" dirty="0">
                <a:ln>
                  <a:noFill/>
                </a:ln>
                <a:solidFill>
                  <a:prstClr val="white">
                    <a:lumMod val="50000"/>
                  </a:prstClr>
                </a:solidFill>
                <a:effectLst/>
                <a:uLnTx/>
                <a:uFillTx/>
                <a:latin typeface="Arial" pitchFamily="34" charset="0"/>
                <a:ea typeface="+mn-ea"/>
                <a:cs typeface="+mn-cs"/>
              </a:rPr>
              <a:t> |</a:t>
            </a:r>
            <a:r>
              <a:rPr kumimoji="0" lang="en-US" sz="1200" b="0" i="0" u="none" strike="noStrike" kern="1200" cap="none" spc="0" normalizeH="0" baseline="0" noProof="0" dirty="0">
                <a:ln>
                  <a:noFill/>
                </a:ln>
                <a:solidFill>
                  <a:prstClr val="white">
                    <a:lumMod val="50000"/>
                  </a:prstClr>
                </a:solidFill>
                <a:effectLst/>
                <a:uLnTx/>
                <a:uFillTx/>
                <a:latin typeface="Arial" pitchFamily="34" charset="0"/>
                <a:ea typeface="Verdana" pitchFamily="34" charset="0"/>
                <a:cs typeface="Verdana" pitchFamily="34" charset="0"/>
              </a:rPr>
              <a:t> </a:t>
            </a:r>
          </a:p>
        </p:txBody>
      </p:sp>
      <p:cxnSp>
        <p:nvCxnSpPr>
          <p:cNvPr id="7" name="Straight Connector 6">
            <a:extLst>
              <a:ext uri="{FF2B5EF4-FFF2-40B4-BE49-F238E27FC236}">
                <a16:creationId xmlns:a16="http://schemas.microsoft.com/office/drawing/2014/main" id="{2E32D441-EA10-4887-87AE-9883FEF9A065}"/>
              </a:ext>
            </a:extLst>
          </p:cNvPr>
          <p:cNvCxnSpPr>
            <a:cxnSpLocks/>
          </p:cNvCxnSpPr>
          <p:nvPr/>
        </p:nvCxnSpPr>
        <p:spPr>
          <a:xfrm>
            <a:off x="9284597" y="5939505"/>
            <a:ext cx="0" cy="414105"/>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AE8091B2-1F43-4DC1-B627-CAE9A3CF839C}"/>
              </a:ext>
            </a:extLst>
          </p:cNvPr>
          <p:cNvGrpSpPr/>
          <p:nvPr/>
        </p:nvGrpSpPr>
        <p:grpSpPr>
          <a:xfrm>
            <a:off x="7137195" y="2050475"/>
            <a:ext cx="4174434" cy="4002157"/>
            <a:chOff x="6427305" y="2133599"/>
            <a:chExt cx="4174434" cy="4002157"/>
          </a:xfrm>
        </p:grpSpPr>
        <p:sp>
          <p:nvSpPr>
            <p:cNvPr id="9" name="Donut 5">
              <a:extLst>
                <a:ext uri="{FF2B5EF4-FFF2-40B4-BE49-F238E27FC236}">
                  <a16:creationId xmlns:a16="http://schemas.microsoft.com/office/drawing/2014/main" id="{EEB43E00-DC65-41D7-B390-DBD2416E27BF}"/>
                </a:ext>
              </a:extLst>
            </p:cNvPr>
            <p:cNvSpPr/>
            <p:nvPr/>
          </p:nvSpPr>
          <p:spPr>
            <a:xfrm>
              <a:off x="6427305" y="2133599"/>
              <a:ext cx="4174434" cy="4002157"/>
            </a:xfrm>
            <a:prstGeom prst="donut">
              <a:avLst>
                <a:gd name="adj" fmla="val 10428"/>
              </a:avLst>
            </a:prstGeom>
            <a:solidFill>
              <a:schemeClr val="bg1">
                <a:lumMod val="85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Rounded Rectangle 6">
              <a:extLst>
                <a:ext uri="{FF2B5EF4-FFF2-40B4-BE49-F238E27FC236}">
                  <a16:creationId xmlns:a16="http://schemas.microsoft.com/office/drawing/2014/main" id="{C3DB4DE5-23B3-453C-8015-3C8D01D48715}"/>
                </a:ext>
              </a:extLst>
            </p:cNvPr>
            <p:cNvSpPr/>
            <p:nvPr/>
          </p:nvSpPr>
          <p:spPr>
            <a:xfrm>
              <a:off x="8009834" y="2978256"/>
              <a:ext cx="940904" cy="528048"/>
            </a:xfrm>
            <a:prstGeom prst="roundRect">
              <a:avLst/>
            </a:prstGeom>
            <a:solidFill>
              <a:srgbClr val="67D7C4"/>
            </a:solidFill>
            <a:ln w="9525" cap="flat" cmpd="sng" algn="ctr">
              <a:solidFill>
                <a:schemeClr val="tx2">
                  <a:lumMod val="40000"/>
                  <a:lumOff val="60000"/>
                </a:scheme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a:ea typeface="+mn-ea"/>
                  <a:cs typeface="+mn-cs"/>
                </a:rPr>
                <a:t>Patient</a:t>
              </a:r>
            </a:p>
          </p:txBody>
        </p:sp>
        <p:sp>
          <p:nvSpPr>
            <p:cNvPr id="11" name="Rounded Rectangle 7">
              <a:extLst>
                <a:ext uri="{FF2B5EF4-FFF2-40B4-BE49-F238E27FC236}">
                  <a16:creationId xmlns:a16="http://schemas.microsoft.com/office/drawing/2014/main" id="{A2D78439-1308-4C9C-B457-ED27EB4E5F1A}"/>
                </a:ext>
              </a:extLst>
            </p:cNvPr>
            <p:cNvSpPr/>
            <p:nvPr/>
          </p:nvSpPr>
          <p:spPr>
            <a:xfrm>
              <a:off x="7294215" y="3656898"/>
              <a:ext cx="1106557" cy="528048"/>
            </a:xfrm>
            <a:prstGeom prst="roundRect">
              <a:avLst/>
            </a:prstGeom>
            <a:solidFill>
              <a:srgbClr val="EEA674"/>
            </a:soli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a:ea typeface="+mn-ea"/>
                  <a:cs typeface="+mn-cs"/>
                </a:rPr>
                <a:t>Disease</a:t>
              </a:r>
            </a:p>
          </p:txBody>
        </p:sp>
        <p:sp>
          <p:nvSpPr>
            <p:cNvPr id="12" name="Rounded Rectangle 8">
              <a:extLst>
                <a:ext uri="{FF2B5EF4-FFF2-40B4-BE49-F238E27FC236}">
                  <a16:creationId xmlns:a16="http://schemas.microsoft.com/office/drawing/2014/main" id="{6165C7B5-9DB3-4B26-A96B-F9A6CCF45D60}"/>
                </a:ext>
              </a:extLst>
            </p:cNvPr>
            <p:cNvSpPr/>
            <p:nvPr/>
          </p:nvSpPr>
          <p:spPr>
            <a:xfrm>
              <a:off x="8559799" y="3656898"/>
              <a:ext cx="1258958" cy="528048"/>
            </a:xfrm>
            <a:prstGeom prst="roundRect">
              <a:avLst/>
            </a:prstGeom>
            <a:solidFill>
              <a:srgbClr val="EAD456"/>
            </a:solidFill>
            <a:ln w="9525" cap="flat" cmpd="sng" algn="ctr">
              <a:solidFill>
                <a:schemeClr val="accent3">
                  <a:lumMod val="75000"/>
                </a:scheme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a:ea typeface="+mn-ea"/>
                  <a:cs typeface="+mn-cs"/>
                </a:rPr>
                <a:t>Treatment</a:t>
              </a:r>
            </a:p>
          </p:txBody>
        </p:sp>
        <p:sp>
          <p:nvSpPr>
            <p:cNvPr id="13" name="Rounded Rectangle 9">
              <a:extLst>
                <a:ext uri="{FF2B5EF4-FFF2-40B4-BE49-F238E27FC236}">
                  <a16:creationId xmlns:a16="http://schemas.microsoft.com/office/drawing/2014/main" id="{B3747D14-5C91-4BF6-8D42-932A70D578C8}"/>
                </a:ext>
              </a:extLst>
            </p:cNvPr>
            <p:cNvSpPr/>
            <p:nvPr/>
          </p:nvSpPr>
          <p:spPr>
            <a:xfrm>
              <a:off x="7189852" y="4342369"/>
              <a:ext cx="1258958" cy="528048"/>
            </a:xfrm>
            <a:prstGeom prst="roundRect">
              <a:avLst/>
            </a:prstGeom>
            <a:solidFill>
              <a:srgbClr val="BC73C6"/>
            </a:soli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Arial"/>
                  <a:ea typeface="+mn-ea"/>
                  <a:cs typeface="+mn-cs"/>
                </a:rPr>
                <a:t>Outcomes</a:t>
              </a:r>
            </a:p>
          </p:txBody>
        </p:sp>
        <p:sp>
          <p:nvSpPr>
            <p:cNvPr id="14" name="Rounded Rectangle 10">
              <a:extLst>
                <a:ext uri="{FF2B5EF4-FFF2-40B4-BE49-F238E27FC236}">
                  <a16:creationId xmlns:a16="http://schemas.microsoft.com/office/drawing/2014/main" id="{D9A5F3B5-6394-427D-A5BA-F47911616766}"/>
                </a:ext>
              </a:extLst>
            </p:cNvPr>
            <p:cNvSpPr/>
            <p:nvPr/>
          </p:nvSpPr>
          <p:spPr>
            <a:xfrm>
              <a:off x="8574707" y="4348995"/>
              <a:ext cx="1258958" cy="528048"/>
            </a:xfrm>
            <a:prstGeom prst="roundRect">
              <a:avLst/>
            </a:prstGeom>
            <a:solidFill>
              <a:srgbClr val="ACDB78"/>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Genomics</a:t>
              </a:r>
            </a:p>
          </p:txBody>
        </p:sp>
        <p:sp>
          <p:nvSpPr>
            <p:cNvPr id="15" name="TextBox 14">
              <a:extLst>
                <a:ext uri="{FF2B5EF4-FFF2-40B4-BE49-F238E27FC236}">
                  <a16:creationId xmlns:a16="http://schemas.microsoft.com/office/drawing/2014/main" id="{BDA5D538-36B8-4160-926A-5FB69BE74804}"/>
                </a:ext>
              </a:extLst>
            </p:cNvPr>
            <p:cNvSpPr txBox="1"/>
            <p:nvPr/>
          </p:nvSpPr>
          <p:spPr>
            <a:xfrm>
              <a:off x="7992180" y="2196138"/>
              <a:ext cx="10583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CANCER</a:t>
              </a:r>
            </a:p>
          </p:txBody>
        </p:sp>
      </p:grpSp>
      <p:cxnSp>
        <p:nvCxnSpPr>
          <p:cNvPr id="16" name="Straight Connector 15">
            <a:extLst>
              <a:ext uri="{FF2B5EF4-FFF2-40B4-BE49-F238E27FC236}">
                <a16:creationId xmlns:a16="http://schemas.microsoft.com/office/drawing/2014/main" id="{7E47CB7B-33A3-4DC6-A984-208B82D93E81}"/>
              </a:ext>
            </a:extLst>
          </p:cNvPr>
          <p:cNvCxnSpPr>
            <a:cxnSpLocks/>
          </p:cNvCxnSpPr>
          <p:nvPr/>
        </p:nvCxnSpPr>
        <p:spPr>
          <a:xfrm>
            <a:off x="7702803" y="2300047"/>
            <a:ext cx="197321" cy="192965"/>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D97743D-A325-4552-9773-705029D0818B}"/>
              </a:ext>
            </a:extLst>
          </p:cNvPr>
          <p:cNvCxnSpPr>
            <a:cxnSpLocks/>
            <a:stCxn id="26" idx="2"/>
            <a:endCxn id="9" idx="0"/>
          </p:cNvCxnSpPr>
          <p:nvPr/>
        </p:nvCxnSpPr>
        <p:spPr>
          <a:xfrm>
            <a:off x="9224221" y="1875117"/>
            <a:ext cx="191" cy="175358"/>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36B35E7-1D84-4502-98FC-F3D3DDE1C963}"/>
              </a:ext>
            </a:extLst>
          </p:cNvPr>
          <p:cNvCxnSpPr>
            <a:cxnSpLocks/>
          </p:cNvCxnSpPr>
          <p:nvPr/>
        </p:nvCxnSpPr>
        <p:spPr>
          <a:xfrm flipH="1">
            <a:off x="10738397" y="2275273"/>
            <a:ext cx="395943" cy="42986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A86D864E-EBF7-4E86-B56B-1FCB8C86334A}"/>
              </a:ext>
            </a:extLst>
          </p:cNvPr>
          <p:cNvSpPr/>
          <p:nvPr/>
        </p:nvSpPr>
        <p:spPr>
          <a:xfrm>
            <a:off x="6614839" y="1694703"/>
            <a:ext cx="1298713" cy="589864"/>
          </a:xfrm>
          <a:prstGeom prst="rect">
            <a:avLst/>
          </a:prstGeom>
          <a:solidFill>
            <a:schemeClr val="tx2">
              <a:lumMod val="20000"/>
              <a:lumOff val="80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Providers</a:t>
            </a:r>
          </a:p>
        </p:txBody>
      </p:sp>
      <p:sp>
        <p:nvSpPr>
          <p:cNvPr id="22" name="Rectangle 21">
            <a:extLst>
              <a:ext uri="{FF2B5EF4-FFF2-40B4-BE49-F238E27FC236}">
                <a16:creationId xmlns:a16="http://schemas.microsoft.com/office/drawing/2014/main" id="{F559E6C4-8ACA-423A-BF62-06E4192DB3AE}"/>
              </a:ext>
            </a:extLst>
          </p:cNvPr>
          <p:cNvSpPr/>
          <p:nvPr/>
        </p:nvSpPr>
        <p:spPr>
          <a:xfrm>
            <a:off x="10639996" y="1732803"/>
            <a:ext cx="1298713" cy="589864"/>
          </a:xfrm>
          <a:prstGeom prst="rect">
            <a:avLst/>
          </a:prstGeom>
          <a:solidFill>
            <a:schemeClr val="tx2">
              <a:lumMod val="20000"/>
              <a:lumOff val="80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Research</a:t>
            </a:r>
          </a:p>
        </p:txBody>
      </p:sp>
      <p:sp>
        <p:nvSpPr>
          <p:cNvPr id="23" name="Rectangle 22">
            <a:extLst>
              <a:ext uri="{FF2B5EF4-FFF2-40B4-BE49-F238E27FC236}">
                <a16:creationId xmlns:a16="http://schemas.microsoft.com/office/drawing/2014/main" id="{F94251E6-FD00-4BB3-A7F0-692D255719D1}"/>
              </a:ext>
            </a:extLst>
          </p:cNvPr>
          <p:cNvSpPr/>
          <p:nvPr/>
        </p:nvSpPr>
        <p:spPr>
          <a:xfrm>
            <a:off x="8615363" y="6212364"/>
            <a:ext cx="1298713" cy="589864"/>
          </a:xfrm>
          <a:prstGeom prst="rect">
            <a:avLst/>
          </a:prstGeom>
          <a:solidFill>
            <a:schemeClr val="tx2">
              <a:lumMod val="20000"/>
              <a:lumOff val="80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Payers</a:t>
            </a:r>
          </a:p>
        </p:txBody>
      </p:sp>
      <p:sp>
        <p:nvSpPr>
          <p:cNvPr id="25" name="Rectangle 24">
            <a:extLst>
              <a:ext uri="{FF2B5EF4-FFF2-40B4-BE49-F238E27FC236}">
                <a16:creationId xmlns:a16="http://schemas.microsoft.com/office/drawing/2014/main" id="{BACE0341-9FD2-4179-882E-94056222B187}"/>
              </a:ext>
            </a:extLst>
          </p:cNvPr>
          <p:cNvSpPr/>
          <p:nvPr/>
        </p:nvSpPr>
        <p:spPr>
          <a:xfrm>
            <a:off x="6811677" y="5939505"/>
            <a:ext cx="1298713" cy="589864"/>
          </a:xfrm>
          <a:prstGeom prst="rect">
            <a:avLst/>
          </a:prstGeom>
          <a:solidFill>
            <a:schemeClr val="tx2">
              <a:lumMod val="20000"/>
              <a:lumOff val="80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Vendors</a:t>
            </a:r>
          </a:p>
        </p:txBody>
      </p:sp>
      <p:sp>
        <p:nvSpPr>
          <p:cNvPr id="26" name="Rectangle 25">
            <a:extLst>
              <a:ext uri="{FF2B5EF4-FFF2-40B4-BE49-F238E27FC236}">
                <a16:creationId xmlns:a16="http://schemas.microsoft.com/office/drawing/2014/main" id="{379591AA-33A4-4827-825B-C6CB5664490F}"/>
              </a:ext>
            </a:extLst>
          </p:cNvPr>
          <p:cNvSpPr/>
          <p:nvPr/>
        </p:nvSpPr>
        <p:spPr>
          <a:xfrm>
            <a:off x="8574864" y="1285253"/>
            <a:ext cx="1298713" cy="589864"/>
          </a:xfrm>
          <a:prstGeom prst="rect">
            <a:avLst/>
          </a:prstGeom>
          <a:solidFill>
            <a:schemeClr val="tx2">
              <a:lumMod val="20000"/>
              <a:lumOff val="80000"/>
            </a:schemeClr>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Patients</a:t>
            </a:r>
          </a:p>
        </p:txBody>
      </p:sp>
    </p:spTree>
    <p:extLst>
      <p:ext uri="{BB962C8B-B14F-4D97-AF65-F5344CB8AC3E}">
        <p14:creationId xmlns:p14="http://schemas.microsoft.com/office/powerpoint/2010/main" val="1127612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71C7A-3D80-41B9-A18B-3E2011CD3EDD}"/>
              </a:ext>
            </a:extLst>
          </p:cNvPr>
          <p:cNvSpPr>
            <a:spLocks noGrp="1"/>
          </p:cNvSpPr>
          <p:nvPr>
            <p:ph type="title"/>
          </p:nvPr>
        </p:nvSpPr>
        <p:spPr>
          <a:xfrm>
            <a:off x="575781" y="163749"/>
            <a:ext cx="10972800" cy="1020251"/>
          </a:xfrm>
        </p:spPr>
        <p:txBody>
          <a:bodyPr>
            <a:normAutofit/>
          </a:bodyPr>
          <a:lstStyle/>
          <a:p>
            <a:r>
              <a:rPr lang="en-US" dirty="0"/>
              <a:t>Model Production Tooling and Pipeline</a:t>
            </a:r>
            <a:br>
              <a:rPr lang="en-US" dirty="0"/>
            </a:br>
            <a:r>
              <a:rPr lang="en-US" sz="2400" dirty="0"/>
              <a:t>Being used for SHR / mCODE and multiple Gov’t projects</a:t>
            </a:r>
            <a:endParaRPr lang="en-US" dirty="0"/>
          </a:p>
        </p:txBody>
      </p:sp>
      <p:sp>
        <p:nvSpPr>
          <p:cNvPr id="50" name="Flowchart: Magnetic Disk 49">
            <a:extLst>
              <a:ext uri="{FF2B5EF4-FFF2-40B4-BE49-F238E27FC236}">
                <a16:creationId xmlns:a16="http://schemas.microsoft.com/office/drawing/2014/main" id="{5002C7A8-1A3F-4A01-8270-72A0EDFF7C1A}"/>
              </a:ext>
            </a:extLst>
          </p:cNvPr>
          <p:cNvSpPr/>
          <p:nvPr/>
        </p:nvSpPr>
        <p:spPr>
          <a:xfrm>
            <a:off x="3714647" y="4171182"/>
            <a:ext cx="1605611" cy="1240871"/>
          </a:xfrm>
          <a:prstGeom prst="flowChartMagneticDisk">
            <a:avLst/>
          </a:prstGeom>
          <a:solidFill>
            <a:schemeClr val="tx2">
              <a:lumMod val="20000"/>
              <a:lumOff val="8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Base class modules</a:t>
            </a:r>
          </a:p>
        </p:txBody>
      </p:sp>
      <p:sp>
        <p:nvSpPr>
          <p:cNvPr id="11" name="Arrow: Right 10">
            <a:extLst>
              <a:ext uri="{FF2B5EF4-FFF2-40B4-BE49-F238E27FC236}">
                <a16:creationId xmlns:a16="http://schemas.microsoft.com/office/drawing/2014/main" id="{090D7C50-4340-4462-AE32-B421828396D1}"/>
              </a:ext>
            </a:extLst>
          </p:cNvPr>
          <p:cNvSpPr/>
          <p:nvPr/>
        </p:nvSpPr>
        <p:spPr>
          <a:xfrm>
            <a:off x="5294389" y="3499983"/>
            <a:ext cx="613458" cy="471878"/>
          </a:xfrm>
          <a:prstGeom prst="rightArrow">
            <a:avLst>
              <a:gd name="adj1" fmla="val 44468"/>
              <a:gd name="adj2" fmla="val 53975"/>
            </a:avLst>
          </a:prstGeom>
          <a:solidFill>
            <a:srgbClr val="FFC000"/>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Flowchart: Magnetic Disk 2">
            <a:extLst>
              <a:ext uri="{FF2B5EF4-FFF2-40B4-BE49-F238E27FC236}">
                <a16:creationId xmlns:a16="http://schemas.microsoft.com/office/drawing/2014/main" id="{30BB99FF-D858-482B-9752-472AC4FFED7F}"/>
              </a:ext>
            </a:extLst>
          </p:cNvPr>
          <p:cNvSpPr/>
          <p:nvPr/>
        </p:nvSpPr>
        <p:spPr>
          <a:xfrm>
            <a:off x="3716428" y="3016757"/>
            <a:ext cx="1597439" cy="1458674"/>
          </a:xfrm>
          <a:prstGeom prst="flowChartMagneticDisk">
            <a:avLst/>
          </a:prstGeom>
          <a:gradFill flip="none" rotWithShape="1">
            <a:gsLst>
              <a:gs pos="0">
                <a:schemeClr val="accent5">
                  <a:lumMod val="40000"/>
                  <a:lumOff val="60000"/>
                  <a:tint val="66000"/>
                  <a:satMod val="160000"/>
                </a:schemeClr>
              </a:gs>
              <a:gs pos="50000">
                <a:schemeClr val="accent5">
                  <a:lumMod val="40000"/>
                  <a:lumOff val="60000"/>
                  <a:tint val="44500"/>
                  <a:satMod val="160000"/>
                </a:schemeClr>
              </a:gs>
              <a:gs pos="100000">
                <a:schemeClr val="accent5">
                  <a:lumMod val="40000"/>
                  <a:lumOff val="60000"/>
                  <a:tint val="23500"/>
                  <a:satMod val="160000"/>
                </a:schemeClr>
              </a:gs>
            </a:gsLst>
            <a:path path="circle">
              <a:fillToRect l="50000" t="50000" r="50000" b="50000"/>
            </a:path>
            <a:tileRect/>
          </a:gra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CIMPL Model modules</a:t>
            </a:r>
          </a:p>
        </p:txBody>
      </p:sp>
      <p:sp>
        <p:nvSpPr>
          <p:cNvPr id="34" name="Oval 33">
            <a:extLst>
              <a:ext uri="{FF2B5EF4-FFF2-40B4-BE49-F238E27FC236}">
                <a16:creationId xmlns:a16="http://schemas.microsoft.com/office/drawing/2014/main" id="{90097608-7E2B-4B46-BA1F-F75331245B14}"/>
              </a:ext>
            </a:extLst>
          </p:cNvPr>
          <p:cNvSpPr/>
          <p:nvPr/>
        </p:nvSpPr>
        <p:spPr>
          <a:xfrm>
            <a:off x="5924715" y="3399011"/>
            <a:ext cx="1397386" cy="686602"/>
          </a:xfrm>
          <a:prstGeom prst="ellipse">
            <a:avLst/>
          </a:prstGeom>
          <a:gradFill flip="none" rotWithShape="1">
            <a:gsLst>
              <a:gs pos="0">
                <a:schemeClr val="accent5">
                  <a:lumMod val="40000"/>
                  <a:lumOff val="60000"/>
                  <a:tint val="66000"/>
                  <a:satMod val="160000"/>
                </a:schemeClr>
              </a:gs>
              <a:gs pos="50000">
                <a:schemeClr val="accent5">
                  <a:lumMod val="40000"/>
                  <a:lumOff val="60000"/>
                  <a:tint val="44500"/>
                  <a:satMod val="160000"/>
                </a:schemeClr>
              </a:gs>
              <a:gs pos="100000">
                <a:schemeClr val="accent5">
                  <a:lumMod val="40000"/>
                  <a:lumOff val="60000"/>
                  <a:tint val="23500"/>
                  <a:satMod val="160000"/>
                </a:schemeClr>
              </a:gs>
            </a:gsLst>
            <a:path path="circle">
              <a:fillToRect l="50000" t="50000" r="50000" b="50000"/>
            </a:path>
            <a:tileRect/>
          </a:gra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Exporters</a:t>
            </a:r>
          </a:p>
        </p:txBody>
      </p:sp>
      <p:sp>
        <p:nvSpPr>
          <p:cNvPr id="43" name="TextBox 42">
            <a:extLst>
              <a:ext uri="{FF2B5EF4-FFF2-40B4-BE49-F238E27FC236}">
                <a16:creationId xmlns:a16="http://schemas.microsoft.com/office/drawing/2014/main" id="{F3D64732-CFAB-4514-898E-63E2F7AAEBD7}"/>
              </a:ext>
            </a:extLst>
          </p:cNvPr>
          <p:cNvSpPr txBox="1"/>
          <p:nvPr/>
        </p:nvSpPr>
        <p:spPr>
          <a:xfrm>
            <a:off x="7913426" y="2431981"/>
            <a:ext cx="1215176" cy="46166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solidFill>
              <a:schemeClr val="accent4">
                <a:lumMod val="75000"/>
              </a:schemeClr>
            </a:solidFill>
          </a:ln>
        </p:spPr>
        <p:txBody>
          <a:bodyPr wrap="square" rtlCol="0">
            <a:spAutoFit/>
          </a:bodyPr>
          <a:lstStyle>
            <a:defPPr>
              <a:defRPr lang="en-US"/>
            </a:defPPr>
            <a:lvl1pPr algn="ctr">
              <a:spcAft>
                <a:spcPts val="600"/>
              </a:spcAft>
              <a:defRPr sz="1200">
                <a:ea typeface="Verdana" pitchFamily="34" charset="0"/>
                <a:cs typeface="Verdana" pitchFamily="34" charset="0"/>
              </a:defRPr>
            </a:lvl1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rPr>
              <a:t>DSTU 2 FHIR IG &amp; Profiles</a:t>
            </a:r>
          </a:p>
        </p:txBody>
      </p:sp>
      <p:sp>
        <p:nvSpPr>
          <p:cNvPr id="44" name="TextBox 43">
            <a:extLst>
              <a:ext uri="{FF2B5EF4-FFF2-40B4-BE49-F238E27FC236}">
                <a16:creationId xmlns:a16="http://schemas.microsoft.com/office/drawing/2014/main" id="{E24C6272-5E98-4138-BCDE-7EF17EEF0C95}"/>
              </a:ext>
            </a:extLst>
          </p:cNvPr>
          <p:cNvSpPr txBox="1"/>
          <p:nvPr/>
        </p:nvSpPr>
        <p:spPr>
          <a:xfrm>
            <a:off x="7913428" y="3221815"/>
            <a:ext cx="1228852" cy="46166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solidFill>
              <a:schemeClr val="accent4">
                <a:lumMod val="75000"/>
              </a:schemeClr>
            </a:solidFill>
          </a:ln>
        </p:spPr>
        <p:txBody>
          <a:bodyPr wrap="square" rtlCol="0">
            <a:spAutoFit/>
          </a:bodyPr>
          <a:lstStyle>
            <a:defPPr>
              <a:defRPr lang="en-US"/>
            </a:defPPr>
            <a:lvl1pPr algn="ctr">
              <a:spcAft>
                <a:spcPts val="600"/>
              </a:spcAft>
              <a:defRPr sz="1200">
                <a:ea typeface="Verdana" pitchFamily="34" charset="0"/>
                <a:cs typeface="Verdana" pitchFamily="34" charset="0"/>
              </a:defRPr>
            </a:lvl1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rPr>
              <a:t>STU 3 FHIR IG &amp; Profiles</a:t>
            </a:r>
          </a:p>
        </p:txBody>
      </p:sp>
      <p:sp>
        <p:nvSpPr>
          <p:cNvPr id="45" name="TextBox 44">
            <a:extLst>
              <a:ext uri="{FF2B5EF4-FFF2-40B4-BE49-F238E27FC236}">
                <a16:creationId xmlns:a16="http://schemas.microsoft.com/office/drawing/2014/main" id="{871E5E8D-8621-4092-9CF0-47BAD00DFD71}"/>
              </a:ext>
            </a:extLst>
          </p:cNvPr>
          <p:cNvSpPr txBox="1"/>
          <p:nvPr/>
        </p:nvSpPr>
        <p:spPr>
          <a:xfrm>
            <a:off x="7913427" y="3764101"/>
            <a:ext cx="1228854" cy="46166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solidFill>
              <a:schemeClr val="accent4">
                <a:lumMod val="75000"/>
              </a:schemeClr>
            </a:solidFill>
            <a:prstDash val="lgDash"/>
          </a:ln>
        </p:spPr>
        <p:txBody>
          <a:bodyPr wrap="square" rtlCol="0">
            <a:spAutoFit/>
          </a:bodyPr>
          <a:lstStyle>
            <a:defPPr>
              <a:defRPr lang="en-US"/>
            </a:defPPr>
            <a:lvl1pPr algn="ctr">
              <a:spcAft>
                <a:spcPts val="600"/>
              </a:spcAft>
              <a:defRPr sz="1200">
                <a:ea typeface="Verdana" pitchFamily="34" charset="0"/>
                <a:cs typeface="Verdana" pitchFamily="34" charset="0"/>
              </a:defRPr>
            </a:lvl1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rPr>
              <a:t>R4 FHIR IG &amp; Profiles</a:t>
            </a:r>
          </a:p>
        </p:txBody>
      </p:sp>
      <p:cxnSp>
        <p:nvCxnSpPr>
          <p:cNvPr id="49" name="Straight Arrow Connector 48">
            <a:extLst>
              <a:ext uri="{FF2B5EF4-FFF2-40B4-BE49-F238E27FC236}">
                <a16:creationId xmlns:a16="http://schemas.microsoft.com/office/drawing/2014/main" id="{57889018-E1FB-49F8-8FBB-FC91C84FCFE9}"/>
              </a:ext>
            </a:extLst>
          </p:cNvPr>
          <p:cNvCxnSpPr>
            <a:cxnSpLocks/>
            <a:stCxn id="34" idx="6"/>
            <a:endCxn id="43" idx="1"/>
          </p:cNvCxnSpPr>
          <p:nvPr/>
        </p:nvCxnSpPr>
        <p:spPr>
          <a:xfrm flipV="1">
            <a:off x="7322101" y="2662814"/>
            <a:ext cx="591325" cy="10794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7E24556-06BB-41BE-A88D-522D0CC323B6}"/>
              </a:ext>
            </a:extLst>
          </p:cNvPr>
          <p:cNvCxnSpPr>
            <a:cxnSpLocks/>
            <a:stCxn id="34" idx="6"/>
            <a:endCxn id="44" idx="1"/>
          </p:cNvCxnSpPr>
          <p:nvPr/>
        </p:nvCxnSpPr>
        <p:spPr>
          <a:xfrm flipV="1">
            <a:off x="7322101" y="3452648"/>
            <a:ext cx="591327" cy="2896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BC0FA305-D4FA-4BFF-AE88-383E9A131322}"/>
              </a:ext>
            </a:extLst>
          </p:cNvPr>
          <p:cNvCxnSpPr>
            <a:cxnSpLocks/>
            <a:stCxn id="34" idx="6"/>
            <a:endCxn id="45" idx="1"/>
          </p:cNvCxnSpPr>
          <p:nvPr/>
        </p:nvCxnSpPr>
        <p:spPr>
          <a:xfrm>
            <a:off x="7322101" y="3742312"/>
            <a:ext cx="591326" cy="2526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288D0FB2-ADC9-4320-A0B3-DA958E1F775B}"/>
              </a:ext>
            </a:extLst>
          </p:cNvPr>
          <p:cNvGrpSpPr/>
          <p:nvPr/>
        </p:nvGrpSpPr>
        <p:grpSpPr>
          <a:xfrm>
            <a:off x="3938285" y="3046300"/>
            <a:ext cx="1183921" cy="407098"/>
            <a:chOff x="4213830" y="1803793"/>
            <a:chExt cx="2103000" cy="510313"/>
          </a:xfrm>
          <a:solidFill>
            <a:schemeClr val="accent2"/>
          </a:solidFill>
        </p:grpSpPr>
        <p:sp>
          <p:nvSpPr>
            <p:cNvPr id="27" name="Arrow: Curved Right 26">
              <a:extLst>
                <a:ext uri="{FF2B5EF4-FFF2-40B4-BE49-F238E27FC236}">
                  <a16:creationId xmlns:a16="http://schemas.microsoft.com/office/drawing/2014/main" id="{CB7D1CD2-D34E-4217-B1A8-4D6ACE40CD0F}"/>
                </a:ext>
              </a:extLst>
            </p:cNvPr>
            <p:cNvSpPr/>
            <p:nvPr/>
          </p:nvSpPr>
          <p:spPr>
            <a:xfrm>
              <a:off x="4213830" y="1849763"/>
              <a:ext cx="1024835" cy="464343"/>
            </a:xfrm>
            <a:prstGeom prst="curvedRightArrow">
              <a:avLst/>
            </a:prstGeom>
            <a:grp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2" name="Arrow: Curved Right 41">
              <a:extLst>
                <a:ext uri="{FF2B5EF4-FFF2-40B4-BE49-F238E27FC236}">
                  <a16:creationId xmlns:a16="http://schemas.microsoft.com/office/drawing/2014/main" id="{BBAD28DF-DCB1-4C07-8512-338A57CCCAD6}"/>
                </a:ext>
              </a:extLst>
            </p:cNvPr>
            <p:cNvSpPr/>
            <p:nvPr/>
          </p:nvSpPr>
          <p:spPr>
            <a:xfrm flipH="1" flipV="1">
              <a:off x="5291995" y="1803793"/>
              <a:ext cx="1024835" cy="464343"/>
            </a:xfrm>
            <a:prstGeom prst="curvedRightArrow">
              <a:avLst/>
            </a:prstGeom>
            <a:grp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9" name="TextBox 28">
            <a:extLst>
              <a:ext uri="{FF2B5EF4-FFF2-40B4-BE49-F238E27FC236}">
                <a16:creationId xmlns:a16="http://schemas.microsoft.com/office/drawing/2014/main" id="{28E7270D-96A4-480D-BBB9-63FAF7B0DB74}"/>
              </a:ext>
            </a:extLst>
          </p:cNvPr>
          <p:cNvSpPr txBox="1"/>
          <p:nvPr/>
        </p:nvSpPr>
        <p:spPr>
          <a:xfrm>
            <a:off x="4019780" y="2623942"/>
            <a:ext cx="971874"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Github</a:t>
            </a:r>
            <a:endParaRPr kumimoji="0" lang="en-US" sz="1800" b="1"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endParaRPr>
          </a:p>
        </p:txBody>
      </p:sp>
      <p:sp>
        <p:nvSpPr>
          <p:cNvPr id="75" name="TextBox 74">
            <a:extLst>
              <a:ext uri="{FF2B5EF4-FFF2-40B4-BE49-F238E27FC236}">
                <a16:creationId xmlns:a16="http://schemas.microsoft.com/office/drawing/2014/main" id="{0A006A07-AFAA-4B26-A5B9-2D50C4336EA0}"/>
              </a:ext>
            </a:extLst>
          </p:cNvPr>
          <p:cNvSpPr txBox="1"/>
          <p:nvPr/>
        </p:nvSpPr>
        <p:spPr>
          <a:xfrm>
            <a:off x="5768323" y="4818661"/>
            <a:ext cx="1710168" cy="646331"/>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solidFill>
              <a:schemeClr val="accent4">
                <a:lumMod val="75000"/>
              </a:schemeClr>
            </a:solidFill>
            <a:prstDash val="lgDash"/>
          </a:ln>
        </p:spPr>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TBD: Testing tools, smart phrases, forms, etc.</a:t>
            </a:r>
          </a:p>
        </p:txBody>
      </p:sp>
      <p:sp>
        <p:nvSpPr>
          <p:cNvPr id="76" name="TextBox 75">
            <a:extLst>
              <a:ext uri="{FF2B5EF4-FFF2-40B4-BE49-F238E27FC236}">
                <a16:creationId xmlns:a16="http://schemas.microsoft.com/office/drawing/2014/main" id="{7FFC3CD5-2B84-4E96-BE91-6EBF651BD5C2}"/>
              </a:ext>
            </a:extLst>
          </p:cNvPr>
          <p:cNvSpPr txBox="1"/>
          <p:nvPr/>
        </p:nvSpPr>
        <p:spPr>
          <a:xfrm>
            <a:off x="7913425" y="4560786"/>
            <a:ext cx="1228841" cy="276999"/>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solidFill>
              <a:schemeClr val="accent4">
                <a:lumMod val="75000"/>
              </a:schemeClr>
            </a:solidFill>
          </a:ln>
        </p:spPr>
        <p:txBody>
          <a:bodyPr wrap="square" rtlCol="0">
            <a:spAutoFit/>
          </a:bodyPr>
          <a:lstStyle>
            <a:defPPr>
              <a:defRPr lang="en-US"/>
            </a:defPPr>
            <a:lvl1pPr algn="ctr">
              <a:spcAft>
                <a:spcPts val="600"/>
              </a:spcAft>
              <a:defRPr sz="1200">
                <a:ea typeface="Verdana" pitchFamily="34" charset="0"/>
                <a:cs typeface="Verdana" pitchFamily="34" charset="0"/>
              </a:defRPr>
            </a:lvl1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rPr>
              <a:t>HL7 / CIMI</a:t>
            </a:r>
          </a:p>
        </p:txBody>
      </p:sp>
      <p:sp>
        <p:nvSpPr>
          <p:cNvPr id="77" name="TextBox 76">
            <a:extLst>
              <a:ext uri="{FF2B5EF4-FFF2-40B4-BE49-F238E27FC236}">
                <a16:creationId xmlns:a16="http://schemas.microsoft.com/office/drawing/2014/main" id="{B079047F-2BD6-42A7-957E-271F3D1E5AFB}"/>
              </a:ext>
            </a:extLst>
          </p:cNvPr>
          <p:cNvSpPr txBox="1"/>
          <p:nvPr/>
        </p:nvSpPr>
        <p:spPr>
          <a:xfrm>
            <a:off x="5924715" y="1869333"/>
            <a:ext cx="1397384" cy="46166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solidFill>
              <a:schemeClr val="accent4">
                <a:lumMod val="75000"/>
              </a:schemeClr>
            </a:solidFill>
            <a:prstDash val="lgDash"/>
          </a:ln>
        </p:spPr>
        <p:txBody>
          <a:bodyPr wrap="square" rtlCol="0">
            <a:spAutoFit/>
          </a:bodyPr>
          <a:lstStyle>
            <a:defPPr>
              <a:defRPr lang="en-US"/>
            </a:defPPr>
            <a:lvl1pPr algn="ctr">
              <a:spcAft>
                <a:spcPts val="600"/>
              </a:spcAft>
              <a:defRPr sz="1200">
                <a:ea typeface="Verdana" pitchFamily="34" charset="0"/>
                <a:cs typeface="Verdana" pitchFamily="34" charset="0"/>
              </a:defRPr>
            </a:lvl1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rPr>
              <a:t>Mind maps, data dictionaries, etc.</a:t>
            </a:r>
          </a:p>
        </p:txBody>
      </p:sp>
      <p:cxnSp>
        <p:nvCxnSpPr>
          <p:cNvPr id="79" name="Straight Arrow Connector 78">
            <a:extLst>
              <a:ext uri="{FF2B5EF4-FFF2-40B4-BE49-F238E27FC236}">
                <a16:creationId xmlns:a16="http://schemas.microsoft.com/office/drawing/2014/main" id="{2F0CA83E-93DA-4A3E-99DB-10D60289135E}"/>
              </a:ext>
            </a:extLst>
          </p:cNvPr>
          <p:cNvCxnSpPr>
            <a:cxnSpLocks/>
            <a:stCxn id="34" idx="4"/>
            <a:endCxn id="75" idx="0"/>
          </p:cNvCxnSpPr>
          <p:nvPr/>
        </p:nvCxnSpPr>
        <p:spPr>
          <a:xfrm flipH="1">
            <a:off x="6623407" y="4085613"/>
            <a:ext cx="1" cy="7330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046CD7E3-F3FE-4043-B398-CE9199D7D7BA}"/>
              </a:ext>
            </a:extLst>
          </p:cNvPr>
          <p:cNvCxnSpPr>
            <a:cxnSpLocks/>
            <a:stCxn id="34" idx="0"/>
            <a:endCxn id="77" idx="2"/>
          </p:cNvCxnSpPr>
          <p:nvPr/>
        </p:nvCxnSpPr>
        <p:spPr>
          <a:xfrm flipH="1" flipV="1">
            <a:off x="6623407" y="2330998"/>
            <a:ext cx="1" cy="10680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B60DE286-2EBD-405E-BD4D-1A210A153613}"/>
              </a:ext>
            </a:extLst>
          </p:cNvPr>
          <p:cNvCxnSpPr>
            <a:cxnSpLocks/>
            <a:stCxn id="34" idx="6"/>
            <a:endCxn id="76" idx="1"/>
          </p:cNvCxnSpPr>
          <p:nvPr/>
        </p:nvCxnSpPr>
        <p:spPr>
          <a:xfrm>
            <a:off x="7322101" y="3742312"/>
            <a:ext cx="591324" cy="9569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49CC29B-7315-40D3-A913-7174F641A2AA}"/>
              </a:ext>
            </a:extLst>
          </p:cNvPr>
          <p:cNvSpPr txBox="1"/>
          <p:nvPr/>
        </p:nvSpPr>
        <p:spPr>
          <a:xfrm>
            <a:off x="1423264" y="1743475"/>
            <a:ext cx="1240246" cy="71897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mCODE Clinical requirements</a:t>
            </a:r>
          </a:p>
        </p:txBody>
      </p:sp>
      <p:sp>
        <p:nvSpPr>
          <p:cNvPr id="41" name="TextBox 40">
            <a:extLst>
              <a:ext uri="{FF2B5EF4-FFF2-40B4-BE49-F238E27FC236}">
                <a16:creationId xmlns:a16="http://schemas.microsoft.com/office/drawing/2014/main" id="{9E113D7E-E800-4DFF-B8B0-5FC96213CF79}"/>
              </a:ext>
            </a:extLst>
          </p:cNvPr>
          <p:cNvSpPr txBox="1"/>
          <p:nvPr/>
        </p:nvSpPr>
        <p:spPr>
          <a:xfrm>
            <a:off x="1334529" y="3408069"/>
            <a:ext cx="1417716" cy="718972"/>
          </a:xfrm>
          <a:prstGeom prst="rect">
            <a:avLst/>
          </a:prstGeom>
          <a:gradFill flip="none" rotWithShape="1">
            <a:gsLst>
              <a:gs pos="0">
                <a:schemeClr val="accent5">
                  <a:lumMod val="40000"/>
                  <a:lumOff val="60000"/>
                  <a:tint val="66000"/>
                  <a:satMod val="160000"/>
                </a:schemeClr>
              </a:gs>
              <a:gs pos="50000">
                <a:schemeClr val="accent5">
                  <a:lumMod val="40000"/>
                  <a:lumOff val="60000"/>
                  <a:tint val="44500"/>
                  <a:satMod val="160000"/>
                </a:schemeClr>
              </a:gs>
              <a:gs pos="100000">
                <a:schemeClr val="accent5">
                  <a:lumMod val="40000"/>
                  <a:lumOff val="60000"/>
                  <a:tint val="23500"/>
                  <a:satMod val="160000"/>
                </a:schemeClr>
              </a:gs>
            </a:gsLst>
            <a:path path="circle">
              <a:fillToRect l="50000" t="50000" r="50000" b="50000"/>
            </a:path>
            <a:tileRect/>
          </a:gra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CIMPL Authoring Environment</a:t>
            </a:r>
          </a:p>
        </p:txBody>
      </p:sp>
      <p:cxnSp>
        <p:nvCxnSpPr>
          <p:cNvPr id="48" name="Straight Arrow Connector 47">
            <a:extLst>
              <a:ext uri="{FF2B5EF4-FFF2-40B4-BE49-F238E27FC236}">
                <a16:creationId xmlns:a16="http://schemas.microsoft.com/office/drawing/2014/main" id="{27C4C7CC-4A49-419B-9CA3-A64BC4AC080F}"/>
              </a:ext>
            </a:extLst>
          </p:cNvPr>
          <p:cNvCxnSpPr>
            <a:cxnSpLocks/>
            <a:stCxn id="41" idx="0"/>
            <a:endCxn id="40" idx="2"/>
          </p:cNvCxnSpPr>
          <p:nvPr/>
        </p:nvCxnSpPr>
        <p:spPr>
          <a:xfrm flipV="1">
            <a:off x="2043387" y="2462447"/>
            <a:ext cx="0" cy="94562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9C362EED-2836-420C-A1D0-CC78B9CD8EE3}"/>
              </a:ext>
            </a:extLst>
          </p:cNvPr>
          <p:cNvSpPr txBox="1"/>
          <p:nvPr/>
        </p:nvSpPr>
        <p:spPr>
          <a:xfrm>
            <a:off x="2737551" y="2985243"/>
            <a:ext cx="102855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find/use existing modules</a:t>
            </a:r>
          </a:p>
        </p:txBody>
      </p:sp>
      <p:grpSp>
        <p:nvGrpSpPr>
          <p:cNvPr id="157" name="Group 156">
            <a:extLst>
              <a:ext uri="{FF2B5EF4-FFF2-40B4-BE49-F238E27FC236}">
                <a16:creationId xmlns:a16="http://schemas.microsoft.com/office/drawing/2014/main" id="{82415E1C-81E4-4727-8A51-D2992EFCEA42}"/>
              </a:ext>
            </a:extLst>
          </p:cNvPr>
          <p:cNvGrpSpPr/>
          <p:nvPr/>
        </p:nvGrpSpPr>
        <p:grpSpPr>
          <a:xfrm>
            <a:off x="2747545" y="3638094"/>
            <a:ext cx="968881" cy="333766"/>
            <a:chOff x="2568023" y="3609694"/>
            <a:chExt cx="1046562" cy="333766"/>
          </a:xfrm>
        </p:grpSpPr>
        <p:cxnSp>
          <p:nvCxnSpPr>
            <p:cNvPr id="51" name="Straight Arrow Connector 50">
              <a:extLst>
                <a:ext uri="{FF2B5EF4-FFF2-40B4-BE49-F238E27FC236}">
                  <a16:creationId xmlns:a16="http://schemas.microsoft.com/office/drawing/2014/main" id="{4CD998E3-A23F-4E90-B66A-BDE1047785F3}"/>
                </a:ext>
              </a:extLst>
            </p:cNvPr>
            <p:cNvCxnSpPr>
              <a:cxnSpLocks/>
            </p:cNvCxnSpPr>
            <p:nvPr/>
          </p:nvCxnSpPr>
          <p:spPr>
            <a:xfrm>
              <a:off x="2568023" y="3609694"/>
              <a:ext cx="1046562" cy="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CD8D3E6A-23E0-4BA0-A3DE-C580D7250221}"/>
                </a:ext>
              </a:extLst>
            </p:cNvPr>
            <p:cNvCxnSpPr>
              <a:cxnSpLocks/>
            </p:cNvCxnSpPr>
            <p:nvPr/>
          </p:nvCxnSpPr>
          <p:spPr>
            <a:xfrm>
              <a:off x="2584112" y="3935391"/>
              <a:ext cx="1028551" cy="80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4" name="TextBox 133">
            <a:extLst>
              <a:ext uri="{FF2B5EF4-FFF2-40B4-BE49-F238E27FC236}">
                <a16:creationId xmlns:a16="http://schemas.microsoft.com/office/drawing/2014/main" id="{07EABD0E-6A76-46FA-929C-41E68405F9A5}"/>
              </a:ext>
            </a:extLst>
          </p:cNvPr>
          <p:cNvSpPr txBox="1"/>
          <p:nvPr/>
        </p:nvSpPr>
        <p:spPr>
          <a:xfrm>
            <a:off x="2658599" y="3992092"/>
            <a:ext cx="102855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new modules</a:t>
            </a:r>
          </a:p>
        </p:txBody>
      </p:sp>
      <p:cxnSp>
        <p:nvCxnSpPr>
          <p:cNvPr id="57" name="Straight Arrow Connector 56">
            <a:extLst>
              <a:ext uri="{FF2B5EF4-FFF2-40B4-BE49-F238E27FC236}">
                <a16:creationId xmlns:a16="http://schemas.microsoft.com/office/drawing/2014/main" id="{FF34ADB4-FF79-4B06-A3DF-35B4860FC539}"/>
              </a:ext>
            </a:extLst>
          </p:cNvPr>
          <p:cNvCxnSpPr>
            <a:cxnSpLocks/>
            <a:stCxn id="161" idx="1"/>
            <a:endCxn id="41" idx="2"/>
          </p:cNvCxnSpPr>
          <p:nvPr/>
        </p:nvCxnSpPr>
        <p:spPr>
          <a:xfrm flipV="1">
            <a:off x="2038688" y="4127041"/>
            <a:ext cx="4699" cy="60008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5A9780C3-9D8C-45A7-8E6B-FC3BEE8BA0F3}"/>
              </a:ext>
            </a:extLst>
          </p:cNvPr>
          <p:cNvCxnSpPr>
            <a:cxnSpLocks/>
            <a:stCxn id="40" idx="3"/>
            <a:endCxn id="77" idx="1"/>
          </p:cNvCxnSpPr>
          <p:nvPr/>
        </p:nvCxnSpPr>
        <p:spPr>
          <a:xfrm flipV="1">
            <a:off x="2663510" y="2100166"/>
            <a:ext cx="3261205" cy="2795"/>
          </a:xfrm>
          <a:prstGeom prst="straightConnector1">
            <a:avLst/>
          </a:prstGeom>
          <a:ln>
            <a:solidFill>
              <a:schemeClr val="tx1"/>
            </a:solidFill>
            <a:prstDash val="lg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900D4AAA-F1CD-49C3-8C0B-059CCBEAFA2B}"/>
              </a:ext>
            </a:extLst>
          </p:cNvPr>
          <p:cNvSpPr txBox="1"/>
          <p:nvPr/>
        </p:nvSpPr>
        <p:spPr>
          <a:xfrm>
            <a:off x="4339351" y="1774545"/>
            <a:ext cx="1323081" cy="31810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clinical review</a:t>
            </a:r>
          </a:p>
        </p:txBody>
      </p:sp>
      <p:cxnSp>
        <p:nvCxnSpPr>
          <p:cNvPr id="66" name="Connector: Elbow 65">
            <a:extLst>
              <a:ext uri="{FF2B5EF4-FFF2-40B4-BE49-F238E27FC236}">
                <a16:creationId xmlns:a16="http://schemas.microsoft.com/office/drawing/2014/main" id="{82E06EE6-D648-4E73-A4B5-6BC7D253D967}"/>
              </a:ext>
            </a:extLst>
          </p:cNvPr>
          <p:cNvCxnSpPr>
            <a:cxnSpLocks/>
            <a:endCxn id="167" idx="2"/>
          </p:cNvCxnSpPr>
          <p:nvPr/>
        </p:nvCxnSpPr>
        <p:spPr>
          <a:xfrm rot="16200000" flipH="1">
            <a:off x="644247" y="5097464"/>
            <a:ext cx="509666" cy="243424"/>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0" name="TextBox 149">
            <a:extLst>
              <a:ext uri="{FF2B5EF4-FFF2-40B4-BE49-F238E27FC236}">
                <a16:creationId xmlns:a16="http://schemas.microsoft.com/office/drawing/2014/main" id="{A459081E-5632-49AE-BC45-7837542B5BB1}"/>
              </a:ext>
            </a:extLst>
          </p:cNvPr>
          <p:cNvSpPr txBox="1"/>
          <p:nvPr/>
        </p:nvSpPr>
        <p:spPr>
          <a:xfrm>
            <a:off x="359035" y="4308838"/>
            <a:ext cx="79505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propose new terms</a:t>
            </a:r>
          </a:p>
        </p:txBody>
      </p:sp>
      <p:cxnSp>
        <p:nvCxnSpPr>
          <p:cNvPr id="153" name="Connector: Elbow 152">
            <a:extLst>
              <a:ext uri="{FF2B5EF4-FFF2-40B4-BE49-F238E27FC236}">
                <a16:creationId xmlns:a16="http://schemas.microsoft.com/office/drawing/2014/main" id="{E3C567A3-2F59-4849-A3FC-8D7A9BBEBD13}"/>
              </a:ext>
            </a:extLst>
          </p:cNvPr>
          <p:cNvCxnSpPr>
            <a:cxnSpLocks/>
            <a:stCxn id="41" idx="1"/>
            <a:endCxn id="150" idx="0"/>
          </p:cNvCxnSpPr>
          <p:nvPr/>
        </p:nvCxnSpPr>
        <p:spPr>
          <a:xfrm rot="10800000" flipV="1">
            <a:off x="756563" y="3767554"/>
            <a:ext cx="577966" cy="541283"/>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TextBox 153">
            <a:extLst>
              <a:ext uri="{FF2B5EF4-FFF2-40B4-BE49-F238E27FC236}">
                <a16:creationId xmlns:a16="http://schemas.microsoft.com/office/drawing/2014/main" id="{1E7DC248-E54D-407D-8A95-F62620564489}"/>
              </a:ext>
            </a:extLst>
          </p:cNvPr>
          <p:cNvSpPr txBox="1"/>
          <p:nvPr/>
        </p:nvSpPr>
        <p:spPr>
          <a:xfrm>
            <a:off x="313935" y="3311424"/>
            <a:ext cx="1028551"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terminology requirements</a:t>
            </a:r>
          </a:p>
        </p:txBody>
      </p:sp>
      <p:sp>
        <p:nvSpPr>
          <p:cNvPr id="161" name="Flowchart: Magnetic Disk 160">
            <a:extLst>
              <a:ext uri="{FF2B5EF4-FFF2-40B4-BE49-F238E27FC236}">
                <a16:creationId xmlns:a16="http://schemas.microsoft.com/office/drawing/2014/main" id="{03488E62-F88D-4892-B4F4-9377AB63E631}"/>
              </a:ext>
            </a:extLst>
          </p:cNvPr>
          <p:cNvSpPr/>
          <p:nvPr/>
        </p:nvSpPr>
        <p:spPr>
          <a:xfrm>
            <a:off x="1388406" y="4727130"/>
            <a:ext cx="1300563" cy="705019"/>
          </a:xfrm>
          <a:prstGeom prst="flowChartMagneticDisk">
            <a:avLst/>
          </a:prstGeom>
          <a:solidFill>
            <a:srgbClr val="FFFFCC"/>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Terminologies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and value sets</a:t>
            </a:r>
          </a:p>
        </p:txBody>
      </p:sp>
      <p:sp>
        <p:nvSpPr>
          <p:cNvPr id="167" name="Flowchart: Magnetic Disk 166">
            <a:extLst>
              <a:ext uri="{FF2B5EF4-FFF2-40B4-BE49-F238E27FC236}">
                <a16:creationId xmlns:a16="http://schemas.microsoft.com/office/drawing/2014/main" id="{307FB721-99AB-47DF-9DB4-86C816C19675}"/>
              </a:ext>
            </a:extLst>
          </p:cNvPr>
          <p:cNvSpPr/>
          <p:nvPr/>
        </p:nvSpPr>
        <p:spPr>
          <a:xfrm>
            <a:off x="1020792" y="5121499"/>
            <a:ext cx="1300563" cy="705019"/>
          </a:xfrm>
          <a:prstGeom prst="flowChartMagneticDisk">
            <a:avLst/>
          </a:prstGeom>
          <a:solidFill>
            <a:srgbClr val="FFFFCC"/>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Terminologies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and value sets</a:t>
            </a:r>
          </a:p>
        </p:txBody>
      </p:sp>
      <p:sp>
        <p:nvSpPr>
          <p:cNvPr id="168" name="Flowchart: Magnetic Disk 167">
            <a:extLst>
              <a:ext uri="{FF2B5EF4-FFF2-40B4-BE49-F238E27FC236}">
                <a16:creationId xmlns:a16="http://schemas.microsoft.com/office/drawing/2014/main" id="{716793DA-0D7B-49B0-82E5-505783065912}"/>
              </a:ext>
            </a:extLst>
          </p:cNvPr>
          <p:cNvSpPr/>
          <p:nvPr/>
        </p:nvSpPr>
        <p:spPr>
          <a:xfrm>
            <a:off x="1725134" y="5043348"/>
            <a:ext cx="1300563" cy="705019"/>
          </a:xfrm>
          <a:prstGeom prst="flowChartMagneticDisk">
            <a:avLst/>
          </a:prstGeom>
          <a:solidFill>
            <a:srgbClr val="FFFFCC"/>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Terminologies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and value sets</a:t>
            </a:r>
          </a:p>
        </p:txBody>
      </p:sp>
      <p:sp>
        <p:nvSpPr>
          <p:cNvPr id="169" name="Flowchart: Magnetic Disk 168">
            <a:extLst>
              <a:ext uri="{FF2B5EF4-FFF2-40B4-BE49-F238E27FC236}">
                <a16:creationId xmlns:a16="http://schemas.microsoft.com/office/drawing/2014/main" id="{4F6B3062-93E0-4DDD-B5D2-DB182575ED76}"/>
              </a:ext>
            </a:extLst>
          </p:cNvPr>
          <p:cNvSpPr/>
          <p:nvPr/>
        </p:nvSpPr>
        <p:spPr>
          <a:xfrm>
            <a:off x="1253211" y="5440868"/>
            <a:ext cx="1300563" cy="705019"/>
          </a:xfrm>
          <a:prstGeom prst="flowChartMagneticDisk">
            <a:avLst/>
          </a:prstGeom>
          <a:solidFill>
            <a:srgbClr val="FFFFCC"/>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Terminologies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and value sets</a:t>
            </a:r>
          </a:p>
        </p:txBody>
      </p:sp>
      <p:sp>
        <p:nvSpPr>
          <p:cNvPr id="196" name="Rectangle 195">
            <a:extLst>
              <a:ext uri="{FF2B5EF4-FFF2-40B4-BE49-F238E27FC236}">
                <a16:creationId xmlns:a16="http://schemas.microsoft.com/office/drawing/2014/main" id="{247B2911-6DA3-45B5-BF1E-D10AD8AD3520}"/>
              </a:ext>
            </a:extLst>
          </p:cNvPr>
          <p:cNvSpPr/>
          <p:nvPr/>
        </p:nvSpPr>
        <p:spPr>
          <a:xfrm>
            <a:off x="10031116" y="2690658"/>
            <a:ext cx="1076092" cy="654993"/>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FHIR Profiles</a:t>
            </a:r>
          </a:p>
        </p:txBody>
      </p:sp>
      <p:sp>
        <p:nvSpPr>
          <p:cNvPr id="197" name="Rectangle 196">
            <a:extLst>
              <a:ext uri="{FF2B5EF4-FFF2-40B4-BE49-F238E27FC236}">
                <a16:creationId xmlns:a16="http://schemas.microsoft.com/office/drawing/2014/main" id="{29EC52A7-DE2D-4B97-90C7-B2027E4BA790}"/>
              </a:ext>
            </a:extLst>
          </p:cNvPr>
          <p:cNvSpPr/>
          <p:nvPr/>
        </p:nvSpPr>
        <p:spPr>
          <a:xfrm>
            <a:off x="9874998" y="4125866"/>
            <a:ext cx="1388328" cy="654993"/>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FHIR Resources</a:t>
            </a:r>
          </a:p>
        </p:txBody>
      </p:sp>
      <p:sp>
        <p:nvSpPr>
          <p:cNvPr id="198" name="TextBox 197">
            <a:extLst>
              <a:ext uri="{FF2B5EF4-FFF2-40B4-BE49-F238E27FC236}">
                <a16:creationId xmlns:a16="http://schemas.microsoft.com/office/drawing/2014/main" id="{79DA9852-BD40-41CB-AAE7-638F2E4B58BA}"/>
              </a:ext>
            </a:extLst>
          </p:cNvPr>
          <p:cNvSpPr txBox="1"/>
          <p:nvPr/>
        </p:nvSpPr>
        <p:spPr>
          <a:xfrm>
            <a:off x="9589742" y="941604"/>
            <a:ext cx="1958839"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Rest of the World (not to scale)</a:t>
            </a:r>
          </a:p>
        </p:txBody>
      </p:sp>
      <p:pic>
        <p:nvPicPr>
          <p:cNvPr id="199" name="Picture 198">
            <a:extLst>
              <a:ext uri="{FF2B5EF4-FFF2-40B4-BE49-F238E27FC236}">
                <a16:creationId xmlns:a16="http://schemas.microsoft.com/office/drawing/2014/main" id="{ED4962C3-B07D-497D-A18E-C5AF88396F1D}"/>
              </a:ext>
            </a:extLst>
          </p:cNvPr>
          <p:cNvPicPr>
            <a:picLocks noChangeAspect="1"/>
          </p:cNvPicPr>
          <p:nvPr/>
        </p:nvPicPr>
        <p:blipFill>
          <a:blip r:embed="rId2"/>
          <a:stretch>
            <a:fillRect/>
          </a:stretch>
        </p:blipFill>
        <p:spPr>
          <a:xfrm>
            <a:off x="10208607" y="1511494"/>
            <a:ext cx="721110" cy="721110"/>
          </a:xfrm>
          <a:prstGeom prst="rect">
            <a:avLst/>
          </a:prstGeom>
        </p:spPr>
      </p:pic>
      <p:cxnSp>
        <p:nvCxnSpPr>
          <p:cNvPr id="200" name="Straight Arrow Connector 199">
            <a:extLst>
              <a:ext uri="{FF2B5EF4-FFF2-40B4-BE49-F238E27FC236}">
                <a16:creationId xmlns:a16="http://schemas.microsoft.com/office/drawing/2014/main" id="{6E85E975-2227-4486-974B-A1B10728BF15}"/>
              </a:ext>
            </a:extLst>
          </p:cNvPr>
          <p:cNvCxnSpPr>
            <a:cxnSpLocks/>
            <a:stCxn id="199" idx="2"/>
            <a:endCxn id="196" idx="0"/>
          </p:cNvCxnSpPr>
          <p:nvPr/>
        </p:nvCxnSpPr>
        <p:spPr>
          <a:xfrm>
            <a:off x="10569162" y="2232604"/>
            <a:ext cx="0" cy="458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a:extLst>
              <a:ext uri="{FF2B5EF4-FFF2-40B4-BE49-F238E27FC236}">
                <a16:creationId xmlns:a16="http://schemas.microsoft.com/office/drawing/2014/main" id="{3051450C-3251-4719-90E3-857EC3FE9B63}"/>
              </a:ext>
            </a:extLst>
          </p:cNvPr>
          <p:cNvCxnSpPr>
            <a:cxnSpLocks/>
            <a:stCxn id="197" idx="0"/>
            <a:endCxn id="196" idx="2"/>
          </p:cNvCxnSpPr>
          <p:nvPr/>
        </p:nvCxnSpPr>
        <p:spPr>
          <a:xfrm flipV="1">
            <a:off x="10569162" y="3345651"/>
            <a:ext cx="0" cy="7802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07" name="Picture 206">
            <a:extLst>
              <a:ext uri="{FF2B5EF4-FFF2-40B4-BE49-F238E27FC236}">
                <a16:creationId xmlns:a16="http://schemas.microsoft.com/office/drawing/2014/main" id="{68292379-4866-49EE-914D-0A576AE5426C}"/>
              </a:ext>
            </a:extLst>
          </p:cNvPr>
          <p:cNvPicPr>
            <a:picLocks noChangeAspect="1"/>
          </p:cNvPicPr>
          <p:nvPr/>
        </p:nvPicPr>
        <p:blipFill>
          <a:blip r:embed="rId3"/>
          <a:stretch>
            <a:fillRect/>
          </a:stretch>
        </p:blipFill>
        <p:spPr>
          <a:xfrm>
            <a:off x="10237367" y="5417672"/>
            <a:ext cx="663590" cy="564052"/>
          </a:xfrm>
          <a:prstGeom prst="rect">
            <a:avLst/>
          </a:prstGeom>
        </p:spPr>
      </p:pic>
      <p:cxnSp>
        <p:nvCxnSpPr>
          <p:cNvPr id="208" name="Straight Arrow Connector 207">
            <a:extLst>
              <a:ext uri="{FF2B5EF4-FFF2-40B4-BE49-F238E27FC236}">
                <a16:creationId xmlns:a16="http://schemas.microsoft.com/office/drawing/2014/main" id="{3D250409-CB92-4DD9-AB46-D85F8A27B713}"/>
              </a:ext>
            </a:extLst>
          </p:cNvPr>
          <p:cNvCxnSpPr>
            <a:cxnSpLocks/>
            <a:stCxn id="207" idx="0"/>
            <a:endCxn id="197" idx="2"/>
          </p:cNvCxnSpPr>
          <p:nvPr/>
        </p:nvCxnSpPr>
        <p:spPr>
          <a:xfrm flipV="1">
            <a:off x="10569162" y="4780859"/>
            <a:ext cx="0" cy="6368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Connector: Elbow 216">
            <a:extLst>
              <a:ext uri="{FF2B5EF4-FFF2-40B4-BE49-F238E27FC236}">
                <a16:creationId xmlns:a16="http://schemas.microsoft.com/office/drawing/2014/main" id="{6A660464-91FF-42FA-885A-35318CE00F4B}"/>
              </a:ext>
            </a:extLst>
          </p:cNvPr>
          <p:cNvCxnSpPr>
            <a:stCxn id="197" idx="1"/>
            <a:endCxn id="34" idx="5"/>
          </p:cNvCxnSpPr>
          <p:nvPr/>
        </p:nvCxnSpPr>
        <p:spPr>
          <a:xfrm rot="10800000">
            <a:off x="7117460" y="3985063"/>
            <a:ext cx="2757539" cy="468301"/>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9" name="Connector: Elbow 218">
            <a:extLst>
              <a:ext uri="{FF2B5EF4-FFF2-40B4-BE49-F238E27FC236}">
                <a16:creationId xmlns:a16="http://schemas.microsoft.com/office/drawing/2014/main" id="{A5E82D5B-D582-4729-B20D-798465CB14C2}"/>
              </a:ext>
            </a:extLst>
          </p:cNvPr>
          <p:cNvCxnSpPr>
            <a:cxnSpLocks/>
            <a:stCxn id="196" idx="1"/>
            <a:endCxn id="34" idx="7"/>
          </p:cNvCxnSpPr>
          <p:nvPr/>
        </p:nvCxnSpPr>
        <p:spPr>
          <a:xfrm rot="10800000" flipV="1">
            <a:off x="7117460" y="3018154"/>
            <a:ext cx="2913657" cy="481407"/>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B8C6ED69-B858-46D0-98CC-3FE302CFF976}"/>
              </a:ext>
            </a:extLst>
          </p:cNvPr>
          <p:cNvSpPr txBox="1"/>
          <p:nvPr/>
        </p:nvSpPr>
        <p:spPr>
          <a:xfrm>
            <a:off x="3791231" y="5474008"/>
            <a:ext cx="144783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Logical Model</a:t>
            </a:r>
          </a:p>
        </p:txBody>
      </p:sp>
      <p:sp>
        <p:nvSpPr>
          <p:cNvPr id="5" name="TextBox 4">
            <a:extLst>
              <a:ext uri="{FF2B5EF4-FFF2-40B4-BE49-F238E27FC236}">
                <a16:creationId xmlns:a16="http://schemas.microsoft.com/office/drawing/2014/main" id="{ED8AEDD1-F71D-45CE-95C9-A343437EFD0D}"/>
              </a:ext>
            </a:extLst>
          </p:cNvPr>
          <p:cNvSpPr txBox="1"/>
          <p:nvPr/>
        </p:nvSpPr>
        <p:spPr>
          <a:xfrm>
            <a:off x="1502914" y="5412053"/>
            <a:ext cx="75533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Snomed</a:t>
            </a:r>
          </a:p>
        </p:txBody>
      </p:sp>
      <p:sp>
        <p:nvSpPr>
          <p:cNvPr id="55" name="TextBox 54">
            <a:extLst>
              <a:ext uri="{FF2B5EF4-FFF2-40B4-BE49-F238E27FC236}">
                <a16:creationId xmlns:a16="http://schemas.microsoft.com/office/drawing/2014/main" id="{5E490572-29AD-4807-93CF-4F6CFE82B990}"/>
              </a:ext>
            </a:extLst>
          </p:cNvPr>
          <p:cNvSpPr txBox="1"/>
          <p:nvPr/>
        </p:nvSpPr>
        <p:spPr>
          <a:xfrm>
            <a:off x="1713249" y="4678170"/>
            <a:ext cx="65434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LOINC</a:t>
            </a:r>
          </a:p>
        </p:txBody>
      </p:sp>
      <p:sp>
        <p:nvSpPr>
          <p:cNvPr id="56" name="TextBox 55">
            <a:extLst>
              <a:ext uri="{FF2B5EF4-FFF2-40B4-BE49-F238E27FC236}">
                <a16:creationId xmlns:a16="http://schemas.microsoft.com/office/drawing/2014/main" id="{626635C4-CC6C-4841-8163-2615FD3DF78A}"/>
              </a:ext>
            </a:extLst>
          </p:cNvPr>
          <p:cNvSpPr txBox="1"/>
          <p:nvPr/>
        </p:nvSpPr>
        <p:spPr>
          <a:xfrm>
            <a:off x="1071898" y="5080676"/>
            <a:ext cx="74732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RxNorm</a:t>
            </a:r>
          </a:p>
        </p:txBody>
      </p:sp>
      <p:sp>
        <p:nvSpPr>
          <p:cNvPr id="58" name="TextBox 57">
            <a:extLst>
              <a:ext uri="{FF2B5EF4-FFF2-40B4-BE49-F238E27FC236}">
                <a16:creationId xmlns:a16="http://schemas.microsoft.com/office/drawing/2014/main" id="{6649A3DE-9581-4062-9755-A2CA2B95DEDB}"/>
              </a:ext>
            </a:extLst>
          </p:cNvPr>
          <p:cNvSpPr txBox="1"/>
          <p:nvPr/>
        </p:nvSpPr>
        <p:spPr>
          <a:xfrm>
            <a:off x="2018445" y="5023447"/>
            <a:ext cx="72327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pitchFamily="34" charset="0"/>
                <a:cs typeface="Verdana" pitchFamily="34" charset="0"/>
              </a:rPr>
              <a:t>SOLOR</a:t>
            </a:r>
          </a:p>
        </p:txBody>
      </p:sp>
      <p:sp>
        <p:nvSpPr>
          <p:cNvPr id="59" name="Footer Placeholder 3">
            <a:extLst>
              <a:ext uri="{FF2B5EF4-FFF2-40B4-BE49-F238E27FC236}">
                <a16:creationId xmlns:a16="http://schemas.microsoft.com/office/drawing/2014/main" id="{DB09764E-1BAC-408D-BC25-42E079B41623}"/>
              </a:ext>
            </a:extLst>
          </p:cNvPr>
          <p:cNvSpPr txBox="1">
            <a:spLocks/>
          </p:cNvSpPr>
          <p:nvPr/>
        </p:nvSpPr>
        <p:spPr>
          <a:xfrm>
            <a:off x="616448" y="6466541"/>
            <a:ext cx="7536952" cy="23905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800" b="0" i="0" u="none" strike="noStrike" kern="1200" cap="none" spc="0" normalizeH="0" baseline="0" noProof="0" dirty="0">
                <a:ln>
                  <a:noFill/>
                </a:ln>
                <a:solidFill>
                  <a:prstClr val="black">
                    <a:lumMod val="50000"/>
                    <a:lumOff val="50000"/>
                  </a:prstClr>
                </a:solidFill>
                <a:effectLst/>
                <a:uLnTx/>
                <a:uFillTx/>
                <a:latin typeface="Arial" pitchFamily="34" charset="0"/>
                <a:ea typeface="+mn-ea"/>
                <a:cs typeface="Arial" pitchFamily="34" charset="0"/>
              </a:rPr>
              <a:t>© 2019 The MITRE Corporation. All rights reserved.</a:t>
            </a:r>
            <a:endParaRPr kumimoji="0" lang="en-US" sz="800" b="0" i="0" u="none" strike="noStrike" kern="1200" cap="none" spc="0" normalizeH="0" baseline="0" noProof="0" dirty="0">
              <a:ln>
                <a:noFill/>
              </a:ln>
              <a:solidFill>
                <a:prstClr val="black">
                  <a:lumMod val="50000"/>
                  <a:lumOff val="50000"/>
                </a:prst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095755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F570B0-2B88-49B1-8D7D-B716EE1FDA0A}"/>
              </a:ext>
            </a:extLst>
          </p:cNvPr>
          <p:cNvSpPr/>
          <p:nvPr/>
        </p:nvSpPr>
        <p:spPr>
          <a:xfrm>
            <a:off x="162280" y="1878618"/>
            <a:ext cx="11734799" cy="3777865"/>
          </a:xfrm>
          <a:prstGeom prst="rect">
            <a:avLst/>
          </a:prstGeom>
          <a:solidFill>
            <a:schemeClr val="tx2">
              <a:lumMod val="40000"/>
              <a:lumOff val="60000"/>
            </a:schemeClr>
          </a:solidFill>
          <a:ln w="22225">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Title 1">
            <a:extLst>
              <a:ext uri="{FF2B5EF4-FFF2-40B4-BE49-F238E27FC236}">
                <a16:creationId xmlns:a16="http://schemas.microsoft.com/office/drawing/2014/main" id="{9CCED8C7-C641-4D19-9E4F-A78C7B191858}"/>
              </a:ext>
            </a:extLst>
          </p:cNvPr>
          <p:cNvSpPr txBox="1">
            <a:spLocks/>
          </p:cNvSpPr>
          <p:nvPr/>
        </p:nvSpPr>
        <p:spPr>
          <a:xfrm>
            <a:off x="-15335" y="4580"/>
            <a:ext cx="11445336" cy="81771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70C0"/>
                </a:solidFill>
                <a:effectLst/>
                <a:uLnTx/>
                <a:uFillTx/>
                <a:latin typeface="Calibri"/>
                <a:ea typeface="+mj-ea"/>
                <a:cs typeface="+mj-cs"/>
              </a:rPr>
              <a:t>SHIELD: GOALS &amp; TIMELINE</a:t>
            </a:r>
          </a:p>
        </p:txBody>
      </p:sp>
      <p:sp>
        <p:nvSpPr>
          <p:cNvPr id="4" name="TextBox 3">
            <a:extLst>
              <a:ext uri="{FF2B5EF4-FFF2-40B4-BE49-F238E27FC236}">
                <a16:creationId xmlns:a16="http://schemas.microsoft.com/office/drawing/2014/main" id="{48EBE187-D9AF-476E-9693-B1F4BB9D3690}"/>
              </a:ext>
            </a:extLst>
          </p:cNvPr>
          <p:cNvSpPr txBox="1"/>
          <p:nvPr/>
        </p:nvSpPr>
        <p:spPr>
          <a:xfrm>
            <a:off x="2209800" y="822291"/>
            <a:ext cx="7495775" cy="954107"/>
          </a:xfrm>
          <a:prstGeom prst="rect">
            <a:avLst/>
          </a:prstGeom>
          <a:solidFill>
            <a:schemeClr val="accent1">
              <a:lumMod val="60000"/>
              <a:lumOff val="40000"/>
            </a:schemeClr>
          </a:solidFill>
          <a:scene3d>
            <a:camera prst="orthographicFront"/>
            <a:lightRig rig="threePt" dir="t"/>
          </a:scene3d>
          <a:sp3d>
            <a:bevelT/>
          </a:sp3d>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3316288" algn="l"/>
              </a:tabLst>
              <a:defRPr/>
            </a:pPr>
            <a:r>
              <a:rPr kumimoji="0" lang="en-US" sz="2800" b="1" i="1" u="none" strike="noStrike" kern="1200" cap="none" spc="0" normalizeH="0" baseline="0" noProof="0" dirty="0">
                <a:ln>
                  <a:noFill/>
                </a:ln>
                <a:solidFill>
                  <a:srgbClr val="66FF33"/>
                </a:solidFill>
                <a:effectLst>
                  <a:outerShdw blurRad="38100" dist="38100" dir="2700000" algn="tl">
                    <a:srgbClr val="000000">
                      <a:alpha val="43137"/>
                    </a:srgbClr>
                  </a:outerShdw>
                </a:effectLst>
                <a:uLnTx/>
                <a:uFillTx/>
                <a:latin typeface="Calibri"/>
                <a:ea typeface="+mn-ea"/>
                <a:cs typeface="+mn-cs"/>
              </a:rPr>
              <a:t>W/Standards: 	Quality in – Quality out.</a:t>
            </a:r>
          </a:p>
          <a:p>
            <a:pPr marL="0" marR="0" lvl="0" indent="0" algn="l" defTabSz="914400" rtl="0" eaLnBrk="1" fontAlgn="auto" latinLnBrk="0" hangingPunct="1">
              <a:lnSpc>
                <a:spcPct val="100000"/>
              </a:lnSpc>
              <a:spcBef>
                <a:spcPts val="0"/>
              </a:spcBef>
              <a:spcAft>
                <a:spcPts val="0"/>
              </a:spcAft>
              <a:buClrTx/>
              <a:buSzTx/>
              <a:buFontTx/>
              <a:buNone/>
              <a:tabLst>
                <a:tab pos="3316288" algn="l"/>
              </a:tabLst>
              <a:defRPr/>
            </a:pPr>
            <a:r>
              <a:rPr kumimoji="0" lang="en-US" sz="2800" b="1"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n-ea"/>
                <a:cs typeface="+mn-cs"/>
              </a:rPr>
              <a:t>W/O Standards: 	Garbage in – Garbage out </a:t>
            </a:r>
          </a:p>
        </p:txBody>
      </p:sp>
      <p:sp>
        <p:nvSpPr>
          <p:cNvPr id="28" name="TextBox 27">
            <a:extLst>
              <a:ext uri="{FF2B5EF4-FFF2-40B4-BE49-F238E27FC236}">
                <a16:creationId xmlns:a16="http://schemas.microsoft.com/office/drawing/2014/main" id="{7A8DC464-5674-4C61-9B3F-E3B3A5B9FBCE}"/>
              </a:ext>
            </a:extLst>
          </p:cNvPr>
          <p:cNvSpPr txBox="1"/>
          <p:nvPr/>
        </p:nvSpPr>
        <p:spPr>
          <a:xfrm>
            <a:off x="-15336" y="5657671"/>
            <a:ext cx="1219199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a:ea typeface="+mn-ea"/>
                <a:cs typeface="+mn-cs"/>
              </a:rPr>
              <a:t>Plan: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Government supports manufacturers/industry to provide vetted and harmonized descriptive IVD codes to labs to improve utility for consumers. </a:t>
            </a:r>
          </a:p>
        </p:txBody>
      </p:sp>
      <p:sp>
        <p:nvSpPr>
          <p:cNvPr id="14" name="Rectangle 13">
            <a:extLst>
              <a:ext uri="{FF2B5EF4-FFF2-40B4-BE49-F238E27FC236}">
                <a16:creationId xmlns:a16="http://schemas.microsoft.com/office/drawing/2014/main" id="{5445C7AE-2BB0-43FD-9F7C-7D03F4B07280}"/>
              </a:ext>
            </a:extLst>
          </p:cNvPr>
          <p:cNvSpPr/>
          <p:nvPr/>
        </p:nvSpPr>
        <p:spPr>
          <a:xfrm>
            <a:off x="1784452" y="5225215"/>
            <a:ext cx="1758302"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Manufacturers</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6" name="Straight Connector 15">
            <a:extLst>
              <a:ext uri="{FF2B5EF4-FFF2-40B4-BE49-F238E27FC236}">
                <a16:creationId xmlns:a16="http://schemas.microsoft.com/office/drawing/2014/main" id="{5F8D8E3E-627C-4B4E-9A89-578EB0B45E8F}"/>
              </a:ext>
            </a:extLst>
          </p:cNvPr>
          <p:cNvCxnSpPr>
            <a:cxnSpLocks/>
          </p:cNvCxnSpPr>
          <p:nvPr/>
        </p:nvCxnSpPr>
        <p:spPr>
          <a:xfrm flipV="1">
            <a:off x="356307" y="5259904"/>
            <a:ext cx="4139492" cy="866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2F59E54F-C0DE-46C8-9E10-EC79EEFD8B27}"/>
              </a:ext>
            </a:extLst>
          </p:cNvPr>
          <p:cNvSpPr txBox="1"/>
          <p:nvPr/>
        </p:nvSpPr>
        <p:spPr>
          <a:xfrm>
            <a:off x="326380" y="1962720"/>
            <a:ext cx="4156144" cy="707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sng" strike="noStrike" kern="1200" cap="none" spc="0" normalizeH="0" baseline="0" noProof="0" dirty="0">
                <a:ln>
                  <a:noFill/>
                </a:ln>
                <a:solidFill>
                  <a:prstClr val="black"/>
                </a:solidFill>
                <a:effectLst/>
                <a:uLnTx/>
                <a:uFillTx/>
                <a:latin typeface="Calibri"/>
                <a:ea typeface="+mn-ea"/>
                <a:cs typeface="+mn-cs"/>
              </a:rPr>
              <a:t>Context:</a:t>
            </a:r>
            <a:r>
              <a:rPr kumimoji="0" lang="en-US" sz="2000" b="1" i="1" u="none" strike="noStrike" kern="1200" cap="none" spc="0" normalizeH="0" baseline="0" noProof="0" dirty="0">
                <a:ln>
                  <a:noFill/>
                </a:ln>
                <a:solidFill>
                  <a:prstClr val="black"/>
                </a:solidFill>
                <a:effectLst/>
                <a:uLnTx/>
                <a:uFillTx/>
                <a:latin typeface="Calibri"/>
                <a:ea typeface="+mn-ea"/>
                <a:cs typeface="+mn-cs"/>
              </a:rPr>
              <a:t> An </a:t>
            </a:r>
            <a:r>
              <a:rPr kumimoji="0" lang="en-US" sz="2000" b="1" i="1" u="none" strike="noStrike" kern="1200" cap="none" spc="0" normalizeH="0" baseline="0" noProof="0" dirty="0">
                <a:ln>
                  <a:noFill/>
                </a:ln>
                <a:solidFill>
                  <a:srgbClr val="C00000"/>
                </a:solidFill>
                <a:effectLst/>
                <a:uLnTx/>
                <a:uFillTx/>
                <a:latin typeface="Calibri"/>
                <a:ea typeface="+mn-ea"/>
                <a:cs typeface="+mn-cs"/>
              </a:rPr>
              <a:t>IVD </a:t>
            </a:r>
            <a:r>
              <a:rPr kumimoji="0" lang="en-US" sz="2000" b="1" i="1" u="none" strike="noStrike" kern="1200" cap="none" spc="0" normalizeH="0" baseline="0" noProof="0" dirty="0">
                <a:ln>
                  <a:noFill/>
                </a:ln>
                <a:solidFill>
                  <a:prstClr val="black"/>
                </a:solidFill>
                <a:effectLst/>
                <a:uLnTx/>
                <a:uFillTx/>
                <a:latin typeface="Calibri"/>
                <a:ea typeface="+mn-ea"/>
                <a:cs typeface="+mn-cs"/>
              </a:rPr>
              <a:t>asks a </a:t>
            </a:r>
            <a:r>
              <a:rPr kumimoji="0" lang="en-US" sz="2000" b="1" i="1" u="none" strike="noStrike" kern="1200" cap="none" spc="0" normalizeH="0" baseline="0" noProof="0" dirty="0">
                <a:ln>
                  <a:noFill/>
                </a:ln>
                <a:solidFill>
                  <a:srgbClr val="C00000"/>
                </a:solidFill>
                <a:effectLst/>
                <a:uLnTx/>
                <a:uFillTx/>
                <a:latin typeface="Calibri"/>
                <a:ea typeface="+mn-ea"/>
                <a:cs typeface="+mn-cs"/>
              </a:rPr>
              <a:t>question</a:t>
            </a:r>
            <a:r>
              <a:rPr kumimoji="0" lang="en-US" sz="2000" b="1" i="1" u="none" strike="noStrike" kern="1200" cap="none" spc="0" normalizeH="0" baseline="0" noProof="0" dirty="0">
                <a:ln>
                  <a:noFill/>
                </a:ln>
                <a:solidFill>
                  <a:prstClr val="black"/>
                </a:solidFill>
                <a:effectLst/>
                <a:uLnTx/>
                <a:uFillTx/>
                <a:latin typeface="Calibri"/>
                <a:ea typeface="+mn-ea"/>
                <a:cs typeface="+mn-cs"/>
              </a:rPr>
              <a:t> of a specimen to get an </a:t>
            </a:r>
            <a:r>
              <a:rPr kumimoji="0" lang="en-US" sz="2000" b="1" i="1" u="none" strike="noStrike" kern="1200" cap="none" spc="0" normalizeH="0" baseline="0" noProof="0" dirty="0">
                <a:ln>
                  <a:noFill/>
                </a:ln>
                <a:solidFill>
                  <a:srgbClr val="C00000"/>
                </a:solidFill>
                <a:effectLst/>
                <a:uLnTx/>
                <a:uFillTx/>
                <a:latin typeface="Calibri"/>
                <a:ea typeface="+mn-ea"/>
                <a:cs typeface="+mn-cs"/>
              </a:rPr>
              <a:t>answer</a:t>
            </a:r>
            <a:r>
              <a:rPr kumimoji="0" lang="en-US" sz="2000" b="1" i="1" u="none" strike="noStrike" kern="1200" cap="none" spc="0" normalizeH="0" baseline="0" noProof="0" dirty="0">
                <a:ln>
                  <a:noFill/>
                </a:ln>
                <a:solidFill>
                  <a:prstClr val="black"/>
                </a:solidFill>
                <a:effectLst/>
                <a:uLnTx/>
                <a:uFillTx/>
                <a:latin typeface="Calibri"/>
                <a:ea typeface="+mn-ea"/>
                <a:cs typeface="+mn-cs"/>
              </a:rPr>
              <a:t>.</a:t>
            </a:r>
          </a:p>
        </p:txBody>
      </p:sp>
      <p:grpSp>
        <p:nvGrpSpPr>
          <p:cNvPr id="81" name="Group 80">
            <a:extLst>
              <a:ext uri="{FF2B5EF4-FFF2-40B4-BE49-F238E27FC236}">
                <a16:creationId xmlns:a16="http://schemas.microsoft.com/office/drawing/2014/main" id="{EF3E43B2-E202-49A7-93C3-71B714A42830}"/>
              </a:ext>
            </a:extLst>
          </p:cNvPr>
          <p:cNvGrpSpPr/>
          <p:nvPr/>
        </p:nvGrpSpPr>
        <p:grpSpPr>
          <a:xfrm>
            <a:off x="2927623" y="3482739"/>
            <a:ext cx="3522238" cy="2154003"/>
            <a:chOff x="2927623" y="3482739"/>
            <a:chExt cx="3522238" cy="2154003"/>
          </a:xfrm>
        </p:grpSpPr>
        <p:cxnSp>
          <p:nvCxnSpPr>
            <p:cNvPr id="17" name="Straight Connector 16">
              <a:extLst>
                <a:ext uri="{FF2B5EF4-FFF2-40B4-BE49-F238E27FC236}">
                  <a16:creationId xmlns:a16="http://schemas.microsoft.com/office/drawing/2014/main" id="{E790107C-27E5-4A81-9164-08D51E948D5A}"/>
                </a:ext>
              </a:extLst>
            </p:cNvPr>
            <p:cNvCxnSpPr>
              <a:cxnSpLocks/>
            </p:cNvCxnSpPr>
            <p:nvPr/>
          </p:nvCxnSpPr>
          <p:spPr>
            <a:xfrm>
              <a:off x="4750337" y="5257800"/>
              <a:ext cx="1594173" cy="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grpSp>
          <p:nvGrpSpPr>
            <p:cNvPr id="80" name="Group 79">
              <a:extLst>
                <a:ext uri="{FF2B5EF4-FFF2-40B4-BE49-F238E27FC236}">
                  <a16:creationId xmlns:a16="http://schemas.microsoft.com/office/drawing/2014/main" id="{A6FFD5AD-C25E-4052-A178-5857227B0534}"/>
                </a:ext>
              </a:extLst>
            </p:cNvPr>
            <p:cNvGrpSpPr/>
            <p:nvPr/>
          </p:nvGrpSpPr>
          <p:grpSpPr>
            <a:xfrm>
              <a:off x="2927623" y="3482739"/>
              <a:ext cx="3522238" cy="2154003"/>
              <a:chOff x="2927623" y="3482739"/>
              <a:chExt cx="3522238" cy="2154003"/>
            </a:xfrm>
          </p:grpSpPr>
          <p:sp>
            <p:nvSpPr>
              <p:cNvPr id="15" name="Rectangle 14">
                <a:extLst>
                  <a:ext uri="{FF2B5EF4-FFF2-40B4-BE49-F238E27FC236}">
                    <a16:creationId xmlns:a16="http://schemas.microsoft.com/office/drawing/2014/main" id="{C12676EC-9D85-43C6-8132-3179B44A57F0}"/>
                  </a:ext>
                </a:extLst>
              </p:cNvPr>
              <p:cNvSpPr/>
              <p:nvPr/>
            </p:nvSpPr>
            <p:spPr>
              <a:xfrm>
                <a:off x="4675336" y="5236632"/>
                <a:ext cx="1774525"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Labs/Providers</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75" name="Group 74">
                <a:extLst>
                  <a:ext uri="{FF2B5EF4-FFF2-40B4-BE49-F238E27FC236}">
                    <a16:creationId xmlns:a16="http://schemas.microsoft.com/office/drawing/2014/main" id="{6B16F9C3-28F1-4AEE-8739-EA685CD67380}"/>
                  </a:ext>
                </a:extLst>
              </p:cNvPr>
              <p:cNvGrpSpPr/>
              <p:nvPr/>
            </p:nvGrpSpPr>
            <p:grpSpPr>
              <a:xfrm>
                <a:off x="2927623" y="3482739"/>
                <a:ext cx="3522238" cy="1664235"/>
                <a:chOff x="2927623" y="3482739"/>
                <a:chExt cx="3522238" cy="1664235"/>
              </a:xfrm>
            </p:grpSpPr>
            <p:sp>
              <p:nvSpPr>
                <p:cNvPr id="23" name="Arrow: Right 22">
                  <a:extLst>
                    <a:ext uri="{FF2B5EF4-FFF2-40B4-BE49-F238E27FC236}">
                      <a16:creationId xmlns:a16="http://schemas.microsoft.com/office/drawing/2014/main" id="{B1F57470-2D2E-4D9F-A061-E18EA21F0F4D}"/>
                    </a:ext>
                  </a:extLst>
                </p:cNvPr>
                <p:cNvSpPr/>
                <p:nvPr/>
              </p:nvSpPr>
              <p:spPr>
                <a:xfrm>
                  <a:off x="2927623" y="4056606"/>
                  <a:ext cx="1748924" cy="893796"/>
                </a:xfrm>
                <a:prstGeom prst="rightArrow">
                  <a:avLst>
                    <a:gd name="adj1" fmla="val 67247"/>
                    <a:gd name="adj2" fmla="val 41208"/>
                  </a:avLst>
                </a:prstGeom>
                <a:solidFill>
                  <a:srgbClr val="8282C9"/>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a:ea typeface="+mn-ea"/>
                      <a:cs typeface="+mn-cs"/>
                    </a:rPr>
                    <a:t>Structured Transfer</a:t>
                  </a:r>
                  <a:endParaRPr kumimoji="0" lang="en-US" sz="2000" b="1" i="1" u="none" strike="noStrike" kern="1200" cap="none" spc="0" normalizeH="0" baseline="0" noProof="0" dirty="0">
                    <a:ln>
                      <a:noFill/>
                    </a:ln>
                    <a:solidFill>
                      <a:prstClr val="white"/>
                    </a:solidFill>
                    <a:effectLst/>
                    <a:uLnTx/>
                    <a:uFillTx/>
                    <a:latin typeface="Calibri"/>
                    <a:ea typeface="+mn-ea"/>
                    <a:cs typeface="+mn-cs"/>
                  </a:endParaRPr>
                </a:p>
              </p:txBody>
            </p:sp>
            <p:grpSp>
              <p:nvGrpSpPr>
                <p:cNvPr id="2" name="Group 1">
                  <a:extLst>
                    <a:ext uri="{FF2B5EF4-FFF2-40B4-BE49-F238E27FC236}">
                      <a16:creationId xmlns:a16="http://schemas.microsoft.com/office/drawing/2014/main" id="{FB131DEE-6B5B-4D36-98C8-C484D65B4445}"/>
                    </a:ext>
                  </a:extLst>
                </p:cNvPr>
                <p:cNvGrpSpPr/>
                <p:nvPr/>
              </p:nvGrpSpPr>
              <p:grpSpPr>
                <a:xfrm>
                  <a:off x="4675336" y="3482739"/>
                  <a:ext cx="1774525" cy="1664235"/>
                  <a:chOff x="8299267" y="1873867"/>
                  <a:chExt cx="3693825" cy="2979705"/>
                </a:xfrm>
              </p:grpSpPr>
              <p:sp>
                <p:nvSpPr>
                  <p:cNvPr id="34" name="Flowchart: Magnetic Disk 33">
                    <a:extLst>
                      <a:ext uri="{FF2B5EF4-FFF2-40B4-BE49-F238E27FC236}">
                        <a16:creationId xmlns:a16="http://schemas.microsoft.com/office/drawing/2014/main" id="{2FA05DD9-077F-4735-A4CE-9D79E69B30C8}"/>
                      </a:ext>
                    </a:extLst>
                  </p:cNvPr>
                  <p:cNvSpPr/>
                  <p:nvPr/>
                </p:nvSpPr>
                <p:spPr>
                  <a:xfrm>
                    <a:off x="8299267" y="1873867"/>
                    <a:ext cx="3693825" cy="2979705"/>
                  </a:xfrm>
                  <a:prstGeom prst="flowChartMagneticDisk">
                    <a:avLst/>
                  </a:prstGeom>
                  <a:gradFill flip="none" rotWithShape="1">
                    <a:gsLst>
                      <a:gs pos="17000">
                        <a:srgbClr val="8282C9"/>
                      </a:gs>
                      <a:gs pos="37000">
                        <a:srgbClr val="343478"/>
                      </a:gs>
                      <a:gs pos="100000">
                        <a:srgbClr val="232351"/>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46" name="Oval 45">
                    <a:extLst>
                      <a:ext uri="{FF2B5EF4-FFF2-40B4-BE49-F238E27FC236}">
                        <a16:creationId xmlns:a16="http://schemas.microsoft.com/office/drawing/2014/main" id="{41B70CAA-BAAF-409E-B262-2608A8909D38}"/>
                      </a:ext>
                    </a:extLst>
                  </p:cNvPr>
                  <p:cNvSpPr/>
                  <p:nvPr/>
                </p:nvSpPr>
                <p:spPr>
                  <a:xfrm>
                    <a:off x="8328284" y="1894265"/>
                    <a:ext cx="3635116" cy="1021655"/>
                  </a:xfrm>
                  <a:prstGeom prst="ellipse">
                    <a:avLst/>
                  </a:prstGeom>
                  <a:solidFill>
                    <a:srgbClr val="3A3A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Calibri"/>
                      <a:ea typeface="+mn-ea"/>
                      <a:cs typeface="+mn-cs"/>
                    </a:endParaRPr>
                  </a:p>
                </p:txBody>
              </p:sp>
              <p:sp>
                <p:nvSpPr>
                  <p:cNvPr id="45" name="TextBox 44">
                    <a:extLst>
                      <a:ext uri="{FF2B5EF4-FFF2-40B4-BE49-F238E27FC236}">
                        <a16:creationId xmlns:a16="http://schemas.microsoft.com/office/drawing/2014/main" id="{6448F455-5B54-462A-903A-F9EF30CD95A3}"/>
                      </a:ext>
                    </a:extLst>
                  </p:cNvPr>
                  <p:cNvSpPr txBox="1"/>
                  <p:nvPr/>
                </p:nvSpPr>
                <p:spPr>
                  <a:xfrm>
                    <a:off x="8437001" y="2924516"/>
                    <a:ext cx="3289654" cy="1818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a:ea typeface="+mn-ea"/>
                        <a:cs typeface="+mn-cs"/>
                      </a:rPr>
                      <a:t>LIS/EHR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a:ea typeface="+mn-ea"/>
                        <a:cs typeface="+mn-cs"/>
                      </a:rPr>
                      <a:t>Data Association</a:t>
                    </a:r>
                  </a:p>
                </p:txBody>
              </p:sp>
            </p:grpSp>
          </p:grpSp>
        </p:grpSp>
      </p:grpSp>
      <p:grpSp>
        <p:nvGrpSpPr>
          <p:cNvPr id="76" name="Group 75">
            <a:extLst>
              <a:ext uri="{FF2B5EF4-FFF2-40B4-BE49-F238E27FC236}">
                <a16:creationId xmlns:a16="http://schemas.microsoft.com/office/drawing/2014/main" id="{6C8C06AF-8EE5-475E-8CB1-05FD364F1C48}"/>
              </a:ext>
            </a:extLst>
          </p:cNvPr>
          <p:cNvGrpSpPr/>
          <p:nvPr/>
        </p:nvGrpSpPr>
        <p:grpSpPr>
          <a:xfrm>
            <a:off x="4518208" y="2203480"/>
            <a:ext cx="2058182" cy="1605875"/>
            <a:chOff x="4518208" y="2203480"/>
            <a:chExt cx="2058182" cy="1605875"/>
          </a:xfrm>
        </p:grpSpPr>
        <p:sp>
          <p:nvSpPr>
            <p:cNvPr id="19" name="Arrow: Right 18">
              <a:extLst>
                <a:ext uri="{FF2B5EF4-FFF2-40B4-BE49-F238E27FC236}">
                  <a16:creationId xmlns:a16="http://schemas.microsoft.com/office/drawing/2014/main" id="{3497B827-9B59-490C-B8D4-47FA63AE63FC}"/>
                </a:ext>
              </a:extLst>
            </p:cNvPr>
            <p:cNvSpPr/>
            <p:nvPr/>
          </p:nvSpPr>
          <p:spPr>
            <a:xfrm rot="5400000">
              <a:off x="5325790" y="3467277"/>
              <a:ext cx="403118" cy="281038"/>
            </a:xfrm>
            <a:prstGeom prst="rightArrow">
              <a:avLst>
                <a:gd name="adj1" fmla="val 50000"/>
                <a:gd name="adj2" fmla="val 89562"/>
              </a:avLst>
            </a:prstGeom>
            <a:solidFill>
              <a:schemeClr val="bg1">
                <a:lumMod val="95000"/>
              </a:scheme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8390DB0A-3DE5-4383-BDDF-28F9FE8BDD2F}"/>
                </a:ext>
              </a:extLst>
            </p:cNvPr>
            <p:cNvSpPr/>
            <p:nvPr/>
          </p:nvSpPr>
          <p:spPr>
            <a:xfrm>
              <a:off x="4518208" y="2203480"/>
              <a:ext cx="2058182" cy="400110"/>
            </a:xfrm>
            <a:prstGeom prst="rect">
              <a:avLst/>
            </a:prstGeom>
            <a:solidFill>
              <a:schemeClr val="bg1">
                <a:lumMod val="95000"/>
              </a:schemeClr>
            </a:solidFill>
            <a:ln>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Patient Test Data</a:t>
              </a:r>
            </a:p>
          </p:txBody>
        </p:sp>
        <p:pic>
          <p:nvPicPr>
            <p:cNvPr id="50" name="Graphic 49" descr="Man">
              <a:extLst>
                <a:ext uri="{FF2B5EF4-FFF2-40B4-BE49-F238E27FC236}">
                  <a16:creationId xmlns:a16="http://schemas.microsoft.com/office/drawing/2014/main" id="{9A8BB4B4-DF0D-438F-92E7-2AC144D846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15641" y="2633688"/>
              <a:ext cx="823416" cy="774950"/>
            </a:xfrm>
            <a:prstGeom prst="rect">
              <a:avLst/>
            </a:prstGeom>
          </p:spPr>
        </p:pic>
      </p:grpSp>
      <p:grpSp>
        <p:nvGrpSpPr>
          <p:cNvPr id="68" name="Group 67">
            <a:extLst>
              <a:ext uri="{FF2B5EF4-FFF2-40B4-BE49-F238E27FC236}">
                <a16:creationId xmlns:a16="http://schemas.microsoft.com/office/drawing/2014/main" id="{E14C4EA4-7EFC-4EA5-ABFC-591A62EAFDDD}"/>
              </a:ext>
            </a:extLst>
          </p:cNvPr>
          <p:cNvGrpSpPr/>
          <p:nvPr/>
        </p:nvGrpSpPr>
        <p:grpSpPr>
          <a:xfrm>
            <a:off x="290036" y="2739945"/>
            <a:ext cx="2702667" cy="2452923"/>
            <a:chOff x="290036" y="2739945"/>
            <a:chExt cx="2702667" cy="2452923"/>
          </a:xfrm>
        </p:grpSpPr>
        <p:sp>
          <p:nvSpPr>
            <p:cNvPr id="67" name="Rectangle 66">
              <a:extLst>
                <a:ext uri="{FF2B5EF4-FFF2-40B4-BE49-F238E27FC236}">
                  <a16:creationId xmlns:a16="http://schemas.microsoft.com/office/drawing/2014/main" id="{321540F0-7E90-4E58-9AA0-B421B2A9D5EA}"/>
                </a:ext>
              </a:extLst>
            </p:cNvPr>
            <p:cNvSpPr/>
            <p:nvPr/>
          </p:nvSpPr>
          <p:spPr>
            <a:xfrm>
              <a:off x="290036" y="2739945"/>
              <a:ext cx="2702667" cy="2452923"/>
            </a:xfrm>
            <a:prstGeom prst="rect">
              <a:avLst/>
            </a:prstGeom>
            <a:solidFill>
              <a:srgbClr val="8282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5612C3B0-DB99-4D58-B0D4-E66C87E1B768}"/>
                </a:ext>
              </a:extLst>
            </p:cNvPr>
            <p:cNvSpPr/>
            <p:nvPr/>
          </p:nvSpPr>
          <p:spPr>
            <a:xfrm>
              <a:off x="355115" y="3858905"/>
              <a:ext cx="2573012" cy="1246495"/>
            </a:xfrm>
            <a:prstGeom prst="rect">
              <a:avLst/>
            </a:prstGeom>
            <a:solidFill>
              <a:schemeClr val="bg1">
                <a:lumMod val="95000"/>
              </a:schemeClr>
            </a:solidFill>
          </p:spPr>
          <p:txBody>
            <a:bodyPr wrap="square">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kumimoji="0" lang="en-US" sz="700" b="1" i="0" u="sng" strike="noStrike" kern="1200" cap="none" spc="0" normalizeH="0" baseline="0" noProof="0" dirty="0">
                <a:ln>
                  <a:noFill/>
                </a:ln>
                <a:solidFill>
                  <a:prstClr val="black"/>
                </a:solidFill>
                <a:effectLst/>
                <a:uLnTx/>
                <a:uFillTx/>
                <a:latin typeface="Calibri"/>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a:ea typeface="+mn-ea"/>
                  <a:cs typeface="+mn-cs"/>
                </a:rPr>
                <a:t>IVD (Code Standard)</a:t>
              </a:r>
              <a:endParaRPr kumimoji="0" lang="en-US" sz="2000" b="1" i="0" u="sng" strike="noStrike" kern="1200" cap="none" spc="0" normalizeH="0" baseline="0" noProof="0" dirty="0">
                <a:ln>
                  <a:noFill/>
                </a:ln>
                <a:solidFill>
                  <a:srgbClr val="C00000"/>
                </a:solidFill>
                <a:effectLst/>
                <a:uLnTx/>
                <a:uFillTx/>
                <a:latin typeface="Calibri"/>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tab pos="1198563" algn="l"/>
                </a:tabLst>
                <a:defRPr/>
              </a:pPr>
              <a:r>
                <a:rPr kumimoji="0" lang="en-US" sz="1600" b="1" i="1" u="none" strike="noStrike" kern="1200" cap="none" spc="0" normalizeH="0" baseline="0" noProof="0" dirty="0">
                  <a:ln>
                    <a:noFill/>
                  </a:ln>
                  <a:solidFill>
                    <a:srgbClr val="C00000"/>
                  </a:solidFill>
                  <a:effectLst/>
                  <a:uLnTx/>
                  <a:uFillTx/>
                  <a:latin typeface="Calibri"/>
                  <a:ea typeface="+mn-ea"/>
                  <a:cs typeface="+mn-cs"/>
                </a:rPr>
                <a:t>Who’s Asking 	</a:t>
              </a:r>
              <a:r>
                <a:rPr kumimoji="0" lang="en-US" sz="1600" b="1" i="1" u="none" strike="noStrike" kern="1200" cap="none" spc="0" normalizeH="0" baseline="0" noProof="0" dirty="0">
                  <a:ln>
                    <a:noFill/>
                  </a:ln>
                  <a:solidFill>
                    <a:prstClr val="black"/>
                  </a:solidFill>
                  <a:effectLst/>
                  <a:uLnTx/>
                  <a:uFillTx/>
                  <a:latin typeface="Calibri"/>
                  <a:ea typeface="+mn-ea"/>
                  <a:cs typeface="+mn-cs"/>
                </a:rPr>
                <a:t>(UDI)</a:t>
              </a:r>
            </a:p>
            <a:p>
              <a:pPr marL="0" marR="0" lvl="1" indent="0" algn="l" defTabSz="914400" rtl="0" eaLnBrk="1" fontAlgn="auto" latinLnBrk="0" hangingPunct="1">
                <a:lnSpc>
                  <a:spcPct val="100000"/>
                </a:lnSpc>
                <a:spcBef>
                  <a:spcPts val="0"/>
                </a:spcBef>
                <a:spcAft>
                  <a:spcPts val="0"/>
                </a:spcAft>
                <a:buClrTx/>
                <a:buSzTx/>
                <a:buFontTx/>
                <a:buNone/>
                <a:tabLst>
                  <a:tab pos="1198563" algn="l"/>
                </a:tabLst>
                <a:defRPr/>
              </a:pPr>
              <a:r>
                <a:rPr kumimoji="0" lang="en-US" sz="1600" b="1" i="1" u="none" strike="noStrike" kern="1200" cap="none" spc="0" normalizeH="0" baseline="0" noProof="0" dirty="0">
                  <a:ln>
                    <a:noFill/>
                  </a:ln>
                  <a:solidFill>
                    <a:srgbClr val="C00000"/>
                  </a:solidFill>
                  <a:effectLst/>
                  <a:uLnTx/>
                  <a:uFillTx/>
                  <a:latin typeface="Calibri"/>
                  <a:ea typeface="+mn-ea"/>
                  <a:cs typeface="+mn-cs"/>
                </a:rPr>
                <a:t>Question</a:t>
              </a:r>
              <a:r>
                <a:rPr kumimoji="0" lang="en-US" sz="1600" b="1" i="1" u="none" strike="noStrike" kern="1200" cap="none" spc="0" normalizeH="0" baseline="0" noProof="0" dirty="0">
                  <a:ln>
                    <a:noFill/>
                  </a:ln>
                  <a:solidFill>
                    <a:prstClr val="black"/>
                  </a:solidFill>
                  <a:effectLst/>
                  <a:uLnTx/>
                  <a:uFillTx/>
                  <a:latin typeface="Calibri"/>
                  <a:ea typeface="+mn-ea"/>
                  <a:cs typeface="+mn-cs"/>
                </a:rPr>
                <a:t> 	(LOINC)  </a:t>
              </a:r>
            </a:p>
            <a:p>
              <a:pPr marL="0" marR="0" lvl="1" indent="0" algn="l" defTabSz="914400" rtl="0" eaLnBrk="1" fontAlgn="auto" latinLnBrk="0" hangingPunct="1">
                <a:lnSpc>
                  <a:spcPct val="100000"/>
                </a:lnSpc>
                <a:spcBef>
                  <a:spcPts val="0"/>
                </a:spcBef>
                <a:spcAft>
                  <a:spcPts val="0"/>
                </a:spcAft>
                <a:buClrTx/>
                <a:buSzTx/>
                <a:buFontTx/>
                <a:buNone/>
                <a:tabLst>
                  <a:tab pos="1198563" algn="l"/>
                </a:tabLst>
                <a:defRPr/>
              </a:pPr>
              <a:r>
                <a:rPr kumimoji="0" lang="en-US" sz="1600" b="1" i="1" u="none" strike="noStrike" kern="1200" cap="none" spc="0" normalizeH="0" baseline="0" noProof="0" dirty="0">
                  <a:ln>
                    <a:noFill/>
                  </a:ln>
                  <a:solidFill>
                    <a:srgbClr val="C00000"/>
                  </a:solidFill>
                  <a:effectLst/>
                  <a:uLnTx/>
                  <a:uFillTx/>
                  <a:latin typeface="Calibri"/>
                  <a:ea typeface="+mn-ea"/>
                  <a:cs typeface="+mn-cs"/>
                </a:rPr>
                <a:t>Answer</a:t>
              </a:r>
              <a:r>
                <a:rPr kumimoji="0" lang="en-US" sz="1600" b="1" i="1" u="none" strike="noStrike" kern="1200" cap="none" spc="0" normalizeH="0" baseline="0" noProof="0" dirty="0">
                  <a:ln>
                    <a:noFill/>
                  </a:ln>
                  <a:solidFill>
                    <a:prstClr val="black"/>
                  </a:solidFill>
                  <a:effectLst/>
                  <a:uLnTx/>
                  <a:uFillTx/>
                  <a:latin typeface="Calibri"/>
                  <a:ea typeface="+mn-ea"/>
                  <a:cs typeface="+mn-cs"/>
                </a:rPr>
                <a:t> 	(SNOMED-CT)</a:t>
              </a:r>
            </a:p>
          </p:txBody>
        </p:sp>
        <p:pic>
          <p:nvPicPr>
            <p:cNvPr id="48" name="Picture 47">
              <a:extLst>
                <a:ext uri="{FF2B5EF4-FFF2-40B4-BE49-F238E27FC236}">
                  <a16:creationId xmlns:a16="http://schemas.microsoft.com/office/drawing/2014/main" id="{5FAECAAE-7099-49DE-8171-116D7EF8094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8519" b="17395"/>
            <a:stretch/>
          </p:blipFill>
          <p:spPr>
            <a:xfrm>
              <a:off x="810305" y="2824254"/>
              <a:ext cx="1536147" cy="1138047"/>
            </a:xfrm>
            <a:prstGeom prst="rect">
              <a:avLst/>
            </a:prstGeom>
          </p:spPr>
        </p:pic>
      </p:grpSp>
      <p:grpSp>
        <p:nvGrpSpPr>
          <p:cNvPr id="78" name="Group 77">
            <a:extLst>
              <a:ext uri="{FF2B5EF4-FFF2-40B4-BE49-F238E27FC236}">
                <a16:creationId xmlns:a16="http://schemas.microsoft.com/office/drawing/2014/main" id="{6F06721A-933F-45D1-ACCD-5F13ED12F31B}"/>
              </a:ext>
            </a:extLst>
          </p:cNvPr>
          <p:cNvGrpSpPr/>
          <p:nvPr/>
        </p:nvGrpSpPr>
        <p:grpSpPr>
          <a:xfrm>
            <a:off x="6158739" y="2199126"/>
            <a:ext cx="2773275" cy="3456169"/>
            <a:chOff x="6158739" y="2199126"/>
            <a:chExt cx="2773275" cy="3456169"/>
          </a:xfrm>
        </p:grpSpPr>
        <p:sp>
          <p:nvSpPr>
            <p:cNvPr id="26" name="Rectangle 25">
              <a:extLst>
                <a:ext uri="{FF2B5EF4-FFF2-40B4-BE49-F238E27FC236}">
                  <a16:creationId xmlns:a16="http://schemas.microsoft.com/office/drawing/2014/main" id="{26CF0174-85C3-4DF4-99C6-A55794918BE2}"/>
                </a:ext>
              </a:extLst>
            </p:cNvPr>
            <p:cNvSpPr/>
            <p:nvPr/>
          </p:nvSpPr>
          <p:spPr>
            <a:xfrm>
              <a:off x="6967836" y="2199126"/>
              <a:ext cx="1964178" cy="400110"/>
            </a:xfrm>
            <a:prstGeom prst="rect">
              <a:avLst/>
            </a:prstGeom>
            <a:solidFill>
              <a:schemeClr val="bg1">
                <a:lumMod val="95000"/>
              </a:schemeClr>
            </a:solidFill>
            <a:ln w="28575">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Data Recipients</a:t>
              </a:r>
            </a:p>
          </p:txBody>
        </p:sp>
        <p:grpSp>
          <p:nvGrpSpPr>
            <p:cNvPr id="77" name="Group 76">
              <a:extLst>
                <a:ext uri="{FF2B5EF4-FFF2-40B4-BE49-F238E27FC236}">
                  <a16:creationId xmlns:a16="http://schemas.microsoft.com/office/drawing/2014/main" id="{AE7ECFDD-EB3B-4CA4-9F65-A38630F54FD6}"/>
                </a:ext>
              </a:extLst>
            </p:cNvPr>
            <p:cNvGrpSpPr/>
            <p:nvPr/>
          </p:nvGrpSpPr>
          <p:grpSpPr>
            <a:xfrm>
              <a:off x="6158739" y="2613045"/>
              <a:ext cx="2604261" cy="3042250"/>
              <a:chOff x="6158739" y="2613045"/>
              <a:chExt cx="2604261" cy="3042250"/>
            </a:xfrm>
          </p:grpSpPr>
          <p:grpSp>
            <p:nvGrpSpPr>
              <p:cNvPr id="73" name="Group 72">
                <a:extLst>
                  <a:ext uri="{FF2B5EF4-FFF2-40B4-BE49-F238E27FC236}">
                    <a16:creationId xmlns:a16="http://schemas.microsoft.com/office/drawing/2014/main" id="{320D53CB-9081-491C-833A-CC558A07E42D}"/>
                  </a:ext>
                </a:extLst>
              </p:cNvPr>
              <p:cNvGrpSpPr/>
              <p:nvPr/>
            </p:nvGrpSpPr>
            <p:grpSpPr>
              <a:xfrm>
                <a:off x="6158739" y="3732628"/>
                <a:ext cx="1690024" cy="939918"/>
                <a:chOff x="6158739" y="3732628"/>
                <a:chExt cx="1690024" cy="939918"/>
              </a:xfrm>
              <a:gradFill flip="none" rotWithShape="1">
                <a:gsLst>
                  <a:gs pos="0">
                    <a:srgbClr val="343478"/>
                  </a:gs>
                  <a:gs pos="35000">
                    <a:schemeClr val="accent1">
                      <a:lumMod val="45000"/>
                      <a:lumOff val="55000"/>
                    </a:schemeClr>
                  </a:gs>
                  <a:gs pos="52000">
                    <a:schemeClr val="accent1">
                      <a:lumMod val="45000"/>
                      <a:lumOff val="55000"/>
                    </a:schemeClr>
                  </a:gs>
                  <a:gs pos="66000">
                    <a:schemeClr val="bg1"/>
                  </a:gs>
                </a:gsLst>
                <a:lin ang="0" scaled="1"/>
                <a:tileRect/>
              </a:gradFill>
            </p:grpSpPr>
            <p:sp>
              <p:nvSpPr>
                <p:cNvPr id="25" name="Arrow: Right 24">
                  <a:extLst>
                    <a:ext uri="{FF2B5EF4-FFF2-40B4-BE49-F238E27FC236}">
                      <a16:creationId xmlns:a16="http://schemas.microsoft.com/office/drawing/2014/main" id="{FB955F71-5B0D-440B-B482-532FED294514}"/>
                    </a:ext>
                  </a:extLst>
                </p:cNvPr>
                <p:cNvSpPr/>
                <p:nvPr/>
              </p:nvSpPr>
              <p:spPr>
                <a:xfrm rot="19341947">
                  <a:off x="6248704" y="3732628"/>
                  <a:ext cx="1230678" cy="194355"/>
                </a:xfrm>
                <a:prstGeom prst="rightArrow">
                  <a:avLst>
                    <a:gd name="adj1" fmla="val 50000"/>
                    <a:gd name="adj2" fmla="val 89562"/>
                  </a:avLst>
                </a:prstGeom>
                <a:grp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69" name="Arrow: Right 68">
                  <a:extLst>
                    <a:ext uri="{FF2B5EF4-FFF2-40B4-BE49-F238E27FC236}">
                      <a16:creationId xmlns:a16="http://schemas.microsoft.com/office/drawing/2014/main" id="{DA7A9D28-1CB2-4E74-A835-7AAE4A233659}"/>
                    </a:ext>
                  </a:extLst>
                </p:cNvPr>
                <p:cNvSpPr/>
                <p:nvPr/>
              </p:nvSpPr>
              <p:spPr>
                <a:xfrm rot="20538137">
                  <a:off x="6240516" y="3837940"/>
                  <a:ext cx="1562265" cy="204379"/>
                </a:xfrm>
                <a:prstGeom prst="rightArrow">
                  <a:avLst>
                    <a:gd name="adj1" fmla="val 50000"/>
                    <a:gd name="adj2" fmla="val 89562"/>
                  </a:avLst>
                </a:prstGeom>
                <a:grp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70" name="Arrow: Right 69">
                  <a:extLst>
                    <a:ext uri="{FF2B5EF4-FFF2-40B4-BE49-F238E27FC236}">
                      <a16:creationId xmlns:a16="http://schemas.microsoft.com/office/drawing/2014/main" id="{8DE93DF9-8B5A-4CBB-AFF7-4707719D2EE2}"/>
                    </a:ext>
                  </a:extLst>
                </p:cNvPr>
                <p:cNvSpPr/>
                <p:nvPr/>
              </p:nvSpPr>
              <p:spPr>
                <a:xfrm>
                  <a:off x="6262062" y="4104597"/>
                  <a:ext cx="1562265" cy="204379"/>
                </a:xfrm>
                <a:prstGeom prst="rightArrow">
                  <a:avLst>
                    <a:gd name="adj1" fmla="val 50000"/>
                    <a:gd name="adj2" fmla="val 89562"/>
                  </a:avLst>
                </a:prstGeom>
                <a:grp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71" name="Arrow: Right 70">
                  <a:extLst>
                    <a:ext uri="{FF2B5EF4-FFF2-40B4-BE49-F238E27FC236}">
                      <a16:creationId xmlns:a16="http://schemas.microsoft.com/office/drawing/2014/main" id="{4EB1578A-5DD9-4C14-A64E-0E3B8C76972A}"/>
                    </a:ext>
                  </a:extLst>
                </p:cNvPr>
                <p:cNvSpPr/>
                <p:nvPr/>
              </p:nvSpPr>
              <p:spPr>
                <a:xfrm rot="1327653">
                  <a:off x="6286498" y="4376187"/>
                  <a:ext cx="1562265" cy="204379"/>
                </a:xfrm>
                <a:prstGeom prst="rightArrow">
                  <a:avLst>
                    <a:gd name="adj1" fmla="val 50000"/>
                    <a:gd name="adj2" fmla="val 89562"/>
                  </a:avLst>
                </a:prstGeom>
                <a:grp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72" name="Arrow: Right 71">
                  <a:extLst>
                    <a:ext uri="{FF2B5EF4-FFF2-40B4-BE49-F238E27FC236}">
                      <a16:creationId xmlns:a16="http://schemas.microsoft.com/office/drawing/2014/main" id="{DBD5FD21-277C-40C0-BDC1-5C8B88DC33DB}"/>
                    </a:ext>
                  </a:extLst>
                </p:cNvPr>
                <p:cNvSpPr/>
                <p:nvPr/>
              </p:nvSpPr>
              <p:spPr>
                <a:xfrm rot="2406715">
                  <a:off x="6158739" y="4478191"/>
                  <a:ext cx="1230678" cy="194355"/>
                </a:xfrm>
                <a:prstGeom prst="rightArrow">
                  <a:avLst>
                    <a:gd name="adj1" fmla="val 50000"/>
                    <a:gd name="adj2" fmla="val 89562"/>
                  </a:avLst>
                </a:prstGeom>
                <a:grp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grpSp>
          <p:pic>
            <p:nvPicPr>
              <p:cNvPr id="56" name="Graphic 55" descr="Piggy Bank">
                <a:extLst>
                  <a:ext uri="{FF2B5EF4-FFF2-40B4-BE49-F238E27FC236}">
                    <a16:creationId xmlns:a16="http://schemas.microsoft.com/office/drawing/2014/main" id="{457039B1-4621-449B-A503-377BF9CC63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48600" y="3740396"/>
                <a:ext cx="914400" cy="914400"/>
              </a:xfrm>
              <a:prstGeom prst="rect">
                <a:avLst/>
              </a:prstGeom>
            </p:spPr>
          </p:pic>
          <p:pic>
            <p:nvPicPr>
              <p:cNvPr id="58" name="Graphic 57" descr="Factory">
                <a:extLst>
                  <a:ext uri="{FF2B5EF4-FFF2-40B4-BE49-F238E27FC236}">
                    <a16:creationId xmlns:a16="http://schemas.microsoft.com/office/drawing/2014/main" id="{739BB14F-DF39-4209-9035-EB1D803C9BB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99693" y="3070245"/>
                <a:ext cx="914400" cy="914400"/>
              </a:xfrm>
              <a:prstGeom prst="rect">
                <a:avLst/>
              </a:prstGeom>
            </p:spPr>
          </p:pic>
          <p:pic>
            <p:nvPicPr>
              <p:cNvPr id="60" name="Graphic 59" descr="Court">
                <a:extLst>
                  <a:ext uri="{FF2B5EF4-FFF2-40B4-BE49-F238E27FC236}">
                    <a16:creationId xmlns:a16="http://schemas.microsoft.com/office/drawing/2014/main" id="{FAA7AA5C-39F4-4162-8CC3-B716E42D883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35525" y="4740895"/>
                <a:ext cx="914400" cy="914400"/>
              </a:xfrm>
              <a:prstGeom prst="rect">
                <a:avLst/>
              </a:prstGeom>
            </p:spPr>
          </p:pic>
          <p:pic>
            <p:nvPicPr>
              <p:cNvPr id="64" name="Graphic 63" descr="Medical">
                <a:extLst>
                  <a:ext uri="{FF2B5EF4-FFF2-40B4-BE49-F238E27FC236}">
                    <a16:creationId xmlns:a16="http://schemas.microsoft.com/office/drawing/2014/main" id="{6477443B-1C5A-4962-8206-E06845E05C5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799693" y="4500383"/>
                <a:ext cx="763675" cy="763675"/>
              </a:xfrm>
              <a:prstGeom prst="rect">
                <a:avLst/>
              </a:prstGeom>
            </p:spPr>
          </p:pic>
          <p:pic>
            <p:nvPicPr>
              <p:cNvPr id="66" name="Graphic 65" descr="Family with two children">
                <a:extLst>
                  <a:ext uri="{FF2B5EF4-FFF2-40B4-BE49-F238E27FC236}">
                    <a16:creationId xmlns:a16="http://schemas.microsoft.com/office/drawing/2014/main" id="{EF3A0167-C894-47FB-895D-D16BB7DD916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042521" y="2613045"/>
                <a:ext cx="914400" cy="914400"/>
              </a:xfrm>
              <a:prstGeom prst="rect">
                <a:avLst/>
              </a:prstGeom>
            </p:spPr>
          </p:pic>
        </p:grpSp>
      </p:grpSp>
      <p:grpSp>
        <p:nvGrpSpPr>
          <p:cNvPr id="79" name="Group 78">
            <a:extLst>
              <a:ext uri="{FF2B5EF4-FFF2-40B4-BE49-F238E27FC236}">
                <a16:creationId xmlns:a16="http://schemas.microsoft.com/office/drawing/2014/main" id="{5E80B775-CADA-4E50-8543-D5582F5F91F5}"/>
              </a:ext>
            </a:extLst>
          </p:cNvPr>
          <p:cNvGrpSpPr/>
          <p:nvPr/>
        </p:nvGrpSpPr>
        <p:grpSpPr>
          <a:xfrm>
            <a:off x="8784477" y="2196859"/>
            <a:ext cx="2917291" cy="2828682"/>
            <a:chOff x="8784477" y="2196859"/>
            <a:chExt cx="2917291" cy="2828682"/>
          </a:xfrm>
        </p:grpSpPr>
        <p:sp>
          <p:nvSpPr>
            <p:cNvPr id="18" name="Rectangle 17">
              <a:extLst>
                <a:ext uri="{FF2B5EF4-FFF2-40B4-BE49-F238E27FC236}">
                  <a16:creationId xmlns:a16="http://schemas.microsoft.com/office/drawing/2014/main" id="{68856D06-7AD2-4982-A45F-A6E022778EB1}"/>
                </a:ext>
              </a:extLst>
            </p:cNvPr>
            <p:cNvSpPr/>
            <p:nvPr/>
          </p:nvSpPr>
          <p:spPr>
            <a:xfrm>
              <a:off x="9492743" y="3209659"/>
              <a:ext cx="2209025" cy="1815882"/>
            </a:xfrm>
            <a:prstGeom prst="rect">
              <a:avLst/>
            </a:prstGeom>
            <a:solidFill>
              <a:schemeClr val="bg1">
                <a:lumMod val="95000"/>
              </a:schemeClr>
            </a:solidFill>
            <a:ln w="28575">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Calibri"/>
                  <a:ea typeface="+mn-ea"/>
                  <a:cs typeface="+mn-cs"/>
                </a:rPr>
                <a:t>e.g., Research, Regulatory Decisions,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Calibri"/>
                  <a:ea typeface="+mn-ea"/>
                  <a:cs typeface="+mn-cs"/>
                </a:rPr>
                <a:t>Outbreak Signals,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Calibri"/>
                  <a:ea typeface="+mn-ea"/>
                  <a:cs typeface="+mn-cs"/>
                </a:rPr>
                <a:t>Clinical Decision Support,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Calibri"/>
                  <a:ea typeface="+mn-ea"/>
                  <a:cs typeface="+mn-cs"/>
                </a:rPr>
                <a:t>Meaningful Use,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Calibri"/>
                  <a:ea typeface="+mn-ea"/>
                  <a:cs typeface="+mn-cs"/>
                </a:rPr>
                <a:t>etc.</a:t>
              </a:r>
            </a:p>
          </p:txBody>
        </p:sp>
        <p:sp>
          <p:nvSpPr>
            <p:cNvPr id="22" name="Arrow: Right 21">
              <a:extLst>
                <a:ext uri="{FF2B5EF4-FFF2-40B4-BE49-F238E27FC236}">
                  <a16:creationId xmlns:a16="http://schemas.microsoft.com/office/drawing/2014/main" id="{DB77EF77-1980-4B8D-A772-AA1215634178}"/>
                </a:ext>
              </a:extLst>
            </p:cNvPr>
            <p:cNvSpPr/>
            <p:nvPr/>
          </p:nvSpPr>
          <p:spPr>
            <a:xfrm>
              <a:off x="8784477" y="3905273"/>
              <a:ext cx="686788" cy="452125"/>
            </a:xfrm>
            <a:prstGeom prst="rightArrow">
              <a:avLst>
                <a:gd name="adj1" fmla="val 50000"/>
                <a:gd name="adj2" fmla="val 76637"/>
              </a:avLst>
            </a:prstGeom>
            <a:solidFill>
              <a:schemeClr val="bg1">
                <a:lumMod val="95000"/>
              </a:scheme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74" name="Rectangle 73">
              <a:extLst>
                <a:ext uri="{FF2B5EF4-FFF2-40B4-BE49-F238E27FC236}">
                  <a16:creationId xmlns:a16="http://schemas.microsoft.com/office/drawing/2014/main" id="{C73F09C9-2DD3-4C50-820B-EFB791AE9558}"/>
                </a:ext>
              </a:extLst>
            </p:cNvPr>
            <p:cNvSpPr/>
            <p:nvPr/>
          </p:nvSpPr>
          <p:spPr>
            <a:xfrm>
              <a:off x="9492742" y="2196859"/>
              <a:ext cx="2209026" cy="400110"/>
            </a:xfrm>
            <a:prstGeom prst="rect">
              <a:avLst/>
            </a:prstGeom>
            <a:solidFill>
              <a:schemeClr val="bg1">
                <a:lumMod val="95000"/>
              </a:schemeClr>
            </a:solidFill>
            <a:ln w="28575">
              <a:no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Data Utility </a:t>
              </a:r>
            </a:p>
          </p:txBody>
        </p:sp>
      </p:grpSp>
    </p:spTree>
    <p:extLst>
      <p:ext uri="{BB962C8B-B14F-4D97-AF65-F5344CB8AC3E}">
        <p14:creationId xmlns:p14="http://schemas.microsoft.com/office/powerpoint/2010/main" val="48990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5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wipe(up)">
                                      <p:cBhvr>
                                        <p:cTn id="12" dur="500"/>
                                        <p:tgtEl>
                                          <p:spTgt spid="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wipe(left)">
                                      <p:cBhvr>
                                        <p:cTn id="17" dur="500"/>
                                        <p:tgtEl>
                                          <p:spTgt spid="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9"/>
                                        </p:tgtEl>
                                        <p:attrNameLst>
                                          <p:attrName>style.visibility</p:attrName>
                                        </p:attrNameLst>
                                      </p:cBhvr>
                                      <p:to>
                                        <p:strVal val="visible"/>
                                      </p:to>
                                    </p:set>
                                    <p:animEffect transition="in" filter="wipe(left)">
                                      <p:cBhvr>
                                        <p:cTn id="22"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ADE70-4E42-504C-8FF7-09EB283C54A0}"/>
              </a:ext>
            </a:extLst>
          </p:cNvPr>
          <p:cNvSpPr>
            <a:spLocks noGrp="1"/>
          </p:cNvSpPr>
          <p:nvPr>
            <p:ph type="title"/>
          </p:nvPr>
        </p:nvSpPr>
        <p:spPr/>
        <p:txBody>
          <a:bodyPr/>
          <a:lstStyle/>
          <a:p>
            <a:r>
              <a:rPr lang="en-US" dirty="0"/>
              <a:t>Projects Workgroup	</a:t>
            </a:r>
          </a:p>
        </p:txBody>
      </p:sp>
      <p:sp>
        <p:nvSpPr>
          <p:cNvPr id="3" name="Content Placeholder 2">
            <a:extLst>
              <a:ext uri="{FF2B5EF4-FFF2-40B4-BE49-F238E27FC236}">
                <a16:creationId xmlns:a16="http://schemas.microsoft.com/office/drawing/2014/main" id="{761DC73F-81F4-E846-918B-1CE35F43CFA1}"/>
              </a:ext>
            </a:extLst>
          </p:cNvPr>
          <p:cNvSpPr>
            <a:spLocks noGrp="1"/>
          </p:cNvSpPr>
          <p:nvPr>
            <p:ph idx="1"/>
          </p:nvPr>
        </p:nvSpPr>
        <p:spPr>
          <a:xfrm>
            <a:off x="400050" y="1634490"/>
            <a:ext cx="11258550" cy="4542473"/>
          </a:xfrm>
        </p:spPr>
        <p:txBody>
          <a:bodyPr/>
          <a:lstStyle/>
          <a:p>
            <a:r>
              <a:rPr lang="en-US" dirty="0"/>
              <a:t>Seeks to identify and support high-performing stakeholder groups successfully executing or seeking to execute building clinical models for one or more applied clinical use cases</a:t>
            </a:r>
          </a:p>
          <a:p>
            <a:r>
              <a:rPr lang="en-US" dirty="0"/>
              <a:t>Goal to provide governance around modeling process, quality, and to avoid duplication and misalignment</a:t>
            </a:r>
          </a:p>
          <a:p>
            <a:pPr lvl="1"/>
            <a:r>
              <a:rPr lang="en-US" dirty="0"/>
              <a:t>This should involve training, optional SME services, quality assurance and tooling</a:t>
            </a:r>
          </a:p>
          <a:p>
            <a:r>
              <a:rPr lang="en-US" dirty="0"/>
              <a:t>Dependencies exist in moving forward include funding for projects and technical infrastructure still needed to allow standardized and shareable model creation by projects teams</a:t>
            </a:r>
          </a:p>
          <a:p>
            <a:endParaRPr lang="en-US" dirty="0"/>
          </a:p>
        </p:txBody>
      </p:sp>
    </p:spTree>
    <p:extLst>
      <p:ext uri="{BB962C8B-B14F-4D97-AF65-F5344CB8AC3E}">
        <p14:creationId xmlns:p14="http://schemas.microsoft.com/office/powerpoint/2010/main" val="2168113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Picture 175">
            <a:extLst>
              <a:ext uri="{FF2B5EF4-FFF2-40B4-BE49-F238E27FC236}">
                <a16:creationId xmlns:a16="http://schemas.microsoft.com/office/drawing/2014/main" id="{C8875FC7-51D3-4D2A-A926-68A085CD7B48}"/>
              </a:ext>
            </a:extLst>
          </p:cNvPr>
          <p:cNvPicPr>
            <a:picLocks noChangeAspect="1"/>
          </p:cNvPicPr>
          <p:nvPr/>
        </p:nvPicPr>
        <p:blipFill>
          <a:blip r:embed="rId2"/>
          <a:stretch>
            <a:fillRect/>
          </a:stretch>
        </p:blipFill>
        <p:spPr>
          <a:xfrm>
            <a:off x="16817" y="2393792"/>
            <a:ext cx="2762509" cy="2043937"/>
          </a:xfrm>
          <a:prstGeom prst="rect">
            <a:avLst/>
          </a:prstGeom>
        </p:spPr>
      </p:pic>
      <p:grpSp>
        <p:nvGrpSpPr>
          <p:cNvPr id="131" name="Group 130">
            <a:extLst>
              <a:ext uri="{FF2B5EF4-FFF2-40B4-BE49-F238E27FC236}">
                <a16:creationId xmlns:a16="http://schemas.microsoft.com/office/drawing/2014/main" id="{457B450B-5CEE-4EE9-BADE-4B13871584C8}"/>
              </a:ext>
            </a:extLst>
          </p:cNvPr>
          <p:cNvGrpSpPr/>
          <p:nvPr/>
        </p:nvGrpSpPr>
        <p:grpSpPr>
          <a:xfrm>
            <a:off x="2139846" y="2405092"/>
            <a:ext cx="4430619" cy="2020353"/>
            <a:chOff x="2139846" y="2405092"/>
            <a:chExt cx="4430619" cy="2020353"/>
          </a:xfrm>
        </p:grpSpPr>
        <p:sp>
          <p:nvSpPr>
            <p:cNvPr id="137" name="Arrow: Pentagon 136">
              <a:extLst>
                <a:ext uri="{FF2B5EF4-FFF2-40B4-BE49-F238E27FC236}">
                  <a16:creationId xmlns:a16="http://schemas.microsoft.com/office/drawing/2014/main" id="{1DA96F53-3AFD-468F-89FA-8030A133BC47}"/>
                </a:ext>
              </a:extLst>
            </p:cNvPr>
            <p:cNvSpPr/>
            <p:nvPr/>
          </p:nvSpPr>
          <p:spPr>
            <a:xfrm>
              <a:off x="2139846" y="2405092"/>
              <a:ext cx="4430619" cy="2020353"/>
            </a:xfrm>
            <a:prstGeom prst="homePlate">
              <a:avLst/>
            </a:prstGeom>
            <a:solidFill>
              <a:srgbClr val="8282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1" name="TextBox 60">
              <a:extLst>
                <a:ext uri="{FF2B5EF4-FFF2-40B4-BE49-F238E27FC236}">
                  <a16:creationId xmlns:a16="http://schemas.microsoft.com/office/drawing/2014/main" id="{8A733EE6-1BE4-42BC-A248-B218539D299D}"/>
                </a:ext>
              </a:extLst>
            </p:cNvPr>
            <p:cNvSpPr txBox="1"/>
            <p:nvPr/>
          </p:nvSpPr>
          <p:spPr>
            <a:xfrm rot="16200000">
              <a:off x="1963918" y="3089838"/>
              <a:ext cx="962123"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a:ea typeface="+mn-ea"/>
                  <a:cs typeface="+mn-cs"/>
                </a:rPr>
                <a:t>LAW</a:t>
              </a:r>
            </a:p>
          </p:txBody>
        </p:sp>
      </p:grpSp>
      <p:sp>
        <p:nvSpPr>
          <p:cNvPr id="150" name="Arrow: Chevron 149">
            <a:extLst>
              <a:ext uri="{FF2B5EF4-FFF2-40B4-BE49-F238E27FC236}">
                <a16:creationId xmlns:a16="http://schemas.microsoft.com/office/drawing/2014/main" id="{CBA7AB68-9C3E-4FAA-B9DC-57DBC9BDEA1F}"/>
              </a:ext>
            </a:extLst>
          </p:cNvPr>
          <p:cNvSpPr/>
          <p:nvPr/>
        </p:nvSpPr>
        <p:spPr>
          <a:xfrm>
            <a:off x="7536626" y="2405938"/>
            <a:ext cx="3575882" cy="2020353"/>
          </a:xfrm>
          <a:prstGeom prst="chevron">
            <a:avLst/>
          </a:prstGeom>
          <a:solidFill>
            <a:srgbClr val="8282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3" name="Arrow: Chevron 32">
            <a:extLst>
              <a:ext uri="{FF2B5EF4-FFF2-40B4-BE49-F238E27FC236}">
                <a16:creationId xmlns:a16="http://schemas.microsoft.com/office/drawing/2014/main" id="{6CD3F3FA-2354-46E5-A428-86DAAC265D64}"/>
              </a:ext>
            </a:extLst>
          </p:cNvPr>
          <p:cNvSpPr/>
          <p:nvPr/>
        </p:nvSpPr>
        <p:spPr>
          <a:xfrm>
            <a:off x="8382000" y="2590800"/>
            <a:ext cx="2286000" cy="1615440"/>
          </a:xfrm>
          <a:prstGeom prst="chevron">
            <a:avLst/>
          </a:prstGeom>
          <a:solidFill>
            <a:srgbClr val="8282C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 name="TextBox 1">
            <a:extLst>
              <a:ext uri="{FF2B5EF4-FFF2-40B4-BE49-F238E27FC236}">
                <a16:creationId xmlns:a16="http://schemas.microsoft.com/office/drawing/2014/main" id="{77AF4363-C8C2-4EE8-8310-EDF7AB60C642}"/>
              </a:ext>
            </a:extLst>
          </p:cNvPr>
          <p:cNvSpPr txBox="1"/>
          <p:nvPr/>
        </p:nvSpPr>
        <p:spPr>
          <a:xfrm>
            <a:off x="0" y="2"/>
            <a:ext cx="1143000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0070C0"/>
                </a:solidFill>
                <a:effectLst/>
                <a:uLnTx/>
                <a:uFillTx/>
                <a:latin typeface="Calibri"/>
                <a:ea typeface="+mn-ea"/>
                <a:cs typeface="+mn-cs"/>
              </a:rPr>
              <a:t>SHIELD: WORK COMPLETED</a:t>
            </a:r>
            <a:endParaRPr kumimoji="0" lang="en-US" sz="4000" b="0" i="0" u="none" strike="noStrike" kern="1200" cap="none" spc="0" normalizeH="0" baseline="0" noProof="0" dirty="0">
              <a:ln>
                <a:noFill/>
              </a:ln>
              <a:solidFill>
                <a:srgbClr val="0070C0"/>
              </a:solidFill>
              <a:effectLst/>
              <a:uLnTx/>
              <a:uFillTx/>
              <a:latin typeface="Calibri"/>
              <a:ea typeface="+mn-ea"/>
              <a:cs typeface="+mn-cs"/>
            </a:endParaRPr>
          </a:p>
        </p:txBody>
      </p:sp>
      <p:grpSp>
        <p:nvGrpSpPr>
          <p:cNvPr id="29" name="Group 28">
            <a:extLst>
              <a:ext uri="{FF2B5EF4-FFF2-40B4-BE49-F238E27FC236}">
                <a16:creationId xmlns:a16="http://schemas.microsoft.com/office/drawing/2014/main" id="{76EA65CF-0F50-4D89-963B-D4E0CB7E20B5}"/>
              </a:ext>
            </a:extLst>
          </p:cNvPr>
          <p:cNvGrpSpPr/>
          <p:nvPr/>
        </p:nvGrpSpPr>
        <p:grpSpPr>
          <a:xfrm>
            <a:off x="228600" y="914400"/>
            <a:ext cx="1401702" cy="1247278"/>
            <a:chOff x="365906" y="1702751"/>
            <a:chExt cx="1401702" cy="1247278"/>
          </a:xfrm>
        </p:grpSpPr>
        <p:pic>
          <p:nvPicPr>
            <p:cNvPr id="72" name="Picture 13" descr="C:\Users\Michael.Waters\Desktop\logos\iicclogo2.jpg">
              <a:extLst>
                <a:ext uri="{FF2B5EF4-FFF2-40B4-BE49-F238E27FC236}">
                  <a16:creationId xmlns:a16="http://schemas.microsoft.com/office/drawing/2014/main" id="{3EAF19C7-9854-4EB6-94C3-DA70E6FDFA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906" y="1702751"/>
              <a:ext cx="1401702" cy="1247278"/>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72">
              <a:extLst>
                <a:ext uri="{FF2B5EF4-FFF2-40B4-BE49-F238E27FC236}">
                  <a16:creationId xmlns:a16="http://schemas.microsoft.com/office/drawing/2014/main" id="{1FA70882-12B6-4566-A46F-D2C683427EB2}"/>
                </a:ext>
              </a:extLst>
            </p:cNvPr>
            <p:cNvSpPr txBox="1"/>
            <p:nvPr/>
          </p:nvSpPr>
          <p:spPr>
            <a:xfrm>
              <a:off x="515756" y="1752583"/>
              <a:ext cx="98341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Calibri"/>
                  <a:ea typeface="+mn-ea"/>
                  <a:cs typeface="+mn-cs"/>
                </a:rPr>
                <a:t>IVD Industry Connectivity Consortium</a:t>
              </a:r>
            </a:p>
          </p:txBody>
        </p:sp>
      </p:grpSp>
      <p:grpSp>
        <p:nvGrpSpPr>
          <p:cNvPr id="128" name="Group 127">
            <a:extLst>
              <a:ext uri="{FF2B5EF4-FFF2-40B4-BE49-F238E27FC236}">
                <a16:creationId xmlns:a16="http://schemas.microsoft.com/office/drawing/2014/main" id="{1E6FD302-4743-44A8-9F1E-E1821C0DFF51}"/>
              </a:ext>
            </a:extLst>
          </p:cNvPr>
          <p:cNvGrpSpPr/>
          <p:nvPr/>
        </p:nvGrpSpPr>
        <p:grpSpPr>
          <a:xfrm>
            <a:off x="2764283" y="2605194"/>
            <a:ext cx="3494167" cy="1600200"/>
            <a:chOff x="2764283" y="2605194"/>
            <a:chExt cx="3494167" cy="1600200"/>
          </a:xfrm>
        </p:grpSpPr>
        <p:grpSp>
          <p:nvGrpSpPr>
            <p:cNvPr id="152" name="Group 151">
              <a:extLst>
                <a:ext uri="{FF2B5EF4-FFF2-40B4-BE49-F238E27FC236}">
                  <a16:creationId xmlns:a16="http://schemas.microsoft.com/office/drawing/2014/main" id="{D623B318-8790-4F7B-B5F9-D9E361B1E669}"/>
                </a:ext>
              </a:extLst>
            </p:cNvPr>
            <p:cNvGrpSpPr/>
            <p:nvPr/>
          </p:nvGrpSpPr>
          <p:grpSpPr>
            <a:xfrm>
              <a:off x="2764283" y="2605194"/>
              <a:ext cx="3494167" cy="1600200"/>
              <a:chOff x="1905000" y="2819400"/>
              <a:chExt cx="2983423" cy="1600200"/>
            </a:xfrm>
          </p:grpSpPr>
          <p:sp>
            <p:nvSpPr>
              <p:cNvPr id="157" name="Arrow: Pentagon 156">
                <a:extLst>
                  <a:ext uri="{FF2B5EF4-FFF2-40B4-BE49-F238E27FC236}">
                    <a16:creationId xmlns:a16="http://schemas.microsoft.com/office/drawing/2014/main" id="{79016BAC-E905-4136-8935-BC52F8AD481C}"/>
                  </a:ext>
                </a:extLst>
              </p:cNvPr>
              <p:cNvSpPr/>
              <p:nvPr/>
            </p:nvSpPr>
            <p:spPr>
              <a:xfrm>
                <a:off x="1916623" y="2819400"/>
                <a:ext cx="2971800" cy="16002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8" name="TextBox 157">
                <a:extLst>
                  <a:ext uri="{FF2B5EF4-FFF2-40B4-BE49-F238E27FC236}">
                    <a16:creationId xmlns:a16="http://schemas.microsoft.com/office/drawing/2014/main" id="{64C70321-8F8D-4C75-B7B4-72C97C821FE7}"/>
                  </a:ext>
                </a:extLst>
              </p:cNvPr>
              <p:cNvSpPr txBox="1"/>
              <p:nvPr/>
            </p:nvSpPr>
            <p:spPr>
              <a:xfrm rot="16200000">
                <a:off x="1713922" y="3327112"/>
                <a:ext cx="96693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a:ea typeface="+mn-ea"/>
                    <a:cs typeface="+mn-cs"/>
                  </a:rPr>
                  <a:t>LIVD</a:t>
                </a:r>
              </a:p>
            </p:txBody>
          </p:sp>
        </p:grpSp>
        <p:sp>
          <p:nvSpPr>
            <p:cNvPr id="153" name="Oval 152">
              <a:extLst>
                <a:ext uri="{FF2B5EF4-FFF2-40B4-BE49-F238E27FC236}">
                  <a16:creationId xmlns:a16="http://schemas.microsoft.com/office/drawing/2014/main" id="{82CF8D8C-367E-4D8B-A657-38B3BCA191D2}"/>
                </a:ext>
              </a:extLst>
            </p:cNvPr>
            <p:cNvSpPr/>
            <p:nvPr/>
          </p:nvSpPr>
          <p:spPr>
            <a:xfrm>
              <a:off x="5059860" y="2815725"/>
              <a:ext cx="149551" cy="164233"/>
            </a:xfrm>
            <a:prstGeom prst="ellipse">
              <a:avLst/>
            </a:prstGeom>
            <a:solidFill>
              <a:schemeClr val="accent6">
                <a:lumMod val="40000"/>
                <a:lumOff val="60000"/>
              </a:scheme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4" name="Oval 153">
              <a:extLst>
                <a:ext uri="{FF2B5EF4-FFF2-40B4-BE49-F238E27FC236}">
                  <a16:creationId xmlns:a16="http://schemas.microsoft.com/office/drawing/2014/main" id="{209E6697-CB1D-4B6C-9D53-4729EBF2568C}"/>
                </a:ext>
              </a:extLst>
            </p:cNvPr>
            <p:cNvSpPr/>
            <p:nvPr/>
          </p:nvSpPr>
          <p:spPr>
            <a:xfrm>
              <a:off x="5491782" y="3312592"/>
              <a:ext cx="149551" cy="164233"/>
            </a:xfrm>
            <a:prstGeom prst="ellipse">
              <a:avLst/>
            </a:prstGeom>
            <a:solidFill>
              <a:srgbClr val="8282C9"/>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6" name="Oval 155">
              <a:extLst>
                <a:ext uri="{FF2B5EF4-FFF2-40B4-BE49-F238E27FC236}">
                  <a16:creationId xmlns:a16="http://schemas.microsoft.com/office/drawing/2014/main" id="{239B1CDD-CF9E-4C1D-B510-D9188E56EB04}"/>
                </a:ext>
              </a:extLst>
            </p:cNvPr>
            <p:cNvSpPr/>
            <p:nvPr/>
          </p:nvSpPr>
          <p:spPr>
            <a:xfrm>
              <a:off x="4988014" y="3889970"/>
              <a:ext cx="149551" cy="164233"/>
            </a:xfrm>
            <a:prstGeom prst="ellipse">
              <a:avLst/>
            </a:prstGeom>
            <a:solidFill>
              <a:srgbClr val="FF99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139" name="Arrow: Chevron 138">
            <a:extLst>
              <a:ext uri="{FF2B5EF4-FFF2-40B4-BE49-F238E27FC236}">
                <a16:creationId xmlns:a16="http://schemas.microsoft.com/office/drawing/2014/main" id="{9D2CA1F2-FAC9-4FAF-A56C-3B7EB2C1BF9A}"/>
              </a:ext>
            </a:extLst>
          </p:cNvPr>
          <p:cNvSpPr/>
          <p:nvPr/>
        </p:nvSpPr>
        <p:spPr>
          <a:xfrm>
            <a:off x="5124358" y="2589954"/>
            <a:ext cx="1121842" cy="1615440"/>
          </a:xfrm>
          <a:prstGeom prst="chevron">
            <a:avLst>
              <a:gd name="adj" fmla="val 72194"/>
            </a:avLst>
          </a:prstGeom>
          <a:solidFill>
            <a:srgbClr val="33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141" name="Group 140">
            <a:extLst>
              <a:ext uri="{FF2B5EF4-FFF2-40B4-BE49-F238E27FC236}">
                <a16:creationId xmlns:a16="http://schemas.microsoft.com/office/drawing/2014/main" id="{6BFE6C5E-0439-4866-970A-D7CDCD95CA30}"/>
              </a:ext>
            </a:extLst>
          </p:cNvPr>
          <p:cNvGrpSpPr/>
          <p:nvPr/>
        </p:nvGrpSpPr>
        <p:grpSpPr>
          <a:xfrm>
            <a:off x="3309306" y="2757594"/>
            <a:ext cx="2161729" cy="1335855"/>
            <a:chOff x="2132261" y="4682482"/>
            <a:chExt cx="2161729" cy="1335855"/>
          </a:xfrm>
        </p:grpSpPr>
        <p:sp>
          <p:nvSpPr>
            <p:cNvPr id="142" name="Arrow: Pentagon 141">
              <a:extLst>
                <a:ext uri="{FF2B5EF4-FFF2-40B4-BE49-F238E27FC236}">
                  <a16:creationId xmlns:a16="http://schemas.microsoft.com/office/drawing/2014/main" id="{592ADEF4-3C55-4562-8165-FD6CFC0E8E34}"/>
                </a:ext>
              </a:extLst>
            </p:cNvPr>
            <p:cNvSpPr/>
            <p:nvPr/>
          </p:nvSpPr>
          <p:spPr>
            <a:xfrm>
              <a:off x="2133600" y="4704022"/>
              <a:ext cx="2160390" cy="1253529"/>
            </a:xfrm>
            <a:prstGeom prst="homePlate">
              <a:avLst/>
            </a:prstGeom>
            <a:solidFill>
              <a:schemeClr val="accent6">
                <a:lumMod val="40000"/>
                <a:lumOff val="6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4" name="Rectangle 143">
              <a:extLst>
                <a:ext uri="{FF2B5EF4-FFF2-40B4-BE49-F238E27FC236}">
                  <a16:creationId xmlns:a16="http://schemas.microsoft.com/office/drawing/2014/main" id="{0BD27387-1F70-431F-840F-7D3CC9A7988A}"/>
                </a:ext>
              </a:extLst>
            </p:cNvPr>
            <p:cNvSpPr/>
            <p:nvPr/>
          </p:nvSpPr>
          <p:spPr>
            <a:xfrm>
              <a:off x="2160390" y="4682482"/>
              <a:ext cx="12954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8000"/>
                  </a:solidFill>
                  <a:effectLst/>
                  <a:uLnTx/>
                  <a:uFillTx/>
                  <a:latin typeface="Calibri"/>
                  <a:ea typeface="+mn-ea"/>
                  <a:cs typeface="+mn-cs"/>
                </a:rPr>
                <a:t>LOINC</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145" name="Group 144">
              <a:extLst>
                <a:ext uri="{FF2B5EF4-FFF2-40B4-BE49-F238E27FC236}">
                  <a16:creationId xmlns:a16="http://schemas.microsoft.com/office/drawing/2014/main" id="{9A7ECCC2-92D8-4081-9677-48DE4121E8CA}"/>
                </a:ext>
              </a:extLst>
            </p:cNvPr>
            <p:cNvGrpSpPr/>
            <p:nvPr/>
          </p:nvGrpSpPr>
          <p:grpSpPr>
            <a:xfrm>
              <a:off x="2160390" y="5611809"/>
              <a:ext cx="1842656" cy="345741"/>
              <a:chOff x="2132261" y="5611809"/>
              <a:chExt cx="1870785" cy="345741"/>
            </a:xfrm>
            <a:solidFill>
              <a:srgbClr val="FFC000"/>
            </a:solidFill>
          </p:grpSpPr>
          <p:sp>
            <p:nvSpPr>
              <p:cNvPr id="149" name="Right Triangle 148">
                <a:extLst>
                  <a:ext uri="{FF2B5EF4-FFF2-40B4-BE49-F238E27FC236}">
                    <a16:creationId xmlns:a16="http://schemas.microsoft.com/office/drawing/2014/main" id="{7D67E81B-5FB1-4D13-8E26-83F2E33757EF}"/>
                  </a:ext>
                </a:extLst>
              </p:cNvPr>
              <p:cNvSpPr/>
              <p:nvPr/>
            </p:nvSpPr>
            <p:spPr>
              <a:xfrm flipV="1">
                <a:off x="3657600" y="5612875"/>
                <a:ext cx="345446" cy="344675"/>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1" name="Rectangle 150">
                <a:extLst>
                  <a:ext uri="{FF2B5EF4-FFF2-40B4-BE49-F238E27FC236}">
                    <a16:creationId xmlns:a16="http://schemas.microsoft.com/office/drawing/2014/main" id="{D0DE78C5-D43A-4D29-B641-CF633334178D}"/>
                  </a:ext>
                </a:extLst>
              </p:cNvPr>
              <p:cNvSpPr/>
              <p:nvPr/>
            </p:nvSpPr>
            <p:spPr>
              <a:xfrm>
                <a:off x="2132261" y="5611809"/>
                <a:ext cx="1525339" cy="345741"/>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146" name="Rectangle 145">
              <a:extLst>
                <a:ext uri="{FF2B5EF4-FFF2-40B4-BE49-F238E27FC236}">
                  <a16:creationId xmlns:a16="http://schemas.microsoft.com/office/drawing/2014/main" id="{4E2C53AD-8235-4015-BCB9-D3B18B52378F}"/>
                </a:ext>
              </a:extLst>
            </p:cNvPr>
            <p:cNvSpPr/>
            <p:nvPr/>
          </p:nvSpPr>
          <p:spPr>
            <a:xfrm>
              <a:off x="2132261" y="5495117"/>
              <a:ext cx="86633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8000"/>
                  </a:solidFill>
                  <a:effectLst/>
                  <a:uLnTx/>
                  <a:uFillTx/>
                  <a:latin typeface="Calibri"/>
                  <a:ea typeface="+mn-ea"/>
                  <a:cs typeface="+mn-cs"/>
                </a:rPr>
                <a:t>UDI</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7" name="Arrow: Pentagon 146">
              <a:extLst>
                <a:ext uri="{FF2B5EF4-FFF2-40B4-BE49-F238E27FC236}">
                  <a16:creationId xmlns:a16="http://schemas.microsoft.com/office/drawing/2014/main" id="{9DC58712-4008-4D7E-96A3-49260E6CE6DD}"/>
                </a:ext>
              </a:extLst>
            </p:cNvPr>
            <p:cNvSpPr/>
            <p:nvPr/>
          </p:nvSpPr>
          <p:spPr>
            <a:xfrm>
              <a:off x="2132261" y="5099801"/>
              <a:ext cx="2160390" cy="491529"/>
            </a:xfrm>
            <a:prstGeom prst="homePlate">
              <a:avLst/>
            </a:prstGeom>
            <a:solidFill>
              <a:schemeClr val="accent4">
                <a:lumMod val="60000"/>
                <a:lumOff val="4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8" name="Rectangle 147">
              <a:extLst>
                <a:ext uri="{FF2B5EF4-FFF2-40B4-BE49-F238E27FC236}">
                  <a16:creationId xmlns:a16="http://schemas.microsoft.com/office/drawing/2014/main" id="{4A93DB8C-3B93-4BA5-A45B-46339593A4B5}"/>
                </a:ext>
              </a:extLst>
            </p:cNvPr>
            <p:cNvSpPr/>
            <p:nvPr/>
          </p:nvSpPr>
          <p:spPr>
            <a:xfrm>
              <a:off x="2132261" y="5069176"/>
              <a:ext cx="2018299"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8000"/>
                  </a:solidFill>
                  <a:effectLst/>
                  <a:uLnTx/>
                  <a:uFillTx/>
                  <a:latin typeface="Calibri"/>
                  <a:ea typeface="+mn-ea"/>
                  <a:cs typeface="+mn-cs"/>
                </a:rPr>
                <a:t>SNOMED-CT</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159" name="Arrow: Chevron 158">
            <a:extLst>
              <a:ext uri="{FF2B5EF4-FFF2-40B4-BE49-F238E27FC236}">
                <a16:creationId xmlns:a16="http://schemas.microsoft.com/office/drawing/2014/main" id="{9E37059D-BBA8-499B-805A-1A73921A1592}"/>
              </a:ext>
            </a:extLst>
          </p:cNvPr>
          <p:cNvSpPr/>
          <p:nvPr/>
        </p:nvSpPr>
        <p:spPr>
          <a:xfrm>
            <a:off x="5480340" y="2597062"/>
            <a:ext cx="1121842" cy="1615440"/>
          </a:xfrm>
          <a:prstGeom prst="chevron">
            <a:avLst>
              <a:gd name="adj" fmla="val 72194"/>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34" name="Arrow: Chevron 133">
            <a:extLst>
              <a:ext uri="{FF2B5EF4-FFF2-40B4-BE49-F238E27FC236}">
                <a16:creationId xmlns:a16="http://schemas.microsoft.com/office/drawing/2014/main" id="{E6C7DD13-76C7-49EA-819A-B5CF4E8342B5}"/>
              </a:ext>
            </a:extLst>
          </p:cNvPr>
          <p:cNvSpPr/>
          <p:nvPr/>
        </p:nvSpPr>
        <p:spPr>
          <a:xfrm>
            <a:off x="5479229" y="2597062"/>
            <a:ext cx="1121842" cy="1615440"/>
          </a:xfrm>
          <a:prstGeom prst="chevron">
            <a:avLst>
              <a:gd name="adj" fmla="val 72194"/>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62" name="TextBox 61">
            <a:extLst>
              <a:ext uri="{FF2B5EF4-FFF2-40B4-BE49-F238E27FC236}">
                <a16:creationId xmlns:a16="http://schemas.microsoft.com/office/drawing/2014/main" id="{F7EF3282-A504-4445-886B-7E1171B25E5A}"/>
              </a:ext>
            </a:extLst>
          </p:cNvPr>
          <p:cNvSpPr txBox="1"/>
          <p:nvPr/>
        </p:nvSpPr>
        <p:spPr>
          <a:xfrm>
            <a:off x="1502390" y="914676"/>
            <a:ext cx="9296400" cy="461665"/>
          </a:xfrm>
          <a:prstGeom prst="rect">
            <a:avLst/>
          </a:prstGeom>
          <a:solidFill>
            <a:srgbClr val="4F81BD"/>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white"/>
                </a:solidFill>
                <a:effectLst/>
                <a:uLnTx/>
                <a:uFillTx/>
                <a:latin typeface="Calibri"/>
                <a:ea typeface="+mn-ea"/>
                <a:cs typeface="+mn-cs"/>
              </a:rPr>
              <a:t>Digital Format for Publication of LOINC to Vendor IVD Test Results (LIVD) </a:t>
            </a:r>
          </a:p>
        </p:txBody>
      </p:sp>
      <p:sp>
        <p:nvSpPr>
          <p:cNvPr id="63" name="TextBox 62">
            <a:extLst>
              <a:ext uri="{FF2B5EF4-FFF2-40B4-BE49-F238E27FC236}">
                <a16:creationId xmlns:a16="http://schemas.microsoft.com/office/drawing/2014/main" id="{39FE48E4-E713-4844-A8E6-EF4AAB8D0E90}"/>
              </a:ext>
            </a:extLst>
          </p:cNvPr>
          <p:cNvSpPr txBox="1"/>
          <p:nvPr/>
        </p:nvSpPr>
        <p:spPr>
          <a:xfrm>
            <a:off x="1502390" y="1390662"/>
            <a:ext cx="5105399" cy="461665"/>
          </a:xfrm>
          <a:prstGeom prst="rect">
            <a:avLst/>
          </a:prstGeom>
          <a:solidFill>
            <a:srgbClr val="8383CA"/>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white"/>
                </a:solidFill>
                <a:effectLst/>
                <a:uLnTx/>
                <a:uFillTx/>
                <a:latin typeface="Calibri"/>
                <a:ea typeface="+mn-ea"/>
                <a:cs typeface="+mn-cs"/>
              </a:rPr>
              <a:t>Laboratory Analytical Workflow (LAW)</a:t>
            </a:r>
          </a:p>
        </p:txBody>
      </p:sp>
      <p:grpSp>
        <p:nvGrpSpPr>
          <p:cNvPr id="113" name="Group 112">
            <a:extLst>
              <a:ext uri="{FF2B5EF4-FFF2-40B4-BE49-F238E27FC236}">
                <a16:creationId xmlns:a16="http://schemas.microsoft.com/office/drawing/2014/main" id="{2F7C40CB-DB42-4D29-8E4D-F6DBF8EE00C0}"/>
              </a:ext>
            </a:extLst>
          </p:cNvPr>
          <p:cNvGrpSpPr/>
          <p:nvPr/>
        </p:nvGrpSpPr>
        <p:grpSpPr>
          <a:xfrm>
            <a:off x="8299267" y="1873867"/>
            <a:ext cx="3693825" cy="2979704"/>
            <a:chOff x="8299267" y="1873867"/>
            <a:chExt cx="3693825" cy="2979704"/>
          </a:xfrm>
        </p:grpSpPr>
        <p:sp>
          <p:nvSpPr>
            <p:cNvPr id="34" name="Flowchart: Magnetic Disk 33">
              <a:extLst>
                <a:ext uri="{FF2B5EF4-FFF2-40B4-BE49-F238E27FC236}">
                  <a16:creationId xmlns:a16="http://schemas.microsoft.com/office/drawing/2014/main" id="{F4B6E78A-2FCA-4479-8FE4-A06193E0C544}"/>
                </a:ext>
              </a:extLst>
            </p:cNvPr>
            <p:cNvSpPr/>
            <p:nvPr/>
          </p:nvSpPr>
          <p:spPr>
            <a:xfrm>
              <a:off x="8299267" y="1873867"/>
              <a:ext cx="3693825" cy="2979704"/>
            </a:xfrm>
            <a:prstGeom prst="flowChartMagneticDisk">
              <a:avLst/>
            </a:prstGeom>
            <a:gradFill flip="none" rotWithShape="1">
              <a:gsLst>
                <a:gs pos="17000">
                  <a:srgbClr val="8282C9"/>
                </a:gs>
                <a:gs pos="37000">
                  <a:srgbClr val="343478"/>
                </a:gs>
                <a:gs pos="100000">
                  <a:srgbClr val="232351"/>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112" name="Group 111">
              <a:extLst>
                <a:ext uri="{FF2B5EF4-FFF2-40B4-BE49-F238E27FC236}">
                  <a16:creationId xmlns:a16="http://schemas.microsoft.com/office/drawing/2014/main" id="{6CBE31B7-119E-4770-820C-B67815D1DCEC}"/>
                </a:ext>
              </a:extLst>
            </p:cNvPr>
            <p:cNvGrpSpPr/>
            <p:nvPr/>
          </p:nvGrpSpPr>
          <p:grpSpPr>
            <a:xfrm>
              <a:off x="8524685" y="2711025"/>
              <a:ext cx="815291" cy="1476620"/>
              <a:chOff x="8524685" y="2711025"/>
              <a:chExt cx="815291" cy="1476620"/>
            </a:xfrm>
          </p:grpSpPr>
          <p:sp>
            <p:nvSpPr>
              <p:cNvPr id="94" name="Oval 93">
                <a:extLst>
                  <a:ext uri="{FF2B5EF4-FFF2-40B4-BE49-F238E27FC236}">
                    <a16:creationId xmlns:a16="http://schemas.microsoft.com/office/drawing/2014/main" id="{902C8D26-F9CC-479A-8E63-A0B16B979028}"/>
                  </a:ext>
                </a:extLst>
              </p:cNvPr>
              <p:cNvSpPr/>
              <p:nvPr/>
            </p:nvSpPr>
            <p:spPr>
              <a:xfrm>
                <a:off x="8758505" y="2815190"/>
                <a:ext cx="149549" cy="164233"/>
              </a:xfrm>
              <a:prstGeom prst="ellipse">
                <a:avLst/>
              </a:prstGeom>
              <a:solidFill>
                <a:schemeClr val="accent6">
                  <a:lumMod val="40000"/>
                  <a:lumOff val="60000"/>
                </a:scheme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5" name="Oval 94">
                <a:extLst>
                  <a:ext uri="{FF2B5EF4-FFF2-40B4-BE49-F238E27FC236}">
                    <a16:creationId xmlns:a16="http://schemas.microsoft.com/office/drawing/2014/main" id="{CC05F588-9988-4384-A2E9-F35EB8516B1F}"/>
                  </a:ext>
                </a:extLst>
              </p:cNvPr>
              <p:cNvSpPr/>
              <p:nvPr/>
            </p:nvSpPr>
            <p:spPr>
              <a:xfrm>
                <a:off x="9190427" y="3312057"/>
                <a:ext cx="149549" cy="164233"/>
              </a:xfrm>
              <a:prstGeom prst="ellipse">
                <a:avLst/>
              </a:prstGeom>
              <a:solidFill>
                <a:srgbClr val="8282C9"/>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7" name="Oval 96">
                <a:extLst>
                  <a:ext uri="{FF2B5EF4-FFF2-40B4-BE49-F238E27FC236}">
                    <a16:creationId xmlns:a16="http://schemas.microsoft.com/office/drawing/2014/main" id="{E55C0F1D-5B6B-48FE-B966-77C950259FFF}"/>
                  </a:ext>
                </a:extLst>
              </p:cNvPr>
              <p:cNvSpPr/>
              <p:nvPr/>
            </p:nvSpPr>
            <p:spPr>
              <a:xfrm>
                <a:off x="8686659" y="3889435"/>
                <a:ext cx="149549" cy="164233"/>
              </a:xfrm>
              <a:prstGeom prst="ellipse">
                <a:avLst/>
              </a:prstGeom>
              <a:solidFill>
                <a:srgbClr val="FF99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6" name="Oval 65">
                <a:extLst>
                  <a:ext uri="{FF2B5EF4-FFF2-40B4-BE49-F238E27FC236}">
                    <a16:creationId xmlns:a16="http://schemas.microsoft.com/office/drawing/2014/main" id="{D8A86F70-73DC-4349-9996-E3470AAAACBC}"/>
                  </a:ext>
                </a:extLst>
              </p:cNvPr>
              <p:cNvSpPr/>
              <p:nvPr/>
            </p:nvSpPr>
            <p:spPr>
              <a:xfrm>
                <a:off x="8910905" y="2967590"/>
                <a:ext cx="149549" cy="164233"/>
              </a:xfrm>
              <a:prstGeom prst="ellipse">
                <a:avLst/>
              </a:prstGeom>
              <a:solidFill>
                <a:schemeClr val="accent6">
                  <a:lumMod val="40000"/>
                  <a:lumOff val="60000"/>
                </a:scheme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7" name="Oval 66">
                <a:extLst>
                  <a:ext uri="{FF2B5EF4-FFF2-40B4-BE49-F238E27FC236}">
                    <a16:creationId xmlns:a16="http://schemas.microsoft.com/office/drawing/2014/main" id="{3C848C27-24D6-42A7-A818-FDF4C297C7EE}"/>
                  </a:ext>
                </a:extLst>
              </p:cNvPr>
              <p:cNvSpPr/>
              <p:nvPr/>
            </p:nvSpPr>
            <p:spPr>
              <a:xfrm>
                <a:off x="8582506" y="2711025"/>
                <a:ext cx="149549" cy="164233"/>
              </a:xfrm>
              <a:prstGeom prst="ellipse">
                <a:avLst/>
              </a:prstGeom>
              <a:solidFill>
                <a:schemeClr val="accent6">
                  <a:lumMod val="40000"/>
                  <a:lumOff val="60000"/>
                </a:scheme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8" name="Oval 67">
                <a:extLst>
                  <a:ext uri="{FF2B5EF4-FFF2-40B4-BE49-F238E27FC236}">
                    <a16:creationId xmlns:a16="http://schemas.microsoft.com/office/drawing/2014/main" id="{23E36E23-5363-4383-8C6B-74DA13CF4130}"/>
                  </a:ext>
                </a:extLst>
              </p:cNvPr>
              <p:cNvSpPr/>
              <p:nvPr/>
            </p:nvSpPr>
            <p:spPr>
              <a:xfrm>
                <a:off x="9075992" y="3433584"/>
                <a:ext cx="149549" cy="164233"/>
              </a:xfrm>
              <a:prstGeom prst="ellipse">
                <a:avLst/>
              </a:prstGeom>
              <a:solidFill>
                <a:srgbClr val="8282C9"/>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9" name="Oval 68">
                <a:extLst>
                  <a:ext uri="{FF2B5EF4-FFF2-40B4-BE49-F238E27FC236}">
                    <a16:creationId xmlns:a16="http://schemas.microsoft.com/office/drawing/2014/main" id="{388BAC26-565D-45A6-ACBE-11A0ED9FC968}"/>
                  </a:ext>
                </a:extLst>
              </p:cNvPr>
              <p:cNvSpPr/>
              <p:nvPr/>
            </p:nvSpPr>
            <p:spPr>
              <a:xfrm>
                <a:off x="9079636" y="3160183"/>
                <a:ext cx="149549" cy="164233"/>
              </a:xfrm>
              <a:prstGeom prst="ellipse">
                <a:avLst/>
              </a:prstGeom>
              <a:solidFill>
                <a:srgbClr val="8282C9"/>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a:extLst>
                  <a:ext uri="{FF2B5EF4-FFF2-40B4-BE49-F238E27FC236}">
                    <a16:creationId xmlns:a16="http://schemas.microsoft.com/office/drawing/2014/main" id="{FA583C7D-97CA-458D-A4A4-23F173BA80FC}"/>
                  </a:ext>
                </a:extLst>
              </p:cNvPr>
              <p:cNvSpPr/>
              <p:nvPr/>
            </p:nvSpPr>
            <p:spPr>
              <a:xfrm>
                <a:off x="8838723" y="3710955"/>
                <a:ext cx="149549" cy="164233"/>
              </a:xfrm>
              <a:prstGeom prst="ellipse">
                <a:avLst/>
              </a:prstGeom>
              <a:solidFill>
                <a:srgbClr val="FF99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1" name="Oval 70">
                <a:extLst>
                  <a:ext uri="{FF2B5EF4-FFF2-40B4-BE49-F238E27FC236}">
                    <a16:creationId xmlns:a16="http://schemas.microsoft.com/office/drawing/2014/main" id="{C33278EF-8989-4ADD-BC6B-32E1AE9D7109}"/>
                  </a:ext>
                </a:extLst>
              </p:cNvPr>
              <p:cNvSpPr/>
              <p:nvPr/>
            </p:nvSpPr>
            <p:spPr>
              <a:xfrm>
                <a:off x="8524685" y="4023412"/>
                <a:ext cx="149549" cy="164233"/>
              </a:xfrm>
              <a:prstGeom prst="ellipse">
                <a:avLst/>
              </a:prstGeom>
              <a:solidFill>
                <a:srgbClr val="FF99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116" name="Group 115">
            <a:extLst>
              <a:ext uri="{FF2B5EF4-FFF2-40B4-BE49-F238E27FC236}">
                <a16:creationId xmlns:a16="http://schemas.microsoft.com/office/drawing/2014/main" id="{435AB486-A196-4F18-AA4F-F813ED696E5B}"/>
              </a:ext>
            </a:extLst>
          </p:cNvPr>
          <p:cNvGrpSpPr/>
          <p:nvPr/>
        </p:nvGrpSpPr>
        <p:grpSpPr>
          <a:xfrm>
            <a:off x="7440577" y="2590800"/>
            <a:ext cx="1746474" cy="1615440"/>
            <a:chOff x="7440577" y="2590800"/>
            <a:chExt cx="1746474" cy="1615440"/>
          </a:xfrm>
        </p:grpSpPr>
        <p:sp>
          <p:nvSpPr>
            <p:cNvPr id="88" name="Arrow: Chevron 87">
              <a:extLst>
                <a:ext uri="{FF2B5EF4-FFF2-40B4-BE49-F238E27FC236}">
                  <a16:creationId xmlns:a16="http://schemas.microsoft.com/office/drawing/2014/main" id="{F5BC5F2C-623E-421D-A0F0-761073FF0236}"/>
                </a:ext>
              </a:extLst>
            </p:cNvPr>
            <p:cNvSpPr/>
            <p:nvPr/>
          </p:nvSpPr>
          <p:spPr>
            <a:xfrm>
              <a:off x="7440577" y="2590800"/>
              <a:ext cx="1746474" cy="1615440"/>
            </a:xfrm>
            <a:prstGeom prst="chevron">
              <a:avLst/>
            </a:prstGeom>
            <a:solidFill>
              <a:srgbClr val="33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105" name="Group 104">
              <a:extLst>
                <a:ext uri="{FF2B5EF4-FFF2-40B4-BE49-F238E27FC236}">
                  <a16:creationId xmlns:a16="http://schemas.microsoft.com/office/drawing/2014/main" id="{568A8299-1669-4E84-9562-E61A8E26366F}"/>
                </a:ext>
              </a:extLst>
            </p:cNvPr>
            <p:cNvGrpSpPr/>
            <p:nvPr/>
          </p:nvGrpSpPr>
          <p:grpSpPr>
            <a:xfrm>
              <a:off x="7709436" y="2800943"/>
              <a:ext cx="653317" cy="1238478"/>
              <a:chOff x="7709436" y="2800943"/>
              <a:chExt cx="653317" cy="1238478"/>
            </a:xfrm>
          </p:grpSpPr>
          <p:sp>
            <p:nvSpPr>
              <p:cNvPr id="37" name="Oval 36">
                <a:extLst>
                  <a:ext uri="{FF2B5EF4-FFF2-40B4-BE49-F238E27FC236}">
                    <a16:creationId xmlns:a16="http://schemas.microsoft.com/office/drawing/2014/main" id="{DFFF94F1-101E-490F-95FE-6A256D3934EF}"/>
                  </a:ext>
                </a:extLst>
              </p:cNvPr>
              <p:cNvSpPr/>
              <p:nvPr/>
            </p:nvSpPr>
            <p:spPr>
              <a:xfrm>
                <a:off x="7781282" y="2800943"/>
                <a:ext cx="149549" cy="164233"/>
              </a:xfrm>
              <a:prstGeom prst="ellipse">
                <a:avLst/>
              </a:prstGeom>
              <a:solidFill>
                <a:schemeClr val="accent6">
                  <a:lumMod val="40000"/>
                  <a:lumOff val="60000"/>
                </a:scheme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1" name="Oval 90">
                <a:extLst>
                  <a:ext uri="{FF2B5EF4-FFF2-40B4-BE49-F238E27FC236}">
                    <a16:creationId xmlns:a16="http://schemas.microsoft.com/office/drawing/2014/main" id="{CE7EEAAF-51AD-43BC-8B11-F170D3B3299C}"/>
                  </a:ext>
                </a:extLst>
              </p:cNvPr>
              <p:cNvSpPr/>
              <p:nvPr/>
            </p:nvSpPr>
            <p:spPr>
              <a:xfrm>
                <a:off x="8213204" y="3297810"/>
                <a:ext cx="149549" cy="164233"/>
              </a:xfrm>
              <a:prstGeom prst="ellipse">
                <a:avLst/>
              </a:prstGeom>
              <a:solidFill>
                <a:srgbClr val="8282C9"/>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2" name="Oval 91">
                <a:extLst>
                  <a:ext uri="{FF2B5EF4-FFF2-40B4-BE49-F238E27FC236}">
                    <a16:creationId xmlns:a16="http://schemas.microsoft.com/office/drawing/2014/main" id="{A1C8DD4C-5B66-4051-84FA-A38AC47DB08D}"/>
                  </a:ext>
                </a:extLst>
              </p:cNvPr>
              <p:cNvSpPr/>
              <p:nvPr/>
            </p:nvSpPr>
            <p:spPr>
              <a:xfrm>
                <a:off x="7709436" y="3875188"/>
                <a:ext cx="149549" cy="164233"/>
              </a:xfrm>
              <a:prstGeom prst="ellipse">
                <a:avLst/>
              </a:prstGeom>
              <a:solidFill>
                <a:srgbClr val="FF99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133" name="TextBox 132">
            <a:extLst>
              <a:ext uri="{FF2B5EF4-FFF2-40B4-BE49-F238E27FC236}">
                <a16:creationId xmlns:a16="http://schemas.microsoft.com/office/drawing/2014/main" id="{791B3CB8-C4D6-4513-9BEA-D4D88A2F2E9A}"/>
              </a:ext>
            </a:extLst>
          </p:cNvPr>
          <p:cNvSpPr txBox="1"/>
          <p:nvPr/>
        </p:nvSpPr>
        <p:spPr>
          <a:xfrm rot="16200000">
            <a:off x="7922022" y="3164145"/>
            <a:ext cx="1081993" cy="461665"/>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solidFill>
                    <a:prstClr val="black"/>
                  </a:solidFill>
                </a:ln>
                <a:solidFill>
                  <a:prstClr val="white"/>
                </a:solidFill>
                <a:effectLst>
                  <a:outerShdw blurRad="38100" dist="38100" dir="2700000" algn="tl">
                    <a:srgbClr val="000000">
                      <a:alpha val="43137"/>
                    </a:srgbClr>
                  </a:outerShdw>
                </a:effectLst>
                <a:uLnTx/>
                <a:uFillTx/>
                <a:latin typeface="Calibri"/>
                <a:ea typeface="+mn-ea"/>
                <a:cs typeface="+mn-cs"/>
              </a:rPr>
              <a:t>FHIR</a:t>
            </a:r>
          </a:p>
        </p:txBody>
      </p:sp>
      <p:sp>
        <p:nvSpPr>
          <p:cNvPr id="109" name="Rectangle 108">
            <a:extLst>
              <a:ext uri="{FF2B5EF4-FFF2-40B4-BE49-F238E27FC236}">
                <a16:creationId xmlns:a16="http://schemas.microsoft.com/office/drawing/2014/main" id="{57E25D0B-9589-4F6F-A703-501F7F1F1308}"/>
              </a:ext>
            </a:extLst>
          </p:cNvPr>
          <p:cNvSpPr/>
          <p:nvPr/>
        </p:nvSpPr>
        <p:spPr>
          <a:xfrm rot="16200000">
            <a:off x="8220826" y="3176528"/>
            <a:ext cx="1022459"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solidFill>
                    <a:prstClr val="black"/>
                  </a:solidFill>
                </a:ln>
                <a:solidFill>
                  <a:prstClr val="white"/>
                </a:solidFill>
                <a:effectLst>
                  <a:outerShdw blurRad="38100" dist="38100" dir="2700000" algn="tl">
                    <a:srgbClr val="000000">
                      <a:alpha val="43137"/>
                    </a:srgbClr>
                  </a:outerShdw>
                </a:effectLst>
                <a:uLnTx/>
                <a:uFillTx/>
                <a:latin typeface="Calibri"/>
                <a:ea typeface="+mn-ea"/>
                <a:cs typeface="+mn-cs"/>
              </a:rPr>
              <a:t>Profile</a:t>
            </a:r>
          </a:p>
        </p:txBody>
      </p:sp>
      <p:sp>
        <p:nvSpPr>
          <p:cNvPr id="35" name="Oval 34">
            <a:extLst>
              <a:ext uri="{FF2B5EF4-FFF2-40B4-BE49-F238E27FC236}">
                <a16:creationId xmlns:a16="http://schemas.microsoft.com/office/drawing/2014/main" id="{68FD2A35-0FBD-4417-A23B-C559480DD95F}"/>
              </a:ext>
            </a:extLst>
          </p:cNvPr>
          <p:cNvSpPr/>
          <p:nvPr/>
        </p:nvSpPr>
        <p:spPr>
          <a:xfrm>
            <a:off x="8328284" y="1894265"/>
            <a:ext cx="3635116" cy="1021655"/>
          </a:xfrm>
          <a:prstGeom prst="ellipse">
            <a:avLst/>
          </a:prstGeom>
          <a:solidFill>
            <a:srgbClr val="3A3A86"/>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0" name="TextBox 159">
            <a:extLst>
              <a:ext uri="{FF2B5EF4-FFF2-40B4-BE49-F238E27FC236}">
                <a16:creationId xmlns:a16="http://schemas.microsoft.com/office/drawing/2014/main" id="{E94A8D3B-624B-45F7-A8FE-C05B261BD7CA}"/>
              </a:ext>
            </a:extLst>
          </p:cNvPr>
          <p:cNvSpPr txBox="1"/>
          <p:nvPr/>
        </p:nvSpPr>
        <p:spPr>
          <a:xfrm>
            <a:off x="8501351" y="1873867"/>
            <a:ext cx="3289656"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Laboratory Information System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(LIS)</a:t>
            </a:r>
          </a:p>
        </p:txBody>
      </p:sp>
      <p:grpSp>
        <p:nvGrpSpPr>
          <p:cNvPr id="175" name="Group 174">
            <a:extLst>
              <a:ext uri="{FF2B5EF4-FFF2-40B4-BE49-F238E27FC236}">
                <a16:creationId xmlns:a16="http://schemas.microsoft.com/office/drawing/2014/main" id="{656A3C02-E01B-4446-814F-E938B520C277}"/>
              </a:ext>
            </a:extLst>
          </p:cNvPr>
          <p:cNvGrpSpPr/>
          <p:nvPr/>
        </p:nvGrpSpPr>
        <p:grpSpPr>
          <a:xfrm>
            <a:off x="609189" y="4768894"/>
            <a:ext cx="10668410" cy="2027964"/>
            <a:chOff x="609189" y="4768894"/>
            <a:chExt cx="10668410" cy="2027964"/>
          </a:xfrm>
        </p:grpSpPr>
        <p:sp>
          <p:nvSpPr>
            <p:cNvPr id="164" name="Oval 163">
              <a:extLst>
                <a:ext uri="{FF2B5EF4-FFF2-40B4-BE49-F238E27FC236}">
                  <a16:creationId xmlns:a16="http://schemas.microsoft.com/office/drawing/2014/main" id="{BAF7E0DF-6E0A-4DF1-A3F7-DB29BF9E080C}"/>
                </a:ext>
              </a:extLst>
            </p:cNvPr>
            <p:cNvSpPr/>
            <p:nvPr/>
          </p:nvSpPr>
          <p:spPr>
            <a:xfrm>
              <a:off x="2448653" y="6322164"/>
              <a:ext cx="459975" cy="474694"/>
            </a:xfrm>
            <a:prstGeom prst="ellipse">
              <a:avLst/>
            </a:prstGeom>
            <a:solidFill>
              <a:srgbClr val="FF99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6" name="Oval 165">
              <a:extLst>
                <a:ext uri="{FF2B5EF4-FFF2-40B4-BE49-F238E27FC236}">
                  <a16:creationId xmlns:a16="http://schemas.microsoft.com/office/drawing/2014/main" id="{15FF4032-E632-4547-9DA0-83662DADB804}"/>
                </a:ext>
              </a:extLst>
            </p:cNvPr>
            <p:cNvSpPr/>
            <p:nvPr/>
          </p:nvSpPr>
          <p:spPr>
            <a:xfrm>
              <a:off x="2448653" y="5783904"/>
              <a:ext cx="459975" cy="474694"/>
            </a:xfrm>
            <a:prstGeom prst="ellipse">
              <a:avLst/>
            </a:prstGeom>
            <a:solidFill>
              <a:srgbClr val="8282C9"/>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7" name="Oval 166">
              <a:extLst>
                <a:ext uri="{FF2B5EF4-FFF2-40B4-BE49-F238E27FC236}">
                  <a16:creationId xmlns:a16="http://schemas.microsoft.com/office/drawing/2014/main" id="{2DD3FFD7-EFAF-4330-8A2C-BFE3D08316F1}"/>
                </a:ext>
              </a:extLst>
            </p:cNvPr>
            <p:cNvSpPr/>
            <p:nvPr/>
          </p:nvSpPr>
          <p:spPr>
            <a:xfrm>
              <a:off x="2484031" y="5282201"/>
              <a:ext cx="428687" cy="438137"/>
            </a:xfrm>
            <a:prstGeom prst="ellipse">
              <a:avLst/>
            </a:prstGeom>
            <a:solidFill>
              <a:schemeClr val="accent6">
                <a:lumMod val="40000"/>
                <a:lumOff val="60000"/>
              </a:schemeClr>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2" name="Rectangle 161">
              <a:extLst>
                <a:ext uri="{FF2B5EF4-FFF2-40B4-BE49-F238E27FC236}">
                  <a16:creationId xmlns:a16="http://schemas.microsoft.com/office/drawing/2014/main" id="{10DD35AA-90BB-4149-BE95-575FEA93A3F2}"/>
                </a:ext>
              </a:extLst>
            </p:cNvPr>
            <p:cNvSpPr/>
            <p:nvPr/>
          </p:nvSpPr>
          <p:spPr>
            <a:xfrm>
              <a:off x="3029617" y="5258673"/>
              <a:ext cx="756218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008000"/>
                  </a:solidFill>
                  <a:effectLst/>
                  <a:uLnTx/>
                  <a:uFillTx/>
                  <a:latin typeface="Calibri"/>
                  <a:ea typeface="+mn-ea"/>
                  <a:cs typeface="+mn-cs"/>
                </a:rPr>
                <a:t>LOINC </a:t>
              </a:r>
              <a:r>
                <a:rPr kumimoji="0" lang="en-US" sz="1600" b="1" i="1" u="none" strike="noStrike" kern="1200" cap="none" spc="0" normalizeH="0" baseline="0" noProof="0" dirty="0">
                  <a:ln>
                    <a:noFill/>
                  </a:ln>
                  <a:solidFill>
                    <a:srgbClr val="008000"/>
                  </a:solidFill>
                  <a:effectLst/>
                  <a:uLnTx/>
                  <a:uFillTx/>
                  <a:latin typeface="Calibri"/>
                  <a:ea typeface="+mn-ea"/>
                  <a:cs typeface="+mn-cs"/>
                </a:rPr>
                <a:t>(Logical Observations Identifiers Names and Codes) </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68" name="Rectangle 167">
              <a:extLst>
                <a:ext uri="{FF2B5EF4-FFF2-40B4-BE49-F238E27FC236}">
                  <a16:creationId xmlns:a16="http://schemas.microsoft.com/office/drawing/2014/main" id="{F948B7CC-B89B-4FAA-8E96-51AFF746CF51}"/>
                </a:ext>
              </a:extLst>
            </p:cNvPr>
            <p:cNvSpPr/>
            <p:nvPr/>
          </p:nvSpPr>
          <p:spPr>
            <a:xfrm>
              <a:off x="2485917" y="4774945"/>
              <a:ext cx="3205440"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a:ea typeface="+mn-ea"/>
                  <a:cs typeface="+mn-cs"/>
                </a:rPr>
                <a:t>Coding Standard Nodes</a:t>
              </a:r>
              <a:endParaRPr kumimoji="0" lang="en-US" sz="2400" b="0" i="0" u="sng" strike="noStrike" kern="1200" cap="none" spc="0" normalizeH="0" baseline="0" noProof="0" dirty="0">
                <a:ln>
                  <a:noFill/>
                </a:ln>
                <a:solidFill>
                  <a:prstClr val="black"/>
                </a:solidFill>
                <a:effectLst/>
                <a:uLnTx/>
                <a:uFillTx/>
                <a:latin typeface="Calibri"/>
                <a:ea typeface="+mn-ea"/>
                <a:cs typeface="+mn-cs"/>
              </a:endParaRPr>
            </a:p>
          </p:txBody>
        </p:sp>
        <p:sp>
          <p:nvSpPr>
            <p:cNvPr id="169" name="Rectangle 168">
              <a:extLst>
                <a:ext uri="{FF2B5EF4-FFF2-40B4-BE49-F238E27FC236}">
                  <a16:creationId xmlns:a16="http://schemas.microsoft.com/office/drawing/2014/main" id="{3DC76ACD-1DF7-4999-A197-52F8D8CCAD4A}"/>
                </a:ext>
              </a:extLst>
            </p:cNvPr>
            <p:cNvSpPr/>
            <p:nvPr/>
          </p:nvSpPr>
          <p:spPr>
            <a:xfrm>
              <a:off x="2988882" y="5796933"/>
              <a:ext cx="8288717"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008000"/>
                  </a:solidFill>
                  <a:effectLst/>
                  <a:uLnTx/>
                  <a:uFillTx/>
                  <a:latin typeface="Calibri"/>
                  <a:ea typeface="+mn-ea"/>
                  <a:cs typeface="+mn-cs"/>
                </a:rPr>
                <a:t>SNOMED-CT </a:t>
              </a:r>
              <a:r>
                <a:rPr kumimoji="0" lang="en-US" sz="1600" b="1" i="1" u="none" strike="noStrike" kern="1200" cap="none" spc="0" normalizeH="0" baseline="0" noProof="0" dirty="0">
                  <a:ln>
                    <a:noFill/>
                  </a:ln>
                  <a:solidFill>
                    <a:srgbClr val="008000"/>
                  </a:solidFill>
                  <a:effectLst/>
                  <a:uLnTx/>
                  <a:uFillTx/>
                  <a:latin typeface="Calibri"/>
                  <a:ea typeface="+mn-ea"/>
                  <a:cs typeface="+mn-cs"/>
                </a:rPr>
                <a:t>(Systematized </a:t>
              </a:r>
              <a:r>
                <a:rPr kumimoji="0" lang="en-US" sz="1600" b="1" i="1" u="none" strike="noStrike" kern="1200" cap="none" spc="0" normalizeH="0" baseline="0" noProof="0" dirty="0" err="1">
                  <a:ln>
                    <a:noFill/>
                  </a:ln>
                  <a:solidFill>
                    <a:srgbClr val="008000"/>
                  </a:solidFill>
                  <a:effectLst/>
                  <a:uLnTx/>
                  <a:uFillTx/>
                  <a:latin typeface="Calibri"/>
                  <a:ea typeface="+mn-ea"/>
                  <a:cs typeface="+mn-cs"/>
                </a:rPr>
                <a:t>NOmenclature</a:t>
              </a:r>
              <a:r>
                <a:rPr kumimoji="0" lang="en-US" sz="1600" b="1" i="1" u="none" strike="noStrike" kern="1200" cap="none" spc="0" normalizeH="0" baseline="0" noProof="0" dirty="0">
                  <a:ln>
                    <a:noFill/>
                  </a:ln>
                  <a:solidFill>
                    <a:srgbClr val="008000"/>
                  </a:solidFill>
                  <a:effectLst/>
                  <a:uLnTx/>
                  <a:uFillTx/>
                  <a:latin typeface="Calibri"/>
                  <a:ea typeface="+mn-ea"/>
                  <a:cs typeface="+mn-cs"/>
                </a:rPr>
                <a:t> of </a:t>
              </a:r>
              <a:r>
                <a:rPr kumimoji="0" lang="en-US" sz="1600" b="1" i="1" u="none" strike="noStrike" kern="1200" cap="none" spc="0" normalizeH="0" baseline="0" noProof="0" dirty="0" err="1">
                  <a:ln>
                    <a:noFill/>
                  </a:ln>
                  <a:solidFill>
                    <a:srgbClr val="008000"/>
                  </a:solidFill>
                  <a:effectLst/>
                  <a:uLnTx/>
                  <a:uFillTx/>
                  <a:latin typeface="Calibri"/>
                  <a:ea typeface="+mn-ea"/>
                  <a:cs typeface="+mn-cs"/>
                </a:rPr>
                <a:t>MEDicine</a:t>
              </a:r>
              <a:r>
                <a:rPr kumimoji="0" lang="en-US" sz="1600" b="1" i="1" u="none" strike="noStrike" kern="1200" cap="none" spc="0" normalizeH="0" baseline="0" noProof="0" dirty="0">
                  <a:ln>
                    <a:noFill/>
                  </a:ln>
                  <a:solidFill>
                    <a:srgbClr val="008000"/>
                  </a:solidFill>
                  <a:effectLst/>
                  <a:uLnTx/>
                  <a:uFillTx/>
                  <a:latin typeface="Calibri"/>
                  <a:ea typeface="+mn-ea"/>
                  <a:cs typeface="+mn-cs"/>
                </a:rPr>
                <a:t> – Clinical Terms)</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70" name="Rectangle 169">
              <a:extLst>
                <a:ext uri="{FF2B5EF4-FFF2-40B4-BE49-F238E27FC236}">
                  <a16:creationId xmlns:a16="http://schemas.microsoft.com/office/drawing/2014/main" id="{1EB605E0-2B53-4101-8DB3-125C8BD13BC9}"/>
                </a:ext>
              </a:extLst>
            </p:cNvPr>
            <p:cNvSpPr/>
            <p:nvPr/>
          </p:nvSpPr>
          <p:spPr>
            <a:xfrm>
              <a:off x="2988882" y="6307336"/>
              <a:ext cx="7562183"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008000"/>
                  </a:solidFill>
                  <a:effectLst/>
                  <a:uLnTx/>
                  <a:uFillTx/>
                  <a:latin typeface="Calibri"/>
                  <a:ea typeface="+mn-ea"/>
                  <a:cs typeface="+mn-cs"/>
                </a:rPr>
                <a:t>UDI </a:t>
              </a:r>
              <a:r>
                <a:rPr kumimoji="0" lang="en-US" sz="1600" b="1" i="1" u="none" strike="noStrike" kern="1200" cap="none" spc="0" normalizeH="0" baseline="0" noProof="0" dirty="0">
                  <a:ln>
                    <a:noFill/>
                  </a:ln>
                  <a:solidFill>
                    <a:srgbClr val="008000"/>
                  </a:solidFill>
                  <a:effectLst/>
                  <a:uLnTx/>
                  <a:uFillTx/>
                  <a:latin typeface="Calibri"/>
                  <a:ea typeface="+mn-ea"/>
                  <a:cs typeface="+mn-cs"/>
                </a:rPr>
                <a:t>(Unique Device Identification System) </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71" name="Rectangle 170">
              <a:extLst>
                <a:ext uri="{FF2B5EF4-FFF2-40B4-BE49-F238E27FC236}">
                  <a16:creationId xmlns:a16="http://schemas.microsoft.com/office/drawing/2014/main" id="{D8879916-4433-4C60-88BD-FCCB94C69D70}"/>
                </a:ext>
              </a:extLst>
            </p:cNvPr>
            <p:cNvSpPr/>
            <p:nvPr/>
          </p:nvSpPr>
          <p:spPr>
            <a:xfrm>
              <a:off x="1105360" y="5269973"/>
              <a:ext cx="1437657"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0000"/>
                  </a:solidFill>
                  <a:effectLst/>
                  <a:uLnTx/>
                  <a:uFillTx/>
                  <a:latin typeface="Calibri"/>
                  <a:ea typeface="+mn-ea"/>
                  <a:cs typeface="+mn-cs"/>
                </a:rPr>
                <a:t>Question </a:t>
              </a:r>
              <a:r>
                <a:rPr kumimoji="0" lang="en-US" sz="1600" b="1" i="1" u="none" strike="noStrike" kern="1200" cap="none" spc="0" normalizeH="0" baseline="0" noProof="0" dirty="0">
                  <a:ln>
                    <a:noFill/>
                  </a:ln>
                  <a:solidFill>
                    <a:srgbClr val="FF0000"/>
                  </a:solidFill>
                  <a:effectLst/>
                  <a:uLnTx/>
                  <a:uFillTx/>
                  <a:latin typeface="Calibri"/>
                  <a:ea typeface="+mn-ea"/>
                  <a:cs typeface="+mn-cs"/>
                </a:rPr>
                <a:t> </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72" name="Rectangle 171">
              <a:extLst>
                <a:ext uri="{FF2B5EF4-FFF2-40B4-BE49-F238E27FC236}">
                  <a16:creationId xmlns:a16="http://schemas.microsoft.com/office/drawing/2014/main" id="{DE4C6C13-090C-44D3-8787-33406509403D}"/>
                </a:ext>
              </a:extLst>
            </p:cNvPr>
            <p:cNvSpPr/>
            <p:nvPr/>
          </p:nvSpPr>
          <p:spPr>
            <a:xfrm>
              <a:off x="1156393" y="5751005"/>
              <a:ext cx="1437657"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0000"/>
                  </a:solidFill>
                  <a:effectLst/>
                  <a:uLnTx/>
                  <a:uFillTx/>
                  <a:latin typeface="Calibri"/>
                  <a:ea typeface="+mn-ea"/>
                  <a:cs typeface="+mn-cs"/>
                </a:rPr>
                <a:t>Answer </a:t>
              </a:r>
              <a:r>
                <a:rPr kumimoji="0" lang="en-US" sz="1600" b="1" i="1" u="none" strike="noStrike" kern="1200" cap="none" spc="0" normalizeH="0" baseline="0" noProof="0" dirty="0">
                  <a:ln>
                    <a:noFill/>
                  </a:ln>
                  <a:solidFill>
                    <a:srgbClr val="FF0000"/>
                  </a:solidFill>
                  <a:effectLst/>
                  <a:uLnTx/>
                  <a:uFillTx/>
                  <a:latin typeface="Calibri"/>
                  <a:ea typeface="+mn-ea"/>
                  <a:cs typeface="+mn-cs"/>
                </a:rPr>
                <a:t> </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73" name="Rectangle 172">
              <a:extLst>
                <a:ext uri="{FF2B5EF4-FFF2-40B4-BE49-F238E27FC236}">
                  <a16:creationId xmlns:a16="http://schemas.microsoft.com/office/drawing/2014/main" id="{28E2E240-63D4-40F9-B94C-B5DC1B0D8FED}"/>
                </a:ext>
              </a:extLst>
            </p:cNvPr>
            <p:cNvSpPr/>
            <p:nvPr/>
          </p:nvSpPr>
          <p:spPr>
            <a:xfrm>
              <a:off x="609189" y="6291497"/>
              <a:ext cx="1984861"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0000"/>
                  </a:solidFill>
                  <a:effectLst/>
                  <a:uLnTx/>
                  <a:uFillTx/>
                  <a:latin typeface="Calibri"/>
                  <a:ea typeface="+mn-ea"/>
                  <a:cs typeface="+mn-cs"/>
                </a:rPr>
                <a:t>Who’s Asking</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74" name="Rectangle 173">
              <a:extLst>
                <a:ext uri="{FF2B5EF4-FFF2-40B4-BE49-F238E27FC236}">
                  <a16:creationId xmlns:a16="http://schemas.microsoft.com/office/drawing/2014/main" id="{90C84F41-203B-431F-B33A-4EFCBC2F018B}"/>
                </a:ext>
              </a:extLst>
            </p:cNvPr>
            <p:cNvSpPr/>
            <p:nvPr/>
          </p:nvSpPr>
          <p:spPr>
            <a:xfrm>
              <a:off x="1431032" y="4768894"/>
              <a:ext cx="786311"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a:ea typeface="+mn-ea"/>
                  <a:cs typeface="+mn-cs"/>
                </a:rPr>
                <a:t>Role</a:t>
              </a:r>
              <a:endParaRPr kumimoji="0" lang="en-US" sz="2400" b="0" i="0" u="sng" strike="noStrike" kern="1200" cap="none" spc="0" normalizeH="0" baseline="0" noProof="0" dirty="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37734001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5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8"/>
                                        </p:tgtEl>
                                        <p:attrNameLst>
                                          <p:attrName>style.visibility</p:attrName>
                                        </p:attrNameLst>
                                      </p:cBhvr>
                                      <p:to>
                                        <p:strVal val="visible"/>
                                      </p:to>
                                    </p:set>
                                    <p:animEffect transition="in" filter="fade">
                                      <p:cBhvr>
                                        <p:cTn id="12" dur="500"/>
                                        <p:tgtEl>
                                          <p:spTgt spid="1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
                                        </p:tgtEl>
                                        <p:attrNameLst>
                                          <p:attrName>style.visibility</p:attrName>
                                        </p:attrNameLst>
                                      </p:cBhvr>
                                      <p:to>
                                        <p:strVal val="visible"/>
                                      </p:to>
                                    </p:set>
                                    <p:animEffect transition="in" filter="fade">
                                      <p:cBhvr>
                                        <p:cTn id="17" dur="500"/>
                                        <p:tgtEl>
                                          <p:spTgt spid="13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9"/>
                                        </p:tgtEl>
                                        <p:attrNameLst>
                                          <p:attrName>style.visibility</p:attrName>
                                        </p:attrNameLst>
                                      </p:cBhvr>
                                      <p:to>
                                        <p:strVal val="visible"/>
                                      </p:to>
                                    </p:set>
                                    <p:animEffect transition="in" filter="fade">
                                      <p:cBhvr>
                                        <p:cTn id="20" dur="500"/>
                                        <p:tgtEl>
                                          <p:spTgt spid="109"/>
                                        </p:tgtEl>
                                      </p:cBhvr>
                                    </p:animEffect>
                                  </p:childTnLst>
                                </p:cTn>
                              </p:par>
                              <p:par>
                                <p:cTn id="21" presetID="10" presetClass="entr" presetSubtype="0" fill="hold" nodeType="withEffect">
                                  <p:stCondLst>
                                    <p:cond delay="0"/>
                                  </p:stCondLst>
                                  <p:childTnLst>
                                    <p:set>
                                      <p:cBhvr>
                                        <p:cTn id="22" dur="1" fill="hold">
                                          <p:stCondLst>
                                            <p:cond delay="0"/>
                                          </p:stCondLst>
                                        </p:cTn>
                                        <p:tgtEl>
                                          <p:spTgt spid="116"/>
                                        </p:tgtEl>
                                        <p:attrNameLst>
                                          <p:attrName>style.visibility</p:attrName>
                                        </p:attrNameLst>
                                      </p:cBhvr>
                                      <p:to>
                                        <p:strVal val="visible"/>
                                      </p:to>
                                    </p:set>
                                    <p:animEffect transition="in" filter="fade">
                                      <p:cBhvr>
                                        <p:cTn id="23" dur="500"/>
                                        <p:tgtEl>
                                          <p:spTgt spid="1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9"/>
                                        </p:tgtEl>
                                        <p:attrNameLst>
                                          <p:attrName>style.visibility</p:attrName>
                                        </p:attrNameLst>
                                      </p:cBhvr>
                                      <p:to>
                                        <p:strVal val="visible"/>
                                      </p:to>
                                    </p:set>
                                    <p:animEffect transition="in" filter="fade">
                                      <p:cBhvr>
                                        <p:cTn id="26" dur="500"/>
                                        <p:tgtEl>
                                          <p:spTgt spid="13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500"/>
                                        <p:tgtEl>
                                          <p:spTgt spid="13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0"/>
                                        </p:tgtEl>
                                        <p:attrNameLst>
                                          <p:attrName>style.visibility</p:attrName>
                                        </p:attrNameLst>
                                      </p:cBhvr>
                                      <p:to>
                                        <p:strVal val="visible"/>
                                      </p:to>
                                    </p:set>
                                    <p:animEffect transition="in" filter="fade">
                                      <p:cBhvr>
                                        <p:cTn id="34"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animBg="1"/>
      <p:bldP spid="139" grpId="0" animBg="1"/>
      <p:bldP spid="133" grpId="0"/>
      <p:bldP spid="10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CB192-1376-47AB-B479-00F90F900D1B}"/>
              </a:ext>
            </a:extLst>
          </p:cNvPr>
          <p:cNvSpPr>
            <a:spLocks noGrp="1"/>
          </p:cNvSpPr>
          <p:nvPr>
            <p:ph type="title"/>
          </p:nvPr>
        </p:nvSpPr>
        <p:spPr/>
        <p:txBody>
          <a:bodyPr/>
          <a:lstStyle/>
          <a:p>
            <a:r>
              <a:rPr lang="en-US" dirty="0"/>
              <a:t>Define Requirements</a:t>
            </a:r>
          </a:p>
        </p:txBody>
      </p:sp>
      <p:sp>
        <p:nvSpPr>
          <p:cNvPr id="4" name="Rectangle 3">
            <a:extLst>
              <a:ext uri="{FF2B5EF4-FFF2-40B4-BE49-F238E27FC236}">
                <a16:creationId xmlns:a16="http://schemas.microsoft.com/office/drawing/2014/main" id="{E79D97F1-BF25-4A75-BF9E-09AA0F6E8782}"/>
              </a:ext>
            </a:extLst>
          </p:cNvPr>
          <p:cNvSpPr/>
          <p:nvPr/>
        </p:nvSpPr>
        <p:spPr>
          <a:xfrm>
            <a:off x="945394" y="2263927"/>
            <a:ext cx="1296321" cy="630091"/>
          </a:xfrm>
          <a:prstGeom prst="rect">
            <a:avLst/>
          </a:prstGeom>
          <a:solidFill>
            <a:srgbClr val="AE8B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Participate in Clinical Modeling Education</a:t>
            </a:r>
          </a:p>
        </p:txBody>
      </p:sp>
      <p:sp>
        <p:nvSpPr>
          <p:cNvPr id="5" name="Rectangle 4">
            <a:extLst>
              <a:ext uri="{FF2B5EF4-FFF2-40B4-BE49-F238E27FC236}">
                <a16:creationId xmlns:a16="http://schemas.microsoft.com/office/drawing/2014/main" id="{0C6F2201-9D8B-4F56-9332-4B10A917BE71}"/>
              </a:ext>
            </a:extLst>
          </p:cNvPr>
          <p:cNvSpPr/>
          <p:nvPr/>
        </p:nvSpPr>
        <p:spPr>
          <a:xfrm>
            <a:off x="927466" y="2973490"/>
            <a:ext cx="1296321" cy="630091"/>
          </a:xfrm>
          <a:prstGeom prst="rect">
            <a:avLst/>
          </a:prstGeom>
          <a:solidFill>
            <a:srgbClr val="AE8B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Develop Context of Use Scenarios</a:t>
            </a:r>
          </a:p>
        </p:txBody>
      </p:sp>
      <p:sp>
        <p:nvSpPr>
          <p:cNvPr id="6" name="Rectangle 5">
            <a:extLst>
              <a:ext uri="{FF2B5EF4-FFF2-40B4-BE49-F238E27FC236}">
                <a16:creationId xmlns:a16="http://schemas.microsoft.com/office/drawing/2014/main" id="{88C1552C-B8CB-4780-9BE0-DEDA7D264EAE}"/>
              </a:ext>
            </a:extLst>
          </p:cNvPr>
          <p:cNvSpPr/>
          <p:nvPr/>
        </p:nvSpPr>
        <p:spPr>
          <a:xfrm>
            <a:off x="945394" y="3735418"/>
            <a:ext cx="1296321" cy="630091"/>
          </a:xfrm>
          <a:prstGeom prst="rect">
            <a:avLst/>
          </a:prstGeom>
          <a:solidFill>
            <a:srgbClr val="AE8B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Identify Data Requirements</a:t>
            </a:r>
          </a:p>
        </p:txBody>
      </p:sp>
      <p:grpSp>
        <p:nvGrpSpPr>
          <p:cNvPr id="7" name="Group 6">
            <a:extLst>
              <a:ext uri="{FF2B5EF4-FFF2-40B4-BE49-F238E27FC236}">
                <a16:creationId xmlns:a16="http://schemas.microsoft.com/office/drawing/2014/main" id="{D25F2049-96D7-4463-801F-1E95A68F3A90}"/>
              </a:ext>
            </a:extLst>
          </p:cNvPr>
          <p:cNvGrpSpPr/>
          <p:nvPr/>
        </p:nvGrpSpPr>
        <p:grpSpPr>
          <a:xfrm>
            <a:off x="765341" y="1474885"/>
            <a:ext cx="1816493" cy="590549"/>
            <a:chOff x="1332706" y="186297"/>
            <a:chExt cx="1476374" cy="590549"/>
          </a:xfrm>
        </p:grpSpPr>
        <p:sp>
          <p:nvSpPr>
            <p:cNvPr id="8" name="Arrow: Chevron 7">
              <a:extLst>
                <a:ext uri="{FF2B5EF4-FFF2-40B4-BE49-F238E27FC236}">
                  <a16:creationId xmlns:a16="http://schemas.microsoft.com/office/drawing/2014/main" id="{00D12D1E-88B7-4C5E-9985-CD4060773083}"/>
                </a:ext>
              </a:extLst>
            </p:cNvPr>
            <p:cNvSpPr/>
            <p:nvPr/>
          </p:nvSpPr>
          <p:spPr>
            <a:xfrm>
              <a:off x="1332706" y="186297"/>
              <a:ext cx="1476374" cy="590549"/>
            </a:xfrm>
            <a:prstGeom prst="chevron">
              <a:avLst/>
            </a:prstGeom>
            <a:solidFill>
              <a:srgbClr val="AE8B45"/>
            </a:solidFill>
          </p:spPr>
          <p:style>
            <a:lnRef idx="2">
              <a:schemeClr val="lt1">
                <a:hueOff val="0"/>
                <a:satOff val="0"/>
                <a:lumOff val="0"/>
                <a:alphaOff val="0"/>
              </a:schemeClr>
            </a:lnRef>
            <a:fillRef idx="1">
              <a:scrgbClr r="0" g="0" b="0"/>
            </a:fillRef>
            <a:effectRef idx="0">
              <a:schemeClr val="accent3">
                <a:hueOff val="542120"/>
                <a:satOff val="20000"/>
                <a:lumOff val="-2941"/>
                <a:alphaOff val="0"/>
              </a:schemeClr>
            </a:effectRef>
            <a:fontRef idx="minor">
              <a:schemeClr val="lt1"/>
            </a:fontRef>
          </p:style>
        </p:sp>
        <p:sp>
          <p:nvSpPr>
            <p:cNvPr id="9" name="Arrow: Chevron 4">
              <a:extLst>
                <a:ext uri="{FF2B5EF4-FFF2-40B4-BE49-F238E27FC236}">
                  <a16:creationId xmlns:a16="http://schemas.microsoft.com/office/drawing/2014/main" id="{AB6A9D8B-0095-4BED-B1A5-9028D56FD691}"/>
                </a:ext>
              </a:extLst>
            </p:cNvPr>
            <p:cNvSpPr txBox="1"/>
            <p:nvPr/>
          </p:nvSpPr>
          <p:spPr>
            <a:xfrm>
              <a:off x="1627981" y="186297"/>
              <a:ext cx="885825" cy="5905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005" tIns="13335" rIns="13335" bIns="13335"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Define Requirements</a:t>
              </a:r>
            </a:p>
          </p:txBody>
        </p:sp>
      </p:grpSp>
      <p:sp>
        <p:nvSpPr>
          <p:cNvPr id="10" name="Rectangle 9">
            <a:extLst>
              <a:ext uri="{FF2B5EF4-FFF2-40B4-BE49-F238E27FC236}">
                <a16:creationId xmlns:a16="http://schemas.microsoft.com/office/drawing/2014/main" id="{DD5E49C3-716B-42D4-8EE1-EA1092E6D677}"/>
              </a:ext>
            </a:extLst>
          </p:cNvPr>
          <p:cNvSpPr/>
          <p:nvPr/>
        </p:nvSpPr>
        <p:spPr>
          <a:xfrm>
            <a:off x="2581834" y="2275311"/>
            <a:ext cx="8771966" cy="2235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CIIC will provide clinical modeling education to project participants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Projects will develop a description of the clinical or other context in which the data will be used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Based on the clinical scenarios, projects will develop a list of data models and their requirements– including the clinical content and metadata</a:t>
            </a:r>
          </a:p>
        </p:txBody>
      </p:sp>
    </p:spTree>
    <p:extLst>
      <p:ext uri="{BB962C8B-B14F-4D97-AF65-F5344CB8AC3E}">
        <p14:creationId xmlns:p14="http://schemas.microsoft.com/office/powerpoint/2010/main" val="1176371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A7361-1366-4961-B231-DC052C93B43C}"/>
              </a:ext>
            </a:extLst>
          </p:cNvPr>
          <p:cNvSpPr>
            <a:spLocks noGrp="1"/>
          </p:cNvSpPr>
          <p:nvPr>
            <p:ph type="title"/>
          </p:nvPr>
        </p:nvSpPr>
        <p:spPr/>
        <p:txBody>
          <a:bodyPr/>
          <a:lstStyle/>
          <a:p>
            <a:pPr lvl="0"/>
            <a:r>
              <a:rPr lang="en-US" dirty="0"/>
              <a:t>Context of Use</a:t>
            </a:r>
          </a:p>
        </p:txBody>
      </p:sp>
      <p:sp>
        <p:nvSpPr>
          <p:cNvPr id="3" name="Content Placeholder 2">
            <a:extLst>
              <a:ext uri="{FF2B5EF4-FFF2-40B4-BE49-F238E27FC236}">
                <a16:creationId xmlns:a16="http://schemas.microsoft.com/office/drawing/2014/main" id="{9D794661-36B8-40F9-8B5A-40E00D40E896}"/>
              </a:ext>
            </a:extLst>
          </p:cNvPr>
          <p:cNvSpPr>
            <a:spLocks noGrp="1"/>
          </p:cNvSpPr>
          <p:nvPr>
            <p:ph idx="1"/>
          </p:nvPr>
        </p:nvSpPr>
        <p:spPr>
          <a:xfrm>
            <a:off x="838200" y="1395319"/>
            <a:ext cx="10515600" cy="4351338"/>
          </a:xfrm>
        </p:spPr>
        <p:txBody>
          <a:bodyPr/>
          <a:lstStyle/>
          <a:p>
            <a:r>
              <a:rPr lang="en-US" dirty="0"/>
              <a:t>Scenarios</a:t>
            </a:r>
          </a:p>
          <a:p>
            <a:pPr lvl="1"/>
            <a:r>
              <a:rPr lang="en-US" dirty="0"/>
              <a:t>Scope</a:t>
            </a:r>
          </a:p>
          <a:p>
            <a:pPr lvl="1"/>
            <a:r>
              <a:rPr lang="en-US" dirty="0"/>
              <a:t>Assumptions</a:t>
            </a:r>
          </a:p>
          <a:p>
            <a:pPr lvl="1"/>
            <a:r>
              <a:rPr lang="en-US" dirty="0"/>
              <a:t>Description</a:t>
            </a:r>
          </a:p>
          <a:p>
            <a:pPr lvl="1"/>
            <a:r>
              <a:rPr lang="en-US" dirty="0"/>
              <a:t>Actors</a:t>
            </a:r>
          </a:p>
          <a:p>
            <a:pPr lvl="1"/>
            <a:r>
              <a:rPr lang="en-US" dirty="0"/>
              <a:t>Data used or created	</a:t>
            </a:r>
          </a:p>
          <a:p>
            <a:pPr lvl="1"/>
            <a:r>
              <a:rPr lang="en-US" dirty="0"/>
              <a:t>Business rules</a:t>
            </a:r>
          </a:p>
          <a:p>
            <a:pPr lvl="1"/>
            <a:r>
              <a:rPr lang="en-US" dirty="0"/>
              <a:t>Workflow</a:t>
            </a:r>
          </a:p>
          <a:p>
            <a:r>
              <a:rPr lang="en-US" dirty="0"/>
              <a:t>Assumptions </a:t>
            </a:r>
          </a:p>
          <a:p>
            <a:pPr lvl="1"/>
            <a:r>
              <a:rPr lang="en-US" dirty="0"/>
              <a:t>We would provide an example and instructions and a template or other tool</a:t>
            </a:r>
          </a:p>
        </p:txBody>
      </p:sp>
    </p:spTree>
    <p:extLst>
      <p:ext uri="{BB962C8B-B14F-4D97-AF65-F5344CB8AC3E}">
        <p14:creationId xmlns:p14="http://schemas.microsoft.com/office/powerpoint/2010/main" val="1371986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592DE-18D8-4DD8-B1D5-DBF1C87BF12D}"/>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Data Requirements</a:t>
            </a:r>
            <a:endParaRPr lang="en-US" dirty="0"/>
          </a:p>
        </p:txBody>
      </p:sp>
      <p:sp>
        <p:nvSpPr>
          <p:cNvPr id="3" name="Content Placeholder 2">
            <a:extLst>
              <a:ext uri="{FF2B5EF4-FFF2-40B4-BE49-F238E27FC236}">
                <a16:creationId xmlns:a16="http://schemas.microsoft.com/office/drawing/2014/main" id="{EA3D6EBC-CDFD-454E-B966-8F2FDE0B5C31}"/>
              </a:ext>
            </a:extLst>
          </p:cNvPr>
          <p:cNvSpPr>
            <a:spLocks noGrp="1"/>
          </p:cNvSpPr>
          <p:nvPr>
            <p:ph idx="1"/>
          </p:nvPr>
        </p:nvSpPr>
        <p:spPr>
          <a:xfrm>
            <a:off x="838200" y="1379951"/>
            <a:ext cx="10515600" cy="4351338"/>
          </a:xfrm>
        </p:spPr>
        <p:txBody>
          <a:bodyPr/>
          <a:lstStyle/>
          <a:p>
            <a:pPr>
              <a:lnSpc>
                <a:spcPct val="107000"/>
              </a:lnSpc>
              <a:spcBef>
                <a:spcPts val="0"/>
              </a:spcBef>
            </a:pPr>
            <a:r>
              <a:rPr lang="en-US" dirty="0">
                <a:latin typeface="Calibri" panose="020F0502020204030204" pitchFamily="34" charset="0"/>
                <a:ea typeface="Calibri" panose="020F0502020204030204" pitchFamily="34" charset="0"/>
                <a:cs typeface="Calibri" panose="020F0502020204030204" pitchFamily="34" charset="0"/>
              </a:rPr>
              <a:t>List of data requirements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Calibri" panose="020F0502020204030204" pitchFamily="34" charset="0"/>
              </a:rPr>
              <a:t>Data elements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Definitions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Data type</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Calibri" panose="020F0502020204030204" pitchFamily="34" charset="0"/>
              </a:rPr>
              <a:t>Values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Definitions</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t>Advanced groups will already have or be able to create value sets, select codes</a:t>
            </a:r>
          </a:p>
        </p:txBody>
      </p:sp>
    </p:spTree>
    <p:extLst>
      <p:ext uri="{BB962C8B-B14F-4D97-AF65-F5344CB8AC3E}">
        <p14:creationId xmlns:p14="http://schemas.microsoft.com/office/powerpoint/2010/main" val="1977211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CB192-1376-47AB-B479-00F90F900D1B}"/>
              </a:ext>
            </a:extLst>
          </p:cNvPr>
          <p:cNvSpPr>
            <a:spLocks noGrp="1"/>
          </p:cNvSpPr>
          <p:nvPr>
            <p:ph type="title"/>
          </p:nvPr>
        </p:nvSpPr>
        <p:spPr>
          <a:xfrm>
            <a:off x="497006" y="175694"/>
            <a:ext cx="10515600" cy="764052"/>
          </a:xfrm>
        </p:spPr>
        <p:txBody>
          <a:bodyPr/>
          <a:lstStyle/>
          <a:p>
            <a:r>
              <a:rPr lang="en-US" dirty="0"/>
              <a:t>Create Models</a:t>
            </a:r>
          </a:p>
        </p:txBody>
      </p:sp>
      <p:sp>
        <p:nvSpPr>
          <p:cNvPr id="4" name="Rectangle 3">
            <a:extLst>
              <a:ext uri="{FF2B5EF4-FFF2-40B4-BE49-F238E27FC236}">
                <a16:creationId xmlns:a16="http://schemas.microsoft.com/office/drawing/2014/main" id="{DFAA058E-D252-46F5-A9A4-8603E4AA4C0B}"/>
              </a:ext>
            </a:extLst>
          </p:cNvPr>
          <p:cNvSpPr/>
          <p:nvPr/>
        </p:nvSpPr>
        <p:spPr>
          <a:xfrm>
            <a:off x="814097" y="1636145"/>
            <a:ext cx="1584603"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Document Model Request</a:t>
            </a:r>
          </a:p>
        </p:txBody>
      </p:sp>
      <p:sp>
        <p:nvSpPr>
          <p:cNvPr id="5" name="Rectangle 4">
            <a:extLst>
              <a:ext uri="{FF2B5EF4-FFF2-40B4-BE49-F238E27FC236}">
                <a16:creationId xmlns:a16="http://schemas.microsoft.com/office/drawing/2014/main" id="{980B9069-8EA3-4C77-9C10-A2BB0084BBEE}"/>
              </a:ext>
            </a:extLst>
          </p:cNvPr>
          <p:cNvSpPr/>
          <p:nvPr/>
        </p:nvSpPr>
        <p:spPr>
          <a:xfrm>
            <a:off x="814097" y="2362998"/>
            <a:ext cx="1584603"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Assess Existing Models</a:t>
            </a:r>
          </a:p>
        </p:txBody>
      </p:sp>
      <p:sp>
        <p:nvSpPr>
          <p:cNvPr id="6" name="Rectangle 5">
            <a:extLst>
              <a:ext uri="{FF2B5EF4-FFF2-40B4-BE49-F238E27FC236}">
                <a16:creationId xmlns:a16="http://schemas.microsoft.com/office/drawing/2014/main" id="{B57DCB6B-D965-4C5E-908F-08152648B51C}"/>
              </a:ext>
            </a:extLst>
          </p:cNvPr>
          <p:cNvSpPr/>
          <p:nvPr/>
        </p:nvSpPr>
        <p:spPr>
          <a:xfrm>
            <a:off x="1489008" y="3111989"/>
            <a:ext cx="1575976"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Accept Models</a:t>
            </a:r>
          </a:p>
        </p:txBody>
      </p:sp>
      <p:sp>
        <p:nvSpPr>
          <p:cNvPr id="7" name="Rectangle 6">
            <a:extLst>
              <a:ext uri="{FF2B5EF4-FFF2-40B4-BE49-F238E27FC236}">
                <a16:creationId xmlns:a16="http://schemas.microsoft.com/office/drawing/2014/main" id="{34419456-40E3-4421-8923-EFD7993BE403}"/>
              </a:ext>
            </a:extLst>
          </p:cNvPr>
          <p:cNvSpPr/>
          <p:nvPr/>
        </p:nvSpPr>
        <p:spPr>
          <a:xfrm>
            <a:off x="1489008" y="3867804"/>
            <a:ext cx="1575976"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Modify Models</a:t>
            </a:r>
          </a:p>
        </p:txBody>
      </p:sp>
      <p:sp>
        <p:nvSpPr>
          <p:cNvPr id="8" name="Rectangle 7">
            <a:extLst>
              <a:ext uri="{FF2B5EF4-FFF2-40B4-BE49-F238E27FC236}">
                <a16:creationId xmlns:a16="http://schemas.microsoft.com/office/drawing/2014/main" id="{46A7B162-9DA2-4060-9890-ECF95FE850EB}"/>
              </a:ext>
            </a:extLst>
          </p:cNvPr>
          <p:cNvSpPr/>
          <p:nvPr/>
        </p:nvSpPr>
        <p:spPr>
          <a:xfrm>
            <a:off x="1489008" y="4616795"/>
            <a:ext cx="1575976"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Create Models</a:t>
            </a:r>
          </a:p>
        </p:txBody>
      </p:sp>
      <p:sp>
        <p:nvSpPr>
          <p:cNvPr id="9" name="Rectangle 8">
            <a:extLst>
              <a:ext uri="{FF2B5EF4-FFF2-40B4-BE49-F238E27FC236}">
                <a16:creationId xmlns:a16="http://schemas.microsoft.com/office/drawing/2014/main" id="{854D2377-5789-4650-9937-C6505443A531}"/>
              </a:ext>
            </a:extLst>
          </p:cNvPr>
          <p:cNvSpPr/>
          <p:nvPr/>
        </p:nvSpPr>
        <p:spPr>
          <a:xfrm>
            <a:off x="820500" y="6109913"/>
            <a:ext cx="1584603"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Interested Party and Steward Review</a:t>
            </a:r>
          </a:p>
        </p:txBody>
      </p:sp>
      <p:sp>
        <p:nvSpPr>
          <p:cNvPr id="10" name="Rectangle 9">
            <a:extLst>
              <a:ext uri="{FF2B5EF4-FFF2-40B4-BE49-F238E27FC236}">
                <a16:creationId xmlns:a16="http://schemas.microsoft.com/office/drawing/2014/main" id="{AAA97253-C74B-4EC4-84A2-D7DF97E57D33}"/>
              </a:ext>
            </a:extLst>
          </p:cNvPr>
          <p:cNvSpPr/>
          <p:nvPr/>
        </p:nvSpPr>
        <p:spPr>
          <a:xfrm>
            <a:off x="820500" y="5349330"/>
            <a:ext cx="1575976"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QA Models</a:t>
            </a:r>
          </a:p>
        </p:txBody>
      </p:sp>
      <p:grpSp>
        <p:nvGrpSpPr>
          <p:cNvPr id="11" name="Group 10">
            <a:extLst>
              <a:ext uri="{FF2B5EF4-FFF2-40B4-BE49-F238E27FC236}">
                <a16:creationId xmlns:a16="http://schemas.microsoft.com/office/drawing/2014/main" id="{3C04FFA3-5207-4903-B063-389C3440A9DB}"/>
              </a:ext>
            </a:extLst>
          </p:cNvPr>
          <p:cNvGrpSpPr/>
          <p:nvPr/>
        </p:nvGrpSpPr>
        <p:grpSpPr>
          <a:xfrm>
            <a:off x="553800" y="961145"/>
            <a:ext cx="2143296" cy="590549"/>
            <a:chOff x="2661443" y="186297"/>
            <a:chExt cx="1476374" cy="590549"/>
          </a:xfrm>
        </p:grpSpPr>
        <p:sp>
          <p:nvSpPr>
            <p:cNvPr id="12" name="Arrow: Chevron 11">
              <a:extLst>
                <a:ext uri="{FF2B5EF4-FFF2-40B4-BE49-F238E27FC236}">
                  <a16:creationId xmlns:a16="http://schemas.microsoft.com/office/drawing/2014/main" id="{3A180272-0BBD-4715-9084-0C0B22510ED1}"/>
                </a:ext>
              </a:extLst>
            </p:cNvPr>
            <p:cNvSpPr/>
            <p:nvPr/>
          </p:nvSpPr>
          <p:spPr>
            <a:xfrm>
              <a:off x="2661443" y="186297"/>
              <a:ext cx="1476374" cy="590549"/>
            </a:xfrm>
            <a:prstGeom prst="chevron">
              <a:avLst/>
            </a:prstGeom>
            <a:solidFill>
              <a:srgbClr val="AB6E00"/>
            </a:solidFill>
          </p:spPr>
          <p:style>
            <a:lnRef idx="2">
              <a:schemeClr val="lt1">
                <a:hueOff val="0"/>
                <a:satOff val="0"/>
                <a:lumOff val="0"/>
                <a:alphaOff val="0"/>
              </a:schemeClr>
            </a:lnRef>
            <a:fillRef idx="1">
              <a:scrgbClr r="0" g="0" b="0"/>
            </a:fillRef>
            <a:effectRef idx="0">
              <a:schemeClr val="accent3">
                <a:hueOff val="1084240"/>
                <a:satOff val="40000"/>
                <a:lumOff val="-5882"/>
                <a:alphaOff val="0"/>
              </a:schemeClr>
            </a:effectRef>
            <a:fontRef idx="minor">
              <a:schemeClr val="lt1"/>
            </a:fontRef>
          </p:style>
        </p:sp>
        <p:sp>
          <p:nvSpPr>
            <p:cNvPr id="13" name="Arrow: Chevron 4">
              <a:extLst>
                <a:ext uri="{FF2B5EF4-FFF2-40B4-BE49-F238E27FC236}">
                  <a16:creationId xmlns:a16="http://schemas.microsoft.com/office/drawing/2014/main" id="{7A7C6C0E-B732-466D-A6E9-CE53C567E30B}"/>
                </a:ext>
              </a:extLst>
            </p:cNvPr>
            <p:cNvSpPr txBox="1"/>
            <p:nvPr/>
          </p:nvSpPr>
          <p:spPr>
            <a:xfrm>
              <a:off x="2956718" y="186297"/>
              <a:ext cx="885825" cy="5905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005" tIns="13335" rIns="13335" bIns="13335"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Create Models</a:t>
              </a:r>
            </a:p>
          </p:txBody>
        </p:sp>
      </p:grpSp>
      <p:sp>
        <p:nvSpPr>
          <p:cNvPr id="14" name="Rectangle 13">
            <a:extLst>
              <a:ext uri="{FF2B5EF4-FFF2-40B4-BE49-F238E27FC236}">
                <a16:creationId xmlns:a16="http://schemas.microsoft.com/office/drawing/2014/main" id="{179D2BD9-EB73-45EA-A839-1608345AEA32}"/>
              </a:ext>
            </a:extLst>
          </p:cNvPr>
          <p:cNvSpPr/>
          <p:nvPr/>
        </p:nvSpPr>
        <p:spPr>
          <a:xfrm>
            <a:off x="3511603" y="1636145"/>
            <a:ext cx="7714769" cy="4211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This phase would require support of an expert clinical information modeler with knowledge of the CIMI/CIMPL model standard and the CIIC model repository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CIIC would provide tools or structured format for documenting model requests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The expert clinical modeler would work closely with the project team to:</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Review and assess the previously developed models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Identify needed changes to existing models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Develop new models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CIIC will have an internal process to provide quality review of new models and updates to existing models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New models and updates to existing models would be made available for comment by interested parties and the model stewards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6658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734"/>
            <a:ext cx="10515600" cy="1325563"/>
          </a:xfrm>
        </p:spPr>
        <p:txBody>
          <a:bodyPr>
            <a:normAutofit/>
          </a:bodyPr>
          <a:lstStyle/>
          <a:p>
            <a:r>
              <a:rPr lang="en-US" dirty="0"/>
              <a:t>Model Repository and Model Adoption</a:t>
            </a:r>
          </a:p>
        </p:txBody>
      </p:sp>
      <p:graphicFrame>
        <p:nvGraphicFramePr>
          <p:cNvPr id="6" name="Table 5"/>
          <p:cNvGraphicFramePr>
            <a:graphicFrameLocks noGrp="1"/>
          </p:cNvGraphicFramePr>
          <p:nvPr/>
        </p:nvGraphicFramePr>
        <p:xfrm>
          <a:off x="2344214" y="1459896"/>
          <a:ext cx="8066313" cy="2299004"/>
        </p:xfrm>
        <a:graphic>
          <a:graphicData uri="http://schemas.openxmlformats.org/drawingml/2006/table">
            <a:tbl>
              <a:tblPr firstRow="1" firstCol="1" bandRow="1">
                <a:tableStyleId>{5C22544A-7EE6-4342-B048-85BDC9FD1C3A}</a:tableStyleId>
              </a:tblPr>
              <a:tblGrid>
                <a:gridCol w="1802870">
                  <a:extLst>
                    <a:ext uri="{9D8B030D-6E8A-4147-A177-3AD203B41FA5}">
                      <a16:colId xmlns:a16="http://schemas.microsoft.com/office/drawing/2014/main" val="20000"/>
                    </a:ext>
                  </a:extLst>
                </a:gridCol>
                <a:gridCol w="1179633">
                  <a:extLst>
                    <a:ext uri="{9D8B030D-6E8A-4147-A177-3AD203B41FA5}">
                      <a16:colId xmlns:a16="http://schemas.microsoft.com/office/drawing/2014/main" val="20001"/>
                    </a:ext>
                  </a:extLst>
                </a:gridCol>
                <a:gridCol w="932032">
                  <a:extLst>
                    <a:ext uri="{9D8B030D-6E8A-4147-A177-3AD203B41FA5}">
                      <a16:colId xmlns:a16="http://schemas.microsoft.com/office/drawing/2014/main" val="20002"/>
                    </a:ext>
                  </a:extLst>
                </a:gridCol>
                <a:gridCol w="1525143">
                  <a:extLst>
                    <a:ext uri="{9D8B030D-6E8A-4147-A177-3AD203B41FA5}">
                      <a16:colId xmlns:a16="http://schemas.microsoft.com/office/drawing/2014/main" val="20003"/>
                    </a:ext>
                  </a:extLst>
                </a:gridCol>
                <a:gridCol w="1525143">
                  <a:extLst>
                    <a:ext uri="{9D8B030D-6E8A-4147-A177-3AD203B41FA5}">
                      <a16:colId xmlns:a16="http://schemas.microsoft.com/office/drawing/2014/main" val="20004"/>
                    </a:ext>
                  </a:extLst>
                </a:gridCol>
                <a:gridCol w="1101492">
                  <a:extLst>
                    <a:ext uri="{9D8B030D-6E8A-4147-A177-3AD203B41FA5}">
                      <a16:colId xmlns:a16="http://schemas.microsoft.com/office/drawing/2014/main" val="20005"/>
                    </a:ext>
                  </a:extLst>
                </a:gridCol>
              </a:tblGrid>
              <a:tr h="600650">
                <a:tc>
                  <a:txBody>
                    <a:bodyPr/>
                    <a:lstStyle/>
                    <a:p>
                      <a:pPr marL="0" marR="0">
                        <a:lnSpc>
                          <a:spcPct val="115000"/>
                        </a:lnSpc>
                        <a:spcBef>
                          <a:spcPts val="0"/>
                        </a:spcBef>
                        <a:spcAft>
                          <a:spcPts val="0"/>
                        </a:spcAft>
                      </a:pPr>
                      <a:r>
                        <a:rPr lang="en-US" sz="1600" dirty="0">
                          <a:effectLst/>
                        </a:rPr>
                        <a:t>Model Id</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Status</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Version</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Isosemantic Family</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Model content</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Meta data</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83059">
                <a:tc>
                  <a:txBody>
                    <a:bodyPr/>
                    <a:lstStyle/>
                    <a:p>
                      <a:pPr marL="0" marR="0">
                        <a:lnSpc>
                          <a:spcPct val="115000"/>
                        </a:lnSpc>
                        <a:spcBef>
                          <a:spcPts val="0"/>
                        </a:spcBef>
                        <a:spcAft>
                          <a:spcPts val="0"/>
                        </a:spcAft>
                      </a:pPr>
                      <a:r>
                        <a:rPr lang="en-US" sz="1600" dirty="0">
                          <a:effectLst/>
                        </a:rPr>
                        <a:t>Hematocrit</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DSTU</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2123</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XXXX</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YYY</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83059">
                <a:tc>
                  <a:txBody>
                    <a:bodyPr/>
                    <a:lstStyle/>
                    <a:p>
                      <a:pPr marL="0" marR="0">
                        <a:lnSpc>
                          <a:spcPct val="115000"/>
                        </a:lnSpc>
                        <a:spcBef>
                          <a:spcPts val="0"/>
                        </a:spcBef>
                        <a:spcAft>
                          <a:spcPts val="0"/>
                        </a:spcAft>
                      </a:pPr>
                      <a:r>
                        <a:rPr lang="en-US" sz="1600" dirty="0">
                          <a:effectLst/>
                        </a:rPr>
                        <a:t>Blood Pressure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Incomplete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4578</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XXXX</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YYY</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83059">
                <a:tc>
                  <a:txBody>
                    <a:bodyPr/>
                    <a:lstStyle/>
                    <a:p>
                      <a:pPr marL="0" marR="0">
                        <a:lnSpc>
                          <a:spcPct val="115000"/>
                        </a:lnSpc>
                        <a:spcBef>
                          <a:spcPts val="0"/>
                        </a:spcBef>
                        <a:spcAft>
                          <a:spcPts val="0"/>
                        </a:spcAft>
                      </a:pPr>
                      <a:r>
                        <a:rPr lang="en-US" sz="1600" dirty="0">
                          <a:effectLst/>
                        </a:rPr>
                        <a:t>Heart Rate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In Use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3</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4190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XXXX</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YYY</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83059">
                <a:tc>
                  <a:txBody>
                    <a:bodyPr/>
                    <a:lstStyle/>
                    <a:p>
                      <a:pPr marL="0" marR="0">
                        <a:lnSpc>
                          <a:spcPct val="115000"/>
                        </a:lnSpc>
                        <a:spcBef>
                          <a:spcPts val="0"/>
                        </a:spcBef>
                        <a:spcAft>
                          <a:spcPts val="0"/>
                        </a:spcAft>
                      </a:pPr>
                      <a:r>
                        <a:rPr lang="en-US" sz="1600" dirty="0">
                          <a:effectLst/>
                        </a:rPr>
                        <a:t>White Cell Count</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In Use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5</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1789</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XXXX</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YYY</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83059">
                <a:tc>
                  <a:txBody>
                    <a:bodyPr/>
                    <a:lstStyle/>
                    <a:p>
                      <a:pPr marL="0" marR="0">
                        <a:lnSpc>
                          <a:spcPct val="115000"/>
                        </a:lnSpc>
                        <a:spcBef>
                          <a:spcPts val="0"/>
                        </a:spcBef>
                        <a:spcAft>
                          <a:spcPts val="0"/>
                        </a:spcAft>
                      </a:pPr>
                      <a:r>
                        <a:rPr lang="en-US" sz="1600" dirty="0">
                          <a:effectLst/>
                        </a:rPr>
                        <a:t>Serum Glucose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DSTU</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3675</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XXXX</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YYY</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83059">
                <a:tc>
                  <a:txBody>
                    <a:bodyPr/>
                    <a:lstStyle/>
                    <a:p>
                      <a:pPr marL="0" marR="0">
                        <a:lnSpc>
                          <a:spcPct val="115000"/>
                        </a:lnSpc>
                        <a:spcBef>
                          <a:spcPts val="0"/>
                        </a:spcBef>
                        <a:spcAft>
                          <a:spcPts val="0"/>
                        </a:spcAft>
                      </a:pPr>
                      <a:r>
                        <a:rPr lang="en-US" sz="1600" dirty="0">
                          <a:effectLst/>
                        </a:rPr>
                        <a:t>Serum Bilirubin</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In Use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3</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5367</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XXXX</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YYY</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graphicFrame>
        <p:nvGraphicFramePr>
          <p:cNvPr id="7" name="Table 6"/>
          <p:cNvGraphicFramePr>
            <a:graphicFrameLocks noGrp="1"/>
          </p:cNvGraphicFramePr>
          <p:nvPr/>
        </p:nvGraphicFramePr>
        <p:xfrm>
          <a:off x="2267789" y="4048525"/>
          <a:ext cx="8219162" cy="2109444"/>
        </p:xfrm>
        <a:graphic>
          <a:graphicData uri="http://schemas.openxmlformats.org/drawingml/2006/table">
            <a:tbl>
              <a:tblPr firstRow="1" firstCol="1" bandRow="1">
                <a:tableStyleId>{5C22544A-7EE6-4342-B048-85BDC9FD1C3A}</a:tableStyleId>
              </a:tblPr>
              <a:tblGrid>
                <a:gridCol w="1521797">
                  <a:extLst>
                    <a:ext uri="{9D8B030D-6E8A-4147-A177-3AD203B41FA5}">
                      <a16:colId xmlns:a16="http://schemas.microsoft.com/office/drawing/2014/main" val="20000"/>
                    </a:ext>
                  </a:extLst>
                </a:gridCol>
                <a:gridCol w="1521797">
                  <a:extLst>
                    <a:ext uri="{9D8B030D-6E8A-4147-A177-3AD203B41FA5}">
                      <a16:colId xmlns:a16="http://schemas.microsoft.com/office/drawing/2014/main" val="20001"/>
                    </a:ext>
                  </a:extLst>
                </a:gridCol>
                <a:gridCol w="2449721">
                  <a:extLst>
                    <a:ext uri="{9D8B030D-6E8A-4147-A177-3AD203B41FA5}">
                      <a16:colId xmlns:a16="http://schemas.microsoft.com/office/drawing/2014/main" val="20002"/>
                    </a:ext>
                  </a:extLst>
                </a:gridCol>
                <a:gridCol w="1689760">
                  <a:extLst>
                    <a:ext uri="{9D8B030D-6E8A-4147-A177-3AD203B41FA5}">
                      <a16:colId xmlns:a16="http://schemas.microsoft.com/office/drawing/2014/main" val="20003"/>
                    </a:ext>
                  </a:extLst>
                </a:gridCol>
                <a:gridCol w="1036087">
                  <a:extLst>
                    <a:ext uri="{9D8B030D-6E8A-4147-A177-3AD203B41FA5}">
                      <a16:colId xmlns:a16="http://schemas.microsoft.com/office/drawing/2014/main" val="20004"/>
                    </a:ext>
                  </a:extLst>
                </a:gridCol>
              </a:tblGrid>
              <a:tr h="233698">
                <a:tc>
                  <a:txBody>
                    <a:bodyPr/>
                    <a:lstStyle/>
                    <a:p>
                      <a:pPr marL="0" marR="0">
                        <a:lnSpc>
                          <a:spcPct val="115000"/>
                        </a:lnSpc>
                        <a:spcBef>
                          <a:spcPts val="0"/>
                        </a:spcBef>
                        <a:spcAft>
                          <a:spcPts val="0"/>
                        </a:spcAft>
                      </a:pPr>
                      <a:r>
                        <a:rPr lang="en-US" sz="1600" dirty="0">
                          <a:effectLst/>
                        </a:rPr>
                        <a:t>Model Id</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Realm</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Use Case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Situation</a:t>
                      </a:r>
                    </a:p>
                  </a:txBody>
                  <a:tcPr marL="68580" marR="68580" marT="0" marB="0"/>
                </a:tc>
                <a:tc>
                  <a:txBody>
                    <a:bodyPr/>
                    <a:lstStyle/>
                    <a:p>
                      <a:pPr marL="0" marR="0">
                        <a:lnSpc>
                          <a:spcPct val="115000"/>
                        </a:lnSpc>
                        <a:spcBef>
                          <a:spcPts val="0"/>
                        </a:spcBef>
                        <a:spcAft>
                          <a:spcPts val="0"/>
                        </a:spcAft>
                      </a:pPr>
                      <a:r>
                        <a:rPr lang="en-US" sz="1600" dirty="0">
                          <a:effectLst/>
                        </a:rPr>
                        <a:t>Meta data</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07579">
                <a:tc>
                  <a:txBody>
                    <a:bodyPr/>
                    <a:lstStyle/>
                    <a:p>
                      <a:pPr marL="0" marR="0">
                        <a:lnSpc>
                          <a:spcPct val="115000"/>
                        </a:lnSpc>
                        <a:spcBef>
                          <a:spcPts val="0"/>
                        </a:spcBef>
                        <a:spcAft>
                          <a:spcPts val="0"/>
                        </a:spcAft>
                      </a:pPr>
                      <a:r>
                        <a:rPr lang="en-US" sz="1600">
                          <a:effectLst/>
                        </a:rPr>
                        <a:t>Heart Rate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US</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Public Health Reporting</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Pop Health</a:t>
                      </a:r>
                    </a:p>
                  </a:txBody>
                  <a:tcPr marL="68580" marR="68580" marT="0" marB="0"/>
                </a:tc>
                <a:tc>
                  <a:txBody>
                    <a:bodyPr/>
                    <a:lstStyle/>
                    <a:p>
                      <a:pPr marL="0" marR="0">
                        <a:lnSpc>
                          <a:spcPct val="115000"/>
                        </a:lnSpc>
                        <a:spcBef>
                          <a:spcPts val="0"/>
                        </a:spcBef>
                        <a:spcAft>
                          <a:spcPts val="0"/>
                        </a:spcAft>
                      </a:pPr>
                      <a:r>
                        <a:rPr lang="en-US" sz="1600">
                          <a:effectLst/>
                        </a:rPr>
                        <a:t>YYY</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07579">
                <a:tc>
                  <a:txBody>
                    <a:bodyPr/>
                    <a:lstStyle/>
                    <a:p>
                      <a:pPr marL="0" marR="0">
                        <a:lnSpc>
                          <a:spcPct val="115000"/>
                        </a:lnSpc>
                        <a:spcBef>
                          <a:spcPts val="0"/>
                        </a:spcBef>
                        <a:spcAft>
                          <a:spcPts val="0"/>
                        </a:spcAft>
                      </a:pPr>
                      <a:r>
                        <a:rPr lang="en-US" sz="1600">
                          <a:effectLst/>
                        </a:rPr>
                        <a:t>Hematocrit</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AUS</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Standard Lab Results</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Data</a:t>
                      </a:r>
                      <a:r>
                        <a:rPr lang="en-US" sz="1600" baseline="0" dirty="0">
                          <a:effectLst/>
                          <a:latin typeface="Calibri"/>
                          <a:ea typeface="Calibri"/>
                          <a:cs typeface="Times New Roman"/>
                        </a:rPr>
                        <a:t> sharing</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YYY</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07579">
                <a:tc>
                  <a:txBody>
                    <a:bodyPr/>
                    <a:lstStyle/>
                    <a:p>
                      <a:pPr marL="0" marR="0">
                        <a:lnSpc>
                          <a:spcPct val="115000"/>
                        </a:lnSpc>
                        <a:spcBef>
                          <a:spcPts val="0"/>
                        </a:spcBef>
                        <a:spcAft>
                          <a:spcPts val="0"/>
                        </a:spcAft>
                      </a:pPr>
                      <a:r>
                        <a:rPr lang="en-US" sz="1600">
                          <a:effectLst/>
                        </a:rPr>
                        <a:t>Serum Glucose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US</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MU Quality Measure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CDS</a:t>
                      </a:r>
                    </a:p>
                  </a:txBody>
                  <a:tcPr marL="68580" marR="68580" marT="0" marB="0"/>
                </a:tc>
                <a:tc>
                  <a:txBody>
                    <a:bodyPr/>
                    <a:lstStyle/>
                    <a:p>
                      <a:pPr marL="0" marR="0">
                        <a:lnSpc>
                          <a:spcPct val="115000"/>
                        </a:lnSpc>
                        <a:spcBef>
                          <a:spcPts val="0"/>
                        </a:spcBef>
                        <a:spcAft>
                          <a:spcPts val="0"/>
                        </a:spcAft>
                      </a:pPr>
                      <a:r>
                        <a:rPr lang="en-US" sz="1600">
                          <a:effectLst/>
                        </a:rPr>
                        <a:t>YYY</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07579">
                <a:tc>
                  <a:txBody>
                    <a:bodyPr/>
                    <a:lstStyle/>
                    <a:p>
                      <a:pPr marL="0" marR="0">
                        <a:lnSpc>
                          <a:spcPct val="115000"/>
                        </a:lnSpc>
                        <a:spcBef>
                          <a:spcPts val="0"/>
                        </a:spcBef>
                        <a:spcAft>
                          <a:spcPts val="0"/>
                        </a:spcAft>
                      </a:pPr>
                      <a:r>
                        <a:rPr lang="en-US" sz="1600">
                          <a:effectLst/>
                        </a:rPr>
                        <a:t>Serum Glucose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International</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CIMI</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Data sharing</a:t>
                      </a:r>
                    </a:p>
                  </a:txBody>
                  <a:tcPr marL="68580" marR="68580" marT="0" marB="0"/>
                </a:tc>
                <a:tc>
                  <a:txBody>
                    <a:bodyPr/>
                    <a:lstStyle/>
                    <a:p>
                      <a:pPr marL="0" marR="0">
                        <a:lnSpc>
                          <a:spcPct val="115000"/>
                        </a:lnSpc>
                        <a:spcBef>
                          <a:spcPts val="0"/>
                        </a:spcBef>
                        <a:spcAft>
                          <a:spcPts val="0"/>
                        </a:spcAft>
                      </a:pPr>
                      <a:r>
                        <a:rPr lang="en-US" sz="1600">
                          <a:effectLst/>
                        </a:rPr>
                        <a:t>YYY</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07579">
                <a:tc>
                  <a:txBody>
                    <a:bodyPr/>
                    <a:lstStyle/>
                    <a:p>
                      <a:pPr marL="0" marR="0">
                        <a:lnSpc>
                          <a:spcPct val="115000"/>
                        </a:lnSpc>
                        <a:spcBef>
                          <a:spcPts val="0"/>
                        </a:spcBef>
                        <a:spcAft>
                          <a:spcPts val="0"/>
                        </a:spcAft>
                      </a:pPr>
                      <a:r>
                        <a:rPr lang="en-US" sz="1600">
                          <a:effectLst/>
                        </a:rPr>
                        <a:t>Serum Glucose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International</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openEHR</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Data sharing</a:t>
                      </a:r>
                    </a:p>
                  </a:txBody>
                  <a:tcPr marL="68580" marR="68580" marT="0" marB="0"/>
                </a:tc>
                <a:tc>
                  <a:txBody>
                    <a:bodyPr/>
                    <a:lstStyle/>
                    <a:p>
                      <a:pPr marL="0" marR="0">
                        <a:lnSpc>
                          <a:spcPct val="115000"/>
                        </a:lnSpc>
                        <a:spcBef>
                          <a:spcPts val="0"/>
                        </a:spcBef>
                        <a:spcAft>
                          <a:spcPts val="0"/>
                        </a:spcAft>
                      </a:pPr>
                      <a:r>
                        <a:rPr lang="en-US" sz="1600">
                          <a:effectLst/>
                        </a:rPr>
                        <a:t>YYY</a:t>
                      </a:r>
                      <a:endParaRPr lang="en-US" sz="16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07579">
                <a:tc>
                  <a:txBody>
                    <a:bodyPr/>
                    <a:lstStyle/>
                    <a:p>
                      <a:pPr marL="0" marR="0">
                        <a:lnSpc>
                          <a:spcPct val="115000"/>
                        </a:lnSpc>
                        <a:spcBef>
                          <a:spcPts val="0"/>
                        </a:spcBef>
                        <a:spcAft>
                          <a:spcPts val="0"/>
                        </a:spcAft>
                      </a:pPr>
                      <a:r>
                        <a:rPr lang="en-US" sz="1600">
                          <a:effectLst/>
                        </a:rPr>
                        <a:t>Serum Bilirubin</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HSPC</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Neonatal Bilirubin App</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CDS</a:t>
                      </a:r>
                    </a:p>
                  </a:txBody>
                  <a:tcPr marL="68580" marR="68580" marT="0" marB="0"/>
                </a:tc>
                <a:tc>
                  <a:txBody>
                    <a:bodyPr/>
                    <a:lstStyle/>
                    <a:p>
                      <a:pPr marL="0" marR="0">
                        <a:lnSpc>
                          <a:spcPct val="115000"/>
                        </a:lnSpc>
                        <a:spcBef>
                          <a:spcPts val="0"/>
                        </a:spcBef>
                        <a:spcAft>
                          <a:spcPts val="0"/>
                        </a:spcAft>
                      </a:pPr>
                      <a:r>
                        <a:rPr lang="en-US" sz="1600" dirty="0">
                          <a:effectLst/>
                        </a:rPr>
                        <a:t>YYY</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8" name="TextBox 7"/>
          <p:cNvSpPr txBox="1"/>
          <p:nvPr/>
        </p:nvSpPr>
        <p:spPr>
          <a:xfrm>
            <a:off x="198296" y="1515476"/>
            <a:ext cx="188724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Model Repository</a:t>
            </a:r>
          </a:p>
        </p:txBody>
      </p:sp>
      <p:sp>
        <p:nvSpPr>
          <p:cNvPr id="9" name="TextBox 8"/>
          <p:cNvSpPr txBox="1"/>
          <p:nvPr/>
        </p:nvSpPr>
        <p:spPr>
          <a:xfrm>
            <a:off x="177123" y="4036766"/>
            <a:ext cx="174990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Model Adoption</a:t>
            </a:r>
          </a:p>
        </p:txBody>
      </p:sp>
    </p:spTree>
    <p:extLst>
      <p:ext uri="{BB962C8B-B14F-4D97-AF65-F5344CB8AC3E}">
        <p14:creationId xmlns:p14="http://schemas.microsoft.com/office/powerpoint/2010/main" val="1502151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A588C2F-166B-4A4A-8527-D8D370EA1505}"/>
              </a:ext>
            </a:extLst>
          </p:cNvPr>
          <p:cNvSpPr>
            <a:spLocks noGrp="1"/>
          </p:cNvSpPr>
          <p:nvPr>
            <p:ph type="title"/>
          </p:nvPr>
        </p:nvSpPr>
        <p:spPr>
          <a:xfrm>
            <a:off x="640079" y="2053641"/>
            <a:ext cx="3669161" cy="2760098"/>
          </a:xfrm>
        </p:spPr>
        <p:txBody>
          <a:bodyPr>
            <a:normAutofit/>
          </a:bodyPr>
          <a:lstStyle/>
          <a:p>
            <a:r>
              <a:rPr lang="en-US">
                <a:solidFill>
                  <a:srgbClr val="FFFFFF"/>
                </a:solidFill>
              </a:rPr>
              <a:t>Model Creation Process (Proposed)</a:t>
            </a:r>
          </a:p>
        </p:txBody>
      </p:sp>
      <p:sp>
        <p:nvSpPr>
          <p:cNvPr id="3" name="Content Placeholder 2">
            <a:extLst>
              <a:ext uri="{FF2B5EF4-FFF2-40B4-BE49-F238E27FC236}">
                <a16:creationId xmlns:a16="http://schemas.microsoft.com/office/drawing/2014/main" id="{07E72111-18CA-A546-BDA6-97B7CEB5D0AF}"/>
              </a:ext>
            </a:extLst>
          </p:cNvPr>
          <p:cNvSpPr>
            <a:spLocks noGrp="1"/>
          </p:cNvSpPr>
          <p:nvPr>
            <p:ph idx="1"/>
          </p:nvPr>
        </p:nvSpPr>
        <p:spPr>
          <a:xfrm>
            <a:off x="6090573" y="801866"/>
            <a:ext cx="5638971" cy="5230634"/>
          </a:xfrm>
        </p:spPr>
        <p:txBody>
          <a:bodyPr anchor="ctr">
            <a:normAutofit/>
          </a:bodyPr>
          <a:lstStyle/>
          <a:p>
            <a:r>
              <a:rPr lang="en-US" sz="2400" dirty="0">
                <a:solidFill>
                  <a:srgbClr val="000000"/>
                </a:solidFill>
              </a:rPr>
              <a:t>Define use case, scope, and application of models</a:t>
            </a:r>
          </a:p>
          <a:p>
            <a:r>
              <a:rPr lang="en-US" sz="2400" dirty="0">
                <a:solidFill>
                  <a:srgbClr val="000000"/>
                </a:solidFill>
              </a:rPr>
              <a:t>Create a list of data elements required to support use case</a:t>
            </a:r>
          </a:p>
          <a:p>
            <a:r>
              <a:rPr lang="en-US" sz="2400" dirty="0">
                <a:solidFill>
                  <a:srgbClr val="000000"/>
                </a:solidFill>
              </a:rPr>
              <a:t>Check repository for existing models that suit purpose</a:t>
            </a:r>
          </a:p>
          <a:p>
            <a:r>
              <a:rPr lang="en-US" sz="2400" dirty="0">
                <a:solidFill>
                  <a:srgbClr val="000000"/>
                </a:solidFill>
              </a:rPr>
              <a:t>Build detailed data element requirements</a:t>
            </a:r>
          </a:p>
          <a:p>
            <a:r>
              <a:rPr lang="en-US" sz="2400" dirty="0">
                <a:solidFill>
                  <a:srgbClr val="000000"/>
                </a:solidFill>
              </a:rPr>
              <a:t>Utilize model authoring tool to build content (via Logica or internal team)</a:t>
            </a:r>
          </a:p>
          <a:p>
            <a:r>
              <a:rPr lang="en-US" sz="2400" dirty="0">
                <a:solidFill>
                  <a:srgbClr val="000000"/>
                </a:solidFill>
              </a:rPr>
              <a:t>Send to QA for review/publish and obtain feedback</a:t>
            </a:r>
          </a:p>
          <a:p>
            <a:r>
              <a:rPr lang="en-US" sz="2400" dirty="0">
                <a:solidFill>
                  <a:srgbClr val="000000"/>
                </a:solidFill>
              </a:rPr>
              <a:t>Update models and publish in repository</a:t>
            </a:r>
          </a:p>
          <a:p>
            <a:endParaRPr lang="en-US" sz="2400" dirty="0">
              <a:solidFill>
                <a:srgbClr val="000000"/>
              </a:solidFill>
            </a:endParaRPr>
          </a:p>
        </p:txBody>
      </p:sp>
    </p:spTree>
    <p:extLst>
      <p:ext uri="{BB962C8B-B14F-4D97-AF65-F5344CB8AC3E}">
        <p14:creationId xmlns:p14="http://schemas.microsoft.com/office/powerpoint/2010/main" val="2046612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0FE5411-F8AD-43C4-BD78-DB57E9D696FD}"/>
              </a:ext>
            </a:extLst>
          </p:cNvPr>
          <p:cNvGraphicFramePr/>
          <p:nvPr/>
        </p:nvGraphicFramePr>
        <p:xfrm>
          <a:off x="856429" y="684742"/>
          <a:ext cx="10661937" cy="529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DEFB1BA2-005B-46DB-AB2C-FE7D8F09D439}"/>
              </a:ext>
            </a:extLst>
          </p:cNvPr>
          <p:cNvSpPr/>
          <p:nvPr/>
        </p:nvSpPr>
        <p:spPr>
          <a:xfrm>
            <a:off x="1075768" y="1419937"/>
            <a:ext cx="1342205"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Identify Need for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Standard Data</a:t>
            </a:r>
          </a:p>
        </p:txBody>
      </p:sp>
      <p:sp>
        <p:nvSpPr>
          <p:cNvPr id="6" name="Rectangle 5">
            <a:extLst>
              <a:ext uri="{FF2B5EF4-FFF2-40B4-BE49-F238E27FC236}">
                <a16:creationId xmlns:a16="http://schemas.microsoft.com/office/drawing/2014/main" id="{9A0FC804-B916-449C-BE2B-E9CB84A6323C}"/>
              </a:ext>
            </a:extLst>
          </p:cNvPr>
          <p:cNvSpPr/>
          <p:nvPr/>
        </p:nvSpPr>
        <p:spPr>
          <a:xfrm>
            <a:off x="1075768" y="2146790"/>
            <a:ext cx="1342205"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Define Project</a:t>
            </a:r>
          </a:p>
        </p:txBody>
      </p:sp>
      <p:sp>
        <p:nvSpPr>
          <p:cNvPr id="7" name="Rectangle 6">
            <a:extLst>
              <a:ext uri="{FF2B5EF4-FFF2-40B4-BE49-F238E27FC236}">
                <a16:creationId xmlns:a16="http://schemas.microsoft.com/office/drawing/2014/main" id="{6E01B4CC-924D-4F93-830B-12C710BAD320}"/>
              </a:ext>
            </a:extLst>
          </p:cNvPr>
          <p:cNvSpPr/>
          <p:nvPr/>
        </p:nvSpPr>
        <p:spPr>
          <a:xfrm>
            <a:off x="1075768" y="2901746"/>
            <a:ext cx="1342205"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Submit Application</a:t>
            </a:r>
          </a:p>
        </p:txBody>
      </p:sp>
      <p:sp>
        <p:nvSpPr>
          <p:cNvPr id="8" name="Rectangle 7">
            <a:extLst>
              <a:ext uri="{FF2B5EF4-FFF2-40B4-BE49-F238E27FC236}">
                <a16:creationId xmlns:a16="http://schemas.microsoft.com/office/drawing/2014/main" id="{8D499126-C1B2-4D44-95B7-A280C6669D1D}"/>
              </a:ext>
            </a:extLst>
          </p:cNvPr>
          <p:cNvSpPr/>
          <p:nvPr/>
        </p:nvSpPr>
        <p:spPr>
          <a:xfrm>
            <a:off x="1075768" y="3654782"/>
            <a:ext cx="1342205"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Project Review and Acceptance</a:t>
            </a:r>
          </a:p>
        </p:txBody>
      </p:sp>
      <p:sp>
        <p:nvSpPr>
          <p:cNvPr id="9" name="Rectangle 8">
            <a:extLst>
              <a:ext uri="{FF2B5EF4-FFF2-40B4-BE49-F238E27FC236}">
                <a16:creationId xmlns:a16="http://schemas.microsoft.com/office/drawing/2014/main" id="{1F14AA6B-DD66-4A79-9B33-288857B3F87E}"/>
              </a:ext>
            </a:extLst>
          </p:cNvPr>
          <p:cNvSpPr/>
          <p:nvPr/>
        </p:nvSpPr>
        <p:spPr>
          <a:xfrm>
            <a:off x="1075768" y="6005067"/>
            <a:ext cx="1342205"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Inform Interested Parties</a:t>
            </a:r>
          </a:p>
        </p:txBody>
      </p:sp>
      <p:sp>
        <p:nvSpPr>
          <p:cNvPr id="10" name="Rectangle 9">
            <a:extLst>
              <a:ext uri="{FF2B5EF4-FFF2-40B4-BE49-F238E27FC236}">
                <a16:creationId xmlns:a16="http://schemas.microsoft.com/office/drawing/2014/main" id="{81D45C62-2CCA-4408-9769-B581BDB777FB}"/>
              </a:ext>
            </a:extLst>
          </p:cNvPr>
          <p:cNvSpPr/>
          <p:nvPr/>
        </p:nvSpPr>
        <p:spPr>
          <a:xfrm>
            <a:off x="2741921" y="1419937"/>
            <a:ext cx="1421377" cy="630091"/>
          </a:xfrm>
          <a:prstGeom prst="rect">
            <a:avLst/>
          </a:prstGeom>
          <a:solidFill>
            <a:srgbClr val="AE8B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Participate in Clinical Modeling Education</a:t>
            </a:r>
          </a:p>
        </p:txBody>
      </p:sp>
      <p:sp>
        <p:nvSpPr>
          <p:cNvPr id="11" name="Rectangle 10">
            <a:extLst>
              <a:ext uri="{FF2B5EF4-FFF2-40B4-BE49-F238E27FC236}">
                <a16:creationId xmlns:a16="http://schemas.microsoft.com/office/drawing/2014/main" id="{DB0DA19E-81B7-4F0B-BFA5-D4120A889EFB}"/>
              </a:ext>
            </a:extLst>
          </p:cNvPr>
          <p:cNvSpPr/>
          <p:nvPr/>
        </p:nvSpPr>
        <p:spPr>
          <a:xfrm>
            <a:off x="4492600" y="1419937"/>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Document Model Request</a:t>
            </a:r>
          </a:p>
        </p:txBody>
      </p:sp>
      <p:sp>
        <p:nvSpPr>
          <p:cNvPr id="12" name="Rectangle 11">
            <a:extLst>
              <a:ext uri="{FF2B5EF4-FFF2-40B4-BE49-F238E27FC236}">
                <a16:creationId xmlns:a16="http://schemas.microsoft.com/office/drawing/2014/main" id="{53414ED7-2685-4E2C-A6F2-BB3AA760E890}"/>
              </a:ext>
            </a:extLst>
          </p:cNvPr>
          <p:cNvSpPr/>
          <p:nvPr/>
        </p:nvSpPr>
        <p:spPr>
          <a:xfrm>
            <a:off x="6249980" y="1419937"/>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Elaborate Requirements</a:t>
            </a:r>
          </a:p>
        </p:txBody>
      </p:sp>
      <p:sp>
        <p:nvSpPr>
          <p:cNvPr id="13" name="Rectangle 12">
            <a:extLst>
              <a:ext uri="{FF2B5EF4-FFF2-40B4-BE49-F238E27FC236}">
                <a16:creationId xmlns:a16="http://schemas.microsoft.com/office/drawing/2014/main" id="{0C2EEDC4-1AB7-4B28-A943-DD9F6D16AE62}"/>
              </a:ext>
            </a:extLst>
          </p:cNvPr>
          <p:cNvSpPr/>
          <p:nvPr/>
        </p:nvSpPr>
        <p:spPr>
          <a:xfrm>
            <a:off x="8031483" y="1419937"/>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Develop Pilot Plan</a:t>
            </a:r>
          </a:p>
        </p:txBody>
      </p:sp>
      <p:sp>
        <p:nvSpPr>
          <p:cNvPr id="14" name="Rectangle 13">
            <a:extLst>
              <a:ext uri="{FF2B5EF4-FFF2-40B4-BE49-F238E27FC236}">
                <a16:creationId xmlns:a16="http://schemas.microsoft.com/office/drawing/2014/main" id="{0B067E6B-6FC9-44CD-A950-F0D68352C3FC}"/>
              </a:ext>
            </a:extLst>
          </p:cNvPr>
          <p:cNvSpPr/>
          <p:nvPr/>
        </p:nvSpPr>
        <p:spPr>
          <a:xfrm>
            <a:off x="9809943" y="1419937"/>
            <a:ext cx="1406318" cy="630091"/>
          </a:xfrm>
          <a:prstGeom prst="rect">
            <a:avLst/>
          </a:prstGeom>
          <a:solidFill>
            <a:srgbClr val="B43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Incorporate Models Into Conformance Testing Tools</a:t>
            </a:r>
          </a:p>
        </p:txBody>
      </p:sp>
      <p:sp>
        <p:nvSpPr>
          <p:cNvPr id="15" name="Rectangle 14">
            <a:extLst>
              <a:ext uri="{FF2B5EF4-FFF2-40B4-BE49-F238E27FC236}">
                <a16:creationId xmlns:a16="http://schemas.microsoft.com/office/drawing/2014/main" id="{667ACFF0-7138-4CAD-8016-88602C272508}"/>
              </a:ext>
            </a:extLst>
          </p:cNvPr>
          <p:cNvSpPr/>
          <p:nvPr/>
        </p:nvSpPr>
        <p:spPr>
          <a:xfrm>
            <a:off x="2723993" y="2146790"/>
            <a:ext cx="1421377" cy="630091"/>
          </a:xfrm>
          <a:prstGeom prst="rect">
            <a:avLst/>
          </a:prstGeom>
          <a:solidFill>
            <a:srgbClr val="AE8B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Develop Context of Use Scenarios</a:t>
            </a:r>
          </a:p>
        </p:txBody>
      </p:sp>
      <p:sp>
        <p:nvSpPr>
          <p:cNvPr id="16" name="Rectangle 15">
            <a:extLst>
              <a:ext uri="{FF2B5EF4-FFF2-40B4-BE49-F238E27FC236}">
                <a16:creationId xmlns:a16="http://schemas.microsoft.com/office/drawing/2014/main" id="{7D547B3B-AB59-43EC-BB20-BE34A6D40FF7}"/>
              </a:ext>
            </a:extLst>
          </p:cNvPr>
          <p:cNvSpPr/>
          <p:nvPr/>
        </p:nvSpPr>
        <p:spPr>
          <a:xfrm>
            <a:off x="2741921" y="2901746"/>
            <a:ext cx="1421377" cy="630091"/>
          </a:xfrm>
          <a:prstGeom prst="rect">
            <a:avLst/>
          </a:prstGeom>
          <a:solidFill>
            <a:srgbClr val="AE8B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Identify Data Requirements</a:t>
            </a:r>
          </a:p>
        </p:txBody>
      </p:sp>
      <p:sp>
        <p:nvSpPr>
          <p:cNvPr id="17" name="Rectangle 16">
            <a:extLst>
              <a:ext uri="{FF2B5EF4-FFF2-40B4-BE49-F238E27FC236}">
                <a16:creationId xmlns:a16="http://schemas.microsoft.com/office/drawing/2014/main" id="{8C711638-FF3A-44B1-AA25-0AD57966A34F}"/>
              </a:ext>
            </a:extLst>
          </p:cNvPr>
          <p:cNvSpPr/>
          <p:nvPr/>
        </p:nvSpPr>
        <p:spPr>
          <a:xfrm>
            <a:off x="4492600" y="2146790"/>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Assess Existing Models</a:t>
            </a:r>
          </a:p>
        </p:txBody>
      </p:sp>
      <p:sp>
        <p:nvSpPr>
          <p:cNvPr id="18" name="Rectangle 17">
            <a:extLst>
              <a:ext uri="{FF2B5EF4-FFF2-40B4-BE49-F238E27FC236}">
                <a16:creationId xmlns:a16="http://schemas.microsoft.com/office/drawing/2014/main" id="{8FAE66AC-E733-4AD7-AF2E-12DD7E1ED6D9}"/>
              </a:ext>
            </a:extLst>
          </p:cNvPr>
          <p:cNvSpPr/>
          <p:nvPr/>
        </p:nvSpPr>
        <p:spPr>
          <a:xfrm>
            <a:off x="4499003" y="2901746"/>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Accept Models</a:t>
            </a:r>
          </a:p>
        </p:txBody>
      </p:sp>
      <p:sp>
        <p:nvSpPr>
          <p:cNvPr id="19" name="Rectangle 18">
            <a:extLst>
              <a:ext uri="{FF2B5EF4-FFF2-40B4-BE49-F238E27FC236}">
                <a16:creationId xmlns:a16="http://schemas.microsoft.com/office/drawing/2014/main" id="{68185C60-99C4-4B3C-917B-F6437654AA57}"/>
              </a:ext>
            </a:extLst>
          </p:cNvPr>
          <p:cNvSpPr/>
          <p:nvPr/>
        </p:nvSpPr>
        <p:spPr>
          <a:xfrm>
            <a:off x="4499003" y="3654782"/>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Modify Models</a:t>
            </a:r>
          </a:p>
        </p:txBody>
      </p:sp>
      <p:sp>
        <p:nvSpPr>
          <p:cNvPr id="20" name="Rectangle 19">
            <a:extLst>
              <a:ext uri="{FF2B5EF4-FFF2-40B4-BE49-F238E27FC236}">
                <a16:creationId xmlns:a16="http://schemas.microsoft.com/office/drawing/2014/main" id="{FD734E9E-F5F0-4AE6-BBE6-F50A36E8EB0E}"/>
              </a:ext>
            </a:extLst>
          </p:cNvPr>
          <p:cNvSpPr/>
          <p:nvPr/>
        </p:nvSpPr>
        <p:spPr>
          <a:xfrm>
            <a:off x="4499003" y="4485861"/>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Create Models</a:t>
            </a:r>
          </a:p>
        </p:txBody>
      </p:sp>
      <p:sp>
        <p:nvSpPr>
          <p:cNvPr id="21" name="Rectangle 20">
            <a:extLst>
              <a:ext uri="{FF2B5EF4-FFF2-40B4-BE49-F238E27FC236}">
                <a16:creationId xmlns:a16="http://schemas.microsoft.com/office/drawing/2014/main" id="{B62A4692-64BE-4A75-B9B6-5C030D801683}"/>
              </a:ext>
            </a:extLst>
          </p:cNvPr>
          <p:cNvSpPr/>
          <p:nvPr/>
        </p:nvSpPr>
        <p:spPr>
          <a:xfrm>
            <a:off x="4492600" y="6005067"/>
            <a:ext cx="1406318"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Interested Party and Steward Review</a:t>
            </a:r>
          </a:p>
        </p:txBody>
      </p:sp>
      <p:sp>
        <p:nvSpPr>
          <p:cNvPr id="22" name="Rectangle 21">
            <a:extLst>
              <a:ext uri="{FF2B5EF4-FFF2-40B4-BE49-F238E27FC236}">
                <a16:creationId xmlns:a16="http://schemas.microsoft.com/office/drawing/2014/main" id="{BB82DF2A-9215-4972-95E1-5AAC357F7EA8}"/>
              </a:ext>
            </a:extLst>
          </p:cNvPr>
          <p:cNvSpPr/>
          <p:nvPr/>
        </p:nvSpPr>
        <p:spPr>
          <a:xfrm>
            <a:off x="6249980" y="2901746"/>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Develop Software</a:t>
            </a:r>
          </a:p>
        </p:txBody>
      </p:sp>
      <p:sp>
        <p:nvSpPr>
          <p:cNvPr id="23" name="Rectangle 22">
            <a:extLst>
              <a:ext uri="{FF2B5EF4-FFF2-40B4-BE49-F238E27FC236}">
                <a16:creationId xmlns:a16="http://schemas.microsoft.com/office/drawing/2014/main" id="{0764C649-7CB6-45AA-B060-68F98D67D74E}"/>
              </a:ext>
            </a:extLst>
          </p:cNvPr>
          <p:cNvSpPr/>
          <p:nvPr/>
        </p:nvSpPr>
        <p:spPr>
          <a:xfrm>
            <a:off x="6249980" y="3654782"/>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Test Software</a:t>
            </a:r>
          </a:p>
        </p:txBody>
      </p:sp>
      <p:sp>
        <p:nvSpPr>
          <p:cNvPr id="24" name="Rectangle 23">
            <a:extLst>
              <a:ext uri="{FF2B5EF4-FFF2-40B4-BE49-F238E27FC236}">
                <a16:creationId xmlns:a16="http://schemas.microsoft.com/office/drawing/2014/main" id="{21AF7AE6-6060-4290-883D-97DDB11209E0}"/>
              </a:ext>
            </a:extLst>
          </p:cNvPr>
          <p:cNvSpPr/>
          <p:nvPr/>
        </p:nvSpPr>
        <p:spPr>
          <a:xfrm>
            <a:off x="6249980" y="4485861"/>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Approve Software</a:t>
            </a:r>
          </a:p>
        </p:txBody>
      </p:sp>
      <p:sp>
        <p:nvSpPr>
          <p:cNvPr id="25" name="Rectangle 24">
            <a:extLst>
              <a:ext uri="{FF2B5EF4-FFF2-40B4-BE49-F238E27FC236}">
                <a16:creationId xmlns:a16="http://schemas.microsoft.com/office/drawing/2014/main" id="{42527BB1-EC0D-428A-9F7D-4D04BB81F8CB}"/>
              </a:ext>
            </a:extLst>
          </p:cNvPr>
          <p:cNvSpPr/>
          <p:nvPr/>
        </p:nvSpPr>
        <p:spPr>
          <a:xfrm>
            <a:off x="6249980" y="2146790"/>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Determine Technical Approach</a:t>
            </a:r>
          </a:p>
        </p:txBody>
      </p:sp>
      <p:sp>
        <p:nvSpPr>
          <p:cNvPr id="26" name="Rectangle 25">
            <a:extLst>
              <a:ext uri="{FF2B5EF4-FFF2-40B4-BE49-F238E27FC236}">
                <a16:creationId xmlns:a16="http://schemas.microsoft.com/office/drawing/2014/main" id="{E1D9B1F1-F62F-41D6-819B-F7BAB59D5326}"/>
              </a:ext>
            </a:extLst>
          </p:cNvPr>
          <p:cNvSpPr/>
          <p:nvPr/>
        </p:nvSpPr>
        <p:spPr>
          <a:xfrm>
            <a:off x="6249980" y="5217188"/>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Identify Model Updates</a:t>
            </a:r>
          </a:p>
        </p:txBody>
      </p:sp>
      <p:sp>
        <p:nvSpPr>
          <p:cNvPr id="27" name="Rectangle 26">
            <a:extLst>
              <a:ext uri="{FF2B5EF4-FFF2-40B4-BE49-F238E27FC236}">
                <a16:creationId xmlns:a16="http://schemas.microsoft.com/office/drawing/2014/main" id="{3A38B8C8-450D-446B-93F7-3FB9CD12992D}"/>
              </a:ext>
            </a:extLst>
          </p:cNvPr>
          <p:cNvSpPr/>
          <p:nvPr/>
        </p:nvSpPr>
        <p:spPr>
          <a:xfrm>
            <a:off x="6249980" y="6005067"/>
            <a:ext cx="1549314"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Interested Party and Steward Review</a:t>
            </a:r>
          </a:p>
        </p:txBody>
      </p:sp>
      <p:sp>
        <p:nvSpPr>
          <p:cNvPr id="28" name="Rectangle 27">
            <a:extLst>
              <a:ext uri="{FF2B5EF4-FFF2-40B4-BE49-F238E27FC236}">
                <a16:creationId xmlns:a16="http://schemas.microsoft.com/office/drawing/2014/main" id="{2FFF3406-6F2F-40B8-B623-FFC0DD0F954C}"/>
              </a:ext>
            </a:extLst>
          </p:cNvPr>
          <p:cNvSpPr/>
          <p:nvPr/>
        </p:nvSpPr>
        <p:spPr>
          <a:xfrm>
            <a:off x="4499003" y="5217188"/>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QA Models</a:t>
            </a:r>
          </a:p>
        </p:txBody>
      </p:sp>
      <p:sp>
        <p:nvSpPr>
          <p:cNvPr id="29" name="Rectangle 28">
            <a:extLst>
              <a:ext uri="{FF2B5EF4-FFF2-40B4-BE49-F238E27FC236}">
                <a16:creationId xmlns:a16="http://schemas.microsoft.com/office/drawing/2014/main" id="{03FC71E4-4C45-425A-9128-103FB244FC51}"/>
              </a:ext>
            </a:extLst>
          </p:cNvPr>
          <p:cNvSpPr/>
          <p:nvPr/>
        </p:nvSpPr>
        <p:spPr>
          <a:xfrm>
            <a:off x="8031483" y="5217188"/>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Identify Model Updates</a:t>
            </a:r>
          </a:p>
        </p:txBody>
      </p:sp>
      <p:sp>
        <p:nvSpPr>
          <p:cNvPr id="30" name="Rectangle 29">
            <a:extLst>
              <a:ext uri="{FF2B5EF4-FFF2-40B4-BE49-F238E27FC236}">
                <a16:creationId xmlns:a16="http://schemas.microsoft.com/office/drawing/2014/main" id="{E6F79CD3-88B4-4A84-81EE-8585CA4ACBD3}"/>
              </a:ext>
            </a:extLst>
          </p:cNvPr>
          <p:cNvSpPr/>
          <p:nvPr/>
        </p:nvSpPr>
        <p:spPr>
          <a:xfrm>
            <a:off x="8031483" y="6005067"/>
            <a:ext cx="1418596"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Interested Party and Steward Review</a:t>
            </a:r>
          </a:p>
        </p:txBody>
      </p:sp>
      <p:sp>
        <p:nvSpPr>
          <p:cNvPr id="31" name="Rectangle 30">
            <a:extLst>
              <a:ext uri="{FF2B5EF4-FFF2-40B4-BE49-F238E27FC236}">
                <a16:creationId xmlns:a16="http://schemas.microsoft.com/office/drawing/2014/main" id="{31C14E6D-9EBA-4310-8DE3-A0278357B008}"/>
              </a:ext>
            </a:extLst>
          </p:cNvPr>
          <p:cNvSpPr/>
          <p:nvPr/>
        </p:nvSpPr>
        <p:spPr>
          <a:xfrm>
            <a:off x="8031483" y="2146790"/>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Select Pilot Sites</a:t>
            </a:r>
          </a:p>
        </p:txBody>
      </p:sp>
      <p:sp>
        <p:nvSpPr>
          <p:cNvPr id="32" name="Rectangle 31">
            <a:extLst>
              <a:ext uri="{FF2B5EF4-FFF2-40B4-BE49-F238E27FC236}">
                <a16:creationId xmlns:a16="http://schemas.microsoft.com/office/drawing/2014/main" id="{A4BADE84-77D1-4242-9142-9775AC7B8EF0}"/>
              </a:ext>
            </a:extLst>
          </p:cNvPr>
          <p:cNvSpPr/>
          <p:nvPr/>
        </p:nvSpPr>
        <p:spPr>
          <a:xfrm>
            <a:off x="8014833" y="2901746"/>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Implement Pilot</a:t>
            </a:r>
          </a:p>
        </p:txBody>
      </p:sp>
      <p:sp>
        <p:nvSpPr>
          <p:cNvPr id="33" name="Rectangle 32">
            <a:extLst>
              <a:ext uri="{FF2B5EF4-FFF2-40B4-BE49-F238E27FC236}">
                <a16:creationId xmlns:a16="http://schemas.microsoft.com/office/drawing/2014/main" id="{904F7FB2-107B-4F95-AEC0-1085C027899E}"/>
              </a:ext>
            </a:extLst>
          </p:cNvPr>
          <p:cNvSpPr/>
          <p:nvPr/>
        </p:nvSpPr>
        <p:spPr>
          <a:xfrm>
            <a:off x="8001186" y="3654782"/>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Evaluate Pilot</a:t>
            </a:r>
          </a:p>
        </p:txBody>
      </p:sp>
      <p:sp>
        <p:nvSpPr>
          <p:cNvPr id="34" name="Rectangle 33">
            <a:extLst>
              <a:ext uri="{FF2B5EF4-FFF2-40B4-BE49-F238E27FC236}">
                <a16:creationId xmlns:a16="http://schemas.microsoft.com/office/drawing/2014/main" id="{E0B40A89-7004-4963-8CB7-945607C977EE}"/>
              </a:ext>
            </a:extLst>
          </p:cNvPr>
          <p:cNvSpPr/>
          <p:nvPr/>
        </p:nvSpPr>
        <p:spPr>
          <a:xfrm>
            <a:off x="9797074" y="2146790"/>
            <a:ext cx="1406318" cy="630091"/>
          </a:xfrm>
          <a:prstGeom prst="rect">
            <a:avLst/>
          </a:prstGeom>
          <a:solidFill>
            <a:srgbClr val="B43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Provide Conformance Testing Services</a:t>
            </a:r>
          </a:p>
        </p:txBody>
      </p:sp>
      <p:sp>
        <p:nvSpPr>
          <p:cNvPr id="2" name="Title 1">
            <a:extLst>
              <a:ext uri="{FF2B5EF4-FFF2-40B4-BE49-F238E27FC236}">
                <a16:creationId xmlns:a16="http://schemas.microsoft.com/office/drawing/2014/main" id="{58908942-5A3C-4B8A-BC01-D48AAACB2ED3}"/>
              </a:ext>
            </a:extLst>
          </p:cNvPr>
          <p:cNvSpPr>
            <a:spLocks noGrp="1"/>
          </p:cNvSpPr>
          <p:nvPr>
            <p:ph type="title"/>
          </p:nvPr>
        </p:nvSpPr>
        <p:spPr>
          <a:xfrm>
            <a:off x="838200" y="123530"/>
            <a:ext cx="10515600" cy="667926"/>
          </a:xfrm>
        </p:spPr>
        <p:txBody>
          <a:bodyPr>
            <a:normAutofit fontScale="90000"/>
          </a:bodyPr>
          <a:lstStyle/>
          <a:p>
            <a:r>
              <a:rPr lang="en-US" dirty="0"/>
              <a:t>Process Model Overview</a:t>
            </a:r>
          </a:p>
        </p:txBody>
      </p:sp>
    </p:spTree>
    <p:extLst>
      <p:ext uri="{BB962C8B-B14F-4D97-AF65-F5344CB8AC3E}">
        <p14:creationId xmlns:p14="http://schemas.microsoft.com/office/powerpoint/2010/main" val="3471095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A7F72-B2EA-8245-A15E-EDCF29D545F8}"/>
              </a:ext>
            </a:extLst>
          </p:cNvPr>
          <p:cNvSpPr>
            <a:spLocks noGrp="1"/>
          </p:cNvSpPr>
          <p:nvPr>
            <p:ph type="title"/>
          </p:nvPr>
        </p:nvSpPr>
        <p:spPr/>
        <p:txBody>
          <a:bodyPr/>
          <a:lstStyle/>
          <a:p>
            <a:r>
              <a:rPr lang="en-US" dirty="0"/>
              <a:t>Dependencies and Roadblocks</a:t>
            </a:r>
          </a:p>
        </p:txBody>
      </p:sp>
      <p:sp>
        <p:nvSpPr>
          <p:cNvPr id="3" name="Content Placeholder 2">
            <a:extLst>
              <a:ext uri="{FF2B5EF4-FFF2-40B4-BE49-F238E27FC236}">
                <a16:creationId xmlns:a16="http://schemas.microsoft.com/office/drawing/2014/main" id="{3FBB1BDE-2A20-E143-BC72-8E2C342E048D}"/>
              </a:ext>
            </a:extLst>
          </p:cNvPr>
          <p:cNvSpPr>
            <a:spLocks noGrp="1"/>
          </p:cNvSpPr>
          <p:nvPr>
            <p:ph idx="1"/>
          </p:nvPr>
        </p:nvSpPr>
        <p:spPr/>
        <p:txBody>
          <a:bodyPr/>
          <a:lstStyle/>
          <a:p>
            <a:r>
              <a:rPr lang="en-US" dirty="0"/>
              <a:t>Process has been described but not widely tested </a:t>
            </a:r>
          </a:p>
          <a:p>
            <a:r>
              <a:rPr lang="en-US" dirty="0"/>
              <a:t>Furthermore it depends in significant part what standards and tooling is supported – need to develop path of least resistance</a:t>
            </a:r>
          </a:p>
          <a:p>
            <a:r>
              <a:rPr lang="en-US" dirty="0"/>
              <a:t>Optimally, Projects team would need a model repository and authoring tooling to scale for all projects</a:t>
            </a:r>
          </a:p>
          <a:p>
            <a:pPr lvl="1"/>
            <a:r>
              <a:rPr lang="en-US" dirty="0"/>
              <a:t>Seeking to work with Technical team on the design and testing of these tools</a:t>
            </a:r>
          </a:p>
          <a:p>
            <a:r>
              <a:rPr lang="en-US" dirty="0"/>
              <a:t>Funding for projects is a major problem</a:t>
            </a:r>
          </a:p>
          <a:p>
            <a:pPr lvl="1"/>
            <a:r>
              <a:rPr lang="en-US" dirty="0"/>
              <a:t>There are no general funds available for this work and it is unclear what type of existing mechanisms could support this type of work</a:t>
            </a:r>
          </a:p>
          <a:p>
            <a:endParaRPr lang="en-US" dirty="0"/>
          </a:p>
          <a:p>
            <a:endParaRPr lang="en-US" dirty="0"/>
          </a:p>
        </p:txBody>
      </p:sp>
    </p:spTree>
    <p:extLst>
      <p:ext uri="{BB962C8B-B14F-4D97-AF65-F5344CB8AC3E}">
        <p14:creationId xmlns:p14="http://schemas.microsoft.com/office/powerpoint/2010/main" val="4251002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67F5156-980E-904A-AF86-4C3CB46B3D93}"/>
              </a:ext>
            </a:extLst>
          </p:cNvPr>
          <p:cNvSpPr>
            <a:spLocks noGrp="1"/>
          </p:cNvSpPr>
          <p:nvPr>
            <p:ph type="title"/>
          </p:nvPr>
        </p:nvSpPr>
        <p:spPr/>
        <p:txBody>
          <a:bodyPr/>
          <a:lstStyle/>
          <a:p>
            <a:r>
              <a:rPr lang="en-US" dirty="0"/>
              <a:t>Potential for Projects to Advance Logica Health</a:t>
            </a:r>
          </a:p>
        </p:txBody>
      </p:sp>
      <p:sp>
        <p:nvSpPr>
          <p:cNvPr id="9" name="Content Placeholder 8">
            <a:extLst>
              <a:ext uri="{FF2B5EF4-FFF2-40B4-BE49-F238E27FC236}">
                <a16:creationId xmlns:a16="http://schemas.microsoft.com/office/drawing/2014/main" id="{3CABF4D5-37CF-AE46-A6AE-1710F4194825}"/>
              </a:ext>
            </a:extLst>
          </p:cNvPr>
          <p:cNvSpPr>
            <a:spLocks noGrp="1"/>
          </p:cNvSpPr>
          <p:nvPr>
            <p:ph idx="1"/>
          </p:nvPr>
        </p:nvSpPr>
        <p:spPr>
          <a:xfrm>
            <a:off x="495300" y="1631315"/>
            <a:ext cx="10908424" cy="4351338"/>
          </a:xfrm>
        </p:spPr>
        <p:txBody>
          <a:bodyPr>
            <a:normAutofit fontScale="92500"/>
          </a:bodyPr>
          <a:lstStyle/>
          <a:p>
            <a:r>
              <a:rPr lang="en-US" dirty="0"/>
              <a:t>Engages stakeholder entities that represent our major stakeholders</a:t>
            </a:r>
          </a:p>
          <a:p>
            <a:pPr lvl="1"/>
            <a:r>
              <a:rPr lang="en-US" dirty="0"/>
              <a:t>Some of these entities may have or have access to funding</a:t>
            </a:r>
          </a:p>
          <a:p>
            <a:r>
              <a:rPr lang="en-US" dirty="0"/>
              <a:t>Facilitates models which provide building blocks for future applications development</a:t>
            </a:r>
          </a:p>
          <a:p>
            <a:r>
              <a:rPr lang="en-US" dirty="0"/>
              <a:t>Projects bring applied settings to deploy applications and models</a:t>
            </a:r>
          </a:p>
          <a:p>
            <a:r>
              <a:rPr lang="en-US" dirty="0"/>
              <a:t>Clinician/point of care perspective adds authority and maintains a connection to larger healthcare community</a:t>
            </a:r>
          </a:p>
          <a:p>
            <a:r>
              <a:rPr lang="en-US" dirty="0"/>
              <a:t>Projects business model offers potential services that can bring in funding</a:t>
            </a:r>
          </a:p>
          <a:p>
            <a:r>
              <a:rPr lang="en-US" dirty="0"/>
              <a:t>Publication of process and models will increase Logica profile and engagement</a:t>
            </a:r>
          </a:p>
        </p:txBody>
      </p:sp>
    </p:spTree>
    <p:extLst>
      <p:ext uri="{BB962C8B-B14F-4D97-AF65-F5344CB8AC3E}">
        <p14:creationId xmlns:p14="http://schemas.microsoft.com/office/powerpoint/2010/main" val="19893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555-612B-4767-87E9-1E31FD089560}"/>
              </a:ext>
            </a:extLst>
          </p:cNvPr>
          <p:cNvSpPr>
            <a:spLocks noGrp="1"/>
          </p:cNvSpPr>
          <p:nvPr>
            <p:ph type="title"/>
          </p:nvPr>
        </p:nvSpPr>
        <p:spPr/>
        <p:txBody>
          <a:bodyPr/>
          <a:lstStyle/>
          <a:p>
            <a:r>
              <a:rPr lang="en-US" dirty="0"/>
              <a:t>Projects</a:t>
            </a:r>
          </a:p>
        </p:txBody>
      </p:sp>
      <p:sp>
        <p:nvSpPr>
          <p:cNvPr id="3" name="Content Placeholder 2">
            <a:extLst>
              <a:ext uri="{FF2B5EF4-FFF2-40B4-BE49-F238E27FC236}">
                <a16:creationId xmlns:a16="http://schemas.microsoft.com/office/drawing/2014/main" id="{F6AB3133-D6BF-425E-B0E4-8B1522E35198}"/>
              </a:ext>
            </a:extLst>
          </p:cNvPr>
          <p:cNvSpPr>
            <a:spLocks noGrp="1"/>
          </p:cNvSpPr>
          <p:nvPr>
            <p:ph sz="quarter" idx="13"/>
          </p:nvPr>
        </p:nvSpPr>
        <p:spPr/>
        <p:txBody>
          <a:bodyPr>
            <a:normAutofit/>
          </a:bodyPr>
          <a:lstStyle/>
          <a:p>
            <a:r>
              <a:rPr lang="en-US" sz="1800" dirty="0"/>
              <a:t>The Projects Work Group solicits and reviews project applications, coordinates with project representatives and provides guidance and resources to support project requirements, including reviewing/endorsing projects and content.</a:t>
            </a:r>
          </a:p>
        </p:txBody>
      </p:sp>
      <p:sp>
        <p:nvSpPr>
          <p:cNvPr id="4" name="Content Placeholder 3">
            <a:extLst>
              <a:ext uri="{FF2B5EF4-FFF2-40B4-BE49-F238E27FC236}">
                <a16:creationId xmlns:a16="http://schemas.microsoft.com/office/drawing/2014/main" id="{34CAF89B-9774-400C-922B-5DF2652B5C7B}"/>
              </a:ext>
            </a:extLst>
          </p:cNvPr>
          <p:cNvSpPr>
            <a:spLocks noGrp="1"/>
          </p:cNvSpPr>
          <p:nvPr>
            <p:ph sz="quarter" idx="14"/>
          </p:nvPr>
        </p:nvSpPr>
        <p:spPr/>
        <p:txBody>
          <a:bodyPr/>
          <a:lstStyle/>
          <a:p>
            <a:r>
              <a:rPr lang="en-US" sz="1600" dirty="0"/>
              <a:t>Nine projects participating as partners with CIIC/HSPC</a:t>
            </a:r>
          </a:p>
          <a:p>
            <a:r>
              <a:rPr lang="en-US" sz="1600" dirty="0"/>
              <a:t>Additional projects being tracked</a:t>
            </a:r>
          </a:p>
          <a:p>
            <a:r>
              <a:rPr lang="en-US" sz="1600" dirty="0"/>
              <a:t>Project application and intake process established</a:t>
            </a:r>
          </a:p>
          <a:p>
            <a:r>
              <a:rPr lang="en-US" sz="1600" dirty="0"/>
              <a:t>Established a list of project commitments</a:t>
            </a:r>
          </a:p>
          <a:p>
            <a:r>
              <a:rPr lang="en-US" sz="1600" dirty="0"/>
              <a:t>Project track agenda implemented in three CIIC/HSPC meetings</a:t>
            </a:r>
          </a:p>
          <a:p>
            <a:r>
              <a:rPr lang="en-US" sz="1600" dirty="0"/>
              <a:t>Building a guide to model creation and deployment</a:t>
            </a:r>
          </a:p>
          <a:p>
            <a:r>
              <a:rPr lang="en-US" sz="1600" dirty="0"/>
              <a:t>Building a routine process for coordination and engagement across projects</a:t>
            </a:r>
          </a:p>
          <a:p>
            <a:endParaRPr lang="en-US" dirty="0"/>
          </a:p>
          <a:p>
            <a:endParaRPr lang="en-US" dirty="0"/>
          </a:p>
          <a:p>
            <a:endParaRPr lang="en-US" dirty="0"/>
          </a:p>
        </p:txBody>
      </p:sp>
      <p:sp>
        <p:nvSpPr>
          <p:cNvPr id="5" name="Content Placeholder 4">
            <a:extLst>
              <a:ext uri="{FF2B5EF4-FFF2-40B4-BE49-F238E27FC236}">
                <a16:creationId xmlns:a16="http://schemas.microsoft.com/office/drawing/2014/main" id="{DA851C67-B7D7-4C82-9588-A58B1EBD417F}"/>
              </a:ext>
            </a:extLst>
          </p:cNvPr>
          <p:cNvSpPr>
            <a:spLocks noGrp="1"/>
          </p:cNvSpPr>
          <p:nvPr>
            <p:ph sz="quarter" idx="15"/>
          </p:nvPr>
        </p:nvSpPr>
        <p:spPr/>
        <p:txBody>
          <a:bodyPr>
            <a:normAutofit/>
          </a:bodyPr>
          <a:lstStyle/>
          <a:p>
            <a:r>
              <a:rPr lang="en-US" sz="1800" dirty="0"/>
              <a:t>Revenue model to provide project support resources</a:t>
            </a:r>
          </a:p>
          <a:p>
            <a:r>
              <a:rPr lang="en-US" sz="1800" dirty="0"/>
              <a:t>Tooling to support repository and collaboration across projects</a:t>
            </a:r>
          </a:p>
          <a:p>
            <a:r>
              <a:rPr lang="en-US" sz="1800" dirty="0"/>
              <a:t>Need to create quality assurance and governance mechanisms (Clinical Council)</a:t>
            </a:r>
          </a:p>
        </p:txBody>
      </p:sp>
      <p:sp>
        <p:nvSpPr>
          <p:cNvPr id="6" name="Content Placeholder 5">
            <a:extLst>
              <a:ext uri="{FF2B5EF4-FFF2-40B4-BE49-F238E27FC236}">
                <a16:creationId xmlns:a16="http://schemas.microsoft.com/office/drawing/2014/main" id="{866D56BB-8DA1-4F23-B2E0-EC5D3FE1E1F0}"/>
              </a:ext>
            </a:extLst>
          </p:cNvPr>
          <p:cNvSpPr>
            <a:spLocks noGrp="1"/>
          </p:cNvSpPr>
          <p:nvPr>
            <p:ph sz="quarter" idx="16"/>
          </p:nvPr>
        </p:nvSpPr>
        <p:spPr/>
        <p:txBody>
          <a:bodyPr/>
          <a:lstStyle/>
          <a:p>
            <a:r>
              <a:rPr lang="en-US" sz="1600" dirty="0"/>
              <a:t>Prototype and document project processes </a:t>
            </a:r>
          </a:p>
          <a:p>
            <a:r>
              <a:rPr lang="en-US" sz="1600" dirty="0"/>
              <a:t>Contribute to creation of mature tooling</a:t>
            </a:r>
          </a:p>
          <a:p>
            <a:r>
              <a:rPr lang="en-US" sz="1600" dirty="0"/>
              <a:t>Develop the model governance process and deploy</a:t>
            </a:r>
          </a:p>
          <a:p>
            <a:r>
              <a:rPr lang="en-US" sz="1600" dirty="0"/>
              <a:t>Define revenue model</a:t>
            </a:r>
          </a:p>
          <a:p>
            <a:r>
              <a:rPr lang="en-US" sz="1600" dirty="0"/>
              <a:t>Post public facing content on the HSPC/CIIC website</a:t>
            </a:r>
          </a:p>
          <a:p>
            <a:r>
              <a:rPr lang="en-US" sz="1600" dirty="0"/>
              <a:t>Routinize collaboration and coordination across projects</a:t>
            </a:r>
          </a:p>
          <a:p>
            <a:r>
              <a:rPr lang="en-US" sz="1600" dirty="0"/>
              <a:t>Develop process for engaging with CIIC/HSPC technical workstreams</a:t>
            </a:r>
          </a:p>
          <a:p>
            <a:pPr marL="0" indent="0">
              <a:buNone/>
            </a:pPr>
            <a:endParaRPr lang="en-US" dirty="0"/>
          </a:p>
          <a:p>
            <a:endParaRPr lang="en-US" dirty="0"/>
          </a:p>
        </p:txBody>
      </p:sp>
      <p:sp>
        <p:nvSpPr>
          <p:cNvPr id="7" name="Content Placeholder 6">
            <a:extLst>
              <a:ext uri="{FF2B5EF4-FFF2-40B4-BE49-F238E27FC236}">
                <a16:creationId xmlns:a16="http://schemas.microsoft.com/office/drawing/2014/main" id="{1EA2FDB8-0F2B-407D-B955-2DE489C902CF}"/>
              </a:ext>
            </a:extLst>
          </p:cNvPr>
          <p:cNvSpPr>
            <a:spLocks noGrp="1"/>
          </p:cNvSpPr>
          <p:nvPr>
            <p:ph sz="quarter" idx="17"/>
          </p:nvPr>
        </p:nvSpPr>
        <p:spPr/>
        <p:txBody>
          <a:bodyPr/>
          <a:lstStyle/>
          <a:p>
            <a:r>
              <a:rPr lang="en-US" dirty="0"/>
              <a:t>Projects Work Group</a:t>
            </a:r>
          </a:p>
        </p:txBody>
      </p:sp>
    </p:spTree>
    <p:extLst>
      <p:ext uri="{BB962C8B-B14F-4D97-AF65-F5344CB8AC3E}">
        <p14:creationId xmlns:p14="http://schemas.microsoft.com/office/powerpoint/2010/main" val="3135835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iped Right Arrow 3">
            <a:extLst>
              <a:ext uri="{FF2B5EF4-FFF2-40B4-BE49-F238E27FC236}">
                <a16:creationId xmlns:a16="http://schemas.microsoft.com/office/drawing/2014/main" id="{BE42CF23-1132-F046-B1B9-AAE2983BF59F}"/>
              </a:ext>
            </a:extLst>
          </p:cNvPr>
          <p:cNvSpPr/>
          <p:nvPr/>
        </p:nvSpPr>
        <p:spPr>
          <a:xfrm>
            <a:off x="168165" y="1505743"/>
            <a:ext cx="12023835" cy="4916077"/>
          </a:xfrm>
          <a:prstGeom prst="striped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7A7F72-B2EA-8245-A15E-EDCF29D545F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FBB1BDE-2A20-E143-BC72-8E2C342E048D}"/>
              </a:ext>
            </a:extLst>
          </p:cNvPr>
          <p:cNvSpPr>
            <a:spLocks noGrp="1"/>
          </p:cNvSpPr>
          <p:nvPr>
            <p:ph idx="1"/>
          </p:nvPr>
        </p:nvSpPr>
        <p:spPr>
          <a:xfrm>
            <a:off x="680543" y="2606566"/>
            <a:ext cx="11248697" cy="4219272"/>
          </a:xfrm>
        </p:spPr>
        <p:txBody>
          <a:bodyPr/>
          <a:lstStyle/>
          <a:p>
            <a:r>
              <a:rPr lang="en-US" dirty="0"/>
              <a:t>Complete implementation guide to describe process of model building and quality assurance through HSPC</a:t>
            </a:r>
          </a:p>
          <a:p>
            <a:r>
              <a:rPr lang="en-US" dirty="0"/>
              <a:t>Need to work closely with Technical WG about Repository and model outputs</a:t>
            </a:r>
          </a:p>
          <a:p>
            <a:r>
              <a:rPr lang="en-US" dirty="0"/>
              <a:t>Continue to develop the business model and consider the existing projects that are funded initially</a:t>
            </a:r>
          </a:p>
          <a:p>
            <a:pPr marL="0" indent="0">
              <a:buNone/>
            </a:pPr>
            <a:endParaRPr lang="en-US" dirty="0"/>
          </a:p>
        </p:txBody>
      </p:sp>
    </p:spTree>
    <p:extLst>
      <p:ext uri="{BB962C8B-B14F-4D97-AF65-F5344CB8AC3E}">
        <p14:creationId xmlns:p14="http://schemas.microsoft.com/office/powerpoint/2010/main" val="163732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0FE5411-F8AD-43C4-BD78-DB57E9D696FD}"/>
              </a:ext>
            </a:extLst>
          </p:cNvPr>
          <p:cNvGraphicFramePr/>
          <p:nvPr/>
        </p:nvGraphicFramePr>
        <p:xfrm>
          <a:off x="838200" y="1361284"/>
          <a:ext cx="10515600" cy="1024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 name="Title 34">
            <a:extLst>
              <a:ext uri="{FF2B5EF4-FFF2-40B4-BE49-F238E27FC236}">
                <a16:creationId xmlns:a16="http://schemas.microsoft.com/office/drawing/2014/main" id="{2F177550-6CC3-42AE-8485-1080D372D30A}"/>
              </a:ext>
            </a:extLst>
          </p:cNvPr>
          <p:cNvSpPr>
            <a:spLocks noGrp="1"/>
          </p:cNvSpPr>
          <p:nvPr>
            <p:ph type="title"/>
          </p:nvPr>
        </p:nvSpPr>
        <p:spPr/>
        <p:txBody>
          <a:bodyPr/>
          <a:lstStyle/>
          <a:p>
            <a:r>
              <a:rPr lang="en-US" dirty="0"/>
              <a:t>Process Model Scope</a:t>
            </a:r>
          </a:p>
        </p:txBody>
      </p:sp>
      <p:sp>
        <p:nvSpPr>
          <p:cNvPr id="36" name="Content Placeholder 35">
            <a:extLst>
              <a:ext uri="{FF2B5EF4-FFF2-40B4-BE49-F238E27FC236}">
                <a16:creationId xmlns:a16="http://schemas.microsoft.com/office/drawing/2014/main" id="{8E2F31B0-9D14-4759-A417-3FD20009A089}"/>
              </a:ext>
            </a:extLst>
          </p:cNvPr>
          <p:cNvSpPr>
            <a:spLocks noGrp="1"/>
          </p:cNvSpPr>
          <p:nvPr>
            <p:ph idx="1"/>
          </p:nvPr>
        </p:nvSpPr>
        <p:spPr>
          <a:xfrm>
            <a:off x="838200" y="2385893"/>
            <a:ext cx="10515600" cy="3669125"/>
          </a:xfrm>
        </p:spPr>
        <p:txBody>
          <a:bodyPr/>
          <a:lstStyle/>
          <a:p>
            <a:r>
              <a:rPr lang="en-US" dirty="0"/>
              <a:t>Project Intake – Define need and scope</a:t>
            </a:r>
          </a:p>
          <a:p>
            <a:r>
              <a:rPr lang="en-US" dirty="0"/>
              <a:t>Requirements – Describe use of data and data requirements</a:t>
            </a:r>
          </a:p>
          <a:p>
            <a:r>
              <a:rPr lang="en-US" dirty="0"/>
              <a:t>Create Models – Define detailed clinically valid models</a:t>
            </a:r>
          </a:p>
          <a:p>
            <a:r>
              <a:rPr lang="en-US" dirty="0"/>
              <a:t>Develop Applications – Implement models</a:t>
            </a:r>
          </a:p>
          <a:p>
            <a:r>
              <a:rPr lang="en-US" dirty="0"/>
              <a:t>Piloting – Test models in real world settings</a:t>
            </a:r>
          </a:p>
          <a:p>
            <a:r>
              <a:rPr lang="en-US" dirty="0"/>
              <a:t>Conformance and Certification Testing – Enable developers to validate that they have correctly implemented models</a:t>
            </a:r>
          </a:p>
        </p:txBody>
      </p:sp>
    </p:spTree>
    <p:extLst>
      <p:ext uri="{BB962C8B-B14F-4D97-AF65-F5344CB8AC3E}">
        <p14:creationId xmlns:p14="http://schemas.microsoft.com/office/powerpoint/2010/main" val="1076935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0FE5411-F8AD-43C4-BD78-DB57E9D696FD}"/>
              </a:ext>
            </a:extLst>
          </p:cNvPr>
          <p:cNvGraphicFramePr/>
          <p:nvPr/>
        </p:nvGraphicFramePr>
        <p:xfrm>
          <a:off x="856429" y="684742"/>
          <a:ext cx="10661937" cy="529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DEFB1BA2-005B-46DB-AB2C-FE7D8F09D439}"/>
              </a:ext>
            </a:extLst>
          </p:cNvPr>
          <p:cNvSpPr/>
          <p:nvPr/>
        </p:nvSpPr>
        <p:spPr>
          <a:xfrm>
            <a:off x="1075768" y="1419937"/>
            <a:ext cx="1342205"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Identify Need for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Standard Data</a:t>
            </a:r>
          </a:p>
        </p:txBody>
      </p:sp>
      <p:sp>
        <p:nvSpPr>
          <p:cNvPr id="6" name="Rectangle 5">
            <a:extLst>
              <a:ext uri="{FF2B5EF4-FFF2-40B4-BE49-F238E27FC236}">
                <a16:creationId xmlns:a16="http://schemas.microsoft.com/office/drawing/2014/main" id="{9A0FC804-B916-449C-BE2B-E9CB84A6323C}"/>
              </a:ext>
            </a:extLst>
          </p:cNvPr>
          <p:cNvSpPr/>
          <p:nvPr/>
        </p:nvSpPr>
        <p:spPr>
          <a:xfrm>
            <a:off x="1075768" y="2146790"/>
            <a:ext cx="1342205"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Define Project</a:t>
            </a:r>
          </a:p>
        </p:txBody>
      </p:sp>
      <p:sp>
        <p:nvSpPr>
          <p:cNvPr id="7" name="Rectangle 6">
            <a:extLst>
              <a:ext uri="{FF2B5EF4-FFF2-40B4-BE49-F238E27FC236}">
                <a16:creationId xmlns:a16="http://schemas.microsoft.com/office/drawing/2014/main" id="{6E01B4CC-924D-4F93-830B-12C710BAD320}"/>
              </a:ext>
            </a:extLst>
          </p:cNvPr>
          <p:cNvSpPr/>
          <p:nvPr/>
        </p:nvSpPr>
        <p:spPr>
          <a:xfrm>
            <a:off x="1075768" y="2901746"/>
            <a:ext cx="1342205"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Submit Application</a:t>
            </a:r>
          </a:p>
        </p:txBody>
      </p:sp>
      <p:sp>
        <p:nvSpPr>
          <p:cNvPr id="8" name="Rectangle 7">
            <a:extLst>
              <a:ext uri="{FF2B5EF4-FFF2-40B4-BE49-F238E27FC236}">
                <a16:creationId xmlns:a16="http://schemas.microsoft.com/office/drawing/2014/main" id="{8D499126-C1B2-4D44-95B7-A280C6669D1D}"/>
              </a:ext>
            </a:extLst>
          </p:cNvPr>
          <p:cNvSpPr/>
          <p:nvPr/>
        </p:nvSpPr>
        <p:spPr>
          <a:xfrm>
            <a:off x="1075768" y="3654782"/>
            <a:ext cx="1342205"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Project Review and Acceptance</a:t>
            </a:r>
          </a:p>
        </p:txBody>
      </p:sp>
      <p:sp>
        <p:nvSpPr>
          <p:cNvPr id="9" name="Rectangle 8">
            <a:extLst>
              <a:ext uri="{FF2B5EF4-FFF2-40B4-BE49-F238E27FC236}">
                <a16:creationId xmlns:a16="http://schemas.microsoft.com/office/drawing/2014/main" id="{1F14AA6B-DD66-4A79-9B33-288857B3F87E}"/>
              </a:ext>
            </a:extLst>
          </p:cNvPr>
          <p:cNvSpPr/>
          <p:nvPr/>
        </p:nvSpPr>
        <p:spPr>
          <a:xfrm>
            <a:off x="1075768" y="6005067"/>
            <a:ext cx="1342205"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Inform Interested Parties</a:t>
            </a:r>
          </a:p>
        </p:txBody>
      </p:sp>
      <p:sp>
        <p:nvSpPr>
          <p:cNvPr id="10" name="Rectangle 9">
            <a:extLst>
              <a:ext uri="{FF2B5EF4-FFF2-40B4-BE49-F238E27FC236}">
                <a16:creationId xmlns:a16="http://schemas.microsoft.com/office/drawing/2014/main" id="{81D45C62-2CCA-4408-9769-B581BDB777FB}"/>
              </a:ext>
            </a:extLst>
          </p:cNvPr>
          <p:cNvSpPr/>
          <p:nvPr/>
        </p:nvSpPr>
        <p:spPr>
          <a:xfrm>
            <a:off x="2741921" y="1419937"/>
            <a:ext cx="1421377" cy="630091"/>
          </a:xfrm>
          <a:prstGeom prst="rect">
            <a:avLst/>
          </a:prstGeom>
          <a:solidFill>
            <a:srgbClr val="AE8B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Participate in Clinical Modeling Education</a:t>
            </a:r>
          </a:p>
        </p:txBody>
      </p:sp>
      <p:sp>
        <p:nvSpPr>
          <p:cNvPr id="11" name="Rectangle 10">
            <a:extLst>
              <a:ext uri="{FF2B5EF4-FFF2-40B4-BE49-F238E27FC236}">
                <a16:creationId xmlns:a16="http://schemas.microsoft.com/office/drawing/2014/main" id="{DB0DA19E-81B7-4F0B-BFA5-D4120A889EFB}"/>
              </a:ext>
            </a:extLst>
          </p:cNvPr>
          <p:cNvSpPr/>
          <p:nvPr/>
        </p:nvSpPr>
        <p:spPr>
          <a:xfrm>
            <a:off x="4492600" y="1419937"/>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Document Model Request</a:t>
            </a:r>
          </a:p>
        </p:txBody>
      </p:sp>
      <p:sp>
        <p:nvSpPr>
          <p:cNvPr id="12" name="Rectangle 11">
            <a:extLst>
              <a:ext uri="{FF2B5EF4-FFF2-40B4-BE49-F238E27FC236}">
                <a16:creationId xmlns:a16="http://schemas.microsoft.com/office/drawing/2014/main" id="{53414ED7-2685-4E2C-A6F2-BB3AA760E890}"/>
              </a:ext>
            </a:extLst>
          </p:cNvPr>
          <p:cNvSpPr/>
          <p:nvPr/>
        </p:nvSpPr>
        <p:spPr>
          <a:xfrm>
            <a:off x="6249980" y="1419937"/>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Elaborate Requirements</a:t>
            </a:r>
          </a:p>
        </p:txBody>
      </p:sp>
      <p:sp>
        <p:nvSpPr>
          <p:cNvPr id="13" name="Rectangle 12">
            <a:extLst>
              <a:ext uri="{FF2B5EF4-FFF2-40B4-BE49-F238E27FC236}">
                <a16:creationId xmlns:a16="http://schemas.microsoft.com/office/drawing/2014/main" id="{0C2EEDC4-1AB7-4B28-A943-DD9F6D16AE62}"/>
              </a:ext>
            </a:extLst>
          </p:cNvPr>
          <p:cNvSpPr/>
          <p:nvPr/>
        </p:nvSpPr>
        <p:spPr>
          <a:xfrm>
            <a:off x="8031483" y="1419937"/>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Develop Pilot Plan</a:t>
            </a:r>
          </a:p>
        </p:txBody>
      </p:sp>
      <p:sp>
        <p:nvSpPr>
          <p:cNvPr id="14" name="Rectangle 13">
            <a:extLst>
              <a:ext uri="{FF2B5EF4-FFF2-40B4-BE49-F238E27FC236}">
                <a16:creationId xmlns:a16="http://schemas.microsoft.com/office/drawing/2014/main" id="{0B067E6B-6FC9-44CD-A950-F0D68352C3FC}"/>
              </a:ext>
            </a:extLst>
          </p:cNvPr>
          <p:cNvSpPr/>
          <p:nvPr/>
        </p:nvSpPr>
        <p:spPr>
          <a:xfrm>
            <a:off x="9809943" y="1419937"/>
            <a:ext cx="1406318" cy="630091"/>
          </a:xfrm>
          <a:prstGeom prst="rect">
            <a:avLst/>
          </a:prstGeom>
          <a:solidFill>
            <a:srgbClr val="B43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Incorporate Models Into Conformance Testing Tools</a:t>
            </a:r>
          </a:p>
        </p:txBody>
      </p:sp>
      <p:sp>
        <p:nvSpPr>
          <p:cNvPr id="15" name="Rectangle 14">
            <a:extLst>
              <a:ext uri="{FF2B5EF4-FFF2-40B4-BE49-F238E27FC236}">
                <a16:creationId xmlns:a16="http://schemas.microsoft.com/office/drawing/2014/main" id="{667ACFF0-7138-4CAD-8016-88602C272508}"/>
              </a:ext>
            </a:extLst>
          </p:cNvPr>
          <p:cNvSpPr/>
          <p:nvPr/>
        </p:nvSpPr>
        <p:spPr>
          <a:xfrm>
            <a:off x="2723993" y="2146790"/>
            <a:ext cx="1421377" cy="630091"/>
          </a:xfrm>
          <a:prstGeom prst="rect">
            <a:avLst/>
          </a:prstGeom>
          <a:solidFill>
            <a:srgbClr val="AE8B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Develop Context of Use Scenarios</a:t>
            </a:r>
          </a:p>
        </p:txBody>
      </p:sp>
      <p:sp>
        <p:nvSpPr>
          <p:cNvPr id="16" name="Rectangle 15">
            <a:extLst>
              <a:ext uri="{FF2B5EF4-FFF2-40B4-BE49-F238E27FC236}">
                <a16:creationId xmlns:a16="http://schemas.microsoft.com/office/drawing/2014/main" id="{7D547B3B-AB59-43EC-BB20-BE34A6D40FF7}"/>
              </a:ext>
            </a:extLst>
          </p:cNvPr>
          <p:cNvSpPr/>
          <p:nvPr/>
        </p:nvSpPr>
        <p:spPr>
          <a:xfrm>
            <a:off x="2741921" y="2901746"/>
            <a:ext cx="1421377" cy="630091"/>
          </a:xfrm>
          <a:prstGeom prst="rect">
            <a:avLst/>
          </a:prstGeom>
          <a:solidFill>
            <a:srgbClr val="AE8B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Identify Data Requirements</a:t>
            </a:r>
          </a:p>
        </p:txBody>
      </p:sp>
      <p:sp>
        <p:nvSpPr>
          <p:cNvPr id="17" name="Rectangle 16">
            <a:extLst>
              <a:ext uri="{FF2B5EF4-FFF2-40B4-BE49-F238E27FC236}">
                <a16:creationId xmlns:a16="http://schemas.microsoft.com/office/drawing/2014/main" id="{8C711638-FF3A-44B1-AA25-0AD57966A34F}"/>
              </a:ext>
            </a:extLst>
          </p:cNvPr>
          <p:cNvSpPr/>
          <p:nvPr/>
        </p:nvSpPr>
        <p:spPr>
          <a:xfrm>
            <a:off x="4492600" y="2146790"/>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Assess Existing Models</a:t>
            </a:r>
          </a:p>
        </p:txBody>
      </p:sp>
      <p:sp>
        <p:nvSpPr>
          <p:cNvPr id="18" name="Rectangle 17">
            <a:extLst>
              <a:ext uri="{FF2B5EF4-FFF2-40B4-BE49-F238E27FC236}">
                <a16:creationId xmlns:a16="http://schemas.microsoft.com/office/drawing/2014/main" id="{8FAE66AC-E733-4AD7-AF2E-12DD7E1ED6D9}"/>
              </a:ext>
            </a:extLst>
          </p:cNvPr>
          <p:cNvSpPr/>
          <p:nvPr/>
        </p:nvSpPr>
        <p:spPr>
          <a:xfrm>
            <a:off x="4499003" y="2901746"/>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Accept Models</a:t>
            </a:r>
          </a:p>
        </p:txBody>
      </p:sp>
      <p:sp>
        <p:nvSpPr>
          <p:cNvPr id="19" name="Rectangle 18">
            <a:extLst>
              <a:ext uri="{FF2B5EF4-FFF2-40B4-BE49-F238E27FC236}">
                <a16:creationId xmlns:a16="http://schemas.microsoft.com/office/drawing/2014/main" id="{68185C60-99C4-4B3C-917B-F6437654AA57}"/>
              </a:ext>
            </a:extLst>
          </p:cNvPr>
          <p:cNvSpPr/>
          <p:nvPr/>
        </p:nvSpPr>
        <p:spPr>
          <a:xfrm>
            <a:off x="4499003" y="3654782"/>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Modify Models</a:t>
            </a:r>
          </a:p>
        </p:txBody>
      </p:sp>
      <p:sp>
        <p:nvSpPr>
          <p:cNvPr id="20" name="Rectangle 19">
            <a:extLst>
              <a:ext uri="{FF2B5EF4-FFF2-40B4-BE49-F238E27FC236}">
                <a16:creationId xmlns:a16="http://schemas.microsoft.com/office/drawing/2014/main" id="{FD734E9E-F5F0-4AE6-BBE6-F50A36E8EB0E}"/>
              </a:ext>
            </a:extLst>
          </p:cNvPr>
          <p:cNvSpPr/>
          <p:nvPr/>
        </p:nvSpPr>
        <p:spPr>
          <a:xfrm>
            <a:off x="4499003" y="4485861"/>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Create Models</a:t>
            </a:r>
          </a:p>
        </p:txBody>
      </p:sp>
      <p:sp>
        <p:nvSpPr>
          <p:cNvPr id="21" name="Rectangle 20">
            <a:extLst>
              <a:ext uri="{FF2B5EF4-FFF2-40B4-BE49-F238E27FC236}">
                <a16:creationId xmlns:a16="http://schemas.microsoft.com/office/drawing/2014/main" id="{B62A4692-64BE-4A75-B9B6-5C030D801683}"/>
              </a:ext>
            </a:extLst>
          </p:cNvPr>
          <p:cNvSpPr/>
          <p:nvPr/>
        </p:nvSpPr>
        <p:spPr>
          <a:xfrm>
            <a:off x="4492600" y="6005067"/>
            <a:ext cx="1406318"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Interested Party and Steward Review</a:t>
            </a:r>
          </a:p>
        </p:txBody>
      </p:sp>
      <p:sp>
        <p:nvSpPr>
          <p:cNvPr id="22" name="Rectangle 21">
            <a:extLst>
              <a:ext uri="{FF2B5EF4-FFF2-40B4-BE49-F238E27FC236}">
                <a16:creationId xmlns:a16="http://schemas.microsoft.com/office/drawing/2014/main" id="{BB82DF2A-9215-4972-95E1-5AAC357F7EA8}"/>
              </a:ext>
            </a:extLst>
          </p:cNvPr>
          <p:cNvSpPr/>
          <p:nvPr/>
        </p:nvSpPr>
        <p:spPr>
          <a:xfrm>
            <a:off x="6249980" y="2901746"/>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Develop Software</a:t>
            </a:r>
          </a:p>
        </p:txBody>
      </p:sp>
      <p:sp>
        <p:nvSpPr>
          <p:cNvPr id="23" name="Rectangle 22">
            <a:extLst>
              <a:ext uri="{FF2B5EF4-FFF2-40B4-BE49-F238E27FC236}">
                <a16:creationId xmlns:a16="http://schemas.microsoft.com/office/drawing/2014/main" id="{0764C649-7CB6-45AA-B060-68F98D67D74E}"/>
              </a:ext>
            </a:extLst>
          </p:cNvPr>
          <p:cNvSpPr/>
          <p:nvPr/>
        </p:nvSpPr>
        <p:spPr>
          <a:xfrm>
            <a:off x="6249980" y="3654782"/>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Test Software</a:t>
            </a:r>
          </a:p>
        </p:txBody>
      </p:sp>
      <p:sp>
        <p:nvSpPr>
          <p:cNvPr id="24" name="Rectangle 23">
            <a:extLst>
              <a:ext uri="{FF2B5EF4-FFF2-40B4-BE49-F238E27FC236}">
                <a16:creationId xmlns:a16="http://schemas.microsoft.com/office/drawing/2014/main" id="{21AF7AE6-6060-4290-883D-97DDB11209E0}"/>
              </a:ext>
            </a:extLst>
          </p:cNvPr>
          <p:cNvSpPr/>
          <p:nvPr/>
        </p:nvSpPr>
        <p:spPr>
          <a:xfrm>
            <a:off x="6249980" y="4485861"/>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Approve Software</a:t>
            </a:r>
          </a:p>
        </p:txBody>
      </p:sp>
      <p:sp>
        <p:nvSpPr>
          <p:cNvPr id="25" name="Rectangle 24">
            <a:extLst>
              <a:ext uri="{FF2B5EF4-FFF2-40B4-BE49-F238E27FC236}">
                <a16:creationId xmlns:a16="http://schemas.microsoft.com/office/drawing/2014/main" id="{42527BB1-EC0D-428A-9F7D-4D04BB81F8CB}"/>
              </a:ext>
            </a:extLst>
          </p:cNvPr>
          <p:cNvSpPr/>
          <p:nvPr/>
        </p:nvSpPr>
        <p:spPr>
          <a:xfrm>
            <a:off x="6249980" y="2146790"/>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Determine Technical Approach</a:t>
            </a:r>
          </a:p>
        </p:txBody>
      </p:sp>
      <p:sp>
        <p:nvSpPr>
          <p:cNvPr id="26" name="Rectangle 25">
            <a:extLst>
              <a:ext uri="{FF2B5EF4-FFF2-40B4-BE49-F238E27FC236}">
                <a16:creationId xmlns:a16="http://schemas.microsoft.com/office/drawing/2014/main" id="{E1D9B1F1-F62F-41D6-819B-F7BAB59D5326}"/>
              </a:ext>
            </a:extLst>
          </p:cNvPr>
          <p:cNvSpPr/>
          <p:nvPr/>
        </p:nvSpPr>
        <p:spPr>
          <a:xfrm>
            <a:off x="6249980" y="5217188"/>
            <a:ext cx="1549314" cy="630091"/>
          </a:xfrm>
          <a:prstGeom prst="rect">
            <a:avLst/>
          </a:prstGeom>
          <a:solidFill>
            <a:srgbClr val="AE5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Identify Model Updates</a:t>
            </a:r>
          </a:p>
        </p:txBody>
      </p:sp>
      <p:sp>
        <p:nvSpPr>
          <p:cNvPr id="27" name="Rectangle 26">
            <a:extLst>
              <a:ext uri="{FF2B5EF4-FFF2-40B4-BE49-F238E27FC236}">
                <a16:creationId xmlns:a16="http://schemas.microsoft.com/office/drawing/2014/main" id="{3A38B8C8-450D-446B-93F7-3FB9CD12992D}"/>
              </a:ext>
            </a:extLst>
          </p:cNvPr>
          <p:cNvSpPr/>
          <p:nvPr/>
        </p:nvSpPr>
        <p:spPr>
          <a:xfrm>
            <a:off x="6249980" y="6005067"/>
            <a:ext cx="1549314"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Interested Party and Steward Review</a:t>
            </a:r>
          </a:p>
        </p:txBody>
      </p:sp>
      <p:sp>
        <p:nvSpPr>
          <p:cNvPr id="28" name="Rectangle 27">
            <a:extLst>
              <a:ext uri="{FF2B5EF4-FFF2-40B4-BE49-F238E27FC236}">
                <a16:creationId xmlns:a16="http://schemas.microsoft.com/office/drawing/2014/main" id="{2FFF3406-6F2F-40B8-B623-FFC0DD0F954C}"/>
              </a:ext>
            </a:extLst>
          </p:cNvPr>
          <p:cNvSpPr/>
          <p:nvPr/>
        </p:nvSpPr>
        <p:spPr>
          <a:xfrm>
            <a:off x="4499003" y="5217188"/>
            <a:ext cx="1406318" cy="630091"/>
          </a:xfrm>
          <a:prstGeom prst="rect">
            <a:avLst/>
          </a:prstGeom>
          <a:solidFill>
            <a:srgbClr val="AB6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QA Models</a:t>
            </a:r>
          </a:p>
        </p:txBody>
      </p:sp>
      <p:sp>
        <p:nvSpPr>
          <p:cNvPr id="29" name="Rectangle 28">
            <a:extLst>
              <a:ext uri="{FF2B5EF4-FFF2-40B4-BE49-F238E27FC236}">
                <a16:creationId xmlns:a16="http://schemas.microsoft.com/office/drawing/2014/main" id="{03FC71E4-4C45-425A-9128-103FB244FC51}"/>
              </a:ext>
            </a:extLst>
          </p:cNvPr>
          <p:cNvSpPr/>
          <p:nvPr/>
        </p:nvSpPr>
        <p:spPr>
          <a:xfrm>
            <a:off x="8031483" y="5217188"/>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Identify Model Updates</a:t>
            </a:r>
          </a:p>
        </p:txBody>
      </p:sp>
      <p:sp>
        <p:nvSpPr>
          <p:cNvPr id="30" name="Rectangle 29">
            <a:extLst>
              <a:ext uri="{FF2B5EF4-FFF2-40B4-BE49-F238E27FC236}">
                <a16:creationId xmlns:a16="http://schemas.microsoft.com/office/drawing/2014/main" id="{E6F79CD3-88B4-4A84-81EE-8585CA4ACBD3}"/>
              </a:ext>
            </a:extLst>
          </p:cNvPr>
          <p:cNvSpPr/>
          <p:nvPr/>
        </p:nvSpPr>
        <p:spPr>
          <a:xfrm>
            <a:off x="8031483" y="6005067"/>
            <a:ext cx="1418596"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Interested Party and Steward Review</a:t>
            </a:r>
          </a:p>
        </p:txBody>
      </p:sp>
      <p:sp>
        <p:nvSpPr>
          <p:cNvPr id="31" name="Rectangle 30">
            <a:extLst>
              <a:ext uri="{FF2B5EF4-FFF2-40B4-BE49-F238E27FC236}">
                <a16:creationId xmlns:a16="http://schemas.microsoft.com/office/drawing/2014/main" id="{31C14E6D-9EBA-4310-8DE3-A0278357B008}"/>
              </a:ext>
            </a:extLst>
          </p:cNvPr>
          <p:cNvSpPr/>
          <p:nvPr/>
        </p:nvSpPr>
        <p:spPr>
          <a:xfrm>
            <a:off x="8031483" y="2146790"/>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Select Pilot Sites</a:t>
            </a:r>
          </a:p>
        </p:txBody>
      </p:sp>
      <p:sp>
        <p:nvSpPr>
          <p:cNvPr id="32" name="Rectangle 31">
            <a:extLst>
              <a:ext uri="{FF2B5EF4-FFF2-40B4-BE49-F238E27FC236}">
                <a16:creationId xmlns:a16="http://schemas.microsoft.com/office/drawing/2014/main" id="{A4BADE84-77D1-4242-9142-9775AC7B8EF0}"/>
              </a:ext>
            </a:extLst>
          </p:cNvPr>
          <p:cNvSpPr/>
          <p:nvPr/>
        </p:nvSpPr>
        <p:spPr>
          <a:xfrm>
            <a:off x="8014833" y="2901746"/>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Implement Pilot</a:t>
            </a:r>
          </a:p>
        </p:txBody>
      </p:sp>
      <p:sp>
        <p:nvSpPr>
          <p:cNvPr id="33" name="Rectangle 32">
            <a:extLst>
              <a:ext uri="{FF2B5EF4-FFF2-40B4-BE49-F238E27FC236}">
                <a16:creationId xmlns:a16="http://schemas.microsoft.com/office/drawing/2014/main" id="{904F7FB2-107B-4F95-AEC0-1085C027899E}"/>
              </a:ext>
            </a:extLst>
          </p:cNvPr>
          <p:cNvSpPr/>
          <p:nvPr/>
        </p:nvSpPr>
        <p:spPr>
          <a:xfrm>
            <a:off x="8001186" y="3654782"/>
            <a:ext cx="1418596" cy="630091"/>
          </a:xfrm>
          <a:prstGeom prst="rect">
            <a:avLst/>
          </a:prstGeom>
          <a:solidFill>
            <a:srgbClr val="B14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Evaluate Pilot</a:t>
            </a:r>
          </a:p>
        </p:txBody>
      </p:sp>
      <p:sp>
        <p:nvSpPr>
          <p:cNvPr id="34" name="Rectangle 33">
            <a:extLst>
              <a:ext uri="{FF2B5EF4-FFF2-40B4-BE49-F238E27FC236}">
                <a16:creationId xmlns:a16="http://schemas.microsoft.com/office/drawing/2014/main" id="{E0B40A89-7004-4963-8CB7-945607C977EE}"/>
              </a:ext>
            </a:extLst>
          </p:cNvPr>
          <p:cNvSpPr/>
          <p:nvPr/>
        </p:nvSpPr>
        <p:spPr>
          <a:xfrm>
            <a:off x="9797074" y="2146790"/>
            <a:ext cx="1406318" cy="630091"/>
          </a:xfrm>
          <a:prstGeom prst="rect">
            <a:avLst/>
          </a:prstGeom>
          <a:solidFill>
            <a:srgbClr val="B435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Provide Conformance Testing Services</a:t>
            </a:r>
          </a:p>
        </p:txBody>
      </p:sp>
      <p:sp>
        <p:nvSpPr>
          <p:cNvPr id="2" name="Title 1">
            <a:extLst>
              <a:ext uri="{FF2B5EF4-FFF2-40B4-BE49-F238E27FC236}">
                <a16:creationId xmlns:a16="http://schemas.microsoft.com/office/drawing/2014/main" id="{58908942-5A3C-4B8A-BC01-D48AAACB2ED3}"/>
              </a:ext>
            </a:extLst>
          </p:cNvPr>
          <p:cNvSpPr>
            <a:spLocks noGrp="1"/>
          </p:cNvSpPr>
          <p:nvPr>
            <p:ph type="title"/>
          </p:nvPr>
        </p:nvSpPr>
        <p:spPr>
          <a:xfrm>
            <a:off x="838200" y="123530"/>
            <a:ext cx="10515600" cy="667926"/>
          </a:xfrm>
        </p:spPr>
        <p:txBody>
          <a:bodyPr>
            <a:normAutofit fontScale="90000"/>
          </a:bodyPr>
          <a:lstStyle/>
          <a:p>
            <a:r>
              <a:rPr lang="en-US" dirty="0"/>
              <a:t>Process Model Overview</a:t>
            </a:r>
          </a:p>
        </p:txBody>
      </p:sp>
      <p:sp>
        <p:nvSpPr>
          <p:cNvPr id="35" name="Rectangle 34">
            <a:extLst>
              <a:ext uri="{FF2B5EF4-FFF2-40B4-BE49-F238E27FC236}">
                <a16:creationId xmlns:a16="http://schemas.microsoft.com/office/drawing/2014/main" id="{3E0FD7F7-331D-B844-8DFF-94BEC7D060F3}"/>
              </a:ext>
            </a:extLst>
          </p:cNvPr>
          <p:cNvSpPr/>
          <p:nvPr/>
        </p:nvSpPr>
        <p:spPr>
          <a:xfrm>
            <a:off x="838200" y="684742"/>
            <a:ext cx="5209888" cy="5950416"/>
          </a:xfrm>
          <a:prstGeom prst="rect">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3765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CB192-1376-47AB-B479-00F90F900D1B}"/>
              </a:ext>
            </a:extLst>
          </p:cNvPr>
          <p:cNvSpPr>
            <a:spLocks noGrp="1"/>
          </p:cNvSpPr>
          <p:nvPr>
            <p:ph type="title"/>
          </p:nvPr>
        </p:nvSpPr>
        <p:spPr/>
        <p:txBody>
          <a:bodyPr/>
          <a:lstStyle/>
          <a:p>
            <a:pPr lvl="0"/>
            <a:r>
              <a:rPr lang="en-US"/>
              <a:t>Project Intake</a:t>
            </a:r>
            <a:endParaRPr lang="en-US" dirty="0"/>
          </a:p>
        </p:txBody>
      </p:sp>
      <p:grpSp>
        <p:nvGrpSpPr>
          <p:cNvPr id="12" name="Group 11">
            <a:extLst>
              <a:ext uri="{FF2B5EF4-FFF2-40B4-BE49-F238E27FC236}">
                <a16:creationId xmlns:a16="http://schemas.microsoft.com/office/drawing/2014/main" id="{575B5400-EE0C-4712-BBB2-6FAE46D4D8CF}"/>
              </a:ext>
            </a:extLst>
          </p:cNvPr>
          <p:cNvGrpSpPr/>
          <p:nvPr/>
        </p:nvGrpSpPr>
        <p:grpSpPr>
          <a:xfrm>
            <a:off x="758517" y="1528793"/>
            <a:ext cx="2215203" cy="4319038"/>
            <a:chOff x="758518" y="1303601"/>
            <a:chExt cx="1476374" cy="4319038"/>
          </a:xfrm>
        </p:grpSpPr>
        <p:sp>
          <p:nvSpPr>
            <p:cNvPr id="4" name="Rectangle 3">
              <a:extLst>
                <a:ext uri="{FF2B5EF4-FFF2-40B4-BE49-F238E27FC236}">
                  <a16:creationId xmlns:a16="http://schemas.microsoft.com/office/drawing/2014/main" id="{E5C3E58B-A14F-4F5D-BAE1-E71139E5476C}"/>
                </a:ext>
              </a:extLst>
            </p:cNvPr>
            <p:cNvSpPr/>
            <p:nvPr/>
          </p:nvSpPr>
          <p:spPr>
            <a:xfrm>
              <a:off x="976215" y="1955623"/>
              <a:ext cx="914400"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Identify Need for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Standard Data</a:t>
              </a:r>
            </a:p>
          </p:txBody>
        </p:sp>
        <p:sp>
          <p:nvSpPr>
            <p:cNvPr id="5" name="Rectangle 4">
              <a:extLst>
                <a:ext uri="{FF2B5EF4-FFF2-40B4-BE49-F238E27FC236}">
                  <a16:creationId xmlns:a16="http://schemas.microsoft.com/office/drawing/2014/main" id="{FD3E3B4F-E8D8-4770-A2BB-CD2CDCE07F04}"/>
                </a:ext>
              </a:extLst>
            </p:cNvPr>
            <p:cNvSpPr/>
            <p:nvPr/>
          </p:nvSpPr>
          <p:spPr>
            <a:xfrm>
              <a:off x="976215" y="2665186"/>
              <a:ext cx="914400"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Define Project</a:t>
              </a:r>
            </a:p>
          </p:txBody>
        </p:sp>
        <p:sp>
          <p:nvSpPr>
            <p:cNvPr id="6" name="Rectangle 5">
              <a:extLst>
                <a:ext uri="{FF2B5EF4-FFF2-40B4-BE49-F238E27FC236}">
                  <a16:creationId xmlns:a16="http://schemas.microsoft.com/office/drawing/2014/main" id="{8C8FEEDE-0AB3-4481-ACDA-43A2C80D0E64}"/>
                </a:ext>
              </a:extLst>
            </p:cNvPr>
            <p:cNvSpPr/>
            <p:nvPr/>
          </p:nvSpPr>
          <p:spPr>
            <a:xfrm>
              <a:off x="976215" y="3418222"/>
              <a:ext cx="914400"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Submit Application</a:t>
              </a:r>
            </a:p>
          </p:txBody>
        </p:sp>
        <p:sp>
          <p:nvSpPr>
            <p:cNvPr id="7" name="Rectangle 6">
              <a:extLst>
                <a:ext uri="{FF2B5EF4-FFF2-40B4-BE49-F238E27FC236}">
                  <a16:creationId xmlns:a16="http://schemas.microsoft.com/office/drawing/2014/main" id="{0DAABD24-CBD2-44F7-B14F-E42A46C801C5}"/>
                </a:ext>
              </a:extLst>
            </p:cNvPr>
            <p:cNvSpPr/>
            <p:nvPr/>
          </p:nvSpPr>
          <p:spPr>
            <a:xfrm>
              <a:off x="976215" y="4171258"/>
              <a:ext cx="914400" cy="630091"/>
            </a:xfrm>
            <a:prstGeom prst="rect">
              <a:avLst/>
            </a:prstGeom>
            <a:solidFill>
              <a:srgbClr val="A5A5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Project Review and Acceptance</a:t>
              </a:r>
            </a:p>
          </p:txBody>
        </p:sp>
        <p:sp>
          <p:nvSpPr>
            <p:cNvPr id="8" name="Rectangle 7">
              <a:extLst>
                <a:ext uri="{FF2B5EF4-FFF2-40B4-BE49-F238E27FC236}">
                  <a16:creationId xmlns:a16="http://schemas.microsoft.com/office/drawing/2014/main" id="{71713BF9-A6B4-4905-8A0B-0FAA33AD9F88}"/>
                </a:ext>
              </a:extLst>
            </p:cNvPr>
            <p:cNvSpPr/>
            <p:nvPr/>
          </p:nvSpPr>
          <p:spPr>
            <a:xfrm>
              <a:off x="976215" y="4992548"/>
              <a:ext cx="914400" cy="630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Inform Interested Parties</a:t>
              </a:r>
            </a:p>
          </p:txBody>
        </p:sp>
        <p:grpSp>
          <p:nvGrpSpPr>
            <p:cNvPr id="9" name="Group 8">
              <a:extLst>
                <a:ext uri="{FF2B5EF4-FFF2-40B4-BE49-F238E27FC236}">
                  <a16:creationId xmlns:a16="http://schemas.microsoft.com/office/drawing/2014/main" id="{4B72B2F5-4454-4E65-94C8-57EEC7A0A907}"/>
                </a:ext>
              </a:extLst>
            </p:cNvPr>
            <p:cNvGrpSpPr/>
            <p:nvPr/>
          </p:nvGrpSpPr>
          <p:grpSpPr>
            <a:xfrm>
              <a:off x="758518" y="1303601"/>
              <a:ext cx="1476374" cy="590549"/>
              <a:chOff x="3968" y="186297"/>
              <a:chExt cx="1476374" cy="590549"/>
            </a:xfrm>
          </p:grpSpPr>
          <p:sp>
            <p:nvSpPr>
              <p:cNvPr id="10" name="Arrow: Chevron 9">
                <a:extLst>
                  <a:ext uri="{FF2B5EF4-FFF2-40B4-BE49-F238E27FC236}">
                    <a16:creationId xmlns:a16="http://schemas.microsoft.com/office/drawing/2014/main" id="{0390AC25-8CAA-41D0-8E79-A552FFDE4210}"/>
                  </a:ext>
                </a:extLst>
              </p:cNvPr>
              <p:cNvSpPr/>
              <p:nvPr/>
            </p:nvSpPr>
            <p:spPr>
              <a:xfrm>
                <a:off x="3968" y="186297"/>
                <a:ext cx="1476374" cy="590549"/>
              </a:xfrm>
              <a:prstGeom prst="chevron">
                <a:avLst/>
              </a:prstGeom>
              <a:solidFill>
                <a:srgbClr val="A5A5A5"/>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11" name="Arrow: Chevron 4">
                <a:extLst>
                  <a:ext uri="{FF2B5EF4-FFF2-40B4-BE49-F238E27FC236}">
                    <a16:creationId xmlns:a16="http://schemas.microsoft.com/office/drawing/2014/main" id="{B71234DF-FFC3-4B64-9C1E-93ECC1832B78}"/>
                  </a:ext>
                </a:extLst>
              </p:cNvPr>
              <p:cNvSpPr txBox="1"/>
              <p:nvPr/>
            </p:nvSpPr>
            <p:spPr>
              <a:xfrm>
                <a:off x="299243" y="186297"/>
                <a:ext cx="873827" cy="5905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005" tIns="13335" rIns="13335" bIns="13335"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Project Intake</a:t>
                </a:r>
              </a:p>
            </p:txBody>
          </p:sp>
        </p:grpSp>
      </p:grpSp>
      <p:sp>
        <p:nvSpPr>
          <p:cNvPr id="3" name="Rectangle 2">
            <a:extLst>
              <a:ext uri="{FF2B5EF4-FFF2-40B4-BE49-F238E27FC236}">
                <a16:creationId xmlns:a16="http://schemas.microsoft.com/office/drawing/2014/main" id="{B3729BC1-DBFC-4607-9C8D-26D342F5F40B}"/>
              </a:ext>
            </a:extLst>
          </p:cNvPr>
          <p:cNvSpPr/>
          <p:nvPr/>
        </p:nvSpPr>
        <p:spPr>
          <a:xfrm>
            <a:off x="2697096" y="2180816"/>
            <a:ext cx="9159368" cy="3667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Organization determines that there is a need for standardized clinical data models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Defines a project that includes work to develop standardized clinical data models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Decides to collaborate with CIIC on data modeling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Submits application to CIIC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CIIC reviews application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CIIC community informed that a project has been accepted and can indicate that their organization is an interested party</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012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D28B4-3A42-43FA-8508-67242536C75D}"/>
              </a:ext>
            </a:extLst>
          </p:cNvPr>
          <p:cNvSpPr>
            <a:spLocks noGrp="1"/>
          </p:cNvSpPr>
          <p:nvPr>
            <p:ph type="title"/>
          </p:nvPr>
        </p:nvSpPr>
        <p:spPr/>
        <p:txBody>
          <a:bodyPr/>
          <a:lstStyle/>
          <a:p>
            <a:r>
              <a:rPr lang="en-US" dirty="0"/>
              <a:t>CIIC Project Application</a:t>
            </a:r>
          </a:p>
        </p:txBody>
      </p:sp>
      <p:sp>
        <p:nvSpPr>
          <p:cNvPr id="3" name="Content Placeholder 2">
            <a:extLst>
              <a:ext uri="{FF2B5EF4-FFF2-40B4-BE49-F238E27FC236}">
                <a16:creationId xmlns:a16="http://schemas.microsoft.com/office/drawing/2014/main" id="{66F1E963-C852-4A8F-8F00-DC64F6A81C1B}"/>
              </a:ext>
            </a:extLst>
          </p:cNvPr>
          <p:cNvSpPr>
            <a:spLocks noGrp="1"/>
          </p:cNvSpPr>
          <p:nvPr>
            <p:ph idx="1"/>
          </p:nvPr>
        </p:nvSpPr>
        <p:spPr>
          <a:xfrm>
            <a:off x="838200" y="1545357"/>
            <a:ext cx="10515600" cy="4947518"/>
          </a:xfrm>
        </p:spPr>
        <p:txBody>
          <a:bodyPr>
            <a:normAutofit fontScale="62500" lnSpcReduction="20000"/>
          </a:bodyPr>
          <a:lstStyle/>
          <a:p>
            <a:pPr marL="0" indent="0">
              <a:lnSpc>
                <a:spcPct val="120000"/>
              </a:lnSpc>
              <a:spcBef>
                <a:spcPts val="0"/>
              </a:spcBef>
              <a:buNone/>
            </a:pPr>
            <a:r>
              <a:rPr lang="en-US" dirty="0">
                <a:solidFill>
                  <a:srgbClr val="0070C0"/>
                </a:solidFill>
              </a:rPr>
              <a:t>Project Title</a:t>
            </a:r>
          </a:p>
          <a:p>
            <a:pPr marL="0" indent="0">
              <a:lnSpc>
                <a:spcPct val="120000"/>
              </a:lnSpc>
              <a:spcBef>
                <a:spcPts val="0"/>
              </a:spcBef>
              <a:buNone/>
            </a:pPr>
            <a:r>
              <a:rPr lang="en-US" dirty="0">
                <a:solidFill>
                  <a:srgbClr val="0070C0"/>
                </a:solidFill>
              </a:rPr>
              <a:t>Primary contact</a:t>
            </a:r>
          </a:p>
          <a:p>
            <a:pPr marL="0" indent="0">
              <a:lnSpc>
                <a:spcPct val="120000"/>
              </a:lnSpc>
              <a:spcBef>
                <a:spcPts val="0"/>
              </a:spcBef>
              <a:buNone/>
            </a:pPr>
            <a:r>
              <a:rPr lang="en-US" dirty="0">
                <a:solidFill>
                  <a:srgbClr val="0070C0"/>
                </a:solidFill>
              </a:rPr>
              <a:t>Organization</a:t>
            </a:r>
          </a:p>
          <a:p>
            <a:pPr lvl="1">
              <a:lnSpc>
                <a:spcPct val="120000"/>
              </a:lnSpc>
              <a:spcBef>
                <a:spcPts val="0"/>
              </a:spcBef>
            </a:pPr>
            <a:r>
              <a:rPr lang="en-US" dirty="0"/>
              <a:t>List your primary organization affiliation related to this project</a:t>
            </a:r>
          </a:p>
          <a:p>
            <a:pPr marL="0" indent="0">
              <a:lnSpc>
                <a:spcPct val="120000"/>
              </a:lnSpc>
              <a:spcBef>
                <a:spcPts val="0"/>
              </a:spcBef>
              <a:buNone/>
            </a:pPr>
            <a:r>
              <a:rPr lang="en-US" dirty="0">
                <a:solidFill>
                  <a:srgbClr val="0070C0"/>
                </a:solidFill>
              </a:rPr>
              <a:t>Email</a:t>
            </a:r>
          </a:p>
          <a:p>
            <a:pPr marL="0" indent="0">
              <a:lnSpc>
                <a:spcPct val="120000"/>
              </a:lnSpc>
              <a:spcBef>
                <a:spcPts val="0"/>
              </a:spcBef>
              <a:buNone/>
            </a:pPr>
            <a:r>
              <a:rPr lang="en-US" dirty="0">
                <a:solidFill>
                  <a:srgbClr val="0070C0"/>
                </a:solidFill>
              </a:rPr>
              <a:t>Phone</a:t>
            </a:r>
          </a:p>
          <a:p>
            <a:pPr marL="0" indent="0">
              <a:lnSpc>
                <a:spcPct val="120000"/>
              </a:lnSpc>
              <a:spcBef>
                <a:spcPts val="0"/>
              </a:spcBef>
              <a:buNone/>
            </a:pPr>
            <a:r>
              <a:rPr lang="en-US" dirty="0">
                <a:solidFill>
                  <a:srgbClr val="0070C0"/>
                </a:solidFill>
              </a:rPr>
              <a:t>Formal team collaborators</a:t>
            </a:r>
          </a:p>
          <a:p>
            <a:pPr lvl="1">
              <a:lnSpc>
                <a:spcPct val="120000"/>
              </a:lnSpc>
              <a:spcBef>
                <a:spcPts val="0"/>
              </a:spcBef>
            </a:pPr>
            <a:r>
              <a:rPr lang="en-US" dirty="0"/>
              <a:t>Include all additional stakeholder involvement e.g., clinical, technical, informatics, terminology, process, implementer, system, health IT developer, health information exchange (HIE), registry or other, patient advocates. Describe briefly how they will be involved with the project?</a:t>
            </a:r>
          </a:p>
          <a:p>
            <a:pPr marL="0" indent="0">
              <a:lnSpc>
                <a:spcPct val="120000"/>
              </a:lnSpc>
              <a:spcBef>
                <a:spcPts val="0"/>
              </a:spcBef>
              <a:buNone/>
            </a:pPr>
            <a:r>
              <a:rPr lang="en-US" dirty="0">
                <a:solidFill>
                  <a:srgbClr val="0070C0"/>
                </a:solidFill>
              </a:rPr>
              <a:t>Project scope</a:t>
            </a:r>
          </a:p>
          <a:p>
            <a:pPr lvl="1">
              <a:lnSpc>
                <a:spcPct val="120000"/>
              </a:lnSpc>
              <a:spcBef>
                <a:spcPts val="0"/>
              </a:spcBef>
            </a:pPr>
            <a:r>
              <a:rPr lang="en-US" dirty="0"/>
              <a:t>Ensure that your scope statement is clear and concise</a:t>
            </a:r>
          </a:p>
          <a:p>
            <a:pPr marL="0" indent="0">
              <a:lnSpc>
                <a:spcPct val="120000"/>
              </a:lnSpc>
              <a:spcBef>
                <a:spcPts val="0"/>
              </a:spcBef>
              <a:buNone/>
            </a:pPr>
            <a:r>
              <a:rPr lang="en-US" dirty="0">
                <a:solidFill>
                  <a:srgbClr val="0070C0"/>
                </a:solidFill>
              </a:rPr>
              <a:t>Goals</a:t>
            </a:r>
          </a:p>
          <a:p>
            <a:pPr lvl="1">
              <a:lnSpc>
                <a:spcPct val="120000"/>
              </a:lnSpc>
              <a:spcBef>
                <a:spcPts val="0"/>
              </a:spcBef>
            </a:pPr>
            <a:r>
              <a:rPr lang="en-US" dirty="0"/>
              <a:t>Describe your project goals and use case(s)</a:t>
            </a:r>
          </a:p>
          <a:p>
            <a:pPr marL="0" indent="0">
              <a:lnSpc>
                <a:spcPct val="120000"/>
              </a:lnSpc>
              <a:spcBef>
                <a:spcPts val="0"/>
              </a:spcBef>
              <a:buNone/>
            </a:pPr>
            <a:r>
              <a:rPr lang="en-US" dirty="0">
                <a:solidFill>
                  <a:srgbClr val="0070C0"/>
                </a:solidFill>
              </a:rPr>
              <a:t>Value proposition</a:t>
            </a:r>
          </a:p>
          <a:p>
            <a:pPr lvl="1">
              <a:lnSpc>
                <a:spcPct val="120000"/>
              </a:lnSpc>
              <a:spcBef>
                <a:spcPts val="0"/>
              </a:spcBef>
            </a:pPr>
            <a:r>
              <a:rPr lang="en-US" dirty="0"/>
              <a:t>Explain the expected value of the project, from the perspective of both the project team itself, and also from that of your external stakeholders. In articulating this value proposition, consider different perspectives such as improvement of economic or health outcomes, regulatory, process of care, safety, interoperability, multidisciplinary, patient-centered.</a:t>
            </a:r>
          </a:p>
          <a:p>
            <a:pPr marL="0" indent="0">
              <a:buNone/>
            </a:pPr>
            <a:endParaRPr lang="en-US" dirty="0"/>
          </a:p>
        </p:txBody>
      </p:sp>
    </p:spTree>
    <p:extLst>
      <p:ext uri="{BB962C8B-B14F-4D97-AF65-F5344CB8AC3E}">
        <p14:creationId xmlns:p14="http://schemas.microsoft.com/office/powerpoint/2010/main" val="542354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D28B4-3A42-43FA-8508-67242536C75D}"/>
              </a:ext>
            </a:extLst>
          </p:cNvPr>
          <p:cNvSpPr>
            <a:spLocks noGrp="1"/>
          </p:cNvSpPr>
          <p:nvPr>
            <p:ph type="title"/>
          </p:nvPr>
        </p:nvSpPr>
        <p:spPr/>
        <p:txBody>
          <a:bodyPr/>
          <a:lstStyle/>
          <a:p>
            <a:r>
              <a:rPr lang="en-US" dirty="0"/>
              <a:t>CIIC Project Application</a:t>
            </a:r>
          </a:p>
        </p:txBody>
      </p:sp>
      <p:sp>
        <p:nvSpPr>
          <p:cNvPr id="3" name="Content Placeholder 2">
            <a:extLst>
              <a:ext uri="{FF2B5EF4-FFF2-40B4-BE49-F238E27FC236}">
                <a16:creationId xmlns:a16="http://schemas.microsoft.com/office/drawing/2014/main" id="{66F1E963-C852-4A8F-8F00-DC64F6A81C1B}"/>
              </a:ext>
            </a:extLst>
          </p:cNvPr>
          <p:cNvSpPr>
            <a:spLocks noGrp="1"/>
          </p:cNvSpPr>
          <p:nvPr>
            <p:ph idx="1"/>
          </p:nvPr>
        </p:nvSpPr>
        <p:spPr>
          <a:xfrm>
            <a:off x="491490" y="1440180"/>
            <a:ext cx="11452860" cy="4766310"/>
          </a:xfrm>
        </p:spPr>
        <p:txBody>
          <a:bodyPr>
            <a:normAutofit fontScale="77500" lnSpcReduction="20000"/>
          </a:bodyPr>
          <a:lstStyle/>
          <a:p>
            <a:pPr marL="0" indent="0">
              <a:spcBef>
                <a:spcPts val="0"/>
              </a:spcBef>
              <a:buNone/>
            </a:pPr>
            <a:r>
              <a:rPr lang="en-US" dirty="0">
                <a:solidFill>
                  <a:srgbClr val="0070C0"/>
                </a:solidFill>
              </a:rPr>
              <a:t>Deliverables</a:t>
            </a:r>
          </a:p>
          <a:p>
            <a:pPr lvl="1">
              <a:spcBef>
                <a:spcPts val="0"/>
              </a:spcBef>
            </a:pPr>
            <a:r>
              <a:rPr lang="en-US" dirty="0"/>
              <a:t>What are the expected project deliverables? Describe the potential for reuse in other settings. How will this project’s output represent an improvement from the current state? Please include project phases if appropriate, to help us understand what portion is in scope for the next 6-12mo. </a:t>
            </a:r>
          </a:p>
          <a:p>
            <a:pPr marL="0" indent="0">
              <a:spcBef>
                <a:spcPts val="0"/>
              </a:spcBef>
              <a:buNone/>
            </a:pPr>
            <a:r>
              <a:rPr lang="en-US" dirty="0">
                <a:solidFill>
                  <a:srgbClr val="0070C0"/>
                </a:solidFill>
              </a:rPr>
              <a:t>Implementation</a:t>
            </a:r>
          </a:p>
          <a:p>
            <a:pPr lvl="1">
              <a:spcBef>
                <a:spcPts val="0"/>
              </a:spcBef>
            </a:pPr>
            <a:r>
              <a:rPr lang="en-US" dirty="0"/>
              <a:t>Describe the implementation plan for the project, including testing and validation.</a:t>
            </a:r>
          </a:p>
          <a:p>
            <a:pPr marL="0" indent="0">
              <a:spcBef>
                <a:spcPts val="0"/>
              </a:spcBef>
              <a:buNone/>
            </a:pPr>
            <a:r>
              <a:rPr lang="en-US" dirty="0">
                <a:solidFill>
                  <a:srgbClr val="0070C0"/>
                </a:solidFill>
              </a:rPr>
              <a:t>Relationship to existing work</a:t>
            </a:r>
          </a:p>
          <a:p>
            <a:pPr lvl="1">
              <a:spcBef>
                <a:spcPts val="0"/>
              </a:spcBef>
            </a:pPr>
            <a:r>
              <a:rPr lang="en-US" dirty="0"/>
              <a:t>Is there existing content that may be related or overlapping? Will you reuse content from other sources where clinically appropriate?</a:t>
            </a:r>
          </a:p>
          <a:p>
            <a:pPr marL="0" indent="0">
              <a:spcBef>
                <a:spcPts val="0"/>
              </a:spcBef>
              <a:buNone/>
            </a:pPr>
            <a:r>
              <a:rPr lang="en-US" dirty="0">
                <a:solidFill>
                  <a:srgbClr val="0070C0"/>
                </a:solidFill>
              </a:rPr>
              <a:t>Resources</a:t>
            </a:r>
          </a:p>
          <a:p>
            <a:pPr lvl="1">
              <a:spcBef>
                <a:spcPts val="0"/>
              </a:spcBef>
            </a:pPr>
            <a:r>
              <a:rPr lang="en-US" dirty="0"/>
              <a:t>List the resources i.e., time, financial, data, human capital that you have available to support the project. What additional resources do you anticipate needing, regardless of whether you plan to pursue them through CIIC, or separately?</a:t>
            </a:r>
          </a:p>
          <a:p>
            <a:pPr marL="0" indent="0">
              <a:spcBef>
                <a:spcPts val="0"/>
              </a:spcBef>
              <a:buNone/>
            </a:pPr>
            <a:r>
              <a:rPr lang="en-US" dirty="0">
                <a:solidFill>
                  <a:srgbClr val="0070C0"/>
                </a:solidFill>
              </a:rPr>
              <a:t>Sustainability</a:t>
            </a:r>
          </a:p>
          <a:p>
            <a:pPr lvl="1">
              <a:spcBef>
                <a:spcPts val="0"/>
              </a:spcBef>
            </a:pPr>
            <a:r>
              <a:rPr lang="en-US" dirty="0"/>
              <a:t>Do you intend to support maintenance of this content through ongoing stewardship? How often do you expect to update this content and respond to feedback? Who is the steward, if already identified?</a:t>
            </a:r>
          </a:p>
          <a:p>
            <a:pPr marL="0" indent="0">
              <a:spcBef>
                <a:spcPts val="0"/>
              </a:spcBef>
              <a:buNone/>
            </a:pPr>
            <a:r>
              <a:rPr lang="en-US" dirty="0">
                <a:solidFill>
                  <a:srgbClr val="0070C0"/>
                </a:solidFill>
              </a:rPr>
              <a:t>Licensing of intellectual property</a:t>
            </a:r>
          </a:p>
          <a:p>
            <a:pPr lvl="1">
              <a:spcBef>
                <a:spcPts val="0"/>
              </a:spcBef>
            </a:pPr>
            <a:r>
              <a:rPr lang="en-US" dirty="0"/>
              <a:t>Will your content be available through open source? Are there any intellectual property issues you anticipate?</a:t>
            </a:r>
          </a:p>
          <a:p>
            <a:pPr marL="0" indent="0">
              <a:spcBef>
                <a:spcPts val="0"/>
              </a:spcBef>
              <a:buNone/>
            </a:pPr>
            <a:r>
              <a:rPr lang="en-US" dirty="0">
                <a:solidFill>
                  <a:srgbClr val="0070C0"/>
                </a:solidFill>
              </a:rPr>
              <a:t>Project links and attachments</a:t>
            </a:r>
          </a:p>
          <a:p>
            <a:pPr lvl="1">
              <a:spcBef>
                <a:spcPts val="0"/>
              </a:spcBef>
            </a:pPr>
            <a:r>
              <a:rPr lang="en-US" dirty="0"/>
              <a:t>If you have project documents and links you'd like to share with CIIC, please upload them here.</a:t>
            </a:r>
          </a:p>
        </p:txBody>
      </p:sp>
    </p:spTree>
    <p:extLst>
      <p:ext uri="{BB962C8B-B14F-4D97-AF65-F5344CB8AC3E}">
        <p14:creationId xmlns:p14="http://schemas.microsoft.com/office/powerpoint/2010/main" val="208466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95BB-3282-46E8-A81E-7D7F70F0347B}"/>
              </a:ext>
            </a:extLst>
          </p:cNvPr>
          <p:cNvSpPr>
            <a:spLocks noGrp="1"/>
          </p:cNvSpPr>
          <p:nvPr>
            <p:ph type="title"/>
          </p:nvPr>
        </p:nvSpPr>
        <p:spPr/>
        <p:txBody>
          <a:bodyPr/>
          <a:lstStyle/>
          <a:p>
            <a:r>
              <a:rPr lang="en-US" dirty="0"/>
              <a:t>CIIC Commitments</a:t>
            </a:r>
          </a:p>
        </p:txBody>
      </p:sp>
      <p:sp>
        <p:nvSpPr>
          <p:cNvPr id="3" name="Content Placeholder 2">
            <a:extLst>
              <a:ext uri="{FF2B5EF4-FFF2-40B4-BE49-F238E27FC236}">
                <a16:creationId xmlns:a16="http://schemas.microsoft.com/office/drawing/2014/main" id="{A7BB5299-D9B4-4782-8B19-7EA58F792AE1}"/>
              </a:ext>
            </a:extLst>
          </p:cNvPr>
          <p:cNvSpPr>
            <a:spLocks noGrp="1"/>
          </p:cNvSpPr>
          <p:nvPr>
            <p:ph idx="1"/>
          </p:nvPr>
        </p:nvSpPr>
        <p:spPr>
          <a:xfrm>
            <a:off x="838200" y="1360940"/>
            <a:ext cx="10515600" cy="4755417"/>
          </a:xfrm>
        </p:spPr>
        <p:txBody>
          <a:bodyPr>
            <a:normAutofit fontScale="92500" lnSpcReduction="10000"/>
          </a:bodyPr>
          <a:lstStyle/>
          <a:p>
            <a:pPr lvl="0">
              <a:buFont typeface="Wingdings" pitchFamily="2" charset="2"/>
              <a:buChar char="ü"/>
            </a:pPr>
            <a:r>
              <a:rPr lang="en-US" dirty="0"/>
              <a:t>Respond to feedback and engage external participants</a:t>
            </a:r>
          </a:p>
          <a:p>
            <a:pPr lvl="0">
              <a:buFont typeface="Wingdings" pitchFamily="2" charset="2"/>
              <a:buChar char="ü"/>
            </a:pPr>
            <a:r>
              <a:rPr lang="en-US" dirty="0"/>
              <a:t>Use open source with allowable use of IP</a:t>
            </a:r>
          </a:p>
          <a:p>
            <a:pPr lvl="0">
              <a:buFont typeface="Wingdings" pitchFamily="2" charset="2"/>
              <a:buChar char="ü"/>
            </a:pPr>
            <a:r>
              <a:rPr lang="en-US" dirty="0"/>
              <a:t>Have a primary focus on data captured at the point of care </a:t>
            </a:r>
          </a:p>
          <a:p>
            <a:pPr lvl="0">
              <a:buFont typeface="Wingdings" pitchFamily="2" charset="2"/>
              <a:buChar char="ü"/>
            </a:pPr>
            <a:r>
              <a:rPr lang="en-US" dirty="0"/>
              <a:t>Agree to utilize shared process and tooling </a:t>
            </a:r>
          </a:p>
          <a:p>
            <a:pPr lvl="0">
              <a:buFont typeface="Wingdings" pitchFamily="2" charset="2"/>
              <a:buChar char="ü"/>
            </a:pPr>
            <a:r>
              <a:rPr lang="en-US" dirty="0"/>
              <a:t>Agree to a consensus- and standards-based technical approach </a:t>
            </a:r>
          </a:p>
          <a:p>
            <a:pPr lvl="0">
              <a:buFont typeface="Wingdings" pitchFamily="2" charset="2"/>
              <a:buChar char="ü"/>
            </a:pPr>
            <a:r>
              <a:rPr lang="en-US" dirty="0"/>
              <a:t>Will reuse existing content if appropriate to the use case </a:t>
            </a:r>
          </a:p>
          <a:p>
            <a:pPr lvl="0">
              <a:buFont typeface="Wingdings" pitchFamily="2" charset="2"/>
              <a:buChar char="ü"/>
            </a:pPr>
            <a:r>
              <a:rPr lang="en-US" dirty="0"/>
              <a:t>Transparency from sharing ongoing progress and developed content through CIIC</a:t>
            </a:r>
          </a:p>
          <a:p>
            <a:pPr lvl="0">
              <a:buFont typeface="Wingdings" pitchFamily="2" charset="2"/>
              <a:buChar char="ü"/>
            </a:pPr>
            <a:r>
              <a:rPr lang="en-US" dirty="0"/>
              <a:t>Ongoing stewardship of content</a:t>
            </a:r>
          </a:p>
          <a:p>
            <a:pPr lvl="0">
              <a:buFont typeface="Wingdings" pitchFamily="2" charset="2"/>
              <a:buChar char="ü"/>
            </a:pPr>
            <a:r>
              <a:rPr lang="en-US" dirty="0"/>
              <a:t>Implementation and real-world use of what is developed</a:t>
            </a:r>
          </a:p>
          <a:p>
            <a:pPr lvl="0">
              <a:buFont typeface="Wingdings" pitchFamily="2" charset="2"/>
              <a:buChar char="ü"/>
            </a:pPr>
            <a:r>
              <a:rPr lang="en-US" dirty="0"/>
              <a:t>Quality assurance and testing </a:t>
            </a:r>
          </a:p>
          <a:p>
            <a:endParaRPr lang="en-US" dirty="0"/>
          </a:p>
        </p:txBody>
      </p:sp>
    </p:spTree>
    <p:extLst>
      <p:ext uri="{BB962C8B-B14F-4D97-AF65-F5344CB8AC3E}">
        <p14:creationId xmlns:p14="http://schemas.microsoft.com/office/powerpoint/2010/main" val="1945921193"/>
      </p:ext>
    </p:extLst>
  </p:cSld>
  <p:clrMapOvr>
    <a:masterClrMapping/>
  </p:clrMapOvr>
</p:sld>
</file>

<file path=ppt/theme/theme1.xml><?xml version="1.0" encoding="utf-8"?>
<a:theme xmlns:a="http://schemas.openxmlformats.org/drawingml/2006/main" name="HSPC Slide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2559</Words>
  <Application>Microsoft Macintosh PowerPoint</Application>
  <PresentationFormat>Widescreen</PresentationFormat>
  <Paragraphs>522</Paragraphs>
  <Slides>30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Baskerville</vt:lpstr>
      <vt:lpstr>Calibri</vt:lpstr>
      <vt:lpstr>Calibri Light</vt:lpstr>
      <vt:lpstr>Courier New</vt:lpstr>
      <vt:lpstr>Helvetica</vt:lpstr>
      <vt:lpstr>Open Sans</vt:lpstr>
      <vt:lpstr>Symbol</vt:lpstr>
      <vt:lpstr>Wingdings</vt:lpstr>
      <vt:lpstr>HSPC Slide template</vt:lpstr>
      <vt:lpstr>Projects Overview</vt:lpstr>
      <vt:lpstr>Projects Workgroup </vt:lpstr>
      <vt:lpstr>Projects</vt:lpstr>
      <vt:lpstr>Process Model Scope</vt:lpstr>
      <vt:lpstr>Process Model Overview</vt:lpstr>
      <vt:lpstr>Project Intake</vt:lpstr>
      <vt:lpstr>CIIC Project Application</vt:lpstr>
      <vt:lpstr>CIIC Project Application</vt:lpstr>
      <vt:lpstr>CIIC Commitments</vt:lpstr>
      <vt:lpstr>CIIC Commitments</vt:lpstr>
      <vt:lpstr>Project Acceptance Criteria</vt:lpstr>
      <vt:lpstr>Project Engagement/Enrollment</vt:lpstr>
      <vt:lpstr>CIIC Project Partners</vt:lpstr>
      <vt:lpstr>Registries on FHIR: Needs Addressed</vt:lpstr>
      <vt:lpstr>Registries on FHIR: Challenges</vt:lpstr>
      <vt:lpstr>Registries on FHIR: Process</vt:lpstr>
      <vt:lpstr>minimal Common Oncology Data Elements: Cancer Interoperability Project</vt:lpstr>
      <vt:lpstr>Model Production Tooling and Pipeline Being used for SHR / mCODE and multiple Gov’t projects</vt:lpstr>
      <vt:lpstr>PowerPoint Presentation</vt:lpstr>
      <vt:lpstr>PowerPoint Presentation</vt:lpstr>
      <vt:lpstr>Define Requirements</vt:lpstr>
      <vt:lpstr>Context of Use</vt:lpstr>
      <vt:lpstr>Data Requirements</vt:lpstr>
      <vt:lpstr>Create Models</vt:lpstr>
      <vt:lpstr>Model Repository and Model Adoption</vt:lpstr>
      <vt:lpstr>Model Creation Process (Proposed)</vt:lpstr>
      <vt:lpstr>Process Model Overview</vt:lpstr>
      <vt:lpstr>Dependencies and Roadblocks</vt:lpstr>
      <vt:lpstr>Potential for Projects to Advance Logica Health</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Projects Overview</dc:title>
  <dc:creator>Julia Skapik</dc:creator>
  <cp:lastModifiedBy>Julia Skapik</cp:lastModifiedBy>
  <cp:revision>8</cp:revision>
  <dcterms:created xsi:type="dcterms:W3CDTF">2019-07-11T15:11:37Z</dcterms:created>
  <dcterms:modified xsi:type="dcterms:W3CDTF">2019-07-11T19:33:17Z</dcterms:modified>
</cp:coreProperties>
</file>