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716" r:id="rId2"/>
    <p:sldId id="794" r:id="rId3"/>
    <p:sldId id="795" r:id="rId4"/>
    <p:sldId id="532" r:id="rId5"/>
    <p:sldId id="915" r:id="rId6"/>
    <p:sldId id="859" r:id="rId7"/>
    <p:sldId id="913" r:id="rId8"/>
    <p:sldId id="916" r:id="rId9"/>
    <p:sldId id="921" r:id="rId10"/>
    <p:sldId id="572" r:id="rId11"/>
    <p:sldId id="910" r:id="rId12"/>
    <p:sldId id="922" r:id="rId13"/>
    <p:sldId id="923" r:id="rId14"/>
    <p:sldId id="585" r:id="rId15"/>
    <p:sldId id="586" r:id="rId16"/>
    <p:sldId id="589" r:id="rId17"/>
    <p:sldId id="914" r:id="rId18"/>
    <p:sldId id="695" r:id="rId19"/>
    <p:sldId id="912" r:id="rId20"/>
    <p:sldId id="925" r:id="rId21"/>
    <p:sldId id="934" r:id="rId22"/>
    <p:sldId id="926" r:id="rId23"/>
    <p:sldId id="886" r:id="rId24"/>
    <p:sldId id="887" r:id="rId25"/>
    <p:sldId id="927" r:id="rId26"/>
    <p:sldId id="928" r:id="rId27"/>
    <p:sldId id="929" r:id="rId28"/>
    <p:sldId id="930" r:id="rId29"/>
    <p:sldId id="932" r:id="rId30"/>
    <p:sldId id="679" r:id="rId31"/>
    <p:sldId id="907" r:id="rId32"/>
    <p:sldId id="908" r:id="rId33"/>
    <p:sldId id="858" r:id="rId34"/>
    <p:sldId id="931" r:id="rId35"/>
    <p:sldId id="935" r:id="rId36"/>
    <p:sldId id="681" r:id="rId37"/>
    <p:sldId id="936" r:id="rId38"/>
    <p:sldId id="937" r:id="rId39"/>
    <p:sldId id="918" r:id="rId40"/>
    <p:sldId id="917" r:id="rId41"/>
    <p:sldId id="920" r:id="rId42"/>
    <p:sldId id="919" r:id="rId43"/>
    <p:sldId id="948" r:id="rId44"/>
    <p:sldId id="938" r:id="rId45"/>
    <p:sldId id="939" r:id="rId46"/>
    <p:sldId id="940" r:id="rId47"/>
    <p:sldId id="941" r:id="rId48"/>
    <p:sldId id="947" r:id="rId49"/>
    <p:sldId id="942" r:id="rId50"/>
    <p:sldId id="943" r:id="rId51"/>
    <p:sldId id="944" r:id="rId52"/>
    <p:sldId id="945" r:id="rId53"/>
    <p:sldId id="946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C3C3"/>
    <a:srgbClr val="FBDF77"/>
    <a:srgbClr val="9FDAF4"/>
    <a:srgbClr val="FFFFB1"/>
    <a:srgbClr val="FFFEFD"/>
    <a:srgbClr val="EEEBF1"/>
    <a:srgbClr val="FBDE76"/>
    <a:srgbClr val="CCCCCC"/>
    <a:srgbClr val="9FDBF2"/>
    <a:srgbClr val="5191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73"/>
    <p:restoredTop sz="93360"/>
  </p:normalViewPr>
  <p:slideViewPr>
    <p:cSldViewPr snapToGrid="0" snapToObjects="1">
      <p:cViewPr varScale="1">
        <p:scale>
          <a:sx n="79" d="100"/>
          <a:sy n="79" d="100"/>
        </p:scale>
        <p:origin x="1504" y="192"/>
      </p:cViewPr>
      <p:guideLst/>
    </p:cSldViewPr>
  </p:slideViewPr>
  <p:outlineViewPr>
    <p:cViewPr>
      <p:scale>
        <a:sx n="33" d="100"/>
        <a:sy n="33" d="100"/>
      </p:scale>
      <p:origin x="0" y="-1536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3" d="100"/>
          <a:sy n="73" d="100"/>
        </p:scale>
        <p:origin x="351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1" Type="http://schemas.openxmlformats.org/officeDocument/2006/relationships/slide" Target="slides/slide19.xml"/><Relationship Id="rId12" Type="http://schemas.openxmlformats.org/officeDocument/2006/relationships/slide" Target="slides/slide23.xml"/><Relationship Id="rId13" Type="http://schemas.openxmlformats.org/officeDocument/2006/relationships/slide" Target="slides/slide24.xml"/><Relationship Id="rId14" Type="http://schemas.openxmlformats.org/officeDocument/2006/relationships/slide" Target="slides/slide25.xml"/><Relationship Id="rId15" Type="http://schemas.openxmlformats.org/officeDocument/2006/relationships/slide" Target="slides/slide30.xml"/><Relationship Id="rId16" Type="http://schemas.openxmlformats.org/officeDocument/2006/relationships/slide" Target="slides/slide31.xml"/><Relationship Id="rId17" Type="http://schemas.openxmlformats.org/officeDocument/2006/relationships/slide" Target="slides/slide32.xml"/><Relationship Id="rId1" Type="http://schemas.openxmlformats.org/officeDocument/2006/relationships/slide" Target="slides/slide1.xml"/><Relationship Id="rId2" Type="http://schemas.openxmlformats.org/officeDocument/2006/relationships/slide" Target="slides/slide6.xml"/><Relationship Id="rId3" Type="http://schemas.openxmlformats.org/officeDocument/2006/relationships/slide" Target="slides/slide7.xml"/><Relationship Id="rId4" Type="http://schemas.openxmlformats.org/officeDocument/2006/relationships/slide" Target="slides/slide10.xml"/><Relationship Id="rId5" Type="http://schemas.openxmlformats.org/officeDocument/2006/relationships/slide" Target="slides/slide11.xml"/><Relationship Id="rId6" Type="http://schemas.openxmlformats.org/officeDocument/2006/relationships/slide" Target="slides/slide14.xml"/><Relationship Id="rId7" Type="http://schemas.openxmlformats.org/officeDocument/2006/relationships/slide" Target="slides/slide15.xml"/><Relationship Id="rId8" Type="http://schemas.openxmlformats.org/officeDocument/2006/relationships/slide" Target="slides/slide16.xml"/><Relationship Id="rId9" Type="http://schemas.openxmlformats.org/officeDocument/2006/relationships/slide" Target="slides/slide17.xml"/><Relationship Id="rId10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58826-C10A-2946-B82E-E304C9E57CFE}" type="datetimeFigureOut">
              <a:rPr lang="en-US" smtClean="0"/>
              <a:t>10/7/19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B120F4-AA95-614E-A353-C9E2DA0299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94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University of Pittsburgh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09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80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87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19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insights gained from our observations and interviews in the ICU informed the revision of our preliminary prototypes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78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Using descriptive coding</a:t>
            </a: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04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94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Patient context information: history, physical examination, and presenting symptoms; assessment and plan, length of stay, and active problems list; links to relevant notes and consults.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 pitchFamily="2" charset="0"/>
                <a:ea typeface="Helvetica Light" charset="0"/>
                <a:cs typeface="Helvetica Light" charset="0"/>
              </a:rPr>
              <a:t>New data: diagnostics, cultures, and select relevant labs. </a:t>
            </a: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66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Patient context information: history, physical examination, and presenting symptoms; assessment and plan, length of stay, and active problems list; links to relevant notes and consults.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 pitchFamily="2" charset="0"/>
                <a:ea typeface="Helvetica Light" charset="0"/>
                <a:cs typeface="Helvetica Light" charset="0"/>
              </a:rPr>
              <a:t>New data: diagnostics, cultures, and select relevant labs. </a:t>
            </a: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132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Helvetica" pitchFamily="2" charset="0"/>
              </a:rPr>
              <a:t>A</a:t>
            </a:r>
            <a:r>
              <a:rPr lang="en-US" sz="1400" b="1" dirty="0">
                <a:latin typeface="Helvetica" pitchFamily="2" charset="0"/>
              </a:rPr>
              <a:t> more effective allocation of attention </a:t>
            </a:r>
            <a:r>
              <a:rPr lang="en-US" sz="1400" dirty="0">
                <a:latin typeface="Helvetica" pitchFamily="2" charset="0"/>
              </a:rPr>
              <a:t>may be indicated by*: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shorter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scanpaths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reduced number of saccades and fixations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a higher fixation/saccade ratio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reduced spatial density of 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gazepoints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</a:rPr>
              <a:t>a higher ratio of on-target vs. all-target fixations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45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Significant changes: further study is needed to compare general definitions based on the magnitude of a change (compared to overall parameter variance) to alternative approaches, such as definitions that take specific disease mechanisms into account.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9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Helvetica" pitchFamily="2" charset="0"/>
                <a:ea typeface="Helvetica Light" charset="0"/>
                <a:cs typeface="Helvetica Light" charset="0"/>
              </a:rPr>
              <a:t>1300 data points / patient / day  - UIs identified as the key problem – EMRs were </a:t>
            </a: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conceived as accounting tools - A study evaluated the graphical displays of lab tests in 8 EMRs using criteria for optimal graphs: none of the EMRs met all criteria.</a:t>
            </a: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79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Significant changes: further study is needed to compare general definitions based on the magnitude of a change (compared to overall parameter variance) to alternative approaches, such as definitions that take specific disease mechanisms into account.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56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860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02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681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406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10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056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328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8575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53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873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959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of the these visualization strategies have been demonstrated to reduce cognitive load and medical errors. However, they are not commonly used in healthcare.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5488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of the these visualization strategies have been demonstrated to reduce cognitive load and medical errors. However, they are not commonly used in healthcare.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285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954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519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0499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947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416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395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576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Helvetica" pitchFamily="2" charset="0"/>
                <a:ea typeface="Helvetica Light" charset="0"/>
                <a:cs typeface="Helvetica Light" charset="0"/>
              </a:rPr>
              <a:t>1300 data points / patient / day  - UIs identified as the key problem – EMRs were </a:t>
            </a: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conceived as accounting tools - A study evaluated the graphical displays of lab tests in 8 EMRs using criteria for optimal graphs: none of the EMRs met all criteria.</a:t>
            </a: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46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5609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673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45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of the these visualization strategies have been demonstrated to reduce cognitive load and medical errors. However, they are not commonly used in healthcare.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20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indicator and replace prototype screenshot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8649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Using descriptive coding</a:t>
            </a: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92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Workarounds: note templates, manual annotations on paper</a:t>
            </a: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B120F4-AA95-614E-A353-C9E2DA0299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33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5C1E-2F92-0047-A670-6F08FC53704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CEF4-B386-5F48-B611-43998BD7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5C1E-2F92-0047-A670-6F08FC53704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CEF4-B386-5F48-B611-43998BD7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330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5C1E-2F92-0047-A670-6F08FC53704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CEF4-B386-5F48-B611-43998BD7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05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5C1E-2F92-0047-A670-6F08FC53704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CEF4-B386-5F48-B611-43998BD7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7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5C1E-2F92-0047-A670-6F08FC53704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CEF4-B386-5F48-B611-43998BD7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3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5C1E-2F92-0047-A670-6F08FC53704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CEF4-B386-5F48-B611-43998BD7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051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5C1E-2F92-0047-A670-6F08FC53704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CEF4-B386-5F48-B611-43998BD7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7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5C1E-2F92-0047-A670-6F08FC53704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CEF4-B386-5F48-B611-43998BD7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02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5C1E-2F92-0047-A670-6F08FC53704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CEF4-B386-5F48-B611-43998BD7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54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5C1E-2F92-0047-A670-6F08FC53704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CEF4-B386-5F48-B611-43998BD7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365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5C1E-2F92-0047-A670-6F08FC53704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8CEF4-B386-5F48-B611-43998BD7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8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D35C1E-2F92-0047-A670-6F08FC537048}" type="datetimeFigureOut">
              <a:rPr lang="en-US" smtClean="0"/>
              <a:t>10/7/19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8CEF4-B386-5F48-B611-43998BD73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4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5" Type="http://schemas.openxmlformats.org/officeDocument/2006/relationships/image" Target="../media/image17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8.png"/><Relationship Id="rId5" Type="http://schemas.openxmlformats.org/officeDocument/2006/relationships/image" Target="../media/image17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5" Type="http://schemas.openxmlformats.org/officeDocument/2006/relationships/image" Target="../media/image17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9.tiff"/><Relationship Id="rId5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2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635125" y="4376978"/>
            <a:ext cx="8921750" cy="118487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  <a:ea typeface="Helvetica Neue" panose="02000503000000020004" pitchFamily="2" charset="0"/>
                <a:cs typeface="Arial" panose="020B0604020202020204" pitchFamily="34" charset="0"/>
              </a:rPr>
              <a:t>Novel graphical representations </a:t>
            </a:r>
          </a:p>
          <a:p>
            <a:pPr>
              <a:spcBef>
                <a:spcPts val="0"/>
              </a:spcBef>
            </a:pPr>
            <a:r>
              <a:rPr lang="en-US" sz="4000" dirty="0">
                <a:solidFill>
                  <a:schemeClr val="bg1"/>
                </a:solidFill>
                <a:ea typeface="Helvetica Neue" panose="02000503000000020004" pitchFamily="2" charset="0"/>
                <a:cs typeface="Arial" panose="020B0604020202020204" pitchFamily="34" charset="0"/>
              </a:rPr>
              <a:t>of patient data in the EMR</a:t>
            </a:r>
            <a:endParaRPr lang="en-US" sz="32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algn="l">
              <a:spcBef>
                <a:spcPts val="0"/>
              </a:spcBef>
            </a:pPr>
            <a:endParaRPr lang="en-US" sz="36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B36C8AF-A482-A444-B4E3-90312D6E694E}"/>
              </a:ext>
            </a:extLst>
          </p:cNvPr>
          <p:cNvSpPr txBox="1">
            <a:spLocks/>
          </p:cNvSpPr>
          <p:nvPr/>
        </p:nvSpPr>
        <p:spPr>
          <a:xfrm>
            <a:off x="4051300" y="5205848"/>
            <a:ext cx="3439651" cy="557056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5600AA4E-5E16-AF4D-81FC-7777434BB714}"/>
              </a:ext>
            </a:extLst>
          </p:cNvPr>
          <p:cNvSpPr txBox="1">
            <a:spLocks/>
          </p:cNvSpPr>
          <p:nvPr/>
        </p:nvSpPr>
        <p:spPr>
          <a:xfrm>
            <a:off x="4981575" y="5904728"/>
            <a:ext cx="2228850" cy="230696"/>
          </a:xfrm>
          <a:prstGeom prst="rect">
            <a:avLst/>
          </a:prstGeom>
        </p:spPr>
        <p:txBody>
          <a:bodyPr vert="horz" wrap="square" lIns="91440" tIns="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>
                <a:solidFill>
                  <a:schemeClr val="bg1"/>
                </a:solidFill>
                <a:ea typeface="Helvetica Light" charset="0"/>
                <a:cs typeface="Helvetica Light" charset="0"/>
              </a:rPr>
              <a:t>Luca Calzoni, MD MS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68B0209-3E20-1148-A1F8-917E2D60024F}"/>
              </a:ext>
            </a:extLst>
          </p:cNvPr>
          <p:cNvSpPr txBox="1">
            <a:spLocks/>
          </p:cNvSpPr>
          <p:nvPr/>
        </p:nvSpPr>
        <p:spPr>
          <a:xfrm>
            <a:off x="3268662" y="6161900"/>
            <a:ext cx="5654675" cy="230696"/>
          </a:xfrm>
          <a:prstGeom prst="rect">
            <a:avLst/>
          </a:prstGeom>
        </p:spPr>
        <p:txBody>
          <a:bodyPr vert="horz" wrap="square" lIns="91440" tIns="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+mn-lt"/>
                <a:ea typeface="Helvetica Light" charset="0"/>
                <a:cs typeface="Helvetica Light" charset="0"/>
              </a:rPr>
              <a:t>University of Pittsburgh Department of Biomedical Informatics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en-US" sz="1100" dirty="0">
              <a:solidFill>
                <a:schemeClr val="bg1">
                  <a:lumMod val="75000"/>
                </a:schemeClr>
              </a:solidFill>
              <a:latin typeface="+mn-lt"/>
              <a:ea typeface="Helvetica Light" charset="0"/>
              <a:cs typeface="Helvetica Light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en-US" sz="1100" dirty="0">
              <a:solidFill>
                <a:schemeClr val="bg1">
                  <a:lumMod val="75000"/>
                </a:schemeClr>
              </a:solidFill>
              <a:latin typeface="+mn-lt"/>
              <a:ea typeface="Helvetica Light" charset="0"/>
              <a:cs typeface="Helvetica Light" charset="0"/>
            </a:endParaRPr>
          </a:p>
          <a:p>
            <a:endParaRPr lang="en-US" sz="1100" dirty="0">
              <a:solidFill>
                <a:schemeClr val="bg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6647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575" y="0"/>
            <a:ext cx="1277425" cy="6858000"/>
          </a:xfrm>
          <a:prstGeom prst="rect">
            <a:avLst/>
          </a:prstGeom>
          <a:effectLst>
            <a:outerShdw blurRad="63500" dist="76200" dir="13500000" algn="br" rotWithShape="0">
              <a:prstClr val="black">
                <a:alpha val="20000"/>
              </a:prst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11262389" y="307928"/>
            <a:ext cx="749300" cy="749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800" b="1" dirty="0">
                <a:latin typeface="Helvetica" charset="0"/>
                <a:ea typeface="Helvetica" charset="0"/>
                <a:cs typeface="Helvetica" charset="0"/>
              </a:rPr>
              <a:t>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16200000">
            <a:off x="9297685" y="3191627"/>
            <a:ext cx="4628445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 dirty="0">
                <a:latin typeface="Helvetica Light" charset="0"/>
                <a:ea typeface="Helvetica Light" charset="0"/>
                <a:cs typeface="Helvetica Light" charset="0"/>
              </a:rPr>
              <a:t>Preliminary prototypes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8" y="206328"/>
            <a:ext cx="4755467" cy="3091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413" y="206327"/>
            <a:ext cx="4755469" cy="3091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7" y="3512945"/>
            <a:ext cx="4755467" cy="3091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413" y="3512945"/>
            <a:ext cx="4755467" cy="3091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718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6C6417-6485-C142-AE3B-2FAA67DFE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8668"/>
            <a:ext cx="596900" cy="5786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B51EF3-4148-7A43-937E-DD6591330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557" y="168717"/>
            <a:ext cx="11863443" cy="66892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4BA03D8-B34D-094D-8B69-25412F958036}"/>
              </a:ext>
            </a:extLst>
          </p:cNvPr>
          <p:cNvSpPr/>
          <p:nvPr/>
        </p:nvSpPr>
        <p:spPr>
          <a:xfrm>
            <a:off x="3822264" y="2980238"/>
            <a:ext cx="129152" cy="36681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9FDAF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Helvetica" pitchFamily="2" charset="0"/>
            </a:endParaRPr>
          </a:p>
        </p:txBody>
      </p:sp>
      <p:sp>
        <p:nvSpPr>
          <p:cNvPr id="14" name="Bent Arrow 13">
            <a:extLst>
              <a:ext uri="{FF2B5EF4-FFF2-40B4-BE49-F238E27FC236}">
                <a16:creationId xmlns:a16="http://schemas.microsoft.com/office/drawing/2014/main" xmlns="" id="{5B78563F-EECF-3A48-9343-E02E8275A23E}"/>
              </a:ext>
            </a:extLst>
          </p:cNvPr>
          <p:cNvSpPr/>
          <p:nvPr/>
        </p:nvSpPr>
        <p:spPr>
          <a:xfrm rot="5400000">
            <a:off x="2352536" y="731360"/>
            <a:ext cx="528107" cy="2804750"/>
          </a:xfrm>
          <a:prstGeom prst="bentArrow">
            <a:avLst/>
          </a:prstGeom>
          <a:solidFill>
            <a:srgbClr val="FAD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5" name="Bent Arrow 14">
            <a:extLst>
              <a:ext uri="{FF2B5EF4-FFF2-40B4-BE49-F238E27FC236}">
                <a16:creationId xmlns:a16="http://schemas.microsoft.com/office/drawing/2014/main" xmlns="" id="{92F93AF1-3CC2-6A4E-ABFE-5DFB7063A691}"/>
              </a:ext>
            </a:extLst>
          </p:cNvPr>
          <p:cNvSpPr/>
          <p:nvPr/>
        </p:nvSpPr>
        <p:spPr>
          <a:xfrm rot="5400000">
            <a:off x="2352536" y="2008658"/>
            <a:ext cx="528107" cy="2804750"/>
          </a:xfrm>
          <a:prstGeom prst="bentArrow">
            <a:avLst/>
          </a:prstGeom>
          <a:solidFill>
            <a:srgbClr val="9FD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475B97F5-9D2D-B64C-B7F5-403A9421F534}"/>
              </a:ext>
            </a:extLst>
          </p:cNvPr>
          <p:cNvSpPr/>
          <p:nvPr/>
        </p:nvSpPr>
        <p:spPr>
          <a:xfrm>
            <a:off x="3058006" y="2397788"/>
            <a:ext cx="1723834" cy="58264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Preliminary prototypes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F7033EDA-476C-F44B-8433-5F277517A6AC}"/>
              </a:ext>
            </a:extLst>
          </p:cNvPr>
          <p:cNvSpPr/>
          <p:nvPr/>
        </p:nvSpPr>
        <p:spPr>
          <a:xfrm>
            <a:off x="596900" y="2842781"/>
            <a:ext cx="2339626" cy="855859"/>
          </a:xfrm>
          <a:prstGeom prst="roundRect">
            <a:avLst/>
          </a:prstGeom>
          <a:solidFill>
            <a:srgbClr val="9FD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Helvetica" pitchFamily="2" charset="0"/>
              </a:rPr>
              <a:t>Observations and interviews in the ICU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749097C0-19E5-A240-A696-439F3FE56E10}"/>
              </a:ext>
            </a:extLst>
          </p:cNvPr>
          <p:cNvSpPr/>
          <p:nvPr/>
        </p:nvSpPr>
        <p:spPr>
          <a:xfrm>
            <a:off x="3058006" y="3675277"/>
            <a:ext cx="1723834" cy="58264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Revised prototypes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807EB651-2D0C-194A-AA7B-1B4E8016C0B5}"/>
              </a:ext>
            </a:extLst>
          </p:cNvPr>
          <p:cNvSpPr/>
          <p:nvPr/>
        </p:nvSpPr>
        <p:spPr>
          <a:xfrm>
            <a:off x="596900" y="1571591"/>
            <a:ext cx="2132550" cy="849560"/>
          </a:xfrm>
          <a:prstGeom prst="roundRect">
            <a:avLst/>
          </a:prstGeom>
          <a:solidFill>
            <a:srgbClr val="FAD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Helvetica" pitchFamily="2" charset="0"/>
              </a:rPr>
              <a:t>Design principles    from literature review </a:t>
            </a:r>
          </a:p>
        </p:txBody>
      </p:sp>
    </p:spTree>
    <p:extLst>
      <p:ext uri="{BB962C8B-B14F-4D97-AF65-F5344CB8AC3E}">
        <p14:creationId xmlns:p14="http://schemas.microsoft.com/office/powerpoint/2010/main" val="23443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208" y="1453443"/>
            <a:ext cx="10942319" cy="4182585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20000"/>
              </a:lnSpc>
              <a:buClr>
                <a:srgbClr val="A2C9E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We observed 5 ICU physicians in 5 ICUs:</a:t>
            </a:r>
          </a:p>
          <a:p>
            <a:pPr marL="800100" lvl="1" indent="-342900" algn="l">
              <a:lnSpc>
                <a:spcPct val="120000"/>
              </a:lnSpc>
              <a:buClr>
                <a:srgbClr val="A2C9E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interacting with their EMRs to prepare for morning rounds</a:t>
            </a:r>
          </a:p>
          <a:p>
            <a:pPr marL="800100" lvl="1" indent="-342900" algn="l">
              <a:lnSpc>
                <a:spcPct val="120000"/>
              </a:lnSpc>
              <a:buClr>
                <a:srgbClr val="A2C9E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dealing with issues finding information and workflow interruptions</a:t>
            </a:r>
          </a:p>
          <a:p>
            <a:pPr algn="l">
              <a:lnSpc>
                <a:spcPct val="120000"/>
              </a:lnSpc>
              <a:buClr>
                <a:srgbClr val="A2C9E3"/>
              </a:buClr>
              <a:buSzPct val="110000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 </a:t>
            </a:r>
          </a:p>
          <a:p>
            <a:pPr marL="342900" indent="-342900" algn="l">
              <a:lnSpc>
                <a:spcPct val="120000"/>
              </a:lnSpc>
              <a:buClr>
                <a:srgbClr val="A2C9E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We conducted semi-structured interviews </a:t>
            </a: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with each physician</a:t>
            </a:r>
          </a:p>
          <a:p>
            <a:pPr marL="342900" indent="-342900" algn="l">
              <a:lnSpc>
                <a:spcPct val="120000"/>
              </a:lnSpc>
              <a:buClr>
                <a:srgbClr val="A2C9E3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A2C9E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Field notes and audio recordings were transcribed and coded</a:t>
            </a:r>
          </a:p>
          <a:p>
            <a:pPr algn="l">
              <a:lnSpc>
                <a:spcPct val="120000"/>
              </a:lnSpc>
              <a:buClr>
                <a:srgbClr val="A2C9E3"/>
              </a:buClr>
              <a:buSzPct val="110000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 </a:t>
            </a:r>
          </a:p>
          <a:p>
            <a:pPr marL="342900" indent="-342900" algn="l">
              <a:lnSpc>
                <a:spcPct val="120000"/>
              </a:lnSpc>
              <a:buClr>
                <a:srgbClr val="A2C9E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Themes were generated by grouping data, to create a narrative  </a:t>
            </a:r>
          </a:p>
          <a:p>
            <a:pPr marL="342900" indent="-342900" algn="l">
              <a:lnSpc>
                <a:spcPct val="120000"/>
              </a:lnSpc>
              <a:buFont typeface="Wingdings" pitchFamily="2" charset="2"/>
              <a:buChar char="§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Font typeface="Wingdings" pitchFamily="2" charset="2"/>
              <a:buChar char="§"/>
            </a:pPr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Font typeface="Wingdings" pitchFamily="2" charset="2"/>
              <a:buChar char="§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C4B2FA1-7989-0045-9B92-90B0F38F9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83300" cy="11938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A3FC767B-99CC-0F47-AF38-1B5701E65A7D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Observations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D29FE92-44B3-9448-B51F-FBB97CED38A3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9FD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7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208" y="1453443"/>
            <a:ext cx="10942319" cy="4182585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20000"/>
              </a:lnSpc>
              <a:buClr>
                <a:srgbClr val="A2C9E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Unexpected values, changes and trends impact patient prioritization</a:t>
            </a:r>
          </a:p>
          <a:p>
            <a:pPr marL="342900" indent="-342900" algn="l">
              <a:lnSpc>
                <a:spcPct val="120000"/>
              </a:lnSpc>
              <a:buClr>
                <a:srgbClr val="A2C9E3"/>
              </a:buClr>
              <a:buSzPct val="110000"/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A2C9E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Limitations of current EMRs </a:t>
            </a: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include:</a:t>
            </a:r>
          </a:p>
          <a:p>
            <a:pPr marL="800100" lvl="1" indent="-342900" algn="l">
              <a:lnSpc>
                <a:spcPct val="120000"/>
              </a:lnSpc>
              <a:buClr>
                <a:srgbClr val="A2C9E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overabundant information</a:t>
            </a:r>
          </a:p>
          <a:p>
            <a:pPr marL="800100" lvl="1" indent="-342900" algn="l">
              <a:lnSpc>
                <a:spcPct val="120000"/>
              </a:lnSpc>
              <a:buClr>
                <a:srgbClr val="A2C9E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difficulties accessing frequently used data</a:t>
            </a:r>
          </a:p>
          <a:p>
            <a:pPr marL="800100" lvl="1" indent="-342900" algn="l">
              <a:lnSpc>
                <a:spcPct val="120000"/>
              </a:lnSpc>
              <a:buClr>
                <a:srgbClr val="A2C9E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inability to tailor the system to individual needs</a:t>
            </a:r>
            <a:endParaRPr lang="en-US" sz="24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lvl="1" algn="l">
              <a:lnSpc>
                <a:spcPct val="120000"/>
              </a:lnSpc>
              <a:buClr>
                <a:srgbClr val="A2C9E3"/>
              </a:buClr>
              <a:buSzPct val="110000"/>
            </a:pPr>
            <a:endParaRPr lang="en-US" sz="1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A2C9E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Workarounds are used to overcome limitations and data access difficulties</a:t>
            </a:r>
          </a:p>
          <a:p>
            <a:pPr marL="342900" indent="-342900" algn="l">
              <a:lnSpc>
                <a:spcPct val="120000"/>
              </a:lnSpc>
              <a:buClr>
                <a:srgbClr val="A2C9E3"/>
              </a:buClr>
              <a:buSzPct val="110000"/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A2C9E3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A limited subset of EMR data is visualized </a:t>
            </a: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in a personalized order</a:t>
            </a: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31812" y="6158731"/>
            <a:ext cx="11133715" cy="46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(Pollack et al. 2016)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C4B2FA1-7989-0045-9B92-90B0F38F9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83300" cy="11938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xmlns="" id="{A3FC767B-99CC-0F47-AF38-1B5701E65A7D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Observations: results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D29FE92-44B3-9448-B51F-FBB97CED38A3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9FD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6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rot="5400000">
            <a:off x="7962898" y="-3131819"/>
            <a:ext cx="1097284" cy="7360922"/>
          </a:xfrm>
          <a:prstGeom prst="rect">
            <a:avLst/>
          </a:prstGeom>
          <a:gradFill flip="none" rotWithShape="1">
            <a:gsLst>
              <a:gs pos="0">
                <a:srgbClr val="F4F6F6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4880" y="1099"/>
            <a:ext cx="4236199" cy="6858000"/>
          </a:xfrm>
          <a:prstGeom prst="rect">
            <a:avLst/>
          </a:prstGeom>
          <a:gradFill flip="none" rotWithShape="1">
            <a:gsLst>
              <a:gs pos="0">
                <a:srgbClr val="F4F6F6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19" y="736379"/>
            <a:ext cx="8255000" cy="635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45" y="1280087"/>
            <a:ext cx="6201409" cy="5491293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353683" y="1558161"/>
            <a:ext cx="3360902" cy="50028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Visualization order: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504681" y="2161318"/>
            <a:ext cx="1990263" cy="4258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Notes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Labs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Microbiology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Intake and output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Vital signs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Orders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Radiology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Medications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Other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9" y="2176307"/>
            <a:ext cx="372119" cy="4057870"/>
          </a:xfrm>
          <a:prstGeom prst="rect">
            <a:avLst/>
          </a:prstGeom>
          <a:effectLst>
            <a:outerShdw blurRad="50800" dist="38100" dir="1980000" algn="tl" rotWithShape="0">
              <a:prstClr val="black">
                <a:alpha val="30000"/>
              </a:prstClr>
            </a:outerShdw>
          </a:effectLst>
        </p:spPr>
      </p:pic>
      <p:sp>
        <p:nvSpPr>
          <p:cNvPr id="47" name="Subtitle 2"/>
          <p:cNvSpPr txBox="1">
            <a:spLocks/>
          </p:cNvSpPr>
          <p:nvPr/>
        </p:nvSpPr>
        <p:spPr>
          <a:xfrm>
            <a:off x="5312811" y="2638459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P2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5312810" y="1485839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P1</a:t>
            </a:r>
          </a:p>
        </p:txBody>
      </p:sp>
      <p:sp>
        <p:nvSpPr>
          <p:cNvPr id="49" name="Subtitle 2"/>
          <p:cNvSpPr txBox="1">
            <a:spLocks/>
          </p:cNvSpPr>
          <p:nvPr/>
        </p:nvSpPr>
        <p:spPr>
          <a:xfrm>
            <a:off x="5312809" y="3669196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P3</a:t>
            </a:r>
          </a:p>
        </p:txBody>
      </p:sp>
      <p:sp>
        <p:nvSpPr>
          <p:cNvPr id="50" name="Subtitle 2"/>
          <p:cNvSpPr txBox="1">
            <a:spLocks/>
          </p:cNvSpPr>
          <p:nvPr/>
        </p:nvSpPr>
        <p:spPr>
          <a:xfrm>
            <a:off x="5312808" y="4311295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P4</a:t>
            </a:r>
          </a:p>
        </p:txBody>
      </p:sp>
      <p:sp>
        <p:nvSpPr>
          <p:cNvPr id="51" name="Subtitle 2"/>
          <p:cNvSpPr txBox="1">
            <a:spLocks/>
          </p:cNvSpPr>
          <p:nvPr/>
        </p:nvSpPr>
        <p:spPr>
          <a:xfrm>
            <a:off x="5312807" y="5849973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P5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 rot="16200000">
            <a:off x="4119571" y="1971522"/>
            <a:ext cx="1032131" cy="205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100" b="1" dirty="0">
                <a:latin typeface="Helvetica Light" charset="0"/>
                <a:ea typeface="Helvetica Light" charset="0"/>
                <a:cs typeface="Helvetica Light" charset="0"/>
              </a:rPr>
              <a:t>Participants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xmlns="" id="{93E02226-3F57-2C40-8C9B-D379D45BA751}"/>
              </a:ext>
            </a:extLst>
          </p:cNvPr>
          <p:cNvSpPr txBox="1">
            <a:spLocks/>
          </p:cNvSpPr>
          <p:nvPr/>
        </p:nvSpPr>
        <p:spPr>
          <a:xfrm>
            <a:off x="5893330" y="795086"/>
            <a:ext cx="777945" cy="294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100" b="1">
                <a:latin typeface="Helvetica Light" charset="0"/>
                <a:ea typeface="Helvetica Light" charset="0"/>
                <a:cs typeface="Helvetica Light" charset="0"/>
              </a:rPr>
              <a:t>Patients</a:t>
            </a:r>
            <a:endParaRPr lang="en-US" sz="1100" b="1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E46A3FE-79FB-774D-A1B1-0C96ED82B1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083300" cy="11938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xmlns="" id="{CB326C3D-3770-C54B-8FE6-C26AB88CB232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EMR data usage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7838E5E-A231-7441-BF96-85EB0B6E9A9E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9FD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63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244F2F5-8451-5C4E-8423-5CAAF5BDE972}"/>
              </a:ext>
            </a:extLst>
          </p:cNvPr>
          <p:cNvSpPr/>
          <p:nvPr/>
        </p:nvSpPr>
        <p:spPr>
          <a:xfrm>
            <a:off x="594880" y="1099"/>
            <a:ext cx="4236199" cy="6858000"/>
          </a:xfrm>
          <a:prstGeom prst="rect">
            <a:avLst/>
          </a:prstGeom>
          <a:gradFill flip="none" rotWithShape="1">
            <a:gsLst>
              <a:gs pos="0">
                <a:srgbClr val="F4F6F6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 rot="5400000">
            <a:off x="7962898" y="-3131819"/>
            <a:ext cx="1097284" cy="7360922"/>
          </a:xfrm>
          <a:prstGeom prst="rect">
            <a:avLst/>
          </a:prstGeom>
          <a:gradFill flip="none" rotWithShape="1">
            <a:gsLst>
              <a:gs pos="0">
                <a:srgbClr val="F4F6F6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19" y="736379"/>
            <a:ext cx="8255000" cy="635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45" y="1280087"/>
            <a:ext cx="6201408" cy="5491293"/>
          </a:xfrm>
          <a:prstGeom prst="rect">
            <a:avLst/>
          </a:prstGeom>
        </p:spPr>
      </p:pic>
      <p:sp>
        <p:nvSpPr>
          <p:cNvPr id="47" name="Subtitle 2"/>
          <p:cNvSpPr txBox="1">
            <a:spLocks/>
          </p:cNvSpPr>
          <p:nvPr/>
        </p:nvSpPr>
        <p:spPr>
          <a:xfrm>
            <a:off x="5312811" y="2638459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P2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5312810" y="1485839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P1</a:t>
            </a:r>
          </a:p>
        </p:txBody>
      </p:sp>
      <p:sp>
        <p:nvSpPr>
          <p:cNvPr id="49" name="Subtitle 2"/>
          <p:cNvSpPr txBox="1">
            <a:spLocks/>
          </p:cNvSpPr>
          <p:nvPr/>
        </p:nvSpPr>
        <p:spPr>
          <a:xfrm>
            <a:off x="5312809" y="3669196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P3</a:t>
            </a:r>
          </a:p>
        </p:txBody>
      </p:sp>
      <p:sp>
        <p:nvSpPr>
          <p:cNvPr id="50" name="Subtitle 2"/>
          <p:cNvSpPr txBox="1">
            <a:spLocks/>
          </p:cNvSpPr>
          <p:nvPr/>
        </p:nvSpPr>
        <p:spPr>
          <a:xfrm>
            <a:off x="5312808" y="4311295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P4</a:t>
            </a:r>
          </a:p>
        </p:txBody>
      </p:sp>
      <p:sp>
        <p:nvSpPr>
          <p:cNvPr id="51" name="Subtitle 2"/>
          <p:cNvSpPr txBox="1">
            <a:spLocks/>
          </p:cNvSpPr>
          <p:nvPr/>
        </p:nvSpPr>
        <p:spPr>
          <a:xfrm>
            <a:off x="5312807" y="5849973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P5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 rot="16200000">
            <a:off x="4119571" y="1971522"/>
            <a:ext cx="1032131" cy="205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100" b="1" dirty="0">
                <a:latin typeface="Helvetica Light" charset="0"/>
                <a:ea typeface="Helvetica Light" charset="0"/>
                <a:cs typeface="Helvetica Light" charset="0"/>
              </a:rPr>
              <a:t>Participants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xmlns="" id="{8DF00974-7EDA-504E-8BF6-A827E4BFAC7F}"/>
              </a:ext>
            </a:extLst>
          </p:cNvPr>
          <p:cNvSpPr txBox="1">
            <a:spLocks/>
          </p:cNvSpPr>
          <p:nvPr/>
        </p:nvSpPr>
        <p:spPr>
          <a:xfrm>
            <a:off x="5893330" y="795086"/>
            <a:ext cx="777945" cy="294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100" b="1">
                <a:latin typeface="Helvetica Light" charset="0"/>
                <a:ea typeface="Helvetica Light" charset="0"/>
                <a:cs typeface="Helvetica Light" charset="0"/>
              </a:rPr>
              <a:t>Patients</a:t>
            </a:r>
            <a:endParaRPr lang="en-US" sz="1100" b="1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A3AF5C77-931E-E04A-9679-6D9EC586F3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83300" cy="11938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AD3CBAB-5805-9441-A08B-E88B0BCA6105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9FD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69EE649E-8FD8-7B4B-83C7-5C7F788C7D89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EMR data usage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xmlns="" id="{808709B0-59F6-904E-9072-80F89A75E7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683" y="1558161"/>
            <a:ext cx="3360902" cy="50028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Visualization order: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xmlns="" id="{136DA5F3-6ED7-2543-8894-98347F6A302A}"/>
              </a:ext>
            </a:extLst>
          </p:cNvPr>
          <p:cNvSpPr txBox="1">
            <a:spLocks/>
          </p:cNvSpPr>
          <p:nvPr/>
        </p:nvSpPr>
        <p:spPr>
          <a:xfrm>
            <a:off x="1504681" y="2161318"/>
            <a:ext cx="1990263" cy="4258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Notes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Labs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Microbiology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Intake and output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Vital signs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Orders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Radiology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Medications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Other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6390E37-7A60-A54B-B5C4-D7F843791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9" y="2176307"/>
            <a:ext cx="372119" cy="4057870"/>
          </a:xfrm>
          <a:prstGeom prst="rect">
            <a:avLst/>
          </a:prstGeom>
          <a:effectLst>
            <a:outerShdw blurRad="50800" dist="38100" dir="198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0568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F41481A-1A13-0646-AA7E-94B1EAB38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45" y="1280087"/>
            <a:ext cx="6201407" cy="549129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 rot="5400000">
            <a:off x="7962898" y="-3131819"/>
            <a:ext cx="1097284" cy="7360922"/>
          </a:xfrm>
          <a:prstGeom prst="rect">
            <a:avLst/>
          </a:prstGeom>
          <a:gradFill flip="none" rotWithShape="1">
            <a:gsLst>
              <a:gs pos="0">
                <a:srgbClr val="F4F6F6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4880" y="1099"/>
            <a:ext cx="4236199" cy="6858000"/>
          </a:xfrm>
          <a:prstGeom prst="rect">
            <a:avLst/>
          </a:prstGeom>
          <a:gradFill flip="none" rotWithShape="1">
            <a:gsLst>
              <a:gs pos="0">
                <a:srgbClr val="F4F6F6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19" y="736379"/>
            <a:ext cx="8255000" cy="6350000"/>
          </a:xfrm>
          <a:prstGeom prst="rect">
            <a:avLst/>
          </a:prstGeom>
        </p:spPr>
      </p:pic>
      <p:sp>
        <p:nvSpPr>
          <p:cNvPr id="26" name="Subtitle 2"/>
          <p:cNvSpPr txBox="1">
            <a:spLocks/>
          </p:cNvSpPr>
          <p:nvPr/>
        </p:nvSpPr>
        <p:spPr>
          <a:xfrm>
            <a:off x="5893330" y="795086"/>
            <a:ext cx="777945" cy="294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100" b="1">
                <a:latin typeface="Helvetica Light" charset="0"/>
                <a:ea typeface="Helvetica Light" charset="0"/>
                <a:cs typeface="Helvetica Light" charset="0"/>
              </a:rPr>
              <a:t>Patients</a:t>
            </a:r>
            <a:endParaRPr lang="en-US" sz="1100" b="1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7" name="Subtitle 2"/>
          <p:cNvSpPr txBox="1">
            <a:spLocks/>
          </p:cNvSpPr>
          <p:nvPr/>
        </p:nvSpPr>
        <p:spPr>
          <a:xfrm>
            <a:off x="5312811" y="2638459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P2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5312810" y="1485839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P1</a:t>
            </a:r>
          </a:p>
        </p:txBody>
      </p:sp>
      <p:sp>
        <p:nvSpPr>
          <p:cNvPr id="49" name="Subtitle 2"/>
          <p:cNvSpPr txBox="1">
            <a:spLocks/>
          </p:cNvSpPr>
          <p:nvPr/>
        </p:nvSpPr>
        <p:spPr>
          <a:xfrm>
            <a:off x="5312809" y="3669196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P3</a:t>
            </a:r>
          </a:p>
        </p:txBody>
      </p:sp>
      <p:sp>
        <p:nvSpPr>
          <p:cNvPr id="50" name="Subtitle 2"/>
          <p:cNvSpPr txBox="1">
            <a:spLocks/>
          </p:cNvSpPr>
          <p:nvPr/>
        </p:nvSpPr>
        <p:spPr>
          <a:xfrm>
            <a:off x="5312808" y="4311295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P4</a:t>
            </a:r>
          </a:p>
        </p:txBody>
      </p:sp>
      <p:sp>
        <p:nvSpPr>
          <p:cNvPr id="51" name="Subtitle 2"/>
          <p:cNvSpPr txBox="1">
            <a:spLocks/>
          </p:cNvSpPr>
          <p:nvPr/>
        </p:nvSpPr>
        <p:spPr>
          <a:xfrm>
            <a:off x="5312807" y="5849973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P5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 rot="16200000">
            <a:off x="4119571" y="1971522"/>
            <a:ext cx="1032131" cy="205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100" b="1" dirty="0">
                <a:latin typeface="Helvetica Light" charset="0"/>
                <a:ea typeface="Helvetica Light" charset="0"/>
                <a:cs typeface="Helvetica Light" charset="0"/>
              </a:rPr>
              <a:t>Participants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A80DAD2-72CA-1041-AA44-D27474331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83300" cy="11938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1F760C7-16A0-D54A-9F2E-6083EB885303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9FD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xmlns="" id="{F68C5C9E-3096-C944-9C37-B241AE154815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EMR data usage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xmlns="" id="{277DA283-7AB0-2E42-8AB9-81B0FC33A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683" y="1558161"/>
            <a:ext cx="3360902" cy="50028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Visualization order: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xmlns="" id="{C19F0462-257F-6745-8F4D-D388CF62688B}"/>
              </a:ext>
            </a:extLst>
          </p:cNvPr>
          <p:cNvSpPr txBox="1">
            <a:spLocks/>
          </p:cNvSpPr>
          <p:nvPr/>
        </p:nvSpPr>
        <p:spPr>
          <a:xfrm>
            <a:off x="1504681" y="2161318"/>
            <a:ext cx="1990263" cy="4258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Notes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Labs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Microbiology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Intake and output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Vital signs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Orders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Radiology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Medications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Other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02A0306-9D0F-BF49-9C3F-824FB6D323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9" y="2176307"/>
            <a:ext cx="372119" cy="4057870"/>
          </a:xfrm>
          <a:prstGeom prst="rect">
            <a:avLst/>
          </a:prstGeom>
          <a:effectLst>
            <a:outerShdw blurRad="50800" dist="38100" dir="198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41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 rot="5400000">
            <a:off x="7962898" y="-3131819"/>
            <a:ext cx="1097284" cy="7360922"/>
          </a:xfrm>
          <a:prstGeom prst="rect">
            <a:avLst/>
          </a:prstGeom>
          <a:gradFill flip="none" rotWithShape="1">
            <a:gsLst>
              <a:gs pos="0">
                <a:srgbClr val="F4F6F6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94880" y="1099"/>
            <a:ext cx="4236199" cy="6858000"/>
          </a:xfrm>
          <a:prstGeom prst="rect">
            <a:avLst/>
          </a:prstGeom>
          <a:gradFill flip="none" rotWithShape="1">
            <a:gsLst>
              <a:gs pos="0">
                <a:srgbClr val="F4F6F6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19" y="736379"/>
            <a:ext cx="8255000" cy="635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145" y="1280087"/>
            <a:ext cx="6201407" cy="5491291"/>
          </a:xfrm>
          <a:prstGeom prst="rect">
            <a:avLst/>
          </a:prstGeom>
        </p:spPr>
      </p:pic>
      <p:sp>
        <p:nvSpPr>
          <p:cNvPr id="26" name="Subtitle 2"/>
          <p:cNvSpPr txBox="1">
            <a:spLocks/>
          </p:cNvSpPr>
          <p:nvPr/>
        </p:nvSpPr>
        <p:spPr>
          <a:xfrm>
            <a:off x="5893330" y="795086"/>
            <a:ext cx="777945" cy="294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100" b="1">
                <a:latin typeface="Helvetica Light" charset="0"/>
                <a:ea typeface="Helvetica Light" charset="0"/>
                <a:cs typeface="Helvetica Light" charset="0"/>
              </a:rPr>
              <a:t>Patients</a:t>
            </a:r>
            <a:endParaRPr lang="en-US" sz="1100" b="1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47" name="Subtitle 2"/>
          <p:cNvSpPr txBox="1">
            <a:spLocks/>
          </p:cNvSpPr>
          <p:nvPr/>
        </p:nvSpPr>
        <p:spPr>
          <a:xfrm>
            <a:off x="5312811" y="2638459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P2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5312810" y="1485839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P1</a:t>
            </a:r>
          </a:p>
        </p:txBody>
      </p:sp>
      <p:sp>
        <p:nvSpPr>
          <p:cNvPr id="49" name="Subtitle 2"/>
          <p:cNvSpPr txBox="1">
            <a:spLocks/>
          </p:cNvSpPr>
          <p:nvPr/>
        </p:nvSpPr>
        <p:spPr>
          <a:xfrm>
            <a:off x="5312809" y="3669196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P3</a:t>
            </a:r>
          </a:p>
        </p:txBody>
      </p:sp>
      <p:sp>
        <p:nvSpPr>
          <p:cNvPr id="50" name="Subtitle 2"/>
          <p:cNvSpPr txBox="1">
            <a:spLocks/>
          </p:cNvSpPr>
          <p:nvPr/>
        </p:nvSpPr>
        <p:spPr>
          <a:xfrm>
            <a:off x="5312808" y="4311295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P4</a:t>
            </a:r>
          </a:p>
        </p:txBody>
      </p:sp>
      <p:sp>
        <p:nvSpPr>
          <p:cNvPr id="51" name="Subtitle 2"/>
          <p:cNvSpPr txBox="1">
            <a:spLocks/>
          </p:cNvSpPr>
          <p:nvPr/>
        </p:nvSpPr>
        <p:spPr>
          <a:xfrm>
            <a:off x="5312807" y="5849973"/>
            <a:ext cx="473149" cy="4625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rPr>
              <a:t>P5</a:t>
            </a:r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 rot="16200000">
            <a:off x="4119571" y="1971522"/>
            <a:ext cx="1032131" cy="2054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100" b="1" dirty="0">
                <a:latin typeface="Helvetica Light" charset="0"/>
                <a:ea typeface="Helvetica Light" charset="0"/>
                <a:cs typeface="Helvetica Light" charset="0"/>
              </a:rPr>
              <a:t>Participants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A80DAD2-72CA-1041-AA44-D274743310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83300" cy="11938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1F760C7-16A0-D54A-9F2E-6083EB885303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9FD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xmlns="" id="{20AA1CC2-E6AA-4E4D-94D8-6DE6C9808CFB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EMR data usage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xmlns="" id="{DF993507-E59B-934E-8B19-BE74595B5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683" y="1558161"/>
            <a:ext cx="3360902" cy="50028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Visualization order: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xmlns="" id="{19584E16-C6ED-2644-AFC3-7640E9CB52E7}"/>
              </a:ext>
            </a:extLst>
          </p:cNvPr>
          <p:cNvSpPr txBox="1">
            <a:spLocks/>
          </p:cNvSpPr>
          <p:nvPr/>
        </p:nvSpPr>
        <p:spPr>
          <a:xfrm>
            <a:off x="1504681" y="2161318"/>
            <a:ext cx="1990263" cy="42583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Notes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Labs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Microbiology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Intake and output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Vital signs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Orders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Radiology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Medications</a:t>
            </a:r>
          </a:p>
          <a:p>
            <a:pPr algn="l">
              <a:lnSpc>
                <a:spcPct val="120000"/>
              </a:lnSpc>
            </a:pPr>
            <a:r>
              <a:rPr lang="en-US" sz="1810" dirty="0">
                <a:latin typeface="Helvetica Light" charset="0"/>
                <a:ea typeface="Helvetica Light" charset="0"/>
                <a:cs typeface="Helvetica Light" charset="0"/>
              </a:rPr>
              <a:t>Other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32A7B2F8-75FE-F849-ADDF-07C9082E8B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09" y="2176307"/>
            <a:ext cx="372119" cy="4057870"/>
          </a:xfrm>
          <a:prstGeom prst="rect">
            <a:avLst/>
          </a:prstGeom>
          <a:effectLst>
            <a:outerShdw blurRad="50800" dist="38100" dir="1980000" algn="tl" rotWithShape="0">
              <a:prstClr val="black">
                <a:alpha val="3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17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F8FFE10-35E2-AB4F-8093-FF20CEC4E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0" y="0"/>
            <a:ext cx="1397000" cy="68453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1262389" y="307928"/>
            <a:ext cx="749300" cy="749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800" b="1" dirty="0">
                <a:latin typeface="Helvetica" charset="0"/>
                <a:ea typeface="Helvetica" charset="0"/>
                <a:cs typeface="Helvetica" charset="0"/>
              </a:rPr>
              <a:t>B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16200000">
            <a:off x="9297685" y="3191627"/>
            <a:ext cx="4628445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 dirty="0">
                <a:latin typeface="Helvetica Light" charset="0"/>
                <a:ea typeface="Helvetica Light" charset="0"/>
                <a:cs typeface="Helvetica Light" charset="0"/>
              </a:rPr>
              <a:t>Revised prototypes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34545FF-0250-8745-8D41-B18CB96ECF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5" y="206327"/>
            <a:ext cx="4755469" cy="309105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5F58C5A-A578-8A41-91C1-59B18451C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410" y="206327"/>
            <a:ext cx="4755469" cy="309105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A20962F-B2F3-614B-97A4-84E27D136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14" y="3512945"/>
            <a:ext cx="4755469" cy="309105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C70127B0-4339-5F4C-BE8F-4144B6760F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410" y="3512944"/>
            <a:ext cx="4755469" cy="309105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851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6C6417-6485-C142-AE3B-2FAA67DFE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8668"/>
            <a:ext cx="596900" cy="5786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B51EF3-4148-7A43-937E-DD6591330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57" y="168717"/>
            <a:ext cx="11863443" cy="66892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4BA03D8-B34D-094D-8B69-25412F958036}"/>
              </a:ext>
            </a:extLst>
          </p:cNvPr>
          <p:cNvSpPr/>
          <p:nvPr/>
        </p:nvSpPr>
        <p:spPr>
          <a:xfrm>
            <a:off x="3822264" y="2980238"/>
            <a:ext cx="129152" cy="36681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9FDAF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Helvetica" pitchFamily="2" charset="0"/>
            </a:endParaRPr>
          </a:p>
        </p:txBody>
      </p:sp>
      <p:sp>
        <p:nvSpPr>
          <p:cNvPr id="14" name="Bent Arrow 13">
            <a:extLst>
              <a:ext uri="{FF2B5EF4-FFF2-40B4-BE49-F238E27FC236}">
                <a16:creationId xmlns:a16="http://schemas.microsoft.com/office/drawing/2014/main" xmlns="" id="{5B78563F-EECF-3A48-9343-E02E8275A23E}"/>
              </a:ext>
            </a:extLst>
          </p:cNvPr>
          <p:cNvSpPr/>
          <p:nvPr/>
        </p:nvSpPr>
        <p:spPr>
          <a:xfrm rot="5400000">
            <a:off x="2352536" y="731360"/>
            <a:ext cx="528107" cy="2804750"/>
          </a:xfrm>
          <a:prstGeom prst="bentArrow">
            <a:avLst/>
          </a:prstGeom>
          <a:solidFill>
            <a:srgbClr val="FAD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5" name="Bent Arrow 14">
            <a:extLst>
              <a:ext uri="{FF2B5EF4-FFF2-40B4-BE49-F238E27FC236}">
                <a16:creationId xmlns:a16="http://schemas.microsoft.com/office/drawing/2014/main" xmlns="" id="{92F93AF1-3CC2-6A4E-ABFE-5DFB7063A691}"/>
              </a:ext>
            </a:extLst>
          </p:cNvPr>
          <p:cNvSpPr/>
          <p:nvPr/>
        </p:nvSpPr>
        <p:spPr>
          <a:xfrm rot="5400000">
            <a:off x="2352536" y="2008658"/>
            <a:ext cx="528107" cy="2804750"/>
          </a:xfrm>
          <a:prstGeom prst="bentArrow">
            <a:avLst/>
          </a:prstGeom>
          <a:solidFill>
            <a:srgbClr val="9FD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475B97F5-9D2D-B64C-B7F5-403A9421F534}"/>
              </a:ext>
            </a:extLst>
          </p:cNvPr>
          <p:cNvSpPr/>
          <p:nvPr/>
        </p:nvSpPr>
        <p:spPr>
          <a:xfrm>
            <a:off x="3058006" y="2397788"/>
            <a:ext cx="1723834" cy="58264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Preliminary prototypes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F7033EDA-476C-F44B-8433-5F277517A6AC}"/>
              </a:ext>
            </a:extLst>
          </p:cNvPr>
          <p:cNvSpPr/>
          <p:nvPr/>
        </p:nvSpPr>
        <p:spPr>
          <a:xfrm>
            <a:off x="596900" y="2842781"/>
            <a:ext cx="2339626" cy="855859"/>
          </a:xfrm>
          <a:prstGeom prst="roundRect">
            <a:avLst/>
          </a:prstGeom>
          <a:solidFill>
            <a:srgbClr val="9FD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Helvetica" pitchFamily="2" charset="0"/>
              </a:rPr>
              <a:t>Observations and interviews in the ICU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749097C0-19E5-A240-A696-439F3FE56E10}"/>
              </a:ext>
            </a:extLst>
          </p:cNvPr>
          <p:cNvSpPr/>
          <p:nvPr/>
        </p:nvSpPr>
        <p:spPr>
          <a:xfrm>
            <a:off x="3058006" y="3675277"/>
            <a:ext cx="1723834" cy="58264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Revised prototypes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77D255DD-CC43-BA40-9048-F3B79C76F621}"/>
              </a:ext>
            </a:extLst>
          </p:cNvPr>
          <p:cNvSpPr/>
          <p:nvPr/>
        </p:nvSpPr>
        <p:spPr>
          <a:xfrm>
            <a:off x="3058006" y="4974213"/>
            <a:ext cx="1723834" cy="58264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Final prototypes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807EB651-2D0C-194A-AA7B-1B4E8016C0B5}"/>
              </a:ext>
            </a:extLst>
          </p:cNvPr>
          <p:cNvSpPr/>
          <p:nvPr/>
        </p:nvSpPr>
        <p:spPr>
          <a:xfrm>
            <a:off x="596900" y="1571591"/>
            <a:ext cx="2132550" cy="849560"/>
          </a:xfrm>
          <a:prstGeom prst="roundRect">
            <a:avLst/>
          </a:prstGeom>
          <a:solidFill>
            <a:srgbClr val="FAD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Helvetica" pitchFamily="2" charset="0"/>
              </a:rPr>
              <a:t>Design principles    from literature review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098980B-B57E-D645-91E5-EE53CCFE5091}"/>
              </a:ext>
            </a:extLst>
          </p:cNvPr>
          <p:cNvSpPr/>
          <p:nvPr/>
        </p:nvSpPr>
        <p:spPr>
          <a:xfrm>
            <a:off x="3822263" y="4257727"/>
            <a:ext cx="129153" cy="357682"/>
          </a:xfrm>
          <a:prstGeom prst="rect">
            <a:avLst/>
          </a:prstGeom>
          <a:gradFill>
            <a:gsLst>
              <a:gs pos="100000">
                <a:srgbClr val="D5D5D5"/>
              </a:gs>
              <a:gs pos="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Helvetica" pitchFamily="2" charset="0"/>
            </a:endParaRPr>
          </a:p>
        </p:txBody>
      </p:sp>
      <p:sp>
        <p:nvSpPr>
          <p:cNvPr id="27" name="Bent Arrow 26">
            <a:extLst>
              <a:ext uri="{FF2B5EF4-FFF2-40B4-BE49-F238E27FC236}">
                <a16:creationId xmlns:a16="http://schemas.microsoft.com/office/drawing/2014/main" xmlns="" id="{D46B56C3-5A3B-2C4D-B06A-DB0FEDADFFCD}"/>
              </a:ext>
            </a:extLst>
          </p:cNvPr>
          <p:cNvSpPr/>
          <p:nvPr/>
        </p:nvSpPr>
        <p:spPr>
          <a:xfrm rot="5400000">
            <a:off x="2352536" y="3307595"/>
            <a:ext cx="528107" cy="2804750"/>
          </a:xfrm>
          <a:prstGeom prst="ben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5DB90DCF-8901-6343-94C8-92BFB7749569}"/>
              </a:ext>
            </a:extLst>
          </p:cNvPr>
          <p:cNvSpPr/>
          <p:nvPr/>
        </p:nvSpPr>
        <p:spPr>
          <a:xfrm>
            <a:off x="596900" y="4258701"/>
            <a:ext cx="2339627" cy="582259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Helvetica" pitchFamily="2" charset="0"/>
              </a:rPr>
              <a:t>Focus group</a:t>
            </a:r>
          </a:p>
        </p:txBody>
      </p:sp>
    </p:spTree>
    <p:extLst>
      <p:ext uri="{BB962C8B-B14F-4D97-AF65-F5344CB8AC3E}">
        <p14:creationId xmlns:p14="http://schemas.microsoft.com/office/powerpoint/2010/main" val="87624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/>
          <p:cNvSpPr txBox="1">
            <a:spLocks/>
          </p:cNvSpPr>
          <p:nvPr/>
        </p:nvSpPr>
        <p:spPr>
          <a:xfrm>
            <a:off x="531812" y="6145083"/>
            <a:ext cx="11133715" cy="46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(King et al. 2015)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1A4132D-4D11-F74F-A106-E40B3D3AEC06}"/>
              </a:ext>
            </a:extLst>
          </p:cNvPr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227027D-E42C-724B-B427-E9CBDD0AB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38A6ABF2-7FD8-024F-900A-40105B69BE14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The Learning EMR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63A62B5-8351-0747-98F5-9F7B95E65672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xmlns="" id="{ACFD74E6-6D9E-9D46-ABE6-C996C3B0C371}"/>
              </a:ext>
            </a:extLst>
          </p:cNvPr>
          <p:cNvSpPr txBox="1">
            <a:spLocks/>
          </p:cNvSpPr>
          <p:nvPr/>
        </p:nvSpPr>
        <p:spPr>
          <a:xfrm>
            <a:off x="654904" y="2327606"/>
            <a:ext cx="2713174" cy="3320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We are building an EMR that presents ICU physicians with </a:t>
            </a: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the</a:t>
            </a: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 </a:t>
            </a: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right patient data at the right </a:t>
            </a:r>
            <a:r>
              <a:rPr lang="en-US" sz="2000" b="1" dirty="0" smtClean="0">
                <a:latin typeface="Helvetica" pitchFamily="2" charset="0"/>
                <a:ea typeface="Helvetica Light" charset="0"/>
                <a:cs typeface="Helvetica Light" charset="0"/>
              </a:rPr>
              <a:t>time</a:t>
            </a: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90B9328-005D-5A44-9143-9A24AEC151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04" y="1189394"/>
            <a:ext cx="7527952" cy="566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2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208" y="1453443"/>
            <a:ext cx="10942319" cy="5022172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We recruited 5 ICU physicians at the attending or fellow level, from 5 specialties</a:t>
            </a: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1 session, 2 hours in total: </a:t>
            </a: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2000" b="1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algn="l">
              <a:lnSpc>
                <a:spcPct val="120000"/>
              </a:lnSpc>
              <a:buClr>
                <a:srgbClr val="BFBFBF"/>
              </a:buClr>
              <a:buSzPct val="110000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 </a:t>
            </a:r>
          </a:p>
          <a:p>
            <a:pPr algn="l">
              <a:lnSpc>
                <a:spcPct val="120000"/>
              </a:lnSpc>
              <a:buClr>
                <a:srgbClr val="BFBFBF"/>
              </a:buClr>
              <a:buSzPct val="110000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algn="l">
              <a:lnSpc>
                <a:spcPct val="120000"/>
              </a:lnSpc>
              <a:buClr>
                <a:srgbClr val="BFBFBF"/>
              </a:buClr>
              <a:buSzPct val="110000"/>
            </a:pPr>
            <a:endParaRPr lang="en-US" sz="8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algn="l">
              <a:lnSpc>
                <a:spcPct val="120000"/>
              </a:lnSpc>
              <a:buClr>
                <a:srgbClr val="BFBFBF"/>
              </a:buClr>
              <a:buSzPct val="110000"/>
            </a:pPr>
            <a:endParaRPr lang="en-US" sz="8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Artifacts, field notes and audio recordings were analyzed and coded </a:t>
            </a: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Themes were generated by grouping data, to create a narrative  </a:t>
            </a:r>
          </a:p>
          <a:p>
            <a:pPr marL="800100" lvl="1" indent="-342900" algn="l">
              <a:lnSpc>
                <a:spcPct val="120000"/>
              </a:lnSpc>
              <a:buClr>
                <a:srgbClr val="BFBFBF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Clr>
                <a:srgbClr val="BFBFBF"/>
              </a:buClr>
              <a:buFont typeface="Wingdings" pitchFamily="2" charset="2"/>
              <a:buChar char="§"/>
            </a:pPr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Font typeface="Wingdings" pitchFamily="2" charset="2"/>
              <a:buChar char="§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8740C4-1378-7F45-BFE9-8BC3517A2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12874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1A7F7B98-240E-AE4E-8134-6EF5088E374C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charset="0"/>
                <a:ea typeface="Helvetica Light" charset="0"/>
                <a:cs typeface="Helvetica Light" charset="0"/>
              </a:rPr>
              <a:t>Focus group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AFFD3E9-74D2-D746-B291-74216A02B3F8}"/>
              </a:ext>
            </a:extLst>
          </p:cNvPr>
          <p:cNvSpPr/>
          <p:nvPr/>
        </p:nvSpPr>
        <p:spPr>
          <a:xfrm>
            <a:off x="5786546" y="0"/>
            <a:ext cx="6405453" cy="168717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745F724-2EB9-C045-8E44-A5033E9DB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606" y="2889467"/>
            <a:ext cx="6278534" cy="203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9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3000">
              <a:schemeClr val="tx1">
                <a:lumMod val="85000"/>
                <a:lumOff val="15000"/>
              </a:schemeClr>
            </a:gs>
            <a:gs pos="77000">
              <a:schemeClr val="tx1">
                <a:lumMod val="75000"/>
                <a:lumOff val="25000"/>
              </a:schemeClr>
            </a:gs>
            <a:gs pos="89000">
              <a:schemeClr val="tx1">
                <a:lumMod val="65000"/>
                <a:lumOff val="3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BC2615E8-9FB4-E247-871B-D260C9340AC7}"/>
              </a:ext>
            </a:extLst>
          </p:cNvPr>
          <p:cNvSpPr txBox="1">
            <a:spLocks/>
          </p:cNvSpPr>
          <p:nvPr/>
        </p:nvSpPr>
        <p:spPr>
          <a:xfrm>
            <a:off x="5629274" y="309244"/>
            <a:ext cx="6562725" cy="640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endParaRPr lang="en-US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12874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charset="0"/>
                <a:ea typeface="Helvetica Light" charset="0"/>
                <a:cs typeface="Helvetica Light" charset="0"/>
              </a:rPr>
              <a:t>Artifacts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759695" y="5952410"/>
            <a:ext cx="1230763" cy="507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>
                <a:solidFill>
                  <a:schemeClr val="bg1"/>
                </a:solidFill>
                <a:latin typeface="Helvetica" pitchFamily="2" charset="0"/>
                <a:ea typeface="Helvetica Light" charset="0"/>
                <a:cs typeface="Helvetica Light" charset="0"/>
              </a:rPr>
              <a:t>Group </a:t>
            </a:r>
            <a:r>
              <a:rPr lang="en-US" sz="2000" smtClean="0">
                <a:solidFill>
                  <a:schemeClr val="bg1"/>
                </a:solidFill>
                <a:latin typeface="Helvetica" pitchFamily="2" charset="0"/>
                <a:ea typeface="Helvetica Light" charset="0"/>
                <a:cs typeface="Helvetica Light" charset="0"/>
              </a:rPr>
              <a:t>1</a:t>
            </a:r>
            <a:endParaRPr lang="en-US" sz="2000" dirty="0">
              <a:solidFill>
                <a:schemeClr val="bg1"/>
              </a:solidFill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86546" y="0"/>
            <a:ext cx="6405453" cy="168717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81" y="1429249"/>
            <a:ext cx="5275592" cy="4467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759" y="1429249"/>
            <a:ext cx="5275592" cy="44674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8263173" y="5952410"/>
            <a:ext cx="1230763" cy="5070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  <a:latin typeface="Helvetica" pitchFamily="2" charset="0"/>
                <a:ea typeface="Helvetica Light" charset="0"/>
                <a:cs typeface="Helvetica Light" charset="0"/>
              </a:rPr>
              <a:t>Group 2</a:t>
            </a:r>
          </a:p>
        </p:txBody>
      </p:sp>
    </p:spTree>
    <p:extLst>
      <p:ext uri="{BB962C8B-B14F-4D97-AF65-F5344CB8AC3E}">
        <p14:creationId xmlns:p14="http://schemas.microsoft.com/office/powerpoint/2010/main" val="202380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208" y="1296358"/>
            <a:ext cx="10942319" cy="517925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>
                <a:srgbClr val="BFBFBF"/>
              </a:buClr>
              <a:buSzPct val="110000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Screen layout and contents</a:t>
            </a:r>
          </a:p>
          <a:p>
            <a:pPr algn="l">
              <a:lnSpc>
                <a:spcPct val="120000"/>
              </a:lnSpc>
              <a:buClr>
                <a:srgbClr val="BFBFBF"/>
              </a:buClr>
              <a:buSzPct val="110000"/>
            </a:pPr>
            <a:endParaRPr lang="en-US" sz="400" b="1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Two proposed layouts:</a:t>
            </a:r>
          </a:p>
          <a:p>
            <a:pPr marL="800100" lvl="1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ea typeface="Helvetica Light" charset="0"/>
                <a:cs typeface="Helvetica Light" charset="0"/>
              </a:rPr>
              <a:t>high value data is displayed in a dedicated box</a:t>
            </a:r>
          </a:p>
          <a:p>
            <a:pPr marL="800100" lvl="1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  <a:ea typeface="Helvetica Light" charset="0"/>
                <a:cs typeface="Helvetica Light" charset="0"/>
              </a:rPr>
              <a:t>static boxes display always important data; dynamic boxes show diagnosis-specific information</a:t>
            </a:r>
          </a:p>
          <a:p>
            <a:pPr marL="800100" lvl="1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Boxes can be expanded and visualized side by side</a:t>
            </a: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Mouseovers </a:t>
            </a: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provide access to trend information and customizable, diagnosis-specific views</a:t>
            </a: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Fishbones</a:t>
            </a: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 are used to display labs:</a:t>
            </a: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Unobtrusive flags </a:t>
            </a: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highlight significant changes, trends and newly available data</a:t>
            </a: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2000" b="1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algn="l">
              <a:lnSpc>
                <a:spcPct val="120000"/>
              </a:lnSpc>
              <a:buClr>
                <a:srgbClr val="BFBFBF"/>
              </a:buClr>
              <a:buSzPct val="110000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 </a:t>
            </a:r>
          </a:p>
          <a:p>
            <a:pPr algn="l">
              <a:lnSpc>
                <a:spcPct val="120000"/>
              </a:lnSpc>
              <a:buClr>
                <a:srgbClr val="BFBFBF"/>
              </a:buClr>
              <a:buSzPct val="110000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algn="l">
              <a:lnSpc>
                <a:spcPct val="120000"/>
              </a:lnSpc>
              <a:buClr>
                <a:srgbClr val="BFBFBF"/>
              </a:buClr>
              <a:buSzPct val="110000"/>
            </a:pPr>
            <a:endParaRPr lang="en-US" sz="8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algn="l">
              <a:lnSpc>
                <a:spcPct val="120000"/>
              </a:lnSpc>
              <a:buClr>
                <a:srgbClr val="BFBFBF"/>
              </a:buClr>
              <a:buSzPct val="110000"/>
            </a:pPr>
            <a:endParaRPr lang="en-US" sz="8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Artifacts, field notes and audio recordings were analyzed and coded </a:t>
            </a: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Themes were generated by grouping data, to create a narrative  </a:t>
            </a:r>
          </a:p>
          <a:p>
            <a:pPr marL="800100" lvl="1" indent="-342900" algn="l">
              <a:lnSpc>
                <a:spcPct val="120000"/>
              </a:lnSpc>
              <a:buClr>
                <a:srgbClr val="BFBFBF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Clr>
                <a:srgbClr val="BFBFBF"/>
              </a:buClr>
              <a:buFont typeface="Wingdings" pitchFamily="2" charset="2"/>
              <a:buChar char="§"/>
            </a:pPr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Font typeface="Wingdings" pitchFamily="2" charset="2"/>
              <a:buChar char="§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8740C4-1378-7F45-BFE9-8BC3517A2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12874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1A7F7B98-240E-AE4E-8134-6EF5088E374C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charset="0"/>
                <a:ea typeface="Helvetica Light" charset="0"/>
                <a:cs typeface="Helvetica Light" charset="0"/>
              </a:rPr>
              <a:t>Focus group: results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AFFD3E9-74D2-D746-B291-74216A02B3F8}"/>
              </a:ext>
            </a:extLst>
          </p:cNvPr>
          <p:cNvSpPr/>
          <p:nvPr/>
        </p:nvSpPr>
        <p:spPr>
          <a:xfrm>
            <a:off x="5786546" y="0"/>
            <a:ext cx="6405453" cy="168717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2784308-505C-9F4D-B2D2-B8CE72FAEE6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86" y="5011241"/>
            <a:ext cx="2162562" cy="786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91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6D7052-FCBD-AE48-87A8-D1ACD9279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69" y="274320"/>
            <a:ext cx="9652000" cy="62738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75D14F-957C-2F4C-8A86-9B1AB7950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5000" y="-11430"/>
            <a:ext cx="1397000" cy="68453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1262389" y="307928"/>
            <a:ext cx="749300" cy="749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800" b="1" dirty="0"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1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16200000">
            <a:off x="9297685" y="3191627"/>
            <a:ext cx="4628445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 dirty="0">
                <a:latin typeface="Helvetica Light" charset="0"/>
                <a:ea typeface="Helvetica Light" charset="0"/>
                <a:cs typeface="Helvetica Light" charset="0"/>
              </a:rPr>
              <a:t>Highlight area</a:t>
            </a:r>
          </a:p>
        </p:txBody>
      </p:sp>
    </p:spTree>
    <p:extLst>
      <p:ext uri="{BB962C8B-B14F-4D97-AF65-F5344CB8AC3E}">
        <p14:creationId xmlns:p14="http://schemas.microsoft.com/office/powerpoint/2010/main" val="14758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75D14F-957C-2F4C-8A86-9B1AB7950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0" y="-11430"/>
            <a:ext cx="1397000" cy="68453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1262389" y="307928"/>
            <a:ext cx="749300" cy="749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800" b="1" dirty="0"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2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1D6BB4-176A-7548-B2E5-034FA037D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69" y="274320"/>
            <a:ext cx="9652000" cy="62738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55DD654-7E5C-4848-87FE-226A46703CB2}"/>
              </a:ext>
            </a:extLst>
          </p:cNvPr>
          <p:cNvSpPr txBox="1">
            <a:spLocks/>
          </p:cNvSpPr>
          <p:nvPr/>
        </p:nvSpPr>
        <p:spPr>
          <a:xfrm rot="16200000">
            <a:off x="9297685" y="3191627"/>
            <a:ext cx="4628445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 dirty="0">
                <a:latin typeface="Helvetica Light" charset="0"/>
                <a:ea typeface="Helvetica Light" charset="0"/>
                <a:cs typeface="Helvetica Light" charset="0"/>
              </a:rPr>
              <a:t>Highlight in place</a:t>
            </a:r>
          </a:p>
        </p:txBody>
      </p:sp>
    </p:spTree>
    <p:extLst>
      <p:ext uri="{BB962C8B-B14F-4D97-AF65-F5344CB8AC3E}">
        <p14:creationId xmlns:p14="http://schemas.microsoft.com/office/powerpoint/2010/main" val="279022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75D14F-957C-2F4C-8A86-9B1AB7950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0" y="-11430"/>
            <a:ext cx="1397000" cy="68453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1262389" y="307928"/>
            <a:ext cx="749300" cy="749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en-US" sz="2800" b="1" dirty="0">
                <a:latin typeface="Helvetica" charset="0"/>
                <a:ea typeface="Helvetica" charset="0"/>
                <a:cs typeface="Helvetica" charset="0"/>
              </a:rPr>
              <a:t>C</a:t>
            </a: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3</a:t>
            </a:r>
            <a:endParaRPr lang="en-US" sz="2800" b="1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055DD654-7E5C-4848-87FE-226A46703CB2}"/>
              </a:ext>
            </a:extLst>
          </p:cNvPr>
          <p:cNvSpPr txBox="1">
            <a:spLocks/>
          </p:cNvSpPr>
          <p:nvPr/>
        </p:nvSpPr>
        <p:spPr>
          <a:xfrm rot="16200000">
            <a:off x="9297685" y="3191627"/>
            <a:ext cx="4628445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300" dirty="0">
                <a:latin typeface="Helvetica Light" charset="0"/>
                <a:ea typeface="Helvetica Light" charset="0"/>
                <a:cs typeface="Helvetica Light" charset="0"/>
              </a:rPr>
              <a:t>Specific views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664E32-B2A6-8145-B177-F3EE4CF07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369" y="274320"/>
            <a:ext cx="9652000" cy="62738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910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208" y="1296358"/>
            <a:ext cx="10942319" cy="5179257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Clr>
                <a:srgbClr val="BFBFBF"/>
              </a:buClr>
              <a:buSzPct val="110000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Feedback on the Learning EMR</a:t>
            </a:r>
          </a:p>
          <a:p>
            <a:pPr algn="l">
              <a:lnSpc>
                <a:spcPct val="120000"/>
              </a:lnSpc>
              <a:buClr>
                <a:srgbClr val="BFBFBF"/>
              </a:buClr>
              <a:buSzPct val="110000"/>
            </a:pPr>
            <a:endParaRPr lang="en-US" sz="400" b="1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Unanimous support for the concept</a:t>
            </a: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Physicians desire mechanisms to provide feedback on the appropriateness of the highlights</a:t>
            </a: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Concern that over-reliance on the highlights might cause users to miss important data:</a:t>
            </a: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b="1" dirty="0">
                <a:latin typeface="Helvetica" pitchFamily="2" charset="0"/>
                <a:ea typeface="Helvetica Light" charset="0"/>
                <a:cs typeface="Helvetica Light" charset="0"/>
              </a:rPr>
              <a:t>Automation bias:</a:t>
            </a:r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8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8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8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Data not predicted to be of high value should remain easily accessible </a:t>
            </a: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2000" b="1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algn="l">
              <a:lnSpc>
                <a:spcPct val="120000"/>
              </a:lnSpc>
              <a:buClr>
                <a:srgbClr val="BFBFBF"/>
              </a:buClr>
              <a:buSzPct val="110000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 </a:t>
            </a:r>
          </a:p>
          <a:p>
            <a:pPr algn="l">
              <a:lnSpc>
                <a:spcPct val="120000"/>
              </a:lnSpc>
              <a:buClr>
                <a:srgbClr val="BFBFBF"/>
              </a:buClr>
              <a:buSzPct val="110000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algn="l">
              <a:lnSpc>
                <a:spcPct val="120000"/>
              </a:lnSpc>
              <a:buClr>
                <a:srgbClr val="BFBFBF"/>
              </a:buClr>
              <a:buSzPct val="110000"/>
            </a:pPr>
            <a:endParaRPr lang="en-US" sz="8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algn="l">
              <a:lnSpc>
                <a:spcPct val="120000"/>
              </a:lnSpc>
              <a:buClr>
                <a:srgbClr val="BFBFBF"/>
              </a:buClr>
              <a:buSzPct val="110000"/>
            </a:pPr>
            <a:endParaRPr lang="en-US" sz="8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Artifacts, field notes and audio recordings were analyzed and coded </a:t>
            </a:r>
          </a:p>
          <a:p>
            <a:pPr marL="342900" indent="-342900" algn="l">
              <a:lnSpc>
                <a:spcPct val="120000"/>
              </a:lnSpc>
              <a:buClr>
                <a:srgbClr val="BFBFBF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Themes were generated by grouping data, to create a narrative  </a:t>
            </a:r>
          </a:p>
          <a:p>
            <a:pPr marL="800100" lvl="1" indent="-342900" algn="l">
              <a:lnSpc>
                <a:spcPct val="120000"/>
              </a:lnSpc>
              <a:buClr>
                <a:srgbClr val="BFBFBF"/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Clr>
                <a:srgbClr val="BFBFBF"/>
              </a:buClr>
              <a:buFont typeface="Wingdings" pitchFamily="2" charset="2"/>
              <a:buChar char="§"/>
            </a:pPr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Font typeface="Wingdings" pitchFamily="2" charset="2"/>
              <a:buChar char="§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8740C4-1378-7F45-BFE9-8BC3517A2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12874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1A7F7B98-240E-AE4E-8134-6EF5088E374C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charset="0"/>
                <a:ea typeface="Helvetica Light" charset="0"/>
                <a:cs typeface="Helvetica Light" charset="0"/>
              </a:rPr>
              <a:t>Focus group: results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AFFD3E9-74D2-D746-B291-74216A02B3F8}"/>
              </a:ext>
            </a:extLst>
          </p:cNvPr>
          <p:cNvSpPr/>
          <p:nvPr/>
        </p:nvSpPr>
        <p:spPr>
          <a:xfrm>
            <a:off x="5786546" y="0"/>
            <a:ext cx="6405453" cy="168717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587DE9E-C298-BD46-8698-D043AEB176E7}"/>
              </a:ext>
            </a:extLst>
          </p:cNvPr>
          <p:cNvSpPr/>
          <p:nvPr/>
        </p:nvSpPr>
        <p:spPr>
          <a:xfrm>
            <a:off x="3832167" y="4480987"/>
            <a:ext cx="7423266" cy="1022466"/>
          </a:xfrm>
          <a:prstGeom prst="rect">
            <a:avLst/>
          </a:prstGeom>
          <a:solidFill>
            <a:srgbClr val="C3C3C3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1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Helvetica Light" charset="0"/>
                <a:cs typeface="Helvetica Light" charset="0"/>
              </a:rPr>
              <a:t>propensity for users to favor system suggestions and to ignore  contradictory information available without automation</a:t>
            </a:r>
            <a:endParaRPr lang="en-US" sz="22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05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208" y="1453444"/>
            <a:ext cx="11133715" cy="402464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buSzPct val="110000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Automation bias study</a:t>
            </a:r>
          </a:p>
          <a:p>
            <a:pPr>
              <a:lnSpc>
                <a:spcPct val="120000"/>
              </a:lnSpc>
              <a:buSzPct val="110000"/>
            </a:pPr>
            <a:endParaRPr lang="en-US" sz="1000" b="1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Little direct research has been conducted </a:t>
            </a:r>
            <a:r>
              <a:rPr lang="en-US" sz="2000" dirty="0" smtClean="0">
                <a:latin typeface="Helvetica" pitchFamily="2" charset="0"/>
                <a:ea typeface="Helvetica Light" charset="0"/>
                <a:cs typeface="Helvetica Light" charset="0"/>
              </a:rPr>
              <a:t>on EMR displays</a:t>
            </a: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Existing studies focus on decision support systems that provide advice on actions to be taken, not on data items to be considered</a:t>
            </a: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We plan to use eye-tracking </a:t>
            </a: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to understand:</a:t>
            </a:r>
            <a:endParaRPr lang="en-US" sz="1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how different highlighting modalities impact user attention </a:t>
            </a:r>
            <a:r>
              <a:rPr lang="en-US" dirty="0" smtClean="0">
                <a:latin typeface="Helvetica" pitchFamily="2" charset="0"/>
                <a:ea typeface="Helvetica Light" charset="0"/>
                <a:cs typeface="Helvetica Light" charset="0"/>
              </a:rPr>
              <a:t>allocation</a:t>
            </a: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itchFamily="2" charset="0"/>
                <a:ea typeface="Helvetica Light" charset="0"/>
                <a:cs typeface="Helvetica Light" charset="0"/>
              </a:rPr>
              <a:t>if there is any evidence of over-reliance on the highlights</a:t>
            </a:r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how the provision of correct and incorrect highlights affects physician performance</a:t>
            </a: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algn="l">
              <a:lnSpc>
                <a:spcPct val="120000"/>
              </a:lnSpc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31812" y="6158731"/>
            <a:ext cx="11133715" cy="46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(Goddard et al. 2017)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B60C288-CD5D-CE44-B9BD-A1B91D4BE446}"/>
              </a:ext>
            </a:extLst>
          </p:cNvPr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7A5F5FE-7C02-0944-8133-3CA7630E2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71DD9ED-9A25-2048-8287-770876E724BC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C42C5D8E-6565-C24C-A122-E1DD95A10927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Next steps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004EAD8-198D-C241-B34C-6CBF5A345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2765" y="5810696"/>
            <a:ext cx="6760464" cy="69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8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208" y="1453444"/>
            <a:ext cx="11133715" cy="4024644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The </a:t>
            </a: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single-center design of the study </a:t>
            </a: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could limit the generalizability of the results</a:t>
            </a: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The </a:t>
            </a: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small number of participants </a:t>
            </a: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could limit the ability to capture the most representative feedback</a:t>
            </a: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Preferences expressed by participants in a focus group setting might not accurately reflect their needs in a real clinical system</a:t>
            </a: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Defining which changes are significant might present additional complications</a:t>
            </a:r>
          </a:p>
          <a:p>
            <a:pPr algn="l">
              <a:lnSpc>
                <a:spcPct val="120000"/>
              </a:lnSpc>
              <a:buSzPct val="110000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>
              <a:lnSpc>
                <a:spcPct val="120000"/>
              </a:lnSpc>
              <a:buSzPct val="110000"/>
            </a:pPr>
            <a:endParaRPr lang="en-US" sz="2000" b="1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>
              <a:lnSpc>
                <a:spcPct val="120000"/>
              </a:lnSpc>
              <a:buSzPct val="110000"/>
            </a:pPr>
            <a:endParaRPr lang="en-US" sz="1000" b="1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Little direct research has been conducted </a:t>
            </a: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outside of the aviation field</a:t>
            </a: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Existing studies focus on decision support systems that provide advice on actions to be taken, not on data items to be considered</a:t>
            </a: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We plan to use eye-tracking </a:t>
            </a: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to understand:</a:t>
            </a:r>
            <a:endParaRPr lang="en-US" sz="1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how different highlighting modalities impact user attention allocation</a:t>
            </a: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how the provision of correct and incorrect highlights affects physician performance</a:t>
            </a: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algn="l">
              <a:lnSpc>
                <a:spcPct val="120000"/>
              </a:lnSpc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B60C288-CD5D-CE44-B9BD-A1B91D4BE446}"/>
              </a:ext>
            </a:extLst>
          </p:cNvPr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7A5F5FE-7C02-0944-8133-3CA7630E2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71DD9ED-9A25-2048-8287-770876E724BC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71592BA-2E9A-0642-9794-62CC34D86CB1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Limitations</a:t>
            </a:r>
          </a:p>
        </p:txBody>
      </p:sp>
    </p:spTree>
    <p:extLst>
      <p:ext uri="{BB962C8B-B14F-4D97-AF65-F5344CB8AC3E}">
        <p14:creationId xmlns:p14="http://schemas.microsoft.com/office/powerpoint/2010/main" val="497865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208" y="1288817"/>
            <a:ext cx="11133715" cy="5236673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Based on the feedback received, </a:t>
            </a: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there is interest in pursuing the idea of a Learning EMR</a:t>
            </a: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Study findings provided insights into </a:t>
            </a: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what information is relevant to ICU physicians</a:t>
            </a: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:</a:t>
            </a: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We believe the </a:t>
            </a: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design preferences and prototypes identified </a:t>
            </a: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can usefully inform the implementation of a functional interface that provides cognitive support to ICU physicians</a:t>
            </a:r>
          </a:p>
          <a:p>
            <a:pPr algn="l">
              <a:lnSpc>
                <a:spcPct val="120000"/>
              </a:lnSpc>
              <a:buSzPct val="110000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>
              <a:lnSpc>
                <a:spcPct val="120000"/>
              </a:lnSpc>
              <a:buSzPct val="110000"/>
            </a:pPr>
            <a:endParaRPr lang="en-US" sz="2000" b="1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>
              <a:lnSpc>
                <a:spcPct val="120000"/>
              </a:lnSpc>
              <a:buSzPct val="110000"/>
            </a:pPr>
            <a:endParaRPr lang="en-US" sz="1000" b="1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Little direct research has been conducted </a:t>
            </a: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outside of the aviation field</a:t>
            </a: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Existing studies focus on decision support systems that provide advice on actions to be taken, not on data items to be considered</a:t>
            </a: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We plan to use eye-tracking </a:t>
            </a: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to understand:</a:t>
            </a:r>
            <a:endParaRPr lang="en-US" sz="1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how different highlighting modalities impact user attention allocation</a:t>
            </a: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how the provision of correct and incorrect highlights affects physician performance</a:t>
            </a: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algn="l">
              <a:lnSpc>
                <a:spcPct val="120000"/>
              </a:lnSpc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B60C288-CD5D-CE44-B9BD-A1B91D4BE446}"/>
              </a:ext>
            </a:extLst>
          </p:cNvPr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7A5F5FE-7C02-0944-8133-3CA7630E2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71DD9ED-9A25-2048-8287-770876E724BC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175C43C-41AE-BC40-B9E9-7CCEB087A14F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Advances of our work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FCC893-6C5C-B94B-9064-52D629715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151" y="2477193"/>
            <a:ext cx="4576315" cy="29988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14B4C8-0B3B-884A-9F46-59F403D7E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0828" y="3879384"/>
            <a:ext cx="2452139" cy="41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25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804" y="1189543"/>
            <a:ext cx="7536000" cy="567466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54905" y="2355227"/>
            <a:ext cx="2207566" cy="459250"/>
          </a:xfrm>
          <a:prstGeom prst="rect">
            <a:avLst/>
          </a:prstGeom>
          <a:solidFill>
            <a:srgbClr val="FFFF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654904" y="2327606"/>
            <a:ext cx="2615070" cy="33206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 High-value data  </a:t>
            </a:r>
          </a:p>
          <a:p>
            <a:pPr algn="l">
              <a:lnSpc>
                <a:spcPct val="120000"/>
              </a:lnSpc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for every patient case </a:t>
            </a: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is predicted from past EMR usage</a:t>
            </a: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 by physicians in similar </a:t>
            </a:r>
            <a:r>
              <a:rPr lang="en-US" sz="2000" dirty="0" smtClean="0">
                <a:latin typeface="Helvetica" pitchFamily="2" charset="0"/>
                <a:ea typeface="Helvetica Light" charset="0"/>
                <a:cs typeface="Helvetica Light" charset="0"/>
              </a:rPr>
              <a:t>cases</a:t>
            </a: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>
          <a:xfrm flipH="1" flipV="1">
            <a:off x="2844525" y="2618984"/>
            <a:ext cx="2207567" cy="1"/>
          </a:xfrm>
          <a:prstGeom prst="line">
            <a:avLst/>
          </a:prstGeom>
          <a:ln>
            <a:solidFill>
              <a:srgbClr val="B0B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 txBox="1">
            <a:spLocks/>
          </p:cNvSpPr>
          <p:nvPr/>
        </p:nvSpPr>
        <p:spPr>
          <a:xfrm>
            <a:off x="531812" y="6145083"/>
            <a:ext cx="11133715" cy="46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(King et al. 2015)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93396892-FCD5-B143-A7D1-05374D38A3FE}"/>
              </a:ext>
            </a:extLst>
          </p:cNvPr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C08F269-83F0-7945-A9B2-190B739DD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7E4B7468-1D97-3541-968D-4D0F7E49A8AE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The Learning EMR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530646C-4EFE-584D-8BEC-B2B0183DD3B7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26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6C6417-6485-C142-AE3B-2FAA67DFE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8669"/>
            <a:ext cx="596900" cy="5778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B51EF3-4148-7A43-937E-DD6591330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57" y="168717"/>
            <a:ext cx="11863443" cy="66892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Next steps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xmlns="" id="{C1060D44-647B-FC41-B998-FF1DD1027600}"/>
              </a:ext>
            </a:extLst>
          </p:cNvPr>
          <p:cNvSpPr/>
          <p:nvPr/>
        </p:nvSpPr>
        <p:spPr>
          <a:xfrm rot="5400000">
            <a:off x="2662983" y="2611447"/>
            <a:ext cx="528108" cy="264977"/>
          </a:xfrm>
          <a:prstGeom prst="rightArrow">
            <a:avLst/>
          </a:prstGeom>
          <a:gradFill flip="none" rotWithShape="1">
            <a:gsLst>
              <a:gs pos="0">
                <a:srgbClr val="D9D9D9"/>
              </a:gs>
              <a:gs pos="9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xmlns="" id="{2397D1CE-72EF-AF48-8D21-5E3C9DC58639}"/>
              </a:ext>
            </a:extLst>
          </p:cNvPr>
          <p:cNvSpPr/>
          <p:nvPr/>
        </p:nvSpPr>
        <p:spPr>
          <a:xfrm>
            <a:off x="1705275" y="2000373"/>
            <a:ext cx="2384785" cy="58264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Final prototypes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xmlns="" id="{0022FA85-B424-764D-BC4C-40AD834640F0}"/>
              </a:ext>
            </a:extLst>
          </p:cNvPr>
          <p:cNvSpPr/>
          <p:nvPr/>
        </p:nvSpPr>
        <p:spPr>
          <a:xfrm>
            <a:off x="1705275" y="3007989"/>
            <a:ext cx="2384785" cy="58264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</a:rPr>
              <a:t>EMR user </a:t>
            </a:r>
            <a:r>
              <a:rPr lang="en-US" dirty="0">
                <a:solidFill>
                  <a:schemeClr val="bg1"/>
                </a:solidFill>
              </a:rPr>
              <a:t>interface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xmlns="" id="{A358DDAA-CFDD-6C4E-B45C-A520637588C1}"/>
              </a:ext>
            </a:extLst>
          </p:cNvPr>
          <p:cNvSpPr/>
          <p:nvPr/>
        </p:nvSpPr>
        <p:spPr>
          <a:xfrm rot="5400000">
            <a:off x="2664376" y="3619063"/>
            <a:ext cx="528108" cy="264977"/>
          </a:xfrm>
          <a:prstGeom prst="rightArrow">
            <a:avLst/>
          </a:prstGeom>
          <a:gradFill flip="none" rotWithShape="1">
            <a:gsLst>
              <a:gs pos="0">
                <a:srgbClr val="D9D9D9"/>
              </a:gs>
              <a:gs pos="99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C6FA8367-AC65-D645-A4FE-E7ACE93E1C91}"/>
              </a:ext>
            </a:extLst>
          </p:cNvPr>
          <p:cNvSpPr/>
          <p:nvPr/>
        </p:nvSpPr>
        <p:spPr>
          <a:xfrm>
            <a:off x="1706668" y="4015605"/>
            <a:ext cx="2384785" cy="1431018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Laboratory studies:</a:t>
            </a:r>
          </a:p>
          <a:p>
            <a:r>
              <a:rPr lang="en-US" dirty="0">
                <a:solidFill>
                  <a:schemeClr val="bg1"/>
                </a:solidFill>
              </a:rPr>
              <a:t>   - utility of designs</a:t>
            </a:r>
          </a:p>
          <a:p>
            <a:r>
              <a:rPr lang="en-US" dirty="0">
                <a:solidFill>
                  <a:schemeClr val="bg1"/>
                </a:solidFill>
              </a:rPr>
              <a:t>   - automation bias</a:t>
            </a:r>
          </a:p>
        </p:txBody>
      </p:sp>
    </p:spTree>
    <p:extLst>
      <p:ext uri="{BB962C8B-B14F-4D97-AF65-F5344CB8AC3E}">
        <p14:creationId xmlns:p14="http://schemas.microsoft.com/office/powerpoint/2010/main" val="63400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87701" y="1484470"/>
            <a:ext cx="10654747" cy="4823011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20000"/>
              </a:lnSpc>
              <a:buFont typeface="+mj-lt"/>
              <a:buAutoNum type="arabicPeriod"/>
            </a:pP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Manor-Shulman O, </a:t>
            </a:r>
            <a:r>
              <a:rPr lang="en-US" sz="1100" b="1" dirty="0" err="1">
                <a:latin typeface="Helvetica" charset="0"/>
                <a:ea typeface="Helvetica" charset="0"/>
                <a:cs typeface="Helvetica" charset="0"/>
              </a:rPr>
              <a:t>Beyene</a:t>
            </a: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 J, </a:t>
            </a:r>
            <a:r>
              <a:rPr lang="en-US" sz="1100" b="1" dirty="0" err="1">
                <a:latin typeface="Helvetica" charset="0"/>
                <a:ea typeface="Helvetica" charset="0"/>
                <a:cs typeface="Helvetica" charset="0"/>
              </a:rPr>
              <a:t>Frndova</a:t>
            </a: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 H, </a:t>
            </a:r>
            <a:r>
              <a:rPr lang="en-US" sz="1100" b="1" dirty="0" err="1">
                <a:latin typeface="Helvetica" charset="0"/>
                <a:ea typeface="Helvetica" charset="0"/>
                <a:cs typeface="Helvetica" charset="0"/>
              </a:rPr>
              <a:t>Parshuram</a:t>
            </a: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 CS. 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Quantifying the volume of documented clinical information in critical illness. J </a:t>
            </a:r>
            <a:r>
              <a:rPr lang="en-US" sz="1100" dirty="0" err="1">
                <a:latin typeface="Helvetica Light" charset="0"/>
                <a:ea typeface="Helvetica Light" charset="0"/>
                <a:cs typeface="Helvetica Light" charset="0"/>
              </a:rPr>
              <a:t>Crit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 Care 2008.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</a:pP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Hall A, Walton G. 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Information overload within the health care system: a literature review. Health Info </a:t>
            </a:r>
            <a:r>
              <a:rPr lang="en-US" sz="1100" dirty="0" err="1">
                <a:latin typeface="Helvetica Light" charset="0"/>
                <a:ea typeface="Helvetica Light" charset="0"/>
                <a:cs typeface="Helvetica Light" charset="0"/>
              </a:rPr>
              <a:t>Libr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 J. 2004. 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</a:pP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Ash JS, Berg M, </a:t>
            </a:r>
            <a:r>
              <a:rPr lang="en-US" sz="1100" b="1" dirty="0" err="1">
                <a:latin typeface="Helvetica" charset="0"/>
                <a:ea typeface="Helvetica" charset="0"/>
                <a:cs typeface="Helvetica" charset="0"/>
              </a:rPr>
              <a:t>Coiera</a:t>
            </a: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 E.</a:t>
            </a:r>
            <a:r>
              <a:rPr lang="en-US" sz="11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Some unintended consequences of Information Technology in health care : the nature of patient care information system-related errors. J Am Med </a:t>
            </a:r>
            <a:r>
              <a:rPr lang="en-US" sz="1100" dirty="0" err="1">
                <a:latin typeface="Helvetica Light" charset="0"/>
                <a:ea typeface="Helvetica Light" charset="0"/>
                <a:cs typeface="Helvetica Light" charset="0"/>
              </a:rPr>
              <a:t>Inf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 Assoc. 2004;11:104-112. 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</a:pP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King AJ, Cooper GF, </a:t>
            </a:r>
            <a:r>
              <a:rPr lang="en-US" sz="1100" b="1" dirty="0" err="1">
                <a:latin typeface="Helvetica" charset="0"/>
                <a:ea typeface="Helvetica" charset="0"/>
                <a:cs typeface="Helvetica" charset="0"/>
              </a:rPr>
              <a:t>Hochheiser</a:t>
            </a: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 H, Clermont G, </a:t>
            </a:r>
            <a:r>
              <a:rPr lang="en-US" sz="1100" b="1" dirty="0" err="1">
                <a:latin typeface="Helvetica" charset="0"/>
                <a:ea typeface="Helvetica" charset="0"/>
                <a:cs typeface="Helvetica" charset="0"/>
              </a:rPr>
              <a:t>Visweswaran</a:t>
            </a: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 S. 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Development and preliminary evaluation of a prototype of a Learning Electronic Medical Record system. AMIA </a:t>
            </a:r>
            <a:r>
              <a:rPr lang="en-US" sz="1100" dirty="0" err="1">
                <a:latin typeface="Helvetica Light" charset="0"/>
                <a:ea typeface="Helvetica Light" charset="0"/>
                <a:cs typeface="Helvetica Light" charset="0"/>
              </a:rPr>
              <a:t>Annu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1100" dirty="0" err="1">
                <a:latin typeface="Helvetica Light" charset="0"/>
                <a:ea typeface="Helvetica Light" charset="0"/>
                <a:cs typeface="Helvetica Light" charset="0"/>
              </a:rPr>
              <a:t>Symp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 Proc. 2015; 2015. 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</a:pP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Pickering BW, Gajic O, Ahmed A, </a:t>
            </a:r>
            <a:r>
              <a:rPr lang="en-US" sz="1100" b="1" dirty="0" err="1">
                <a:latin typeface="Helvetica" charset="0"/>
                <a:ea typeface="Helvetica" charset="0"/>
                <a:cs typeface="Helvetica" charset="0"/>
              </a:rPr>
              <a:t>Herasevich</a:t>
            </a: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 V, Keegan MT. 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Data utilization for medical decision making at the time of patient admission to ICU. </a:t>
            </a:r>
            <a:r>
              <a:rPr lang="en-US" sz="1100" dirty="0" err="1">
                <a:latin typeface="Helvetica Light" charset="0"/>
                <a:ea typeface="Helvetica Light" charset="0"/>
                <a:cs typeface="Helvetica Light" charset="0"/>
              </a:rPr>
              <a:t>Crit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 Care Med. 2013;41(6):1502-1510. 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</a:pPr>
            <a:r>
              <a:rPr lang="en-US" sz="1100" b="1" dirty="0" err="1">
                <a:latin typeface="Helvetica" charset="0"/>
                <a:ea typeface="Helvetica" charset="0"/>
                <a:cs typeface="Helvetica" charset="0"/>
              </a:rPr>
              <a:t>Kannampallil</a:t>
            </a: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 TG, Jones LK, Patel VL, Buchman TG, Franklin A. 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Comparing the information seeking strategies of residents, nurse practitioners, and physician assistants in critical care settings. J Am Med Informatics Assoc. 2014:1-8.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</a:pPr>
            <a:r>
              <a:rPr lang="en-US" sz="1100" b="1" dirty="0" err="1">
                <a:latin typeface="Helvetica" charset="0"/>
                <a:ea typeface="Helvetica" charset="0"/>
                <a:cs typeface="Helvetica" charset="0"/>
              </a:rPr>
              <a:t>Kannampallil</a:t>
            </a: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 TG, Franklin A, Mishra R, </a:t>
            </a:r>
            <a:r>
              <a:rPr lang="en-US" sz="1100" b="1" dirty="0" err="1">
                <a:latin typeface="Helvetica" charset="0"/>
                <a:ea typeface="Helvetica" charset="0"/>
                <a:cs typeface="Helvetica" charset="0"/>
              </a:rPr>
              <a:t>Almoosa</a:t>
            </a: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 KF, Cohen T, Patel VL. 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Understanding the nature of information seeking behavior in critical care: Implications for the design of health information technology. </a:t>
            </a:r>
            <a:r>
              <a:rPr lang="en-US" sz="1100" dirty="0" err="1">
                <a:latin typeface="Helvetica Light" charset="0"/>
                <a:ea typeface="Helvetica Light" charset="0"/>
                <a:cs typeface="Helvetica Light" charset="0"/>
              </a:rPr>
              <a:t>Artif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1100" dirty="0" err="1">
                <a:latin typeface="Helvetica Light" charset="0"/>
                <a:ea typeface="Helvetica Light" charset="0"/>
                <a:cs typeface="Helvetica Light" charset="0"/>
              </a:rPr>
              <a:t>Intell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 Med. 2013;57(1):21-29. 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</a:pP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Pollack AH, Tweedy CG, </a:t>
            </a:r>
            <a:r>
              <a:rPr lang="en-US" sz="1100" b="1" dirty="0" err="1">
                <a:latin typeface="Helvetica" charset="0"/>
                <a:ea typeface="Helvetica" charset="0"/>
                <a:cs typeface="Helvetica" charset="0"/>
              </a:rPr>
              <a:t>Blondon</a:t>
            </a: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 K, Pratt W. 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Knowledge crystallization and clinical priorities: evaluating how physicians collect and synthesize patient-related data. AMIA </a:t>
            </a:r>
            <a:r>
              <a:rPr lang="en-US" sz="1100" dirty="0" err="1">
                <a:latin typeface="Helvetica Light" charset="0"/>
                <a:ea typeface="Helvetica Light" charset="0"/>
                <a:cs typeface="Helvetica Light" charset="0"/>
              </a:rPr>
              <a:t>Annu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1100" dirty="0" err="1">
                <a:latin typeface="Helvetica Light" charset="0"/>
                <a:ea typeface="Helvetica Light" charset="0"/>
                <a:cs typeface="Helvetica Light" charset="0"/>
              </a:rPr>
              <a:t>Symp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 Proc. 2014; 2014.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</a:pPr>
            <a:r>
              <a:rPr lang="en-US" sz="1100" b="1" dirty="0" err="1">
                <a:latin typeface="Helvetica" charset="0"/>
                <a:ea typeface="Helvetica" charset="0"/>
                <a:cs typeface="Helvetica" charset="0"/>
              </a:rPr>
              <a:t>Furniss</a:t>
            </a: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 D, </a:t>
            </a:r>
            <a:r>
              <a:rPr lang="en-US" sz="1100" b="1" dirty="0" err="1">
                <a:latin typeface="Helvetica" charset="0"/>
                <a:ea typeface="Helvetica" charset="0"/>
                <a:cs typeface="Helvetica" charset="0"/>
              </a:rPr>
              <a:t>Masci</a:t>
            </a:r>
            <a:r>
              <a:rPr lang="en-US" sz="1100" b="1" dirty="0">
                <a:latin typeface="Helvetica" charset="0"/>
                <a:ea typeface="Helvetica" charset="0"/>
                <a:cs typeface="Helvetica" charset="0"/>
              </a:rPr>
              <a:t> P, Curzon P, Mayer A, Blandford A. </a:t>
            </a:r>
            <a:r>
              <a:rPr lang="en-US" sz="1100" dirty="0">
                <a:latin typeface="Helvetica Light" charset="0"/>
                <a:ea typeface="Helvetica Light" charset="0"/>
                <a:cs typeface="Helvetica Light" charset="0"/>
              </a:rPr>
              <a:t>Exploring medical device design and use through layers of Distributed Cognition: how a glucometer is coupled with its context. J Biomed Inform. 2015;53:330-341. 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/>
            </a:pPr>
            <a:r>
              <a:rPr lang="en-US" sz="1100" b="1" dirty="0">
                <a:latin typeface="Helvetica" pitchFamily="2" charset="0"/>
              </a:rPr>
              <a:t>Holden R. </a:t>
            </a:r>
            <a:r>
              <a:rPr lang="en-US" sz="1100" dirty="0">
                <a:latin typeface="Helvetica Light" panose="020B0403020202020204" pitchFamily="34" charset="0"/>
              </a:rPr>
              <a:t>Cognitive Performance-Altering Effects of Electronic Medical Records: an Application of the Human Factors Paradigm for Patient Safety. </a:t>
            </a:r>
            <a:r>
              <a:rPr lang="en-US" sz="1100" dirty="0" err="1">
                <a:latin typeface="Helvetica Light" panose="020B0403020202020204" pitchFamily="34" charset="0"/>
              </a:rPr>
              <a:t>Cogn</a:t>
            </a:r>
            <a:r>
              <a:rPr lang="en-US" sz="1100" dirty="0">
                <a:latin typeface="Helvetica Light" panose="020B0403020202020204" pitchFamily="34" charset="0"/>
              </a:rPr>
              <a:t> Technol Work. 2011;13(1):11-29. doi:10.1007/s10111-010-0141-8. </a:t>
            </a:r>
            <a:endParaRPr lang="en-US" sz="1100" dirty="0">
              <a:latin typeface="Helvetica Light" panose="020B0403020202020204" pitchFamily="34" charset="0"/>
              <a:ea typeface="Helvetica Light" charset="0"/>
              <a:cs typeface="Helvetica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References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66B536F-E83C-FB4A-9B9E-523C273445D1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5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63267" y="1296358"/>
            <a:ext cx="10654747" cy="4797838"/>
          </a:xfrm>
        </p:spPr>
        <p:txBody>
          <a:bodyPr>
            <a:noAutofit/>
          </a:bodyPr>
          <a:lstStyle/>
          <a:p>
            <a:pPr marL="457200" indent="-457200" algn="l">
              <a:lnSpc>
                <a:spcPct val="120000"/>
              </a:lnSpc>
              <a:buFont typeface="+mj-lt"/>
              <a:buAutoNum type="arabicPeriod" startAt="11"/>
            </a:pPr>
            <a:r>
              <a:rPr lang="en-US" sz="1100" b="1" dirty="0">
                <a:latin typeface="Helvetica" pitchFamily="2" charset="0"/>
                <a:ea typeface="Helvetica Light" charset="0"/>
                <a:cs typeface="Helvetica Light" charset="0"/>
              </a:rPr>
              <a:t>Pollack AH, Miller A, Mishra SR, Pratt W. 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PD-</a:t>
            </a:r>
            <a:r>
              <a:rPr lang="en-US" sz="1100" dirty="0" err="1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atricians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: leveraging physicians and Participatory Design to develop novel clinical information tools. AMIA </a:t>
            </a:r>
            <a:r>
              <a:rPr lang="en-US" sz="1100" dirty="0" err="1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Annu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</a:t>
            </a:r>
            <a:r>
              <a:rPr lang="en-US" sz="1100" dirty="0" err="1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Symp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Proc. 2016; 2016. 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 startAt="11"/>
            </a:pPr>
            <a:r>
              <a:rPr lang="en-US" sz="1100" b="1" dirty="0">
                <a:latin typeface="Helvetica" pitchFamily="2" charset="0"/>
                <a:ea typeface="Helvetica Light" charset="0"/>
                <a:cs typeface="Helvetica Light" charset="0"/>
              </a:rPr>
              <a:t>Ware C.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Information Visualization; 2013. doi:10.1016/B978-0-12-381464-7.00016-8.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 startAt="11"/>
            </a:pPr>
            <a:r>
              <a:rPr lang="en-US" sz="1100" b="1" dirty="0">
                <a:latin typeface="Helvetica" pitchFamily="2" charset="0"/>
                <a:ea typeface="Helvetica Light" charset="0"/>
                <a:cs typeface="Helvetica Light" charset="0"/>
              </a:rPr>
              <a:t>Pickering BW, </a:t>
            </a:r>
            <a:r>
              <a:rPr lang="en-US" sz="1100" b="1" dirty="0" err="1">
                <a:latin typeface="Helvetica" pitchFamily="2" charset="0"/>
                <a:ea typeface="Helvetica Light" charset="0"/>
                <a:cs typeface="Helvetica Light" charset="0"/>
              </a:rPr>
              <a:t>Herasevich</a:t>
            </a:r>
            <a:r>
              <a:rPr lang="en-US" sz="1100" b="1" dirty="0">
                <a:latin typeface="Helvetica" pitchFamily="2" charset="0"/>
                <a:ea typeface="Helvetica Light" charset="0"/>
                <a:cs typeface="Helvetica Light" charset="0"/>
              </a:rPr>
              <a:t> V, Ahmed A, Gajic O. 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Novel representation of clinical information in the ICU: developing user interfaces which reduce information overload. </a:t>
            </a:r>
            <a:r>
              <a:rPr lang="en-US" sz="1100" dirty="0" err="1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Appl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</a:t>
            </a:r>
            <a:r>
              <a:rPr lang="en-US" sz="1100" dirty="0" err="1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Clin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Inform. 2010.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 startAt="11"/>
            </a:pPr>
            <a:r>
              <a:rPr lang="en-US" sz="1100" b="1" dirty="0">
                <a:latin typeface="Helvetica" pitchFamily="2" charset="0"/>
                <a:ea typeface="Helvetica Light" charset="0"/>
                <a:cs typeface="Helvetica Light" charset="0"/>
              </a:rPr>
              <a:t>Wang T, </a:t>
            </a:r>
            <a:r>
              <a:rPr lang="en-US" sz="1100" b="1" dirty="0" err="1">
                <a:latin typeface="Helvetica" pitchFamily="2" charset="0"/>
                <a:ea typeface="Helvetica Light" charset="0"/>
                <a:cs typeface="Helvetica Light" charset="0"/>
              </a:rPr>
              <a:t>Wongsuphasawat</a:t>
            </a:r>
            <a:r>
              <a:rPr lang="en-US" sz="1100" b="1" dirty="0">
                <a:latin typeface="Helvetica" pitchFamily="2" charset="0"/>
                <a:ea typeface="Helvetica Light" charset="0"/>
                <a:cs typeface="Helvetica Light" charset="0"/>
              </a:rPr>
              <a:t> K. 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Visual information seeking in multiple electronic health records: design recommendations and a process model. </a:t>
            </a:r>
            <a:r>
              <a:rPr lang="en-US" sz="1100" dirty="0" err="1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Int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Heal. 2010:46-55.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 startAt="11"/>
            </a:pPr>
            <a:r>
              <a:rPr lang="en-US" sz="1100" b="1" dirty="0">
                <a:latin typeface="Helvetica" pitchFamily="2" charset="0"/>
                <a:ea typeface="Helvetica Light" charset="0"/>
                <a:cs typeface="Helvetica Light" charset="0"/>
              </a:rPr>
              <a:t>Armijo D, McDonnell C, Werner K. 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Electronic Health Record usability: interface design considerations. Development. 2009;9(9):1-21.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 startAt="11"/>
            </a:pPr>
            <a:r>
              <a:rPr lang="en-US" sz="1100" b="1" dirty="0">
                <a:latin typeface="Helvetica" pitchFamily="2" charset="0"/>
                <a:ea typeface="Helvetica Light" charset="0"/>
                <a:cs typeface="Helvetica Light" charset="0"/>
              </a:rPr>
              <a:t>Hu J, </a:t>
            </a:r>
            <a:r>
              <a:rPr lang="en-US" sz="1100" b="1" dirty="0" err="1">
                <a:latin typeface="Helvetica" pitchFamily="2" charset="0"/>
                <a:ea typeface="Helvetica Light" charset="0"/>
                <a:cs typeface="Helvetica Light" charset="0"/>
              </a:rPr>
              <a:t>Perer</a:t>
            </a:r>
            <a:r>
              <a:rPr lang="en-US" sz="1100" b="1" dirty="0">
                <a:latin typeface="Helvetica" pitchFamily="2" charset="0"/>
                <a:ea typeface="Helvetica Light" charset="0"/>
                <a:cs typeface="Helvetica Light" charset="0"/>
              </a:rPr>
              <a:t> A, Wang F.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Data Driven Analytics for Personalized Healthcare. Cham: Springer International Publishing; 2016.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 startAt="11"/>
            </a:pPr>
            <a:r>
              <a:rPr lang="en-US" sz="1100" b="1" dirty="0" err="1">
                <a:latin typeface="Helvetica" pitchFamily="2" charset="0"/>
                <a:ea typeface="Helvetica Light" charset="0"/>
                <a:cs typeface="Helvetica Light" charset="0"/>
              </a:rPr>
              <a:t>Senathirajah</a:t>
            </a:r>
            <a:r>
              <a:rPr lang="en-US" sz="1100" b="1" dirty="0">
                <a:latin typeface="Helvetica" pitchFamily="2" charset="0"/>
                <a:ea typeface="Helvetica Light" charset="0"/>
                <a:cs typeface="Helvetica Light" charset="0"/>
              </a:rPr>
              <a:t> Y, Kaufman D, Bakken S.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Beyond copy and paste: clinician approaches to meeting information needs during note writing. Stud Health </a:t>
            </a:r>
            <a:r>
              <a:rPr lang="en-US" sz="1100" dirty="0" err="1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Technol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Inform. 2014.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 startAt="11"/>
            </a:pPr>
            <a:r>
              <a:rPr lang="en-US" sz="1100" b="1" dirty="0" err="1">
                <a:latin typeface="Helvetica" pitchFamily="2" charset="0"/>
                <a:ea typeface="Helvetica Light" charset="0"/>
                <a:cs typeface="Helvetica Light" charset="0"/>
              </a:rPr>
              <a:t>Kannampallil</a:t>
            </a:r>
            <a:r>
              <a:rPr lang="en-US" sz="1100" b="1" dirty="0">
                <a:latin typeface="Helvetica" pitchFamily="2" charset="0"/>
                <a:ea typeface="Helvetica Light" charset="0"/>
                <a:cs typeface="Helvetica Light" charset="0"/>
              </a:rPr>
              <a:t> TG, Franklin A, Mishra R, </a:t>
            </a:r>
            <a:r>
              <a:rPr lang="en-US" sz="1100" b="1" dirty="0" err="1">
                <a:latin typeface="Helvetica" pitchFamily="2" charset="0"/>
                <a:ea typeface="Helvetica Light" charset="0"/>
                <a:cs typeface="Helvetica Light" charset="0"/>
              </a:rPr>
              <a:t>Almoosa</a:t>
            </a:r>
            <a:r>
              <a:rPr lang="en-US" sz="1100" b="1" dirty="0">
                <a:latin typeface="Helvetica" pitchFamily="2" charset="0"/>
                <a:ea typeface="Helvetica Light" charset="0"/>
                <a:cs typeface="Helvetica Light" charset="0"/>
              </a:rPr>
              <a:t> KF, Cohen T, Patel VL. 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Understanding the nature of information seeking behavior in critical care: implications for the design of health information technology. </a:t>
            </a:r>
            <a:r>
              <a:rPr lang="en-US" sz="1100" dirty="0" err="1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Artif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</a:t>
            </a:r>
            <a:r>
              <a:rPr lang="en-US" sz="1100" dirty="0" err="1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Intell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Med. 2013;57(1):21-29.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 startAt="11"/>
            </a:pPr>
            <a:r>
              <a:rPr lang="en-US" sz="1100" b="1" dirty="0">
                <a:latin typeface="Helvetica" pitchFamily="2" charset="0"/>
                <a:ea typeface="Helvetica Light" charset="0"/>
                <a:cs typeface="Helvetica Light" charset="0"/>
              </a:rPr>
              <a:t>Bier EA, Card SK, </a:t>
            </a:r>
            <a:r>
              <a:rPr lang="en-US" sz="1100" b="1" dirty="0" err="1">
                <a:latin typeface="Helvetica" pitchFamily="2" charset="0"/>
                <a:ea typeface="Helvetica Light" charset="0"/>
                <a:cs typeface="Helvetica Light" charset="0"/>
              </a:rPr>
              <a:t>Bodnar</a:t>
            </a:r>
            <a:r>
              <a:rPr lang="en-US" sz="1100" b="1" dirty="0">
                <a:latin typeface="Helvetica" pitchFamily="2" charset="0"/>
                <a:ea typeface="Helvetica Light" charset="0"/>
                <a:cs typeface="Helvetica Light" charset="0"/>
              </a:rPr>
              <a:t> JW. 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Principles and tools for collaborative entity-based intelligence analysis. IEEE Trans Vis </a:t>
            </a:r>
            <a:r>
              <a:rPr lang="en-US" sz="1100" dirty="0" err="1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Comput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Graph. 2010;16(2):178-191.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 startAt="11"/>
            </a:pPr>
            <a:r>
              <a:rPr lang="en-US" sz="1100" b="1" dirty="0">
                <a:latin typeface="Helvetica" pitchFamily="2" charset="0"/>
                <a:ea typeface="Helvetica Light" charset="0"/>
                <a:cs typeface="Helvetica Light" charset="0"/>
              </a:rPr>
              <a:t>Bade R, </a:t>
            </a:r>
            <a:r>
              <a:rPr lang="en-US" sz="1100" b="1" dirty="0" err="1">
                <a:latin typeface="Helvetica" pitchFamily="2" charset="0"/>
                <a:ea typeface="Helvetica Light" charset="0"/>
                <a:cs typeface="Helvetica Light" charset="0"/>
              </a:rPr>
              <a:t>Schlechtweg</a:t>
            </a:r>
            <a:r>
              <a:rPr lang="en-US" sz="1100" b="1" dirty="0">
                <a:latin typeface="Helvetica" pitchFamily="2" charset="0"/>
                <a:ea typeface="Helvetica Light" charset="0"/>
                <a:cs typeface="Helvetica Light" charset="0"/>
              </a:rPr>
              <a:t> S, </a:t>
            </a:r>
            <a:r>
              <a:rPr lang="en-US" sz="1100" b="1" dirty="0" err="1">
                <a:latin typeface="Helvetica" pitchFamily="2" charset="0"/>
                <a:ea typeface="Helvetica Light" charset="0"/>
                <a:cs typeface="Helvetica Light" charset="0"/>
              </a:rPr>
              <a:t>Miksch</a:t>
            </a:r>
            <a:r>
              <a:rPr lang="en-US" sz="1100" b="1" dirty="0">
                <a:latin typeface="Helvetica" pitchFamily="2" charset="0"/>
                <a:ea typeface="Helvetica Light" charset="0"/>
                <a:cs typeface="Helvetica Light" charset="0"/>
              </a:rPr>
              <a:t> S. 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Connecting Time-oriented Data and Information to a Coherent Interactive Visualization. Proc 2004 </a:t>
            </a:r>
            <a:r>
              <a:rPr lang="en-US" sz="1100" dirty="0" err="1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Conf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Hum factors </a:t>
            </a:r>
            <a:r>
              <a:rPr lang="en-US" sz="1100" dirty="0" err="1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Comput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</a:t>
            </a:r>
            <a:r>
              <a:rPr lang="en-US" sz="1100" dirty="0" err="1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Syst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CHI 04. 2004;6(1):105-112. </a:t>
            </a:r>
          </a:p>
          <a:p>
            <a:pPr marL="457200" indent="-457200" algn="l">
              <a:lnSpc>
                <a:spcPct val="120000"/>
              </a:lnSpc>
              <a:buFont typeface="+mj-lt"/>
              <a:buAutoNum type="arabicPeriod" startAt="11"/>
            </a:pPr>
            <a:r>
              <a:rPr lang="en-US" sz="1100" b="1" dirty="0">
                <a:latin typeface="Helvetica" pitchFamily="2" charset="0"/>
                <a:ea typeface="Helvetica Light" charset="0"/>
                <a:cs typeface="Helvetica Light" charset="0"/>
              </a:rPr>
              <a:t>Halbesleben JRB, Savage GT, Wakefield DS, Wakefield BJ. </a:t>
            </a:r>
            <a:r>
              <a:rPr lang="en-US" sz="11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Rework and workarounds in nurse medication administration process. Health Care Manage Rev. 2010;35(2):124-133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References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94A5E52-1646-0D4E-A4A1-39AC462AAB2F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88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3000">
              <a:schemeClr val="tx1">
                <a:lumMod val="85000"/>
                <a:lumOff val="15000"/>
              </a:schemeClr>
            </a:gs>
            <a:gs pos="77000">
              <a:schemeClr val="tx1">
                <a:lumMod val="75000"/>
                <a:lumOff val="25000"/>
              </a:schemeClr>
            </a:gs>
            <a:gs pos="89000">
              <a:schemeClr val="tx1">
                <a:lumMod val="65000"/>
                <a:lumOff val="3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BC2615E8-9FB4-E247-871B-D260C9340AC7}"/>
              </a:ext>
            </a:extLst>
          </p:cNvPr>
          <p:cNvSpPr txBox="1">
            <a:spLocks/>
          </p:cNvSpPr>
          <p:nvPr/>
        </p:nvSpPr>
        <p:spPr>
          <a:xfrm>
            <a:off x="5629274" y="309244"/>
            <a:ext cx="6562725" cy="640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endParaRPr lang="en-US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4644CB6-C79B-8B40-B627-C03B7B5AF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9181296D-BBA3-0C47-A100-0FB7B1374815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Acknowledgments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57E39FA-1ADA-5F40-8E67-CFAB4E8374CA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0"/>
            <a:ext cx="5553075" cy="6858000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xmlns="" id="{1DCD25AE-3B78-F045-AF73-205E6E457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3682" y="1358890"/>
            <a:ext cx="6285243" cy="4705002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</a:pPr>
            <a:r>
              <a:rPr lang="en-US" sz="1800" dirty="0">
                <a:solidFill>
                  <a:schemeClr val="bg1"/>
                </a:solidFill>
                <a:latin typeface="Helvetica" pitchFamily="2" charset="0"/>
                <a:ea typeface="Helvetica Light" charset="0"/>
                <a:cs typeface="Helvetica Light" charset="0"/>
              </a:rPr>
              <a:t>Learning EMR Team Members: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Dr. Harry </a:t>
            </a:r>
            <a:r>
              <a:rPr lang="en-US" sz="1600" dirty="0" err="1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Hochheiser</a:t>
            </a:r>
            <a:r>
              <a:rPr lang="en-US" sz="1600" dirty="0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, PhD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Dr</a:t>
            </a:r>
            <a:r>
              <a:rPr lang="en-US" sz="1600" dirty="0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. Gilles Clermont, MD MSc 		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Dr. Gregory F. Cooper, MD PhD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Dr</a:t>
            </a:r>
            <a:r>
              <a:rPr lang="en-US" sz="1600" dirty="0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Shyam</a:t>
            </a:r>
            <a:r>
              <a:rPr lang="en-US" sz="1600" dirty="0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Visweswaran</a:t>
            </a:r>
            <a:r>
              <a:rPr lang="en-US" sz="1600" dirty="0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, MD PhD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Dr. Andrew King, PhD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Amin </a:t>
            </a:r>
            <a:r>
              <a:rPr lang="en-US" sz="1600" dirty="0" err="1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Tajgardoon</a:t>
            </a:r>
            <a:r>
              <a:rPr lang="en-US" sz="1600" dirty="0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, MS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Louisa Zhang, MS</a:t>
            </a:r>
          </a:p>
          <a:p>
            <a:pPr marL="285750" indent="-285750" algn="l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  <a:latin typeface="Helvetica Light" panose="020B0403020202020204" pitchFamily="34" charset="0"/>
              <a:ea typeface="Helvetica Light" charset="0"/>
              <a:cs typeface="Helvetica Light" charset="0"/>
            </a:endParaRPr>
          </a:p>
          <a:p>
            <a:pPr algn="l">
              <a:lnSpc>
                <a:spcPct val="100000"/>
              </a:lnSpc>
            </a:pPr>
            <a:r>
              <a:rPr lang="en-US" sz="1800" dirty="0" smtClean="0">
                <a:solidFill>
                  <a:schemeClr val="bg1"/>
                </a:solidFill>
                <a:latin typeface="Helvetica" pitchFamily="2" charset="0"/>
                <a:ea typeface="Helvetica Light" charset="0"/>
                <a:cs typeface="Helvetica Light" charset="0"/>
              </a:rPr>
              <a:t>Funding </a:t>
            </a:r>
            <a:r>
              <a:rPr lang="en-US" sz="1800" dirty="0">
                <a:solidFill>
                  <a:schemeClr val="bg1"/>
                </a:solidFill>
                <a:latin typeface="Helvetica" pitchFamily="2" charset="0"/>
                <a:ea typeface="Helvetica Light" charset="0"/>
                <a:cs typeface="Helvetica Light" charset="0"/>
              </a:rPr>
              <a:t>sources:</a:t>
            </a:r>
          </a:p>
          <a:p>
            <a:pPr marL="342900" indent="-342900" algn="l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NLM Institutional Training Grant T15 LM007059</a:t>
            </a:r>
          </a:p>
          <a:p>
            <a:pPr marL="342900" indent="-342900" algn="l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NLM Research Project Grant </a:t>
            </a:r>
            <a:r>
              <a:rPr lang="is-IS" sz="1600" dirty="0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R01 </a:t>
            </a:r>
            <a:r>
              <a:rPr lang="is-IS" sz="1600" dirty="0" smtClean="0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LM012095</a:t>
            </a:r>
          </a:p>
          <a:p>
            <a:pPr marL="342900" indent="-342900" algn="l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is-IS" sz="1600" dirty="0" smtClean="0">
                <a:solidFill>
                  <a:schemeClr val="bg1"/>
                </a:solidFill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University of Pittsburgh Department of Biomedical Informatics</a:t>
            </a:r>
            <a:endParaRPr lang="is-IS" sz="1600" dirty="0">
              <a:solidFill>
                <a:schemeClr val="bg1"/>
              </a:solidFill>
              <a:latin typeface="Helvetica Light" panose="020B0403020202020204" pitchFamily="34" charset="0"/>
              <a:ea typeface="Helvetica Light" charset="0"/>
              <a:cs typeface="Helvetica Light" charset="0"/>
            </a:endParaRPr>
          </a:p>
          <a:p>
            <a:pPr algn="l">
              <a:lnSpc>
                <a:spcPct val="100000"/>
              </a:lnSpc>
            </a:pPr>
            <a:endParaRPr lang="en-US" sz="1600" dirty="0">
              <a:solidFill>
                <a:schemeClr val="bg1"/>
              </a:solidFill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5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3000">
              <a:schemeClr val="tx1">
                <a:lumMod val="85000"/>
                <a:lumOff val="15000"/>
              </a:schemeClr>
            </a:gs>
            <a:gs pos="77000">
              <a:schemeClr val="tx1">
                <a:lumMod val="75000"/>
                <a:lumOff val="25000"/>
              </a:schemeClr>
            </a:gs>
            <a:gs pos="89000">
              <a:schemeClr val="tx1">
                <a:lumMod val="65000"/>
                <a:lumOff val="3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0"/>
            <a:ext cx="5553075" cy="6858000"/>
          </a:xfrm>
          <a:prstGeom prst="rect">
            <a:avLst/>
          </a:prstGeom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60400" y="863757"/>
            <a:ext cx="2989263" cy="1557338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45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Thank you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60400" y="5281056"/>
            <a:ext cx="2989263" cy="557056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5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Luca Calzoni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60400" y="5907805"/>
            <a:ext cx="2989263" cy="500219"/>
          </a:xfrm>
          <a:prstGeom prst="rect">
            <a:avLst/>
          </a:prstGeom>
        </p:spPr>
        <p:txBody>
          <a:bodyPr vert="horz" wrap="square" lIns="91440" tIns="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720" dirty="0" err="1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lucacalzoni@lucacalzoni.us</a:t>
            </a:r>
            <a:endParaRPr lang="en-US" sz="172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2421095"/>
            <a:ext cx="2662081" cy="266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38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63000">
              <a:schemeClr val="tx1">
                <a:lumMod val="85000"/>
                <a:lumOff val="15000"/>
              </a:schemeClr>
            </a:gs>
            <a:gs pos="77000">
              <a:schemeClr val="tx1">
                <a:lumMod val="75000"/>
                <a:lumOff val="25000"/>
              </a:schemeClr>
            </a:gs>
            <a:gs pos="89000">
              <a:schemeClr val="tx1">
                <a:lumMod val="65000"/>
                <a:lumOff val="35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925" y="0"/>
            <a:ext cx="5553075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xmlns="" id="{BC2615E8-9FB4-E247-871B-D260C9340AC7}"/>
              </a:ext>
            </a:extLst>
          </p:cNvPr>
          <p:cNvSpPr txBox="1">
            <a:spLocks/>
          </p:cNvSpPr>
          <p:nvPr/>
        </p:nvSpPr>
        <p:spPr>
          <a:xfrm>
            <a:off x="5629274" y="309244"/>
            <a:ext cx="6562725" cy="640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endParaRPr lang="en-US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4644CB6-C79B-8B40-B627-C03B7B5AF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181296D-BBA3-0C47-A100-0FB7B1374815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Additional material</a:t>
            </a:r>
            <a:endParaRPr lang="en-US" sz="36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57E39FA-1ADA-5F40-8E67-CFAB4E8374CA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927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531812" y="6158731"/>
            <a:ext cx="11133715" cy="46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(Wright et al. 2016, </a:t>
            </a:r>
            <a:r>
              <a:rPr lang="en-US" sz="1600" dirty="0" err="1">
                <a:latin typeface="Helvetica Light" charset="0"/>
                <a:ea typeface="Helvetica Light" charset="0"/>
                <a:cs typeface="Helvetica Light" charset="0"/>
              </a:rPr>
              <a:t>Faiola</a:t>
            </a: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 et al. 2015, De Georgia et al. 2015, Pickering et al. 2010, </a:t>
            </a:r>
            <a:r>
              <a:rPr lang="en-US" sz="1600" dirty="0" err="1">
                <a:latin typeface="Helvetica Light" charset="0"/>
                <a:ea typeface="Helvetica Light" charset="0"/>
                <a:cs typeface="Helvetica Light" charset="0"/>
              </a:rPr>
              <a:t>Senathirajah</a:t>
            </a: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 et al. 2017)</a:t>
            </a:r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688768" y="1517553"/>
            <a:ext cx="5581403" cy="42444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  <a:buClr>
                <a:srgbClr val="5191C9"/>
              </a:buClr>
            </a:pPr>
            <a:endParaRPr lang="en-US" sz="300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2200" dirty="0">
                <a:latin typeface="Helvetica Light" charset="0"/>
                <a:ea typeface="Helvetica Light" charset="0"/>
                <a:cs typeface="Helvetica Light" charset="0"/>
              </a:rPr>
              <a:t>EMRs, conceived as accounting tools, are “</a:t>
            </a:r>
            <a:r>
              <a:rPr lang="en-US" sz="2200" b="1" dirty="0">
                <a:latin typeface="Helvetica Light" charset="0"/>
                <a:ea typeface="Helvetica Light" charset="0"/>
                <a:cs typeface="Helvetica Light" charset="0"/>
              </a:rPr>
              <a:t>database centered</a:t>
            </a:r>
            <a:r>
              <a:rPr lang="en-US" sz="2200" dirty="0">
                <a:latin typeface="Helvetica Light" charset="0"/>
                <a:ea typeface="Helvetica Light" charset="0"/>
                <a:cs typeface="Helvetica Light" charset="0"/>
              </a:rPr>
              <a:t>”: the data source determines how data is </a:t>
            </a:r>
            <a:r>
              <a:rPr lang="en-US" sz="2200" dirty="0" smtClean="0">
                <a:latin typeface="Helvetica Light" charset="0"/>
                <a:ea typeface="Helvetica Light" charset="0"/>
                <a:cs typeface="Helvetica Light" charset="0"/>
              </a:rPr>
              <a:t>presented</a:t>
            </a:r>
            <a:endParaRPr lang="en-US" sz="2200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2200" dirty="0">
                <a:latin typeface="Helvetica Light" charset="0"/>
                <a:ea typeface="Helvetica Light" charset="0"/>
                <a:cs typeface="Helvetica Light" charset="0"/>
              </a:rPr>
              <a:t>Information is traditionally </a:t>
            </a:r>
            <a:r>
              <a:rPr lang="en-US" sz="2200" b="1" dirty="0">
                <a:latin typeface="Helvetica Light" charset="0"/>
                <a:ea typeface="Helvetica Light" charset="0"/>
                <a:cs typeface="Helvetica Light" charset="0"/>
              </a:rPr>
              <a:t>fragmented across multiple </a:t>
            </a:r>
            <a:r>
              <a:rPr lang="en-US" sz="2200" b="1" dirty="0" smtClean="0">
                <a:latin typeface="Helvetica Light" charset="0"/>
                <a:ea typeface="Helvetica Light" charset="0"/>
                <a:cs typeface="Helvetica Light" charset="0"/>
              </a:rPr>
              <a:t>screens</a:t>
            </a:r>
            <a:endParaRPr lang="en-US" sz="2200" b="1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chemeClr val="tx1"/>
              </a:buClr>
              <a:buFont typeface="Arial" charset="0"/>
              <a:buChar char="•"/>
            </a:pPr>
            <a:r>
              <a:rPr lang="en-US" sz="2200" dirty="0">
                <a:latin typeface="Helvetica Light" charset="0"/>
                <a:ea typeface="Helvetica Light" charset="0"/>
                <a:cs typeface="Helvetica Light" charset="0"/>
              </a:rPr>
              <a:t>Many commercial EMRs have </a:t>
            </a:r>
            <a:r>
              <a:rPr lang="en-US" sz="2200" b="1" dirty="0">
                <a:latin typeface="Helvetica Light" charset="0"/>
                <a:ea typeface="Helvetica Light" charset="0"/>
                <a:cs typeface="Helvetica Light" charset="0"/>
              </a:rPr>
              <a:t>limitations in graphing capabilities</a:t>
            </a:r>
            <a:r>
              <a:rPr lang="en-US" sz="2200" dirty="0"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sz="2200" b="1" dirty="0">
                <a:latin typeface="Helvetica Light" charset="0"/>
                <a:ea typeface="Helvetica Light" charset="0"/>
                <a:cs typeface="Helvetica Light" charset="0"/>
              </a:rPr>
              <a:t>of clinical </a:t>
            </a:r>
            <a:r>
              <a:rPr lang="en-US" sz="2200" b="1" dirty="0" smtClean="0">
                <a:latin typeface="Helvetica Light" charset="0"/>
                <a:ea typeface="Helvetica Light" charset="0"/>
                <a:cs typeface="Helvetica Light" charset="0"/>
              </a:rPr>
              <a:t>data</a:t>
            </a:r>
            <a:endParaRPr lang="en-US" sz="2200" b="1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B8A60B4-B18A-824D-92CC-9DA0E980DED8}"/>
              </a:ext>
            </a:extLst>
          </p:cNvPr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618F96D-A04E-4D48-87BD-994A54BB9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xmlns="" id="{B6A21885-3407-8C43-ADB3-04C55BF7C0AC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Poor user interfaces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2E597FC-07CE-6049-9D3E-3576A2964391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Content Placeholder 3">
            <a:extLst>
              <a:ext uri="{FF2B5EF4-FFF2-40B4-BE49-F238E27FC236}">
                <a16:creationId xmlns:a16="http://schemas.microsoft.com/office/drawing/2014/main" xmlns="" id="{AB432478-EDA0-6E46-B02F-99EB0EA2F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6249" y="466704"/>
            <a:ext cx="4178733" cy="4215754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xmlns="" id="{7570C34A-0600-8948-8B94-D7AF1A3CC033}"/>
              </a:ext>
            </a:extLst>
          </p:cNvPr>
          <p:cNvSpPr txBox="1">
            <a:spLocks/>
          </p:cNvSpPr>
          <p:nvPr/>
        </p:nvSpPr>
        <p:spPr>
          <a:xfrm>
            <a:off x="7148839" y="4822427"/>
            <a:ext cx="4626143" cy="87191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100000">
                <a:srgbClr val="EEEBF1"/>
              </a:gs>
            </a:gsLst>
            <a:lin ang="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" pitchFamily="2" charset="0"/>
                <a:ea typeface="Helvetica Light" charset="0"/>
                <a:cs typeface="Helvetica Light" charset="0"/>
              </a:rPr>
              <a:t>Display fragmentation in a commercial EMR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37 clicks required to access data items in black</a:t>
            </a:r>
          </a:p>
          <a:p>
            <a:pPr algn="r">
              <a:lnSpc>
                <a:spcPct val="120000"/>
              </a:lnSpc>
            </a:pPr>
            <a:endParaRPr lang="en-US" sz="16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algn="r">
              <a:lnSpc>
                <a:spcPct val="120000"/>
              </a:lnSpc>
            </a:pPr>
            <a:endParaRPr lang="en-US" sz="1600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4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 txBox="1">
            <a:spLocks/>
          </p:cNvSpPr>
          <p:nvPr/>
        </p:nvSpPr>
        <p:spPr>
          <a:xfrm>
            <a:off x="926277" y="1296359"/>
            <a:ext cx="9789347" cy="16177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latin typeface="Helvetica Light" charset="0"/>
                <a:ea typeface="Helvetica Light" charset="0"/>
                <a:cs typeface="Helvetica Light" charset="0"/>
              </a:rPr>
              <a:t>A study evaluated the </a:t>
            </a:r>
            <a:r>
              <a:rPr lang="en-US" sz="2200" b="1" dirty="0">
                <a:latin typeface="Helvetica Light" charset="0"/>
                <a:ea typeface="Helvetica Light" charset="0"/>
                <a:cs typeface="Helvetica Light" charset="0"/>
              </a:rPr>
              <a:t>graphical displays of lab tests </a:t>
            </a:r>
            <a:r>
              <a:rPr lang="en-US" sz="2200" dirty="0">
                <a:latin typeface="Helvetica Light" charset="0"/>
                <a:ea typeface="Helvetica Light" charset="0"/>
                <a:cs typeface="Helvetica Light" charset="0"/>
              </a:rPr>
              <a:t>in 8 EMRs using criteria for optimal graphs: </a:t>
            </a:r>
            <a:r>
              <a:rPr lang="en-US" sz="2200" b="1" dirty="0">
                <a:latin typeface="Helvetica Light" charset="0"/>
                <a:ea typeface="Helvetica Light" charset="0"/>
                <a:cs typeface="Helvetica Light" charset="0"/>
              </a:rPr>
              <a:t>none of the EMRs met all criteria.</a:t>
            </a:r>
            <a:endParaRPr lang="en-US" sz="2200" dirty="0"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2200" dirty="0">
                <a:latin typeface="Helvetica Light" charset="0"/>
                <a:ea typeface="Helvetica Light" charset="0"/>
                <a:cs typeface="Helvetica Light" charset="0"/>
              </a:rPr>
              <a:t>Many EMRs </a:t>
            </a:r>
            <a:r>
              <a:rPr lang="en-US" sz="2200" b="1" dirty="0">
                <a:latin typeface="Helvetica Light" charset="0"/>
                <a:ea typeface="Helvetica Light" charset="0"/>
                <a:cs typeface="Helvetica Light" charset="0"/>
              </a:rPr>
              <a:t>displayed results in non-standardized fashion:</a:t>
            </a:r>
            <a:endParaRPr lang="en-US" sz="22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874" y="2914065"/>
            <a:ext cx="6883997" cy="3634238"/>
          </a:xfrm>
          <a:prstGeom prst="rect">
            <a:avLst/>
          </a:prstGeom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531812" y="6158731"/>
            <a:ext cx="11133715" cy="46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(</a:t>
            </a:r>
            <a:r>
              <a:rPr lang="en-US" sz="1600" dirty="0" err="1">
                <a:latin typeface="Helvetica Light" charset="0"/>
                <a:ea typeface="Helvetica Light" charset="0"/>
                <a:cs typeface="Helvetica Light" charset="0"/>
              </a:rPr>
              <a:t>Sittig</a:t>
            </a: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 et al. 2015)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929876F3-803C-0F47-9CD4-1A82C1207A12}"/>
              </a:ext>
            </a:extLst>
          </p:cNvPr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5E17219-74AE-6C4A-83EE-450FE42AC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3175A974-BF4E-394A-873B-53A9AC0BCDA8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Poor user interfaces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59971EC-E455-1444-AA76-BAFE649C67D3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8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F7D9295-A8E5-A046-B966-6B613E429447}"/>
              </a:ext>
            </a:extLst>
          </p:cNvPr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5904B22-1360-BF42-A6FE-7ED76F37C961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Traditional approaches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92EBCF35-E6C6-434A-90B5-03A6BC12B6BE}"/>
              </a:ext>
            </a:extLst>
          </p:cNvPr>
          <p:cNvSpPr txBox="1">
            <a:spLocks/>
          </p:cNvSpPr>
          <p:nvPr/>
        </p:nvSpPr>
        <p:spPr>
          <a:xfrm>
            <a:off x="723208" y="1502905"/>
            <a:ext cx="5656886" cy="4872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FBDF77"/>
              </a:buClr>
            </a:pPr>
            <a:r>
              <a:rPr lang="en-US" sz="2000" dirty="0">
                <a:latin typeface="Helvetica" pitchFamily="2" charset="0"/>
              </a:rPr>
              <a:t>Attempts at designing interfaces that provide cognitive support to clinicians include: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A3B660C-7CE5-0241-A508-CA0393BB9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83300" cy="11938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C3C1F21F-7D17-2D4F-B36E-97BB35DA8AC3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Literature review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C4026FC-0AF4-624A-B100-BFE89C373AF5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FBD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0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36ACA27-D711-C644-A42C-E7632093B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0351" y="168719"/>
            <a:ext cx="4901550" cy="36967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531812" y="6158731"/>
            <a:ext cx="11133715" cy="46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(Horn et al. 2001)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C1185A46-CDD3-B74C-A226-ACD7813B34B5}"/>
              </a:ext>
            </a:extLst>
          </p:cNvPr>
          <p:cNvSpPr txBox="1">
            <a:spLocks/>
          </p:cNvSpPr>
          <p:nvPr/>
        </p:nvSpPr>
        <p:spPr>
          <a:xfrm>
            <a:off x="7195929" y="4700338"/>
            <a:ext cx="4648633" cy="112825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100000">
                <a:srgbClr val="EEEBF1"/>
              </a:gs>
            </a:gsLst>
            <a:lin ang="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" pitchFamily="2" charset="0"/>
                <a:ea typeface="Helvetica Light" charset="0"/>
                <a:cs typeface="Helvetica Light" charset="0"/>
              </a:rPr>
              <a:t>VIE-VISU, 2001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The width of the triangle’s base shows the heart rate, the height shows the blood pressure.</a:t>
            </a:r>
          </a:p>
          <a:p>
            <a:pPr algn="r">
              <a:lnSpc>
                <a:spcPct val="120000"/>
              </a:lnSpc>
            </a:pPr>
            <a:endParaRPr lang="en-US" sz="16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algn="r">
              <a:lnSpc>
                <a:spcPct val="120000"/>
              </a:lnSpc>
            </a:pPr>
            <a:endParaRPr lang="en-US" sz="1600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F7D9295-A8E5-A046-B966-6B613E429447}"/>
              </a:ext>
            </a:extLst>
          </p:cNvPr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5904B22-1360-BF42-A6FE-7ED76F37C961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Traditional approaches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92EBCF35-E6C6-434A-90B5-03A6BC12B6BE}"/>
              </a:ext>
            </a:extLst>
          </p:cNvPr>
          <p:cNvSpPr txBox="1">
            <a:spLocks/>
          </p:cNvSpPr>
          <p:nvPr/>
        </p:nvSpPr>
        <p:spPr>
          <a:xfrm>
            <a:off x="723208" y="1502905"/>
            <a:ext cx="5656886" cy="4872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FBDF77"/>
              </a:buClr>
            </a:pPr>
            <a:r>
              <a:rPr lang="en-US" sz="2000" dirty="0">
                <a:latin typeface="Helvetica" pitchFamily="2" charset="0"/>
              </a:rPr>
              <a:t>Attempts at designing interfaces that provide cognitive support to clinicians include: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</a:rPr>
              <a:t>encoding health parameters to visual attributes (color, shape)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A3B660C-7CE5-0241-A508-CA0393BB9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83300" cy="11938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C3C1F21F-7D17-2D4F-B36E-97BB35DA8AC3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Literature review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C4026FC-0AF4-624A-B100-BFE89C373AF5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FBD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3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23208" y="1453443"/>
            <a:ext cx="10942319" cy="4182585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Modern EMRs collect enormous volumes of </a:t>
            </a:r>
            <a:r>
              <a:rPr lang="en-US" sz="2000" dirty="0" smtClean="0">
                <a:latin typeface="Helvetica" pitchFamily="2" charset="0"/>
                <a:ea typeface="Helvetica Light" charset="0"/>
                <a:cs typeface="Helvetica Light" charset="0"/>
              </a:rPr>
              <a:t>data, especially </a:t>
            </a: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in ICUs</a:t>
            </a:r>
          </a:p>
          <a:p>
            <a:pPr marL="342900" indent="-342900" algn="l">
              <a:lnSpc>
                <a:spcPct val="120000"/>
              </a:lnSpc>
              <a:buFont typeface="Wingdings" pitchFamily="2" charset="2"/>
              <a:buChar char="§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ICU physicians: EMR interfaces do not match user needs and workflow</a:t>
            </a:r>
          </a:p>
          <a:p>
            <a:pPr marL="800100" lvl="1" indent="-342900" algn="l">
              <a:lnSpc>
                <a:spcPct val="120000"/>
              </a:lnSpc>
              <a:buFont typeface="Wingdings" pitchFamily="2" charset="2"/>
              <a:buChar char="§"/>
            </a:pPr>
            <a:endParaRPr lang="en-US" sz="1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EMRs are “database centered”: the data source determines how data is presented</a:t>
            </a: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Information is fragmented across multiple screens</a:t>
            </a: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EMRs have limitations in graphing capabilities of clinical data</a:t>
            </a: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342900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</a:rPr>
              <a:t>Overabundant data and suboptimal interfaces may impact physician performance</a:t>
            </a:r>
            <a:r>
              <a:rPr lang="en-US" sz="2000" dirty="0">
                <a:latin typeface="Helvetica" pitchFamily="2" charset="0"/>
              </a:rPr>
              <a:t>, leading to medical errors and patient harm</a:t>
            </a: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Font typeface="Wingdings" pitchFamily="2" charset="2"/>
              <a:buChar char="§"/>
            </a:pPr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Font typeface="Wingdings" pitchFamily="2" charset="2"/>
              <a:buChar char="§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531812" y="6158731"/>
            <a:ext cx="11133715" cy="46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(</a:t>
            </a:r>
            <a:r>
              <a:rPr lang="en-US" sz="1600" dirty="0" err="1">
                <a:latin typeface="Helvetica Light" charset="0"/>
                <a:ea typeface="Helvetica Light" charset="0"/>
                <a:cs typeface="Helvetica Light" charset="0"/>
              </a:rPr>
              <a:t>Faiola</a:t>
            </a: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 et al. 2015, De Georgia et al. 2015, Pickering et al. 2010, Wright et al. 2016)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B60C288-CD5D-CE44-B9BD-A1B91D4BE446}"/>
              </a:ext>
            </a:extLst>
          </p:cNvPr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7A5F5FE-7C02-0944-8133-3CA7630E2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EAECA7E-ACE5-B443-A969-C95D7E615A54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Why a Learning EMR?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71DD9ED-9A25-2048-8287-770876E724BC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70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F7D9295-A8E5-A046-B966-6B613E429447}"/>
              </a:ext>
            </a:extLst>
          </p:cNvPr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5904B22-1360-BF42-A6FE-7ED76F37C961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Traditional approaches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92EBCF35-E6C6-434A-90B5-03A6BC12B6BE}"/>
              </a:ext>
            </a:extLst>
          </p:cNvPr>
          <p:cNvSpPr txBox="1">
            <a:spLocks/>
          </p:cNvSpPr>
          <p:nvPr/>
        </p:nvSpPr>
        <p:spPr>
          <a:xfrm>
            <a:off x="723208" y="1502905"/>
            <a:ext cx="5656886" cy="4872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FBDF77"/>
              </a:buClr>
            </a:pPr>
            <a:r>
              <a:rPr lang="en-US" sz="2000" dirty="0">
                <a:latin typeface="Helvetica" pitchFamily="2" charset="0"/>
              </a:rPr>
              <a:t>Attempts at designing interfaces that provide cognitive support to clinicians include: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encoding health parameters to visual attributes (color, shape)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</a:rPr>
              <a:t>visual highlighting of key data, such as trends and changes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A3B660C-7CE5-0241-A508-CA0393BB9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83300" cy="11938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C3C1F21F-7D17-2D4F-B36E-97BB35DA8AC3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Literature review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C4026FC-0AF4-624A-B100-BFE89C373AF5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FBD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00101DF-48C3-A74F-AA02-368E80682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5942" y="1417810"/>
            <a:ext cx="4748603" cy="2952392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xmlns="" id="{C4E8CB58-C417-0842-AF07-495055C38680}"/>
              </a:ext>
            </a:extLst>
          </p:cNvPr>
          <p:cNvSpPr txBox="1">
            <a:spLocks/>
          </p:cNvSpPr>
          <p:nvPr/>
        </p:nvSpPr>
        <p:spPr>
          <a:xfrm>
            <a:off x="7195928" y="4700337"/>
            <a:ext cx="4648633" cy="112825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100000">
                <a:srgbClr val="EEEBF1"/>
              </a:gs>
            </a:gsLst>
            <a:lin ang="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" pitchFamily="2" charset="0"/>
                <a:ea typeface="Helvetica Light" charset="0"/>
                <a:cs typeface="Helvetica Light" charset="0"/>
              </a:rPr>
              <a:t>WBIVS, 2007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Five-day average lines highlight trends.</a:t>
            </a:r>
            <a:endParaRPr lang="en-US" sz="1600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xmlns="" id="{8A08C2F7-CFA5-034E-835F-650EC93248A8}"/>
              </a:ext>
            </a:extLst>
          </p:cNvPr>
          <p:cNvSpPr txBox="1">
            <a:spLocks/>
          </p:cNvSpPr>
          <p:nvPr/>
        </p:nvSpPr>
        <p:spPr>
          <a:xfrm>
            <a:off x="531812" y="6158731"/>
            <a:ext cx="11133715" cy="46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(</a:t>
            </a:r>
            <a:r>
              <a:rPr lang="en-US" sz="1600" dirty="0" err="1">
                <a:latin typeface="Helvetica Light" charset="0"/>
                <a:ea typeface="Helvetica Light" charset="0"/>
                <a:cs typeface="Helvetica Light" charset="0"/>
              </a:rPr>
              <a:t>Pieczkiewicz</a:t>
            </a: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 et al. 2007)</a:t>
            </a:r>
          </a:p>
        </p:txBody>
      </p:sp>
    </p:spTree>
    <p:extLst>
      <p:ext uri="{BB962C8B-B14F-4D97-AF65-F5344CB8AC3E}">
        <p14:creationId xmlns:p14="http://schemas.microsoft.com/office/powerpoint/2010/main" val="409902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C1185A46-CDD3-B74C-A226-ACD7813B34B5}"/>
              </a:ext>
            </a:extLst>
          </p:cNvPr>
          <p:cNvSpPr txBox="1">
            <a:spLocks/>
          </p:cNvSpPr>
          <p:nvPr/>
        </p:nvSpPr>
        <p:spPr>
          <a:xfrm>
            <a:off x="7195929" y="4700338"/>
            <a:ext cx="4648633" cy="112825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100000">
                <a:srgbClr val="EEEBF1"/>
              </a:gs>
            </a:gsLst>
            <a:lin ang="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" pitchFamily="2" charset="0"/>
                <a:ea typeface="Helvetica Light" charset="0"/>
                <a:cs typeface="Helvetica Light" charset="0"/>
              </a:rPr>
              <a:t>MIVA, 2011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In this visualization system for ICUs, many parameters are combined into one view.</a:t>
            </a:r>
            <a:endParaRPr lang="en-US" sz="16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algn="r">
              <a:lnSpc>
                <a:spcPct val="120000"/>
              </a:lnSpc>
            </a:pPr>
            <a:endParaRPr lang="en-US" sz="16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algn="r">
              <a:lnSpc>
                <a:spcPct val="120000"/>
              </a:lnSpc>
            </a:pPr>
            <a:endParaRPr lang="en-US" sz="1600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F7D9295-A8E5-A046-B966-6B613E429447}"/>
              </a:ext>
            </a:extLst>
          </p:cNvPr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5904B22-1360-BF42-A6FE-7ED76F37C961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Traditional approaches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92EBCF35-E6C6-434A-90B5-03A6BC12B6BE}"/>
              </a:ext>
            </a:extLst>
          </p:cNvPr>
          <p:cNvSpPr txBox="1">
            <a:spLocks/>
          </p:cNvSpPr>
          <p:nvPr/>
        </p:nvSpPr>
        <p:spPr>
          <a:xfrm>
            <a:off x="723208" y="1502905"/>
            <a:ext cx="5656886" cy="4872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FBDF77"/>
              </a:buClr>
            </a:pPr>
            <a:r>
              <a:rPr lang="en-US" sz="2000" dirty="0">
                <a:latin typeface="Helvetica" pitchFamily="2" charset="0"/>
              </a:rPr>
              <a:t>Attempts at designing interfaces that provide cognitive support to clinicians include: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encoding health parameters to visual attributes (color, shape)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visual highlighting of key data, such as            trends and changes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</a:rPr>
              <a:t>summary views aggregating data from different sources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A3B660C-7CE5-0241-A508-CA0393BB9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83300" cy="11938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C3C1F21F-7D17-2D4F-B36E-97BB35DA8AC3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Literature review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C4026FC-0AF4-624A-B100-BFE89C373AF5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FBD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D3005A7-C01B-B14B-8AD6-DAA559CBE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057" y="1131565"/>
            <a:ext cx="4730376" cy="3238639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xmlns="" id="{F09B2EEB-6A44-9245-A3D3-C497E009607D}"/>
              </a:ext>
            </a:extLst>
          </p:cNvPr>
          <p:cNvSpPr txBox="1">
            <a:spLocks/>
          </p:cNvSpPr>
          <p:nvPr/>
        </p:nvSpPr>
        <p:spPr>
          <a:xfrm>
            <a:off x="531812" y="6158731"/>
            <a:ext cx="11133715" cy="46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(</a:t>
            </a:r>
            <a:r>
              <a:rPr lang="en-US" sz="1600" dirty="0" err="1">
                <a:latin typeface="Helvetica Light" charset="0"/>
                <a:ea typeface="Helvetica Light" charset="0"/>
                <a:cs typeface="Helvetica Light" charset="0"/>
              </a:rPr>
              <a:t>Faiola</a:t>
            </a: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 et al. 2011)</a:t>
            </a:r>
          </a:p>
        </p:txBody>
      </p:sp>
    </p:spTree>
    <p:extLst>
      <p:ext uri="{BB962C8B-B14F-4D97-AF65-F5344CB8AC3E}">
        <p14:creationId xmlns:p14="http://schemas.microsoft.com/office/powerpoint/2010/main" val="91441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C1185A46-CDD3-B74C-A226-ACD7813B34B5}"/>
              </a:ext>
            </a:extLst>
          </p:cNvPr>
          <p:cNvSpPr txBox="1">
            <a:spLocks/>
          </p:cNvSpPr>
          <p:nvPr/>
        </p:nvSpPr>
        <p:spPr>
          <a:xfrm>
            <a:off x="7195929" y="4700338"/>
            <a:ext cx="4648633" cy="112825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100000">
                <a:srgbClr val="EEEBF1"/>
              </a:gs>
            </a:gsLst>
            <a:lin ang="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" pitchFamily="2" charset="0"/>
                <a:ea typeface="Helvetica Light" charset="0"/>
                <a:cs typeface="Helvetica Light" charset="0"/>
              </a:rPr>
              <a:t>AWARE, 2010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Data items are organized into                                                color-coded physiological systems.</a:t>
            </a:r>
            <a:endParaRPr lang="en-US" sz="16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algn="r">
              <a:lnSpc>
                <a:spcPct val="120000"/>
              </a:lnSpc>
            </a:pPr>
            <a:endParaRPr lang="en-US" sz="16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algn="r">
              <a:lnSpc>
                <a:spcPct val="120000"/>
              </a:lnSpc>
            </a:pPr>
            <a:endParaRPr lang="en-US" sz="1600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F7D9295-A8E5-A046-B966-6B613E429447}"/>
              </a:ext>
            </a:extLst>
          </p:cNvPr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5904B22-1360-BF42-A6FE-7ED76F37C961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Traditional approaches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92EBCF35-E6C6-434A-90B5-03A6BC12B6BE}"/>
              </a:ext>
            </a:extLst>
          </p:cNvPr>
          <p:cNvSpPr txBox="1">
            <a:spLocks/>
          </p:cNvSpPr>
          <p:nvPr/>
        </p:nvSpPr>
        <p:spPr>
          <a:xfrm>
            <a:off x="723208" y="1502905"/>
            <a:ext cx="5656886" cy="4872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FBDF77"/>
              </a:buClr>
            </a:pPr>
            <a:r>
              <a:rPr lang="en-US" sz="2000" dirty="0">
                <a:latin typeface="Helvetica" pitchFamily="2" charset="0"/>
              </a:rPr>
              <a:t>Attempts at designing interfaces that provide cognitive support to clinicians include: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encoding health parameters to visual attributes (color, shape)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visual highlighting of key data, such as       trends and changes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summary views aggregating data from different sources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</a:rPr>
              <a:t>organizing data around clinical concepts or by organ system</a:t>
            </a: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A3B660C-7CE5-0241-A508-CA0393BB9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83300" cy="11938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C3C1F21F-7D17-2D4F-B36E-97BB35DA8AC3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Literature review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C4026FC-0AF4-624A-B100-BFE89C373AF5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FBD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FBE866E3-C2E7-1349-8B13-F2BF857BBBBB}"/>
              </a:ext>
            </a:extLst>
          </p:cNvPr>
          <p:cNvSpPr txBox="1">
            <a:spLocks/>
          </p:cNvSpPr>
          <p:nvPr/>
        </p:nvSpPr>
        <p:spPr>
          <a:xfrm>
            <a:off x="531812" y="6158731"/>
            <a:ext cx="11133715" cy="46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(Pickering et al. 2010)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04B579C-9F81-404F-BD54-C80E58B65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929" y="1233428"/>
            <a:ext cx="4574893" cy="3039375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21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C1185A46-CDD3-B74C-A226-ACD7813B34B5}"/>
              </a:ext>
            </a:extLst>
          </p:cNvPr>
          <p:cNvSpPr txBox="1">
            <a:spLocks/>
          </p:cNvSpPr>
          <p:nvPr/>
        </p:nvSpPr>
        <p:spPr>
          <a:xfrm>
            <a:off x="7195929" y="4700338"/>
            <a:ext cx="4648633" cy="112825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100000">
                <a:srgbClr val="EEEBF1"/>
              </a:gs>
            </a:gsLst>
            <a:lin ang="0" scaled="1"/>
            <a:tileRect/>
          </a:gra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" pitchFamily="2" charset="0"/>
                <a:ea typeface="Helvetica Light" charset="0"/>
                <a:cs typeface="Helvetica Light" charset="0"/>
              </a:rPr>
              <a:t>AWARE, 2010</a:t>
            </a:r>
          </a:p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Data items are organized into                                                color-coded physiological systems.</a:t>
            </a:r>
            <a:endParaRPr lang="en-US" sz="16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algn="r">
              <a:lnSpc>
                <a:spcPct val="120000"/>
              </a:lnSpc>
            </a:pPr>
            <a:endParaRPr lang="en-US" sz="16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algn="r">
              <a:lnSpc>
                <a:spcPct val="120000"/>
              </a:lnSpc>
            </a:pPr>
            <a:endParaRPr lang="en-US" sz="1600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F7D9295-A8E5-A046-B966-6B613E429447}"/>
              </a:ext>
            </a:extLst>
          </p:cNvPr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5904B22-1360-BF42-A6FE-7ED76F37C961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Traditional approaches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92EBCF35-E6C6-434A-90B5-03A6BC12B6BE}"/>
              </a:ext>
            </a:extLst>
          </p:cNvPr>
          <p:cNvSpPr txBox="1">
            <a:spLocks/>
          </p:cNvSpPr>
          <p:nvPr/>
        </p:nvSpPr>
        <p:spPr>
          <a:xfrm>
            <a:off x="723207" y="1698171"/>
            <a:ext cx="6053149" cy="46776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FBDF77"/>
              </a:buClr>
            </a:pPr>
            <a:r>
              <a:rPr lang="en-US" sz="2000" b="1" dirty="0" smtClean="0">
                <a:latin typeface="Helvetica" pitchFamily="2" charset="0"/>
              </a:rPr>
              <a:t>AWARE </a:t>
            </a:r>
            <a:r>
              <a:rPr lang="en-US" sz="2000" dirty="0" smtClean="0">
                <a:latin typeface="Helvetica" pitchFamily="2" charset="0"/>
              </a:rPr>
              <a:t>is a clinical decision support system </a:t>
            </a:r>
            <a:r>
              <a:rPr lang="en-US" sz="2000" dirty="0">
                <a:latin typeface="Helvetica" pitchFamily="2" charset="0"/>
              </a:rPr>
              <a:t>that reduces information overload by filtering for relevant patient </a:t>
            </a:r>
            <a:r>
              <a:rPr lang="en-US" sz="2000" dirty="0" smtClean="0">
                <a:latin typeface="Helvetica" pitchFamily="2" charset="0"/>
              </a:rPr>
              <a:t>data</a:t>
            </a:r>
          </a:p>
          <a:p>
            <a:pPr algn="l">
              <a:buClr>
                <a:srgbClr val="FBDF77"/>
              </a:buClr>
            </a:pPr>
            <a:endParaRPr lang="en-US" sz="2000" dirty="0">
              <a:latin typeface="Helvetica" pitchFamily="2" charset="0"/>
            </a:endParaRPr>
          </a:p>
          <a:p>
            <a:pPr algn="l">
              <a:buClr>
                <a:srgbClr val="FBDF77"/>
              </a:buClr>
            </a:pPr>
            <a:r>
              <a:rPr lang="en-US" sz="2000" dirty="0">
                <a:latin typeface="Helvetica" pitchFamily="2" charset="0"/>
              </a:rPr>
              <a:t>A study compared outcomes before and after AWARE implementation using a prospective cohort and a historical </a:t>
            </a:r>
            <a:r>
              <a:rPr lang="en-US" sz="2000" dirty="0" smtClean="0">
                <a:latin typeface="Helvetica" pitchFamily="2" charset="0"/>
              </a:rPr>
              <a:t>control, showing decreases in:</a:t>
            </a:r>
          </a:p>
          <a:p>
            <a:pPr algn="l">
              <a:buClr>
                <a:srgbClr val="FBDF77"/>
              </a:buClr>
            </a:pPr>
            <a:endParaRPr lang="en-US" sz="800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Helvetica" pitchFamily="2" charset="0"/>
              </a:rPr>
              <a:t>ICU </a:t>
            </a:r>
            <a:r>
              <a:rPr lang="en-US" sz="2000" dirty="0">
                <a:latin typeface="Helvetica" pitchFamily="2" charset="0"/>
              </a:rPr>
              <a:t>length of stay </a:t>
            </a:r>
            <a:r>
              <a:rPr lang="en-US" sz="2000" dirty="0" smtClean="0">
                <a:latin typeface="Helvetica" pitchFamily="2" charset="0"/>
              </a:rPr>
              <a:t>(-50%) </a:t>
            </a: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Helvetica" pitchFamily="2" charset="0"/>
              </a:rPr>
              <a:t>hospital </a:t>
            </a:r>
            <a:r>
              <a:rPr lang="en-US" sz="2000" dirty="0">
                <a:latin typeface="Helvetica" pitchFamily="2" charset="0"/>
              </a:rPr>
              <a:t>length of stay </a:t>
            </a:r>
            <a:r>
              <a:rPr lang="en-US" sz="2000" dirty="0" smtClean="0">
                <a:latin typeface="Helvetica" pitchFamily="2" charset="0"/>
              </a:rPr>
              <a:t>(-37%)</a:t>
            </a: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t</a:t>
            </a:r>
            <a:r>
              <a:rPr lang="en-US" sz="2000" dirty="0" smtClean="0">
                <a:latin typeface="Helvetica" pitchFamily="2" charset="0"/>
              </a:rPr>
              <a:t>otal </a:t>
            </a:r>
            <a:r>
              <a:rPr lang="en-US" sz="2000" dirty="0">
                <a:latin typeface="Helvetica" pitchFamily="2" charset="0"/>
              </a:rPr>
              <a:t>charges for hospital stay </a:t>
            </a:r>
            <a:r>
              <a:rPr lang="en-US" sz="2000" dirty="0" smtClean="0">
                <a:latin typeface="Helvetica" pitchFamily="2" charset="0"/>
              </a:rPr>
              <a:t>(-30%)</a:t>
            </a:r>
            <a:endParaRPr lang="en-US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incidence of cognitive errors (-50%)</a:t>
            </a: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Helvetica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A3B660C-7CE5-0241-A508-CA0393BB9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83300" cy="11938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C3C1F21F-7D17-2D4F-B36E-97BB35DA8AC3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Literature review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C4026FC-0AF4-624A-B100-BFE89C373AF5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FBD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FBE866E3-C2E7-1349-8B13-F2BF857BBBBB}"/>
              </a:ext>
            </a:extLst>
          </p:cNvPr>
          <p:cNvSpPr txBox="1">
            <a:spLocks/>
          </p:cNvSpPr>
          <p:nvPr/>
        </p:nvSpPr>
        <p:spPr>
          <a:xfrm>
            <a:off x="531812" y="6158731"/>
            <a:ext cx="11133715" cy="46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(Pickering et al. 2010)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04B579C-9F81-404F-BD54-C80E58B65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929" y="1233428"/>
            <a:ext cx="4574893" cy="3039375"/>
          </a:xfrm>
          <a:prstGeom prst="rect">
            <a:avLst/>
          </a:prstGeom>
          <a:effectLst>
            <a:outerShdw blurRad="50800" dist="127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696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D67E091-87D8-CF42-B9BB-3A8C65240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" y="0"/>
            <a:ext cx="584200" cy="685800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805071"/>
              </p:ext>
            </p:extLst>
          </p:nvPr>
        </p:nvGraphicFramePr>
        <p:xfrm>
          <a:off x="1591130" y="1700589"/>
          <a:ext cx="5217885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8952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226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Healthcare facility</a:t>
                      </a:r>
                    </a:p>
                  </a:txBody>
                  <a:tcPr>
                    <a:solidFill>
                      <a:srgbClr val="9FDA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Presbyterian</a:t>
                      </a:r>
                      <a:r>
                        <a:rPr lang="en-US" baseline="0" dirty="0"/>
                        <a:t> Hospital Surgical ICU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Presbyterian</a:t>
                      </a:r>
                      <a:r>
                        <a:rPr lang="en-US" baseline="0" dirty="0"/>
                        <a:t> Hospital Trauma ICU</a:t>
                      </a:r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Children’s Hospital Pediatric</a:t>
                      </a:r>
                      <a:r>
                        <a:rPr lang="en-US" baseline="0" dirty="0"/>
                        <a:t> ICU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Mercy Hospital Cardiovascular ICU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Chart</a:t>
                      </a:r>
                      <a:r>
                        <a:rPr lang="en-US" b="1" baseline="0" dirty="0"/>
                        <a:t> review observations</a:t>
                      </a:r>
                      <a:endParaRPr lang="en-US" b="1" dirty="0"/>
                    </a:p>
                  </a:txBody>
                  <a:tcPr>
                    <a:solidFill>
                      <a:srgbClr val="9FDA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Total</a:t>
                      </a:r>
                      <a:r>
                        <a:rPr lang="en-US" baseline="0" dirty="0"/>
                        <a:t> observations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dirty="0"/>
                        <a:t>Unique</a:t>
                      </a:r>
                      <a:r>
                        <a:rPr lang="en-US" baseline="0" dirty="0"/>
                        <a:t> patient charts reviewed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Average unique patient charts reviewed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b="1" dirty="0"/>
                        <a:t>ICU</a:t>
                      </a:r>
                      <a:r>
                        <a:rPr lang="en-US" b="1" baseline="0" dirty="0"/>
                        <a:t> team role</a:t>
                      </a:r>
                      <a:endParaRPr lang="en-US" b="1" dirty="0"/>
                    </a:p>
                  </a:txBody>
                  <a:tcPr>
                    <a:solidFill>
                      <a:srgbClr val="9FDA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Fellows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615750"/>
              </p:ext>
            </p:extLst>
          </p:nvPr>
        </p:nvGraphicFramePr>
        <p:xfrm>
          <a:off x="7422016" y="1700589"/>
          <a:ext cx="3354841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38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09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Gender</a:t>
                      </a:r>
                    </a:p>
                  </a:txBody>
                  <a:tcPr>
                    <a:solidFill>
                      <a:srgbClr val="9FDA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Age</a:t>
                      </a:r>
                    </a:p>
                  </a:txBody>
                  <a:tcPr>
                    <a:solidFill>
                      <a:srgbClr val="9FDA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dirty="0"/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Maximum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b="1" dirty="0"/>
                        <a:t>Years in</a:t>
                      </a:r>
                      <a:r>
                        <a:rPr lang="en-US" b="1" baseline="0" dirty="0"/>
                        <a:t> clinical practice</a:t>
                      </a:r>
                      <a:endParaRPr lang="en-US" b="1" dirty="0"/>
                    </a:p>
                  </a:txBody>
                  <a:tcPr>
                    <a:solidFill>
                      <a:srgbClr val="9FDA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Maximum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ABE621F-329D-F24E-BADF-1EA6FEA482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83300" cy="1193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3CED369-B21F-7A4D-B95F-57E98A1D2DB5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9FD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8FA1C29-9ABD-3440-8C76-B1AA48205F76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Participants</a:t>
            </a:r>
          </a:p>
        </p:txBody>
      </p:sp>
    </p:spTree>
    <p:extLst>
      <p:ext uri="{BB962C8B-B14F-4D97-AF65-F5344CB8AC3E}">
        <p14:creationId xmlns:p14="http://schemas.microsoft.com/office/powerpoint/2010/main" val="171713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FE11BCA-9964-804E-B34E-D666EDD149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" y="0"/>
            <a:ext cx="584200" cy="68580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1317793" y="1324793"/>
            <a:ext cx="1463040" cy="146304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Clinical and non-clinical prioritization factors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49085" y="1659242"/>
            <a:ext cx="4383498" cy="521142"/>
          </a:xfrm>
          <a:prstGeom prst="rect">
            <a:avLst/>
          </a:prstGeom>
          <a:gradFill flip="none" rotWithShape="1">
            <a:gsLst>
              <a:gs pos="100000">
                <a:srgbClr val="E4D5EF"/>
              </a:gs>
              <a:gs pos="0">
                <a:srgbClr val="FBF6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Severity</a:t>
            </a:r>
          </a:p>
        </p:txBody>
      </p:sp>
      <p:sp>
        <p:nvSpPr>
          <p:cNvPr id="17" name="Oval 16"/>
          <p:cNvSpPr/>
          <p:nvPr/>
        </p:nvSpPr>
        <p:spPr>
          <a:xfrm>
            <a:off x="3954526" y="4601553"/>
            <a:ext cx="1463040" cy="146304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4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Non-clinical</a:t>
            </a:r>
          </a:p>
        </p:txBody>
      </p:sp>
      <p:sp>
        <p:nvSpPr>
          <p:cNvPr id="18" name="Oval 17"/>
          <p:cNvSpPr/>
          <p:nvPr/>
        </p:nvSpPr>
        <p:spPr>
          <a:xfrm>
            <a:off x="3954526" y="2180384"/>
            <a:ext cx="1463040" cy="1463040"/>
          </a:xfrm>
          <a:prstGeom prst="ellipse">
            <a:avLst/>
          </a:prstGeom>
          <a:gradFill flip="none" rotWithShape="1">
            <a:gsLst>
              <a:gs pos="100000">
                <a:srgbClr val="E4D5EF"/>
              </a:gs>
              <a:gs pos="0">
                <a:srgbClr val="FBF6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Clinical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49085" y="2341894"/>
            <a:ext cx="4383498" cy="521142"/>
          </a:xfrm>
          <a:prstGeom prst="rect">
            <a:avLst/>
          </a:prstGeom>
          <a:gradFill flip="none" rotWithShape="1">
            <a:gsLst>
              <a:gs pos="100000">
                <a:srgbClr val="E4D5EF"/>
              </a:gs>
              <a:gs pos="0">
                <a:srgbClr val="FBF6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Unexpected changes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49085" y="3024546"/>
            <a:ext cx="4383498" cy="521142"/>
          </a:xfrm>
          <a:prstGeom prst="rect">
            <a:avLst/>
          </a:prstGeom>
          <a:gradFill flip="none" rotWithShape="1">
            <a:gsLst>
              <a:gs pos="100000">
                <a:srgbClr val="E4D5EF"/>
              </a:gs>
              <a:gs pos="0">
                <a:srgbClr val="FBF6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Diagnosis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149085" y="3707198"/>
            <a:ext cx="4383498" cy="521142"/>
          </a:xfrm>
          <a:prstGeom prst="rect">
            <a:avLst/>
          </a:prstGeom>
          <a:gradFill flip="none" rotWithShape="1">
            <a:gsLst>
              <a:gs pos="100000">
                <a:srgbClr val="E4D5EF"/>
              </a:gs>
              <a:gs pos="0">
                <a:srgbClr val="FBF6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Problem (e.g.: troubleshooting machine)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49086" y="4389850"/>
            <a:ext cx="4383498" cy="52114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Patient location in the room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49086" y="5072502"/>
            <a:ext cx="4383498" cy="52114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Social dynamics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149086" y="5755154"/>
            <a:ext cx="4383498" cy="52114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Familiarity with patient conditions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417566" y="1919813"/>
            <a:ext cx="731519" cy="992091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5417566" y="2911904"/>
            <a:ext cx="731519" cy="105586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 flipV="1">
            <a:off x="5417566" y="2911904"/>
            <a:ext cx="731519" cy="373213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5417566" y="2602465"/>
            <a:ext cx="731519" cy="30943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417566" y="4650421"/>
            <a:ext cx="731520" cy="68265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417566" y="5333073"/>
            <a:ext cx="73152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5417566" y="5333073"/>
            <a:ext cx="731520" cy="682652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rot="10800000">
            <a:off x="2049314" y="2787833"/>
            <a:ext cx="1905213" cy="2545240"/>
          </a:xfrm>
          <a:prstGeom prst="curved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/>
          <p:nvPr/>
        </p:nvCxnSpPr>
        <p:spPr>
          <a:xfrm rot="10800000">
            <a:off x="2566576" y="2573576"/>
            <a:ext cx="1387950" cy="338328"/>
          </a:xfrm>
          <a:prstGeom prst="curvedConnector2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ubtitle 2"/>
          <p:cNvSpPr txBox="1">
            <a:spLocks/>
          </p:cNvSpPr>
          <p:nvPr/>
        </p:nvSpPr>
        <p:spPr>
          <a:xfrm>
            <a:off x="1317794" y="6286080"/>
            <a:ext cx="10104458" cy="46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(</a:t>
            </a:r>
            <a:r>
              <a:rPr lang="en-US" sz="1600" i="1" dirty="0">
                <a:latin typeface="Helvetica Light" charset="0"/>
                <a:ea typeface="Helvetica Light" charset="0"/>
                <a:cs typeface="Helvetica Light" charset="0"/>
              </a:rPr>
              <a:t>Adapted from: </a:t>
            </a: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Pollack et al. 2014)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xmlns="" id="{7CBF5646-7F87-1248-8CEB-9FC5B3ACF5DC}"/>
              </a:ext>
            </a:extLst>
          </p:cNvPr>
          <p:cNvSpPr txBox="1">
            <a:spLocks/>
          </p:cNvSpPr>
          <p:nvPr/>
        </p:nvSpPr>
        <p:spPr>
          <a:xfrm>
            <a:off x="6083300" y="590798"/>
            <a:ext cx="4449283" cy="7227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000" b="1" dirty="0">
                <a:latin typeface="Helvetica Light" charset="0"/>
                <a:ea typeface="Helvetica Light" charset="0"/>
                <a:cs typeface="Helvetica Light" charset="0"/>
              </a:rPr>
              <a:t>Prioritization factors</a:t>
            </a:r>
            <a:endParaRPr lang="en-US" sz="3200" b="1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2429CF83-B41C-FE47-9218-5FC1FC8969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083300" cy="119380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D26FDF9-5B5A-5044-AB5E-0B7A0262894B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9FD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xmlns="" id="{A4777417-FB1C-6347-A874-EB605DA1BA27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Cognitive processes</a:t>
            </a:r>
          </a:p>
        </p:txBody>
      </p:sp>
    </p:spTree>
    <p:extLst>
      <p:ext uri="{BB962C8B-B14F-4D97-AF65-F5344CB8AC3E}">
        <p14:creationId xmlns:p14="http://schemas.microsoft.com/office/powerpoint/2010/main" val="171200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E3026C1A-3B0A-E44B-9694-C17C3BE27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" y="0"/>
            <a:ext cx="584200" cy="6858000"/>
          </a:xfrm>
          <a:prstGeom prst="rect">
            <a:avLst/>
          </a:prstGeom>
        </p:spPr>
      </p:pic>
      <p:sp>
        <p:nvSpPr>
          <p:cNvPr id="40" name="Subtitle 2"/>
          <p:cNvSpPr>
            <a:spLocks noGrp="1"/>
          </p:cNvSpPr>
          <p:nvPr>
            <p:ph type="subTitle" idx="1"/>
          </p:nvPr>
        </p:nvSpPr>
        <p:spPr>
          <a:xfrm>
            <a:off x="7199284" y="734404"/>
            <a:ext cx="3876731" cy="72277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2200" b="1" dirty="0">
                <a:latin typeface="Helvetica Light" charset="0"/>
                <a:ea typeface="Helvetica Light" charset="0"/>
                <a:cs typeface="Helvetica Light" charset="0"/>
              </a:rPr>
              <a:t>Unified process model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866" y="1605775"/>
            <a:ext cx="10708992" cy="4865523"/>
          </a:xfrm>
          <a:prstGeom prst="rect">
            <a:avLst/>
          </a:prstGeom>
        </p:spPr>
      </p:pic>
      <p:sp>
        <p:nvSpPr>
          <p:cNvPr id="42" name="Subtitle 2"/>
          <p:cNvSpPr txBox="1">
            <a:spLocks/>
          </p:cNvSpPr>
          <p:nvPr/>
        </p:nvSpPr>
        <p:spPr>
          <a:xfrm>
            <a:off x="531812" y="6158731"/>
            <a:ext cx="11133715" cy="46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(</a:t>
            </a:r>
            <a:r>
              <a:rPr lang="en-US" sz="1600" i="1" dirty="0">
                <a:latin typeface="Helvetica Light" charset="0"/>
                <a:ea typeface="Helvetica Light" charset="0"/>
                <a:cs typeface="Helvetica Light" charset="0"/>
              </a:rPr>
              <a:t>Adapted from: </a:t>
            </a: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Pollack et al. 2014)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08A7294F-754C-984B-A2E4-FC07AFF3F9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6083300" cy="11938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027AD2E4-7D74-D246-A95B-CA47D9D251C7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9FDB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xmlns="" id="{9640CCFD-5E4E-3D43-A5F8-85D06E055914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Cognitive processes</a:t>
            </a:r>
          </a:p>
        </p:txBody>
      </p:sp>
    </p:spTree>
    <p:extLst>
      <p:ext uri="{BB962C8B-B14F-4D97-AF65-F5344CB8AC3E}">
        <p14:creationId xmlns:p14="http://schemas.microsoft.com/office/powerpoint/2010/main" val="70812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721333E-451A-AF47-BA96-09B7EFA7A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842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12874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40605"/>
              </p:ext>
            </p:extLst>
          </p:nvPr>
        </p:nvGraphicFramePr>
        <p:xfrm>
          <a:off x="5212620" y="1650687"/>
          <a:ext cx="6096001" cy="445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169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909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Healthcare facility</a:t>
                      </a:r>
                    </a:p>
                  </a:txBody>
                  <a:tcP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UPMC Presbyterian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UPMC Shadyside Hospital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UPMC Mercy Hospital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VA</a:t>
                      </a:r>
                      <a:r>
                        <a:rPr lang="en-US" baseline="0" dirty="0"/>
                        <a:t> Pittsburgh Health System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Medical specialty</a:t>
                      </a:r>
                    </a:p>
                  </a:txBody>
                  <a:tcP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Critical Care Medicine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Pulmonary &amp; Critical Care Medicine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/>
                        <a:t>Emergency Medicine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&amp; Critical Care Medicine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Surgery 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&amp; Critical Care Medicine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b="1" dirty="0"/>
                        <a:t>ICU</a:t>
                      </a:r>
                      <a:r>
                        <a:rPr lang="en-US" b="1" baseline="0" dirty="0"/>
                        <a:t> team role</a:t>
                      </a:r>
                      <a:endParaRPr lang="en-US" b="1" dirty="0"/>
                    </a:p>
                  </a:txBody>
                  <a:tcP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Fellows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06396"/>
              </p:ext>
            </p:extLst>
          </p:nvPr>
        </p:nvGraphicFramePr>
        <p:xfrm>
          <a:off x="1391024" y="1646141"/>
          <a:ext cx="3354841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138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409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Gender</a:t>
                      </a:r>
                    </a:p>
                  </a:txBody>
                  <a:tcP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Age</a:t>
                      </a:r>
                    </a:p>
                  </a:txBody>
                  <a:tcP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None/>
                        <a:tabLst/>
                        <a:defRPr/>
                      </a:pPr>
                      <a:r>
                        <a:rPr lang="en-US" dirty="0"/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Maximum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US" b="1" dirty="0"/>
                        <a:t>Years in</a:t>
                      </a:r>
                      <a:r>
                        <a:rPr lang="en-US" b="1" baseline="0" dirty="0"/>
                        <a:t> clinical practice</a:t>
                      </a:r>
                      <a:endParaRPr lang="en-US" b="1" dirty="0"/>
                    </a:p>
                  </a:txBody>
                  <a:tcPr>
                    <a:solidFill>
                      <a:srgbClr val="CC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Maximum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charset="0"/>
                <a:ea typeface="Helvetica Light" charset="0"/>
                <a:cs typeface="Helvetica Light" charset="0"/>
              </a:rPr>
              <a:t>Participants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786546" y="0"/>
            <a:ext cx="6405453" cy="168717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1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2180741" y="1416854"/>
            <a:ext cx="8902700" cy="905933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2200" dirty="0">
                <a:latin typeface="Helvetica Light" charset="0"/>
                <a:ea typeface="Helvetica Light" charset="0"/>
                <a:cs typeface="Helvetica Light" charset="0"/>
              </a:rPr>
              <a:t>Conducting the study in a </a:t>
            </a:r>
            <a:r>
              <a:rPr lang="en-US" sz="2200" b="1" dirty="0">
                <a:latin typeface="Helvetica Light" charset="0"/>
                <a:ea typeface="Helvetica Light" charset="0"/>
                <a:cs typeface="Helvetica Light" charset="0"/>
              </a:rPr>
              <a:t>single location </a:t>
            </a:r>
            <a:r>
              <a:rPr lang="en-US" sz="2200" dirty="0">
                <a:latin typeface="Helvetica Light" charset="0"/>
                <a:ea typeface="Helvetica Light" charset="0"/>
                <a:cs typeface="Helvetica Light" charset="0"/>
              </a:rPr>
              <a:t>could limit the generalizability of the results.</a:t>
            </a:r>
          </a:p>
        </p:txBody>
      </p:sp>
      <p:sp>
        <p:nvSpPr>
          <p:cNvPr id="14" name="Oval 13"/>
          <p:cNvSpPr/>
          <p:nvPr/>
        </p:nvSpPr>
        <p:spPr>
          <a:xfrm>
            <a:off x="1037741" y="1416854"/>
            <a:ext cx="749300" cy="749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→</a:t>
            </a:r>
          </a:p>
        </p:txBody>
      </p:sp>
      <p:sp>
        <p:nvSpPr>
          <p:cNvPr id="16" name="Oval 15"/>
          <p:cNvSpPr/>
          <p:nvPr/>
        </p:nvSpPr>
        <p:spPr>
          <a:xfrm>
            <a:off x="1037741" y="2322787"/>
            <a:ext cx="749300" cy="749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→</a:t>
            </a: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180741" y="2322787"/>
            <a:ext cx="8902700" cy="1028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 dirty="0">
                <a:latin typeface="Helvetica Light" charset="0"/>
                <a:ea typeface="Helvetica Light" charset="0"/>
                <a:cs typeface="Helvetica Light" charset="0"/>
              </a:rPr>
              <a:t>The </a:t>
            </a:r>
            <a:r>
              <a:rPr lang="en-US" sz="2200" b="1" dirty="0">
                <a:latin typeface="Helvetica Light" charset="0"/>
                <a:ea typeface="Helvetica Light" charset="0"/>
                <a:cs typeface="Helvetica Light" charset="0"/>
              </a:rPr>
              <a:t>presence of a researcher</a:t>
            </a:r>
            <a:r>
              <a:rPr lang="en-US" sz="2200" dirty="0">
                <a:latin typeface="Helvetica Light" charset="0"/>
                <a:ea typeface="Helvetica Light" charset="0"/>
                <a:cs typeface="Helvetica Light" charset="0"/>
              </a:rPr>
              <a:t> observing the physicians may have some influence on their behavior.</a:t>
            </a: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180741" y="3351489"/>
            <a:ext cx="8902700" cy="1028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 b="1" dirty="0">
                <a:latin typeface="Helvetica Light" charset="0"/>
                <a:ea typeface="Helvetica Light" charset="0"/>
                <a:cs typeface="Helvetica Light" charset="0"/>
              </a:rPr>
              <a:t>Focus groups </a:t>
            </a:r>
            <a:r>
              <a:rPr lang="en-US" sz="2200" dirty="0">
                <a:latin typeface="Helvetica Light" charset="0"/>
                <a:ea typeface="Helvetica Light" charset="0"/>
                <a:cs typeface="Helvetica Light" charset="0"/>
              </a:rPr>
              <a:t>stimulate discussion, but </a:t>
            </a:r>
            <a:r>
              <a:rPr lang="en-US" sz="2200" b="1" dirty="0">
                <a:latin typeface="Helvetica Light" charset="0"/>
                <a:ea typeface="Helvetica Light" charset="0"/>
                <a:cs typeface="Helvetica Light" charset="0"/>
              </a:rPr>
              <a:t>might be unbalanced </a:t>
            </a:r>
            <a:r>
              <a:rPr lang="en-US" sz="2200" dirty="0">
                <a:latin typeface="Helvetica Light" charset="0"/>
                <a:ea typeface="Helvetica Light" charset="0"/>
                <a:cs typeface="Helvetica Light" charset="0"/>
              </a:rPr>
              <a:t>due to different levels of professional experience.</a:t>
            </a:r>
          </a:p>
        </p:txBody>
      </p:sp>
      <p:sp>
        <p:nvSpPr>
          <p:cNvPr id="19" name="Subtitle 2"/>
          <p:cNvSpPr txBox="1">
            <a:spLocks/>
          </p:cNvSpPr>
          <p:nvPr/>
        </p:nvSpPr>
        <p:spPr>
          <a:xfrm>
            <a:off x="2180741" y="4380191"/>
            <a:ext cx="8902700" cy="935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 dirty="0">
                <a:latin typeface="Helvetica Light" charset="0"/>
                <a:ea typeface="Helvetica Light" charset="0"/>
                <a:cs typeface="Helvetica Light" charset="0"/>
              </a:rPr>
              <a:t>The</a:t>
            </a:r>
            <a:r>
              <a:rPr lang="en-US" sz="2200" b="1" dirty="0">
                <a:latin typeface="Helvetica Light" charset="0"/>
                <a:ea typeface="Helvetica Light" charset="0"/>
                <a:cs typeface="Helvetica Light" charset="0"/>
              </a:rPr>
              <a:t> small number of observed users </a:t>
            </a:r>
            <a:r>
              <a:rPr lang="en-US" sz="2200" dirty="0">
                <a:latin typeface="Helvetica Light" charset="0"/>
                <a:ea typeface="Helvetica Light" charset="0"/>
                <a:cs typeface="Helvetica Light" charset="0"/>
              </a:rPr>
              <a:t>could limit the ability to capture every workflow pattern. </a:t>
            </a:r>
          </a:p>
        </p:txBody>
      </p:sp>
      <p:sp>
        <p:nvSpPr>
          <p:cNvPr id="20" name="Oval 19"/>
          <p:cNvSpPr/>
          <p:nvPr/>
        </p:nvSpPr>
        <p:spPr>
          <a:xfrm>
            <a:off x="1037741" y="3351489"/>
            <a:ext cx="749300" cy="749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→</a:t>
            </a:r>
          </a:p>
        </p:txBody>
      </p:sp>
      <p:sp>
        <p:nvSpPr>
          <p:cNvPr id="21" name="Oval 20"/>
          <p:cNvSpPr/>
          <p:nvPr/>
        </p:nvSpPr>
        <p:spPr>
          <a:xfrm>
            <a:off x="1037741" y="4380191"/>
            <a:ext cx="749300" cy="749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→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Limitations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xmlns="" id="{5BC4C960-21CD-D249-BC1F-76D10C986FCA}"/>
              </a:ext>
            </a:extLst>
          </p:cNvPr>
          <p:cNvSpPr txBox="1">
            <a:spLocks/>
          </p:cNvSpPr>
          <p:nvPr/>
        </p:nvSpPr>
        <p:spPr>
          <a:xfrm>
            <a:off x="2180741" y="5408893"/>
            <a:ext cx="8902700" cy="935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200" dirty="0">
                <a:latin typeface="Helvetica Light" panose="020B0403020202020204" pitchFamily="34" charset="0"/>
              </a:rPr>
              <a:t>Preferences expressed by participants in a </a:t>
            </a:r>
            <a:r>
              <a:rPr lang="en-US" sz="2200" b="1" dirty="0">
                <a:latin typeface="Helvetica Light" panose="020B0403020202020204" pitchFamily="34" charset="0"/>
              </a:rPr>
              <a:t>non-clinical setting </a:t>
            </a:r>
            <a:r>
              <a:rPr lang="en-US" sz="2200" dirty="0">
                <a:latin typeface="Helvetica Light" panose="020B0403020202020204" pitchFamily="34" charset="0"/>
              </a:rPr>
              <a:t>might not accurately reflect their needs in a real clinical system.</a:t>
            </a:r>
            <a:endParaRPr lang="en-US" sz="2200" dirty="0">
              <a:latin typeface="Helvetica Light" panose="020B0403020202020204" pitchFamily="34" charset="0"/>
              <a:ea typeface="Helvetica Light" charset="0"/>
              <a:cs typeface="Helvetica Light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94DE4C66-BC30-6B4F-B8E1-2B1D1E089F37}"/>
              </a:ext>
            </a:extLst>
          </p:cNvPr>
          <p:cNvSpPr/>
          <p:nvPr/>
        </p:nvSpPr>
        <p:spPr>
          <a:xfrm>
            <a:off x="1037741" y="5408893"/>
            <a:ext cx="749300" cy="7493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Helvetica" charset="0"/>
                <a:ea typeface="Helvetica" charset="0"/>
                <a:cs typeface="Helvetica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68549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84BC0A7-CCF9-CB4C-9B92-A78487FD0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767F203-080C-1445-A0EE-A3DAA9CF51A6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8769A77-577A-DB49-B7B8-344638AAE889}"/>
              </a:ext>
            </a:extLst>
          </p:cNvPr>
          <p:cNvSpPr/>
          <p:nvPr/>
        </p:nvSpPr>
        <p:spPr>
          <a:xfrm>
            <a:off x="186814" y="1130191"/>
            <a:ext cx="11336592" cy="5221448"/>
          </a:xfrm>
          <a:prstGeom prst="rect">
            <a:avLst/>
          </a:prstGeom>
          <a:solidFill>
            <a:srgbClr val="C2DDF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68D048A-6C2F-D840-8F50-23B7695782D6}"/>
              </a:ext>
            </a:extLst>
          </p:cNvPr>
          <p:cNvSpPr txBox="1"/>
          <p:nvPr/>
        </p:nvSpPr>
        <p:spPr>
          <a:xfrm>
            <a:off x="6440129" y="552201"/>
            <a:ext cx="5083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Helvetica" pitchFamily="2" charset="0"/>
              </a:rPr>
              <a:t>A unified theoretical framework</a:t>
            </a:r>
          </a:p>
          <a:p>
            <a:pPr algn="r"/>
            <a:endParaRPr lang="en-US" sz="2000" dirty="0">
              <a:latin typeface="Helvetica" pitchFamily="2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863AF7C7-825D-B745-A259-F753078E70BE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Automation bias</a:t>
            </a:r>
            <a:endParaRPr lang="en-US" sz="36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A00DFA3-6AAA-9543-A98E-358515D45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94" y="1445838"/>
            <a:ext cx="3142792" cy="4509050"/>
          </a:xfrm>
          <a:prstGeom prst="rect">
            <a:avLst/>
          </a:prstGeom>
        </p:spPr>
      </p:pic>
      <p:sp>
        <p:nvSpPr>
          <p:cNvPr id="22" name="Trapezoid 21">
            <a:extLst>
              <a:ext uri="{FF2B5EF4-FFF2-40B4-BE49-F238E27FC236}">
                <a16:creationId xmlns:a16="http://schemas.microsoft.com/office/drawing/2014/main" xmlns="" id="{9C0C6877-12B5-394A-BEC5-86E5F17BCDA2}"/>
              </a:ext>
            </a:extLst>
          </p:cNvPr>
          <p:cNvSpPr/>
          <p:nvPr/>
        </p:nvSpPr>
        <p:spPr>
          <a:xfrm rot="16200000">
            <a:off x="1908887" y="3367971"/>
            <a:ext cx="4509049" cy="664779"/>
          </a:xfrm>
          <a:prstGeom prst="trapezoid">
            <a:avLst>
              <a:gd name="adj" fmla="val 192272"/>
            </a:avLst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7940163-9C45-8640-B72C-032239F5A0F9}"/>
              </a:ext>
            </a:extLst>
          </p:cNvPr>
          <p:cNvSpPr txBox="1"/>
          <p:nvPr/>
        </p:nvSpPr>
        <p:spPr>
          <a:xfrm>
            <a:off x="8631621" y="6026155"/>
            <a:ext cx="23840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Helvetica" pitchFamily="2" charset="0"/>
              </a:rPr>
              <a:t>Ad. from: Parasuraman et al., 2010</a:t>
            </a:r>
            <a:endParaRPr lang="en-US" sz="10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51E7C3E-0376-DC4C-8D79-21E29F15A5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1" y="1446000"/>
            <a:ext cx="6082861" cy="4508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02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531812" y="6158731"/>
            <a:ext cx="11133715" cy="46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(</a:t>
            </a:r>
            <a:r>
              <a:rPr lang="en-US" sz="1600" dirty="0" err="1">
                <a:latin typeface="Helvetica Light" charset="0"/>
                <a:ea typeface="Helvetica Light" charset="0"/>
                <a:cs typeface="Helvetica Light" charset="0"/>
              </a:rPr>
              <a:t>Faiola</a:t>
            </a: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 et al. 2015, Holden 2011, Karsh et al. 2006, Pickering et al. 2010)</a:t>
            </a:r>
          </a:p>
          <a:p>
            <a:pPr algn="r">
              <a:lnSpc>
                <a:spcPct val="120000"/>
              </a:lnSpc>
            </a:pPr>
            <a:endParaRPr lang="en-US" sz="1600" dirty="0"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B60C288-CD5D-CE44-B9BD-A1B91D4BE446}"/>
              </a:ext>
            </a:extLst>
          </p:cNvPr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7A5F5FE-7C02-0944-8133-3CA7630E2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EAECA7E-ACE5-B443-A969-C95D7E615A54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Why a Learning EMR?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71DD9ED-9A25-2048-8287-770876E724BC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91F8223B-31F5-A042-BC6C-712AFE358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208" y="1453444"/>
            <a:ext cx="11039301" cy="4182585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20000"/>
              </a:lnSpc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The Learning EMR could provide cognitive support to ICU physicians                                             </a:t>
            </a:r>
          </a:p>
          <a:p>
            <a:pPr algn="l">
              <a:lnSpc>
                <a:spcPct val="120000"/>
              </a:lnSpc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It requires a display capable of effectively prioritizing the display of high-value data</a:t>
            </a:r>
          </a:p>
          <a:p>
            <a:pPr marL="342900" indent="-342900" algn="l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</a:rPr>
              <a:t>We informed prototype development with observations, interviews, and focus groups</a:t>
            </a:r>
            <a:r>
              <a:rPr lang="en-US" sz="2000" dirty="0">
                <a:latin typeface="Helvetica" pitchFamily="2" charset="0"/>
              </a:rPr>
              <a:t>, to:</a:t>
            </a: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  identify ways to present high-value data</a:t>
            </a: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  understand user information needs and practices</a:t>
            </a: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  <a:ea typeface="Helvetica Light" charset="0"/>
                <a:cs typeface="Helvetica Light" charset="0"/>
              </a:rPr>
              <a:t>  actively involve physicians in the design</a:t>
            </a: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800100" lvl="1" indent="-342900" algn="l">
              <a:lnSpc>
                <a:spcPct val="120000"/>
              </a:lnSpc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800100" lvl="1" indent="-342900" algn="l">
              <a:lnSpc>
                <a:spcPct val="120000"/>
              </a:lnSpc>
              <a:buFont typeface="Wingdings" pitchFamily="2" charset="2"/>
              <a:buChar char="§"/>
            </a:pPr>
            <a:endParaRPr lang="en-US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Font typeface="Wingdings" pitchFamily="2" charset="2"/>
              <a:buChar char="§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E4AC85F5-F088-CD40-BD13-058E0851E1B2}"/>
              </a:ext>
            </a:extLst>
          </p:cNvPr>
          <p:cNvSpPr/>
          <p:nvPr/>
        </p:nvSpPr>
        <p:spPr>
          <a:xfrm>
            <a:off x="1138845" y="4296977"/>
            <a:ext cx="349134" cy="3498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67475F0-DB94-6742-AEB1-784011EC072B}"/>
              </a:ext>
            </a:extLst>
          </p:cNvPr>
          <p:cNvSpPr/>
          <p:nvPr/>
        </p:nvSpPr>
        <p:spPr>
          <a:xfrm>
            <a:off x="1138845" y="4733246"/>
            <a:ext cx="349134" cy="3498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A85D7CF-B309-694E-938D-8423B922920F}"/>
              </a:ext>
            </a:extLst>
          </p:cNvPr>
          <p:cNvSpPr/>
          <p:nvPr/>
        </p:nvSpPr>
        <p:spPr>
          <a:xfrm>
            <a:off x="1138845" y="5169515"/>
            <a:ext cx="349134" cy="34983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5250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84BC0A7-CCF9-CB4C-9B92-A78487FD0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767F203-080C-1445-A0EE-A3DAA9CF51A6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8769A77-577A-DB49-B7B8-344638AAE889}"/>
              </a:ext>
            </a:extLst>
          </p:cNvPr>
          <p:cNvSpPr/>
          <p:nvPr/>
        </p:nvSpPr>
        <p:spPr>
          <a:xfrm>
            <a:off x="186814" y="1130191"/>
            <a:ext cx="11336592" cy="5221448"/>
          </a:xfrm>
          <a:prstGeom prst="rect">
            <a:avLst/>
          </a:prstGeom>
          <a:solidFill>
            <a:srgbClr val="C2DDF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68D048A-6C2F-D840-8F50-23B7695782D6}"/>
              </a:ext>
            </a:extLst>
          </p:cNvPr>
          <p:cNvSpPr txBox="1"/>
          <p:nvPr/>
        </p:nvSpPr>
        <p:spPr>
          <a:xfrm>
            <a:off x="6440129" y="552201"/>
            <a:ext cx="5083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Helvetica" pitchFamily="2" charset="0"/>
              </a:rPr>
              <a:t>A unified theoretical framework</a:t>
            </a:r>
          </a:p>
          <a:p>
            <a:pPr algn="r"/>
            <a:endParaRPr lang="en-US" sz="2000" dirty="0">
              <a:latin typeface="Helvetica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863AF7C7-825D-B745-A259-F753078E70BE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Automation bias</a:t>
            </a:r>
            <a:endParaRPr lang="en-US" sz="36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A00DFA3-6AAA-9543-A98E-358515D453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594" y="1445838"/>
            <a:ext cx="3142792" cy="45090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13C97A4-5AC2-EF40-84C0-937C8B6C3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1445838"/>
            <a:ext cx="6519911" cy="4501055"/>
          </a:xfrm>
          <a:prstGeom prst="rect">
            <a:avLst/>
          </a:prstGeom>
        </p:spPr>
      </p:pic>
      <p:sp>
        <p:nvSpPr>
          <p:cNvPr id="28" name="Trapezoid 27">
            <a:extLst>
              <a:ext uri="{FF2B5EF4-FFF2-40B4-BE49-F238E27FC236}">
                <a16:creationId xmlns:a16="http://schemas.microsoft.com/office/drawing/2014/main" xmlns="" id="{9C0C6877-12B5-394A-BEC5-86E5F17BCDA2}"/>
              </a:ext>
            </a:extLst>
          </p:cNvPr>
          <p:cNvSpPr/>
          <p:nvPr/>
        </p:nvSpPr>
        <p:spPr>
          <a:xfrm rot="16200000">
            <a:off x="1908887" y="3367971"/>
            <a:ext cx="4509049" cy="664779"/>
          </a:xfrm>
          <a:prstGeom prst="trapezoid">
            <a:avLst>
              <a:gd name="adj" fmla="val 192272"/>
            </a:avLst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7940163-9C45-8640-B72C-032239F5A0F9}"/>
              </a:ext>
            </a:extLst>
          </p:cNvPr>
          <p:cNvSpPr txBox="1"/>
          <p:nvPr/>
        </p:nvSpPr>
        <p:spPr>
          <a:xfrm>
            <a:off x="8631621" y="6026155"/>
            <a:ext cx="23840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Helvetica" pitchFamily="2" charset="0"/>
              </a:rPr>
              <a:t>Ad. from: Parasuraman et al., 2010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5364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84BC0A7-CCF9-CB4C-9B92-A78487FD0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767F203-080C-1445-A0EE-A3DAA9CF51A6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78769A77-577A-DB49-B7B8-344638AAE889}"/>
              </a:ext>
            </a:extLst>
          </p:cNvPr>
          <p:cNvSpPr/>
          <p:nvPr/>
        </p:nvSpPr>
        <p:spPr>
          <a:xfrm>
            <a:off x="186814" y="1130191"/>
            <a:ext cx="11336592" cy="5221448"/>
          </a:xfrm>
          <a:prstGeom prst="rect">
            <a:avLst/>
          </a:prstGeom>
          <a:solidFill>
            <a:srgbClr val="C2DDF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68D048A-6C2F-D840-8F50-23B7695782D6}"/>
              </a:ext>
            </a:extLst>
          </p:cNvPr>
          <p:cNvSpPr txBox="1"/>
          <p:nvPr/>
        </p:nvSpPr>
        <p:spPr>
          <a:xfrm>
            <a:off x="6440129" y="552201"/>
            <a:ext cx="5083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Helvetica" pitchFamily="2" charset="0"/>
              </a:rPr>
              <a:t>Example scenario</a:t>
            </a:r>
          </a:p>
          <a:p>
            <a:pPr algn="r"/>
            <a:endParaRPr lang="en-US" sz="2000" dirty="0">
              <a:latin typeface="Helvetica" pitchFamily="2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863AF7C7-825D-B745-A259-F753078E70BE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Automation bias</a:t>
            </a:r>
            <a:endParaRPr lang="en-US" sz="36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76E0204-FD65-514A-961F-ED30E840E0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27" y="1445838"/>
            <a:ext cx="7695184" cy="450189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556D7E2-42BA-3E44-9CB9-C1C45D1B664E}"/>
              </a:ext>
            </a:extLst>
          </p:cNvPr>
          <p:cNvSpPr txBox="1"/>
          <p:nvPr/>
        </p:nvSpPr>
        <p:spPr>
          <a:xfrm>
            <a:off x="589097" y="2586753"/>
            <a:ext cx="1541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Automation complacency </a:t>
            </a:r>
          </a:p>
          <a:p>
            <a:endParaRPr lang="en-US" sz="8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vs.</a:t>
            </a:r>
          </a:p>
          <a:p>
            <a:endParaRPr lang="en-US" sz="800" dirty="0">
              <a:latin typeface="Helvetica" pitchFamily="2" charset="0"/>
            </a:endParaRPr>
          </a:p>
          <a:p>
            <a:r>
              <a:rPr lang="en-US" sz="1600" dirty="0">
                <a:latin typeface="Helvetica" pitchFamily="2" charset="0"/>
              </a:rPr>
              <a:t>automation bias </a:t>
            </a:r>
          </a:p>
        </p:txBody>
      </p:sp>
    </p:spTree>
    <p:extLst>
      <p:ext uri="{BB962C8B-B14F-4D97-AF65-F5344CB8AC3E}">
        <p14:creationId xmlns:p14="http://schemas.microsoft.com/office/powerpoint/2010/main" val="94715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84BC0A7-CCF9-CB4C-9B92-A78487FD0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4021DA4D-872C-4542-A541-3AA10E11D735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Automation bias study</a:t>
            </a:r>
            <a:endParaRPr lang="en-US" sz="36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767F203-080C-1445-A0EE-A3DAA9CF51A6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8769A77-577A-DB49-B7B8-344638AAE889}"/>
              </a:ext>
            </a:extLst>
          </p:cNvPr>
          <p:cNvSpPr/>
          <p:nvPr/>
        </p:nvSpPr>
        <p:spPr>
          <a:xfrm>
            <a:off x="4050890" y="1130191"/>
            <a:ext cx="7472516" cy="5221448"/>
          </a:xfrm>
          <a:prstGeom prst="rect">
            <a:avLst/>
          </a:prstGeom>
          <a:solidFill>
            <a:srgbClr val="D9DAD9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   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Helvetica" pitchFamily="2" charset="0"/>
              </a:rPr>
              <a:t>For each patient case, we will select:</a:t>
            </a:r>
          </a:p>
          <a:p>
            <a:pPr lvl="1">
              <a:lnSpc>
                <a:spcPct val="150000"/>
              </a:lnSpc>
            </a:pPr>
            <a:endParaRPr lang="en-US" sz="2000" dirty="0">
              <a:solidFill>
                <a:schemeClr val="tx1"/>
              </a:solidFill>
              <a:latin typeface="Helvetica" pitchFamily="2" charset="0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Helvetica" pitchFamily="2" charset="0"/>
              </a:rPr>
              <a:t>up to 16* lab test results, relevant </a:t>
            </a:r>
            <a:r>
              <a:rPr lang="en-US" sz="2000" dirty="0">
                <a:solidFill>
                  <a:schemeClr val="tx1"/>
                </a:solidFill>
                <a:latin typeface="Helvetica" pitchFamily="2" charset="0"/>
              </a:rPr>
              <a:t>to understanding </a:t>
            </a:r>
          </a:p>
          <a:p>
            <a:pPr lvl="1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Helvetica" pitchFamily="2" charset="0"/>
              </a:rPr>
              <a:t>     that patient’s condition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1"/>
                </a:solidFill>
                <a:latin typeface="Helvetica" pitchFamily="2" charset="0"/>
              </a:rPr>
              <a:t>some** relevant labs that will NOT be highlighted </a:t>
            </a:r>
            <a:r>
              <a:rPr lang="en-US" sz="2000" dirty="0">
                <a:solidFill>
                  <a:schemeClr val="tx1"/>
                </a:solidFill>
                <a:latin typeface="Helvetica" pitchFamily="2" charset="0"/>
              </a:rPr>
              <a:t>and </a:t>
            </a:r>
            <a:r>
              <a:rPr lang="en-US" sz="2000" b="1" dirty="0">
                <a:solidFill>
                  <a:schemeClr val="tx1"/>
                </a:solidFill>
                <a:latin typeface="Helvetica" pitchFamily="2" charset="0"/>
              </a:rPr>
              <a:t>some** NON-relevant labs that WILL be highlighted   </a:t>
            </a:r>
            <a:r>
              <a:rPr lang="en-US" sz="2000" dirty="0">
                <a:solidFill>
                  <a:schemeClr val="tx1"/>
                </a:solidFill>
                <a:latin typeface="Helvetica" pitchFamily="2" charset="0"/>
              </a:rPr>
              <a:t>in part of the scenarios in the Automation Bias study</a:t>
            </a:r>
            <a:r>
              <a:rPr lang="en-US" sz="2000" b="1" dirty="0">
                <a:solidFill>
                  <a:schemeClr val="tx1"/>
                </a:solidFill>
                <a:latin typeface="Helvetica" pitchFamily="2" charset="0"/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sz="2100" dirty="0">
                <a:solidFill>
                  <a:schemeClr val="tx1"/>
                </a:solidFill>
                <a:latin typeface="Helvetica" pitchFamily="2" charset="0"/>
              </a:rPr>
              <a:t>   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5290B18-7362-2B45-8C6E-57715BD2EA9A}"/>
              </a:ext>
            </a:extLst>
          </p:cNvPr>
          <p:cNvSpPr/>
          <p:nvPr/>
        </p:nvSpPr>
        <p:spPr>
          <a:xfrm>
            <a:off x="3569110" y="4838491"/>
            <a:ext cx="481780" cy="168538"/>
          </a:xfrm>
          <a:prstGeom prst="rect">
            <a:avLst/>
          </a:prstGeom>
          <a:gradFill flip="none" rotWithShape="1">
            <a:gsLst>
              <a:gs pos="0">
                <a:srgbClr val="DBD9D9"/>
              </a:gs>
              <a:gs pos="99000">
                <a:srgbClr val="DAD8D9">
                  <a:lumMod val="30000"/>
                  <a:lumOff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FB6142B-9FB6-204E-AE27-0C39270577B3}"/>
              </a:ext>
            </a:extLst>
          </p:cNvPr>
          <p:cNvSpPr/>
          <p:nvPr/>
        </p:nvSpPr>
        <p:spPr>
          <a:xfrm>
            <a:off x="531812" y="1585046"/>
            <a:ext cx="3037298" cy="1120004"/>
          </a:xfrm>
          <a:prstGeom prst="rect">
            <a:avLst/>
          </a:prstGeom>
          <a:solidFill>
            <a:srgbClr val="D8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Helvetica" pitchFamily="2" charset="0"/>
              </a:rPr>
              <a:t>Learning EMR prototype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8FF41D4-9F17-3A45-90AA-A9FC777E8DC8}"/>
              </a:ext>
            </a:extLst>
          </p:cNvPr>
          <p:cNvSpPr/>
          <p:nvPr/>
        </p:nvSpPr>
        <p:spPr>
          <a:xfrm>
            <a:off x="531812" y="2973902"/>
            <a:ext cx="3037298" cy="1120004"/>
          </a:xfrm>
          <a:prstGeom prst="rect">
            <a:avLst/>
          </a:prstGeom>
          <a:solidFill>
            <a:srgbClr val="D8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Helvetica" pitchFamily="2" charset="0"/>
              </a:rPr>
              <a:t>Eye-tracking device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6135209-EDA9-CE40-A342-593129B0D750}"/>
              </a:ext>
            </a:extLst>
          </p:cNvPr>
          <p:cNvSpPr/>
          <p:nvPr/>
        </p:nvSpPr>
        <p:spPr>
          <a:xfrm>
            <a:off x="531812" y="4362758"/>
            <a:ext cx="3037298" cy="1120004"/>
          </a:xfrm>
          <a:prstGeom prst="rect">
            <a:avLst/>
          </a:prstGeom>
          <a:solidFill>
            <a:srgbClr val="D8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  <a:latin typeface="Helvetica" pitchFamily="2" charset="0"/>
              </a:rPr>
              <a:t>Clinical scenarios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48119E0-A727-CD4F-88E8-BB300AF701A0}"/>
              </a:ext>
            </a:extLst>
          </p:cNvPr>
          <p:cNvSpPr/>
          <p:nvPr/>
        </p:nvSpPr>
        <p:spPr>
          <a:xfrm>
            <a:off x="447291" y="1527790"/>
            <a:ext cx="3220141" cy="267058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D42397EC-4F0F-CA4A-B0E2-3D560F52A07A}"/>
              </a:ext>
            </a:extLst>
          </p:cNvPr>
          <p:cNvSpPr txBox="1"/>
          <p:nvPr/>
        </p:nvSpPr>
        <p:spPr>
          <a:xfrm>
            <a:off x="4548417" y="5117002"/>
            <a:ext cx="6821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*    Upon consideration of the average number of data items that physicians deemed  </a:t>
            </a:r>
          </a:p>
          <a:p>
            <a:r>
              <a:rPr lang="en-US" sz="1400" dirty="0">
                <a:latin typeface="Helvetica" pitchFamily="2" charset="0"/>
              </a:rPr>
              <a:t>      as relevant to understanding each patient case in our previous study. </a:t>
            </a:r>
          </a:p>
          <a:p>
            <a:r>
              <a:rPr lang="en-US" sz="1400" dirty="0">
                <a:latin typeface="Helvetica" pitchFamily="2" charset="0"/>
              </a:rPr>
              <a:t>**   Upon consideration of both power analysis calculations, and the need to avoid</a:t>
            </a:r>
          </a:p>
          <a:p>
            <a:r>
              <a:rPr lang="en-US" sz="1400" dirty="0">
                <a:latin typeface="Helvetica" pitchFamily="2" charset="0"/>
              </a:rPr>
              <a:t>      making users become aware of the system’s unreliability (Goddard et al., 2014).</a:t>
            </a:r>
          </a:p>
        </p:txBody>
      </p:sp>
    </p:spTree>
    <p:extLst>
      <p:ext uri="{BB962C8B-B14F-4D97-AF65-F5344CB8AC3E}">
        <p14:creationId xmlns:p14="http://schemas.microsoft.com/office/powerpoint/2010/main" val="155065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2EBC3CB-B7FF-B345-A7B8-6BFA09F8CDC6}"/>
              </a:ext>
            </a:extLst>
          </p:cNvPr>
          <p:cNvSpPr/>
          <p:nvPr/>
        </p:nvSpPr>
        <p:spPr>
          <a:xfrm>
            <a:off x="0" y="0"/>
            <a:ext cx="3503596" cy="6874654"/>
          </a:xfrm>
          <a:prstGeom prst="rect">
            <a:avLst/>
          </a:prstGeom>
          <a:solidFill>
            <a:srgbClr val="C2DDF5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   </a:t>
            </a:r>
          </a:p>
          <a:p>
            <a:pPr lvl="1">
              <a:lnSpc>
                <a:spcPct val="150000"/>
              </a:lnSpc>
            </a:pPr>
            <a:endParaRPr lang="en-US" sz="2100" dirty="0">
              <a:solidFill>
                <a:schemeClr val="tx1"/>
              </a:solidFill>
              <a:latin typeface="Helvetica" pitchFamily="2" charset="0"/>
            </a:endParaRPr>
          </a:p>
          <a:p>
            <a:pPr lvl="1">
              <a:lnSpc>
                <a:spcPct val="150000"/>
              </a:lnSpc>
            </a:pPr>
            <a:endParaRPr lang="en-US" sz="2100" dirty="0">
              <a:solidFill>
                <a:schemeClr val="tx1"/>
              </a:solidFill>
              <a:latin typeface="Helvetica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3C617AC-21CC-654A-966D-D6F4B6623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6290" y="962525"/>
            <a:ext cx="5700146" cy="5348133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72CC4750-63E3-5C4D-83AE-1EDABE12099B}"/>
              </a:ext>
            </a:extLst>
          </p:cNvPr>
          <p:cNvSpPr txBox="1"/>
          <p:nvPr/>
        </p:nvSpPr>
        <p:spPr>
          <a:xfrm>
            <a:off x="560439" y="2987278"/>
            <a:ext cx="23827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Helvetica" pitchFamily="2" charset="0"/>
              </a:rPr>
              <a:t>Study design: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Helvetica" pitchFamily="2" charset="0"/>
              </a:rPr>
              <a:t>w</a:t>
            </a:r>
            <a:r>
              <a:rPr lang="en-US" dirty="0" smtClean="0">
                <a:latin typeface="Helvetica" pitchFamily="2" charset="0"/>
              </a:rPr>
              <a:t>ithin-participant </a:t>
            </a:r>
            <a:r>
              <a:rPr lang="en-US" dirty="0">
                <a:latin typeface="Helvetica" pitchFamily="2" charset="0"/>
              </a:rPr>
              <a:t>design, with two within-subject factors: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84BC0A7-CCF9-CB4C-9B92-A78487FD0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xmlns="" id="{4021DA4D-872C-4542-A541-3AA10E11D735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 smtClean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Automation bias study</a:t>
            </a:r>
            <a:endParaRPr lang="en-US" sz="3600" dirty="0">
              <a:solidFill>
                <a:schemeClr val="bg1"/>
              </a:solidFill>
              <a:latin typeface="Helvetica Light" charset="0"/>
              <a:ea typeface="Helvetica Light" charset="0"/>
              <a:cs typeface="Helvetica Light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767F203-080C-1445-A0EE-A3DAA9CF51A6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7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6C6417-6485-C142-AE3B-2FAA67DFE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8668"/>
            <a:ext cx="596900" cy="5786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B51EF3-4148-7A43-937E-DD6591330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57" y="168717"/>
            <a:ext cx="11863443" cy="66892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4BA03D8-B34D-094D-8B69-25412F958036}"/>
              </a:ext>
            </a:extLst>
          </p:cNvPr>
          <p:cNvSpPr/>
          <p:nvPr/>
        </p:nvSpPr>
        <p:spPr>
          <a:xfrm>
            <a:off x="3822264" y="2980238"/>
            <a:ext cx="129152" cy="36681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9FDAF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Helvetica" pitchFamily="2" charset="0"/>
            </a:endParaRPr>
          </a:p>
        </p:txBody>
      </p:sp>
      <p:sp>
        <p:nvSpPr>
          <p:cNvPr id="14" name="Bent Arrow 13">
            <a:extLst>
              <a:ext uri="{FF2B5EF4-FFF2-40B4-BE49-F238E27FC236}">
                <a16:creationId xmlns:a16="http://schemas.microsoft.com/office/drawing/2014/main" xmlns="" id="{5B78563F-EECF-3A48-9343-E02E8275A23E}"/>
              </a:ext>
            </a:extLst>
          </p:cNvPr>
          <p:cNvSpPr/>
          <p:nvPr/>
        </p:nvSpPr>
        <p:spPr>
          <a:xfrm rot="5400000">
            <a:off x="2352536" y="731360"/>
            <a:ext cx="528107" cy="2804750"/>
          </a:xfrm>
          <a:prstGeom prst="bentArrow">
            <a:avLst/>
          </a:prstGeom>
          <a:solidFill>
            <a:srgbClr val="FAD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5" name="Bent Arrow 14">
            <a:extLst>
              <a:ext uri="{FF2B5EF4-FFF2-40B4-BE49-F238E27FC236}">
                <a16:creationId xmlns:a16="http://schemas.microsoft.com/office/drawing/2014/main" xmlns="" id="{92F93AF1-3CC2-6A4E-ABFE-5DFB7063A691}"/>
              </a:ext>
            </a:extLst>
          </p:cNvPr>
          <p:cNvSpPr/>
          <p:nvPr/>
        </p:nvSpPr>
        <p:spPr>
          <a:xfrm rot="5400000">
            <a:off x="2352536" y="2008658"/>
            <a:ext cx="528107" cy="2804750"/>
          </a:xfrm>
          <a:prstGeom prst="bentArrow">
            <a:avLst/>
          </a:prstGeom>
          <a:solidFill>
            <a:srgbClr val="9FD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475B97F5-9D2D-B64C-B7F5-403A9421F534}"/>
              </a:ext>
            </a:extLst>
          </p:cNvPr>
          <p:cNvSpPr/>
          <p:nvPr/>
        </p:nvSpPr>
        <p:spPr>
          <a:xfrm>
            <a:off x="3058006" y="2397788"/>
            <a:ext cx="1723834" cy="58264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Preliminary prototypes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F7033EDA-476C-F44B-8433-5F277517A6AC}"/>
              </a:ext>
            </a:extLst>
          </p:cNvPr>
          <p:cNvSpPr/>
          <p:nvPr/>
        </p:nvSpPr>
        <p:spPr>
          <a:xfrm>
            <a:off x="596900" y="2842781"/>
            <a:ext cx="2339626" cy="855859"/>
          </a:xfrm>
          <a:prstGeom prst="roundRect">
            <a:avLst/>
          </a:prstGeom>
          <a:solidFill>
            <a:srgbClr val="9FD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Helvetica" pitchFamily="2" charset="0"/>
              </a:rPr>
              <a:t>Observations and interviews in the ICU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749097C0-19E5-A240-A696-439F3FE56E10}"/>
              </a:ext>
            </a:extLst>
          </p:cNvPr>
          <p:cNvSpPr/>
          <p:nvPr/>
        </p:nvSpPr>
        <p:spPr>
          <a:xfrm>
            <a:off x="3058006" y="3675277"/>
            <a:ext cx="1723834" cy="58264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Revised prototypes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77D255DD-CC43-BA40-9048-F3B79C76F621}"/>
              </a:ext>
            </a:extLst>
          </p:cNvPr>
          <p:cNvSpPr/>
          <p:nvPr/>
        </p:nvSpPr>
        <p:spPr>
          <a:xfrm>
            <a:off x="3058006" y="4974213"/>
            <a:ext cx="1723834" cy="58264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Final prototypes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807EB651-2D0C-194A-AA7B-1B4E8016C0B5}"/>
              </a:ext>
            </a:extLst>
          </p:cNvPr>
          <p:cNvSpPr/>
          <p:nvPr/>
        </p:nvSpPr>
        <p:spPr>
          <a:xfrm>
            <a:off x="596900" y="1571591"/>
            <a:ext cx="2132550" cy="849560"/>
          </a:xfrm>
          <a:prstGeom prst="roundRect">
            <a:avLst/>
          </a:prstGeom>
          <a:solidFill>
            <a:srgbClr val="FAD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Helvetica" pitchFamily="2" charset="0"/>
              </a:rPr>
              <a:t>Design principles    from literature review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098980B-B57E-D645-91E5-EE53CCFE5091}"/>
              </a:ext>
            </a:extLst>
          </p:cNvPr>
          <p:cNvSpPr/>
          <p:nvPr/>
        </p:nvSpPr>
        <p:spPr>
          <a:xfrm>
            <a:off x="3822263" y="4257727"/>
            <a:ext cx="129153" cy="357682"/>
          </a:xfrm>
          <a:prstGeom prst="rect">
            <a:avLst/>
          </a:prstGeom>
          <a:gradFill>
            <a:gsLst>
              <a:gs pos="100000">
                <a:srgbClr val="D5D5D5"/>
              </a:gs>
              <a:gs pos="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Helvetica" pitchFamily="2" charset="0"/>
            </a:endParaRPr>
          </a:p>
        </p:txBody>
      </p:sp>
      <p:sp>
        <p:nvSpPr>
          <p:cNvPr id="27" name="Bent Arrow 26">
            <a:extLst>
              <a:ext uri="{FF2B5EF4-FFF2-40B4-BE49-F238E27FC236}">
                <a16:creationId xmlns:a16="http://schemas.microsoft.com/office/drawing/2014/main" xmlns="" id="{D46B56C3-5A3B-2C4D-B06A-DB0FEDADFFCD}"/>
              </a:ext>
            </a:extLst>
          </p:cNvPr>
          <p:cNvSpPr/>
          <p:nvPr/>
        </p:nvSpPr>
        <p:spPr>
          <a:xfrm rot="5400000">
            <a:off x="2352536" y="3307595"/>
            <a:ext cx="528107" cy="2804750"/>
          </a:xfrm>
          <a:prstGeom prst="ben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5DB90DCF-8901-6343-94C8-92BFB7749569}"/>
              </a:ext>
            </a:extLst>
          </p:cNvPr>
          <p:cNvSpPr/>
          <p:nvPr/>
        </p:nvSpPr>
        <p:spPr>
          <a:xfrm>
            <a:off x="596900" y="4258701"/>
            <a:ext cx="2339627" cy="582259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Helvetica" pitchFamily="2" charset="0"/>
              </a:rPr>
              <a:t>Focus group</a:t>
            </a:r>
          </a:p>
        </p:txBody>
      </p:sp>
    </p:spTree>
    <p:extLst>
      <p:ext uri="{BB962C8B-B14F-4D97-AF65-F5344CB8AC3E}">
        <p14:creationId xmlns:p14="http://schemas.microsoft.com/office/powerpoint/2010/main" val="102026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6C6417-6485-C142-AE3B-2FAA67DFE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8668"/>
            <a:ext cx="596900" cy="57869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B51EF3-4148-7A43-937E-DD6591330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57" y="168717"/>
            <a:ext cx="11863443" cy="66892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282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"/>
            <a:ext cx="6012873" cy="11200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4BA03D8-B34D-094D-8B69-25412F958036}"/>
              </a:ext>
            </a:extLst>
          </p:cNvPr>
          <p:cNvSpPr/>
          <p:nvPr/>
        </p:nvSpPr>
        <p:spPr>
          <a:xfrm>
            <a:off x="3822264" y="2980238"/>
            <a:ext cx="129152" cy="366818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rgbClr val="9FDAF5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Helvetica" pitchFamily="2" charset="0"/>
            </a:endParaRPr>
          </a:p>
        </p:txBody>
      </p:sp>
      <p:sp>
        <p:nvSpPr>
          <p:cNvPr id="14" name="Bent Arrow 13">
            <a:extLst>
              <a:ext uri="{FF2B5EF4-FFF2-40B4-BE49-F238E27FC236}">
                <a16:creationId xmlns:a16="http://schemas.microsoft.com/office/drawing/2014/main" xmlns="" id="{5B78563F-EECF-3A48-9343-E02E8275A23E}"/>
              </a:ext>
            </a:extLst>
          </p:cNvPr>
          <p:cNvSpPr/>
          <p:nvPr/>
        </p:nvSpPr>
        <p:spPr>
          <a:xfrm rot="5400000">
            <a:off x="2352536" y="731360"/>
            <a:ext cx="528107" cy="2804750"/>
          </a:xfrm>
          <a:prstGeom prst="bentArrow">
            <a:avLst/>
          </a:prstGeom>
          <a:solidFill>
            <a:srgbClr val="FAD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5" name="Bent Arrow 14">
            <a:extLst>
              <a:ext uri="{FF2B5EF4-FFF2-40B4-BE49-F238E27FC236}">
                <a16:creationId xmlns:a16="http://schemas.microsoft.com/office/drawing/2014/main" xmlns="" id="{92F93AF1-3CC2-6A4E-ABFE-5DFB7063A691}"/>
              </a:ext>
            </a:extLst>
          </p:cNvPr>
          <p:cNvSpPr/>
          <p:nvPr/>
        </p:nvSpPr>
        <p:spPr>
          <a:xfrm rot="5400000">
            <a:off x="2352536" y="2008658"/>
            <a:ext cx="528107" cy="2804750"/>
          </a:xfrm>
          <a:prstGeom prst="bentArrow">
            <a:avLst/>
          </a:prstGeom>
          <a:solidFill>
            <a:srgbClr val="9FD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475B97F5-9D2D-B64C-B7F5-403A9421F534}"/>
              </a:ext>
            </a:extLst>
          </p:cNvPr>
          <p:cNvSpPr/>
          <p:nvPr/>
        </p:nvSpPr>
        <p:spPr>
          <a:xfrm>
            <a:off x="3058006" y="2397788"/>
            <a:ext cx="1723834" cy="58264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Preliminary prototypes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xmlns="" id="{F7033EDA-476C-F44B-8433-5F277517A6AC}"/>
              </a:ext>
            </a:extLst>
          </p:cNvPr>
          <p:cNvSpPr/>
          <p:nvPr/>
        </p:nvSpPr>
        <p:spPr>
          <a:xfrm>
            <a:off x="596900" y="2842781"/>
            <a:ext cx="2339626" cy="855859"/>
          </a:xfrm>
          <a:prstGeom prst="roundRect">
            <a:avLst/>
          </a:prstGeom>
          <a:solidFill>
            <a:srgbClr val="9FDA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Helvetica" pitchFamily="2" charset="0"/>
              </a:rPr>
              <a:t>Observations and interviews in the ICU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749097C0-19E5-A240-A696-439F3FE56E10}"/>
              </a:ext>
            </a:extLst>
          </p:cNvPr>
          <p:cNvSpPr/>
          <p:nvPr/>
        </p:nvSpPr>
        <p:spPr>
          <a:xfrm>
            <a:off x="3058006" y="3675277"/>
            <a:ext cx="1723834" cy="58264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Revised prototypes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xmlns="" id="{77D255DD-CC43-BA40-9048-F3B79C76F621}"/>
              </a:ext>
            </a:extLst>
          </p:cNvPr>
          <p:cNvSpPr/>
          <p:nvPr/>
        </p:nvSpPr>
        <p:spPr>
          <a:xfrm>
            <a:off x="3058006" y="4974213"/>
            <a:ext cx="1723834" cy="58264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Final prototypes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xmlns="" id="{807EB651-2D0C-194A-AA7B-1B4E8016C0B5}"/>
              </a:ext>
            </a:extLst>
          </p:cNvPr>
          <p:cNvSpPr/>
          <p:nvPr/>
        </p:nvSpPr>
        <p:spPr>
          <a:xfrm>
            <a:off x="596900" y="1571591"/>
            <a:ext cx="2132550" cy="849560"/>
          </a:xfrm>
          <a:prstGeom prst="roundRect">
            <a:avLst/>
          </a:prstGeom>
          <a:solidFill>
            <a:srgbClr val="FAD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Helvetica" pitchFamily="2" charset="0"/>
              </a:rPr>
              <a:t>Design principles    from literature review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098980B-B57E-D645-91E5-EE53CCFE5091}"/>
              </a:ext>
            </a:extLst>
          </p:cNvPr>
          <p:cNvSpPr/>
          <p:nvPr/>
        </p:nvSpPr>
        <p:spPr>
          <a:xfrm>
            <a:off x="3822263" y="4257727"/>
            <a:ext cx="129153" cy="357682"/>
          </a:xfrm>
          <a:prstGeom prst="rect">
            <a:avLst/>
          </a:prstGeom>
          <a:gradFill>
            <a:gsLst>
              <a:gs pos="100000">
                <a:srgbClr val="D5D5D5"/>
              </a:gs>
              <a:gs pos="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latin typeface="Helvetica" pitchFamily="2" charset="0"/>
            </a:endParaRPr>
          </a:p>
        </p:txBody>
      </p:sp>
      <p:sp>
        <p:nvSpPr>
          <p:cNvPr id="27" name="Bent Arrow 26">
            <a:extLst>
              <a:ext uri="{FF2B5EF4-FFF2-40B4-BE49-F238E27FC236}">
                <a16:creationId xmlns:a16="http://schemas.microsoft.com/office/drawing/2014/main" xmlns="" id="{D46B56C3-5A3B-2C4D-B06A-DB0FEDADFFCD}"/>
              </a:ext>
            </a:extLst>
          </p:cNvPr>
          <p:cNvSpPr/>
          <p:nvPr/>
        </p:nvSpPr>
        <p:spPr>
          <a:xfrm rot="5400000">
            <a:off x="2352536" y="3307595"/>
            <a:ext cx="528107" cy="2804750"/>
          </a:xfrm>
          <a:prstGeom prst="bentArrow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>
              <a:solidFill>
                <a:schemeClr val="tx1"/>
              </a:solidFill>
              <a:latin typeface="Helvetica" pitchFamily="2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xmlns="" id="{5DB90DCF-8901-6343-94C8-92BFB7749569}"/>
              </a:ext>
            </a:extLst>
          </p:cNvPr>
          <p:cNvSpPr/>
          <p:nvPr/>
        </p:nvSpPr>
        <p:spPr>
          <a:xfrm>
            <a:off x="596900" y="4258701"/>
            <a:ext cx="2339627" cy="582259"/>
          </a:xfrm>
          <a:prstGeom prst="round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tx1"/>
                </a:solidFill>
                <a:latin typeface="Helvetica" pitchFamily="2" charset="0"/>
              </a:rPr>
              <a:t>Focus group</a:t>
            </a:r>
          </a:p>
        </p:txBody>
      </p:sp>
    </p:spTree>
    <p:extLst>
      <p:ext uri="{BB962C8B-B14F-4D97-AF65-F5344CB8AC3E}">
        <p14:creationId xmlns:p14="http://schemas.microsoft.com/office/powerpoint/2010/main" val="3344769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7" grpId="0" animBg="1"/>
      <p:bldP spid="19" grpId="0" animBg="1"/>
      <p:bldP spid="20" grpId="0" animBg="1"/>
      <p:bldP spid="23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>
            <a:spLocks/>
          </p:cNvSpPr>
          <p:nvPr/>
        </p:nvSpPr>
        <p:spPr>
          <a:xfrm>
            <a:off x="531812" y="6158731"/>
            <a:ext cx="11133715" cy="46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(</a:t>
            </a:r>
            <a:r>
              <a:rPr lang="en-US" sz="1600" dirty="0" err="1">
                <a:latin typeface="Helvetica Light" charset="0"/>
                <a:ea typeface="Helvetica Light" charset="0"/>
                <a:cs typeface="Helvetica Light" charset="0"/>
              </a:rPr>
              <a:t>Faiola</a:t>
            </a: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 et al. 2015, De Georgia et al. 2015, Pickering et al. 2010, Wright et al. 2016)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F009FD-D481-D141-BAF0-9B46310B5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83300" cy="11938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B47C91C2-79F1-1346-9C51-01B68D0888FD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Literature review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EA33051-B617-744E-8595-4E6BF95AB0C6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FBD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xmlns="" id="{A9356D5A-9E68-0544-84C5-5E888D53E5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208" y="1453443"/>
            <a:ext cx="10942319" cy="4182585"/>
          </a:xfrm>
        </p:spPr>
        <p:txBody>
          <a:bodyPr>
            <a:noAutofit/>
          </a:bodyPr>
          <a:lstStyle/>
          <a:p>
            <a:pPr marL="342900" indent="-342900" algn="l">
              <a:lnSpc>
                <a:spcPct val="120000"/>
              </a:lnSpc>
              <a:buClr>
                <a:srgbClr val="FBDF77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We conducted a non-systematic qualitative evidence synthesis (1996-2019)</a:t>
            </a:r>
          </a:p>
          <a:p>
            <a:pPr marL="342900" indent="-342900" algn="l">
              <a:lnSpc>
                <a:spcPct val="120000"/>
              </a:lnSpc>
              <a:buClr>
                <a:srgbClr val="FBDF77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FBDF77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We identified papers describing clinical data visualization techniques</a:t>
            </a:r>
          </a:p>
          <a:p>
            <a:pPr marL="342900" indent="-342900" algn="l">
              <a:lnSpc>
                <a:spcPct val="120000"/>
              </a:lnSpc>
              <a:buClr>
                <a:srgbClr val="FBDF77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FBDF77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  <a:ea typeface="Helvetica Light" charset="0"/>
                <a:cs typeface="Helvetica Light" charset="0"/>
              </a:rPr>
              <a:t>We selected 123 out of 1969 retrieved papers, grouped articles dealing with similar aspects,                                            and </a:t>
            </a: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identified design themes applicable to a Learning EMR</a:t>
            </a:r>
          </a:p>
          <a:p>
            <a:pPr marL="342900" indent="-342900" algn="l">
              <a:lnSpc>
                <a:spcPct val="120000"/>
              </a:lnSpc>
              <a:buClr>
                <a:srgbClr val="FBDF77"/>
              </a:buClr>
              <a:buSzPct val="110000"/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  <a:ea typeface="Helvetica Light" charset="0"/>
              <a:cs typeface="Helvetica Light" charset="0"/>
            </a:endParaRPr>
          </a:p>
          <a:p>
            <a:pPr marL="342900" indent="-342900" algn="l">
              <a:lnSpc>
                <a:spcPct val="120000"/>
              </a:lnSpc>
              <a:buClr>
                <a:srgbClr val="FBDF77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  <a:ea typeface="Helvetica Light" charset="0"/>
                <a:cs typeface="Helvetica Light" charset="0"/>
              </a:rPr>
              <a:t>Our search informed the creation of low-fidelity paper prototypes of the user interface</a:t>
            </a:r>
          </a:p>
          <a:p>
            <a:pPr lvl="1" algn="l">
              <a:lnSpc>
                <a:spcPct val="120000"/>
              </a:lnSpc>
            </a:pPr>
            <a:endParaRPr lang="en-US" sz="1000" dirty="0">
              <a:latin typeface="Helvetica" pitchFamily="2" charset="0"/>
              <a:ea typeface="Helvetica Light" charset="0"/>
              <a:cs typeface="Helvetica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53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xmlns="" id="{5F7D9295-A8E5-A046-B966-6B613E429447}"/>
              </a:ext>
            </a:extLst>
          </p:cNvPr>
          <p:cNvSpPr txBox="1">
            <a:spLocks/>
          </p:cNvSpPr>
          <p:nvPr/>
        </p:nvSpPr>
        <p:spPr>
          <a:xfrm>
            <a:off x="531812" y="168812"/>
            <a:ext cx="5097463" cy="6990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Study design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5904B22-1360-BF42-A6FE-7ED76F37C961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Helvetica Light" charset="0"/>
                <a:ea typeface="Helvetica Light" charset="0"/>
                <a:cs typeface="Helvetica Light" charset="0"/>
              </a:rPr>
              <a:t>Traditional approaches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xmlns="" id="{92EBCF35-E6C6-434A-90B5-03A6BC12B6BE}"/>
              </a:ext>
            </a:extLst>
          </p:cNvPr>
          <p:cNvSpPr txBox="1">
            <a:spLocks/>
          </p:cNvSpPr>
          <p:nvPr/>
        </p:nvSpPr>
        <p:spPr>
          <a:xfrm>
            <a:off x="723207" y="1502905"/>
            <a:ext cx="6916189" cy="4872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FBDF77"/>
              </a:buClr>
            </a:pPr>
            <a:r>
              <a:rPr lang="en-US" sz="2000" dirty="0">
                <a:latin typeface="Helvetica" pitchFamily="2" charset="0"/>
              </a:rPr>
              <a:t>We identified design solutions to: </a:t>
            </a:r>
          </a:p>
          <a:p>
            <a:pPr lvl="1" algn="l">
              <a:buClr>
                <a:srgbClr val="FBDF77"/>
              </a:buClr>
            </a:pPr>
            <a:endParaRPr lang="en-US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</a:rPr>
              <a:t> convey clinical information effectively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highlighting key data in a dedicated panel or in place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semantic zoom techniques that improve information density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panels that provide patient status overviews</a:t>
            </a:r>
          </a:p>
          <a:p>
            <a:pPr lvl="1" algn="l">
              <a:buClr>
                <a:srgbClr val="FBDF77"/>
              </a:buClr>
            </a:pPr>
            <a:endParaRPr lang="en-US" sz="2000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</a:rPr>
              <a:t> highlight changes and trends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condensed visual representations of data items                                         that convey additional information</a:t>
            </a: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" pitchFamily="2" charset="0"/>
              </a:rPr>
              <a:t> support analytical reasoning</a:t>
            </a:r>
          </a:p>
          <a:p>
            <a:pPr marL="800100" lvl="1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visual grouping of related data elements in the EMR</a:t>
            </a: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  <a:p>
            <a:pPr marL="342900" indent="-342900" algn="l">
              <a:buClr>
                <a:srgbClr val="FBDF77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Helvetica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A3B660C-7CE5-0241-A508-CA0393BB9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83300" cy="1193800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C3C1F21F-7D17-2D4F-B36E-97BB35DA8AC3}"/>
              </a:ext>
            </a:extLst>
          </p:cNvPr>
          <p:cNvSpPr txBox="1">
            <a:spLocks/>
          </p:cNvSpPr>
          <p:nvPr/>
        </p:nvSpPr>
        <p:spPr>
          <a:xfrm>
            <a:off x="353682" y="176353"/>
            <a:ext cx="4751716" cy="58070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latin typeface="Helvetica Light" panose="020B0403020202020204" pitchFamily="34" charset="0"/>
                <a:ea typeface="Helvetica Light" charset="0"/>
                <a:cs typeface="Helvetica Light" charset="0"/>
              </a:rPr>
              <a:t>Design principles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C4026FC-0AF4-624A-B100-BFE89C373AF5}"/>
              </a:ext>
            </a:extLst>
          </p:cNvPr>
          <p:cNvSpPr/>
          <p:nvPr/>
        </p:nvSpPr>
        <p:spPr>
          <a:xfrm>
            <a:off x="5626308" y="0"/>
            <a:ext cx="6565692" cy="168717"/>
          </a:xfrm>
          <a:prstGeom prst="rect">
            <a:avLst/>
          </a:prstGeom>
          <a:solidFill>
            <a:srgbClr val="FBDE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FBE866E3-C2E7-1349-8B13-F2BF857BBBBB}"/>
              </a:ext>
            </a:extLst>
          </p:cNvPr>
          <p:cNvSpPr txBox="1">
            <a:spLocks/>
          </p:cNvSpPr>
          <p:nvPr/>
        </p:nvSpPr>
        <p:spPr>
          <a:xfrm>
            <a:off x="531812" y="6158731"/>
            <a:ext cx="11133715" cy="46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</a:pP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(Pickering et al. 2010)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3D150EA-25C6-274A-AA50-2C7FA9DBA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72" y="423998"/>
            <a:ext cx="3602816" cy="25503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65157FA-C712-0748-AF01-1014E87C82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72" y="3126199"/>
            <a:ext cx="3639127" cy="15810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5EAA451-618D-6645-8D02-3F7ED594CB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72" y="4707227"/>
            <a:ext cx="3602816" cy="8887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E7910FF5-A9BB-7F46-AB52-D14665D69A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372" y="5625987"/>
            <a:ext cx="3602816" cy="907615"/>
          </a:xfrm>
          <a:prstGeom prst="rect">
            <a:avLst/>
          </a:prstGeom>
        </p:spPr>
      </p:pic>
      <p:sp>
        <p:nvSpPr>
          <p:cNvPr id="24" name="Subtitle 2">
            <a:extLst>
              <a:ext uri="{FF2B5EF4-FFF2-40B4-BE49-F238E27FC236}">
                <a16:creationId xmlns:a16="http://schemas.microsoft.com/office/drawing/2014/main" xmlns="" id="{29351846-BACC-8F42-B730-998F1EE8C1F4}"/>
              </a:ext>
            </a:extLst>
          </p:cNvPr>
          <p:cNvSpPr txBox="1">
            <a:spLocks/>
          </p:cNvSpPr>
          <p:nvPr/>
        </p:nvSpPr>
        <p:spPr>
          <a:xfrm>
            <a:off x="723207" y="6311131"/>
            <a:ext cx="11094720" cy="461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1600" dirty="0">
                <a:latin typeface="Helvetica Light" charset="0"/>
                <a:ea typeface="Helvetica Light" charset="0"/>
                <a:cs typeface="Helvetica Light" charset="0"/>
              </a:rPr>
              <a:t>(Bade et al. 2004)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F73FA873-FC70-7C45-AF03-C4CEA8BF1284}"/>
              </a:ext>
            </a:extLst>
          </p:cNvPr>
          <p:cNvSpPr/>
          <p:nvPr/>
        </p:nvSpPr>
        <p:spPr>
          <a:xfrm>
            <a:off x="723207" y="2269448"/>
            <a:ext cx="349134" cy="349837"/>
          </a:xfrm>
          <a:prstGeom prst="ellipse">
            <a:avLst/>
          </a:prstGeom>
          <a:solidFill>
            <a:srgbClr val="FBD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A43666A0-6236-6C48-A032-171399327508}"/>
              </a:ext>
            </a:extLst>
          </p:cNvPr>
          <p:cNvSpPr/>
          <p:nvPr/>
        </p:nvSpPr>
        <p:spPr>
          <a:xfrm>
            <a:off x="723207" y="3864252"/>
            <a:ext cx="349134" cy="349837"/>
          </a:xfrm>
          <a:prstGeom prst="ellipse">
            <a:avLst/>
          </a:prstGeom>
          <a:solidFill>
            <a:srgbClr val="FBD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B5034D36-74CD-414A-97C0-BBB3FD1D2744}"/>
              </a:ext>
            </a:extLst>
          </p:cNvPr>
          <p:cNvSpPr/>
          <p:nvPr/>
        </p:nvSpPr>
        <p:spPr>
          <a:xfrm>
            <a:off x="723207" y="5145000"/>
            <a:ext cx="349134" cy="349837"/>
          </a:xfrm>
          <a:prstGeom prst="ellipse">
            <a:avLst/>
          </a:prstGeom>
          <a:solidFill>
            <a:srgbClr val="FBDF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098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10584</TotalTime>
  <Words>3203</Words>
  <Application>Microsoft Macintosh PowerPoint</Application>
  <PresentationFormat>Widescreen</PresentationFormat>
  <Paragraphs>711</Paragraphs>
  <Slides>53</Slides>
  <Notes>42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Calibri</vt:lpstr>
      <vt:lpstr>Calibri Light</vt:lpstr>
      <vt:lpstr>Helvetica</vt:lpstr>
      <vt:lpstr>Helvetica Light</vt:lpstr>
      <vt:lpstr>Helvetica Neue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Calzoni, Luca</dc:creator>
  <cp:lastModifiedBy>Luca Calzoni</cp:lastModifiedBy>
  <cp:revision>1869</cp:revision>
  <dcterms:created xsi:type="dcterms:W3CDTF">2016-10-09T01:09:45Z</dcterms:created>
  <dcterms:modified xsi:type="dcterms:W3CDTF">2019-10-07T14:08:24Z</dcterms:modified>
</cp:coreProperties>
</file>