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3934" r:id="rId2"/>
  </p:sldMasterIdLst>
  <p:notesMasterIdLst>
    <p:notesMasterId r:id="rId26"/>
  </p:notesMasterIdLst>
  <p:handoutMasterIdLst>
    <p:handoutMasterId r:id="rId27"/>
  </p:handoutMasterIdLst>
  <p:sldIdLst>
    <p:sldId id="377" r:id="rId3"/>
    <p:sldId id="552" r:id="rId4"/>
    <p:sldId id="553" r:id="rId5"/>
    <p:sldId id="555" r:id="rId6"/>
    <p:sldId id="556" r:id="rId7"/>
    <p:sldId id="557" r:id="rId8"/>
    <p:sldId id="560" r:id="rId9"/>
    <p:sldId id="561" r:id="rId10"/>
    <p:sldId id="562" r:id="rId11"/>
    <p:sldId id="563" r:id="rId12"/>
    <p:sldId id="565" r:id="rId13"/>
    <p:sldId id="566" r:id="rId14"/>
    <p:sldId id="567" r:id="rId15"/>
    <p:sldId id="568" r:id="rId16"/>
    <p:sldId id="569" r:id="rId17"/>
    <p:sldId id="570" r:id="rId18"/>
    <p:sldId id="571" r:id="rId19"/>
    <p:sldId id="572" r:id="rId20"/>
    <p:sldId id="577" r:id="rId21"/>
    <p:sldId id="578" r:id="rId22"/>
    <p:sldId id="579" r:id="rId23"/>
    <p:sldId id="550" r:id="rId24"/>
    <p:sldId id="515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3B8775-A8B3-4DAD-9ED9-701F91CD239B}">
          <p14:sldIdLst>
            <p14:sldId id="377"/>
            <p14:sldId id="552"/>
            <p14:sldId id="553"/>
            <p14:sldId id="555"/>
            <p14:sldId id="556"/>
            <p14:sldId id="557"/>
            <p14:sldId id="560"/>
            <p14:sldId id="561"/>
            <p14:sldId id="562"/>
            <p14:sldId id="563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7"/>
            <p14:sldId id="578"/>
            <p14:sldId id="579"/>
            <p14:sldId id="550"/>
            <p14:sldId id="515"/>
          </p14:sldIdLst>
        </p14:section>
        <p14:section name="Untitled Section" id="{1DD7EC14-A75F-4141-BAEA-0893692786A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, Andrew Joseph" initials="KA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90"/>
    <a:srgbClr val="185584"/>
    <a:srgbClr val="5B9BD5"/>
    <a:srgbClr val="EAEAEA"/>
    <a:srgbClr val="FFFF95"/>
    <a:srgbClr val="FFFFFF"/>
    <a:srgbClr val="0059E9"/>
    <a:srgbClr val="CBE5F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6" autoAdjust="0"/>
    <p:restoredTop sz="76607" autoAdjust="0"/>
  </p:normalViewPr>
  <p:slideViewPr>
    <p:cSldViewPr>
      <p:cViewPr varScale="1">
        <p:scale>
          <a:sx n="81" d="100"/>
          <a:sy n="81" d="100"/>
        </p:scale>
        <p:origin x="-8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98DB14-8726-4CCC-B428-4888C0CA984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0C736E-63DD-48BB-A660-7A868BBE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30AD0C-17C4-46D7-B6DA-48D1E639573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17DCBC-AE0A-4283-AF9E-3330726A4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2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CD07-BA51-40E4-A2BF-FEC96DAED7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9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9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6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6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4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DCBC-AE0A-4283-AF9E-3330726A4E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2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22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5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3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3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3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02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55C5-D51D-4AA3-A1D2-10BA5A75D57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61DA-ECEF-4824-9B1C-E5BF0EC9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55C5-D51D-4AA3-A1D2-10BA5A75D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61DA-ECEF-4824-9B1C-E5BF0EC902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9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153" y="838200"/>
            <a:ext cx="642584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D890"/>
                </a:solidFill>
              </a:rPr>
              <a:t>Machine learning to highlight relevant patient information in the </a:t>
            </a:r>
            <a:r>
              <a:rPr lang="en-US" sz="3200" dirty="0" smtClean="0">
                <a:solidFill>
                  <a:srgbClr val="FFD890"/>
                </a:solidFill>
              </a:rPr>
              <a:t>EMR</a:t>
            </a:r>
            <a:endParaRPr lang="en-US" sz="3200" dirty="0">
              <a:solidFill>
                <a:srgbClr val="FFD89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2832100"/>
            <a:ext cx="612104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None/>
              <a:defRPr sz="3200">
                <a:solidFill>
                  <a:srgbClr val="002B5E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800">
                <a:solidFill>
                  <a:srgbClr val="002B5E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400">
                <a:solidFill>
                  <a:srgbClr val="002B5E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000">
                <a:solidFill>
                  <a:srgbClr val="002B5E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000">
                <a:solidFill>
                  <a:srgbClr val="002B5E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CC90"/>
                </a:solidFill>
              </a:rPr>
              <a:t>Shyam Visweswaran, MD, PhD</a:t>
            </a:r>
          </a:p>
          <a:p>
            <a:pPr eaLnBrk="1" hangingPunct="1">
              <a:spcBef>
                <a:spcPts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CC90"/>
                </a:solidFill>
              </a:rPr>
              <a:t>Department of Biomedical Informatics</a:t>
            </a:r>
          </a:p>
          <a:p>
            <a:pPr eaLnBrk="1" hangingPunct="1">
              <a:spcBef>
                <a:spcPts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CC90"/>
                </a:solidFill>
              </a:rPr>
              <a:t>University of Pittsburgh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1153" y="4038600"/>
            <a:ext cx="612104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None/>
              <a:defRPr sz="3200">
                <a:solidFill>
                  <a:srgbClr val="002B5E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800">
                <a:solidFill>
                  <a:srgbClr val="002B5E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400">
                <a:solidFill>
                  <a:srgbClr val="002B5E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000">
                <a:solidFill>
                  <a:srgbClr val="002B5E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000">
                <a:solidFill>
                  <a:srgbClr val="002B5E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51153" y="4343400"/>
            <a:ext cx="612104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None/>
              <a:defRPr sz="3200">
                <a:solidFill>
                  <a:srgbClr val="002B5E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800">
                <a:solidFill>
                  <a:srgbClr val="002B5E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400">
                <a:solidFill>
                  <a:srgbClr val="002B5E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000">
                <a:solidFill>
                  <a:srgbClr val="002B5E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None/>
              <a:defRPr sz="2000">
                <a:solidFill>
                  <a:srgbClr val="002B5E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CCCC90"/>
                </a:solidFill>
              </a:rPr>
              <a:t>HSPC</a:t>
            </a:r>
          </a:p>
          <a:p>
            <a:pPr eaLnBrk="1" hangingPunct="1">
              <a:spcBef>
                <a:spcPts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CCCC90"/>
                </a:solidFill>
              </a:rPr>
              <a:t>7 October 2019</a:t>
            </a:r>
            <a:endParaRPr lang="en-US" altLang="en-US" sz="2400" dirty="0">
              <a:solidFill>
                <a:srgbClr val="CCC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3C4A46-85D3-452B-94A8-85E3451B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8" y="1731724"/>
            <a:ext cx="8838144" cy="497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A1A4C-0A16-4471-B78D-2754291EA72F}"/>
              </a:ext>
            </a:extLst>
          </p:cNvPr>
          <p:cNvSpPr txBox="1"/>
          <p:nvPr/>
        </p:nvSpPr>
        <p:spPr>
          <a:xfrm>
            <a:off x="854388" y="1166309"/>
            <a:ext cx="1224878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ighlight>
                  <a:srgbClr val="FFFF00"/>
                </a:highlight>
              </a:rPr>
              <a:t>Demographics</a:t>
            </a:r>
            <a:r>
              <a:rPr lang="en-US" sz="1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79878A-3016-4E38-8A7B-4074889D2832}"/>
              </a:ext>
            </a:extLst>
          </p:cNvPr>
          <p:cNvSpPr txBox="1"/>
          <p:nvPr/>
        </p:nvSpPr>
        <p:spPr>
          <a:xfrm>
            <a:off x="5276390" y="1163178"/>
            <a:ext cx="2985812" cy="253916"/>
          </a:xfrm>
          <a:prstGeom prst="rect">
            <a:avLst/>
          </a:prstGeom>
          <a:solidFill>
            <a:srgbClr val="CAD5EB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Time range currently displayed across all data fields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7068A681-F607-42F9-BA2C-E7859C284132}"/>
              </a:ext>
            </a:extLst>
          </p:cNvPr>
          <p:cNvSpPr/>
          <p:nvPr/>
        </p:nvSpPr>
        <p:spPr>
          <a:xfrm rot="5400000">
            <a:off x="1674701" y="89077"/>
            <a:ext cx="81689" cy="293419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7A1C32-897F-4205-A061-F4AD476CE893}"/>
              </a:ext>
            </a:extLst>
          </p:cNvPr>
          <p:cNvSpPr/>
          <p:nvPr/>
        </p:nvSpPr>
        <p:spPr>
          <a:xfrm>
            <a:off x="207478" y="2133580"/>
            <a:ext cx="1349002" cy="3278707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Vitals and vent settings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541DA1-3DC7-4D3B-80FB-84F3C059B9A7}"/>
              </a:ext>
            </a:extLst>
          </p:cNvPr>
          <p:cNvSpPr/>
          <p:nvPr/>
        </p:nvSpPr>
        <p:spPr>
          <a:xfrm>
            <a:off x="207478" y="5602136"/>
            <a:ext cx="1349002" cy="903196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Intake/output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28F235-23A4-46AB-8FB3-76887AEA2E42}"/>
              </a:ext>
            </a:extLst>
          </p:cNvPr>
          <p:cNvSpPr/>
          <p:nvPr/>
        </p:nvSpPr>
        <p:spPr>
          <a:xfrm>
            <a:off x="1670068" y="2133581"/>
            <a:ext cx="1341927" cy="437175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Medications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(grouped 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by route)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F71F971-AD52-4569-A8F2-B117783D872B}"/>
              </a:ext>
            </a:extLst>
          </p:cNvPr>
          <p:cNvSpPr/>
          <p:nvPr/>
        </p:nvSpPr>
        <p:spPr>
          <a:xfrm>
            <a:off x="3182641" y="2133581"/>
            <a:ext cx="2769577" cy="437175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Laboratory test results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(grouped by type)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30EEA6-10F3-4C3E-95E7-A3AABB870251}"/>
              </a:ext>
            </a:extLst>
          </p:cNvPr>
          <p:cNvSpPr/>
          <p:nvPr/>
        </p:nvSpPr>
        <p:spPr>
          <a:xfrm>
            <a:off x="6028496" y="2133580"/>
            <a:ext cx="2919653" cy="3262555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Free text data: 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Notes, reports, &amp; procedures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(grouped by tabs)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92988FF-508C-4DD9-962B-A1818082A81D}"/>
              </a:ext>
            </a:extLst>
          </p:cNvPr>
          <p:cNvSpPr/>
          <p:nvPr/>
        </p:nvSpPr>
        <p:spPr>
          <a:xfrm>
            <a:off x="6010434" y="5380025"/>
            <a:ext cx="2937715" cy="1218516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Your tasks and navigation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36AEFF69-18E8-47D8-BB75-C103EEA1FAF5}"/>
              </a:ext>
            </a:extLst>
          </p:cNvPr>
          <p:cNvSpPr/>
          <p:nvPr/>
        </p:nvSpPr>
        <p:spPr>
          <a:xfrm rot="5400000">
            <a:off x="6283147" y="530216"/>
            <a:ext cx="65024" cy="213360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F13270-E91A-40D2-9EF0-1A592F04099A}"/>
              </a:ext>
            </a:extLst>
          </p:cNvPr>
          <p:cNvSpPr txBox="1"/>
          <p:nvPr/>
        </p:nvSpPr>
        <p:spPr>
          <a:xfrm>
            <a:off x="4979569" y="2743200"/>
            <a:ext cx="1945298" cy="2539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Slide to change displayed range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86E0A407-70C3-453B-BFEF-87DE2881A629}"/>
              </a:ext>
            </a:extLst>
          </p:cNvPr>
          <p:cNvCxnSpPr>
            <a:cxnSpLocks/>
          </p:cNvCxnSpPr>
          <p:nvPr/>
        </p:nvCxnSpPr>
        <p:spPr>
          <a:xfrm flipV="1">
            <a:off x="5875921" y="1948911"/>
            <a:ext cx="0" cy="828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4DF658-0692-40DB-979B-8B77C3A7B6FA}"/>
              </a:ext>
            </a:extLst>
          </p:cNvPr>
          <p:cNvSpPr txBox="1"/>
          <p:nvPr/>
        </p:nvSpPr>
        <p:spPr>
          <a:xfrm>
            <a:off x="4794598" y="2159808"/>
            <a:ext cx="963584" cy="2539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ICU Admission</a:t>
            </a:r>
            <a:endParaRPr lang="en-US" sz="105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1E178D1-BFF9-4D90-94A6-EE1DA54905F2}"/>
              </a:ext>
            </a:extLst>
          </p:cNvPr>
          <p:cNvCxnSpPr>
            <a:cxnSpLocks/>
          </p:cNvCxnSpPr>
          <p:nvPr/>
        </p:nvCxnSpPr>
        <p:spPr>
          <a:xfrm flipV="1">
            <a:off x="5248858" y="1885253"/>
            <a:ext cx="0" cy="248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8F4F48B-E7D0-474C-8D46-81E560792E32}"/>
              </a:ext>
            </a:extLst>
          </p:cNvPr>
          <p:cNvCxnSpPr>
            <a:cxnSpLocks/>
          </p:cNvCxnSpPr>
          <p:nvPr/>
        </p:nvCxnSpPr>
        <p:spPr>
          <a:xfrm flipV="1">
            <a:off x="7481340" y="1932212"/>
            <a:ext cx="0" cy="2694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353F8F1-E2AC-48EF-A51A-FCE30F268458}"/>
              </a:ext>
            </a:extLst>
          </p:cNvPr>
          <p:cNvSpPr txBox="1"/>
          <p:nvPr/>
        </p:nvSpPr>
        <p:spPr>
          <a:xfrm>
            <a:off x="6930801" y="2236423"/>
            <a:ext cx="1141077" cy="2539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highlight>
                  <a:srgbClr val="FFFF00"/>
                </a:highlight>
              </a:rPr>
              <a:t>Current time</a:t>
            </a:r>
            <a:endParaRPr lang="en-US" sz="105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4079" y="228600"/>
            <a:ext cx="7886700" cy="93457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LEMR </a:t>
            </a:r>
            <a:r>
              <a:rPr lang="en-US" sz="4000" dirty="0" smtClean="0">
                <a:solidFill>
                  <a:srgbClr val="FFC000"/>
                </a:solidFill>
              </a:rPr>
              <a:t>display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AF844-B3EA-4F2E-9BED-94893047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5819"/>
            <a:ext cx="8075233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Protocol for obtaining targets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57" y="1676400"/>
            <a:ext cx="43148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8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Targets: </a:t>
            </a:r>
            <a:r>
              <a:rPr lang="en-US" sz="4000" dirty="0">
                <a:solidFill>
                  <a:srgbClr val="FFC000"/>
                </a:solidFill>
              </a:rPr>
              <a:t>Before selections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3C4A46-85D3-452B-94A8-85E3451B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00200"/>
            <a:ext cx="8940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9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</a:t>
            </a:r>
            <a:r>
              <a:rPr lang="en-US" sz="4000" dirty="0" smtClean="0">
                <a:solidFill>
                  <a:srgbClr val="FFC000"/>
                </a:solidFill>
              </a:rPr>
              <a:t>argets: </a:t>
            </a:r>
            <a:r>
              <a:rPr lang="en-US" sz="4000" dirty="0">
                <a:solidFill>
                  <a:srgbClr val="FFC000"/>
                </a:solidFill>
              </a:rPr>
              <a:t>After selections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3C4A46-85D3-452B-94A8-85E3451B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00200"/>
            <a:ext cx="8940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E30F6D-1CFB-47D3-A687-2991983FC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" y="1581872"/>
            <a:ext cx="8973382" cy="5047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2955135" y="2888326"/>
          <a:ext cx="2200262" cy="2656889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85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955135" y="2895600"/>
          <a:ext cx="2200262" cy="2635100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9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5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53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5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8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955135" y="2895600"/>
          <a:ext cx="2200262" cy="2664119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9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8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4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955135" y="2888326"/>
          <a:ext cx="2200262" cy="2671097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165">
                <a:tc>
                  <a:txBody>
                    <a:bodyPr/>
                    <a:lstStyle/>
                    <a:p>
                      <a:r>
                        <a:rPr lang="en-US" sz="1600" dirty="0"/>
                        <a:t>Bili, Total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5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955135" y="2877388"/>
          <a:ext cx="2200262" cy="2671395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298">
                <a:tc>
                  <a:txBody>
                    <a:bodyPr/>
                    <a:lstStyle/>
                    <a:p>
                      <a:r>
                        <a:rPr lang="en-US" sz="1600" dirty="0"/>
                        <a:t>Bili, Total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Metoprolol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6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55135" y="2895600"/>
          <a:ext cx="2194560" cy="2659871"/>
        </p:xfrm>
        <a:graphic>
          <a:graphicData uri="http://schemas.openxmlformats.org/drawingml/2006/table">
            <a:tbl>
              <a:tblPr firstRow="1" firstCol="1" bandRow="1"/>
              <a:tblGrid>
                <a:gridCol w="1177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dirty="0"/>
                        <a:t>Bili, Total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Metoprolol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0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27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Training data representation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5730" y="557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Mrs. Jones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640" y="5439338"/>
            <a:ext cx="2114550" cy="11138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D890"/>
                </a:solidFill>
              </a:rPr>
              <a:t>Vital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D890"/>
                </a:solidFill>
              </a:rPr>
              <a:t>Procedures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D890"/>
                </a:solidFill>
              </a:rPr>
              <a:t>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9034" y="2433935"/>
            <a:ext cx="231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 data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651176" y="28956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68365" y="2433935"/>
            <a:ext cx="123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targets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640" y="2857156"/>
            <a:ext cx="176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Diagnoses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40" y="3276600"/>
            <a:ext cx="176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Demographics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640" y="4199692"/>
            <a:ext cx="176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Lab test results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2667000" y="3829110"/>
            <a:ext cx="228600" cy="1123890"/>
          </a:xfrm>
          <a:prstGeom prst="leftBrace">
            <a:avLst>
              <a:gd name="adj1" fmla="val 8333"/>
              <a:gd name="adj2" fmla="val 49587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2690196" y="3275513"/>
            <a:ext cx="205404" cy="382087"/>
          </a:xfrm>
          <a:prstGeom prst="leftBrace">
            <a:avLst>
              <a:gd name="adj1" fmla="val 8333"/>
              <a:gd name="adj2" fmla="val 54453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2693876" y="2940098"/>
            <a:ext cx="201724" cy="184102"/>
          </a:xfrm>
          <a:prstGeom prst="leftBrace">
            <a:avLst>
              <a:gd name="adj1" fmla="val 8333"/>
              <a:gd name="adj2" fmla="val 54453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5574268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A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2693876" y="5053282"/>
            <a:ext cx="201724" cy="184102"/>
          </a:xfrm>
          <a:prstGeom prst="leftBrace">
            <a:avLst>
              <a:gd name="adj1" fmla="val 8333"/>
              <a:gd name="adj2" fmla="val 54453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640" y="492445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1701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5651176" y="28956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2966072" y="2903007"/>
          <a:ext cx="2194560" cy="2659871"/>
        </p:xfrm>
        <a:graphic>
          <a:graphicData uri="http://schemas.openxmlformats.org/drawingml/2006/table">
            <a:tbl>
              <a:tblPr firstRow="1" firstCol="1" bandRow="1"/>
              <a:tblGrid>
                <a:gridCol w="1177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dirty="0"/>
                        <a:t>Bili, Total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Metoprolol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0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107535" y="30480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 medical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7.32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Hematocrit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INR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Haloperidol 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803576" y="30480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4290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Mr. Benton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259935" y="32004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Trauma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RBC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2.43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WBC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Platelets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955976" y="32004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814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Mrs. Kern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3412335" y="33528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CABG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RBC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INR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heparin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108376" y="33528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733800" y="5955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Mr. Carroll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564735" y="35052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 surg.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Phosphate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PO2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dose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6260776" y="35052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86200" y="6183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Mr. Lewis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717135" y="36576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 medical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Glucose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SGOT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Heparin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413176" y="36576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38600" y="6260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Mrs. Ross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3869535" y="38100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Hepatic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fail.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RDW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WBC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INR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6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n-acetylcysteine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565576" y="38100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267200" y="6412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Mr. Smith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021935" y="3962400"/>
          <a:ext cx="2200262" cy="2677331"/>
        </p:xfrm>
        <a:graphic>
          <a:graphicData uri="http://schemas.openxmlformats.org/drawingml/2006/table">
            <a:tbl>
              <a:tblPr firstRow="1" firstCol="1" bandRow="1"/>
              <a:tblGrid>
                <a:gridCol w="118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CABG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GFR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Creatinine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Glucose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Insulin dose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21" marR="63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717976" y="3962400"/>
          <a:ext cx="294330" cy="2671394"/>
        </p:xfrm>
        <a:graphic>
          <a:graphicData uri="http://schemas.openxmlformats.org/drawingml/2006/table">
            <a:tbl>
              <a:tblPr firstRow="1" firstCol="1" bandRow="1"/>
              <a:tblGrid>
                <a:gridCol w="29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21" marR="63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3821" marR="63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393397" y="653318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Mr. Stark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62600" y="5715000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67400" y="6019800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19800" y="6172200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2200" y="6324600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24600" y="6477000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77000" y="6564868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Training data representation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1306" y="2487824"/>
            <a:ext cx="231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 data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 on many patients with and corresponding </a:t>
            </a:r>
            <a:r>
              <a:rPr lang="en-US" sz="2800" dirty="0" smtClean="0">
                <a:solidFill>
                  <a:schemeClr val="bg1"/>
                </a:solidFill>
              </a:rPr>
              <a:t>targets constitute </a:t>
            </a:r>
            <a:r>
              <a:rPr lang="en-US" sz="2800" dirty="0">
                <a:solidFill>
                  <a:schemeClr val="bg1"/>
                </a:solidFill>
              </a:rPr>
              <a:t>the training data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1976" y="2484390"/>
            <a:ext cx="176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targets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5867400"/>
            <a:ext cx="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Dr. B</a:t>
            </a:r>
          </a:p>
        </p:txBody>
      </p:sp>
      <p:sp>
        <p:nvSpPr>
          <p:cNvPr id="53" name="Content Placeholder 4"/>
          <p:cNvSpPr>
            <a:spLocks noGrp="1"/>
          </p:cNvSpPr>
          <p:nvPr>
            <p:ph sz="half" idx="1"/>
          </p:nvPr>
        </p:nvSpPr>
        <p:spPr>
          <a:xfrm>
            <a:off x="762640" y="5439338"/>
            <a:ext cx="2114550" cy="14186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D890"/>
                </a:solidFill>
              </a:rPr>
              <a:t>Vital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D890"/>
                </a:solidFill>
              </a:rPr>
              <a:t>Procedures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D890"/>
                </a:solidFill>
              </a:rPr>
              <a:t>etc.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2640" y="2857156"/>
            <a:ext cx="176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Diagnoses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2640" y="3276600"/>
            <a:ext cx="176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Demographics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2640" y="4199692"/>
            <a:ext cx="176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Lab test results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640" y="492445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890"/>
                </a:solidFill>
              </a:rPr>
              <a:t>Medications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887575" y="3000345"/>
            <a:ext cx="2273624" cy="1199347"/>
          </a:xfrm>
          <a:prstGeom prst="wedgeEllipseCallout">
            <a:avLst>
              <a:gd name="adj1" fmla="val -62069"/>
              <a:gd name="adj2" fmla="val -72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Collected from </a:t>
            </a:r>
            <a:r>
              <a:rPr lang="en-US" dirty="0" smtClean="0"/>
              <a:t>physicians</a:t>
            </a:r>
            <a:endParaRPr lang="en-US" dirty="0"/>
          </a:p>
        </p:txBody>
      </p:sp>
      <p:sp>
        <p:nvSpPr>
          <p:cNvPr id="43" name="Oval Callout 42"/>
          <p:cNvSpPr/>
          <p:nvPr/>
        </p:nvSpPr>
        <p:spPr>
          <a:xfrm>
            <a:off x="507682" y="2173307"/>
            <a:ext cx="2273624" cy="1199347"/>
          </a:xfrm>
          <a:prstGeom prst="wedgeEllipseCallout">
            <a:avLst>
              <a:gd name="adj1" fmla="val 74874"/>
              <a:gd name="adj2" fmla="val -6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Obtained from EMR</a:t>
            </a:r>
          </a:p>
        </p:txBody>
      </p:sp>
    </p:spTree>
    <p:extLst>
      <p:ext uri="{BB962C8B-B14F-4D97-AF65-F5344CB8AC3E}">
        <p14:creationId xmlns:p14="http://schemas.microsoft.com/office/powerpoint/2010/main" val="30342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40" grpId="1"/>
      <p:bldP spid="39" grpId="0"/>
      <p:bldP spid="39" grpId="1"/>
      <p:bldP spid="38" grpId="0"/>
      <p:bldP spid="38" grpId="1"/>
      <p:bldP spid="37" grpId="0"/>
      <p:bldP spid="37" grpId="1"/>
      <p:bldP spid="36" grpId="0"/>
      <p:bldP spid="36" grpId="1"/>
      <p:bldP spid="35" grpId="0"/>
      <p:bldP spid="49" grpId="0"/>
      <p:bldP spid="47" grpId="0"/>
      <p:bldP spid="47" grpId="1"/>
      <p:bldP spid="46" grpId="0"/>
      <p:bldP spid="46" grpId="1"/>
      <p:bldP spid="45" grpId="0"/>
      <p:bldP spid="45" grpId="1"/>
      <p:bldP spid="44" grpId="0"/>
      <p:bldP spid="44" grpId="1"/>
      <p:bldP spid="42" grpId="0"/>
      <p:bldP spid="48" grpId="0"/>
      <p:bldP spid="48" grpId="1"/>
      <p:bldP spid="4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" y="365128"/>
            <a:ext cx="8610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Training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600201"/>
            <a:ext cx="7677150" cy="42627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 clinician participants </a:t>
            </a:r>
          </a:p>
          <a:p>
            <a:r>
              <a:rPr lang="en-US" dirty="0">
                <a:solidFill>
                  <a:schemeClr val="bg1"/>
                </a:solidFill>
              </a:rPr>
              <a:t>A total of 178 cases reviewed</a:t>
            </a:r>
          </a:p>
          <a:p>
            <a:r>
              <a:rPr lang="en-US" dirty="0">
                <a:solidFill>
                  <a:schemeClr val="bg1"/>
                </a:solidFill>
              </a:rPr>
              <a:t>Cases had a diagnosis of acute </a:t>
            </a:r>
            <a:r>
              <a:rPr lang="en-US" dirty="0" smtClean="0">
                <a:solidFill>
                  <a:schemeClr val="bg1"/>
                </a:solidFill>
              </a:rPr>
              <a:t>kidney </a:t>
            </a:r>
            <a:r>
              <a:rPr lang="en-US" dirty="0">
                <a:solidFill>
                  <a:schemeClr val="bg1"/>
                </a:solidFill>
              </a:rPr>
              <a:t>failure or acute respiratory failure</a:t>
            </a:r>
          </a:p>
          <a:p>
            <a:r>
              <a:rPr lang="en-US" dirty="0">
                <a:solidFill>
                  <a:srgbClr val="FFC000"/>
                </a:solidFill>
              </a:rPr>
              <a:t>Predictive variables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Demographics, laboratory tests, vital signs, </a:t>
            </a:r>
            <a:r>
              <a:rPr lang="en-US" dirty="0" smtClean="0">
                <a:solidFill>
                  <a:schemeClr val="bg1"/>
                </a:solidFill>
              </a:rPr>
              <a:t>ventilator settings, </a:t>
            </a:r>
            <a:r>
              <a:rPr lang="en-US" dirty="0">
                <a:solidFill>
                  <a:schemeClr val="bg1"/>
                </a:solidFill>
              </a:rPr>
              <a:t>medication </a:t>
            </a:r>
            <a:r>
              <a:rPr lang="en-US" dirty="0" smtClean="0">
                <a:solidFill>
                  <a:schemeClr val="bg1"/>
                </a:solidFill>
              </a:rPr>
              <a:t>orders.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Imputed missing values with median or regression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ICU </a:t>
            </a:r>
            <a:r>
              <a:rPr lang="en-US" dirty="0">
                <a:solidFill>
                  <a:schemeClr val="bg1"/>
                </a:solidFill>
              </a:rPr>
              <a:t>fellows &amp; faculty manually provided </a:t>
            </a:r>
            <a:r>
              <a:rPr lang="en-US" dirty="0" smtClean="0">
                <a:solidFill>
                  <a:srgbClr val="FFC000"/>
                </a:solidFill>
              </a:rPr>
              <a:t>targets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each lab, medication, vital, ventilator setting to predict, we built a separate model</a:t>
            </a:r>
          </a:p>
          <a:p>
            <a:r>
              <a:rPr lang="en-US" dirty="0">
                <a:solidFill>
                  <a:schemeClr val="bg1"/>
                </a:solidFill>
              </a:rPr>
              <a:t>We applied several machine learning algorithms such as penalized logistic regression, random forests, and support vector machines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>
                <a:solidFill>
                  <a:schemeClr val="bg1"/>
                </a:solidFill>
              </a:rPr>
              <a:t>report area under the Receiver Operating Curve (AUROC) as the performance metric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588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Results: AUROCs </a:t>
            </a:r>
            <a:r>
              <a:rPr lang="en-US" dirty="0" smtClean="0">
                <a:solidFill>
                  <a:srgbClr val="FFC000"/>
                </a:solidFill>
              </a:rPr>
              <a:t>on training data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4999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1631"/>
            <a:ext cx="8001000" cy="58674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" y="97053"/>
            <a:ext cx="8839200" cy="93457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Obtaining targets using eye-tracking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D890"/>
                </a:solidFill>
              </a:rPr>
              <a:t>Electronic Medical Records (EMRs)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5"/>
            <a:ext cx="7829550" cy="4194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Contain massive amounts of healthcare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1,400 new data points per patient per day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4,000 mouse clicks in a 10-hour shift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result in </a:t>
            </a:r>
            <a:r>
              <a:rPr lang="en-US" dirty="0">
                <a:solidFill>
                  <a:srgbClr val="FFC000"/>
                </a:solidFill>
              </a:rPr>
              <a:t>information overload</a:t>
            </a:r>
            <a:r>
              <a:rPr lang="en-US" baseline="30000" dirty="0">
                <a:solidFill>
                  <a:srgbClr val="FFC000"/>
                </a:solidFill>
              </a:rPr>
              <a:t>3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increase cognitive burden on physicians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</a:p>
          <a:p>
            <a:r>
              <a:rPr lang="en-US" dirty="0">
                <a:solidFill>
                  <a:schemeClr val="bg1"/>
                </a:solidFill>
              </a:rPr>
              <a:t>Can lead to patient safety concerns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Missed test results</a:t>
            </a:r>
            <a:r>
              <a:rPr lang="en-US" baseline="30000" dirty="0">
                <a:solidFill>
                  <a:schemeClr val="bg1"/>
                </a:solidFill>
              </a:rPr>
              <a:t>3,6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Treatment delays</a:t>
            </a:r>
            <a:r>
              <a:rPr lang="en-US" baseline="30000" dirty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791200"/>
            <a:ext cx="8382000" cy="864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1. Manor-Shulman et al. J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Crit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Care 2008; 2. Hill et al. Am J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Emerg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Med. 2013; 3. Singh et al. Jama Intern Med. 2013; 4. American Medical Association. 2014; 5. Meeks et al. JAMIA 2014; 6. Callen et al. BMJ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Qual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Saf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. 2011; 7.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Wahls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et al. BMC Fam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Pract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. 2007.  </a:t>
            </a:r>
          </a:p>
        </p:txBody>
      </p:sp>
    </p:spTree>
    <p:extLst>
      <p:ext uri="{BB962C8B-B14F-4D97-AF65-F5344CB8AC3E}">
        <p14:creationId xmlns:p14="http://schemas.microsoft.com/office/powerpoint/2010/main" val="12195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0064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Performance of </a:t>
            </a:r>
            <a:r>
              <a:rPr lang="en-US" dirty="0" smtClean="0">
                <a:solidFill>
                  <a:srgbClr val="FFC000"/>
                </a:solidFill>
              </a:rPr>
              <a:t>eye-tracking </a:t>
            </a:r>
            <a:r>
              <a:rPr lang="en-US" dirty="0">
                <a:solidFill>
                  <a:srgbClr val="FFC000"/>
                </a:solidFill>
              </a:rPr>
              <a:t>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72200"/>
            <a:ext cx="7886700" cy="460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Wilcoxon </a:t>
            </a:r>
            <a:r>
              <a:rPr lang="en-US" sz="2400" dirty="0">
                <a:solidFill>
                  <a:schemeClr val="bg1"/>
                </a:solidFill>
              </a:rPr>
              <a:t>signed rank test W = 935, p-value = 0.13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62" y="1143000"/>
            <a:ext cx="5791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37" y="152400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have developed a prototype Learning EMR (LEMR) system that learns how to predict and highlight data that a physician is likely to 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 </a:t>
            </a:r>
            <a:r>
              <a:rPr lang="en-US" dirty="0">
                <a:solidFill>
                  <a:schemeClr val="bg1"/>
                </a:solidFill>
              </a:rPr>
              <a:t>show that the models have promising performance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data is needed to train more models and to have better performance</a:t>
            </a:r>
          </a:p>
          <a:p>
            <a:r>
              <a:rPr lang="en-US" dirty="0">
                <a:solidFill>
                  <a:schemeClr val="bg1"/>
                </a:solidFill>
              </a:rPr>
              <a:t>A key challenge in developing machine learning models for LEMR is the high cost of obtaining targets</a:t>
            </a:r>
          </a:p>
          <a:p>
            <a:r>
              <a:rPr lang="en-US" dirty="0">
                <a:solidFill>
                  <a:schemeClr val="bg1"/>
                </a:solidFill>
              </a:rPr>
              <a:t>One potential solution is to use eye-tracking to obtain large amounts of </a:t>
            </a:r>
            <a:r>
              <a:rPr lang="en-US" dirty="0" smtClean="0">
                <a:solidFill>
                  <a:schemeClr val="bg1"/>
                </a:solidFill>
              </a:rPr>
              <a:t>labels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5715000"/>
            <a:ext cx="8371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King AJ, Cooper GF, Clermont G, Hochheiser H, Hauskrecht, M, </a:t>
            </a:r>
            <a:r>
              <a:rPr lang="en-US" sz="1400" dirty="0" err="1">
                <a:solidFill>
                  <a:schemeClr val="bg2">
                    <a:lumMod val="90000"/>
                  </a:schemeClr>
                </a:solidFill>
              </a:rPr>
              <a:t>Sittig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 DF, Visweswaran S. Using machine learning to selectively highlight patient </a:t>
            </a:r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information. Journal of Biomedical Informatics (in press).</a:t>
            </a:r>
          </a:p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King AJ, Cooper GF, Clermont G, Hochheiser H, Hauskrecht, M, </a:t>
            </a:r>
            <a:r>
              <a:rPr lang="en-US" sz="1400" dirty="0" err="1">
                <a:solidFill>
                  <a:schemeClr val="bg2">
                    <a:lumMod val="90000"/>
                  </a:schemeClr>
                </a:solidFill>
              </a:rPr>
              <a:t>Sittig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 DF, Visweswaran S. Harnessing eye tracking to selectively highlight patient </a:t>
            </a:r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information. JMIR (in review).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D890"/>
                </a:solidFill>
              </a:rPr>
              <a:t>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7886700" cy="5181600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The LEMR project members: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Shyam Visweswaran (PI, Biomedical Informatics))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Gregory Cooper (Biomedical Informatics)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Harry </a:t>
            </a:r>
            <a:r>
              <a:rPr lang="en-US" altLang="en-US" dirty="0" err="1">
                <a:solidFill>
                  <a:schemeClr val="bg1"/>
                </a:solidFill>
              </a:rPr>
              <a:t>Hochheiser</a:t>
            </a:r>
            <a:r>
              <a:rPr lang="en-US" altLang="en-US" dirty="0">
                <a:solidFill>
                  <a:schemeClr val="bg1"/>
                </a:solidFill>
              </a:rPr>
              <a:t> (Biomedical Informatics)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Gilles Clermont (Critical Care)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Milos </a:t>
            </a:r>
            <a:r>
              <a:rPr lang="en-US" altLang="en-US" dirty="0" err="1">
                <a:solidFill>
                  <a:schemeClr val="bg1"/>
                </a:solidFill>
              </a:rPr>
              <a:t>Hauskrecht</a:t>
            </a:r>
            <a:r>
              <a:rPr lang="en-US" altLang="en-US" dirty="0">
                <a:solidFill>
                  <a:schemeClr val="bg1"/>
                </a:solidFill>
              </a:rPr>
              <a:t> (Computer Science)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Dean </a:t>
            </a:r>
            <a:r>
              <a:rPr lang="en-US" altLang="en-US" dirty="0" err="1">
                <a:solidFill>
                  <a:schemeClr val="bg1"/>
                </a:solidFill>
              </a:rPr>
              <a:t>Sittig</a:t>
            </a:r>
            <a:r>
              <a:rPr lang="en-US" altLang="en-US" dirty="0">
                <a:solidFill>
                  <a:schemeClr val="bg1"/>
                </a:solidFill>
              </a:rPr>
              <a:t> (Clinical Informatics, </a:t>
            </a:r>
            <a:r>
              <a:rPr lang="en-US" altLang="en-US" dirty="0" err="1">
                <a:solidFill>
                  <a:schemeClr val="bg1"/>
                </a:solidFill>
              </a:rPr>
              <a:t>UTHealth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Titus </a:t>
            </a:r>
            <a:r>
              <a:rPr lang="en-US" altLang="en-US" dirty="0" err="1" smtClean="0">
                <a:solidFill>
                  <a:schemeClr val="bg1"/>
                </a:solidFill>
              </a:rPr>
              <a:t>Schleyer</a:t>
            </a:r>
            <a:r>
              <a:rPr lang="en-US" altLang="en-US" dirty="0" smtClean="0">
                <a:solidFill>
                  <a:schemeClr val="bg1"/>
                </a:solidFill>
              </a:rPr>
              <a:t> (</a:t>
            </a:r>
            <a:r>
              <a:rPr lang="en-US" altLang="en-US" dirty="0">
                <a:solidFill>
                  <a:schemeClr val="bg1"/>
                </a:solidFill>
              </a:rPr>
              <a:t>Biomedical Informatics, </a:t>
            </a:r>
            <a:r>
              <a:rPr lang="en-US" altLang="en-US" dirty="0" err="1">
                <a:solidFill>
                  <a:schemeClr val="bg1"/>
                </a:solidFill>
              </a:rPr>
              <a:t>Regenstrief</a:t>
            </a:r>
            <a:r>
              <a:rPr lang="en-US" altLang="en-US" dirty="0">
                <a:solidFill>
                  <a:schemeClr val="bg1"/>
                </a:solidFill>
              </a:rPr>
              <a:t> Institute</a:t>
            </a: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</a:rPr>
              <a:t>Andy King </a:t>
            </a:r>
            <a:r>
              <a:rPr lang="en-US" altLang="en-US" dirty="0" smtClean="0">
                <a:solidFill>
                  <a:schemeClr val="bg1"/>
                </a:solidFill>
              </a:rPr>
              <a:t>(post-doctoral trainee)</a:t>
            </a:r>
            <a:endParaRPr lang="en-US" altLang="en-US" dirty="0">
              <a:solidFill>
                <a:schemeClr val="bg1"/>
              </a:solidFill>
            </a:endParaRPr>
          </a:p>
          <a:p>
            <a:pPr lvl="1"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Luca </a:t>
            </a:r>
            <a:r>
              <a:rPr lang="en-US" altLang="en-US" dirty="0" err="1">
                <a:solidFill>
                  <a:schemeClr val="bg1"/>
                </a:solidFill>
              </a:rPr>
              <a:t>Calzoni</a:t>
            </a:r>
            <a:r>
              <a:rPr lang="en-US" altLang="en-US" dirty="0">
                <a:solidFill>
                  <a:schemeClr val="bg1"/>
                </a:solidFill>
              </a:rPr>
              <a:t> (DBMI doctoral student)</a:t>
            </a:r>
          </a:p>
          <a:p>
            <a:pPr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Funding </a:t>
            </a:r>
            <a:r>
              <a:rPr lang="en-US" altLang="en-US" dirty="0">
                <a:solidFill>
                  <a:schemeClr val="bg1"/>
                </a:solidFill>
              </a:rPr>
              <a:t>support: </a:t>
            </a:r>
          </a:p>
          <a:p>
            <a:pPr lvl="1"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</a:rPr>
              <a:t>NLM R01LM012095</a:t>
            </a:r>
          </a:p>
        </p:txBody>
      </p:sp>
    </p:spTree>
    <p:extLst>
      <p:ext uri="{BB962C8B-B14F-4D97-AF65-F5344CB8AC3E}">
        <p14:creationId xmlns:p14="http://schemas.microsoft.com/office/powerpoint/2010/main" val="34138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4991057"/>
            <a:ext cx="5410200" cy="165893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Shyam Visweswaran, MD, PhD</a:t>
            </a:r>
          </a:p>
          <a:p>
            <a:r>
              <a:rPr lang="en-US" sz="3200" dirty="0">
                <a:solidFill>
                  <a:schemeClr val="bg1"/>
                </a:solidFill>
              </a:rPr>
              <a:t>shv3@pitt.edu</a:t>
            </a:r>
          </a:p>
          <a:p>
            <a:r>
              <a:rPr lang="en-US" sz="3200" dirty="0">
                <a:solidFill>
                  <a:schemeClr val="bg1"/>
                </a:solidFill>
              </a:rPr>
              <a:t>www.thevislab.com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1597" y="6511494"/>
            <a:ext cx="2157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85000"/>
                  </a:prstClr>
                </a:solidFill>
              </a:rPr>
              <a:t>[commons.wikipedia.com]</a:t>
            </a:r>
          </a:p>
        </p:txBody>
      </p:sp>
    </p:spTree>
    <p:extLst>
      <p:ext uri="{BB962C8B-B14F-4D97-AF65-F5344CB8AC3E}">
        <p14:creationId xmlns:p14="http://schemas.microsoft.com/office/powerpoint/2010/main" val="38371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D890"/>
                </a:solidFill>
              </a:rPr>
              <a:t>Cognitive overload in EMRs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C000"/>
                </a:solidFill>
              </a:rPr>
              <a:t>Reducing cognitive workload </a:t>
            </a:r>
            <a:r>
              <a:rPr lang="en-US" dirty="0">
                <a:solidFill>
                  <a:schemeClr val="bg1"/>
                </a:solidFill>
              </a:rPr>
              <a:t>as a top priority in improving EMR </a:t>
            </a:r>
            <a:r>
              <a:rPr lang="en-US" dirty="0" smtClean="0">
                <a:solidFill>
                  <a:schemeClr val="bg1"/>
                </a:solidFill>
              </a:rPr>
              <a:t>usability (American Medical Association)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EMRs should: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Support medical-decision making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Should be context sensitive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Data relevant to the condition of the patient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Data relevant to the user and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D890"/>
                </a:solidFill>
              </a:rPr>
              <a:t>What is a learning electronic medical record (LEMR) system?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an electronic medical record (EMR) system that: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captures information on what patient </a:t>
            </a:r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smtClean="0">
                <a:solidFill>
                  <a:schemeClr val="bg1"/>
                </a:solidFill>
              </a:rPr>
              <a:t>are considered relevant by physicians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and uses that information to improve future display of data in the EMR.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Goal of a LEMR system is to draw the physician’s attention to the right </a:t>
            </a:r>
            <a:r>
              <a:rPr lang="en-US" dirty="0" smtClean="0">
                <a:solidFill>
                  <a:schemeClr val="bg1"/>
                </a:solidFill>
              </a:rPr>
              <a:t>data of the right patient at </a:t>
            </a:r>
            <a:r>
              <a:rPr lang="en-US" dirty="0">
                <a:solidFill>
                  <a:schemeClr val="bg1"/>
                </a:solidFill>
              </a:rPr>
              <a:t>the right time. 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D890"/>
                </a:solidFill>
              </a:rPr>
              <a:t>Rule-based approach: </a:t>
            </a:r>
            <a:r>
              <a:rPr lang="en-US" sz="4000" dirty="0">
                <a:solidFill>
                  <a:srgbClr val="FFD890"/>
                </a:solidFill>
              </a:rPr>
              <a:t>AWARE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359654" y="1905000"/>
            <a:ext cx="8479546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8534400" cy="21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[8.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Pickering et al. Appl.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. Inform. 2010.]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591" y="588313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Data </a:t>
            </a:r>
            <a:r>
              <a:rPr lang="en-US" sz="2400" dirty="0">
                <a:solidFill>
                  <a:schemeClr val="bg1"/>
                </a:solidFill>
              </a:rPr>
              <a:t>relevant to patient condition is highlighted </a:t>
            </a:r>
          </a:p>
        </p:txBody>
      </p:sp>
    </p:spTree>
    <p:extLst>
      <p:ext uri="{BB962C8B-B14F-4D97-AF65-F5344CB8AC3E}">
        <p14:creationId xmlns:p14="http://schemas.microsoft.com/office/powerpoint/2010/main" val="7572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D890"/>
                </a:solidFill>
              </a:rPr>
              <a:t>Rule-based approach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1"/>
            <a:ext cx="7829550" cy="44862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Systems like AWARE are context sensitive and use rules to provide this functionality</a:t>
            </a:r>
          </a:p>
          <a:p>
            <a:r>
              <a:rPr lang="en-US" dirty="0">
                <a:solidFill>
                  <a:schemeClr val="bg1"/>
                </a:solidFill>
              </a:rPr>
              <a:t>Construction of rules is difficult and time consuming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It is 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not scalable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to build EMRs that rely on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rules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06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Data-driven approach: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the Learning EMR (LEMR) system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is to build a LEMR system that </a:t>
            </a:r>
            <a:r>
              <a:rPr lang="en-US" dirty="0">
                <a:solidFill>
                  <a:schemeClr val="bg1"/>
                </a:solidFill>
              </a:rPr>
              <a:t>displays </a:t>
            </a:r>
            <a:r>
              <a:rPr lang="en-US" b="1" dirty="0" smtClean="0">
                <a:solidFill>
                  <a:srgbClr val="FFC000"/>
                </a:solidFill>
              </a:rPr>
              <a:t>relevant data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the current patient </a:t>
            </a:r>
            <a:r>
              <a:rPr lang="en-US" dirty="0" smtClean="0">
                <a:solidFill>
                  <a:schemeClr val="bg1"/>
                </a:solidFill>
              </a:rPr>
              <a:t>case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Relevant data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something that we can learn to </a:t>
            </a:r>
            <a:r>
              <a:rPr lang="en-US" dirty="0" smtClean="0">
                <a:solidFill>
                  <a:schemeClr val="bg1"/>
                </a:solidFill>
              </a:rPr>
              <a:t>predict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make </a:t>
            </a:r>
            <a:r>
              <a:rPr lang="en-US" b="1" dirty="0">
                <a:solidFill>
                  <a:srgbClr val="FFC000"/>
                </a:solidFill>
              </a:rPr>
              <a:t>predictions</a:t>
            </a:r>
            <a:r>
              <a:rPr lang="en-US" dirty="0">
                <a:solidFill>
                  <a:schemeClr val="bg1"/>
                </a:solidFill>
              </a:rPr>
              <a:t> using machine learning </a:t>
            </a:r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FFC000"/>
                </a:solidFill>
              </a:rPr>
              <a:t>training data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 developing models is </a:t>
            </a:r>
            <a:r>
              <a:rPr lang="en-US" dirty="0">
                <a:solidFill>
                  <a:schemeClr val="bg1"/>
                </a:solidFill>
              </a:rPr>
              <a:t>the data in the EMR </a:t>
            </a:r>
            <a:r>
              <a:rPr lang="en-US" dirty="0" smtClean="0">
                <a:solidFill>
                  <a:schemeClr val="bg1"/>
                </a:solidFill>
              </a:rPr>
              <a:t>system that </a:t>
            </a:r>
            <a:r>
              <a:rPr lang="en-US" dirty="0">
                <a:solidFill>
                  <a:schemeClr val="bg1"/>
                </a:solidFill>
              </a:rPr>
              <a:t>many </a:t>
            </a:r>
            <a:r>
              <a:rPr lang="en-US" dirty="0" smtClean="0">
                <a:solidFill>
                  <a:schemeClr val="bg1"/>
                </a:solidFill>
              </a:rPr>
              <a:t>physicians considered relevant  for </a:t>
            </a:r>
            <a:r>
              <a:rPr lang="en-US" dirty="0">
                <a:solidFill>
                  <a:schemeClr val="bg1"/>
                </a:solidFill>
              </a:rPr>
              <a:t>many different patient </a:t>
            </a:r>
            <a:r>
              <a:rPr lang="en-US" dirty="0" smtClean="0">
                <a:solidFill>
                  <a:schemeClr val="bg1"/>
                </a:solidFill>
              </a:rPr>
              <a:t>cases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49" y="225157"/>
            <a:ext cx="7886701" cy="10461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How do we build </a:t>
            </a:r>
            <a:r>
              <a:rPr lang="en-US" sz="4000" dirty="0" smtClean="0">
                <a:solidFill>
                  <a:srgbClr val="FFC000"/>
                </a:solidFill>
              </a:rPr>
              <a:t>the LEMR system?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92088" y="1552071"/>
            <a:ext cx="3490107" cy="609600"/>
          </a:xfrm>
          <a:prstGeom prst="rect">
            <a:avLst/>
          </a:prstGeom>
          <a:solidFill>
            <a:srgbClr val="185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8861"/>
          <a:stretch/>
        </p:blipFill>
        <p:spPr>
          <a:xfrm>
            <a:off x="457201" y="3456537"/>
            <a:ext cx="1071201" cy="6925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0324" y="4980576"/>
            <a:ext cx="1736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Collect </a:t>
            </a:r>
            <a:r>
              <a:rPr lang="en-US" dirty="0" smtClean="0">
                <a:solidFill>
                  <a:schemeClr val="bg1"/>
                </a:solidFill>
              </a:rPr>
              <a:t>patient data that is considered relevant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http://db.cse.ohio-state.edu/images/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67" y="3726242"/>
            <a:ext cx="1096953" cy="12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 b="12313"/>
          <a:stretch/>
        </p:blipFill>
        <p:spPr>
          <a:xfrm>
            <a:off x="457200" y="4142337"/>
            <a:ext cx="1071202" cy="8470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80537"/>
            <a:ext cx="1071202" cy="7141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3200"/>
            <a:ext cx="1071202" cy="714134"/>
          </a:xfrm>
          <a:prstGeom prst="rect">
            <a:avLst/>
          </a:prstGeom>
        </p:spPr>
      </p:pic>
      <p:sp>
        <p:nvSpPr>
          <p:cNvPr id="21" name="Right Brace 20"/>
          <p:cNvSpPr/>
          <p:nvPr/>
        </p:nvSpPr>
        <p:spPr>
          <a:xfrm>
            <a:off x="1583948" y="2999337"/>
            <a:ext cx="219228" cy="2550221"/>
          </a:xfrm>
          <a:prstGeom prst="rightBrace">
            <a:avLst>
              <a:gd name="adj1" fmla="val 8333"/>
              <a:gd name="adj2" fmla="val 4975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76600" y="3871320"/>
            <a:ext cx="2672182" cy="2329974"/>
            <a:chOff x="3276600" y="3871320"/>
            <a:chExt cx="2672182" cy="2329974"/>
          </a:xfrm>
        </p:grpSpPr>
        <p:sp>
          <p:nvSpPr>
            <p:cNvPr id="15" name="Right Arrow 14"/>
            <p:cNvSpPr/>
            <p:nvPr/>
          </p:nvSpPr>
          <p:spPr>
            <a:xfrm>
              <a:off x="3315147" y="4017561"/>
              <a:ext cx="748248" cy="60960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73531" y="5000965"/>
              <a:ext cx="1875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Models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/>
                <p:cNvSpPr/>
                <p:nvPr/>
              </p:nvSpPr>
              <p:spPr>
                <a:xfrm>
                  <a:off x="4202215" y="3871320"/>
                  <a:ext cx="1379957" cy="9432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P=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𝑏𝑋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𝑏𝑋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215" y="3871320"/>
                  <a:ext cx="1379957" cy="943226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276600" y="4127299"/>
              <a:ext cx="775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Train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68060" y="3663894"/>
            <a:ext cx="3183869" cy="2239210"/>
            <a:chOff x="5768060" y="3663894"/>
            <a:chExt cx="3183869" cy="2239210"/>
          </a:xfrm>
        </p:grpSpPr>
        <p:sp>
          <p:nvSpPr>
            <p:cNvPr id="23" name="Right Arrow 22"/>
            <p:cNvSpPr/>
            <p:nvPr/>
          </p:nvSpPr>
          <p:spPr>
            <a:xfrm>
              <a:off x="5867400" y="4020440"/>
              <a:ext cx="707734" cy="60960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8060" y="4117075"/>
              <a:ext cx="828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Apply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75134" y="4979774"/>
              <a:ext cx="2376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Predict data physician wants to view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" descr="C:\Users\home\Dropbox\Shyam Work\LEMR\IRB pre-rounding\EMR-selection-screensho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207" y="3663894"/>
              <a:ext cx="2231797" cy="125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97287" y="1076856"/>
            <a:ext cx="7886700" cy="21420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Supervised machine learning problem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Training data consists of EMR data and data that is considered relevant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3299" y="2933996"/>
            <a:ext cx="1736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Obtain EMR data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9302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LEMR </a:t>
            </a:r>
            <a:r>
              <a:rPr lang="en-US" sz="4000" dirty="0" smtClean="0">
                <a:solidFill>
                  <a:srgbClr val="FFC000"/>
                </a:solidFill>
              </a:rPr>
              <a:t>display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3C4A46-85D3-452B-94A8-85E3451B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00200"/>
            <a:ext cx="8940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2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13325</TotalTime>
  <Words>1334</Words>
  <Application>Microsoft Office PowerPoint</Application>
  <PresentationFormat>On-screen Show (4:3)</PresentationFormat>
  <Paragraphs>479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Electronic Medical Records (EMRs) </vt:lpstr>
      <vt:lpstr>Cognitive overload in EMRs</vt:lpstr>
      <vt:lpstr>What is a learning electronic medical record (LEMR) system?</vt:lpstr>
      <vt:lpstr>Rule-based approach: AWARE</vt:lpstr>
      <vt:lpstr>Rule-based approach</vt:lpstr>
      <vt:lpstr>Data-driven approach: the Learning EMR (LEMR) system</vt:lpstr>
      <vt:lpstr>How do we build the LEMR system?</vt:lpstr>
      <vt:lpstr>LEMR display</vt:lpstr>
      <vt:lpstr>LEMR display</vt:lpstr>
      <vt:lpstr>Protocol for obtaining targets</vt:lpstr>
      <vt:lpstr>Targets: Before selections</vt:lpstr>
      <vt:lpstr>Targets: After selections</vt:lpstr>
      <vt:lpstr>Training data representation</vt:lpstr>
      <vt:lpstr>Training data representation</vt:lpstr>
      <vt:lpstr>Training data</vt:lpstr>
      <vt:lpstr>Machine learning models</vt:lpstr>
      <vt:lpstr>Results: AUROCs on training data</vt:lpstr>
      <vt:lpstr>Obtaining targets using eye-tracking</vt:lpstr>
      <vt:lpstr>Performance of eye-tracking models 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a Lab Result’s Clinical Relevance to the ICU Attending</dc:title>
  <dc:creator>King, Andrew Joseph</dc:creator>
  <cp:lastModifiedBy>Shyam Visweswaran</cp:lastModifiedBy>
  <cp:revision>646</cp:revision>
  <cp:lastPrinted>2015-11-03T20:18:20Z</cp:lastPrinted>
  <dcterms:created xsi:type="dcterms:W3CDTF">2014-04-03T16:10:04Z</dcterms:created>
  <dcterms:modified xsi:type="dcterms:W3CDTF">2019-10-07T13:20:26Z</dcterms:modified>
</cp:coreProperties>
</file>