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1" r:id="rId3"/>
    <p:sldId id="302" r:id="rId4"/>
    <p:sldId id="303" r:id="rId5"/>
    <p:sldId id="257" r:id="rId6"/>
    <p:sldId id="300" r:id="rId7"/>
    <p:sldId id="304" r:id="rId8"/>
    <p:sldId id="306" r:id="rId9"/>
    <p:sldId id="307" r:id="rId10"/>
    <p:sldId id="312" r:id="rId11"/>
    <p:sldId id="309" r:id="rId12"/>
    <p:sldId id="308" r:id="rId13"/>
    <p:sldId id="310" r:id="rId14"/>
    <p:sldId id="313" r:id="rId15"/>
    <p:sldId id="314" r:id="rId16"/>
    <p:sldId id="315" r:id="rId17"/>
    <p:sldId id="316" r:id="rId18"/>
    <p:sldId id="317" r:id="rId19"/>
    <p:sldId id="266" r:id="rId20"/>
    <p:sldId id="319" r:id="rId21"/>
    <p:sldId id="318" r:id="rId22"/>
    <p:sldId id="299" r:id="rId23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02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D8802-683A-426B-8B8B-D3FA58CE1B52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F7CC-2761-4EEE-835D-C61EB897A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16130" indent="-275434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0173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42433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8312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00C48BA-94D1-4D57-8BCA-B7C2C10E2FD0}" type="slidenum">
              <a:rPr lang="en-US" altLang="en-US" sz="1300"/>
              <a:pPr/>
              <a:t>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3156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16130" indent="-275434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0173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42433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8312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00C48BA-94D1-4D57-8BCA-B7C2C10E2FD0}" type="slidenum">
              <a:rPr lang="en-US" altLang="en-US" sz="1300"/>
              <a:pPr/>
              <a:t>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6055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13C8-A0B5-4717-877E-0CE9916C3651}" type="datetime1">
              <a:rPr lang="en-US" smtClean="0"/>
              <a:t>10/5/2019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E8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20C74-D275-44D7-87C5-3716FBDA7CE8}" type="datetime1">
              <a:rPr lang="en-US" smtClean="0"/>
              <a:t>10/5/2019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3F42-909E-42E8-BDB9-C42787CF0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E8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4265-F125-47FC-9134-A8F1F8BE60F5}" type="datetime1">
              <a:rPr lang="en-US" smtClean="0"/>
              <a:t>10/5/2019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E8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A045-C153-49DE-8EE8-AF382882AC59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7CB2-5112-42C8-B947-B1F26CD39DF5}" type="datetime1">
              <a:rPr lang="en-US" smtClean="0"/>
              <a:t>10/5/2019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8642" y="250316"/>
            <a:ext cx="496671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8E8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8284" y="1157427"/>
            <a:ext cx="8647430" cy="3392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6DBB-CF61-49BF-8075-BA30A61CDF7F}" type="datetime1">
              <a:rPr lang="en-US" smtClean="0"/>
              <a:t>10/5/2019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di-cds.org/" TargetMode="Externa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di-cds.org/" TargetMode="Externa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di-cds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db20@pitt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uild.fhir.org/ig/HL7/PDDI-CD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L7/PDDI-CDS.git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canary.com/blog/alert-fatigue-how-to-tune-out-the-nois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198" y="590550"/>
            <a:ext cx="7444105" cy="152028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ct val="102800"/>
              </a:lnSpc>
              <a:spcBef>
                <a:spcPts val="204"/>
              </a:spcBef>
            </a:pPr>
            <a:r>
              <a:rPr lang="en-US" sz="4800" spc="-10" dirty="0"/>
              <a:t>Contextualized drug-drug interaction decision support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1378584" y="2724150"/>
            <a:ext cx="6363335" cy="14206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78435" marR="111760" algn="ctr">
              <a:lnSpc>
                <a:spcPct val="80000"/>
              </a:lnSpc>
              <a:spcBef>
                <a:spcPts val="585"/>
              </a:spcBef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Richard D Boyce, PhD</a:t>
            </a:r>
          </a:p>
          <a:p>
            <a:pPr marL="178435" marR="111760" algn="ctr">
              <a:lnSpc>
                <a:spcPct val="80000"/>
              </a:lnSpc>
              <a:spcBef>
                <a:spcPts val="585"/>
              </a:spcBef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19th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General Meetings of HSPC/CIIC</a:t>
            </a:r>
          </a:p>
          <a:p>
            <a:pPr marL="178435" marR="111760" algn="ctr">
              <a:lnSpc>
                <a:spcPct val="80000"/>
              </a:lnSpc>
              <a:spcBef>
                <a:spcPts val="585"/>
              </a:spcBef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10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/7/19</a:t>
            </a:r>
            <a:endParaRPr sz="32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56" y="2292412"/>
            <a:ext cx="3789244" cy="2793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85" y="133350"/>
            <a:ext cx="2922015" cy="2681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8589" y="2495550"/>
            <a:ext cx="1678011" cy="1063845"/>
          </a:xfrm>
          <a:prstGeom prst="rect">
            <a:avLst/>
          </a:prstGeom>
        </p:spPr>
      </p:pic>
      <p:cxnSp>
        <p:nvCxnSpPr>
          <p:cNvPr id="8" name="Elbow Connector 7"/>
          <p:cNvCxnSpPr>
            <a:endCxn id="6" idx="0"/>
          </p:cNvCxnSpPr>
          <p:nvPr/>
        </p:nvCxnSpPr>
        <p:spPr>
          <a:xfrm>
            <a:off x="5334000" y="2114550"/>
            <a:ext cx="924778" cy="177862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208154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</a:t>
            </a:r>
            <a:r>
              <a:rPr lang="en-US" sz="1100" dirty="0" smtClean="0"/>
              <a:t>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62600" y="52685"/>
            <a:ext cx="283840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NSAIDS</a:t>
            </a:r>
            <a:endParaRPr lang="en-US" sz="24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63690"/>
            <a:ext cx="3093684" cy="15798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00800" y="4629150"/>
            <a:ext cx="2055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ddi-cds.org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3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0383"/>
            <a:ext cx="4474647" cy="3157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381306"/>
            <a:ext cx="4101759" cy="2476444"/>
          </a:xfrm>
          <a:prstGeom prst="rect">
            <a:avLst/>
          </a:prstGeom>
        </p:spPr>
      </p:pic>
      <p:cxnSp>
        <p:nvCxnSpPr>
          <p:cNvPr id="10" name="Elbow Connector 9"/>
          <p:cNvCxnSpPr>
            <a:endCxn id="6" idx="0"/>
          </p:cNvCxnSpPr>
          <p:nvPr/>
        </p:nvCxnSpPr>
        <p:spPr>
          <a:xfrm flipV="1">
            <a:off x="2819400" y="2381306"/>
            <a:ext cx="4184480" cy="876244"/>
          </a:xfrm>
          <a:prstGeom prst="bentConnector4">
            <a:avLst>
              <a:gd name="adj1" fmla="val 49167"/>
              <a:gd name="adj2" fmla="val 126089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16" y="3333750"/>
            <a:ext cx="3093684" cy="157981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971800" y="52685"/>
            <a:ext cx="392299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antidepressants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00600" y="470535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94797" y="4774168"/>
            <a:ext cx="200240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ddi-cds.org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09" y="57150"/>
            <a:ext cx="7255191" cy="50891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76800" y="45720"/>
            <a:ext cx="3071162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salicylate</a:t>
            </a:r>
          </a:p>
          <a:p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622" y="438150"/>
            <a:ext cx="2812440" cy="1436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777003"/>
            <a:ext cx="2055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ddi-cds.org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6700" y="1200150"/>
            <a:ext cx="8647430" cy="3323987"/>
          </a:xfrm>
        </p:spPr>
        <p:txBody>
          <a:bodyPr/>
          <a:lstStyle/>
          <a:p>
            <a:r>
              <a:rPr lang="en-US" sz="3200" dirty="0" smtClean="0"/>
              <a:t>Applied rules retrospectively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Three month sample of hospital data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January – March 2016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University of Arizona (Banner)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12</a:t>
            </a:r>
            <a:r>
              <a:rPr lang="en-US" sz="2600" dirty="0" smtClean="0"/>
              <a:t> rules developed as part of an AHRQ grant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/>
              <a:t>R21 HS023826 (</a:t>
            </a:r>
            <a:r>
              <a:rPr lang="en-US" sz="2600" dirty="0" smtClean="0"/>
              <a:t>Daniel Malone PI)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Showing results only for warfarin rules</a:t>
            </a:r>
            <a:endParaRPr lang="en-US" sz="2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12954"/>
            <a:ext cx="7467600" cy="553796"/>
          </a:xfrm>
        </p:spPr>
        <p:txBody>
          <a:bodyPr/>
          <a:lstStyle/>
          <a:p>
            <a:r>
              <a:rPr lang="en-US" altLang="en-US" sz="3600" dirty="0">
                <a:latin typeface="Avenir LT Std 55 Roman" charset="0"/>
              </a:rPr>
              <a:t>Contextualization example</a:t>
            </a:r>
            <a:r>
              <a:rPr lang="en-US" altLang="en-US" sz="3600" dirty="0">
                <a:latin typeface="Avenir LT Std 55 Roman" charset="0"/>
              </a:rPr>
              <a:t>…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12954"/>
            <a:ext cx="7467600" cy="553796"/>
          </a:xfrm>
        </p:spPr>
        <p:txBody>
          <a:bodyPr/>
          <a:lstStyle/>
          <a:p>
            <a:r>
              <a:rPr lang="en-US" altLang="en-US" sz="3600" dirty="0">
                <a:latin typeface="Avenir LT Std 55 Roman" charset="0"/>
              </a:rPr>
              <a:t>Contextualization example</a:t>
            </a:r>
            <a:r>
              <a:rPr lang="en-US" altLang="en-US" sz="3600" dirty="0">
                <a:latin typeface="Avenir LT Std 55 Roman" charset="0"/>
              </a:rPr>
              <a:t>…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743200" y="1276350"/>
            <a:ext cx="283840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NSAIDS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2082" b="29486"/>
          <a:stretch/>
        </p:blipFill>
        <p:spPr>
          <a:xfrm>
            <a:off x="76200" y="2114551"/>
            <a:ext cx="8963395" cy="1447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70420" y="401955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179451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37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12954"/>
            <a:ext cx="7467600" cy="553796"/>
          </a:xfrm>
        </p:spPr>
        <p:txBody>
          <a:bodyPr/>
          <a:lstStyle/>
          <a:p>
            <a:r>
              <a:rPr lang="en-US" altLang="en-US" sz="3600" dirty="0">
                <a:latin typeface="Avenir LT Std 55 Roman" charset="0"/>
              </a:rPr>
              <a:t>Contextualization example</a:t>
            </a:r>
            <a:r>
              <a:rPr lang="en-US" altLang="en-US" sz="3600" dirty="0">
                <a:latin typeface="Avenir LT Std 55 Roman" charset="0"/>
              </a:rPr>
              <a:t>…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438400" y="1276350"/>
            <a:ext cx="392299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antidepressants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8" y="1885950"/>
            <a:ext cx="8744985" cy="27454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77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12954"/>
            <a:ext cx="7467600" cy="553796"/>
          </a:xfrm>
        </p:spPr>
        <p:txBody>
          <a:bodyPr/>
          <a:lstStyle/>
          <a:p>
            <a:r>
              <a:rPr lang="en-US" altLang="en-US" sz="3600" dirty="0">
                <a:latin typeface="Avenir LT Std 55 Roman" charset="0"/>
              </a:rPr>
              <a:t>Contextualization example</a:t>
            </a:r>
            <a:r>
              <a:rPr lang="en-US" altLang="en-US" sz="3600" dirty="0">
                <a:latin typeface="Avenir LT Std 55 Roman" charset="0"/>
              </a:rPr>
              <a:t>…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819400" y="1352550"/>
            <a:ext cx="307116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dirty="0" smtClean="0"/>
              <a:t>arfarin </a:t>
            </a:r>
            <a:r>
              <a:rPr lang="en-US" sz="2400" b="1" dirty="0"/>
              <a:t>and </a:t>
            </a:r>
            <a:r>
              <a:rPr lang="en-US" sz="2400" b="1" dirty="0" smtClean="0"/>
              <a:t>salicylate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66" y="2114550"/>
            <a:ext cx="8902269" cy="229703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8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67"/>
            <a:ext cx="8763000" cy="615553"/>
          </a:xfrm>
        </p:spPr>
        <p:txBody>
          <a:bodyPr/>
          <a:lstStyle/>
          <a:p>
            <a:r>
              <a:rPr lang="en-US" sz="4000" dirty="0" smtClean="0"/>
              <a:t>Contextualized PDDI alerting projects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970" y="666750"/>
            <a:ext cx="8647430" cy="4493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Meaningful Drug-drug Interaction Alerts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AHRQ R01 (</a:t>
            </a:r>
            <a:r>
              <a:rPr lang="en-US" sz="2600" dirty="0" smtClean="0">
                <a:solidFill>
                  <a:srgbClr val="000000"/>
                </a:solidFill>
              </a:rPr>
              <a:t>HS025984 – Daniel Malone PI)</a:t>
            </a:r>
            <a:endParaRPr lang="en-US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Build and disseminate contextualized PDDI alert knowledge artifacts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Contextualized alert rules for &gt; 20 PDDI that trigger frequently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Looking sites interested in trialing! 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Email </a:t>
            </a:r>
            <a:r>
              <a:rPr lang="en-US" sz="2600" dirty="0" smtClean="0">
                <a:hlinkClick r:id="rId2"/>
              </a:rPr>
              <a:t>rdb20@pitt.edu</a:t>
            </a:r>
            <a:r>
              <a:rPr lang="en-US" sz="2600" dirty="0" smtClean="0"/>
              <a:t> or talk to me at lunch!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9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67"/>
            <a:ext cx="8763000" cy="553998"/>
          </a:xfrm>
        </p:spPr>
        <p:txBody>
          <a:bodyPr/>
          <a:lstStyle/>
          <a:p>
            <a:r>
              <a:rPr lang="en-US" sz="3600" dirty="0" smtClean="0"/>
              <a:t>Contextualized PDDI alerting projects …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770" y="666750"/>
            <a:ext cx="8647430" cy="40318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PDDI CDS as a </a:t>
            </a:r>
            <a:r>
              <a:rPr lang="en-US" sz="2800" dirty="0"/>
              <a:t>service 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HL7 CDS Workgroup project </a:t>
            </a:r>
            <a:endParaRPr lang="en-US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Show how to implement contextualized PDDI CDA using standards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CDS </a:t>
            </a:r>
            <a:r>
              <a:rPr lang="en-US" sz="2600" dirty="0"/>
              <a:t>Hooks, Clinical Quality Language (CQL), </a:t>
            </a:r>
            <a:r>
              <a:rPr lang="en-US" sz="2600" dirty="0" smtClean="0"/>
              <a:t>FHIR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Draft Implementation Guide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hlinkClick r:id="rId2"/>
              </a:rPr>
              <a:t>http://build.fhir.org/ig/HL7/PDDI-CDS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6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33350"/>
            <a:ext cx="86106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 dirty="0" smtClean="0"/>
              <a:t>PDDI </a:t>
            </a:r>
            <a:r>
              <a:rPr lang="en-US" sz="4000" dirty="0" smtClean="0"/>
              <a:t>CDS - </a:t>
            </a:r>
            <a:r>
              <a:rPr sz="4000" dirty="0" smtClean="0"/>
              <a:t>Services </a:t>
            </a:r>
            <a:r>
              <a:rPr sz="4000" dirty="0"/>
              <a:t>Based</a:t>
            </a:r>
            <a:r>
              <a:rPr sz="4000" spc="-60" dirty="0"/>
              <a:t> </a:t>
            </a:r>
            <a:r>
              <a:rPr sz="4000" spc="-20" dirty="0"/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95520" y="1165352"/>
            <a:ext cx="4196080" cy="31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194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CDS Service: near real-time</a:t>
            </a:r>
            <a:r>
              <a:rPr sz="1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support</a:t>
            </a:r>
            <a:endParaRPr sz="1800" dirty="0">
              <a:latin typeface="Calibri"/>
              <a:cs typeface="Calibri"/>
            </a:endParaRPr>
          </a:p>
          <a:p>
            <a:pPr marL="355600">
              <a:lnSpc>
                <a:spcPts val="1945"/>
              </a:lnSpc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remote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 smtClean="0">
                <a:solidFill>
                  <a:srgbClr val="001F5F"/>
                </a:solidFill>
                <a:latin typeface="Calibri"/>
                <a:cs typeface="Calibri"/>
              </a:rPr>
              <a:t>services</a:t>
            </a:r>
            <a:endParaRPr lang="en-US" sz="1800" dirty="0" smtClean="0">
              <a:solidFill>
                <a:srgbClr val="001F5F"/>
              </a:solidFill>
              <a:latin typeface="Calibri"/>
              <a:cs typeface="Calibri"/>
            </a:endParaRPr>
          </a:p>
          <a:p>
            <a:pPr marL="355600">
              <a:lnSpc>
                <a:spcPts val="1945"/>
              </a:lnSpc>
            </a:pP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Context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based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CDS</a:t>
            </a:r>
            <a:endParaRPr sz="1800" dirty="0">
              <a:latin typeface="Calibri"/>
              <a:cs typeface="Calibri"/>
            </a:endParaRPr>
          </a:p>
          <a:p>
            <a:pPr marL="756285" marR="349885" lvl="1" indent="-286385">
              <a:lnSpc>
                <a:spcPts val="1540"/>
              </a:lnSpc>
              <a:spcBef>
                <a:spcPts val="3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US" sz="1600" b="1" spc="-10" dirty="0" smtClean="0">
                <a:solidFill>
                  <a:srgbClr val="001F5F"/>
                </a:solidFill>
                <a:latin typeface="Calibri"/>
                <a:cs typeface="Calibri"/>
              </a:rPr>
              <a:t>order</a:t>
            </a:r>
            <a:r>
              <a:rPr sz="1600" b="1" spc="-10" dirty="0" smtClean="0">
                <a:solidFill>
                  <a:srgbClr val="001F5F"/>
                </a:solidFill>
                <a:latin typeface="Calibri"/>
                <a:cs typeface="Calibri"/>
              </a:rPr>
              <a:t>-select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endParaRPr lang="en-US" sz="1600" spc="-10" dirty="0" smtClean="0">
              <a:solidFill>
                <a:srgbClr val="001F5F"/>
              </a:solidFill>
              <a:latin typeface="Calibri"/>
              <a:cs typeface="Calibri"/>
            </a:endParaRPr>
          </a:p>
          <a:p>
            <a:pPr marL="927100" marR="349885" lvl="2">
              <a:lnSpc>
                <a:spcPts val="1540"/>
              </a:lnSpc>
              <a:spcBef>
                <a:spcPts val="375"/>
              </a:spcBef>
              <a:tabLst>
                <a:tab pos="756285" algn="l"/>
                <a:tab pos="756920" algn="l"/>
              </a:tabLst>
            </a:pPr>
            <a:r>
              <a:rPr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the time </a:t>
            </a:r>
            <a:r>
              <a:rPr lang="en-US" sz="1600" spc="-5" dirty="0" smtClean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lang="en-US"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order </a:t>
            </a:r>
            <a:r>
              <a:rPr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selecti</a:t>
            </a:r>
            <a:r>
              <a:rPr lang="en-US"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  <a:p>
            <a:pPr marL="756285" lvl="1" indent="-286385">
              <a:lnSpc>
                <a:spcPts val="173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US" sz="1600" b="1" spc="-10" dirty="0" smtClean="0">
                <a:solidFill>
                  <a:srgbClr val="001F5F"/>
                </a:solidFill>
                <a:latin typeface="Calibri"/>
                <a:cs typeface="Calibri"/>
              </a:rPr>
              <a:t>order-sign</a:t>
            </a:r>
            <a:r>
              <a:rPr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endParaRPr lang="en-US" sz="1600" spc="-10" dirty="0" smtClean="0">
              <a:solidFill>
                <a:srgbClr val="001F5F"/>
              </a:solidFill>
              <a:latin typeface="Calibri"/>
              <a:cs typeface="Calibri"/>
            </a:endParaRPr>
          </a:p>
          <a:p>
            <a:pPr marL="927100" lvl="2">
              <a:lnSpc>
                <a:spcPts val="1730"/>
              </a:lnSpc>
              <a:spcBef>
                <a:spcPts val="10"/>
              </a:spcBef>
              <a:tabLst>
                <a:tab pos="756285" algn="l"/>
                <a:tab pos="756920" algn="l"/>
              </a:tabLst>
            </a:pPr>
            <a:r>
              <a:rPr sz="1600" spc="-10" dirty="0" smtClean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1600" spc="1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en-US" sz="1600" spc="10" dirty="0" smtClean="0">
                <a:solidFill>
                  <a:srgbClr val="001F5F"/>
                </a:solidFill>
                <a:latin typeface="Calibri"/>
                <a:cs typeface="Calibri"/>
              </a:rPr>
              <a:t>the time of </a:t>
            </a:r>
            <a:r>
              <a:rPr sz="1600" spc="-15" dirty="0" smtClean="0">
                <a:solidFill>
                  <a:srgbClr val="001F5F"/>
                </a:solidFill>
                <a:latin typeface="Calibri"/>
                <a:cs typeface="Calibri"/>
              </a:rPr>
              <a:t>order</a:t>
            </a:r>
            <a:r>
              <a:rPr lang="en-US" sz="1600" spc="-1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Calibri"/>
                <a:cs typeface="Calibri"/>
              </a:rPr>
              <a:t>authorization</a:t>
            </a:r>
            <a:endParaRPr sz="1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 smtClean="0">
                <a:solidFill>
                  <a:srgbClr val="001F5F"/>
                </a:solidFill>
                <a:latin typeface="Calibri"/>
                <a:cs typeface="Calibri"/>
              </a:rPr>
              <a:t>Basic</a:t>
            </a:r>
            <a:r>
              <a:rPr sz="1800" spc="-1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actions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registering 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CDS</a:t>
            </a:r>
            <a:r>
              <a:rPr sz="16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services,</a:t>
            </a:r>
            <a:endParaRPr sz="1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calling those</a:t>
            </a:r>
            <a:r>
              <a:rPr sz="16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services,</a:t>
            </a:r>
            <a:endParaRPr sz="1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receiving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response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16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cards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1175003"/>
            <a:ext cx="4032504" cy="3415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409950"/>
            <a:ext cx="13196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order-select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4590287"/>
            <a:ext cx="4868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3"/>
              </a:rPr>
              <a:t>https://github.com/HL7/PDDI-CDS.git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8534400" cy="1231106"/>
          </a:xfrm>
        </p:spPr>
        <p:txBody>
          <a:bodyPr/>
          <a:lstStyle/>
          <a:p>
            <a:r>
              <a:rPr lang="en-US" sz="4000" i="1" dirty="0" smtClean="0"/>
              <a:t>Potential</a:t>
            </a:r>
            <a:r>
              <a:rPr lang="en-US" sz="4000" dirty="0" smtClean="0"/>
              <a:t> drug-drug interactions (PDDIs)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0"/>
            <a:ext cx="8305800" cy="1538883"/>
          </a:xfrm>
        </p:spPr>
        <p:txBody>
          <a:bodyPr/>
          <a:lstStyle/>
          <a:p>
            <a:r>
              <a:rPr lang="en-US" sz="2800" dirty="0"/>
              <a:t>E</a:t>
            </a:r>
            <a:r>
              <a:rPr lang="en-US" sz="2800" dirty="0" smtClean="0"/>
              <a:t>xposure </a:t>
            </a:r>
            <a:r>
              <a:rPr lang="en-US" sz="2800" dirty="0"/>
              <a:t>two or more drugs that are known to </a:t>
            </a:r>
            <a:r>
              <a:rPr lang="en-US" sz="2800" dirty="0" smtClean="0"/>
              <a:t>interact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/>
              <a:t>potential” because exposure does not necessarily mean a clinically meaningful effect 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420" y="3036391"/>
            <a:ext cx="8305800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rgbClr val="001F5F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/>
              <a:t>Exposure is very common</a:t>
            </a:r>
          </a:p>
          <a:p>
            <a:pPr lvl="1"/>
            <a:endParaRPr lang="en-US" sz="2400" kern="0" dirty="0" smtClean="0">
              <a:solidFill>
                <a:sysClr val="windowText" lastClr="000000"/>
              </a:solidFill>
            </a:endParaRPr>
          </a:p>
          <a:p>
            <a:pPr lvl="1"/>
            <a:r>
              <a:rPr lang="en-US" sz="2400" kern="0" dirty="0" smtClean="0">
                <a:solidFill>
                  <a:sysClr val="windowText" lastClr="000000"/>
                </a:solidFill>
              </a:rPr>
              <a:t>33% of general hospital patients and 67% of ICU patients [1] </a:t>
            </a:r>
            <a:endParaRPr lang="en-US" sz="2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4454901"/>
            <a:ext cx="807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1. Zheng WY, Richardson LC, Li L, Day RO, Westbrook JI,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Baysari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MT. Drug-drug interactions and their harmful effects in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hospitalised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patients: a systematic review and meta-analysis.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Eur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J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Clin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Pharmacol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 2018 Jan;74(1):15-27.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doi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10.1007/s00228-017-2357-5.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Epub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2017 Oct 23. Review. PubMed PMID: 29058038.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304800" y="57150"/>
            <a:ext cx="8839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5" dirty="0" smtClean="0"/>
              <a:t>PDDI CDS Service – Response Information Model</a:t>
            </a:r>
            <a:endParaRPr sz="3200" spc="-10" dirty="0"/>
          </a:p>
        </p:txBody>
      </p:sp>
      <p:sp>
        <p:nvSpPr>
          <p:cNvPr id="7" name="object 4"/>
          <p:cNvSpPr txBox="1"/>
          <p:nvPr/>
        </p:nvSpPr>
        <p:spPr>
          <a:xfrm>
            <a:off x="6011487" y="4629150"/>
            <a:ext cx="311727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 invalidUrl="https:///"/>
              </a:rPr>
              <a:t>https</a:t>
            </a:r>
            <a:r>
              <a:rPr sz="2000" u="heavy" spc="-1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 invalidUrl="https:///"/>
              </a:rPr>
              <a:t>://</a:t>
            </a:r>
            <a:r>
              <a:rPr lang="en-US" sz="2000" u="heavy" spc="-1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w3id.org/hclscg/pddi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0550"/>
            <a:ext cx="8312728" cy="451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60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61" y="2800350"/>
            <a:ext cx="7308039" cy="23225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67"/>
            <a:ext cx="8763000" cy="553998"/>
          </a:xfrm>
        </p:spPr>
        <p:txBody>
          <a:bodyPr/>
          <a:lstStyle/>
          <a:p>
            <a:r>
              <a:rPr lang="en-US" sz="3600" dirty="0" smtClean="0"/>
              <a:t>Contextualized PDDI alerting projects …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27" y="666750"/>
            <a:ext cx="8978773" cy="307776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Enabling </a:t>
            </a:r>
            <a:r>
              <a:rPr lang="en-US" sz="2600" dirty="0"/>
              <a:t>Shared Decision Making to Reduce Harm from Drug Interactions: An End-to-End </a:t>
            </a:r>
            <a:r>
              <a:rPr lang="en-US" sz="2600" dirty="0" smtClean="0"/>
              <a:t>Demonstration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AHRQ U18 (</a:t>
            </a:r>
            <a:r>
              <a:rPr lang="en-US" sz="2400" dirty="0" smtClean="0"/>
              <a:t>U18HS027099)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University of Utah, University of Pittsburgh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dvance </a:t>
            </a:r>
            <a:r>
              <a:rPr lang="en-US" sz="2400" dirty="0"/>
              <a:t>the DDI CDS frontier beyond </a:t>
            </a:r>
            <a:r>
              <a:rPr lang="en-US" sz="2400" dirty="0" smtClean="0"/>
              <a:t>physician-centered decision </a:t>
            </a:r>
            <a:r>
              <a:rPr lang="en-US" sz="2400" dirty="0"/>
              <a:t>making to </a:t>
            </a:r>
            <a:r>
              <a:rPr lang="en-US" sz="2400" i="1" dirty="0"/>
              <a:t>patient-centered shared decision making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03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038350"/>
            <a:ext cx="4966715" cy="696594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7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7726"/>
            <a:ext cx="8610600" cy="1354217"/>
          </a:xfrm>
        </p:spPr>
        <p:txBody>
          <a:bodyPr/>
          <a:lstStyle/>
          <a:p>
            <a:r>
              <a:rPr lang="en-US" dirty="0" smtClean="0"/>
              <a:t>Clues about the frequency of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9518"/>
            <a:ext cx="7620000" cy="3631763"/>
          </a:xfrm>
        </p:spPr>
        <p:txBody>
          <a:bodyPr/>
          <a:lstStyle/>
          <a:p>
            <a:r>
              <a:rPr lang="en-US" sz="2800" dirty="0" smtClean="0"/>
              <a:t>Clinically important events attributable to drug-drug interactions [1]:</a:t>
            </a:r>
          </a:p>
          <a:p>
            <a:pPr lvl="1"/>
            <a:r>
              <a:rPr lang="en-US" sz="2400" dirty="0" smtClean="0"/>
              <a:t>5.3% - 14.3% of inpatients</a:t>
            </a:r>
          </a:p>
          <a:p>
            <a:pPr lvl="1"/>
            <a:r>
              <a:rPr lang="en-US" sz="2400" dirty="0" smtClean="0"/>
              <a:t>231,000 US emergency department visits 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Hospital admissions associated with an adverse drug event attributable to drug-drug interactions [2]:</a:t>
            </a:r>
          </a:p>
          <a:p>
            <a:pPr lvl="1"/>
            <a:r>
              <a:rPr lang="en-US" sz="2400" dirty="0" smtClean="0"/>
              <a:t>22.2%  (interquartile range 16.6 - 36.0%)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1" y="4248150"/>
            <a:ext cx="74136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AutoNum type="arabicPeriod"/>
            </a:pPr>
            <a:r>
              <a:rPr lang="en-US" sz="1100" dirty="0" err="1"/>
              <a:t>Magro</a:t>
            </a:r>
            <a:r>
              <a:rPr lang="en-US" sz="1100" dirty="0"/>
              <a:t> </a:t>
            </a:r>
            <a:r>
              <a:rPr lang="en-US" sz="1100" dirty="0"/>
              <a:t>L, Moretti U, Leone R. Epidemiology and characteristics of adverse drug reactions caused by drug-drug interactions. </a:t>
            </a:r>
            <a:r>
              <a:rPr lang="en-US" sz="1100" i="1" dirty="0"/>
              <a:t>Expert </a:t>
            </a:r>
            <a:r>
              <a:rPr lang="en-US" sz="1100" i="1" dirty="0" err="1"/>
              <a:t>Opin</a:t>
            </a:r>
            <a:r>
              <a:rPr lang="en-US" sz="1100" i="1" dirty="0"/>
              <a:t> Drug </a:t>
            </a:r>
            <a:r>
              <a:rPr lang="en-US" sz="1100" i="1" dirty="0" err="1"/>
              <a:t>Saf</a:t>
            </a:r>
            <a:r>
              <a:rPr lang="en-US" sz="1100" dirty="0"/>
              <a:t>. 2012;11(1):83-94. </a:t>
            </a:r>
            <a:r>
              <a:rPr lang="en-US" sz="1100" dirty="0"/>
              <a:t>doi:10.1517/14740338.2012.631910</a:t>
            </a:r>
          </a:p>
          <a:p>
            <a:pPr marL="257175" indent="-257175">
              <a:buAutoNum type="arabicPeriod"/>
            </a:pPr>
            <a:r>
              <a:rPr lang="en-US" sz="1100" dirty="0" err="1"/>
              <a:t>Dechanont</a:t>
            </a:r>
            <a:r>
              <a:rPr lang="en-US" sz="1100" dirty="0"/>
              <a:t> S, </a:t>
            </a:r>
            <a:r>
              <a:rPr lang="en-US" sz="1100" dirty="0" err="1"/>
              <a:t>Maphanta</a:t>
            </a:r>
            <a:r>
              <a:rPr lang="en-US" sz="1100" dirty="0"/>
              <a:t> S, </a:t>
            </a:r>
            <a:r>
              <a:rPr lang="en-US" sz="1100" dirty="0" err="1"/>
              <a:t>Butthum</a:t>
            </a:r>
            <a:r>
              <a:rPr lang="en-US" sz="1100" dirty="0"/>
              <a:t> B, </a:t>
            </a:r>
            <a:r>
              <a:rPr lang="en-US" sz="1100" dirty="0" err="1"/>
              <a:t>Kongkaew</a:t>
            </a:r>
            <a:r>
              <a:rPr lang="en-US" sz="1100" dirty="0"/>
              <a:t> C. Hospital admissions/visits associated with drug-drug interactions: a systematic review and meta-analysis. </a:t>
            </a:r>
            <a:r>
              <a:rPr lang="en-US" sz="1100" dirty="0" err="1"/>
              <a:t>Pharmacoepidemiol</a:t>
            </a:r>
            <a:r>
              <a:rPr lang="en-US" sz="1100" dirty="0"/>
              <a:t> Drug </a:t>
            </a:r>
            <a:r>
              <a:rPr lang="en-US" sz="1100" dirty="0" err="1"/>
              <a:t>Saf</a:t>
            </a:r>
            <a:r>
              <a:rPr lang="en-US" sz="1100" dirty="0"/>
              <a:t>. 2014;23(5):489-497. doi:10.1002/pds.3592.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314234" y="1314450"/>
            <a:ext cx="1392671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1896558" y="1600200"/>
            <a:ext cx="1355148" cy="12001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2777549" y="1943100"/>
            <a:ext cx="1353705" cy="1143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3660199" y="2343150"/>
            <a:ext cx="1417205" cy="120015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6" name="Oval 6"/>
          <p:cNvSpPr>
            <a:spLocks noChangeArrowheads="1"/>
          </p:cNvSpPr>
          <p:nvPr/>
        </p:nvSpPr>
        <p:spPr bwMode="auto">
          <a:xfrm>
            <a:off x="1432791" y="2057400"/>
            <a:ext cx="207818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7" name="Oval 7"/>
          <p:cNvSpPr>
            <a:spLocks noChangeArrowheads="1"/>
          </p:cNvSpPr>
          <p:nvPr/>
        </p:nvSpPr>
        <p:spPr bwMode="auto">
          <a:xfrm>
            <a:off x="1979181" y="2571750"/>
            <a:ext cx="308841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8" name="Oval 8"/>
          <p:cNvSpPr>
            <a:spLocks noChangeArrowheads="1"/>
          </p:cNvSpPr>
          <p:nvPr/>
        </p:nvSpPr>
        <p:spPr bwMode="auto">
          <a:xfrm>
            <a:off x="2249055" y="1771650"/>
            <a:ext cx="277091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9" name="Oval 9"/>
          <p:cNvSpPr>
            <a:spLocks noChangeArrowheads="1"/>
          </p:cNvSpPr>
          <p:nvPr/>
        </p:nvSpPr>
        <p:spPr bwMode="auto">
          <a:xfrm>
            <a:off x="2790826" y="1714500"/>
            <a:ext cx="28575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0" name="Oval 10"/>
          <p:cNvSpPr>
            <a:spLocks noChangeArrowheads="1"/>
          </p:cNvSpPr>
          <p:nvPr/>
        </p:nvSpPr>
        <p:spPr bwMode="auto">
          <a:xfrm>
            <a:off x="1981056" y="1428750"/>
            <a:ext cx="346364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4409354" y="2686050"/>
            <a:ext cx="1477818" cy="131445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3292" name="Oval 12"/>
          <p:cNvSpPr>
            <a:spLocks noChangeArrowheads="1"/>
          </p:cNvSpPr>
          <p:nvPr/>
        </p:nvSpPr>
        <p:spPr bwMode="auto">
          <a:xfrm>
            <a:off x="3298393" y="2171700"/>
            <a:ext cx="277091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3" name="Oval 13"/>
          <p:cNvSpPr>
            <a:spLocks noChangeArrowheads="1"/>
          </p:cNvSpPr>
          <p:nvPr/>
        </p:nvSpPr>
        <p:spPr bwMode="auto">
          <a:xfrm>
            <a:off x="3802929" y="2114550"/>
            <a:ext cx="207818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4" name="Oval 14"/>
          <p:cNvSpPr>
            <a:spLocks noChangeArrowheads="1"/>
          </p:cNvSpPr>
          <p:nvPr/>
        </p:nvSpPr>
        <p:spPr bwMode="auto">
          <a:xfrm>
            <a:off x="3835256" y="2457450"/>
            <a:ext cx="346364" cy="2286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5" name="Oval 15"/>
          <p:cNvSpPr>
            <a:spLocks noChangeArrowheads="1"/>
          </p:cNvSpPr>
          <p:nvPr/>
        </p:nvSpPr>
        <p:spPr bwMode="auto">
          <a:xfrm>
            <a:off x="1432791" y="1485900"/>
            <a:ext cx="207818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898381" y="1314450"/>
            <a:ext cx="346364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>
            <a:off x="1440873" y="1543050"/>
            <a:ext cx="369455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2256776" y="1885950"/>
            <a:ext cx="431512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>
            <a:off x="3283240" y="2286000"/>
            <a:ext cx="291523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>
            <a:off x="3882376" y="2514600"/>
            <a:ext cx="431512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1" name="Oval 21"/>
          <p:cNvSpPr>
            <a:spLocks noChangeArrowheads="1"/>
          </p:cNvSpPr>
          <p:nvPr/>
        </p:nvSpPr>
        <p:spPr bwMode="auto">
          <a:xfrm>
            <a:off x="4705640" y="2800350"/>
            <a:ext cx="291523" cy="3429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4766470" y="2857500"/>
            <a:ext cx="492125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3" name="Oval 23"/>
          <p:cNvSpPr>
            <a:spLocks noChangeArrowheads="1"/>
          </p:cNvSpPr>
          <p:nvPr/>
        </p:nvSpPr>
        <p:spPr bwMode="auto">
          <a:xfrm>
            <a:off x="4485770" y="3657600"/>
            <a:ext cx="307398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330076" y="913441"/>
            <a:ext cx="381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Prescriber</a:t>
            </a:r>
            <a:r>
              <a:rPr lang="ja-JP" altLang="en-US" sz="2000" b="1" dirty="0"/>
              <a:t>’</a:t>
            </a:r>
            <a:r>
              <a:rPr lang="en-US" sz="2000" b="1" dirty="0"/>
              <a:t>s Knowledge</a:t>
            </a: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3197285" y="1245295"/>
            <a:ext cx="35329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Computer Screening </a:t>
            </a: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3820739" y="1603563"/>
            <a:ext cx="381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Pharmacist</a:t>
            </a:r>
            <a:r>
              <a:rPr lang="ja-JP" altLang="en-US" sz="2000" b="1" dirty="0"/>
              <a:t>’</a:t>
            </a:r>
            <a:r>
              <a:rPr lang="en-US" sz="2000" b="1" dirty="0"/>
              <a:t>s Knowledge</a:t>
            </a:r>
          </a:p>
        </p:txBody>
      </p:sp>
      <p:sp>
        <p:nvSpPr>
          <p:cNvPr id="353307" name="Oval 27"/>
          <p:cNvSpPr>
            <a:spLocks noChangeArrowheads="1"/>
          </p:cNvSpPr>
          <p:nvPr/>
        </p:nvSpPr>
        <p:spPr bwMode="auto">
          <a:xfrm>
            <a:off x="2825318" y="2571750"/>
            <a:ext cx="277091" cy="171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2151170" y="4114801"/>
            <a:ext cx="25933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/>
              <a:t>Latent Failures</a:t>
            </a: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4669042" y="1988245"/>
            <a:ext cx="3186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Patient Risk Factors</a:t>
            </a:r>
          </a:p>
        </p:txBody>
      </p:sp>
      <p:sp>
        <p:nvSpPr>
          <p:cNvPr id="353310" name="Oval 30"/>
          <p:cNvSpPr>
            <a:spLocks noChangeArrowheads="1"/>
          </p:cNvSpPr>
          <p:nvPr/>
        </p:nvSpPr>
        <p:spPr bwMode="auto">
          <a:xfrm>
            <a:off x="2187720" y="2171700"/>
            <a:ext cx="415636" cy="285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1" name="Oval 31"/>
          <p:cNvSpPr>
            <a:spLocks noChangeArrowheads="1"/>
          </p:cNvSpPr>
          <p:nvPr/>
        </p:nvSpPr>
        <p:spPr bwMode="auto">
          <a:xfrm>
            <a:off x="1907454" y="1885950"/>
            <a:ext cx="207818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2" name="Rectangle 32"/>
          <p:cNvSpPr>
            <a:spLocks noChangeArrowheads="1"/>
          </p:cNvSpPr>
          <p:nvPr/>
        </p:nvSpPr>
        <p:spPr bwMode="auto">
          <a:xfrm>
            <a:off x="5085629" y="3028950"/>
            <a:ext cx="1477818" cy="12573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000" dirty="0">
              <a:solidFill>
                <a:srgbClr val="CC3399"/>
              </a:solidFill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6465153" y="2666361"/>
            <a:ext cx="25327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Patient Education</a:t>
            </a: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309631" y="3016944"/>
            <a:ext cx="1801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/>
              <a:t>Monitoring</a:t>
            </a:r>
          </a:p>
        </p:txBody>
      </p:sp>
      <p:sp>
        <p:nvSpPr>
          <p:cNvPr id="353315" name="Line 35"/>
          <p:cNvSpPr>
            <a:spLocks noChangeShapeType="1"/>
          </p:cNvSpPr>
          <p:nvPr/>
        </p:nvSpPr>
        <p:spPr bwMode="auto">
          <a:xfrm flipH="1">
            <a:off x="4079370" y="2228850"/>
            <a:ext cx="307398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16" name="Oval 36"/>
          <p:cNvSpPr>
            <a:spLocks noChangeArrowheads="1"/>
          </p:cNvSpPr>
          <p:nvPr/>
        </p:nvSpPr>
        <p:spPr bwMode="auto">
          <a:xfrm>
            <a:off x="5368781" y="3657600"/>
            <a:ext cx="346364" cy="2286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7" name="Oval 37"/>
          <p:cNvSpPr>
            <a:spLocks noChangeArrowheads="1"/>
          </p:cNvSpPr>
          <p:nvPr/>
        </p:nvSpPr>
        <p:spPr bwMode="auto">
          <a:xfrm>
            <a:off x="5577609" y="3143250"/>
            <a:ext cx="300182" cy="3429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7904804" y="3929952"/>
            <a:ext cx="10852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ADR</a:t>
            </a: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966355" y="800100"/>
            <a:ext cx="1039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/>
              <a:t>A + B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914401" y="68154"/>
            <a:ext cx="7045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3600" b="1" dirty="0" smtClean="0">
                <a:solidFill>
                  <a:srgbClr val="002B5E"/>
                </a:solidFill>
              </a:rPr>
              <a:t>“</a:t>
            </a:r>
            <a:r>
              <a:rPr lang="en-US" sz="3600" b="1" dirty="0">
                <a:solidFill>
                  <a:srgbClr val="002B5E"/>
                </a:solidFill>
              </a:rPr>
              <a:t>When the Holes Line Up</a:t>
            </a:r>
            <a:r>
              <a:rPr lang="ja-JP" altLang="en-US" sz="3600" b="1" dirty="0">
                <a:solidFill>
                  <a:srgbClr val="002B5E"/>
                </a:solidFill>
              </a:rPr>
              <a:t>”</a:t>
            </a:r>
            <a:endParaRPr lang="en-US" sz="3600" b="1" dirty="0">
              <a:solidFill>
                <a:srgbClr val="002B5E"/>
              </a:solidFill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844107" y="3223453"/>
            <a:ext cx="17318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/>
              <a:t>Defenses</a:t>
            </a:r>
          </a:p>
        </p:txBody>
      </p:sp>
      <p:sp>
        <p:nvSpPr>
          <p:cNvPr id="353322" name="Line 42"/>
          <p:cNvSpPr>
            <a:spLocks noChangeShapeType="1"/>
          </p:cNvSpPr>
          <p:nvPr/>
        </p:nvSpPr>
        <p:spPr bwMode="auto">
          <a:xfrm flipV="1">
            <a:off x="2080852" y="2628900"/>
            <a:ext cx="469035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3" name="Line 43"/>
          <p:cNvSpPr>
            <a:spLocks noChangeShapeType="1"/>
          </p:cNvSpPr>
          <p:nvPr/>
        </p:nvSpPr>
        <p:spPr bwMode="auto">
          <a:xfrm flipV="1">
            <a:off x="2140240" y="2914650"/>
            <a:ext cx="799523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4" name="Line 44"/>
          <p:cNvSpPr>
            <a:spLocks noChangeShapeType="1"/>
          </p:cNvSpPr>
          <p:nvPr/>
        </p:nvSpPr>
        <p:spPr bwMode="auto">
          <a:xfrm flipV="1">
            <a:off x="2281743" y="3143250"/>
            <a:ext cx="1438853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5" name="Oval 45"/>
          <p:cNvSpPr>
            <a:spLocks noChangeArrowheads="1"/>
          </p:cNvSpPr>
          <p:nvPr/>
        </p:nvSpPr>
        <p:spPr bwMode="auto">
          <a:xfrm>
            <a:off x="3973152" y="3200400"/>
            <a:ext cx="215035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6" name="Oval 46"/>
          <p:cNvSpPr>
            <a:spLocks noChangeArrowheads="1"/>
          </p:cNvSpPr>
          <p:nvPr/>
        </p:nvSpPr>
        <p:spPr bwMode="auto">
          <a:xfrm>
            <a:off x="5360700" y="2800350"/>
            <a:ext cx="184727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7" name="Oval 47"/>
          <p:cNvSpPr>
            <a:spLocks noChangeArrowheads="1"/>
          </p:cNvSpPr>
          <p:nvPr/>
        </p:nvSpPr>
        <p:spPr bwMode="auto">
          <a:xfrm>
            <a:off x="1903991" y="2286000"/>
            <a:ext cx="138545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685800" y="4629150"/>
            <a:ext cx="7721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i="1" dirty="0"/>
              <a:t>Hansten PD, Horn JR. Modified from: James Reason, Human Error, 1990</a:t>
            </a:r>
          </a:p>
        </p:txBody>
      </p:sp>
      <p:sp>
        <p:nvSpPr>
          <p:cNvPr id="353329" name="Line 49"/>
          <p:cNvSpPr>
            <a:spLocks noChangeShapeType="1"/>
          </p:cNvSpPr>
          <p:nvPr/>
        </p:nvSpPr>
        <p:spPr bwMode="auto">
          <a:xfrm flipV="1">
            <a:off x="4091709" y="3771900"/>
            <a:ext cx="554182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0" name="Rectangle 50"/>
          <p:cNvSpPr>
            <a:spLocks noChangeArrowheads="1"/>
          </p:cNvSpPr>
          <p:nvPr/>
        </p:nvSpPr>
        <p:spPr bwMode="auto">
          <a:xfrm>
            <a:off x="6031852" y="3429000"/>
            <a:ext cx="1415761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5738655" y="2338829"/>
            <a:ext cx="28935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Drug Administration</a:t>
            </a:r>
          </a:p>
        </p:txBody>
      </p:sp>
      <p:sp>
        <p:nvSpPr>
          <p:cNvPr id="353332" name="Oval 52"/>
          <p:cNvSpPr>
            <a:spLocks noChangeArrowheads="1"/>
          </p:cNvSpPr>
          <p:nvPr/>
        </p:nvSpPr>
        <p:spPr bwMode="auto">
          <a:xfrm>
            <a:off x="6795367" y="3657600"/>
            <a:ext cx="43006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3333" name="Line 53"/>
          <p:cNvSpPr>
            <a:spLocks noChangeShapeType="1"/>
          </p:cNvSpPr>
          <p:nvPr/>
        </p:nvSpPr>
        <p:spPr bwMode="auto">
          <a:xfrm>
            <a:off x="6889823" y="3714750"/>
            <a:ext cx="985693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4" name="Line 54"/>
          <p:cNvSpPr>
            <a:spLocks noChangeShapeType="1"/>
          </p:cNvSpPr>
          <p:nvPr/>
        </p:nvSpPr>
        <p:spPr bwMode="auto">
          <a:xfrm>
            <a:off x="5646017" y="3200400"/>
            <a:ext cx="49356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5" name="Oval 55"/>
          <p:cNvSpPr>
            <a:spLocks noChangeArrowheads="1"/>
          </p:cNvSpPr>
          <p:nvPr/>
        </p:nvSpPr>
        <p:spPr bwMode="auto">
          <a:xfrm>
            <a:off x="6176531" y="4057650"/>
            <a:ext cx="245341" cy="1714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6" name="Oval 56"/>
          <p:cNvSpPr>
            <a:spLocks noChangeArrowheads="1"/>
          </p:cNvSpPr>
          <p:nvPr/>
        </p:nvSpPr>
        <p:spPr bwMode="auto">
          <a:xfrm>
            <a:off x="5430477" y="4057650"/>
            <a:ext cx="246784" cy="17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7" name="Line 57"/>
          <p:cNvSpPr>
            <a:spLocks noChangeShapeType="1"/>
          </p:cNvSpPr>
          <p:nvPr/>
        </p:nvSpPr>
        <p:spPr bwMode="auto">
          <a:xfrm flipV="1">
            <a:off x="4252985" y="4171950"/>
            <a:ext cx="1239694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48442" y="2134492"/>
            <a:ext cx="2110798" cy="1318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2266950"/>
            <a:ext cx="3742944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128576"/>
            <a:ext cx="87630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 spc="-5" dirty="0" smtClean="0"/>
              <a:t>Harm from Exposure to </a:t>
            </a:r>
            <a:r>
              <a:rPr lang="en-US" sz="4000" spc="-15" dirty="0" smtClean="0"/>
              <a:t>PDDIs</a:t>
            </a:r>
            <a:endParaRPr sz="4000" spc="-15" dirty="0"/>
          </a:p>
        </p:txBody>
      </p:sp>
      <p:sp>
        <p:nvSpPr>
          <p:cNvPr id="5" name="object 5"/>
          <p:cNvSpPr txBox="1"/>
          <p:nvPr/>
        </p:nvSpPr>
        <p:spPr>
          <a:xfrm>
            <a:off x="84836" y="1209250"/>
            <a:ext cx="6040882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…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can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2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 smtClean="0">
                <a:solidFill>
                  <a:srgbClr val="001F5F"/>
                </a:solidFill>
                <a:latin typeface="Calibri"/>
                <a:cs typeface="Calibri"/>
              </a:rPr>
              <a:t>mitigated</a:t>
            </a:r>
            <a:r>
              <a:rPr lang="en-US" sz="2200" spc="-15" dirty="0" smtClean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200" spc="-10" dirty="0" smtClean="0">
                <a:solidFill>
                  <a:srgbClr val="001F5F"/>
                </a:solidFill>
                <a:latin typeface="Calibri"/>
                <a:cs typeface="Calibri"/>
              </a:rPr>
              <a:t>by </a:t>
            </a:r>
            <a:r>
              <a:rPr lang="en-US" sz="2200" spc="-10" dirty="0" smtClean="0">
                <a:solidFill>
                  <a:srgbClr val="001F5F"/>
                </a:solidFill>
                <a:latin typeface="Calibri"/>
                <a:cs typeface="Calibri"/>
              </a:rPr>
              <a:t>clinical decision support (</a:t>
            </a:r>
            <a:r>
              <a:rPr sz="2200" dirty="0" smtClean="0">
                <a:solidFill>
                  <a:srgbClr val="001F5F"/>
                </a:solidFill>
                <a:latin typeface="Calibri"/>
                <a:cs typeface="Calibri"/>
              </a:rPr>
              <a:t>CDS</a:t>
            </a:r>
            <a:r>
              <a:rPr lang="en-US" sz="2200" dirty="0" smtClean="0">
                <a:solidFill>
                  <a:srgbClr val="001F5F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81571" y="3364991"/>
            <a:ext cx="1680972" cy="1679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754239" y="4394708"/>
            <a:ext cx="1116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y  </a:t>
            </a:r>
            <a:r>
              <a:rPr sz="1800" spc="-10" dirty="0">
                <a:latin typeface="Calibri"/>
                <a:cs typeface="Calibri"/>
              </a:rPr>
              <a:t>filtered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20996" y="3102864"/>
            <a:ext cx="1103376" cy="11018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75123" y="4303267"/>
            <a:ext cx="1922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presented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at appropriate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1571" y="1179146"/>
            <a:ext cx="244144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relevant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latin typeface="Calibri"/>
                <a:cs typeface="Calibri"/>
              </a:rPr>
              <a:t>reference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information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20996" y="1784631"/>
            <a:ext cx="848868" cy="838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522"/>
            <a:ext cx="8534400" cy="1354217"/>
          </a:xfrm>
        </p:spPr>
        <p:txBody>
          <a:bodyPr/>
          <a:lstStyle/>
          <a:p>
            <a:r>
              <a:rPr lang="en-US" dirty="0" smtClean="0"/>
              <a:t>The PDDI CDS information </a:t>
            </a:r>
            <a:r>
              <a:rPr lang="en-US" dirty="0"/>
              <a:t>p</a:t>
            </a:r>
            <a:r>
              <a:rPr lang="en-US" dirty="0" smtClean="0"/>
              <a:t>aradox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23950"/>
            <a:ext cx="6858000" cy="20627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4818" y="3176977"/>
            <a:ext cx="661912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https://www.redcanary.com/blog/alert-fatigue-how-to-tune-out-the-noise</a:t>
            </a:r>
            <a:r>
              <a:rPr lang="en-US" sz="1050" dirty="0">
                <a:hlinkClick r:id="rId3"/>
              </a:rPr>
              <a:t>/</a:t>
            </a:r>
            <a:r>
              <a:rPr lang="en-US" sz="1050" dirty="0"/>
              <a:t> </a:t>
            </a:r>
            <a:endParaRPr lang="en-US" sz="105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1208" y="3638550"/>
            <a:ext cx="7186346" cy="1077067"/>
          </a:xfrm>
        </p:spPr>
        <p:txBody>
          <a:bodyPr/>
          <a:lstStyle/>
          <a:p>
            <a:r>
              <a:rPr lang="en-US" altLang="en-US" dirty="0" smtClean="0">
                <a:latin typeface="Avenir LT Std 65 Medium" charset="0"/>
              </a:rPr>
              <a:t>Clinicians want accurate and actionable PDDI information but…</a:t>
            </a:r>
          </a:p>
          <a:p>
            <a:r>
              <a:rPr lang="en-US" altLang="en-US" dirty="0" smtClean="0">
                <a:latin typeface="Avenir LT Std 65 Medium" charset="0"/>
              </a:rPr>
              <a:t>…PDDI CDS systems often contribute to alert fatigue</a:t>
            </a:r>
          </a:p>
          <a:p>
            <a:pPr lvl="1"/>
            <a:endParaRPr lang="en-US" altLang="en-US" dirty="0" smtClean="0">
              <a:latin typeface="Avenir LT Std 65 Medium" charset="0"/>
            </a:endParaRPr>
          </a:p>
          <a:p>
            <a:pPr lvl="1"/>
            <a:endParaRPr lang="en-US" altLang="en-US" dirty="0" smtClean="0">
              <a:latin typeface="Avenir LT Std 65 Medium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57150"/>
            <a:ext cx="5943600" cy="677108"/>
          </a:xfrm>
        </p:spPr>
        <p:txBody>
          <a:bodyPr/>
          <a:lstStyle/>
          <a:p>
            <a:r>
              <a:rPr lang="en-US" altLang="en-US" dirty="0" smtClean="0">
                <a:latin typeface="Avenir LT Std 55 Roman" charset="0"/>
              </a:rPr>
              <a:t>Key point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7289515" cy="1846659"/>
          </a:xfrm>
        </p:spPr>
        <p:txBody>
          <a:bodyPr/>
          <a:lstStyle/>
          <a:p>
            <a:r>
              <a:rPr lang="en-US" altLang="en-US" sz="2800" dirty="0" smtClean="0">
                <a:latin typeface="Avenir LT Std 65 Medium" charset="0"/>
              </a:rPr>
              <a:t>PDDI CDS systems have high sensitivity but poor specificity. Specificity can be improved by </a:t>
            </a:r>
            <a:r>
              <a:rPr lang="en-US" altLang="en-US" sz="2800" i="1" dirty="0" smtClean="0">
                <a:latin typeface="Avenir LT Std 65 Medium" charset="0"/>
              </a:rPr>
              <a:t>contextualizing</a:t>
            </a:r>
            <a:r>
              <a:rPr lang="en-US" altLang="en-US" sz="2800" dirty="0" smtClean="0">
                <a:latin typeface="Avenir LT Std 65 Medium" charset="0"/>
              </a:rPr>
              <a:t> alerts to each patient case.</a:t>
            </a:r>
          </a:p>
          <a:p>
            <a:pPr lvl="1"/>
            <a:endParaRPr lang="en-US" altLang="en-US" dirty="0" smtClean="0">
              <a:latin typeface="Avenir LT Std 65 Medium" charset="0"/>
            </a:endParaRPr>
          </a:p>
          <a:p>
            <a:pPr lvl="1"/>
            <a:endParaRPr lang="en-US" altLang="en-US" dirty="0" smtClean="0">
              <a:latin typeface="Avenir LT Std 65 Medium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90667"/>
            <a:ext cx="8458200" cy="553998"/>
          </a:xfrm>
        </p:spPr>
        <p:txBody>
          <a:bodyPr/>
          <a:lstStyle/>
          <a:p>
            <a:r>
              <a:rPr lang="en-US" altLang="en-US" sz="3600" dirty="0" smtClean="0">
                <a:latin typeface="Avenir LT Std 55 Roman" charset="0"/>
              </a:rPr>
              <a:t>Example </a:t>
            </a:r>
            <a:r>
              <a:rPr lang="en-US" altLang="en-US" sz="3600" dirty="0">
                <a:latin typeface="Avenir LT Std 55 Roman" charset="0"/>
              </a:rPr>
              <a:t>of need </a:t>
            </a:r>
            <a:r>
              <a:rPr lang="en-US" altLang="en-US" sz="3600" dirty="0" smtClean="0">
                <a:latin typeface="Avenir LT Std 55 Roman" charset="0"/>
              </a:rPr>
              <a:t>for Contextualization</a:t>
            </a:r>
            <a:endParaRPr lang="en-US" altLang="en-US" sz="3600" dirty="0" smtClean="0">
              <a:latin typeface="Avenir LT Std 55 Roma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95350"/>
            <a:ext cx="7848600" cy="2954655"/>
          </a:xfrm>
        </p:spPr>
        <p:txBody>
          <a:bodyPr/>
          <a:lstStyle/>
          <a:p>
            <a:r>
              <a:rPr lang="en-US" sz="3200" dirty="0" smtClean="0"/>
              <a:t>Warfarin PDDIs: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Warfarin </a:t>
            </a:r>
            <a:r>
              <a:rPr lang="en-US" sz="2600" dirty="0" smtClean="0"/>
              <a:t>and Non-steroidal </a:t>
            </a:r>
            <a:r>
              <a:rPr lang="en-US" sz="2600" dirty="0" smtClean="0"/>
              <a:t>anti-inflammatory </a:t>
            </a:r>
            <a:r>
              <a:rPr lang="en-US" sz="2600" dirty="0" smtClean="0"/>
              <a:t>drugs </a:t>
            </a:r>
            <a:r>
              <a:rPr lang="en-US" sz="2600" dirty="0" smtClean="0"/>
              <a:t>(NSAID)</a:t>
            </a:r>
            <a:endParaRPr lang="en-US" sz="2600" dirty="0" smtClean="0"/>
          </a:p>
          <a:p>
            <a:pPr lvl="1"/>
            <a:r>
              <a:rPr lang="en-US" sz="2800" dirty="0" smtClean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 Warfarin and antidepressants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 Warfarin and salicylate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8595"/>
            <a:ext cx="7467600" cy="1107996"/>
          </a:xfrm>
        </p:spPr>
        <p:txBody>
          <a:bodyPr/>
          <a:lstStyle/>
          <a:p>
            <a:r>
              <a:rPr lang="en-US" altLang="en-US" sz="3600" dirty="0">
                <a:latin typeface="Avenir LT Std 55 Roman" charset="0"/>
              </a:rPr>
              <a:t>Contextualization example</a:t>
            </a:r>
            <a:r>
              <a:rPr lang="en-US" altLang="en-US" sz="3600" dirty="0">
                <a:latin typeface="Avenir LT Std 55 Roman" charset="0"/>
              </a:rPr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895351"/>
            <a:ext cx="7696200" cy="4114800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Well known </a:t>
            </a:r>
            <a:r>
              <a:rPr lang="en-US" sz="2400" dirty="0" smtClean="0"/>
              <a:t>interactions </a:t>
            </a:r>
            <a:r>
              <a:rPr lang="en-US" sz="2400" dirty="0" smtClean="0"/>
              <a:t>and very common </a:t>
            </a:r>
            <a:r>
              <a:rPr lang="en-US" sz="2400" dirty="0" smtClean="0"/>
              <a:t>alerts </a:t>
            </a:r>
            <a:r>
              <a:rPr lang="en-US" sz="2400" dirty="0" smtClean="0"/>
              <a:t>in some settings</a:t>
            </a:r>
          </a:p>
          <a:p>
            <a:pPr lvl="2"/>
            <a:r>
              <a:rPr lang="en-US" sz="2400" i="1" dirty="0"/>
              <a:t>With no contextualization, </a:t>
            </a:r>
            <a:r>
              <a:rPr lang="en-US" sz="2400" i="1" dirty="0" smtClean="0"/>
              <a:t>alerts fire </a:t>
            </a:r>
            <a:r>
              <a:rPr lang="en-US" sz="2400" i="1" dirty="0"/>
              <a:t>upon every concomitant medication request</a:t>
            </a:r>
          </a:p>
          <a:p>
            <a:pPr lvl="2"/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Contextual </a:t>
            </a:r>
            <a:r>
              <a:rPr lang="en-US" sz="2400" dirty="0" smtClean="0"/>
              <a:t>factors: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Specific dose/formulation of the interactin</a:t>
            </a:r>
            <a:r>
              <a:rPr lang="en-US" sz="2400" dirty="0" smtClean="0"/>
              <a:t>g drug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Age</a:t>
            </a: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Prior </a:t>
            </a:r>
            <a:r>
              <a:rPr lang="en-US" sz="2400" dirty="0" smtClean="0"/>
              <a:t>history of </a:t>
            </a:r>
            <a:r>
              <a:rPr lang="en-US" sz="2400" dirty="0" smtClean="0"/>
              <a:t>bleed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</a:t>
            </a:r>
            <a:r>
              <a:rPr lang="en-US" sz="2400" dirty="0" smtClean="0"/>
              <a:t>conferring or mitigating concomitant medications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6F43F42-909E-42E8-BDB9-C42787CF0C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735</Words>
  <Application>Microsoft Office PowerPoint</Application>
  <PresentationFormat>On-screen Show (16:9)</PresentationFormat>
  <Paragraphs>148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MS PGothic</vt:lpstr>
      <vt:lpstr>MS PGothic</vt:lpstr>
      <vt:lpstr>Arial</vt:lpstr>
      <vt:lpstr>Arial Unicode MS</vt:lpstr>
      <vt:lpstr>Avenir LT Std 55 Roman</vt:lpstr>
      <vt:lpstr>Avenir LT Std 65 Medium</vt:lpstr>
      <vt:lpstr>Calibri</vt:lpstr>
      <vt:lpstr>Office Theme</vt:lpstr>
      <vt:lpstr>Contextualized drug-drug interaction decision support</vt:lpstr>
      <vt:lpstr>Potential drug-drug interactions (PDDIs)</vt:lpstr>
      <vt:lpstr>Clues about the frequency of harm</vt:lpstr>
      <vt:lpstr>PowerPoint Presentation</vt:lpstr>
      <vt:lpstr>Harm from Exposure to PDDIs</vt:lpstr>
      <vt:lpstr>The PDDI CDS information paradox</vt:lpstr>
      <vt:lpstr>Key point</vt:lpstr>
      <vt:lpstr>Example of need for Contextualization</vt:lpstr>
      <vt:lpstr>Contextualization example…</vt:lpstr>
      <vt:lpstr>PowerPoint Presentation</vt:lpstr>
      <vt:lpstr>PowerPoint Presentation</vt:lpstr>
      <vt:lpstr>PowerPoint Presentation</vt:lpstr>
      <vt:lpstr>Contextualization example…</vt:lpstr>
      <vt:lpstr>Contextualization example…</vt:lpstr>
      <vt:lpstr>Contextualization example…</vt:lpstr>
      <vt:lpstr>Contextualization example…</vt:lpstr>
      <vt:lpstr>Contextualized PDDI alerting projects</vt:lpstr>
      <vt:lpstr>Contextualized PDDI alerting projects …</vt:lpstr>
      <vt:lpstr>PDDI CDS - Services Based Architecture</vt:lpstr>
      <vt:lpstr>PDDI CDS Service – Response Information Model</vt:lpstr>
      <vt:lpstr>Contextualized PDDI alerting projects …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Oya Beyan</dc:creator>
  <cp:lastModifiedBy>Boyce, Richard David</cp:lastModifiedBy>
  <cp:revision>140</cp:revision>
  <dcterms:created xsi:type="dcterms:W3CDTF">2019-09-18T13:58:35Z</dcterms:created>
  <dcterms:modified xsi:type="dcterms:W3CDTF">2019-10-05T19:38:16Z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2019-09-18T00:00:00Z</vt:filetime>
  </property>
</Properties>
</file>