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3"/>
  </p:notesMasterIdLst>
  <p:sldIdLst>
    <p:sldId id="256" r:id="rId2"/>
    <p:sldId id="257" r:id="rId3"/>
    <p:sldId id="258" r:id="rId4"/>
    <p:sldId id="259" r:id="rId5"/>
    <p:sldId id="270" r:id="rId6"/>
    <p:sldId id="290" r:id="rId7"/>
    <p:sldId id="260" r:id="rId8"/>
    <p:sldId id="261" r:id="rId9"/>
    <p:sldId id="272" r:id="rId10"/>
    <p:sldId id="273" r:id="rId11"/>
    <p:sldId id="274" r:id="rId12"/>
    <p:sldId id="275" r:id="rId13"/>
    <p:sldId id="278" r:id="rId14"/>
    <p:sldId id="262" r:id="rId15"/>
    <p:sldId id="263" r:id="rId16"/>
    <p:sldId id="264" r:id="rId17"/>
    <p:sldId id="265" r:id="rId18"/>
    <p:sldId id="266" r:id="rId19"/>
    <p:sldId id="267" r:id="rId20"/>
    <p:sldId id="268" r:id="rId21"/>
    <p:sldId id="269" r:id="rId22"/>
    <p:sldId id="279" r:id="rId23"/>
    <p:sldId id="287" r:id="rId24"/>
    <p:sldId id="280" r:id="rId25"/>
    <p:sldId id="281" r:id="rId26"/>
    <p:sldId id="282" r:id="rId27"/>
    <p:sldId id="283" r:id="rId28"/>
    <p:sldId id="284" r:id="rId29"/>
    <p:sldId id="285" r:id="rId30"/>
    <p:sldId id="286" r:id="rId31"/>
    <p:sldId id="288"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64" d="100"/>
          <a:sy n="64" d="100"/>
        </p:scale>
        <p:origin x="-2048"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4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13339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d100f51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dd100f518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1200"/>
              </a:spcAft>
              <a:buNone/>
            </a:pPr>
            <a:endParaRPr/>
          </a:p>
        </p:txBody>
      </p:sp>
      <p:sp>
        <p:nvSpPr>
          <p:cNvPr id="235" name="Google Shape;235;g5dd100f518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de380a3a3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de380a3a3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5de380a3a3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de380a3a3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de380a3a3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5de380a3a3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de380a3a3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de380a3a3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5de380a3a3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de380a3a3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de380a3a3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5de380a3a3_0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de380a3a3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de380a3a3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5de380a3a3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dd100f518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dd100f518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5dd100f518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de380a3a3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de380a3a3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5de380a3a3_0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dd67d4e0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dd67d4e0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5dd67d4e0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de380a3a3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de380a3a3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1200"/>
              </a:spcAft>
              <a:buClr>
                <a:schemeClr val="dk1"/>
              </a:buClr>
              <a:buSzPts val="1100"/>
              <a:buFont typeface="Arial"/>
              <a:buNone/>
            </a:pPr>
            <a:endParaRPr/>
          </a:p>
        </p:txBody>
      </p:sp>
      <p:sp>
        <p:nvSpPr>
          <p:cNvPr id="132" name="Google Shape;132;g5de380a3a3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dd67d4e00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00012" lvl="0" indent="-100012" algn="l" rtl="0">
              <a:spcBef>
                <a:spcPts val="100"/>
              </a:spcBef>
              <a:spcAft>
                <a:spcPts val="0"/>
              </a:spcAft>
              <a:buClr>
                <a:srgbClr val="6B0B1F"/>
              </a:buClr>
              <a:buSzPts val="900"/>
              <a:buFont typeface="Garamond"/>
              <a:buChar char="•"/>
            </a:pPr>
            <a:endParaRPr sz="900">
              <a:solidFill>
                <a:schemeClr val="dk1"/>
              </a:solidFill>
              <a:latin typeface="Garamond"/>
              <a:ea typeface="Garamond"/>
              <a:cs typeface="Garamond"/>
              <a:sym typeface="Garamond"/>
            </a:endParaRPr>
          </a:p>
        </p:txBody>
      </p:sp>
      <p:sp>
        <p:nvSpPr>
          <p:cNvPr id="358" name="Google Shape;358;g5dd67d4e00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de380a3a3_0_3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5de380a3a3_0_3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5de380a3a3_0_3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de380a3a3_0_5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6" name="Google Shape;226;g5de380a3a3_0_5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 name="Google Shape;27;p3"/>
          <p:cNvPicPr preferRelativeResize="0"/>
          <p:nvPr userDrawn="1"/>
        </p:nvPicPr>
        <p:blipFill>
          <a:blip r:embed="rId2">
            <a:alphaModFix/>
          </a:blip>
          <a:stretch>
            <a:fillRect/>
          </a:stretch>
        </p:blipFill>
        <p:spPr>
          <a:xfrm>
            <a:off x="535700" y="6205088"/>
            <a:ext cx="546675" cy="546675"/>
          </a:xfrm>
          <a:prstGeom prst="rect">
            <a:avLst/>
          </a:prstGeom>
          <a:noFill/>
          <a:ln>
            <a:noFill/>
          </a:ln>
        </p:spPr>
      </p:pic>
      <p:pic>
        <p:nvPicPr>
          <p:cNvPr id="8" name="Google Shape;26;p3"/>
          <p:cNvPicPr preferRelativeResize="0"/>
          <p:nvPr userDrawn="1"/>
        </p:nvPicPr>
        <p:blipFill rotWithShape="1">
          <a:blip r:embed="rId3">
            <a:alphaModFix/>
          </a:blip>
          <a:srcRect/>
          <a:stretch/>
        </p:blipFill>
        <p:spPr>
          <a:xfrm>
            <a:off x="8186402" y="6115776"/>
            <a:ext cx="671848" cy="7252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206000" y="170200"/>
            <a:ext cx="8714400" cy="524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mbria"/>
              <a:buNone/>
              <a:defRPr>
                <a:latin typeface="Cambria"/>
                <a:ea typeface="Cambria"/>
                <a:cs typeface="Cambria"/>
                <a:sym typeface="Cambri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7" name="Google Shape;87;p13"/>
          <p:cNvSpPr txBox="1">
            <a:spLocks noGrp="1"/>
          </p:cNvSpPr>
          <p:nvPr>
            <p:ph type="body" idx="1"/>
          </p:nvPr>
        </p:nvSpPr>
        <p:spPr>
          <a:xfrm>
            <a:off x="311700" y="1383217"/>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88" name="Google Shape;88;p1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p:nvPr/>
        </p:nvSpPr>
        <p:spPr>
          <a:xfrm>
            <a:off x="0" y="0"/>
            <a:ext cx="9144000" cy="7758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txBox="1">
            <a:spLocks noGrp="1"/>
          </p:cNvSpPr>
          <p:nvPr>
            <p:ph type="title" hasCustomPrompt="1"/>
          </p:nvPr>
        </p:nvSpPr>
        <p:spPr>
          <a:xfrm>
            <a:off x="628650" y="185738"/>
            <a:ext cx="7886700" cy="5901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smtClean="0"/>
              <a:t>\</a:t>
            </a:r>
            <a:endParaRPr dirty="0"/>
          </a:p>
        </p:txBody>
      </p:sp>
      <p:sp>
        <p:nvSpPr>
          <p:cNvPr id="24" name="Google Shape;24;p3"/>
          <p:cNvSpPr txBox="1">
            <a:spLocks noGrp="1"/>
          </p:cNvSpPr>
          <p:nvPr>
            <p:ph type="body" idx="1"/>
          </p:nvPr>
        </p:nvSpPr>
        <p:spPr>
          <a:xfrm>
            <a:off x="628650" y="961593"/>
            <a:ext cx="7886700" cy="521550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750"/>
              </a:spcBef>
              <a:spcAft>
                <a:spcPts val="0"/>
              </a:spcAft>
              <a:buClr>
                <a:schemeClr val="dk1"/>
              </a:buClr>
              <a:buSzPts val="2000"/>
              <a:buChar char="•"/>
              <a:defRPr sz="2000">
                <a:latin typeface="Garamond"/>
                <a:ea typeface="Garamond"/>
                <a:cs typeface="Garamond"/>
                <a:sym typeface="Garamond"/>
              </a:defRPr>
            </a:lvl1pPr>
            <a:lvl2pPr marL="914400" lvl="1" indent="-342900" algn="l">
              <a:lnSpc>
                <a:spcPct val="90000"/>
              </a:lnSpc>
              <a:spcBef>
                <a:spcPts val="375"/>
              </a:spcBef>
              <a:spcAft>
                <a:spcPts val="0"/>
              </a:spcAft>
              <a:buClr>
                <a:schemeClr val="dk1"/>
              </a:buClr>
              <a:buSzPts val="1800"/>
              <a:buChar char="•"/>
              <a:defRPr>
                <a:latin typeface="Garamond"/>
                <a:ea typeface="Garamond"/>
                <a:cs typeface="Garamond"/>
                <a:sym typeface="Garamond"/>
              </a:defRPr>
            </a:lvl2pPr>
            <a:lvl3pPr marL="1371600" lvl="2" indent="-330200" algn="l">
              <a:lnSpc>
                <a:spcPct val="90000"/>
              </a:lnSpc>
              <a:spcBef>
                <a:spcPts val="375"/>
              </a:spcBef>
              <a:spcAft>
                <a:spcPts val="0"/>
              </a:spcAft>
              <a:buClr>
                <a:schemeClr val="dk1"/>
              </a:buClr>
              <a:buSzPts val="1600"/>
              <a:buChar char="•"/>
              <a:defRPr sz="1600">
                <a:latin typeface="Garamond"/>
                <a:ea typeface="Garamond"/>
                <a:cs typeface="Garamond"/>
                <a:sym typeface="Garamond"/>
              </a:defRPr>
            </a:lvl3pPr>
            <a:lvl4pPr marL="1828800" lvl="3" indent="-314325" algn="l">
              <a:lnSpc>
                <a:spcPct val="90000"/>
              </a:lnSpc>
              <a:spcBef>
                <a:spcPts val="375"/>
              </a:spcBef>
              <a:spcAft>
                <a:spcPts val="0"/>
              </a:spcAft>
              <a:buClr>
                <a:schemeClr val="dk1"/>
              </a:buClr>
              <a:buSzPts val="1350"/>
              <a:buChar char="•"/>
              <a:defRPr>
                <a:latin typeface="Garamond"/>
                <a:ea typeface="Garamond"/>
                <a:cs typeface="Garamond"/>
                <a:sym typeface="Garamond"/>
              </a:defRPr>
            </a:lvl4pPr>
            <a:lvl5pPr marL="2286000" lvl="4" indent="-314325" algn="l">
              <a:lnSpc>
                <a:spcPct val="90000"/>
              </a:lnSpc>
              <a:spcBef>
                <a:spcPts val="375"/>
              </a:spcBef>
              <a:spcAft>
                <a:spcPts val="0"/>
              </a:spcAft>
              <a:buClr>
                <a:schemeClr val="dk1"/>
              </a:buClr>
              <a:buSzPts val="1350"/>
              <a:buChar char="•"/>
              <a:defRPr>
                <a:latin typeface="Garamond"/>
                <a:ea typeface="Garamond"/>
                <a:cs typeface="Garamond"/>
                <a:sym typeface="Garamond"/>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1" name="Google Shape;31;p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6"/>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6"/>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 name="Google Shape;62;p9"/>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1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7"/>
          <p:cNvPicPr preferRelativeResize="0"/>
          <p:nvPr/>
        </p:nvPicPr>
        <p:blipFill rotWithShape="1">
          <a:blip r:embed="rId3">
            <a:alphaModFix/>
          </a:blip>
          <a:srcRect r="18538" b="12195"/>
          <a:stretch/>
        </p:blipFill>
        <p:spPr>
          <a:xfrm>
            <a:off x="52394" y="0"/>
            <a:ext cx="9144000" cy="6858000"/>
          </a:xfrm>
          <a:prstGeom prst="rect">
            <a:avLst/>
          </a:prstGeom>
          <a:noFill/>
          <a:ln>
            <a:noFill/>
          </a:ln>
        </p:spPr>
      </p:pic>
      <p:sp>
        <p:nvSpPr>
          <p:cNvPr id="107" name="Google Shape;107;p17"/>
          <p:cNvSpPr/>
          <p:nvPr/>
        </p:nvSpPr>
        <p:spPr>
          <a:xfrm>
            <a:off x="2381148" y="3737416"/>
            <a:ext cx="3349223" cy="373047"/>
          </a:xfrm>
          <a:prstGeom prst="rect">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8" name="Google Shape;108;p17"/>
          <p:cNvSpPr txBox="1">
            <a:spLocks noGrp="1"/>
          </p:cNvSpPr>
          <p:nvPr>
            <p:ph type="subTitle" idx="1"/>
          </p:nvPr>
        </p:nvSpPr>
        <p:spPr>
          <a:xfrm>
            <a:off x="419031" y="5660611"/>
            <a:ext cx="2142809" cy="35780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888888"/>
              </a:buClr>
              <a:buSzPts val="2000"/>
              <a:buNone/>
            </a:pPr>
            <a:r>
              <a:rPr lang="en-US" sz="2000">
                <a:latin typeface="Arial"/>
                <a:ea typeface="Arial"/>
                <a:cs typeface="Arial"/>
                <a:sym typeface="Arial"/>
              </a:rPr>
              <a:t>July 23, 2019</a:t>
            </a:r>
            <a:endParaRPr sz="1500">
              <a:solidFill>
                <a:schemeClr val="dk1"/>
              </a:solidFill>
              <a:latin typeface="Arial"/>
              <a:ea typeface="Arial"/>
              <a:cs typeface="Arial"/>
              <a:sym typeface="Arial"/>
            </a:endParaRPr>
          </a:p>
        </p:txBody>
      </p:sp>
      <p:sp>
        <p:nvSpPr>
          <p:cNvPr id="109" name="Google Shape;109;p17"/>
          <p:cNvSpPr txBox="1"/>
          <p:nvPr/>
        </p:nvSpPr>
        <p:spPr>
          <a:xfrm>
            <a:off x="419031" y="5193474"/>
            <a:ext cx="4242986" cy="467139"/>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888888"/>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0" name="Google Shape;110;p17"/>
          <p:cNvSpPr txBox="1"/>
          <p:nvPr/>
        </p:nvSpPr>
        <p:spPr>
          <a:xfrm>
            <a:off x="656682" y="1075975"/>
            <a:ext cx="7972500" cy="774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dirty="0" smtClean="0">
                <a:solidFill>
                  <a:schemeClr val="dk1"/>
                </a:solidFill>
                <a:latin typeface="Calibri"/>
                <a:ea typeface="Calibri"/>
                <a:cs typeface="Calibri"/>
                <a:sym typeface="Calibri"/>
              </a:rPr>
              <a:t>LOGICA Health SOA </a:t>
            </a:r>
            <a:endParaRPr sz="6000" dirty="0">
              <a:solidFill>
                <a:schemeClr val="dk1"/>
              </a:solidFill>
              <a:latin typeface="Calibri"/>
              <a:ea typeface="Calibri"/>
              <a:cs typeface="Calibri"/>
              <a:sym typeface="Calibri"/>
            </a:endParaRPr>
          </a:p>
        </p:txBody>
      </p:sp>
      <p:sp>
        <p:nvSpPr>
          <p:cNvPr id="111" name="Google Shape;111;p17"/>
          <p:cNvSpPr txBox="1"/>
          <p:nvPr/>
        </p:nvSpPr>
        <p:spPr>
          <a:xfrm>
            <a:off x="479473" y="1962337"/>
            <a:ext cx="8152424" cy="77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4800" b="1" dirty="0" smtClean="0">
                <a:solidFill>
                  <a:schemeClr val="dk1"/>
                </a:solidFill>
                <a:latin typeface="Calibri"/>
                <a:ea typeface="Calibri"/>
                <a:cs typeface="Calibri"/>
                <a:sym typeface="Calibri"/>
              </a:rPr>
              <a:t>Registries-Digital </a:t>
            </a:r>
            <a:r>
              <a:rPr lang="en-US" sz="4800" b="1" dirty="0">
                <a:solidFill>
                  <a:schemeClr val="dk1"/>
                </a:solidFill>
                <a:latin typeface="Calibri"/>
                <a:ea typeface="Calibri"/>
                <a:cs typeface="Calibri"/>
                <a:sym typeface="Calibri"/>
              </a:rPr>
              <a:t>Health </a:t>
            </a:r>
            <a:r>
              <a:rPr lang="en-US" sz="4800" b="1" dirty="0" smtClean="0">
                <a:solidFill>
                  <a:schemeClr val="dk1"/>
                </a:solidFill>
                <a:latin typeface="Calibri"/>
                <a:ea typeface="Calibri"/>
                <a:cs typeface="Calibri"/>
                <a:sym typeface="Calibri"/>
              </a:rPr>
              <a:t>Services</a:t>
            </a:r>
          </a:p>
          <a:p>
            <a:pPr marL="0" lvl="0" indent="0" algn="ctr" rtl="0">
              <a:spcBef>
                <a:spcPts val="0"/>
              </a:spcBef>
              <a:spcAft>
                <a:spcPts val="0"/>
              </a:spcAft>
              <a:buClr>
                <a:schemeClr val="dk1"/>
              </a:buClr>
              <a:buFont typeface="Arial"/>
              <a:buNone/>
            </a:pPr>
            <a:r>
              <a:rPr lang="en-US" sz="4800" b="1" dirty="0" smtClean="0">
                <a:solidFill>
                  <a:schemeClr val="dk1"/>
                </a:solidFill>
                <a:latin typeface="Calibri"/>
                <a:ea typeface="Calibri"/>
                <a:cs typeface="Calibri"/>
                <a:sym typeface="Calibri"/>
              </a:rPr>
              <a:t>and the </a:t>
            </a:r>
          </a:p>
          <a:p>
            <a:pPr marL="0" lvl="0" indent="0" algn="ctr" rtl="0">
              <a:spcBef>
                <a:spcPts val="0"/>
              </a:spcBef>
              <a:spcAft>
                <a:spcPts val="0"/>
              </a:spcAft>
              <a:buClr>
                <a:schemeClr val="dk1"/>
              </a:buClr>
              <a:buFont typeface="Arial"/>
              <a:buNone/>
            </a:pPr>
            <a:r>
              <a:rPr lang="en-US" sz="4800" b="1" dirty="0" smtClean="0">
                <a:solidFill>
                  <a:schemeClr val="dk1"/>
                </a:solidFill>
                <a:latin typeface="Calibri"/>
                <a:ea typeface="Calibri"/>
                <a:cs typeface="Calibri"/>
                <a:sym typeface="Calibri"/>
              </a:rPr>
              <a:t>Evolution of the Future EHR</a:t>
            </a:r>
            <a:endParaRPr sz="4400" b="1"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4"/>
          <p:cNvSpPr txBox="1">
            <a:spLocks noGrp="1"/>
          </p:cNvSpPr>
          <p:nvPr>
            <p:ph type="title"/>
          </p:nvPr>
        </p:nvSpPr>
        <p:spPr>
          <a:xfrm>
            <a:off x="-544266" y="43199"/>
            <a:ext cx="9688266" cy="708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2800" dirty="0"/>
              <a:t>Service Oriented Architecture</a:t>
            </a:r>
            <a:br>
              <a:rPr lang="en-US" sz="2800" dirty="0"/>
            </a:br>
            <a:r>
              <a:rPr lang="en-US" sz="2800" dirty="0"/>
              <a:t>A Rational Approach</a:t>
            </a:r>
            <a:endParaRPr sz="2800" dirty="0"/>
          </a:p>
        </p:txBody>
      </p:sp>
      <p:sp>
        <p:nvSpPr>
          <p:cNvPr id="416" name="Google Shape;416;p34"/>
          <p:cNvSpPr txBox="1">
            <a:spLocks noGrp="1"/>
          </p:cNvSpPr>
          <p:nvPr>
            <p:ph type="body" idx="1"/>
          </p:nvPr>
        </p:nvSpPr>
        <p:spPr>
          <a:xfrm>
            <a:off x="628650" y="961593"/>
            <a:ext cx="7886700" cy="52155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240"/>
              <a:buChar char="•"/>
            </a:pPr>
            <a:r>
              <a:rPr lang="en-US" sz="2400" dirty="0"/>
              <a:t>Accelerates innovation in healthcare by facilitating the creation and sharing of applications, tooling and services</a:t>
            </a:r>
            <a:endParaRPr sz="2400" dirty="0"/>
          </a:p>
          <a:p>
            <a:pPr marL="342900" lvl="0" indent="-342900" algn="l" rtl="0">
              <a:lnSpc>
                <a:spcPct val="80000"/>
              </a:lnSpc>
              <a:spcBef>
                <a:spcPts val="448"/>
              </a:spcBef>
              <a:spcAft>
                <a:spcPts val="0"/>
              </a:spcAft>
              <a:buClr>
                <a:schemeClr val="dk1"/>
              </a:buClr>
              <a:buSzPts val="2240"/>
              <a:buChar char="•"/>
            </a:pPr>
            <a:r>
              <a:rPr lang="en-US" sz="2400" dirty="0"/>
              <a:t>Creates a reference implementation of a healthcare Service Oriented Framework</a:t>
            </a:r>
            <a:endParaRPr sz="2400" dirty="0"/>
          </a:p>
          <a:p>
            <a:pPr marL="342900" lvl="0" indent="-342900" algn="l" rtl="0">
              <a:lnSpc>
                <a:spcPct val="80000"/>
              </a:lnSpc>
              <a:spcBef>
                <a:spcPts val="448"/>
              </a:spcBef>
              <a:spcAft>
                <a:spcPts val="0"/>
              </a:spcAft>
              <a:buClr>
                <a:schemeClr val="dk1"/>
              </a:buClr>
              <a:buSzPts val="2240"/>
              <a:buChar char="•"/>
            </a:pPr>
            <a:r>
              <a:rPr lang="en-US" sz="2400" dirty="0"/>
              <a:t>Develops a data liquidity and digital services framework that supports terminology and modeling and the evolution of Restful Services (FHIR and related standards) in healthcare</a:t>
            </a:r>
            <a:endParaRPr sz="2400" dirty="0"/>
          </a:p>
          <a:p>
            <a:pPr marL="342900" lvl="0" indent="-342900" algn="l" rtl="0">
              <a:lnSpc>
                <a:spcPct val="80000"/>
              </a:lnSpc>
              <a:spcBef>
                <a:spcPts val="448"/>
              </a:spcBef>
              <a:spcAft>
                <a:spcPts val="0"/>
              </a:spcAft>
              <a:buClr>
                <a:schemeClr val="dk1"/>
              </a:buClr>
              <a:buSzPts val="2240"/>
              <a:buChar char="•"/>
            </a:pPr>
            <a:r>
              <a:rPr lang="en-US" sz="2400" dirty="0"/>
              <a:t>Deliver tooling and libraries that support the sharing and </a:t>
            </a:r>
            <a:r>
              <a:rPr lang="en-US" sz="2400" dirty="0" err="1"/>
              <a:t>curation</a:t>
            </a:r>
            <a:r>
              <a:rPr lang="en-US" sz="2400" dirty="0"/>
              <a:t> of knowledge and content</a:t>
            </a:r>
            <a:endParaRPr sz="2400" dirty="0"/>
          </a:p>
          <a:p>
            <a:pPr marL="342900" lvl="0" indent="-342900" algn="l" rtl="0">
              <a:lnSpc>
                <a:spcPct val="80000"/>
              </a:lnSpc>
              <a:spcBef>
                <a:spcPts val="448"/>
              </a:spcBef>
              <a:spcAft>
                <a:spcPts val="0"/>
              </a:spcAft>
              <a:buClr>
                <a:schemeClr val="dk1"/>
              </a:buClr>
              <a:buSzPts val="2240"/>
              <a:buChar char="•"/>
            </a:pPr>
            <a:r>
              <a:rPr lang="en-US" sz="2400" dirty="0"/>
              <a:t>Delivers a platform that supports a sandbox environment, a marketplace for distribution and commercialization of assets</a:t>
            </a:r>
            <a:endParaRPr sz="2400" dirty="0"/>
          </a:p>
          <a:p>
            <a:pPr marL="342900" lvl="0" indent="-342900" algn="l" rtl="0">
              <a:lnSpc>
                <a:spcPct val="80000"/>
              </a:lnSpc>
              <a:spcBef>
                <a:spcPts val="448"/>
              </a:spcBef>
              <a:spcAft>
                <a:spcPts val="0"/>
              </a:spcAft>
              <a:buClr>
                <a:schemeClr val="dk1"/>
              </a:buClr>
              <a:buSzPts val="2240"/>
              <a:buChar char="•"/>
            </a:pPr>
            <a:r>
              <a:rPr lang="en-US" sz="2400" dirty="0"/>
              <a:t>Supports Open Source and Proprietary models but provides all Logica Health assets (services, libraries, tooling) as open source</a:t>
            </a:r>
            <a:endParaRPr sz="2400" dirty="0"/>
          </a:p>
          <a:p>
            <a:pPr marL="342900" lvl="0" indent="-200660" algn="l" rtl="0">
              <a:lnSpc>
                <a:spcPct val="80000"/>
              </a:lnSpc>
              <a:spcBef>
                <a:spcPts val="448"/>
              </a:spcBef>
              <a:spcAft>
                <a:spcPts val="0"/>
              </a:spcAft>
              <a:buClr>
                <a:schemeClr val="dk1"/>
              </a:buClr>
              <a:buSzPts val="2240"/>
              <a:buNone/>
            </a:pP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5"/>
          <p:cNvSpPr txBox="1">
            <a:spLocks noGrp="1"/>
          </p:cNvSpPr>
          <p:nvPr>
            <p:ph type="title"/>
          </p:nvPr>
        </p:nvSpPr>
        <p:spPr>
          <a:xfrm>
            <a:off x="628650" y="185738"/>
            <a:ext cx="7886700" cy="5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Platform as a Service Model</a:t>
            </a:r>
            <a:endParaRPr/>
          </a:p>
        </p:txBody>
      </p:sp>
      <p:sp>
        <p:nvSpPr>
          <p:cNvPr id="422" name="Google Shape;422;p35"/>
          <p:cNvSpPr txBox="1">
            <a:spLocks noGrp="1"/>
          </p:cNvSpPr>
          <p:nvPr>
            <p:ph type="body" idx="1"/>
          </p:nvPr>
        </p:nvSpPr>
        <p:spPr>
          <a:xfrm>
            <a:off x="628650" y="961593"/>
            <a:ext cx="7886700" cy="5215500"/>
          </a:xfrm>
          <a:prstGeom prst="rect">
            <a:avLst/>
          </a:prstGeom>
          <a:noFill/>
          <a:ln>
            <a:noFill/>
          </a:ln>
        </p:spPr>
        <p:txBody>
          <a:bodyPr spcFirstLastPara="1" wrap="square" lIns="91425" tIns="45700" rIns="91425" bIns="45700" anchor="t" anchorCtr="0">
            <a:noAutofit/>
          </a:bodyPr>
          <a:lstStyle/>
          <a:p>
            <a:pPr marL="342900" lvl="0" indent="-342900" algn="l" rtl="0">
              <a:lnSpc>
                <a:spcPct val="70000"/>
              </a:lnSpc>
              <a:spcBef>
                <a:spcPts val="0"/>
              </a:spcBef>
              <a:spcAft>
                <a:spcPts val="0"/>
              </a:spcAft>
              <a:buClr>
                <a:schemeClr val="dk1"/>
              </a:buClr>
              <a:buSzPts val="1280"/>
              <a:buChar char="•"/>
            </a:pPr>
            <a:r>
              <a:rPr lang="en-US" sz="1600" b="1" u="sng" dirty="0"/>
              <a:t>Micro-Services </a:t>
            </a:r>
            <a:r>
              <a:rPr lang="en-US" sz="1600" dirty="0"/>
              <a:t>support multi-dimensional scaling of the platform. This  concept supports the notion of: </a:t>
            </a:r>
            <a:endParaRPr sz="2400" dirty="0"/>
          </a:p>
          <a:p>
            <a:pPr marL="742950" lvl="1" indent="-285750" algn="l" rtl="0">
              <a:lnSpc>
                <a:spcPct val="70000"/>
              </a:lnSpc>
              <a:spcBef>
                <a:spcPts val="224"/>
              </a:spcBef>
              <a:spcAft>
                <a:spcPts val="0"/>
              </a:spcAft>
              <a:buClr>
                <a:schemeClr val="dk1"/>
              </a:buClr>
              <a:buSzPts val="1120"/>
              <a:buChar char="•"/>
            </a:pPr>
            <a:r>
              <a:rPr lang="en-US" sz="1400" dirty="0"/>
              <a:t>Dynamic scaling where the platform constantly adjusts its computing capacity to the required consumption based on predetermined performance characteristics of individual component or the platform as a whole.  This supports the real-time requirements,</a:t>
            </a:r>
            <a:endParaRPr sz="2000" dirty="0"/>
          </a:p>
          <a:p>
            <a:pPr marL="742950" lvl="1" indent="-285750" algn="l" rtl="0">
              <a:lnSpc>
                <a:spcPct val="70000"/>
              </a:lnSpc>
              <a:spcBef>
                <a:spcPts val="224"/>
              </a:spcBef>
              <a:spcAft>
                <a:spcPts val="0"/>
              </a:spcAft>
              <a:buClr>
                <a:schemeClr val="dk1"/>
              </a:buClr>
              <a:buSzPts val="1120"/>
              <a:buChar char="•"/>
            </a:pPr>
            <a:r>
              <a:rPr lang="en-US" sz="1400" dirty="0"/>
              <a:t>Component based architecture that supports volatility decomposition.   This means that we characterize models into two categories:</a:t>
            </a:r>
            <a:endParaRPr sz="2000" dirty="0"/>
          </a:p>
          <a:p>
            <a:pPr marL="1143000" lvl="2" indent="-228600" algn="l" rtl="0">
              <a:lnSpc>
                <a:spcPct val="70000"/>
              </a:lnSpc>
              <a:spcBef>
                <a:spcPts val="192"/>
              </a:spcBef>
              <a:spcAft>
                <a:spcPts val="0"/>
              </a:spcAft>
              <a:buClr>
                <a:schemeClr val="dk1"/>
              </a:buClr>
              <a:buSzPts val="960"/>
              <a:buChar char="•"/>
            </a:pPr>
            <a:r>
              <a:rPr lang="en-US" sz="1050" dirty="0"/>
              <a:t>Knowledge, Services/components that are stable and require minimal change over an 18 month timeframe into the FHIR services layer.</a:t>
            </a:r>
            <a:endParaRPr sz="1800" dirty="0"/>
          </a:p>
          <a:p>
            <a:pPr marL="1143000" lvl="2" indent="-228600" algn="l" rtl="0">
              <a:lnSpc>
                <a:spcPct val="70000"/>
              </a:lnSpc>
              <a:spcBef>
                <a:spcPts val="192"/>
              </a:spcBef>
              <a:spcAft>
                <a:spcPts val="0"/>
              </a:spcAft>
              <a:buClr>
                <a:schemeClr val="dk1"/>
              </a:buClr>
              <a:buSzPts val="960"/>
              <a:buChar char="•"/>
            </a:pPr>
            <a:r>
              <a:rPr lang="en-US" sz="1050" dirty="0"/>
              <a:t>Knowledge components and models that are constantly changing need to be moved to the mid layer of the architecture.</a:t>
            </a:r>
            <a:endParaRPr sz="1050" dirty="0"/>
          </a:p>
          <a:p>
            <a:pPr marL="342900" lvl="0" indent="-342900" algn="l" rtl="0">
              <a:lnSpc>
                <a:spcPct val="70000"/>
              </a:lnSpc>
              <a:spcBef>
                <a:spcPts val="256"/>
              </a:spcBef>
              <a:spcAft>
                <a:spcPts val="0"/>
              </a:spcAft>
              <a:buClr>
                <a:schemeClr val="dk1"/>
              </a:buClr>
              <a:buSzPts val="1280"/>
              <a:buChar char="•"/>
            </a:pPr>
            <a:r>
              <a:rPr lang="en-US" sz="1600" b="1" u="sng" dirty="0" err="1"/>
              <a:t>Continous</a:t>
            </a:r>
            <a:r>
              <a:rPr lang="en-US" sz="1600" b="1" u="sng" dirty="0"/>
              <a:t> Delivery </a:t>
            </a:r>
            <a:r>
              <a:rPr lang="en-US" sz="1600" dirty="0"/>
              <a:t>is a concepts used in cloud delivery models such as AWS to automate the versioning of services and other components of the platform.  This allows versioning to be completely automated with checkpoints as required.  </a:t>
            </a:r>
            <a:endParaRPr sz="1600" dirty="0"/>
          </a:p>
          <a:p>
            <a:pPr marL="742950" lvl="1" indent="-285750" algn="l" rtl="0">
              <a:lnSpc>
                <a:spcPct val="70000"/>
              </a:lnSpc>
              <a:spcBef>
                <a:spcPts val="224"/>
              </a:spcBef>
              <a:spcAft>
                <a:spcPts val="0"/>
              </a:spcAft>
              <a:buClr>
                <a:schemeClr val="dk1"/>
              </a:buClr>
              <a:buSzPts val="1120"/>
              <a:buChar char="•"/>
            </a:pPr>
            <a:r>
              <a:rPr lang="en-US" sz="1400" dirty="0"/>
              <a:t>Supports the versioning of individual component of the architecture and/or multiple components of a platform </a:t>
            </a:r>
            <a:endParaRPr sz="1400" dirty="0"/>
          </a:p>
          <a:p>
            <a:pPr marL="342900" lvl="0" indent="-342900" algn="l" rtl="0">
              <a:lnSpc>
                <a:spcPct val="70000"/>
              </a:lnSpc>
              <a:spcBef>
                <a:spcPts val="256"/>
              </a:spcBef>
              <a:spcAft>
                <a:spcPts val="0"/>
              </a:spcAft>
              <a:buClr>
                <a:schemeClr val="dk1"/>
              </a:buClr>
              <a:buSzPts val="1280"/>
              <a:buChar char="•"/>
            </a:pPr>
            <a:r>
              <a:rPr lang="en-US" sz="1600" b="1" u="sng" dirty="0" err="1"/>
              <a:t>Muti</a:t>
            </a:r>
            <a:r>
              <a:rPr lang="en-US" sz="1600" b="1" u="sng" dirty="0"/>
              <a:t>-tenancy </a:t>
            </a:r>
            <a:r>
              <a:rPr lang="en-US" sz="1600" dirty="0"/>
              <a:t> This concept allows for the use of the platform across multiple consumer/customers.  The platform can then can support multiple clients simultaneously and maintain the consistency of a single ecosystem. </a:t>
            </a:r>
            <a:endParaRPr sz="1600" dirty="0"/>
          </a:p>
          <a:p>
            <a:pPr marL="742950" lvl="1" indent="-285750" algn="l" rtl="0">
              <a:lnSpc>
                <a:spcPct val="70000"/>
              </a:lnSpc>
              <a:spcBef>
                <a:spcPts val="224"/>
              </a:spcBef>
              <a:spcAft>
                <a:spcPts val="0"/>
              </a:spcAft>
              <a:buClr>
                <a:schemeClr val="dk1"/>
              </a:buClr>
              <a:buSzPts val="1120"/>
              <a:buChar char="•"/>
            </a:pPr>
            <a:r>
              <a:rPr lang="en-US" sz="1400" dirty="0"/>
              <a:t>Each customer or consumer </a:t>
            </a:r>
            <a:r>
              <a:rPr lang="en-US" sz="1400" dirty="0" err="1"/>
              <a:t>hs</a:t>
            </a:r>
            <a:r>
              <a:rPr lang="en-US" sz="1400" dirty="0"/>
              <a:t> its own space/work environment</a:t>
            </a:r>
            <a:endParaRPr sz="2000" dirty="0"/>
          </a:p>
          <a:p>
            <a:pPr marL="742950" lvl="1" indent="-285750" algn="l" rtl="0">
              <a:lnSpc>
                <a:spcPct val="70000"/>
              </a:lnSpc>
              <a:spcBef>
                <a:spcPts val="224"/>
              </a:spcBef>
              <a:spcAft>
                <a:spcPts val="0"/>
              </a:spcAft>
              <a:buClr>
                <a:schemeClr val="dk1"/>
              </a:buClr>
              <a:buSzPts val="1120"/>
              <a:buChar char="•"/>
            </a:pPr>
            <a:r>
              <a:rPr lang="en-US" sz="1400" dirty="0"/>
              <a:t>They are </a:t>
            </a:r>
            <a:r>
              <a:rPr lang="en-US" sz="1400" dirty="0" err="1"/>
              <a:t>separete</a:t>
            </a:r>
            <a:r>
              <a:rPr lang="en-US" sz="1400" dirty="0"/>
              <a:t> but are part of a single platform.</a:t>
            </a:r>
            <a:endParaRPr sz="1400" dirty="0"/>
          </a:p>
          <a:p>
            <a:pPr marL="342900" lvl="0" indent="-342900" algn="l" rtl="0">
              <a:lnSpc>
                <a:spcPct val="70000"/>
              </a:lnSpc>
              <a:spcBef>
                <a:spcPts val="256"/>
              </a:spcBef>
              <a:spcAft>
                <a:spcPts val="0"/>
              </a:spcAft>
              <a:buClr>
                <a:schemeClr val="dk1"/>
              </a:buClr>
              <a:buSzPts val="1280"/>
              <a:buChar char="•"/>
            </a:pPr>
            <a:r>
              <a:rPr lang="en-US" sz="1600" b="1" u="sng" dirty="0"/>
              <a:t>Hybrid Cloud Model</a:t>
            </a:r>
            <a:r>
              <a:rPr lang="en-US" sz="1600" dirty="0"/>
              <a:t>  </a:t>
            </a:r>
            <a:r>
              <a:rPr lang="en-US" sz="1800" dirty="0"/>
              <a:t>this</a:t>
            </a:r>
            <a:r>
              <a:rPr lang="en-US" sz="1600" dirty="0"/>
              <a:t> concept allows for the use of one virtual platform running across multiple cloud vendors.   This provide the lowest cost commodity based pricing for computing services </a:t>
            </a:r>
            <a:endParaRPr sz="1600" dirty="0"/>
          </a:p>
          <a:p>
            <a:pPr marL="742950" lvl="1" indent="-285750" algn="l" rtl="0">
              <a:lnSpc>
                <a:spcPct val="70000"/>
              </a:lnSpc>
              <a:spcBef>
                <a:spcPts val="224"/>
              </a:spcBef>
              <a:spcAft>
                <a:spcPts val="0"/>
              </a:spcAft>
              <a:buClr>
                <a:schemeClr val="dk1"/>
              </a:buClr>
              <a:buSzPts val="1120"/>
              <a:buChar char="•"/>
            </a:pPr>
            <a:r>
              <a:rPr lang="en-US" sz="1400" dirty="0"/>
              <a:t>Needs to support Microsoft/Azure; Amazon and EMC models at a minimum.  </a:t>
            </a:r>
            <a:endParaRPr sz="2000" dirty="0"/>
          </a:p>
          <a:p>
            <a:pPr marL="742950" lvl="1" indent="-285750" algn="l" rtl="0">
              <a:lnSpc>
                <a:spcPct val="70000"/>
              </a:lnSpc>
              <a:spcBef>
                <a:spcPts val="224"/>
              </a:spcBef>
              <a:spcAft>
                <a:spcPts val="0"/>
              </a:spcAft>
              <a:buClr>
                <a:schemeClr val="dk1"/>
              </a:buClr>
              <a:buSzPts val="1120"/>
              <a:buChar char="•"/>
            </a:pPr>
            <a:r>
              <a:rPr lang="en-US" sz="1400" dirty="0"/>
              <a:t>Platform/Services can be hosted on all three</a:t>
            </a:r>
            <a:endParaRPr sz="1400" dirty="0"/>
          </a:p>
          <a:p>
            <a:pPr marL="342900" lvl="0" indent="-342900" algn="l" rtl="0">
              <a:lnSpc>
                <a:spcPct val="70000"/>
              </a:lnSpc>
              <a:spcBef>
                <a:spcPts val="256"/>
              </a:spcBef>
              <a:spcAft>
                <a:spcPts val="0"/>
              </a:spcAft>
              <a:buClr>
                <a:schemeClr val="dk1"/>
              </a:buClr>
              <a:buSzPts val="1280"/>
              <a:buChar char="•"/>
            </a:pPr>
            <a:r>
              <a:rPr lang="en-US" sz="1600" b="1" u="sng" dirty="0"/>
              <a:t>Administrative and Financial Management </a:t>
            </a:r>
            <a:r>
              <a:rPr lang="en-US" sz="1600" dirty="0"/>
              <a:t>This support distribution, licensing, billing and other consumer services that are required to support the Market Place.</a:t>
            </a:r>
            <a:endParaRPr sz="2400" dirty="0"/>
          </a:p>
          <a:p>
            <a:pPr marL="742950" lvl="1" indent="-285750" algn="l" rtl="0">
              <a:lnSpc>
                <a:spcPct val="70000"/>
              </a:lnSpc>
              <a:spcBef>
                <a:spcPts val="224"/>
              </a:spcBef>
              <a:spcAft>
                <a:spcPts val="0"/>
              </a:spcAft>
              <a:buClr>
                <a:schemeClr val="dk1"/>
              </a:buClr>
              <a:buSzPts val="1120"/>
              <a:buChar char="•"/>
            </a:pPr>
            <a:r>
              <a:rPr lang="en-US" sz="1400" dirty="0"/>
              <a:t>Services to manage consumption, account management for costs /consumption analytics</a:t>
            </a:r>
            <a:endParaRPr sz="2000" dirty="0"/>
          </a:p>
          <a:p>
            <a:pPr marL="742950" lvl="1" indent="-285750" algn="l" rtl="0">
              <a:lnSpc>
                <a:spcPct val="70000"/>
              </a:lnSpc>
              <a:spcBef>
                <a:spcPts val="224"/>
              </a:spcBef>
              <a:spcAft>
                <a:spcPts val="0"/>
              </a:spcAft>
              <a:buClr>
                <a:schemeClr val="dk1"/>
              </a:buClr>
              <a:buSzPts val="1120"/>
              <a:buChar char="•"/>
            </a:pPr>
            <a:r>
              <a:rPr lang="en-US" sz="1400" dirty="0"/>
              <a:t>Services support billing and licensing costs and payments</a:t>
            </a:r>
            <a:endParaRPr sz="2000" dirty="0"/>
          </a:p>
          <a:p>
            <a:pPr marL="457200" lvl="1" indent="0" algn="l" rtl="0">
              <a:lnSpc>
                <a:spcPct val="70000"/>
              </a:lnSpc>
              <a:spcBef>
                <a:spcPts val="224"/>
              </a:spcBef>
              <a:spcAft>
                <a:spcPts val="0"/>
              </a:spcAft>
              <a:buClr>
                <a:schemeClr val="dk1"/>
              </a:buClr>
              <a:buSzPts val="1120"/>
              <a:buNone/>
            </a:pPr>
            <a:endParaRPr sz="1400" dirty="0"/>
          </a:p>
          <a:p>
            <a:pPr marL="342900" lvl="0" indent="-261620" algn="l" rtl="0">
              <a:lnSpc>
                <a:spcPct val="70000"/>
              </a:lnSpc>
              <a:spcBef>
                <a:spcPts val="256"/>
              </a:spcBef>
              <a:spcAft>
                <a:spcPts val="0"/>
              </a:spcAft>
              <a:buClr>
                <a:schemeClr val="dk1"/>
              </a:buClr>
              <a:buSzPts val="1280"/>
              <a:buNone/>
            </a:pPr>
            <a:endParaRP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6"/>
          <p:cNvSpPr txBox="1">
            <a:spLocks noGrp="1"/>
          </p:cNvSpPr>
          <p:nvPr>
            <p:ph type="title"/>
          </p:nvPr>
        </p:nvSpPr>
        <p:spPr>
          <a:xfrm>
            <a:off x="628650" y="43200"/>
            <a:ext cx="7886700" cy="5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dirty="0"/>
              <a:t>Why consider a Platform Approach?</a:t>
            </a:r>
            <a:endParaRPr sz="3959" dirty="0"/>
          </a:p>
        </p:txBody>
      </p:sp>
      <p:sp>
        <p:nvSpPr>
          <p:cNvPr id="428" name="Google Shape;428;p36"/>
          <p:cNvSpPr txBox="1">
            <a:spLocks noGrp="1"/>
          </p:cNvSpPr>
          <p:nvPr>
            <p:ph type="body" idx="1"/>
          </p:nvPr>
        </p:nvSpPr>
        <p:spPr>
          <a:xfrm>
            <a:off x="628650" y="961593"/>
            <a:ext cx="7886700" cy="52155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b="1"/>
              <a:t>Virtualizes and commoditizes healthcare IT</a:t>
            </a:r>
            <a:endParaRPr sz="2960"/>
          </a:p>
          <a:p>
            <a:pPr marL="342900" lvl="0" indent="-342900" algn="l" rtl="0">
              <a:lnSpc>
                <a:spcPct val="90000"/>
              </a:lnSpc>
              <a:spcBef>
                <a:spcPts val="592"/>
              </a:spcBef>
              <a:spcAft>
                <a:spcPts val="0"/>
              </a:spcAft>
              <a:buClr>
                <a:schemeClr val="dk1"/>
              </a:buClr>
              <a:buSzPts val="2960"/>
              <a:buChar char="•"/>
            </a:pPr>
            <a:r>
              <a:rPr lang="en-US" sz="2960"/>
              <a:t>Provide a trusted curation, compliance and distribution source</a:t>
            </a:r>
            <a:endParaRPr/>
          </a:p>
          <a:p>
            <a:pPr marL="342900" lvl="0" indent="-342900" algn="l" rtl="0">
              <a:lnSpc>
                <a:spcPct val="90000"/>
              </a:lnSpc>
              <a:spcBef>
                <a:spcPts val="592"/>
              </a:spcBef>
              <a:spcAft>
                <a:spcPts val="0"/>
              </a:spcAft>
              <a:buClr>
                <a:schemeClr val="dk1"/>
              </a:buClr>
              <a:buSzPts val="2960"/>
              <a:buChar char="•"/>
            </a:pPr>
            <a:r>
              <a:rPr lang="en-US" sz="2960"/>
              <a:t>Maintain consistent implementation of standards</a:t>
            </a:r>
            <a:endParaRPr sz="2960"/>
          </a:p>
          <a:p>
            <a:pPr marL="342900" lvl="0" indent="-342900" algn="l" rtl="0">
              <a:lnSpc>
                <a:spcPct val="90000"/>
              </a:lnSpc>
              <a:spcBef>
                <a:spcPts val="592"/>
              </a:spcBef>
              <a:spcAft>
                <a:spcPts val="0"/>
              </a:spcAft>
              <a:buClr>
                <a:schemeClr val="dk1"/>
              </a:buClr>
              <a:buSzPts val="2960"/>
              <a:buChar char="•"/>
            </a:pPr>
            <a:r>
              <a:rPr lang="en-US" sz="2960"/>
              <a:t>Supported by the advances in cloud computing and internet services/standards</a:t>
            </a:r>
            <a:endParaRPr/>
          </a:p>
          <a:p>
            <a:pPr marL="342900" lvl="0" indent="-342900" algn="l" rtl="0">
              <a:lnSpc>
                <a:spcPct val="90000"/>
              </a:lnSpc>
              <a:spcBef>
                <a:spcPts val="592"/>
              </a:spcBef>
              <a:spcAft>
                <a:spcPts val="0"/>
              </a:spcAft>
              <a:buClr>
                <a:schemeClr val="dk1"/>
              </a:buClr>
              <a:buSzPts val="2960"/>
              <a:buChar char="•"/>
            </a:pPr>
            <a:r>
              <a:rPr lang="en-US" sz="2960"/>
              <a:t>Provides a utility model that supports healthcare specific needs of vendors and consumers (the healthcare ecosystem of users)</a:t>
            </a:r>
            <a:endParaRPr/>
          </a:p>
          <a:p>
            <a:pPr marL="342900" lvl="0" indent="-154940" algn="l" rtl="0">
              <a:lnSpc>
                <a:spcPct val="90000"/>
              </a:lnSpc>
              <a:spcBef>
                <a:spcPts val="592"/>
              </a:spcBef>
              <a:spcAft>
                <a:spcPts val="0"/>
              </a:spcAft>
              <a:buClr>
                <a:schemeClr val="dk1"/>
              </a:buClr>
              <a:buSzPts val="2960"/>
              <a:buNone/>
            </a:pPr>
            <a:endParaRPr sz="296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9"/>
          <p:cNvSpPr txBox="1">
            <a:spLocks noGrp="1"/>
          </p:cNvSpPr>
          <p:nvPr>
            <p:ph type="title"/>
          </p:nvPr>
        </p:nvSpPr>
        <p:spPr>
          <a:xfrm>
            <a:off x="628650" y="56158"/>
            <a:ext cx="7886700" cy="5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t>Key objectives for the initiatives</a:t>
            </a:r>
            <a:endParaRPr dirty="0"/>
          </a:p>
        </p:txBody>
      </p:sp>
      <p:sp>
        <p:nvSpPr>
          <p:cNvPr id="446" name="Google Shape;446;p39"/>
          <p:cNvSpPr txBox="1">
            <a:spLocks noGrp="1"/>
          </p:cNvSpPr>
          <p:nvPr>
            <p:ph type="body" idx="1"/>
          </p:nvPr>
        </p:nvSpPr>
        <p:spPr>
          <a:xfrm>
            <a:off x="628650" y="987509"/>
            <a:ext cx="7886700" cy="5215500"/>
          </a:xfrm>
          <a:prstGeom prst="rect">
            <a:avLst/>
          </a:prstGeom>
          <a:noFill/>
          <a:ln>
            <a:noFill/>
          </a:ln>
        </p:spPr>
        <p:txBody>
          <a:bodyPr spcFirstLastPara="1" wrap="square" lIns="91425" tIns="45700" rIns="91425" bIns="45700" anchor="t" anchorCtr="0">
            <a:noAutofit/>
          </a:bodyPr>
          <a:lstStyle/>
          <a:p>
            <a:pPr marL="342900" lvl="0" indent="-342900" algn="l" rtl="0">
              <a:lnSpc>
                <a:spcPct val="70000"/>
              </a:lnSpc>
              <a:spcBef>
                <a:spcPts val="0"/>
              </a:spcBef>
              <a:spcAft>
                <a:spcPts val="0"/>
              </a:spcAft>
              <a:buClr>
                <a:schemeClr val="dk1"/>
              </a:buClr>
              <a:buSzPts val="1760"/>
              <a:buChar char="•"/>
            </a:pPr>
            <a:r>
              <a:rPr lang="en-US" sz="2400" dirty="0"/>
              <a:t>Accelerate innovation in healthcare by facilitating the </a:t>
            </a:r>
            <a:r>
              <a:rPr lang="en-US" sz="2400" b="1" dirty="0"/>
              <a:t>creation and sharing of applications, tooling and services</a:t>
            </a:r>
            <a:endParaRPr sz="3200" dirty="0"/>
          </a:p>
          <a:p>
            <a:pPr marL="342900" lvl="0" indent="-342900" algn="l" rtl="0">
              <a:lnSpc>
                <a:spcPct val="70000"/>
              </a:lnSpc>
              <a:spcBef>
                <a:spcPts val="352"/>
              </a:spcBef>
              <a:spcAft>
                <a:spcPts val="0"/>
              </a:spcAft>
              <a:buClr>
                <a:schemeClr val="dk1"/>
              </a:buClr>
              <a:buSzPts val="1760"/>
              <a:buChar char="•"/>
            </a:pPr>
            <a:r>
              <a:rPr lang="en-US" sz="2400" dirty="0"/>
              <a:t>Create a </a:t>
            </a:r>
            <a:r>
              <a:rPr lang="en-US" sz="2400" b="1" dirty="0"/>
              <a:t>reference implementation </a:t>
            </a:r>
            <a:r>
              <a:rPr lang="en-US" sz="2400" dirty="0"/>
              <a:t>of a healthcare Service Oriented Framework</a:t>
            </a:r>
            <a:endParaRPr sz="3200" dirty="0"/>
          </a:p>
          <a:p>
            <a:pPr marL="342900" lvl="0" indent="-342900" algn="l" rtl="0">
              <a:lnSpc>
                <a:spcPct val="70000"/>
              </a:lnSpc>
              <a:spcBef>
                <a:spcPts val="352"/>
              </a:spcBef>
              <a:spcAft>
                <a:spcPts val="0"/>
              </a:spcAft>
              <a:buClr>
                <a:schemeClr val="dk1"/>
              </a:buClr>
              <a:buSzPts val="1760"/>
              <a:buChar char="•"/>
            </a:pPr>
            <a:r>
              <a:rPr lang="en-US" sz="2400" dirty="0"/>
              <a:t>Develop a </a:t>
            </a:r>
            <a:r>
              <a:rPr lang="en-US" sz="2400" b="1" dirty="0"/>
              <a:t>data liquidity </a:t>
            </a:r>
            <a:r>
              <a:rPr lang="en-US" sz="2400" dirty="0"/>
              <a:t>and digital services framework that supports terminology and modeling and the evolution of Restful Services (FHIR and related standards) in healthcare</a:t>
            </a:r>
            <a:endParaRPr sz="3200" dirty="0"/>
          </a:p>
          <a:p>
            <a:pPr marL="342900" lvl="0" indent="-342900" algn="l" rtl="0">
              <a:lnSpc>
                <a:spcPct val="70000"/>
              </a:lnSpc>
              <a:spcBef>
                <a:spcPts val="352"/>
              </a:spcBef>
              <a:spcAft>
                <a:spcPts val="0"/>
              </a:spcAft>
              <a:buClr>
                <a:schemeClr val="dk1"/>
              </a:buClr>
              <a:buSzPts val="1760"/>
              <a:buChar char="•"/>
            </a:pPr>
            <a:r>
              <a:rPr lang="en-US" sz="2400" dirty="0"/>
              <a:t>Deliver tooling and libraries that support the </a:t>
            </a:r>
            <a:r>
              <a:rPr lang="en-US" sz="2400" b="1" dirty="0"/>
              <a:t>sharing and </a:t>
            </a:r>
            <a:r>
              <a:rPr lang="en-US" sz="2400" b="1" dirty="0" err="1"/>
              <a:t>curation</a:t>
            </a:r>
            <a:r>
              <a:rPr lang="en-US" sz="2400" b="1" dirty="0"/>
              <a:t> of knowledge and content</a:t>
            </a:r>
            <a:endParaRPr sz="2400" b="1" dirty="0"/>
          </a:p>
          <a:p>
            <a:pPr marL="342900" lvl="0" indent="-342900" algn="l" rtl="0">
              <a:lnSpc>
                <a:spcPct val="70000"/>
              </a:lnSpc>
              <a:spcBef>
                <a:spcPts val="352"/>
              </a:spcBef>
              <a:spcAft>
                <a:spcPts val="0"/>
              </a:spcAft>
              <a:buClr>
                <a:schemeClr val="dk1"/>
              </a:buClr>
              <a:buSzPts val="1760"/>
              <a:buChar char="•"/>
            </a:pPr>
            <a:r>
              <a:rPr lang="en-US" sz="2400" dirty="0"/>
              <a:t>Deliver a platform that supports a </a:t>
            </a:r>
            <a:r>
              <a:rPr lang="en-US" sz="2400" b="1" dirty="0"/>
              <a:t>sandbox</a:t>
            </a:r>
            <a:r>
              <a:rPr lang="en-US" sz="2400" dirty="0"/>
              <a:t> environment, a </a:t>
            </a:r>
            <a:r>
              <a:rPr lang="en-US" sz="2400" b="1" dirty="0"/>
              <a:t>marketplace</a:t>
            </a:r>
            <a:r>
              <a:rPr lang="en-US" sz="2400" dirty="0"/>
              <a:t> for distribution and commercialization of assets</a:t>
            </a:r>
            <a:endParaRPr sz="3200" dirty="0"/>
          </a:p>
          <a:p>
            <a:pPr marL="342900" lvl="0" indent="-342900" algn="l" rtl="0">
              <a:lnSpc>
                <a:spcPct val="70000"/>
              </a:lnSpc>
              <a:spcBef>
                <a:spcPts val="352"/>
              </a:spcBef>
              <a:spcAft>
                <a:spcPts val="0"/>
              </a:spcAft>
              <a:buClr>
                <a:schemeClr val="dk1"/>
              </a:buClr>
              <a:buSzPts val="1760"/>
              <a:buChar char="•"/>
            </a:pPr>
            <a:r>
              <a:rPr lang="en-US" sz="2400" dirty="0"/>
              <a:t>Continue not to be a Standards Development Organization (SDO) but (like Underwriters Laboratories) </a:t>
            </a:r>
            <a:r>
              <a:rPr lang="en-US" sz="2400" b="1" dirty="0"/>
              <a:t>harmonize standards </a:t>
            </a:r>
            <a:r>
              <a:rPr lang="en-US" sz="2400" dirty="0"/>
              <a:t>multi-industry and healthcare industry standards for the industry with a strong certification and conformance process</a:t>
            </a:r>
            <a:endParaRPr sz="3200" dirty="0"/>
          </a:p>
          <a:p>
            <a:pPr marL="342900" lvl="0" indent="-342900" algn="l" rtl="0">
              <a:lnSpc>
                <a:spcPct val="70000"/>
              </a:lnSpc>
              <a:spcBef>
                <a:spcPts val="352"/>
              </a:spcBef>
              <a:spcAft>
                <a:spcPts val="0"/>
              </a:spcAft>
              <a:buClr>
                <a:schemeClr val="dk1"/>
              </a:buClr>
              <a:buSzPts val="1760"/>
              <a:buChar char="•"/>
            </a:pPr>
            <a:r>
              <a:rPr lang="en-US" sz="2400" dirty="0"/>
              <a:t>Support Open Source and Proprietary models but provide all Logica Health assets (services, libraries, tooling) as </a:t>
            </a:r>
            <a:r>
              <a:rPr lang="en-US" sz="2400" b="1" dirty="0"/>
              <a:t>open source</a:t>
            </a:r>
            <a:endParaRPr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628650" y="30242"/>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Registry API Proposal</a:t>
            </a:r>
            <a:endParaRPr sz="3600" dirty="0"/>
          </a:p>
        </p:txBody>
      </p:sp>
      <p:sp>
        <p:nvSpPr>
          <p:cNvPr id="238" name="Google Shape;238;p23"/>
          <p:cNvSpPr txBox="1">
            <a:spLocks noGrp="1"/>
          </p:cNvSpPr>
          <p:nvPr>
            <p:ph type="body" idx="1"/>
          </p:nvPr>
        </p:nvSpPr>
        <p:spPr>
          <a:xfrm>
            <a:off x="648496" y="961593"/>
            <a:ext cx="7886700" cy="5215500"/>
          </a:xfrm>
          <a:prstGeom prst="rect">
            <a:avLst/>
          </a:prstGeom>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SzPts val="2400"/>
              <a:buFont typeface="Calibri"/>
              <a:buChar char="●"/>
            </a:pPr>
            <a:r>
              <a:rPr lang="en-US" sz="2800" dirty="0"/>
              <a:t>Implement a standards-based, Logica Health </a:t>
            </a:r>
            <a:r>
              <a:rPr lang="en-US" sz="2800" dirty="0" smtClean="0"/>
              <a:t>(Logica Health) </a:t>
            </a:r>
            <a:r>
              <a:rPr lang="en-US" sz="2800" dirty="0"/>
              <a:t>compliant SOA Platform</a:t>
            </a:r>
            <a:endParaRPr sz="2800" dirty="0"/>
          </a:p>
          <a:p>
            <a:pPr marL="457200" lvl="0" indent="-381000" algn="just" rtl="0">
              <a:lnSpc>
                <a:spcPct val="115000"/>
              </a:lnSpc>
              <a:spcBef>
                <a:spcPts val="0"/>
              </a:spcBef>
              <a:spcAft>
                <a:spcPts val="0"/>
              </a:spcAft>
              <a:buSzPts val="2400"/>
              <a:buFont typeface="Calibri"/>
              <a:buChar char="●"/>
            </a:pPr>
            <a:r>
              <a:rPr lang="en-US" sz="2800" dirty="0"/>
              <a:t>Develop a data management architecture for </a:t>
            </a:r>
            <a:r>
              <a:rPr lang="en-US" sz="2800" dirty="0" smtClean="0"/>
              <a:t>ACS/AAFP</a:t>
            </a:r>
            <a:r>
              <a:rPr lang="en-US" sz="2800" dirty="0"/>
              <a:t>/</a:t>
            </a:r>
            <a:r>
              <a:rPr lang="en-US" sz="2800" dirty="0" smtClean="0"/>
              <a:t>ACC</a:t>
            </a:r>
            <a:r>
              <a:rPr lang="mr-IN" sz="2800" dirty="0" smtClean="0"/>
              <a:t>…</a:t>
            </a:r>
            <a:r>
              <a:rPr lang="en-US" sz="2800" dirty="0" smtClean="0"/>
              <a:t> </a:t>
            </a:r>
            <a:endParaRPr lang="en-US" sz="2800" dirty="0"/>
          </a:p>
          <a:p>
            <a:pPr marL="457200" lvl="0" indent="-381000" algn="just" rtl="0">
              <a:lnSpc>
                <a:spcPct val="115000"/>
              </a:lnSpc>
              <a:spcBef>
                <a:spcPts val="0"/>
              </a:spcBef>
              <a:spcAft>
                <a:spcPts val="0"/>
              </a:spcAft>
              <a:buSzPts val="2400"/>
              <a:buFont typeface="Calibri"/>
              <a:buChar char="●"/>
            </a:pPr>
            <a:r>
              <a:rPr lang="en-US" sz="2800" dirty="0" smtClean="0"/>
              <a:t>Create clinical registries: </a:t>
            </a:r>
            <a:r>
              <a:rPr lang="en-US" sz="2800" dirty="0"/>
              <a:t>S</a:t>
            </a:r>
            <a:r>
              <a:rPr lang="en-US" sz="2800" dirty="0" smtClean="0"/>
              <a:t>upported </a:t>
            </a:r>
            <a:r>
              <a:rPr lang="en-US" sz="2800" dirty="0"/>
              <a:t>by common information models, APIs, and well-generalized digital health services</a:t>
            </a:r>
            <a:endParaRPr sz="2800" dirty="0"/>
          </a:p>
          <a:p>
            <a:pPr marL="457200" lvl="0" indent="-381000" algn="just" rtl="0">
              <a:lnSpc>
                <a:spcPct val="115000"/>
              </a:lnSpc>
              <a:spcBef>
                <a:spcPts val="0"/>
              </a:spcBef>
              <a:spcAft>
                <a:spcPts val="0"/>
              </a:spcAft>
              <a:buSzPts val="2400"/>
              <a:buFont typeface="Calibri"/>
              <a:buChar char="●"/>
            </a:pPr>
            <a:r>
              <a:rPr lang="en-US" sz="2800" dirty="0"/>
              <a:t>Automate data extraction, semantic normalization, quality checks and case registration</a:t>
            </a:r>
            <a:endParaRPr sz="2800" dirty="0"/>
          </a:p>
          <a:p>
            <a:pPr marL="457200" lvl="0" indent="-381000" algn="just" rtl="0">
              <a:lnSpc>
                <a:spcPct val="115000"/>
              </a:lnSpc>
              <a:spcBef>
                <a:spcPts val="0"/>
              </a:spcBef>
              <a:spcAft>
                <a:spcPts val="0"/>
              </a:spcAft>
              <a:buSzPts val="2400"/>
              <a:buFont typeface="Calibri"/>
              <a:buChar char="●"/>
            </a:pPr>
            <a:r>
              <a:rPr lang="en-US" sz="2800" dirty="0"/>
              <a:t>Optimize analytic services to deliver actionable information to the </a:t>
            </a:r>
            <a:r>
              <a:rPr lang="en-US" sz="2800" dirty="0" smtClean="0"/>
              <a:t>clinical process</a:t>
            </a:r>
            <a:endParaRP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a:spLocks noGrp="1"/>
          </p:cNvSpPr>
          <p:nvPr>
            <p:ph type="title"/>
          </p:nvPr>
        </p:nvSpPr>
        <p:spPr>
          <a:xfrm>
            <a:off x="589773" y="82074"/>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smtClean="0"/>
              <a:t>Objective </a:t>
            </a:r>
            <a:r>
              <a:rPr lang="en-US" sz="3600" dirty="0"/>
              <a:t>#1</a:t>
            </a:r>
            <a:endParaRPr sz="3600" dirty="0"/>
          </a:p>
        </p:txBody>
      </p:sp>
      <p:sp>
        <p:nvSpPr>
          <p:cNvPr id="245" name="Google Shape;245;p24"/>
          <p:cNvSpPr txBox="1">
            <a:spLocks noGrp="1"/>
          </p:cNvSpPr>
          <p:nvPr>
            <p:ph type="body" idx="1"/>
          </p:nvPr>
        </p:nvSpPr>
        <p:spPr>
          <a:xfrm>
            <a:off x="628650" y="1207795"/>
            <a:ext cx="7886700" cy="5215500"/>
          </a:xfrm>
          <a:prstGeom prst="rect">
            <a:avLst/>
          </a:prstGeom>
        </p:spPr>
        <p:txBody>
          <a:bodyPr spcFirstLastPara="1" wrap="square" lIns="91425" tIns="45700" rIns="91425" bIns="45700" anchor="t" anchorCtr="0">
            <a:noAutofit/>
          </a:bodyPr>
          <a:lstStyle/>
          <a:p>
            <a:pPr marL="519113" indent="-403225" algn="just">
              <a:spcBef>
                <a:spcPts val="1200"/>
              </a:spcBef>
              <a:buSzPct val="100000"/>
              <a:buFont typeface="Wingdings" charset="2"/>
              <a:buChar char="§"/>
              <a:tabLst>
                <a:tab pos="569913" algn="l"/>
              </a:tabLst>
            </a:pPr>
            <a:r>
              <a:rPr lang="en-US" sz="200" dirty="0" err="1" smtClean="0"/>
              <a:t>Platf</a:t>
            </a:r>
            <a:r>
              <a:rPr lang="en-US" sz="3000" dirty="0" err="1" smtClean="0"/>
              <a:t>Develop</a:t>
            </a:r>
            <a:r>
              <a:rPr lang="en-US" sz="3000" dirty="0"/>
              <a:t>, document, and prioritize </a:t>
            </a:r>
            <a:r>
              <a:rPr lang="en-US" sz="3000" dirty="0" smtClean="0"/>
              <a:t>functional requirements </a:t>
            </a:r>
            <a:endParaRPr sz="3000" dirty="0"/>
          </a:p>
          <a:p>
            <a:pPr marL="990600" lvl="1" indent="-457200" algn="just">
              <a:spcBef>
                <a:spcPts val="0"/>
              </a:spcBef>
              <a:buSzPts val="2400"/>
            </a:pPr>
            <a:r>
              <a:rPr lang="en-US" sz="2800" dirty="0"/>
              <a:t>Develop a Platform Independent Model (PIM) design document that describes required data models, semantics, components, services and capabilities that a vendor must implement to be Logica compliant</a:t>
            </a:r>
            <a:endParaRPr sz="2800" dirty="0"/>
          </a:p>
          <a:p>
            <a:pPr marL="990600" lvl="1" indent="-457200" algn="just">
              <a:spcBef>
                <a:spcPts val="0"/>
              </a:spcBef>
              <a:buSzPts val="2400"/>
            </a:pPr>
            <a:r>
              <a:rPr lang="en-US" sz="2800" dirty="0"/>
              <a:t>Implement an integrated services demonstration platform conformant to the PIM</a:t>
            </a:r>
            <a:endParaRPr sz="2800" dirty="0"/>
          </a:p>
          <a:p>
            <a:pPr marL="0" marR="0" lvl="0" indent="0" algn="just" rtl="0">
              <a:spcBef>
                <a:spcPts val="1200"/>
              </a:spcBef>
              <a:spcAft>
                <a:spcPts val="1200"/>
              </a:spcAft>
              <a:buNone/>
            </a:pPr>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5"/>
          <p:cNvSpPr txBox="1">
            <a:spLocks noGrp="1"/>
          </p:cNvSpPr>
          <p:nvPr>
            <p:ph type="title"/>
          </p:nvPr>
        </p:nvSpPr>
        <p:spPr>
          <a:xfrm>
            <a:off x="628650" y="107990"/>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smtClean="0"/>
              <a:t>Objective #2</a:t>
            </a:r>
            <a:endParaRPr sz="3600" dirty="0"/>
          </a:p>
        </p:txBody>
      </p:sp>
      <p:sp>
        <p:nvSpPr>
          <p:cNvPr id="252" name="Google Shape;252;p25"/>
          <p:cNvSpPr txBox="1">
            <a:spLocks noGrp="1"/>
          </p:cNvSpPr>
          <p:nvPr>
            <p:ph type="body" idx="1"/>
          </p:nvPr>
        </p:nvSpPr>
        <p:spPr>
          <a:xfrm>
            <a:off x="628650" y="961593"/>
            <a:ext cx="7886700" cy="5215500"/>
          </a:xfrm>
          <a:prstGeom prst="rect">
            <a:avLst/>
          </a:prstGeom>
        </p:spPr>
        <p:txBody>
          <a:bodyPr spcFirstLastPara="1" wrap="square" lIns="91425" tIns="45700" rIns="91425" bIns="45700" anchor="t" anchorCtr="0">
            <a:noAutofit/>
          </a:bodyPr>
          <a:lstStyle/>
          <a:p>
            <a:pPr marL="76200" lvl="0" indent="0" algn="just" rtl="0">
              <a:lnSpc>
                <a:spcPct val="115000"/>
              </a:lnSpc>
              <a:spcBef>
                <a:spcPts val="1200"/>
              </a:spcBef>
              <a:spcAft>
                <a:spcPts val="0"/>
              </a:spcAft>
              <a:buSzPts val="2400"/>
              <a:buNone/>
            </a:pPr>
            <a:r>
              <a:rPr lang="en-US" sz="2800" dirty="0"/>
              <a:t>Pilot Demonstration</a:t>
            </a:r>
            <a:endParaRPr sz="2800" dirty="0"/>
          </a:p>
          <a:p>
            <a:pPr marL="914400" lvl="1" indent="-381000" algn="just" rtl="0">
              <a:lnSpc>
                <a:spcPct val="115000"/>
              </a:lnSpc>
              <a:spcBef>
                <a:spcPts val="0"/>
              </a:spcBef>
              <a:spcAft>
                <a:spcPts val="0"/>
              </a:spcAft>
              <a:buSzPts val="2400"/>
              <a:buFont typeface="Calibri"/>
              <a:buChar char="○"/>
            </a:pPr>
            <a:r>
              <a:rPr lang="en-US" sz="2400" dirty="0"/>
              <a:t>Develop detailed deployment plan, training schedule, cost analysis, outcome measures, evaluation criteria, and success metrics, for pilot</a:t>
            </a:r>
            <a:endParaRPr sz="2400" dirty="0"/>
          </a:p>
          <a:p>
            <a:pPr marL="914400" lvl="1" indent="-381000" algn="just" rtl="0">
              <a:lnSpc>
                <a:spcPct val="115000"/>
              </a:lnSpc>
              <a:spcBef>
                <a:spcPts val="0"/>
              </a:spcBef>
              <a:spcAft>
                <a:spcPts val="0"/>
              </a:spcAft>
              <a:buSzPts val="2400"/>
              <a:buFont typeface="Calibri"/>
              <a:buChar char="○"/>
            </a:pPr>
            <a:r>
              <a:rPr lang="en-US" sz="2400" dirty="0"/>
              <a:t>Implement platform specific SOA and digital registry services at a partner site</a:t>
            </a:r>
            <a:endParaRPr sz="2400" dirty="0"/>
          </a:p>
          <a:p>
            <a:pPr marL="914400" lvl="1" indent="-381000" algn="just" rtl="0">
              <a:lnSpc>
                <a:spcPct val="115000"/>
              </a:lnSpc>
              <a:spcBef>
                <a:spcPts val="0"/>
              </a:spcBef>
              <a:spcAft>
                <a:spcPts val="0"/>
              </a:spcAft>
              <a:buSzPts val="2400"/>
              <a:buFont typeface="Calibri"/>
              <a:buChar char="○"/>
            </a:pPr>
            <a:r>
              <a:rPr lang="en-US" sz="2400" dirty="0"/>
              <a:t>Candidates facilities include Stanford, Ascension, Intermountain, VA and others</a:t>
            </a:r>
            <a:endParaRPr sz="2400" dirty="0"/>
          </a:p>
          <a:p>
            <a:pPr marL="914400" lvl="1" indent="-381000" algn="just" rtl="0">
              <a:lnSpc>
                <a:spcPct val="115000"/>
              </a:lnSpc>
              <a:spcBef>
                <a:spcPts val="0"/>
              </a:spcBef>
              <a:spcAft>
                <a:spcPts val="0"/>
              </a:spcAft>
              <a:buSzPts val="2400"/>
              <a:buFont typeface="Calibri"/>
              <a:buChar char="○"/>
            </a:pPr>
            <a:r>
              <a:rPr lang="en-US" sz="2400" dirty="0"/>
              <a:t>Pilot will be run for 6-9 months and will serve as a real-world validation of the platform’s functional and performance capabilities. </a:t>
            </a:r>
            <a:endParaRPr sz="2400" dirty="0"/>
          </a:p>
          <a:p>
            <a:pPr marL="0" lvl="0" indent="0" algn="l" rtl="0">
              <a:spcBef>
                <a:spcPts val="120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6"/>
          <p:cNvSpPr txBox="1">
            <a:spLocks noGrp="1"/>
          </p:cNvSpPr>
          <p:nvPr>
            <p:ph type="title"/>
          </p:nvPr>
        </p:nvSpPr>
        <p:spPr>
          <a:xfrm>
            <a:off x="628650" y="185738"/>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smtClean="0"/>
              <a:t>Objective </a:t>
            </a:r>
            <a:r>
              <a:rPr lang="en-US" sz="3600" dirty="0"/>
              <a:t>#3</a:t>
            </a:r>
            <a:endParaRPr sz="3600" dirty="0"/>
          </a:p>
        </p:txBody>
      </p:sp>
      <p:sp>
        <p:nvSpPr>
          <p:cNvPr id="259" name="Google Shape;259;p26"/>
          <p:cNvSpPr txBox="1">
            <a:spLocks noGrp="1"/>
          </p:cNvSpPr>
          <p:nvPr>
            <p:ph type="body" idx="1"/>
          </p:nvPr>
        </p:nvSpPr>
        <p:spPr>
          <a:xfrm>
            <a:off x="628650" y="961593"/>
            <a:ext cx="7886700" cy="5215500"/>
          </a:xfrm>
          <a:prstGeom prst="rect">
            <a:avLst/>
          </a:prstGeom>
        </p:spPr>
        <p:txBody>
          <a:bodyPr spcFirstLastPara="1" wrap="square" lIns="91425" tIns="45700" rIns="91425" bIns="45700" anchor="t" anchorCtr="0">
            <a:noAutofit/>
          </a:bodyPr>
          <a:lstStyle/>
          <a:p>
            <a:pPr marL="76200" lvl="0" indent="0" algn="just" rtl="0">
              <a:lnSpc>
                <a:spcPct val="115000"/>
              </a:lnSpc>
              <a:spcBef>
                <a:spcPts val="1200"/>
              </a:spcBef>
              <a:spcAft>
                <a:spcPts val="0"/>
              </a:spcAft>
              <a:buSzPts val="2400"/>
              <a:buNone/>
            </a:pPr>
            <a:r>
              <a:rPr lang="en-US" sz="2800" dirty="0"/>
              <a:t>Governance &amp; </a:t>
            </a:r>
            <a:r>
              <a:rPr lang="en-US" sz="2800" dirty="0" smtClean="0"/>
              <a:t>Sustainability</a:t>
            </a:r>
            <a:endParaRPr sz="2800" dirty="0"/>
          </a:p>
          <a:p>
            <a:pPr marL="914400" lvl="1" indent="-381000" algn="just" rtl="0">
              <a:lnSpc>
                <a:spcPct val="115000"/>
              </a:lnSpc>
              <a:spcBef>
                <a:spcPts val="0"/>
              </a:spcBef>
              <a:spcAft>
                <a:spcPts val="0"/>
              </a:spcAft>
              <a:buSzPts val="2400"/>
              <a:buFont typeface="Calibri"/>
              <a:buChar char="○"/>
            </a:pPr>
            <a:r>
              <a:rPr lang="en-US" sz="2400" dirty="0"/>
              <a:t>Develop a licensing and endorsement plan for ACS intellectual property that is conducive to dissemination and aligns market incentives</a:t>
            </a:r>
            <a:endParaRPr sz="2400" dirty="0"/>
          </a:p>
          <a:p>
            <a:pPr marL="914400" lvl="1" indent="-381000" algn="just" rtl="0">
              <a:lnSpc>
                <a:spcPct val="115000"/>
              </a:lnSpc>
              <a:spcBef>
                <a:spcPts val="0"/>
              </a:spcBef>
              <a:spcAft>
                <a:spcPts val="0"/>
              </a:spcAft>
              <a:buSzPts val="2400"/>
              <a:buFont typeface="Calibri"/>
              <a:buChar char="○"/>
            </a:pPr>
            <a:r>
              <a:rPr lang="en-US" sz="2400" dirty="0"/>
              <a:t>Reserve endorsement of actual products to those vendor implementations that satisfy published conformance criteria</a:t>
            </a:r>
            <a:endParaRPr sz="2400" dirty="0"/>
          </a:p>
          <a:p>
            <a:pPr marL="914400" lvl="1" indent="-381000" algn="just" rtl="0">
              <a:lnSpc>
                <a:spcPct val="115000"/>
              </a:lnSpc>
              <a:spcBef>
                <a:spcPts val="0"/>
              </a:spcBef>
              <a:spcAft>
                <a:spcPts val="0"/>
              </a:spcAft>
              <a:buSzPts val="2400"/>
              <a:buFont typeface="Calibri"/>
              <a:buChar char="○"/>
            </a:pPr>
            <a:r>
              <a:rPr lang="en-US" sz="2400" dirty="0"/>
              <a:t>Transition long-term governance and sustainment of SOA platform to Logica Health</a:t>
            </a:r>
            <a:endParaRPr sz="2400" dirty="0"/>
          </a:p>
          <a:p>
            <a:pPr marL="914400" lvl="1" indent="-381000" algn="just" rtl="0">
              <a:lnSpc>
                <a:spcPct val="115000"/>
              </a:lnSpc>
              <a:spcBef>
                <a:spcPts val="0"/>
              </a:spcBef>
              <a:spcAft>
                <a:spcPts val="0"/>
              </a:spcAft>
              <a:buSzPts val="2400"/>
              <a:buFont typeface="Calibri"/>
              <a:buChar char="○"/>
            </a:pPr>
            <a:r>
              <a:rPr lang="en-US" sz="2400" dirty="0"/>
              <a:t>Establish the role Federal agencies such as CMS and other specialty societies might have in governance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p:nvPr/>
        </p:nvSpPr>
        <p:spPr>
          <a:xfrm>
            <a:off x="321958" y="6002942"/>
            <a:ext cx="1151400" cy="829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66" name="Google Shape;266;p27"/>
          <p:cNvSpPr/>
          <p:nvPr/>
        </p:nvSpPr>
        <p:spPr>
          <a:xfrm>
            <a:off x="7916808" y="6002942"/>
            <a:ext cx="1151400" cy="829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67" name="Google Shape;267;p27"/>
          <p:cNvSpPr txBox="1">
            <a:spLocks noGrp="1"/>
          </p:cNvSpPr>
          <p:nvPr>
            <p:ph type="title"/>
          </p:nvPr>
        </p:nvSpPr>
        <p:spPr>
          <a:xfrm>
            <a:off x="628650" y="69116"/>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Registry Services</a:t>
            </a:r>
            <a:endParaRPr sz="3600" dirty="0"/>
          </a:p>
        </p:txBody>
      </p:sp>
      <p:sp>
        <p:nvSpPr>
          <p:cNvPr id="268" name="Google Shape;268;p27"/>
          <p:cNvSpPr/>
          <p:nvPr/>
        </p:nvSpPr>
        <p:spPr>
          <a:xfrm>
            <a:off x="424600" y="1537525"/>
            <a:ext cx="885000" cy="564000"/>
          </a:xfrm>
          <a:prstGeom prst="can">
            <a:avLst>
              <a:gd name="adj" fmla="val 25000"/>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Trauma</a:t>
            </a:r>
            <a:endParaRPr sz="1200"/>
          </a:p>
        </p:txBody>
      </p:sp>
      <p:sp>
        <p:nvSpPr>
          <p:cNvPr id="269" name="Google Shape;269;p27"/>
          <p:cNvSpPr/>
          <p:nvPr/>
        </p:nvSpPr>
        <p:spPr>
          <a:xfrm>
            <a:off x="1525800" y="1537525"/>
            <a:ext cx="885000" cy="564000"/>
          </a:xfrm>
          <a:prstGeom prst="can">
            <a:avLst>
              <a:gd name="adj" fmla="val 25000"/>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Pediatric</a:t>
            </a:r>
            <a:endParaRPr sz="1200"/>
          </a:p>
        </p:txBody>
      </p:sp>
      <p:sp>
        <p:nvSpPr>
          <p:cNvPr id="270" name="Google Shape;270;p27"/>
          <p:cNvSpPr/>
          <p:nvPr/>
        </p:nvSpPr>
        <p:spPr>
          <a:xfrm>
            <a:off x="3728200" y="1537525"/>
            <a:ext cx="885000" cy="564000"/>
          </a:xfrm>
          <a:prstGeom prst="can">
            <a:avLst>
              <a:gd name="adj" fmla="val 25000"/>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Cancer</a:t>
            </a:r>
            <a:endParaRPr sz="1200"/>
          </a:p>
        </p:txBody>
      </p:sp>
      <p:sp>
        <p:nvSpPr>
          <p:cNvPr id="271" name="Google Shape;271;p27"/>
          <p:cNvSpPr/>
          <p:nvPr/>
        </p:nvSpPr>
        <p:spPr>
          <a:xfrm>
            <a:off x="2627000" y="1537525"/>
            <a:ext cx="885000" cy="564000"/>
          </a:xfrm>
          <a:prstGeom prst="can">
            <a:avLst>
              <a:gd name="adj" fmla="val 25000"/>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Breast</a:t>
            </a:r>
            <a:endParaRPr sz="1200"/>
          </a:p>
        </p:txBody>
      </p:sp>
      <p:sp>
        <p:nvSpPr>
          <p:cNvPr id="272" name="Google Shape;272;p27"/>
          <p:cNvSpPr/>
          <p:nvPr/>
        </p:nvSpPr>
        <p:spPr>
          <a:xfrm>
            <a:off x="4829400" y="1537525"/>
            <a:ext cx="885000" cy="564000"/>
          </a:xfrm>
          <a:prstGeom prst="can">
            <a:avLst>
              <a:gd name="adj" fmla="val 25000"/>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Bariatric</a:t>
            </a:r>
            <a:endParaRPr sz="1200"/>
          </a:p>
        </p:txBody>
      </p:sp>
      <p:sp>
        <p:nvSpPr>
          <p:cNvPr id="273" name="Google Shape;273;p27"/>
          <p:cNvSpPr/>
          <p:nvPr/>
        </p:nvSpPr>
        <p:spPr>
          <a:xfrm>
            <a:off x="5930600" y="1537525"/>
            <a:ext cx="885000" cy="564000"/>
          </a:xfrm>
          <a:prstGeom prst="can">
            <a:avLst>
              <a:gd name="adj" fmla="val 25000"/>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Geriatric</a:t>
            </a:r>
            <a:endParaRPr sz="1200"/>
          </a:p>
        </p:txBody>
      </p:sp>
      <p:sp>
        <p:nvSpPr>
          <p:cNvPr id="274" name="Google Shape;274;p27"/>
          <p:cNvSpPr/>
          <p:nvPr/>
        </p:nvSpPr>
        <p:spPr>
          <a:xfrm>
            <a:off x="7031800" y="1537525"/>
            <a:ext cx="885000" cy="564000"/>
          </a:xfrm>
          <a:prstGeom prst="can">
            <a:avLst>
              <a:gd name="adj" fmla="val 25000"/>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Surgeon</a:t>
            </a:r>
            <a:endParaRPr sz="1200"/>
          </a:p>
          <a:p>
            <a:pPr marL="0" lvl="0" indent="0" algn="ctr" rtl="0">
              <a:spcBef>
                <a:spcPts val="0"/>
              </a:spcBef>
              <a:spcAft>
                <a:spcPts val="0"/>
              </a:spcAft>
              <a:buNone/>
            </a:pPr>
            <a:r>
              <a:rPr lang="en-US" sz="1200"/>
              <a:t>Specific</a:t>
            </a:r>
            <a:endParaRPr sz="1200"/>
          </a:p>
        </p:txBody>
      </p:sp>
      <p:sp>
        <p:nvSpPr>
          <p:cNvPr id="275" name="Google Shape;275;p27"/>
          <p:cNvSpPr/>
          <p:nvPr/>
        </p:nvSpPr>
        <p:spPr>
          <a:xfrm>
            <a:off x="628300" y="5554248"/>
            <a:ext cx="884952" cy="420336"/>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00"/>
              <a:t>Vendor</a:t>
            </a:r>
            <a:endParaRPr sz="700"/>
          </a:p>
          <a:p>
            <a:pPr marL="0" lvl="0" indent="0" algn="ctr" rtl="0">
              <a:spcBef>
                <a:spcPts val="0"/>
              </a:spcBef>
              <a:spcAft>
                <a:spcPts val="0"/>
              </a:spcAft>
              <a:buNone/>
            </a:pPr>
            <a:r>
              <a:rPr lang="en-US" sz="700"/>
              <a:t> API</a:t>
            </a:r>
            <a:endParaRPr sz="700"/>
          </a:p>
        </p:txBody>
      </p:sp>
      <p:sp>
        <p:nvSpPr>
          <p:cNvPr id="276" name="Google Shape;276;p27"/>
          <p:cNvSpPr/>
          <p:nvPr/>
        </p:nvSpPr>
        <p:spPr>
          <a:xfrm>
            <a:off x="1653313" y="5554248"/>
            <a:ext cx="884952" cy="420336"/>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700">
                <a:solidFill>
                  <a:schemeClr val="dk1"/>
                </a:solidFill>
              </a:rPr>
              <a:t>Vendor</a:t>
            </a:r>
            <a:endParaRPr sz="700"/>
          </a:p>
          <a:p>
            <a:pPr marL="0" lvl="0" indent="0" algn="ctr" rtl="0">
              <a:spcBef>
                <a:spcPts val="0"/>
              </a:spcBef>
              <a:spcAft>
                <a:spcPts val="0"/>
              </a:spcAft>
              <a:buNone/>
            </a:pPr>
            <a:r>
              <a:rPr lang="en-US" sz="700"/>
              <a:t> API</a:t>
            </a:r>
            <a:endParaRPr sz="700"/>
          </a:p>
        </p:txBody>
      </p:sp>
      <p:sp>
        <p:nvSpPr>
          <p:cNvPr id="277" name="Google Shape;277;p27"/>
          <p:cNvSpPr/>
          <p:nvPr/>
        </p:nvSpPr>
        <p:spPr>
          <a:xfrm>
            <a:off x="2678313" y="5554248"/>
            <a:ext cx="884952" cy="420336"/>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700">
                <a:solidFill>
                  <a:schemeClr val="dk1"/>
                </a:solidFill>
              </a:rPr>
              <a:t>Vendor</a:t>
            </a:r>
            <a:endParaRPr sz="700"/>
          </a:p>
          <a:p>
            <a:pPr marL="0" lvl="0" indent="0" algn="ctr" rtl="0">
              <a:spcBef>
                <a:spcPts val="0"/>
              </a:spcBef>
              <a:spcAft>
                <a:spcPts val="0"/>
              </a:spcAft>
              <a:buNone/>
            </a:pPr>
            <a:r>
              <a:rPr lang="en-US" sz="700"/>
              <a:t> API</a:t>
            </a:r>
            <a:endParaRPr sz="700"/>
          </a:p>
        </p:txBody>
      </p:sp>
      <p:sp>
        <p:nvSpPr>
          <p:cNvPr id="278" name="Google Shape;278;p27"/>
          <p:cNvSpPr/>
          <p:nvPr/>
        </p:nvSpPr>
        <p:spPr>
          <a:xfrm>
            <a:off x="3685713" y="5554248"/>
            <a:ext cx="884952" cy="420336"/>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700">
                <a:solidFill>
                  <a:schemeClr val="dk1"/>
                </a:solidFill>
              </a:rPr>
              <a:t>Vendor</a:t>
            </a:r>
            <a:endParaRPr sz="700"/>
          </a:p>
          <a:p>
            <a:pPr marL="0" lvl="0" indent="0" algn="ctr" rtl="0">
              <a:spcBef>
                <a:spcPts val="0"/>
              </a:spcBef>
              <a:spcAft>
                <a:spcPts val="0"/>
              </a:spcAft>
              <a:buNone/>
            </a:pPr>
            <a:r>
              <a:rPr lang="en-US" sz="700"/>
              <a:t> API</a:t>
            </a:r>
            <a:endParaRPr sz="700"/>
          </a:p>
        </p:txBody>
      </p:sp>
      <p:sp>
        <p:nvSpPr>
          <p:cNvPr id="279" name="Google Shape;279;p27"/>
          <p:cNvSpPr/>
          <p:nvPr/>
        </p:nvSpPr>
        <p:spPr>
          <a:xfrm>
            <a:off x="4695625" y="5554248"/>
            <a:ext cx="884952" cy="420336"/>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700">
                <a:solidFill>
                  <a:schemeClr val="dk1"/>
                </a:solidFill>
              </a:rPr>
              <a:t>Vendor</a:t>
            </a:r>
            <a:endParaRPr sz="700"/>
          </a:p>
          <a:p>
            <a:pPr marL="0" lvl="0" indent="0" algn="ctr" rtl="0">
              <a:spcBef>
                <a:spcPts val="0"/>
              </a:spcBef>
              <a:spcAft>
                <a:spcPts val="0"/>
              </a:spcAft>
              <a:buNone/>
            </a:pPr>
            <a:r>
              <a:rPr lang="en-US" sz="700"/>
              <a:t> API</a:t>
            </a:r>
            <a:endParaRPr sz="700"/>
          </a:p>
        </p:txBody>
      </p:sp>
      <p:sp>
        <p:nvSpPr>
          <p:cNvPr id="280" name="Google Shape;280;p27"/>
          <p:cNvSpPr/>
          <p:nvPr/>
        </p:nvSpPr>
        <p:spPr>
          <a:xfrm>
            <a:off x="5697275" y="5554248"/>
            <a:ext cx="884952" cy="420336"/>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00">
                <a:solidFill>
                  <a:schemeClr val="dk1"/>
                </a:solidFill>
              </a:rPr>
              <a:t>Vendor</a:t>
            </a:r>
            <a:r>
              <a:rPr lang="en-US" sz="700"/>
              <a:t> Api</a:t>
            </a:r>
            <a:endParaRPr sz="700"/>
          </a:p>
        </p:txBody>
      </p:sp>
      <p:sp>
        <p:nvSpPr>
          <p:cNvPr id="281" name="Google Shape;281;p27"/>
          <p:cNvSpPr/>
          <p:nvPr/>
        </p:nvSpPr>
        <p:spPr>
          <a:xfrm>
            <a:off x="6650825" y="5554248"/>
            <a:ext cx="884952" cy="420336"/>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00">
                <a:solidFill>
                  <a:schemeClr val="dk1"/>
                </a:solidFill>
              </a:rPr>
              <a:t>Vendor</a:t>
            </a:r>
            <a:r>
              <a:rPr lang="en-US" sz="700"/>
              <a:t> API</a:t>
            </a:r>
            <a:endParaRPr sz="700"/>
          </a:p>
        </p:txBody>
      </p:sp>
      <p:sp>
        <p:nvSpPr>
          <p:cNvPr id="282" name="Google Shape;282;p27"/>
          <p:cNvSpPr/>
          <p:nvPr/>
        </p:nvSpPr>
        <p:spPr>
          <a:xfrm>
            <a:off x="628300" y="6105100"/>
            <a:ext cx="885000" cy="564000"/>
          </a:xfrm>
          <a:prstGeom prst="can">
            <a:avLst>
              <a:gd name="adj" fmla="val 25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t>EMRs</a:t>
            </a:r>
            <a:endParaRPr sz="900"/>
          </a:p>
        </p:txBody>
      </p:sp>
      <p:sp>
        <p:nvSpPr>
          <p:cNvPr id="283" name="Google Shape;283;p27"/>
          <p:cNvSpPr/>
          <p:nvPr/>
        </p:nvSpPr>
        <p:spPr>
          <a:xfrm>
            <a:off x="1653300" y="6105100"/>
            <a:ext cx="885000" cy="564000"/>
          </a:xfrm>
          <a:prstGeom prst="can">
            <a:avLst>
              <a:gd name="adj" fmla="val 25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t>Other Registries</a:t>
            </a:r>
            <a:endParaRPr sz="900"/>
          </a:p>
        </p:txBody>
      </p:sp>
      <p:sp>
        <p:nvSpPr>
          <p:cNvPr id="284" name="Google Shape;284;p27"/>
          <p:cNvSpPr/>
          <p:nvPr/>
        </p:nvSpPr>
        <p:spPr>
          <a:xfrm>
            <a:off x="3685700" y="6105100"/>
            <a:ext cx="885000" cy="564000"/>
          </a:xfrm>
          <a:prstGeom prst="can">
            <a:avLst>
              <a:gd name="adj" fmla="val 25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t>Research</a:t>
            </a:r>
            <a:endParaRPr sz="900"/>
          </a:p>
        </p:txBody>
      </p:sp>
      <p:sp>
        <p:nvSpPr>
          <p:cNvPr id="285" name="Google Shape;285;p27"/>
          <p:cNvSpPr/>
          <p:nvPr/>
        </p:nvSpPr>
        <p:spPr>
          <a:xfrm>
            <a:off x="2678300" y="6105100"/>
            <a:ext cx="885000" cy="564000"/>
          </a:xfrm>
          <a:prstGeom prst="can">
            <a:avLst>
              <a:gd name="adj" fmla="val 25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t>Disease</a:t>
            </a:r>
            <a:endParaRPr sz="900"/>
          </a:p>
          <a:p>
            <a:pPr marL="0" lvl="0" indent="0" algn="ctr" rtl="0">
              <a:spcBef>
                <a:spcPts val="0"/>
              </a:spcBef>
              <a:spcAft>
                <a:spcPts val="0"/>
              </a:spcAft>
              <a:buNone/>
            </a:pPr>
            <a:r>
              <a:rPr lang="en-US" sz="900"/>
              <a:t>Management</a:t>
            </a:r>
            <a:endParaRPr sz="900"/>
          </a:p>
        </p:txBody>
      </p:sp>
      <p:sp>
        <p:nvSpPr>
          <p:cNvPr id="286" name="Google Shape;286;p27"/>
          <p:cNvSpPr/>
          <p:nvPr/>
        </p:nvSpPr>
        <p:spPr>
          <a:xfrm>
            <a:off x="4695600" y="6105100"/>
            <a:ext cx="885000" cy="564000"/>
          </a:xfrm>
          <a:prstGeom prst="can">
            <a:avLst>
              <a:gd name="adj" fmla="val 25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t>Precision</a:t>
            </a:r>
            <a:endParaRPr sz="900"/>
          </a:p>
          <a:p>
            <a:pPr marL="0" lvl="0" indent="0" algn="ctr" rtl="0">
              <a:spcBef>
                <a:spcPts val="0"/>
              </a:spcBef>
              <a:spcAft>
                <a:spcPts val="0"/>
              </a:spcAft>
              <a:buNone/>
            </a:pPr>
            <a:r>
              <a:rPr lang="en-US" sz="900"/>
              <a:t>Medicine</a:t>
            </a:r>
            <a:endParaRPr sz="900"/>
          </a:p>
        </p:txBody>
      </p:sp>
      <p:sp>
        <p:nvSpPr>
          <p:cNvPr id="287" name="Google Shape;287;p27"/>
          <p:cNvSpPr/>
          <p:nvPr/>
        </p:nvSpPr>
        <p:spPr>
          <a:xfrm>
            <a:off x="5697250" y="6105100"/>
            <a:ext cx="885000" cy="564000"/>
          </a:xfrm>
          <a:prstGeom prst="can">
            <a:avLst>
              <a:gd name="adj" fmla="val 25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t>Social Determinants</a:t>
            </a:r>
            <a:endParaRPr sz="900"/>
          </a:p>
        </p:txBody>
      </p:sp>
      <p:sp>
        <p:nvSpPr>
          <p:cNvPr id="288" name="Google Shape;288;p27"/>
          <p:cNvSpPr/>
          <p:nvPr/>
        </p:nvSpPr>
        <p:spPr>
          <a:xfrm>
            <a:off x="6650800" y="6105100"/>
            <a:ext cx="885000" cy="564000"/>
          </a:xfrm>
          <a:prstGeom prst="can">
            <a:avLst>
              <a:gd name="adj" fmla="val 25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t>Insurance </a:t>
            </a:r>
            <a:endParaRPr sz="900"/>
          </a:p>
        </p:txBody>
      </p:sp>
      <p:cxnSp>
        <p:nvCxnSpPr>
          <p:cNvPr id="289" name="Google Shape;289;p27"/>
          <p:cNvCxnSpPr/>
          <p:nvPr/>
        </p:nvCxnSpPr>
        <p:spPr>
          <a:xfrm flipH="1">
            <a:off x="1060576" y="5936987"/>
            <a:ext cx="20400" cy="221100"/>
          </a:xfrm>
          <a:prstGeom prst="straightConnector1">
            <a:avLst/>
          </a:prstGeom>
          <a:noFill/>
          <a:ln w="9525" cap="flat" cmpd="sng">
            <a:solidFill>
              <a:schemeClr val="dk2"/>
            </a:solidFill>
            <a:prstDash val="solid"/>
            <a:round/>
            <a:headEnd type="triangle" w="med" len="med"/>
            <a:tailEnd type="triangle" w="med" len="med"/>
          </a:ln>
        </p:spPr>
      </p:cxnSp>
      <p:cxnSp>
        <p:nvCxnSpPr>
          <p:cNvPr id="290" name="Google Shape;290;p27"/>
          <p:cNvCxnSpPr/>
          <p:nvPr/>
        </p:nvCxnSpPr>
        <p:spPr>
          <a:xfrm flipH="1">
            <a:off x="2085614" y="5936987"/>
            <a:ext cx="20400" cy="221100"/>
          </a:xfrm>
          <a:prstGeom prst="straightConnector1">
            <a:avLst/>
          </a:prstGeom>
          <a:noFill/>
          <a:ln w="9525" cap="flat" cmpd="sng">
            <a:solidFill>
              <a:schemeClr val="dk2"/>
            </a:solidFill>
            <a:prstDash val="solid"/>
            <a:round/>
            <a:headEnd type="triangle" w="med" len="med"/>
            <a:tailEnd type="triangle" w="med" len="med"/>
          </a:ln>
        </p:spPr>
      </p:cxnSp>
      <p:cxnSp>
        <p:nvCxnSpPr>
          <p:cNvPr id="291" name="Google Shape;291;p27"/>
          <p:cNvCxnSpPr/>
          <p:nvPr/>
        </p:nvCxnSpPr>
        <p:spPr>
          <a:xfrm flipH="1">
            <a:off x="3079601" y="5936987"/>
            <a:ext cx="20400" cy="221100"/>
          </a:xfrm>
          <a:prstGeom prst="straightConnector1">
            <a:avLst/>
          </a:prstGeom>
          <a:noFill/>
          <a:ln w="9525" cap="flat" cmpd="sng">
            <a:solidFill>
              <a:schemeClr val="dk2"/>
            </a:solidFill>
            <a:prstDash val="solid"/>
            <a:round/>
            <a:headEnd type="triangle" w="med" len="med"/>
            <a:tailEnd type="triangle" w="med" len="med"/>
          </a:ln>
        </p:spPr>
      </p:cxnSp>
      <p:cxnSp>
        <p:nvCxnSpPr>
          <p:cNvPr id="292" name="Google Shape;292;p27"/>
          <p:cNvCxnSpPr/>
          <p:nvPr/>
        </p:nvCxnSpPr>
        <p:spPr>
          <a:xfrm flipH="1">
            <a:off x="4084301" y="5936987"/>
            <a:ext cx="20400" cy="221100"/>
          </a:xfrm>
          <a:prstGeom prst="straightConnector1">
            <a:avLst/>
          </a:prstGeom>
          <a:noFill/>
          <a:ln w="9525" cap="flat" cmpd="sng">
            <a:solidFill>
              <a:schemeClr val="dk2"/>
            </a:solidFill>
            <a:prstDash val="solid"/>
            <a:round/>
            <a:headEnd type="triangle" w="med" len="med"/>
            <a:tailEnd type="triangle" w="med" len="med"/>
          </a:ln>
        </p:spPr>
      </p:cxnSp>
      <p:cxnSp>
        <p:nvCxnSpPr>
          <p:cNvPr id="293" name="Google Shape;293;p27"/>
          <p:cNvCxnSpPr/>
          <p:nvPr/>
        </p:nvCxnSpPr>
        <p:spPr>
          <a:xfrm flipH="1">
            <a:off x="5129601" y="5936987"/>
            <a:ext cx="20400" cy="221100"/>
          </a:xfrm>
          <a:prstGeom prst="straightConnector1">
            <a:avLst/>
          </a:prstGeom>
          <a:noFill/>
          <a:ln w="9525" cap="flat" cmpd="sng">
            <a:solidFill>
              <a:schemeClr val="dk2"/>
            </a:solidFill>
            <a:prstDash val="solid"/>
            <a:round/>
            <a:headEnd type="triangle" w="med" len="med"/>
            <a:tailEnd type="triangle" w="med" len="med"/>
          </a:ln>
        </p:spPr>
      </p:cxnSp>
      <p:cxnSp>
        <p:nvCxnSpPr>
          <p:cNvPr id="294" name="Google Shape;294;p27"/>
          <p:cNvCxnSpPr/>
          <p:nvPr/>
        </p:nvCxnSpPr>
        <p:spPr>
          <a:xfrm flipH="1">
            <a:off x="6154601" y="5936987"/>
            <a:ext cx="20400" cy="221100"/>
          </a:xfrm>
          <a:prstGeom prst="straightConnector1">
            <a:avLst/>
          </a:prstGeom>
          <a:noFill/>
          <a:ln w="9525" cap="flat" cmpd="sng">
            <a:solidFill>
              <a:schemeClr val="dk2"/>
            </a:solidFill>
            <a:prstDash val="solid"/>
            <a:round/>
            <a:headEnd type="triangle" w="med" len="med"/>
            <a:tailEnd type="triangle" w="med" len="med"/>
          </a:ln>
        </p:spPr>
      </p:cxnSp>
      <p:cxnSp>
        <p:nvCxnSpPr>
          <p:cNvPr id="295" name="Google Shape;295;p27"/>
          <p:cNvCxnSpPr/>
          <p:nvPr/>
        </p:nvCxnSpPr>
        <p:spPr>
          <a:xfrm flipH="1">
            <a:off x="7103401" y="5936987"/>
            <a:ext cx="20400" cy="221100"/>
          </a:xfrm>
          <a:prstGeom prst="straightConnector1">
            <a:avLst/>
          </a:prstGeom>
          <a:noFill/>
          <a:ln w="9525" cap="flat" cmpd="sng">
            <a:solidFill>
              <a:schemeClr val="dk2"/>
            </a:solidFill>
            <a:prstDash val="solid"/>
            <a:round/>
            <a:headEnd type="triangle" w="med" len="med"/>
            <a:tailEnd type="triangle" w="med" len="med"/>
          </a:ln>
        </p:spPr>
      </p:cxnSp>
      <p:sp>
        <p:nvSpPr>
          <p:cNvPr id="296" name="Google Shape;296;p27"/>
          <p:cNvSpPr/>
          <p:nvPr/>
        </p:nvSpPr>
        <p:spPr>
          <a:xfrm>
            <a:off x="3604841" y="2952413"/>
            <a:ext cx="1131732" cy="420336"/>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00"/>
              <a:t>Canonical Data Model &amp; Semantics</a:t>
            </a:r>
            <a:endParaRPr sz="700"/>
          </a:p>
        </p:txBody>
      </p:sp>
      <p:sp>
        <p:nvSpPr>
          <p:cNvPr id="297" name="Google Shape;297;p27"/>
          <p:cNvSpPr/>
          <p:nvPr/>
        </p:nvSpPr>
        <p:spPr>
          <a:xfrm>
            <a:off x="3614067" y="4253325"/>
            <a:ext cx="1131732" cy="420336"/>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00"/>
              <a:t>Canonical Data Model &amp; Semantics</a:t>
            </a:r>
            <a:endParaRPr sz="700"/>
          </a:p>
        </p:txBody>
      </p:sp>
      <p:cxnSp>
        <p:nvCxnSpPr>
          <p:cNvPr id="298" name="Google Shape;298;p27"/>
          <p:cNvCxnSpPr>
            <a:stCxn id="296" idx="3"/>
            <a:endCxn id="299" idx="1"/>
          </p:cNvCxnSpPr>
          <p:nvPr/>
        </p:nvCxnSpPr>
        <p:spPr>
          <a:xfrm rot="10800000">
            <a:off x="4170707" y="2781146"/>
            <a:ext cx="0" cy="19530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27"/>
          <p:cNvCxnSpPr>
            <a:stCxn id="296" idx="1"/>
            <a:endCxn id="301" idx="0"/>
          </p:cNvCxnSpPr>
          <p:nvPr/>
        </p:nvCxnSpPr>
        <p:spPr>
          <a:xfrm>
            <a:off x="4170707" y="3372301"/>
            <a:ext cx="0" cy="291600"/>
          </a:xfrm>
          <a:prstGeom prst="straightConnector1">
            <a:avLst/>
          </a:prstGeom>
          <a:noFill/>
          <a:ln w="9525" cap="flat" cmpd="sng">
            <a:solidFill>
              <a:schemeClr val="dk2"/>
            </a:solidFill>
            <a:prstDash val="solid"/>
            <a:round/>
            <a:headEnd type="none" w="med" len="med"/>
            <a:tailEnd type="none" w="med" len="med"/>
          </a:ln>
        </p:spPr>
      </p:cxnSp>
      <p:cxnSp>
        <p:nvCxnSpPr>
          <p:cNvPr id="302" name="Google Shape;302;p27"/>
          <p:cNvCxnSpPr>
            <a:stCxn id="301" idx="2"/>
            <a:endCxn id="297" idx="3"/>
          </p:cNvCxnSpPr>
          <p:nvPr/>
        </p:nvCxnSpPr>
        <p:spPr>
          <a:xfrm>
            <a:off x="4170700" y="3962300"/>
            <a:ext cx="9300" cy="31500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27"/>
          <p:cNvCxnSpPr>
            <a:stCxn id="304" idx="3"/>
            <a:endCxn id="297" idx="1"/>
          </p:cNvCxnSpPr>
          <p:nvPr/>
        </p:nvCxnSpPr>
        <p:spPr>
          <a:xfrm rot="10800000">
            <a:off x="4179933" y="4673213"/>
            <a:ext cx="11100" cy="258300"/>
          </a:xfrm>
          <a:prstGeom prst="straightConnector1">
            <a:avLst/>
          </a:prstGeom>
          <a:noFill/>
          <a:ln w="9525" cap="flat" cmpd="sng">
            <a:solidFill>
              <a:schemeClr val="dk2"/>
            </a:solidFill>
            <a:prstDash val="solid"/>
            <a:round/>
            <a:headEnd type="none" w="med" len="med"/>
            <a:tailEnd type="none" w="med" len="med"/>
          </a:ln>
        </p:spPr>
      </p:cxnSp>
      <p:sp>
        <p:nvSpPr>
          <p:cNvPr id="305" name="Google Shape;305;p27"/>
          <p:cNvSpPr/>
          <p:nvPr/>
        </p:nvSpPr>
        <p:spPr>
          <a:xfrm>
            <a:off x="437525" y="3103351"/>
            <a:ext cx="884952" cy="467964"/>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t>Privacy Services</a:t>
            </a:r>
            <a:endParaRPr sz="800"/>
          </a:p>
        </p:txBody>
      </p:sp>
      <p:sp>
        <p:nvSpPr>
          <p:cNvPr id="306" name="Google Shape;306;p27"/>
          <p:cNvSpPr/>
          <p:nvPr/>
        </p:nvSpPr>
        <p:spPr>
          <a:xfrm>
            <a:off x="1662875" y="3091751"/>
            <a:ext cx="884952" cy="467964"/>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t>Analytic Services</a:t>
            </a:r>
            <a:endParaRPr sz="800"/>
          </a:p>
        </p:txBody>
      </p:sp>
      <p:sp>
        <p:nvSpPr>
          <p:cNvPr id="307" name="Google Shape;307;p27"/>
          <p:cNvSpPr/>
          <p:nvPr/>
        </p:nvSpPr>
        <p:spPr>
          <a:xfrm>
            <a:off x="5421250" y="3091751"/>
            <a:ext cx="884952" cy="467964"/>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800"/>
              <a:t>Quality Metrics</a:t>
            </a:r>
            <a:endParaRPr sz="800"/>
          </a:p>
        </p:txBody>
      </p:sp>
      <p:sp>
        <p:nvSpPr>
          <p:cNvPr id="308" name="Google Shape;308;p27"/>
          <p:cNvSpPr/>
          <p:nvPr/>
        </p:nvSpPr>
        <p:spPr>
          <a:xfrm>
            <a:off x="6579150" y="3103351"/>
            <a:ext cx="884952" cy="467964"/>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t>Cohort Services</a:t>
            </a:r>
            <a:endParaRPr sz="800"/>
          </a:p>
        </p:txBody>
      </p:sp>
      <p:sp>
        <p:nvSpPr>
          <p:cNvPr id="309" name="Google Shape;309;p27"/>
          <p:cNvSpPr/>
          <p:nvPr/>
        </p:nvSpPr>
        <p:spPr>
          <a:xfrm>
            <a:off x="414400" y="4054776"/>
            <a:ext cx="884952" cy="467964"/>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800"/>
              <a:t>Security Services</a:t>
            </a:r>
            <a:endParaRPr sz="800"/>
          </a:p>
        </p:txBody>
      </p:sp>
      <p:sp>
        <p:nvSpPr>
          <p:cNvPr id="310" name="Google Shape;310;p27"/>
          <p:cNvSpPr/>
          <p:nvPr/>
        </p:nvSpPr>
        <p:spPr>
          <a:xfrm>
            <a:off x="1662875" y="4066363"/>
            <a:ext cx="884952" cy="467964"/>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800"/>
              <a:t>Consent Services</a:t>
            </a:r>
            <a:endParaRPr sz="800"/>
          </a:p>
        </p:txBody>
      </p:sp>
      <p:sp>
        <p:nvSpPr>
          <p:cNvPr id="311" name="Google Shape;311;p27"/>
          <p:cNvSpPr/>
          <p:nvPr/>
        </p:nvSpPr>
        <p:spPr>
          <a:xfrm>
            <a:off x="3604829" y="2401538"/>
            <a:ext cx="1131732" cy="420336"/>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00"/>
              <a:t>Common Registry API</a:t>
            </a:r>
            <a:endParaRPr sz="700"/>
          </a:p>
        </p:txBody>
      </p:sp>
      <p:cxnSp>
        <p:nvCxnSpPr>
          <p:cNvPr id="312" name="Google Shape;312;p27"/>
          <p:cNvCxnSpPr>
            <a:stCxn id="268" idx="3"/>
            <a:endCxn id="311" idx="2"/>
          </p:cNvCxnSpPr>
          <p:nvPr/>
        </p:nvCxnSpPr>
        <p:spPr>
          <a:xfrm>
            <a:off x="867100" y="2101525"/>
            <a:ext cx="2741100" cy="510300"/>
          </a:xfrm>
          <a:prstGeom prst="straightConnector1">
            <a:avLst/>
          </a:prstGeom>
          <a:noFill/>
          <a:ln w="9525" cap="flat" cmpd="sng">
            <a:solidFill>
              <a:schemeClr val="dk2"/>
            </a:solidFill>
            <a:prstDash val="solid"/>
            <a:round/>
            <a:headEnd type="none" w="med" len="med"/>
            <a:tailEnd type="none" w="med" len="med"/>
          </a:ln>
        </p:spPr>
      </p:cxnSp>
      <p:cxnSp>
        <p:nvCxnSpPr>
          <p:cNvPr id="313" name="Google Shape;313;p27"/>
          <p:cNvCxnSpPr>
            <a:stCxn id="269" idx="3"/>
            <a:endCxn id="311" idx="2"/>
          </p:cNvCxnSpPr>
          <p:nvPr/>
        </p:nvCxnSpPr>
        <p:spPr>
          <a:xfrm>
            <a:off x="1968300" y="2101525"/>
            <a:ext cx="1640100" cy="51030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27"/>
          <p:cNvCxnSpPr>
            <a:stCxn id="271" idx="3"/>
            <a:endCxn id="311" idx="2"/>
          </p:cNvCxnSpPr>
          <p:nvPr/>
        </p:nvCxnSpPr>
        <p:spPr>
          <a:xfrm>
            <a:off x="3069500" y="2101525"/>
            <a:ext cx="538800" cy="510300"/>
          </a:xfrm>
          <a:prstGeom prst="straightConnector1">
            <a:avLst/>
          </a:prstGeom>
          <a:noFill/>
          <a:ln w="9525" cap="flat" cmpd="sng">
            <a:solidFill>
              <a:schemeClr val="dk2"/>
            </a:solidFill>
            <a:prstDash val="solid"/>
            <a:round/>
            <a:headEnd type="none" w="med" len="med"/>
            <a:tailEnd type="none" w="med" len="med"/>
          </a:ln>
        </p:spPr>
      </p:cxnSp>
      <p:cxnSp>
        <p:nvCxnSpPr>
          <p:cNvPr id="315" name="Google Shape;315;p27"/>
          <p:cNvCxnSpPr>
            <a:stCxn id="270" idx="3"/>
            <a:endCxn id="311" idx="3"/>
          </p:cNvCxnSpPr>
          <p:nvPr/>
        </p:nvCxnSpPr>
        <p:spPr>
          <a:xfrm>
            <a:off x="4170700" y="2101525"/>
            <a:ext cx="0" cy="324000"/>
          </a:xfrm>
          <a:prstGeom prst="straightConnector1">
            <a:avLst/>
          </a:prstGeom>
          <a:noFill/>
          <a:ln w="9525" cap="flat" cmpd="sng">
            <a:solidFill>
              <a:schemeClr val="dk2"/>
            </a:solidFill>
            <a:prstDash val="solid"/>
            <a:round/>
            <a:headEnd type="none" w="med" len="med"/>
            <a:tailEnd type="none" w="med" len="med"/>
          </a:ln>
        </p:spPr>
      </p:cxnSp>
      <p:cxnSp>
        <p:nvCxnSpPr>
          <p:cNvPr id="316" name="Google Shape;316;p27"/>
          <p:cNvCxnSpPr>
            <a:stCxn id="272" idx="3"/>
            <a:endCxn id="311" idx="0"/>
          </p:cNvCxnSpPr>
          <p:nvPr/>
        </p:nvCxnSpPr>
        <p:spPr>
          <a:xfrm flipH="1">
            <a:off x="4735500" y="2101525"/>
            <a:ext cx="536400" cy="51030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27"/>
          <p:cNvCxnSpPr>
            <a:stCxn id="273" idx="3"/>
            <a:endCxn id="311" idx="0"/>
          </p:cNvCxnSpPr>
          <p:nvPr/>
        </p:nvCxnSpPr>
        <p:spPr>
          <a:xfrm flipH="1">
            <a:off x="4735700" y="2101525"/>
            <a:ext cx="1637400" cy="51030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27"/>
          <p:cNvCxnSpPr>
            <a:stCxn id="274" idx="3"/>
            <a:endCxn id="311" idx="0"/>
          </p:cNvCxnSpPr>
          <p:nvPr/>
        </p:nvCxnSpPr>
        <p:spPr>
          <a:xfrm flipH="1">
            <a:off x="4735600" y="2101525"/>
            <a:ext cx="2738700" cy="510300"/>
          </a:xfrm>
          <a:prstGeom prst="straightConnector1">
            <a:avLst/>
          </a:prstGeom>
          <a:noFill/>
          <a:ln w="9525" cap="flat" cmpd="sng">
            <a:solidFill>
              <a:schemeClr val="dk2"/>
            </a:solidFill>
            <a:prstDash val="solid"/>
            <a:round/>
            <a:headEnd type="none" w="med" len="med"/>
            <a:tailEnd type="none" w="med" len="med"/>
          </a:ln>
        </p:spPr>
      </p:cxnSp>
      <p:sp>
        <p:nvSpPr>
          <p:cNvPr id="319" name="Google Shape;319;p27"/>
          <p:cNvSpPr/>
          <p:nvPr/>
        </p:nvSpPr>
        <p:spPr>
          <a:xfrm>
            <a:off x="3572779" y="4903775"/>
            <a:ext cx="1131732" cy="420336"/>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00"/>
              <a:t>Common Registry API</a:t>
            </a:r>
            <a:endParaRPr sz="700"/>
          </a:p>
        </p:txBody>
      </p:sp>
      <p:cxnSp>
        <p:nvCxnSpPr>
          <p:cNvPr id="320" name="Google Shape;320;p27"/>
          <p:cNvCxnSpPr>
            <a:stCxn id="305" idx="1"/>
            <a:endCxn id="309" idx="3"/>
          </p:cNvCxnSpPr>
          <p:nvPr/>
        </p:nvCxnSpPr>
        <p:spPr>
          <a:xfrm flipH="1">
            <a:off x="856901" y="3570816"/>
            <a:ext cx="23100" cy="510600"/>
          </a:xfrm>
          <a:prstGeom prst="straightConnector1">
            <a:avLst/>
          </a:prstGeom>
          <a:noFill/>
          <a:ln w="9525" cap="flat" cmpd="sng">
            <a:solidFill>
              <a:schemeClr val="dk2"/>
            </a:solidFill>
            <a:prstDash val="solid"/>
            <a:round/>
            <a:headEnd type="none" w="med" len="med"/>
            <a:tailEnd type="none" w="med" len="med"/>
          </a:ln>
        </p:spPr>
      </p:cxnSp>
      <p:cxnSp>
        <p:nvCxnSpPr>
          <p:cNvPr id="321" name="Google Shape;321;p27"/>
          <p:cNvCxnSpPr>
            <a:stCxn id="306" idx="1"/>
            <a:endCxn id="310" idx="3"/>
          </p:cNvCxnSpPr>
          <p:nvPr/>
        </p:nvCxnSpPr>
        <p:spPr>
          <a:xfrm>
            <a:off x="2105351" y="3559216"/>
            <a:ext cx="0" cy="534000"/>
          </a:xfrm>
          <a:prstGeom prst="straightConnector1">
            <a:avLst/>
          </a:prstGeom>
          <a:noFill/>
          <a:ln w="9525" cap="flat" cmpd="sng">
            <a:solidFill>
              <a:schemeClr val="dk2"/>
            </a:solidFill>
            <a:prstDash val="solid"/>
            <a:round/>
            <a:headEnd type="none" w="med" len="med"/>
            <a:tailEnd type="none" w="med" len="med"/>
          </a:ln>
        </p:spPr>
      </p:cxnSp>
      <p:sp>
        <p:nvSpPr>
          <p:cNvPr id="322" name="Google Shape;322;p27"/>
          <p:cNvSpPr/>
          <p:nvPr/>
        </p:nvSpPr>
        <p:spPr>
          <a:xfrm>
            <a:off x="5421250" y="4097013"/>
            <a:ext cx="884952" cy="467964"/>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t>Data Quality Services</a:t>
            </a:r>
            <a:endParaRPr sz="800"/>
          </a:p>
        </p:txBody>
      </p:sp>
      <p:sp>
        <p:nvSpPr>
          <p:cNvPr id="323" name="Google Shape;323;p27"/>
          <p:cNvSpPr/>
          <p:nvPr/>
        </p:nvSpPr>
        <p:spPr>
          <a:xfrm>
            <a:off x="6579150" y="4108625"/>
            <a:ext cx="1131732" cy="467964"/>
          </a:xfrm>
          <a:prstGeom prst="cloud">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t>Case</a:t>
            </a:r>
            <a:endParaRPr sz="800"/>
          </a:p>
          <a:p>
            <a:pPr marL="0" lvl="0" indent="0" algn="ctr" rtl="0">
              <a:spcBef>
                <a:spcPts val="0"/>
              </a:spcBef>
              <a:spcAft>
                <a:spcPts val="0"/>
              </a:spcAft>
              <a:buNone/>
            </a:pPr>
            <a:r>
              <a:rPr lang="en-US" sz="800"/>
              <a:t>Registration</a:t>
            </a:r>
            <a:endParaRPr sz="800"/>
          </a:p>
        </p:txBody>
      </p:sp>
      <p:cxnSp>
        <p:nvCxnSpPr>
          <p:cNvPr id="324" name="Google Shape;324;p27"/>
          <p:cNvCxnSpPr>
            <a:stCxn id="307" idx="1"/>
            <a:endCxn id="322" idx="3"/>
          </p:cNvCxnSpPr>
          <p:nvPr/>
        </p:nvCxnSpPr>
        <p:spPr>
          <a:xfrm>
            <a:off x="5863726" y="3559216"/>
            <a:ext cx="0" cy="564600"/>
          </a:xfrm>
          <a:prstGeom prst="straightConnector1">
            <a:avLst/>
          </a:prstGeom>
          <a:noFill/>
          <a:ln w="9525" cap="flat" cmpd="sng">
            <a:solidFill>
              <a:schemeClr val="dk2"/>
            </a:solidFill>
            <a:prstDash val="solid"/>
            <a:round/>
            <a:headEnd type="none" w="med" len="med"/>
            <a:tailEnd type="none" w="med" len="med"/>
          </a:ln>
        </p:spPr>
      </p:cxnSp>
      <p:cxnSp>
        <p:nvCxnSpPr>
          <p:cNvPr id="325" name="Google Shape;325;p27"/>
          <p:cNvCxnSpPr>
            <a:stCxn id="308" idx="1"/>
            <a:endCxn id="323" idx="3"/>
          </p:cNvCxnSpPr>
          <p:nvPr/>
        </p:nvCxnSpPr>
        <p:spPr>
          <a:xfrm>
            <a:off x="7021626" y="3570816"/>
            <a:ext cx="123300" cy="564600"/>
          </a:xfrm>
          <a:prstGeom prst="straightConnector1">
            <a:avLst/>
          </a:prstGeom>
          <a:noFill/>
          <a:ln w="9525" cap="flat" cmpd="sng">
            <a:solidFill>
              <a:schemeClr val="dk2"/>
            </a:solidFill>
            <a:prstDash val="solid"/>
            <a:round/>
            <a:headEnd type="none" w="med" len="med"/>
            <a:tailEnd type="none" w="med" len="med"/>
          </a:ln>
        </p:spPr>
      </p:cxnSp>
      <p:sp>
        <p:nvSpPr>
          <p:cNvPr id="301" name="Google Shape;301;p27"/>
          <p:cNvSpPr/>
          <p:nvPr/>
        </p:nvSpPr>
        <p:spPr>
          <a:xfrm>
            <a:off x="424600" y="3663800"/>
            <a:ext cx="7492200" cy="2985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Logica Health Compliant SOA</a:t>
            </a:r>
            <a:endParaRPr/>
          </a:p>
        </p:txBody>
      </p:sp>
      <p:sp>
        <p:nvSpPr>
          <p:cNvPr id="326" name="Google Shape;326;p27"/>
          <p:cNvSpPr/>
          <p:nvPr/>
        </p:nvSpPr>
        <p:spPr>
          <a:xfrm>
            <a:off x="7776075" y="2455600"/>
            <a:ext cx="287600" cy="2665775"/>
          </a:xfrm>
          <a:custGeom>
            <a:avLst/>
            <a:gdLst/>
            <a:ahLst/>
            <a:cxnLst/>
            <a:rect l="l" t="t" r="r" b="b"/>
            <a:pathLst>
              <a:path w="11504" h="106631" extrusionOk="0">
                <a:moveTo>
                  <a:pt x="0" y="0"/>
                </a:moveTo>
                <a:lnTo>
                  <a:pt x="11504" y="0"/>
                </a:lnTo>
                <a:lnTo>
                  <a:pt x="11062" y="106189"/>
                </a:lnTo>
                <a:lnTo>
                  <a:pt x="1328" y="106631"/>
                </a:lnTo>
              </a:path>
            </a:pathLst>
          </a:custGeom>
          <a:noFill/>
          <a:ln w="38100" cap="flat" cmpd="sng">
            <a:solidFill>
              <a:srgbClr val="000000"/>
            </a:solidFill>
            <a:prstDash val="solid"/>
            <a:round/>
            <a:headEnd type="none" w="med" len="med"/>
            <a:tailEnd type="none" w="med" len="med"/>
          </a:ln>
        </p:spPr>
      </p:sp>
      <p:sp>
        <p:nvSpPr>
          <p:cNvPr id="327" name="Google Shape;327;p27"/>
          <p:cNvSpPr txBox="1"/>
          <p:nvPr/>
        </p:nvSpPr>
        <p:spPr>
          <a:xfrm>
            <a:off x="8130025" y="3295550"/>
            <a:ext cx="885000" cy="10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Open Source Platform (PIM)</a:t>
            </a:r>
            <a:endParaRPr>
              <a:latin typeface="Calibri"/>
              <a:ea typeface="Calibri"/>
              <a:cs typeface="Calibri"/>
              <a:sym typeface="Calibri"/>
            </a:endParaRPr>
          </a:p>
        </p:txBody>
      </p:sp>
      <p:cxnSp>
        <p:nvCxnSpPr>
          <p:cNvPr id="328" name="Google Shape;328;p27"/>
          <p:cNvCxnSpPr>
            <a:stCxn id="275" idx="3"/>
            <a:endCxn id="319" idx="2"/>
          </p:cNvCxnSpPr>
          <p:nvPr/>
        </p:nvCxnSpPr>
        <p:spPr>
          <a:xfrm rot="10800000" flipH="1">
            <a:off x="1070776" y="5113881"/>
            <a:ext cx="2505600" cy="464400"/>
          </a:xfrm>
          <a:prstGeom prst="straightConnector1">
            <a:avLst/>
          </a:prstGeom>
          <a:noFill/>
          <a:ln w="9525" cap="flat" cmpd="sng">
            <a:solidFill>
              <a:schemeClr val="dk2"/>
            </a:solidFill>
            <a:prstDash val="solid"/>
            <a:round/>
            <a:headEnd type="none" w="med" len="med"/>
            <a:tailEnd type="none" w="med" len="med"/>
          </a:ln>
        </p:spPr>
      </p:cxnSp>
      <p:cxnSp>
        <p:nvCxnSpPr>
          <p:cNvPr id="329" name="Google Shape;329;p27"/>
          <p:cNvCxnSpPr>
            <a:stCxn id="276" idx="3"/>
            <a:endCxn id="319" idx="2"/>
          </p:cNvCxnSpPr>
          <p:nvPr/>
        </p:nvCxnSpPr>
        <p:spPr>
          <a:xfrm rot="10800000" flipH="1">
            <a:off x="2095789" y="5113881"/>
            <a:ext cx="1480500" cy="464400"/>
          </a:xfrm>
          <a:prstGeom prst="straightConnector1">
            <a:avLst/>
          </a:prstGeom>
          <a:noFill/>
          <a:ln w="9525" cap="flat" cmpd="sng">
            <a:solidFill>
              <a:schemeClr val="dk2"/>
            </a:solidFill>
            <a:prstDash val="solid"/>
            <a:round/>
            <a:headEnd type="none" w="med" len="med"/>
            <a:tailEnd type="none" w="med" len="med"/>
          </a:ln>
        </p:spPr>
      </p:cxnSp>
      <p:cxnSp>
        <p:nvCxnSpPr>
          <p:cNvPr id="330" name="Google Shape;330;p27"/>
          <p:cNvCxnSpPr>
            <a:stCxn id="277" idx="3"/>
            <a:endCxn id="319" idx="2"/>
          </p:cNvCxnSpPr>
          <p:nvPr/>
        </p:nvCxnSpPr>
        <p:spPr>
          <a:xfrm rot="10800000" flipH="1">
            <a:off x="3120788" y="5113881"/>
            <a:ext cx="455400" cy="464400"/>
          </a:xfrm>
          <a:prstGeom prst="straightConnector1">
            <a:avLst/>
          </a:prstGeom>
          <a:noFill/>
          <a:ln w="9525" cap="flat" cmpd="sng">
            <a:solidFill>
              <a:schemeClr val="dk2"/>
            </a:solidFill>
            <a:prstDash val="solid"/>
            <a:round/>
            <a:headEnd type="none" w="med" len="med"/>
            <a:tailEnd type="none" w="med" len="med"/>
          </a:ln>
        </p:spPr>
      </p:cxnSp>
      <p:cxnSp>
        <p:nvCxnSpPr>
          <p:cNvPr id="331" name="Google Shape;331;p27"/>
          <p:cNvCxnSpPr>
            <a:stCxn id="278" idx="3"/>
            <a:endCxn id="319" idx="1"/>
          </p:cNvCxnSpPr>
          <p:nvPr/>
        </p:nvCxnSpPr>
        <p:spPr>
          <a:xfrm rot="10800000" flipH="1">
            <a:off x="4128189" y="5323581"/>
            <a:ext cx="10500" cy="254700"/>
          </a:xfrm>
          <a:prstGeom prst="straightConnector1">
            <a:avLst/>
          </a:prstGeom>
          <a:noFill/>
          <a:ln w="9525" cap="flat" cmpd="sng">
            <a:solidFill>
              <a:schemeClr val="dk2"/>
            </a:solidFill>
            <a:prstDash val="solid"/>
            <a:round/>
            <a:headEnd type="none" w="med" len="med"/>
            <a:tailEnd type="none" w="med" len="med"/>
          </a:ln>
        </p:spPr>
      </p:cxnSp>
      <p:cxnSp>
        <p:nvCxnSpPr>
          <p:cNvPr id="332" name="Google Shape;332;p27"/>
          <p:cNvCxnSpPr>
            <a:stCxn id="279" idx="3"/>
            <a:endCxn id="319" idx="0"/>
          </p:cNvCxnSpPr>
          <p:nvPr/>
        </p:nvCxnSpPr>
        <p:spPr>
          <a:xfrm rot="10800000">
            <a:off x="4703701" y="5113881"/>
            <a:ext cx="434400" cy="464400"/>
          </a:xfrm>
          <a:prstGeom prst="straightConnector1">
            <a:avLst/>
          </a:prstGeom>
          <a:noFill/>
          <a:ln w="9525" cap="flat" cmpd="sng">
            <a:solidFill>
              <a:schemeClr val="dk2"/>
            </a:solidFill>
            <a:prstDash val="solid"/>
            <a:round/>
            <a:headEnd type="none" w="med" len="med"/>
            <a:tailEnd type="none" w="med" len="med"/>
          </a:ln>
        </p:spPr>
      </p:cxnSp>
      <p:cxnSp>
        <p:nvCxnSpPr>
          <p:cNvPr id="333" name="Google Shape;333;p27"/>
          <p:cNvCxnSpPr>
            <a:stCxn id="280" idx="3"/>
            <a:endCxn id="319" idx="0"/>
          </p:cNvCxnSpPr>
          <p:nvPr/>
        </p:nvCxnSpPr>
        <p:spPr>
          <a:xfrm rot="10800000">
            <a:off x="4703651" y="5113881"/>
            <a:ext cx="1436100" cy="464400"/>
          </a:xfrm>
          <a:prstGeom prst="straightConnector1">
            <a:avLst/>
          </a:prstGeom>
          <a:noFill/>
          <a:ln w="9525" cap="flat" cmpd="sng">
            <a:solidFill>
              <a:schemeClr val="dk2"/>
            </a:solidFill>
            <a:prstDash val="solid"/>
            <a:round/>
            <a:headEnd type="none" w="med" len="med"/>
            <a:tailEnd type="none" w="med" len="med"/>
          </a:ln>
        </p:spPr>
      </p:cxnSp>
      <p:cxnSp>
        <p:nvCxnSpPr>
          <p:cNvPr id="334" name="Google Shape;334;p27"/>
          <p:cNvCxnSpPr>
            <a:stCxn id="281" idx="3"/>
            <a:endCxn id="319" idx="0"/>
          </p:cNvCxnSpPr>
          <p:nvPr/>
        </p:nvCxnSpPr>
        <p:spPr>
          <a:xfrm rot="10800000">
            <a:off x="4703501" y="5113881"/>
            <a:ext cx="2389800" cy="464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a:spLocks noGrp="1"/>
          </p:cNvSpPr>
          <p:nvPr>
            <p:ph type="body" idx="1"/>
          </p:nvPr>
        </p:nvSpPr>
        <p:spPr>
          <a:xfrm>
            <a:off x="628650" y="961593"/>
            <a:ext cx="7886700" cy="52155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Char char="●"/>
            </a:pPr>
            <a:r>
              <a:rPr lang="en-US" sz="2400"/>
              <a:t>Modernized, standards-based infrastructure reducing vendor lock-in</a:t>
            </a:r>
            <a:endParaRPr sz="2400"/>
          </a:p>
          <a:p>
            <a:pPr marL="457200" lvl="0" indent="-381000" algn="l" rtl="0">
              <a:lnSpc>
                <a:spcPct val="115000"/>
              </a:lnSpc>
              <a:spcBef>
                <a:spcPts val="0"/>
              </a:spcBef>
              <a:spcAft>
                <a:spcPts val="0"/>
              </a:spcAft>
              <a:buSzPts val="2400"/>
              <a:buChar char="●"/>
            </a:pPr>
            <a:r>
              <a:rPr lang="en-US" sz="2400"/>
              <a:t>Automated data extraction &amp; semantic normalization</a:t>
            </a:r>
            <a:endParaRPr sz="2400"/>
          </a:p>
          <a:p>
            <a:pPr marL="457200" lvl="0" indent="-381000" algn="l" rtl="0">
              <a:lnSpc>
                <a:spcPct val="115000"/>
              </a:lnSpc>
              <a:spcBef>
                <a:spcPts val="0"/>
              </a:spcBef>
              <a:spcAft>
                <a:spcPts val="0"/>
              </a:spcAft>
              <a:buSzPts val="2400"/>
              <a:buChar char="●"/>
            </a:pPr>
            <a:r>
              <a:rPr lang="en-US" sz="2400"/>
              <a:t>Improved data quality and validation</a:t>
            </a:r>
            <a:endParaRPr sz="2400"/>
          </a:p>
          <a:p>
            <a:pPr marL="457200" lvl="0" indent="-381000" algn="l" rtl="0">
              <a:lnSpc>
                <a:spcPct val="115000"/>
              </a:lnSpc>
              <a:spcBef>
                <a:spcPts val="0"/>
              </a:spcBef>
              <a:spcAft>
                <a:spcPts val="0"/>
              </a:spcAft>
              <a:buSzPts val="2400"/>
              <a:buChar char="●"/>
            </a:pPr>
            <a:r>
              <a:rPr lang="en-US" sz="2400"/>
              <a:t>Standardized APIs across all ACS registries upon which to build next-gen digital services</a:t>
            </a:r>
            <a:endParaRPr sz="2400"/>
          </a:p>
          <a:p>
            <a:pPr marL="457200" lvl="0" indent="-381000" algn="l" rtl="0">
              <a:lnSpc>
                <a:spcPct val="115000"/>
              </a:lnSpc>
              <a:spcBef>
                <a:spcPts val="0"/>
              </a:spcBef>
              <a:spcAft>
                <a:spcPts val="0"/>
              </a:spcAft>
              <a:buSzPts val="2400"/>
              <a:buChar char="●"/>
            </a:pPr>
            <a:r>
              <a:rPr lang="en-US" sz="2400"/>
              <a:t>Latency reduction and improved responsiveness</a:t>
            </a:r>
            <a:endParaRPr sz="2400"/>
          </a:p>
          <a:p>
            <a:pPr marL="457200" lvl="0" indent="-381000" algn="l" rtl="0">
              <a:lnSpc>
                <a:spcPct val="115000"/>
              </a:lnSpc>
              <a:spcBef>
                <a:spcPts val="0"/>
              </a:spcBef>
              <a:spcAft>
                <a:spcPts val="0"/>
              </a:spcAft>
              <a:buSzPts val="2400"/>
              <a:buChar char="●"/>
            </a:pPr>
            <a:r>
              <a:rPr lang="en-US" sz="2400"/>
              <a:t>Standards-based security and privacy services supporting fine-grained, role-based, consent driven access control </a:t>
            </a:r>
            <a:endParaRPr sz="2400"/>
          </a:p>
          <a:p>
            <a:pPr marL="457200" lvl="0" indent="-381000" algn="l" rtl="0">
              <a:lnSpc>
                <a:spcPct val="115000"/>
              </a:lnSpc>
              <a:spcBef>
                <a:spcPts val="0"/>
              </a:spcBef>
              <a:spcAft>
                <a:spcPts val="0"/>
              </a:spcAft>
              <a:buSzPts val="2400"/>
              <a:buChar char="●"/>
            </a:pPr>
            <a:r>
              <a:rPr lang="en-US" sz="2400"/>
              <a:t>Mid-tier services that support event-drive interoperability across distributed, federated systems</a:t>
            </a:r>
            <a:endParaRPr sz="2400"/>
          </a:p>
        </p:txBody>
      </p:sp>
      <p:sp>
        <p:nvSpPr>
          <p:cNvPr id="341" name="Google Shape;341;p28"/>
          <p:cNvSpPr txBox="1">
            <a:spLocks noGrp="1"/>
          </p:cNvSpPr>
          <p:nvPr>
            <p:ph type="title"/>
          </p:nvPr>
        </p:nvSpPr>
        <p:spPr>
          <a:xfrm>
            <a:off x="693445" y="56158"/>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Value Proposition For Current Registries</a:t>
            </a:r>
            <a:endParaRP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p:cNvPicPr preferRelativeResize="0"/>
          <p:nvPr/>
        </p:nvPicPr>
        <p:blipFill rotWithShape="1">
          <a:blip r:embed="rId3">
            <a:alphaModFix/>
          </a:blip>
          <a:srcRect t="12980"/>
          <a:stretch/>
        </p:blipFill>
        <p:spPr>
          <a:xfrm>
            <a:off x="0" y="0"/>
            <a:ext cx="9141619" cy="6858000"/>
          </a:xfrm>
          <a:prstGeom prst="rect">
            <a:avLst/>
          </a:prstGeom>
          <a:noFill/>
          <a:ln>
            <a:noFill/>
          </a:ln>
        </p:spPr>
      </p:pic>
      <p:sp>
        <p:nvSpPr>
          <p:cNvPr id="117" name="Google Shape;117;p18"/>
          <p:cNvSpPr/>
          <p:nvPr/>
        </p:nvSpPr>
        <p:spPr>
          <a:xfrm>
            <a:off x="0" y="29805"/>
            <a:ext cx="9221431" cy="6828195"/>
          </a:xfrm>
          <a:prstGeom prst="rect">
            <a:avLst/>
          </a:prstGeom>
          <a:gradFill>
            <a:gsLst>
              <a:gs pos="0">
                <a:srgbClr val="FFFFFF">
                  <a:alpha val="90980"/>
                </a:srgbClr>
              </a:gs>
              <a:gs pos="9000">
                <a:srgbClr val="FFFFFF">
                  <a:alpha val="90980"/>
                </a:srgbClr>
              </a:gs>
              <a:gs pos="100000">
                <a:srgbClr val="1491B7">
                  <a:alpha val="17647"/>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8"/>
          <p:cNvSpPr/>
          <p:nvPr/>
        </p:nvSpPr>
        <p:spPr>
          <a:xfrm>
            <a:off x="1255966" y="1690688"/>
            <a:ext cx="7885652" cy="5167312"/>
          </a:xfrm>
          <a:prstGeom prst="rect">
            <a:avLst/>
          </a:prstGeom>
          <a:gradFill>
            <a:gsLst>
              <a:gs pos="0">
                <a:srgbClr val="FFFFFF">
                  <a:alpha val="90980"/>
                </a:srgbClr>
              </a:gs>
              <a:gs pos="9000">
                <a:srgbClr val="FFFFFF">
                  <a:alpha val="90980"/>
                </a:srgbClr>
              </a:gs>
              <a:gs pos="100000">
                <a:srgbClr val="1491B7">
                  <a:alpha val="17647"/>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9" name="Google Shape;119;p18"/>
          <p:cNvPicPr preferRelativeResize="0"/>
          <p:nvPr/>
        </p:nvPicPr>
        <p:blipFill rotWithShape="1">
          <a:blip r:embed="rId4">
            <a:alphaModFix/>
          </a:blip>
          <a:srcRect/>
          <a:stretch/>
        </p:blipFill>
        <p:spPr>
          <a:xfrm>
            <a:off x="370417" y="1322916"/>
            <a:ext cx="8263202" cy="4339167"/>
          </a:xfrm>
          <a:prstGeom prst="rect">
            <a:avLst/>
          </a:prstGeom>
          <a:noFill/>
          <a:ln>
            <a:noFill/>
          </a:ln>
        </p:spPr>
      </p:pic>
      <p:sp>
        <p:nvSpPr>
          <p:cNvPr id="120" name="Google Shape;120;p18"/>
          <p:cNvSpPr txBox="1"/>
          <p:nvPr/>
        </p:nvSpPr>
        <p:spPr>
          <a:xfrm>
            <a:off x="653284" y="281714"/>
            <a:ext cx="662520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Supporting the Continuum of Care</a:t>
            </a:r>
            <a:endParaRPr/>
          </a:p>
        </p:txBody>
      </p:sp>
      <p:sp>
        <p:nvSpPr>
          <p:cNvPr id="121" name="Google Shape;121;p18"/>
          <p:cNvSpPr txBox="1"/>
          <p:nvPr/>
        </p:nvSpPr>
        <p:spPr>
          <a:xfrm>
            <a:off x="1367755" y="5923241"/>
            <a:ext cx="683153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7F7F7F"/>
                </a:solidFill>
                <a:latin typeface="Calibri"/>
                <a:ea typeface="Calibri"/>
                <a:cs typeface="Calibri"/>
                <a:sym typeface="Calibri"/>
              </a:rPr>
              <a:t>Through Workflow and Clinical Process Automation</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txBox="1">
            <a:spLocks noGrp="1"/>
          </p:cNvSpPr>
          <p:nvPr>
            <p:ph type="title"/>
          </p:nvPr>
        </p:nvSpPr>
        <p:spPr>
          <a:xfrm>
            <a:off x="693445" y="56158"/>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 Near Term Implications</a:t>
            </a:r>
            <a:endParaRPr sz="3600"/>
          </a:p>
        </p:txBody>
      </p:sp>
      <p:sp>
        <p:nvSpPr>
          <p:cNvPr id="348" name="Google Shape;348;p29"/>
          <p:cNvSpPr txBox="1">
            <a:spLocks noGrp="1"/>
          </p:cNvSpPr>
          <p:nvPr>
            <p:ph type="body" idx="1"/>
          </p:nvPr>
        </p:nvSpPr>
        <p:spPr>
          <a:xfrm>
            <a:off x="628650" y="961593"/>
            <a:ext cx="7886700" cy="5215500"/>
          </a:xfrm>
          <a:prstGeom prst="rect">
            <a:avLst/>
          </a:prstGeom>
        </p:spPr>
        <p:txBody>
          <a:bodyPr spcFirstLastPara="1" wrap="square" lIns="91425" tIns="45700" rIns="91425" bIns="45700" anchor="t" anchorCtr="0">
            <a:noAutofit/>
          </a:bodyPr>
          <a:lstStyle/>
          <a:p>
            <a:pPr marL="76200" lvl="0" indent="0" algn="just" rtl="0">
              <a:lnSpc>
                <a:spcPct val="115000"/>
              </a:lnSpc>
              <a:spcBef>
                <a:spcPts val="1200"/>
              </a:spcBef>
              <a:spcAft>
                <a:spcPts val="0"/>
              </a:spcAft>
              <a:buSzPts val="2400"/>
              <a:buNone/>
            </a:pPr>
            <a:r>
              <a:rPr lang="en-US" sz="2400" dirty="0" smtClean="0"/>
              <a:t>The </a:t>
            </a:r>
            <a:r>
              <a:rPr lang="en-US" sz="2400" dirty="0"/>
              <a:t>proposed standards-based SOA, augmented with well generalized registry services, will accelerate:</a:t>
            </a:r>
            <a:endParaRPr sz="2400" dirty="0"/>
          </a:p>
          <a:p>
            <a:pPr marL="914400" lvl="1" indent="-381000" algn="just" rtl="0">
              <a:lnSpc>
                <a:spcPct val="115000"/>
              </a:lnSpc>
              <a:spcBef>
                <a:spcPts val="0"/>
              </a:spcBef>
              <a:spcAft>
                <a:spcPts val="0"/>
              </a:spcAft>
              <a:buSzPts val="2400"/>
              <a:buChar char="○"/>
            </a:pPr>
            <a:r>
              <a:rPr lang="en-US" sz="2400" dirty="0"/>
              <a:t>Enhanced analytics, reporting, and outcomes research</a:t>
            </a:r>
            <a:endParaRPr sz="2400" dirty="0"/>
          </a:p>
          <a:p>
            <a:pPr marL="914400" lvl="1" indent="-381000" algn="just" rtl="0">
              <a:lnSpc>
                <a:spcPct val="115000"/>
              </a:lnSpc>
              <a:spcBef>
                <a:spcPts val="0"/>
              </a:spcBef>
              <a:spcAft>
                <a:spcPts val="0"/>
              </a:spcAft>
              <a:buSzPts val="2400"/>
              <a:buChar char="○"/>
            </a:pPr>
            <a:r>
              <a:rPr lang="en-US" sz="2400" dirty="0"/>
              <a:t>Optimum information delivery and better integrated into EHR / clinical practice workflow</a:t>
            </a:r>
            <a:endParaRPr sz="2400" dirty="0"/>
          </a:p>
          <a:p>
            <a:pPr marL="914400" lvl="1" indent="-381000" algn="just" rtl="0">
              <a:lnSpc>
                <a:spcPct val="115000"/>
              </a:lnSpc>
              <a:spcBef>
                <a:spcPts val="0"/>
              </a:spcBef>
              <a:spcAft>
                <a:spcPts val="0"/>
              </a:spcAft>
              <a:buSzPts val="2400"/>
              <a:buChar char="○"/>
            </a:pPr>
            <a:r>
              <a:rPr lang="en-US" sz="2400" dirty="0"/>
              <a:t>Ability to enrich registries with secondary data sources including fiscal, administrative, non-surgical registry records and even patient reported outcomes/consent directives/device data</a:t>
            </a:r>
            <a:endParaRPr sz="2400" dirty="0"/>
          </a:p>
          <a:p>
            <a:pPr marL="914400" lvl="1" indent="-381000" algn="just" rtl="0">
              <a:lnSpc>
                <a:spcPct val="115000"/>
              </a:lnSpc>
              <a:spcBef>
                <a:spcPts val="0"/>
              </a:spcBef>
              <a:spcAft>
                <a:spcPts val="0"/>
              </a:spcAft>
              <a:buSzPts val="2400"/>
              <a:buChar char="○"/>
            </a:pPr>
            <a:r>
              <a:rPr lang="en-US" sz="2400" dirty="0"/>
              <a:t>Registry-enabled risk stratification, CDS reminders, and process adherence feedback </a:t>
            </a:r>
            <a:r>
              <a:rPr lang="en-US" sz="2400" u="sng" dirty="0"/>
              <a:t>at the point of care</a:t>
            </a:r>
            <a:endParaRPr sz="2400" u="sng"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0"/>
          <p:cNvSpPr txBox="1">
            <a:spLocks noGrp="1"/>
          </p:cNvSpPr>
          <p:nvPr>
            <p:ph type="title"/>
          </p:nvPr>
        </p:nvSpPr>
        <p:spPr>
          <a:xfrm>
            <a:off x="628650" y="82074"/>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 Longer Term Implications</a:t>
            </a:r>
            <a:endParaRPr sz="3600" dirty="0"/>
          </a:p>
        </p:txBody>
      </p:sp>
      <p:sp>
        <p:nvSpPr>
          <p:cNvPr id="355" name="Google Shape;355;p30"/>
          <p:cNvSpPr txBox="1">
            <a:spLocks noGrp="1"/>
          </p:cNvSpPr>
          <p:nvPr>
            <p:ph type="body" idx="1"/>
          </p:nvPr>
        </p:nvSpPr>
        <p:spPr>
          <a:xfrm>
            <a:off x="628650" y="961593"/>
            <a:ext cx="7886700" cy="52155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Char char="●"/>
            </a:pPr>
            <a:r>
              <a:rPr lang="en-US" sz="2400"/>
              <a:t>Improved patient-centeredness of registry design, oversight, and operation</a:t>
            </a:r>
            <a:endParaRPr sz="2400"/>
          </a:p>
          <a:p>
            <a:pPr marL="457200" lvl="0" indent="-381000" algn="l" rtl="0">
              <a:lnSpc>
                <a:spcPct val="115000"/>
              </a:lnSpc>
              <a:spcBef>
                <a:spcPts val="0"/>
              </a:spcBef>
              <a:spcAft>
                <a:spcPts val="0"/>
              </a:spcAft>
              <a:buSzPts val="2400"/>
              <a:buChar char="●"/>
            </a:pPr>
            <a:r>
              <a:rPr lang="en-US" sz="2400"/>
              <a:t>Enhanced patient access to registry information for self-care, shared decision making, financial planning, and research participation </a:t>
            </a:r>
            <a:endParaRPr sz="2400"/>
          </a:p>
          <a:p>
            <a:pPr marL="457200" lvl="0" indent="-381000" algn="l" rtl="0">
              <a:lnSpc>
                <a:spcPct val="115000"/>
              </a:lnSpc>
              <a:spcBef>
                <a:spcPts val="0"/>
              </a:spcBef>
              <a:spcAft>
                <a:spcPts val="0"/>
              </a:spcAft>
              <a:buSzPts val="2400"/>
              <a:buChar char="●"/>
            </a:pPr>
            <a:r>
              <a:rPr lang="en-US" sz="2400"/>
              <a:t>Services required to better manage the deluge of precision medicine data that is rapidly transforming healthcare delivery</a:t>
            </a:r>
            <a:endParaRPr sz="2400"/>
          </a:p>
          <a:p>
            <a:pPr marL="457200" lvl="0" indent="-381000" algn="l" rtl="0">
              <a:lnSpc>
                <a:spcPct val="115000"/>
              </a:lnSpc>
              <a:spcBef>
                <a:spcPts val="0"/>
              </a:spcBef>
              <a:spcAft>
                <a:spcPts val="0"/>
              </a:spcAft>
              <a:buSzPts val="2400"/>
              <a:buChar char="●"/>
            </a:pPr>
            <a:r>
              <a:rPr lang="en-US" sz="2400"/>
              <a:t>Development of a vendor ecosystem enhanced by ACS intellectual property, held more accountable to community functional requirements, and better prepared to utilize knowledge assets effectively in their products</a:t>
            </a:r>
            <a:endParaRPr sz="2400"/>
          </a:p>
          <a:p>
            <a:pPr marL="0" lvl="0" indent="0" algn="l" rtl="0">
              <a:spcBef>
                <a:spcPts val="750"/>
              </a:spcBef>
              <a:spcAft>
                <a:spcPts val="0"/>
              </a:spcAft>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0"/>
          <p:cNvSpPr txBox="1">
            <a:spLocks noGrp="1"/>
          </p:cNvSpPr>
          <p:nvPr>
            <p:ph type="title"/>
          </p:nvPr>
        </p:nvSpPr>
        <p:spPr>
          <a:xfrm>
            <a:off x="654568" y="17284"/>
            <a:ext cx="7886700" cy="5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dirty="0"/>
              <a:t>Major </a:t>
            </a:r>
            <a:r>
              <a:rPr lang="en-US" sz="3959" dirty="0" smtClean="0"/>
              <a:t>initiatives</a:t>
            </a:r>
            <a:endParaRPr sz="3959" dirty="0"/>
          </a:p>
        </p:txBody>
      </p:sp>
      <p:sp>
        <p:nvSpPr>
          <p:cNvPr id="452" name="Google Shape;452;p40"/>
          <p:cNvSpPr txBox="1">
            <a:spLocks noGrp="1"/>
          </p:cNvSpPr>
          <p:nvPr>
            <p:ph type="body" idx="1"/>
          </p:nvPr>
        </p:nvSpPr>
        <p:spPr>
          <a:xfrm>
            <a:off x="628650" y="961593"/>
            <a:ext cx="7886700" cy="5215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480"/>
              <a:buNone/>
            </a:pPr>
            <a:r>
              <a:rPr lang="en-US" sz="2480" dirty="0"/>
              <a:t>The puzzle pieces:</a:t>
            </a:r>
            <a:endParaRPr dirty="0"/>
          </a:p>
          <a:p>
            <a:pPr marL="514350" lvl="0" indent="-514350" algn="l" rtl="0">
              <a:lnSpc>
                <a:spcPct val="80000"/>
              </a:lnSpc>
              <a:spcBef>
                <a:spcPts val="496"/>
              </a:spcBef>
              <a:spcAft>
                <a:spcPts val="0"/>
              </a:spcAft>
              <a:buClr>
                <a:schemeClr val="dk1"/>
              </a:buClr>
              <a:buSzPts val="2480"/>
              <a:buFont typeface="Calibri"/>
              <a:buAutoNum type="arabicPeriod"/>
            </a:pPr>
            <a:r>
              <a:rPr lang="en-US" sz="2480" dirty="0"/>
              <a:t>Clinical data models</a:t>
            </a:r>
            <a:endParaRPr dirty="0"/>
          </a:p>
          <a:p>
            <a:pPr marL="514350" lvl="0" indent="-514350" algn="l" rtl="0">
              <a:lnSpc>
                <a:spcPct val="80000"/>
              </a:lnSpc>
              <a:spcBef>
                <a:spcPts val="496"/>
              </a:spcBef>
              <a:spcAft>
                <a:spcPts val="0"/>
              </a:spcAft>
              <a:buClr>
                <a:schemeClr val="dk1"/>
              </a:buClr>
              <a:buSzPts val="2480"/>
              <a:buFont typeface="Calibri"/>
              <a:buAutoNum type="arabicPeriod"/>
            </a:pPr>
            <a:r>
              <a:rPr lang="en-US" sz="2480" dirty="0"/>
              <a:t>Sandbox</a:t>
            </a:r>
            <a:endParaRPr dirty="0"/>
          </a:p>
          <a:p>
            <a:pPr marL="514350" lvl="0" indent="-514350" algn="l" rtl="0">
              <a:lnSpc>
                <a:spcPct val="80000"/>
              </a:lnSpc>
              <a:spcBef>
                <a:spcPts val="496"/>
              </a:spcBef>
              <a:spcAft>
                <a:spcPts val="0"/>
              </a:spcAft>
              <a:buClr>
                <a:schemeClr val="dk1"/>
              </a:buClr>
              <a:buSzPts val="2480"/>
              <a:buFont typeface="Calibri"/>
              <a:buAutoNum type="arabicPeriod"/>
            </a:pPr>
            <a:r>
              <a:rPr lang="en-US" sz="2480" dirty="0" smtClean="0"/>
              <a:t>Logica SOA Architecture </a:t>
            </a:r>
            <a:endParaRPr dirty="0"/>
          </a:p>
          <a:p>
            <a:pPr marL="514350" lvl="0" indent="-514350" algn="l" rtl="0">
              <a:lnSpc>
                <a:spcPct val="80000"/>
              </a:lnSpc>
              <a:spcBef>
                <a:spcPts val="496"/>
              </a:spcBef>
              <a:spcAft>
                <a:spcPts val="0"/>
              </a:spcAft>
              <a:buClr>
                <a:schemeClr val="dk1"/>
              </a:buClr>
              <a:buSzPts val="2480"/>
              <a:buFont typeface="Calibri"/>
              <a:buAutoNum type="arabicPeriod"/>
            </a:pPr>
            <a:r>
              <a:rPr lang="en-US" sz="2480" dirty="0"/>
              <a:t>Solution Reference Implementations</a:t>
            </a:r>
            <a:endParaRPr dirty="0"/>
          </a:p>
          <a:p>
            <a:pPr marL="514350" lvl="0" indent="-514350" algn="l" rtl="0">
              <a:lnSpc>
                <a:spcPct val="80000"/>
              </a:lnSpc>
              <a:spcBef>
                <a:spcPts val="496"/>
              </a:spcBef>
              <a:spcAft>
                <a:spcPts val="0"/>
              </a:spcAft>
              <a:buClr>
                <a:schemeClr val="dk1"/>
              </a:buClr>
              <a:buSzPts val="2480"/>
              <a:buFont typeface="Calibri"/>
              <a:buAutoNum type="arabicPeriod"/>
            </a:pPr>
            <a:r>
              <a:rPr lang="en-US" sz="2480" dirty="0"/>
              <a:t>Certification and Compliance</a:t>
            </a:r>
            <a:endParaRPr dirty="0"/>
          </a:p>
          <a:p>
            <a:pPr marL="514350" lvl="0" indent="-514350" algn="l" rtl="0">
              <a:lnSpc>
                <a:spcPct val="80000"/>
              </a:lnSpc>
              <a:spcBef>
                <a:spcPts val="496"/>
              </a:spcBef>
              <a:spcAft>
                <a:spcPts val="0"/>
              </a:spcAft>
              <a:buClr>
                <a:schemeClr val="dk1"/>
              </a:buClr>
              <a:buSzPts val="2480"/>
              <a:buFont typeface="Calibri"/>
              <a:buAutoNum type="arabicPeriod"/>
            </a:pPr>
            <a:r>
              <a:rPr lang="en-US" sz="2480" dirty="0"/>
              <a:t>Marketplace</a:t>
            </a:r>
            <a:endParaRPr dirty="0"/>
          </a:p>
          <a:p>
            <a:pPr marL="342900" lvl="0" indent="-185420" algn="l" rtl="0">
              <a:lnSpc>
                <a:spcPct val="80000"/>
              </a:lnSpc>
              <a:spcBef>
                <a:spcPts val="496"/>
              </a:spcBef>
              <a:spcAft>
                <a:spcPts val="0"/>
              </a:spcAft>
              <a:buClr>
                <a:schemeClr val="dk1"/>
              </a:buClr>
              <a:buSzPts val="2480"/>
              <a:buNone/>
            </a:pPr>
            <a:endParaRPr sz="2480" dirty="0"/>
          </a:p>
          <a:p>
            <a:pPr marL="342900" lvl="0" indent="-342900" algn="l" rtl="0">
              <a:lnSpc>
                <a:spcPct val="80000"/>
              </a:lnSpc>
              <a:spcBef>
                <a:spcPts val="496"/>
              </a:spcBef>
              <a:spcAft>
                <a:spcPts val="0"/>
              </a:spcAft>
              <a:buClr>
                <a:schemeClr val="dk1"/>
              </a:buClr>
              <a:buSzPts val="2480"/>
              <a:buChar char="•"/>
            </a:pPr>
            <a:r>
              <a:rPr lang="en-US" sz="2480" dirty="0"/>
              <a:t>How do these initiatives relate to each other? What are the influences they assert on each other? What dependencies exist between them? What is their relationship to external stakeholders? </a:t>
            </a:r>
            <a:endParaRPr dirty="0"/>
          </a:p>
          <a:p>
            <a:pPr marL="342900" lvl="0" indent="-185420" algn="l" rtl="0">
              <a:lnSpc>
                <a:spcPct val="80000"/>
              </a:lnSpc>
              <a:spcBef>
                <a:spcPts val="496"/>
              </a:spcBef>
              <a:spcAft>
                <a:spcPts val="0"/>
              </a:spcAft>
              <a:buClr>
                <a:schemeClr val="dk1"/>
              </a:buClr>
              <a:buSzPts val="2480"/>
              <a:buNone/>
            </a:pPr>
            <a:endParaRPr sz="2480" dirty="0"/>
          </a:p>
        </p:txBody>
      </p:sp>
      <p:sp>
        <p:nvSpPr>
          <p:cNvPr id="453" name="Google Shape;453;p40"/>
          <p:cNvSpPr/>
          <p:nvPr/>
        </p:nvSpPr>
        <p:spPr>
          <a:xfrm>
            <a:off x="5967694" y="1335954"/>
            <a:ext cx="2877078" cy="2142962"/>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lt1"/>
              </a:buClr>
              <a:buSzPts val="1600"/>
              <a:buFont typeface="Arial"/>
              <a:buChar char="•"/>
            </a:pPr>
            <a:r>
              <a:rPr lang="en-US" sz="1600" dirty="0" smtClean="0">
                <a:solidFill>
                  <a:schemeClr val="lt1"/>
                </a:solidFill>
                <a:latin typeface="Calibri"/>
                <a:ea typeface="Calibri"/>
                <a:cs typeface="Calibri"/>
                <a:sym typeface="Calibri"/>
              </a:rPr>
              <a:t>Business </a:t>
            </a:r>
            <a:r>
              <a:rPr lang="en-US" sz="1600" dirty="0">
                <a:solidFill>
                  <a:schemeClr val="lt1"/>
                </a:solidFill>
                <a:latin typeface="Calibri"/>
                <a:ea typeface="Calibri"/>
                <a:cs typeface="Calibri"/>
                <a:sym typeface="Calibri"/>
              </a:rPr>
              <a:t>Process Models</a:t>
            </a:r>
            <a:endParaRPr dirty="0"/>
          </a:p>
          <a:p>
            <a:pPr marL="285750" marR="0" lvl="0" indent="-285750" algn="l" rtl="0">
              <a:spcBef>
                <a:spcPts val="0"/>
              </a:spcBef>
              <a:spcAft>
                <a:spcPts val="0"/>
              </a:spcAft>
              <a:buClr>
                <a:schemeClr val="lt1"/>
              </a:buClr>
              <a:buSzPts val="1600"/>
              <a:buFont typeface="Arial"/>
              <a:buChar char="•"/>
            </a:pPr>
            <a:r>
              <a:rPr lang="en-US" sz="1600" dirty="0">
                <a:solidFill>
                  <a:schemeClr val="lt1"/>
                </a:solidFill>
                <a:latin typeface="Calibri"/>
                <a:ea typeface="Calibri"/>
                <a:cs typeface="Calibri"/>
                <a:sym typeface="Calibri"/>
              </a:rPr>
              <a:t>Service platforms and orchestration engines</a:t>
            </a:r>
            <a:endParaRPr dirty="0"/>
          </a:p>
          <a:p>
            <a:pPr marL="285750" marR="0" lvl="0" indent="-285750" algn="l" rtl="0">
              <a:spcBef>
                <a:spcPts val="0"/>
              </a:spcBef>
              <a:spcAft>
                <a:spcPts val="0"/>
              </a:spcAft>
              <a:buClr>
                <a:schemeClr val="lt1"/>
              </a:buClr>
              <a:buSzPts val="1600"/>
              <a:buFont typeface="Arial"/>
              <a:buChar char="•"/>
            </a:pPr>
            <a:r>
              <a:rPr lang="en-US" sz="1600" dirty="0">
                <a:solidFill>
                  <a:schemeClr val="lt1"/>
                </a:solidFill>
                <a:latin typeface="Calibri"/>
                <a:ea typeface="Calibri"/>
                <a:cs typeface="Calibri"/>
                <a:sym typeface="Calibri"/>
              </a:rPr>
              <a:t>Knowledge Artifacts</a:t>
            </a:r>
            <a:endParaRPr dirty="0"/>
          </a:p>
          <a:p>
            <a:pPr marL="285750" marR="0" lvl="0" indent="-285750" algn="l" rtl="0">
              <a:spcBef>
                <a:spcPts val="0"/>
              </a:spcBef>
              <a:spcAft>
                <a:spcPts val="0"/>
              </a:spcAft>
              <a:buClr>
                <a:schemeClr val="lt1"/>
              </a:buClr>
              <a:buSzPts val="1600"/>
              <a:buFont typeface="Arial"/>
              <a:buChar char="•"/>
            </a:pPr>
            <a:r>
              <a:rPr lang="en-US" sz="1600" dirty="0">
                <a:solidFill>
                  <a:schemeClr val="lt1"/>
                </a:solidFill>
                <a:latin typeface="Calibri"/>
                <a:ea typeface="Calibri"/>
                <a:cs typeface="Calibri"/>
                <a:sym typeface="Calibri"/>
              </a:rPr>
              <a:t>Infrastructure – Health Cloud</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947669" y="866122"/>
            <a:ext cx="7514393" cy="5638554"/>
          </a:xfrm>
          <a:prstGeom prst="rect">
            <a:avLst/>
          </a:prstGeom>
        </p:spPr>
      </p:pic>
      <p:sp>
        <p:nvSpPr>
          <p:cNvPr id="2" name="TextBox 1"/>
          <p:cNvSpPr txBox="1"/>
          <p:nvPr/>
        </p:nvSpPr>
        <p:spPr>
          <a:xfrm>
            <a:off x="2384405" y="103664"/>
            <a:ext cx="4534915" cy="523220"/>
          </a:xfrm>
          <a:prstGeom prst="rect">
            <a:avLst/>
          </a:prstGeom>
          <a:noFill/>
        </p:spPr>
        <p:txBody>
          <a:bodyPr wrap="none" rtlCol="0">
            <a:spAutoFit/>
          </a:bodyPr>
          <a:lstStyle/>
          <a:p>
            <a:r>
              <a:rPr lang="en-US" sz="2800" dirty="0" smtClean="0"/>
              <a:t>LOGICA Health Ecosystem</a:t>
            </a:r>
            <a:endParaRPr lang="en-US" sz="2800" dirty="0"/>
          </a:p>
        </p:txBody>
      </p:sp>
    </p:spTree>
    <p:extLst>
      <p:ext uri="{BB962C8B-B14F-4D97-AF65-F5344CB8AC3E}">
        <p14:creationId xmlns:p14="http://schemas.microsoft.com/office/powerpoint/2010/main" val="29136733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1"/>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t>Logica Health SOA </a:t>
            </a:r>
            <a:r>
              <a:rPr lang="en-US" dirty="0" smtClean="0"/>
              <a:t>Platform</a:t>
            </a:r>
            <a:endParaRPr dirty="0"/>
          </a:p>
        </p:txBody>
      </p:sp>
      <p:sp>
        <p:nvSpPr>
          <p:cNvPr id="459" name="Google Shape;459;p41"/>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US"/>
              <a:t>The vision and plan for developing the reference architecture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2"/>
          <p:cNvSpPr txBox="1">
            <a:spLocks noGrp="1"/>
          </p:cNvSpPr>
          <p:nvPr>
            <p:ph type="title"/>
          </p:nvPr>
        </p:nvSpPr>
        <p:spPr>
          <a:xfrm>
            <a:off x="628650" y="82074"/>
            <a:ext cx="7886700" cy="5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t>Motivations</a:t>
            </a:r>
            <a:endParaRPr sz="4000" dirty="0"/>
          </a:p>
        </p:txBody>
      </p:sp>
      <p:sp>
        <p:nvSpPr>
          <p:cNvPr id="465" name="Google Shape;465;p42"/>
          <p:cNvSpPr txBox="1">
            <a:spLocks noGrp="1"/>
          </p:cNvSpPr>
          <p:nvPr>
            <p:ph type="body" idx="1"/>
          </p:nvPr>
        </p:nvSpPr>
        <p:spPr>
          <a:xfrm>
            <a:off x="628650" y="961593"/>
            <a:ext cx="7886700" cy="52155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720"/>
              <a:buChar char="•"/>
            </a:pPr>
            <a:r>
              <a:rPr lang="en-US" sz="2720"/>
              <a:t>Deliver the operational integrity of a production platform based on an evolving “SOA Reference Architecture”. </a:t>
            </a:r>
            <a:endParaRPr sz="2720"/>
          </a:p>
          <a:p>
            <a:pPr marL="342900" lvl="0" indent="-342900" algn="l" rtl="0">
              <a:lnSpc>
                <a:spcPct val="90000"/>
              </a:lnSpc>
              <a:spcBef>
                <a:spcPts val="544"/>
              </a:spcBef>
              <a:spcAft>
                <a:spcPts val="0"/>
              </a:spcAft>
              <a:buClr>
                <a:schemeClr val="dk1"/>
              </a:buClr>
              <a:buSzPts val="2720"/>
              <a:buChar char="•"/>
            </a:pPr>
            <a:r>
              <a:rPr lang="en-US" sz="2720"/>
              <a:t>This kind of platform will need to address, optimize and bring cohesion to the the Healthcare IT ecosystem beyond today’s EMRs. </a:t>
            </a:r>
            <a:endParaRPr/>
          </a:p>
          <a:p>
            <a:pPr marL="342900" lvl="0" indent="-342900" algn="l" rtl="0">
              <a:lnSpc>
                <a:spcPct val="90000"/>
              </a:lnSpc>
              <a:spcBef>
                <a:spcPts val="544"/>
              </a:spcBef>
              <a:spcAft>
                <a:spcPts val="0"/>
              </a:spcAft>
              <a:buClr>
                <a:schemeClr val="dk1"/>
              </a:buClr>
              <a:buSzPts val="2720"/>
              <a:buChar char="•"/>
            </a:pPr>
            <a:r>
              <a:rPr lang="en-US" sz="2720"/>
              <a:t>Help industry shift away from an EMR focused ecosystem to a patient-centric ecosystem where data, knowledge, workflows are shared assets and the complete knowledge of a patient’s condition is not constrained by system and organizational boundaries.</a:t>
            </a:r>
            <a:endParaRPr/>
          </a:p>
          <a:p>
            <a:pPr marL="342900" lvl="0" indent="-170180" algn="l" rtl="0">
              <a:lnSpc>
                <a:spcPct val="90000"/>
              </a:lnSpc>
              <a:spcBef>
                <a:spcPts val="544"/>
              </a:spcBef>
              <a:spcAft>
                <a:spcPts val="0"/>
              </a:spcAft>
              <a:buClr>
                <a:schemeClr val="dk1"/>
              </a:buClr>
              <a:buSzPts val="2720"/>
              <a:buNone/>
            </a:pPr>
            <a:endParaRPr sz="272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3"/>
          <p:cNvSpPr txBox="1">
            <a:spLocks noGrp="1"/>
          </p:cNvSpPr>
          <p:nvPr>
            <p:ph type="title"/>
          </p:nvPr>
        </p:nvSpPr>
        <p:spPr>
          <a:xfrm>
            <a:off x="628650" y="56158"/>
            <a:ext cx="7886700" cy="5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t>Intentions</a:t>
            </a:r>
            <a:endParaRPr sz="4000" dirty="0"/>
          </a:p>
        </p:txBody>
      </p:sp>
      <p:sp>
        <p:nvSpPr>
          <p:cNvPr id="471" name="Google Shape;471;p43"/>
          <p:cNvSpPr txBox="1">
            <a:spLocks noGrp="1"/>
          </p:cNvSpPr>
          <p:nvPr>
            <p:ph type="body" idx="1"/>
          </p:nvPr>
        </p:nvSpPr>
        <p:spPr>
          <a:xfrm>
            <a:off x="628650" y="896803"/>
            <a:ext cx="7886700" cy="5215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000"/>
              <a:buNone/>
            </a:pPr>
            <a:r>
              <a:rPr lang="en-US" sz="2400" dirty="0"/>
              <a:t>Define an architecture that:</a:t>
            </a:r>
            <a:endParaRPr sz="2400" dirty="0"/>
          </a:p>
          <a:p>
            <a:pPr marL="342900" lvl="0" indent="-342900" algn="l" rtl="0">
              <a:lnSpc>
                <a:spcPct val="80000"/>
              </a:lnSpc>
              <a:spcBef>
                <a:spcPts val="400"/>
              </a:spcBef>
              <a:spcAft>
                <a:spcPts val="0"/>
              </a:spcAft>
              <a:buClr>
                <a:schemeClr val="dk1"/>
              </a:buClr>
              <a:buSzPts val="2000"/>
              <a:buChar char="•"/>
            </a:pPr>
            <a:r>
              <a:rPr lang="en-US" sz="2400" dirty="0"/>
              <a:t>Breaks down ecosystem functionality into atomic, succinct “</a:t>
            </a:r>
            <a:r>
              <a:rPr lang="en-US" sz="2400" b="1" dirty="0"/>
              <a:t>services</a:t>
            </a:r>
            <a:r>
              <a:rPr lang="en-US" sz="2400" dirty="0"/>
              <a:t>”</a:t>
            </a:r>
            <a:endParaRPr sz="2400" dirty="0"/>
          </a:p>
          <a:p>
            <a:pPr marL="742950" lvl="1" indent="-285750" algn="l" rtl="0">
              <a:lnSpc>
                <a:spcPct val="80000"/>
              </a:lnSpc>
              <a:spcBef>
                <a:spcPts val="350"/>
              </a:spcBef>
              <a:spcAft>
                <a:spcPts val="0"/>
              </a:spcAft>
              <a:buClr>
                <a:schemeClr val="dk1"/>
              </a:buClr>
              <a:buSzPts val="1750"/>
              <a:buChar char="•"/>
            </a:pPr>
            <a:r>
              <a:rPr lang="en-US" dirty="0"/>
              <a:t>Services should be defined to deliver a discrete unit of functionality (atomic decomposition), and the implementation details (products, technologies, etc.) should be hidden from the consuming applications through standards-based APIs</a:t>
            </a:r>
            <a:endParaRPr dirty="0"/>
          </a:p>
          <a:p>
            <a:pPr marL="342900" lvl="0" indent="-342900" algn="l" rtl="0">
              <a:lnSpc>
                <a:spcPct val="80000"/>
              </a:lnSpc>
              <a:spcBef>
                <a:spcPts val="400"/>
              </a:spcBef>
              <a:spcAft>
                <a:spcPts val="0"/>
              </a:spcAft>
              <a:buClr>
                <a:schemeClr val="dk1"/>
              </a:buClr>
              <a:buSzPts val="2000"/>
              <a:buChar char="•"/>
            </a:pPr>
            <a:r>
              <a:rPr lang="en-US" sz="2400" dirty="0"/>
              <a:t>Enables participating systems to have awareness of each other with clear </a:t>
            </a:r>
            <a:r>
              <a:rPr lang="en-US" sz="2400" b="1" dirty="0"/>
              <a:t>delineations of responsibility</a:t>
            </a:r>
            <a:endParaRPr sz="2400" dirty="0"/>
          </a:p>
          <a:p>
            <a:pPr marL="342900" lvl="0" indent="-342900" algn="l" rtl="0">
              <a:lnSpc>
                <a:spcPct val="80000"/>
              </a:lnSpc>
              <a:spcBef>
                <a:spcPts val="400"/>
              </a:spcBef>
              <a:spcAft>
                <a:spcPts val="0"/>
              </a:spcAft>
              <a:buClr>
                <a:schemeClr val="dk1"/>
              </a:buClr>
              <a:buSzPts val="2000"/>
              <a:buChar char="•"/>
            </a:pPr>
            <a:r>
              <a:rPr lang="en-US" sz="2400" dirty="0"/>
              <a:t>Allows systems to cooperate, share information and leverage </a:t>
            </a:r>
            <a:r>
              <a:rPr lang="en-US" sz="2400" b="1" dirty="0"/>
              <a:t>standards</a:t>
            </a:r>
            <a:r>
              <a:rPr lang="en-US" sz="2400" dirty="0"/>
              <a:t> for APIs (application programmer interfaces), security and data definitions</a:t>
            </a:r>
            <a:endParaRPr sz="2400" dirty="0"/>
          </a:p>
          <a:p>
            <a:pPr marL="342900" lvl="0" indent="-342900" algn="l" rtl="0">
              <a:lnSpc>
                <a:spcPct val="80000"/>
              </a:lnSpc>
              <a:spcBef>
                <a:spcPts val="400"/>
              </a:spcBef>
              <a:spcAft>
                <a:spcPts val="0"/>
              </a:spcAft>
              <a:buClr>
                <a:schemeClr val="dk1"/>
              </a:buClr>
              <a:buSzPts val="2000"/>
              <a:buChar char="•"/>
            </a:pPr>
            <a:r>
              <a:rPr lang="en-US" sz="2400" dirty="0"/>
              <a:t>Defines how systems participate in well-defined, </a:t>
            </a:r>
            <a:r>
              <a:rPr lang="en-US" sz="2400" b="1" dirty="0"/>
              <a:t>orchestrated workflows </a:t>
            </a:r>
            <a:r>
              <a:rPr lang="en-US" sz="2400" dirty="0"/>
              <a:t>that cross system and organizational boundaries</a:t>
            </a:r>
            <a:endParaRPr sz="2400" dirty="0"/>
          </a:p>
          <a:p>
            <a:pPr marL="342900" lvl="0" indent="-342900" algn="l" rtl="0">
              <a:lnSpc>
                <a:spcPct val="80000"/>
              </a:lnSpc>
              <a:spcBef>
                <a:spcPts val="400"/>
              </a:spcBef>
              <a:spcAft>
                <a:spcPts val="0"/>
              </a:spcAft>
              <a:buClr>
                <a:schemeClr val="dk1"/>
              </a:buClr>
              <a:buSzPts val="2000"/>
              <a:buChar char="•"/>
            </a:pPr>
            <a:r>
              <a:rPr lang="en-US" sz="2400" dirty="0"/>
              <a:t>Enumerates and operationalizes the b</a:t>
            </a:r>
            <a:r>
              <a:rPr lang="en-US" sz="2400" b="1" dirty="0"/>
              <a:t>est practices, patterns, standards</a:t>
            </a:r>
            <a:r>
              <a:rPr lang="en-US" sz="2400" dirty="0"/>
              <a:t>, profiles and conceptual solution architectures that enable cohesion across future healthcare IT ecosystems</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4"/>
          <p:cNvSpPr txBox="1">
            <a:spLocks noGrp="1"/>
          </p:cNvSpPr>
          <p:nvPr>
            <p:ph type="title"/>
          </p:nvPr>
        </p:nvSpPr>
        <p:spPr>
          <a:xfrm>
            <a:off x="628650" y="82074"/>
            <a:ext cx="7886700" cy="5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t>Desired characteristics</a:t>
            </a:r>
            <a:endParaRPr dirty="0"/>
          </a:p>
        </p:txBody>
      </p:sp>
      <p:sp>
        <p:nvSpPr>
          <p:cNvPr id="477" name="Google Shape;477;p44"/>
          <p:cNvSpPr txBox="1">
            <a:spLocks noGrp="1"/>
          </p:cNvSpPr>
          <p:nvPr>
            <p:ph type="body" idx="1"/>
          </p:nvPr>
        </p:nvSpPr>
        <p:spPr>
          <a:xfrm>
            <a:off x="628650" y="922719"/>
            <a:ext cx="7886700" cy="52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600"/>
              <a:buChar char="•"/>
            </a:pPr>
            <a:r>
              <a:rPr lang="en-US" sz="1800" b="1" dirty="0"/>
              <a:t>Data democratization </a:t>
            </a:r>
            <a:r>
              <a:rPr lang="en-US" sz="1800" dirty="0"/>
              <a:t>where no one system “owns” or blocks access to data.</a:t>
            </a:r>
            <a:endParaRPr sz="2400" dirty="0"/>
          </a:p>
          <a:p>
            <a:pPr marL="342900" lvl="0" indent="-342900" algn="l" rtl="0">
              <a:spcBef>
                <a:spcPts val="320"/>
              </a:spcBef>
              <a:spcAft>
                <a:spcPts val="0"/>
              </a:spcAft>
              <a:buClr>
                <a:schemeClr val="dk1"/>
              </a:buClr>
              <a:buSzPts val="1600"/>
              <a:buChar char="•"/>
            </a:pPr>
            <a:r>
              <a:rPr lang="en-US" sz="1800" dirty="0"/>
              <a:t>Seamless patient/beneficiary experience across organizations and the </a:t>
            </a:r>
            <a:r>
              <a:rPr lang="en-US" sz="1800" b="1" dirty="0"/>
              <a:t>continuum of care</a:t>
            </a:r>
            <a:r>
              <a:rPr lang="en-US" sz="1800" dirty="0"/>
              <a:t>. </a:t>
            </a:r>
            <a:endParaRPr sz="2400" dirty="0"/>
          </a:p>
          <a:p>
            <a:pPr marL="342900" lvl="0" indent="-342900" algn="l" rtl="0">
              <a:spcBef>
                <a:spcPts val="320"/>
              </a:spcBef>
              <a:spcAft>
                <a:spcPts val="0"/>
              </a:spcAft>
              <a:buClr>
                <a:schemeClr val="dk1"/>
              </a:buClr>
              <a:buSzPts val="1600"/>
              <a:buChar char="•"/>
            </a:pPr>
            <a:r>
              <a:rPr lang="en-US" sz="1800" b="1" dirty="0"/>
              <a:t>Semantic interoperability </a:t>
            </a:r>
            <a:r>
              <a:rPr lang="en-US" sz="1800" dirty="0"/>
              <a:t>where all systems involved in a data exchange can not only share data, but can be assured of having a common and correct understanding of the shared data and the context for using and interpreting the data.</a:t>
            </a:r>
            <a:endParaRPr sz="2400" dirty="0"/>
          </a:p>
          <a:p>
            <a:pPr marL="342900" lvl="0" indent="-342900" algn="l" rtl="0">
              <a:spcBef>
                <a:spcPts val="320"/>
              </a:spcBef>
              <a:spcAft>
                <a:spcPts val="0"/>
              </a:spcAft>
              <a:buClr>
                <a:schemeClr val="dk1"/>
              </a:buClr>
              <a:buSzPts val="1600"/>
              <a:buChar char="•"/>
            </a:pPr>
            <a:r>
              <a:rPr lang="en-US" sz="1800" dirty="0"/>
              <a:t>Foster opportunities for </a:t>
            </a:r>
            <a:r>
              <a:rPr lang="en-US" sz="1800" b="1" dirty="0"/>
              <a:t>automation</a:t>
            </a:r>
            <a:r>
              <a:rPr lang="en-US" sz="1800" dirty="0"/>
              <a:t>, machine processing, comprehensive analytics and clinical decision support.</a:t>
            </a:r>
            <a:endParaRPr sz="2400" dirty="0"/>
          </a:p>
          <a:p>
            <a:pPr marL="342900" lvl="0" indent="-342900" algn="l" rtl="0">
              <a:spcBef>
                <a:spcPts val="320"/>
              </a:spcBef>
              <a:spcAft>
                <a:spcPts val="0"/>
              </a:spcAft>
              <a:buClr>
                <a:schemeClr val="dk1"/>
              </a:buClr>
              <a:buSzPts val="1600"/>
              <a:buChar char="•"/>
            </a:pPr>
            <a:r>
              <a:rPr lang="en-US" sz="1800" dirty="0"/>
              <a:t>Standardization of </a:t>
            </a:r>
            <a:r>
              <a:rPr lang="en-US" sz="1800" b="1" dirty="0"/>
              <a:t>knowledge artifacts </a:t>
            </a:r>
            <a:r>
              <a:rPr lang="en-US" sz="1800" dirty="0"/>
              <a:t>(e.g., clinical decision support rules, heuristics, analytical models, calculators, etc.) delivered independent of EMRs and accessed through standard APIs.</a:t>
            </a:r>
            <a:endParaRPr sz="2400" dirty="0"/>
          </a:p>
          <a:p>
            <a:pPr marL="342900" lvl="0" indent="-342900" algn="l" rtl="0">
              <a:spcBef>
                <a:spcPts val="320"/>
              </a:spcBef>
              <a:spcAft>
                <a:spcPts val="0"/>
              </a:spcAft>
              <a:buClr>
                <a:schemeClr val="dk1"/>
              </a:buClr>
              <a:buSzPts val="1600"/>
              <a:buChar char="•"/>
            </a:pPr>
            <a:r>
              <a:rPr lang="en-US" sz="1800" dirty="0"/>
              <a:t>A computing infrastructure that optimizes </a:t>
            </a:r>
            <a:r>
              <a:rPr lang="en-US" sz="1800" b="1" dirty="0"/>
              <a:t>common, cross-cutting capabilities </a:t>
            </a:r>
            <a:r>
              <a:rPr lang="en-US" sz="1800" dirty="0"/>
              <a:t>needed by many other systems such as patient record access, terminology access, identity management, security functions, knowledge management and workflow management.</a:t>
            </a:r>
            <a:endParaRPr sz="2400" dirty="0"/>
          </a:p>
          <a:p>
            <a:pPr marL="342900" lvl="0" indent="-342900" algn="l" rtl="0">
              <a:spcBef>
                <a:spcPts val="320"/>
              </a:spcBef>
              <a:spcAft>
                <a:spcPts val="0"/>
              </a:spcAft>
              <a:buClr>
                <a:schemeClr val="dk1"/>
              </a:buClr>
              <a:buSzPts val="1600"/>
              <a:buChar char="•"/>
            </a:pPr>
            <a:r>
              <a:rPr lang="en-US" sz="1800" dirty="0"/>
              <a:t>An open, compatible </a:t>
            </a:r>
            <a:r>
              <a:rPr lang="en-US" sz="1800" b="1" dirty="0"/>
              <a:t>ecosystem</a:t>
            </a:r>
            <a:r>
              <a:rPr lang="en-US" sz="1800" dirty="0"/>
              <a:t> of products, tools and data</a:t>
            </a:r>
            <a:r>
              <a:rPr lang="en-US" sz="1800" dirty="0" smtClean="0"/>
              <a:t>.</a:t>
            </a:r>
          </a:p>
          <a:p>
            <a:pPr marL="0" lvl="0" indent="0" algn="l" rtl="0">
              <a:spcBef>
                <a:spcPts val="320"/>
              </a:spcBef>
              <a:spcAft>
                <a:spcPts val="0"/>
              </a:spcAft>
              <a:buClr>
                <a:schemeClr val="dk1"/>
              </a:buClr>
              <a:buSzPts val="1600"/>
              <a:buNone/>
            </a:pPr>
            <a:endParaRPr sz="2400" dirty="0"/>
          </a:p>
          <a:p>
            <a:pPr marL="0" lvl="0" indent="0" algn="ctr" rtl="0">
              <a:spcBef>
                <a:spcPts val="320"/>
              </a:spcBef>
              <a:spcAft>
                <a:spcPts val="0"/>
              </a:spcAft>
              <a:buClr>
                <a:schemeClr val="dk1"/>
              </a:buClr>
              <a:buSzPts val="1600"/>
              <a:buNone/>
            </a:pPr>
            <a:r>
              <a:rPr lang="en-US" sz="1800" b="1" i="1" dirty="0"/>
              <a:t>The purpose of the Logica Health SOA Reference Architecture is to provide an architectural description of what this broader ecosystem looks like</a:t>
            </a:r>
            <a:endParaRPr sz="1800" b="1" i="1" dirty="0"/>
          </a:p>
          <a:p>
            <a:pPr marL="342900" lvl="0" indent="-241300" algn="l" rtl="0">
              <a:spcBef>
                <a:spcPts val="320"/>
              </a:spcBef>
              <a:spcAft>
                <a:spcPts val="0"/>
              </a:spcAft>
              <a:buClr>
                <a:schemeClr val="dk1"/>
              </a:buClr>
              <a:buSzPts val="1600"/>
              <a:buNone/>
            </a:pPr>
            <a:endParaRPr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5"/>
          <p:cNvSpPr txBox="1">
            <a:spLocks noGrp="1"/>
          </p:cNvSpPr>
          <p:nvPr>
            <p:ph type="title"/>
          </p:nvPr>
        </p:nvSpPr>
        <p:spPr>
          <a:xfrm>
            <a:off x="628650" y="43200"/>
            <a:ext cx="7886700" cy="5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t>Relevance within Logica Health</a:t>
            </a:r>
            <a:endParaRPr dirty="0"/>
          </a:p>
        </p:txBody>
      </p:sp>
      <p:sp>
        <p:nvSpPr>
          <p:cNvPr id="483" name="Google Shape;483;p45"/>
          <p:cNvSpPr txBox="1">
            <a:spLocks noGrp="1"/>
          </p:cNvSpPr>
          <p:nvPr>
            <p:ph type="body" idx="1"/>
          </p:nvPr>
        </p:nvSpPr>
        <p:spPr>
          <a:xfrm>
            <a:off x="628650" y="961593"/>
            <a:ext cx="7886700" cy="52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800" dirty="0"/>
              <a:t>The Logica Health Reference Architecture will:</a:t>
            </a:r>
            <a:endParaRPr sz="2400" dirty="0"/>
          </a:p>
          <a:p>
            <a:pPr marL="342900" lvl="0" indent="-342900" algn="l" rtl="0">
              <a:spcBef>
                <a:spcPts val="480"/>
              </a:spcBef>
              <a:spcAft>
                <a:spcPts val="0"/>
              </a:spcAft>
              <a:buClr>
                <a:schemeClr val="dk1"/>
              </a:buClr>
              <a:buSzPts val="2400"/>
              <a:buChar char="•"/>
            </a:pPr>
            <a:r>
              <a:rPr lang="en-US" sz="2800" dirty="0"/>
              <a:t>Inform the future Health IT architecture of Logica Health member organizations and other interested stakeholder groups</a:t>
            </a:r>
            <a:endParaRPr sz="2400" dirty="0"/>
          </a:p>
          <a:p>
            <a:pPr marL="342900" lvl="0" indent="-342900" algn="l" rtl="0">
              <a:spcBef>
                <a:spcPts val="480"/>
              </a:spcBef>
              <a:spcAft>
                <a:spcPts val="0"/>
              </a:spcAft>
              <a:buClr>
                <a:schemeClr val="dk1"/>
              </a:buClr>
              <a:buSzPts val="2400"/>
              <a:buChar char="•"/>
            </a:pPr>
            <a:r>
              <a:rPr lang="en-US" sz="2800" dirty="0"/>
              <a:t>Provide requirements and specifications for designing operational architectures and procuring solutions </a:t>
            </a:r>
            <a:endParaRPr sz="2800" dirty="0"/>
          </a:p>
          <a:p>
            <a:pPr marL="342900" lvl="0" indent="-342900" algn="l" rtl="0">
              <a:spcBef>
                <a:spcPts val="480"/>
              </a:spcBef>
              <a:spcAft>
                <a:spcPts val="0"/>
              </a:spcAft>
              <a:buClr>
                <a:schemeClr val="dk1"/>
              </a:buClr>
              <a:buSzPts val="2400"/>
              <a:buChar char="•"/>
            </a:pPr>
            <a:r>
              <a:rPr lang="en-US" sz="2800" dirty="0"/>
              <a:t>Provide criteria for product certification and compliance</a:t>
            </a:r>
            <a:endParaRPr sz="2400" dirty="0"/>
          </a:p>
          <a:p>
            <a:pPr marL="342900" lvl="0" indent="-342900" algn="l" rtl="0">
              <a:spcBef>
                <a:spcPts val="480"/>
              </a:spcBef>
              <a:spcAft>
                <a:spcPts val="0"/>
              </a:spcAft>
              <a:buClr>
                <a:schemeClr val="dk1"/>
              </a:buClr>
              <a:buSzPts val="2400"/>
              <a:buChar char="•"/>
            </a:pPr>
            <a:r>
              <a:rPr lang="en-US" sz="2800" dirty="0"/>
              <a:t>Define candidates and specifications for reference implementations that may ultimately be deployed into the Sandbox</a:t>
            </a:r>
            <a:endParaRPr sz="2400" dirty="0"/>
          </a:p>
          <a:p>
            <a:pPr marL="342900" lvl="0" indent="-190500" algn="l" rtl="0">
              <a:spcBef>
                <a:spcPts val="480"/>
              </a:spcBef>
              <a:spcAft>
                <a:spcPts val="0"/>
              </a:spcAft>
              <a:buClr>
                <a:schemeClr val="dk1"/>
              </a:buClr>
              <a:buSzPts val="2400"/>
              <a:buNone/>
            </a:pPr>
            <a:endParaRP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6"/>
          <p:cNvSpPr txBox="1">
            <a:spLocks noGrp="1"/>
          </p:cNvSpPr>
          <p:nvPr>
            <p:ph type="title"/>
          </p:nvPr>
        </p:nvSpPr>
        <p:spPr>
          <a:xfrm>
            <a:off x="628650" y="82074"/>
            <a:ext cx="7886700" cy="5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t>Candidate “Services”</a:t>
            </a:r>
            <a:endParaRPr sz="4000" dirty="0"/>
          </a:p>
        </p:txBody>
      </p:sp>
      <p:sp>
        <p:nvSpPr>
          <p:cNvPr id="489" name="Google Shape;489;p46"/>
          <p:cNvSpPr txBox="1">
            <a:spLocks noGrp="1"/>
          </p:cNvSpPr>
          <p:nvPr>
            <p:ph type="body" idx="1"/>
          </p:nvPr>
        </p:nvSpPr>
        <p:spPr>
          <a:xfrm>
            <a:off x="628650" y="961593"/>
            <a:ext cx="7886700" cy="5215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760"/>
              <a:buNone/>
            </a:pPr>
            <a:r>
              <a:rPr lang="en-US" i="1" dirty="0"/>
              <a:t>Service = atomic, self-contained unit of data and/or functionality accessed through a standards based interfaces</a:t>
            </a:r>
            <a:endParaRPr sz="2800" dirty="0"/>
          </a:p>
          <a:p>
            <a:pPr marL="342900" lvl="0" indent="-342900" algn="l" rtl="0">
              <a:lnSpc>
                <a:spcPct val="80000"/>
              </a:lnSpc>
              <a:spcBef>
                <a:spcPts val="352"/>
              </a:spcBef>
              <a:spcAft>
                <a:spcPts val="0"/>
              </a:spcAft>
              <a:buClr>
                <a:schemeClr val="dk1"/>
              </a:buClr>
              <a:buSzPts val="1760"/>
              <a:buChar char="•"/>
            </a:pPr>
            <a:r>
              <a:rPr lang="en-US" dirty="0"/>
              <a:t>Candidates</a:t>
            </a:r>
            <a:endParaRPr sz="2800" dirty="0"/>
          </a:p>
          <a:p>
            <a:pPr marL="742950" lvl="1" indent="-285750" algn="l" rtl="0">
              <a:lnSpc>
                <a:spcPct val="80000"/>
              </a:lnSpc>
              <a:spcBef>
                <a:spcPts val="308"/>
              </a:spcBef>
              <a:spcAft>
                <a:spcPts val="0"/>
              </a:spcAft>
              <a:buClr>
                <a:schemeClr val="dk1"/>
              </a:buClr>
              <a:buSzPts val="1540"/>
              <a:buChar char="•"/>
            </a:pPr>
            <a:r>
              <a:rPr lang="en-US" dirty="0"/>
              <a:t>Record Service (FHIR interface)</a:t>
            </a:r>
            <a:endParaRPr sz="2400" dirty="0"/>
          </a:p>
          <a:p>
            <a:pPr marL="742950" lvl="1" indent="-285750" algn="l" rtl="0">
              <a:lnSpc>
                <a:spcPct val="80000"/>
              </a:lnSpc>
              <a:spcBef>
                <a:spcPts val="308"/>
              </a:spcBef>
              <a:spcAft>
                <a:spcPts val="0"/>
              </a:spcAft>
              <a:buClr>
                <a:schemeClr val="dk1"/>
              </a:buClr>
              <a:buSzPts val="1540"/>
              <a:buChar char="•"/>
            </a:pPr>
            <a:r>
              <a:rPr lang="en-US" dirty="0"/>
              <a:t>Terminology Service</a:t>
            </a:r>
            <a:endParaRPr sz="2400" dirty="0"/>
          </a:p>
          <a:p>
            <a:pPr marL="742950" lvl="1" indent="-285750" algn="l" rtl="0">
              <a:lnSpc>
                <a:spcPct val="80000"/>
              </a:lnSpc>
              <a:spcBef>
                <a:spcPts val="308"/>
              </a:spcBef>
              <a:spcAft>
                <a:spcPts val="0"/>
              </a:spcAft>
              <a:buClr>
                <a:schemeClr val="dk1"/>
              </a:buClr>
              <a:buSzPts val="1540"/>
              <a:buChar char="•"/>
            </a:pPr>
            <a:r>
              <a:rPr lang="en-US" dirty="0"/>
              <a:t>Patient Identity Service</a:t>
            </a:r>
            <a:endParaRPr sz="2400" dirty="0"/>
          </a:p>
          <a:p>
            <a:pPr marL="742950" lvl="1" indent="-285750" algn="l" rtl="0">
              <a:lnSpc>
                <a:spcPct val="80000"/>
              </a:lnSpc>
              <a:spcBef>
                <a:spcPts val="308"/>
              </a:spcBef>
              <a:spcAft>
                <a:spcPts val="0"/>
              </a:spcAft>
              <a:buClr>
                <a:schemeClr val="dk1"/>
              </a:buClr>
              <a:buSzPts val="1540"/>
              <a:buChar char="•"/>
            </a:pPr>
            <a:r>
              <a:rPr lang="en-US" dirty="0"/>
              <a:t>Clinical Decision Support Service</a:t>
            </a:r>
            <a:endParaRPr sz="2400" dirty="0"/>
          </a:p>
          <a:p>
            <a:pPr marL="742950" lvl="1" indent="-285750" algn="l" rtl="0">
              <a:lnSpc>
                <a:spcPct val="80000"/>
              </a:lnSpc>
              <a:spcBef>
                <a:spcPts val="308"/>
              </a:spcBef>
              <a:spcAft>
                <a:spcPts val="0"/>
              </a:spcAft>
              <a:buClr>
                <a:schemeClr val="dk1"/>
              </a:buClr>
              <a:buSzPts val="1540"/>
              <a:buChar char="•"/>
            </a:pPr>
            <a:r>
              <a:rPr lang="en-US" dirty="0"/>
              <a:t>Provider Directory Service</a:t>
            </a:r>
            <a:endParaRPr sz="2400" dirty="0"/>
          </a:p>
          <a:p>
            <a:pPr marL="742950" lvl="1" indent="-285750" algn="l" rtl="0">
              <a:lnSpc>
                <a:spcPct val="80000"/>
              </a:lnSpc>
              <a:spcBef>
                <a:spcPts val="308"/>
              </a:spcBef>
              <a:spcAft>
                <a:spcPts val="0"/>
              </a:spcAft>
              <a:buClr>
                <a:schemeClr val="dk1"/>
              </a:buClr>
              <a:buSzPts val="1540"/>
              <a:buChar char="•"/>
            </a:pPr>
            <a:r>
              <a:rPr lang="en-US" dirty="0"/>
              <a:t>Security Service(s) (authentication, access control…)</a:t>
            </a:r>
            <a:endParaRPr sz="2400" dirty="0"/>
          </a:p>
          <a:p>
            <a:pPr marL="742950" lvl="1" indent="-285750" algn="l" rtl="0">
              <a:lnSpc>
                <a:spcPct val="80000"/>
              </a:lnSpc>
              <a:spcBef>
                <a:spcPts val="308"/>
              </a:spcBef>
              <a:spcAft>
                <a:spcPts val="0"/>
              </a:spcAft>
              <a:buClr>
                <a:schemeClr val="dk1"/>
              </a:buClr>
              <a:buSzPts val="1540"/>
              <a:buChar char="•"/>
            </a:pPr>
            <a:r>
              <a:rPr lang="en-US" dirty="0"/>
              <a:t>Text Processing Service</a:t>
            </a:r>
            <a:endParaRPr sz="2400" dirty="0"/>
          </a:p>
          <a:p>
            <a:pPr marL="742950" lvl="1" indent="-285750" algn="l" rtl="0">
              <a:lnSpc>
                <a:spcPct val="80000"/>
              </a:lnSpc>
              <a:spcBef>
                <a:spcPts val="308"/>
              </a:spcBef>
              <a:spcAft>
                <a:spcPts val="0"/>
              </a:spcAft>
              <a:buClr>
                <a:schemeClr val="dk1"/>
              </a:buClr>
              <a:buSzPts val="1540"/>
              <a:buChar char="•"/>
            </a:pPr>
            <a:r>
              <a:rPr lang="en-US" dirty="0"/>
              <a:t>Notification and Alert Service</a:t>
            </a:r>
            <a:endParaRPr sz="2400" dirty="0"/>
          </a:p>
          <a:p>
            <a:pPr marL="742950" lvl="1" indent="-285750" algn="l" rtl="0">
              <a:lnSpc>
                <a:spcPct val="80000"/>
              </a:lnSpc>
              <a:spcBef>
                <a:spcPts val="308"/>
              </a:spcBef>
              <a:spcAft>
                <a:spcPts val="0"/>
              </a:spcAft>
              <a:buClr>
                <a:schemeClr val="dk1"/>
              </a:buClr>
              <a:buSzPts val="1540"/>
              <a:buChar char="•"/>
            </a:pPr>
            <a:r>
              <a:rPr lang="en-US" dirty="0"/>
              <a:t>Composite business services including Ordering Services, Referral Services, Care Planning Services</a:t>
            </a:r>
            <a:endParaRPr sz="2400" dirty="0"/>
          </a:p>
          <a:p>
            <a:pPr marL="342900" lvl="0" indent="-342900" algn="l" rtl="0">
              <a:lnSpc>
                <a:spcPct val="80000"/>
              </a:lnSpc>
              <a:spcBef>
                <a:spcPts val="352"/>
              </a:spcBef>
              <a:spcAft>
                <a:spcPts val="0"/>
              </a:spcAft>
              <a:buClr>
                <a:schemeClr val="dk1"/>
              </a:buClr>
              <a:buSzPts val="1760"/>
              <a:buChar char="•"/>
            </a:pPr>
            <a:r>
              <a:rPr lang="en-US" dirty="0"/>
              <a:t>Need underpinning infrastructure like an orchestration engine, cloud platform, data persistence, etc.</a:t>
            </a:r>
            <a:endParaRPr sz="2800" dirty="0"/>
          </a:p>
          <a:p>
            <a:pPr marL="742950" lvl="1" indent="-285750" algn="l" rtl="0">
              <a:lnSpc>
                <a:spcPct val="80000"/>
              </a:lnSpc>
              <a:spcBef>
                <a:spcPts val="308"/>
              </a:spcBef>
              <a:spcAft>
                <a:spcPts val="0"/>
              </a:spcAft>
              <a:buClr>
                <a:schemeClr val="dk1"/>
              </a:buClr>
              <a:buSzPts val="1540"/>
              <a:buChar char="•"/>
            </a:pPr>
            <a:r>
              <a:rPr lang="en-US" dirty="0"/>
              <a:t>The platform is the collection of all of these things</a:t>
            </a:r>
            <a:endParaRPr sz="2400" dirty="0"/>
          </a:p>
          <a:p>
            <a:pPr marL="342900" lvl="0" indent="-342900" algn="l" rtl="0">
              <a:lnSpc>
                <a:spcPct val="80000"/>
              </a:lnSpc>
              <a:spcBef>
                <a:spcPts val="352"/>
              </a:spcBef>
              <a:spcAft>
                <a:spcPts val="0"/>
              </a:spcAft>
              <a:buClr>
                <a:schemeClr val="dk1"/>
              </a:buClr>
              <a:buSzPts val="1760"/>
              <a:buChar char="•"/>
            </a:pPr>
            <a:r>
              <a:rPr lang="en-US" dirty="0"/>
              <a:t>Example: </a:t>
            </a:r>
            <a:r>
              <a:rPr lang="en-US" dirty="0" err="1"/>
              <a:t>DaVinci</a:t>
            </a:r>
            <a:r>
              <a:rPr lang="en-US" dirty="0"/>
              <a:t> is an example of an ecosystem that contains (needs) some of these components</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628650" y="95032"/>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smtClean="0"/>
              <a:t>Current</a:t>
            </a:r>
            <a:r>
              <a:rPr lang="en-US" dirty="0" smtClean="0"/>
              <a:t> </a:t>
            </a:r>
            <a:r>
              <a:rPr lang="en-US" dirty="0"/>
              <a:t>State</a:t>
            </a:r>
            <a:endParaRPr dirty="0"/>
          </a:p>
        </p:txBody>
      </p:sp>
      <p:sp>
        <p:nvSpPr>
          <p:cNvPr id="128" name="Google Shape;128;p19"/>
          <p:cNvSpPr txBox="1">
            <a:spLocks noGrp="1"/>
          </p:cNvSpPr>
          <p:nvPr>
            <p:ph type="body" idx="1"/>
          </p:nvPr>
        </p:nvSpPr>
        <p:spPr>
          <a:xfrm>
            <a:off x="628650" y="961593"/>
            <a:ext cx="7886700" cy="5215500"/>
          </a:xfrm>
          <a:prstGeom prst="rect">
            <a:avLst/>
          </a:prstGeom>
        </p:spPr>
        <p:txBody>
          <a:bodyPr spcFirstLastPara="1" wrap="square" lIns="91425" tIns="45700" rIns="91425" bIns="45700" anchor="t" anchorCtr="0">
            <a:noAutofit/>
          </a:bodyPr>
          <a:lstStyle/>
          <a:p>
            <a:pPr marL="457200" marR="0" lvl="0" indent="-381000" algn="l" rtl="0">
              <a:lnSpc>
                <a:spcPct val="115000"/>
              </a:lnSpc>
              <a:spcBef>
                <a:spcPts val="750"/>
              </a:spcBef>
              <a:spcAft>
                <a:spcPts val="0"/>
              </a:spcAft>
              <a:buSzPts val="2400"/>
              <a:buFont typeface="Calibri"/>
              <a:buChar char="●"/>
            </a:pPr>
            <a:r>
              <a:rPr lang="en-US" sz="2400"/>
              <a:t>Poor support of combined operational and clinical workflows (within the EHR or across EHRs)</a:t>
            </a:r>
            <a:endParaRPr sz="2400"/>
          </a:p>
          <a:p>
            <a:pPr marL="457200" marR="0" lvl="0" indent="-381000" algn="l" rtl="0">
              <a:lnSpc>
                <a:spcPct val="115000"/>
              </a:lnSpc>
              <a:spcBef>
                <a:spcPts val="0"/>
              </a:spcBef>
              <a:spcAft>
                <a:spcPts val="0"/>
              </a:spcAft>
              <a:buSzPts val="2400"/>
              <a:buFont typeface="Calibri"/>
              <a:buChar char="●"/>
            </a:pPr>
            <a:r>
              <a:rPr lang="en-US" sz="2400"/>
              <a:t>Every implementation is custom and proprietary</a:t>
            </a:r>
            <a:endParaRPr sz="2400"/>
          </a:p>
          <a:p>
            <a:pPr marL="457200" marR="0" lvl="0" indent="-381000" algn="l" rtl="0">
              <a:lnSpc>
                <a:spcPct val="115000"/>
              </a:lnSpc>
              <a:spcBef>
                <a:spcPts val="0"/>
              </a:spcBef>
              <a:spcAft>
                <a:spcPts val="0"/>
              </a:spcAft>
              <a:buSzPts val="2400"/>
              <a:buFont typeface="Calibri"/>
              <a:buChar char="●"/>
            </a:pPr>
            <a:r>
              <a:rPr lang="en-US" sz="2400"/>
              <a:t>Duplicative data collection, inconsistent semantics </a:t>
            </a:r>
            <a:endParaRPr sz="2400"/>
          </a:p>
          <a:p>
            <a:pPr marL="457200" marR="0" lvl="0" indent="-381000" algn="l" rtl="0">
              <a:lnSpc>
                <a:spcPct val="115000"/>
              </a:lnSpc>
              <a:spcBef>
                <a:spcPts val="0"/>
              </a:spcBef>
              <a:spcAft>
                <a:spcPts val="0"/>
              </a:spcAft>
              <a:buSzPts val="2400"/>
              <a:buFont typeface="Calibri"/>
              <a:buChar char="●"/>
            </a:pPr>
            <a:r>
              <a:rPr lang="en-US" sz="2400"/>
              <a:t>EHRs are coding, billing, and transaction focused - longitudinal patient care, treatment plans/goals, outcomes, and registries perspectives are not well represented in the persistence model </a:t>
            </a:r>
            <a:endParaRPr sz="2400"/>
          </a:p>
          <a:p>
            <a:pPr marL="457200" marR="0" lvl="0" indent="-381000" algn="l" rtl="0">
              <a:lnSpc>
                <a:spcPct val="115000"/>
              </a:lnSpc>
              <a:spcBef>
                <a:spcPts val="0"/>
              </a:spcBef>
              <a:spcAft>
                <a:spcPts val="0"/>
              </a:spcAft>
              <a:buSzPts val="2400"/>
              <a:buFont typeface="Calibri"/>
              <a:buChar char="●"/>
            </a:pPr>
            <a:r>
              <a:rPr lang="en-US" sz="2400"/>
              <a:t>It takes years to new capabilities / functionality because of monolithic architectures and hard-coded, overfitted implementations</a:t>
            </a:r>
            <a:endParaRPr sz="2400"/>
          </a:p>
          <a:p>
            <a:pPr marL="342900" lvl="0" indent="-342900" algn="l" rtl="0">
              <a:spcBef>
                <a:spcPts val="750"/>
              </a:spcBef>
              <a:spcAft>
                <a:spcPts val="0"/>
              </a:spcAft>
              <a:buNone/>
            </a:pPr>
            <a:r>
              <a:rPr lang="en-US" sz="2400">
                <a:latin typeface="Calibri"/>
                <a:ea typeface="Calibri"/>
                <a:cs typeface="Calibri"/>
                <a:sym typeface="Calibri"/>
              </a:rPr>
              <a:t> </a:t>
            </a:r>
            <a:endParaRPr sz="24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7"/>
          <p:cNvSpPr txBox="1">
            <a:spLocks noGrp="1"/>
          </p:cNvSpPr>
          <p:nvPr>
            <p:ph type="title"/>
          </p:nvPr>
        </p:nvSpPr>
        <p:spPr>
          <a:xfrm>
            <a:off x="628650" y="30242"/>
            <a:ext cx="7886700" cy="5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t>Expected deliverables	</a:t>
            </a:r>
            <a:endParaRPr sz="4000" dirty="0"/>
          </a:p>
        </p:txBody>
      </p:sp>
      <p:sp>
        <p:nvSpPr>
          <p:cNvPr id="495" name="Google Shape;495;p47"/>
          <p:cNvSpPr txBox="1">
            <a:spLocks noGrp="1"/>
          </p:cNvSpPr>
          <p:nvPr>
            <p:ph type="body" idx="1"/>
          </p:nvPr>
        </p:nvSpPr>
        <p:spPr>
          <a:xfrm>
            <a:off x="758240" y="1298501"/>
            <a:ext cx="7886700" cy="52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en-US" sz="2400" dirty="0"/>
              <a:t>Identification of the specific </a:t>
            </a:r>
            <a:r>
              <a:rPr lang="en-US" sz="2400" b="1" dirty="0"/>
              <a:t>common services</a:t>
            </a:r>
            <a:r>
              <a:rPr lang="en-US" sz="2400" dirty="0"/>
              <a:t>.</a:t>
            </a:r>
            <a:endParaRPr sz="2400" dirty="0"/>
          </a:p>
          <a:p>
            <a:pPr marL="342900" lvl="0" indent="-342900" algn="l" rtl="0">
              <a:spcBef>
                <a:spcPts val="400"/>
              </a:spcBef>
              <a:spcAft>
                <a:spcPts val="0"/>
              </a:spcAft>
              <a:buClr>
                <a:schemeClr val="dk1"/>
              </a:buClr>
              <a:buSzPts val="2000"/>
              <a:buChar char="•"/>
            </a:pPr>
            <a:r>
              <a:rPr lang="en-US" sz="2400" dirty="0"/>
              <a:t>The </a:t>
            </a:r>
            <a:r>
              <a:rPr lang="en-US" sz="2400" b="1" dirty="0"/>
              <a:t>interfaces</a:t>
            </a:r>
            <a:r>
              <a:rPr lang="en-US" sz="2400" dirty="0"/>
              <a:t> provided by each service to expose the data and/or functionality that the service is deemed to be authoritative for.</a:t>
            </a:r>
            <a:endParaRPr sz="2400" dirty="0"/>
          </a:p>
          <a:p>
            <a:pPr marL="342900" lvl="0" indent="-342900" algn="l" rtl="0">
              <a:spcBef>
                <a:spcPts val="400"/>
              </a:spcBef>
              <a:spcAft>
                <a:spcPts val="0"/>
              </a:spcAft>
              <a:buClr>
                <a:schemeClr val="dk1"/>
              </a:buClr>
              <a:buSzPts val="2000"/>
              <a:buChar char="•"/>
            </a:pPr>
            <a:r>
              <a:rPr lang="en-US" sz="2400" dirty="0"/>
              <a:t>The </a:t>
            </a:r>
            <a:r>
              <a:rPr lang="en-US" sz="2400" b="1" dirty="0"/>
              <a:t>information payloads and standards </a:t>
            </a:r>
            <a:r>
              <a:rPr lang="en-US" sz="2400" dirty="0"/>
              <a:t>used to describe the information (e.g., data models and messaging standards such as FHIR) used to communicate with services.</a:t>
            </a:r>
            <a:endParaRPr sz="2400" dirty="0"/>
          </a:p>
          <a:p>
            <a:pPr marL="342900" lvl="0" indent="-342900" algn="l" rtl="0">
              <a:spcBef>
                <a:spcPts val="400"/>
              </a:spcBef>
              <a:spcAft>
                <a:spcPts val="0"/>
              </a:spcAft>
              <a:buClr>
                <a:schemeClr val="dk1"/>
              </a:buClr>
              <a:buSzPts val="2000"/>
              <a:buChar char="•"/>
            </a:pPr>
            <a:r>
              <a:rPr lang="en-US" sz="2400" dirty="0"/>
              <a:t>The </a:t>
            </a:r>
            <a:r>
              <a:rPr lang="en-US" sz="2400" b="1" dirty="0"/>
              <a:t>common patterns </a:t>
            </a:r>
            <a:r>
              <a:rPr lang="en-US" sz="2400" dirty="0"/>
              <a:t>for developing and using services and the </a:t>
            </a:r>
            <a:r>
              <a:rPr lang="en-US" sz="2400" b="1" dirty="0"/>
              <a:t>orchestration</a:t>
            </a:r>
            <a:r>
              <a:rPr lang="en-US" sz="2400" dirty="0"/>
              <a:t> of services that solve common business needs.</a:t>
            </a:r>
            <a:endParaRPr sz="2400" dirty="0"/>
          </a:p>
          <a:p>
            <a:pPr marL="342900" lvl="0" indent="-342900" algn="l" rtl="0">
              <a:spcBef>
                <a:spcPts val="400"/>
              </a:spcBef>
              <a:spcAft>
                <a:spcPts val="0"/>
              </a:spcAft>
              <a:buClr>
                <a:schemeClr val="dk1"/>
              </a:buClr>
              <a:buSzPts val="2000"/>
              <a:buChar char="•"/>
            </a:pPr>
            <a:r>
              <a:rPr lang="en-US" sz="2400" dirty="0"/>
              <a:t>The organization of the services stratified into logical layers (</a:t>
            </a:r>
            <a:r>
              <a:rPr lang="en-US" sz="2400" b="1" dirty="0"/>
              <a:t>service taxonomy</a:t>
            </a:r>
            <a:r>
              <a:rPr lang="en-US" sz="2400" dirty="0"/>
              <a:t>) based on the nature of the service and the level of commonality of a given service. </a:t>
            </a:r>
            <a:endParaRP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9585" y="1827071"/>
            <a:ext cx="6459045" cy="2308324"/>
          </a:xfrm>
          <a:prstGeom prst="rect">
            <a:avLst/>
          </a:prstGeom>
          <a:noFill/>
        </p:spPr>
        <p:txBody>
          <a:bodyPr wrap="none" rtlCol="0">
            <a:spAutoFit/>
          </a:bodyPr>
          <a:lstStyle/>
          <a:p>
            <a:pPr algn="ctr"/>
            <a:r>
              <a:rPr lang="en-US" sz="3600" dirty="0" smtClean="0"/>
              <a:t>LOGICA Health</a:t>
            </a:r>
          </a:p>
          <a:p>
            <a:pPr algn="ctr"/>
            <a:r>
              <a:rPr lang="en-US" sz="3600" dirty="0" smtClean="0"/>
              <a:t>American College of Surgeons</a:t>
            </a:r>
          </a:p>
          <a:p>
            <a:pPr algn="ctr"/>
            <a:r>
              <a:rPr lang="en-US" sz="3600" dirty="0" smtClean="0"/>
              <a:t>In </a:t>
            </a:r>
            <a:r>
              <a:rPr lang="en-US" sz="3600" dirty="0"/>
              <a:t>c</a:t>
            </a:r>
            <a:r>
              <a:rPr lang="en-US" sz="3600" dirty="0" smtClean="0"/>
              <a:t>ollaboration with</a:t>
            </a:r>
          </a:p>
          <a:p>
            <a:pPr algn="ctr"/>
            <a:r>
              <a:rPr lang="en-US" sz="3600" dirty="0" smtClean="0"/>
              <a:t>HarmonIQ HSC and Saperi </a:t>
            </a:r>
            <a:endParaRPr lang="en-US" sz="3600" dirty="0"/>
          </a:p>
        </p:txBody>
      </p:sp>
    </p:spTree>
    <p:extLst>
      <p:ext uri="{BB962C8B-B14F-4D97-AF65-F5344CB8AC3E}">
        <p14:creationId xmlns:p14="http://schemas.microsoft.com/office/powerpoint/2010/main" val="285382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628650" y="43200"/>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Registries: Similar Challenges</a:t>
            </a:r>
            <a:endParaRPr sz="3600" dirty="0"/>
          </a:p>
        </p:txBody>
      </p:sp>
      <p:sp>
        <p:nvSpPr>
          <p:cNvPr id="135" name="Google Shape;135;p20"/>
          <p:cNvSpPr txBox="1">
            <a:spLocks noGrp="1"/>
          </p:cNvSpPr>
          <p:nvPr>
            <p:ph type="body" idx="1"/>
          </p:nvPr>
        </p:nvSpPr>
        <p:spPr>
          <a:xfrm>
            <a:off x="628650" y="961593"/>
            <a:ext cx="7886700" cy="5215500"/>
          </a:xfrm>
          <a:prstGeom prst="rect">
            <a:avLst/>
          </a:prstGeom>
        </p:spPr>
        <p:txBody>
          <a:bodyPr spcFirstLastPara="1" wrap="square" lIns="91425" tIns="45700" rIns="91425" bIns="45700" anchor="t" anchorCtr="0">
            <a:noAutofit/>
          </a:bodyPr>
          <a:lstStyle/>
          <a:p>
            <a:pPr marL="457200" lvl="0" indent="-381000" algn="l" rtl="0">
              <a:spcBef>
                <a:spcPts val="750"/>
              </a:spcBef>
              <a:spcAft>
                <a:spcPts val="0"/>
              </a:spcAft>
              <a:buSzPts val="2400"/>
              <a:buFont typeface="Calibri"/>
              <a:buChar char="●"/>
            </a:pPr>
            <a:r>
              <a:rPr lang="en-US" sz="2400"/>
              <a:t>Expensive to create, maintain and enhance</a:t>
            </a:r>
            <a:endParaRPr sz="2400"/>
          </a:p>
          <a:p>
            <a:pPr marL="457200" lvl="0" indent="-381000" algn="just" rtl="0">
              <a:lnSpc>
                <a:spcPct val="115000"/>
              </a:lnSpc>
              <a:spcBef>
                <a:spcPts val="0"/>
              </a:spcBef>
              <a:spcAft>
                <a:spcPts val="0"/>
              </a:spcAft>
              <a:buSzPts val="2400"/>
              <a:buFont typeface="Calibri"/>
              <a:buChar char="●"/>
            </a:pPr>
            <a:r>
              <a:rPr lang="en-US" sz="2400"/>
              <a:t>Require considerable investments of time and labor to participate</a:t>
            </a:r>
            <a:endParaRPr sz="2400"/>
          </a:p>
          <a:p>
            <a:pPr marL="457200" lvl="0" indent="-381000" algn="just" rtl="0">
              <a:lnSpc>
                <a:spcPct val="115000"/>
              </a:lnSpc>
              <a:spcBef>
                <a:spcPts val="0"/>
              </a:spcBef>
              <a:spcAft>
                <a:spcPts val="0"/>
              </a:spcAft>
              <a:buSzPts val="2400"/>
              <a:buFont typeface="Calibri"/>
              <a:buChar char="●"/>
            </a:pPr>
            <a:r>
              <a:rPr lang="en-US" sz="2400"/>
              <a:t>Lack of canonical architecture, data models, semantics and services resulted in:</a:t>
            </a:r>
            <a:endParaRPr sz="2400"/>
          </a:p>
          <a:p>
            <a:pPr marL="914400" lvl="1" indent="-381000" algn="just" rtl="0">
              <a:lnSpc>
                <a:spcPct val="115000"/>
              </a:lnSpc>
              <a:spcBef>
                <a:spcPts val="0"/>
              </a:spcBef>
              <a:spcAft>
                <a:spcPts val="0"/>
              </a:spcAft>
              <a:buSzPts val="2400"/>
              <a:buFont typeface="Calibri"/>
              <a:buChar char="○"/>
            </a:pPr>
            <a:r>
              <a:rPr lang="en-US" sz="2400"/>
              <a:t>Siloed data stores with significant technical limitations impeding optimal secondary reuse of data</a:t>
            </a:r>
            <a:endParaRPr sz="2400"/>
          </a:p>
          <a:p>
            <a:pPr marL="914400" lvl="1" indent="-381000" algn="just" rtl="0">
              <a:lnSpc>
                <a:spcPct val="115000"/>
              </a:lnSpc>
              <a:spcBef>
                <a:spcPts val="0"/>
              </a:spcBef>
              <a:spcAft>
                <a:spcPts val="0"/>
              </a:spcAft>
              <a:buSzPts val="2400"/>
              <a:buFont typeface="Calibri"/>
              <a:buChar char="○"/>
            </a:pPr>
            <a:r>
              <a:rPr lang="en-US" sz="2400"/>
              <a:t>Fragmented, proprietary vendor ecosystem with limited interoperability and misaligned incentives</a:t>
            </a:r>
            <a:endParaRPr sz="2400"/>
          </a:p>
          <a:p>
            <a:pPr marL="457200" lvl="0" indent="-381000" algn="just" rtl="0">
              <a:lnSpc>
                <a:spcPct val="115000"/>
              </a:lnSpc>
              <a:spcBef>
                <a:spcPts val="0"/>
              </a:spcBef>
              <a:spcAft>
                <a:spcPts val="0"/>
              </a:spcAft>
              <a:buSzPts val="2400"/>
              <a:buFont typeface="Calibri"/>
              <a:buChar char="●"/>
            </a:pPr>
            <a:r>
              <a:rPr lang="en-US" sz="2400"/>
              <a:t>ACS exploring ways to better support their members, reduce costs, and leverage its intellectual property to provide additional value-add services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1"/>
          <p:cNvSpPr txBox="1">
            <a:spLocks noGrp="1"/>
          </p:cNvSpPr>
          <p:nvPr>
            <p:ph type="title"/>
          </p:nvPr>
        </p:nvSpPr>
        <p:spPr>
          <a:xfrm>
            <a:off x="628650" y="185738"/>
            <a:ext cx="7886700" cy="590100"/>
          </a:xfrm>
          <a:prstGeom prst="rect">
            <a:avLst/>
          </a:prstGeom>
        </p:spPr>
        <p:txBody>
          <a:bodyPr spcFirstLastPara="1" wrap="square" lIns="45700" tIns="45700" rIns="45700" bIns="45700" anchor="ctr" anchorCtr="0">
            <a:noAutofit/>
          </a:bodyPr>
          <a:lstStyle/>
          <a:p>
            <a:pPr marL="0" lvl="0" indent="0" algn="ctr" rtl="0">
              <a:spcBef>
                <a:spcPts val="0"/>
              </a:spcBef>
              <a:spcAft>
                <a:spcPts val="0"/>
              </a:spcAft>
              <a:buClr>
                <a:srgbClr val="000000"/>
              </a:buClr>
              <a:buSzPts val="3000"/>
              <a:buFont typeface="Garamond"/>
              <a:buNone/>
            </a:pPr>
            <a:r>
              <a:rPr lang="en-US"/>
              <a:t>Managed Complexity -An Achievable Reality</a:t>
            </a:r>
            <a:endParaRPr/>
          </a:p>
        </p:txBody>
      </p:sp>
      <p:grpSp>
        <p:nvGrpSpPr>
          <p:cNvPr id="361" name="Google Shape;361;p31"/>
          <p:cNvGrpSpPr/>
          <p:nvPr/>
        </p:nvGrpSpPr>
        <p:grpSpPr>
          <a:xfrm>
            <a:off x="1847184" y="1251969"/>
            <a:ext cx="5154811" cy="5167739"/>
            <a:chOff x="0" y="0"/>
            <a:chExt cx="2147483647" cy="2147483647"/>
          </a:xfrm>
        </p:grpSpPr>
        <p:grpSp>
          <p:nvGrpSpPr>
            <p:cNvPr id="362" name="Google Shape;362;p31"/>
            <p:cNvGrpSpPr/>
            <p:nvPr/>
          </p:nvGrpSpPr>
          <p:grpSpPr>
            <a:xfrm>
              <a:off x="0" y="0"/>
              <a:ext cx="2147483647" cy="2147483647"/>
              <a:chOff x="0" y="0"/>
              <a:chExt cx="2147483647" cy="2147483647"/>
            </a:xfrm>
          </p:grpSpPr>
          <p:sp>
            <p:nvSpPr>
              <p:cNvPr id="363" name="Google Shape;363;p31"/>
              <p:cNvSpPr/>
              <p:nvPr/>
            </p:nvSpPr>
            <p:spPr>
              <a:xfrm rot="-5400000">
                <a:off x="-3736202" y="1093794022"/>
                <a:ext cx="1057698941" cy="1045408436"/>
              </a:xfrm>
              <a:custGeom>
                <a:avLst/>
                <a:gdLst/>
                <a:ahLst/>
                <a:cxnLst/>
                <a:rect l="l" t="t" r="r" b="b"/>
                <a:pathLst>
                  <a:path w="21600" h="21600" extrusionOk="0">
                    <a:moveTo>
                      <a:pt x="0" y="21564"/>
                    </a:moveTo>
                    <a:cubicBezTo>
                      <a:pt x="0" y="9655"/>
                      <a:pt x="9671" y="0"/>
                      <a:pt x="21600" y="0"/>
                    </a:cubicBezTo>
                    <a:lnTo>
                      <a:pt x="21600" y="21600"/>
                    </a:lnTo>
                    <a:close/>
                  </a:path>
                </a:pathLst>
              </a:custGeom>
              <a:solidFill>
                <a:srgbClr val="EAE2E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64" name="Google Shape;364;p31"/>
              <p:cNvSpPr/>
              <p:nvPr/>
            </p:nvSpPr>
            <p:spPr>
              <a:xfrm rot="10800000">
                <a:off x="1091666447" y="1091819553"/>
                <a:ext cx="1051972753" cy="1051080553"/>
              </a:xfrm>
              <a:custGeom>
                <a:avLst/>
                <a:gdLst/>
                <a:ahLst/>
                <a:cxnLst/>
                <a:rect l="l" t="t" r="r" b="b"/>
                <a:pathLst>
                  <a:path w="21600" h="21600" extrusionOk="0">
                    <a:moveTo>
                      <a:pt x="0" y="21565"/>
                    </a:moveTo>
                    <a:cubicBezTo>
                      <a:pt x="0" y="9655"/>
                      <a:pt x="9671" y="0"/>
                      <a:pt x="21600" y="0"/>
                    </a:cubicBezTo>
                    <a:lnTo>
                      <a:pt x="21600" y="21600"/>
                    </a:lnTo>
                    <a:close/>
                  </a:path>
                </a:pathLst>
              </a:custGeom>
              <a:solidFill>
                <a:srgbClr val="D9EAD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65" name="Google Shape;365;p31"/>
              <p:cNvSpPr/>
              <p:nvPr/>
            </p:nvSpPr>
            <p:spPr>
              <a:xfrm rot="5400000">
                <a:off x="1089676560" y="4839190"/>
                <a:ext cx="1057698941" cy="1045408867"/>
              </a:xfrm>
              <a:custGeom>
                <a:avLst/>
                <a:gdLst/>
                <a:ahLst/>
                <a:cxnLst/>
                <a:rect l="l" t="t" r="r" b="b"/>
                <a:pathLst>
                  <a:path w="21600" h="21600" extrusionOk="0">
                    <a:moveTo>
                      <a:pt x="0" y="21564"/>
                    </a:moveTo>
                    <a:cubicBezTo>
                      <a:pt x="0" y="9655"/>
                      <a:pt x="9671" y="0"/>
                      <a:pt x="21600" y="0"/>
                    </a:cubicBezTo>
                    <a:lnTo>
                      <a:pt x="21600" y="21600"/>
                    </a:lnTo>
                    <a:close/>
                  </a:path>
                </a:pathLst>
              </a:custGeom>
              <a:solidFill>
                <a:srgbClr val="E4EDF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66" name="Google Shape;366;p31"/>
              <p:cNvSpPr/>
              <p:nvPr/>
            </p:nvSpPr>
            <p:spPr>
              <a:xfrm>
                <a:off x="0" y="1141957"/>
                <a:ext cx="1051972375" cy="1051080176"/>
              </a:xfrm>
              <a:custGeom>
                <a:avLst/>
                <a:gdLst/>
                <a:ahLst/>
                <a:cxnLst/>
                <a:rect l="l" t="t" r="r" b="b"/>
                <a:pathLst>
                  <a:path w="21600" h="21600" extrusionOk="0">
                    <a:moveTo>
                      <a:pt x="0" y="21565"/>
                    </a:moveTo>
                    <a:cubicBezTo>
                      <a:pt x="0" y="9655"/>
                      <a:pt x="9671" y="0"/>
                      <a:pt x="21600" y="0"/>
                    </a:cubicBezTo>
                    <a:lnTo>
                      <a:pt x="21600" y="21600"/>
                    </a:lnTo>
                    <a:close/>
                  </a:path>
                </a:pathLst>
              </a:custGeom>
              <a:solidFill>
                <a:srgbClr val="16BDEA">
                  <a:alpha val="4980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67" name="Google Shape;367;p31"/>
              <p:cNvSpPr txBox="1"/>
              <p:nvPr/>
            </p:nvSpPr>
            <p:spPr>
              <a:xfrm rot="3600000">
                <a:off x="231878996" y="1062174417"/>
                <a:ext cx="1676352641" cy="19692332"/>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68" name="Google Shape;368;p31"/>
              <p:cNvSpPr txBox="1"/>
              <p:nvPr/>
            </p:nvSpPr>
            <p:spPr>
              <a:xfrm rot="1800000">
                <a:off x="236416691" y="1062121164"/>
                <a:ext cx="1667277049" cy="19799436"/>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69" name="Google Shape;369;p31"/>
              <p:cNvSpPr txBox="1"/>
              <p:nvPr/>
            </p:nvSpPr>
            <p:spPr>
              <a:xfrm rot="7200000">
                <a:off x="231878946" y="1062174542"/>
                <a:ext cx="1676352641" cy="19692332"/>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70" name="Google Shape;370;p31"/>
              <p:cNvSpPr txBox="1"/>
              <p:nvPr/>
            </p:nvSpPr>
            <p:spPr>
              <a:xfrm rot="9000000">
                <a:off x="236416441" y="1062121115"/>
                <a:ext cx="1667277049" cy="19799436"/>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grpSp>
            <p:nvGrpSpPr>
              <p:cNvPr id="371" name="Google Shape;371;p31"/>
              <p:cNvGrpSpPr/>
              <p:nvPr/>
            </p:nvGrpSpPr>
            <p:grpSpPr>
              <a:xfrm>
                <a:off x="354472" y="0"/>
                <a:ext cx="2147129174" cy="2147483647"/>
                <a:chOff x="0" y="0"/>
                <a:chExt cx="2147483647" cy="2147483647"/>
              </a:xfrm>
            </p:grpSpPr>
            <p:grpSp>
              <p:nvGrpSpPr>
                <p:cNvPr id="372" name="Google Shape;372;p31"/>
                <p:cNvGrpSpPr/>
                <p:nvPr/>
              </p:nvGrpSpPr>
              <p:grpSpPr>
                <a:xfrm>
                  <a:off x="0" y="0"/>
                  <a:ext cx="2147483647" cy="2147483647"/>
                  <a:chOff x="0" y="0"/>
                  <a:chExt cx="2147483647" cy="2147483647"/>
                </a:xfrm>
              </p:grpSpPr>
              <p:sp>
                <p:nvSpPr>
                  <p:cNvPr id="373" name="Google Shape;373;p31"/>
                  <p:cNvSpPr/>
                  <p:nvPr/>
                </p:nvSpPr>
                <p:spPr>
                  <a:xfrm>
                    <a:off x="0" y="2862901"/>
                    <a:ext cx="1045559071" cy="1055052704"/>
                  </a:xfrm>
                  <a:custGeom>
                    <a:avLst/>
                    <a:gdLst/>
                    <a:ahLst/>
                    <a:cxnLst/>
                    <a:rect l="l" t="t" r="r" b="b"/>
                    <a:pathLst>
                      <a:path w="21600" h="21600" extrusionOk="0">
                        <a:moveTo>
                          <a:pt x="0" y="21600"/>
                        </a:moveTo>
                        <a:cubicBezTo>
                          <a:pt x="0" y="9671"/>
                          <a:pt x="9664" y="0"/>
                          <a:pt x="21585" y="0"/>
                        </a:cubicBezTo>
                        <a:lnTo>
                          <a:pt x="21600" y="5093"/>
                        </a:lnTo>
                        <a:cubicBezTo>
                          <a:pt x="12505" y="5093"/>
                          <a:pt x="5132" y="12484"/>
                          <a:pt x="5132" y="21600"/>
                        </a:cubicBezTo>
                        <a:close/>
                      </a:path>
                    </a:pathLst>
                  </a:custGeom>
                  <a:solidFill>
                    <a:srgbClr val="16BDE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74" name="Google Shape;374;p31"/>
                  <p:cNvSpPr/>
                  <p:nvPr/>
                </p:nvSpPr>
                <p:spPr>
                  <a:xfrm rot="-5400000">
                    <a:off x="-3227389" y="1096060434"/>
                    <a:ext cx="1060315276" cy="1045358296"/>
                  </a:xfrm>
                  <a:custGeom>
                    <a:avLst/>
                    <a:gdLst/>
                    <a:ahLst/>
                    <a:cxnLst/>
                    <a:rect l="l" t="t" r="r" b="b"/>
                    <a:pathLst>
                      <a:path w="21600" h="21600" extrusionOk="0">
                        <a:moveTo>
                          <a:pt x="0" y="21600"/>
                        </a:moveTo>
                        <a:cubicBezTo>
                          <a:pt x="0" y="9671"/>
                          <a:pt x="9664" y="0"/>
                          <a:pt x="21585" y="0"/>
                        </a:cubicBezTo>
                        <a:lnTo>
                          <a:pt x="21600" y="5121"/>
                        </a:lnTo>
                        <a:cubicBezTo>
                          <a:pt x="12490" y="5121"/>
                          <a:pt x="5104" y="12499"/>
                          <a:pt x="5104" y="21600"/>
                        </a:cubicBezTo>
                        <a:close/>
                      </a:path>
                    </a:pathLst>
                  </a:custGeom>
                  <a:solidFill>
                    <a:srgbClr val="DBCFD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75" name="Google Shape;375;p31"/>
                  <p:cNvSpPr/>
                  <p:nvPr/>
                </p:nvSpPr>
                <p:spPr>
                  <a:xfrm rot="10800000">
                    <a:off x="1092899823" y="1093572498"/>
                    <a:ext cx="1054583823" cy="1051048401"/>
                  </a:xfrm>
                  <a:custGeom>
                    <a:avLst/>
                    <a:gdLst/>
                    <a:ahLst/>
                    <a:cxnLst/>
                    <a:rect l="l" t="t" r="r" b="b"/>
                    <a:pathLst>
                      <a:path w="21600" h="21600" extrusionOk="0">
                        <a:moveTo>
                          <a:pt x="0" y="21600"/>
                        </a:moveTo>
                        <a:cubicBezTo>
                          <a:pt x="0" y="9671"/>
                          <a:pt x="9664" y="0"/>
                          <a:pt x="21585" y="0"/>
                        </a:cubicBezTo>
                        <a:lnTo>
                          <a:pt x="21600" y="5093"/>
                        </a:lnTo>
                        <a:cubicBezTo>
                          <a:pt x="12505" y="5093"/>
                          <a:pt x="5132" y="12484"/>
                          <a:pt x="5132" y="21600"/>
                        </a:cubicBezTo>
                        <a:close/>
                      </a:path>
                    </a:pathLst>
                  </a:custGeom>
                  <a:solidFill>
                    <a:srgbClr val="B6D7A8"/>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76" name="Google Shape;376;p31"/>
                  <p:cNvSpPr/>
                  <p:nvPr/>
                </p:nvSpPr>
                <p:spPr>
                  <a:xfrm rot="5400000">
                    <a:off x="1090397099" y="6064915"/>
                    <a:ext cx="1060315276" cy="1045358296"/>
                  </a:xfrm>
                  <a:custGeom>
                    <a:avLst/>
                    <a:gdLst/>
                    <a:ahLst/>
                    <a:cxnLst/>
                    <a:rect l="l" t="t" r="r" b="b"/>
                    <a:pathLst>
                      <a:path w="21600" h="21600" extrusionOk="0">
                        <a:moveTo>
                          <a:pt x="0" y="21600"/>
                        </a:moveTo>
                        <a:cubicBezTo>
                          <a:pt x="0" y="9671"/>
                          <a:pt x="9664" y="0"/>
                          <a:pt x="21585" y="0"/>
                        </a:cubicBezTo>
                        <a:lnTo>
                          <a:pt x="21600" y="5121"/>
                        </a:lnTo>
                        <a:cubicBezTo>
                          <a:pt x="12490" y="5121"/>
                          <a:pt x="5104" y="12499"/>
                          <a:pt x="5104" y="21600"/>
                        </a:cubicBezTo>
                        <a:close/>
                      </a:path>
                    </a:pathLst>
                  </a:custGeom>
                  <a:solidFill>
                    <a:srgbClr val="C9DBE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grpSp>
            <p:sp>
              <p:nvSpPr>
                <p:cNvPr id="377" name="Google Shape;377;p31"/>
                <p:cNvSpPr txBox="1"/>
                <p:nvPr/>
              </p:nvSpPr>
              <p:spPr>
                <a:xfrm rot="-2760000">
                  <a:off x="-40035758" y="325388999"/>
                  <a:ext cx="920860079" cy="117545187"/>
                </a:xfrm>
                <a:prstGeom prst="rect">
                  <a:avLst/>
                </a:prstGeom>
                <a:noFill/>
                <a:ln>
                  <a:noFill/>
                </a:ln>
              </p:spPr>
              <p:txBody>
                <a:bodyPr spcFirstLastPara="1" wrap="square" lIns="30850" tIns="30850" rIns="30850" bIns="30850" anchor="t" anchorCtr="0">
                  <a:noAutofit/>
                </a:bodyPr>
                <a:lstStyle/>
                <a:p>
                  <a:pPr marL="0" marR="0" lvl="0" indent="0" algn="ctr" rtl="0">
                    <a:lnSpc>
                      <a:spcPct val="100000"/>
                    </a:lnSpc>
                    <a:spcBef>
                      <a:spcPts val="0"/>
                    </a:spcBef>
                    <a:spcAft>
                      <a:spcPts val="0"/>
                    </a:spcAft>
                    <a:buClr>
                      <a:srgbClr val="000000"/>
                    </a:buClr>
                    <a:buSzPts val="1600"/>
                    <a:buFont typeface="Garamond"/>
                    <a:buNone/>
                  </a:pPr>
                  <a:r>
                    <a:rPr lang="en-US" sz="1600" b="1" i="0" u="none">
                      <a:solidFill>
                        <a:srgbClr val="000000"/>
                      </a:solidFill>
                      <a:latin typeface="Garamond"/>
                      <a:ea typeface="Garamond"/>
                      <a:cs typeface="Garamond"/>
                      <a:sym typeface="Garamond"/>
                    </a:rPr>
                    <a:t>Clinical Complexity</a:t>
                  </a:r>
                  <a:endParaRPr sz="1800">
                    <a:solidFill>
                      <a:schemeClr val="dk1"/>
                    </a:solidFill>
                    <a:latin typeface="Calibri"/>
                    <a:ea typeface="Calibri"/>
                    <a:cs typeface="Calibri"/>
                    <a:sym typeface="Calibri"/>
                  </a:endParaRPr>
                </a:p>
              </p:txBody>
            </p:sp>
            <p:sp>
              <p:nvSpPr>
                <p:cNvPr id="378" name="Google Shape;378;p31"/>
                <p:cNvSpPr txBox="1"/>
                <p:nvPr/>
              </p:nvSpPr>
              <p:spPr>
                <a:xfrm rot="2640000">
                  <a:off x="1273126802" y="352335951"/>
                  <a:ext cx="915874217" cy="117545187"/>
                </a:xfrm>
                <a:prstGeom prst="rect">
                  <a:avLst/>
                </a:prstGeom>
                <a:noFill/>
                <a:ln>
                  <a:noFill/>
                </a:ln>
              </p:spPr>
              <p:txBody>
                <a:bodyPr spcFirstLastPara="1" wrap="square" lIns="30850" tIns="30850" rIns="30850" bIns="30850" anchor="t" anchorCtr="0">
                  <a:noAutofit/>
                </a:bodyPr>
                <a:lstStyle/>
                <a:p>
                  <a:pPr marL="0" marR="0" lvl="0" indent="0" algn="ctr" rtl="0">
                    <a:lnSpc>
                      <a:spcPct val="100000"/>
                    </a:lnSpc>
                    <a:spcBef>
                      <a:spcPts val="0"/>
                    </a:spcBef>
                    <a:spcAft>
                      <a:spcPts val="0"/>
                    </a:spcAft>
                    <a:buClr>
                      <a:srgbClr val="000000"/>
                    </a:buClr>
                    <a:buSzPts val="1600"/>
                    <a:buFont typeface="Garamond"/>
                    <a:buNone/>
                  </a:pPr>
                  <a:r>
                    <a:rPr lang="en-US" sz="1600" b="1" i="0" u="none">
                      <a:solidFill>
                        <a:srgbClr val="000000"/>
                      </a:solidFill>
                      <a:latin typeface="Garamond"/>
                      <a:ea typeface="Garamond"/>
                      <a:cs typeface="Garamond"/>
                      <a:sym typeface="Garamond"/>
                    </a:rPr>
                    <a:t>Regulatory Complexity</a:t>
                  </a:r>
                  <a:endParaRPr sz="1800">
                    <a:solidFill>
                      <a:schemeClr val="dk1"/>
                    </a:solidFill>
                    <a:latin typeface="Calibri"/>
                    <a:ea typeface="Calibri"/>
                    <a:cs typeface="Calibri"/>
                    <a:sym typeface="Calibri"/>
                  </a:endParaRPr>
                </a:p>
              </p:txBody>
            </p:sp>
            <p:sp>
              <p:nvSpPr>
                <p:cNvPr id="379" name="Google Shape;379;p31"/>
                <p:cNvSpPr txBox="1"/>
                <p:nvPr/>
              </p:nvSpPr>
              <p:spPr>
                <a:xfrm rot="-2760000">
                  <a:off x="1279794160" y="1631147490"/>
                  <a:ext cx="920860503" cy="210100152"/>
                </a:xfrm>
                <a:prstGeom prst="rect">
                  <a:avLst/>
                </a:prstGeom>
                <a:noFill/>
                <a:ln>
                  <a:noFill/>
                </a:ln>
              </p:spPr>
              <p:txBody>
                <a:bodyPr spcFirstLastPara="1" wrap="square" lIns="30850" tIns="30850" rIns="30850" bIns="30850" anchor="t" anchorCtr="0">
                  <a:noAutofit/>
                </a:bodyPr>
                <a:lstStyle/>
                <a:p>
                  <a:pPr marL="0" marR="0" lvl="0" indent="0" algn="ctr" rtl="0">
                    <a:lnSpc>
                      <a:spcPct val="100000"/>
                    </a:lnSpc>
                    <a:spcBef>
                      <a:spcPts val="0"/>
                    </a:spcBef>
                    <a:spcAft>
                      <a:spcPts val="0"/>
                    </a:spcAft>
                    <a:buClr>
                      <a:srgbClr val="000000"/>
                    </a:buClr>
                    <a:buSzPts val="1600"/>
                    <a:buFont typeface="Garamond"/>
                    <a:buNone/>
                  </a:pPr>
                  <a:r>
                    <a:rPr lang="en-US" sz="1600" b="1" i="0" u="none">
                      <a:solidFill>
                        <a:srgbClr val="000000"/>
                      </a:solidFill>
                      <a:latin typeface="Garamond"/>
                      <a:ea typeface="Garamond"/>
                      <a:cs typeface="Garamond"/>
                      <a:sym typeface="Garamond"/>
                    </a:rPr>
                    <a:t>Administrative Complexity</a:t>
                  </a:r>
                  <a:endParaRPr sz="1800">
                    <a:solidFill>
                      <a:schemeClr val="dk1"/>
                    </a:solidFill>
                    <a:latin typeface="Calibri"/>
                    <a:ea typeface="Calibri"/>
                    <a:cs typeface="Calibri"/>
                    <a:sym typeface="Calibri"/>
                  </a:endParaRPr>
                </a:p>
              </p:txBody>
            </p:sp>
            <p:sp>
              <p:nvSpPr>
                <p:cNvPr id="380" name="Google Shape;380;p31"/>
                <p:cNvSpPr txBox="1"/>
                <p:nvPr/>
              </p:nvSpPr>
              <p:spPr>
                <a:xfrm rot="2640000">
                  <a:off x="-36657283" y="1641187550"/>
                  <a:ext cx="915874217" cy="210100152"/>
                </a:xfrm>
                <a:prstGeom prst="rect">
                  <a:avLst/>
                </a:prstGeom>
                <a:noFill/>
                <a:ln>
                  <a:noFill/>
                </a:ln>
              </p:spPr>
              <p:txBody>
                <a:bodyPr spcFirstLastPara="1" wrap="square" lIns="30850" tIns="30850" rIns="30850" bIns="30850" anchor="t" anchorCtr="0">
                  <a:noAutofit/>
                </a:bodyPr>
                <a:lstStyle/>
                <a:p>
                  <a:pPr marL="0" marR="0" lvl="0" indent="0" algn="ctr" rtl="0">
                    <a:lnSpc>
                      <a:spcPct val="100000"/>
                    </a:lnSpc>
                    <a:spcBef>
                      <a:spcPts val="0"/>
                    </a:spcBef>
                    <a:spcAft>
                      <a:spcPts val="0"/>
                    </a:spcAft>
                    <a:buClr>
                      <a:srgbClr val="000000"/>
                    </a:buClr>
                    <a:buSzPts val="1600"/>
                    <a:buFont typeface="Garamond"/>
                    <a:buNone/>
                  </a:pPr>
                  <a:r>
                    <a:rPr lang="en-US" sz="1600" b="1" i="0" u="none">
                      <a:solidFill>
                        <a:srgbClr val="000000"/>
                      </a:solidFill>
                      <a:latin typeface="Garamond"/>
                      <a:ea typeface="Garamond"/>
                      <a:cs typeface="Garamond"/>
                      <a:sym typeface="Garamond"/>
                    </a:rPr>
                    <a:t>Patient-Centric Complexity</a:t>
                  </a:r>
                  <a:endParaRPr sz="1800">
                    <a:solidFill>
                      <a:schemeClr val="dk1"/>
                    </a:solidFill>
                    <a:latin typeface="Calibri"/>
                    <a:ea typeface="Calibri"/>
                    <a:cs typeface="Calibri"/>
                    <a:sym typeface="Calibri"/>
                  </a:endParaRPr>
                </a:p>
              </p:txBody>
            </p:sp>
          </p:grpSp>
          <p:grpSp>
            <p:nvGrpSpPr>
              <p:cNvPr id="381" name="Google Shape;381;p31"/>
              <p:cNvGrpSpPr/>
              <p:nvPr/>
            </p:nvGrpSpPr>
            <p:grpSpPr>
              <a:xfrm>
                <a:off x="732630002" y="735434012"/>
                <a:ext cx="674842856" cy="673154617"/>
                <a:chOff x="0" y="0"/>
                <a:chExt cx="2147483647" cy="2147483647"/>
              </a:xfrm>
            </p:grpSpPr>
            <p:sp>
              <p:nvSpPr>
                <p:cNvPr id="382" name="Google Shape;382;p31"/>
                <p:cNvSpPr/>
                <p:nvPr/>
              </p:nvSpPr>
              <p:spPr>
                <a:xfrm>
                  <a:off x="0" y="0"/>
                  <a:ext cx="2147483647" cy="2147483647"/>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rgbClr val="000000"/>
                    </a:solidFill>
                    <a:latin typeface="Calibri"/>
                    <a:ea typeface="Calibri"/>
                    <a:cs typeface="Calibri"/>
                    <a:sym typeface="Calibri"/>
                  </a:endParaRPr>
                </a:p>
              </p:txBody>
            </p:sp>
            <p:sp>
              <p:nvSpPr>
                <p:cNvPr id="383" name="Google Shape;383;p31"/>
                <p:cNvSpPr txBox="1"/>
                <p:nvPr/>
              </p:nvSpPr>
              <p:spPr>
                <a:xfrm>
                  <a:off x="217977519" y="430209639"/>
                  <a:ext cx="1676849358" cy="1210973970"/>
                </a:xfrm>
                <a:prstGeom prst="rect">
                  <a:avLst/>
                </a:prstGeom>
                <a:noFill/>
                <a:ln>
                  <a:noFill/>
                </a:ln>
              </p:spPr>
              <p:txBody>
                <a:bodyPr spcFirstLastPara="1" wrap="square" lIns="12325" tIns="12325" rIns="12325" bIns="12325" anchor="ctr" anchorCtr="0">
                  <a:noAutofit/>
                </a:bodyPr>
                <a:lstStyle/>
                <a:p>
                  <a:pPr marL="0" marR="0" lvl="0" indent="0" algn="ctr" rtl="0">
                    <a:lnSpc>
                      <a:spcPct val="100000"/>
                    </a:lnSpc>
                    <a:spcBef>
                      <a:spcPts val="0"/>
                    </a:spcBef>
                    <a:spcAft>
                      <a:spcPts val="0"/>
                    </a:spcAft>
                    <a:buClr>
                      <a:srgbClr val="000000"/>
                    </a:buClr>
                    <a:buSzPts val="1600"/>
                    <a:buFont typeface="Garamond"/>
                    <a:buNone/>
                  </a:pPr>
                  <a:r>
                    <a:rPr lang="en-US" sz="1600" b="1" i="0" u="none">
                      <a:solidFill>
                        <a:srgbClr val="000000"/>
                      </a:solidFill>
                      <a:latin typeface="Garamond"/>
                      <a:ea typeface="Garamond"/>
                      <a:cs typeface="Garamond"/>
                      <a:sym typeface="Garamond"/>
                    </a:rPr>
                    <a:t>Optimal</a:t>
                  </a:r>
                  <a:endParaRPr sz="1600" b="1" i="0" u="none">
                    <a:solidFill>
                      <a:srgbClr val="FFFFFF"/>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Garamond"/>
                    <a:buNone/>
                  </a:pPr>
                  <a:r>
                    <a:rPr lang="en-US" sz="1600" b="1" i="0" u="none">
                      <a:solidFill>
                        <a:srgbClr val="000000"/>
                      </a:solidFill>
                      <a:latin typeface="Garamond"/>
                      <a:ea typeface="Garamond"/>
                      <a:cs typeface="Garamond"/>
                      <a:sym typeface="Garamond"/>
                    </a:rPr>
                    <a:t>Decision Making &amp; </a:t>
                  </a:r>
                  <a:r>
                    <a:rPr lang="en-US" sz="1600" b="1">
                      <a:latin typeface="Garamond"/>
                      <a:ea typeface="Garamond"/>
                      <a:cs typeface="Garamond"/>
                      <a:sym typeface="Garamond"/>
                    </a:rPr>
                    <a:t>Outcomes</a:t>
                  </a:r>
                  <a:endParaRPr sz="1600">
                    <a:solidFill>
                      <a:schemeClr val="dk1"/>
                    </a:solidFill>
                    <a:latin typeface="Calibri"/>
                    <a:ea typeface="Calibri"/>
                    <a:cs typeface="Calibri"/>
                    <a:sym typeface="Calibri"/>
                  </a:endParaRPr>
                </a:p>
              </p:txBody>
            </p:sp>
          </p:grpSp>
        </p:grpSp>
        <p:sp>
          <p:nvSpPr>
            <p:cNvPr id="384" name="Google Shape;384;p31"/>
            <p:cNvSpPr txBox="1"/>
            <p:nvPr/>
          </p:nvSpPr>
          <p:spPr>
            <a:xfrm>
              <a:off x="629005588" y="321960554"/>
              <a:ext cx="471131718" cy="158425888"/>
            </a:xfrm>
            <a:prstGeom prst="rect">
              <a:avLst/>
            </a:prstGeom>
            <a:noFill/>
            <a:ln>
              <a:noFill/>
            </a:ln>
          </p:spPr>
          <p:txBody>
            <a:bodyPr spcFirstLastPara="1" wrap="square" lIns="30850" tIns="30850" rIns="30850" bIns="30850" anchor="t"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Clinical Best Practices</a:t>
              </a:r>
              <a:endParaRPr sz="1800">
                <a:solidFill>
                  <a:schemeClr val="dk1"/>
                </a:solidFill>
                <a:latin typeface="Calibri"/>
                <a:ea typeface="Calibri"/>
                <a:cs typeface="Calibri"/>
                <a:sym typeface="Calibri"/>
              </a:endParaRPr>
            </a:p>
          </p:txBody>
        </p:sp>
        <p:sp>
          <p:nvSpPr>
            <p:cNvPr id="385" name="Google Shape;385;p31"/>
            <p:cNvSpPr txBox="1"/>
            <p:nvPr/>
          </p:nvSpPr>
          <p:spPr>
            <a:xfrm>
              <a:off x="1381299097" y="860798482"/>
              <a:ext cx="570069505" cy="91688094"/>
            </a:xfrm>
            <a:prstGeom prst="rect">
              <a:avLst/>
            </a:prstGeom>
            <a:noFill/>
            <a:ln>
              <a:noFill/>
            </a:ln>
          </p:spPr>
          <p:txBody>
            <a:bodyPr spcFirstLastPara="1" wrap="square" lIns="30850" tIns="30850" rIns="30850" bIns="30850" anchor="t"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Accreditation</a:t>
              </a:r>
              <a:endParaRPr sz="1800">
                <a:solidFill>
                  <a:schemeClr val="dk1"/>
                </a:solidFill>
                <a:latin typeface="Calibri"/>
                <a:ea typeface="Calibri"/>
                <a:cs typeface="Calibri"/>
                <a:sym typeface="Calibri"/>
              </a:endParaRPr>
            </a:p>
          </p:txBody>
        </p:sp>
        <p:sp>
          <p:nvSpPr>
            <p:cNvPr id="386" name="Google Shape;386;p31"/>
            <p:cNvSpPr txBox="1"/>
            <p:nvPr/>
          </p:nvSpPr>
          <p:spPr>
            <a:xfrm>
              <a:off x="242114255" y="828865397"/>
              <a:ext cx="438232242" cy="158425888"/>
            </a:xfrm>
            <a:prstGeom prst="rect">
              <a:avLst/>
            </a:prstGeom>
            <a:noFill/>
            <a:ln>
              <a:noFill/>
            </a:ln>
          </p:spPr>
          <p:txBody>
            <a:bodyPr spcFirstLastPara="1" wrap="square" lIns="30850" tIns="30850" rIns="30850" bIns="30850" anchor="t"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Diagnosis &amp; Treatment</a:t>
              </a:r>
              <a:endParaRPr sz="1800">
                <a:solidFill>
                  <a:schemeClr val="dk1"/>
                </a:solidFill>
                <a:latin typeface="Calibri"/>
                <a:ea typeface="Calibri"/>
                <a:cs typeface="Calibri"/>
                <a:sym typeface="Calibri"/>
              </a:endParaRPr>
            </a:p>
          </p:txBody>
        </p:sp>
        <p:sp>
          <p:nvSpPr>
            <p:cNvPr id="387" name="Google Shape;387;p31"/>
            <p:cNvSpPr txBox="1"/>
            <p:nvPr/>
          </p:nvSpPr>
          <p:spPr>
            <a:xfrm>
              <a:off x="364034210" y="574074624"/>
              <a:ext cx="428301480" cy="91688094"/>
            </a:xfrm>
            <a:prstGeom prst="rect">
              <a:avLst/>
            </a:prstGeom>
            <a:noFill/>
            <a:ln>
              <a:noFill/>
            </a:ln>
          </p:spPr>
          <p:txBody>
            <a:bodyPr spcFirstLastPara="1" wrap="square" lIns="30850" tIns="30850" rIns="30850" bIns="30850" anchor="t"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Risk Management</a:t>
              </a:r>
              <a:endParaRPr sz="1800">
                <a:solidFill>
                  <a:schemeClr val="dk1"/>
                </a:solidFill>
                <a:latin typeface="Calibri"/>
                <a:ea typeface="Calibri"/>
                <a:cs typeface="Calibri"/>
                <a:sym typeface="Calibri"/>
              </a:endParaRPr>
            </a:p>
          </p:txBody>
        </p:sp>
        <p:sp>
          <p:nvSpPr>
            <p:cNvPr id="388" name="Google Shape;388;p31"/>
            <p:cNvSpPr txBox="1"/>
            <p:nvPr/>
          </p:nvSpPr>
          <p:spPr>
            <a:xfrm>
              <a:off x="714357615" y="1616158418"/>
              <a:ext cx="353968036" cy="173210864"/>
            </a:xfrm>
            <a:prstGeom prst="rect">
              <a:avLst/>
            </a:prstGeom>
            <a:noFill/>
            <a:ln>
              <a:noFill/>
            </a:ln>
          </p:spPr>
          <p:txBody>
            <a:bodyPr spcFirstLastPara="1" wrap="square" lIns="30850" tIns="30850" rIns="30850" bIns="30850" anchor="ctr"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Informed</a:t>
              </a:r>
              <a:endParaRPr sz="2000" b="1" i="0" u="none">
                <a:solidFill>
                  <a:srgbClr val="000000"/>
                </a:solidFill>
                <a:latin typeface="Garamond"/>
                <a:ea typeface="Garamond"/>
                <a:cs typeface="Garamond"/>
                <a:sym typeface="Garamond"/>
              </a:endParaRPr>
            </a:p>
            <a:p>
              <a:pPr marL="0" marR="0" lvl="0" indent="0" algn="ctr" rtl="0">
                <a:lnSpc>
                  <a:spcPct val="100000"/>
                </a:lnSpc>
                <a:spcBef>
                  <a:spcPts val="20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Consent</a:t>
              </a:r>
              <a:endParaRPr sz="1800">
                <a:solidFill>
                  <a:schemeClr val="dk1"/>
                </a:solidFill>
                <a:latin typeface="Calibri"/>
                <a:ea typeface="Calibri"/>
                <a:cs typeface="Calibri"/>
                <a:sym typeface="Calibri"/>
              </a:endParaRPr>
            </a:p>
          </p:txBody>
        </p:sp>
        <p:sp>
          <p:nvSpPr>
            <p:cNvPr id="389" name="Google Shape;389;p31"/>
            <p:cNvSpPr txBox="1"/>
            <p:nvPr/>
          </p:nvSpPr>
          <p:spPr>
            <a:xfrm>
              <a:off x="1054416195" y="360734377"/>
              <a:ext cx="389364900" cy="91688094"/>
            </a:xfrm>
            <a:prstGeom prst="rect">
              <a:avLst/>
            </a:prstGeom>
            <a:noFill/>
            <a:ln>
              <a:noFill/>
            </a:ln>
          </p:spPr>
          <p:txBody>
            <a:bodyPr spcFirstLastPara="1" wrap="square" lIns="30850" tIns="30850" rIns="30850" bIns="30850" anchor="t"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HIPAA</a:t>
              </a:r>
              <a:endParaRPr sz="1800">
                <a:solidFill>
                  <a:schemeClr val="dk1"/>
                </a:solidFill>
                <a:latin typeface="Calibri"/>
                <a:ea typeface="Calibri"/>
                <a:cs typeface="Calibri"/>
                <a:sym typeface="Calibri"/>
              </a:endParaRPr>
            </a:p>
          </p:txBody>
        </p:sp>
        <p:sp>
          <p:nvSpPr>
            <p:cNvPr id="390" name="Google Shape;390;p31"/>
            <p:cNvSpPr txBox="1"/>
            <p:nvPr/>
          </p:nvSpPr>
          <p:spPr>
            <a:xfrm>
              <a:off x="1034947905" y="1608286162"/>
              <a:ext cx="428301480" cy="173210864"/>
            </a:xfrm>
            <a:prstGeom prst="rect">
              <a:avLst/>
            </a:prstGeom>
            <a:noFill/>
            <a:ln>
              <a:noFill/>
            </a:ln>
          </p:spPr>
          <p:txBody>
            <a:bodyPr spcFirstLastPara="1" wrap="square" lIns="30850" tIns="30850" rIns="30850" bIns="30850" anchor="ctr"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Capacity</a:t>
              </a:r>
              <a:endParaRPr sz="2000" b="1" i="0" u="none">
                <a:solidFill>
                  <a:srgbClr val="000000"/>
                </a:solidFill>
                <a:latin typeface="Garamond"/>
                <a:ea typeface="Garamond"/>
                <a:cs typeface="Garamond"/>
                <a:sym typeface="Garamond"/>
              </a:endParaRPr>
            </a:p>
            <a:p>
              <a:pPr marL="0" marR="0" lvl="0" indent="0" algn="ctr" rtl="0">
                <a:lnSpc>
                  <a:spcPct val="100000"/>
                </a:lnSpc>
                <a:spcBef>
                  <a:spcPts val="20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Planning</a:t>
              </a:r>
              <a:endParaRPr sz="1800">
                <a:solidFill>
                  <a:schemeClr val="dk1"/>
                </a:solidFill>
                <a:latin typeface="Calibri"/>
                <a:ea typeface="Calibri"/>
                <a:cs typeface="Calibri"/>
                <a:sym typeface="Calibri"/>
              </a:endParaRPr>
            </a:p>
          </p:txBody>
        </p:sp>
        <p:sp>
          <p:nvSpPr>
            <p:cNvPr id="391" name="Google Shape;391;p31"/>
            <p:cNvSpPr txBox="1"/>
            <p:nvPr/>
          </p:nvSpPr>
          <p:spPr>
            <a:xfrm>
              <a:off x="1292196589" y="539274495"/>
              <a:ext cx="476940560" cy="158425888"/>
            </a:xfrm>
            <a:prstGeom prst="rect">
              <a:avLst/>
            </a:prstGeom>
            <a:noFill/>
            <a:ln>
              <a:noFill/>
            </a:ln>
          </p:spPr>
          <p:txBody>
            <a:bodyPr spcFirstLastPara="1" wrap="square" lIns="30850" tIns="30850" rIns="30850" bIns="30850" anchor="ctr"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CMS Reimbursement</a:t>
              </a:r>
              <a:endParaRPr sz="1800">
                <a:solidFill>
                  <a:schemeClr val="dk1"/>
                </a:solidFill>
                <a:latin typeface="Calibri"/>
                <a:ea typeface="Calibri"/>
                <a:cs typeface="Calibri"/>
                <a:sym typeface="Calibri"/>
              </a:endParaRPr>
            </a:p>
          </p:txBody>
        </p:sp>
        <p:sp>
          <p:nvSpPr>
            <p:cNvPr id="392" name="Google Shape;392;p31"/>
            <p:cNvSpPr txBox="1"/>
            <p:nvPr/>
          </p:nvSpPr>
          <p:spPr>
            <a:xfrm>
              <a:off x="1439062873" y="1129432157"/>
              <a:ext cx="428301480" cy="158425888"/>
            </a:xfrm>
            <a:prstGeom prst="rect">
              <a:avLst/>
            </a:prstGeom>
            <a:noFill/>
            <a:ln>
              <a:noFill/>
            </a:ln>
          </p:spPr>
          <p:txBody>
            <a:bodyPr spcFirstLastPara="1" wrap="square" lIns="30850" tIns="30850" rIns="30850" bIns="30850" anchor="ctr"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Supply Chain Management</a:t>
              </a:r>
              <a:endParaRPr sz="1800">
                <a:solidFill>
                  <a:schemeClr val="dk1"/>
                </a:solidFill>
                <a:latin typeface="Calibri"/>
                <a:ea typeface="Calibri"/>
                <a:cs typeface="Calibri"/>
                <a:sym typeface="Calibri"/>
              </a:endParaRPr>
            </a:p>
          </p:txBody>
        </p:sp>
        <p:sp>
          <p:nvSpPr>
            <p:cNvPr id="393" name="Google Shape;393;p31"/>
            <p:cNvSpPr txBox="1"/>
            <p:nvPr/>
          </p:nvSpPr>
          <p:spPr>
            <a:xfrm>
              <a:off x="447161371" y="1437694695"/>
              <a:ext cx="353968036" cy="158425888"/>
            </a:xfrm>
            <a:prstGeom prst="rect">
              <a:avLst/>
            </a:prstGeom>
            <a:noFill/>
            <a:ln>
              <a:noFill/>
            </a:ln>
          </p:spPr>
          <p:txBody>
            <a:bodyPr spcFirstLastPara="1" wrap="square" lIns="30850" tIns="30850" rIns="30850" bIns="30850" anchor="ctr"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Precision Medicine</a:t>
              </a:r>
              <a:endParaRPr sz="1800">
                <a:solidFill>
                  <a:schemeClr val="dk1"/>
                </a:solidFill>
                <a:latin typeface="Calibri"/>
                <a:ea typeface="Calibri"/>
                <a:cs typeface="Calibri"/>
                <a:sym typeface="Calibri"/>
              </a:endParaRPr>
            </a:p>
          </p:txBody>
        </p:sp>
        <p:sp>
          <p:nvSpPr>
            <p:cNvPr id="394" name="Google Shape;394;p31"/>
            <p:cNvSpPr txBox="1"/>
            <p:nvPr/>
          </p:nvSpPr>
          <p:spPr>
            <a:xfrm>
              <a:off x="245672043" y="1127465614"/>
              <a:ext cx="436458635" cy="158425888"/>
            </a:xfrm>
            <a:prstGeom prst="rect">
              <a:avLst/>
            </a:prstGeom>
            <a:noFill/>
            <a:ln>
              <a:noFill/>
            </a:ln>
          </p:spPr>
          <p:txBody>
            <a:bodyPr spcFirstLastPara="1" wrap="square" lIns="30850" tIns="30850" rIns="30850" bIns="30850" anchor="ctr"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Social Determinants</a:t>
              </a:r>
              <a:endParaRPr sz="1800">
                <a:solidFill>
                  <a:schemeClr val="dk1"/>
                </a:solidFill>
                <a:latin typeface="Calibri"/>
                <a:ea typeface="Calibri"/>
                <a:cs typeface="Calibri"/>
                <a:sym typeface="Calibri"/>
              </a:endParaRPr>
            </a:p>
          </p:txBody>
        </p:sp>
        <p:sp>
          <p:nvSpPr>
            <p:cNvPr id="395" name="Google Shape;395;p31"/>
            <p:cNvSpPr txBox="1"/>
            <p:nvPr/>
          </p:nvSpPr>
          <p:spPr>
            <a:xfrm>
              <a:off x="1293812123" y="1416710890"/>
              <a:ext cx="452609772" cy="173210864"/>
            </a:xfrm>
            <a:prstGeom prst="rect">
              <a:avLst/>
            </a:prstGeom>
            <a:noFill/>
            <a:ln>
              <a:noFill/>
            </a:ln>
          </p:spPr>
          <p:txBody>
            <a:bodyPr spcFirstLastPara="1" wrap="square" lIns="30850" tIns="30850" rIns="30850" bIns="30850" anchor="ctr" anchorCtr="0">
              <a:noAutofit/>
            </a:bodyPr>
            <a:lstStyle/>
            <a:p>
              <a:pPr marL="0" marR="0" lvl="0" indent="0" algn="ctr" rtl="0">
                <a:lnSpc>
                  <a:spcPct val="100000"/>
                </a:lnSpc>
                <a:spcBef>
                  <a:spcPts val="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Policies &amp;</a:t>
              </a:r>
              <a:endParaRPr sz="2000" b="1" i="0" u="none">
                <a:solidFill>
                  <a:srgbClr val="000000"/>
                </a:solidFill>
                <a:latin typeface="Garamond"/>
                <a:ea typeface="Garamond"/>
                <a:cs typeface="Garamond"/>
                <a:sym typeface="Garamond"/>
              </a:endParaRPr>
            </a:p>
            <a:p>
              <a:pPr marL="0" marR="0" lvl="0" indent="0" algn="ctr" rtl="0">
                <a:lnSpc>
                  <a:spcPct val="100000"/>
                </a:lnSpc>
                <a:spcBef>
                  <a:spcPts val="200"/>
                </a:spcBef>
                <a:spcAft>
                  <a:spcPts val="0"/>
                </a:spcAft>
                <a:buClr>
                  <a:srgbClr val="000000"/>
                </a:buClr>
                <a:buSzPts val="1200"/>
                <a:buFont typeface="Garamond"/>
                <a:buNone/>
              </a:pPr>
              <a:r>
                <a:rPr lang="en-US" sz="1200" b="0" i="1" u="none">
                  <a:solidFill>
                    <a:srgbClr val="000000"/>
                  </a:solidFill>
                  <a:latin typeface="Garamond"/>
                  <a:ea typeface="Garamond"/>
                  <a:cs typeface="Garamond"/>
                  <a:sym typeface="Garamond"/>
                </a:rPr>
                <a:t>      Procedures</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628650" y="18256"/>
            <a:ext cx="7886700" cy="66278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US"/>
              <a:t>Deploying Multiple Digital Services</a:t>
            </a:r>
            <a:endParaRPr/>
          </a:p>
        </p:txBody>
      </p:sp>
      <p:grpSp>
        <p:nvGrpSpPr>
          <p:cNvPr id="130" name="Google Shape;130;p17"/>
          <p:cNvGrpSpPr/>
          <p:nvPr/>
        </p:nvGrpSpPr>
        <p:grpSpPr>
          <a:xfrm>
            <a:off x="628650" y="1253384"/>
            <a:ext cx="7886699" cy="4351231"/>
            <a:chOff x="0" y="53"/>
            <a:chExt cx="7886699" cy="4351231"/>
          </a:xfrm>
        </p:grpSpPr>
        <p:sp>
          <p:nvSpPr>
            <p:cNvPr id="131" name="Google Shape;131;p17"/>
            <p:cNvSpPr/>
            <p:nvPr/>
          </p:nvSpPr>
          <p:spPr>
            <a:xfrm rot="5400000">
              <a:off x="4513935" y="-1462414"/>
              <a:ext cx="1698041" cy="5047488"/>
            </a:xfrm>
            <a:prstGeom prst="round2SameRect">
              <a:avLst>
                <a:gd name="adj1" fmla="val 16667"/>
                <a:gd name="adj2" fmla="val 0"/>
              </a:avLst>
            </a:prstGeom>
            <a:solidFill>
              <a:srgbClr val="FFE8CA">
                <a:alpha val="89803"/>
              </a:srgbClr>
            </a:solidFill>
            <a:ln w="12700" cap="flat" cmpd="sng">
              <a:solidFill>
                <a:srgbClr val="FFE8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txBox="1"/>
            <p:nvPr/>
          </p:nvSpPr>
          <p:spPr>
            <a:xfrm>
              <a:off x="2839212" y="295201"/>
              <a:ext cx="4964596" cy="1532257"/>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Mechanism for making services available</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Input data for the services to operate on </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Logic/ domain knowledge to create output of value</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Orchestration capabilities</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Communication tools to deliver output to a user</a:t>
              </a:r>
              <a:endParaRPr/>
            </a:p>
          </p:txBody>
        </p:sp>
        <p:sp>
          <p:nvSpPr>
            <p:cNvPr id="133" name="Google Shape;133;p17"/>
            <p:cNvSpPr/>
            <p:nvPr/>
          </p:nvSpPr>
          <p:spPr>
            <a:xfrm>
              <a:off x="0" y="53"/>
              <a:ext cx="2839212" cy="2122552"/>
            </a:xfrm>
            <a:prstGeom prst="roundRect">
              <a:avLst>
                <a:gd name="adj" fmla="val 16667"/>
              </a:avLst>
            </a:prstGeom>
            <a:solidFill>
              <a:srgbClr val="16BDEA">
                <a:alpha val="7490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txBox="1"/>
            <p:nvPr/>
          </p:nvSpPr>
          <p:spPr>
            <a:xfrm>
              <a:off x="103614" y="103667"/>
              <a:ext cx="2631984" cy="1915324"/>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Requirements</a:t>
              </a:r>
              <a:endParaRPr/>
            </a:p>
          </p:txBody>
        </p:sp>
        <p:sp>
          <p:nvSpPr>
            <p:cNvPr id="135" name="Google Shape;135;p17"/>
            <p:cNvSpPr/>
            <p:nvPr/>
          </p:nvSpPr>
          <p:spPr>
            <a:xfrm rot="5400000">
              <a:off x="4513935" y="766264"/>
              <a:ext cx="1698041" cy="5047488"/>
            </a:xfrm>
            <a:prstGeom prst="round2SameRect">
              <a:avLst>
                <a:gd name="adj1" fmla="val 16667"/>
                <a:gd name="adj2" fmla="val 0"/>
              </a:avLst>
            </a:prstGeom>
            <a:solidFill>
              <a:srgbClr val="FFE8CA">
                <a:alpha val="89803"/>
              </a:srgbClr>
            </a:solidFill>
            <a:ln w="12700" cap="flat" cmpd="sng">
              <a:solidFill>
                <a:srgbClr val="FFE8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txBox="1"/>
            <p:nvPr/>
          </p:nvSpPr>
          <p:spPr>
            <a:xfrm>
              <a:off x="2839212" y="2523879"/>
              <a:ext cx="4964596" cy="1532257"/>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a:t>
              </a:r>
              <a:r>
                <a:rPr lang="en-US" sz="1600" b="0" i="0" u="none" strike="noStrike" cap="none">
                  <a:solidFill>
                    <a:schemeClr val="dk1"/>
                  </a:solidFill>
                  <a:latin typeface="Calibri"/>
                  <a:ea typeface="Calibri"/>
                  <a:cs typeface="Calibri"/>
                  <a:sym typeface="Calibri"/>
                </a:rPr>
                <a:t>referred approach in most other industries</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Architectural pattern optimized for digital services</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Leverages/reuses existing assets, systems, and resources</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Can incorporate proprietary or non-standard products into a single, more consistent technology infrastructure</a:t>
              </a:r>
              <a:endParaRPr/>
            </a:p>
          </p:txBody>
        </p:sp>
        <p:sp>
          <p:nvSpPr>
            <p:cNvPr id="137" name="Google Shape;137;p17"/>
            <p:cNvSpPr/>
            <p:nvPr/>
          </p:nvSpPr>
          <p:spPr>
            <a:xfrm>
              <a:off x="0" y="2228732"/>
              <a:ext cx="2839212" cy="2122552"/>
            </a:xfrm>
            <a:prstGeom prst="roundRect">
              <a:avLst>
                <a:gd name="adj" fmla="val 16667"/>
              </a:avLst>
            </a:prstGeom>
            <a:solidFill>
              <a:srgbClr val="83C55F">
                <a:alpha val="7490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txBox="1"/>
            <p:nvPr/>
          </p:nvSpPr>
          <p:spPr>
            <a:xfrm>
              <a:off x="103614" y="2332346"/>
              <a:ext cx="2631984" cy="1915324"/>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Service Oriented Architecture (SOA)</a:t>
              </a:r>
              <a:endParaRPr/>
            </a:p>
          </p:txBody>
        </p:sp>
      </p:grpSp>
    </p:spTree>
    <p:extLst>
      <p:ext uri="{BB962C8B-B14F-4D97-AF65-F5344CB8AC3E}">
        <p14:creationId xmlns:p14="http://schemas.microsoft.com/office/powerpoint/2010/main" val="151431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p:nvPr/>
        </p:nvSpPr>
        <p:spPr>
          <a:xfrm>
            <a:off x="321958" y="6002942"/>
            <a:ext cx="1151400" cy="829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42" name="Google Shape;142;p21"/>
          <p:cNvSpPr txBox="1">
            <a:spLocks noGrp="1"/>
          </p:cNvSpPr>
          <p:nvPr>
            <p:ph type="title"/>
          </p:nvPr>
        </p:nvSpPr>
        <p:spPr>
          <a:xfrm>
            <a:off x="628650" y="185738"/>
            <a:ext cx="7886700" cy="590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sz="3200" dirty="0" smtClean="0"/>
              <a:t>SOA </a:t>
            </a:r>
            <a:r>
              <a:rPr lang="en-US" sz="3600" dirty="0"/>
              <a:t>Architecture</a:t>
            </a:r>
            <a:r>
              <a:rPr lang="en-US" sz="3200" dirty="0"/>
              <a:t> For Healthcare...</a:t>
            </a:r>
            <a:endParaRPr dirty="0"/>
          </a:p>
        </p:txBody>
      </p:sp>
      <p:sp>
        <p:nvSpPr>
          <p:cNvPr id="143" name="Google Shape;143;p21"/>
          <p:cNvSpPr/>
          <p:nvPr/>
        </p:nvSpPr>
        <p:spPr>
          <a:xfrm>
            <a:off x="7992533" y="6028267"/>
            <a:ext cx="1151400" cy="829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44" name="Google Shape;144;p21"/>
          <p:cNvSpPr/>
          <p:nvPr/>
        </p:nvSpPr>
        <p:spPr>
          <a:xfrm>
            <a:off x="3973033" y="2790736"/>
            <a:ext cx="997800" cy="1751100"/>
          </a:xfrm>
          <a:prstGeom prst="rect">
            <a:avLst/>
          </a:prstGeom>
        </p:spPr>
      </p:sp>
      <p:sp>
        <p:nvSpPr>
          <p:cNvPr id="145" name="Google Shape;145;p21"/>
          <p:cNvSpPr/>
          <p:nvPr/>
        </p:nvSpPr>
        <p:spPr>
          <a:xfrm rot="-5400000">
            <a:off x="-131502" y="1326780"/>
            <a:ext cx="12951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Presentation</a:t>
            </a:r>
            <a:endParaRPr/>
          </a:p>
          <a:p>
            <a:pPr marL="0" marR="0" lvl="0" indent="0" algn="ctr" rtl="0">
              <a:spcBef>
                <a:spcPts val="0"/>
              </a:spcBef>
              <a:spcAft>
                <a:spcPts val="0"/>
              </a:spcAft>
              <a:buNone/>
            </a:pPr>
            <a:r>
              <a:rPr lang="en-US" sz="1400">
                <a:solidFill>
                  <a:schemeClr val="dk1"/>
                </a:solidFill>
                <a:latin typeface="Calibri"/>
                <a:ea typeface="Calibri"/>
                <a:cs typeface="Calibri"/>
                <a:sym typeface="Calibri"/>
              </a:rPr>
              <a:t>Layer</a:t>
            </a:r>
            <a:endParaRPr/>
          </a:p>
        </p:txBody>
      </p:sp>
      <p:sp>
        <p:nvSpPr>
          <p:cNvPr id="146" name="Google Shape;146;p21"/>
          <p:cNvSpPr/>
          <p:nvPr/>
        </p:nvSpPr>
        <p:spPr>
          <a:xfrm>
            <a:off x="788547" y="1034295"/>
            <a:ext cx="6826200" cy="1090800"/>
          </a:xfrm>
          <a:prstGeom prst="roundRect">
            <a:avLst>
              <a:gd name="adj" fmla="val 4908"/>
            </a:avLst>
          </a:prstGeom>
          <a:solidFill>
            <a:srgbClr val="16BDEA">
              <a:alpha val="7373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Garamond"/>
              <a:ea typeface="Garamond"/>
              <a:cs typeface="Garamond"/>
              <a:sym typeface="Garamond"/>
            </a:endParaRPr>
          </a:p>
        </p:txBody>
      </p:sp>
      <p:sp>
        <p:nvSpPr>
          <p:cNvPr id="147" name="Google Shape;147;p21"/>
          <p:cNvSpPr/>
          <p:nvPr/>
        </p:nvSpPr>
        <p:spPr>
          <a:xfrm>
            <a:off x="881447" y="1760620"/>
            <a:ext cx="6622800" cy="256500"/>
          </a:xfrm>
          <a:prstGeom prst="roundRect">
            <a:avLst>
              <a:gd name="adj" fmla="val 16667"/>
            </a:avLst>
          </a:prstGeom>
          <a:solidFill>
            <a:srgbClr val="83C55F">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Common Presentation Layer</a:t>
            </a:r>
            <a:endParaRPr/>
          </a:p>
        </p:txBody>
      </p:sp>
      <p:sp>
        <p:nvSpPr>
          <p:cNvPr id="148" name="Google Shape;148;p21"/>
          <p:cNvSpPr/>
          <p:nvPr/>
        </p:nvSpPr>
        <p:spPr>
          <a:xfrm>
            <a:off x="2603514" y="1200687"/>
            <a:ext cx="1005900" cy="457200"/>
          </a:xfrm>
          <a:prstGeom prst="roundRect">
            <a:avLst>
              <a:gd name="adj" fmla="val 16667"/>
            </a:avLst>
          </a:prstGeom>
          <a:solidFill>
            <a:srgbClr val="83C55F">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Garamond"/>
                <a:ea typeface="Garamond"/>
                <a:cs typeface="Garamond"/>
                <a:sym typeface="Garamond"/>
              </a:rPr>
              <a:t>Quality Measures</a:t>
            </a:r>
            <a:endParaRPr/>
          </a:p>
        </p:txBody>
      </p:sp>
      <p:sp>
        <p:nvSpPr>
          <p:cNvPr id="149" name="Google Shape;149;p21"/>
          <p:cNvSpPr/>
          <p:nvPr/>
        </p:nvSpPr>
        <p:spPr>
          <a:xfrm>
            <a:off x="3798636" y="1185184"/>
            <a:ext cx="1005900" cy="457200"/>
          </a:xfrm>
          <a:prstGeom prst="roundRect">
            <a:avLst>
              <a:gd name="adj" fmla="val 16667"/>
            </a:avLst>
          </a:prstGeom>
          <a:solidFill>
            <a:srgbClr val="83C55F">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Garamond"/>
                <a:ea typeface="Garamond"/>
                <a:cs typeface="Garamond"/>
                <a:sym typeface="Garamond"/>
              </a:rPr>
              <a:t>Population Health</a:t>
            </a:r>
            <a:endParaRPr/>
          </a:p>
        </p:txBody>
      </p:sp>
      <p:sp>
        <p:nvSpPr>
          <p:cNvPr id="150" name="Google Shape;150;p21"/>
          <p:cNvSpPr/>
          <p:nvPr/>
        </p:nvSpPr>
        <p:spPr>
          <a:xfrm>
            <a:off x="4969781" y="1196234"/>
            <a:ext cx="1005900" cy="457200"/>
          </a:xfrm>
          <a:prstGeom prst="roundRect">
            <a:avLst>
              <a:gd name="adj" fmla="val 16667"/>
            </a:avLst>
          </a:prstGeom>
          <a:solidFill>
            <a:srgbClr val="83C55F">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Garamond"/>
                <a:ea typeface="Garamond"/>
                <a:cs typeface="Garamond"/>
                <a:sym typeface="Garamond"/>
              </a:rPr>
              <a:t>Mobile Apps</a:t>
            </a:r>
            <a:endParaRPr/>
          </a:p>
        </p:txBody>
      </p:sp>
      <p:sp>
        <p:nvSpPr>
          <p:cNvPr id="151" name="Google Shape;151;p21"/>
          <p:cNvSpPr/>
          <p:nvPr/>
        </p:nvSpPr>
        <p:spPr>
          <a:xfrm>
            <a:off x="4103430" y="2960985"/>
            <a:ext cx="1839000" cy="19839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152" name="Google Shape;152;p21"/>
          <p:cNvSpPr txBox="1"/>
          <p:nvPr/>
        </p:nvSpPr>
        <p:spPr>
          <a:xfrm>
            <a:off x="2059708" y="4175476"/>
            <a:ext cx="184800" cy="3693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153" name="Google Shape;153;p21"/>
          <p:cNvSpPr txBox="1"/>
          <p:nvPr/>
        </p:nvSpPr>
        <p:spPr>
          <a:xfrm>
            <a:off x="965031" y="4119548"/>
            <a:ext cx="184800" cy="3693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154" name="Google Shape;154;p21"/>
          <p:cNvSpPr/>
          <p:nvPr/>
        </p:nvSpPr>
        <p:spPr>
          <a:xfrm>
            <a:off x="780847" y="2172801"/>
            <a:ext cx="6834000" cy="2334300"/>
          </a:xfrm>
          <a:prstGeom prst="roundRect">
            <a:avLst>
              <a:gd name="adj" fmla="val 2395"/>
            </a:avLst>
          </a:prstGeom>
          <a:solidFill>
            <a:srgbClr val="16BDEA">
              <a:alpha val="7490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Garamond"/>
              <a:ea typeface="Garamond"/>
              <a:cs typeface="Garamond"/>
              <a:sym typeface="Garamond"/>
            </a:endParaRPr>
          </a:p>
        </p:txBody>
      </p:sp>
      <p:sp>
        <p:nvSpPr>
          <p:cNvPr id="155" name="Google Shape;155;p21"/>
          <p:cNvSpPr/>
          <p:nvPr/>
        </p:nvSpPr>
        <p:spPr>
          <a:xfrm rot="5400000">
            <a:off x="5069054" y="3617147"/>
            <a:ext cx="5484900" cy="319200"/>
          </a:xfrm>
          <a:prstGeom prst="roundRect">
            <a:avLst>
              <a:gd name="adj" fmla="val 16667"/>
            </a:avLst>
          </a:prstGeom>
          <a:solidFill>
            <a:srgbClr val="83C55F">
              <a:alpha val="7490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Garamond"/>
                <a:ea typeface="Garamond"/>
                <a:cs typeface="Garamond"/>
                <a:sym typeface="Garamond"/>
              </a:rPr>
              <a:t>Enterprise Service Bus</a:t>
            </a:r>
            <a:endParaRPr/>
          </a:p>
        </p:txBody>
      </p:sp>
      <p:grpSp>
        <p:nvGrpSpPr>
          <p:cNvPr id="156" name="Google Shape;156;p21"/>
          <p:cNvGrpSpPr/>
          <p:nvPr/>
        </p:nvGrpSpPr>
        <p:grpSpPr>
          <a:xfrm>
            <a:off x="5893973" y="3068022"/>
            <a:ext cx="1626000" cy="533700"/>
            <a:chOff x="5588822" y="3015835"/>
            <a:chExt cx="1626000" cy="533700"/>
          </a:xfrm>
        </p:grpSpPr>
        <p:sp>
          <p:nvSpPr>
            <p:cNvPr id="157" name="Google Shape;157;p21"/>
            <p:cNvSpPr/>
            <p:nvPr/>
          </p:nvSpPr>
          <p:spPr>
            <a:xfrm>
              <a:off x="5588822" y="3015835"/>
              <a:ext cx="1626000" cy="533700"/>
            </a:xfrm>
            <a:prstGeom prst="roundRect">
              <a:avLst>
                <a:gd name="adj" fmla="val 16667"/>
              </a:avLst>
            </a:prstGeom>
            <a:solidFill>
              <a:srgbClr val="83C55F">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chemeClr val="dk1"/>
                  </a:solidFill>
                  <a:latin typeface="Garamond"/>
                  <a:ea typeface="Garamond"/>
                  <a:cs typeface="Garamond"/>
                  <a:sym typeface="Garamond"/>
                </a:rPr>
                <a:t>Business </a:t>
              </a:r>
              <a:endParaRPr/>
            </a:p>
            <a:p>
              <a:pPr marL="0" marR="0" lvl="0" indent="0" algn="l" rtl="0">
                <a:spcBef>
                  <a:spcPts val="0"/>
                </a:spcBef>
                <a:spcAft>
                  <a:spcPts val="0"/>
                </a:spcAft>
                <a:buNone/>
              </a:pPr>
              <a:r>
                <a:rPr lang="en-US" sz="1100">
                  <a:solidFill>
                    <a:schemeClr val="dk1"/>
                  </a:solidFill>
                  <a:latin typeface="Garamond"/>
                  <a:ea typeface="Garamond"/>
                  <a:cs typeface="Garamond"/>
                  <a:sym typeface="Garamond"/>
                </a:rPr>
                <a:t>Process</a:t>
              </a:r>
              <a:endParaRPr/>
            </a:p>
            <a:p>
              <a:pPr marL="0" marR="0" lvl="0" indent="0" algn="l" rtl="0">
                <a:spcBef>
                  <a:spcPts val="0"/>
                </a:spcBef>
                <a:spcAft>
                  <a:spcPts val="0"/>
                </a:spcAft>
                <a:buNone/>
              </a:pPr>
              <a:r>
                <a:rPr lang="en-US" sz="1100">
                  <a:solidFill>
                    <a:schemeClr val="dk1"/>
                  </a:solidFill>
                  <a:latin typeface="Garamond"/>
                  <a:ea typeface="Garamond"/>
                  <a:cs typeface="Garamond"/>
                  <a:sym typeface="Garamond"/>
                </a:rPr>
                <a:t>Modeling</a:t>
              </a:r>
              <a:endParaRPr/>
            </a:p>
          </p:txBody>
        </p:sp>
        <p:grpSp>
          <p:nvGrpSpPr>
            <p:cNvPr id="158" name="Google Shape;158;p21"/>
            <p:cNvGrpSpPr/>
            <p:nvPr/>
          </p:nvGrpSpPr>
          <p:grpSpPr>
            <a:xfrm>
              <a:off x="6582948" y="3041883"/>
              <a:ext cx="561740" cy="506347"/>
              <a:chOff x="3307" y="1332"/>
              <a:chExt cx="985" cy="514"/>
            </a:xfrm>
          </p:grpSpPr>
          <p:pic>
            <p:nvPicPr>
              <p:cNvPr id="159" name="Google Shape;159;p21" descr="Overlays"/>
              <p:cNvPicPr preferRelativeResize="0"/>
              <p:nvPr/>
            </p:nvPicPr>
            <p:blipFill rotWithShape="1">
              <a:blip r:embed="rId3">
                <a:alphaModFix/>
              </a:blip>
              <a:srcRect l="25091" t="33410" r="70488" b="60757"/>
              <a:stretch/>
            </p:blipFill>
            <p:spPr>
              <a:xfrm>
                <a:off x="3572" y="1423"/>
                <a:ext cx="229" cy="177"/>
              </a:xfrm>
              <a:prstGeom prst="rect">
                <a:avLst/>
              </a:prstGeom>
              <a:noFill/>
              <a:ln w="9525" cap="flat" cmpd="sng">
                <a:solidFill>
                  <a:schemeClr val="lt1"/>
                </a:solidFill>
                <a:prstDash val="solid"/>
                <a:miter lim="800000"/>
                <a:headEnd type="none" w="sm" len="sm"/>
                <a:tailEnd type="none" w="sm" len="sm"/>
              </a:ln>
            </p:spPr>
          </p:pic>
          <p:pic>
            <p:nvPicPr>
              <p:cNvPr id="160" name="Google Shape;160;p21" descr="Overlays"/>
              <p:cNvPicPr preferRelativeResize="0"/>
              <p:nvPr/>
            </p:nvPicPr>
            <p:blipFill rotWithShape="1">
              <a:blip r:embed="rId3">
                <a:alphaModFix/>
              </a:blip>
              <a:srcRect l="34356" t="26621" r="46631" b="56442"/>
              <a:stretch/>
            </p:blipFill>
            <p:spPr>
              <a:xfrm>
                <a:off x="3307" y="1332"/>
                <a:ext cx="985" cy="514"/>
              </a:xfrm>
              <a:prstGeom prst="rect">
                <a:avLst/>
              </a:prstGeom>
              <a:noFill/>
              <a:ln>
                <a:noFill/>
              </a:ln>
            </p:spPr>
          </p:pic>
          <p:pic>
            <p:nvPicPr>
              <p:cNvPr id="161" name="Google Shape;161;p21" descr="Overlays"/>
              <p:cNvPicPr preferRelativeResize="0"/>
              <p:nvPr/>
            </p:nvPicPr>
            <p:blipFill rotWithShape="1">
              <a:blip r:embed="rId3">
                <a:alphaModFix/>
              </a:blip>
              <a:srcRect l="25091" t="33410" r="70488" b="60757"/>
              <a:stretch/>
            </p:blipFill>
            <p:spPr>
              <a:xfrm>
                <a:off x="3571" y="1473"/>
                <a:ext cx="229" cy="177"/>
              </a:xfrm>
              <a:prstGeom prst="rect">
                <a:avLst/>
              </a:prstGeom>
              <a:noFill/>
              <a:ln>
                <a:noFill/>
              </a:ln>
            </p:spPr>
          </p:pic>
          <p:pic>
            <p:nvPicPr>
              <p:cNvPr id="162" name="Google Shape;162;p21" descr="Overlays"/>
              <p:cNvPicPr preferRelativeResize="0"/>
              <p:nvPr/>
            </p:nvPicPr>
            <p:blipFill rotWithShape="1">
              <a:blip r:embed="rId3">
                <a:alphaModFix/>
              </a:blip>
              <a:srcRect l="25091" t="33410" r="70488" b="60757"/>
              <a:stretch/>
            </p:blipFill>
            <p:spPr>
              <a:xfrm>
                <a:off x="3776" y="1486"/>
                <a:ext cx="229" cy="177"/>
              </a:xfrm>
              <a:prstGeom prst="rect">
                <a:avLst/>
              </a:prstGeom>
              <a:noFill/>
              <a:ln>
                <a:noFill/>
              </a:ln>
            </p:spPr>
          </p:pic>
        </p:grpSp>
      </p:grpSp>
      <p:grpSp>
        <p:nvGrpSpPr>
          <p:cNvPr id="163" name="Google Shape;163;p21"/>
          <p:cNvGrpSpPr/>
          <p:nvPr/>
        </p:nvGrpSpPr>
        <p:grpSpPr>
          <a:xfrm>
            <a:off x="5886653" y="2328857"/>
            <a:ext cx="1617600" cy="533700"/>
            <a:chOff x="5590515" y="2133498"/>
            <a:chExt cx="1617600" cy="533700"/>
          </a:xfrm>
        </p:grpSpPr>
        <p:sp>
          <p:nvSpPr>
            <p:cNvPr id="164" name="Google Shape;164;p21"/>
            <p:cNvSpPr/>
            <p:nvPr/>
          </p:nvSpPr>
          <p:spPr>
            <a:xfrm>
              <a:off x="5590515" y="2133498"/>
              <a:ext cx="1617600" cy="533700"/>
            </a:xfrm>
            <a:prstGeom prst="roundRect">
              <a:avLst>
                <a:gd name="adj" fmla="val 16667"/>
              </a:avLst>
            </a:prstGeom>
            <a:solidFill>
              <a:srgbClr val="83C55F">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Garamond"/>
                  <a:ea typeface="Garamond"/>
                  <a:cs typeface="Garamond"/>
                  <a:sym typeface="Garamond"/>
                </a:rPr>
                <a:t>Rule Engine </a:t>
              </a:r>
              <a:endParaRPr/>
            </a:p>
            <a:p>
              <a:pPr marL="0" marR="0" lvl="0" indent="0" algn="l" rtl="0">
                <a:spcBef>
                  <a:spcPts val="0"/>
                </a:spcBef>
                <a:spcAft>
                  <a:spcPts val="0"/>
                </a:spcAft>
                <a:buNone/>
              </a:pPr>
              <a:r>
                <a:rPr lang="en-US" sz="800">
                  <a:solidFill>
                    <a:schemeClr val="dk1"/>
                  </a:solidFill>
                  <a:latin typeface="Garamond"/>
                  <a:ea typeface="Garamond"/>
                  <a:cs typeface="Garamond"/>
                  <a:sym typeface="Garamond"/>
                </a:rPr>
                <a:t>&amp; Knowledge </a:t>
              </a:r>
              <a:endParaRPr/>
            </a:p>
            <a:p>
              <a:pPr marL="0" marR="0" lvl="0" indent="0" algn="l" rtl="0">
                <a:spcBef>
                  <a:spcPts val="0"/>
                </a:spcBef>
                <a:spcAft>
                  <a:spcPts val="0"/>
                </a:spcAft>
                <a:buNone/>
              </a:pPr>
              <a:r>
                <a:rPr lang="en-US" sz="800">
                  <a:solidFill>
                    <a:schemeClr val="dk1"/>
                  </a:solidFill>
                  <a:latin typeface="Garamond"/>
                  <a:ea typeface="Garamond"/>
                  <a:cs typeface="Garamond"/>
                  <a:sym typeface="Garamond"/>
                </a:rPr>
                <a:t>Repository</a:t>
              </a:r>
              <a:endParaRPr/>
            </a:p>
          </p:txBody>
        </p:sp>
        <p:grpSp>
          <p:nvGrpSpPr>
            <p:cNvPr id="165" name="Google Shape;165;p21"/>
            <p:cNvGrpSpPr/>
            <p:nvPr/>
          </p:nvGrpSpPr>
          <p:grpSpPr>
            <a:xfrm>
              <a:off x="6573571" y="2158354"/>
              <a:ext cx="561740" cy="506347"/>
              <a:chOff x="4866" y="1341"/>
              <a:chExt cx="985" cy="514"/>
            </a:xfrm>
          </p:grpSpPr>
          <p:pic>
            <p:nvPicPr>
              <p:cNvPr id="166" name="Google Shape;166;p21" descr="Overlays"/>
              <p:cNvPicPr preferRelativeResize="0"/>
              <p:nvPr/>
            </p:nvPicPr>
            <p:blipFill rotWithShape="1">
              <a:blip r:embed="rId3">
                <a:alphaModFix/>
              </a:blip>
              <a:srcRect l="25091" t="33410" r="70488" b="60757"/>
              <a:stretch/>
            </p:blipFill>
            <p:spPr>
              <a:xfrm>
                <a:off x="5227" y="1503"/>
                <a:ext cx="229" cy="177"/>
              </a:xfrm>
              <a:prstGeom prst="rect">
                <a:avLst/>
              </a:prstGeom>
              <a:noFill/>
              <a:ln w="9525" cap="flat" cmpd="sng">
                <a:solidFill>
                  <a:schemeClr val="lt1"/>
                </a:solidFill>
                <a:prstDash val="solid"/>
                <a:miter lim="800000"/>
                <a:headEnd type="none" w="sm" len="sm"/>
                <a:tailEnd type="none" w="sm" len="sm"/>
              </a:ln>
            </p:spPr>
          </p:pic>
          <p:pic>
            <p:nvPicPr>
              <p:cNvPr id="167" name="Google Shape;167;p21" descr="Overlays"/>
              <p:cNvPicPr preferRelativeResize="0"/>
              <p:nvPr/>
            </p:nvPicPr>
            <p:blipFill rotWithShape="1">
              <a:blip r:embed="rId3">
                <a:alphaModFix/>
              </a:blip>
              <a:srcRect l="34356" t="26621" r="46631" b="56442"/>
              <a:stretch/>
            </p:blipFill>
            <p:spPr>
              <a:xfrm>
                <a:off x="4866" y="1341"/>
                <a:ext cx="985" cy="514"/>
              </a:xfrm>
              <a:prstGeom prst="rect">
                <a:avLst/>
              </a:prstGeom>
              <a:noFill/>
              <a:ln>
                <a:noFill/>
              </a:ln>
            </p:spPr>
          </p:pic>
          <p:pic>
            <p:nvPicPr>
              <p:cNvPr id="168" name="Google Shape;168;p21" descr="Overlays"/>
              <p:cNvPicPr preferRelativeResize="0"/>
              <p:nvPr/>
            </p:nvPicPr>
            <p:blipFill rotWithShape="1">
              <a:blip r:embed="rId3">
                <a:alphaModFix/>
              </a:blip>
              <a:srcRect l="25091" t="33410" r="70488" b="60757"/>
              <a:stretch/>
            </p:blipFill>
            <p:spPr>
              <a:xfrm>
                <a:off x="5130" y="1478"/>
                <a:ext cx="229" cy="177"/>
              </a:xfrm>
              <a:prstGeom prst="rect">
                <a:avLst/>
              </a:prstGeom>
              <a:noFill/>
              <a:ln>
                <a:noFill/>
              </a:ln>
            </p:spPr>
          </p:pic>
          <p:pic>
            <p:nvPicPr>
              <p:cNvPr id="169" name="Google Shape;169;p21" descr="Overlays"/>
              <p:cNvPicPr preferRelativeResize="0"/>
              <p:nvPr/>
            </p:nvPicPr>
            <p:blipFill rotWithShape="1">
              <a:blip r:embed="rId3">
                <a:alphaModFix/>
              </a:blip>
              <a:srcRect l="25091" t="33410" r="70488" b="60757"/>
              <a:stretch/>
            </p:blipFill>
            <p:spPr>
              <a:xfrm>
                <a:off x="5335" y="1498"/>
                <a:ext cx="229" cy="177"/>
              </a:xfrm>
              <a:prstGeom prst="rect">
                <a:avLst/>
              </a:prstGeom>
              <a:noFill/>
              <a:ln>
                <a:noFill/>
              </a:ln>
            </p:spPr>
          </p:pic>
        </p:grpSp>
      </p:grpSp>
      <p:sp>
        <p:nvSpPr>
          <p:cNvPr id="170" name="Google Shape;170;p21"/>
          <p:cNvSpPr/>
          <p:nvPr/>
        </p:nvSpPr>
        <p:spPr>
          <a:xfrm>
            <a:off x="791972" y="4555294"/>
            <a:ext cx="6828000" cy="1964700"/>
          </a:xfrm>
          <a:prstGeom prst="roundRect">
            <a:avLst>
              <a:gd name="adj" fmla="val 4908"/>
            </a:avLst>
          </a:prstGeom>
          <a:solidFill>
            <a:srgbClr val="16BDEA">
              <a:alpha val="7490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Garamond"/>
              <a:ea typeface="Garamond"/>
              <a:cs typeface="Garamond"/>
              <a:sym typeface="Garamond"/>
            </a:endParaRPr>
          </a:p>
        </p:txBody>
      </p:sp>
      <p:sp>
        <p:nvSpPr>
          <p:cNvPr id="171" name="Google Shape;171;p21"/>
          <p:cNvSpPr/>
          <p:nvPr/>
        </p:nvSpPr>
        <p:spPr>
          <a:xfrm>
            <a:off x="842472" y="4604746"/>
            <a:ext cx="6682800" cy="274200"/>
          </a:xfrm>
          <a:prstGeom prst="roundRect">
            <a:avLst>
              <a:gd name="adj" fmla="val 16667"/>
            </a:avLst>
          </a:prstGeom>
          <a:solidFill>
            <a:srgbClr val="83C55F">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Garamond"/>
                <a:ea typeface="Garamond"/>
                <a:cs typeface="Garamond"/>
                <a:sym typeface="Garamond"/>
              </a:rPr>
              <a:t>Data Federation Layer</a:t>
            </a:r>
            <a:endParaRPr/>
          </a:p>
        </p:txBody>
      </p:sp>
      <p:sp>
        <p:nvSpPr>
          <p:cNvPr id="172" name="Google Shape;172;p21"/>
          <p:cNvSpPr/>
          <p:nvPr/>
        </p:nvSpPr>
        <p:spPr>
          <a:xfrm>
            <a:off x="867221" y="4928518"/>
            <a:ext cx="6642300" cy="286500"/>
          </a:xfrm>
          <a:prstGeom prst="roundRect">
            <a:avLst>
              <a:gd name="adj" fmla="val 16667"/>
            </a:avLst>
          </a:prstGeom>
          <a:solidFill>
            <a:srgbClr val="2BBEB6">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Garamond"/>
                <a:ea typeface="Garamond"/>
                <a:cs typeface="Garamond"/>
                <a:sym typeface="Garamond"/>
              </a:rPr>
              <a:t>Healthcare Data Adapters</a:t>
            </a:r>
            <a:endParaRPr/>
          </a:p>
        </p:txBody>
      </p:sp>
      <p:sp>
        <p:nvSpPr>
          <p:cNvPr id="173" name="Google Shape;173;p21"/>
          <p:cNvSpPr/>
          <p:nvPr/>
        </p:nvSpPr>
        <p:spPr>
          <a:xfrm rot="-5400000">
            <a:off x="-570085" y="3127795"/>
            <a:ext cx="21807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Garamond"/>
                <a:ea typeface="Garamond"/>
                <a:cs typeface="Garamond"/>
                <a:sym typeface="Garamond"/>
              </a:rPr>
              <a:t>Application Service </a:t>
            </a:r>
            <a:endParaRPr/>
          </a:p>
          <a:p>
            <a:pPr marL="0" marR="0" lvl="0" indent="0" algn="ctr" rtl="0">
              <a:spcBef>
                <a:spcPts val="0"/>
              </a:spcBef>
              <a:spcAft>
                <a:spcPts val="0"/>
              </a:spcAft>
              <a:buNone/>
            </a:pPr>
            <a:r>
              <a:rPr lang="en-US" sz="1400">
                <a:solidFill>
                  <a:schemeClr val="dk1"/>
                </a:solidFill>
                <a:latin typeface="Garamond"/>
                <a:ea typeface="Garamond"/>
                <a:cs typeface="Garamond"/>
                <a:sym typeface="Garamond"/>
              </a:rPr>
              <a:t>Layer </a:t>
            </a:r>
            <a:endParaRPr/>
          </a:p>
        </p:txBody>
      </p:sp>
      <p:sp>
        <p:nvSpPr>
          <p:cNvPr id="174" name="Google Shape;174;p21"/>
          <p:cNvSpPr/>
          <p:nvPr/>
        </p:nvSpPr>
        <p:spPr>
          <a:xfrm rot="-5400000">
            <a:off x="-526921" y="5171149"/>
            <a:ext cx="1941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Garamond"/>
                <a:ea typeface="Garamond"/>
                <a:cs typeface="Garamond"/>
                <a:sym typeface="Garamond"/>
              </a:rPr>
              <a:t>Data Access </a:t>
            </a:r>
            <a:endParaRPr/>
          </a:p>
          <a:p>
            <a:pPr marL="0" marR="0" lvl="0" indent="0" algn="ctr" rtl="0">
              <a:spcBef>
                <a:spcPts val="0"/>
              </a:spcBef>
              <a:spcAft>
                <a:spcPts val="0"/>
              </a:spcAft>
              <a:buNone/>
            </a:pPr>
            <a:r>
              <a:rPr lang="en-US" sz="1400">
                <a:solidFill>
                  <a:schemeClr val="dk1"/>
                </a:solidFill>
                <a:latin typeface="Garamond"/>
                <a:ea typeface="Garamond"/>
                <a:cs typeface="Garamond"/>
                <a:sym typeface="Garamond"/>
              </a:rPr>
              <a:t>Layer </a:t>
            </a:r>
            <a:endParaRPr/>
          </a:p>
        </p:txBody>
      </p:sp>
      <p:grpSp>
        <p:nvGrpSpPr>
          <p:cNvPr id="175" name="Google Shape;175;p21"/>
          <p:cNvGrpSpPr/>
          <p:nvPr/>
        </p:nvGrpSpPr>
        <p:grpSpPr>
          <a:xfrm>
            <a:off x="5902486" y="3812543"/>
            <a:ext cx="1617600" cy="533700"/>
            <a:chOff x="5599028" y="3639529"/>
            <a:chExt cx="1617600" cy="533700"/>
          </a:xfrm>
        </p:grpSpPr>
        <p:sp>
          <p:nvSpPr>
            <p:cNvPr id="176" name="Google Shape;176;p21"/>
            <p:cNvSpPr/>
            <p:nvPr/>
          </p:nvSpPr>
          <p:spPr>
            <a:xfrm>
              <a:off x="5599028" y="3639529"/>
              <a:ext cx="1617600" cy="533700"/>
            </a:xfrm>
            <a:prstGeom prst="roundRect">
              <a:avLst>
                <a:gd name="adj" fmla="val 16667"/>
              </a:avLst>
            </a:prstGeom>
            <a:solidFill>
              <a:srgbClr val="83C55F">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chemeClr val="dk1"/>
                  </a:solidFill>
                  <a:latin typeface="Garamond"/>
                  <a:ea typeface="Garamond"/>
                  <a:cs typeface="Garamond"/>
                  <a:sym typeface="Garamond"/>
                </a:rPr>
                <a:t>Context</a:t>
              </a:r>
              <a:endParaRPr/>
            </a:p>
            <a:p>
              <a:pPr marL="0" marR="0" lvl="0" indent="0" algn="l" rtl="0">
                <a:spcBef>
                  <a:spcPts val="0"/>
                </a:spcBef>
                <a:spcAft>
                  <a:spcPts val="0"/>
                </a:spcAft>
                <a:buNone/>
              </a:pPr>
              <a:r>
                <a:rPr lang="en-US" sz="1100">
                  <a:solidFill>
                    <a:schemeClr val="dk1"/>
                  </a:solidFill>
                  <a:latin typeface="Garamond"/>
                  <a:ea typeface="Garamond"/>
                  <a:cs typeface="Garamond"/>
                  <a:sym typeface="Garamond"/>
                </a:rPr>
                <a:t>Management</a:t>
              </a:r>
              <a:endParaRPr/>
            </a:p>
          </p:txBody>
        </p:sp>
        <p:grpSp>
          <p:nvGrpSpPr>
            <p:cNvPr id="177" name="Google Shape;177;p21"/>
            <p:cNvGrpSpPr/>
            <p:nvPr/>
          </p:nvGrpSpPr>
          <p:grpSpPr>
            <a:xfrm>
              <a:off x="6599049" y="3662572"/>
              <a:ext cx="561740" cy="506347"/>
              <a:chOff x="3310" y="1146"/>
              <a:chExt cx="985" cy="514"/>
            </a:xfrm>
          </p:grpSpPr>
          <p:pic>
            <p:nvPicPr>
              <p:cNvPr id="178" name="Google Shape;178;p21" descr="Overlays"/>
              <p:cNvPicPr preferRelativeResize="0"/>
              <p:nvPr/>
            </p:nvPicPr>
            <p:blipFill rotWithShape="1">
              <a:blip r:embed="rId3">
                <a:alphaModFix/>
              </a:blip>
              <a:srcRect l="25091" t="33410" r="70488" b="60757"/>
              <a:stretch/>
            </p:blipFill>
            <p:spPr>
              <a:xfrm>
                <a:off x="3572" y="1423"/>
                <a:ext cx="229" cy="177"/>
              </a:xfrm>
              <a:prstGeom prst="rect">
                <a:avLst/>
              </a:prstGeom>
              <a:noFill/>
              <a:ln w="9525" cap="flat" cmpd="sng">
                <a:solidFill>
                  <a:schemeClr val="lt1"/>
                </a:solidFill>
                <a:prstDash val="solid"/>
                <a:miter lim="800000"/>
                <a:headEnd type="none" w="sm" len="sm"/>
                <a:tailEnd type="none" w="sm" len="sm"/>
              </a:ln>
            </p:spPr>
          </p:pic>
          <p:pic>
            <p:nvPicPr>
              <p:cNvPr id="179" name="Google Shape;179;p21" descr="Overlays"/>
              <p:cNvPicPr preferRelativeResize="0"/>
              <p:nvPr/>
            </p:nvPicPr>
            <p:blipFill rotWithShape="1">
              <a:blip r:embed="rId3">
                <a:alphaModFix/>
              </a:blip>
              <a:srcRect l="34356" t="26621" r="46631" b="56442"/>
              <a:stretch/>
            </p:blipFill>
            <p:spPr>
              <a:xfrm>
                <a:off x="3310" y="1146"/>
                <a:ext cx="985" cy="514"/>
              </a:xfrm>
              <a:prstGeom prst="rect">
                <a:avLst/>
              </a:prstGeom>
              <a:noFill/>
              <a:ln>
                <a:noFill/>
              </a:ln>
            </p:spPr>
          </p:pic>
          <p:pic>
            <p:nvPicPr>
              <p:cNvPr id="180" name="Google Shape;180;p21" descr="Overlays"/>
              <p:cNvPicPr preferRelativeResize="0"/>
              <p:nvPr/>
            </p:nvPicPr>
            <p:blipFill rotWithShape="1">
              <a:blip r:embed="rId3">
                <a:alphaModFix/>
              </a:blip>
              <a:srcRect l="25091" t="33410" r="70488" b="60757"/>
              <a:stretch/>
            </p:blipFill>
            <p:spPr>
              <a:xfrm>
                <a:off x="3574" y="1280"/>
                <a:ext cx="229" cy="177"/>
              </a:xfrm>
              <a:prstGeom prst="rect">
                <a:avLst/>
              </a:prstGeom>
              <a:noFill/>
              <a:ln>
                <a:noFill/>
              </a:ln>
            </p:spPr>
          </p:pic>
          <p:pic>
            <p:nvPicPr>
              <p:cNvPr id="181" name="Google Shape;181;p21" descr="Overlays"/>
              <p:cNvPicPr preferRelativeResize="0"/>
              <p:nvPr/>
            </p:nvPicPr>
            <p:blipFill rotWithShape="1">
              <a:blip r:embed="rId3">
                <a:alphaModFix/>
              </a:blip>
              <a:srcRect l="25091" t="33410" r="70488" b="60757"/>
              <a:stretch/>
            </p:blipFill>
            <p:spPr>
              <a:xfrm>
                <a:off x="3779" y="1279"/>
                <a:ext cx="229" cy="177"/>
              </a:xfrm>
              <a:prstGeom prst="rect">
                <a:avLst/>
              </a:prstGeom>
              <a:noFill/>
              <a:ln>
                <a:noFill/>
              </a:ln>
            </p:spPr>
          </p:pic>
        </p:grpSp>
      </p:grpSp>
      <p:sp>
        <p:nvSpPr>
          <p:cNvPr id="182" name="Google Shape;182;p21"/>
          <p:cNvSpPr/>
          <p:nvPr/>
        </p:nvSpPr>
        <p:spPr>
          <a:xfrm>
            <a:off x="4192531" y="2349005"/>
            <a:ext cx="1554600" cy="2011800"/>
          </a:xfrm>
          <a:prstGeom prst="roundRect">
            <a:avLst>
              <a:gd name="adj" fmla="val 8782"/>
            </a:avLst>
          </a:prstGeom>
          <a:solidFill>
            <a:srgbClr val="2BBEB6">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1"/>
                </a:solidFill>
                <a:latin typeface="Garamond"/>
                <a:ea typeface="Garamond"/>
                <a:cs typeface="Garamond"/>
                <a:sym typeface="Garamond"/>
              </a:rPr>
              <a:t>Clinical/Admin</a:t>
            </a:r>
            <a:endParaRPr/>
          </a:p>
          <a:p>
            <a:pPr marL="0" marR="0" lvl="0" indent="0" algn="ctr" rtl="0">
              <a:spcBef>
                <a:spcPts val="0"/>
              </a:spcBef>
              <a:spcAft>
                <a:spcPts val="0"/>
              </a:spcAft>
              <a:buNone/>
            </a:pPr>
            <a:r>
              <a:rPr lang="en-US" sz="1000">
                <a:solidFill>
                  <a:schemeClr val="dk1"/>
                </a:solidFill>
                <a:latin typeface="Garamond"/>
                <a:ea typeface="Garamond"/>
                <a:cs typeface="Garamond"/>
                <a:sym typeface="Garamond"/>
              </a:rPr>
              <a:t>Processes</a:t>
            </a:r>
            <a:endParaRPr/>
          </a:p>
        </p:txBody>
      </p:sp>
      <p:sp>
        <p:nvSpPr>
          <p:cNvPr id="183" name="Google Shape;183;p21"/>
          <p:cNvSpPr/>
          <p:nvPr/>
        </p:nvSpPr>
        <p:spPr>
          <a:xfrm>
            <a:off x="4337215" y="2739749"/>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Patient Consent</a:t>
            </a:r>
            <a:endParaRPr/>
          </a:p>
        </p:txBody>
      </p:sp>
      <p:sp>
        <p:nvSpPr>
          <p:cNvPr id="184" name="Google Shape;184;p21"/>
          <p:cNvSpPr/>
          <p:nvPr/>
        </p:nvSpPr>
        <p:spPr>
          <a:xfrm>
            <a:off x="4337215" y="3982165"/>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HSPC Models Services</a:t>
            </a:r>
            <a:endParaRPr/>
          </a:p>
        </p:txBody>
      </p:sp>
      <p:sp>
        <p:nvSpPr>
          <p:cNvPr id="185" name="Google Shape;185;p21"/>
          <p:cNvSpPr/>
          <p:nvPr/>
        </p:nvSpPr>
        <p:spPr>
          <a:xfrm>
            <a:off x="4337215" y="3048280"/>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Garamond"/>
                <a:ea typeface="Garamond"/>
                <a:cs typeface="Garamond"/>
                <a:sym typeface="Garamond"/>
              </a:rPr>
              <a:t>Relationship Models</a:t>
            </a:r>
            <a:endParaRPr/>
          </a:p>
        </p:txBody>
      </p:sp>
      <p:sp>
        <p:nvSpPr>
          <p:cNvPr id="186" name="Google Shape;186;p21"/>
          <p:cNvSpPr/>
          <p:nvPr/>
        </p:nvSpPr>
        <p:spPr>
          <a:xfrm>
            <a:off x="4337215" y="3676565"/>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Garamond"/>
                <a:ea typeface="Garamond"/>
                <a:cs typeface="Garamond"/>
                <a:sym typeface="Garamond"/>
              </a:rPr>
              <a:t>Workflow Knowledge Templates</a:t>
            </a:r>
            <a:endParaRPr/>
          </a:p>
        </p:txBody>
      </p:sp>
      <p:sp>
        <p:nvSpPr>
          <p:cNvPr id="187" name="Google Shape;187;p21"/>
          <p:cNvSpPr/>
          <p:nvPr/>
        </p:nvSpPr>
        <p:spPr>
          <a:xfrm>
            <a:off x="2569456" y="2344257"/>
            <a:ext cx="1554600" cy="2011800"/>
          </a:xfrm>
          <a:prstGeom prst="roundRect">
            <a:avLst>
              <a:gd name="adj" fmla="val 8782"/>
            </a:avLst>
          </a:prstGeom>
          <a:solidFill>
            <a:srgbClr val="2BBEB6">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Garamond"/>
                <a:ea typeface="Garamond"/>
                <a:cs typeface="Garamond"/>
                <a:sym typeface="Garamond"/>
              </a:rPr>
              <a:t>Data Management</a:t>
            </a:r>
            <a:endParaRPr/>
          </a:p>
        </p:txBody>
      </p:sp>
      <p:sp>
        <p:nvSpPr>
          <p:cNvPr id="188" name="Google Shape;188;p21"/>
          <p:cNvSpPr/>
          <p:nvPr/>
        </p:nvSpPr>
        <p:spPr>
          <a:xfrm>
            <a:off x="2712358" y="2742674"/>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Vocabulary Server</a:t>
            </a:r>
            <a:endParaRPr/>
          </a:p>
        </p:txBody>
      </p:sp>
      <p:sp>
        <p:nvSpPr>
          <p:cNvPr id="189" name="Google Shape;189;p21"/>
          <p:cNvSpPr/>
          <p:nvPr/>
        </p:nvSpPr>
        <p:spPr>
          <a:xfrm>
            <a:off x="2712358" y="3646681"/>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HL7 v2/v3/FHIR</a:t>
            </a:r>
            <a:endParaRPr/>
          </a:p>
        </p:txBody>
      </p:sp>
      <p:sp>
        <p:nvSpPr>
          <p:cNvPr id="190" name="Google Shape;190;p21"/>
          <p:cNvSpPr/>
          <p:nvPr/>
        </p:nvSpPr>
        <p:spPr>
          <a:xfrm>
            <a:off x="2712358" y="3040977"/>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Natural Language Server</a:t>
            </a:r>
            <a:endParaRPr/>
          </a:p>
        </p:txBody>
      </p:sp>
      <p:sp>
        <p:nvSpPr>
          <p:cNvPr id="191" name="Google Shape;191;p21"/>
          <p:cNvSpPr/>
          <p:nvPr/>
        </p:nvSpPr>
        <p:spPr>
          <a:xfrm>
            <a:off x="951206" y="2334675"/>
            <a:ext cx="1554600" cy="2011800"/>
          </a:xfrm>
          <a:prstGeom prst="roundRect">
            <a:avLst>
              <a:gd name="adj" fmla="val 8782"/>
            </a:avLst>
          </a:prstGeom>
          <a:solidFill>
            <a:srgbClr val="2BBEB6">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None/>
            </a:pPr>
            <a:r>
              <a:rPr lang="en-US" sz="1200">
                <a:solidFill>
                  <a:schemeClr val="dk1"/>
                </a:solidFill>
                <a:latin typeface="Garamond"/>
                <a:ea typeface="Garamond"/>
                <a:cs typeface="Garamond"/>
                <a:sym typeface="Garamond"/>
              </a:rPr>
              <a:t>Identity Management</a:t>
            </a:r>
            <a:endParaRPr/>
          </a:p>
          <a:p>
            <a:pPr marL="0" marR="0" lvl="0" indent="0" algn="ctr" rtl="0">
              <a:lnSpc>
                <a:spcPct val="70000"/>
              </a:lnSpc>
              <a:spcBef>
                <a:spcPts val="0"/>
              </a:spcBef>
              <a:spcAft>
                <a:spcPts val="0"/>
              </a:spcAft>
              <a:buNone/>
            </a:pPr>
            <a:r>
              <a:rPr lang="en-US" sz="1200">
                <a:solidFill>
                  <a:schemeClr val="dk1"/>
                </a:solidFill>
                <a:latin typeface="Garamond"/>
                <a:ea typeface="Garamond"/>
                <a:cs typeface="Garamond"/>
                <a:sym typeface="Garamond"/>
              </a:rPr>
              <a:t>Services</a:t>
            </a:r>
            <a:endParaRPr/>
          </a:p>
        </p:txBody>
      </p:sp>
      <p:sp>
        <p:nvSpPr>
          <p:cNvPr id="192" name="Google Shape;192;p21"/>
          <p:cNvSpPr/>
          <p:nvPr/>
        </p:nvSpPr>
        <p:spPr>
          <a:xfrm>
            <a:off x="1131651" y="2747380"/>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Authorization</a:t>
            </a:r>
            <a:endParaRPr/>
          </a:p>
        </p:txBody>
      </p:sp>
      <p:sp>
        <p:nvSpPr>
          <p:cNvPr id="193" name="Google Shape;193;p21"/>
          <p:cNvSpPr/>
          <p:nvPr/>
        </p:nvSpPr>
        <p:spPr>
          <a:xfrm>
            <a:off x="2712358" y="3345788"/>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Authentication</a:t>
            </a:r>
            <a:endParaRPr/>
          </a:p>
        </p:txBody>
      </p:sp>
      <p:sp>
        <p:nvSpPr>
          <p:cNvPr id="194" name="Google Shape;194;p21"/>
          <p:cNvSpPr/>
          <p:nvPr/>
        </p:nvSpPr>
        <p:spPr>
          <a:xfrm>
            <a:off x="1131651" y="3040564"/>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Master Patient Index</a:t>
            </a:r>
            <a:endParaRPr/>
          </a:p>
        </p:txBody>
      </p:sp>
      <p:sp>
        <p:nvSpPr>
          <p:cNvPr id="195" name="Google Shape;195;p21"/>
          <p:cNvSpPr/>
          <p:nvPr/>
        </p:nvSpPr>
        <p:spPr>
          <a:xfrm>
            <a:off x="1131651" y="3662235"/>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Master Data Management</a:t>
            </a:r>
            <a:endParaRPr/>
          </a:p>
        </p:txBody>
      </p:sp>
      <p:sp>
        <p:nvSpPr>
          <p:cNvPr id="196" name="Google Shape;196;p21"/>
          <p:cNvSpPr/>
          <p:nvPr/>
        </p:nvSpPr>
        <p:spPr>
          <a:xfrm>
            <a:off x="1131651" y="3972953"/>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Consent/Access Management</a:t>
            </a:r>
            <a:endParaRPr/>
          </a:p>
        </p:txBody>
      </p:sp>
      <p:grpSp>
        <p:nvGrpSpPr>
          <p:cNvPr id="197" name="Google Shape;197;p21"/>
          <p:cNvGrpSpPr/>
          <p:nvPr/>
        </p:nvGrpSpPr>
        <p:grpSpPr>
          <a:xfrm>
            <a:off x="872733" y="5295945"/>
            <a:ext cx="1371408" cy="1092432"/>
            <a:chOff x="1018510" y="5356470"/>
            <a:chExt cx="1605300" cy="1219777"/>
          </a:xfrm>
        </p:grpSpPr>
        <p:sp>
          <p:nvSpPr>
            <p:cNvPr id="198" name="Google Shape;198;p21"/>
            <p:cNvSpPr/>
            <p:nvPr/>
          </p:nvSpPr>
          <p:spPr>
            <a:xfrm>
              <a:off x="1018510" y="5511547"/>
              <a:ext cx="1605300" cy="1064700"/>
            </a:xfrm>
            <a:prstGeom prst="roundRect">
              <a:avLst>
                <a:gd name="adj" fmla="val 16667"/>
              </a:avLst>
            </a:prstGeom>
            <a:solidFill>
              <a:srgbClr val="A5A5A5"/>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7F7F7F"/>
                </a:solidFill>
                <a:latin typeface="Garamond"/>
                <a:ea typeface="Garamond"/>
                <a:cs typeface="Garamond"/>
                <a:sym typeface="Garamond"/>
              </a:endParaRPr>
            </a:p>
          </p:txBody>
        </p:sp>
        <p:sp>
          <p:nvSpPr>
            <p:cNvPr id="199" name="Google Shape;199;p21"/>
            <p:cNvSpPr/>
            <p:nvPr/>
          </p:nvSpPr>
          <p:spPr>
            <a:xfrm>
              <a:off x="1272492" y="5663855"/>
              <a:ext cx="1133100" cy="733500"/>
            </a:xfrm>
            <a:prstGeom prst="can">
              <a:avLst>
                <a:gd name="adj" fmla="val 25000"/>
              </a:avLst>
            </a:prstGeom>
            <a:gradFill>
              <a:gsLst>
                <a:gs pos="0">
                  <a:srgbClr val="BEBEBE"/>
                </a:gs>
                <a:gs pos="50000">
                  <a:srgbClr val="DDDDDD"/>
                </a:gs>
                <a:gs pos="100000">
                  <a:srgbClr val="BEBEBE"/>
                </a:gs>
              </a:gsLst>
              <a:lin ang="0" scaled="0"/>
            </a:gra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
                  <a:solidFill>
                    <a:schemeClr val="dk1"/>
                  </a:solidFill>
                  <a:latin typeface="Garamond"/>
                  <a:ea typeface="Garamond"/>
                  <a:cs typeface="Garamond"/>
                  <a:sym typeface="Garamond"/>
                </a:rPr>
                <a:t>EMR</a:t>
              </a:r>
              <a:endParaRPr/>
            </a:p>
            <a:p>
              <a:pPr marL="0" marR="0" lvl="0" indent="0" algn="ctr" rtl="0">
                <a:spcBef>
                  <a:spcPts val="0"/>
                </a:spcBef>
                <a:spcAft>
                  <a:spcPts val="0"/>
                </a:spcAft>
                <a:buNone/>
              </a:pPr>
              <a:r>
                <a:rPr lang="en-US" sz="600">
                  <a:solidFill>
                    <a:schemeClr val="dk1"/>
                  </a:solidFill>
                  <a:latin typeface="Garamond"/>
                  <a:ea typeface="Garamond"/>
                  <a:cs typeface="Garamond"/>
                  <a:sym typeface="Garamond"/>
                </a:rPr>
                <a:t> (Epic, Cerner, etc.)</a:t>
              </a:r>
              <a:endParaRPr/>
            </a:p>
          </p:txBody>
        </p:sp>
        <p:sp>
          <p:nvSpPr>
            <p:cNvPr id="200" name="Google Shape;200;p21"/>
            <p:cNvSpPr/>
            <p:nvPr/>
          </p:nvSpPr>
          <p:spPr>
            <a:xfrm>
              <a:off x="1056227" y="5356470"/>
              <a:ext cx="729300" cy="142500"/>
            </a:xfrm>
            <a:prstGeom prst="roundRect">
              <a:avLst>
                <a:gd name="adj" fmla="val 16667"/>
              </a:avLst>
            </a:prstGeom>
            <a:solidFill>
              <a:srgbClr val="83C55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Garamond"/>
                  <a:ea typeface="Garamond"/>
                  <a:cs typeface="Garamond"/>
                  <a:sym typeface="Garamond"/>
                </a:rPr>
                <a:t>CLI</a:t>
              </a:r>
              <a:endParaRPr/>
            </a:p>
          </p:txBody>
        </p:sp>
        <p:sp>
          <p:nvSpPr>
            <p:cNvPr id="201" name="Google Shape;201;p21"/>
            <p:cNvSpPr/>
            <p:nvPr/>
          </p:nvSpPr>
          <p:spPr>
            <a:xfrm>
              <a:off x="1820566" y="5357984"/>
              <a:ext cx="729300" cy="142500"/>
            </a:xfrm>
            <a:prstGeom prst="roundRect">
              <a:avLst>
                <a:gd name="adj" fmla="val 16667"/>
              </a:avLst>
            </a:prstGeom>
            <a:solidFill>
              <a:srgbClr val="83C55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Garamond"/>
                  <a:ea typeface="Garamond"/>
                  <a:cs typeface="Garamond"/>
                  <a:sym typeface="Garamond"/>
                </a:rPr>
                <a:t>ETL</a:t>
              </a:r>
              <a:endParaRPr/>
            </a:p>
          </p:txBody>
        </p:sp>
      </p:grpSp>
      <p:grpSp>
        <p:nvGrpSpPr>
          <p:cNvPr id="202" name="Google Shape;202;p21"/>
          <p:cNvGrpSpPr/>
          <p:nvPr/>
        </p:nvGrpSpPr>
        <p:grpSpPr>
          <a:xfrm>
            <a:off x="2549762" y="5322116"/>
            <a:ext cx="1366583" cy="1068903"/>
            <a:chOff x="3023183" y="5387655"/>
            <a:chExt cx="1606800" cy="1226650"/>
          </a:xfrm>
        </p:grpSpPr>
        <p:sp>
          <p:nvSpPr>
            <p:cNvPr id="203" name="Google Shape;203;p21"/>
            <p:cNvSpPr/>
            <p:nvPr/>
          </p:nvSpPr>
          <p:spPr>
            <a:xfrm>
              <a:off x="3023183" y="5555305"/>
              <a:ext cx="1606800" cy="1059000"/>
            </a:xfrm>
            <a:prstGeom prst="roundRect">
              <a:avLst>
                <a:gd name="adj" fmla="val 16667"/>
              </a:avLst>
            </a:prstGeom>
            <a:solidFill>
              <a:srgbClr val="A5A5A5"/>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7F7F7F"/>
                </a:solidFill>
                <a:latin typeface="Garamond"/>
                <a:ea typeface="Garamond"/>
                <a:cs typeface="Garamond"/>
                <a:sym typeface="Garamond"/>
              </a:endParaRPr>
            </a:p>
          </p:txBody>
        </p:sp>
        <p:sp>
          <p:nvSpPr>
            <p:cNvPr id="204" name="Google Shape;204;p21"/>
            <p:cNvSpPr/>
            <p:nvPr/>
          </p:nvSpPr>
          <p:spPr>
            <a:xfrm>
              <a:off x="3079185" y="5387655"/>
              <a:ext cx="729300" cy="142500"/>
            </a:xfrm>
            <a:prstGeom prst="roundRect">
              <a:avLst>
                <a:gd name="adj" fmla="val 16667"/>
              </a:avLst>
            </a:prstGeom>
            <a:solidFill>
              <a:srgbClr val="83C55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Garamond"/>
                  <a:ea typeface="Garamond"/>
                  <a:cs typeface="Garamond"/>
                  <a:sym typeface="Garamond"/>
                </a:rPr>
                <a:t>CLI</a:t>
              </a:r>
              <a:endParaRPr/>
            </a:p>
          </p:txBody>
        </p:sp>
        <p:sp>
          <p:nvSpPr>
            <p:cNvPr id="205" name="Google Shape;205;p21"/>
            <p:cNvSpPr/>
            <p:nvPr/>
          </p:nvSpPr>
          <p:spPr>
            <a:xfrm>
              <a:off x="3843520" y="5389166"/>
              <a:ext cx="729300" cy="142500"/>
            </a:xfrm>
            <a:prstGeom prst="roundRect">
              <a:avLst>
                <a:gd name="adj" fmla="val 16667"/>
              </a:avLst>
            </a:prstGeom>
            <a:solidFill>
              <a:srgbClr val="83C55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Garamond"/>
                  <a:ea typeface="Garamond"/>
                  <a:cs typeface="Garamond"/>
                  <a:sym typeface="Garamond"/>
                </a:rPr>
                <a:t>ETL</a:t>
              </a:r>
              <a:endParaRPr/>
            </a:p>
          </p:txBody>
        </p:sp>
      </p:grpSp>
      <p:grpSp>
        <p:nvGrpSpPr>
          <p:cNvPr id="206" name="Google Shape;206;p21"/>
          <p:cNvGrpSpPr/>
          <p:nvPr/>
        </p:nvGrpSpPr>
        <p:grpSpPr>
          <a:xfrm>
            <a:off x="4201700" y="5316704"/>
            <a:ext cx="1366583" cy="1068904"/>
            <a:chOff x="3272955" y="5381443"/>
            <a:chExt cx="1606800" cy="1226651"/>
          </a:xfrm>
        </p:grpSpPr>
        <p:sp>
          <p:nvSpPr>
            <p:cNvPr id="207" name="Google Shape;207;p21"/>
            <p:cNvSpPr/>
            <p:nvPr/>
          </p:nvSpPr>
          <p:spPr>
            <a:xfrm>
              <a:off x="3272955" y="5549094"/>
              <a:ext cx="1606800" cy="1059000"/>
            </a:xfrm>
            <a:prstGeom prst="roundRect">
              <a:avLst>
                <a:gd name="adj" fmla="val 16667"/>
              </a:avLst>
            </a:prstGeom>
            <a:solidFill>
              <a:srgbClr val="A5A5A5"/>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7F7F7F"/>
                </a:solidFill>
                <a:latin typeface="Garamond"/>
                <a:ea typeface="Garamond"/>
                <a:cs typeface="Garamond"/>
                <a:sym typeface="Garamond"/>
              </a:endParaRPr>
            </a:p>
          </p:txBody>
        </p:sp>
        <p:sp>
          <p:nvSpPr>
            <p:cNvPr id="208" name="Google Shape;208;p21"/>
            <p:cNvSpPr/>
            <p:nvPr/>
          </p:nvSpPr>
          <p:spPr>
            <a:xfrm>
              <a:off x="3328955" y="5381443"/>
              <a:ext cx="729300" cy="142500"/>
            </a:xfrm>
            <a:prstGeom prst="roundRect">
              <a:avLst>
                <a:gd name="adj" fmla="val 16667"/>
              </a:avLst>
            </a:prstGeom>
            <a:solidFill>
              <a:srgbClr val="83C55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Garamond"/>
                  <a:ea typeface="Garamond"/>
                  <a:cs typeface="Garamond"/>
                  <a:sym typeface="Garamond"/>
                </a:rPr>
                <a:t>CLI</a:t>
              </a:r>
              <a:endParaRPr/>
            </a:p>
          </p:txBody>
        </p:sp>
        <p:sp>
          <p:nvSpPr>
            <p:cNvPr id="209" name="Google Shape;209;p21"/>
            <p:cNvSpPr/>
            <p:nvPr/>
          </p:nvSpPr>
          <p:spPr>
            <a:xfrm>
              <a:off x="4093293" y="5382959"/>
              <a:ext cx="729300" cy="142500"/>
            </a:xfrm>
            <a:prstGeom prst="roundRect">
              <a:avLst>
                <a:gd name="adj" fmla="val 16667"/>
              </a:avLst>
            </a:prstGeom>
            <a:solidFill>
              <a:srgbClr val="83C55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Garamond"/>
                  <a:ea typeface="Garamond"/>
                  <a:cs typeface="Garamond"/>
                  <a:sym typeface="Garamond"/>
                </a:rPr>
                <a:t>ETL</a:t>
              </a:r>
              <a:endParaRPr/>
            </a:p>
          </p:txBody>
        </p:sp>
      </p:grpSp>
      <p:grpSp>
        <p:nvGrpSpPr>
          <p:cNvPr id="210" name="Google Shape;210;p21"/>
          <p:cNvGrpSpPr/>
          <p:nvPr/>
        </p:nvGrpSpPr>
        <p:grpSpPr>
          <a:xfrm>
            <a:off x="5915746" y="5288829"/>
            <a:ext cx="1366583" cy="1068901"/>
            <a:chOff x="3595757" y="5349453"/>
            <a:chExt cx="1606800" cy="1226648"/>
          </a:xfrm>
        </p:grpSpPr>
        <p:sp>
          <p:nvSpPr>
            <p:cNvPr id="211" name="Google Shape;211;p21"/>
            <p:cNvSpPr/>
            <p:nvPr/>
          </p:nvSpPr>
          <p:spPr>
            <a:xfrm>
              <a:off x="3595757" y="5517101"/>
              <a:ext cx="1606800" cy="1059000"/>
            </a:xfrm>
            <a:prstGeom prst="roundRect">
              <a:avLst>
                <a:gd name="adj" fmla="val 16667"/>
              </a:avLst>
            </a:prstGeom>
            <a:solidFill>
              <a:srgbClr val="A5A5A5"/>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7F7F7F"/>
                </a:solidFill>
                <a:latin typeface="Garamond"/>
                <a:ea typeface="Garamond"/>
                <a:cs typeface="Garamond"/>
                <a:sym typeface="Garamond"/>
              </a:endParaRPr>
            </a:p>
          </p:txBody>
        </p:sp>
        <p:sp>
          <p:nvSpPr>
            <p:cNvPr id="212" name="Google Shape;212;p21"/>
            <p:cNvSpPr/>
            <p:nvPr/>
          </p:nvSpPr>
          <p:spPr>
            <a:xfrm>
              <a:off x="3651757" y="5349453"/>
              <a:ext cx="729300" cy="142500"/>
            </a:xfrm>
            <a:prstGeom prst="roundRect">
              <a:avLst>
                <a:gd name="adj" fmla="val 16667"/>
              </a:avLst>
            </a:prstGeom>
            <a:solidFill>
              <a:srgbClr val="83C55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Garamond"/>
                  <a:ea typeface="Garamond"/>
                  <a:cs typeface="Garamond"/>
                  <a:sym typeface="Garamond"/>
                </a:rPr>
                <a:t>CLI</a:t>
              </a:r>
              <a:endParaRPr/>
            </a:p>
          </p:txBody>
        </p:sp>
        <p:sp>
          <p:nvSpPr>
            <p:cNvPr id="213" name="Google Shape;213;p21"/>
            <p:cNvSpPr/>
            <p:nvPr/>
          </p:nvSpPr>
          <p:spPr>
            <a:xfrm>
              <a:off x="4416095" y="5350967"/>
              <a:ext cx="729300" cy="142500"/>
            </a:xfrm>
            <a:prstGeom prst="roundRect">
              <a:avLst>
                <a:gd name="adj" fmla="val 16667"/>
              </a:avLst>
            </a:prstGeom>
            <a:solidFill>
              <a:srgbClr val="83C55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Garamond"/>
                  <a:ea typeface="Garamond"/>
                  <a:cs typeface="Garamond"/>
                  <a:sym typeface="Garamond"/>
                </a:rPr>
                <a:t>ETL</a:t>
              </a:r>
              <a:endParaRPr/>
            </a:p>
          </p:txBody>
        </p:sp>
      </p:grpSp>
      <p:sp>
        <p:nvSpPr>
          <p:cNvPr id="214" name="Google Shape;214;p21"/>
          <p:cNvSpPr/>
          <p:nvPr/>
        </p:nvSpPr>
        <p:spPr>
          <a:xfrm>
            <a:off x="4337215" y="3362867"/>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Decision Support</a:t>
            </a:r>
            <a:endParaRPr/>
          </a:p>
        </p:txBody>
      </p:sp>
      <p:sp>
        <p:nvSpPr>
          <p:cNvPr id="215" name="Google Shape;215;p21"/>
          <p:cNvSpPr/>
          <p:nvPr/>
        </p:nvSpPr>
        <p:spPr>
          <a:xfrm>
            <a:off x="1131651" y="3350097"/>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Record Locator</a:t>
            </a:r>
            <a:endParaRPr/>
          </a:p>
        </p:txBody>
      </p:sp>
      <p:sp>
        <p:nvSpPr>
          <p:cNvPr id="216" name="Google Shape;216;p21"/>
          <p:cNvSpPr/>
          <p:nvPr/>
        </p:nvSpPr>
        <p:spPr>
          <a:xfrm>
            <a:off x="2712358" y="3957838"/>
            <a:ext cx="1280100" cy="274200"/>
          </a:xfrm>
          <a:prstGeom prst="roundRect">
            <a:avLst>
              <a:gd name="adj" fmla="val 16667"/>
            </a:avLst>
          </a:prstGeom>
          <a:solidFill>
            <a:srgbClr val="FEE59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Garamond"/>
                <a:ea typeface="Garamond"/>
                <a:cs typeface="Garamond"/>
                <a:sym typeface="Garamond"/>
              </a:rPr>
              <a:t>HSPC Semantic Models</a:t>
            </a:r>
            <a:endParaRPr/>
          </a:p>
        </p:txBody>
      </p:sp>
      <p:sp>
        <p:nvSpPr>
          <p:cNvPr id="217" name="Google Shape;217;p21"/>
          <p:cNvSpPr/>
          <p:nvPr/>
        </p:nvSpPr>
        <p:spPr>
          <a:xfrm rot="5400000">
            <a:off x="5423649" y="3617147"/>
            <a:ext cx="5484900" cy="319200"/>
          </a:xfrm>
          <a:prstGeom prst="roundRect">
            <a:avLst>
              <a:gd name="adj" fmla="val 16667"/>
            </a:avLst>
          </a:prstGeom>
          <a:solidFill>
            <a:srgbClr val="83C55F">
              <a:alpha val="7490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Garamond"/>
                <a:ea typeface="Garamond"/>
                <a:cs typeface="Garamond"/>
                <a:sym typeface="Garamond"/>
              </a:rPr>
              <a:t>IDM Auditing and Logging</a:t>
            </a:r>
            <a:endParaRPr/>
          </a:p>
        </p:txBody>
      </p:sp>
      <p:sp>
        <p:nvSpPr>
          <p:cNvPr id="218" name="Google Shape;218;p21"/>
          <p:cNvSpPr/>
          <p:nvPr/>
        </p:nvSpPr>
        <p:spPr>
          <a:xfrm rot="5400000">
            <a:off x="5778244" y="3617149"/>
            <a:ext cx="5484900" cy="319200"/>
          </a:xfrm>
          <a:prstGeom prst="roundRect">
            <a:avLst>
              <a:gd name="adj" fmla="val 16667"/>
            </a:avLst>
          </a:prstGeom>
          <a:solidFill>
            <a:srgbClr val="83C55F">
              <a:alpha val="7490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Garamond"/>
                <a:ea typeface="Garamond"/>
                <a:cs typeface="Garamond"/>
                <a:sym typeface="Garamond"/>
              </a:rPr>
              <a:t>Continuous Delivery, Micro Services, Containers</a:t>
            </a:r>
            <a:endParaRPr/>
          </a:p>
        </p:txBody>
      </p:sp>
      <p:sp>
        <p:nvSpPr>
          <p:cNvPr id="219" name="Google Shape;219;p21"/>
          <p:cNvSpPr/>
          <p:nvPr/>
        </p:nvSpPr>
        <p:spPr>
          <a:xfrm>
            <a:off x="1267039" y="1199805"/>
            <a:ext cx="1005900" cy="457200"/>
          </a:xfrm>
          <a:prstGeom prst="roundRect">
            <a:avLst>
              <a:gd name="adj" fmla="val 16667"/>
            </a:avLst>
          </a:prstGeom>
          <a:solidFill>
            <a:srgbClr val="83C55F">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Garamond"/>
                <a:ea typeface="Garamond"/>
                <a:cs typeface="Garamond"/>
                <a:sym typeface="Garamond"/>
              </a:rPr>
              <a:t>EMR</a:t>
            </a:r>
            <a:endParaRPr/>
          </a:p>
        </p:txBody>
      </p:sp>
      <p:sp>
        <p:nvSpPr>
          <p:cNvPr id="220" name="Google Shape;220;p21"/>
          <p:cNvSpPr/>
          <p:nvPr/>
        </p:nvSpPr>
        <p:spPr>
          <a:xfrm>
            <a:off x="6205995" y="1206300"/>
            <a:ext cx="1005900" cy="457200"/>
          </a:xfrm>
          <a:prstGeom prst="roundRect">
            <a:avLst>
              <a:gd name="adj" fmla="val 16667"/>
            </a:avLst>
          </a:prstGeom>
          <a:solidFill>
            <a:srgbClr val="83C55F">
              <a:alpha val="7490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Garamond"/>
                <a:ea typeface="Garamond"/>
                <a:cs typeface="Garamond"/>
                <a:sym typeface="Garamond"/>
              </a:rPr>
              <a:t>Research Support</a:t>
            </a:r>
            <a:endParaRPr/>
          </a:p>
        </p:txBody>
      </p:sp>
      <p:sp>
        <p:nvSpPr>
          <p:cNvPr id="221" name="Google Shape;221;p21"/>
          <p:cNvSpPr/>
          <p:nvPr/>
        </p:nvSpPr>
        <p:spPr>
          <a:xfrm>
            <a:off x="2748904" y="5575416"/>
            <a:ext cx="968100" cy="657000"/>
          </a:xfrm>
          <a:prstGeom prst="can">
            <a:avLst>
              <a:gd name="adj" fmla="val 25000"/>
            </a:avLst>
          </a:prstGeom>
          <a:gradFill>
            <a:gsLst>
              <a:gs pos="0">
                <a:srgbClr val="BEBEBE"/>
              </a:gs>
              <a:gs pos="50000">
                <a:srgbClr val="DDDDDD"/>
              </a:gs>
              <a:gs pos="100000">
                <a:srgbClr val="BEBEBE"/>
              </a:gs>
            </a:gsLst>
            <a:lin ang="0" scaled="0"/>
          </a:gra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
                <a:solidFill>
                  <a:schemeClr val="dk1"/>
                </a:solidFill>
                <a:latin typeface="Garamond"/>
                <a:ea typeface="Garamond"/>
                <a:cs typeface="Garamond"/>
                <a:sym typeface="Garamond"/>
              </a:rPr>
              <a:t>Financial Systems</a:t>
            </a:r>
            <a:endParaRPr/>
          </a:p>
        </p:txBody>
      </p:sp>
      <p:sp>
        <p:nvSpPr>
          <p:cNvPr id="222" name="Google Shape;222;p21"/>
          <p:cNvSpPr/>
          <p:nvPr/>
        </p:nvSpPr>
        <p:spPr>
          <a:xfrm>
            <a:off x="4433182" y="5575416"/>
            <a:ext cx="968100" cy="657000"/>
          </a:xfrm>
          <a:prstGeom prst="can">
            <a:avLst>
              <a:gd name="adj" fmla="val 25000"/>
            </a:avLst>
          </a:prstGeom>
          <a:gradFill>
            <a:gsLst>
              <a:gs pos="0">
                <a:srgbClr val="BEBEBE"/>
              </a:gs>
              <a:gs pos="50000">
                <a:srgbClr val="DDDDDD"/>
              </a:gs>
              <a:gs pos="100000">
                <a:srgbClr val="BEBEBE"/>
              </a:gs>
            </a:gsLst>
            <a:lin ang="0" scaled="0"/>
          </a:gra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
                <a:solidFill>
                  <a:schemeClr val="dk1"/>
                </a:solidFill>
                <a:latin typeface="Garamond"/>
                <a:ea typeface="Garamond"/>
                <a:cs typeface="Garamond"/>
                <a:sym typeface="Garamond"/>
              </a:rPr>
              <a:t>Inventory Systems</a:t>
            </a:r>
            <a:endParaRPr/>
          </a:p>
        </p:txBody>
      </p:sp>
      <p:sp>
        <p:nvSpPr>
          <p:cNvPr id="223" name="Google Shape;223;p21"/>
          <p:cNvSpPr/>
          <p:nvPr/>
        </p:nvSpPr>
        <p:spPr>
          <a:xfrm>
            <a:off x="6099614" y="5559106"/>
            <a:ext cx="968100" cy="657000"/>
          </a:xfrm>
          <a:prstGeom prst="can">
            <a:avLst>
              <a:gd name="adj" fmla="val 25000"/>
            </a:avLst>
          </a:prstGeom>
          <a:gradFill>
            <a:gsLst>
              <a:gs pos="0">
                <a:srgbClr val="BEBEBE"/>
              </a:gs>
              <a:gs pos="50000">
                <a:srgbClr val="DDDDDD"/>
              </a:gs>
              <a:gs pos="100000">
                <a:srgbClr val="BEBEBE"/>
              </a:gs>
            </a:gsLst>
            <a:lin ang="0" scaled="0"/>
          </a:gra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
                <a:solidFill>
                  <a:schemeClr val="dk1"/>
                </a:solidFill>
                <a:latin typeface="Garamond"/>
                <a:ea typeface="Garamond"/>
                <a:cs typeface="Garamond"/>
                <a:sym typeface="Garamond"/>
              </a:rPr>
              <a:t>Human 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2"/>
          <p:cNvSpPr txBox="1"/>
          <p:nvPr/>
        </p:nvSpPr>
        <p:spPr>
          <a:xfrm>
            <a:off x="514350" y="7107237"/>
            <a:ext cx="158700" cy="2175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900"/>
              <a:buFont typeface="Garamond"/>
              <a:buNone/>
            </a:pPr>
            <a:fld id="{00000000-1234-1234-1234-123412341234}" type="slidenum">
              <a:rPr lang="en-US" sz="900" b="0" i="0" u="none">
                <a:solidFill>
                  <a:srgbClr val="000000"/>
                </a:solidFill>
                <a:latin typeface="Garamond"/>
                <a:ea typeface="Garamond"/>
                <a:cs typeface="Garamond"/>
                <a:sym typeface="Garamond"/>
              </a:rPr>
              <a:t>8</a:t>
            </a:fld>
            <a:endParaRPr sz="1800">
              <a:solidFill>
                <a:schemeClr val="dk1"/>
              </a:solidFill>
              <a:latin typeface="Calibri"/>
              <a:ea typeface="Calibri"/>
              <a:cs typeface="Calibri"/>
              <a:sym typeface="Calibri"/>
            </a:endParaRPr>
          </a:p>
        </p:txBody>
      </p:sp>
      <p:sp>
        <p:nvSpPr>
          <p:cNvPr id="229" name="Google Shape;229;p22"/>
          <p:cNvSpPr txBox="1">
            <a:spLocks noGrp="1"/>
          </p:cNvSpPr>
          <p:nvPr>
            <p:ph type="title"/>
          </p:nvPr>
        </p:nvSpPr>
        <p:spPr>
          <a:xfrm>
            <a:off x="254400" y="163625"/>
            <a:ext cx="8782800" cy="5901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3000"/>
              <a:buFont typeface="Garamond"/>
              <a:buNone/>
            </a:pPr>
            <a:r>
              <a:rPr lang="en-US" sz="3200">
                <a:solidFill>
                  <a:srgbClr val="000000"/>
                </a:solidFill>
              </a:rPr>
              <a:t>… Enhanced With Knowledge Management Services</a:t>
            </a:r>
            <a:endParaRPr sz="3200"/>
          </a:p>
        </p:txBody>
      </p:sp>
      <p:sp>
        <p:nvSpPr>
          <p:cNvPr id="230" name="Google Shape;230;p22"/>
          <p:cNvSpPr txBox="1">
            <a:spLocks noGrp="1"/>
          </p:cNvSpPr>
          <p:nvPr>
            <p:ph type="body" idx="1"/>
          </p:nvPr>
        </p:nvSpPr>
        <p:spPr>
          <a:xfrm>
            <a:off x="628650" y="961593"/>
            <a:ext cx="7886700" cy="5215500"/>
          </a:xfrm>
          <a:prstGeom prst="rect">
            <a:avLst/>
          </a:prstGeom>
          <a:noFill/>
          <a:ln>
            <a:noFill/>
          </a:ln>
        </p:spPr>
        <p:txBody>
          <a:bodyPr spcFirstLastPara="1" wrap="square" lIns="91425" tIns="45700" rIns="91425" bIns="45700" anchor="t" anchorCtr="0">
            <a:noAutofit/>
          </a:bodyPr>
          <a:lstStyle/>
          <a:p>
            <a:pPr marL="228600" lvl="0" indent="-218440" algn="l" rtl="0">
              <a:lnSpc>
                <a:spcPct val="100000"/>
              </a:lnSpc>
              <a:spcBef>
                <a:spcPts val="0"/>
              </a:spcBef>
              <a:spcAft>
                <a:spcPts val="0"/>
              </a:spcAft>
              <a:buClr>
                <a:srgbClr val="6B0B1F"/>
              </a:buClr>
              <a:buSzPts val="2000"/>
              <a:buFont typeface="Arial"/>
              <a:buChar char="•"/>
            </a:pPr>
            <a:r>
              <a:rPr lang="en-US">
                <a:solidFill>
                  <a:srgbClr val="000000"/>
                </a:solidFill>
              </a:rPr>
              <a:t>The domain expertise that drives patient care, outcomes and value can be represented as knowledge artifacts</a:t>
            </a:r>
            <a:endParaRPr/>
          </a:p>
          <a:p>
            <a:pPr marL="228600" lvl="0" indent="-218440" algn="l" rtl="0">
              <a:lnSpc>
                <a:spcPct val="100000"/>
              </a:lnSpc>
              <a:spcBef>
                <a:spcPts val="1000"/>
              </a:spcBef>
              <a:spcAft>
                <a:spcPts val="0"/>
              </a:spcAft>
              <a:buClr>
                <a:srgbClr val="6B0B1F"/>
              </a:buClr>
              <a:buSzPts val="2000"/>
              <a:buFont typeface="Arial"/>
              <a:buChar char="•"/>
            </a:pPr>
            <a:r>
              <a:rPr lang="en-US">
                <a:solidFill>
                  <a:schemeClr val="dk1"/>
                </a:solidFill>
                <a:latin typeface="Garamond"/>
                <a:ea typeface="Garamond"/>
                <a:cs typeface="Garamond"/>
                <a:sym typeface="Garamond"/>
              </a:rPr>
              <a:t>Knowledge management services can deploy and execute those artifacts</a:t>
            </a:r>
            <a:endParaRPr/>
          </a:p>
          <a:p>
            <a:pPr marL="228600" marR="0" lvl="0" indent="-218440" algn="l" rtl="0">
              <a:lnSpc>
                <a:spcPct val="100000"/>
              </a:lnSpc>
              <a:spcBef>
                <a:spcPts val="1000"/>
              </a:spcBef>
              <a:spcAft>
                <a:spcPts val="0"/>
              </a:spcAft>
              <a:buClr>
                <a:srgbClr val="6B0B1F"/>
              </a:buClr>
              <a:buSzPts val="2000"/>
              <a:buFont typeface="Arial"/>
              <a:buChar char="•"/>
            </a:pPr>
            <a:r>
              <a:rPr lang="en-US" sz="2000">
                <a:solidFill>
                  <a:schemeClr val="dk1"/>
                </a:solidFill>
                <a:latin typeface="Garamond"/>
                <a:ea typeface="Garamond"/>
                <a:cs typeface="Garamond"/>
                <a:sym typeface="Garamond"/>
              </a:rPr>
              <a:t>Designed to extend SOA systems with configurable reasoning and workflow functionality</a:t>
            </a:r>
            <a:endParaRPr>
              <a:solidFill>
                <a:schemeClr val="dk1"/>
              </a:solidFill>
              <a:latin typeface="Garamond"/>
              <a:ea typeface="Garamond"/>
              <a:cs typeface="Garamond"/>
              <a:sym typeface="Garamond"/>
            </a:endParaRPr>
          </a:p>
          <a:p>
            <a:pPr marL="228600" marR="0" lvl="0" indent="-218440" algn="l" rtl="0">
              <a:lnSpc>
                <a:spcPct val="100000"/>
              </a:lnSpc>
              <a:spcBef>
                <a:spcPts val="1000"/>
              </a:spcBef>
              <a:spcAft>
                <a:spcPts val="1000"/>
              </a:spcAft>
              <a:buClr>
                <a:srgbClr val="6B0B1F"/>
              </a:buClr>
              <a:buSzPts val="2000"/>
              <a:buFont typeface="Arial"/>
              <a:buChar char="•"/>
            </a:pPr>
            <a:r>
              <a:rPr lang="en-US">
                <a:solidFill>
                  <a:srgbClr val="000000"/>
                </a:solidFill>
                <a:latin typeface="Garamond"/>
                <a:ea typeface="Garamond"/>
                <a:cs typeface="Garamond"/>
                <a:sym typeface="Garamond"/>
              </a:rPr>
              <a:t>K</a:t>
            </a:r>
            <a:r>
              <a:rPr lang="en-US" sz="2000">
                <a:solidFill>
                  <a:srgbClr val="000000"/>
                </a:solidFill>
                <a:latin typeface="Garamond"/>
                <a:ea typeface="Garamond"/>
                <a:cs typeface="Garamond"/>
                <a:sym typeface="Garamond"/>
              </a:rPr>
              <a:t>nowledge management systems are designed to identify, execute, monitor and share an enterprise's critical </a:t>
            </a:r>
            <a:r>
              <a:rPr lang="en-US" sz="2000" u="sng">
                <a:solidFill>
                  <a:srgbClr val="000000"/>
                </a:solidFill>
                <a:latin typeface="Garamond"/>
                <a:ea typeface="Garamond"/>
                <a:cs typeface="Garamond"/>
                <a:sym typeface="Garamond"/>
              </a:rPr>
              <a:t>information</a:t>
            </a:r>
            <a:r>
              <a:rPr lang="en-US" sz="2000">
                <a:solidFill>
                  <a:srgbClr val="000000"/>
                </a:solidFill>
                <a:latin typeface="Garamond"/>
                <a:ea typeface="Garamond"/>
                <a:cs typeface="Garamond"/>
                <a:sym typeface="Garamond"/>
              </a:rPr>
              <a:t> assets</a:t>
            </a:r>
            <a:endParaRPr>
              <a:solidFill>
                <a:srgbClr val="000000"/>
              </a:solidFill>
              <a:latin typeface="Garamond"/>
              <a:ea typeface="Garamond"/>
              <a:cs typeface="Garamond"/>
              <a:sym typeface="Garamond"/>
            </a:endParaRPr>
          </a:p>
        </p:txBody>
      </p:sp>
      <p:pic>
        <p:nvPicPr>
          <p:cNvPr id="231" name="Google Shape;231;p22"/>
          <p:cNvPicPr preferRelativeResize="0"/>
          <p:nvPr/>
        </p:nvPicPr>
        <p:blipFill rotWithShape="1">
          <a:blip r:embed="rId3">
            <a:alphaModFix/>
          </a:blip>
          <a:srcRect/>
          <a:stretch/>
        </p:blipFill>
        <p:spPr>
          <a:xfrm>
            <a:off x="206000" y="3647705"/>
            <a:ext cx="8940526" cy="3104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33"/>
          <p:cNvPicPr preferRelativeResize="0"/>
          <p:nvPr/>
        </p:nvPicPr>
        <p:blipFill rotWithShape="1">
          <a:blip r:embed="rId3">
            <a:alphaModFix/>
          </a:blip>
          <a:srcRect/>
          <a:stretch/>
        </p:blipFill>
        <p:spPr>
          <a:xfrm>
            <a:off x="261744" y="1041400"/>
            <a:ext cx="8608342" cy="4762500"/>
          </a:xfrm>
          <a:prstGeom prst="rect">
            <a:avLst/>
          </a:prstGeom>
          <a:noFill/>
          <a:ln>
            <a:noFill/>
          </a:ln>
        </p:spPr>
      </p:pic>
      <p:sp>
        <p:nvSpPr>
          <p:cNvPr id="409" name="Google Shape;409;p33"/>
          <p:cNvSpPr txBox="1"/>
          <p:nvPr/>
        </p:nvSpPr>
        <p:spPr>
          <a:xfrm>
            <a:off x="261751" y="127000"/>
            <a:ext cx="8099400" cy="914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3600">
                <a:solidFill>
                  <a:schemeClr val="dk1"/>
                </a:solidFill>
                <a:latin typeface="Calibri"/>
                <a:ea typeface="Calibri"/>
                <a:cs typeface="Calibri"/>
                <a:sym typeface="Calibri"/>
              </a:rPr>
              <a:t>SERVICE ORIENTED ARCHITECTURE (SOA)</a:t>
            </a:r>
            <a:endParaRPr/>
          </a:p>
        </p:txBody>
      </p:sp>
      <p:sp>
        <p:nvSpPr>
          <p:cNvPr id="410" name="Google Shape;410;p33"/>
          <p:cNvSpPr txBox="1">
            <a:spLocks noGrp="1"/>
          </p:cNvSpPr>
          <p:nvPr>
            <p:ph type="title"/>
          </p:nvPr>
        </p:nvSpPr>
        <p:spPr>
          <a:xfrm>
            <a:off x="628650" y="185738"/>
            <a:ext cx="7886700" cy="5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2582</Words>
  <Application>Microsoft Macintosh PowerPoint</Application>
  <PresentationFormat>On-screen Show (4:3)</PresentationFormat>
  <Paragraphs>329</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Current State</vt:lpstr>
      <vt:lpstr>Registries: Similar Challenges</vt:lpstr>
      <vt:lpstr>Managed Complexity -An Achievable Reality</vt:lpstr>
      <vt:lpstr>Deploying Multiple Digital Services</vt:lpstr>
      <vt:lpstr>SOA Architecture For Healthcare...</vt:lpstr>
      <vt:lpstr>… Enhanced With Knowledge Management Services</vt:lpstr>
      <vt:lpstr>PowerPoint Presentation</vt:lpstr>
      <vt:lpstr>Service Oriented Architecture A Rational Approach</vt:lpstr>
      <vt:lpstr>Platform as a Service Model</vt:lpstr>
      <vt:lpstr>Why consider a Platform Approach?</vt:lpstr>
      <vt:lpstr>Key objectives for the initiatives</vt:lpstr>
      <vt:lpstr>Registry API Proposal</vt:lpstr>
      <vt:lpstr>Objective #1</vt:lpstr>
      <vt:lpstr>Objective #2</vt:lpstr>
      <vt:lpstr>Objective #3</vt:lpstr>
      <vt:lpstr>Registry Services</vt:lpstr>
      <vt:lpstr>Value Proposition For Current Registries</vt:lpstr>
      <vt:lpstr> Near Term Implications</vt:lpstr>
      <vt:lpstr> Longer Term Implications</vt:lpstr>
      <vt:lpstr>Major initiatives</vt:lpstr>
      <vt:lpstr>PowerPoint Presentation</vt:lpstr>
      <vt:lpstr>Logica Health SOA Platform</vt:lpstr>
      <vt:lpstr>Motivations</vt:lpstr>
      <vt:lpstr>Intentions</vt:lpstr>
      <vt:lpstr>Desired characteristics</vt:lpstr>
      <vt:lpstr>Relevance within Logica Health</vt:lpstr>
      <vt:lpstr>Candidate “Services”</vt:lpstr>
      <vt:lpstr>Expected deliverables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Oscar Diaz</cp:lastModifiedBy>
  <cp:revision>9</cp:revision>
  <dcterms:modified xsi:type="dcterms:W3CDTF">2019-10-08T09:18:59Z</dcterms:modified>
</cp:coreProperties>
</file>