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5" r:id="rId30"/>
    <p:sldId id="286" r:id="rId31"/>
    <p:sldId id="284" r:id="rId32"/>
    <p:sldId id="297" r:id="rId33"/>
    <p:sldId id="287" r:id="rId34"/>
    <p:sldId id="291" r:id="rId35"/>
    <p:sldId id="288" r:id="rId36"/>
    <p:sldId id="289" r:id="rId37"/>
    <p:sldId id="290" r:id="rId38"/>
    <p:sldId id="292" r:id="rId39"/>
    <p:sldId id="295" r:id="rId40"/>
    <p:sldId id="293" r:id="rId41"/>
    <p:sldId id="294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188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9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39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258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619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686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75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31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027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59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35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4D23-4C87-4F6E-B518-AEBAD2FBBF8F}" type="datetimeFigureOut">
              <a:rPr lang="en-AU" smtClean="0"/>
              <a:t>7/07/2014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742D1-DAD8-4947-9F02-6F3AF15CE9A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329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nicalelement.com/#/20130723/Intermountain/StandardLabOb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FHIR and HSPC Meeting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July </a:t>
            </a:r>
            <a:r>
              <a:rPr lang="en-AU" dirty="0" smtClean="0"/>
              <a:t>7</a:t>
            </a:r>
          </a:p>
          <a:p>
            <a:r>
              <a:rPr lang="en-AU" dirty="0" smtClean="0"/>
              <a:t>Grahame Grieve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24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Artifacts</a:t>
            </a:r>
            <a:r>
              <a:rPr lang="en-AU" dirty="0" smtClean="0"/>
              <a:t> for DCMs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Profile + </a:t>
            </a:r>
            <a:r>
              <a:rPr lang="en-AU" dirty="0" err="1" smtClean="0"/>
              <a:t>Valuesets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Whether or not it’s a base resource</a:t>
            </a:r>
          </a:p>
          <a:p>
            <a:r>
              <a:rPr lang="en-AU" dirty="0" smtClean="0"/>
              <a:t>Base resources 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re not derived from an existing resource</a:t>
            </a:r>
          </a:p>
          <a:p>
            <a:pPr lvl="1"/>
            <a:r>
              <a:rPr lang="en-AU" dirty="0"/>
              <a:t>G</a:t>
            </a:r>
            <a:r>
              <a:rPr lang="en-AU" dirty="0" smtClean="0"/>
              <a:t>et treated differently by engineering layer</a:t>
            </a:r>
          </a:p>
          <a:p>
            <a:pPr lvl="1"/>
            <a:r>
              <a:rPr lang="en-AU" dirty="0" smtClean="0"/>
              <a:t>Must be approved by HL7 processes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70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Brief Profile Tutorial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Metadata (based on HL7 template specification / ISO 11179 / 13606)</a:t>
            </a:r>
          </a:p>
          <a:p>
            <a:r>
              <a:rPr lang="en-AU" dirty="0" smtClean="0"/>
              <a:t>0..* </a:t>
            </a:r>
            <a:r>
              <a:rPr lang="en-AU" dirty="0" smtClean="0"/>
              <a:t>Extension Definitions</a:t>
            </a:r>
            <a:endParaRPr lang="en-AU" dirty="0" smtClean="0"/>
          </a:p>
          <a:p>
            <a:r>
              <a:rPr lang="en-AU" dirty="0" smtClean="0"/>
              <a:t>0..* Structure Constraints</a:t>
            </a:r>
          </a:p>
          <a:p>
            <a:pPr lvl="1"/>
            <a:r>
              <a:rPr lang="en-AU" dirty="0" smtClean="0"/>
              <a:t>Element usage rules (cardinality, type, invariants)</a:t>
            </a:r>
          </a:p>
          <a:p>
            <a:pPr lvl="1"/>
            <a:r>
              <a:rPr lang="en-AU" dirty="0" smtClean="0"/>
              <a:t>Changed definitions &amp; mappings</a:t>
            </a:r>
          </a:p>
          <a:p>
            <a:pPr lvl="1"/>
            <a:r>
              <a:rPr lang="en-AU" dirty="0" smtClean="0"/>
              <a:t>Search parameters</a:t>
            </a:r>
          </a:p>
          <a:p>
            <a:r>
              <a:rPr lang="en-AU" dirty="0" smtClean="0"/>
              <a:t>0..* Query </a:t>
            </a:r>
            <a:r>
              <a:rPr lang="en-AU" dirty="0" smtClean="0"/>
              <a:t>definitions </a:t>
            </a:r>
            <a:r>
              <a:rPr lang="en-AU" sz="2000" i="1" dirty="0" smtClean="0"/>
              <a:t>(not hereafter relevant?)</a:t>
            </a:r>
            <a:endParaRPr lang="en-AU" i="1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82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1"/>
            <a:ext cx="7920880" cy="688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32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Structure Constraint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Name – human name (= DCM name)</a:t>
            </a:r>
          </a:p>
          <a:p>
            <a:r>
              <a:rPr lang="en-AU" dirty="0" smtClean="0"/>
              <a:t>Type – underlying FHIR type this is based on</a:t>
            </a:r>
          </a:p>
          <a:p>
            <a:r>
              <a:rPr lang="en-AU" dirty="0" smtClean="0"/>
              <a:t>Base – profile this derives from</a:t>
            </a:r>
          </a:p>
          <a:p>
            <a:r>
              <a:rPr lang="en-AU" dirty="0" smtClean="0"/>
              <a:t>Differential </a:t>
            </a:r>
          </a:p>
          <a:p>
            <a:pPr lvl="1"/>
            <a:r>
              <a:rPr lang="en-AU" dirty="0" smtClean="0"/>
              <a:t>What this constraint says compared to base</a:t>
            </a:r>
          </a:p>
          <a:p>
            <a:r>
              <a:rPr lang="en-AU" dirty="0" smtClean="0"/>
              <a:t>Snapshot</a:t>
            </a:r>
          </a:p>
          <a:p>
            <a:pPr lvl="1"/>
            <a:r>
              <a:rPr lang="en-AU" dirty="0" smtClean="0"/>
              <a:t>What the outcome of applying this constraint to base is</a:t>
            </a:r>
          </a:p>
        </p:txBody>
      </p:sp>
    </p:spTree>
    <p:extLst>
      <p:ext uri="{BB962C8B-B14F-4D97-AF65-F5344CB8AC3E}">
        <p14:creationId xmlns:p14="http://schemas.microsoft.com/office/powerpoint/2010/main" val="25200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Differential vs Snapshot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Base (snapshot)</a:t>
            </a:r>
          </a:p>
          <a:p>
            <a:pPr lvl="1"/>
            <a:r>
              <a:rPr lang="en-AU" dirty="0" smtClean="0"/>
              <a:t>a : string [0</a:t>
            </a:r>
            <a:r>
              <a:rPr lang="en-AU" dirty="0" smtClean="0"/>
              <a:t>..*] name</a:t>
            </a:r>
            <a:endParaRPr lang="en-AU" dirty="0" smtClean="0"/>
          </a:p>
          <a:p>
            <a:pPr lvl="1"/>
            <a:r>
              <a:rPr lang="en-AU" dirty="0" smtClean="0"/>
              <a:t>b : string or integer [0..1</a:t>
            </a:r>
            <a:r>
              <a:rPr lang="en-AU" dirty="0" smtClean="0"/>
              <a:t>] amount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Differential</a:t>
            </a:r>
          </a:p>
          <a:p>
            <a:pPr lvl="1"/>
            <a:r>
              <a:rPr lang="en-AU" dirty="0" smtClean="0"/>
              <a:t>b : integer [1..1</a:t>
            </a:r>
            <a:r>
              <a:rPr lang="en-AU" dirty="0" smtClean="0"/>
              <a:t>] volume in mL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Snapshot</a:t>
            </a:r>
          </a:p>
          <a:p>
            <a:pPr lvl="1"/>
            <a:r>
              <a:rPr lang="en-AU" dirty="0" smtClean="0"/>
              <a:t>a : string [0</a:t>
            </a:r>
            <a:r>
              <a:rPr lang="en-AU" dirty="0" smtClean="0"/>
              <a:t>..*] name</a:t>
            </a:r>
            <a:endParaRPr lang="en-AU" dirty="0" smtClean="0"/>
          </a:p>
          <a:p>
            <a:pPr lvl="1"/>
            <a:r>
              <a:rPr lang="en-AU" dirty="0" smtClean="0"/>
              <a:t>b : </a:t>
            </a:r>
            <a:r>
              <a:rPr lang="en-AU" dirty="0" smtClean="0"/>
              <a:t>integer [1..</a:t>
            </a:r>
            <a:r>
              <a:rPr lang="en-AU" dirty="0" smtClean="0"/>
              <a:t>1</a:t>
            </a:r>
            <a:r>
              <a:rPr lang="en-AU" dirty="0" smtClean="0"/>
              <a:t>] volume in Ml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586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Differential vs Snapshot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Differential is an author’s view</a:t>
            </a:r>
          </a:p>
          <a:p>
            <a:pPr lvl="1"/>
            <a:r>
              <a:rPr lang="en-AU" dirty="0" smtClean="0"/>
              <a:t>What does this constraint mean to say?</a:t>
            </a:r>
          </a:p>
          <a:p>
            <a:pPr lvl="1"/>
            <a:r>
              <a:rPr lang="en-AU" dirty="0" smtClean="0"/>
              <a:t>How should I think about this constraint? </a:t>
            </a:r>
          </a:p>
          <a:p>
            <a:r>
              <a:rPr lang="en-AU" dirty="0" smtClean="0"/>
              <a:t>Snapshot is a users view</a:t>
            </a:r>
          </a:p>
          <a:p>
            <a:pPr lvl="1"/>
            <a:r>
              <a:rPr lang="en-AU" dirty="0" smtClean="0"/>
              <a:t>Is this instance conformant to this constraint? </a:t>
            </a:r>
          </a:p>
          <a:p>
            <a:endParaRPr lang="en-AU" dirty="0"/>
          </a:p>
          <a:p>
            <a:r>
              <a:rPr lang="en-AU" dirty="0" smtClean="0"/>
              <a:t>Generating the snapshot is moderately tricky</a:t>
            </a:r>
          </a:p>
          <a:p>
            <a:pPr lvl="1"/>
            <a:r>
              <a:rPr lang="en-AU" dirty="0" smtClean="0"/>
              <a:t>FHIR project provides libraries and servers to do it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029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Leveraging Profiles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FHIR Project provides (or will do):</a:t>
            </a:r>
          </a:p>
          <a:p>
            <a:r>
              <a:rPr lang="en-AU" dirty="0" smtClean="0"/>
              <a:t>Renderer – shows a profile to a human</a:t>
            </a:r>
          </a:p>
          <a:p>
            <a:r>
              <a:rPr lang="en-AU" dirty="0" smtClean="0"/>
              <a:t>Validator (tests conformance)</a:t>
            </a:r>
          </a:p>
          <a:p>
            <a:r>
              <a:rPr lang="en-AU" dirty="0" smtClean="0"/>
              <a:t>Questionnaire Builder (e.g. Simple UI builder)</a:t>
            </a:r>
          </a:p>
          <a:p>
            <a:r>
              <a:rPr lang="en-AU" dirty="0" smtClean="0"/>
              <a:t>Code generators (Java, C</a:t>
            </a:r>
            <a:r>
              <a:rPr lang="en-AU" dirty="0" smtClean="0"/>
              <a:t>#, XSLT, </a:t>
            </a:r>
            <a:r>
              <a:rPr lang="en-AU" dirty="0" err="1" smtClean="0"/>
              <a:t>etc</a:t>
            </a:r>
            <a:r>
              <a:rPr lang="en-AU" dirty="0" smtClean="0"/>
              <a:t>)</a:t>
            </a:r>
          </a:p>
          <a:p>
            <a:r>
              <a:rPr lang="en-AU" dirty="0" smtClean="0"/>
              <a:t>Full featured repository (Private or </a:t>
            </a:r>
            <a:r>
              <a:rPr lang="en-AU" dirty="0" smtClean="0"/>
              <a:t>Public</a:t>
            </a:r>
            <a:r>
              <a:rPr lang="en-AU" dirty="0" smtClean="0"/>
              <a:t>) </a:t>
            </a:r>
          </a:p>
          <a:p>
            <a:r>
              <a:rPr lang="en-AU" dirty="0" smtClean="0"/>
              <a:t>Publishing Tooling for Implementation Guides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974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Authoring Profiles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Options for Authoring Profiles:</a:t>
            </a:r>
          </a:p>
          <a:p>
            <a:r>
              <a:rPr lang="en-AU" dirty="0" smtClean="0"/>
              <a:t>Edit XML by hand (for weenies like me)</a:t>
            </a:r>
          </a:p>
          <a:p>
            <a:r>
              <a:rPr lang="en-AU" dirty="0" smtClean="0"/>
              <a:t>Use FHIR Project Tools:</a:t>
            </a:r>
          </a:p>
          <a:p>
            <a:pPr lvl="1"/>
            <a:r>
              <a:rPr lang="en-AU" dirty="0" smtClean="0"/>
              <a:t>Profile Editor (Forge) – Furore (Chicago)</a:t>
            </a:r>
          </a:p>
          <a:p>
            <a:pPr lvl="1"/>
            <a:r>
              <a:rPr lang="en-AU" dirty="0" err="1" smtClean="0"/>
              <a:t>ValueSet</a:t>
            </a:r>
            <a:r>
              <a:rPr lang="en-AU" dirty="0" smtClean="0"/>
              <a:t> Editor (Me) – Already released</a:t>
            </a:r>
          </a:p>
          <a:p>
            <a:pPr lvl="1"/>
            <a:r>
              <a:rPr lang="en-AU" dirty="0" smtClean="0"/>
              <a:t>Simple UI tools for editing content directly</a:t>
            </a:r>
          </a:p>
          <a:p>
            <a:r>
              <a:rPr lang="en-AU" dirty="0" smtClean="0"/>
              <a:t>Use conversion tools from other forms</a:t>
            </a:r>
          </a:p>
          <a:p>
            <a:pPr lvl="1"/>
            <a:r>
              <a:rPr lang="en-AU" dirty="0" smtClean="0"/>
              <a:t>Leverage existing </a:t>
            </a:r>
            <a:r>
              <a:rPr lang="en-AU" dirty="0" err="1" smtClean="0"/>
              <a:t>modeling</a:t>
            </a:r>
            <a:r>
              <a:rPr lang="en-AU" dirty="0" smtClean="0"/>
              <a:t> frameworks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0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Generate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Leverage Existing knowledge, eco-systems, communities</a:t>
            </a:r>
          </a:p>
          <a:p>
            <a:r>
              <a:rPr lang="en-AU" dirty="0" smtClean="0"/>
              <a:t>Ease Interoperability with systems based on other frameworks</a:t>
            </a:r>
          </a:p>
          <a:p>
            <a:r>
              <a:rPr lang="en-AU" dirty="0" smtClean="0"/>
              <a:t>FHIR profiles are technical artefacts; other frameworks are more orientated to human level design discussions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78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Generating Profiles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Can generate resources and value sets using any tooling imaginable</a:t>
            </a:r>
          </a:p>
          <a:p>
            <a:r>
              <a:rPr lang="en-AU" dirty="0" smtClean="0"/>
              <a:t>What is generated must be valid constraints of existing resources</a:t>
            </a:r>
          </a:p>
          <a:p>
            <a:pPr lvl="1"/>
            <a:r>
              <a:rPr lang="en-AU" dirty="0" smtClean="0"/>
              <a:t>It’s not just a question of syntax</a:t>
            </a:r>
          </a:p>
          <a:p>
            <a:pPr lvl="1"/>
            <a:r>
              <a:rPr lang="en-AU" dirty="0" smtClean="0"/>
              <a:t>Design has to be based on constraints imposed by existing resources</a:t>
            </a:r>
          </a:p>
          <a:p>
            <a:pPr lvl="1"/>
            <a:r>
              <a:rPr lang="en-AU" dirty="0" smtClean="0"/>
              <a:t>You can use extensions as well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12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Agenda: DCMs and FHIR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Strategy for representing DCM content in FHIR</a:t>
            </a:r>
            <a:endParaRPr lang="en-AU" dirty="0"/>
          </a:p>
          <a:p>
            <a:pPr lvl="1"/>
            <a:r>
              <a:rPr lang="en-US" dirty="0"/>
              <a:t>How do DCMs fit within the FHIR strategy/objectives?</a:t>
            </a:r>
            <a:endParaRPr lang="en-AU" dirty="0"/>
          </a:p>
          <a:p>
            <a:pPr lvl="1"/>
            <a:r>
              <a:rPr lang="en-US" dirty="0"/>
              <a:t>Which FHIR artifacts are appropriate for representing DCMs?</a:t>
            </a:r>
            <a:endParaRPr lang="en-AU" dirty="0"/>
          </a:p>
          <a:p>
            <a:pPr lvl="1"/>
            <a:r>
              <a:rPr lang="en-US" dirty="0"/>
              <a:t>How should individual, very specific DCMs be represented?</a:t>
            </a:r>
            <a:endParaRPr lang="en-AU" dirty="0"/>
          </a:p>
          <a:p>
            <a:pPr lvl="1"/>
            <a:r>
              <a:rPr lang="en-US" dirty="0"/>
              <a:t>How should collections/panels be represented?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59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Issue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4"/>
            <a:ext cx="5760640" cy="504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630932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>
                <a:hlinkClick r:id="rId3"/>
              </a:rPr>
              <a:t>http://www.clinicalelement.com/#/20130723/Intermountain/StandardLabObs</a:t>
            </a:r>
            <a:r>
              <a:rPr lang="en-AU" dirty="0" smtClean="0"/>
              <a:t>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204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 Issue: Mappings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866480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CEM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FHIR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StandardLabObs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Observation Profile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Key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Observation.code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Comment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Observation.comments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AccessionNumber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DiagnosticReport.identifier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PlacerOrderNumber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err="1" smtClean="0"/>
                        <a:t>DiagnosticReport.order</a:t>
                      </a:r>
                      <a:r>
                        <a:rPr lang="en-AU" dirty="0" smtClean="0"/>
                        <a:t>-&gt;identifier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472036"/>
            <a:ext cx="57433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 smtClean="0"/>
              <a:t>How to handle this?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Re-organise existing source models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Propose change to FHIR resources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2800" dirty="0" smtClean="0"/>
              <a:t>Define Extensions in profile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58422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 of Profiles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What do you define profiles for? </a:t>
            </a:r>
          </a:p>
          <a:p>
            <a:r>
              <a:rPr lang="en-AU" dirty="0" smtClean="0"/>
              <a:t>Different Structures with consequences for how system handles information</a:t>
            </a:r>
          </a:p>
          <a:p>
            <a:pPr lvl="1"/>
            <a:r>
              <a:rPr lang="en-AU" dirty="0" smtClean="0"/>
              <a:t>e.g. Numerical Lab Observation, Procedure Profile</a:t>
            </a:r>
          </a:p>
          <a:p>
            <a:r>
              <a:rPr lang="en-AU" dirty="0" smtClean="0"/>
              <a:t>Different clinical cases of information</a:t>
            </a:r>
          </a:p>
          <a:p>
            <a:pPr lvl="1"/>
            <a:r>
              <a:rPr lang="en-AU" dirty="0" smtClean="0"/>
              <a:t>E.g. </a:t>
            </a:r>
            <a:r>
              <a:rPr lang="en-AU" dirty="0" err="1" smtClean="0"/>
              <a:t>Hematocrit</a:t>
            </a:r>
            <a:r>
              <a:rPr lang="en-AU" dirty="0" smtClean="0"/>
              <a:t>, Cholecystectomy</a:t>
            </a:r>
          </a:p>
          <a:p>
            <a:r>
              <a:rPr lang="en-AU" dirty="0" smtClean="0"/>
              <a:t>Different individuals </a:t>
            </a:r>
          </a:p>
          <a:p>
            <a:pPr lvl="1"/>
            <a:r>
              <a:rPr lang="en-AU" dirty="0" smtClean="0"/>
              <a:t>E.g. all procedures for John Smith, MR 123456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8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Scope of Profiles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There are a few cases where there’s a single structural profile with a few fields that differ depending on the code in first field, and thousands of codes</a:t>
            </a:r>
          </a:p>
          <a:p>
            <a:pPr lvl="1"/>
            <a:r>
              <a:rPr lang="en-AU" dirty="0" smtClean="0"/>
              <a:t>Lab Observations</a:t>
            </a:r>
          </a:p>
          <a:p>
            <a:pPr lvl="1"/>
            <a:r>
              <a:rPr lang="en-AU" dirty="0" smtClean="0"/>
              <a:t>Claims &amp; Billing</a:t>
            </a:r>
          </a:p>
          <a:p>
            <a:pPr lvl="1"/>
            <a:r>
              <a:rPr lang="en-AU" dirty="0" smtClean="0"/>
              <a:t>Medication related </a:t>
            </a:r>
          </a:p>
          <a:p>
            <a:r>
              <a:rPr lang="en-AU" dirty="0" smtClean="0"/>
              <a:t>May be more efficient to define a “profile template” and complete it from a catalogue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7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Profile/Catalogue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Profile says:</a:t>
            </a:r>
          </a:p>
          <a:p>
            <a:pPr lvl="1"/>
            <a:r>
              <a:rPr lang="en-AU" dirty="0" err="1" smtClean="0"/>
              <a:t>Observation.code</a:t>
            </a:r>
            <a:r>
              <a:rPr lang="en-AU" dirty="0" smtClean="0"/>
              <a:t> is a LOINC code from field “code” in table X</a:t>
            </a:r>
          </a:p>
          <a:p>
            <a:pPr lvl="1"/>
            <a:r>
              <a:rPr lang="en-AU" dirty="0" err="1" smtClean="0"/>
              <a:t>Observation.units</a:t>
            </a:r>
            <a:r>
              <a:rPr lang="en-AU" dirty="0" smtClean="0"/>
              <a:t> is the field “unit” for the matching code</a:t>
            </a:r>
          </a:p>
          <a:p>
            <a:pPr lvl="1"/>
            <a:r>
              <a:rPr lang="en-AU" dirty="0" err="1" smtClean="0"/>
              <a:t>Observation.referenceRange.low</a:t>
            </a:r>
            <a:r>
              <a:rPr lang="en-AU" dirty="0" smtClean="0"/>
              <a:t> is for the field “</a:t>
            </a:r>
            <a:r>
              <a:rPr lang="en-AU" dirty="0" err="1" smtClean="0"/>
              <a:t>Range.low</a:t>
            </a:r>
            <a:r>
              <a:rPr lang="en-AU" dirty="0" smtClean="0"/>
              <a:t>” for the code</a:t>
            </a:r>
            <a:endParaRPr lang="en-AU" dirty="0"/>
          </a:p>
          <a:p>
            <a:pPr lvl="1"/>
            <a:r>
              <a:rPr lang="en-AU" dirty="0" smtClean="0"/>
              <a:t>Observation is a panel, &amp;</a:t>
            </a:r>
            <a:r>
              <a:rPr lang="en-AU" dirty="0" err="1" smtClean="0"/>
              <a:t>Observation.relatedItem.target</a:t>
            </a:r>
            <a:r>
              <a:rPr lang="en-AU" dirty="0" smtClean="0"/>
              <a:t>-&gt;code is defined in detail table Y for code in X</a:t>
            </a:r>
          </a:p>
        </p:txBody>
      </p:sp>
    </p:spTree>
    <p:extLst>
      <p:ext uri="{BB962C8B-B14F-4D97-AF65-F5344CB8AC3E}">
        <p14:creationId xmlns:p14="http://schemas.microsoft.com/office/powerpoint/2010/main" val="400815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Profile / Catalogue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FHIR doesn’t have a way to do this now</a:t>
            </a:r>
          </a:p>
          <a:p>
            <a:r>
              <a:rPr lang="en-AU" dirty="0" smtClean="0"/>
              <a:t>It could be added</a:t>
            </a:r>
          </a:p>
          <a:p>
            <a:r>
              <a:rPr lang="en-AU" dirty="0" smtClean="0"/>
              <a:t>Is there a simple syntax that solves enough cases to be useful? </a:t>
            </a:r>
          </a:p>
          <a:p>
            <a:r>
              <a:rPr lang="en-AU" dirty="0" smtClean="0"/>
              <a:t>Is that a value proposition?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73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0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Agenda: Terminology Services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Terminology infrastructure requirements imposed by representing DCMs in FHIR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53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Value </a:t>
            </a:r>
            <a:r>
              <a:rPr lang="en-AU" dirty="0"/>
              <a:t>S</a:t>
            </a:r>
            <a:r>
              <a:rPr lang="en-AU" dirty="0" smtClean="0"/>
              <a:t>et Resource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Value set resource </a:t>
            </a:r>
            <a:r>
              <a:rPr lang="en-AU" dirty="0" smtClean="0"/>
              <a:t>initially </a:t>
            </a:r>
            <a:r>
              <a:rPr lang="en-AU" dirty="0" smtClean="0"/>
              <a:t>defined to support the Profile resource</a:t>
            </a:r>
          </a:p>
          <a:p>
            <a:pPr lvl="1"/>
            <a:r>
              <a:rPr lang="en-AU" dirty="0" smtClean="0"/>
              <a:t>“this set of codes here”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34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Brief Value Set Tutorial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Metadata (same as Profile)</a:t>
            </a:r>
          </a:p>
          <a:p>
            <a:r>
              <a:rPr lang="en-AU" dirty="0" smtClean="0"/>
              <a:t>0..1 </a:t>
            </a:r>
            <a:r>
              <a:rPr lang="en-AU" dirty="0" err="1" smtClean="0"/>
              <a:t>Inlined</a:t>
            </a:r>
            <a:r>
              <a:rPr lang="en-AU" dirty="0" smtClean="0"/>
              <a:t> code system definition</a:t>
            </a:r>
          </a:p>
          <a:p>
            <a:r>
              <a:rPr lang="en-AU" dirty="0" smtClean="0"/>
              <a:t>0..* Composition Statements</a:t>
            </a:r>
          </a:p>
          <a:p>
            <a:pPr lvl="1"/>
            <a:r>
              <a:rPr lang="en-AU" dirty="0" smtClean="0"/>
              <a:t>Include other value sets</a:t>
            </a:r>
          </a:p>
          <a:p>
            <a:pPr lvl="1"/>
            <a:r>
              <a:rPr lang="en-AU" dirty="0" smtClean="0"/>
              <a:t>In/Exclude some or all codes from a </a:t>
            </a:r>
            <a:r>
              <a:rPr lang="en-AU" dirty="0" err="1" smtClean="0"/>
              <a:t>codesystem</a:t>
            </a:r>
            <a:endParaRPr lang="en-AU" dirty="0" smtClean="0"/>
          </a:p>
          <a:p>
            <a:pPr lvl="1"/>
            <a:r>
              <a:rPr lang="en-AU" dirty="0" smtClean="0"/>
              <a:t>In/Exclude codes based on </a:t>
            </a:r>
            <a:r>
              <a:rPr lang="en-AU" dirty="0" err="1" smtClean="0"/>
              <a:t>codesystem</a:t>
            </a:r>
            <a:r>
              <a:rPr lang="en-AU" dirty="0" smtClean="0"/>
              <a:t> properties</a:t>
            </a:r>
          </a:p>
          <a:p>
            <a:r>
              <a:rPr lang="en-AU" dirty="0" smtClean="0"/>
              <a:t>0..1 Expansion </a:t>
            </a:r>
            <a:r>
              <a:rPr lang="en-AU" sz="2800" dirty="0" smtClean="0"/>
              <a:t>(=actual content at a given time)</a:t>
            </a:r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20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FHIR Scope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FHIR is a platform specification</a:t>
            </a:r>
          </a:p>
          <a:p>
            <a:r>
              <a:rPr lang="en-AU" dirty="0" smtClean="0"/>
              <a:t>Wide set of uses, general purpose</a:t>
            </a:r>
          </a:p>
          <a:p>
            <a:r>
              <a:rPr lang="en-AU" dirty="0" smtClean="0"/>
              <a:t>Intended to allow re-use of common infrastructure</a:t>
            </a:r>
          </a:p>
          <a:p>
            <a:r>
              <a:rPr lang="en-AU" dirty="0" smtClean="0"/>
              <a:t>Implementation Guides to describe specific use</a:t>
            </a:r>
          </a:p>
          <a:p>
            <a:pPr lvl="1"/>
            <a:r>
              <a:rPr lang="en-AU" dirty="0" smtClean="0"/>
              <a:t>National Standards, Projects</a:t>
            </a:r>
          </a:p>
          <a:p>
            <a:pPr lvl="1"/>
            <a:r>
              <a:rPr lang="en-AU" dirty="0" smtClean="0"/>
              <a:t>Institutional Policy, Vendor Implementations</a:t>
            </a:r>
          </a:p>
          <a:p>
            <a:pPr lvl="1"/>
            <a:r>
              <a:rPr lang="en-AU" dirty="0" smtClean="0"/>
              <a:t>Clinical Specialities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098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208912" cy="680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7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Value Set Resource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Examples – from specification / IHC set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92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Inducting a Code system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What URI will be used to identify it?</a:t>
            </a:r>
          </a:p>
          <a:p>
            <a:r>
              <a:rPr lang="en-AU" dirty="0" smtClean="0"/>
              <a:t>What are valid codes? (syntax, expression?)</a:t>
            </a:r>
          </a:p>
          <a:p>
            <a:r>
              <a:rPr lang="en-AU" dirty="0" smtClean="0"/>
              <a:t>What are valid display names? </a:t>
            </a:r>
          </a:p>
          <a:p>
            <a:r>
              <a:rPr lang="en-AU" dirty="0" smtClean="0"/>
              <a:t>What properties can be used to define extensional value sets?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4168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Leveraging Value Sets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FHIR Project provides (or will do):</a:t>
            </a:r>
          </a:p>
          <a:p>
            <a:r>
              <a:rPr lang="en-AU" dirty="0" smtClean="0"/>
              <a:t>Renderer – shows a value set to a human</a:t>
            </a:r>
          </a:p>
          <a:p>
            <a:r>
              <a:rPr lang="en-AU" dirty="0" smtClean="0"/>
              <a:t>Value Set Expansion (code &amp; server)</a:t>
            </a:r>
          </a:p>
          <a:p>
            <a:pPr lvl="1"/>
            <a:r>
              <a:rPr lang="en-AU" dirty="0" smtClean="0"/>
              <a:t>Including with text filtering for UI support</a:t>
            </a:r>
          </a:p>
          <a:p>
            <a:r>
              <a:rPr lang="en-AU" dirty="0" smtClean="0"/>
              <a:t>Conformance Testing (code &amp; server</a:t>
            </a:r>
            <a:r>
              <a:rPr lang="en-AU" dirty="0" smtClean="0"/>
              <a:t>)</a:t>
            </a:r>
          </a:p>
          <a:p>
            <a:r>
              <a:rPr lang="en-AU" dirty="0" smtClean="0"/>
              <a:t>Full blown terminology server (open source)</a:t>
            </a:r>
            <a:endParaRPr lang="en-AU" dirty="0" smtClean="0"/>
          </a:p>
          <a:p>
            <a:r>
              <a:rPr lang="en-AU" dirty="0" smtClean="0"/>
              <a:t>Full featured repository (Private or public) </a:t>
            </a:r>
          </a:p>
          <a:p>
            <a:r>
              <a:rPr lang="en-AU" dirty="0" smtClean="0"/>
              <a:t>All with full mapping support (</a:t>
            </a:r>
            <a:r>
              <a:rPr lang="en-AU" dirty="0" err="1" smtClean="0"/>
              <a:t>ConceptMap</a:t>
            </a:r>
            <a:r>
              <a:rPr lang="en-AU" dirty="0" smtClean="0"/>
              <a:t> resource)</a:t>
            </a:r>
          </a:p>
        </p:txBody>
      </p:sp>
    </p:spTree>
    <p:extLst>
      <p:ext uri="{BB962C8B-B14F-4D97-AF65-F5344CB8AC3E}">
        <p14:creationId xmlns:p14="http://schemas.microsoft.com/office/powerpoint/2010/main" val="7591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Generating Value Sets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Value sets based on underlying common HL7 notions (e.g. v3 core principles)</a:t>
            </a:r>
          </a:p>
          <a:p>
            <a:r>
              <a:rPr lang="en-AU" dirty="0" smtClean="0"/>
              <a:t>Have specific packaging &amp; identification policy</a:t>
            </a:r>
          </a:p>
          <a:p>
            <a:r>
              <a:rPr lang="en-AU" dirty="0" smtClean="0"/>
              <a:t>Metadata requirements purposefully loose</a:t>
            </a:r>
          </a:p>
          <a:p>
            <a:pPr lvl="1"/>
            <a:r>
              <a:rPr lang="en-AU" dirty="0" smtClean="0"/>
              <a:t>HL7 has a “value set registry profile”</a:t>
            </a:r>
          </a:p>
          <a:p>
            <a:r>
              <a:rPr lang="en-AU" dirty="0" smtClean="0"/>
              <a:t>Are intended to be implementable as a facade over CTS2 </a:t>
            </a:r>
            <a:r>
              <a:rPr lang="en-AU" sz="2800" dirty="0" smtClean="0"/>
              <a:t>(not done yet)</a:t>
            </a:r>
          </a:p>
          <a:p>
            <a:r>
              <a:rPr lang="en-AU" dirty="0"/>
              <a:t>Intended to allow easy generation of </a:t>
            </a:r>
            <a:r>
              <a:rPr lang="en-AU" dirty="0" err="1" smtClean="0"/>
              <a:t>valuesets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59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Functions for Value Sets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Support the conformance process:</a:t>
            </a:r>
          </a:p>
          <a:p>
            <a:pPr lvl="1"/>
            <a:r>
              <a:rPr lang="en-AU" dirty="0" smtClean="0"/>
              <a:t>May be design time functionality only</a:t>
            </a:r>
          </a:p>
          <a:p>
            <a:r>
              <a:rPr lang="en-AU" dirty="0" smtClean="0"/>
              <a:t>Provide Run time services (optional):</a:t>
            </a:r>
          </a:p>
          <a:p>
            <a:pPr lvl="1"/>
            <a:r>
              <a:rPr lang="en-AU" dirty="0" smtClean="0"/>
              <a:t>Populate UI from value set expansion</a:t>
            </a:r>
          </a:p>
          <a:p>
            <a:pPr lvl="1"/>
            <a:r>
              <a:rPr lang="en-AU" dirty="0" smtClean="0"/>
              <a:t>Test value set membership</a:t>
            </a:r>
          </a:p>
          <a:p>
            <a:r>
              <a:rPr lang="en-AU" dirty="0" smtClean="0"/>
              <a:t>Use from operational resources:</a:t>
            </a:r>
          </a:p>
          <a:p>
            <a:pPr lvl="1"/>
            <a:r>
              <a:rPr lang="en-AU" dirty="0" smtClean="0"/>
              <a:t>Questionnaire, Device, Coding data type</a:t>
            </a:r>
          </a:p>
          <a:p>
            <a:pPr lvl="1"/>
            <a:r>
              <a:rPr lang="en-AU" dirty="0" smtClean="0"/>
              <a:t>Value set is part of medical record</a:t>
            </a:r>
          </a:p>
          <a:p>
            <a:pPr lvl="1"/>
            <a:r>
              <a:rPr lang="en-AU" dirty="0" smtClean="0"/>
              <a:t>Does not require services, but can leverage them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94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Terminologies and HSPC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HSPC needs value sets &amp; </a:t>
            </a:r>
            <a:r>
              <a:rPr lang="en-AU" dirty="0" err="1" smtClean="0"/>
              <a:t>Tx</a:t>
            </a:r>
            <a:r>
              <a:rPr lang="en-AU" dirty="0" smtClean="0"/>
              <a:t> </a:t>
            </a:r>
            <a:r>
              <a:rPr lang="en-AU" dirty="0"/>
              <a:t>s</a:t>
            </a:r>
            <a:r>
              <a:rPr lang="en-AU" dirty="0" smtClean="0"/>
              <a:t>ervices for specification and testing</a:t>
            </a:r>
          </a:p>
          <a:p>
            <a:pPr lvl="1"/>
            <a:r>
              <a:rPr lang="en-AU" dirty="0" smtClean="0"/>
              <a:t>No implication on run time servers or clients</a:t>
            </a:r>
          </a:p>
          <a:p>
            <a:r>
              <a:rPr lang="en-AU" dirty="0" smtClean="0"/>
              <a:t>HSPC could choose to require server to provide some </a:t>
            </a:r>
            <a:r>
              <a:rPr lang="en-AU" dirty="0" err="1" smtClean="0"/>
              <a:t>Tx</a:t>
            </a:r>
            <a:r>
              <a:rPr lang="en-AU" dirty="0" smtClean="0"/>
              <a:t> services</a:t>
            </a:r>
          </a:p>
          <a:p>
            <a:pPr lvl="1"/>
            <a:r>
              <a:rPr lang="en-AU" dirty="0" smtClean="0"/>
              <a:t>Expansion</a:t>
            </a:r>
          </a:p>
          <a:p>
            <a:pPr lvl="1"/>
            <a:r>
              <a:rPr lang="en-AU" dirty="0"/>
              <a:t>M</a:t>
            </a:r>
            <a:r>
              <a:rPr lang="en-AU" dirty="0" smtClean="0"/>
              <a:t>apping 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onformance testing</a:t>
            </a:r>
          </a:p>
          <a:p>
            <a:pPr lvl="1"/>
            <a:r>
              <a:rPr lang="en-AU" dirty="0"/>
              <a:t>S</a:t>
            </a:r>
            <a:r>
              <a:rPr lang="en-AU" dirty="0" smtClean="0"/>
              <a:t>earch functionality</a:t>
            </a:r>
          </a:p>
          <a:p>
            <a:pPr lvl="1"/>
            <a:r>
              <a:rPr lang="en-AU" dirty="0" smtClean="0"/>
              <a:t>Could be a different server (</a:t>
            </a:r>
            <a:r>
              <a:rPr lang="en-AU" dirty="0" err="1" smtClean="0"/>
              <a:t>auth</a:t>
            </a:r>
            <a:r>
              <a:rPr lang="en-AU" dirty="0" smtClean="0"/>
              <a:t>/</a:t>
            </a:r>
            <a:r>
              <a:rPr lang="en-AU" dirty="0" err="1" smtClean="0"/>
              <a:t>config</a:t>
            </a:r>
            <a:r>
              <a:rPr lang="en-AU" dirty="0" smtClean="0"/>
              <a:t> issues) (master?)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28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80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Subjects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Profile </a:t>
            </a:r>
            <a:r>
              <a:rPr lang="en-US" dirty="0"/>
              <a:t>inheritance/hierarchies</a:t>
            </a:r>
            <a:endParaRPr lang="en-AU" dirty="0"/>
          </a:p>
          <a:p>
            <a:pPr lvl="0"/>
            <a:r>
              <a:rPr lang="en-US" dirty="0"/>
              <a:t>Complex extension definitions</a:t>
            </a:r>
            <a:endParaRPr lang="en-AU" dirty="0"/>
          </a:p>
          <a:p>
            <a:pPr lvl="0"/>
            <a:r>
              <a:rPr lang="en-US" dirty="0"/>
              <a:t>Profile compliance</a:t>
            </a:r>
            <a:endParaRPr lang="en-AU" dirty="0"/>
          </a:p>
          <a:p>
            <a:r>
              <a:rPr lang="en-US" dirty="0"/>
              <a:t>Defining the set of query capabilities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151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Profile inheritance/hierarchies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DSTU:</a:t>
            </a:r>
          </a:p>
          <a:p>
            <a:pPr lvl="1"/>
            <a:r>
              <a:rPr lang="en-AU" dirty="0" smtClean="0"/>
              <a:t>Profiles were defined as stand-alone </a:t>
            </a:r>
          </a:p>
          <a:p>
            <a:pPr lvl="1"/>
            <a:r>
              <a:rPr lang="en-AU" dirty="0" smtClean="0"/>
              <a:t>Derivation could be inferred, but not stated</a:t>
            </a:r>
            <a:br>
              <a:rPr lang="en-AU" dirty="0" smtClean="0"/>
            </a:br>
            <a:r>
              <a:rPr lang="en-AU" dirty="0" smtClean="0"/>
              <a:t>(not yet implemented)</a:t>
            </a:r>
          </a:p>
          <a:p>
            <a:r>
              <a:rPr lang="en-AU" dirty="0" smtClean="0"/>
              <a:t>Dev (draft):</a:t>
            </a:r>
          </a:p>
          <a:p>
            <a:pPr lvl="1"/>
            <a:r>
              <a:rPr lang="en-AU" dirty="0" smtClean="0"/>
              <a:t>Profiles explicitly state their derivation </a:t>
            </a:r>
            <a:br>
              <a:rPr lang="en-AU" dirty="0" smtClean="0"/>
            </a:br>
            <a:r>
              <a:rPr lang="en-AU" dirty="0" smtClean="0"/>
              <a:t>(except for resource profiles)</a:t>
            </a:r>
          </a:p>
          <a:p>
            <a:pPr lvl="1"/>
            <a:r>
              <a:rPr lang="en-AU" dirty="0" smtClean="0"/>
              <a:t>Author a differential</a:t>
            </a:r>
          </a:p>
          <a:p>
            <a:pPr lvl="1"/>
            <a:r>
              <a:rPr lang="en-AU" dirty="0" smtClean="0"/>
              <a:t>Publish tool generates the snapshot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420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Overall FHIR Structure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2215544"/>
              </p:ext>
            </p:extLst>
          </p:nvPr>
        </p:nvGraphicFramePr>
        <p:xfrm>
          <a:off x="457200" y="1600200"/>
          <a:ext cx="7859217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04"/>
                <a:gridCol w="3816424"/>
                <a:gridCol w="2592289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Layer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Description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Mantra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Meaning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Mappings</a:t>
                      </a:r>
                      <a:r>
                        <a:rPr lang="en-AU" baseline="0" dirty="0" smtClean="0"/>
                        <a:t> to ontologies, other specifications, logic formalism</a:t>
                      </a:r>
                    </a:p>
                    <a:p>
                      <a:endParaRPr lang="en-AU" baseline="0" dirty="0" smtClean="0"/>
                    </a:p>
                    <a:p>
                      <a:r>
                        <a:rPr lang="en-AU" baseline="0" dirty="0" smtClean="0"/>
                        <a:t>- Where meaning comes from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Thorough, Deep, Authoritative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Exchange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Definitions</a:t>
                      </a:r>
                      <a:r>
                        <a:rPr lang="en-AU" baseline="0" dirty="0" smtClean="0"/>
                        <a:t> of resources (engineering constructs) and their operational APIs</a:t>
                      </a:r>
                    </a:p>
                    <a:p>
                      <a:endParaRPr lang="en-AU" baseline="0" dirty="0" smtClean="0"/>
                    </a:p>
                    <a:p>
                      <a:r>
                        <a:rPr lang="en-AU" dirty="0" smtClean="0"/>
                        <a:t>- What is exchanged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Simple, Concise, Modular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Conformance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Structures and Tools that allow implementers</a:t>
                      </a:r>
                      <a:r>
                        <a:rPr lang="en-AU" baseline="0" dirty="0" smtClean="0"/>
                        <a:t> to deal with variation between use cases and implementations</a:t>
                      </a:r>
                    </a:p>
                    <a:p>
                      <a:endParaRPr lang="en-AU" baseline="0" dirty="0" smtClean="0"/>
                    </a:p>
                    <a:p>
                      <a:r>
                        <a:rPr lang="en-AU" baseline="0" dirty="0" smtClean="0"/>
                        <a:t>- How resources are used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Capable, Comprehensive, fine-grained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2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Complex extension definitions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DSTU:</a:t>
            </a:r>
          </a:p>
          <a:p>
            <a:pPr lvl="1"/>
            <a:r>
              <a:rPr lang="en-AU" dirty="0" smtClean="0"/>
              <a:t>Extensions have a type</a:t>
            </a:r>
          </a:p>
          <a:p>
            <a:pPr lvl="1"/>
            <a:r>
              <a:rPr lang="en-AU" dirty="0" smtClean="0"/>
              <a:t>An extension with no type – a complex extension</a:t>
            </a:r>
          </a:p>
          <a:p>
            <a:pPr lvl="1"/>
            <a:r>
              <a:rPr lang="en-AU" dirty="0" smtClean="0"/>
              <a:t>Define other extensions with the 1</a:t>
            </a:r>
            <a:r>
              <a:rPr lang="en-AU" baseline="30000" dirty="0" smtClean="0"/>
              <a:t>st</a:t>
            </a:r>
            <a:r>
              <a:rPr lang="en-AU" dirty="0" smtClean="0"/>
              <a:t> as Context</a:t>
            </a:r>
          </a:p>
          <a:p>
            <a:r>
              <a:rPr lang="en-AU" dirty="0" smtClean="0"/>
              <a:t>Dev (draft):</a:t>
            </a:r>
          </a:p>
          <a:p>
            <a:pPr lvl="1"/>
            <a:r>
              <a:rPr lang="en-AU" dirty="0" smtClean="0"/>
              <a:t>Extensions can define their own inner extensions</a:t>
            </a:r>
          </a:p>
          <a:p>
            <a:pPr lvl="1"/>
            <a:r>
              <a:rPr lang="en-AU" dirty="0" smtClean="0"/>
              <a:t>Can be constrained using the same profile tooling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385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Profile compliance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Tools to check profile compliance exist and are well tested</a:t>
            </a:r>
          </a:p>
          <a:p>
            <a:r>
              <a:rPr lang="en-AU" dirty="0" smtClean="0"/>
              <a:t>The need to be packaged better so they are more accessible without knowing the build tool code base</a:t>
            </a:r>
          </a:p>
          <a:p>
            <a:r>
              <a:rPr lang="en-AU" dirty="0" smtClean="0"/>
              <a:t>There are online services to do validation (demo) but these need better documentation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93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Overall FHIR Structure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2060848"/>
            <a:ext cx="1837362" cy="64633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sz="3600" dirty="0" smtClean="0"/>
              <a:t>Meaning</a:t>
            </a:r>
            <a:endParaRPr lang="en-A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691680" y="4294234"/>
            <a:ext cx="1944956" cy="64633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sz="3600" dirty="0" smtClean="0"/>
              <a:t>Exchange</a:t>
            </a:r>
            <a:endParaRPr lang="en-A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61070" y="4328035"/>
            <a:ext cx="2706638" cy="64633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AU" sz="3600" dirty="0" smtClean="0"/>
              <a:t>Conformance</a:t>
            </a:r>
            <a:endParaRPr lang="en-AU" sz="3600" dirty="0"/>
          </a:p>
        </p:txBody>
      </p:sp>
      <p:cxnSp>
        <p:nvCxnSpPr>
          <p:cNvPr id="9" name="Straight Arrow Connector 8"/>
          <p:cNvCxnSpPr>
            <a:stCxn id="6" idx="0"/>
          </p:cNvCxnSpPr>
          <p:nvPr/>
        </p:nvCxnSpPr>
        <p:spPr>
          <a:xfrm flipV="1">
            <a:off x="2664158" y="2707179"/>
            <a:ext cx="1115754" cy="1587055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0"/>
          </p:cNvCxnSpPr>
          <p:nvPr/>
        </p:nvCxnSpPr>
        <p:spPr>
          <a:xfrm flipH="1" flipV="1">
            <a:off x="4499992" y="2707179"/>
            <a:ext cx="1714397" cy="1620856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>
          <a:xfrm>
            <a:off x="3636636" y="4617400"/>
            <a:ext cx="1224434" cy="33801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0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Conformance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Conformance</a:t>
            </a:r>
          </a:p>
          <a:p>
            <a:pPr lvl="1"/>
            <a:r>
              <a:rPr lang="en-AU" dirty="0" smtClean="0"/>
              <a:t>Statement of system functionality</a:t>
            </a:r>
          </a:p>
          <a:p>
            <a:r>
              <a:rPr lang="en-AU" dirty="0" smtClean="0"/>
              <a:t>Profile</a:t>
            </a:r>
          </a:p>
          <a:p>
            <a:pPr lvl="1"/>
            <a:r>
              <a:rPr lang="en-AU" dirty="0" smtClean="0"/>
              <a:t>Rules about how a particular resource is used</a:t>
            </a:r>
          </a:p>
          <a:p>
            <a:r>
              <a:rPr lang="en-AU" dirty="0" err="1" smtClean="0"/>
              <a:t>ValueSet</a:t>
            </a:r>
            <a:endParaRPr lang="en-AU" dirty="0" smtClean="0"/>
          </a:p>
          <a:p>
            <a:pPr lvl="1"/>
            <a:r>
              <a:rPr lang="en-AU" dirty="0" smtClean="0"/>
              <a:t>Represents a set of terms defined by a code system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1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Relationship to DCMs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All 3 layers relate to DCMs</a:t>
            </a:r>
          </a:p>
          <a:p>
            <a:r>
              <a:rPr lang="en-AU" dirty="0" smtClean="0"/>
              <a:t>Meaning – DCMs provide meaning</a:t>
            </a:r>
          </a:p>
          <a:p>
            <a:r>
              <a:rPr lang="en-AU" dirty="0" smtClean="0"/>
              <a:t>Exchange – Base clinical resources correspond to coarse-grained DCMs</a:t>
            </a:r>
          </a:p>
          <a:p>
            <a:r>
              <a:rPr lang="en-AU" dirty="0" smtClean="0"/>
              <a:t>Conformance:</a:t>
            </a:r>
          </a:p>
          <a:p>
            <a:pPr lvl="1"/>
            <a:r>
              <a:rPr lang="en-AU" dirty="0" smtClean="0"/>
              <a:t>Conformance resource: </a:t>
            </a:r>
            <a:r>
              <a:rPr lang="en-AU" dirty="0" smtClean="0"/>
              <a:t>what services are offered</a:t>
            </a:r>
            <a:endParaRPr lang="en-AU" dirty="0" smtClean="0"/>
          </a:p>
          <a:p>
            <a:pPr lvl="1"/>
            <a:r>
              <a:rPr lang="en-AU" dirty="0" smtClean="0"/>
              <a:t>Profile = </a:t>
            </a:r>
            <a:r>
              <a:rPr lang="en-AU" dirty="0" smtClean="0"/>
              <a:t>fine grained derived DCMs</a:t>
            </a:r>
            <a:endParaRPr lang="en-AU" dirty="0" smtClean="0"/>
          </a:p>
          <a:p>
            <a:pPr lvl="1"/>
            <a:r>
              <a:rPr lang="en-AU" dirty="0" err="1" smtClean="0"/>
              <a:t>Valueset</a:t>
            </a:r>
            <a:r>
              <a:rPr lang="en-AU" dirty="0" smtClean="0"/>
              <a:t> = a set of codes. Most DCMs define / refer to value sets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42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Clinical Resources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AU" dirty="0" err="1" smtClean="0"/>
              <a:t>AdverseReaction</a:t>
            </a:r>
            <a:endParaRPr lang="en-AU" dirty="0"/>
          </a:p>
          <a:p>
            <a:r>
              <a:rPr lang="en-AU" dirty="0" smtClean="0"/>
              <a:t>Condition (Problem)</a:t>
            </a:r>
          </a:p>
          <a:p>
            <a:r>
              <a:rPr lang="en-AU" dirty="0" smtClean="0"/>
              <a:t>Procedure</a:t>
            </a:r>
          </a:p>
          <a:p>
            <a:r>
              <a:rPr lang="en-AU" dirty="0" err="1" smtClean="0"/>
              <a:t>CarePlan</a:t>
            </a:r>
            <a:endParaRPr lang="en-AU" dirty="0" smtClean="0"/>
          </a:p>
          <a:p>
            <a:r>
              <a:rPr lang="en-AU" dirty="0" smtClean="0"/>
              <a:t>Family History</a:t>
            </a:r>
          </a:p>
          <a:p>
            <a:r>
              <a:rPr lang="en-AU" dirty="0" smtClean="0"/>
              <a:t>Pharmacy (x4)</a:t>
            </a:r>
          </a:p>
          <a:p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Observation</a:t>
            </a:r>
          </a:p>
          <a:p>
            <a:r>
              <a:rPr lang="en-AU" dirty="0" smtClean="0"/>
              <a:t>Diagnostic/Device Report + Specimen</a:t>
            </a:r>
          </a:p>
          <a:p>
            <a:r>
              <a:rPr lang="en-AU" dirty="0" smtClean="0"/>
              <a:t>Questionnaire</a:t>
            </a:r>
          </a:p>
          <a:p>
            <a:r>
              <a:rPr lang="en-AU" dirty="0" smtClean="0"/>
              <a:t>Referral</a:t>
            </a:r>
          </a:p>
          <a:p>
            <a:r>
              <a:rPr lang="en-AU" dirty="0" smtClean="0"/>
              <a:t>Alert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… more coming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056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DCMs and FHIR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Implementing a DCM in FHIR:</a:t>
            </a:r>
          </a:p>
          <a:p>
            <a:r>
              <a:rPr lang="en-AU" dirty="0" smtClean="0"/>
              <a:t>Might become a base resource</a:t>
            </a:r>
          </a:p>
          <a:p>
            <a:r>
              <a:rPr lang="en-AU" dirty="0" smtClean="0"/>
              <a:t>Might a profile on an existing resource (or set)</a:t>
            </a:r>
          </a:p>
          <a:p>
            <a:r>
              <a:rPr lang="en-AU" dirty="0" smtClean="0"/>
              <a:t>Might be a statement of knowledge that is out of scope of FHIR</a:t>
            </a:r>
          </a:p>
          <a:p>
            <a:pPr lvl="1"/>
            <a:r>
              <a:rPr lang="en-AU" dirty="0" smtClean="0"/>
              <a:t>FHIR does not try to represent medical knowledge (for now)</a:t>
            </a:r>
          </a:p>
        </p:txBody>
      </p:sp>
    </p:spTree>
    <p:extLst>
      <p:ext uri="{BB962C8B-B14F-4D97-AF65-F5344CB8AC3E}">
        <p14:creationId xmlns:p14="http://schemas.microsoft.com/office/powerpoint/2010/main" val="174476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1489</Words>
  <Application>Microsoft Office PowerPoint</Application>
  <PresentationFormat>On-screen Show (4:3)</PresentationFormat>
  <Paragraphs>268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FHIR and HSPC Meeting</vt:lpstr>
      <vt:lpstr>Agenda: DCMs and FHIR</vt:lpstr>
      <vt:lpstr>FHIR Scope</vt:lpstr>
      <vt:lpstr>Overall FHIR Structure</vt:lpstr>
      <vt:lpstr>Overall FHIR Structure</vt:lpstr>
      <vt:lpstr>Conformance</vt:lpstr>
      <vt:lpstr>Relationship to DCMs</vt:lpstr>
      <vt:lpstr>Clinical Resources</vt:lpstr>
      <vt:lpstr>DCMs and FHIR</vt:lpstr>
      <vt:lpstr>Artifacts for DCMs</vt:lpstr>
      <vt:lpstr>Brief Profile Tutorial</vt:lpstr>
      <vt:lpstr>PowerPoint Presentation</vt:lpstr>
      <vt:lpstr>Structure Constraint</vt:lpstr>
      <vt:lpstr>Differential vs Snapshot</vt:lpstr>
      <vt:lpstr>Differential vs Snapshot</vt:lpstr>
      <vt:lpstr>Leveraging Profiles</vt:lpstr>
      <vt:lpstr>Authoring Profiles</vt:lpstr>
      <vt:lpstr>Why Generate</vt:lpstr>
      <vt:lpstr>Generating Profiles</vt:lpstr>
      <vt:lpstr>Example Issue</vt:lpstr>
      <vt:lpstr>Example Issue: Mappings</vt:lpstr>
      <vt:lpstr>Scope of Profiles</vt:lpstr>
      <vt:lpstr>Scope of Profiles</vt:lpstr>
      <vt:lpstr>Profile/Catalogue Example</vt:lpstr>
      <vt:lpstr>Profile / Catalogue</vt:lpstr>
      <vt:lpstr>PowerPoint Presentation</vt:lpstr>
      <vt:lpstr>Agenda: Terminology Services</vt:lpstr>
      <vt:lpstr>Value Set Resource</vt:lpstr>
      <vt:lpstr>Brief Value Set Tutorial</vt:lpstr>
      <vt:lpstr>PowerPoint Presentation</vt:lpstr>
      <vt:lpstr>Value Set Resource</vt:lpstr>
      <vt:lpstr>Inducting a Code system</vt:lpstr>
      <vt:lpstr>Leveraging Value Sets</vt:lpstr>
      <vt:lpstr>Generating Value Sets</vt:lpstr>
      <vt:lpstr>Functions for Value Sets</vt:lpstr>
      <vt:lpstr>Terminologies and HSPC</vt:lpstr>
      <vt:lpstr>PowerPoint Presentation</vt:lpstr>
      <vt:lpstr>Other Subjects</vt:lpstr>
      <vt:lpstr>Profile inheritance/hierarchies</vt:lpstr>
      <vt:lpstr>Complex extension definitions</vt:lpstr>
      <vt:lpstr>Profile compliance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FHIR and HSPC Meeting</dc:title>
  <dc:creator>Grahame</dc:creator>
  <cp:lastModifiedBy>Grahame</cp:lastModifiedBy>
  <cp:revision>21</cp:revision>
  <dcterms:created xsi:type="dcterms:W3CDTF">2014-07-07T04:17:11Z</dcterms:created>
  <dcterms:modified xsi:type="dcterms:W3CDTF">2014-07-08T15:31:03Z</dcterms:modified>
</cp:coreProperties>
</file>