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7"/>
  </p:notesMasterIdLst>
  <p:sldIdLst>
    <p:sldId id="287" r:id="rId4"/>
    <p:sldId id="256" r:id="rId5"/>
    <p:sldId id="288" r:id="rId6"/>
    <p:sldId id="285" r:id="rId7"/>
    <p:sldId id="292" r:id="rId8"/>
    <p:sldId id="276" r:id="rId9"/>
    <p:sldId id="277" r:id="rId10"/>
    <p:sldId id="278" r:id="rId11"/>
    <p:sldId id="279" r:id="rId12"/>
    <p:sldId id="281" r:id="rId13"/>
    <p:sldId id="295" r:id="rId14"/>
    <p:sldId id="257" r:id="rId15"/>
    <p:sldId id="275" r:id="rId16"/>
    <p:sldId id="259" r:id="rId17"/>
    <p:sldId id="272" r:id="rId18"/>
    <p:sldId id="297" r:id="rId19"/>
    <p:sldId id="282" r:id="rId20"/>
    <p:sldId id="296" r:id="rId21"/>
    <p:sldId id="291" r:id="rId22"/>
    <p:sldId id="293" r:id="rId23"/>
    <p:sldId id="290" r:id="rId24"/>
    <p:sldId id="274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F885-E6AB-4485-A21B-2BD1F3197A47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32600-A2C3-47C2-9C75-5A3D9423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hape 4"/>
          <p:cNvSpPr txBox="1">
            <a:spLocks noGrp="1" noChangeArrowheads="1"/>
          </p:cNvSpPr>
          <p:nvPr/>
        </p:nvSpPr>
        <p:spPr bwMode="auto">
          <a:xfrm>
            <a:off x="3885903" y="8687405"/>
            <a:ext cx="2972097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09" rIns="91420" bIns="45709" anchor="b"/>
          <a:lstStyle>
            <a:lvl1pPr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77E6A0C-ACA9-4EC4-A434-38289253B0F5}" type="slidenum">
              <a:rPr lang="en-US" sz="1200">
                <a:latin typeface="Times" pitchFamily="18" charset="0"/>
                <a:cs typeface="Times New Roman" pitchFamily="18" charset="0"/>
              </a:rPr>
              <a:pPr algn="r"/>
              <a:t>7</a:t>
            </a:fld>
            <a:endParaRPr lang="en-US" sz="120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50179" name="Rectangle 10137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 cap="flat" algn="ctr">
            <a:headEnd type="none" w="med" len="med"/>
            <a:tailEnd type="none" w="med" len="med"/>
          </a:ln>
        </p:spPr>
      </p:sp>
      <p:sp>
        <p:nvSpPr>
          <p:cNvPr id="50180" name="Rectangle 101378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09" rIns="91420" bIns="45709"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SMArt is using RDF to represent models and data.   Right now they have very simple models.  We are hoping to collaborate on model development.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DF9BD71-9E6F-440C-9FEB-977BEAD7F158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E7ECAA2F-5CDF-4EE2-B9AE-F59DF5CD94D4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26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20B8575-8DB4-4803-8D5B-CDE2523B201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9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CE01D58D-CEA1-482F-9139-F6AA807EEAE1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6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552A5A04-EAD6-48E2-BA21-861EC93E6D4B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8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5CF68411-0839-4130-8DF3-1226D71DC3E8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91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559B222F-4831-41EB-A140-6FE9D20CD54B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84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66EB3E4F-F4CC-4F0C-99D7-5AA11DA19C1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93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3F2252DF-03D9-47D0-951F-7DBC81D427C0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7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F3693BE8-8A57-4FE2-BE77-1E68E7F3F266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94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C9C5148E-72DA-4CF8-A8E6-0044499D1748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18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399A5457-BE07-4774-98F9-6E70E2EF2385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13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3943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2347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74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701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2882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68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0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6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75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17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2768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 flipV="1">
            <a:off x="0" y="0"/>
            <a:ext cx="9144000" cy="806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7525" y="6429375"/>
            <a:ext cx="949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AC627F2-32F5-45A1-8C93-2E8D06E0A922}" type="slidenum">
              <a:rPr lang="en-US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519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200" algn="ctr" defTabSz="8207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400" algn="ctr" defTabSz="8207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600" algn="ctr" defTabSz="8207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800" algn="ctr" defTabSz="820738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34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06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78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50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880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need to leave by 9:30 am, I will be back tomorrow (Tuesday)</a:t>
            </a:r>
          </a:p>
          <a:p>
            <a:r>
              <a:rPr lang="en-US" dirty="0" smtClean="0"/>
              <a:t>Continental breakfast both days</a:t>
            </a:r>
          </a:p>
          <a:p>
            <a:r>
              <a:rPr lang="en-US" dirty="0" smtClean="0"/>
              <a:t>Buy lunch from the cafeteria</a:t>
            </a:r>
          </a:p>
          <a:p>
            <a:r>
              <a:rPr lang="en-US" dirty="0" smtClean="0"/>
              <a:t>Buy coffee or treats from the cafeteria</a:t>
            </a:r>
          </a:p>
          <a:p>
            <a:r>
              <a:rPr lang="en-US" dirty="0" smtClean="0"/>
              <a:t>Monday – 8:30 am to 5:30 pm</a:t>
            </a:r>
          </a:p>
          <a:p>
            <a:r>
              <a:rPr lang="en-US" dirty="0" smtClean="0"/>
              <a:t>Tuesday – 8:30 am to 3:00 pm (so folks can catch planes going east)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97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898650"/>
            <a:ext cx="9063037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2938" y="187325"/>
            <a:ext cx="7848600" cy="650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defTabSz="423863">
              <a:buClr>
                <a:srgbClr val="FFFFFF"/>
              </a:buClr>
              <a:buSzPct val="90000"/>
            </a:pPr>
            <a:r>
              <a:rPr lang="en-US" sz="3800" b="1" smtClean="0">
                <a:solidFill>
                  <a:schemeClr val="bg1"/>
                </a:solidFill>
                <a:latin typeface="Arial" charset="0"/>
              </a:rPr>
              <a:t>From Ben Adida and Josh Mandel</a:t>
            </a:r>
          </a:p>
        </p:txBody>
      </p:sp>
    </p:spTree>
    <p:extLst>
      <p:ext uri="{BB962C8B-B14F-4D97-AF65-F5344CB8AC3E}">
        <p14:creationId xmlns:p14="http://schemas.microsoft.com/office/powerpoint/2010/main" val="2267781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details about HSPC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68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Essential</a:t>
            </a:r>
            <a:r>
              <a:rPr lang="en-US" dirty="0" smtClean="0"/>
              <a:t> 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2800" dirty="0" smtClean="0"/>
              <a:t>Select the </a:t>
            </a:r>
            <a:r>
              <a:rPr lang="en-US" sz="2800" dirty="0"/>
              <a:t>standards for interoperable services</a:t>
            </a:r>
            <a:endParaRPr lang="en-US" sz="2400" dirty="0"/>
          </a:p>
          <a:p>
            <a:pPr lvl="1"/>
            <a:r>
              <a:rPr lang="en-US" sz="2400" dirty="0"/>
              <a:t>Standards for models, terminology, security, </a:t>
            </a:r>
            <a:r>
              <a:rPr lang="en-US" sz="2400" dirty="0" smtClean="0"/>
              <a:t>authorization, context sharing, transport </a:t>
            </a:r>
            <a:r>
              <a:rPr lang="en-US" sz="2400" dirty="0"/>
              <a:t>protocols,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Modeling: SNOMED, LOINC, RxNorm – FHIR Profiles – do </a:t>
            </a:r>
            <a:r>
              <a:rPr lang="en-US" sz="2400" smtClean="0"/>
              <a:t>it together</a:t>
            </a:r>
            <a:endParaRPr lang="en-US" sz="2000" dirty="0"/>
          </a:p>
          <a:p>
            <a:pPr lvl="1"/>
            <a:r>
              <a:rPr lang="en-US" sz="2400" dirty="0"/>
              <a:t>Publish the models, and development </a:t>
            </a:r>
            <a:r>
              <a:rPr lang="en-US" sz="2400" dirty="0" smtClean="0"/>
              <a:t>instructions openly, licensed free-for-use</a:t>
            </a:r>
            <a:endParaRPr lang="en-US" sz="2000" dirty="0"/>
          </a:p>
          <a:p>
            <a:pPr lvl="0"/>
            <a:r>
              <a:rPr lang="en-US" sz="2800" dirty="0"/>
              <a:t>Provide testing, conformance evaluation, and certification </a:t>
            </a:r>
            <a:r>
              <a:rPr lang="en-US" sz="2800" dirty="0" smtClean="0"/>
              <a:t>of software</a:t>
            </a:r>
            <a:endParaRPr lang="en-US" sz="2400" dirty="0"/>
          </a:p>
          <a:p>
            <a:pPr lvl="1"/>
            <a:r>
              <a:rPr lang="en-US" sz="2500" dirty="0"/>
              <a:t>Gold Standard Reference Architecture and its </a:t>
            </a:r>
            <a:r>
              <a:rPr lang="en-US" sz="2500" dirty="0" smtClean="0"/>
              <a:t>Implementation</a:t>
            </a:r>
          </a:p>
          <a:p>
            <a:pPr lvl="1"/>
            <a:r>
              <a:rPr lang="en-US" sz="2500" dirty="0" smtClean="0"/>
              <a:t>We will work with an established company to provide this service</a:t>
            </a:r>
          </a:p>
          <a:p>
            <a:pPr lvl="1"/>
            <a:r>
              <a:rPr lang="en-US" sz="2500" dirty="0" smtClean="0"/>
              <a:t>Fees that off set the cost of certification will be charged to those who certify their software</a:t>
            </a:r>
          </a:p>
          <a:p>
            <a:r>
              <a:rPr lang="en-US" sz="3000" dirty="0" smtClean="0"/>
              <a:t>Commitment from vendors to support the standard services against their database and infrastructure</a:t>
            </a:r>
          </a:p>
          <a:p>
            <a:pPr lvl="1"/>
            <a:r>
              <a:rPr lang="en-US" sz="2500" dirty="0" smtClean="0"/>
              <a:t>Everyone does not have to do every service</a:t>
            </a:r>
          </a:p>
          <a:p>
            <a:pPr lvl="1"/>
            <a:r>
              <a:rPr lang="en-US" sz="2500" dirty="0" smtClean="0"/>
              <a:t>There must be a core set of services that establish useful applications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1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Other </a:t>
            </a:r>
            <a:r>
              <a:rPr lang="en-US" dirty="0" smtClean="0"/>
              <a:t>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Participation in “other” functions is optional for a given member</a:t>
            </a:r>
          </a:p>
          <a:p>
            <a:pPr lvl="1"/>
            <a:r>
              <a:rPr lang="en-US" sz="2300" dirty="0" smtClean="0"/>
              <a:t>Enable development </a:t>
            </a:r>
            <a:r>
              <a:rPr lang="en-US" sz="2300" dirty="0"/>
              <a:t>“sandboxes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Could be provided by companies or universities</a:t>
            </a:r>
          </a:p>
          <a:p>
            <a:pPr lvl="2"/>
            <a:r>
              <a:rPr lang="en-US" sz="1700" dirty="0" smtClean="0"/>
              <a:t>Could be open source or for-profit </a:t>
            </a:r>
            <a:endParaRPr lang="en-US" sz="1700" dirty="0"/>
          </a:p>
          <a:p>
            <a:pPr lvl="1"/>
            <a:r>
              <a:rPr lang="en-US" sz="2300" dirty="0"/>
              <a:t>Set up an actual “App Store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Many </a:t>
            </a:r>
            <a:r>
              <a:rPr lang="en-US" sz="1700" dirty="0" smtClean="0"/>
              <a:t>companies already have their own app stores</a:t>
            </a:r>
          </a:p>
          <a:p>
            <a:pPr lvl="2"/>
            <a:r>
              <a:rPr lang="en-US" sz="1700" dirty="0" smtClean="0"/>
              <a:t>Vendor certification that a given application can be safely used in their </a:t>
            </a:r>
            <a:r>
              <a:rPr lang="en-US" sz="1700" dirty="0" smtClean="0"/>
              <a:t>system</a:t>
            </a:r>
          </a:p>
          <a:p>
            <a:pPr lvl="2"/>
            <a:r>
              <a:rPr lang="en-US" sz="1700" dirty="0"/>
              <a:t>Accommodate small contributors that won’t have their own app </a:t>
            </a:r>
            <a:r>
              <a:rPr lang="en-US" sz="1700" dirty="0" smtClean="0"/>
              <a:t>store</a:t>
            </a:r>
            <a:endParaRPr lang="en-US" sz="1700" dirty="0"/>
          </a:p>
          <a:p>
            <a:pPr lvl="1"/>
            <a:r>
              <a:rPr lang="en-US" sz="2300" dirty="0" smtClean="0"/>
              <a:t>Create </a:t>
            </a:r>
            <a:r>
              <a:rPr lang="en-US" sz="2300" dirty="0"/>
              <a:t>a business framework </a:t>
            </a:r>
            <a:r>
              <a:rPr lang="en-US" sz="2300" dirty="0" smtClean="0"/>
              <a:t>to support collaborative development</a:t>
            </a:r>
          </a:p>
          <a:p>
            <a:pPr lvl="2"/>
            <a:r>
              <a:rPr lang="en-US" sz="1700" dirty="0"/>
              <a:t>Pre-agree on IP, ownership, co-investment, allocation of revenue</a:t>
            </a:r>
          </a:p>
          <a:p>
            <a:pPr lvl="2"/>
            <a:r>
              <a:rPr lang="en-US" sz="1700" dirty="0"/>
              <a:t>Try to avoid unique contracts for each development project</a:t>
            </a:r>
          </a:p>
          <a:p>
            <a:pPr lvl="1"/>
            <a:r>
              <a:rPr lang="en-US" sz="2300" dirty="0" smtClean="0"/>
              <a:t>Provide a way for people to invest (Venture capital)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N</a:t>
            </a:r>
            <a:r>
              <a:rPr lang="en-US" dirty="0" smtClean="0"/>
              <a:t>ot-for-profit entity</a:t>
            </a:r>
          </a:p>
          <a:p>
            <a:pPr lvl="1"/>
            <a:r>
              <a:rPr lang="en-US" dirty="0" smtClean="0"/>
              <a:t>There could be an associated for-profit entity</a:t>
            </a:r>
            <a:endParaRPr lang="en-US" dirty="0"/>
          </a:p>
          <a:p>
            <a:pPr lvl="0"/>
            <a:r>
              <a:rPr lang="en-US" dirty="0" smtClean="0"/>
              <a:t>Simple majority of providers on the Board of Directors</a:t>
            </a:r>
          </a:p>
          <a:p>
            <a:pPr lvl="0"/>
            <a:r>
              <a:rPr lang="en-US" dirty="0" smtClean="0"/>
              <a:t>All </a:t>
            </a:r>
            <a:r>
              <a:rPr lang="en-US" dirty="0"/>
              <a:t>organizations will have equal influence and </a:t>
            </a:r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Intermountain and Harris will not be “special”</a:t>
            </a:r>
          </a:p>
          <a:p>
            <a:pPr lvl="0"/>
            <a:r>
              <a:rPr lang="en-US" dirty="0"/>
              <a:t>Start small, be effective, and then </a:t>
            </a:r>
            <a:r>
              <a:rPr lang="en-US" dirty="0" smtClean="0"/>
              <a:t>grow</a:t>
            </a:r>
          </a:p>
          <a:p>
            <a:pPr lvl="1"/>
            <a:r>
              <a:rPr lang="en-US" dirty="0" smtClean="0"/>
              <a:t>We want to allow everyone that is interested to participate</a:t>
            </a:r>
            <a:endParaRPr lang="en-US" dirty="0"/>
          </a:p>
          <a:p>
            <a:pPr lvl="0"/>
            <a:r>
              <a:rPr lang="en-US" dirty="0" smtClean="0"/>
              <a:t>Allow diverse strategies and participants</a:t>
            </a:r>
          </a:p>
          <a:p>
            <a:pPr lvl="1"/>
            <a:r>
              <a:rPr lang="en-US" dirty="0" smtClean="0"/>
              <a:t>Open source and for-profit</a:t>
            </a:r>
          </a:p>
          <a:p>
            <a:pPr lvl="1"/>
            <a:r>
              <a:rPr lang="en-US" dirty="0" smtClean="0"/>
              <a:t>One person business up to multi-national corporations</a:t>
            </a:r>
          </a:p>
          <a:p>
            <a:pPr lvl="1"/>
            <a:r>
              <a:rPr lang="en-US" dirty="0" smtClean="0"/>
              <a:t>Healthcare providers and healthcare software developers</a:t>
            </a:r>
          </a:p>
          <a:p>
            <a:pPr lvl="1"/>
            <a:r>
              <a:rPr lang="en-US" dirty="0" smtClean="0"/>
              <a:t>Students and professional software engineers</a:t>
            </a:r>
            <a:endParaRPr lang="en-US" dirty="0"/>
          </a:p>
          <a:p>
            <a:pPr lvl="0"/>
            <a:r>
              <a:rPr lang="en-US" dirty="0" smtClean="0"/>
              <a:t>Initially, </a:t>
            </a:r>
            <a:r>
              <a:rPr lang="en-US" dirty="0"/>
              <a:t>focus on the minimum set of standards and technology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ncrease options </a:t>
            </a:r>
            <a:r>
              <a:rPr lang="en-US" dirty="0"/>
              <a:t>as we gain experience and </a:t>
            </a:r>
            <a:r>
              <a:rPr lang="en-US" dirty="0" smtClean="0"/>
              <a:t>success</a:t>
            </a:r>
          </a:p>
          <a:p>
            <a:pPr lvl="0"/>
            <a:r>
              <a:rPr lang="en-US" dirty="0" smtClean="0"/>
              <a:t>HSPC is </a:t>
            </a:r>
            <a:r>
              <a:rPr lang="en-US" b="1" i="1" u="sng" dirty="0" smtClean="0"/>
              <a:t>not</a:t>
            </a:r>
            <a:r>
              <a:rPr lang="en-US" dirty="0" smtClean="0"/>
              <a:t> producing </a:t>
            </a:r>
            <a:r>
              <a:rPr lang="en-US" dirty="0" smtClean="0"/>
              <a:t>software (mostly)</a:t>
            </a:r>
            <a:endParaRPr lang="en-US" dirty="0" smtClean="0"/>
          </a:p>
          <a:p>
            <a:pPr lvl="1"/>
            <a:r>
              <a:rPr lang="en-US" dirty="0" smtClean="0"/>
              <a:t>HSPC members or groups of members produce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HSPC may need to provide a reference implementation for purposes of certification</a:t>
            </a:r>
            <a:endParaRPr lang="en-US" dirty="0" smtClean="0"/>
          </a:p>
          <a:p>
            <a:pPr lvl="0"/>
            <a:r>
              <a:rPr lang="en-US" dirty="0" smtClean="0"/>
              <a:t>No “central planning” by HSPC of app development</a:t>
            </a:r>
          </a:p>
          <a:p>
            <a:pPr lvl="1"/>
            <a:r>
              <a:rPr lang="en-US" dirty="0" smtClean="0"/>
              <a:t>Participants decide what they want to build and invest their own resources</a:t>
            </a:r>
          </a:p>
          <a:p>
            <a:pPr lvl="1"/>
            <a:r>
              <a:rPr lang="en-US" dirty="0" smtClean="0"/>
              <a:t>We </a:t>
            </a:r>
            <a:r>
              <a:rPr lang="en-US" b="1" i="1" u="sng" dirty="0" smtClean="0"/>
              <a:t>DO</a:t>
            </a:r>
            <a:r>
              <a:rPr lang="en-US" dirty="0" smtClean="0"/>
              <a:t> need to agree about the minimum set of services that </a:t>
            </a:r>
            <a:r>
              <a:rPr lang="en-US" dirty="0" smtClean="0"/>
              <a:t>will enable </a:t>
            </a:r>
            <a:r>
              <a:rPr lang="en-US" dirty="0" smtClean="0"/>
              <a:t>a marketplace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743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 existing standards whenever possible</a:t>
            </a:r>
          </a:p>
          <a:p>
            <a:r>
              <a:rPr lang="en-US" dirty="0" smtClean="0"/>
              <a:t>We need comprehensive and unambiguous models of clinical data (hematocrit, white count, temperature, blood pressure, adverse reactions, health issues (problems), prescriptions, substance administration, etc.)</a:t>
            </a:r>
          </a:p>
          <a:p>
            <a:pPr lvl="1"/>
            <a:r>
              <a:rPr lang="en-US" dirty="0" smtClean="0"/>
              <a:t>The models are the basis for querying and retrieving data for storing data through services</a:t>
            </a:r>
          </a:p>
          <a:p>
            <a:r>
              <a:rPr lang="en-US" dirty="0"/>
              <a:t>We need a single set of consistent models for HSPC based interoperability</a:t>
            </a:r>
          </a:p>
          <a:p>
            <a:pPr lvl="1"/>
            <a:r>
              <a:rPr lang="en-US" dirty="0"/>
              <a:t>It would be even better if there was one common set of FHIR profiles industry wide</a:t>
            </a:r>
          </a:p>
          <a:p>
            <a:r>
              <a:rPr lang="en-US" dirty="0" smtClean="0"/>
              <a:t>We want to create needed FHIR profiles from existing content</a:t>
            </a:r>
          </a:p>
        </p:txBody>
      </p:sp>
    </p:spTree>
    <p:extLst>
      <p:ext uri="{BB962C8B-B14F-4D97-AF65-F5344CB8AC3E}">
        <p14:creationId xmlns:p14="http://schemas.microsoft.com/office/powerpoint/2010/main" val="3607492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HSPC Technology Assumptions (already decided)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Services – FHIR</a:t>
            </a:r>
          </a:p>
          <a:p>
            <a:pPr lvl="1"/>
            <a:r>
              <a:rPr lang="en-US" dirty="0" smtClean="0"/>
              <a:t>Generate FHIR profiles from existing model content</a:t>
            </a:r>
          </a:p>
          <a:p>
            <a:r>
              <a:rPr lang="en-US" dirty="0" smtClean="0"/>
              <a:t>Data modeling </a:t>
            </a:r>
          </a:p>
          <a:p>
            <a:pPr lvl="1"/>
            <a:r>
              <a:rPr lang="en-US" dirty="0" smtClean="0"/>
              <a:t>Clinical Element Models (now)</a:t>
            </a:r>
          </a:p>
          <a:p>
            <a:pPr lvl="1"/>
            <a:r>
              <a:rPr lang="en-US" dirty="0" smtClean="0"/>
              <a:t>CIMI models as soon as they are available</a:t>
            </a:r>
          </a:p>
          <a:p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LOINC, SNOMED CT, RxNorm, HL7 tables</a:t>
            </a:r>
          </a:p>
          <a:p>
            <a:r>
              <a:rPr lang="en-US" dirty="0" smtClean="0"/>
              <a:t>EHR Integration – SMART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17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36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Profile Goals for </a:t>
            </a:r>
            <a:r>
              <a:rPr lang="en-US" dirty="0"/>
              <a:t>T</a:t>
            </a:r>
            <a:r>
              <a:rPr lang="en-US" dirty="0" smtClean="0"/>
              <a:t>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the best way to represent explicit detailed clinical model information in FHIR</a:t>
            </a:r>
          </a:p>
          <a:p>
            <a:pPr lvl="1"/>
            <a:r>
              <a:rPr lang="en-US" dirty="0" smtClean="0"/>
              <a:t>Option #1: </a:t>
            </a:r>
          </a:p>
          <a:p>
            <a:pPr lvl="2"/>
            <a:r>
              <a:rPr lang="en-US" dirty="0" smtClean="0"/>
              <a:t>Create FHIR profiles to the level of structural difference</a:t>
            </a:r>
          </a:p>
          <a:p>
            <a:pPr lvl="3"/>
            <a:r>
              <a:rPr lang="en-US" dirty="0" smtClean="0"/>
              <a:t>Lab Results Example: numeric, coded, ordinal, textual, titer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dditional essential information in a knowledge resource</a:t>
            </a:r>
          </a:p>
          <a:p>
            <a:pPr lvl="3"/>
            <a:r>
              <a:rPr lang="en-US" dirty="0" smtClean="0"/>
              <a:t>Hematocrit, white count, glucose, BP, temperature, HR, etc.</a:t>
            </a:r>
          </a:p>
          <a:p>
            <a:pPr lvl="1"/>
            <a:r>
              <a:rPr lang="en-US" dirty="0" smtClean="0"/>
              <a:t>Option #2: Create FHIR profiles for the specific measurements</a:t>
            </a:r>
          </a:p>
          <a:p>
            <a:pPr lvl="2"/>
            <a:r>
              <a:rPr lang="en-US" dirty="0"/>
              <a:t>Hematocrit, white count, glucose, BP, temperature, HR, etc.</a:t>
            </a:r>
          </a:p>
          <a:p>
            <a:pPr lvl="1"/>
            <a:r>
              <a:rPr lang="en-US" dirty="0" smtClean="0"/>
              <a:t>Option #3: ???</a:t>
            </a:r>
          </a:p>
          <a:p>
            <a:r>
              <a:rPr lang="en-US" dirty="0" smtClean="0"/>
              <a:t>Binding terminology to models</a:t>
            </a:r>
          </a:p>
          <a:p>
            <a:pPr lvl="1"/>
            <a:r>
              <a:rPr lang="en-US" dirty="0" smtClean="0"/>
              <a:t>Value Set resource, terminology binding, value sets, and other terminology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60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7,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dirty="0" smtClean="0"/>
              <a:t>Stanley M. Huff, MD</a:t>
            </a:r>
          </a:p>
          <a:p>
            <a:r>
              <a:rPr lang="en-US" dirty="0" smtClean="0"/>
              <a:t>Chief Medical Informatics officer</a:t>
            </a:r>
          </a:p>
          <a:p>
            <a:r>
              <a:rPr lang="en-US" dirty="0" smtClean="0"/>
              <a:t>Intermountain Healthcare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HSPC SMART Meeting</a:t>
            </a:r>
            <a:br>
              <a:rPr lang="en-US" dirty="0" smtClean="0"/>
            </a:br>
            <a:r>
              <a:rPr lang="en-US" dirty="0" smtClean="0"/>
              <a:t>Goals and 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Goals for </a:t>
            </a:r>
            <a:r>
              <a:rPr lang="en-US" dirty="0"/>
              <a:t>T</a:t>
            </a:r>
            <a:r>
              <a:rPr lang="en-US" dirty="0" smtClean="0"/>
              <a:t>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as much detail as possible about strategies for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Context passing</a:t>
            </a:r>
          </a:p>
        </p:txBody>
      </p:sp>
    </p:spTree>
    <p:extLst>
      <p:ext uri="{BB962C8B-B14F-4D97-AF65-F5344CB8AC3E}">
        <p14:creationId xmlns:p14="http://schemas.microsoft.com/office/powerpoint/2010/main" val="3319789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Things to be done but that we are </a:t>
            </a:r>
            <a:r>
              <a:rPr lang="en-US" sz="2400" b="1" i="1" u="sng" dirty="0" smtClean="0"/>
              <a:t>NOT</a:t>
            </a:r>
            <a:r>
              <a:rPr lang="en-US" sz="2400" dirty="0" smtClean="0"/>
              <a:t> doing this meeting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Select a single preferred modeling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Select a single source of modeling content</a:t>
            </a:r>
            <a:endParaRPr lang="en-US" dirty="0"/>
          </a:p>
          <a:p>
            <a:r>
              <a:rPr lang="en-US" dirty="0"/>
              <a:t>Merge all current modeling activities</a:t>
            </a:r>
          </a:p>
          <a:p>
            <a:r>
              <a:rPr lang="en-US" dirty="0" smtClean="0"/>
              <a:t>Agree on tooling</a:t>
            </a:r>
          </a:p>
          <a:p>
            <a:r>
              <a:rPr lang="en-US" dirty="0" smtClean="0"/>
              <a:t>Agree on specific model content</a:t>
            </a:r>
          </a:p>
          <a:p>
            <a:r>
              <a:rPr lang="en-US" dirty="0" smtClean="0"/>
              <a:t>Review all of the modeling activities that are currently underway</a:t>
            </a:r>
          </a:p>
          <a:p>
            <a:r>
              <a:rPr lang="en-US" dirty="0" smtClean="0"/>
              <a:t>Debate which terminologies to use (already decided)</a:t>
            </a:r>
          </a:p>
          <a:p>
            <a:r>
              <a:rPr lang="en-US" dirty="0" smtClean="0"/>
              <a:t>Determine the process for generating FHIR profiles from existing content (this is homework for the various modeling groups)</a:t>
            </a:r>
          </a:p>
        </p:txBody>
      </p:sp>
    </p:spTree>
    <p:extLst>
      <p:ext uri="{BB962C8B-B14F-4D97-AF65-F5344CB8AC3E}">
        <p14:creationId xmlns:p14="http://schemas.microsoft.com/office/powerpoint/2010/main" val="2687225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Clinical Element Models</a:t>
            </a:r>
          </a:p>
          <a:p>
            <a:r>
              <a:rPr lang="en-US" dirty="0" smtClean="0"/>
              <a:t>openEHR</a:t>
            </a:r>
          </a:p>
          <a:p>
            <a:r>
              <a:rPr lang="en-US" dirty="0" smtClean="0"/>
              <a:t>Results4Care</a:t>
            </a:r>
          </a:p>
          <a:p>
            <a:r>
              <a:rPr lang="en-US" dirty="0" smtClean="0"/>
              <a:t>Logical Record Architecture</a:t>
            </a:r>
          </a:p>
          <a:p>
            <a:r>
              <a:rPr lang="en-US" dirty="0" smtClean="0"/>
              <a:t>EN 13606 Organization</a:t>
            </a:r>
          </a:p>
          <a:p>
            <a:r>
              <a:rPr lang="en-US" dirty="0" smtClean="0"/>
              <a:t>LEGOs, ISAAC, SOLOR</a:t>
            </a:r>
          </a:p>
          <a:p>
            <a:r>
              <a:rPr lang="en-US" dirty="0" smtClean="0"/>
              <a:t>Common Data Elements</a:t>
            </a:r>
          </a:p>
          <a:p>
            <a:r>
              <a:rPr lang="en-US" dirty="0" smtClean="0"/>
              <a:t>Australia</a:t>
            </a:r>
          </a:p>
          <a:p>
            <a:r>
              <a:rPr lang="en-US" dirty="0" smtClean="0"/>
              <a:t>South Korea</a:t>
            </a:r>
          </a:p>
          <a:p>
            <a:r>
              <a:rPr lang="en-US" dirty="0" smtClean="0"/>
              <a:t>Singapore</a:t>
            </a:r>
          </a:p>
          <a:p>
            <a:r>
              <a:rPr lang="en-US" dirty="0" smtClean="0"/>
              <a:t>Others</a:t>
            </a:r>
          </a:p>
          <a:p>
            <a:r>
              <a:rPr lang="en-US" dirty="0" smtClean="0"/>
              <a:t>(CIMI)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7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Services Platform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Short Version: Create a new marketplace for </a:t>
            </a:r>
            <a:r>
              <a:rPr lang="en-US" sz="2400" b="1" u="sng" dirty="0" smtClean="0"/>
              <a:t>plug-n-play interoperable</a:t>
            </a:r>
            <a:r>
              <a:rPr lang="en-US" sz="2400" dirty="0" smtClean="0"/>
              <a:t> healthcare applications</a:t>
            </a:r>
          </a:p>
          <a:p>
            <a:r>
              <a:rPr lang="en-US" sz="2400" dirty="0" smtClean="0"/>
              <a:t>Long Version: Enable </a:t>
            </a:r>
            <a:r>
              <a:rPr lang="en-US" sz="2400" dirty="0"/>
              <a:t>the acceleration of application development through an open, standards based, services oriented architecture platform and business framework that supports a new marketplace for interoperable healthcare </a:t>
            </a:r>
            <a:r>
              <a:rPr lang="en-US" sz="2400" dirty="0" smtClean="0"/>
              <a:t>applications</a:t>
            </a:r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To improve the quality and decrease the cost of health care.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Initiated by Intermountain and Harris</a:t>
            </a:r>
          </a:p>
          <a:p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May 2013 Salt Lake City</a:t>
            </a:r>
          </a:p>
          <a:p>
            <a:pPr lvl="1"/>
            <a:r>
              <a:rPr lang="en-US" dirty="0" smtClean="0"/>
              <a:t>August 2013 in Phoenix</a:t>
            </a:r>
          </a:p>
          <a:p>
            <a:pPr lvl="1"/>
            <a:r>
              <a:rPr lang="en-US" dirty="0" smtClean="0"/>
              <a:t>January 2014 Salt Lake City </a:t>
            </a:r>
          </a:p>
          <a:p>
            <a:pPr lvl="1"/>
            <a:r>
              <a:rPr lang="en-US" dirty="0" smtClean="0"/>
              <a:t>May 2014 in Phoenix</a:t>
            </a:r>
          </a:p>
          <a:p>
            <a:pPr lvl="1"/>
            <a:r>
              <a:rPr lang="en-US" dirty="0" smtClean="0"/>
              <a:t>July 2014 Salt Lake </a:t>
            </a:r>
          </a:p>
          <a:p>
            <a:pPr lvl="1"/>
            <a:r>
              <a:rPr lang="en-US" dirty="0" smtClean="0"/>
              <a:t>(August 2014, Washington DC, hosted by IBM)</a:t>
            </a:r>
          </a:p>
          <a:p>
            <a:r>
              <a:rPr lang="en-US" dirty="0" smtClean="0"/>
              <a:t>Currently working on bylaws and membership agreements to form a business entity</a:t>
            </a:r>
          </a:p>
          <a:p>
            <a:r>
              <a:rPr lang="en-US" dirty="0" smtClean="0"/>
              <a:t>For more information: Craig Parker, Oscar Diaz, Stan Huff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9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and SMART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Entirely different groups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plans to merge</a:t>
            </a:r>
          </a:p>
          <a:p>
            <a:r>
              <a:rPr lang="en-US" dirty="0" smtClean="0"/>
              <a:t>Highly aligned goals and values: open platform services</a:t>
            </a:r>
          </a:p>
          <a:p>
            <a:r>
              <a:rPr lang="en-US" dirty="0" smtClean="0"/>
              <a:t>Mutual respect</a:t>
            </a:r>
          </a:p>
          <a:p>
            <a:r>
              <a:rPr lang="en-US" dirty="0" smtClean="0"/>
              <a:t>HSPC has decided to use SMART technology as the initial strategy for integration of applications into EHRs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Intermountain interested in the Consortium?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8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33280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76237"/>
            <a:ext cx="8229600" cy="690563"/>
          </a:xfrm>
          <a:prstGeom prst="rect">
            <a:avLst/>
          </a:prstGeo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Homer Warner and HELP</a:t>
            </a:r>
          </a:p>
        </p:txBody>
      </p:sp>
      <p:sp>
        <p:nvSpPr>
          <p:cNvPr id="6147" name="Shape 33280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876800" y="1600200"/>
            <a:ext cx="403383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Intermountain can only provide the highest quality, lowest cost health care with the use of advanced clinical decision support systems integrated into frontline clinical workflow</a:t>
            </a:r>
          </a:p>
        </p:txBody>
      </p:sp>
      <p:pic>
        <p:nvPicPr>
          <p:cNvPr id="6148" name="Shape 4198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4343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1987"/>
          <p:cNvSpPr txBox="1">
            <a:spLocks noChangeArrowheads="1"/>
          </p:cNvSpPr>
          <p:nvPr/>
        </p:nvSpPr>
        <p:spPr bwMode="auto">
          <a:xfrm>
            <a:off x="1524000" y="6080125"/>
            <a:ext cx="210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chemeClr val="bg1"/>
                </a:solidFill>
                <a:latin typeface="Times" pitchFamily="18" charset="0"/>
                <a:cs typeface="Times New Roman" pitchFamily="18" charset="0"/>
              </a:rPr>
              <a:t>Dr. Homer Warner</a:t>
            </a:r>
          </a:p>
        </p:txBody>
      </p:sp>
    </p:spTree>
    <p:extLst>
      <p:ext uri="{BB962C8B-B14F-4D97-AF65-F5344CB8AC3E}">
        <p14:creationId xmlns:p14="http://schemas.microsoft.com/office/powerpoint/2010/main" val="926385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285749"/>
            <a:ext cx="7772400" cy="628651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Decision Support Modules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57200" y="1558925"/>
            <a:ext cx="3810000" cy="499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sz="2500" dirty="0" smtClean="0"/>
              <a:t>Antibiotic Assistant</a:t>
            </a:r>
          </a:p>
          <a:p>
            <a:r>
              <a:rPr lang="en-US" sz="2500" dirty="0" smtClean="0"/>
              <a:t>Ventilator weaning</a:t>
            </a:r>
          </a:p>
          <a:p>
            <a:r>
              <a:rPr lang="en-US" sz="2500" dirty="0" smtClean="0"/>
              <a:t>ARDS protocols </a:t>
            </a:r>
          </a:p>
          <a:p>
            <a:r>
              <a:rPr lang="en-US" sz="2500" dirty="0" smtClean="0"/>
              <a:t>Nosocomial infection monitoring</a:t>
            </a:r>
          </a:p>
          <a:p>
            <a:r>
              <a:rPr lang="en-US" sz="2500" dirty="0" smtClean="0"/>
              <a:t>MRSA monitoring and control</a:t>
            </a:r>
          </a:p>
          <a:p>
            <a:r>
              <a:rPr lang="en-US" sz="2500" dirty="0" smtClean="0"/>
              <a:t>Prevention of Deep Venous Thrombosis</a:t>
            </a:r>
          </a:p>
          <a:p>
            <a:r>
              <a:rPr lang="en-US" sz="2500" dirty="0" smtClean="0"/>
              <a:t>Infectious disease reporting to public health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4724400" y="1609725"/>
            <a:ext cx="4114800" cy="4867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sz="2500" dirty="0" smtClean="0"/>
              <a:t>Diabetic care</a:t>
            </a:r>
          </a:p>
          <a:p>
            <a:r>
              <a:rPr lang="en-US" sz="2500" dirty="0" smtClean="0"/>
              <a:t>Pre-op antibiotics</a:t>
            </a:r>
          </a:p>
          <a:p>
            <a:r>
              <a:rPr lang="en-US" sz="2500" dirty="0" smtClean="0"/>
              <a:t>ICU glucose protocols</a:t>
            </a:r>
          </a:p>
          <a:p>
            <a:r>
              <a:rPr lang="en-US" sz="2500" dirty="0" smtClean="0"/>
              <a:t>Ventilator disconnect</a:t>
            </a:r>
          </a:p>
          <a:p>
            <a:r>
              <a:rPr lang="en-US" sz="2500" dirty="0" smtClean="0"/>
              <a:t>Infusion pump errors</a:t>
            </a:r>
          </a:p>
          <a:p>
            <a:r>
              <a:rPr lang="en-US" sz="2500" dirty="0" smtClean="0"/>
              <a:t>Lab alerts</a:t>
            </a:r>
          </a:p>
          <a:p>
            <a:r>
              <a:rPr lang="en-US" sz="2500" dirty="0" smtClean="0"/>
              <a:t>Blood ordering</a:t>
            </a:r>
          </a:p>
          <a:p>
            <a:r>
              <a:rPr lang="en-US" sz="2500" dirty="0" smtClean="0"/>
              <a:t>Order sets</a:t>
            </a:r>
          </a:p>
          <a:p>
            <a:r>
              <a:rPr lang="en-US" sz="2500" dirty="0" smtClean="0"/>
              <a:t>Patient worksheets</a:t>
            </a:r>
          </a:p>
          <a:p>
            <a:r>
              <a:rPr lang="en-US" sz="2500" dirty="0" smtClean="0"/>
              <a:t>Post MI discharge meds</a:t>
            </a:r>
          </a:p>
        </p:txBody>
      </p:sp>
    </p:spTree>
    <p:extLst>
      <p:ext uri="{BB962C8B-B14F-4D97-AF65-F5344CB8AC3E}">
        <p14:creationId xmlns:p14="http://schemas.microsoft.com/office/powerpoint/2010/main" val="3314730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152400"/>
            <a:ext cx="8686800" cy="735013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Strategic Goal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9383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400" dirty="0" smtClean="0"/>
              <a:t>Be able to share data, applications, reports, alerts, protocols, and decision support modules with anyone</a:t>
            </a:r>
          </a:p>
          <a:p>
            <a:r>
              <a:rPr lang="en-US" sz="4400" dirty="0" smtClean="0"/>
              <a:t>Goal is “plug-n-play” interoperability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915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rent">
  <a:themeElements>
    <a:clrScheme name="">
      <a:dk1>
        <a:srgbClr val="000000"/>
      </a:dk1>
      <a:lt1>
        <a:srgbClr val="FFFF00"/>
      </a:lt1>
      <a:dk2>
        <a:srgbClr val="00000A"/>
      </a:dk2>
      <a:lt2>
        <a:srgbClr val="FFFFFF"/>
      </a:lt2>
      <a:accent1>
        <a:srgbClr val="FF8100"/>
      </a:accent1>
      <a:accent2>
        <a:srgbClr val="4F4F4F"/>
      </a:accent2>
      <a:accent3>
        <a:srgbClr val="AAAAAA"/>
      </a:accent3>
      <a:accent4>
        <a:srgbClr val="DADA00"/>
      </a:accent4>
      <a:accent5>
        <a:srgbClr val="FFC1AA"/>
      </a:accent5>
      <a:accent6>
        <a:srgbClr val="474747"/>
      </a:accent6>
      <a:hlink>
        <a:srgbClr val="A1A100"/>
      </a:hlink>
      <a:folHlink>
        <a:srgbClr val="00C200"/>
      </a:folHlink>
    </a:clrScheme>
    <a:fontScheme name="1_Bre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r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re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r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1464</TotalTime>
  <Words>1205</Words>
  <Application>Microsoft Office PowerPoint</Application>
  <PresentationFormat>On-screen Show (4:3)</PresentationFormat>
  <Paragraphs>168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Civic</vt:lpstr>
      <vt:lpstr>1_Brent</vt:lpstr>
      <vt:lpstr>1_Civic</vt:lpstr>
      <vt:lpstr>Logistics</vt:lpstr>
      <vt:lpstr>HSPC SMART Meeting Goals and Assumptions</vt:lpstr>
      <vt:lpstr>Healthcare Services Platform Consortium</vt:lpstr>
      <vt:lpstr>HSPC History</vt:lpstr>
      <vt:lpstr>HSPC and SMART</vt:lpstr>
      <vt:lpstr>Why is Intermountain interested in the Consortium?</vt:lpstr>
      <vt:lpstr>Homer Warner and HELP</vt:lpstr>
      <vt:lpstr>Decision Support Modules</vt:lpstr>
      <vt:lpstr>Strategic Goal</vt:lpstr>
      <vt:lpstr>From Ben Adida and Josh Mandel</vt:lpstr>
      <vt:lpstr>A few details about HSPC</vt:lpstr>
      <vt:lpstr>Essential Functions of the Consortium</vt:lpstr>
      <vt:lpstr>Other Functions of the Consortium</vt:lpstr>
      <vt:lpstr>Principles</vt:lpstr>
      <vt:lpstr>PowerPoint Presentation</vt:lpstr>
      <vt:lpstr>Relevant Core Assumptions</vt:lpstr>
      <vt:lpstr>HSPC Technology Assumptions (already decided)</vt:lpstr>
      <vt:lpstr>Goals for this meeting</vt:lpstr>
      <vt:lpstr>FHIR Profile Goals for This Meeting</vt:lpstr>
      <vt:lpstr>SMART Goals for This Meeting</vt:lpstr>
      <vt:lpstr>Things to be done but that we are NOT doing this meeting</vt:lpstr>
      <vt:lpstr>Questions and Discussion</vt:lpstr>
      <vt:lpstr>Sources of Models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Services Platform: Goals and Vision</dc:title>
  <dc:creator>Stanley M. Huff</dc:creator>
  <cp:lastModifiedBy>Stanley M. Huff</cp:lastModifiedBy>
  <cp:revision>38</cp:revision>
  <dcterms:created xsi:type="dcterms:W3CDTF">2014-01-22T02:08:02Z</dcterms:created>
  <dcterms:modified xsi:type="dcterms:W3CDTF">2014-07-07T07:16:35Z</dcterms:modified>
</cp:coreProperties>
</file>