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6"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0" name="Image" descr="Images_4_3.jpg"/>
          <p:cNvPicPr>
            <a:picLocks noChangeAspect="1"/>
          </p:cNvPicPr>
          <p:nvPr userDrawn="1"/>
        </p:nvPicPr>
        <p:blipFill>
          <a:blip r:embed="rId2" cstate="print"/>
          <a:stretch>
            <a:fillRect/>
          </a:stretch>
        </p:blipFill>
        <p:spPr>
          <a:xfrm>
            <a:off x="2026920" y="0"/>
            <a:ext cx="7117080" cy="4678680"/>
          </a:xfrm>
          <a:prstGeom prst="rect">
            <a:avLst/>
          </a:prstGeom>
        </p:spPr>
      </p:pic>
      <p:sp>
        <p:nvSpPr>
          <p:cNvPr id="5" name="Blue Gradient"/>
          <p:cNvSpPr/>
          <p:nvPr userDrawn="1"/>
        </p:nvSpPr>
        <p:spPr>
          <a:xfrm>
            <a:off x="3154261" y="4572000"/>
            <a:ext cx="5989739" cy="2286000"/>
          </a:xfrm>
          <a:prstGeom prst="rect">
            <a:avLst/>
          </a:prstGeom>
          <a:gradFill flip="none" rotWithShape="1">
            <a:gsLst>
              <a:gs pos="12000">
                <a:schemeClr val="accent2"/>
              </a:gs>
              <a:gs pos="70000">
                <a:schemeClr val="accent3"/>
              </a:gs>
              <a:gs pos="50000">
                <a:schemeClr val="accent3"/>
              </a:gs>
              <a:gs pos="95000">
                <a:schemeClr val="accent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White Overlay Lines"/>
          <p:cNvGrpSpPr/>
          <p:nvPr userDrawn="1"/>
        </p:nvGrpSpPr>
        <p:grpSpPr>
          <a:xfrm>
            <a:off x="2642531" y="4572000"/>
            <a:ext cx="6516012" cy="2286000"/>
            <a:chOff x="2642531" y="3322040"/>
            <a:chExt cx="6516012" cy="1821460"/>
          </a:xfrm>
        </p:grpSpPr>
        <p:cxnSp>
          <p:nvCxnSpPr>
            <p:cNvPr id="7" name="Straight Connector 6"/>
            <p:cNvCxnSpPr/>
            <p:nvPr userDrawn="1"/>
          </p:nvCxnSpPr>
          <p:spPr>
            <a:xfrm flipH="1">
              <a:off x="387668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a:off x="379440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371213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H="1">
              <a:off x="362985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H="1">
              <a:off x="354757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346530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338302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330074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321847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H="1">
              <a:off x="313619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H="1">
              <a:off x="305391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flipH="1">
              <a:off x="297163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H="1">
              <a:off x="288936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H="1">
              <a:off x="280708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272480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H="1">
              <a:off x="264253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H="1">
              <a:off x="395896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H="1">
              <a:off x="404124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flipH="1">
              <a:off x="412351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H="1">
              <a:off x="420579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flipH="1">
              <a:off x="428807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flipH="1">
              <a:off x="437034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flipH="1">
              <a:off x="445262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flipH="1">
              <a:off x="453490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H="1">
              <a:off x="461717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H="1">
              <a:off x="469945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flipH="1">
              <a:off x="478173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flipH="1">
              <a:off x="486401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flipH="1">
              <a:off x="494628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flipH="1">
              <a:off x="502856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flipH="1">
              <a:off x="511084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H="1">
              <a:off x="519311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flipH="1">
              <a:off x="527539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flipH="1">
              <a:off x="535767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H="1">
              <a:off x="543994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flipH="1">
              <a:off x="552222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flipH="1">
              <a:off x="560450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flipH="1">
              <a:off x="568678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flipH="1">
              <a:off x="576905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flipH="1">
              <a:off x="585133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flipH="1">
              <a:off x="593361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flipH="1">
              <a:off x="601588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flipH="1">
              <a:off x="609816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flipH="1">
              <a:off x="618044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userDrawn="1"/>
          </p:nvCxnSpPr>
          <p:spPr>
            <a:xfrm flipH="1">
              <a:off x="626271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flipH="1">
              <a:off x="634499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flipH="1">
              <a:off x="642727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userDrawn="1"/>
          </p:nvCxnSpPr>
          <p:spPr>
            <a:xfrm flipH="1">
              <a:off x="650955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userDrawn="1"/>
          </p:nvCxnSpPr>
          <p:spPr>
            <a:xfrm flipH="1">
              <a:off x="659182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flipH="1">
              <a:off x="667410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userDrawn="1"/>
          </p:nvCxnSpPr>
          <p:spPr>
            <a:xfrm flipH="1">
              <a:off x="675638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flipH="1">
              <a:off x="683865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userDrawn="1"/>
          </p:nvCxnSpPr>
          <p:spPr>
            <a:xfrm flipH="1">
              <a:off x="692093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flipH="1">
              <a:off x="700321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flipH="1">
              <a:off x="708548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userDrawn="1"/>
          </p:nvCxnSpPr>
          <p:spPr>
            <a:xfrm flipH="1">
              <a:off x="716776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flipH="1">
              <a:off x="725004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flipH="1">
              <a:off x="733232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flipH="1">
              <a:off x="741459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flipH="1">
              <a:off x="749687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flipH="1">
              <a:off x="7579151"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flipH="1">
              <a:off x="7661428"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flipH="1">
              <a:off x="7743705"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flipH="1">
              <a:off x="7825982"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flipH="1">
              <a:off x="7908259"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flipH="1">
              <a:off x="7990536"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flipH="1">
              <a:off x="8072813"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flipH="1">
              <a:off x="8155090"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flipH="1">
              <a:off x="8237367"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flipH="1">
              <a:off x="8319644" y="3322040"/>
              <a:ext cx="838899" cy="1821460"/>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flipH="1">
              <a:off x="8401922" y="3521869"/>
              <a:ext cx="746864" cy="1621631"/>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flipH="1">
              <a:off x="8484199" y="3700463"/>
              <a:ext cx="664610" cy="1443037"/>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flipH="1">
              <a:off x="8566476" y="3876675"/>
              <a:ext cx="583452" cy="1266825"/>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flipH="1">
              <a:off x="8648753" y="4062413"/>
              <a:ext cx="497909" cy="1081087"/>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flipH="1">
              <a:off x="8731031" y="4238625"/>
              <a:ext cx="416751" cy="904875"/>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flipH="1">
              <a:off x="8813308" y="4410075"/>
              <a:ext cx="337787" cy="733425"/>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H="1">
              <a:off x="8895585" y="4598194"/>
              <a:ext cx="251146" cy="545306"/>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userDrawn="1"/>
          </p:nvCxnSpPr>
          <p:spPr>
            <a:xfrm flipH="1">
              <a:off x="8977861" y="4776788"/>
              <a:ext cx="168892" cy="366712"/>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userDrawn="1"/>
          </p:nvCxnSpPr>
          <p:spPr>
            <a:xfrm flipH="1">
              <a:off x="9060117" y="4961368"/>
              <a:ext cx="83883" cy="182132"/>
            </a:xfrm>
            <a:prstGeom prst="line">
              <a:avLst/>
            </a:prstGeom>
            <a:ln cap="rnd">
              <a:solidFill>
                <a:schemeClr val="bg1">
                  <a:alpha val="40000"/>
                </a:schemeClr>
              </a:solidFill>
            </a:ln>
          </p:spPr>
          <p:style>
            <a:lnRef idx="1">
              <a:schemeClr val="accent1"/>
            </a:lnRef>
            <a:fillRef idx="0">
              <a:schemeClr val="accent1"/>
            </a:fillRef>
            <a:effectRef idx="0">
              <a:schemeClr val="accent1"/>
            </a:effectRef>
            <a:fontRef idx="minor">
              <a:schemeClr val="tx1"/>
            </a:fontRef>
          </p:style>
        </p:cxnSp>
      </p:grpSp>
      <p:sp>
        <p:nvSpPr>
          <p:cNvPr id="86" name="Light Blue Shape"/>
          <p:cNvSpPr/>
          <p:nvPr userDrawn="1"/>
        </p:nvSpPr>
        <p:spPr>
          <a:xfrm>
            <a:off x="1" y="0"/>
            <a:ext cx="3850632" cy="6858000"/>
          </a:xfrm>
          <a:custGeom>
            <a:avLst/>
            <a:gdLst>
              <a:gd name="connsiteX0" fmla="*/ 0 w 3566160"/>
              <a:gd name="connsiteY0" fmla="*/ 0 h 5143500"/>
              <a:gd name="connsiteX1" fmla="*/ 3566160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566160"/>
              <a:gd name="connsiteY0" fmla="*/ 0 h 5143500"/>
              <a:gd name="connsiteX1" fmla="*/ 1981200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566160"/>
              <a:gd name="connsiteY0" fmla="*/ 0 h 5143500"/>
              <a:gd name="connsiteX1" fmla="*/ 2209800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566160"/>
              <a:gd name="connsiteY0" fmla="*/ 0 h 5143500"/>
              <a:gd name="connsiteX1" fmla="*/ 2289402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478598"/>
              <a:gd name="connsiteY0" fmla="*/ 0 h 5143500"/>
              <a:gd name="connsiteX1" fmla="*/ 2289402 w 3478598"/>
              <a:gd name="connsiteY1" fmla="*/ 0 h 5143500"/>
              <a:gd name="connsiteX2" fmla="*/ 3478598 w 3478598"/>
              <a:gd name="connsiteY2" fmla="*/ 5143500 h 5143500"/>
              <a:gd name="connsiteX3" fmla="*/ 0 w 3478598"/>
              <a:gd name="connsiteY3" fmla="*/ 5143500 h 5143500"/>
              <a:gd name="connsiteX4" fmla="*/ 0 w 3478598"/>
              <a:gd name="connsiteY4" fmla="*/ 0 h 5143500"/>
              <a:gd name="connsiteX0" fmla="*/ 0 w 3566160"/>
              <a:gd name="connsiteY0" fmla="*/ 0 h 5143500"/>
              <a:gd name="connsiteX1" fmla="*/ 2289402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566160"/>
              <a:gd name="connsiteY0" fmla="*/ 0 h 5143500"/>
              <a:gd name="connsiteX1" fmla="*/ 1483093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566160"/>
              <a:gd name="connsiteY0" fmla="*/ 0 h 5143500"/>
              <a:gd name="connsiteX1" fmla="*/ 2087826 w 3566160"/>
              <a:gd name="connsiteY1" fmla="*/ 0 h 5143500"/>
              <a:gd name="connsiteX2" fmla="*/ 3566160 w 3566160"/>
              <a:gd name="connsiteY2" fmla="*/ 5143500 h 5143500"/>
              <a:gd name="connsiteX3" fmla="*/ 0 w 3566160"/>
              <a:gd name="connsiteY3" fmla="*/ 5143500 h 5143500"/>
              <a:gd name="connsiteX4" fmla="*/ 0 w 3566160"/>
              <a:gd name="connsiteY4" fmla="*/ 0 h 5143500"/>
              <a:gd name="connsiteX0" fmla="*/ 0 w 3233120"/>
              <a:gd name="connsiteY0" fmla="*/ 0 h 5143500"/>
              <a:gd name="connsiteX1" fmla="*/ 2087826 w 3233120"/>
              <a:gd name="connsiteY1" fmla="*/ 0 h 5143500"/>
              <a:gd name="connsiteX2" fmla="*/ 3233120 w 3233120"/>
              <a:gd name="connsiteY2" fmla="*/ 5143500 h 5143500"/>
              <a:gd name="connsiteX3" fmla="*/ 0 w 3233120"/>
              <a:gd name="connsiteY3" fmla="*/ 5143500 h 5143500"/>
              <a:gd name="connsiteX4" fmla="*/ 0 w 3233120"/>
              <a:gd name="connsiteY4" fmla="*/ 0 h 5143500"/>
              <a:gd name="connsiteX0" fmla="*/ 0 w 3653804"/>
              <a:gd name="connsiteY0" fmla="*/ 0 h 5143500"/>
              <a:gd name="connsiteX1" fmla="*/ 2087826 w 3653804"/>
              <a:gd name="connsiteY1" fmla="*/ 0 h 5143500"/>
              <a:gd name="connsiteX2" fmla="*/ 3653804 w 3653804"/>
              <a:gd name="connsiteY2" fmla="*/ 5143500 h 5143500"/>
              <a:gd name="connsiteX3" fmla="*/ 0 w 3653804"/>
              <a:gd name="connsiteY3" fmla="*/ 5143500 h 5143500"/>
              <a:gd name="connsiteX4" fmla="*/ 0 w 3653804"/>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3804" h="5143500">
                <a:moveTo>
                  <a:pt x="0" y="0"/>
                </a:moveTo>
                <a:lnTo>
                  <a:pt x="2087826" y="0"/>
                </a:lnTo>
                <a:lnTo>
                  <a:pt x="3653804" y="5143500"/>
                </a:lnTo>
                <a:lnTo>
                  <a:pt x="0" y="5143500"/>
                </a:lnTo>
                <a:lnTo>
                  <a:pt x="0" y="0"/>
                </a:lnTo>
                <a:close/>
              </a:path>
            </a:pathLst>
          </a:custGeom>
          <a:solidFill>
            <a:schemeClr val="accent3"/>
          </a:solidFill>
          <a:ln w="139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nvGrpSpPr>
          <p:cNvPr id="89" name="Integrating Healthcare"/>
          <p:cNvGrpSpPr/>
          <p:nvPr userDrawn="1"/>
        </p:nvGrpSpPr>
        <p:grpSpPr>
          <a:xfrm>
            <a:off x="685821" y="3846944"/>
            <a:ext cx="2268676" cy="746996"/>
            <a:chOff x="813147" y="2197915"/>
            <a:chExt cx="2268676" cy="746996"/>
          </a:xfrm>
        </p:grpSpPr>
        <p:sp>
          <p:nvSpPr>
            <p:cNvPr id="90" name="TextBox 89"/>
            <p:cNvSpPr txBox="1"/>
            <p:nvPr userDrawn="1"/>
          </p:nvSpPr>
          <p:spPr>
            <a:xfrm>
              <a:off x="1177456" y="2701255"/>
              <a:ext cx="1904367" cy="243656"/>
            </a:xfrm>
            <a:prstGeom prst="rect">
              <a:avLst/>
            </a:prstGeom>
            <a:noFill/>
          </p:spPr>
          <p:txBody>
            <a:bodyPr wrap="none" lIns="0" tIns="0" rIns="0" bIns="0" rtlCol="0">
              <a:spAutoFit/>
            </a:bodyPr>
            <a:lstStyle/>
            <a:p>
              <a:pPr algn="r">
                <a:lnSpc>
                  <a:spcPts val="1900"/>
                </a:lnSpc>
              </a:pPr>
              <a:r>
                <a:rPr lang="en-US" sz="1700" b="0" baseline="0" dirty="0" smtClean="0">
                  <a:solidFill>
                    <a:schemeClr val="accent2"/>
                  </a:solidFill>
                </a:rPr>
                <a:t>Healthy Community</a:t>
              </a:r>
              <a:endParaRPr lang="en-US" sz="1700" b="0" dirty="0">
                <a:solidFill>
                  <a:schemeClr val="accent2"/>
                </a:solidFill>
              </a:endParaRPr>
            </a:p>
          </p:txBody>
        </p:sp>
        <p:sp>
          <p:nvSpPr>
            <p:cNvPr id="91" name="TextBox 90"/>
            <p:cNvSpPr txBox="1"/>
            <p:nvPr userDrawn="1"/>
          </p:nvSpPr>
          <p:spPr>
            <a:xfrm>
              <a:off x="1431319" y="2445390"/>
              <a:ext cx="1591781" cy="243656"/>
            </a:xfrm>
            <a:prstGeom prst="rect">
              <a:avLst/>
            </a:prstGeom>
            <a:noFill/>
          </p:spPr>
          <p:txBody>
            <a:bodyPr wrap="none" lIns="0" tIns="0" rIns="0" bIns="0" rtlCol="0">
              <a:spAutoFit/>
            </a:bodyPr>
            <a:lstStyle/>
            <a:p>
              <a:pPr algn="r">
                <a:lnSpc>
                  <a:spcPts val="1900"/>
                </a:lnSpc>
              </a:pPr>
              <a:r>
                <a:rPr lang="en-US" sz="1700" b="0" dirty="0" smtClean="0">
                  <a:solidFill>
                    <a:schemeClr val="accent2"/>
                  </a:solidFill>
                </a:rPr>
                <a:t>Information</a:t>
              </a:r>
              <a:r>
                <a:rPr lang="en-US" sz="1700" b="0" baseline="0" dirty="0" smtClean="0">
                  <a:solidFill>
                    <a:schemeClr val="accent2"/>
                  </a:solidFill>
                </a:rPr>
                <a:t> for a</a:t>
              </a:r>
              <a:endParaRPr lang="en-US" sz="1700" b="0" dirty="0">
                <a:solidFill>
                  <a:schemeClr val="accent2"/>
                </a:solidFill>
              </a:endParaRPr>
            </a:p>
          </p:txBody>
        </p:sp>
        <p:sp>
          <p:nvSpPr>
            <p:cNvPr id="92" name="TextBox 91"/>
            <p:cNvSpPr txBox="1"/>
            <p:nvPr userDrawn="1"/>
          </p:nvSpPr>
          <p:spPr>
            <a:xfrm>
              <a:off x="813147" y="2197915"/>
              <a:ext cx="2151230" cy="243656"/>
            </a:xfrm>
            <a:prstGeom prst="rect">
              <a:avLst/>
            </a:prstGeom>
            <a:noFill/>
          </p:spPr>
          <p:txBody>
            <a:bodyPr wrap="none" lIns="0" tIns="0" rIns="0" bIns="0" rtlCol="0">
              <a:spAutoFit/>
            </a:bodyPr>
            <a:lstStyle/>
            <a:p>
              <a:pPr algn="r">
                <a:lnSpc>
                  <a:spcPts val="1900"/>
                </a:lnSpc>
              </a:pPr>
              <a:r>
                <a:rPr lang="en-US" sz="1700" b="0" dirty="0" smtClean="0">
                  <a:solidFill>
                    <a:schemeClr val="accent2"/>
                  </a:solidFill>
                </a:rPr>
                <a:t>Integrating Healthcare</a:t>
              </a:r>
            </a:p>
          </p:txBody>
        </p:sp>
      </p:grpSp>
      <p:grpSp>
        <p:nvGrpSpPr>
          <p:cNvPr id="93" name="Logo"/>
          <p:cNvGrpSpPr/>
          <p:nvPr userDrawn="1"/>
        </p:nvGrpSpPr>
        <p:grpSpPr>
          <a:xfrm>
            <a:off x="412389" y="2551544"/>
            <a:ext cx="2210764" cy="746877"/>
            <a:chOff x="612396" y="1301809"/>
            <a:chExt cx="2210764" cy="746877"/>
          </a:xfrm>
        </p:grpSpPr>
        <p:pic>
          <p:nvPicPr>
            <p:cNvPr id="94" name="Picture 93" descr="Harris_Logo.emf"/>
            <p:cNvPicPr>
              <a:picLocks noChangeAspect="1"/>
            </p:cNvPicPr>
            <p:nvPr userDrawn="1"/>
          </p:nvPicPr>
          <p:blipFill>
            <a:blip r:embed="rId3" cstate="print"/>
            <a:stretch>
              <a:fillRect/>
            </a:stretch>
          </p:blipFill>
          <p:spPr>
            <a:xfrm>
              <a:off x="612396" y="1301809"/>
              <a:ext cx="2072081" cy="568382"/>
            </a:xfrm>
            <a:prstGeom prst="rect">
              <a:avLst/>
            </a:prstGeom>
          </p:spPr>
        </p:pic>
        <p:sp>
          <p:nvSpPr>
            <p:cNvPr id="95" name="TextBox 94"/>
            <p:cNvSpPr txBox="1"/>
            <p:nvPr userDrawn="1"/>
          </p:nvSpPr>
          <p:spPr>
            <a:xfrm>
              <a:off x="1832504" y="1805030"/>
              <a:ext cx="990656" cy="243656"/>
            </a:xfrm>
            <a:prstGeom prst="rect">
              <a:avLst/>
            </a:prstGeom>
            <a:noFill/>
          </p:spPr>
          <p:txBody>
            <a:bodyPr wrap="none" lIns="0" tIns="0" rIns="0" bIns="0" rtlCol="0">
              <a:spAutoFit/>
            </a:bodyPr>
            <a:lstStyle/>
            <a:p>
              <a:pPr algn="r">
                <a:lnSpc>
                  <a:spcPts val="1900"/>
                </a:lnSpc>
              </a:pPr>
              <a:r>
                <a:rPr lang="en-US" sz="1600" b="0" dirty="0" smtClean="0">
                  <a:solidFill>
                    <a:schemeClr val="bg1"/>
                  </a:solidFill>
                </a:rPr>
                <a:t>Healthcare</a:t>
              </a:r>
            </a:p>
          </p:txBody>
        </p:sp>
      </p:grpSp>
      <p:sp>
        <p:nvSpPr>
          <p:cNvPr id="2" name="Title 1"/>
          <p:cNvSpPr>
            <a:spLocks noGrp="1"/>
          </p:cNvSpPr>
          <p:nvPr>
            <p:ph type="ctrTitle" hasCustomPrompt="1"/>
          </p:nvPr>
        </p:nvSpPr>
        <p:spPr>
          <a:xfrm>
            <a:off x="3666836" y="4846900"/>
            <a:ext cx="5477164" cy="688975"/>
          </a:xfrm>
        </p:spPr>
        <p:txBody>
          <a:bodyPr>
            <a:normAutofit/>
          </a:bodyPr>
          <a:lstStyle>
            <a:lvl1pPr algn="l">
              <a:defRPr sz="3600" b="1">
                <a:solidFill>
                  <a:schemeClr val="bg1"/>
                </a:solidFill>
                <a:latin typeface="Arial" pitchFamily="34" charset="0"/>
                <a:cs typeface="Arial" pitchFamily="34" charset="0"/>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3999345" y="5541375"/>
            <a:ext cx="5144655" cy="609600"/>
          </a:xfrm>
        </p:spPr>
        <p:txBody>
          <a:bodyPr>
            <a:normAutofit/>
          </a:bodyPr>
          <a:lstStyle>
            <a:lvl1pPr marL="0" indent="0" algn="l">
              <a:buNone/>
              <a:defRPr sz="2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a:t>
            </a:r>
            <a:endParaRPr lang="en-US" dirty="0"/>
          </a:p>
        </p:txBody>
      </p:sp>
      <p:cxnSp>
        <p:nvCxnSpPr>
          <p:cNvPr id="87" name="White Divider"/>
          <p:cNvCxnSpPr/>
          <p:nvPr userDrawn="1"/>
        </p:nvCxnSpPr>
        <p:spPr>
          <a:xfrm flipH="1">
            <a:off x="3305261" y="4579033"/>
            <a:ext cx="5838739" cy="0"/>
          </a:xfrm>
          <a:prstGeom prst="line">
            <a:avLst/>
          </a:prstGeom>
          <a:ln w="127000" cap="rnd">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8" name="White Divider"/>
          <p:cNvCxnSpPr>
            <a:stCxn id="86" idx="2"/>
            <a:endCxn id="86" idx="1"/>
          </p:cNvCxnSpPr>
          <p:nvPr userDrawn="1"/>
        </p:nvCxnSpPr>
        <p:spPr>
          <a:xfrm flipH="1" flipV="1">
            <a:off x="2200297" y="0"/>
            <a:ext cx="1650336" cy="6858000"/>
          </a:xfrm>
          <a:prstGeom prst="line">
            <a:avLst/>
          </a:prstGeom>
          <a:ln w="127000" cap="rnd">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06EF0-6301-4C1B-9C64-377D12EE2050}"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06EF0-6301-4C1B-9C64-377D12EE2050}"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706EF0-6301-4C1B-9C64-377D12EE2050}"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706EF0-6301-4C1B-9C64-377D12EE2050}" type="datetimeFigureOut">
              <a:rPr lang="en-US" smtClean="0"/>
              <a:pPr/>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6706EF0-6301-4C1B-9C64-377D12EE2050}"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19351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95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6" name="Content Placeholder 5"/>
          <p:cNvSpPr>
            <a:spLocks noGrp="1"/>
          </p:cNvSpPr>
          <p:nvPr>
            <p:ph sz="quarter" idx="4"/>
          </p:nvPr>
        </p:nvSpPr>
        <p:spPr>
          <a:xfrm>
            <a:off x="4645025" y="19351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706EF0-6301-4C1B-9C64-377D12EE2050}" type="datetimeFigureOut">
              <a:rPr lang="en-US" smtClean="0"/>
              <a:pPr/>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706EF0-6301-4C1B-9C64-377D12EE2050}" type="datetimeFigureOut">
              <a:rPr lang="en-US" smtClean="0"/>
              <a:pPr/>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06EF0-6301-4C1B-9C64-377D12EE2050}" type="datetimeFigureOut">
              <a:rPr lang="en-US" smtClean="0"/>
              <a:pPr/>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00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57450"/>
            <a:ext cx="3008313" cy="36385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06EF0-6301-4C1B-9C64-377D12EE2050}"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706EF0-6301-4C1B-9C64-377D12EE2050}" type="datetimeFigureOut">
              <a:rPr lang="en-US" smtClean="0"/>
              <a:pPr/>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FBC09-D035-4E0F-839A-8EA5DE9A8A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Banner" descr="HIMSS_Content_Banner_Standard.emf"/>
          <p:cNvPicPr>
            <a:picLocks noChangeAspect="1"/>
          </p:cNvPicPr>
          <p:nvPr userDrawn="1"/>
        </p:nvPicPr>
        <p:blipFill>
          <a:blip r:embed="rId13" cstate="print"/>
          <a:stretch>
            <a:fillRect/>
          </a:stretch>
        </p:blipFill>
        <p:spPr>
          <a:xfrm>
            <a:off x="0" y="0"/>
            <a:ext cx="9144000" cy="1184115"/>
          </a:xfrm>
          <a:prstGeom prst="rect">
            <a:avLst/>
          </a:prstGeom>
        </p:spPr>
      </p:pic>
      <p:sp>
        <p:nvSpPr>
          <p:cNvPr id="2" name="Title Placeholder 1"/>
          <p:cNvSpPr>
            <a:spLocks noGrp="1"/>
          </p:cNvSpPr>
          <p:nvPr>
            <p:ph type="title"/>
          </p:nvPr>
        </p:nvSpPr>
        <p:spPr>
          <a:xfrm>
            <a:off x="457200" y="274638"/>
            <a:ext cx="6460836" cy="8683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230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06EF0-6301-4C1B-9C64-377D12EE2050}" type="datetimeFigureOut">
              <a:rPr lang="en-US" smtClean="0"/>
              <a:pPr/>
              <a:t>8/22/2014</a:t>
            </a:fld>
            <a:endParaRPr lang="en-US"/>
          </a:p>
        </p:txBody>
      </p:sp>
      <p:sp>
        <p:nvSpPr>
          <p:cNvPr id="5" name="Footer Placeholder 4"/>
          <p:cNvSpPr>
            <a:spLocks noGrp="1"/>
          </p:cNvSpPr>
          <p:nvPr>
            <p:ph type="ftr" sz="quarter" idx="3"/>
          </p:nvPr>
        </p:nvSpPr>
        <p:spPr>
          <a:xfrm>
            <a:off x="3124200" y="635230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230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FBC09-D035-4E0F-839A-8EA5DE9A8A89}" type="slidenum">
              <a:rPr lang="en-US" smtClean="0"/>
              <a:pPr/>
              <a:t>‹#›</a:t>
            </a:fld>
            <a:endParaRPr lang="en-US"/>
          </a:p>
        </p:txBody>
      </p:sp>
      <p:pic>
        <p:nvPicPr>
          <p:cNvPr id="9" name="Picture 8" descr="Harris_Color_Logo.emf"/>
          <p:cNvPicPr>
            <a:picLocks noChangeAspect="1"/>
          </p:cNvPicPr>
          <p:nvPr userDrawn="1"/>
        </p:nvPicPr>
        <p:blipFill>
          <a:blip r:embed="rId14" cstate="print"/>
          <a:stretch>
            <a:fillRect/>
          </a:stretch>
        </p:blipFill>
        <p:spPr>
          <a:xfrm>
            <a:off x="7150723" y="352927"/>
            <a:ext cx="1637551" cy="449189"/>
          </a:xfrm>
          <a:prstGeom prst="rect">
            <a:avLst/>
          </a:prstGeom>
        </p:spPr>
      </p:pic>
      <p:sp>
        <p:nvSpPr>
          <p:cNvPr id="10" name="TextBox 9"/>
          <p:cNvSpPr txBox="1"/>
          <p:nvPr userDrawn="1"/>
        </p:nvSpPr>
        <p:spPr>
          <a:xfrm>
            <a:off x="7922652" y="736402"/>
            <a:ext cx="865622" cy="243656"/>
          </a:xfrm>
          <a:prstGeom prst="rect">
            <a:avLst/>
          </a:prstGeom>
          <a:noFill/>
        </p:spPr>
        <p:txBody>
          <a:bodyPr wrap="none" lIns="0" tIns="0" rIns="0" bIns="0" rtlCol="0">
            <a:spAutoFit/>
          </a:bodyPr>
          <a:lstStyle/>
          <a:p>
            <a:pPr algn="r">
              <a:lnSpc>
                <a:spcPts val="1900"/>
              </a:lnSpc>
            </a:pPr>
            <a:r>
              <a:rPr lang="en-US" sz="1400" b="0" dirty="0" smtClean="0">
                <a:solidFill>
                  <a:schemeClr val="accent2"/>
                </a:solidFill>
              </a:rPr>
              <a:t>Healthcare</a:t>
            </a:r>
          </a:p>
        </p:txBody>
      </p:sp>
      <p:sp>
        <p:nvSpPr>
          <p:cNvPr id="11" name="Gradient Bar"/>
          <p:cNvSpPr/>
          <p:nvPr userDrawn="1"/>
        </p:nvSpPr>
        <p:spPr>
          <a:xfrm>
            <a:off x="0" y="6664005"/>
            <a:ext cx="9144000" cy="193995"/>
          </a:xfrm>
          <a:prstGeom prst="rect">
            <a:avLst/>
          </a:prstGeom>
          <a:gradFill>
            <a:gsLst>
              <a:gs pos="12000">
                <a:schemeClr val="accent2"/>
              </a:gs>
              <a:gs pos="70000">
                <a:schemeClr val="accent3"/>
              </a:gs>
              <a:gs pos="50000">
                <a:schemeClr val="accent3"/>
              </a:gs>
              <a:gs pos="95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b="1" kern="120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url=http://www.jeron.com/event/himss-2014-annual-conference-exhibition&amp;rct=j&amp;frm=1&amp;q=&amp;esrc=s&amp;sa=U&amp;ei=3QH2U4_FA8TaoATk64DoCw&amp;ved=0CCIQ9QEwBg&amp;usg=AFQjCNF3DaiiQnY7FN3FUvZ963k5g4_1r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healthdatamanagement.com/conferences/healthcare-analytics-symposium/" TargetMode="Externa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6836" y="4857785"/>
            <a:ext cx="5477164" cy="688975"/>
          </a:xfrm>
        </p:spPr>
        <p:txBody>
          <a:bodyPr>
            <a:noAutofit/>
          </a:bodyPr>
          <a:lstStyle/>
          <a:p>
            <a:r>
              <a:rPr lang="en-US" sz="2000" dirty="0" smtClean="0"/>
              <a:t>Overview of HSPC Awareness-Building, Marketing and Communications Activities </a:t>
            </a:r>
            <a:endParaRPr lang="en-US" sz="2000" dirty="0"/>
          </a:p>
        </p:txBody>
      </p:sp>
      <p:sp>
        <p:nvSpPr>
          <p:cNvPr id="3" name="Subtitle 2"/>
          <p:cNvSpPr>
            <a:spLocks noGrp="1"/>
          </p:cNvSpPr>
          <p:nvPr>
            <p:ph type="subTitle" idx="1"/>
          </p:nvPr>
        </p:nvSpPr>
        <p:spPr>
          <a:xfrm>
            <a:off x="3999345" y="5617575"/>
            <a:ext cx="5144655" cy="728796"/>
          </a:xfrm>
        </p:spPr>
        <p:txBody>
          <a:bodyPr>
            <a:noAutofit/>
          </a:bodyPr>
          <a:lstStyle/>
          <a:p>
            <a:r>
              <a:rPr lang="en-US" sz="1200" dirty="0" smtClean="0"/>
              <a:t>Eileen Cassidy Rivera</a:t>
            </a:r>
          </a:p>
          <a:p>
            <a:r>
              <a:rPr lang="en-US" sz="1200" dirty="0" smtClean="0"/>
              <a:t>Vice President, Global Marketing &amp; </a:t>
            </a:r>
            <a:r>
              <a:rPr lang="en-US" sz="1200" dirty="0" smtClean="0"/>
              <a:t>Communications</a:t>
            </a:r>
          </a:p>
          <a:p>
            <a:r>
              <a:rPr lang="en-US" sz="1200" dirty="0" smtClean="0"/>
              <a:t>August 22, 2014</a:t>
            </a:r>
            <a:endParaRPr lang="en-US" sz="1200" dirty="0" smtClean="0"/>
          </a:p>
          <a:p>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Marketing Activities</a:t>
            </a:r>
            <a:endParaRPr lang="en-US" dirty="0"/>
          </a:p>
        </p:txBody>
      </p:sp>
      <p:sp>
        <p:nvSpPr>
          <p:cNvPr id="12" name="TextBox 11"/>
          <p:cNvSpPr txBox="1"/>
          <p:nvPr/>
        </p:nvSpPr>
        <p:spPr>
          <a:xfrm>
            <a:off x="2694216" y="4986767"/>
            <a:ext cx="6090556" cy="646331"/>
          </a:xfrm>
          <a:prstGeom prst="rect">
            <a:avLst/>
          </a:prstGeom>
          <a:noFill/>
        </p:spPr>
        <p:txBody>
          <a:bodyPr wrap="square" rtlCol="0">
            <a:spAutoFit/>
          </a:bodyPr>
          <a:lstStyle/>
          <a:p>
            <a:r>
              <a:rPr lang="en-US" b="1" dirty="0" smtClean="0"/>
              <a:t>Healthcare Services Platform Consortium: </a:t>
            </a:r>
          </a:p>
          <a:p>
            <a:r>
              <a:rPr lang="en-US" b="1" dirty="0" smtClean="0"/>
              <a:t>An Overview</a:t>
            </a:r>
          </a:p>
        </p:txBody>
      </p:sp>
      <p:sp>
        <p:nvSpPr>
          <p:cNvPr id="10" name="TextBox 9"/>
          <p:cNvSpPr txBox="1"/>
          <p:nvPr/>
        </p:nvSpPr>
        <p:spPr>
          <a:xfrm>
            <a:off x="594240" y="2373087"/>
            <a:ext cx="8190531" cy="2585323"/>
          </a:xfrm>
          <a:prstGeom prst="rect">
            <a:avLst/>
          </a:prstGeom>
          <a:noFill/>
        </p:spPr>
        <p:txBody>
          <a:bodyPr wrap="square" rtlCol="0">
            <a:spAutoFit/>
          </a:bodyPr>
          <a:lstStyle/>
          <a:p>
            <a:r>
              <a:rPr lang="en-US" b="1" dirty="0" smtClean="0"/>
              <a:t>HIMSS 2014:  Orlando, FL (February 23-27, 2014)</a:t>
            </a:r>
          </a:p>
          <a:p>
            <a:r>
              <a:rPr lang="en-US" sz="1600" dirty="0" smtClean="0"/>
              <a:t>HSPC Demonstrations and Presentations at Harris Healthcare exhibit booth by:</a:t>
            </a:r>
          </a:p>
          <a:p>
            <a:r>
              <a:rPr lang="en-US" sz="1600" dirty="0" smtClean="0"/>
              <a:t>- Stan Huff, M.D., CMIO, Intermountain Healthcare</a:t>
            </a:r>
          </a:p>
          <a:p>
            <a:r>
              <a:rPr lang="en-US" sz="1600" dirty="0" smtClean="0"/>
              <a:t>- Chris Wood, M.D., Medical Director, Information Systems, Intermountain Healthcare</a:t>
            </a:r>
          </a:p>
          <a:p>
            <a:pPr>
              <a:buFontTx/>
              <a:buChar char="-"/>
            </a:pPr>
            <a:r>
              <a:rPr lang="en-US" sz="1600" dirty="0" smtClean="0"/>
              <a:t> Craig Parker, M.D., MS, Medical Informatics, Open Services  Platform Initiative, Intermountain Healthcare</a:t>
            </a:r>
          </a:p>
          <a:p>
            <a:pPr>
              <a:buFontTx/>
              <a:buChar char="-"/>
            </a:pPr>
            <a:r>
              <a:rPr lang="en-US" sz="1600" dirty="0" smtClean="0"/>
              <a:t> Rick Freeman, President &amp; Founder, </a:t>
            </a:r>
            <a:r>
              <a:rPr lang="en-US" sz="1600" dirty="0" err="1" smtClean="0"/>
              <a:t>iSalus</a:t>
            </a:r>
            <a:r>
              <a:rPr lang="en-US" sz="1600" dirty="0" smtClean="0"/>
              <a:t> Consulting</a:t>
            </a:r>
          </a:p>
          <a:p>
            <a:endParaRPr lang="en-US" sz="1600" i="1" dirty="0" smtClean="0"/>
          </a:p>
          <a:p>
            <a:endParaRPr lang="en-US" sz="1600" i="1" dirty="0" smtClean="0"/>
          </a:p>
          <a:p>
            <a:r>
              <a:rPr lang="en-US" sz="1600" dirty="0" smtClean="0"/>
              <a:t> </a:t>
            </a:r>
            <a:endParaRPr lang="en-US" sz="1600" dirty="0"/>
          </a:p>
        </p:txBody>
      </p:sp>
      <p:cxnSp>
        <p:nvCxnSpPr>
          <p:cNvPr id="18" name="Straight Connector 17"/>
          <p:cNvCxnSpPr/>
          <p:nvPr/>
        </p:nvCxnSpPr>
        <p:spPr>
          <a:xfrm>
            <a:off x="-200191" y="4258569"/>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3" name="Picture 2" descr="https://encrypted-tbn0.gstatic.com/images?q=tbn:ANd9GcRYViPKOzD3OcqNBv3wJasMHgNowml0yE_uXYzb0QneETdtoxLGsDuOJEXY">
            <a:hlinkClick r:id="rId2"/>
          </p:cNvPr>
          <p:cNvPicPr>
            <a:picLocks noChangeAspect="1" noChangeArrowheads="1"/>
          </p:cNvPicPr>
          <p:nvPr/>
        </p:nvPicPr>
        <p:blipFill>
          <a:blip r:embed="rId3" cstate="print"/>
          <a:srcRect/>
          <a:stretch>
            <a:fillRect/>
          </a:stretch>
        </p:blipFill>
        <p:spPr bwMode="auto">
          <a:xfrm>
            <a:off x="623661" y="1270680"/>
            <a:ext cx="1641391" cy="1004435"/>
          </a:xfrm>
          <a:prstGeom prst="rect">
            <a:avLst/>
          </a:prstGeom>
          <a:noFill/>
        </p:spPr>
      </p:pic>
      <p:pic>
        <p:nvPicPr>
          <p:cNvPr id="14" name="Picture 13" descr="Consortium_Thumbnail.jpg"/>
          <p:cNvPicPr>
            <a:picLocks noChangeAspect="1"/>
          </p:cNvPicPr>
          <p:nvPr/>
        </p:nvPicPr>
        <p:blipFill>
          <a:blip r:embed="rId4" cstate="print"/>
          <a:stretch>
            <a:fillRect/>
          </a:stretch>
        </p:blipFill>
        <p:spPr>
          <a:xfrm>
            <a:off x="594988" y="4380656"/>
            <a:ext cx="1724465" cy="2231114"/>
          </a:xfrm>
          <a:prstGeom prst="rect">
            <a:avLst/>
          </a:prstGeom>
          <a:ln>
            <a:solidFill>
              <a:schemeClr val="bg1">
                <a:lumMod val="85000"/>
              </a:schemeClr>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176666"/>
            <a:ext cx="6460836" cy="868362"/>
          </a:xfrm>
        </p:spPr>
        <p:txBody>
          <a:bodyPr/>
          <a:lstStyle/>
          <a:p>
            <a:r>
              <a:rPr lang="en-US" dirty="0" smtClean="0"/>
              <a:t>Recent Marketing Activities</a:t>
            </a:r>
            <a:endParaRPr lang="en-US" dirty="0"/>
          </a:p>
        </p:txBody>
      </p:sp>
      <p:sp>
        <p:nvSpPr>
          <p:cNvPr id="10" name="TextBox 9"/>
          <p:cNvSpPr txBox="1"/>
          <p:nvPr/>
        </p:nvSpPr>
        <p:spPr>
          <a:xfrm>
            <a:off x="1661040" y="2016807"/>
            <a:ext cx="6147707"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cxnSp>
        <p:nvCxnSpPr>
          <p:cNvPr id="18" name="Straight Connector 17"/>
          <p:cNvCxnSpPr/>
          <p:nvPr/>
        </p:nvCxnSpPr>
        <p:spPr>
          <a:xfrm>
            <a:off x="0" y="6395355"/>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4" name="Picture 4" descr="http://www.sourcemedia.com/media/newspics/HDM_logo.gif"/>
          <p:cNvPicPr>
            <a:picLocks noChangeAspect="1" noChangeArrowheads="1"/>
          </p:cNvPicPr>
          <p:nvPr/>
        </p:nvPicPr>
        <p:blipFill>
          <a:blip r:embed="rId2" cstate="print"/>
          <a:srcRect/>
          <a:stretch>
            <a:fillRect/>
          </a:stretch>
        </p:blipFill>
        <p:spPr bwMode="auto">
          <a:xfrm>
            <a:off x="436400" y="1346885"/>
            <a:ext cx="1920240" cy="444936"/>
          </a:xfrm>
          <a:prstGeom prst="rect">
            <a:avLst/>
          </a:prstGeom>
          <a:noFill/>
        </p:spPr>
      </p:pic>
      <p:sp>
        <p:nvSpPr>
          <p:cNvPr id="15" name="TextBox 14"/>
          <p:cNvSpPr txBox="1"/>
          <p:nvPr/>
        </p:nvSpPr>
        <p:spPr>
          <a:xfrm>
            <a:off x="370114" y="1833732"/>
            <a:ext cx="5252360" cy="2339102"/>
          </a:xfrm>
          <a:prstGeom prst="rect">
            <a:avLst/>
          </a:prstGeom>
          <a:noFill/>
        </p:spPr>
        <p:txBody>
          <a:bodyPr wrap="square" rtlCol="0">
            <a:spAutoFit/>
          </a:bodyPr>
          <a:lstStyle/>
          <a:p>
            <a:r>
              <a:rPr lang="en-US" b="1" dirty="0" smtClean="0"/>
              <a:t>Stan Huff: Current HIT Paradigm Isn’t Working</a:t>
            </a:r>
          </a:p>
          <a:p>
            <a:r>
              <a:rPr lang="en-US" sz="1600" dirty="0" smtClean="0"/>
              <a:t>June 19, 2014</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1" name="Rectangle 10"/>
          <p:cNvSpPr/>
          <p:nvPr/>
        </p:nvSpPr>
        <p:spPr>
          <a:xfrm>
            <a:off x="359228" y="2460172"/>
            <a:ext cx="8414657" cy="3693319"/>
          </a:xfrm>
          <a:prstGeom prst="rect">
            <a:avLst/>
          </a:prstGeom>
        </p:spPr>
        <p:txBody>
          <a:bodyPr wrap="square">
            <a:spAutoFit/>
          </a:bodyPr>
          <a:lstStyle/>
          <a:p>
            <a:r>
              <a:rPr lang="en-US" i="1" dirty="0" smtClean="0"/>
              <a:t>“Huff isn’t throwing bombs from the bleachers. He’s leading an effort called the Healthcare Services Platform Consortium that’s putting the pieces in place to build a services architecture foundation that incorporates standard clinical-data models and terminologies to achieve semantic interoperability...”</a:t>
            </a:r>
          </a:p>
          <a:p>
            <a:endParaRPr lang="en-US" i="1" dirty="0" smtClean="0"/>
          </a:p>
          <a:p>
            <a:endParaRPr lang="en-US" i="1" dirty="0" smtClean="0"/>
          </a:p>
          <a:p>
            <a:r>
              <a:rPr lang="en-US" i="1" dirty="0" smtClean="0"/>
              <a:t>“Huff and Vishal Agrawal, M.D., president at Harris Healthcare Solutions and a key advocate of the Consortium have been traveling across the industry to get the message out, develop the application development platforms and APIs for the consortium, drum up support from the provider and vendor communities and try to find the funds to hire a staff for the effort. “</a:t>
            </a:r>
          </a:p>
          <a:p>
            <a:endParaRPr lang="en-US" i="1" dirty="0" smtClean="0"/>
          </a:p>
          <a:p>
            <a:endParaRPr lang="en-US" i="1" dirty="0"/>
          </a:p>
        </p:txBody>
      </p:sp>
      <p:cxnSp>
        <p:nvCxnSpPr>
          <p:cNvPr id="16" name="Straight Connector 15"/>
          <p:cNvCxnSpPr/>
          <p:nvPr/>
        </p:nvCxnSpPr>
        <p:spPr>
          <a:xfrm>
            <a:off x="402772" y="3956955"/>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Marketing Activities</a:t>
            </a:r>
            <a:endParaRPr lang="en-US" dirty="0"/>
          </a:p>
        </p:txBody>
      </p:sp>
      <p:sp>
        <p:nvSpPr>
          <p:cNvPr id="10" name="TextBox 9"/>
          <p:cNvSpPr txBox="1"/>
          <p:nvPr/>
        </p:nvSpPr>
        <p:spPr>
          <a:xfrm>
            <a:off x="1661040" y="2016807"/>
            <a:ext cx="6147707"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cxnSp>
        <p:nvCxnSpPr>
          <p:cNvPr id="17" name="Straight Connector 16"/>
          <p:cNvCxnSpPr/>
          <p:nvPr/>
        </p:nvCxnSpPr>
        <p:spPr>
          <a:xfrm>
            <a:off x="0" y="4495802"/>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14" name="Picture 4" descr="http://www.sourcemedia.com/media/newspics/HDM_logo.gif"/>
          <p:cNvPicPr>
            <a:picLocks noChangeAspect="1" noChangeArrowheads="1"/>
          </p:cNvPicPr>
          <p:nvPr/>
        </p:nvPicPr>
        <p:blipFill>
          <a:blip r:embed="rId2" cstate="print"/>
          <a:srcRect/>
          <a:stretch>
            <a:fillRect/>
          </a:stretch>
        </p:blipFill>
        <p:spPr bwMode="auto">
          <a:xfrm>
            <a:off x="436400" y="1346885"/>
            <a:ext cx="1920240" cy="444936"/>
          </a:xfrm>
          <a:prstGeom prst="rect">
            <a:avLst/>
          </a:prstGeom>
          <a:noFill/>
        </p:spPr>
      </p:pic>
      <p:sp>
        <p:nvSpPr>
          <p:cNvPr id="15" name="TextBox 14"/>
          <p:cNvSpPr txBox="1"/>
          <p:nvPr/>
        </p:nvSpPr>
        <p:spPr>
          <a:xfrm>
            <a:off x="489856" y="1833732"/>
            <a:ext cx="8109857" cy="2616101"/>
          </a:xfrm>
          <a:prstGeom prst="rect">
            <a:avLst/>
          </a:prstGeom>
          <a:noFill/>
        </p:spPr>
        <p:txBody>
          <a:bodyPr wrap="square" rtlCol="0">
            <a:spAutoFit/>
          </a:bodyPr>
          <a:lstStyle/>
          <a:p>
            <a:r>
              <a:rPr lang="en-US" b="1" dirty="0" smtClean="0"/>
              <a:t>A Real Enterprise Approach: Interview by Greg Gillespie, Editor, HDM with Dr. Stan Huff </a:t>
            </a:r>
          </a:p>
          <a:p>
            <a:r>
              <a:rPr lang="en-US" sz="1600" dirty="0" smtClean="0"/>
              <a:t>June 23, 2014 </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3" name="Rectangle 12"/>
          <p:cNvSpPr/>
          <p:nvPr/>
        </p:nvSpPr>
        <p:spPr>
          <a:xfrm>
            <a:off x="478969" y="2884714"/>
            <a:ext cx="8284029" cy="3693319"/>
          </a:xfrm>
          <a:prstGeom prst="rect">
            <a:avLst/>
          </a:prstGeom>
        </p:spPr>
        <p:txBody>
          <a:bodyPr wrap="square">
            <a:spAutoFit/>
          </a:bodyPr>
          <a:lstStyle/>
          <a:p>
            <a:r>
              <a:rPr lang="en-US" i="1" dirty="0" smtClean="0"/>
              <a:t>“I recently interviewed Stan Huff, M.D., chief medical informatics officer at Intermountain Healthcare, about his efforts to spearhead a consortium of providers, vendors, integrators and others that will focus on building a standards-based services architecture to enable applications to work on any "enterprise" platform.”</a:t>
            </a:r>
          </a:p>
          <a:p>
            <a:endParaRPr lang="en-US" i="1" dirty="0" smtClean="0"/>
          </a:p>
          <a:p>
            <a:r>
              <a:rPr lang="en-US" i="1" dirty="0" smtClean="0"/>
              <a:t>“What's needed, [Huff ] says, is a new paradigm in which the whole ecosystem of software is available and not limited to applications that have to pass through a single enterprise vendor. It's a rethinking of what "enterprise computing" means, and it's a technological and strategic shift that needs to happen if the industry is going to continue to advance for the benefit of all patients.”</a:t>
            </a:r>
          </a:p>
          <a:p>
            <a:endParaRPr lang="en-US" i="1" dirty="0" smtClean="0"/>
          </a:p>
          <a:p>
            <a:endParaRPr lang="en-US" i="1" dirty="0"/>
          </a:p>
        </p:txBody>
      </p:sp>
      <p:cxnSp>
        <p:nvCxnSpPr>
          <p:cNvPr id="16" name="Straight Connector 15"/>
          <p:cNvCxnSpPr/>
          <p:nvPr/>
        </p:nvCxnSpPr>
        <p:spPr>
          <a:xfrm>
            <a:off x="283029" y="4512126"/>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Marketing Activities</a:t>
            </a:r>
            <a:endParaRPr lang="en-US" dirty="0"/>
          </a:p>
        </p:txBody>
      </p:sp>
      <p:sp>
        <p:nvSpPr>
          <p:cNvPr id="10" name="TextBox 9"/>
          <p:cNvSpPr txBox="1"/>
          <p:nvPr/>
        </p:nvSpPr>
        <p:spPr>
          <a:xfrm>
            <a:off x="409183" y="1850571"/>
            <a:ext cx="8440903" cy="7048083"/>
          </a:xfrm>
          <a:prstGeom prst="rect">
            <a:avLst/>
          </a:prstGeom>
          <a:noFill/>
        </p:spPr>
        <p:txBody>
          <a:bodyPr wrap="square" rtlCol="0">
            <a:spAutoFit/>
          </a:bodyPr>
          <a:lstStyle/>
          <a:p>
            <a:r>
              <a:rPr lang="en-US" b="1" dirty="0" smtClean="0"/>
              <a:t>Healthcare Services Platform Consortium: An Initiative for Provider-driven, Vendor-supported Interoperability</a:t>
            </a:r>
          </a:p>
          <a:p>
            <a:r>
              <a:rPr lang="en-US" sz="1600" i="1" dirty="0" smtClean="0"/>
              <a:t>Inside Edge</a:t>
            </a:r>
            <a:r>
              <a:rPr lang="en-US" sz="1600" dirty="0" smtClean="0"/>
              <a:t>, Scottsdale Institute</a:t>
            </a:r>
          </a:p>
          <a:p>
            <a:r>
              <a:rPr lang="en-US" sz="1600" dirty="0" smtClean="0"/>
              <a:t>June 2014</a:t>
            </a:r>
          </a:p>
          <a:p>
            <a:endParaRPr lang="en-US" sz="1600" dirty="0" smtClean="0"/>
          </a:p>
          <a:p>
            <a:r>
              <a:rPr lang="en-US" sz="1600" i="1" dirty="0" smtClean="0"/>
              <a:t>“We want to be in a position to create software on a vendor platform with the vendor…[a]</a:t>
            </a:r>
            <a:r>
              <a:rPr lang="en-US" sz="1600" i="1" dirty="0" err="1" smtClean="0"/>
              <a:t>nd</a:t>
            </a:r>
            <a:r>
              <a:rPr lang="en-US" sz="1600" i="1" dirty="0" smtClean="0"/>
              <a:t> we want our software to be interoperable with other vendors’ systems and accessible by providers using other systems.” </a:t>
            </a:r>
            <a:r>
              <a:rPr lang="en-US" sz="1600" dirty="0" smtClean="0"/>
              <a:t>– Stan Huff, Intermountain Healthcare</a:t>
            </a:r>
          </a:p>
          <a:p>
            <a:endParaRPr lang="en-US" sz="1600" i="1" dirty="0" smtClean="0"/>
          </a:p>
          <a:p>
            <a:r>
              <a:rPr lang="en-US" sz="1600" i="1" dirty="0" smtClean="0"/>
              <a:t>“We’re seeing new challenges that vended systems can’t address, including care collaboration across multiple vendors as well as integration of inpatient and outpatient  information and </a:t>
            </a:r>
            <a:r>
              <a:rPr lang="en-US" sz="1600" i="1" dirty="0" err="1" smtClean="0"/>
              <a:t>worfklows</a:t>
            </a:r>
            <a:r>
              <a:rPr lang="en-US" sz="1600" i="1" dirty="0" smtClean="0"/>
              <a:t>.” </a:t>
            </a:r>
            <a:r>
              <a:rPr lang="en-US" sz="1600" dirty="0" smtClean="0"/>
              <a:t>– Bob </a:t>
            </a:r>
            <a:r>
              <a:rPr lang="en-US" sz="1600" dirty="0" err="1" smtClean="0"/>
              <a:t>Greenes</a:t>
            </a:r>
            <a:r>
              <a:rPr lang="en-US" sz="1600" dirty="0" smtClean="0"/>
              <a:t>, ASU</a:t>
            </a:r>
          </a:p>
          <a:p>
            <a:endParaRPr lang="en-US" sz="1600" dirty="0" smtClean="0"/>
          </a:p>
          <a:p>
            <a:r>
              <a:rPr lang="en-US" sz="1600" i="1" dirty="0" smtClean="0"/>
              <a:t>“The Consortium should be extraordinarily valuable…not only in establishing the technical guidelines and products for a more modern, federated model for healthcare IT interoperability and innovation, but equally so in building momentum and broad support for the technologies, products and services it espouses. </a:t>
            </a:r>
            <a:r>
              <a:rPr lang="en-US" sz="1600" dirty="0" smtClean="0"/>
              <a:t>“ – Paul White, Muir Equity</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pic>
        <p:nvPicPr>
          <p:cNvPr id="1026" name="Picture 2" descr="http://www.scottsdaleinstitute.org/images/header.gif"/>
          <p:cNvPicPr>
            <a:picLocks noChangeAspect="1" noChangeArrowheads="1"/>
          </p:cNvPicPr>
          <p:nvPr/>
        </p:nvPicPr>
        <p:blipFill>
          <a:blip r:embed="rId2" cstate="print"/>
          <a:srcRect/>
          <a:stretch>
            <a:fillRect/>
          </a:stretch>
        </p:blipFill>
        <p:spPr bwMode="auto">
          <a:xfrm>
            <a:off x="316657" y="1246405"/>
            <a:ext cx="3200400" cy="536068"/>
          </a:xfrm>
          <a:prstGeom prst="rect">
            <a:avLst/>
          </a:prstGeom>
          <a:noFill/>
        </p:spPr>
      </p:pic>
      <p:cxnSp>
        <p:nvCxnSpPr>
          <p:cNvPr id="17" name="Straight Connector 16"/>
          <p:cNvCxnSpPr/>
          <p:nvPr/>
        </p:nvCxnSpPr>
        <p:spPr>
          <a:xfrm>
            <a:off x="0" y="6313716"/>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0372" y="4065812"/>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1887" y="5034641"/>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Marketing Activities</a:t>
            </a:r>
            <a:endParaRPr lang="en-US" dirty="0"/>
          </a:p>
        </p:txBody>
      </p:sp>
      <p:sp>
        <p:nvSpPr>
          <p:cNvPr id="10" name="TextBox 9"/>
          <p:cNvSpPr txBox="1"/>
          <p:nvPr/>
        </p:nvSpPr>
        <p:spPr>
          <a:xfrm>
            <a:off x="1861457" y="2677886"/>
            <a:ext cx="5947290"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cxnSp>
        <p:nvCxnSpPr>
          <p:cNvPr id="18" name="Straight Connector 17"/>
          <p:cNvCxnSpPr/>
          <p:nvPr/>
        </p:nvCxnSpPr>
        <p:spPr>
          <a:xfrm>
            <a:off x="283029" y="4512126"/>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9857" y="1833732"/>
            <a:ext cx="5252360" cy="1815882"/>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1" name="Rectangle 10"/>
          <p:cNvSpPr/>
          <p:nvPr/>
        </p:nvSpPr>
        <p:spPr>
          <a:xfrm>
            <a:off x="413654" y="2492829"/>
            <a:ext cx="7903029" cy="369332"/>
          </a:xfrm>
          <a:prstGeom prst="rect">
            <a:avLst/>
          </a:prstGeom>
        </p:spPr>
        <p:txBody>
          <a:bodyPr wrap="square">
            <a:spAutoFit/>
          </a:bodyPr>
          <a:lstStyle/>
          <a:p>
            <a:r>
              <a:rPr lang="en-US" i="1" dirty="0" smtClean="0"/>
              <a:t>. </a:t>
            </a:r>
            <a:endParaRPr lang="en-US" i="1" dirty="0"/>
          </a:p>
        </p:txBody>
      </p:sp>
      <p:pic>
        <p:nvPicPr>
          <p:cNvPr id="19458" name="Picture 2" descr="Healthcare Analytics Symposium &amp; Expo">
            <a:hlinkClick r:id="rId2"/>
          </p:cNvPr>
          <p:cNvPicPr>
            <a:picLocks noChangeAspect="1" noChangeArrowheads="1"/>
          </p:cNvPicPr>
          <p:nvPr/>
        </p:nvPicPr>
        <p:blipFill>
          <a:blip r:embed="rId3" cstate="print"/>
          <a:srcRect/>
          <a:stretch>
            <a:fillRect/>
          </a:stretch>
        </p:blipFill>
        <p:spPr bwMode="auto">
          <a:xfrm>
            <a:off x="849085" y="1431019"/>
            <a:ext cx="7381905" cy="1138012"/>
          </a:xfrm>
          <a:prstGeom prst="rect">
            <a:avLst/>
          </a:prstGeom>
          <a:noFill/>
        </p:spPr>
      </p:pic>
      <p:pic>
        <p:nvPicPr>
          <p:cNvPr id="19460" name="Picture 4" descr="Stanley Huff, M.D."/>
          <p:cNvPicPr>
            <a:picLocks noChangeAspect="1" noChangeArrowheads="1"/>
          </p:cNvPicPr>
          <p:nvPr/>
        </p:nvPicPr>
        <p:blipFill>
          <a:blip r:embed="rId4" cstate="print"/>
          <a:srcRect/>
          <a:stretch>
            <a:fillRect/>
          </a:stretch>
        </p:blipFill>
        <p:spPr bwMode="auto">
          <a:xfrm>
            <a:off x="883555" y="2925309"/>
            <a:ext cx="952500" cy="1257301"/>
          </a:xfrm>
          <a:prstGeom prst="rect">
            <a:avLst/>
          </a:prstGeom>
          <a:noFill/>
        </p:spPr>
      </p:pic>
      <p:sp>
        <p:nvSpPr>
          <p:cNvPr id="16" name="TextBox 15"/>
          <p:cNvSpPr txBox="1"/>
          <p:nvPr/>
        </p:nvSpPr>
        <p:spPr>
          <a:xfrm>
            <a:off x="2590799" y="3026228"/>
            <a:ext cx="5921829" cy="3108543"/>
          </a:xfrm>
          <a:prstGeom prst="rect">
            <a:avLst/>
          </a:prstGeom>
          <a:noFill/>
        </p:spPr>
        <p:txBody>
          <a:bodyPr wrap="square" rtlCol="0">
            <a:spAutoFit/>
          </a:bodyPr>
          <a:lstStyle/>
          <a:p>
            <a:r>
              <a:rPr lang="en-US" b="1" dirty="0" smtClean="0"/>
              <a:t>Dr. Stan Huff, M.D., CMIO, Intermountain Healthcare: Keynote Speaker</a:t>
            </a:r>
          </a:p>
          <a:p>
            <a:endParaRPr lang="en-US" sz="1600" b="1" dirty="0" smtClean="0"/>
          </a:p>
          <a:p>
            <a:r>
              <a:rPr lang="en-US" sz="1600" dirty="0" smtClean="0"/>
              <a:t>“The Analytics Driving Accountable Care”</a:t>
            </a:r>
          </a:p>
          <a:p>
            <a:r>
              <a:rPr lang="en-US" sz="1600" dirty="0" smtClean="0"/>
              <a:t>July 14, 2014</a:t>
            </a:r>
          </a:p>
          <a:p>
            <a:endParaRPr lang="en-US" sz="1600" dirty="0" smtClean="0"/>
          </a:p>
          <a:p>
            <a:endParaRPr lang="en-US" sz="1600" dirty="0" smtClean="0"/>
          </a:p>
          <a:p>
            <a:endParaRPr lang="en-US" sz="1600" dirty="0" smtClean="0"/>
          </a:p>
          <a:p>
            <a:r>
              <a:rPr lang="en-US" sz="1600" b="1" dirty="0" smtClean="0"/>
              <a:t>“Health Analytics Key to Accountable Care”</a:t>
            </a:r>
          </a:p>
          <a:p>
            <a:r>
              <a:rPr lang="en-US" sz="1600" dirty="0" smtClean="0"/>
              <a:t>Greg </a:t>
            </a:r>
            <a:r>
              <a:rPr lang="en-US" sz="1600" dirty="0" err="1" smtClean="0"/>
              <a:t>Slabodkin</a:t>
            </a:r>
            <a:r>
              <a:rPr lang="en-US" sz="1600" dirty="0" smtClean="0"/>
              <a:t> published article following Dr. Huff’s speech summarizing highlights/key themes.</a:t>
            </a:r>
          </a:p>
          <a:p>
            <a:endParaRPr lang="en-US" sz="1600" dirty="0"/>
          </a:p>
        </p:txBody>
      </p:sp>
      <p:sp>
        <p:nvSpPr>
          <p:cNvPr id="20" name="TextBox 19"/>
          <p:cNvSpPr txBox="1"/>
          <p:nvPr/>
        </p:nvSpPr>
        <p:spPr>
          <a:xfrm>
            <a:off x="1970314" y="4539342"/>
            <a:ext cx="4996542" cy="830997"/>
          </a:xfrm>
          <a:prstGeom prst="rect">
            <a:avLst/>
          </a:prstGeom>
          <a:noFill/>
        </p:spPr>
        <p:txBody>
          <a:bodyPr wrap="square" rtlCol="0">
            <a:spAutoFit/>
          </a:bodyPr>
          <a:lstStyle/>
          <a:p>
            <a:endParaRPr lang="en-US" sz="1600" i="1" dirty="0" smtClean="0"/>
          </a:p>
          <a:p>
            <a:endParaRPr lang="en-US" sz="1600" i="1" dirty="0" smtClean="0"/>
          </a:p>
          <a:p>
            <a:r>
              <a:rPr lang="en-US" sz="1600" dirty="0" smtClean="0"/>
              <a:t> </a:t>
            </a:r>
            <a:endParaRPr lang="en-US" sz="1600" dirty="0"/>
          </a:p>
        </p:txBody>
      </p:sp>
      <p:pic>
        <p:nvPicPr>
          <p:cNvPr id="21" name="Picture 4" descr="http://www.sourcemedia.com/media/newspics/HDM_logo.gif"/>
          <p:cNvPicPr>
            <a:picLocks noChangeAspect="1" noChangeArrowheads="1"/>
          </p:cNvPicPr>
          <p:nvPr/>
        </p:nvPicPr>
        <p:blipFill>
          <a:blip r:embed="rId5" cstate="print"/>
          <a:srcRect/>
          <a:stretch>
            <a:fillRect/>
          </a:stretch>
        </p:blipFill>
        <p:spPr bwMode="auto">
          <a:xfrm>
            <a:off x="577914" y="4852086"/>
            <a:ext cx="1920240" cy="44493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2400"/>
            <a:ext cx="7064828" cy="892629"/>
          </a:xfrm>
        </p:spPr>
        <p:txBody>
          <a:bodyPr>
            <a:normAutofit fontScale="90000"/>
          </a:bodyPr>
          <a:lstStyle/>
          <a:p>
            <a:r>
              <a:rPr lang="en-US" dirty="0" smtClean="0"/>
              <a:t>Future Marketing &amp; Communications Activities</a:t>
            </a:r>
            <a:endParaRPr lang="en-US" dirty="0"/>
          </a:p>
        </p:txBody>
      </p:sp>
      <p:sp>
        <p:nvSpPr>
          <p:cNvPr id="10" name="TextBox 9"/>
          <p:cNvSpPr txBox="1"/>
          <p:nvPr/>
        </p:nvSpPr>
        <p:spPr>
          <a:xfrm>
            <a:off x="1661040" y="2016807"/>
            <a:ext cx="6147707"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5" name="TextBox 14"/>
          <p:cNvSpPr txBox="1"/>
          <p:nvPr/>
        </p:nvSpPr>
        <p:spPr>
          <a:xfrm>
            <a:off x="163285" y="1186542"/>
            <a:ext cx="8806543" cy="8279190"/>
          </a:xfrm>
          <a:prstGeom prst="rect">
            <a:avLst/>
          </a:prstGeom>
          <a:noFill/>
        </p:spPr>
        <p:txBody>
          <a:bodyPr wrap="square" rtlCol="0">
            <a:spAutoFit/>
          </a:bodyPr>
          <a:lstStyle/>
          <a:p>
            <a:r>
              <a:rPr lang="en-US" sz="1600" b="1" u="sng" dirty="0" smtClean="0"/>
              <a:t>FOUR </a:t>
            </a:r>
            <a:r>
              <a:rPr lang="en-US" sz="1600" b="1" u="sng" dirty="0" smtClean="0"/>
              <a:t>INITIAL GOALS  </a:t>
            </a:r>
            <a:endParaRPr lang="en-US" sz="1600" b="1" u="sng" dirty="0" smtClean="0"/>
          </a:p>
          <a:p>
            <a:endParaRPr lang="en-US" sz="1600" b="1" dirty="0" smtClean="0"/>
          </a:p>
          <a:p>
            <a:pPr marL="342900" indent="-342900">
              <a:buAutoNum type="arabicParenR"/>
            </a:pPr>
            <a:r>
              <a:rPr lang="en-US" sz="1600" b="1" dirty="0" smtClean="0"/>
              <a:t>Promote Confluence site for internal collaboration and communication </a:t>
            </a:r>
          </a:p>
          <a:p>
            <a:pPr marL="800100" lvl="1" indent="-342900">
              <a:buFont typeface="Arial" pitchFamily="34" charset="0"/>
              <a:buChar char="•"/>
            </a:pPr>
            <a:r>
              <a:rPr lang="en-US" sz="1600" dirty="0" smtClean="0"/>
              <a:t>Archives of past meeting agendas, minutes, presentations and participants</a:t>
            </a:r>
          </a:p>
          <a:p>
            <a:pPr marL="800100" lvl="1" indent="-342900">
              <a:buFont typeface="Arial" pitchFamily="34" charset="0"/>
              <a:buChar char="•"/>
            </a:pPr>
            <a:r>
              <a:rPr lang="en-US" sz="1600" dirty="0" smtClean="0"/>
              <a:t>Directory of HSPC </a:t>
            </a:r>
            <a:r>
              <a:rPr lang="en-US" sz="1600" dirty="0" smtClean="0"/>
              <a:t>committees, work groups and </a:t>
            </a:r>
            <a:r>
              <a:rPr lang="en-US" sz="1600" dirty="0" smtClean="0"/>
              <a:t>members</a:t>
            </a:r>
          </a:p>
          <a:p>
            <a:pPr marL="800100" lvl="1" indent="-342900">
              <a:buFont typeface="Arial" pitchFamily="34" charset="0"/>
              <a:buChar char="•"/>
            </a:pPr>
            <a:r>
              <a:rPr lang="en-US" sz="1600" dirty="0" smtClean="0"/>
              <a:t>Names/affiliations/contact information of HSPC members (TBD)</a:t>
            </a:r>
          </a:p>
          <a:p>
            <a:pPr marL="800100" lvl="1" indent="-342900">
              <a:buFont typeface="Arial" pitchFamily="34" charset="0"/>
              <a:buChar char="•"/>
            </a:pPr>
            <a:r>
              <a:rPr lang="en-US" sz="1600" dirty="0" smtClean="0"/>
              <a:t>By-Laws and Organizational Governance (TBD)</a:t>
            </a:r>
          </a:p>
          <a:p>
            <a:pPr marL="800100" lvl="1" indent="-342900">
              <a:buFont typeface="Arial" pitchFamily="34" charset="0"/>
              <a:buChar char="•"/>
            </a:pPr>
            <a:r>
              <a:rPr lang="en-US" sz="1600" dirty="0" smtClean="0"/>
              <a:t>Master Calendar (TBD)</a:t>
            </a:r>
          </a:p>
          <a:p>
            <a:pPr marL="800100" lvl="1" indent="-342900"/>
            <a:endParaRPr lang="en-US" sz="1600" dirty="0" smtClean="0"/>
          </a:p>
          <a:p>
            <a:pPr marL="342900" indent="-342900">
              <a:buAutoNum type="arabicParenR" startAt="2"/>
            </a:pPr>
            <a:r>
              <a:rPr lang="en-US" sz="1600" b="1" dirty="0" smtClean="0"/>
              <a:t>Form Communications and External Relationships Committee</a:t>
            </a:r>
          </a:p>
          <a:p>
            <a:pPr marL="800100" lvl="1" indent="-342900">
              <a:buFont typeface="Arial" pitchFamily="34" charset="0"/>
              <a:buChar char="•"/>
            </a:pPr>
            <a:r>
              <a:rPr lang="en-US" sz="1600" dirty="0" smtClean="0"/>
              <a:t>Develop internal marketing and branding site  </a:t>
            </a:r>
          </a:p>
          <a:p>
            <a:pPr marL="800100" lvl="1" indent="-342900">
              <a:buFont typeface="Arial" pitchFamily="34" charset="0"/>
              <a:buChar char="•"/>
            </a:pPr>
            <a:r>
              <a:rPr lang="en-US" sz="1600" dirty="0" smtClean="0"/>
              <a:t>Create and manage HSPC brand and marketing materials</a:t>
            </a:r>
          </a:p>
          <a:p>
            <a:pPr marL="800100" lvl="1" indent="-342900">
              <a:buFont typeface="Arial" pitchFamily="34" charset="0"/>
              <a:buChar char="•"/>
            </a:pPr>
            <a:r>
              <a:rPr lang="en-US" sz="1600" dirty="0" smtClean="0"/>
              <a:t>Generate and share HSPC content, Talking Points, Elevator Speech</a:t>
            </a:r>
          </a:p>
          <a:p>
            <a:pPr marL="800100" lvl="1" indent="-342900">
              <a:buFont typeface="Arial" pitchFamily="34" charset="0"/>
              <a:buChar char="•"/>
            </a:pPr>
            <a:r>
              <a:rPr lang="en-US" sz="1600" dirty="0" smtClean="0"/>
              <a:t>Establish process and protocol for HSPC communications</a:t>
            </a:r>
          </a:p>
          <a:p>
            <a:pPr marL="1257300" lvl="2" indent="-342900">
              <a:buFont typeface="Arial" pitchFamily="34" charset="0"/>
              <a:buChar char="•"/>
            </a:pPr>
            <a:r>
              <a:rPr lang="en-US" sz="1600" dirty="0" smtClean="0"/>
              <a:t>Future meetings</a:t>
            </a:r>
          </a:p>
          <a:p>
            <a:pPr marL="1257300" lvl="2" indent="-342900">
              <a:buFont typeface="Arial" pitchFamily="34" charset="0"/>
              <a:buChar char="•"/>
            </a:pPr>
            <a:r>
              <a:rPr lang="en-US" sz="1600" dirty="0" smtClean="0"/>
              <a:t>Announcements</a:t>
            </a:r>
          </a:p>
          <a:p>
            <a:pPr marL="1257300" lvl="2" indent="-342900">
              <a:buFont typeface="Arial" pitchFamily="34" charset="0"/>
              <a:buChar char="•"/>
            </a:pPr>
            <a:r>
              <a:rPr lang="en-US" sz="1600" dirty="0" smtClean="0"/>
              <a:t>Newsletter</a:t>
            </a:r>
          </a:p>
          <a:p>
            <a:pPr marL="1257300" lvl="2" indent="-342900">
              <a:buFont typeface="Arial" pitchFamily="34" charset="0"/>
              <a:buChar char="•"/>
            </a:pPr>
            <a:r>
              <a:rPr lang="en-US" sz="1600" dirty="0" smtClean="0"/>
              <a:t>Marketing  materials &amp; campaigns</a:t>
            </a:r>
          </a:p>
          <a:p>
            <a:pPr marL="1257300" lvl="2" indent="-342900">
              <a:buFont typeface="Arial" pitchFamily="34" charset="0"/>
              <a:buChar char="•"/>
            </a:pPr>
            <a:r>
              <a:rPr lang="en-US" sz="1600" dirty="0" smtClean="0"/>
              <a:t>Press Releases</a:t>
            </a:r>
          </a:p>
          <a:p>
            <a:pPr marL="1257300" lvl="2" indent="-342900">
              <a:buFont typeface="Arial" pitchFamily="34" charset="0"/>
              <a:buChar char="•"/>
            </a:pPr>
            <a:r>
              <a:rPr lang="en-US" sz="1600" dirty="0" smtClean="0"/>
              <a:t>Member collaboration</a:t>
            </a:r>
          </a:p>
          <a:p>
            <a:endParaRPr lang="en-US" sz="1600" b="1" dirty="0" smtClean="0"/>
          </a:p>
          <a:p>
            <a:endParaRPr lang="en-US" sz="1600" b="1" dirty="0" smtClean="0"/>
          </a:p>
          <a:p>
            <a:endParaRPr lang="en-US" b="1" dirty="0" smtClean="0"/>
          </a:p>
          <a:p>
            <a:endParaRPr lang="en-US" b="1" dirty="0" smtClean="0"/>
          </a:p>
          <a:p>
            <a:pPr lvl="1"/>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1" name="Rectangle 10"/>
          <p:cNvSpPr/>
          <p:nvPr/>
        </p:nvSpPr>
        <p:spPr>
          <a:xfrm>
            <a:off x="359228" y="2460172"/>
            <a:ext cx="8414657" cy="646331"/>
          </a:xfrm>
          <a:prstGeom prst="rect">
            <a:avLst/>
          </a:prstGeom>
        </p:spPr>
        <p:txBody>
          <a:bodyPr wrap="square">
            <a:spAutoFit/>
          </a:bodyPr>
          <a:lstStyle/>
          <a:p>
            <a:endParaRPr lang="en-US" i="1" dirty="0" smtClean="0"/>
          </a:p>
          <a:p>
            <a:endParaRPr lang="en-US" i="1" dirty="0"/>
          </a:p>
        </p:txBody>
      </p:sp>
      <p:cxnSp>
        <p:nvCxnSpPr>
          <p:cNvPr id="8" name="Straight Connector 7"/>
          <p:cNvCxnSpPr/>
          <p:nvPr/>
        </p:nvCxnSpPr>
        <p:spPr>
          <a:xfrm>
            <a:off x="283029" y="3271155"/>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7" name="Picture 6" descr="500px-Speaker_Icon_svg.png"/>
          <p:cNvPicPr>
            <a:picLocks noChangeAspect="1"/>
          </p:cNvPicPr>
          <p:nvPr/>
        </p:nvPicPr>
        <p:blipFill>
          <a:blip r:embed="rId2" cstate="print"/>
          <a:stretch>
            <a:fillRect/>
          </a:stretch>
        </p:blipFill>
        <p:spPr>
          <a:xfrm>
            <a:off x="6338207" y="4237265"/>
            <a:ext cx="2250621" cy="225062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8" y="133124"/>
            <a:ext cx="6858001" cy="879248"/>
          </a:xfrm>
        </p:spPr>
        <p:txBody>
          <a:bodyPr>
            <a:normAutofit/>
          </a:bodyPr>
          <a:lstStyle/>
          <a:p>
            <a:r>
              <a:rPr lang="en-US" dirty="0" smtClean="0"/>
              <a:t>Build-out HSPC Web site</a:t>
            </a:r>
            <a:endParaRPr lang="en-US" dirty="0"/>
          </a:p>
        </p:txBody>
      </p:sp>
      <p:sp>
        <p:nvSpPr>
          <p:cNvPr id="10" name="TextBox 9"/>
          <p:cNvSpPr txBox="1"/>
          <p:nvPr/>
        </p:nvSpPr>
        <p:spPr>
          <a:xfrm>
            <a:off x="1661040" y="2016807"/>
            <a:ext cx="6147707"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5" name="TextBox 14"/>
          <p:cNvSpPr txBox="1"/>
          <p:nvPr/>
        </p:nvSpPr>
        <p:spPr>
          <a:xfrm>
            <a:off x="174170" y="1273628"/>
            <a:ext cx="8806543" cy="3447098"/>
          </a:xfrm>
          <a:prstGeom prst="rect">
            <a:avLst/>
          </a:prstGeom>
          <a:noFill/>
        </p:spPr>
        <p:txBody>
          <a:bodyPr wrap="square" rtlCol="0">
            <a:spAutoFit/>
          </a:bodyPr>
          <a:lstStyle/>
          <a:p>
            <a:endParaRPr lang="en-US" b="1" dirty="0" smtClean="0"/>
          </a:p>
          <a:p>
            <a:endParaRPr lang="en-US" b="1" dirty="0" smtClean="0"/>
          </a:p>
          <a:p>
            <a:endParaRPr lang="en-US" b="1" dirty="0" smtClean="0"/>
          </a:p>
          <a:p>
            <a:endParaRPr lang="en-US" b="1" dirty="0" smtClean="0"/>
          </a:p>
          <a:p>
            <a:endParaRPr lang="en-US" b="1" dirty="0" smtClean="0"/>
          </a:p>
          <a:p>
            <a:pPr lvl="1"/>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1" name="Rectangle 10"/>
          <p:cNvSpPr/>
          <p:nvPr/>
        </p:nvSpPr>
        <p:spPr>
          <a:xfrm>
            <a:off x="359228" y="2460172"/>
            <a:ext cx="8414657" cy="646331"/>
          </a:xfrm>
          <a:prstGeom prst="rect">
            <a:avLst/>
          </a:prstGeom>
        </p:spPr>
        <p:txBody>
          <a:bodyPr wrap="square">
            <a:spAutoFit/>
          </a:bodyPr>
          <a:lstStyle/>
          <a:p>
            <a:endParaRPr lang="en-US" i="1" dirty="0" smtClean="0"/>
          </a:p>
          <a:p>
            <a:endParaRPr lang="en-US" i="1" dirty="0"/>
          </a:p>
        </p:txBody>
      </p:sp>
      <p:pic>
        <p:nvPicPr>
          <p:cNvPr id="7" name="Picture 6" descr="ConsortiumWebsite_Screenshot.jpg"/>
          <p:cNvPicPr>
            <a:picLocks noChangeAspect="1"/>
          </p:cNvPicPr>
          <p:nvPr/>
        </p:nvPicPr>
        <p:blipFill>
          <a:blip r:embed="rId2" cstate="print"/>
          <a:stretch>
            <a:fillRect/>
          </a:stretch>
        </p:blipFill>
        <p:spPr>
          <a:xfrm>
            <a:off x="4206145" y="2378822"/>
            <a:ext cx="4572000" cy="3619500"/>
          </a:xfrm>
          <a:prstGeom prst="rect">
            <a:avLst/>
          </a:prstGeom>
        </p:spPr>
      </p:pic>
      <p:sp>
        <p:nvSpPr>
          <p:cNvPr id="8" name="Rectangle 7"/>
          <p:cNvSpPr/>
          <p:nvPr/>
        </p:nvSpPr>
        <p:spPr>
          <a:xfrm>
            <a:off x="544286" y="1389728"/>
            <a:ext cx="4572000" cy="2831544"/>
          </a:xfrm>
          <a:prstGeom prst="rect">
            <a:avLst/>
          </a:prstGeom>
        </p:spPr>
        <p:txBody>
          <a:bodyPr>
            <a:spAutoFit/>
          </a:bodyPr>
          <a:lstStyle/>
          <a:p>
            <a:r>
              <a:rPr lang="en-US" sz="1600" b="1" dirty="0" smtClean="0"/>
              <a:t>3) Develop external web presence to help communicate, promote and market </a:t>
            </a:r>
            <a:r>
              <a:rPr lang="en-US" sz="1600" b="1" dirty="0" smtClean="0"/>
              <a:t>HSPC </a:t>
            </a:r>
            <a:endParaRPr lang="en-US" sz="1600" b="1" dirty="0" smtClean="0"/>
          </a:p>
          <a:p>
            <a:endParaRPr lang="en-US" sz="1600" b="1" dirty="0" smtClean="0"/>
          </a:p>
          <a:p>
            <a:pPr lvl="1">
              <a:buFont typeface="Wingdings" pitchFamily="2" charset="2"/>
              <a:buChar char="Ø"/>
            </a:pPr>
            <a:r>
              <a:rPr lang="en-US" sz="1600" b="1" dirty="0" smtClean="0"/>
              <a:t> </a:t>
            </a:r>
            <a:r>
              <a:rPr lang="en-US" sz="1600" dirty="0" smtClean="0"/>
              <a:t>About HSPC/Mission &amp; Vision</a:t>
            </a:r>
          </a:p>
          <a:p>
            <a:pPr lvl="1">
              <a:buFont typeface="Wingdings" pitchFamily="2" charset="2"/>
              <a:buChar char="Ø"/>
            </a:pPr>
            <a:r>
              <a:rPr lang="en-US" sz="1600" dirty="0" smtClean="0"/>
              <a:t> HSPC Members</a:t>
            </a:r>
          </a:p>
          <a:p>
            <a:pPr lvl="1">
              <a:buFont typeface="Wingdings" pitchFamily="2" charset="2"/>
              <a:buChar char="Ø"/>
            </a:pPr>
            <a:r>
              <a:rPr lang="en-US" sz="1600" dirty="0" smtClean="0"/>
              <a:t> Activities</a:t>
            </a:r>
          </a:p>
          <a:p>
            <a:pPr lvl="1">
              <a:buFont typeface="Wingdings" pitchFamily="2" charset="2"/>
              <a:buChar char="Ø"/>
            </a:pPr>
            <a:r>
              <a:rPr lang="en-US" sz="1600" dirty="0" smtClean="0"/>
              <a:t> Blogs</a:t>
            </a:r>
          </a:p>
          <a:p>
            <a:pPr lvl="1">
              <a:buFont typeface="Wingdings" pitchFamily="2" charset="2"/>
              <a:buChar char="Ø"/>
            </a:pPr>
            <a:r>
              <a:rPr lang="en-US" sz="1600" dirty="0" smtClean="0"/>
              <a:t> Meetings/Calendar/Events</a:t>
            </a:r>
          </a:p>
          <a:p>
            <a:pPr lvl="1">
              <a:buFont typeface="Wingdings" pitchFamily="2" charset="2"/>
              <a:buChar char="Ø"/>
            </a:pPr>
            <a:r>
              <a:rPr lang="en-US" sz="1600" dirty="0" smtClean="0"/>
              <a:t> News/Press Releases</a:t>
            </a:r>
          </a:p>
          <a:p>
            <a:pPr lvl="1">
              <a:buFont typeface="Wingdings" pitchFamily="2" charset="2"/>
              <a:buChar char="Ø"/>
            </a:pPr>
            <a:r>
              <a:rPr lang="en-US" sz="1600" dirty="0" smtClean="0"/>
              <a:t> Social Media</a:t>
            </a:r>
          </a:p>
          <a:p>
            <a:pPr lvl="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52400"/>
            <a:ext cx="7064828" cy="892629"/>
          </a:xfrm>
        </p:spPr>
        <p:txBody>
          <a:bodyPr>
            <a:normAutofit fontScale="90000"/>
          </a:bodyPr>
          <a:lstStyle/>
          <a:p>
            <a:r>
              <a:rPr lang="en-US" dirty="0" smtClean="0"/>
              <a:t>Future Marketing &amp; Communications Activities</a:t>
            </a:r>
            <a:endParaRPr lang="en-US" dirty="0"/>
          </a:p>
        </p:txBody>
      </p:sp>
      <p:sp>
        <p:nvSpPr>
          <p:cNvPr id="10" name="TextBox 9"/>
          <p:cNvSpPr txBox="1"/>
          <p:nvPr/>
        </p:nvSpPr>
        <p:spPr>
          <a:xfrm>
            <a:off x="1661040" y="2016807"/>
            <a:ext cx="6147707" cy="2554545"/>
          </a:xfrm>
          <a:prstGeom prst="rect">
            <a:avLst/>
          </a:prstGeom>
          <a:noFill/>
        </p:spPr>
        <p:txBody>
          <a:bodyPr wrap="square" rtlCol="0">
            <a:spAutoFit/>
          </a:bodyPr>
          <a:lstStyle/>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p:txBody>
      </p:sp>
      <p:sp>
        <p:nvSpPr>
          <p:cNvPr id="15" name="TextBox 14"/>
          <p:cNvSpPr txBox="1"/>
          <p:nvPr/>
        </p:nvSpPr>
        <p:spPr>
          <a:xfrm>
            <a:off x="185056" y="1153885"/>
            <a:ext cx="8806543" cy="5509200"/>
          </a:xfrm>
          <a:prstGeom prst="rect">
            <a:avLst/>
          </a:prstGeom>
          <a:noFill/>
        </p:spPr>
        <p:txBody>
          <a:bodyPr wrap="square" rtlCol="0">
            <a:spAutoFit/>
          </a:bodyPr>
          <a:lstStyle/>
          <a:p>
            <a:r>
              <a:rPr lang="en-US" sz="1600" b="1" dirty="0" smtClean="0"/>
              <a:t>GOALS:  </a:t>
            </a:r>
          </a:p>
          <a:p>
            <a:endParaRPr lang="en-US" sz="1600" b="1" dirty="0" smtClean="0"/>
          </a:p>
          <a:p>
            <a:r>
              <a:rPr lang="en-US" sz="1600" b="1" dirty="0" smtClean="0"/>
              <a:t>4) Identify opportunities to promote and broaden awareness about </a:t>
            </a:r>
            <a:r>
              <a:rPr lang="en-US" sz="1600" b="1" dirty="0" smtClean="0"/>
              <a:t>HSPC to increase membership, interest and buy-in</a:t>
            </a:r>
            <a:endParaRPr lang="en-US" sz="1600" b="1" dirty="0" smtClean="0"/>
          </a:p>
          <a:p>
            <a:pPr lvl="1">
              <a:buFont typeface="Arial" pitchFamily="34" charset="0"/>
              <a:buChar char="•"/>
            </a:pPr>
            <a:r>
              <a:rPr lang="en-US" sz="1600" dirty="0" smtClean="0"/>
              <a:t> Generate news opportunities (By-Laws/Incorporation, Early Adopters to HSPC Sandbox, Cooperative Agreement with the VA)</a:t>
            </a:r>
          </a:p>
          <a:p>
            <a:pPr lvl="1">
              <a:buFont typeface="Arial" pitchFamily="34" charset="0"/>
              <a:buChar char="•"/>
            </a:pPr>
            <a:r>
              <a:rPr lang="en-US" sz="1600" dirty="0" smtClean="0"/>
              <a:t> Target news publications – HDM, Health Leaders, Healthcare Informatics, Modern Healthcare and others for news stories about HSPC ‘breakthroughs’</a:t>
            </a:r>
          </a:p>
          <a:p>
            <a:pPr lvl="1">
              <a:buFont typeface="Arial" pitchFamily="34" charset="0"/>
              <a:buChar char="•"/>
            </a:pPr>
            <a:r>
              <a:rPr lang="en-US" sz="1600" dirty="0" smtClean="0"/>
              <a:t> Identify strategic speaking opportunities for HSPC Members to promote HSPC awareness, goals, </a:t>
            </a:r>
            <a:r>
              <a:rPr lang="en-US" sz="1600" dirty="0" smtClean="0"/>
              <a:t>mission/vision</a:t>
            </a:r>
          </a:p>
          <a:p>
            <a:pPr lvl="1">
              <a:buFont typeface="Arial" pitchFamily="34" charset="0"/>
              <a:buChar char="•"/>
            </a:pPr>
            <a:endParaRPr lang="en-US" sz="1600" dirty="0" smtClean="0"/>
          </a:p>
          <a:p>
            <a:pPr lvl="1"/>
            <a:endParaRPr lang="en-US" sz="1600" dirty="0" smtClean="0"/>
          </a:p>
          <a:p>
            <a:pPr lvl="1"/>
            <a:endParaRPr lang="en-US" sz="1600" dirty="0" smtClean="0"/>
          </a:p>
          <a:p>
            <a:r>
              <a:rPr lang="en-US" sz="1600" b="1" dirty="0" smtClean="0"/>
              <a:t>Next </a:t>
            </a:r>
            <a:r>
              <a:rPr lang="en-US" sz="1600" b="1" dirty="0" smtClean="0"/>
              <a:t>Step Activities </a:t>
            </a:r>
          </a:p>
          <a:p>
            <a:pPr lvl="1">
              <a:buFont typeface="Wingdings" pitchFamily="2" charset="2"/>
              <a:buChar char="ü"/>
            </a:pPr>
            <a:r>
              <a:rPr lang="en-US" sz="1600" dirty="0" smtClean="0"/>
              <a:t> Develop, disseminate post-HSPC meeting survey to participants;  publish/share survey results</a:t>
            </a:r>
          </a:p>
          <a:p>
            <a:pPr lvl="1">
              <a:buFont typeface="Wingdings" pitchFamily="2" charset="2"/>
              <a:buChar char="ü"/>
            </a:pPr>
            <a:r>
              <a:rPr lang="en-US" sz="1600" dirty="0" smtClean="0"/>
              <a:t> Draft press release about HSPC incorporation</a:t>
            </a:r>
          </a:p>
          <a:p>
            <a:pPr lvl="1">
              <a:buFont typeface="Wingdings" pitchFamily="2" charset="2"/>
              <a:buChar char="ü"/>
            </a:pPr>
            <a:r>
              <a:rPr lang="en-US" sz="1600" dirty="0" smtClean="0"/>
              <a:t> Identify HSPC “convener” </a:t>
            </a:r>
          </a:p>
          <a:p>
            <a:pPr lvl="1">
              <a:buFont typeface="Wingdings" pitchFamily="2" charset="2"/>
              <a:buChar char="ü"/>
            </a:pPr>
            <a:r>
              <a:rPr lang="en-US" sz="1600" dirty="0" smtClean="0"/>
              <a:t> Develop and present Communications &amp; External Relationships Plan at next HSPC meeting</a:t>
            </a:r>
          </a:p>
          <a:p>
            <a:pPr lvl="1">
              <a:buFont typeface="Wingdings" pitchFamily="2" charset="2"/>
              <a:buChar char="ü"/>
            </a:pPr>
            <a:r>
              <a:rPr lang="en-US" sz="1600" dirty="0" smtClean="0"/>
              <a:t> Begin HIMSS15 plans</a:t>
            </a:r>
          </a:p>
          <a:p>
            <a:pPr lvl="1">
              <a:buFont typeface="Wingdings" pitchFamily="2" charset="2"/>
              <a:buChar char="ü"/>
            </a:pPr>
            <a:endParaRPr lang="en-US" sz="1600" dirty="0"/>
          </a:p>
        </p:txBody>
      </p:sp>
      <p:sp>
        <p:nvSpPr>
          <p:cNvPr id="11" name="Rectangle 10"/>
          <p:cNvSpPr/>
          <p:nvPr/>
        </p:nvSpPr>
        <p:spPr>
          <a:xfrm>
            <a:off x="359228" y="2460172"/>
            <a:ext cx="8414657" cy="646331"/>
          </a:xfrm>
          <a:prstGeom prst="rect">
            <a:avLst/>
          </a:prstGeom>
        </p:spPr>
        <p:txBody>
          <a:bodyPr wrap="square">
            <a:spAutoFit/>
          </a:bodyPr>
          <a:lstStyle/>
          <a:p>
            <a:endParaRPr lang="en-US" i="1" dirty="0" smtClean="0"/>
          </a:p>
          <a:p>
            <a:endParaRPr lang="en-US" i="1" dirty="0"/>
          </a:p>
        </p:txBody>
      </p:sp>
      <p:cxnSp>
        <p:nvCxnSpPr>
          <p:cNvPr id="6" name="Straight Connector 5"/>
          <p:cNvCxnSpPr/>
          <p:nvPr/>
        </p:nvCxnSpPr>
        <p:spPr>
          <a:xfrm>
            <a:off x="413658" y="4261754"/>
            <a:ext cx="9144000" cy="0"/>
          </a:xfrm>
          <a:prstGeom prst="line">
            <a:avLst/>
          </a:prstGeom>
          <a:ln w="19050">
            <a:gradFill flip="none" rotWithShape="1">
              <a:gsLst>
                <a:gs pos="0">
                  <a:schemeClr val="bg1">
                    <a:lumMod val="65000"/>
                    <a:alpha val="0"/>
                  </a:schemeClr>
                </a:gs>
                <a:gs pos="50000">
                  <a:schemeClr val="bg1">
                    <a:lumMod val="65000"/>
                  </a:schemeClr>
                </a:gs>
                <a:gs pos="100000">
                  <a:schemeClr val="bg1">
                    <a:lumMod val="6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pic>
        <p:nvPicPr>
          <p:cNvPr id="8" name="Picture 4" descr="http://www.sourcemedia.com/media/newspics/HDM_logo.gif"/>
          <p:cNvPicPr>
            <a:picLocks noChangeAspect="1" noChangeArrowheads="1"/>
          </p:cNvPicPr>
          <p:nvPr/>
        </p:nvPicPr>
        <p:blipFill>
          <a:blip r:embed="rId2" cstate="print"/>
          <a:srcRect/>
          <a:stretch>
            <a:fillRect/>
          </a:stretch>
        </p:blipFill>
        <p:spPr bwMode="auto">
          <a:xfrm>
            <a:off x="697657" y="3698199"/>
            <a:ext cx="1920240" cy="444936"/>
          </a:xfrm>
          <a:prstGeom prst="rect">
            <a:avLst/>
          </a:prstGeom>
          <a:noFill/>
        </p:spPr>
      </p:pic>
      <p:pic>
        <p:nvPicPr>
          <p:cNvPr id="12" name="Picture 11" descr="imagesCAJI7GJD.jpg"/>
          <p:cNvPicPr>
            <a:picLocks noChangeAspect="1"/>
          </p:cNvPicPr>
          <p:nvPr/>
        </p:nvPicPr>
        <p:blipFill>
          <a:blip r:embed="rId3" cstate="print"/>
          <a:stretch>
            <a:fillRect/>
          </a:stretch>
        </p:blipFill>
        <p:spPr>
          <a:xfrm>
            <a:off x="5289777" y="3604360"/>
            <a:ext cx="1437595" cy="483225"/>
          </a:xfrm>
          <a:prstGeom prst="rect">
            <a:avLst/>
          </a:prstGeom>
        </p:spPr>
      </p:pic>
      <p:pic>
        <p:nvPicPr>
          <p:cNvPr id="13" name="Picture 12" descr="imagesCAKYGLK9.jpg"/>
          <p:cNvPicPr>
            <a:picLocks noChangeAspect="1"/>
          </p:cNvPicPr>
          <p:nvPr/>
        </p:nvPicPr>
        <p:blipFill>
          <a:blip r:embed="rId4" cstate="print"/>
          <a:stretch>
            <a:fillRect/>
          </a:stretch>
        </p:blipFill>
        <p:spPr>
          <a:xfrm>
            <a:off x="7219270" y="3584802"/>
            <a:ext cx="1171575" cy="428625"/>
          </a:xfrm>
          <a:prstGeom prst="rect">
            <a:avLst/>
          </a:prstGeom>
        </p:spPr>
      </p:pic>
      <p:pic>
        <p:nvPicPr>
          <p:cNvPr id="14" name="Picture 13" descr="imagesCAFT35R3.jpg"/>
          <p:cNvPicPr>
            <a:picLocks noChangeAspect="1"/>
          </p:cNvPicPr>
          <p:nvPr/>
        </p:nvPicPr>
        <p:blipFill>
          <a:blip r:embed="rId5" cstate="print"/>
          <a:stretch>
            <a:fillRect/>
          </a:stretch>
        </p:blipFill>
        <p:spPr>
          <a:xfrm>
            <a:off x="2873149" y="3722915"/>
            <a:ext cx="1892072" cy="28030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IMSS14">
      <a:dk1>
        <a:sysClr val="windowText" lastClr="000000"/>
      </a:dk1>
      <a:lt1>
        <a:sysClr val="window" lastClr="FFFFFF"/>
      </a:lt1>
      <a:dk2>
        <a:srgbClr val="00729A"/>
      </a:dk2>
      <a:lt2>
        <a:srgbClr val="EEECE1"/>
      </a:lt2>
      <a:accent1>
        <a:srgbClr val="1D1060"/>
      </a:accent1>
      <a:accent2>
        <a:srgbClr val="00729A"/>
      </a:accent2>
      <a:accent3>
        <a:srgbClr val="9DDAE9"/>
      </a:accent3>
      <a:accent4>
        <a:srgbClr val="B8D87B"/>
      </a:accent4>
      <a:accent5>
        <a:srgbClr val="F0B310"/>
      </a:accent5>
      <a:accent6>
        <a:srgbClr val="E2383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1727</TotalTime>
  <Words>870</Words>
  <Application>Microsoft Office PowerPoint</Application>
  <PresentationFormat>On-screen Show (4:3)</PresentationFormat>
  <Paragraphs>192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Overview of HSPC Awareness-Building, Marketing and Communications Activities </vt:lpstr>
      <vt:lpstr>Recent Marketing Activities</vt:lpstr>
      <vt:lpstr>Recent Marketing Activities</vt:lpstr>
      <vt:lpstr>Recent Marketing Activities</vt:lpstr>
      <vt:lpstr>Recent Marketing Activities</vt:lpstr>
      <vt:lpstr>Recent Marketing Activities</vt:lpstr>
      <vt:lpstr>Future Marketing &amp; Communications Activities</vt:lpstr>
      <vt:lpstr>Build-out HSPC Web site</vt:lpstr>
      <vt:lpstr>Future Marketing &amp; Communications Activities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Fink</dc:creator>
  <cp:lastModifiedBy>eriver04</cp:lastModifiedBy>
  <cp:revision>71</cp:revision>
  <dcterms:created xsi:type="dcterms:W3CDTF">2014-01-09T21:40:43Z</dcterms:created>
  <dcterms:modified xsi:type="dcterms:W3CDTF">2014-08-22T13:49:39Z</dcterms:modified>
</cp:coreProperties>
</file>