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51"/>
  </p:notesMasterIdLst>
  <p:sldIdLst>
    <p:sldId id="268" r:id="rId2"/>
    <p:sldId id="313" r:id="rId3"/>
    <p:sldId id="363" r:id="rId4"/>
    <p:sldId id="293" r:id="rId5"/>
    <p:sldId id="294" r:id="rId6"/>
    <p:sldId id="295" r:id="rId7"/>
    <p:sldId id="296" r:id="rId8"/>
    <p:sldId id="336" r:id="rId9"/>
    <p:sldId id="335" r:id="rId10"/>
    <p:sldId id="331" r:id="rId11"/>
    <p:sldId id="338" r:id="rId12"/>
    <p:sldId id="341" r:id="rId13"/>
    <p:sldId id="333" r:id="rId14"/>
    <p:sldId id="337" r:id="rId15"/>
    <p:sldId id="355" r:id="rId16"/>
    <p:sldId id="356" r:id="rId17"/>
    <p:sldId id="349" r:id="rId18"/>
    <p:sldId id="350" r:id="rId19"/>
    <p:sldId id="361" r:id="rId20"/>
    <p:sldId id="352" r:id="rId21"/>
    <p:sldId id="353" r:id="rId22"/>
    <p:sldId id="354" r:id="rId23"/>
    <p:sldId id="365" r:id="rId24"/>
    <p:sldId id="265" r:id="rId25"/>
    <p:sldId id="357" r:id="rId26"/>
    <p:sldId id="358" r:id="rId27"/>
    <p:sldId id="347" r:id="rId28"/>
    <p:sldId id="325" r:id="rId29"/>
    <p:sldId id="342" r:id="rId30"/>
    <p:sldId id="344" r:id="rId31"/>
    <p:sldId id="345" r:id="rId32"/>
    <p:sldId id="346" r:id="rId33"/>
    <p:sldId id="302" r:id="rId34"/>
    <p:sldId id="300" r:id="rId35"/>
    <p:sldId id="303" r:id="rId36"/>
    <p:sldId id="304" r:id="rId37"/>
    <p:sldId id="305" r:id="rId38"/>
    <p:sldId id="306" r:id="rId39"/>
    <p:sldId id="307" r:id="rId40"/>
    <p:sldId id="308" r:id="rId41"/>
    <p:sldId id="309" r:id="rId42"/>
    <p:sldId id="310" r:id="rId43"/>
    <p:sldId id="360" r:id="rId44"/>
    <p:sldId id="348" r:id="rId45"/>
    <p:sldId id="359" r:id="rId46"/>
    <p:sldId id="321" r:id="rId47"/>
    <p:sldId id="332" r:id="rId48"/>
    <p:sldId id="285" r:id="rId49"/>
    <p:sldId id="323" r:id="rId5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9FB66D1-85F3-1D42-A47C-0C8FE10E7542}">
          <p14:sldIdLst>
            <p14:sldId id="268"/>
            <p14:sldId id="313"/>
            <p14:sldId id="363"/>
          </p14:sldIdLst>
        </p14:section>
        <p14:section name="Overiew of HSPC" id="{90280EC8-7FCB-4541-91F0-F178CD040752}">
          <p14:sldIdLst>
            <p14:sldId id="293"/>
            <p14:sldId id="294"/>
            <p14:sldId id="295"/>
            <p14:sldId id="296"/>
          </p14:sldIdLst>
        </p14:section>
        <p14:section name="SMART on FHIR" id="{B25A3EF0-F3F0-9F48-BF57-070FD908B954}">
          <p14:sldIdLst>
            <p14:sldId id="336"/>
            <p14:sldId id="335"/>
            <p14:sldId id="331"/>
            <p14:sldId id="338"/>
            <p14:sldId id="341"/>
            <p14:sldId id="333"/>
            <p14:sldId id="337"/>
          </p14:sldIdLst>
        </p14:section>
        <p14:section name="HSPC Developers" id="{7BA7D12A-0104-B442-A317-367AD034517C}">
          <p14:sldIdLst>
            <p14:sldId id="355"/>
            <p14:sldId id="356"/>
            <p14:sldId id="349"/>
            <p14:sldId id="350"/>
            <p14:sldId id="361"/>
            <p14:sldId id="352"/>
            <p14:sldId id="353"/>
            <p14:sldId id="354"/>
            <p14:sldId id="365"/>
            <p14:sldId id="265"/>
            <p14:sldId id="357"/>
            <p14:sldId id="358"/>
          </p14:sldIdLst>
        </p14:section>
        <p14:section name="Live Coding Example" id="{8A06208D-FA9C-8344-ACD1-B29702819214}">
          <p14:sldIdLst>
            <p14:sldId id="347"/>
          </p14:sldIdLst>
        </p14:section>
        <p14:section name="Functional Standard (FHIR &amp; OAuth2)" id="{CAA2704C-3B90-2C47-9221-F21370048536}">
          <p14:sldIdLst>
            <p14:sldId id="325"/>
            <p14:sldId id="342"/>
            <p14:sldId id="344"/>
            <p14:sldId id="345"/>
            <p14:sldId id="346"/>
            <p14:sldId id="302"/>
            <p14:sldId id="300"/>
            <p14:sldId id="303"/>
            <p14:sldId id="304"/>
            <p14:sldId id="305"/>
            <p14:sldId id="306"/>
            <p14:sldId id="307"/>
            <p14:sldId id="308"/>
            <p14:sldId id="309"/>
            <p14:sldId id="310"/>
            <p14:sldId id="360"/>
          </p14:sldIdLst>
        </p14:section>
        <p14:section name="Lab: Build your first SMART on FHIR App" id="{1630663A-B7C5-6648-A6A2-E66909F056A5}">
          <p14:sldIdLst>
            <p14:sldId id="348"/>
            <p14:sldId id="359"/>
          </p14:sldIdLst>
        </p14:section>
        <p14:section name="Supplemental" id="{BAD13947-91AA-7643-8942-9927AE178574}">
          <p14:sldIdLst>
            <p14:sldId id="321"/>
            <p14:sldId id="332"/>
            <p14:sldId id="285"/>
            <p14:sldId id="323"/>
          </p14:sldIdLst>
        </p14:section>
      </p14:sectionLst>
    </p:ex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AE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2403" autoAdjust="0"/>
  </p:normalViewPr>
  <p:slideViewPr>
    <p:cSldViewPr snapToGrid="0" snapToObjects="1">
      <p:cViewPr>
        <p:scale>
          <a:sx n="150" d="100"/>
          <a:sy n="150" d="100"/>
        </p:scale>
        <p:origin x="568" y="-120"/>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FE0FE9-243C-E546-8426-10D7A473A3DC}" type="datetimeFigureOut">
              <a:rPr lang="en-US" smtClean="0"/>
              <a:t>8/9/16</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B705F-109E-F247-B567-3A0F399E281A}" type="slidenum">
              <a:rPr lang="en-US" smtClean="0"/>
              <a:t>‹#›</a:t>
            </a:fld>
            <a:endParaRPr lang="en-US"/>
          </a:p>
        </p:txBody>
      </p:sp>
    </p:spTree>
    <p:extLst>
      <p:ext uri="{BB962C8B-B14F-4D97-AF65-F5344CB8AC3E}">
        <p14:creationId xmlns:p14="http://schemas.microsoft.com/office/powerpoint/2010/main" val="38686279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B705F-109E-F247-B567-3A0F399E281A}" type="slidenum">
              <a:rPr lang="en-US" smtClean="0"/>
              <a:t>18</a:t>
            </a:fld>
            <a:endParaRPr lang="en-US"/>
          </a:p>
        </p:txBody>
      </p:sp>
    </p:spTree>
    <p:extLst>
      <p:ext uri="{BB962C8B-B14F-4D97-AF65-F5344CB8AC3E}">
        <p14:creationId xmlns:p14="http://schemas.microsoft.com/office/powerpoint/2010/main" val="148735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List resource - enumerates a flat collection of resources and provides features for managing the collection.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 resource - defines a group of specific people, animals, devices, etc. by enumerating them, or by describing qualities that group members have.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Composition resource – defines a set of healthcare-related information that is assembled together into a single logical document that provides a single coherent statement of meaning, establishes its own context and that has clinical attestation with regard to who is making the statement.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318B-FF6E-ED41-801F-3ABBCA2321C5}" type="slidenum">
              <a:rPr lang="en-US" smtClean="0"/>
              <a:t>40</a:t>
            </a:fld>
            <a:endParaRPr lang="en-US"/>
          </a:p>
        </p:txBody>
      </p:sp>
    </p:spTree>
    <p:extLst>
      <p:ext uri="{BB962C8B-B14F-4D97-AF65-F5344CB8AC3E}">
        <p14:creationId xmlns:p14="http://schemas.microsoft.com/office/powerpoint/2010/main" val="249528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Bundle resource is an infrastructure container for a group of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DomainResource.contained</a:t>
            </a:r>
            <a:r>
              <a:rPr lang="en-US" dirty="0" smtClean="0"/>
              <a:t> element allows multiple resources to be nested inside any </a:t>
            </a:r>
            <a:r>
              <a:rPr lang="en-US" dirty="0" err="1" smtClean="0"/>
              <a:t>DomainResource</a:t>
            </a:r>
            <a:r>
              <a:rPr lang="en-US" dirty="0" smtClean="0"/>
              <a:t>. This is a special type of grouping where the grouped resources lose independent existence - they no longer have their own identifiers, can't easily be queried independently, etc.</a:t>
            </a:r>
            <a:endParaRPr lang="en-US" dirty="0"/>
          </a:p>
        </p:txBody>
      </p:sp>
      <p:sp>
        <p:nvSpPr>
          <p:cNvPr id="4" name="Slide Number Placeholder 3"/>
          <p:cNvSpPr>
            <a:spLocks noGrp="1"/>
          </p:cNvSpPr>
          <p:nvPr>
            <p:ph type="sldNum" sz="quarter" idx="10"/>
          </p:nvPr>
        </p:nvSpPr>
        <p:spPr/>
        <p:txBody>
          <a:bodyPr/>
          <a:lstStyle/>
          <a:p>
            <a:fld id="{A73D318B-FF6E-ED41-801F-3ABBCA2321C5}" type="slidenum">
              <a:rPr lang="en-US" smtClean="0"/>
              <a:t>41</a:t>
            </a:fld>
            <a:endParaRPr lang="en-US"/>
          </a:p>
        </p:txBody>
      </p:sp>
    </p:spTree>
    <p:extLst>
      <p:ext uri="{BB962C8B-B14F-4D97-AF65-F5344CB8AC3E}">
        <p14:creationId xmlns:p14="http://schemas.microsoft.com/office/powerpoint/2010/main" val="1270788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079501"/>
            <a:ext cx="6487668" cy="2627406"/>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270000"/>
            <a:ext cx="6498158" cy="1437389"/>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3" y="2749177"/>
            <a:ext cx="6498159" cy="763868"/>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8/9/16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09893"/>
            <a:ext cx="4079545" cy="968376"/>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400" y="1489880"/>
            <a:ext cx="4079545" cy="3100127"/>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50914-FEFD-3A40-BB88-C5BA0F26E548}" type="datetimeFigureOut">
              <a:rPr lang="en-US" smtClean="0"/>
              <a:t>8/9/16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7D11A-E4C4-2C4D-9054-85AF8217705F}" type="slidenum">
              <a:rPr lang="en-US" smtClean="0"/>
              <a:t>‹#›</a:t>
            </a:fld>
            <a:endParaRPr lang="en-US"/>
          </a:p>
        </p:txBody>
      </p:sp>
      <p:sp>
        <p:nvSpPr>
          <p:cNvPr id="8" name="Picture Placeholder 2"/>
          <p:cNvSpPr>
            <a:spLocks noGrp="1"/>
          </p:cNvSpPr>
          <p:nvPr>
            <p:ph type="pic" idx="1"/>
          </p:nvPr>
        </p:nvSpPr>
        <p:spPr>
          <a:xfrm>
            <a:off x="5090617" y="299493"/>
            <a:ext cx="3657600" cy="4431731"/>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F50914-FEFD-3A40-BB88-C5BA0F26E548}" type="datetimeFigureOut">
              <a:rPr lang="en-US" smtClean="0"/>
              <a:t>8/9/16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06919"/>
            <a:ext cx="1524000" cy="464608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06919"/>
            <a:ext cx="6689726" cy="464608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F50914-FEFD-3A40-BB88-C5BA0F26E548}" type="datetimeFigureOut">
              <a:rPr lang="en-US" smtClean="0"/>
              <a:t>8/9/16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F50914-FEFD-3A40-BB88-C5BA0F26E548}" type="datetimeFigureOut">
              <a:rPr lang="en-US" smtClean="0"/>
              <a:t>8/9/16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40" y="2794002"/>
            <a:ext cx="8416925" cy="1225021"/>
          </a:xfrm>
        </p:spPr>
        <p:txBody>
          <a:bodyPr/>
          <a:lstStyle/>
          <a:p>
            <a:r>
              <a:rPr lang="en-US" smtClean="0"/>
              <a:t>Click to edit Master title style</a:t>
            </a:r>
            <a:endParaRPr dirty="0"/>
          </a:p>
        </p:txBody>
      </p:sp>
      <p:sp>
        <p:nvSpPr>
          <p:cNvPr id="3" name="Subtitle 2"/>
          <p:cNvSpPr>
            <a:spLocks noGrp="1"/>
          </p:cNvSpPr>
          <p:nvPr>
            <p:ph type="subTitle" idx="1"/>
          </p:nvPr>
        </p:nvSpPr>
        <p:spPr>
          <a:xfrm>
            <a:off x="363540" y="3975858"/>
            <a:ext cx="8416925" cy="810559"/>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5F50914-FEFD-3A40-BB88-C5BA0F26E548}" type="datetimeFigureOut">
              <a:rPr lang="en-US" smtClean="0"/>
              <a:t>8/9/16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7D11A-E4C4-2C4D-9054-85AF8217705F}" type="slidenum">
              <a:rPr lang="en-US" smtClean="0"/>
              <a:t>‹#›</a:t>
            </a:fld>
            <a:endParaRPr lang="en-US"/>
          </a:p>
        </p:txBody>
      </p:sp>
      <p:sp>
        <p:nvSpPr>
          <p:cNvPr id="9" name="Picture Placeholder 2"/>
          <p:cNvSpPr>
            <a:spLocks noGrp="1"/>
          </p:cNvSpPr>
          <p:nvPr>
            <p:ph type="pic" idx="13"/>
          </p:nvPr>
        </p:nvSpPr>
        <p:spPr>
          <a:xfrm>
            <a:off x="370980" y="302948"/>
            <a:ext cx="8402040" cy="236405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7" y="2002621"/>
            <a:ext cx="8056563" cy="1135062"/>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7" y="3113338"/>
            <a:ext cx="8056563" cy="1250156"/>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8/9/16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1114130"/>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333501"/>
            <a:ext cx="3840480" cy="36195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333501"/>
            <a:ext cx="3840480" cy="36195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5F50914-FEFD-3A40-BB88-C5BA0F26E548}" type="datetimeFigureOut">
              <a:rPr lang="en-US" smtClean="0"/>
              <a:t>8/9/16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89647"/>
            <a:ext cx="8042276" cy="111413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211022"/>
            <a:ext cx="3840480" cy="625739"/>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1956181"/>
            <a:ext cx="3840480" cy="2996821"/>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211022"/>
            <a:ext cx="3840480" cy="625739"/>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1956181"/>
            <a:ext cx="3840480" cy="2996821"/>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5F50914-FEFD-3A40-BB88-C5BA0F26E548}" type="datetimeFigureOut">
              <a:rPr lang="en-US" smtClean="0"/>
              <a:t>8/9/16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5F50914-FEFD-3A40-BB88-C5BA0F26E548}" type="datetimeFigureOut">
              <a:rPr lang="en-US" smtClean="0"/>
              <a:t>8/9/16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0914-FEFD-3A40-BB88-C5BA0F26E548}" type="datetimeFigureOut">
              <a:rPr lang="en-US" smtClean="0"/>
              <a:t>8/9/16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509893"/>
            <a:ext cx="3840480" cy="968376"/>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06917"/>
            <a:ext cx="3840480" cy="4646083"/>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489880"/>
            <a:ext cx="3840480" cy="3100127"/>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50914-FEFD-3A40-BB88-C5BA0F26E548}" type="datetimeFigureOut">
              <a:rPr lang="en-US" smtClean="0"/>
              <a:t>8/9/16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7D11A-E4C4-2C4D-9054-85AF8217705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89647"/>
            <a:ext cx="8042276" cy="111413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333501"/>
            <a:ext cx="8042276" cy="36195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5229723"/>
            <a:ext cx="2133600" cy="304271"/>
          </a:xfrm>
          <a:prstGeom prst="rect">
            <a:avLst/>
          </a:prstGeom>
        </p:spPr>
        <p:txBody>
          <a:bodyPr vert="horz" lIns="91440" tIns="45720" rIns="91440" bIns="45720" rtlCol="0" anchor="ctr"/>
          <a:lstStyle>
            <a:lvl1pPr algn="r">
              <a:defRPr sz="1200">
                <a:solidFill>
                  <a:schemeClr val="bg1"/>
                </a:solidFill>
              </a:defRPr>
            </a:lvl1pPr>
          </a:lstStyle>
          <a:p>
            <a:fld id="{F5F50914-FEFD-3A40-BB88-C5BA0F26E548}" type="datetimeFigureOut">
              <a:rPr lang="en-US" smtClean="0"/>
              <a:t>8/9/16</a:t>
            </a:fld>
            <a:endParaRPr lang="en-US"/>
          </a:p>
        </p:txBody>
      </p:sp>
      <p:sp>
        <p:nvSpPr>
          <p:cNvPr id="5" name="Footer Placeholder 4"/>
          <p:cNvSpPr>
            <a:spLocks noGrp="1"/>
          </p:cNvSpPr>
          <p:nvPr>
            <p:ph type="ftr" sz="quarter" idx="3"/>
          </p:nvPr>
        </p:nvSpPr>
        <p:spPr>
          <a:xfrm>
            <a:off x="264460" y="5229723"/>
            <a:ext cx="4840941" cy="304271"/>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5229723"/>
            <a:ext cx="990600" cy="304271"/>
          </a:xfrm>
          <a:prstGeom prst="rect">
            <a:avLst/>
          </a:prstGeom>
        </p:spPr>
        <p:txBody>
          <a:bodyPr vert="horz" lIns="91440" tIns="45720" rIns="91440" bIns="45720" rtlCol="0" anchor="ctr"/>
          <a:lstStyle>
            <a:lvl1pPr algn="r">
              <a:defRPr sz="3600">
                <a:solidFill>
                  <a:schemeClr val="bg1"/>
                </a:solidFill>
              </a:defRPr>
            </a:lvl1pPr>
          </a:lstStyle>
          <a:p>
            <a:fld id="{2A87D11A-E4C4-2C4D-9054-85AF8217705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emf"/><Relationship Id="rId8" Type="http://schemas.openxmlformats.org/officeDocument/2006/relationships/image" Target="../media/image10.emf"/><Relationship Id="rId9" Type="http://schemas.openxmlformats.org/officeDocument/2006/relationships/image" Target="../media/image11.png"/><Relationship Id="rId10"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2.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developers.hspconsortium.org/" TargetMode="External"/><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sandbox.hspconsortium.org/" TargetMode="External"/><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hyperlink" Target="https://bitbucket.org/hspconsortium/" TargetMode="External"/><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ndbox.hspconsortium.org/" TargetMode="Externa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ndbox.hspconsortium.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healthservices.atlassian.net/wiki/display/SKCC/HSPC+FHIR+Profiles" TargetMode="Externa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ndbox.hspconsortium.org/" TargetMode="External"/><Relationship Id="rId4" Type="http://schemas.openxmlformats.org/officeDocument/2006/relationships/hyperlink" Target="http://gallery.hspconsortium.org/" TargetMode="External"/><Relationship Id="rId5" Type="http://schemas.openxmlformats.org/officeDocument/2006/relationships/hyperlink" Target="https://healthservices.atlassian.net/wiki/" TargetMode="External"/><Relationship Id="rId6" Type="http://schemas.openxmlformats.org/officeDocument/2006/relationships/hyperlink" Target="http://www.hl7.org/fhir/" TargetMode="External"/><Relationship Id="rId7" Type="http://schemas.openxmlformats.org/officeDocument/2006/relationships/hyperlink" Target="https://www.hl7.org/fhir/resourcelist.html" TargetMode="External"/><Relationship Id="rId8" Type="http://schemas.openxmlformats.org/officeDocument/2006/relationships/hyperlink" Target="http://smarthealthit.org/smart-on-fhir/" TargetMode="External"/><Relationship Id="rId9" Type="http://schemas.openxmlformats.org/officeDocument/2006/relationships/hyperlink" Target="http://docs.smarthealthit.org/" TargetMode="External"/><Relationship Id="rId10" Type="http://schemas.openxmlformats.org/officeDocument/2006/relationships/hyperlink" Target="http://docs.smarthealthit.org/authorization/scopes-and-launch-context/" TargetMode="External"/><Relationship Id="rId1" Type="http://schemas.openxmlformats.org/officeDocument/2006/relationships/slideLayout" Target="../slideLayouts/slideLayout2.xml"/><Relationship Id="rId2" Type="http://schemas.openxmlformats.org/officeDocument/2006/relationships/hyperlink" Target="http://developers.hspconsortium.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2.png"/><Relationship Id="rId1" Type="http://schemas.openxmlformats.org/officeDocument/2006/relationships/slideLayout" Target="../slideLayouts/slideLayout8.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png"/><Relationship Id="rId7"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l7.org/fhir/2015May/index.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open-api.hspconsortium.org/data/Patient/BILIBABY" TargetMode="External"/><Relationship Id="rId4" Type="http://schemas.openxmlformats.org/officeDocument/2006/relationships/hyperlink" Target="https://open-api.hspconsortium.org/data/Patient?name=R" TargetMode="External"/><Relationship Id="rId5" Type="http://schemas.openxmlformats.org/officeDocument/2006/relationships/hyperlink" Target="https://hspc.isalusconsulting.com/dstu2/open-hsp-api/data/Patient?name=R&amp;gender=female&amp;_format=json" TargetMode="External"/><Relationship Id="rId6" Type="http://schemas.openxmlformats.org/officeDocument/2006/relationships/hyperlink" Target="http://open-api.hspconsortium.org/data/Patient?name=R&amp;gender=female" TargetMode="External"/><Relationship Id="rId7"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hyperlink" Target="https://open-api.hspconsortium.org/data/Patien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l7.org/fhir/2015May/datatypes.html#1.18.0" TargetMode="Externa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http://www.hl7.org/fhir/2015May/resource.html" TargetMode="External"/><Relationship Id="rId1" Type="http://schemas.openxmlformats.org/officeDocument/2006/relationships/slideLayout" Target="../slideLayouts/slideLayout2.xml"/><Relationship Id="rId2" Type="http://schemas.openxmlformats.org/officeDocument/2006/relationships/hyperlink" Target="http://www.hl7.org/fhir/2015May/datatypes.html#1.18.0.2"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hl7.org/fhir/2015May/domainresource.html" TargetMode="External"/><Relationship Id="rId4" Type="http://schemas.openxmlformats.org/officeDocument/2006/relationships/hyperlink" Target="http://www.hl7.org/fhir/2015May/bundle.html" TargetMode="External"/><Relationship Id="rId5" Type="http://schemas.openxmlformats.org/officeDocument/2006/relationships/hyperlink" Target="http://www.hl7.org/fhir/2015May/patient.html" TargetMode="External"/><Relationship Id="rId6" Type="http://schemas.openxmlformats.org/officeDocument/2006/relationships/hyperlink" Target="http://www.hl7.org/fhir/2015May/observation.html" TargetMode="External"/><Relationship Id="rId7" Type="http://schemas.openxmlformats.org/officeDocument/2006/relationships/hyperlink" Target="http://www.hl7.org/fhir/2015May/resourcelist.html" TargetMode="External"/><Relationship Id="rId1" Type="http://schemas.openxmlformats.org/officeDocument/2006/relationships/slideLayout" Target="../slideLayouts/slideLayout2.xml"/><Relationship Id="rId2" Type="http://schemas.openxmlformats.org/officeDocument/2006/relationships/hyperlink" Target="http://www.hl7.org/fhir/2015May/resource.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l7.org/fhir/2015May/resourcelist.html" TargetMode="Externa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hl7.org/fhir/2015May/domainresource.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hl7.org/fhir/2015May/domainresource.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2.png"/><Relationship Id="rId1" Type="http://schemas.openxmlformats.org/officeDocument/2006/relationships/slideLayout" Target="../slideLayouts/slideLayout8.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healthservices.atlassian.net/wiki/display/HSPC/Quick+Start+JavaScript+App+for+a+Provider"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andbox.hspconsortium.org/" TargetMode="External"/><Relationship Id="rId4" Type="http://schemas.openxmlformats.org/officeDocument/2006/relationships/hyperlink" Target="http://gallery.hspconsortium.org/" TargetMode="External"/><Relationship Id="rId5" Type="http://schemas.openxmlformats.org/officeDocument/2006/relationships/hyperlink" Target="https://healthservices.atlassian.net/wiki/" TargetMode="External"/><Relationship Id="rId6" Type="http://schemas.openxmlformats.org/officeDocument/2006/relationships/hyperlink" Target="http://www.hl7.org/fhir/" TargetMode="External"/><Relationship Id="rId7" Type="http://schemas.openxmlformats.org/officeDocument/2006/relationships/hyperlink" Target="https://www.hl7.org/fhir/resourcelist.html" TargetMode="External"/><Relationship Id="rId8" Type="http://schemas.openxmlformats.org/officeDocument/2006/relationships/hyperlink" Target="http://smarthealthit.org/smart-on-fhir/" TargetMode="External"/><Relationship Id="rId9" Type="http://schemas.openxmlformats.org/officeDocument/2006/relationships/hyperlink" Target="http://docs.smarthealthit.org/" TargetMode="External"/><Relationship Id="rId10" Type="http://schemas.openxmlformats.org/officeDocument/2006/relationships/hyperlink" Target="http://docs.smarthealthit.org/authorization/scopes-and-launch-context/" TargetMode="External"/><Relationship Id="rId1" Type="http://schemas.openxmlformats.org/officeDocument/2006/relationships/slideLayout" Target="../slideLayouts/slideLayout2.xml"/><Relationship Id="rId2" Type="http://schemas.openxmlformats.org/officeDocument/2006/relationships/hyperlink" Target="http://developers.hspconsortium.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9" Type="http://schemas.openxmlformats.org/officeDocument/2006/relationships/image" Target="../media/image58.png"/><Relationship Id="rId20" Type="http://schemas.openxmlformats.org/officeDocument/2006/relationships/image" Target="../media/image6.png"/><Relationship Id="rId21" Type="http://schemas.openxmlformats.org/officeDocument/2006/relationships/image" Target="../media/image12.png"/><Relationship Id="rId22" Type="http://schemas.openxmlformats.org/officeDocument/2006/relationships/image" Target="../media/image13.png"/><Relationship Id="rId23" Type="http://schemas.openxmlformats.org/officeDocument/2006/relationships/image" Target="../media/image14.png"/><Relationship Id="rId24" Type="http://schemas.openxmlformats.org/officeDocument/2006/relationships/image" Target="../media/image15.png"/><Relationship Id="rId10" Type="http://schemas.openxmlformats.org/officeDocument/2006/relationships/image" Target="../media/image11.png"/><Relationship Id="rId11" Type="http://schemas.openxmlformats.org/officeDocument/2006/relationships/image" Target="../media/image9.emf"/><Relationship Id="rId12" Type="http://schemas.openxmlformats.org/officeDocument/2006/relationships/image" Target="../media/image10.emf"/><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8" Type="http://schemas.openxmlformats.org/officeDocument/2006/relationships/image" Target="../media/image4.png"/><Relationship Id="rId19" Type="http://schemas.openxmlformats.org/officeDocument/2006/relationships/image" Target="../media/image5.png"/><Relationship Id="rId1" Type="http://schemas.openxmlformats.org/officeDocument/2006/relationships/slideLayout" Target="../slideLayouts/slideLayout8.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54.png"/><Relationship Id="rId5" Type="http://schemas.openxmlformats.org/officeDocument/2006/relationships/image" Target="../media/image55.jpe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jpeg"/><Relationship Id="rId7" Type="http://schemas.openxmlformats.org/officeDocument/2006/relationships/image" Target="../media/image10.emf"/><Relationship Id="rId8" Type="http://schemas.openxmlformats.org/officeDocument/2006/relationships/image" Target="../media/image9.emf"/><Relationship Id="rId9" Type="http://schemas.openxmlformats.org/officeDocument/2006/relationships/image" Target="../media/image68.png"/><Relationship Id="rId10" Type="http://schemas.openxmlformats.org/officeDocument/2006/relationships/image" Target="../media/image69.emf"/><Relationship Id="rId11"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903" y="3584063"/>
            <a:ext cx="8042276" cy="390404"/>
          </a:xfrm>
        </p:spPr>
        <p:txBody>
          <a:bodyPr>
            <a:noAutofit/>
          </a:bodyPr>
          <a:lstStyle/>
          <a:p>
            <a:pPr marL="0" indent="0" algn="ctr">
              <a:lnSpc>
                <a:spcPct val="50000"/>
              </a:lnSpc>
              <a:buNone/>
            </a:pPr>
            <a:r>
              <a:rPr lang="en-US" sz="1800" dirty="0">
                <a:solidFill>
                  <a:srgbClr val="595959"/>
                </a:solidFill>
              </a:rPr>
              <a:t>by Rick </a:t>
            </a:r>
            <a:r>
              <a:rPr lang="en-US" sz="1800" dirty="0" smtClean="0">
                <a:solidFill>
                  <a:srgbClr val="595959"/>
                </a:solidFill>
              </a:rPr>
              <a:t>Freeman, Travis Cummings, &amp; Amy Ballard</a:t>
            </a:r>
            <a:endParaRPr lang="en-US" sz="1800" dirty="0" smtClean="0">
              <a:solidFill>
                <a:srgbClr val="595959"/>
              </a:solidFill>
            </a:endParaRPr>
          </a:p>
          <a:p>
            <a:pPr marL="0" indent="0" algn="ctr">
              <a:lnSpc>
                <a:spcPct val="50000"/>
              </a:lnSpc>
              <a:buNone/>
            </a:pPr>
            <a:r>
              <a:rPr lang="en-US" sz="1400" dirty="0" smtClean="0">
                <a:solidFill>
                  <a:srgbClr val="595959"/>
                </a:solidFill>
              </a:rPr>
              <a:t>iSalus Solutions</a:t>
            </a:r>
            <a:endParaRPr lang="en-US" sz="1400" dirty="0">
              <a:solidFill>
                <a:srgbClr val="595959"/>
              </a:solidFill>
            </a:endParaRPr>
          </a:p>
        </p:txBody>
      </p:sp>
      <p:sp>
        <p:nvSpPr>
          <p:cNvPr id="6" name="TextBox 5"/>
          <p:cNvSpPr txBox="1"/>
          <p:nvPr/>
        </p:nvSpPr>
        <p:spPr>
          <a:xfrm>
            <a:off x="843020" y="2607652"/>
            <a:ext cx="7478042" cy="830997"/>
          </a:xfrm>
          <a:prstGeom prst="rect">
            <a:avLst/>
          </a:prstGeom>
          <a:noFill/>
        </p:spPr>
        <p:txBody>
          <a:bodyPr wrap="square" rtlCol="0">
            <a:spAutoFit/>
          </a:bodyPr>
          <a:lstStyle/>
          <a:p>
            <a:pPr algn="ctr"/>
            <a:r>
              <a:rPr lang="en-US" sz="2400" b="1" dirty="0">
                <a:solidFill>
                  <a:schemeClr val="tx1">
                    <a:lumMod val="65000"/>
                    <a:lumOff val="35000"/>
                  </a:schemeClr>
                </a:solidFill>
              </a:rPr>
              <a:t>Intro to HSPC, </a:t>
            </a:r>
            <a:r>
              <a:rPr lang="en-US" sz="2400" b="1" dirty="0" smtClean="0">
                <a:solidFill>
                  <a:schemeClr val="tx1">
                    <a:lumMod val="65000"/>
                    <a:lumOff val="35000"/>
                  </a:schemeClr>
                </a:solidFill>
              </a:rPr>
              <a:t>SMART </a:t>
            </a:r>
            <a:r>
              <a:rPr lang="en-US" sz="2400" b="1" dirty="0">
                <a:solidFill>
                  <a:schemeClr val="tx1">
                    <a:lumMod val="65000"/>
                    <a:lumOff val="35000"/>
                  </a:schemeClr>
                </a:solidFill>
              </a:rPr>
              <a:t>on FHIR, &amp; Developing HSPC Apps</a:t>
            </a:r>
          </a:p>
        </p:txBody>
      </p:sp>
      <p:sp>
        <p:nvSpPr>
          <p:cNvPr id="7" name="Content Placeholder 2"/>
          <p:cNvSpPr txBox="1">
            <a:spLocks/>
          </p:cNvSpPr>
          <p:nvPr/>
        </p:nvSpPr>
        <p:spPr>
          <a:xfrm>
            <a:off x="563466" y="4520704"/>
            <a:ext cx="8042276" cy="263595"/>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lnSpc>
                <a:spcPct val="50000"/>
              </a:lnSpc>
              <a:buNone/>
            </a:pPr>
            <a:endParaRPr lang="en-US" sz="1600" dirty="0">
              <a:solidFill>
                <a:srgbClr val="595959"/>
              </a:solidFill>
            </a:endParaRPr>
          </a:p>
        </p:txBody>
      </p:sp>
      <p:sp>
        <p:nvSpPr>
          <p:cNvPr id="8" name="Content Placeholder 2"/>
          <p:cNvSpPr txBox="1">
            <a:spLocks/>
          </p:cNvSpPr>
          <p:nvPr/>
        </p:nvSpPr>
        <p:spPr>
          <a:xfrm>
            <a:off x="0" y="4366968"/>
            <a:ext cx="9144000" cy="270587"/>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lnSpc>
                <a:spcPct val="50000"/>
              </a:lnSpc>
              <a:buNone/>
            </a:pPr>
            <a:r>
              <a:rPr lang="en-US" sz="1600" dirty="0" smtClean="0">
                <a:solidFill>
                  <a:srgbClr val="595959"/>
                </a:solidFill>
              </a:rPr>
              <a:t>8</a:t>
            </a:r>
            <a:r>
              <a:rPr lang="en-US" sz="1600" dirty="0" smtClean="0">
                <a:solidFill>
                  <a:srgbClr val="595959"/>
                </a:solidFill>
              </a:rPr>
              <a:t>/10/2016</a:t>
            </a:r>
            <a:endParaRPr lang="en-US" sz="1600" dirty="0">
              <a:solidFill>
                <a:srgbClr val="595959"/>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006" y="1081030"/>
            <a:ext cx="5433164" cy="1192952"/>
          </a:xfrm>
          <a:prstGeom prst="rect">
            <a:avLst/>
          </a:prstGeom>
        </p:spPr>
      </p:pic>
    </p:spTree>
    <p:extLst>
      <p:ext uri="{BB962C8B-B14F-4D97-AF65-F5344CB8AC3E}">
        <p14:creationId xmlns:p14="http://schemas.microsoft.com/office/powerpoint/2010/main" val="374152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a:xfrm>
            <a:off x="1814403" y="3944012"/>
            <a:ext cx="5215406" cy="1576429"/>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Compliant Platforms</a:t>
            </a:r>
            <a:endParaRPr lang="en-US" sz="1200" dirty="0"/>
          </a:p>
        </p:txBody>
      </p:sp>
      <p:sp>
        <p:nvSpPr>
          <p:cNvPr id="2" name="Rounded Rectangle 1"/>
          <p:cNvSpPr/>
          <p:nvPr/>
        </p:nvSpPr>
        <p:spPr>
          <a:xfrm>
            <a:off x="1821318" y="189882"/>
            <a:ext cx="5215405" cy="1227825"/>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HSPC Compliant Apps</a:t>
            </a:r>
            <a:endParaRPr lang="en-US" sz="1200" dirty="0"/>
          </a:p>
        </p:txBody>
      </p:sp>
      <p:grpSp>
        <p:nvGrpSpPr>
          <p:cNvPr id="35" name="Group 34"/>
          <p:cNvGrpSpPr/>
          <p:nvPr/>
        </p:nvGrpSpPr>
        <p:grpSpPr>
          <a:xfrm>
            <a:off x="1821316" y="456355"/>
            <a:ext cx="5215407" cy="1092789"/>
            <a:chOff x="-179608" y="352823"/>
            <a:chExt cx="5215407" cy="1092789"/>
          </a:xfrm>
        </p:grpSpPr>
        <p:sp>
          <p:nvSpPr>
            <p:cNvPr id="36" name="Rounded Rectangle 35"/>
            <p:cNvSpPr/>
            <p:nvPr/>
          </p:nvSpPr>
          <p:spPr>
            <a:xfrm>
              <a:off x="-179608" y="352823"/>
              <a:ext cx="5215407" cy="1092789"/>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834" y="557555"/>
              <a:ext cx="1077791" cy="808343"/>
            </a:xfrm>
            <a:prstGeom prst="rect">
              <a:avLst/>
            </a:prstGeom>
            <a:ln>
              <a:noFill/>
            </a:ln>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11" y="557992"/>
              <a:ext cx="1135622" cy="798721"/>
            </a:xfrm>
            <a:prstGeom prst="rect">
              <a:avLst/>
            </a:prstGeom>
            <a:ln>
              <a:noFill/>
            </a:ln>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575" y="451537"/>
              <a:ext cx="1328259" cy="810238"/>
            </a:xfrm>
            <a:prstGeom prst="rect">
              <a:avLst/>
            </a:prstGeom>
            <a:ln>
              <a:noFill/>
            </a:ln>
          </p:spPr>
        </p:pic>
      </p:grpSp>
      <p:sp>
        <p:nvSpPr>
          <p:cNvPr id="41" name="TextBox 40"/>
          <p:cNvSpPr txBox="1"/>
          <p:nvPr/>
        </p:nvSpPr>
        <p:spPr>
          <a:xfrm rot="16200000">
            <a:off x="-1463406" y="2623383"/>
            <a:ext cx="5717191" cy="461665"/>
          </a:xfrm>
          <a:prstGeom prst="rect">
            <a:avLst/>
          </a:prstGeom>
          <a:noFill/>
        </p:spPr>
        <p:txBody>
          <a:bodyPr wrap="square" rtlCol="0">
            <a:spAutoFit/>
          </a:bodyPr>
          <a:lstStyle/>
          <a:p>
            <a:pPr algn="ctr"/>
            <a:r>
              <a:rPr lang="en-US" sz="2400" dirty="0" smtClean="0">
                <a:solidFill>
                  <a:schemeClr val="accent1"/>
                </a:solidFill>
                <a:latin typeface="+mj-lt"/>
              </a:rPr>
              <a:t>HSPC Application Model</a:t>
            </a:r>
            <a:endParaRPr lang="en-US" sz="2400" dirty="0">
              <a:solidFill>
                <a:schemeClr val="tx1">
                  <a:lumMod val="75000"/>
                  <a:lumOff val="25000"/>
                </a:schemeClr>
              </a:solidFill>
              <a:latin typeface="+mj-lt"/>
            </a:endParaRPr>
          </a:p>
        </p:txBody>
      </p:sp>
      <p:sp>
        <p:nvSpPr>
          <p:cNvPr id="72" name="Rounded Rectangle 71"/>
          <p:cNvSpPr/>
          <p:nvPr/>
        </p:nvSpPr>
        <p:spPr>
          <a:xfrm>
            <a:off x="1817860" y="1967396"/>
            <a:ext cx="5215406" cy="1556084"/>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Standardized Functional Services</a:t>
            </a:r>
            <a:endParaRPr lang="en-US" sz="1200" dirty="0"/>
          </a:p>
        </p:txBody>
      </p:sp>
      <p:sp>
        <p:nvSpPr>
          <p:cNvPr id="76" name="Rounded Rectangle 75"/>
          <p:cNvSpPr/>
          <p:nvPr/>
        </p:nvSpPr>
        <p:spPr>
          <a:xfrm>
            <a:off x="1816131" y="2265614"/>
            <a:ext cx="5220592" cy="1233150"/>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grpSp>
        <p:nvGrpSpPr>
          <p:cNvPr id="84" name="Group 83"/>
          <p:cNvGrpSpPr/>
          <p:nvPr/>
        </p:nvGrpSpPr>
        <p:grpSpPr>
          <a:xfrm>
            <a:off x="1996217" y="2334461"/>
            <a:ext cx="1135088" cy="1100172"/>
            <a:chOff x="3704835" y="2526327"/>
            <a:chExt cx="1135088" cy="1100172"/>
          </a:xfrm>
        </p:grpSpPr>
        <p:sp>
          <p:nvSpPr>
            <p:cNvPr id="69" name="Rounded Rectangle 68"/>
            <p:cNvSpPr/>
            <p:nvPr/>
          </p:nvSpPr>
          <p:spPr>
            <a:xfrm>
              <a:off x="3704835" y="2526327"/>
              <a:ext cx="1135088" cy="1100172"/>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Security</a:t>
              </a:r>
              <a:endParaRPr lang="en-US" sz="1100" dirty="0">
                <a:solidFill>
                  <a:schemeClr val="tx1">
                    <a:lumMod val="75000"/>
                    <a:lumOff val="25000"/>
                  </a:schemeClr>
                </a:solidFill>
              </a:endParaRPr>
            </a:p>
          </p:txBody>
        </p:sp>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612" y="2767776"/>
              <a:ext cx="504964" cy="500890"/>
            </a:xfrm>
            <a:prstGeom prst="rect">
              <a:avLst/>
            </a:prstGeom>
          </p:spPr>
        </p:pic>
        <p:pic>
          <p:nvPicPr>
            <p:cNvPr id="55" name="Picture 54"/>
            <p:cNvPicPr>
              <a:picLocks noChangeAspect="1"/>
            </p:cNvPicPr>
            <p:nvPr/>
          </p:nvPicPr>
          <p:blipFill rotWithShape="1">
            <a:blip r:embed="rId6">
              <a:extLst>
                <a:ext uri="{28A0092B-C50C-407E-A947-70E740481C1C}">
                  <a14:useLocalDpi xmlns:a14="http://schemas.microsoft.com/office/drawing/2010/main" val="0"/>
                </a:ext>
              </a:extLst>
            </a:blip>
            <a:srcRect l="5940" t="15187" r="5581" b="15277"/>
            <a:stretch/>
          </p:blipFill>
          <p:spPr>
            <a:xfrm>
              <a:off x="3797676" y="3249865"/>
              <a:ext cx="965806" cy="303615"/>
            </a:xfrm>
            <a:prstGeom prst="rect">
              <a:avLst/>
            </a:prstGeom>
          </p:spPr>
        </p:pic>
      </p:grpSp>
      <p:sp>
        <p:nvSpPr>
          <p:cNvPr id="85" name="Pentagon 84"/>
          <p:cNvSpPr/>
          <p:nvPr/>
        </p:nvSpPr>
        <p:spPr>
          <a:xfrm rot="5400000">
            <a:off x="4214437" y="1096133"/>
            <a:ext cx="423417" cy="5223485"/>
          </a:xfrm>
          <a:prstGeom prst="homePlate">
            <a:avLst>
              <a:gd name="adj" fmla="val 49204"/>
            </a:avLst>
          </a:prstGeom>
          <a:solidFill>
            <a:schemeClr val="bg2">
              <a:lumMod val="50000"/>
            </a:scheme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n-US" sz="1100" dirty="0">
                <a:solidFill>
                  <a:schemeClr val="bg1"/>
                </a:solidFill>
              </a:rPr>
              <a:t>To Supporting Platforms/EHRs</a:t>
            </a:r>
          </a:p>
        </p:txBody>
      </p:sp>
      <p:grpSp>
        <p:nvGrpSpPr>
          <p:cNvPr id="88" name="Group 87"/>
          <p:cNvGrpSpPr/>
          <p:nvPr/>
        </p:nvGrpSpPr>
        <p:grpSpPr>
          <a:xfrm>
            <a:off x="3238498" y="2329509"/>
            <a:ext cx="1143996" cy="1105123"/>
            <a:chOff x="5079998" y="2331607"/>
            <a:chExt cx="1143996" cy="1105123"/>
          </a:xfrm>
        </p:grpSpPr>
        <p:sp>
          <p:nvSpPr>
            <p:cNvPr id="80" name="Rounded Rectangle 79"/>
            <p:cNvSpPr/>
            <p:nvPr/>
          </p:nvSpPr>
          <p:spPr>
            <a:xfrm>
              <a:off x="5079998" y="2331607"/>
              <a:ext cx="1143996" cy="1105123"/>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Launch Context</a:t>
              </a:r>
              <a:endParaRPr lang="en-US" sz="1100" dirty="0">
                <a:solidFill>
                  <a:schemeClr val="tx1">
                    <a:lumMod val="75000"/>
                    <a:lumOff val="25000"/>
                  </a:schemeClr>
                </a:solidFill>
              </a:endParaRPr>
            </a:p>
          </p:txBody>
        </p:sp>
        <p:grpSp>
          <p:nvGrpSpPr>
            <p:cNvPr id="86" name="Group 85"/>
            <p:cNvGrpSpPr/>
            <p:nvPr/>
          </p:nvGrpSpPr>
          <p:grpSpPr>
            <a:xfrm>
              <a:off x="5296893" y="2614957"/>
              <a:ext cx="716788" cy="707157"/>
              <a:chOff x="5318078" y="2938951"/>
              <a:chExt cx="716788" cy="707157"/>
            </a:xfrm>
          </p:grpSpPr>
          <p:pic>
            <p:nvPicPr>
              <p:cNvPr id="65" name="Picture 64"/>
              <p:cNvPicPr>
                <a:picLocks noChangeAspect="1"/>
              </p:cNvPicPr>
              <p:nvPr/>
            </p:nvPicPr>
            <p:blipFill>
              <a:blip r:embed="rId7"/>
              <a:stretch>
                <a:fillRect/>
              </a:stretch>
            </p:blipFill>
            <p:spPr>
              <a:xfrm>
                <a:off x="5363458" y="2938951"/>
                <a:ext cx="671408" cy="362205"/>
              </a:xfrm>
              <a:prstGeom prst="rect">
                <a:avLst/>
              </a:prstGeom>
            </p:spPr>
          </p:pic>
          <p:pic>
            <p:nvPicPr>
              <p:cNvPr id="66" name="Picture 65"/>
              <p:cNvPicPr>
                <a:picLocks noChangeAspect="1"/>
              </p:cNvPicPr>
              <p:nvPr/>
            </p:nvPicPr>
            <p:blipFill>
              <a:blip r:embed="rId8"/>
              <a:stretch>
                <a:fillRect/>
              </a:stretch>
            </p:blipFill>
            <p:spPr>
              <a:xfrm>
                <a:off x="5318078" y="3359393"/>
                <a:ext cx="716788" cy="286715"/>
              </a:xfrm>
              <a:prstGeom prst="rect">
                <a:avLst/>
              </a:prstGeom>
            </p:spPr>
          </p:pic>
          <p:sp>
            <p:nvSpPr>
              <p:cNvPr id="67" name="TextBox 66"/>
              <p:cNvSpPr txBox="1"/>
              <p:nvPr/>
            </p:nvSpPr>
            <p:spPr>
              <a:xfrm>
                <a:off x="5468451" y="3265140"/>
                <a:ext cx="356188" cy="261610"/>
              </a:xfrm>
              <a:prstGeom prst="rect">
                <a:avLst/>
              </a:prstGeom>
              <a:noFill/>
            </p:spPr>
            <p:txBody>
              <a:bodyPr wrap="none" rtlCol="0">
                <a:spAutoFit/>
              </a:bodyPr>
              <a:lstStyle/>
              <a:p>
                <a:pPr algn="ctr"/>
                <a:r>
                  <a:rPr lang="en-US" sz="1050" dirty="0">
                    <a:solidFill>
                      <a:schemeClr val="tx1">
                        <a:lumMod val="65000"/>
                        <a:lumOff val="35000"/>
                      </a:schemeClr>
                    </a:solidFill>
                    <a:latin typeface="Open Sans" charset="0"/>
                    <a:ea typeface="Open Sans" charset="0"/>
                    <a:cs typeface="Open Sans" charset="0"/>
                  </a:rPr>
                  <a:t>on</a:t>
                </a:r>
                <a:endParaRPr lang="en-US" sz="1400" dirty="0">
                  <a:solidFill>
                    <a:schemeClr val="tx1">
                      <a:lumMod val="65000"/>
                      <a:lumOff val="35000"/>
                    </a:schemeClr>
                  </a:solidFill>
                  <a:latin typeface="Open Sans" charset="0"/>
                  <a:ea typeface="Open Sans" charset="0"/>
                  <a:cs typeface="Open Sans" charset="0"/>
                </a:endParaRPr>
              </a:p>
            </p:txBody>
          </p:sp>
        </p:grpSp>
      </p:grpSp>
      <p:grpSp>
        <p:nvGrpSpPr>
          <p:cNvPr id="90" name="Group 89"/>
          <p:cNvGrpSpPr/>
          <p:nvPr/>
        </p:nvGrpSpPr>
        <p:grpSpPr>
          <a:xfrm>
            <a:off x="5723060" y="2328691"/>
            <a:ext cx="1135088" cy="1100947"/>
            <a:chOff x="7564560" y="2330789"/>
            <a:chExt cx="1135088" cy="1100947"/>
          </a:xfrm>
        </p:grpSpPr>
        <p:sp>
          <p:nvSpPr>
            <p:cNvPr id="82" name="Rounded Rectangle 81"/>
            <p:cNvSpPr/>
            <p:nvPr/>
          </p:nvSpPr>
          <p:spPr>
            <a:xfrm>
              <a:off x="7564560" y="2330789"/>
              <a:ext cx="1135088" cy="1100947"/>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Data Access</a:t>
              </a:r>
              <a:endParaRPr lang="en-US" sz="1100" dirty="0">
                <a:solidFill>
                  <a:schemeClr val="tx1">
                    <a:lumMod val="75000"/>
                    <a:lumOff val="25000"/>
                  </a:schemeClr>
                </a:solidFill>
              </a:endParaRPr>
            </a:p>
          </p:txBody>
        </p:sp>
        <p:pic>
          <p:nvPicPr>
            <p:cNvPr id="58" name="Picture 5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5724" y="2679966"/>
              <a:ext cx="1019960" cy="437126"/>
            </a:xfrm>
            <a:prstGeom prst="rect">
              <a:avLst/>
            </a:prstGeom>
          </p:spPr>
        </p:pic>
      </p:grpSp>
      <p:grpSp>
        <p:nvGrpSpPr>
          <p:cNvPr id="89" name="Group 88"/>
          <p:cNvGrpSpPr/>
          <p:nvPr/>
        </p:nvGrpSpPr>
        <p:grpSpPr>
          <a:xfrm>
            <a:off x="4480779" y="2328691"/>
            <a:ext cx="1144212" cy="1105941"/>
            <a:chOff x="6322279" y="2330789"/>
            <a:chExt cx="1144212" cy="1105941"/>
          </a:xfrm>
        </p:grpSpPr>
        <p:sp>
          <p:nvSpPr>
            <p:cNvPr id="81" name="Rounded Rectangle 80"/>
            <p:cNvSpPr/>
            <p:nvPr/>
          </p:nvSpPr>
          <p:spPr>
            <a:xfrm>
              <a:off x="6322279" y="2330789"/>
              <a:ext cx="1135088" cy="1105941"/>
            </a:xfrm>
            <a:prstGeom prst="roundRect">
              <a:avLst>
                <a:gd name="adj" fmla="val 4118"/>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Data Models</a:t>
              </a:r>
              <a:endParaRPr lang="en-US" sz="1100" dirty="0">
                <a:solidFill>
                  <a:schemeClr val="tx1">
                    <a:lumMod val="75000"/>
                    <a:lumOff val="25000"/>
                  </a:schemeClr>
                </a:solidFill>
              </a:endParaRPr>
            </a:p>
          </p:txBody>
        </p:sp>
        <p:pic>
          <p:nvPicPr>
            <p:cNvPr id="61" name="Picture 60"/>
            <p:cNvPicPr>
              <a:picLocks noChangeAspect="1"/>
            </p:cNvPicPr>
            <p:nvPr/>
          </p:nvPicPr>
          <p:blipFill>
            <a:blip r:embed="rId10"/>
            <a:stretch>
              <a:fillRect/>
            </a:stretch>
          </p:blipFill>
          <p:spPr>
            <a:xfrm>
              <a:off x="6396840" y="2718649"/>
              <a:ext cx="994394" cy="287851"/>
            </a:xfrm>
            <a:prstGeom prst="rect">
              <a:avLst/>
            </a:prstGeom>
          </p:spPr>
        </p:pic>
        <p:sp>
          <p:nvSpPr>
            <p:cNvPr id="62" name="TextBox 61"/>
            <p:cNvSpPr txBox="1"/>
            <p:nvPr/>
          </p:nvSpPr>
          <p:spPr>
            <a:xfrm>
              <a:off x="6838307" y="3042810"/>
              <a:ext cx="628184" cy="230832"/>
            </a:xfrm>
            <a:prstGeom prst="rect">
              <a:avLst/>
            </a:prstGeom>
            <a:noFill/>
          </p:spPr>
          <p:txBody>
            <a:bodyPr wrap="square" rtlCol="0">
              <a:spAutoFit/>
            </a:bodyPr>
            <a:lstStyle/>
            <a:p>
              <a:r>
                <a:rPr lang="en-US" sz="900" dirty="0" smtClean="0">
                  <a:solidFill>
                    <a:schemeClr val="tx1">
                      <a:lumMod val="65000"/>
                      <a:lumOff val="35000"/>
                    </a:schemeClr>
                  </a:solidFill>
                </a:rPr>
                <a:t>Profiles</a:t>
              </a:r>
              <a:endParaRPr lang="en-US" sz="900" dirty="0">
                <a:solidFill>
                  <a:schemeClr val="tx1">
                    <a:lumMod val="65000"/>
                    <a:lumOff val="35000"/>
                  </a:schemeClr>
                </a:solidFill>
              </a:endParaRPr>
            </a:p>
          </p:txBody>
        </p:sp>
      </p:grpSp>
      <p:sp>
        <p:nvSpPr>
          <p:cNvPr id="87" name="Pentagon 86"/>
          <p:cNvSpPr/>
          <p:nvPr/>
        </p:nvSpPr>
        <p:spPr>
          <a:xfrm rot="5400000">
            <a:off x="4223611" y="-856607"/>
            <a:ext cx="403904" cy="5215406"/>
          </a:xfrm>
          <a:prstGeom prst="homePlate">
            <a:avLst>
              <a:gd name="adj" fmla="val 52320"/>
            </a:avLst>
          </a:prstGeom>
          <a:solidFill>
            <a:schemeClr val="bg2">
              <a:lumMod val="50000"/>
            </a:scheme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n-US" sz="1100" dirty="0">
                <a:solidFill>
                  <a:schemeClr val="bg1"/>
                </a:solidFill>
              </a:rPr>
              <a:t>Apps Integrate Using a Common API</a:t>
            </a:r>
          </a:p>
        </p:txBody>
      </p:sp>
      <p:sp>
        <p:nvSpPr>
          <p:cNvPr id="95" name="TextBox 94"/>
          <p:cNvSpPr txBox="1"/>
          <p:nvPr/>
        </p:nvSpPr>
        <p:spPr>
          <a:xfrm rot="5400000">
            <a:off x="4601328" y="2622287"/>
            <a:ext cx="5715001" cy="461665"/>
          </a:xfrm>
          <a:prstGeom prst="rect">
            <a:avLst/>
          </a:prstGeom>
          <a:noFill/>
        </p:spPr>
        <p:txBody>
          <a:bodyPr wrap="square" rtlCol="0">
            <a:spAutoFit/>
          </a:bodyPr>
          <a:lstStyle/>
          <a:p>
            <a:pPr algn="ctr"/>
            <a:r>
              <a:rPr lang="en-US" sz="2400" dirty="0" smtClean="0">
                <a:solidFill>
                  <a:schemeClr val="accent1"/>
                </a:solidFill>
                <a:latin typeface="+mj-lt"/>
              </a:rPr>
              <a:t>Write Once Deploy Anywhere</a:t>
            </a:r>
            <a:endParaRPr lang="en-US" sz="2400" dirty="0">
              <a:solidFill>
                <a:schemeClr val="accent1"/>
              </a:solidFill>
              <a:latin typeface="+mj-lt"/>
            </a:endParaRPr>
          </a:p>
        </p:txBody>
      </p:sp>
      <p:sp>
        <p:nvSpPr>
          <p:cNvPr id="93" name="Rounded Rectangle 92"/>
          <p:cNvSpPr/>
          <p:nvPr/>
        </p:nvSpPr>
        <p:spPr>
          <a:xfrm>
            <a:off x="1809217" y="4206924"/>
            <a:ext cx="5220592" cy="1169737"/>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grpSp>
        <p:nvGrpSpPr>
          <p:cNvPr id="97" name="Group 96"/>
          <p:cNvGrpSpPr/>
          <p:nvPr/>
        </p:nvGrpSpPr>
        <p:grpSpPr>
          <a:xfrm>
            <a:off x="1915227" y="4269899"/>
            <a:ext cx="5020774" cy="1029035"/>
            <a:chOff x="1919776" y="4269899"/>
            <a:chExt cx="5020774" cy="1029035"/>
          </a:xfrm>
        </p:grpSpPr>
        <p:sp>
          <p:nvSpPr>
            <p:cNvPr id="94" name="Rounded Rectangle 93"/>
            <p:cNvSpPr/>
            <p:nvPr/>
          </p:nvSpPr>
          <p:spPr>
            <a:xfrm>
              <a:off x="1919776" y="4269899"/>
              <a:ext cx="5020774" cy="1029035"/>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pic>
          <p:nvPicPr>
            <p:cNvPr id="6" name="Picture 5"/>
            <p:cNvPicPr>
              <a:picLocks noChangeAspect="1"/>
            </p:cNvPicPr>
            <p:nvPr/>
          </p:nvPicPr>
          <p:blipFill>
            <a:blip r:embed="rId10"/>
            <a:stretch>
              <a:fillRect/>
            </a:stretch>
          </p:blipFill>
          <p:spPr>
            <a:xfrm>
              <a:off x="3950451" y="4731522"/>
              <a:ext cx="1288956" cy="373119"/>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2653" y="4378196"/>
              <a:ext cx="1175209" cy="274215"/>
            </a:xfrm>
            <a:prstGeom prst="rect">
              <a:avLst/>
            </a:prstGeom>
          </p:spPr>
        </p:pic>
        <p:pic>
          <p:nvPicPr>
            <p:cNvPr id="43" name="Pictur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56062" y="4340834"/>
              <a:ext cx="1107715" cy="280252"/>
            </a:xfrm>
            <a:prstGeom prst="rect">
              <a:avLst/>
            </a:prstGeom>
          </p:spPr>
        </p:pic>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8363" y="4390922"/>
              <a:ext cx="1277379" cy="175889"/>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7722" y="4645700"/>
              <a:ext cx="883281" cy="595331"/>
            </a:xfrm>
            <a:prstGeom prst="rect">
              <a:avLst/>
            </a:prstGeom>
          </p:spPr>
        </p:pic>
        <p:pic>
          <p:nvPicPr>
            <p:cNvPr id="46" name="Picture 45"/>
            <p:cNvPicPr>
              <a:picLocks noChangeAspect="1"/>
            </p:cNvPicPr>
            <p:nvPr/>
          </p:nvPicPr>
          <p:blipFill>
            <a:blip r:embed="rId7"/>
            <a:stretch>
              <a:fillRect/>
            </a:stretch>
          </p:blipFill>
          <p:spPr>
            <a:xfrm>
              <a:off x="5302044" y="4741264"/>
              <a:ext cx="848808" cy="457907"/>
            </a:xfrm>
            <a:prstGeom prst="rect">
              <a:avLst/>
            </a:prstGeom>
          </p:spPr>
        </p:pic>
      </p:grpSp>
      <p:pic>
        <p:nvPicPr>
          <p:cNvPr id="98" name="Picture 9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010" y="2964674"/>
            <a:ext cx="604891" cy="259239"/>
          </a:xfrm>
          <a:prstGeom prst="rect">
            <a:avLst/>
          </a:prstGeom>
        </p:spPr>
      </p:pic>
    </p:spTree>
    <p:extLst>
      <p:ext uri="{BB962C8B-B14F-4D97-AF65-F5344CB8AC3E}">
        <p14:creationId xmlns:p14="http://schemas.microsoft.com/office/powerpoint/2010/main" val="1629671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ounded Rectangle 15"/>
          <p:cNvSpPr/>
          <p:nvPr/>
        </p:nvSpPr>
        <p:spPr>
          <a:xfrm>
            <a:off x="1919582" y="840580"/>
            <a:ext cx="1314302" cy="2133838"/>
          </a:xfrm>
          <a:prstGeom prst="roundRect">
            <a:avLst>
              <a:gd name="adj" fmla="val 9925"/>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1000" dirty="0" smtClean="0"/>
              <a:t>Patient </a:t>
            </a:r>
            <a:r>
              <a:rPr lang="en-US" sz="1000" dirty="0"/>
              <a:t>Mobile App</a:t>
            </a:r>
          </a:p>
          <a:p>
            <a:pPr algn="ctr"/>
            <a:endParaRPr lang="en-US" sz="1000" dirty="0"/>
          </a:p>
        </p:txBody>
      </p:sp>
      <p:sp>
        <p:nvSpPr>
          <p:cNvPr id="36" name="Rounded Rectangle 35"/>
          <p:cNvSpPr/>
          <p:nvPr/>
        </p:nvSpPr>
        <p:spPr>
          <a:xfrm>
            <a:off x="3296758" y="840580"/>
            <a:ext cx="3968997" cy="2133838"/>
          </a:xfrm>
          <a:prstGeom prst="roundRect">
            <a:avLst>
              <a:gd name="adj" fmla="val 48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rmAutofit/>
          </a:bodyPr>
          <a:lstStyle/>
          <a:p>
            <a:pPr algn="ctr"/>
            <a:r>
              <a:rPr lang="en-US" sz="1200" dirty="0"/>
              <a:t>EHR User Interface</a:t>
            </a:r>
          </a:p>
        </p:txBody>
      </p:sp>
      <p:sp>
        <p:nvSpPr>
          <p:cNvPr id="9" name="Rounded Rectangle 8"/>
          <p:cNvSpPr/>
          <p:nvPr/>
        </p:nvSpPr>
        <p:spPr>
          <a:xfrm>
            <a:off x="5365479" y="1170164"/>
            <a:ext cx="1829495" cy="1575732"/>
          </a:xfrm>
          <a:prstGeom prst="roundRect">
            <a:avLst>
              <a:gd name="adj" fmla="val 3499"/>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972" dirty="0"/>
              <a:t>Clinician-facing </a:t>
            </a:r>
            <a:r>
              <a:rPr lang="en-US" sz="972" dirty="0" smtClean="0"/>
              <a:t>Web App</a:t>
            </a:r>
            <a:endParaRPr lang="en-US" sz="972" dirty="0"/>
          </a:p>
        </p:txBody>
      </p:sp>
      <p:sp>
        <p:nvSpPr>
          <p:cNvPr id="24" name="Title 1"/>
          <p:cNvSpPr txBox="1">
            <a:spLocks/>
          </p:cNvSpPr>
          <p:nvPr/>
        </p:nvSpPr>
        <p:spPr>
          <a:xfrm>
            <a:off x="676144" y="179918"/>
            <a:ext cx="7814151" cy="505997"/>
          </a:xfrm>
          <a:prstGeom prst="rect">
            <a:avLst/>
          </a:prstGeom>
        </p:spPr>
        <p:txBody>
          <a:bodyPr vert="horz" lIns="63500" tIns="31750" rIns="63500" bIns="31750" rtlCol="0" anchor="b">
            <a:no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r>
              <a:rPr lang="en-US" sz="3200" dirty="0" smtClean="0">
                <a:solidFill>
                  <a:schemeClr val="accent1"/>
                </a:solidFill>
              </a:rPr>
              <a:t>Example App SMART </a:t>
            </a:r>
            <a:r>
              <a:rPr lang="en-US" sz="3200" dirty="0">
                <a:solidFill>
                  <a:schemeClr val="accent1"/>
                </a:solidFill>
              </a:rPr>
              <a:t>on </a:t>
            </a:r>
            <a:r>
              <a:rPr lang="en-US" sz="3200" dirty="0" smtClean="0">
                <a:solidFill>
                  <a:schemeClr val="accent1"/>
                </a:solidFill>
              </a:rPr>
              <a:t>FHIR Design</a:t>
            </a:r>
            <a:endParaRPr lang="en-US" sz="3200" dirty="0">
              <a:solidFill>
                <a:schemeClr val="accent1"/>
              </a:solidFill>
            </a:endParaRPr>
          </a:p>
        </p:txBody>
      </p:sp>
      <p:grpSp>
        <p:nvGrpSpPr>
          <p:cNvPr id="32" name="Group 31"/>
          <p:cNvGrpSpPr/>
          <p:nvPr/>
        </p:nvGrpSpPr>
        <p:grpSpPr>
          <a:xfrm>
            <a:off x="5325446" y="2997579"/>
            <a:ext cx="942788" cy="592615"/>
            <a:chOff x="635765" y="2914419"/>
            <a:chExt cx="1357614" cy="853366"/>
          </a:xfrm>
        </p:grpSpPr>
        <p:sp>
          <p:nvSpPr>
            <p:cNvPr id="35" name="Down Arrow 34"/>
            <p:cNvSpPr/>
            <p:nvPr/>
          </p:nvSpPr>
          <p:spPr>
            <a:xfrm>
              <a:off x="635765" y="2914419"/>
              <a:ext cx="1357614" cy="853366"/>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50"/>
            </a:p>
          </p:txBody>
        </p:sp>
        <p:grpSp>
          <p:nvGrpSpPr>
            <p:cNvPr id="50" name="Group 49"/>
            <p:cNvGrpSpPr/>
            <p:nvPr/>
          </p:nvGrpSpPr>
          <p:grpSpPr>
            <a:xfrm>
              <a:off x="1059820" y="2991013"/>
              <a:ext cx="527052" cy="471457"/>
              <a:chOff x="2402980" y="1980517"/>
              <a:chExt cx="874032" cy="781838"/>
            </a:xfrm>
          </p:grpSpPr>
          <p:pic>
            <p:nvPicPr>
              <p:cNvPr id="51" name="Picture 50"/>
              <p:cNvPicPr>
                <a:picLocks noChangeAspect="1"/>
              </p:cNvPicPr>
              <p:nvPr/>
            </p:nvPicPr>
            <p:blipFill>
              <a:blip r:embed="rId2"/>
              <a:stretch>
                <a:fillRect/>
              </a:stretch>
            </p:blipFill>
            <p:spPr>
              <a:xfrm>
                <a:off x="2485573" y="1980517"/>
                <a:ext cx="791439" cy="426960"/>
              </a:xfrm>
              <a:prstGeom prst="rect">
                <a:avLst/>
              </a:prstGeom>
              <a:ln>
                <a:noFill/>
              </a:ln>
            </p:spPr>
          </p:pic>
          <p:pic>
            <p:nvPicPr>
              <p:cNvPr id="52" name="Picture 51"/>
              <p:cNvPicPr>
                <a:picLocks noChangeAspect="1"/>
              </p:cNvPicPr>
              <p:nvPr/>
            </p:nvPicPr>
            <p:blipFill>
              <a:blip r:embed="rId3"/>
              <a:stretch>
                <a:fillRect/>
              </a:stretch>
            </p:blipFill>
            <p:spPr>
              <a:xfrm>
                <a:off x="2402980" y="2424381"/>
                <a:ext cx="844933" cy="337974"/>
              </a:xfrm>
              <a:prstGeom prst="rect">
                <a:avLst/>
              </a:prstGeom>
              <a:ln>
                <a:noFill/>
              </a:ln>
            </p:spPr>
          </p:pic>
          <p:sp>
            <p:nvSpPr>
              <p:cNvPr id="53" name="TextBox 52"/>
              <p:cNvSpPr txBox="1"/>
              <p:nvPr/>
            </p:nvSpPr>
            <p:spPr>
              <a:xfrm>
                <a:off x="2568402" y="2313148"/>
                <a:ext cx="659181" cy="424754"/>
              </a:xfrm>
              <a:prstGeom prst="rect">
                <a:avLst/>
              </a:prstGeom>
              <a:noFill/>
              <a:ln>
                <a:noFill/>
              </a:ln>
            </p:spPr>
            <p:txBody>
              <a:bodyPr wrap="none" rtlCol="0">
                <a:spAutoFit/>
              </a:bodyPr>
              <a:lstStyle/>
              <a:p>
                <a:r>
                  <a:rPr lang="en-US" sz="556" b="1" dirty="0">
                    <a:solidFill>
                      <a:schemeClr val="tx1">
                        <a:lumMod val="50000"/>
                        <a:lumOff val="50000"/>
                      </a:schemeClr>
                    </a:solidFill>
                    <a:latin typeface="Open Sans" charset="0"/>
                    <a:ea typeface="Open Sans" charset="0"/>
                    <a:cs typeface="Open Sans" charset="0"/>
                  </a:rPr>
                  <a:t>on</a:t>
                </a:r>
                <a:endParaRPr lang="en-US" sz="833" b="1" dirty="0">
                  <a:solidFill>
                    <a:schemeClr val="tx1">
                      <a:lumMod val="50000"/>
                      <a:lumOff val="50000"/>
                    </a:schemeClr>
                  </a:solidFill>
                  <a:latin typeface="Open Sans" charset="0"/>
                  <a:ea typeface="Open Sans" charset="0"/>
                  <a:cs typeface="Open Sans" charset="0"/>
                </a:endParaRPr>
              </a:p>
            </p:txBody>
          </p:sp>
        </p:grpSp>
      </p:grpSp>
      <p:grpSp>
        <p:nvGrpSpPr>
          <p:cNvPr id="15" name="Group 14"/>
          <p:cNvGrpSpPr/>
          <p:nvPr/>
        </p:nvGrpSpPr>
        <p:grpSpPr>
          <a:xfrm>
            <a:off x="4727602" y="3597273"/>
            <a:ext cx="2516672" cy="1844349"/>
            <a:chOff x="8029144" y="4980704"/>
            <a:chExt cx="3624007" cy="2655862"/>
          </a:xfrm>
        </p:grpSpPr>
        <p:sp>
          <p:nvSpPr>
            <p:cNvPr id="55" name="Rounded Rectangle 54"/>
            <p:cNvSpPr/>
            <p:nvPr/>
          </p:nvSpPr>
          <p:spPr>
            <a:xfrm>
              <a:off x="8029144" y="4980704"/>
              <a:ext cx="3624007" cy="2655862"/>
            </a:xfrm>
            <a:prstGeom prst="roundRect">
              <a:avLst>
                <a:gd name="adj" fmla="val 4866"/>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rmAutofit/>
            </a:bodyPr>
            <a:lstStyle/>
            <a:p>
              <a:pPr algn="ctr"/>
              <a:r>
                <a:rPr lang="en-US" sz="1200" dirty="0"/>
                <a:t>SMART on FHIR Compliant </a:t>
              </a:r>
              <a:r>
                <a:rPr lang="en-US" sz="1200" dirty="0" smtClean="0"/>
                <a:t>EHR/Platform</a:t>
              </a:r>
              <a:endParaRPr lang="en-US" sz="12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39" y="5624087"/>
              <a:ext cx="1911243" cy="1911242"/>
            </a:xfrm>
            <a:prstGeom prst="rect">
              <a:avLst/>
            </a:prstGeom>
            <a:ln>
              <a:noFill/>
            </a:ln>
          </p:spPr>
        </p:pic>
      </p:grpSp>
      <p:sp>
        <p:nvSpPr>
          <p:cNvPr id="58" name="Rounded Rectangle 57"/>
          <p:cNvSpPr/>
          <p:nvPr/>
        </p:nvSpPr>
        <p:spPr>
          <a:xfrm>
            <a:off x="1919582" y="3616799"/>
            <a:ext cx="2720851" cy="1840007"/>
          </a:xfrm>
          <a:prstGeom prst="roundRect">
            <a:avLst>
              <a:gd name="adj" fmla="val 4866"/>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rtlCol="0" anchor="t" anchorCtr="0"/>
          <a:lstStyle/>
          <a:p>
            <a:pPr algn="ctr"/>
            <a:r>
              <a:rPr lang="en-US" sz="1200" dirty="0" smtClean="0"/>
              <a:t>Application Specific Server</a:t>
            </a:r>
            <a:endParaRPr lang="en-US" sz="1200" dirty="0"/>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2808" y="4141379"/>
            <a:ext cx="1194398" cy="1194398"/>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pic>
      <p:sp>
        <p:nvSpPr>
          <p:cNvPr id="62" name="Down Arrow 61"/>
          <p:cNvSpPr/>
          <p:nvPr/>
        </p:nvSpPr>
        <p:spPr>
          <a:xfrm>
            <a:off x="3644035" y="2996849"/>
            <a:ext cx="942788" cy="592615"/>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50"/>
          </a:p>
        </p:txBody>
      </p:sp>
      <p:sp>
        <p:nvSpPr>
          <p:cNvPr id="67" name="Down Arrow 66"/>
          <p:cNvSpPr/>
          <p:nvPr/>
        </p:nvSpPr>
        <p:spPr>
          <a:xfrm>
            <a:off x="2117377" y="3004658"/>
            <a:ext cx="942788" cy="592615"/>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50"/>
          </a:p>
        </p:txBody>
      </p:sp>
      <p:sp>
        <p:nvSpPr>
          <p:cNvPr id="26" name="Rounded Rectangular Callout 25"/>
          <p:cNvSpPr/>
          <p:nvPr/>
        </p:nvSpPr>
        <p:spPr>
          <a:xfrm>
            <a:off x="7520110" y="1212582"/>
            <a:ext cx="1347611" cy="872695"/>
          </a:xfrm>
          <a:prstGeom prst="wedgeRoundRectCallout">
            <a:avLst>
              <a:gd name="adj1" fmla="val -79023"/>
              <a:gd name="adj2" fmla="val -8124"/>
              <a:gd name="adj3" fmla="val 16667"/>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800" dirty="0" smtClean="0"/>
              <a:t>Web Apps can integrate </a:t>
            </a:r>
            <a:r>
              <a:rPr lang="en-US" sz="800" dirty="0"/>
              <a:t>inside of EHR UI. No need for user to open and log into a separate app.</a:t>
            </a:r>
          </a:p>
        </p:txBody>
      </p:sp>
      <p:sp>
        <p:nvSpPr>
          <p:cNvPr id="68" name="Rounded Rectangular Callout 67"/>
          <p:cNvSpPr/>
          <p:nvPr/>
        </p:nvSpPr>
        <p:spPr>
          <a:xfrm>
            <a:off x="7397529" y="3657600"/>
            <a:ext cx="1347611" cy="627892"/>
          </a:xfrm>
          <a:prstGeom prst="wedgeRoundRectCallout">
            <a:avLst>
              <a:gd name="adj1" fmla="val -67683"/>
              <a:gd name="adj2" fmla="val 35852"/>
              <a:gd name="adj3" fmla="val 16667"/>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800" dirty="0"/>
              <a:t>Patient data is accessed directly from the </a:t>
            </a:r>
            <a:r>
              <a:rPr lang="en-US" sz="800" dirty="0" smtClean="0"/>
              <a:t>EHR</a:t>
            </a:r>
            <a:r>
              <a:rPr lang="en-US" sz="800" smtClean="0"/>
              <a:t>. </a:t>
            </a:r>
            <a:endParaRPr lang="en-US" sz="800" dirty="0"/>
          </a:p>
        </p:txBody>
      </p:sp>
      <p:sp>
        <p:nvSpPr>
          <p:cNvPr id="69" name="Rounded Rectangular Callout 68"/>
          <p:cNvSpPr/>
          <p:nvPr/>
        </p:nvSpPr>
        <p:spPr>
          <a:xfrm>
            <a:off x="268976" y="3314066"/>
            <a:ext cx="1347611" cy="605465"/>
          </a:xfrm>
          <a:prstGeom prst="wedgeRoundRectCallout">
            <a:avLst>
              <a:gd name="adj1" fmla="val 83827"/>
              <a:gd name="adj2" fmla="val 44364"/>
              <a:gd name="adj3" fmla="val 16667"/>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800" dirty="0" smtClean="0"/>
              <a:t>Data specific to the app can be accessed directly.</a:t>
            </a:r>
            <a:endParaRPr lang="en-US" sz="800" dirty="0"/>
          </a:p>
        </p:txBody>
      </p:sp>
      <p:grpSp>
        <p:nvGrpSpPr>
          <p:cNvPr id="3" name="Group 2"/>
          <p:cNvGrpSpPr/>
          <p:nvPr/>
        </p:nvGrpSpPr>
        <p:grpSpPr>
          <a:xfrm>
            <a:off x="2213275" y="1300136"/>
            <a:ext cx="718436" cy="1315187"/>
            <a:chOff x="2305025" y="1410104"/>
            <a:chExt cx="543415" cy="994789"/>
          </a:xfrm>
        </p:grpSpPr>
        <p:pic>
          <p:nvPicPr>
            <p:cNvPr id="4" name="Picture 3" descr="/Users/amani/Desktop/Screenshots/Screen Shot 2016-03-08 at 10.23.21 AM.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5025" y="1410104"/>
              <a:ext cx="543415" cy="994789"/>
            </a:xfrm>
            <a:prstGeom prst="roundRect">
              <a:avLst>
                <a:gd name="adj" fmla="val 8594"/>
              </a:avLst>
            </a:prstGeom>
            <a:ln>
              <a:noFill/>
            </a:ln>
          </p:spPr>
          <p:style>
            <a:lnRef idx="2">
              <a:schemeClr val="accent5">
                <a:shade val="50000"/>
              </a:schemeClr>
            </a:lnRef>
            <a:fillRef idx="1">
              <a:schemeClr val="accent5"/>
            </a:fillRef>
            <a:effectRef idx="0">
              <a:schemeClr val="accent5"/>
            </a:effectRef>
            <a:fontRef idx="minor">
              <a:schemeClr val="lt1"/>
            </a:fontRef>
          </p:style>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2467" y="1502684"/>
              <a:ext cx="429890" cy="809627"/>
            </a:xfrm>
            <a:prstGeom prst="rect">
              <a:avLst/>
            </a:prstGeom>
          </p:spPr>
        </p:pic>
      </p:grpSp>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6553" r="20149" b="30502"/>
          <a:stretch/>
        </p:blipFill>
        <p:spPr>
          <a:xfrm>
            <a:off x="5580805" y="1441122"/>
            <a:ext cx="1398842" cy="1151897"/>
          </a:xfrm>
          <a:prstGeom prst="rect">
            <a:avLst/>
          </a:prstGeom>
        </p:spPr>
      </p:pic>
      <p:sp>
        <p:nvSpPr>
          <p:cNvPr id="37" name="Rounded Rectangle 36"/>
          <p:cNvSpPr/>
          <p:nvPr/>
        </p:nvSpPr>
        <p:spPr>
          <a:xfrm>
            <a:off x="3425485" y="1170163"/>
            <a:ext cx="1829495" cy="1559639"/>
          </a:xfrm>
          <a:prstGeom prst="roundRect">
            <a:avLst>
              <a:gd name="adj" fmla="val 3499"/>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972" dirty="0"/>
              <a:t>Clinician-facing </a:t>
            </a:r>
            <a:r>
              <a:rPr lang="en-US" sz="972" dirty="0" smtClean="0"/>
              <a:t>Web App</a:t>
            </a:r>
            <a:endParaRPr lang="en-US" sz="972" dirty="0"/>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3952" y="1387637"/>
            <a:ext cx="1666524" cy="1249893"/>
          </a:xfrm>
          <a:prstGeom prst="rect">
            <a:avLst/>
          </a:prstGeom>
        </p:spPr>
      </p:pic>
    </p:spTree>
    <p:extLst>
      <p:ext uri="{BB962C8B-B14F-4D97-AF65-F5344CB8AC3E}">
        <p14:creationId xmlns:p14="http://schemas.microsoft.com/office/powerpoint/2010/main" val="1369938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1"/>
          <p:cNvSpPr txBox="1">
            <a:spLocks/>
          </p:cNvSpPr>
          <p:nvPr/>
        </p:nvSpPr>
        <p:spPr>
          <a:xfrm>
            <a:off x="676144" y="179918"/>
            <a:ext cx="7814151" cy="505997"/>
          </a:xfrm>
          <a:prstGeom prst="rect">
            <a:avLst/>
          </a:prstGeom>
        </p:spPr>
        <p:txBody>
          <a:bodyPr vert="horz" lIns="63500" tIns="31750" rIns="63500" bIns="31750" rtlCol="0" anchor="b">
            <a:no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r>
              <a:rPr lang="en-US" sz="3200" dirty="0">
                <a:solidFill>
                  <a:schemeClr val="accent1"/>
                </a:solidFill>
              </a:rPr>
              <a:t>Example </a:t>
            </a:r>
            <a:r>
              <a:rPr lang="en-US" sz="3200" dirty="0" smtClean="0">
                <a:solidFill>
                  <a:schemeClr val="accent1"/>
                </a:solidFill>
              </a:rPr>
              <a:t>HSPC App Workflow</a:t>
            </a:r>
            <a:endParaRPr lang="en-US" sz="3200" dirty="0">
              <a:solidFill>
                <a:schemeClr val="accent1"/>
              </a:solidFill>
            </a:endParaRPr>
          </a:p>
        </p:txBody>
      </p:sp>
      <p:sp>
        <p:nvSpPr>
          <p:cNvPr id="62" name="Down Arrow 61"/>
          <p:cNvSpPr/>
          <p:nvPr/>
        </p:nvSpPr>
        <p:spPr>
          <a:xfrm rot="16200000">
            <a:off x="1559306" y="939515"/>
            <a:ext cx="942788" cy="99747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a:solidFill>
                  <a:schemeClr val="tx1">
                    <a:lumMod val="65000"/>
                    <a:lumOff val="35000"/>
                  </a:schemeClr>
                </a:solidFill>
              </a:rPr>
              <a:t>Patient </a:t>
            </a:r>
            <a:r>
              <a:rPr lang="en-US" sz="600" dirty="0" smtClean="0">
                <a:solidFill>
                  <a:schemeClr val="tx1">
                    <a:lumMod val="65000"/>
                    <a:lumOff val="35000"/>
                  </a:schemeClr>
                </a:solidFill>
              </a:rPr>
              <a:t>logs data.</a:t>
            </a:r>
            <a:endParaRPr lang="en-US" sz="600" dirty="0">
              <a:solidFill>
                <a:schemeClr val="tx1">
                  <a:lumMod val="65000"/>
                  <a:lumOff val="35000"/>
                </a:schemeClr>
              </a:solidFill>
            </a:endParaRPr>
          </a:p>
        </p:txBody>
      </p:sp>
      <p:grpSp>
        <p:nvGrpSpPr>
          <p:cNvPr id="18" name="Group 17"/>
          <p:cNvGrpSpPr/>
          <p:nvPr/>
        </p:nvGrpSpPr>
        <p:grpSpPr>
          <a:xfrm>
            <a:off x="2593582" y="2276775"/>
            <a:ext cx="2080003" cy="2991333"/>
            <a:chOff x="4231581" y="1015825"/>
            <a:chExt cx="2995204" cy="4307520"/>
          </a:xfrm>
        </p:grpSpPr>
        <p:sp>
          <p:nvSpPr>
            <p:cNvPr id="36" name="Rounded Rectangle 35"/>
            <p:cNvSpPr/>
            <p:nvPr/>
          </p:nvSpPr>
          <p:spPr>
            <a:xfrm>
              <a:off x="4231581" y="1015825"/>
              <a:ext cx="2995204" cy="4307520"/>
            </a:xfrm>
            <a:prstGeom prst="roundRect">
              <a:avLst>
                <a:gd name="adj" fmla="val 4866"/>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rmAutofit/>
            </a:bodyPr>
            <a:lstStyle/>
            <a:p>
              <a:pPr algn="ctr"/>
              <a:r>
                <a:rPr lang="en-US" sz="1250" dirty="0"/>
                <a:t>EHR User Interface</a:t>
              </a:r>
            </a:p>
          </p:txBody>
        </p:sp>
        <p:sp>
          <p:nvSpPr>
            <p:cNvPr id="17" name="Rounded Rectangle 16"/>
            <p:cNvSpPr/>
            <p:nvPr/>
          </p:nvSpPr>
          <p:spPr>
            <a:xfrm>
              <a:off x="4329216" y="2015488"/>
              <a:ext cx="2775114" cy="2607643"/>
            </a:xfrm>
            <a:prstGeom prst="roundRect">
              <a:avLst>
                <a:gd name="adj" fmla="val 4597"/>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972" dirty="0" smtClean="0"/>
                <a:t>Clinician-facing </a:t>
              </a:r>
              <a:r>
                <a:rPr lang="en-US" sz="972" dirty="0"/>
                <a:t>Dashboard</a:t>
              </a:r>
            </a:p>
          </p:txBody>
        </p:sp>
      </p:grpSp>
      <p:pic>
        <p:nvPicPr>
          <p:cNvPr id="10" name="Picture 9"/>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280333" y="2587575"/>
            <a:ext cx="1332112" cy="1332112"/>
          </a:xfrm>
          <a:prstGeom prst="rect">
            <a:avLst/>
          </a:prstGeom>
        </p:spPr>
      </p:pic>
      <p:sp>
        <p:nvSpPr>
          <p:cNvPr id="46" name="Down Arrow 45"/>
          <p:cNvSpPr/>
          <p:nvPr/>
        </p:nvSpPr>
        <p:spPr>
          <a:xfrm rot="16200000">
            <a:off x="4012937" y="890015"/>
            <a:ext cx="942788" cy="1096477"/>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94" dirty="0">
                <a:solidFill>
                  <a:schemeClr val="tx1">
                    <a:lumMod val="65000"/>
                    <a:lumOff val="35000"/>
                  </a:schemeClr>
                </a:solidFill>
              </a:rPr>
              <a:t>App writes </a:t>
            </a:r>
            <a:r>
              <a:rPr lang="en-US" sz="694" dirty="0" smtClean="0">
                <a:solidFill>
                  <a:schemeClr val="tx1">
                    <a:lumMod val="65000"/>
                    <a:lumOff val="35000"/>
                  </a:schemeClr>
                </a:solidFill>
              </a:rPr>
              <a:t>to App Server</a:t>
            </a:r>
            <a:endParaRPr lang="en-US" sz="694" dirty="0">
              <a:solidFill>
                <a:schemeClr val="tx1">
                  <a:lumMod val="65000"/>
                  <a:lumOff val="35000"/>
                </a:schemeClr>
              </a:solidFill>
            </a:endParaRPr>
          </a:p>
        </p:txBody>
      </p:sp>
      <p:sp>
        <p:nvSpPr>
          <p:cNvPr id="48" name="Down Arrow 47"/>
          <p:cNvSpPr/>
          <p:nvPr/>
        </p:nvSpPr>
        <p:spPr>
          <a:xfrm rot="16200000">
            <a:off x="6557040" y="939515"/>
            <a:ext cx="942788" cy="99747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smtClean="0">
                <a:solidFill>
                  <a:schemeClr val="tx1">
                    <a:lumMod val="65000"/>
                    <a:lumOff val="35000"/>
                  </a:schemeClr>
                </a:solidFill>
              </a:rPr>
              <a:t>App server generates an alert</a:t>
            </a:r>
            <a:r>
              <a:rPr lang="en-US" sz="600" dirty="0">
                <a:solidFill>
                  <a:schemeClr val="tx1">
                    <a:lumMod val="65000"/>
                    <a:lumOff val="35000"/>
                  </a:schemeClr>
                </a:solidFill>
              </a:rPr>
              <a:t>, sends Clinician alert message</a:t>
            </a:r>
          </a:p>
        </p:txBody>
      </p:sp>
      <p:grpSp>
        <p:nvGrpSpPr>
          <p:cNvPr id="31" name="Group 30"/>
          <p:cNvGrpSpPr/>
          <p:nvPr/>
        </p:nvGrpSpPr>
        <p:grpSpPr>
          <a:xfrm>
            <a:off x="7383952" y="772198"/>
            <a:ext cx="1394140" cy="1332112"/>
            <a:chOff x="10043377" y="1698106"/>
            <a:chExt cx="2007562" cy="1918241"/>
          </a:xfrm>
        </p:grpSpPr>
        <p:pic>
          <p:nvPicPr>
            <p:cNvPr id="27" name="Picture 26"/>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10043377" y="1794290"/>
              <a:ext cx="647170" cy="647170"/>
            </a:xfrm>
            <a:prstGeom prst="rect">
              <a:avLst/>
            </a:prstGeom>
          </p:spPr>
        </p:pic>
        <p:pic>
          <p:nvPicPr>
            <p:cNvPr id="54" name="Picture 5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132698" y="1698106"/>
              <a:ext cx="1918241" cy="1918241"/>
            </a:xfrm>
            <a:prstGeom prst="rect">
              <a:avLst/>
            </a:prstGeom>
          </p:spPr>
        </p:pic>
      </p:grpSp>
      <p:sp>
        <p:nvSpPr>
          <p:cNvPr id="56" name="Down Arrow 55"/>
          <p:cNvSpPr/>
          <p:nvPr/>
        </p:nvSpPr>
        <p:spPr>
          <a:xfrm rot="16200000">
            <a:off x="1559306" y="2734494"/>
            <a:ext cx="942788" cy="108600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a:solidFill>
                  <a:schemeClr val="tx1">
                    <a:lumMod val="65000"/>
                    <a:lumOff val="35000"/>
                  </a:schemeClr>
                </a:solidFill>
              </a:rPr>
              <a:t>Clinician launches </a:t>
            </a:r>
            <a:r>
              <a:rPr lang="en-US" sz="600" dirty="0" smtClean="0">
                <a:solidFill>
                  <a:schemeClr val="tx1">
                    <a:lumMod val="65000"/>
                    <a:lumOff val="35000"/>
                  </a:schemeClr>
                </a:solidFill>
              </a:rPr>
              <a:t>Dashboard </a:t>
            </a:r>
            <a:r>
              <a:rPr lang="en-US" sz="600" dirty="0">
                <a:solidFill>
                  <a:schemeClr val="tx1">
                    <a:lumMod val="65000"/>
                    <a:lumOff val="35000"/>
                  </a:schemeClr>
                </a:solidFill>
              </a:rPr>
              <a:t>within their EHR. </a:t>
            </a:r>
          </a:p>
        </p:txBody>
      </p:sp>
      <p:grpSp>
        <p:nvGrpSpPr>
          <p:cNvPr id="28" name="Group 27"/>
          <p:cNvGrpSpPr/>
          <p:nvPr/>
        </p:nvGrpSpPr>
        <p:grpSpPr>
          <a:xfrm>
            <a:off x="1504885" y="3599220"/>
            <a:ext cx="497769" cy="491081"/>
            <a:chOff x="1689820" y="6715704"/>
            <a:chExt cx="716788" cy="707157"/>
          </a:xfrm>
        </p:grpSpPr>
        <p:pic>
          <p:nvPicPr>
            <p:cNvPr id="57" name="Picture 56"/>
            <p:cNvPicPr>
              <a:picLocks noChangeAspect="1"/>
            </p:cNvPicPr>
            <p:nvPr/>
          </p:nvPicPr>
          <p:blipFill>
            <a:blip r:embed="rId4"/>
            <a:stretch>
              <a:fillRect/>
            </a:stretch>
          </p:blipFill>
          <p:spPr>
            <a:xfrm>
              <a:off x="1735200" y="6715704"/>
              <a:ext cx="671408" cy="362205"/>
            </a:xfrm>
            <a:prstGeom prst="rect">
              <a:avLst/>
            </a:prstGeom>
          </p:spPr>
        </p:pic>
        <p:pic>
          <p:nvPicPr>
            <p:cNvPr id="59" name="Picture 58"/>
            <p:cNvPicPr>
              <a:picLocks noChangeAspect="1"/>
            </p:cNvPicPr>
            <p:nvPr/>
          </p:nvPicPr>
          <p:blipFill>
            <a:blip r:embed="rId5"/>
            <a:stretch>
              <a:fillRect/>
            </a:stretch>
          </p:blipFill>
          <p:spPr>
            <a:xfrm>
              <a:off x="1689820" y="7136146"/>
              <a:ext cx="716788" cy="286715"/>
            </a:xfrm>
            <a:prstGeom prst="rect">
              <a:avLst/>
            </a:prstGeom>
          </p:spPr>
        </p:pic>
        <p:sp>
          <p:nvSpPr>
            <p:cNvPr id="60" name="TextBox 59"/>
            <p:cNvSpPr txBox="1"/>
            <p:nvPr/>
          </p:nvSpPr>
          <p:spPr>
            <a:xfrm>
              <a:off x="1803381" y="7041893"/>
              <a:ext cx="429812" cy="294542"/>
            </a:xfrm>
            <a:prstGeom prst="rect">
              <a:avLst/>
            </a:prstGeom>
            <a:noFill/>
          </p:spPr>
          <p:txBody>
            <a:bodyPr wrap="none" rtlCol="0">
              <a:spAutoFit/>
            </a:bodyPr>
            <a:lstStyle/>
            <a:p>
              <a:pPr algn="ctr"/>
              <a:r>
                <a:rPr lang="en-US" sz="729" dirty="0">
                  <a:solidFill>
                    <a:schemeClr val="tx1">
                      <a:lumMod val="65000"/>
                      <a:lumOff val="35000"/>
                    </a:schemeClr>
                  </a:solidFill>
                  <a:latin typeface="Open Sans" charset="0"/>
                  <a:ea typeface="Open Sans" charset="0"/>
                  <a:cs typeface="Open Sans" charset="0"/>
                </a:rPr>
                <a:t>on</a:t>
              </a:r>
              <a:endParaRPr lang="en-US" sz="972" dirty="0">
                <a:solidFill>
                  <a:schemeClr val="tx1">
                    <a:lumMod val="65000"/>
                    <a:lumOff val="35000"/>
                  </a:schemeClr>
                </a:solidFill>
                <a:latin typeface="Open Sans" charset="0"/>
                <a:ea typeface="Open Sans" charset="0"/>
                <a:cs typeface="Open Sans" charset="0"/>
              </a:endParaRPr>
            </a:p>
          </p:txBody>
        </p:sp>
      </p:grpSp>
      <p:sp>
        <p:nvSpPr>
          <p:cNvPr id="61" name="Down Arrow 60"/>
          <p:cNvSpPr/>
          <p:nvPr/>
        </p:nvSpPr>
        <p:spPr>
          <a:xfrm rot="16200000">
            <a:off x="5828808" y="1158111"/>
            <a:ext cx="476282" cy="2687184"/>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lvl="0" algn="ctr"/>
            <a:r>
              <a:rPr lang="en-US" sz="600" dirty="0">
                <a:solidFill>
                  <a:schemeClr val="tx1">
                    <a:lumMod val="65000"/>
                    <a:lumOff val="35000"/>
                  </a:schemeClr>
                </a:solidFill>
              </a:rPr>
              <a:t>Clinician reviews Patient Dashboard in EHR and calls patient.</a:t>
            </a:r>
          </a:p>
        </p:txBody>
      </p:sp>
      <p:sp>
        <p:nvSpPr>
          <p:cNvPr id="63" name="Down Arrow 62"/>
          <p:cNvSpPr/>
          <p:nvPr/>
        </p:nvSpPr>
        <p:spPr>
          <a:xfrm rot="16200000">
            <a:off x="4770994" y="4112428"/>
            <a:ext cx="942788" cy="108600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smtClean="0">
                <a:solidFill>
                  <a:schemeClr val="tx1">
                    <a:lumMod val="65000"/>
                    <a:lumOff val="35000"/>
                  </a:schemeClr>
                </a:solidFill>
              </a:rPr>
              <a:t>Dashboard queries EHR for patient data.</a:t>
            </a:r>
            <a:endParaRPr lang="en-US" sz="600" dirty="0">
              <a:solidFill>
                <a:schemeClr val="tx1">
                  <a:lumMod val="65000"/>
                  <a:lumOff val="35000"/>
                </a:schemeClr>
              </a:solidFill>
            </a:endParaRPr>
          </a:p>
        </p:txBody>
      </p:sp>
      <p:grpSp>
        <p:nvGrpSpPr>
          <p:cNvPr id="30" name="Group 29"/>
          <p:cNvGrpSpPr/>
          <p:nvPr/>
        </p:nvGrpSpPr>
        <p:grpSpPr>
          <a:xfrm>
            <a:off x="7502791" y="2261291"/>
            <a:ext cx="1156463" cy="989029"/>
            <a:chOff x="7818462" y="3935830"/>
            <a:chExt cx="1665306" cy="1424202"/>
          </a:xfrm>
        </p:grpSpPr>
        <p:pic>
          <p:nvPicPr>
            <p:cNvPr id="11" name="Picture 10"/>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8112168" y="3988432"/>
              <a:ext cx="1371600" cy="1371600"/>
            </a:xfrm>
            <a:prstGeom prst="rect">
              <a:avLst/>
            </a:prstGeom>
          </p:spPr>
        </p:pic>
        <p:pic>
          <p:nvPicPr>
            <p:cNvPr id="29" name="Picture 28"/>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7818462" y="3935830"/>
              <a:ext cx="694439" cy="694439"/>
            </a:xfrm>
            <a:prstGeom prst="rect">
              <a:avLst/>
            </a:prstGeom>
          </p:spPr>
        </p:pic>
      </p:grpSp>
      <p:pic>
        <p:nvPicPr>
          <p:cNvPr id="64" name="Picture 63"/>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470139" y="962003"/>
            <a:ext cx="952500" cy="952500"/>
          </a:xfrm>
          <a:prstGeom prst="rect">
            <a:avLst/>
          </a:prstGeom>
        </p:spPr>
      </p:pic>
      <p:grpSp>
        <p:nvGrpSpPr>
          <p:cNvPr id="65" name="Group 64"/>
          <p:cNvGrpSpPr/>
          <p:nvPr/>
        </p:nvGrpSpPr>
        <p:grpSpPr>
          <a:xfrm>
            <a:off x="4736461" y="4956636"/>
            <a:ext cx="497769" cy="491081"/>
            <a:chOff x="1689820" y="6715704"/>
            <a:chExt cx="716788" cy="707157"/>
          </a:xfrm>
        </p:grpSpPr>
        <p:pic>
          <p:nvPicPr>
            <p:cNvPr id="66" name="Picture 65"/>
            <p:cNvPicPr>
              <a:picLocks noChangeAspect="1"/>
            </p:cNvPicPr>
            <p:nvPr/>
          </p:nvPicPr>
          <p:blipFill>
            <a:blip r:embed="rId4"/>
            <a:stretch>
              <a:fillRect/>
            </a:stretch>
          </p:blipFill>
          <p:spPr>
            <a:xfrm>
              <a:off x="1735200" y="6715704"/>
              <a:ext cx="671408" cy="362205"/>
            </a:xfrm>
            <a:prstGeom prst="rect">
              <a:avLst/>
            </a:prstGeom>
          </p:spPr>
        </p:pic>
        <p:pic>
          <p:nvPicPr>
            <p:cNvPr id="71" name="Picture 70"/>
            <p:cNvPicPr>
              <a:picLocks noChangeAspect="1"/>
            </p:cNvPicPr>
            <p:nvPr/>
          </p:nvPicPr>
          <p:blipFill>
            <a:blip r:embed="rId5"/>
            <a:stretch>
              <a:fillRect/>
            </a:stretch>
          </p:blipFill>
          <p:spPr>
            <a:xfrm>
              <a:off x="1689820" y="7136146"/>
              <a:ext cx="716788" cy="286715"/>
            </a:xfrm>
            <a:prstGeom prst="rect">
              <a:avLst/>
            </a:prstGeom>
          </p:spPr>
        </p:pic>
        <p:sp>
          <p:nvSpPr>
            <p:cNvPr id="72" name="TextBox 71"/>
            <p:cNvSpPr txBox="1"/>
            <p:nvPr/>
          </p:nvSpPr>
          <p:spPr>
            <a:xfrm>
              <a:off x="1803381" y="7041893"/>
              <a:ext cx="429812" cy="294542"/>
            </a:xfrm>
            <a:prstGeom prst="rect">
              <a:avLst/>
            </a:prstGeom>
            <a:noFill/>
          </p:spPr>
          <p:txBody>
            <a:bodyPr wrap="none" rtlCol="0">
              <a:spAutoFit/>
            </a:bodyPr>
            <a:lstStyle/>
            <a:p>
              <a:pPr algn="ctr"/>
              <a:r>
                <a:rPr lang="en-US" sz="729" dirty="0">
                  <a:solidFill>
                    <a:schemeClr val="tx1">
                      <a:lumMod val="65000"/>
                      <a:lumOff val="35000"/>
                    </a:schemeClr>
                  </a:solidFill>
                  <a:latin typeface="Open Sans" charset="0"/>
                  <a:ea typeface="Open Sans" charset="0"/>
                  <a:cs typeface="Open Sans" charset="0"/>
                </a:rPr>
                <a:t>on</a:t>
              </a:r>
              <a:endParaRPr lang="en-US" sz="972" dirty="0">
                <a:solidFill>
                  <a:schemeClr val="tx1">
                    <a:lumMod val="65000"/>
                    <a:lumOff val="35000"/>
                  </a:schemeClr>
                </a:solidFill>
                <a:latin typeface="Open Sans" charset="0"/>
                <a:ea typeface="Open Sans" charset="0"/>
                <a:cs typeface="Open Sans" charset="0"/>
              </a:endParaRPr>
            </a:p>
          </p:txBody>
        </p:sp>
      </p:grpSp>
      <p:sp>
        <p:nvSpPr>
          <p:cNvPr id="79" name="Down Arrow 78"/>
          <p:cNvSpPr/>
          <p:nvPr/>
        </p:nvSpPr>
        <p:spPr>
          <a:xfrm rot="16200000">
            <a:off x="4774675" y="2861324"/>
            <a:ext cx="942788" cy="1086008"/>
          </a:xfrm>
          <a:prstGeom prst="downArrow">
            <a:avLst/>
          </a:prstGeom>
          <a:solidFill>
            <a:schemeClr val="bg1">
              <a:lumMod val="95000"/>
            </a:schemeClr>
          </a:solidFill>
          <a:ln w="9525"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600" dirty="0" smtClean="0">
                <a:solidFill>
                  <a:schemeClr val="tx1">
                    <a:lumMod val="65000"/>
                    <a:lumOff val="35000"/>
                  </a:schemeClr>
                </a:solidFill>
              </a:rPr>
              <a:t>Dashboard queries App Server for App Specific data.</a:t>
            </a:r>
            <a:endParaRPr lang="en-US" sz="600" dirty="0">
              <a:solidFill>
                <a:schemeClr val="tx1">
                  <a:lumMod val="65000"/>
                  <a:lumOff val="35000"/>
                </a:schemeClr>
              </a:solidFill>
            </a:endParaRPr>
          </a:p>
        </p:txBody>
      </p:sp>
      <p:grpSp>
        <p:nvGrpSpPr>
          <p:cNvPr id="43" name="Group 42"/>
          <p:cNvGrpSpPr/>
          <p:nvPr/>
        </p:nvGrpSpPr>
        <p:grpSpPr>
          <a:xfrm>
            <a:off x="5800536" y="4030283"/>
            <a:ext cx="1388590" cy="1231590"/>
            <a:chOff x="8029146" y="4980704"/>
            <a:chExt cx="2994425" cy="2655862"/>
          </a:xfrm>
        </p:grpSpPr>
        <p:sp>
          <p:nvSpPr>
            <p:cNvPr id="44" name="Rounded Rectangle 43"/>
            <p:cNvSpPr/>
            <p:nvPr/>
          </p:nvSpPr>
          <p:spPr>
            <a:xfrm>
              <a:off x="8029146" y="4980704"/>
              <a:ext cx="2994425" cy="2655862"/>
            </a:xfrm>
            <a:prstGeom prst="roundRect">
              <a:avLst>
                <a:gd name="adj" fmla="val 4866"/>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rmAutofit/>
            </a:bodyPr>
            <a:lstStyle/>
            <a:p>
              <a:pPr algn="ctr"/>
              <a:r>
                <a:rPr lang="en-US" sz="900" dirty="0"/>
                <a:t>SMART on FHIR Compliant </a:t>
              </a:r>
              <a:r>
                <a:rPr lang="en-US" sz="900" dirty="0" smtClean="0"/>
                <a:t>EHR</a:t>
              </a:r>
              <a:endParaRPr lang="en-US" sz="900" dirty="0"/>
            </a:p>
          </p:txBody>
        </p:sp>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7840" y="5641708"/>
              <a:ext cx="1911242" cy="1911242"/>
            </a:xfrm>
            <a:prstGeom prst="rect">
              <a:avLst/>
            </a:prstGeom>
            <a:ln>
              <a:noFill/>
            </a:ln>
          </p:spPr>
        </p:pic>
      </p:grpSp>
      <p:grpSp>
        <p:nvGrpSpPr>
          <p:cNvPr id="2" name="Group 1"/>
          <p:cNvGrpSpPr/>
          <p:nvPr/>
        </p:nvGrpSpPr>
        <p:grpSpPr>
          <a:xfrm>
            <a:off x="5086281" y="841796"/>
            <a:ext cx="1363906" cy="1233436"/>
            <a:chOff x="9464020" y="468276"/>
            <a:chExt cx="1363906" cy="1233436"/>
          </a:xfrm>
        </p:grpSpPr>
        <p:sp>
          <p:nvSpPr>
            <p:cNvPr id="47" name="Rounded Rectangle 46"/>
            <p:cNvSpPr/>
            <p:nvPr/>
          </p:nvSpPr>
          <p:spPr>
            <a:xfrm>
              <a:off x="9464020" y="468276"/>
              <a:ext cx="1363906" cy="1233436"/>
            </a:xfrm>
            <a:prstGeom prst="roundRect">
              <a:avLst>
                <a:gd name="adj" fmla="val 4866"/>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rtlCol="0" anchor="t" anchorCtr="0"/>
            <a:lstStyle/>
            <a:p>
              <a:pPr algn="ctr"/>
              <a:r>
                <a:rPr lang="en-US" sz="1000" dirty="0" smtClean="0"/>
                <a:t>Application Specific Server</a:t>
              </a:r>
              <a:endParaRPr lang="en-US" sz="1000" dirty="0"/>
            </a:p>
          </p:txBody>
        </p:sp>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6797" y="915886"/>
              <a:ext cx="642274" cy="642274"/>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pic>
      </p:grpSp>
      <p:grpSp>
        <p:nvGrpSpPr>
          <p:cNvPr id="50" name="Group 49"/>
          <p:cNvGrpSpPr/>
          <p:nvPr/>
        </p:nvGrpSpPr>
        <p:grpSpPr>
          <a:xfrm>
            <a:off x="5806897" y="2739844"/>
            <a:ext cx="1363906" cy="1233436"/>
            <a:chOff x="9464020" y="468276"/>
            <a:chExt cx="1363906" cy="1233436"/>
          </a:xfrm>
        </p:grpSpPr>
        <p:sp>
          <p:nvSpPr>
            <p:cNvPr id="51" name="Rounded Rectangle 50"/>
            <p:cNvSpPr/>
            <p:nvPr/>
          </p:nvSpPr>
          <p:spPr>
            <a:xfrm>
              <a:off x="9464020" y="468276"/>
              <a:ext cx="1363906" cy="1233436"/>
            </a:xfrm>
            <a:prstGeom prst="roundRect">
              <a:avLst>
                <a:gd name="adj" fmla="val 4866"/>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rtlCol="0" anchor="t" anchorCtr="0"/>
            <a:lstStyle/>
            <a:p>
              <a:pPr algn="ctr"/>
              <a:r>
                <a:rPr lang="en-US" sz="1000" dirty="0" smtClean="0"/>
                <a:t>Application Specific Server</a:t>
              </a:r>
              <a:endParaRPr lang="en-US" sz="1000" dirty="0"/>
            </a:p>
          </p:txBody>
        </p:sp>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6797" y="915886"/>
              <a:ext cx="642274" cy="642274"/>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pic>
      </p:grpSp>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3122" y="3471316"/>
            <a:ext cx="1666524" cy="1249893"/>
          </a:xfrm>
          <a:prstGeom prst="rect">
            <a:avLst/>
          </a:prstGeom>
        </p:spPr>
      </p:pic>
      <p:grpSp>
        <p:nvGrpSpPr>
          <p:cNvPr id="3" name="Group 2"/>
          <p:cNvGrpSpPr/>
          <p:nvPr/>
        </p:nvGrpSpPr>
        <p:grpSpPr>
          <a:xfrm>
            <a:off x="2580792" y="838992"/>
            <a:ext cx="1202983" cy="1195838"/>
            <a:chOff x="2704757" y="838992"/>
            <a:chExt cx="1202983" cy="1195838"/>
          </a:xfrm>
        </p:grpSpPr>
        <p:sp>
          <p:nvSpPr>
            <p:cNvPr id="58" name="Rounded Rectangle 57"/>
            <p:cNvSpPr/>
            <p:nvPr/>
          </p:nvSpPr>
          <p:spPr>
            <a:xfrm>
              <a:off x="2704757" y="838992"/>
              <a:ext cx="1202983" cy="1195838"/>
            </a:xfrm>
            <a:prstGeom prst="roundRect">
              <a:avLst>
                <a:gd name="adj" fmla="val 9925"/>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3500" tIns="31750" rIns="63500" bIns="31750" numCol="1" spcCol="0" rtlCol="0" fromWordArt="0" anchor="t" anchorCtr="0" forceAA="0" compatLnSpc="1">
              <a:prstTxWarp prst="textNoShape">
                <a:avLst/>
              </a:prstTxWarp>
              <a:noAutofit/>
            </a:bodyPr>
            <a:lstStyle/>
            <a:p>
              <a:pPr algn="ctr"/>
              <a:r>
                <a:rPr lang="en-US" sz="1000" dirty="0" smtClean="0"/>
                <a:t>Patient </a:t>
              </a:r>
              <a:r>
                <a:rPr lang="en-US" sz="1000" dirty="0"/>
                <a:t>Mobile App</a:t>
              </a:r>
            </a:p>
            <a:p>
              <a:pPr algn="ctr"/>
              <a:endParaRPr lang="en-US" sz="1000" dirty="0"/>
            </a:p>
          </p:txBody>
        </p:sp>
        <p:grpSp>
          <p:nvGrpSpPr>
            <p:cNvPr id="67" name="Group 66"/>
            <p:cNvGrpSpPr/>
            <p:nvPr/>
          </p:nvGrpSpPr>
          <p:grpSpPr>
            <a:xfrm>
              <a:off x="3134665" y="1288416"/>
              <a:ext cx="362423" cy="663461"/>
              <a:chOff x="2305025" y="1410104"/>
              <a:chExt cx="543415" cy="994789"/>
            </a:xfrm>
          </p:grpSpPr>
          <p:pic>
            <p:nvPicPr>
              <p:cNvPr id="68" name="Picture 67" descr="/Users/amani/Desktop/Screenshots/Screen Shot 2016-03-08 at 10.23.21 AM.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05025" y="1410104"/>
                <a:ext cx="543415" cy="994789"/>
              </a:xfrm>
              <a:prstGeom prst="roundRect">
                <a:avLst>
                  <a:gd name="adj" fmla="val 8594"/>
                </a:avLst>
              </a:prstGeom>
              <a:ln>
                <a:noFill/>
              </a:ln>
            </p:spPr>
            <p:style>
              <a:lnRef idx="2">
                <a:schemeClr val="accent5">
                  <a:shade val="50000"/>
                </a:schemeClr>
              </a:lnRef>
              <a:fillRef idx="1">
                <a:schemeClr val="accent5"/>
              </a:fillRef>
              <a:effectRef idx="0">
                <a:schemeClr val="accent5"/>
              </a:effectRef>
              <a:fontRef idx="minor">
                <a:schemeClr val="lt1"/>
              </a:fontRef>
            </p:style>
          </p:pic>
          <p:pic>
            <p:nvPicPr>
              <p:cNvPr id="69" name="Picture 6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2467" y="1502684"/>
                <a:ext cx="429890" cy="809627"/>
              </a:xfrm>
              <a:prstGeom prst="rect">
                <a:avLst/>
              </a:prstGeom>
            </p:spPr>
          </p:pic>
        </p:grpSp>
      </p:grpSp>
    </p:spTree>
    <p:extLst>
      <p:ext uri="{BB962C8B-B14F-4D97-AF65-F5344CB8AC3E}">
        <p14:creationId xmlns:p14="http://schemas.microsoft.com/office/powerpoint/2010/main" val="485480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862628"/>
          </a:xfrm>
        </p:spPr>
        <p:txBody>
          <a:bodyPr/>
          <a:lstStyle/>
          <a:p>
            <a:r>
              <a:rPr lang="en-US" sz="3600" dirty="0" smtClean="0"/>
              <a:t>Supported Application Types</a:t>
            </a:r>
            <a:endParaRPr lang="en-US" sz="3600" dirty="0"/>
          </a:p>
        </p:txBody>
      </p:sp>
      <p:sp>
        <p:nvSpPr>
          <p:cNvPr id="6" name="Rounded Rectangle 5"/>
          <p:cNvSpPr/>
          <p:nvPr/>
        </p:nvSpPr>
        <p:spPr>
          <a:xfrm>
            <a:off x="2772089" y="1076366"/>
            <a:ext cx="1199330" cy="3625489"/>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Mobile</a:t>
            </a:r>
            <a:endParaRPr lang="en-US" sz="1200" dirty="0"/>
          </a:p>
        </p:txBody>
      </p:sp>
      <p:sp>
        <p:nvSpPr>
          <p:cNvPr id="16" name="Rounded Rectangle 15"/>
          <p:cNvSpPr/>
          <p:nvPr/>
        </p:nvSpPr>
        <p:spPr>
          <a:xfrm>
            <a:off x="4036593" y="1076367"/>
            <a:ext cx="1199330" cy="3625488"/>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Web</a:t>
            </a:r>
            <a:endParaRPr lang="en-US" sz="1200" dirty="0"/>
          </a:p>
        </p:txBody>
      </p:sp>
      <p:sp>
        <p:nvSpPr>
          <p:cNvPr id="17" name="Rounded Rectangle 16"/>
          <p:cNvSpPr/>
          <p:nvPr/>
        </p:nvSpPr>
        <p:spPr>
          <a:xfrm>
            <a:off x="5321039" y="1076366"/>
            <a:ext cx="1199330" cy="3625489"/>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Other</a:t>
            </a:r>
            <a:endParaRPr lang="en-US" sz="1200" dirty="0"/>
          </a:p>
        </p:txBody>
      </p:sp>
      <p:sp>
        <p:nvSpPr>
          <p:cNvPr id="7" name="Rounded Rectangle 6"/>
          <p:cNvSpPr/>
          <p:nvPr/>
        </p:nvSpPr>
        <p:spPr>
          <a:xfrm>
            <a:off x="1566746" y="1447491"/>
            <a:ext cx="5055891" cy="760055"/>
          </a:xfrm>
          <a:prstGeom prst="roundRect">
            <a:avLst>
              <a:gd name="adj" fmla="val 370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vert="vert270" rtlCol="0" anchor="t"/>
          <a:lstStyle/>
          <a:p>
            <a:pPr algn="ctr"/>
            <a:r>
              <a:rPr lang="en-US" sz="1200" smtClean="0">
                <a:solidFill>
                  <a:schemeClr val="bg1"/>
                </a:solidFill>
              </a:rPr>
              <a:t>Patient</a:t>
            </a:r>
            <a:endParaRPr lang="en-US" sz="1200" dirty="0">
              <a:solidFill>
                <a:schemeClr val="bg1"/>
              </a:solidFill>
            </a:endParaRPr>
          </a:p>
        </p:txBody>
      </p:sp>
      <p:sp>
        <p:nvSpPr>
          <p:cNvPr id="18" name="Rounded Rectangle 17"/>
          <p:cNvSpPr/>
          <p:nvPr/>
        </p:nvSpPr>
        <p:spPr>
          <a:xfrm>
            <a:off x="1566746" y="2259990"/>
            <a:ext cx="5055891" cy="760055"/>
          </a:xfrm>
          <a:prstGeom prst="roundRect">
            <a:avLst>
              <a:gd name="adj" fmla="val 370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vert="vert270" rtlCol="0" anchor="t"/>
          <a:lstStyle/>
          <a:p>
            <a:pPr algn="ctr"/>
            <a:r>
              <a:rPr lang="en-US" sz="1200" dirty="0" smtClean="0">
                <a:solidFill>
                  <a:schemeClr val="bg1"/>
                </a:solidFill>
              </a:rPr>
              <a:t>Provider</a:t>
            </a:r>
            <a:endParaRPr lang="en-US" sz="1200" dirty="0">
              <a:solidFill>
                <a:schemeClr val="bg1"/>
              </a:solidFill>
            </a:endParaRPr>
          </a:p>
        </p:txBody>
      </p:sp>
      <p:sp>
        <p:nvSpPr>
          <p:cNvPr id="19" name="Rounded Rectangle 18"/>
          <p:cNvSpPr/>
          <p:nvPr/>
        </p:nvSpPr>
        <p:spPr>
          <a:xfrm>
            <a:off x="1566746" y="3069713"/>
            <a:ext cx="5055891" cy="760055"/>
          </a:xfrm>
          <a:prstGeom prst="roundRect">
            <a:avLst>
              <a:gd name="adj" fmla="val 370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vert="vert270" rtlCol="0" anchor="t"/>
          <a:lstStyle/>
          <a:p>
            <a:pPr algn="ctr"/>
            <a:r>
              <a:rPr lang="en-US" sz="1200" dirty="0" smtClean="0">
                <a:solidFill>
                  <a:schemeClr val="bg1"/>
                </a:solidFill>
              </a:rPr>
              <a:t>Related Person</a:t>
            </a:r>
            <a:endParaRPr lang="en-US" sz="1200" dirty="0">
              <a:solidFill>
                <a:schemeClr val="bg1"/>
              </a:solidFill>
            </a:endParaRPr>
          </a:p>
        </p:txBody>
      </p:sp>
      <p:sp>
        <p:nvSpPr>
          <p:cNvPr id="9" name="Rounded Rectangle 8"/>
          <p:cNvSpPr/>
          <p:nvPr/>
        </p:nvSpPr>
        <p:spPr>
          <a:xfrm>
            <a:off x="2865786" y="1491018"/>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0" name="Rounded Rectangle 19"/>
          <p:cNvSpPr/>
          <p:nvPr/>
        </p:nvSpPr>
        <p:spPr>
          <a:xfrm>
            <a:off x="4127760" y="1491017"/>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1" name="Rounded Rectangle 20"/>
          <p:cNvSpPr/>
          <p:nvPr/>
        </p:nvSpPr>
        <p:spPr>
          <a:xfrm>
            <a:off x="2865785" y="2303517"/>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2" name="Rounded Rectangle 21"/>
          <p:cNvSpPr/>
          <p:nvPr/>
        </p:nvSpPr>
        <p:spPr>
          <a:xfrm>
            <a:off x="2865785" y="3113240"/>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3" name="Rounded Rectangle 22"/>
          <p:cNvSpPr/>
          <p:nvPr/>
        </p:nvSpPr>
        <p:spPr>
          <a:xfrm>
            <a:off x="4121709" y="2303517"/>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4" name="Rounded Rectangle 23"/>
          <p:cNvSpPr/>
          <p:nvPr/>
        </p:nvSpPr>
        <p:spPr>
          <a:xfrm>
            <a:off x="4095497" y="3113239"/>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sp>
        <p:nvSpPr>
          <p:cNvPr id="25" name="Rounded Rectangle 24"/>
          <p:cNvSpPr/>
          <p:nvPr/>
        </p:nvSpPr>
        <p:spPr>
          <a:xfrm>
            <a:off x="1566746" y="3873294"/>
            <a:ext cx="5055891" cy="760055"/>
          </a:xfrm>
          <a:prstGeom prst="roundRect">
            <a:avLst>
              <a:gd name="adj" fmla="val 370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vert="vert270" rtlCol="0" anchor="t"/>
          <a:lstStyle/>
          <a:p>
            <a:pPr algn="ctr"/>
            <a:r>
              <a:rPr lang="en-US" sz="1200" dirty="0" smtClean="0">
                <a:solidFill>
                  <a:schemeClr val="bg1"/>
                </a:solidFill>
              </a:rPr>
              <a:t>System</a:t>
            </a:r>
            <a:endParaRPr lang="en-US" sz="1200" dirty="0">
              <a:solidFill>
                <a:schemeClr val="bg1"/>
              </a:solidFill>
            </a:endParaRPr>
          </a:p>
        </p:txBody>
      </p:sp>
      <p:sp>
        <p:nvSpPr>
          <p:cNvPr id="26" name="Rounded Rectangle 25"/>
          <p:cNvSpPr/>
          <p:nvPr/>
        </p:nvSpPr>
        <p:spPr>
          <a:xfrm>
            <a:off x="5414736" y="3916821"/>
            <a:ext cx="1011935" cy="672999"/>
          </a:xfrm>
          <a:prstGeom prst="roundRect">
            <a:avLst>
              <a:gd name="adj" fmla="val 3559"/>
            </a:avLst>
          </a:prstGeom>
          <a:ln w="12700" cmpd="sng">
            <a:no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100" dirty="0">
              <a:solidFill>
                <a:schemeClr val="tx1">
                  <a:lumMod val="75000"/>
                  <a:lumOff val="25000"/>
                </a:schemeClr>
              </a:solidFill>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486" y="3173511"/>
            <a:ext cx="562312" cy="562312"/>
          </a:xfrm>
          <a:prstGeom prst="rect">
            <a:avLst/>
          </a:prstGeom>
        </p:spPr>
      </p:pic>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595" y="2357474"/>
            <a:ext cx="562312" cy="562312"/>
          </a:xfrm>
          <a:prstGeom prst="rect">
            <a:avLst/>
          </a:prstGeom>
        </p:spPr>
      </p:pic>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486" y="1547751"/>
            <a:ext cx="562312" cy="562312"/>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274" y="3986561"/>
            <a:ext cx="535258" cy="535258"/>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619" y="2311953"/>
            <a:ext cx="653354" cy="653354"/>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5244" y="1566855"/>
            <a:ext cx="524104" cy="524104"/>
          </a:xfrm>
          <a:prstGeom prst="rect">
            <a:avLst/>
          </a:prstGeom>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338" y="1466596"/>
            <a:ext cx="721840" cy="721840"/>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338" y="2283325"/>
            <a:ext cx="721840" cy="721840"/>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338" y="3084250"/>
            <a:ext cx="721840" cy="72184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9131" y="3103548"/>
            <a:ext cx="616331" cy="616331"/>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9340" y="3939125"/>
            <a:ext cx="624760" cy="624760"/>
          </a:xfrm>
          <a:prstGeom prst="rect">
            <a:avLst/>
          </a:prstGeom>
        </p:spPr>
      </p:pic>
    </p:spTree>
    <p:extLst>
      <p:ext uri="{BB962C8B-B14F-4D97-AF65-F5344CB8AC3E}">
        <p14:creationId xmlns:p14="http://schemas.microsoft.com/office/powerpoint/2010/main" val="1461292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Demo HSPC App: Bilirubin Risk Chart</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412" y="1333500"/>
            <a:ext cx="4826000" cy="3619500"/>
          </a:xfrm>
        </p:spPr>
      </p:pic>
    </p:spTree>
    <p:extLst>
      <p:ext uri="{BB962C8B-B14F-4D97-AF65-F5344CB8AC3E}">
        <p14:creationId xmlns:p14="http://schemas.microsoft.com/office/powerpoint/2010/main" val="485340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973" y="856644"/>
            <a:ext cx="7254080" cy="4008551"/>
          </a:xfrm>
          <a:prstGeom prst="rect">
            <a:avLst/>
          </a:prstGeom>
        </p:spPr>
      </p:pic>
      <p:grpSp>
        <p:nvGrpSpPr>
          <p:cNvPr id="7" name="Group 6"/>
          <p:cNvGrpSpPr/>
          <p:nvPr/>
        </p:nvGrpSpPr>
        <p:grpSpPr>
          <a:xfrm>
            <a:off x="2093911" y="319757"/>
            <a:ext cx="4953003" cy="406401"/>
            <a:chOff x="516467" y="438290"/>
            <a:chExt cx="4953003" cy="406401"/>
          </a:xfrm>
        </p:grpSpPr>
        <p:sp>
          <p:nvSpPr>
            <p:cNvPr id="5" name="Title 1"/>
            <p:cNvSpPr txBox="1">
              <a:spLocks/>
            </p:cNvSpPr>
            <p:nvPr/>
          </p:nvSpPr>
          <p:spPr>
            <a:xfrm>
              <a:off x="516467" y="438290"/>
              <a:ext cx="2019302" cy="4064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r"/>
              <a:r>
                <a:rPr lang="en-US" sz="2400" smtClean="0"/>
                <a:t>Introducing</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170" y="438290"/>
              <a:ext cx="2908300" cy="406400"/>
            </a:xfrm>
            <a:prstGeom prst="rect">
              <a:avLst/>
            </a:prstGeom>
          </p:spPr>
        </p:pic>
      </p:grpSp>
      <p:sp>
        <p:nvSpPr>
          <p:cNvPr id="8" name="TextBox 7"/>
          <p:cNvSpPr txBox="1"/>
          <p:nvPr/>
        </p:nvSpPr>
        <p:spPr>
          <a:xfrm>
            <a:off x="2535851" y="5156198"/>
            <a:ext cx="4344459" cy="369332"/>
          </a:xfrm>
          <a:prstGeom prst="rect">
            <a:avLst/>
          </a:prstGeom>
          <a:noFill/>
        </p:spPr>
        <p:txBody>
          <a:bodyPr wrap="none" rtlCol="0">
            <a:spAutoFit/>
          </a:bodyPr>
          <a:lstStyle/>
          <a:p>
            <a:r>
              <a:rPr lang="en-US" dirty="0" smtClean="0">
                <a:solidFill>
                  <a:schemeClr val="bg1"/>
                </a:solidFill>
                <a:hlinkClick r:id="rId4"/>
              </a:rPr>
              <a:t>http://</a:t>
            </a:r>
            <a:r>
              <a:rPr lang="en-US" dirty="0" smtClean="0">
                <a:solidFill>
                  <a:schemeClr val="bg1"/>
                </a:solidFill>
                <a:hlinkClick r:id="rId4"/>
              </a:rPr>
              <a:t>Developers.HSPConsortium.org</a:t>
            </a:r>
            <a:endParaRPr lang="en-US" dirty="0">
              <a:solidFill>
                <a:schemeClr val="bg1"/>
              </a:solidFill>
            </a:endParaRPr>
          </a:p>
        </p:txBody>
      </p:sp>
    </p:spTree>
    <p:extLst>
      <p:ext uri="{BB962C8B-B14F-4D97-AF65-F5344CB8AC3E}">
        <p14:creationId xmlns:p14="http://schemas.microsoft.com/office/powerpoint/2010/main" val="1210782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HSPC Developers Documentation</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37" y="1278467"/>
            <a:ext cx="7950352" cy="3776133"/>
          </a:xfrm>
          <a:prstGeom prst="rect">
            <a:avLst/>
          </a:prstGeom>
        </p:spPr>
      </p:pic>
    </p:spTree>
    <p:extLst>
      <p:ext uri="{BB962C8B-B14F-4D97-AF65-F5344CB8AC3E}">
        <p14:creationId xmlns:p14="http://schemas.microsoft.com/office/powerpoint/2010/main" val="69413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543" b="-1"/>
          <a:stretch/>
        </p:blipFill>
        <p:spPr>
          <a:xfrm>
            <a:off x="1371450" y="712707"/>
            <a:ext cx="6380992" cy="4224946"/>
          </a:xfrm>
          <a:prstGeom prst="rect">
            <a:avLst/>
          </a:prstGeom>
        </p:spPr>
      </p:pic>
      <p:grpSp>
        <p:nvGrpSpPr>
          <p:cNvPr id="4" name="Group 3"/>
          <p:cNvGrpSpPr/>
          <p:nvPr/>
        </p:nvGrpSpPr>
        <p:grpSpPr>
          <a:xfrm>
            <a:off x="2182549" y="235090"/>
            <a:ext cx="4775728" cy="414867"/>
            <a:chOff x="2497666" y="421358"/>
            <a:chExt cx="4775728" cy="414867"/>
          </a:xfrm>
        </p:grpSpPr>
        <p:sp>
          <p:nvSpPr>
            <p:cNvPr id="5" name="Title 1"/>
            <p:cNvSpPr txBox="1">
              <a:spLocks/>
            </p:cNvSpPr>
            <p:nvPr/>
          </p:nvSpPr>
          <p:spPr>
            <a:xfrm>
              <a:off x="2497666" y="429824"/>
              <a:ext cx="2184927" cy="4064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r"/>
              <a:r>
                <a:rPr lang="en-US" sz="2600" dirty="0" smtClean="0"/>
                <a:t>Introducing</a:t>
              </a:r>
              <a:endParaRPr lang="en-US" sz="2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594" y="421358"/>
              <a:ext cx="2590800" cy="406400"/>
            </a:xfrm>
            <a:prstGeom prst="rect">
              <a:avLst/>
            </a:prstGeom>
          </p:spPr>
        </p:pic>
      </p:grpSp>
      <p:sp>
        <p:nvSpPr>
          <p:cNvPr id="10" name="TextBox 9"/>
          <p:cNvSpPr txBox="1"/>
          <p:nvPr/>
        </p:nvSpPr>
        <p:spPr>
          <a:xfrm>
            <a:off x="2548638" y="5088463"/>
            <a:ext cx="4098751" cy="369332"/>
          </a:xfrm>
          <a:prstGeom prst="rect">
            <a:avLst/>
          </a:prstGeom>
          <a:noFill/>
        </p:spPr>
        <p:txBody>
          <a:bodyPr wrap="none" rtlCol="0">
            <a:spAutoFit/>
          </a:bodyPr>
          <a:lstStyle/>
          <a:p>
            <a:r>
              <a:rPr lang="en-US" dirty="0" smtClean="0">
                <a:solidFill>
                  <a:schemeClr val="bg1"/>
                </a:solidFill>
                <a:hlinkClick r:id="rId4"/>
              </a:rPr>
              <a:t>http://</a:t>
            </a:r>
            <a:r>
              <a:rPr lang="en-US" dirty="0" smtClean="0">
                <a:solidFill>
                  <a:schemeClr val="bg1"/>
                </a:solidFill>
                <a:hlinkClick r:id="rId4"/>
              </a:rPr>
              <a:t>Sandbox.HSPConsortium.org</a:t>
            </a:r>
            <a:endParaRPr lang="en-US" dirty="0">
              <a:solidFill>
                <a:schemeClr val="bg1"/>
              </a:solidFill>
            </a:endParaRPr>
          </a:p>
        </p:txBody>
      </p:sp>
    </p:spTree>
    <p:extLst>
      <p:ext uri="{BB962C8B-B14F-4D97-AF65-F5344CB8AC3E}">
        <p14:creationId xmlns:p14="http://schemas.microsoft.com/office/powerpoint/2010/main" val="85923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047900"/>
            <a:ext cx="8042276" cy="4074442"/>
          </a:xfrm>
        </p:spPr>
        <p:txBody>
          <a:bodyPr>
            <a:normAutofit fontScale="77500" lnSpcReduction="20000"/>
          </a:bodyPr>
          <a:lstStyle/>
          <a:p>
            <a:r>
              <a:rPr lang="en-US" dirty="0"/>
              <a:t>Accelerate development of health apps by providing:</a:t>
            </a:r>
          </a:p>
          <a:p>
            <a:pPr lvl="1"/>
            <a:r>
              <a:rPr lang="en-US" dirty="0"/>
              <a:t>Development focused reference implementation hosted in the cloud</a:t>
            </a:r>
          </a:p>
          <a:p>
            <a:pPr lvl="1"/>
            <a:r>
              <a:rPr lang="en-US" dirty="0"/>
              <a:t>SDKs</a:t>
            </a:r>
          </a:p>
          <a:p>
            <a:pPr lvl="1"/>
            <a:r>
              <a:rPr lang="en-US" dirty="0"/>
              <a:t>Tools &amp; Utilities</a:t>
            </a:r>
          </a:p>
          <a:p>
            <a:pPr lvl="1"/>
            <a:r>
              <a:rPr lang="en-US" dirty="0"/>
              <a:t>Tutorials, Implementation Guides, Samples, and Documentation</a:t>
            </a:r>
          </a:p>
          <a:p>
            <a:r>
              <a:rPr lang="en-US" dirty="0"/>
              <a:t>Reduce time to integrate with commercial SMART on FHIR capable platforms (such as EHRs, HIEs, etc.)</a:t>
            </a:r>
          </a:p>
          <a:p>
            <a:r>
              <a:rPr lang="en-US" dirty="0"/>
              <a:t>Contribute to the Health IT Community:</a:t>
            </a:r>
          </a:p>
          <a:p>
            <a:pPr lvl="1"/>
            <a:r>
              <a:rPr lang="en-US" dirty="0"/>
              <a:t>Free to use (membership in HSPC is not required)</a:t>
            </a:r>
          </a:p>
          <a:p>
            <a:pPr lvl="2"/>
            <a:r>
              <a:rPr lang="en-US" dirty="0"/>
              <a:t>Funded by Intermountain Healthcare &amp; HSPC</a:t>
            </a:r>
          </a:p>
          <a:p>
            <a:pPr lvl="1"/>
            <a:r>
              <a:rPr lang="en-US" dirty="0"/>
              <a:t>Open source: </a:t>
            </a:r>
            <a:r>
              <a:rPr lang="en-US" dirty="0">
                <a:hlinkClick r:id="rId3"/>
              </a:rPr>
              <a:t>https://bitbucket.org/hspconsortium/</a:t>
            </a:r>
            <a:r>
              <a:rPr lang="en-US" dirty="0"/>
              <a:t> </a:t>
            </a:r>
          </a:p>
        </p:txBody>
      </p:sp>
      <p:sp>
        <p:nvSpPr>
          <p:cNvPr id="4" name="Title 1"/>
          <p:cNvSpPr txBox="1">
            <a:spLocks/>
          </p:cNvSpPr>
          <p:nvPr/>
        </p:nvSpPr>
        <p:spPr>
          <a:xfrm>
            <a:off x="5096933" y="472158"/>
            <a:ext cx="1388533" cy="4064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2400" dirty="0" smtClean="0"/>
              <a:t>Goals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067" y="418112"/>
            <a:ext cx="2590800" cy="406400"/>
          </a:xfrm>
          <a:prstGeom prst="rect">
            <a:avLst/>
          </a:prstGeom>
        </p:spPr>
      </p:pic>
    </p:spTree>
    <p:extLst>
      <p:ext uri="{BB962C8B-B14F-4D97-AF65-F5344CB8AC3E}">
        <p14:creationId xmlns:p14="http://schemas.microsoft.com/office/powerpoint/2010/main" val="1007068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3867" y="472158"/>
            <a:ext cx="1718733" cy="406401"/>
          </a:xfrm>
        </p:spPr>
        <p:txBody>
          <a:bodyPr/>
          <a:lstStyle/>
          <a:p>
            <a:pPr algn="l"/>
            <a:r>
              <a:rPr lang="en-US" sz="2400" dirty="0" smtClean="0"/>
              <a:t>Features</a:t>
            </a:r>
            <a:endParaRPr lang="en-US" dirty="0"/>
          </a:p>
        </p:txBody>
      </p:sp>
      <p:sp>
        <p:nvSpPr>
          <p:cNvPr id="3" name="Content Placeholder 2"/>
          <p:cNvSpPr>
            <a:spLocks noGrp="1"/>
          </p:cNvSpPr>
          <p:nvPr>
            <p:ph idx="1"/>
          </p:nvPr>
        </p:nvSpPr>
        <p:spPr>
          <a:xfrm>
            <a:off x="549275" y="1049867"/>
            <a:ext cx="8042276" cy="3903134"/>
          </a:xfrm>
        </p:spPr>
        <p:txBody>
          <a:bodyPr>
            <a:normAutofit fontScale="70000" lnSpcReduction="20000"/>
          </a:bodyPr>
          <a:lstStyle/>
          <a:p>
            <a:pPr marL="0" indent="0">
              <a:buNone/>
            </a:pPr>
            <a:r>
              <a:rPr lang="en-US" dirty="0" smtClean="0"/>
              <a:t>The </a:t>
            </a:r>
            <a:r>
              <a:rPr lang="en-US" dirty="0" smtClean="0">
                <a:hlinkClick r:id="rId2"/>
              </a:rPr>
              <a:t>HSPC Sandbox</a:t>
            </a:r>
            <a:r>
              <a:rPr lang="en-US" dirty="0" smtClean="0"/>
              <a:t> is a personal instance of a SMART on FHIR platform in the cloud, with tools and data to help build and test health apps.</a:t>
            </a:r>
          </a:p>
          <a:p>
            <a:r>
              <a:rPr lang="en-US" dirty="0" smtClean="0"/>
              <a:t>Create your own cloud-based sandbox, w/default data set, in a few clicks.</a:t>
            </a:r>
          </a:p>
          <a:p>
            <a:r>
              <a:rPr lang="en-US" dirty="0" smtClean="0"/>
              <a:t>Run against your own FHIR server.</a:t>
            </a:r>
          </a:p>
          <a:p>
            <a:r>
              <a:rPr lang="en-US" dirty="0" smtClean="0"/>
              <a:t>Invite your team to join and collaborate with you on your sandbox.</a:t>
            </a:r>
          </a:p>
          <a:p>
            <a:r>
              <a:rPr lang="en-US" dirty="0" smtClean="0"/>
              <a:t>Create or import clinical data to test your apps.</a:t>
            </a:r>
          </a:p>
          <a:p>
            <a:r>
              <a:rPr lang="en-US" dirty="0" smtClean="0"/>
              <a:t>Test apps by creating personas and Launch Scenarios.</a:t>
            </a:r>
          </a:p>
          <a:p>
            <a:r>
              <a:rPr lang="en-US" dirty="0" smtClean="0"/>
              <a:t>Verify your app follows the SMART security and launch context standards.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067" y="418112"/>
            <a:ext cx="2590800" cy="406400"/>
          </a:xfrm>
          <a:prstGeom prst="rect">
            <a:avLst/>
          </a:prstGeom>
        </p:spPr>
      </p:pic>
    </p:spTree>
    <p:extLst>
      <p:ext uri="{BB962C8B-B14F-4D97-AF65-F5344CB8AC3E}">
        <p14:creationId xmlns:p14="http://schemas.microsoft.com/office/powerpoint/2010/main" val="1878385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Overview of </a:t>
            </a:r>
            <a:r>
              <a:rPr lang="en-US" dirty="0" smtClean="0"/>
              <a:t>HSPC – Rick Freeman</a:t>
            </a:r>
            <a:endParaRPr lang="en-US" dirty="0" smtClean="0"/>
          </a:p>
          <a:p>
            <a:r>
              <a:rPr lang="en-US" dirty="0" smtClean="0"/>
              <a:t>Overview of SMART on </a:t>
            </a:r>
            <a:r>
              <a:rPr lang="en-US" dirty="0" smtClean="0"/>
              <a:t>FHIR – Rick Freeman</a:t>
            </a:r>
            <a:endParaRPr lang="en-US" dirty="0" smtClean="0"/>
          </a:p>
          <a:p>
            <a:r>
              <a:rPr lang="en-US" dirty="0" smtClean="0"/>
              <a:t>Demo of an HSPC </a:t>
            </a:r>
            <a:r>
              <a:rPr lang="en-US" dirty="0" smtClean="0"/>
              <a:t>Application – Rick Freeman</a:t>
            </a:r>
            <a:endParaRPr lang="en-US" dirty="0" smtClean="0"/>
          </a:p>
          <a:p>
            <a:r>
              <a:rPr lang="en-US" dirty="0"/>
              <a:t>The HSPC Development Resources &amp; </a:t>
            </a:r>
            <a:r>
              <a:rPr lang="en-US" dirty="0" smtClean="0"/>
              <a:t>Sandbox – Rick Freeman</a:t>
            </a:r>
            <a:endParaRPr lang="en-US" dirty="0"/>
          </a:p>
          <a:p>
            <a:r>
              <a:rPr lang="en-US" dirty="0"/>
              <a:t>Demo of HSPC Sandbox and </a:t>
            </a:r>
            <a:r>
              <a:rPr lang="en-US" dirty="0" smtClean="0"/>
              <a:t>Tools – Rick Freeman</a:t>
            </a:r>
            <a:endParaRPr lang="en-US" dirty="0" smtClean="0"/>
          </a:p>
          <a:p>
            <a:r>
              <a:rPr lang="en-US" dirty="0"/>
              <a:t>Live Coding Demo: Creating a simple SMART on FHIR </a:t>
            </a:r>
            <a:r>
              <a:rPr lang="en-US" dirty="0" smtClean="0"/>
              <a:t>App – Amy Ballard</a:t>
            </a:r>
            <a:endParaRPr lang="en-US" dirty="0" smtClean="0"/>
          </a:p>
          <a:p>
            <a:r>
              <a:rPr lang="en-US" dirty="0" smtClean="0"/>
              <a:t>Overview of Functional </a:t>
            </a:r>
            <a:r>
              <a:rPr lang="en-US" dirty="0" smtClean="0"/>
              <a:t>Standard – Travis Cummings</a:t>
            </a:r>
            <a:endParaRPr lang="en-US" dirty="0" smtClean="0"/>
          </a:p>
          <a:p>
            <a:pPr lvl="1"/>
            <a:r>
              <a:rPr lang="en-US" dirty="0" smtClean="0"/>
              <a:t>OAuth2</a:t>
            </a:r>
          </a:p>
          <a:p>
            <a:pPr lvl="1"/>
            <a:r>
              <a:rPr lang="en-US" dirty="0" smtClean="0"/>
              <a:t>FHIR</a:t>
            </a:r>
          </a:p>
          <a:p>
            <a:r>
              <a:rPr lang="en-US" dirty="0" smtClean="0"/>
              <a:t>Lab: Build your first HSPC/SMART on FHIR </a:t>
            </a:r>
            <a:r>
              <a:rPr lang="en-US" dirty="0" smtClean="0"/>
              <a:t>App – Amy Ballard &amp; Travis Cummings</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376710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Demo of HSPC Sandbox</a:t>
            </a:r>
            <a:endParaRPr lang="en-US" sz="4400" dirty="0"/>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58" t="1617" r="-1"/>
          <a:stretch/>
        </p:blipFill>
        <p:spPr>
          <a:xfrm>
            <a:off x="1096650" y="1203777"/>
            <a:ext cx="6947525" cy="4142327"/>
          </a:xfrm>
          <a:prstGeom prst="rect">
            <a:avLst/>
          </a:prstGeom>
        </p:spPr>
      </p:pic>
    </p:spTree>
    <p:extLst>
      <p:ext uri="{BB962C8B-B14F-4D97-AF65-F5344CB8AC3E}">
        <p14:creationId xmlns:p14="http://schemas.microsoft.com/office/powerpoint/2010/main" val="1213699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State &amp; Future Plans</a:t>
            </a:r>
            <a:endParaRPr lang="en-US" dirty="0"/>
          </a:p>
        </p:txBody>
      </p:sp>
      <p:sp>
        <p:nvSpPr>
          <p:cNvPr id="3" name="Content Placeholder 2"/>
          <p:cNvSpPr>
            <a:spLocks noGrp="1"/>
          </p:cNvSpPr>
          <p:nvPr>
            <p:ph idx="1"/>
          </p:nvPr>
        </p:nvSpPr>
        <p:spPr/>
        <p:txBody>
          <a:bodyPr>
            <a:normAutofit/>
          </a:bodyPr>
          <a:lstStyle/>
          <a:p>
            <a:r>
              <a:rPr lang="en-US" dirty="0" smtClean="0"/>
              <a:t>Currently live at </a:t>
            </a:r>
            <a:r>
              <a:rPr lang="en-US" dirty="0" smtClean="0">
                <a:hlinkClick r:id="rId2"/>
              </a:rPr>
              <a:t>sandbox.hspconsortium.org</a:t>
            </a:r>
            <a:r>
              <a:rPr lang="en-US" dirty="0" smtClean="0"/>
              <a:t>.</a:t>
            </a:r>
          </a:p>
          <a:p>
            <a:pPr lvl="1"/>
            <a:r>
              <a:rPr lang="en-US" dirty="0" smtClean="0"/>
              <a:t>New feature releases monthly.</a:t>
            </a:r>
          </a:p>
          <a:p>
            <a:r>
              <a:rPr lang="en-US" dirty="0" smtClean="0"/>
              <a:t>Future Plans</a:t>
            </a:r>
          </a:p>
          <a:p>
            <a:pPr lvl="1"/>
            <a:r>
              <a:rPr lang="en-US" dirty="0" smtClean="0"/>
              <a:t>User Roles (admin, read-only, etc.)</a:t>
            </a:r>
          </a:p>
          <a:p>
            <a:pPr lvl="1"/>
            <a:r>
              <a:rPr lang="en-US" dirty="0" smtClean="0"/>
              <a:t>Additional Data Management Tools</a:t>
            </a:r>
          </a:p>
          <a:p>
            <a:pPr lvl="1"/>
            <a:r>
              <a:rPr lang="en-US" dirty="0" smtClean="0"/>
              <a:t>FHIR Profile Discovery &amp; Support</a:t>
            </a:r>
            <a:endParaRPr lang="en-US" dirty="0"/>
          </a:p>
        </p:txBody>
      </p:sp>
    </p:spTree>
    <p:extLst>
      <p:ext uri="{BB962C8B-B14F-4D97-AF65-F5344CB8AC3E}">
        <p14:creationId xmlns:p14="http://schemas.microsoft.com/office/powerpoint/2010/main" val="1854019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68" y="983644"/>
            <a:ext cx="7657052" cy="4028623"/>
          </a:xfrm>
          <a:prstGeom prst="rect">
            <a:avLst/>
          </a:prstGeom>
        </p:spPr>
      </p:pic>
      <p:grpSp>
        <p:nvGrpSpPr>
          <p:cNvPr id="7" name="Group 6"/>
          <p:cNvGrpSpPr/>
          <p:nvPr/>
        </p:nvGrpSpPr>
        <p:grpSpPr>
          <a:xfrm>
            <a:off x="2091798" y="429824"/>
            <a:ext cx="4957230" cy="406401"/>
            <a:chOff x="1773775" y="412891"/>
            <a:chExt cx="4957230" cy="406401"/>
          </a:xfrm>
        </p:grpSpPr>
        <p:sp>
          <p:nvSpPr>
            <p:cNvPr id="5" name="Title 1"/>
            <p:cNvSpPr txBox="1">
              <a:spLocks/>
            </p:cNvSpPr>
            <p:nvPr/>
          </p:nvSpPr>
          <p:spPr>
            <a:xfrm>
              <a:off x="1773775" y="412891"/>
              <a:ext cx="2590796" cy="4064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r"/>
              <a:r>
                <a:rPr lang="en-US" sz="2600" dirty="0" smtClean="0"/>
                <a:t>Introducing</a:t>
              </a:r>
              <a:endParaRPr lang="en-US" sz="2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5" y="412891"/>
              <a:ext cx="2349500" cy="406400"/>
            </a:xfrm>
            <a:prstGeom prst="rect">
              <a:avLst/>
            </a:prstGeom>
          </p:spPr>
        </p:pic>
      </p:grpSp>
      <p:sp>
        <p:nvSpPr>
          <p:cNvPr id="8" name="TextBox 7"/>
          <p:cNvSpPr txBox="1"/>
          <p:nvPr/>
        </p:nvSpPr>
        <p:spPr>
          <a:xfrm>
            <a:off x="2841192" y="5122329"/>
            <a:ext cx="3825471" cy="369332"/>
          </a:xfrm>
          <a:prstGeom prst="rect">
            <a:avLst/>
          </a:prstGeom>
          <a:noFill/>
        </p:spPr>
        <p:txBody>
          <a:bodyPr wrap="none" rtlCol="0">
            <a:spAutoFit/>
          </a:bodyPr>
          <a:lstStyle/>
          <a:p>
            <a:r>
              <a:rPr lang="en-US" dirty="0" smtClean="0">
                <a:solidFill>
                  <a:schemeClr val="bg1"/>
                </a:solidFill>
              </a:rPr>
              <a:t>http://</a:t>
            </a:r>
            <a:r>
              <a:rPr lang="en-US" dirty="0" err="1" smtClean="0">
                <a:solidFill>
                  <a:schemeClr val="bg1"/>
                </a:solidFill>
              </a:rPr>
              <a:t>Gallery.HSPConsortium.org</a:t>
            </a:r>
            <a:endParaRPr lang="en-US" dirty="0">
              <a:solidFill>
                <a:schemeClr val="bg1"/>
              </a:solidFill>
            </a:endParaRPr>
          </a:p>
        </p:txBody>
      </p:sp>
    </p:spTree>
    <p:extLst>
      <p:ext uri="{BB962C8B-B14F-4D97-AF65-F5344CB8AC3E}">
        <p14:creationId xmlns:p14="http://schemas.microsoft.com/office/powerpoint/2010/main" val="5109091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4736"/>
            <a:ext cx="9144000" cy="48909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600" dirty="0" smtClean="0"/>
              <a:t>HSPC FHIR Profiles</a:t>
            </a:r>
            <a:endParaRPr lang="en-US" sz="2600" dirty="0"/>
          </a:p>
        </p:txBody>
      </p:sp>
      <p:sp>
        <p:nvSpPr>
          <p:cNvPr id="8" name="TextBox 7"/>
          <p:cNvSpPr txBox="1"/>
          <p:nvPr/>
        </p:nvSpPr>
        <p:spPr>
          <a:xfrm>
            <a:off x="0" y="5174360"/>
            <a:ext cx="9144000" cy="369332"/>
          </a:xfrm>
          <a:prstGeom prst="rect">
            <a:avLst/>
          </a:prstGeom>
          <a:noFill/>
        </p:spPr>
        <p:txBody>
          <a:bodyPr wrap="square" rtlCol="0">
            <a:spAutoFit/>
          </a:bodyPr>
          <a:lstStyle/>
          <a:p>
            <a:pPr algn="ctr"/>
            <a:r>
              <a:rPr lang="en-US" dirty="0">
                <a:solidFill>
                  <a:schemeClr val="bg1"/>
                </a:solidFill>
                <a:hlinkClick r:id="rId2"/>
              </a:rPr>
              <a:t>https://</a:t>
            </a:r>
            <a:r>
              <a:rPr lang="en-US" dirty="0" smtClean="0">
                <a:solidFill>
                  <a:schemeClr val="bg1"/>
                </a:solidFill>
                <a:hlinkClick r:id="rId2"/>
              </a:rPr>
              <a:t>healthservices.atlassian.net/wiki/display/SKCC/HSPC+FHIR+Profiles</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709229"/>
            <a:ext cx="7375540" cy="4336907"/>
          </a:xfrm>
          <a:prstGeom prst="rect">
            <a:avLst/>
          </a:prstGeom>
        </p:spPr>
      </p:pic>
    </p:spTree>
    <p:extLst>
      <p:ext uri="{BB962C8B-B14F-4D97-AF65-F5344CB8AC3E}">
        <p14:creationId xmlns:p14="http://schemas.microsoft.com/office/powerpoint/2010/main" val="1527643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What about the HSPC Marketplace?</a:t>
            </a:r>
            <a:endParaRPr lang="en-US" sz="3600" dirty="0"/>
          </a:p>
        </p:txBody>
      </p:sp>
      <p:sp>
        <p:nvSpPr>
          <p:cNvPr id="3" name="Content Placeholder 2"/>
          <p:cNvSpPr>
            <a:spLocks noGrp="1"/>
          </p:cNvSpPr>
          <p:nvPr>
            <p:ph idx="1"/>
          </p:nvPr>
        </p:nvSpPr>
        <p:spPr/>
        <p:txBody>
          <a:bodyPr>
            <a:normAutofit fontScale="70000" lnSpcReduction="20000"/>
          </a:bodyPr>
          <a:lstStyle/>
          <a:p>
            <a:r>
              <a:rPr lang="en-US" dirty="0" smtClean="0"/>
              <a:t>It’s central to the mission and vision of HSPC. Where is it?</a:t>
            </a:r>
          </a:p>
          <a:p>
            <a:pPr lvl="1"/>
            <a:r>
              <a:rPr lang="en-US" dirty="0" smtClean="0"/>
              <a:t>Work has yet to begin… But, it’s </a:t>
            </a:r>
            <a:r>
              <a:rPr lang="en-US" dirty="0" smtClean="0"/>
              <a:t>on </a:t>
            </a:r>
            <a:r>
              <a:rPr lang="en-US" dirty="0" smtClean="0"/>
              <a:t>the roadmap for </a:t>
            </a:r>
            <a:r>
              <a:rPr lang="en-US" dirty="0" smtClean="0"/>
              <a:t>2017.</a:t>
            </a:r>
            <a:endParaRPr lang="en-US" dirty="0" smtClean="0"/>
          </a:p>
          <a:p>
            <a:r>
              <a:rPr lang="en-US" dirty="0" smtClean="0"/>
              <a:t>There is a lot to figure out.</a:t>
            </a:r>
          </a:p>
          <a:p>
            <a:pPr lvl="1"/>
            <a:r>
              <a:rPr lang="en-US" dirty="0" smtClean="0"/>
              <a:t>Certification Testing (Will vendors require an extra certification?)</a:t>
            </a:r>
          </a:p>
          <a:p>
            <a:pPr lvl="1"/>
            <a:r>
              <a:rPr lang="en-US" dirty="0" smtClean="0"/>
              <a:t>Hosting</a:t>
            </a:r>
          </a:p>
          <a:p>
            <a:pPr lvl="1"/>
            <a:r>
              <a:rPr lang="en-US" dirty="0" smtClean="0"/>
              <a:t>Deployment</a:t>
            </a:r>
          </a:p>
          <a:p>
            <a:pPr lvl="1"/>
            <a:r>
              <a:rPr lang="en-US" dirty="0" smtClean="0"/>
              <a:t>Payment model &amp; commission.</a:t>
            </a:r>
          </a:p>
          <a:p>
            <a:pPr lvl="1"/>
            <a:r>
              <a:rPr lang="en-US" dirty="0" smtClean="0"/>
              <a:t>Security</a:t>
            </a:r>
          </a:p>
          <a:p>
            <a:pPr lvl="1"/>
            <a:r>
              <a:rPr lang="en-US" dirty="0" smtClean="0"/>
              <a:t>Customer support model</a:t>
            </a:r>
          </a:p>
          <a:p>
            <a:r>
              <a:rPr lang="en-US" dirty="0" smtClean="0"/>
              <a:t>What’s next?</a:t>
            </a:r>
          </a:p>
          <a:p>
            <a:pPr lvl="1"/>
            <a:r>
              <a:rPr lang="en-US" dirty="0" smtClean="0"/>
              <a:t>Need a committee and resources dedicated to building the app store and working through all the process and legal mumbo jumbo.</a:t>
            </a:r>
            <a:endParaRPr lang="en-US" dirty="0"/>
          </a:p>
        </p:txBody>
      </p:sp>
    </p:spTree>
    <p:extLst>
      <p:ext uri="{BB962C8B-B14F-4D97-AF65-F5344CB8AC3E}">
        <p14:creationId xmlns:p14="http://schemas.microsoft.com/office/powerpoint/2010/main" val="3474207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Developer </a:t>
            </a:r>
            <a:r>
              <a:rPr lang="en-US" sz="3600" dirty="0" smtClean="0"/>
              <a:t>Resources</a:t>
            </a:r>
            <a:endParaRPr lang="en-US" sz="3600" dirty="0"/>
          </a:p>
        </p:txBody>
      </p:sp>
      <p:sp>
        <p:nvSpPr>
          <p:cNvPr id="3" name="Content Placeholder 2"/>
          <p:cNvSpPr>
            <a:spLocks noGrp="1"/>
          </p:cNvSpPr>
          <p:nvPr>
            <p:ph idx="1"/>
          </p:nvPr>
        </p:nvSpPr>
        <p:spPr/>
        <p:txBody>
          <a:bodyPr>
            <a:noAutofit/>
          </a:bodyPr>
          <a:lstStyle/>
          <a:p>
            <a:r>
              <a:rPr lang="en-US" sz="1200" dirty="0"/>
              <a:t>HPSC</a:t>
            </a:r>
          </a:p>
          <a:p>
            <a:pPr lvl="1"/>
            <a:r>
              <a:rPr lang="en-US" sz="1200" dirty="0"/>
              <a:t>For </a:t>
            </a:r>
            <a:r>
              <a:rPr lang="en-US" sz="1200" dirty="0" smtClean="0"/>
              <a:t>Developers: </a:t>
            </a:r>
            <a:r>
              <a:rPr lang="en-US" sz="1200" dirty="0" smtClean="0">
                <a:hlinkClick r:id="rId2"/>
              </a:rPr>
              <a:t>http://developers.hspconsortium.org</a:t>
            </a:r>
            <a:endParaRPr lang="en-US" sz="1200" dirty="0" smtClean="0"/>
          </a:p>
          <a:p>
            <a:pPr lvl="1"/>
            <a:r>
              <a:rPr lang="en-US" sz="1200" dirty="0" smtClean="0"/>
              <a:t>HSPC Sandbox: </a:t>
            </a:r>
            <a:r>
              <a:rPr lang="en-US" sz="1200" dirty="0" smtClean="0">
                <a:hlinkClick r:id="rId3"/>
              </a:rPr>
              <a:t>http://sandbox.hspconsortium.org</a:t>
            </a:r>
            <a:endParaRPr lang="en-US" sz="1200" dirty="0" smtClean="0"/>
          </a:p>
          <a:p>
            <a:pPr lvl="1"/>
            <a:r>
              <a:rPr lang="en-US" sz="1200" dirty="0" smtClean="0"/>
              <a:t>HSPC Gallery: </a:t>
            </a:r>
            <a:r>
              <a:rPr lang="en-US" sz="1200" dirty="0" smtClean="0">
                <a:hlinkClick r:id="rId4"/>
              </a:rPr>
              <a:t>http://gallery.hspconsortium.org</a:t>
            </a:r>
            <a:r>
              <a:rPr lang="en-US" sz="1200" dirty="0" smtClean="0"/>
              <a:t> </a:t>
            </a:r>
          </a:p>
          <a:p>
            <a:pPr lvl="1"/>
            <a:r>
              <a:rPr lang="en-US" sz="1200" dirty="0" smtClean="0"/>
              <a:t>HSPC </a:t>
            </a:r>
            <a:r>
              <a:rPr lang="en-US" sz="1200" dirty="0"/>
              <a:t>general wiki: </a:t>
            </a:r>
            <a:r>
              <a:rPr lang="en-US" sz="1200" dirty="0">
                <a:hlinkClick r:id="rId5"/>
              </a:rPr>
              <a:t>https://healthservices.atlassian.net/wiki/</a:t>
            </a:r>
            <a:endParaRPr lang="en-US" sz="1200" dirty="0"/>
          </a:p>
          <a:p>
            <a:r>
              <a:rPr lang="en-US" sz="1200" dirty="0" smtClean="0"/>
              <a:t>HL7 </a:t>
            </a:r>
            <a:r>
              <a:rPr lang="en-US" sz="1200" dirty="0"/>
              <a:t>FHIR: </a:t>
            </a:r>
          </a:p>
          <a:p>
            <a:pPr lvl="1"/>
            <a:r>
              <a:rPr lang="en-US" sz="1200" dirty="0"/>
              <a:t>Main documentation: </a:t>
            </a:r>
            <a:r>
              <a:rPr lang="en-US" sz="1200" dirty="0">
                <a:hlinkClick r:id="rId6"/>
              </a:rPr>
              <a:t>http://www.hl7.org/fhir/</a:t>
            </a:r>
            <a:endParaRPr lang="en-US" sz="1200" dirty="0"/>
          </a:p>
          <a:p>
            <a:pPr lvl="1"/>
            <a:r>
              <a:rPr lang="en-US" sz="1200" dirty="0"/>
              <a:t>Resources List: </a:t>
            </a:r>
            <a:r>
              <a:rPr lang="en-US" sz="1200" u="sng" dirty="0">
                <a:hlinkClick r:id="rId7"/>
              </a:rPr>
              <a:t>https://www.hl7.org/fhir/resourcelist.html</a:t>
            </a:r>
            <a:endParaRPr lang="en-US" sz="1200" dirty="0"/>
          </a:p>
          <a:p>
            <a:r>
              <a:rPr lang="en-US" sz="1200" dirty="0"/>
              <a:t>SMART on FHIR</a:t>
            </a:r>
          </a:p>
          <a:p>
            <a:pPr lvl="1"/>
            <a:r>
              <a:rPr lang="en-US" sz="1200" dirty="0"/>
              <a:t>Main site: </a:t>
            </a:r>
            <a:r>
              <a:rPr lang="en-US" sz="1200" u="sng" dirty="0">
                <a:hlinkClick r:id="rId8"/>
              </a:rPr>
              <a:t>http://smarthealthit.org/smart-on-fhir/</a:t>
            </a:r>
            <a:endParaRPr lang="en-US" sz="1200" dirty="0"/>
          </a:p>
          <a:p>
            <a:pPr lvl="1"/>
            <a:r>
              <a:rPr lang="en-US" sz="1200" dirty="0"/>
              <a:t>General Documentation: </a:t>
            </a:r>
            <a:r>
              <a:rPr lang="en-US" sz="1200" u="sng" dirty="0">
                <a:hlinkClick r:id="rId9"/>
              </a:rPr>
              <a:t>http://docs.smarthealthit.org/</a:t>
            </a:r>
            <a:endParaRPr lang="en-US" sz="1200" dirty="0"/>
          </a:p>
          <a:p>
            <a:pPr lvl="1"/>
            <a:r>
              <a:rPr lang="en-US" sz="1200" dirty="0"/>
              <a:t>Security Documentation: </a:t>
            </a:r>
            <a:r>
              <a:rPr lang="en-US" sz="1200" u="sng" dirty="0">
                <a:hlinkClick r:id="rId10"/>
              </a:rPr>
              <a:t>http://docs.smarthealthit.org/authorization/scopes-and-launch-context</a:t>
            </a:r>
            <a:r>
              <a:rPr lang="en-US" sz="1200" u="sng" dirty="0" smtClean="0">
                <a:hlinkClick r:id="rId10"/>
              </a:rPr>
              <a:t>/</a:t>
            </a:r>
            <a:endParaRPr lang="en-US" sz="1200" dirty="0"/>
          </a:p>
        </p:txBody>
      </p:sp>
    </p:spTree>
    <p:extLst>
      <p:ext uri="{BB962C8B-B14F-4D97-AF65-F5344CB8AC3E}">
        <p14:creationId xmlns:p14="http://schemas.microsoft.com/office/powerpoint/2010/main" val="546838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6133"/>
            <a:ext cx="9144000" cy="1569660"/>
          </a:xfrm>
          <a:prstGeom prst="rect">
            <a:avLst/>
          </a:prstGeom>
          <a:noFill/>
        </p:spPr>
        <p:txBody>
          <a:bodyPr wrap="square" rtlCol="0">
            <a:spAutoFit/>
          </a:bodyPr>
          <a:lstStyle/>
          <a:p>
            <a:pPr algn="ctr"/>
            <a:r>
              <a:rPr lang="en-US" sz="9600" dirty="0" smtClean="0">
                <a:solidFill>
                  <a:schemeClr val="accent1"/>
                </a:solidFill>
                <a:latin typeface="+mj-lt"/>
              </a:rPr>
              <a:t>Q &amp; A</a:t>
            </a:r>
            <a:endParaRPr lang="en-US" sz="11500" dirty="0">
              <a:solidFill>
                <a:schemeClr val="accent1"/>
              </a:solidFill>
              <a:latin typeface="+mj-lt"/>
            </a:endParaRPr>
          </a:p>
        </p:txBody>
      </p:sp>
      <p:grpSp>
        <p:nvGrpSpPr>
          <p:cNvPr id="11" name="Group 10"/>
          <p:cNvGrpSpPr/>
          <p:nvPr/>
        </p:nvGrpSpPr>
        <p:grpSpPr>
          <a:xfrm>
            <a:off x="3643063" y="2573590"/>
            <a:ext cx="1857874" cy="423472"/>
            <a:chOff x="3440878" y="3166257"/>
            <a:chExt cx="1857874" cy="42347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352" y="3166257"/>
              <a:ext cx="406400" cy="406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615" y="3183329"/>
              <a:ext cx="406400" cy="406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878" y="3166395"/>
              <a:ext cx="406400" cy="406400"/>
            </a:xfrm>
            <a:prstGeom prst="rect">
              <a:avLst/>
            </a:prstGeom>
          </p:spPr>
        </p:pic>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9173" y="3394859"/>
            <a:ext cx="4350727" cy="955283"/>
          </a:xfrm>
          <a:prstGeom prst="rect">
            <a:avLst/>
          </a:prstGeom>
        </p:spPr>
      </p:pic>
    </p:spTree>
    <p:extLst>
      <p:ext uri="{BB962C8B-B14F-4D97-AF65-F5344CB8AC3E}">
        <p14:creationId xmlns:p14="http://schemas.microsoft.com/office/powerpoint/2010/main" val="1637992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Live Coding Demo</a:t>
            </a:r>
            <a:endParaRPr lang="en-US" dirty="0"/>
          </a:p>
        </p:txBody>
      </p:sp>
      <p:sp>
        <p:nvSpPr>
          <p:cNvPr id="3" name="Subtitle 2"/>
          <p:cNvSpPr>
            <a:spLocks noGrp="1"/>
          </p:cNvSpPr>
          <p:nvPr>
            <p:ph type="subTitle" idx="1"/>
          </p:nvPr>
        </p:nvSpPr>
        <p:spPr/>
        <p:txBody>
          <a:bodyPr/>
          <a:lstStyle/>
          <a:p>
            <a:r>
              <a:rPr lang="en-US" dirty="0" smtClean="0"/>
              <a:t>Creating a simple SMART on FHIR App</a:t>
            </a:r>
            <a:endParaRPr lang="en-US" dirty="0"/>
          </a:p>
        </p:txBody>
      </p:sp>
    </p:spTree>
    <p:extLst>
      <p:ext uri="{BB962C8B-B14F-4D97-AF65-F5344CB8AC3E}">
        <p14:creationId xmlns:p14="http://schemas.microsoft.com/office/powerpoint/2010/main" val="1452954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49275" y="89647"/>
            <a:ext cx="8042276" cy="111413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4000" dirty="0" smtClean="0"/>
              <a:t>Functional Standard Overview</a:t>
            </a:r>
            <a:endParaRPr lang="en-US" sz="4000" dirty="0"/>
          </a:p>
        </p:txBody>
      </p:sp>
      <p:sp>
        <p:nvSpPr>
          <p:cNvPr id="46" name="Rounded Rectangle 45"/>
          <p:cNvSpPr/>
          <p:nvPr/>
        </p:nvSpPr>
        <p:spPr>
          <a:xfrm>
            <a:off x="1991612" y="4007807"/>
            <a:ext cx="5215406" cy="785305"/>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Compliant Platforms</a:t>
            </a:r>
            <a:endParaRPr lang="en-US" sz="1200" dirty="0"/>
          </a:p>
        </p:txBody>
      </p:sp>
      <p:sp>
        <p:nvSpPr>
          <p:cNvPr id="47" name="Rounded Rectangle 46"/>
          <p:cNvSpPr/>
          <p:nvPr/>
        </p:nvSpPr>
        <p:spPr>
          <a:xfrm>
            <a:off x="1998527" y="1081281"/>
            <a:ext cx="5215405" cy="400222"/>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HSPC Compliant Apps</a:t>
            </a:r>
            <a:endParaRPr lang="en-US" sz="1200" dirty="0"/>
          </a:p>
        </p:txBody>
      </p:sp>
      <p:sp>
        <p:nvSpPr>
          <p:cNvPr id="49" name="Rounded Rectangle 48"/>
          <p:cNvSpPr/>
          <p:nvPr/>
        </p:nvSpPr>
        <p:spPr>
          <a:xfrm>
            <a:off x="1998525" y="1334101"/>
            <a:ext cx="5215407" cy="278837"/>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sp>
        <p:nvSpPr>
          <p:cNvPr id="53" name="Rounded Rectangle 52"/>
          <p:cNvSpPr/>
          <p:nvPr/>
        </p:nvSpPr>
        <p:spPr>
          <a:xfrm>
            <a:off x="1995069" y="2031191"/>
            <a:ext cx="5215406" cy="1556084"/>
          </a:xfrm>
          <a:prstGeom prst="roundRect">
            <a:avLst>
              <a:gd name="adj" fmla="val 2356"/>
            </a:avLst>
          </a:prstGeom>
          <a:solidFill>
            <a:schemeClr val="bg2">
              <a:lumMod val="25000"/>
            </a:schemeClr>
          </a:solidFill>
          <a:ln>
            <a:noFill/>
          </a:ln>
        </p:spPr>
        <p:style>
          <a:lnRef idx="3">
            <a:schemeClr val="lt1"/>
          </a:lnRef>
          <a:fillRef idx="1">
            <a:schemeClr val="accent5"/>
          </a:fillRef>
          <a:effectRef idx="1">
            <a:schemeClr val="accent5"/>
          </a:effectRef>
          <a:fontRef idx="minor">
            <a:schemeClr val="lt1"/>
          </a:fontRef>
        </p:style>
        <p:txBody>
          <a:bodyPr vert="horz" rtlCol="0" anchor="t" anchorCtr="0"/>
          <a:lstStyle/>
          <a:p>
            <a:pPr algn="ctr"/>
            <a:r>
              <a:rPr lang="en-US" sz="1200" dirty="0" smtClean="0"/>
              <a:t>Standardized Functional Services</a:t>
            </a:r>
            <a:endParaRPr lang="en-US" sz="1200" dirty="0"/>
          </a:p>
        </p:txBody>
      </p:sp>
      <p:sp>
        <p:nvSpPr>
          <p:cNvPr id="54" name="Rounded Rectangle 53"/>
          <p:cNvSpPr/>
          <p:nvPr/>
        </p:nvSpPr>
        <p:spPr>
          <a:xfrm>
            <a:off x="1993340" y="2329409"/>
            <a:ext cx="5220592" cy="1233150"/>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grpSp>
        <p:nvGrpSpPr>
          <p:cNvPr id="55" name="Group 54"/>
          <p:cNvGrpSpPr/>
          <p:nvPr/>
        </p:nvGrpSpPr>
        <p:grpSpPr>
          <a:xfrm>
            <a:off x="2173426" y="2398256"/>
            <a:ext cx="1135088" cy="1100172"/>
            <a:chOff x="3704835" y="2526327"/>
            <a:chExt cx="1135088" cy="1100172"/>
          </a:xfrm>
        </p:grpSpPr>
        <p:sp>
          <p:nvSpPr>
            <p:cNvPr id="56" name="Rounded Rectangle 55"/>
            <p:cNvSpPr/>
            <p:nvPr/>
          </p:nvSpPr>
          <p:spPr>
            <a:xfrm>
              <a:off x="3704835" y="2526327"/>
              <a:ext cx="1135088" cy="1100172"/>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Security</a:t>
              </a:r>
              <a:endParaRPr lang="en-US" sz="1100" dirty="0">
                <a:solidFill>
                  <a:schemeClr val="tx1">
                    <a:lumMod val="75000"/>
                    <a:lumOff val="25000"/>
                  </a:schemeClr>
                </a:solidFill>
              </a:endParaRPr>
            </a:p>
          </p:txBody>
        </p:sp>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612" y="2767776"/>
              <a:ext cx="504964" cy="500890"/>
            </a:xfrm>
            <a:prstGeom prst="rect">
              <a:avLst/>
            </a:prstGeom>
          </p:spPr>
        </p:pic>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5940" t="15187" r="5581" b="15277"/>
            <a:stretch/>
          </p:blipFill>
          <p:spPr>
            <a:xfrm>
              <a:off x="3797676" y="3249865"/>
              <a:ext cx="965806" cy="303615"/>
            </a:xfrm>
            <a:prstGeom prst="rect">
              <a:avLst/>
            </a:prstGeom>
          </p:spPr>
        </p:pic>
      </p:grpSp>
      <p:sp>
        <p:nvSpPr>
          <p:cNvPr id="59" name="Pentagon 58"/>
          <p:cNvSpPr/>
          <p:nvPr/>
        </p:nvSpPr>
        <p:spPr>
          <a:xfrm rot="5400000">
            <a:off x="4391646" y="1159928"/>
            <a:ext cx="423417" cy="5223485"/>
          </a:xfrm>
          <a:prstGeom prst="homePlate">
            <a:avLst>
              <a:gd name="adj" fmla="val 49204"/>
            </a:avLst>
          </a:prstGeom>
          <a:solidFill>
            <a:schemeClr val="bg2">
              <a:lumMod val="50000"/>
            </a:scheme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n-US" sz="1100" dirty="0">
                <a:solidFill>
                  <a:schemeClr val="bg1"/>
                </a:solidFill>
              </a:rPr>
              <a:t>To Supporting Platforms/EHRs</a:t>
            </a:r>
          </a:p>
        </p:txBody>
      </p:sp>
      <p:grpSp>
        <p:nvGrpSpPr>
          <p:cNvPr id="60" name="Group 59"/>
          <p:cNvGrpSpPr/>
          <p:nvPr/>
        </p:nvGrpSpPr>
        <p:grpSpPr>
          <a:xfrm>
            <a:off x="3415707" y="2393304"/>
            <a:ext cx="1143996" cy="1105123"/>
            <a:chOff x="5079998" y="2331607"/>
            <a:chExt cx="1143996" cy="1105123"/>
          </a:xfrm>
        </p:grpSpPr>
        <p:sp>
          <p:nvSpPr>
            <p:cNvPr id="61" name="Rounded Rectangle 60"/>
            <p:cNvSpPr/>
            <p:nvPr/>
          </p:nvSpPr>
          <p:spPr>
            <a:xfrm>
              <a:off x="5079998" y="2331607"/>
              <a:ext cx="1143996" cy="1105123"/>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Launch Context</a:t>
              </a:r>
              <a:endParaRPr lang="en-US" sz="1100" dirty="0">
                <a:solidFill>
                  <a:schemeClr val="tx1">
                    <a:lumMod val="75000"/>
                    <a:lumOff val="25000"/>
                  </a:schemeClr>
                </a:solidFill>
              </a:endParaRPr>
            </a:p>
          </p:txBody>
        </p:sp>
        <p:grpSp>
          <p:nvGrpSpPr>
            <p:cNvPr id="62" name="Group 61"/>
            <p:cNvGrpSpPr/>
            <p:nvPr/>
          </p:nvGrpSpPr>
          <p:grpSpPr>
            <a:xfrm>
              <a:off x="5296893" y="2614957"/>
              <a:ext cx="716788" cy="707157"/>
              <a:chOff x="5318078" y="2938951"/>
              <a:chExt cx="716788" cy="707157"/>
            </a:xfrm>
          </p:grpSpPr>
          <p:pic>
            <p:nvPicPr>
              <p:cNvPr id="63" name="Picture 62"/>
              <p:cNvPicPr>
                <a:picLocks noChangeAspect="1"/>
              </p:cNvPicPr>
              <p:nvPr/>
            </p:nvPicPr>
            <p:blipFill>
              <a:blip r:embed="rId4"/>
              <a:stretch>
                <a:fillRect/>
              </a:stretch>
            </p:blipFill>
            <p:spPr>
              <a:xfrm>
                <a:off x="5363458" y="2938951"/>
                <a:ext cx="671408" cy="362205"/>
              </a:xfrm>
              <a:prstGeom prst="rect">
                <a:avLst/>
              </a:prstGeom>
            </p:spPr>
          </p:pic>
          <p:pic>
            <p:nvPicPr>
              <p:cNvPr id="64" name="Picture 63"/>
              <p:cNvPicPr>
                <a:picLocks noChangeAspect="1"/>
              </p:cNvPicPr>
              <p:nvPr/>
            </p:nvPicPr>
            <p:blipFill>
              <a:blip r:embed="rId5"/>
              <a:stretch>
                <a:fillRect/>
              </a:stretch>
            </p:blipFill>
            <p:spPr>
              <a:xfrm>
                <a:off x="5318078" y="3359393"/>
                <a:ext cx="716788" cy="286715"/>
              </a:xfrm>
              <a:prstGeom prst="rect">
                <a:avLst/>
              </a:prstGeom>
            </p:spPr>
          </p:pic>
          <p:sp>
            <p:nvSpPr>
              <p:cNvPr id="65" name="TextBox 64"/>
              <p:cNvSpPr txBox="1"/>
              <p:nvPr/>
            </p:nvSpPr>
            <p:spPr>
              <a:xfrm>
                <a:off x="5468451" y="3265140"/>
                <a:ext cx="356188" cy="261610"/>
              </a:xfrm>
              <a:prstGeom prst="rect">
                <a:avLst/>
              </a:prstGeom>
              <a:noFill/>
            </p:spPr>
            <p:txBody>
              <a:bodyPr wrap="none" rtlCol="0">
                <a:spAutoFit/>
              </a:bodyPr>
              <a:lstStyle/>
              <a:p>
                <a:pPr algn="ctr"/>
                <a:r>
                  <a:rPr lang="en-US" sz="1050" dirty="0">
                    <a:solidFill>
                      <a:schemeClr val="tx1">
                        <a:lumMod val="65000"/>
                        <a:lumOff val="35000"/>
                      </a:schemeClr>
                    </a:solidFill>
                    <a:latin typeface="Open Sans" charset="0"/>
                    <a:ea typeface="Open Sans" charset="0"/>
                    <a:cs typeface="Open Sans" charset="0"/>
                  </a:rPr>
                  <a:t>on</a:t>
                </a:r>
                <a:endParaRPr lang="en-US" sz="1400" dirty="0">
                  <a:solidFill>
                    <a:schemeClr val="tx1">
                      <a:lumMod val="65000"/>
                      <a:lumOff val="35000"/>
                    </a:schemeClr>
                  </a:solidFill>
                  <a:latin typeface="Open Sans" charset="0"/>
                  <a:ea typeface="Open Sans" charset="0"/>
                  <a:cs typeface="Open Sans" charset="0"/>
                </a:endParaRPr>
              </a:p>
            </p:txBody>
          </p:sp>
        </p:grpSp>
      </p:grpSp>
      <p:grpSp>
        <p:nvGrpSpPr>
          <p:cNvPr id="66" name="Group 65"/>
          <p:cNvGrpSpPr/>
          <p:nvPr/>
        </p:nvGrpSpPr>
        <p:grpSpPr>
          <a:xfrm>
            <a:off x="5900269" y="2392486"/>
            <a:ext cx="1135088" cy="1100947"/>
            <a:chOff x="7564560" y="2330789"/>
            <a:chExt cx="1135088" cy="1100947"/>
          </a:xfrm>
        </p:grpSpPr>
        <p:sp>
          <p:nvSpPr>
            <p:cNvPr id="67" name="Rounded Rectangle 66"/>
            <p:cNvSpPr/>
            <p:nvPr/>
          </p:nvSpPr>
          <p:spPr>
            <a:xfrm>
              <a:off x="7564560" y="2330789"/>
              <a:ext cx="1135088" cy="1100947"/>
            </a:xfrm>
            <a:prstGeom prst="roundRect">
              <a:avLst>
                <a:gd name="adj" fmla="val 3559"/>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Data Access</a:t>
              </a:r>
              <a:endParaRPr lang="en-US" sz="1100" dirty="0">
                <a:solidFill>
                  <a:schemeClr val="tx1">
                    <a:lumMod val="75000"/>
                    <a:lumOff val="25000"/>
                  </a:schemeClr>
                </a:solidFill>
              </a:endParaRPr>
            </a:p>
          </p:txBody>
        </p:sp>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5724" y="2679966"/>
              <a:ext cx="1019960" cy="437126"/>
            </a:xfrm>
            <a:prstGeom prst="rect">
              <a:avLst/>
            </a:prstGeom>
          </p:spPr>
        </p:pic>
      </p:grpSp>
      <p:grpSp>
        <p:nvGrpSpPr>
          <p:cNvPr id="69" name="Group 68"/>
          <p:cNvGrpSpPr/>
          <p:nvPr/>
        </p:nvGrpSpPr>
        <p:grpSpPr>
          <a:xfrm>
            <a:off x="4657988" y="2392486"/>
            <a:ext cx="1144212" cy="1105941"/>
            <a:chOff x="6322279" y="2330789"/>
            <a:chExt cx="1144212" cy="1105941"/>
          </a:xfrm>
        </p:grpSpPr>
        <p:sp>
          <p:nvSpPr>
            <p:cNvPr id="70" name="Rounded Rectangle 69"/>
            <p:cNvSpPr/>
            <p:nvPr/>
          </p:nvSpPr>
          <p:spPr>
            <a:xfrm>
              <a:off x="6322279" y="2330789"/>
              <a:ext cx="1135088" cy="1105941"/>
            </a:xfrm>
            <a:prstGeom prst="roundRect">
              <a:avLst>
                <a:gd name="adj" fmla="val 4118"/>
              </a:avLst>
            </a:prstGeom>
            <a:ln w="12700" cmpd="sng">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000" dirty="0" smtClean="0">
                  <a:solidFill>
                    <a:schemeClr val="tx1">
                      <a:lumMod val="75000"/>
                      <a:lumOff val="25000"/>
                    </a:schemeClr>
                  </a:solidFill>
                </a:rPr>
                <a:t>Data Models</a:t>
              </a:r>
              <a:endParaRPr lang="en-US" sz="1100" dirty="0">
                <a:solidFill>
                  <a:schemeClr val="tx1">
                    <a:lumMod val="75000"/>
                    <a:lumOff val="25000"/>
                  </a:schemeClr>
                </a:solidFill>
              </a:endParaRPr>
            </a:p>
          </p:txBody>
        </p:sp>
        <p:pic>
          <p:nvPicPr>
            <p:cNvPr id="71" name="Picture 70"/>
            <p:cNvPicPr>
              <a:picLocks noChangeAspect="1"/>
            </p:cNvPicPr>
            <p:nvPr/>
          </p:nvPicPr>
          <p:blipFill>
            <a:blip r:embed="rId7"/>
            <a:stretch>
              <a:fillRect/>
            </a:stretch>
          </p:blipFill>
          <p:spPr>
            <a:xfrm>
              <a:off x="6396840" y="2718649"/>
              <a:ext cx="994394" cy="287851"/>
            </a:xfrm>
            <a:prstGeom prst="rect">
              <a:avLst/>
            </a:prstGeom>
          </p:spPr>
        </p:pic>
        <p:sp>
          <p:nvSpPr>
            <p:cNvPr id="72" name="TextBox 71"/>
            <p:cNvSpPr txBox="1"/>
            <p:nvPr/>
          </p:nvSpPr>
          <p:spPr>
            <a:xfrm>
              <a:off x="6838307" y="3042810"/>
              <a:ext cx="628184" cy="230832"/>
            </a:xfrm>
            <a:prstGeom prst="rect">
              <a:avLst/>
            </a:prstGeom>
            <a:noFill/>
          </p:spPr>
          <p:txBody>
            <a:bodyPr wrap="square" rtlCol="0">
              <a:spAutoFit/>
            </a:bodyPr>
            <a:lstStyle/>
            <a:p>
              <a:r>
                <a:rPr lang="en-US" sz="900" dirty="0" smtClean="0">
                  <a:solidFill>
                    <a:schemeClr val="tx1">
                      <a:lumMod val="65000"/>
                      <a:lumOff val="35000"/>
                    </a:schemeClr>
                  </a:solidFill>
                </a:rPr>
                <a:t>Profiles</a:t>
              </a:r>
              <a:endParaRPr lang="en-US" sz="900" dirty="0">
                <a:solidFill>
                  <a:schemeClr val="tx1">
                    <a:lumMod val="65000"/>
                    <a:lumOff val="35000"/>
                  </a:schemeClr>
                </a:solidFill>
              </a:endParaRPr>
            </a:p>
          </p:txBody>
        </p:sp>
      </p:grpSp>
      <p:sp>
        <p:nvSpPr>
          <p:cNvPr id="73" name="Pentagon 72"/>
          <p:cNvSpPr/>
          <p:nvPr/>
        </p:nvSpPr>
        <p:spPr>
          <a:xfrm rot="5400000">
            <a:off x="4400820" y="-792812"/>
            <a:ext cx="403904" cy="5215406"/>
          </a:xfrm>
          <a:prstGeom prst="homePlate">
            <a:avLst>
              <a:gd name="adj" fmla="val 52320"/>
            </a:avLst>
          </a:prstGeom>
          <a:solidFill>
            <a:schemeClr val="bg2">
              <a:lumMod val="50000"/>
            </a:scheme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n-US" sz="1100" dirty="0">
                <a:solidFill>
                  <a:schemeClr val="bg1"/>
                </a:solidFill>
              </a:rPr>
              <a:t>Apps Integrate Using a Common API</a:t>
            </a:r>
          </a:p>
        </p:txBody>
      </p:sp>
      <p:sp>
        <p:nvSpPr>
          <p:cNvPr id="74" name="Rounded Rectangle 73"/>
          <p:cNvSpPr/>
          <p:nvPr/>
        </p:nvSpPr>
        <p:spPr>
          <a:xfrm>
            <a:off x="1986426" y="4270720"/>
            <a:ext cx="5220592" cy="295172"/>
          </a:xfrm>
          <a:prstGeom prst="roundRect">
            <a:avLst>
              <a:gd name="adj" fmla="val 0"/>
            </a:avLst>
          </a:prstGeom>
          <a:solidFill>
            <a:schemeClr val="bg2">
              <a:lumMod val="90000"/>
            </a:schemeClr>
          </a:solidFill>
          <a:ln w="6350" cmpd="sng">
            <a:no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pic>
        <p:nvPicPr>
          <p:cNvPr id="83" name="Picture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219" y="3028469"/>
            <a:ext cx="604891" cy="259239"/>
          </a:xfrm>
          <a:prstGeom prst="rect">
            <a:avLst/>
          </a:prstGeom>
        </p:spPr>
      </p:pic>
    </p:spTree>
    <p:extLst>
      <p:ext uri="{BB962C8B-B14F-4D97-AF65-F5344CB8AC3E}">
        <p14:creationId xmlns:p14="http://schemas.microsoft.com/office/powerpoint/2010/main" val="6798592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own Arrow 48"/>
          <p:cNvSpPr/>
          <p:nvPr/>
        </p:nvSpPr>
        <p:spPr>
          <a:xfrm rot="5400000">
            <a:off x="4418127" y="1260770"/>
            <a:ext cx="212651" cy="5173176"/>
          </a:xfrm>
          <a:prstGeom prst="down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9275" y="89647"/>
            <a:ext cx="8042276" cy="862628"/>
          </a:xfrm>
        </p:spPr>
        <p:txBody>
          <a:bodyPr/>
          <a:lstStyle/>
          <a:p>
            <a:r>
              <a:rPr lang="en-US" sz="3600" dirty="0" smtClean="0"/>
              <a:t>OAuth2 Access Delegation</a:t>
            </a:r>
            <a:endParaRPr lang="en-US" sz="3600" dirty="0"/>
          </a:p>
        </p:txBody>
      </p:sp>
      <p:grpSp>
        <p:nvGrpSpPr>
          <p:cNvPr id="3" name="Group 2"/>
          <p:cNvGrpSpPr/>
          <p:nvPr/>
        </p:nvGrpSpPr>
        <p:grpSpPr>
          <a:xfrm>
            <a:off x="3876118" y="1077671"/>
            <a:ext cx="1388590" cy="1177687"/>
            <a:chOff x="2507961" y="4589820"/>
            <a:chExt cx="1388590" cy="1177687"/>
          </a:xfrm>
        </p:grpSpPr>
        <p:sp>
          <p:nvSpPr>
            <p:cNvPr id="31" name="Rounded Rectangle 30"/>
            <p:cNvSpPr/>
            <p:nvPr/>
          </p:nvSpPr>
          <p:spPr>
            <a:xfrm>
              <a:off x="2507961" y="4589820"/>
              <a:ext cx="1388590" cy="1177687"/>
            </a:xfrm>
            <a:prstGeom prst="roundRect">
              <a:avLst>
                <a:gd name="adj" fmla="val 486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algn="ctr"/>
              <a:r>
                <a:rPr lang="en-US" sz="1050" b="1" smtClean="0"/>
                <a:t>User</a:t>
              </a:r>
              <a:endParaRPr lang="en-US" sz="1050" b="1" dirty="0" smtClean="0"/>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070" y="4762126"/>
              <a:ext cx="720372" cy="720372"/>
            </a:xfrm>
            <a:prstGeom prst="rect">
              <a:avLst/>
            </a:prstGeom>
          </p:spPr>
        </p:pic>
      </p:grpSp>
      <p:sp>
        <p:nvSpPr>
          <p:cNvPr id="48" name="U-Turn Arrow 47"/>
          <p:cNvSpPr/>
          <p:nvPr/>
        </p:nvSpPr>
        <p:spPr>
          <a:xfrm flipH="1">
            <a:off x="1105786" y="2327037"/>
            <a:ext cx="6719776" cy="473986"/>
          </a:xfrm>
          <a:prstGeom prst="uturn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7111041" y="2696455"/>
            <a:ext cx="1480510" cy="1572279"/>
            <a:chOff x="8857799" y="3200421"/>
            <a:chExt cx="1480510" cy="1572279"/>
          </a:xfrm>
        </p:grpSpPr>
        <p:sp>
          <p:nvSpPr>
            <p:cNvPr id="35" name="Rounded Rectangle 34"/>
            <p:cNvSpPr/>
            <p:nvPr/>
          </p:nvSpPr>
          <p:spPr>
            <a:xfrm>
              <a:off x="8857799" y="3200421"/>
              <a:ext cx="1388590" cy="1572279"/>
            </a:xfrm>
            <a:prstGeom prst="roundRect">
              <a:avLst>
                <a:gd name="adj" fmla="val 486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algn="ctr"/>
              <a:r>
                <a:rPr lang="en-US" sz="1050" b="1" dirty="0" smtClean="0"/>
                <a:t>App</a:t>
              </a:r>
            </a:p>
            <a:p>
              <a:pPr algn="ctr"/>
              <a:r>
                <a:rPr lang="en-US" sz="900" dirty="0" smtClean="0"/>
                <a:t>Decision Support, </a:t>
              </a:r>
              <a:r>
                <a:rPr lang="en-US" sz="900" dirty="0" err="1" smtClean="0"/>
                <a:t>eRX</a:t>
              </a:r>
              <a:r>
                <a:rPr lang="en-US" sz="900" dirty="0" smtClean="0"/>
                <a:t>, visualization, pop health, etc.</a:t>
              </a:r>
              <a:endParaRPr lang="en-US" sz="9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609" y="3454667"/>
              <a:ext cx="660700" cy="660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9719" y="3391377"/>
              <a:ext cx="789722" cy="789722"/>
            </a:xfrm>
            <a:prstGeom prst="rect">
              <a:avLst/>
            </a:prstGeom>
          </p:spPr>
        </p:pic>
      </p:grpSp>
      <p:grpSp>
        <p:nvGrpSpPr>
          <p:cNvPr id="10" name="Group 9"/>
          <p:cNvGrpSpPr/>
          <p:nvPr/>
        </p:nvGrpSpPr>
        <p:grpSpPr>
          <a:xfrm>
            <a:off x="549275" y="2696455"/>
            <a:ext cx="1388590" cy="1572279"/>
            <a:chOff x="6937976" y="2629786"/>
            <a:chExt cx="1388590" cy="1572279"/>
          </a:xfrm>
        </p:grpSpPr>
        <p:sp>
          <p:nvSpPr>
            <p:cNvPr id="29" name="Rounded Rectangle 28"/>
            <p:cNvSpPr/>
            <p:nvPr/>
          </p:nvSpPr>
          <p:spPr>
            <a:xfrm>
              <a:off x="6937976" y="2629786"/>
              <a:ext cx="1388590" cy="1572279"/>
            </a:xfrm>
            <a:prstGeom prst="roundRect">
              <a:avLst>
                <a:gd name="adj" fmla="val 4866"/>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algn="ctr"/>
              <a:r>
                <a:rPr lang="en-US" sz="1050" b="1" dirty="0" smtClean="0"/>
                <a:t>Data Holder</a:t>
              </a:r>
            </a:p>
            <a:p>
              <a:pPr algn="ctr"/>
              <a:r>
                <a:rPr lang="en-US" sz="900" dirty="0" smtClean="0"/>
                <a:t>EHR, Hospital, Clinic, HIE, Lab, Insurer, </a:t>
              </a:r>
              <a:r>
                <a:rPr lang="en-US" sz="900" dirty="0" err="1" smtClean="0"/>
                <a:t>etc</a:t>
              </a:r>
              <a:endParaRPr lang="en-US" sz="900" dirty="0"/>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9125" y="2788071"/>
              <a:ext cx="886291" cy="886291"/>
            </a:xfrm>
            <a:prstGeom prst="rect">
              <a:avLst/>
            </a:prstGeom>
            <a:ln>
              <a:noFill/>
            </a:ln>
          </p:spPr>
        </p:pic>
      </p:grpSp>
      <p:sp>
        <p:nvSpPr>
          <p:cNvPr id="50" name="TextBox 49"/>
          <p:cNvSpPr txBox="1"/>
          <p:nvPr/>
        </p:nvSpPr>
        <p:spPr>
          <a:xfrm>
            <a:off x="4072477" y="2458550"/>
            <a:ext cx="1008609" cy="307777"/>
          </a:xfrm>
          <a:prstGeom prst="rect">
            <a:avLst/>
          </a:prstGeom>
          <a:noFill/>
        </p:spPr>
        <p:txBody>
          <a:bodyPr wrap="none" rtlCol="0">
            <a:spAutoFit/>
          </a:bodyPr>
          <a:lstStyle/>
          <a:p>
            <a:r>
              <a:rPr lang="en-US" sz="1400" b="1" smtClean="0">
                <a:solidFill>
                  <a:schemeClr val="tx1">
                    <a:lumMod val="65000"/>
                    <a:lumOff val="35000"/>
                  </a:schemeClr>
                </a:solidFill>
              </a:rPr>
              <a:t>Authorize</a:t>
            </a:r>
            <a:endParaRPr lang="en-US" sz="1400" b="1">
              <a:solidFill>
                <a:schemeClr val="tx1">
                  <a:lumMod val="65000"/>
                  <a:lumOff val="35000"/>
                </a:schemeClr>
              </a:solidFill>
            </a:endParaRPr>
          </a:p>
        </p:txBody>
      </p:sp>
      <p:sp>
        <p:nvSpPr>
          <p:cNvPr id="51" name="TextBox 50"/>
          <p:cNvSpPr txBox="1"/>
          <p:nvPr/>
        </p:nvSpPr>
        <p:spPr>
          <a:xfrm>
            <a:off x="4105337" y="3960957"/>
            <a:ext cx="942887" cy="307777"/>
          </a:xfrm>
          <a:prstGeom prst="rect">
            <a:avLst/>
          </a:prstGeom>
          <a:noFill/>
        </p:spPr>
        <p:txBody>
          <a:bodyPr wrap="none" rtlCol="0">
            <a:spAutoFit/>
          </a:bodyPr>
          <a:lstStyle/>
          <a:p>
            <a:r>
              <a:rPr lang="en-US" sz="1400" b="1" smtClean="0">
                <a:solidFill>
                  <a:schemeClr val="tx1">
                    <a:lumMod val="65000"/>
                    <a:lumOff val="35000"/>
                  </a:schemeClr>
                </a:solidFill>
              </a:rPr>
              <a:t>Get Data</a:t>
            </a:r>
            <a:endParaRPr lang="en-US" sz="1400" b="1">
              <a:solidFill>
                <a:schemeClr val="tx1">
                  <a:lumMod val="65000"/>
                  <a:lumOff val="35000"/>
                </a:schemeClr>
              </a:solidFill>
            </a:endParaRPr>
          </a:p>
        </p:txBody>
      </p:sp>
    </p:spTree>
    <p:extLst>
      <p:ext uri="{BB962C8B-B14F-4D97-AF65-F5344CB8AC3E}">
        <p14:creationId xmlns:p14="http://schemas.microsoft.com/office/powerpoint/2010/main" val="627801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Acknowledgement to Intermountain Healthcare</a:t>
            </a:r>
            <a:endParaRPr lang="en-US" sz="3200" dirty="0"/>
          </a:p>
        </p:txBody>
      </p:sp>
      <p:sp>
        <p:nvSpPr>
          <p:cNvPr id="3" name="Content Placeholder 2"/>
          <p:cNvSpPr>
            <a:spLocks noGrp="1"/>
          </p:cNvSpPr>
          <p:nvPr>
            <p:ph idx="1"/>
          </p:nvPr>
        </p:nvSpPr>
        <p:spPr/>
        <p:txBody>
          <a:bodyPr/>
          <a:lstStyle/>
          <a:p>
            <a:r>
              <a:rPr lang="en-US" dirty="0" smtClean="0"/>
              <a:t>Intermountain Healthcare one of founding member of HSPC.</a:t>
            </a:r>
          </a:p>
          <a:p>
            <a:r>
              <a:rPr lang="en-US" dirty="0" smtClean="0"/>
              <a:t>Pays for iSalus Solutions team to:</a:t>
            </a:r>
          </a:p>
          <a:p>
            <a:pPr lvl="1"/>
            <a:r>
              <a:rPr lang="en-US" dirty="0" smtClean="0"/>
              <a:t>Do trainings like this.</a:t>
            </a:r>
          </a:p>
          <a:p>
            <a:pPr lvl="1"/>
            <a:r>
              <a:rPr lang="en-US" dirty="0" smtClean="0"/>
              <a:t>Build out HSPC tools and SMART on FHIR Reference Implementation.</a:t>
            </a:r>
          </a:p>
          <a:p>
            <a:pPr lvl="1"/>
            <a:r>
              <a:rPr lang="en-US" dirty="0" smtClean="0"/>
              <a:t>Engage with EHR vendors, HIT App Developers, Providers, etc.</a:t>
            </a:r>
            <a:endParaRPr lang="en-US" dirty="0"/>
          </a:p>
        </p:txBody>
      </p:sp>
    </p:spTree>
    <p:extLst>
      <p:ext uri="{BB962C8B-B14F-4D97-AF65-F5344CB8AC3E}">
        <p14:creationId xmlns:p14="http://schemas.microsoft.com/office/powerpoint/2010/main" val="402638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FHIR?</a:t>
            </a:r>
            <a:endParaRPr lang="en-US" dirty="0"/>
          </a:p>
        </p:txBody>
      </p:sp>
      <p:sp>
        <p:nvSpPr>
          <p:cNvPr id="3" name="Content Placeholder 2"/>
          <p:cNvSpPr>
            <a:spLocks noGrp="1"/>
          </p:cNvSpPr>
          <p:nvPr>
            <p:ph idx="1"/>
          </p:nvPr>
        </p:nvSpPr>
        <p:spPr/>
        <p:txBody>
          <a:bodyPr>
            <a:normAutofit/>
          </a:bodyPr>
          <a:lstStyle/>
          <a:p>
            <a:r>
              <a:rPr lang="en-US" dirty="0"/>
              <a:t>Next Generation HL7 Standard</a:t>
            </a:r>
          </a:p>
          <a:p>
            <a:pPr lvl="2"/>
            <a:r>
              <a:rPr lang="en-US" dirty="0" smtClean="0"/>
              <a:t>Current Version: DSTU2 </a:t>
            </a:r>
            <a:r>
              <a:rPr lang="en-US" dirty="0"/>
              <a:t>- </a:t>
            </a:r>
            <a:r>
              <a:rPr lang="en-US" dirty="0">
                <a:hlinkClick r:id="rId2"/>
              </a:rPr>
              <a:t>http://</a:t>
            </a:r>
            <a:r>
              <a:rPr lang="en-US" dirty="0" smtClean="0">
                <a:hlinkClick r:id="rId2"/>
              </a:rPr>
              <a:t>www.hl7.org/fhir</a:t>
            </a:r>
            <a:endParaRPr lang="en-US" dirty="0"/>
          </a:p>
          <a:p>
            <a:r>
              <a:rPr lang="en-US" dirty="0"/>
              <a:t>Vision</a:t>
            </a:r>
          </a:p>
          <a:p>
            <a:pPr lvl="1"/>
            <a:r>
              <a:rPr lang="en-US" dirty="0"/>
              <a:t>Combine best features of HL7 V2, V3, and CDA product lines</a:t>
            </a:r>
          </a:p>
          <a:p>
            <a:pPr lvl="1"/>
            <a:r>
              <a:rPr lang="en-US" dirty="0"/>
              <a:t>Leverage latest Web standards</a:t>
            </a:r>
          </a:p>
          <a:p>
            <a:pPr lvl="2"/>
            <a:r>
              <a:rPr lang="en-US" dirty="0"/>
              <a:t>JSON, XML, REST API, Search API</a:t>
            </a:r>
          </a:p>
          <a:p>
            <a:pPr lvl="1"/>
            <a:r>
              <a:rPr lang="en-US" dirty="0"/>
              <a:t>Focus tightly on implementation</a:t>
            </a:r>
          </a:p>
        </p:txBody>
      </p:sp>
    </p:spTree>
    <p:extLst>
      <p:ext uri="{BB962C8B-B14F-4D97-AF65-F5344CB8AC3E}">
        <p14:creationId xmlns:p14="http://schemas.microsoft.com/office/powerpoint/2010/main" val="706427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Features</a:t>
            </a:r>
            <a:endParaRPr lang="en-US" dirty="0"/>
          </a:p>
        </p:txBody>
      </p:sp>
      <p:sp>
        <p:nvSpPr>
          <p:cNvPr id="3" name="Content Placeholder 2"/>
          <p:cNvSpPr>
            <a:spLocks noGrp="1"/>
          </p:cNvSpPr>
          <p:nvPr>
            <p:ph idx="1"/>
          </p:nvPr>
        </p:nvSpPr>
        <p:spPr/>
        <p:txBody>
          <a:bodyPr>
            <a:normAutofit/>
          </a:bodyPr>
          <a:lstStyle/>
          <a:p>
            <a:pPr marL="0" indent="0">
              <a:buNone/>
            </a:pPr>
            <a:r>
              <a:rPr lang="en-US" dirty="0"/>
              <a:t>FHIR consists of two main </a:t>
            </a:r>
            <a:r>
              <a:rPr lang="en-US" dirty="0" smtClean="0"/>
              <a:t>features:</a:t>
            </a:r>
            <a:endParaRPr lang="en-US" dirty="0"/>
          </a:p>
          <a:p>
            <a:r>
              <a:rPr lang="en-US" dirty="0" smtClean="0"/>
              <a:t>API</a:t>
            </a:r>
            <a:endParaRPr lang="en-US" dirty="0"/>
          </a:p>
          <a:p>
            <a:pPr lvl="1"/>
            <a:r>
              <a:rPr lang="en-US" dirty="0" err="1" smtClean="0"/>
              <a:t>RESTful</a:t>
            </a:r>
            <a:r>
              <a:rPr lang="en-US" dirty="0" smtClean="0"/>
              <a:t> interface for consistent and granular data operations</a:t>
            </a:r>
          </a:p>
          <a:p>
            <a:r>
              <a:rPr lang="en-US" smtClean="0"/>
              <a:t>Data Modeling</a:t>
            </a:r>
          </a:p>
          <a:p>
            <a:pPr lvl="1"/>
            <a:r>
              <a:rPr lang="en-US" smtClean="0"/>
              <a:t>Data </a:t>
            </a:r>
            <a:r>
              <a:rPr lang="en-US" dirty="0" smtClean="0"/>
              <a:t>types, Resources, and Profiles for defining clinical and administrative data</a:t>
            </a:r>
          </a:p>
        </p:txBody>
      </p:sp>
    </p:spTree>
    <p:extLst>
      <p:ext uri="{BB962C8B-B14F-4D97-AF65-F5344CB8AC3E}">
        <p14:creationId xmlns:p14="http://schemas.microsoft.com/office/powerpoint/2010/main" val="1638114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API</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FHIR defines a set of interactions that can be used to manage resources in a consistent and granular manor.  Applications that conform to this API are “RESTful FHIR”.  HTTP, HTTPS, REST, and JSON are the HSPC standard.  XML is not supported by HSPC (but is supported by FHIR)</a:t>
            </a:r>
          </a:p>
          <a:p>
            <a:pPr marL="0" indent="0">
              <a:buNone/>
            </a:pPr>
            <a:endParaRPr lang="en-US" dirty="0" smtClean="0"/>
          </a:p>
          <a:p>
            <a:pPr lvl="1"/>
            <a:r>
              <a:rPr lang="en-US" sz="1700" dirty="0"/>
              <a:t>create: POST [base]/[type] {?_format=[mime-type]}</a:t>
            </a:r>
          </a:p>
          <a:p>
            <a:pPr lvl="1"/>
            <a:r>
              <a:rPr lang="en-US" sz="1700" dirty="0"/>
              <a:t>read: GET [base]/[type]/[id] {?_format=[mime-type]}</a:t>
            </a:r>
          </a:p>
          <a:p>
            <a:pPr lvl="1"/>
            <a:r>
              <a:rPr lang="en-US" sz="1700" dirty="0" err="1"/>
              <a:t>vread</a:t>
            </a:r>
            <a:r>
              <a:rPr lang="en-US" sz="1700" dirty="0"/>
              <a:t>: GET [base]/[type]/[id]/_history/[vid] {?_format=[mime-type]}</a:t>
            </a:r>
          </a:p>
          <a:p>
            <a:pPr lvl="1"/>
            <a:r>
              <a:rPr lang="en-US" sz="1700" dirty="0"/>
              <a:t>update: PUT [base]/[type]/[id] {?_format=[mime-type]}</a:t>
            </a:r>
          </a:p>
          <a:p>
            <a:pPr lvl="1"/>
            <a:r>
              <a:rPr lang="en-US" sz="1700" dirty="0"/>
              <a:t>delete: DELETE [base]/[type]/[id]</a:t>
            </a:r>
          </a:p>
          <a:p>
            <a:pPr lvl="1"/>
            <a:r>
              <a:rPr lang="en-US" sz="1700" dirty="0"/>
              <a:t>search: </a:t>
            </a:r>
          </a:p>
          <a:p>
            <a:pPr lvl="2"/>
            <a:r>
              <a:rPr lang="en-US" sz="1500" dirty="0"/>
              <a:t>GET [base]/[type]{?[parameters]{&amp;_format=[mime-type]}}</a:t>
            </a:r>
          </a:p>
          <a:p>
            <a:pPr lvl="2"/>
            <a:r>
              <a:rPr lang="en-US" sz="1500" dirty="0"/>
              <a:t>POST  [base]/[type]/_search{?[parameters]{&amp;_format=[mime-type]}}</a:t>
            </a:r>
          </a:p>
        </p:txBody>
      </p:sp>
    </p:spTree>
    <p:extLst>
      <p:ext uri="{BB962C8B-B14F-4D97-AF65-F5344CB8AC3E}">
        <p14:creationId xmlns:p14="http://schemas.microsoft.com/office/powerpoint/2010/main" val="10514755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Search Samples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API</a:t>
            </a:r>
          </a:p>
          <a:p>
            <a:pPr lvl="1"/>
            <a:r>
              <a:rPr lang="en-US" dirty="0" smtClean="0"/>
              <a:t>Show all patients</a:t>
            </a:r>
          </a:p>
          <a:p>
            <a:pPr lvl="2"/>
            <a:r>
              <a:rPr lang="en-US" dirty="0">
                <a:hlinkClick r:id="rId2"/>
              </a:rPr>
              <a:t>https://</a:t>
            </a:r>
            <a:r>
              <a:rPr lang="en-US" dirty="0" smtClean="0">
                <a:hlinkClick r:id="rId2"/>
              </a:rPr>
              <a:t>open-api.hspconsortium.org/data/Patient</a:t>
            </a:r>
            <a:endParaRPr lang="en-US" dirty="0" smtClean="0"/>
          </a:p>
          <a:p>
            <a:pPr lvl="1"/>
            <a:r>
              <a:rPr lang="en-US" dirty="0" smtClean="0"/>
              <a:t>By ID</a:t>
            </a:r>
          </a:p>
          <a:p>
            <a:pPr lvl="2"/>
            <a:r>
              <a:rPr lang="en-US" dirty="0">
                <a:hlinkClick r:id="rId3"/>
              </a:rPr>
              <a:t>https://</a:t>
            </a:r>
            <a:r>
              <a:rPr lang="en-US" dirty="0" smtClean="0">
                <a:hlinkClick r:id="rId3"/>
              </a:rPr>
              <a:t>open-api.hspconsortium.org/data/Patient/BILIBABY</a:t>
            </a:r>
            <a:r>
              <a:rPr lang="en-US" dirty="0" smtClean="0"/>
              <a:t> </a:t>
            </a:r>
            <a:endParaRPr lang="en-US" dirty="0" smtClean="0"/>
          </a:p>
          <a:p>
            <a:pPr lvl="1"/>
            <a:r>
              <a:rPr lang="en-US" dirty="0" smtClean="0"/>
              <a:t>By Name (search)</a:t>
            </a:r>
          </a:p>
          <a:p>
            <a:pPr lvl="2"/>
            <a:r>
              <a:rPr lang="en-US" dirty="0">
                <a:hlinkClick r:id="rId4"/>
              </a:rPr>
              <a:t>https://</a:t>
            </a:r>
            <a:r>
              <a:rPr lang="en-US" dirty="0" smtClean="0">
                <a:hlinkClick r:id="rId4"/>
              </a:rPr>
              <a:t>open-api.hspconsortium.org/data/Patient?name=R</a:t>
            </a:r>
            <a:endParaRPr lang="en-US" dirty="0" smtClean="0"/>
          </a:p>
          <a:p>
            <a:pPr lvl="1"/>
            <a:r>
              <a:rPr lang="en-US" dirty="0" smtClean="0"/>
              <a:t>By Name and Gender</a:t>
            </a:r>
          </a:p>
          <a:p>
            <a:pPr lvl="2"/>
            <a:r>
              <a:rPr lang="en-US" dirty="0">
                <a:hlinkClick r:id="rId5"/>
              </a:rPr>
              <a:t>https://</a:t>
            </a:r>
            <a:r>
              <a:rPr lang="en-US" dirty="0" smtClean="0">
                <a:hlinkClick r:id="rId6"/>
              </a:rPr>
              <a:t>open-api.hspconsortium.org/data/Patient?name=R&amp;gender=female</a:t>
            </a:r>
            <a:endParaRPr lang="en-US" dirty="0" smtClean="0"/>
          </a:p>
          <a:p>
            <a:pPr lvl="1"/>
            <a:r>
              <a:rPr lang="en-US" dirty="0" smtClean="0"/>
              <a:t>By Name, Gender, and Birth </a:t>
            </a:r>
            <a:r>
              <a:rPr lang="en-US" dirty="0" smtClean="0"/>
              <a:t>Date</a:t>
            </a:r>
          </a:p>
          <a:p>
            <a:pPr lvl="2"/>
            <a:r>
              <a:rPr lang="en-US" dirty="0" smtClean="0">
                <a:hlinkClick r:id="rId7" invalidUrl="https://open-api.hspconsortium.org/data/Patient?name=R&amp;gender=female&amp;birthdate=&gt;2010-12-01"/>
              </a:rPr>
              <a:t>https://open-api.hspconsortium.org/data/Patient?name=R&amp;gender=female&amp;birthdate=&gt;2010-12-01 </a:t>
            </a:r>
            <a:endParaRPr lang="en-US" dirty="0" smtClean="0"/>
          </a:p>
        </p:txBody>
      </p:sp>
    </p:spTree>
    <p:extLst>
      <p:ext uri="{BB962C8B-B14F-4D97-AF65-F5344CB8AC3E}">
        <p14:creationId xmlns:p14="http://schemas.microsoft.com/office/powerpoint/2010/main" val="9457761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Data Modeling</a:t>
            </a:r>
            <a:endParaRPr lang="en-US" dirty="0"/>
          </a:p>
        </p:txBody>
      </p:sp>
      <p:sp>
        <p:nvSpPr>
          <p:cNvPr id="3" name="Content Placeholder 2"/>
          <p:cNvSpPr>
            <a:spLocks noGrp="1"/>
          </p:cNvSpPr>
          <p:nvPr>
            <p:ph idx="1"/>
          </p:nvPr>
        </p:nvSpPr>
        <p:spPr>
          <a:xfrm>
            <a:off x="549275" y="2086681"/>
            <a:ext cx="8042276" cy="3759052"/>
          </a:xfrm>
        </p:spPr>
        <p:txBody>
          <a:bodyPr>
            <a:normAutofit/>
          </a:bodyPr>
          <a:lstStyle/>
          <a:p>
            <a:pPr marL="0" indent="0">
              <a:buNone/>
            </a:pPr>
            <a:r>
              <a:rPr lang="en-US" dirty="0" smtClean="0"/>
              <a:t>Data Model</a:t>
            </a:r>
          </a:p>
          <a:p>
            <a:pPr lvl="1"/>
            <a:r>
              <a:rPr lang="en-US" dirty="0" smtClean="0"/>
              <a:t>Primitive Data types: Single element based on XML Schema</a:t>
            </a:r>
          </a:p>
          <a:p>
            <a:pPr lvl="1"/>
            <a:r>
              <a:rPr lang="en-US" dirty="0" smtClean="0"/>
              <a:t>Complex Data types: Reusable clusters of elements</a:t>
            </a:r>
          </a:p>
          <a:p>
            <a:pPr lvl="1"/>
            <a:r>
              <a:rPr lang="en-US" dirty="0" smtClean="0"/>
              <a:t>Resources: Modular set of components built to solve clinical and administrative problems (80/20 rule)</a:t>
            </a:r>
          </a:p>
          <a:p>
            <a:pPr lvl="1"/>
            <a:r>
              <a:rPr lang="en-US" dirty="0" smtClean="0"/>
              <a:t>Profiles: A statement of use of one or more resources</a:t>
            </a:r>
          </a:p>
          <a:p>
            <a:pPr marL="0" indent="0">
              <a:buNone/>
            </a:pPr>
            <a:r>
              <a:rPr lang="en-US" dirty="0"/>
              <a:t>	</a:t>
            </a:r>
            <a:endParaRPr lang="en-US" dirty="0" smtClean="0"/>
          </a:p>
        </p:txBody>
      </p:sp>
      <p:pic>
        <p:nvPicPr>
          <p:cNvPr id="5" name="Picture 4"/>
          <p:cNvPicPr>
            <a:picLocks noChangeAspect="1"/>
          </p:cNvPicPr>
          <p:nvPr/>
        </p:nvPicPr>
        <p:blipFill>
          <a:blip r:embed="rId2"/>
          <a:stretch>
            <a:fillRect/>
          </a:stretch>
        </p:blipFill>
        <p:spPr>
          <a:xfrm>
            <a:off x="1572137" y="1174210"/>
            <a:ext cx="5753100" cy="609600"/>
          </a:xfrm>
          <a:prstGeom prst="rect">
            <a:avLst/>
          </a:prstGeom>
        </p:spPr>
      </p:pic>
    </p:spTree>
    <p:extLst>
      <p:ext uri="{BB962C8B-B14F-4D97-AF65-F5344CB8AC3E}">
        <p14:creationId xmlns:p14="http://schemas.microsoft.com/office/powerpoint/2010/main" val="727302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Simple Data Types</a:t>
            </a:r>
            <a:endParaRPr lang="en-US" dirty="0"/>
          </a:p>
        </p:txBody>
      </p:sp>
      <p:sp>
        <p:nvSpPr>
          <p:cNvPr id="10" name="Rectangle 9"/>
          <p:cNvSpPr/>
          <p:nvPr/>
        </p:nvSpPr>
        <p:spPr>
          <a:xfrm>
            <a:off x="944372" y="1006979"/>
            <a:ext cx="6382260" cy="369332"/>
          </a:xfrm>
          <a:prstGeom prst="rect">
            <a:avLst/>
          </a:prstGeom>
        </p:spPr>
        <p:txBody>
          <a:bodyPr wrap="none">
            <a:spAutoFit/>
          </a:bodyPr>
          <a:lstStyle/>
          <a:p>
            <a:r>
              <a:rPr lang="en-US" dirty="0">
                <a:hlinkClick r:id="rId2"/>
              </a:rPr>
              <a:t>http://www.hl7.org/fhir/2015Sep/datatypes.html - 1.19.0</a:t>
            </a:r>
            <a:endParaRPr lang="en-US" dirty="0"/>
          </a:p>
        </p:txBody>
      </p:sp>
      <p:sp>
        <p:nvSpPr>
          <p:cNvPr id="11" name="TextBox 10"/>
          <p:cNvSpPr txBox="1"/>
          <p:nvPr/>
        </p:nvSpPr>
        <p:spPr>
          <a:xfrm>
            <a:off x="944372" y="1524138"/>
            <a:ext cx="4457118" cy="369332"/>
          </a:xfrm>
          <a:prstGeom prst="rect">
            <a:avLst/>
          </a:prstGeom>
          <a:noFill/>
        </p:spPr>
        <p:txBody>
          <a:bodyPr wrap="none" rtlCol="0">
            <a:spAutoFit/>
          </a:bodyPr>
          <a:lstStyle/>
          <a:p>
            <a:r>
              <a:rPr lang="en-US" dirty="0"/>
              <a:t>Primitives: Imported from XML Schema</a:t>
            </a:r>
          </a:p>
        </p:txBody>
      </p:sp>
      <p:sp>
        <p:nvSpPr>
          <p:cNvPr id="12" name="TextBox 11"/>
          <p:cNvSpPr txBox="1"/>
          <p:nvPr/>
        </p:nvSpPr>
        <p:spPr>
          <a:xfrm>
            <a:off x="1397191" y="5322296"/>
            <a:ext cx="2433028" cy="369332"/>
          </a:xfrm>
          <a:prstGeom prst="rect">
            <a:avLst/>
          </a:prstGeom>
          <a:noFill/>
        </p:spPr>
        <p:txBody>
          <a:bodyPr wrap="none" rtlCol="0">
            <a:spAutoFit/>
          </a:bodyPr>
          <a:lstStyle/>
          <a:p>
            <a:r>
              <a:rPr lang="en-US" dirty="0"/>
              <a:t>* Simple restrictions</a:t>
            </a:r>
          </a:p>
        </p:txBody>
      </p:sp>
      <p:pic>
        <p:nvPicPr>
          <p:cNvPr id="13" name="Picture 12"/>
          <p:cNvPicPr>
            <a:picLocks noChangeAspect="1"/>
          </p:cNvPicPr>
          <p:nvPr/>
        </p:nvPicPr>
        <p:blipFill>
          <a:blip r:embed="rId3"/>
          <a:stretch>
            <a:fillRect/>
          </a:stretch>
        </p:blipFill>
        <p:spPr>
          <a:xfrm>
            <a:off x="477543" y="2058688"/>
            <a:ext cx="8394700" cy="3086100"/>
          </a:xfrm>
          <a:prstGeom prst="rect">
            <a:avLst/>
          </a:prstGeom>
        </p:spPr>
      </p:pic>
    </p:spTree>
    <p:extLst>
      <p:ext uri="{BB962C8B-B14F-4D97-AF65-F5344CB8AC3E}">
        <p14:creationId xmlns:p14="http://schemas.microsoft.com/office/powerpoint/2010/main" val="1914954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Complex Data Types</a:t>
            </a:r>
            <a:endParaRPr lang="en-US" dirty="0"/>
          </a:p>
        </p:txBody>
      </p:sp>
      <p:sp>
        <p:nvSpPr>
          <p:cNvPr id="7" name="Rectangle 6"/>
          <p:cNvSpPr/>
          <p:nvPr/>
        </p:nvSpPr>
        <p:spPr>
          <a:xfrm>
            <a:off x="944372" y="1006979"/>
            <a:ext cx="6716840" cy="369332"/>
          </a:xfrm>
          <a:prstGeom prst="rect">
            <a:avLst/>
          </a:prstGeom>
        </p:spPr>
        <p:txBody>
          <a:bodyPr wrap="none">
            <a:spAutoFit/>
          </a:bodyPr>
          <a:lstStyle/>
          <a:p>
            <a:r>
              <a:rPr lang="en-US" dirty="0">
                <a:hlinkClick r:id="rId2"/>
              </a:rPr>
              <a:t>http://www.hl7.org/fhir/2015Sep/datatypes.html#complex</a:t>
            </a:r>
            <a:endParaRPr lang="en-US" dirty="0"/>
          </a:p>
        </p:txBody>
      </p:sp>
      <p:sp>
        <p:nvSpPr>
          <p:cNvPr id="8" name="TextBox 7"/>
          <p:cNvSpPr txBox="1"/>
          <p:nvPr/>
        </p:nvSpPr>
        <p:spPr>
          <a:xfrm>
            <a:off x="944372" y="1510483"/>
            <a:ext cx="5256182" cy="369332"/>
          </a:xfrm>
          <a:prstGeom prst="rect">
            <a:avLst/>
          </a:prstGeom>
          <a:noFill/>
        </p:spPr>
        <p:txBody>
          <a:bodyPr wrap="none" rtlCol="0">
            <a:spAutoFit/>
          </a:bodyPr>
          <a:lstStyle/>
          <a:p>
            <a:r>
              <a:rPr lang="en-US" dirty="0"/>
              <a:t>Complex Types: Re-usable clusters of elements</a:t>
            </a:r>
          </a:p>
        </p:txBody>
      </p:sp>
      <p:sp>
        <p:nvSpPr>
          <p:cNvPr id="9" name="TextBox 8"/>
          <p:cNvSpPr txBox="1"/>
          <p:nvPr/>
        </p:nvSpPr>
        <p:spPr>
          <a:xfrm>
            <a:off x="1397193" y="5267676"/>
            <a:ext cx="3648505" cy="369332"/>
          </a:xfrm>
          <a:prstGeom prst="rect">
            <a:avLst/>
          </a:prstGeom>
          <a:noFill/>
        </p:spPr>
        <p:txBody>
          <a:bodyPr wrap="none" rtlCol="0">
            <a:spAutoFit/>
          </a:bodyPr>
          <a:lstStyle/>
          <a:p>
            <a:r>
              <a:rPr lang="en-US" dirty="0"/>
              <a:t>* Defined variations on quantity</a:t>
            </a:r>
          </a:p>
        </p:txBody>
      </p:sp>
      <p:pic>
        <p:nvPicPr>
          <p:cNvPr id="14" name="Picture 13"/>
          <p:cNvPicPr>
            <a:picLocks noChangeAspect="1"/>
          </p:cNvPicPr>
          <p:nvPr/>
        </p:nvPicPr>
        <p:blipFill>
          <a:blip r:embed="rId3"/>
          <a:stretch>
            <a:fillRect/>
          </a:stretch>
        </p:blipFill>
        <p:spPr>
          <a:xfrm>
            <a:off x="1397191" y="2310236"/>
            <a:ext cx="5130800" cy="2514600"/>
          </a:xfrm>
          <a:prstGeom prst="rect">
            <a:avLst/>
          </a:prstGeom>
        </p:spPr>
      </p:pic>
      <p:sp>
        <p:nvSpPr>
          <p:cNvPr id="15" name="Rectangle 14">
            <a:hlinkClick r:id="rId4"/>
          </p:cNvPr>
          <p:cNvSpPr/>
          <p:nvPr/>
        </p:nvSpPr>
        <p:spPr>
          <a:xfrm>
            <a:off x="6683599" y="3670274"/>
            <a:ext cx="1907952" cy="671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Ratio</a:t>
            </a:r>
          </a:p>
          <a:p>
            <a:r>
              <a:rPr lang="en-US" sz="1000" dirty="0"/>
              <a:t>numerator : Quantity 0..1</a:t>
            </a:r>
          </a:p>
          <a:p>
            <a:r>
              <a:rPr lang="en-US" sz="1000" dirty="0"/>
              <a:t>denominator : Quantity 0..1</a:t>
            </a:r>
          </a:p>
        </p:txBody>
      </p:sp>
      <p:sp>
        <p:nvSpPr>
          <p:cNvPr id="16" name="Rectangle 15">
            <a:hlinkClick r:id="rId4"/>
          </p:cNvPr>
          <p:cNvSpPr/>
          <p:nvPr/>
        </p:nvSpPr>
        <p:spPr>
          <a:xfrm>
            <a:off x="6683599" y="2526556"/>
            <a:ext cx="1907952" cy="671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Element</a:t>
            </a:r>
          </a:p>
          <a:p>
            <a:r>
              <a:rPr lang="en-US" sz="1000" dirty="0"/>
              <a:t>extension : Extension 0..*</a:t>
            </a:r>
          </a:p>
        </p:txBody>
      </p:sp>
      <p:cxnSp>
        <p:nvCxnSpPr>
          <p:cNvPr id="17" name="Straight Arrow Connector 16"/>
          <p:cNvCxnSpPr>
            <a:stCxn id="16" idx="2"/>
            <a:endCxn id="15" idx="0"/>
          </p:cNvCxnSpPr>
          <p:nvPr/>
        </p:nvCxnSpPr>
        <p:spPr>
          <a:xfrm>
            <a:off x="7637575" y="3197948"/>
            <a:ext cx="0" cy="4723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020378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Resources</a:t>
            </a:r>
            <a:endParaRPr lang="en-US" dirty="0"/>
          </a:p>
        </p:txBody>
      </p:sp>
      <p:sp>
        <p:nvSpPr>
          <p:cNvPr id="10" name="Rectangle 9">
            <a:hlinkClick r:id="rId2"/>
          </p:cNvPr>
          <p:cNvSpPr/>
          <p:nvPr/>
        </p:nvSpPr>
        <p:spPr>
          <a:xfrm>
            <a:off x="3741582" y="1324637"/>
            <a:ext cx="1543061"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Resource &lt;&lt;Resource&gt;&gt;</a:t>
            </a:r>
          </a:p>
          <a:p>
            <a:r>
              <a:rPr lang="en-US" sz="1000" dirty="0"/>
              <a:t>id: id 0..1</a:t>
            </a:r>
          </a:p>
          <a:p>
            <a:r>
              <a:rPr lang="en-US" sz="1000" dirty="0"/>
              <a:t>meta: Meta 0..1</a:t>
            </a:r>
          </a:p>
          <a:p>
            <a:r>
              <a:rPr lang="en-US" sz="1000" dirty="0" err="1"/>
              <a:t>implicitRules</a:t>
            </a:r>
            <a:r>
              <a:rPr lang="en-US" sz="1000" dirty="0"/>
              <a:t>: </a:t>
            </a:r>
            <a:r>
              <a:rPr lang="en-US" sz="1000" dirty="0" err="1"/>
              <a:t>uri</a:t>
            </a:r>
            <a:r>
              <a:rPr lang="en-US" sz="1000" dirty="0"/>
              <a:t> 0..1</a:t>
            </a:r>
          </a:p>
          <a:p>
            <a:r>
              <a:rPr lang="en-US" sz="1000" dirty="0"/>
              <a:t>language: code 0..1</a:t>
            </a:r>
          </a:p>
        </p:txBody>
      </p:sp>
      <p:sp>
        <p:nvSpPr>
          <p:cNvPr id="11" name="Rectangle 10"/>
          <p:cNvSpPr/>
          <p:nvPr/>
        </p:nvSpPr>
        <p:spPr>
          <a:xfrm>
            <a:off x="6390731" y="1345144"/>
            <a:ext cx="175935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Meta</a:t>
            </a:r>
          </a:p>
          <a:p>
            <a:r>
              <a:rPr lang="en-US" sz="1000" dirty="0" err="1"/>
              <a:t>versionId</a:t>
            </a:r>
            <a:r>
              <a:rPr lang="en-US" sz="1000" dirty="0"/>
              <a:t>: id 0..1</a:t>
            </a:r>
          </a:p>
          <a:p>
            <a:r>
              <a:rPr lang="en-US" sz="1000" dirty="0" err="1"/>
              <a:t>lastUpdated</a:t>
            </a:r>
            <a:r>
              <a:rPr lang="en-US" sz="1000" dirty="0"/>
              <a:t>: instant 0..1</a:t>
            </a:r>
          </a:p>
          <a:p>
            <a:r>
              <a:rPr lang="en-US" sz="1000" dirty="0"/>
              <a:t>profile: </a:t>
            </a:r>
            <a:r>
              <a:rPr lang="en-US" sz="1000" dirty="0" err="1"/>
              <a:t>uri</a:t>
            </a:r>
            <a:r>
              <a:rPr lang="en-US" sz="1000" dirty="0"/>
              <a:t> 0..*</a:t>
            </a:r>
          </a:p>
          <a:p>
            <a:r>
              <a:rPr lang="en-US" sz="1000" dirty="0"/>
              <a:t>security: Coding 0..*</a:t>
            </a:r>
          </a:p>
          <a:p>
            <a:r>
              <a:rPr lang="en-US" sz="1000" dirty="0"/>
              <a:t>tag: Coding 0..*</a:t>
            </a:r>
          </a:p>
        </p:txBody>
      </p:sp>
      <p:sp>
        <p:nvSpPr>
          <p:cNvPr id="12" name="Rectangle 11">
            <a:hlinkClick r:id="rId3"/>
          </p:cNvPr>
          <p:cNvSpPr/>
          <p:nvPr/>
        </p:nvSpPr>
        <p:spPr>
          <a:xfrm>
            <a:off x="1654495" y="2924420"/>
            <a:ext cx="208708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err="1"/>
              <a:t>DomainResource</a:t>
            </a:r>
            <a:r>
              <a:rPr lang="en-US" sz="1000" u="sng" dirty="0"/>
              <a:t> &lt;&lt;Resource&gt;</a:t>
            </a:r>
          </a:p>
          <a:p>
            <a:r>
              <a:rPr lang="en-US" sz="1000" dirty="0"/>
              <a:t>text: Narrative 0..1</a:t>
            </a:r>
          </a:p>
          <a:p>
            <a:r>
              <a:rPr lang="en-US" sz="1000" dirty="0"/>
              <a:t>contained: Resource 0..*</a:t>
            </a:r>
          </a:p>
          <a:p>
            <a:r>
              <a:rPr lang="en-US" sz="1000" dirty="0"/>
              <a:t>extension: </a:t>
            </a:r>
            <a:r>
              <a:rPr lang="en-US" sz="1000" dirty="0" err="1"/>
              <a:t>Extention</a:t>
            </a:r>
            <a:r>
              <a:rPr lang="en-US" sz="1000" dirty="0"/>
              <a:t> 0..*</a:t>
            </a:r>
          </a:p>
          <a:p>
            <a:r>
              <a:rPr lang="en-US" sz="1000" dirty="0" err="1"/>
              <a:t>modifierExtention</a:t>
            </a:r>
            <a:r>
              <a:rPr lang="en-US" sz="1000" dirty="0"/>
              <a:t>: </a:t>
            </a:r>
            <a:r>
              <a:rPr lang="en-US" sz="1000" dirty="0" err="1"/>
              <a:t>Extention</a:t>
            </a:r>
            <a:r>
              <a:rPr lang="en-US" sz="1000" dirty="0"/>
              <a:t> 0..*</a:t>
            </a:r>
          </a:p>
        </p:txBody>
      </p:sp>
      <p:sp>
        <p:nvSpPr>
          <p:cNvPr id="13" name="Rectangle 12">
            <a:hlinkClick r:id="rId4"/>
          </p:cNvPr>
          <p:cNvSpPr/>
          <p:nvPr/>
        </p:nvSpPr>
        <p:spPr>
          <a:xfrm>
            <a:off x="5347187" y="2924420"/>
            <a:ext cx="208708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Bundle &lt;&lt;Resource&gt;&gt;</a:t>
            </a:r>
          </a:p>
          <a:p>
            <a:r>
              <a:rPr lang="en-US" sz="1000" dirty="0"/>
              <a:t>type: code 1..1</a:t>
            </a:r>
          </a:p>
          <a:p>
            <a:r>
              <a:rPr lang="en-US" sz="1000" dirty="0"/>
              <a:t>base: </a:t>
            </a:r>
            <a:r>
              <a:rPr lang="en-US" sz="1000" dirty="0" err="1"/>
              <a:t>uri</a:t>
            </a:r>
            <a:r>
              <a:rPr lang="en-US" sz="1000" dirty="0"/>
              <a:t> 0..1</a:t>
            </a:r>
          </a:p>
          <a:p>
            <a:r>
              <a:rPr lang="en-US" sz="1000" dirty="0"/>
              <a:t>total: </a:t>
            </a:r>
            <a:r>
              <a:rPr lang="en-US" sz="1000" dirty="0" err="1"/>
              <a:t>unsignedInt</a:t>
            </a:r>
            <a:r>
              <a:rPr lang="en-US" sz="1000" dirty="0"/>
              <a:t> 0..1</a:t>
            </a:r>
          </a:p>
          <a:p>
            <a:r>
              <a:rPr lang="en-US" sz="1000" dirty="0"/>
              <a:t>signature: base64Binary 0..1</a:t>
            </a:r>
          </a:p>
        </p:txBody>
      </p:sp>
      <p:cxnSp>
        <p:nvCxnSpPr>
          <p:cNvPr id="15" name="Straight Connector 14"/>
          <p:cNvCxnSpPr>
            <a:stCxn id="11" idx="1"/>
            <a:endCxn id="10" idx="3"/>
          </p:cNvCxnSpPr>
          <p:nvPr/>
        </p:nvCxnSpPr>
        <p:spPr>
          <a:xfrm flipH="1" flipV="1">
            <a:off x="5284641" y="1918612"/>
            <a:ext cx="1106088" cy="2050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Arrow Connector 15"/>
          <p:cNvCxnSpPr>
            <a:endCxn id="12" idx="0"/>
          </p:cNvCxnSpPr>
          <p:nvPr/>
        </p:nvCxnSpPr>
        <p:spPr>
          <a:xfrm flipH="1">
            <a:off x="2698039" y="2512585"/>
            <a:ext cx="1043543" cy="4118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endCxn id="13" idx="0"/>
          </p:cNvCxnSpPr>
          <p:nvPr/>
        </p:nvCxnSpPr>
        <p:spPr>
          <a:xfrm>
            <a:off x="5284641" y="2512585"/>
            <a:ext cx="1106088" cy="4118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7523346" y="3018396"/>
            <a:ext cx="1194558" cy="1015663"/>
          </a:xfrm>
          <a:prstGeom prst="rect">
            <a:avLst/>
          </a:prstGeom>
          <a:noFill/>
        </p:spPr>
        <p:txBody>
          <a:bodyPr wrap="none" rtlCol="0">
            <a:spAutoFit/>
          </a:bodyPr>
          <a:lstStyle/>
          <a:p>
            <a:r>
              <a:rPr lang="en-US" sz="1000" dirty="0"/>
              <a:t>Bundle Usages</a:t>
            </a:r>
          </a:p>
          <a:p>
            <a:r>
              <a:rPr lang="en-US" sz="1000" dirty="0"/>
              <a:t>- RESTful Search</a:t>
            </a:r>
          </a:p>
          <a:p>
            <a:r>
              <a:rPr lang="en-US" sz="1000" dirty="0"/>
              <a:t>- History</a:t>
            </a:r>
          </a:p>
          <a:p>
            <a:r>
              <a:rPr lang="en-US" sz="1000" dirty="0"/>
              <a:t>- Messaging</a:t>
            </a:r>
          </a:p>
          <a:p>
            <a:r>
              <a:rPr lang="en-US" sz="1000" dirty="0"/>
              <a:t>- Documents</a:t>
            </a:r>
          </a:p>
          <a:p>
            <a:r>
              <a:rPr lang="en-US" sz="1000" dirty="0"/>
              <a:t>- Transactions</a:t>
            </a:r>
          </a:p>
        </p:txBody>
      </p:sp>
      <p:sp>
        <p:nvSpPr>
          <p:cNvPr id="19" name="Rectangle 18">
            <a:hlinkClick r:id="rId5"/>
          </p:cNvPr>
          <p:cNvSpPr/>
          <p:nvPr/>
        </p:nvSpPr>
        <p:spPr>
          <a:xfrm>
            <a:off x="373078" y="4702506"/>
            <a:ext cx="208708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Patient &lt;&lt;</a:t>
            </a:r>
            <a:r>
              <a:rPr lang="en-US" sz="1000" u="sng" dirty="0" err="1"/>
              <a:t>DomainResource</a:t>
            </a:r>
            <a:r>
              <a:rPr lang="en-US" sz="1000" u="sng" dirty="0"/>
              <a:t>&gt;&gt;</a:t>
            </a:r>
          </a:p>
          <a:p>
            <a:r>
              <a:rPr lang="en-US" sz="1000" dirty="0"/>
              <a:t>identifier: Identifier 0..*</a:t>
            </a:r>
          </a:p>
          <a:p>
            <a:r>
              <a:rPr lang="en-US" sz="1000" dirty="0"/>
              <a:t>name: </a:t>
            </a:r>
            <a:r>
              <a:rPr lang="en-US" sz="1000" dirty="0" err="1"/>
              <a:t>HumanName</a:t>
            </a:r>
            <a:r>
              <a:rPr lang="en-US" sz="1000" dirty="0"/>
              <a:t> 0..*</a:t>
            </a:r>
          </a:p>
          <a:p>
            <a:r>
              <a:rPr lang="en-US" sz="1000" dirty="0"/>
              <a:t>telecom: </a:t>
            </a:r>
            <a:r>
              <a:rPr lang="en-US" sz="1000" dirty="0" err="1"/>
              <a:t>ContactPoint</a:t>
            </a:r>
            <a:r>
              <a:rPr lang="en-US" sz="1000" dirty="0"/>
              <a:t> 0..*</a:t>
            </a:r>
          </a:p>
          <a:p>
            <a:r>
              <a:rPr lang="en-US" sz="1000" dirty="0"/>
              <a:t>…</a:t>
            </a:r>
          </a:p>
          <a:p>
            <a:r>
              <a:rPr lang="en-US" sz="1000" dirty="0"/>
              <a:t>active: </a:t>
            </a:r>
            <a:r>
              <a:rPr lang="en-US" sz="1000" dirty="0" err="1"/>
              <a:t>boolean</a:t>
            </a:r>
            <a:r>
              <a:rPr lang="en-US" sz="1000" dirty="0"/>
              <a:t> 0..1</a:t>
            </a:r>
          </a:p>
        </p:txBody>
      </p:sp>
      <p:cxnSp>
        <p:nvCxnSpPr>
          <p:cNvPr id="20" name="Straight Arrow Connector 19"/>
          <p:cNvCxnSpPr>
            <a:endCxn id="19" idx="0"/>
          </p:cNvCxnSpPr>
          <p:nvPr/>
        </p:nvCxnSpPr>
        <p:spPr>
          <a:xfrm flipH="1">
            <a:off x="1416622" y="4112366"/>
            <a:ext cx="495137" cy="5901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Rectangle 20">
            <a:hlinkClick r:id="rId6"/>
          </p:cNvPr>
          <p:cNvSpPr/>
          <p:nvPr/>
        </p:nvSpPr>
        <p:spPr>
          <a:xfrm>
            <a:off x="2698037" y="4702506"/>
            <a:ext cx="2217908"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Observation &lt;&lt;</a:t>
            </a:r>
            <a:r>
              <a:rPr lang="en-US" sz="1000" u="sng" dirty="0" err="1"/>
              <a:t>DomainResource</a:t>
            </a:r>
            <a:r>
              <a:rPr lang="en-US" sz="1000" u="sng" dirty="0"/>
              <a:t>&gt;&gt;</a:t>
            </a:r>
          </a:p>
          <a:p>
            <a:r>
              <a:rPr lang="en-US" sz="1000" dirty="0"/>
              <a:t>code: </a:t>
            </a:r>
            <a:r>
              <a:rPr lang="en-US" sz="1000" dirty="0" err="1"/>
              <a:t>CodeableConcept</a:t>
            </a:r>
            <a:r>
              <a:rPr lang="en-US" sz="1000" dirty="0"/>
              <a:t> 1..1</a:t>
            </a:r>
          </a:p>
          <a:p>
            <a:r>
              <a:rPr lang="en-US" sz="1000" dirty="0"/>
              <a:t>value[x]: </a:t>
            </a:r>
            <a:r>
              <a:rPr lang="en-US" sz="1000" dirty="0" err="1"/>
              <a:t>Quantity|string</a:t>
            </a:r>
            <a:r>
              <a:rPr lang="en-US" sz="1000" dirty="0"/>
              <a:t>|…</a:t>
            </a:r>
          </a:p>
          <a:p>
            <a:r>
              <a:rPr lang="en-US" sz="1000" dirty="0"/>
              <a:t>encounter: Reference 0..1</a:t>
            </a:r>
          </a:p>
          <a:p>
            <a:r>
              <a:rPr lang="en-US" sz="1000" dirty="0"/>
              <a:t>subject: Reference 0..1</a:t>
            </a:r>
          </a:p>
          <a:p>
            <a:r>
              <a:rPr lang="en-US" sz="1000" dirty="0"/>
              <a:t>…</a:t>
            </a:r>
          </a:p>
        </p:txBody>
      </p:sp>
      <p:cxnSp>
        <p:nvCxnSpPr>
          <p:cNvPr id="22" name="Straight Arrow Connector 21"/>
          <p:cNvCxnSpPr>
            <a:endCxn id="21" idx="0"/>
          </p:cNvCxnSpPr>
          <p:nvPr/>
        </p:nvCxnSpPr>
        <p:spPr>
          <a:xfrm>
            <a:off x="3195365" y="4112366"/>
            <a:ext cx="611626" cy="5901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 name="Rectangle 2"/>
          <p:cNvSpPr/>
          <p:nvPr/>
        </p:nvSpPr>
        <p:spPr>
          <a:xfrm>
            <a:off x="1738768" y="898198"/>
            <a:ext cx="5887753" cy="369332"/>
          </a:xfrm>
          <a:prstGeom prst="rect">
            <a:avLst/>
          </a:prstGeom>
        </p:spPr>
        <p:txBody>
          <a:bodyPr wrap="square">
            <a:spAutoFit/>
          </a:bodyPr>
          <a:lstStyle/>
          <a:p>
            <a:r>
              <a:rPr lang="en-US" dirty="0">
                <a:hlinkClick r:id="rId7"/>
              </a:rPr>
              <a:t>http://www.hl7.org/fhir/2015/resourcelist.html</a:t>
            </a:r>
            <a:endParaRPr lang="en-US" dirty="0"/>
          </a:p>
        </p:txBody>
      </p:sp>
    </p:spTree>
    <p:extLst>
      <p:ext uri="{BB962C8B-B14F-4D97-AF65-F5344CB8AC3E}">
        <p14:creationId xmlns:p14="http://schemas.microsoft.com/office/powerpoint/2010/main" val="3862481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774438"/>
          </a:xfrm>
        </p:spPr>
        <p:txBody>
          <a:bodyPr/>
          <a:lstStyle/>
          <a:p>
            <a:r>
              <a:rPr lang="en-US" sz="4000" dirty="0" smtClean="0"/>
              <a:t>FHIR Resources - Patient</a:t>
            </a:r>
            <a:endParaRPr lang="en-US" sz="4000" dirty="0"/>
          </a:p>
        </p:txBody>
      </p:sp>
      <p:pic>
        <p:nvPicPr>
          <p:cNvPr id="3" name="Picture 2"/>
          <p:cNvPicPr>
            <a:picLocks noChangeAspect="1"/>
          </p:cNvPicPr>
          <p:nvPr/>
        </p:nvPicPr>
        <p:blipFill>
          <a:blip r:embed="rId2"/>
          <a:stretch>
            <a:fillRect/>
          </a:stretch>
        </p:blipFill>
        <p:spPr>
          <a:xfrm>
            <a:off x="1706780" y="864085"/>
            <a:ext cx="5727266" cy="4254015"/>
          </a:xfrm>
          <a:prstGeom prst="rect">
            <a:avLst/>
          </a:prstGeom>
        </p:spPr>
      </p:pic>
    </p:spTree>
    <p:extLst>
      <p:ext uri="{BB962C8B-B14F-4D97-AF65-F5344CB8AC3E}">
        <p14:creationId xmlns:p14="http://schemas.microsoft.com/office/powerpoint/2010/main" val="4642374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839373"/>
          </a:xfrm>
        </p:spPr>
        <p:txBody>
          <a:bodyPr/>
          <a:lstStyle/>
          <a:p>
            <a:r>
              <a:rPr lang="en-US" sz="4000" dirty="0"/>
              <a:t>FHIR Resources - Categorization</a:t>
            </a:r>
          </a:p>
        </p:txBody>
      </p:sp>
      <p:sp>
        <p:nvSpPr>
          <p:cNvPr id="3" name="Rectangle 2"/>
          <p:cNvSpPr/>
          <p:nvPr/>
        </p:nvSpPr>
        <p:spPr>
          <a:xfrm>
            <a:off x="1461127" y="1042170"/>
            <a:ext cx="6103966" cy="369332"/>
          </a:xfrm>
          <a:prstGeom prst="rect">
            <a:avLst/>
          </a:prstGeom>
        </p:spPr>
        <p:txBody>
          <a:bodyPr wrap="square">
            <a:spAutoFit/>
          </a:bodyPr>
          <a:lstStyle/>
          <a:p>
            <a:r>
              <a:rPr lang="en-US" dirty="0">
                <a:hlinkClick r:id="rId2"/>
              </a:rPr>
              <a:t>http://www.hl7.org/fhir/2015Sep/resourcelist.html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00" y="1651652"/>
            <a:ext cx="7352019" cy="3265490"/>
          </a:xfrm>
          <a:prstGeom prst="rect">
            <a:avLst/>
          </a:prstGeom>
        </p:spPr>
      </p:pic>
    </p:spTree>
    <p:extLst>
      <p:ext uri="{BB962C8B-B14F-4D97-AF65-F5344CB8AC3E}">
        <p14:creationId xmlns:p14="http://schemas.microsoft.com/office/powerpoint/2010/main" val="4045795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45775"/>
            <a:ext cx="8042276" cy="1336956"/>
          </a:xfrm>
        </p:spPr>
        <p:txBody>
          <a:bodyPr/>
          <a:lstStyle/>
          <a:p>
            <a:r>
              <a:rPr lang="en-US" dirty="0" smtClean="0"/>
              <a:t>OUR MISSION</a:t>
            </a:r>
            <a:endParaRPr lang="en-US" dirty="0"/>
          </a:p>
        </p:txBody>
      </p:sp>
      <p:sp>
        <p:nvSpPr>
          <p:cNvPr id="3" name="Content Placeholder 2"/>
          <p:cNvSpPr>
            <a:spLocks noGrp="1"/>
          </p:cNvSpPr>
          <p:nvPr>
            <p:ph idx="1"/>
          </p:nvPr>
        </p:nvSpPr>
        <p:spPr>
          <a:xfrm>
            <a:off x="549275" y="2438402"/>
            <a:ext cx="8042276" cy="1257299"/>
          </a:xfrm>
        </p:spPr>
        <p:txBody>
          <a:bodyPr/>
          <a:lstStyle/>
          <a:p>
            <a:pPr marL="0" indent="0" algn="ctr">
              <a:buNone/>
            </a:pPr>
            <a:r>
              <a:rPr lang="en-US" dirty="0"/>
              <a:t>Improve health by creating a vibrant, open ecosystem of interoperable </a:t>
            </a:r>
            <a:r>
              <a:rPr lang="en-US" dirty="0" smtClean="0"/>
              <a:t>platforms, applications, and knowledge assets.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2477"/>
          <a:stretch/>
        </p:blipFill>
        <p:spPr>
          <a:xfrm>
            <a:off x="3525349" y="5023616"/>
            <a:ext cx="2090128" cy="401665"/>
          </a:xfrm>
          <a:prstGeom prst="rect">
            <a:avLst/>
          </a:prstGeom>
        </p:spPr>
      </p:pic>
    </p:spTree>
    <p:extLst>
      <p:ext uri="{BB962C8B-B14F-4D97-AF65-F5344CB8AC3E}">
        <p14:creationId xmlns:p14="http://schemas.microsoft.com/office/powerpoint/2010/main" val="5726603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837453"/>
          </a:xfrm>
        </p:spPr>
        <p:txBody>
          <a:bodyPr/>
          <a:lstStyle/>
          <a:p>
            <a:r>
              <a:rPr lang="en-US" sz="4000" dirty="0"/>
              <a:t>FHIR Resources - Collections</a:t>
            </a:r>
          </a:p>
        </p:txBody>
      </p:sp>
      <p:sp>
        <p:nvSpPr>
          <p:cNvPr id="4" name="Rectangle 3">
            <a:hlinkClick r:id="rId3"/>
          </p:cNvPr>
          <p:cNvSpPr/>
          <p:nvPr/>
        </p:nvSpPr>
        <p:spPr>
          <a:xfrm>
            <a:off x="779463" y="994662"/>
            <a:ext cx="2346540" cy="184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List &lt;&lt;</a:t>
            </a:r>
            <a:r>
              <a:rPr lang="en-US" sz="1000" u="sng" dirty="0" err="1"/>
              <a:t>DomainResource</a:t>
            </a:r>
            <a:r>
              <a:rPr lang="en-US" sz="1000" u="sng" dirty="0"/>
              <a:t>&gt;&gt;</a:t>
            </a:r>
          </a:p>
          <a:p>
            <a:r>
              <a:rPr lang="en-US" sz="1000" dirty="0"/>
              <a:t>identifier: Identifier 0..*</a:t>
            </a:r>
          </a:p>
          <a:p>
            <a:r>
              <a:rPr lang="en-US" sz="1000" dirty="0"/>
              <a:t>title: string 0..1</a:t>
            </a:r>
          </a:p>
          <a:p>
            <a:r>
              <a:rPr lang="en-US" sz="1000" dirty="0"/>
              <a:t>subject: Reference 0..1</a:t>
            </a:r>
          </a:p>
          <a:p>
            <a:r>
              <a:rPr lang="en-US" sz="1000" dirty="0"/>
              <a:t>source: Reference 0..1</a:t>
            </a:r>
          </a:p>
          <a:p>
            <a:r>
              <a:rPr lang="en-US" sz="1000" dirty="0"/>
              <a:t>status: code 1..1 (</a:t>
            </a:r>
            <a:r>
              <a:rPr lang="en-US" sz="1000" dirty="0" err="1"/>
              <a:t>ListStatus</a:t>
            </a:r>
            <a:r>
              <a:rPr lang="en-US" sz="1000" dirty="0"/>
              <a:t>)</a:t>
            </a:r>
          </a:p>
          <a:p>
            <a:r>
              <a:rPr lang="en-US" sz="1000" dirty="0" err="1"/>
              <a:t>ordererBy</a:t>
            </a:r>
            <a:r>
              <a:rPr lang="en-US" sz="1000" dirty="0"/>
              <a:t>: </a:t>
            </a:r>
            <a:r>
              <a:rPr lang="en-US" sz="1000" dirty="0" err="1"/>
              <a:t>CodableConcept</a:t>
            </a:r>
            <a:r>
              <a:rPr lang="en-US" sz="1000" dirty="0"/>
              <a:t> 0..1</a:t>
            </a:r>
          </a:p>
          <a:p>
            <a:r>
              <a:rPr lang="en-US" sz="1000" dirty="0"/>
              <a:t>mode: code 1..1</a:t>
            </a:r>
          </a:p>
          <a:p>
            <a:r>
              <a:rPr lang="en-US" sz="1000" dirty="0"/>
              <a:t>note: string 0..1</a:t>
            </a:r>
          </a:p>
          <a:p>
            <a:r>
              <a:rPr lang="en-US" sz="1000" dirty="0" err="1"/>
              <a:t>emptyReason</a:t>
            </a:r>
            <a:r>
              <a:rPr lang="en-US" sz="1000" dirty="0"/>
              <a:t>: </a:t>
            </a:r>
            <a:r>
              <a:rPr lang="en-US" sz="1000" dirty="0" err="1"/>
              <a:t>CodeableConcept</a:t>
            </a:r>
            <a:r>
              <a:rPr lang="en-US" sz="1000" dirty="0"/>
              <a:t> 0..1</a:t>
            </a:r>
          </a:p>
          <a:p>
            <a:endParaRPr lang="en-US" sz="1000" dirty="0"/>
          </a:p>
        </p:txBody>
      </p:sp>
      <p:sp>
        <p:nvSpPr>
          <p:cNvPr id="5" name="Rectangle 4">
            <a:hlinkClick r:id="rId3"/>
          </p:cNvPr>
          <p:cNvSpPr/>
          <p:nvPr/>
        </p:nvSpPr>
        <p:spPr>
          <a:xfrm>
            <a:off x="1081299" y="3324080"/>
            <a:ext cx="1758251" cy="912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Entry</a:t>
            </a:r>
          </a:p>
          <a:p>
            <a:r>
              <a:rPr lang="en-US" sz="1000" dirty="0"/>
              <a:t>flag: </a:t>
            </a:r>
            <a:r>
              <a:rPr lang="en-US" sz="1000" dirty="0" err="1"/>
              <a:t>CodeableConcept</a:t>
            </a:r>
            <a:r>
              <a:rPr lang="en-US" sz="1000" dirty="0"/>
              <a:t> 0..*</a:t>
            </a:r>
          </a:p>
          <a:p>
            <a:r>
              <a:rPr lang="en-US" sz="1000" dirty="0"/>
              <a:t>deleted: </a:t>
            </a:r>
            <a:r>
              <a:rPr lang="en-US" sz="1000" dirty="0" err="1"/>
              <a:t>boolean</a:t>
            </a:r>
            <a:r>
              <a:rPr lang="en-US" sz="1000" dirty="0"/>
              <a:t> 0..1</a:t>
            </a:r>
          </a:p>
          <a:p>
            <a:r>
              <a:rPr lang="en-US" sz="1000" dirty="0"/>
              <a:t>date: </a:t>
            </a:r>
            <a:r>
              <a:rPr lang="en-US" sz="1000" dirty="0" err="1"/>
              <a:t>dateTime</a:t>
            </a:r>
            <a:r>
              <a:rPr lang="en-US" sz="1000" dirty="0"/>
              <a:t> 0..1</a:t>
            </a:r>
          </a:p>
          <a:p>
            <a:r>
              <a:rPr lang="en-US" sz="1000" dirty="0"/>
              <a:t>item: Reference(Any) 1..1</a:t>
            </a:r>
          </a:p>
        </p:txBody>
      </p:sp>
      <p:cxnSp>
        <p:nvCxnSpPr>
          <p:cNvPr id="6" name="Straight Arrow Connector 5"/>
          <p:cNvCxnSpPr>
            <a:stCxn id="5" idx="0"/>
            <a:endCxn id="4" idx="2"/>
          </p:cNvCxnSpPr>
          <p:nvPr/>
        </p:nvCxnSpPr>
        <p:spPr>
          <a:xfrm flipH="1" flipV="1">
            <a:off x="1952733" y="2838025"/>
            <a:ext cx="7690" cy="486057"/>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1224664" y="2960678"/>
            <a:ext cx="735761" cy="246221"/>
          </a:xfrm>
          <a:prstGeom prst="rect">
            <a:avLst/>
          </a:prstGeom>
          <a:noFill/>
        </p:spPr>
        <p:txBody>
          <a:bodyPr wrap="none" rtlCol="0">
            <a:spAutoFit/>
          </a:bodyPr>
          <a:lstStyle/>
          <a:p>
            <a:r>
              <a:rPr lang="en-US" sz="1000" dirty="0"/>
              <a:t>entry 0..*</a:t>
            </a:r>
          </a:p>
        </p:txBody>
      </p:sp>
      <p:sp>
        <p:nvSpPr>
          <p:cNvPr id="8" name="Rectangle 7">
            <a:hlinkClick r:id="rId3"/>
          </p:cNvPr>
          <p:cNvSpPr/>
          <p:nvPr/>
        </p:nvSpPr>
        <p:spPr>
          <a:xfrm>
            <a:off x="3430802" y="994660"/>
            <a:ext cx="2346540" cy="1420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Group &lt;&lt;</a:t>
            </a:r>
            <a:r>
              <a:rPr lang="en-US" sz="1000" u="sng" dirty="0" err="1"/>
              <a:t>DomainResource</a:t>
            </a:r>
            <a:r>
              <a:rPr lang="en-US" sz="1000" u="sng" dirty="0"/>
              <a:t>&gt;&gt;</a:t>
            </a:r>
          </a:p>
          <a:p>
            <a:r>
              <a:rPr lang="en-US" sz="1000" dirty="0"/>
              <a:t>identifier: Identifier 0..*</a:t>
            </a:r>
          </a:p>
          <a:p>
            <a:r>
              <a:rPr lang="en-US" sz="1000" dirty="0"/>
              <a:t>type: code 1..1</a:t>
            </a:r>
          </a:p>
          <a:p>
            <a:r>
              <a:rPr lang="en-US" sz="1000" dirty="0"/>
              <a:t>actual: </a:t>
            </a:r>
            <a:r>
              <a:rPr lang="en-US" sz="1000" dirty="0" err="1"/>
              <a:t>boolean</a:t>
            </a:r>
            <a:r>
              <a:rPr lang="en-US" sz="1000" dirty="0"/>
              <a:t> 1..1</a:t>
            </a:r>
          </a:p>
          <a:p>
            <a:r>
              <a:rPr lang="en-US" sz="1000" dirty="0"/>
              <a:t>code: </a:t>
            </a:r>
            <a:r>
              <a:rPr lang="en-US" sz="1000" dirty="0" err="1"/>
              <a:t>CodeableConcept</a:t>
            </a:r>
            <a:r>
              <a:rPr lang="en-US" sz="1000" dirty="0"/>
              <a:t> 0..1</a:t>
            </a:r>
          </a:p>
          <a:p>
            <a:r>
              <a:rPr lang="en-US" sz="1000" dirty="0"/>
              <a:t>name: string 0..1</a:t>
            </a:r>
          </a:p>
          <a:p>
            <a:r>
              <a:rPr lang="en-US" sz="1000" dirty="0"/>
              <a:t>quantity: </a:t>
            </a:r>
            <a:r>
              <a:rPr lang="en-US" sz="1000" dirty="0" err="1"/>
              <a:t>unsignedInt</a:t>
            </a:r>
            <a:r>
              <a:rPr lang="en-US" sz="1000" dirty="0"/>
              <a:t> 0..1</a:t>
            </a:r>
          </a:p>
          <a:p>
            <a:r>
              <a:rPr lang="en-US" sz="1000" dirty="0"/>
              <a:t>member: Reference(Patient|…) 0..*</a:t>
            </a:r>
          </a:p>
        </p:txBody>
      </p:sp>
      <p:sp>
        <p:nvSpPr>
          <p:cNvPr id="9" name="Rectangle 8">
            <a:hlinkClick r:id="rId3"/>
          </p:cNvPr>
          <p:cNvSpPr/>
          <p:nvPr/>
        </p:nvSpPr>
        <p:spPr>
          <a:xfrm>
            <a:off x="3561092" y="3324080"/>
            <a:ext cx="2052390" cy="912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Characteristic</a:t>
            </a:r>
          </a:p>
          <a:p>
            <a:r>
              <a:rPr lang="en-US" sz="1000" dirty="0"/>
              <a:t>code: </a:t>
            </a:r>
            <a:r>
              <a:rPr lang="en-US" sz="1000" dirty="0" err="1"/>
              <a:t>CodeableConcept</a:t>
            </a:r>
            <a:r>
              <a:rPr lang="en-US" sz="1000" dirty="0"/>
              <a:t> 0..*</a:t>
            </a:r>
          </a:p>
          <a:p>
            <a:r>
              <a:rPr lang="en-US" sz="1000" dirty="0"/>
              <a:t>value[x]: </a:t>
            </a:r>
            <a:r>
              <a:rPr lang="en-US" sz="1000" dirty="0" err="1"/>
              <a:t>CodeableConcept</a:t>
            </a:r>
            <a:r>
              <a:rPr lang="en-US" sz="1000" dirty="0"/>
              <a:t> 1..1</a:t>
            </a:r>
          </a:p>
          <a:p>
            <a:r>
              <a:rPr lang="en-US" sz="1000" dirty="0"/>
              <a:t>exclude: </a:t>
            </a:r>
            <a:r>
              <a:rPr lang="en-US" sz="1000" dirty="0" err="1"/>
              <a:t>boolean</a:t>
            </a:r>
            <a:r>
              <a:rPr lang="en-US" sz="1000" dirty="0"/>
              <a:t> 0..1</a:t>
            </a:r>
          </a:p>
        </p:txBody>
      </p:sp>
      <p:cxnSp>
        <p:nvCxnSpPr>
          <p:cNvPr id="10" name="Straight Arrow Connector 9"/>
          <p:cNvCxnSpPr>
            <a:stCxn id="9" idx="0"/>
            <a:endCxn id="8" idx="2"/>
          </p:cNvCxnSpPr>
          <p:nvPr/>
        </p:nvCxnSpPr>
        <p:spPr>
          <a:xfrm flipV="1">
            <a:off x="4587289" y="2414732"/>
            <a:ext cx="16785" cy="909348"/>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3380587" y="2960677"/>
            <a:ext cx="1223487" cy="246221"/>
          </a:xfrm>
          <a:prstGeom prst="rect">
            <a:avLst/>
          </a:prstGeom>
          <a:noFill/>
        </p:spPr>
        <p:txBody>
          <a:bodyPr wrap="none" rtlCol="0">
            <a:spAutoFit/>
          </a:bodyPr>
          <a:lstStyle/>
          <a:p>
            <a:r>
              <a:rPr lang="en-US" sz="1000" dirty="0"/>
              <a:t>characteristic 0..*</a:t>
            </a:r>
          </a:p>
        </p:txBody>
      </p:sp>
      <p:sp>
        <p:nvSpPr>
          <p:cNvPr id="12" name="Rectangle 11">
            <a:hlinkClick r:id="rId3"/>
          </p:cNvPr>
          <p:cNvSpPr/>
          <p:nvPr/>
        </p:nvSpPr>
        <p:spPr>
          <a:xfrm>
            <a:off x="6136763" y="994660"/>
            <a:ext cx="2346540" cy="1420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Composition &lt;&lt;</a:t>
            </a:r>
            <a:r>
              <a:rPr lang="en-US" sz="1000" u="sng" dirty="0" err="1"/>
              <a:t>DomainResource</a:t>
            </a:r>
            <a:r>
              <a:rPr lang="en-US" sz="1000" u="sng" dirty="0"/>
              <a:t>&gt;&gt;</a:t>
            </a:r>
          </a:p>
          <a:p>
            <a:r>
              <a:rPr lang="en-US" sz="1000" dirty="0"/>
              <a:t>identifier: Identifier 0..*</a:t>
            </a:r>
          </a:p>
          <a:p>
            <a:r>
              <a:rPr lang="en-US" sz="1000" dirty="0"/>
              <a:t>type: </a:t>
            </a:r>
            <a:r>
              <a:rPr lang="en-US" sz="1000" dirty="0" err="1"/>
              <a:t>CodeableConcept</a:t>
            </a:r>
            <a:r>
              <a:rPr lang="en-US" sz="1000" dirty="0"/>
              <a:t> 1..1</a:t>
            </a:r>
          </a:p>
          <a:p>
            <a:r>
              <a:rPr lang="en-US" sz="1000" dirty="0"/>
              <a:t>title: string 0..1</a:t>
            </a:r>
          </a:p>
          <a:p>
            <a:r>
              <a:rPr lang="en-US" sz="1000" dirty="0"/>
              <a:t>confidentiality: code 0..1</a:t>
            </a:r>
          </a:p>
          <a:p>
            <a:r>
              <a:rPr lang="en-US" sz="1000" dirty="0"/>
              <a:t>subject: Reference(Any) 1..1</a:t>
            </a:r>
          </a:p>
          <a:p>
            <a:r>
              <a:rPr lang="en-US" sz="1000" dirty="0"/>
              <a:t>author: Reference 1..*</a:t>
            </a:r>
          </a:p>
          <a:p>
            <a:r>
              <a:rPr lang="en-US" sz="1000" dirty="0"/>
              <a:t>custodian: Reference 0..1</a:t>
            </a:r>
          </a:p>
          <a:p>
            <a:r>
              <a:rPr lang="en-US" sz="1000" dirty="0"/>
              <a:t>encounter: Reference 0..1</a:t>
            </a:r>
          </a:p>
        </p:txBody>
      </p:sp>
      <p:cxnSp>
        <p:nvCxnSpPr>
          <p:cNvPr id="13" name="Straight Arrow Connector 12"/>
          <p:cNvCxnSpPr>
            <a:stCxn id="21" idx="0"/>
            <a:endCxn id="12" idx="2"/>
          </p:cNvCxnSpPr>
          <p:nvPr/>
        </p:nvCxnSpPr>
        <p:spPr>
          <a:xfrm flipV="1">
            <a:off x="7301107" y="2414734"/>
            <a:ext cx="8926" cy="431423"/>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6425462" y="2510063"/>
            <a:ext cx="843463" cy="246221"/>
          </a:xfrm>
          <a:prstGeom prst="rect">
            <a:avLst/>
          </a:prstGeom>
          <a:noFill/>
        </p:spPr>
        <p:txBody>
          <a:bodyPr wrap="none" rtlCol="0">
            <a:spAutoFit/>
          </a:bodyPr>
          <a:lstStyle/>
          <a:p>
            <a:r>
              <a:rPr lang="en-US" sz="1000" dirty="0"/>
              <a:t>section 0..*</a:t>
            </a:r>
          </a:p>
        </p:txBody>
      </p:sp>
      <p:cxnSp>
        <p:nvCxnSpPr>
          <p:cNvPr id="15" name="Straight Arrow Connector 14"/>
          <p:cNvCxnSpPr/>
          <p:nvPr/>
        </p:nvCxnSpPr>
        <p:spPr>
          <a:xfrm flipV="1">
            <a:off x="7685649" y="2428151"/>
            <a:ext cx="8926" cy="1475786"/>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6712217" y="3657718"/>
            <a:ext cx="893369" cy="246221"/>
          </a:xfrm>
          <a:prstGeom prst="rect">
            <a:avLst/>
          </a:prstGeom>
          <a:noFill/>
        </p:spPr>
        <p:txBody>
          <a:bodyPr wrap="none" rtlCol="0">
            <a:spAutoFit/>
          </a:bodyPr>
          <a:lstStyle/>
          <a:p>
            <a:r>
              <a:rPr lang="en-US" sz="1000" dirty="0"/>
              <a:t>attester 0..*</a:t>
            </a:r>
          </a:p>
        </p:txBody>
      </p:sp>
      <p:sp>
        <p:nvSpPr>
          <p:cNvPr id="17" name="Rectangle 16">
            <a:hlinkClick r:id="rId3"/>
          </p:cNvPr>
          <p:cNvSpPr/>
          <p:nvPr/>
        </p:nvSpPr>
        <p:spPr>
          <a:xfrm>
            <a:off x="6321194" y="4891027"/>
            <a:ext cx="1959826" cy="666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Event</a:t>
            </a:r>
          </a:p>
          <a:p>
            <a:r>
              <a:rPr lang="en-US" sz="1000" dirty="0"/>
              <a:t>code: </a:t>
            </a:r>
            <a:r>
              <a:rPr lang="en-US" sz="1000" dirty="0" err="1"/>
              <a:t>CodeableConcept</a:t>
            </a:r>
            <a:r>
              <a:rPr lang="en-US" sz="1000" dirty="0"/>
              <a:t> 0..1</a:t>
            </a:r>
          </a:p>
          <a:p>
            <a:r>
              <a:rPr lang="en-US" sz="1000" dirty="0"/>
              <a:t>period: Period 0..1</a:t>
            </a:r>
          </a:p>
          <a:p>
            <a:r>
              <a:rPr lang="en-US" sz="1000" dirty="0"/>
              <a:t>detail: Reference(Any) 0..*</a:t>
            </a:r>
          </a:p>
        </p:txBody>
      </p:sp>
      <p:cxnSp>
        <p:nvCxnSpPr>
          <p:cNvPr id="18" name="Straight Arrow Connector 17"/>
          <p:cNvCxnSpPr/>
          <p:nvPr/>
        </p:nvCxnSpPr>
        <p:spPr>
          <a:xfrm flipV="1">
            <a:off x="8010840" y="2428553"/>
            <a:ext cx="0" cy="2462474"/>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7135522" y="4629813"/>
            <a:ext cx="755423" cy="246221"/>
          </a:xfrm>
          <a:prstGeom prst="rect">
            <a:avLst/>
          </a:prstGeom>
          <a:noFill/>
        </p:spPr>
        <p:txBody>
          <a:bodyPr wrap="none" rtlCol="0">
            <a:spAutoFit/>
          </a:bodyPr>
          <a:lstStyle/>
          <a:p>
            <a:r>
              <a:rPr lang="en-US" sz="1000" dirty="0"/>
              <a:t>event 0..*</a:t>
            </a:r>
          </a:p>
        </p:txBody>
      </p:sp>
      <p:sp>
        <p:nvSpPr>
          <p:cNvPr id="20" name="Rectangle 19">
            <a:hlinkClick r:id="rId3"/>
          </p:cNvPr>
          <p:cNvSpPr/>
          <p:nvPr/>
        </p:nvSpPr>
        <p:spPr>
          <a:xfrm>
            <a:off x="6330120" y="3933008"/>
            <a:ext cx="1959826" cy="666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Attester</a:t>
            </a:r>
          </a:p>
          <a:p>
            <a:r>
              <a:rPr lang="en-US" sz="1000" dirty="0"/>
              <a:t>mode: code 0..1</a:t>
            </a:r>
          </a:p>
          <a:p>
            <a:r>
              <a:rPr lang="en-US" sz="1000" dirty="0"/>
              <a:t>time: </a:t>
            </a:r>
            <a:r>
              <a:rPr lang="en-US" sz="1000" dirty="0" err="1"/>
              <a:t>dateTime</a:t>
            </a:r>
            <a:r>
              <a:rPr lang="en-US" sz="1000" dirty="0"/>
              <a:t> 0..1</a:t>
            </a:r>
          </a:p>
          <a:p>
            <a:r>
              <a:rPr lang="en-US" sz="1000" dirty="0"/>
              <a:t>party: Reference (Patient|…)</a:t>
            </a:r>
          </a:p>
        </p:txBody>
      </p:sp>
      <p:sp>
        <p:nvSpPr>
          <p:cNvPr id="21" name="Rectangle 20">
            <a:hlinkClick r:id="rId3"/>
          </p:cNvPr>
          <p:cNvSpPr/>
          <p:nvPr/>
        </p:nvSpPr>
        <p:spPr>
          <a:xfrm>
            <a:off x="6321194" y="2846157"/>
            <a:ext cx="1959826" cy="756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Section</a:t>
            </a:r>
          </a:p>
          <a:p>
            <a:r>
              <a:rPr lang="en-US" sz="1000" dirty="0"/>
              <a:t>title: string 0..1</a:t>
            </a:r>
          </a:p>
          <a:p>
            <a:r>
              <a:rPr lang="en-US" sz="1000" dirty="0"/>
              <a:t>code: </a:t>
            </a:r>
            <a:r>
              <a:rPr lang="en-US" sz="1000" dirty="0" err="1"/>
              <a:t>CodeableConcept</a:t>
            </a:r>
            <a:r>
              <a:rPr lang="en-US" sz="1000" dirty="0"/>
              <a:t> 0..1</a:t>
            </a:r>
          </a:p>
          <a:p>
            <a:r>
              <a:rPr lang="en-US" sz="1000" dirty="0"/>
              <a:t>content: Reference(List) 0..1</a:t>
            </a:r>
          </a:p>
        </p:txBody>
      </p:sp>
    </p:spTree>
    <p:extLst>
      <p:ext uri="{BB962C8B-B14F-4D97-AF65-F5344CB8AC3E}">
        <p14:creationId xmlns:p14="http://schemas.microsoft.com/office/powerpoint/2010/main" val="7819107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FHIR Resources – Collections (</a:t>
            </a:r>
            <a:r>
              <a:rPr lang="en-US" sz="3600" dirty="0" err="1"/>
              <a:t>cont</a:t>
            </a:r>
            <a:r>
              <a:rPr lang="en-US" sz="3600" dirty="0"/>
              <a:t>)</a:t>
            </a:r>
          </a:p>
        </p:txBody>
      </p:sp>
      <p:sp>
        <p:nvSpPr>
          <p:cNvPr id="3" name="Rectangle 2">
            <a:hlinkClick r:id="rId3"/>
          </p:cNvPr>
          <p:cNvSpPr/>
          <p:nvPr/>
        </p:nvSpPr>
        <p:spPr>
          <a:xfrm>
            <a:off x="779463" y="1121661"/>
            <a:ext cx="2346540" cy="87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Bundle &lt;&lt;Resource&gt;&gt;</a:t>
            </a:r>
          </a:p>
          <a:p>
            <a:r>
              <a:rPr lang="en-US" sz="1000" dirty="0"/>
              <a:t>type: code 1..1</a:t>
            </a:r>
          </a:p>
          <a:p>
            <a:r>
              <a:rPr lang="en-US" sz="1000" dirty="0"/>
              <a:t>base: </a:t>
            </a:r>
            <a:r>
              <a:rPr lang="en-US" sz="1000" dirty="0" err="1"/>
              <a:t>uri</a:t>
            </a:r>
            <a:r>
              <a:rPr lang="en-US" sz="1000" dirty="0"/>
              <a:t> 0..1</a:t>
            </a:r>
          </a:p>
          <a:p>
            <a:r>
              <a:rPr lang="en-US" sz="1000" dirty="0"/>
              <a:t>total: </a:t>
            </a:r>
            <a:r>
              <a:rPr lang="en-US" sz="1000" dirty="0" err="1"/>
              <a:t>unassignedInt</a:t>
            </a:r>
            <a:r>
              <a:rPr lang="en-US" sz="1000" dirty="0"/>
              <a:t> 0..1</a:t>
            </a:r>
          </a:p>
          <a:p>
            <a:r>
              <a:rPr lang="en-US" sz="1000" dirty="0"/>
              <a:t>signature: base64Binary 0..1</a:t>
            </a:r>
          </a:p>
        </p:txBody>
      </p:sp>
      <p:sp>
        <p:nvSpPr>
          <p:cNvPr id="4" name="Rectangle 3">
            <a:hlinkClick r:id="rId3"/>
          </p:cNvPr>
          <p:cNvSpPr/>
          <p:nvPr/>
        </p:nvSpPr>
        <p:spPr>
          <a:xfrm>
            <a:off x="1081299" y="2440839"/>
            <a:ext cx="1758251" cy="524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Entry</a:t>
            </a:r>
          </a:p>
          <a:p>
            <a:r>
              <a:rPr lang="en-US" sz="1000" dirty="0"/>
              <a:t>base: </a:t>
            </a:r>
            <a:r>
              <a:rPr lang="en-US" sz="1000" dirty="0" err="1"/>
              <a:t>uri</a:t>
            </a:r>
            <a:r>
              <a:rPr lang="en-US" sz="1000" dirty="0"/>
              <a:t> 0..1</a:t>
            </a:r>
          </a:p>
          <a:p>
            <a:r>
              <a:rPr lang="en-US" sz="1000" dirty="0"/>
              <a:t>resource: Resource 0..1</a:t>
            </a:r>
          </a:p>
        </p:txBody>
      </p:sp>
      <p:cxnSp>
        <p:nvCxnSpPr>
          <p:cNvPr id="5" name="Straight Arrow Connector 4"/>
          <p:cNvCxnSpPr>
            <a:stCxn id="4" idx="0"/>
            <a:endCxn id="3" idx="2"/>
          </p:cNvCxnSpPr>
          <p:nvPr/>
        </p:nvCxnSpPr>
        <p:spPr>
          <a:xfrm flipH="1" flipV="1">
            <a:off x="1952733" y="1995557"/>
            <a:ext cx="7690" cy="445280"/>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1156389" y="2077435"/>
            <a:ext cx="735761" cy="246221"/>
          </a:xfrm>
          <a:prstGeom prst="rect">
            <a:avLst/>
          </a:prstGeom>
          <a:noFill/>
        </p:spPr>
        <p:txBody>
          <a:bodyPr wrap="none" rtlCol="0">
            <a:spAutoFit/>
          </a:bodyPr>
          <a:lstStyle/>
          <a:p>
            <a:r>
              <a:rPr lang="en-US" sz="1000" dirty="0"/>
              <a:t>entry 0..*</a:t>
            </a:r>
          </a:p>
        </p:txBody>
      </p:sp>
      <p:sp>
        <p:nvSpPr>
          <p:cNvPr id="7" name="Rectangle 6">
            <a:hlinkClick r:id="rId3"/>
          </p:cNvPr>
          <p:cNvSpPr/>
          <p:nvPr/>
        </p:nvSpPr>
        <p:spPr>
          <a:xfrm>
            <a:off x="3896503" y="1392098"/>
            <a:ext cx="1758251" cy="524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Link</a:t>
            </a:r>
          </a:p>
          <a:p>
            <a:r>
              <a:rPr lang="en-US" sz="1000" dirty="0"/>
              <a:t>relation: string 1..1</a:t>
            </a:r>
          </a:p>
          <a:p>
            <a:r>
              <a:rPr lang="en-US" sz="1000" dirty="0" err="1"/>
              <a:t>uri</a:t>
            </a:r>
            <a:r>
              <a:rPr lang="en-US" sz="1000" dirty="0"/>
              <a:t>: </a:t>
            </a:r>
            <a:r>
              <a:rPr lang="en-US" sz="1000" dirty="0" err="1"/>
              <a:t>uri</a:t>
            </a:r>
            <a:r>
              <a:rPr lang="en-US" sz="1000" dirty="0"/>
              <a:t> 1..1</a:t>
            </a:r>
          </a:p>
        </p:txBody>
      </p:sp>
      <p:cxnSp>
        <p:nvCxnSpPr>
          <p:cNvPr id="8" name="Straight Arrow Connector 7"/>
          <p:cNvCxnSpPr>
            <a:stCxn id="7" idx="1"/>
          </p:cNvCxnSpPr>
          <p:nvPr/>
        </p:nvCxnSpPr>
        <p:spPr>
          <a:xfrm flipH="1">
            <a:off x="3214580" y="1654193"/>
            <a:ext cx="681923" cy="0"/>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3214578" y="1689822"/>
            <a:ext cx="640958" cy="246221"/>
          </a:xfrm>
          <a:prstGeom prst="rect">
            <a:avLst/>
          </a:prstGeom>
          <a:noFill/>
        </p:spPr>
        <p:txBody>
          <a:bodyPr wrap="none" rtlCol="0">
            <a:spAutoFit/>
          </a:bodyPr>
          <a:lstStyle/>
          <a:p>
            <a:r>
              <a:rPr lang="en-US" sz="1000" dirty="0"/>
              <a:t>link 0..*</a:t>
            </a:r>
          </a:p>
        </p:txBody>
      </p:sp>
      <p:cxnSp>
        <p:nvCxnSpPr>
          <p:cNvPr id="10" name="Straight Arrow Connector 9"/>
          <p:cNvCxnSpPr/>
          <p:nvPr/>
        </p:nvCxnSpPr>
        <p:spPr>
          <a:xfrm flipH="1">
            <a:off x="2839549" y="1936041"/>
            <a:ext cx="1088976" cy="504796"/>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3255543" y="2200545"/>
            <a:ext cx="640958" cy="246221"/>
          </a:xfrm>
          <a:prstGeom prst="rect">
            <a:avLst/>
          </a:prstGeom>
          <a:noFill/>
        </p:spPr>
        <p:txBody>
          <a:bodyPr wrap="none" rtlCol="0">
            <a:spAutoFit/>
          </a:bodyPr>
          <a:lstStyle/>
          <a:p>
            <a:r>
              <a:rPr lang="en-US" sz="1000" dirty="0"/>
              <a:t>link 0..*</a:t>
            </a:r>
          </a:p>
        </p:txBody>
      </p:sp>
      <p:sp>
        <p:nvSpPr>
          <p:cNvPr id="12" name="Rectangle 11">
            <a:hlinkClick r:id="rId3"/>
          </p:cNvPr>
          <p:cNvSpPr/>
          <p:nvPr/>
        </p:nvSpPr>
        <p:spPr>
          <a:xfrm>
            <a:off x="3855538" y="2424316"/>
            <a:ext cx="1758251" cy="524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Search</a:t>
            </a:r>
          </a:p>
          <a:p>
            <a:r>
              <a:rPr lang="en-US" sz="1000" dirty="0"/>
              <a:t>mode: code 0..1</a:t>
            </a:r>
          </a:p>
          <a:p>
            <a:r>
              <a:rPr lang="en-US" sz="1000" dirty="0"/>
              <a:t>score: decimal 0..1</a:t>
            </a:r>
          </a:p>
        </p:txBody>
      </p:sp>
      <p:cxnSp>
        <p:nvCxnSpPr>
          <p:cNvPr id="13" name="Straight Arrow Connector 12"/>
          <p:cNvCxnSpPr>
            <a:stCxn id="12" idx="1"/>
            <a:endCxn id="4" idx="3"/>
          </p:cNvCxnSpPr>
          <p:nvPr/>
        </p:nvCxnSpPr>
        <p:spPr>
          <a:xfrm flipH="1">
            <a:off x="2839548" y="2686413"/>
            <a:ext cx="1015988" cy="16523"/>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3015677" y="2718811"/>
            <a:ext cx="821059" cy="246221"/>
          </a:xfrm>
          <a:prstGeom prst="rect">
            <a:avLst/>
          </a:prstGeom>
          <a:noFill/>
        </p:spPr>
        <p:txBody>
          <a:bodyPr wrap="none" rtlCol="0">
            <a:spAutoFit/>
          </a:bodyPr>
          <a:lstStyle/>
          <a:p>
            <a:r>
              <a:rPr lang="en-US" sz="1000" dirty="0"/>
              <a:t>search 0..*</a:t>
            </a:r>
          </a:p>
        </p:txBody>
      </p:sp>
      <p:sp>
        <p:nvSpPr>
          <p:cNvPr id="15" name="Rectangle 14">
            <a:hlinkClick r:id="rId3"/>
          </p:cNvPr>
          <p:cNvSpPr/>
          <p:nvPr/>
        </p:nvSpPr>
        <p:spPr>
          <a:xfrm>
            <a:off x="3896503" y="3936715"/>
            <a:ext cx="1888677" cy="1152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a:t>Transaction</a:t>
            </a:r>
          </a:p>
          <a:p>
            <a:r>
              <a:rPr lang="en-US" sz="1000" dirty="0"/>
              <a:t>method: code 1..1</a:t>
            </a:r>
          </a:p>
          <a:p>
            <a:r>
              <a:rPr lang="en-US" sz="1000" dirty="0" err="1"/>
              <a:t>uri</a:t>
            </a:r>
            <a:r>
              <a:rPr lang="en-US" sz="1000" dirty="0"/>
              <a:t>: </a:t>
            </a:r>
            <a:r>
              <a:rPr lang="en-US" sz="1000" dirty="0" err="1"/>
              <a:t>uri</a:t>
            </a:r>
            <a:r>
              <a:rPr lang="en-US" sz="1000" dirty="0"/>
              <a:t> 1..1</a:t>
            </a:r>
          </a:p>
          <a:p>
            <a:r>
              <a:rPr lang="en-US" sz="1000" dirty="0" err="1"/>
              <a:t>ifNoneMatch</a:t>
            </a:r>
            <a:r>
              <a:rPr lang="en-US" sz="1000" dirty="0"/>
              <a:t>: string 0..1</a:t>
            </a:r>
          </a:p>
          <a:p>
            <a:r>
              <a:rPr lang="en-US" sz="1000" dirty="0" err="1"/>
              <a:t>ifMatch</a:t>
            </a:r>
            <a:r>
              <a:rPr lang="en-US" sz="1000" dirty="0"/>
              <a:t>: string 0..1</a:t>
            </a:r>
          </a:p>
          <a:p>
            <a:r>
              <a:rPr lang="en-US" sz="1000" dirty="0" err="1"/>
              <a:t>ifModifiedSince</a:t>
            </a:r>
            <a:r>
              <a:rPr lang="en-US" sz="1000" dirty="0"/>
              <a:t>: instance 0..1</a:t>
            </a:r>
          </a:p>
          <a:p>
            <a:r>
              <a:rPr lang="en-US" sz="1000" dirty="0" err="1"/>
              <a:t>ifNoneExist</a:t>
            </a:r>
            <a:r>
              <a:rPr lang="en-US" sz="1000" dirty="0"/>
              <a:t>: string 0..1</a:t>
            </a:r>
          </a:p>
        </p:txBody>
      </p:sp>
      <p:cxnSp>
        <p:nvCxnSpPr>
          <p:cNvPr id="16" name="Straight Arrow Connector 15"/>
          <p:cNvCxnSpPr>
            <a:stCxn id="15" idx="0"/>
          </p:cNvCxnSpPr>
          <p:nvPr/>
        </p:nvCxnSpPr>
        <p:spPr>
          <a:xfrm flipH="1" flipV="1">
            <a:off x="2839551" y="2965031"/>
            <a:ext cx="2001291" cy="971682"/>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4273481" y="3453163"/>
            <a:ext cx="1114408" cy="246221"/>
          </a:xfrm>
          <a:prstGeom prst="rect">
            <a:avLst/>
          </a:prstGeom>
          <a:noFill/>
        </p:spPr>
        <p:txBody>
          <a:bodyPr wrap="none" rtlCol="0">
            <a:spAutoFit/>
          </a:bodyPr>
          <a:lstStyle/>
          <a:p>
            <a:r>
              <a:rPr lang="en-US" sz="1000" dirty="0"/>
              <a:t>transaction 0..1</a:t>
            </a:r>
          </a:p>
        </p:txBody>
      </p:sp>
      <p:sp>
        <p:nvSpPr>
          <p:cNvPr id="18" name="Rectangle 17">
            <a:hlinkClick r:id="rId3"/>
          </p:cNvPr>
          <p:cNvSpPr/>
          <p:nvPr/>
        </p:nvSpPr>
        <p:spPr>
          <a:xfrm>
            <a:off x="1016086" y="3936715"/>
            <a:ext cx="1888677" cy="795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err="1"/>
              <a:t>TransactionResponse</a:t>
            </a:r>
            <a:endParaRPr lang="en-US" sz="1000" u="sng" dirty="0"/>
          </a:p>
          <a:p>
            <a:r>
              <a:rPr lang="en-US" sz="1000" dirty="0"/>
              <a:t>status: string 1..1</a:t>
            </a:r>
          </a:p>
          <a:p>
            <a:r>
              <a:rPr lang="en-US" sz="1000" dirty="0"/>
              <a:t>location: </a:t>
            </a:r>
            <a:r>
              <a:rPr lang="en-US" sz="1000" dirty="0" err="1"/>
              <a:t>uri</a:t>
            </a:r>
            <a:r>
              <a:rPr lang="en-US" sz="1000" dirty="0"/>
              <a:t> 0..1</a:t>
            </a:r>
          </a:p>
          <a:p>
            <a:r>
              <a:rPr lang="en-US" sz="1000" dirty="0" err="1"/>
              <a:t>etag</a:t>
            </a:r>
            <a:r>
              <a:rPr lang="en-US" sz="1000" dirty="0"/>
              <a:t>: string 0..1</a:t>
            </a:r>
          </a:p>
          <a:p>
            <a:r>
              <a:rPr lang="en-US" sz="1000" dirty="0" err="1"/>
              <a:t>lastModified</a:t>
            </a:r>
            <a:r>
              <a:rPr lang="en-US" sz="1000" dirty="0"/>
              <a:t>: instance 0..1</a:t>
            </a:r>
          </a:p>
        </p:txBody>
      </p:sp>
      <p:cxnSp>
        <p:nvCxnSpPr>
          <p:cNvPr id="19" name="Straight Arrow Connector 18"/>
          <p:cNvCxnSpPr>
            <a:stCxn id="18" idx="0"/>
            <a:endCxn id="4" idx="2"/>
          </p:cNvCxnSpPr>
          <p:nvPr/>
        </p:nvCxnSpPr>
        <p:spPr>
          <a:xfrm flipV="1">
            <a:off x="1960423" y="2965032"/>
            <a:ext cx="0" cy="971683"/>
          </a:xfrm>
          <a:prstGeom prst="straightConnector1">
            <a:avLst/>
          </a:prstGeom>
          <a:ln>
            <a:tailEnd type="diamond"/>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216263" y="3395994"/>
            <a:ext cx="1694695" cy="246221"/>
          </a:xfrm>
          <a:prstGeom prst="rect">
            <a:avLst/>
          </a:prstGeom>
          <a:noFill/>
        </p:spPr>
        <p:txBody>
          <a:bodyPr wrap="none" rtlCol="0">
            <a:spAutoFit/>
          </a:bodyPr>
          <a:lstStyle/>
          <a:p>
            <a:r>
              <a:rPr lang="en-US" sz="1000" dirty="0" err="1"/>
              <a:t>transactionResponse</a:t>
            </a:r>
            <a:r>
              <a:rPr lang="en-US" sz="1000" dirty="0"/>
              <a:t> 0..1</a:t>
            </a:r>
          </a:p>
        </p:txBody>
      </p:sp>
      <p:sp>
        <p:nvSpPr>
          <p:cNvPr id="21" name="Rectangle 20">
            <a:hlinkClick r:id="rId3"/>
          </p:cNvPr>
          <p:cNvSpPr/>
          <p:nvPr/>
        </p:nvSpPr>
        <p:spPr>
          <a:xfrm>
            <a:off x="6418209" y="1021853"/>
            <a:ext cx="2087087" cy="118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u="sng" dirty="0" err="1"/>
              <a:t>DomainResource</a:t>
            </a:r>
            <a:r>
              <a:rPr lang="en-US" sz="1000" u="sng" dirty="0"/>
              <a:t> &lt;&lt;Resource&gt;</a:t>
            </a:r>
          </a:p>
          <a:p>
            <a:r>
              <a:rPr lang="en-US" sz="1000" dirty="0"/>
              <a:t>text: Narrative 0..1</a:t>
            </a:r>
          </a:p>
          <a:p>
            <a:r>
              <a:rPr lang="en-US" sz="1000" dirty="0"/>
              <a:t>contained: Resource 0..*</a:t>
            </a:r>
          </a:p>
          <a:p>
            <a:r>
              <a:rPr lang="en-US" sz="1000" dirty="0"/>
              <a:t>extension: </a:t>
            </a:r>
            <a:r>
              <a:rPr lang="en-US" sz="1000" dirty="0" err="1"/>
              <a:t>Extention</a:t>
            </a:r>
            <a:r>
              <a:rPr lang="en-US" sz="1000" dirty="0"/>
              <a:t> 0..*</a:t>
            </a:r>
          </a:p>
          <a:p>
            <a:r>
              <a:rPr lang="en-US" sz="1000" dirty="0" err="1"/>
              <a:t>modifierExtention</a:t>
            </a:r>
            <a:r>
              <a:rPr lang="en-US" sz="1000" dirty="0"/>
              <a:t>: </a:t>
            </a:r>
            <a:r>
              <a:rPr lang="en-US" sz="1000" dirty="0" err="1"/>
              <a:t>Extention</a:t>
            </a:r>
            <a:r>
              <a:rPr lang="en-US" sz="1000" dirty="0"/>
              <a:t> 0..*</a:t>
            </a:r>
          </a:p>
        </p:txBody>
      </p:sp>
      <p:sp>
        <p:nvSpPr>
          <p:cNvPr id="23" name="TextBox 22"/>
          <p:cNvSpPr txBox="1"/>
          <p:nvPr/>
        </p:nvSpPr>
        <p:spPr>
          <a:xfrm>
            <a:off x="6418208" y="2283710"/>
            <a:ext cx="2420854" cy="707886"/>
          </a:xfrm>
          <a:prstGeom prst="rect">
            <a:avLst/>
          </a:prstGeom>
          <a:noFill/>
        </p:spPr>
        <p:txBody>
          <a:bodyPr wrap="square" rtlCol="0">
            <a:spAutoFit/>
          </a:bodyPr>
          <a:lstStyle/>
          <a:p>
            <a:r>
              <a:rPr lang="en-US" sz="1000" dirty="0"/>
              <a:t>contained: allows for multiple resources nested in a resource, however, each nested resource looses its identity (has no ID)</a:t>
            </a:r>
          </a:p>
        </p:txBody>
      </p:sp>
    </p:spTree>
    <p:extLst>
      <p:ext uri="{BB962C8B-B14F-4D97-AF65-F5344CB8AC3E}">
        <p14:creationId xmlns:p14="http://schemas.microsoft.com/office/powerpoint/2010/main" val="31297663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FHIR Resource Profile</a:t>
            </a:r>
            <a:endParaRPr lang="en-US" dirty="0"/>
          </a:p>
        </p:txBody>
      </p:sp>
      <p:sp>
        <p:nvSpPr>
          <p:cNvPr id="4" name="Content Placeholder 2"/>
          <p:cNvSpPr>
            <a:spLocks noGrp="1"/>
          </p:cNvSpPr>
          <p:nvPr>
            <p:ph idx="1"/>
          </p:nvPr>
        </p:nvSpPr>
        <p:spPr>
          <a:xfrm>
            <a:off x="549275" y="1028701"/>
            <a:ext cx="8042276" cy="4343400"/>
          </a:xfrm>
        </p:spPr>
        <p:txBody>
          <a:bodyPr>
            <a:normAutofit/>
          </a:bodyPr>
          <a:lstStyle/>
          <a:p>
            <a:r>
              <a:rPr lang="en-US" dirty="0"/>
              <a:t>A Resource Profile - a statement of use of one or more FHIR Resources. It may include constraints on Resources and Data Types, Terminology Binding Statements and </a:t>
            </a:r>
            <a:r>
              <a:rPr lang="en-US" dirty="0" smtClean="0"/>
              <a:t>Extension </a:t>
            </a:r>
            <a:r>
              <a:rPr lang="en-US" dirty="0"/>
              <a:t>Definitions</a:t>
            </a:r>
            <a:r>
              <a:rPr lang="en-US" dirty="0" smtClean="0"/>
              <a:t>.</a:t>
            </a:r>
          </a:p>
          <a:p>
            <a:r>
              <a:rPr lang="en-US" dirty="0" smtClean="0"/>
              <a:t>Resources cover 80% of common use cases and data elements, Resource Profiles allow for extension and restriction.</a:t>
            </a:r>
          </a:p>
          <a:p>
            <a:r>
              <a:rPr lang="en-US" dirty="0" smtClean="0"/>
              <a:t>One of HSPC’s primary missions is to create and distribute a common set of FHIR profiles</a:t>
            </a:r>
            <a:endParaRPr lang="en-US" dirty="0"/>
          </a:p>
        </p:txBody>
      </p:sp>
    </p:spTree>
    <p:extLst>
      <p:ext uri="{BB962C8B-B14F-4D97-AF65-F5344CB8AC3E}">
        <p14:creationId xmlns:p14="http://schemas.microsoft.com/office/powerpoint/2010/main" val="3895606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6133"/>
            <a:ext cx="9144000" cy="1569660"/>
          </a:xfrm>
          <a:prstGeom prst="rect">
            <a:avLst/>
          </a:prstGeom>
          <a:noFill/>
        </p:spPr>
        <p:txBody>
          <a:bodyPr wrap="square" rtlCol="0">
            <a:spAutoFit/>
          </a:bodyPr>
          <a:lstStyle/>
          <a:p>
            <a:pPr algn="ctr"/>
            <a:r>
              <a:rPr lang="en-US" sz="9600" dirty="0" smtClean="0">
                <a:solidFill>
                  <a:schemeClr val="accent1"/>
                </a:solidFill>
                <a:latin typeface="+mj-lt"/>
              </a:rPr>
              <a:t>Q &amp; A</a:t>
            </a:r>
            <a:endParaRPr lang="en-US" sz="11500" dirty="0">
              <a:solidFill>
                <a:schemeClr val="accent1"/>
              </a:solidFill>
              <a:latin typeface="+mj-lt"/>
            </a:endParaRPr>
          </a:p>
        </p:txBody>
      </p:sp>
      <p:grpSp>
        <p:nvGrpSpPr>
          <p:cNvPr id="11" name="Group 10"/>
          <p:cNvGrpSpPr/>
          <p:nvPr/>
        </p:nvGrpSpPr>
        <p:grpSpPr>
          <a:xfrm>
            <a:off x="3643063" y="2573590"/>
            <a:ext cx="1857874" cy="423472"/>
            <a:chOff x="3440878" y="3166257"/>
            <a:chExt cx="1857874" cy="42347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352" y="3166257"/>
              <a:ext cx="406400" cy="406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615" y="3183329"/>
              <a:ext cx="406400" cy="406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878" y="3166395"/>
              <a:ext cx="406400" cy="406400"/>
            </a:xfrm>
            <a:prstGeom prst="rect">
              <a:avLst/>
            </a:prstGeom>
          </p:spPr>
        </p:pic>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9173" y="3394859"/>
            <a:ext cx="4350727" cy="955283"/>
          </a:xfrm>
          <a:prstGeom prst="rect">
            <a:avLst/>
          </a:prstGeom>
        </p:spPr>
      </p:pic>
    </p:spTree>
    <p:extLst>
      <p:ext uri="{BB962C8B-B14F-4D97-AF65-F5344CB8AC3E}">
        <p14:creationId xmlns:p14="http://schemas.microsoft.com/office/powerpoint/2010/main" val="494715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Building your first SMART on FHIR App</a:t>
            </a:r>
            <a:endParaRPr lang="en-US" dirty="0"/>
          </a:p>
        </p:txBody>
      </p:sp>
      <p:sp>
        <p:nvSpPr>
          <p:cNvPr id="3" name="Subtitle 2"/>
          <p:cNvSpPr>
            <a:spLocks noGrp="1"/>
          </p:cNvSpPr>
          <p:nvPr>
            <p:ph type="subTitle" idx="1"/>
          </p:nvPr>
        </p:nvSpPr>
        <p:spPr/>
        <p:txBody>
          <a:bodyPr/>
          <a:lstStyle/>
          <a:p>
            <a:r>
              <a:rPr lang="en-US" dirty="0">
                <a:hlinkClick r:id="rId2"/>
              </a:rPr>
              <a:t>https://</a:t>
            </a:r>
            <a:r>
              <a:rPr lang="en-US" dirty="0" smtClean="0">
                <a:hlinkClick r:id="rId2"/>
              </a:rPr>
              <a:t>healthservices.atlassian.net/wiki/display/HSPC/Quick+Start+JavaScript+App+for+a+Provider</a:t>
            </a:r>
            <a:r>
              <a:rPr lang="en-US" dirty="0" smtClean="0"/>
              <a:t> </a:t>
            </a:r>
            <a:endParaRPr lang="en-US" dirty="0"/>
          </a:p>
        </p:txBody>
      </p:sp>
    </p:spTree>
    <p:extLst>
      <p:ext uri="{BB962C8B-B14F-4D97-AF65-F5344CB8AC3E}">
        <p14:creationId xmlns:p14="http://schemas.microsoft.com/office/powerpoint/2010/main" val="2283359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Developer </a:t>
            </a:r>
            <a:r>
              <a:rPr lang="en-US" sz="3600" dirty="0" smtClean="0"/>
              <a:t>Resources</a:t>
            </a:r>
            <a:endParaRPr lang="en-US" sz="3600" dirty="0"/>
          </a:p>
        </p:txBody>
      </p:sp>
      <p:sp>
        <p:nvSpPr>
          <p:cNvPr id="3" name="Content Placeholder 2"/>
          <p:cNvSpPr>
            <a:spLocks noGrp="1"/>
          </p:cNvSpPr>
          <p:nvPr>
            <p:ph idx="1"/>
          </p:nvPr>
        </p:nvSpPr>
        <p:spPr/>
        <p:txBody>
          <a:bodyPr>
            <a:noAutofit/>
          </a:bodyPr>
          <a:lstStyle/>
          <a:p>
            <a:r>
              <a:rPr lang="en-US" sz="1200" dirty="0"/>
              <a:t>HPSC</a:t>
            </a:r>
          </a:p>
          <a:p>
            <a:pPr lvl="1"/>
            <a:r>
              <a:rPr lang="en-US" sz="1200" dirty="0"/>
              <a:t>For </a:t>
            </a:r>
            <a:r>
              <a:rPr lang="en-US" sz="1200" dirty="0" smtClean="0"/>
              <a:t>Developers: </a:t>
            </a:r>
            <a:r>
              <a:rPr lang="en-US" sz="1200" dirty="0" smtClean="0">
                <a:hlinkClick r:id="rId2"/>
              </a:rPr>
              <a:t>http://developers.hspconsortium.org</a:t>
            </a:r>
            <a:endParaRPr lang="en-US" sz="1200" dirty="0" smtClean="0"/>
          </a:p>
          <a:p>
            <a:pPr lvl="1"/>
            <a:r>
              <a:rPr lang="en-US" sz="1200" dirty="0" smtClean="0"/>
              <a:t>HSPC Sandbox: </a:t>
            </a:r>
            <a:r>
              <a:rPr lang="en-US" sz="1200" dirty="0" smtClean="0">
                <a:hlinkClick r:id="rId3"/>
              </a:rPr>
              <a:t>http://sandbox.hspconsortium.org</a:t>
            </a:r>
            <a:endParaRPr lang="en-US" sz="1200" dirty="0" smtClean="0"/>
          </a:p>
          <a:p>
            <a:pPr lvl="1"/>
            <a:r>
              <a:rPr lang="en-US" sz="1200" dirty="0" smtClean="0"/>
              <a:t>HSPC Gallery: </a:t>
            </a:r>
            <a:r>
              <a:rPr lang="en-US" sz="1200" dirty="0" smtClean="0">
                <a:hlinkClick r:id="rId4"/>
              </a:rPr>
              <a:t>http://gallery.hspconsortium.org</a:t>
            </a:r>
            <a:r>
              <a:rPr lang="en-US" sz="1200" dirty="0" smtClean="0"/>
              <a:t> </a:t>
            </a:r>
          </a:p>
          <a:p>
            <a:pPr lvl="1"/>
            <a:r>
              <a:rPr lang="en-US" sz="1200" dirty="0" smtClean="0"/>
              <a:t>HSPC </a:t>
            </a:r>
            <a:r>
              <a:rPr lang="en-US" sz="1200" dirty="0"/>
              <a:t>general wiki: </a:t>
            </a:r>
            <a:r>
              <a:rPr lang="en-US" sz="1200" dirty="0">
                <a:hlinkClick r:id="rId5"/>
              </a:rPr>
              <a:t>https://healthservices.atlassian.net/wiki/</a:t>
            </a:r>
            <a:endParaRPr lang="en-US" sz="1200" dirty="0"/>
          </a:p>
          <a:p>
            <a:r>
              <a:rPr lang="en-US" sz="1200" dirty="0" smtClean="0"/>
              <a:t>HL7 </a:t>
            </a:r>
            <a:r>
              <a:rPr lang="en-US" sz="1200" dirty="0"/>
              <a:t>FHIR: </a:t>
            </a:r>
          </a:p>
          <a:p>
            <a:pPr lvl="1"/>
            <a:r>
              <a:rPr lang="en-US" sz="1200" dirty="0"/>
              <a:t>Main documentation: </a:t>
            </a:r>
            <a:r>
              <a:rPr lang="en-US" sz="1200" dirty="0">
                <a:hlinkClick r:id="rId6"/>
              </a:rPr>
              <a:t>http://www.hl7.org/fhir/</a:t>
            </a:r>
            <a:endParaRPr lang="en-US" sz="1200" dirty="0"/>
          </a:p>
          <a:p>
            <a:pPr lvl="1"/>
            <a:r>
              <a:rPr lang="en-US" sz="1200" dirty="0"/>
              <a:t>Resources List: </a:t>
            </a:r>
            <a:r>
              <a:rPr lang="en-US" sz="1200" u="sng" dirty="0">
                <a:hlinkClick r:id="rId7"/>
              </a:rPr>
              <a:t>https://www.hl7.org/fhir/resourcelist.html</a:t>
            </a:r>
            <a:endParaRPr lang="en-US" sz="1200" dirty="0"/>
          </a:p>
          <a:p>
            <a:r>
              <a:rPr lang="en-US" sz="1200" dirty="0"/>
              <a:t>SMART on FHIR</a:t>
            </a:r>
          </a:p>
          <a:p>
            <a:pPr lvl="1"/>
            <a:r>
              <a:rPr lang="en-US" sz="1200" dirty="0"/>
              <a:t>Main site: </a:t>
            </a:r>
            <a:r>
              <a:rPr lang="en-US" sz="1200" u="sng" dirty="0">
                <a:hlinkClick r:id="rId8"/>
              </a:rPr>
              <a:t>http://smarthealthit.org/smart-on-fhir/</a:t>
            </a:r>
            <a:endParaRPr lang="en-US" sz="1200" dirty="0"/>
          </a:p>
          <a:p>
            <a:pPr lvl="1"/>
            <a:r>
              <a:rPr lang="en-US" sz="1200" dirty="0"/>
              <a:t>General Documentation: </a:t>
            </a:r>
            <a:r>
              <a:rPr lang="en-US" sz="1200" u="sng" dirty="0">
                <a:hlinkClick r:id="rId9"/>
              </a:rPr>
              <a:t>http://docs.smarthealthit.org/</a:t>
            </a:r>
            <a:endParaRPr lang="en-US" sz="1200" dirty="0"/>
          </a:p>
          <a:p>
            <a:pPr lvl="1"/>
            <a:r>
              <a:rPr lang="en-US" sz="1200" dirty="0"/>
              <a:t>Security Documentation: </a:t>
            </a:r>
            <a:r>
              <a:rPr lang="en-US" sz="1200" u="sng" dirty="0">
                <a:hlinkClick r:id="rId10"/>
              </a:rPr>
              <a:t>http://docs.smarthealthit.org/authorization/scopes-and-launch-context</a:t>
            </a:r>
            <a:r>
              <a:rPr lang="en-US" sz="1200" u="sng" dirty="0" smtClean="0">
                <a:hlinkClick r:id="rId10"/>
              </a:rPr>
              <a:t>/</a:t>
            </a:r>
            <a:endParaRPr lang="en-US" sz="1200" dirty="0"/>
          </a:p>
        </p:txBody>
      </p:sp>
    </p:spTree>
    <p:extLst>
      <p:ext uri="{BB962C8B-B14F-4D97-AF65-F5344CB8AC3E}">
        <p14:creationId xmlns:p14="http://schemas.microsoft.com/office/powerpoint/2010/main" val="13345541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093" y="577418"/>
            <a:ext cx="3301594" cy="4402610"/>
          </a:xfrm>
          <a:prstGeom prst="rect">
            <a:avLst/>
          </a:prstGeom>
        </p:spPr>
      </p:pic>
      <p:sp>
        <p:nvSpPr>
          <p:cNvPr id="4" name="TextBox 3"/>
          <p:cNvSpPr txBox="1"/>
          <p:nvPr/>
        </p:nvSpPr>
        <p:spPr>
          <a:xfrm>
            <a:off x="706848" y="1847699"/>
            <a:ext cx="4177747" cy="1862048"/>
          </a:xfrm>
          <a:prstGeom prst="rect">
            <a:avLst/>
          </a:prstGeom>
          <a:noFill/>
        </p:spPr>
        <p:txBody>
          <a:bodyPr wrap="none" rtlCol="0">
            <a:spAutoFit/>
          </a:bodyPr>
          <a:lstStyle/>
          <a:p>
            <a:r>
              <a:rPr lang="en-US" sz="11500" dirty="0" smtClean="0">
                <a:solidFill>
                  <a:schemeClr val="accent1"/>
                </a:solidFill>
                <a:latin typeface="+mj-lt"/>
              </a:rPr>
              <a:t>Q &amp; A</a:t>
            </a:r>
            <a:endParaRPr lang="en-US" sz="11500" dirty="0">
              <a:solidFill>
                <a:schemeClr val="accent1"/>
              </a:solidFill>
              <a:latin typeface="+mj-lt"/>
            </a:endParaRPr>
          </a:p>
        </p:txBody>
      </p:sp>
    </p:spTree>
    <p:extLst>
      <p:ext uri="{BB962C8B-B14F-4D97-AF65-F5344CB8AC3E}">
        <p14:creationId xmlns:p14="http://schemas.microsoft.com/office/powerpoint/2010/main" val="4671532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62818" y="217380"/>
            <a:ext cx="5215405" cy="1227825"/>
          </a:xfrm>
          <a:prstGeom prst="roundRect">
            <a:avLst>
              <a:gd name="adj" fmla="val 4942"/>
            </a:avLst>
          </a:prstGeom>
          <a:solidFill>
            <a:schemeClr val="bg2">
              <a:lumMod val="50000"/>
            </a:schemeClr>
          </a:solidFill>
        </p:spPr>
        <p:style>
          <a:lnRef idx="3">
            <a:schemeClr val="lt1"/>
          </a:lnRef>
          <a:fillRef idx="1">
            <a:schemeClr val="accent5"/>
          </a:fillRef>
          <a:effectRef idx="1">
            <a:schemeClr val="accent5"/>
          </a:effectRef>
          <a:fontRef idx="minor">
            <a:schemeClr val="lt1"/>
          </a:fontRef>
        </p:style>
        <p:txBody>
          <a:bodyPr vert="vert270" rtlCol="0" anchor="t"/>
          <a:lstStyle/>
          <a:p>
            <a:pPr algn="ctr"/>
            <a:r>
              <a:rPr lang="en-US" sz="1200" dirty="0" smtClean="0"/>
              <a:t>HSPC Compliant Apps</a:t>
            </a:r>
            <a:endParaRPr lang="en-US" sz="1200" dirty="0"/>
          </a:p>
        </p:txBody>
      </p:sp>
      <p:sp>
        <p:nvSpPr>
          <p:cNvPr id="3" name="Rounded Rectangle 2"/>
          <p:cNvSpPr/>
          <p:nvPr/>
        </p:nvSpPr>
        <p:spPr>
          <a:xfrm>
            <a:off x="3662818" y="1943027"/>
            <a:ext cx="5106017" cy="1981785"/>
          </a:xfrm>
          <a:prstGeom prst="roundRect">
            <a:avLst>
              <a:gd name="adj" fmla="val 4942"/>
            </a:avLst>
          </a:prstGeom>
          <a:solidFill>
            <a:schemeClr val="bg2">
              <a:lumMod val="50000"/>
            </a:schemeClr>
          </a:solidFill>
        </p:spPr>
        <p:style>
          <a:lnRef idx="3">
            <a:schemeClr val="lt1"/>
          </a:lnRef>
          <a:fillRef idx="1">
            <a:schemeClr val="accent5"/>
          </a:fillRef>
          <a:effectRef idx="1">
            <a:schemeClr val="accent5"/>
          </a:effectRef>
          <a:fontRef idx="minor">
            <a:schemeClr val="lt1"/>
          </a:fontRef>
        </p:style>
        <p:txBody>
          <a:bodyPr vert="vert270" rtlCol="0" anchor="t"/>
          <a:lstStyle/>
          <a:p>
            <a:pPr algn="ctr"/>
            <a:r>
              <a:rPr lang="en-US" sz="1200" dirty="0" smtClean="0"/>
              <a:t>Common API: Data, Security, Identity, etc.</a:t>
            </a:r>
            <a:endParaRPr lang="en-US" sz="1200" dirty="0"/>
          </a:p>
        </p:txBody>
      </p:sp>
      <p:sp>
        <p:nvSpPr>
          <p:cNvPr id="4" name="Rounded Rectangle 3"/>
          <p:cNvSpPr/>
          <p:nvPr/>
        </p:nvSpPr>
        <p:spPr>
          <a:xfrm>
            <a:off x="3662818" y="4470493"/>
            <a:ext cx="5215405" cy="1146973"/>
          </a:xfrm>
          <a:prstGeom prst="roundRect">
            <a:avLst>
              <a:gd name="adj" fmla="val 5680"/>
            </a:avLst>
          </a:prstGeom>
          <a:solidFill>
            <a:schemeClr val="bg2">
              <a:lumMod val="50000"/>
            </a:schemeClr>
          </a:solidFill>
        </p:spPr>
        <p:style>
          <a:lnRef idx="3">
            <a:schemeClr val="lt1"/>
          </a:lnRef>
          <a:fillRef idx="1">
            <a:schemeClr val="accent5"/>
          </a:fillRef>
          <a:effectRef idx="1">
            <a:schemeClr val="accent5"/>
          </a:effectRef>
          <a:fontRef idx="minor">
            <a:schemeClr val="lt1"/>
          </a:fontRef>
        </p:style>
        <p:txBody>
          <a:bodyPr vert="vert270" rtlCol="0" anchor="t"/>
          <a:lstStyle/>
          <a:p>
            <a:pPr algn="ctr"/>
            <a:r>
              <a:rPr lang="en-US" sz="1200" dirty="0" smtClean="0"/>
              <a:t>Identity,</a:t>
            </a:r>
          </a:p>
          <a:p>
            <a:pPr algn="ctr"/>
            <a:r>
              <a:rPr lang="en-US" sz="1200" dirty="0" smtClean="0"/>
              <a:t>Authorization,</a:t>
            </a:r>
          </a:p>
          <a:p>
            <a:pPr algn="ctr"/>
            <a:r>
              <a:rPr lang="en-US" sz="1200" dirty="0" smtClean="0"/>
              <a:t>&amp; Data Provider</a:t>
            </a:r>
            <a:endParaRPr lang="en-US" sz="1200" dirty="0"/>
          </a:p>
        </p:txBody>
      </p:sp>
      <p:sp>
        <p:nvSpPr>
          <p:cNvPr id="5" name="Rounded Rectangle 4"/>
          <p:cNvSpPr/>
          <p:nvPr/>
        </p:nvSpPr>
        <p:spPr>
          <a:xfrm>
            <a:off x="4578470" y="4558444"/>
            <a:ext cx="4133879" cy="1000567"/>
          </a:xfrm>
          <a:prstGeom prst="roundRect">
            <a:avLst>
              <a:gd name="adj" fmla="val 0"/>
            </a:avLst>
          </a:prstGeom>
          <a:ln w="6350" cmpd="sng">
            <a:solidFill>
              <a:schemeClr val="bg1">
                <a:lumMod val="8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pic>
        <p:nvPicPr>
          <p:cNvPr id="6" name="Picture 5"/>
          <p:cNvPicPr>
            <a:picLocks noChangeAspect="1"/>
          </p:cNvPicPr>
          <p:nvPr/>
        </p:nvPicPr>
        <p:blipFill>
          <a:blip r:embed="rId2"/>
          <a:stretch>
            <a:fillRect/>
          </a:stretch>
        </p:blipFill>
        <p:spPr>
          <a:xfrm>
            <a:off x="6100150" y="5011573"/>
            <a:ext cx="1288956" cy="373119"/>
          </a:xfrm>
          <a:prstGeom prst="rect">
            <a:avLst/>
          </a:prstGeom>
        </p:spPr>
      </p:pic>
      <p:grpSp>
        <p:nvGrpSpPr>
          <p:cNvPr id="7" name="Group 6"/>
          <p:cNvGrpSpPr/>
          <p:nvPr/>
        </p:nvGrpSpPr>
        <p:grpSpPr>
          <a:xfrm>
            <a:off x="4564448" y="2060581"/>
            <a:ext cx="4133879" cy="1768590"/>
            <a:chOff x="224454" y="1888274"/>
            <a:chExt cx="4133879" cy="1768590"/>
          </a:xfrm>
        </p:grpSpPr>
        <p:sp>
          <p:nvSpPr>
            <p:cNvPr id="8" name="Rounded Rectangle 7"/>
            <p:cNvSpPr/>
            <p:nvPr/>
          </p:nvSpPr>
          <p:spPr>
            <a:xfrm>
              <a:off x="224454" y="1888274"/>
              <a:ext cx="4133879" cy="1768590"/>
            </a:xfrm>
            <a:prstGeom prst="roundRect">
              <a:avLst>
                <a:gd name="adj" fmla="val 0"/>
              </a:avLst>
            </a:prstGeom>
            <a:ln w="6350" cmpd="sng">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940" t="15187" r="5581" b="15277"/>
            <a:stretch/>
          </p:blipFill>
          <p:spPr>
            <a:xfrm>
              <a:off x="1294520" y="3243847"/>
              <a:ext cx="1249102" cy="39267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92" y="2570682"/>
              <a:ext cx="605256" cy="605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42" y="1958224"/>
              <a:ext cx="1118668" cy="49792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3160" y="1995656"/>
              <a:ext cx="1376175" cy="40503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211" y="2537091"/>
              <a:ext cx="652053" cy="65205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894" y="2680854"/>
              <a:ext cx="602683" cy="59782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3482" y="2766332"/>
              <a:ext cx="1021868" cy="395974"/>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4512" y="2074768"/>
              <a:ext cx="1229605" cy="526974"/>
            </a:xfrm>
            <a:prstGeom prst="rect">
              <a:avLst/>
            </a:prstGeom>
          </p:spPr>
        </p:pic>
        <p:sp>
          <p:nvSpPr>
            <p:cNvPr id="17" name="TextBox 16"/>
            <p:cNvSpPr txBox="1"/>
            <p:nvPr/>
          </p:nvSpPr>
          <p:spPr>
            <a:xfrm>
              <a:off x="455082" y="3259063"/>
              <a:ext cx="769441" cy="369332"/>
            </a:xfrm>
            <a:prstGeom prst="rect">
              <a:avLst/>
            </a:prstGeom>
            <a:noFill/>
          </p:spPr>
          <p:txBody>
            <a:bodyPr wrap="none" rtlCol="0">
              <a:spAutoFit/>
            </a:bodyPr>
            <a:lstStyle/>
            <a:p>
              <a:r>
                <a:rPr lang="en-US" b="1" smtClean="0"/>
                <a:t>REST</a:t>
              </a:r>
              <a:endParaRPr lang="en-US" b="1"/>
            </a:p>
          </p:txBody>
        </p:sp>
        <p:grpSp>
          <p:nvGrpSpPr>
            <p:cNvPr id="18" name="Group 17"/>
            <p:cNvGrpSpPr/>
            <p:nvPr/>
          </p:nvGrpSpPr>
          <p:grpSpPr>
            <a:xfrm>
              <a:off x="1435757" y="1985689"/>
              <a:ext cx="938758" cy="886779"/>
              <a:chOff x="2402980" y="1924067"/>
              <a:chExt cx="875309" cy="826847"/>
            </a:xfrm>
          </p:grpSpPr>
          <p:pic>
            <p:nvPicPr>
              <p:cNvPr id="20" name="Picture 19"/>
              <p:cNvPicPr>
                <a:picLocks noChangeAspect="1"/>
              </p:cNvPicPr>
              <p:nvPr/>
            </p:nvPicPr>
            <p:blipFill>
              <a:blip r:embed="rId11"/>
              <a:stretch>
                <a:fillRect/>
              </a:stretch>
            </p:blipFill>
            <p:spPr>
              <a:xfrm>
                <a:off x="2486850" y="1924067"/>
                <a:ext cx="791439" cy="426960"/>
              </a:xfrm>
              <a:prstGeom prst="rect">
                <a:avLst/>
              </a:prstGeom>
            </p:spPr>
          </p:pic>
          <p:pic>
            <p:nvPicPr>
              <p:cNvPr id="21" name="Picture 20"/>
              <p:cNvPicPr>
                <a:picLocks noChangeAspect="1"/>
              </p:cNvPicPr>
              <p:nvPr/>
            </p:nvPicPr>
            <p:blipFill>
              <a:blip r:embed="rId12"/>
              <a:stretch>
                <a:fillRect/>
              </a:stretch>
            </p:blipFill>
            <p:spPr>
              <a:xfrm>
                <a:off x="2402980" y="2412940"/>
                <a:ext cx="844932" cy="337974"/>
              </a:xfrm>
              <a:prstGeom prst="rect">
                <a:avLst/>
              </a:prstGeom>
            </p:spPr>
          </p:pic>
          <p:sp>
            <p:nvSpPr>
              <p:cNvPr id="22" name="TextBox 21"/>
              <p:cNvSpPr txBox="1"/>
              <p:nvPr/>
            </p:nvSpPr>
            <p:spPr>
              <a:xfrm>
                <a:off x="2618803" y="2337219"/>
                <a:ext cx="354533" cy="258278"/>
              </a:xfrm>
              <a:prstGeom prst="rect">
                <a:avLst/>
              </a:prstGeom>
              <a:noFill/>
            </p:spPr>
            <p:txBody>
              <a:bodyPr wrap="none" rtlCol="0">
                <a:spAutoFit/>
              </a:bodyPr>
              <a:lstStyle/>
              <a:p>
                <a:pPr algn="ctr"/>
                <a:r>
                  <a:rPr lang="en-US" sz="1200" dirty="0">
                    <a:solidFill>
                      <a:schemeClr val="tx1">
                        <a:lumMod val="65000"/>
                        <a:lumOff val="35000"/>
                      </a:schemeClr>
                    </a:solidFill>
                    <a:latin typeface="Open Sans" charset="0"/>
                    <a:ea typeface="Open Sans" charset="0"/>
                    <a:cs typeface="Open Sans" charset="0"/>
                  </a:rPr>
                  <a:t>on</a:t>
                </a:r>
                <a:endParaRPr lang="en-US" dirty="0">
                  <a:solidFill>
                    <a:schemeClr val="tx1">
                      <a:lumMod val="65000"/>
                      <a:lumOff val="35000"/>
                    </a:schemeClr>
                  </a:solidFill>
                  <a:latin typeface="Open Sans" charset="0"/>
                  <a:ea typeface="Open Sans" charset="0"/>
                  <a:cs typeface="Open Sans" charset="0"/>
                </a:endParaRPr>
              </a:p>
            </p:txBody>
          </p:sp>
        </p:grpSp>
        <p:sp>
          <p:nvSpPr>
            <p:cNvPr id="19" name="TextBox 18"/>
            <p:cNvSpPr txBox="1"/>
            <p:nvPr/>
          </p:nvSpPr>
          <p:spPr>
            <a:xfrm>
              <a:off x="3038579" y="3223056"/>
              <a:ext cx="1186543" cy="400110"/>
            </a:xfrm>
            <a:prstGeom prst="rect">
              <a:avLst/>
            </a:prstGeom>
            <a:noFill/>
          </p:spPr>
          <p:txBody>
            <a:bodyPr wrap="none" rtlCol="0">
              <a:spAutoFit/>
            </a:bodyPr>
            <a:lstStyle/>
            <a:p>
              <a:pPr algn="r"/>
              <a:r>
                <a:rPr lang="en-US" sz="2000" b="1" dirty="0" err="1" smtClean="0"/>
                <a:t>RxNorm</a:t>
              </a:r>
              <a:endParaRPr lang="en-US" sz="2000" b="1" dirty="0"/>
            </a:p>
          </p:txBody>
        </p:sp>
      </p:grpSp>
      <p:sp>
        <p:nvSpPr>
          <p:cNvPr id="23" name="Down Arrow 22"/>
          <p:cNvSpPr/>
          <p:nvPr/>
        </p:nvSpPr>
        <p:spPr>
          <a:xfrm>
            <a:off x="5554418" y="1468370"/>
            <a:ext cx="2153938" cy="462378"/>
          </a:xfrm>
          <a:prstGeom prst="downArrow">
            <a:avLst>
              <a:gd name="adj1" fmla="val 78108"/>
              <a:gd name="adj2" fmla="val 53456"/>
            </a:avLst>
          </a:prstGeom>
          <a:solidFill>
            <a:schemeClr val="bg1">
              <a:lumMod val="95000"/>
            </a:schemeClr>
          </a:solidFill>
          <a:ln w="6350"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900" dirty="0" smtClean="0">
                <a:solidFill>
                  <a:schemeClr val="tx1"/>
                </a:solidFill>
              </a:rPr>
              <a:t>Apps Integrate Using a Common API</a:t>
            </a:r>
            <a:endParaRPr lang="en-US" sz="900" dirty="0">
              <a:solidFill>
                <a:schemeClr val="tx1"/>
              </a:solidFill>
            </a:endParaRPr>
          </a:p>
        </p:txBody>
      </p:sp>
      <p:grpSp>
        <p:nvGrpSpPr>
          <p:cNvPr id="24" name="Group 23"/>
          <p:cNvGrpSpPr/>
          <p:nvPr/>
        </p:nvGrpSpPr>
        <p:grpSpPr>
          <a:xfrm>
            <a:off x="339337" y="1943027"/>
            <a:ext cx="3286280" cy="1981785"/>
            <a:chOff x="6160601" y="1843891"/>
            <a:chExt cx="3286280" cy="1981785"/>
          </a:xfrm>
        </p:grpSpPr>
        <p:sp>
          <p:nvSpPr>
            <p:cNvPr id="25" name="Rounded Rectangle 24"/>
            <p:cNvSpPr/>
            <p:nvPr/>
          </p:nvSpPr>
          <p:spPr>
            <a:xfrm>
              <a:off x="6160601" y="1843891"/>
              <a:ext cx="2579712" cy="1981785"/>
            </a:xfrm>
            <a:prstGeom prst="roundRect">
              <a:avLst>
                <a:gd name="adj" fmla="val 3499"/>
              </a:avLst>
            </a:prstGeom>
            <a:solidFill>
              <a:schemeClr val="bg2">
                <a:lumMod val="50000"/>
              </a:schemeClr>
            </a:solidFill>
          </p:spPr>
          <p:style>
            <a:lnRef idx="3">
              <a:schemeClr val="lt1"/>
            </a:lnRef>
            <a:fillRef idx="1">
              <a:schemeClr val="accent5"/>
            </a:fillRef>
            <a:effectRef idx="1">
              <a:schemeClr val="accent5"/>
            </a:effectRef>
            <a:fontRef idx="minor">
              <a:schemeClr val="lt1"/>
            </a:fontRef>
          </p:style>
          <p:txBody>
            <a:bodyPr vert="horz" rtlCol="0" anchor="t"/>
            <a:lstStyle/>
            <a:p>
              <a:pPr algn="ctr"/>
              <a:r>
                <a:rPr lang="en-US" sz="1200" dirty="0" smtClean="0"/>
                <a:t>Development Libraries</a:t>
              </a:r>
              <a:endParaRPr lang="en-US" sz="1200" dirty="0"/>
            </a:p>
          </p:txBody>
        </p:sp>
        <p:grpSp>
          <p:nvGrpSpPr>
            <p:cNvPr id="26" name="Group 25"/>
            <p:cNvGrpSpPr/>
            <p:nvPr/>
          </p:nvGrpSpPr>
          <p:grpSpPr>
            <a:xfrm>
              <a:off x="6266664" y="2180060"/>
              <a:ext cx="3180217" cy="1561753"/>
              <a:chOff x="6968448" y="3874272"/>
              <a:chExt cx="3180217" cy="1561753"/>
            </a:xfrm>
          </p:grpSpPr>
          <p:grpSp>
            <p:nvGrpSpPr>
              <p:cNvPr id="27" name="Group 26"/>
              <p:cNvGrpSpPr/>
              <p:nvPr/>
            </p:nvGrpSpPr>
            <p:grpSpPr>
              <a:xfrm>
                <a:off x="6968448" y="3874272"/>
                <a:ext cx="2430658" cy="1561753"/>
                <a:chOff x="4710782" y="3065641"/>
                <a:chExt cx="2430658" cy="1561753"/>
              </a:xfrm>
            </p:grpSpPr>
            <p:sp>
              <p:nvSpPr>
                <p:cNvPr id="29" name="Rounded Rectangle 28"/>
                <p:cNvSpPr/>
                <p:nvPr/>
              </p:nvSpPr>
              <p:spPr>
                <a:xfrm>
                  <a:off x="4710782" y="3065641"/>
                  <a:ext cx="2376719" cy="1561753"/>
                </a:xfrm>
                <a:prstGeom prst="roundRect">
                  <a:avLst>
                    <a:gd name="adj" fmla="val 0"/>
                  </a:avLst>
                </a:prstGeom>
                <a:ln w="6350" cmpd="sng">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36143" y="4201963"/>
                  <a:ext cx="1387845" cy="411213"/>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91875" y="3866606"/>
                  <a:ext cx="788059" cy="682985"/>
                </a:xfrm>
                <a:prstGeom prst="rect">
                  <a:avLst/>
                </a:prstGeom>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99541" y="3169271"/>
                  <a:ext cx="941899" cy="941899"/>
                </a:xfrm>
                <a:prstGeom prst="rect">
                  <a:avLst/>
                </a:prstGeom>
              </p:spPr>
            </p:pic>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3846" y="3121842"/>
                  <a:ext cx="844510" cy="844510"/>
                </a:xfrm>
                <a:prstGeom prst="rect">
                  <a:avLst/>
                </a:prstGeom>
              </p:spPr>
            </p:pic>
            <p:pic>
              <p:nvPicPr>
                <p:cNvPr id="34" name="Picture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63201" y="3291693"/>
                  <a:ext cx="890949" cy="379772"/>
                </a:xfrm>
                <a:prstGeom prst="rect">
                  <a:avLst/>
                </a:prstGeom>
              </p:spPr>
            </p:pic>
          </p:grpSp>
          <p:sp>
            <p:nvSpPr>
              <p:cNvPr id="28" name="Down Arrow 27"/>
              <p:cNvSpPr/>
              <p:nvPr/>
            </p:nvSpPr>
            <p:spPr>
              <a:xfrm rot="5400000">
                <a:off x="9495210" y="4062823"/>
                <a:ext cx="643826" cy="663085"/>
              </a:xfrm>
              <a:prstGeom prst="downArrow">
                <a:avLst>
                  <a:gd name="adj1" fmla="val 59030"/>
                  <a:gd name="adj2" fmla="val 55567"/>
                </a:avLst>
              </a:prstGeom>
              <a:solidFill>
                <a:schemeClr val="bg1">
                  <a:lumMod val="95000"/>
                </a:schemeClr>
              </a:solidFill>
              <a:ln w="6350"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vert="vert270" rtlCol="0" anchor="ctr"/>
              <a:lstStyle/>
              <a:p>
                <a:r>
                  <a:rPr lang="en-US" sz="900" dirty="0" smtClean="0">
                    <a:solidFill>
                      <a:schemeClr val="tx1"/>
                    </a:solidFill>
                  </a:rPr>
                  <a:t>Using</a:t>
                </a:r>
                <a:endParaRPr lang="en-US" sz="900" dirty="0">
                  <a:solidFill>
                    <a:schemeClr val="tx1"/>
                  </a:solidFill>
                </a:endParaRPr>
              </a:p>
            </p:txBody>
          </p:sp>
        </p:grpSp>
      </p:grpSp>
      <p:grpSp>
        <p:nvGrpSpPr>
          <p:cNvPr id="35" name="Group 34"/>
          <p:cNvGrpSpPr/>
          <p:nvPr/>
        </p:nvGrpSpPr>
        <p:grpSpPr>
          <a:xfrm>
            <a:off x="4564449" y="282793"/>
            <a:ext cx="4161922" cy="1092789"/>
            <a:chOff x="526963" y="352823"/>
            <a:chExt cx="4161922" cy="1092789"/>
          </a:xfrm>
        </p:grpSpPr>
        <p:sp>
          <p:nvSpPr>
            <p:cNvPr id="36" name="Rounded Rectangle 35"/>
            <p:cNvSpPr/>
            <p:nvPr/>
          </p:nvSpPr>
          <p:spPr>
            <a:xfrm>
              <a:off x="526963" y="352823"/>
              <a:ext cx="4161922" cy="1092789"/>
            </a:xfrm>
            <a:prstGeom prst="roundRect">
              <a:avLst>
                <a:gd name="adj" fmla="val 0"/>
              </a:avLst>
            </a:prstGeom>
            <a:ln w="6350" cmpd="sng">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dirty="0"/>
            </a:p>
          </p:txBody>
        </p:sp>
        <p:pic>
          <p:nvPicPr>
            <p:cNvPr id="37" name="Picture 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8834" y="557555"/>
              <a:ext cx="1077791" cy="808343"/>
            </a:xfrm>
            <a:prstGeom prst="rect">
              <a:avLst/>
            </a:prstGeom>
          </p:spPr>
        </p:pic>
        <p:pic>
          <p:nvPicPr>
            <p:cNvPr id="38" name="Picture 3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3411" y="557992"/>
              <a:ext cx="1135622" cy="798721"/>
            </a:xfrm>
            <a:prstGeom prst="rect">
              <a:avLst/>
            </a:prstGeom>
          </p:spPr>
        </p:pic>
        <p:pic>
          <p:nvPicPr>
            <p:cNvPr id="39" name="Picture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08575" y="451537"/>
              <a:ext cx="1328259" cy="810238"/>
            </a:xfrm>
            <a:prstGeom prst="rect">
              <a:avLst/>
            </a:prstGeom>
          </p:spPr>
        </p:pic>
      </p:grpSp>
      <p:sp>
        <p:nvSpPr>
          <p:cNvPr id="40" name="Down Arrow 39"/>
          <p:cNvSpPr/>
          <p:nvPr/>
        </p:nvSpPr>
        <p:spPr>
          <a:xfrm>
            <a:off x="5554418" y="3946518"/>
            <a:ext cx="2153938" cy="503069"/>
          </a:xfrm>
          <a:prstGeom prst="downArrow">
            <a:avLst>
              <a:gd name="adj1" fmla="val 78108"/>
              <a:gd name="adj2" fmla="val 53456"/>
            </a:avLst>
          </a:prstGeom>
          <a:solidFill>
            <a:schemeClr val="bg1">
              <a:lumMod val="95000"/>
            </a:schemeClr>
          </a:solidFill>
          <a:ln w="6350" cmpd="sng">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900" dirty="0" smtClean="0">
                <a:solidFill>
                  <a:schemeClr val="tx1"/>
                </a:solidFill>
              </a:rPr>
              <a:t>To Supporting Platforms/EHRs</a:t>
            </a:r>
            <a:endParaRPr lang="en-US" sz="900" dirty="0">
              <a:solidFill>
                <a:schemeClr val="tx1"/>
              </a:solidFill>
            </a:endParaRPr>
          </a:p>
        </p:txBody>
      </p:sp>
      <p:sp>
        <p:nvSpPr>
          <p:cNvPr id="41" name="TextBox 40"/>
          <p:cNvSpPr txBox="1"/>
          <p:nvPr/>
        </p:nvSpPr>
        <p:spPr>
          <a:xfrm>
            <a:off x="137600" y="1123405"/>
            <a:ext cx="3525218" cy="707886"/>
          </a:xfrm>
          <a:prstGeom prst="rect">
            <a:avLst/>
          </a:prstGeom>
          <a:noFill/>
        </p:spPr>
        <p:txBody>
          <a:bodyPr wrap="square" rtlCol="0">
            <a:spAutoFit/>
          </a:bodyPr>
          <a:lstStyle/>
          <a:p>
            <a:r>
              <a:rPr lang="en-US" sz="2000" dirty="0" smtClean="0">
                <a:solidFill>
                  <a:schemeClr val="accent1"/>
                </a:solidFill>
                <a:latin typeface="+mj-lt"/>
              </a:rPr>
              <a:t>Template Libraries to Speed </a:t>
            </a:r>
            <a:r>
              <a:rPr lang="en-US" sz="2000" smtClean="0">
                <a:solidFill>
                  <a:schemeClr val="accent1"/>
                </a:solidFill>
                <a:latin typeface="+mj-lt"/>
              </a:rPr>
              <a:t>Application Development</a:t>
            </a:r>
            <a:endParaRPr lang="en-US" sz="2000" dirty="0">
              <a:solidFill>
                <a:schemeClr val="accent1"/>
              </a:solidFill>
              <a:latin typeface="+mj-lt"/>
            </a:endParaRPr>
          </a:p>
        </p:txBody>
      </p:sp>
      <p:pic>
        <p:nvPicPr>
          <p:cNvPr id="42" name="Picture 4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62352" y="4658247"/>
            <a:ext cx="1175209" cy="274215"/>
          </a:xfrm>
          <a:prstGeom prst="rect">
            <a:avLst/>
          </a:prstGeom>
        </p:spPr>
      </p:pic>
      <p:pic>
        <p:nvPicPr>
          <p:cNvPr id="43" name="Picture 4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05761" y="4620885"/>
            <a:ext cx="1107715" cy="280252"/>
          </a:xfrm>
          <a:prstGeom prst="rect">
            <a:avLst/>
          </a:prstGeom>
        </p:spPr>
      </p:pic>
      <p:pic>
        <p:nvPicPr>
          <p:cNvPr id="44" name="Picture 4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48062" y="4670973"/>
            <a:ext cx="1277379" cy="175889"/>
          </a:xfrm>
          <a:prstGeom prst="rect">
            <a:avLst/>
          </a:prstGeom>
        </p:spPr>
      </p:pic>
      <p:pic>
        <p:nvPicPr>
          <p:cNvPr id="45" name="Picture 4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07421" y="4925751"/>
            <a:ext cx="883281" cy="595331"/>
          </a:xfrm>
          <a:prstGeom prst="rect">
            <a:avLst/>
          </a:prstGeom>
        </p:spPr>
      </p:pic>
      <p:pic>
        <p:nvPicPr>
          <p:cNvPr id="46" name="Picture 45"/>
          <p:cNvPicPr>
            <a:picLocks noChangeAspect="1"/>
          </p:cNvPicPr>
          <p:nvPr/>
        </p:nvPicPr>
        <p:blipFill>
          <a:blip r:embed="rId11"/>
          <a:stretch>
            <a:fillRect/>
          </a:stretch>
        </p:blipFill>
        <p:spPr>
          <a:xfrm>
            <a:off x="7451743" y="5021315"/>
            <a:ext cx="848808" cy="457907"/>
          </a:xfrm>
          <a:prstGeom prst="rect">
            <a:avLst/>
          </a:prstGeom>
        </p:spPr>
      </p:pic>
    </p:spTree>
    <p:extLst>
      <p:ext uri="{BB962C8B-B14F-4D97-AF65-F5344CB8AC3E}">
        <p14:creationId xmlns:p14="http://schemas.microsoft.com/office/powerpoint/2010/main" val="6328038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9647"/>
            <a:ext cx="8042276" cy="1011742"/>
          </a:xfrm>
        </p:spPr>
        <p:txBody>
          <a:bodyPr/>
          <a:lstStyle/>
          <a:p>
            <a:r>
              <a:rPr lang="en-US" sz="4400" dirty="0" smtClean="0"/>
              <a:t>Phase 1 vs. Phase 2</a:t>
            </a:r>
            <a:endParaRPr lang="en-US" sz="4400" dirty="0"/>
          </a:p>
        </p:txBody>
      </p:sp>
      <p:sp>
        <p:nvSpPr>
          <p:cNvPr id="4" name="Rounded Rectangle 3"/>
          <p:cNvSpPr/>
          <p:nvPr/>
        </p:nvSpPr>
        <p:spPr>
          <a:xfrm>
            <a:off x="898527" y="1259533"/>
            <a:ext cx="3292475" cy="4265162"/>
          </a:xfrm>
          <a:prstGeom prst="roundRect">
            <a:avLst/>
          </a:prstGeom>
          <a:noFill/>
          <a:ln w="9525">
            <a:solidFill>
              <a:schemeClr val="accent1"/>
            </a:solidFill>
          </a:ln>
        </p:spPr>
        <p:txBody>
          <a:bodyPr tIns="365760"/>
          <a:lstStyle/>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Semantically Interoperable Data Exchange</a:t>
            </a:r>
          </a:p>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Data Access Authorization</a:t>
            </a:r>
          </a:p>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Launch Context Sharing</a:t>
            </a:r>
          </a:p>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EHR or EMR embedded application launching</a:t>
            </a:r>
          </a:p>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Event based applications and applications that run outside of the EHR or EMR.</a:t>
            </a:r>
          </a:p>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Simple </a:t>
            </a:r>
            <a:r>
              <a:rPr lang="en-US" sz="1400" dirty="0" err="1">
                <a:solidFill>
                  <a:schemeClr val="accent1">
                    <a:lumMod val="50000"/>
                  </a:schemeClr>
                </a:solidFill>
                <a:latin typeface="+mj-lt"/>
                <a:cs typeface="Arial" charset="0"/>
              </a:rPr>
              <a:t>Eventing</a:t>
            </a:r>
            <a:r>
              <a:rPr lang="en-US" sz="1400" dirty="0">
                <a:solidFill>
                  <a:schemeClr val="accent1">
                    <a:lumMod val="50000"/>
                  </a:schemeClr>
                </a:solidFill>
                <a:latin typeface="+mj-lt"/>
                <a:cs typeface="Arial" charset="0"/>
              </a:rPr>
              <a:t> &amp; Alerting</a:t>
            </a:r>
          </a:p>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User Notification &amp; Messaging</a:t>
            </a:r>
          </a:p>
          <a:p>
            <a:pPr algn="ctr">
              <a:spcAft>
                <a:spcPts val="600"/>
              </a:spcAft>
              <a:defRPr/>
            </a:pPr>
            <a:endParaRPr lang="en-US" sz="1400" b="1" dirty="0">
              <a:solidFill>
                <a:schemeClr val="accent1">
                  <a:lumMod val="50000"/>
                </a:schemeClr>
              </a:solidFill>
              <a:latin typeface="+mj-lt"/>
            </a:endParaRPr>
          </a:p>
          <a:p>
            <a:pPr algn="ctr">
              <a:spcAft>
                <a:spcPts val="600"/>
              </a:spcAft>
              <a:defRPr/>
            </a:pPr>
            <a:endParaRPr lang="en-US" sz="1400" b="1" dirty="0">
              <a:solidFill>
                <a:schemeClr val="accent1">
                  <a:lumMod val="50000"/>
                </a:schemeClr>
              </a:solidFill>
              <a:latin typeface="+mj-lt"/>
            </a:endParaRPr>
          </a:p>
          <a:p>
            <a:pPr algn="ctr">
              <a:spcAft>
                <a:spcPts val="600"/>
              </a:spcAft>
              <a:defRPr/>
            </a:pPr>
            <a:endParaRPr lang="en-US" sz="1400" b="1" dirty="0">
              <a:solidFill>
                <a:schemeClr val="accent1">
                  <a:lumMod val="50000"/>
                </a:schemeClr>
              </a:solidFill>
              <a:latin typeface="+mj-lt"/>
            </a:endParaRPr>
          </a:p>
          <a:p>
            <a:pPr algn="ctr">
              <a:spcAft>
                <a:spcPts val="600"/>
              </a:spcAft>
              <a:defRPr/>
            </a:pPr>
            <a:endParaRPr lang="en-US" sz="100" b="1" dirty="0">
              <a:solidFill>
                <a:schemeClr val="accent1">
                  <a:lumMod val="50000"/>
                </a:schemeClr>
              </a:solidFill>
              <a:latin typeface="+mj-lt"/>
            </a:endParaRPr>
          </a:p>
          <a:p>
            <a:pPr algn="ctr">
              <a:spcAft>
                <a:spcPts val="600"/>
              </a:spcAft>
              <a:defRPr/>
            </a:pPr>
            <a:r>
              <a:rPr lang="en-US" sz="1400" b="1" dirty="0">
                <a:solidFill>
                  <a:schemeClr val="accent1">
                    <a:lumMod val="50000"/>
                  </a:schemeClr>
                </a:solidFill>
                <a:latin typeface="+mj-lt"/>
                <a:cs typeface="Arial" charset="0"/>
              </a:rPr>
              <a:t/>
            </a:r>
            <a:br>
              <a:rPr lang="en-US" sz="1400" b="1" dirty="0">
                <a:solidFill>
                  <a:schemeClr val="accent1">
                    <a:lumMod val="50000"/>
                  </a:schemeClr>
                </a:solidFill>
                <a:latin typeface="+mj-lt"/>
                <a:cs typeface="Arial" charset="0"/>
              </a:rPr>
            </a:br>
            <a:r>
              <a:rPr lang="en-US" sz="1400" b="1" dirty="0">
                <a:solidFill>
                  <a:schemeClr val="accent1">
                    <a:lumMod val="50000"/>
                  </a:schemeClr>
                </a:solidFill>
                <a:latin typeface="+mj-lt"/>
                <a:cs typeface="Arial" charset="0"/>
              </a:rPr>
              <a:t/>
            </a:r>
            <a:br>
              <a:rPr lang="en-US" sz="1400" b="1" dirty="0">
                <a:solidFill>
                  <a:schemeClr val="accent1">
                    <a:lumMod val="50000"/>
                  </a:schemeClr>
                </a:solidFill>
                <a:latin typeface="+mj-lt"/>
                <a:cs typeface="Arial" charset="0"/>
              </a:rPr>
            </a:br>
            <a:endParaRPr lang="en-US" sz="1400" dirty="0">
              <a:solidFill>
                <a:schemeClr val="accent1">
                  <a:lumMod val="50000"/>
                </a:schemeClr>
              </a:solidFill>
              <a:latin typeface="+mj-lt"/>
              <a:cs typeface="Arial" charset="0"/>
            </a:endParaRPr>
          </a:p>
        </p:txBody>
      </p:sp>
      <p:sp>
        <p:nvSpPr>
          <p:cNvPr id="5" name="Rounded Rectangle 4"/>
          <p:cNvSpPr/>
          <p:nvPr/>
        </p:nvSpPr>
        <p:spPr>
          <a:xfrm>
            <a:off x="5089527" y="1259533"/>
            <a:ext cx="3292475" cy="4265162"/>
          </a:xfrm>
          <a:prstGeom prst="roundRect">
            <a:avLst/>
          </a:prstGeom>
          <a:noFill/>
          <a:ln w="9525">
            <a:solidFill>
              <a:schemeClr val="accent1"/>
            </a:solidFill>
          </a:ln>
        </p:spPr>
        <p:txBody>
          <a:bodyPr tIns="365760"/>
          <a:lstStyle/>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Care Coordination between independent EHRs or EMRs</a:t>
            </a:r>
          </a:p>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Clinical Workflow Modeling and Orchestration</a:t>
            </a:r>
          </a:p>
          <a:p>
            <a:pPr marL="285750" indent="-285750">
              <a:spcAft>
                <a:spcPts val="600"/>
              </a:spcAft>
              <a:buFont typeface="Wingdings" panose="05000000000000000000" pitchFamily="2" charset="2"/>
              <a:buChar char="§"/>
              <a:defRPr/>
            </a:pPr>
            <a:r>
              <a:rPr lang="en-US" sz="1400" dirty="0">
                <a:solidFill>
                  <a:schemeClr val="accent1">
                    <a:lumMod val="50000"/>
                  </a:schemeClr>
                </a:solidFill>
                <a:latin typeface="+mj-lt"/>
                <a:cs typeface="Arial" charset="0"/>
              </a:rPr>
              <a:t>Population Health Management</a:t>
            </a:r>
          </a:p>
          <a:p>
            <a:pPr marL="285750" indent="-285750">
              <a:spcAft>
                <a:spcPts val="600"/>
              </a:spcAft>
              <a:buFont typeface="Wingdings" panose="05000000000000000000" pitchFamily="2" charset="2"/>
              <a:buChar char="§"/>
              <a:defRPr/>
            </a:pPr>
            <a:endParaRPr lang="en-US" sz="1400" dirty="0">
              <a:solidFill>
                <a:schemeClr val="accent1">
                  <a:lumMod val="50000"/>
                </a:schemeClr>
              </a:solidFill>
              <a:latin typeface="+mj-lt"/>
              <a:cs typeface="Arial" charset="0"/>
            </a:endParaRPr>
          </a:p>
          <a:p>
            <a:pPr algn="ctr">
              <a:spcAft>
                <a:spcPts val="600"/>
              </a:spcAft>
              <a:defRPr/>
            </a:pPr>
            <a:endParaRPr lang="en-US" sz="200" b="1" dirty="0">
              <a:solidFill>
                <a:schemeClr val="accent1">
                  <a:lumMod val="50000"/>
                </a:schemeClr>
              </a:solidFill>
              <a:latin typeface="+mj-lt"/>
            </a:endParaRPr>
          </a:p>
        </p:txBody>
      </p:sp>
      <p:sp>
        <p:nvSpPr>
          <p:cNvPr id="7" name="Rectangle 6"/>
          <p:cNvSpPr/>
          <p:nvPr/>
        </p:nvSpPr>
        <p:spPr>
          <a:xfrm>
            <a:off x="1355727" y="1101389"/>
            <a:ext cx="2378075" cy="338554"/>
          </a:xfrm>
          <a:prstGeom prst="rect">
            <a:avLst/>
          </a:prstGeom>
          <a:solidFill>
            <a:schemeClr val="bg1"/>
          </a:solidFill>
        </p:spPr>
        <p:txBody>
          <a:bodyPr>
            <a:spAutoFit/>
          </a:bodyPr>
          <a:lstStyle/>
          <a:p>
            <a:pPr indent="-625475" algn="ctr">
              <a:spcAft>
                <a:spcPts val="600"/>
              </a:spcAft>
              <a:defRPr/>
            </a:pPr>
            <a:r>
              <a:rPr lang="en-US" sz="1600" b="1" dirty="0">
                <a:solidFill>
                  <a:schemeClr val="accent1">
                    <a:lumMod val="50000"/>
                  </a:schemeClr>
                </a:solidFill>
                <a:latin typeface="+mj-lt"/>
              </a:rPr>
              <a:t>Phase 1 Goals</a:t>
            </a:r>
            <a:endParaRPr lang="en-US" sz="1400" i="1" dirty="0">
              <a:solidFill>
                <a:schemeClr val="accent1">
                  <a:lumMod val="50000"/>
                </a:schemeClr>
              </a:solidFill>
              <a:latin typeface="+mj-lt"/>
              <a:cs typeface="Arial" charset="0"/>
            </a:endParaRPr>
          </a:p>
        </p:txBody>
      </p:sp>
      <p:sp>
        <p:nvSpPr>
          <p:cNvPr id="8" name="Rectangle 7"/>
          <p:cNvSpPr/>
          <p:nvPr/>
        </p:nvSpPr>
        <p:spPr>
          <a:xfrm>
            <a:off x="5743734" y="1089407"/>
            <a:ext cx="2047164" cy="338554"/>
          </a:xfrm>
          <a:prstGeom prst="rect">
            <a:avLst/>
          </a:prstGeom>
          <a:solidFill>
            <a:schemeClr val="bg1"/>
          </a:solidFill>
        </p:spPr>
        <p:txBody>
          <a:bodyPr wrap="square">
            <a:spAutoFit/>
          </a:bodyPr>
          <a:lstStyle/>
          <a:p>
            <a:pPr indent="-625475" algn="ctr">
              <a:defRPr/>
            </a:pPr>
            <a:r>
              <a:rPr lang="en-US" sz="1600" b="1" dirty="0">
                <a:solidFill>
                  <a:schemeClr val="accent1">
                    <a:lumMod val="50000"/>
                  </a:schemeClr>
                </a:solidFill>
                <a:latin typeface="+mj-lt"/>
              </a:rPr>
              <a:t>Phase 2 Goals</a:t>
            </a:r>
            <a:endParaRPr lang="en-US" sz="1400" i="1" dirty="0">
              <a:solidFill>
                <a:schemeClr val="accent1">
                  <a:lumMod val="50000"/>
                </a:schemeClr>
              </a:solidFill>
              <a:latin typeface="+mj-lt"/>
              <a:cs typeface="Arial" charset="0"/>
            </a:endParaRPr>
          </a:p>
        </p:txBody>
      </p:sp>
    </p:spTree>
    <p:extLst>
      <p:ext uri="{BB962C8B-B14F-4D97-AF65-F5344CB8AC3E}">
        <p14:creationId xmlns:p14="http://schemas.microsoft.com/office/powerpoint/2010/main" val="1537925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sp>
        <p:nvSpPr>
          <p:cNvPr id="76" name="Rounded Rectangle 75"/>
          <p:cNvSpPr/>
          <p:nvPr/>
        </p:nvSpPr>
        <p:spPr>
          <a:xfrm>
            <a:off x="4012032" y="1109346"/>
            <a:ext cx="2077924" cy="4208966"/>
          </a:xfrm>
          <a:prstGeom prst="roundRect">
            <a:avLst/>
          </a:prstGeom>
          <a:ln>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2" name="Title 1"/>
          <p:cNvSpPr>
            <a:spLocks noGrp="1"/>
          </p:cNvSpPr>
          <p:nvPr>
            <p:ph type="ctrTitle"/>
          </p:nvPr>
        </p:nvSpPr>
        <p:spPr>
          <a:xfrm>
            <a:off x="175796" y="365483"/>
            <a:ext cx="8945655" cy="578237"/>
          </a:xfrm>
        </p:spPr>
        <p:txBody>
          <a:bodyPr>
            <a:normAutofit fontScale="90000"/>
          </a:bodyPr>
          <a:lstStyle/>
          <a:p>
            <a:r>
              <a:rPr lang="en-US" sz="3600" dirty="0"/>
              <a:t>               </a:t>
            </a:r>
            <a:r>
              <a:rPr lang="en-US" sz="3600" dirty="0">
                <a:solidFill>
                  <a:schemeClr val="tx1">
                    <a:lumMod val="65000"/>
                    <a:lumOff val="35000"/>
                  </a:schemeClr>
                </a:solidFill>
              </a:rPr>
              <a:t>Federated Data Demonstration</a:t>
            </a:r>
          </a:p>
        </p:txBody>
      </p:sp>
      <p:pic>
        <p:nvPicPr>
          <p:cNvPr id="6" name="Picture 5"/>
          <p:cNvPicPr>
            <a:picLocks noChangeAspect="1"/>
          </p:cNvPicPr>
          <p:nvPr/>
        </p:nvPicPr>
        <p:blipFill>
          <a:blip r:embed="rId2"/>
          <a:stretch>
            <a:fillRect/>
          </a:stretch>
        </p:blipFill>
        <p:spPr>
          <a:xfrm>
            <a:off x="590160" y="419845"/>
            <a:ext cx="1809750" cy="523875"/>
          </a:xfrm>
          <a:prstGeom prst="rect">
            <a:avLst/>
          </a:prstGeom>
        </p:spPr>
      </p:pic>
      <p:grpSp>
        <p:nvGrpSpPr>
          <p:cNvPr id="30" name="Group 29"/>
          <p:cNvGrpSpPr/>
          <p:nvPr/>
        </p:nvGrpSpPr>
        <p:grpSpPr>
          <a:xfrm>
            <a:off x="7300200" y="2458067"/>
            <a:ext cx="1539203" cy="1047543"/>
            <a:chOff x="9561101" y="2288484"/>
            <a:chExt cx="2052271" cy="1396724"/>
          </a:xfrm>
        </p:grpSpPr>
        <p:sp>
          <p:nvSpPr>
            <p:cNvPr id="28" name="Rounded Rectangle 27"/>
            <p:cNvSpPr/>
            <p:nvPr/>
          </p:nvSpPr>
          <p:spPr>
            <a:xfrm>
              <a:off x="9561101" y="2288484"/>
              <a:ext cx="2052271" cy="1396724"/>
            </a:xfrm>
            <a:prstGeom prst="roundRect">
              <a:avLst>
                <a:gd name="adj" fmla="val 8965"/>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pic>
          <p:nvPicPr>
            <p:cNvPr id="7" name="Picture 6"/>
            <p:cNvPicPr>
              <a:picLocks noChangeAspect="1"/>
            </p:cNvPicPr>
            <p:nvPr/>
          </p:nvPicPr>
          <p:blipFill>
            <a:blip r:embed="rId3"/>
            <a:stretch>
              <a:fillRect/>
            </a:stretch>
          </p:blipFill>
          <p:spPr>
            <a:xfrm>
              <a:off x="9644323" y="2655965"/>
              <a:ext cx="1885826" cy="736846"/>
            </a:xfrm>
            <a:prstGeom prst="rect">
              <a:avLst/>
            </a:prstGeom>
          </p:spPr>
        </p:pic>
      </p:grpSp>
      <p:grpSp>
        <p:nvGrpSpPr>
          <p:cNvPr id="31" name="Group 30"/>
          <p:cNvGrpSpPr/>
          <p:nvPr/>
        </p:nvGrpSpPr>
        <p:grpSpPr>
          <a:xfrm>
            <a:off x="7299621" y="1279210"/>
            <a:ext cx="1539203" cy="1047543"/>
            <a:chOff x="7141145" y="2035672"/>
            <a:chExt cx="2052271" cy="1396724"/>
          </a:xfrm>
        </p:grpSpPr>
        <p:sp>
          <p:nvSpPr>
            <p:cNvPr id="29" name="Rounded Rectangle 28"/>
            <p:cNvSpPr/>
            <p:nvPr/>
          </p:nvSpPr>
          <p:spPr>
            <a:xfrm>
              <a:off x="7141145" y="2035672"/>
              <a:ext cx="2052271" cy="1396724"/>
            </a:xfrm>
            <a:prstGeom prst="roundRect">
              <a:avLst>
                <a:gd name="adj" fmla="val 8965"/>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pic>
          <p:nvPicPr>
            <p:cNvPr id="8" name="Picture 7"/>
            <p:cNvPicPr>
              <a:picLocks noChangeAspect="1"/>
            </p:cNvPicPr>
            <p:nvPr/>
          </p:nvPicPr>
          <p:blipFill>
            <a:blip r:embed="rId4"/>
            <a:stretch>
              <a:fillRect/>
            </a:stretch>
          </p:blipFill>
          <p:spPr>
            <a:xfrm>
              <a:off x="7246530" y="2097463"/>
              <a:ext cx="1841500" cy="1244600"/>
            </a:xfrm>
            <a:prstGeom prst="rect">
              <a:avLst/>
            </a:prstGeom>
          </p:spPr>
        </p:pic>
      </p:grpSp>
      <p:grpSp>
        <p:nvGrpSpPr>
          <p:cNvPr id="22" name="Group 21"/>
          <p:cNvGrpSpPr/>
          <p:nvPr/>
        </p:nvGrpSpPr>
        <p:grpSpPr>
          <a:xfrm>
            <a:off x="258002" y="1188215"/>
            <a:ext cx="1557934" cy="1481956"/>
            <a:chOff x="223361" y="3366701"/>
            <a:chExt cx="2077245" cy="197594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361" y="3366701"/>
              <a:ext cx="2077245" cy="1483498"/>
            </a:xfrm>
            <a:prstGeom prst="rect">
              <a:avLst/>
            </a:prstGeom>
          </p:spPr>
        </p:pic>
        <p:sp>
          <p:nvSpPr>
            <p:cNvPr id="21" name="TextBox 20"/>
            <p:cNvSpPr txBox="1"/>
            <p:nvPr/>
          </p:nvSpPr>
          <p:spPr>
            <a:xfrm>
              <a:off x="223361" y="4850199"/>
              <a:ext cx="2077245" cy="492442"/>
            </a:xfrm>
            <a:prstGeom prst="rect">
              <a:avLst/>
            </a:prstGeom>
            <a:noFill/>
          </p:spPr>
          <p:txBody>
            <a:bodyPr wrap="square" rtlCol="0">
              <a:spAutoFit/>
            </a:bodyPr>
            <a:lstStyle/>
            <a:p>
              <a:pPr algn="ctr"/>
              <a:r>
                <a:rPr lang="en-US" sz="900" dirty="0"/>
                <a:t>      </a:t>
              </a:r>
              <a:r>
                <a:rPr lang="en-US" sz="900" dirty="0">
                  <a:solidFill>
                    <a:schemeClr val="tx1">
                      <a:lumMod val="50000"/>
                      <a:lumOff val="50000"/>
                    </a:schemeClr>
                  </a:solidFill>
                </a:rPr>
                <a:t>Sandbox App Launcher</a:t>
              </a:r>
            </a:p>
          </p:txBody>
        </p:sp>
      </p:grpSp>
      <p:sp>
        <p:nvSpPr>
          <p:cNvPr id="27" name="Can 26"/>
          <p:cNvSpPr/>
          <p:nvPr/>
        </p:nvSpPr>
        <p:spPr>
          <a:xfrm>
            <a:off x="4579821" y="1540185"/>
            <a:ext cx="397949" cy="3153527"/>
          </a:xfrm>
          <a:prstGeom prst="can">
            <a:avLst/>
          </a:prstGeom>
          <a:gradFill>
            <a:gsLst>
              <a:gs pos="0">
                <a:schemeClr val="bg1">
                  <a:lumMod val="85000"/>
                </a:schemeClr>
              </a:gs>
              <a:gs pos="50000">
                <a:schemeClr val="bg1">
                  <a:lumMod val="95000"/>
                </a:schemeClr>
              </a:gs>
              <a:gs pos="100000">
                <a:schemeClr val="bg1">
                  <a:lumMod val="85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grpSp>
        <p:nvGrpSpPr>
          <p:cNvPr id="35" name="Group 34"/>
          <p:cNvGrpSpPr/>
          <p:nvPr/>
        </p:nvGrpSpPr>
        <p:grpSpPr>
          <a:xfrm>
            <a:off x="7282704" y="3646168"/>
            <a:ext cx="1539203" cy="1047543"/>
            <a:chOff x="7312186" y="2233074"/>
            <a:chExt cx="2052271" cy="1396724"/>
          </a:xfrm>
        </p:grpSpPr>
        <p:sp>
          <p:nvSpPr>
            <p:cNvPr id="32" name="Rounded Rectangle 31"/>
            <p:cNvSpPr/>
            <p:nvPr/>
          </p:nvSpPr>
          <p:spPr>
            <a:xfrm>
              <a:off x="7312186" y="2233074"/>
              <a:ext cx="2052271" cy="1396724"/>
            </a:xfrm>
            <a:prstGeom prst="roundRect">
              <a:avLst>
                <a:gd name="adj" fmla="val 8965"/>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pic>
          <p:nvPicPr>
            <p:cNvPr id="33" name="Picture 32"/>
            <p:cNvPicPr>
              <a:picLocks noChangeAspect="1"/>
            </p:cNvPicPr>
            <p:nvPr/>
          </p:nvPicPr>
          <p:blipFill>
            <a:blip r:embed="rId2"/>
            <a:stretch>
              <a:fillRect/>
            </a:stretch>
          </p:blipFill>
          <p:spPr>
            <a:xfrm>
              <a:off x="7378581" y="2498493"/>
              <a:ext cx="1913807" cy="553997"/>
            </a:xfrm>
            <a:prstGeom prst="rect">
              <a:avLst/>
            </a:prstGeom>
          </p:spPr>
        </p:pic>
        <p:sp>
          <p:nvSpPr>
            <p:cNvPr id="34" name="TextBox 33"/>
            <p:cNvSpPr txBox="1"/>
            <p:nvPr/>
          </p:nvSpPr>
          <p:spPr>
            <a:xfrm>
              <a:off x="7378581" y="2931437"/>
              <a:ext cx="1913807" cy="553997"/>
            </a:xfrm>
            <a:prstGeom prst="rect">
              <a:avLst/>
            </a:prstGeom>
            <a:noFill/>
          </p:spPr>
          <p:txBody>
            <a:bodyPr wrap="square" rtlCol="0">
              <a:spAutoFit/>
            </a:bodyPr>
            <a:lstStyle/>
            <a:p>
              <a:pPr algn="ctr"/>
              <a:r>
                <a:rPr lang="en-US" sz="2100" dirty="0">
                  <a:solidFill>
                    <a:schemeClr val="tx1">
                      <a:lumMod val="65000"/>
                      <a:lumOff val="35000"/>
                    </a:schemeClr>
                  </a:solidFill>
                  <a:latin typeface="Open Sans" charset="0"/>
                  <a:ea typeface="Open Sans" charset="0"/>
                  <a:cs typeface="Open Sans" charset="0"/>
                </a:rPr>
                <a:t>Sandbox</a:t>
              </a:r>
              <a:endParaRPr lang="en-US" sz="2400" dirty="0">
                <a:solidFill>
                  <a:schemeClr val="tx1">
                    <a:lumMod val="65000"/>
                    <a:lumOff val="35000"/>
                  </a:schemeClr>
                </a:solidFill>
                <a:latin typeface="Open Sans" charset="0"/>
                <a:ea typeface="Open Sans" charset="0"/>
                <a:cs typeface="Open Sans" charset="0"/>
              </a:endParaRPr>
            </a:p>
          </p:txBody>
        </p:sp>
      </p:grpSp>
      <p:pic>
        <p:nvPicPr>
          <p:cNvPr id="43" name="Picture 42"/>
          <p:cNvPicPr>
            <a:picLocks noChangeAspect="1"/>
          </p:cNvPicPr>
          <p:nvPr/>
        </p:nvPicPr>
        <p:blipFill rotWithShape="1">
          <a:blip r:embed="rId6"/>
          <a:srcRect t="35146"/>
          <a:stretch/>
        </p:blipFill>
        <p:spPr>
          <a:xfrm>
            <a:off x="4502705" y="4961354"/>
            <a:ext cx="1182877" cy="307805"/>
          </a:xfrm>
          <a:prstGeom prst="rect">
            <a:avLst/>
          </a:prstGeom>
        </p:spPr>
      </p:pic>
      <p:pic>
        <p:nvPicPr>
          <p:cNvPr id="44" name="Picture 43"/>
          <p:cNvPicPr>
            <a:picLocks noChangeAspect="1"/>
          </p:cNvPicPr>
          <p:nvPr/>
        </p:nvPicPr>
        <p:blipFill rotWithShape="1">
          <a:blip r:embed="rId6"/>
          <a:srcRect r="62230" b="67832"/>
          <a:stretch/>
        </p:blipFill>
        <p:spPr>
          <a:xfrm>
            <a:off x="4748574" y="4786699"/>
            <a:ext cx="446777" cy="152672"/>
          </a:xfrm>
          <a:prstGeom prst="rect">
            <a:avLst/>
          </a:prstGeom>
        </p:spPr>
      </p:pic>
      <p:grpSp>
        <p:nvGrpSpPr>
          <p:cNvPr id="45" name="Group 44"/>
          <p:cNvGrpSpPr/>
          <p:nvPr/>
        </p:nvGrpSpPr>
        <p:grpSpPr>
          <a:xfrm>
            <a:off x="2252700" y="4036486"/>
            <a:ext cx="1539203" cy="1047543"/>
            <a:chOff x="7312186" y="2233074"/>
            <a:chExt cx="2052271" cy="1396724"/>
          </a:xfrm>
        </p:grpSpPr>
        <p:sp>
          <p:nvSpPr>
            <p:cNvPr id="46" name="Rounded Rectangle 45"/>
            <p:cNvSpPr/>
            <p:nvPr/>
          </p:nvSpPr>
          <p:spPr>
            <a:xfrm>
              <a:off x="7312186" y="2233074"/>
              <a:ext cx="2052271" cy="1396724"/>
            </a:xfrm>
            <a:prstGeom prst="roundRect">
              <a:avLst>
                <a:gd name="adj" fmla="val 8965"/>
              </a:avLst>
            </a:prstGeom>
            <a:ln>
              <a:solidFill>
                <a:schemeClr val="bg1">
                  <a:lumMod val="8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pic>
          <p:nvPicPr>
            <p:cNvPr id="47" name="Picture 46"/>
            <p:cNvPicPr>
              <a:picLocks noChangeAspect="1"/>
            </p:cNvPicPr>
            <p:nvPr/>
          </p:nvPicPr>
          <p:blipFill>
            <a:blip r:embed="rId2"/>
            <a:stretch>
              <a:fillRect/>
            </a:stretch>
          </p:blipFill>
          <p:spPr>
            <a:xfrm>
              <a:off x="7378581" y="2466407"/>
              <a:ext cx="1913807" cy="553997"/>
            </a:xfrm>
            <a:prstGeom prst="rect">
              <a:avLst/>
            </a:prstGeom>
          </p:spPr>
        </p:pic>
        <p:sp>
          <p:nvSpPr>
            <p:cNvPr id="48" name="TextBox 47"/>
            <p:cNvSpPr txBox="1"/>
            <p:nvPr/>
          </p:nvSpPr>
          <p:spPr>
            <a:xfrm>
              <a:off x="7378581" y="2910926"/>
              <a:ext cx="1913807" cy="553997"/>
            </a:xfrm>
            <a:prstGeom prst="rect">
              <a:avLst/>
            </a:prstGeom>
            <a:noFill/>
          </p:spPr>
          <p:txBody>
            <a:bodyPr wrap="square" rtlCol="0">
              <a:spAutoFit/>
            </a:bodyPr>
            <a:lstStyle/>
            <a:p>
              <a:pPr algn="ctr"/>
              <a:r>
                <a:rPr lang="en-US" sz="2100" dirty="0">
                  <a:solidFill>
                    <a:schemeClr val="tx1">
                      <a:lumMod val="65000"/>
                      <a:lumOff val="35000"/>
                    </a:schemeClr>
                  </a:solidFill>
                  <a:latin typeface="Open Sans" charset="0"/>
                  <a:ea typeface="Open Sans" charset="0"/>
                  <a:cs typeface="Open Sans" charset="0"/>
                </a:rPr>
                <a:t>Sandbox</a:t>
              </a:r>
              <a:endParaRPr lang="en-US" sz="2400" dirty="0">
                <a:solidFill>
                  <a:schemeClr val="tx1">
                    <a:lumMod val="65000"/>
                    <a:lumOff val="35000"/>
                  </a:schemeClr>
                </a:solidFill>
                <a:latin typeface="Open Sans" charset="0"/>
                <a:ea typeface="Open Sans" charset="0"/>
                <a:cs typeface="Open Sans" charset="0"/>
              </a:endParaRPr>
            </a:p>
          </p:txBody>
        </p:sp>
      </p:grpSp>
      <p:grpSp>
        <p:nvGrpSpPr>
          <p:cNvPr id="78" name="Group 77"/>
          <p:cNvGrpSpPr/>
          <p:nvPr/>
        </p:nvGrpSpPr>
        <p:grpSpPr>
          <a:xfrm>
            <a:off x="1734670" y="3100828"/>
            <a:ext cx="2689836" cy="815004"/>
            <a:chOff x="2312893" y="3753437"/>
            <a:chExt cx="3586448" cy="1086672"/>
          </a:xfrm>
        </p:grpSpPr>
        <p:sp>
          <p:nvSpPr>
            <p:cNvPr id="52" name="Right Arrow 51"/>
            <p:cNvSpPr/>
            <p:nvPr/>
          </p:nvSpPr>
          <p:spPr>
            <a:xfrm>
              <a:off x="2312893" y="3753437"/>
              <a:ext cx="3586448" cy="1086672"/>
            </a:xfrm>
            <a:prstGeom prst="rightArrow">
              <a:avLst>
                <a:gd name="adj1" fmla="val 42841"/>
                <a:gd name="adj2" fmla="val 58948"/>
              </a:avLst>
            </a:prstGeom>
            <a:solidFill>
              <a:schemeClr val="bg1">
                <a:lumMod val="95000"/>
                <a:alpha val="66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pic>
          <p:nvPicPr>
            <p:cNvPr id="53" name="Picture 52"/>
            <p:cNvPicPr>
              <a:picLocks noChangeAspect="1"/>
            </p:cNvPicPr>
            <p:nvPr/>
          </p:nvPicPr>
          <p:blipFill>
            <a:blip r:embed="rId7"/>
            <a:stretch>
              <a:fillRect/>
            </a:stretch>
          </p:blipFill>
          <p:spPr>
            <a:xfrm>
              <a:off x="3425319" y="3998399"/>
              <a:ext cx="1143000" cy="457200"/>
            </a:xfrm>
            <a:prstGeom prst="rect">
              <a:avLst/>
            </a:prstGeom>
          </p:spPr>
        </p:pic>
      </p:grpSp>
      <p:grpSp>
        <p:nvGrpSpPr>
          <p:cNvPr id="74" name="Group 73"/>
          <p:cNvGrpSpPr/>
          <p:nvPr/>
        </p:nvGrpSpPr>
        <p:grpSpPr>
          <a:xfrm>
            <a:off x="476826" y="2492140"/>
            <a:ext cx="1018211" cy="640025"/>
            <a:chOff x="635765" y="2914419"/>
            <a:chExt cx="1357614" cy="853366"/>
          </a:xfrm>
        </p:grpSpPr>
        <p:sp>
          <p:nvSpPr>
            <p:cNvPr id="50" name="Down Arrow 49"/>
            <p:cNvSpPr/>
            <p:nvPr/>
          </p:nvSpPr>
          <p:spPr>
            <a:xfrm>
              <a:off x="635765" y="2914419"/>
              <a:ext cx="1357614" cy="853366"/>
            </a:xfrm>
            <a:prstGeom prst="downArrow">
              <a:avLst/>
            </a:prstGeom>
            <a:solidFill>
              <a:schemeClr val="bg1">
                <a:lumMod val="95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grpSp>
          <p:nvGrpSpPr>
            <p:cNvPr id="60" name="Group 59"/>
            <p:cNvGrpSpPr/>
            <p:nvPr/>
          </p:nvGrpSpPr>
          <p:grpSpPr>
            <a:xfrm>
              <a:off x="1059820" y="2991013"/>
              <a:ext cx="527052" cy="471457"/>
              <a:chOff x="2402980" y="1980517"/>
              <a:chExt cx="874032" cy="781838"/>
            </a:xfrm>
          </p:grpSpPr>
          <p:pic>
            <p:nvPicPr>
              <p:cNvPr id="61" name="Picture 60"/>
              <p:cNvPicPr>
                <a:picLocks noChangeAspect="1"/>
              </p:cNvPicPr>
              <p:nvPr/>
            </p:nvPicPr>
            <p:blipFill>
              <a:blip r:embed="rId8"/>
              <a:stretch>
                <a:fillRect/>
              </a:stretch>
            </p:blipFill>
            <p:spPr>
              <a:xfrm>
                <a:off x="2485573" y="1980517"/>
                <a:ext cx="791439" cy="426960"/>
              </a:xfrm>
              <a:prstGeom prst="rect">
                <a:avLst/>
              </a:prstGeom>
            </p:spPr>
          </p:pic>
          <p:pic>
            <p:nvPicPr>
              <p:cNvPr id="62" name="Picture 61"/>
              <p:cNvPicPr>
                <a:picLocks noChangeAspect="1"/>
              </p:cNvPicPr>
              <p:nvPr/>
            </p:nvPicPr>
            <p:blipFill>
              <a:blip r:embed="rId7"/>
              <a:stretch>
                <a:fillRect/>
              </a:stretch>
            </p:blipFill>
            <p:spPr>
              <a:xfrm>
                <a:off x="2402980" y="2424381"/>
                <a:ext cx="844933" cy="337974"/>
              </a:xfrm>
              <a:prstGeom prst="rect">
                <a:avLst/>
              </a:prstGeom>
            </p:spPr>
          </p:pic>
          <p:sp>
            <p:nvSpPr>
              <p:cNvPr id="63" name="TextBox 62"/>
              <p:cNvSpPr txBox="1"/>
              <p:nvPr/>
            </p:nvSpPr>
            <p:spPr>
              <a:xfrm>
                <a:off x="2568401" y="2313150"/>
                <a:ext cx="628073" cy="408319"/>
              </a:xfrm>
              <a:prstGeom prst="rect">
                <a:avLst/>
              </a:prstGeom>
              <a:noFill/>
            </p:spPr>
            <p:txBody>
              <a:bodyPr wrap="none" rtlCol="0">
                <a:spAutoFit/>
              </a:bodyPr>
              <a:lstStyle/>
              <a:p>
                <a:r>
                  <a:rPr lang="en-US" sz="600" b="1" dirty="0">
                    <a:solidFill>
                      <a:schemeClr val="tx1">
                        <a:lumMod val="50000"/>
                        <a:lumOff val="50000"/>
                      </a:schemeClr>
                    </a:solidFill>
                    <a:latin typeface="Open Sans" charset="0"/>
                    <a:ea typeface="Open Sans" charset="0"/>
                    <a:cs typeface="Open Sans" charset="0"/>
                  </a:rPr>
                  <a:t>on</a:t>
                </a:r>
                <a:endParaRPr lang="en-US" sz="900" b="1" dirty="0">
                  <a:solidFill>
                    <a:schemeClr val="tx1">
                      <a:lumMod val="50000"/>
                      <a:lumOff val="50000"/>
                    </a:schemeClr>
                  </a:solidFill>
                  <a:latin typeface="Open Sans" charset="0"/>
                  <a:ea typeface="Open Sans" charset="0"/>
                  <a:cs typeface="Open Sans" charset="0"/>
                </a:endParaRPr>
              </a:p>
            </p:txBody>
          </p:sp>
        </p:grpSp>
      </p:grpSp>
      <p:sp>
        <p:nvSpPr>
          <p:cNvPr id="64" name="Bent Arrow 63"/>
          <p:cNvSpPr/>
          <p:nvPr/>
        </p:nvSpPr>
        <p:spPr>
          <a:xfrm rot="10800000" flipH="1">
            <a:off x="794867" y="4260163"/>
            <a:ext cx="1438163" cy="707825"/>
          </a:xfrm>
          <a:prstGeom prst="bentArrow">
            <a:avLst>
              <a:gd name="adj1" fmla="val 64544"/>
              <a:gd name="adj2" fmla="val 50000"/>
              <a:gd name="adj3" fmla="val 50000"/>
              <a:gd name="adj4" fmla="val 42749"/>
            </a:avLst>
          </a:prstGeom>
          <a:solidFill>
            <a:schemeClr val="bg1">
              <a:lumMod val="95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solidFill>
                <a:schemeClr val="tx1"/>
              </a:solidFill>
            </a:endParaRPr>
          </a:p>
        </p:txBody>
      </p:sp>
      <p:grpSp>
        <p:nvGrpSpPr>
          <p:cNvPr id="67" name="Group 66"/>
          <p:cNvGrpSpPr/>
          <p:nvPr/>
        </p:nvGrpSpPr>
        <p:grpSpPr>
          <a:xfrm>
            <a:off x="1339382" y="4429097"/>
            <a:ext cx="395289" cy="353593"/>
            <a:chOff x="2402980" y="1980517"/>
            <a:chExt cx="874032" cy="781838"/>
          </a:xfrm>
        </p:grpSpPr>
        <p:pic>
          <p:nvPicPr>
            <p:cNvPr id="68" name="Picture 67"/>
            <p:cNvPicPr>
              <a:picLocks noChangeAspect="1"/>
            </p:cNvPicPr>
            <p:nvPr/>
          </p:nvPicPr>
          <p:blipFill>
            <a:blip r:embed="rId8"/>
            <a:stretch>
              <a:fillRect/>
            </a:stretch>
          </p:blipFill>
          <p:spPr>
            <a:xfrm>
              <a:off x="2485573" y="1980517"/>
              <a:ext cx="791439" cy="426960"/>
            </a:xfrm>
            <a:prstGeom prst="rect">
              <a:avLst/>
            </a:prstGeom>
          </p:spPr>
        </p:pic>
        <p:pic>
          <p:nvPicPr>
            <p:cNvPr id="69" name="Picture 68"/>
            <p:cNvPicPr>
              <a:picLocks noChangeAspect="1"/>
            </p:cNvPicPr>
            <p:nvPr/>
          </p:nvPicPr>
          <p:blipFill>
            <a:blip r:embed="rId7"/>
            <a:stretch>
              <a:fillRect/>
            </a:stretch>
          </p:blipFill>
          <p:spPr>
            <a:xfrm>
              <a:off x="2402980" y="2424381"/>
              <a:ext cx="844933" cy="337974"/>
            </a:xfrm>
            <a:prstGeom prst="rect">
              <a:avLst/>
            </a:prstGeom>
          </p:spPr>
        </p:pic>
        <p:sp>
          <p:nvSpPr>
            <p:cNvPr id="70" name="TextBox 69"/>
            <p:cNvSpPr txBox="1"/>
            <p:nvPr/>
          </p:nvSpPr>
          <p:spPr>
            <a:xfrm>
              <a:off x="2568401" y="2313150"/>
              <a:ext cx="628073" cy="408319"/>
            </a:xfrm>
            <a:prstGeom prst="rect">
              <a:avLst/>
            </a:prstGeom>
            <a:noFill/>
          </p:spPr>
          <p:txBody>
            <a:bodyPr wrap="none" rtlCol="0">
              <a:spAutoFit/>
            </a:bodyPr>
            <a:lstStyle/>
            <a:p>
              <a:r>
                <a:rPr lang="en-US" sz="600" b="1" dirty="0">
                  <a:solidFill>
                    <a:schemeClr val="tx1">
                      <a:lumMod val="50000"/>
                      <a:lumOff val="50000"/>
                    </a:schemeClr>
                  </a:solidFill>
                  <a:latin typeface="Open Sans" charset="0"/>
                  <a:ea typeface="Open Sans" charset="0"/>
                  <a:cs typeface="Open Sans" charset="0"/>
                </a:rPr>
                <a:t>on</a:t>
              </a:r>
              <a:endParaRPr lang="en-US" sz="900" b="1" dirty="0">
                <a:solidFill>
                  <a:schemeClr val="tx1">
                    <a:lumMod val="50000"/>
                    <a:lumOff val="50000"/>
                  </a:schemeClr>
                </a:solidFill>
                <a:latin typeface="Open Sans" charset="0"/>
                <a:ea typeface="Open Sans" charset="0"/>
                <a:cs typeface="Open Sans" charset="0"/>
              </a:endParaRPr>
            </a:p>
          </p:txBody>
        </p:sp>
      </p:grpSp>
      <p:pic>
        <p:nvPicPr>
          <p:cNvPr id="72" name="Picture 71"/>
          <p:cNvPicPr>
            <a:picLocks noChangeAspect="1"/>
          </p:cNvPicPr>
          <p:nvPr/>
        </p:nvPicPr>
        <p:blipFill rotWithShape="1">
          <a:blip r:embed="rId2"/>
          <a:srcRect r="45333" b="15843"/>
          <a:stretch/>
        </p:blipFill>
        <p:spPr>
          <a:xfrm>
            <a:off x="289585" y="2351275"/>
            <a:ext cx="269932" cy="120290"/>
          </a:xfrm>
          <a:prstGeom prst="rect">
            <a:avLst/>
          </a:prstGeom>
        </p:spPr>
      </p:pic>
      <p:grpSp>
        <p:nvGrpSpPr>
          <p:cNvPr id="23" name="Group 22"/>
          <p:cNvGrpSpPr/>
          <p:nvPr/>
        </p:nvGrpSpPr>
        <p:grpSpPr>
          <a:xfrm>
            <a:off x="245774" y="3124513"/>
            <a:ext cx="1554492" cy="1338080"/>
            <a:chOff x="2490193" y="3841750"/>
            <a:chExt cx="2072656" cy="1784107"/>
          </a:xfrm>
        </p:grpSpPr>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1870" y="3841750"/>
              <a:ext cx="1987942" cy="1313180"/>
            </a:xfrm>
            <a:prstGeom prst="rect">
              <a:avLst/>
            </a:prstGeom>
          </p:spPr>
        </p:pic>
        <p:sp>
          <p:nvSpPr>
            <p:cNvPr id="19" name="TextBox 18"/>
            <p:cNvSpPr txBox="1"/>
            <p:nvPr/>
          </p:nvSpPr>
          <p:spPr>
            <a:xfrm>
              <a:off x="2490193" y="5133414"/>
              <a:ext cx="2072656" cy="492443"/>
            </a:xfrm>
            <a:prstGeom prst="rect">
              <a:avLst/>
            </a:prstGeom>
            <a:noFill/>
          </p:spPr>
          <p:txBody>
            <a:bodyPr wrap="square" rtlCol="0">
              <a:spAutoFit/>
            </a:bodyPr>
            <a:lstStyle/>
            <a:p>
              <a:pPr algn="ctr"/>
              <a:r>
                <a:rPr lang="en-US" sz="900" dirty="0"/>
                <a:t>      </a:t>
              </a:r>
              <a:r>
                <a:rPr lang="en-US" sz="900" dirty="0">
                  <a:solidFill>
                    <a:schemeClr val="tx1">
                      <a:lumMod val="50000"/>
                      <a:lumOff val="50000"/>
                    </a:schemeClr>
                  </a:solidFill>
                </a:rPr>
                <a:t>Appointments Manager</a:t>
              </a:r>
            </a:p>
          </p:txBody>
        </p:sp>
      </p:grpSp>
      <p:pic>
        <p:nvPicPr>
          <p:cNvPr id="75" name="Picture 74"/>
          <p:cNvPicPr>
            <a:picLocks noChangeAspect="1"/>
          </p:cNvPicPr>
          <p:nvPr/>
        </p:nvPicPr>
        <p:blipFill rotWithShape="1">
          <a:blip r:embed="rId2"/>
          <a:srcRect r="45333" b="15843"/>
          <a:stretch/>
        </p:blipFill>
        <p:spPr>
          <a:xfrm>
            <a:off x="251143" y="4145482"/>
            <a:ext cx="274098" cy="122163"/>
          </a:xfrm>
          <a:prstGeom prst="rect">
            <a:avLst/>
          </a:prstGeom>
        </p:spPr>
      </p:pic>
      <p:grpSp>
        <p:nvGrpSpPr>
          <p:cNvPr id="79" name="Group 78"/>
          <p:cNvGrpSpPr/>
          <p:nvPr/>
        </p:nvGrpSpPr>
        <p:grpSpPr>
          <a:xfrm>
            <a:off x="5009928" y="2599981"/>
            <a:ext cx="2272774" cy="815004"/>
            <a:chOff x="2312893" y="3753437"/>
            <a:chExt cx="3586448" cy="1086672"/>
          </a:xfrm>
        </p:grpSpPr>
        <p:sp>
          <p:nvSpPr>
            <p:cNvPr id="80" name="Right Arrow 79"/>
            <p:cNvSpPr/>
            <p:nvPr/>
          </p:nvSpPr>
          <p:spPr>
            <a:xfrm>
              <a:off x="2312893" y="3753437"/>
              <a:ext cx="3586448" cy="1086672"/>
            </a:xfrm>
            <a:prstGeom prst="rightArrow">
              <a:avLst>
                <a:gd name="adj1" fmla="val 42841"/>
                <a:gd name="adj2" fmla="val 58948"/>
              </a:avLst>
            </a:prstGeom>
            <a:solidFill>
              <a:schemeClr val="bg1">
                <a:lumMod val="95000"/>
                <a:alpha val="66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pic>
          <p:nvPicPr>
            <p:cNvPr id="81" name="Picture 80"/>
            <p:cNvPicPr>
              <a:picLocks noChangeAspect="1"/>
            </p:cNvPicPr>
            <p:nvPr/>
          </p:nvPicPr>
          <p:blipFill>
            <a:blip r:embed="rId7"/>
            <a:stretch>
              <a:fillRect/>
            </a:stretch>
          </p:blipFill>
          <p:spPr>
            <a:xfrm>
              <a:off x="3425319" y="3998399"/>
              <a:ext cx="1143000" cy="457200"/>
            </a:xfrm>
            <a:prstGeom prst="rect">
              <a:avLst/>
            </a:prstGeom>
          </p:spPr>
        </p:pic>
      </p:grpSp>
      <p:grpSp>
        <p:nvGrpSpPr>
          <p:cNvPr id="82" name="Group 81"/>
          <p:cNvGrpSpPr/>
          <p:nvPr/>
        </p:nvGrpSpPr>
        <p:grpSpPr>
          <a:xfrm>
            <a:off x="5009928" y="3796033"/>
            <a:ext cx="2272774" cy="815004"/>
            <a:chOff x="2312893" y="3753437"/>
            <a:chExt cx="3586448" cy="1086672"/>
          </a:xfrm>
        </p:grpSpPr>
        <p:sp>
          <p:nvSpPr>
            <p:cNvPr id="83" name="Right Arrow 82"/>
            <p:cNvSpPr/>
            <p:nvPr/>
          </p:nvSpPr>
          <p:spPr>
            <a:xfrm>
              <a:off x="2312893" y="3753437"/>
              <a:ext cx="3586448" cy="1086672"/>
            </a:xfrm>
            <a:prstGeom prst="rightArrow">
              <a:avLst>
                <a:gd name="adj1" fmla="val 42841"/>
                <a:gd name="adj2" fmla="val 58948"/>
              </a:avLst>
            </a:prstGeom>
            <a:solidFill>
              <a:schemeClr val="bg1">
                <a:lumMod val="95000"/>
                <a:alpha val="66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pic>
          <p:nvPicPr>
            <p:cNvPr id="84" name="Picture 83"/>
            <p:cNvPicPr>
              <a:picLocks noChangeAspect="1"/>
            </p:cNvPicPr>
            <p:nvPr/>
          </p:nvPicPr>
          <p:blipFill>
            <a:blip r:embed="rId7"/>
            <a:stretch>
              <a:fillRect/>
            </a:stretch>
          </p:blipFill>
          <p:spPr>
            <a:xfrm>
              <a:off x="3425319" y="4011846"/>
              <a:ext cx="1142999" cy="457200"/>
            </a:xfrm>
            <a:prstGeom prst="rect">
              <a:avLst/>
            </a:prstGeom>
          </p:spPr>
        </p:pic>
      </p:grpSp>
      <p:grpSp>
        <p:nvGrpSpPr>
          <p:cNvPr id="86" name="Group 85"/>
          <p:cNvGrpSpPr/>
          <p:nvPr/>
        </p:nvGrpSpPr>
        <p:grpSpPr>
          <a:xfrm>
            <a:off x="5014215" y="1393440"/>
            <a:ext cx="2272774" cy="815004"/>
            <a:chOff x="6765440" y="1799032"/>
            <a:chExt cx="3030365" cy="1086672"/>
          </a:xfrm>
        </p:grpSpPr>
        <p:sp>
          <p:nvSpPr>
            <p:cNvPr id="85" name="Right Arrow 84"/>
            <p:cNvSpPr/>
            <p:nvPr/>
          </p:nvSpPr>
          <p:spPr>
            <a:xfrm>
              <a:off x="6765440" y="1799032"/>
              <a:ext cx="3030365" cy="1086672"/>
            </a:xfrm>
            <a:prstGeom prst="rightArrow">
              <a:avLst>
                <a:gd name="adj1" fmla="val 42841"/>
                <a:gd name="adj2" fmla="val 58948"/>
              </a:avLst>
            </a:prstGeom>
            <a:solidFill>
              <a:schemeClr val="bg1">
                <a:lumMod val="95000"/>
                <a:alpha val="66000"/>
              </a:schemeClr>
            </a:solidFill>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pic>
          <p:nvPicPr>
            <p:cNvPr id="26" name="Picture 25"/>
            <p:cNvPicPr>
              <a:picLocks noChangeAspect="1"/>
            </p:cNvPicPr>
            <p:nvPr/>
          </p:nvPicPr>
          <p:blipFill>
            <a:blip r:embed="rId10"/>
            <a:stretch>
              <a:fillRect/>
            </a:stretch>
          </p:blipFill>
          <p:spPr>
            <a:xfrm>
              <a:off x="8209991" y="2029786"/>
              <a:ext cx="675853" cy="625164"/>
            </a:xfrm>
            <a:prstGeom prst="rect">
              <a:avLst/>
            </a:prstGeom>
          </p:spPr>
        </p:pic>
        <p:sp>
          <p:nvSpPr>
            <p:cNvPr id="36" name="TextBox 35"/>
            <p:cNvSpPr txBox="1"/>
            <p:nvPr/>
          </p:nvSpPr>
          <p:spPr>
            <a:xfrm>
              <a:off x="7418496" y="2157703"/>
              <a:ext cx="828347" cy="400109"/>
            </a:xfrm>
            <a:prstGeom prst="rect">
              <a:avLst/>
            </a:prstGeom>
            <a:noFill/>
          </p:spPr>
          <p:txBody>
            <a:bodyPr wrap="none" rtlCol="0">
              <a:spAutoFit/>
            </a:bodyPr>
            <a:lstStyle/>
            <a:p>
              <a:r>
                <a:rPr lang="en-US" sz="1350" b="1" dirty="0">
                  <a:solidFill>
                    <a:schemeClr val="tx1">
                      <a:lumMod val="65000"/>
                      <a:lumOff val="35000"/>
                    </a:schemeClr>
                  </a:solidFill>
                </a:rPr>
                <a:t>REST</a:t>
              </a:r>
            </a:p>
          </p:txBody>
        </p:sp>
      </p:grpSp>
      <p:pic>
        <p:nvPicPr>
          <p:cNvPr id="87" name="Picture 8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8384" y="1182876"/>
            <a:ext cx="1021231" cy="322494"/>
          </a:xfrm>
          <a:prstGeom prst="rect">
            <a:avLst/>
          </a:prstGeom>
        </p:spPr>
      </p:pic>
      <p:sp>
        <p:nvSpPr>
          <p:cNvPr id="88" name="TextBox 87"/>
          <p:cNvSpPr txBox="1"/>
          <p:nvPr/>
        </p:nvSpPr>
        <p:spPr>
          <a:xfrm rot="16200000">
            <a:off x="3682911" y="2845420"/>
            <a:ext cx="2208425" cy="300082"/>
          </a:xfrm>
          <a:prstGeom prst="rect">
            <a:avLst/>
          </a:prstGeom>
          <a:noFill/>
        </p:spPr>
        <p:txBody>
          <a:bodyPr wrap="none" rtlCol="0">
            <a:spAutoFit/>
          </a:bodyPr>
          <a:lstStyle/>
          <a:p>
            <a:r>
              <a:rPr lang="en-US" sz="1350" dirty="0">
                <a:solidFill>
                  <a:schemeClr val="tx1">
                    <a:lumMod val="50000"/>
                    <a:lumOff val="50000"/>
                  </a:schemeClr>
                </a:solidFill>
              </a:rPr>
              <a:t>Data Federation Platform</a:t>
            </a:r>
          </a:p>
        </p:txBody>
      </p:sp>
    </p:spTree>
    <p:extLst>
      <p:ext uri="{BB962C8B-B14F-4D97-AF65-F5344CB8AC3E}">
        <p14:creationId xmlns:p14="http://schemas.microsoft.com/office/powerpoint/2010/main" val="1698997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45775"/>
            <a:ext cx="8042276" cy="1336956"/>
          </a:xfrm>
        </p:spPr>
        <p:txBody>
          <a:bodyPr/>
          <a:lstStyle/>
          <a:p>
            <a:r>
              <a:rPr lang="en-US" dirty="0" smtClean="0"/>
              <a:t>OUR VISION</a:t>
            </a:r>
            <a:endParaRPr lang="en-US" dirty="0"/>
          </a:p>
        </p:txBody>
      </p:sp>
      <p:sp>
        <p:nvSpPr>
          <p:cNvPr id="3" name="Content Placeholder 2"/>
          <p:cNvSpPr>
            <a:spLocks noGrp="1"/>
          </p:cNvSpPr>
          <p:nvPr>
            <p:ph idx="1"/>
          </p:nvPr>
        </p:nvSpPr>
        <p:spPr>
          <a:xfrm>
            <a:off x="549275" y="2438402"/>
            <a:ext cx="8042276" cy="1257299"/>
          </a:xfrm>
        </p:spPr>
        <p:txBody>
          <a:bodyPr/>
          <a:lstStyle/>
          <a:p>
            <a:pPr marL="0" indent="0" algn="ctr">
              <a:buNone/>
            </a:pPr>
            <a:r>
              <a:rPr lang="en-US" dirty="0"/>
              <a:t>Be a provider-led organization that accelerates the delivery of innovative healthcare applications that improve health and healthcare.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2477"/>
          <a:stretch/>
        </p:blipFill>
        <p:spPr>
          <a:xfrm>
            <a:off x="3525349" y="5023616"/>
            <a:ext cx="2090128" cy="401665"/>
          </a:xfrm>
          <a:prstGeom prst="rect">
            <a:avLst/>
          </a:prstGeom>
        </p:spPr>
      </p:pic>
    </p:spTree>
    <p:extLst>
      <p:ext uri="{BB962C8B-B14F-4D97-AF65-F5344CB8AC3E}">
        <p14:creationId xmlns:p14="http://schemas.microsoft.com/office/powerpoint/2010/main" val="1159126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Our </a:t>
            </a:r>
            <a:r>
              <a:rPr lang="en-US" dirty="0"/>
              <a:t>goal is to create an open marketplace featuring the industry’s first </a:t>
            </a:r>
            <a:r>
              <a:rPr lang="en-US" b="1" dirty="0"/>
              <a:t>vendor-neutral Healthcare </a:t>
            </a:r>
            <a:r>
              <a:rPr lang="en-US" b="1" dirty="0" smtClean="0"/>
              <a:t>Marketplace</a:t>
            </a:r>
            <a:r>
              <a:rPr lang="en-US" dirty="0" smtClean="0"/>
              <a:t> </a:t>
            </a:r>
            <a:r>
              <a:rPr lang="en-US" dirty="0"/>
              <a:t>and to foster a vibrant entrepreneurial community to deliver the best solutions quickly, easily and seamlessly to improve the quality of today’s accountable care</a:t>
            </a:r>
            <a:r>
              <a:rPr lang="en-US" dirty="0" smtClean="0"/>
              <a:t>.</a:t>
            </a:r>
          </a:p>
          <a:p>
            <a:pPr marL="0" indent="0">
              <a:buNone/>
            </a:pPr>
            <a:r>
              <a:rPr lang="en-US" dirty="0"/>
              <a:t>Achieving the gold standard of </a:t>
            </a:r>
            <a:r>
              <a:rPr lang="en-US" b="1" dirty="0"/>
              <a:t>true semantic interoperability</a:t>
            </a:r>
            <a:r>
              <a:rPr lang="en-US" dirty="0"/>
              <a:t>, our services platform seeks to dramatically augment today’s standards efforts by providing a ground-breaking collaborative platform and real world laboratory to advance the native interoperability of healthcare applications. </a:t>
            </a:r>
          </a:p>
          <a:p>
            <a:pPr marL="0" indent="0">
              <a:buNone/>
            </a:pPr>
            <a:endParaRPr lang="en-US" dirty="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2477"/>
          <a:stretch/>
        </p:blipFill>
        <p:spPr>
          <a:xfrm>
            <a:off x="3525349" y="5023616"/>
            <a:ext cx="2090128" cy="401665"/>
          </a:xfrm>
          <a:prstGeom prst="rect">
            <a:avLst/>
          </a:prstGeom>
        </p:spPr>
      </p:pic>
    </p:spTree>
    <p:extLst>
      <p:ext uri="{BB962C8B-B14F-4D97-AF65-F5344CB8AC3E}">
        <p14:creationId xmlns:p14="http://schemas.microsoft.com/office/powerpoint/2010/main" val="805750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HSPC</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The Healthcare Services Platform Consortium (HSPC) is a </a:t>
            </a:r>
            <a:r>
              <a:rPr lang="en-US" b="1" dirty="0"/>
              <a:t>provider-driven</a:t>
            </a:r>
            <a:r>
              <a:rPr lang="en-US" dirty="0"/>
              <a:t> organization of leading healthcare organizations, IT vendors, systems integrators, and venture firms dedicated to unlocking the power of entrepreneurial innovation to improve healthcare outcomes</a:t>
            </a:r>
            <a:r>
              <a:rPr lang="en-US" dirty="0" smtClean="0"/>
              <a:t>.</a:t>
            </a:r>
          </a:p>
          <a:p>
            <a:pPr marL="0" indent="0">
              <a:buNone/>
            </a:pPr>
            <a:r>
              <a:rPr lang="en-US" dirty="0"/>
              <a:t>Through HSPC’s open marketplace and services platform, we seek to foster a new level of </a:t>
            </a:r>
            <a:r>
              <a:rPr lang="en-US" b="1" dirty="0"/>
              <a:t>provider-vendor collaboration and innovation</a:t>
            </a:r>
            <a:r>
              <a:rPr lang="en-US" dirty="0"/>
              <a:t> to meet one of the </a:t>
            </a:r>
            <a:r>
              <a:rPr lang="en-US" dirty="0" smtClean="0"/>
              <a:t>industry’s </a:t>
            </a:r>
            <a:r>
              <a:rPr lang="en-US" dirty="0"/>
              <a:t>greatest needs -- accelerating the creation, </a:t>
            </a:r>
            <a:r>
              <a:rPr lang="en-US" b="1" dirty="0"/>
              <a:t>sharing and delivery </a:t>
            </a:r>
            <a:r>
              <a:rPr lang="en-US" dirty="0"/>
              <a:t>of promising software applications at the point of care.</a:t>
            </a: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2477"/>
          <a:stretch/>
        </p:blipFill>
        <p:spPr>
          <a:xfrm>
            <a:off x="3525349" y="5023616"/>
            <a:ext cx="2090128" cy="401665"/>
          </a:xfrm>
          <a:prstGeom prst="rect">
            <a:avLst/>
          </a:prstGeom>
        </p:spPr>
      </p:pic>
    </p:spTree>
    <p:extLst>
      <p:ext uri="{BB962C8B-B14F-4D97-AF65-F5344CB8AC3E}">
        <p14:creationId xmlns:p14="http://schemas.microsoft.com/office/powerpoint/2010/main" val="1632621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342486"/>
            <a:ext cx="6498158" cy="1437389"/>
          </a:xfrm>
        </p:spPr>
        <p:txBody>
          <a:bodyPr/>
          <a:lstStyle/>
          <a:p>
            <a:r>
              <a:rPr lang="en-US" sz="4400" dirty="0" smtClean="0"/>
              <a:t>Application Model</a:t>
            </a:r>
            <a:endParaRPr lang="en-US" sz="4400" dirty="0"/>
          </a:p>
        </p:txBody>
      </p:sp>
      <p:sp>
        <p:nvSpPr>
          <p:cNvPr id="3" name="Subtitle 2"/>
          <p:cNvSpPr>
            <a:spLocks noGrp="1"/>
          </p:cNvSpPr>
          <p:nvPr>
            <p:ph type="subTitle" idx="1"/>
          </p:nvPr>
        </p:nvSpPr>
        <p:spPr>
          <a:xfrm>
            <a:off x="1322923" y="2821663"/>
            <a:ext cx="6498159" cy="763868"/>
          </a:xfrm>
        </p:spPr>
        <p:txBody>
          <a:bodyPr>
            <a:normAutofit/>
          </a:bodyPr>
          <a:lstStyle/>
          <a:p>
            <a:r>
              <a:rPr lang="en-US" sz="2400" dirty="0">
                <a:solidFill>
                  <a:schemeClr val="tx1">
                    <a:lumMod val="50000"/>
                    <a:lumOff val="50000"/>
                  </a:schemeClr>
                </a:solidFill>
              </a:rPr>
              <a:t>Write </a:t>
            </a:r>
            <a:r>
              <a:rPr lang="en-US" sz="2400" dirty="0" smtClean="0">
                <a:solidFill>
                  <a:schemeClr val="tx1">
                    <a:lumMod val="50000"/>
                    <a:lumOff val="50000"/>
                  </a:schemeClr>
                </a:solidFill>
              </a:rPr>
              <a:t>Once, </a:t>
            </a:r>
            <a:r>
              <a:rPr lang="en-US" sz="2400" dirty="0">
                <a:solidFill>
                  <a:schemeClr val="tx1">
                    <a:lumMod val="50000"/>
                    <a:lumOff val="50000"/>
                  </a:schemeClr>
                </a:solidFill>
              </a:rPr>
              <a:t>Deploy Anywhere</a:t>
            </a:r>
          </a:p>
          <a:p>
            <a:endParaRPr lang="en-US" sz="2400" dirty="0"/>
          </a:p>
        </p:txBody>
      </p:sp>
      <p:pic>
        <p:nvPicPr>
          <p:cNvPr id="4" name="Picture 3"/>
          <p:cNvPicPr>
            <a:picLocks noChangeAspect="1"/>
          </p:cNvPicPr>
          <p:nvPr/>
        </p:nvPicPr>
        <p:blipFill>
          <a:blip r:embed="rId2"/>
          <a:stretch>
            <a:fillRect/>
          </a:stretch>
        </p:blipFill>
        <p:spPr>
          <a:xfrm>
            <a:off x="2997738" y="1323285"/>
            <a:ext cx="3148523" cy="911415"/>
          </a:xfrm>
          <a:prstGeom prst="rect">
            <a:avLst/>
          </a:prstGeom>
        </p:spPr>
      </p:pic>
    </p:spTree>
    <p:extLst>
      <p:ext uri="{BB962C8B-B14F-4D97-AF65-F5344CB8AC3E}">
        <p14:creationId xmlns:p14="http://schemas.microsoft.com/office/powerpoint/2010/main" val="844895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smtClean="0"/>
              <a:t>HSPC &amp; SMART </a:t>
            </a:r>
            <a:r>
              <a:rPr lang="en-US" sz="3600" dirty="0" smtClean="0"/>
              <a:t>on FHIR Overview</a:t>
            </a:r>
            <a:endParaRPr lang="en-US" sz="3600" dirty="0"/>
          </a:p>
        </p:txBody>
      </p:sp>
      <p:sp>
        <p:nvSpPr>
          <p:cNvPr id="3" name="Content Placeholder 2"/>
          <p:cNvSpPr>
            <a:spLocks noGrp="1"/>
          </p:cNvSpPr>
          <p:nvPr>
            <p:ph idx="1"/>
          </p:nvPr>
        </p:nvSpPr>
        <p:spPr>
          <a:xfrm>
            <a:off x="919163" y="1203777"/>
            <a:ext cx="7302500" cy="3626115"/>
          </a:xfrm>
        </p:spPr>
        <p:txBody>
          <a:bodyPr>
            <a:noAutofit/>
          </a:bodyPr>
          <a:lstStyle/>
          <a:p>
            <a:r>
              <a:rPr lang="en-US" sz="900" dirty="0"/>
              <a:t>Standards­-based platform for medical apps.</a:t>
            </a:r>
          </a:p>
          <a:p>
            <a:pPr lvl="1"/>
            <a:r>
              <a:rPr lang="en-US" sz="800" dirty="0"/>
              <a:t>Standard </a:t>
            </a:r>
            <a:r>
              <a:rPr lang="en-US" sz="800" dirty="0" smtClean="0"/>
              <a:t>APIs: HL7</a:t>
            </a:r>
            <a:r>
              <a:rPr lang="en-US" sz="800" dirty="0"/>
              <a:t>® Fast Health Information Resources (FHIR®), OAuth2, </a:t>
            </a:r>
            <a:r>
              <a:rPr lang="en-US" sz="800" dirty="0" err="1"/>
              <a:t>OpenID</a:t>
            </a:r>
            <a:r>
              <a:rPr lang="en-US" sz="800" dirty="0"/>
              <a:t> Connect</a:t>
            </a:r>
          </a:p>
          <a:p>
            <a:pPr lvl="1"/>
            <a:r>
              <a:rPr lang="en-US" sz="800" dirty="0"/>
              <a:t>Common data models via FHIR from </a:t>
            </a:r>
            <a:r>
              <a:rPr lang="en-US" sz="800" dirty="0" smtClean="0"/>
              <a:t>HSPC</a:t>
            </a:r>
            <a:endParaRPr lang="en-US" sz="800" dirty="0"/>
          </a:p>
          <a:p>
            <a:pPr lvl="1"/>
            <a:r>
              <a:rPr lang="en-US" sz="800" dirty="0"/>
              <a:t>Standard medical vocabularies for coding medical data (e.g. </a:t>
            </a:r>
            <a:r>
              <a:rPr lang="en-US" sz="800" dirty="0" err="1"/>
              <a:t>RxNorm</a:t>
            </a:r>
            <a:r>
              <a:rPr lang="en-US" sz="800" dirty="0"/>
              <a:t>, LOINC, SNOMED CT)</a:t>
            </a:r>
          </a:p>
          <a:p>
            <a:pPr lvl="1"/>
            <a:r>
              <a:rPr lang="en-US" sz="800" dirty="0"/>
              <a:t>Web­-inspired, modern standards would be tapped (e.g. HTML, JavaScript, </a:t>
            </a:r>
            <a:r>
              <a:rPr lang="en-US" sz="800" dirty="0" err="1"/>
              <a:t>OAuth</a:t>
            </a:r>
            <a:r>
              <a:rPr lang="en-US" sz="800" dirty="0"/>
              <a:t>, RDF)</a:t>
            </a:r>
          </a:p>
          <a:p>
            <a:r>
              <a:rPr lang="en-US" sz="900" dirty="0"/>
              <a:t>Designed to lower the barriers for EHRs to participate in its emerging app ecosystem.</a:t>
            </a:r>
          </a:p>
          <a:p>
            <a:r>
              <a:rPr lang="en-US" sz="900" dirty="0"/>
              <a:t>Creates platform specification allowing app developers to write medical apps once and have them run (“plug­-and-­play”) across diverse healthcare IT systems. </a:t>
            </a:r>
          </a:p>
          <a:p>
            <a:r>
              <a:rPr lang="en-US" sz="900" dirty="0"/>
              <a:t>Shields medical app developers from the low-­level and widely divergent details of each healthcare IT vendor’s system, such as:</a:t>
            </a:r>
          </a:p>
          <a:p>
            <a:pPr lvl="1"/>
            <a:r>
              <a:rPr lang="en-US" sz="800" dirty="0"/>
              <a:t>Vendor­-specific data schemas </a:t>
            </a:r>
          </a:p>
          <a:p>
            <a:pPr lvl="1"/>
            <a:r>
              <a:rPr lang="en-US" sz="800" dirty="0"/>
              <a:t>Proprietary coding</a:t>
            </a:r>
          </a:p>
          <a:p>
            <a:pPr lvl="1"/>
            <a:r>
              <a:rPr lang="en-US" sz="800" dirty="0"/>
              <a:t>Workflow environment </a:t>
            </a:r>
          </a:p>
          <a:p>
            <a:r>
              <a:rPr lang="en-US" sz="1000" dirty="0" smtClean="0"/>
              <a:t>Helps </a:t>
            </a:r>
            <a:r>
              <a:rPr lang="en-US" sz="1000" dirty="0"/>
              <a:t>developers concentrate on creating value by melding innovative clinical informatics with a modern user experience by providing:</a:t>
            </a:r>
          </a:p>
          <a:p>
            <a:pPr lvl="1"/>
            <a:r>
              <a:rPr lang="en-US" sz="800" dirty="0"/>
              <a:t> Lightweight common data models</a:t>
            </a:r>
          </a:p>
          <a:p>
            <a:pPr lvl="1"/>
            <a:r>
              <a:rPr lang="en-US" sz="800" dirty="0"/>
              <a:t>Corresponding API </a:t>
            </a:r>
          </a:p>
          <a:p>
            <a:pPr lvl="1"/>
            <a:r>
              <a:rPr lang="en-US" sz="800" dirty="0"/>
              <a:t>Ancillary app­-development tools </a:t>
            </a:r>
          </a:p>
        </p:txBody>
      </p:sp>
    </p:spTree>
    <p:extLst>
      <p:ext uri="{BB962C8B-B14F-4D97-AF65-F5344CB8AC3E}">
        <p14:creationId xmlns:p14="http://schemas.microsoft.com/office/powerpoint/2010/main" val="20217319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84772</TotalTime>
  <Words>2711</Words>
  <Application>Microsoft Macintosh PowerPoint</Application>
  <PresentationFormat>On-screen Show (16:10)</PresentationFormat>
  <Paragraphs>446</Paragraphs>
  <Slides>49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Calibri</vt:lpstr>
      <vt:lpstr>News Gothic MT</vt:lpstr>
      <vt:lpstr>Open Sans</vt:lpstr>
      <vt:lpstr>Wingdings</vt:lpstr>
      <vt:lpstr>Wingdings 2</vt:lpstr>
      <vt:lpstr>Arial</vt:lpstr>
      <vt:lpstr>Breeze</vt:lpstr>
      <vt:lpstr>PowerPoint Presentation</vt:lpstr>
      <vt:lpstr>Agenda</vt:lpstr>
      <vt:lpstr>Acknowledgement to Intermountain Healthcare</vt:lpstr>
      <vt:lpstr>OUR MISSION</vt:lpstr>
      <vt:lpstr>OUR VISION</vt:lpstr>
      <vt:lpstr>OUR GOAL</vt:lpstr>
      <vt:lpstr>ABOUT HSPC</vt:lpstr>
      <vt:lpstr>Application Model</vt:lpstr>
      <vt:lpstr>HSPC &amp; SMART on FHIR Overview</vt:lpstr>
      <vt:lpstr>PowerPoint Presentation</vt:lpstr>
      <vt:lpstr>PowerPoint Presentation</vt:lpstr>
      <vt:lpstr>PowerPoint Presentation</vt:lpstr>
      <vt:lpstr>Supported Application Types</vt:lpstr>
      <vt:lpstr>Demo HSPC App: Bilirubin Risk Chart</vt:lpstr>
      <vt:lpstr>PowerPoint Presentation</vt:lpstr>
      <vt:lpstr>HSPC Developers Documentation</vt:lpstr>
      <vt:lpstr>PowerPoint Presentation</vt:lpstr>
      <vt:lpstr>PowerPoint Presentation</vt:lpstr>
      <vt:lpstr>Features</vt:lpstr>
      <vt:lpstr>Demo of HSPC Sandbox</vt:lpstr>
      <vt:lpstr>Current State &amp; Future Plans</vt:lpstr>
      <vt:lpstr>PowerPoint Presentation</vt:lpstr>
      <vt:lpstr>PowerPoint Presentation</vt:lpstr>
      <vt:lpstr>What about the HSPC Marketplace?</vt:lpstr>
      <vt:lpstr>Developer Resources</vt:lpstr>
      <vt:lpstr>PowerPoint Presentation</vt:lpstr>
      <vt:lpstr>Live Coding Demo</vt:lpstr>
      <vt:lpstr>PowerPoint Presentation</vt:lpstr>
      <vt:lpstr>OAuth2 Access Delegation</vt:lpstr>
      <vt:lpstr>What is FHIR?</vt:lpstr>
      <vt:lpstr>FHIR Features</vt:lpstr>
      <vt:lpstr>FHIR API</vt:lpstr>
      <vt:lpstr>FHIR Search Samples</vt:lpstr>
      <vt:lpstr>FHIR Data Modeling</vt:lpstr>
      <vt:lpstr>FHIR Simple Data Types</vt:lpstr>
      <vt:lpstr>FHIR Complex Data Types</vt:lpstr>
      <vt:lpstr>FHIR Resources</vt:lpstr>
      <vt:lpstr>FHIR Resources - Patient</vt:lpstr>
      <vt:lpstr>FHIR Resources - Categorization</vt:lpstr>
      <vt:lpstr>FHIR Resources - Collections</vt:lpstr>
      <vt:lpstr>FHIR Resources – Collections (cont)</vt:lpstr>
      <vt:lpstr>FHIR Resource Profile</vt:lpstr>
      <vt:lpstr>PowerPoint Presentation</vt:lpstr>
      <vt:lpstr>Lab: Building your first SMART on FHIR App</vt:lpstr>
      <vt:lpstr>Developer Resources</vt:lpstr>
      <vt:lpstr>PowerPoint Presentation</vt:lpstr>
      <vt:lpstr>PowerPoint Presentation</vt:lpstr>
      <vt:lpstr>Phase 1 vs. Phase 2</vt:lpstr>
      <vt:lpstr>               Federated Data Demonstration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HSPC Tier 1 vs. Tier 2 Technical Specification</dc:title>
  <dc:creator>Rick Freeman</dc:creator>
  <cp:lastModifiedBy>Rick Freeman</cp:lastModifiedBy>
  <cp:revision>264</cp:revision>
  <dcterms:created xsi:type="dcterms:W3CDTF">2015-02-03T21:55:03Z</dcterms:created>
  <dcterms:modified xsi:type="dcterms:W3CDTF">2016-08-10T16:22:41Z</dcterms:modified>
</cp:coreProperties>
</file>