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66" r:id="rId4"/>
    <p:sldId id="258" r:id="rId5"/>
    <p:sldId id="260" r:id="rId6"/>
    <p:sldId id="263" r:id="rId7"/>
    <p:sldId id="259" r:id="rId8"/>
    <p:sldId id="261" r:id="rId9"/>
    <p:sldId id="26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 snapToGrid="0" showGuides="1">
      <p:cViewPr varScale="1">
        <p:scale>
          <a:sx n="69" d="100"/>
          <a:sy n="69" d="100"/>
        </p:scale>
        <p:origin x="56" y="4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BB1C8-9703-4500-91DA-922948E4327C}" type="datetimeFigureOut">
              <a:rPr lang="en-US" smtClean="0"/>
              <a:t>07/26/16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C0C80-C661-4F03-AE30-D5577523F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82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, best practices and guidelines describing the rules of cloud computing consumption models. Therefore, an industry-specific community cloud makes sense as it groups the similar organizations within one generally accepted platform. To address data privacy and placement concerns, IBM is working with the local, in-country partners to define, deploy and run industry-specific community clouds. In general, the concept of such a cloud is based on 4 types of participants:</a:t>
            </a:r>
          </a:p>
          <a:p>
            <a:r>
              <a:rPr lang="en-US" dirty="0"/>
              <a:t>Community cloud governance body: Publicly trusted entity that takes responsibility for governing the community cloud platform.</a:t>
            </a:r>
          </a:p>
          <a:p>
            <a:r>
              <a:rPr lang="en-US" dirty="0"/>
              <a:t>Community cloud provider/technology partner: A trusted and reliable partner that will be able to set up and operate the community cloud platform while fulfilling industry-specific requirements and laws. </a:t>
            </a:r>
          </a:p>
          <a:p>
            <a:r>
              <a:rPr lang="en-US" dirty="0"/>
              <a:t>Cloud consumers: Organizations that belong to the specific industry, sharing similar data processing regulatory concerns. Cloud consumers have a chance to utilize services provided by the community cloud according to their needs and their cloud adoption maturity level.</a:t>
            </a:r>
          </a:p>
          <a:p>
            <a:r>
              <a:rPr lang="en-US" dirty="0"/>
              <a:t>Regulatory entities: Organizations responsible for defining, enforcing and controlling industry-specific regulations. Their role is to assure that the platform is compliant with the international and local law.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C0C80-C661-4F03-AE30-D5577523F5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00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EHR Incentive Programs: Where We Go Next</a:t>
            </a:r>
          </a:p>
          <a:p>
            <a:r>
              <a:rPr lang="en-US" dirty="0"/>
              <a:t>January 19 </a:t>
            </a:r>
          </a:p>
          <a:p>
            <a:r>
              <a:rPr lang="en-US" dirty="0"/>
              <a:t>By Andy Slavitt and Karen </a:t>
            </a:r>
            <a:r>
              <a:rPr lang="en-US" dirty="0" err="1"/>
              <a:t>DeSalvo</a:t>
            </a:r>
            <a:endParaRPr lang="en-US" dirty="0"/>
          </a:p>
          <a:p>
            <a:endParaRPr lang="en-US" dirty="0"/>
          </a:p>
          <a:p>
            <a:r>
              <a:rPr lang="en-US" dirty="0"/>
              <a:t>http://blog.cms.gov/2016/01/19/ehr-incentive-programs-where-we-go-next/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C0C80-C661-4F03-AE30-D5577523F5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45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029-A3E2-4113-88B1-377DB3C60092}" type="datetimeFigureOut">
              <a:rPr lang="en-US" smtClean="0"/>
              <a:t>07/26/16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BFB2-13E8-4EDE-BDBA-7D51130B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7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029-A3E2-4113-88B1-377DB3C60092}" type="datetimeFigureOut">
              <a:rPr lang="en-US" smtClean="0"/>
              <a:t>07/26/16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BFB2-13E8-4EDE-BDBA-7D51130B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0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029-A3E2-4113-88B1-377DB3C60092}" type="datetimeFigureOut">
              <a:rPr lang="en-US" smtClean="0"/>
              <a:t>07/26/16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BFB2-13E8-4EDE-BDBA-7D51130B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3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029-A3E2-4113-88B1-377DB3C60092}" type="datetimeFigureOut">
              <a:rPr lang="en-US" smtClean="0"/>
              <a:t>07/26/16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BFB2-13E8-4EDE-BDBA-7D51130B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77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029-A3E2-4113-88B1-377DB3C60092}" type="datetimeFigureOut">
              <a:rPr lang="en-US" smtClean="0"/>
              <a:t>07/26/16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BFB2-13E8-4EDE-BDBA-7D51130B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1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029-A3E2-4113-88B1-377DB3C60092}" type="datetimeFigureOut">
              <a:rPr lang="en-US" smtClean="0"/>
              <a:t>07/26/16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BFB2-13E8-4EDE-BDBA-7D51130B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3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029-A3E2-4113-88B1-377DB3C60092}" type="datetimeFigureOut">
              <a:rPr lang="en-US" smtClean="0"/>
              <a:t>07/26/16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BFB2-13E8-4EDE-BDBA-7D51130B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4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029-A3E2-4113-88B1-377DB3C60092}" type="datetimeFigureOut">
              <a:rPr lang="en-US" smtClean="0"/>
              <a:t>07/26/16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BFB2-13E8-4EDE-BDBA-7D51130B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00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029-A3E2-4113-88B1-377DB3C60092}" type="datetimeFigureOut">
              <a:rPr lang="en-US" smtClean="0"/>
              <a:t>07/26/16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BFB2-13E8-4EDE-BDBA-7D51130B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0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029-A3E2-4113-88B1-377DB3C60092}" type="datetimeFigureOut">
              <a:rPr lang="en-US" smtClean="0"/>
              <a:t>07/26/16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BFB2-13E8-4EDE-BDBA-7D51130B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20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3A029-A3E2-4113-88B1-377DB3C60092}" type="datetimeFigureOut">
              <a:rPr lang="en-US" smtClean="0"/>
              <a:t>07/26/16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BFB2-13E8-4EDE-BDBA-7D51130B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7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3A029-A3E2-4113-88B1-377DB3C60092}" type="datetimeFigureOut">
              <a:rPr lang="en-US" smtClean="0"/>
              <a:t>07/26/16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EBFB2-13E8-4EDE-BDBA-7D51130B5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19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aseline="0" dirty="0"/>
              <a:t>Community Cloud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ttps://healthservices.atlassian.net/wiki/download/attachments/3047446/hspc-logo-main-2-tag-line.png?version=1&amp;modificationDate=1441895954026&amp;api=v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330" y="3927424"/>
            <a:ext cx="9755341" cy="2141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453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419601"/>
          </a:xfrm>
        </p:spPr>
        <p:txBody>
          <a:bodyPr numCol="2"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Need your input</a:t>
            </a:r>
          </a:p>
          <a:p>
            <a:r>
              <a:rPr lang="en-US" sz="3600" dirty="0"/>
              <a:t>Follow-up web meeting</a:t>
            </a:r>
          </a:p>
          <a:p>
            <a:r>
              <a:rPr lang="en-US" sz="3600" dirty="0"/>
              <a:t>Working group to define:</a:t>
            </a:r>
          </a:p>
          <a:p>
            <a:pPr lvl="1"/>
            <a:r>
              <a:rPr lang="en-US" sz="3200" dirty="0"/>
              <a:t>Governance</a:t>
            </a:r>
          </a:p>
          <a:p>
            <a:pPr lvl="1"/>
            <a:r>
              <a:rPr lang="en-US" sz="3200" dirty="0"/>
              <a:t>Feature set</a:t>
            </a:r>
          </a:p>
          <a:p>
            <a:pPr lvl="1"/>
            <a:r>
              <a:rPr lang="en-US" sz="3200" dirty="0"/>
              <a:t>Use Cases</a:t>
            </a:r>
          </a:p>
          <a:p>
            <a:pPr lvl="1"/>
            <a:r>
              <a:rPr lang="en-US" sz="3200" dirty="0"/>
              <a:t>Target technology partners</a:t>
            </a:r>
          </a:p>
          <a:p>
            <a:pPr lvl="1"/>
            <a:r>
              <a:rPr lang="en-US" sz="3200" dirty="0"/>
              <a:t>Target customers</a:t>
            </a:r>
          </a:p>
          <a:p>
            <a:pPr lvl="1"/>
            <a:endParaRPr lang="en-US" sz="3200" dirty="0"/>
          </a:p>
          <a:p>
            <a:endParaRPr lang="en-US" sz="3200" dirty="0"/>
          </a:p>
          <a:p>
            <a:pPr lvl="1"/>
            <a:endParaRPr lang="en-US" sz="3200" dirty="0"/>
          </a:p>
        </p:txBody>
      </p:sp>
      <p:pic>
        <p:nvPicPr>
          <p:cNvPr id="3074" name="Picture 2" descr="http://streetsense.org/wp-content/uploads/2015/03/N-Street-Community-Hands-in-the-Air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575" y="2474258"/>
            <a:ext cx="523875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30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975555" cy="4351338"/>
          </a:xfrm>
        </p:spPr>
        <p:txBody>
          <a:bodyPr/>
          <a:lstStyle/>
          <a:p>
            <a:r>
              <a:rPr lang="en-US" dirty="0"/>
              <a:t>Multiple “deployment</a:t>
            </a:r>
            <a:r>
              <a:rPr lang="en-US" baseline="0" dirty="0"/>
              <a:t> models” for cloud computing</a:t>
            </a:r>
          </a:p>
          <a:p>
            <a:r>
              <a:rPr lang="en-US" baseline="0" dirty="0"/>
              <a:t>Familiar ones are: public, private and hybrid cloud</a:t>
            </a:r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community cloud </a:t>
            </a:r>
            <a:r>
              <a:rPr lang="en-US" dirty="0"/>
              <a:t>is a multi-tenant infrastructure that is shared among several organizations from a specific group with common computing concerns.</a:t>
            </a:r>
          </a:p>
        </p:txBody>
      </p:sp>
      <p:pic>
        <p:nvPicPr>
          <p:cNvPr id="1026" name="Picture 2" descr="http://4.bp.blogspot.com/-BepLTersWps/Ut5VpsZXNiI/AAAAAAAAAec/RG5NQ9ijzj0/s1600/types-of-cloud-computing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096" y="1967270"/>
            <a:ext cx="5159943" cy="3343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667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Industry-specific community cloud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50164" cy="4351338"/>
          </a:xfrm>
        </p:spPr>
        <p:txBody>
          <a:bodyPr>
            <a:normAutofit/>
          </a:bodyPr>
          <a:lstStyle/>
          <a:p>
            <a:r>
              <a:rPr lang="en-US" dirty="0"/>
              <a:t>Each highly regulated industry has special requirements</a:t>
            </a:r>
          </a:p>
          <a:p>
            <a:r>
              <a:rPr lang="en-US" dirty="0"/>
              <a:t>Community cloud governance body</a:t>
            </a:r>
          </a:p>
          <a:p>
            <a:r>
              <a:rPr lang="en-US" dirty="0"/>
              <a:t>Cloud consumers</a:t>
            </a:r>
          </a:p>
          <a:p>
            <a:r>
              <a:rPr lang="en-US" dirty="0"/>
              <a:t>Regulatory entities: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6619" y="6262255"/>
            <a:ext cx="9938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http://www.thoughtsoncloud.com/2015/09/community-cloud-the-answer-to-the-publicprivate-debate/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1960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the need?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4826" y="1825625"/>
            <a:ext cx="6401844" cy="4351338"/>
          </a:xfrm>
        </p:spPr>
        <p:txBody>
          <a:bodyPr/>
          <a:lstStyle/>
          <a:p>
            <a:r>
              <a:rPr lang="en-US" dirty="0"/>
              <a:t>Adoption of cloud computing in health care has lagged </a:t>
            </a:r>
          </a:p>
          <a:p>
            <a:r>
              <a:rPr lang="en-US" dirty="0"/>
              <a:t>‘Organic’ approaches are not resulting in rapid enough adoption of cloud</a:t>
            </a:r>
          </a:p>
          <a:p>
            <a:r>
              <a:rPr lang="en-US" dirty="0"/>
              <a:t>Still significant security/privacy barriers to adoption among Health IT leaders</a:t>
            </a:r>
          </a:p>
          <a:p>
            <a:r>
              <a:rPr lang="en-US" dirty="0"/>
              <a:t>HSPC ‘Reference Architectures” would be readily accessible</a:t>
            </a:r>
          </a:p>
        </p:txBody>
      </p:sp>
      <p:pic>
        <p:nvPicPr>
          <p:cNvPr id="2052" name="Picture 4" descr="http://healthfore.com/blog/wp-content/uploads/2014/02/Cloud-Computing-its-way-forward-in-Healthcare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8" y="2266884"/>
            <a:ext cx="5130338" cy="317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1220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to the HSPC Community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Standards-based data acquisition, aggregation and quality enrichment</a:t>
            </a:r>
          </a:p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Intelligent cohort definition</a:t>
            </a:r>
          </a:p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Population health services</a:t>
            </a:r>
          </a:p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Tailored big-data analytics </a:t>
            </a:r>
          </a:p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Clinical rules engine processing</a:t>
            </a:r>
          </a:p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Clinical natural language processing </a:t>
            </a:r>
          </a:p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Custom-built end-user interaction models</a:t>
            </a:r>
          </a:p>
        </p:txBody>
      </p:sp>
      <p:pic>
        <p:nvPicPr>
          <p:cNvPr id="1026" name="Picture 2" descr="http://www.healthcareglobal.com/public/uploads/large/large_article_im300_Community_Healthca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208" y="2458103"/>
            <a:ext cx="4357942" cy="2393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073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and ONC "critical principles” (MACRA)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937500" cy="2933188"/>
          </a:xfrm>
        </p:spPr>
        <p:txBody>
          <a:bodyPr/>
          <a:lstStyle/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Reward providers for outcomes</a:t>
            </a:r>
          </a:p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Allow for the flexibility to customize health IT</a:t>
            </a:r>
          </a:p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Innovation through open APIs</a:t>
            </a:r>
          </a:p>
          <a:p>
            <a:pPr lvl="1"/>
            <a:r>
              <a:rPr lang="en-US" dirty="0"/>
              <a:t>Level the technology playing field </a:t>
            </a:r>
            <a:endParaRPr lang="en-US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Prioritize interoperability and real world use of technology</a:t>
            </a:r>
          </a:p>
        </p:txBody>
      </p:sp>
      <p:sp>
        <p:nvSpPr>
          <p:cNvPr id="4" name="AutoShape 4" descr="data:image/jpeg;base64,/9j/4AAQSkZJRgABAQAAAQABAAD/2wCEAAkGBxQTEhUUEhQWFRQWFBQVFBQUFBUUGBQVFhgXFxQYFRcYHCggGBolHBgUITEhJSkrLi4uFx8zODMsNygtLisBCgoKDg0OGxAQFywkHyQsLCwsLCwsLCwsLCwsLCwsLCwsLCwsLCwsLCwsLCwsLCwsLCwsLCwsLCwsLCwsLCwsLP/AABEIAK4BIQMBIgACEQEDEQH/xAAbAAABBQEBAAAAAAAAAAAAAAACAQMEBQYAB//EAD8QAAEDAgMFBQcCBgECBwAAAAEAAhEDIQQSMQVBUWFxBiKBkaETMkKxwdHwB3IUUmKS4fEjouIWQ1OCssLS/8QAGQEAAwEBAQAAAAAAAAAAAAAAAQIDBAAF/8QAIxEAAgICAgIDAQEBAAAAAAAAAAECEQMhEjEEQRMiUWGxMv/aAAwDAQACEQMRAD8A84eLnqUkI3i56rgEQggJYRBqWFxwICIBKAjAXHAwiDUoCVAJxarfZtMMbnMB9g2TAjXMeH5ymDQomC4jujjaeMfdP18SHXaSLACBa1rbxv8Ay6VsZIcxNbNAaIAM7oJsMzraaa+PJ3CsFI5yJAAAJuM3w23m+l7G9yosgACDM92LkkCZg20i+6OZUjPBjfJNpJmN2+SeF43XgRe2XWkP0qIIzPMOdnOU7rxLuJmbX1M/EVA2lWDnxcMZaOQ1LncdfACUVau6SD3TqZPeb+92jYEdLDeormFzQGNBzRBzRMEXHFtjw92dIRSA2iNVYM5cP+R+4agGTpvHz7143q3Dktvckw51wCN45NtJj4RfVWOGwbbAkRHefG4WLojeSQ0c5gmFHxOIzGGjKyAANSRYzPMR4dYHWBIEOnNGmjZ4CZdG6TflCn7PpmQALDQdIhQMPrJ4E/U/QeKvsCzKJ3/hMevopSei8I7JjKUAHfJ9SQp9Bkz5ed7eajYdvcE6xJ6wrHD01nbNsUFSp3B4yCpwo2QUKd+H0Vhh6fNCh7GKGHv/AIT7qJH+rKYxnLxXFhFrrnEn8hWuppqoyFZ1aUN0PKVAxJhTaoqnZRbfwftKTt8AryfE0i0uB/OBXtVVtjzF15T2kw+SpwEkX/Oi1+NL0YPMh7KqiRlv7pJIG4O/z3v7VaYOiHAibjT+YaQOcgyN+oVJSMFw6fP/AErHDYq4tJmNfeadb8ZuthgRbYOoCL8YMbjMW4jXzK6sy+vhw+4UVr+8P3QY3gwQfI+isajpSooRHNQQn3hNwmANQuhHC6Fxwa5LC5VMxEcLnquAROFyuQKHBKuAShA44BEAlCcpEAgkSN4+x3IBALvUp2kwFO4qhkdma0xEXIMSL6tiOaY/iCIyiPEpRi3xjQ6m0Od7PUgZC42kG+g85uqSu8A5WEhusv8AeJ03buQ+6mUcc2CC7MSPdOkiLjheN91TYmS62/SXZZ1mDYbjyQlsK0TqdZrXXc5xi9pmPhA08/JScPWc5uUNgGZiAXRuG8ibbtCJ3qowuFcXWvGmgsB7wB6a8lZ4Os2nBdBIBA0AEggZOd9bmPVKoe7H/wCDPu1HgNu5zWXA4CZzOdxde1gbp6A4EuGWk1oaADDnTuteDDpI48AIinHSO6RwMZoJmwk6i2gknkouPql2psDFtHOETlA5gieA3XR2DRKxuPBmCMpNwOQs0RpaxN7GB7ygYeXOLzxsPGT6/JMUqJceWkDl89/mrjC4flEaToB0Cm2ViiThcPJA1J962g1jnz6dFcCnu/Pz/KiUntbbMJO8mFPwhbN3t8woyTZoi0iZQpcrH5Kzw442TWFpCJBB6QfFTsOzRRZpTHWt3jd8vqpdGmZukFMxb/SlMbafyUyFbHAdLm2icDgRz3KOwybp+jRJ01TEmhis8kGeCra+qtcTRI3KBXZG5Rl2Xg9FdUZbwXnPbmhBPmvT3MkLz79SGQxp3RHqnwP7k/J3Bnnjn6Hfp9vzon8PVu3gfuZ+agMOo/JCOkbDkfQr0jyEXlJ8wd8GOZA+yupn5+d1R4dpkj+r/wDU/P0VzT91vQfRBFTnIYRlCUQAEJEcJIXBOXLlyoZiO4XXAIyLpQEBxAEoCUBEEAiQnKQvqBzM2jpdIAuI4eqDCPYlwgBpLm/yg6GdQOdlCr4YQTJ0uMmWDIkGbSpFNukEjpZDjmtiADAMXNybzvubDQpWEq2GCATHiHADiGhHng2l50s0kE8CXCEGJBEA2LtI+u/jvUWvishLRpBBuAfPdu/CgkM2WlSzSM4DpGYCCGtGgJ0J0nXQaGQmRVAGmYmSXQDpwzSeN5Ggsq6hRaRIJdN4AdmtvJ8FMoUC6QLNJsG3c4bhIEmY0FuOiIope7MHvcMurQCM0aRcd2D00mN6fptL4gQBZoGjW8kFKhncG/1fgH5xW2wGxhlG4DiDFo/PJJNlMasq9mbKmIGug1KLbDXU+4AZ+S1dNjabSbFzgQ2PhGpN9Bqs85rS8u526eKnotT9FLQ7P1Ksnj4fPVMV+zlembAxydC1b+0VKjqRPAXUcdu6JsWE8CSAPO6HOXpDcIe2Zmk6rTPxDjqtR2c7TvDstTvC0SJMpqttBtYS2lI4sdmI/wDaQCfCVC9m2MzDI9R1XN32jopx2mel08YCJFwbjpuhTMLXn9oWG2NtcEZDqtXsypMCOZKh0zUnaLIPEhOVdqMotLnOAESdBoqzH1MgufzesltVr8QbaDQXPiui7YslovNofqJh75GPdfWIEeKrv/HVN8tYxxMTuFrTbfruVNS7ImoQHOgco+ZV5guxdBo0nmTJ9bKj+Nkksvob2V2nZVOUiDNrj80VV+pIH8LPBwH9xCu9o9lKWSaUhwveTMadFje12IzYAtOrXtaZteZ+VvBLGK5px/R8kpfG1L8PPGmHJ7C6HwUeVO2ZSzOjxW9nlx7LzCUYy9ST8vurOk3ujyTVClofHoJzW8x5KS1unRAqNlqQtT0ISEDhvKkITsISF1hGFyVcqmQCLpUsLgEpVHAIgErQjhAIACWEcLlwQ8PcnUNAvGt+fFc+mYkwI1PDSwA3C2/hzS0HgZid3lvumtq4gNpku+LvOEm8e62d8kifHklG6M/j8Rkk/E4DKP5WEGCTxdr06qmbLnE3OpPQIsXVc4kuMkmXHmf8QlwVPNmF/cOkTYiLb7xMbpTIk2W2zsI4U8zu6DfS5UuhQBaXSQ0A+W4cpTmzMW2nLakuLm/2mPdjgpdYSLaXgEAADeQAfVTTXdlmn1Q5sbDh1Vg6aCYHj0HmvTPY2A3ATB6SJ4rzzs6IrMJ4tB5TEr1LE0xlN7xY6a2/LIS2x4KkYfaeMMkAOFzFjZvD09FnsW90HLM8YWlrUrzJ8fzRA3CA33qHKmaONmHwuAa8kuJLoJDTNzxdxXYnA021MO6Huoyw1gwjPAd3w2TZ2Weh4LW4ns81xkD5jxB3I6HZYkzmOvxZHRA4uvrCf5F6ZP4H+Gi7O9kaVfCe0Y11FxqVTQqEj2nsc59iKxbZ/djjyWd2ngix7mvLW1hIJbenWgTI4OiFp8NhHQBVqOqbiDUe4EDSzSAFH2pVp0aTslNmYgjQE+qSUuT0Vhj4RdmEwtUhwOi9Q7K4mQF5hSZ8ytz2Vrw2dISZR8K9Fpt4y4mCQNAOPRY7aO2HtkMaQd5v6fcrb1akyJibE2tMysftfCw9xDbFpa6Gi+t+sRyskhXspNOtGTp7erGqGtLy4zYOfJAuTa+gO63gr3Ddq8RRax9UOFN85HvEseRYhtTUEQbE2jRV+Dw9WliW16NX2TwDDhAJBaWkAPaRJbI5HpK1Vfa2HZs3+Cax1ckOc8NpnIx7jmGSYnL3YPHrC01Froycpp9ljsbtC3EgEWMwQYN90RuWZ/U2iBhjAA/5GkwNZlSexewTTIqEOAI92RYGSAZEpn9UHD+HjTvt+RN1GNLIki+S3ibl+HkwCvdgUu8DwafO0esKiWq2FTkU435ifAg/IDyW6R5kOy5FPQc4/PROEJx4uhIS2WAIQkJ2EhCBwzC6E5C6FxxChckXK5jFRgJIRhIWQgRSkhKAgEWVxSwlAXHA0IzDN7jQXu6Dj5jwBVBtXHOrPzO0jNHBrbMEeEq12oSKZA1e5rT0vb5+QVLUbLSR8TsrQBfKwCT5mmEvsZ9FLUdJJ4mUuHfDmm9iJjWN6kY+jkOXhbyUdtIyAe7P81hyVCT0zev2QHxUYbgXbE97x3IsO0lwa8XDo5Fph3XeRHNTdgVc9Njhc5YdBESO6b8ExjXEVAZ5+ULIm06N7SaslYHCkPa7i4+eXMPmFvcPXmnO4geZVBsfD5iS3QNpv5e65n0Vqw5aQG6Xb902Rb2BIo9ou75XYVwKd2k2bi1/weSZwLJUpmjGW1NnK29SqFPw1TWHU+jSOWeahZqpESsCBAHmszt5+7fvWvxZIEDosRtd4zGeJTw7JZUqKqmy60/Z90CNOKzZ5LS9nG8Pz8snydCYF9i/aYPjopWKwDXiR46WTJEkjkncDWIME+m/8lRTLyiQHbPEERrc6EW01T+HpDQtGp3eeisKlEmyl/wsNR2LpEDIB9V5r+q1aG0xxLvlA+a9KrOheU/q1U/5KI4tcT5p8G5oj5WsbPPFtez9GGU3dR5gmViwt52evRYeU+gC3zPLx9lm4fnRAU+WpshTsvQ3CEhOwhIXAG1yMhCVxxXrl0rlpMI4lC5KkLnJQkRgIBOARMakRBcMV22hAzcAY6gWTGEwvuN/9NgLp3OJcXE9C5v9qtMdRzZBxc0eJc0DwumcOyS8377zbi2JM+JHiFOToZKzM9oHj2ttAAOsKreTN9efJTNp1M1V++59Bf6lRBOuvHeqrohLs2/6abRpg1MPWiHtLqbjMtdF8sXkwLcCdNRIx5DS+7i1rnBrnxLmgw0nhIvCwAdBkSI36QU/Vx1R0ZnucP6iYP3SShZWGTitntvY12fDtI+IBuY8ACJ6SHHx5qy2g3KA2xAAVF+mlWcE29wcvTerLa+Jv8lGX4aYb2VW16m785ocBVEKvxlWZ3o8G42U5dF4PZpqNberWliAAJWUp4kjmo+Kx7zaY6KPFmnmqLnb/aBrAQL/AJvWIpPNYudulOYqmXSotEOZOUwrxjRmnO3/AAkYeiZWy2BRhsi53rDDGOm4A5j7LVdmttupuGgvwseqE42h8MkmaTFUHNMmwQU8UGRn32lFtvtGasNy6CLC3Pqm6tA1KZBtIFjr/tSaSLqTa2X+CxDHRBUjEP4LzXZm0n0ahpVDcGBzC2GH2jIXSehFC3YeJ3ryT9Tqs4im3hTHqX/Zeq4mqvHe3NXNjnDgGj/p/wC5P4y+1kfNf0oyTGytx2UaTSA4OdPmFimNuP3R8vut12Xs1w/qPlK2z6PNxdlu9NkJ16bcVIuAUJSkoSuOBKAoigK4BBXLly1WYR6EoCKF0KZoSOhKEsIgFwaBARtCROMCAR6hTEgkxlk+MGPqfBR69PI10gZgw+evzJ9E9WrZco3OcB1mQPn6pNqjNTcROYNlw/c6WkeA3JGhkzz3EAgtJtmaTP7h9iFM7O4hjXkPHdfDZ3NJMi8201ui2/QyilA7ppMIPMNAP5yUClTOUtIPwP6tAP0dKquiD7Jm3cMKbyC/MTJaAIAvroBuOllUyrTaOMkBoDgMoN3B+a2vujzF+MqqRFPW/wBMK8UHt5Bw8yFZbSqSSs3+n1XKGDc5hH1C0ON1KyT7PQxf8lS5slX2z9n90mNATHRUo18VrNg1JzD+kjzUcj0XxLZSY4+ykkGxAMcSJ8lXDFh29abtTR9nWzAS17WuI3aZT/8AEea842/s19N/tGOd7Ekkwfck6HkE2NJnTbW0adtEHRM1dmz/AITeA2G6oxrqNWSaYeZNjbdCD2OIpSXsdDS4EgzBbY+Cev6LFxfY43s69+keKucD2VdAzPG7cZVfgtoOEHMRyI/CrnCbcdEFwOly0+RS/Y0xwx7RbUdmZNSPL6lOFsHiqmtth0+83y3dFErdpQwgPEzcZWuJjjYaKfBtlGuK7JG3NnNq30cNH89wKrtl4tzSWP8AeafTinqu1RVaSyYuJiMrmgmVLfhM5pvi+Ug+kfVK9aZNfwme1lePdo6odjqx/rI8oH0Xr1Qimxzjo0OJ6ASV4dWqF9Rz/wCYlx8blW8btsyeY+kN1Gd4fu+oW37PN7nWT/1FZSnTzPbbWfp91sdlU8rGcMvzM/VaZMx41smlNuRuKAlIWAKFGUJXAAKEoihhccV65KuWowEoIgErQjAUrNaQICLKlhKELOoEBONXBqJrV1hoY2nTsxw+F09SO8PMhRsXjTmg/HS7oHAt7vzCuPZ5mkeI6i6yvaSn7J9NwsCD5iREbt3kh7Oaoj4uKlPK7Wm5vIhpbcmPhsRyzDcqnHvh0WtI7sQby0xfdHVWVauS5z2kBxaAeBNjp+aKoxdS5AaGzroQDvy2kCbp0RkhvEVQTI0jSdDvjkmUiOjTzOA4mEwhu9gSynTO8Bp+q1NeoHCRoRKpKNIBjRwa35KTg61oKxvbPQjpAVHXVzsXFQVTYlt0lHEZSDKVq0UjKmbXbZ9oxh1IBHyP0WXe/KSCLHUKyp7QloCrsX3ksVRZv2hjCsNF/tKD8pIILDemZ3gD3TPC3JWGF21XFI06lLOXBwzUzIh0gkgiRYniqeYnhw4dFJwm0csB3eG48OqqCMcc3tUeh7OxmGNJxcBIbo5lzAIAuIlSqGz8GKRJbRIA96GGPHVY7D44O+KJgF2ljGpGoVlh9nsIIbWkXtDhfRup/OaVI6XiuL1L/S+xTsJQaDlpxTYXANAJJNgYHvGZXnThUxFd1V4yF5DabLH2dNtmgxv1J5uhXGLcxvcF9YDYF+Kk7Gwly5yDfEtHAobbthVMGG0m0w0XOXQTGriecSPFT6rA1oA4QiqjQndYfU/LyVfjse1rS5zoa0EkngNVm2zm0jMfqJtX2WHNMHv1e4P26vPyHivMsL7rz+0dJJ+yk9qtsHFVy/4R3WDg0fU6qFhpyHgXtHU3+i9HHDhA8nNl55L9FzsuhmeOQj+6B9lrmCA0cBHkAFR9maEhzjxt4C/pHmr5wQbDBUgCUJKUpCEBhEkIgF0LjgCEJThCEhccVi5cuWswlg0IwFzRYIwFnbNiQmVEGogF0JbG4iQiASgLiusNDtMqNtzZYxFEtFnAgg808wKTTKFhq9HnD21Gyx4hwOV24yLtzcRrfgSoGLYeBEGIOoNrfnFbftphKZDahdDzAgXzAbzyE69Fk8bVkGbnUzc9Rx846q0XezLkXF0VSs9gUs1UcrqtK0/YfCe0qRxMei6bpAxq5GocbDoE013qrba2GyDLvEKkc70WQ30PuqyPz1TJN1HdWIM+fNPsqA6eSIpPwdTcrWlg84kKhpOVzsbE3iUsi2N3pjdXZ5lNHZRJ08QtPToh0cU7/C7hrvHDkk5susRlaeznt90+Y+yn0cFV3mRylafC4Mb09UwrRojydDdeyhw2CA3SVdYWjEBOsoAfVBjq4Yw7twClJth/rIO1cXcgWAF+AXkPbHtKa7jTpH/iabkfGR/9VP7c9qc80KJt/wCY8bzvaPr5LI4LCl+gMbyPQLXhxV9meb5Gfk+MSOG2nwUzD0iS1g1zRHM6nyt4KScA5xDWiTwGg3wTxiVZ7N2X7Pv6kac3Hh0+qs5GZR2XexKeWmObnR0mPoppQ4anFNo3gD7owpGj0BC4hOEISF1nDcJYSkLlxwJQkI0BXAKqVy5cthhLhjbDoiDVzNB0CWVjbPRS0IQihIlC4NHLkqUNXAoJgUHa+22Ye0ZqhFmC3i47h6pvbm2Bh2gC9R3ujcB/M77b1hcTXc97nOMlxkm1ynhC9slkycdLsk47aDqry95knyA4QoNWpP8AvzmNUNWfomlYzMFabsjViSNQ6VmiFc9mKsVC3iPUJMi+o+J1I32Nxxqa6wqas6CpYTGIZIWVG8h1HpsVLo8nFIaSYQl0MRx81OpVSO81VAZZHTLmmWn85rgo2my9qggXg6FXVLEy4R4rzmlXMzoeWh+yutn7Yy2Nuqm4GrHn1TN23FZRf/SeoVswkLHnbYNpBB/JUjC7aa20iEKZTlF+zXaAk+a837YbUq4h5pUDlYO66px4hnylWu1O0DqjcjJA3nf4KmpsTY4VtmXPltcUZij2TEwXePzV5hdjMY2L+ismhKrOTZmUEiN/CNAgCBGgtqidTEQBZPoYS2NQ3C5GQkhccChKMhJC44bISQnCEK4ABCFG5NFccVULki5bDAXLNB0RBIwWHRGGrIz0V0JCNrFB2xtNuHaHOaXFxhoEC/M7h4FZLaW3K1WxdlYfgZYR/UdT8uSMYtizyKJqsdt2hSsXZ3D4Wd7zOg81SYrtdUg+zptZwJJefKwWeYOHCfJKQqqCRneaTCxGKfVJc9xc46k8tBwCAhFh23I4FOQnJjJTeUKRCbj8/Oq4A25iPAVMtRp4EIy37pp4Qe0FOnZ6JhjmATj6IUPYj8zGHi0HzVvkWJ6Z6kdoqn4dI3DK1NCU7SoLrDwKg4Q8EbMCVfU8OIT1KiAhyD8ZR0sAeFuKtcNgm7xKntakxLY0SOQygkV9fCU5tTb1yhM16TWtsAJO4AWU1hm3MBUfavaXscRh2AdxwcHDqWhp8PqmhbkkJkpRbHw1OtC6EquZwglISNSlA4BIjhCuOESFKUBQOOSLkiIBChSlIVxw24oCUbkDkQFWuSSuWsw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www.healthcare-informatics.com/sites/healthcare-informatics.com/files/u2109/Slavitt_Andy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t="4667" r="19237" b="39334"/>
          <a:stretch/>
        </p:blipFill>
        <p:spPr bwMode="auto">
          <a:xfrm>
            <a:off x="9126384" y="3292219"/>
            <a:ext cx="2692400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5989" y="1430339"/>
            <a:ext cx="2752725" cy="1657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376515" y="4716206"/>
            <a:ext cx="70496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All furthered by cloud computing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5516469"/>
            <a:ext cx="74255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EHR Incentive Programs: Where We Go Next</a:t>
            </a:r>
          </a:p>
          <a:p>
            <a:r>
              <a:rPr lang="en-US" dirty="0"/>
              <a:t>January 19 </a:t>
            </a:r>
          </a:p>
          <a:p>
            <a:r>
              <a:rPr lang="en-US" dirty="0"/>
              <a:t>By Andy Slavitt and Karen </a:t>
            </a:r>
            <a:r>
              <a:rPr lang="en-US" dirty="0" err="1"/>
              <a:t>DeSalvo</a:t>
            </a:r>
            <a:endParaRPr lang="en-US" dirty="0"/>
          </a:p>
          <a:p>
            <a:r>
              <a:rPr lang="en-US" dirty="0"/>
              <a:t>http://blog.cms.gov/2016/01/19/ehr-incentive-programs-where-we-go-next/</a:t>
            </a:r>
          </a:p>
        </p:txBody>
      </p:sp>
    </p:spTree>
    <p:extLst>
      <p:ext uri="{BB962C8B-B14F-4D97-AF65-F5344CB8AC3E}">
        <p14:creationId xmlns:p14="http://schemas.microsoft.com/office/powerpoint/2010/main" val="280961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</a:t>
            </a:r>
            <a:r>
              <a:rPr lang="en-US" baseline="0" dirty="0"/>
              <a:t>e existing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VMWare/EMC Financial Services</a:t>
            </a:r>
          </a:p>
          <a:p>
            <a:pPr lvl="1"/>
            <a:r>
              <a:rPr lang="en-US" dirty="0"/>
              <a:t>On-Demand Services for financial trading</a:t>
            </a:r>
          </a:p>
          <a:p>
            <a:r>
              <a:rPr lang="en-US" dirty="0"/>
              <a:t>IBM Federal Community Cloud </a:t>
            </a:r>
          </a:p>
          <a:p>
            <a:pPr lvl="1"/>
            <a:r>
              <a:rPr lang="en-US" dirty="0"/>
              <a:t>Dedicated Federal Data Centers service</a:t>
            </a:r>
          </a:p>
          <a:p>
            <a:r>
              <a:rPr lang="en-US" dirty="0"/>
              <a:t>Microsoft Azure US Government Cloud </a:t>
            </a:r>
          </a:p>
          <a:p>
            <a:pPr lvl="1"/>
            <a:r>
              <a:rPr lang="en-US" dirty="0"/>
              <a:t>State, local, and federal government agencies.</a:t>
            </a:r>
          </a:p>
          <a:p>
            <a:r>
              <a:rPr lang="en-US" dirty="0"/>
              <a:t>AWS </a:t>
            </a:r>
            <a:r>
              <a:rPr lang="en-US" dirty="0" err="1"/>
              <a:t>GovCloud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Direct or indirect ties to US government functions, services, or regulations</a:t>
            </a:r>
          </a:p>
        </p:txBody>
      </p:sp>
      <p:pic>
        <p:nvPicPr>
          <p:cNvPr id="3074" name="Picture 2" descr="https://rapidscale.net/wp-content/uploads/2013/08/financial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462" y="1360858"/>
            <a:ext cx="1422705" cy="146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opengov.com/wp-content/uploads/2015/07/Cloud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3129117"/>
            <a:ext cx="27432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174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00" y="365125"/>
            <a:ext cx="10515600" cy="1325563"/>
          </a:xfrm>
        </p:spPr>
        <p:txBody>
          <a:bodyPr/>
          <a:lstStyle/>
          <a:p>
            <a:r>
              <a:rPr lang="en-US" dirty="0"/>
              <a:t>Current state of the cloud in Healthcare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53109"/>
          </a:xfrm>
        </p:spPr>
        <p:txBody>
          <a:bodyPr>
            <a:normAutofit/>
          </a:bodyPr>
          <a:lstStyle/>
          <a:p>
            <a:r>
              <a:rPr lang="en-US" dirty="0"/>
              <a:t>Many ‘clouds’ – most vendor-specific</a:t>
            </a:r>
          </a:p>
          <a:p>
            <a:r>
              <a:rPr lang="en-US" dirty="0"/>
              <a:t>Overwhelming majority are SaaS model</a:t>
            </a:r>
          </a:p>
          <a:p>
            <a:pPr lvl="1"/>
            <a:r>
              <a:rPr lang="en-US" dirty="0"/>
              <a:t>SaaS model expressly precludes middleware services</a:t>
            </a:r>
          </a:p>
          <a:p>
            <a:r>
              <a:rPr lang="en-US" dirty="0"/>
              <a:t>Very few meet the NIST “Essential Characteristics”</a:t>
            </a:r>
          </a:p>
          <a:p>
            <a:pPr lvl="1"/>
            <a:r>
              <a:rPr lang="en-US" dirty="0"/>
              <a:t>On-demand self-service</a:t>
            </a:r>
          </a:p>
          <a:p>
            <a:pPr lvl="1"/>
            <a:r>
              <a:rPr lang="en-US" dirty="0"/>
              <a:t>Broad network access</a:t>
            </a:r>
          </a:p>
          <a:p>
            <a:pPr lvl="1"/>
            <a:r>
              <a:rPr lang="en-US" dirty="0"/>
              <a:t>Resource pooling</a:t>
            </a:r>
          </a:p>
          <a:p>
            <a:pPr lvl="1"/>
            <a:r>
              <a:rPr lang="en-US" dirty="0"/>
              <a:t>Rapid elasticity</a:t>
            </a:r>
          </a:p>
          <a:p>
            <a:pPr lvl="1"/>
            <a:r>
              <a:rPr lang="en-US" dirty="0"/>
              <a:t>Measured service</a:t>
            </a:r>
          </a:p>
        </p:txBody>
      </p:sp>
      <p:pic>
        <p:nvPicPr>
          <p:cNvPr id="4100" name="Picture 4" descr="http://64.79.160.22/wp-content/uploads/2010/08/Gartner-Hype-Cycle.gif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001294"/>
            <a:ext cx="3657600" cy="237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8681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there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5800" y="1825625"/>
            <a:ext cx="6337300" cy="4351338"/>
          </a:xfrm>
        </p:spPr>
        <p:txBody>
          <a:bodyPr/>
          <a:lstStyle/>
          <a:p>
            <a:r>
              <a:rPr lang="en-US" dirty="0"/>
              <a:t>Big vision – baby steps</a:t>
            </a:r>
          </a:p>
          <a:p>
            <a:r>
              <a:rPr lang="en-US" dirty="0"/>
              <a:t>Identify high-value</a:t>
            </a:r>
            <a:r>
              <a:rPr lang="en-US" baseline="0" dirty="0"/>
              <a:t> use cases</a:t>
            </a:r>
          </a:p>
          <a:p>
            <a:r>
              <a:rPr lang="en-US" baseline="0" dirty="0"/>
              <a:t>Identify already ‘in-flight’ projects that can be deployed</a:t>
            </a:r>
          </a:p>
          <a:p>
            <a:r>
              <a:rPr lang="en-US" baseline="0" dirty="0"/>
              <a:t>Establish governance elements on ‘as needed’ basis </a:t>
            </a:r>
          </a:p>
          <a:p>
            <a:r>
              <a:rPr lang="en-US" b="1" dirty="0"/>
              <a:t>We need your input</a:t>
            </a:r>
            <a:r>
              <a:rPr lang="en-US" dirty="0"/>
              <a:t> on how to best meet your needs</a:t>
            </a:r>
          </a:p>
        </p:txBody>
      </p:sp>
      <p:pic>
        <p:nvPicPr>
          <p:cNvPr id="2050" name="Picture 2" descr="https://s-media-cache-ak0.pinimg.com/736x/45/47/95/454795505c54cc08afd1d21140c3de9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189" y="1690688"/>
            <a:ext cx="4427911" cy="442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000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</TotalTime>
  <Words>494</Words>
  <Application>Microsoft Office PowerPoint</Application>
  <PresentationFormat>Widescreen</PresentationFormat>
  <Paragraphs>82</Paragraphs>
  <Slides>10</Slides>
  <Notes>2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Community Cloud</vt:lpstr>
      <vt:lpstr>What is it?</vt:lpstr>
      <vt:lpstr>Industry-specific community cloud</vt:lpstr>
      <vt:lpstr>Why the need?</vt:lpstr>
      <vt:lpstr>Advantages to the HSPC Community</vt:lpstr>
      <vt:lpstr>CMS and ONC "critical principles” (MACRA)</vt:lpstr>
      <vt:lpstr>Some existing examples</vt:lpstr>
      <vt:lpstr>Current state of the cloud in Healthcare</vt:lpstr>
      <vt:lpstr>How to get there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HSPC Community Cloud</dc:title>
  <dc:creator>Keith Toussaint</dc:creator>
  <cp:lastModifiedBy>Keith Toussaint</cp:lastModifiedBy>
  <cp:revision>23</cp:revision>
  <dcterms:created xsi:type="dcterms:W3CDTF">2016-01-19T21:59:57Z</dcterms:created>
  <dcterms:modified xsi:type="dcterms:W3CDTF">2016-07-26T13:13:42Z</dcterms:modified>
</cp:coreProperties>
</file>