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</p:sldMasterIdLst>
  <p:notesMasterIdLst>
    <p:notesMasterId r:id="rId15"/>
  </p:notesMasterIdLst>
  <p:sldIdLst>
    <p:sldId id="313" r:id="rId3"/>
    <p:sldId id="315" r:id="rId4"/>
    <p:sldId id="316" r:id="rId5"/>
    <p:sldId id="291" r:id="rId6"/>
    <p:sldId id="292" r:id="rId7"/>
    <p:sldId id="257" r:id="rId8"/>
    <p:sldId id="290" r:id="rId9"/>
    <p:sldId id="314" r:id="rId10"/>
    <p:sldId id="311" r:id="rId11"/>
    <p:sldId id="312" r:id="rId12"/>
    <p:sldId id="288" r:id="rId13"/>
    <p:sldId id="31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3272" autoAdjust="0"/>
  </p:normalViewPr>
  <p:slideViewPr>
    <p:cSldViewPr>
      <p:cViewPr varScale="1">
        <p:scale>
          <a:sx n="44" d="100"/>
          <a:sy n="44" d="100"/>
        </p:scale>
        <p:origin x="48" y="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2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DD90F-FE85-4745-918F-7310F5C0D815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9AB47-65CF-431A-B5CE-BA49C7384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77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1pPr>
            <a:lvl2pPr marL="742927" indent="-285741" eaLnBrk="0" hangingPunct="0">
              <a:defRPr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2pPr>
            <a:lvl3pPr marL="1142965" indent="-228593" eaLnBrk="0" hangingPunct="0">
              <a:defRPr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3pPr>
            <a:lvl4pPr marL="1600151" indent="-228593" eaLnBrk="0" hangingPunct="0">
              <a:defRPr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4pPr>
            <a:lvl5pPr marL="2057336" indent="-228593" eaLnBrk="0" hangingPunct="0">
              <a:defRPr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5pPr>
            <a:lvl6pPr marL="2514522" indent="-2285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6pPr>
            <a:lvl7pPr marL="2971707" indent="-2285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7pPr>
            <a:lvl8pPr marL="3428893" indent="-2285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8pPr>
            <a:lvl9pPr marL="3886079" indent="-2285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9pPr>
          </a:lstStyle>
          <a:p>
            <a:pPr eaLnBrk="1" hangingPunct="1"/>
            <a:fld id="{0BF17C5F-4B05-4F5A-99D9-EDD6C8C140E6}" type="slidenum">
              <a:rPr lang="en-US" smtClean="0">
                <a:latin typeface="Calibri" pitchFamily="34" charset="0"/>
              </a:rPr>
              <a:pPr eaLnBrk="1" hangingPunct="1"/>
              <a:t>6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565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9AB47-65CF-431A-B5CE-BA49C73840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06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1CE1-DCAB-4FE1-837F-B3017CC7C5F4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37D8-ABF4-43E1-A49F-C446A3D90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29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1CE1-DCAB-4FE1-837F-B3017CC7C5F4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37D8-ABF4-43E1-A49F-C446A3D90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2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1CE1-DCAB-4FE1-837F-B3017CC7C5F4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37D8-ABF4-43E1-A49F-C446A3D90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13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6" name="Rectangle 9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7" name="TextBox 14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sz="5400" b="1">
                <a:solidFill>
                  <a:srgbClr val="80B606">
                    <a:lumMod val="60000"/>
                    <a:lumOff val="40000"/>
                  </a:srgbClr>
                </a:solidFill>
                <a:cs typeface="Arial"/>
                <a:sym typeface="Arial"/>
                <a:rtl val="0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5CC88211-4C42-4EC4-975E-815FFB495163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7/25/2016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3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sz="3600" b="1">
                <a:solidFill>
                  <a:srgbClr val="80B606">
                    <a:lumMod val="60000"/>
                    <a:lumOff val="40000"/>
                  </a:srgbClr>
                </a:solidFill>
                <a:cs typeface="Arial"/>
                <a:sym typeface="Arial"/>
                <a:rtl val="0"/>
              </a:rPr>
              <a:t>+</a:t>
            </a:r>
          </a:p>
        </p:txBody>
      </p:sp>
      <p:sp>
        <p:nvSpPr>
          <p:cNvPr id="6" name="Rectangle 9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  <a:sym typeface="Arial"/>
              <a:rtl val="0"/>
            </a:endParaRP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345238"/>
            <a:ext cx="1131887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8E09-A983-4CD2-B494-F92641E69E05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7/25/2016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337C-C29C-40AB-BACF-A268ABBE501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38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sz="3600" b="1">
                <a:solidFill>
                  <a:srgbClr val="80B606">
                    <a:lumMod val="60000"/>
                    <a:lumOff val="40000"/>
                  </a:srgbClr>
                </a:solidFill>
                <a:cs typeface="Arial"/>
                <a:sym typeface="Arial"/>
                <a:rtl val="0"/>
              </a:rPr>
              <a:t>+</a:t>
            </a: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345238"/>
            <a:ext cx="1131887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D56D7-B8D7-4426-BB98-5FF6972F57F6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7/25/2016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9C6DB-520E-47FC-A3B4-44247A6A0445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611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sz="5400" b="1">
                <a:solidFill>
                  <a:srgbClr val="80B606">
                    <a:lumMod val="60000"/>
                    <a:lumOff val="40000"/>
                  </a:srgbClr>
                </a:solidFill>
                <a:cs typeface="Arial"/>
                <a:sym typeface="Arial"/>
                <a:rtl val="0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BB39D5D0-17F1-4373-9864-5D4AAF1514D4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7/25/2016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99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3425" y="3111500"/>
            <a:ext cx="260350" cy="6143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sz="4000" b="1">
                <a:solidFill>
                  <a:srgbClr val="80B606">
                    <a:lumMod val="60000"/>
                    <a:lumOff val="40000"/>
                  </a:srgbClr>
                </a:solidFill>
                <a:cs typeface="Arial"/>
                <a:sym typeface="Arial"/>
                <a:rtl val="0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35A7131-CD06-4D09-A585-E0B2C7F90EA3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7/25/2016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03063-BCD6-4C0A-AFC2-D2A1AEA6FB75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74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sz="3600" b="1">
                <a:solidFill>
                  <a:srgbClr val="80B606">
                    <a:lumMod val="60000"/>
                    <a:lumOff val="40000"/>
                  </a:srgbClr>
                </a:solidFill>
                <a:cs typeface="Arial"/>
                <a:sym typeface="Arial"/>
                <a:rtl val="0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39D94-0A6D-465B-AC68-9A8B5BBA8FEA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7/25/2016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69C5D-2010-412A-90AD-7B503E993AC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14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sz="3600" b="1">
                <a:solidFill>
                  <a:srgbClr val="80B606">
                    <a:lumMod val="60000"/>
                    <a:lumOff val="40000"/>
                  </a:srgbClr>
                </a:solidFill>
                <a:cs typeface="Arial"/>
                <a:sym typeface="Arial"/>
                <a:rtl val="0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455BE-CA71-4A20-9923-29A04904B653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7/25/2016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62FCA-3700-411A-95A4-015BB290F1E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27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sz="3600" b="1">
                <a:solidFill>
                  <a:srgbClr val="80B606">
                    <a:lumMod val="60000"/>
                    <a:lumOff val="40000"/>
                  </a:srgbClr>
                </a:solidFill>
                <a:cs typeface="Arial"/>
                <a:sym typeface="Arial"/>
                <a:rtl val="0"/>
              </a:rPr>
              <a:t>+</a:t>
            </a:r>
          </a:p>
        </p:txBody>
      </p:sp>
      <p:sp>
        <p:nvSpPr>
          <p:cNvPr id="6" name="Rectangle 1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1F729-34C6-4FFA-A331-D748F7C02485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7/25/2016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A10F-40B8-4DD2-A0DE-587D82B819D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0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1CE1-DCAB-4FE1-837F-B3017CC7C5F4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37D8-ABF4-43E1-A49F-C446A3D90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64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sz="3600" b="1">
                <a:solidFill>
                  <a:srgbClr val="80B606">
                    <a:lumMod val="60000"/>
                    <a:lumOff val="40000"/>
                  </a:srgbClr>
                </a:solidFill>
                <a:cs typeface="Arial"/>
                <a:sym typeface="Arial"/>
                <a:rtl val="0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B1976-02A3-450F-9999-E02760223786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7/25/2016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281C1-591A-4E07-B317-74A319313F8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13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sz="3600" b="1">
                <a:solidFill>
                  <a:srgbClr val="80B606">
                    <a:lumMod val="60000"/>
                    <a:lumOff val="40000"/>
                  </a:srgbClr>
                </a:solidFill>
                <a:cs typeface="Arial"/>
                <a:sym typeface="Arial"/>
                <a:rtl val="0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BF2B6-5CD2-4B6B-B127-483233B10E33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7/25/2016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E1B67-0A79-4E9E-A847-CBD4DD87E4D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531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sz="3600" b="1">
                <a:solidFill>
                  <a:srgbClr val="80B606">
                    <a:lumMod val="60000"/>
                    <a:lumOff val="40000"/>
                  </a:srgbClr>
                </a:solidFill>
                <a:cs typeface="Arial"/>
                <a:sym typeface="Arial"/>
                <a:rtl val="0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F15CF-9086-4FE2-9B1A-D6E38910BCEC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7/25/2016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10221-C72B-40B6-A477-975B52A9F8D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91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A1B33-AA68-44FF-AD71-6109D7804DF0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7/25/2016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52AF7-B832-467B-A656-FC28719BAF9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89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sz="5400" b="1">
                <a:solidFill>
                  <a:srgbClr val="80B606">
                    <a:lumMod val="60000"/>
                    <a:lumOff val="40000"/>
                  </a:srgbClr>
                </a:solidFill>
                <a:cs typeface="Arial"/>
                <a:sym typeface="Arial"/>
                <a:rtl val="0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2CF95-6932-470E-A1B3-C8C43D8C12EB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7/25/2016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79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3989388" y="3370263"/>
            <a:ext cx="220662" cy="369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sz="2400" b="1">
                <a:solidFill>
                  <a:srgbClr val="80B606">
                    <a:lumMod val="60000"/>
                    <a:lumOff val="40000"/>
                  </a:srgbClr>
                </a:solidFill>
                <a:cs typeface="Arial"/>
                <a:sym typeface="Arial"/>
                <a:rtl val="0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5F038-BBCC-4E58-B7E6-5097F5E3E819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7/25/2016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E4522-85AD-4091-9073-624FD35E7D4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487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327025" y="4632325"/>
            <a:ext cx="220663" cy="369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sz="2400" b="1">
                <a:solidFill>
                  <a:srgbClr val="80B606">
                    <a:lumMod val="60000"/>
                    <a:lumOff val="40000"/>
                  </a:srgbClr>
                </a:solidFill>
                <a:cs typeface="Arial"/>
                <a:sym typeface="Arial"/>
                <a:rtl val="0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3EB27-0C47-4FB0-B1D1-A55F23FBC613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7/25/2016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FF4F4-2037-40A7-990C-23556ADBC0B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264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sz="5400" b="1">
                <a:solidFill>
                  <a:srgbClr val="80B606">
                    <a:lumMod val="60000"/>
                    <a:lumOff val="40000"/>
                  </a:srgbClr>
                </a:solidFill>
                <a:cs typeface="Arial"/>
                <a:sym typeface="Arial"/>
                <a:rtl val="0"/>
              </a:rPr>
              <a:t>+</a:t>
            </a:r>
          </a:p>
        </p:txBody>
      </p:sp>
      <p:sp>
        <p:nvSpPr>
          <p:cNvPr id="8" name="Rectangle 9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57AB76F-59A3-431F-889C-4BECC4F3AA5E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7/25/2016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4443-9418-476C-88EC-510479EF41A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35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sz="5400" b="1">
                <a:solidFill>
                  <a:srgbClr val="80B606">
                    <a:lumMod val="60000"/>
                    <a:lumOff val="40000"/>
                  </a:srgbClr>
                </a:solidFill>
                <a:cs typeface="Arial"/>
                <a:sym typeface="Arial"/>
                <a:rtl val="0"/>
              </a:rPr>
              <a:t>+</a:t>
            </a:r>
          </a:p>
        </p:txBody>
      </p:sp>
      <p:sp>
        <p:nvSpPr>
          <p:cNvPr id="9" name="Rectangle 9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5F22500-706F-4FB5-8812-2858A9EBF79B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7/25/2016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019F9-4360-4E36-A7D4-60D19ACC183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122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4749800" y="3370263"/>
            <a:ext cx="220663" cy="369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sz="2400" b="1">
                <a:solidFill>
                  <a:srgbClr val="80B606">
                    <a:lumMod val="60000"/>
                    <a:lumOff val="40000"/>
                  </a:srgbClr>
                </a:solidFill>
                <a:cs typeface="Arial"/>
                <a:sym typeface="Arial"/>
                <a:rtl val="0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5AB2F-D2CC-4781-9B8B-B71DC7DF30AA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7/25/2016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689DB-202E-4C79-934C-AC45E246D21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1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1CE1-DCAB-4FE1-837F-B3017CC7C5F4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37D8-ABF4-43E1-A49F-C446A3D90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12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sz="3600" b="1">
                <a:solidFill>
                  <a:srgbClr val="80B606">
                    <a:lumMod val="60000"/>
                    <a:lumOff val="40000"/>
                  </a:srgbClr>
                </a:solidFill>
                <a:cs typeface="Arial"/>
                <a:sym typeface="Arial"/>
                <a:rtl val="0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3F973-EEC8-4226-89EF-71631E628CFE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7/25/2016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39D5F-ECC5-492C-BDCD-B9780E13C1C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64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5" name="TextBox 8"/>
          <p:cNvSpPr txBox="1"/>
          <p:nvPr/>
        </p:nvSpPr>
        <p:spPr>
          <a:xfrm rot="16200000">
            <a:off x="8593932" y="561181"/>
            <a:ext cx="260350" cy="5540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sz="3600" b="1">
                <a:solidFill>
                  <a:srgbClr val="80B606">
                    <a:lumMod val="60000"/>
                    <a:lumOff val="40000"/>
                  </a:srgbClr>
                </a:solidFill>
                <a:cs typeface="Arial"/>
                <a:sym typeface="Arial"/>
                <a:rtl val="0"/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515A5-9633-4BA5-95F8-4251C6EBEF8A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7/25/2016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269A5-A41F-47C2-A153-7A9986C6AD7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5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1CE1-DCAB-4FE1-837F-B3017CC7C5F4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37D8-ABF4-43E1-A49F-C446A3D90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1CE1-DCAB-4FE1-837F-B3017CC7C5F4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37D8-ABF4-43E1-A49F-C446A3D90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0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1CE1-DCAB-4FE1-837F-B3017CC7C5F4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37D8-ABF4-43E1-A49F-C446A3D90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1CE1-DCAB-4FE1-837F-B3017CC7C5F4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37D8-ABF4-43E1-A49F-C446A3D90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7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1CE1-DCAB-4FE1-837F-B3017CC7C5F4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37D8-ABF4-43E1-A49F-C446A3D90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8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1CE1-DCAB-4FE1-837F-B3017CC7C5F4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37D8-ABF4-43E1-A49F-C446A3D90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4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51CE1-DCAB-4FE1-837F-B3017CC7C5F4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737D8-ABF4-43E1-A49F-C446A3D90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9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B30732-A644-49DE-BC21-08D1D58B0A8E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  <a:cs typeface="Arial"/>
                <a:sym typeface="Arial"/>
                <a:rtl val="0"/>
              </a:rPr>
              <a:pPr>
                <a:defRPr/>
              </a:pPr>
              <a:t>7/25/2016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Arial"/>
              <a:sym typeface="Arial"/>
              <a:rtl val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C37A215-3EB8-4598-BADE-3538F6757C17}" type="slidenum">
              <a:rPr lang="en-US">
                <a:solidFill>
                  <a:prstClr val="white"/>
                </a:solidFill>
                <a:cs typeface="Arial"/>
                <a:sym typeface="Arial"/>
                <a:rtl val="0"/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60008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9pPr>
    </p:titleStyle>
    <p:bodyStyle>
      <a:lvl1pPr marL="228600" indent="-228600" algn="l" rtl="0" fontAlgn="base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rtl="0" fontAlgn="base">
        <a:spcBef>
          <a:spcPts val="600"/>
        </a:spcBef>
        <a:spcAft>
          <a:spcPct val="0"/>
        </a:spcAft>
        <a:buClr>
          <a:srgbClr val="C1F944"/>
        </a:buClr>
        <a:buSzPct val="75000"/>
        <a:buFont typeface="Wingdings" pitchFamily="2" charset="2"/>
        <a:buChar char="n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rtl="0" fontAlgn="base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8600" algn="l" rtl="0" fontAlgn="base">
        <a:spcBef>
          <a:spcPts val="600"/>
        </a:spcBef>
        <a:spcAft>
          <a:spcPct val="0"/>
        </a:spcAft>
        <a:buClr>
          <a:srgbClr val="C1F944"/>
        </a:buClr>
        <a:buSzPct val="75000"/>
        <a:buFont typeface="Wingdings" pitchFamily="2" charset="2"/>
        <a:buChar char="n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3000" indent="-228600" algn="l" rtl="0" fontAlgn="base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84" Type="http://schemas.openxmlformats.org/officeDocument/2006/relationships/slideLayout" Target="../slideLayouts/slideLayout23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notesSlide" Target="../notesSlides/notesSlide2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3/32/Fire-For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7000" contrast="-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" y="0"/>
            <a:ext cx="91395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506663"/>
            <a:ext cx="82486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820" y="4114800"/>
            <a:ext cx="6400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32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how do all these pieces fit together?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Create a Data Dictionary</a:t>
            </a:r>
          </a:p>
          <a:p>
            <a:r>
              <a:rPr lang="en-US" dirty="0" smtClean="0"/>
              <a:t>Transform into a FHIR Profile</a:t>
            </a:r>
          </a:p>
          <a:p>
            <a:r>
              <a:rPr lang="en-US" dirty="0" smtClean="0"/>
              <a:t>Engage Vendors to integrate FHIR Profile into their FHIR server</a:t>
            </a:r>
          </a:p>
          <a:p>
            <a:pPr lvl="1"/>
            <a:r>
              <a:rPr lang="en-US" dirty="0" smtClean="0"/>
              <a:t>So that regulations are met</a:t>
            </a:r>
          </a:p>
          <a:p>
            <a:r>
              <a:rPr lang="en-US" dirty="0" smtClean="0"/>
              <a:t>Set up a registry/data warehouse</a:t>
            </a:r>
          </a:p>
          <a:p>
            <a:r>
              <a:rPr lang="en-US" dirty="0" smtClean="0"/>
              <a:t>Define metrics for data and clinical quality</a:t>
            </a:r>
          </a:p>
          <a:p>
            <a:r>
              <a:rPr lang="en-US" dirty="0" smtClean="0"/>
              <a:t>Feedback to system-wide changes for care delivery 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191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>
            <p:custDataLst>
              <p:tags r:id="rId1"/>
            </p:custDataLst>
          </p:nvPr>
        </p:nvCxnSpPr>
        <p:spPr>
          <a:xfrm>
            <a:off x="8220218" y="1961000"/>
            <a:ext cx="0" cy="4685642"/>
          </a:xfrm>
          <a:prstGeom prst="line">
            <a:avLst/>
          </a:prstGeom>
          <a:ln w="127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2"/>
            </p:custDataLst>
          </p:nvPr>
        </p:nvCxnSpPr>
        <p:spPr>
          <a:xfrm>
            <a:off x="6773749" y="1961000"/>
            <a:ext cx="0" cy="4685642"/>
          </a:xfrm>
          <a:prstGeom prst="line">
            <a:avLst/>
          </a:prstGeom>
          <a:ln w="127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>
            <p:custDataLst>
              <p:tags r:id="rId3"/>
            </p:custDataLst>
          </p:nvPr>
        </p:nvSpPr>
        <p:spPr>
          <a:xfrm>
            <a:off x="6773019" y="6387972"/>
            <a:ext cx="1447928" cy="233552"/>
          </a:xfrm>
          <a:prstGeom prst="roundRect">
            <a:avLst/>
          </a:prstGeom>
          <a:solidFill>
            <a:srgbClr val="96D64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prstClr val="white"/>
              </a:solidFill>
              <a:sym typeface="Arial"/>
              <a:rtl val="0"/>
            </a:endParaRPr>
          </a:p>
        </p:txBody>
      </p:sp>
      <p:cxnSp>
        <p:nvCxnSpPr>
          <p:cNvPr id="7" name="Straight Connector 6"/>
          <p:cNvCxnSpPr/>
          <p:nvPr>
            <p:custDataLst>
              <p:tags r:id="rId4"/>
            </p:custDataLst>
          </p:nvPr>
        </p:nvCxnSpPr>
        <p:spPr>
          <a:xfrm>
            <a:off x="7262029" y="1961000"/>
            <a:ext cx="0" cy="4186424"/>
          </a:xfrm>
          <a:prstGeom prst="line">
            <a:avLst/>
          </a:prstGeom>
          <a:ln w="127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5"/>
            </p:custDataLst>
          </p:nvPr>
        </p:nvCxnSpPr>
        <p:spPr>
          <a:xfrm>
            <a:off x="6278686" y="1961000"/>
            <a:ext cx="0" cy="4186424"/>
          </a:xfrm>
          <a:prstGeom prst="line">
            <a:avLst/>
          </a:prstGeom>
          <a:ln w="127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>
            <p:custDataLst>
              <p:tags r:id="rId6"/>
            </p:custDataLst>
          </p:nvPr>
        </p:nvSpPr>
        <p:spPr>
          <a:xfrm>
            <a:off x="6277956" y="6030648"/>
            <a:ext cx="984803" cy="233552"/>
          </a:xfrm>
          <a:prstGeom prst="roundRect">
            <a:avLst/>
          </a:prstGeom>
          <a:solidFill>
            <a:srgbClr val="59BB59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prstClr val="white"/>
              </a:solidFill>
              <a:sym typeface="Arial"/>
              <a:rtl val="0"/>
            </a:endParaRPr>
          </a:p>
        </p:txBody>
      </p:sp>
      <p:cxnSp>
        <p:nvCxnSpPr>
          <p:cNvPr id="10" name="Straight Connector 9"/>
          <p:cNvCxnSpPr/>
          <p:nvPr>
            <p:custDataLst>
              <p:tags r:id="rId7"/>
            </p:custDataLst>
          </p:nvPr>
        </p:nvCxnSpPr>
        <p:spPr>
          <a:xfrm>
            <a:off x="5469550" y="1961000"/>
            <a:ext cx="0" cy="3687206"/>
          </a:xfrm>
          <a:prstGeom prst="line">
            <a:avLst/>
          </a:prstGeom>
          <a:ln w="127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>
            <p:custDataLst>
              <p:tags r:id="rId8"/>
            </p:custDataLst>
          </p:nvPr>
        </p:nvSpPr>
        <p:spPr>
          <a:xfrm>
            <a:off x="5468820" y="5531430"/>
            <a:ext cx="809137" cy="233552"/>
          </a:xfrm>
          <a:prstGeom prst="roundRect">
            <a:avLst/>
          </a:prstGeom>
          <a:solidFill>
            <a:srgbClr val="1AAA4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prstClr val="white"/>
              </a:solidFill>
              <a:sym typeface="Arial"/>
              <a:rtl val="0"/>
            </a:endParaRPr>
          </a:p>
        </p:txBody>
      </p:sp>
      <p:cxnSp>
        <p:nvCxnSpPr>
          <p:cNvPr id="12" name="Straight Connector 11"/>
          <p:cNvCxnSpPr/>
          <p:nvPr>
            <p:custDataLst>
              <p:tags r:id="rId9"/>
            </p:custDataLst>
          </p:nvPr>
        </p:nvCxnSpPr>
        <p:spPr>
          <a:xfrm>
            <a:off x="934129" y="1961000"/>
            <a:ext cx="0" cy="3187988"/>
          </a:xfrm>
          <a:prstGeom prst="line">
            <a:avLst/>
          </a:prstGeom>
          <a:ln w="127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 Diagonal Corner Rectangle 12"/>
          <p:cNvSpPr/>
          <p:nvPr>
            <p:custDataLst>
              <p:tags r:id="rId10"/>
            </p:custDataLst>
          </p:nvPr>
        </p:nvSpPr>
        <p:spPr>
          <a:xfrm>
            <a:off x="933399" y="5032212"/>
            <a:ext cx="4524774" cy="233552"/>
          </a:xfrm>
          <a:prstGeom prst="round2DiagRect">
            <a:avLst>
              <a:gd name="adj1" fmla="val 100000"/>
              <a:gd name="adj2" fmla="val 0"/>
            </a:avLst>
          </a:prstGeom>
          <a:solidFill>
            <a:srgbClr val="1C843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prstClr val="white"/>
              </a:solidFill>
              <a:sym typeface="Arial"/>
              <a:rtl val="0"/>
            </a:endParaRPr>
          </a:p>
        </p:txBody>
      </p:sp>
      <p:cxnSp>
        <p:nvCxnSpPr>
          <p:cNvPr id="14" name="Straight Connector 13"/>
          <p:cNvCxnSpPr/>
          <p:nvPr>
            <p:custDataLst>
              <p:tags r:id="rId11"/>
            </p:custDataLst>
          </p:nvPr>
        </p:nvCxnSpPr>
        <p:spPr>
          <a:xfrm>
            <a:off x="4169213" y="1961000"/>
            <a:ext cx="0" cy="2881451"/>
          </a:xfrm>
          <a:prstGeom prst="line">
            <a:avLst/>
          </a:prstGeom>
          <a:ln w="127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 Diagonal Corner Rectangle 14"/>
          <p:cNvSpPr/>
          <p:nvPr>
            <p:custDataLst>
              <p:tags r:id="rId12"/>
            </p:custDataLst>
          </p:nvPr>
        </p:nvSpPr>
        <p:spPr>
          <a:xfrm>
            <a:off x="935589" y="4725675"/>
            <a:ext cx="3234354" cy="233552"/>
          </a:xfrm>
          <a:prstGeom prst="round2DiagRect">
            <a:avLst>
              <a:gd name="adj1" fmla="val 100000"/>
              <a:gd name="adj2" fmla="val 0"/>
            </a:avLst>
          </a:prstGeom>
          <a:solidFill>
            <a:srgbClr val="F6791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prstClr val="white"/>
              </a:solidFill>
              <a:sym typeface="Arial"/>
              <a:rtl val="0"/>
            </a:endParaRPr>
          </a:p>
        </p:txBody>
      </p:sp>
      <p:cxnSp>
        <p:nvCxnSpPr>
          <p:cNvPr id="16" name="Straight Connector 15"/>
          <p:cNvCxnSpPr/>
          <p:nvPr>
            <p:custDataLst>
              <p:tags r:id="rId13"/>
            </p:custDataLst>
          </p:nvPr>
        </p:nvCxnSpPr>
        <p:spPr>
          <a:xfrm>
            <a:off x="4328911" y="1961000"/>
            <a:ext cx="0" cy="2574913"/>
          </a:xfrm>
          <a:prstGeom prst="line">
            <a:avLst/>
          </a:prstGeom>
          <a:ln w="127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 Diagonal Corner Rectangle 16"/>
          <p:cNvSpPr/>
          <p:nvPr>
            <p:custDataLst>
              <p:tags r:id="rId14"/>
            </p:custDataLst>
          </p:nvPr>
        </p:nvSpPr>
        <p:spPr>
          <a:xfrm>
            <a:off x="933399" y="4419137"/>
            <a:ext cx="3396242" cy="233552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prstClr val="white"/>
              </a:solidFill>
              <a:sym typeface="Arial"/>
              <a:rtl val="0"/>
            </a:endParaRPr>
          </a:p>
        </p:txBody>
      </p:sp>
      <p:cxnSp>
        <p:nvCxnSpPr>
          <p:cNvPr id="18" name="Straight Connector 17"/>
          <p:cNvCxnSpPr/>
          <p:nvPr>
            <p:custDataLst>
              <p:tags r:id="rId15"/>
            </p:custDataLst>
          </p:nvPr>
        </p:nvCxnSpPr>
        <p:spPr>
          <a:xfrm>
            <a:off x="2385920" y="1961000"/>
            <a:ext cx="0" cy="2268376"/>
          </a:xfrm>
          <a:prstGeom prst="line">
            <a:avLst/>
          </a:prstGeom>
          <a:ln w="127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 Diagonal Corner Rectangle 18"/>
          <p:cNvSpPr/>
          <p:nvPr>
            <p:custDataLst>
              <p:tags r:id="rId16"/>
            </p:custDataLst>
          </p:nvPr>
        </p:nvSpPr>
        <p:spPr>
          <a:xfrm>
            <a:off x="933399" y="4112600"/>
            <a:ext cx="1453251" cy="233552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prstClr val="white"/>
              </a:solidFill>
              <a:sym typeface="Arial"/>
              <a:rtl val="0"/>
            </a:endParaRPr>
          </a:p>
        </p:txBody>
      </p:sp>
      <p:cxnSp>
        <p:nvCxnSpPr>
          <p:cNvPr id="20" name="Straight Connector 19"/>
          <p:cNvCxnSpPr/>
          <p:nvPr>
            <p:custDataLst>
              <p:tags r:id="rId17"/>
            </p:custDataLst>
          </p:nvPr>
        </p:nvCxnSpPr>
        <p:spPr>
          <a:xfrm>
            <a:off x="4820111" y="1961000"/>
            <a:ext cx="0" cy="1769158"/>
          </a:xfrm>
          <a:prstGeom prst="line">
            <a:avLst/>
          </a:prstGeom>
          <a:ln w="127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>
            <p:custDataLst>
              <p:tags r:id="rId18"/>
            </p:custDataLst>
          </p:nvPr>
        </p:nvSpPr>
        <p:spPr>
          <a:xfrm>
            <a:off x="4819381" y="3613382"/>
            <a:ext cx="1948315" cy="233552"/>
          </a:xfrm>
          <a:prstGeom prst="round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prstClr val="white"/>
              </a:solidFill>
              <a:sym typeface="Arial"/>
              <a:rtl val="0"/>
            </a:endParaRPr>
          </a:p>
        </p:txBody>
      </p:sp>
      <p:cxnSp>
        <p:nvCxnSpPr>
          <p:cNvPr id="22" name="Straight Connector 21"/>
          <p:cNvCxnSpPr/>
          <p:nvPr>
            <p:custDataLst>
              <p:tags r:id="rId19"/>
            </p:custDataLst>
          </p:nvPr>
        </p:nvCxnSpPr>
        <p:spPr>
          <a:xfrm>
            <a:off x="3840631" y="1961000"/>
            <a:ext cx="0" cy="1462621"/>
          </a:xfrm>
          <a:prstGeom prst="line">
            <a:avLst/>
          </a:prstGeom>
          <a:ln w="127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>
            <p:custDataLst>
              <p:tags r:id="rId20"/>
            </p:custDataLst>
          </p:nvPr>
        </p:nvSpPr>
        <p:spPr>
          <a:xfrm>
            <a:off x="3839901" y="3306845"/>
            <a:ext cx="979480" cy="233552"/>
          </a:xfrm>
          <a:prstGeom prst="round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prstClr val="white"/>
              </a:solidFill>
              <a:sym typeface="Arial"/>
              <a:rtl val="0"/>
            </a:endParaRPr>
          </a:p>
        </p:txBody>
      </p:sp>
      <p:cxnSp>
        <p:nvCxnSpPr>
          <p:cNvPr id="24" name="Straight Connector 23"/>
          <p:cNvCxnSpPr/>
          <p:nvPr>
            <p:custDataLst>
              <p:tags r:id="rId21"/>
            </p:custDataLst>
          </p:nvPr>
        </p:nvCxnSpPr>
        <p:spPr>
          <a:xfrm>
            <a:off x="1450486" y="1961000"/>
            <a:ext cx="0" cy="963403"/>
          </a:xfrm>
          <a:prstGeom prst="line">
            <a:avLst/>
          </a:prstGeom>
          <a:ln w="127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entagon 24"/>
          <p:cNvSpPr/>
          <p:nvPr>
            <p:custDataLst>
              <p:tags r:id="rId22"/>
            </p:custDataLst>
          </p:nvPr>
        </p:nvSpPr>
        <p:spPr>
          <a:xfrm>
            <a:off x="1449756" y="2807627"/>
            <a:ext cx="6765869" cy="233552"/>
          </a:xfrm>
          <a:prstGeom prst="homePlate">
            <a:avLst/>
          </a:prstGeom>
          <a:solidFill>
            <a:srgbClr val="F9B17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26" name="Rounded Rectangle 25"/>
          <p:cNvSpPr/>
          <p:nvPr>
            <p:custDataLst>
              <p:tags r:id="rId23"/>
            </p:custDataLst>
          </p:nvPr>
        </p:nvSpPr>
        <p:spPr>
          <a:xfrm>
            <a:off x="933399" y="2501090"/>
            <a:ext cx="5344557" cy="233552"/>
          </a:xfrm>
          <a:prstGeom prst="roundRect">
            <a:avLst/>
          </a:prstGeom>
          <a:solidFill>
            <a:srgbClr val="737373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prstClr val="white"/>
              </a:solidFill>
              <a:sym typeface="Arial"/>
              <a:rtl val="0"/>
            </a:endParaRPr>
          </a:p>
        </p:txBody>
      </p:sp>
      <p:cxnSp>
        <p:nvCxnSpPr>
          <p:cNvPr id="27" name="Straight Connector 26"/>
          <p:cNvCxnSpPr/>
          <p:nvPr>
            <p:custDataLst>
              <p:tags r:id="rId24"/>
            </p:custDataLst>
          </p:nvPr>
        </p:nvCxnSpPr>
        <p:spPr>
          <a:xfrm>
            <a:off x="1897640" y="1961000"/>
            <a:ext cx="0" cy="350328"/>
          </a:xfrm>
          <a:prstGeom prst="line">
            <a:avLst/>
          </a:prstGeom>
          <a:ln w="127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entagon 27"/>
          <p:cNvSpPr/>
          <p:nvPr>
            <p:custDataLst>
              <p:tags r:id="rId25"/>
            </p:custDataLst>
          </p:nvPr>
        </p:nvSpPr>
        <p:spPr>
          <a:xfrm>
            <a:off x="1896910" y="2194553"/>
            <a:ext cx="7094690" cy="233552"/>
          </a:xfrm>
          <a:prstGeom prst="homePlate">
            <a:avLst/>
          </a:prstGeom>
          <a:solidFill>
            <a:srgbClr val="BFBEBE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prstClr val="white"/>
              </a:solidFill>
              <a:sym typeface="Arial"/>
              <a:rtl val="0"/>
            </a:endParaRPr>
          </a:p>
        </p:txBody>
      </p:sp>
      <p:cxnSp>
        <p:nvCxnSpPr>
          <p:cNvPr id="29" name="Straight Connector 28"/>
          <p:cNvCxnSpPr/>
          <p:nvPr>
            <p:custDataLst>
              <p:tags r:id="rId26"/>
            </p:custDataLst>
          </p:nvPr>
        </p:nvCxnSpPr>
        <p:spPr>
          <a:xfrm>
            <a:off x="7731207" y="1188530"/>
            <a:ext cx="0" cy="97360"/>
          </a:xfrm>
          <a:prstGeom prst="line">
            <a:avLst/>
          </a:prstGeom>
          <a:ln w="12700" cap="flat" cmpd="sng" algn="ctr">
            <a:solidFill>
              <a:schemeClr val="accent1"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 Diagonal Corner Rectangle 29"/>
          <p:cNvSpPr/>
          <p:nvPr>
            <p:custDataLst>
              <p:tags r:id="rId27"/>
            </p:custDataLst>
          </p:nvPr>
        </p:nvSpPr>
        <p:spPr>
          <a:xfrm>
            <a:off x="933399" y="1523090"/>
            <a:ext cx="7777289" cy="437910"/>
          </a:xfrm>
          <a:prstGeom prst="round2DiagRect">
            <a:avLst>
              <a:gd name="adj1" fmla="val 10000000"/>
              <a:gd name="adj2" fmla="val 0"/>
            </a:avLst>
          </a:prstGeom>
          <a:solidFill>
            <a:srgbClr val="373DB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31" name="TextBox 30"/>
          <p:cNvSpPr txBox="1"/>
          <p:nvPr>
            <p:custDataLst>
              <p:tags r:id="rId28"/>
            </p:custDataLst>
          </p:nvPr>
        </p:nvSpPr>
        <p:spPr>
          <a:xfrm>
            <a:off x="933399" y="1523090"/>
            <a:ext cx="1944322" cy="4379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1200" kern="0" dirty="0">
                <a:solidFill>
                  <a:prstClr val="white"/>
                </a:solidFill>
                <a:latin typeface="Calibri"/>
                <a:cs typeface="Arial"/>
                <a:sym typeface="Arial"/>
                <a:rtl val="0"/>
              </a:rPr>
              <a:t>2014</a:t>
            </a:r>
          </a:p>
        </p:txBody>
      </p:sp>
      <p:cxnSp>
        <p:nvCxnSpPr>
          <p:cNvPr id="32" name="Straight Connector 31"/>
          <p:cNvCxnSpPr/>
          <p:nvPr>
            <p:custDataLst>
              <p:tags r:id="rId29"/>
            </p:custDataLst>
          </p:nvPr>
        </p:nvCxnSpPr>
        <p:spPr>
          <a:xfrm>
            <a:off x="2877721" y="1596075"/>
            <a:ext cx="0" cy="29194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>
            <p:custDataLst>
              <p:tags r:id="rId30"/>
            </p:custDataLst>
          </p:nvPr>
        </p:nvSpPr>
        <p:spPr>
          <a:xfrm>
            <a:off x="2877721" y="1523090"/>
            <a:ext cx="1944322" cy="4379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1200" kern="0" dirty="0">
                <a:solidFill>
                  <a:prstClr val="white"/>
                </a:solidFill>
                <a:latin typeface="Calibri"/>
                <a:cs typeface="Arial"/>
                <a:sym typeface="Arial"/>
                <a:rtl val="0"/>
              </a:rPr>
              <a:t>2015</a:t>
            </a:r>
          </a:p>
        </p:txBody>
      </p:sp>
      <p:cxnSp>
        <p:nvCxnSpPr>
          <p:cNvPr id="34" name="Straight Connector 33"/>
          <p:cNvCxnSpPr/>
          <p:nvPr>
            <p:custDataLst>
              <p:tags r:id="rId31"/>
            </p:custDataLst>
          </p:nvPr>
        </p:nvCxnSpPr>
        <p:spPr>
          <a:xfrm>
            <a:off x="4822043" y="1596075"/>
            <a:ext cx="0" cy="29194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>
            <p:custDataLst>
              <p:tags r:id="rId32"/>
            </p:custDataLst>
          </p:nvPr>
        </p:nvSpPr>
        <p:spPr>
          <a:xfrm>
            <a:off x="4822043" y="1523090"/>
            <a:ext cx="1944322" cy="4379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1200" kern="0" dirty="0">
                <a:solidFill>
                  <a:prstClr val="white"/>
                </a:solidFill>
                <a:latin typeface="Calibri"/>
                <a:cs typeface="Arial"/>
                <a:sym typeface="Arial"/>
                <a:rtl val="0"/>
              </a:rPr>
              <a:t>2016</a:t>
            </a:r>
          </a:p>
        </p:txBody>
      </p:sp>
      <p:cxnSp>
        <p:nvCxnSpPr>
          <p:cNvPr id="36" name="Straight Connector 35"/>
          <p:cNvCxnSpPr/>
          <p:nvPr>
            <p:custDataLst>
              <p:tags r:id="rId33"/>
            </p:custDataLst>
          </p:nvPr>
        </p:nvCxnSpPr>
        <p:spPr>
          <a:xfrm>
            <a:off x="6766365" y="1596075"/>
            <a:ext cx="0" cy="29194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>
            <p:custDataLst>
              <p:tags r:id="rId34"/>
            </p:custDataLst>
          </p:nvPr>
        </p:nvSpPr>
        <p:spPr>
          <a:xfrm>
            <a:off x="6766365" y="1523090"/>
            <a:ext cx="1944322" cy="4379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1200" kern="0" dirty="0">
                <a:solidFill>
                  <a:prstClr val="white"/>
                </a:solidFill>
                <a:latin typeface="Calibri"/>
                <a:cs typeface="Arial"/>
                <a:sym typeface="Arial"/>
                <a:rtl val="0"/>
              </a:rPr>
              <a:t>2017</a:t>
            </a:r>
          </a:p>
        </p:txBody>
      </p:sp>
      <p:sp>
        <p:nvSpPr>
          <p:cNvPr id="38" name="Round Diagonal Corner Rectangle 37"/>
          <p:cNvSpPr/>
          <p:nvPr>
            <p:custDataLst>
              <p:tags r:id="rId35"/>
            </p:custDataLst>
          </p:nvPr>
        </p:nvSpPr>
        <p:spPr>
          <a:xfrm>
            <a:off x="933399" y="1523090"/>
            <a:ext cx="819783" cy="437910"/>
          </a:xfrm>
          <a:prstGeom prst="round2DiagRect">
            <a:avLst>
              <a:gd name="adj1" fmla="val 100000"/>
              <a:gd name="adj2" fmla="val 0"/>
            </a:avLst>
          </a:prstGeom>
          <a:solidFill>
            <a:srgbClr val="FF0000">
              <a:alpha val="3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39" name="Isosceles Triangle 38"/>
          <p:cNvSpPr/>
          <p:nvPr>
            <p:custDataLst>
              <p:tags r:id="rId36"/>
            </p:custDataLst>
          </p:nvPr>
        </p:nvSpPr>
        <p:spPr>
          <a:xfrm rot="10800000">
            <a:off x="7599834" y="1304135"/>
            <a:ext cx="262746" cy="291940"/>
          </a:xfrm>
          <a:prstGeom prst="triangle">
            <a:avLst/>
          </a:prstGeom>
          <a:solidFill>
            <a:srgbClr val="F4A10C"/>
          </a:solidFill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40" name="TextBox 39"/>
          <p:cNvSpPr txBox="1"/>
          <p:nvPr>
            <p:custDataLst>
              <p:tags r:id="rId37"/>
            </p:custDataLst>
          </p:nvPr>
        </p:nvSpPr>
        <p:spPr>
          <a:xfrm>
            <a:off x="6935670" y="841150"/>
            <a:ext cx="1591074" cy="159557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kern="0" dirty="0">
                <a:solidFill>
                  <a:srgbClr val="F79646"/>
                </a:solidFill>
                <a:latin typeface="Calibri"/>
                <a:cs typeface="Arial"/>
                <a:sym typeface="Arial"/>
                <a:rtl val="0"/>
              </a:rPr>
              <a:t>Go live with 2.0 system</a:t>
            </a:r>
          </a:p>
        </p:txBody>
      </p:sp>
      <p:sp>
        <p:nvSpPr>
          <p:cNvPr id="41" name="TextBox 40"/>
          <p:cNvSpPr txBox="1"/>
          <p:nvPr>
            <p:custDataLst>
              <p:tags r:id="rId38"/>
            </p:custDataLst>
          </p:nvPr>
        </p:nvSpPr>
        <p:spPr>
          <a:xfrm>
            <a:off x="7484320" y="1029900"/>
            <a:ext cx="493776" cy="176874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en-US" sz="1000" kern="0" dirty="0">
                <a:solidFill>
                  <a:srgbClr val="1F497D"/>
                </a:solidFill>
                <a:latin typeface="Calibri"/>
                <a:cs typeface="Arial"/>
                <a:sym typeface="Arial"/>
                <a:rtl val="0"/>
              </a:rPr>
              <a:t>Jul 2017</a:t>
            </a:r>
          </a:p>
        </p:txBody>
      </p:sp>
      <p:sp>
        <p:nvSpPr>
          <p:cNvPr id="42" name="Isosceles Triangle 41"/>
          <p:cNvSpPr/>
          <p:nvPr>
            <p:custDataLst>
              <p:tags r:id="rId39"/>
            </p:custDataLst>
          </p:nvPr>
        </p:nvSpPr>
        <p:spPr>
          <a:xfrm rot="10800000">
            <a:off x="3282666" y="1304135"/>
            <a:ext cx="262746" cy="291940"/>
          </a:xfrm>
          <a:prstGeom prst="triangle">
            <a:avLst/>
          </a:prstGeom>
          <a:solidFill>
            <a:srgbClr val="1AAA4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43" name="TextBox 42"/>
          <p:cNvSpPr txBox="1"/>
          <p:nvPr>
            <p:custDataLst>
              <p:tags r:id="rId40"/>
            </p:custDataLst>
          </p:nvPr>
        </p:nvSpPr>
        <p:spPr>
          <a:xfrm>
            <a:off x="3059711" y="948782"/>
            <a:ext cx="2101003" cy="159557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b="1" kern="0" dirty="0">
                <a:solidFill>
                  <a:srgbClr val="1AAA42"/>
                </a:solidFill>
                <a:latin typeface="Calibri"/>
                <a:cs typeface="Arial"/>
                <a:sym typeface="Arial"/>
                <a:rtl val="0"/>
              </a:rPr>
              <a:t>Interoperability Showcase</a:t>
            </a:r>
          </a:p>
        </p:txBody>
      </p:sp>
      <p:sp>
        <p:nvSpPr>
          <p:cNvPr id="44" name="TextBox 43"/>
          <p:cNvSpPr txBox="1"/>
          <p:nvPr>
            <p:custDataLst>
              <p:tags r:id="rId41"/>
            </p:custDataLst>
          </p:nvPr>
        </p:nvSpPr>
        <p:spPr>
          <a:xfrm>
            <a:off x="3327108" y="1106092"/>
            <a:ext cx="549049" cy="176874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en-US" sz="1000" kern="0" dirty="0">
                <a:solidFill>
                  <a:srgbClr val="1F497D"/>
                </a:solidFill>
                <a:latin typeface="Calibri"/>
                <a:cs typeface="Arial"/>
                <a:sym typeface="Arial"/>
                <a:rtl val="0"/>
              </a:rPr>
              <a:t>Apr 2015</a:t>
            </a:r>
          </a:p>
        </p:txBody>
      </p:sp>
      <p:sp>
        <p:nvSpPr>
          <p:cNvPr id="45" name="Isosceles Triangle 44"/>
          <p:cNvSpPr/>
          <p:nvPr>
            <p:custDataLst>
              <p:tags r:id="rId42"/>
            </p:custDataLst>
          </p:nvPr>
        </p:nvSpPr>
        <p:spPr>
          <a:xfrm rot="10800000">
            <a:off x="2878099" y="1304135"/>
            <a:ext cx="262746" cy="291940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46" name="TextBox 45"/>
          <p:cNvSpPr txBox="1"/>
          <p:nvPr>
            <p:custDataLst>
              <p:tags r:id="rId43"/>
            </p:custDataLst>
          </p:nvPr>
        </p:nvSpPr>
        <p:spPr>
          <a:xfrm>
            <a:off x="2282163" y="952152"/>
            <a:ext cx="976176" cy="15565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kern="0" dirty="0">
                <a:solidFill>
                  <a:srgbClr val="1AAA42"/>
                </a:solidFill>
                <a:latin typeface="Calibri"/>
                <a:cs typeface="Arial"/>
                <a:sym typeface="Arial"/>
                <a:rtl val="0"/>
              </a:rPr>
              <a:t>Connectathon</a:t>
            </a:r>
          </a:p>
        </p:txBody>
      </p:sp>
      <p:sp>
        <p:nvSpPr>
          <p:cNvPr id="47" name="TextBox 46"/>
          <p:cNvSpPr txBox="1"/>
          <p:nvPr>
            <p:custDataLst>
              <p:tags r:id="rId44"/>
            </p:custDataLst>
          </p:nvPr>
        </p:nvSpPr>
        <p:spPr>
          <a:xfrm>
            <a:off x="2634861" y="1112663"/>
            <a:ext cx="530624" cy="176874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en-US" sz="1000" kern="0" dirty="0">
                <a:solidFill>
                  <a:srgbClr val="1F497D"/>
                </a:solidFill>
                <a:latin typeface="Calibri"/>
                <a:cs typeface="Arial"/>
                <a:sym typeface="Arial"/>
                <a:rtl val="0"/>
              </a:rPr>
              <a:t>Jan 2015</a:t>
            </a:r>
          </a:p>
        </p:txBody>
      </p:sp>
      <p:sp>
        <p:nvSpPr>
          <p:cNvPr id="48" name="Isosceles Triangle 47"/>
          <p:cNvSpPr/>
          <p:nvPr>
            <p:custDataLst>
              <p:tags r:id="rId45"/>
            </p:custDataLst>
          </p:nvPr>
        </p:nvSpPr>
        <p:spPr>
          <a:xfrm rot="10800000">
            <a:off x="1632456" y="1304135"/>
            <a:ext cx="262746" cy="291940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49" name="TextBox 48"/>
          <p:cNvSpPr txBox="1"/>
          <p:nvPr>
            <p:custDataLst>
              <p:tags r:id="rId46"/>
            </p:custDataLst>
          </p:nvPr>
        </p:nvSpPr>
        <p:spPr>
          <a:xfrm>
            <a:off x="1196369" y="772170"/>
            <a:ext cx="1134918" cy="311299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kern="0" dirty="0">
                <a:solidFill>
                  <a:srgbClr val="1AAA42"/>
                </a:solidFill>
                <a:latin typeface="Calibri"/>
                <a:cs typeface="Arial"/>
                <a:sym typeface="Arial"/>
                <a:rtl val="0"/>
              </a:rPr>
              <a:t>Public Comment IHE Profile</a:t>
            </a:r>
          </a:p>
        </p:txBody>
      </p:sp>
      <p:sp>
        <p:nvSpPr>
          <p:cNvPr id="50" name="TextBox 49"/>
          <p:cNvSpPr txBox="1"/>
          <p:nvPr>
            <p:custDataLst>
              <p:tags r:id="rId47"/>
            </p:custDataLst>
          </p:nvPr>
        </p:nvSpPr>
        <p:spPr>
          <a:xfrm>
            <a:off x="1494831" y="1112663"/>
            <a:ext cx="537994" cy="176874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en-US" sz="1000" kern="0" dirty="0">
                <a:solidFill>
                  <a:srgbClr val="1F497D"/>
                </a:solidFill>
                <a:latin typeface="Calibri"/>
                <a:cs typeface="Arial"/>
                <a:sym typeface="Arial"/>
                <a:rtl val="0"/>
              </a:rPr>
              <a:t>Jun 2014</a:t>
            </a:r>
          </a:p>
        </p:txBody>
      </p:sp>
      <p:sp>
        <p:nvSpPr>
          <p:cNvPr id="51" name="TextBox 50"/>
          <p:cNvSpPr txBox="1"/>
          <p:nvPr>
            <p:custDataLst>
              <p:tags r:id="rId48"/>
            </p:custDataLst>
          </p:nvPr>
        </p:nvSpPr>
        <p:spPr>
          <a:xfrm>
            <a:off x="1229096" y="2223747"/>
            <a:ext cx="667813" cy="175164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1000" kern="0" dirty="0">
                <a:solidFill>
                  <a:srgbClr val="737373"/>
                </a:solidFill>
                <a:latin typeface="Calibri"/>
                <a:cs typeface="Arial"/>
                <a:sym typeface="Arial"/>
                <a:rtl val="0"/>
              </a:rPr>
              <a:t>Jul 2014</a:t>
            </a:r>
          </a:p>
        </p:txBody>
      </p:sp>
      <p:sp>
        <p:nvSpPr>
          <p:cNvPr id="52" name="TextBox 51"/>
          <p:cNvSpPr txBox="1"/>
          <p:nvPr>
            <p:custDataLst>
              <p:tags r:id="rId49"/>
            </p:custDataLst>
          </p:nvPr>
        </p:nvSpPr>
        <p:spPr>
          <a:xfrm>
            <a:off x="8215625" y="2223747"/>
            <a:ext cx="655042" cy="175164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1000" kern="0" dirty="0">
                <a:solidFill>
                  <a:srgbClr val="737373"/>
                </a:solidFill>
                <a:latin typeface="Calibri"/>
                <a:cs typeface="Arial"/>
                <a:sym typeface="Arial"/>
                <a:rtl val="0"/>
              </a:rPr>
              <a:t>Sep 2019</a:t>
            </a:r>
          </a:p>
        </p:txBody>
      </p:sp>
      <p:sp>
        <p:nvSpPr>
          <p:cNvPr id="53" name="TextBox 52"/>
          <p:cNvSpPr txBox="1"/>
          <p:nvPr>
            <p:custDataLst>
              <p:tags r:id="rId50"/>
            </p:custDataLst>
          </p:nvPr>
        </p:nvSpPr>
        <p:spPr>
          <a:xfrm>
            <a:off x="1896910" y="2168302"/>
            <a:ext cx="709469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en-US" sz="1100" b="1" kern="0" dirty="0">
                <a:solidFill>
                  <a:prstClr val="black"/>
                </a:solidFill>
                <a:latin typeface="Calibri"/>
                <a:cs typeface="Arial"/>
                <a:sym typeface="Arial"/>
                <a:rtl val="0"/>
              </a:rPr>
              <a:t>FPAR 1.0 system contract</a:t>
            </a:r>
          </a:p>
        </p:txBody>
      </p:sp>
      <p:sp>
        <p:nvSpPr>
          <p:cNvPr id="54" name="TextBox 53"/>
          <p:cNvSpPr txBox="1"/>
          <p:nvPr>
            <p:custDataLst>
              <p:tags r:id="rId51"/>
            </p:custDataLst>
          </p:nvPr>
        </p:nvSpPr>
        <p:spPr>
          <a:xfrm>
            <a:off x="229093" y="2530284"/>
            <a:ext cx="704306" cy="175164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1000" kern="0" dirty="0">
                <a:solidFill>
                  <a:srgbClr val="737373"/>
                </a:solidFill>
                <a:latin typeface="Calibri"/>
                <a:cs typeface="Arial"/>
                <a:sym typeface="Arial"/>
                <a:rtl val="0"/>
              </a:rPr>
              <a:t>Jan 2014</a:t>
            </a:r>
          </a:p>
        </p:txBody>
      </p:sp>
      <p:sp>
        <p:nvSpPr>
          <p:cNvPr id="55" name="TextBox 54"/>
          <p:cNvSpPr txBox="1"/>
          <p:nvPr>
            <p:custDataLst>
              <p:tags r:id="rId52"/>
            </p:custDataLst>
          </p:nvPr>
        </p:nvSpPr>
        <p:spPr>
          <a:xfrm>
            <a:off x="6277956" y="2530284"/>
            <a:ext cx="655042" cy="175164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1000" kern="0" dirty="0">
                <a:solidFill>
                  <a:srgbClr val="737373"/>
                </a:solidFill>
                <a:latin typeface="Calibri"/>
                <a:cs typeface="Arial"/>
                <a:sym typeface="Arial"/>
                <a:rtl val="0"/>
              </a:rPr>
              <a:t>Sep 2016</a:t>
            </a:r>
          </a:p>
        </p:txBody>
      </p:sp>
      <p:sp>
        <p:nvSpPr>
          <p:cNvPr id="56" name="TextBox 55"/>
          <p:cNvSpPr txBox="1"/>
          <p:nvPr>
            <p:custDataLst>
              <p:tags r:id="rId53"/>
            </p:custDataLst>
          </p:nvPr>
        </p:nvSpPr>
        <p:spPr>
          <a:xfrm>
            <a:off x="933399" y="2501089"/>
            <a:ext cx="5344557" cy="233552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spAutoFit/>
          </a:bodyPr>
          <a:lstStyle/>
          <a:p>
            <a:pPr algn="ctr"/>
            <a:r>
              <a:rPr lang="en-US" sz="1100" b="1" kern="0" dirty="0">
                <a:solidFill>
                  <a:prstClr val="white"/>
                </a:solidFill>
                <a:latin typeface="Calibri"/>
                <a:cs typeface="Arial"/>
                <a:sym typeface="Arial"/>
                <a:rtl val="0"/>
              </a:rPr>
              <a:t>OMB approval of current FPAR forms</a:t>
            </a:r>
          </a:p>
        </p:txBody>
      </p:sp>
      <p:sp>
        <p:nvSpPr>
          <p:cNvPr id="57" name="TextBox 56"/>
          <p:cNvSpPr txBox="1"/>
          <p:nvPr>
            <p:custDataLst>
              <p:tags r:id="rId54"/>
            </p:custDataLst>
          </p:nvPr>
        </p:nvSpPr>
        <p:spPr>
          <a:xfrm>
            <a:off x="727203" y="2836821"/>
            <a:ext cx="722553" cy="175164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1000" kern="0" dirty="0">
                <a:solidFill>
                  <a:prstClr val="white">
                    <a:lumMod val="50000"/>
                  </a:prstClr>
                </a:solidFill>
                <a:latin typeface="Calibri"/>
                <a:cs typeface="Arial"/>
                <a:sym typeface="Arial"/>
                <a:rtl val="0"/>
              </a:rPr>
              <a:t>Apr 2014</a:t>
            </a:r>
          </a:p>
        </p:txBody>
      </p:sp>
      <p:sp>
        <p:nvSpPr>
          <p:cNvPr id="58" name="TextBox 57"/>
          <p:cNvSpPr txBox="1"/>
          <p:nvPr>
            <p:custDataLst>
              <p:tags r:id="rId55"/>
            </p:custDataLst>
          </p:nvPr>
        </p:nvSpPr>
        <p:spPr>
          <a:xfrm>
            <a:off x="7498358" y="2836821"/>
            <a:ext cx="655042" cy="175164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1000" kern="0" dirty="0">
                <a:solidFill>
                  <a:prstClr val="white">
                    <a:lumMod val="50000"/>
                  </a:prstClr>
                </a:solidFill>
                <a:latin typeface="Calibri"/>
                <a:cs typeface="Arial"/>
                <a:sym typeface="Arial"/>
                <a:rtl val="0"/>
              </a:rPr>
              <a:t>Sep 2017</a:t>
            </a:r>
          </a:p>
        </p:txBody>
      </p:sp>
      <p:sp>
        <p:nvSpPr>
          <p:cNvPr id="59" name="TextBox 58"/>
          <p:cNvSpPr txBox="1"/>
          <p:nvPr>
            <p:custDataLst>
              <p:tags r:id="rId56"/>
            </p:custDataLst>
          </p:nvPr>
        </p:nvSpPr>
        <p:spPr>
          <a:xfrm>
            <a:off x="1371600" y="2839763"/>
            <a:ext cx="6540727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en-US" sz="1100" b="1" kern="0" dirty="0">
                <a:solidFill>
                  <a:prstClr val="black"/>
                </a:solidFill>
                <a:latin typeface="Calibri"/>
                <a:cs typeface="Arial"/>
                <a:sym typeface="Arial"/>
                <a:rtl val="0"/>
              </a:rPr>
              <a:t>Pilot Performance Measures &amp; Targets</a:t>
            </a:r>
          </a:p>
        </p:txBody>
      </p:sp>
      <p:sp>
        <p:nvSpPr>
          <p:cNvPr id="60" name="TextBox 59"/>
          <p:cNvSpPr txBox="1"/>
          <p:nvPr>
            <p:custDataLst>
              <p:tags r:id="rId57"/>
            </p:custDataLst>
          </p:nvPr>
        </p:nvSpPr>
        <p:spPr>
          <a:xfrm>
            <a:off x="3869096" y="3107323"/>
            <a:ext cx="1341101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kern="0" dirty="0">
                <a:solidFill>
                  <a:srgbClr val="4F81BD"/>
                </a:solidFill>
                <a:latin typeface="Calibri"/>
                <a:cs typeface="Arial"/>
                <a:sym typeface="Arial"/>
                <a:rtl val="0"/>
              </a:rPr>
              <a:t>Engage OMB on 2.0</a:t>
            </a:r>
          </a:p>
        </p:txBody>
      </p:sp>
      <p:sp>
        <p:nvSpPr>
          <p:cNvPr id="61" name="TextBox 60"/>
          <p:cNvSpPr txBox="1"/>
          <p:nvPr>
            <p:custDataLst>
              <p:tags r:id="rId58"/>
            </p:custDataLst>
          </p:nvPr>
        </p:nvSpPr>
        <p:spPr>
          <a:xfrm>
            <a:off x="3172088" y="3336039"/>
            <a:ext cx="667813" cy="175164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1000" kern="0" dirty="0">
                <a:solidFill>
                  <a:srgbClr val="7F7F7F"/>
                </a:solidFill>
                <a:latin typeface="Calibri"/>
                <a:cs typeface="Arial"/>
                <a:sym typeface="Arial"/>
                <a:rtl val="0"/>
              </a:rPr>
              <a:t>Jul 2015</a:t>
            </a:r>
          </a:p>
        </p:txBody>
      </p:sp>
      <p:sp>
        <p:nvSpPr>
          <p:cNvPr id="62" name="TextBox 61"/>
          <p:cNvSpPr txBox="1"/>
          <p:nvPr>
            <p:custDataLst>
              <p:tags r:id="rId59"/>
            </p:custDataLst>
          </p:nvPr>
        </p:nvSpPr>
        <p:spPr>
          <a:xfrm>
            <a:off x="4819381" y="3336039"/>
            <a:ext cx="662340" cy="175164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1000" kern="0" dirty="0">
                <a:solidFill>
                  <a:srgbClr val="7F7F7F"/>
                </a:solidFill>
                <a:latin typeface="Calibri"/>
                <a:cs typeface="Arial"/>
                <a:sym typeface="Arial"/>
                <a:rtl val="0"/>
              </a:rPr>
              <a:t>Dec 2015</a:t>
            </a:r>
          </a:p>
        </p:txBody>
      </p:sp>
      <p:sp>
        <p:nvSpPr>
          <p:cNvPr id="63" name="TextBox 62"/>
          <p:cNvSpPr txBox="1"/>
          <p:nvPr>
            <p:custDataLst>
              <p:tags r:id="rId60"/>
            </p:custDataLst>
          </p:nvPr>
        </p:nvSpPr>
        <p:spPr>
          <a:xfrm>
            <a:off x="4115075" y="3642576"/>
            <a:ext cx="704306" cy="175164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1000" kern="0" dirty="0">
                <a:solidFill>
                  <a:srgbClr val="737373"/>
                </a:solidFill>
                <a:latin typeface="Calibri"/>
                <a:cs typeface="Arial"/>
                <a:sym typeface="Arial"/>
                <a:rtl val="0"/>
              </a:rPr>
              <a:t>Jan 2016</a:t>
            </a:r>
          </a:p>
        </p:txBody>
      </p:sp>
      <p:sp>
        <p:nvSpPr>
          <p:cNvPr id="64" name="TextBox 63"/>
          <p:cNvSpPr txBox="1"/>
          <p:nvPr>
            <p:custDataLst>
              <p:tags r:id="rId61"/>
            </p:custDataLst>
          </p:nvPr>
        </p:nvSpPr>
        <p:spPr>
          <a:xfrm>
            <a:off x="6767696" y="3642576"/>
            <a:ext cx="662340" cy="175164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1000" kern="0" dirty="0">
                <a:solidFill>
                  <a:srgbClr val="737373"/>
                </a:solidFill>
                <a:latin typeface="Calibri"/>
                <a:cs typeface="Arial"/>
                <a:sym typeface="Arial"/>
                <a:rtl val="0"/>
              </a:rPr>
              <a:t>Dec 2016</a:t>
            </a:r>
          </a:p>
        </p:txBody>
      </p:sp>
      <p:sp>
        <p:nvSpPr>
          <p:cNvPr id="65" name="TextBox 64"/>
          <p:cNvSpPr txBox="1"/>
          <p:nvPr>
            <p:custDataLst>
              <p:tags r:id="rId62"/>
            </p:custDataLst>
          </p:nvPr>
        </p:nvSpPr>
        <p:spPr>
          <a:xfrm>
            <a:off x="5245311" y="3645518"/>
            <a:ext cx="1096454" cy="169277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spAutoFit/>
          </a:bodyPr>
          <a:lstStyle/>
          <a:p>
            <a:pPr algn="ctr"/>
            <a:r>
              <a:rPr lang="en-US" sz="1100" b="1" kern="0" dirty="0">
                <a:solidFill>
                  <a:prstClr val="white"/>
                </a:solidFill>
                <a:latin typeface="Calibri"/>
                <a:cs typeface="Arial"/>
                <a:sym typeface="Arial"/>
                <a:rtl val="0"/>
              </a:rPr>
              <a:t>OMB review of 2.0</a:t>
            </a:r>
          </a:p>
        </p:txBody>
      </p:sp>
      <p:sp>
        <p:nvSpPr>
          <p:cNvPr id="66" name="TextBox 65"/>
          <p:cNvSpPr txBox="1"/>
          <p:nvPr>
            <p:custDataLst>
              <p:tags r:id="rId63"/>
            </p:custDataLst>
          </p:nvPr>
        </p:nvSpPr>
        <p:spPr>
          <a:xfrm>
            <a:off x="962593" y="4152346"/>
            <a:ext cx="1459701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kern="0" dirty="0">
                <a:solidFill>
                  <a:prstClr val="black"/>
                </a:solidFill>
                <a:latin typeface="Calibri"/>
                <a:cs typeface="Arial"/>
                <a:sym typeface="Arial"/>
                <a:rtl val="0"/>
              </a:rPr>
              <a:t>Preg Intentions Study</a:t>
            </a:r>
          </a:p>
        </p:txBody>
      </p:sp>
      <p:sp>
        <p:nvSpPr>
          <p:cNvPr id="67" name="TextBox 66"/>
          <p:cNvSpPr txBox="1"/>
          <p:nvPr>
            <p:custDataLst>
              <p:tags r:id="rId64"/>
            </p:custDataLst>
          </p:nvPr>
        </p:nvSpPr>
        <p:spPr>
          <a:xfrm>
            <a:off x="229093" y="4141794"/>
            <a:ext cx="704306" cy="175164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1000" kern="0" dirty="0">
                <a:solidFill>
                  <a:srgbClr val="737373"/>
                </a:solidFill>
                <a:latin typeface="Calibri"/>
                <a:cs typeface="Arial"/>
                <a:sym typeface="Arial"/>
                <a:rtl val="0"/>
              </a:rPr>
              <a:t>Jan 2014</a:t>
            </a:r>
          </a:p>
        </p:txBody>
      </p:sp>
      <p:sp>
        <p:nvSpPr>
          <p:cNvPr id="68" name="TextBox 67"/>
          <p:cNvSpPr txBox="1"/>
          <p:nvPr>
            <p:custDataLst>
              <p:tags r:id="rId65"/>
            </p:custDataLst>
          </p:nvPr>
        </p:nvSpPr>
        <p:spPr>
          <a:xfrm>
            <a:off x="2386650" y="4141794"/>
            <a:ext cx="655042" cy="175164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1000" kern="0" dirty="0">
                <a:solidFill>
                  <a:srgbClr val="737373"/>
                </a:solidFill>
                <a:latin typeface="Calibri"/>
                <a:cs typeface="Arial"/>
                <a:sym typeface="Arial"/>
                <a:rtl val="0"/>
              </a:rPr>
              <a:t>Sep 2014</a:t>
            </a:r>
          </a:p>
        </p:txBody>
      </p:sp>
      <p:sp>
        <p:nvSpPr>
          <p:cNvPr id="69" name="TextBox 68"/>
          <p:cNvSpPr txBox="1"/>
          <p:nvPr>
            <p:custDataLst>
              <p:tags r:id="rId66"/>
            </p:custDataLst>
          </p:nvPr>
        </p:nvSpPr>
        <p:spPr>
          <a:xfrm>
            <a:off x="229093" y="4448332"/>
            <a:ext cx="704306" cy="175164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1000" kern="0" dirty="0">
                <a:solidFill>
                  <a:srgbClr val="737373"/>
                </a:solidFill>
                <a:latin typeface="Calibri"/>
                <a:cs typeface="Arial"/>
                <a:sym typeface="Arial"/>
                <a:rtl val="0"/>
              </a:rPr>
              <a:t>Jan 2014</a:t>
            </a:r>
          </a:p>
        </p:txBody>
      </p:sp>
      <p:sp>
        <p:nvSpPr>
          <p:cNvPr id="70" name="TextBox 69"/>
          <p:cNvSpPr txBox="1"/>
          <p:nvPr>
            <p:custDataLst>
              <p:tags r:id="rId67"/>
            </p:custDataLst>
          </p:nvPr>
        </p:nvSpPr>
        <p:spPr>
          <a:xfrm>
            <a:off x="4329641" y="4448332"/>
            <a:ext cx="655042" cy="175164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1000" kern="0" dirty="0">
                <a:solidFill>
                  <a:srgbClr val="737373"/>
                </a:solidFill>
                <a:latin typeface="Calibri"/>
                <a:cs typeface="Arial"/>
                <a:sym typeface="Arial"/>
                <a:rtl val="0"/>
              </a:rPr>
              <a:t>Sep 2015</a:t>
            </a:r>
          </a:p>
        </p:txBody>
      </p:sp>
      <p:sp>
        <p:nvSpPr>
          <p:cNvPr id="71" name="TextBox 70"/>
          <p:cNvSpPr txBox="1"/>
          <p:nvPr>
            <p:custDataLst>
              <p:tags r:id="rId68"/>
            </p:custDataLst>
          </p:nvPr>
        </p:nvSpPr>
        <p:spPr>
          <a:xfrm>
            <a:off x="1375567" y="4451273"/>
            <a:ext cx="2511906" cy="169277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spAutoFit/>
          </a:bodyPr>
          <a:lstStyle/>
          <a:p>
            <a:pPr algn="ctr"/>
            <a:r>
              <a:rPr lang="en-US" sz="1100" b="1" kern="0" dirty="0">
                <a:solidFill>
                  <a:prstClr val="black"/>
                </a:solidFill>
                <a:latin typeface="Calibri"/>
                <a:cs typeface="Arial"/>
                <a:sym typeface="Arial"/>
                <a:rtl val="0"/>
              </a:rPr>
              <a:t>JSI Data System &amp; Feasibility Prep Contract</a:t>
            </a:r>
          </a:p>
        </p:txBody>
      </p:sp>
      <p:sp>
        <p:nvSpPr>
          <p:cNvPr id="72" name="TextBox 71"/>
          <p:cNvSpPr txBox="1"/>
          <p:nvPr>
            <p:custDataLst>
              <p:tags r:id="rId69"/>
            </p:custDataLst>
          </p:nvPr>
        </p:nvSpPr>
        <p:spPr>
          <a:xfrm>
            <a:off x="231283" y="4754869"/>
            <a:ext cx="704306" cy="175164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1000" kern="0" dirty="0">
                <a:solidFill>
                  <a:prstClr val="white">
                    <a:lumMod val="50000"/>
                  </a:prstClr>
                </a:solidFill>
                <a:latin typeface="Calibri"/>
                <a:cs typeface="Arial"/>
                <a:sym typeface="Arial"/>
                <a:rtl val="0"/>
              </a:rPr>
              <a:t>Jan 2014</a:t>
            </a:r>
          </a:p>
        </p:txBody>
      </p:sp>
      <p:sp>
        <p:nvSpPr>
          <p:cNvPr id="73" name="TextBox 72"/>
          <p:cNvSpPr txBox="1"/>
          <p:nvPr>
            <p:custDataLst>
              <p:tags r:id="rId70"/>
            </p:custDataLst>
          </p:nvPr>
        </p:nvSpPr>
        <p:spPr>
          <a:xfrm>
            <a:off x="4169943" y="4754869"/>
            <a:ext cx="667813" cy="175164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1000" kern="0" dirty="0">
                <a:solidFill>
                  <a:prstClr val="white">
                    <a:lumMod val="50000"/>
                  </a:prstClr>
                </a:solidFill>
                <a:latin typeface="Calibri"/>
                <a:cs typeface="Arial"/>
                <a:sym typeface="Arial"/>
                <a:rtl val="0"/>
              </a:rPr>
              <a:t>Aug 2015</a:t>
            </a:r>
          </a:p>
        </p:txBody>
      </p:sp>
      <p:sp>
        <p:nvSpPr>
          <p:cNvPr id="74" name="TextBox 73"/>
          <p:cNvSpPr txBox="1"/>
          <p:nvPr>
            <p:custDataLst>
              <p:tags r:id="rId71"/>
            </p:custDataLst>
          </p:nvPr>
        </p:nvSpPr>
        <p:spPr>
          <a:xfrm>
            <a:off x="935589" y="4757811"/>
            <a:ext cx="3234355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en-US" sz="1100" b="1" kern="0" dirty="0">
                <a:solidFill>
                  <a:prstClr val="black"/>
                </a:solidFill>
                <a:latin typeface="Calibri"/>
                <a:cs typeface="Arial"/>
                <a:sym typeface="Arial"/>
                <a:rtl val="0"/>
              </a:rPr>
              <a:t>RFD and CQF pilot activities</a:t>
            </a:r>
          </a:p>
        </p:txBody>
      </p:sp>
      <p:sp>
        <p:nvSpPr>
          <p:cNvPr id="75" name="TextBox 74"/>
          <p:cNvSpPr txBox="1"/>
          <p:nvPr>
            <p:custDataLst>
              <p:tags r:id="rId72"/>
            </p:custDataLst>
          </p:nvPr>
        </p:nvSpPr>
        <p:spPr>
          <a:xfrm>
            <a:off x="229093" y="5061406"/>
            <a:ext cx="704306" cy="175164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1000" kern="0" dirty="0">
                <a:solidFill>
                  <a:srgbClr val="737373"/>
                </a:solidFill>
                <a:latin typeface="Calibri"/>
                <a:cs typeface="Arial"/>
                <a:sym typeface="Arial"/>
                <a:rtl val="0"/>
              </a:rPr>
              <a:t>Jan 2014</a:t>
            </a:r>
          </a:p>
        </p:txBody>
      </p:sp>
      <p:sp>
        <p:nvSpPr>
          <p:cNvPr id="76" name="TextBox 75"/>
          <p:cNvSpPr txBox="1"/>
          <p:nvPr>
            <p:custDataLst>
              <p:tags r:id="rId73"/>
            </p:custDataLst>
          </p:nvPr>
        </p:nvSpPr>
        <p:spPr>
          <a:xfrm>
            <a:off x="5458173" y="5061406"/>
            <a:ext cx="649568" cy="175164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1000" kern="0" dirty="0">
                <a:solidFill>
                  <a:srgbClr val="737373"/>
                </a:solidFill>
                <a:latin typeface="Calibri"/>
                <a:cs typeface="Arial"/>
                <a:sym typeface="Arial"/>
                <a:rtl val="0"/>
              </a:rPr>
              <a:t>Apr 2016</a:t>
            </a:r>
          </a:p>
        </p:txBody>
      </p:sp>
      <p:sp>
        <p:nvSpPr>
          <p:cNvPr id="77" name="TextBox 76"/>
          <p:cNvSpPr txBox="1"/>
          <p:nvPr>
            <p:custDataLst>
              <p:tags r:id="rId74"/>
            </p:custDataLst>
          </p:nvPr>
        </p:nvSpPr>
        <p:spPr>
          <a:xfrm>
            <a:off x="933399" y="5032211"/>
            <a:ext cx="4524774" cy="233552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spAutoFit/>
          </a:bodyPr>
          <a:lstStyle/>
          <a:p>
            <a:pPr algn="ctr"/>
            <a:r>
              <a:rPr lang="en-US" sz="1100" b="1" kern="0" dirty="0">
                <a:solidFill>
                  <a:prstClr val="white"/>
                </a:solidFill>
                <a:latin typeface="Calibri"/>
                <a:cs typeface="Arial"/>
                <a:sym typeface="Arial"/>
                <a:rtl val="0"/>
              </a:rPr>
              <a:t>Market research for 2.0</a:t>
            </a:r>
          </a:p>
        </p:txBody>
      </p:sp>
      <p:sp>
        <p:nvSpPr>
          <p:cNvPr id="78" name="TextBox 77"/>
          <p:cNvSpPr txBox="1"/>
          <p:nvPr>
            <p:custDataLst>
              <p:tags r:id="rId75"/>
            </p:custDataLst>
          </p:nvPr>
        </p:nvSpPr>
        <p:spPr>
          <a:xfrm>
            <a:off x="5498014" y="5338749"/>
            <a:ext cx="1191482" cy="19268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kern="0" dirty="0">
                <a:solidFill>
                  <a:srgbClr val="1AAA42"/>
                </a:solidFill>
                <a:latin typeface="Calibri"/>
                <a:cs typeface="Arial"/>
                <a:sym typeface="Arial"/>
                <a:rtl val="0"/>
              </a:rPr>
              <a:t>Fund &amp; solicit 2.0</a:t>
            </a:r>
          </a:p>
        </p:txBody>
      </p:sp>
      <p:sp>
        <p:nvSpPr>
          <p:cNvPr id="79" name="TextBox 78"/>
          <p:cNvSpPr txBox="1"/>
          <p:nvPr>
            <p:custDataLst>
              <p:tags r:id="rId76"/>
            </p:custDataLst>
          </p:nvPr>
        </p:nvSpPr>
        <p:spPr>
          <a:xfrm>
            <a:off x="4698827" y="5560624"/>
            <a:ext cx="769992" cy="175164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1000" kern="0" dirty="0">
                <a:solidFill>
                  <a:srgbClr val="737373"/>
                </a:solidFill>
                <a:latin typeface="Calibri"/>
                <a:cs typeface="Arial"/>
                <a:sym typeface="Arial"/>
                <a:rtl val="0"/>
              </a:rPr>
              <a:t>May 2016</a:t>
            </a:r>
          </a:p>
        </p:txBody>
      </p:sp>
      <p:sp>
        <p:nvSpPr>
          <p:cNvPr id="80" name="TextBox 79"/>
          <p:cNvSpPr txBox="1"/>
          <p:nvPr>
            <p:custDataLst>
              <p:tags r:id="rId77"/>
            </p:custDataLst>
          </p:nvPr>
        </p:nvSpPr>
        <p:spPr>
          <a:xfrm>
            <a:off x="6277956" y="5560624"/>
            <a:ext cx="655042" cy="175164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1000" kern="0" dirty="0">
                <a:solidFill>
                  <a:srgbClr val="737373"/>
                </a:solidFill>
                <a:latin typeface="Calibri"/>
                <a:cs typeface="Arial"/>
                <a:sym typeface="Arial"/>
                <a:rtl val="0"/>
              </a:rPr>
              <a:t>Sep 2016</a:t>
            </a:r>
          </a:p>
        </p:txBody>
      </p:sp>
      <p:sp>
        <p:nvSpPr>
          <p:cNvPr id="81" name="TextBox 80"/>
          <p:cNvSpPr txBox="1"/>
          <p:nvPr>
            <p:custDataLst>
              <p:tags r:id="rId78"/>
            </p:custDataLst>
          </p:nvPr>
        </p:nvSpPr>
        <p:spPr>
          <a:xfrm>
            <a:off x="6307151" y="5837967"/>
            <a:ext cx="1574653" cy="19268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kern="0" dirty="0">
                <a:solidFill>
                  <a:srgbClr val="59BB59"/>
                </a:solidFill>
                <a:latin typeface="Calibri"/>
                <a:cs typeface="Arial"/>
                <a:sym typeface="Arial"/>
                <a:rtl val="0"/>
              </a:rPr>
              <a:t>Build &amp; test 2.0 system</a:t>
            </a:r>
          </a:p>
        </p:txBody>
      </p:sp>
      <p:sp>
        <p:nvSpPr>
          <p:cNvPr id="82" name="TextBox 81"/>
          <p:cNvSpPr txBox="1"/>
          <p:nvPr>
            <p:custDataLst>
              <p:tags r:id="rId79"/>
            </p:custDataLst>
          </p:nvPr>
        </p:nvSpPr>
        <p:spPr>
          <a:xfrm>
            <a:off x="5559053" y="6059842"/>
            <a:ext cx="718903" cy="175164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1000" kern="0" dirty="0">
                <a:solidFill>
                  <a:srgbClr val="737373"/>
                </a:solidFill>
                <a:latin typeface="Calibri"/>
                <a:cs typeface="Arial"/>
                <a:sym typeface="Arial"/>
                <a:rtl val="0"/>
              </a:rPr>
              <a:t>Oct 2016</a:t>
            </a:r>
          </a:p>
        </p:txBody>
      </p:sp>
      <p:sp>
        <p:nvSpPr>
          <p:cNvPr id="83" name="TextBox 82"/>
          <p:cNvSpPr txBox="1"/>
          <p:nvPr>
            <p:custDataLst>
              <p:tags r:id="rId80"/>
            </p:custDataLst>
          </p:nvPr>
        </p:nvSpPr>
        <p:spPr>
          <a:xfrm>
            <a:off x="7262759" y="6059842"/>
            <a:ext cx="649568" cy="175164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1000" kern="0" dirty="0">
                <a:solidFill>
                  <a:srgbClr val="737373"/>
                </a:solidFill>
                <a:latin typeface="Calibri"/>
                <a:cs typeface="Arial"/>
                <a:sym typeface="Arial"/>
                <a:rtl val="0"/>
              </a:rPr>
              <a:t>Apr 2017</a:t>
            </a:r>
          </a:p>
        </p:txBody>
      </p:sp>
      <p:sp>
        <p:nvSpPr>
          <p:cNvPr id="84" name="TextBox 83"/>
          <p:cNvSpPr txBox="1"/>
          <p:nvPr>
            <p:custDataLst>
              <p:tags r:id="rId81"/>
            </p:custDataLst>
          </p:nvPr>
        </p:nvSpPr>
        <p:spPr>
          <a:xfrm>
            <a:off x="6802213" y="6427717"/>
            <a:ext cx="1488895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kern="0" dirty="0">
                <a:solidFill>
                  <a:prstClr val="black"/>
                </a:solidFill>
                <a:latin typeface="Calibri"/>
                <a:cs typeface="Arial"/>
                <a:sym typeface="Arial"/>
                <a:rtl val="0"/>
              </a:rPr>
              <a:t>Phase into 2.0 system</a:t>
            </a:r>
          </a:p>
        </p:txBody>
      </p:sp>
      <p:sp>
        <p:nvSpPr>
          <p:cNvPr id="85" name="TextBox 84"/>
          <p:cNvSpPr txBox="1"/>
          <p:nvPr>
            <p:custDataLst>
              <p:tags r:id="rId82"/>
            </p:custDataLst>
          </p:nvPr>
        </p:nvSpPr>
        <p:spPr>
          <a:xfrm>
            <a:off x="6068713" y="6417166"/>
            <a:ext cx="704306" cy="175164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1000" kern="0" dirty="0">
                <a:solidFill>
                  <a:srgbClr val="737373"/>
                </a:solidFill>
                <a:latin typeface="Calibri"/>
                <a:cs typeface="Arial"/>
                <a:sym typeface="Arial"/>
                <a:rtl val="0"/>
              </a:rPr>
              <a:t>Jan 2017</a:t>
            </a:r>
          </a:p>
        </p:txBody>
      </p:sp>
      <p:sp>
        <p:nvSpPr>
          <p:cNvPr id="86" name="TextBox 85"/>
          <p:cNvSpPr txBox="1"/>
          <p:nvPr>
            <p:custDataLst>
              <p:tags r:id="rId83"/>
            </p:custDataLst>
          </p:nvPr>
        </p:nvSpPr>
        <p:spPr>
          <a:xfrm>
            <a:off x="8220947" y="6417166"/>
            <a:ext cx="655042" cy="175164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1000" kern="0" dirty="0">
                <a:solidFill>
                  <a:srgbClr val="737373"/>
                </a:solidFill>
                <a:latin typeface="Calibri"/>
                <a:cs typeface="Arial"/>
                <a:sym typeface="Arial"/>
                <a:rtl val="0"/>
              </a:rPr>
              <a:t>Sep 2018</a:t>
            </a:r>
          </a:p>
        </p:txBody>
      </p:sp>
      <p:sp>
        <p:nvSpPr>
          <p:cNvPr id="87" name="Title 1"/>
          <p:cNvSpPr txBox="1">
            <a:spLocks/>
          </p:cNvSpPr>
          <p:nvPr/>
        </p:nvSpPr>
        <p:spPr bwMode="auto">
          <a:xfrm>
            <a:off x="228600" y="201613"/>
            <a:ext cx="75565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sz="3200" kern="0" dirty="0">
                <a:solidFill>
                  <a:srgbClr val="80B606"/>
                </a:solidFill>
                <a:cs typeface="Arial" charset="0"/>
                <a:sym typeface="Arial"/>
                <a:rtl val="0"/>
              </a:rPr>
              <a:t>Comprehensive 2.0 Activities Timeline</a:t>
            </a:r>
          </a:p>
        </p:txBody>
      </p:sp>
      <p:sp>
        <p:nvSpPr>
          <p:cNvPr id="8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A27E1324-8AD6-4091-A9C6-04E3C3A727C2}" type="slidenum">
              <a:rPr lang="en-US" altLang="en-US" sz="1100">
                <a:solidFill>
                  <a:prstClr val="white"/>
                </a:solidFill>
                <a:ea typeface="MS PGothic" pitchFamily="34" charset="-128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z="1100" dirty="0">
              <a:solidFill>
                <a:prstClr val="white"/>
              </a:solidFill>
              <a:ea typeface="MS PGothic" pitchFamily="34" charset="-128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3172088" y="1888015"/>
            <a:ext cx="23698" cy="47586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38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an operational victory</a:t>
            </a:r>
          </a:p>
          <a:p>
            <a:endParaRPr lang="en-US" dirty="0"/>
          </a:p>
          <a:p>
            <a:r>
              <a:rPr lang="en-US" dirty="0" smtClean="0"/>
              <a:t>Better can be the enemy of good enough</a:t>
            </a:r>
          </a:p>
          <a:p>
            <a:endParaRPr lang="en-US" dirty="0"/>
          </a:p>
          <a:p>
            <a:r>
              <a:rPr lang="en-US" dirty="0" smtClean="0"/>
              <a:t>We cannot let open APIs become the </a:t>
            </a:r>
            <a:r>
              <a:rPr lang="en-US" smtClean="0"/>
              <a:t>Wild 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96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ACOG Wish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Clinical</a:t>
            </a:r>
          </a:p>
          <a:p>
            <a:pPr lvl="1"/>
            <a:r>
              <a:rPr lang="en-US" dirty="0" smtClean="0"/>
              <a:t>BHAG – ACOG Antenatal Record</a:t>
            </a:r>
          </a:p>
          <a:p>
            <a:pPr lvl="2"/>
            <a:r>
              <a:rPr lang="en-US" dirty="0" smtClean="0"/>
              <a:t>500 data elements, time span of 9  months</a:t>
            </a:r>
          </a:p>
          <a:p>
            <a:pPr lvl="2"/>
            <a:r>
              <a:rPr lang="en-US" dirty="0" smtClean="0"/>
              <a:t>Perfect use case for interoperability</a:t>
            </a:r>
          </a:p>
          <a:p>
            <a:pPr lvl="2"/>
            <a:r>
              <a:rPr lang="en-US" dirty="0" smtClean="0"/>
              <a:t>After delivery, outputs back to outpatient OB AND </a:t>
            </a:r>
            <a:r>
              <a:rPr lang="en-US" dirty="0" err="1" smtClean="0"/>
              <a:t>Peds</a:t>
            </a:r>
            <a:endParaRPr lang="en-US" dirty="0" smtClean="0"/>
          </a:p>
          <a:p>
            <a:pPr lvl="1"/>
            <a:r>
              <a:rPr lang="en-US" dirty="0" smtClean="0"/>
              <a:t>Maternal Quality Improvement Project (MQIP)</a:t>
            </a:r>
          </a:p>
          <a:p>
            <a:pPr lvl="2"/>
            <a:r>
              <a:rPr lang="en-US" dirty="0" smtClean="0"/>
              <a:t>180 data elements</a:t>
            </a:r>
          </a:p>
          <a:p>
            <a:pPr lvl="1"/>
            <a:r>
              <a:rPr lang="en-US" dirty="0" smtClean="0"/>
              <a:t>Office of Population Affairs (OPA)</a:t>
            </a:r>
          </a:p>
          <a:p>
            <a:pPr lvl="1"/>
            <a:r>
              <a:rPr lang="en-US" dirty="0" smtClean="0"/>
              <a:t>Mini-Apps</a:t>
            </a:r>
          </a:p>
          <a:p>
            <a:pPr lvl="2"/>
            <a:r>
              <a:rPr lang="en-US" dirty="0" smtClean="0"/>
              <a:t>GBS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491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ACOG Wish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Quality </a:t>
            </a:r>
          </a:p>
          <a:p>
            <a:pPr lvl="1"/>
            <a:r>
              <a:rPr lang="en-US" dirty="0" smtClean="0"/>
              <a:t>Data Quality</a:t>
            </a:r>
          </a:p>
          <a:p>
            <a:pPr lvl="1"/>
            <a:r>
              <a:rPr lang="en-US" dirty="0" smtClean="0"/>
              <a:t>Clinical quality</a:t>
            </a:r>
          </a:p>
          <a:p>
            <a:r>
              <a:rPr lang="en-US" dirty="0" smtClean="0"/>
              <a:t>eCQMs</a:t>
            </a:r>
          </a:p>
          <a:p>
            <a:pPr lvl="1"/>
            <a:r>
              <a:rPr lang="en-US" dirty="0" smtClean="0"/>
              <a:t>Basis of BOTH MIPS and APMs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But it all starts with discrete data elements</a:t>
            </a:r>
          </a:p>
          <a:p>
            <a:pPr lvl="2"/>
            <a:r>
              <a:rPr lang="en-US" dirty="0" smtClean="0"/>
              <a:t>(as FHIR Resources, of course……….)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52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Clinical need</a:t>
            </a:r>
          </a:p>
          <a:p>
            <a:pPr lvl="1"/>
            <a:r>
              <a:rPr lang="en-US" dirty="0" smtClean="0"/>
              <a:t>Family Planning Services</a:t>
            </a:r>
          </a:p>
          <a:p>
            <a:pPr lvl="1"/>
            <a:r>
              <a:rPr lang="en-US" dirty="0" smtClean="0"/>
              <a:t>Learning Healthcare system</a:t>
            </a:r>
          </a:p>
          <a:p>
            <a:pPr lvl="1"/>
            <a:r>
              <a:rPr lang="en-US" dirty="0" smtClean="0"/>
              <a:t>Interoperability</a:t>
            </a:r>
          </a:p>
          <a:p>
            <a:pPr lvl="1"/>
            <a:r>
              <a:rPr lang="en-US" dirty="0" smtClean="0"/>
              <a:t>FHIR</a:t>
            </a:r>
          </a:p>
          <a:p>
            <a:r>
              <a:rPr lang="en-US" dirty="0" smtClean="0"/>
              <a:t>Operationalizing to meet the need</a:t>
            </a:r>
          </a:p>
          <a:p>
            <a:pPr lvl="1"/>
            <a:r>
              <a:rPr lang="en-US" dirty="0"/>
              <a:t>Dataset</a:t>
            </a:r>
          </a:p>
          <a:p>
            <a:pPr lvl="1"/>
            <a:r>
              <a:rPr lang="en-US" dirty="0" smtClean="0"/>
              <a:t>FHIR Standard</a:t>
            </a:r>
          </a:p>
          <a:p>
            <a:pPr lvl="1"/>
            <a:r>
              <a:rPr lang="en-US" dirty="0" smtClean="0"/>
              <a:t>Vendors</a:t>
            </a:r>
          </a:p>
          <a:p>
            <a:pPr lvl="1"/>
            <a:r>
              <a:rPr lang="en-US" dirty="0" smtClean="0"/>
              <a:t>Registry </a:t>
            </a:r>
          </a:p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659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Planning in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 M Pregnancies every year</a:t>
            </a:r>
          </a:p>
          <a:p>
            <a:pPr lvl="1"/>
            <a:r>
              <a:rPr lang="en-US" dirty="0" smtClean="0"/>
              <a:t>4 M births</a:t>
            </a:r>
          </a:p>
          <a:p>
            <a:pPr lvl="1"/>
            <a:r>
              <a:rPr lang="en-US" dirty="0" smtClean="0"/>
              <a:t>1M Spontaneous miscarriages</a:t>
            </a:r>
          </a:p>
          <a:p>
            <a:pPr lvl="1"/>
            <a:r>
              <a:rPr lang="en-US" dirty="0" smtClean="0"/>
              <a:t>1M pregnancy terminations</a:t>
            </a:r>
          </a:p>
          <a:p>
            <a:pPr lvl="2"/>
            <a:r>
              <a:rPr lang="en-US" dirty="0" smtClean="0"/>
              <a:t>Actually 700,000 in 2012, and falling</a:t>
            </a:r>
          </a:p>
          <a:p>
            <a:r>
              <a:rPr lang="en-US" dirty="0" smtClean="0"/>
              <a:t>Half of all pregnancies are unintended</a:t>
            </a:r>
          </a:p>
          <a:p>
            <a:pPr lvl="1"/>
            <a:r>
              <a:rPr lang="en-US" dirty="0" smtClean="0"/>
              <a:t>Not necessarily unwanted……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57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23539"/>
              </p:ext>
            </p:extLst>
          </p:nvPr>
        </p:nvGraphicFramePr>
        <p:xfrm>
          <a:off x="4872872" y="2109157"/>
          <a:ext cx="4202548" cy="388793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17864"/>
                <a:gridCol w="3384684"/>
              </a:tblGrid>
              <a:tr h="388793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7.2</a:t>
                      </a:r>
                      <a:endParaRPr lang="en-US" sz="1800" dirty="0"/>
                    </a:p>
                  </a:txBody>
                  <a:tcPr marL="91432" marR="91432" marT="45733" marB="457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million encounters annually</a:t>
                      </a:r>
                      <a:endParaRPr lang="en-US" sz="1800" dirty="0"/>
                    </a:p>
                  </a:txBody>
                  <a:tcPr marL="91432" marR="91432" marT="45733" marB="457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8793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4.1</a:t>
                      </a:r>
                      <a:endParaRPr lang="en-US" sz="1800" b="1" dirty="0"/>
                    </a:p>
                  </a:txBody>
                  <a:tcPr marL="91432" marR="91432" marT="45733" marB="457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million clients</a:t>
                      </a:r>
                      <a:endParaRPr lang="en-US" sz="1800" b="1" dirty="0"/>
                    </a:p>
                  </a:txBody>
                  <a:tcPr marL="91432" marR="91432" marT="45733" marB="457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8793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4,127</a:t>
                      </a:r>
                      <a:endParaRPr lang="en-US" sz="1800" dirty="0"/>
                    </a:p>
                  </a:txBody>
                  <a:tcPr marL="91432" marR="91432" marT="45733" marB="45733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Service delivery sites</a:t>
                      </a:r>
                      <a:endParaRPr lang="en-US" sz="1800" dirty="0"/>
                    </a:p>
                  </a:txBody>
                  <a:tcPr marL="91432" marR="91432" marT="45733" marB="45733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8793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1,134</a:t>
                      </a:r>
                      <a:endParaRPr lang="en-US" sz="1800" dirty="0"/>
                    </a:p>
                  </a:txBody>
                  <a:tcPr marL="91432" marR="91432" marT="45733" marB="457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Sub</a:t>
                      </a:r>
                      <a:r>
                        <a:rPr lang="en-US" sz="1800" baseline="0" dirty="0" smtClean="0"/>
                        <a:t> recipients</a:t>
                      </a:r>
                      <a:endParaRPr lang="en-US" sz="1800" dirty="0" smtClean="0"/>
                    </a:p>
                  </a:txBody>
                  <a:tcPr marL="91432" marR="91432" marT="45733" marB="457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8793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50+</a:t>
                      </a:r>
                      <a:endParaRPr lang="en-US" sz="1800" dirty="0"/>
                    </a:p>
                  </a:txBody>
                  <a:tcPr marL="91432" marR="91432" marT="45733" marB="457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States</a:t>
                      </a:r>
                      <a:r>
                        <a:rPr lang="en-US" sz="1800" baseline="0" dirty="0" smtClean="0"/>
                        <a:t> &amp;</a:t>
                      </a:r>
                      <a:r>
                        <a:rPr lang="en-US" sz="1800" dirty="0" smtClean="0"/>
                        <a:t> territories </a:t>
                      </a:r>
                      <a:r>
                        <a:rPr lang="en-US" sz="1400" dirty="0" smtClean="0"/>
                        <a:t>funded by</a:t>
                      </a:r>
                      <a:endParaRPr lang="en-US" sz="1800" dirty="0" smtClean="0"/>
                    </a:p>
                  </a:txBody>
                  <a:tcPr marL="91432" marR="91432" marT="45733" marB="457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8793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94</a:t>
                      </a:r>
                      <a:endParaRPr lang="en-US" sz="1800" dirty="0"/>
                    </a:p>
                  </a:txBody>
                  <a:tcPr marL="91432" marR="91432" marT="45733" marB="457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Grantees </a:t>
                      </a:r>
                      <a:r>
                        <a:rPr lang="en-US" sz="1400" dirty="0" smtClean="0"/>
                        <a:t>monitored by</a:t>
                      </a:r>
                      <a:endParaRPr lang="en-US" sz="1800" dirty="0"/>
                    </a:p>
                  </a:txBody>
                  <a:tcPr marL="91432" marR="91432" marT="45733" marB="457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8793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20</a:t>
                      </a:r>
                      <a:endParaRPr lang="en-US" sz="1800" dirty="0"/>
                    </a:p>
                  </a:txBody>
                  <a:tcPr marL="91432" marR="91432" marT="45733" marB="457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Regional OPA FTEs </a:t>
                      </a:r>
                      <a:r>
                        <a:rPr lang="en-US" sz="1400" dirty="0" smtClean="0"/>
                        <a:t>supported by</a:t>
                      </a:r>
                      <a:endParaRPr lang="en-US" sz="1400" dirty="0"/>
                    </a:p>
                  </a:txBody>
                  <a:tcPr marL="91432" marR="91432" marT="45733" marB="457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8793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91432" marR="91432" marT="45733" marB="457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Regional Health Administrators</a:t>
                      </a:r>
                      <a:endParaRPr lang="en-US" sz="1800" dirty="0"/>
                    </a:p>
                  </a:txBody>
                  <a:tcPr marL="91432" marR="91432" marT="45733" marB="457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8793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L="91432" marR="91432" marT="45733" marB="457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National Training Centers</a:t>
                      </a:r>
                      <a:endParaRPr lang="en-US" sz="1800" dirty="0"/>
                    </a:p>
                  </a:txBody>
                  <a:tcPr marL="91432" marR="91432" marT="45733" marB="457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8793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32" marR="91432" marT="45733" marB="457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OPA HQ</a:t>
                      </a:r>
                      <a:endParaRPr lang="en-US" sz="1800" dirty="0"/>
                    </a:p>
                  </a:txBody>
                  <a:tcPr marL="91432" marR="91432" marT="45733" marB="457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3577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668338" cy="80433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Title X: A diverse and wide network</a:t>
            </a:r>
          </a:p>
        </p:txBody>
      </p:sp>
      <p:pic>
        <p:nvPicPr>
          <p:cNvPr id="23579" name="Content Placeholder 3" descr="Regionsmap1160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90" r="-10390"/>
          <a:stretch>
            <a:fillRect/>
          </a:stretch>
        </p:blipFill>
        <p:spPr bwMode="auto">
          <a:xfrm>
            <a:off x="-505305" y="838200"/>
            <a:ext cx="5926138" cy="3249613"/>
          </a:xfrm>
        </p:spPr>
      </p:pic>
      <p:sp>
        <p:nvSpPr>
          <p:cNvPr id="23580" name="TextBox 3"/>
          <p:cNvSpPr txBox="1">
            <a:spLocks noChangeArrowheads="1"/>
          </p:cNvSpPr>
          <p:nvPr/>
        </p:nvSpPr>
        <p:spPr bwMode="auto">
          <a:xfrm>
            <a:off x="4876800" y="6352401"/>
            <a:ext cx="41745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dirty="0" smtClean="0"/>
              <a:t>Source: Family Planning Annual Report: 2014 (Aug 2015)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1247382" y="1096903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The 10 HHS Federal Regions</a:t>
            </a:r>
            <a:endParaRPr lang="en-US" sz="2000" dirty="0">
              <a:latin typeface="+mj-lt"/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A27E1324-8AD6-4091-A9C6-04E3C3A727C2}" type="slidenum">
              <a:rPr lang="en-US" altLang="en-US" sz="1100">
                <a:solidFill>
                  <a:prstClr val="white"/>
                </a:solidFill>
                <a:ea typeface="MS PGothic" pitchFamily="34" charset="-128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z="1100" dirty="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1" name="Picture 4" descr="S:\OPA\Health IT\Visuals\Logos\hhs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500300"/>
            <a:ext cx="1011401" cy="101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 rot="21069868">
            <a:off x="284818" y="4202592"/>
            <a:ext cx="3298543" cy="2213687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Family Planning saves tax payers $7.09 for every $1 invested!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 rot="21076915">
            <a:off x="1074531" y="5982016"/>
            <a:ext cx="209384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 dirty="0" smtClean="0"/>
              <a:t>Source: www.guttmacher.org</a:t>
            </a:r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914400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Office of Population Affairs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2421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nagit_PPT7F0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7" y="5190"/>
            <a:ext cx="9114286" cy="684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47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8008"/>
            <a:ext cx="7247467" cy="67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55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FHIR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261938"/>
            <a:ext cx="6943725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99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1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440</Words>
  <Application>Microsoft Office PowerPoint</Application>
  <PresentationFormat>On-screen Show (4:3)</PresentationFormat>
  <Paragraphs>135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MS PGothic</vt:lpstr>
      <vt:lpstr>Arial</vt:lpstr>
      <vt:lpstr>Calibri</vt:lpstr>
      <vt:lpstr>Rockwell</vt:lpstr>
      <vt:lpstr>Wingdings</vt:lpstr>
      <vt:lpstr>Office Theme</vt:lpstr>
      <vt:lpstr>1_Theme1</vt:lpstr>
      <vt:lpstr>PowerPoint Presentation</vt:lpstr>
      <vt:lpstr>ACOG Wish List</vt:lpstr>
      <vt:lpstr>ACOG Wish List</vt:lpstr>
      <vt:lpstr>OPA</vt:lpstr>
      <vt:lpstr>Family Planning in USA</vt:lpstr>
      <vt:lpstr>Title X: A diverse and wide network</vt:lpstr>
      <vt:lpstr>PowerPoint Presentation</vt:lpstr>
      <vt:lpstr>PowerPoint Presentation</vt:lpstr>
      <vt:lpstr>PowerPoint Presentation</vt:lpstr>
      <vt:lpstr>So how do all these pieces fit together?</vt:lpstr>
      <vt:lpstr>PowerPoint Presentation</vt:lpstr>
      <vt:lpstr>Looking Forward</vt:lpstr>
    </vt:vector>
  </TitlesOfParts>
  <Company>DHHS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Decker</dc:creator>
  <cp:lastModifiedBy>Hasley, Stephen K</cp:lastModifiedBy>
  <cp:revision>13</cp:revision>
  <dcterms:created xsi:type="dcterms:W3CDTF">2016-07-07T15:42:15Z</dcterms:created>
  <dcterms:modified xsi:type="dcterms:W3CDTF">2016-07-26T00:42:45Z</dcterms:modified>
</cp:coreProperties>
</file>