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53"/>
  </p:notesMasterIdLst>
  <p:handoutMasterIdLst>
    <p:handoutMasterId r:id="rId54"/>
  </p:handoutMasterIdLst>
  <p:sldIdLst>
    <p:sldId id="269" r:id="rId2"/>
    <p:sldId id="332" r:id="rId3"/>
    <p:sldId id="333" r:id="rId4"/>
    <p:sldId id="334" r:id="rId5"/>
    <p:sldId id="331" r:id="rId6"/>
    <p:sldId id="317" r:id="rId7"/>
    <p:sldId id="335" r:id="rId8"/>
    <p:sldId id="336" r:id="rId9"/>
    <p:sldId id="337" r:id="rId10"/>
    <p:sldId id="316" r:id="rId11"/>
    <p:sldId id="338" r:id="rId12"/>
    <p:sldId id="349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57" r:id="rId23"/>
    <p:sldId id="355" r:id="rId24"/>
    <p:sldId id="356" r:id="rId25"/>
    <p:sldId id="351" r:id="rId26"/>
    <p:sldId id="352" r:id="rId27"/>
    <p:sldId id="353" r:id="rId28"/>
    <p:sldId id="354" r:id="rId29"/>
    <p:sldId id="348" r:id="rId30"/>
    <p:sldId id="325" r:id="rId31"/>
    <p:sldId id="330" r:id="rId32"/>
    <p:sldId id="327" r:id="rId33"/>
    <p:sldId id="328" r:id="rId34"/>
    <p:sldId id="329" r:id="rId35"/>
    <p:sldId id="358" r:id="rId36"/>
    <p:sldId id="350" r:id="rId37"/>
    <p:sldId id="277" r:id="rId38"/>
    <p:sldId id="283" r:id="rId39"/>
    <p:sldId id="284" r:id="rId40"/>
    <p:sldId id="285" r:id="rId41"/>
    <p:sldId id="321" r:id="rId42"/>
    <p:sldId id="286" r:id="rId43"/>
    <p:sldId id="287" r:id="rId44"/>
    <p:sldId id="288" r:id="rId45"/>
    <p:sldId id="365" r:id="rId46"/>
    <p:sldId id="359" r:id="rId47"/>
    <p:sldId id="360" r:id="rId48"/>
    <p:sldId id="361" r:id="rId49"/>
    <p:sldId id="362" r:id="rId50"/>
    <p:sldId id="363" r:id="rId51"/>
    <p:sldId id="364" r:id="rId5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933"/>
    <p:restoredTop sz="92423" autoAdjust="0"/>
  </p:normalViewPr>
  <p:slideViewPr>
    <p:cSldViewPr snapToGrid="0" snapToObjects="1">
      <p:cViewPr varScale="1">
        <p:scale>
          <a:sx n="82" d="100"/>
          <a:sy n="82" d="100"/>
        </p:scale>
        <p:origin x="1122" y="6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DF8D7-08AA-433F-82C3-1D0617E1D256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DF2F8-64CB-4DA4-A8A0-21C0DCD3D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75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E0FE9-243C-E546-8426-10D7A473A3DC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B705F-109E-F247-B567-3A0F399E2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2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A35D9952-4F6F-4918-8527-077ACF117DD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791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B705F-109E-F247-B567-3A0F399E28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03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B705F-109E-F247-B567-3A0F399E28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8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CA61D-A22E-4104-A03C-9DE1A9C1DE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6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CA61D-A22E-4104-A03C-9DE1A9C1DE2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15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B705F-109E-F247-B567-3A0F399E281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B705F-109E-F247-B567-3A0F399E281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88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4812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3865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2600-A2C3-47C2-9C75-5A3D942371E2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88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079501"/>
            <a:ext cx="6487668" cy="2627406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270000"/>
            <a:ext cx="6498158" cy="1437389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3" y="2749177"/>
            <a:ext cx="6498159" cy="7638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9893"/>
            <a:ext cx="4079545" cy="968376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489880"/>
            <a:ext cx="4079545" cy="3100127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299493"/>
            <a:ext cx="3657600" cy="4431731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06919"/>
            <a:ext cx="1524000" cy="46460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06919"/>
            <a:ext cx="6689726" cy="464608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0" y="2794002"/>
            <a:ext cx="8416925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40" y="3975858"/>
            <a:ext cx="8416925" cy="810559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02948"/>
            <a:ext cx="8402040" cy="236405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7" y="2002621"/>
            <a:ext cx="8056563" cy="1135062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7" y="3113338"/>
            <a:ext cx="8056563" cy="1250156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9647"/>
            <a:ext cx="8042276" cy="11141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333501"/>
            <a:ext cx="3840480" cy="36195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333501"/>
            <a:ext cx="3840480" cy="36195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9647"/>
            <a:ext cx="8042276" cy="111413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211022"/>
            <a:ext cx="3840480" cy="625739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956181"/>
            <a:ext cx="3840480" cy="2996821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211022"/>
            <a:ext cx="3840480" cy="625739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956181"/>
            <a:ext cx="3840480" cy="2996821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509893"/>
            <a:ext cx="3840480" cy="968376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06917"/>
            <a:ext cx="3840480" cy="464608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489880"/>
            <a:ext cx="3840480" cy="3100127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0914-FEFD-3A40-BB88-C5BA0F26E54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89647"/>
            <a:ext cx="8042276" cy="111413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333501"/>
            <a:ext cx="8042276" cy="3619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5229723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5F50914-FEFD-3A40-BB88-C5BA0F26E54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60" y="5229723"/>
            <a:ext cx="484094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5229723"/>
            <a:ext cx="990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A87D11A-E4C4-2C4D-9054-85AF821770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cimi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beckershospitalreview.com/healthcare-information-technology/partners-healthcare-launches-epic-ehr-for-1-2b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158" y="3730534"/>
            <a:ext cx="6701897" cy="1462394"/>
          </a:xfrm>
        </p:spPr>
        <p:txBody>
          <a:bodyPr>
            <a:noAutofit/>
          </a:bodyPr>
          <a:lstStyle/>
          <a:p>
            <a:pPr marL="0" indent="0" algn="ctr">
              <a:lnSpc>
                <a:spcPct val="5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</a:rPr>
              <a:t>ACS and HSPC Summit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5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</a:rPr>
              <a:t>July 26, </a:t>
            </a:r>
            <a:r>
              <a:rPr lang="en-US" b="1" dirty="0" smtClean="0">
                <a:solidFill>
                  <a:schemeClr val="tx1"/>
                </a:solidFill>
              </a:rPr>
              <a:t>2016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</a:rPr>
              <a:t>Stanley M. Huff, MD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8534" y="2040247"/>
            <a:ext cx="6893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Modeling and Terminology</a:t>
            </a:r>
            <a:endParaRPr lang="en-US" sz="36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45" y="644716"/>
            <a:ext cx="3731923" cy="819413"/>
          </a:xfrm>
          <a:prstGeom prst="rect">
            <a:avLst/>
          </a:prstGeom>
        </p:spPr>
      </p:pic>
      <p:pic>
        <p:nvPicPr>
          <p:cNvPr id="5" name="Picture 36" descr="New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61" y="250605"/>
            <a:ext cx="3276543" cy="1490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089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"/>
            <a:ext cx="7620000" cy="57149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078675" y="4760025"/>
            <a:ext cx="1504208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Commercial</a:t>
            </a:r>
          </a:p>
          <a:p>
            <a:pPr algn="ctr"/>
            <a:r>
              <a:rPr lang="en-US" sz="15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EHR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1779815" y="4463146"/>
            <a:ext cx="2010395" cy="2719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67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Heterogeneous Systems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38106" y="4784764"/>
            <a:ext cx="1761504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Home Grown</a:t>
            </a:r>
          </a:p>
          <a:p>
            <a:pPr algn="ctr"/>
            <a:r>
              <a:rPr lang="en-US" sz="15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System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13599" y="4763322"/>
            <a:ext cx="1149596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System</a:t>
            </a:r>
          </a:p>
          <a:p>
            <a:pPr algn="ctr"/>
            <a:r>
              <a:rPr lang="en-US" sz="15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Integrator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19882" y="4756723"/>
            <a:ext cx="1149596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Others…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37313" y="3724115"/>
            <a:ext cx="2911523" cy="502573"/>
          </a:xfrm>
          <a:prstGeom prst="rect">
            <a:avLst/>
          </a:prstGeom>
          <a:gradFill flip="none" rotWithShape="1">
            <a:gsLst>
              <a:gs pos="0">
                <a:srgbClr val="E6E6E6"/>
              </a:gs>
              <a:gs pos="100000">
                <a:srgbClr val="7D8496">
                  <a:lumMod val="38000"/>
                  <a:lumOff val="62000"/>
                </a:srgbClr>
              </a:gs>
            </a:gsLst>
            <a:lin ang="5400000" scaled="0"/>
            <a:tileRect/>
          </a:gradFill>
        </p:spPr>
        <p:txBody>
          <a:bodyPr wrap="square" rtlCol="0">
            <a:spAutoFit/>
          </a:bodyPr>
          <a:lstStyle/>
          <a:p>
            <a:pPr algn="ctr" defTabSz="380985"/>
            <a:r>
              <a:rPr lang="en-US" sz="1333" b="1" dirty="0">
                <a:solidFill>
                  <a:prstClr val="black"/>
                </a:solidFill>
              </a:rPr>
              <a:t>FHIR Profiles from CIMI Models</a:t>
            </a:r>
          </a:p>
          <a:p>
            <a:pPr algn="ctr" defTabSz="380985"/>
            <a:r>
              <a:rPr lang="en-US" sz="1333" b="1" dirty="0">
                <a:solidFill>
                  <a:prstClr val="black"/>
                </a:solidFill>
              </a:rPr>
              <a:t>(using standard terminology)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6627" y="5137723"/>
            <a:ext cx="605312" cy="553998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fld id="{0593AC2D-32F6-46B5-8EA2-FD495DE2676C}" type="slidenum">
              <a:rPr lang="en-US" sz="3000">
                <a:solidFill>
                  <a:schemeClr val="bg1"/>
                </a:solidFill>
              </a:rPr>
              <a:pPr algn="r"/>
              <a:t>10</a:t>
            </a:fld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6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"/>
            <a:ext cx="7620000" cy="57149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flipH="1">
            <a:off x="1779815" y="4463146"/>
            <a:ext cx="2010395" cy="2719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67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Heterogeneous Systems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13599" y="4763322"/>
            <a:ext cx="1149596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MQIP</a:t>
            </a:r>
            <a:endParaRPr lang="en-US" b="1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519882" y="4756723"/>
            <a:ext cx="1149596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Others</a:t>
            </a:r>
            <a:r>
              <a:rPr lang="en-US" sz="14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37313" y="3724115"/>
            <a:ext cx="2911523" cy="502573"/>
          </a:xfrm>
          <a:prstGeom prst="rect">
            <a:avLst/>
          </a:prstGeom>
          <a:gradFill flip="none" rotWithShape="1">
            <a:gsLst>
              <a:gs pos="0">
                <a:srgbClr val="E6E6E6"/>
              </a:gs>
              <a:gs pos="100000">
                <a:srgbClr val="7D8496">
                  <a:lumMod val="38000"/>
                  <a:lumOff val="62000"/>
                </a:srgbClr>
              </a:gs>
            </a:gsLst>
            <a:lin ang="5400000" scaled="0"/>
            <a:tileRect/>
          </a:gradFill>
        </p:spPr>
        <p:txBody>
          <a:bodyPr wrap="square" rtlCol="0">
            <a:spAutoFit/>
          </a:bodyPr>
          <a:lstStyle/>
          <a:p>
            <a:pPr algn="ctr" defTabSz="380985"/>
            <a:r>
              <a:rPr lang="en-US" sz="1333" b="1" dirty="0">
                <a:solidFill>
                  <a:prstClr val="black"/>
                </a:solidFill>
              </a:rPr>
              <a:t>FHIR Profiles </a:t>
            </a:r>
            <a:r>
              <a:rPr lang="en-US" sz="1333" b="1" dirty="0" smtClean="0">
                <a:solidFill>
                  <a:prstClr val="black"/>
                </a:solidFill>
              </a:rPr>
              <a:t>for Maternity Data Elements</a:t>
            </a:r>
            <a:endParaRPr lang="en-US" sz="1333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64769" y="5137723"/>
            <a:ext cx="671785" cy="553998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fld id="{0593AC2D-32F6-46B5-8EA2-FD495DE2676C}" type="slidenum">
              <a:rPr lang="en-US" sz="3000">
                <a:solidFill>
                  <a:schemeClr val="bg1"/>
                </a:solidFill>
              </a:rPr>
              <a:pPr algn="r"/>
              <a:t>11</a:t>
            </a:fld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9846" y="2332892"/>
            <a:ext cx="2414954" cy="1754326"/>
          </a:xfrm>
          <a:prstGeom prst="rect">
            <a:avLst/>
          </a:prstGeom>
          <a:solidFill>
            <a:schemeClr val="bg1"/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MQIP Data Collection</a:t>
            </a:r>
          </a:p>
          <a:p>
            <a:r>
              <a:rPr lang="en-US" dirty="0" smtClean="0"/>
              <a:t>SMART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from EHR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entered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Calculations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Provenance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7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113" y="360585"/>
            <a:ext cx="7591057" cy="670278"/>
          </a:xfrm>
        </p:spPr>
        <p:txBody>
          <a:bodyPr>
            <a:noAutofit/>
          </a:bodyPr>
          <a:lstStyle/>
          <a:p>
            <a:r>
              <a:rPr lang="en-US" sz="4000" dirty="0"/>
              <a:t>Apps that </a:t>
            </a:r>
            <a:r>
              <a:rPr lang="en-US" sz="4000" dirty="0" smtClean="0"/>
              <a:t>enable data sharing…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15" y="1905001"/>
            <a:ext cx="7041886" cy="3048002"/>
          </a:xfrm>
        </p:spPr>
        <p:txBody>
          <a:bodyPr>
            <a:normAutofit/>
          </a:bodyPr>
          <a:lstStyle/>
          <a:p>
            <a:r>
              <a:rPr lang="en-US" sz="2333" dirty="0"/>
              <a:t>Next-gen Interoperability</a:t>
            </a:r>
          </a:p>
          <a:p>
            <a:pPr lvl="1"/>
            <a:r>
              <a:rPr lang="en-US" sz="2000" dirty="0" smtClean="0"/>
              <a:t>Disease and quality registries</a:t>
            </a:r>
          </a:p>
          <a:p>
            <a:pPr lvl="1"/>
            <a:r>
              <a:rPr lang="en-US" sz="2000" dirty="0" smtClean="0"/>
              <a:t>Population </a:t>
            </a:r>
            <a:r>
              <a:rPr lang="en-US" sz="2000" dirty="0"/>
              <a:t>Health integration</a:t>
            </a:r>
          </a:p>
          <a:p>
            <a:pPr lvl="1"/>
            <a:r>
              <a:rPr lang="en-US" sz="2000" dirty="0"/>
              <a:t>HIE integration</a:t>
            </a:r>
          </a:p>
          <a:p>
            <a:pPr lvl="1"/>
            <a:r>
              <a:rPr lang="en-US" sz="2000" dirty="0"/>
              <a:t>Data capture for research</a:t>
            </a:r>
          </a:p>
          <a:p>
            <a:pPr lvl="1"/>
            <a:r>
              <a:rPr lang="en-US" sz="2000" dirty="0"/>
              <a:t>Clinical Trial recruiting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006555" y="3810000"/>
            <a:ext cx="978445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EHR</a:t>
            </a:r>
          </a:p>
          <a:p>
            <a:pPr algn="ctr"/>
            <a:r>
              <a:rPr lang="en-US" sz="2000" dirty="0"/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6032501" y="1347787"/>
            <a:ext cx="1180554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Quality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Registry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>
            <a:stCxn id="9" idx="2"/>
            <a:endCxn id="14" idx="0"/>
          </p:cNvCxnSpPr>
          <p:nvPr/>
        </p:nvCxnSpPr>
        <p:spPr>
          <a:xfrm flipH="1">
            <a:off x="5251723" y="2109787"/>
            <a:ext cx="1371055" cy="17002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  <a:endCxn id="7" idx="0"/>
          </p:cNvCxnSpPr>
          <p:nvPr/>
        </p:nvCxnSpPr>
        <p:spPr>
          <a:xfrm flipH="1">
            <a:off x="6495778" y="2109787"/>
            <a:ext cx="127000" cy="17002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11" idx="0"/>
          </p:cNvCxnSpPr>
          <p:nvPr/>
        </p:nvCxnSpPr>
        <p:spPr>
          <a:xfrm>
            <a:off x="6622778" y="2109787"/>
            <a:ext cx="1079500" cy="17002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213055" y="3810000"/>
            <a:ext cx="978445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EHR</a:t>
            </a:r>
          </a:p>
          <a:p>
            <a:pPr algn="ctr"/>
            <a:r>
              <a:rPr lang="en-US" sz="2000" dirty="0"/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62500" y="3810000"/>
            <a:ext cx="978445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EHR</a:t>
            </a:r>
          </a:p>
          <a:p>
            <a:pPr algn="ctr"/>
            <a:r>
              <a:rPr lang="en-US" sz="20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2587" y="367895"/>
            <a:ext cx="3555913" cy="436017"/>
          </a:xfrm>
          <a:prstGeom prst="rect">
            <a:avLst/>
          </a:prstGeom>
        </p:spPr>
        <p:txBody>
          <a:bodyPr vert="horz" lIns="0" tIns="38100" rIns="76200" bIns="38100" rtlCol="0" anchor="ctr">
            <a:noAutofit/>
          </a:bodyPr>
          <a:lstStyle>
            <a:lvl1pPr>
              <a:spcBef>
                <a:spcPct val="0"/>
              </a:spcBef>
              <a:buNone/>
              <a:defRPr sz="2800" b="1" i="0">
                <a:solidFill>
                  <a:srgbClr val="217AA0"/>
                </a:solidFill>
                <a:latin typeface="Verdana"/>
                <a:ea typeface="+mj-ea"/>
                <a:cs typeface="Verdana"/>
              </a:defRPr>
            </a:lvl1pPr>
          </a:lstStyle>
          <a:p>
            <a:endParaRPr lang="en-US" sz="3000" dirty="0"/>
          </a:p>
        </p:txBody>
      </p:sp>
      <p:sp>
        <p:nvSpPr>
          <p:cNvPr id="17" name="Rectangle 16"/>
          <p:cNvSpPr/>
          <p:nvPr/>
        </p:nvSpPr>
        <p:spPr>
          <a:xfrm>
            <a:off x="8346236" y="5103950"/>
            <a:ext cx="680530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12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5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The path to interoperability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17283" y="5068781"/>
            <a:ext cx="739146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fld id="{0593AC2D-32F6-46B5-8EA2-FD495DE2676C}" type="slidenum">
              <a:rPr lang="en-US" sz="3000">
                <a:solidFill>
                  <a:schemeClr val="bg1"/>
                </a:solidFill>
              </a:rPr>
              <a:pPr algn="r"/>
              <a:t>13</a:t>
            </a:fld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4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146450"/>
            <a:ext cx="6858000" cy="952500"/>
          </a:xfrm>
        </p:spPr>
        <p:txBody>
          <a:bodyPr vert="horz" lIns="76200" tIns="38100" rIns="76200" bIns="38100" rtlCol="0" anchor="b" anchorCtr="0">
            <a:noAutofit/>
          </a:bodyPr>
          <a:lstStyle/>
          <a:p>
            <a:pPr defTabSz="761970"/>
            <a:r>
              <a:rPr lang="en-AU" sz="4000" dirty="0"/>
              <a:t>What is </a:t>
            </a:r>
            <a:r>
              <a:rPr lang="en-AU" sz="4000" dirty="0" smtClean="0"/>
              <a:t>HL7 FHIR©®?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333" dirty="0"/>
              <a:t>A set of modular components called “Resources”</a:t>
            </a:r>
          </a:p>
          <a:p>
            <a:r>
              <a:rPr lang="en-AU" sz="2333" dirty="0"/>
              <a:t>Resources refer to each other using URLs</a:t>
            </a:r>
          </a:p>
          <a:p>
            <a:pPr lvl="1"/>
            <a:r>
              <a:rPr lang="en-AU" sz="2333" dirty="0"/>
              <a:t>Build a web to support healthcare process</a:t>
            </a:r>
          </a:p>
          <a:p>
            <a:r>
              <a:rPr lang="en-AU" sz="2333" dirty="0"/>
              <a:t>Exchange resources between systems</a:t>
            </a:r>
          </a:p>
          <a:p>
            <a:pPr lvl="1"/>
            <a:r>
              <a:rPr lang="en-AU" sz="2333" dirty="0"/>
              <a:t>Using a </a:t>
            </a:r>
            <a:r>
              <a:rPr lang="en-AU" sz="2333" dirty="0" err="1"/>
              <a:t>RESTful</a:t>
            </a:r>
            <a:r>
              <a:rPr lang="en-AU" sz="2333" dirty="0"/>
              <a:t> API (e.g. web approach)</a:t>
            </a:r>
          </a:p>
          <a:p>
            <a:pPr lvl="1"/>
            <a:r>
              <a:rPr lang="en-AU" sz="2333" dirty="0"/>
              <a:t>As a bundle of resources (messages, documents)</a:t>
            </a:r>
          </a:p>
          <a:p>
            <a:endParaRPr lang="en-AU" sz="2333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CC3E5C4-3E2B-40F1-9F2B-C46CEB0C88DF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9092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2" y="51100"/>
            <a:ext cx="6701897" cy="763338"/>
          </a:xfrm>
        </p:spPr>
        <p:txBody>
          <a:bodyPr vert="horz" lIns="76200" tIns="38100" rIns="76200" bIns="38100" rtlCol="0" anchor="b" anchorCtr="0">
            <a:noAutofit/>
          </a:bodyPr>
          <a:lstStyle/>
          <a:p>
            <a:pPr defTabSz="761970"/>
            <a:r>
              <a:rPr lang="en-US" sz="4000" dirty="0"/>
              <a:t>FHIR: Core Resources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9399" y="1099268"/>
            <a:ext cx="7463795" cy="4064000"/>
          </a:xfrm>
          <a:prstGeom prst="rect">
            <a:avLst/>
          </a:prstGeom>
          <a:noFill/>
        </p:spPr>
        <p:txBody>
          <a:bodyPr wrap="square" numCol="3" spcCol="0" rtlCol="0">
            <a:noAutofit/>
          </a:bodyPr>
          <a:lstStyle/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AdverseReaction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Alert</a:t>
            </a: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AllergyIntolerance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CarePlan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Composition</a:t>
            </a: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ConceptMap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Condition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Conformance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Device</a:t>
            </a:r>
          </a:p>
          <a:p>
            <a:r>
              <a:rPr lang="en-US" sz="1500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DeviceObservationReport</a:t>
            </a:r>
            <a:endParaRPr lang="en-US" sz="1500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DiagnosticOrder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DiagnosticReport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DocumentReference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DocumentManifest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Encounter</a:t>
            </a: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FamilyHistory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Group</a:t>
            </a: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ImagingStudy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Immunization</a:t>
            </a:r>
          </a:p>
          <a:p>
            <a:r>
              <a:rPr lang="en-US" sz="1250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ImmunizationRecommendation</a:t>
            </a:r>
            <a:endParaRPr lang="en-US" sz="1250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List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Location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Media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Medication</a:t>
            </a: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MedicationAdministration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MedicationDispense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MedicationPrescription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MedicationStatement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MessageHeader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Observation</a:t>
            </a: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OperationOutcome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Order</a:t>
            </a: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OrderResponse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Organization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Other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Patient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Practitioner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Procedure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Profile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Provenance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Query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Questionnaire</a:t>
            </a: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RelatedPerson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SecurityEvent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Specimen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Substance</a:t>
            </a:r>
          </a:p>
          <a:p>
            <a:r>
              <a:rPr lang="en-US" sz="1583" dirty="0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Supply</a:t>
            </a:r>
          </a:p>
          <a:p>
            <a:r>
              <a:rPr lang="en-US" sz="1583" dirty="0" err="1">
                <a:solidFill>
                  <a:srgbClr val="000000">
                    <a:lumMod val="50000"/>
                  </a:srgbClr>
                </a:solidFill>
                <a:latin typeface="Helvetica Neue Light"/>
              </a:rPr>
              <a:t>ValueSet</a:t>
            </a:r>
            <a:endParaRPr lang="en-US" sz="1583" dirty="0">
              <a:solidFill>
                <a:srgbClr val="000000">
                  <a:lumMod val="50000"/>
                </a:srgbClr>
              </a:solidFill>
              <a:latin typeface="Helvetica Neue Ligh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506" y="100564"/>
            <a:ext cx="1095013" cy="657008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6" y="5229723"/>
            <a:ext cx="990600" cy="304271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1</a:t>
            </a:r>
            <a:r>
              <a:rPr lang="en-CA" dirty="0"/>
              <a:t>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56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>
                <a:solidFill>
                  <a:srgbClr val="FFFFFF"/>
                </a:solidFill>
              </a:rPr>
              <a:pPr/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1705" y="831168"/>
            <a:ext cx="8488510" cy="43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Observation (</a:t>
            </a:r>
            <a:r>
              <a:rPr lang="en-US" sz="2000" b="1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DomainResource</a:t>
            </a:r>
            <a:r>
              <a:rPr lang="en-US" sz="2000" b="1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identifier : Identifier [0..*]status : code [1..1]« </a:t>
            </a:r>
            <a:r>
              <a:rPr lang="en-US" sz="2000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ObservationStatus</a:t>
            </a: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»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 : </a:t>
            </a:r>
            <a:r>
              <a:rPr lang="en-US" sz="2000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CodeableConcept</a:t>
            </a: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[1..1] « LOINC ?? »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 : Reference [0..1]« </a:t>
            </a:r>
            <a:r>
              <a:rPr lang="en-US" sz="2000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Patient|Group|Device|Location</a:t>
            </a: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encounter : Reference [0..1] « Encounter »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effective[x] : Type [0..1]« </a:t>
            </a:r>
            <a:r>
              <a:rPr lang="en-US" sz="2000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dateTime|Period</a:t>
            </a: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value[x] : Type [0..1]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80985">
              <a:lnSpc>
                <a:spcPct val="107000"/>
              </a:lnSpc>
            </a:pP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en-US" sz="2000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Quantity|CodeableConcept|string|Range|Ratio|SampledData</a:t>
            </a: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80985">
              <a:lnSpc>
                <a:spcPct val="107000"/>
              </a:lnSpc>
            </a:pP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Attachment|time|dateTime|Period</a:t>
            </a: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interpretation : </a:t>
            </a:r>
            <a:r>
              <a:rPr lang="en-US" sz="2000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CodeableConcept</a:t>
            </a: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[0..1] « Observation Interpretation+ »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 : </a:t>
            </a:r>
            <a:r>
              <a:rPr lang="en-US" sz="2000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CodeableConcept</a:t>
            </a: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[0..1] « Observation Methods?? »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specimen : Reference [0..1] « Specimen »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 : Reference [0..1] « </a:t>
            </a:r>
            <a:r>
              <a:rPr lang="en-US" sz="2000" dirty="0" err="1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Device|DeviceMetric</a:t>
            </a:r>
            <a:r>
              <a:rPr lang="en-US" sz="2000" dirty="0">
                <a:solidFill>
                  <a:srgbClr val="333333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»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026382" y="89647"/>
            <a:ext cx="6701897" cy="661537"/>
          </a:xfrm>
          <a:prstGeom prst="rect">
            <a:avLst/>
          </a:prstGeom>
          <a:ex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>
              <a:spcBef>
                <a:spcPct val="0"/>
              </a:spcBef>
              <a:buNone/>
              <a:defRPr sz="4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Observation Resource</a:t>
            </a:r>
          </a:p>
        </p:txBody>
      </p:sp>
    </p:spTree>
    <p:extLst>
      <p:ext uri="{BB962C8B-B14F-4D97-AF65-F5344CB8AC3E}">
        <p14:creationId xmlns:p14="http://schemas.microsoft.com/office/powerpoint/2010/main" val="385629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893" y="134487"/>
            <a:ext cx="7889630" cy="670278"/>
          </a:xfrm>
        </p:spPr>
        <p:txBody>
          <a:bodyPr>
            <a:noAutofit/>
          </a:bodyPr>
          <a:lstStyle/>
          <a:p>
            <a:r>
              <a:rPr lang="en-US" sz="4000" dirty="0"/>
              <a:t>Profile for “Blood pressure”</a:t>
            </a:r>
            <a:endParaRPr lang="nl-NL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74393" y="5159745"/>
            <a:ext cx="858592" cy="461470"/>
          </a:xfrm>
          <a:prstGeom prst="rect">
            <a:avLst/>
          </a:prstGeom>
        </p:spPr>
        <p:txBody>
          <a:bodyPr/>
          <a:lstStyle/>
          <a:p>
            <a:fld id="{5CC3E5C4-3E2B-40F1-9F2B-C46CEB0C88DF}" type="slidenum">
              <a:rPr lang="en-CA" smtClean="0">
                <a:latin typeface="Arial"/>
              </a:rPr>
              <a:pPr/>
              <a:t>17</a:t>
            </a:fld>
            <a:endParaRPr lang="en-CA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272270" y="1073743"/>
            <a:ext cx="3930135" cy="2315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33" b="1" dirty="0">
                <a:solidFill>
                  <a:srgbClr val="000000"/>
                </a:solidFill>
                <a:latin typeface="Arial" charset="0"/>
              </a:rPr>
              <a:t>Observation = </a:t>
            </a:r>
            <a:r>
              <a:rPr lang="en-US" sz="1333" b="1" i="1" dirty="0">
                <a:solidFill>
                  <a:srgbClr val="000000"/>
                </a:solidFill>
                <a:latin typeface="Arial" charset="0"/>
              </a:rPr>
              <a:t>Blood Pressure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33" dirty="0" err="1">
                <a:solidFill>
                  <a:srgbClr val="000000"/>
                </a:solidFill>
                <a:latin typeface="Arial" charset="0"/>
              </a:rPr>
              <a:t>Subject.reference</a:t>
            </a:r>
            <a:r>
              <a:rPr lang="en-US" sz="1333" dirty="0">
                <a:solidFill>
                  <a:srgbClr val="000000"/>
                </a:solidFill>
                <a:latin typeface="Arial" charset="0"/>
              </a:rPr>
              <a:t>: Patient URL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33" dirty="0">
                <a:solidFill>
                  <a:srgbClr val="000000"/>
                </a:solidFill>
                <a:latin typeface="Arial" charset="0"/>
              </a:rPr>
              <a:t>Coding: LOINC 55284-4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610219" y="3551683"/>
            <a:ext cx="2509856" cy="1260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33" b="1" dirty="0">
                <a:solidFill>
                  <a:srgbClr val="000000"/>
                </a:solidFill>
                <a:latin typeface="Arial" charset="0"/>
              </a:rPr>
              <a:t>Observation = </a:t>
            </a:r>
            <a:r>
              <a:rPr lang="en-US" sz="1333" b="1" i="1" dirty="0">
                <a:solidFill>
                  <a:srgbClr val="000000"/>
                </a:solidFill>
                <a:latin typeface="Arial" charset="0"/>
              </a:rPr>
              <a:t>Systolic BP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33" dirty="0">
                <a:solidFill>
                  <a:srgbClr val="000000"/>
                </a:solidFill>
                <a:latin typeface="Arial" charset="0"/>
              </a:rPr>
              <a:t>name: “Systolic”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33" dirty="0">
                <a:solidFill>
                  <a:srgbClr val="000000"/>
                </a:solidFill>
                <a:latin typeface="Arial" charset="0"/>
              </a:rPr>
              <a:t>coding: LOINC 8480-6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33" dirty="0" err="1">
                <a:solidFill>
                  <a:srgbClr val="000000"/>
                </a:solidFill>
                <a:latin typeface="Arial" charset="0"/>
              </a:rPr>
              <a:t>value.units</a:t>
            </a:r>
            <a:r>
              <a:rPr lang="en-US" sz="1333" dirty="0">
                <a:solidFill>
                  <a:srgbClr val="000000"/>
                </a:solidFill>
                <a:latin typeface="Arial" charset="0"/>
              </a:rPr>
              <a:t>: “mmHg”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33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394902" y="3559310"/>
            <a:ext cx="2400267" cy="1260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33" b="1" dirty="0">
                <a:solidFill>
                  <a:srgbClr val="000000"/>
                </a:solidFill>
                <a:latin typeface="Arial" charset="0"/>
              </a:rPr>
              <a:t>Observation = </a:t>
            </a:r>
            <a:r>
              <a:rPr lang="en-US" sz="1333" b="1" i="1" dirty="0">
                <a:solidFill>
                  <a:srgbClr val="000000"/>
                </a:solidFill>
                <a:latin typeface="Arial" charset="0"/>
              </a:rPr>
              <a:t>Diastolic BP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33" dirty="0">
                <a:solidFill>
                  <a:srgbClr val="000000"/>
                </a:solidFill>
                <a:latin typeface="Arial" charset="0"/>
              </a:rPr>
              <a:t>name: “Diastolic”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33" dirty="0">
                <a:solidFill>
                  <a:srgbClr val="000000"/>
                </a:solidFill>
                <a:latin typeface="Arial" charset="0"/>
              </a:rPr>
              <a:t>coding: LOINC 8462-4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333" dirty="0" err="1">
                <a:solidFill>
                  <a:srgbClr val="000000"/>
                </a:solidFill>
                <a:latin typeface="Arial" charset="0"/>
              </a:rPr>
              <a:t>value.units</a:t>
            </a:r>
            <a:r>
              <a:rPr lang="en-US" sz="1333" dirty="0">
                <a:solidFill>
                  <a:srgbClr val="000000"/>
                </a:solidFill>
                <a:latin typeface="Arial" charset="0"/>
              </a:rPr>
              <a:t>: “mmHg”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33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347212" y="1993884"/>
            <a:ext cx="3775103" cy="13131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67" dirty="0">
                <a:solidFill>
                  <a:srgbClr val="000000"/>
                </a:solidFill>
                <a:latin typeface="Arial" charset="0"/>
              </a:rPr>
              <a:t>Related: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67" b="1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8" idx="2"/>
            <a:endCxn id="11" idx="0"/>
          </p:cNvCxnSpPr>
          <p:nvPr/>
        </p:nvCxnSpPr>
        <p:spPr bwMode="auto">
          <a:xfrm flipH="1">
            <a:off x="2865141" y="3168561"/>
            <a:ext cx="491207" cy="38314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0" idx="2"/>
            <a:endCxn id="12" idx="0"/>
          </p:cNvCxnSpPr>
          <p:nvPr/>
        </p:nvCxnSpPr>
        <p:spPr bwMode="auto">
          <a:xfrm>
            <a:off x="5138356" y="3168537"/>
            <a:ext cx="456683" cy="390773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auto">
          <a:xfrm>
            <a:off x="2501121" y="2310087"/>
            <a:ext cx="1710496" cy="8584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67" dirty="0">
                <a:solidFill>
                  <a:srgbClr val="000000"/>
                </a:solidFill>
                <a:latin typeface="Arial" charset="0"/>
              </a:rPr>
              <a:t>type: has-component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67" dirty="0" err="1">
                <a:solidFill>
                  <a:srgbClr val="000000"/>
                </a:solidFill>
                <a:latin typeface="Arial" charset="0"/>
              </a:rPr>
              <a:t>target.reference</a:t>
            </a:r>
            <a:r>
              <a:rPr lang="en-US" sz="1167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67" dirty="0">
                <a:solidFill>
                  <a:srgbClr val="000000"/>
                </a:solidFill>
                <a:latin typeface="Arial" charset="0"/>
              </a:rPr>
              <a:t>  Observation URL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67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283125" y="2310087"/>
            <a:ext cx="1710496" cy="8584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67" dirty="0">
                <a:solidFill>
                  <a:srgbClr val="000000"/>
                </a:solidFill>
                <a:latin typeface="Arial" charset="0"/>
              </a:rPr>
              <a:t>type: has-component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67" dirty="0" err="1">
                <a:solidFill>
                  <a:srgbClr val="000000"/>
                </a:solidFill>
                <a:latin typeface="Arial" charset="0"/>
              </a:rPr>
              <a:t>target.reference</a:t>
            </a:r>
            <a:r>
              <a:rPr lang="en-US" sz="1167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67" dirty="0">
                <a:solidFill>
                  <a:srgbClr val="000000"/>
                </a:solidFill>
                <a:latin typeface="Arial" charset="0"/>
              </a:rPr>
              <a:t>  Observation URL</a:t>
            </a:r>
          </a:p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67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57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68215" y="221701"/>
            <a:ext cx="7842739" cy="738499"/>
          </a:xfrm>
          <a:extLst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z="4000" dirty="0"/>
              <a:t>What if we use different models?</a:t>
            </a:r>
          </a:p>
        </p:txBody>
      </p:sp>
      <p:sp>
        <p:nvSpPr>
          <p:cNvPr id="13314" name="Slide Number Placeholder 2"/>
          <p:cNvSpPr>
            <a:spLocks noGrp="1"/>
          </p:cNvSpPr>
          <p:nvPr>
            <p:ph type="sldNum" sz="quarter" idx="12"/>
          </p:nvPr>
        </p:nvSpPr>
        <p:spPr>
          <a:extLst/>
        </p:spPr>
        <p:txBody>
          <a:bodyPr vert="horz" lIns="91440" tIns="45720" rIns="91440" bIns="45720" rtlCol="0" anchor="ctr"/>
          <a:lstStyle/>
          <a:p>
            <a:r>
              <a:rPr lang="en-US" dirty="0">
                <a:latin typeface="Arial"/>
              </a:rPr>
              <a:t>  </a:t>
            </a:r>
            <a:fld id="{C3A2CD17-21AB-4A69-B94D-123A52D4A1ED}" type="slidenum">
              <a:rPr lang="en-US" smtClean="0">
                <a:latin typeface="Arial"/>
              </a:rPr>
              <a:pPr/>
              <a:t>18</a:t>
            </a:fld>
            <a:endParaRPr lang="en-US" dirty="0">
              <a:latin typeface="Arial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157082" y="1621896"/>
            <a:ext cx="470001" cy="502766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667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70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982963" y="1674812"/>
            <a:ext cx="2119491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667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Dry Weight: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585168" y="1251479"/>
            <a:ext cx="1160895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667" dirty="0">
                <a:latin typeface="Aharoni" panose="02010803020104030203" pitchFamily="2" charset="-79"/>
                <a:cs typeface="Aharoni" panose="02010803020104030203" pitchFamily="2" charset="-79"/>
              </a:rPr>
              <a:t>Site #1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4766811" y="1621896"/>
            <a:ext cx="607859" cy="502766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667" dirty="0">
                <a:latin typeface="Aharoni" panose="02010803020104030203" pitchFamily="2" charset="-79"/>
                <a:cs typeface="Aharoni" panose="02010803020104030203" pitchFamily="2" charset="-79"/>
              </a:rPr>
              <a:t>kg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2637795" y="3473979"/>
            <a:ext cx="1438215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667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Weight: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1616918" y="3050646"/>
            <a:ext cx="1160895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667" dirty="0">
                <a:latin typeface="Aharoni" panose="02010803020104030203" pitchFamily="2" charset="-79"/>
                <a:cs typeface="Aharoni" panose="02010803020104030203" pitchFamily="2" charset="-79"/>
              </a:rPr>
              <a:t>Site #2</a:t>
            </a:r>
          </a:p>
        </p:txBody>
      </p:sp>
      <p:grpSp>
        <p:nvGrpSpPr>
          <p:cNvPr id="13322" name="Group 9"/>
          <p:cNvGrpSpPr>
            <a:grpSpLocks/>
          </p:cNvGrpSpPr>
          <p:nvPr/>
        </p:nvGrpSpPr>
        <p:grpSpPr bwMode="auto">
          <a:xfrm>
            <a:off x="5683250" y="3389314"/>
            <a:ext cx="1124480" cy="502709"/>
            <a:chOff x="2328" y="3082"/>
            <a:chExt cx="850" cy="380"/>
          </a:xfrm>
        </p:grpSpPr>
        <p:sp>
          <p:nvSpPr>
            <p:cNvPr id="13334" name="Oval 10"/>
            <p:cNvSpPr>
              <a:spLocks noChangeArrowheads="1"/>
            </p:cNvSpPr>
            <p:nvPr/>
          </p:nvSpPr>
          <p:spPr bwMode="auto">
            <a:xfrm flipV="1">
              <a:off x="2328" y="3168"/>
              <a:ext cx="192" cy="20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500" dirty="0">
                <a:cs typeface="Aharoni" panose="02010803020104030203" pitchFamily="2" charset="-79"/>
              </a:endParaRPr>
            </a:p>
          </p:txBody>
        </p:sp>
        <p:sp>
          <p:nvSpPr>
            <p:cNvPr id="13335" name="Text Box 11"/>
            <p:cNvSpPr txBox="1">
              <a:spLocks noChangeArrowheads="1"/>
            </p:cNvSpPr>
            <p:nvPr/>
          </p:nvSpPr>
          <p:spPr bwMode="auto">
            <a:xfrm>
              <a:off x="2595" y="3082"/>
              <a:ext cx="583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sz="2667" dirty="0">
                  <a:latin typeface="Aharoni" panose="02010803020104030203" pitchFamily="2" charset="-79"/>
                  <a:cs typeface="Aharoni" panose="02010803020104030203" pitchFamily="2" charset="-79"/>
                </a:rPr>
                <a:t>Dry</a:t>
              </a:r>
            </a:p>
          </p:txBody>
        </p:sp>
      </p:grp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4756227" y="3431646"/>
            <a:ext cx="607859" cy="502766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667" dirty="0">
                <a:latin typeface="Aharoni" panose="02010803020104030203" pitchFamily="2" charset="-79"/>
                <a:cs typeface="Aharoni" panose="02010803020104030203" pitchFamily="2" charset="-79"/>
              </a:rPr>
              <a:t>kg</a:t>
            </a:r>
          </a:p>
        </p:txBody>
      </p:sp>
      <p:grpSp>
        <p:nvGrpSpPr>
          <p:cNvPr id="13324" name="Group 13"/>
          <p:cNvGrpSpPr>
            <a:grpSpLocks/>
          </p:cNvGrpSpPr>
          <p:nvPr/>
        </p:nvGrpSpPr>
        <p:grpSpPr bwMode="auto">
          <a:xfrm>
            <a:off x="5704417" y="3876147"/>
            <a:ext cx="1191948" cy="502709"/>
            <a:chOff x="2328" y="3082"/>
            <a:chExt cx="901" cy="380"/>
          </a:xfrm>
        </p:grpSpPr>
        <p:sp>
          <p:nvSpPr>
            <p:cNvPr id="13332" name="Oval 14"/>
            <p:cNvSpPr>
              <a:spLocks noChangeArrowheads="1"/>
            </p:cNvSpPr>
            <p:nvPr/>
          </p:nvSpPr>
          <p:spPr bwMode="auto">
            <a:xfrm flipV="1">
              <a:off x="2328" y="3168"/>
              <a:ext cx="192" cy="20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500" dirty="0">
                <a:cs typeface="Aharoni" panose="02010803020104030203" pitchFamily="2" charset="-79"/>
              </a:endParaRPr>
            </a:p>
          </p:txBody>
        </p:sp>
        <p:sp>
          <p:nvSpPr>
            <p:cNvPr id="13333" name="Text Box 15"/>
            <p:cNvSpPr txBox="1">
              <a:spLocks noChangeArrowheads="1"/>
            </p:cNvSpPr>
            <p:nvPr/>
          </p:nvSpPr>
          <p:spPr bwMode="auto">
            <a:xfrm>
              <a:off x="2595" y="3082"/>
              <a:ext cx="634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sz="2667" dirty="0">
                  <a:latin typeface="Aharoni" panose="02010803020104030203" pitchFamily="2" charset="-79"/>
                  <a:cs typeface="Aharoni" panose="02010803020104030203" pitchFamily="2" charset="-79"/>
                </a:rPr>
                <a:t>Wet</a:t>
              </a:r>
            </a:p>
          </p:txBody>
        </p:sp>
      </p:grpSp>
      <p:grpSp>
        <p:nvGrpSpPr>
          <p:cNvPr id="13325" name="Group 16"/>
          <p:cNvGrpSpPr>
            <a:grpSpLocks/>
          </p:cNvGrpSpPr>
          <p:nvPr/>
        </p:nvGrpSpPr>
        <p:grpSpPr bwMode="auto">
          <a:xfrm>
            <a:off x="5715001" y="4331230"/>
            <a:ext cx="1357314" cy="502709"/>
            <a:chOff x="2328" y="3082"/>
            <a:chExt cx="1026" cy="380"/>
          </a:xfrm>
        </p:grpSpPr>
        <p:sp>
          <p:nvSpPr>
            <p:cNvPr id="13330" name="Oval 17"/>
            <p:cNvSpPr>
              <a:spLocks noChangeArrowheads="1"/>
            </p:cNvSpPr>
            <p:nvPr/>
          </p:nvSpPr>
          <p:spPr bwMode="auto">
            <a:xfrm flipV="1">
              <a:off x="2328" y="3168"/>
              <a:ext cx="192" cy="20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500" dirty="0">
                <a:cs typeface="Aharoni" panose="02010803020104030203" pitchFamily="2" charset="-79"/>
              </a:endParaRPr>
            </a:p>
          </p:txBody>
        </p:sp>
        <p:sp>
          <p:nvSpPr>
            <p:cNvPr id="13331" name="Text Box 18"/>
            <p:cNvSpPr txBox="1">
              <a:spLocks noChangeArrowheads="1"/>
            </p:cNvSpPr>
            <p:nvPr/>
          </p:nvSpPr>
          <p:spPr bwMode="auto">
            <a:xfrm>
              <a:off x="2595" y="3082"/>
              <a:ext cx="759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ctr" eaLnBrk="0" hangingPunct="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sz="2667" dirty="0">
                  <a:latin typeface="Aharoni" panose="02010803020104030203" pitchFamily="2" charset="-79"/>
                  <a:cs typeface="Aharoni" panose="02010803020104030203" pitchFamily="2" charset="-79"/>
                </a:rPr>
                <a:t>Ideal</a:t>
              </a:r>
            </a:p>
          </p:txBody>
        </p:sp>
      </p:grpSp>
      <p:sp>
        <p:nvSpPr>
          <p:cNvPr id="331795" name="Oval 19"/>
          <p:cNvSpPr>
            <a:spLocks noChangeArrowheads="1"/>
          </p:cNvSpPr>
          <p:nvPr/>
        </p:nvSpPr>
        <p:spPr bwMode="auto">
          <a:xfrm flipV="1">
            <a:off x="5683250" y="3503084"/>
            <a:ext cx="254000" cy="264583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500" dirty="0">
              <a:cs typeface="Aharoni" panose="02010803020104030203" pitchFamily="2" charset="-79"/>
            </a:endParaRPr>
          </a:p>
        </p:txBody>
      </p:sp>
      <p:sp>
        <p:nvSpPr>
          <p:cNvPr id="331796" name="Text Box 20"/>
          <p:cNvSpPr txBox="1">
            <a:spLocks noChangeArrowheads="1"/>
          </p:cNvSpPr>
          <p:nvPr/>
        </p:nvSpPr>
        <p:spPr bwMode="auto">
          <a:xfrm>
            <a:off x="4139449" y="1611313"/>
            <a:ext cx="505268" cy="55399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000" dirty="0">
                <a:latin typeface="Aharoni" panose="02010803020104030203" pitchFamily="2" charset="-79"/>
                <a:cs typeface="Aharoni" panose="02010803020104030203" pitchFamily="2" charset="-79"/>
              </a:rPr>
              <a:t>70</a:t>
            </a:r>
          </a:p>
        </p:txBody>
      </p:sp>
      <p:sp>
        <p:nvSpPr>
          <p:cNvPr id="13328" name="Text Box 21"/>
          <p:cNvSpPr txBox="1">
            <a:spLocks noChangeArrowheads="1"/>
          </p:cNvSpPr>
          <p:nvPr/>
        </p:nvSpPr>
        <p:spPr bwMode="auto">
          <a:xfrm>
            <a:off x="4125332" y="3431646"/>
            <a:ext cx="470001" cy="502766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667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70</a:t>
            </a:r>
          </a:p>
        </p:txBody>
      </p:sp>
      <p:sp>
        <p:nvSpPr>
          <p:cNvPr id="331798" name="Text Box 22"/>
          <p:cNvSpPr txBox="1">
            <a:spLocks noChangeArrowheads="1"/>
          </p:cNvSpPr>
          <p:nvPr/>
        </p:nvSpPr>
        <p:spPr bwMode="auto">
          <a:xfrm>
            <a:off x="4107699" y="3421063"/>
            <a:ext cx="505268" cy="55399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000" dirty="0">
                <a:latin typeface="Aharoni" panose="02010803020104030203" pitchFamily="2" charset="-79"/>
                <a:cs typeface="Aharoni" panose="02010803020104030203" pitchFamily="2" charset="-79"/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149144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17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17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95" grpId="0" animBg="1"/>
      <p:bldP spid="331796" grpId="0" autoUpdateAnimBg="0"/>
      <p:bldP spid="33179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677" y="-4137"/>
            <a:ext cx="9003323" cy="848199"/>
          </a:xfrm>
          <a:extLst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z="4000" dirty="0"/>
              <a:t>Too many ways to say the same thing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 bwMode="auto"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defTabSz="761970">
              <a:lnSpc>
                <a:spcPct val="90000"/>
              </a:lnSpc>
            </a:pPr>
            <a:r>
              <a:rPr lang="en-US" sz="2750" dirty="0"/>
              <a:t>A single name/code and value</a:t>
            </a:r>
          </a:p>
          <a:p>
            <a:pPr marL="617778" lvl="2" indent="-283093">
              <a:lnSpc>
                <a:spcPct val="90000"/>
              </a:lnSpc>
            </a:pPr>
            <a:r>
              <a:rPr lang="en-US" sz="2250" b="1" i="1" dirty="0">
                <a:solidFill>
                  <a:schemeClr val="tx2"/>
                </a:solidFill>
              </a:rPr>
              <a:t>Dry Weight</a:t>
            </a:r>
            <a:r>
              <a:rPr lang="en-US" sz="2250" b="1" dirty="0"/>
              <a:t> </a:t>
            </a:r>
            <a:r>
              <a:rPr lang="en-US" sz="2250" dirty="0"/>
              <a:t>is </a:t>
            </a:r>
            <a:r>
              <a:rPr lang="en-US" sz="2250" b="1" dirty="0">
                <a:solidFill>
                  <a:srgbClr val="66CCFF"/>
                </a:solidFill>
              </a:rPr>
              <a:t>70 kg</a:t>
            </a:r>
          </a:p>
          <a:p>
            <a:pPr marL="0" indent="0" defTabSz="761970">
              <a:lnSpc>
                <a:spcPct val="90000"/>
              </a:lnSpc>
            </a:pPr>
            <a:r>
              <a:rPr lang="en-US" sz="2750" dirty="0"/>
              <a:t>Combination of  two names/codes and values</a:t>
            </a:r>
          </a:p>
          <a:p>
            <a:pPr marL="617778" lvl="2" indent="-283093">
              <a:lnSpc>
                <a:spcPct val="90000"/>
              </a:lnSpc>
            </a:pPr>
            <a:r>
              <a:rPr lang="en-US" sz="2250" b="1" i="1" dirty="0">
                <a:solidFill>
                  <a:schemeClr val="tx2"/>
                </a:solidFill>
              </a:rPr>
              <a:t>Weight</a:t>
            </a:r>
            <a:r>
              <a:rPr lang="en-US" sz="2250" dirty="0"/>
              <a:t> is </a:t>
            </a:r>
            <a:r>
              <a:rPr lang="en-US" sz="2250" b="1" dirty="0">
                <a:solidFill>
                  <a:srgbClr val="66CCFF"/>
                </a:solidFill>
              </a:rPr>
              <a:t>70 kg</a:t>
            </a:r>
          </a:p>
          <a:p>
            <a:pPr marL="1001408" lvl="3" indent="-240761">
              <a:lnSpc>
                <a:spcPct val="90000"/>
              </a:lnSpc>
            </a:pPr>
            <a:r>
              <a:rPr lang="en-US" sz="2417" b="1" i="1" dirty="0">
                <a:solidFill>
                  <a:schemeClr val="accent6">
                    <a:lumMod val="75000"/>
                  </a:schemeClr>
                </a:solidFill>
              </a:rPr>
              <a:t>Weight type</a:t>
            </a:r>
            <a:r>
              <a:rPr lang="en-US" sz="2417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17" dirty="0"/>
              <a:t>is </a:t>
            </a:r>
            <a:r>
              <a:rPr lang="en-US" sz="2417" b="1" dirty="0">
                <a:solidFill>
                  <a:srgbClr val="8AB070"/>
                </a:solidFill>
              </a:rPr>
              <a:t>dry</a:t>
            </a:r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/>
        </p:spPr>
        <p:txBody>
          <a:bodyPr vert="horz" lIns="91440" tIns="45720" rIns="91440" bIns="45720" rtlCol="0" anchor="ctr"/>
          <a:lstStyle/>
          <a:p>
            <a:r>
              <a:rPr lang="en-US" dirty="0">
                <a:latin typeface="Arial"/>
              </a:rPr>
              <a:t>  </a:t>
            </a:r>
            <a:fld id="{8137EE83-79B0-4E77-A826-CE8305D5727C}" type="slidenum">
              <a:rPr lang="en-US" smtClean="0">
                <a:latin typeface="Arial"/>
              </a:rPr>
              <a:pPr/>
              <a:t>19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5773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7"/>
          <p:cNvSpPr>
            <a:spLocks noGrp="1" noChangeArrowheads="1"/>
          </p:cNvSpPr>
          <p:nvPr>
            <p:ph sz="half" idx="1"/>
          </p:nvPr>
        </p:nvSpPr>
        <p:spPr bwMode="auto">
          <a:xfrm>
            <a:off x="1219729" y="1219768"/>
            <a:ext cx="3200400" cy="361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Tom Oniki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Joey Coyle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Craig Parker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Yan Heras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Linda Bird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Patrick Langford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Keith Campbell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721226" y="1219768"/>
            <a:ext cx="3200400" cy="361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Roberto Rocha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Lee Min Lau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Alan James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Harold Solbrig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Thomas Beale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Grahame Grieve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Susan Matney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667" dirty="0"/>
              <a:t>Many others…</a:t>
            </a: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70277" y="5229723"/>
            <a:ext cx="527538" cy="304271"/>
          </a:xfrm>
          <a:extLst/>
        </p:spPr>
        <p:txBody>
          <a:bodyPr vert="horz" lIns="76200" tIns="38100" rIns="76200" bIns="38100" rtlCol="0" anchor="ctr"/>
          <a:lstStyle/>
          <a:p>
            <a:r>
              <a:rPr lang="en-US" sz="3000" dirty="0"/>
              <a:t> </a:t>
            </a:r>
            <a:fld id="{13BB51EE-F421-4AB7-A265-F825B2742388}" type="slidenum">
              <a:rPr lang="en-US" sz="3000" smtClean="0"/>
              <a:pPr/>
              <a:t>2</a:t>
            </a:fld>
            <a:endParaRPr lang="en-US" sz="30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49275" y="89647"/>
            <a:ext cx="8042276" cy="8481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Acknowledgements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721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6786" y="157887"/>
            <a:ext cx="7988664" cy="661537"/>
          </a:xfrm>
          <a:extLst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z="4000" dirty="0"/>
              <a:t>Implications of different models</a:t>
            </a:r>
          </a:p>
        </p:txBody>
      </p:sp>
      <p:sp>
        <p:nvSpPr>
          <p:cNvPr id="16386" name="Slide Number Placeholder 2"/>
          <p:cNvSpPr>
            <a:spLocks noGrp="1"/>
          </p:cNvSpPr>
          <p:nvPr>
            <p:ph type="sldNum" sz="quarter" idx="12"/>
          </p:nvPr>
        </p:nvSpPr>
        <p:spPr>
          <a:extLst/>
        </p:spPr>
        <p:txBody>
          <a:bodyPr vert="horz" lIns="91440" tIns="45720" rIns="91440" bIns="45720" rtlCol="0" anchor="ctr"/>
          <a:lstStyle/>
          <a:p>
            <a:r>
              <a:rPr lang="en-US" dirty="0">
                <a:latin typeface="Arial"/>
              </a:rPr>
              <a:t>  </a:t>
            </a:r>
            <a:fld id="{4B2ACE86-8083-41D9-BC1A-E8D10E902BB8}" type="slidenum">
              <a:rPr lang="en-US" smtClean="0">
                <a:latin typeface="Arial"/>
              </a:rPr>
              <a:pPr/>
              <a:t>20</a:t>
            </a:fld>
            <a:endParaRPr lang="en-US" dirty="0">
              <a:latin typeface="Arial"/>
            </a:endParaRPr>
          </a:p>
        </p:txBody>
      </p:sp>
      <p:sp>
        <p:nvSpPr>
          <p:cNvPr id="334851" name="Text Box 3"/>
          <p:cNvSpPr txBox="1">
            <a:spLocks noChangeArrowheads="1"/>
          </p:cNvSpPr>
          <p:nvPr/>
        </p:nvSpPr>
        <p:spPr bwMode="auto">
          <a:xfrm>
            <a:off x="1441979" y="4344458"/>
            <a:ext cx="6203157" cy="81035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333" dirty="0">
                <a:solidFill>
                  <a:schemeClr val="bg1"/>
                </a:solidFill>
                <a:cs typeface="Aharoni" panose="02010803020104030203" pitchFamily="2" charset="-79"/>
              </a:rPr>
              <a:t>How would you calculate the desired weight loss during the hospital stay?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9500" y="952500"/>
            <a:ext cx="6985000" cy="1430073"/>
            <a:chOff x="-2" y="-2"/>
            <a:chExt cx="3574" cy="1081"/>
          </a:xfrm>
        </p:grpSpPr>
        <p:grpSp>
          <p:nvGrpSpPr>
            <p:cNvPr id="16462" name="Group 5"/>
            <p:cNvGrpSpPr>
              <a:grpSpLocks/>
            </p:cNvGrpSpPr>
            <p:nvPr/>
          </p:nvGrpSpPr>
          <p:grpSpPr bwMode="auto">
            <a:xfrm>
              <a:off x="0" y="0"/>
              <a:ext cx="3572" cy="1077"/>
              <a:chOff x="0" y="0"/>
              <a:chExt cx="3572" cy="1077"/>
            </a:xfrm>
          </p:grpSpPr>
          <p:grpSp>
            <p:nvGrpSpPr>
              <p:cNvPr id="16464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698" cy="423"/>
                <a:chOff x="0" y="0"/>
                <a:chExt cx="698" cy="423"/>
              </a:xfrm>
            </p:grpSpPr>
            <p:sp>
              <p:nvSpPr>
                <p:cNvPr id="16515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98" cy="423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  <p:grpSp>
              <p:nvGrpSpPr>
                <p:cNvPr id="16516" name="Group 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698" cy="423"/>
                  <a:chOff x="0" y="0"/>
                  <a:chExt cx="698" cy="423"/>
                </a:xfrm>
              </p:grpSpPr>
              <p:sp>
                <p:nvSpPr>
                  <p:cNvPr id="16517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612" cy="423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 sz="1500" b="1" dirty="0">
                        <a:solidFill>
                          <a:srgbClr val="000000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rPr>
                      <a:t>Patient Identifier</a:t>
                    </a:r>
                    <a:endParaRPr lang="en-US" sz="1667" dirty="0">
                      <a:cs typeface="Times New Roman" pitchFamily="18" charset="0"/>
                    </a:endParaRPr>
                  </a:p>
                  <a:p>
                    <a:pPr eaLnBrk="0" hangingPunct="0"/>
                    <a:endParaRPr lang="en-US" sz="2667" dirty="0">
                      <a:latin typeface="Aharoni" panose="02010803020104030203" pitchFamily="2" charset="-79"/>
                      <a:cs typeface="Aharoni" panose="02010803020104030203" pitchFamily="2" charset="-79"/>
                    </a:endParaRPr>
                  </a:p>
                </p:txBody>
              </p:sp>
              <p:sp>
                <p:nvSpPr>
                  <p:cNvPr id="1651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698" cy="42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ctr" eaLnBrk="0" hangingPunct="0"/>
                    <a:endParaRPr lang="en-US" sz="1500" dirty="0">
                      <a:cs typeface="Aharoni" panose="02010803020104030203" pitchFamily="2" charset="-79"/>
                    </a:endParaRPr>
                  </a:p>
                </p:txBody>
              </p:sp>
            </p:grpSp>
          </p:grpSp>
          <p:grpSp>
            <p:nvGrpSpPr>
              <p:cNvPr id="16465" name="Group 11"/>
              <p:cNvGrpSpPr>
                <a:grpSpLocks/>
              </p:cNvGrpSpPr>
              <p:nvPr/>
            </p:nvGrpSpPr>
            <p:grpSpPr bwMode="auto">
              <a:xfrm>
                <a:off x="698" y="0"/>
                <a:ext cx="932" cy="423"/>
                <a:chOff x="698" y="0"/>
                <a:chExt cx="932" cy="423"/>
              </a:xfrm>
            </p:grpSpPr>
            <p:sp>
              <p:nvSpPr>
                <p:cNvPr id="16511" name="Rectangle 12"/>
                <p:cNvSpPr>
                  <a:spLocks noChangeArrowheads="1"/>
                </p:cNvSpPr>
                <p:nvPr/>
              </p:nvSpPr>
              <p:spPr bwMode="auto">
                <a:xfrm>
                  <a:off x="698" y="0"/>
                  <a:ext cx="932" cy="423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  <p:grpSp>
              <p:nvGrpSpPr>
                <p:cNvPr id="16512" name="Group 13"/>
                <p:cNvGrpSpPr>
                  <a:grpSpLocks/>
                </p:cNvGrpSpPr>
                <p:nvPr/>
              </p:nvGrpSpPr>
              <p:grpSpPr bwMode="auto">
                <a:xfrm>
                  <a:off x="698" y="0"/>
                  <a:ext cx="932" cy="423"/>
                  <a:chOff x="698" y="0"/>
                  <a:chExt cx="932" cy="423"/>
                </a:xfrm>
              </p:grpSpPr>
              <p:sp>
                <p:nvSpPr>
                  <p:cNvPr id="16513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741" y="0"/>
                    <a:ext cx="846" cy="423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 sz="1500" b="1" dirty="0">
                        <a:solidFill>
                          <a:srgbClr val="000000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rPr>
                      <a:t>Date and Time</a:t>
                    </a:r>
                  </a:p>
                  <a:p>
                    <a:endParaRPr lang="en-US" sz="1500" b="1" dirty="0">
                      <a:solidFill>
                        <a:srgbClr val="000000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endParaRPr>
                  </a:p>
                </p:txBody>
              </p:sp>
              <p:sp>
                <p:nvSpPr>
                  <p:cNvPr id="16514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698" y="0"/>
                    <a:ext cx="932" cy="42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ctr" eaLnBrk="0" hangingPunct="0"/>
                    <a:endParaRPr lang="en-US" sz="1500" dirty="0">
                      <a:cs typeface="Aharoni" panose="02010803020104030203" pitchFamily="2" charset="-79"/>
                    </a:endParaRPr>
                  </a:p>
                </p:txBody>
              </p:sp>
            </p:grpSp>
          </p:grpSp>
          <p:grpSp>
            <p:nvGrpSpPr>
              <p:cNvPr id="16466" name="Group 16"/>
              <p:cNvGrpSpPr>
                <a:grpSpLocks/>
              </p:cNvGrpSpPr>
              <p:nvPr/>
            </p:nvGrpSpPr>
            <p:grpSpPr bwMode="auto">
              <a:xfrm>
                <a:off x="1630" y="0"/>
                <a:ext cx="900" cy="423"/>
                <a:chOff x="1630" y="0"/>
                <a:chExt cx="900" cy="423"/>
              </a:xfrm>
            </p:grpSpPr>
            <p:sp>
              <p:nvSpPr>
                <p:cNvPr id="16507" name="Rectangle 17"/>
                <p:cNvSpPr>
                  <a:spLocks noChangeArrowheads="1"/>
                </p:cNvSpPr>
                <p:nvPr/>
              </p:nvSpPr>
              <p:spPr bwMode="auto">
                <a:xfrm>
                  <a:off x="1630" y="0"/>
                  <a:ext cx="900" cy="423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  <p:grpSp>
              <p:nvGrpSpPr>
                <p:cNvPr id="16508" name="Group 18"/>
                <p:cNvGrpSpPr>
                  <a:grpSpLocks/>
                </p:cNvGrpSpPr>
                <p:nvPr/>
              </p:nvGrpSpPr>
              <p:grpSpPr bwMode="auto">
                <a:xfrm>
                  <a:off x="1630" y="0"/>
                  <a:ext cx="900" cy="423"/>
                  <a:chOff x="1630" y="0"/>
                  <a:chExt cx="900" cy="423"/>
                </a:xfrm>
              </p:grpSpPr>
              <p:sp>
                <p:nvSpPr>
                  <p:cNvPr id="1650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673" y="0"/>
                    <a:ext cx="814" cy="423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 sz="1500" b="1" dirty="0">
                        <a:solidFill>
                          <a:srgbClr val="000000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rPr>
                      <a:t>Observation Type</a:t>
                    </a:r>
                  </a:p>
                  <a:p>
                    <a:endParaRPr lang="en-US" sz="1500" b="1" dirty="0">
                      <a:solidFill>
                        <a:srgbClr val="000000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endParaRPr>
                  </a:p>
                </p:txBody>
              </p:sp>
              <p:sp>
                <p:nvSpPr>
                  <p:cNvPr id="1651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630" y="0"/>
                    <a:ext cx="900" cy="42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ctr" eaLnBrk="0" hangingPunct="0"/>
                    <a:endParaRPr lang="en-US" sz="1500" dirty="0">
                      <a:cs typeface="Aharoni" panose="02010803020104030203" pitchFamily="2" charset="-79"/>
                    </a:endParaRPr>
                  </a:p>
                </p:txBody>
              </p:sp>
            </p:grpSp>
          </p:grpSp>
          <p:grpSp>
            <p:nvGrpSpPr>
              <p:cNvPr id="16467" name="Group 21"/>
              <p:cNvGrpSpPr>
                <a:grpSpLocks/>
              </p:cNvGrpSpPr>
              <p:nvPr/>
            </p:nvGrpSpPr>
            <p:grpSpPr bwMode="auto">
              <a:xfrm>
                <a:off x="2530" y="0"/>
                <a:ext cx="666" cy="423"/>
                <a:chOff x="2530" y="0"/>
                <a:chExt cx="666" cy="423"/>
              </a:xfrm>
            </p:grpSpPr>
            <p:sp>
              <p:nvSpPr>
                <p:cNvPr id="16503" name="Rectangle 22"/>
                <p:cNvSpPr>
                  <a:spLocks noChangeArrowheads="1"/>
                </p:cNvSpPr>
                <p:nvPr/>
              </p:nvSpPr>
              <p:spPr bwMode="auto">
                <a:xfrm>
                  <a:off x="2530" y="0"/>
                  <a:ext cx="666" cy="423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  <p:grpSp>
              <p:nvGrpSpPr>
                <p:cNvPr id="16504" name="Group 23"/>
                <p:cNvGrpSpPr>
                  <a:grpSpLocks/>
                </p:cNvGrpSpPr>
                <p:nvPr/>
              </p:nvGrpSpPr>
              <p:grpSpPr bwMode="auto">
                <a:xfrm>
                  <a:off x="2530" y="0"/>
                  <a:ext cx="666" cy="423"/>
                  <a:chOff x="2530" y="0"/>
                  <a:chExt cx="666" cy="423"/>
                </a:xfrm>
              </p:grpSpPr>
              <p:sp>
                <p:nvSpPr>
                  <p:cNvPr id="1650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573" y="0"/>
                    <a:ext cx="623" cy="423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 sz="1333" b="1" dirty="0">
                        <a:solidFill>
                          <a:srgbClr val="000000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rPr>
                      <a:t>Observation Value</a:t>
                    </a:r>
                  </a:p>
                  <a:p>
                    <a:endParaRPr lang="en-US" sz="1333" b="1" dirty="0">
                      <a:solidFill>
                        <a:srgbClr val="000000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endParaRPr>
                  </a:p>
                </p:txBody>
              </p:sp>
              <p:sp>
                <p:nvSpPr>
                  <p:cNvPr id="16506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530" y="0"/>
                    <a:ext cx="666" cy="42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ctr" eaLnBrk="0" hangingPunct="0"/>
                    <a:endParaRPr lang="en-US" sz="1500" dirty="0">
                      <a:cs typeface="Aharoni" panose="02010803020104030203" pitchFamily="2" charset="-79"/>
                    </a:endParaRPr>
                  </a:p>
                </p:txBody>
              </p:sp>
            </p:grpSp>
          </p:grpSp>
          <p:grpSp>
            <p:nvGrpSpPr>
              <p:cNvPr id="16468" name="Group 26"/>
              <p:cNvGrpSpPr>
                <a:grpSpLocks/>
              </p:cNvGrpSpPr>
              <p:nvPr/>
            </p:nvGrpSpPr>
            <p:grpSpPr bwMode="auto">
              <a:xfrm>
                <a:off x="3196" y="0"/>
                <a:ext cx="376" cy="423"/>
                <a:chOff x="3196" y="0"/>
                <a:chExt cx="376" cy="423"/>
              </a:xfrm>
            </p:grpSpPr>
            <p:sp>
              <p:nvSpPr>
                <p:cNvPr id="16499" name="Rectangle 27"/>
                <p:cNvSpPr>
                  <a:spLocks noChangeArrowheads="1"/>
                </p:cNvSpPr>
                <p:nvPr/>
              </p:nvSpPr>
              <p:spPr bwMode="auto">
                <a:xfrm>
                  <a:off x="3196" y="0"/>
                  <a:ext cx="374" cy="423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  <p:grpSp>
              <p:nvGrpSpPr>
                <p:cNvPr id="16500" name="Group 28"/>
                <p:cNvGrpSpPr>
                  <a:grpSpLocks/>
                </p:cNvGrpSpPr>
                <p:nvPr/>
              </p:nvGrpSpPr>
              <p:grpSpPr bwMode="auto">
                <a:xfrm>
                  <a:off x="3196" y="0"/>
                  <a:ext cx="376" cy="423"/>
                  <a:chOff x="3196" y="0"/>
                  <a:chExt cx="376" cy="423"/>
                </a:xfrm>
              </p:grpSpPr>
              <p:sp>
                <p:nvSpPr>
                  <p:cNvPr id="1650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239" y="0"/>
                    <a:ext cx="333" cy="423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 sz="1500" b="1" dirty="0">
                        <a:solidFill>
                          <a:srgbClr val="000000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rPr>
                      <a:t>Units</a:t>
                    </a:r>
                  </a:p>
                  <a:p>
                    <a:endParaRPr lang="en-US" sz="1500" b="1" dirty="0">
                      <a:solidFill>
                        <a:srgbClr val="000000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endParaRPr>
                  </a:p>
                </p:txBody>
              </p:sp>
              <p:sp>
                <p:nvSpPr>
                  <p:cNvPr id="16502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3196" y="0"/>
                    <a:ext cx="374" cy="42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ctr" eaLnBrk="0" hangingPunct="0"/>
                    <a:endParaRPr lang="en-US" sz="1500" dirty="0">
                      <a:cs typeface="Aharoni" panose="02010803020104030203" pitchFamily="2" charset="-79"/>
                    </a:endParaRPr>
                  </a:p>
                </p:txBody>
              </p:sp>
            </p:grpSp>
          </p:grpSp>
          <p:grpSp>
            <p:nvGrpSpPr>
              <p:cNvPr id="16469" name="Group 31"/>
              <p:cNvGrpSpPr>
                <a:grpSpLocks/>
              </p:cNvGrpSpPr>
              <p:nvPr/>
            </p:nvGrpSpPr>
            <p:grpSpPr bwMode="auto">
              <a:xfrm>
                <a:off x="0" y="423"/>
                <a:ext cx="698" cy="327"/>
                <a:chOff x="0" y="423"/>
                <a:chExt cx="698" cy="327"/>
              </a:xfrm>
            </p:grpSpPr>
            <p:sp>
              <p:nvSpPr>
                <p:cNvPr id="16497" name="Rectangle 32"/>
                <p:cNvSpPr>
                  <a:spLocks noChangeArrowheads="1"/>
                </p:cNvSpPr>
                <p:nvPr/>
              </p:nvSpPr>
              <p:spPr bwMode="auto">
                <a:xfrm>
                  <a:off x="43" y="423"/>
                  <a:ext cx="61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123456789</a:t>
                  </a:r>
                  <a:endParaRPr lang="en-US" sz="2333" dirty="0">
                    <a:solidFill>
                      <a:schemeClr val="tx2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n-US" sz="3333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98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423"/>
                  <a:ext cx="698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70" name="Group 34"/>
              <p:cNvGrpSpPr>
                <a:grpSpLocks/>
              </p:cNvGrpSpPr>
              <p:nvPr/>
            </p:nvGrpSpPr>
            <p:grpSpPr bwMode="auto">
              <a:xfrm>
                <a:off x="698" y="423"/>
                <a:ext cx="932" cy="327"/>
                <a:chOff x="698" y="423"/>
                <a:chExt cx="932" cy="327"/>
              </a:xfrm>
            </p:grpSpPr>
            <p:sp>
              <p:nvSpPr>
                <p:cNvPr id="16495" name="Rectangle 35"/>
                <p:cNvSpPr>
                  <a:spLocks noChangeArrowheads="1"/>
                </p:cNvSpPr>
                <p:nvPr/>
              </p:nvSpPr>
              <p:spPr bwMode="auto">
                <a:xfrm>
                  <a:off x="741" y="423"/>
                  <a:ext cx="84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7/4/2005</a:t>
                  </a:r>
                </a:p>
                <a:p>
                  <a:endParaRPr lang="en-US" sz="2000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96" name="Rectangle 36"/>
                <p:cNvSpPr>
                  <a:spLocks noChangeArrowheads="1"/>
                </p:cNvSpPr>
                <p:nvPr/>
              </p:nvSpPr>
              <p:spPr bwMode="auto">
                <a:xfrm>
                  <a:off x="698" y="423"/>
                  <a:ext cx="9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71" name="Group 37"/>
              <p:cNvGrpSpPr>
                <a:grpSpLocks/>
              </p:cNvGrpSpPr>
              <p:nvPr/>
            </p:nvGrpSpPr>
            <p:grpSpPr bwMode="auto">
              <a:xfrm>
                <a:off x="1630" y="423"/>
                <a:ext cx="900" cy="327"/>
                <a:chOff x="1630" y="423"/>
                <a:chExt cx="900" cy="327"/>
              </a:xfrm>
            </p:grpSpPr>
            <p:sp>
              <p:nvSpPr>
                <p:cNvPr id="16493" name="Rectangle 38"/>
                <p:cNvSpPr>
                  <a:spLocks noChangeArrowheads="1"/>
                </p:cNvSpPr>
                <p:nvPr/>
              </p:nvSpPr>
              <p:spPr bwMode="auto">
                <a:xfrm>
                  <a:off x="1673" y="423"/>
                  <a:ext cx="81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1667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Dry Weight</a:t>
                  </a:r>
                </a:p>
                <a:p>
                  <a:endParaRPr lang="en-US" sz="1667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94" name="Rectangle 39"/>
                <p:cNvSpPr>
                  <a:spLocks noChangeArrowheads="1"/>
                </p:cNvSpPr>
                <p:nvPr/>
              </p:nvSpPr>
              <p:spPr bwMode="auto">
                <a:xfrm>
                  <a:off x="1630" y="423"/>
                  <a:ext cx="900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72" name="Group 40"/>
              <p:cNvGrpSpPr>
                <a:grpSpLocks/>
              </p:cNvGrpSpPr>
              <p:nvPr/>
            </p:nvGrpSpPr>
            <p:grpSpPr bwMode="auto">
              <a:xfrm>
                <a:off x="2530" y="423"/>
                <a:ext cx="666" cy="327"/>
                <a:chOff x="2530" y="423"/>
                <a:chExt cx="666" cy="327"/>
              </a:xfrm>
            </p:grpSpPr>
            <p:sp>
              <p:nvSpPr>
                <p:cNvPr id="16491" name="Rectangle 41"/>
                <p:cNvSpPr>
                  <a:spLocks noChangeArrowheads="1"/>
                </p:cNvSpPr>
                <p:nvPr/>
              </p:nvSpPr>
              <p:spPr bwMode="auto">
                <a:xfrm>
                  <a:off x="2573" y="423"/>
                  <a:ext cx="580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667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70</a:t>
                  </a:r>
                  <a:endParaRPr lang="en-US" sz="3000" dirty="0">
                    <a:solidFill>
                      <a:schemeClr val="tx2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n-US" sz="2667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92" name="Rectangle 42"/>
                <p:cNvSpPr>
                  <a:spLocks noChangeArrowheads="1"/>
                </p:cNvSpPr>
                <p:nvPr/>
              </p:nvSpPr>
              <p:spPr bwMode="auto">
                <a:xfrm>
                  <a:off x="2530" y="423"/>
                  <a:ext cx="666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73" name="Group 43"/>
              <p:cNvGrpSpPr>
                <a:grpSpLocks/>
              </p:cNvGrpSpPr>
              <p:nvPr/>
            </p:nvGrpSpPr>
            <p:grpSpPr bwMode="auto">
              <a:xfrm>
                <a:off x="3196" y="423"/>
                <a:ext cx="374" cy="327"/>
                <a:chOff x="3196" y="423"/>
                <a:chExt cx="374" cy="327"/>
              </a:xfrm>
            </p:grpSpPr>
            <p:sp>
              <p:nvSpPr>
                <p:cNvPr id="16489" name="Rectangle 44"/>
                <p:cNvSpPr>
                  <a:spLocks noChangeArrowheads="1"/>
                </p:cNvSpPr>
                <p:nvPr/>
              </p:nvSpPr>
              <p:spPr bwMode="auto">
                <a:xfrm>
                  <a:off x="3239" y="423"/>
                  <a:ext cx="2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1500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kg</a:t>
                  </a:r>
                </a:p>
                <a:p>
                  <a:endParaRPr lang="en-US" sz="1500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90" name="Rectangle 45"/>
                <p:cNvSpPr>
                  <a:spLocks noChangeArrowheads="1"/>
                </p:cNvSpPr>
                <p:nvPr/>
              </p:nvSpPr>
              <p:spPr bwMode="auto">
                <a:xfrm>
                  <a:off x="3196" y="423"/>
                  <a:ext cx="374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74" name="Group 46"/>
              <p:cNvGrpSpPr>
                <a:grpSpLocks/>
              </p:cNvGrpSpPr>
              <p:nvPr/>
            </p:nvGrpSpPr>
            <p:grpSpPr bwMode="auto">
              <a:xfrm>
                <a:off x="0" y="750"/>
                <a:ext cx="698" cy="327"/>
                <a:chOff x="0" y="750"/>
                <a:chExt cx="698" cy="327"/>
              </a:xfrm>
            </p:grpSpPr>
            <p:sp>
              <p:nvSpPr>
                <p:cNvPr id="16487" name="Rectangle 47"/>
                <p:cNvSpPr>
                  <a:spLocks noChangeArrowheads="1"/>
                </p:cNvSpPr>
                <p:nvPr/>
              </p:nvSpPr>
              <p:spPr bwMode="auto">
                <a:xfrm>
                  <a:off x="43" y="750"/>
                  <a:ext cx="61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123456789</a:t>
                  </a:r>
                </a:p>
                <a:p>
                  <a:endParaRPr lang="en-US" sz="2000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88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750"/>
                  <a:ext cx="698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75" name="Group 49"/>
              <p:cNvGrpSpPr>
                <a:grpSpLocks/>
              </p:cNvGrpSpPr>
              <p:nvPr/>
            </p:nvGrpSpPr>
            <p:grpSpPr bwMode="auto">
              <a:xfrm>
                <a:off x="698" y="750"/>
                <a:ext cx="932" cy="327"/>
                <a:chOff x="698" y="750"/>
                <a:chExt cx="932" cy="327"/>
              </a:xfrm>
            </p:grpSpPr>
            <p:sp>
              <p:nvSpPr>
                <p:cNvPr id="16485" name="Rectangle 50"/>
                <p:cNvSpPr>
                  <a:spLocks noChangeArrowheads="1"/>
                </p:cNvSpPr>
                <p:nvPr/>
              </p:nvSpPr>
              <p:spPr bwMode="auto">
                <a:xfrm>
                  <a:off x="741" y="750"/>
                  <a:ext cx="84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7/19/2005</a:t>
                  </a:r>
                </a:p>
                <a:p>
                  <a:endParaRPr lang="en-US" sz="2000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86" name="Rectangle 51"/>
                <p:cNvSpPr>
                  <a:spLocks noChangeArrowheads="1"/>
                </p:cNvSpPr>
                <p:nvPr/>
              </p:nvSpPr>
              <p:spPr bwMode="auto">
                <a:xfrm>
                  <a:off x="698" y="750"/>
                  <a:ext cx="9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76" name="Group 52"/>
              <p:cNvGrpSpPr>
                <a:grpSpLocks/>
              </p:cNvGrpSpPr>
              <p:nvPr/>
            </p:nvGrpSpPr>
            <p:grpSpPr bwMode="auto">
              <a:xfrm>
                <a:off x="1630" y="750"/>
                <a:ext cx="900" cy="327"/>
                <a:chOff x="1630" y="750"/>
                <a:chExt cx="900" cy="327"/>
              </a:xfrm>
            </p:grpSpPr>
            <p:sp>
              <p:nvSpPr>
                <p:cNvPr id="16483" name="Rectangle 53"/>
                <p:cNvSpPr>
                  <a:spLocks noChangeArrowheads="1"/>
                </p:cNvSpPr>
                <p:nvPr/>
              </p:nvSpPr>
              <p:spPr bwMode="auto">
                <a:xfrm>
                  <a:off x="1673" y="750"/>
                  <a:ext cx="81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1500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Current Weight</a:t>
                  </a:r>
                </a:p>
                <a:p>
                  <a:endParaRPr lang="en-US" sz="1500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84" name="Rectangle 54"/>
                <p:cNvSpPr>
                  <a:spLocks noChangeArrowheads="1"/>
                </p:cNvSpPr>
                <p:nvPr/>
              </p:nvSpPr>
              <p:spPr bwMode="auto">
                <a:xfrm>
                  <a:off x="1630" y="750"/>
                  <a:ext cx="900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77" name="Group 55"/>
              <p:cNvGrpSpPr>
                <a:grpSpLocks/>
              </p:cNvGrpSpPr>
              <p:nvPr/>
            </p:nvGrpSpPr>
            <p:grpSpPr bwMode="auto">
              <a:xfrm>
                <a:off x="2530" y="750"/>
                <a:ext cx="666" cy="327"/>
                <a:chOff x="2530" y="750"/>
                <a:chExt cx="666" cy="327"/>
              </a:xfrm>
            </p:grpSpPr>
            <p:sp>
              <p:nvSpPr>
                <p:cNvPr id="16481" name="Rectangle 56"/>
                <p:cNvSpPr>
                  <a:spLocks noChangeArrowheads="1"/>
                </p:cNvSpPr>
                <p:nvPr/>
              </p:nvSpPr>
              <p:spPr bwMode="auto">
                <a:xfrm>
                  <a:off x="2573" y="750"/>
                  <a:ext cx="580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667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73</a:t>
                  </a:r>
                </a:p>
                <a:p>
                  <a:endParaRPr lang="en-US" sz="2667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82" name="Rectangle 57"/>
                <p:cNvSpPr>
                  <a:spLocks noChangeArrowheads="1"/>
                </p:cNvSpPr>
                <p:nvPr/>
              </p:nvSpPr>
              <p:spPr bwMode="auto">
                <a:xfrm>
                  <a:off x="2530" y="750"/>
                  <a:ext cx="666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78" name="Group 58"/>
              <p:cNvGrpSpPr>
                <a:grpSpLocks/>
              </p:cNvGrpSpPr>
              <p:nvPr/>
            </p:nvGrpSpPr>
            <p:grpSpPr bwMode="auto">
              <a:xfrm>
                <a:off x="3196" y="750"/>
                <a:ext cx="374" cy="327"/>
                <a:chOff x="3196" y="750"/>
                <a:chExt cx="374" cy="327"/>
              </a:xfrm>
            </p:grpSpPr>
            <p:sp>
              <p:nvSpPr>
                <p:cNvPr id="16479" name="Rectangle 59"/>
                <p:cNvSpPr>
                  <a:spLocks noChangeArrowheads="1"/>
                </p:cNvSpPr>
                <p:nvPr/>
              </p:nvSpPr>
              <p:spPr bwMode="auto">
                <a:xfrm>
                  <a:off x="3239" y="750"/>
                  <a:ext cx="2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1500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kg</a:t>
                  </a:r>
                </a:p>
                <a:p>
                  <a:endParaRPr lang="en-US" sz="1500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80" name="Rectangle 60"/>
                <p:cNvSpPr>
                  <a:spLocks noChangeArrowheads="1"/>
                </p:cNvSpPr>
                <p:nvPr/>
              </p:nvSpPr>
              <p:spPr bwMode="auto">
                <a:xfrm>
                  <a:off x="3196" y="750"/>
                  <a:ext cx="374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</p:grpSp>
        <p:sp>
          <p:nvSpPr>
            <p:cNvPr id="16463" name="Rectangle 61"/>
            <p:cNvSpPr>
              <a:spLocks noChangeArrowheads="1"/>
            </p:cNvSpPr>
            <p:nvPr/>
          </p:nvSpPr>
          <p:spPr bwMode="auto">
            <a:xfrm>
              <a:off x="-2" y="-2"/>
              <a:ext cx="3574" cy="1081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500" dirty="0">
                <a:cs typeface="Aharoni" panose="02010803020104030203" pitchFamily="2" charset="-79"/>
              </a:endParaRPr>
            </a:p>
          </p:txBody>
        </p:sp>
      </p:grpSp>
      <p:grpSp>
        <p:nvGrpSpPr>
          <p:cNvPr id="24" name="Group 62"/>
          <p:cNvGrpSpPr>
            <a:grpSpLocks/>
          </p:cNvGrpSpPr>
          <p:nvPr/>
        </p:nvGrpSpPr>
        <p:grpSpPr bwMode="auto">
          <a:xfrm>
            <a:off x="1079500" y="2603500"/>
            <a:ext cx="6985000" cy="1430073"/>
            <a:chOff x="-2" y="-2"/>
            <a:chExt cx="3731" cy="1081"/>
          </a:xfrm>
        </p:grpSpPr>
        <p:grpSp>
          <p:nvGrpSpPr>
            <p:cNvPr id="16394" name="Group 63"/>
            <p:cNvGrpSpPr>
              <a:grpSpLocks/>
            </p:cNvGrpSpPr>
            <p:nvPr/>
          </p:nvGrpSpPr>
          <p:grpSpPr bwMode="auto">
            <a:xfrm>
              <a:off x="-2" y="0"/>
              <a:ext cx="3731" cy="1077"/>
              <a:chOff x="-2" y="0"/>
              <a:chExt cx="3731" cy="1077"/>
            </a:xfrm>
          </p:grpSpPr>
          <p:grpSp>
            <p:nvGrpSpPr>
              <p:cNvPr id="16396" name="Group 64"/>
              <p:cNvGrpSpPr>
                <a:grpSpLocks/>
              </p:cNvGrpSpPr>
              <p:nvPr/>
            </p:nvGrpSpPr>
            <p:grpSpPr bwMode="auto">
              <a:xfrm>
                <a:off x="0" y="0"/>
                <a:ext cx="679" cy="423"/>
                <a:chOff x="0" y="0"/>
                <a:chExt cx="679" cy="423"/>
              </a:xfrm>
            </p:grpSpPr>
            <p:sp>
              <p:nvSpPr>
                <p:cNvPr id="16458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79" cy="423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  <p:grpSp>
              <p:nvGrpSpPr>
                <p:cNvPr id="16459" name="Group 6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636" cy="423"/>
                  <a:chOff x="0" y="0"/>
                  <a:chExt cx="636" cy="423"/>
                </a:xfrm>
              </p:grpSpPr>
              <p:sp>
                <p:nvSpPr>
                  <p:cNvPr id="16460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550" cy="423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 sz="1500" b="1" dirty="0">
                        <a:solidFill>
                          <a:srgbClr val="000000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rPr>
                      <a:t>Patient Identifier</a:t>
                    </a:r>
                  </a:p>
                  <a:p>
                    <a:endParaRPr lang="en-US" sz="1500" b="1" dirty="0">
                      <a:solidFill>
                        <a:srgbClr val="000000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endParaRPr>
                  </a:p>
                </p:txBody>
              </p:sp>
              <p:sp>
                <p:nvSpPr>
                  <p:cNvPr id="16461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636" cy="42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ctr" eaLnBrk="0" hangingPunct="0"/>
                    <a:endParaRPr lang="en-US" sz="1500" dirty="0">
                      <a:cs typeface="Aharoni" panose="02010803020104030203" pitchFamily="2" charset="-79"/>
                    </a:endParaRPr>
                  </a:p>
                </p:txBody>
              </p:sp>
            </p:grpSp>
          </p:grpSp>
          <p:grpSp>
            <p:nvGrpSpPr>
              <p:cNvPr id="16397" name="Group 69"/>
              <p:cNvGrpSpPr>
                <a:grpSpLocks/>
              </p:cNvGrpSpPr>
              <p:nvPr/>
            </p:nvGrpSpPr>
            <p:grpSpPr bwMode="auto">
              <a:xfrm>
                <a:off x="636" y="0"/>
                <a:ext cx="734" cy="423"/>
                <a:chOff x="636" y="0"/>
                <a:chExt cx="734" cy="423"/>
              </a:xfrm>
            </p:grpSpPr>
            <p:sp>
              <p:nvSpPr>
                <p:cNvPr id="16454" name="Rectangle 70"/>
                <p:cNvSpPr>
                  <a:spLocks noChangeArrowheads="1"/>
                </p:cNvSpPr>
                <p:nvPr/>
              </p:nvSpPr>
              <p:spPr bwMode="auto">
                <a:xfrm>
                  <a:off x="636" y="0"/>
                  <a:ext cx="734" cy="423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  <p:grpSp>
              <p:nvGrpSpPr>
                <p:cNvPr id="16455" name="Group 71"/>
                <p:cNvGrpSpPr>
                  <a:grpSpLocks/>
                </p:cNvGrpSpPr>
                <p:nvPr/>
              </p:nvGrpSpPr>
              <p:grpSpPr bwMode="auto">
                <a:xfrm>
                  <a:off x="636" y="0"/>
                  <a:ext cx="734" cy="423"/>
                  <a:chOff x="636" y="0"/>
                  <a:chExt cx="734" cy="423"/>
                </a:xfrm>
              </p:grpSpPr>
              <p:sp>
                <p:nvSpPr>
                  <p:cNvPr id="16456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679" y="0"/>
                    <a:ext cx="648" cy="423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 sz="1500" b="1" dirty="0">
                        <a:solidFill>
                          <a:srgbClr val="000000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rPr>
                      <a:t>Date and Time</a:t>
                    </a:r>
                  </a:p>
                  <a:p>
                    <a:endParaRPr lang="en-US" sz="1500" b="1" dirty="0">
                      <a:solidFill>
                        <a:srgbClr val="000000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endParaRPr>
                  </a:p>
                </p:txBody>
              </p:sp>
              <p:sp>
                <p:nvSpPr>
                  <p:cNvPr id="16457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636" y="0"/>
                    <a:ext cx="734" cy="42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ctr" eaLnBrk="0" hangingPunct="0"/>
                    <a:endParaRPr lang="en-US" sz="1500" dirty="0">
                      <a:cs typeface="Aharoni" panose="02010803020104030203" pitchFamily="2" charset="-79"/>
                    </a:endParaRPr>
                  </a:p>
                </p:txBody>
              </p:sp>
            </p:grpSp>
          </p:grpSp>
          <p:grpSp>
            <p:nvGrpSpPr>
              <p:cNvPr id="16398" name="Group 74"/>
              <p:cNvGrpSpPr>
                <a:grpSpLocks/>
              </p:cNvGrpSpPr>
              <p:nvPr/>
            </p:nvGrpSpPr>
            <p:grpSpPr bwMode="auto">
              <a:xfrm>
                <a:off x="1370" y="0"/>
                <a:ext cx="639" cy="423"/>
                <a:chOff x="1370" y="0"/>
                <a:chExt cx="639" cy="423"/>
              </a:xfrm>
            </p:grpSpPr>
            <p:sp>
              <p:nvSpPr>
                <p:cNvPr id="16450" name="Rectangle 75"/>
                <p:cNvSpPr>
                  <a:spLocks noChangeArrowheads="1"/>
                </p:cNvSpPr>
                <p:nvPr/>
              </p:nvSpPr>
              <p:spPr bwMode="auto">
                <a:xfrm>
                  <a:off x="1370" y="0"/>
                  <a:ext cx="639" cy="423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  <p:grpSp>
              <p:nvGrpSpPr>
                <p:cNvPr id="16451" name="Group 76"/>
                <p:cNvGrpSpPr>
                  <a:grpSpLocks/>
                </p:cNvGrpSpPr>
                <p:nvPr/>
              </p:nvGrpSpPr>
              <p:grpSpPr bwMode="auto">
                <a:xfrm>
                  <a:off x="1370" y="0"/>
                  <a:ext cx="639" cy="423"/>
                  <a:chOff x="1370" y="0"/>
                  <a:chExt cx="639" cy="423"/>
                </a:xfrm>
              </p:grpSpPr>
              <p:sp>
                <p:nvSpPr>
                  <p:cNvPr id="16452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1398" y="0"/>
                    <a:ext cx="568" cy="423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 sz="1167" b="1" dirty="0">
                        <a:solidFill>
                          <a:srgbClr val="000000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rPr>
                      <a:t>Observation Type</a:t>
                    </a:r>
                  </a:p>
                  <a:p>
                    <a:endParaRPr lang="en-US" sz="1167" b="1" dirty="0">
                      <a:solidFill>
                        <a:srgbClr val="000000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endParaRPr>
                  </a:p>
                </p:txBody>
              </p:sp>
              <p:sp>
                <p:nvSpPr>
                  <p:cNvPr id="16453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1370" y="0"/>
                    <a:ext cx="639" cy="42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ctr" eaLnBrk="0" hangingPunct="0"/>
                    <a:endParaRPr lang="en-US" sz="1500" dirty="0">
                      <a:cs typeface="Aharoni" panose="02010803020104030203" pitchFamily="2" charset="-79"/>
                    </a:endParaRPr>
                  </a:p>
                </p:txBody>
              </p:sp>
            </p:grpSp>
          </p:grpSp>
          <p:grpSp>
            <p:nvGrpSpPr>
              <p:cNvPr id="16399" name="Group 79"/>
              <p:cNvGrpSpPr>
                <a:grpSpLocks/>
              </p:cNvGrpSpPr>
              <p:nvPr/>
            </p:nvGrpSpPr>
            <p:grpSpPr bwMode="auto">
              <a:xfrm>
                <a:off x="2009" y="0"/>
                <a:ext cx="702" cy="423"/>
                <a:chOff x="2009" y="0"/>
                <a:chExt cx="702" cy="423"/>
              </a:xfrm>
            </p:grpSpPr>
            <p:sp>
              <p:nvSpPr>
                <p:cNvPr id="16446" name="Rectangle 80"/>
                <p:cNvSpPr>
                  <a:spLocks noChangeArrowheads="1"/>
                </p:cNvSpPr>
                <p:nvPr/>
              </p:nvSpPr>
              <p:spPr bwMode="auto">
                <a:xfrm>
                  <a:off x="2009" y="0"/>
                  <a:ext cx="702" cy="423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  <p:grpSp>
              <p:nvGrpSpPr>
                <p:cNvPr id="16447" name="Group 81"/>
                <p:cNvGrpSpPr>
                  <a:grpSpLocks/>
                </p:cNvGrpSpPr>
                <p:nvPr/>
              </p:nvGrpSpPr>
              <p:grpSpPr bwMode="auto">
                <a:xfrm>
                  <a:off x="2009" y="0"/>
                  <a:ext cx="702" cy="423"/>
                  <a:chOff x="2009" y="0"/>
                  <a:chExt cx="702" cy="423"/>
                </a:xfrm>
              </p:grpSpPr>
              <p:sp>
                <p:nvSpPr>
                  <p:cNvPr id="16448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2052" y="0"/>
                    <a:ext cx="616" cy="423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 sz="1500" b="1" dirty="0">
                        <a:solidFill>
                          <a:srgbClr val="000000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rPr>
                      <a:t>Weight type</a:t>
                    </a:r>
                    <a:endParaRPr lang="en-US" sz="1667" dirty="0">
                      <a:cs typeface="Times New Roman" pitchFamily="18" charset="0"/>
                    </a:endParaRPr>
                  </a:p>
                  <a:p>
                    <a:pPr eaLnBrk="0" hangingPunct="0"/>
                    <a:endParaRPr lang="en-US" sz="2667" dirty="0">
                      <a:latin typeface="Aharoni" panose="02010803020104030203" pitchFamily="2" charset="-79"/>
                      <a:cs typeface="Aharoni" panose="02010803020104030203" pitchFamily="2" charset="-79"/>
                    </a:endParaRPr>
                  </a:p>
                </p:txBody>
              </p:sp>
              <p:sp>
                <p:nvSpPr>
                  <p:cNvPr id="16449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009" y="0"/>
                    <a:ext cx="702" cy="42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ctr" eaLnBrk="0" hangingPunct="0"/>
                    <a:endParaRPr lang="en-US" sz="1500" dirty="0">
                      <a:cs typeface="Aharoni" panose="02010803020104030203" pitchFamily="2" charset="-79"/>
                    </a:endParaRPr>
                  </a:p>
                </p:txBody>
              </p:sp>
            </p:grpSp>
          </p:grpSp>
          <p:grpSp>
            <p:nvGrpSpPr>
              <p:cNvPr id="16400" name="Group 84"/>
              <p:cNvGrpSpPr>
                <a:grpSpLocks/>
              </p:cNvGrpSpPr>
              <p:nvPr/>
            </p:nvGrpSpPr>
            <p:grpSpPr bwMode="auto">
              <a:xfrm>
                <a:off x="2711" y="0"/>
                <a:ext cx="642" cy="423"/>
                <a:chOff x="2711" y="0"/>
                <a:chExt cx="642" cy="423"/>
              </a:xfrm>
            </p:grpSpPr>
            <p:sp>
              <p:nvSpPr>
                <p:cNvPr id="16442" name="Rectangle 85"/>
                <p:cNvSpPr>
                  <a:spLocks noChangeArrowheads="1"/>
                </p:cNvSpPr>
                <p:nvPr/>
              </p:nvSpPr>
              <p:spPr bwMode="auto">
                <a:xfrm>
                  <a:off x="2711" y="0"/>
                  <a:ext cx="642" cy="423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  <p:grpSp>
              <p:nvGrpSpPr>
                <p:cNvPr id="16443" name="Group 86"/>
                <p:cNvGrpSpPr>
                  <a:grpSpLocks/>
                </p:cNvGrpSpPr>
                <p:nvPr/>
              </p:nvGrpSpPr>
              <p:grpSpPr bwMode="auto">
                <a:xfrm>
                  <a:off x="2711" y="0"/>
                  <a:ext cx="642" cy="423"/>
                  <a:chOff x="2711" y="0"/>
                  <a:chExt cx="642" cy="423"/>
                </a:xfrm>
              </p:grpSpPr>
              <p:sp>
                <p:nvSpPr>
                  <p:cNvPr id="16444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711" y="0"/>
                    <a:ext cx="642" cy="423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 sz="1333" b="1" dirty="0">
                        <a:solidFill>
                          <a:srgbClr val="000000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rPr>
                      <a:t>Observation Value</a:t>
                    </a:r>
                  </a:p>
                  <a:p>
                    <a:endParaRPr lang="en-US" sz="1333" b="1" dirty="0">
                      <a:solidFill>
                        <a:srgbClr val="000000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endParaRPr>
                  </a:p>
                </p:txBody>
              </p:sp>
              <p:sp>
                <p:nvSpPr>
                  <p:cNvPr id="16445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2711" y="0"/>
                    <a:ext cx="642" cy="42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ctr" eaLnBrk="0" hangingPunct="0"/>
                    <a:endParaRPr lang="en-US" sz="1500" dirty="0">
                      <a:cs typeface="Aharoni" panose="02010803020104030203" pitchFamily="2" charset="-79"/>
                    </a:endParaRPr>
                  </a:p>
                </p:txBody>
              </p:sp>
            </p:grpSp>
          </p:grpSp>
          <p:grpSp>
            <p:nvGrpSpPr>
              <p:cNvPr id="16401" name="Group 89"/>
              <p:cNvGrpSpPr>
                <a:grpSpLocks/>
              </p:cNvGrpSpPr>
              <p:nvPr/>
            </p:nvGrpSpPr>
            <p:grpSpPr bwMode="auto">
              <a:xfrm>
                <a:off x="3353" y="0"/>
                <a:ext cx="376" cy="423"/>
                <a:chOff x="3353" y="0"/>
                <a:chExt cx="376" cy="423"/>
              </a:xfrm>
            </p:grpSpPr>
            <p:sp>
              <p:nvSpPr>
                <p:cNvPr id="16438" name="Rectangle 90"/>
                <p:cNvSpPr>
                  <a:spLocks noChangeArrowheads="1"/>
                </p:cNvSpPr>
                <p:nvPr/>
              </p:nvSpPr>
              <p:spPr bwMode="auto">
                <a:xfrm>
                  <a:off x="3353" y="0"/>
                  <a:ext cx="374" cy="423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  <p:grpSp>
              <p:nvGrpSpPr>
                <p:cNvPr id="16439" name="Group 91"/>
                <p:cNvGrpSpPr>
                  <a:grpSpLocks/>
                </p:cNvGrpSpPr>
                <p:nvPr/>
              </p:nvGrpSpPr>
              <p:grpSpPr bwMode="auto">
                <a:xfrm>
                  <a:off x="3353" y="0"/>
                  <a:ext cx="376" cy="423"/>
                  <a:chOff x="3353" y="0"/>
                  <a:chExt cx="376" cy="423"/>
                </a:xfrm>
              </p:grpSpPr>
              <p:sp>
                <p:nvSpPr>
                  <p:cNvPr id="16440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3396" y="0"/>
                    <a:ext cx="333" cy="423"/>
                  </a:xfrm>
                  <a:prstGeom prst="rect">
                    <a:avLst/>
                  </a:prstGeom>
                  <a:solidFill>
                    <a:srgbClr val="C0C0C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 sz="1500" b="1" dirty="0">
                        <a:solidFill>
                          <a:srgbClr val="000000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rPr>
                      <a:t>Units</a:t>
                    </a:r>
                  </a:p>
                  <a:p>
                    <a:endParaRPr lang="en-US" sz="1500" b="1" dirty="0">
                      <a:solidFill>
                        <a:srgbClr val="000000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endParaRPr>
                  </a:p>
                </p:txBody>
              </p:sp>
              <p:sp>
                <p:nvSpPr>
                  <p:cNvPr id="16441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3353" y="0"/>
                    <a:ext cx="374" cy="42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algn="ctr" eaLnBrk="0" hangingPunct="0"/>
                    <a:endParaRPr lang="en-US" sz="1500" dirty="0">
                      <a:cs typeface="Aharoni" panose="02010803020104030203" pitchFamily="2" charset="-79"/>
                    </a:endParaRPr>
                  </a:p>
                </p:txBody>
              </p:sp>
            </p:grpSp>
          </p:grpSp>
          <p:grpSp>
            <p:nvGrpSpPr>
              <p:cNvPr id="16402" name="Group 94"/>
              <p:cNvGrpSpPr>
                <a:grpSpLocks/>
              </p:cNvGrpSpPr>
              <p:nvPr/>
            </p:nvGrpSpPr>
            <p:grpSpPr bwMode="auto">
              <a:xfrm>
                <a:off x="-2" y="423"/>
                <a:ext cx="681" cy="327"/>
                <a:chOff x="-2" y="423"/>
                <a:chExt cx="681" cy="327"/>
              </a:xfrm>
            </p:grpSpPr>
            <p:sp>
              <p:nvSpPr>
                <p:cNvPr id="16436" name="Rectangle 95"/>
                <p:cNvSpPr>
                  <a:spLocks noChangeArrowheads="1"/>
                </p:cNvSpPr>
                <p:nvPr/>
              </p:nvSpPr>
              <p:spPr bwMode="auto">
                <a:xfrm>
                  <a:off x="-2" y="423"/>
                  <a:ext cx="68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123456789</a:t>
                  </a:r>
                </a:p>
                <a:p>
                  <a:endParaRPr lang="en-US" sz="2000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37" name="Rectangle 96"/>
                <p:cNvSpPr>
                  <a:spLocks noChangeArrowheads="1"/>
                </p:cNvSpPr>
                <p:nvPr/>
              </p:nvSpPr>
              <p:spPr bwMode="auto">
                <a:xfrm>
                  <a:off x="0" y="423"/>
                  <a:ext cx="636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03" name="Group 97"/>
              <p:cNvGrpSpPr>
                <a:grpSpLocks/>
              </p:cNvGrpSpPr>
              <p:nvPr/>
            </p:nvGrpSpPr>
            <p:grpSpPr bwMode="auto">
              <a:xfrm>
                <a:off x="636" y="423"/>
                <a:ext cx="734" cy="327"/>
                <a:chOff x="636" y="423"/>
                <a:chExt cx="734" cy="327"/>
              </a:xfrm>
            </p:grpSpPr>
            <p:sp>
              <p:nvSpPr>
                <p:cNvPr id="16434" name="Rectangle 98"/>
                <p:cNvSpPr>
                  <a:spLocks noChangeArrowheads="1"/>
                </p:cNvSpPr>
                <p:nvPr/>
              </p:nvSpPr>
              <p:spPr bwMode="auto">
                <a:xfrm>
                  <a:off x="679" y="423"/>
                  <a:ext cx="64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7/4/2005</a:t>
                  </a:r>
                </a:p>
                <a:p>
                  <a:endParaRPr lang="en-US" sz="2000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35" name="Rectangle 99"/>
                <p:cNvSpPr>
                  <a:spLocks noChangeArrowheads="1"/>
                </p:cNvSpPr>
                <p:nvPr/>
              </p:nvSpPr>
              <p:spPr bwMode="auto">
                <a:xfrm>
                  <a:off x="636" y="423"/>
                  <a:ext cx="734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04" name="Group 100"/>
              <p:cNvGrpSpPr>
                <a:grpSpLocks/>
              </p:cNvGrpSpPr>
              <p:nvPr/>
            </p:nvGrpSpPr>
            <p:grpSpPr bwMode="auto">
              <a:xfrm>
                <a:off x="1370" y="423"/>
                <a:ext cx="639" cy="327"/>
                <a:chOff x="1370" y="423"/>
                <a:chExt cx="639" cy="327"/>
              </a:xfrm>
            </p:grpSpPr>
            <p:sp>
              <p:nvSpPr>
                <p:cNvPr id="16432" name="Rectangle 101"/>
                <p:cNvSpPr>
                  <a:spLocks noChangeArrowheads="1"/>
                </p:cNvSpPr>
                <p:nvPr/>
              </p:nvSpPr>
              <p:spPr bwMode="auto">
                <a:xfrm>
                  <a:off x="1413" y="423"/>
                  <a:ext cx="553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1667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Weight</a:t>
                  </a:r>
                </a:p>
                <a:p>
                  <a:endParaRPr lang="en-US" sz="1667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33" name="Rectangle 102"/>
                <p:cNvSpPr>
                  <a:spLocks noChangeArrowheads="1"/>
                </p:cNvSpPr>
                <p:nvPr/>
              </p:nvSpPr>
              <p:spPr bwMode="auto">
                <a:xfrm>
                  <a:off x="1370" y="423"/>
                  <a:ext cx="639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05" name="Group 103"/>
              <p:cNvGrpSpPr>
                <a:grpSpLocks/>
              </p:cNvGrpSpPr>
              <p:nvPr/>
            </p:nvGrpSpPr>
            <p:grpSpPr bwMode="auto">
              <a:xfrm>
                <a:off x="2009" y="423"/>
                <a:ext cx="702" cy="327"/>
                <a:chOff x="2009" y="423"/>
                <a:chExt cx="702" cy="327"/>
              </a:xfrm>
            </p:grpSpPr>
            <p:sp>
              <p:nvSpPr>
                <p:cNvPr id="16430" name="Rectangle 104"/>
                <p:cNvSpPr>
                  <a:spLocks noChangeArrowheads="1"/>
                </p:cNvSpPr>
                <p:nvPr/>
              </p:nvSpPr>
              <p:spPr bwMode="auto">
                <a:xfrm>
                  <a:off x="2052" y="423"/>
                  <a:ext cx="61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1667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Dry</a:t>
                  </a:r>
                </a:p>
                <a:p>
                  <a:endParaRPr lang="en-US" sz="1667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31" name="Rectangle 105"/>
                <p:cNvSpPr>
                  <a:spLocks noChangeArrowheads="1"/>
                </p:cNvSpPr>
                <p:nvPr/>
              </p:nvSpPr>
              <p:spPr bwMode="auto">
                <a:xfrm>
                  <a:off x="2009" y="423"/>
                  <a:ext cx="70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06" name="Group 106"/>
              <p:cNvGrpSpPr>
                <a:grpSpLocks/>
              </p:cNvGrpSpPr>
              <p:nvPr/>
            </p:nvGrpSpPr>
            <p:grpSpPr bwMode="auto">
              <a:xfrm>
                <a:off x="2711" y="423"/>
                <a:ext cx="642" cy="327"/>
                <a:chOff x="2711" y="423"/>
                <a:chExt cx="642" cy="327"/>
              </a:xfrm>
            </p:grpSpPr>
            <p:sp>
              <p:nvSpPr>
                <p:cNvPr id="16428" name="Rectangle 107"/>
                <p:cNvSpPr>
                  <a:spLocks noChangeArrowheads="1"/>
                </p:cNvSpPr>
                <p:nvPr/>
              </p:nvSpPr>
              <p:spPr bwMode="auto">
                <a:xfrm>
                  <a:off x="2754" y="423"/>
                  <a:ext cx="55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667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70</a:t>
                  </a:r>
                </a:p>
                <a:p>
                  <a:endParaRPr lang="en-US" sz="2667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29" name="Rectangle 108"/>
                <p:cNvSpPr>
                  <a:spLocks noChangeArrowheads="1"/>
                </p:cNvSpPr>
                <p:nvPr/>
              </p:nvSpPr>
              <p:spPr bwMode="auto">
                <a:xfrm>
                  <a:off x="2711" y="423"/>
                  <a:ext cx="64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3" name="Group 109"/>
              <p:cNvGrpSpPr>
                <a:grpSpLocks/>
              </p:cNvGrpSpPr>
              <p:nvPr/>
            </p:nvGrpSpPr>
            <p:grpSpPr bwMode="auto">
              <a:xfrm>
                <a:off x="3353" y="423"/>
                <a:ext cx="374" cy="327"/>
                <a:chOff x="3353" y="423"/>
                <a:chExt cx="374" cy="327"/>
              </a:xfrm>
            </p:grpSpPr>
            <p:sp>
              <p:nvSpPr>
                <p:cNvPr id="16426" name="Rectangle 110"/>
                <p:cNvSpPr>
                  <a:spLocks noChangeArrowheads="1"/>
                </p:cNvSpPr>
                <p:nvPr/>
              </p:nvSpPr>
              <p:spPr bwMode="auto">
                <a:xfrm>
                  <a:off x="3396" y="423"/>
                  <a:ext cx="2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1500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kg</a:t>
                  </a:r>
                </a:p>
                <a:p>
                  <a:endParaRPr lang="en-US" sz="1500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27" name="Rectangle 111"/>
                <p:cNvSpPr>
                  <a:spLocks noChangeArrowheads="1"/>
                </p:cNvSpPr>
                <p:nvPr/>
              </p:nvSpPr>
              <p:spPr bwMode="auto">
                <a:xfrm>
                  <a:off x="3353" y="423"/>
                  <a:ext cx="374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08" name="Group 112"/>
              <p:cNvGrpSpPr>
                <a:grpSpLocks/>
              </p:cNvGrpSpPr>
              <p:nvPr/>
            </p:nvGrpSpPr>
            <p:grpSpPr bwMode="auto">
              <a:xfrm>
                <a:off x="0" y="750"/>
                <a:ext cx="646" cy="327"/>
                <a:chOff x="0" y="750"/>
                <a:chExt cx="646" cy="327"/>
              </a:xfrm>
            </p:grpSpPr>
            <p:sp>
              <p:nvSpPr>
                <p:cNvPr id="16424" name="Rectangle 113"/>
                <p:cNvSpPr>
                  <a:spLocks noChangeArrowheads="1"/>
                </p:cNvSpPr>
                <p:nvPr/>
              </p:nvSpPr>
              <p:spPr bwMode="auto">
                <a:xfrm>
                  <a:off x="13" y="750"/>
                  <a:ext cx="633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123456789</a:t>
                  </a:r>
                </a:p>
                <a:p>
                  <a:endParaRPr lang="en-US" sz="2000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25" name="Rectangle 114"/>
                <p:cNvSpPr>
                  <a:spLocks noChangeArrowheads="1"/>
                </p:cNvSpPr>
                <p:nvPr/>
              </p:nvSpPr>
              <p:spPr bwMode="auto">
                <a:xfrm>
                  <a:off x="0" y="750"/>
                  <a:ext cx="636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09" name="Group 115"/>
              <p:cNvGrpSpPr>
                <a:grpSpLocks/>
              </p:cNvGrpSpPr>
              <p:nvPr/>
            </p:nvGrpSpPr>
            <p:grpSpPr bwMode="auto">
              <a:xfrm>
                <a:off x="636" y="750"/>
                <a:ext cx="734" cy="327"/>
                <a:chOff x="636" y="750"/>
                <a:chExt cx="734" cy="327"/>
              </a:xfrm>
            </p:grpSpPr>
            <p:sp>
              <p:nvSpPr>
                <p:cNvPr id="16422" name="Rectangle 116"/>
                <p:cNvSpPr>
                  <a:spLocks noChangeArrowheads="1"/>
                </p:cNvSpPr>
                <p:nvPr/>
              </p:nvSpPr>
              <p:spPr bwMode="auto">
                <a:xfrm>
                  <a:off x="679" y="750"/>
                  <a:ext cx="64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7/19/2005</a:t>
                  </a:r>
                </a:p>
                <a:p>
                  <a:endParaRPr lang="en-US" sz="2000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23" name="Rectangle 117"/>
                <p:cNvSpPr>
                  <a:spLocks noChangeArrowheads="1"/>
                </p:cNvSpPr>
                <p:nvPr/>
              </p:nvSpPr>
              <p:spPr bwMode="auto">
                <a:xfrm>
                  <a:off x="636" y="750"/>
                  <a:ext cx="734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10" name="Group 118"/>
              <p:cNvGrpSpPr>
                <a:grpSpLocks/>
              </p:cNvGrpSpPr>
              <p:nvPr/>
            </p:nvGrpSpPr>
            <p:grpSpPr bwMode="auto">
              <a:xfrm>
                <a:off x="1370" y="750"/>
                <a:ext cx="639" cy="327"/>
                <a:chOff x="1370" y="750"/>
                <a:chExt cx="639" cy="327"/>
              </a:xfrm>
            </p:grpSpPr>
            <p:sp>
              <p:nvSpPr>
                <p:cNvPr id="16420" name="Rectangle 119"/>
                <p:cNvSpPr>
                  <a:spLocks noChangeArrowheads="1"/>
                </p:cNvSpPr>
                <p:nvPr/>
              </p:nvSpPr>
              <p:spPr bwMode="auto">
                <a:xfrm>
                  <a:off x="1413" y="750"/>
                  <a:ext cx="553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1667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Weight</a:t>
                  </a:r>
                </a:p>
                <a:p>
                  <a:endParaRPr lang="en-US" sz="1667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21" name="Rectangle 120"/>
                <p:cNvSpPr>
                  <a:spLocks noChangeArrowheads="1"/>
                </p:cNvSpPr>
                <p:nvPr/>
              </p:nvSpPr>
              <p:spPr bwMode="auto">
                <a:xfrm>
                  <a:off x="1370" y="750"/>
                  <a:ext cx="639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11" name="Group 121"/>
              <p:cNvGrpSpPr>
                <a:grpSpLocks/>
              </p:cNvGrpSpPr>
              <p:nvPr/>
            </p:nvGrpSpPr>
            <p:grpSpPr bwMode="auto">
              <a:xfrm>
                <a:off x="2009" y="750"/>
                <a:ext cx="702" cy="327"/>
                <a:chOff x="2009" y="750"/>
                <a:chExt cx="702" cy="327"/>
              </a:xfrm>
            </p:grpSpPr>
            <p:sp>
              <p:nvSpPr>
                <p:cNvPr id="16418" name="Rectangle 122"/>
                <p:cNvSpPr>
                  <a:spLocks noChangeArrowheads="1"/>
                </p:cNvSpPr>
                <p:nvPr/>
              </p:nvSpPr>
              <p:spPr bwMode="auto">
                <a:xfrm>
                  <a:off x="2052" y="750"/>
                  <a:ext cx="61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1667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Current</a:t>
                  </a:r>
                </a:p>
                <a:p>
                  <a:endParaRPr lang="en-US" sz="1667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19" name="Rectangle 123"/>
                <p:cNvSpPr>
                  <a:spLocks noChangeArrowheads="1"/>
                </p:cNvSpPr>
                <p:nvPr/>
              </p:nvSpPr>
              <p:spPr bwMode="auto">
                <a:xfrm>
                  <a:off x="2009" y="750"/>
                  <a:ext cx="70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12" name="Group 124"/>
              <p:cNvGrpSpPr>
                <a:grpSpLocks/>
              </p:cNvGrpSpPr>
              <p:nvPr/>
            </p:nvGrpSpPr>
            <p:grpSpPr bwMode="auto">
              <a:xfrm>
                <a:off x="2711" y="750"/>
                <a:ext cx="642" cy="327"/>
                <a:chOff x="2711" y="750"/>
                <a:chExt cx="642" cy="327"/>
              </a:xfrm>
            </p:grpSpPr>
            <p:sp>
              <p:nvSpPr>
                <p:cNvPr id="16416" name="Rectangle 125"/>
                <p:cNvSpPr>
                  <a:spLocks noChangeArrowheads="1"/>
                </p:cNvSpPr>
                <p:nvPr/>
              </p:nvSpPr>
              <p:spPr bwMode="auto">
                <a:xfrm>
                  <a:off x="2754" y="750"/>
                  <a:ext cx="55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667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73</a:t>
                  </a:r>
                </a:p>
                <a:p>
                  <a:endParaRPr lang="en-US" sz="2667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17" name="Rectangle 126"/>
                <p:cNvSpPr>
                  <a:spLocks noChangeArrowheads="1"/>
                </p:cNvSpPr>
                <p:nvPr/>
              </p:nvSpPr>
              <p:spPr bwMode="auto">
                <a:xfrm>
                  <a:off x="2711" y="750"/>
                  <a:ext cx="64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  <p:grpSp>
            <p:nvGrpSpPr>
              <p:cNvPr id="16413" name="Group 127"/>
              <p:cNvGrpSpPr>
                <a:grpSpLocks/>
              </p:cNvGrpSpPr>
              <p:nvPr/>
            </p:nvGrpSpPr>
            <p:grpSpPr bwMode="auto">
              <a:xfrm>
                <a:off x="3353" y="750"/>
                <a:ext cx="374" cy="327"/>
                <a:chOff x="3353" y="750"/>
                <a:chExt cx="374" cy="327"/>
              </a:xfrm>
            </p:grpSpPr>
            <p:sp>
              <p:nvSpPr>
                <p:cNvPr id="16414" name="Rectangle 128"/>
                <p:cNvSpPr>
                  <a:spLocks noChangeArrowheads="1"/>
                </p:cNvSpPr>
                <p:nvPr/>
              </p:nvSpPr>
              <p:spPr bwMode="auto">
                <a:xfrm>
                  <a:off x="3396" y="750"/>
                  <a:ext cx="2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1500" dirty="0">
                      <a:solidFill>
                        <a:schemeClr val="tx2"/>
                      </a:solidFill>
                      <a:latin typeface="Aharoni" panose="02010803020104030203" pitchFamily="2" charset="-79"/>
                      <a:cs typeface="Aharoni" panose="02010803020104030203" pitchFamily="2" charset="-79"/>
                    </a:rPr>
                    <a:t>kg</a:t>
                  </a:r>
                </a:p>
                <a:p>
                  <a:endParaRPr lang="en-US" sz="1500" dirty="0">
                    <a:solidFill>
                      <a:schemeClr val="tx2"/>
                    </a:solidFill>
                    <a:latin typeface="Aharoni" panose="02010803020104030203" pitchFamily="2" charset="-79"/>
                    <a:cs typeface="Aharoni" panose="02010803020104030203" pitchFamily="2" charset="-79"/>
                  </a:endParaRPr>
                </a:p>
              </p:txBody>
            </p:sp>
            <p:sp>
              <p:nvSpPr>
                <p:cNvPr id="16415" name="Rectangle 129"/>
                <p:cNvSpPr>
                  <a:spLocks noChangeArrowheads="1"/>
                </p:cNvSpPr>
                <p:nvPr/>
              </p:nvSpPr>
              <p:spPr bwMode="auto">
                <a:xfrm>
                  <a:off x="3353" y="750"/>
                  <a:ext cx="374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500" dirty="0">
                    <a:cs typeface="Aharoni" panose="02010803020104030203" pitchFamily="2" charset="-79"/>
                  </a:endParaRPr>
                </a:p>
              </p:txBody>
            </p:sp>
          </p:grpSp>
        </p:grpSp>
        <p:sp>
          <p:nvSpPr>
            <p:cNvPr id="16395" name="Rectangle 130"/>
            <p:cNvSpPr>
              <a:spLocks noChangeArrowheads="1"/>
            </p:cNvSpPr>
            <p:nvPr/>
          </p:nvSpPr>
          <p:spPr bwMode="auto">
            <a:xfrm>
              <a:off x="-2" y="-2"/>
              <a:ext cx="3731" cy="1081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500" dirty="0">
                <a:cs typeface="Aharoni" panose="02010803020104030203" pitchFamily="2" charset="-79"/>
              </a:endParaRPr>
            </a:p>
          </p:txBody>
        </p:sp>
      </p:grpSp>
      <p:grpSp>
        <p:nvGrpSpPr>
          <p:cNvPr id="16407" name="Group 131"/>
          <p:cNvGrpSpPr>
            <a:grpSpLocks/>
          </p:cNvGrpSpPr>
          <p:nvPr/>
        </p:nvGrpSpPr>
        <p:grpSpPr bwMode="auto">
          <a:xfrm>
            <a:off x="4038865" y="1778001"/>
            <a:ext cx="1115218" cy="1457854"/>
            <a:chOff x="2477" y="1344"/>
            <a:chExt cx="843" cy="1102"/>
          </a:xfrm>
        </p:grpSpPr>
        <p:sp>
          <p:nvSpPr>
            <p:cNvPr id="16392" name="Line 132"/>
            <p:cNvSpPr>
              <a:spLocks noChangeShapeType="1"/>
            </p:cNvSpPr>
            <p:nvPr/>
          </p:nvSpPr>
          <p:spPr bwMode="auto">
            <a:xfrm>
              <a:off x="3072" y="1344"/>
              <a:ext cx="248" cy="11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500" dirty="0">
                <a:cs typeface="Aharoni" panose="02010803020104030203" pitchFamily="2" charset="-79"/>
              </a:endParaRPr>
            </a:p>
          </p:txBody>
        </p:sp>
        <p:sp>
          <p:nvSpPr>
            <p:cNvPr id="16393" name="Line 133"/>
            <p:cNvSpPr>
              <a:spLocks noChangeShapeType="1"/>
            </p:cNvSpPr>
            <p:nvPr/>
          </p:nvSpPr>
          <p:spPr bwMode="auto">
            <a:xfrm flipH="1">
              <a:off x="2477" y="1344"/>
              <a:ext cx="595" cy="110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500" dirty="0"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56020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80889" y="-70337"/>
            <a:ext cx="6701897" cy="828639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z="4000" dirty="0"/>
              <a:t>LOINC Codes for Weight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A87D11A-E4C4-2C4D-9054-85AF8217705F}" type="slidenum">
              <a:rPr lang="en-US">
                <a:latin typeface="Arial"/>
              </a:rPr>
              <a:pPr/>
              <a:t>21</a:t>
            </a:fld>
            <a:endParaRPr lang="en-US">
              <a:latin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488" y="911470"/>
            <a:ext cx="7189601" cy="431825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843010" y="4617143"/>
            <a:ext cx="2193617" cy="432179"/>
          </a:xfrm>
          <a:prstGeom prst="ellipse">
            <a:avLst/>
          </a:prstGeom>
          <a:noFill/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09814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LOINC and SNOMED 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Observation Identifiers Names and Codes</a:t>
            </a:r>
          </a:p>
          <a:p>
            <a:pPr lvl="1"/>
            <a:r>
              <a:rPr lang="en-US" dirty="0" smtClean="0"/>
              <a:t>~80,000 Observation codes</a:t>
            </a:r>
          </a:p>
          <a:p>
            <a:pPr lvl="1"/>
            <a:r>
              <a:rPr lang="en-US" dirty="0" smtClean="0"/>
              <a:t>Regenstrief Institute</a:t>
            </a:r>
          </a:p>
          <a:p>
            <a:pPr lvl="1"/>
            <a:r>
              <a:rPr lang="en-US" dirty="0" smtClean="0"/>
              <a:t>Licensed free-for-use</a:t>
            </a:r>
          </a:p>
          <a:p>
            <a:r>
              <a:rPr lang="en-US" dirty="0" smtClean="0"/>
              <a:t>Systematic Nomenclature of Medicine – Clinical Terms</a:t>
            </a:r>
          </a:p>
          <a:p>
            <a:pPr lvl="1"/>
            <a:r>
              <a:rPr lang="en-US" dirty="0" smtClean="0"/>
              <a:t>International Health Terminology Standards Development Organization</a:t>
            </a:r>
          </a:p>
          <a:p>
            <a:pPr lvl="1"/>
            <a:r>
              <a:rPr lang="en-US" dirty="0" smtClean="0"/>
              <a:t>Licensed by country, organization, or individual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29600" y="5068781"/>
            <a:ext cx="713449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22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7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71421"/>
            <a:ext cx="8042276" cy="1114130"/>
          </a:xfrm>
        </p:spPr>
        <p:txBody>
          <a:bodyPr/>
          <a:lstStyle/>
          <a:p>
            <a:r>
              <a:rPr lang="en-US" sz="4000" dirty="0"/>
              <a:t>Graphic </a:t>
            </a:r>
            <a:r>
              <a:rPr lang="en-US" sz="4000" dirty="0" smtClean="0"/>
              <a:t>Presentation </a:t>
            </a:r>
            <a:r>
              <a:rPr lang="en-US" sz="4000" dirty="0"/>
              <a:t>of a Detailed Clinical Model</a:t>
            </a:r>
          </a:p>
        </p:txBody>
      </p:sp>
      <p:sp>
        <p:nvSpPr>
          <p:cNvPr id="5" name="AutoShape 29"/>
          <p:cNvSpPr>
            <a:spLocks noChangeArrowheads="1"/>
          </p:cNvSpPr>
          <p:nvPr/>
        </p:nvSpPr>
        <p:spPr bwMode="auto">
          <a:xfrm>
            <a:off x="2771346" y="2303198"/>
            <a:ext cx="1969823" cy="332052"/>
          </a:xfrm>
          <a:prstGeom prst="flowChartTerminator">
            <a:avLst/>
          </a:prstGeom>
          <a:solidFill>
            <a:srgbClr val="FFFFFF"/>
          </a:solidFill>
          <a:ln w="15875">
            <a:solidFill>
              <a:srgbClr val="00000A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33" kern="0">
              <a:solidFill>
                <a:srgbClr val="FFFF00"/>
              </a:solidFill>
            </a:endParaRPr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3000211" y="2337595"/>
            <a:ext cx="533136" cy="25003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69804"/>
                  <a:invGamma/>
                </a:srgbClr>
              </a:gs>
            </a:gsLst>
            <a:lin ang="0" scaled="1"/>
          </a:gradFill>
          <a:ln w="158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33" kern="0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2957877" y="2321719"/>
            <a:ext cx="45878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33">
                <a:solidFill>
                  <a:srgbClr val="00000A"/>
                </a:solidFill>
                <a:latin typeface="Arial Narrow" pitchFamily="34" charset="0"/>
              </a:rPr>
              <a:t>data</a:t>
            </a: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3513503" y="2313782"/>
            <a:ext cx="940594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33">
                <a:solidFill>
                  <a:srgbClr val="00000A"/>
                </a:solidFill>
                <a:latin typeface="Arial Narrow" pitchFamily="34" charset="0"/>
              </a:rPr>
              <a:t>138 mmHg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4676346" y="1943365"/>
            <a:ext cx="18745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33">
                <a:solidFill>
                  <a:srgbClr val="00000A"/>
                </a:solidFill>
                <a:latin typeface="Arial Narrow" pitchFamily="34" charset="0"/>
              </a:rPr>
              <a:t>SystolicBP</a:t>
            </a:r>
          </a:p>
        </p:txBody>
      </p:sp>
      <p:sp>
        <p:nvSpPr>
          <p:cNvPr id="10" name="AutoShape 38"/>
          <p:cNvSpPr>
            <a:spLocks noChangeArrowheads="1"/>
          </p:cNvSpPr>
          <p:nvPr/>
        </p:nvSpPr>
        <p:spPr bwMode="auto">
          <a:xfrm>
            <a:off x="2473690" y="1940719"/>
            <a:ext cx="2172229" cy="243417"/>
          </a:xfrm>
          <a:prstGeom prst="flowChartTerminator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76078"/>
                  <a:invGamma/>
                </a:srgbClr>
              </a:gs>
            </a:gsLst>
            <a:lin ang="0" scaled="1"/>
          </a:gradFill>
          <a:ln w="15875">
            <a:solidFill>
              <a:srgbClr val="00000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33" kern="0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2563648" y="1918229"/>
            <a:ext cx="237331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33">
                <a:solidFill>
                  <a:srgbClr val="00000A"/>
                </a:solidFill>
                <a:latin typeface="Arial Narrow" pitchFamily="34" charset="0"/>
              </a:rPr>
              <a:t>SystolicBPObs</a:t>
            </a:r>
          </a:p>
        </p:txBody>
      </p: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2997564" y="2718595"/>
            <a:ext cx="3309449" cy="1981729"/>
            <a:chOff x="2162067" y="3262457"/>
            <a:chExt cx="3819525" cy="2378075"/>
          </a:xfrm>
        </p:grpSpPr>
        <p:sp>
          <p:nvSpPr>
            <p:cNvPr id="13" name="AutoShape 33"/>
            <p:cNvSpPr>
              <a:spLocks noChangeArrowheads="1"/>
            </p:cNvSpPr>
            <p:nvPr/>
          </p:nvSpPr>
          <p:spPr bwMode="auto">
            <a:xfrm>
              <a:off x="2163655" y="3300557"/>
              <a:ext cx="639762" cy="3000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33" kern="0">
                <a:solidFill>
                  <a:srgbClr val="FFFF00"/>
                </a:solidFill>
                <a:latin typeface="Times New Roman"/>
              </a:endParaRP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2162067" y="3262457"/>
              <a:ext cx="625556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quals</a:t>
              </a:r>
            </a:p>
          </p:txBody>
        </p:sp>
        <p:sp>
          <p:nvSpPr>
            <p:cNvPr id="15" name="AutoShape 40"/>
            <p:cNvSpPr>
              <a:spLocks noChangeArrowheads="1"/>
            </p:cNvSpPr>
            <p:nvPr/>
          </p:nvSpPr>
          <p:spPr bwMode="auto">
            <a:xfrm>
              <a:off x="2665305" y="4170507"/>
              <a:ext cx="2363787" cy="398462"/>
            </a:xfrm>
            <a:prstGeom prst="flowChartTerminator">
              <a:avLst/>
            </a:prstGeom>
            <a:solidFill>
              <a:srgbClr val="FFFFFF"/>
            </a:solidFill>
            <a:ln w="15875">
              <a:solidFill>
                <a:srgbClr val="00000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33" kern="0">
                <a:solidFill>
                  <a:srgbClr val="FFFF00"/>
                </a:solidFill>
              </a:endParaRPr>
            </a:p>
          </p:txBody>
        </p:sp>
        <p:sp>
          <p:nvSpPr>
            <p:cNvPr id="16" name="AutoShape 41"/>
            <p:cNvSpPr>
              <a:spLocks noChangeArrowheads="1"/>
            </p:cNvSpPr>
            <p:nvPr/>
          </p:nvSpPr>
          <p:spPr bwMode="auto">
            <a:xfrm>
              <a:off x="2939942" y="4211782"/>
              <a:ext cx="639763" cy="3000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33" kern="0">
                <a:solidFill>
                  <a:srgbClr val="FFFF00"/>
                </a:solidFill>
                <a:latin typeface="Times New Roman"/>
              </a:endParaRPr>
            </a:p>
          </p:txBody>
        </p:sp>
        <p:sp>
          <p:nvSpPr>
            <p:cNvPr id="17" name="Text Box 42"/>
            <p:cNvSpPr txBox="1">
              <a:spLocks noChangeArrowheads="1"/>
            </p:cNvSpPr>
            <p:nvPr/>
          </p:nvSpPr>
          <p:spPr bwMode="auto">
            <a:xfrm>
              <a:off x="2889142" y="4192732"/>
              <a:ext cx="550536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data</a:t>
              </a:r>
            </a:p>
          </p:txBody>
        </p:sp>
        <p:sp>
          <p:nvSpPr>
            <p:cNvPr id="18" name="Text Box 43"/>
            <p:cNvSpPr txBox="1">
              <a:spLocks noChangeArrowheads="1"/>
            </p:cNvSpPr>
            <p:nvPr/>
          </p:nvSpPr>
          <p:spPr bwMode="auto">
            <a:xfrm>
              <a:off x="3555892" y="4183207"/>
              <a:ext cx="1353624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 dirty="0">
                  <a:solidFill>
                    <a:srgbClr val="00000A"/>
                  </a:solidFill>
                  <a:latin typeface="Arial Narrow" pitchFamily="34" charset="0"/>
                </a:rPr>
                <a:t>Right Arm</a:t>
              </a:r>
            </a:p>
          </p:txBody>
        </p:sp>
        <p:sp>
          <p:nvSpPr>
            <p:cNvPr id="19" name="Text Box 44"/>
            <p:cNvSpPr txBox="1">
              <a:spLocks noChangeArrowheads="1"/>
            </p:cNvSpPr>
            <p:nvPr/>
          </p:nvSpPr>
          <p:spPr bwMode="auto">
            <a:xfrm>
              <a:off x="4656030" y="3683143"/>
              <a:ext cx="1276350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BodyLocation</a:t>
              </a:r>
            </a:p>
          </p:txBody>
        </p:sp>
        <p:sp>
          <p:nvSpPr>
            <p:cNvPr id="20" name="AutoShape 45"/>
            <p:cNvSpPr>
              <a:spLocks noChangeArrowheads="1"/>
            </p:cNvSpPr>
            <p:nvPr/>
          </p:nvSpPr>
          <p:spPr bwMode="auto">
            <a:xfrm>
              <a:off x="2308117" y="3735532"/>
              <a:ext cx="2324100" cy="292100"/>
            </a:xfrm>
            <a:prstGeom prst="flowChartTerminator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15875">
              <a:solidFill>
                <a:srgbClr val="0000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33" kern="0">
                <a:solidFill>
                  <a:srgbClr val="FFFF00"/>
                </a:solidFill>
                <a:latin typeface="Times New Roman"/>
              </a:endParaRPr>
            </a:p>
          </p:txBody>
        </p:sp>
        <p:sp>
          <p:nvSpPr>
            <p:cNvPr id="21" name="Text Box 46"/>
            <p:cNvSpPr txBox="1">
              <a:spLocks noChangeArrowheads="1"/>
            </p:cNvSpPr>
            <p:nvPr/>
          </p:nvSpPr>
          <p:spPr bwMode="auto">
            <a:xfrm>
              <a:off x="2416067" y="3708544"/>
              <a:ext cx="1244955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BodyLocation</a:t>
              </a:r>
            </a:p>
          </p:txBody>
        </p:sp>
        <p:sp>
          <p:nvSpPr>
            <p:cNvPr id="22" name="AutoShape 47"/>
            <p:cNvSpPr>
              <a:spLocks noChangeArrowheads="1"/>
            </p:cNvSpPr>
            <p:nvPr/>
          </p:nvSpPr>
          <p:spPr bwMode="auto">
            <a:xfrm>
              <a:off x="2666892" y="5242069"/>
              <a:ext cx="2363788" cy="398463"/>
            </a:xfrm>
            <a:prstGeom prst="flowChartTerminator">
              <a:avLst/>
            </a:prstGeom>
            <a:solidFill>
              <a:srgbClr val="FFFFFF"/>
            </a:solidFill>
            <a:ln w="15875">
              <a:solidFill>
                <a:srgbClr val="00000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33" kern="0">
                <a:solidFill>
                  <a:srgbClr val="FFFF00"/>
                </a:solidFill>
              </a:endParaRPr>
            </a:p>
          </p:txBody>
        </p:sp>
        <p:sp>
          <p:nvSpPr>
            <p:cNvPr id="23" name="AutoShape 48"/>
            <p:cNvSpPr>
              <a:spLocks noChangeArrowheads="1"/>
            </p:cNvSpPr>
            <p:nvPr/>
          </p:nvSpPr>
          <p:spPr bwMode="auto">
            <a:xfrm>
              <a:off x="2941530" y="5283344"/>
              <a:ext cx="639762" cy="30003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33" kern="0">
                <a:solidFill>
                  <a:srgbClr val="FFFF00"/>
                </a:solidFill>
                <a:latin typeface="Times New Roman"/>
              </a:endParaRPr>
            </a:p>
          </p:txBody>
        </p:sp>
        <p:sp>
          <p:nvSpPr>
            <p:cNvPr id="24" name="Text Box 49"/>
            <p:cNvSpPr txBox="1">
              <a:spLocks noChangeArrowheads="1"/>
            </p:cNvSpPr>
            <p:nvPr/>
          </p:nvSpPr>
          <p:spPr bwMode="auto">
            <a:xfrm>
              <a:off x="2890730" y="5264294"/>
              <a:ext cx="550536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data</a:t>
              </a:r>
            </a:p>
          </p:txBody>
        </p:sp>
        <p:sp>
          <p:nvSpPr>
            <p:cNvPr id="25" name="Text Box 50"/>
            <p:cNvSpPr txBox="1">
              <a:spLocks noChangeArrowheads="1"/>
            </p:cNvSpPr>
            <p:nvPr/>
          </p:nvSpPr>
          <p:spPr bwMode="auto">
            <a:xfrm>
              <a:off x="3557480" y="5254769"/>
              <a:ext cx="681037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Sitting</a:t>
              </a:r>
            </a:p>
          </p:txBody>
        </p:sp>
        <p:sp>
          <p:nvSpPr>
            <p:cNvPr id="26" name="Text Box 51"/>
            <p:cNvSpPr txBox="1">
              <a:spLocks noChangeArrowheads="1"/>
            </p:cNvSpPr>
            <p:nvPr/>
          </p:nvSpPr>
          <p:spPr bwMode="auto">
            <a:xfrm>
              <a:off x="4657617" y="4754708"/>
              <a:ext cx="1323975" cy="603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PatientPosition</a:t>
              </a:r>
            </a:p>
          </p:txBody>
        </p:sp>
        <p:sp>
          <p:nvSpPr>
            <p:cNvPr id="27" name="AutoShape 52"/>
            <p:cNvSpPr>
              <a:spLocks noChangeArrowheads="1"/>
            </p:cNvSpPr>
            <p:nvPr/>
          </p:nvSpPr>
          <p:spPr bwMode="auto">
            <a:xfrm>
              <a:off x="2309705" y="4807094"/>
              <a:ext cx="2324100" cy="292100"/>
            </a:xfrm>
            <a:prstGeom prst="flowChartTerminator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15875">
              <a:solidFill>
                <a:srgbClr val="0000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33" kern="0">
                <a:solidFill>
                  <a:srgbClr val="FFFF00"/>
                </a:solidFill>
                <a:latin typeface="Times New Roman"/>
              </a:endParaRPr>
            </a:p>
          </p:txBody>
        </p:sp>
        <p:sp>
          <p:nvSpPr>
            <p:cNvPr id="28" name="Text Box 53"/>
            <p:cNvSpPr txBox="1">
              <a:spLocks noChangeArrowheads="1"/>
            </p:cNvSpPr>
            <p:nvPr/>
          </p:nvSpPr>
          <p:spPr bwMode="auto">
            <a:xfrm>
              <a:off x="2417655" y="4780107"/>
              <a:ext cx="1343060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PatientPosition</a:t>
              </a:r>
            </a:p>
          </p:txBody>
        </p:sp>
      </p:grpSp>
      <p:cxnSp>
        <p:nvCxnSpPr>
          <p:cNvPr id="29" name="Straight Arrow Connector 28"/>
          <p:cNvCxnSpPr/>
          <p:nvPr/>
        </p:nvCxnSpPr>
        <p:spPr bwMode="auto">
          <a:xfrm flipH="1" flipV="1">
            <a:off x="5555612" y="3686307"/>
            <a:ext cx="1277779" cy="2969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5527105" y="4118120"/>
            <a:ext cx="1306286" cy="38728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907289" y="3847567"/>
            <a:ext cx="156966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00000A"/>
                </a:solidFill>
              </a:defRPr>
            </a:lvl1pPr>
          </a:lstStyle>
          <a:p>
            <a:r>
              <a:rPr lang="en-US" dirty="0"/>
              <a:t>SNOMED CT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 flipV="1">
            <a:off x="5514212" y="2078361"/>
            <a:ext cx="990002" cy="2426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614399" y="2224891"/>
            <a:ext cx="90281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A"/>
                </a:solidFill>
              </a:rPr>
              <a:t>LOINC</a:t>
            </a:r>
            <a:endParaRPr lang="en-US" sz="2000" dirty="0">
              <a:solidFill>
                <a:srgbClr val="00000A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H="1">
            <a:off x="5778500" y="2475839"/>
            <a:ext cx="772419" cy="66580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8323385" y="5068781"/>
            <a:ext cx="619664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23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4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LOINC is the question, and SNOMED CT is the answer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8358554" y="5068781"/>
            <a:ext cx="584495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24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0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97921"/>
            <a:ext cx="8042276" cy="1114130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CIMI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34210"/>
            <a:ext cx="8042276" cy="3619500"/>
          </a:xfrm>
        </p:spPr>
        <p:txBody>
          <a:bodyPr>
            <a:noAutofit/>
          </a:bodyPr>
          <a:lstStyle/>
          <a:p>
            <a:r>
              <a:rPr lang="en-US" sz="2667" dirty="0"/>
              <a:t>The Clinical Information Modeling Initiative (CIMI) is an HL7 Work Group that is producing detailed clinical information models to enable interoperability of health care information systems</a:t>
            </a:r>
          </a:p>
          <a:p>
            <a:r>
              <a:rPr lang="en-US" sz="2667" dirty="0"/>
              <a:t>CIMI was initiated during a “Fresh Look” session at an HL7 meeting in 2011</a:t>
            </a:r>
          </a:p>
          <a:p>
            <a:r>
              <a:rPr lang="en-US" sz="2667" dirty="0"/>
              <a:t>CIMI models are free for use for all purposes</a:t>
            </a:r>
          </a:p>
          <a:p>
            <a:r>
              <a:rPr lang="en-US" sz="2667" dirty="0"/>
              <a:t>See </a:t>
            </a:r>
            <a:r>
              <a:rPr lang="en-US" sz="2667" dirty="0">
                <a:hlinkClick r:id="rId3"/>
              </a:rPr>
              <a:t>http://www.opencimi.org/</a:t>
            </a:r>
            <a:r>
              <a:rPr lang="en-US" sz="2667" dirty="0"/>
              <a:t> for more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6" y="5229723"/>
            <a:ext cx="990600" cy="304271"/>
          </a:xfrm>
        </p:spPr>
        <p:txBody>
          <a:bodyPr vert="horz" lIns="91440" tIns="45720" rIns="91440" bIns="45720" rtlCol="0" anchor="ctr"/>
          <a:lstStyle/>
          <a:p>
            <a:r>
              <a:rPr lang="en-US" dirty="0" smtClean="0">
                <a:latin typeface="Arial"/>
              </a:rPr>
              <a:t>25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376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333" dirty="0"/>
              <a:t>Create a shared repository of detailed clinical information models</a:t>
            </a:r>
          </a:p>
          <a:p>
            <a:r>
              <a:rPr lang="en-US" sz="2333" dirty="0"/>
              <a:t>Repository is open to everyone and models are licensed free for use at no cost</a:t>
            </a:r>
          </a:p>
          <a:p>
            <a:r>
              <a:rPr lang="en-US" sz="2333" dirty="0" smtClean="0"/>
              <a:t>Where the models:</a:t>
            </a:r>
          </a:p>
          <a:p>
            <a:pPr lvl="1"/>
            <a:r>
              <a:rPr lang="en-US" sz="2000" dirty="0" smtClean="0"/>
              <a:t>Are expressed in an approved formalism</a:t>
            </a:r>
          </a:p>
          <a:p>
            <a:pPr lvl="2"/>
            <a:r>
              <a:rPr lang="en-US" dirty="0" smtClean="0"/>
              <a:t>Archetype Definition Language (ADL)</a:t>
            </a:r>
          </a:p>
          <a:p>
            <a:pPr lvl="2"/>
            <a:r>
              <a:rPr lang="en-US" dirty="0" smtClean="0"/>
              <a:t>Archetype Modeling Language (AML)</a:t>
            </a:r>
          </a:p>
          <a:p>
            <a:pPr lvl="1"/>
            <a:r>
              <a:rPr lang="en-US" sz="2000" dirty="0" smtClean="0"/>
              <a:t>Are based on a core reference model, including a set of base data types  </a:t>
            </a:r>
          </a:p>
          <a:p>
            <a:pPr lvl="1"/>
            <a:r>
              <a:rPr lang="en-US" sz="2000" dirty="0" smtClean="0"/>
              <a:t>Have formal bindings to standard coded terminologies 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CIMI Goals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6" y="5229723"/>
            <a:ext cx="990600" cy="304271"/>
          </a:xfrm>
        </p:spPr>
        <p:txBody>
          <a:bodyPr vert="horz" lIns="91440" tIns="45720" rIns="91440" bIns="45720" rtlCol="0" anchor="ctr"/>
          <a:lstStyle/>
          <a:p>
            <a:r>
              <a:rPr lang="en-US" dirty="0" smtClean="0">
                <a:latin typeface="Arial"/>
              </a:rPr>
              <a:t>26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07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459"/>
            <a:ext cx="9226062" cy="5748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8159262" y="1946030"/>
            <a:ext cx="785446" cy="375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9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9554" y="33071"/>
            <a:ext cx="6858000" cy="952500"/>
          </a:xfrm>
        </p:spPr>
        <p:txBody>
          <a:bodyPr>
            <a:normAutofit/>
          </a:bodyPr>
          <a:lstStyle/>
          <a:p>
            <a:r>
              <a:rPr lang="en-US" sz="4500" dirty="0"/>
              <a:t>The danger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151527"/>
            <a:ext cx="6858000" cy="3771636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No true interoperability because</a:t>
            </a:r>
          </a:p>
          <a:p>
            <a:pPr lvl="1"/>
            <a:r>
              <a:rPr lang="en-US" sz="2833" dirty="0"/>
              <a:t>Vendors use different models/profiles</a:t>
            </a:r>
          </a:p>
          <a:p>
            <a:pPr lvl="1"/>
            <a:r>
              <a:rPr lang="en-US" sz="2833" dirty="0"/>
              <a:t>Government agencies use different models/profiles</a:t>
            </a:r>
          </a:p>
          <a:p>
            <a:pPr lvl="1"/>
            <a:r>
              <a:rPr lang="en-US" sz="2833" dirty="0"/>
              <a:t>Provider organizations use different models/profiles</a:t>
            </a:r>
          </a:p>
          <a:p>
            <a:pPr lvl="1"/>
            <a:r>
              <a:rPr lang="en-US" sz="2833" dirty="0"/>
              <a:t>Professional organizations use different models/profiles</a:t>
            </a:r>
          </a:p>
          <a:p>
            <a:pPr lvl="1"/>
            <a:endParaRPr lang="en-US" sz="2833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6" y="5229723"/>
            <a:ext cx="990600" cy="304271"/>
          </a:xfrm>
        </p:spPr>
        <p:txBody>
          <a:bodyPr vert="horz" lIns="91440" tIns="45720" rIns="91440" bIns="45720" rtlCol="0" anchor="ctr"/>
          <a:lstStyle/>
          <a:p>
            <a:r>
              <a:rPr lang="en-US" dirty="0" smtClean="0">
                <a:latin typeface="Arial"/>
              </a:rPr>
              <a:t>28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5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9554" y="33071"/>
            <a:ext cx="6858000" cy="952500"/>
          </a:xfrm>
        </p:spPr>
        <p:txBody>
          <a:bodyPr>
            <a:normAutofit/>
          </a:bodyPr>
          <a:lstStyle/>
          <a:p>
            <a:r>
              <a:rPr lang="en-US" sz="4500" dirty="0"/>
              <a:t>The danger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151527"/>
            <a:ext cx="6858000" cy="3771636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No true interoperability because</a:t>
            </a:r>
          </a:p>
          <a:p>
            <a:pPr lvl="1"/>
            <a:r>
              <a:rPr lang="en-US" sz="2833" dirty="0"/>
              <a:t>Vendors use different models/profiles</a:t>
            </a:r>
          </a:p>
          <a:p>
            <a:pPr lvl="1"/>
            <a:r>
              <a:rPr lang="en-US" sz="2833" dirty="0"/>
              <a:t>Government agencies use different models/profiles</a:t>
            </a:r>
          </a:p>
          <a:p>
            <a:pPr lvl="1"/>
            <a:r>
              <a:rPr lang="en-US" sz="2833" dirty="0"/>
              <a:t>Provider organizations use different models/profiles</a:t>
            </a:r>
          </a:p>
          <a:p>
            <a:pPr lvl="1"/>
            <a:r>
              <a:rPr lang="en-US" sz="2833" dirty="0"/>
              <a:t>Professional organizations use different models/profiles</a:t>
            </a:r>
          </a:p>
          <a:p>
            <a:pPr lvl="1"/>
            <a:endParaRPr lang="en-US" sz="2833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6" y="5229723"/>
            <a:ext cx="990600" cy="304271"/>
          </a:xfrm>
        </p:spPr>
        <p:txBody>
          <a:bodyPr vert="horz" lIns="91440" tIns="45720" rIns="91440" bIns="45720" rtlCol="0" anchor="ctr"/>
          <a:lstStyle/>
          <a:p>
            <a:r>
              <a:rPr lang="en-US" dirty="0" smtClean="0">
                <a:latin typeface="Arial"/>
              </a:rPr>
              <a:t>29</a:t>
            </a: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857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Outline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33" dirty="0" smtClean="0"/>
              <a:t>Current situation and a vision for the future</a:t>
            </a:r>
            <a:endParaRPr lang="en-US" sz="3333" dirty="0" smtClean="0"/>
          </a:p>
          <a:p>
            <a:r>
              <a:rPr lang="en-US" sz="3333" dirty="0" smtClean="0"/>
              <a:t>What </a:t>
            </a:r>
            <a:r>
              <a:rPr lang="en-US" sz="3333" dirty="0"/>
              <a:t>is plug-n-play interoperability?</a:t>
            </a:r>
          </a:p>
          <a:p>
            <a:r>
              <a:rPr lang="en-US" sz="3333" dirty="0" smtClean="0"/>
              <a:t>The </a:t>
            </a:r>
            <a:r>
              <a:rPr lang="en-US" sz="3333" dirty="0"/>
              <a:t>path to interoperability</a:t>
            </a:r>
          </a:p>
          <a:p>
            <a:r>
              <a:rPr lang="en-US" sz="3333" dirty="0"/>
              <a:t>Where we are </a:t>
            </a:r>
            <a:r>
              <a:rPr lang="en-US" sz="3333" dirty="0" smtClean="0"/>
              <a:t>today</a:t>
            </a:r>
            <a:endParaRPr lang="en-US" sz="3333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70277" y="5229723"/>
            <a:ext cx="527538" cy="304271"/>
          </a:xfrm>
          <a:extLst/>
        </p:spPr>
        <p:txBody>
          <a:bodyPr vert="horz" lIns="76200" tIns="38100" rIns="76200" bIns="38100" rtlCol="0" anchor="ctr"/>
          <a:lstStyle/>
          <a:p>
            <a:r>
              <a:rPr lang="en-US" sz="3000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875554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2" y="1286146"/>
            <a:ext cx="8745415" cy="1114130"/>
          </a:xfrm>
        </p:spPr>
        <p:txBody>
          <a:bodyPr/>
          <a:lstStyle/>
          <a:p>
            <a:r>
              <a:rPr lang="en-US" sz="3600" dirty="0" smtClean="0"/>
              <a:t>Healthcare Services Platform Consortium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MISSION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729" y="2508251"/>
            <a:ext cx="6701897" cy="10477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b="1" dirty="0"/>
              <a:t>Improve health by creating a vibrant, open ecosystem of interoperable applications, content, and services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8194431" y="5068781"/>
            <a:ext cx="748618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30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00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2474" y="1295058"/>
            <a:ext cx="6932291" cy="3619500"/>
          </a:xfrm>
        </p:spPr>
        <p:txBody>
          <a:bodyPr>
            <a:noAutofit/>
          </a:bodyPr>
          <a:lstStyle/>
          <a:p>
            <a:pPr>
              <a:lnSpc>
                <a:spcPct val="60000"/>
              </a:lnSpc>
            </a:pPr>
            <a:r>
              <a:rPr lang="en-US" sz="1800" dirty="0" smtClean="0"/>
              <a:t>3 Benefactor members</a:t>
            </a:r>
          </a:p>
          <a:p>
            <a:pPr lvl="1">
              <a:lnSpc>
                <a:spcPct val="60000"/>
              </a:lnSpc>
            </a:pPr>
            <a:r>
              <a:rPr lang="en-US" sz="1400" dirty="0" smtClean="0"/>
              <a:t>Veterans Administration</a:t>
            </a:r>
          </a:p>
          <a:p>
            <a:pPr lvl="1">
              <a:lnSpc>
                <a:spcPct val="60000"/>
              </a:lnSpc>
            </a:pPr>
            <a:r>
              <a:rPr lang="en-US" sz="1400" dirty="0" smtClean="0"/>
              <a:t>Louisiana State University Health</a:t>
            </a:r>
          </a:p>
          <a:p>
            <a:pPr lvl="1">
              <a:lnSpc>
                <a:spcPct val="60000"/>
              </a:lnSpc>
            </a:pPr>
            <a:r>
              <a:rPr lang="en-US" sz="1400" dirty="0" smtClean="0"/>
              <a:t>Intermountain Healthcare</a:t>
            </a:r>
          </a:p>
          <a:p>
            <a:pPr>
              <a:lnSpc>
                <a:spcPct val="60000"/>
              </a:lnSpc>
            </a:pPr>
            <a:r>
              <a:rPr lang="en-US" sz="1800" dirty="0"/>
              <a:t>Key </a:t>
            </a:r>
            <a:r>
              <a:rPr lang="en-US" sz="1800" dirty="0" smtClean="0"/>
              <a:t>alliances</a:t>
            </a:r>
            <a:endParaRPr lang="en-US" sz="1800" dirty="0"/>
          </a:p>
          <a:p>
            <a:pPr lvl="1">
              <a:lnSpc>
                <a:spcPct val="60000"/>
              </a:lnSpc>
            </a:pPr>
            <a:r>
              <a:rPr lang="en-US" sz="1400" dirty="0"/>
              <a:t>Center for Medical Interoperability (C4MI</a:t>
            </a:r>
            <a:r>
              <a:rPr lang="en-US" sz="1400" dirty="0" smtClean="0"/>
              <a:t>)</a:t>
            </a:r>
          </a:p>
          <a:p>
            <a:pPr lvl="1">
              <a:lnSpc>
                <a:spcPct val="60000"/>
              </a:lnSpc>
            </a:pPr>
            <a:r>
              <a:rPr lang="en-US" sz="1400" dirty="0" smtClean="0"/>
              <a:t>OSEHRA</a:t>
            </a:r>
            <a:endParaRPr lang="en-US" sz="1400" dirty="0"/>
          </a:p>
          <a:p>
            <a:pPr>
              <a:lnSpc>
                <a:spcPct val="60000"/>
              </a:lnSpc>
            </a:pPr>
            <a:r>
              <a:rPr lang="en-US" sz="1800" dirty="0" smtClean="0"/>
              <a:t>3 Associate (organizational) members</a:t>
            </a:r>
          </a:p>
          <a:p>
            <a:pPr lvl="1">
              <a:lnSpc>
                <a:spcPct val="60000"/>
              </a:lnSpc>
            </a:pPr>
            <a:r>
              <a:rPr lang="en-US" sz="1400" dirty="0" smtClean="0"/>
              <a:t>Regenstrief</a:t>
            </a:r>
          </a:p>
          <a:p>
            <a:pPr lvl="1">
              <a:lnSpc>
                <a:spcPct val="60000"/>
              </a:lnSpc>
            </a:pPr>
            <a:r>
              <a:rPr lang="en-US" sz="1400" dirty="0" smtClean="0"/>
              <a:t>Motive</a:t>
            </a:r>
          </a:p>
          <a:p>
            <a:pPr lvl="1">
              <a:lnSpc>
                <a:spcPct val="60000"/>
              </a:lnSpc>
            </a:pPr>
            <a:r>
              <a:rPr lang="en-US" sz="1400" dirty="0" err="1" smtClean="0"/>
              <a:t>Allscripts</a:t>
            </a:r>
            <a:endParaRPr lang="en-US" sz="1400" dirty="0" smtClean="0"/>
          </a:p>
          <a:p>
            <a:pPr>
              <a:lnSpc>
                <a:spcPct val="60000"/>
              </a:lnSpc>
            </a:pPr>
            <a:r>
              <a:rPr lang="en-US" sz="1800" dirty="0" smtClean="0"/>
              <a:t>11 Individual members</a:t>
            </a:r>
          </a:p>
          <a:p>
            <a:pPr>
              <a:lnSpc>
                <a:spcPct val="60000"/>
              </a:lnSpc>
            </a:pPr>
            <a:r>
              <a:rPr lang="en-US" sz="1800" dirty="0" smtClean="0"/>
              <a:t>Society Members: AMA, MHII and ACOG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800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264765" y="5068781"/>
            <a:ext cx="678284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31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4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Be a provider led collaboration agent by convening providers, professional organizations and vendors to facilitate the creation and sharing of applications and services </a:t>
            </a:r>
          </a:p>
          <a:p>
            <a:r>
              <a:rPr lang="en-US" sz="2200" dirty="0"/>
              <a:t>Create a reference SOA Platform architecture to support improved healthcare.</a:t>
            </a:r>
          </a:p>
          <a:p>
            <a:r>
              <a:rPr lang="en-US" sz="2200" dirty="0"/>
              <a:t>Develop terminology and information models as a foundation for true semantic </a:t>
            </a:r>
            <a:r>
              <a:rPr lang="en-US" sz="2200" dirty="0" smtClean="0"/>
              <a:t>interoperability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8288215" y="5068781"/>
            <a:ext cx="654834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32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Goals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Support standards based interoperability by participating in standards development groups including HL7 FHIR, HL7 CIMI, IHE, Argonauts and other related industry efforts (SMART, SOLOR, C4MI, Commonwell, Sequoia </a:t>
            </a:r>
            <a:r>
              <a:rPr lang="en-US" sz="2200" dirty="0" err="1" smtClean="0"/>
              <a:t>etc</a:t>
            </a:r>
            <a:r>
              <a:rPr lang="en-US" sz="2200" dirty="0" smtClean="0"/>
              <a:t>).</a:t>
            </a:r>
          </a:p>
          <a:p>
            <a:r>
              <a:rPr lang="en-US" sz="2200" dirty="0" smtClean="0"/>
              <a:t>Support reliable sharing of a variety of knowledge content to support clinical decisions and processes</a:t>
            </a:r>
          </a:p>
          <a:p>
            <a:r>
              <a:rPr lang="en-US" sz="2200" dirty="0" smtClean="0"/>
              <a:t>Support conformance and certification testing to ensure true semantic interoperability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8288215" y="5068781"/>
            <a:ext cx="654834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33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Goals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Support a vendor and provider neutral marketplace for interoperable healthcare applications, tools, services and knowledge</a:t>
            </a:r>
          </a:p>
          <a:p>
            <a:r>
              <a:rPr lang="en-US" sz="2200" dirty="0" smtClean="0"/>
              <a:t>Coordinate with members to have the HSPC endorsed specifications adopted by vendors</a:t>
            </a:r>
          </a:p>
          <a:p>
            <a:r>
              <a:rPr lang="en-US" sz="2200" dirty="0" smtClean="0"/>
              <a:t>Create a sandbox to enable simple and efficient development of HSPC compliant applications and services</a:t>
            </a:r>
          </a:p>
          <a:p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8288215" y="5068781"/>
            <a:ext cx="654834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34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4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this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Agree </a:t>
            </a:r>
            <a:r>
              <a:rPr lang="en-US" dirty="0"/>
              <a:t>to a process for creating </a:t>
            </a:r>
            <a:r>
              <a:rPr lang="en-US" dirty="0" smtClean="0"/>
              <a:t>models </a:t>
            </a:r>
            <a:r>
              <a:rPr lang="en-US" dirty="0" smtClean="0">
                <a:sym typeface="Wingdings" panose="05000000000000000000" pitchFamily="2" charset="2"/>
              </a:rPr>
              <a:t>which we use to create</a:t>
            </a:r>
            <a:r>
              <a:rPr lang="en-US" dirty="0" smtClean="0"/>
              <a:t> </a:t>
            </a:r>
            <a:r>
              <a:rPr lang="en-US" dirty="0"/>
              <a:t>FHIR profiles</a:t>
            </a:r>
          </a:p>
          <a:p>
            <a:pPr lvl="0"/>
            <a:r>
              <a:rPr lang="en-US" dirty="0" smtClean="0"/>
              <a:t>We should be driven </a:t>
            </a:r>
            <a:r>
              <a:rPr lang="en-US" dirty="0"/>
              <a:t>by </a:t>
            </a:r>
            <a:r>
              <a:rPr lang="en-US" dirty="0" smtClean="0"/>
              <a:t>the needs of real world implementations</a:t>
            </a:r>
            <a:endParaRPr lang="en-US" dirty="0"/>
          </a:p>
          <a:p>
            <a:r>
              <a:rPr lang="en-US" dirty="0"/>
              <a:t>Discuss common </a:t>
            </a:r>
            <a:r>
              <a:rPr lang="en-US" dirty="0" smtClean="0"/>
              <a:t>modeling challenges and opportunities by working on 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6492" y="5068781"/>
            <a:ext cx="666557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schemeClr val="bg1"/>
                </a:solidFill>
              </a:rPr>
              <a:t>35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1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Appendix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89038" y="5068781"/>
            <a:ext cx="750869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fld id="{0593AC2D-32F6-46B5-8EA2-FD495DE2676C}" type="slidenum">
              <a:rPr lang="en-US" sz="3000">
                <a:solidFill>
                  <a:schemeClr val="bg1"/>
                </a:solidFill>
              </a:rPr>
              <a:pPr algn="r"/>
              <a:t>36</a:t>
            </a:fld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39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The Value of “Truly” Interoperable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89039" y="5068781"/>
            <a:ext cx="891426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fld id="{0593AC2D-32F6-46B5-8EA2-FD495DE2676C}" type="slidenum">
              <a:rPr lang="en-US" sz="3000">
                <a:solidFill>
                  <a:schemeClr val="bg1"/>
                </a:solidFill>
              </a:rPr>
              <a:pPr algn="r"/>
              <a:t>37</a:t>
            </a:fld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389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65250" y="132618"/>
            <a:ext cx="6477000" cy="5238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FFFFFF"/>
              </a:buClr>
              <a:buSzPct val="90000"/>
              <a:buFont typeface="Monotype Sorts" pitchFamily="2" charset="2"/>
            </a:pPr>
            <a:r>
              <a:rPr lang="en-US" sz="3667" dirty="0"/>
              <a:t>Decision Support Modules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1143000" y="992025"/>
            <a:ext cx="3175000" cy="41618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/>
              <a:t>Antibiotic Assistant</a:t>
            </a:r>
          </a:p>
          <a:p>
            <a:r>
              <a:rPr lang="en-US" sz="1600" dirty="0" smtClean="0"/>
              <a:t>Ventilator weaning</a:t>
            </a:r>
          </a:p>
          <a:p>
            <a:r>
              <a:rPr lang="en-US" sz="1600" dirty="0" smtClean="0"/>
              <a:t>ARDS protocols </a:t>
            </a:r>
          </a:p>
          <a:p>
            <a:r>
              <a:rPr lang="en-US" sz="1600" dirty="0" smtClean="0"/>
              <a:t>Nosocomial infection monitoring</a:t>
            </a:r>
          </a:p>
          <a:p>
            <a:r>
              <a:rPr lang="en-US" sz="1600" dirty="0" smtClean="0"/>
              <a:t>MRSA monitoring and control</a:t>
            </a:r>
          </a:p>
          <a:p>
            <a:r>
              <a:rPr lang="en-US" sz="1600" dirty="0" smtClean="0"/>
              <a:t>Prevention of Deep Venous Thrombosis</a:t>
            </a:r>
          </a:p>
          <a:p>
            <a:r>
              <a:rPr lang="en-US" sz="1600" dirty="0" smtClean="0"/>
              <a:t>Infectious disease reporting to public </a:t>
            </a:r>
            <a:r>
              <a:rPr lang="en-US" sz="1600" dirty="0" smtClean="0"/>
              <a:t>health</a:t>
            </a:r>
          </a:p>
          <a:p>
            <a:r>
              <a:rPr lang="en-US" sz="1600" dirty="0"/>
              <a:t>Patient </a:t>
            </a:r>
            <a:r>
              <a:rPr lang="en-US" sz="1600" dirty="0" smtClean="0"/>
              <a:t>worksheets</a:t>
            </a:r>
            <a:endParaRPr lang="en-US" sz="1600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 bwMode="auto">
          <a:xfrm>
            <a:off x="4699000" y="1016636"/>
            <a:ext cx="3429000" cy="4056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dirty="0" smtClean="0"/>
              <a:t>Diabetic care</a:t>
            </a:r>
          </a:p>
          <a:p>
            <a:r>
              <a:rPr lang="en-US" sz="1800" dirty="0" smtClean="0"/>
              <a:t>Pre-op antibiotics</a:t>
            </a:r>
          </a:p>
          <a:p>
            <a:r>
              <a:rPr lang="en-US" sz="1800" dirty="0" smtClean="0"/>
              <a:t>ICU glucose protocols</a:t>
            </a:r>
          </a:p>
          <a:p>
            <a:r>
              <a:rPr lang="en-US" sz="1800" dirty="0" smtClean="0"/>
              <a:t>Ventilator disconnect</a:t>
            </a:r>
          </a:p>
          <a:p>
            <a:r>
              <a:rPr lang="en-US" sz="1800" dirty="0" smtClean="0"/>
              <a:t>Infusion pump errors</a:t>
            </a:r>
          </a:p>
          <a:p>
            <a:r>
              <a:rPr lang="en-US" sz="1800" dirty="0" smtClean="0"/>
              <a:t>Lab alerts</a:t>
            </a:r>
          </a:p>
          <a:p>
            <a:r>
              <a:rPr lang="en-US" sz="1800" dirty="0" smtClean="0"/>
              <a:t>Blood ordering</a:t>
            </a:r>
          </a:p>
          <a:p>
            <a:r>
              <a:rPr lang="en-US" sz="1800" dirty="0" smtClean="0"/>
              <a:t>Order sets</a:t>
            </a:r>
          </a:p>
          <a:p>
            <a:r>
              <a:rPr lang="en-US" sz="1800" dirty="0" smtClean="0"/>
              <a:t>Post </a:t>
            </a:r>
            <a:r>
              <a:rPr lang="en-US" sz="1800" dirty="0" smtClean="0"/>
              <a:t>MI discharge meds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28000" y="5153921"/>
            <a:ext cx="825500" cy="304271"/>
          </a:xfrm>
        </p:spPr>
        <p:txBody>
          <a:bodyPr vert="horz" lIns="91440" tIns="45720" rIns="91440" bIns="45720" rtlCol="0" anchor="ctr"/>
          <a:lstStyle/>
          <a:p>
            <a:fld id="{0593AC2D-32F6-46B5-8EA2-FD495DE2676C}" type="slidenum">
              <a:rPr lang="en-US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78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9574"/>
            <a:ext cx="6858000" cy="6873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Clr>
                <a:srgbClr val="FFFFFF"/>
              </a:buClr>
              <a:buSzPct val="90000"/>
              <a:buFont typeface="Monotype Sorts" pitchFamily="2" charset="2"/>
              <a:buNone/>
            </a:pPr>
            <a:r>
              <a:rPr lang="en-US" sz="3667" dirty="0"/>
              <a:t>We can’t keep up!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67" dirty="0"/>
              <a:t>We have ~150 decision support rules or modules</a:t>
            </a:r>
          </a:p>
          <a:p>
            <a:r>
              <a:rPr lang="en-US" sz="2667" dirty="0"/>
              <a:t>We have picked the low hanging fruit</a:t>
            </a:r>
          </a:p>
          <a:p>
            <a:r>
              <a:rPr lang="en-US" sz="2667" dirty="0"/>
              <a:t>There is a need to have 5,000+ decision support rules or modules</a:t>
            </a:r>
          </a:p>
          <a:p>
            <a:r>
              <a:rPr lang="en-US" sz="2667" dirty="0"/>
              <a:t>There is no path from 150 to get to 5,000 unless we fundamentally change the ecosystem</a:t>
            </a:r>
          </a:p>
        </p:txBody>
      </p:sp>
      <p:sp>
        <p:nvSpPr>
          <p:cNvPr id="4" name="Rectangle 3"/>
          <p:cNvSpPr/>
          <p:nvPr/>
        </p:nvSpPr>
        <p:spPr>
          <a:xfrm>
            <a:off x="8091135" y="5090274"/>
            <a:ext cx="1000832" cy="53860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0593AC2D-32F6-46B5-8EA2-FD495DE2676C}" type="slidenum">
              <a:rPr lang="en-US" sz="3600">
                <a:solidFill>
                  <a:schemeClr val="bg1"/>
                </a:solidFill>
              </a:rPr>
              <a:pPr algn="r"/>
              <a:t>39</a:t>
            </a:fld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59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0625"/>
            <a:ext cx="6858000" cy="952500"/>
          </a:xfrm>
        </p:spPr>
        <p:txBody>
          <a:bodyPr>
            <a:normAutofit/>
          </a:bodyPr>
          <a:lstStyle/>
          <a:p>
            <a:r>
              <a:rPr lang="en-US" sz="4000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729" y="1756834"/>
            <a:ext cx="6701897" cy="18623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500" dirty="0"/>
              <a:t>“To help people live the healthiest lives possible.”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8575427" y="5068781"/>
            <a:ext cx="367622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74478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502" y="168234"/>
            <a:ext cx="6701897" cy="708980"/>
          </a:xfrm>
        </p:spPr>
        <p:txBody>
          <a:bodyPr vert="horz" lIns="76200" tIns="38100" rIns="76200" bIns="38100" rtlCol="0" anchor="b" anchorCtr="0">
            <a:normAutofit/>
          </a:bodyPr>
          <a:lstStyle/>
          <a:p>
            <a:r>
              <a:rPr lang="en-US" sz="4000" dirty="0"/>
              <a:t>The cost of medical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729" y="1068779"/>
            <a:ext cx="7033622" cy="3884222"/>
          </a:xfrm>
        </p:spPr>
        <p:txBody>
          <a:bodyPr/>
          <a:lstStyle/>
          <a:p>
            <a:r>
              <a:rPr lang="en-US" b="1" dirty="0"/>
              <a:t>Becker’s Health IT &amp; CIO Review</a:t>
            </a:r>
            <a:endParaRPr lang="en-US" dirty="0"/>
          </a:p>
          <a:p>
            <a:pPr lvl="1"/>
            <a:r>
              <a:rPr lang="en-US" b="1" dirty="0" smtClean="0"/>
              <a:t>Partners </a:t>
            </a:r>
            <a:r>
              <a:rPr lang="en-US" b="1" dirty="0"/>
              <a:t>HealthCare: $1.2 billion</a:t>
            </a:r>
            <a:br>
              <a:rPr lang="en-US" b="1" dirty="0"/>
            </a:br>
            <a:r>
              <a:rPr lang="en-US" sz="1167" dirty="0"/>
              <a:t>Boston-based Partners HealthCare is one of more recent implementations, </a:t>
            </a:r>
            <a:r>
              <a:rPr lang="en-US" sz="1167" dirty="0">
                <a:hlinkClick r:id="rId2"/>
              </a:rPr>
              <a:t>going live</a:t>
            </a:r>
            <a:r>
              <a:rPr lang="en-US" sz="1167" dirty="0"/>
              <a:t> the first week of June to the tune of $1.2 billion. This is the health system's biggest investment to date. The implementation process took approximately three years, and in that time, the initial price tag of $600 million doubled.</a:t>
            </a:r>
            <a:endParaRPr lang="en-US" dirty="0"/>
          </a:p>
          <a:p>
            <a:r>
              <a:rPr lang="en-US" dirty="0" smtClean="0"/>
              <a:t>Intermountain Medical Center $550 million</a:t>
            </a:r>
            <a:endParaRPr lang="en-US" dirty="0"/>
          </a:p>
        </p:txBody>
      </p:sp>
      <p:pic>
        <p:nvPicPr>
          <p:cNvPr id="5" name="Picture 7" descr="C:\Documents and Settings\akrober1\Desktop\Presentation Images\I-Med%20Tower_N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4632" y="3341151"/>
            <a:ext cx="3562290" cy="2223802"/>
          </a:xfrm>
          <a:prstGeom prst="rect">
            <a:avLst/>
          </a:prstGeom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8253046" y="5181014"/>
            <a:ext cx="773723" cy="53860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0593AC2D-32F6-46B5-8EA2-FD495DE2676C}" type="slidenum">
              <a:rPr lang="en-US" sz="3600">
                <a:solidFill>
                  <a:schemeClr val="bg1"/>
                </a:solidFill>
              </a:rPr>
              <a:pPr algn="r"/>
              <a:t>40</a:t>
            </a:fld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3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268" y="1091822"/>
            <a:ext cx="6201023" cy="560128"/>
          </a:xfrm>
        </p:spPr>
        <p:txBody>
          <a:bodyPr>
            <a:noAutofit/>
          </a:bodyPr>
          <a:lstStyle/>
          <a:p>
            <a:pPr algn="l"/>
            <a:r>
              <a:rPr lang="en-US" sz="2333" b="1" dirty="0">
                <a:solidFill>
                  <a:schemeClr val="tx1"/>
                </a:solidFill>
              </a:rPr>
              <a:t>Apps</a:t>
            </a:r>
            <a:r>
              <a:rPr lang="en-US" sz="2333" dirty="0">
                <a:solidFill>
                  <a:schemeClr val="tx1"/>
                </a:solidFill>
              </a:rPr>
              <a:t> </a:t>
            </a:r>
            <a:r>
              <a:rPr lang="en-US" sz="2333" b="1" dirty="0">
                <a:solidFill>
                  <a:schemeClr val="tx1"/>
                </a:solidFill>
              </a:rPr>
              <a:t>that enable data sharing…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729" y="1868041"/>
            <a:ext cx="4315542" cy="2476499"/>
          </a:xfrm>
        </p:spPr>
        <p:txBody>
          <a:bodyPr>
            <a:normAutofit lnSpcReduction="10000"/>
          </a:bodyPr>
          <a:lstStyle/>
          <a:p>
            <a:r>
              <a:rPr lang="en-US" sz="2333" b="1" dirty="0"/>
              <a:t>Next-gen Interoperability</a:t>
            </a:r>
          </a:p>
          <a:p>
            <a:pPr lvl="1"/>
            <a:r>
              <a:rPr lang="en-US" sz="2000" b="1" dirty="0"/>
              <a:t>Population Health integration</a:t>
            </a:r>
          </a:p>
          <a:p>
            <a:pPr lvl="1"/>
            <a:r>
              <a:rPr lang="en-US" sz="2000" b="1" dirty="0"/>
              <a:t>HIE integration</a:t>
            </a:r>
          </a:p>
          <a:p>
            <a:pPr lvl="1"/>
            <a:r>
              <a:rPr lang="en-US" sz="2000" b="1" dirty="0"/>
              <a:t>Data capture for research</a:t>
            </a:r>
          </a:p>
          <a:p>
            <a:pPr lvl="1"/>
            <a:r>
              <a:rPr lang="en-US" sz="2000" b="1" dirty="0"/>
              <a:t>Clinical Trial recruiting</a:t>
            </a:r>
          </a:p>
          <a:p>
            <a:pPr lvl="1"/>
            <a:r>
              <a:rPr lang="en-US" sz="2000" b="1" dirty="0"/>
              <a:t>Quality Repositories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5915568" y="4310423"/>
            <a:ext cx="978445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EHR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5941514" y="1848209"/>
            <a:ext cx="994459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prstClr val="white"/>
                </a:solidFill>
              </a:rPr>
              <a:t>App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white"/>
                </a:solidFill>
              </a:rPr>
              <a:t>1</a:t>
            </a:r>
          </a:p>
        </p:txBody>
      </p:sp>
      <p:cxnSp>
        <p:nvCxnSpPr>
          <p:cNvPr id="12" name="Straight Arrow Connector 11"/>
          <p:cNvCxnSpPr>
            <a:stCxn id="9" idx="2"/>
            <a:endCxn id="14" idx="0"/>
          </p:cNvCxnSpPr>
          <p:nvPr/>
        </p:nvCxnSpPr>
        <p:spPr>
          <a:xfrm flipH="1">
            <a:off x="5160736" y="2610209"/>
            <a:ext cx="1278008" cy="17002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  <a:endCxn id="7" idx="0"/>
          </p:cNvCxnSpPr>
          <p:nvPr/>
        </p:nvCxnSpPr>
        <p:spPr>
          <a:xfrm flipH="1">
            <a:off x="6404791" y="2610209"/>
            <a:ext cx="33953" cy="17002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11" idx="0"/>
          </p:cNvCxnSpPr>
          <p:nvPr/>
        </p:nvCxnSpPr>
        <p:spPr>
          <a:xfrm>
            <a:off x="6438744" y="2610209"/>
            <a:ext cx="1172548" cy="17002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122068" y="4310423"/>
            <a:ext cx="978445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EHR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71513" y="4310423"/>
            <a:ext cx="978445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EHR</a:t>
            </a:r>
          </a:p>
          <a:p>
            <a:pPr algn="ctr"/>
            <a:r>
              <a:rPr lang="en-US" sz="2000" b="1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9925" y="260438"/>
            <a:ext cx="7168813" cy="651403"/>
          </a:xfrm>
          <a:prstGeom prst="rect">
            <a:avLst/>
          </a:prstGeom>
        </p:spPr>
        <p:txBody>
          <a:bodyPr vert="horz" lIns="76200" tIns="38100" rIns="76200" bIns="38100" rtlCol="0" anchor="b" anchorCtr="0">
            <a:noAutofit/>
          </a:bodyPr>
          <a:lstStyle>
            <a:defPPr>
              <a:defRPr lang="en-US"/>
            </a:defPPr>
            <a:lvl1pPr algn="ctr" defTabSz="914400">
              <a:spcBef>
                <a:spcPct val="0"/>
              </a:spcBef>
              <a:buNone/>
              <a:defRPr sz="44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67" dirty="0">
                <a:solidFill>
                  <a:srgbClr val="2C7C9F"/>
                </a:solidFill>
              </a:rPr>
              <a:t>ACOs and Registries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808061" y="5177638"/>
            <a:ext cx="581356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fld id="{0593AC2D-32F6-46B5-8EA2-FD495DE2676C}" type="slidenum">
              <a:rPr lang="en-US" sz="3000">
                <a:solidFill>
                  <a:schemeClr val="bg1"/>
                </a:solidFill>
              </a:rPr>
              <a:pPr algn="r"/>
              <a:t>41</a:t>
            </a:fld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9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16094"/>
            <a:ext cx="7620001" cy="50041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80122" y="5231642"/>
            <a:ext cx="3988977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(from Research America)</a:t>
            </a:r>
          </a:p>
        </p:txBody>
      </p:sp>
      <p:sp>
        <p:nvSpPr>
          <p:cNvPr id="6" name="Rectangle 5"/>
          <p:cNvSpPr/>
          <p:nvPr/>
        </p:nvSpPr>
        <p:spPr>
          <a:xfrm>
            <a:off x="8253046" y="5181014"/>
            <a:ext cx="773723" cy="53860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42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9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start of a Learning Healthcare System is accurate, computable, data.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253046" y="5181014"/>
            <a:ext cx="773723" cy="53860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43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6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07827"/>
            <a:ext cx="6858000" cy="505921"/>
          </a:xfrm>
        </p:spPr>
        <p:txBody>
          <a:bodyPr>
            <a:noAutofit/>
          </a:bodyPr>
          <a:lstStyle/>
          <a:p>
            <a:r>
              <a:rPr lang="en-US" sz="4000" dirty="0"/>
              <a:t>More 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072" y="907144"/>
            <a:ext cx="6858000" cy="3771636"/>
          </a:xfrm>
        </p:spPr>
        <p:txBody>
          <a:bodyPr>
            <a:noAutofit/>
          </a:bodyPr>
          <a:lstStyle/>
          <a:p>
            <a:r>
              <a:rPr lang="en-US" sz="2667" dirty="0"/>
              <a:t>Agile software development</a:t>
            </a:r>
          </a:p>
          <a:p>
            <a:pPr lvl="1"/>
            <a:r>
              <a:rPr lang="en-US" sz="2333" dirty="0"/>
              <a:t>Widely distributed</a:t>
            </a:r>
          </a:p>
          <a:p>
            <a:pPr lvl="1"/>
            <a:r>
              <a:rPr lang="en-US" sz="2333" dirty="0"/>
              <a:t>Directed daily by front line clinicians</a:t>
            </a:r>
          </a:p>
          <a:p>
            <a:pPr lvl="1"/>
            <a:r>
              <a:rPr lang="en-US" sz="2333" dirty="0"/>
              <a:t>Increased usability of software, creativity, innovation</a:t>
            </a:r>
          </a:p>
          <a:p>
            <a:r>
              <a:rPr lang="en-US" sz="2667" dirty="0"/>
              <a:t>Increased choice in software</a:t>
            </a:r>
          </a:p>
          <a:p>
            <a:pPr lvl="1"/>
            <a:r>
              <a:rPr lang="en-US" sz="2333" dirty="0"/>
              <a:t>Thousands of independent developers</a:t>
            </a:r>
          </a:p>
          <a:p>
            <a:pPr lvl="1"/>
            <a:r>
              <a:rPr lang="en-US" sz="2333" dirty="0"/>
              <a:t>Centrally planned economy vs free market</a:t>
            </a:r>
          </a:p>
          <a:p>
            <a:pPr lvl="1"/>
            <a:r>
              <a:rPr lang="en-US" sz="2333" dirty="0"/>
              <a:t>Think “app store for healthcare” or of innovations like Uber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88036" y="5264029"/>
            <a:ext cx="791104" cy="256646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fld id="{2949A33B-22AE-4741-A8DF-36F8FF99C722}" type="slidenum">
              <a:rPr lang="en-US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50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Pre and Post Coordination 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253046" y="5181014"/>
            <a:ext cx="773723" cy="53860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45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14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258" y="-241298"/>
            <a:ext cx="8001000" cy="952500"/>
          </a:xfrm>
        </p:spPr>
        <p:txBody>
          <a:bodyPr>
            <a:noAutofit/>
          </a:bodyPr>
          <a:lstStyle/>
          <a:p>
            <a:r>
              <a:rPr lang="en-AU" sz="3000" dirty="0" err="1"/>
              <a:t>IsoSemantic</a:t>
            </a:r>
            <a:r>
              <a:rPr lang="en-AU" sz="3000" dirty="0"/>
              <a:t> Models – Example of Problem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381" y="2046573"/>
            <a:ext cx="2114282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6220" y="2046572"/>
            <a:ext cx="2260231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8712" y="2046573"/>
            <a:ext cx="2497908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62000" y="1332653"/>
            <a:ext cx="7620000" cy="400110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e.g. “Suspected Lung Cancer”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6460384" y="764396"/>
            <a:ext cx="192161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AU" sz="1500" i="1" dirty="0">
                <a:solidFill>
                  <a:srgbClr val="000000"/>
                </a:solidFill>
                <a:cs typeface="Aharoni" panose="02010803020104030203" pitchFamily="2" charset="-79"/>
              </a:rPr>
              <a:t>(from </a:t>
            </a:r>
            <a:r>
              <a:rPr lang="en-AU" sz="1500" i="1" dirty="0" err="1">
                <a:solidFill>
                  <a:srgbClr val="000000"/>
                </a:solidFill>
                <a:cs typeface="Aharoni" panose="02010803020104030203" pitchFamily="2" charset="-79"/>
              </a:rPr>
              <a:t>Dr.</a:t>
            </a:r>
            <a:r>
              <a:rPr lang="en-AU" sz="1500" i="1" dirty="0">
                <a:solidFill>
                  <a:srgbClr val="000000"/>
                </a:solidFill>
                <a:cs typeface="Aharoni" panose="02010803020104030203" pitchFamily="2" charset="-79"/>
              </a:rPr>
              <a:t> Linda Bird)</a:t>
            </a:r>
            <a:endParaRPr lang="en-US" sz="1500" i="1" dirty="0">
              <a:solidFill>
                <a:srgbClr val="000000"/>
              </a:solidFill>
              <a:cs typeface="Aharoni" panose="02010803020104030203" pitchFamily="2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73500" y="5073193"/>
            <a:ext cx="891426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prstClr val="white"/>
                </a:solidFill>
              </a:rPr>
              <a:t>46</a:t>
            </a:r>
            <a:endParaRPr lang="en-US" sz="3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6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954" y="-37122"/>
            <a:ext cx="8921262" cy="9525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Data Comes in Different </a:t>
            </a:r>
            <a:r>
              <a:rPr lang="en-US" sz="3200" dirty="0" smtClean="0"/>
              <a:t>Shapes</a:t>
            </a:r>
            <a:r>
              <a:rPr lang="en-US" sz="3600" dirty="0" smtClean="0"/>
              <a:t> and Colors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302000" y="1397000"/>
            <a:ext cx="4711546" cy="451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Finding – Suspected Lung Cancer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65500" y="2286000"/>
            <a:ext cx="3961341" cy="81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Finding – Suspected Cancer</a:t>
            </a:r>
          </a:p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Location – Lung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65500" y="3586411"/>
            <a:ext cx="5567678" cy="1528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Finding – Cancer</a:t>
            </a:r>
          </a:p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Location – Lung</a:t>
            </a:r>
          </a:p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Certainty – Suspected</a:t>
            </a:r>
          </a:p>
          <a:p>
            <a:r>
              <a:rPr lang="en-US" sz="2333" b="1" dirty="0">
                <a:solidFill>
                  <a:srgbClr val="FF6600"/>
                </a:solidFill>
                <a:cs typeface="Aharoni" panose="02010803020104030203" pitchFamily="2" charset="-79"/>
              </a:rPr>
              <a:t>(Let’s say this is the preferred shape) </a:t>
            </a:r>
          </a:p>
        </p:txBody>
      </p:sp>
      <p:sp>
        <p:nvSpPr>
          <p:cNvPr id="8" name="Oval 7"/>
          <p:cNvSpPr/>
          <p:nvPr/>
        </p:nvSpPr>
        <p:spPr>
          <a:xfrm>
            <a:off x="1968500" y="1234008"/>
            <a:ext cx="889000" cy="9249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2032000" y="2313214"/>
            <a:ext cx="762000" cy="101346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1907540" y="3782492"/>
            <a:ext cx="1140460" cy="95808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23499" y="5068781"/>
            <a:ext cx="891426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prstClr val="white"/>
                </a:solidFill>
              </a:rPr>
              <a:t>47</a:t>
            </a:r>
            <a:endParaRPr lang="en-US" sz="3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9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8597"/>
            <a:ext cx="9050093" cy="1114130"/>
          </a:xfrm>
        </p:spPr>
        <p:txBody>
          <a:bodyPr/>
          <a:lstStyle/>
          <a:p>
            <a:r>
              <a:rPr lang="en-US" dirty="0" smtClean="0"/>
              <a:t>Data Standardized in the Service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603500" y="4465476"/>
            <a:ext cx="889000" cy="9249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2540001" y="2286000"/>
            <a:ext cx="848079" cy="6985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7500" y="4508500"/>
            <a:ext cx="3448380" cy="81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Shape and color of data </a:t>
            </a:r>
          </a:p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in the local database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87500" y="4318000"/>
            <a:ext cx="64770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87500" y="4000500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2476500" y="3158028"/>
            <a:ext cx="1079500" cy="905973"/>
            <a:chOff x="1632" y="1248"/>
            <a:chExt cx="2682" cy="2286"/>
          </a:xfrm>
        </p:grpSpPr>
        <p:sp>
          <p:nvSpPr>
            <p:cNvPr id="12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3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4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127500" y="3437484"/>
            <a:ext cx="3828292" cy="451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Shape </a:t>
            </a:r>
            <a:r>
              <a:rPr lang="en-US" sz="2333">
                <a:solidFill>
                  <a:prstClr val="black"/>
                </a:solidFill>
                <a:cs typeface="Aharoni" panose="02010803020104030203" pitchFamily="2" charset="-79"/>
              </a:rPr>
              <a:t>and color translation</a:t>
            </a:r>
            <a:endParaRPr lang="en-US" sz="2333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841500" y="1143000"/>
            <a:ext cx="2231913" cy="76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33" dirty="0">
                <a:solidFill>
                  <a:prstClr val="white"/>
                </a:solidFill>
              </a:rPr>
              <a:t>Application 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587500" y="3111500"/>
            <a:ext cx="64770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87500" y="2095500"/>
            <a:ext cx="64770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0" y="2349500"/>
            <a:ext cx="4645824" cy="451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Data in preferred shape and color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2766" y="1206500"/>
            <a:ext cx="1646605" cy="81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Application</a:t>
            </a:r>
          </a:p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 and User</a:t>
            </a:r>
          </a:p>
        </p:txBody>
      </p:sp>
      <p:pic>
        <p:nvPicPr>
          <p:cNvPr id="1030" name="Picture 6" descr="C:\Users\coshuff\AppData\Local\Microsoft\Windows\Temporary Internet Files\Content.IE5\7VL2K6HY\MP9004486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1206500"/>
            <a:ext cx="9525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3" idx="0"/>
          </p:cNvCxnSpPr>
          <p:nvPr/>
        </p:nvCxnSpPr>
        <p:spPr>
          <a:xfrm flipV="1">
            <a:off x="3048000" y="4000501"/>
            <a:ext cx="0" cy="464975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984500" y="2984500"/>
            <a:ext cx="0" cy="45298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984500" y="1833017"/>
            <a:ext cx="0" cy="45298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6"/>
          </p:cNvCxnSpPr>
          <p:nvPr/>
        </p:nvCxnSpPr>
        <p:spPr>
          <a:xfrm>
            <a:off x="4073413" y="1524000"/>
            <a:ext cx="689087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158668" y="5068781"/>
            <a:ext cx="891426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prstClr val="white"/>
                </a:solidFill>
              </a:rPr>
              <a:t>48</a:t>
            </a:r>
            <a:endParaRPr lang="en-US" sz="3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7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24" y="0"/>
            <a:ext cx="6858000" cy="743858"/>
          </a:xfrm>
        </p:spPr>
        <p:txBody>
          <a:bodyPr/>
          <a:lstStyle/>
          <a:p>
            <a:r>
              <a:rPr lang="en-US" sz="4400" dirty="0" smtClean="0"/>
              <a:t>Partial Interoperability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87500" y="4318000"/>
            <a:ext cx="64770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16000" y="4000500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905000" y="3158028"/>
            <a:ext cx="1079500" cy="905973"/>
            <a:chOff x="1632" y="1248"/>
            <a:chExt cx="2682" cy="2286"/>
          </a:xfrm>
        </p:grpSpPr>
        <p:sp>
          <p:nvSpPr>
            <p:cNvPr id="12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3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4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1868544" y="762000"/>
            <a:ext cx="2231913" cy="1016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33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5524" y="3302000"/>
            <a:ext cx="1687359" cy="81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Term</a:t>
            </a:r>
          </a:p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Translators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587500" y="3111500"/>
            <a:ext cx="64770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87500" y="2095500"/>
            <a:ext cx="64770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61791" y="2222500"/>
            <a:ext cx="2542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Standard Terms</a:t>
            </a:r>
          </a:p>
          <a:p>
            <a:r>
              <a:rPr lang="en-US" sz="1667" dirty="0">
                <a:solidFill>
                  <a:prstClr val="black"/>
                </a:solidFill>
                <a:cs typeface="Aharoni" panose="02010803020104030203" pitchFamily="2" charset="-79"/>
              </a:rPr>
              <a:t>(Non-standard Structure)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2766" y="1016000"/>
            <a:ext cx="1646605" cy="81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Application</a:t>
            </a:r>
          </a:p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 and User</a:t>
            </a:r>
          </a:p>
        </p:txBody>
      </p:sp>
      <p:pic>
        <p:nvPicPr>
          <p:cNvPr id="1030" name="Picture 6" descr="C:\Users\coshuff\AppData\Local\Microsoft\Windows\Temporary Internet Files\Content.IE5\7VL2K6HY\MP9004486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1079500"/>
            <a:ext cx="9525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 flipV="1">
            <a:off x="2476500" y="4000501"/>
            <a:ext cx="0" cy="464975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413000" y="2984500"/>
            <a:ext cx="0" cy="45298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465525" y="1587500"/>
            <a:ext cx="37991" cy="635001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6"/>
          </p:cNvCxnSpPr>
          <p:nvPr/>
        </p:nvCxnSpPr>
        <p:spPr>
          <a:xfrm>
            <a:off x="4100457" y="1270000"/>
            <a:ext cx="689087" cy="1270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40000" y="4007533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3429000" y="3165060"/>
            <a:ext cx="1079500" cy="905973"/>
            <a:chOff x="1632" y="1248"/>
            <a:chExt cx="2682" cy="2286"/>
          </a:xfrm>
        </p:grpSpPr>
        <p:sp>
          <p:nvSpPr>
            <p:cNvPr id="2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92D05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0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1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H="1" flipV="1">
            <a:off x="4000501" y="4007534"/>
            <a:ext cx="8624" cy="53943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937000" y="2991533"/>
            <a:ext cx="0" cy="45298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4826000" y="3190089"/>
            <a:ext cx="1079500" cy="905973"/>
            <a:chOff x="1632" y="1248"/>
            <a:chExt cx="2682" cy="2286"/>
          </a:xfrm>
        </p:grpSpPr>
        <p:sp>
          <p:nvSpPr>
            <p:cNvPr id="3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8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9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21CC9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flipH="1" flipV="1">
            <a:off x="5397501" y="4032562"/>
            <a:ext cx="8624" cy="53943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3048001" y="1650738"/>
            <a:ext cx="668585" cy="78729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334000" y="3016561"/>
            <a:ext cx="0" cy="45298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3619500" y="1582123"/>
            <a:ext cx="1333500" cy="855906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032000" y="2229827"/>
            <a:ext cx="775508" cy="76170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22500" y="833984"/>
            <a:ext cx="1646605" cy="451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white"/>
                </a:solidFill>
                <a:cs typeface="Aharoni" panose="02010803020104030203" pitchFamily="2" charset="-79"/>
              </a:rPr>
              <a:t>Application</a:t>
            </a:r>
          </a:p>
        </p:txBody>
      </p:sp>
      <p:sp>
        <p:nvSpPr>
          <p:cNvPr id="52" name="Oval 51"/>
          <p:cNvSpPr/>
          <p:nvPr/>
        </p:nvSpPr>
        <p:spPr>
          <a:xfrm>
            <a:off x="2032000" y="4465476"/>
            <a:ext cx="889000" cy="9249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53" name="Trapezoid 52"/>
          <p:cNvSpPr/>
          <p:nvPr/>
        </p:nvSpPr>
        <p:spPr>
          <a:xfrm>
            <a:off x="3683000" y="4572000"/>
            <a:ext cx="639735" cy="843496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55" name="Hexagon 54"/>
          <p:cNvSpPr/>
          <p:nvPr/>
        </p:nvSpPr>
        <p:spPr>
          <a:xfrm>
            <a:off x="4990204" y="4644498"/>
            <a:ext cx="848079" cy="698500"/>
          </a:xfrm>
          <a:prstGeom prst="hexagon">
            <a:avLst/>
          </a:prstGeom>
          <a:solidFill>
            <a:srgbClr val="F21C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grpSp>
        <p:nvGrpSpPr>
          <p:cNvPr id="60" name="Group 2"/>
          <p:cNvGrpSpPr>
            <a:grpSpLocks/>
          </p:cNvGrpSpPr>
          <p:nvPr/>
        </p:nvGrpSpPr>
        <p:grpSpPr bwMode="auto">
          <a:xfrm>
            <a:off x="2196812" y="1253899"/>
            <a:ext cx="268713" cy="328224"/>
            <a:chOff x="1632" y="1248"/>
            <a:chExt cx="2682" cy="2286"/>
          </a:xfrm>
        </p:grpSpPr>
        <p:sp>
          <p:nvSpPr>
            <p:cNvPr id="61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62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63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2655725" y="1238738"/>
            <a:ext cx="328775" cy="412000"/>
            <a:chOff x="1632" y="1248"/>
            <a:chExt cx="2682" cy="2286"/>
          </a:xfrm>
        </p:grpSpPr>
        <p:sp>
          <p:nvSpPr>
            <p:cNvPr id="65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92D05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66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67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68" name="Group 2"/>
          <p:cNvGrpSpPr>
            <a:grpSpLocks/>
          </p:cNvGrpSpPr>
          <p:nvPr/>
        </p:nvGrpSpPr>
        <p:grpSpPr bwMode="auto">
          <a:xfrm>
            <a:off x="3175000" y="1233196"/>
            <a:ext cx="436616" cy="354304"/>
            <a:chOff x="1632" y="1248"/>
            <a:chExt cx="2682" cy="2286"/>
          </a:xfrm>
        </p:grpSpPr>
        <p:sp>
          <p:nvSpPr>
            <p:cNvPr id="69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70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71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21CC9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997814" y="4572000"/>
            <a:ext cx="2686761" cy="81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Local databases,</a:t>
            </a:r>
          </a:p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CDA, HL7 V.2, etc.</a:t>
            </a:r>
          </a:p>
        </p:txBody>
      </p:sp>
      <p:sp>
        <p:nvSpPr>
          <p:cNvPr id="57" name="Hexagon 56"/>
          <p:cNvSpPr/>
          <p:nvPr/>
        </p:nvSpPr>
        <p:spPr>
          <a:xfrm>
            <a:off x="4826001" y="2265418"/>
            <a:ext cx="848079" cy="6985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58" name="Trapezoid 57"/>
          <p:cNvSpPr/>
          <p:nvPr/>
        </p:nvSpPr>
        <p:spPr>
          <a:xfrm>
            <a:off x="3652338" y="2173065"/>
            <a:ext cx="639735" cy="843496"/>
          </a:xfrm>
          <a:prstGeom prst="trapezoi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451367" y="5186011"/>
            <a:ext cx="610450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prstClr val="white"/>
                </a:solidFill>
              </a:rPr>
              <a:t>49</a:t>
            </a:r>
            <a:endParaRPr lang="en-US" sz="3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71421"/>
            <a:ext cx="8042276" cy="1114130"/>
          </a:xfrm>
        </p:spPr>
        <p:txBody>
          <a:bodyPr/>
          <a:lstStyle/>
          <a:p>
            <a:r>
              <a:rPr lang="en-US" sz="4000" dirty="0"/>
              <a:t>Graphic </a:t>
            </a:r>
            <a:r>
              <a:rPr lang="en-US" sz="4000" dirty="0" smtClean="0"/>
              <a:t>Presentation </a:t>
            </a:r>
            <a:r>
              <a:rPr lang="en-US" sz="4000" dirty="0"/>
              <a:t>of a Detailed Clinical Model</a:t>
            </a:r>
          </a:p>
        </p:txBody>
      </p:sp>
      <p:sp>
        <p:nvSpPr>
          <p:cNvPr id="5" name="AutoShape 29"/>
          <p:cNvSpPr>
            <a:spLocks noChangeArrowheads="1"/>
          </p:cNvSpPr>
          <p:nvPr/>
        </p:nvSpPr>
        <p:spPr bwMode="auto">
          <a:xfrm>
            <a:off x="2771346" y="2303198"/>
            <a:ext cx="1969823" cy="332052"/>
          </a:xfrm>
          <a:prstGeom prst="flowChartTerminator">
            <a:avLst/>
          </a:prstGeom>
          <a:solidFill>
            <a:srgbClr val="FFFFFF"/>
          </a:solidFill>
          <a:ln w="15875">
            <a:solidFill>
              <a:srgbClr val="00000A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833" kern="0">
              <a:solidFill>
                <a:srgbClr val="FFFF00"/>
              </a:solidFill>
            </a:endParaRPr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3000211" y="2337595"/>
            <a:ext cx="533136" cy="25003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69804"/>
                  <a:invGamma/>
                </a:srgbClr>
              </a:gs>
            </a:gsLst>
            <a:lin ang="0" scaled="1"/>
          </a:gradFill>
          <a:ln w="158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33" kern="0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2957877" y="2321719"/>
            <a:ext cx="458780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33">
                <a:solidFill>
                  <a:srgbClr val="00000A"/>
                </a:solidFill>
                <a:latin typeface="Arial Narrow" pitchFamily="34" charset="0"/>
              </a:rPr>
              <a:t>data</a:t>
            </a: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3513503" y="2313782"/>
            <a:ext cx="940594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33">
                <a:solidFill>
                  <a:srgbClr val="00000A"/>
                </a:solidFill>
                <a:latin typeface="Arial Narrow" pitchFamily="34" charset="0"/>
              </a:rPr>
              <a:t>138 mmHg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4676346" y="1943365"/>
            <a:ext cx="187457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33">
                <a:solidFill>
                  <a:srgbClr val="00000A"/>
                </a:solidFill>
                <a:latin typeface="Arial Narrow" pitchFamily="34" charset="0"/>
              </a:rPr>
              <a:t>SystolicBP</a:t>
            </a:r>
          </a:p>
        </p:txBody>
      </p:sp>
      <p:sp>
        <p:nvSpPr>
          <p:cNvPr id="10" name="AutoShape 38"/>
          <p:cNvSpPr>
            <a:spLocks noChangeArrowheads="1"/>
          </p:cNvSpPr>
          <p:nvPr/>
        </p:nvSpPr>
        <p:spPr bwMode="auto">
          <a:xfrm>
            <a:off x="2473690" y="1940719"/>
            <a:ext cx="2172229" cy="243417"/>
          </a:xfrm>
          <a:prstGeom prst="flowChartTerminator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76078"/>
                  <a:invGamma/>
                </a:srgbClr>
              </a:gs>
            </a:gsLst>
            <a:lin ang="0" scaled="1"/>
          </a:gradFill>
          <a:ln w="15875">
            <a:solidFill>
              <a:srgbClr val="00000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7619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33" kern="0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2563648" y="1918229"/>
            <a:ext cx="237331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7619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33">
                <a:solidFill>
                  <a:srgbClr val="00000A"/>
                </a:solidFill>
                <a:latin typeface="Arial Narrow" pitchFamily="34" charset="0"/>
              </a:rPr>
              <a:t>SystolicBPObs</a:t>
            </a:r>
          </a:p>
        </p:txBody>
      </p: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2997564" y="2718595"/>
            <a:ext cx="3309449" cy="1981729"/>
            <a:chOff x="2162067" y="3262457"/>
            <a:chExt cx="3819525" cy="2378075"/>
          </a:xfrm>
        </p:grpSpPr>
        <p:sp>
          <p:nvSpPr>
            <p:cNvPr id="13" name="AutoShape 33"/>
            <p:cNvSpPr>
              <a:spLocks noChangeArrowheads="1"/>
            </p:cNvSpPr>
            <p:nvPr/>
          </p:nvSpPr>
          <p:spPr bwMode="auto">
            <a:xfrm>
              <a:off x="2163655" y="3300557"/>
              <a:ext cx="639762" cy="3000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33" kern="0">
                <a:solidFill>
                  <a:srgbClr val="FFFF00"/>
                </a:solidFill>
                <a:latin typeface="Times New Roman"/>
              </a:endParaRP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2162067" y="3262457"/>
              <a:ext cx="625556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quals</a:t>
              </a:r>
            </a:p>
          </p:txBody>
        </p:sp>
        <p:sp>
          <p:nvSpPr>
            <p:cNvPr id="15" name="AutoShape 40"/>
            <p:cNvSpPr>
              <a:spLocks noChangeArrowheads="1"/>
            </p:cNvSpPr>
            <p:nvPr/>
          </p:nvSpPr>
          <p:spPr bwMode="auto">
            <a:xfrm>
              <a:off x="2665305" y="4170507"/>
              <a:ext cx="2363787" cy="398462"/>
            </a:xfrm>
            <a:prstGeom prst="flowChartTerminator">
              <a:avLst/>
            </a:prstGeom>
            <a:solidFill>
              <a:srgbClr val="FFFFFF"/>
            </a:solidFill>
            <a:ln w="15875">
              <a:solidFill>
                <a:srgbClr val="00000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33" kern="0">
                <a:solidFill>
                  <a:srgbClr val="FFFF00"/>
                </a:solidFill>
              </a:endParaRPr>
            </a:p>
          </p:txBody>
        </p:sp>
        <p:sp>
          <p:nvSpPr>
            <p:cNvPr id="16" name="AutoShape 41"/>
            <p:cNvSpPr>
              <a:spLocks noChangeArrowheads="1"/>
            </p:cNvSpPr>
            <p:nvPr/>
          </p:nvSpPr>
          <p:spPr bwMode="auto">
            <a:xfrm>
              <a:off x="2939942" y="4211782"/>
              <a:ext cx="639763" cy="300037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33" kern="0">
                <a:solidFill>
                  <a:srgbClr val="FFFF00"/>
                </a:solidFill>
                <a:latin typeface="Times New Roman"/>
              </a:endParaRPr>
            </a:p>
          </p:txBody>
        </p:sp>
        <p:sp>
          <p:nvSpPr>
            <p:cNvPr id="17" name="Text Box 42"/>
            <p:cNvSpPr txBox="1">
              <a:spLocks noChangeArrowheads="1"/>
            </p:cNvSpPr>
            <p:nvPr/>
          </p:nvSpPr>
          <p:spPr bwMode="auto">
            <a:xfrm>
              <a:off x="2889142" y="4192732"/>
              <a:ext cx="550536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data</a:t>
              </a:r>
            </a:p>
          </p:txBody>
        </p:sp>
        <p:sp>
          <p:nvSpPr>
            <p:cNvPr id="18" name="Text Box 43"/>
            <p:cNvSpPr txBox="1">
              <a:spLocks noChangeArrowheads="1"/>
            </p:cNvSpPr>
            <p:nvPr/>
          </p:nvSpPr>
          <p:spPr bwMode="auto">
            <a:xfrm>
              <a:off x="3555892" y="4183207"/>
              <a:ext cx="1353624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 dirty="0">
                  <a:solidFill>
                    <a:srgbClr val="00000A"/>
                  </a:solidFill>
                  <a:latin typeface="Arial Narrow" pitchFamily="34" charset="0"/>
                </a:rPr>
                <a:t>Right Arm</a:t>
              </a:r>
            </a:p>
          </p:txBody>
        </p:sp>
        <p:sp>
          <p:nvSpPr>
            <p:cNvPr id="19" name="Text Box 44"/>
            <p:cNvSpPr txBox="1">
              <a:spLocks noChangeArrowheads="1"/>
            </p:cNvSpPr>
            <p:nvPr/>
          </p:nvSpPr>
          <p:spPr bwMode="auto">
            <a:xfrm>
              <a:off x="4656030" y="3683143"/>
              <a:ext cx="1276350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BodyLocation</a:t>
              </a:r>
            </a:p>
          </p:txBody>
        </p:sp>
        <p:sp>
          <p:nvSpPr>
            <p:cNvPr id="20" name="AutoShape 45"/>
            <p:cNvSpPr>
              <a:spLocks noChangeArrowheads="1"/>
            </p:cNvSpPr>
            <p:nvPr/>
          </p:nvSpPr>
          <p:spPr bwMode="auto">
            <a:xfrm>
              <a:off x="2308117" y="3735532"/>
              <a:ext cx="2324100" cy="292100"/>
            </a:xfrm>
            <a:prstGeom prst="flowChartTerminator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15875">
              <a:solidFill>
                <a:srgbClr val="0000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33" kern="0">
                <a:solidFill>
                  <a:srgbClr val="FFFF00"/>
                </a:solidFill>
                <a:latin typeface="Times New Roman"/>
              </a:endParaRPr>
            </a:p>
          </p:txBody>
        </p:sp>
        <p:sp>
          <p:nvSpPr>
            <p:cNvPr id="21" name="Text Box 46"/>
            <p:cNvSpPr txBox="1">
              <a:spLocks noChangeArrowheads="1"/>
            </p:cNvSpPr>
            <p:nvPr/>
          </p:nvSpPr>
          <p:spPr bwMode="auto">
            <a:xfrm>
              <a:off x="2416067" y="3708544"/>
              <a:ext cx="1244955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BodyLocation</a:t>
              </a:r>
            </a:p>
          </p:txBody>
        </p:sp>
        <p:sp>
          <p:nvSpPr>
            <p:cNvPr id="22" name="AutoShape 47"/>
            <p:cNvSpPr>
              <a:spLocks noChangeArrowheads="1"/>
            </p:cNvSpPr>
            <p:nvPr/>
          </p:nvSpPr>
          <p:spPr bwMode="auto">
            <a:xfrm>
              <a:off x="2666892" y="5242069"/>
              <a:ext cx="2363788" cy="398463"/>
            </a:xfrm>
            <a:prstGeom prst="flowChartTerminator">
              <a:avLst/>
            </a:prstGeom>
            <a:solidFill>
              <a:srgbClr val="FFFFFF"/>
            </a:solidFill>
            <a:ln w="15875">
              <a:solidFill>
                <a:srgbClr val="00000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833" kern="0">
                <a:solidFill>
                  <a:srgbClr val="FFFF00"/>
                </a:solidFill>
              </a:endParaRPr>
            </a:p>
          </p:txBody>
        </p:sp>
        <p:sp>
          <p:nvSpPr>
            <p:cNvPr id="23" name="AutoShape 48"/>
            <p:cNvSpPr>
              <a:spLocks noChangeArrowheads="1"/>
            </p:cNvSpPr>
            <p:nvPr/>
          </p:nvSpPr>
          <p:spPr bwMode="auto">
            <a:xfrm>
              <a:off x="2941530" y="5283344"/>
              <a:ext cx="639762" cy="30003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58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33" kern="0">
                <a:solidFill>
                  <a:srgbClr val="FFFF00"/>
                </a:solidFill>
                <a:latin typeface="Times New Roman"/>
              </a:endParaRPr>
            </a:p>
          </p:txBody>
        </p:sp>
        <p:sp>
          <p:nvSpPr>
            <p:cNvPr id="24" name="Text Box 49"/>
            <p:cNvSpPr txBox="1">
              <a:spLocks noChangeArrowheads="1"/>
            </p:cNvSpPr>
            <p:nvPr/>
          </p:nvSpPr>
          <p:spPr bwMode="auto">
            <a:xfrm>
              <a:off x="2890730" y="5264294"/>
              <a:ext cx="550536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data</a:t>
              </a:r>
            </a:p>
          </p:txBody>
        </p:sp>
        <p:sp>
          <p:nvSpPr>
            <p:cNvPr id="25" name="Text Box 50"/>
            <p:cNvSpPr txBox="1">
              <a:spLocks noChangeArrowheads="1"/>
            </p:cNvSpPr>
            <p:nvPr/>
          </p:nvSpPr>
          <p:spPr bwMode="auto">
            <a:xfrm>
              <a:off x="3557480" y="5254769"/>
              <a:ext cx="681037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Sitting</a:t>
              </a:r>
            </a:p>
          </p:txBody>
        </p:sp>
        <p:sp>
          <p:nvSpPr>
            <p:cNvPr id="26" name="Text Box 51"/>
            <p:cNvSpPr txBox="1">
              <a:spLocks noChangeArrowheads="1"/>
            </p:cNvSpPr>
            <p:nvPr/>
          </p:nvSpPr>
          <p:spPr bwMode="auto">
            <a:xfrm>
              <a:off x="4657617" y="4754708"/>
              <a:ext cx="1323975" cy="603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PatientPosition</a:t>
              </a:r>
            </a:p>
          </p:txBody>
        </p:sp>
        <p:sp>
          <p:nvSpPr>
            <p:cNvPr id="27" name="AutoShape 52"/>
            <p:cNvSpPr>
              <a:spLocks noChangeArrowheads="1"/>
            </p:cNvSpPr>
            <p:nvPr/>
          </p:nvSpPr>
          <p:spPr bwMode="auto">
            <a:xfrm>
              <a:off x="2309705" y="4807094"/>
              <a:ext cx="2324100" cy="292100"/>
            </a:xfrm>
            <a:prstGeom prst="flowChartTerminator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FFFF">
                    <a:gamma/>
                    <a:shade val="76078"/>
                    <a:invGamma/>
                  </a:srgbClr>
                </a:gs>
              </a:gsLst>
              <a:lin ang="0" scaled="1"/>
            </a:gradFill>
            <a:ln w="15875">
              <a:solidFill>
                <a:srgbClr val="00000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76197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33" kern="0">
                <a:solidFill>
                  <a:srgbClr val="FFFF00"/>
                </a:solidFill>
                <a:latin typeface="Times New Roman"/>
              </a:endParaRPr>
            </a:p>
          </p:txBody>
        </p:sp>
        <p:sp>
          <p:nvSpPr>
            <p:cNvPr id="28" name="Text Box 53"/>
            <p:cNvSpPr txBox="1">
              <a:spLocks noChangeArrowheads="1"/>
            </p:cNvSpPr>
            <p:nvPr/>
          </p:nvSpPr>
          <p:spPr bwMode="auto">
            <a:xfrm>
              <a:off x="2417655" y="4780107"/>
              <a:ext cx="1343060" cy="356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76197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333" kern="0">
                  <a:solidFill>
                    <a:srgbClr val="00000A"/>
                  </a:solidFill>
                  <a:latin typeface="Arial Narrow" pitchFamily="34" charset="0"/>
                </a:rPr>
                <a:t>PatientPosition</a:t>
              </a:r>
            </a:p>
          </p:txBody>
        </p:sp>
      </p:grpSp>
      <p:cxnSp>
        <p:nvCxnSpPr>
          <p:cNvPr id="29" name="Straight Arrow Connector 28"/>
          <p:cNvCxnSpPr/>
          <p:nvPr/>
        </p:nvCxnSpPr>
        <p:spPr bwMode="auto">
          <a:xfrm flipH="1" flipV="1">
            <a:off x="5555612" y="3686307"/>
            <a:ext cx="1277779" cy="2969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5527105" y="4118120"/>
            <a:ext cx="1306286" cy="38728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907289" y="3847567"/>
            <a:ext cx="156966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00000A"/>
                </a:solidFill>
              </a:defRPr>
            </a:lvl1pPr>
          </a:lstStyle>
          <a:p>
            <a:r>
              <a:rPr lang="en-US" dirty="0"/>
              <a:t>SNOMED CT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 flipV="1">
            <a:off x="5514212" y="2078361"/>
            <a:ext cx="990002" cy="24269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614399" y="2224891"/>
            <a:ext cx="90281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A"/>
                </a:solidFill>
              </a:rPr>
              <a:t>LOINC</a:t>
            </a:r>
            <a:endParaRPr lang="en-US" sz="2000" dirty="0">
              <a:solidFill>
                <a:srgbClr val="00000A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H="1">
            <a:off x="5778500" y="2475839"/>
            <a:ext cx="772419" cy="66580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8575427" y="5068781"/>
            <a:ext cx="367622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8355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39" y="63082"/>
            <a:ext cx="8710246" cy="743858"/>
          </a:xfrm>
        </p:spPr>
        <p:txBody>
          <a:bodyPr>
            <a:normAutofit/>
          </a:bodyPr>
          <a:lstStyle/>
          <a:p>
            <a:r>
              <a:rPr lang="en-US" sz="3600" dirty="0"/>
              <a:t>Preferred Strategy – Full Interoperability</a:t>
            </a:r>
          </a:p>
        </p:txBody>
      </p:sp>
      <p:sp>
        <p:nvSpPr>
          <p:cNvPr id="3" name="Oval 2"/>
          <p:cNvSpPr/>
          <p:nvPr/>
        </p:nvSpPr>
        <p:spPr>
          <a:xfrm>
            <a:off x="2032000" y="4465476"/>
            <a:ext cx="889000" cy="9249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2009421" y="2286000"/>
            <a:ext cx="848079" cy="6985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2557" y="4508500"/>
            <a:ext cx="2686761" cy="81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Local databases,</a:t>
            </a:r>
          </a:p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CDA, HL7 V.2, etc.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87500" y="4318000"/>
            <a:ext cx="64770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16000" y="4000500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905000" y="3158028"/>
            <a:ext cx="1079500" cy="905973"/>
            <a:chOff x="1632" y="1248"/>
            <a:chExt cx="2682" cy="2286"/>
          </a:xfrm>
        </p:grpSpPr>
        <p:sp>
          <p:nvSpPr>
            <p:cNvPr id="12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3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4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575525" y="3111500"/>
            <a:ext cx="1669175" cy="11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Term and</a:t>
            </a:r>
          </a:p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Structure</a:t>
            </a:r>
          </a:p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Translators</a:t>
            </a:r>
          </a:p>
        </p:txBody>
      </p:sp>
      <p:sp>
        <p:nvSpPr>
          <p:cNvPr id="16" name="Oval 15"/>
          <p:cNvSpPr/>
          <p:nvPr/>
        </p:nvSpPr>
        <p:spPr>
          <a:xfrm>
            <a:off x="1841500" y="1016000"/>
            <a:ext cx="2231913" cy="76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33" dirty="0">
                <a:solidFill>
                  <a:prstClr val="white"/>
                </a:solidFill>
              </a:rPr>
              <a:t>Application 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587500" y="3111500"/>
            <a:ext cx="64770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87500" y="2095500"/>
            <a:ext cx="64770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92598" y="2138734"/>
            <a:ext cx="2342308" cy="810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67" dirty="0">
                <a:solidFill>
                  <a:prstClr val="black"/>
                </a:solidFill>
                <a:cs typeface="Aharoni" panose="02010803020104030203" pitchFamily="2" charset="-79"/>
              </a:rPr>
              <a:t>Standard Structure</a:t>
            </a:r>
          </a:p>
          <a:p>
            <a:pPr algn="ctr"/>
            <a:r>
              <a:rPr lang="en-US" sz="1667" u="sng" dirty="0">
                <a:solidFill>
                  <a:prstClr val="black"/>
                </a:solidFill>
                <a:cs typeface="Aharoni" panose="02010803020104030203" pitchFamily="2" charset="-79"/>
              </a:rPr>
              <a:t>AND</a:t>
            </a:r>
            <a:r>
              <a:rPr lang="en-US" sz="1667" dirty="0">
                <a:solidFill>
                  <a:prstClr val="black"/>
                </a:solidFill>
                <a:cs typeface="Aharoni" panose="02010803020104030203" pitchFamily="2" charset="-79"/>
              </a:rPr>
              <a:t> Standard Terms</a:t>
            </a:r>
          </a:p>
          <a:p>
            <a:pPr algn="ctr"/>
            <a:r>
              <a:rPr lang="en-US" sz="1333" dirty="0">
                <a:solidFill>
                  <a:prstClr val="black"/>
                </a:solidFill>
                <a:cs typeface="Aharoni" panose="02010803020104030203" pitchFamily="2" charset="-79"/>
              </a:rPr>
              <a:t>(As defined by CIMI Models)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2766" y="1016000"/>
            <a:ext cx="1646605" cy="810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Application</a:t>
            </a:r>
          </a:p>
          <a:p>
            <a:r>
              <a:rPr lang="en-US" sz="2333" dirty="0">
                <a:solidFill>
                  <a:prstClr val="black"/>
                </a:solidFill>
                <a:cs typeface="Aharoni" panose="02010803020104030203" pitchFamily="2" charset="-79"/>
              </a:rPr>
              <a:t> and User</a:t>
            </a:r>
          </a:p>
        </p:txBody>
      </p:sp>
      <p:pic>
        <p:nvPicPr>
          <p:cNvPr id="1030" name="Picture 6" descr="C:\Users\coshuff\AppData\Local\Microsoft\Windows\Temporary Internet Files\Content.IE5\7VL2K6HY\MP9004486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1079500"/>
            <a:ext cx="9525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3" idx="0"/>
          </p:cNvCxnSpPr>
          <p:nvPr/>
        </p:nvCxnSpPr>
        <p:spPr>
          <a:xfrm flipV="1">
            <a:off x="2476500" y="4000501"/>
            <a:ext cx="0" cy="464975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413000" y="2984500"/>
            <a:ext cx="0" cy="45298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503515" y="1811090"/>
            <a:ext cx="240493" cy="411411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6"/>
          </p:cNvCxnSpPr>
          <p:nvPr/>
        </p:nvCxnSpPr>
        <p:spPr>
          <a:xfrm>
            <a:off x="4073413" y="1397000"/>
            <a:ext cx="689087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40000" y="4007533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3429000" y="3165060"/>
            <a:ext cx="1079500" cy="905973"/>
            <a:chOff x="1632" y="1248"/>
            <a:chExt cx="2682" cy="2286"/>
          </a:xfrm>
        </p:grpSpPr>
        <p:sp>
          <p:nvSpPr>
            <p:cNvPr id="2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92D05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0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1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H="1" flipV="1">
            <a:off x="4000501" y="4007534"/>
            <a:ext cx="8624" cy="53943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937000" y="2991533"/>
            <a:ext cx="0" cy="45298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4826000" y="3190089"/>
            <a:ext cx="1079500" cy="905973"/>
            <a:chOff x="1632" y="1248"/>
            <a:chExt cx="2682" cy="2286"/>
          </a:xfrm>
        </p:grpSpPr>
        <p:sp>
          <p:nvSpPr>
            <p:cNvPr id="3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8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9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21CC9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76200" tIns="38100" rIns="76200" bIns="3810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sz="1500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34" name="Hexagon 33"/>
          <p:cNvSpPr/>
          <p:nvPr/>
        </p:nvSpPr>
        <p:spPr>
          <a:xfrm>
            <a:off x="3533421" y="2286000"/>
            <a:ext cx="848079" cy="6985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5397501" y="4032562"/>
            <a:ext cx="8624" cy="53943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3048001" y="1811090"/>
            <a:ext cx="519164" cy="499939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334000" y="3016561"/>
            <a:ext cx="0" cy="45298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Hexagon 42"/>
          <p:cNvSpPr/>
          <p:nvPr/>
        </p:nvSpPr>
        <p:spPr>
          <a:xfrm>
            <a:off x="4930421" y="2311028"/>
            <a:ext cx="848079" cy="6985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3619500" y="1714500"/>
            <a:ext cx="1333500" cy="72352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rapezoid 58"/>
          <p:cNvSpPr/>
          <p:nvPr/>
        </p:nvSpPr>
        <p:spPr>
          <a:xfrm>
            <a:off x="3683000" y="4572000"/>
            <a:ext cx="639735" cy="843496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60" name="Hexagon 59"/>
          <p:cNvSpPr/>
          <p:nvPr/>
        </p:nvSpPr>
        <p:spPr>
          <a:xfrm>
            <a:off x="4990204" y="4644498"/>
            <a:ext cx="848079" cy="698500"/>
          </a:xfrm>
          <a:prstGeom prst="hexagon">
            <a:avLst/>
          </a:prstGeom>
          <a:solidFill>
            <a:srgbClr val="F21C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1206500" y="2484983"/>
            <a:ext cx="317500" cy="2341017"/>
          </a:xfrm>
          <a:prstGeom prst="curvedRightArrow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9672" y="2819576"/>
            <a:ext cx="492443" cy="1688924"/>
          </a:xfrm>
          <a:prstGeom prst="rect">
            <a:avLst/>
          </a:prstGeom>
          <a:solidFill>
            <a:schemeClr val="bg1"/>
          </a:solidFill>
        </p:spPr>
        <p:txBody>
          <a:bodyPr vert="vert270"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cs typeface="Aharoni" panose="02010803020104030203" pitchFamily="2" charset="-79"/>
              </a:rPr>
              <a:t>Requirements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135222" y="5150842"/>
            <a:ext cx="891426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prstClr val="white"/>
                </a:solidFill>
              </a:rPr>
              <a:t>50</a:t>
            </a:r>
            <a:endParaRPr lang="en-US" sz="3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1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9647"/>
            <a:ext cx="8042276" cy="906815"/>
          </a:xfrm>
        </p:spPr>
        <p:txBody>
          <a:bodyPr/>
          <a:lstStyle/>
          <a:p>
            <a:r>
              <a:rPr lang="en-US" sz="4000" dirty="0" smtClean="0"/>
              <a:t>Reasons to do it on the server side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 writing the translation is most likely to understand the meaning of the data in their own database.</a:t>
            </a:r>
          </a:p>
          <a:p>
            <a:r>
              <a:rPr lang="en-US" dirty="0" smtClean="0"/>
              <a:t>The person writing the translation only has to understand their own data and the preferred model.</a:t>
            </a:r>
          </a:p>
          <a:p>
            <a:pPr lvl="1"/>
            <a:r>
              <a:rPr lang="en-US" dirty="0" smtClean="0"/>
              <a:t>They can optimize query execution for their own system</a:t>
            </a:r>
          </a:p>
          <a:p>
            <a:r>
              <a:rPr lang="en-US" dirty="0" smtClean="0"/>
              <a:t>The query for the data is simpler.  If the application has to write a query that will work for all shapes, the query will be inefficient to process by every system.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45838" y="5068781"/>
            <a:ext cx="891426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 smtClean="0">
                <a:solidFill>
                  <a:prstClr val="white"/>
                </a:solidFill>
              </a:rPr>
              <a:t>51</a:t>
            </a:r>
            <a:endParaRPr lang="en-US" sz="3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7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516" y="112444"/>
            <a:ext cx="6074192" cy="670278"/>
          </a:xfrm>
        </p:spPr>
        <p:txBody>
          <a:bodyPr>
            <a:normAutofit/>
          </a:bodyPr>
          <a:lstStyle/>
          <a:p>
            <a:r>
              <a:rPr lang="en-US" sz="3000" dirty="0"/>
              <a:t>Current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8246" y="1034080"/>
            <a:ext cx="8616462" cy="289919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000" dirty="0"/>
              <a:t>Each EHR vendor uses a proprietary database schema, proprietary models and unique terminology to represent clinical data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Some standardization of codes is now occurring, but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Data is not consistent vendor to vendor, or even organization to organization within the same vendor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2000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000" dirty="0" smtClean="0"/>
              <a:t>This </a:t>
            </a:r>
            <a:r>
              <a:rPr lang="en-US" sz="2000" dirty="0"/>
              <a:t>means that: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Sharing data is difficult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Sharing executable software across vendors is impossible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Each useful application is created or re-created on each different platform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There are unmet needs for health care applications and decision support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Software costs are higher than they need to be</a:t>
            </a:r>
          </a:p>
        </p:txBody>
      </p:sp>
      <p:sp>
        <p:nvSpPr>
          <p:cNvPr id="4" name="Rectangle 3"/>
          <p:cNvSpPr/>
          <p:nvPr/>
        </p:nvSpPr>
        <p:spPr>
          <a:xfrm>
            <a:off x="8575427" y="5068781"/>
            <a:ext cx="367622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>
                <a:solidFill>
                  <a:schemeClr val="bg1"/>
                </a:solidFill>
              </a:rPr>
              <a:t>6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8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</a:t>
            </a:r>
            <a:r>
              <a:rPr lang="en-US" dirty="0"/>
              <a:t>E</a:t>
            </a:r>
            <a:r>
              <a:rPr lang="en-US" dirty="0" smtClean="0"/>
              <a:t>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Standards are defined that enable “truly” interoperable systems using standards based services</a:t>
            </a:r>
          </a:p>
          <a:p>
            <a:r>
              <a:rPr lang="en-US" dirty="0" smtClean="0"/>
              <a:t>Old and new EHR vendors: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 standards based services </a:t>
            </a:r>
            <a:r>
              <a:rPr lang="en-US" dirty="0"/>
              <a:t>(HL7 FHIR</a:t>
            </a:r>
            <a:r>
              <a:rPr lang="en-US" dirty="0" smtClean="0"/>
              <a:t>®)</a:t>
            </a:r>
            <a:endParaRPr lang="en-US" dirty="0"/>
          </a:p>
          <a:p>
            <a:pPr lvl="1"/>
            <a:r>
              <a:rPr lang="en-US" dirty="0" smtClean="0"/>
              <a:t>Support SMART® applications</a:t>
            </a:r>
          </a:p>
          <a:p>
            <a:r>
              <a:rPr lang="en-US" dirty="0" smtClean="0"/>
              <a:t>Thousands of people develop software that runs on truly interoperable platforms</a:t>
            </a:r>
            <a:endParaRPr lang="en-US" dirty="0"/>
          </a:p>
          <a:p>
            <a:pPr lvl="1"/>
            <a:r>
              <a:rPr lang="en-US" dirty="0" smtClean="0"/>
              <a:t>Open source, academics, and for profit developers</a:t>
            </a:r>
          </a:p>
          <a:p>
            <a:pPr lvl="1"/>
            <a:r>
              <a:rPr lang="en-US" dirty="0" smtClean="0"/>
              <a:t>Apps, including clinical decision support algorithms, are for sale in a vendor neutral app store</a:t>
            </a:r>
          </a:p>
          <a:p>
            <a:pPr lvl="1"/>
            <a:r>
              <a:rPr lang="en-US" dirty="0" smtClean="0"/>
              <a:t>Apps </a:t>
            </a:r>
            <a:r>
              <a:rPr lang="en-US" dirty="0"/>
              <a:t>can be certified as HSPC compliant</a:t>
            </a:r>
          </a:p>
          <a:p>
            <a:pPr lvl="1"/>
            <a:r>
              <a:rPr lang="en-US" dirty="0"/>
              <a:t>Platform vendors certify apps as safe for use in their platform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575427" y="5068781"/>
            <a:ext cx="367622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>
                <a:solidFill>
                  <a:schemeClr val="bg1"/>
                </a:solidFill>
              </a:rPr>
              <a:t>7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6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Ecosystem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People buy a patient data platform</a:t>
            </a:r>
          </a:p>
          <a:p>
            <a:pPr lvl="1"/>
            <a:r>
              <a:rPr lang="en-US" dirty="0" smtClean="0"/>
              <a:t>Includes auditing, security, authorization, patient selection, etc.</a:t>
            </a:r>
          </a:p>
          <a:p>
            <a:pPr lvl="1"/>
            <a:r>
              <a:rPr lang="en-US" dirty="0" smtClean="0"/>
              <a:t>May include some core apps: order entry, results review, notification, etc.</a:t>
            </a:r>
          </a:p>
          <a:p>
            <a:r>
              <a:rPr lang="en-US" dirty="0" smtClean="0"/>
              <a:t>People buy the apps they need</a:t>
            </a:r>
          </a:p>
          <a:p>
            <a:r>
              <a:rPr lang="en-US" dirty="0" smtClean="0"/>
              <a:t>There is also a marketplace for sharing knowledge, especially protocols, workflows, order sets, ontologies</a:t>
            </a:r>
          </a:p>
          <a:p>
            <a:r>
              <a:rPr lang="en-US" dirty="0" smtClean="0"/>
              <a:t>Patients receive better care at a lower cost because lower cost higher quality apps are available as driven by market forces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575427" y="5068781"/>
            <a:ext cx="367622" cy="538609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>
                <a:solidFill>
                  <a:schemeClr val="bg1"/>
                </a:solidFill>
              </a:rPr>
              <a:t>8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7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15132"/>
            <a:ext cx="6858000" cy="952500"/>
          </a:xfrm>
        </p:spPr>
        <p:txBody>
          <a:bodyPr>
            <a:normAutofit/>
          </a:bodyPr>
          <a:lstStyle/>
          <a:p>
            <a:r>
              <a:rPr lang="en-US" sz="4000" dirty="0"/>
              <a:t>“True Interoperability”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Data shared through standard messages</a:t>
            </a:r>
          </a:p>
          <a:p>
            <a:r>
              <a:rPr lang="en-US" sz="3000" dirty="0"/>
              <a:t>Data accessed via standard services</a:t>
            </a:r>
          </a:p>
          <a:p>
            <a:r>
              <a:rPr lang="en-US" sz="3000" dirty="0"/>
              <a:t>The data has a standard logical structure</a:t>
            </a:r>
          </a:p>
          <a:p>
            <a:pPr lvl="1"/>
            <a:r>
              <a:rPr lang="en-US" sz="2833" dirty="0"/>
              <a:t>Standard information models</a:t>
            </a:r>
          </a:p>
          <a:p>
            <a:pPr lvl="1"/>
            <a:r>
              <a:rPr lang="en-US" sz="2833" dirty="0"/>
              <a:t>Standard terminology</a:t>
            </a:r>
          </a:p>
          <a:p>
            <a:r>
              <a:rPr lang="en-US" sz="3000" dirty="0"/>
              <a:t>Sharing of applications, data, information, and knowledge </a:t>
            </a:r>
          </a:p>
        </p:txBody>
      </p:sp>
      <p:sp>
        <p:nvSpPr>
          <p:cNvPr id="6" name="Rectangle 5"/>
          <p:cNvSpPr/>
          <p:nvPr/>
        </p:nvSpPr>
        <p:spPr>
          <a:xfrm>
            <a:off x="8538688" y="5137723"/>
            <a:ext cx="397866" cy="553998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r>
              <a:rPr lang="en-US" sz="3000" dirty="0">
                <a:solidFill>
                  <a:schemeClr val="bg1"/>
                </a:solidFill>
              </a:rPr>
              <a:t>9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41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80037</TotalTime>
  <Words>1853</Words>
  <Application>Microsoft Office PowerPoint</Application>
  <PresentationFormat>On-screen Show (16:10)</PresentationFormat>
  <Paragraphs>504</Paragraphs>
  <Slides>51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4" baseType="lpstr">
      <vt:lpstr>Aharoni</vt:lpstr>
      <vt:lpstr>Arial</vt:lpstr>
      <vt:lpstr>Arial Narrow</vt:lpstr>
      <vt:lpstr>Calibri</vt:lpstr>
      <vt:lpstr>Helvetica Neue Light</vt:lpstr>
      <vt:lpstr>Monotype Sorts</vt:lpstr>
      <vt:lpstr>News Gothic MT</vt:lpstr>
      <vt:lpstr>Times New Roman</vt:lpstr>
      <vt:lpstr>Trebuchet MS</vt:lpstr>
      <vt:lpstr>Verdana</vt:lpstr>
      <vt:lpstr>Wingdings</vt:lpstr>
      <vt:lpstr>Wingdings 2</vt:lpstr>
      <vt:lpstr>Breeze</vt:lpstr>
      <vt:lpstr>PowerPoint Presentation</vt:lpstr>
      <vt:lpstr>PowerPoint Presentation</vt:lpstr>
      <vt:lpstr>Outline</vt:lpstr>
      <vt:lpstr>Why?</vt:lpstr>
      <vt:lpstr>Graphic Presentation of a Detailed Clinical Model</vt:lpstr>
      <vt:lpstr>Current Situation</vt:lpstr>
      <vt:lpstr>The Future Ecosystem</vt:lpstr>
      <vt:lpstr>The Future Ecosystem (2)</vt:lpstr>
      <vt:lpstr>“True Interoperability”</vt:lpstr>
      <vt:lpstr>PowerPoint Presentation</vt:lpstr>
      <vt:lpstr>PowerPoint Presentation</vt:lpstr>
      <vt:lpstr>Apps that enable data sharing…</vt:lpstr>
      <vt:lpstr>The path to interoperability</vt:lpstr>
      <vt:lpstr>What is HL7 FHIR©®?</vt:lpstr>
      <vt:lpstr>FHIR: Core Resources</vt:lpstr>
      <vt:lpstr>PowerPoint Presentation</vt:lpstr>
      <vt:lpstr>Profile for “Blood pressure”</vt:lpstr>
      <vt:lpstr>What if we use different models?</vt:lpstr>
      <vt:lpstr>Too many ways to say the same thing</vt:lpstr>
      <vt:lpstr>Implications of different models</vt:lpstr>
      <vt:lpstr>LOINC Codes for Weight</vt:lpstr>
      <vt:lpstr>LOINC and SNOMED CT</vt:lpstr>
      <vt:lpstr>Graphic Presentation of a Detailed Clinical Model</vt:lpstr>
      <vt:lpstr>The General Pattern</vt:lpstr>
      <vt:lpstr>CIMI</vt:lpstr>
      <vt:lpstr>CIMI Goals</vt:lpstr>
      <vt:lpstr>PowerPoint Presentation</vt:lpstr>
      <vt:lpstr>The danger</vt:lpstr>
      <vt:lpstr>The danger</vt:lpstr>
      <vt:lpstr>Healthcare Services Platform Consortium  MISSION</vt:lpstr>
      <vt:lpstr>Membership</vt:lpstr>
      <vt:lpstr>HSPC Goals</vt:lpstr>
      <vt:lpstr>HSPC Goals (2)</vt:lpstr>
      <vt:lpstr>HSPC Goals (3)</vt:lpstr>
      <vt:lpstr>Plans for this Meeting</vt:lpstr>
      <vt:lpstr>Appendix</vt:lpstr>
      <vt:lpstr>The Value of “Truly” Interoperable Systems</vt:lpstr>
      <vt:lpstr>Decision Support Modules</vt:lpstr>
      <vt:lpstr>We can’t keep up!</vt:lpstr>
      <vt:lpstr>The cost of medical software</vt:lpstr>
      <vt:lpstr>Apps that enable data sharing…</vt:lpstr>
      <vt:lpstr>PowerPoint Presentation</vt:lpstr>
      <vt:lpstr>The start of a Learning Healthcare System is accurate, computable, data.</vt:lpstr>
      <vt:lpstr>More Reasons</vt:lpstr>
      <vt:lpstr>Pre and Post Coordination </vt:lpstr>
      <vt:lpstr>IsoSemantic Models – Example of Problem</vt:lpstr>
      <vt:lpstr>Data Comes in Different Shapes and Colors</vt:lpstr>
      <vt:lpstr>Data Standardized in the Service</vt:lpstr>
      <vt:lpstr>Partial Interoperability</vt:lpstr>
      <vt:lpstr>Preferred Strategy – Full Interoperability</vt:lpstr>
      <vt:lpstr>Reasons to do it on the server side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HSPC Tier 1 vs. Tier 2 Technical Specification</dc:title>
  <dc:creator>Rick Freeman</dc:creator>
  <cp:lastModifiedBy>Stan Huff</cp:lastModifiedBy>
  <cp:revision>286</cp:revision>
  <dcterms:created xsi:type="dcterms:W3CDTF">2015-02-03T21:55:03Z</dcterms:created>
  <dcterms:modified xsi:type="dcterms:W3CDTF">2016-07-23T18:58:38Z</dcterms:modified>
</cp:coreProperties>
</file>