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51"/>
  </p:notesMasterIdLst>
  <p:sldIdLst>
    <p:sldId id="268" r:id="rId2"/>
    <p:sldId id="313" r:id="rId3"/>
    <p:sldId id="336" r:id="rId4"/>
    <p:sldId id="348" r:id="rId5"/>
    <p:sldId id="350" r:id="rId6"/>
    <p:sldId id="351" r:id="rId7"/>
    <p:sldId id="394" r:id="rId8"/>
    <p:sldId id="393" r:id="rId9"/>
    <p:sldId id="395" r:id="rId10"/>
    <p:sldId id="396" r:id="rId11"/>
    <p:sldId id="397" r:id="rId12"/>
    <p:sldId id="386" r:id="rId13"/>
    <p:sldId id="387" r:id="rId14"/>
    <p:sldId id="391" r:id="rId15"/>
    <p:sldId id="385" r:id="rId16"/>
    <p:sldId id="413" r:id="rId17"/>
    <p:sldId id="432" r:id="rId18"/>
    <p:sldId id="417" r:id="rId19"/>
    <p:sldId id="429" r:id="rId20"/>
    <p:sldId id="414" r:id="rId21"/>
    <p:sldId id="415" r:id="rId22"/>
    <p:sldId id="416" r:id="rId23"/>
    <p:sldId id="404" r:id="rId24"/>
    <p:sldId id="357" r:id="rId25"/>
    <p:sldId id="406" r:id="rId26"/>
    <p:sldId id="384" r:id="rId27"/>
    <p:sldId id="353" r:id="rId28"/>
    <p:sldId id="354" r:id="rId29"/>
    <p:sldId id="355" r:id="rId30"/>
    <p:sldId id="407" r:id="rId31"/>
    <p:sldId id="408" r:id="rId32"/>
    <p:sldId id="409" r:id="rId33"/>
    <p:sldId id="410" r:id="rId34"/>
    <p:sldId id="411" r:id="rId35"/>
    <p:sldId id="412" r:id="rId36"/>
    <p:sldId id="418" r:id="rId37"/>
    <p:sldId id="419" r:id="rId38"/>
    <p:sldId id="420" r:id="rId39"/>
    <p:sldId id="421" r:id="rId40"/>
    <p:sldId id="422" r:id="rId41"/>
    <p:sldId id="423" r:id="rId42"/>
    <p:sldId id="424" r:id="rId43"/>
    <p:sldId id="425" r:id="rId44"/>
    <p:sldId id="426" r:id="rId45"/>
    <p:sldId id="427" r:id="rId46"/>
    <p:sldId id="428" r:id="rId47"/>
    <p:sldId id="430" r:id="rId48"/>
    <p:sldId id="431" r:id="rId49"/>
    <p:sldId id="356" r:id="rId5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to HSPC" id="{99FB66D1-85F3-1D42-A47C-0C8FE10E7542}">
          <p14:sldIdLst>
            <p14:sldId id="268"/>
            <p14:sldId id="313"/>
            <p14:sldId id="336"/>
            <p14:sldId id="348"/>
            <p14:sldId id="350"/>
            <p14:sldId id="351"/>
            <p14:sldId id="394"/>
            <p14:sldId id="393"/>
            <p14:sldId id="395"/>
            <p14:sldId id="396"/>
            <p14:sldId id="397"/>
            <p14:sldId id="386"/>
            <p14:sldId id="387"/>
            <p14:sldId id="391"/>
            <p14:sldId id="385"/>
            <p14:sldId id="413"/>
            <p14:sldId id="432"/>
            <p14:sldId id="417"/>
            <p14:sldId id="429"/>
            <p14:sldId id="414"/>
            <p14:sldId id="415"/>
            <p14:sldId id="416"/>
            <p14:sldId id="404"/>
            <p14:sldId id="357"/>
            <p14:sldId id="406"/>
            <p14:sldId id="384"/>
            <p14:sldId id="353"/>
            <p14:sldId id="354"/>
            <p14:sldId id="355"/>
            <p14:sldId id="407"/>
            <p14:sldId id="408"/>
            <p14:sldId id="409"/>
            <p14:sldId id="410"/>
            <p14:sldId id="411"/>
            <p14:sldId id="412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30"/>
            <p14:sldId id="431"/>
            <p14:sldId id="3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2424" autoAdjust="0"/>
  </p:normalViewPr>
  <p:slideViewPr>
    <p:cSldViewPr snapToGrid="0" snapToObjects="1">
      <p:cViewPr varScale="1">
        <p:scale>
          <a:sx n="64" d="100"/>
          <a:sy n="64" d="100"/>
        </p:scale>
        <p:origin x="72" y="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80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E0FE9-243C-E546-8426-10D7A473A3DC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B705F-109E-F247-B567-3A0F399E2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7FD0C-5575-0A47-BA80-48A09A88182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7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26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06388" y="930275"/>
            <a:ext cx="7439026" cy="4649788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/>
            <a:endParaRPr 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4C392C-CF25-4218-ACAE-9C8DD81A43E4}" type="slidenum">
              <a:rPr lang="en-US" smtClean="0"/>
              <a:pPr/>
              <a:t>36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6429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7FD0C-5575-0A47-BA80-48A09A88182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69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5B1C0A-C663-4B45-A7CB-A8DB35234E6C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LOINC Axes</a:t>
            </a:r>
          </a:p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What a Challenge Is.</a:t>
            </a:r>
          </a:p>
        </p:txBody>
      </p:sp>
    </p:spTree>
    <p:extLst>
      <p:ext uri="{BB962C8B-B14F-4D97-AF65-F5344CB8AC3E}">
        <p14:creationId xmlns:p14="http://schemas.microsoft.com/office/powerpoint/2010/main" val="3245389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7FD0C-5575-0A47-BA80-48A09A88182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83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6388" y="930275"/>
            <a:ext cx="7439026" cy="4649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AC86-0C6D-4FC6-85B9-12330B04296B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585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716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 defTabSz="981716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 defTabSz="981716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 defTabSz="981716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 defTabSz="981716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defTabSz="98171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defTabSz="98171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defTabSz="98171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defTabSz="98171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47CE1A-D59D-4A65-B673-C6F6C04F5CC7}" type="slidenum">
              <a:rPr lang="en-US" altLang="en-US" sz="1400">
                <a:latin typeface="Arial" panose="020B0604020202020204" pitchFamily="34" charset="0"/>
              </a:rPr>
              <a:pPr/>
              <a:t>43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36600"/>
            <a:ext cx="5889625" cy="3681413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2745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716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 defTabSz="981716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 defTabSz="981716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 defTabSz="981716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 defTabSz="981716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defTabSz="98171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defTabSz="98171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defTabSz="98171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defTabSz="98171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1822D39-A7EF-4DF9-A642-AD95A7C72FAC}" type="slidenum">
              <a:rPr lang="en-US" altLang="en-US" sz="1400">
                <a:latin typeface="Arial" panose="020B0604020202020204" pitchFamily="34" charset="0"/>
              </a:rPr>
              <a:pPr/>
              <a:t>44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36600"/>
            <a:ext cx="5889625" cy="3681413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25527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079501"/>
            <a:ext cx="6487668" cy="2627406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270000"/>
            <a:ext cx="6498158" cy="1437389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3" y="2749177"/>
            <a:ext cx="6498159" cy="7638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9893"/>
            <a:ext cx="4079545" cy="968376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489880"/>
            <a:ext cx="4079545" cy="3100127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299493"/>
            <a:ext cx="3657600" cy="4431731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06919"/>
            <a:ext cx="1524000" cy="46460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06919"/>
            <a:ext cx="6689726" cy="464608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2"/>
          <p:cNvSpPr>
            <a:spLocks noGrp="1"/>
          </p:cNvSpPr>
          <p:nvPr>
            <p:ph sz="quarter" idx="10"/>
          </p:nvPr>
        </p:nvSpPr>
        <p:spPr>
          <a:xfrm>
            <a:off x="514484" y="1066800"/>
            <a:ext cx="6173808" cy="3810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810916" indent="-195784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959077" indent="-14816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14484" y="381000"/>
            <a:ext cx="8094548" cy="381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250"/>
              </a:spcAft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31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40" y="2794002"/>
            <a:ext cx="8416925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40" y="3975858"/>
            <a:ext cx="8416925" cy="810559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02948"/>
            <a:ext cx="8402040" cy="236405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7" y="2002621"/>
            <a:ext cx="8056563" cy="1135062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7" y="3113338"/>
            <a:ext cx="8056563" cy="1250156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1114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333501"/>
            <a:ext cx="3840480" cy="36195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333501"/>
            <a:ext cx="3840480" cy="36195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89647"/>
            <a:ext cx="8042276" cy="111413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211022"/>
            <a:ext cx="3840480" cy="625739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1956181"/>
            <a:ext cx="3840480" cy="2996821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211022"/>
            <a:ext cx="3840480" cy="625739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1956181"/>
            <a:ext cx="3840480" cy="2996821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509893"/>
            <a:ext cx="3840480" cy="968376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06917"/>
            <a:ext cx="3840480" cy="464608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489880"/>
            <a:ext cx="3840480" cy="3100127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111413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333501"/>
            <a:ext cx="8042276" cy="361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522972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5F50914-FEFD-3A40-BB88-C5BA0F26E548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60" y="5229723"/>
            <a:ext cx="484094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5229723"/>
            <a:ext cx="990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12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png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12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png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3020" y="2607652"/>
            <a:ext cx="747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 to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HSPC Model Development Process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91539" y="4505757"/>
            <a:ext cx="8042276" cy="263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None/>
            </a:pPr>
            <a:endParaRPr lang="en-US" sz="1600" dirty="0">
              <a:solidFill>
                <a:srgbClr val="595959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4366968"/>
            <a:ext cx="9144000" cy="270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None/>
            </a:pPr>
            <a:r>
              <a:rPr lang="en-US" sz="1600" dirty="0">
                <a:solidFill>
                  <a:srgbClr val="595959"/>
                </a:solidFill>
              </a:rPr>
              <a:t>7</a:t>
            </a:r>
            <a:r>
              <a:rPr lang="en-US" sz="1600" dirty="0" smtClean="0">
                <a:solidFill>
                  <a:srgbClr val="595959"/>
                </a:solidFill>
              </a:rPr>
              <a:t>/26/2016</a:t>
            </a:r>
            <a:endParaRPr lang="en-US" sz="1600" dirty="0">
              <a:solidFill>
                <a:srgbClr val="59595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06" y="1081030"/>
            <a:ext cx="5433164" cy="119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EHR Data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849124"/>
              </p:ext>
            </p:extLst>
          </p:nvPr>
        </p:nvGraphicFramePr>
        <p:xfrm>
          <a:off x="952500" y="1270000"/>
          <a:ext cx="7239000" cy="4017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838200"/>
                <a:gridCol w="2032000"/>
                <a:gridCol w="1587500"/>
                <a:gridCol w="1333500"/>
              </a:tblGrid>
              <a:tr h="30903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Date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Time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Event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12/25/2013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Myocardial</a:t>
                      </a:r>
                      <a:r>
                        <a:rPr lang="en-US" sz="1500" baseline="0" dirty="0" smtClean="0"/>
                        <a:t> Infarct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12/26/2013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08:00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2+ pedal</a:t>
                      </a:r>
                      <a:r>
                        <a:rPr lang="en-US" sz="1500" baseline="0" dirty="0" smtClean="0"/>
                        <a:t> edema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12/26/2013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08:00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Blood</a:t>
                      </a:r>
                      <a:r>
                        <a:rPr lang="en-US" sz="1500" baseline="0" dirty="0" smtClean="0"/>
                        <a:t> pressure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150/90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mmHg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 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12/26/2013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Lisinopril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 mg </a:t>
                      </a:r>
                      <a:r>
                        <a:rPr lang="en-US" sz="1500" dirty="0" err="1" smtClean="0"/>
                        <a:t>p.o.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once a day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12/26/2013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09:00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Temperature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37.5 degrees C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01/01/2014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10:00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Blood</a:t>
                      </a:r>
                      <a:r>
                        <a:rPr lang="en-US" sz="1500" baseline="0" dirty="0" smtClean="0"/>
                        <a:t> pressure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135/80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mmHg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 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01/02/2014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06:30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Surgery start time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01/02/2014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07:36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Blood</a:t>
                      </a:r>
                      <a:r>
                        <a:rPr lang="en-US" sz="1500" baseline="0" dirty="0" smtClean="0"/>
                        <a:t> pressure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80/50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mmHg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 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01/02/2014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07:50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Packed red cells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 unit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01/04/2014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08:00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Temperature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39.0 degrees C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01/04/2014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09:00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WBC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15.1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01/04/2014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11:25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Keflex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500</a:t>
                      </a:r>
                      <a:r>
                        <a:rPr lang="en-US" sz="1500" baseline="0" dirty="0" smtClean="0"/>
                        <a:t> mg </a:t>
                      </a:r>
                      <a:r>
                        <a:rPr lang="en-US" sz="1500" baseline="0" dirty="0" err="1" smtClean="0"/>
                        <a:t>p.o.</a:t>
                      </a:r>
                      <a:endParaRPr lang="en-US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04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49155"/>
            <a:ext cx="8042276" cy="1114130"/>
          </a:xfrm>
        </p:spPr>
        <p:txBody>
          <a:bodyPr/>
          <a:lstStyle/>
          <a:p>
            <a:r>
              <a:rPr lang="en-US" dirty="0" smtClean="0"/>
              <a:t>Many things can be derived from the EHR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9275" y="1693009"/>
            <a:ext cx="8042276" cy="36195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Accept primary data, then make the calculation/inference in the STS Database</a:t>
            </a:r>
          </a:p>
          <a:p>
            <a:pPr lvl="1"/>
            <a:r>
              <a:rPr lang="en-US" dirty="0"/>
              <a:t>Lowest Temperature (</a:t>
            </a:r>
            <a:r>
              <a:rPr lang="en-US" baseline="30000" dirty="0"/>
              <a:t>o </a:t>
            </a:r>
            <a:r>
              <a:rPr lang="en-US" dirty="0"/>
              <a:t>C): </a:t>
            </a:r>
          </a:p>
          <a:p>
            <a:pPr lvl="1"/>
            <a:r>
              <a:rPr lang="en-US" dirty="0"/>
              <a:t>Appropriate Antibiotic Selection: </a:t>
            </a:r>
            <a:r>
              <a:rPr lang="en-US" dirty="0">
                <a:sym typeface="Wingdings"/>
              </a:rPr>
              <a:t></a:t>
            </a:r>
            <a:r>
              <a:rPr lang="en-US" dirty="0"/>
              <a:t> Yes  </a:t>
            </a:r>
            <a:r>
              <a:rPr lang="en-US" dirty="0">
                <a:sym typeface="Wingdings"/>
              </a:rPr>
              <a:t></a:t>
            </a:r>
            <a:r>
              <a:rPr lang="en-US" dirty="0"/>
              <a:t> </a:t>
            </a:r>
            <a:r>
              <a:rPr lang="en-US" dirty="0" smtClean="0"/>
              <a:t>No</a:t>
            </a:r>
            <a:endParaRPr lang="en-US" dirty="0"/>
          </a:p>
          <a:p>
            <a:pPr lvl="1"/>
            <a:r>
              <a:rPr lang="en-US" dirty="0" smtClean="0"/>
              <a:t>Peak Glucose within18-24 hours of anesthesia end time</a:t>
            </a:r>
          </a:p>
          <a:p>
            <a:pPr lvl="1"/>
            <a:r>
              <a:rPr lang="en-US" dirty="0" smtClean="0"/>
              <a:t>Additional </a:t>
            </a:r>
            <a:r>
              <a:rPr lang="en-US" dirty="0"/>
              <a:t>intraoperative prophylactic antibiotic dose given : </a:t>
            </a:r>
            <a:r>
              <a:rPr lang="en-US" dirty="0" smtClean="0">
                <a:sym typeface="Wingdings"/>
              </a:rPr>
              <a:t></a:t>
            </a:r>
            <a:r>
              <a:rPr lang="en-US" dirty="0" smtClean="0"/>
              <a:t> </a:t>
            </a:r>
            <a:r>
              <a:rPr lang="en-US" dirty="0"/>
              <a:t>Yes   </a:t>
            </a:r>
            <a:r>
              <a:rPr lang="en-US" dirty="0">
                <a:sym typeface="Wingdings"/>
              </a:rPr>
              <a:t></a:t>
            </a:r>
            <a:r>
              <a:rPr lang="en-US" dirty="0"/>
              <a:t> No</a:t>
            </a:r>
            <a:endParaRPr lang="en-US" dirty="0" smtClean="0"/>
          </a:p>
          <a:p>
            <a:pPr lvl="1"/>
            <a:r>
              <a:rPr lang="en-US" dirty="0" smtClean="0"/>
              <a:t>Diabetes-Control</a:t>
            </a:r>
            <a:r>
              <a:rPr lang="en-US" dirty="0"/>
              <a:t>:   </a:t>
            </a:r>
            <a:r>
              <a:rPr lang="en-US" dirty="0">
                <a:sym typeface="Wingdings"/>
              </a:rPr>
              <a:t></a:t>
            </a:r>
            <a:r>
              <a:rPr lang="en-US" dirty="0"/>
              <a:t> None   </a:t>
            </a:r>
            <a:r>
              <a:rPr lang="en-US" dirty="0">
                <a:sym typeface="Wingdings"/>
              </a:rPr>
              <a:t></a:t>
            </a:r>
            <a:r>
              <a:rPr lang="en-US" dirty="0"/>
              <a:t> Diet only   </a:t>
            </a:r>
            <a:r>
              <a:rPr lang="en-US" dirty="0">
                <a:sym typeface="Wingdings"/>
              </a:rPr>
              <a:t></a:t>
            </a:r>
            <a:r>
              <a:rPr lang="en-US" dirty="0"/>
              <a:t> Oral   </a:t>
            </a:r>
            <a:r>
              <a:rPr lang="en-US" dirty="0">
                <a:sym typeface="Wingdings"/>
              </a:rPr>
              <a:t></a:t>
            </a:r>
            <a:r>
              <a:rPr lang="en-US" dirty="0"/>
              <a:t> Insulin   </a:t>
            </a:r>
            <a:r>
              <a:rPr lang="en-US" dirty="0">
                <a:sym typeface="Wingdings"/>
              </a:rPr>
              <a:t></a:t>
            </a:r>
            <a:r>
              <a:rPr lang="en-US" dirty="0"/>
              <a:t> Other </a:t>
            </a:r>
            <a:r>
              <a:rPr lang="en-US" dirty="0" err="1"/>
              <a:t>subq</a:t>
            </a:r>
            <a:r>
              <a:rPr lang="en-US" dirty="0"/>
              <a:t>   </a:t>
            </a:r>
            <a:r>
              <a:rPr lang="en-US" dirty="0">
                <a:sym typeface="Wingdings"/>
              </a:rPr>
              <a:t></a:t>
            </a:r>
            <a:r>
              <a:rPr lang="en-US" dirty="0"/>
              <a:t> Other   </a:t>
            </a:r>
            <a:r>
              <a:rPr lang="en-US" dirty="0">
                <a:sym typeface="Wingdings"/>
              </a:rPr>
              <a:t></a:t>
            </a:r>
            <a:r>
              <a:rPr lang="en-US" dirty="0"/>
              <a:t> </a:t>
            </a:r>
            <a:r>
              <a:rPr lang="en-US" dirty="0" smtClean="0"/>
              <a:t>Unknown</a:t>
            </a:r>
          </a:p>
          <a:p>
            <a:pPr lvl="1"/>
            <a:r>
              <a:rPr lang="en-US" dirty="0"/>
              <a:t>Other </a:t>
            </a:r>
            <a:r>
              <a:rPr lang="en-US" u="sng" dirty="0"/>
              <a:t>In Hospital</a:t>
            </a:r>
            <a:r>
              <a:rPr lang="en-US" dirty="0"/>
              <a:t> Postoperative Event Occurred</a:t>
            </a:r>
          </a:p>
        </p:txBody>
      </p:sp>
    </p:spTree>
    <p:extLst>
      <p:ext uri="{BB962C8B-B14F-4D97-AF65-F5344CB8AC3E}">
        <p14:creationId xmlns:p14="http://schemas.microsoft.com/office/powerpoint/2010/main" val="94584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in data representation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983990"/>
          </a:xfrm>
        </p:spPr>
        <p:txBody>
          <a:bodyPr/>
          <a:lstStyle/>
          <a:p>
            <a:r>
              <a:rPr lang="en-US" dirty="0" smtClean="0"/>
              <a:t>General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9275" y="1187938"/>
            <a:ext cx="8042276" cy="3765063"/>
          </a:xfrm>
        </p:spPr>
        <p:txBody>
          <a:bodyPr/>
          <a:lstStyle/>
          <a:p>
            <a:r>
              <a:rPr lang="en-US" dirty="0"/>
              <a:t>Know what decisions or conclusions you want to make before you collect the data</a:t>
            </a:r>
          </a:p>
          <a:p>
            <a:pPr lvl="1"/>
            <a:r>
              <a:rPr lang="en-US" dirty="0"/>
              <a:t>No “Recreational” data </a:t>
            </a:r>
            <a:r>
              <a:rPr lang="en-US" dirty="0" smtClean="0"/>
              <a:t>collection!</a:t>
            </a:r>
          </a:p>
          <a:p>
            <a:r>
              <a:rPr lang="en-US" dirty="0" smtClean="0"/>
              <a:t>The more the computer can do, the better.</a:t>
            </a:r>
          </a:p>
          <a:p>
            <a:pPr lvl="1"/>
            <a:r>
              <a:rPr lang="en-US" dirty="0" smtClean="0"/>
              <a:t>The computer does not critically think without rules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4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8532528"/>
              </p:ext>
            </p:extLst>
          </p:nvPr>
        </p:nvGraphicFramePr>
        <p:xfrm>
          <a:off x="4271842" y="3538034"/>
          <a:ext cx="4476384" cy="20450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6384"/>
              </a:tblGrid>
              <a:tr h="63538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Type of HIV Supplemental Test (may be reported only if positive)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⃝ HIV-1 IFA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⃝ HIV-1/2 Antibody differentiation multispot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⃝ HIV-1 RNA Qualitative result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⃝ HIV-1 RNA Quantitative result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⃝ HIV Western Blot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</a:tr>
            </a:tbl>
          </a:graphicData>
        </a:graphic>
      </p:graphicFrame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19540" t="54494" r="56310" b="25857"/>
          <a:stretch/>
        </p:blipFill>
        <p:spPr>
          <a:xfrm>
            <a:off x="484548" y="3569294"/>
            <a:ext cx="3521218" cy="156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2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Careful in the Use of “or”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Nausea or </a:t>
            </a:r>
            <a:r>
              <a:rPr lang="en-US" dirty="0" err="1" smtClean="0"/>
              <a:t>vomitting</a:t>
            </a:r>
            <a:endParaRPr lang="en-US" dirty="0" smtClean="0"/>
          </a:p>
          <a:p>
            <a:r>
              <a:rPr lang="en-US" dirty="0" smtClean="0"/>
              <a:t>ACE or ARB Within 48 hours</a:t>
            </a:r>
          </a:p>
          <a:p>
            <a:r>
              <a:rPr lang="en-US" dirty="0"/>
              <a:t>Previous cardiac or thoracic surgery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676144" y="179918"/>
            <a:ext cx="7814151" cy="505997"/>
          </a:xfrm>
          <a:prstGeom prst="rect">
            <a:avLst/>
          </a:prstGeom>
        </p:spPr>
        <p:txBody>
          <a:bodyPr vert="horz" lIns="63500" tIns="31750" rIns="63500" bIns="31750" rtlCol="0" anchor="b">
            <a:noAutofit/>
          </a:bodyPr>
          <a:lstStyle>
            <a:lvl1pPr algn="ctr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/>
                </a:solidFill>
              </a:rPr>
              <a:t>Model Request Workflow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2" name="Down Arrow 61"/>
          <p:cNvSpPr/>
          <p:nvPr/>
        </p:nvSpPr>
        <p:spPr>
          <a:xfrm rot="16200000">
            <a:off x="1335181" y="975375"/>
            <a:ext cx="942788" cy="997478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Identify Use Case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369457" y="2511173"/>
            <a:ext cx="2063111" cy="2604534"/>
          </a:xfrm>
          <a:prstGeom prst="roundRect">
            <a:avLst>
              <a:gd name="adj" fmla="val 486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0">
            <a:normAutofit/>
          </a:bodyPr>
          <a:lstStyle/>
          <a:p>
            <a:pPr algn="ctr"/>
            <a:r>
              <a:rPr lang="en-US" sz="1250" dirty="0" smtClean="0"/>
              <a:t>Model Request</a:t>
            </a:r>
            <a:endParaRPr lang="en-US" sz="1250" dirty="0"/>
          </a:p>
        </p:txBody>
      </p:sp>
      <p:sp>
        <p:nvSpPr>
          <p:cNvPr id="46" name="Down Arrow 45"/>
          <p:cNvSpPr/>
          <p:nvPr/>
        </p:nvSpPr>
        <p:spPr>
          <a:xfrm rot="16200000">
            <a:off x="3763702" y="961136"/>
            <a:ext cx="942788" cy="1096477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694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Send Use Case to HSPC</a:t>
            </a:r>
            <a:endParaRPr lang="en-US" sz="694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Down Arrow 47"/>
          <p:cNvSpPr/>
          <p:nvPr/>
        </p:nvSpPr>
        <p:spPr>
          <a:xfrm rot="16200000">
            <a:off x="6332915" y="975375"/>
            <a:ext cx="942788" cy="997478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 development agreement between HSPC and Partner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050" y="721774"/>
            <a:ext cx="1396554" cy="139724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52" y="836500"/>
            <a:ext cx="1332112" cy="133211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862156" y="877656"/>
            <a:ext cx="1363906" cy="1252163"/>
            <a:chOff x="4862156" y="877656"/>
            <a:chExt cx="1363906" cy="1252163"/>
          </a:xfrm>
        </p:grpSpPr>
        <p:sp>
          <p:nvSpPr>
            <p:cNvPr id="47" name="Rounded Rectangle 46"/>
            <p:cNvSpPr/>
            <p:nvPr/>
          </p:nvSpPr>
          <p:spPr>
            <a:xfrm>
              <a:off x="4862156" y="877656"/>
              <a:ext cx="1363906" cy="1233436"/>
            </a:xfrm>
            <a:prstGeom prst="roundRect">
              <a:avLst>
                <a:gd name="adj" fmla="val 4866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rtlCol="0" anchor="t" anchorCtr="0"/>
            <a:lstStyle/>
            <a:p>
              <a:pPr algn="ctr"/>
              <a:r>
                <a:rPr lang="en-US" sz="1000" dirty="0" smtClean="0"/>
                <a:t>Review the Use Case with HSPC</a:t>
              </a:r>
              <a:endParaRPr lang="en-US" sz="10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1748" y="1304756"/>
              <a:ext cx="726484" cy="825063"/>
            </a:xfrm>
            <a:prstGeom prst="rect">
              <a:avLst/>
            </a:prstGeom>
          </p:spPr>
        </p:pic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3" y="2878395"/>
            <a:ext cx="1332112" cy="1332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2487" y="2920946"/>
            <a:ext cx="807734" cy="10606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4024" y="4022281"/>
            <a:ext cx="1396313" cy="9906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407149" y="874852"/>
            <a:ext cx="1202983" cy="1195838"/>
            <a:chOff x="2407149" y="874852"/>
            <a:chExt cx="1202983" cy="1195838"/>
          </a:xfrm>
        </p:grpSpPr>
        <p:sp>
          <p:nvSpPr>
            <p:cNvPr id="58" name="Rounded Rectangle 57"/>
            <p:cNvSpPr/>
            <p:nvPr/>
          </p:nvSpPr>
          <p:spPr>
            <a:xfrm>
              <a:off x="2407149" y="874852"/>
              <a:ext cx="1202983" cy="1195838"/>
            </a:xfrm>
            <a:prstGeom prst="roundRect">
              <a:avLst>
                <a:gd name="adj" fmla="val 9925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3500" tIns="31750" rIns="63500" bIns="3175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dirty="0" smtClean="0"/>
                <a:t>Document Use Case</a:t>
              </a:r>
              <a:endParaRPr lang="en-US" sz="1000" dirty="0"/>
            </a:p>
            <a:p>
              <a:pPr algn="ctr"/>
              <a:endParaRPr lang="en-US" sz="10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50318" y="1290736"/>
              <a:ext cx="706620" cy="706968"/>
            </a:xfrm>
            <a:prstGeom prst="rect">
              <a:avLst/>
            </a:prstGeom>
          </p:spPr>
        </p:pic>
      </p:grpSp>
      <p:sp>
        <p:nvSpPr>
          <p:cNvPr id="18" name="Down Arrow 17"/>
          <p:cNvSpPr/>
          <p:nvPr/>
        </p:nvSpPr>
        <p:spPr>
          <a:xfrm rot="16200000">
            <a:off x="1335181" y="3231459"/>
            <a:ext cx="942788" cy="1086008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Partner Completes Model Request. 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9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Analyze </a:t>
            </a:r>
            <a:r>
              <a:rPr lang="en-US" dirty="0"/>
              <a:t>clinical </a:t>
            </a:r>
            <a:r>
              <a:rPr lang="en-US" dirty="0" smtClean="0"/>
              <a:t>models</a:t>
            </a:r>
          </a:p>
          <a:p>
            <a:r>
              <a:rPr lang="en-US" dirty="0" smtClean="0"/>
              <a:t>Define Models Patterns</a:t>
            </a:r>
          </a:p>
          <a:p>
            <a:pPr lvl="1"/>
            <a:r>
              <a:rPr lang="en-US" dirty="0" smtClean="0"/>
              <a:t>Observations</a:t>
            </a:r>
          </a:p>
          <a:p>
            <a:pPr lvl="1"/>
            <a:r>
              <a:rPr lang="en-US" dirty="0" smtClean="0"/>
              <a:t>Findings</a:t>
            </a:r>
          </a:p>
          <a:p>
            <a:pPr lvl="1"/>
            <a:r>
              <a:rPr lang="en-US" dirty="0" smtClean="0"/>
              <a:t>Procedures</a:t>
            </a:r>
            <a:endParaRPr lang="en-US" dirty="0"/>
          </a:p>
          <a:p>
            <a:r>
              <a:rPr lang="en-US" dirty="0" smtClean="0"/>
              <a:t>Compare against existing models</a:t>
            </a:r>
          </a:p>
          <a:p>
            <a:r>
              <a:rPr lang="en-US" dirty="0" smtClean="0"/>
              <a:t>Add </a:t>
            </a:r>
            <a:r>
              <a:rPr lang="en-US" dirty="0"/>
              <a:t>Terminology bindings</a:t>
            </a:r>
          </a:p>
          <a:p>
            <a:r>
              <a:rPr lang="en-US" dirty="0"/>
              <a:t>Value set </a:t>
            </a:r>
            <a:r>
              <a:rPr lang="en-US" dirty="0" smtClean="0"/>
              <a:t>bindings</a:t>
            </a:r>
            <a:endParaRPr lang="en-US" dirty="0"/>
          </a:p>
          <a:p>
            <a:r>
              <a:rPr lang="en-US" dirty="0" smtClean="0"/>
              <a:t>Clinical </a:t>
            </a:r>
            <a:r>
              <a:rPr lang="en-US" dirty="0"/>
              <a:t>Verification /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67" dirty="0"/>
              <a:t>LOINC Panels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920750"/>
            <a:ext cx="7399867" cy="3968750"/>
          </a:xfrm>
        </p:spPr>
        <p:txBody>
          <a:bodyPr>
            <a:noAutofit/>
          </a:bodyPr>
          <a:lstStyle/>
          <a:p>
            <a:r>
              <a:rPr lang="en-US" dirty="0"/>
              <a:t>Logical groupings of clinical observations or survey instruments</a:t>
            </a:r>
          </a:p>
          <a:p>
            <a:r>
              <a:rPr lang="en-US" dirty="0" smtClean="0"/>
              <a:t>Registry form sections are grouped </a:t>
            </a:r>
            <a:r>
              <a:rPr lang="en-US" dirty="0"/>
              <a:t>in panels </a:t>
            </a:r>
          </a:p>
          <a:p>
            <a:r>
              <a:rPr lang="en-US" dirty="0" smtClean="0"/>
              <a:t>Scales </a:t>
            </a:r>
            <a:r>
              <a:rPr lang="en-US" dirty="0"/>
              <a:t>and instruments are made as Panels</a:t>
            </a:r>
          </a:p>
          <a:p>
            <a:pPr lvl="1"/>
            <a:r>
              <a:rPr lang="en-US" sz="1800" dirty="0"/>
              <a:t>Morse Fall Scale</a:t>
            </a:r>
          </a:p>
          <a:p>
            <a:pPr lvl="1"/>
            <a:r>
              <a:rPr lang="en-US" sz="1800" dirty="0"/>
              <a:t>Braden Scale</a:t>
            </a:r>
          </a:p>
          <a:p>
            <a:r>
              <a:rPr lang="en-US" dirty="0" smtClean="0"/>
              <a:t>Interoperability </a:t>
            </a:r>
            <a:r>
              <a:rPr lang="en-US" dirty="0"/>
              <a:t>Issue = Scale/Instrument has to be free and </a:t>
            </a:r>
            <a:r>
              <a:rPr lang="en-US" dirty="0" smtClean="0"/>
              <a:t>copyright obtained</a:t>
            </a:r>
            <a:endParaRPr lang="en-US" dirty="0"/>
          </a:p>
          <a:p>
            <a:pPr lvl="1"/>
            <a:r>
              <a:rPr lang="en-US" sz="1800" dirty="0" smtClean="0"/>
              <a:t>Requires LOINC obtain copyright from developer</a:t>
            </a:r>
          </a:p>
          <a:p>
            <a:pPr lvl="1"/>
            <a:r>
              <a:rPr lang="en-US" sz="1800" dirty="0" smtClean="0"/>
              <a:t>Braden </a:t>
            </a:r>
            <a:r>
              <a:rPr lang="en-US" sz="1800" dirty="0"/>
              <a:t>Q cannot be created in LOINC – journal </a:t>
            </a:r>
            <a:r>
              <a:rPr lang="en-US" sz="1800" dirty="0">
                <a:solidFill>
                  <a:srgbClr val="FF0000"/>
                </a:solidFill>
              </a:rPr>
              <a:t>will not </a:t>
            </a:r>
            <a:r>
              <a:rPr lang="en-US" sz="1800" dirty="0"/>
              <a:t>release copyright</a:t>
            </a:r>
          </a:p>
          <a:p>
            <a:pPr lvl="1"/>
            <a:r>
              <a:rPr lang="en-US" sz="1800" dirty="0"/>
              <a:t>Johns Hopkins Fall Risk Assessment </a:t>
            </a:r>
            <a:r>
              <a:rPr lang="en-US" sz="1800" dirty="0">
                <a:solidFill>
                  <a:srgbClr val="FF0000"/>
                </a:solidFill>
              </a:rPr>
              <a:t>cannot</a:t>
            </a:r>
            <a:r>
              <a:rPr lang="en-US" sz="1800" dirty="0"/>
              <a:t> be created – cost per use</a:t>
            </a:r>
          </a:p>
        </p:txBody>
      </p:sp>
    </p:spTree>
    <p:extLst>
      <p:ext uri="{BB962C8B-B14F-4D97-AF65-F5344CB8AC3E}">
        <p14:creationId xmlns:p14="http://schemas.microsoft.com/office/powerpoint/2010/main" val="1109760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Registry Data Modeled using the</a:t>
            </a:r>
            <a:br>
              <a:rPr lang="en-US" sz="4000" dirty="0" smtClean="0"/>
            </a:br>
            <a:r>
              <a:rPr lang="en-US" sz="4000" dirty="0" smtClean="0"/>
              <a:t>LOINC Panel Structure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Organized Groups of Codes in  Hierarchical Format</a:t>
            </a:r>
          </a:p>
          <a:p>
            <a:r>
              <a:rPr lang="en-US" sz="2000" dirty="0" smtClean="0"/>
              <a:t>Useful for finding and organizing but not for messaging</a:t>
            </a:r>
          </a:p>
          <a:p>
            <a:r>
              <a:rPr lang="en-US" sz="2000" dirty="0" smtClean="0"/>
              <a:t>Unclear where the modifiers are used</a:t>
            </a:r>
            <a:endParaRPr lang="en-US" sz="20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15773" t="12231" r="30861" b="57727"/>
          <a:stretch/>
        </p:blipFill>
        <p:spPr>
          <a:xfrm>
            <a:off x="441363" y="2927684"/>
            <a:ext cx="8333669" cy="26389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991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" t="15378" r="37026" b="11264"/>
          <a:stretch/>
        </p:blipFill>
        <p:spPr>
          <a:xfrm>
            <a:off x="196409" y="8022"/>
            <a:ext cx="8667440" cy="57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Overview of Model Development Process</a:t>
            </a:r>
          </a:p>
          <a:p>
            <a:r>
              <a:rPr lang="en-US" dirty="0"/>
              <a:t>Understanding your use case and content analysis</a:t>
            </a:r>
          </a:p>
          <a:p>
            <a:r>
              <a:rPr lang="en-US" dirty="0" smtClean="0"/>
              <a:t>Model Request Process</a:t>
            </a:r>
          </a:p>
          <a:p>
            <a:r>
              <a:rPr lang="en-US" dirty="0" smtClean="0"/>
              <a:t>Model Development</a:t>
            </a:r>
          </a:p>
          <a:p>
            <a:r>
              <a:rPr lang="en-US" dirty="0"/>
              <a:t>Review Model Similarities and </a:t>
            </a:r>
            <a:r>
              <a:rPr lang="en-US" dirty="0" smtClean="0"/>
              <a:t>Differences </a:t>
            </a:r>
          </a:p>
          <a:p>
            <a:r>
              <a:rPr lang="en-US" dirty="0" smtClean="0"/>
              <a:t>Terminology Mapping </a:t>
            </a:r>
            <a:endParaRPr lang="en-US" dirty="0"/>
          </a:p>
          <a:p>
            <a:r>
              <a:rPr lang="en-US" dirty="0"/>
              <a:t>Coordination of content across settings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1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5765"/>
            <a:ext cx="8039100" cy="482861"/>
          </a:xfrm>
        </p:spPr>
        <p:txBody>
          <a:bodyPr/>
          <a:lstStyle/>
          <a:p>
            <a:r>
              <a:rPr lang="en-AU" sz="3000" dirty="0"/>
              <a:t>Reference Model Patterns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33500" y="2290114"/>
            <a:ext cx="1819563" cy="3980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>
                <a:solidFill>
                  <a:schemeClr val="tx1"/>
                </a:solidFill>
              </a:rPr>
              <a:t>Clinical Document</a:t>
            </a:r>
          </a:p>
        </p:txBody>
      </p:sp>
      <p:cxnSp>
        <p:nvCxnSpPr>
          <p:cNvPr id="6" name="Straight Arrow Connector 5"/>
          <p:cNvCxnSpPr>
            <a:endCxn id="7" idx="2"/>
          </p:cNvCxnSpPr>
          <p:nvPr/>
        </p:nvCxnSpPr>
        <p:spPr>
          <a:xfrm flipV="1">
            <a:off x="4608298" y="1729500"/>
            <a:ext cx="0" cy="2787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698517" y="1331447"/>
            <a:ext cx="1819563" cy="39805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>
                <a:solidFill>
                  <a:schemeClr val="tx1"/>
                </a:solidFill>
              </a:rPr>
              <a:t>ITEM GROUP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243282" y="2008200"/>
            <a:ext cx="2365017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5" idx="0"/>
          </p:cNvCxnSpPr>
          <p:nvPr/>
        </p:nvCxnSpPr>
        <p:spPr>
          <a:xfrm>
            <a:off x="2243282" y="2008200"/>
            <a:ext cx="0" cy="281913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695280" y="2286901"/>
            <a:ext cx="1819563" cy="3980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>
                <a:solidFill>
                  <a:schemeClr val="tx1"/>
                </a:solidFill>
              </a:rPr>
              <a:t>Clinical Statement</a:t>
            </a:r>
          </a:p>
        </p:txBody>
      </p:sp>
      <p:cxnSp>
        <p:nvCxnSpPr>
          <p:cNvPr id="15" name="Straight Arrow Connector 14"/>
          <p:cNvCxnSpPr>
            <a:stCxn id="14" idx="0"/>
            <a:endCxn id="16" idx="2"/>
          </p:cNvCxnSpPr>
          <p:nvPr/>
        </p:nvCxnSpPr>
        <p:spPr>
          <a:xfrm flipV="1">
            <a:off x="4605062" y="1729499"/>
            <a:ext cx="3237" cy="5574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698517" y="1331447"/>
            <a:ext cx="1819563" cy="398053"/>
          </a:xfrm>
          <a:prstGeom prst="roundRect">
            <a:avLst/>
          </a:prstGeom>
          <a:solidFill>
            <a:srgbClr val="6600CC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>
                <a:solidFill>
                  <a:schemeClr val="bg1"/>
                </a:solidFill>
              </a:rPr>
              <a:t>ITEM GROUP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57059" y="2304854"/>
            <a:ext cx="1819563" cy="3980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>
                <a:solidFill>
                  <a:schemeClr val="tx1"/>
                </a:solidFill>
              </a:rPr>
              <a:t>Cluster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987623" y="1994244"/>
            <a:ext cx="0" cy="281913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622606" y="2008200"/>
            <a:ext cx="2365017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2678194" y="3660825"/>
            <a:ext cx="1819563" cy="7076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>
                <a:solidFill>
                  <a:schemeClr val="tx1"/>
                </a:solidFill>
              </a:rPr>
              <a:t>Compound</a:t>
            </a:r>
          </a:p>
          <a:p>
            <a:pPr algn="ctr"/>
            <a:r>
              <a:rPr lang="en-AU" sz="1500" b="1" dirty="0">
                <a:solidFill>
                  <a:schemeClr val="tx1"/>
                </a:solidFill>
              </a:rPr>
              <a:t>Clinical Statement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780935" y="3661168"/>
            <a:ext cx="1819563" cy="7076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>
                <a:solidFill>
                  <a:schemeClr val="tx1"/>
                </a:solidFill>
              </a:rPr>
              <a:t>Indivisible</a:t>
            </a:r>
          </a:p>
          <a:p>
            <a:pPr algn="ctr"/>
            <a:r>
              <a:rPr lang="en-AU" sz="1500" b="1" dirty="0">
                <a:solidFill>
                  <a:schemeClr val="tx1"/>
                </a:solidFill>
              </a:rPr>
              <a:t>Clinical Statement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3602283" y="3363391"/>
            <a:ext cx="1031517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6" idx="0"/>
          </p:cNvCxnSpPr>
          <p:nvPr/>
        </p:nvCxnSpPr>
        <p:spPr>
          <a:xfrm flipH="1">
            <a:off x="3587976" y="3363390"/>
            <a:ext cx="14308" cy="297435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605062" y="2706583"/>
            <a:ext cx="1680" cy="6568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7" idx="0"/>
          </p:cNvCxnSpPr>
          <p:nvPr/>
        </p:nvCxnSpPr>
        <p:spPr>
          <a:xfrm>
            <a:off x="5690717" y="3363390"/>
            <a:ext cx="0" cy="297778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633800" y="3363391"/>
            <a:ext cx="1056917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6057059" y="1335779"/>
            <a:ext cx="1819563" cy="398053"/>
          </a:xfrm>
          <a:prstGeom prst="roundRect">
            <a:avLst/>
          </a:prstGeom>
          <a:solidFill>
            <a:srgbClr val="6600CC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>
                <a:solidFill>
                  <a:schemeClr val="bg1"/>
                </a:solidFill>
              </a:rPr>
              <a:t>ELEMENT</a:t>
            </a:r>
          </a:p>
        </p:txBody>
      </p:sp>
      <p:cxnSp>
        <p:nvCxnSpPr>
          <p:cNvPr id="22" name="Straight Connector 21"/>
          <p:cNvCxnSpPr>
            <a:stCxn id="27" idx="1"/>
            <a:endCxn id="26" idx="3"/>
          </p:cNvCxnSpPr>
          <p:nvPr/>
        </p:nvCxnSpPr>
        <p:spPr>
          <a:xfrm flipH="1" flipV="1">
            <a:off x="4497757" y="4014641"/>
            <a:ext cx="283178" cy="343"/>
          </a:xfrm>
          <a:prstGeom prst="line">
            <a:avLst/>
          </a:prstGeom>
          <a:ln>
            <a:solidFill>
              <a:schemeClr val="accent6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10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23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5765"/>
            <a:ext cx="8039100" cy="482861"/>
          </a:xfrm>
        </p:spPr>
        <p:txBody>
          <a:bodyPr/>
          <a:lstStyle/>
          <a:p>
            <a:r>
              <a:rPr lang="en-AU" sz="3000" dirty="0"/>
              <a:t>Clinical Patterns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33500" y="2290114"/>
            <a:ext cx="1819563" cy="3980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>
                <a:solidFill>
                  <a:schemeClr val="tx1"/>
                </a:solidFill>
              </a:rPr>
              <a:t>Clinical Document</a:t>
            </a:r>
          </a:p>
        </p:txBody>
      </p:sp>
      <p:cxnSp>
        <p:nvCxnSpPr>
          <p:cNvPr id="6" name="Straight Arrow Connector 5"/>
          <p:cNvCxnSpPr>
            <a:endCxn id="7" idx="2"/>
          </p:cNvCxnSpPr>
          <p:nvPr/>
        </p:nvCxnSpPr>
        <p:spPr>
          <a:xfrm flipV="1">
            <a:off x="4608298" y="1729500"/>
            <a:ext cx="0" cy="2787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698517" y="1331447"/>
            <a:ext cx="1819563" cy="39805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>
                <a:solidFill>
                  <a:schemeClr val="tx1"/>
                </a:solidFill>
              </a:rPr>
              <a:t>ITEM GROUP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243282" y="2008200"/>
            <a:ext cx="2365017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5" idx="0"/>
          </p:cNvCxnSpPr>
          <p:nvPr/>
        </p:nvCxnSpPr>
        <p:spPr>
          <a:xfrm>
            <a:off x="2243282" y="2008200"/>
            <a:ext cx="0" cy="281913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695280" y="2286901"/>
            <a:ext cx="1819563" cy="3980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>
                <a:solidFill>
                  <a:schemeClr val="tx1"/>
                </a:solidFill>
              </a:rPr>
              <a:t>Clinical Statement</a:t>
            </a:r>
          </a:p>
        </p:txBody>
      </p:sp>
      <p:cxnSp>
        <p:nvCxnSpPr>
          <p:cNvPr id="15" name="Straight Arrow Connector 14"/>
          <p:cNvCxnSpPr>
            <a:stCxn id="14" idx="0"/>
            <a:endCxn id="16" idx="2"/>
          </p:cNvCxnSpPr>
          <p:nvPr/>
        </p:nvCxnSpPr>
        <p:spPr>
          <a:xfrm flipV="1">
            <a:off x="4605062" y="1729499"/>
            <a:ext cx="3237" cy="5574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698517" y="1331447"/>
            <a:ext cx="1819563" cy="398053"/>
          </a:xfrm>
          <a:prstGeom prst="roundRect">
            <a:avLst/>
          </a:prstGeom>
          <a:solidFill>
            <a:srgbClr val="6600CC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>
                <a:solidFill>
                  <a:schemeClr val="bg1"/>
                </a:solidFill>
              </a:rPr>
              <a:t>ITEM GROUP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57059" y="2304854"/>
            <a:ext cx="1819563" cy="3980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>
                <a:solidFill>
                  <a:schemeClr val="tx1"/>
                </a:solidFill>
              </a:rPr>
              <a:t>Cluster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987623" y="1994244"/>
            <a:ext cx="0" cy="281913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622606" y="2008200"/>
            <a:ext cx="2365017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2653596" y="3673659"/>
            <a:ext cx="1819563" cy="6357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>
                <a:solidFill>
                  <a:schemeClr val="tx1"/>
                </a:solidFill>
              </a:rPr>
              <a:t>Compound</a:t>
            </a:r>
          </a:p>
          <a:p>
            <a:pPr algn="ctr"/>
            <a:r>
              <a:rPr lang="en-AU" sz="1500" b="1" dirty="0">
                <a:solidFill>
                  <a:schemeClr val="tx1"/>
                </a:solidFill>
              </a:rPr>
              <a:t>Clinical Statement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780935" y="3661168"/>
            <a:ext cx="1819563" cy="6357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>
                <a:solidFill>
                  <a:schemeClr val="tx1"/>
                </a:solidFill>
              </a:rPr>
              <a:t>Indivisible</a:t>
            </a:r>
          </a:p>
          <a:p>
            <a:pPr algn="ctr"/>
            <a:r>
              <a:rPr lang="en-AU" sz="1500" b="1" dirty="0">
                <a:solidFill>
                  <a:schemeClr val="tx1"/>
                </a:solidFill>
              </a:rPr>
              <a:t>Clinical Statement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3602283" y="3363391"/>
            <a:ext cx="1031517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6" idx="0"/>
          </p:cNvCxnSpPr>
          <p:nvPr/>
        </p:nvCxnSpPr>
        <p:spPr>
          <a:xfrm flipH="1">
            <a:off x="3563378" y="3376224"/>
            <a:ext cx="14308" cy="297435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605062" y="2706583"/>
            <a:ext cx="1680" cy="6568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7" idx="0"/>
          </p:cNvCxnSpPr>
          <p:nvPr/>
        </p:nvCxnSpPr>
        <p:spPr>
          <a:xfrm>
            <a:off x="5690717" y="3363390"/>
            <a:ext cx="0" cy="297778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633800" y="3363391"/>
            <a:ext cx="1056917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6057059" y="1335779"/>
            <a:ext cx="1819563" cy="398053"/>
          </a:xfrm>
          <a:prstGeom prst="roundRect">
            <a:avLst/>
          </a:prstGeom>
          <a:solidFill>
            <a:srgbClr val="6600CC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>
                <a:solidFill>
                  <a:schemeClr val="bg1"/>
                </a:solidFill>
              </a:rPr>
              <a:t>ELEMENT</a:t>
            </a:r>
          </a:p>
        </p:txBody>
      </p:sp>
      <p:cxnSp>
        <p:nvCxnSpPr>
          <p:cNvPr id="22" name="Straight Connector 21"/>
          <p:cNvCxnSpPr>
            <a:stCxn id="27" idx="1"/>
            <a:endCxn id="26" idx="3"/>
          </p:cNvCxnSpPr>
          <p:nvPr/>
        </p:nvCxnSpPr>
        <p:spPr>
          <a:xfrm flipH="1">
            <a:off x="4473159" y="3979033"/>
            <a:ext cx="307776" cy="12491"/>
          </a:xfrm>
          <a:prstGeom prst="line">
            <a:avLst/>
          </a:prstGeom>
          <a:ln>
            <a:solidFill>
              <a:schemeClr val="accent6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561697" y="4330747"/>
            <a:ext cx="1680" cy="6568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2779944" y="4742081"/>
            <a:ext cx="1573449" cy="398053"/>
          </a:xfrm>
          <a:prstGeom prst="roundRect">
            <a:avLst/>
          </a:prstGeom>
          <a:solidFill>
            <a:srgbClr val="FFCC99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>
                <a:solidFill>
                  <a:schemeClr val="tx1"/>
                </a:solidFill>
              </a:rPr>
              <a:t>Observation Set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5690717" y="4282720"/>
            <a:ext cx="0" cy="2431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4639346" y="4742080"/>
            <a:ext cx="1573449" cy="398053"/>
          </a:xfrm>
          <a:prstGeom prst="roundRect">
            <a:avLst/>
          </a:prstGeom>
          <a:solidFill>
            <a:srgbClr val="FFCC99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>
                <a:solidFill>
                  <a:schemeClr val="tx1"/>
                </a:solidFill>
              </a:rPr>
              <a:t>Observation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5434235" y="4525857"/>
            <a:ext cx="1820088" cy="6246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254321" y="4477400"/>
            <a:ext cx="0" cy="297778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6467597" y="4742079"/>
            <a:ext cx="1573449" cy="398053"/>
          </a:xfrm>
          <a:prstGeom prst="roundRect">
            <a:avLst/>
          </a:prstGeom>
          <a:solidFill>
            <a:srgbClr val="FFCC99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>
                <a:solidFill>
                  <a:schemeClr val="tx1"/>
                </a:solidFill>
              </a:rPr>
              <a:t>Clinical Activity</a:t>
            </a:r>
          </a:p>
        </p:txBody>
      </p:sp>
      <p:cxnSp>
        <p:nvCxnSpPr>
          <p:cNvPr id="47" name="Straight Connector 46"/>
          <p:cNvCxnSpPr>
            <a:endCxn id="43" idx="0"/>
          </p:cNvCxnSpPr>
          <p:nvPr/>
        </p:nvCxnSpPr>
        <p:spPr>
          <a:xfrm flipH="1">
            <a:off x="5426071" y="4486785"/>
            <a:ext cx="8164" cy="255295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4359832" y="4771479"/>
            <a:ext cx="283178" cy="343"/>
          </a:xfrm>
          <a:prstGeom prst="line">
            <a:avLst/>
          </a:prstGeom>
          <a:ln>
            <a:solidFill>
              <a:schemeClr val="accent6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7026142" y="2705833"/>
            <a:ext cx="1680" cy="6568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6232933" y="3060613"/>
            <a:ext cx="1573449" cy="398053"/>
          </a:xfrm>
          <a:prstGeom prst="roundRect">
            <a:avLst/>
          </a:prstGeom>
          <a:solidFill>
            <a:srgbClr val="FFCC99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>
                <a:solidFill>
                  <a:schemeClr val="tx1"/>
                </a:solidFill>
              </a:rPr>
              <a:t>Action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624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5765"/>
            <a:ext cx="8039100" cy="482861"/>
          </a:xfrm>
        </p:spPr>
        <p:txBody>
          <a:bodyPr/>
          <a:lstStyle/>
          <a:p>
            <a:r>
              <a:rPr lang="en-AU" sz="3000" dirty="0" smtClean="0"/>
              <a:t>Registry Models</a:t>
            </a:r>
            <a:endParaRPr lang="en-AU" sz="3000" dirty="0"/>
          </a:p>
        </p:txBody>
      </p:sp>
      <p:sp>
        <p:nvSpPr>
          <p:cNvPr id="5" name="Rounded Rectangle 4"/>
          <p:cNvSpPr/>
          <p:nvPr/>
        </p:nvSpPr>
        <p:spPr>
          <a:xfrm>
            <a:off x="1333500" y="2290114"/>
            <a:ext cx="1819563" cy="3980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>
                <a:solidFill>
                  <a:schemeClr val="tx1"/>
                </a:solidFill>
              </a:rPr>
              <a:t>Clinical Document</a:t>
            </a:r>
          </a:p>
        </p:txBody>
      </p:sp>
      <p:cxnSp>
        <p:nvCxnSpPr>
          <p:cNvPr id="6" name="Straight Arrow Connector 5"/>
          <p:cNvCxnSpPr>
            <a:endCxn id="7" idx="2"/>
          </p:cNvCxnSpPr>
          <p:nvPr/>
        </p:nvCxnSpPr>
        <p:spPr>
          <a:xfrm flipV="1">
            <a:off x="4608298" y="1729500"/>
            <a:ext cx="0" cy="2787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698517" y="1331447"/>
            <a:ext cx="1819563" cy="39805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>
                <a:solidFill>
                  <a:schemeClr val="tx1"/>
                </a:solidFill>
              </a:rPr>
              <a:t>ITEM GROUP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243282" y="2008200"/>
            <a:ext cx="2365017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5" idx="0"/>
          </p:cNvCxnSpPr>
          <p:nvPr/>
        </p:nvCxnSpPr>
        <p:spPr>
          <a:xfrm>
            <a:off x="2243282" y="2008200"/>
            <a:ext cx="0" cy="281913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695280" y="2286901"/>
            <a:ext cx="1819563" cy="3980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>
                <a:solidFill>
                  <a:schemeClr val="tx1"/>
                </a:solidFill>
              </a:rPr>
              <a:t>Clinical Statement</a:t>
            </a:r>
          </a:p>
        </p:txBody>
      </p:sp>
      <p:cxnSp>
        <p:nvCxnSpPr>
          <p:cNvPr id="15" name="Straight Arrow Connector 14"/>
          <p:cNvCxnSpPr>
            <a:stCxn id="14" idx="0"/>
            <a:endCxn id="16" idx="2"/>
          </p:cNvCxnSpPr>
          <p:nvPr/>
        </p:nvCxnSpPr>
        <p:spPr>
          <a:xfrm flipV="1">
            <a:off x="4605062" y="1729499"/>
            <a:ext cx="3237" cy="5574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698517" y="1331447"/>
            <a:ext cx="1819563" cy="398053"/>
          </a:xfrm>
          <a:prstGeom prst="roundRect">
            <a:avLst/>
          </a:prstGeom>
          <a:solidFill>
            <a:srgbClr val="6600CC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>
                <a:solidFill>
                  <a:schemeClr val="bg1"/>
                </a:solidFill>
              </a:rPr>
              <a:t>ITEM GROUP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57059" y="2304854"/>
            <a:ext cx="1819563" cy="3980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>
                <a:solidFill>
                  <a:schemeClr val="tx1"/>
                </a:solidFill>
              </a:rPr>
              <a:t>Cluster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987623" y="1994244"/>
            <a:ext cx="0" cy="281913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622606" y="2008200"/>
            <a:ext cx="2365017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2678194" y="3458667"/>
            <a:ext cx="1819563" cy="6002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>
                <a:solidFill>
                  <a:schemeClr val="tx1"/>
                </a:solidFill>
              </a:rPr>
              <a:t>Compound</a:t>
            </a:r>
          </a:p>
          <a:p>
            <a:pPr algn="ctr"/>
            <a:r>
              <a:rPr lang="en-AU" sz="1500" b="1" dirty="0">
                <a:solidFill>
                  <a:schemeClr val="tx1"/>
                </a:solidFill>
              </a:rPr>
              <a:t>Clinical Statement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780935" y="3459010"/>
            <a:ext cx="1819563" cy="6002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>
                <a:solidFill>
                  <a:schemeClr val="tx1"/>
                </a:solidFill>
              </a:rPr>
              <a:t>Indivisible</a:t>
            </a:r>
          </a:p>
          <a:p>
            <a:pPr algn="ctr"/>
            <a:r>
              <a:rPr lang="en-AU" sz="1500" b="1" dirty="0">
                <a:solidFill>
                  <a:schemeClr val="tx1"/>
                </a:solidFill>
              </a:rPr>
              <a:t>Clinical Statement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3602283" y="3363391"/>
            <a:ext cx="1031517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6" idx="0"/>
          </p:cNvCxnSpPr>
          <p:nvPr/>
        </p:nvCxnSpPr>
        <p:spPr>
          <a:xfrm flipH="1">
            <a:off x="3587976" y="3363390"/>
            <a:ext cx="14308" cy="95277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605062" y="2706583"/>
            <a:ext cx="1680" cy="6568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7" idx="0"/>
          </p:cNvCxnSpPr>
          <p:nvPr/>
        </p:nvCxnSpPr>
        <p:spPr>
          <a:xfrm>
            <a:off x="5690717" y="3363390"/>
            <a:ext cx="0" cy="9562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633800" y="3363391"/>
            <a:ext cx="1056917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6057059" y="1335779"/>
            <a:ext cx="1819563" cy="398053"/>
          </a:xfrm>
          <a:prstGeom prst="roundRect">
            <a:avLst/>
          </a:prstGeom>
          <a:solidFill>
            <a:srgbClr val="6600CC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>
                <a:solidFill>
                  <a:schemeClr val="bg1"/>
                </a:solidFill>
              </a:rPr>
              <a:t>ELEMENT</a:t>
            </a:r>
          </a:p>
        </p:txBody>
      </p:sp>
      <p:cxnSp>
        <p:nvCxnSpPr>
          <p:cNvPr id="22" name="Straight Connector 21"/>
          <p:cNvCxnSpPr>
            <a:stCxn id="27" idx="1"/>
            <a:endCxn id="26" idx="3"/>
          </p:cNvCxnSpPr>
          <p:nvPr/>
        </p:nvCxnSpPr>
        <p:spPr>
          <a:xfrm flipH="1" flipV="1">
            <a:off x="4497757" y="3758773"/>
            <a:ext cx="283178" cy="343"/>
          </a:xfrm>
          <a:prstGeom prst="line">
            <a:avLst/>
          </a:prstGeom>
          <a:ln>
            <a:solidFill>
              <a:schemeClr val="accent6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573153" y="4071712"/>
            <a:ext cx="1680" cy="6568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2779944" y="4570146"/>
            <a:ext cx="1573449" cy="398053"/>
          </a:xfrm>
          <a:prstGeom prst="roundRect">
            <a:avLst/>
          </a:prstGeom>
          <a:solidFill>
            <a:srgbClr val="FFCC99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>
                <a:solidFill>
                  <a:schemeClr val="tx1"/>
                </a:solidFill>
              </a:rPr>
              <a:t>Observation Set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5690717" y="4071713"/>
            <a:ext cx="0" cy="2431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4639346" y="4570145"/>
            <a:ext cx="1573449" cy="398053"/>
          </a:xfrm>
          <a:prstGeom prst="roundRect">
            <a:avLst/>
          </a:prstGeom>
          <a:solidFill>
            <a:srgbClr val="FFCC99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>
                <a:solidFill>
                  <a:schemeClr val="tx1"/>
                </a:solidFill>
              </a:rPr>
              <a:t>Observation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5434235" y="4314850"/>
            <a:ext cx="1820088" cy="6246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254321" y="4321096"/>
            <a:ext cx="0" cy="297778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6467597" y="4570144"/>
            <a:ext cx="1573449" cy="398053"/>
          </a:xfrm>
          <a:prstGeom prst="roundRect">
            <a:avLst/>
          </a:prstGeom>
          <a:solidFill>
            <a:srgbClr val="FFCC99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>
                <a:solidFill>
                  <a:schemeClr val="tx1"/>
                </a:solidFill>
              </a:rPr>
              <a:t>Clinical Activity</a:t>
            </a:r>
          </a:p>
        </p:txBody>
      </p:sp>
      <p:cxnSp>
        <p:nvCxnSpPr>
          <p:cNvPr id="47" name="Straight Connector 46"/>
          <p:cNvCxnSpPr>
            <a:endCxn id="43" idx="0"/>
          </p:cNvCxnSpPr>
          <p:nvPr/>
        </p:nvCxnSpPr>
        <p:spPr>
          <a:xfrm flipH="1">
            <a:off x="5426071" y="4314850"/>
            <a:ext cx="8164" cy="255295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4359832" y="4771479"/>
            <a:ext cx="283178" cy="343"/>
          </a:xfrm>
          <a:prstGeom prst="line">
            <a:avLst/>
          </a:prstGeom>
          <a:ln>
            <a:solidFill>
              <a:schemeClr val="accent6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7026142" y="2705833"/>
            <a:ext cx="1680" cy="6568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6232933" y="3060613"/>
            <a:ext cx="1573449" cy="398053"/>
          </a:xfrm>
          <a:prstGeom prst="roundRect">
            <a:avLst/>
          </a:prstGeom>
          <a:solidFill>
            <a:srgbClr val="FFCC99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>
                <a:solidFill>
                  <a:schemeClr val="tx1"/>
                </a:solidFill>
              </a:rPr>
              <a:t>Action</a:t>
            </a:r>
          </a:p>
        </p:txBody>
      </p:sp>
      <p:cxnSp>
        <p:nvCxnSpPr>
          <p:cNvPr id="34" name="Straight Arrow Connector 33"/>
          <p:cNvCxnSpPr>
            <a:stCxn id="35" idx="0"/>
            <a:endCxn id="39" idx="2"/>
          </p:cNvCxnSpPr>
          <p:nvPr/>
        </p:nvCxnSpPr>
        <p:spPr>
          <a:xfrm flipV="1">
            <a:off x="3566668" y="4968198"/>
            <a:ext cx="0" cy="3122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2779944" y="5280440"/>
            <a:ext cx="1573449" cy="398053"/>
          </a:xfrm>
          <a:prstGeom prst="roundRect">
            <a:avLst/>
          </a:prstGeom>
          <a:solidFill>
            <a:srgbClr val="CCECFF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 smtClean="0">
                <a:solidFill>
                  <a:schemeClr val="tx1"/>
                </a:solidFill>
              </a:rPr>
              <a:t>Panel</a:t>
            </a:r>
            <a:endParaRPr lang="en-AU" sz="1500" b="1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stCxn id="42" idx="0"/>
            <a:endCxn id="43" idx="2"/>
          </p:cNvCxnSpPr>
          <p:nvPr/>
        </p:nvCxnSpPr>
        <p:spPr>
          <a:xfrm flipH="1" flipV="1">
            <a:off x="5426071" y="4968198"/>
            <a:ext cx="182" cy="3122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4639528" y="5280440"/>
            <a:ext cx="1573449" cy="398053"/>
          </a:xfrm>
          <a:prstGeom prst="roundRect">
            <a:avLst/>
          </a:prstGeom>
          <a:solidFill>
            <a:srgbClr val="CCECFF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b="1" dirty="0" smtClean="0">
                <a:solidFill>
                  <a:schemeClr val="tx1"/>
                </a:solidFill>
              </a:rPr>
              <a:t>Clinical Observations</a:t>
            </a:r>
            <a:endParaRPr lang="en-AU" sz="1500" b="1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 flipV="1">
            <a:off x="4338251" y="5462079"/>
            <a:ext cx="283178" cy="343"/>
          </a:xfrm>
          <a:prstGeom prst="line">
            <a:avLst/>
          </a:prstGeom>
          <a:ln>
            <a:solidFill>
              <a:schemeClr val="accent6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818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Request Form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Row </a:t>
            </a:r>
            <a:r>
              <a:rPr lang="en-US" dirty="0" err="1" smtClean="0"/>
              <a:t>Num</a:t>
            </a:r>
            <a:endParaRPr lang="en-US" dirty="0" smtClean="0"/>
          </a:p>
          <a:p>
            <a:r>
              <a:rPr lang="en-US" dirty="0" smtClean="0"/>
              <a:t>Panel, Element, Qualifier Name</a:t>
            </a:r>
          </a:p>
          <a:p>
            <a:r>
              <a:rPr lang="en-US" dirty="0" smtClean="0"/>
              <a:t>Definition</a:t>
            </a:r>
          </a:p>
          <a:p>
            <a:r>
              <a:rPr lang="en-US" dirty="0" smtClean="0"/>
              <a:t>Unit of Measure (</a:t>
            </a:r>
            <a:r>
              <a:rPr lang="en-US" dirty="0" err="1" smtClean="0"/>
              <a:t>UoM</a:t>
            </a:r>
            <a:r>
              <a:rPr lang="en-US" dirty="0" smtClean="0"/>
              <a:t>) or Values</a:t>
            </a:r>
          </a:p>
          <a:p>
            <a:r>
              <a:rPr lang="en-US" dirty="0" smtClean="0"/>
              <a:t>Datatype</a:t>
            </a:r>
          </a:p>
          <a:p>
            <a:r>
              <a:rPr lang="en-US" dirty="0" smtClean="0"/>
              <a:t>Cardinality</a:t>
            </a:r>
          </a:p>
          <a:p>
            <a:r>
              <a:rPr lang="en-US" dirty="0" smtClean="0"/>
              <a:t>Optionality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" t="5334" r="2204" b="7829"/>
          <a:stretch/>
        </p:blipFill>
        <p:spPr>
          <a:xfrm>
            <a:off x="1344245" y="648676"/>
            <a:ext cx="6549293" cy="496277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68445"/>
          </a:xfrm>
        </p:spPr>
        <p:txBody>
          <a:bodyPr/>
          <a:lstStyle/>
          <a:p>
            <a:r>
              <a:rPr lang="en-US" dirty="0" smtClean="0"/>
              <a:t>CIMI Data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78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DataTypes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CWE - coded with exceptions</a:t>
            </a:r>
          </a:p>
          <a:p>
            <a:r>
              <a:rPr lang="en-US" dirty="0"/>
              <a:t> CO - Coded Ordinal</a:t>
            </a:r>
          </a:p>
          <a:p>
            <a:r>
              <a:rPr lang="en-US" dirty="0"/>
              <a:t> PQ - Physical Quantity</a:t>
            </a:r>
          </a:p>
          <a:p>
            <a:r>
              <a:rPr lang="en-US" dirty="0"/>
              <a:t> ED - Binary</a:t>
            </a:r>
          </a:p>
          <a:p>
            <a:r>
              <a:rPr lang="en-US" dirty="0"/>
              <a:t> TS - Time Stamp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 - String</a:t>
            </a:r>
          </a:p>
          <a:p>
            <a:r>
              <a:rPr lang="en-US" dirty="0"/>
              <a:t> REAL</a:t>
            </a:r>
          </a:p>
          <a:p>
            <a:r>
              <a:rPr lang="en-US" dirty="0" smtClean="0"/>
              <a:t>INT </a:t>
            </a:r>
            <a:r>
              <a:rPr lang="en-US" dirty="0"/>
              <a:t>- Integer</a:t>
            </a:r>
          </a:p>
          <a:p>
            <a:r>
              <a:rPr lang="en-US" dirty="0" smtClean="0"/>
              <a:t>II </a:t>
            </a:r>
            <a:r>
              <a:rPr lang="en-US" dirty="0"/>
              <a:t>- Instance Identifier</a:t>
            </a:r>
          </a:p>
          <a:p>
            <a:r>
              <a:rPr lang="en-US" dirty="0" smtClean="0"/>
              <a:t>RTOPQ </a:t>
            </a:r>
            <a:r>
              <a:rPr lang="en-US" dirty="0"/>
              <a:t>- Ratio PQ</a:t>
            </a:r>
          </a:p>
          <a:p>
            <a:r>
              <a:rPr lang="en-US" dirty="0" smtClean="0"/>
              <a:t>IVLPQ </a:t>
            </a:r>
            <a:r>
              <a:rPr lang="en-US" dirty="0"/>
              <a:t>- Interval Physical Quantity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676144" y="179918"/>
            <a:ext cx="7814151" cy="505997"/>
          </a:xfrm>
          <a:prstGeom prst="rect">
            <a:avLst/>
          </a:prstGeom>
        </p:spPr>
        <p:txBody>
          <a:bodyPr vert="horz" lIns="63500" tIns="31750" rIns="63500" bIns="31750" rtlCol="0" anchor="b">
            <a:noAutofit/>
          </a:bodyPr>
          <a:lstStyle>
            <a:lvl1pPr algn="ctr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/>
                </a:solidFill>
              </a:rPr>
              <a:t>Model Request Workflow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2" name="Down Arrow 61"/>
          <p:cNvSpPr/>
          <p:nvPr/>
        </p:nvSpPr>
        <p:spPr>
          <a:xfrm rot="16200000">
            <a:off x="1335181" y="975375"/>
            <a:ext cx="942788" cy="997478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Identify Use Case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369457" y="2511173"/>
            <a:ext cx="2063111" cy="2604534"/>
          </a:xfrm>
          <a:prstGeom prst="roundRect">
            <a:avLst>
              <a:gd name="adj" fmla="val 486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0">
            <a:normAutofit/>
          </a:bodyPr>
          <a:lstStyle/>
          <a:p>
            <a:pPr algn="ctr"/>
            <a:r>
              <a:rPr lang="en-US" sz="1250" dirty="0" smtClean="0"/>
              <a:t>Model Request</a:t>
            </a:r>
            <a:endParaRPr lang="en-US" sz="1250" dirty="0"/>
          </a:p>
        </p:txBody>
      </p:sp>
      <p:sp>
        <p:nvSpPr>
          <p:cNvPr id="46" name="Down Arrow 45"/>
          <p:cNvSpPr/>
          <p:nvPr/>
        </p:nvSpPr>
        <p:spPr>
          <a:xfrm rot="16200000">
            <a:off x="3763702" y="961136"/>
            <a:ext cx="942788" cy="1096477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694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Send Use Case to HSPC</a:t>
            </a:r>
            <a:endParaRPr lang="en-US" sz="694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Down Arrow 47"/>
          <p:cNvSpPr/>
          <p:nvPr/>
        </p:nvSpPr>
        <p:spPr>
          <a:xfrm rot="16200000">
            <a:off x="6332915" y="975375"/>
            <a:ext cx="942788" cy="997478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 development agreement between HSPC and Partner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Down Arrow 55"/>
          <p:cNvSpPr/>
          <p:nvPr/>
        </p:nvSpPr>
        <p:spPr>
          <a:xfrm rot="16200000">
            <a:off x="1335181" y="2770354"/>
            <a:ext cx="942788" cy="1086008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Partner Completes Model Request. 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Down Arrow 62"/>
          <p:cNvSpPr/>
          <p:nvPr/>
        </p:nvSpPr>
        <p:spPr>
          <a:xfrm rot="16200000">
            <a:off x="4515685" y="4049635"/>
            <a:ext cx="942825" cy="1143099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 Exists.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763412" y="4089245"/>
            <a:ext cx="1156463" cy="989029"/>
            <a:chOff x="7818462" y="3935830"/>
            <a:chExt cx="1665306" cy="142420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168" y="3988432"/>
              <a:ext cx="1371600" cy="13716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8462" y="3935830"/>
              <a:ext cx="694439" cy="694439"/>
            </a:xfrm>
            <a:prstGeom prst="rect">
              <a:avLst/>
            </a:prstGeom>
          </p:spPr>
        </p:pic>
      </p:grpSp>
      <p:sp>
        <p:nvSpPr>
          <p:cNvPr id="79" name="Down Arrow 78"/>
          <p:cNvSpPr/>
          <p:nvPr/>
        </p:nvSpPr>
        <p:spPr>
          <a:xfrm rot="16200000">
            <a:off x="4514584" y="2567090"/>
            <a:ext cx="942788" cy="1086008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Content Mapping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531767" y="3898293"/>
            <a:ext cx="1388590" cy="1354375"/>
          </a:xfrm>
          <a:prstGeom prst="roundRect">
            <a:avLst>
              <a:gd name="adj" fmla="val 48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0">
            <a:normAutofit/>
          </a:bodyPr>
          <a:lstStyle/>
          <a:p>
            <a:pPr algn="ctr"/>
            <a:r>
              <a:rPr lang="en-US" sz="900" dirty="0" smtClean="0"/>
              <a:t>Create Models and SMART </a:t>
            </a:r>
            <a:r>
              <a:rPr lang="en-US" sz="900" dirty="0"/>
              <a:t>on FHIR </a:t>
            </a:r>
            <a:r>
              <a:rPr lang="en-US" sz="900" dirty="0" smtClean="0"/>
              <a:t>Profile</a:t>
            </a:r>
            <a:endParaRPr lang="en-US" sz="900" dirty="0"/>
          </a:p>
        </p:txBody>
      </p:sp>
      <p:sp>
        <p:nvSpPr>
          <p:cNvPr id="51" name="Rounded Rectangle 50"/>
          <p:cNvSpPr/>
          <p:nvPr/>
        </p:nvSpPr>
        <p:spPr>
          <a:xfrm>
            <a:off x="5555877" y="2580103"/>
            <a:ext cx="1363906" cy="1233436"/>
          </a:xfrm>
          <a:prstGeom prst="roundRect">
            <a:avLst>
              <a:gd name="adj" fmla="val 4866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t" anchorCtr="0"/>
          <a:lstStyle/>
          <a:p>
            <a:pPr algn="ctr"/>
            <a:r>
              <a:rPr lang="en-US" sz="1000" dirty="0" smtClean="0"/>
              <a:t>Request New Standard Content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050" y="721774"/>
            <a:ext cx="1396554" cy="139724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52" y="836500"/>
            <a:ext cx="1332112" cy="133211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862156" y="877656"/>
            <a:ext cx="1363906" cy="1252163"/>
            <a:chOff x="4862156" y="877656"/>
            <a:chExt cx="1363906" cy="1252163"/>
          </a:xfrm>
        </p:grpSpPr>
        <p:sp>
          <p:nvSpPr>
            <p:cNvPr id="47" name="Rounded Rectangle 46"/>
            <p:cNvSpPr/>
            <p:nvPr/>
          </p:nvSpPr>
          <p:spPr>
            <a:xfrm>
              <a:off x="4862156" y="877656"/>
              <a:ext cx="1363906" cy="1233436"/>
            </a:xfrm>
            <a:prstGeom prst="roundRect">
              <a:avLst>
                <a:gd name="adj" fmla="val 4866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rtlCol="0" anchor="t" anchorCtr="0"/>
            <a:lstStyle/>
            <a:p>
              <a:pPr algn="ctr"/>
              <a:r>
                <a:rPr lang="en-US" sz="1000" dirty="0" smtClean="0"/>
                <a:t>Review the Use Case with HSPC</a:t>
              </a:r>
              <a:endParaRPr lang="en-US" sz="10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71748" y="1304756"/>
              <a:ext cx="726484" cy="825063"/>
            </a:xfrm>
            <a:prstGeom prst="rect">
              <a:avLst/>
            </a:prstGeom>
          </p:spPr>
        </p:pic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3" y="2878395"/>
            <a:ext cx="1332112" cy="1332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2487" y="2920946"/>
            <a:ext cx="807734" cy="10606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4024" y="4022281"/>
            <a:ext cx="1396313" cy="990600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7042276" y="5012881"/>
            <a:ext cx="497769" cy="491081"/>
            <a:chOff x="1689820" y="6715704"/>
            <a:chExt cx="716788" cy="707157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35200" y="6715704"/>
              <a:ext cx="671408" cy="362205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89820" y="7136146"/>
              <a:ext cx="716788" cy="286715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1803381" y="7041893"/>
              <a:ext cx="429812" cy="294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2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charset="0"/>
                  <a:ea typeface="Open Sans" charset="0"/>
                  <a:cs typeface="Open Sans" charset="0"/>
                </a:rPr>
                <a:t>on</a:t>
              </a:r>
              <a:endParaRPr lang="en-US" sz="972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07149" y="874852"/>
            <a:ext cx="1202983" cy="1195838"/>
            <a:chOff x="2407149" y="874852"/>
            <a:chExt cx="1202983" cy="1195838"/>
          </a:xfrm>
        </p:grpSpPr>
        <p:sp>
          <p:nvSpPr>
            <p:cNvPr id="58" name="Rounded Rectangle 57"/>
            <p:cNvSpPr/>
            <p:nvPr/>
          </p:nvSpPr>
          <p:spPr>
            <a:xfrm>
              <a:off x="2407149" y="874852"/>
              <a:ext cx="1202983" cy="1195838"/>
            </a:xfrm>
            <a:prstGeom prst="roundRect">
              <a:avLst>
                <a:gd name="adj" fmla="val 9925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3500" tIns="31750" rIns="63500" bIns="3175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dirty="0" smtClean="0"/>
                <a:t>Document Use Case</a:t>
              </a:r>
              <a:endParaRPr lang="en-US" sz="1000" dirty="0"/>
            </a:p>
            <a:p>
              <a:pPr algn="ctr"/>
              <a:endParaRPr lang="en-US" sz="10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50318" y="1290736"/>
              <a:ext cx="706620" cy="706968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>
          <a:xfrm>
            <a:off x="5799683" y="3016655"/>
            <a:ext cx="878694" cy="2553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/>
          <a:srcRect b="44907"/>
          <a:stretch/>
        </p:blipFill>
        <p:spPr>
          <a:xfrm>
            <a:off x="5582508" y="3310402"/>
            <a:ext cx="1353322" cy="224242"/>
          </a:xfrm>
          <a:prstGeom prst="rect">
            <a:avLst/>
          </a:prstGeom>
        </p:spPr>
      </p:pic>
      <p:sp>
        <p:nvSpPr>
          <p:cNvPr id="68" name="Down Arrow 67"/>
          <p:cNvSpPr/>
          <p:nvPr/>
        </p:nvSpPr>
        <p:spPr>
          <a:xfrm rot="16200000">
            <a:off x="7034990" y="4078504"/>
            <a:ext cx="942825" cy="1143099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the AMM.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93" y="4472184"/>
            <a:ext cx="970457" cy="77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7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Use Case Discussion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Viet Nguyen, M.D.</a:t>
            </a:r>
          </a:p>
        </p:txBody>
      </p:sp>
    </p:spTree>
    <p:extLst>
      <p:ext uri="{BB962C8B-B14F-4D97-AF65-F5344CB8AC3E}">
        <p14:creationId xmlns:p14="http://schemas.microsoft.com/office/powerpoint/2010/main" val="165785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 Requests and Similarities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Viet Nguyen, M.D.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03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Day 3: Terminology Mapping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6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342486"/>
            <a:ext cx="6498158" cy="1437389"/>
          </a:xfrm>
        </p:spPr>
        <p:txBody>
          <a:bodyPr/>
          <a:lstStyle/>
          <a:p>
            <a:r>
              <a:rPr lang="en-US" sz="4400" dirty="0" smtClean="0"/>
              <a:t>Model Request Process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738" y="1323285"/>
            <a:ext cx="3148523" cy="91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9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lnSpc>
                <a:spcPct val="93000"/>
              </a:lnSpc>
              <a:spcBef>
                <a:spcPct val="50000"/>
              </a:spcBef>
              <a:buChar char="•"/>
              <a:defRPr sz="2333">
                <a:solidFill>
                  <a:schemeClr val="tx1"/>
                </a:solidFill>
                <a:latin typeface="Times New Roman" pitchFamily="18" charset="0"/>
              </a:defRPr>
            </a:lvl1pPr>
            <a:lvl2pPr marL="619100" indent="-238115" algn="l">
              <a:lnSpc>
                <a:spcPct val="88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952462" indent="-190492" algn="l">
              <a:spcBef>
                <a:spcPct val="20000"/>
              </a:spcBef>
              <a:buChar char="•"/>
              <a:defRPr sz="1667">
                <a:solidFill>
                  <a:schemeClr val="tx1"/>
                </a:solidFill>
                <a:latin typeface="Times New Roman" pitchFamily="18" charset="0"/>
              </a:defRPr>
            </a:lvl3pPr>
            <a:lvl4pPr marL="1333447" indent="-190492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1714431" indent="-190492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AA4715D-4C6F-489E-8EA2-5921FEC8CBA0}" type="datetime1">
              <a:rPr lang="en-US" altLang="en-US" sz="1167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7/26/2016</a:t>
            </a:fld>
            <a:endParaRPr lang="en-US" altLang="en-US" sz="1167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lnSpc>
                <a:spcPct val="93000"/>
              </a:lnSpc>
              <a:spcBef>
                <a:spcPct val="50000"/>
              </a:spcBef>
              <a:buChar char="•"/>
              <a:defRPr sz="2333">
                <a:solidFill>
                  <a:schemeClr val="tx1"/>
                </a:solidFill>
                <a:latin typeface="Times New Roman" pitchFamily="18" charset="0"/>
              </a:defRPr>
            </a:lvl1pPr>
            <a:lvl2pPr marL="619100" indent="-238115" algn="l">
              <a:lnSpc>
                <a:spcPct val="88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952462" indent="-190492" algn="l">
              <a:spcBef>
                <a:spcPct val="20000"/>
              </a:spcBef>
              <a:buChar char="•"/>
              <a:defRPr sz="1667">
                <a:solidFill>
                  <a:schemeClr val="tx1"/>
                </a:solidFill>
                <a:latin typeface="Times New Roman" pitchFamily="18" charset="0"/>
              </a:defRPr>
            </a:lvl3pPr>
            <a:lvl4pPr marL="1333447" indent="-190492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1714431" indent="-190492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ED0690C-FA4D-4DA0-A36A-94AA601EB6F4}" type="slidenum">
              <a:rPr lang="en-US" altLang="en-US" sz="1167"/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167"/>
          </a:p>
        </p:txBody>
      </p:sp>
      <p:sp>
        <p:nvSpPr>
          <p:cNvPr id="366594" name="Rectangle 2"/>
          <p:cNvSpPr>
            <a:spLocks noChangeArrowheads="1"/>
          </p:cNvSpPr>
          <p:nvPr/>
        </p:nvSpPr>
        <p:spPr bwMode="auto">
          <a:xfrm>
            <a:off x="1079500" y="3097819"/>
            <a:ext cx="5588000" cy="698500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algn="l">
              <a:lnSpc>
                <a:spcPct val="93000"/>
              </a:lnSpc>
              <a:spcBef>
                <a:spcPct val="5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lnSpc>
                <a:spcPct val="88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333" b="1">
                <a:latin typeface="Arial" charset="0"/>
              </a:rPr>
              <a:t>                                           Segment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title"/>
          </p:nvPr>
        </p:nvSpPr>
        <p:spPr>
          <a:xfrm>
            <a:off x="358242" y="386725"/>
            <a:ext cx="8042276" cy="1114130"/>
          </a:xfrm>
        </p:spPr>
        <p:txBody>
          <a:bodyPr/>
          <a:lstStyle/>
          <a:p>
            <a:r>
              <a:rPr lang="en-US" altLang="en-US" dirty="0" smtClean="0"/>
              <a:t>Standards for data exchange – HL7</a:t>
            </a:r>
          </a:p>
        </p:txBody>
      </p:sp>
      <p:sp>
        <p:nvSpPr>
          <p:cNvPr id="366596" name="Rectangle 4"/>
          <p:cNvSpPr>
            <a:spLocks noChangeArrowheads="1"/>
          </p:cNvSpPr>
          <p:nvPr/>
        </p:nvSpPr>
        <p:spPr bwMode="auto">
          <a:xfrm>
            <a:off x="2476500" y="3097819"/>
            <a:ext cx="2286000" cy="11430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algn="l">
              <a:lnSpc>
                <a:spcPct val="93000"/>
              </a:lnSpc>
              <a:spcBef>
                <a:spcPct val="5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lnSpc>
                <a:spcPct val="88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333" b="1">
                <a:latin typeface="Arial" charset="0"/>
              </a:rPr>
              <a:t>                                  Data Field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476500" y="3097819"/>
            <a:ext cx="2323042" cy="1714500"/>
            <a:chOff x="1056" y="1728"/>
            <a:chExt cx="1756" cy="1296"/>
          </a:xfrm>
        </p:grpSpPr>
        <p:sp>
          <p:nvSpPr>
            <p:cNvPr id="22537" name="Rectangle 6"/>
            <p:cNvSpPr>
              <a:spLocks noChangeArrowheads="1"/>
            </p:cNvSpPr>
            <p:nvPr/>
          </p:nvSpPr>
          <p:spPr bwMode="auto">
            <a:xfrm>
              <a:off x="2496" y="1728"/>
              <a:ext cx="316" cy="1296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b"/>
            <a:lstStyle>
              <a:lvl1pPr algn="l">
                <a:lnSpc>
                  <a:spcPct val="93000"/>
                </a:lnSpc>
                <a:spcBef>
                  <a:spcPct val="5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lnSpc>
                  <a:spcPct val="88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333" b="1">
                  <a:latin typeface="Arial" charset="0"/>
                </a:rPr>
                <a:t>                                  </a:t>
              </a:r>
            </a:p>
          </p:txBody>
        </p:sp>
        <p:sp>
          <p:nvSpPr>
            <p:cNvPr id="22538" name="Rectangle 7"/>
            <p:cNvSpPr>
              <a:spLocks noChangeArrowheads="1"/>
            </p:cNvSpPr>
            <p:nvPr/>
          </p:nvSpPr>
          <p:spPr bwMode="auto">
            <a:xfrm>
              <a:off x="1056" y="2592"/>
              <a:ext cx="1724" cy="432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b"/>
            <a:lstStyle>
              <a:lvl1pPr algn="l">
                <a:lnSpc>
                  <a:spcPct val="93000"/>
                </a:lnSpc>
                <a:spcBef>
                  <a:spcPct val="5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lnSpc>
                  <a:spcPct val="88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333" b="1">
                  <a:latin typeface="Arial" charset="0"/>
                </a:rPr>
                <a:t>                                  Component</a:t>
              </a:r>
            </a:p>
          </p:txBody>
        </p:sp>
      </p:grp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079500" y="1781011"/>
            <a:ext cx="71120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>
              <a:lnSpc>
                <a:spcPct val="93000"/>
              </a:lnSpc>
              <a:spcBef>
                <a:spcPct val="5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lnSpc>
                <a:spcPct val="88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50" b="1" dirty="0">
                <a:latin typeface="Courier New" pitchFamily="49" charset="0"/>
              </a:rPr>
              <a:t>MSH|^~\&amp;|||||19981105131523||ORU^R01|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50" b="1" dirty="0">
                <a:latin typeface="Courier New" pitchFamily="49" charset="0"/>
              </a:rPr>
              <a:t>PID|||100928782^9^M11||</a:t>
            </a:r>
            <a:r>
              <a:rPr lang="en-US" altLang="en-US" sz="2250" b="1" dirty="0" err="1">
                <a:latin typeface="Courier New" pitchFamily="49" charset="0"/>
              </a:rPr>
              <a:t>Smith^John^J</a:t>
            </a:r>
            <a:r>
              <a:rPr lang="en-US" altLang="en-US" sz="2250" b="1" dirty="0">
                <a:latin typeface="Courier New" pitchFamily="49" charset="0"/>
              </a:rPr>
              <a:t>|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50" b="1" dirty="0">
                <a:latin typeface="Courier New" pitchFamily="49" charset="0"/>
              </a:rPr>
              <a:t>OBR||||Z0063-0^BP^LN|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50" b="1" dirty="0">
                <a:latin typeface="Courier New" pitchFamily="49" charset="0"/>
              </a:rPr>
              <a:t>OBX||CE|8361-4^POSITION^LN||</a:t>
            </a:r>
            <a:r>
              <a:rPr lang="en-US" altLang="en-US" sz="2250" b="1" dirty="0" err="1">
                <a:latin typeface="Courier New" pitchFamily="49" charset="0"/>
              </a:rPr>
              <a:t>SIT^Sitting</a:t>
            </a:r>
            <a:r>
              <a:rPr lang="en-US" altLang="en-US" sz="2250" b="1" dirty="0">
                <a:latin typeface="Courier New" pitchFamily="49" charset="0"/>
              </a:rPr>
              <a:t>|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50" b="1" dirty="0">
                <a:latin typeface="Courier New" pitchFamily="49" charset="0"/>
              </a:rPr>
              <a:t>OBX||NM|8479-8^SBP^LN||138|mmHg|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25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9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4" grpId="0" animBg="1" autoUpdateAnimBg="0"/>
      <p:bldP spid="366596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xfrm>
            <a:off x="5629835" y="5393841"/>
            <a:ext cx="2133600" cy="3042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lnSpc>
                <a:spcPct val="93000"/>
              </a:lnSpc>
              <a:spcBef>
                <a:spcPct val="50000"/>
              </a:spcBef>
              <a:buChar char="•"/>
              <a:defRPr sz="2333">
                <a:solidFill>
                  <a:schemeClr val="tx1"/>
                </a:solidFill>
                <a:latin typeface="Times New Roman" pitchFamily="18" charset="0"/>
              </a:defRPr>
            </a:lvl1pPr>
            <a:lvl2pPr marL="619100" indent="-238115" algn="l">
              <a:lnSpc>
                <a:spcPct val="88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952462" indent="-190492" algn="l">
              <a:spcBef>
                <a:spcPct val="20000"/>
              </a:spcBef>
              <a:buChar char="•"/>
              <a:defRPr sz="1667">
                <a:solidFill>
                  <a:schemeClr val="tx1"/>
                </a:solidFill>
                <a:latin typeface="Times New Roman" pitchFamily="18" charset="0"/>
              </a:defRPr>
            </a:lvl3pPr>
            <a:lvl4pPr marL="1333447" indent="-190492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1714431" indent="-190492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B3F1EE2-CD48-4059-A255-E6F7A26C5CAD}" type="datetime1">
              <a:rPr lang="en-US" altLang="en-US" sz="1167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7/26/2016</a:t>
            </a:fld>
            <a:endParaRPr lang="en-US" altLang="en-US" sz="1167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64460" y="5393841"/>
            <a:ext cx="4840941" cy="3042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lnSpc>
                <a:spcPct val="93000"/>
              </a:lnSpc>
              <a:spcBef>
                <a:spcPct val="50000"/>
              </a:spcBef>
              <a:buChar char="•"/>
              <a:defRPr sz="2333">
                <a:solidFill>
                  <a:schemeClr val="tx1"/>
                </a:solidFill>
                <a:latin typeface="Times New Roman" pitchFamily="18" charset="0"/>
              </a:defRPr>
            </a:lvl1pPr>
            <a:lvl2pPr marL="619100" indent="-238115" algn="l">
              <a:lnSpc>
                <a:spcPct val="88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952462" indent="-190492" algn="l">
              <a:spcBef>
                <a:spcPct val="20000"/>
              </a:spcBef>
              <a:buChar char="•"/>
              <a:defRPr sz="1667">
                <a:solidFill>
                  <a:schemeClr val="tx1"/>
                </a:solidFill>
                <a:latin typeface="Times New Roman" pitchFamily="18" charset="0"/>
              </a:defRPr>
            </a:lvl3pPr>
            <a:lvl4pPr marL="1333447" indent="-190492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1714431" indent="-190492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83A00EF1-4E98-4C82-9563-38CF06FB3EB0}" type="slidenum">
              <a:rPr lang="en-US" altLang="en-US" sz="1167"/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167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096125" y="2323118"/>
            <a:ext cx="1079500" cy="873125"/>
            <a:chOff x="4944" y="1632"/>
            <a:chExt cx="816" cy="660"/>
          </a:xfrm>
        </p:grpSpPr>
        <p:sp>
          <p:nvSpPr>
            <p:cNvPr id="23570" name="Rectangle 3"/>
            <p:cNvSpPr>
              <a:spLocks noChangeArrowheads="1"/>
            </p:cNvSpPr>
            <p:nvPr/>
          </p:nvSpPr>
          <p:spPr bwMode="auto">
            <a:xfrm>
              <a:off x="5448" y="1680"/>
              <a:ext cx="312" cy="612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b"/>
            <a:lstStyle>
              <a:lvl1pPr algn="l">
                <a:lnSpc>
                  <a:spcPct val="93000"/>
                </a:lnSpc>
                <a:spcBef>
                  <a:spcPct val="5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lnSpc>
                  <a:spcPct val="88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250" b="1">
                <a:latin typeface="Arial" charset="0"/>
              </a:endParaRPr>
            </a:p>
          </p:txBody>
        </p:sp>
        <p:sp>
          <p:nvSpPr>
            <p:cNvPr id="23571" name="Rectangle 4"/>
            <p:cNvSpPr>
              <a:spLocks noChangeArrowheads="1"/>
            </p:cNvSpPr>
            <p:nvPr/>
          </p:nvSpPr>
          <p:spPr bwMode="auto">
            <a:xfrm>
              <a:off x="4944" y="1632"/>
              <a:ext cx="816" cy="33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b"/>
            <a:lstStyle>
              <a:lvl1pPr algn="l">
                <a:lnSpc>
                  <a:spcPct val="93000"/>
                </a:lnSpc>
                <a:spcBef>
                  <a:spcPct val="5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lnSpc>
                  <a:spcPct val="88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50" b="1">
                  <a:latin typeface="Arial" charset="0"/>
                </a:rPr>
                <a:t>Status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826000" y="2831118"/>
            <a:ext cx="2794000" cy="2413000"/>
            <a:chOff x="3072" y="2016"/>
            <a:chExt cx="2112" cy="1824"/>
          </a:xfrm>
        </p:grpSpPr>
        <p:sp>
          <p:nvSpPr>
            <p:cNvPr id="23568" name="Rectangle 6"/>
            <p:cNvSpPr>
              <a:spLocks noChangeArrowheads="1"/>
            </p:cNvSpPr>
            <p:nvPr/>
          </p:nvSpPr>
          <p:spPr bwMode="auto">
            <a:xfrm>
              <a:off x="3552" y="2016"/>
              <a:ext cx="1200" cy="1296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b"/>
            <a:lstStyle>
              <a:lvl1pPr algn="l">
                <a:lnSpc>
                  <a:spcPct val="93000"/>
                </a:lnSpc>
                <a:spcBef>
                  <a:spcPct val="5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lnSpc>
                  <a:spcPct val="88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333" b="1">
                  <a:latin typeface="Arial" charset="0"/>
                </a:rPr>
                <a:t>                                  </a:t>
              </a:r>
            </a:p>
          </p:txBody>
        </p:sp>
        <p:sp>
          <p:nvSpPr>
            <p:cNvPr id="23569" name="Rectangle 7"/>
            <p:cNvSpPr>
              <a:spLocks noChangeArrowheads="1"/>
            </p:cNvSpPr>
            <p:nvPr/>
          </p:nvSpPr>
          <p:spPr bwMode="auto">
            <a:xfrm>
              <a:off x="3072" y="2736"/>
              <a:ext cx="2112" cy="1104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b"/>
            <a:lstStyle>
              <a:lvl1pPr algn="l">
                <a:lnSpc>
                  <a:spcPct val="93000"/>
                </a:lnSpc>
                <a:spcBef>
                  <a:spcPct val="5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lnSpc>
                  <a:spcPct val="88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50" b="1">
                  <a:latin typeface="Arial" charset="0"/>
                </a:rPr>
                <a:t>A code that  identifies the units of numerical data in OBX-5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952500" y="1116618"/>
            <a:ext cx="2349500" cy="2032000"/>
            <a:chOff x="144" y="720"/>
            <a:chExt cx="1776" cy="1536"/>
          </a:xfrm>
        </p:grpSpPr>
        <p:sp>
          <p:nvSpPr>
            <p:cNvPr id="23566" name="Rectangle 9"/>
            <p:cNvSpPr>
              <a:spLocks noChangeArrowheads="1"/>
            </p:cNvSpPr>
            <p:nvPr/>
          </p:nvSpPr>
          <p:spPr bwMode="auto">
            <a:xfrm>
              <a:off x="816" y="1536"/>
              <a:ext cx="372" cy="72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b"/>
            <a:lstStyle>
              <a:lvl1pPr algn="l">
                <a:lnSpc>
                  <a:spcPct val="93000"/>
                </a:lnSpc>
                <a:spcBef>
                  <a:spcPct val="5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lnSpc>
                  <a:spcPct val="88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250" b="1">
                <a:latin typeface="Arial" charset="0"/>
              </a:endParaRPr>
            </a:p>
          </p:txBody>
        </p:sp>
        <p:sp>
          <p:nvSpPr>
            <p:cNvPr id="23567" name="Rectangle 10"/>
            <p:cNvSpPr>
              <a:spLocks noChangeArrowheads="1"/>
            </p:cNvSpPr>
            <p:nvPr/>
          </p:nvSpPr>
          <p:spPr bwMode="auto">
            <a:xfrm>
              <a:off x="144" y="720"/>
              <a:ext cx="1776" cy="115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b"/>
            <a:lstStyle>
              <a:lvl1pPr algn="l">
                <a:lnSpc>
                  <a:spcPct val="93000"/>
                </a:lnSpc>
                <a:spcBef>
                  <a:spcPct val="5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lnSpc>
                  <a:spcPct val="88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50" b="1">
                  <a:latin typeface="Arial" charset="0"/>
                </a:rPr>
                <a:t>A code that identifies the </a:t>
              </a:r>
              <a:r>
                <a:rPr lang="en-US" altLang="en-US" sz="2250" b="1" i="1">
                  <a:latin typeface="Arial" charset="0"/>
                </a:rPr>
                <a:t>datatype</a:t>
              </a:r>
              <a:endParaRPr lang="en-US" altLang="en-US" sz="2250" b="1"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50" b="1">
                  <a:latin typeface="Arial" charset="0"/>
                </a:rPr>
                <a:t>of OBX-5</a:t>
              </a:r>
            </a:p>
          </p:txBody>
        </p:sp>
      </p:grpSp>
      <p:sp>
        <p:nvSpPr>
          <p:cNvPr id="449547" name="Rectangle 11"/>
          <p:cNvSpPr>
            <a:spLocks noChangeArrowheads="1"/>
          </p:cNvSpPr>
          <p:nvPr/>
        </p:nvSpPr>
        <p:spPr bwMode="auto">
          <a:xfrm>
            <a:off x="2413000" y="2831118"/>
            <a:ext cx="2222500" cy="20955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algn="l">
              <a:lnSpc>
                <a:spcPct val="93000"/>
              </a:lnSpc>
              <a:spcBef>
                <a:spcPct val="5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lnSpc>
                <a:spcPct val="88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50" b="1">
                <a:latin typeface="Arial" charset="0"/>
              </a:rPr>
              <a:t>                                  A code that identifies the data in OBX-5</a:t>
            </a:r>
            <a:br>
              <a:rPr lang="en-US" altLang="en-US" sz="2250" b="1">
                <a:latin typeface="Arial" charset="0"/>
              </a:rPr>
            </a:br>
            <a:r>
              <a:rPr lang="en-US" altLang="en-US" sz="2250" b="1">
                <a:latin typeface="Arial" charset="0"/>
              </a:rPr>
              <a:t>(Temp Reading)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064000" y="2259618"/>
            <a:ext cx="2159000" cy="952500"/>
            <a:chOff x="2496" y="1584"/>
            <a:chExt cx="1632" cy="72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3120" y="1584"/>
              <a:ext cx="372" cy="72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b"/>
            <a:lstStyle>
              <a:lvl1pPr algn="l">
                <a:lnSpc>
                  <a:spcPct val="93000"/>
                </a:lnSpc>
                <a:spcBef>
                  <a:spcPct val="5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lnSpc>
                  <a:spcPct val="88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250" b="1">
                <a:latin typeface="Arial" charset="0"/>
              </a:endParaRPr>
            </a:p>
          </p:txBody>
        </p:sp>
        <p:sp>
          <p:nvSpPr>
            <p:cNvPr id="23565" name="Rectangle 14"/>
            <p:cNvSpPr>
              <a:spLocks noChangeArrowheads="1"/>
            </p:cNvSpPr>
            <p:nvPr/>
          </p:nvSpPr>
          <p:spPr bwMode="auto">
            <a:xfrm>
              <a:off x="2496" y="1584"/>
              <a:ext cx="1632" cy="33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b"/>
            <a:lstStyle>
              <a:lvl1pPr algn="l">
                <a:lnSpc>
                  <a:spcPct val="93000"/>
                </a:lnSpc>
                <a:spcBef>
                  <a:spcPct val="5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lnSpc>
                  <a:spcPct val="88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50" b="1">
                  <a:latin typeface="Arial" charset="0"/>
                </a:rPr>
                <a:t>OBX-5: Data</a:t>
              </a:r>
            </a:p>
          </p:txBody>
        </p:sp>
      </p:grpSp>
      <p:sp>
        <p:nvSpPr>
          <p:cNvPr id="23561" name="Rectangle 15"/>
          <p:cNvSpPr>
            <a:spLocks noGrp="1" noChangeArrowheads="1"/>
          </p:cNvSpPr>
          <p:nvPr>
            <p:ph type="title"/>
          </p:nvPr>
        </p:nvSpPr>
        <p:spPr>
          <a:xfrm>
            <a:off x="104525" y="-345292"/>
            <a:ext cx="8839200" cy="1114130"/>
          </a:xfrm>
        </p:spPr>
        <p:txBody>
          <a:bodyPr/>
          <a:lstStyle/>
          <a:p>
            <a:r>
              <a:rPr lang="en-US" altLang="en-US" sz="4400" dirty="0" smtClean="0"/>
              <a:t>Name-value pair approach</a:t>
            </a:r>
          </a:p>
        </p:txBody>
      </p:sp>
      <p:sp>
        <p:nvSpPr>
          <p:cNvPr id="23562" name="Rectangle 16"/>
          <p:cNvSpPr>
            <a:spLocks noChangeArrowheads="1"/>
          </p:cNvSpPr>
          <p:nvPr/>
        </p:nvSpPr>
        <p:spPr bwMode="auto">
          <a:xfrm>
            <a:off x="873126" y="2761004"/>
            <a:ext cx="730199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l">
              <a:lnSpc>
                <a:spcPct val="93000"/>
              </a:lnSpc>
              <a:spcBef>
                <a:spcPct val="5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lnSpc>
                <a:spcPct val="88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500" b="1">
                <a:latin typeface="Courier New" pitchFamily="49" charset="0"/>
              </a:rPr>
              <a:t>OBX||NM|11289-6^^LN||38|C^^ISO+|||||F</a:t>
            </a:r>
          </a:p>
        </p:txBody>
      </p:sp>
      <p:sp>
        <p:nvSpPr>
          <p:cNvPr id="449553" name="Text Box 17"/>
          <p:cNvSpPr txBox="1">
            <a:spLocks noChangeArrowheads="1"/>
          </p:cNvSpPr>
          <p:nvPr/>
        </p:nvSpPr>
        <p:spPr bwMode="auto">
          <a:xfrm>
            <a:off x="3365500" y="735618"/>
            <a:ext cx="5016500" cy="13970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l">
              <a:lnSpc>
                <a:spcPct val="93000"/>
              </a:lnSpc>
              <a:spcBef>
                <a:spcPct val="5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lnSpc>
                <a:spcPct val="88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67" b="1">
                <a:latin typeface="Arial" charset="0"/>
              </a:rPr>
              <a:t>Other data fields include: date of observation, identity of provider giving observation, normal ranges, abnormal flags</a:t>
            </a:r>
          </a:p>
        </p:txBody>
      </p:sp>
    </p:spTree>
    <p:extLst>
      <p:ext uri="{BB962C8B-B14F-4D97-AF65-F5344CB8AC3E}">
        <p14:creationId xmlns:p14="http://schemas.microsoft.com/office/powerpoint/2010/main" val="181260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7" grpId="0" animBg="1" autoUpdateAnimBg="0"/>
      <p:bldP spid="449553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>
          <a:xfrm>
            <a:off x="5629835" y="5753354"/>
            <a:ext cx="2133600" cy="3042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lnSpc>
                <a:spcPct val="93000"/>
              </a:lnSpc>
              <a:spcBef>
                <a:spcPct val="50000"/>
              </a:spcBef>
              <a:buChar char="•"/>
              <a:defRPr sz="2333">
                <a:solidFill>
                  <a:schemeClr val="tx1"/>
                </a:solidFill>
                <a:latin typeface="Times New Roman" pitchFamily="18" charset="0"/>
              </a:defRPr>
            </a:lvl1pPr>
            <a:lvl2pPr marL="619100" indent="-238115" algn="l">
              <a:lnSpc>
                <a:spcPct val="88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952462" indent="-190492" algn="l">
              <a:spcBef>
                <a:spcPct val="20000"/>
              </a:spcBef>
              <a:buChar char="•"/>
              <a:defRPr sz="1667">
                <a:solidFill>
                  <a:schemeClr val="tx1"/>
                </a:solidFill>
                <a:latin typeface="Times New Roman" pitchFamily="18" charset="0"/>
              </a:defRPr>
            </a:lvl3pPr>
            <a:lvl4pPr marL="1333447" indent="-190492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1714431" indent="-190492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1D07BC5-7F11-4BDE-88FB-94471CC19B52}" type="datetime1">
              <a:rPr lang="en-US" altLang="en-US" sz="1167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7/26/2016</a:t>
            </a:fld>
            <a:endParaRPr lang="en-US" altLang="en-US" sz="1167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64460" y="5753354"/>
            <a:ext cx="4840941" cy="3042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lnSpc>
                <a:spcPct val="93000"/>
              </a:lnSpc>
              <a:spcBef>
                <a:spcPct val="50000"/>
              </a:spcBef>
              <a:buChar char="•"/>
              <a:defRPr sz="2333">
                <a:solidFill>
                  <a:schemeClr val="tx1"/>
                </a:solidFill>
                <a:latin typeface="Times New Roman" pitchFamily="18" charset="0"/>
              </a:defRPr>
            </a:lvl1pPr>
            <a:lvl2pPr marL="619100" indent="-238115" algn="l">
              <a:lnSpc>
                <a:spcPct val="88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952462" indent="-190492" algn="l">
              <a:spcBef>
                <a:spcPct val="20000"/>
              </a:spcBef>
              <a:buChar char="•"/>
              <a:defRPr sz="1667">
                <a:solidFill>
                  <a:schemeClr val="tx1"/>
                </a:solidFill>
                <a:latin typeface="Times New Roman" pitchFamily="18" charset="0"/>
              </a:defRPr>
            </a:lvl3pPr>
            <a:lvl4pPr marL="1333447" indent="-190492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1714431" indent="-190492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05571F8-AD45-4281-8BD2-4462BC11256F}" type="slidenum">
              <a:rPr lang="en-US" altLang="en-US" sz="1167"/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167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159500" y="2047631"/>
            <a:ext cx="2222500" cy="1524000"/>
            <a:chOff x="4080" y="1152"/>
            <a:chExt cx="1680" cy="1152"/>
          </a:xfrm>
        </p:grpSpPr>
        <p:sp>
          <p:nvSpPr>
            <p:cNvPr id="24595" name="Rectangle 3"/>
            <p:cNvSpPr>
              <a:spLocks noChangeArrowheads="1"/>
            </p:cNvSpPr>
            <p:nvPr/>
          </p:nvSpPr>
          <p:spPr bwMode="auto">
            <a:xfrm>
              <a:off x="5094" y="1728"/>
              <a:ext cx="362" cy="576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6729" tIns="38365" rIns="76729" bIns="38365" anchor="ctr"/>
            <a:lstStyle>
              <a:lvl1pPr algn="l">
                <a:lnSpc>
                  <a:spcPct val="93000"/>
                </a:lnSpc>
                <a:spcBef>
                  <a:spcPct val="5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lnSpc>
                  <a:spcPct val="88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000"/>
            </a:p>
          </p:txBody>
        </p:sp>
        <p:sp>
          <p:nvSpPr>
            <p:cNvPr id="24596" name="Text Box 4"/>
            <p:cNvSpPr txBox="1">
              <a:spLocks noChangeArrowheads="1"/>
            </p:cNvSpPr>
            <p:nvPr/>
          </p:nvSpPr>
          <p:spPr bwMode="auto">
            <a:xfrm>
              <a:off x="4080" y="1152"/>
              <a:ext cx="1680" cy="601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729" tIns="38365" rIns="76729" bIns="38365">
              <a:spAutoFit/>
            </a:bodyPr>
            <a:lstStyle>
              <a:lvl1pPr algn="l">
                <a:lnSpc>
                  <a:spcPct val="93000"/>
                </a:lnSpc>
                <a:spcBef>
                  <a:spcPct val="5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lnSpc>
                  <a:spcPct val="88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333" b="1">
                  <a:solidFill>
                    <a:schemeClr val="tx2"/>
                  </a:solidFill>
                  <a:latin typeface="Arial" charset="0"/>
                </a:rPr>
                <a:t>The code is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333" b="1">
                  <a:solidFill>
                    <a:schemeClr val="tx2"/>
                  </a:solidFill>
                  <a:latin typeface="Arial" charset="0"/>
                </a:rPr>
                <a:t>from SNOMED</a:t>
              </a:r>
              <a:endParaRPr lang="en-US" altLang="en-US" sz="2333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19500" y="2047631"/>
            <a:ext cx="1968500" cy="1524000"/>
            <a:chOff x="2160" y="1152"/>
            <a:chExt cx="1488" cy="1152"/>
          </a:xfrm>
        </p:grpSpPr>
        <p:sp>
          <p:nvSpPr>
            <p:cNvPr id="24593" name="Rectangle 6"/>
            <p:cNvSpPr>
              <a:spLocks noChangeArrowheads="1"/>
            </p:cNvSpPr>
            <p:nvPr/>
          </p:nvSpPr>
          <p:spPr bwMode="auto">
            <a:xfrm>
              <a:off x="2880" y="1728"/>
              <a:ext cx="288" cy="576"/>
            </a:xfrm>
            <a:prstGeom prst="rect">
              <a:avLst/>
            </a:pr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6729" tIns="38365" rIns="76729" bIns="38365" anchor="ctr"/>
            <a:lstStyle>
              <a:lvl1pPr algn="l">
                <a:lnSpc>
                  <a:spcPct val="93000"/>
                </a:lnSpc>
                <a:spcBef>
                  <a:spcPct val="5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lnSpc>
                  <a:spcPct val="88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000"/>
            </a:p>
          </p:txBody>
        </p:sp>
        <p:sp>
          <p:nvSpPr>
            <p:cNvPr id="24594" name="Text Box 7"/>
            <p:cNvSpPr txBox="1">
              <a:spLocks noChangeArrowheads="1"/>
            </p:cNvSpPr>
            <p:nvPr/>
          </p:nvSpPr>
          <p:spPr bwMode="auto">
            <a:xfrm>
              <a:off x="2160" y="1152"/>
              <a:ext cx="1488" cy="601"/>
            </a:xfrm>
            <a:prstGeom prst="rect">
              <a:avLst/>
            </a:pr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729" tIns="38365" rIns="76729" bIns="38365">
              <a:spAutoFit/>
            </a:bodyPr>
            <a:lstStyle>
              <a:lvl1pPr algn="l">
                <a:lnSpc>
                  <a:spcPct val="93000"/>
                </a:lnSpc>
                <a:spcBef>
                  <a:spcPct val="5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lnSpc>
                  <a:spcPct val="88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333" b="1">
                  <a:solidFill>
                    <a:schemeClr val="tx2"/>
                  </a:solidFill>
                  <a:latin typeface="Arial" charset="0"/>
                </a:rPr>
                <a:t>The code is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333" b="1">
                  <a:solidFill>
                    <a:schemeClr val="tx2"/>
                  </a:solidFill>
                  <a:latin typeface="Arial" charset="0"/>
                </a:rPr>
                <a:t>from LOINC</a:t>
              </a:r>
              <a:endParaRPr lang="en-US" altLang="en-US" sz="2333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191000" y="3190631"/>
            <a:ext cx="2964657" cy="1587500"/>
            <a:chOff x="2592" y="2016"/>
            <a:chExt cx="2241" cy="1200"/>
          </a:xfrm>
        </p:grpSpPr>
        <p:sp>
          <p:nvSpPr>
            <p:cNvPr id="24591" name="Rectangle 9"/>
            <p:cNvSpPr>
              <a:spLocks noChangeArrowheads="1"/>
            </p:cNvSpPr>
            <p:nvPr/>
          </p:nvSpPr>
          <p:spPr bwMode="auto">
            <a:xfrm>
              <a:off x="3216" y="2016"/>
              <a:ext cx="887" cy="991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b"/>
            <a:lstStyle>
              <a:lvl1pPr algn="l">
                <a:lnSpc>
                  <a:spcPct val="93000"/>
                </a:lnSpc>
                <a:spcBef>
                  <a:spcPct val="5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lnSpc>
                  <a:spcPct val="88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333" b="1">
                  <a:latin typeface="Arial" charset="0"/>
                </a:rPr>
                <a:t>                                  </a:t>
              </a:r>
            </a:p>
          </p:txBody>
        </p:sp>
        <p:sp>
          <p:nvSpPr>
            <p:cNvPr id="24592" name="Rectangle 10"/>
            <p:cNvSpPr>
              <a:spLocks noChangeArrowheads="1"/>
            </p:cNvSpPr>
            <p:nvPr/>
          </p:nvSpPr>
          <p:spPr bwMode="auto">
            <a:xfrm>
              <a:off x="2592" y="2640"/>
              <a:ext cx="2241" cy="576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b"/>
            <a:lstStyle>
              <a:lvl1pPr algn="l">
                <a:lnSpc>
                  <a:spcPct val="93000"/>
                </a:lnSpc>
                <a:spcBef>
                  <a:spcPct val="5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lnSpc>
                  <a:spcPct val="88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50" b="1">
                  <a:latin typeface="Arial" charset="0"/>
                </a:rPr>
                <a:t>OBX-5: Data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50" b="1">
                  <a:latin typeface="Arial" charset="0"/>
                </a:rPr>
                <a:t>A code for Group O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62000" y="1476131"/>
            <a:ext cx="2349500" cy="2032000"/>
            <a:chOff x="0" y="720"/>
            <a:chExt cx="1776" cy="1536"/>
          </a:xfrm>
        </p:grpSpPr>
        <p:sp>
          <p:nvSpPr>
            <p:cNvPr id="24589" name="Rectangle 12"/>
            <p:cNvSpPr>
              <a:spLocks noChangeArrowheads="1"/>
            </p:cNvSpPr>
            <p:nvPr/>
          </p:nvSpPr>
          <p:spPr bwMode="auto">
            <a:xfrm>
              <a:off x="672" y="1536"/>
              <a:ext cx="240" cy="72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b"/>
            <a:lstStyle>
              <a:lvl1pPr algn="l">
                <a:lnSpc>
                  <a:spcPct val="93000"/>
                </a:lnSpc>
                <a:spcBef>
                  <a:spcPct val="5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lnSpc>
                  <a:spcPct val="88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250" b="1">
                <a:latin typeface="Arial" charset="0"/>
              </a:endParaRPr>
            </a:p>
          </p:txBody>
        </p:sp>
        <p:sp>
          <p:nvSpPr>
            <p:cNvPr id="24590" name="Rectangle 13"/>
            <p:cNvSpPr>
              <a:spLocks noChangeArrowheads="1"/>
            </p:cNvSpPr>
            <p:nvPr/>
          </p:nvSpPr>
          <p:spPr bwMode="auto">
            <a:xfrm>
              <a:off x="0" y="720"/>
              <a:ext cx="1776" cy="115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b"/>
            <a:lstStyle>
              <a:lvl1pPr algn="l">
                <a:lnSpc>
                  <a:spcPct val="93000"/>
                </a:lnSpc>
                <a:spcBef>
                  <a:spcPct val="5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lnSpc>
                  <a:spcPct val="88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50" b="1">
                  <a:latin typeface="Arial" charset="0"/>
                </a:rPr>
                <a:t>A code that identifies the </a:t>
              </a:r>
              <a:r>
                <a:rPr lang="en-US" altLang="en-US" sz="2250" b="1" i="1">
                  <a:latin typeface="Arial" charset="0"/>
                </a:rPr>
                <a:t>datatype as a</a:t>
              </a:r>
              <a:endParaRPr lang="en-US" altLang="en-US" sz="2250" b="1">
                <a:latin typeface="Arial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50" b="1">
                  <a:latin typeface="Arial" charset="0"/>
                </a:rPr>
                <a:t>coded element</a:t>
              </a:r>
            </a:p>
          </p:txBody>
        </p:sp>
      </p:grpSp>
      <p:sp>
        <p:nvSpPr>
          <p:cNvPr id="2458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OBX: with a coded value</a:t>
            </a: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873125" y="3190631"/>
            <a:ext cx="3063875" cy="2095500"/>
            <a:chOff x="84" y="2016"/>
            <a:chExt cx="2316" cy="1584"/>
          </a:xfrm>
        </p:grpSpPr>
        <p:sp>
          <p:nvSpPr>
            <p:cNvPr id="24587" name="Rectangle 16"/>
            <p:cNvSpPr>
              <a:spLocks noChangeArrowheads="1"/>
            </p:cNvSpPr>
            <p:nvPr/>
          </p:nvSpPr>
          <p:spPr bwMode="auto">
            <a:xfrm>
              <a:off x="84" y="2517"/>
              <a:ext cx="2316" cy="1083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b"/>
            <a:lstStyle>
              <a:lvl1pPr algn="l">
                <a:lnSpc>
                  <a:spcPct val="93000"/>
                </a:lnSpc>
                <a:spcBef>
                  <a:spcPct val="5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lnSpc>
                  <a:spcPct val="88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50" b="1">
                  <a:latin typeface="Arial" charset="0"/>
                </a:rPr>
                <a:t>  A code that identifies the data in OBX-5</a:t>
              </a:r>
              <a:br>
                <a:rPr lang="en-US" altLang="en-US" sz="2250" b="1">
                  <a:latin typeface="Arial" charset="0"/>
                </a:rPr>
              </a:br>
              <a:r>
                <a:rPr lang="en-US" altLang="en-US" sz="2250" b="1">
                  <a:latin typeface="Arial" charset="0"/>
                </a:rPr>
                <a:t>(ABO Blood Group)</a:t>
              </a:r>
            </a:p>
          </p:txBody>
        </p:sp>
        <p:sp>
          <p:nvSpPr>
            <p:cNvPr id="24588" name="Rectangle 17"/>
            <p:cNvSpPr>
              <a:spLocks noChangeArrowheads="1"/>
            </p:cNvSpPr>
            <p:nvPr/>
          </p:nvSpPr>
          <p:spPr bwMode="auto">
            <a:xfrm>
              <a:off x="960" y="2016"/>
              <a:ext cx="528" cy="501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6729" tIns="38365" rIns="76729" bIns="38365" anchor="ctr"/>
            <a:lstStyle>
              <a:lvl1pPr algn="l">
                <a:lnSpc>
                  <a:spcPct val="93000"/>
                </a:lnSpc>
                <a:spcBef>
                  <a:spcPct val="5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lnSpc>
                  <a:spcPct val="88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000"/>
            </a:p>
          </p:txBody>
        </p:sp>
      </p:grpSp>
      <p:sp>
        <p:nvSpPr>
          <p:cNvPr id="24586" name="Rectangle 18"/>
          <p:cNvSpPr>
            <a:spLocks noChangeArrowheads="1"/>
          </p:cNvSpPr>
          <p:nvPr/>
        </p:nvSpPr>
        <p:spPr bwMode="auto">
          <a:xfrm>
            <a:off x="873126" y="3154913"/>
            <a:ext cx="73292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l">
              <a:lnSpc>
                <a:spcPct val="93000"/>
              </a:lnSpc>
              <a:spcBef>
                <a:spcPct val="5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lnSpc>
                <a:spcPct val="88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OBX||CE|883-9^</a:t>
            </a:r>
            <a:r>
              <a:rPr lang="en-US" altLang="en-US" sz="2000" b="1">
                <a:solidFill>
                  <a:srgbClr val="000066"/>
                </a:solidFill>
                <a:latin typeface="Arial" charset="0"/>
              </a:rPr>
              <a:t>Blood Group</a:t>
            </a:r>
            <a:r>
              <a:rPr lang="en-US" altLang="en-US" sz="2000" b="1">
                <a:latin typeface="Arial" charset="0"/>
              </a:rPr>
              <a:t>^LN||58460004^</a:t>
            </a:r>
            <a:r>
              <a:rPr lang="en-US" altLang="en-US" sz="2000" b="1">
                <a:solidFill>
                  <a:srgbClr val="000066"/>
                </a:solidFill>
                <a:latin typeface="Arial" charset="0"/>
              </a:rPr>
              <a:t>Group O</a:t>
            </a:r>
            <a:r>
              <a:rPr lang="en-US" altLang="en-US" sz="2000" b="1">
                <a:latin typeface="Arial" charset="0"/>
              </a:rPr>
              <a:t>^SMI|</a:t>
            </a:r>
          </a:p>
        </p:txBody>
      </p:sp>
    </p:spTree>
    <p:extLst>
      <p:ext uri="{BB962C8B-B14F-4D97-AF65-F5344CB8AC3E}">
        <p14:creationId xmlns:p14="http://schemas.microsoft.com/office/powerpoint/2010/main" val="339348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460" y="127000"/>
            <a:ext cx="7112000" cy="632460"/>
          </a:xfrm>
        </p:spPr>
        <p:txBody>
          <a:bodyPr>
            <a:normAutofit/>
          </a:bodyPr>
          <a:lstStyle/>
          <a:p>
            <a:r>
              <a:rPr lang="en-US" altLang="en-US" sz="2667" dirty="0"/>
              <a:t>So we are all using HL7, what is the problem?</a:t>
            </a:r>
            <a:endParaRPr lang="en-US" sz="2667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02178" y="1733021"/>
            <a:ext cx="801688" cy="444500"/>
          </a:xfrm>
          <a:prstGeom prst="rect">
            <a:avLst/>
          </a:prstGeom>
          <a:solidFill>
            <a:srgbClr val="EB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761970">
              <a:defRPr/>
            </a:pPr>
            <a:endParaRPr lang="en-US" altLang="en-US" sz="1000" kern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04824" y="2659063"/>
            <a:ext cx="510646" cy="444500"/>
          </a:xfrm>
          <a:prstGeom prst="rect">
            <a:avLst/>
          </a:prstGeom>
          <a:solidFill>
            <a:srgbClr val="EB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761970">
              <a:defRPr/>
            </a:pPr>
            <a:endParaRPr lang="en-US" altLang="en-US" sz="1000" kern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03500" y="3548063"/>
            <a:ext cx="351896" cy="508000"/>
          </a:xfrm>
          <a:prstGeom prst="rect">
            <a:avLst/>
          </a:prstGeom>
          <a:solidFill>
            <a:srgbClr val="EB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761970">
              <a:defRPr/>
            </a:pPr>
            <a:endParaRPr lang="en-US" altLang="en-US" sz="1000" kern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081324" y="1706563"/>
            <a:ext cx="456406" cy="4445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761970">
              <a:defRPr/>
            </a:pPr>
            <a:endParaRPr lang="en-US" altLang="en-US" sz="1000" kern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808802" y="2668323"/>
            <a:ext cx="465667" cy="4445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761970">
              <a:defRPr/>
            </a:pPr>
            <a:endParaRPr lang="en-US" altLang="en-US" sz="1000" kern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660636" y="3639344"/>
            <a:ext cx="769938" cy="3810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761970">
              <a:defRPr/>
            </a:pPr>
            <a:endParaRPr lang="en-US" altLang="en-US" sz="1000" kern="0">
              <a:solidFill>
                <a:srgbClr val="000000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333500" y="4191000"/>
            <a:ext cx="6540500" cy="840893"/>
          </a:xfrm>
          <a:prstGeom prst="rect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729" tIns="38365" rIns="76729" bIns="38365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761970">
              <a:lnSpc>
                <a:spcPct val="93000"/>
              </a:lnSpc>
              <a:spcBef>
                <a:spcPct val="50000"/>
              </a:spcBef>
              <a:defRPr/>
            </a:pPr>
            <a:r>
              <a:rPr lang="en-US" altLang="en-US" sz="2667" kern="0">
                <a:solidFill>
                  <a:srgbClr val="FFFFFF"/>
                </a:solidFill>
              </a:rPr>
              <a:t>You and I may know that these are similar results, but our computers will not.</a:t>
            </a:r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 bwMode="auto">
          <a:xfrm>
            <a:off x="889000" y="1325563"/>
            <a:ext cx="718740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980" tIns="37990" rIns="75980" bIns="379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8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85739" indent="-285739" defTabSz="761970">
              <a:defRPr/>
            </a:pPr>
            <a:r>
              <a:rPr lang="en-US" altLang="en-US" sz="2750" kern="0" dirty="0">
                <a:solidFill>
                  <a:srgbClr val="000000"/>
                </a:solidFill>
                <a:latin typeface="Arial" pitchFamily="34" charset="0"/>
              </a:rPr>
              <a:t>Site 1:</a:t>
            </a:r>
          </a:p>
          <a:p>
            <a:pPr marL="619100" lvl="1" indent="-238115" defTabSz="761970">
              <a:buNone/>
              <a:defRPr/>
            </a:pPr>
            <a:r>
              <a:rPr lang="en-US" altLang="en-US" sz="2000" b="1" kern="0" dirty="0">
                <a:solidFill>
                  <a:srgbClr val="000000"/>
                </a:solidFill>
                <a:latin typeface="Arial" pitchFamily="34" charset="0"/>
              </a:rPr>
              <a:t>OBX|1|CE|</a:t>
            </a:r>
            <a:r>
              <a:rPr lang="en-US" altLang="en-US" sz="2000" b="1" kern="0" dirty="0">
                <a:solidFill>
                  <a:srgbClr val="FF0000"/>
                </a:solidFill>
                <a:latin typeface="Arial" pitchFamily="34" charset="0"/>
              </a:rPr>
              <a:t>SysBP</a:t>
            </a:r>
            <a:r>
              <a:rPr lang="en-US" altLang="en-US" sz="2000" b="1" kern="0" dirty="0">
                <a:solidFill>
                  <a:srgbClr val="000000"/>
                </a:solidFill>
                <a:latin typeface="Arial" pitchFamily="34" charset="0"/>
              </a:rPr>
              <a:t>^</a:t>
            </a:r>
            <a:r>
              <a:rPr lang="en-US" altLang="en-US" sz="2000" b="1" kern="0" dirty="0">
                <a:solidFill>
                  <a:srgbClr val="6666FF"/>
                </a:solidFill>
                <a:latin typeface="Arial" pitchFamily="34" charset="0"/>
              </a:rPr>
              <a:t>Systolic BP</a:t>
            </a:r>
            <a:r>
              <a:rPr lang="en-US" altLang="en-US" sz="2000" b="1" kern="0" dirty="0">
                <a:solidFill>
                  <a:srgbClr val="000000"/>
                </a:solidFill>
                <a:latin typeface="Arial" pitchFamily="34" charset="0"/>
              </a:rPr>
              <a:t>||</a:t>
            </a:r>
            <a:r>
              <a:rPr lang="en-US" altLang="en-US" sz="2000" b="1" kern="0" dirty="0">
                <a:solidFill>
                  <a:srgbClr val="FF0000"/>
                </a:solidFill>
                <a:latin typeface="Arial" pitchFamily="34" charset="0"/>
              </a:rPr>
              <a:t>132</a:t>
            </a:r>
            <a:r>
              <a:rPr lang="en-US" altLang="en-US" sz="2000" b="1" kern="0" dirty="0">
                <a:solidFill>
                  <a:srgbClr val="000000"/>
                </a:solidFill>
                <a:latin typeface="Arial" pitchFamily="34" charset="0"/>
              </a:rPr>
              <a:t>||mmHg|</a:t>
            </a:r>
          </a:p>
          <a:p>
            <a:pPr marL="285739" indent="-285739" defTabSz="761970">
              <a:defRPr/>
            </a:pPr>
            <a:r>
              <a:rPr lang="en-US" altLang="en-US" sz="2750" kern="0" dirty="0">
                <a:solidFill>
                  <a:srgbClr val="000000"/>
                </a:solidFill>
                <a:latin typeface="Arial" pitchFamily="34" charset="0"/>
              </a:rPr>
              <a:t>Site 2:</a:t>
            </a:r>
          </a:p>
          <a:p>
            <a:pPr marL="619100" lvl="1" indent="-238115" defTabSz="761970">
              <a:buNone/>
              <a:defRPr/>
            </a:pPr>
            <a:r>
              <a:rPr lang="en-US" altLang="en-US" sz="2000" b="1" kern="0" dirty="0">
                <a:solidFill>
                  <a:srgbClr val="000000"/>
                </a:solidFill>
                <a:latin typeface="Arial" pitchFamily="34" charset="0"/>
              </a:rPr>
              <a:t>OBX|1|CE|</a:t>
            </a:r>
            <a:r>
              <a:rPr lang="en-US" altLang="en-US" sz="2000" b="1" kern="0" dirty="0">
                <a:solidFill>
                  <a:srgbClr val="FF0000"/>
                </a:solidFill>
                <a:latin typeface="Arial" pitchFamily="34" charset="0"/>
              </a:rPr>
              <a:t>SBP</a:t>
            </a:r>
            <a:r>
              <a:rPr lang="en-US" altLang="en-US" sz="2000" b="1" kern="0" dirty="0">
                <a:solidFill>
                  <a:srgbClr val="000000"/>
                </a:solidFill>
                <a:latin typeface="Arial" pitchFamily="34" charset="0"/>
              </a:rPr>
              <a:t>^</a:t>
            </a:r>
            <a:r>
              <a:rPr lang="en-US" altLang="en-US" sz="2000" b="1" kern="0" dirty="0">
                <a:solidFill>
                  <a:srgbClr val="6666FF"/>
                </a:solidFill>
                <a:latin typeface="Arial" pitchFamily="34" charset="0"/>
              </a:rPr>
              <a:t>Systolic BP</a:t>
            </a:r>
            <a:r>
              <a:rPr lang="en-US" altLang="en-US" sz="2000" b="1" kern="0" dirty="0">
                <a:solidFill>
                  <a:srgbClr val="000000"/>
                </a:solidFill>
                <a:latin typeface="Arial" pitchFamily="34" charset="0"/>
              </a:rPr>
              <a:t>||</a:t>
            </a:r>
            <a:r>
              <a:rPr lang="en-US" altLang="en-US" sz="2000" b="1" kern="0" dirty="0">
                <a:solidFill>
                  <a:srgbClr val="FF0000"/>
                </a:solidFill>
                <a:latin typeface="Arial" pitchFamily="34" charset="0"/>
              </a:rPr>
              <a:t>132</a:t>
            </a:r>
            <a:r>
              <a:rPr lang="en-US" altLang="en-US" sz="2000" b="1" kern="0" dirty="0">
                <a:solidFill>
                  <a:srgbClr val="000000"/>
                </a:solidFill>
                <a:latin typeface="Arial" pitchFamily="34" charset="0"/>
              </a:rPr>
              <a:t>||mmHg|</a:t>
            </a:r>
            <a:endParaRPr lang="en-US" altLang="en-US" sz="2417" b="1" kern="0" dirty="0">
              <a:solidFill>
                <a:srgbClr val="000000"/>
              </a:solidFill>
              <a:latin typeface="Arial" pitchFamily="34" charset="0"/>
            </a:endParaRPr>
          </a:p>
          <a:p>
            <a:pPr marL="285739" indent="-285739" defTabSz="761970">
              <a:defRPr/>
            </a:pPr>
            <a:r>
              <a:rPr lang="en-US" altLang="en-US" sz="2750" kern="0" dirty="0">
                <a:solidFill>
                  <a:srgbClr val="000000"/>
                </a:solidFill>
                <a:latin typeface="Arial" pitchFamily="34" charset="0"/>
              </a:rPr>
              <a:t>Site 3:</a:t>
            </a:r>
          </a:p>
          <a:p>
            <a:pPr marL="619100" lvl="1" indent="-238115" defTabSz="761970">
              <a:buNone/>
              <a:defRPr/>
            </a:pPr>
            <a:r>
              <a:rPr lang="en-US" altLang="en-US" sz="2000" b="1" kern="0" dirty="0">
                <a:solidFill>
                  <a:srgbClr val="000000"/>
                </a:solidFill>
                <a:latin typeface="Arial" pitchFamily="34" charset="0"/>
              </a:rPr>
              <a:t>OBX|1|CE|</a:t>
            </a:r>
            <a:r>
              <a:rPr lang="en-US" altLang="en-US" sz="2000" b="1" kern="0" dirty="0">
                <a:solidFill>
                  <a:srgbClr val="FF0000"/>
                </a:solidFill>
                <a:latin typeface="Arial" pitchFamily="34" charset="0"/>
              </a:rPr>
              <a:t>BP</a:t>
            </a:r>
            <a:r>
              <a:rPr lang="en-US" altLang="en-US" sz="2000" b="1" kern="0" dirty="0">
                <a:solidFill>
                  <a:srgbClr val="000000"/>
                </a:solidFill>
                <a:latin typeface="Arial" pitchFamily="34" charset="0"/>
              </a:rPr>
              <a:t>^</a:t>
            </a:r>
            <a:r>
              <a:rPr lang="en-US" altLang="en-US" sz="2000" b="1" kern="0" dirty="0">
                <a:solidFill>
                  <a:srgbClr val="6666FF"/>
                </a:solidFill>
                <a:latin typeface="Arial" pitchFamily="34" charset="0"/>
              </a:rPr>
              <a:t>Systolic BP</a:t>
            </a:r>
            <a:r>
              <a:rPr lang="en-US" altLang="en-US" sz="2000" b="1" kern="0" dirty="0">
                <a:solidFill>
                  <a:srgbClr val="000000"/>
                </a:solidFill>
                <a:latin typeface="Arial" pitchFamily="34" charset="0"/>
              </a:rPr>
              <a:t>||</a:t>
            </a:r>
            <a:r>
              <a:rPr lang="en-US" altLang="en-US" sz="2000" b="1" kern="0" dirty="0">
                <a:solidFill>
                  <a:srgbClr val="FF0000"/>
                </a:solidFill>
                <a:latin typeface="Arial" pitchFamily="34" charset="0"/>
              </a:rPr>
              <a:t>132/70</a:t>
            </a:r>
            <a:r>
              <a:rPr lang="en-US" altLang="en-US" sz="2000" b="1" kern="0" dirty="0">
                <a:solidFill>
                  <a:srgbClr val="000000"/>
                </a:solidFill>
                <a:latin typeface="Arial" pitchFamily="34" charset="0"/>
              </a:rPr>
              <a:t>||mmHg|</a:t>
            </a:r>
            <a:endParaRPr lang="en-US" altLang="en-US" sz="2750" b="1" kern="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863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321594" y="5897563"/>
            <a:ext cx="1587500" cy="198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619100" indent="-238115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952462" indent="-190492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333447" indent="-190492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1714431" indent="-190492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095416" indent="-190492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476401" indent="-190492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2857386" indent="-190492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238370" indent="-190492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4AC702F-0B22-4A17-AD95-602C465B02F8}" type="datetime1">
              <a:rPr lang="en-US" altLang="en-US" sz="1167">
                <a:solidFill>
                  <a:srgbClr val="000000"/>
                </a:solidFill>
              </a:rPr>
              <a:pPr/>
              <a:t>7/26/2016</a:t>
            </a:fld>
            <a:endParaRPr lang="en-US" altLang="en-US" sz="1167">
              <a:solidFill>
                <a:srgbClr val="000000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211094" y="5897563"/>
            <a:ext cx="1587500" cy="198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619100" indent="-238115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952462" indent="-190492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333447" indent="-190492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1714431" indent="-190492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095416" indent="-190492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476401" indent="-190492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2857386" indent="-190492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238370" indent="-190492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1D13FB3-9157-42E6-9CA0-77494F2E4DA0}" type="slidenum">
              <a:rPr lang="en-US" altLang="en-US" sz="1167">
                <a:solidFill>
                  <a:srgbClr val="000000"/>
                </a:solidFill>
              </a:rPr>
              <a:pPr/>
              <a:t>34</a:t>
            </a:fld>
            <a:endParaRPr lang="en-US" altLang="en-US" sz="1167">
              <a:solidFill>
                <a:srgbClr val="00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230313" y="4127500"/>
            <a:ext cx="6540500" cy="840893"/>
          </a:xfrm>
          <a:prstGeom prst="rect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729" tIns="38365" rIns="76729" bIns="38365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50000"/>
              </a:spcBef>
            </a:pPr>
            <a:r>
              <a:rPr lang="en-US" altLang="en-US" sz="2667" dirty="0">
                <a:solidFill>
                  <a:srgbClr val="FFFFFF"/>
                </a:solidFill>
              </a:rPr>
              <a:t>Agree on a universal coding system for clinical observations.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86000" y="1733021"/>
            <a:ext cx="825500" cy="362479"/>
          </a:xfrm>
          <a:prstGeom prst="rect">
            <a:avLst/>
          </a:prstGeom>
          <a:solidFill>
            <a:srgbClr val="EB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761970">
              <a:defRPr/>
            </a:pPr>
            <a:endParaRPr lang="en-US" altLang="en-US" sz="1000" kern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311135" y="2603500"/>
            <a:ext cx="800365" cy="317500"/>
          </a:xfrm>
          <a:prstGeom prst="rect">
            <a:avLst/>
          </a:prstGeom>
          <a:solidFill>
            <a:srgbClr val="EB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761970">
              <a:defRPr/>
            </a:pPr>
            <a:endParaRPr lang="en-US" altLang="en-US" sz="1000" kern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27672" y="3429000"/>
            <a:ext cx="783828" cy="317500"/>
          </a:xfrm>
          <a:prstGeom prst="rect">
            <a:avLst/>
          </a:prstGeom>
          <a:solidFill>
            <a:srgbClr val="EB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761970">
              <a:defRPr/>
            </a:pPr>
            <a:endParaRPr lang="en-US" altLang="en-US" sz="1000" kern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889000" y="1271323"/>
            <a:ext cx="7187407" cy="3429000"/>
          </a:xfrm>
          <a:prstGeom prst="rect">
            <a:avLst/>
          </a:prstGeom>
          <a:noFill/>
        </p:spPr>
        <p:txBody>
          <a:bodyPr lIns="75980" tIns="37990" rIns="75980" bIns="37990"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750" dirty="0">
                <a:latin typeface="Arial" pitchFamily="34" charset="0"/>
              </a:rPr>
              <a:t>Site 1:</a:t>
            </a:r>
          </a:p>
          <a:p>
            <a:pPr lvl="1">
              <a:buNone/>
            </a:pPr>
            <a:r>
              <a:rPr lang="en-US" altLang="en-US" sz="1833" b="1" dirty="0">
                <a:latin typeface="Arial" pitchFamily="34" charset="0"/>
              </a:rPr>
              <a:t>OBX|1|CE|</a:t>
            </a:r>
            <a:r>
              <a:rPr lang="en-US" altLang="en-US" sz="1833" b="1" dirty="0">
                <a:solidFill>
                  <a:srgbClr val="FF0000"/>
                </a:solidFill>
                <a:latin typeface="Arial" pitchFamily="34" charset="0"/>
              </a:rPr>
              <a:t>8479-8</a:t>
            </a:r>
            <a:r>
              <a:rPr lang="en-US" altLang="en-US" sz="1833" b="1" dirty="0">
                <a:latin typeface="Arial" pitchFamily="34" charset="0"/>
              </a:rPr>
              <a:t>^</a:t>
            </a:r>
            <a:r>
              <a:rPr lang="en-US" altLang="en-US" sz="1833" b="1" dirty="0">
                <a:solidFill>
                  <a:schemeClr val="accent1"/>
                </a:solidFill>
                <a:latin typeface="Arial" pitchFamily="34" charset="0"/>
              </a:rPr>
              <a:t>SysBP</a:t>
            </a:r>
            <a:r>
              <a:rPr lang="en-US" altLang="en-US" sz="1833" b="1" dirty="0">
                <a:latin typeface="Arial" pitchFamily="34" charset="0"/>
              </a:rPr>
              <a:t>^</a:t>
            </a:r>
            <a:r>
              <a:rPr lang="en-US" altLang="en-US" sz="1833" b="1" dirty="0">
                <a:solidFill>
                  <a:srgbClr val="33CC33"/>
                </a:solidFill>
                <a:latin typeface="Arial" pitchFamily="34" charset="0"/>
              </a:rPr>
              <a:t>LN</a:t>
            </a:r>
            <a:r>
              <a:rPr lang="en-US" altLang="en-US" sz="1833" b="1" dirty="0">
                <a:latin typeface="Arial" pitchFamily="34" charset="0"/>
              </a:rPr>
              <a:t>||</a:t>
            </a:r>
            <a:r>
              <a:rPr lang="en-US" altLang="en-US" sz="1833" b="1" dirty="0">
                <a:solidFill>
                  <a:srgbClr val="FF0000"/>
                </a:solidFill>
                <a:latin typeface="Arial" pitchFamily="34" charset="0"/>
              </a:rPr>
              <a:t>132</a:t>
            </a:r>
            <a:r>
              <a:rPr lang="en-US" altLang="en-US" sz="1833" b="1" dirty="0">
                <a:latin typeface="Arial" pitchFamily="34" charset="0"/>
              </a:rPr>
              <a:t>||mmHg|</a:t>
            </a:r>
          </a:p>
          <a:p>
            <a:r>
              <a:rPr lang="en-US" altLang="en-US" sz="2750" dirty="0">
                <a:latin typeface="Arial" pitchFamily="34" charset="0"/>
              </a:rPr>
              <a:t>Site 2:</a:t>
            </a:r>
          </a:p>
          <a:p>
            <a:pPr lvl="1">
              <a:buNone/>
            </a:pPr>
            <a:r>
              <a:rPr lang="en-US" altLang="en-US" sz="1833" b="1" dirty="0">
                <a:latin typeface="Arial" pitchFamily="34" charset="0"/>
              </a:rPr>
              <a:t>OBX|1|CE|</a:t>
            </a:r>
            <a:r>
              <a:rPr lang="en-US" altLang="en-US" sz="1833" b="1" dirty="0">
                <a:solidFill>
                  <a:srgbClr val="FF0000"/>
                </a:solidFill>
                <a:latin typeface="Arial" pitchFamily="34" charset="0"/>
              </a:rPr>
              <a:t>8479-8</a:t>
            </a:r>
            <a:r>
              <a:rPr lang="en-US" altLang="en-US" sz="1833" b="1" dirty="0">
                <a:latin typeface="Arial" pitchFamily="34" charset="0"/>
              </a:rPr>
              <a:t>^</a:t>
            </a:r>
            <a:r>
              <a:rPr lang="en-US" altLang="en-US" sz="1833" b="1" dirty="0">
                <a:solidFill>
                  <a:schemeClr val="accent1"/>
                </a:solidFill>
                <a:latin typeface="Arial" pitchFamily="34" charset="0"/>
              </a:rPr>
              <a:t>SBP</a:t>
            </a:r>
            <a:r>
              <a:rPr lang="en-US" altLang="en-US" sz="1833" b="1" dirty="0">
                <a:latin typeface="Arial" pitchFamily="34" charset="0"/>
              </a:rPr>
              <a:t>^</a:t>
            </a:r>
            <a:r>
              <a:rPr lang="en-US" altLang="en-US" sz="1833" b="1" dirty="0">
                <a:solidFill>
                  <a:srgbClr val="33CC33"/>
                </a:solidFill>
                <a:latin typeface="Arial" pitchFamily="34" charset="0"/>
              </a:rPr>
              <a:t>LN</a:t>
            </a:r>
            <a:r>
              <a:rPr lang="en-US" altLang="en-US" sz="1833" b="1" dirty="0">
                <a:latin typeface="Arial" pitchFamily="34" charset="0"/>
              </a:rPr>
              <a:t>||</a:t>
            </a:r>
            <a:r>
              <a:rPr lang="en-US" altLang="en-US" sz="1833" b="1" dirty="0">
                <a:solidFill>
                  <a:srgbClr val="FF0000"/>
                </a:solidFill>
                <a:latin typeface="Arial" pitchFamily="34" charset="0"/>
              </a:rPr>
              <a:t>132</a:t>
            </a:r>
            <a:r>
              <a:rPr lang="en-US" altLang="en-US" sz="1833" b="1" dirty="0">
                <a:latin typeface="Arial" pitchFamily="34" charset="0"/>
              </a:rPr>
              <a:t>||mmHg|</a:t>
            </a:r>
            <a:endParaRPr lang="en-US" altLang="en-US" sz="2417" b="1" dirty="0">
              <a:latin typeface="Arial" pitchFamily="34" charset="0"/>
            </a:endParaRPr>
          </a:p>
          <a:p>
            <a:r>
              <a:rPr lang="en-US" altLang="en-US" sz="2750" dirty="0">
                <a:latin typeface="Arial" pitchFamily="34" charset="0"/>
              </a:rPr>
              <a:t>Site 3:</a:t>
            </a:r>
          </a:p>
          <a:p>
            <a:pPr lvl="1">
              <a:buNone/>
            </a:pPr>
            <a:r>
              <a:rPr lang="en-US" altLang="en-US" sz="1833" b="1" dirty="0">
                <a:latin typeface="Arial" pitchFamily="34" charset="0"/>
              </a:rPr>
              <a:t>OBX|1|CE|</a:t>
            </a:r>
            <a:r>
              <a:rPr lang="en-US" altLang="en-US" sz="1833" b="1" dirty="0">
                <a:solidFill>
                  <a:srgbClr val="FF0000"/>
                </a:solidFill>
                <a:latin typeface="Arial" pitchFamily="34" charset="0"/>
              </a:rPr>
              <a:t>8479-8</a:t>
            </a:r>
            <a:r>
              <a:rPr lang="en-US" altLang="en-US" sz="1833" b="1" dirty="0">
                <a:latin typeface="Arial" pitchFamily="34" charset="0"/>
              </a:rPr>
              <a:t>^</a:t>
            </a:r>
            <a:r>
              <a:rPr lang="en-US" altLang="en-US" sz="1833" b="1" dirty="0">
                <a:solidFill>
                  <a:schemeClr val="accent1"/>
                </a:solidFill>
                <a:latin typeface="Arial" pitchFamily="34" charset="0"/>
              </a:rPr>
              <a:t>Systolic BP</a:t>
            </a:r>
            <a:r>
              <a:rPr lang="en-US" altLang="en-US" sz="1833" b="1" dirty="0">
                <a:latin typeface="Arial" pitchFamily="34" charset="0"/>
              </a:rPr>
              <a:t>^</a:t>
            </a:r>
            <a:r>
              <a:rPr lang="en-US" altLang="en-US" sz="1833" b="1" dirty="0">
                <a:solidFill>
                  <a:srgbClr val="33CC33"/>
                </a:solidFill>
                <a:latin typeface="Arial" pitchFamily="34" charset="0"/>
              </a:rPr>
              <a:t>LN</a:t>
            </a:r>
            <a:r>
              <a:rPr lang="en-US" altLang="en-US" sz="1833" b="1" dirty="0">
                <a:latin typeface="Arial" pitchFamily="34" charset="0"/>
              </a:rPr>
              <a:t>||</a:t>
            </a:r>
            <a:r>
              <a:rPr lang="en-US" altLang="en-US" sz="1833" b="1" dirty="0">
                <a:solidFill>
                  <a:srgbClr val="FF0000"/>
                </a:solidFill>
                <a:latin typeface="Arial" pitchFamily="34" charset="0"/>
              </a:rPr>
              <a:t>132/70</a:t>
            </a:r>
            <a:r>
              <a:rPr lang="en-US" altLang="en-US" sz="1833" b="1" dirty="0">
                <a:latin typeface="Arial" pitchFamily="34" charset="0"/>
              </a:rPr>
              <a:t>||mmHg| </a:t>
            </a:r>
            <a:r>
              <a:rPr lang="en-US" altLang="en-US" sz="1667" b="1" dirty="0">
                <a:solidFill>
                  <a:srgbClr val="FF0000"/>
                </a:solidFill>
                <a:latin typeface="Arial" pitchFamily="34" charset="0"/>
              </a:rPr>
              <a:t>(error!)</a:t>
            </a:r>
            <a:endParaRPr lang="en-US" altLang="en-US" sz="1833" b="1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8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Terminologies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Logical Observation Identifiers Names and Codes (LOINC)</a:t>
            </a:r>
          </a:p>
          <a:p>
            <a:pPr lvl="1"/>
            <a:r>
              <a:rPr lang="en-US" dirty="0" smtClean="0"/>
              <a:t>Names and codes for “observation” – “The Question”</a:t>
            </a:r>
          </a:p>
          <a:p>
            <a:pPr lvl="1"/>
            <a:r>
              <a:rPr lang="en-US" dirty="0" smtClean="0"/>
              <a:t>BP, HR, Temperature, Diagnosis, Pain Severity, Body Part</a:t>
            </a:r>
          </a:p>
          <a:p>
            <a:r>
              <a:rPr lang="en-US" dirty="0" smtClean="0"/>
              <a:t>Systematic Nomenclature of Medicine – Clinical Terms (SNOMED CT)</a:t>
            </a:r>
          </a:p>
          <a:p>
            <a:pPr lvl="1"/>
            <a:r>
              <a:rPr lang="en-US" dirty="0" smtClean="0"/>
              <a:t>Names and codes for the value of textual observations</a:t>
            </a:r>
          </a:p>
          <a:p>
            <a:pPr lvl="1"/>
            <a:r>
              <a:rPr lang="en-US" dirty="0" smtClean="0"/>
              <a:t>Diabetes Mellitus, E coli, Mitral Valve, Heart Failure</a:t>
            </a:r>
          </a:p>
          <a:p>
            <a:r>
              <a:rPr lang="en-US" dirty="0" smtClean="0"/>
              <a:t>RxNorm </a:t>
            </a:r>
          </a:p>
          <a:p>
            <a:pPr lvl="1"/>
            <a:r>
              <a:rPr lang="en-US" dirty="0" smtClean="0"/>
              <a:t>Names and codes for medications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3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079501" y="1352282"/>
            <a:ext cx="6550338" cy="3664218"/>
          </a:xfrm>
        </p:spPr>
        <p:txBody>
          <a:bodyPr rtlCol="0"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667" dirty="0"/>
              <a:t>Logical Observation Identifiers Names and Codes (LOINC®)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000" dirty="0"/>
              <a:t>Provides a standard set of universal names and codes for identifying individual laboratory and clinical results (observations made on specimens)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000" dirty="0"/>
              <a:t>Also facilitates standardization of observations (other than lab) made on patients such as entries for vital signs, intake/output, EKG, and scales (e.g., Glasgow Coma Scale)</a:t>
            </a:r>
          </a:p>
          <a:p>
            <a:pPr lvl="1">
              <a:buFont typeface="Arial" pitchFamily="34" charset="0"/>
              <a:buChar char="–"/>
              <a:defRPr/>
            </a:pPr>
            <a:endParaRPr lang="en-US" sz="2000" dirty="0"/>
          </a:p>
          <a:p>
            <a:pPr marL="809593" lvl="1" indent="-428608" algn="r">
              <a:buNone/>
              <a:defRPr/>
            </a:pPr>
            <a:r>
              <a:rPr lang="en-US" sz="2000" dirty="0"/>
              <a:t>(Regenstrief Institute, 2011)</a:t>
            </a:r>
          </a:p>
          <a:p>
            <a:pPr marL="809593" lvl="1" indent="-428608" algn="r">
              <a:buFont typeface="+mj-lt"/>
              <a:buAutoNum type="arabicPeriod"/>
              <a:defRPr/>
            </a:pPr>
            <a:endParaRPr lang="en-US" dirty="0" smtClean="0"/>
          </a:p>
          <a:p>
            <a:pPr lvl="1">
              <a:buNone/>
              <a:defRPr/>
            </a:pPr>
            <a:endParaRPr lang="en-US" sz="2000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6366"/>
            <a:ext cx="6858000" cy="794999"/>
          </a:xfrm>
        </p:spPr>
        <p:txBody>
          <a:bodyPr/>
          <a:lstStyle/>
          <a:p>
            <a:pPr eaLnBrk="1" hangingPunct="1"/>
            <a:r>
              <a:rPr lang="en-US" sz="3333" dirty="0"/>
              <a:t>LOINC®</a:t>
            </a:r>
          </a:p>
        </p:txBody>
      </p:sp>
    </p:spTree>
    <p:extLst>
      <p:ext uri="{BB962C8B-B14F-4D97-AF65-F5344CB8AC3E}">
        <p14:creationId xmlns:p14="http://schemas.microsoft.com/office/powerpoint/2010/main" val="3369741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86366"/>
            <a:ext cx="6477000" cy="69313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en-US" sz="3333" dirty="0"/>
              <a:t>General Form of Clinical LOINC® Names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84554" y="1143000"/>
            <a:ext cx="7097448" cy="1047750"/>
          </a:xfrm>
          <a:prstGeom prst="rect">
            <a:avLst/>
          </a:prstGeom>
          <a:noFill/>
        </p:spPr>
        <p:txBody>
          <a:bodyPr vert="horz" lIns="75980" tIns="37990" rIns="75980" bIns="37990" rtlCol="0">
            <a:normAutofit fontScale="92500"/>
          </a:bodyPr>
          <a:lstStyle/>
          <a:p>
            <a:pPr marL="314842" indent="-314842" algn="ctr" defTabSz="838696">
              <a:buNone/>
            </a:pPr>
            <a:r>
              <a:rPr lang="en-US" altLang="en-US" sz="3000" b="1" dirty="0"/>
              <a:t>LOINC® codes are created systematically using a six axis model</a:t>
            </a:r>
          </a:p>
        </p:txBody>
      </p:sp>
      <p:sp>
        <p:nvSpPr>
          <p:cNvPr id="510979" name="Rectangle 3"/>
          <p:cNvSpPr>
            <a:spLocks noChangeArrowheads="1"/>
          </p:cNvSpPr>
          <p:nvPr/>
        </p:nvSpPr>
        <p:spPr bwMode="auto">
          <a:xfrm>
            <a:off x="2337595" y="2222501"/>
            <a:ext cx="4536096" cy="126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857" tIns="34429" rIns="68857" bIns="34429">
            <a:spAutoFit/>
          </a:bodyPr>
          <a:lstStyle/>
          <a:p>
            <a:pPr defTabSz="683921">
              <a:defRPr/>
            </a:pPr>
            <a:r>
              <a:rPr lang="en-US" sz="2583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&lt;component&gt; : &lt;property&gt; :</a:t>
            </a:r>
          </a:p>
          <a:p>
            <a:pPr defTabSz="683921">
              <a:defRPr/>
            </a:pPr>
            <a:r>
              <a:rPr lang="en-US" sz="2583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&lt;timing&gt; : &lt;system&gt; :</a:t>
            </a:r>
          </a:p>
          <a:p>
            <a:pPr defTabSz="683921">
              <a:defRPr/>
            </a:pPr>
            <a:r>
              <a:rPr lang="en-US" sz="2583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&lt;scale&gt; : </a:t>
            </a:r>
            <a:r>
              <a:rPr lang="en-US" sz="2583" b="1" dirty="0">
                <a:solidFill>
                  <a:srgbClr val="FF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&lt;method&gt;</a:t>
            </a:r>
          </a:p>
        </p:txBody>
      </p:sp>
      <p:sp>
        <p:nvSpPr>
          <p:cNvPr id="33799" name="Text Box 5"/>
          <p:cNvSpPr txBox="1">
            <a:spLocks noChangeArrowheads="1"/>
          </p:cNvSpPr>
          <p:nvPr/>
        </p:nvSpPr>
        <p:spPr bwMode="auto">
          <a:xfrm>
            <a:off x="1841500" y="4091931"/>
            <a:ext cx="5778500" cy="10668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FFFF"/>
                </a:solidFill>
              </a:rPr>
              <a:t>The first 5 parts are mandatory, but </a:t>
            </a:r>
            <a:r>
              <a:rPr lang="en-US" altLang="en-US" sz="2000" b="1" i="1" u="sng" dirty="0">
                <a:solidFill>
                  <a:srgbClr val="FFFFFF"/>
                </a:solidFill>
              </a:rPr>
              <a:t>method</a:t>
            </a:r>
            <a:r>
              <a:rPr lang="en-US" altLang="en-US" sz="2000" b="1" dirty="0">
                <a:solidFill>
                  <a:srgbClr val="FFFFFF"/>
                </a:solidFill>
              </a:rPr>
              <a:t> is optional. Subparts of the six axes are created as needed in specific subject </a:t>
            </a:r>
            <a:r>
              <a:rPr lang="en-US" altLang="en-US" sz="2333" b="1" dirty="0">
                <a:solidFill>
                  <a:srgbClr val="FFFFFF"/>
                </a:solidFill>
              </a:rPr>
              <a:t>areas.</a:t>
            </a:r>
          </a:p>
        </p:txBody>
      </p:sp>
      <p:sp>
        <p:nvSpPr>
          <p:cNvPr id="33800" name="Rectangle 6"/>
          <p:cNvSpPr>
            <a:spLocks noChangeArrowheads="1"/>
          </p:cNvSpPr>
          <p:nvPr/>
        </p:nvSpPr>
        <p:spPr bwMode="auto">
          <a:xfrm>
            <a:off x="1307042" y="3471989"/>
            <a:ext cx="670927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en-US" sz="2000" b="1" dirty="0">
                <a:latin typeface="Arial" charset="0"/>
              </a:rPr>
              <a:t>8331-1   Body Temperature  :TEMP  :PT  :MOUTH  :QN</a:t>
            </a:r>
          </a:p>
        </p:txBody>
      </p:sp>
    </p:spTree>
    <p:extLst>
      <p:ext uri="{BB962C8B-B14F-4D97-AF65-F5344CB8AC3E}">
        <p14:creationId xmlns:p14="http://schemas.microsoft.com/office/powerpoint/2010/main" val="1285007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4" name="Text Box 6"/>
          <p:cNvSpPr txBox="1">
            <a:spLocks noChangeArrowheads="1"/>
          </p:cNvSpPr>
          <p:nvPr/>
        </p:nvSpPr>
        <p:spPr bwMode="auto">
          <a:xfrm>
            <a:off x="955146" y="1058333"/>
            <a:ext cx="7168886" cy="34887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F0000"/>
              </a:buClr>
              <a:buFont typeface="Symbol" pitchFamily="18" charset="2"/>
              <a:buNone/>
              <a:defRPr/>
            </a:pPr>
            <a:r>
              <a:rPr lang="en-US" sz="1667" dirty="0">
                <a:solidFill>
                  <a:schemeClr val="bg1"/>
                </a:solidFill>
                <a:latin typeface="Cambria" pitchFamily="18" charset="0"/>
              </a:rPr>
              <a:t>39126-8:Length:Len:Pt:Wound:Qn::</a:t>
            </a:r>
          </a:p>
        </p:txBody>
      </p:sp>
      <p:sp>
        <p:nvSpPr>
          <p:cNvPr id="242695" name="Line 7"/>
          <p:cNvSpPr>
            <a:spLocks noChangeShapeType="1"/>
          </p:cNvSpPr>
          <p:nvPr/>
        </p:nvSpPr>
        <p:spPr bwMode="auto">
          <a:xfrm>
            <a:off x="2043907" y="1524000"/>
            <a:ext cx="0" cy="992188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FF0000"/>
              </a:buClr>
              <a:buFont typeface="Symbol" pitchFamily="18" charset="2"/>
              <a:buNone/>
              <a:defRPr/>
            </a:pPr>
            <a:endParaRPr lang="en-US" sz="1500">
              <a:latin typeface="+mj-lt"/>
            </a:endParaRPr>
          </a:p>
        </p:txBody>
      </p:sp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1476375" y="1587500"/>
            <a:ext cx="1952625" cy="348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F0000"/>
              </a:buClr>
              <a:buFont typeface="Symbol" pitchFamily="18" charset="2"/>
              <a:buNone/>
              <a:defRPr/>
            </a:pPr>
            <a:r>
              <a:rPr lang="en-US" sz="1667" dirty="0">
                <a:latin typeface="+mj-lt"/>
              </a:rPr>
              <a:t>39126-8</a:t>
            </a:r>
          </a:p>
        </p:txBody>
      </p:sp>
      <p:sp>
        <p:nvSpPr>
          <p:cNvPr id="242697" name="Line 9"/>
          <p:cNvSpPr>
            <a:spLocks noChangeShapeType="1"/>
          </p:cNvSpPr>
          <p:nvPr/>
        </p:nvSpPr>
        <p:spPr bwMode="auto">
          <a:xfrm>
            <a:off x="1019969" y="1907646"/>
            <a:ext cx="7008813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FF0000"/>
              </a:buClr>
              <a:buFont typeface="Symbol" pitchFamily="18" charset="2"/>
              <a:buNone/>
              <a:defRPr/>
            </a:pPr>
            <a:endParaRPr lang="en-US" sz="1500">
              <a:latin typeface="+mj-lt"/>
            </a:endParaRPr>
          </a:p>
        </p:txBody>
      </p:sp>
      <p:sp>
        <p:nvSpPr>
          <p:cNvPr id="242698" name="Text Box 10"/>
          <p:cNvSpPr txBox="1">
            <a:spLocks noChangeArrowheads="1"/>
          </p:cNvSpPr>
          <p:nvPr/>
        </p:nvSpPr>
        <p:spPr bwMode="auto">
          <a:xfrm>
            <a:off x="6139657" y="1555750"/>
            <a:ext cx="1952625" cy="348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rgbClr val="FF0000"/>
              </a:buClr>
              <a:buFont typeface="Symbol" pitchFamily="18" charset="2"/>
              <a:buNone/>
              <a:defRPr/>
            </a:pPr>
            <a:r>
              <a:rPr lang="en-US" sz="1667" dirty="0">
                <a:latin typeface="+mj-lt"/>
              </a:rPr>
              <a:t>LOINC Code</a:t>
            </a:r>
          </a:p>
        </p:txBody>
      </p:sp>
      <p:sp>
        <p:nvSpPr>
          <p:cNvPr id="242699" name="Text Box 11"/>
          <p:cNvSpPr txBox="1">
            <a:spLocks noChangeArrowheads="1"/>
          </p:cNvSpPr>
          <p:nvPr/>
        </p:nvSpPr>
        <p:spPr bwMode="auto">
          <a:xfrm>
            <a:off x="955146" y="2067719"/>
            <a:ext cx="3299354" cy="348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F0000"/>
              </a:buClr>
              <a:buFont typeface="Symbol" pitchFamily="18" charset="2"/>
              <a:buNone/>
              <a:defRPr/>
            </a:pPr>
            <a:r>
              <a:rPr lang="en-US" sz="1667" dirty="0">
                <a:latin typeface="+mj-lt"/>
              </a:rPr>
              <a:t>Length</a:t>
            </a:r>
          </a:p>
        </p:txBody>
      </p:sp>
      <p:sp>
        <p:nvSpPr>
          <p:cNvPr id="242700" name="Text Box 12"/>
          <p:cNvSpPr txBox="1">
            <a:spLocks noChangeArrowheads="1"/>
          </p:cNvSpPr>
          <p:nvPr/>
        </p:nvSpPr>
        <p:spPr bwMode="auto">
          <a:xfrm>
            <a:off x="1476375" y="2483115"/>
            <a:ext cx="1952625" cy="348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F0000"/>
              </a:buClr>
              <a:buFont typeface="Symbol" pitchFamily="18" charset="2"/>
              <a:buNone/>
              <a:defRPr/>
            </a:pPr>
            <a:r>
              <a:rPr lang="en-US" sz="1667" dirty="0">
                <a:latin typeface="+mj-lt"/>
              </a:rPr>
              <a:t>Len</a:t>
            </a:r>
          </a:p>
        </p:txBody>
      </p:sp>
      <p:sp>
        <p:nvSpPr>
          <p:cNvPr id="242701" name="Text Box 13"/>
          <p:cNvSpPr txBox="1">
            <a:spLocks noChangeArrowheads="1"/>
          </p:cNvSpPr>
          <p:nvPr/>
        </p:nvSpPr>
        <p:spPr bwMode="auto">
          <a:xfrm>
            <a:off x="1476375" y="2899833"/>
            <a:ext cx="1952625" cy="348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F0000"/>
              </a:buClr>
              <a:buFont typeface="Symbol" pitchFamily="18" charset="2"/>
              <a:buNone/>
              <a:defRPr/>
            </a:pPr>
            <a:r>
              <a:rPr lang="en-US" sz="1667" dirty="0">
                <a:latin typeface="+mj-lt"/>
              </a:rPr>
              <a:t>Pt</a:t>
            </a:r>
          </a:p>
        </p:txBody>
      </p:sp>
      <p:sp>
        <p:nvSpPr>
          <p:cNvPr id="242702" name="Text Box 14"/>
          <p:cNvSpPr txBox="1">
            <a:spLocks noChangeArrowheads="1"/>
          </p:cNvSpPr>
          <p:nvPr/>
        </p:nvSpPr>
        <p:spPr bwMode="auto">
          <a:xfrm>
            <a:off x="1476375" y="3348302"/>
            <a:ext cx="1952625" cy="348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F0000"/>
              </a:buClr>
              <a:buFont typeface="Symbol" pitchFamily="18" charset="2"/>
              <a:buNone/>
              <a:defRPr/>
            </a:pPr>
            <a:r>
              <a:rPr lang="en-US" sz="1667" dirty="0">
                <a:latin typeface="+mj-lt"/>
              </a:rPr>
              <a:t>Wound</a:t>
            </a:r>
          </a:p>
        </p:txBody>
      </p:sp>
      <p:sp>
        <p:nvSpPr>
          <p:cNvPr id="242703" name="Text Box 15"/>
          <p:cNvSpPr txBox="1">
            <a:spLocks noChangeArrowheads="1"/>
          </p:cNvSpPr>
          <p:nvPr/>
        </p:nvSpPr>
        <p:spPr bwMode="auto">
          <a:xfrm>
            <a:off x="1476375" y="3763698"/>
            <a:ext cx="1952625" cy="348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F0000"/>
              </a:buClr>
              <a:buFont typeface="Symbol" pitchFamily="18" charset="2"/>
              <a:buNone/>
              <a:defRPr/>
            </a:pPr>
            <a:r>
              <a:rPr lang="en-US" sz="1667" dirty="0" err="1">
                <a:latin typeface="+mj-lt"/>
              </a:rPr>
              <a:t>Qn</a:t>
            </a:r>
            <a:endParaRPr lang="en-US" sz="1667" dirty="0">
              <a:latin typeface="+mj-lt"/>
            </a:endParaRPr>
          </a:p>
        </p:txBody>
      </p:sp>
      <p:sp>
        <p:nvSpPr>
          <p:cNvPr id="242704" name="Text Box 16"/>
          <p:cNvSpPr txBox="1">
            <a:spLocks noChangeArrowheads="1"/>
          </p:cNvSpPr>
          <p:nvPr/>
        </p:nvSpPr>
        <p:spPr bwMode="auto">
          <a:xfrm>
            <a:off x="1476375" y="4212167"/>
            <a:ext cx="1952625" cy="348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F0000"/>
              </a:buClr>
              <a:buFont typeface="Symbol" pitchFamily="18" charset="2"/>
              <a:buNone/>
              <a:defRPr/>
            </a:pPr>
            <a:r>
              <a:rPr lang="en-US" sz="1667" dirty="0">
                <a:solidFill>
                  <a:srgbClr val="C00000"/>
                </a:solidFill>
                <a:latin typeface="+mj-lt"/>
              </a:rPr>
              <a:t>none</a:t>
            </a:r>
          </a:p>
        </p:txBody>
      </p:sp>
      <p:sp>
        <p:nvSpPr>
          <p:cNvPr id="242705" name="Text Box 17"/>
          <p:cNvSpPr txBox="1">
            <a:spLocks noChangeArrowheads="1"/>
          </p:cNvSpPr>
          <p:nvPr/>
        </p:nvSpPr>
        <p:spPr bwMode="auto">
          <a:xfrm>
            <a:off x="6044407" y="2067719"/>
            <a:ext cx="1952625" cy="348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rgbClr val="FF0000"/>
              </a:buClr>
              <a:buFont typeface="Symbol" pitchFamily="18" charset="2"/>
              <a:buNone/>
              <a:defRPr/>
            </a:pPr>
            <a:r>
              <a:rPr lang="en-US" sz="1667">
                <a:latin typeface="+mj-lt"/>
              </a:rPr>
              <a:t>Component</a:t>
            </a:r>
          </a:p>
        </p:txBody>
      </p:sp>
      <p:sp>
        <p:nvSpPr>
          <p:cNvPr id="242706" name="Text Box 18"/>
          <p:cNvSpPr txBox="1">
            <a:spLocks noChangeArrowheads="1"/>
          </p:cNvSpPr>
          <p:nvPr/>
        </p:nvSpPr>
        <p:spPr bwMode="auto">
          <a:xfrm>
            <a:off x="5052219" y="2483115"/>
            <a:ext cx="2944813" cy="348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rgbClr val="FF0000"/>
              </a:buClr>
              <a:buFont typeface="Symbol" pitchFamily="18" charset="2"/>
              <a:buNone/>
              <a:defRPr/>
            </a:pPr>
            <a:r>
              <a:rPr lang="en-US" sz="1667">
                <a:latin typeface="+mj-lt"/>
              </a:rPr>
              <a:t>Property Measured</a:t>
            </a:r>
          </a:p>
        </p:txBody>
      </p:sp>
      <p:sp>
        <p:nvSpPr>
          <p:cNvPr id="242707" name="Text Box 19"/>
          <p:cNvSpPr txBox="1">
            <a:spLocks noChangeArrowheads="1"/>
          </p:cNvSpPr>
          <p:nvPr/>
        </p:nvSpPr>
        <p:spPr bwMode="auto">
          <a:xfrm>
            <a:off x="6044407" y="2899833"/>
            <a:ext cx="1952625" cy="348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rgbClr val="FF0000"/>
              </a:buClr>
              <a:buFont typeface="Symbol" pitchFamily="18" charset="2"/>
              <a:buNone/>
              <a:defRPr/>
            </a:pPr>
            <a:r>
              <a:rPr lang="en-US" sz="1667">
                <a:latin typeface="+mj-lt"/>
              </a:rPr>
              <a:t>Timing</a:t>
            </a:r>
          </a:p>
        </p:txBody>
      </p:sp>
      <p:sp>
        <p:nvSpPr>
          <p:cNvPr id="242708" name="Text Box 20"/>
          <p:cNvSpPr txBox="1">
            <a:spLocks noChangeArrowheads="1"/>
          </p:cNvSpPr>
          <p:nvPr/>
        </p:nvSpPr>
        <p:spPr bwMode="auto">
          <a:xfrm>
            <a:off x="6044407" y="3348302"/>
            <a:ext cx="1952625" cy="348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rgbClr val="FF0000"/>
              </a:buClr>
              <a:buFont typeface="Symbol" pitchFamily="18" charset="2"/>
              <a:buNone/>
              <a:defRPr/>
            </a:pPr>
            <a:r>
              <a:rPr lang="en-US" sz="1667">
                <a:latin typeface="+mj-lt"/>
              </a:rPr>
              <a:t>System</a:t>
            </a:r>
          </a:p>
        </p:txBody>
      </p:sp>
      <p:sp>
        <p:nvSpPr>
          <p:cNvPr id="242709" name="Text Box 21"/>
          <p:cNvSpPr txBox="1">
            <a:spLocks noChangeArrowheads="1"/>
          </p:cNvSpPr>
          <p:nvPr/>
        </p:nvSpPr>
        <p:spPr bwMode="auto">
          <a:xfrm>
            <a:off x="6044407" y="3763698"/>
            <a:ext cx="1952625" cy="348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rgbClr val="FF0000"/>
              </a:buClr>
              <a:buFont typeface="Symbol" pitchFamily="18" charset="2"/>
              <a:buNone/>
              <a:defRPr/>
            </a:pPr>
            <a:r>
              <a:rPr lang="en-US" sz="1667">
                <a:latin typeface="+mj-lt"/>
              </a:rPr>
              <a:t>Scale</a:t>
            </a:r>
          </a:p>
        </p:txBody>
      </p:sp>
      <p:sp>
        <p:nvSpPr>
          <p:cNvPr id="242710" name="Text Box 22"/>
          <p:cNvSpPr txBox="1">
            <a:spLocks noChangeArrowheads="1"/>
          </p:cNvSpPr>
          <p:nvPr/>
        </p:nvSpPr>
        <p:spPr bwMode="auto">
          <a:xfrm>
            <a:off x="6044407" y="4212167"/>
            <a:ext cx="1952625" cy="348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rgbClr val="FF0000"/>
              </a:buClr>
              <a:buFont typeface="Symbol" pitchFamily="18" charset="2"/>
              <a:buNone/>
              <a:defRPr/>
            </a:pPr>
            <a:r>
              <a:rPr lang="en-US" sz="1667">
                <a:latin typeface="+mj-lt"/>
              </a:rPr>
              <a:t>Method</a:t>
            </a:r>
          </a:p>
        </p:txBody>
      </p:sp>
      <p:sp>
        <p:nvSpPr>
          <p:cNvPr id="242711" name="Line 23"/>
          <p:cNvSpPr>
            <a:spLocks noChangeShapeType="1"/>
          </p:cNvSpPr>
          <p:nvPr/>
        </p:nvSpPr>
        <p:spPr bwMode="auto">
          <a:xfrm>
            <a:off x="889000" y="4826000"/>
            <a:ext cx="7008813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FF0000"/>
              </a:buClr>
              <a:buFont typeface="Symbol" pitchFamily="18" charset="2"/>
              <a:buNone/>
              <a:defRPr/>
            </a:pPr>
            <a:endParaRPr lang="en-US" sz="1500">
              <a:latin typeface="+mj-lt"/>
            </a:endParaRPr>
          </a:p>
        </p:txBody>
      </p:sp>
      <p:sp>
        <p:nvSpPr>
          <p:cNvPr id="242712" name="Rectangle 24"/>
          <p:cNvSpPr>
            <a:spLocks noChangeArrowheads="1"/>
          </p:cNvSpPr>
          <p:nvPr/>
        </p:nvSpPr>
        <p:spPr bwMode="auto">
          <a:xfrm>
            <a:off x="5884334" y="2004219"/>
            <a:ext cx="2176198" cy="2528093"/>
          </a:xfrm>
          <a:prstGeom prst="rect">
            <a:avLst/>
          </a:prstGeom>
          <a:solidFill>
            <a:srgbClr val="B7CFFF">
              <a:alpha val="37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FF0000"/>
              </a:buClr>
              <a:buFont typeface="Symbol" pitchFamily="18" charset="2"/>
              <a:buNone/>
              <a:defRPr/>
            </a:pPr>
            <a:endParaRPr lang="en-US" sz="1500">
              <a:latin typeface="+mj-lt"/>
            </a:endParaRPr>
          </a:p>
        </p:txBody>
      </p:sp>
      <p:sp>
        <p:nvSpPr>
          <p:cNvPr id="242713" name="Text Box 25"/>
          <p:cNvSpPr txBox="1">
            <a:spLocks noChangeArrowheads="1"/>
          </p:cNvSpPr>
          <p:nvPr/>
        </p:nvSpPr>
        <p:spPr bwMode="auto">
          <a:xfrm>
            <a:off x="1143000" y="4826000"/>
            <a:ext cx="675216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0000"/>
              </a:buClr>
              <a:buFont typeface="Symbol" pitchFamily="18" charset="2"/>
              <a:buNone/>
            </a:pPr>
            <a:r>
              <a:rPr lang="en-US" sz="2000" i="1" dirty="0">
                <a:latin typeface="Cambria" pitchFamily="18" charset="0"/>
              </a:rPr>
              <a:t>There are six major LOINC axes</a:t>
            </a:r>
          </a:p>
        </p:txBody>
      </p:sp>
      <p:sp>
        <p:nvSpPr>
          <p:cNvPr id="13336" name="Rectangle 30"/>
          <p:cNvSpPr>
            <a:spLocks noGrp="1" noChangeArrowheads="1"/>
          </p:cNvSpPr>
          <p:nvPr>
            <p:ph type="title"/>
          </p:nvPr>
        </p:nvSpPr>
        <p:spPr>
          <a:xfrm>
            <a:off x="1333500" y="63500"/>
            <a:ext cx="6477000" cy="952500"/>
          </a:xfrm>
        </p:spPr>
        <p:txBody>
          <a:bodyPr/>
          <a:lstStyle/>
          <a:p>
            <a:r>
              <a:rPr lang="en-US" sz="4000"/>
              <a:t>Anatomy of a LOINC Term</a:t>
            </a:r>
          </a:p>
        </p:txBody>
      </p:sp>
    </p:spTree>
    <p:extLst>
      <p:ext uri="{BB962C8B-B14F-4D97-AF65-F5344CB8AC3E}">
        <p14:creationId xmlns:p14="http://schemas.microsoft.com/office/powerpoint/2010/main" val="9808561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2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6" grpId="0"/>
      <p:bldP spid="242698" grpId="0"/>
      <p:bldP spid="242699" grpId="0"/>
      <p:bldP spid="242700" grpId="0"/>
      <p:bldP spid="242701" grpId="0"/>
      <p:bldP spid="242702" grpId="0"/>
      <p:bldP spid="242703" grpId="0"/>
      <p:bldP spid="242704" grpId="0"/>
      <p:bldP spid="242705" grpId="0"/>
      <p:bldP spid="242706" grpId="0"/>
      <p:bldP spid="242707" grpId="0"/>
      <p:bldP spid="242708" grpId="0"/>
      <p:bldP spid="242709" grpId="0"/>
      <p:bldP spid="242710" grpId="0"/>
      <p:bldP spid="242712" grpId="0" animBg="1"/>
      <p:bldP spid="2427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67" dirty="0"/>
              <a:t>LOINC Panels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35160" y="920750"/>
            <a:ext cx="7077507" cy="3968750"/>
          </a:xfrm>
        </p:spPr>
        <p:txBody>
          <a:bodyPr>
            <a:noAutofit/>
          </a:bodyPr>
          <a:lstStyle/>
          <a:p>
            <a:r>
              <a:rPr lang="en-US" sz="2000" dirty="0"/>
              <a:t>Logical groupings of clinical observations or survey instruments</a:t>
            </a:r>
          </a:p>
          <a:p>
            <a:r>
              <a:rPr lang="en-US" sz="2000" dirty="0"/>
              <a:t>Nursing - Assessments are grouped in panels </a:t>
            </a:r>
          </a:p>
          <a:p>
            <a:pPr lvl="1"/>
            <a:r>
              <a:rPr lang="en-US" sz="1667" dirty="0"/>
              <a:t>Skin Assessment Panel</a:t>
            </a:r>
          </a:p>
          <a:p>
            <a:pPr lvl="1"/>
            <a:r>
              <a:rPr lang="en-US" sz="1667" dirty="0"/>
              <a:t>Wound Assessment Panel</a:t>
            </a:r>
          </a:p>
          <a:p>
            <a:pPr lvl="1"/>
            <a:r>
              <a:rPr lang="en-US" sz="1667" dirty="0"/>
              <a:t>Vital Signs Panel</a:t>
            </a:r>
          </a:p>
          <a:p>
            <a:r>
              <a:rPr lang="en-US" sz="2000" dirty="0"/>
              <a:t>Scales and instruments are made as Panels</a:t>
            </a:r>
          </a:p>
          <a:p>
            <a:pPr lvl="1"/>
            <a:r>
              <a:rPr lang="en-US" sz="1667" dirty="0"/>
              <a:t>Morse Fall Scale</a:t>
            </a:r>
          </a:p>
          <a:p>
            <a:pPr lvl="1"/>
            <a:r>
              <a:rPr lang="en-US" sz="1667" dirty="0"/>
              <a:t>Braden Scale</a:t>
            </a:r>
          </a:p>
          <a:p>
            <a:pPr lvl="1"/>
            <a:r>
              <a:rPr lang="en-US" sz="1667" dirty="0"/>
              <a:t>Norton Scale</a:t>
            </a:r>
          </a:p>
          <a:p>
            <a:pPr lvl="1"/>
            <a:r>
              <a:rPr lang="en-US" sz="1667" dirty="0"/>
              <a:t>Neonatal Pressure Ulcer Risk Assessment</a:t>
            </a:r>
          </a:p>
          <a:p>
            <a:r>
              <a:rPr lang="en-US" sz="2000" dirty="0"/>
              <a:t>Interoperability Issue = Scale/Instrument has to be free and open</a:t>
            </a:r>
          </a:p>
          <a:p>
            <a:pPr lvl="1"/>
            <a:r>
              <a:rPr lang="en-US" sz="1667" dirty="0"/>
              <a:t>Braden Q cannot be created in LOINC – journal </a:t>
            </a:r>
            <a:r>
              <a:rPr lang="en-US" sz="1667" dirty="0">
                <a:solidFill>
                  <a:srgbClr val="FF0000"/>
                </a:solidFill>
              </a:rPr>
              <a:t>will not </a:t>
            </a:r>
            <a:r>
              <a:rPr lang="en-US" sz="1667" dirty="0"/>
              <a:t>release copyright</a:t>
            </a:r>
          </a:p>
          <a:p>
            <a:pPr lvl="1"/>
            <a:r>
              <a:rPr lang="en-US" sz="1667" dirty="0"/>
              <a:t>Johns Hopkins Fall Risk Assessment </a:t>
            </a:r>
            <a:r>
              <a:rPr lang="en-US" sz="1667" dirty="0">
                <a:solidFill>
                  <a:srgbClr val="FF0000"/>
                </a:solidFill>
              </a:rPr>
              <a:t>cannot</a:t>
            </a:r>
            <a:r>
              <a:rPr lang="en-US" sz="1667" dirty="0"/>
              <a:t> be created – cost per use</a:t>
            </a:r>
          </a:p>
        </p:txBody>
      </p:sp>
    </p:spTree>
    <p:extLst>
      <p:ext uri="{BB962C8B-B14F-4D97-AF65-F5344CB8AC3E}">
        <p14:creationId xmlns:p14="http://schemas.microsoft.com/office/powerpoint/2010/main" val="36066358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676144" y="179918"/>
            <a:ext cx="7814151" cy="505997"/>
          </a:xfrm>
          <a:prstGeom prst="rect">
            <a:avLst/>
          </a:prstGeom>
        </p:spPr>
        <p:txBody>
          <a:bodyPr vert="horz" lIns="63500" tIns="31750" rIns="63500" bIns="31750" rtlCol="0" anchor="b">
            <a:noAutofit/>
          </a:bodyPr>
          <a:lstStyle>
            <a:lvl1pPr algn="ctr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/>
                </a:solidFill>
              </a:rPr>
              <a:t>Model Request Workflow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2" name="Down Arrow 61"/>
          <p:cNvSpPr/>
          <p:nvPr/>
        </p:nvSpPr>
        <p:spPr>
          <a:xfrm rot="16200000">
            <a:off x="1335181" y="975375"/>
            <a:ext cx="942788" cy="997478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Identify Use Case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369457" y="2511173"/>
            <a:ext cx="2063111" cy="2604534"/>
          </a:xfrm>
          <a:prstGeom prst="roundRect">
            <a:avLst>
              <a:gd name="adj" fmla="val 486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0">
            <a:normAutofit/>
          </a:bodyPr>
          <a:lstStyle/>
          <a:p>
            <a:pPr algn="ctr"/>
            <a:r>
              <a:rPr lang="en-US" sz="1250" dirty="0" smtClean="0"/>
              <a:t>Model Request</a:t>
            </a:r>
            <a:endParaRPr lang="en-US" sz="1250" dirty="0"/>
          </a:p>
        </p:txBody>
      </p:sp>
      <p:sp>
        <p:nvSpPr>
          <p:cNvPr id="46" name="Down Arrow 45"/>
          <p:cNvSpPr/>
          <p:nvPr/>
        </p:nvSpPr>
        <p:spPr>
          <a:xfrm rot="16200000">
            <a:off x="3763702" y="961136"/>
            <a:ext cx="942788" cy="1096477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694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Send Use Case to HSPC</a:t>
            </a:r>
            <a:endParaRPr lang="en-US" sz="694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Down Arrow 47"/>
          <p:cNvSpPr/>
          <p:nvPr/>
        </p:nvSpPr>
        <p:spPr>
          <a:xfrm rot="16200000">
            <a:off x="6332915" y="975375"/>
            <a:ext cx="942788" cy="997478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 development agreement between HSPC and Partner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Down Arrow 55"/>
          <p:cNvSpPr/>
          <p:nvPr/>
        </p:nvSpPr>
        <p:spPr>
          <a:xfrm rot="16200000">
            <a:off x="1335181" y="2770354"/>
            <a:ext cx="942788" cy="1086008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Partner Completes Model Request. 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Down Arrow 62"/>
          <p:cNvSpPr/>
          <p:nvPr/>
        </p:nvSpPr>
        <p:spPr>
          <a:xfrm rot="16200000">
            <a:off x="4515685" y="4049635"/>
            <a:ext cx="942825" cy="1143099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 Exists.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763412" y="4089245"/>
            <a:ext cx="1156463" cy="989029"/>
            <a:chOff x="7818462" y="3935830"/>
            <a:chExt cx="1665306" cy="142420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168" y="3988432"/>
              <a:ext cx="1371600" cy="13716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8462" y="3935830"/>
              <a:ext cx="694439" cy="694439"/>
            </a:xfrm>
            <a:prstGeom prst="rect">
              <a:avLst/>
            </a:prstGeom>
          </p:spPr>
        </p:pic>
      </p:grpSp>
      <p:sp>
        <p:nvSpPr>
          <p:cNvPr id="79" name="Down Arrow 78"/>
          <p:cNvSpPr/>
          <p:nvPr/>
        </p:nvSpPr>
        <p:spPr>
          <a:xfrm rot="16200000">
            <a:off x="4514584" y="2567090"/>
            <a:ext cx="942788" cy="1086008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Content Mapping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531767" y="3898293"/>
            <a:ext cx="1388590" cy="1354375"/>
          </a:xfrm>
          <a:prstGeom prst="roundRect">
            <a:avLst>
              <a:gd name="adj" fmla="val 48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0">
            <a:normAutofit/>
          </a:bodyPr>
          <a:lstStyle/>
          <a:p>
            <a:pPr algn="ctr"/>
            <a:r>
              <a:rPr lang="en-US" sz="900" dirty="0" smtClean="0"/>
              <a:t>Create Models and SMART </a:t>
            </a:r>
            <a:r>
              <a:rPr lang="en-US" sz="900" dirty="0"/>
              <a:t>on FHIR </a:t>
            </a:r>
            <a:r>
              <a:rPr lang="en-US" sz="900" dirty="0" smtClean="0"/>
              <a:t>Profile</a:t>
            </a:r>
            <a:endParaRPr lang="en-US" sz="900" dirty="0"/>
          </a:p>
        </p:txBody>
      </p:sp>
      <p:sp>
        <p:nvSpPr>
          <p:cNvPr id="51" name="Rounded Rectangle 50"/>
          <p:cNvSpPr/>
          <p:nvPr/>
        </p:nvSpPr>
        <p:spPr>
          <a:xfrm>
            <a:off x="5555877" y="2580103"/>
            <a:ext cx="1363906" cy="1233436"/>
          </a:xfrm>
          <a:prstGeom prst="roundRect">
            <a:avLst>
              <a:gd name="adj" fmla="val 4866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t" anchorCtr="0"/>
          <a:lstStyle/>
          <a:p>
            <a:pPr algn="ctr"/>
            <a:r>
              <a:rPr lang="en-US" sz="1000" dirty="0" smtClean="0"/>
              <a:t>Request New Standard Content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050" y="721774"/>
            <a:ext cx="1396554" cy="139724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52" y="836500"/>
            <a:ext cx="1332112" cy="133211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862156" y="877656"/>
            <a:ext cx="1363906" cy="1252163"/>
            <a:chOff x="4862156" y="877656"/>
            <a:chExt cx="1363906" cy="1252163"/>
          </a:xfrm>
        </p:grpSpPr>
        <p:sp>
          <p:nvSpPr>
            <p:cNvPr id="47" name="Rounded Rectangle 46"/>
            <p:cNvSpPr/>
            <p:nvPr/>
          </p:nvSpPr>
          <p:spPr>
            <a:xfrm>
              <a:off x="4862156" y="877656"/>
              <a:ext cx="1363906" cy="1233436"/>
            </a:xfrm>
            <a:prstGeom prst="roundRect">
              <a:avLst>
                <a:gd name="adj" fmla="val 4866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rtlCol="0" anchor="t" anchorCtr="0"/>
            <a:lstStyle/>
            <a:p>
              <a:pPr algn="ctr"/>
              <a:r>
                <a:rPr lang="en-US" sz="1000" dirty="0" smtClean="0"/>
                <a:t>Review the Use Case with HSPC</a:t>
              </a:r>
              <a:endParaRPr lang="en-US" sz="10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71748" y="1304756"/>
              <a:ext cx="726484" cy="825063"/>
            </a:xfrm>
            <a:prstGeom prst="rect">
              <a:avLst/>
            </a:prstGeom>
          </p:spPr>
        </p:pic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3" y="2878395"/>
            <a:ext cx="1332112" cy="1332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2487" y="2920946"/>
            <a:ext cx="807734" cy="10606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4024" y="4022281"/>
            <a:ext cx="1396313" cy="990600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7042276" y="5012881"/>
            <a:ext cx="497769" cy="491081"/>
            <a:chOff x="1689820" y="6715704"/>
            <a:chExt cx="716788" cy="707157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35200" y="6715704"/>
              <a:ext cx="671408" cy="362205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89820" y="7136146"/>
              <a:ext cx="716788" cy="286715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1803381" y="7041893"/>
              <a:ext cx="429812" cy="294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2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charset="0"/>
                  <a:ea typeface="Open Sans" charset="0"/>
                  <a:cs typeface="Open Sans" charset="0"/>
                </a:rPr>
                <a:t>on</a:t>
              </a:r>
              <a:endParaRPr lang="en-US" sz="972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07149" y="874852"/>
            <a:ext cx="1202983" cy="1195838"/>
            <a:chOff x="2407149" y="874852"/>
            <a:chExt cx="1202983" cy="1195838"/>
          </a:xfrm>
        </p:grpSpPr>
        <p:sp>
          <p:nvSpPr>
            <p:cNvPr id="58" name="Rounded Rectangle 57"/>
            <p:cNvSpPr/>
            <p:nvPr/>
          </p:nvSpPr>
          <p:spPr>
            <a:xfrm>
              <a:off x="2407149" y="874852"/>
              <a:ext cx="1202983" cy="1195838"/>
            </a:xfrm>
            <a:prstGeom prst="roundRect">
              <a:avLst>
                <a:gd name="adj" fmla="val 9925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3500" tIns="31750" rIns="63500" bIns="3175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dirty="0" smtClean="0"/>
                <a:t>Document Use Case</a:t>
              </a:r>
              <a:endParaRPr lang="en-US" sz="1000" dirty="0"/>
            </a:p>
            <a:p>
              <a:pPr algn="ctr"/>
              <a:endParaRPr lang="en-US" sz="10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50318" y="1290736"/>
              <a:ext cx="706620" cy="706968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>
          <a:xfrm>
            <a:off x="5799683" y="3016655"/>
            <a:ext cx="878694" cy="2553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/>
          <a:srcRect b="44907"/>
          <a:stretch/>
        </p:blipFill>
        <p:spPr>
          <a:xfrm>
            <a:off x="5582508" y="3310402"/>
            <a:ext cx="1353322" cy="224242"/>
          </a:xfrm>
          <a:prstGeom prst="rect">
            <a:avLst/>
          </a:prstGeom>
        </p:spPr>
      </p:pic>
      <p:sp>
        <p:nvSpPr>
          <p:cNvPr id="68" name="Down Arrow 67"/>
          <p:cNvSpPr/>
          <p:nvPr/>
        </p:nvSpPr>
        <p:spPr>
          <a:xfrm rot="16200000">
            <a:off x="7034990" y="4078504"/>
            <a:ext cx="942825" cy="1143099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the App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93" y="4472184"/>
            <a:ext cx="970457" cy="77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3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6" grpId="0" animBg="1"/>
      <p:bldP spid="46" grpId="0" animBg="1"/>
      <p:bldP spid="48" grpId="0" animBg="1"/>
      <p:bldP spid="56" grpId="0" animBg="1"/>
      <p:bldP spid="63" grpId="0" animBg="1"/>
      <p:bldP spid="79" grpId="0" animBg="1"/>
      <p:bldP spid="44" grpId="0" animBg="1"/>
      <p:bldP spid="51" grpId="0" animBg="1"/>
      <p:bldP spid="6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3928" y="3672418"/>
            <a:ext cx="6477000" cy="5820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Online LOINC browser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60500" y="4127501"/>
            <a:ext cx="6477000" cy="444500"/>
          </a:xfrm>
        </p:spPr>
        <p:txBody>
          <a:bodyPr>
            <a:normAutofit lnSpcReduction="10000"/>
          </a:bodyPr>
          <a:lstStyle/>
          <a:p>
            <a:r>
              <a:rPr lang="en-US" sz="2333" dirty="0">
                <a:solidFill>
                  <a:schemeClr val="tx1"/>
                </a:solidFill>
              </a:rPr>
              <a:t>search.loinc.org</a:t>
            </a:r>
          </a:p>
        </p:txBody>
      </p:sp>
    </p:spTree>
    <p:extLst>
      <p:ext uri="{BB962C8B-B14F-4D97-AF65-F5344CB8AC3E}">
        <p14:creationId xmlns:p14="http://schemas.microsoft.com/office/powerpoint/2010/main" val="345989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/>
          <a:srcRect l="915" t="14814" r="143" b="8891"/>
          <a:stretch/>
        </p:blipFill>
        <p:spPr>
          <a:xfrm>
            <a:off x="880255" y="1168665"/>
            <a:ext cx="7501745" cy="357205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your LOINC code</a:t>
            </a:r>
            <a:endParaRPr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041900" y="1643170"/>
            <a:ext cx="2984500" cy="492998"/>
          </a:xfrm>
          <a:prstGeom prst="wedgeRoundRectCallout">
            <a:avLst>
              <a:gd name="adj1" fmla="val -121791"/>
              <a:gd name="adj2" fmla="val -77607"/>
              <a:gd name="adj3" fmla="val 16667"/>
            </a:avLst>
          </a:prstGeom>
          <a:solidFill>
            <a:srgbClr val="B7C5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FF0000"/>
              </a:buClr>
              <a:buFont typeface="Symbol" pitchFamily="18" charset="2"/>
              <a:buNone/>
            </a:pPr>
            <a:r>
              <a:rPr lang="en-US" sz="1667" dirty="0">
                <a:solidFill>
                  <a:srgbClr val="106194"/>
                </a:solidFill>
                <a:latin typeface="Cambria" pitchFamily="18" charset="0"/>
              </a:rPr>
              <a:t>Enter your search string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889500" y="3075968"/>
            <a:ext cx="3048000" cy="458507"/>
          </a:xfrm>
          <a:prstGeom prst="wedgeRoundRectCallout">
            <a:avLst>
              <a:gd name="adj1" fmla="val -121791"/>
              <a:gd name="adj2" fmla="val -77607"/>
              <a:gd name="adj3" fmla="val 16667"/>
            </a:avLst>
          </a:prstGeom>
          <a:solidFill>
            <a:srgbClr val="B7C5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FF0000"/>
              </a:buClr>
              <a:buFont typeface="Symbol" pitchFamily="18" charset="2"/>
              <a:buNone/>
            </a:pPr>
            <a:r>
              <a:rPr lang="en-US" sz="1667" dirty="0">
                <a:solidFill>
                  <a:srgbClr val="106194"/>
                </a:solidFill>
                <a:latin typeface="Cambria" pitchFamily="18" charset="0"/>
              </a:rPr>
              <a:t>Highlight the match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/>
          <a:srcRect l="18439" t="52222" r="60520" b="36667"/>
          <a:stretch/>
        </p:blipFill>
        <p:spPr>
          <a:xfrm>
            <a:off x="2159000" y="2954692"/>
            <a:ext cx="1778000" cy="579783"/>
          </a:xfrm>
          <a:prstGeom prst="rect">
            <a:avLst/>
          </a:prstGeom>
          <a:ln cmpd="sng">
            <a:solidFill>
              <a:schemeClr val="tx1"/>
            </a:solidFill>
          </a:ln>
        </p:spPr>
      </p:pic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054600" y="3784271"/>
            <a:ext cx="2984500" cy="956448"/>
          </a:xfrm>
          <a:prstGeom prst="wedgeRoundRectCallout">
            <a:avLst>
              <a:gd name="adj1" fmla="val -121791"/>
              <a:gd name="adj2" fmla="val -77607"/>
              <a:gd name="adj3" fmla="val 16667"/>
            </a:avLst>
          </a:prstGeom>
          <a:solidFill>
            <a:srgbClr val="B7C5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FF0000"/>
              </a:buClr>
              <a:buFont typeface="Symbol" pitchFamily="18" charset="2"/>
              <a:buNone/>
            </a:pPr>
            <a:r>
              <a:rPr lang="en-US" sz="1667" dirty="0">
                <a:solidFill>
                  <a:srgbClr val="106194"/>
                </a:solidFill>
                <a:latin typeface="Cambria" pitchFamily="18" charset="0"/>
              </a:rPr>
              <a:t>Right Click and view details, select either simple or comprehensive</a:t>
            </a:r>
          </a:p>
        </p:txBody>
      </p:sp>
    </p:spTree>
    <p:extLst>
      <p:ext uri="{BB962C8B-B14F-4D97-AF65-F5344CB8AC3E}">
        <p14:creationId xmlns:p14="http://schemas.microsoft.com/office/powerpoint/2010/main" val="250401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1780" t="16684" r="22717" b="4917"/>
          <a:stretch>
            <a:fillRect/>
          </a:stretch>
        </p:blipFill>
        <p:spPr bwMode="auto">
          <a:xfrm>
            <a:off x="1143000" y="338429"/>
            <a:ext cx="6561667" cy="533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89250" y="1375834"/>
            <a:ext cx="1714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www.ihtsdo.org</a:t>
            </a:r>
          </a:p>
        </p:txBody>
      </p:sp>
    </p:spTree>
    <p:extLst>
      <p:ext uri="{BB962C8B-B14F-4D97-AF65-F5344CB8AC3E}">
        <p14:creationId xmlns:p14="http://schemas.microsoft.com/office/powerpoint/2010/main" val="1761059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32000" y="63500"/>
            <a:ext cx="5852583" cy="5767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effectLst/>
              </a:rPr>
              <a:t>SNOMED CT Hierarchies </a:t>
            </a:r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5461000" y="1651000"/>
            <a:ext cx="2667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0"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4508500" y="1651000"/>
            <a:ext cx="3365500" cy="347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000" dirty="0">
                <a:latin typeface="Times New Roman" panose="02020603050405020304" pitchFamily="18" charset="0"/>
              </a:rPr>
              <a:t> </a:t>
            </a:r>
            <a:r>
              <a:rPr kumimoji="0" lang="en-US" altLang="en-US" sz="2333" dirty="0">
                <a:latin typeface="Times New Roman" panose="02020603050405020304" pitchFamily="18" charset="0"/>
              </a:rPr>
              <a:t>19 upper level hierarchies </a:t>
            </a:r>
          </a:p>
          <a:p>
            <a:pPr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333" dirty="0">
                <a:latin typeface="Times New Roman" panose="02020603050405020304" pitchFamily="18" charset="0"/>
              </a:rPr>
              <a:t>Each hierarchy has sub-hierarchies</a:t>
            </a:r>
            <a:r>
              <a:rPr kumimoji="0" lang="en-US" altLang="en-US" sz="2333" b="1" dirty="0">
                <a:latin typeface="Times New Roman" panose="02020603050405020304" pitchFamily="18" charset="0"/>
              </a:rPr>
              <a:t> </a:t>
            </a:r>
            <a:endParaRPr kumimoji="0" lang="en-US" altLang="en-US" sz="2333" dirty="0">
              <a:latin typeface="Times New Roman" panose="02020603050405020304" pitchFamily="18" charset="0"/>
            </a:endParaRPr>
          </a:p>
          <a:p>
            <a:pPr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333" dirty="0">
                <a:latin typeface="Times New Roman" panose="02020603050405020304" pitchFamily="18" charset="0"/>
              </a:rPr>
              <a:t> A concept in SNOMED CT can reside in more than one sub-hierarchy of a top-level hierarchy</a:t>
            </a:r>
          </a:p>
          <a:p>
            <a:pPr algn="r">
              <a:buClrTx/>
              <a:buSzTx/>
              <a:buFontTx/>
              <a:buNone/>
            </a:pPr>
            <a:endParaRPr kumimoji="0" lang="en-US" altLang="en-US" sz="2000" b="1" dirty="0">
              <a:solidFill>
                <a:srgbClr val="10147E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1445" name="Group 5"/>
          <p:cNvGrpSpPr>
            <a:grpSpLocks/>
          </p:cNvGrpSpPr>
          <p:nvPr/>
        </p:nvGrpSpPr>
        <p:grpSpPr bwMode="auto">
          <a:xfrm>
            <a:off x="1016000" y="635000"/>
            <a:ext cx="3429000" cy="4011083"/>
            <a:chOff x="0" y="774700"/>
            <a:chExt cx="4114800" cy="4813300"/>
          </a:xfrm>
        </p:grpSpPr>
        <p:cxnSp>
          <p:nvCxnSpPr>
            <p:cNvPr id="9" name="Straight Arrow Connector 8"/>
            <p:cNvCxnSpPr>
              <a:stCxn id="44" idx="0"/>
              <a:endCxn id="42" idx="2"/>
            </p:cNvCxnSpPr>
            <p:nvPr/>
          </p:nvCxnSpPr>
          <p:spPr>
            <a:xfrm flipV="1">
              <a:off x="2976563" y="4953000"/>
              <a:ext cx="503237" cy="25400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44" idx="0"/>
              <a:endCxn id="39" idx="2"/>
            </p:cNvCxnSpPr>
            <p:nvPr/>
          </p:nvCxnSpPr>
          <p:spPr>
            <a:xfrm flipH="1" flipV="1">
              <a:off x="2565400" y="4318000"/>
              <a:ext cx="411163" cy="88900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43" idx="0"/>
              <a:endCxn id="40" idx="2"/>
            </p:cNvCxnSpPr>
            <p:nvPr/>
          </p:nvCxnSpPr>
          <p:spPr>
            <a:xfrm flipH="1" flipV="1">
              <a:off x="635000" y="4953000"/>
              <a:ext cx="503238" cy="25400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43" idx="0"/>
              <a:endCxn id="41" idx="2"/>
            </p:cNvCxnSpPr>
            <p:nvPr/>
          </p:nvCxnSpPr>
          <p:spPr>
            <a:xfrm flipV="1">
              <a:off x="1138238" y="4953000"/>
              <a:ext cx="919162" cy="25400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42" idx="0"/>
              <a:endCxn id="33" idx="2"/>
            </p:cNvCxnSpPr>
            <p:nvPr/>
          </p:nvCxnSpPr>
          <p:spPr>
            <a:xfrm flipV="1">
              <a:off x="3479800" y="2133600"/>
              <a:ext cx="0" cy="243840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1" idx="0"/>
              <a:endCxn id="38" idx="2"/>
            </p:cNvCxnSpPr>
            <p:nvPr/>
          </p:nvCxnSpPr>
          <p:spPr>
            <a:xfrm flipH="1" flipV="1">
              <a:off x="1016000" y="4318000"/>
              <a:ext cx="1041400" cy="25400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40" idx="0"/>
              <a:endCxn id="39" idx="2"/>
            </p:cNvCxnSpPr>
            <p:nvPr/>
          </p:nvCxnSpPr>
          <p:spPr>
            <a:xfrm flipV="1">
              <a:off x="635000" y="4318000"/>
              <a:ext cx="1930400" cy="25400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39" idx="0"/>
              <a:endCxn id="36" idx="2"/>
            </p:cNvCxnSpPr>
            <p:nvPr/>
          </p:nvCxnSpPr>
          <p:spPr>
            <a:xfrm flipH="1" flipV="1">
              <a:off x="1016000" y="3683000"/>
              <a:ext cx="1549400" cy="25400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39" idx="0"/>
              <a:endCxn id="37" idx="2"/>
            </p:cNvCxnSpPr>
            <p:nvPr/>
          </p:nvCxnSpPr>
          <p:spPr>
            <a:xfrm flipV="1">
              <a:off x="2565400" y="3683000"/>
              <a:ext cx="0" cy="25400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38" idx="0"/>
              <a:endCxn id="37" idx="2"/>
            </p:cNvCxnSpPr>
            <p:nvPr/>
          </p:nvCxnSpPr>
          <p:spPr>
            <a:xfrm flipV="1">
              <a:off x="1016000" y="3683000"/>
              <a:ext cx="1549400" cy="25400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37" idx="0"/>
              <a:endCxn id="35" idx="2"/>
            </p:cNvCxnSpPr>
            <p:nvPr/>
          </p:nvCxnSpPr>
          <p:spPr>
            <a:xfrm flipV="1">
              <a:off x="2565400" y="3048000"/>
              <a:ext cx="0" cy="25400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36" idx="0"/>
              <a:endCxn id="35" idx="2"/>
            </p:cNvCxnSpPr>
            <p:nvPr/>
          </p:nvCxnSpPr>
          <p:spPr>
            <a:xfrm flipV="1">
              <a:off x="1016000" y="3048000"/>
              <a:ext cx="1549400" cy="25400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36" idx="0"/>
              <a:endCxn id="34" idx="2"/>
            </p:cNvCxnSpPr>
            <p:nvPr/>
          </p:nvCxnSpPr>
          <p:spPr>
            <a:xfrm flipV="1">
              <a:off x="1016000" y="3048000"/>
              <a:ext cx="0" cy="25400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35" idx="0"/>
              <a:endCxn id="32" idx="2"/>
            </p:cNvCxnSpPr>
            <p:nvPr/>
          </p:nvCxnSpPr>
          <p:spPr>
            <a:xfrm flipH="1" flipV="1">
              <a:off x="1016000" y="2413000"/>
              <a:ext cx="1549400" cy="25400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34" idx="0"/>
              <a:endCxn id="33" idx="2"/>
            </p:cNvCxnSpPr>
            <p:nvPr/>
          </p:nvCxnSpPr>
          <p:spPr>
            <a:xfrm flipV="1">
              <a:off x="1016000" y="2133600"/>
              <a:ext cx="2463800" cy="53340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34" idx="0"/>
              <a:endCxn id="31" idx="2"/>
            </p:cNvCxnSpPr>
            <p:nvPr/>
          </p:nvCxnSpPr>
          <p:spPr>
            <a:xfrm flipV="1">
              <a:off x="1016000" y="1828800"/>
              <a:ext cx="30163" cy="83820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33" idx="0"/>
              <a:endCxn id="30" idx="2"/>
            </p:cNvCxnSpPr>
            <p:nvPr/>
          </p:nvCxnSpPr>
          <p:spPr>
            <a:xfrm flipH="1" flipV="1">
              <a:off x="2431692" y="1231900"/>
              <a:ext cx="1048108" cy="52070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32" idx="0"/>
              <a:endCxn id="31" idx="2"/>
            </p:cNvCxnSpPr>
            <p:nvPr/>
          </p:nvCxnSpPr>
          <p:spPr>
            <a:xfrm flipV="1">
              <a:off x="1016000" y="1828800"/>
              <a:ext cx="30163" cy="20320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31" idx="0"/>
              <a:endCxn id="30" idx="2"/>
            </p:cNvCxnSpPr>
            <p:nvPr/>
          </p:nvCxnSpPr>
          <p:spPr>
            <a:xfrm flipV="1">
              <a:off x="1046163" y="1231900"/>
              <a:ext cx="1385529" cy="13970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pt:404684003"/>
            <p:cNvSpPr/>
            <p:nvPr/>
          </p:nvSpPr>
          <p:spPr>
            <a:xfrm>
              <a:off x="1771292" y="774700"/>
              <a:ext cx="1320800" cy="4572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67" dirty="0">
                  <a:solidFill>
                    <a:schemeClr val="tx1"/>
                  </a:solidFill>
                  <a:latin typeface="MS Sans Serif"/>
                </a:rPr>
                <a:t>Clinical finding</a:t>
              </a:r>
            </a:p>
          </p:txBody>
        </p:sp>
        <p:sp>
          <p:nvSpPr>
            <p:cNvPr id="31" name="Cpt:118234003"/>
            <p:cNvSpPr/>
            <p:nvPr/>
          </p:nvSpPr>
          <p:spPr>
            <a:xfrm>
              <a:off x="411163" y="1371600"/>
              <a:ext cx="1270000" cy="4572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67" dirty="0">
                  <a:solidFill>
                    <a:schemeClr val="tx1"/>
                  </a:solidFill>
                  <a:latin typeface="MS Sans Serif"/>
                </a:rPr>
                <a:t>Finding by site</a:t>
              </a:r>
            </a:p>
          </p:txBody>
        </p:sp>
        <p:sp>
          <p:nvSpPr>
            <p:cNvPr id="32" name="Cpt:301857004"/>
            <p:cNvSpPr/>
            <p:nvPr/>
          </p:nvSpPr>
          <p:spPr>
            <a:xfrm>
              <a:off x="381000" y="2032000"/>
              <a:ext cx="1270000" cy="381000"/>
            </a:xfrm>
            <a:prstGeom prst="rect">
              <a:avLst/>
            </a:prstGeom>
            <a:solidFill>
              <a:srgbClr val="FFFFFF"/>
            </a:solidFill>
            <a:ln w="19050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  <a:latin typeface="MS Sans Serif"/>
                </a:rPr>
                <a:t>Finding of body region</a:t>
              </a:r>
            </a:p>
          </p:txBody>
        </p:sp>
        <p:sp>
          <p:nvSpPr>
            <p:cNvPr id="33" name="Cpt:64572001"/>
            <p:cNvSpPr/>
            <p:nvPr/>
          </p:nvSpPr>
          <p:spPr>
            <a:xfrm>
              <a:off x="2844800" y="1752600"/>
              <a:ext cx="1270000" cy="381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67" dirty="0">
                  <a:solidFill>
                    <a:schemeClr val="tx1"/>
                  </a:solidFill>
                  <a:latin typeface="MS Sans Serif"/>
                </a:rPr>
                <a:t>Disease</a:t>
              </a:r>
              <a:endParaRPr lang="en-US" sz="1000" dirty="0">
                <a:solidFill>
                  <a:schemeClr val="tx1"/>
                </a:solidFill>
                <a:latin typeface="MS Sans Serif"/>
              </a:endParaRPr>
            </a:p>
          </p:txBody>
        </p:sp>
        <p:sp>
          <p:nvSpPr>
            <p:cNvPr id="34" name="Cpt:123946008"/>
            <p:cNvSpPr/>
            <p:nvPr/>
          </p:nvSpPr>
          <p:spPr>
            <a:xfrm>
              <a:off x="381000" y="2667000"/>
              <a:ext cx="1270000" cy="381000"/>
            </a:xfrm>
            <a:prstGeom prst="rect">
              <a:avLst/>
            </a:prstGeom>
            <a:solidFill>
              <a:srgbClr val="FFFFFF"/>
            </a:solidFill>
            <a:ln w="19050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  <a:latin typeface="MS Sans Serif"/>
                </a:rPr>
                <a:t>Disorder by body site</a:t>
              </a:r>
            </a:p>
          </p:txBody>
        </p:sp>
        <p:sp>
          <p:nvSpPr>
            <p:cNvPr id="35" name="Cpt:302293008"/>
            <p:cNvSpPr/>
            <p:nvPr/>
          </p:nvSpPr>
          <p:spPr>
            <a:xfrm>
              <a:off x="1930400" y="2667000"/>
              <a:ext cx="1270000" cy="381000"/>
            </a:xfrm>
            <a:prstGeom prst="rect">
              <a:avLst/>
            </a:prstGeom>
            <a:solidFill>
              <a:srgbClr val="FFFFFF"/>
            </a:solidFill>
            <a:ln w="19050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  <a:latin typeface="MS Sans Serif"/>
                </a:rPr>
                <a:t>Finding of limb structure</a:t>
              </a:r>
            </a:p>
          </p:txBody>
        </p:sp>
        <p:sp>
          <p:nvSpPr>
            <p:cNvPr id="36" name="Cpt:128605003"/>
            <p:cNvSpPr/>
            <p:nvPr/>
          </p:nvSpPr>
          <p:spPr>
            <a:xfrm>
              <a:off x="381000" y="3302000"/>
              <a:ext cx="1270000" cy="381000"/>
            </a:xfrm>
            <a:prstGeom prst="rect">
              <a:avLst/>
            </a:prstGeom>
            <a:solidFill>
              <a:srgbClr val="FFFFFF"/>
            </a:solidFill>
            <a:ln w="19050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  <a:latin typeface="MS Sans Serif"/>
                </a:rPr>
                <a:t>Disorder of extremity</a:t>
              </a:r>
            </a:p>
          </p:txBody>
        </p:sp>
        <p:sp>
          <p:nvSpPr>
            <p:cNvPr id="37" name="Cpt:116312005"/>
            <p:cNvSpPr/>
            <p:nvPr/>
          </p:nvSpPr>
          <p:spPr>
            <a:xfrm>
              <a:off x="1930400" y="3302000"/>
              <a:ext cx="1270000" cy="381000"/>
            </a:xfrm>
            <a:prstGeom prst="rect">
              <a:avLst/>
            </a:prstGeom>
            <a:solidFill>
              <a:srgbClr val="FFFFFF"/>
            </a:solidFill>
            <a:ln w="19050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  <a:latin typeface="MS Sans Serif"/>
                </a:rPr>
                <a:t>Finding of lower limb</a:t>
              </a:r>
            </a:p>
          </p:txBody>
        </p:sp>
        <p:sp>
          <p:nvSpPr>
            <p:cNvPr id="38" name="Cpt:419518009"/>
            <p:cNvSpPr/>
            <p:nvPr/>
          </p:nvSpPr>
          <p:spPr>
            <a:xfrm>
              <a:off x="381000" y="3937000"/>
              <a:ext cx="1270000" cy="381000"/>
            </a:xfrm>
            <a:prstGeom prst="rect">
              <a:avLst/>
            </a:prstGeom>
            <a:solidFill>
              <a:srgbClr val="FFFFFF"/>
            </a:solidFill>
            <a:ln w="19050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  <a:latin typeface="MS Sans Serif"/>
                </a:rPr>
                <a:t>Finding of ankle or foot</a:t>
              </a:r>
            </a:p>
          </p:txBody>
        </p:sp>
        <p:sp>
          <p:nvSpPr>
            <p:cNvPr id="39" name="Cpt:118937003"/>
            <p:cNvSpPr/>
            <p:nvPr/>
          </p:nvSpPr>
          <p:spPr>
            <a:xfrm>
              <a:off x="1930400" y="3937000"/>
              <a:ext cx="1270000" cy="381000"/>
            </a:xfrm>
            <a:prstGeom prst="rect">
              <a:avLst/>
            </a:prstGeom>
            <a:solidFill>
              <a:srgbClr val="FFFFFF"/>
            </a:solidFill>
            <a:ln w="19050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  <a:latin typeface="MS Sans Serif"/>
                </a:rPr>
                <a:t>Disorder of lower extremity</a:t>
              </a:r>
            </a:p>
          </p:txBody>
        </p:sp>
        <p:sp>
          <p:nvSpPr>
            <p:cNvPr id="40" name="Cpt:700012005"/>
            <p:cNvSpPr/>
            <p:nvPr/>
          </p:nvSpPr>
          <p:spPr>
            <a:xfrm>
              <a:off x="0" y="4572000"/>
              <a:ext cx="1270000" cy="381000"/>
            </a:xfrm>
            <a:prstGeom prst="rect">
              <a:avLst/>
            </a:prstGeom>
            <a:solidFill>
              <a:srgbClr val="FFFFFF"/>
            </a:solidFill>
            <a:ln w="19050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  <a:latin typeface="MS Sans Serif"/>
                </a:rPr>
                <a:t>Disorder of free lower limb</a:t>
              </a:r>
            </a:p>
          </p:txBody>
        </p:sp>
        <p:sp>
          <p:nvSpPr>
            <p:cNvPr id="41" name="Cpt:116316008"/>
            <p:cNvSpPr/>
            <p:nvPr/>
          </p:nvSpPr>
          <p:spPr>
            <a:xfrm>
              <a:off x="1422400" y="4572000"/>
              <a:ext cx="1270000" cy="381000"/>
            </a:xfrm>
            <a:prstGeom prst="rect">
              <a:avLst/>
            </a:prstGeom>
            <a:solidFill>
              <a:srgbClr val="FFFFFF"/>
            </a:solidFill>
            <a:ln w="19050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  <a:latin typeface="MS Sans Serif"/>
                </a:rPr>
                <a:t>Finding of foot region</a:t>
              </a:r>
            </a:p>
          </p:txBody>
        </p:sp>
        <p:sp>
          <p:nvSpPr>
            <p:cNvPr id="42" name="Cpt:429040005"/>
            <p:cNvSpPr/>
            <p:nvPr/>
          </p:nvSpPr>
          <p:spPr>
            <a:xfrm>
              <a:off x="2844800" y="4572000"/>
              <a:ext cx="1270000" cy="381000"/>
            </a:xfrm>
            <a:prstGeom prst="rect">
              <a:avLst/>
            </a:prstGeom>
            <a:solidFill>
              <a:srgbClr val="FFFFFF"/>
            </a:solidFill>
            <a:ln w="19050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  <a:latin typeface="MS Sans Serif"/>
                </a:rPr>
                <a:t>Ulcer</a:t>
              </a:r>
            </a:p>
          </p:txBody>
        </p:sp>
        <p:sp>
          <p:nvSpPr>
            <p:cNvPr id="43" name="Cpt:118932009"/>
            <p:cNvSpPr/>
            <p:nvPr/>
          </p:nvSpPr>
          <p:spPr>
            <a:xfrm>
              <a:off x="503238" y="5207000"/>
              <a:ext cx="1270000" cy="381000"/>
            </a:xfrm>
            <a:prstGeom prst="rect">
              <a:avLst/>
            </a:prstGeom>
            <a:solidFill>
              <a:srgbClr val="FFFFFF"/>
            </a:solidFill>
            <a:ln w="19050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  <a:latin typeface="MS Sans Serif"/>
                </a:rPr>
                <a:t>Disorder of foot</a:t>
              </a:r>
            </a:p>
          </p:txBody>
        </p:sp>
        <p:sp>
          <p:nvSpPr>
            <p:cNvPr id="44" name="Cpt:95344007"/>
            <p:cNvSpPr/>
            <p:nvPr/>
          </p:nvSpPr>
          <p:spPr>
            <a:xfrm>
              <a:off x="2341563" y="5207000"/>
              <a:ext cx="1270000" cy="381000"/>
            </a:xfrm>
            <a:prstGeom prst="rect">
              <a:avLst/>
            </a:prstGeom>
            <a:solidFill>
              <a:srgbClr val="FFFFFF"/>
            </a:solidFill>
            <a:ln w="19050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  <a:latin typeface="MS Sans Serif"/>
                </a:rPr>
                <a:t>Ulcer of lower extremity</a:t>
              </a:r>
            </a:p>
          </p:txBody>
        </p:sp>
      </p:grpSp>
      <p:sp>
        <p:nvSpPr>
          <p:cNvPr id="45" name="Cpt:95344007"/>
          <p:cNvSpPr/>
          <p:nvPr/>
        </p:nvSpPr>
        <p:spPr>
          <a:xfrm>
            <a:off x="2222500" y="4815417"/>
            <a:ext cx="1058333" cy="317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33" b="1" dirty="0">
                <a:solidFill>
                  <a:schemeClr val="tx1"/>
                </a:solidFill>
                <a:latin typeface="MS Sans Serif"/>
              </a:rPr>
              <a:t>Foot Ulcer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2967303" y="4635500"/>
            <a:ext cx="482863" cy="137583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3" idx="2"/>
          </p:cNvCxnSpPr>
          <p:nvPr/>
        </p:nvCxnSpPr>
        <p:spPr>
          <a:xfrm flipH="1" flipV="1">
            <a:off x="1964532" y="4646084"/>
            <a:ext cx="575468" cy="169333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288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5907" y="190500"/>
            <a:ext cx="7952155" cy="851958"/>
          </a:xfrm>
        </p:spPr>
        <p:txBody>
          <a:bodyPr/>
          <a:lstStyle/>
          <a:p>
            <a:r>
              <a:rPr lang="en-US" altLang="en-US" dirty="0" smtClean="0">
                <a:effectLst/>
              </a:rPr>
              <a:t>Multiple Levels of Granularity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460500" y="1397000"/>
            <a:ext cx="6794500" cy="4254500"/>
          </a:xfrm>
        </p:spPr>
        <p:txBody>
          <a:bodyPr>
            <a:normAutofit fontScale="92500" lnSpcReduction="10000"/>
          </a:bodyPr>
          <a:lstStyle/>
          <a:p>
            <a:pPr marL="95246" indent="0">
              <a:buNone/>
              <a:defRPr/>
            </a:pPr>
            <a:r>
              <a:rPr lang="en-US" sz="2833" dirty="0"/>
              <a:t>Pain (finding)</a:t>
            </a:r>
          </a:p>
          <a:p>
            <a:pPr marL="95246" indent="0">
              <a:buNone/>
              <a:defRPr/>
            </a:pPr>
            <a:r>
              <a:rPr lang="en-US" sz="2833" dirty="0"/>
              <a:t>             </a:t>
            </a:r>
            <a:r>
              <a:rPr lang="en-US" sz="2833" dirty="0">
                <a:solidFill>
                  <a:srgbClr val="FF3300"/>
                </a:solidFill>
              </a:rPr>
              <a:t>Is_a</a:t>
            </a:r>
            <a:r>
              <a:rPr lang="en-US" sz="2833" dirty="0"/>
              <a:t> </a:t>
            </a:r>
          </a:p>
          <a:p>
            <a:pPr marL="95246" indent="0">
              <a:buNone/>
              <a:defRPr/>
            </a:pPr>
            <a:r>
              <a:rPr lang="en-US" sz="2833" dirty="0"/>
              <a:t>	</a:t>
            </a:r>
          </a:p>
          <a:p>
            <a:pPr marL="95246" indent="0">
              <a:buNone/>
              <a:defRPr/>
            </a:pPr>
            <a:r>
              <a:rPr lang="en-US" sz="2833" dirty="0"/>
              <a:t>	Abdominal pain (finding)</a:t>
            </a:r>
          </a:p>
          <a:p>
            <a:pPr marL="95246" indent="0">
              <a:buNone/>
              <a:defRPr/>
            </a:pPr>
            <a:r>
              <a:rPr lang="en-US" sz="2833" dirty="0"/>
              <a:t>                </a:t>
            </a:r>
            <a:r>
              <a:rPr lang="en-US" sz="2833" dirty="0">
                <a:solidFill>
                  <a:srgbClr val="FF3300"/>
                </a:solidFill>
              </a:rPr>
              <a:t>Is_a</a:t>
            </a:r>
            <a:r>
              <a:rPr lang="en-US" sz="2833" dirty="0"/>
              <a:t>   </a:t>
            </a:r>
            <a:r>
              <a:rPr lang="en-US" sz="2833" dirty="0">
                <a:solidFill>
                  <a:schemeClr val="bg1"/>
                </a:solidFill>
              </a:rPr>
              <a:t> </a:t>
            </a:r>
          </a:p>
          <a:p>
            <a:pPr marL="95246" indent="0">
              <a:buNone/>
              <a:defRPr/>
            </a:pPr>
            <a:r>
              <a:rPr lang="en-US" sz="2833" dirty="0"/>
              <a:t>	     </a:t>
            </a:r>
          </a:p>
          <a:p>
            <a:pPr marL="95246" indent="0">
              <a:buNone/>
              <a:defRPr/>
            </a:pPr>
            <a:r>
              <a:rPr lang="en-US" sz="2833" dirty="0"/>
              <a:t>		Upper abdmonial pain (finding)</a:t>
            </a:r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 flipV="1">
            <a:off x="4143375" y="3556000"/>
            <a:ext cx="0" cy="4286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500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 flipV="1">
            <a:off x="3635375" y="3524250"/>
            <a:ext cx="0" cy="4603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63494" name="Freeform 6"/>
          <p:cNvSpPr>
            <a:spLocks/>
          </p:cNvSpPr>
          <p:nvPr/>
        </p:nvSpPr>
        <p:spPr bwMode="auto">
          <a:xfrm flipH="1">
            <a:off x="3111500" y="2540000"/>
            <a:ext cx="62177" cy="365125"/>
          </a:xfrm>
          <a:custGeom>
            <a:avLst/>
            <a:gdLst>
              <a:gd name="T0" fmla="*/ 0 w 1"/>
              <a:gd name="T1" fmla="*/ 2147483646 h 288"/>
              <a:gd name="T2" fmla="*/ 0 w 1"/>
              <a:gd name="T3" fmla="*/ 0 h 288"/>
              <a:gd name="T4" fmla="*/ 0 60000 65536"/>
              <a:gd name="T5" fmla="*/ 0 60000 65536"/>
              <a:gd name="T6" fmla="*/ 0 w 1"/>
              <a:gd name="T7" fmla="*/ 0 h 288"/>
              <a:gd name="T8" fmla="*/ 1 w 1"/>
              <a:gd name="T9" fmla="*/ 288 h 2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88">
                <a:moveTo>
                  <a:pt x="0" y="288"/>
                </a:moveTo>
                <a:lnTo>
                  <a:pt x="0" y="0"/>
                </a:lnTo>
              </a:path>
            </a:pathLst>
          </a:custGeom>
          <a:noFill/>
          <a:ln w="63500" cap="flat" cmpd="sng">
            <a:solidFill>
              <a:srgbClr val="FF00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63495" name="Freeform 7"/>
          <p:cNvSpPr>
            <a:spLocks/>
          </p:cNvSpPr>
          <p:nvPr/>
        </p:nvSpPr>
        <p:spPr bwMode="auto">
          <a:xfrm flipH="1">
            <a:off x="3365500" y="4127500"/>
            <a:ext cx="64823" cy="381000"/>
          </a:xfrm>
          <a:custGeom>
            <a:avLst/>
            <a:gdLst>
              <a:gd name="T0" fmla="*/ 0 w 1"/>
              <a:gd name="T1" fmla="*/ 2147483646 h 288"/>
              <a:gd name="T2" fmla="*/ 0 w 1"/>
              <a:gd name="T3" fmla="*/ 0 h 288"/>
              <a:gd name="T4" fmla="*/ 0 60000 65536"/>
              <a:gd name="T5" fmla="*/ 0 60000 65536"/>
              <a:gd name="T6" fmla="*/ 0 w 1"/>
              <a:gd name="T7" fmla="*/ 0 h 288"/>
              <a:gd name="T8" fmla="*/ 1 w 1"/>
              <a:gd name="T9" fmla="*/ 288 h 2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88">
                <a:moveTo>
                  <a:pt x="0" y="288"/>
                </a:moveTo>
                <a:lnTo>
                  <a:pt x="0" y="0"/>
                </a:lnTo>
              </a:path>
            </a:pathLst>
          </a:custGeom>
          <a:noFill/>
          <a:ln w="63500" cap="flat" cmpd="sng">
            <a:solidFill>
              <a:srgbClr val="FF00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767590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3928" y="3672418"/>
            <a:ext cx="6477000" cy="5820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Online SNOMED CT browser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60500" y="4127501"/>
            <a:ext cx="6477000" cy="444500"/>
          </a:xfrm>
        </p:spPr>
        <p:txBody>
          <a:bodyPr>
            <a:normAutofit lnSpcReduction="10000"/>
          </a:bodyPr>
          <a:lstStyle/>
          <a:p>
            <a:r>
              <a:rPr lang="en-US" sz="2333" dirty="0">
                <a:solidFill>
                  <a:schemeClr val="tx1"/>
                </a:solidFill>
              </a:rPr>
              <a:t>http://browser.ihtsdotools.org</a:t>
            </a:r>
          </a:p>
        </p:txBody>
      </p:sp>
    </p:spTree>
    <p:extLst>
      <p:ext uri="{BB962C8B-B14F-4D97-AF65-F5344CB8AC3E}">
        <p14:creationId xmlns:p14="http://schemas.microsoft.com/office/powerpoint/2010/main" val="583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992" t="15153" r="2505" b="-15153"/>
          <a:stretch/>
        </p:blipFill>
        <p:spPr>
          <a:xfrm>
            <a:off x="889000" y="190500"/>
            <a:ext cx="7415419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3928" y="3672418"/>
            <a:ext cx="6477000" cy="5820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Online </a:t>
            </a:r>
            <a:r>
              <a:rPr lang="en-US" dirty="0" err="1" smtClean="0"/>
              <a:t>RxNorm</a:t>
            </a:r>
            <a:r>
              <a:rPr lang="en-US" dirty="0" smtClean="0"/>
              <a:t> Browser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60500" y="4127501"/>
            <a:ext cx="6477000" cy="444500"/>
          </a:xfrm>
        </p:spPr>
        <p:txBody>
          <a:bodyPr>
            <a:normAutofit lnSpcReduction="10000"/>
          </a:bodyPr>
          <a:lstStyle/>
          <a:p>
            <a:r>
              <a:rPr lang="en-US" sz="2333" dirty="0">
                <a:solidFill>
                  <a:schemeClr val="tx1"/>
                </a:solidFill>
              </a:rPr>
              <a:t>https://rxnav.nlm.nih.gov/</a:t>
            </a:r>
          </a:p>
        </p:txBody>
      </p:sp>
    </p:spTree>
    <p:extLst>
      <p:ext uri="{BB962C8B-B14F-4D97-AF65-F5344CB8AC3E}">
        <p14:creationId xmlns:p14="http://schemas.microsoft.com/office/powerpoint/2010/main" val="38434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35" t="14970" r="18553" b="13530"/>
          <a:stretch/>
        </p:blipFill>
        <p:spPr>
          <a:xfrm>
            <a:off x="72115" y="0"/>
            <a:ext cx="8981212" cy="556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Model Request Tool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Patrick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8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Understanding and Your Use Case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Viet Nguyen</a:t>
            </a:r>
            <a:r>
              <a:rPr lang="en-US" dirty="0" smtClean="0"/>
              <a:t>, M.D.</a:t>
            </a:r>
          </a:p>
          <a:p>
            <a:r>
              <a:rPr lang="en-US" dirty="0" smtClean="0"/>
              <a:t>Steve </a:t>
            </a:r>
            <a:r>
              <a:rPr lang="en-US" dirty="0" err="1" smtClean="0"/>
              <a:t>Hasley</a:t>
            </a:r>
            <a:r>
              <a:rPr lang="en-US" dirty="0" smtClean="0"/>
              <a:t> , M.D.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941" y="3502361"/>
            <a:ext cx="1815801" cy="206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5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 Request Process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Susan Matney, PhD, RNC-OB, FAAN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88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Registry and Population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 from individual patients, but organized for population queries and analysis</a:t>
            </a:r>
          </a:p>
          <a:p>
            <a:r>
              <a:rPr lang="en-US" dirty="0"/>
              <a:t>Specific questions of interest</a:t>
            </a:r>
          </a:p>
          <a:p>
            <a:r>
              <a:rPr lang="en-US" dirty="0" smtClean="0"/>
              <a:t>Average, minimum, maximum, last value for measurements during an “episode”</a:t>
            </a:r>
          </a:p>
          <a:p>
            <a:r>
              <a:rPr lang="en-US" dirty="0" smtClean="0"/>
              <a:t>Discreet data for statistical analysis, rather than free text</a:t>
            </a:r>
          </a:p>
        </p:txBody>
      </p:sp>
    </p:spTree>
    <p:extLst>
      <p:ext uri="{BB962C8B-B14F-4D97-AF65-F5344CB8AC3E}">
        <p14:creationId xmlns:p14="http://schemas.microsoft.com/office/powerpoint/2010/main" val="29364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EHR Data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Organized to take care of a single patient at a time</a:t>
            </a:r>
          </a:p>
          <a:p>
            <a:r>
              <a:rPr lang="en-US" dirty="0" smtClean="0"/>
              <a:t>General </a:t>
            </a:r>
            <a:r>
              <a:rPr lang="en-US" dirty="0"/>
              <a:t>purpose data – what happened</a:t>
            </a:r>
          </a:p>
          <a:p>
            <a:r>
              <a:rPr lang="en-US" dirty="0" smtClean="0"/>
              <a:t>Time stamped observations, findings, and events</a:t>
            </a:r>
          </a:p>
          <a:p>
            <a:pPr lvl="1"/>
            <a:r>
              <a:rPr lang="en-US" dirty="0" err="1" smtClean="0"/>
              <a:t>Hcts</a:t>
            </a:r>
            <a:r>
              <a:rPr lang="en-US" dirty="0" smtClean="0"/>
              <a:t>, WBCs, Temperatures, Blood Pressures</a:t>
            </a:r>
          </a:p>
          <a:p>
            <a:r>
              <a:rPr lang="en-US" dirty="0" smtClean="0"/>
              <a:t>Data from automated instruments</a:t>
            </a:r>
          </a:p>
          <a:p>
            <a:r>
              <a:rPr lang="en-US" dirty="0" smtClean="0"/>
              <a:t>Textual notes</a:t>
            </a:r>
          </a:p>
          <a:p>
            <a:r>
              <a:rPr lang="en-US" dirty="0" smtClean="0"/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310042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Greater Value from the EHR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Reuse EHR data element whenever possible (same data type, </a:t>
            </a:r>
            <a:r>
              <a:rPr lang="en-US" dirty="0" err="1" smtClean="0"/>
              <a:t>UoM</a:t>
            </a:r>
            <a:r>
              <a:rPr lang="en-US" dirty="0" smtClean="0"/>
              <a:t>, etc.)</a:t>
            </a:r>
          </a:p>
          <a:p>
            <a:pPr lvl="1"/>
            <a:r>
              <a:rPr lang="en-US" dirty="0" smtClean="0"/>
              <a:t>NOTE: The data element may not yet be in the standards space</a:t>
            </a:r>
          </a:p>
          <a:p>
            <a:r>
              <a:rPr lang="en-US" dirty="0" smtClean="0"/>
              <a:t>Try to reduce the work of data entry by calculating the registry items from EHR elements</a:t>
            </a:r>
          </a:p>
          <a:p>
            <a:r>
              <a:rPr lang="en-US" dirty="0" smtClean="0"/>
              <a:t>Many common data elements are found in the EHR and Registry</a:t>
            </a:r>
          </a:p>
          <a:p>
            <a:pPr lvl="1"/>
            <a:r>
              <a:rPr lang="en-US" dirty="0" smtClean="0"/>
              <a:t>Height, weight, race, etc.</a:t>
            </a:r>
          </a:p>
          <a:p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of standard names and codes is </a:t>
            </a:r>
            <a:r>
              <a:rPr lang="en-US" dirty="0" smtClean="0"/>
              <a:t>critical</a:t>
            </a:r>
          </a:p>
          <a:p>
            <a:pPr lvl="1"/>
            <a:r>
              <a:rPr lang="en-US" dirty="0" smtClean="0"/>
              <a:t>Automatic transfer of data</a:t>
            </a:r>
          </a:p>
          <a:p>
            <a:pPr lvl="1"/>
            <a:r>
              <a:rPr lang="en-US" dirty="0" smtClean="0"/>
              <a:t>Sharing of decision logic that calculates registry data</a:t>
            </a:r>
          </a:p>
          <a:p>
            <a:r>
              <a:rPr lang="en-US" dirty="0" smtClean="0"/>
              <a:t>Many things still need to be asked</a:t>
            </a:r>
          </a:p>
          <a:p>
            <a:pPr lvl="1"/>
            <a:r>
              <a:rPr lang="en-US" dirty="0" smtClean="0"/>
              <a:t>Details of the procedure, devices used, etc.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85426</TotalTime>
  <Words>1701</Words>
  <Application>Microsoft Office PowerPoint</Application>
  <PresentationFormat>On-screen Show (16:10)</PresentationFormat>
  <Paragraphs>406</Paragraphs>
  <Slides>49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Arial</vt:lpstr>
      <vt:lpstr>Calibri</vt:lpstr>
      <vt:lpstr>Cambria</vt:lpstr>
      <vt:lpstr>Courier New</vt:lpstr>
      <vt:lpstr>MS Sans Serif</vt:lpstr>
      <vt:lpstr>News Gothic MT</vt:lpstr>
      <vt:lpstr>Open Sans</vt:lpstr>
      <vt:lpstr>Symbol</vt:lpstr>
      <vt:lpstr>Times New Roman</vt:lpstr>
      <vt:lpstr>Wingdings</vt:lpstr>
      <vt:lpstr>Wingdings 2</vt:lpstr>
      <vt:lpstr>Breeze</vt:lpstr>
      <vt:lpstr>PowerPoint Presentation</vt:lpstr>
      <vt:lpstr>Agenda</vt:lpstr>
      <vt:lpstr>Model Request Process</vt:lpstr>
      <vt:lpstr>PowerPoint Presentation</vt:lpstr>
      <vt:lpstr>Understanding and Your Use Case</vt:lpstr>
      <vt:lpstr>Model Request Process</vt:lpstr>
      <vt:lpstr>Registry and Population Data</vt:lpstr>
      <vt:lpstr>EHR Data Characteristics</vt:lpstr>
      <vt:lpstr>Greater Value from the EHR</vt:lpstr>
      <vt:lpstr>Typical EHR Data</vt:lpstr>
      <vt:lpstr>Many things can be derived from the EHR</vt:lpstr>
      <vt:lpstr>Issues in data representation</vt:lpstr>
      <vt:lpstr>General Concepts</vt:lpstr>
      <vt:lpstr>Be Careful in the Use of “or”</vt:lpstr>
      <vt:lpstr>PowerPoint Presentation</vt:lpstr>
      <vt:lpstr>Modeling Approach</vt:lpstr>
      <vt:lpstr>LOINC Panels</vt:lpstr>
      <vt:lpstr>Registry Data Modeled using the LOINC Panel Structure</vt:lpstr>
      <vt:lpstr>PowerPoint Presentation</vt:lpstr>
      <vt:lpstr>Reference Model Patterns</vt:lpstr>
      <vt:lpstr>Clinical Patterns</vt:lpstr>
      <vt:lpstr>Registry Models</vt:lpstr>
      <vt:lpstr>Model Request Form Review</vt:lpstr>
      <vt:lpstr>CIMI Data Types</vt:lpstr>
      <vt:lpstr>DataTypes</vt:lpstr>
      <vt:lpstr>PowerPoint Presentation</vt:lpstr>
      <vt:lpstr>Use Case Discussion</vt:lpstr>
      <vt:lpstr>Review Requests and Similarities</vt:lpstr>
      <vt:lpstr>Day 3: Terminology Mapping</vt:lpstr>
      <vt:lpstr>Standards for data exchange – HL7</vt:lpstr>
      <vt:lpstr>Name-value pair approach</vt:lpstr>
      <vt:lpstr>OBX: with a coded value</vt:lpstr>
      <vt:lpstr>So we are all using HL7, what is the problem?</vt:lpstr>
      <vt:lpstr>The Goal</vt:lpstr>
      <vt:lpstr>Standard Terminologies</vt:lpstr>
      <vt:lpstr>LOINC®</vt:lpstr>
      <vt:lpstr>General Form of Clinical LOINC® Names</vt:lpstr>
      <vt:lpstr>Anatomy of a LOINC Term</vt:lpstr>
      <vt:lpstr>LOINC Panels</vt:lpstr>
      <vt:lpstr>Online LOINC browser </vt:lpstr>
      <vt:lpstr>Finding your LOINC code</vt:lpstr>
      <vt:lpstr>PowerPoint Presentation</vt:lpstr>
      <vt:lpstr>SNOMED CT Hierarchies </vt:lpstr>
      <vt:lpstr>Multiple Levels of Granularity</vt:lpstr>
      <vt:lpstr>Online SNOMED CT browser </vt:lpstr>
      <vt:lpstr>PowerPoint Presentation</vt:lpstr>
      <vt:lpstr>Online RxNorm Browser </vt:lpstr>
      <vt:lpstr>PowerPoint Presentation</vt:lpstr>
      <vt:lpstr>Web Model Request Tool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HSPC Tier 1 vs. Tier 2 Technical Specification</dc:title>
  <dc:creator>Rick Freeman</dc:creator>
  <cp:lastModifiedBy>Susan Matney</cp:lastModifiedBy>
  <cp:revision>289</cp:revision>
  <dcterms:created xsi:type="dcterms:W3CDTF">2015-02-03T21:55:03Z</dcterms:created>
  <dcterms:modified xsi:type="dcterms:W3CDTF">2016-07-26T17:40:26Z</dcterms:modified>
</cp:coreProperties>
</file>