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4"/>
  </p:notesMasterIdLst>
  <p:sldIdLst>
    <p:sldId id="268" r:id="rId2"/>
    <p:sldId id="313" r:id="rId3"/>
    <p:sldId id="348" r:id="rId4"/>
    <p:sldId id="439" r:id="rId5"/>
    <p:sldId id="434" r:id="rId6"/>
    <p:sldId id="435" r:id="rId7"/>
    <p:sldId id="436" r:id="rId8"/>
    <p:sldId id="441" r:id="rId9"/>
    <p:sldId id="440" r:id="rId10"/>
    <p:sldId id="437" r:id="rId11"/>
    <p:sldId id="438" r:id="rId12"/>
    <p:sldId id="443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HSPC" id="{99FB66D1-85F3-1D42-A47C-0C8FE10E7542}">
          <p14:sldIdLst>
            <p14:sldId id="268"/>
            <p14:sldId id="313"/>
            <p14:sldId id="348"/>
            <p14:sldId id="439"/>
            <p14:sldId id="434"/>
            <p14:sldId id="435"/>
            <p14:sldId id="436"/>
            <p14:sldId id="441"/>
            <p14:sldId id="440"/>
            <p14:sldId id="437"/>
            <p14:sldId id="438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2424" autoAdjust="0"/>
  </p:normalViewPr>
  <p:slideViewPr>
    <p:cSldViewPr snapToGrid="0" snapToObjects="1">
      <p:cViewPr varScale="1">
        <p:scale>
          <a:sx n="98" d="100"/>
          <a:sy n="98" d="100"/>
        </p:scale>
        <p:origin x="821" y="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AB47-65CF-431A-B5CE-BA49C73840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0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slideLayout" Target="../slideLayouts/slideLayout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3020" y="2607652"/>
            <a:ext cx="747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HSPC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 Workflow and ACOG OPA FPAR Use Case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539" y="4505757"/>
            <a:ext cx="8042276" cy="26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041" y="4366968"/>
            <a:ext cx="9144000" cy="27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Susan Matney, PhD, RNC-OB, FAAN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08/02</a:t>
            </a:r>
            <a:r>
              <a:rPr lang="en-US" sz="1600" dirty="0" smtClean="0">
                <a:solidFill>
                  <a:srgbClr val="595959"/>
                </a:solidFill>
              </a:rPr>
              <a:t>/2016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6" y="1081030"/>
            <a:ext cx="5433164" cy="11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7612182" y="1634167"/>
            <a:ext cx="0" cy="3904702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>
            <a:off x="6406791" y="1634167"/>
            <a:ext cx="0" cy="3904702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6406182" y="5323310"/>
            <a:ext cx="1206607" cy="194627"/>
          </a:xfrm>
          <a:prstGeom prst="roundRect">
            <a:avLst/>
          </a:prstGeom>
          <a:solidFill>
            <a:srgbClr val="96D6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6813691" y="1634167"/>
            <a:ext cx="0" cy="3488687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>
            <a:off x="5994238" y="1634167"/>
            <a:ext cx="0" cy="3488687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5993631" y="5025540"/>
            <a:ext cx="820669" cy="194627"/>
          </a:xfrm>
          <a:prstGeom prst="roundRect">
            <a:avLst/>
          </a:prstGeom>
          <a:solidFill>
            <a:srgbClr val="59BB5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>
            <a:off x="5319958" y="1634167"/>
            <a:ext cx="0" cy="3072672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5319350" y="4609525"/>
            <a:ext cx="674281" cy="194627"/>
          </a:xfrm>
          <a:prstGeom prst="roundRect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>
            <a:off x="1540441" y="1634167"/>
            <a:ext cx="0" cy="2656657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>
            <p:custDataLst>
              <p:tags r:id="rId10"/>
            </p:custDataLst>
          </p:nvPr>
        </p:nvSpPr>
        <p:spPr>
          <a:xfrm>
            <a:off x="1539833" y="4193510"/>
            <a:ext cx="3770645" cy="194627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1C843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1"/>
            </p:custDataLst>
          </p:nvPr>
        </p:nvCxnSpPr>
        <p:spPr>
          <a:xfrm>
            <a:off x="4236344" y="1634167"/>
            <a:ext cx="0" cy="2401209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>
            <p:custDataLst>
              <p:tags r:id="rId12"/>
            </p:custDataLst>
          </p:nvPr>
        </p:nvSpPr>
        <p:spPr>
          <a:xfrm>
            <a:off x="1541658" y="3938062"/>
            <a:ext cx="2695295" cy="194627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F6791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>
          <a:xfrm>
            <a:off x="4369426" y="1634167"/>
            <a:ext cx="0" cy="2145761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Diagonal Corner Rectangle 16"/>
          <p:cNvSpPr/>
          <p:nvPr>
            <p:custDataLst>
              <p:tags r:id="rId14"/>
            </p:custDataLst>
          </p:nvPr>
        </p:nvSpPr>
        <p:spPr>
          <a:xfrm>
            <a:off x="1539832" y="3682614"/>
            <a:ext cx="2830202" cy="194627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>
            <a:off x="2750267" y="1634167"/>
            <a:ext cx="0" cy="1890313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 Diagonal Corner Rectangle 18"/>
          <p:cNvSpPr/>
          <p:nvPr>
            <p:custDataLst>
              <p:tags r:id="rId16"/>
            </p:custDataLst>
          </p:nvPr>
        </p:nvSpPr>
        <p:spPr>
          <a:xfrm>
            <a:off x="1539833" y="3427167"/>
            <a:ext cx="1211043" cy="194627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7"/>
            </p:custDataLst>
          </p:nvPr>
        </p:nvCxnSpPr>
        <p:spPr>
          <a:xfrm>
            <a:off x="4778759" y="1634167"/>
            <a:ext cx="0" cy="1474298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>
            <p:custDataLst>
              <p:tags r:id="rId18"/>
            </p:custDataLst>
          </p:nvPr>
        </p:nvSpPr>
        <p:spPr>
          <a:xfrm>
            <a:off x="4778151" y="3011152"/>
            <a:ext cx="1623596" cy="194627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>
            <a:off x="3962526" y="1634167"/>
            <a:ext cx="0" cy="1218851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20"/>
            </p:custDataLst>
          </p:nvPr>
        </p:nvSpPr>
        <p:spPr>
          <a:xfrm>
            <a:off x="3961918" y="2755704"/>
            <a:ext cx="816233" cy="194627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21"/>
            </p:custDataLst>
          </p:nvPr>
        </p:nvCxnSpPr>
        <p:spPr>
          <a:xfrm>
            <a:off x="1970738" y="1634167"/>
            <a:ext cx="0" cy="802836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4"/>
          <p:cNvSpPr/>
          <p:nvPr>
            <p:custDataLst>
              <p:tags r:id="rId22"/>
            </p:custDataLst>
          </p:nvPr>
        </p:nvSpPr>
        <p:spPr>
          <a:xfrm>
            <a:off x="1970131" y="2339689"/>
            <a:ext cx="5638224" cy="194627"/>
          </a:xfrm>
          <a:prstGeom prst="homePlate">
            <a:avLst/>
          </a:prstGeom>
          <a:solidFill>
            <a:srgbClr val="F9B17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6" name="Rounded Rectangle 25"/>
          <p:cNvSpPr/>
          <p:nvPr>
            <p:custDataLst>
              <p:tags r:id="rId23"/>
            </p:custDataLst>
          </p:nvPr>
        </p:nvSpPr>
        <p:spPr>
          <a:xfrm>
            <a:off x="1539833" y="2084242"/>
            <a:ext cx="4453798" cy="194627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24"/>
            </p:custDataLst>
          </p:nvPr>
        </p:nvCxnSpPr>
        <p:spPr>
          <a:xfrm>
            <a:off x="2343367" y="1634167"/>
            <a:ext cx="0" cy="29194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tagon 27"/>
          <p:cNvSpPr/>
          <p:nvPr>
            <p:custDataLst>
              <p:tags r:id="rId25"/>
            </p:custDataLst>
          </p:nvPr>
        </p:nvSpPr>
        <p:spPr>
          <a:xfrm>
            <a:off x="2342758" y="1828794"/>
            <a:ext cx="5912242" cy="194627"/>
          </a:xfrm>
          <a:prstGeom prst="homePlate">
            <a:avLst/>
          </a:prstGeom>
          <a:solidFill>
            <a:srgbClr val="BFBEBE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26"/>
            </p:custDataLst>
          </p:nvPr>
        </p:nvCxnSpPr>
        <p:spPr>
          <a:xfrm>
            <a:off x="7204673" y="990442"/>
            <a:ext cx="0" cy="81133"/>
          </a:xfrm>
          <a:prstGeom prst="line">
            <a:avLst/>
          </a:prstGeom>
          <a:ln w="12700" cap="flat" cmpd="sng" algn="ctr">
            <a:solidFill>
              <a:schemeClr val="accent1"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 Diagonal Corner Rectangle 29"/>
          <p:cNvSpPr/>
          <p:nvPr>
            <p:custDataLst>
              <p:tags r:id="rId27"/>
            </p:custDataLst>
          </p:nvPr>
        </p:nvSpPr>
        <p:spPr>
          <a:xfrm>
            <a:off x="1539833" y="1269242"/>
            <a:ext cx="6481074" cy="364925"/>
          </a:xfrm>
          <a:prstGeom prst="round2DiagRect">
            <a:avLst>
              <a:gd name="adj1" fmla="val 10000000"/>
              <a:gd name="adj2" fmla="val 0"/>
            </a:avLst>
          </a:prstGeom>
          <a:solidFill>
            <a:srgbClr val="373DB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1539833" y="1269242"/>
            <a:ext cx="1620268" cy="364925"/>
          </a:xfrm>
          <a:prstGeom prst="rect">
            <a:avLst/>
          </a:prstGeom>
          <a:noFill/>
        </p:spPr>
        <p:txBody>
          <a:bodyPr vert="horz" wrap="square" lIns="76200" tIns="38100" rIns="76200" bIns="38100" rtlCol="0" anchor="ctr" anchorCtr="0">
            <a:noAutofit/>
          </a:bodyPr>
          <a:lstStyle/>
          <a:p>
            <a:r>
              <a:rPr lang="en-US" sz="10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2014</a:t>
            </a:r>
          </a:p>
        </p:txBody>
      </p:sp>
      <p:cxnSp>
        <p:nvCxnSpPr>
          <p:cNvPr id="32" name="Straight Connector 31"/>
          <p:cNvCxnSpPr/>
          <p:nvPr>
            <p:custDataLst>
              <p:tags r:id="rId29"/>
            </p:custDataLst>
          </p:nvPr>
        </p:nvCxnSpPr>
        <p:spPr>
          <a:xfrm>
            <a:off x="3160101" y="1330063"/>
            <a:ext cx="0" cy="243283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30"/>
            </p:custDataLst>
          </p:nvPr>
        </p:nvSpPr>
        <p:spPr>
          <a:xfrm>
            <a:off x="3160101" y="1269242"/>
            <a:ext cx="1620268" cy="364925"/>
          </a:xfrm>
          <a:prstGeom prst="rect">
            <a:avLst/>
          </a:prstGeom>
          <a:noFill/>
        </p:spPr>
        <p:txBody>
          <a:bodyPr vert="horz" wrap="square" lIns="76200" tIns="38100" rIns="76200" bIns="38100" rtlCol="0" anchor="ctr" anchorCtr="0">
            <a:noAutofit/>
          </a:bodyPr>
          <a:lstStyle/>
          <a:p>
            <a:r>
              <a:rPr lang="en-US" sz="10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2015</a:t>
            </a:r>
          </a:p>
        </p:txBody>
      </p:sp>
      <p:cxnSp>
        <p:nvCxnSpPr>
          <p:cNvPr id="34" name="Straight Connector 33"/>
          <p:cNvCxnSpPr/>
          <p:nvPr>
            <p:custDataLst>
              <p:tags r:id="rId31"/>
            </p:custDataLst>
          </p:nvPr>
        </p:nvCxnSpPr>
        <p:spPr>
          <a:xfrm>
            <a:off x="4780369" y="1330063"/>
            <a:ext cx="0" cy="243283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>
            <p:custDataLst>
              <p:tags r:id="rId32"/>
            </p:custDataLst>
          </p:nvPr>
        </p:nvSpPr>
        <p:spPr>
          <a:xfrm>
            <a:off x="4780369" y="1269242"/>
            <a:ext cx="1620268" cy="364925"/>
          </a:xfrm>
          <a:prstGeom prst="rect">
            <a:avLst/>
          </a:prstGeom>
          <a:noFill/>
        </p:spPr>
        <p:txBody>
          <a:bodyPr vert="horz" wrap="square" lIns="76200" tIns="38100" rIns="76200" bIns="38100" rtlCol="0" anchor="ctr" anchorCtr="0">
            <a:noAutofit/>
          </a:bodyPr>
          <a:lstStyle/>
          <a:p>
            <a:r>
              <a:rPr lang="en-US" sz="10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2016</a:t>
            </a:r>
          </a:p>
        </p:txBody>
      </p:sp>
      <p:cxnSp>
        <p:nvCxnSpPr>
          <p:cNvPr id="36" name="Straight Connector 35"/>
          <p:cNvCxnSpPr/>
          <p:nvPr>
            <p:custDataLst>
              <p:tags r:id="rId33"/>
            </p:custDataLst>
          </p:nvPr>
        </p:nvCxnSpPr>
        <p:spPr>
          <a:xfrm>
            <a:off x="6400638" y="1330063"/>
            <a:ext cx="0" cy="243283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4"/>
            </p:custDataLst>
          </p:nvPr>
        </p:nvSpPr>
        <p:spPr>
          <a:xfrm>
            <a:off x="6400638" y="1269242"/>
            <a:ext cx="1620268" cy="364925"/>
          </a:xfrm>
          <a:prstGeom prst="rect">
            <a:avLst/>
          </a:prstGeom>
          <a:noFill/>
        </p:spPr>
        <p:txBody>
          <a:bodyPr vert="horz" wrap="square" lIns="76200" tIns="38100" rIns="76200" bIns="38100" rtlCol="0" anchor="ctr" anchorCtr="0">
            <a:noAutofit/>
          </a:bodyPr>
          <a:lstStyle/>
          <a:p>
            <a:r>
              <a:rPr lang="en-US" sz="1000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2017</a:t>
            </a:r>
          </a:p>
        </p:txBody>
      </p:sp>
      <p:sp>
        <p:nvSpPr>
          <p:cNvPr id="38" name="Round Diagonal Corner Rectangle 37"/>
          <p:cNvSpPr/>
          <p:nvPr>
            <p:custDataLst>
              <p:tags r:id="rId35"/>
            </p:custDataLst>
          </p:nvPr>
        </p:nvSpPr>
        <p:spPr>
          <a:xfrm>
            <a:off x="1539833" y="1269242"/>
            <a:ext cx="683153" cy="364925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FF0000">
              <a:alpha val="3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9" name="Isosceles Triangle 38"/>
          <p:cNvSpPr/>
          <p:nvPr>
            <p:custDataLst>
              <p:tags r:id="rId36"/>
            </p:custDataLst>
          </p:nvPr>
        </p:nvSpPr>
        <p:spPr>
          <a:xfrm rot="10800000">
            <a:off x="7095195" y="1086779"/>
            <a:ext cx="218955" cy="243283"/>
          </a:xfrm>
          <a:prstGeom prst="triangle">
            <a:avLst/>
          </a:prstGeom>
          <a:solidFill>
            <a:srgbClr val="F4A10C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0" name="TextBox 39"/>
          <p:cNvSpPr txBox="1"/>
          <p:nvPr>
            <p:custDataLst>
              <p:tags r:id="rId37"/>
            </p:custDataLst>
          </p:nvPr>
        </p:nvSpPr>
        <p:spPr>
          <a:xfrm>
            <a:off x="6541725" y="721007"/>
            <a:ext cx="1325895" cy="11291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17" b="1" kern="0" dirty="0">
                <a:solidFill>
                  <a:srgbClr val="F79646"/>
                </a:solidFill>
                <a:latin typeface="Calibri"/>
                <a:cs typeface="Arial"/>
                <a:sym typeface="Arial"/>
                <a:rtl val="0"/>
              </a:rPr>
              <a:t>Go live with 2.0 system</a:t>
            </a:r>
          </a:p>
        </p:txBody>
      </p:sp>
      <p:sp>
        <p:nvSpPr>
          <p:cNvPr id="41" name="TextBox 40"/>
          <p:cNvSpPr txBox="1"/>
          <p:nvPr>
            <p:custDataLst>
              <p:tags r:id="rId38"/>
            </p:custDataLst>
          </p:nvPr>
        </p:nvSpPr>
        <p:spPr>
          <a:xfrm>
            <a:off x="6998934" y="858251"/>
            <a:ext cx="355867" cy="128177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833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Jul 2017</a:t>
            </a:r>
          </a:p>
        </p:txBody>
      </p:sp>
      <p:sp>
        <p:nvSpPr>
          <p:cNvPr id="42" name="Isosceles Triangle 41"/>
          <p:cNvSpPr/>
          <p:nvPr>
            <p:custDataLst>
              <p:tags r:id="rId39"/>
            </p:custDataLst>
          </p:nvPr>
        </p:nvSpPr>
        <p:spPr>
          <a:xfrm rot="10800000">
            <a:off x="3497555" y="1086779"/>
            <a:ext cx="218955" cy="243283"/>
          </a:xfrm>
          <a:prstGeom prst="triangl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3" name="TextBox 42"/>
          <p:cNvSpPr txBox="1"/>
          <p:nvPr>
            <p:custDataLst>
              <p:tags r:id="rId40"/>
            </p:custDataLst>
          </p:nvPr>
        </p:nvSpPr>
        <p:spPr>
          <a:xfrm>
            <a:off x="3311760" y="810700"/>
            <a:ext cx="1750836" cy="11291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>
              <a:lnSpc>
                <a:spcPct val="80000"/>
              </a:lnSpc>
            </a:pPr>
            <a:r>
              <a:rPr lang="en-US" sz="917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Interoperability Showcase</a:t>
            </a:r>
          </a:p>
        </p:txBody>
      </p:sp>
      <p:sp>
        <p:nvSpPr>
          <p:cNvPr id="44" name="TextBox 43"/>
          <p:cNvSpPr txBox="1"/>
          <p:nvPr>
            <p:custDataLst>
              <p:tags r:id="rId41"/>
            </p:custDataLst>
          </p:nvPr>
        </p:nvSpPr>
        <p:spPr>
          <a:xfrm>
            <a:off x="3534590" y="921744"/>
            <a:ext cx="397545" cy="128177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833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Apr 2015</a:t>
            </a:r>
          </a:p>
        </p:txBody>
      </p:sp>
      <p:sp>
        <p:nvSpPr>
          <p:cNvPr id="45" name="Isosceles Triangle 44"/>
          <p:cNvSpPr/>
          <p:nvPr>
            <p:custDataLst>
              <p:tags r:id="rId42"/>
            </p:custDataLst>
          </p:nvPr>
        </p:nvSpPr>
        <p:spPr>
          <a:xfrm rot="10800000">
            <a:off x="3160416" y="1086779"/>
            <a:ext cx="218955" cy="2432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6" name="TextBox 45"/>
          <p:cNvSpPr txBox="1"/>
          <p:nvPr>
            <p:custDataLst>
              <p:tags r:id="rId43"/>
            </p:custDataLst>
          </p:nvPr>
        </p:nvSpPr>
        <p:spPr>
          <a:xfrm>
            <a:off x="2663803" y="810253"/>
            <a:ext cx="813480" cy="11291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17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Connectathon</a:t>
            </a:r>
          </a:p>
        </p:txBody>
      </p:sp>
      <p:sp>
        <p:nvSpPr>
          <p:cNvPr id="47" name="TextBox 46"/>
          <p:cNvSpPr txBox="1"/>
          <p:nvPr>
            <p:custDataLst>
              <p:tags r:id="rId44"/>
            </p:custDataLst>
          </p:nvPr>
        </p:nvSpPr>
        <p:spPr>
          <a:xfrm>
            <a:off x="2957718" y="927220"/>
            <a:ext cx="383118" cy="128177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833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Jan 2015</a:t>
            </a:r>
          </a:p>
        </p:txBody>
      </p:sp>
      <p:sp>
        <p:nvSpPr>
          <p:cNvPr id="48" name="Isosceles Triangle 47"/>
          <p:cNvSpPr/>
          <p:nvPr>
            <p:custDataLst>
              <p:tags r:id="rId45"/>
            </p:custDataLst>
          </p:nvPr>
        </p:nvSpPr>
        <p:spPr>
          <a:xfrm rot="10800000">
            <a:off x="2122380" y="1086779"/>
            <a:ext cx="218955" cy="2432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9" name="TextBox 48"/>
          <p:cNvSpPr txBox="1"/>
          <p:nvPr>
            <p:custDataLst>
              <p:tags r:id="rId46"/>
            </p:custDataLst>
          </p:nvPr>
        </p:nvSpPr>
        <p:spPr>
          <a:xfrm>
            <a:off x="1758974" y="677061"/>
            <a:ext cx="945765" cy="22583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17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Public Comment IHE Profile</a:t>
            </a:r>
          </a:p>
        </p:txBody>
      </p:sp>
      <p:sp>
        <p:nvSpPr>
          <p:cNvPr id="50" name="TextBox 49"/>
          <p:cNvSpPr txBox="1"/>
          <p:nvPr>
            <p:custDataLst>
              <p:tags r:id="rId47"/>
            </p:custDataLst>
          </p:nvPr>
        </p:nvSpPr>
        <p:spPr>
          <a:xfrm>
            <a:off x="2007693" y="927220"/>
            <a:ext cx="387927" cy="128177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833" kern="0" dirty="0">
                <a:solidFill>
                  <a:srgbClr val="1F497D"/>
                </a:solidFill>
                <a:latin typeface="Calibri"/>
                <a:cs typeface="Arial"/>
                <a:sym typeface="Arial"/>
                <a:rtl val="0"/>
              </a:rPr>
              <a:t>Jun 2014</a:t>
            </a:r>
          </a:p>
        </p:txBody>
      </p:sp>
      <p:sp>
        <p:nvSpPr>
          <p:cNvPr id="51" name="TextBox 50"/>
          <p:cNvSpPr txBox="1"/>
          <p:nvPr>
            <p:custDataLst>
              <p:tags r:id="rId48"/>
            </p:custDataLst>
          </p:nvPr>
        </p:nvSpPr>
        <p:spPr>
          <a:xfrm>
            <a:off x="1786247" y="1853123"/>
            <a:ext cx="556511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Jul 2014</a:t>
            </a:r>
          </a:p>
        </p:txBody>
      </p:sp>
      <p:sp>
        <p:nvSpPr>
          <p:cNvPr id="52" name="TextBox 51"/>
          <p:cNvSpPr txBox="1"/>
          <p:nvPr>
            <p:custDataLst>
              <p:tags r:id="rId49"/>
            </p:custDataLst>
          </p:nvPr>
        </p:nvSpPr>
        <p:spPr>
          <a:xfrm>
            <a:off x="7608354" y="1853123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2019</a:t>
            </a:r>
          </a:p>
        </p:txBody>
      </p:sp>
      <p:sp>
        <p:nvSpPr>
          <p:cNvPr id="53" name="TextBox 52"/>
          <p:cNvSpPr txBox="1"/>
          <p:nvPr>
            <p:custDataLst>
              <p:tags r:id="rId50"/>
            </p:custDataLst>
          </p:nvPr>
        </p:nvSpPr>
        <p:spPr>
          <a:xfrm>
            <a:off x="2342758" y="1806887"/>
            <a:ext cx="5912242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FPAR 1.0 system contract</a:t>
            </a:r>
          </a:p>
        </p:txBody>
      </p:sp>
      <p:sp>
        <p:nvSpPr>
          <p:cNvPr id="54" name="TextBox 53"/>
          <p:cNvSpPr txBox="1"/>
          <p:nvPr>
            <p:custDataLst>
              <p:tags r:id="rId51"/>
            </p:custDataLst>
          </p:nvPr>
        </p:nvSpPr>
        <p:spPr>
          <a:xfrm>
            <a:off x="952911" y="2108570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55" name="TextBox 54"/>
          <p:cNvSpPr txBox="1"/>
          <p:nvPr>
            <p:custDataLst>
              <p:tags r:id="rId52"/>
            </p:custDataLst>
          </p:nvPr>
        </p:nvSpPr>
        <p:spPr>
          <a:xfrm>
            <a:off x="5993630" y="2108570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2016</a:t>
            </a:r>
          </a:p>
        </p:txBody>
      </p:sp>
      <p:sp>
        <p:nvSpPr>
          <p:cNvPr id="56" name="TextBox 55"/>
          <p:cNvSpPr txBox="1"/>
          <p:nvPr>
            <p:custDataLst>
              <p:tags r:id="rId53"/>
            </p:custDataLst>
          </p:nvPr>
        </p:nvSpPr>
        <p:spPr>
          <a:xfrm>
            <a:off x="2862638" y="2110990"/>
            <a:ext cx="1808188" cy="14112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OMB approval of current FPAR forms</a:t>
            </a:r>
          </a:p>
        </p:txBody>
      </p:sp>
      <p:sp>
        <p:nvSpPr>
          <p:cNvPr id="57" name="TextBox 56"/>
          <p:cNvSpPr txBox="1"/>
          <p:nvPr>
            <p:custDataLst>
              <p:tags r:id="rId54"/>
            </p:custDataLst>
          </p:nvPr>
        </p:nvSpPr>
        <p:spPr>
          <a:xfrm>
            <a:off x="1368003" y="2364018"/>
            <a:ext cx="60212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Apr 2014</a:t>
            </a:r>
          </a:p>
        </p:txBody>
      </p:sp>
      <p:sp>
        <p:nvSpPr>
          <p:cNvPr id="58" name="TextBox 57"/>
          <p:cNvSpPr txBox="1"/>
          <p:nvPr>
            <p:custDataLst>
              <p:tags r:id="rId55"/>
            </p:custDataLst>
          </p:nvPr>
        </p:nvSpPr>
        <p:spPr>
          <a:xfrm>
            <a:off x="7010632" y="2364018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Sep 2017</a:t>
            </a:r>
          </a:p>
        </p:txBody>
      </p:sp>
      <p:sp>
        <p:nvSpPr>
          <p:cNvPr id="59" name="TextBox 58"/>
          <p:cNvSpPr txBox="1"/>
          <p:nvPr>
            <p:custDataLst>
              <p:tags r:id="rId56"/>
            </p:custDataLst>
          </p:nvPr>
        </p:nvSpPr>
        <p:spPr>
          <a:xfrm>
            <a:off x="1905000" y="2366438"/>
            <a:ext cx="5450606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Pilot Performance Measures &amp; Targets</a:t>
            </a:r>
          </a:p>
        </p:txBody>
      </p:sp>
      <p:sp>
        <p:nvSpPr>
          <p:cNvPr id="60" name="TextBox 59"/>
          <p:cNvSpPr txBox="1"/>
          <p:nvPr>
            <p:custDataLst>
              <p:tags r:id="rId57"/>
            </p:custDataLst>
          </p:nvPr>
        </p:nvSpPr>
        <p:spPr>
          <a:xfrm>
            <a:off x="3986247" y="2589404"/>
            <a:ext cx="1117584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17" b="1" kern="0" dirty="0">
                <a:solidFill>
                  <a:srgbClr val="4F81BD"/>
                </a:solidFill>
                <a:latin typeface="Calibri"/>
                <a:cs typeface="Arial"/>
                <a:sym typeface="Arial"/>
                <a:rtl val="0"/>
              </a:rPr>
              <a:t>Engage OMB on 2.0</a:t>
            </a:r>
          </a:p>
        </p:txBody>
      </p:sp>
      <p:sp>
        <p:nvSpPr>
          <p:cNvPr id="61" name="TextBox 60"/>
          <p:cNvSpPr txBox="1"/>
          <p:nvPr>
            <p:custDataLst>
              <p:tags r:id="rId58"/>
            </p:custDataLst>
          </p:nvPr>
        </p:nvSpPr>
        <p:spPr>
          <a:xfrm>
            <a:off x="3405407" y="2780033"/>
            <a:ext cx="556511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F7F7F"/>
                </a:solidFill>
                <a:latin typeface="Calibri"/>
                <a:cs typeface="Arial"/>
                <a:sym typeface="Arial"/>
                <a:rtl val="0"/>
              </a:rPr>
              <a:t>Jul 2015</a:t>
            </a:r>
          </a:p>
        </p:txBody>
      </p:sp>
      <p:sp>
        <p:nvSpPr>
          <p:cNvPr id="62" name="TextBox 61"/>
          <p:cNvSpPr txBox="1"/>
          <p:nvPr>
            <p:custDataLst>
              <p:tags r:id="rId59"/>
            </p:custDataLst>
          </p:nvPr>
        </p:nvSpPr>
        <p:spPr>
          <a:xfrm>
            <a:off x="4778151" y="2780033"/>
            <a:ext cx="551950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F7F7F"/>
                </a:solidFill>
                <a:latin typeface="Calibri"/>
                <a:cs typeface="Arial"/>
                <a:sym typeface="Arial"/>
                <a:rtl val="0"/>
              </a:rPr>
              <a:t>Dec 2015</a:t>
            </a:r>
          </a:p>
        </p:txBody>
      </p:sp>
      <p:sp>
        <p:nvSpPr>
          <p:cNvPr id="63" name="TextBox 62"/>
          <p:cNvSpPr txBox="1"/>
          <p:nvPr>
            <p:custDataLst>
              <p:tags r:id="rId60"/>
            </p:custDataLst>
          </p:nvPr>
        </p:nvSpPr>
        <p:spPr>
          <a:xfrm>
            <a:off x="4191229" y="3035480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2016</a:t>
            </a:r>
          </a:p>
        </p:txBody>
      </p:sp>
      <p:sp>
        <p:nvSpPr>
          <p:cNvPr id="64" name="TextBox 63"/>
          <p:cNvSpPr txBox="1"/>
          <p:nvPr>
            <p:custDataLst>
              <p:tags r:id="rId61"/>
            </p:custDataLst>
          </p:nvPr>
        </p:nvSpPr>
        <p:spPr>
          <a:xfrm>
            <a:off x="6401747" y="3035480"/>
            <a:ext cx="551950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Dec 2016</a:t>
            </a:r>
          </a:p>
        </p:txBody>
      </p:sp>
      <p:sp>
        <p:nvSpPr>
          <p:cNvPr id="65" name="TextBox 64"/>
          <p:cNvSpPr txBox="1"/>
          <p:nvPr>
            <p:custDataLst>
              <p:tags r:id="rId62"/>
            </p:custDataLst>
          </p:nvPr>
        </p:nvSpPr>
        <p:spPr>
          <a:xfrm>
            <a:off x="5133092" y="3037900"/>
            <a:ext cx="913713" cy="14112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OMB review of 2.0</a:t>
            </a:r>
          </a:p>
        </p:txBody>
      </p:sp>
      <p:sp>
        <p:nvSpPr>
          <p:cNvPr id="66" name="TextBox 65"/>
          <p:cNvSpPr txBox="1"/>
          <p:nvPr>
            <p:custDataLst>
              <p:tags r:id="rId63"/>
            </p:custDataLst>
          </p:nvPr>
        </p:nvSpPr>
        <p:spPr>
          <a:xfrm>
            <a:off x="1564161" y="3460257"/>
            <a:ext cx="1216418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17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Preg Intentions Study</a:t>
            </a:r>
          </a:p>
        </p:txBody>
      </p:sp>
      <p:sp>
        <p:nvSpPr>
          <p:cNvPr id="67" name="TextBox 66"/>
          <p:cNvSpPr txBox="1"/>
          <p:nvPr>
            <p:custDataLst>
              <p:tags r:id="rId64"/>
            </p:custDataLst>
          </p:nvPr>
        </p:nvSpPr>
        <p:spPr>
          <a:xfrm>
            <a:off x="952911" y="3451495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68" name="TextBox 67"/>
          <p:cNvSpPr txBox="1"/>
          <p:nvPr>
            <p:custDataLst>
              <p:tags r:id="rId65"/>
            </p:custDataLst>
          </p:nvPr>
        </p:nvSpPr>
        <p:spPr>
          <a:xfrm>
            <a:off x="2750875" y="3451495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2014</a:t>
            </a:r>
          </a:p>
        </p:txBody>
      </p:sp>
      <p:sp>
        <p:nvSpPr>
          <p:cNvPr id="69" name="TextBox 68"/>
          <p:cNvSpPr txBox="1"/>
          <p:nvPr>
            <p:custDataLst>
              <p:tags r:id="rId66"/>
            </p:custDataLst>
          </p:nvPr>
        </p:nvSpPr>
        <p:spPr>
          <a:xfrm>
            <a:off x="952911" y="3706943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70" name="TextBox 69"/>
          <p:cNvSpPr txBox="1"/>
          <p:nvPr>
            <p:custDataLst>
              <p:tags r:id="rId67"/>
            </p:custDataLst>
          </p:nvPr>
        </p:nvSpPr>
        <p:spPr>
          <a:xfrm>
            <a:off x="4370034" y="3706943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2015</a:t>
            </a:r>
          </a:p>
        </p:txBody>
      </p:sp>
      <p:sp>
        <p:nvSpPr>
          <p:cNvPr id="71" name="TextBox 70"/>
          <p:cNvSpPr txBox="1"/>
          <p:nvPr>
            <p:custDataLst>
              <p:tags r:id="rId68"/>
            </p:custDataLst>
          </p:nvPr>
        </p:nvSpPr>
        <p:spPr>
          <a:xfrm>
            <a:off x="1908974" y="3709363"/>
            <a:ext cx="2091919" cy="14112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JSI Data System &amp; Feasibility Prep Contract</a:t>
            </a:r>
          </a:p>
        </p:txBody>
      </p:sp>
      <p:sp>
        <p:nvSpPr>
          <p:cNvPr id="72" name="TextBox 71"/>
          <p:cNvSpPr txBox="1"/>
          <p:nvPr>
            <p:custDataLst>
              <p:tags r:id="rId69"/>
            </p:custDataLst>
          </p:nvPr>
        </p:nvSpPr>
        <p:spPr>
          <a:xfrm>
            <a:off x="954736" y="3962391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73" name="TextBox 72"/>
          <p:cNvSpPr txBox="1"/>
          <p:nvPr>
            <p:custDataLst>
              <p:tags r:id="rId70"/>
            </p:custDataLst>
          </p:nvPr>
        </p:nvSpPr>
        <p:spPr>
          <a:xfrm>
            <a:off x="4236953" y="3962391"/>
            <a:ext cx="556511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prstClr val="white">
                    <a:lumMod val="50000"/>
                  </a:prstClr>
                </a:solidFill>
                <a:latin typeface="Calibri"/>
                <a:cs typeface="Arial"/>
                <a:sym typeface="Arial"/>
                <a:rtl val="0"/>
              </a:rPr>
              <a:t>Aug 2015</a:t>
            </a:r>
          </a:p>
        </p:txBody>
      </p:sp>
      <p:sp>
        <p:nvSpPr>
          <p:cNvPr id="74" name="TextBox 73"/>
          <p:cNvSpPr txBox="1"/>
          <p:nvPr>
            <p:custDataLst>
              <p:tags r:id="rId71"/>
            </p:custDataLst>
          </p:nvPr>
        </p:nvSpPr>
        <p:spPr>
          <a:xfrm>
            <a:off x="1541658" y="3964811"/>
            <a:ext cx="2695296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RFD and CQF pilot activities</a:t>
            </a:r>
          </a:p>
        </p:txBody>
      </p:sp>
      <p:sp>
        <p:nvSpPr>
          <p:cNvPr id="75" name="TextBox 74"/>
          <p:cNvSpPr txBox="1"/>
          <p:nvPr>
            <p:custDataLst>
              <p:tags r:id="rId72"/>
            </p:custDataLst>
          </p:nvPr>
        </p:nvSpPr>
        <p:spPr>
          <a:xfrm>
            <a:off x="952911" y="4217838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2014</a:t>
            </a:r>
          </a:p>
        </p:txBody>
      </p:sp>
      <p:sp>
        <p:nvSpPr>
          <p:cNvPr id="76" name="TextBox 75"/>
          <p:cNvSpPr txBox="1"/>
          <p:nvPr>
            <p:custDataLst>
              <p:tags r:id="rId73"/>
            </p:custDataLst>
          </p:nvPr>
        </p:nvSpPr>
        <p:spPr>
          <a:xfrm>
            <a:off x="5310477" y="4217838"/>
            <a:ext cx="541307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Apr 2016</a:t>
            </a:r>
          </a:p>
        </p:txBody>
      </p:sp>
      <p:sp>
        <p:nvSpPr>
          <p:cNvPr id="77" name="TextBox 76"/>
          <p:cNvSpPr txBox="1"/>
          <p:nvPr>
            <p:custDataLst>
              <p:tags r:id="rId74"/>
            </p:custDataLst>
          </p:nvPr>
        </p:nvSpPr>
        <p:spPr>
          <a:xfrm>
            <a:off x="2850479" y="4220259"/>
            <a:ext cx="1149354" cy="14112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r>
              <a:rPr lang="en-US" sz="917" b="1" kern="0" dirty="0">
                <a:solidFill>
                  <a:prstClr val="white"/>
                </a:solidFill>
                <a:latin typeface="Calibri"/>
                <a:cs typeface="Arial"/>
                <a:sym typeface="Arial"/>
                <a:rtl val="0"/>
              </a:rPr>
              <a:t>Market research for 2.0</a:t>
            </a:r>
          </a:p>
        </p:txBody>
      </p:sp>
      <p:sp>
        <p:nvSpPr>
          <p:cNvPr id="78" name="TextBox 77"/>
          <p:cNvSpPr txBox="1"/>
          <p:nvPr>
            <p:custDataLst>
              <p:tags r:id="rId75"/>
            </p:custDataLst>
          </p:nvPr>
        </p:nvSpPr>
        <p:spPr>
          <a:xfrm>
            <a:off x="5343678" y="4458678"/>
            <a:ext cx="992902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17" b="1" kern="0" dirty="0">
                <a:solidFill>
                  <a:srgbClr val="1AAA42"/>
                </a:solidFill>
                <a:latin typeface="Calibri"/>
                <a:cs typeface="Arial"/>
                <a:sym typeface="Arial"/>
                <a:rtl val="0"/>
              </a:rPr>
              <a:t>Fund &amp; solicit 2.0</a:t>
            </a:r>
          </a:p>
        </p:txBody>
      </p:sp>
      <p:sp>
        <p:nvSpPr>
          <p:cNvPr id="79" name="TextBox 78"/>
          <p:cNvSpPr txBox="1"/>
          <p:nvPr>
            <p:custDataLst>
              <p:tags r:id="rId76"/>
            </p:custDataLst>
          </p:nvPr>
        </p:nvSpPr>
        <p:spPr>
          <a:xfrm>
            <a:off x="4677689" y="4633853"/>
            <a:ext cx="641660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May 2016</a:t>
            </a:r>
          </a:p>
        </p:txBody>
      </p:sp>
      <p:sp>
        <p:nvSpPr>
          <p:cNvPr id="80" name="TextBox 79"/>
          <p:cNvSpPr txBox="1"/>
          <p:nvPr>
            <p:custDataLst>
              <p:tags r:id="rId77"/>
            </p:custDataLst>
          </p:nvPr>
        </p:nvSpPr>
        <p:spPr>
          <a:xfrm>
            <a:off x="5993630" y="4633853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2016</a:t>
            </a:r>
          </a:p>
        </p:txBody>
      </p:sp>
      <p:sp>
        <p:nvSpPr>
          <p:cNvPr id="81" name="TextBox 80"/>
          <p:cNvSpPr txBox="1"/>
          <p:nvPr>
            <p:custDataLst>
              <p:tags r:id="rId78"/>
            </p:custDataLst>
          </p:nvPr>
        </p:nvSpPr>
        <p:spPr>
          <a:xfrm>
            <a:off x="6017960" y="4874693"/>
            <a:ext cx="1312211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17" b="1" kern="0" dirty="0">
                <a:solidFill>
                  <a:srgbClr val="59BB59"/>
                </a:solidFill>
                <a:latin typeface="Calibri"/>
                <a:cs typeface="Arial"/>
                <a:sym typeface="Arial"/>
                <a:rtl val="0"/>
              </a:rPr>
              <a:t>Build &amp; test 2.0 system</a:t>
            </a:r>
          </a:p>
        </p:txBody>
      </p:sp>
      <p:sp>
        <p:nvSpPr>
          <p:cNvPr id="82" name="TextBox 81"/>
          <p:cNvSpPr txBox="1"/>
          <p:nvPr>
            <p:custDataLst>
              <p:tags r:id="rId79"/>
            </p:custDataLst>
          </p:nvPr>
        </p:nvSpPr>
        <p:spPr>
          <a:xfrm>
            <a:off x="5394545" y="5049868"/>
            <a:ext cx="599086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Oct 2016</a:t>
            </a:r>
          </a:p>
        </p:txBody>
      </p:sp>
      <p:sp>
        <p:nvSpPr>
          <p:cNvPr id="83" name="TextBox 82"/>
          <p:cNvSpPr txBox="1"/>
          <p:nvPr>
            <p:custDataLst>
              <p:tags r:id="rId80"/>
            </p:custDataLst>
          </p:nvPr>
        </p:nvSpPr>
        <p:spPr>
          <a:xfrm>
            <a:off x="6814299" y="5049868"/>
            <a:ext cx="541307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Apr 2017</a:t>
            </a:r>
          </a:p>
        </p:txBody>
      </p:sp>
      <p:sp>
        <p:nvSpPr>
          <p:cNvPr id="84" name="TextBox 83"/>
          <p:cNvSpPr txBox="1"/>
          <p:nvPr>
            <p:custDataLst>
              <p:tags r:id="rId81"/>
            </p:custDataLst>
          </p:nvPr>
        </p:nvSpPr>
        <p:spPr>
          <a:xfrm>
            <a:off x="6430511" y="5356399"/>
            <a:ext cx="1240746" cy="1411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17" b="1" kern="0" dirty="0">
                <a:solidFill>
                  <a:prstClr val="black"/>
                </a:solidFill>
                <a:latin typeface="Calibri"/>
                <a:cs typeface="Arial"/>
                <a:sym typeface="Arial"/>
                <a:rtl val="0"/>
              </a:rPr>
              <a:t>Phase into 2.0 system</a:t>
            </a:r>
          </a:p>
        </p:txBody>
      </p:sp>
      <p:sp>
        <p:nvSpPr>
          <p:cNvPr id="85" name="TextBox 84"/>
          <p:cNvSpPr txBox="1"/>
          <p:nvPr>
            <p:custDataLst>
              <p:tags r:id="rId82"/>
            </p:custDataLst>
          </p:nvPr>
        </p:nvSpPr>
        <p:spPr>
          <a:xfrm>
            <a:off x="5819261" y="5347638"/>
            <a:ext cx="586922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Jan 2017</a:t>
            </a:r>
          </a:p>
        </p:txBody>
      </p:sp>
      <p:sp>
        <p:nvSpPr>
          <p:cNvPr id="86" name="TextBox 85"/>
          <p:cNvSpPr txBox="1"/>
          <p:nvPr>
            <p:custDataLst>
              <p:tags r:id="rId83"/>
            </p:custDataLst>
          </p:nvPr>
        </p:nvSpPr>
        <p:spPr>
          <a:xfrm>
            <a:off x="7612789" y="5347638"/>
            <a:ext cx="545868" cy="14597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833" kern="0" dirty="0">
                <a:solidFill>
                  <a:srgbClr val="737373"/>
                </a:solidFill>
                <a:latin typeface="Calibri"/>
                <a:cs typeface="Arial"/>
                <a:sym typeface="Arial"/>
                <a:rtl val="0"/>
              </a:rPr>
              <a:t>Sep 2018</a:t>
            </a:r>
          </a:p>
        </p:txBody>
      </p:sp>
      <p:sp>
        <p:nvSpPr>
          <p:cNvPr id="87" name="Title 1"/>
          <p:cNvSpPr txBox="1">
            <a:spLocks/>
          </p:cNvSpPr>
          <p:nvPr/>
        </p:nvSpPr>
        <p:spPr bwMode="auto">
          <a:xfrm>
            <a:off x="952500" y="168011"/>
            <a:ext cx="6297083" cy="53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667" kern="0" dirty="0">
                <a:solidFill>
                  <a:srgbClr val="80B606"/>
                </a:solidFill>
                <a:cs typeface="Arial" charset="0"/>
                <a:sym typeface="Arial"/>
                <a:rtl val="0"/>
              </a:rPr>
              <a:t>Comprehensive 2.0 Activities Timeline</a:t>
            </a:r>
          </a:p>
        </p:txBody>
      </p:sp>
      <p:sp>
        <p:nvSpPr>
          <p:cNvPr id="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619100" indent="-238115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952462" indent="-190492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333447" indent="-190492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714431" indent="-190492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095416" indent="-1904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476401" indent="-1904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2857386" indent="-1904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238370" indent="-1904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27E1324-8AD6-4091-A9C6-04E3C3A727C2}" type="slidenum">
              <a:rPr lang="en-US" altLang="en-US" sz="917">
                <a:solidFill>
                  <a:prstClr val="white"/>
                </a:solidFill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917" dirty="0">
              <a:solidFill>
                <a:prstClr val="white"/>
              </a:solidFill>
              <a:ea typeface="MS PGothic" pitchFamily="34" charset="-128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405407" y="1573346"/>
            <a:ext cx="19748" cy="3965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need an operational </a:t>
            </a:r>
            <a:r>
              <a:rPr lang="en-US" dirty="0" smtClean="0"/>
              <a:t>victory – hence this small project</a:t>
            </a:r>
            <a:endParaRPr lang="en-US" dirty="0"/>
          </a:p>
          <a:p>
            <a:r>
              <a:rPr lang="en-US" dirty="0" smtClean="0"/>
              <a:t>HSPC has given the green light to ACOG for model and FHIR creation</a:t>
            </a:r>
          </a:p>
          <a:p>
            <a:r>
              <a:rPr lang="en-US" dirty="0" smtClean="0"/>
              <a:t>Processes and tools need to be developed, tested, and refined</a:t>
            </a:r>
          </a:p>
          <a:p>
            <a:pPr lvl="1"/>
            <a:r>
              <a:rPr lang="en-US" dirty="0" smtClean="0"/>
              <a:t>Model request</a:t>
            </a:r>
          </a:p>
          <a:p>
            <a:pPr lvl="1"/>
            <a:r>
              <a:rPr lang="en-US" dirty="0" smtClean="0"/>
              <a:t>Terminology mapping</a:t>
            </a:r>
          </a:p>
          <a:p>
            <a:pPr lvl="1"/>
            <a:r>
              <a:rPr lang="en-US" dirty="0" smtClean="0"/>
              <a:t>CEM creation</a:t>
            </a:r>
          </a:p>
          <a:p>
            <a:pPr lvl="1"/>
            <a:r>
              <a:rPr lang="en-US" dirty="0" smtClean="0"/>
              <a:t>CEM to ADL</a:t>
            </a:r>
          </a:p>
          <a:p>
            <a:pPr lvl="1"/>
            <a:r>
              <a:rPr lang="en-US" dirty="0" smtClean="0"/>
              <a:t>CEM to FHIR or ADL to FHIR</a:t>
            </a:r>
          </a:p>
          <a:p>
            <a:pPr lvl="1"/>
            <a:r>
              <a:rPr lang="en-US" dirty="0" smtClean="0"/>
              <a:t>Implementation Guide development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51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1" y="1467594"/>
            <a:ext cx="2349499" cy="3240688"/>
          </a:xfrm>
        </p:spPr>
      </p:pic>
    </p:spTree>
    <p:extLst>
      <p:ext uri="{BB962C8B-B14F-4D97-AF65-F5344CB8AC3E}">
        <p14:creationId xmlns:p14="http://schemas.microsoft.com/office/powerpoint/2010/main" val="34844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Model Development Process</a:t>
            </a:r>
          </a:p>
          <a:p>
            <a:r>
              <a:rPr lang="en-US" dirty="0" smtClean="0"/>
              <a:t>Present ACOG OPA FPAR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676144" y="179918"/>
            <a:ext cx="7814151" cy="505997"/>
          </a:xfrm>
          <a:prstGeom prst="rect">
            <a:avLst/>
          </a:prstGeom>
        </p:spPr>
        <p:txBody>
          <a:bodyPr vert="horz" lIns="63500" tIns="31750" rIns="63500" bIns="31750" rtlCol="0" anchor="b">
            <a:noAutofit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Model Request Workflow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1335181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Use Case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69457" y="2511173"/>
            <a:ext cx="2063111" cy="2604534"/>
          </a:xfrm>
          <a:prstGeom prst="roundRect">
            <a:avLst>
              <a:gd name="adj" fmla="val 48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1250" dirty="0" smtClean="0"/>
              <a:t>Model Request</a:t>
            </a:r>
            <a:endParaRPr lang="en-US" sz="1250" dirty="0"/>
          </a:p>
        </p:txBody>
      </p:sp>
      <p:sp>
        <p:nvSpPr>
          <p:cNvPr id="46" name="Down Arrow 45"/>
          <p:cNvSpPr/>
          <p:nvPr/>
        </p:nvSpPr>
        <p:spPr>
          <a:xfrm rot="16200000">
            <a:off x="3763702" y="961136"/>
            <a:ext cx="942788" cy="109647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94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Use Case to HSPC</a:t>
            </a:r>
            <a:endParaRPr lang="en-US" sz="69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 rot="16200000">
            <a:off x="6332915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development agreement between HSPC and Partner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6200000">
            <a:off x="1335181" y="2770354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Completes Model Request.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 rot="16200000">
            <a:off x="4515685" y="4049635"/>
            <a:ext cx="942825" cy="114309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Exists.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63412" y="4089245"/>
            <a:ext cx="1156463" cy="989029"/>
            <a:chOff x="7818462" y="3935830"/>
            <a:chExt cx="1665306" cy="14242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168" y="3988432"/>
              <a:ext cx="1371600" cy="1371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462" y="3935830"/>
              <a:ext cx="694439" cy="694439"/>
            </a:xfrm>
            <a:prstGeom prst="rect">
              <a:avLst/>
            </a:prstGeom>
          </p:spPr>
        </p:pic>
      </p:grpSp>
      <p:sp>
        <p:nvSpPr>
          <p:cNvPr id="79" name="Down Arrow 78"/>
          <p:cNvSpPr/>
          <p:nvPr/>
        </p:nvSpPr>
        <p:spPr>
          <a:xfrm rot="16200000">
            <a:off x="4514584" y="2567090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Mapping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31767" y="3898293"/>
            <a:ext cx="1388590" cy="1354375"/>
          </a:xfrm>
          <a:prstGeom prst="roundRect">
            <a:avLst>
              <a:gd name="adj" fmla="val 48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900" dirty="0" smtClean="0"/>
              <a:t>Create Models and SMART </a:t>
            </a:r>
            <a:r>
              <a:rPr lang="en-US" sz="900" dirty="0"/>
              <a:t>on FHIR </a:t>
            </a:r>
            <a:r>
              <a:rPr lang="en-US" sz="900" dirty="0" smtClean="0"/>
              <a:t>Profile</a:t>
            </a:r>
            <a:endParaRPr lang="en-US" sz="900" dirty="0"/>
          </a:p>
        </p:txBody>
      </p:sp>
      <p:sp>
        <p:nvSpPr>
          <p:cNvPr id="51" name="Rounded Rectangle 50"/>
          <p:cNvSpPr/>
          <p:nvPr/>
        </p:nvSpPr>
        <p:spPr>
          <a:xfrm>
            <a:off x="5555877" y="2580103"/>
            <a:ext cx="1363906" cy="1233436"/>
          </a:xfrm>
          <a:prstGeom prst="roundRect">
            <a:avLst>
              <a:gd name="adj" fmla="val 48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en-US" sz="1000" dirty="0" smtClean="0"/>
              <a:t>Request New Standard Content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50" y="721774"/>
            <a:ext cx="1396554" cy="13972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2" y="836500"/>
            <a:ext cx="1332112" cy="13321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62156" y="877656"/>
            <a:ext cx="1363906" cy="1252163"/>
            <a:chOff x="4862156" y="877656"/>
            <a:chExt cx="1363906" cy="1252163"/>
          </a:xfrm>
        </p:grpSpPr>
        <p:sp>
          <p:nvSpPr>
            <p:cNvPr id="47" name="Rounded Rectangle 46"/>
            <p:cNvSpPr/>
            <p:nvPr/>
          </p:nvSpPr>
          <p:spPr>
            <a:xfrm>
              <a:off x="4862156" y="877656"/>
              <a:ext cx="1363906" cy="1233436"/>
            </a:xfrm>
            <a:prstGeom prst="roundRect">
              <a:avLst>
                <a:gd name="adj" fmla="val 486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r>
                <a:rPr lang="en-US" sz="1000" dirty="0" smtClean="0"/>
                <a:t>Review the Use Case with HSPC</a:t>
              </a:r>
              <a:endParaRPr lang="en-US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1748" y="1304756"/>
              <a:ext cx="726484" cy="825063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" y="2878395"/>
            <a:ext cx="1332112" cy="133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487" y="2920946"/>
            <a:ext cx="807734" cy="1060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4024" y="4022281"/>
            <a:ext cx="1396313" cy="9906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7042276" y="5012881"/>
            <a:ext cx="497769" cy="491081"/>
            <a:chOff x="1689820" y="6715704"/>
            <a:chExt cx="716788" cy="70715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35200" y="6715704"/>
              <a:ext cx="671408" cy="36220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9820" y="7136146"/>
              <a:ext cx="716788" cy="286715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803381" y="7041893"/>
              <a:ext cx="429812" cy="294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on</a:t>
              </a:r>
              <a:endParaRPr lang="en-US" sz="972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07149" y="874852"/>
            <a:ext cx="1202983" cy="1195838"/>
            <a:chOff x="2407149" y="874852"/>
            <a:chExt cx="1202983" cy="1195838"/>
          </a:xfrm>
        </p:grpSpPr>
        <p:sp>
          <p:nvSpPr>
            <p:cNvPr id="58" name="Rounded Rectangle 57"/>
            <p:cNvSpPr/>
            <p:nvPr/>
          </p:nvSpPr>
          <p:spPr>
            <a:xfrm>
              <a:off x="2407149" y="874852"/>
              <a:ext cx="1202983" cy="1195838"/>
            </a:xfrm>
            <a:prstGeom prst="roundRect">
              <a:avLst>
                <a:gd name="adj" fmla="val 992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3500" tIns="31750" rIns="63500" bIns="317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/>
                <a:t>Document Use Case</a:t>
              </a:r>
              <a:endParaRPr lang="en-US" sz="1000" dirty="0"/>
            </a:p>
            <a:p>
              <a:pPr algn="ctr"/>
              <a:endParaRPr lang="en-US" sz="10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50318" y="1290736"/>
              <a:ext cx="706620" cy="70696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5799683" y="3016655"/>
            <a:ext cx="878694" cy="255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/>
          <a:srcRect b="44907"/>
          <a:stretch/>
        </p:blipFill>
        <p:spPr>
          <a:xfrm>
            <a:off x="5582508" y="3310402"/>
            <a:ext cx="1353322" cy="224242"/>
          </a:xfrm>
          <a:prstGeom prst="rect">
            <a:avLst/>
          </a:prstGeom>
        </p:spPr>
      </p:pic>
      <p:sp>
        <p:nvSpPr>
          <p:cNvPr id="68" name="Down Arrow 67"/>
          <p:cNvSpPr/>
          <p:nvPr/>
        </p:nvSpPr>
        <p:spPr>
          <a:xfrm rot="16200000">
            <a:off x="7034990" y="4078504"/>
            <a:ext cx="942825" cy="114309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the App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3" y="4472184"/>
            <a:ext cx="970457" cy="774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47" y="5364552"/>
            <a:ext cx="760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Adapted from a workflow diagram developed by Rick Freeman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6" grpId="0" animBg="1"/>
      <p:bldP spid="46" grpId="0" animBg="1"/>
      <p:bldP spid="48" grpId="0" animBg="1"/>
      <p:bldP spid="56" grpId="0" animBg="1"/>
      <p:bldP spid="63" grpId="0" animBg="1"/>
      <p:bldP spid="79" grpId="0" animBg="1"/>
      <p:bldP spid="44" grpId="0" animBg="1"/>
      <p:bldP spid="51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ACOG on FHIR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prepared by Steve </a:t>
            </a:r>
            <a:r>
              <a:rPr lang="en-US" dirty="0" err="1" smtClean="0"/>
              <a:t>Hasley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CMIO, ACOG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38" y="1323285"/>
            <a:ext cx="3148523" cy="9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Office of Population Affairs</a:t>
            </a:r>
            <a:br>
              <a:rPr lang="en-US" sz="4000" dirty="0" smtClean="0"/>
            </a:br>
            <a:r>
              <a:rPr lang="en-US" sz="4000" dirty="0" smtClean="0"/>
              <a:t>Family Planning Annual 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need</a:t>
            </a:r>
          </a:p>
          <a:p>
            <a:pPr lvl="1"/>
            <a:r>
              <a:rPr lang="en-US" dirty="0" smtClean="0"/>
              <a:t>Family Planning Services</a:t>
            </a:r>
          </a:p>
          <a:p>
            <a:pPr lvl="1"/>
            <a:r>
              <a:rPr lang="en-US" dirty="0" smtClean="0"/>
              <a:t>Interoperability</a:t>
            </a:r>
            <a:endParaRPr lang="en-US" dirty="0" smtClean="0"/>
          </a:p>
          <a:p>
            <a:pPr lvl="1"/>
            <a:r>
              <a:rPr lang="en-US" dirty="0" smtClean="0"/>
              <a:t>FHIR</a:t>
            </a:r>
          </a:p>
          <a:p>
            <a:r>
              <a:rPr lang="en-US" dirty="0" smtClean="0"/>
              <a:t>Operationalizing to meet the need</a:t>
            </a:r>
          </a:p>
          <a:p>
            <a:pPr lvl="1"/>
            <a:r>
              <a:rPr lang="en-US" dirty="0"/>
              <a:t>Dataset</a:t>
            </a:r>
          </a:p>
          <a:p>
            <a:pPr lvl="1"/>
            <a:r>
              <a:rPr lang="en-US" dirty="0" smtClean="0"/>
              <a:t>FHIR Standard</a:t>
            </a:r>
          </a:p>
          <a:p>
            <a:pPr lvl="1"/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Registry 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8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Planning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 Pregnancies every year</a:t>
            </a:r>
          </a:p>
          <a:p>
            <a:pPr lvl="1"/>
            <a:r>
              <a:rPr lang="en-US" dirty="0" smtClean="0"/>
              <a:t>4 M births</a:t>
            </a:r>
          </a:p>
          <a:p>
            <a:pPr lvl="1"/>
            <a:r>
              <a:rPr lang="en-US" dirty="0" smtClean="0"/>
              <a:t>1M Spontaneous miscarriages</a:t>
            </a:r>
          </a:p>
          <a:p>
            <a:pPr lvl="1"/>
            <a:r>
              <a:rPr lang="en-US" dirty="0" smtClean="0"/>
              <a:t>1M pregnancy terminations</a:t>
            </a:r>
          </a:p>
          <a:p>
            <a:pPr lvl="2"/>
            <a:r>
              <a:rPr lang="en-US" dirty="0" smtClean="0"/>
              <a:t>Actually 700,000 in 2012, and falling</a:t>
            </a:r>
          </a:p>
          <a:p>
            <a:r>
              <a:rPr lang="en-US" dirty="0" smtClean="0"/>
              <a:t>Family Planning desires </a:t>
            </a:r>
            <a:r>
              <a:rPr lang="en-US" dirty="0" smtClean="0"/>
              <a:t>assessed during an encounter</a:t>
            </a:r>
            <a:endParaRPr lang="en-US" dirty="0" smtClean="0"/>
          </a:p>
          <a:p>
            <a:r>
              <a:rPr lang="en-US" dirty="0" smtClean="0"/>
              <a:t>Encounters are collated and submitted to OPA</a:t>
            </a:r>
            <a:endParaRPr lang="en-US" dirty="0"/>
          </a:p>
          <a:p>
            <a:pPr marL="76197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2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281"/>
          <a:stretch/>
        </p:blipFill>
        <p:spPr>
          <a:xfrm>
            <a:off x="145313" y="1425920"/>
            <a:ext cx="8870461" cy="3771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6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76" t="27947" r="31403" b="18176"/>
          <a:stretch/>
        </p:blipFill>
        <p:spPr>
          <a:xfrm>
            <a:off x="1211385" y="213868"/>
            <a:ext cx="6689969" cy="50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to DHHS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629" y="1536701"/>
            <a:ext cx="2686294" cy="3619500"/>
          </a:xfrm>
        </p:spPr>
        <p:txBody>
          <a:bodyPr/>
          <a:lstStyle/>
          <a:p>
            <a:r>
              <a:rPr lang="en-US" dirty="0" smtClean="0"/>
              <a:t>Annually reported</a:t>
            </a:r>
          </a:p>
          <a:p>
            <a:r>
              <a:rPr lang="en-US" dirty="0" smtClean="0"/>
              <a:t>Collated data</a:t>
            </a:r>
          </a:p>
          <a:p>
            <a:r>
              <a:rPr lang="en-US" dirty="0" smtClean="0"/>
              <a:t>Different data </a:t>
            </a:r>
            <a:r>
              <a:rPr lang="en-US" dirty="0"/>
              <a:t>e</a:t>
            </a:r>
            <a:r>
              <a:rPr lang="en-US" dirty="0" smtClean="0"/>
              <a:t>lements from collection form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184" t="45329" r="24649" b="12320"/>
          <a:stretch/>
        </p:blipFill>
        <p:spPr>
          <a:xfrm>
            <a:off x="2911618" y="1344454"/>
            <a:ext cx="6145050" cy="3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1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85677</TotalTime>
  <Words>372</Words>
  <Application>Microsoft Office PowerPoint</Application>
  <PresentationFormat>On-screen Show (16:10)</PresentationFormat>
  <Paragraphs>111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News Gothic MT</vt:lpstr>
      <vt:lpstr>Open Sans</vt:lpstr>
      <vt:lpstr>Rockwell</vt:lpstr>
      <vt:lpstr>Wingdings 2</vt:lpstr>
      <vt:lpstr>Breeze</vt:lpstr>
      <vt:lpstr>PowerPoint Presentation</vt:lpstr>
      <vt:lpstr>Agenda</vt:lpstr>
      <vt:lpstr>PowerPoint Presentation</vt:lpstr>
      <vt:lpstr>ACOG on FHIR</vt:lpstr>
      <vt:lpstr>Office of Population Affairs Family Planning Annual Reports</vt:lpstr>
      <vt:lpstr>Family Planning in USA</vt:lpstr>
      <vt:lpstr>Encounter Form</vt:lpstr>
      <vt:lpstr>PowerPoint Presentation</vt:lpstr>
      <vt:lpstr>Reporting to DHHS</vt:lpstr>
      <vt:lpstr>PowerPoint Presentation</vt:lpstr>
      <vt:lpstr>Looking Forward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Susan Matney</cp:lastModifiedBy>
  <cp:revision>302</cp:revision>
  <dcterms:created xsi:type="dcterms:W3CDTF">2015-02-03T21:55:03Z</dcterms:created>
  <dcterms:modified xsi:type="dcterms:W3CDTF">2016-08-02T17:06:38Z</dcterms:modified>
</cp:coreProperties>
</file>