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"/>
  </p:notesMasterIdLst>
  <p:handoutMasterIdLst>
    <p:handoutMasterId r:id="rId7"/>
  </p:handoutMasterIdLst>
  <p:sldIdLst>
    <p:sldId id="704" r:id="rId2"/>
    <p:sldId id="705" r:id="rId3"/>
    <p:sldId id="707" r:id="rId4"/>
    <p:sldId id="706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 Coffron" initials="M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165" autoAdjust="0"/>
    <p:restoredTop sz="92007" autoAdjust="0"/>
  </p:normalViewPr>
  <p:slideViewPr>
    <p:cSldViewPr snapToGrid="0">
      <p:cViewPr>
        <p:scale>
          <a:sx n="114" d="100"/>
          <a:sy n="114" d="100"/>
        </p:scale>
        <p:origin x="-1952" y="144"/>
      </p:cViewPr>
      <p:guideLst>
        <p:guide orient="horz" pos="2160"/>
        <p:guide pos="2880"/>
      </p:guideLst>
    </p:cSldViewPr>
  </p:slideViewPr>
  <p:notesTextViewPr>
    <p:cViewPr>
      <p:scale>
        <a:sx n="114" d="100"/>
        <a:sy n="114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45E48-3E3A-469D-B8AA-02CA765BE4BE}" type="datetimeFigureOut">
              <a:rPr lang="en-US" smtClean="0"/>
              <a:t>7/23/16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7E438-53F7-45E3-873A-7EEADC4B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3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F4F864B-8508-4E38-B66C-5BC641A70658}" type="datetimeFigureOut">
              <a:rPr lang="en-US" smtClean="0"/>
              <a:t>7/23/16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AE490F5-E9F9-486D-9328-FCD30C28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5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A5876-B816-4DB7-B694-4994FBDE9D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7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90F5-E9F9-486D-9328-FCD30C28FE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9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C4CE-E948-774C-A262-ED5472A62341}" type="datetimeFigureOut">
              <a:rPr lang="en-US" smtClean="0"/>
              <a:t>7/23/16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BCDB9-E4D5-451E-9E88-BBA84C24B9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5D29E3-C41F-488F-9B0F-C0507362E3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271B0-70AB-434A-8C18-09E2B31979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CA8B7-84CE-4B20-BE28-5CC3C59999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A32BB-5D9F-4993-922C-61158DB3B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B741E9-7B84-4BFC-88CE-21EC0643B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8F9F3-3240-4029-AE2E-E993B95A3B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26272" y="691135"/>
            <a:ext cx="8689128" cy="369332"/>
          </a:xfrm>
        </p:spPr>
        <p:txBody>
          <a:bodyPr anchor="b"/>
          <a:lstStyle>
            <a:lvl1pPr>
              <a:defRPr sz="2400" b="1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26272" y="1144588"/>
            <a:ext cx="8689128" cy="338554"/>
          </a:xfrm>
        </p:spPr>
        <p:txBody>
          <a:bodyPr anchorCtr="1">
            <a:spAutoFit/>
          </a:bodyPr>
          <a:lstStyle>
            <a:lvl1pPr marL="0" indent="0" algn="ctr">
              <a:buNone/>
              <a:defRPr sz="2200" i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227013" y="6510338"/>
            <a:ext cx="5287962" cy="214312"/>
          </a:xfr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Gill Sans MT"/>
                <a:ea typeface="+mn-ea"/>
                <a:cs typeface="Gill Sans MT"/>
              </a:defRPr>
            </a:lvl1pPr>
          </a:lstStyle>
          <a:p>
            <a:pPr>
              <a:defRPr/>
            </a:pPr>
            <a:r>
              <a:rPr lang="en-US"/>
              <a:t>Source: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399463" y="6510338"/>
            <a:ext cx="515937" cy="184150"/>
          </a:xfrm>
        </p:spPr>
        <p:txBody>
          <a:bodyPr/>
          <a:lstStyle>
            <a:lvl1pPr>
              <a:defRPr/>
            </a:lvl1pPr>
          </a:lstStyle>
          <a:p>
            <a:fld id="{AA2FCC2C-E786-4C07-AF33-A661816EEF0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2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6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B1D768-9134-4335-BF2D-DA0F78C3AF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D4BF-CF52-49EA-947A-AAC5C65B5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C4CE-E948-774C-A262-ED5472A62341}" type="datetimeFigureOut">
              <a:rPr lang="en-US" smtClean="0"/>
              <a:t>7/23/16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A673D-6F2D-4D9A-B327-2558504D8F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DB9EED-16AE-40FD-809E-9221C3889C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5E6E4-56E0-4931-B14F-8CA6F2421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F5D0B-0C66-45B3-A6A4-613B631F0A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82F8-5A3C-4DD9-8E6B-E382C18CBF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9A233-EB32-4FD4-8755-E0EE25497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0DA63-53CB-4DD7-BB45-61020F7A6A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05A50F-C8B2-4585-96EF-AF14546E48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2707-D9F5-4F8E-9BDF-3F802E8B6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1C0140-E8E6-48E2-8C47-A0A26FEF78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A3FB1-0BEE-4EC8-8D0E-BCAE6B429D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DD8893-93D5-4FD0-B64C-A05AE8B851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59FAD-A67E-4314-BC3A-6FCA534014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FBFC4CE-E948-774C-A262-ED5472A62341}" type="datetimeFigureOut">
              <a:rPr lang="en-US" smtClean="0"/>
              <a:t>7/23/16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DA673D-6F2D-4D9A-B327-2558504D8F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72" r:id="rId13"/>
    <p:sldLayoutId id="214748369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025" y="3806046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International meeting</a:t>
            </a:r>
          </a:p>
          <a:p>
            <a:r>
              <a:rPr lang="en-US" sz="1700" dirty="0" smtClean="0"/>
              <a:t>Sponsored by the American College of Surgeons</a:t>
            </a:r>
            <a:endParaRPr lang="en-US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HarmonIQ</a:t>
            </a:r>
            <a:r>
              <a:rPr lang="en-US" baseline="0" dirty="0">
                <a:solidFill>
                  <a:schemeClr val="bg1"/>
                </a:solidFill>
              </a:rPr>
              <a:t> Logo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8317" y="3032931"/>
            <a:ext cx="687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Healthcare Services Platform Consortium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50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2400" b="1" dirty="0" smtClean="0"/>
              <a:t>Create </a:t>
            </a:r>
            <a:r>
              <a:rPr lang="en-US" sz="2400" dirty="0" smtClean="0"/>
              <a:t>a Service Oriented Architecture and Platform </a:t>
            </a:r>
            <a:r>
              <a:rPr lang="en-US" sz="2400" dirty="0"/>
              <a:t>strategy with orchestration and </a:t>
            </a:r>
            <a:r>
              <a:rPr lang="en-US" sz="2400" dirty="0" smtClean="0"/>
              <a:t>fine grain micro-services </a:t>
            </a:r>
            <a:r>
              <a:rPr lang="en-US" sz="2400" dirty="0"/>
              <a:t>that support the “Healthcare Community Cloud” concept </a:t>
            </a:r>
            <a:r>
              <a:rPr lang="en-US" sz="2400" dirty="0" smtClean="0"/>
              <a:t>and </a:t>
            </a:r>
            <a:r>
              <a:rPr lang="en-US" sz="2400" dirty="0"/>
              <a:t>the Healthcare Marketplace</a:t>
            </a:r>
          </a:p>
          <a:p>
            <a:pPr lvl="1"/>
            <a:r>
              <a:rPr lang="en-US" sz="2400" b="1" dirty="0"/>
              <a:t>D</a:t>
            </a:r>
            <a:r>
              <a:rPr lang="en-US" sz="2400" b="1" dirty="0" smtClean="0"/>
              <a:t>evelop</a:t>
            </a:r>
            <a:r>
              <a:rPr lang="en-US" sz="2400" dirty="0" smtClean="0"/>
              <a:t> </a:t>
            </a:r>
            <a:r>
              <a:rPr lang="en-US" sz="2400" dirty="0"/>
              <a:t>an true semantic interoperability framework that </a:t>
            </a:r>
            <a:r>
              <a:rPr lang="en-US" sz="2400" dirty="0" smtClean="0"/>
              <a:t>harmonizes </a:t>
            </a:r>
            <a:r>
              <a:rPr lang="en-US" sz="2400" dirty="0"/>
              <a:t>terminology and models </a:t>
            </a:r>
          </a:p>
          <a:p>
            <a:pPr lvl="1"/>
            <a:r>
              <a:rPr lang="en-US" sz="2400" b="1" dirty="0" smtClean="0"/>
              <a:t>Develop</a:t>
            </a:r>
            <a:r>
              <a:rPr lang="en-US" sz="2400" dirty="0" smtClean="0"/>
              <a:t> reliable </a:t>
            </a:r>
            <a:r>
              <a:rPr lang="en-US" sz="2400" dirty="0"/>
              <a:t>sharing of a variety of content to support clinical decisions and processes</a:t>
            </a:r>
          </a:p>
          <a:p>
            <a:pPr lvl="1"/>
            <a:r>
              <a:rPr lang="en-US" sz="2400" b="1" dirty="0" smtClean="0"/>
              <a:t>Support</a:t>
            </a:r>
            <a:r>
              <a:rPr lang="en-US" sz="2400" dirty="0" smtClean="0"/>
              <a:t> certification </a:t>
            </a:r>
            <a:r>
              <a:rPr lang="en-US" sz="2400" dirty="0"/>
              <a:t>to ensure conformance to the platform and true semantic interoperability</a:t>
            </a:r>
          </a:p>
          <a:p>
            <a:pPr lvl="1"/>
            <a:r>
              <a:rPr lang="en-US" sz="2400" b="1" dirty="0"/>
              <a:t>C</a:t>
            </a:r>
            <a:r>
              <a:rPr lang="en-US" sz="2400" b="1" dirty="0" smtClean="0"/>
              <a:t>reate</a:t>
            </a:r>
            <a:r>
              <a:rPr lang="en-US" sz="2400" dirty="0" smtClean="0"/>
              <a:t> </a:t>
            </a:r>
            <a:r>
              <a:rPr lang="en-US" sz="2400" dirty="0"/>
              <a:t>and support collaboration between providers, vendors, and standards development organizations to reach true semantic </a:t>
            </a:r>
            <a:r>
              <a:rPr lang="en-US" sz="2400" dirty="0" smtClean="0"/>
              <a:t>interoperability</a:t>
            </a:r>
            <a:r>
              <a:rPr lang="en-US" sz="2400" b="1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a plug and play application development environment. </a:t>
            </a:r>
            <a:endParaRPr lang="en-US" sz="2400" dirty="0" smtClean="0"/>
          </a:p>
          <a:p>
            <a:pPr lvl="1"/>
            <a:r>
              <a:rPr lang="en-US" sz="2400" b="1" dirty="0" smtClean="0"/>
              <a:t>Continue</a:t>
            </a:r>
            <a:r>
              <a:rPr lang="en-US" sz="2400" dirty="0" smtClean="0"/>
              <a:t> to support in a commitment on the collaboration with other standards efforts by creating MOUs with HL7(CIMI, Argonauts, Open Health Tools), Center for Medical Interoperability, OSEHRA, OMG, SOLR, SMART </a:t>
            </a:r>
            <a:r>
              <a:rPr lang="en-US" sz="2400" dirty="0"/>
              <a:t>on FHIR and its </a:t>
            </a:r>
            <a:r>
              <a:rPr lang="en-US" sz="2400" dirty="0" smtClean="0"/>
              <a:t>evolution, OMG and others</a:t>
            </a:r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8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Executive Office Introduction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Oscar </a:t>
            </a:r>
            <a:r>
              <a:rPr lang="en-US" sz="1600" dirty="0" smtClean="0"/>
              <a:t>Diaz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CEO (Acting)</a:t>
            </a: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Laura </a:t>
            </a:r>
            <a:r>
              <a:rPr lang="en-US" sz="1600" dirty="0" err="1" smtClean="0"/>
              <a:t>Heermann</a:t>
            </a:r>
            <a:r>
              <a:rPr lang="en-US" sz="1600" dirty="0" smtClean="0"/>
              <a:t>, PhD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COO</a:t>
            </a: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Blackford </a:t>
            </a:r>
            <a:r>
              <a:rPr lang="en-US" sz="1600" dirty="0"/>
              <a:t>Middleton, </a:t>
            </a:r>
            <a:r>
              <a:rPr lang="en-US" sz="1600" dirty="0" smtClean="0"/>
              <a:t>MD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Industry </a:t>
            </a:r>
            <a:r>
              <a:rPr lang="en-US" sz="1600" dirty="0"/>
              <a:t>Advisor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/>
              <a:t>Emory </a:t>
            </a:r>
            <a:r>
              <a:rPr lang="en-US" sz="1600" dirty="0" smtClean="0"/>
              <a:t>Fry, MD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Matt Burton, MD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CMIO</a:t>
            </a: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Viet Nguyen, MD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CMO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Davide</a:t>
            </a:r>
            <a:r>
              <a:rPr lang="en-US" dirty="0"/>
              <a:t> </a:t>
            </a:r>
            <a:r>
              <a:rPr lang="en-US" dirty="0" err="1" smtClean="0"/>
              <a:t>Sottera</a:t>
            </a:r>
            <a:r>
              <a:rPr lang="en-US" dirty="0" smtClean="0"/>
              <a:t>, PhD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CTO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Bob </a:t>
            </a:r>
            <a:r>
              <a:rPr lang="en-US" dirty="0" err="1"/>
              <a:t>Greenes</a:t>
            </a:r>
            <a:r>
              <a:rPr lang="en-US" dirty="0"/>
              <a:t>, MD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C-R&amp;D and Grant Funding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Keith </a:t>
            </a:r>
            <a:r>
              <a:rPr lang="en-US" dirty="0" smtClean="0"/>
              <a:t>Toussaint 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Business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3364" y="2828836"/>
            <a:ext cx="7644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http://atlassian.us8.list-manage.com/track/</a:t>
            </a:r>
            <a:r>
              <a:rPr lang="en-US" dirty="0" err="1"/>
              <a:t>click?u</a:t>
            </a:r>
            <a:r>
              <a:rPr lang="en-US" dirty="0"/>
              <a:t>=2c402fea68c8710e169c3dbe4&amp;id=af359628fc&amp;e=496f3b84a7</a:t>
            </a:r>
          </a:p>
        </p:txBody>
      </p:sp>
    </p:spTree>
    <p:extLst>
      <p:ext uri="{BB962C8B-B14F-4D97-AF65-F5344CB8AC3E}">
        <p14:creationId xmlns:p14="http://schemas.microsoft.com/office/powerpoint/2010/main" val="3991383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26156</TotalTime>
  <Words>243</Words>
  <Application>Microsoft Macintosh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HarmonIQ Logo</vt:lpstr>
      <vt:lpstr>HSPC</vt:lpstr>
      <vt:lpstr>Executive Office Introduction</vt:lpstr>
      <vt:lpstr>Agenda</vt:lpstr>
    </vt:vector>
  </TitlesOfParts>
  <Company>The American College of Surgeons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MACRA Top 10</dc:title>
  <dc:creator>MRC</dc:creator>
  <cp:lastModifiedBy>Oscar Diaz</cp:lastModifiedBy>
  <cp:revision>243</cp:revision>
  <cp:lastPrinted>2015-09-19T09:07:44Z</cp:lastPrinted>
  <dcterms:created xsi:type="dcterms:W3CDTF">2015-04-16T20:03:41Z</dcterms:created>
  <dcterms:modified xsi:type="dcterms:W3CDTF">2016-07-24T23:39:12Z</dcterms:modified>
</cp:coreProperties>
</file>