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347" r:id="rId3"/>
    <p:sldId id="356" r:id="rId4"/>
    <p:sldId id="357" r:id="rId5"/>
    <p:sldId id="343" r:id="rId6"/>
    <p:sldId id="334" r:id="rId7"/>
    <p:sldId id="331" r:id="rId8"/>
    <p:sldId id="354" r:id="rId9"/>
    <p:sldId id="336" r:id="rId10"/>
    <p:sldId id="355" r:id="rId11"/>
    <p:sldId id="358" r:id="rId12"/>
    <p:sldId id="359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C6E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1908" autoAdjust="0"/>
  </p:normalViewPr>
  <p:slideViewPr>
    <p:cSldViewPr>
      <p:cViewPr>
        <p:scale>
          <a:sx n="71" d="100"/>
          <a:sy n="71" d="100"/>
        </p:scale>
        <p:origin x="-984" y="-6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4" d="100"/>
          <a:sy n="64" d="100"/>
        </p:scale>
        <p:origin x="-1843" y="-5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B9C4B7-606C-4C80-9B6E-1251A3FCC951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45B1ED5-E4F9-4070-A2D2-DA0AEA102FC8}">
      <dgm:prSet phldrT="[Text]"/>
      <dgm:spPr/>
      <dgm:t>
        <a:bodyPr/>
        <a:lstStyle/>
        <a:p>
          <a:pPr algn="ctr"/>
          <a:r>
            <a:rPr lang="en-US" dirty="0" smtClean="0"/>
            <a:t>Public Access</a:t>
          </a:r>
          <a:endParaRPr lang="en-US" dirty="0"/>
        </a:p>
      </dgm:t>
    </dgm:pt>
    <dgm:pt modelId="{63C1FE3F-FC70-40A4-AE4D-8C0343EFD243}" type="parTrans" cxnId="{1C0D1C8C-2A36-4676-A4CA-301F4B9A14B6}">
      <dgm:prSet/>
      <dgm:spPr/>
      <dgm:t>
        <a:bodyPr/>
        <a:lstStyle/>
        <a:p>
          <a:pPr algn="ctr"/>
          <a:endParaRPr lang="en-US"/>
        </a:p>
      </dgm:t>
    </dgm:pt>
    <dgm:pt modelId="{31246A50-A98C-4191-9E9B-D4DEB5AB3AC9}" type="sibTrans" cxnId="{1C0D1C8C-2A36-4676-A4CA-301F4B9A14B6}">
      <dgm:prSet/>
      <dgm:spPr/>
      <dgm:t>
        <a:bodyPr/>
        <a:lstStyle/>
        <a:p>
          <a:pPr algn="ctr"/>
          <a:endParaRPr lang="en-US"/>
        </a:p>
      </dgm:t>
    </dgm:pt>
    <dgm:pt modelId="{47AA187A-4E30-4E9D-99C5-A38BD57A042C}">
      <dgm:prSet phldrT="[Text]"/>
      <dgm:spPr/>
      <dgm:t>
        <a:bodyPr/>
        <a:lstStyle/>
        <a:p>
          <a:pPr algn="l"/>
          <a:r>
            <a:rPr lang="en-US" dirty="0" smtClean="0"/>
            <a:t>AIDC</a:t>
          </a:r>
          <a:endParaRPr lang="en-US" dirty="0"/>
        </a:p>
      </dgm:t>
    </dgm:pt>
    <dgm:pt modelId="{C79B4B1F-64EB-405A-9A9C-8D28DC53E2DA}" type="parTrans" cxnId="{A9B1E268-3771-4B5F-ADF9-3FBA0C8C580E}">
      <dgm:prSet/>
      <dgm:spPr/>
      <dgm:t>
        <a:bodyPr/>
        <a:lstStyle/>
        <a:p>
          <a:pPr algn="ctr"/>
          <a:endParaRPr lang="en-US"/>
        </a:p>
      </dgm:t>
    </dgm:pt>
    <dgm:pt modelId="{91808157-F41B-476F-8A90-54D245345150}" type="sibTrans" cxnId="{A9B1E268-3771-4B5F-ADF9-3FBA0C8C580E}">
      <dgm:prSet/>
      <dgm:spPr/>
      <dgm:t>
        <a:bodyPr/>
        <a:lstStyle/>
        <a:p>
          <a:pPr algn="ctr"/>
          <a:endParaRPr lang="en-US"/>
        </a:p>
      </dgm:t>
    </dgm:pt>
    <dgm:pt modelId="{F7C50C7B-87A4-41F7-804B-1C7690F9ABE1}">
      <dgm:prSet phldrT="[Text]"/>
      <dgm:spPr/>
      <dgm:t>
        <a:bodyPr/>
        <a:lstStyle/>
        <a:p>
          <a:pPr algn="l"/>
          <a:r>
            <a:rPr lang="en-US" dirty="0" smtClean="0"/>
            <a:t>APIs</a:t>
          </a:r>
          <a:endParaRPr lang="en-US" dirty="0"/>
        </a:p>
      </dgm:t>
    </dgm:pt>
    <dgm:pt modelId="{D2EE9520-C0BA-4330-B858-ABFF61611C2F}" type="parTrans" cxnId="{E93DA9A1-8F97-4489-8D3B-BAE707F47F37}">
      <dgm:prSet/>
      <dgm:spPr/>
      <dgm:t>
        <a:bodyPr/>
        <a:lstStyle/>
        <a:p>
          <a:pPr algn="ctr"/>
          <a:endParaRPr lang="en-US"/>
        </a:p>
      </dgm:t>
    </dgm:pt>
    <dgm:pt modelId="{38244D55-9D0D-4257-9F4A-75728138F07D}" type="sibTrans" cxnId="{E93DA9A1-8F97-4489-8D3B-BAE707F47F37}">
      <dgm:prSet/>
      <dgm:spPr/>
      <dgm:t>
        <a:bodyPr/>
        <a:lstStyle/>
        <a:p>
          <a:pPr algn="ctr"/>
          <a:endParaRPr lang="en-US"/>
        </a:p>
      </dgm:t>
    </dgm:pt>
    <dgm:pt modelId="{9E952DCB-B109-4800-9FBC-B3B8BE61B19D}">
      <dgm:prSet phldrT="[Text]"/>
      <dgm:spPr/>
      <dgm:t>
        <a:bodyPr/>
        <a:lstStyle/>
        <a:p>
          <a:pPr algn="ctr"/>
          <a:r>
            <a:rPr lang="en-US" dirty="0" smtClean="0"/>
            <a:t>Standards-based</a:t>
          </a:r>
          <a:endParaRPr lang="en-US" dirty="0"/>
        </a:p>
      </dgm:t>
    </dgm:pt>
    <dgm:pt modelId="{2AC96224-746C-460F-8A4F-5C9DAA464C54}" type="parTrans" cxnId="{7B148C91-25FB-43A3-B1C9-9B40C2A56DBA}">
      <dgm:prSet/>
      <dgm:spPr/>
      <dgm:t>
        <a:bodyPr/>
        <a:lstStyle/>
        <a:p>
          <a:pPr algn="ctr"/>
          <a:endParaRPr lang="en-US"/>
        </a:p>
      </dgm:t>
    </dgm:pt>
    <dgm:pt modelId="{669782AA-1A6C-441C-8DD0-B9CEF0DFF64F}" type="sibTrans" cxnId="{7B148C91-25FB-43A3-B1C9-9B40C2A56DBA}">
      <dgm:prSet/>
      <dgm:spPr/>
      <dgm:t>
        <a:bodyPr/>
        <a:lstStyle/>
        <a:p>
          <a:pPr algn="ctr"/>
          <a:endParaRPr lang="en-US"/>
        </a:p>
      </dgm:t>
    </dgm:pt>
    <dgm:pt modelId="{91F169C3-4E9E-416E-B4BB-4F8354EB5D75}">
      <dgm:prSet phldrT="[Text]"/>
      <dgm:spPr/>
      <dgm:t>
        <a:bodyPr/>
        <a:lstStyle/>
        <a:p>
          <a:pPr algn="l"/>
          <a:r>
            <a:rPr lang="en-US" dirty="0" smtClean="0"/>
            <a:t>Searches</a:t>
          </a:r>
          <a:endParaRPr lang="en-US" dirty="0"/>
        </a:p>
      </dgm:t>
    </dgm:pt>
    <dgm:pt modelId="{76F54418-FEB1-4B20-AE6F-A957F8D000E7}" type="parTrans" cxnId="{26287E27-28BC-42AD-ABF8-4D4F8F8B7138}">
      <dgm:prSet/>
      <dgm:spPr/>
      <dgm:t>
        <a:bodyPr/>
        <a:lstStyle/>
        <a:p>
          <a:pPr algn="ctr"/>
          <a:endParaRPr lang="en-US"/>
        </a:p>
      </dgm:t>
    </dgm:pt>
    <dgm:pt modelId="{2C283CD4-EE86-43CD-A3A0-1B4671E66CB4}" type="sibTrans" cxnId="{26287E27-28BC-42AD-ABF8-4D4F8F8B7138}">
      <dgm:prSet/>
      <dgm:spPr/>
      <dgm:t>
        <a:bodyPr/>
        <a:lstStyle/>
        <a:p>
          <a:pPr algn="ctr"/>
          <a:endParaRPr lang="en-US"/>
        </a:p>
      </dgm:t>
    </dgm:pt>
    <dgm:pt modelId="{6D587A10-537D-4AA4-8806-B5DE059AE0B7}">
      <dgm:prSet phldrT="[Text]"/>
      <dgm:spPr/>
      <dgm:t>
        <a:bodyPr/>
        <a:lstStyle/>
        <a:p>
          <a:pPr algn="l"/>
          <a:r>
            <a:rPr lang="en-US" dirty="0" smtClean="0"/>
            <a:t>UDI, DI + PI</a:t>
          </a:r>
          <a:endParaRPr lang="en-US" dirty="0"/>
        </a:p>
      </dgm:t>
    </dgm:pt>
    <dgm:pt modelId="{4900CC3F-ABE2-4B99-9910-3FBB9A56F1B9}" type="parTrans" cxnId="{74EF4A93-BAAE-48E8-AF11-D5B3FB6F0BAD}">
      <dgm:prSet/>
      <dgm:spPr/>
      <dgm:t>
        <a:bodyPr/>
        <a:lstStyle/>
        <a:p>
          <a:pPr algn="ctr"/>
          <a:endParaRPr lang="en-US"/>
        </a:p>
      </dgm:t>
    </dgm:pt>
    <dgm:pt modelId="{FC7578B9-D468-4580-853A-20D57406890F}" type="sibTrans" cxnId="{74EF4A93-BAAE-48E8-AF11-D5B3FB6F0BAD}">
      <dgm:prSet/>
      <dgm:spPr/>
      <dgm:t>
        <a:bodyPr/>
        <a:lstStyle/>
        <a:p>
          <a:pPr algn="ctr"/>
          <a:endParaRPr lang="en-US"/>
        </a:p>
      </dgm:t>
    </dgm:pt>
    <dgm:pt modelId="{C8947D83-BD5C-4EAC-BED3-823ED6BD7413}">
      <dgm:prSet phldrT="[Text]"/>
      <dgm:spPr/>
      <dgm:t>
        <a:bodyPr/>
        <a:lstStyle/>
        <a:p>
          <a:pPr algn="l"/>
          <a:r>
            <a:rPr lang="en-US" dirty="0" smtClean="0"/>
            <a:t>GUDID Attributes</a:t>
          </a:r>
          <a:endParaRPr lang="en-US" dirty="0"/>
        </a:p>
      </dgm:t>
    </dgm:pt>
    <dgm:pt modelId="{B1491C48-9EA9-4B35-910F-4B5C53DA8041}" type="parTrans" cxnId="{4015CF15-503F-42EE-ACDC-DE8089DDAFCA}">
      <dgm:prSet/>
      <dgm:spPr/>
      <dgm:t>
        <a:bodyPr/>
        <a:lstStyle/>
        <a:p>
          <a:pPr algn="ctr"/>
          <a:endParaRPr lang="en-US"/>
        </a:p>
      </dgm:t>
    </dgm:pt>
    <dgm:pt modelId="{ACF93B30-7BDE-4EAA-A4BB-0D3CACACC174}" type="sibTrans" cxnId="{4015CF15-503F-42EE-ACDC-DE8089DDAFCA}">
      <dgm:prSet/>
      <dgm:spPr/>
      <dgm:t>
        <a:bodyPr/>
        <a:lstStyle/>
        <a:p>
          <a:pPr algn="ctr"/>
          <a:endParaRPr lang="en-US"/>
        </a:p>
      </dgm:t>
    </dgm:pt>
    <dgm:pt modelId="{E3F1CE2E-C515-4979-AB0A-F8326A4012E1}">
      <dgm:prSet phldrT="[Text]"/>
      <dgm:spPr/>
      <dgm:t>
        <a:bodyPr/>
        <a:lstStyle/>
        <a:p>
          <a:pPr algn="l"/>
          <a:r>
            <a:rPr lang="en-US" dirty="0" smtClean="0"/>
            <a:t>Downloads</a:t>
          </a:r>
          <a:endParaRPr lang="en-US" dirty="0"/>
        </a:p>
      </dgm:t>
    </dgm:pt>
    <dgm:pt modelId="{6190D2C6-6123-4B0B-B3C5-F631AD084033}" type="parTrans" cxnId="{477B1CF8-E911-4364-8223-BB1531A61940}">
      <dgm:prSet/>
      <dgm:spPr/>
      <dgm:t>
        <a:bodyPr/>
        <a:lstStyle/>
        <a:p>
          <a:pPr algn="ctr"/>
          <a:endParaRPr lang="en-US"/>
        </a:p>
      </dgm:t>
    </dgm:pt>
    <dgm:pt modelId="{A6ADCC8A-38E5-401C-89FA-B0833EDF156F}" type="sibTrans" cxnId="{477B1CF8-E911-4364-8223-BB1531A61940}">
      <dgm:prSet/>
      <dgm:spPr/>
      <dgm:t>
        <a:bodyPr/>
        <a:lstStyle/>
        <a:p>
          <a:pPr algn="ctr"/>
          <a:endParaRPr lang="en-US"/>
        </a:p>
      </dgm:t>
    </dgm:pt>
    <dgm:pt modelId="{EB853809-BAEA-4DB0-99E2-72A2848DD6A5}" type="pres">
      <dgm:prSet presAssocID="{2FB9C4B7-606C-4C80-9B6E-1251A3FCC95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BE03C5-5046-432C-90B3-492230C22625}" type="pres">
      <dgm:prSet presAssocID="{345B1ED5-E4F9-4070-A2D2-DA0AEA102FC8}" presName="composite" presStyleCnt="0"/>
      <dgm:spPr/>
    </dgm:pt>
    <dgm:pt modelId="{203110CA-5A06-4C22-9980-5CBD04303326}" type="pres">
      <dgm:prSet presAssocID="{345B1ED5-E4F9-4070-A2D2-DA0AEA102FC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C73A0B-90D8-4B74-91F2-6FDB171824E7}" type="pres">
      <dgm:prSet presAssocID="{345B1ED5-E4F9-4070-A2D2-DA0AEA102FC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FAE663-F7FC-45B7-A830-DBE7BE3B2D25}" type="pres">
      <dgm:prSet presAssocID="{31246A50-A98C-4191-9E9B-D4DEB5AB3AC9}" presName="space" presStyleCnt="0"/>
      <dgm:spPr/>
    </dgm:pt>
    <dgm:pt modelId="{F6C20E36-8EE7-4B8E-90A1-289764EFBC61}" type="pres">
      <dgm:prSet presAssocID="{9E952DCB-B109-4800-9FBC-B3B8BE61B19D}" presName="composite" presStyleCnt="0"/>
      <dgm:spPr/>
    </dgm:pt>
    <dgm:pt modelId="{A30512D0-FA0A-4ACC-9EE5-A1E288DEA747}" type="pres">
      <dgm:prSet presAssocID="{9E952DCB-B109-4800-9FBC-B3B8BE61B19D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791890-FE76-438C-B32C-3D788F81F84A}" type="pres">
      <dgm:prSet presAssocID="{9E952DCB-B109-4800-9FBC-B3B8BE61B19D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93A037-BC0C-4BC7-928C-F3D6AE1D6738}" type="presOf" srcId="{C8947D83-BD5C-4EAC-BED3-823ED6BD7413}" destId="{85791890-FE76-438C-B32C-3D788F81F84A}" srcOrd="0" destOrd="2" presId="urn:microsoft.com/office/officeart/2005/8/layout/hList1"/>
    <dgm:cxn modelId="{E93DA9A1-8F97-4489-8D3B-BAE707F47F37}" srcId="{345B1ED5-E4F9-4070-A2D2-DA0AEA102FC8}" destId="{F7C50C7B-87A4-41F7-804B-1C7690F9ABE1}" srcOrd="1" destOrd="0" parTransId="{D2EE9520-C0BA-4330-B858-ABFF61611C2F}" sibTransId="{38244D55-9D0D-4257-9F4A-75728138F07D}"/>
    <dgm:cxn modelId="{A6152601-8580-4370-AE61-5833D4B9DE2D}" type="presOf" srcId="{6D587A10-537D-4AA4-8806-B5DE059AE0B7}" destId="{85791890-FE76-438C-B32C-3D788F81F84A}" srcOrd="0" destOrd="1" presId="urn:microsoft.com/office/officeart/2005/8/layout/hList1"/>
    <dgm:cxn modelId="{E7E846AB-E486-4356-BFC0-DAB211F09033}" type="presOf" srcId="{F7C50C7B-87A4-41F7-804B-1C7690F9ABE1}" destId="{ABC73A0B-90D8-4B74-91F2-6FDB171824E7}" srcOrd="0" destOrd="1" presId="urn:microsoft.com/office/officeart/2005/8/layout/hList1"/>
    <dgm:cxn modelId="{BD5EDB2B-BE65-40B3-959D-8E1687F3826B}" type="presOf" srcId="{2FB9C4B7-606C-4C80-9B6E-1251A3FCC951}" destId="{EB853809-BAEA-4DB0-99E2-72A2848DD6A5}" srcOrd="0" destOrd="0" presId="urn:microsoft.com/office/officeart/2005/8/layout/hList1"/>
    <dgm:cxn modelId="{74EF4A93-BAAE-48E8-AF11-D5B3FB6F0BAD}" srcId="{9E952DCB-B109-4800-9FBC-B3B8BE61B19D}" destId="{6D587A10-537D-4AA4-8806-B5DE059AE0B7}" srcOrd="1" destOrd="0" parTransId="{4900CC3F-ABE2-4B99-9910-3FBB9A56F1B9}" sibTransId="{FC7578B9-D468-4580-853A-20D57406890F}"/>
    <dgm:cxn modelId="{26287E27-28BC-42AD-ABF8-4D4F8F8B7138}" srcId="{345B1ED5-E4F9-4070-A2D2-DA0AEA102FC8}" destId="{91F169C3-4E9E-416E-B4BB-4F8354EB5D75}" srcOrd="0" destOrd="0" parTransId="{76F54418-FEB1-4B20-AE6F-A957F8D000E7}" sibTransId="{2C283CD4-EE86-43CD-A3A0-1B4671E66CB4}"/>
    <dgm:cxn modelId="{477B1CF8-E911-4364-8223-BB1531A61940}" srcId="{345B1ED5-E4F9-4070-A2D2-DA0AEA102FC8}" destId="{E3F1CE2E-C515-4979-AB0A-F8326A4012E1}" srcOrd="2" destOrd="0" parTransId="{6190D2C6-6123-4B0B-B3C5-F631AD084033}" sibTransId="{A6ADCC8A-38E5-401C-89FA-B0833EDF156F}"/>
    <dgm:cxn modelId="{DB8B6892-44C8-4A31-86EC-B5B94773E0D9}" type="presOf" srcId="{47AA187A-4E30-4E9D-99C5-A38BD57A042C}" destId="{85791890-FE76-438C-B32C-3D788F81F84A}" srcOrd="0" destOrd="0" presId="urn:microsoft.com/office/officeart/2005/8/layout/hList1"/>
    <dgm:cxn modelId="{A3B8432F-2A00-4332-811D-A912D90868D9}" type="presOf" srcId="{345B1ED5-E4F9-4070-A2D2-DA0AEA102FC8}" destId="{203110CA-5A06-4C22-9980-5CBD04303326}" srcOrd="0" destOrd="0" presId="urn:microsoft.com/office/officeart/2005/8/layout/hList1"/>
    <dgm:cxn modelId="{7B148C91-25FB-43A3-B1C9-9B40C2A56DBA}" srcId="{2FB9C4B7-606C-4C80-9B6E-1251A3FCC951}" destId="{9E952DCB-B109-4800-9FBC-B3B8BE61B19D}" srcOrd="1" destOrd="0" parTransId="{2AC96224-746C-460F-8A4F-5C9DAA464C54}" sibTransId="{669782AA-1A6C-441C-8DD0-B9CEF0DFF64F}"/>
    <dgm:cxn modelId="{E0E0E4E4-2990-4991-BED7-A71EAEAF8C61}" type="presOf" srcId="{9E952DCB-B109-4800-9FBC-B3B8BE61B19D}" destId="{A30512D0-FA0A-4ACC-9EE5-A1E288DEA747}" srcOrd="0" destOrd="0" presId="urn:microsoft.com/office/officeart/2005/8/layout/hList1"/>
    <dgm:cxn modelId="{7744DFDA-83ED-4A0D-AA79-08B1DC262132}" type="presOf" srcId="{91F169C3-4E9E-416E-B4BB-4F8354EB5D75}" destId="{ABC73A0B-90D8-4B74-91F2-6FDB171824E7}" srcOrd="0" destOrd="0" presId="urn:microsoft.com/office/officeart/2005/8/layout/hList1"/>
    <dgm:cxn modelId="{0B773DF6-255C-4373-AAC5-FA97C1088AF5}" type="presOf" srcId="{E3F1CE2E-C515-4979-AB0A-F8326A4012E1}" destId="{ABC73A0B-90D8-4B74-91F2-6FDB171824E7}" srcOrd="0" destOrd="2" presId="urn:microsoft.com/office/officeart/2005/8/layout/hList1"/>
    <dgm:cxn modelId="{4015CF15-503F-42EE-ACDC-DE8089DDAFCA}" srcId="{9E952DCB-B109-4800-9FBC-B3B8BE61B19D}" destId="{C8947D83-BD5C-4EAC-BED3-823ED6BD7413}" srcOrd="2" destOrd="0" parTransId="{B1491C48-9EA9-4B35-910F-4B5C53DA8041}" sibTransId="{ACF93B30-7BDE-4EAA-A4BB-0D3CACACC174}"/>
    <dgm:cxn modelId="{A9B1E268-3771-4B5F-ADF9-3FBA0C8C580E}" srcId="{9E952DCB-B109-4800-9FBC-B3B8BE61B19D}" destId="{47AA187A-4E30-4E9D-99C5-A38BD57A042C}" srcOrd="0" destOrd="0" parTransId="{C79B4B1F-64EB-405A-9A9C-8D28DC53E2DA}" sibTransId="{91808157-F41B-476F-8A90-54D245345150}"/>
    <dgm:cxn modelId="{1C0D1C8C-2A36-4676-A4CA-301F4B9A14B6}" srcId="{2FB9C4B7-606C-4C80-9B6E-1251A3FCC951}" destId="{345B1ED5-E4F9-4070-A2D2-DA0AEA102FC8}" srcOrd="0" destOrd="0" parTransId="{63C1FE3F-FC70-40A4-AE4D-8C0343EFD243}" sibTransId="{31246A50-A98C-4191-9E9B-D4DEB5AB3AC9}"/>
    <dgm:cxn modelId="{10269588-36B9-4367-ADCA-D16B32B101B5}" type="presParOf" srcId="{EB853809-BAEA-4DB0-99E2-72A2848DD6A5}" destId="{B2BE03C5-5046-432C-90B3-492230C22625}" srcOrd="0" destOrd="0" presId="urn:microsoft.com/office/officeart/2005/8/layout/hList1"/>
    <dgm:cxn modelId="{FC822856-58E4-4529-96E3-1C907CEFFACB}" type="presParOf" srcId="{B2BE03C5-5046-432C-90B3-492230C22625}" destId="{203110CA-5A06-4C22-9980-5CBD04303326}" srcOrd="0" destOrd="0" presId="urn:microsoft.com/office/officeart/2005/8/layout/hList1"/>
    <dgm:cxn modelId="{A765F3DB-7ACA-4258-BDF5-CAC08D02A2B3}" type="presParOf" srcId="{B2BE03C5-5046-432C-90B3-492230C22625}" destId="{ABC73A0B-90D8-4B74-91F2-6FDB171824E7}" srcOrd="1" destOrd="0" presId="urn:microsoft.com/office/officeart/2005/8/layout/hList1"/>
    <dgm:cxn modelId="{70A20542-8928-4D44-AA39-DCC2C63B24C2}" type="presParOf" srcId="{EB853809-BAEA-4DB0-99E2-72A2848DD6A5}" destId="{D2FAE663-F7FC-45B7-A830-DBE7BE3B2D25}" srcOrd="1" destOrd="0" presId="urn:microsoft.com/office/officeart/2005/8/layout/hList1"/>
    <dgm:cxn modelId="{6EABF190-1659-4EE5-A2A2-C2CDAE3A336B}" type="presParOf" srcId="{EB853809-BAEA-4DB0-99E2-72A2848DD6A5}" destId="{F6C20E36-8EE7-4B8E-90A1-289764EFBC61}" srcOrd="2" destOrd="0" presId="urn:microsoft.com/office/officeart/2005/8/layout/hList1"/>
    <dgm:cxn modelId="{BAC32E8C-D038-4784-B354-69C71DC54B7A}" type="presParOf" srcId="{F6C20E36-8EE7-4B8E-90A1-289764EFBC61}" destId="{A30512D0-FA0A-4ACC-9EE5-A1E288DEA747}" srcOrd="0" destOrd="0" presId="urn:microsoft.com/office/officeart/2005/8/layout/hList1"/>
    <dgm:cxn modelId="{A892C5AF-D64A-4ADA-94AB-C556D521DA8F}" type="presParOf" srcId="{F6C20E36-8EE7-4B8E-90A1-289764EFBC61}" destId="{85791890-FE76-438C-B32C-3D788F81F84A}" srcOrd="1" destOrd="0" presId="urn:microsoft.com/office/officeart/2005/8/layout/hList1"/>
  </dgm:cxnLst>
  <dgm:bg>
    <a:solidFill>
      <a:schemeClr val="tx2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3110CA-5A06-4C22-9980-5CBD04303326}">
      <dsp:nvSpPr>
        <dsp:cNvPr id="0" name=""/>
        <dsp:cNvSpPr/>
      </dsp:nvSpPr>
      <dsp:spPr>
        <a:xfrm>
          <a:off x="28" y="168404"/>
          <a:ext cx="2766464" cy="6048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Public Access</a:t>
          </a:r>
          <a:endParaRPr lang="en-US" sz="2100" kern="1200" dirty="0"/>
        </a:p>
      </dsp:txBody>
      <dsp:txXfrm>
        <a:off x="28" y="168404"/>
        <a:ext cx="2766464" cy="604800"/>
      </dsp:txXfrm>
    </dsp:sp>
    <dsp:sp modelId="{ABC73A0B-90D8-4B74-91F2-6FDB171824E7}">
      <dsp:nvSpPr>
        <dsp:cNvPr id="0" name=""/>
        <dsp:cNvSpPr/>
      </dsp:nvSpPr>
      <dsp:spPr>
        <a:xfrm>
          <a:off x="28" y="773205"/>
          <a:ext cx="2766464" cy="126819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Searches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APIs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Downloads</a:t>
          </a:r>
          <a:endParaRPr lang="en-US" sz="2100" kern="1200" dirty="0"/>
        </a:p>
      </dsp:txBody>
      <dsp:txXfrm>
        <a:off x="28" y="773205"/>
        <a:ext cx="2766464" cy="1268190"/>
      </dsp:txXfrm>
    </dsp:sp>
    <dsp:sp modelId="{A30512D0-FA0A-4ACC-9EE5-A1E288DEA747}">
      <dsp:nvSpPr>
        <dsp:cNvPr id="0" name=""/>
        <dsp:cNvSpPr/>
      </dsp:nvSpPr>
      <dsp:spPr>
        <a:xfrm>
          <a:off x="3153798" y="168404"/>
          <a:ext cx="2766464" cy="604800"/>
        </a:xfrm>
        <a:prstGeom prst="rect">
          <a:avLst/>
        </a:prstGeom>
        <a:solidFill>
          <a:schemeClr val="accent5">
            <a:hueOff val="-6834014"/>
            <a:satOff val="-28512"/>
            <a:lumOff val="-6666"/>
            <a:alphaOff val="0"/>
          </a:schemeClr>
        </a:solidFill>
        <a:ln w="12700" cap="flat" cmpd="sng" algn="ctr">
          <a:solidFill>
            <a:schemeClr val="accent5">
              <a:hueOff val="-6834014"/>
              <a:satOff val="-28512"/>
              <a:lumOff val="-666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Standards-based</a:t>
          </a:r>
          <a:endParaRPr lang="en-US" sz="2100" kern="1200" dirty="0"/>
        </a:p>
      </dsp:txBody>
      <dsp:txXfrm>
        <a:off x="3153798" y="168404"/>
        <a:ext cx="2766464" cy="604800"/>
      </dsp:txXfrm>
    </dsp:sp>
    <dsp:sp modelId="{85791890-FE76-438C-B32C-3D788F81F84A}">
      <dsp:nvSpPr>
        <dsp:cNvPr id="0" name=""/>
        <dsp:cNvSpPr/>
      </dsp:nvSpPr>
      <dsp:spPr>
        <a:xfrm>
          <a:off x="3153798" y="773205"/>
          <a:ext cx="2766464" cy="1268190"/>
        </a:xfrm>
        <a:prstGeom prst="rect">
          <a:avLst/>
        </a:prstGeom>
        <a:solidFill>
          <a:schemeClr val="accent5">
            <a:tint val="40000"/>
            <a:alpha val="90000"/>
            <a:hueOff val="-6845329"/>
            <a:satOff val="-34420"/>
            <a:lumOff val="-240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845329"/>
              <a:satOff val="-34420"/>
              <a:lumOff val="-240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AIDC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UDI, DI + PI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GUDID Attributes</a:t>
          </a:r>
          <a:endParaRPr lang="en-US" sz="2100" kern="1200" dirty="0"/>
        </a:p>
      </dsp:txBody>
      <dsp:txXfrm>
        <a:off x="3153798" y="773205"/>
        <a:ext cx="2766464" cy="12681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1AC20-63C4-4EEC-B603-043AB0372089}" type="datetimeFigureOut">
              <a:rPr lang="en-US" smtClean="0"/>
              <a:t>7/25/16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72796-0677-469A-A8E6-02ADDF947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24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72796-0677-469A-A8E6-02ADDF9477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871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A47BCD-D81A-42C3-84FB-D283DE8E500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72796-0677-469A-A8E6-02ADDF94776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756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72796-0677-469A-A8E6-02ADDF94776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33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72796-0677-469A-A8E6-02ADDF94776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29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6321766" y="0"/>
            <a:ext cx="2822234" cy="51435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595959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6109045" y="0"/>
            <a:ext cx="1254127" cy="51435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595959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62990" y="0"/>
            <a:ext cx="1146174" cy="51435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595959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550" y="1405188"/>
            <a:ext cx="4800600" cy="1920240"/>
          </a:xfrm>
        </p:spPr>
        <p:txBody>
          <a:bodyPr anchor="b">
            <a:normAutofit/>
          </a:bodyPr>
          <a:lstStyle>
            <a:lvl1pPr algn="l">
              <a:defRPr sz="3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3429000"/>
            <a:ext cx="4800600" cy="1200150"/>
          </a:xfrm>
        </p:spPr>
        <p:txBody>
          <a:bodyPr/>
          <a:lstStyle>
            <a:lvl1pPr marL="0" indent="0" algn="l">
              <a:spcBef>
                <a:spcPts val="900"/>
              </a:spcBef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40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1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4905377" y="0"/>
            <a:ext cx="4238622" cy="51435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595959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4692653" y="0"/>
            <a:ext cx="1254127" cy="51435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595959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4546602" y="0"/>
            <a:ext cx="1146174" cy="51435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595959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551" y="1405188"/>
            <a:ext cx="3840480" cy="1920240"/>
          </a:xfrm>
        </p:spPr>
        <p:txBody>
          <a:bodyPr anchor="b">
            <a:normAutofit/>
          </a:bodyPr>
          <a:lstStyle>
            <a:lvl1pPr algn="l">
              <a:defRPr sz="3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1" y="3429000"/>
            <a:ext cx="3840480" cy="1200150"/>
          </a:xfrm>
        </p:spPr>
        <p:txBody>
          <a:bodyPr/>
          <a:lstStyle>
            <a:lvl1pPr marL="0" indent="0" algn="l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40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5057784" y="0"/>
            <a:ext cx="4086223" cy="51435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274313">
            <a:noAutofit/>
          </a:bodyPr>
          <a:lstStyle>
            <a:lvl1pPr marL="0" indent="0" algn="ctr">
              <a:buNone/>
              <a:defRPr sz="2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Instructional Text"/>
          <p:cNvSpPr/>
          <p:nvPr/>
        </p:nvSpPr>
        <p:spPr>
          <a:xfrm>
            <a:off x="9258300" y="0"/>
            <a:ext cx="971550" cy="51435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9" tIns="34289" rIns="68579" bIns="3428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sz="900" b="1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NOTE: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sz="9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</p:spTree>
    <p:extLst>
      <p:ext uri="{BB962C8B-B14F-4D97-AF65-F5344CB8AC3E}">
        <p14:creationId xmlns:p14="http://schemas.microsoft.com/office/powerpoint/2010/main" val="859106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4905377" y="0"/>
            <a:ext cx="4238622" cy="51435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595959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4692653" y="0"/>
            <a:ext cx="1254127" cy="51435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595959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4546602" y="0"/>
            <a:ext cx="1146174" cy="51435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595959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551" y="1405188"/>
            <a:ext cx="3840480" cy="1920240"/>
          </a:xfrm>
        </p:spPr>
        <p:txBody>
          <a:bodyPr anchor="b">
            <a:normAutofit/>
          </a:bodyPr>
          <a:lstStyle>
            <a:lvl1pPr algn="l">
              <a:defRPr sz="3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1" y="3429000"/>
            <a:ext cx="3840480" cy="1200150"/>
          </a:xfrm>
        </p:spPr>
        <p:txBody>
          <a:bodyPr/>
          <a:lstStyle>
            <a:lvl1pPr marL="0" indent="0" algn="l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40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5057784" y="0"/>
            <a:ext cx="4086223" cy="51435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274313">
            <a:noAutofit/>
          </a:bodyPr>
          <a:lstStyle>
            <a:lvl1pPr marL="0" indent="0" algn="ctr">
              <a:buNone/>
              <a:defRPr sz="2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Instructional Text"/>
          <p:cNvSpPr/>
          <p:nvPr/>
        </p:nvSpPr>
        <p:spPr>
          <a:xfrm>
            <a:off x="9258300" y="0"/>
            <a:ext cx="971550" cy="51435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9" tIns="34289" rIns="68579" bIns="3428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sz="900" b="1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NOTE: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sz="9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</p:spTree>
    <p:extLst>
      <p:ext uri="{BB962C8B-B14F-4D97-AF65-F5344CB8AC3E}">
        <p14:creationId xmlns:p14="http://schemas.microsoft.com/office/powerpoint/2010/main" val="17571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white">
          <a:xfrm>
            <a:off x="7216776" y="0"/>
            <a:ext cx="1927224" cy="51435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595959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6927856" y="0"/>
            <a:ext cx="1254127" cy="51435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595959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6880225" y="0"/>
            <a:ext cx="1095374" cy="51435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595959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6880225" y="0"/>
            <a:ext cx="1095374" cy="51435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595959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49" y="2185987"/>
            <a:ext cx="6035040" cy="1168004"/>
          </a:xfrm>
        </p:spPr>
        <p:txBody>
          <a:bodyPr anchor="b"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5" y="3442098"/>
            <a:ext cx="6035039" cy="758428"/>
          </a:xfrm>
        </p:spPr>
        <p:txBody>
          <a:bodyPr/>
          <a:lstStyle>
            <a:lvl1pPr marL="0" indent="0">
              <a:spcBef>
                <a:spcPts val="900"/>
              </a:spcBef>
              <a:buNone/>
              <a:defRPr sz="1800">
                <a:solidFill>
                  <a:schemeClr val="tx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8415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371604"/>
            <a:ext cx="3429000" cy="32575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>
                <a:solidFill>
                  <a:srgbClr val="595959"/>
                </a:solidFill>
              </a:rPr>
              <a:pPr/>
              <a:t>7/25/16</a:t>
            </a:fld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>
                <a:solidFill>
                  <a:srgbClr val="595959"/>
                </a:solidFill>
              </a:rPr>
              <a:pPr/>
              <a:t>‹#›</a:t>
            </a:fld>
            <a:endParaRPr lang="en-US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089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191350"/>
            <a:ext cx="7200900" cy="77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>
              <a:buNone/>
              <a:defRPr sz="2000" b="0"/>
            </a:lvl1pPr>
            <a:lvl2pPr marL="342892" indent="0">
              <a:buNone/>
              <a:defRPr sz="1500" b="1"/>
            </a:lvl2pPr>
            <a:lvl3pPr marL="685783" indent="0">
              <a:buNone/>
              <a:defRPr sz="140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2028827"/>
            <a:ext cx="3429000" cy="2600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3450" y="1371600"/>
            <a:ext cx="3429000" cy="635794"/>
          </a:xfrm>
        </p:spPr>
        <p:txBody>
          <a:bodyPr anchor="ctr">
            <a:normAutofit/>
          </a:bodyPr>
          <a:lstStyle>
            <a:lvl1pPr marL="0" indent="0">
              <a:buNone/>
              <a:defRPr sz="2000" b="0"/>
            </a:lvl1pPr>
            <a:lvl2pPr marL="342892" indent="0">
              <a:buNone/>
              <a:defRPr sz="1500" b="1"/>
            </a:lvl2pPr>
            <a:lvl3pPr marL="685783" indent="0">
              <a:buNone/>
              <a:defRPr sz="140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3450" y="2028827"/>
            <a:ext cx="3429000" cy="26003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>
                <a:solidFill>
                  <a:srgbClr val="595959"/>
                </a:solidFill>
              </a:rPr>
              <a:pPr/>
              <a:t>7/25/16</a:t>
            </a:fld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>
                <a:solidFill>
                  <a:srgbClr val="595959"/>
                </a:solidFill>
              </a:rPr>
              <a:pPr/>
              <a:t>‹#›</a:t>
            </a:fld>
            <a:endParaRPr lang="en-US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974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>
                <a:solidFill>
                  <a:srgbClr val="595959"/>
                </a:solidFill>
              </a:rPr>
              <a:pPr/>
              <a:t>7/25/16</a:t>
            </a:fld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>
                <a:solidFill>
                  <a:srgbClr val="595959"/>
                </a:solidFill>
              </a:rPr>
              <a:pPr/>
              <a:t>‹#›</a:t>
            </a:fld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971550" y="1371600"/>
            <a:ext cx="7200900" cy="32575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1082258"/>
            <a:ext cx="9144000" cy="61637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822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>
                <a:solidFill>
                  <a:srgbClr val="595959"/>
                </a:solidFill>
              </a:rPr>
              <a:pPr/>
              <a:t>7/25/16</a:t>
            </a:fld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>
                <a:solidFill>
                  <a:srgbClr val="595959"/>
                </a:solidFill>
              </a:rPr>
              <a:pPr/>
              <a:t>‹#›</a:t>
            </a:fld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971550" y="1371600"/>
            <a:ext cx="7200900" cy="32575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1082258"/>
            <a:ext cx="9144000" cy="6163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49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>
                <a:solidFill>
                  <a:srgbClr val="595959"/>
                </a:solidFill>
              </a:rPr>
              <a:pPr/>
              <a:t>7/25/16</a:t>
            </a:fld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>
                <a:solidFill>
                  <a:srgbClr val="595959"/>
                </a:solidFill>
              </a:rPr>
              <a:pPr/>
              <a:t>‹#›</a:t>
            </a:fld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971550" y="1371600"/>
            <a:ext cx="7200900" cy="32575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1082258"/>
            <a:ext cx="9144000" cy="61637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28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>
                <a:solidFill>
                  <a:srgbClr val="595959"/>
                </a:solidFill>
              </a:rPr>
              <a:pPr/>
              <a:t>7/25/16</a:t>
            </a:fld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>
                <a:solidFill>
                  <a:srgbClr val="595959"/>
                </a:solidFill>
              </a:rPr>
              <a:pPr/>
              <a:t>‹#›</a:t>
            </a:fld>
            <a:endParaRPr lang="en-US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28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6157" y="1371600"/>
            <a:ext cx="4594860" cy="325755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1550" y="1371600"/>
            <a:ext cx="2263140" cy="3257550"/>
          </a:xfrm>
        </p:spPr>
        <p:txBody>
          <a:bodyPr anchor="ctr">
            <a:normAutofit/>
          </a:bodyPr>
          <a:lstStyle>
            <a:lvl1pPr marL="0" indent="0">
              <a:spcBef>
                <a:spcPts val="900"/>
              </a:spcBef>
              <a:buNone/>
              <a:defRPr sz="1500"/>
            </a:lvl1pPr>
            <a:lvl2pPr marL="342892" indent="0">
              <a:buNone/>
              <a:defRPr sz="1100"/>
            </a:lvl2pPr>
            <a:lvl3pPr marL="685783" indent="0">
              <a:buNone/>
              <a:defRPr sz="900"/>
            </a:lvl3pPr>
            <a:lvl4pPr marL="1028675" indent="0">
              <a:buNone/>
              <a:defRPr sz="800"/>
            </a:lvl4pPr>
            <a:lvl5pPr marL="1371566" indent="0">
              <a:buNone/>
              <a:defRPr sz="800"/>
            </a:lvl5pPr>
            <a:lvl6pPr marL="1714457" indent="0">
              <a:buNone/>
              <a:defRPr sz="800"/>
            </a:lvl6pPr>
            <a:lvl7pPr marL="2057348" indent="0">
              <a:buNone/>
              <a:defRPr sz="800"/>
            </a:lvl7pPr>
            <a:lvl8pPr marL="2400240" indent="0">
              <a:buNone/>
              <a:defRPr sz="800"/>
            </a:lvl8pPr>
            <a:lvl9pPr marL="2743132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>
                <a:solidFill>
                  <a:srgbClr val="595959"/>
                </a:solidFill>
              </a:rPr>
              <a:pPr/>
              <a:t>7/25/16</a:t>
            </a:fld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>
                <a:solidFill>
                  <a:srgbClr val="595959"/>
                </a:solidFill>
              </a:rPr>
              <a:pPr/>
              <a:t>‹#›</a:t>
            </a:fld>
            <a:endParaRPr lang="en-US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65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6321766" y="0"/>
            <a:ext cx="2822234" cy="51435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595959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6109045" y="0"/>
            <a:ext cx="1254127" cy="51435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595959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62990" y="0"/>
            <a:ext cx="1146174" cy="51435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595959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550" y="1405188"/>
            <a:ext cx="4800600" cy="1920240"/>
          </a:xfrm>
        </p:spPr>
        <p:txBody>
          <a:bodyPr anchor="b">
            <a:normAutofit/>
          </a:bodyPr>
          <a:lstStyle>
            <a:lvl1pPr algn="l">
              <a:defRPr sz="3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3429000"/>
            <a:ext cx="4800600" cy="1200150"/>
          </a:xfrm>
        </p:spPr>
        <p:txBody>
          <a:bodyPr/>
          <a:lstStyle>
            <a:lvl1pPr marL="0" indent="0" algn="l">
              <a:spcBef>
                <a:spcPts val="900"/>
              </a:spcBef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40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85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191350"/>
            <a:ext cx="7200900" cy="77763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43300" y="1371601"/>
            <a:ext cx="4629150" cy="3257550"/>
          </a:xfrm>
        </p:spPr>
        <p:txBody>
          <a:bodyPr tIns="205735">
            <a:normAutofit/>
          </a:bodyPr>
          <a:lstStyle>
            <a:lvl1pPr marL="0" indent="0" algn="ctr">
              <a:buNone/>
              <a:defRPr sz="18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1550" y="1371600"/>
            <a:ext cx="2263140" cy="3257550"/>
          </a:xfrm>
        </p:spPr>
        <p:txBody>
          <a:bodyPr anchor="ctr">
            <a:normAutofit/>
          </a:bodyPr>
          <a:lstStyle>
            <a:lvl1pPr marL="0" indent="0">
              <a:spcBef>
                <a:spcPts val="900"/>
              </a:spcBef>
              <a:buNone/>
              <a:defRPr sz="1500"/>
            </a:lvl1pPr>
            <a:lvl2pPr marL="342892" indent="0">
              <a:buNone/>
              <a:defRPr sz="1100"/>
            </a:lvl2pPr>
            <a:lvl3pPr marL="685783" indent="0">
              <a:buNone/>
              <a:defRPr sz="900"/>
            </a:lvl3pPr>
            <a:lvl4pPr marL="1028675" indent="0">
              <a:buNone/>
              <a:defRPr sz="800"/>
            </a:lvl4pPr>
            <a:lvl5pPr marL="1371566" indent="0">
              <a:buNone/>
              <a:defRPr sz="800"/>
            </a:lvl5pPr>
            <a:lvl6pPr marL="1714457" indent="0">
              <a:buNone/>
              <a:defRPr sz="800"/>
            </a:lvl6pPr>
            <a:lvl7pPr marL="2057348" indent="0">
              <a:buNone/>
              <a:defRPr sz="800"/>
            </a:lvl7pPr>
            <a:lvl8pPr marL="2400240" indent="0">
              <a:buNone/>
              <a:defRPr sz="800"/>
            </a:lvl8pPr>
            <a:lvl9pPr marL="2743132" indent="0">
              <a:buNone/>
              <a:defRPr sz="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>
                <a:solidFill>
                  <a:srgbClr val="595959"/>
                </a:solidFill>
              </a:rPr>
              <a:pPr/>
              <a:t>7/25/16</a:t>
            </a:fld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>
                <a:solidFill>
                  <a:srgbClr val="595959"/>
                </a:solidFill>
              </a:rPr>
              <a:pPr/>
              <a:t>‹#›</a:t>
            </a:fld>
            <a:endParaRPr lang="en-US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97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71550" y="3943350"/>
            <a:ext cx="3429000" cy="685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191350"/>
            <a:ext cx="7200900" cy="77763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8462" y="3999827"/>
            <a:ext cx="3315189" cy="629327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342892" indent="0">
              <a:buNone/>
              <a:defRPr sz="1100"/>
            </a:lvl2pPr>
            <a:lvl3pPr marL="685783" indent="0">
              <a:buNone/>
              <a:defRPr sz="900"/>
            </a:lvl3pPr>
            <a:lvl4pPr marL="1028675" indent="0">
              <a:buNone/>
              <a:defRPr sz="800"/>
            </a:lvl4pPr>
            <a:lvl5pPr marL="1371566" indent="0">
              <a:buNone/>
              <a:defRPr sz="800"/>
            </a:lvl5pPr>
            <a:lvl6pPr marL="1714457" indent="0">
              <a:buNone/>
              <a:defRPr sz="800"/>
            </a:lvl6pPr>
            <a:lvl7pPr marL="2057348" indent="0">
              <a:buNone/>
              <a:defRPr sz="800"/>
            </a:lvl7pPr>
            <a:lvl8pPr marL="2400240" indent="0">
              <a:buNone/>
              <a:defRPr sz="800"/>
            </a:lvl8pPr>
            <a:lvl9pPr marL="2743132" indent="0">
              <a:buNone/>
              <a:defRPr sz="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>
                <a:solidFill>
                  <a:srgbClr val="595959"/>
                </a:solidFill>
              </a:rPr>
              <a:pPr/>
              <a:t>7/25/16</a:t>
            </a:fld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>
                <a:solidFill>
                  <a:srgbClr val="595959"/>
                </a:solidFill>
              </a:rPr>
              <a:pPr/>
              <a:t>‹#›</a:t>
            </a:fld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43449" y="3943350"/>
            <a:ext cx="3429000" cy="685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1550" y="3943354"/>
            <a:ext cx="3429000" cy="411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43449" y="3943354"/>
            <a:ext cx="3429000" cy="411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4809722" y="3999827"/>
            <a:ext cx="3315189" cy="629327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342892" indent="0">
              <a:buNone/>
              <a:defRPr sz="1100"/>
            </a:lvl2pPr>
            <a:lvl3pPr marL="685783" indent="0">
              <a:buNone/>
              <a:defRPr sz="900"/>
            </a:lvl3pPr>
            <a:lvl4pPr marL="1028675" indent="0">
              <a:buNone/>
              <a:defRPr sz="800"/>
            </a:lvl4pPr>
            <a:lvl5pPr marL="1371566" indent="0">
              <a:buNone/>
              <a:defRPr sz="800"/>
            </a:lvl5pPr>
            <a:lvl6pPr marL="1714457" indent="0">
              <a:buNone/>
              <a:defRPr sz="800"/>
            </a:lvl6pPr>
            <a:lvl7pPr marL="2057348" indent="0">
              <a:buNone/>
              <a:defRPr sz="800"/>
            </a:lvl7pPr>
            <a:lvl8pPr marL="2400240" indent="0">
              <a:buNone/>
              <a:defRPr sz="800"/>
            </a:lvl8pPr>
            <a:lvl9pPr marL="2743132" indent="0">
              <a:buNone/>
              <a:defRPr sz="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71550" y="1371605"/>
            <a:ext cx="3429000" cy="2571749"/>
          </a:xfrm>
        </p:spPr>
        <p:txBody>
          <a:bodyPr tIns="205735">
            <a:normAutofit/>
          </a:bodyPr>
          <a:lstStyle>
            <a:lvl1pPr marL="0" indent="0" algn="ctr">
              <a:buNone/>
              <a:defRPr sz="18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4743450" y="1371605"/>
            <a:ext cx="3429000" cy="2571749"/>
          </a:xfrm>
        </p:spPr>
        <p:txBody>
          <a:bodyPr tIns="205735">
            <a:normAutofit/>
          </a:bodyPr>
          <a:lstStyle>
            <a:lvl1pPr marL="0" indent="0" algn="ctr">
              <a:buNone/>
              <a:defRPr sz="18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425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>
                <a:solidFill>
                  <a:srgbClr val="595959"/>
                </a:solidFill>
              </a:rPr>
              <a:pPr/>
              <a:t>7/25/16</a:t>
            </a:fld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>
                <a:solidFill>
                  <a:srgbClr val="595959"/>
                </a:solidFill>
              </a:rPr>
              <a:pPr/>
              <a:t>‹#›</a:t>
            </a:fld>
            <a:endParaRPr lang="en-US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16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 rot="5400000">
            <a:off x="5672138" y="1671641"/>
            <a:ext cx="5143500" cy="18002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4748423" y="2540936"/>
            <a:ext cx="5143500" cy="6163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5400000">
            <a:off x="4688710" y="2540936"/>
            <a:ext cx="5143500" cy="61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03489" y="514350"/>
            <a:ext cx="774954" cy="4114800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51" y="514350"/>
            <a:ext cx="5982566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>
                <a:solidFill>
                  <a:srgbClr val="595959"/>
                </a:solidFill>
              </a:rPr>
              <a:pPr/>
              <a:t>7/25/16</a:t>
            </a:fld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>
                <a:solidFill>
                  <a:srgbClr val="595959"/>
                </a:solidFill>
              </a:rPr>
              <a:pPr/>
              <a:t>‹#›</a:t>
            </a:fld>
            <a:endParaRPr lang="en-US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287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>
                <a:solidFill>
                  <a:srgbClr val="595959"/>
                </a:solidFill>
              </a:rPr>
              <a:pPr/>
              <a:t>7/25/16</a:t>
            </a:fld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>
                <a:solidFill>
                  <a:srgbClr val="595959"/>
                </a:solidFill>
              </a:rPr>
              <a:pPr/>
              <a:t>‹#›</a:t>
            </a:fld>
            <a:endParaRPr lang="en-US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096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4905377" y="0"/>
            <a:ext cx="4238622" cy="51435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595959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4692653" y="0"/>
            <a:ext cx="1254127" cy="51435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595959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4546602" y="0"/>
            <a:ext cx="1146174" cy="51435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595959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551" y="1405188"/>
            <a:ext cx="3840480" cy="1920240"/>
          </a:xfrm>
        </p:spPr>
        <p:txBody>
          <a:bodyPr anchor="b">
            <a:normAutofit/>
          </a:bodyPr>
          <a:lstStyle>
            <a:lvl1pPr algn="l">
              <a:defRPr sz="3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1" y="3429000"/>
            <a:ext cx="3840480" cy="1200150"/>
          </a:xfrm>
        </p:spPr>
        <p:txBody>
          <a:bodyPr/>
          <a:lstStyle>
            <a:lvl1pPr marL="0" indent="0" algn="l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40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5057784" y="0"/>
            <a:ext cx="4086223" cy="51435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274313">
            <a:noAutofit/>
          </a:bodyPr>
          <a:lstStyle>
            <a:lvl1pPr marL="0" indent="0" algn="ctr">
              <a:buNone/>
              <a:defRPr sz="2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Instructional Text"/>
          <p:cNvSpPr/>
          <p:nvPr/>
        </p:nvSpPr>
        <p:spPr>
          <a:xfrm>
            <a:off x="9258300" y="0"/>
            <a:ext cx="971550" cy="51435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9" tIns="34289" rIns="68579" bIns="3428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sz="900" b="1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NOTE: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sz="9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</p:spTree>
    <p:extLst>
      <p:ext uri="{BB962C8B-B14F-4D97-AF65-F5344CB8AC3E}">
        <p14:creationId xmlns:p14="http://schemas.microsoft.com/office/powerpoint/2010/main" val="120075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7_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4905377" y="0"/>
            <a:ext cx="4238622" cy="51435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595959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4692653" y="0"/>
            <a:ext cx="1254127" cy="51435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595959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4546602" y="0"/>
            <a:ext cx="1146174" cy="51435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595959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551" y="1405188"/>
            <a:ext cx="3840480" cy="1920240"/>
          </a:xfrm>
        </p:spPr>
        <p:txBody>
          <a:bodyPr anchor="b">
            <a:normAutofit/>
          </a:bodyPr>
          <a:lstStyle>
            <a:lvl1pPr algn="l">
              <a:defRPr sz="3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1" y="3429000"/>
            <a:ext cx="3840480" cy="1200150"/>
          </a:xfrm>
        </p:spPr>
        <p:txBody>
          <a:bodyPr/>
          <a:lstStyle>
            <a:lvl1pPr marL="0" indent="0" algn="l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40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5057784" y="0"/>
            <a:ext cx="4086223" cy="51435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274313">
            <a:noAutofit/>
          </a:bodyPr>
          <a:lstStyle>
            <a:lvl1pPr marL="0" indent="0" algn="ctr">
              <a:buNone/>
              <a:defRPr sz="2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Instructional Text"/>
          <p:cNvSpPr/>
          <p:nvPr/>
        </p:nvSpPr>
        <p:spPr>
          <a:xfrm>
            <a:off x="9258300" y="0"/>
            <a:ext cx="971550" cy="51435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9" tIns="34289" rIns="68579" bIns="3428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sz="900" b="1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NOTE: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sz="9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</p:spTree>
    <p:extLst>
      <p:ext uri="{BB962C8B-B14F-4D97-AF65-F5344CB8AC3E}">
        <p14:creationId xmlns:p14="http://schemas.microsoft.com/office/powerpoint/2010/main" val="154036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4905377" y="0"/>
            <a:ext cx="4238622" cy="51435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595959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4692653" y="0"/>
            <a:ext cx="1254127" cy="51435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595959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4546602" y="0"/>
            <a:ext cx="1146174" cy="51435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595959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551" y="1405188"/>
            <a:ext cx="3840480" cy="1920240"/>
          </a:xfrm>
        </p:spPr>
        <p:txBody>
          <a:bodyPr anchor="b">
            <a:normAutofit/>
          </a:bodyPr>
          <a:lstStyle>
            <a:lvl1pPr algn="l">
              <a:defRPr sz="3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1" y="3429000"/>
            <a:ext cx="3840480" cy="1200150"/>
          </a:xfrm>
        </p:spPr>
        <p:txBody>
          <a:bodyPr/>
          <a:lstStyle>
            <a:lvl1pPr marL="0" indent="0" algn="l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40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5057784" y="0"/>
            <a:ext cx="4086223" cy="51435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274313">
            <a:noAutofit/>
          </a:bodyPr>
          <a:lstStyle>
            <a:lvl1pPr marL="0" indent="0" algn="ctr">
              <a:buNone/>
              <a:defRPr sz="2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Instructional Text"/>
          <p:cNvSpPr/>
          <p:nvPr/>
        </p:nvSpPr>
        <p:spPr>
          <a:xfrm>
            <a:off x="9258300" y="0"/>
            <a:ext cx="971550" cy="51435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9" tIns="34289" rIns="68579" bIns="3428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sz="900" b="1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NOTE: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sz="9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</p:spTree>
    <p:extLst>
      <p:ext uri="{BB962C8B-B14F-4D97-AF65-F5344CB8AC3E}">
        <p14:creationId xmlns:p14="http://schemas.microsoft.com/office/powerpoint/2010/main" val="3243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5_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4905377" y="0"/>
            <a:ext cx="4238622" cy="51435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595959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4692653" y="0"/>
            <a:ext cx="1254127" cy="51435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CC0066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595959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4546602" y="0"/>
            <a:ext cx="1146174" cy="51435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595959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551" y="1405188"/>
            <a:ext cx="3840480" cy="1920240"/>
          </a:xfrm>
        </p:spPr>
        <p:txBody>
          <a:bodyPr anchor="b">
            <a:normAutofit/>
          </a:bodyPr>
          <a:lstStyle>
            <a:lvl1pPr algn="l">
              <a:defRPr sz="3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1" y="3429000"/>
            <a:ext cx="3840480" cy="1200150"/>
          </a:xfrm>
        </p:spPr>
        <p:txBody>
          <a:bodyPr/>
          <a:lstStyle>
            <a:lvl1pPr marL="0" indent="0" algn="l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40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5057784" y="0"/>
            <a:ext cx="4086223" cy="51435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274313">
            <a:noAutofit/>
          </a:bodyPr>
          <a:lstStyle>
            <a:lvl1pPr marL="0" indent="0" algn="ctr">
              <a:buNone/>
              <a:defRPr sz="2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Instructional Text"/>
          <p:cNvSpPr/>
          <p:nvPr/>
        </p:nvSpPr>
        <p:spPr>
          <a:xfrm>
            <a:off x="9258300" y="0"/>
            <a:ext cx="971550" cy="51435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9" tIns="34289" rIns="68579" bIns="3428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sz="900" b="1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NOTE: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sz="9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</p:spTree>
    <p:extLst>
      <p:ext uri="{BB962C8B-B14F-4D97-AF65-F5344CB8AC3E}">
        <p14:creationId xmlns:p14="http://schemas.microsoft.com/office/powerpoint/2010/main" val="2289797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4905377" y="0"/>
            <a:ext cx="4238622" cy="51435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595959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4692653" y="0"/>
            <a:ext cx="1254127" cy="51435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595959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4546602" y="0"/>
            <a:ext cx="1146174" cy="51435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595959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551" y="1405188"/>
            <a:ext cx="3840480" cy="1920240"/>
          </a:xfrm>
        </p:spPr>
        <p:txBody>
          <a:bodyPr anchor="b">
            <a:normAutofit/>
          </a:bodyPr>
          <a:lstStyle>
            <a:lvl1pPr algn="l">
              <a:defRPr sz="3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1" y="3429000"/>
            <a:ext cx="3840480" cy="1200150"/>
          </a:xfrm>
        </p:spPr>
        <p:txBody>
          <a:bodyPr/>
          <a:lstStyle>
            <a:lvl1pPr marL="0" indent="0" algn="l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40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5057784" y="0"/>
            <a:ext cx="4086223" cy="51435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274313">
            <a:noAutofit/>
          </a:bodyPr>
          <a:lstStyle>
            <a:lvl1pPr marL="0" indent="0" algn="ctr">
              <a:buNone/>
              <a:defRPr sz="2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Instructional Text"/>
          <p:cNvSpPr/>
          <p:nvPr/>
        </p:nvSpPr>
        <p:spPr>
          <a:xfrm>
            <a:off x="9258300" y="0"/>
            <a:ext cx="971550" cy="51435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9" tIns="34289" rIns="68579" bIns="3428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sz="900" b="1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NOTE: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sz="9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</p:spTree>
    <p:extLst>
      <p:ext uri="{BB962C8B-B14F-4D97-AF65-F5344CB8AC3E}">
        <p14:creationId xmlns:p14="http://schemas.microsoft.com/office/powerpoint/2010/main" val="3168013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6_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4905377" y="0"/>
            <a:ext cx="4238622" cy="51435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595959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4692653" y="0"/>
            <a:ext cx="1254127" cy="51435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595959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4546602" y="0"/>
            <a:ext cx="1146174" cy="51435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595959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551" y="1405188"/>
            <a:ext cx="3840480" cy="1920240"/>
          </a:xfrm>
        </p:spPr>
        <p:txBody>
          <a:bodyPr anchor="b">
            <a:normAutofit/>
          </a:bodyPr>
          <a:lstStyle>
            <a:lvl1pPr algn="l">
              <a:defRPr sz="3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1" y="3429000"/>
            <a:ext cx="3840480" cy="1200150"/>
          </a:xfrm>
        </p:spPr>
        <p:txBody>
          <a:bodyPr/>
          <a:lstStyle>
            <a:lvl1pPr marL="0" indent="0" algn="l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40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5057784" y="0"/>
            <a:ext cx="4086223" cy="51435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274313">
            <a:noAutofit/>
          </a:bodyPr>
          <a:lstStyle>
            <a:lvl1pPr marL="0" indent="0" algn="ctr">
              <a:buNone/>
              <a:defRPr sz="2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Instructional Text"/>
          <p:cNvSpPr/>
          <p:nvPr/>
        </p:nvSpPr>
        <p:spPr>
          <a:xfrm>
            <a:off x="9258300" y="0"/>
            <a:ext cx="971550" cy="51435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9" tIns="34289" rIns="68579" bIns="3428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sz="900" b="1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NOTE: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sz="9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</p:spTree>
    <p:extLst>
      <p:ext uri="{BB962C8B-B14F-4D97-AF65-F5344CB8AC3E}">
        <p14:creationId xmlns:p14="http://schemas.microsoft.com/office/powerpoint/2010/main" val="651770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0"/>
            <a:ext cx="9144000" cy="1028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28704"/>
            <a:ext cx="9144000" cy="6163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082258"/>
            <a:ext cx="9144000" cy="6163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550" y="191350"/>
            <a:ext cx="7200900" cy="777638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371600"/>
            <a:ext cx="7200900" cy="32575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43588" y="4781249"/>
            <a:ext cx="1110529" cy="20574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79A3335-6331-4872-A8B7-ECD55539F4D0}" type="datetimeFigureOut">
              <a:rPr lang="en-US" smtClean="0">
                <a:solidFill>
                  <a:srgbClr val="595959"/>
                </a:solidFill>
                <a:latin typeface="Georgia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7/25/16</a:t>
            </a:fld>
            <a:endParaRPr lang="en-US" dirty="0">
              <a:solidFill>
                <a:srgbClr val="595959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1550" y="4781249"/>
            <a:ext cx="4682402" cy="20574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595959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43750" y="4781249"/>
            <a:ext cx="1028700" cy="20574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7F8E3F6-DE14-48B2-B2BC-6FABA9630FB8}" type="slidenum">
              <a:rPr lang="en-US" smtClean="0">
                <a:solidFill>
                  <a:srgbClr val="595959"/>
                </a:solidFill>
                <a:latin typeface="Georgia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595959"/>
              </a:solidFill>
              <a:latin typeface="Georgia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063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68580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17220" indent="-171450" algn="l" defTabSz="6858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indent="-171450" algn="l" defTabSz="6858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94410" indent="-171450" algn="l" defTabSz="6858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165860" indent="-171450" algn="l" defTabSz="6858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" indent="-171450" algn="l" defTabSz="6858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71450" algn="l" defTabSz="6858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680210" indent="-171450" algn="l" defTabSz="6858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6" Type="http://schemas.openxmlformats.org/officeDocument/2006/relationships/image" Target="../media/image6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5"/>
          <p:cNvSpPr>
            <a:spLocks noGrp="1"/>
          </p:cNvSpPr>
          <p:nvPr>
            <p:ph type="ctrTitle"/>
          </p:nvPr>
        </p:nvSpPr>
        <p:spPr>
          <a:xfrm>
            <a:off x="0" y="1582942"/>
            <a:ext cx="5334000" cy="13868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National Evaluation System </a:t>
            </a:r>
            <a:br>
              <a:rPr lang="en-US" dirty="0" smtClean="0"/>
            </a:br>
            <a:r>
              <a:rPr lang="en-US" dirty="0" smtClean="0"/>
              <a:t>for health Technology (NEST):</a:t>
            </a:r>
            <a:br>
              <a:rPr lang="en-US" dirty="0" smtClean="0"/>
            </a:br>
            <a:r>
              <a:rPr lang="en-US" dirty="0" smtClean="0"/>
              <a:t>The role of registries and Unique Device Identification (UDI)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57200" y="3257550"/>
            <a:ext cx="3840480" cy="533400"/>
          </a:xfrm>
        </p:spPr>
        <p:txBody>
          <a:bodyPr>
            <a:noAutofit/>
          </a:bodyPr>
          <a:lstStyle/>
          <a:p>
            <a:r>
              <a:rPr lang="en-US" i="1" dirty="0" smtClean="0"/>
              <a:t>Clearly identifying a device as part of real-world evidence </a:t>
            </a:r>
            <a:endParaRPr lang="en-US" i="1" dirty="0"/>
          </a:p>
          <a:p>
            <a:r>
              <a:rPr lang="en-US" sz="1600" dirty="0" smtClean="0"/>
              <a:t>Terrie. L. Reed, MS Industrial Engineering</a:t>
            </a:r>
          </a:p>
          <a:p>
            <a:r>
              <a:rPr lang="en-US" sz="1600" dirty="0" smtClean="0"/>
              <a:t>Senior Advisor for UDI Adoption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4767267"/>
            <a:ext cx="2133600" cy="274637"/>
          </a:xfrm>
        </p:spPr>
        <p:txBody>
          <a:bodyPr>
            <a:normAutofit/>
          </a:bodyPr>
          <a:lstStyle/>
          <a:p>
            <a:pPr>
              <a:defRPr/>
            </a:pPr>
            <a:fld id="{5AC006D8-E935-46DB-8834-E641EB18F4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Picture Placeholder 13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08" r="2370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0851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UDI System Success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340" y="1200150"/>
            <a:ext cx="8978660" cy="33337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Interoperability  </a:t>
            </a:r>
          </a:p>
          <a:p>
            <a:pPr marL="0" indent="0" algn="ctr">
              <a:buNone/>
            </a:pPr>
            <a:r>
              <a:rPr lang="en-US" sz="2800" dirty="0" smtClean="0"/>
              <a:t>Identifier used across data sources</a:t>
            </a:r>
          </a:p>
          <a:p>
            <a:pPr marL="0" indent="0" algn="ctr">
              <a:buNone/>
            </a:pPr>
            <a:r>
              <a:rPr lang="en-US" sz="2800" dirty="0" smtClean="0"/>
              <a:t>http://accessgudid.nlm.nih.gov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56615655"/>
              </p:ext>
            </p:extLst>
          </p:nvPr>
        </p:nvGraphicFramePr>
        <p:xfrm>
          <a:off x="1524000" y="2800350"/>
          <a:ext cx="5920292" cy="220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07031"/>
            <a:ext cx="8686800" cy="3489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556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rgbClr val="FFFFFF"/>
                </a:solidFill>
                <a:effectLst/>
              </a:rPr>
              <a:t>CDRH 2016-2017  </a:t>
            </a:r>
            <a:br>
              <a:rPr lang="en-US" dirty="0" smtClean="0">
                <a:solidFill>
                  <a:srgbClr val="FFFFFF"/>
                </a:solidFill>
                <a:effectLst/>
              </a:rPr>
            </a:br>
            <a:r>
              <a:rPr lang="en-US" dirty="0" smtClean="0">
                <a:solidFill>
                  <a:srgbClr val="FFFFFF"/>
                </a:solidFill>
                <a:effectLst/>
              </a:rPr>
              <a:t>Strategic Priority</a:t>
            </a:r>
            <a:endParaRPr lang="en-US" dirty="0">
              <a:solidFill>
                <a:srgbClr val="FFFFFF"/>
              </a:solidFill>
              <a:effectLst/>
            </a:endParaRPr>
          </a:p>
        </p:txBody>
      </p:sp>
      <p:sp>
        <p:nvSpPr>
          <p:cNvPr id="15368" name="TextBox 4"/>
          <p:cNvSpPr txBox="1">
            <a:spLocks noChangeArrowheads="1"/>
          </p:cNvSpPr>
          <p:nvPr/>
        </p:nvSpPr>
        <p:spPr bwMode="auto">
          <a:xfrm>
            <a:off x="228600" y="1193840"/>
            <a:ext cx="495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40000"/>
              </a:spcBef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40000"/>
              </a:spcBef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40000"/>
              </a:spcBef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40000"/>
              </a:spcBef>
              <a:buBlip>
                <a:blip r:embed="rId2"/>
              </a:buBlip>
              <a:defRPr sz="16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40000"/>
              </a:spcBef>
              <a:buBlip>
                <a:blip r:embed="rId2"/>
              </a:buBlip>
              <a:defRPr sz="16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C000"/>
                </a:solidFill>
              </a:rPr>
              <a:t>Access:</a:t>
            </a:r>
            <a:endParaRPr lang="en-US" altLang="en-US" sz="2800" b="1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842596"/>
            <a:ext cx="8686800" cy="2677656"/>
          </a:xfrm>
          <a:prstGeom prst="rect">
            <a:avLst/>
          </a:prstGeom>
          <a:solidFill>
            <a:srgbClr val="00206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By December 31, 2016, gain access to 25 million electronic patient records (from national and international clinical registries, claims data, and EHRs) with device identification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By December 31, 2017, gain access to 100 million electronic patient records with device </a:t>
            </a: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identification</a:t>
            </a:r>
            <a:endParaRPr lang="en-US" sz="28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4790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rgbClr val="FFFFFF"/>
                </a:solidFill>
                <a:effectLst/>
              </a:rPr>
              <a:t>CDRH 2016-2017  </a:t>
            </a:r>
            <a:br>
              <a:rPr lang="en-US" dirty="0" smtClean="0">
                <a:solidFill>
                  <a:srgbClr val="FFFFFF"/>
                </a:solidFill>
                <a:effectLst/>
              </a:rPr>
            </a:br>
            <a:r>
              <a:rPr lang="en-US" dirty="0" smtClean="0">
                <a:solidFill>
                  <a:srgbClr val="FFFFFF"/>
                </a:solidFill>
                <a:effectLst/>
              </a:rPr>
              <a:t>Strategic Priority</a:t>
            </a:r>
            <a:endParaRPr lang="en-US" dirty="0">
              <a:solidFill>
                <a:srgbClr val="FFFFFF"/>
              </a:solidFill>
              <a:effectLst/>
            </a:endParaRPr>
          </a:p>
        </p:txBody>
      </p:sp>
      <p:sp>
        <p:nvSpPr>
          <p:cNvPr id="15368" name="TextBox 4"/>
          <p:cNvSpPr txBox="1">
            <a:spLocks noChangeArrowheads="1"/>
          </p:cNvSpPr>
          <p:nvPr/>
        </p:nvSpPr>
        <p:spPr bwMode="auto">
          <a:xfrm>
            <a:off x="205932" y="1197396"/>
            <a:ext cx="495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40000"/>
              </a:spcBef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40000"/>
              </a:spcBef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40000"/>
              </a:spcBef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40000"/>
              </a:spcBef>
              <a:buBlip>
                <a:blip r:embed="rId2"/>
              </a:buBlip>
              <a:defRPr sz="16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40000"/>
              </a:spcBef>
              <a:buBlip>
                <a:blip r:embed="rId2"/>
              </a:buBlip>
              <a:defRPr sz="16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C000"/>
                </a:solidFill>
              </a:rPr>
              <a:t>Use:</a:t>
            </a:r>
            <a:endParaRPr lang="en-US" altLang="en-US" sz="2800" b="1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932" y="1720616"/>
            <a:ext cx="8785668" cy="3108543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By December 31, 2016, increase by 40 percent the number of premarket and </a:t>
            </a:r>
            <a:r>
              <a:rPr lang="en-US" sz="2800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postmarket</a:t>
            </a:r>
            <a:r>
              <a:rPr lang="en-US" sz="2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regulatory decisions that leverage real-world evidence. (compared to FY2015 baseline)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By December 31, 2017, increase by 100 percent the number of premarket and postmarket regulatory decisions that leverage real-world </a:t>
            </a: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evidence.</a:t>
            </a:r>
            <a:endParaRPr lang="en-US" sz="28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9494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rgbClr val="FFFFFF"/>
                </a:solidFill>
                <a:effectLst/>
              </a:rPr>
              <a:t>CDRH 2016-2017 Strategic Priority</a:t>
            </a:r>
            <a:endParaRPr lang="en-US" sz="3600" dirty="0">
              <a:solidFill>
                <a:srgbClr val="FFFFFF"/>
              </a:solidFill>
              <a:effectLst/>
            </a:endParaRPr>
          </a:p>
        </p:txBody>
      </p:sp>
      <p:sp>
        <p:nvSpPr>
          <p:cNvPr id="15368" name="TextBox 4"/>
          <p:cNvSpPr txBox="1">
            <a:spLocks noChangeArrowheads="1"/>
          </p:cNvSpPr>
          <p:nvPr/>
        </p:nvSpPr>
        <p:spPr bwMode="auto">
          <a:xfrm>
            <a:off x="762000" y="1326327"/>
            <a:ext cx="7315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40000"/>
              </a:spcBef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40000"/>
              </a:spcBef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40000"/>
              </a:spcBef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40000"/>
              </a:spcBef>
              <a:buBlip>
                <a:blip r:embed="rId2"/>
              </a:buBlip>
              <a:defRPr sz="16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40000"/>
              </a:spcBef>
              <a:buBlip>
                <a:blip r:embed="rId2"/>
              </a:buBlip>
              <a:defRPr sz="16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solidFill>
                  <a:schemeClr val="tx2"/>
                </a:solidFill>
              </a:rPr>
              <a:t>Establish a National Evaluation System for Medical Devices</a:t>
            </a:r>
            <a:endParaRPr lang="en-US" altLang="en-US" sz="2800" b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5494" y="2571750"/>
            <a:ext cx="8610600" cy="1938992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028700" indent="-1028700"/>
            <a:r>
              <a:rPr lang="en-US" sz="3600" b="1" dirty="0">
                <a:solidFill>
                  <a:schemeClr val="bg1"/>
                </a:solidFill>
              </a:rPr>
              <a:t>GOAL:  </a:t>
            </a:r>
            <a:r>
              <a:rPr lang="en-US" sz="3600" b="1" dirty="0" smtClean="0">
                <a:solidFill>
                  <a:schemeClr val="bg1"/>
                </a:solidFill>
                <a:latin typeface="+mn-lt"/>
              </a:rPr>
              <a:t>ACCESS</a:t>
            </a:r>
            <a:r>
              <a:rPr lang="en-US" sz="28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+mn-lt"/>
              </a:rPr>
              <a:t>and </a:t>
            </a:r>
            <a:r>
              <a:rPr lang="en-US" sz="3600" b="1" dirty="0">
                <a:solidFill>
                  <a:schemeClr val="bg1"/>
                </a:solidFill>
                <a:latin typeface="+mn-lt"/>
              </a:rPr>
              <a:t>USE</a:t>
            </a:r>
            <a:r>
              <a:rPr lang="en-US" sz="2800" b="1" dirty="0">
                <a:solidFill>
                  <a:schemeClr val="bg1"/>
                </a:solidFill>
                <a:latin typeface="+mn-lt"/>
              </a:rPr>
              <a:t> of </a:t>
            </a:r>
            <a:endParaRPr lang="en-US" sz="2800" b="1" dirty="0" smtClean="0">
              <a:solidFill>
                <a:schemeClr val="bg1"/>
              </a:solidFill>
              <a:latin typeface="+mn-lt"/>
            </a:endParaRPr>
          </a:p>
          <a:p>
            <a:pPr marL="1028700" indent="-1028700"/>
            <a:r>
              <a:rPr lang="en-US" sz="2800" b="1" dirty="0">
                <a:solidFill>
                  <a:schemeClr val="bg1"/>
                </a:solidFill>
              </a:rPr>
              <a:t>	</a:t>
            </a:r>
            <a:r>
              <a:rPr lang="en-US" sz="2800" b="1" dirty="0" smtClean="0">
                <a:solidFill>
                  <a:srgbClr val="00B050"/>
                </a:solidFill>
                <a:latin typeface="+mn-lt"/>
              </a:rPr>
              <a:t>Real-World Evidence </a:t>
            </a:r>
          </a:p>
          <a:p>
            <a:pPr marL="1028700" indent="-1028700"/>
            <a:r>
              <a:rPr lang="en-US" sz="2800" b="1" dirty="0" smtClean="0">
                <a:solidFill>
                  <a:schemeClr val="bg1"/>
                </a:solidFill>
                <a:latin typeface="+mn-lt"/>
              </a:rPr>
              <a:t>	To Support </a:t>
            </a:r>
            <a:r>
              <a:rPr lang="en-US" sz="2800" b="1" dirty="0" smtClean="0">
                <a:solidFill>
                  <a:schemeClr val="accent3"/>
                </a:solidFill>
                <a:latin typeface="+mn-lt"/>
              </a:rPr>
              <a:t>Regulatory Decision Making</a:t>
            </a:r>
            <a:endParaRPr lang="en-US" sz="2800" dirty="0">
              <a:solidFill>
                <a:schemeClr val="accent3"/>
              </a:solidFill>
              <a:latin typeface="+mn-lt"/>
            </a:endParaRPr>
          </a:p>
          <a:p>
            <a:endParaRPr lang="en-US" sz="28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42439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TextBox 4"/>
          <p:cNvSpPr txBox="1">
            <a:spLocks noChangeArrowheads="1"/>
          </p:cNvSpPr>
          <p:nvPr/>
        </p:nvSpPr>
        <p:spPr bwMode="auto">
          <a:xfrm>
            <a:off x="304800" y="1276350"/>
            <a:ext cx="7391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40000"/>
              </a:spcBef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40000"/>
              </a:spcBef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40000"/>
              </a:spcBef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40000"/>
              </a:spcBef>
              <a:buBlip>
                <a:blip r:embed="rId2"/>
              </a:buBlip>
              <a:defRPr sz="16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40000"/>
              </a:spcBef>
              <a:buBlip>
                <a:blip r:embed="rId2"/>
              </a:buBlip>
              <a:defRPr sz="16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u="sng" dirty="0" smtClean="0">
                <a:solidFill>
                  <a:srgbClr val="002060"/>
                </a:solidFill>
              </a:rPr>
              <a:t>Access to </a:t>
            </a:r>
            <a:r>
              <a:rPr lang="en-US" altLang="en-US" sz="2800" b="1" dirty="0" smtClean="0">
                <a:solidFill>
                  <a:srgbClr val="002060"/>
                </a:solidFill>
              </a:rPr>
              <a:t>Real World Evidence:</a:t>
            </a:r>
            <a:endParaRPr lang="en-US" altLang="en-US" sz="28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266950"/>
            <a:ext cx="8458200" cy="138499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Electronic </a:t>
            </a:r>
            <a:r>
              <a:rPr lang="en-US" sz="2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patient records </a:t>
            </a: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from </a:t>
            </a:r>
            <a:r>
              <a:rPr lang="en-US" sz="28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national and international clinical registries, claims data, and </a:t>
            </a: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EHRs</a:t>
            </a:r>
            <a:endParaRPr lang="en-US" sz="28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rgbClr val="FFFFFF"/>
                </a:solidFill>
                <a:effectLst/>
              </a:rPr>
              <a:t>CDRH 2016-2017 Strategic Priority</a:t>
            </a:r>
            <a:endParaRPr lang="en-US" sz="3600" dirty="0">
              <a:solidFill>
                <a:srgbClr val="FFFF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4790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TextBox 4"/>
          <p:cNvSpPr txBox="1">
            <a:spLocks noChangeArrowheads="1"/>
          </p:cNvSpPr>
          <p:nvPr/>
        </p:nvSpPr>
        <p:spPr bwMode="auto">
          <a:xfrm>
            <a:off x="222069" y="1186638"/>
            <a:ext cx="62549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40000"/>
              </a:spcBef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40000"/>
              </a:spcBef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40000"/>
              </a:spcBef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40000"/>
              </a:spcBef>
              <a:buBlip>
                <a:blip r:embed="rId2"/>
              </a:buBlip>
              <a:defRPr sz="16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40000"/>
              </a:spcBef>
              <a:buBlip>
                <a:blip r:embed="rId2"/>
              </a:buBlip>
              <a:defRPr sz="16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Blip>
                <a:blip r:embed="rId2"/>
              </a:buBlip>
              <a:defRPr sz="16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u="sng" dirty="0" smtClean="0">
                <a:solidFill>
                  <a:srgbClr val="002060"/>
                </a:solidFill>
              </a:rPr>
              <a:t>Use of </a:t>
            </a:r>
            <a:r>
              <a:rPr lang="en-US" altLang="en-US" sz="2800" b="1" dirty="0" smtClean="0">
                <a:solidFill>
                  <a:srgbClr val="002060"/>
                </a:solidFill>
              </a:rPr>
              <a:t>Real World Evidence:</a:t>
            </a:r>
            <a:endParaRPr lang="en-US" altLang="en-US" sz="28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2527" y="2038350"/>
            <a:ext cx="8610600" cy="267765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+mn-lt"/>
              </a:rPr>
              <a:t>Satisfying post-market data requirements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+mn-lt"/>
              </a:rPr>
              <a:t>Expansion of label/indications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+mn-lt"/>
              </a:rPr>
              <a:t>Identifying and clarifying potential safety signals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C000"/>
                </a:solidFill>
              </a:rPr>
              <a:t>Leveraging </a:t>
            </a:r>
            <a:r>
              <a:rPr lang="en-US" sz="2800" dirty="0" smtClean="0">
                <a:solidFill>
                  <a:srgbClr val="FFC000"/>
                </a:solidFill>
              </a:rPr>
              <a:t>current registry infrastructures to </a:t>
            </a:r>
            <a:r>
              <a:rPr lang="en-US" sz="2800" dirty="0">
                <a:solidFill>
                  <a:srgbClr val="FFC000"/>
                </a:solidFill>
              </a:rPr>
              <a:t>study iterative improvements to  approved </a:t>
            </a:r>
            <a:r>
              <a:rPr lang="en-US" sz="2800" dirty="0" smtClean="0">
                <a:solidFill>
                  <a:srgbClr val="FFC000"/>
                </a:solidFill>
              </a:rPr>
              <a:t>devices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133350"/>
            <a:ext cx="7200900" cy="777638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3600" dirty="0" smtClean="0">
                <a:solidFill>
                  <a:srgbClr val="FFFFFF"/>
                </a:solidFill>
              </a:rPr>
              <a:t>CDRH 2016-2017 Strategic Priority</a:t>
            </a:r>
            <a:endParaRPr lang="en-US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703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277448" y="361950"/>
            <a:ext cx="8637951" cy="491729"/>
          </a:xfrm>
        </p:spPr>
        <p:txBody>
          <a:bodyPr>
            <a:noAutofit/>
          </a:bodyPr>
          <a:lstStyle/>
          <a:p>
            <a:pPr algn="ctr"/>
            <a:r>
              <a:rPr lang="en-US" altLang="en-US" sz="3200" dirty="0">
                <a:solidFill>
                  <a:srgbClr val="FFFFFF"/>
                </a:solidFill>
              </a:rPr>
              <a:t>Device Registry </a:t>
            </a:r>
            <a:r>
              <a:rPr lang="en-US" altLang="en-US" sz="3200" dirty="0" smtClean="0">
                <a:solidFill>
                  <a:srgbClr val="FFFFFF"/>
                </a:solidFill>
              </a:rPr>
              <a:t>Data: 5 </a:t>
            </a:r>
            <a:r>
              <a:rPr lang="en-US" altLang="en-US" sz="3200" dirty="0">
                <a:solidFill>
                  <a:srgbClr val="FFFFFF"/>
                </a:solidFill>
              </a:rPr>
              <a:t>General Domains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00150"/>
            <a:ext cx="8915400" cy="3657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dirty="0" smtClean="0">
                <a:solidFill>
                  <a:schemeClr val="tx1">
                    <a:lumMod val="75000"/>
                  </a:schemeClr>
                </a:solidFill>
              </a:rPr>
              <a:t>Indications for the procedure</a:t>
            </a:r>
          </a:p>
          <a:p>
            <a:pPr>
              <a:defRPr/>
            </a:pPr>
            <a:r>
              <a:rPr lang="en-US" sz="3200" dirty="0" smtClean="0">
                <a:solidFill>
                  <a:schemeClr val="tx1">
                    <a:lumMod val="75000"/>
                  </a:schemeClr>
                </a:solidFill>
              </a:rPr>
              <a:t>Patient characteristics  </a:t>
            </a:r>
          </a:p>
          <a:p>
            <a:pPr>
              <a:defRPr/>
            </a:pPr>
            <a:r>
              <a:rPr lang="en-US" sz="3200" dirty="0" smtClean="0">
                <a:solidFill>
                  <a:schemeClr val="tx1">
                    <a:lumMod val="75000"/>
                  </a:schemeClr>
                </a:solidFill>
              </a:rPr>
              <a:t>Procedural or treatment details</a:t>
            </a:r>
          </a:p>
          <a:p>
            <a:pPr>
              <a:defRPr/>
            </a:pPr>
            <a:r>
              <a:rPr lang="en-US" sz="3200" b="1" dirty="0" smtClean="0">
                <a:solidFill>
                  <a:srgbClr val="002060"/>
                </a:solidFill>
              </a:rPr>
              <a:t>Device details - USE Unique Device Identifier </a:t>
            </a:r>
          </a:p>
          <a:p>
            <a:pPr>
              <a:defRPr/>
            </a:pPr>
            <a:r>
              <a:rPr lang="en-US" sz="3200" dirty="0" smtClean="0">
                <a:solidFill>
                  <a:schemeClr val="tx1">
                    <a:lumMod val="75000"/>
                  </a:schemeClr>
                </a:solidFill>
              </a:rPr>
              <a:t>Patient outcomes</a:t>
            </a:r>
            <a:endParaRPr lang="en-US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42EE547E-733A-4C98-986C-F4A13849520C}" type="slidenum">
              <a:rPr lang="en-US" altLang="en-US" sz="900" smtClean="0">
                <a:solidFill>
                  <a:srgbClr val="FFFF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5</a:t>
            </a:fld>
            <a:endParaRPr lang="en-US" altLang="en-US" sz="9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76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133350"/>
            <a:ext cx="3276600" cy="777638"/>
          </a:xfrm>
        </p:spPr>
        <p:txBody>
          <a:bodyPr>
            <a:noAutofit/>
          </a:bodyPr>
          <a:lstStyle/>
          <a:p>
            <a:r>
              <a:rPr lang="en-US" sz="3600" dirty="0" smtClean="0"/>
              <a:t>What is UDI?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14" y="3501450"/>
            <a:ext cx="3627120" cy="533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79" y="4197784"/>
            <a:ext cx="3447601" cy="8619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606872"/>
            <a:ext cx="2978304" cy="178698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616824" y="4367124"/>
            <a:ext cx="4419600" cy="5232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accessgudid.nlm.nih.gov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02380" y="1657350"/>
            <a:ext cx="1226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sz="half" idx="1"/>
          </p:nvPr>
        </p:nvSpPr>
        <p:spPr>
          <a:xfrm>
            <a:off x="92148" y="1123950"/>
            <a:ext cx="4167431" cy="1446550"/>
          </a:xfrm>
          <a:ln w="38100">
            <a:solidFill>
              <a:schemeClr val="bg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2200" dirty="0">
                <a:solidFill>
                  <a:srgbClr val="FF0000"/>
                </a:solidFill>
              </a:rPr>
              <a:t>UDI </a:t>
            </a:r>
            <a:r>
              <a:rPr lang="en-US" altLang="en-US" sz="2200" dirty="0" smtClean="0">
                <a:solidFill>
                  <a:srgbClr val="FF0000"/>
                </a:solidFill>
              </a:rPr>
              <a:t>requirement </a:t>
            </a:r>
            <a:r>
              <a:rPr lang="en-US" altLang="en-US" sz="2200" dirty="0">
                <a:solidFill>
                  <a:srgbClr val="FF0000"/>
                </a:solidFill>
              </a:rPr>
              <a:t>#1 </a:t>
            </a:r>
            <a:r>
              <a:rPr lang="en-US" altLang="en-US" sz="2200" b="1" i="1" dirty="0" smtClean="0"/>
              <a:t>Label of every medical device shall bear a unique device identifier (UDI)…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33" y="2639682"/>
            <a:ext cx="3196590" cy="731246"/>
          </a:xfrm>
          <a:prstGeom prst="rect">
            <a:avLst/>
          </a:prstGeom>
        </p:spPr>
      </p:pic>
      <p:sp>
        <p:nvSpPr>
          <p:cNvPr id="14" name="Content Placeholder 2"/>
          <p:cNvSpPr txBox="1">
            <a:spLocks/>
          </p:cNvSpPr>
          <p:nvPr/>
        </p:nvSpPr>
        <p:spPr>
          <a:xfrm>
            <a:off x="4724399" y="1160322"/>
            <a:ext cx="4312025" cy="1446550"/>
          </a:xfrm>
          <a:prstGeom prst="rect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68580" tIns="34290" rIns="68580" bIns="34290" rtlCol="0">
            <a:noAutofit/>
          </a:bodyPr>
          <a:lstStyle>
            <a:lvl1pPr marL="205740" indent="-20574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17220" indent="-17145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22960" indent="-17145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94410" indent="-17145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65860" indent="-17145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37310" indent="-17145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08760" indent="-17145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80210" indent="-17145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200" dirty="0">
                <a:solidFill>
                  <a:srgbClr val="FF0000"/>
                </a:solidFill>
              </a:rPr>
              <a:t>UDI </a:t>
            </a:r>
            <a:r>
              <a:rPr lang="en-US" altLang="en-US" sz="2200" dirty="0" smtClean="0">
                <a:solidFill>
                  <a:srgbClr val="FF0000"/>
                </a:solidFill>
              </a:rPr>
              <a:t>requirement </a:t>
            </a:r>
            <a:r>
              <a:rPr lang="en-US" altLang="en-US" sz="2200" dirty="0">
                <a:solidFill>
                  <a:srgbClr val="FF0000"/>
                </a:solidFill>
              </a:rPr>
              <a:t>#</a:t>
            </a:r>
            <a:r>
              <a:rPr lang="en-US" altLang="en-US" sz="2200" dirty="0" smtClean="0">
                <a:solidFill>
                  <a:srgbClr val="FF0000"/>
                </a:solidFill>
              </a:rPr>
              <a:t>2 </a:t>
            </a:r>
            <a:r>
              <a:rPr lang="en-US" altLang="en-US" sz="2200" b="1" i="1" dirty="0" smtClean="0"/>
              <a:t>UDI device labeler must </a:t>
            </a:r>
            <a:r>
              <a:rPr lang="en-US" altLang="en-US" sz="2200" b="1" i="1" dirty="0"/>
              <a:t>provide the information required </a:t>
            </a:r>
            <a:r>
              <a:rPr lang="en-US" altLang="en-US" sz="2200" b="1" i="1" dirty="0" smtClean="0"/>
              <a:t>for </a:t>
            </a:r>
            <a:r>
              <a:rPr lang="en-US" altLang="en-US" sz="2200" b="1" i="1" dirty="0"/>
              <a:t>each model or version…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840678" y="3501450"/>
            <a:ext cx="5150223" cy="92333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Link to RWE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75012" y="2266950"/>
            <a:ext cx="5150223" cy="92333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606,000+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3352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UDI vs. VIN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1023321" y="4153396"/>
            <a:ext cx="7467600" cy="359405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   Source: CDC/NCHS </a:t>
            </a:r>
            <a:r>
              <a:rPr lang="en-US" dirty="0"/>
              <a:t>National Hospital Discharge Survey, 2010</a:t>
            </a:r>
          </a:p>
        </p:txBody>
      </p:sp>
      <p:sp>
        <p:nvSpPr>
          <p:cNvPr id="5" name="Rectangle 4"/>
          <p:cNvSpPr/>
          <p:nvPr/>
        </p:nvSpPr>
        <p:spPr>
          <a:xfrm>
            <a:off x="1747220" y="4542400"/>
            <a:ext cx="6019800" cy="36908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 Source: </a:t>
            </a:r>
            <a:r>
              <a:rPr lang="en-US" dirty="0" err="1" smtClean="0"/>
              <a:t>WardsAuto</a:t>
            </a:r>
            <a:r>
              <a:rPr lang="en-US" dirty="0" smtClean="0"/>
              <a:t> - 2010 </a:t>
            </a:r>
            <a:r>
              <a:rPr lang="en-US" dirty="0"/>
              <a:t>New Vehicle Sales 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78011" y="361950"/>
            <a:ext cx="1524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2010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5654179" y="2217673"/>
            <a:ext cx="2279119" cy="372014"/>
            <a:chOff x="5635644" y="2554956"/>
            <a:chExt cx="2030023" cy="372014"/>
          </a:xfrm>
        </p:grpSpPr>
        <p:sp>
          <p:nvSpPr>
            <p:cNvPr id="16" name="TextBox 15"/>
            <p:cNvSpPr txBox="1"/>
            <p:nvPr/>
          </p:nvSpPr>
          <p:spPr>
            <a:xfrm>
              <a:off x="6679549" y="2554956"/>
              <a:ext cx="9861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Hondas</a:t>
              </a:r>
              <a:endPara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635644" y="2557638"/>
              <a:ext cx="12079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1,230,500 </a:t>
              </a:r>
              <a:r>
                <a:rPr lang="en-US" dirty="0" smtClean="0">
                  <a:solidFill>
                    <a:schemeClr val="tx2"/>
                  </a:solidFill>
                </a:rPr>
                <a:t> </a:t>
              </a:r>
              <a:endParaRPr lang="en-US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849919" y="2691667"/>
            <a:ext cx="2379681" cy="387927"/>
            <a:chOff x="5849919" y="3028950"/>
            <a:chExt cx="2379681" cy="387927"/>
          </a:xfrm>
        </p:grpSpPr>
        <p:sp>
          <p:nvSpPr>
            <p:cNvPr id="13" name="TextBox 12"/>
            <p:cNvSpPr txBox="1"/>
            <p:nvPr/>
          </p:nvSpPr>
          <p:spPr>
            <a:xfrm>
              <a:off x="5849919" y="3047545"/>
              <a:ext cx="12366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908,600</a:t>
              </a:r>
              <a:endPara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40829" y="3028950"/>
              <a:ext cx="13887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Nissans</a:t>
              </a:r>
              <a:endPara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849919" y="3180713"/>
            <a:ext cx="2836881" cy="369332"/>
            <a:chOff x="5913121" y="3517996"/>
            <a:chExt cx="2836881" cy="369332"/>
          </a:xfrm>
        </p:grpSpPr>
        <p:sp>
          <p:nvSpPr>
            <p:cNvPr id="19" name="TextBox 18"/>
            <p:cNvSpPr txBox="1"/>
            <p:nvPr/>
          </p:nvSpPr>
          <p:spPr>
            <a:xfrm>
              <a:off x="5913121" y="3517996"/>
              <a:ext cx="12366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358,500</a:t>
              </a:r>
              <a:endPara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904031" y="3517996"/>
              <a:ext cx="18459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Volkswagens</a:t>
              </a:r>
              <a:endPara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09600" y="2220355"/>
            <a:ext cx="4267200" cy="369332"/>
            <a:chOff x="609600" y="2557638"/>
            <a:chExt cx="4267200" cy="369332"/>
          </a:xfrm>
        </p:grpSpPr>
        <p:sp>
          <p:nvSpPr>
            <p:cNvPr id="21" name="TextBox 20"/>
            <p:cNvSpPr txBox="1"/>
            <p:nvPr/>
          </p:nvSpPr>
          <p:spPr>
            <a:xfrm>
              <a:off x="1752600" y="2557638"/>
              <a:ext cx="312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Cardiac Catheterizations</a:t>
              </a:r>
              <a:endPara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9600" y="2557638"/>
              <a:ext cx="13890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1,000,000 </a:t>
              </a:r>
              <a:r>
                <a:rPr lang="en-US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20719" y="2691667"/>
            <a:ext cx="3970468" cy="383221"/>
            <a:chOff x="820719" y="3028950"/>
            <a:chExt cx="3970468" cy="383221"/>
          </a:xfrm>
        </p:grpSpPr>
        <p:sp>
          <p:nvSpPr>
            <p:cNvPr id="25" name="TextBox 24"/>
            <p:cNvSpPr txBox="1"/>
            <p:nvPr/>
          </p:nvSpPr>
          <p:spPr>
            <a:xfrm>
              <a:off x="820719" y="3042839"/>
              <a:ext cx="12366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719,000</a:t>
              </a:r>
              <a:endPara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752600" y="3028950"/>
              <a:ext cx="30385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Total Knee </a:t>
              </a:r>
              <a:r>
                <a:rPr lang="en-US" b="1" dirty="0" err="1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Arthroplasties</a:t>
              </a:r>
              <a:endPara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820719" y="3160535"/>
            <a:ext cx="3706906" cy="389510"/>
            <a:chOff x="820719" y="3497818"/>
            <a:chExt cx="3706906" cy="389510"/>
          </a:xfrm>
        </p:grpSpPr>
        <p:sp>
          <p:nvSpPr>
            <p:cNvPr id="27" name="TextBox 26"/>
            <p:cNvSpPr txBox="1"/>
            <p:nvPr/>
          </p:nvSpPr>
          <p:spPr>
            <a:xfrm>
              <a:off x="820719" y="3517996"/>
              <a:ext cx="12366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332,000</a:t>
              </a:r>
              <a:endPara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752600" y="3497818"/>
              <a:ext cx="27750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Total Hip Replacements </a:t>
              </a:r>
              <a:endPara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61321" y="1351315"/>
            <a:ext cx="8229600" cy="556230"/>
            <a:chOff x="381000" y="1776740"/>
            <a:chExt cx="8229600" cy="556230"/>
          </a:xfrm>
        </p:grpSpPr>
        <p:grpSp>
          <p:nvGrpSpPr>
            <p:cNvPr id="39" name="Group 38"/>
            <p:cNvGrpSpPr/>
            <p:nvPr/>
          </p:nvGrpSpPr>
          <p:grpSpPr>
            <a:xfrm>
              <a:off x="381000" y="1776740"/>
              <a:ext cx="8229600" cy="556230"/>
              <a:chOff x="381000" y="1776740"/>
              <a:chExt cx="8229600" cy="556230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381000" y="1809750"/>
                <a:ext cx="39180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chemeClr val="bg2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Medical Procedures</a:t>
                </a:r>
                <a:endParaRPr lang="en-US" sz="2800" b="1" dirty="0">
                  <a:solidFill>
                    <a:schemeClr val="bg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334000" y="1776740"/>
                <a:ext cx="3276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chemeClr val="accent1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New Cars Sold</a:t>
                </a:r>
                <a:endParaRPr lang="en-US" sz="2800" b="1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4038600" y="1776740"/>
              <a:ext cx="15710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/>
                <a:t>1</a:t>
              </a:r>
              <a:endParaRPr lang="en-US" sz="1100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224893" y="1811478"/>
              <a:ext cx="15710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/>
                <a:t>2</a:t>
              </a:r>
              <a:endParaRPr lang="en-US" sz="1100" b="1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140646" y="4138691"/>
            <a:ext cx="1571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1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19200" y="4596140"/>
            <a:ext cx="1571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2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74046" y="4504154"/>
            <a:ext cx="1571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2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24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02180" y="2110085"/>
            <a:ext cx="4339650" cy="923330"/>
          </a:xfrm>
          <a:prstGeom prst="rect">
            <a:avLst/>
          </a:prstGeom>
          <a:solidFill>
            <a:srgbClr val="000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REFERENCE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635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9550"/>
            <a:ext cx="9144000" cy="777638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UDI</a:t>
            </a:r>
            <a:r>
              <a:rPr lang="en-US" sz="2800" dirty="0" smtClean="0"/>
              <a:t> =</a:t>
            </a:r>
            <a:r>
              <a:rPr lang="en-US" sz="2800" dirty="0" smtClean="0">
                <a:solidFill>
                  <a:srgbClr val="00B0F0"/>
                </a:solidFill>
              </a:rPr>
              <a:t>Device Identifier (DI) </a:t>
            </a:r>
            <a:r>
              <a:rPr lang="en-US" sz="2800" dirty="0" smtClean="0"/>
              <a:t>+ </a:t>
            </a:r>
            <a:r>
              <a:rPr lang="en-US" sz="2800" dirty="0" smtClean="0">
                <a:solidFill>
                  <a:srgbClr val="FFC000"/>
                </a:solidFill>
              </a:rPr>
              <a:t>Production Identifiers (PI)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123950"/>
            <a:ext cx="9141311" cy="4019550"/>
          </a:xfr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FontTx/>
              <a:buNone/>
              <a:defRPr/>
            </a:pPr>
            <a:r>
              <a:rPr lang="en-US" sz="2000" b="1" dirty="0">
                <a:solidFill>
                  <a:schemeClr val="tx2"/>
                </a:solidFill>
              </a:rPr>
              <a:t>Unique Device Identifier </a:t>
            </a:r>
            <a:r>
              <a:rPr lang="en-US" sz="2000" b="1" dirty="0" smtClean="0">
                <a:solidFill>
                  <a:schemeClr val="tx2"/>
                </a:solidFill>
              </a:rPr>
              <a:t>(UDI) </a:t>
            </a:r>
            <a:r>
              <a:rPr lang="en-US" dirty="0" smtClean="0">
                <a:solidFill>
                  <a:schemeClr val="tx2"/>
                </a:solidFill>
              </a:rPr>
              <a:t>– </a:t>
            </a:r>
            <a:r>
              <a:rPr lang="en-US" i="1" dirty="0" smtClean="0">
                <a:solidFill>
                  <a:schemeClr val="tx2"/>
                </a:solidFill>
              </a:rPr>
              <a:t>globally unique </a:t>
            </a:r>
            <a:r>
              <a:rPr lang="en-US" i="1" dirty="0">
                <a:solidFill>
                  <a:schemeClr val="tx2"/>
                </a:solidFill>
              </a:rPr>
              <a:t>in accordance with ISO </a:t>
            </a:r>
            <a:r>
              <a:rPr lang="en-US" i="1" dirty="0" smtClean="0">
                <a:solidFill>
                  <a:schemeClr val="tx2"/>
                </a:solidFill>
              </a:rPr>
              <a:t>standards</a:t>
            </a:r>
          </a:p>
          <a:p>
            <a:pPr marL="0" indent="0">
              <a:buFontTx/>
              <a:buNone/>
              <a:defRPr/>
            </a:pPr>
            <a:r>
              <a:rPr lang="en-US" altLang="en-US" sz="2000" b="1" dirty="0" smtClean="0">
                <a:solidFill>
                  <a:schemeClr val="tx2"/>
                </a:solidFill>
              </a:rPr>
              <a:t>Device Identifier (DI) </a:t>
            </a:r>
            <a:r>
              <a:rPr lang="en-US" altLang="en-US" dirty="0" smtClean="0">
                <a:solidFill>
                  <a:schemeClr val="tx2"/>
                </a:solidFill>
              </a:rPr>
              <a:t>- </a:t>
            </a:r>
            <a:r>
              <a:rPr lang="en-US" altLang="en-US" i="1" dirty="0" smtClean="0">
                <a:solidFill>
                  <a:schemeClr val="tx2"/>
                </a:solidFill>
              </a:rPr>
              <a:t>mandatory</a:t>
            </a:r>
            <a:r>
              <a:rPr lang="en-US" altLang="en-US" i="1" dirty="0">
                <a:solidFill>
                  <a:schemeClr val="tx2"/>
                </a:solidFill>
              </a:rPr>
              <a:t>, fixed portion of a UDI that identifies the specific version or model of a device and the labeler of that </a:t>
            </a:r>
            <a:r>
              <a:rPr lang="en-US" altLang="en-US" i="1" dirty="0" smtClean="0">
                <a:solidFill>
                  <a:schemeClr val="tx2"/>
                </a:solidFill>
              </a:rPr>
              <a:t>device</a:t>
            </a:r>
            <a:endParaRPr lang="en-US" altLang="en-US" i="1" dirty="0">
              <a:solidFill>
                <a:schemeClr val="tx2"/>
              </a:solidFill>
            </a:endParaRPr>
          </a:p>
          <a:p>
            <a:pPr marL="34290" indent="0">
              <a:buNone/>
            </a:pPr>
            <a:r>
              <a:rPr lang="en-US" altLang="en-US" sz="2000" b="1" dirty="0" smtClean="0">
                <a:solidFill>
                  <a:schemeClr val="tx2"/>
                </a:solidFill>
              </a:rPr>
              <a:t>Production Identifier (PI</a:t>
            </a:r>
            <a:r>
              <a:rPr lang="en-US" altLang="en-US" b="1" dirty="0" smtClean="0">
                <a:solidFill>
                  <a:schemeClr val="tx2"/>
                </a:solidFill>
              </a:rPr>
              <a:t>)</a:t>
            </a:r>
            <a:r>
              <a:rPr lang="en-US" altLang="en-US" dirty="0" smtClean="0">
                <a:solidFill>
                  <a:schemeClr val="tx2"/>
                </a:solidFill>
              </a:rPr>
              <a:t>—</a:t>
            </a:r>
            <a:r>
              <a:rPr lang="en-US" altLang="en-US" i="1" dirty="0" smtClean="0">
                <a:solidFill>
                  <a:schemeClr val="tx2"/>
                </a:solidFill>
              </a:rPr>
              <a:t>a </a:t>
            </a:r>
            <a:r>
              <a:rPr lang="en-US" altLang="en-US" i="1" dirty="0">
                <a:solidFill>
                  <a:schemeClr val="tx2"/>
                </a:solidFill>
              </a:rPr>
              <a:t>conditional, variable portion of a UDI that identifies one or more of the following when included on the label of the device:</a:t>
            </a:r>
          </a:p>
          <a:p>
            <a:pPr lvl="1"/>
            <a:r>
              <a:rPr lang="en-US" altLang="en-US" sz="1800" dirty="0" smtClean="0">
                <a:solidFill>
                  <a:schemeClr val="tx2"/>
                </a:solidFill>
              </a:rPr>
              <a:t>lot </a:t>
            </a:r>
            <a:r>
              <a:rPr lang="en-US" altLang="en-US" sz="1800" dirty="0">
                <a:solidFill>
                  <a:schemeClr val="tx2"/>
                </a:solidFill>
              </a:rPr>
              <a:t>or batch within which a device was manufactured;</a:t>
            </a:r>
          </a:p>
          <a:p>
            <a:pPr lvl="1"/>
            <a:r>
              <a:rPr lang="en-US" altLang="en-US" sz="1800" dirty="0" smtClean="0">
                <a:solidFill>
                  <a:schemeClr val="tx2"/>
                </a:solidFill>
              </a:rPr>
              <a:t>serial </a:t>
            </a:r>
            <a:r>
              <a:rPr lang="en-US" altLang="en-US" sz="1800" dirty="0">
                <a:solidFill>
                  <a:schemeClr val="tx2"/>
                </a:solidFill>
              </a:rPr>
              <a:t>number of a specific device;</a:t>
            </a:r>
          </a:p>
          <a:p>
            <a:pPr lvl="1"/>
            <a:r>
              <a:rPr lang="en-US" altLang="en-US" sz="1800" dirty="0" smtClean="0">
                <a:solidFill>
                  <a:schemeClr val="tx2"/>
                </a:solidFill>
              </a:rPr>
              <a:t>expiration </a:t>
            </a:r>
            <a:r>
              <a:rPr lang="en-US" altLang="en-US" sz="1800" dirty="0">
                <a:solidFill>
                  <a:schemeClr val="tx2"/>
                </a:solidFill>
              </a:rPr>
              <a:t>date of a specific device;</a:t>
            </a:r>
          </a:p>
          <a:p>
            <a:pPr lvl="1"/>
            <a:r>
              <a:rPr lang="en-US" altLang="en-US" sz="1800" dirty="0" smtClean="0">
                <a:solidFill>
                  <a:schemeClr val="tx2"/>
                </a:solidFill>
              </a:rPr>
              <a:t>manufacturing date</a:t>
            </a:r>
            <a:endParaRPr lang="en-US" altLang="en-US" sz="1800" dirty="0">
              <a:solidFill>
                <a:schemeClr val="tx2"/>
              </a:solidFill>
            </a:endParaRPr>
          </a:p>
          <a:p>
            <a:pPr lvl="1"/>
            <a:r>
              <a:rPr lang="en-US" altLang="en-US" sz="1800" dirty="0">
                <a:solidFill>
                  <a:schemeClr val="tx2"/>
                </a:solidFill>
              </a:rPr>
              <a:t>d</a:t>
            </a:r>
            <a:r>
              <a:rPr lang="en-US" altLang="en-US" sz="1800" dirty="0" smtClean="0">
                <a:solidFill>
                  <a:schemeClr val="tx2"/>
                </a:solidFill>
              </a:rPr>
              <a:t>istinct identification code</a:t>
            </a:r>
            <a:endParaRPr lang="en-US" altLang="en-US" sz="1800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44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ales Direction 16X9">
  <a:themeElements>
    <a:clrScheme name="Custom 1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00B050"/>
      </a:accent2>
      <a:accent3>
        <a:srgbClr val="EFC119"/>
      </a:accent3>
      <a:accent4>
        <a:srgbClr val="969890"/>
      </a:accent4>
      <a:accent5>
        <a:srgbClr val="50B4F2"/>
      </a:accent5>
      <a:accent6>
        <a:srgbClr val="92D050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9344</TotalTime>
  <Words>499</Words>
  <Application>Microsoft Macintosh PowerPoint</Application>
  <PresentationFormat>On-screen Show (16:9)</PresentationFormat>
  <Paragraphs>90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Sales Direction 16X9</vt:lpstr>
      <vt:lpstr>National Evaluation System  for health Technology (NEST): The role of registries and Unique Device Identification (UDI)</vt:lpstr>
      <vt:lpstr>CDRH 2016-2017 Strategic Priority</vt:lpstr>
      <vt:lpstr>CDRH 2016-2017 Strategic Priority</vt:lpstr>
      <vt:lpstr>PowerPoint Presentation</vt:lpstr>
      <vt:lpstr>Device Registry Data: 5 General Domains</vt:lpstr>
      <vt:lpstr>What is UDI?</vt:lpstr>
      <vt:lpstr>UDI vs. VIN</vt:lpstr>
      <vt:lpstr>PowerPoint Presentation</vt:lpstr>
      <vt:lpstr>  UDI =Device Identifier (DI) + Production Identifiers (PI)</vt:lpstr>
      <vt:lpstr>UDI System Success </vt:lpstr>
      <vt:lpstr>CDRH 2016-2017   Strategic Priority</vt:lpstr>
      <vt:lpstr>CDRH 2016-2017   Strategic Priority</vt:lpstr>
    </vt:vector>
  </TitlesOfParts>
  <Company>US FDA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Establish a National Evaluation System for Medical Devices</dc:title>
  <dc:creator>Braier, Nancy C.</dc:creator>
  <cp:lastModifiedBy>LK HL</cp:lastModifiedBy>
  <cp:revision>187</cp:revision>
  <dcterms:created xsi:type="dcterms:W3CDTF">2016-01-19T18:29:52Z</dcterms:created>
  <dcterms:modified xsi:type="dcterms:W3CDTF">2016-07-25T17:59:14Z</dcterms:modified>
</cp:coreProperties>
</file>